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71" r:id="rId2"/>
    <p:sldId id="274" r:id="rId3"/>
    <p:sldId id="281" r:id="rId4"/>
    <p:sldId id="277" r:id="rId5"/>
    <p:sldId id="315" r:id="rId6"/>
    <p:sldId id="317" r:id="rId7"/>
    <p:sldId id="282" r:id="rId8"/>
    <p:sldId id="300" r:id="rId9"/>
    <p:sldId id="285" r:id="rId10"/>
    <p:sldId id="284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296" r:id="rId19"/>
    <p:sldId id="286" r:id="rId20"/>
    <p:sldId id="309" r:id="rId21"/>
    <p:sldId id="289" r:id="rId22"/>
    <p:sldId id="291" r:id="rId23"/>
    <p:sldId id="290" r:id="rId24"/>
    <p:sldId id="297" r:id="rId25"/>
    <p:sldId id="278" r:id="rId26"/>
    <p:sldId id="310" r:id="rId27"/>
    <p:sldId id="311" r:id="rId28"/>
    <p:sldId id="312" r:id="rId29"/>
    <p:sldId id="313" r:id="rId30"/>
    <p:sldId id="314" r:id="rId31"/>
    <p:sldId id="280" r:id="rId32"/>
    <p:sldId id="298" r:id="rId33"/>
    <p:sldId id="299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27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39" algn="l" defTabSz="91427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77" algn="l" defTabSz="91427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17" algn="l" defTabSz="91427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556" algn="l" defTabSz="91427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695" algn="l" defTabSz="91427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833" algn="l" defTabSz="91427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972" algn="l" defTabSz="91427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112" algn="l" defTabSz="91427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769" userDrawn="1">
          <p15:clr>
            <a:srgbClr val="A4A3A4"/>
          </p15:clr>
        </p15:guide>
        <p15:guide id="2" pos="6911" userDrawn="1">
          <p15:clr>
            <a:srgbClr val="A4A3A4"/>
          </p15:clr>
        </p15:guide>
        <p15:guide id="3" pos="1073" userDrawn="1">
          <p15:clr>
            <a:srgbClr val="A4A3A4"/>
          </p15:clr>
        </p15:guide>
        <p15:guide id="4" orient="horz" pos="2161" userDrawn="1">
          <p15:clr>
            <a:srgbClr val="A4A3A4"/>
          </p15:clr>
        </p15:guide>
        <p15:guide id="5" pos="66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28C"/>
    <a:srgbClr val="999999"/>
    <a:srgbClr val="D9D9D9"/>
    <a:srgbClr val="D7000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523" autoAdjust="0"/>
  </p:normalViewPr>
  <p:slideViewPr>
    <p:cSldViewPr snapToGrid="0" showGuides="1">
      <p:cViewPr varScale="1">
        <p:scale>
          <a:sx n="82" d="100"/>
          <a:sy n="82" d="100"/>
        </p:scale>
        <p:origin x="-720" y="-77"/>
      </p:cViewPr>
      <p:guideLst>
        <p:guide orient="horz" pos="2161"/>
        <p:guide pos="769"/>
        <p:guide pos="6911"/>
        <p:guide pos="1073"/>
        <p:guide pos="66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46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E99CB-6EED-4376-9C63-770186940A58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0FF6D-43A1-46DE-843C-C114ED75EE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77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9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77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17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56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95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33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72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12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E34C8030-E28B-4763-A60F-7BA1A34B13FE}" type="slidenum">
              <a:rPr lang="en-US" altLang="zh-CN"/>
              <a:pPr eaLnBrk="1" hangingPunct="1">
                <a:spcBef>
                  <a:spcPct val="0"/>
                </a:spcBef>
              </a:pPr>
              <a:t>2</a:t>
            </a:fld>
            <a:endParaRPr lang="en-US" altLang="zh-CN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478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0FF6D-43A1-46DE-843C-C114ED75EE2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356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0FF6D-43A1-46DE-843C-C114ED75EE2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356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0FF6D-43A1-46DE-843C-C114ED75EE2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356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0FF6D-43A1-46DE-843C-C114ED75EE2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356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0FF6D-43A1-46DE-843C-C114ED75EE2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356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485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485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485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485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485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70071B7E-B410-41B0-93F8-B8B7AA033A50}" type="slidenum">
              <a:rPr lang="en-US" altLang="zh-CN"/>
              <a:pPr eaLnBrk="1" hangingPunct="1">
                <a:spcBef>
                  <a:spcPct val="0"/>
                </a:spcBef>
              </a:pPr>
              <a:t>3</a:t>
            </a:fld>
            <a:endParaRPr lang="en-US" altLang="zh-CN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29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因</a:t>
            </a:r>
            <a:r>
              <a:rPr lang="en-US" altLang="zh-CN" dirty="0" smtClean="0"/>
              <a:t>android</a:t>
            </a:r>
            <a:r>
              <a:rPr lang="zh-CN" altLang="en-US" dirty="0" smtClean="0"/>
              <a:t>系统目前不支持</a:t>
            </a:r>
            <a:r>
              <a:rPr lang="en-US" altLang="zh-CN" dirty="0" smtClean="0"/>
              <a:t>DHCPv6</a:t>
            </a:r>
            <a:r>
              <a:rPr lang="zh-CN" altLang="en-US" dirty="0" smtClean="0"/>
              <a:t>，所以</a:t>
            </a:r>
            <a:r>
              <a:rPr lang="en-US" altLang="zh-CN" dirty="0" smtClean="0"/>
              <a:t>android</a:t>
            </a:r>
            <a:r>
              <a:rPr lang="zh-CN" altLang="en-US" dirty="0" smtClean="0"/>
              <a:t>的移动终端必须配置双栈，通过</a:t>
            </a:r>
            <a:r>
              <a:rPr lang="en-US" altLang="zh-CN" dirty="0" smtClean="0"/>
              <a:t>ipv4</a:t>
            </a:r>
            <a:r>
              <a:rPr lang="zh-CN" altLang="en-US" dirty="0" smtClean="0"/>
              <a:t>的</a:t>
            </a:r>
            <a:r>
              <a:rPr lang="en-US" altLang="zh-CN" dirty="0" err="1" smtClean="0"/>
              <a:t>dns</a:t>
            </a:r>
            <a:r>
              <a:rPr lang="zh-CN" altLang="en-US" dirty="0" smtClean="0"/>
              <a:t>来进行</a:t>
            </a:r>
            <a:r>
              <a:rPr lang="en-US" altLang="zh-CN" dirty="0" smtClean="0"/>
              <a:t>AAAA</a:t>
            </a:r>
            <a:r>
              <a:rPr lang="zh-CN" altLang="en-US" dirty="0" smtClean="0"/>
              <a:t>查询。</a:t>
            </a:r>
            <a:endParaRPr lang="en-US" altLang="zh-CN" dirty="0" smtClean="0"/>
          </a:p>
          <a:p>
            <a:r>
              <a:rPr lang="zh-CN" altLang="en-US" dirty="0" smtClean="0"/>
              <a:t>对双栈终端来说，如果只有一个</a:t>
            </a:r>
            <a:r>
              <a:rPr lang="en-US" altLang="zh-CN" dirty="0" smtClean="0"/>
              <a:t>IPv4</a:t>
            </a:r>
            <a:r>
              <a:rPr lang="zh-CN" altLang="en-US" dirty="0" smtClean="0"/>
              <a:t>的</a:t>
            </a:r>
            <a:r>
              <a:rPr lang="en-US" altLang="zh-CN" dirty="0" smtClean="0"/>
              <a:t>DNS</a:t>
            </a:r>
            <a:r>
              <a:rPr lang="zh-CN" altLang="en-US" dirty="0" smtClean="0"/>
              <a:t>，那么查询一个域名的时候，双栈终端会发送两个</a:t>
            </a:r>
            <a:r>
              <a:rPr lang="en-US" altLang="zh-CN" dirty="0" smtClean="0"/>
              <a:t>DNS</a:t>
            </a:r>
            <a:r>
              <a:rPr lang="zh-CN" altLang="en-US" dirty="0" smtClean="0"/>
              <a:t>请求到</a:t>
            </a:r>
            <a:r>
              <a:rPr lang="en-US" altLang="zh-CN" dirty="0" smtClean="0"/>
              <a:t>IPv4</a:t>
            </a:r>
            <a:r>
              <a:rPr lang="zh-CN" altLang="en-US" dirty="0" smtClean="0"/>
              <a:t>的</a:t>
            </a:r>
            <a:r>
              <a:rPr lang="en-US" altLang="zh-CN" dirty="0" smtClean="0"/>
              <a:t>DNS</a:t>
            </a:r>
            <a:r>
              <a:rPr lang="zh-CN" altLang="en-US" dirty="0" smtClean="0"/>
              <a:t>，一个请求类型是</a:t>
            </a:r>
            <a:r>
              <a:rPr lang="en-US" altLang="zh-CN" dirty="0" smtClean="0"/>
              <a:t>AAAA</a:t>
            </a:r>
            <a:r>
              <a:rPr lang="zh-CN" altLang="en-US" dirty="0" smtClean="0"/>
              <a:t>查询，另一个请求类型是</a:t>
            </a:r>
            <a:r>
              <a:rPr lang="en-US" altLang="zh-CN" dirty="0" smtClean="0"/>
              <a:t>A</a:t>
            </a:r>
            <a:r>
              <a:rPr lang="zh-CN" altLang="en-US" dirty="0" smtClean="0"/>
              <a:t>查询。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0FF6D-43A1-46DE-843C-C114ED75EE2C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7154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C618EFF1-30AF-43F8-A215-AFD4033C8EE5}" type="slidenum">
              <a:rPr lang="en-US" altLang="zh-CN"/>
              <a:pPr eaLnBrk="1" hangingPunct="1">
                <a:spcBef>
                  <a:spcPct val="0"/>
                </a:spcBef>
              </a:pPr>
              <a:t>31</a:t>
            </a:fld>
            <a:endParaRPr lang="en-US" altLang="zh-CN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316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B9426E-DC37-4F27-B887-FB78B647A735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071171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F1E2D4-8B51-45A6-A62F-06AA06890304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578403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</a:pPr>
            <a:fld id="{9DFD1D58-A044-44E3-8B95-45DEB3235A10}" type="slidenum">
              <a:rPr lang="en-US" altLang="zh-CN"/>
              <a:pPr>
                <a:spcBef>
                  <a:spcPct val="0"/>
                </a:spcBef>
              </a:pPr>
              <a:t>7</a:t>
            </a:fld>
            <a:endParaRPr lang="en-US" altLang="zh-CN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399746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</a:pPr>
            <a:fld id="{9DFD1D58-A044-44E3-8B95-45DEB3235A10}" type="slidenum">
              <a:rPr lang="en-US" altLang="zh-CN"/>
              <a:pPr>
                <a:spcBef>
                  <a:spcPct val="0"/>
                </a:spcBef>
              </a:pPr>
              <a:t>8</a:t>
            </a:fld>
            <a:endParaRPr lang="en-US" altLang="zh-CN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2009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月之前</a:t>
            </a:r>
            <a:r>
              <a:rPr lang="zh-CN" altLang="en-US" dirty="0" smtClean="0">
                <a:effectLst/>
              </a:rPr>
              <a:t>，只能使用最多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字节（即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2*8=16bit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CN" altLang="en-US" dirty="0" smtClean="0">
                <a:effectLst/>
              </a:rPr>
              <a:t>长度的</a:t>
            </a:r>
            <a:r>
              <a:rPr lang="en-US" altLang="zh-CN" dirty="0" smtClean="0">
                <a:effectLst/>
              </a:rPr>
              <a:t>AS</a:t>
            </a:r>
            <a:r>
              <a:rPr lang="zh-CN" altLang="en-US" dirty="0" smtClean="0">
                <a:effectLst/>
              </a:rPr>
              <a:t>号码，即</a:t>
            </a:r>
            <a:r>
              <a:rPr lang="en-US" altLang="zh-CN" dirty="0" smtClean="0">
                <a:effectLst/>
              </a:rPr>
              <a:t>2^16 - 1 = 65535</a:t>
            </a:r>
            <a:r>
              <a:rPr lang="zh-CN" altLang="en-US" dirty="0" smtClean="0">
                <a:effectLst/>
              </a:rPr>
              <a:t>。</a:t>
            </a:r>
          </a:p>
          <a:p>
            <a:r>
              <a:rPr lang="zh-CN" altLang="en-US" dirty="0" smtClean="0">
                <a:effectLst/>
              </a:rPr>
              <a:t>其中</a:t>
            </a:r>
            <a:r>
              <a:rPr lang="en-US" altLang="zh-CN" dirty="0" smtClean="0">
                <a:effectLst/>
              </a:rPr>
              <a:t>1-64511</a:t>
            </a:r>
            <a:r>
              <a:rPr lang="zh-CN" altLang="en-US" dirty="0" smtClean="0">
                <a:effectLst/>
              </a:rPr>
              <a:t>为公有</a:t>
            </a:r>
            <a:r>
              <a:rPr lang="en-US" altLang="zh-CN" dirty="0" smtClean="0">
                <a:effectLst/>
              </a:rPr>
              <a:t>AS</a:t>
            </a:r>
            <a:r>
              <a:rPr lang="zh-CN" altLang="en-US" dirty="0" smtClean="0">
                <a:effectLst/>
              </a:rPr>
              <a:t>，</a:t>
            </a:r>
            <a:r>
              <a:rPr lang="en-US" altLang="zh-CN" dirty="0" smtClean="0">
                <a:effectLst/>
              </a:rPr>
              <a:t>65512-65534</a:t>
            </a:r>
            <a:r>
              <a:rPr lang="zh-CN" altLang="en-US" dirty="0" smtClean="0">
                <a:effectLst/>
              </a:rPr>
              <a:t>为私有</a:t>
            </a:r>
            <a:r>
              <a:rPr lang="en-US" altLang="zh-CN" dirty="0" smtClean="0">
                <a:effectLst/>
              </a:rPr>
              <a:t>AS</a:t>
            </a:r>
            <a:r>
              <a:rPr lang="zh-CN" altLang="en-US" dirty="0" smtClean="0">
                <a:effectLst/>
              </a:rPr>
              <a:t>，不能用于公网。记忆办法：</a:t>
            </a:r>
            <a:r>
              <a:rPr lang="en-US" altLang="zh-CN" dirty="0" smtClean="0">
                <a:effectLst/>
              </a:rPr>
              <a:t>2^16-1=65535</a:t>
            </a:r>
            <a:r>
              <a:rPr lang="zh-CN" altLang="en-US" dirty="0" smtClean="0">
                <a:effectLst/>
              </a:rPr>
              <a:t>，私有</a:t>
            </a:r>
            <a:r>
              <a:rPr lang="en-US" altLang="zh-CN" dirty="0" smtClean="0">
                <a:effectLst/>
              </a:rPr>
              <a:t>AS</a:t>
            </a:r>
            <a:r>
              <a:rPr lang="zh-CN" altLang="en-US" dirty="0" smtClean="0">
                <a:effectLst/>
              </a:rPr>
              <a:t>有</a:t>
            </a:r>
            <a:r>
              <a:rPr lang="en-US" altLang="zh-CN" dirty="0" smtClean="0">
                <a:effectLst/>
              </a:rPr>
              <a:t>1024</a:t>
            </a:r>
            <a:r>
              <a:rPr lang="zh-CN" altLang="en-US" dirty="0" smtClean="0">
                <a:effectLst/>
              </a:rPr>
              <a:t>个，</a:t>
            </a:r>
          </a:p>
          <a:p>
            <a:r>
              <a:rPr lang="en-US" altLang="zh-CN" dirty="0" smtClean="0">
                <a:effectLst/>
              </a:rPr>
              <a:t>65535-1024=64511</a:t>
            </a:r>
            <a:r>
              <a:rPr lang="zh-CN" altLang="en-US" dirty="0" smtClean="0">
                <a:effectLst/>
              </a:rPr>
              <a:t>，因此</a:t>
            </a:r>
            <a:r>
              <a:rPr lang="en-US" altLang="zh-CN" dirty="0" smtClean="0">
                <a:effectLst/>
              </a:rPr>
              <a:t>1-64511</a:t>
            </a:r>
            <a:r>
              <a:rPr lang="zh-CN" altLang="en-US" dirty="0" smtClean="0">
                <a:effectLst/>
              </a:rPr>
              <a:t>为公有</a:t>
            </a:r>
            <a:r>
              <a:rPr lang="en-US" altLang="zh-CN" dirty="0" smtClean="0">
                <a:effectLst/>
              </a:rPr>
              <a:t>AS</a:t>
            </a:r>
            <a:r>
              <a:rPr lang="zh-CN" altLang="en-US" dirty="0" smtClean="0">
                <a:effectLst/>
              </a:rPr>
              <a:t>。</a:t>
            </a:r>
          </a:p>
          <a:p>
            <a:r>
              <a:rPr lang="en-US" altLang="zh-CN" dirty="0" smtClean="0">
                <a:effectLst/>
              </a:rPr>
              <a:t>RFC4893</a:t>
            </a:r>
            <a:r>
              <a:rPr lang="zh-CN" altLang="en-US" dirty="0" smtClean="0">
                <a:effectLst/>
              </a:rPr>
              <a:t>定义了</a:t>
            </a:r>
            <a:r>
              <a:rPr lang="en-US" altLang="zh-CN" dirty="0" smtClean="0">
                <a:effectLst/>
              </a:rPr>
              <a:t>4</a:t>
            </a:r>
            <a:r>
              <a:rPr lang="zh-CN" altLang="en-US" dirty="0" smtClean="0">
                <a:effectLst/>
              </a:rPr>
              <a:t>字节的</a:t>
            </a:r>
            <a:r>
              <a:rPr lang="en-US" altLang="zh-CN" dirty="0" smtClean="0">
                <a:effectLst/>
              </a:rPr>
              <a:t>AS</a:t>
            </a:r>
            <a:r>
              <a:rPr lang="zh-CN" altLang="en-US" dirty="0" smtClean="0">
                <a:effectLst/>
              </a:rPr>
              <a:t>号。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2009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月后</a:t>
            </a:r>
            <a:r>
              <a:rPr lang="zh-CN" altLang="en-US" dirty="0" smtClean="0">
                <a:effectLst/>
              </a:rPr>
              <a:t>，</a:t>
            </a:r>
            <a:r>
              <a:rPr lang="en-US" altLang="zh-CN" dirty="0" smtClean="0">
                <a:effectLst/>
              </a:rPr>
              <a:t>IANA</a:t>
            </a:r>
            <a:r>
              <a:rPr lang="zh-CN" altLang="en-US" dirty="0" smtClean="0">
                <a:effectLst/>
              </a:rPr>
              <a:t>决定使用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字节</a:t>
            </a:r>
            <a:r>
              <a:rPr lang="zh-CN" altLang="en-US" dirty="0" smtClean="0">
                <a:effectLst/>
              </a:rPr>
              <a:t>长度</a:t>
            </a:r>
            <a:r>
              <a:rPr lang="en-US" altLang="zh-CN" dirty="0" smtClean="0">
                <a:effectLst/>
              </a:rPr>
              <a:t>AS</a:t>
            </a:r>
            <a:r>
              <a:rPr lang="zh-CN" altLang="en-US" dirty="0" smtClean="0">
                <a:effectLst/>
              </a:rPr>
              <a:t>，范围是</a:t>
            </a:r>
            <a:r>
              <a:rPr lang="en-US" altLang="zh-CN" dirty="0" smtClean="0">
                <a:effectLst/>
              </a:rPr>
              <a:t>65536-4294967295</a:t>
            </a:r>
            <a:r>
              <a:rPr lang="zh-CN" altLang="en-US" dirty="0" smtClean="0">
                <a:effectLst/>
              </a:rPr>
              <a:t>。</a:t>
            </a:r>
          </a:p>
          <a:p>
            <a:pPr eaLnBrk="1" hangingPunct="1"/>
            <a:endParaRPr lang="zh-CN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99746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ICANN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Internet Corporation for Assigned Names and Numbers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）互联网名称与数字地址分配机构</a:t>
            </a:r>
            <a:endParaRPr lang="en-US" altLang="zh-CN" dirty="0" smtClean="0"/>
          </a:p>
          <a:p>
            <a:r>
              <a:rPr lang="en-US" altLang="zh-CN" dirty="0" smtClean="0"/>
              <a:t>American Registry for Internet Numbers (ARIN)  </a:t>
            </a:r>
            <a:r>
              <a:rPr lang="zh-CN" altLang="en-US" dirty="0" smtClean="0"/>
              <a:t>美洲互联网号码注册局</a:t>
            </a:r>
            <a:endParaRPr lang="en-US" altLang="zh-CN" dirty="0" smtClean="0"/>
          </a:p>
          <a:p>
            <a:r>
              <a:rPr lang="en-US" altLang="zh-CN" dirty="0" smtClean="0">
                <a:effectLst/>
              </a:rPr>
              <a:t>Asia-Pacific Network Information Center</a:t>
            </a:r>
            <a:r>
              <a:rPr lang="zh-CN" altLang="en-US" dirty="0" smtClean="0">
                <a:effectLst/>
              </a:rPr>
              <a:t>，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APNIC  </a:t>
            </a:r>
            <a:r>
              <a:rPr lang="en-US" altLang="zh-CN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en-US" dirty="0" smtClean="0">
                <a:effectLst/>
              </a:rPr>
              <a:t>亚太互联网络信息中心</a:t>
            </a:r>
            <a:endParaRPr lang="en-US" altLang="zh-CN" dirty="0" smtClean="0">
              <a:effectLst/>
            </a:endParaRPr>
          </a:p>
          <a:p>
            <a:r>
              <a:rPr lang="en-US" altLang="zh-CN" dirty="0" smtClean="0"/>
              <a:t>Africa Internet Network Information Center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AfriNIC</a:t>
            </a:r>
            <a:r>
              <a:rPr lang="en-US" altLang="zh-CN" dirty="0" smtClean="0"/>
              <a:t>   </a:t>
            </a:r>
            <a:r>
              <a:rPr lang="zh-CN" altLang="en-US" dirty="0" smtClean="0"/>
              <a:t>非洲互联网络信息中心</a:t>
            </a:r>
            <a:endParaRPr lang="en-US" altLang="zh-CN" dirty="0" smtClean="0"/>
          </a:p>
          <a:p>
            <a:r>
              <a:rPr lang="en-US" altLang="zh-CN" dirty="0" err="1" smtClean="0"/>
              <a:t>Lation</a:t>
            </a:r>
            <a:r>
              <a:rPr lang="en-US" altLang="zh-CN" dirty="0" smtClean="0"/>
              <a:t> American and Caribbean Internet Address Registry, LACNIC  </a:t>
            </a:r>
            <a:r>
              <a:rPr lang="zh-CN" altLang="en-US" dirty="0" smtClean="0"/>
              <a:t>拉丁美洲和加勒比</a:t>
            </a:r>
            <a:r>
              <a:rPr lang="en-US" altLang="zh-CN" dirty="0" smtClean="0"/>
              <a:t>NN</a:t>
            </a:r>
            <a:r>
              <a:rPr lang="zh-CN" altLang="en-US" dirty="0" smtClean="0"/>
              <a:t>地区互联网地址注册管理机构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0FF6D-43A1-46DE-843C-C114ED75EE2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356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0FF6D-43A1-46DE-843C-C114ED75EE2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356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0FF6D-43A1-46DE-843C-C114ED75EE2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35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>
            <a:extLst>
              <a:ext uri="{FF2B5EF4-FFF2-40B4-BE49-F238E27FC236}">
                <a16:creationId xmlns:a16="http://schemas.microsoft.com/office/drawing/2014/main" xmlns="" id="{32796FEA-79F3-460A-9228-BD37D3CA80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60501"/>
            <a:ext cx="12192000" cy="3695700"/>
          </a:xfrm>
        </p:spPr>
        <p:txBody>
          <a:bodyPr/>
          <a:lstStyle>
            <a:lvl1pPr algn="ctr">
              <a:defRPr/>
            </a:lvl1pPr>
          </a:lstStyle>
          <a:p>
            <a:endParaRPr lang="zh-CN" altLang="en-US" dirty="0"/>
          </a:p>
        </p:txBody>
      </p:sp>
      <p:sp>
        <p:nvSpPr>
          <p:cNvPr id="10" name="副标题 2">
            <a:extLst>
              <a:ext uri="{FF2B5EF4-FFF2-40B4-BE49-F238E27FC236}">
                <a16:creationId xmlns:a16="http://schemas.microsoft.com/office/drawing/2014/main" xmlns="" id="{EA3A5745-C02E-4A34-92D5-535A428BB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600" y="5793617"/>
            <a:ext cx="11328400" cy="401441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609570" indent="0" algn="ctr">
              <a:buNone/>
              <a:defRPr sz="2667"/>
            </a:lvl2pPr>
            <a:lvl3pPr marL="1219139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6" indent="0" algn="ctr">
              <a:buNone/>
              <a:defRPr sz="2133"/>
            </a:lvl8pPr>
            <a:lvl9pPr marL="4876556" indent="0" algn="ctr">
              <a:buNone/>
              <a:defRPr sz="2133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xmlns="" id="{90F352E2-C72C-45EE-A43A-E7047664F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" y="3717033"/>
            <a:ext cx="12191998" cy="1439168"/>
          </a:xfrm>
          <a:solidFill>
            <a:schemeClr val="tx1">
              <a:alpha val="60000"/>
            </a:schemeClr>
          </a:solidFill>
        </p:spPr>
        <p:txBody>
          <a:bodyPr anchor="b"/>
          <a:lstStyle>
            <a:lvl1pPr algn="l">
              <a:defRPr sz="4267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95" y="0"/>
            <a:ext cx="1886506" cy="88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3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1219201" y="933456"/>
            <a:ext cx="9752012" cy="53763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16396" y="669975"/>
            <a:ext cx="11626814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sz="1800">
              <a:latin typeface="Arial" charset="0"/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316395" y="66179"/>
            <a:ext cx="1031671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112" y="4182"/>
            <a:ext cx="1558889" cy="73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48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3" y="6468176"/>
            <a:ext cx="12191223" cy="401385"/>
            <a:chOff x="3" y="6468174"/>
            <a:chExt cx="12191225" cy="401385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11184564" y="6468174"/>
              <a:ext cx="71119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fld id="{758D0DAD-9C2B-4CE2-8897-28BF2D4AAF7E}" type="slidenum">
                <a:rPr lang="en-US" altLang="zh-CN" sz="160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pPr algn="r">
                  <a:spcBef>
                    <a:spcPct val="50000"/>
                  </a:spcBef>
                  <a:defRPr/>
                </a:pPr>
                <a:t>‹#›</a:t>
              </a:fld>
              <a:endParaRPr lang="en-US" altLang="zh-CN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3" name="组合 12"/>
            <p:cNvGrpSpPr/>
            <p:nvPr userDrawn="1"/>
          </p:nvGrpSpPr>
          <p:grpSpPr>
            <a:xfrm>
              <a:off x="3" y="6502404"/>
              <a:ext cx="12191225" cy="367155"/>
              <a:chOff x="3" y="6502404"/>
              <a:chExt cx="12191225" cy="367155"/>
            </a:xfrm>
          </p:grpSpPr>
          <p:grpSp>
            <p:nvGrpSpPr>
              <p:cNvPr id="14" name="Group 4"/>
              <p:cNvGrpSpPr>
                <a:grpSpLocks noChangeAspect="1"/>
              </p:cNvGrpSpPr>
              <p:nvPr/>
            </p:nvGrpSpPr>
            <p:grpSpPr bwMode="auto">
              <a:xfrm>
                <a:off x="3" y="6502404"/>
                <a:ext cx="12191223" cy="367155"/>
                <a:chOff x="0" y="3089"/>
                <a:chExt cx="7502" cy="150"/>
              </a:xfrm>
            </p:grpSpPr>
            <p:sp>
              <p:nvSpPr>
                <p:cNvPr id="16" name="Rectangle 5"/>
                <p:cNvSpPr>
                  <a:spLocks noChangeArrowheads="1"/>
                </p:cNvSpPr>
                <p:nvPr userDrawn="1"/>
              </p:nvSpPr>
              <p:spPr bwMode="auto">
                <a:xfrm>
                  <a:off x="276" y="3089"/>
                  <a:ext cx="7226" cy="150"/>
                </a:xfrm>
                <a:prstGeom prst="rect">
                  <a:avLst/>
                </a:pr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800"/>
                </a:p>
              </p:txBody>
            </p:sp>
            <p:sp>
              <p:nvSpPr>
                <p:cNvPr id="17" name="Rectangle 6"/>
                <p:cNvSpPr>
                  <a:spLocks noChangeArrowheads="1"/>
                </p:cNvSpPr>
                <p:nvPr userDrawn="1"/>
              </p:nvSpPr>
              <p:spPr bwMode="auto">
                <a:xfrm>
                  <a:off x="0" y="3089"/>
                  <a:ext cx="150" cy="150"/>
                </a:xfrm>
                <a:prstGeom prst="rect">
                  <a:avLst/>
                </a:prstGeom>
                <a:solidFill>
                  <a:srgbClr val="D700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800"/>
                </a:p>
              </p:txBody>
            </p:sp>
            <p:sp>
              <p:nvSpPr>
                <p:cNvPr id="18" name="Rectangle 7"/>
                <p:cNvSpPr>
                  <a:spLocks noChangeArrowheads="1"/>
                </p:cNvSpPr>
                <p:nvPr userDrawn="1"/>
              </p:nvSpPr>
              <p:spPr bwMode="auto">
                <a:xfrm>
                  <a:off x="150" y="3089"/>
                  <a:ext cx="76" cy="150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800"/>
                </a:p>
              </p:txBody>
            </p:sp>
            <p:sp>
              <p:nvSpPr>
                <p:cNvPr id="19" name="Rectangle 8"/>
                <p:cNvSpPr>
                  <a:spLocks noChangeArrowheads="1"/>
                </p:cNvSpPr>
                <p:nvPr userDrawn="1"/>
              </p:nvSpPr>
              <p:spPr bwMode="auto">
                <a:xfrm>
                  <a:off x="226" y="3089"/>
                  <a:ext cx="50" cy="150"/>
                </a:xfrm>
                <a:prstGeom prst="rect">
                  <a:avLst/>
                </a:pr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800"/>
                </a:p>
              </p:txBody>
            </p:sp>
          </p:grpSp>
          <p:sp>
            <p:nvSpPr>
              <p:cNvPr id="15" name="矩形 14"/>
              <p:cNvSpPr/>
              <p:nvPr/>
            </p:nvSpPr>
            <p:spPr>
              <a:xfrm>
                <a:off x="10882408" y="6560546"/>
                <a:ext cx="1308820" cy="297454"/>
              </a:xfrm>
              <a:prstGeom prst="rect">
                <a:avLst/>
              </a:prstGeom>
            </p:spPr>
            <p:txBody>
              <a:bodyPr wrap="none" anchor="ctr" anchorCtr="1">
                <a:spAutoFit/>
              </a:bodyPr>
              <a:lstStyle/>
              <a:p>
                <a:r>
                  <a:rPr lang="en-US" altLang="zh-CN" sz="1333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www.h3c.com</a:t>
                </a:r>
                <a:endParaRPr lang="zh-CN" altLang="en-US" sz="1333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112" y="4182"/>
            <a:ext cx="1558889" cy="73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21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/>
        </p:nvGrpSpPr>
        <p:grpSpPr>
          <a:xfrm>
            <a:off x="5" y="6468162"/>
            <a:ext cx="12191222" cy="401385"/>
            <a:chOff x="3" y="6468174"/>
            <a:chExt cx="12191223" cy="401386"/>
          </a:xfrm>
        </p:grpSpPr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11184565" y="6468174"/>
              <a:ext cx="711199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fld id="{758D0DAD-9C2B-4CE2-8897-28BF2D4AAF7E}" type="slidenum">
                <a:rPr lang="en-US" altLang="zh-CN" sz="160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pPr algn="r">
                  <a:spcBef>
                    <a:spcPct val="50000"/>
                  </a:spcBef>
                  <a:defRPr/>
                </a:pPr>
                <a:t>‹#›</a:t>
              </a:fld>
              <a:endParaRPr lang="en-US" altLang="zh-CN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>
              <a:off x="3" y="6502404"/>
              <a:ext cx="12191223" cy="367156"/>
              <a:chOff x="3" y="6502404"/>
              <a:chExt cx="12191223" cy="367156"/>
            </a:xfrm>
          </p:grpSpPr>
          <p:grpSp>
            <p:nvGrpSpPr>
              <p:cNvPr id="20" name="Group 4"/>
              <p:cNvGrpSpPr>
                <a:grpSpLocks noChangeAspect="1"/>
              </p:cNvGrpSpPr>
              <p:nvPr/>
            </p:nvGrpSpPr>
            <p:grpSpPr bwMode="auto">
              <a:xfrm>
                <a:off x="3" y="6502404"/>
                <a:ext cx="12191223" cy="367155"/>
                <a:chOff x="0" y="3089"/>
                <a:chExt cx="7502" cy="150"/>
              </a:xfrm>
            </p:grpSpPr>
            <p:sp>
              <p:nvSpPr>
                <p:cNvPr id="22" name="Rectangle 5"/>
                <p:cNvSpPr>
                  <a:spLocks noChangeArrowheads="1"/>
                </p:cNvSpPr>
                <p:nvPr userDrawn="1"/>
              </p:nvSpPr>
              <p:spPr bwMode="auto">
                <a:xfrm>
                  <a:off x="276" y="3089"/>
                  <a:ext cx="7226" cy="150"/>
                </a:xfrm>
                <a:prstGeom prst="rect">
                  <a:avLst/>
                </a:pr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800"/>
                </a:p>
              </p:txBody>
            </p:sp>
            <p:sp>
              <p:nvSpPr>
                <p:cNvPr id="23" name="Rectangle 6"/>
                <p:cNvSpPr>
                  <a:spLocks noChangeArrowheads="1"/>
                </p:cNvSpPr>
                <p:nvPr userDrawn="1"/>
              </p:nvSpPr>
              <p:spPr bwMode="auto">
                <a:xfrm>
                  <a:off x="0" y="3089"/>
                  <a:ext cx="150" cy="150"/>
                </a:xfrm>
                <a:prstGeom prst="rect">
                  <a:avLst/>
                </a:prstGeom>
                <a:solidFill>
                  <a:srgbClr val="D700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800"/>
                </a:p>
              </p:txBody>
            </p:sp>
            <p:sp>
              <p:nvSpPr>
                <p:cNvPr id="24" name="Rectangle 7"/>
                <p:cNvSpPr>
                  <a:spLocks noChangeArrowheads="1"/>
                </p:cNvSpPr>
                <p:nvPr userDrawn="1"/>
              </p:nvSpPr>
              <p:spPr bwMode="auto">
                <a:xfrm>
                  <a:off x="150" y="3089"/>
                  <a:ext cx="76" cy="150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800"/>
                </a:p>
              </p:txBody>
            </p:sp>
            <p:sp>
              <p:nvSpPr>
                <p:cNvPr id="25" name="Rectangle 8"/>
                <p:cNvSpPr>
                  <a:spLocks noChangeArrowheads="1"/>
                </p:cNvSpPr>
                <p:nvPr userDrawn="1"/>
              </p:nvSpPr>
              <p:spPr bwMode="auto">
                <a:xfrm>
                  <a:off x="226" y="3089"/>
                  <a:ext cx="50" cy="150"/>
                </a:xfrm>
                <a:prstGeom prst="rect">
                  <a:avLst/>
                </a:pr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800"/>
                </a:p>
              </p:txBody>
            </p:sp>
          </p:grpSp>
          <p:sp>
            <p:nvSpPr>
              <p:cNvPr id="21" name="矩形 20"/>
              <p:cNvSpPr/>
              <p:nvPr/>
            </p:nvSpPr>
            <p:spPr>
              <a:xfrm>
                <a:off x="10878047" y="6572105"/>
                <a:ext cx="1308820" cy="297455"/>
              </a:xfrm>
              <a:prstGeom prst="rect">
                <a:avLst/>
              </a:prstGeom>
            </p:spPr>
            <p:txBody>
              <a:bodyPr wrap="none" anchor="ctr" anchorCtr="1">
                <a:spAutoFit/>
              </a:bodyPr>
              <a:lstStyle/>
              <a:p>
                <a:r>
                  <a:rPr lang="en-US" altLang="zh-CN" sz="1333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www.h3c.com</a:t>
                </a:r>
                <a:endParaRPr lang="zh-CN" altLang="en-US" sz="1333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2" name="Line 10"/>
          <p:cNvSpPr>
            <a:spLocks noChangeShapeType="1"/>
          </p:cNvSpPr>
          <p:nvPr userDrawn="1"/>
        </p:nvSpPr>
        <p:spPr bwMode="auto">
          <a:xfrm>
            <a:off x="298642" y="714052"/>
            <a:ext cx="11626814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sz="1800">
              <a:latin typeface="Arial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112" y="4182"/>
            <a:ext cx="1558889" cy="733594"/>
          </a:xfrm>
          <a:prstGeom prst="rect">
            <a:avLst/>
          </a:prstGeom>
        </p:spPr>
      </p:pic>
      <p:sp>
        <p:nvSpPr>
          <p:cNvPr id="1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316395" y="66179"/>
            <a:ext cx="1031671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91674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461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FD1CED23-80DE-43F2-A7DF-76D45E9AB811}"/>
              </a:ext>
            </a:extLst>
          </p:cNvPr>
          <p:cNvSpPr/>
          <p:nvPr userDrawn="1"/>
        </p:nvSpPr>
        <p:spPr>
          <a:xfrm>
            <a:off x="0" y="6"/>
            <a:ext cx="12192000" cy="334347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12191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67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585A3F96-425F-4D93-A272-88E3C5981F52}"/>
              </a:ext>
            </a:extLst>
          </p:cNvPr>
          <p:cNvSpPr/>
          <p:nvPr userDrawn="1"/>
        </p:nvSpPr>
        <p:spPr>
          <a:xfrm>
            <a:off x="5045180" y="3361641"/>
            <a:ext cx="2095830" cy="441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267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2267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063" y="2253052"/>
            <a:ext cx="2158944" cy="101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3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秘密-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46552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秘密-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0072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57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64815" y="933456"/>
            <a:ext cx="9168297" cy="537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66182"/>
            <a:ext cx="102013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" y="6468176"/>
            <a:ext cx="12191221" cy="401385"/>
            <a:chOff x="3" y="6468174"/>
            <a:chExt cx="12191223" cy="401385"/>
          </a:xfrm>
        </p:grpSpPr>
        <p:sp>
          <p:nvSpPr>
            <p:cNvPr id="48133" name="Text Box 5"/>
            <p:cNvSpPr txBox="1">
              <a:spLocks noChangeArrowheads="1"/>
            </p:cNvSpPr>
            <p:nvPr/>
          </p:nvSpPr>
          <p:spPr bwMode="auto">
            <a:xfrm>
              <a:off x="11184560" y="6468174"/>
              <a:ext cx="71119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fld id="{758D0DAD-9C2B-4CE2-8897-28BF2D4AAF7E}" type="slidenum">
                <a:rPr lang="en-US" altLang="zh-CN" sz="160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pPr algn="r">
                  <a:spcBef>
                    <a:spcPct val="50000"/>
                  </a:spcBef>
                  <a:defRPr/>
                </a:pPr>
                <a:t>‹#›</a:t>
              </a:fld>
              <a:endParaRPr lang="en-US" altLang="zh-CN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9" name="组合 8"/>
            <p:cNvGrpSpPr/>
            <p:nvPr userDrawn="1"/>
          </p:nvGrpSpPr>
          <p:grpSpPr>
            <a:xfrm>
              <a:off x="3" y="6502404"/>
              <a:ext cx="12191223" cy="367155"/>
              <a:chOff x="3" y="6502404"/>
              <a:chExt cx="12191223" cy="367155"/>
            </a:xfrm>
          </p:grpSpPr>
          <p:grpSp>
            <p:nvGrpSpPr>
              <p:cNvPr id="3" name="Group 4"/>
              <p:cNvGrpSpPr>
                <a:grpSpLocks noChangeAspect="1"/>
              </p:cNvGrpSpPr>
              <p:nvPr/>
            </p:nvGrpSpPr>
            <p:grpSpPr bwMode="auto">
              <a:xfrm>
                <a:off x="3" y="6502404"/>
                <a:ext cx="12191223" cy="367155"/>
                <a:chOff x="0" y="3089"/>
                <a:chExt cx="7502" cy="150"/>
              </a:xfrm>
            </p:grpSpPr>
            <p:sp>
              <p:nvSpPr>
                <p:cNvPr id="5" name="Rectangle 5"/>
                <p:cNvSpPr>
                  <a:spLocks noChangeArrowheads="1"/>
                </p:cNvSpPr>
                <p:nvPr userDrawn="1"/>
              </p:nvSpPr>
              <p:spPr bwMode="auto">
                <a:xfrm>
                  <a:off x="276" y="3089"/>
                  <a:ext cx="7226" cy="150"/>
                </a:xfrm>
                <a:prstGeom prst="rect">
                  <a:avLst/>
                </a:pr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800"/>
                </a:p>
              </p:txBody>
            </p:sp>
            <p:sp>
              <p:nvSpPr>
                <p:cNvPr id="6" name="Rectangle 6"/>
                <p:cNvSpPr>
                  <a:spLocks noChangeArrowheads="1"/>
                </p:cNvSpPr>
                <p:nvPr userDrawn="1"/>
              </p:nvSpPr>
              <p:spPr bwMode="auto">
                <a:xfrm>
                  <a:off x="0" y="3089"/>
                  <a:ext cx="150" cy="150"/>
                </a:xfrm>
                <a:prstGeom prst="rect">
                  <a:avLst/>
                </a:prstGeom>
                <a:solidFill>
                  <a:srgbClr val="D700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800"/>
                </a:p>
              </p:txBody>
            </p:sp>
            <p:sp>
              <p:nvSpPr>
                <p:cNvPr id="7" name="Rectangle 7"/>
                <p:cNvSpPr>
                  <a:spLocks noChangeArrowheads="1"/>
                </p:cNvSpPr>
                <p:nvPr userDrawn="1"/>
              </p:nvSpPr>
              <p:spPr bwMode="auto">
                <a:xfrm>
                  <a:off x="150" y="3089"/>
                  <a:ext cx="76" cy="150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800"/>
                </a:p>
              </p:txBody>
            </p:sp>
            <p:sp>
              <p:nvSpPr>
                <p:cNvPr id="8" name="Rectangle 8"/>
                <p:cNvSpPr>
                  <a:spLocks noChangeArrowheads="1"/>
                </p:cNvSpPr>
                <p:nvPr userDrawn="1"/>
              </p:nvSpPr>
              <p:spPr bwMode="auto">
                <a:xfrm>
                  <a:off x="226" y="3089"/>
                  <a:ext cx="50" cy="150"/>
                </a:xfrm>
                <a:prstGeom prst="rect">
                  <a:avLst/>
                </a:pr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800"/>
                </a:p>
              </p:txBody>
            </p:sp>
          </p:grpSp>
          <p:sp>
            <p:nvSpPr>
              <p:cNvPr id="12" name="矩形 11"/>
              <p:cNvSpPr/>
              <p:nvPr/>
            </p:nvSpPr>
            <p:spPr>
              <a:xfrm>
                <a:off x="10758145" y="6560546"/>
                <a:ext cx="1308820" cy="297454"/>
              </a:xfrm>
              <a:prstGeom prst="rect">
                <a:avLst/>
              </a:prstGeom>
            </p:spPr>
            <p:txBody>
              <a:bodyPr wrap="none" anchor="ctr" anchorCtr="1">
                <a:spAutoFit/>
              </a:bodyPr>
              <a:lstStyle/>
              <a:p>
                <a:r>
                  <a:rPr lang="en-US" altLang="zh-CN" sz="1333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www.h3c.com</a:t>
                </a:r>
                <a:endParaRPr lang="zh-CN" altLang="en-US" sz="1333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1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112" y="4182"/>
            <a:ext cx="1558889" cy="73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4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4" r:id="rId3"/>
    <p:sldLayoutId id="2147483665" r:id="rId4"/>
    <p:sldLayoutId id="2147483662" r:id="rId5"/>
    <p:sldLayoutId id="2147483666" r:id="rId6"/>
    <p:sldLayoutId id="2147483669" r:id="rId7"/>
    <p:sldLayoutId id="2147483670" r:id="rId8"/>
    <p:sldLayoutId id="214748367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CC0000"/>
          </a:solidFill>
          <a:latin typeface="Arial" charset="0"/>
          <a:ea typeface="华文细黑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CC0000"/>
          </a:solidFill>
          <a:latin typeface="Arial" charset="0"/>
          <a:ea typeface="华文细黑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CC0000"/>
          </a:solidFill>
          <a:latin typeface="Arial" charset="0"/>
          <a:ea typeface="华文细黑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CC0000"/>
          </a:solidFill>
          <a:latin typeface="Arial" charset="0"/>
          <a:ea typeface="华文细黑" pitchFamily="2" charset="-122"/>
        </a:defRPr>
      </a:lvl5pPr>
      <a:lvl6pPr marL="6095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CC0000"/>
          </a:solidFill>
          <a:latin typeface="Arial" charset="0"/>
          <a:ea typeface="华文细黑" pitchFamily="2" charset="-122"/>
        </a:defRPr>
      </a:lvl6pPr>
      <a:lvl7pPr marL="12191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CC0000"/>
          </a:solidFill>
          <a:latin typeface="Arial" charset="0"/>
          <a:ea typeface="华文细黑" pitchFamily="2" charset="-122"/>
        </a:defRPr>
      </a:lvl7pPr>
      <a:lvl8pPr marL="182870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CC0000"/>
          </a:solidFill>
          <a:latin typeface="Arial" charset="0"/>
          <a:ea typeface="华文细黑" pitchFamily="2" charset="-122"/>
        </a:defRPr>
      </a:lvl8pPr>
      <a:lvl9pPr marL="2438278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CC0000"/>
          </a:solidFill>
          <a:latin typeface="Arial" charset="0"/>
          <a:ea typeface="华文细黑" pitchFamily="2" charset="-122"/>
        </a:defRPr>
      </a:lvl9pPr>
    </p:titleStyle>
    <p:bodyStyle>
      <a:lvl1pPr marL="457178" indent="-457178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defRPr sz="2400" b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990551" indent="-380981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defRPr sz="2133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523924" indent="-304784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defRPr sz="1867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marL="2133494" indent="-304784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defRPr sz="16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marL="2743063" indent="-304784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defRPr sz="1467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3352632" indent="-304784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j-lt"/>
          <a:ea typeface="+mn-ea"/>
        </a:defRPr>
      </a:lvl6pPr>
      <a:lvl7pPr marL="3962202" indent="-304784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j-lt"/>
          <a:ea typeface="+mn-ea"/>
        </a:defRPr>
      </a:lvl7pPr>
      <a:lvl8pPr marL="4571772" indent="-304784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j-lt"/>
          <a:ea typeface="+mn-ea"/>
        </a:defRPr>
      </a:lvl8pPr>
      <a:lvl9pPr marL="5181341" indent="-304784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6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6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>
            <a:extLst>
              <a:ext uri="{FF2B5EF4-FFF2-40B4-BE49-F238E27FC236}">
                <a16:creationId xmlns:a16="http://schemas.microsoft.com/office/drawing/2014/main" xmlns="" id="{397A3765-0E39-43C7-A5F1-0DFECC255C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664" b="11702"/>
          <a:stretch/>
        </p:blipFill>
        <p:spPr>
          <a:xfrm>
            <a:off x="0" y="1460501"/>
            <a:ext cx="12192000" cy="3695700"/>
          </a:xfrm>
        </p:spPr>
      </p:pic>
      <p:sp>
        <p:nvSpPr>
          <p:cNvPr id="18" name="副标题 17">
            <a:extLst>
              <a:ext uri="{FF2B5EF4-FFF2-40B4-BE49-F238E27FC236}">
                <a16:creationId xmlns:a16="http://schemas.microsoft.com/office/drawing/2014/main" xmlns="" id="{D8EA986F-C9B2-4A3F-9577-856A3C273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9306" y="5626743"/>
            <a:ext cx="9311952" cy="401441"/>
          </a:xfrm>
        </p:spPr>
        <p:txBody>
          <a:bodyPr/>
          <a:lstStyle/>
          <a:p>
            <a:pPr algn="r"/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H3C IPv6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技术</a:t>
            </a:r>
            <a:r>
              <a:rPr lang="en-US" altLang="zh-CN" smtClean="0">
                <a:latin typeface="+mn-lt"/>
                <a:ea typeface="+mn-ea"/>
                <a:cs typeface="+mn-ea"/>
                <a:sym typeface="+mn-lt"/>
              </a:rPr>
              <a:t>1.0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标题 16">
            <a:extLst>
              <a:ext uri="{FF2B5EF4-FFF2-40B4-BE49-F238E27FC236}">
                <a16:creationId xmlns:a16="http://schemas.microsoft.com/office/drawing/2014/main" xmlns="" id="{E801F472-4E2E-4D04-9B1F-806366DD4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717033"/>
            <a:ext cx="12191999" cy="1439168"/>
          </a:xfrm>
        </p:spPr>
        <p:txBody>
          <a:bodyPr/>
          <a:lstStyle/>
          <a:p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IPv6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网络改造</a:t>
            </a: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IPv6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地址规划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253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"/>
          <p:cNvSpPr txBox="1">
            <a:spLocks/>
          </p:cNvSpPr>
          <p:nvPr/>
        </p:nvSpPr>
        <p:spPr>
          <a:xfrm>
            <a:off x="609809" y="164638"/>
            <a:ext cx="10222136" cy="61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微软雅黑" panose="020B0503020204020204" pitchFamily="34" charset="-122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609570"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1219139"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828709"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2438278"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r>
              <a:rPr lang="en-US" altLang="zh-CN" dirty="0"/>
              <a:t>GUA</a:t>
            </a:r>
            <a:r>
              <a:rPr lang="zh-CN" altLang="en-US" dirty="0"/>
              <a:t>地址申请</a:t>
            </a:r>
          </a:p>
        </p:txBody>
      </p:sp>
      <p:sp>
        <p:nvSpPr>
          <p:cNvPr id="3" name="ïśḷiḓe">
            <a:extLst/>
          </p:cNvPr>
          <p:cNvSpPr>
            <a:spLocks/>
          </p:cNvSpPr>
          <p:nvPr/>
        </p:nvSpPr>
        <p:spPr bwMode="auto">
          <a:xfrm>
            <a:off x="143339" y="2809464"/>
            <a:ext cx="2110432" cy="1212205"/>
          </a:xfrm>
          <a:prstGeom prst="rect">
            <a:avLst/>
          </a:prstGeom>
          <a:noFill/>
          <a:ln w="9525">
            <a:solidFill>
              <a:schemeClr val="tx1">
                <a:lumMod val="25000"/>
                <a:lumOff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19997" tIns="60958" rIns="119997" bIns="60958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负责全球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IPv4/IPv6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地址管理分配，下辖五大机构：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APNIC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（亚太）、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RIPENCC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（欧洲）、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LACNIC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（拉丁美洲）、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ARIN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（北美 ）、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AFRINIC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（非洲）。</a:t>
            </a:r>
          </a:p>
        </p:txBody>
      </p:sp>
      <p:sp>
        <p:nvSpPr>
          <p:cNvPr id="4" name="íŝḻíďe">
            <a:extLst/>
          </p:cNvPr>
          <p:cNvSpPr txBox="1">
            <a:spLocks/>
          </p:cNvSpPr>
          <p:nvPr/>
        </p:nvSpPr>
        <p:spPr bwMode="auto">
          <a:xfrm>
            <a:off x="143339" y="2458325"/>
            <a:ext cx="2110432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9997" tIns="60958" rIns="119997" bIns="60958">
            <a:normAutofit fontScale="92500" lnSpcReduction="20000"/>
          </a:bodyPr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ICANN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ïṧlídê">
            <a:extLst/>
          </p:cNvPr>
          <p:cNvSpPr>
            <a:spLocks/>
          </p:cNvSpPr>
          <p:nvPr/>
        </p:nvSpPr>
        <p:spPr bwMode="auto">
          <a:xfrm>
            <a:off x="2671472" y="2809327"/>
            <a:ext cx="2110432" cy="1212343"/>
          </a:xfrm>
          <a:prstGeom prst="rect">
            <a:avLst/>
          </a:prstGeom>
          <a:noFill/>
          <a:ln w="9525">
            <a:solidFill>
              <a:schemeClr val="tx1">
                <a:lumMod val="25000"/>
                <a:lumOff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19997" tIns="60958" rIns="119997" bIns="60958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亚太互联网络信息中心，五个地区的因特网登记处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之一。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它提供全球性的支持互联网操作的分派和注册服务。</a:t>
            </a:r>
          </a:p>
        </p:txBody>
      </p:sp>
      <p:sp>
        <p:nvSpPr>
          <p:cNvPr id="6" name="iṣḻíḍê">
            <a:extLst/>
          </p:cNvPr>
          <p:cNvSpPr txBox="1">
            <a:spLocks/>
          </p:cNvSpPr>
          <p:nvPr/>
        </p:nvSpPr>
        <p:spPr bwMode="auto">
          <a:xfrm>
            <a:off x="2671472" y="2458189"/>
            <a:ext cx="2110432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9997" tIns="60958" rIns="119997" bIns="60958">
            <a:normAutofit fontScale="70000" lnSpcReduction="2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APNIC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iṩļíḑè">
            <a:extLst/>
          </p:cNvPr>
          <p:cNvSpPr>
            <a:spLocks/>
          </p:cNvSpPr>
          <p:nvPr/>
        </p:nvSpPr>
        <p:spPr bwMode="auto">
          <a:xfrm>
            <a:off x="5135893" y="2809358"/>
            <a:ext cx="2110432" cy="1215773"/>
          </a:xfrm>
          <a:prstGeom prst="rect">
            <a:avLst/>
          </a:prstGeom>
          <a:noFill/>
          <a:ln w="9525">
            <a:solidFill>
              <a:schemeClr val="tx1">
                <a:lumMod val="25000"/>
                <a:lumOff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19997" tIns="60958" rIns="119997" bIns="60958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中国互联网络信息中心，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APNIC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的国家级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地址注册机构成员。负责为我国的网络服务提供商和网络用户提供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地址和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AS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号码的分配管理服务。</a:t>
            </a:r>
          </a:p>
        </p:txBody>
      </p:sp>
      <p:sp>
        <p:nvSpPr>
          <p:cNvPr id="8" name="íṥļïḓè">
            <a:extLst/>
          </p:cNvPr>
          <p:cNvSpPr txBox="1">
            <a:spLocks/>
          </p:cNvSpPr>
          <p:nvPr/>
        </p:nvSpPr>
        <p:spPr bwMode="auto">
          <a:xfrm>
            <a:off x="5135893" y="2458219"/>
            <a:ext cx="2110432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9997" tIns="60958" rIns="119997" bIns="60958">
            <a:normAutofit fontScale="70000" lnSpcReduction="2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CNNIC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íṣlïḋe">
            <a:extLst/>
          </p:cNvPr>
          <p:cNvSpPr>
            <a:spLocks/>
          </p:cNvSpPr>
          <p:nvPr/>
        </p:nvSpPr>
        <p:spPr bwMode="auto">
          <a:xfrm>
            <a:off x="7728181" y="2808404"/>
            <a:ext cx="2110432" cy="1213265"/>
          </a:xfrm>
          <a:prstGeom prst="rect">
            <a:avLst/>
          </a:prstGeom>
          <a:noFill/>
          <a:ln w="9525">
            <a:solidFill>
              <a:schemeClr val="tx1">
                <a:lumMod val="25000"/>
                <a:lumOff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19997" tIns="60958" rIns="119997" bIns="60958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要求：是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ISP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或具备相当规模的企事业单位、组织；不是终端站点且计划给用户提供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IPv6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连接并提供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/48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的地址分配等。</a:t>
            </a:r>
          </a:p>
        </p:txBody>
      </p:sp>
      <p:sp>
        <p:nvSpPr>
          <p:cNvPr id="10" name="isľiḓe">
            <a:extLst/>
          </p:cNvPr>
          <p:cNvSpPr txBox="1">
            <a:spLocks/>
          </p:cNvSpPr>
          <p:nvPr/>
        </p:nvSpPr>
        <p:spPr bwMode="auto">
          <a:xfrm>
            <a:off x="7728181" y="2438641"/>
            <a:ext cx="2110432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9997" tIns="60958" rIns="119997" bIns="60958">
            <a:normAutofit fontScale="70000" lnSpcReduction="2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CNNIC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会员</a:t>
            </a: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1487489" y="1704065"/>
            <a:ext cx="1810537" cy="6487"/>
          </a:xfrm>
          <a:prstGeom prst="straightConnector1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4241830" y="1713980"/>
            <a:ext cx="1486429" cy="3331"/>
          </a:xfrm>
          <a:prstGeom prst="straightConnector1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6672065" y="1713981"/>
            <a:ext cx="1724145" cy="1"/>
          </a:xfrm>
          <a:prstGeom prst="straightConnector1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ï$1ídè"/>
          <p:cNvSpPr txBox="1"/>
          <p:nvPr/>
        </p:nvSpPr>
        <p:spPr>
          <a:xfrm>
            <a:off x="1912184" y="1316765"/>
            <a:ext cx="914400" cy="521720"/>
          </a:xfrm>
          <a:prstGeom prst="rect">
            <a:avLst/>
          </a:prstGeom>
          <a:noFill/>
        </p:spPr>
        <p:txBody>
          <a:bodyPr wrap="none" lIns="119997" tIns="62398" rIns="119997" bIns="62398" anchor="ctr" anchorCtr="0">
            <a:normAutofit/>
          </a:bodyPr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授权</a:t>
            </a:r>
          </a:p>
        </p:txBody>
      </p:sp>
      <p:sp>
        <p:nvSpPr>
          <p:cNvPr id="15" name="íŝ1ïdé"/>
          <p:cNvSpPr txBox="1"/>
          <p:nvPr/>
        </p:nvSpPr>
        <p:spPr>
          <a:xfrm>
            <a:off x="4465119" y="1316765"/>
            <a:ext cx="914400" cy="521720"/>
          </a:xfrm>
          <a:prstGeom prst="rect">
            <a:avLst/>
          </a:prstGeom>
          <a:noFill/>
        </p:spPr>
        <p:txBody>
          <a:bodyPr wrap="none" lIns="119997" tIns="62398" rIns="119997" bIns="62398" anchor="ctr" anchorCtr="0">
            <a:normAutofit/>
          </a:bodyPr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分配</a:t>
            </a:r>
          </a:p>
        </p:txBody>
      </p:sp>
      <p:sp>
        <p:nvSpPr>
          <p:cNvPr id="16" name="isḷîdè"/>
          <p:cNvSpPr txBox="1"/>
          <p:nvPr/>
        </p:nvSpPr>
        <p:spPr>
          <a:xfrm>
            <a:off x="7056107" y="1328491"/>
            <a:ext cx="914400" cy="521720"/>
          </a:xfrm>
          <a:prstGeom prst="rect">
            <a:avLst/>
          </a:prstGeom>
          <a:noFill/>
        </p:spPr>
        <p:txBody>
          <a:bodyPr wrap="none" lIns="119997" tIns="62398" rIns="119997" bIns="62398" anchor="ctr" anchorCtr="0">
            <a:normAutofit/>
          </a:bodyPr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代理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2447595" y="2438641"/>
            <a:ext cx="0" cy="158302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943872" y="2438641"/>
            <a:ext cx="0" cy="158302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504304" y="2438641"/>
            <a:ext cx="0" cy="158302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iśļîḑe" descr="0AUAAB+LCAAAAAAABADNVE1PwkAQ/S+r3hpTNMaEG2pQ4meE6MFwWNuBjm63ZDs1KOG/O9t2YRuKys300sy82Tfv7WsXYp8+ZyC6YphKQxcop0amA4JUBGIQi64ulArEGeoY9fTSZMUsF92XxWrM7zwjJeeZyoyd1Ugo1ZNUBcM28A620b+fTDCCUQIpOMwINfV0PExkzIjwMOR9DE4T0pDntnASiPvXN4jIG+t2LKrIEz5zr98/LR97WEkTLpd2xRjm/O6KwhHWO1oXWsXahq+1Lj9Itg4ITIvexsgaGFi9OVAvikBTvXmpsKo3dYbr9Vek7MoM7vg4u6k4k9F7WRHjDVXMyhyN4jL4f9qOtmkrozKCOf1R27hF3SqmVe5+jamD3aLGtEhrWLntrZx7pU5YFTGOFfiwgWYvPlYMHVsr34dkmKCfmVQSEy7C5cH6ezg+PgzbEur2+WtCH7KcMNO73WM95N/kExjCSKqewqlO2Wr7wyADFCXcvcoMfmWamv0bmBA3rwFmtX1D/GK6iVQ5OBPcDTttVXgD8QhKEn40AI2a2BaTJsrn8XKz9qWRnMreH76KMn47mWknfCfbrn2XxNcbtK095ucbiBePfNAFAAA="/>
          <p:cNvGrpSpPr>
            <a:grpSpLocks noChangeAspect="1"/>
          </p:cNvGrpSpPr>
          <p:nvPr/>
        </p:nvGrpSpPr>
        <p:grpSpPr>
          <a:xfrm>
            <a:off x="660979" y="4290854"/>
            <a:ext cx="1075152" cy="98253"/>
            <a:chOff x="3718557" y="1582113"/>
            <a:chExt cx="5638548" cy="440124"/>
          </a:xfrm>
        </p:grpSpPr>
        <p:sp>
          <p:nvSpPr>
            <p:cNvPr id="22" name="íṥľíde"/>
            <p:cNvSpPr/>
            <p:nvPr/>
          </p:nvSpPr>
          <p:spPr>
            <a:xfrm>
              <a:off x="3718557" y="1582113"/>
              <a:ext cx="5638548" cy="440124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ï$líḋé"/>
            <p:cNvSpPr/>
            <p:nvPr/>
          </p:nvSpPr>
          <p:spPr>
            <a:xfrm>
              <a:off x="3836216" y="1665535"/>
              <a:ext cx="5403231" cy="273285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i$ḷîdé"/>
            <p:cNvSpPr/>
            <p:nvPr/>
          </p:nvSpPr>
          <p:spPr>
            <a:xfrm>
              <a:off x="3836216" y="1665535"/>
              <a:ext cx="1783066" cy="2732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iṩľîḑe"/>
          <p:cNvSpPr/>
          <p:nvPr/>
        </p:nvSpPr>
        <p:spPr>
          <a:xfrm>
            <a:off x="3189112" y="4290852"/>
            <a:ext cx="1075152" cy="9825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íṡḻiḓè"/>
          <p:cNvSpPr/>
          <p:nvPr/>
        </p:nvSpPr>
        <p:spPr>
          <a:xfrm>
            <a:off x="3211546" y="4309476"/>
            <a:ext cx="1030283" cy="6100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îṥ1ïḍê"/>
          <p:cNvSpPr/>
          <p:nvPr/>
        </p:nvSpPr>
        <p:spPr>
          <a:xfrm>
            <a:off x="3211547" y="4309476"/>
            <a:ext cx="473931" cy="6100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îṣľîḋê" descr="0AUAAB+LCAAAAAAABADNVMFu2kAQ/Zdtc7OQQS2VuDmJSFFLExWUHioOG3vA067XaD2OaBD/3lnbC2thErhFvlgzb/bNe/vsrfhI/9YgRmKWSUO3KFdGZhOCTARikoiRLpUKxDXqBPXqzuTluhCj39v9mN/5hZTe5Co3dlYjoVSPUpUMO8I72FH/frnEGOYpZOAwc9QU6WSWyoQRYS/kfQyuUtJQFE3h/ukPxOSNjT5bVFmkfOaH8fjT4MswiuxhFU2429kVE9jwuysKR9jsaF3oFGsbvtam/CDZOiAwHXpbIwdgYPUWQFEcg6Zm81pQVT/S6dbfk7Ira/jBx9lNxbWM/1YVsThSxazM0SrugvenbXBKWxWVOWzoTG2LDnX7mNa5ezOmDjZFjVmZNbBq26nceKV+WBcxSRT4sIlmL573DH1bq95nZJhgnJtMEhNuw93V4XsYDnthV0LdPucm9CEvCHN92T02Q/5NPoIhjKWKFK50xlbbHwYZoDjl7tfc4Euuqd3/Dkvi5jeAdWPfDF+YbilVAc4Ed8NOWx3eQPwEJQmfW4BWTZyKSRvl83i5OfjSSk5t7ytfRRW/i8y0E76TXdd+SeKbDbrWXvDzH1qNVIPQBQAA"/>
          <p:cNvGrpSpPr>
            <a:grpSpLocks noChangeAspect="1"/>
          </p:cNvGrpSpPr>
          <p:nvPr/>
        </p:nvGrpSpPr>
        <p:grpSpPr>
          <a:xfrm>
            <a:off x="5653533" y="4290854"/>
            <a:ext cx="1075152" cy="98253"/>
            <a:chOff x="3718557" y="1582113"/>
            <a:chExt cx="5638548" cy="440124"/>
          </a:xfrm>
        </p:grpSpPr>
        <p:sp>
          <p:nvSpPr>
            <p:cNvPr id="29" name="ïṣ1iḍè"/>
            <p:cNvSpPr/>
            <p:nvPr/>
          </p:nvSpPr>
          <p:spPr>
            <a:xfrm>
              <a:off x="3718557" y="1582113"/>
              <a:ext cx="5638548" cy="44012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iśḻîḋé"/>
            <p:cNvSpPr/>
            <p:nvPr/>
          </p:nvSpPr>
          <p:spPr>
            <a:xfrm>
              <a:off x="3836216" y="1665535"/>
              <a:ext cx="5403231" cy="273285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î$ļiḋê"/>
            <p:cNvSpPr/>
            <p:nvPr/>
          </p:nvSpPr>
          <p:spPr>
            <a:xfrm>
              <a:off x="3836216" y="1665535"/>
              <a:ext cx="3566132" cy="2732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ïŝ1îďê" descr="pwUAAB+LCAAAAAAABADNVMFO4zAQ/Rcv3CqUVnSB3ChVd6uFBVEEB9SDSabJaB2nciaoS5V/Z5zEbaKmQG8ol+jNm7x54+esxRH9X4LwxSyRhsYoIyOTKUEiemIaCl/nSvXECHWIOvpl0nyZCf95vWlrVp6Q4qtUpcb2aiSU6lGqnGk7fEfbqd8uFhjAPQSgyZHuoxfh9wdnPy9OL4Y8jMmzmKk/JpPx2fj8asCUh7K7XxRWOYSV8D0HCveZWtqa6/RgC00LNXwneSNAYDpstFq2xJ61kQFdBlsbvnfiOXxkMIpJQ5bVcDWpV2xEZ7Fcwl/+nJ1UjGTwr0TEfMcVq7JGCyx638/bYJ+3MgEPsKIvept3uNukr4rTp+lztBvUmORJTSunvZGrBtT3KhDDUEGTNtW8i9eNQt9i5fuMDAtMUpNIYsG1VxxvYz7k3q6Eunm+mtC7NCNM9WHnWDc1T/IRDGEg1aXCSCe8avsfIAMUxFz9nRp8SzW169ewIC7+AVjW65vhG8stpMrALcGdsPNWhZdvMihJ+NoitDCxLyZtVlOnkZvtXlrJqdb7wa0o43fQMm1Hc5Ndx35I4usJusae8/MOrD9kGKcFAAA="/>
          <p:cNvGrpSpPr>
            <a:grpSpLocks noChangeAspect="1"/>
          </p:cNvGrpSpPr>
          <p:nvPr/>
        </p:nvGrpSpPr>
        <p:grpSpPr>
          <a:xfrm>
            <a:off x="8208235" y="4290854"/>
            <a:ext cx="1075152" cy="98253"/>
            <a:chOff x="3718557" y="1582113"/>
            <a:chExt cx="5638548" cy="440124"/>
          </a:xfrm>
        </p:grpSpPr>
        <p:sp>
          <p:nvSpPr>
            <p:cNvPr id="33" name="íṡľiḓê"/>
            <p:cNvSpPr/>
            <p:nvPr/>
          </p:nvSpPr>
          <p:spPr>
            <a:xfrm>
              <a:off x="3718557" y="1582113"/>
              <a:ext cx="5638548" cy="440124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iṩļîďê"/>
            <p:cNvSpPr/>
            <p:nvPr/>
          </p:nvSpPr>
          <p:spPr>
            <a:xfrm>
              <a:off x="3836216" y="1665535"/>
              <a:ext cx="5403231" cy="273285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iSḻîďè"/>
            <p:cNvSpPr/>
            <p:nvPr/>
          </p:nvSpPr>
          <p:spPr>
            <a:xfrm>
              <a:off x="3836216" y="1665535"/>
              <a:ext cx="2701615" cy="2732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6" name="直接箭头连接符 35"/>
          <p:cNvCxnSpPr/>
          <p:nvPr/>
        </p:nvCxnSpPr>
        <p:spPr>
          <a:xfrm flipH="1">
            <a:off x="6712541" y="1861123"/>
            <a:ext cx="1548664" cy="160"/>
          </a:xfrm>
          <a:prstGeom prst="straightConnector1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isḷîdè"/>
          <p:cNvSpPr txBox="1"/>
          <p:nvPr/>
        </p:nvSpPr>
        <p:spPr>
          <a:xfrm>
            <a:off x="7056107" y="1724893"/>
            <a:ext cx="914400" cy="509019"/>
          </a:xfrm>
          <a:prstGeom prst="rect">
            <a:avLst/>
          </a:prstGeom>
          <a:noFill/>
        </p:spPr>
        <p:txBody>
          <a:bodyPr wrap="none" lIns="119997" tIns="62398" rIns="119997" bIns="62398" anchor="ctr" anchorCtr="0">
            <a:normAutofit/>
          </a:bodyPr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租赁</a:t>
            </a:r>
          </a:p>
        </p:txBody>
      </p:sp>
      <p:cxnSp>
        <p:nvCxnSpPr>
          <p:cNvPr id="38" name="直接箭头连接符 37"/>
          <p:cNvCxnSpPr/>
          <p:nvPr/>
        </p:nvCxnSpPr>
        <p:spPr>
          <a:xfrm flipH="1">
            <a:off x="4175789" y="1841742"/>
            <a:ext cx="1477745" cy="9788"/>
          </a:xfrm>
          <a:prstGeom prst="straightConnector1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sḷîdè"/>
          <p:cNvSpPr txBox="1"/>
          <p:nvPr/>
        </p:nvSpPr>
        <p:spPr>
          <a:xfrm>
            <a:off x="4463819" y="1713981"/>
            <a:ext cx="914400" cy="521720"/>
          </a:xfrm>
          <a:prstGeom prst="rect">
            <a:avLst/>
          </a:prstGeom>
          <a:noFill/>
        </p:spPr>
        <p:txBody>
          <a:bodyPr wrap="none" lIns="119997" tIns="62398" rIns="119997" bIns="62398" anchor="ctr" anchorCtr="0">
            <a:normAutofit/>
          </a:bodyPr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申请</a:t>
            </a:r>
          </a:p>
        </p:txBody>
      </p:sp>
      <p:cxnSp>
        <p:nvCxnSpPr>
          <p:cNvPr id="40" name="直接箭头连接符 39"/>
          <p:cNvCxnSpPr/>
          <p:nvPr/>
        </p:nvCxnSpPr>
        <p:spPr>
          <a:xfrm flipH="1">
            <a:off x="1453888" y="1830967"/>
            <a:ext cx="1761793" cy="10775"/>
          </a:xfrm>
          <a:prstGeom prst="straightConnector1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isḷîdè"/>
          <p:cNvSpPr txBox="1"/>
          <p:nvPr/>
        </p:nvSpPr>
        <p:spPr>
          <a:xfrm>
            <a:off x="1917237" y="1704064"/>
            <a:ext cx="914400" cy="521720"/>
          </a:xfrm>
          <a:prstGeom prst="rect">
            <a:avLst/>
          </a:prstGeom>
          <a:noFill/>
        </p:spPr>
        <p:txBody>
          <a:bodyPr wrap="none" lIns="119997" tIns="62398" rIns="119997" bIns="62398" anchor="ctr" anchorCtr="0">
            <a:normAutofit/>
          </a:bodyPr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申请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53875" y="4830435"/>
            <a:ext cx="10945215" cy="11618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21917" tIns="60958" rIns="121917" bIns="60958" rtlCol="0">
            <a:spAutoFit/>
          </a:bodyPr>
          <a:lstStyle/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CNNIC IP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地址管理原则：只租不卖，且仅为会员提供地址申请及管理服务。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5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行业普通用户（中小企业）可通过运营商、教育网等其它</a:t>
            </a:r>
            <a:r>
              <a:rPr lang="en-US" altLang="zh-CN" sz="15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CNNIC</a:t>
            </a:r>
            <a:r>
              <a:rPr lang="zh-CN" altLang="en-US" sz="15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会员借用或租赁</a:t>
            </a:r>
            <a:r>
              <a:rPr lang="en-US" altLang="zh-CN" sz="15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IPv6</a:t>
            </a:r>
            <a:r>
              <a:rPr lang="zh-CN" altLang="en-US" sz="15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地址</a:t>
            </a:r>
            <a:r>
              <a:rPr lang="zh-CN" altLang="en-US" sz="15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15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</a:t>
            </a:r>
            <a:r>
              <a:rPr lang="zh-CN" altLang="en-US" sz="15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地址，不会分配</a:t>
            </a:r>
            <a:r>
              <a:rPr lang="en-US" altLang="zh-CN" sz="15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</a:t>
            </a:r>
            <a:r>
              <a:rPr lang="zh-CN" altLang="en-US" sz="15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号。</a:t>
            </a:r>
            <a:endParaRPr lang="en-US" altLang="zh-CN" sz="15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5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具备相当规模的企事业单位、组织可向</a:t>
            </a:r>
            <a:r>
              <a:rPr lang="en-US" altLang="zh-CN" sz="15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CNNIC</a:t>
            </a:r>
            <a:r>
              <a:rPr lang="zh-CN" altLang="en-US" sz="15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</a:t>
            </a:r>
            <a:r>
              <a:rPr lang="en-US" altLang="zh-CN" sz="15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IPv6</a:t>
            </a:r>
            <a:r>
              <a:rPr lang="zh-CN" altLang="en-US" sz="15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地址</a:t>
            </a:r>
            <a:r>
              <a:rPr lang="zh-CN" altLang="en-US" sz="15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15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PI</a:t>
            </a:r>
            <a:r>
              <a:rPr lang="zh-CN" altLang="en-US" sz="15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地址，会分配</a:t>
            </a:r>
            <a:r>
              <a:rPr lang="en-US" altLang="zh-CN" sz="15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</a:t>
            </a:r>
            <a:r>
              <a:rPr lang="zh-CN" altLang="en-US" sz="15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号。</a:t>
            </a:r>
            <a:endParaRPr lang="en-US" altLang="zh-CN" sz="15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5742011" y="1426231"/>
            <a:ext cx="888529" cy="809471"/>
            <a:chOff x="5364088" y="1213689"/>
            <a:chExt cx="666397" cy="607103"/>
          </a:xfrm>
        </p:grpSpPr>
        <p:sp>
          <p:nvSpPr>
            <p:cNvPr id="44" name="îšľíḓe"/>
            <p:cNvSpPr>
              <a:spLocks noChangeAspect="1"/>
            </p:cNvSpPr>
            <p:nvPr/>
          </p:nvSpPr>
          <p:spPr bwMode="auto">
            <a:xfrm>
              <a:off x="5490605" y="1273294"/>
              <a:ext cx="457264" cy="456663"/>
            </a:xfrm>
            <a:custGeom>
              <a:avLst/>
              <a:gdLst>
                <a:gd name="connsiteX0" fmla="*/ 86413 w 591547"/>
                <a:gd name="connsiteY0" fmla="*/ 515758 h 590770"/>
                <a:gd name="connsiteX1" fmla="*/ 171919 w 591547"/>
                <a:gd name="connsiteY1" fmla="*/ 515758 h 590770"/>
                <a:gd name="connsiteX2" fmla="*/ 171919 w 591547"/>
                <a:gd name="connsiteY2" fmla="*/ 537523 h 590770"/>
                <a:gd name="connsiteX3" fmla="*/ 86413 w 591547"/>
                <a:gd name="connsiteY3" fmla="*/ 537523 h 590770"/>
                <a:gd name="connsiteX4" fmla="*/ 86413 w 591547"/>
                <a:gd name="connsiteY4" fmla="*/ 461733 h 590770"/>
                <a:gd name="connsiteX5" fmla="*/ 171919 w 591547"/>
                <a:gd name="connsiteY5" fmla="*/ 461733 h 590770"/>
                <a:gd name="connsiteX6" fmla="*/ 171919 w 591547"/>
                <a:gd name="connsiteY6" fmla="*/ 483498 h 590770"/>
                <a:gd name="connsiteX7" fmla="*/ 86413 w 591547"/>
                <a:gd name="connsiteY7" fmla="*/ 483498 h 590770"/>
                <a:gd name="connsiteX8" fmla="*/ 86413 w 591547"/>
                <a:gd name="connsiteY8" fmla="*/ 408616 h 590770"/>
                <a:gd name="connsiteX9" fmla="*/ 171919 w 591547"/>
                <a:gd name="connsiteY9" fmla="*/ 408616 h 590770"/>
                <a:gd name="connsiteX10" fmla="*/ 171919 w 591547"/>
                <a:gd name="connsiteY10" fmla="*/ 429474 h 590770"/>
                <a:gd name="connsiteX11" fmla="*/ 86413 w 591547"/>
                <a:gd name="connsiteY11" fmla="*/ 429474 h 590770"/>
                <a:gd name="connsiteX12" fmla="*/ 204177 w 591547"/>
                <a:gd name="connsiteY12" fmla="*/ 357041 h 590770"/>
                <a:gd name="connsiteX13" fmla="*/ 204177 w 591547"/>
                <a:gd name="connsiteY13" fmla="*/ 569815 h 590770"/>
                <a:gd name="connsiteX14" fmla="*/ 333300 w 591547"/>
                <a:gd name="connsiteY14" fmla="*/ 569815 h 590770"/>
                <a:gd name="connsiteX15" fmla="*/ 333300 w 591547"/>
                <a:gd name="connsiteY15" fmla="*/ 382026 h 590770"/>
                <a:gd name="connsiteX16" fmla="*/ 183194 w 591547"/>
                <a:gd name="connsiteY16" fmla="*/ 357041 h 590770"/>
                <a:gd name="connsiteX17" fmla="*/ 75053 w 591547"/>
                <a:gd name="connsiteY17" fmla="*/ 382026 h 590770"/>
                <a:gd name="connsiteX18" fmla="*/ 75053 w 591547"/>
                <a:gd name="connsiteY18" fmla="*/ 569815 h 590770"/>
                <a:gd name="connsiteX19" fmla="*/ 183194 w 591547"/>
                <a:gd name="connsiteY19" fmla="*/ 569815 h 590770"/>
                <a:gd name="connsiteX20" fmla="*/ 247709 w 591547"/>
                <a:gd name="connsiteY20" fmla="*/ 311838 h 590770"/>
                <a:gd name="connsiteX21" fmla="*/ 322851 w 591547"/>
                <a:gd name="connsiteY21" fmla="*/ 311838 h 590770"/>
                <a:gd name="connsiteX22" fmla="*/ 322851 w 591547"/>
                <a:gd name="connsiteY22" fmla="*/ 332826 h 590770"/>
                <a:gd name="connsiteX23" fmla="*/ 247709 w 591547"/>
                <a:gd name="connsiteY23" fmla="*/ 332826 h 590770"/>
                <a:gd name="connsiteX24" fmla="*/ 247709 w 591547"/>
                <a:gd name="connsiteY24" fmla="*/ 257944 h 590770"/>
                <a:gd name="connsiteX25" fmla="*/ 322851 w 591547"/>
                <a:gd name="connsiteY25" fmla="*/ 257944 h 590770"/>
                <a:gd name="connsiteX26" fmla="*/ 322851 w 591547"/>
                <a:gd name="connsiteY26" fmla="*/ 279580 h 590770"/>
                <a:gd name="connsiteX27" fmla="*/ 247709 w 591547"/>
                <a:gd name="connsiteY27" fmla="*/ 279580 h 590770"/>
                <a:gd name="connsiteX28" fmla="*/ 247709 w 591547"/>
                <a:gd name="connsiteY28" fmla="*/ 203919 h 590770"/>
                <a:gd name="connsiteX29" fmla="*/ 322851 w 591547"/>
                <a:gd name="connsiteY29" fmla="*/ 203919 h 590770"/>
                <a:gd name="connsiteX30" fmla="*/ 322851 w 591547"/>
                <a:gd name="connsiteY30" fmla="*/ 225684 h 590770"/>
                <a:gd name="connsiteX31" fmla="*/ 247709 w 591547"/>
                <a:gd name="connsiteY31" fmla="*/ 225684 h 590770"/>
                <a:gd name="connsiteX32" fmla="*/ 247709 w 591547"/>
                <a:gd name="connsiteY32" fmla="*/ 150672 h 590770"/>
                <a:gd name="connsiteX33" fmla="*/ 322851 w 591547"/>
                <a:gd name="connsiteY33" fmla="*/ 150672 h 590770"/>
                <a:gd name="connsiteX34" fmla="*/ 322851 w 591547"/>
                <a:gd name="connsiteY34" fmla="*/ 171660 h 590770"/>
                <a:gd name="connsiteX35" fmla="*/ 247709 w 591547"/>
                <a:gd name="connsiteY35" fmla="*/ 171660 h 590770"/>
                <a:gd name="connsiteX36" fmla="*/ 355090 w 591547"/>
                <a:gd name="connsiteY36" fmla="*/ 102357 h 590770"/>
                <a:gd name="connsiteX37" fmla="*/ 355090 w 591547"/>
                <a:gd name="connsiteY37" fmla="*/ 373160 h 590770"/>
                <a:gd name="connsiteX38" fmla="*/ 355090 w 591547"/>
                <a:gd name="connsiteY38" fmla="*/ 376384 h 590770"/>
                <a:gd name="connsiteX39" fmla="*/ 355090 w 591547"/>
                <a:gd name="connsiteY39" fmla="*/ 569815 h 590770"/>
                <a:gd name="connsiteX40" fmla="*/ 484213 w 591547"/>
                <a:gd name="connsiteY40" fmla="*/ 569815 h 590770"/>
                <a:gd name="connsiteX41" fmla="*/ 484213 w 591547"/>
                <a:gd name="connsiteY41" fmla="*/ 154744 h 590770"/>
                <a:gd name="connsiteX42" fmla="*/ 333300 w 591547"/>
                <a:gd name="connsiteY42" fmla="*/ 99939 h 590770"/>
                <a:gd name="connsiteX43" fmla="*/ 236458 w 591547"/>
                <a:gd name="connsiteY43" fmla="*/ 125730 h 590770"/>
                <a:gd name="connsiteX44" fmla="*/ 236458 w 591547"/>
                <a:gd name="connsiteY44" fmla="*/ 341728 h 590770"/>
                <a:gd name="connsiteX45" fmla="*/ 333300 w 591547"/>
                <a:gd name="connsiteY45" fmla="*/ 360265 h 590770"/>
                <a:gd name="connsiteX46" fmla="*/ 397862 w 591547"/>
                <a:gd name="connsiteY46" fmla="*/ 21761 h 590770"/>
                <a:gd name="connsiteX47" fmla="*/ 387371 w 591547"/>
                <a:gd name="connsiteY47" fmla="*/ 32238 h 590770"/>
                <a:gd name="connsiteX48" fmla="*/ 397862 w 591547"/>
                <a:gd name="connsiteY48" fmla="*/ 42716 h 590770"/>
                <a:gd name="connsiteX49" fmla="*/ 409160 w 591547"/>
                <a:gd name="connsiteY49" fmla="*/ 32238 h 590770"/>
                <a:gd name="connsiteX50" fmla="*/ 397862 w 591547"/>
                <a:gd name="connsiteY50" fmla="*/ 21761 h 590770"/>
                <a:gd name="connsiteX51" fmla="*/ 397862 w 591547"/>
                <a:gd name="connsiteY51" fmla="*/ 0 h 590770"/>
                <a:gd name="connsiteX52" fmla="*/ 430143 w 591547"/>
                <a:gd name="connsiteY52" fmla="*/ 32238 h 590770"/>
                <a:gd name="connsiteX53" fmla="*/ 409160 w 591547"/>
                <a:gd name="connsiteY53" fmla="*/ 62865 h 590770"/>
                <a:gd name="connsiteX54" fmla="*/ 409160 w 591547"/>
                <a:gd name="connsiteY54" fmla="*/ 100745 h 590770"/>
                <a:gd name="connsiteX55" fmla="*/ 498740 w 591547"/>
                <a:gd name="connsiteY55" fmla="*/ 137819 h 590770"/>
                <a:gd name="connsiteX56" fmla="*/ 506003 w 591547"/>
                <a:gd name="connsiteY56" fmla="*/ 147491 h 590770"/>
                <a:gd name="connsiteX57" fmla="*/ 506003 w 591547"/>
                <a:gd name="connsiteY57" fmla="*/ 569815 h 590770"/>
                <a:gd name="connsiteX58" fmla="*/ 591547 w 591547"/>
                <a:gd name="connsiteY58" fmla="*/ 569815 h 590770"/>
                <a:gd name="connsiteX59" fmla="*/ 591547 w 591547"/>
                <a:gd name="connsiteY59" fmla="*/ 590770 h 590770"/>
                <a:gd name="connsiteX60" fmla="*/ 494705 w 591547"/>
                <a:gd name="connsiteY60" fmla="*/ 590770 h 590770"/>
                <a:gd name="connsiteX61" fmla="*/ 344598 w 591547"/>
                <a:gd name="connsiteY61" fmla="*/ 590770 h 590770"/>
                <a:gd name="connsiteX62" fmla="*/ 193685 w 591547"/>
                <a:gd name="connsiteY62" fmla="*/ 590770 h 590770"/>
                <a:gd name="connsiteX63" fmla="*/ 64562 w 591547"/>
                <a:gd name="connsiteY63" fmla="*/ 590770 h 590770"/>
                <a:gd name="connsiteX64" fmla="*/ 0 w 591547"/>
                <a:gd name="connsiteY64" fmla="*/ 590770 h 590770"/>
                <a:gd name="connsiteX65" fmla="*/ 0 w 591547"/>
                <a:gd name="connsiteY65" fmla="*/ 569815 h 590770"/>
                <a:gd name="connsiteX66" fmla="*/ 54070 w 591547"/>
                <a:gd name="connsiteY66" fmla="*/ 569815 h 590770"/>
                <a:gd name="connsiteX67" fmla="*/ 54070 w 591547"/>
                <a:gd name="connsiteY67" fmla="*/ 373160 h 590770"/>
                <a:gd name="connsiteX68" fmla="*/ 62141 w 591547"/>
                <a:gd name="connsiteY68" fmla="*/ 362683 h 590770"/>
                <a:gd name="connsiteX69" fmla="*/ 191264 w 591547"/>
                <a:gd name="connsiteY69" fmla="*/ 333668 h 590770"/>
                <a:gd name="connsiteX70" fmla="*/ 195299 w 591547"/>
                <a:gd name="connsiteY70" fmla="*/ 333668 h 590770"/>
                <a:gd name="connsiteX71" fmla="*/ 196106 w 591547"/>
                <a:gd name="connsiteY71" fmla="*/ 333668 h 590770"/>
                <a:gd name="connsiteX72" fmla="*/ 215475 w 591547"/>
                <a:gd name="connsiteY72" fmla="*/ 336892 h 590770"/>
                <a:gd name="connsiteX73" fmla="*/ 215475 w 591547"/>
                <a:gd name="connsiteY73" fmla="*/ 116864 h 590770"/>
                <a:gd name="connsiteX74" fmla="*/ 223545 w 591547"/>
                <a:gd name="connsiteY74" fmla="*/ 106387 h 590770"/>
                <a:gd name="connsiteX75" fmla="*/ 341370 w 591547"/>
                <a:gd name="connsiteY75" fmla="*/ 75760 h 590770"/>
                <a:gd name="connsiteX76" fmla="*/ 342984 w 591547"/>
                <a:gd name="connsiteY76" fmla="*/ 75760 h 590770"/>
                <a:gd name="connsiteX77" fmla="*/ 345405 w 591547"/>
                <a:gd name="connsiteY77" fmla="*/ 75760 h 590770"/>
                <a:gd name="connsiteX78" fmla="*/ 347020 w 591547"/>
                <a:gd name="connsiteY78" fmla="*/ 75760 h 590770"/>
                <a:gd name="connsiteX79" fmla="*/ 348634 w 591547"/>
                <a:gd name="connsiteY79" fmla="*/ 75760 h 590770"/>
                <a:gd name="connsiteX80" fmla="*/ 387371 w 591547"/>
                <a:gd name="connsiteY80" fmla="*/ 91879 h 590770"/>
                <a:gd name="connsiteX81" fmla="*/ 387371 w 591547"/>
                <a:gd name="connsiteY81" fmla="*/ 62865 h 590770"/>
                <a:gd name="connsiteX82" fmla="*/ 365581 w 591547"/>
                <a:gd name="connsiteY82" fmla="*/ 32238 h 590770"/>
                <a:gd name="connsiteX83" fmla="*/ 397862 w 591547"/>
                <a:gd name="connsiteY83" fmla="*/ 0 h 59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91547" h="590770">
                  <a:moveTo>
                    <a:pt x="86413" y="515758"/>
                  </a:moveTo>
                  <a:lnTo>
                    <a:pt x="171919" y="515758"/>
                  </a:lnTo>
                  <a:lnTo>
                    <a:pt x="171919" y="537523"/>
                  </a:lnTo>
                  <a:lnTo>
                    <a:pt x="86413" y="537523"/>
                  </a:lnTo>
                  <a:close/>
                  <a:moveTo>
                    <a:pt x="86413" y="461733"/>
                  </a:moveTo>
                  <a:lnTo>
                    <a:pt x="171919" y="461733"/>
                  </a:lnTo>
                  <a:lnTo>
                    <a:pt x="171919" y="483498"/>
                  </a:lnTo>
                  <a:lnTo>
                    <a:pt x="86413" y="483498"/>
                  </a:lnTo>
                  <a:close/>
                  <a:moveTo>
                    <a:pt x="86413" y="408616"/>
                  </a:moveTo>
                  <a:lnTo>
                    <a:pt x="171919" y="408616"/>
                  </a:lnTo>
                  <a:lnTo>
                    <a:pt x="171919" y="429474"/>
                  </a:lnTo>
                  <a:lnTo>
                    <a:pt x="86413" y="429474"/>
                  </a:lnTo>
                  <a:close/>
                  <a:moveTo>
                    <a:pt x="204177" y="357041"/>
                  </a:moveTo>
                  <a:lnTo>
                    <a:pt x="204177" y="569815"/>
                  </a:lnTo>
                  <a:lnTo>
                    <a:pt x="333300" y="569815"/>
                  </a:lnTo>
                  <a:lnTo>
                    <a:pt x="333300" y="382026"/>
                  </a:lnTo>
                  <a:close/>
                  <a:moveTo>
                    <a:pt x="183194" y="357041"/>
                  </a:moveTo>
                  <a:lnTo>
                    <a:pt x="75053" y="382026"/>
                  </a:lnTo>
                  <a:lnTo>
                    <a:pt x="75053" y="569815"/>
                  </a:lnTo>
                  <a:lnTo>
                    <a:pt x="183194" y="569815"/>
                  </a:lnTo>
                  <a:close/>
                  <a:moveTo>
                    <a:pt x="247709" y="311838"/>
                  </a:moveTo>
                  <a:lnTo>
                    <a:pt x="322851" y="311838"/>
                  </a:lnTo>
                  <a:lnTo>
                    <a:pt x="322851" y="332826"/>
                  </a:lnTo>
                  <a:lnTo>
                    <a:pt x="247709" y="332826"/>
                  </a:lnTo>
                  <a:close/>
                  <a:moveTo>
                    <a:pt x="247709" y="257944"/>
                  </a:moveTo>
                  <a:lnTo>
                    <a:pt x="322851" y="257944"/>
                  </a:lnTo>
                  <a:lnTo>
                    <a:pt x="322851" y="279580"/>
                  </a:lnTo>
                  <a:lnTo>
                    <a:pt x="247709" y="279580"/>
                  </a:lnTo>
                  <a:close/>
                  <a:moveTo>
                    <a:pt x="247709" y="203919"/>
                  </a:moveTo>
                  <a:lnTo>
                    <a:pt x="322851" y="203919"/>
                  </a:lnTo>
                  <a:lnTo>
                    <a:pt x="322851" y="225684"/>
                  </a:lnTo>
                  <a:lnTo>
                    <a:pt x="247709" y="225684"/>
                  </a:lnTo>
                  <a:close/>
                  <a:moveTo>
                    <a:pt x="247709" y="150672"/>
                  </a:moveTo>
                  <a:lnTo>
                    <a:pt x="322851" y="150672"/>
                  </a:lnTo>
                  <a:lnTo>
                    <a:pt x="322851" y="171660"/>
                  </a:lnTo>
                  <a:lnTo>
                    <a:pt x="247709" y="171660"/>
                  </a:lnTo>
                  <a:close/>
                  <a:moveTo>
                    <a:pt x="355090" y="102357"/>
                  </a:moveTo>
                  <a:lnTo>
                    <a:pt x="355090" y="373160"/>
                  </a:lnTo>
                  <a:lnTo>
                    <a:pt x="355090" y="376384"/>
                  </a:lnTo>
                  <a:lnTo>
                    <a:pt x="355090" y="569815"/>
                  </a:lnTo>
                  <a:lnTo>
                    <a:pt x="484213" y="569815"/>
                  </a:lnTo>
                  <a:lnTo>
                    <a:pt x="484213" y="154744"/>
                  </a:lnTo>
                  <a:close/>
                  <a:moveTo>
                    <a:pt x="333300" y="99939"/>
                  </a:moveTo>
                  <a:lnTo>
                    <a:pt x="236458" y="125730"/>
                  </a:lnTo>
                  <a:lnTo>
                    <a:pt x="236458" y="341728"/>
                  </a:lnTo>
                  <a:lnTo>
                    <a:pt x="333300" y="360265"/>
                  </a:lnTo>
                  <a:close/>
                  <a:moveTo>
                    <a:pt x="397862" y="21761"/>
                  </a:moveTo>
                  <a:cubicBezTo>
                    <a:pt x="392213" y="21761"/>
                    <a:pt x="387371" y="26596"/>
                    <a:pt x="387371" y="32238"/>
                  </a:cubicBezTo>
                  <a:cubicBezTo>
                    <a:pt x="387371" y="37880"/>
                    <a:pt x="392213" y="42716"/>
                    <a:pt x="397862" y="42716"/>
                  </a:cubicBezTo>
                  <a:cubicBezTo>
                    <a:pt x="404318" y="42716"/>
                    <a:pt x="409160" y="37880"/>
                    <a:pt x="409160" y="32238"/>
                  </a:cubicBezTo>
                  <a:cubicBezTo>
                    <a:pt x="409160" y="26596"/>
                    <a:pt x="404318" y="21761"/>
                    <a:pt x="397862" y="21761"/>
                  </a:cubicBezTo>
                  <a:close/>
                  <a:moveTo>
                    <a:pt x="397862" y="0"/>
                  </a:moveTo>
                  <a:cubicBezTo>
                    <a:pt x="415616" y="0"/>
                    <a:pt x="430143" y="14507"/>
                    <a:pt x="430143" y="32238"/>
                  </a:cubicBezTo>
                  <a:cubicBezTo>
                    <a:pt x="430143" y="45940"/>
                    <a:pt x="421266" y="58029"/>
                    <a:pt x="409160" y="62865"/>
                  </a:cubicBezTo>
                  <a:lnTo>
                    <a:pt x="409160" y="100745"/>
                  </a:lnTo>
                  <a:lnTo>
                    <a:pt x="498740" y="137819"/>
                  </a:lnTo>
                  <a:cubicBezTo>
                    <a:pt x="502775" y="139431"/>
                    <a:pt x="506003" y="143461"/>
                    <a:pt x="506003" y="147491"/>
                  </a:cubicBezTo>
                  <a:lnTo>
                    <a:pt x="506003" y="569815"/>
                  </a:lnTo>
                  <a:lnTo>
                    <a:pt x="591547" y="569815"/>
                  </a:lnTo>
                  <a:lnTo>
                    <a:pt x="591547" y="590770"/>
                  </a:lnTo>
                  <a:lnTo>
                    <a:pt x="494705" y="590770"/>
                  </a:lnTo>
                  <a:lnTo>
                    <a:pt x="344598" y="590770"/>
                  </a:lnTo>
                  <a:lnTo>
                    <a:pt x="193685" y="590770"/>
                  </a:lnTo>
                  <a:lnTo>
                    <a:pt x="64562" y="590770"/>
                  </a:lnTo>
                  <a:lnTo>
                    <a:pt x="0" y="590770"/>
                  </a:lnTo>
                  <a:lnTo>
                    <a:pt x="0" y="569815"/>
                  </a:lnTo>
                  <a:lnTo>
                    <a:pt x="54070" y="569815"/>
                  </a:lnTo>
                  <a:lnTo>
                    <a:pt x="54070" y="373160"/>
                  </a:lnTo>
                  <a:cubicBezTo>
                    <a:pt x="54070" y="368324"/>
                    <a:pt x="57298" y="364294"/>
                    <a:pt x="62141" y="362683"/>
                  </a:cubicBezTo>
                  <a:lnTo>
                    <a:pt x="191264" y="333668"/>
                  </a:lnTo>
                  <a:cubicBezTo>
                    <a:pt x="192878" y="332862"/>
                    <a:pt x="194492" y="332862"/>
                    <a:pt x="195299" y="333668"/>
                  </a:cubicBezTo>
                  <a:cubicBezTo>
                    <a:pt x="196106" y="333668"/>
                    <a:pt x="196106" y="333668"/>
                    <a:pt x="196106" y="333668"/>
                  </a:cubicBezTo>
                  <a:lnTo>
                    <a:pt x="215475" y="336892"/>
                  </a:lnTo>
                  <a:lnTo>
                    <a:pt x="215475" y="116864"/>
                  </a:lnTo>
                  <a:cubicBezTo>
                    <a:pt x="215475" y="112028"/>
                    <a:pt x="218703" y="107999"/>
                    <a:pt x="223545" y="106387"/>
                  </a:cubicBezTo>
                  <a:lnTo>
                    <a:pt x="341370" y="75760"/>
                  </a:lnTo>
                  <a:cubicBezTo>
                    <a:pt x="342177" y="75760"/>
                    <a:pt x="342177" y="75760"/>
                    <a:pt x="342984" y="75760"/>
                  </a:cubicBezTo>
                  <a:cubicBezTo>
                    <a:pt x="343791" y="75760"/>
                    <a:pt x="344598" y="74954"/>
                    <a:pt x="345405" y="75760"/>
                  </a:cubicBezTo>
                  <a:cubicBezTo>
                    <a:pt x="346213" y="75760"/>
                    <a:pt x="347020" y="75760"/>
                    <a:pt x="347020" y="75760"/>
                  </a:cubicBezTo>
                  <a:cubicBezTo>
                    <a:pt x="347827" y="75760"/>
                    <a:pt x="347827" y="75760"/>
                    <a:pt x="348634" y="75760"/>
                  </a:cubicBezTo>
                  <a:lnTo>
                    <a:pt x="387371" y="91879"/>
                  </a:lnTo>
                  <a:lnTo>
                    <a:pt x="387371" y="62865"/>
                  </a:lnTo>
                  <a:cubicBezTo>
                    <a:pt x="375265" y="58029"/>
                    <a:pt x="365581" y="45940"/>
                    <a:pt x="365581" y="32238"/>
                  </a:cubicBezTo>
                  <a:cubicBezTo>
                    <a:pt x="365581" y="14507"/>
                    <a:pt x="380107" y="0"/>
                    <a:pt x="397862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isļiḓ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CB3C69E-1B07-4F7A-916A-B471C23D2FDC}"/>
                </a:ext>
              </a:extLst>
            </p:cNvPr>
            <p:cNvSpPr/>
            <p:nvPr/>
          </p:nvSpPr>
          <p:spPr bwMode="auto">
            <a:xfrm>
              <a:off x="5364088" y="1213689"/>
              <a:ext cx="666397" cy="6071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396210" y="1416314"/>
            <a:ext cx="888529" cy="809471"/>
            <a:chOff x="7452320" y="1206251"/>
            <a:chExt cx="666397" cy="607103"/>
          </a:xfrm>
        </p:grpSpPr>
        <p:sp>
          <p:nvSpPr>
            <p:cNvPr id="47" name="isľïḍe"/>
            <p:cNvSpPr>
              <a:spLocks noChangeAspect="1"/>
            </p:cNvSpPr>
            <p:nvPr/>
          </p:nvSpPr>
          <p:spPr bwMode="auto">
            <a:xfrm>
              <a:off x="7502880" y="1287978"/>
              <a:ext cx="457264" cy="397929"/>
            </a:xfrm>
            <a:custGeom>
              <a:avLst/>
              <a:gdLst>
                <a:gd name="T0" fmla="*/ 5905 w 5905"/>
                <a:gd name="T1" fmla="*/ 2081 h 5146"/>
                <a:gd name="T2" fmla="*/ 1743 w 5905"/>
                <a:gd name="T3" fmla="*/ 2008 h 5146"/>
                <a:gd name="T4" fmla="*/ 801 w 5905"/>
                <a:gd name="T5" fmla="*/ 1764 h 5146"/>
                <a:gd name="T6" fmla="*/ 78 w 5905"/>
                <a:gd name="T7" fmla="*/ 1738 h 5146"/>
                <a:gd name="T8" fmla="*/ 22 w 5905"/>
                <a:gd name="T9" fmla="*/ 1859 h 5146"/>
                <a:gd name="T10" fmla="*/ 22 w 5905"/>
                <a:gd name="T11" fmla="*/ 2303 h 5146"/>
                <a:gd name="T12" fmla="*/ 78 w 5905"/>
                <a:gd name="T13" fmla="*/ 2424 h 5146"/>
                <a:gd name="T14" fmla="*/ 801 w 5905"/>
                <a:gd name="T15" fmla="*/ 2398 h 5146"/>
                <a:gd name="T16" fmla="*/ 1743 w 5905"/>
                <a:gd name="T17" fmla="*/ 2154 h 5146"/>
                <a:gd name="T18" fmla="*/ 1805 w 5905"/>
                <a:gd name="T19" fmla="*/ 5061 h 5146"/>
                <a:gd name="T20" fmla="*/ 1877 w 5905"/>
                <a:gd name="T21" fmla="*/ 5146 h 5146"/>
                <a:gd name="T22" fmla="*/ 5825 w 5905"/>
                <a:gd name="T23" fmla="*/ 5120 h 5146"/>
                <a:gd name="T24" fmla="*/ 5545 w 5905"/>
                <a:gd name="T25" fmla="*/ 3250 h 5146"/>
                <a:gd name="T26" fmla="*/ 814 w 5905"/>
                <a:gd name="T27" fmla="*/ 2008 h 5146"/>
                <a:gd name="T28" fmla="*/ 236 w 5905"/>
                <a:gd name="T29" fmla="*/ 1885 h 5146"/>
                <a:gd name="T30" fmla="*/ 711 w 5905"/>
                <a:gd name="T31" fmla="*/ 2277 h 5146"/>
                <a:gd name="T32" fmla="*/ 340 w 5905"/>
                <a:gd name="T33" fmla="*/ 2154 h 5146"/>
                <a:gd name="T34" fmla="*/ 711 w 5905"/>
                <a:gd name="T35" fmla="*/ 2277 h 5146"/>
                <a:gd name="T36" fmla="*/ 3823 w 5905"/>
                <a:gd name="T37" fmla="*/ 3609 h 5146"/>
                <a:gd name="T38" fmla="*/ 3823 w 5905"/>
                <a:gd name="T39" fmla="*/ 553 h 5146"/>
                <a:gd name="T40" fmla="*/ 1890 w 5905"/>
                <a:gd name="T41" fmla="*/ 2008 h 5146"/>
                <a:gd name="T42" fmla="*/ 5758 w 5905"/>
                <a:gd name="T43" fmla="*/ 2081 h 5146"/>
                <a:gd name="T44" fmla="*/ 1890 w 5905"/>
                <a:gd name="T45" fmla="*/ 2154 h 5146"/>
                <a:gd name="T46" fmla="*/ 2852 w 5905"/>
                <a:gd name="T47" fmla="*/ 2154 h 5146"/>
                <a:gd name="T48" fmla="*/ 4798 w 5905"/>
                <a:gd name="T49" fmla="*/ 2081 h 5146"/>
                <a:gd name="T50" fmla="*/ 2852 w 5905"/>
                <a:gd name="T51" fmla="*/ 2008 h 5146"/>
                <a:gd name="T52" fmla="*/ 3823 w 5905"/>
                <a:gd name="T53" fmla="*/ 700 h 5146"/>
                <a:gd name="T54" fmla="*/ 3823 w 5905"/>
                <a:gd name="T55" fmla="*/ 3462 h 5146"/>
                <a:gd name="T56" fmla="*/ 2852 w 5905"/>
                <a:gd name="T57" fmla="*/ 2154 h 5146"/>
                <a:gd name="T58" fmla="*/ 3823 w 5905"/>
                <a:gd name="T59" fmla="*/ 2503 h 5146"/>
                <a:gd name="T60" fmla="*/ 3823 w 5905"/>
                <a:gd name="T61" fmla="*/ 1659 h 5146"/>
                <a:gd name="T62" fmla="*/ 2999 w 5905"/>
                <a:gd name="T63" fmla="*/ 2008 h 5146"/>
                <a:gd name="T64" fmla="*/ 4652 w 5905"/>
                <a:gd name="T65" fmla="*/ 2081 h 5146"/>
                <a:gd name="T66" fmla="*/ 2999 w 5905"/>
                <a:gd name="T67" fmla="*/ 2154 h 5146"/>
                <a:gd name="T68" fmla="*/ 3823 w 5905"/>
                <a:gd name="T69" fmla="*/ 2008 h 5146"/>
                <a:gd name="T70" fmla="*/ 3823 w 5905"/>
                <a:gd name="T71" fmla="*/ 1806 h 5146"/>
                <a:gd name="T72" fmla="*/ 3823 w 5905"/>
                <a:gd name="T73" fmla="*/ 2356 h 5146"/>
                <a:gd name="T74" fmla="*/ 3823 w 5905"/>
                <a:gd name="T75" fmla="*/ 2154 h 5146"/>
                <a:gd name="T76" fmla="*/ 3823 w 5905"/>
                <a:gd name="T77" fmla="*/ 2008 h 5146"/>
                <a:gd name="T78" fmla="*/ 2224 w 5905"/>
                <a:gd name="T79" fmla="*/ 3412 h 5146"/>
                <a:gd name="T80" fmla="*/ 5423 w 5905"/>
                <a:gd name="T81" fmla="*/ 3412 h 5146"/>
                <a:gd name="T82" fmla="*/ 1964 w 5905"/>
                <a:gd name="T83" fmla="*/ 4999 h 5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905" h="5146">
                  <a:moveTo>
                    <a:pt x="5545" y="3250"/>
                  </a:moveTo>
                  <a:cubicBezTo>
                    <a:pt x="5772" y="2916"/>
                    <a:pt x="5905" y="2514"/>
                    <a:pt x="5905" y="2081"/>
                  </a:cubicBezTo>
                  <a:cubicBezTo>
                    <a:pt x="5905" y="933"/>
                    <a:pt x="4971" y="0"/>
                    <a:pt x="3823" y="0"/>
                  </a:cubicBezTo>
                  <a:cubicBezTo>
                    <a:pt x="2700" y="0"/>
                    <a:pt x="1782" y="894"/>
                    <a:pt x="1743" y="2008"/>
                  </a:cubicBezTo>
                  <a:lnTo>
                    <a:pt x="1006" y="2008"/>
                  </a:lnTo>
                  <a:lnTo>
                    <a:pt x="801" y="1764"/>
                  </a:lnTo>
                  <a:cubicBezTo>
                    <a:pt x="787" y="1748"/>
                    <a:pt x="767" y="1738"/>
                    <a:pt x="745" y="1738"/>
                  </a:cubicBezTo>
                  <a:lnTo>
                    <a:pt x="78" y="1738"/>
                  </a:lnTo>
                  <a:cubicBezTo>
                    <a:pt x="50" y="1738"/>
                    <a:pt x="24" y="1755"/>
                    <a:pt x="12" y="1781"/>
                  </a:cubicBezTo>
                  <a:cubicBezTo>
                    <a:pt x="0" y="1806"/>
                    <a:pt x="4" y="1837"/>
                    <a:pt x="22" y="1859"/>
                  </a:cubicBezTo>
                  <a:lnTo>
                    <a:pt x="210" y="2081"/>
                  </a:lnTo>
                  <a:lnTo>
                    <a:pt x="22" y="2303"/>
                  </a:lnTo>
                  <a:cubicBezTo>
                    <a:pt x="4" y="2325"/>
                    <a:pt x="0" y="2355"/>
                    <a:pt x="12" y="2381"/>
                  </a:cubicBezTo>
                  <a:cubicBezTo>
                    <a:pt x="24" y="2407"/>
                    <a:pt x="50" y="2424"/>
                    <a:pt x="78" y="2424"/>
                  </a:cubicBezTo>
                  <a:lnTo>
                    <a:pt x="745" y="2424"/>
                  </a:lnTo>
                  <a:cubicBezTo>
                    <a:pt x="767" y="2424"/>
                    <a:pt x="787" y="2414"/>
                    <a:pt x="801" y="2398"/>
                  </a:cubicBezTo>
                  <a:lnTo>
                    <a:pt x="1006" y="2154"/>
                  </a:lnTo>
                  <a:lnTo>
                    <a:pt x="1743" y="2154"/>
                  </a:lnTo>
                  <a:cubicBezTo>
                    <a:pt x="1758" y="2559"/>
                    <a:pt x="1888" y="2935"/>
                    <a:pt x="2102" y="3250"/>
                  </a:cubicBezTo>
                  <a:lnTo>
                    <a:pt x="1805" y="5061"/>
                  </a:lnTo>
                  <a:cubicBezTo>
                    <a:pt x="1801" y="5082"/>
                    <a:pt x="1807" y="5104"/>
                    <a:pt x="1821" y="5120"/>
                  </a:cubicBezTo>
                  <a:cubicBezTo>
                    <a:pt x="1835" y="5137"/>
                    <a:pt x="1856" y="5146"/>
                    <a:pt x="1877" y="5146"/>
                  </a:cubicBezTo>
                  <a:lnTo>
                    <a:pt x="5769" y="5146"/>
                  </a:lnTo>
                  <a:cubicBezTo>
                    <a:pt x="5791" y="5146"/>
                    <a:pt x="5811" y="5137"/>
                    <a:pt x="5825" y="5120"/>
                  </a:cubicBezTo>
                  <a:cubicBezTo>
                    <a:pt x="5839" y="5104"/>
                    <a:pt x="5845" y="5082"/>
                    <a:pt x="5842" y="5061"/>
                  </a:cubicBezTo>
                  <a:lnTo>
                    <a:pt x="5545" y="3250"/>
                  </a:lnTo>
                  <a:close/>
                  <a:moveTo>
                    <a:pt x="711" y="1885"/>
                  </a:moveTo>
                  <a:lnTo>
                    <a:pt x="814" y="2008"/>
                  </a:lnTo>
                  <a:lnTo>
                    <a:pt x="340" y="2008"/>
                  </a:lnTo>
                  <a:lnTo>
                    <a:pt x="236" y="1885"/>
                  </a:lnTo>
                  <a:lnTo>
                    <a:pt x="711" y="1885"/>
                  </a:lnTo>
                  <a:close/>
                  <a:moveTo>
                    <a:pt x="711" y="2277"/>
                  </a:moveTo>
                  <a:lnTo>
                    <a:pt x="236" y="2277"/>
                  </a:lnTo>
                  <a:lnTo>
                    <a:pt x="340" y="2154"/>
                  </a:lnTo>
                  <a:lnTo>
                    <a:pt x="814" y="2154"/>
                  </a:lnTo>
                  <a:lnTo>
                    <a:pt x="711" y="2277"/>
                  </a:lnTo>
                  <a:close/>
                  <a:moveTo>
                    <a:pt x="2297" y="2154"/>
                  </a:moveTo>
                  <a:cubicBezTo>
                    <a:pt x="2335" y="2963"/>
                    <a:pt x="3005" y="3609"/>
                    <a:pt x="3823" y="3609"/>
                  </a:cubicBezTo>
                  <a:cubicBezTo>
                    <a:pt x="4666" y="3609"/>
                    <a:pt x="5351" y="2924"/>
                    <a:pt x="5351" y="2081"/>
                  </a:cubicBezTo>
                  <a:cubicBezTo>
                    <a:pt x="5351" y="1238"/>
                    <a:pt x="4666" y="553"/>
                    <a:pt x="3823" y="553"/>
                  </a:cubicBezTo>
                  <a:cubicBezTo>
                    <a:pt x="3005" y="553"/>
                    <a:pt x="2335" y="1199"/>
                    <a:pt x="2297" y="2008"/>
                  </a:cubicBezTo>
                  <a:lnTo>
                    <a:pt x="1890" y="2008"/>
                  </a:lnTo>
                  <a:cubicBezTo>
                    <a:pt x="1929" y="975"/>
                    <a:pt x="2781" y="146"/>
                    <a:pt x="3823" y="146"/>
                  </a:cubicBezTo>
                  <a:cubicBezTo>
                    <a:pt x="4890" y="146"/>
                    <a:pt x="5758" y="1014"/>
                    <a:pt x="5758" y="2081"/>
                  </a:cubicBezTo>
                  <a:cubicBezTo>
                    <a:pt x="5758" y="3148"/>
                    <a:pt x="4890" y="4016"/>
                    <a:pt x="3823" y="4016"/>
                  </a:cubicBezTo>
                  <a:cubicBezTo>
                    <a:pt x="2781" y="4016"/>
                    <a:pt x="1929" y="3187"/>
                    <a:pt x="1890" y="2154"/>
                  </a:cubicBezTo>
                  <a:lnTo>
                    <a:pt x="2297" y="2154"/>
                  </a:lnTo>
                  <a:close/>
                  <a:moveTo>
                    <a:pt x="2852" y="2154"/>
                  </a:moveTo>
                  <a:cubicBezTo>
                    <a:pt x="2889" y="2658"/>
                    <a:pt x="3311" y="3056"/>
                    <a:pt x="3823" y="3056"/>
                  </a:cubicBezTo>
                  <a:cubicBezTo>
                    <a:pt x="4361" y="3056"/>
                    <a:pt x="4798" y="2619"/>
                    <a:pt x="4798" y="2081"/>
                  </a:cubicBezTo>
                  <a:cubicBezTo>
                    <a:pt x="4798" y="1543"/>
                    <a:pt x="4361" y="1106"/>
                    <a:pt x="3823" y="1106"/>
                  </a:cubicBezTo>
                  <a:cubicBezTo>
                    <a:pt x="3311" y="1106"/>
                    <a:pt x="2889" y="1504"/>
                    <a:pt x="2852" y="2008"/>
                  </a:cubicBezTo>
                  <a:lnTo>
                    <a:pt x="2444" y="2008"/>
                  </a:lnTo>
                  <a:cubicBezTo>
                    <a:pt x="2482" y="1280"/>
                    <a:pt x="3086" y="700"/>
                    <a:pt x="3823" y="700"/>
                  </a:cubicBezTo>
                  <a:cubicBezTo>
                    <a:pt x="4585" y="700"/>
                    <a:pt x="5205" y="1319"/>
                    <a:pt x="5205" y="2081"/>
                  </a:cubicBezTo>
                  <a:cubicBezTo>
                    <a:pt x="5205" y="2843"/>
                    <a:pt x="4585" y="3462"/>
                    <a:pt x="3823" y="3462"/>
                  </a:cubicBezTo>
                  <a:cubicBezTo>
                    <a:pt x="3086" y="3462"/>
                    <a:pt x="2482" y="2882"/>
                    <a:pt x="2444" y="2154"/>
                  </a:cubicBezTo>
                  <a:lnTo>
                    <a:pt x="2852" y="2154"/>
                  </a:lnTo>
                  <a:close/>
                  <a:moveTo>
                    <a:pt x="3408" y="2154"/>
                  </a:moveTo>
                  <a:cubicBezTo>
                    <a:pt x="3443" y="2352"/>
                    <a:pt x="3616" y="2503"/>
                    <a:pt x="3823" y="2503"/>
                  </a:cubicBezTo>
                  <a:cubicBezTo>
                    <a:pt x="4056" y="2503"/>
                    <a:pt x="4245" y="2313"/>
                    <a:pt x="4245" y="2081"/>
                  </a:cubicBezTo>
                  <a:cubicBezTo>
                    <a:pt x="4245" y="1849"/>
                    <a:pt x="4056" y="1659"/>
                    <a:pt x="3823" y="1659"/>
                  </a:cubicBezTo>
                  <a:cubicBezTo>
                    <a:pt x="3616" y="1659"/>
                    <a:pt x="3443" y="1810"/>
                    <a:pt x="3408" y="2008"/>
                  </a:cubicBezTo>
                  <a:lnTo>
                    <a:pt x="2999" y="2008"/>
                  </a:lnTo>
                  <a:cubicBezTo>
                    <a:pt x="3036" y="1585"/>
                    <a:pt x="3391" y="1253"/>
                    <a:pt x="3823" y="1253"/>
                  </a:cubicBezTo>
                  <a:cubicBezTo>
                    <a:pt x="4280" y="1253"/>
                    <a:pt x="4652" y="1624"/>
                    <a:pt x="4652" y="2081"/>
                  </a:cubicBezTo>
                  <a:cubicBezTo>
                    <a:pt x="4652" y="2538"/>
                    <a:pt x="4280" y="2909"/>
                    <a:pt x="3823" y="2909"/>
                  </a:cubicBezTo>
                  <a:cubicBezTo>
                    <a:pt x="3391" y="2909"/>
                    <a:pt x="3036" y="2577"/>
                    <a:pt x="2999" y="2154"/>
                  </a:cubicBezTo>
                  <a:lnTo>
                    <a:pt x="3408" y="2154"/>
                  </a:lnTo>
                  <a:close/>
                  <a:moveTo>
                    <a:pt x="3823" y="2008"/>
                  </a:moveTo>
                  <a:lnTo>
                    <a:pt x="3559" y="2008"/>
                  </a:lnTo>
                  <a:cubicBezTo>
                    <a:pt x="3591" y="1892"/>
                    <a:pt x="3697" y="1806"/>
                    <a:pt x="3823" y="1806"/>
                  </a:cubicBezTo>
                  <a:cubicBezTo>
                    <a:pt x="3975" y="1806"/>
                    <a:pt x="4098" y="1929"/>
                    <a:pt x="4098" y="2081"/>
                  </a:cubicBezTo>
                  <a:cubicBezTo>
                    <a:pt x="4098" y="2233"/>
                    <a:pt x="3975" y="2356"/>
                    <a:pt x="3823" y="2356"/>
                  </a:cubicBezTo>
                  <a:cubicBezTo>
                    <a:pt x="3697" y="2356"/>
                    <a:pt x="3591" y="2270"/>
                    <a:pt x="3559" y="2154"/>
                  </a:cubicBezTo>
                  <a:lnTo>
                    <a:pt x="3823" y="2154"/>
                  </a:lnTo>
                  <a:cubicBezTo>
                    <a:pt x="3864" y="2154"/>
                    <a:pt x="3897" y="2122"/>
                    <a:pt x="3897" y="2081"/>
                  </a:cubicBezTo>
                  <a:cubicBezTo>
                    <a:pt x="3897" y="2040"/>
                    <a:pt x="3864" y="2008"/>
                    <a:pt x="3823" y="2008"/>
                  </a:cubicBezTo>
                  <a:close/>
                  <a:moveTo>
                    <a:pt x="1964" y="4999"/>
                  </a:moveTo>
                  <a:lnTo>
                    <a:pt x="2224" y="3412"/>
                  </a:lnTo>
                  <a:cubicBezTo>
                    <a:pt x="2606" y="3870"/>
                    <a:pt x="3181" y="4162"/>
                    <a:pt x="3823" y="4162"/>
                  </a:cubicBezTo>
                  <a:cubicBezTo>
                    <a:pt x="4465" y="4162"/>
                    <a:pt x="5040" y="3870"/>
                    <a:pt x="5423" y="3412"/>
                  </a:cubicBezTo>
                  <a:lnTo>
                    <a:pt x="5683" y="4999"/>
                  </a:lnTo>
                  <a:lnTo>
                    <a:pt x="1964" y="4999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isļiḓ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CB3C69E-1B07-4F7A-916A-B471C23D2FDC}"/>
                </a:ext>
              </a:extLst>
            </p:cNvPr>
            <p:cNvSpPr/>
            <p:nvPr/>
          </p:nvSpPr>
          <p:spPr bwMode="auto">
            <a:xfrm>
              <a:off x="7452320" y="1206251"/>
              <a:ext cx="666397" cy="607103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29626" y="1426231"/>
            <a:ext cx="888529" cy="809471"/>
            <a:chOff x="1115616" y="1213689"/>
            <a:chExt cx="666397" cy="607103"/>
          </a:xfrm>
        </p:grpSpPr>
        <p:sp>
          <p:nvSpPr>
            <p:cNvPr id="50" name="working-team_65869"/>
            <p:cNvSpPr>
              <a:spLocks noChangeAspect="1"/>
            </p:cNvSpPr>
            <p:nvPr/>
          </p:nvSpPr>
          <p:spPr bwMode="auto">
            <a:xfrm>
              <a:off x="1233651" y="1262431"/>
              <a:ext cx="447109" cy="439537"/>
            </a:xfrm>
            <a:custGeom>
              <a:avLst/>
              <a:gdLst>
                <a:gd name="connsiteX0" fmla="*/ 469488 w 578320"/>
                <a:gd name="connsiteY0" fmla="*/ 312166 h 533197"/>
                <a:gd name="connsiteX1" fmla="*/ 523904 w 578320"/>
                <a:gd name="connsiteY1" fmla="*/ 363740 h 533197"/>
                <a:gd name="connsiteX2" fmla="*/ 523904 w 578320"/>
                <a:gd name="connsiteY2" fmla="*/ 376634 h 533197"/>
                <a:gd name="connsiteX3" fmla="*/ 527594 w 578320"/>
                <a:gd name="connsiteY3" fmla="*/ 391369 h 533197"/>
                <a:gd name="connsiteX4" fmla="*/ 512837 w 578320"/>
                <a:gd name="connsiteY4" fmla="*/ 411630 h 533197"/>
                <a:gd name="connsiteX5" fmla="*/ 498080 w 578320"/>
                <a:gd name="connsiteY5" fmla="*/ 440180 h 533197"/>
                <a:gd name="connsiteX6" fmla="*/ 529438 w 578320"/>
                <a:gd name="connsiteY6" fmla="*/ 475176 h 533197"/>
                <a:gd name="connsiteX7" fmla="*/ 578320 w 578320"/>
                <a:gd name="connsiteY7" fmla="*/ 518462 h 533197"/>
                <a:gd name="connsiteX8" fmla="*/ 485168 w 578320"/>
                <a:gd name="connsiteY8" fmla="*/ 533197 h 533197"/>
                <a:gd name="connsiteX9" fmla="*/ 477789 w 578320"/>
                <a:gd name="connsiteY9" fmla="*/ 486228 h 533197"/>
                <a:gd name="connsiteX10" fmla="*/ 481478 w 578320"/>
                <a:gd name="connsiteY10" fmla="*/ 479781 h 533197"/>
                <a:gd name="connsiteX11" fmla="*/ 480556 w 578320"/>
                <a:gd name="connsiteY11" fmla="*/ 477939 h 533197"/>
                <a:gd name="connsiteX12" fmla="*/ 471333 w 578320"/>
                <a:gd name="connsiteY12" fmla="*/ 466888 h 533197"/>
                <a:gd name="connsiteX13" fmla="*/ 467644 w 578320"/>
                <a:gd name="connsiteY13" fmla="*/ 466888 h 533197"/>
                <a:gd name="connsiteX14" fmla="*/ 458421 w 578320"/>
                <a:gd name="connsiteY14" fmla="*/ 477939 h 533197"/>
                <a:gd name="connsiteX15" fmla="*/ 458421 w 578320"/>
                <a:gd name="connsiteY15" fmla="*/ 479781 h 533197"/>
                <a:gd name="connsiteX16" fmla="*/ 462110 w 578320"/>
                <a:gd name="connsiteY16" fmla="*/ 486228 h 533197"/>
                <a:gd name="connsiteX17" fmla="*/ 454732 w 578320"/>
                <a:gd name="connsiteY17" fmla="*/ 533197 h 533197"/>
                <a:gd name="connsiteX18" fmla="*/ 361579 w 578320"/>
                <a:gd name="connsiteY18" fmla="*/ 518462 h 533197"/>
                <a:gd name="connsiteX19" fmla="*/ 409539 w 578320"/>
                <a:gd name="connsiteY19" fmla="*/ 475176 h 533197"/>
                <a:gd name="connsiteX20" fmla="*/ 440897 w 578320"/>
                <a:gd name="connsiteY20" fmla="*/ 440180 h 533197"/>
                <a:gd name="connsiteX21" fmla="*/ 427063 w 578320"/>
                <a:gd name="connsiteY21" fmla="*/ 411630 h 533197"/>
                <a:gd name="connsiteX22" fmla="*/ 411383 w 578320"/>
                <a:gd name="connsiteY22" fmla="*/ 391369 h 533197"/>
                <a:gd name="connsiteX23" fmla="*/ 415995 w 578320"/>
                <a:gd name="connsiteY23" fmla="*/ 376634 h 533197"/>
                <a:gd name="connsiteX24" fmla="*/ 415995 w 578320"/>
                <a:gd name="connsiteY24" fmla="*/ 363740 h 533197"/>
                <a:gd name="connsiteX25" fmla="*/ 469488 w 578320"/>
                <a:gd name="connsiteY25" fmla="*/ 312166 h 533197"/>
                <a:gd name="connsiteX26" fmla="*/ 107909 w 578320"/>
                <a:gd name="connsiteY26" fmla="*/ 312166 h 533197"/>
                <a:gd name="connsiteX27" fmla="*/ 162325 w 578320"/>
                <a:gd name="connsiteY27" fmla="*/ 363740 h 533197"/>
                <a:gd name="connsiteX28" fmla="*/ 162325 w 578320"/>
                <a:gd name="connsiteY28" fmla="*/ 376634 h 533197"/>
                <a:gd name="connsiteX29" fmla="*/ 166937 w 578320"/>
                <a:gd name="connsiteY29" fmla="*/ 391369 h 533197"/>
                <a:gd name="connsiteX30" fmla="*/ 151257 w 578320"/>
                <a:gd name="connsiteY30" fmla="*/ 411630 h 533197"/>
                <a:gd name="connsiteX31" fmla="*/ 137423 w 578320"/>
                <a:gd name="connsiteY31" fmla="*/ 440180 h 533197"/>
                <a:gd name="connsiteX32" fmla="*/ 167859 w 578320"/>
                <a:gd name="connsiteY32" fmla="*/ 475176 h 533197"/>
                <a:gd name="connsiteX33" fmla="*/ 216741 w 578320"/>
                <a:gd name="connsiteY33" fmla="*/ 518462 h 533197"/>
                <a:gd name="connsiteX34" fmla="*/ 123588 w 578320"/>
                <a:gd name="connsiteY34" fmla="*/ 533197 h 533197"/>
                <a:gd name="connsiteX35" fmla="*/ 116210 w 578320"/>
                <a:gd name="connsiteY35" fmla="*/ 486228 h 533197"/>
                <a:gd name="connsiteX36" fmla="*/ 119899 w 578320"/>
                <a:gd name="connsiteY36" fmla="*/ 479781 h 533197"/>
                <a:gd name="connsiteX37" fmla="*/ 119899 w 578320"/>
                <a:gd name="connsiteY37" fmla="*/ 477939 h 533197"/>
                <a:gd name="connsiteX38" fmla="*/ 109754 w 578320"/>
                <a:gd name="connsiteY38" fmla="*/ 466888 h 533197"/>
                <a:gd name="connsiteX39" fmla="*/ 106987 w 578320"/>
                <a:gd name="connsiteY39" fmla="*/ 466888 h 533197"/>
                <a:gd name="connsiteX40" fmla="*/ 96842 w 578320"/>
                <a:gd name="connsiteY40" fmla="*/ 477939 h 533197"/>
                <a:gd name="connsiteX41" fmla="*/ 96842 w 578320"/>
                <a:gd name="connsiteY41" fmla="*/ 479781 h 533197"/>
                <a:gd name="connsiteX42" fmla="*/ 100531 w 578320"/>
                <a:gd name="connsiteY42" fmla="*/ 486228 h 533197"/>
                <a:gd name="connsiteX43" fmla="*/ 93152 w 578320"/>
                <a:gd name="connsiteY43" fmla="*/ 533197 h 533197"/>
                <a:gd name="connsiteX44" fmla="*/ 0 w 578320"/>
                <a:gd name="connsiteY44" fmla="*/ 518462 h 533197"/>
                <a:gd name="connsiteX45" fmla="*/ 48882 w 578320"/>
                <a:gd name="connsiteY45" fmla="*/ 475176 h 533197"/>
                <a:gd name="connsiteX46" fmla="*/ 79318 w 578320"/>
                <a:gd name="connsiteY46" fmla="*/ 440180 h 533197"/>
                <a:gd name="connsiteX47" fmla="*/ 65483 w 578320"/>
                <a:gd name="connsiteY47" fmla="*/ 411630 h 533197"/>
                <a:gd name="connsiteX48" fmla="*/ 49804 w 578320"/>
                <a:gd name="connsiteY48" fmla="*/ 391369 h 533197"/>
                <a:gd name="connsiteX49" fmla="*/ 54416 w 578320"/>
                <a:gd name="connsiteY49" fmla="*/ 376634 h 533197"/>
                <a:gd name="connsiteX50" fmla="*/ 54416 w 578320"/>
                <a:gd name="connsiteY50" fmla="*/ 363740 h 533197"/>
                <a:gd name="connsiteX51" fmla="*/ 107909 w 578320"/>
                <a:gd name="connsiteY51" fmla="*/ 312166 h 533197"/>
                <a:gd name="connsiteX52" fmla="*/ 288717 w 578320"/>
                <a:gd name="connsiteY52" fmla="*/ 237601 h 533197"/>
                <a:gd name="connsiteX53" fmla="*/ 303485 w 578320"/>
                <a:gd name="connsiteY53" fmla="*/ 252338 h 533197"/>
                <a:gd name="connsiteX54" fmla="*/ 303485 w 578320"/>
                <a:gd name="connsiteY54" fmla="*/ 331547 h 533197"/>
                <a:gd name="connsiteX55" fmla="*/ 384708 w 578320"/>
                <a:gd name="connsiteY55" fmla="*/ 398782 h 533197"/>
                <a:gd name="connsiteX56" fmla="*/ 386554 w 578320"/>
                <a:gd name="connsiteY56" fmla="*/ 419045 h 533197"/>
                <a:gd name="connsiteX57" fmla="*/ 375478 w 578320"/>
                <a:gd name="connsiteY57" fmla="*/ 423650 h 533197"/>
                <a:gd name="connsiteX58" fmla="*/ 366248 w 578320"/>
                <a:gd name="connsiteY58" fmla="*/ 420887 h 533197"/>
                <a:gd name="connsiteX59" fmla="*/ 288717 w 578320"/>
                <a:gd name="connsiteY59" fmla="*/ 356415 h 533197"/>
                <a:gd name="connsiteX60" fmla="*/ 212108 w 578320"/>
                <a:gd name="connsiteY60" fmla="*/ 420887 h 533197"/>
                <a:gd name="connsiteX61" fmla="*/ 191802 w 578320"/>
                <a:gd name="connsiteY61" fmla="*/ 419045 h 533197"/>
                <a:gd name="connsiteX62" fmla="*/ 193648 w 578320"/>
                <a:gd name="connsiteY62" fmla="*/ 398782 h 533197"/>
                <a:gd name="connsiteX63" fmla="*/ 274872 w 578320"/>
                <a:gd name="connsiteY63" fmla="*/ 331547 h 533197"/>
                <a:gd name="connsiteX64" fmla="*/ 274872 w 578320"/>
                <a:gd name="connsiteY64" fmla="*/ 252338 h 533197"/>
                <a:gd name="connsiteX65" fmla="*/ 288717 w 578320"/>
                <a:gd name="connsiteY65" fmla="*/ 237601 h 533197"/>
                <a:gd name="connsiteX66" fmla="*/ 288699 w 578320"/>
                <a:gd name="connsiteY66" fmla="*/ 0 h 533197"/>
                <a:gd name="connsiteX67" fmla="*/ 343115 w 578320"/>
                <a:gd name="connsiteY67" fmla="*/ 50653 h 533197"/>
                <a:gd name="connsiteX68" fmla="*/ 343115 w 578320"/>
                <a:gd name="connsiteY68" fmla="*/ 63546 h 533197"/>
                <a:gd name="connsiteX69" fmla="*/ 346805 w 578320"/>
                <a:gd name="connsiteY69" fmla="*/ 78282 h 533197"/>
                <a:gd name="connsiteX70" fmla="*/ 332048 w 578320"/>
                <a:gd name="connsiteY70" fmla="*/ 98543 h 533197"/>
                <a:gd name="connsiteX71" fmla="*/ 318213 w 578320"/>
                <a:gd name="connsiteY71" fmla="*/ 127093 h 533197"/>
                <a:gd name="connsiteX72" fmla="*/ 348649 w 578320"/>
                <a:gd name="connsiteY72" fmla="*/ 163010 h 533197"/>
                <a:gd name="connsiteX73" fmla="*/ 397531 w 578320"/>
                <a:gd name="connsiteY73" fmla="*/ 206295 h 533197"/>
                <a:gd name="connsiteX74" fmla="*/ 304379 w 578320"/>
                <a:gd name="connsiteY74" fmla="*/ 220110 h 533197"/>
                <a:gd name="connsiteX75" fmla="*/ 297000 w 578320"/>
                <a:gd name="connsiteY75" fmla="*/ 173141 h 533197"/>
                <a:gd name="connsiteX76" fmla="*/ 300689 w 578320"/>
                <a:gd name="connsiteY76" fmla="*/ 167615 h 533197"/>
                <a:gd name="connsiteX77" fmla="*/ 300689 w 578320"/>
                <a:gd name="connsiteY77" fmla="*/ 164852 h 533197"/>
                <a:gd name="connsiteX78" fmla="*/ 290544 w 578320"/>
                <a:gd name="connsiteY78" fmla="*/ 154722 h 533197"/>
                <a:gd name="connsiteX79" fmla="*/ 287777 w 578320"/>
                <a:gd name="connsiteY79" fmla="*/ 154722 h 533197"/>
                <a:gd name="connsiteX80" fmla="*/ 277632 w 578320"/>
                <a:gd name="connsiteY80" fmla="*/ 164852 h 533197"/>
                <a:gd name="connsiteX81" fmla="*/ 277632 w 578320"/>
                <a:gd name="connsiteY81" fmla="*/ 167615 h 533197"/>
                <a:gd name="connsiteX82" fmla="*/ 281321 w 578320"/>
                <a:gd name="connsiteY82" fmla="*/ 173141 h 533197"/>
                <a:gd name="connsiteX83" fmla="*/ 273943 w 578320"/>
                <a:gd name="connsiteY83" fmla="*/ 221031 h 533197"/>
                <a:gd name="connsiteX84" fmla="*/ 180790 w 578320"/>
                <a:gd name="connsiteY84" fmla="*/ 206295 h 533197"/>
                <a:gd name="connsiteX85" fmla="*/ 228750 w 578320"/>
                <a:gd name="connsiteY85" fmla="*/ 163010 h 533197"/>
                <a:gd name="connsiteX86" fmla="*/ 260108 w 578320"/>
                <a:gd name="connsiteY86" fmla="*/ 127093 h 533197"/>
                <a:gd name="connsiteX87" fmla="*/ 246274 w 578320"/>
                <a:gd name="connsiteY87" fmla="*/ 98543 h 533197"/>
                <a:gd name="connsiteX88" fmla="*/ 230594 w 578320"/>
                <a:gd name="connsiteY88" fmla="*/ 78282 h 533197"/>
                <a:gd name="connsiteX89" fmla="*/ 235206 w 578320"/>
                <a:gd name="connsiteY89" fmla="*/ 63546 h 533197"/>
                <a:gd name="connsiteX90" fmla="*/ 235206 w 578320"/>
                <a:gd name="connsiteY90" fmla="*/ 50653 h 533197"/>
                <a:gd name="connsiteX91" fmla="*/ 288699 w 578320"/>
                <a:gd name="connsiteY91" fmla="*/ 0 h 53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578320" h="533197">
                  <a:moveTo>
                    <a:pt x="469488" y="312166"/>
                  </a:moveTo>
                  <a:cubicBezTo>
                    <a:pt x="499002" y="312166"/>
                    <a:pt x="523904" y="335190"/>
                    <a:pt x="523904" y="363740"/>
                  </a:cubicBezTo>
                  <a:lnTo>
                    <a:pt x="523904" y="376634"/>
                  </a:lnTo>
                  <a:cubicBezTo>
                    <a:pt x="523904" y="376634"/>
                    <a:pt x="529438" y="381238"/>
                    <a:pt x="527594" y="391369"/>
                  </a:cubicBezTo>
                  <a:cubicBezTo>
                    <a:pt x="526671" y="404262"/>
                    <a:pt x="512837" y="411630"/>
                    <a:pt x="512837" y="411630"/>
                  </a:cubicBezTo>
                  <a:cubicBezTo>
                    <a:pt x="512837" y="411630"/>
                    <a:pt x="509147" y="430970"/>
                    <a:pt x="498080" y="440180"/>
                  </a:cubicBezTo>
                  <a:cubicBezTo>
                    <a:pt x="494391" y="467809"/>
                    <a:pt x="513759" y="470572"/>
                    <a:pt x="529438" y="475176"/>
                  </a:cubicBezTo>
                  <a:cubicBezTo>
                    <a:pt x="555263" y="483465"/>
                    <a:pt x="578320" y="485307"/>
                    <a:pt x="578320" y="518462"/>
                  </a:cubicBezTo>
                  <a:cubicBezTo>
                    <a:pt x="578320" y="525829"/>
                    <a:pt x="543273" y="532276"/>
                    <a:pt x="485168" y="533197"/>
                  </a:cubicBezTo>
                  <a:lnTo>
                    <a:pt x="477789" y="486228"/>
                  </a:lnTo>
                  <a:lnTo>
                    <a:pt x="481478" y="479781"/>
                  </a:lnTo>
                  <a:cubicBezTo>
                    <a:pt x="481478" y="478860"/>
                    <a:pt x="481478" y="477939"/>
                    <a:pt x="480556" y="477939"/>
                  </a:cubicBezTo>
                  <a:lnTo>
                    <a:pt x="471333" y="466888"/>
                  </a:lnTo>
                  <a:cubicBezTo>
                    <a:pt x="470411" y="465967"/>
                    <a:pt x="468566" y="465967"/>
                    <a:pt x="467644" y="466888"/>
                  </a:cubicBezTo>
                  <a:lnTo>
                    <a:pt x="458421" y="477939"/>
                  </a:lnTo>
                  <a:cubicBezTo>
                    <a:pt x="457499" y="477939"/>
                    <a:pt x="457499" y="478860"/>
                    <a:pt x="458421" y="479781"/>
                  </a:cubicBezTo>
                  <a:lnTo>
                    <a:pt x="462110" y="486228"/>
                  </a:lnTo>
                  <a:lnTo>
                    <a:pt x="454732" y="533197"/>
                  </a:lnTo>
                  <a:cubicBezTo>
                    <a:pt x="396627" y="532276"/>
                    <a:pt x="361579" y="525829"/>
                    <a:pt x="361579" y="518462"/>
                  </a:cubicBezTo>
                  <a:cubicBezTo>
                    <a:pt x="361579" y="485307"/>
                    <a:pt x="384637" y="483465"/>
                    <a:pt x="409539" y="475176"/>
                  </a:cubicBezTo>
                  <a:cubicBezTo>
                    <a:pt x="425218" y="470572"/>
                    <a:pt x="444586" y="466888"/>
                    <a:pt x="440897" y="440180"/>
                  </a:cubicBezTo>
                  <a:cubicBezTo>
                    <a:pt x="430752" y="430970"/>
                    <a:pt x="427063" y="411630"/>
                    <a:pt x="427063" y="411630"/>
                  </a:cubicBezTo>
                  <a:cubicBezTo>
                    <a:pt x="427063" y="411630"/>
                    <a:pt x="413228" y="404262"/>
                    <a:pt x="411383" y="391369"/>
                  </a:cubicBezTo>
                  <a:cubicBezTo>
                    <a:pt x="410461" y="381238"/>
                    <a:pt x="415995" y="376634"/>
                    <a:pt x="415995" y="376634"/>
                  </a:cubicBezTo>
                  <a:lnTo>
                    <a:pt x="415995" y="363740"/>
                  </a:lnTo>
                  <a:cubicBezTo>
                    <a:pt x="415995" y="335190"/>
                    <a:pt x="439975" y="312166"/>
                    <a:pt x="469488" y="312166"/>
                  </a:cubicBezTo>
                  <a:close/>
                  <a:moveTo>
                    <a:pt x="107909" y="312166"/>
                  </a:moveTo>
                  <a:cubicBezTo>
                    <a:pt x="138345" y="312166"/>
                    <a:pt x="162325" y="335190"/>
                    <a:pt x="162325" y="363740"/>
                  </a:cubicBezTo>
                  <a:lnTo>
                    <a:pt x="162325" y="376634"/>
                  </a:lnTo>
                  <a:cubicBezTo>
                    <a:pt x="162325" y="376634"/>
                    <a:pt x="167859" y="381238"/>
                    <a:pt x="166937" y="391369"/>
                  </a:cubicBezTo>
                  <a:cubicBezTo>
                    <a:pt x="165092" y="404262"/>
                    <a:pt x="151257" y="411630"/>
                    <a:pt x="151257" y="411630"/>
                  </a:cubicBezTo>
                  <a:cubicBezTo>
                    <a:pt x="151257" y="411630"/>
                    <a:pt x="147568" y="430970"/>
                    <a:pt x="137423" y="440180"/>
                  </a:cubicBezTo>
                  <a:cubicBezTo>
                    <a:pt x="132811" y="467809"/>
                    <a:pt x="152180" y="470572"/>
                    <a:pt x="167859" y="475176"/>
                  </a:cubicBezTo>
                  <a:cubicBezTo>
                    <a:pt x="193684" y="483465"/>
                    <a:pt x="216741" y="485307"/>
                    <a:pt x="216741" y="518462"/>
                  </a:cubicBezTo>
                  <a:cubicBezTo>
                    <a:pt x="216741" y="525829"/>
                    <a:pt x="181693" y="532276"/>
                    <a:pt x="123588" y="533197"/>
                  </a:cubicBezTo>
                  <a:lnTo>
                    <a:pt x="116210" y="486228"/>
                  </a:lnTo>
                  <a:lnTo>
                    <a:pt x="119899" y="479781"/>
                  </a:lnTo>
                  <a:cubicBezTo>
                    <a:pt x="120821" y="478860"/>
                    <a:pt x="119899" y="477939"/>
                    <a:pt x="119899" y="477939"/>
                  </a:cubicBezTo>
                  <a:lnTo>
                    <a:pt x="109754" y="466888"/>
                  </a:lnTo>
                  <a:cubicBezTo>
                    <a:pt x="108832" y="465967"/>
                    <a:pt x="107909" y="465967"/>
                    <a:pt x="106987" y="466888"/>
                  </a:cubicBezTo>
                  <a:lnTo>
                    <a:pt x="96842" y="477939"/>
                  </a:lnTo>
                  <a:cubicBezTo>
                    <a:pt x="96842" y="477939"/>
                    <a:pt x="95919" y="478860"/>
                    <a:pt x="96842" y="479781"/>
                  </a:cubicBezTo>
                  <a:lnTo>
                    <a:pt x="100531" y="486228"/>
                  </a:lnTo>
                  <a:lnTo>
                    <a:pt x="93152" y="533197"/>
                  </a:lnTo>
                  <a:cubicBezTo>
                    <a:pt x="35047" y="532276"/>
                    <a:pt x="0" y="525829"/>
                    <a:pt x="0" y="518462"/>
                  </a:cubicBezTo>
                  <a:cubicBezTo>
                    <a:pt x="0" y="485307"/>
                    <a:pt x="23057" y="483465"/>
                    <a:pt x="48882" y="475176"/>
                  </a:cubicBezTo>
                  <a:cubicBezTo>
                    <a:pt x="64561" y="470572"/>
                    <a:pt x="83929" y="466888"/>
                    <a:pt x="79318" y="440180"/>
                  </a:cubicBezTo>
                  <a:cubicBezTo>
                    <a:pt x="69173" y="430970"/>
                    <a:pt x="65483" y="411630"/>
                    <a:pt x="65483" y="411630"/>
                  </a:cubicBezTo>
                  <a:cubicBezTo>
                    <a:pt x="65483" y="411630"/>
                    <a:pt x="51649" y="404262"/>
                    <a:pt x="49804" y="391369"/>
                  </a:cubicBezTo>
                  <a:cubicBezTo>
                    <a:pt x="48882" y="381238"/>
                    <a:pt x="54416" y="376634"/>
                    <a:pt x="54416" y="376634"/>
                  </a:cubicBezTo>
                  <a:lnTo>
                    <a:pt x="54416" y="363740"/>
                  </a:lnTo>
                  <a:cubicBezTo>
                    <a:pt x="54416" y="335190"/>
                    <a:pt x="78396" y="312166"/>
                    <a:pt x="107909" y="312166"/>
                  </a:cubicBezTo>
                  <a:close/>
                  <a:moveTo>
                    <a:pt x="288717" y="237601"/>
                  </a:moveTo>
                  <a:cubicBezTo>
                    <a:pt x="297024" y="237601"/>
                    <a:pt x="303485" y="244048"/>
                    <a:pt x="303485" y="252338"/>
                  </a:cubicBezTo>
                  <a:lnTo>
                    <a:pt x="303485" y="331547"/>
                  </a:lnTo>
                  <a:lnTo>
                    <a:pt x="384708" y="398782"/>
                  </a:lnTo>
                  <a:cubicBezTo>
                    <a:pt x="390246" y="403387"/>
                    <a:pt x="391169" y="412598"/>
                    <a:pt x="386554" y="419045"/>
                  </a:cubicBezTo>
                  <a:cubicBezTo>
                    <a:pt x="383785" y="421808"/>
                    <a:pt x="379170" y="423650"/>
                    <a:pt x="375478" y="423650"/>
                  </a:cubicBezTo>
                  <a:cubicBezTo>
                    <a:pt x="371786" y="423650"/>
                    <a:pt x="369017" y="422729"/>
                    <a:pt x="366248" y="420887"/>
                  </a:cubicBezTo>
                  <a:lnTo>
                    <a:pt x="288717" y="356415"/>
                  </a:lnTo>
                  <a:lnTo>
                    <a:pt x="212108" y="420887"/>
                  </a:lnTo>
                  <a:cubicBezTo>
                    <a:pt x="205647" y="425492"/>
                    <a:pt x="196417" y="424571"/>
                    <a:pt x="191802" y="419045"/>
                  </a:cubicBezTo>
                  <a:cubicBezTo>
                    <a:pt x="186264" y="412598"/>
                    <a:pt x="187187" y="403387"/>
                    <a:pt x="193648" y="398782"/>
                  </a:cubicBezTo>
                  <a:lnTo>
                    <a:pt x="274872" y="331547"/>
                  </a:lnTo>
                  <a:lnTo>
                    <a:pt x="274872" y="252338"/>
                  </a:lnTo>
                  <a:cubicBezTo>
                    <a:pt x="274872" y="244048"/>
                    <a:pt x="281333" y="237601"/>
                    <a:pt x="288717" y="237601"/>
                  </a:cubicBezTo>
                  <a:close/>
                  <a:moveTo>
                    <a:pt x="288699" y="0"/>
                  </a:moveTo>
                  <a:cubicBezTo>
                    <a:pt x="318213" y="0"/>
                    <a:pt x="343115" y="22103"/>
                    <a:pt x="343115" y="50653"/>
                  </a:cubicBezTo>
                  <a:lnTo>
                    <a:pt x="343115" y="63546"/>
                  </a:lnTo>
                  <a:cubicBezTo>
                    <a:pt x="343115" y="63546"/>
                    <a:pt x="348649" y="68151"/>
                    <a:pt x="346805" y="78282"/>
                  </a:cubicBezTo>
                  <a:cubicBezTo>
                    <a:pt x="345882" y="92096"/>
                    <a:pt x="332048" y="98543"/>
                    <a:pt x="332048" y="98543"/>
                  </a:cubicBezTo>
                  <a:cubicBezTo>
                    <a:pt x="332048" y="98543"/>
                    <a:pt x="328358" y="117883"/>
                    <a:pt x="318213" y="127093"/>
                  </a:cubicBezTo>
                  <a:cubicBezTo>
                    <a:pt x="313602" y="154722"/>
                    <a:pt x="332970" y="157484"/>
                    <a:pt x="348649" y="163010"/>
                  </a:cubicBezTo>
                  <a:cubicBezTo>
                    <a:pt x="374474" y="171299"/>
                    <a:pt x="397531" y="172220"/>
                    <a:pt x="397531" y="206295"/>
                  </a:cubicBezTo>
                  <a:cubicBezTo>
                    <a:pt x="397531" y="212742"/>
                    <a:pt x="362484" y="219189"/>
                    <a:pt x="304379" y="220110"/>
                  </a:cubicBezTo>
                  <a:lnTo>
                    <a:pt x="297000" y="173141"/>
                  </a:lnTo>
                  <a:lnTo>
                    <a:pt x="300689" y="167615"/>
                  </a:lnTo>
                  <a:cubicBezTo>
                    <a:pt x="300689" y="166694"/>
                    <a:pt x="300689" y="165773"/>
                    <a:pt x="300689" y="164852"/>
                  </a:cubicBezTo>
                  <a:lnTo>
                    <a:pt x="290544" y="154722"/>
                  </a:lnTo>
                  <a:cubicBezTo>
                    <a:pt x="289622" y="153801"/>
                    <a:pt x="287777" y="153801"/>
                    <a:pt x="287777" y="154722"/>
                  </a:cubicBezTo>
                  <a:lnTo>
                    <a:pt x="277632" y="164852"/>
                  </a:lnTo>
                  <a:cubicBezTo>
                    <a:pt x="276710" y="165773"/>
                    <a:pt x="276710" y="166694"/>
                    <a:pt x="277632" y="167615"/>
                  </a:cubicBezTo>
                  <a:lnTo>
                    <a:pt x="281321" y="173141"/>
                  </a:lnTo>
                  <a:lnTo>
                    <a:pt x="273943" y="221031"/>
                  </a:lnTo>
                  <a:cubicBezTo>
                    <a:pt x="215838" y="219189"/>
                    <a:pt x="180790" y="212742"/>
                    <a:pt x="180790" y="206295"/>
                  </a:cubicBezTo>
                  <a:cubicBezTo>
                    <a:pt x="180790" y="172220"/>
                    <a:pt x="203848" y="171299"/>
                    <a:pt x="228750" y="163010"/>
                  </a:cubicBezTo>
                  <a:cubicBezTo>
                    <a:pt x="244429" y="157484"/>
                    <a:pt x="264720" y="154722"/>
                    <a:pt x="260108" y="127093"/>
                  </a:cubicBezTo>
                  <a:cubicBezTo>
                    <a:pt x="249963" y="117883"/>
                    <a:pt x="246274" y="98543"/>
                    <a:pt x="246274" y="98543"/>
                  </a:cubicBezTo>
                  <a:cubicBezTo>
                    <a:pt x="246274" y="98543"/>
                    <a:pt x="232439" y="92096"/>
                    <a:pt x="230594" y="78282"/>
                  </a:cubicBezTo>
                  <a:cubicBezTo>
                    <a:pt x="229672" y="68151"/>
                    <a:pt x="235206" y="63546"/>
                    <a:pt x="235206" y="63546"/>
                  </a:cubicBezTo>
                  <a:lnTo>
                    <a:pt x="235206" y="50653"/>
                  </a:lnTo>
                  <a:cubicBezTo>
                    <a:pt x="235206" y="22103"/>
                    <a:pt x="259186" y="0"/>
                    <a:pt x="28869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51" name="isļiḓ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CB3C69E-1B07-4F7A-916A-B471C23D2FDC}"/>
                </a:ext>
              </a:extLst>
            </p:cNvPr>
            <p:cNvSpPr/>
            <p:nvPr/>
          </p:nvSpPr>
          <p:spPr bwMode="auto">
            <a:xfrm>
              <a:off x="1115616" y="1213689"/>
              <a:ext cx="666397" cy="607103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249282" y="1426231"/>
            <a:ext cx="888529" cy="809471"/>
            <a:chOff x="3229050" y="1213689"/>
            <a:chExt cx="666397" cy="607103"/>
          </a:xfrm>
        </p:grpSpPr>
        <p:sp>
          <p:nvSpPr>
            <p:cNvPr id="53" name="isļiḓ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CB3C69E-1B07-4F7A-916A-B471C23D2FDC}"/>
                </a:ext>
              </a:extLst>
            </p:cNvPr>
            <p:cNvSpPr/>
            <p:nvPr/>
          </p:nvSpPr>
          <p:spPr bwMode="auto">
            <a:xfrm>
              <a:off x="3229050" y="1213689"/>
              <a:ext cx="666397" cy="607103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tablet_23067"/>
            <p:cNvSpPr>
              <a:spLocks noChangeAspect="1"/>
            </p:cNvSpPr>
            <p:nvPr/>
          </p:nvSpPr>
          <p:spPr bwMode="auto">
            <a:xfrm>
              <a:off x="3352311" y="1328704"/>
              <a:ext cx="429186" cy="373264"/>
            </a:xfrm>
            <a:custGeom>
              <a:avLst/>
              <a:gdLst>
                <a:gd name="connsiteX0" fmla="*/ 471730 w 607639"/>
                <a:gd name="connsiteY0" fmla="*/ 81503 h 528465"/>
                <a:gd name="connsiteX1" fmla="*/ 607639 w 607639"/>
                <a:gd name="connsiteY1" fmla="*/ 81503 h 528465"/>
                <a:gd name="connsiteX2" fmla="*/ 607639 w 607639"/>
                <a:gd name="connsiteY2" fmla="*/ 528465 h 528465"/>
                <a:gd name="connsiteX3" fmla="*/ 471730 w 607639"/>
                <a:gd name="connsiteY3" fmla="*/ 528465 h 528465"/>
                <a:gd name="connsiteX4" fmla="*/ 471730 w 607639"/>
                <a:gd name="connsiteY4" fmla="*/ 420746 h 528465"/>
                <a:gd name="connsiteX5" fmla="*/ 498876 w 607639"/>
                <a:gd name="connsiteY5" fmla="*/ 425012 h 528465"/>
                <a:gd name="connsiteX6" fmla="*/ 515075 w 607639"/>
                <a:gd name="connsiteY6" fmla="*/ 321648 h 528465"/>
                <a:gd name="connsiteX7" fmla="*/ 471730 w 607639"/>
                <a:gd name="connsiteY7" fmla="*/ 314894 h 528465"/>
                <a:gd name="connsiteX8" fmla="*/ 0 w 607639"/>
                <a:gd name="connsiteY8" fmla="*/ 81503 h 528465"/>
                <a:gd name="connsiteX9" fmla="*/ 135909 w 607639"/>
                <a:gd name="connsiteY9" fmla="*/ 81503 h 528465"/>
                <a:gd name="connsiteX10" fmla="*/ 135909 w 607639"/>
                <a:gd name="connsiteY10" fmla="*/ 215174 h 528465"/>
                <a:gd name="connsiteX11" fmla="*/ 95056 w 607639"/>
                <a:gd name="connsiteY11" fmla="*/ 226461 h 528465"/>
                <a:gd name="connsiteX12" fmla="*/ 124338 w 607639"/>
                <a:gd name="connsiteY12" fmla="*/ 332225 h 528465"/>
                <a:gd name="connsiteX13" fmla="*/ 135909 w 607639"/>
                <a:gd name="connsiteY13" fmla="*/ 329025 h 528465"/>
                <a:gd name="connsiteX14" fmla="*/ 135909 w 607639"/>
                <a:gd name="connsiteY14" fmla="*/ 528465 h 528465"/>
                <a:gd name="connsiteX15" fmla="*/ 0 w 607639"/>
                <a:gd name="connsiteY15" fmla="*/ 528465 h 528465"/>
                <a:gd name="connsiteX16" fmla="*/ 268167 w 607639"/>
                <a:gd name="connsiteY16" fmla="*/ 39639 h 528465"/>
                <a:gd name="connsiteX17" fmla="*/ 239769 w 607639"/>
                <a:gd name="connsiteY17" fmla="*/ 67991 h 528465"/>
                <a:gd name="connsiteX18" fmla="*/ 239769 w 607639"/>
                <a:gd name="connsiteY18" fmla="*/ 81501 h 528465"/>
                <a:gd name="connsiteX19" fmla="*/ 367870 w 607639"/>
                <a:gd name="connsiteY19" fmla="*/ 81501 h 528465"/>
                <a:gd name="connsiteX20" fmla="*/ 367870 w 607639"/>
                <a:gd name="connsiteY20" fmla="*/ 67991 h 528465"/>
                <a:gd name="connsiteX21" fmla="*/ 339383 w 607639"/>
                <a:gd name="connsiteY21" fmla="*/ 39639 h 528465"/>
                <a:gd name="connsiteX22" fmla="*/ 268167 w 607639"/>
                <a:gd name="connsiteY22" fmla="*/ 0 h 528465"/>
                <a:gd name="connsiteX23" fmla="*/ 339383 w 607639"/>
                <a:gd name="connsiteY23" fmla="*/ 0 h 528465"/>
                <a:gd name="connsiteX24" fmla="*/ 407484 w 607639"/>
                <a:gd name="connsiteY24" fmla="*/ 67991 h 528465"/>
                <a:gd name="connsiteX25" fmla="*/ 407484 w 607639"/>
                <a:gd name="connsiteY25" fmla="*/ 81501 h 528465"/>
                <a:gd name="connsiteX26" fmla="*/ 432143 w 607639"/>
                <a:gd name="connsiteY26" fmla="*/ 81501 h 528465"/>
                <a:gd name="connsiteX27" fmla="*/ 432143 w 607639"/>
                <a:gd name="connsiteY27" fmla="*/ 308671 h 528465"/>
                <a:gd name="connsiteX28" fmla="*/ 380244 w 607639"/>
                <a:gd name="connsiteY28" fmla="*/ 300583 h 528465"/>
                <a:gd name="connsiteX29" fmla="*/ 364042 w 607639"/>
                <a:gd name="connsiteY29" fmla="*/ 403859 h 528465"/>
                <a:gd name="connsiteX30" fmla="*/ 432143 w 607639"/>
                <a:gd name="connsiteY30" fmla="*/ 414524 h 528465"/>
                <a:gd name="connsiteX31" fmla="*/ 432143 w 607639"/>
                <a:gd name="connsiteY31" fmla="*/ 528465 h 528465"/>
                <a:gd name="connsiteX32" fmla="*/ 175496 w 607639"/>
                <a:gd name="connsiteY32" fmla="*/ 528465 h 528465"/>
                <a:gd name="connsiteX33" fmla="*/ 175496 w 607639"/>
                <a:gd name="connsiteY33" fmla="*/ 318092 h 528465"/>
                <a:gd name="connsiteX34" fmla="*/ 292380 w 607639"/>
                <a:gd name="connsiteY34" fmla="*/ 285830 h 528465"/>
                <a:gd name="connsiteX35" fmla="*/ 263092 w 607639"/>
                <a:gd name="connsiteY35" fmla="*/ 180066 h 528465"/>
                <a:gd name="connsiteX36" fmla="*/ 175496 w 607639"/>
                <a:gd name="connsiteY36" fmla="*/ 204240 h 528465"/>
                <a:gd name="connsiteX37" fmla="*/ 175496 w 607639"/>
                <a:gd name="connsiteY37" fmla="*/ 81501 h 528465"/>
                <a:gd name="connsiteX38" fmla="*/ 200155 w 607639"/>
                <a:gd name="connsiteY38" fmla="*/ 81501 h 528465"/>
                <a:gd name="connsiteX39" fmla="*/ 200155 w 607639"/>
                <a:gd name="connsiteY39" fmla="*/ 67991 h 528465"/>
                <a:gd name="connsiteX40" fmla="*/ 268167 w 607639"/>
                <a:gd name="connsiteY40" fmla="*/ 0 h 52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07639" h="528465">
                  <a:moveTo>
                    <a:pt x="471730" y="81503"/>
                  </a:moveTo>
                  <a:lnTo>
                    <a:pt x="607639" y="81503"/>
                  </a:lnTo>
                  <a:lnTo>
                    <a:pt x="607639" y="528465"/>
                  </a:lnTo>
                  <a:lnTo>
                    <a:pt x="471730" y="528465"/>
                  </a:lnTo>
                  <a:lnTo>
                    <a:pt x="471730" y="420746"/>
                  </a:lnTo>
                  <a:lnTo>
                    <a:pt x="498876" y="425012"/>
                  </a:lnTo>
                  <a:lnTo>
                    <a:pt x="515075" y="321648"/>
                  </a:lnTo>
                  <a:lnTo>
                    <a:pt x="471730" y="314894"/>
                  </a:lnTo>
                  <a:close/>
                  <a:moveTo>
                    <a:pt x="0" y="81503"/>
                  </a:moveTo>
                  <a:lnTo>
                    <a:pt x="135909" y="81503"/>
                  </a:lnTo>
                  <a:lnTo>
                    <a:pt x="135909" y="215174"/>
                  </a:lnTo>
                  <a:lnTo>
                    <a:pt x="95056" y="226461"/>
                  </a:lnTo>
                  <a:lnTo>
                    <a:pt x="124338" y="332225"/>
                  </a:lnTo>
                  <a:lnTo>
                    <a:pt x="135909" y="329025"/>
                  </a:lnTo>
                  <a:lnTo>
                    <a:pt x="135909" y="528465"/>
                  </a:lnTo>
                  <a:lnTo>
                    <a:pt x="0" y="528465"/>
                  </a:lnTo>
                  <a:close/>
                  <a:moveTo>
                    <a:pt x="268167" y="39639"/>
                  </a:moveTo>
                  <a:cubicBezTo>
                    <a:pt x="252499" y="39639"/>
                    <a:pt x="239769" y="52349"/>
                    <a:pt x="239769" y="67991"/>
                  </a:cubicBezTo>
                  <a:lnTo>
                    <a:pt x="239769" y="81501"/>
                  </a:lnTo>
                  <a:lnTo>
                    <a:pt x="367870" y="81501"/>
                  </a:lnTo>
                  <a:lnTo>
                    <a:pt x="367870" y="67991"/>
                  </a:lnTo>
                  <a:cubicBezTo>
                    <a:pt x="367870" y="52349"/>
                    <a:pt x="355140" y="39639"/>
                    <a:pt x="339383" y="39639"/>
                  </a:cubicBezTo>
                  <a:close/>
                  <a:moveTo>
                    <a:pt x="268167" y="0"/>
                  </a:moveTo>
                  <a:lnTo>
                    <a:pt x="339383" y="0"/>
                  </a:lnTo>
                  <a:cubicBezTo>
                    <a:pt x="376950" y="0"/>
                    <a:pt x="407484" y="30485"/>
                    <a:pt x="407484" y="67991"/>
                  </a:cubicBezTo>
                  <a:lnTo>
                    <a:pt x="407484" y="81501"/>
                  </a:lnTo>
                  <a:lnTo>
                    <a:pt x="432143" y="81501"/>
                  </a:lnTo>
                  <a:lnTo>
                    <a:pt x="432143" y="308671"/>
                  </a:lnTo>
                  <a:lnTo>
                    <a:pt x="380244" y="300583"/>
                  </a:lnTo>
                  <a:lnTo>
                    <a:pt x="364042" y="403859"/>
                  </a:lnTo>
                  <a:lnTo>
                    <a:pt x="432143" y="414524"/>
                  </a:lnTo>
                  <a:lnTo>
                    <a:pt x="432143" y="528465"/>
                  </a:lnTo>
                  <a:lnTo>
                    <a:pt x="175496" y="528465"/>
                  </a:lnTo>
                  <a:lnTo>
                    <a:pt x="175496" y="318092"/>
                  </a:lnTo>
                  <a:lnTo>
                    <a:pt x="292380" y="285830"/>
                  </a:lnTo>
                  <a:lnTo>
                    <a:pt x="263092" y="180066"/>
                  </a:lnTo>
                  <a:lnTo>
                    <a:pt x="175496" y="204240"/>
                  </a:lnTo>
                  <a:lnTo>
                    <a:pt x="175496" y="81501"/>
                  </a:lnTo>
                  <a:lnTo>
                    <a:pt x="200155" y="81501"/>
                  </a:lnTo>
                  <a:lnTo>
                    <a:pt x="200155" y="67991"/>
                  </a:lnTo>
                  <a:cubicBezTo>
                    <a:pt x="200155" y="30485"/>
                    <a:pt x="230689" y="0"/>
                    <a:pt x="268167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55" name="椭圆 54"/>
          <p:cNvSpPr/>
          <p:nvPr/>
        </p:nvSpPr>
        <p:spPr>
          <a:xfrm>
            <a:off x="1007434" y="4773150"/>
            <a:ext cx="2112235" cy="1632181"/>
          </a:xfrm>
          <a:prstGeom prst="ellipse">
            <a:avLst/>
          </a:prstGeom>
          <a:noFill/>
          <a:ln w="12700" cap="flat" cmpd="sng" algn="ctr">
            <a:noFill/>
            <a:prstDash val="dash"/>
          </a:ln>
        </p:spPr>
        <p:txBody>
          <a:bodyPr lIns="121917" tIns="60958" rIns="121917" bIns="60958" rtlCol="0" anchor="ctr"/>
          <a:lstStyle/>
          <a:p>
            <a:pPr algn="ctr" defTabSz="1219170"/>
            <a:endParaRPr lang="zh-CN" altLang="en-US" sz="1900" b="1" ker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0896534" y="1379508"/>
            <a:ext cx="888529" cy="809471"/>
            <a:chOff x="1115616" y="1213689"/>
            <a:chExt cx="666397" cy="607103"/>
          </a:xfrm>
        </p:grpSpPr>
        <p:sp>
          <p:nvSpPr>
            <p:cNvPr id="57" name="working-team_65869"/>
            <p:cNvSpPr>
              <a:spLocks noChangeAspect="1"/>
            </p:cNvSpPr>
            <p:nvPr/>
          </p:nvSpPr>
          <p:spPr bwMode="auto">
            <a:xfrm>
              <a:off x="1233651" y="1262431"/>
              <a:ext cx="447109" cy="439537"/>
            </a:xfrm>
            <a:custGeom>
              <a:avLst/>
              <a:gdLst>
                <a:gd name="connsiteX0" fmla="*/ 469488 w 578320"/>
                <a:gd name="connsiteY0" fmla="*/ 312166 h 533197"/>
                <a:gd name="connsiteX1" fmla="*/ 523904 w 578320"/>
                <a:gd name="connsiteY1" fmla="*/ 363740 h 533197"/>
                <a:gd name="connsiteX2" fmla="*/ 523904 w 578320"/>
                <a:gd name="connsiteY2" fmla="*/ 376634 h 533197"/>
                <a:gd name="connsiteX3" fmla="*/ 527594 w 578320"/>
                <a:gd name="connsiteY3" fmla="*/ 391369 h 533197"/>
                <a:gd name="connsiteX4" fmla="*/ 512837 w 578320"/>
                <a:gd name="connsiteY4" fmla="*/ 411630 h 533197"/>
                <a:gd name="connsiteX5" fmla="*/ 498080 w 578320"/>
                <a:gd name="connsiteY5" fmla="*/ 440180 h 533197"/>
                <a:gd name="connsiteX6" fmla="*/ 529438 w 578320"/>
                <a:gd name="connsiteY6" fmla="*/ 475176 h 533197"/>
                <a:gd name="connsiteX7" fmla="*/ 578320 w 578320"/>
                <a:gd name="connsiteY7" fmla="*/ 518462 h 533197"/>
                <a:gd name="connsiteX8" fmla="*/ 485168 w 578320"/>
                <a:gd name="connsiteY8" fmla="*/ 533197 h 533197"/>
                <a:gd name="connsiteX9" fmla="*/ 477789 w 578320"/>
                <a:gd name="connsiteY9" fmla="*/ 486228 h 533197"/>
                <a:gd name="connsiteX10" fmla="*/ 481478 w 578320"/>
                <a:gd name="connsiteY10" fmla="*/ 479781 h 533197"/>
                <a:gd name="connsiteX11" fmla="*/ 480556 w 578320"/>
                <a:gd name="connsiteY11" fmla="*/ 477939 h 533197"/>
                <a:gd name="connsiteX12" fmla="*/ 471333 w 578320"/>
                <a:gd name="connsiteY12" fmla="*/ 466888 h 533197"/>
                <a:gd name="connsiteX13" fmla="*/ 467644 w 578320"/>
                <a:gd name="connsiteY13" fmla="*/ 466888 h 533197"/>
                <a:gd name="connsiteX14" fmla="*/ 458421 w 578320"/>
                <a:gd name="connsiteY14" fmla="*/ 477939 h 533197"/>
                <a:gd name="connsiteX15" fmla="*/ 458421 w 578320"/>
                <a:gd name="connsiteY15" fmla="*/ 479781 h 533197"/>
                <a:gd name="connsiteX16" fmla="*/ 462110 w 578320"/>
                <a:gd name="connsiteY16" fmla="*/ 486228 h 533197"/>
                <a:gd name="connsiteX17" fmla="*/ 454732 w 578320"/>
                <a:gd name="connsiteY17" fmla="*/ 533197 h 533197"/>
                <a:gd name="connsiteX18" fmla="*/ 361579 w 578320"/>
                <a:gd name="connsiteY18" fmla="*/ 518462 h 533197"/>
                <a:gd name="connsiteX19" fmla="*/ 409539 w 578320"/>
                <a:gd name="connsiteY19" fmla="*/ 475176 h 533197"/>
                <a:gd name="connsiteX20" fmla="*/ 440897 w 578320"/>
                <a:gd name="connsiteY20" fmla="*/ 440180 h 533197"/>
                <a:gd name="connsiteX21" fmla="*/ 427063 w 578320"/>
                <a:gd name="connsiteY21" fmla="*/ 411630 h 533197"/>
                <a:gd name="connsiteX22" fmla="*/ 411383 w 578320"/>
                <a:gd name="connsiteY22" fmla="*/ 391369 h 533197"/>
                <a:gd name="connsiteX23" fmla="*/ 415995 w 578320"/>
                <a:gd name="connsiteY23" fmla="*/ 376634 h 533197"/>
                <a:gd name="connsiteX24" fmla="*/ 415995 w 578320"/>
                <a:gd name="connsiteY24" fmla="*/ 363740 h 533197"/>
                <a:gd name="connsiteX25" fmla="*/ 469488 w 578320"/>
                <a:gd name="connsiteY25" fmla="*/ 312166 h 533197"/>
                <a:gd name="connsiteX26" fmla="*/ 107909 w 578320"/>
                <a:gd name="connsiteY26" fmla="*/ 312166 h 533197"/>
                <a:gd name="connsiteX27" fmla="*/ 162325 w 578320"/>
                <a:gd name="connsiteY27" fmla="*/ 363740 h 533197"/>
                <a:gd name="connsiteX28" fmla="*/ 162325 w 578320"/>
                <a:gd name="connsiteY28" fmla="*/ 376634 h 533197"/>
                <a:gd name="connsiteX29" fmla="*/ 166937 w 578320"/>
                <a:gd name="connsiteY29" fmla="*/ 391369 h 533197"/>
                <a:gd name="connsiteX30" fmla="*/ 151257 w 578320"/>
                <a:gd name="connsiteY30" fmla="*/ 411630 h 533197"/>
                <a:gd name="connsiteX31" fmla="*/ 137423 w 578320"/>
                <a:gd name="connsiteY31" fmla="*/ 440180 h 533197"/>
                <a:gd name="connsiteX32" fmla="*/ 167859 w 578320"/>
                <a:gd name="connsiteY32" fmla="*/ 475176 h 533197"/>
                <a:gd name="connsiteX33" fmla="*/ 216741 w 578320"/>
                <a:gd name="connsiteY33" fmla="*/ 518462 h 533197"/>
                <a:gd name="connsiteX34" fmla="*/ 123588 w 578320"/>
                <a:gd name="connsiteY34" fmla="*/ 533197 h 533197"/>
                <a:gd name="connsiteX35" fmla="*/ 116210 w 578320"/>
                <a:gd name="connsiteY35" fmla="*/ 486228 h 533197"/>
                <a:gd name="connsiteX36" fmla="*/ 119899 w 578320"/>
                <a:gd name="connsiteY36" fmla="*/ 479781 h 533197"/>
                <a:gd name="connsiteX37" fmla="*/ 119899 w 578320"/>
                <a:gd name="connsiteY37" fmla="*/ 477939 h 533197"/>
                <a:gd name="connsiteX38" fmla="*/ 109754 w 578320"/>
                <a:gd name="connsiteY38" fmla="*/ 466888 h 533197"/>
                <a:gd name="connsiteX39" fmla="*/ 106987 w 578320"/>
                <a:gd name="connsiteY39" fmla="*/ 466888 h 533197"/>
                <a:gd name="connsiteX40" fmla="*/ 96842 w 578320"/>
                <a:gd name="connsiteY40" fmla="*/ 477939 h 533197"/>
                <a:gd name="connsiteX41" fmla="*/ 96842 w 578320"/>
                <a:gd name="connsiteY41" fmla="*/ 479781 h 533197"/>
                <a:gd name="connsiteX42" fmla="*/ 100531 w 578320"/>
                <a:gd name="connsiteY42" fmla="*/ 486228 h 533197"/>
                <a:gd name="connsiteX43" fmla="*/ 93152 w 578320"/>
                <a:gd name="connsiteY43" fmla="*/ 533197 h 533197"/>
                <a:gd name="connsiteX44" fmla="*/ 0 w 578320"/>
                <a:gd name="connsiteY44" fmla="*/ 518462 h 533197"/>
                <a:gd name="connsiteX45" fmla="*/ 48882 w 578320"/>
                <a:gd name="connsiteY45" fmla="*/ 475176 h 533197"/>
                <a:gd name="connsiteX46" fmla="*/ 79318 w 578320"/>
                <a:gd name="connsiteY46" fmla="*/ 440180 h 533197"/>
                <a:gd name="connsiteX47" fmla="*/ 65483 w 578320"/>
                <a:gd name="connsiteY47" fmla="*/ 411630 h 533197"/>
                <a:gd name="connsiteX48" fmla="*/ 49804 w 578320"/>
                <a:gd name="connsiteY48" fmla="*/ 391369 h 533197"/>
                <a:gd name="connsiteX49" fmla="*/ 54416 w 578320"/>
                <a:gd name="connsiteY49" fmla="*/ 376634 h 533197"/>
                <a:gd name="connsiteX50" fmla="*/ 54416 w 578320"/>
                <a:gd name="connsiteY50" fmla="*/ 363740 h 533197"/>
                <a:gd name="connsiteX51" fmla="*/ 107909 w 578320"/>
                <a:gd name="connsiteY51" fmla="*/ 312166 h 533197"/>
                <a:gd name="connsiteX52" fmla="*/ 288717 w 578320"/>
                <a:gd name="connsiteY52" fmla="*/ 237601 h 533197"/>
                <a:gd name="connsiteX53" fmla="*/ 303485 w 578320"/>
                <a:gd name="connsiteY53" fmla="*/ 252338 h 533197"/>
                <a:gd name="connsiteX54" fmla="*/ 303485 w 578320"/>
                <a:gd name="connsiteY54" fmla="*/ 331547 h 533197"/>
                <a:gd name="connsiteX55" fmla="*/ 384708 w 578320"/>
                <a:gd name="connsiteY55" fmla="*/ 398782 h 533197"/>
                <a:gd name="connsiteX56" fmla="*/ 386554 w 578320"/>
                <a:gd name="connsiteY56" fmla="*/ 419045 h 533197"/>
                <a:gd name="connsiteX57" fmla="*/ 375478 w 578320"/>
                <a:gd name="connsiteY57" fmla="*/ 423650 h 533197"/>
                <a:gd name="connsiteX58" fmla="*/ 366248 w 578320"/>
                <a:gd name="connsiteY58" fmla="*/ 420887 h 533197"/>
                <a:gd name="connsiteX59" fmla="*/ 288717 w 578320"/>
                <a:gd name="connsiteY59" fmla="*/ 356415 h 533197"/>
                <a:gd name="connsiteX60" fmla="*/ 212108 w 578320"/>
                <a:gd name="connsiteY60" fmla="*/ 420887 h 533197"/>
                <a:gd name="connsiteX61" fmla="*/ 191802 w 578320"/>
                <a:gd name="connsiteY61" fmla="*/ 419045 h 533197"/>
                <a:gd name="connsiteX62" fmla="*/ 193648 w 578320"/>
                <a:gd name="connsiteY62" fmla="*/ 398782 h 533197"/>
                <a:gd name="connsiteX63" fmla="*/ 274872 w 578320"/>
                <a:gd name="connsiteY63" fmla="*/ 331547 h 533197"/>
                <a:gd name="connsiteX64" fmla="*/ 274872 w 578320"/>
                <a:gd name="connsiteY64" fmla="*/ 252338 h 533197"/>
                <a:gd name="connsiteX65" fmla="*/ 288717 w 578320"/>
                <a:gd name="connsiteY65" fmla="*/ 237601 h 533197"/>
                <a:gd name="connsiteX66" fmla="*/ 288699 w 578320"/>
                <a:gd name="connsiteY66" fmla="*/ 0 h 533197"/>
                <a:gd name="connsiteX67" fmla="*/ 343115 w 578320"/>
                <a:gd name="connsiteY67" fmla="*/ 50653 h 533197"/>
                <a:gd name="connsiteX68" fmla="*/ 343115 w 578320"/>
                <a:gd name="connsiteY68" fmla="*/ 63546 h 533197"/>
                <a:gd name="connsiteX69" fmla="*/ 346805 w 578320"/>
                <a:gd name="connsiteY69" fmla="*/ 78282 h 533197"/>
                <a:gd name="connsiteX70" fmla="*/ 332048 w 578320"/>
                <a:gd name="connsiteY70" fmla="*/ 98543 h 533197"/>
                <a:gd name="connsiteX71" fmla="*/ 318213 w 578320"/>
                <a:gd name="connsiteY71" fmla="*/ 127093 h 533197"/>
                <a:gd name="connsiteX72" fmla="*/ 348649 w 578320"/>
                <a:gd name="connsiteY72" fmla="*/ 163010 h 533197"/>
                <a:gd name="connsiteX73" fmla="*/ 397531 w 578320"/>
                <a:gd name="connsiteY73" fmla="*/ 206295 h 533197"/>
                <a:gd name="connsiteX74" fmla="*/ 304379 w 578320"/>
                <a:gd name="connsiteY74" fmla="*/ 220110 h 533197"/>
                <a:gd name="connsiteX75" fmla="*/ 297000 w 578320"/>
                <a:gd name="connsiteY75" fmla="*/ 173141 h 533197"/>
                <a:gd name="connsiteX76" fmla="*/ 300689 w 578320"/>
                <a:gd name="connsiteY76" fmla="*/ 167615 h 533197"/>
                <a:gd name="connsiteX77" fmla="*/ 300689 w 578320"/>
                <a:gd name="connsiteY77" fmla="*/ 164852 h 533197"/>
                <a:gd name="connsiteX78" fmla="*/ 290544 w 578320"/>
                <a:gd name="connsiteY78" fmla="*/ 154722 h 533197"/>
                <a:gd name="connsiteX79" fmla="*/ 287777 w 578320"/>
                <a:gd name="connsiteY79" fmla="*/ 154722 h 533197"/>
                <a:gd name="connsiteX80" fmla="*/ 277632 w 578320"/>
                <a:gd name="connsiteY80" fmla="*/ 164852 h 533197"/>
                <a:gd name="connsiteX81" fmla="*/ 277632 w 578320"/>
                <a:gd name="connsiteY81" fmla="*/ 167615 h 533197"/>
                <a:gd name="connsiteX82" fmla="*/ 281321 w 578320"/>
                <a:gd name="connsiteY82" fmla="*/ 173141 h 533197"/>
                <a:gd name="connsiteX83" fmla="*/ 273943 w 578320"/>
                <a:gd name="connsiteY83" fmla="*/ 221031 h 533197"/>
                <a:gd name="connsiteX84" fmla="*/ 180790 w 578320"/>
                <a:gd name="connsiteY84" fmla="*/ 206295 h 533197"/>
                <a:gd name="connsiteX85" fmla="*/ 228750 w 578320"/>
                <a:gd name="connsiteY85" fmla="*/ 163010 h 533197"/>
                <a:gd name="connsiteX86" fmla="*/ 260108 w 578320"/>
                <a:gd name="connsiteY86" fmla="*/ 127093 h 533197"/>
                <a:gd name="connsiteX87" fmla="*/ 246274 w 578320"/>
                <a:gd name="connsiteY87" fmla="*/ 98543 h 533197"/>
                <a:gd name="connsiteX88" fmla="*/ 230594 w 578320"/>
                <a:gd name="connsiteY88" fmla="*/ 78282 h 533197"/>
                <a:gd name="connsiteX89" fmla="*/ 235206 w 578320"/>
                <a:gd name="connsiteY89" fmla="*/ 63546 h 533197"/>
                <a:gd name="connsiteX90" fmla="*/ 235206 w 578320"/>
                <a:gd name="connsiteY90" fmla="*/ 50653 h 533197"/>
                <a:gd name="connsiteX91" fmla="*/ 288699 w 578320"/>
                <a:gd name="connsiteY91" fmla="*/ 0 h 53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578320" h="533197">
                  <a:moveTo>
                    <a:pt x="469488" y="312166"/>
                  </a:moveTo>
                  <a:cubicBezTo>
                    <a:pt x="499002" y="312166"/>
                    <a:pt x="523904" y="335190"/>
                    <a:pt x="523904" y="363740"/>
                  </a:cubicBezTo>
                  <a:lnTo>
                    <a:pt x="523904" y="376634"/>
                  </a:lnTo>
                  <a:cubicBezTo>
                    <a:pt x="523904" y="376634"/>
                    <a:pt x="529438" y="381238"/>
                    <a:pt x="527594" y="391369"/>
                  </a:cubicBezTo>
                  <a:cubicBezTo>
                    <a:pt x="526671" y="404262"/>
                    <a:pt x="512837" y="411630"/>
                    <a:pt x="512837" y="411630"/>
                  </a:cubicBezTo>
                  <a:cubicBezTo>
                    <a:pt x="512837" y="411630"/>
                    <a:pt x="509147" y="430970"/>
                    <a:pt x="498080" y="440180"/>
                  </a:cubicBezTo>
                  <a:cubicBezTo>
                    <a:pt x="494391" y="467809"/>
                    <a:pt x="513759" y="470572"/>
                    <a:pt x="529438" y="475176"/>
                  </a:cubicBezTo>
                  <a:cubicBezTo>
                    <a:pt x="555263" y="483465"/>
                    <a:pt x="578320" y="485307"/>
                    <a:pt x="578320" y="518462"/>
                  </a:cubicBezTo>
                  <a:cubicBezTo>
                    <a:pt x="578320" y="525829"/>
                    <a:pt x="543273" y="532276"/>
                    <a:pt x="485168" y="533197"/>
                  </a:cubicBezTo>
                  <a:lnTo>
                    <a:pt x="477789" y="486228"/>
                  </a:lnTo>
                  <a:lnTo>
                    <a:pt x="481478" y="479781"/>
                  </a:lnTo>
                  <a:cubicBezTo>
                    <a:pt x="481478" y="478860"/>
                    <a:pt x="481478" y="477939"/>
                    <a:pt x="480556" y="477939"/>
                  </a:cubicBezTo>
                  <a:lnTo>
                    <a:pt x="471333" y="466888"/>
                  </a:lnTo>
                  <a:cubicBezTo>
                    <a:pt x="470411" y="465967"/>
                    <a:pt x="468566" y="465967"/>
                    <a:pt x="467644" y="466888"/>
                  </a:cubicBezTo>
                  <a:lnTo>
                    <a:pt x="458421" y="477939"/>
                  </a:lnTo>
                  <a:cubicBezTo>
                    <a:pt x="457499" y="477939"/>
                    <a:pt x="457499" y="478860"/>
                    <a:pt x="458421" y="479781"/>
                  </a:cubicBezTo>
                  <a:lnTo>
                    <a:pt x="462110" y="486228"/>
                  </a:lnTo>
                  <a:lnTo>
                    <a:pt x="454732" y="533197"/>
                  </a:lnTo>
                  <a:cubicBezTo>
                    <a:pt x="396627" y="532276"/>
                    <a:pt x="361579" y="525829"/>
                    <a:pt x="361579" y="518462"/>
                  </a:cubicBezTo>
                  <a:cubicBezTo>
                    <a:pt x="361579" y="485307"/>
                    <a:pt x="384637" y="483465"/>
                    <a:pt x="409539" y="475176"/>
                  </a:cubicBezTo>
                  <a:cubicBezTo>
                    <a:pt x="425218" y="470572"/>
                    <a:pt x="444586" y="466888"/>
                    <a:pt x="440897" y="440180"/>
                  </a:cubicBezTo>
                  <a:cubicBezTo>
                    <a:pt x="430752" y="430970"/>
                    <a:pt x="427063" y="411630"/>
                    <a:pt x="427063" y="411630"/>
                  </a:cubicBezTo>
                  <a:cubicBezTo>
                    <a:pt x="427063" y="411630"/>
                    <a:pt x="413228" y="404262"/>
                    <a:pt x="411383" y="391369"/>
                  </a:cubicBezTo>
                  <a:cubicBezTo>
                    <a:pt x="410461" y="381238"/>
                    <a:pt x="415995" y="376634"/>
                    <a:pt x="415995" y="376634"/>
                  </a:cubicBezTo>
                  <a:lnTo>
                    <a:pt x="415995" y="363740"/>
                  </a:lnTo>
                  <a:cubicBezTo>
                    <a:pt x="415995" y="335190"/>
                    <a:pt x="439975" y="312166"/>
                    <a:pt x="469488" y="312166"/>
                  </a:cubicBezTo>
                  <a:close/>
                  <a:moveTo>
                    <a:pt x="107909" y="312166"/>
                  </a:moveTo>
                  <a:cubicBezTo>
                    <a:pt x="138345" y="312166"/>
                    <a:pt x="162325" y="335190"/>
                    <a:pt x="162325" y="363740"/>
                  </a:cubicBezTo>
                  <a:lnTo>
                    <a:pt x="162325" y="376634"/>
                  </a:lnTo>
                  <a:cubicBezTo>
                    <a:pt x="162325" y="376634"/>
                    <a:pt x="167859" y="381238"/>
                    <a:pt x="166937" y="391369"/>
                  </a:cubicBezTo>
                  <a:cubicBezTo>
                    <a:pt x="165092" y="404262"/>
                    <a:pt x="151257" y="411630"/>
                    <a:pt x="151257" y="411630"/>
                  </a:cubicBezTo>
                  <a:cubicBezTo>
                    <a:pt x="151257" y="411630"/>
                    <a:pt x="147568" y="430970"/>
                    <a:pt x="137423" y="440180"/>
                  </a:cubicBezTo>
                  <a:cubicBezTo>
                    <a:pt x="132811" y="467809"/>
                    <a:pt x="152180" y="470572"/>
                    <a:pt x="167859" y="475176"/>
                  </a:cubicBezTo>
                  <a:cubicBezTo>
                    <a:pt x="193684" y="483465"/>
                    <a:pt x="216741" y="485307"/>
                    <a:pt x="216741" y="518462"/>
                  </a:cubicBezTo>
                  <a:cubicBezTo>
                    <a:pt x="216741" y="525829"/>
                    <a:pt x="181693" y="532276"/>
                    <a:pt x="123588" y="533197"/>
                  </a:cubicBezTo>
                  <a:lnTo>
                    <a:pt x="116210" y="486228"/>
                  </a:lnTo>
                  <a:lnTo>
                    <a:pt x="119899" y="479781"/>
                  </a:lnTo>
                  <a:cubicBezTo>
                    <a:pt x="120821" y="478860"/>
                    <a:pt x="119899" y="477939"/>
                    <a:pt x="119899" y="477939"/>
                  </a:cubicBezTo>
                  <a:lnTo>
                    <a:pt x="109754" y="466888"/>
                  </a:lnTo>
                  <a:cubicBezTo>
                    <a:pt x="108832" y="465967"/>
                    <a:pt x="107909" y="465967"/>
                    <a:pt x="106987" y="466888"/>
                  </a:cubicBezTo>
                  <a:lnTo>
                    <a:pt x="96842" y="477939"/>
                  </a:lnTo>
                  <a:cubicBezTo>
                    <a:pt x="96842" y="477939"/>
                    <a:pt x="95919" y="478860"/>
                    <a:pt x="96842" y="479781"/>
                  </a:cubicBezTo>
                  <a:lnTo>
                    <a:pt x="100531" y="486228"/>
                  </a:lnTo>
                  <a:lnTo>
                    <a:pt x="93152" y="533197"/>
                  </a:lnTo>
                  <a:cubicBezTo>
                    <a:pt x="35047" y="532276"/>
                    <a:pt x="0" y="525829"/>
                    <a:pt x="0" y="518462"/>
                  </a:cubicBezTo>
                  <a:cubicBezTo>
                    <a:pt x="0" y="485307"/>
                    <a:pt x="23057" y="483465"/>
                    <a:pt x="48882" y="475176"/>
                  </a:cubicBezTo>
                  <a:cubicBezTo>
                    <a:pt x="64561" y="470572"/>
                    <a:pt x="83929" y="466888"/>
                    <a:pt x="79318" y="440180"/>
                  </a:cubicBezTo>
                  <a:cubicBezTo>
                    <a:pt x="69173" y="430970"/>
                    <a:pt x="65483" y="411630"/>
                    <a:pt x="65483" y="411630"/>
                  </a:cubicBezTo>
                  <a:cubicBezTo>
                    <a:pt x="65483" y="411630"/>
                    <a:pt x="51649" y="404262"/>
                    <a:pt x="49804" y="391369"/>
                  </a:cubicBezTo>
                  <a:cubicBezTo>
                    <a:pt x="48882" y="381238"/>
                    <a:pt x="54416" y="376634"/>
                    <a:pt x="54416" y="376634"/>
                  </a:cubicBezTo>
                  <a:lnTo>
                    <a:pt x="54416" y="363740"/>
                  </a:lnTo>
                  <a:cubicBezTo>
                    <a:pt x="54416" y="335190"/>
                    <a:pt x="78396" y="312166"/>
                    <a:pt x="107909" y="312166"/>
                  </a:cubicBezTo>
                  <a:close/>
                  <a:moveTo>
                    <a:pt x="288717" y="237601"/>
                  </a:moveTo>
                  <a:cubicBezTo>
                    <a:pt x="297024" y="237601"/>
                    <a:pt x="303485" y="244048"/>
                    <a:pt x="303485" y="252338"/>
                  </a:cubicBezTo>
                  <a:lnTo>
                    <a:pt x="303485" y="331547"/>
                  </a:lnTo>
                  <a:lnTo>
                    <a:pt x="384708" y="398782"/>
                  </a:lnTo>
                  <a:cubicBezTo>
                    <a:pt x="390246" y="403387"/>
                    <a:pt x="391169" y="412598"/>
                    <a:pt x="386554" y="419045"/>
                  </a:cubicBezTo>
                  <a:cubicBezTo>
                    <a:pt x="383785" y="421808"/>
                    <a:pt x="379170" y="423650"/>
                    <a:pt x="375478" y="423650"/>
                  </a:cubicBezTo>
                  <a:cubicBezTo>
                    <a:pt x="371786" y="423650"/>
                    <a:pt x="369017" y="422729"/>
                    <a:pt x="366248" y="420887"/>
                  </a:cubicBezTo>
                  <a:lnTo>
                    <a:pt x="288717" y="356415"/>
                  </a:lnTo>
                  <a:lnTo>
                    <a:pt x="212108" y="420887"/>
                  </a:lnTo>
                  <a:cubicBezTo>
                    <a:pt x="205647" y="425492"/>
                    <a:pt x="196417" y="424571"/>
                    <a:pt x="191802" y="419045"/>
                  </a:cubicBezTo>
                  <a:cubicBezTo>
                    <a:pt x="186264" y="412598"/>
                    <a:pt x="187187" y="403387"/>
                    <a:pt x="193648" y="398782"/>
                  </a:cubicBezTo>
                  <a:lnTo>
                    <a:pt x="274872" y="331547"/>
                  </a:lnTo>
                  <a:lnTo>
                    <a:pt x="274872" y="252338"/>
                  </a:lnTo>
                  <a:cubicBezTo>
                    <a:pt x="274872" y="244048"/>
                    <a:pt x="281333" y="237601"/>
                    <a:pt x="288717" y="237601"/>
                  </a:cubicBezTo>
                  <a:close/>
                  <a:moveTo>
                    <a:pt x="288699" y="0"/>
                  </a:moveTo>
                  <a:cubicBezTo>
                    <a:pt x="318213" y="0"/>
                    <a:pt x="343115" y="22103"/>
                    <a:pt x="343115" y="50653"/>
                  </a:cubicBezTo>
                  <a:lnTo>
                    <a:pt x="343115" y="63546"/>
                  </a:lnTo>
                  <a:cubicBezTo>
                    <a:pt x="343115" y="63546"/>
                    <a:pt x="348649" y="68151"/>
                    <a:pt x="346805" y="78282"/>
                  </a:cubicBezTo>
                  <a:cubicBezTo>
                    <a:pt x="345882" y="92096"/>
                    <a:pt x="332048" y="98543"/>
                    <a:pt x="332048" y="98543"/>
                  </a:cubicBezTo>
                  <a:cubicBezTo>
                    <a:pt x="332048" y="98543"/>
                    <a:pt x="328358" y="117883"/>
                    <a:pt x="318213" y="127093"/>
                  </a:cubicBezTo>
                  <a:cubicBezTo>
                    <a:pt x="313602" y="154722"/>
                    <a:pt x="332970" y="157484"/>
                    <a:pt x="348649" y="163010"/>
                  </a:cubicBezTo>
                  <a:cubicBezTo>
                    <a:pt x="374474" y="171299"/>
                    <a:pt x="397531" y="172220"/>
                    <a:pt x="397531" y="206295"/>
                  </a:cubicBezTo>
                  <a:cubicBezTo>
                    <a:pt x="397531" y="212742"/>
                    <a:pt x="362484" y="219189"/>
                    <a:pt x="304379" y="220110"/>
                  </a:cubicBezTo>
                  <a:lnTo>
                    <a:pt x="297000" y="173141"/>
                  </a:lnTo>
                  <a:lnTo>
                    <a:pt x="300689" y="167615"/>
                  </a:lnTo>
                  <a:cubicBezTo>
                    <a:pt x="300689" y="166694"/>
                    <a:pt x="300689" y="165773"/>
                    <a:pt x="300689" y="164852"/>
                  </a:cubicBezTo>
                  <a:lnTo>
                    <a:pt x="290544" y="154722"/>
                  </a:lnTo>
                  <a:cubicBezTo>
                    <a:pt x="289622" y="153801"/>
                    <a:pt x="287777" y="153801"/>
                    <a:pt x="287777" y="154722"/>
                  </a:cubicBezTo>
                  <a:lnTo>
                    <a:pt x="277632" y="164852"/>
                  </a:lnTo>
                  <a:cubicBezTo>
                    <a:pt x="276710" y="165773"/>
                    <a:pt x="276710" y="166694"/>
                    <a:pt x="277632" y="167615"/>
                  </a:cubicBezTo>
                  <a:lnTo>
                    <a:pt x="281321" y="173141"/>
                  </a:lnTo>
                  <a:lnTo>
                    <a:pt x="273943" y="221031"/>
                  </a:lnTo>
                  <a:cubicBezTo>
                    <a:pt x="215838" y="219189"/>
                    <a:pt x="180790" y="212742"/>
                    <a:pt x="180790" y="206295"/>
                  </a:cubicBezTo>
                  <a:cubicBezTo>
                    <a:pt x="180790" y="172220"/>
                    <a:pt x="203848" y="171299"/>
                    <a:pt x="228750" y="163010"/>
                  </a:cubicBezTo>
                  <a:cubicBezTo>
                    <a:pt x="244429" y="157484"/>
                    <a:pt x="264720" y="154722"/>
                    <a:pt x="260108" y="127093"/>
                  </a:cubicBezTo>
                  <a:cubicBezTo>
                    <a:pt x="249963" y="117883"/>
                    <a:pt x="246274" y="98543"/>
                    <a:pt x="246274" y="98543"/>
                  </a:cubicBezTo>
                  <a:cubicBezTo>
                    <a:pt x="246274" y="98543"/>
                    <a:pt x="232439" y="92096"/>
                    <a:pt x="230594" y="78282"/>
                  </a:cubicBezTo>
                  <a:cubicBezTo>
                    <a:pt x="229672" y="68151"/>
                    <a:pt x="235206" y="63546"/>
                    <a:pt x="235206" y="63546"/>
                  </a:cubicBezTo>
                  <a:lnTo>
                    <a:pt x="235206" y="50653"/>
                  </a:lnTo>
                  <a:cubicBezTo>
                    <a:pt x="235206" y="22103"/>
                    <a:pt x="259186" y="0"/>
                    <a:pt x="288699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</p:sp>
        <p:sp>
          <p:nvSpPr>
            <p:cNvPr id="58" name="isļiḓ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CB3C69E-1B07-4F7A-916A-B471C23D2FDC}"/>
                </a:ext>
              </a:extLst>
            </p:cNvPr>
            <p:cNvSpPr/>
            <p:nvPr/>
          </p:nvSpPr>
          <p:spPr bwMode="auto">
            <a:xfrm>
              <a:off x="1115616" y="1213689"/>
              <a:ext cx="666397" cy="607103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cxnSp>
        <p:nvCxnSpPr>
          <p:cNvPr id="59" name="直接箭头连接符 58"/>
          <p:cNvCxnSpPr/>
          <p:nvPr/>
        </p:nvCxnSpPr>
        <p:spPr>
          <a:xfrm flipV="1">
            <a:off x="9364410" y="1700177"/>
            <a:ext cx="1436113" cy="2080"/>
          </a:xfrm>
          <a:prstGeom prst="straightConnector1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isḷîdè"/>
          <p:cNvSpPr txBox="1"/>
          <p:nvPr/>
        </p:nvSpPr>
        <p:spPr>
          <a:xfrm>
            <a:off x="9552384" y="1316765"/>
            <a:ext cx="914400" cy="521720"/>
          </a:xfrm>
          <a:prstGeom prst="rect">
            <a:avLst/>
          </a:prstGeom>
          <a:noFill/>
        </p:spPr>
        <p:txBody>
          <a:bodyPr wrap="none" lIns="119997" tIns="62398" rIns="119997" bIns="62398" anchor="ctr" anchorCtr="0">
            <a:normAutofit/>
          </a:bodyPr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分配</a:t>
            </a:r>
          </a:p>
        </p:txBody>
      </p:sp>
      <p:cxnSp>
        <p:nvCxnSpPr>
          <p:cNvPr id="61" name="直接箭头连接符 60"/>
          <p:cNvCxnSpPr/>
          <p:nvPr/>
        </p:nvCxnSpPr>
        <p:spPr>
          <a:xfrm flipH="1">
            <a:off x="9360363" y="1849397"/>
            <a:ext cx="1548664" cy="160"/>
          </a:xfrm>
          <a:prstGeom prst="straightConnector1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isḷîdè"/>
          <p:cNvSpPr txBox="1"/>
          <p:nvPr/>
        </p:nvSpPr>
        <p:spPr>
          <a:xfrm>
            <a:off x="9552384" y="1713168"/>
            <a:ext cx="914400" cy="509019"/>
          </a:xfrm>
          <a:prstGeom prst="rect">
            <a:avLst/>
          </a:prstGeom>
          <a:noFill/>
        </p:spPr>
        <p:txBody>
          <a:bodyPr wrap="none" lIns="119997" tIns="62398" rIns="119997" bIns="62398" anchor="ctr" anchorCtr="0">
            <a:normAutofit/>
          </a:bodyPr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申请</a:t>
            </a:r>
          </a:p>
        </p:txBody>
      </p:sp>
      <p:sp>
        <p:nvSpPr>
          <p:cNvPr id="63" name="isľiḓe">
            <a:extLst/>
          </p:cNvPr>
          <p:cNvSpPr txBox="1">
            <a:spLocks/>
          </p:cNvSpPr>
          <p:nvPr/>
        </p:nvSpPr>
        <p:spPr bwMode="auto">
          <a:xfrm>
            <a:off x="10559142" y="2351309"/>
            <a:ext cx="1642052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9997" tIns="60958" rIns="119997" bIns="60958">
            <a:normAutofit fontScale="70000" lnSpcReduction="2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</a:t>
            </a:r>
          </a:p>
        </p:txBody>
      </p:sp>
      <p:sp>
        <p:nvSpPr>
          <p:cNvPr id="64" name="íṣlïḋe">
            <a:extLst/>
          </p:cNvPr>
          <p:cNvSpPr>
            <a:spLocks/>
          </p:cNvSpPr>
          <p:nvPr/>
        </p:nvSpPr>
        <p:spPr bwMode="auto">
          <a:xfrm>
            <a:off x="10324681" y="2796754"/>
            <a:ext cx="1769956" cy="1213265"/>
          </a:xfrm>
          <a:prstGeom prst="rect">
            <a:avLst/>
          </a:prstGeom>
          <a:noFill/>
          <a:ln w="9525">
            <a:solidFill>
              <a:schemeClr val="tx1">
                <a:lumMod val="25000"/>
                <a:lumOff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19997" tIns="60958" rIns="119997" bIns="60958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行业普通用户：中小型企业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运营商用户：宽带、手机无线接入用户</a:t>
            </a:r>
          </a:p>
        </p:txBody>
      </p:sp>
      <p:cxnSp>
        <p:nvCxnSpPr>
          <p:cNvPr id="65" name="直接连接符 64"/>
          <p:cNvCxnSpPr/>
          <p:nvPr/>
        </p:nvCxnSpPr>
        <p:spPr>
          <a:xfrm>
            <a:off x="10066700" y="2458190"/>
            <a:ext cx="0" cy="158302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ïŝ1îďê" descr="pwUAAB+LCAAAAAAABADNVMFO4zAQ/Rcv3CqUVnSB3ChVd6uFBVEEB9SDSabJaB2nciaoS5V/Z5zEbaKmQG8ol+jNm7x54+esxRH9X4LwxSyRhsYoIyOTKUEiemIaCl/nSvXECHWIOvpl0nyZCf95vWlrVp6Q4qtUpcb2aiSU6lGqnGk7fEfbqd8uFhjAPQSgyZHuoxfh9wdnPy9OL4Y8jMmzmKk/JpPx2fj8asCUh7K7XxRWOYSV8D0HCveZWtqa6/RgC00LNXwneSNAYDpstFq2xJ61kQFdBlsbvnfiOXxkMIpJQ5bVcDWpV2xEZ7Fcwl/+nJ1UjGTwr0TEfMcVq7JGCyx638/bYJ+3MgEPsKIvept3uNukr4rTp+lztBvUmORJTSunvZGrBtT3KhDDUEGTNtW8i9eNQt9i5fuMDAtMUpNIYsG1VxxvYz7k3q6Eunm+mtC7NCNM9WHnWDc1T/IRDGEg1aXCSCe8avsfIAMUxFz9nRp8SzW169ewIC7+AVjW65vhG8stpMrALcGdsPNWhZdvMihJ+NoitDCxLyZtVlOnkZvtXlrJqdb7wa0o43fQMm1Hc5Ndx35I4usJusae8/MOrD9kGKcFAAA="/>
          <p:cNvGrpSpPr>
            <a:grpSpLocks noChangeAspect="1"/>
          </p:cNvGrpSpPr>
          <p:nvPr/>
        </p:nvGrpSpPr>
        <p:grpSpPr>
          <a:xfrm>
            <a:off x="10589467" y="4293096"/>
            <a:ext cx="1075152" cy="98253"/>
            <a:chOff x="3718557" y="1582113"/>
            <a:chExt cx="5638548" cy="440124"/>
          </a:xfrm>
        </p:grpSpPr>
        <p:sp>
          <p:nvSpPr>
            <p:cNvPr id="67" name="íṡľiḓê"/>
            <p:cNvSpPr/>
            <p:nvPr/>
          </p:nvSpPr>
          <p:spPr>
            <a:xfrm>
              <a:off x="3718557" y="1582113"/>
              <a:ext cx="5638548" cy="440124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iṩļîďê"/>
            <p:cNvSpPr/>
            <p:nvPr/>
          </p:nvSpPr>
          <p:spPr>
            <a:xfrm>
              <a:off x="3836216" y="1665535"/>
              <a:ext cx="5403231" cy="273285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iSḻîďè"/>
            <p:cNvSpPr/>
            <p:nvPr/>
          </p:nvSpPr>
          <p:spPr>
            <a:xfrm>
              <a:off x="3836216" y="1665535"/>
              <a:ext cx="2701615" cy="2732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287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椭圆 155"/>
          <p:cNvSpPr/>
          <p:nvPr/>
        </p:nvSpPr>
        <p:spPr>
          <a:xfrm>
            <a:off x="1113152" y="3529121"/>
            <a:ext cx="5129005" cy="2172421"/>
          </a:xfrm>
          <a:prstGeom prst="ellipse">
            <a:avLst/>
          </a:prstGeom>
          <a:solidFill>
            <a:srgbClr val="5688B6">
              <a:alpha val="48000"/>
            </a:srgb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609809" y="164638"/>
            <a:ext cx="10222136" cy="61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微软雅黑" panose="020B0503020204020204" pitchFamily="34" charset="-122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609570"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1219139"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828709"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2438278"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r>
              <a:rPr lang="en-US" altLang="zh-CN" dirty="0"/>
              <a:t>PI</a:t>
            </a:r>
            <a:r>
              <a:rPr lang="zh-CN" altLang="en-US" dirty="0"/>
              <a:t>地址网络出口规划</a:t>
            </a:r>
            <a:r>
              <a:rPr lang="en-US" altLang="zh-CN" dirty="0"/>
              <a:t>-</a:t>
            </a:r>
            <a:r>
              <a:rPr lang="zh-CN" altLang="en-US" dirty="0"/>
              <a:t>分支无出口</a:t>
            </a:r>
          </a:p>
        </p:txBody>
      </p:sp>
      <p:pic>
        <p:nvPicPr>
          <p:cNvPr id="104" name="Picture 31" descr="核心路由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463" y="3372600"/>
            <a:ext cx="431183" cy="41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1" descr="核心路由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372" y="3367572"/>
            <a:ext cx="431183" cy="41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31" descr="核心路由器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59" y="4633532"/>
            <a:ext cx="355784" cy="33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7" name="直接连接符 106"/>
          <p:cNvCxnSpPr>
            <a:stCxn id="104" idx="3"/>
            <a:endCxn id="105" idx="1"/>
          </p:cNvCxnSpPr>
          <p:nvPr/>
        </p:nvCxnSpPr>
        <p:spPr>
          <a:xfrm flipV="1">
            <a:off x="2945646" y="3572897"/>
            <a:ext cx="1270726" cy="5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>
            <a:stCxn id="104" idx="2"/>
            <a:endCxn id="106" idx="0"/>
          </p:cNvCxnSpPr>
          <p:nvPr/>
        </p:nvCxnSpPr>
        <p:spPr>
          <a:xfrm flipH="1">
            <a:off x="1194051" y="3783249"/>
            <a:ext cx="1536004" cy="850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>
            <a:stCxn id="105" idx="2"/>
            <a:endCxn id="116" idx="0"/>
          </p:cNvCxnSpPr>
          <p:nvPr/>
        </p:nvCxnSpPr>
        <p:spPr>
          <a:xfrm flipH="1">
            <a:off x="1654943" y="3778221"/>
            <a:ext cx="2777021" cy="997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>
            <a:stCxn id="104" idx="2"/>
            <a:endCxn id="117" idx="0"/>
          </p:cNvCxnSpPr>
          <p:nvPr/>
        </p:nvCxnSpPr>
        <p:spPr>
          <a:xfrm flipH="1">
            <a:off x="2634211" y="3783249"/>
            <a:ext cx="95844" cy="1304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stCxn id="105" idx="2"/>
            <a:endCxn id="118" idx="0"/>
          </p:cNvCxnSpPr>
          <p:nvPr/>
        </p:nvCxnSpPr>
        <p:spPr>
          <a:xfrm flipH="1">
            <a:off x="3173087" y="3778221"/>
            <a:ext cx="1258877" cy="1309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>
            <a:stCxn id="104" idx="2"/>
            <a:endCxn id="119" idx="0"/>
          </p:cNvCxnSpPr>
          <p:nvPr/>
        </p:nvCxnSpPr>
        <p:spPr>
          <a:xfrm>
            <a:off x="2730055" y="3783249"/>
            <a:ext cx="1591742" cy="1307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>
            <a:stCxn id="105" idx="2"/>
            <a:endCxn id="120" idx="0"/>
          </p:cNvCxnSpPr>
          <p:nvPr/>
        </p:nvCxnSpPr>
        <p:spPr>
          <a:xfrm>
            <a:off x="4431964" y="3778221"/>
            <a:ext cx="438751" cy="1238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stCxn id="104" idx="2"/>
            <a:endCxn id="121" idx="0"/>
          </p:cNvCxnSpPr>
          <p:nvPr/>
        </p:nvCxnSpPr>
        <p:spPr>
          <a:xfrm>
            <a:off x="2730055" y="3783249"/>
            <a:ext cx="3018617" cy="920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stCxn id="105" idx="2"/>
            <a:endCxn id="122" idx="1"/>
          </p:cNvCxnSpPr>
          <p:nvPr/>
        </p:nvCxnSpPr>
        <p:spPr>
          <a:xfrm>
            <a:off x="4431964" y="3778221"/>
            <a:ext cx="1590609" cy="756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31" descr="核心路由器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051" y="4775893"/>
            <a:ext cx="355784" cy="33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31" descr="核心路由器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319" y="5087673"/>
            <a:ext cx="355784" cy="33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31" descr="核心路由器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195" y="5087674"/>
            <a:ext cx="355784" cy="33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31" descr="核心路由器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905" y="5090441"/>
            <a:ext cx="355784" cy="33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31" descr="核心路由器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823" y="5017122"/>
            <a:ext cx="355784" cy="33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31" descr="核心路由器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780" y="4704085"/>
            <a:ext cx="355784" cy="33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31" descr="核心路由器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573" y="4365244"/>
            <a:ext cx="355784" cy="33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31" descr="核心路由器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240" y="1815470"/>
            <a:ext cx="345448" cy="32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31" descr="核心路由器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844" y="1824568"/>
            <a:ext cx="345448" cy="32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云形 124"/>
          <p:cNvSpPr/>
          <p:nvPr/>
        </p:nvSpPr>
        <p:spPr>
          <a:xfrm>
            <a:off x="3777550" y="1220755"/>
            <a:ext cx="1792407" cy="737567"/>
          </a:xfrm>
          <a:prstGeom prst="cloud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</p:spPr>
        <p:txBody>
          <a:bodyPr lIns="47999" tIns="47999" rIns="47999" bIns="47999" rtlCol="0" anchor="ctr"/>
          <a:lstStyle/>
          <a:p>
            <a:pPr algn="ctr"/>
            <a:r>
              <a:rPr lang="en-US" altLang="zh-CN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ISP2 AS#2</a:t>
            </a:r>
            <a:endParaRPr lang="zh-CN" altLang="en-US" sz="13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云形 125"/>
          <p:cNvSpPr/>
          <p:nvPr/>
        </p:nvSpPr>
        <p:spPr>
          <a:xfrm>
            <a:off x="1645019" y="1246954"/>
            <a:ext cx="1656324" cy="737567"/>
          </a:xfrm>
          <a:prstGeom prst="cloud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</p:spPr>
        <p:txBody>
          <a:bodyPr lIns="47999" tIns="47999" rIns="47999" bIns="47999" rtlCol="0" anchor="ctr"/>
          <a:lstStyle/>
          <a:p>
            <a:pPr algn="ctr"/>
            <a:r>
              <a:rPr lang="en-US" altLang="zh-CN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ISP1 AS#1</a:t>
            </a:r>
            <a:endParaRPr lang="zh-CN" altLang="en-US" sz="13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云形 126"/>
          <p:cNvSpPr/>
          <p:nvPr/>
        </p:nvSpPr>
        <p:spPr>
          <a:xfrm rot="1039232">
            <a:off x="509087" y="4866217"/>
            <a:ext cx="1451123" cy="737567"/>
          </a:xfrm>
          <a:prstGeom prst="cloud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</p:spPr>
        <p:txBody>
          <a:bodyPr lIns="121917" tIns="60958" rIns="121917" bIns="60958" rtlCol="0" anchor="ctr"/>
          <a:lstStyle/>
          <a:p>
            <a:pPr algn="ctr"/>
            <a:r>
              <a:rPr lang="zh-CN" altLang="en-US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分支</a:t>
            </a:r>
            <a:endParaRPr lang="zh-CN" altLang="en-US" sz="13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云形 127"/>
          <p:cNvSpPr/>
          <p:nvPr/>
        </p:nvSpPr>
        <p:spPr>
          <a:xfrm rot="332494">
            <a:off x="2132611" y="5359517"/>
            <a:ext cx="1451123" cy="737567"/>
          </a:xfrm>
          <a:prstGeom prst="cloud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</p:spPr>
        <p:txBody>
          <a:bodyPr lIns="121917" tIns="60958" rIns="121917" bIns="60958" rtlCol="0" anchor="ctr"/>
          <a:lstStyle/>
          <a:p>
            <a:pPr algn="ctr"/>
            <a:r>
              <a:rPr lang="zh-CN" altLang="en-US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分支</a:t>
            </a:r>
            <a:endParaRPr lang="zh-CN" altLang="en-US" sz="13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云形 128"/>
          <p:cNvSpPr/>
          <p:nvPr/>
        </p:nvSpPr>
        <p:spPr>
          <a:xfrm>
            <a:off x="3930211" y="5332759"/>
            <a:ext cx="1451123" cy="737567"/>
          </a:xfrm>
          <a:prstGeom prst="cloud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</p:spPr>
        <p:txBody>
          <a:bodyPr lIns="121917" tIns="60958" rIns="121917" bIns="60958" rtlCol="0" anchor="ctr"/>
          <a:lstStyle/>
          <a:p>
            <a:pPr algn="ctr"/>
            <a:r>
              <a:rPr lang="zh-CN" altLang="en-US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分支</a:t>
            </a:r>
            <a:endParaRPr lang="zh-CN" altLang="en-US" sz="13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云形 129"/>
          <p:cNvSpPr/>
          <p:nvPr/>
        </p:nvSpPr>
        <p:spPr>
          <a:xfrm rot="20221525">
            <a:off x="5518592" y="4619193"/>
            <a:ext cx="1451123" cy="737567"/>
          </a:xfrm>
          <a:prstGeom prst="cloud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</p:spPr>
        <p:txBody>
          <a:bodyPr lIns="121917" tIns="60958" rIns="121917" bIns="60958" rtlCol="0" anchor="ctr"/>
          <a:lstStyle/>
          <a:p>
            <a:pPr algn="ctr"/>
            <a:r>
              <a:rPr lang="zh-CN" altLang="en-US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分支</a:t>
            </a:r>
            <a:endParaRPr lang="zh-CN" altLang="en-US" sz="13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3" name="直接连接符 142"/>
          <p:cNvCxnSpPr>
            <a:stCxn id="123" idx="2"/>
            <a:endCxn id="104" idx="0"/>
          </p:cNvCxnSpPr>
          <p:nvPr/>
        </p:nvCxnSpPr>
        <p:spPr>
          <a:xfrm>
            <a:off x="2647964" y="2144467"/>
            <a:ext cx="82091" cy="1228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>
            <a:stCxn id="123" idx="2"/>
            <a:endCxn id="105" idx="0"/>
          </p:cNvCxnSpPr>
          <p:nvPr/>
        </p:nvCxnSpPr>
        <p:spPr>
          <a:xfrm>
            <a:off x="2647964" y="2144467"/>
            <a:ext cx="1784000" cy="1223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>
            <a:stCxn id="105" idx="0"/>
            <a:endCxn id="124" idx="2"/>
          </p:cNvCxnSpPr>
          <p:nvPr/>
        </p:nvCxnSpPr>
        <p:spPr>
          <a:xfrm flipV="1">
            <a:off x="4431964" y="2153565"/>
            <a:ext cx="58604" cy="12140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>
            <a:stCxn id="104" idx="0"/>
            <a:endCxn id="124" idx="2"/>
          </p:cNvCxnSpPr>
          <p:nvPr/>
        </p:nvCxnSpPr>
        <p:spPr>
          <a:xfrm flipV="1">
            <a:off x="2730055" y="2153565"/>
            <a:ext cx="1760513" cy="121903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上下箭头 151"/>
          <p:cNvSpPr/>
          <p:nvPr/>
        </p:nvSpPr>
        <p:spPr>
          <a:xfrm>
            <a:off x="2473181" y="2519265"/>
            <a:ext cx="244964" cy="597159"/>
          </a:xfrm>
          <a:prstGeom prst="upDownArrow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53" name="上下箭头 152"/>
          <p:cNvSpPr/>
          <p:nvPr/>
        </p:nvSpPr>
        <p:spPr>
          <a:xfrm>
            <a:off x="4452722" y="2522374"/>
            <a:ext cx="244964" cy="597159"/>
          </a:xfrm>
          <a:prstGeom prst="upDownArrow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1893780" y="2692337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EBGP</a:t>
            </a:r>
            <a:endParaRPr lang="zh-CN" altLang="en-US" sz="1200" b="1" dirty="0"/>
          </a:p>
        </p:txBody>
      </p:sp>
      <p:sp>
        <p:nvSpPr>
          <p:cNvPr id="155" name="TextBox 154"/>
          <p:cNvSpPr txBox="1"/>
          <p:nvPr/>
        </p:nvSpPr>
        <p:spPr>
          <a:xfrm>
            <a:off x="4658860" y="2695441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EBGP</a:t>
            </a:r>
            <a:endParaRPr lang="zh-CN" altLang="en-US" sz="1200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3295045" y="3629360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AS#3</a:t>
            </a:r>
            <a:endParaRPr lang="zh-CN" altLang="en-US" sz="1400" dirty="0"/>
          </a:p>
        </p:txBody>
      </p:sp>
      <p:sp>
        <p:nvSpPr>
          <p:cNvPr id="173" name="TextBox 172"/>
          <p:cNvSpPr txBox="1"/>
          <p:nvPr/>
        </p:nvSpPr>
        <p:spPr>
          <a:xfrm>
            <a:off x="7303553" y="1386632"/>
            <a:ext cx="35283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大中型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企业可以直接向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CNNIC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申请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PI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地址，同时申请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AS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大中型企业网络作为独立的自制系统，和其他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ISP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互联时使用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EBGP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，对等发送接收汇聚路由；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通常企业网只做为边缘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AS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，只向互联的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ISP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发送本地始发的汇聚路由。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如果在出口处存在防火墙等安全设备，需要实现出入流量路径一致，仍然需要通过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BGP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AS-path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LP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等属性配合实现。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5958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椭圆 155"/>
          <p:cNvSpPr/>
          <p:nvPr/>
        </p:nvSpPr>
        <p:spPr>
          <a:xfrm>
            <a:off x="3931478" y="572967"/>
            <a:ext cx="5161302" cy="3670900"/>
          </a:xfrm>
          <a:prstGeom prst="ellipse">
            <a:avLst/>
          </a:prstGeom>
          <a:solidFill>
            <a:srgbClr val="5688B6">
              <a:alpha val="48000"/>
            </a:srgb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609809" y="164638"/>
            <a:ext cx="10222136" cy="61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微软雅黑" panose="020B0503020204020204" pitchFamily="34" charset="-122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609570"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1219139"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828709"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2438278"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r>
              <a:rPr lang="en-US" altLang="zh-CN" dirty="0"/>
              <a:t>PI</a:t>
            </a:r>
            <a:r>
              <a:rPr lang="zh-CN" altLang="en-US" dirty="0"/>
              <a:t>地址网络出口规划</a:t>
            </a:r>
            <a:r>
              <a:rPr lang="en-US" altLang="zh-CN" dirty="0"/>
              <a:t>-</a:t>
            </a:r>
            <a:r>
              <a:rPr lang="zh-CN" altLang="en-US" dirty="0"/>
              <a:t>分支有出口</a:t>
            </a:r>
          </a:p>
        </p:txBody>
      </p:sp>
      <p:pic>
        <p:nvPicPr>
          <p:cNvPr id="104" name="Picture 31" descr="核心路由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45" y="2298928"/>
            <a:ext cx="352625" cy="33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1" descr="核心路由器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45" y="1564779"/>
            <a:ext cx="333975" cy="31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" name="直接连接符 111"/>
          <p:cNvCxnSpPr>
            <a:stCxn id="104" idx="2"/>
            <a:endCxn id="119" idx="0"/>
          </p:cNvCxnSpPr>
          <p:nvPr/>
        </p:nvCxnSpPr>
        <p:spPr>
          <a:xfrm>
            <a:off x="5135058" y="2634760"/>
            <a:ext cx="2353028" cy="1048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>
            <a:stCxn id="105" idx="2"/>
            <a:endCxn id="120" idx="0"/>
          </p:cNvCxnSpPr>
          <p:nvPr/>
        </p:nvCxnSpPr>
        <p:spPr>
          <a:xfrm>
            <a:off x="5125733" y="1882849"/>
            <a:ext cx="2362353" cy="97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stCxn id="104" idx="2"/>
            <a:endCxn id="121" idx="0"/>
          </p:cNvCxnSpPr>
          <p:nvPr/>
        </p:nvCxnSpPr>
        <p:spPr>
          <a:xfrm flipV="1">
            <a:off x="5135058" y="1729178"/>
            <a:ext cx="2353028" cy="905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stCxn id="105" idx="2"/>
            <a:endCxn id="122" idx="1"/>
          </p:cNvCxnSpPr>
          <p:nvPr/>
        </p:nvCxnSpPr>
        <p:spPr>
          <a:xfrm flipV="1">
            <a:off x="5125733" y="1028788"/>
            <a:ext cx="2184461" cy="854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31" descr="核心路由器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94" y="3683737"/>
            <a:ext cx="355784" cy="33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31" descr="核心路由器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94" y="2855230"/>
            <a:ext cx="355784" cy="33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31" descr="核心路由器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94" y="1729178"/>
            <a:ext cx="355784" cy="33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31" descr="核心路由器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94" y="859367"/>
            <a:ext cx="355784" cy="33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31" descr="核心路由器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124" y="1552786"/>
            <a:ext cx="345448" cy="32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31" descr="核心路由器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124" y="2296018"/>
            <a:ext cx="345448" cy="32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云形 124"/>
          <p:cNvSpPr/>
          <p:nvPr/>
        </p:nvSpPr>
        <p:spPr>
          <a:xfrm>
            <a:off x="1299344" y="2121093"/>
            <a:ext cx="1792407" cy="737567"/>
          </a:xfrm>
          <a:prstGeom prst="cloud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</p:spPr>
        <p:txBody>
          <a:bodyPr lIns="47999" tIns="47999" rIns="47999" bIns="47999" rtlCol="0" anchor="ctr"/>
          <a:lstStyle/>
          <a:p>
            <a:pPr algn="ctr"/>
            <a:r>
              <a:rPr lang="en-US" altLang="zh-CN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ISP2 AS#2</a:t>
            </a:r>
            <a:endParaRPr lang="zh-CN" altLang="en-US" sz="13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云形 125"/>
          <p:cNvSpPr/>
          <p:nvPr/>
        </p:nvSpPr>
        <p:spPr>
          <a:xfrm>
            <a:off x="1367386" y="1180544"/>
            <a:ext cx="1656324" cy="737567"/>
          </a:xfrm>
          <a:prstGeom prst="cloud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</p:spPr>
        <p:txBody>
          <a:bodyPr lIns="47999" tIns="47999" rIns="47999" bIns="47999" rtlCol="0" anchor="ctr"/>
          <a:lstStyle/>
          <a:p>
            <a:pPr algn="ctr"/>
            <a:r>
              <a:rPr lang="en-US" altLang="zh-CN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ISP1 AS#1</a:t>
            </a:r>
            <a:endParaRPr lang="zh-CN" altLang="en-US" sz="13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云形 129"/>
          <p:cNvSpPr/>
          <p:nvPr/>
        </p:nvSpPr>
        <p:spPr>
          <a:xfrm>
            <a:off x="7288962" y="1002189"/>
            <a:ext cx="1437332" cy="878362"/>
          </a:xfrm>
          <a:prstGeom prst="cloud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</p:spPr>
        <p:txBody>
          <a:bodyPr lIns="121917" tIns="60958" rIns="121917" bIns="60958" rtlCol="0" anchor="ctr"/>
          <a:lstStyle/>
          <a:p>
            <a:pPr algn="ctr"/>
            <a:r>
              <a:rPr lang="zh-CN" altLang="en-US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分支</a:t>
            </a:r>
            <a:r>
              <a:rPr lang="en-US" altLang="zh-CN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pPr algn="ctr"/>
            <a:r>
              <a:rPr lang="en-US" altLang="zh-CN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AS#3</a:t>
            </a:r>
            <a:endParaRPr lang="zh-CN" altLang="en-US" sz="13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3" name="直接连接符 142"/>
          <p:cNvCxnSpPr>
            <a:stCxn id="123" idx="3"/>
            <a:endCxn id="78" idx="1"/>
          </p:cNvCxnSpPr>
          <p:nvPr/>
        </p:nvCxnSpPr>
        <p:spPr>
          <a:xfrm>
            <a:off x="3179572" y="1717285"/>
            <a:ext cx="751905" cy="743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>
            <a:stCxn id="73" idx="1"/>
            <a:endCxn id="124" idx="3"/>
          </p:cNvCxnSpPr>
          <p:nvPr/>
        </p:nvCxnSpPr>
        <p:spPr>
          <a:xfrm flipH="1">
            <a:off x="3179572" y="1713825"/>
            <a:ext cx="751906" cy="74669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>
            <a:stCxn id="78" idx="1"/>
            <a:endCxn id="124" idx="3"/>
          </p:cNvCxnSpPr>
          <p:nvPr/>
        </p:nvCxnSpPr>
        <p:spPr>
          <a:xfrm flipH="1">
            <a:off x="3179572" y="2460516"/>
            <a:ext cx="751905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5292720" y="3330792"/>
            <a:ext cx="870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solidFill>
                  <a:srgbClr val="002060"/>
                </a:solidFill>
              </a:rPr>
              <a:t>IGP/IBGP</a:t>
            </a:r>
            <a:endParaRPr lang="zh-CN" altLang="en-US" sz="1200" b="1" dirty="0">
              <a:solidFill>
                <a:srgbClr val="002060"/>
              </a:solidFill>
            </a:endParaRPr>
          </a:p>
        </p:txBody>
      </p:sp>
      <p:pic>
        <p:nvPicPr>
          <p:cNvPr id="73" name="Picture 31" descr="核心路由器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478" y="1575976"/>
            <a:ext cx="289483" cy="27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31" descr="核心路由器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477" y="2322667"/>
            <a:ext cx="289483" cy="27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云形 134"/>
          <p:cNvSpPr/>
          <p:nvPr/>
        </p:nvSpPr>
        <p:spPr>
          <a:xfrm>
            <a:off x="3744374" y="1575976"/>
            <a:ext cx="1656324" cy="1022388"/>
          </a:xfrm>
          <a:prstGeom prst="cloud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</p:spPr>
        <p:txBody>
          <a:bodyPr lIns="47999" tIns="47999" rIns="47999" bIns="47999" rtlCol="0" anchor="ctr"/>
          <a:lstStyle/>
          <a:p>
            <a:pPr algn="ctr"/>
            <a:r>
              <a:rPr lang="zh-CN" altLang="en-US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总部</a:t>
            </a:r>
            <a:r>
              <a:rPr lang="en-US" altLang="zh-CN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AS#3</a:t>
            </a:r>
            <a:endParaRPr lang="zh-CN" altLang="en-US" sz="13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云形 139"/>
          <p:cNvSpPr/>
          <p:nvPr/>
        </p:nvSpPr>
        <p:spPr>
          <a:xfrm>
            <a:off x="7288962" y="3005961"/>
            <a:ext cx="1437332" cy="878362"/>
          </a:xfrm>
          <a:prstGeom prst="cloud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</p:spPr>
        <p:txBody>
          <a:bodyPr lIns="121917" tIns="60958" rIns="121917" bIns="60958" rtlCol="0" anchor="ctr"/>
          <a:lstStyle/>
          <a:p>
            <a:pPr algn="ctr"/>
            <a:r>
              <a:rPr lang="zh-CN" altLang="en-US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分支</a:t>
            </a:r>
            <a:r>
              <a:rPr lang="en-US" altLang="zh-CN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 AS#3</a:t>
            </a:r>
            <a:endParaRPr lang="zh-CN" altLang="en-US" sz="13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7" name="Picture 31" descr="核心路由器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552" y="1224659"/>
            <a:ext cx="289483" cy="27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" name="云形 147"/>
          <p:cNvSpPr/>
          <p:nvPr/>
        </p:nvSpPr>
        <p:spPr>
          <a:xfrm>
            <a:off x="9124235" y="1441370"/>
            <a:ext cx="1656324" cy="737567"/>
          </a:xfrm>
          <a:prstGeom prst="cloud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</p:spPr>
        <p:txBody>
          <a:bodyPr lIns="47999" tIns="47999" rIns="47999" bIns="47999" rtlCol="0" anchor="ctr"/>
          <a:lstStyle/>
          <a:p>
            <a:pPr algn="ctr"/>
            <a:r>
              <a:rPr lang="en-US" altLang="zh-CN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ISPn1 AS#n1</a:t>
            </a:r>
            <a:endParaRPr lang="zh-CN" altLang="en-US" sz="13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9" name="云形 148"/>
          <p:cNvSpPr/>
          <p:nvPr/>
        </p:nvSpPr>
        <p:spPr>
          <a:xfrm>
            <a:off x="9127339" y="2474030"/>
            <a:ext cx="1656324" cy="737567"/>
          </a:xfrm>
          <a:prstGeom prst="cloud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</p:spPr>
        <p:txBody>
          <a:bodyPr lIns="47999" tIns="47999" rIns="47999" bIns="47999" rtlCol="0" anchor="ctr"/>
          <a:lstStyle/>
          <a:p>
            <a:pPr algn="ctr"/>
            <a:r>
              <a:rPr lang="en-US" altLang="zh-CN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ISPn2 AS#n2</a:t>
            </a:r>
            <a:endParaRPr lang="zh-CN" altLang="en-US" sz="13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0" name="Picture 31" descr="核心路由器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434" y="1649804"/>
            <a:ext cx="289483" cy="27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31" descr="核心路由器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435" y="2672040"/>
            <a:ext cx="289483" cy="27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31" descr="核心路由器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868" y="3073748"/>
            <a:ext cx="289483" cy="27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9" name="直接连接符 158"/>
          <p:cNvCxnSpPr>
            <a:stCxn id="158" idx="3"/>
            <a:endCxn id="151" idx="2"/>
          </p:cNvCxnSpPr>
          <p:nvPr/>
        </p:nvCxnSpPr>
        <p:spPr>
          <a:xfrm flipV="1">
            <a:off x="8854351" y="2947737"/>
            <a:ext cx="313826" cy="263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>
            <a:stCxn id="147" idx="3"/>
            <a:endCxn id="150" idx="0"/>
          </p:cNvCxnSpPr>
          <p:nvPr/>
        </p:nvCxnSpPr>
        <p:spPr>
          <a:xfrm>
            <a:off x="8871035" y="1362508"/>
            <a:ext cx="297141" cy="287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9" name="组合 168"/>
          <p:cNvGrpSpPr/>
          <p:nvPr/>
        </p:nvGrpSpPr>
        <p:grpSpPr>
          <a:xfrm>
            <a:off x="3179572" y="1215408"/>
            <a:ext cx="751906" cy="511208"/>
            <a:chOff x="2629043" y="1112767"/>
            <a:chExt cx="751906" cy="511208"/>
          </a:xfrm>
        </p:grpSpPr>
        <p:cxnSp>
          <p:nvCxnSpPr>
            <p:cNvPr id="144" name="直接连接符 143"/>
            <p:cNvCxnSpPr>
              <a:stCxn id="123" idx="3"/>
              <a:endCxn id="73" idx="1"/>
            </p:cNvCxnSpPr>
            <p:nvPr/>
          </p:nvCxnSpPr>
          <p:spPr>
            <a:xfrm flipV="1">
              <a:off x="2629043" y="1620515"/>
              <a:ext cx="751906" cy="34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/>
            <p:cNvSpPr txBox="1"/>
            <p:nvPr/>
          </p:nvSpPr>
          <p:spPr>
            <a:xfrm>
              <a:off x="2694653" y="1112767"/>
              <a:ext cx="6206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/>
                <a:t>EBGP</a:t>
              </a:r>
              <a:endParaRPr lang="zh-CN" altLang="en-US" sz="1200" b="1" dirty="0"/>
            </a:p>
          </p:txBody>
        </p:sp>
        <p:sp>
          <p:nvSpPr>
            <p:cNvPr id="165" name="左右箭头 164"/>
            <p:cNvSpPr/>
            <p:nvPr/>
          </p:nvSpPr>
          <p:spPr>
            <a:xfrm>
              <a:off x="2751436" y="1338736"/>
              <a:ext cx="507120" cy="186613"/>
            </a:xfrm>
            <a:prstGeom prst="leftRightArrow">
              <a:avLst/>
            </a:prstGeom>
            <a:solidFill>
              <a:srgbClr val="5688B6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166" name="左右箭头 165"/>
          <p:cNvSpPr/>
          <p:nvPr/>
        </p:nvSpPr>
        <p:spPr>
          <a:xfrm>
            <a:off x="3301963" y="2518335"/>
            <a:ext cx="507120" cy="186613"/>
          </a:xfrm>
          <a:prstGeom prst="leftRightArrow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3248448" y="2675112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EBGP</a:t>
            </a:r>
            <a:endParaRPr lang="zh-CN" altLang="en-US" sz="1200" b="1" dirty="0"/>
          </a:p>
        </p:txBody>
      </p:sp>
      <p:grpSp>
        <p:nvGrpSpPr>
          <p:cNvPr id="176" name="组合 175"/>
          <p:cNvGrpSpPr/>
          <p:nvPr/>
        </p:nvGrpSpPr>
        <p:grpSpPr>
          <a:xfrm>
            <a:off x="8845877" y="1124927"/>
            <a:ext cx="689377" cy="361946"/>
            <a:chOff x="8295348" y="1208906"/>
            <a:chExt cx="689377" cy="361946"/>
          </a:xfrm>
        </p:grpSpPr>
        <p:sp>
          <p:nvSpPr>
            <p:cNvPr id="172" name="TextBox 171"/>
            <p:cNvSpPr txBox="1"/>
            <p:nvPr/>
          </p:nvSpPr>
          <p:spPr>
            <a:xfrm rot="2637302">
              <a:off x="8364042" y="1208906"/>
              <a:ext cx="6206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/>
                <a:t>EBGP</a:t>
              </a:r>
              <a:endParaRPr lang="zh-CN" altLang="en-US" sz="1200" b="1" dirty="0"/>
            </a:p>
          </p:txBody>
        </p:sp>
        <p:sp>
          <p:nvSpPr>
            <p:cNvPr id="174" name="左右箭头 173"/>
            <p:cNvSpPr/>
            <p:nvPr/>
          </p:nvSpPr>
          <p:spPr>
            <a:xfrm rot="2637302">
              <a:off x="8295348" y="1384239"/>
              <a:ext cx="507120" cy="186613"/>
            </a:xfrm>
            <a:prstGeom prst="leftRightArrow">
              <a:avLst/>
            </a:prstGeom>
            <a:solidFill>
              <a:srgbClr val="5688B6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180" name="组合 179"/>
          <p:cNvGrpSpPr/>
          <p:nvPr/>
        </p:nvGrpSpPr>
        <p:grpSpPr>
          <a:xfrm rot="16639548">
            <a:off x="8836077" y="3103028"/>
            <a:ext cx="689237" cy="387304"/>
            <a:chOff x="8416182" y="3280317"/>
            <a:chExt cx="689237" cy="387304"/>
          </a:xfrm>
        </p:grpSpPr>
        <p:sp>
          <p:nvSpPr>
            <p:cNvPr id="178" name="TextBox 177"/>
            <p:cNvSpPr txBox="1"/>
            <p:nvPr/>
          </p:nvSpPr>
          <p:spPr>
            <a:xfrm rot="2637302">
              <a:off x="8416182" y="3390622"/>
              <a:ext cx="6206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/>
                <a:t>EBGP</a:t>
              </a:r>
              <a:endParaRPr lang="zh-CN" altLang="en-US" sz="1200" b="1" dirty="0"/>
            </a:p>
          </p:txBody>
        </p:sp>
        <p:sp>
          <p:nvSpPr>
            <p:cNvPr id="179" name="左右箭头 178"/>
            <p:cNvSpPr/>
            <p:nvPr/>
          </p:nvSpPr>
          <p:spPr>
            <a:xfrm rot="2637302">
              <a:off x="8598299" y="3280317"/>
              <a:ext cx="507120" cy="186613"/>
            </a:xfrm>
            <a:prstGeom prst="leftRightArrow">
              <a:avLst/>
            </a:prstGeom>
            <a:solidFill>
              <a:srgbClr val="5688B6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181" name="TextBox 180"/>
          <p:cNvSpPr txBox="1"/>
          <p:nvPr/>
        </p:nvSpPr>
        <p:spPr>
          <a:xfrm>
            <a:off x="815091" y="4227825"/>
            <a:ext cx="10400313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大中型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企业可以直接向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CNNIC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申请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PI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地址，地址范围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2xxx:xxxx::0/32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，同时申请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AS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企业总部与多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ISP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互联，各分支也存在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ISP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出口。总部访问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Internet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使用与总部互联的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ISP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出口，分支访问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Internet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使用各分支自己的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ISP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出口；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总部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IPv6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地址范围为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2xxx:xxxx:</a:t>
            </a:r>
            <a:r>
              <a:rPr lang="en-US" altLang="zh-CN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000::/36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，分支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IPv6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地址范围为：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2xxx:xxxx:</a:t>
            </a:r>
            <a:r>
              <a:rPr lang="en-US" altLang="zh-CN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00::/40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，分支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IPv6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地址范围为：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2xxx:xxxx:</a:t>
            </a:r>
            <a:r>
              <a:rPr lang="en-US" altLang="zh-CN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00::/40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，总部向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ISP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发布路由时仅发布总部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IPv6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地址网段汇总路由，分支向本地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ISP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发送路由时仅发送分支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IPv6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地址网段汇总路由；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总部和分支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之间运行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IGP/IBGP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路由；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4694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42068" y="942392"/>
            <a:ext cx="2289565" cy="2531774"/>
          </a:xfrm>
          <a:prstGeom prst="rect">
            <a:avLst/>
          </a:prstGeom>
          <a:solidFill>
            <a:srgbClr val="5688B6">
              <a:alpha val="27000"/>
            </a:srgb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56" name="椭圆 155"/>
          <p:cNvSpPr/>
          <p:nvPr/>
        </p:nvSpPr>
        <p:spPr>
          <a:xfrm>
            <a:off x="1113152" y="3529121"/>
            <a:ext cx="5129005" cy="2172421"/>
          </a:xfrm>
          <a:prstGeom prst="ellipse">
            <a:avLst/>
          </a:prstGeom>
          <a:solidFill>
            <a:srgbClr val="5688B6">
              <a:alpha val="48000"/>
            </a:srgb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609809" y="164638"/>
            <a:ext cx="10222136" cy="61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微软雅黑" panose="020B0503020204020204" pitchFamily="34" charset="-122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609570"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1219139"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828709"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2438278"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r>
              <a:rPr lang="en-US" altLang="zh-CN" dirty="0"/>
              <a:t>PA</a:t>
            </a:r>
            <a:r>
              <a:rPr lang="zh-CN" altLang="en-US" dirty="0"/>
              <a:t>地址网络出口规划</a:t>
            </a:r>
            <a:r>
              <a:rPr lang="en-US" altLang="zh-CN" dirty="0"/>
              <a:t>-</a:t>
            </a:r>
            <a:r>
              <a:rPr lang="zh-CN" altLang="en-US" dirty="0"/>
              <a:t>分支无出口</a:t>
            </a:r>
          </a:p>
        </p:txBody>
      </p:sp>
      <p:pic>
        <p:nvPicPr>
          <p:cNvPr id="104" name="Picture 31" descr="核心路由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463" y="3372600"/>
            <a:ext cx="431183" cy="41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31" descr="核心路由器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59" y="4633532"/>
            <a:ext cx="355784" cy="33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7" name="直接连接符 106"/>
          <p:cNvCxnSpPr>
            <a:stCxn id="104" idx="3"/>
          </p:cNvCxnSpPr>
          <p:nvPr/>
        </p:nvCxnSpPr>
        <p:spPr>
          <a:xfrm flipV="1">
            <a:off x="2945646" y="3572897"/>
            <a:ext cx="1270726" cy="5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>
            <a:stCxn id="104" idx="2"/>
            <a:endCxn id="106" idx="0"/>
          </p:cNvCxnSpPr>
          <p:nvPr/>
        </p:nvCxnSpPr>
        <p:spPr>
          <a:xfrm flipH="1">
            <a:off x="1194051" y="3783249"/>
            <a:ext cx="1536004" cy="850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>
            <a:endCxn id="116" idx="0"/>
          </p:cNvCxnSpPr>
          <p:nvPr/>
        </p:nvCxnSpPr>
        <p:spPr>
          <a:xfrm flipH="1">
            <a:off x="1654943" y="3778221"/>
            <a:ext cx="2777021" cy="997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>
            <a:stCxn id="104" idx="2"/>
            <a:endCxn id="117" idx="0"/>
          </p:cNvCxnSpPr>
          <p:nvPr/>
        </p:nvCxnSpPr>
        <p:spPr>
          <a:xfrm flipH="1">
            <a:off x="2634211" y="3783249"/>
            <a:ext cx="95844" cy="1304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endCxn id="118" idx="0"/>
          </p:cNvCxnSpPr>
          <p:nvPr/>
        </p:nvCxnSpPr>
        <p:spPr>
          <a:xfrm flipH="1">
            <a:off x="3173087" y="3778221"/>
            <a:ext cx="1258877" cy="1309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>
            <a:stCxn id="104" idx="2"/>
            <a:endCxn id="119" idx="0"/>
          </p:cNvCxnSpPr>
          <p:nvPr/>
        </p:nvCxnSpPr>
        <p:spPr>
          <a:xfrm>
            <a:off x="2730055" y="3783249"/>
            <a:ext cx="1591742" cy="1307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>
            <a:endCxn id="120" idx="0"/>
          </p:cNvCxnSpPr>
          <p:nvPr/>
        </p:nvCxnSpPr>
        <p:spPr>
          <a:xfrm>
            <a:off x="4431964" y="3778221"/>
            <a:ext cx="438751" cy="1238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stCxn id="104" idx="2"/>
            <a:endCxn id="121" idx="0"/>
          </p:cNvCxnSpPr>
          <p:nvPr/>
        </p:nvCxnSpPr>
        <p:spPr>
          <a:xfrm>
            <a:off x="2730055" y="3783249"/>
            <a:ext cx="3018617" cy="920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endCxn id="122" idx="1"/>
          </p:cNvCxnSpPr>
          <p:nvPr/>
        </p:nvCxnSpPr>
        <p:spPr>
          <a:xfrm>
            <a:off x="4431964" y="3778221"/>
            <a:ext cx="1590609" cy="756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31" descr="核心路由器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051" y="4775893"/>
            <a:ext cx="355784" cy="33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31" descr="核心路由器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319" y="5087673"/>
            <a:ext cx="355784" cy="33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31" descr="核心路由器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195" y="5087674"/>
            <a:ext cx="355784" cy="33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31" descr="核心路由器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905" y="5090441"/>
            <a:ext cx="355784" cy="33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31" descr="核心路由器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823" y="5017122"/>
            <a:ext cx="355784" cy="33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31" descr="核心路由器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780" y="4704085"/>
            <a:ext cx="355784" cy="33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31" descr="核心路由器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573" y="4365244"/>
            <a:ext cx="355784" cy="33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31" descr="核心路由器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219" y="1815470"/>
            <a:ext cx="345448" cy="32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31" descr="核心路由器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5" y="1824568"/>
            <a:ext cx="345448" cy="32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云形 124"/>
          <p:cNvSpPr/>
          <p:nvPr/>
        </p:nvSpPr>
        <p:spPr>
          <a:xfrm>
            <a:off x="3693571" y="1220755"/>
            <a:ext cx="1792407" cy="737567"/>
          </a:xfrm>
          <a:prstGeom prst="cloud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</p:spPr>
        <p:txBody>
          <a:bodyPr lIns="47999" tIns="47999" rIns="47999" bIns="47999" rtlCol="0" anchor="ctr"/>
          <a:lstStyle/>
          <a:p>
            <a:pPr algn="ctr"/>
            <a:r>
              <a:rPr lang="en-US" altLang="zh-CN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ISP2 AS#2</a:t>
            </a:r>
            <a:endParaRPr lang="zh-CN" altLang="en-US" sz="13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云形 125"/>
          <p:cNvSpPr/>
          <p:nvPr/>
        </p:nvSpPr>
        <p:spPr>
          <a:xfrm>
            <a:off x="1728998" y="1246954"/>
            <a:ext cx="1656324" cy="737567"/>
          </a:xfrm>
          <a:prstGeom prst="cloud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</p:spPr>
        <p:txBody>
          <a:bodyPr lIns="47999" tIns="47999" rIns="47999" bIns="47999" rtlCol="0" anchor="ctr"/>
          <a:lstStyle/>
          <a:p>
            <a:pPr algn="ctr"/>
            <a:r>
              <a:rPr lang="en-US" altLang="zh-CN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ISP1 AS#1</a:t>
            </a:r>
            <a:endParaRPr lang="zh-CN" altLang="en-US" sz="13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云形 126"/>
          <p:cNvSpPr/>
          <p:nvPr/>
        </p:nvSpPr>
        <p:spPr>
          <a:xfrm rot="1039232">
            <a:off x="509087" y="4866217"/>
            <a:ext cx="1451123" cy="737567"/>
          </a:xfrm>
          <a:prstGeom prst="cloud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</p:spPr>
        <p:txBody>
          <a:bodyPr lIns="121917" tIns="60958" rIns="121917" bIns="60958" rtlCol="0" anchor="ctr"/>
          <a:lstStyle/>
          <a:p>
            <a:pPr algn="ctr"/>
            <a:r>
              <a:rPr lang="zh-CN" altLang="en-US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分支</a:t>
            </a:r>
            <a:endParaRPr lang="zh-CN" altLang="en-US" sz="13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云形 127"/>
          <p:cNvSpPr/>
          <p:nvPr/>
        </p:nvSpPr>
        <p:spPr>
          <a:xfrm rot="332494">
            <a:off x="2132611" y="5359517"/>
            <a:ext cx="1451123" cy="737567"/>
          </a:xfrm>
          <a:prstGeom prst="cloud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</p:spPr>
        <p:txBody>
          <a:bodyPr lIns="121917" tIns="60958" rIns="121917" bIns="60958" rtlCol="0" anchor="ctr"/>
          <a:lstStyle/>
          <a:p>
            <a:pPr algn="ctr"/>
            <a:r>
              <a:rPr lang="zh-CN" altLang="en-US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分支</a:t>
            </a:r>
            <a:endParaRPr lang="zh-CN" altLang="en-US" sz="13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云形 128"/>
          <p:cNvSpPr/>
          <p:nvPr/>
        </p:nvSpPr>
        <p:spPr>
          <a:xfrm>
            <a:off x="3930211" y="5332759"/>
            <a:ext cx="1451123" cy="737567"/>
          </a:xfrm>
          <a:prstGeom prst="cloud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</p:spPr>
        <p:txBody>
          <a:bodyPr lIns="121917" tIns="60958" rIns="121917" bIns="60958" rtlCol="0" anchor="ctr"/>
          <a:lstStyle/>
          <a:p>
            <a:pPr algn="ctr"/>
            <a:r>
              <a:rPr lang="zh-CN" altLang="en-US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分支</a:t>
            </a:r>
            <a:endParaRPr lang="zh-CN" altLang="en-US" sz="13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云形 129"/>
          <p:cNvSpPr/>
          <p:nvPr/>
        </p:nvSpPr>
        <p:spPr>
          <a:xfrm rot="20221525">
            <a:off x="5518592" y="4619193"/>
            <a:ext cx="1451123" cy="737567"/>
          </a:xfrm>
          <a:prstGeom prst="cloud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</p:spPr>
        <p:txBody>
          <a:bodyPr lIns="121917" tIns="60958" rIns="121917" bIns="60958" rtlCol="0" anchor="ctr"/>
          <a:lstStyle/>
          <a:p>
            <a:pPr algn="ctr"/>
            <a:r>
              <a:rPr lang="zh-CN" altLang="en-US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分支</a:t>
            </a:r>
            <a:endParaRPr lang="zh-CN" altLang="en-US" sz="13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3" name="直接连接符 142"/>
          <p:cNvCxnSpPr>
            <a:stCxn id="123" idx="2"/>
            <a:endCxn id="104" idx="0"/>
          </p:cNvCxnSpPr>
          <p:nvPr/>
        </p:nvCxnSpPr>
        <p:spPr>
          <a:xfrm flipH="1">
            <a:off x="2730055" y="2144467"/>
            <a:ext cx="1888" cy="1228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>
            <a:stCxn id="41" idx="0"/>
            <a:endCxn id="124" idx="2"/>
          </p:cNvCxnSpPr>
          <p:nvPr/>
        </p:nvCxnSpPr>
        <p:spPr>
          <a:xfrm flipV="1">
            <a:off x="4404638" y="2153565"/>
            <a:ext cx="1951" cy="1182102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上下箭头 151"/>
          <p:cNvSpPr/>
          <p:nvPr/>
        </p:nvSpPr>
        <p:spPr>
          <a:xfrm>
            <a:off x="2473181" y="2519265"/>
            <a:ext cx="244964" cy="597159"/>
          </a:xfrm>
          <a:prstGeom prst="upDownArrow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53" name="上下箭头 152"/>
          <p:cNvSpPr/>
          <p:nvPr/>
        </p:nvSpPr>
        <p:spPr>
          <a:xfrm>
            <a:off x="4452722" y="2522374"/>
            <a:ext cx="244964" cy="597159"/>
          </a:xfrm>
          <a:prstGeom prst="upDownArrow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1417899" y="2692337"/>
            <a:ext cx="1082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Static Route</a:t>
            </a:r>
            <a:endParaRPr lang="zh-CN" altLang="en-US" sz="1200" b="1" dirty="0"/>
          </a:p>
        </p:txBody>
      </p:sp>
      <p:sp>
        <p:nvSpPr>
          <p:cNvPr id="155" name="TextBox 154"/>
          <p:cNvSpPr txBox="1"/>
          <p:nvPr/>
        </p:nvSpPr>
        <p:spPr>
          <a:xfrm>
            <a:off x="4658860" y="2695441"/>
            <a:ext cx="1082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Static Route</a:t>
            </a:r>
            <a:endParaRPr lang="zh-CN" altLang="en-US" sz="1200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3295045" y="3629360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IGP</a:t>
            </a:r>
            <a:endParaRPr lang="zh-CN" altLang="en-US" sz="1400" dirty="0"/>
          </a:p>
        </p:txBody>
      </p:sp>
      <p:sp>
        <p:nvSpPr>
          <p:cNvPr id="173" name="TextBox 172"/>
          <p:cNvSpPr txBox="1"/>
          <p:nvPr/>
        </p:nvSpPr>
        <p:spPr>
          <a:xfrm>
            <a:off x="7303552" y="1027342"/>
            <a:ext cx="38978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中小型企业向运营商申请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地址，不需要申请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AS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中小型企业网络使用固定运营商提供的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IPv6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地址，通常只能存在和此运营商互联的单一出口；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通常企业网配置缺省路由指向运营商，运营商接入路由器配置静态路由指向企业网，静态路由的目标网段就是该运营商分配给企业网的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IPv6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地址网段。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如果存在另一个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ISP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出口，那么需要在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ISP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出口处部署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NAT66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设备，完成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IPv6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IPv6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的地址转换。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" name="Picture 60" descr="防火墙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208" y="3335667"/>
            <a:ext cx="400860" cy="484515"/>
          </a:xfrm>
          <a:prstGeom prst="rect">
            <a:avLst/>
          </a:prstGeom>
          <a:noFill/>
          <a:extLst/>
        </p:spPr>
      </p:pic>
      <p:sp>
        <p:nvSpPr>
          <p:cNvPr id="44" name="TextBox 43"/>
          <p:cNvSpPr txBox="1"/>
          <p:nvPr/>
        </p:nvSpPr>
        <p:spPr>
          <a:xfrm>
            <a:off x="5081848" y="3187836"/>
            <a:ext cx="658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NAT66</a:t>
            </a:r>
            <a:endParaRPr lang="zh-CN" altLang="en-US" sz="1200" b="1" dirty="0"/>
          </a:p>
        </p:txBody>
      </p:sp>
      <p:cxnSp>
        <p:nvCxnSpPr>
          <p:cNvPr id="5" name="直接箭头连接符 4"/>
          <p:cNvCxnSpPr/>
          <p:nvPr/>
        </p:nvCxnSpPr>
        <p:spPr>
          <a:xfrm flipH="1">
            <a:off x="4697686" y="3335667"/>
            <a:ext cx="350921" cy="138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034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椭圆 155"/>
          <p:cNvSpPr/>
          <p:nvPr/>
        </p:nvSpPr>
        <p:spPr>
          <a:xfrm>
            <a:off x="3931478" y="572967"/>
            <a:ext cx="5161302" cy="3670900"/>
          </a:xfrm>
          <a:prstGeom prst="ellipse">
            <a:avLst/>
          </a:prstGeom>
          <a:solidFill>
            <a:srgbClr val="5688B6">
              <a:alpha val="48000"/>
            </a:srgb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609809" y="164638"/>
            <a:ext cx="10222136" cy="61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微软雅黑" panose="020B0503020204020204" pitchFamily="34" charset="-122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609570"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1219139"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828709"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2438278"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r>
              <a:rPr lang="en-US" altLang="zh-CN" dirty="0"/>
              <a:t>PA</a:t>
            </a:r>
            <a:r>
              <a:rPr lang="zh-CN" altLang="en-US" dirty="0"/>
              <a:t>地址网络出口规划</a:t>
            </a:r>
            <a:r>
              <a:rPr lang="en-US" altLang="zh-CN" dirty="0"/>
              <a:t>-</a:t>
            </a:r>
            <a:r>
              <a:rPr lang="zh-CN" altLang="en-US" dirty="0"/>
              <a:t>分支有出口</a:t>
            </a:r>
            <a:r>
              <a:rPr lang="en-US" altLang="zh-CN" dirty="0"/>
              <a:t>-</a:t>
            </a:r>
            <a:r>
              <a:rPr lang="zh-CN" altLang="en-US" dirty="0"/>
              <a:t>企业内部有专线</a:t>
            </a:r>
          </a:p>
        </p:txBody>
      </p:sp>
      <p:pic>
        <p:nvPicPr>
          <p:cNvPr id="104" name="Picture 31" descr="核心路由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45" y="2298928"/>
            <a:ext cx="352625" cy="33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1" descr="核心路由器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45" y="1564779"/>
            <a:ext cx="333975" cy="31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" name="直接连接符 111"/>
          <p:cNvCxnSpPr>
            <a:stCxn id="104" idx="2"/>
            <a:endCxn id="119" idx="0"/>
          </p:cNvCxnSpPr>
          <p:nvPr/>
        </p:nvCxnSpPr>
        <p:spPr>
          <a:xfrm>
            <a:off x="5135058" y="2634760"/>
            <a:ext cx="2353028" cy="1048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>
            <a:stCxn id="105" idx="2"/>
            <a:endCxn id="120" idx="0"/>
          </p:cNvCxnSpPr>
          <p:nvPr/>
        </p:nvCxnSpPr>
        <p:spPr>
          <a:xfrm>
            <a:off x="5125733" y="1882849"/>
            <a:ext cx="2362353" cy="97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stCxn id="104" idx="2"/>
            <a:endCxn id="121" idx="0"/>
          </p:cNvCxnSpPr>
          <p:nvPr/>
        </p:nvCxnSpPr>
        <p:spPr>
          <a:xfrm flipV="1">
            <a:off x="5135058" y="1729178"/>
            <a:ext cx="2353028" cy="905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stCxn id="105" idx="2"/>
            <a:endCxn id="122" idx="1"/>
          </p:cNvCxnSpPr>
          <p:nvPr/>
        </p:nvCxnSpPr>
        <p:spPr>
          <a:xfrm flipV="1">
            <a:off x="5125733" y="1028788"/>
            <a:ext cx="2184461" cy="854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31" descr="核心路由器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94" y="3683737"/>
            <a:ext cx="355784" cy="33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31" descr="核心路由器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94" y="2855230"/>
            <a:ext cx="355784" cy="33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31" descr="核心路由器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94" y="1729178"/>
            <a:ext cx="355784" cy="33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31" descr="核心路由器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94" y="859367"/>
            <a:ext cx="355784" cy="33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31" descr="核心路由器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124" y="1552786"/>
            <a:ext cx="345448" cy="32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云形 125"/>
          <p:cNvSpPr/>
          <p:nvPr/>
        </p:nvSpPr>
        <p:spPr>
          <a:xfrm>
            <a:off x="1367386" y="1180544"/>
            <a:ext cx="1656324" cy="737567"/>
          </a:xfrm>
          <a:prstGeom prst="cloud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</p:spPr>
        <p:txBody>
          <a:bodyPr lIns="47999" tIns="47999" rIns="47999" bIns="47999" rtlCol="0" anchor="ctr"/>
          <a:lstStyle/>
          <a:p>
            <a:pPr algn="ctr"/>
            <a:r>
              <a:rPr lang="en-US" altLang="zh-CN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ISP1 AS#1</a:t>
            </a:r>
            <a:endParaRPr lang="zh-CN" altLang="en-US" sz="13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云形 129"/>
          <p:cNvSpPr/>
          <p:nvPr/>
        </p:nvSpPr>
        <p:spPr>
          <a:xfrm>
            <a:off x="7288962" y="1002189"/>
            <a:ext cx="1437332" cy="878362"/>
          </a:xfrm>
          <a:prstGeom prst="cloud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</p:spPr>
        <p:txBody>
          <a:bodyPr lIns="121917" tIns="60958" rIns="121917" bIns="60958" rtlCol="0" anchor="ctr"/>
          <a:lstStyle/>
          <a:p>
            <a:pPr algn="ctr"/>
            <a:r>
              <a:rPr lang="zh-CN" altLang="en-US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分支</a:t>
            </a:r>
            <a:r>
              <a:rPr lang="en-US" altLang="zh-CN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pPr algn="ctr"/>
            <a:r>
              <a:rPr lang="zh-CN" altLang="en-US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私有</a:t>
            </a:r>
            <a:r>
              <a:rPr lang="en-US" altLang="zh-CN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AS</a:t>
            </a:r>
            <a:endParaRPr lang="zh-CN" altLang="en-US" sz="13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292720" y="3330792"/>
            <a:ext cx="870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solidFill>
                  <a:srgbClr val="002060"/>
                </a:solidFill>
              </a:rPr>
              <a:t>IGP/IBGP</a:t>
            </a:r>
            <a:endParaRPr lang="zh-CN" altLang="en-US" sz="1200" b="1" dirty="0">
              <a:solidFill>
                <a:srgbClr val="002060"/>
              </a:solidFill>
            </a:endParaRPr>
          </a:p>
        </p:txBody>
      </p:sp>
      <p:pic>
        <p:nvPicPr>
          <p:cNvPr id="73" name="Picture 31" descr="核心路由器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478" y="1575976"/>
            <a:ext cx="289483" cy="27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云形 134"/>
          <p:cNvSpPr/>
          <p:nvPr/>
        </p:nvSpPr>
        <p:spPr>
          <a:xfrm>
            <a:off x="3744374" y="1575976"/>
            <a:ext cx="1656324" cy="1022388"/>
          </a:xfrm>
          <a:prstGeom prst="cloud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</p:spPr>
        <p:txBody>
          <a:bodyPr lIns="47999" tIns="47999" rIns="47999" bIns="47999" rtlCol="0" anchor="ctr"/>
          <a:lstStyle/>
          <a:p>
            <a:pPr algn="ctr"/>
            <a:r>
              <a:rPr lang="zh-CN" altLang="en-US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总部</a:t>
            </a:r>
            <a:r>
              <a:rPr lang="en-US" altLang="zh-CN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私有</a:t>
            </a:r>
            <a:r>
              <a:rPr lang="en-US" altLang="zh-CN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AS</a:t>
            </a:r>
            <a:endParaRPr lang="zh-CN" altLang="en-US" sz="13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云形 139"/>
          <p:cNvSpPr/>
          <p:nvPr/>
        </p:nvSpPr>
        <p:spPr>
          <a:xfrm>
            <a:off x="7288962" y="3005961"/>
            <a:ext cx="1437332" cy="878362"/>
          </a:xfrm>
          <a:prstGeom prst="cloud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</p:spPr>
        <p:txBody>
          <a:bodyPr lIns="121917" tIns="60958" rIns="121917" bIns="60958" rtlCol="0" anchor="ctr"/>
          <a:lstStyle/>
          <a:p>
            <a:pPr algn="ctr"/>
            <a:r>
              <a:rPr lang="zh-CN" altLang="en-US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分支</a:t>
            </a:r>
            <a:r>
              <a:rPr lang="en-US" altLang="zh-CN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 </a:t>
            </a:r>
          </a:p>
          <a:p>
            <a:pPr algn="ctr"/>
            <a:r>
              <a:rPr lang="zh-CN" altLang="en-US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私有</a:t>
            </a:r>
            <a:r>
              <a:rPr lang="en-US" altLang="zh-CN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AS</a:t>
            </a:r>
            <a:endParaRPr lang="zh-CN" altLang="en-US" sz="13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7" name="Picture 31" descr="核心路由器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552" y="1224659"/>
            <a:ext cx="289483" cy="27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" name="云形 147"/>
          <p:cNvSpPr/>
          <p:nvPr/>
        </p:nvSpPr>
        <p:spPr>
          <a:xfrm>
            <a:off x="9124235" y="1441370"/>
            <a:ext cx="1656324" cy="737567"/>
          </a:xfrm>
          <a:prstGeom prst="cloud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</p:spPr>
        <p:txBody>
          <a:bodyPr lIns="47999" tIns="47999" rIns="47999" bIns="47999" rtlCol="0" anchor="ctr"/>
          <a:lstStyle/>
          <a:p>
            <a:pPr algn="ctr"/>
            <a:r>
              <a:rPr lang="en-US" altLang="zh-CN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ISPn1 AS#n1</a:t>
            </a:r>
            <a:endParaRPr lang="zh-CN" altLang="en-US" sz="13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9" name="云形 148"/>
          <p:cNvSpPr/>
          <p:nvPr/>
        </p:nvSpPr>
        <p:spPr>
          <a:xfrm>
            <a:off x="9127339" y="2474030"/>
            <a:ext cx="1656324" cy="737567"/>
          </a:xfrm>
          <a:prstGeom prst="cloud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</p:spPr>
        <p:txBody>
          <a:bodyPr lIns="47999" tIns="47999" rIns="47999" bIns="47999" rtlCol="0" anchor="ctr"/>
          <a:lstStyle/>
          <a:p>
            <a:pPr algn="ctr"/>
            <a:r>
              <a:rPr lang="en-US" altLang="zh-CN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ISPn2 AS#n2</a:t>
            </a:r>
            <a:endParaRPr lang="zh-CN" altLang="en-US" sz="13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0" name="Picture 31" descr="核心路由器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434" y="1649804"/>
            <a:ext cx="289483" cy="27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31" descr="核心路由器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435" y="2672040"/>
            <a:ext cx="289483" cy="27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31" descr="核心路由器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868" y="3073748"/>
            <a:ext cx="289483" cy="27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9" name="直接连接符 158"/>
          <p:cNvCxnSpPr>
            <a:stCxn id="158" idx="3"/>
            <a:endCxn id="151" idx="2"/>
          </p:cNvCxnSpPr>
          <p:nvPr/>
        </p:nvCxnSpPr>
        <p:spPr>
          <a:xfrm flipV="1">
            <a:off x="8854351" y="2947737"/>
            <a:ext cx="313826" cy="263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>
            <a:stCxn id="147" idx="3"/>
            <a:endCxn id="150" idx="0"/>
          </p:cNvCxnSpPr>
          <p:nvPr/>
        </p:nvCxnSpPr>
        <p:spPr>
          <a:xfrm>
            <a:off x="8871035" y="1362508"/>
            <a:ext cx="297141" cy="287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>
            <a:stCxn id="123" idx="3"/>
            <a:endCxn id="73" idx="1"/>
          </p:cNvCxnSpPr>
          <p:nvPr/>
        </p:nvCxnSpPr>
        <p:spPr>
          <a:xfrm flipV="1">
            <a:off x="3179572" y="1723156"/>
            <a:ext cx="751906" cy="3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3039900" y="1215408"/>
            <a:ext cx="1082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Static Route</a:t>
            </a:r>
            <a:endParaRPr lang="zh-CN" altLang="en-US" sz="1200" b="1" dirty="0"/>
          </a:p>
        </p:txBody>
      </p:sp>
      <p:sp>
        <p:nvSpPr>
          <p:cNvPr id="165" name="左右箭头 164"/>
          <p:cNvSpPr/>
          <p:nvPr/>
        </p:nvSpPr>
        <p:spPr>
          <a:xfrm>
            <a:off x="3301965" y="1441377"/>
            <a:ext cx="507120" cy="186613"/>
          </a:xfrm>
          <a:prstGeom prst="leftRightArrow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176" name="组合 175"/>
          <p:cNvGrpSpPr/>
          <p:nvPr/>
        </p:nvGrpSpPr>
        <p:grpSpPr>
          <a:xfrm>
            <a:off x="8683740" y="1124927"/>
            <a:ext cx="1082348" cy="361946"/>
            <a:chOff x="8133211" y="1208906"/>
            <a:chExt cx="1082348" cy="361946"/>
          </a:xfrm>
        </p:grpSpPr>
        <p:sp>
          <p:nvSpPr>
            <p:cNvPr id="172" name="TextBox 171"/>
            <p:cNvSpPr txBox="1"/>
            <p:nvPr/>
          </p:nvSpPr>
          <p:spPr>
            <a:xfrm rot="2637302">
              <a:off x="8133211" y="1208906"/>
              <a:ext cx="10823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/>
                <a:t>Static Route</a:t>
              </a:r>
              <a:endParaRPr lang="zh-CN" altLang="en-US" sz="1200" b="1" dirty="0"/>
            </a:p>
          </p:txBody>
        </p:sp>
        <p:sp>
          <p:nvSpPr>
            <p:cNvPr id="174" name="左右箭头 173"/>
            <p:cNvSpPr/>
            <p:nvPr/>
          </p:nvSpPr>
          <p:spPr>
            <a:xfrm rot="2637302">
              <a:off x="8295348" y="1384239"/>
              <a:ext cx="507120" cy="186613"/>
            </a:xfrm>
            <a:prstGeom prst="leftRightArrow">
              <a:avLst/>
            </a:prstGeom>
            <a:solidFill>
              <a:srgbClr val="5688B6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180" name="组合 179"/>
          <p:cNvGrpSpPr/>
          <p:nvPr/>
        </p:nvGrpSpPr>
        <p:grpSpPr>
          <a:xfrm rot="16639548">
            <a:off x="8635148" y="3137025"/>
            <a:ext cx="1082348" cy="387303"/>
            <a:chOff x="8185350" y="3280317"/>
            <a:chExt cx="1082348" cy="387303"/>
          </a:xfrm>
        </p:grpSpPr>
        <p:sp>
          <p:nvSpPr>
            <p:cNvPr id="178" name="TextBox 177"/>
            <p:cNvSpPr txBox="1"/>
            <p:nvPr/>
          </p:nvSpPr>
          <p:spPr>
            <a:xfrm rot="2637302">
              <a:off x="8185350" y="3390621"/>
              <a:ext cx="10823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/>
                <a:t>Static Route</a:t>
              </a:r>
              <a:endParaRPr lang="zh-CN" altLang="en-US" sz="1200" b="1" dirty="0"/>
            </a:p>
          </p:txBody>
        </p:sp>
        <p:sp>
          <p:nvSpPr>
            <p:cNvPr id="179" name="左右箭头 178"/>
            <p:cNvSpPr/>
            <p:nvPr/>
          </p:nvSpPr>
          <p:spPr>
            <a:xfrm rot="2637302">
              <a:off x="8598299" y="3280317"/>
              <a:ext cx="507120" cy="186613"/>
            </a:xfrm>
            <a:prstGeom prst="leftRightArrow">
              <a:avLst/>
            </a:prstGeom>
            <a:solidFill>
              <a:srgbClr val="5688B6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181" name="TextBox 180"/>
          <p:cNvSpPr txBox="1"/>
          <p:nvPr/>
        </p:nvSpPr>
        <p:spPr>
          <a:xfrm>
            <a:off x="815091" y="4227825"/>
            <a:ext cx="10400313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中小型企业存在多个分支，在各个分支独立向当地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ISP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申请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地址，总部和各个分支有独立的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网段；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企业总部及各个分支与各自的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地址提供商互联，通常采用静态路由互联，企业网配置缺省路由指向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ISP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ISP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配置指向企业网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网段的静态路由，并对外发布该路由；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总部与分支之间根据具体情况，可以配置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IGP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IBGP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EBGP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，因为通过专线学习到的路由网段掩码更长，会优于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ISP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发布的缺省路由；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总部引入的缺省路由只能在总部范围内，不能发布到各个分支。同样各个分支引入的缺省路由，也只能在各个分支内，不能发布到总部和其他分支；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1935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"/>
          <p:cNvSpPr txBox="1">
            <a:spLocks/>
          </p:cNvSpPr>
          <p:nvPr/>
        </p:nvSpPr>
        <p:spPr>
          <a:xfrm>
            <a:off x="609809" y="164638"/>
            <a:ext cx="10222136" cy="61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微软雅黑" panose="020B0503020204020204" pitchFamily="34" charset="-122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609570"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1219139"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828709"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2438278"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r>
              <a:rPr lang="en-US" altLang="zh-CN" dirty="0"/>
              <a:t>PA</a:t>
            </a:r>
            <a:r>
              <a:rPr lang="zh-CN" altLang="en-US" dirty="0"/>
              <a:t>地址网络出口规划</a:t>
            </a:r>
            <a:r>
              <a:rPr lang="en-US" altLang="zh-CN" dirty="0"/>
              <a:t>-</a:t>
            </a:r>
            <a:r>
              <a:rPr lang="zh-CN" altLang="en-US" dirty="0"/>
              <a:t>分支有出口</a:t>
            </a:r>
            <a:r>
              <a:rPr lang="en-US" altLang="zh-CN" dirty="0"/>
              <a:t>-</a:t>
            </a:r>
            <a:r>
              <a:rPr lang="zh-CN" altLang="en-US" dirty="0"/>
              <a:t>企业内部无专线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7303552" y="1367234"/>
            <a:ext cx="38680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中小型企业总部和分支各自向本地运营商申请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地址，不需要申请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AS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中小型企业网络各自使用本地运营商提供的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IPv6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网段地址，通常只能存在和此运营商互联的单一出口；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通常企业网配置缺省路由指向运营商，运营商接入路由器配置静态路由指向企业网，静态路由的目标网段就是该运营商分配给企业网的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IPv6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地址网段。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总部和分支之间通过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ISP/Internet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互访。。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云形 41"/>
          <p:cNvSpPr/>
          <p:nvPr/>
        </p:nvSpPr>
        <p:spPr>
          <a:xfrm>
            <a:off x="609809" y="2916559"/>
            <a:ext cx="1656324" cy="737567"/>
          </a:xfrm>
          <a:prstGeom prst="cloud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</p:spPr>
        <p:txBody>
          <a:bodyPr lIns="47999" tIns="47999" rIns="47999" bIns="47999" rtlCol="0" anchor="ctr"/>
          <a:lstStyle/>
          <a:p>
            <a:pPr algn="ctr"/>
            <a:r>
              <a:rPr lang="en-US" altLang="zh-CN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ISP1 AS#1</a:t>
            </a:r>
            <a:endParaRPr lang="zh-CN" altLang="en-US" sz="13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云形 42"/>
          <p:cNvSpPr/>
          <p:nvPr/>
        </p:nvSpPr>
        <p:spPr>
          <a:xfrm>
            <a:off x="2783070" y="2891277"/>
            <a:ext cx="1656324" cy="737567"/>
          </a:xfrm>
          <a:prstGeom prst="cloud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</p:spPr>
        <p:txBody>
          <a:bodyPr lIns="47999" tIns="47999" rIns="47999" bIns="47999" rtlCol="0" anchor="ctr"/>
          <a:lstStyle/>
          <a:p>
            <a:pPr algn="ctr"/>
            <a:r>
              <a:rPr lang="en-US" altLang="zh-CN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ISPn1 AS#n1</a:t>
            </a:r>
            <a:endParaRPr lang="zh-CN" altLang="en-US" sz="13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云形 44"/>
          <p:cNvSpPr/>
          <p:nvPr/>
        </p:nvSpPr>
        <p:spPr>
          <a:xfrm>
            <a:off x="5032417" y="2891277"/>
            <a:ext cx="1656324" cy="737567"/>
          </a:xfrm>
          <a:prstGeom prst="cloud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</p:spPr>
        <p:txBody>
          <a:bodyPr lIns="47999" tIns="47999" rIns="47999" bIns="47999" rtlCol="0" anchor="ctr"/>
          <a:lstStyle/>
          <a:p>
            <a:pPr algn="ctr"/>
            <a:r>
              <a:rPr lang="en-US" altLang="zh-CN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ISPn2 AS#n2</a:t>
            </a:r>
            <a:endParaRPr lang="zh-CN" altLang="en-US" sz="13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云形 45"/>
          <p:cNvSpPr/>
          <p:nvPr/>
        </p:nvSpPr>
        <p:spPr>
          <a:xfrm>
            <a:off x="1510747" y="1568151"/>
            <a:ext cx="4210129" cy="737567"/>
          </a:xfrm>
          <a:prstGeom prst="cloud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</p:spPr>
        <p:txBody>
          <a:bodyPr lIns="47999" tIns="47999" rIns="47999" bIns="47999" rtlCol="0" anchor="ctr"/>
          <a:lstStyle/>
          <a:p>
            <a:pPr algn="ctr"/>
            <a:r>
              <a:rPr lang="en-US" altLang="zh-CN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Internet</a:t>
            </a:r>
            <a:endParaRPr lang="zh-CN" altLang="en-US" sz="13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7" name="Picture 31" descr="核心路由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58" y="4290408"/>
            <a:ext cx="352625" cy="33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云形 49"/>
          <p:cNvSpPr/>
          <p:nvPr/>
        </p:nvSpPr>
        <p:spPr>
          <a:xfrm>
            <a:off x="609809" y="4458324"/>
            <a:ext cx="1656324" cy="1022388"/>
          </a:xfrm>
          <a:prstGeom prst="cloud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</p:spPr>
        <p:txBody>
          <a:bodyPr lIns="47999" tIns="47999" rIns="47999" bIns="47999" rtlCol="0" anchor="ctr"/>
          <a:lstStyle/>
          <a:p>
            <a:pPr algn="ctr"/>
            <a:r>
              <a:rPr lang="zh-CN" altLang="en-US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总部</a:t>
            </a:r>
            <a:endParaRPr lang="zh-CN" altLang="en-US" sz="13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" name="Picture 31" descr="核心路由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58" y="3486210"/>
            <a:ext cx="352625" cy="33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/>
          <p:cNvCxnSpPr>
            <a:stCxn id="42" idx="3"/>
          </p:cNvCxnSpPr>
          <p:nvPr/>
        </p:nvCxnSpPr>
        <p:spPr>
          <a:xfrm flipV="1">
            <a:off x="1437971" y="2226365"/>
            <a:ext cx="937481" cy="732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46" idx="1"/>
            <a:endCxn id="43" idx="3"/>
          </p:cNvCxnSpPr>
          <p:nvPr/>
        </p:nvCxnSpPr>
        <p:spPr>
          <a:xfrm flipH="1">
            <a:off x="3611232" y="2304933"/>
            <a:ext cx="4580" cy="628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45" idx="3"/>
          </p:cNvCxnSpPr>
          <p:nvPr/>
        </p:nvCxnSpPr>
        <p:spPr>
          <a:xfrm flipH="1" flipV="1">
            <a:off x="5032417" y="2136913"/>
            <a:ext cx="828162" cy="796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31" descr="核心路由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178" y="4274892"/>
            <a:ext cx="352625" cy="33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云形 60"/>
          <p:cNvSpPr/>
          <p:nvPr/>
        </p:nvSpPr>
        <p:spPr>
          <a:xfrm>
            <a:off x="2790329" y="4442808"/>
            <a:ext cx="1656324" cy="1022388"/>
          </a:xfrm>
          <a:prstGeom prst="cloud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</p:spPr>
        <p:txBody>
          <a:bodyPr lIns="47999" tIns="47999" rIns="47999" bIns="47999" rtlCol="0" anchor="ctr"/>
          <a:lstStyle/>
          <a:p>
            <a:pPr algn="ctr"/>
            <a:r>
              <a:rPr lang="zh-CN" altLang="en-US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分支</a:t>
            </a:r>
            <a:r>
              <a:rPr lang="en-US" altLang="zh-CN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3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2" name="Picture 31" descr="核心路由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266" y="4259376"/>
            <a:ext cx="352625" cy="33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云形 62"/>
          <p:cNvSpPr/>
          <p:nvPr/>
        </p:nvSpPr>
        <p:spPr>
          <a:xfrm>
            <a:off x="5032417" y="4427292"/>
            <a:ext cx="1656324" cy="1022388"/>
          </a:xfrm>
          <a:prstGeom prst="cloud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</p:spPr>
        <p:txBody>
          <a:bodyPr lIns="47999" tIns="47999" rIns="47999" bIns="47999" rtlCol="0" anchor="ctr"/>
          <a:lstStyle/>
          <a:p>
            <a:pPr algn="ctr"/>
            <a:r>
              <a:rPr lang="zh-CN" altLang="en-US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分支</a:t>
            </a:r>
            <a:r>
              <a:rPr lang="en-US" altLang="zh-CN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zh-CN" altLang="en-US" sz="13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4" name="Picture 31" descr="核心路由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233" y="3499479"/>
            <a:ext cx="352625" cy="33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31" descr="核心路由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76" y="3454328"/>
            <a:ext cx="352625" cy="33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连接符 13"/>
          <p:cNvCxnSpPr>
            <a:stCxn id="51" idx="2"/>
            <a:endCxn id="47" idx="0"/>
          </p:cNvCxnSpPr>
          <p:nvPr/>
        </p:nvCxnSpPr>
        <p:spPr>
          <a:xfrm>
            <a:off x="1437971" y="3822042"/>
            <a:ext cx="0" cy="468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64" idx="2"/>
            <a:endCxn id="60" idx="0"/>
          </p:cNvCxnSpPr>
          <p:nvPr/>
        </p:nvCxnSpPr>
        <p:spPr>
          <a:xfrm>
            <a:off x="3616546" y="3835311"/>
            <a:ext cx="1945" cy="4395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65" idx="2"/>
            <a:endCxn id="62" idx="0"/>
          </p:cNvCxnSpPr>
          <p:nvPr/>
        </p:nvCxnSpPr>
        <p:spPr>
          <a:xfrm>
            <a:off x="5856689" y="3790160"/>
            <a:ext cx="3890" cy="469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上下箭头 71"/>
          <p:cNvSpPr/>
          <p:nvPr/>
        </p:nvSpPr>
        <p:spPr>
          <a:xfrm>
            <a:off x="3232253" y="3744653"/>
            <a:ext cx="244964" cy="597159"/>
          </a:xfrm>
          <a:prstGeom prst="upDownArrow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176971" y="3917725"/>
            <a:ext cx="1082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Static Route</a:t>
            </a:r>
            <a:endParaRPr lang="zh-CN" altLang="en-US" sz="1200" b="1" dirty="0"/>
          </a:p>
        </p:txBody>
      </p:sp>
      <p:sp>
        <p:nvSpPr>
          <p:cNvPr id="74" name="上下箭头 73"/>
          <p:cNvSpPr/>
          <p:nvPr/>
        </p:nvSpPr>
        <p:spPr>
          <a:xfrm>
            <a:off x="5491033" y="3738438"/>
            <a:ext cx="244964" cy="597159"/>
          </a:xfrm>
          <a:prstGeom prst="upDownArrow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435751" y="3911510"/>
            <a:ext cx="1082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Static Route</a:t>
            </a:r>
            <a:endParaRPr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44799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椭圆 155"/>
          <p:cNvSpPr/>
          <p:nvPr/>
        </p:nvSpPr>
        <p:spPr>
          <a:xfrm>
            <a:off x="1113152" y="3529121"/>
            <a:ext cx="5129005" cy="2172421"/>
          </a:xfrm>
          <a:prstGeom prst="ellipse">
            <a:avLst/>
          </a:prstGeom>
          <a:solidFill>
            <a:srgbClr val="5688B6">
              <a:alpha val="48000"/>
            </a:srgb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609809" y="164638"/>
            <a:ext cx="10222136" cy="61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微软雅黑" panose="020B0503020204020204" pitchFamily="34" charset="-122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609570"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1219139"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828709"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2438278"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r>
              <a:rPr lang="en-US" altLang="zh-CN" dirty="0"/>
              <a:t>ULA</a:t>
            </a:r>
            <a:r>
              <a:rPr lang="zh-CN" altLang="en-US" dirty="0"/>
              <a:t>地址网络出口规划</a:t>
            </a:r>
          </a:p>
        </p:txBody>
      </p:sp>
      <p:pic>
        <p:nvPicPr>
          <p:cNvPr id="106" name="Picture 31" descr="核心路由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59" y="4633532"/>
            <a:ext cx="355784" cy="33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7" name="直接连接符 106"/>
          <p:cNvCxnSpPr/>
          <p:nvPr/>
        </p:nvCxnSpPr>
        <p:spPr>
          <a:xfrm flipV="1">
            <a:off x="2945646" y="3572897"/>
            <a:ext cx="1270726" cy="5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>
            <a:endCxn id="106" idx="0"/>
          </p:cNvCxnSpPr>
          <p:nvPr/>
        </p:nvCxnSpPr>
        <p:spPr>
          <a:xfrm flipH="1">
            <a:off x="1194051" y="3783249"/>
            <a:ext cx="1536004" cy="850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>
            <a:endCxn id="116" idx="0"/>
          </p:cNvCxnSpPr>
          <p:nvPr/>
        </p:nvCxnSpPr>
        <p:spPr>
          <a:xfrm flipH="1">
            <a:off x="1654943" y="3778221"/>
            <a:ext cx="2777021" cy="997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>
            <a:endCxn id="117" idx="0"/>
          </p:cNvCxnSpPr>
          <p:nvPr/>
        </p:nvCxnSpPr>
        <p:spPr>
          <a:xfrm flipH="1">
            <a:off x="2634211" y="3783249"/>
            <a:ext cx="95844" cy="1304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endCxn id="118" idx="0"/>
          </p:cNvCxnSpPr>
          <p:nvPr/>
        </p:nvCxnSpPr>
        <p:spPr>
          <a:xfrm flipH="1">
            <a:off x="3173087" y="3778221"/>
            <a:ext cx="1258877" cy="1309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>
            <a:endCxn id="119" idx="0"/>
          </p:cNvCxnSpPr>
          <p:nvPr/>
        </p:nvCxnSpPr>
        <p:spPr>
          <a:xfrm>
            <a:off x="2730055" y="3783249"/>
            <a:ext cx="1591742" cy="1307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>
            <a:endCxn id="120" idx="0"/>
          </p:cNvCxnSpPr>
          <p:nvPr/>
        </p:nvCxnSpPr>
        <p:spPr>
          <a:xfrm>
            <a:off x="4431964" y="3778221"/>
            <a:ext cx="438751" cy="1238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endCxn id="121" idx="0"/>
          </p:cNvCxnSpPr>
          <p:nvPr/>
        </p:nvCxnSpPr>
        <p:spPr>
          <a:xfrm>
            <a:off x="2730055" y="3783249"/>
            <a:ext cx="3018617" cy="920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endCxn id="122" idx="1"/>
          </p:cNvCxnSpPr>
          <p:nvPr/>
        </p:nvCxnSpPr>
        <p:spPr>
          <a:xfrm>
            <a:off x="4431964" y="3778221"/>
            <a:ext cx="1590609" cy="756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31" descr="核心路由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051" y="4775893"/>
            <a:ext cx="355784" cy="33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31" descr="核心路由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319" y="5087673"/>
            <a:ext cx="355784" cy="33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31" descr="核心路由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195" y="5087674"/>
            <a:ext cx="355784" cy="33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31" descr="核心路由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905" y="5090441"/>
            <a:ext cx="355784" cy="33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31" descr="核心路由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823" y="5017122"/>
            <a:ext cx="355784" cy="33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31" descr="核心路由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780" y="4704085"/>
            <a:ext cx="355784" cy="33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31" descr="核心路由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573" y="4365244"/>
            <a:ext cx="355784" cy="33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31" descr="核心路由器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219" y="1815470"/>
            <a:ext cx="345448" cy="32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31" descr="核心路由器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5" y="1824568"/>
            <a:ext cx="345448" cy="32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云形 124"/>
          <p:cNvSpPr/>
          <p:nvPr/>
        </p:nvSpPr>
        <p:spPr>
          <a:xfrm>
            <a:off x="3693571" y="1220755"/>
            <a:ext cx="1792407" cy="737567"/>
          </a:xfrm>
          <a:prstGeom prst="cloud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</p:spPr>
        <p:txBody>
          <a:bodyPr lIns="47999" tIns="47999" rIns="47999" bIns="47999" rtlCol="0" anchor="ctr"/>
          <a:lstStyle/>
          <a:p>
            <a:pPr algn="ctr"/>
            <a:r>
              <a:rPr lang="en-US" altLang="zh-CN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ISP2 AS#2</a:t>
            </a:r>
            <a:endParaRPr lang="zh-CN" altLang="en-US" sz="13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云形 125"/>
          <p:cNvSpPr/>
          <p:nvPr/>
        </p:nvSpPr>
        <p:spPr>
          <a:xfrm>
            <a:off x="1728998" y="1246954"/>
            <a:ext cx="1656324" cy="737567"/>
          </a:xfrm>
          <a:prstGeom prst="cloud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</p:spPr>
        <p:txBody>
          <a:bodyPr lIns="47999" tIns="47999" rIns="47999" bIns="47999" rtlCol="0" anchor="ctr"/>
          <a:lstStyle/>
          <a:p>
            <a:pPr algn="ctr"/>
            <a:r>
              <a:rPr lang="en-US" altLang="zh-CN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ISP1 AS#1</a:t>
            </a:r>
            <a:endParaRPr lang="zh-CN" altLang="en-US" sz="13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云形 126"/>
          <p:cNvSpPr/>
          <p:nvPr/>
        </p:nvSpPr>
        <p:spPr>
          <a:xfrm rot="1039232">
            <a:off x="509087" y="4866217"/>
            <a:ext cx="1451123" cy="737567"/>
          </a:xfrm>
          <a:prstGeom prst="cloud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</p:spPr>
        <p:txBody>
          <a:bodyPr lIns="121917" tIns="60958" rIns="121917" bIns="60958" rtlCol="0" anchor="ctr"/>
          <a:lstStyle/>
          <a:p>
            <a:pPr algn="ctr"/>
            <a:r>
              <a:rPr lang="zh-CN" altLang="en-US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分支</a:t>
            </a:r>
            <a:endParaRPr lang="zh-CN" altLang="en-US" sz="13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云形 127"/>
          <p:cNvSpPr/>
          <p:nvPr/>
        </p:nvSpPr>
        <p:spPr>
          <a:xfrm rot="332494">
            <a:off x="2132611" y="5359517"/>
            <a:ext cx="1451123" cy="737567"/>
          </a:xfrm>
          <a:prstGeom prst="cloud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</p:spPr>
        <p:txBody>
          <a:bodyPr lIns="121917" tIns="60958" rIns="121917" bIns="60958" rtlCol="0" anchor="ctr"/>
          <a:lstStyle/>
          <a:p>
            <a:pPr algn="ctr"/>
            <a:r>
              <a:rPr lang="zh-CN" altLang="en-US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分支</a:t>
            </a:r>
            <a:endParaRPr lang="zh-CN" altLang="en-US" sz="13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云形 128"/>
          <p:cNvSpPr/>
          <p:nvPr/>
        </p:nvSpPr>
        <p:spPr>
          <a:xfrm>
            <a:off x="3930211" y="5332759"/>
            <a:ext cx="1451123" cy="737567"/>
          </a:xfrm>
          <a:prstGeom prst="cloud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</p:spPr>
        <p:txBody>
          <a:bodyPr lIns="121917" tIns="60958" rIns="121917" bIns="60958" rtlCol="0" anchor="ctr"/>
          <a:lstStyle/>
          <a:p>
            <a:pPr algn="ctr"/>
            <a:r>
              <a:rPr lang="zh-CN" altLang="en-US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分支</a:t>
            </a:r>
            <a:endParaRPr lang="zh-CN" altLang="en-US" sz="13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云形 129"/>
          <p:cNvSpPr/>
          <p:nvPr/>
        </p:nvSpPr>
        <p:spPr>
          <a:xfrm rot="20221525">
            <a:off x="5518592" y="4619193"/>
            <a:ext cx="1451123" cy="737567"/>
          </a:xfrm>
          <a:prstGeom prst="cloud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</p:spPr>
        <p:txBody>
          <a:bodyPr lIns="121917" tIns="60958" rIns="121917" bIns="60958" rtlCol="0" anchor="ctr"/>
          <a:lstStyle/>
          <a:p>
            <a:pPr algn="ctr"/>
            <a:r>
              <a:rPr lang="zh-CN" altLang="en-US" sz="13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分支</a:t>
            </a:r>
            <a:endParaRPr lang="zh-CN" altLang="en-US" sz="13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3" name="直接连接符 142"/>
          <p:cNvCxnSpPr>
            <a:stCxn id="123" idx="2"/>
          </p:cNvCxnSpPr>
          <p:nvPr/>
        </p:nvCxnSpPr>
        <p:spPr>
          <a:xfrm flipH="1">
            <a:off x="2730055" y="2144467"/>
            <a:ext cx="1888" cy="1228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>
            <a:stCxn id="41" idx="0"/>
            <a:endCxn id="124" idx="2"/>
          </p:cNvCxnSpPr>
          <p:nvPr/>
        </p:nvCxnSpPr>
        <p:spPr>
          <a:xfrm flipV="1">
            <a:off x="4404638" y="2153565"/>
            <a:ext cx="1951" cy="1182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上下箭头 151"/>
          <p:cNvSpPr/>
          <p:nvPr/>
        </p:nvSpPr>
        <p:spPr>
          <a:xfrm>
            <a:off x="2473181" y="2519265"/>
            <a:ext cx="244964" cy="597159"/>
          </a:xfrm>
          <a:prstGeom prst="upDownArrow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53" name="上下箭头 152"/>
          <p:cNvSpPr/>
          <p:nvPr/>
        </p:nvSpPr>
        <p:spPr>
          <a:xfrm>
            <a:off x="4452722" y="2522374"/>
            <a:ext cx="244964" cy="597159"/>
          </a:xfrm>
          <a:prstGeom prst="upDownArrow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1417899" y="2692337"/>
            <a:ext cx="1082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Static Route</a:t>
            </a:r>
            <a:endParaRPr lang="zh-CN" altLang="en-US" sz="1200" b="1" dirty="0"/>
          </a:p>
        </p:txBody>
      </p:sp>
      <p:sp>
        <p:nvSpPr>
          <p:cNvPr id="155" name="TextBox 154"/>
          <p:cNvSpPr txBox="1"/>
          <p:nvPr/>
        </p:nvSpPr>
        <p:spPr>
          <a:xfrm>
            <a:off x="4658860" y="2695441"/>
            <a:ext cx="1082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Static Route</a:t>
            </a:r>
            <a:endParaRPr lang="zh-CN" altLang="en-US" sz="1200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3295045" y="3629360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IGP</a:t>
            </a:r>
            <a:endParaRPr lang="zh-CN" altLang="en-US" sz="1400" dirty="0"/>
          </a:p>
        </p:txBody>
      </p:sp>
      <p:sp>
        <p:nvSpPr>
          <p:cNvPr id="173" name="TextBox 172"/>
          <p:cNvSpPr txBox="1"/>
          <p:nvPr/>
        </p:nvSpPr>
        <p:spPr>
          <a:xfrm>
            <a:off x="7303552" y="1220755"/>
            <a:ext cx="38978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中小型企业使用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ULA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地址作为企业内部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IPv6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业务地址，不需要向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CNNIC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ISP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申请地址；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企业需要公网出口时，向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ISP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申请线路和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IPv6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公网地址，在网络出口处进行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NAT66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地址转换。需要多个出口时，分别向多个运营商租用链路和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IPv6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公网地址，并在每一个网络外联出口处进行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NAT66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地址转换；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ULA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地址改造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IPv6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网络，仍然保留了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IPv4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原有的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NAT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架构，不是我们推荐的方式，在实际改造工程中要尽量避免。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" name="Picture 60" descr="防火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208" y="3335667"/>
            <a:ext cx="400860" cy="484515"/>
          </a:xfrm>
          <a:prstGeom prst="rect">
            <a:avLst/>
          </a:prstGeom>
          <a:noFill/>
          <a:extLst/>
        </p:spPr>
      </p:pic>
      <p:sp>
        <p:nvSpPr>
          <p:cNvPr id="44" name="TextBox 43"/>
          <p:cNvSpPr txBox="1"/>
          <p:nvPr/>
        </p:nvSpPr>
        <p:spPr>
          <a:xfrm>
            <a:off x="5081848" y="3187836"/>
            <a:ext cx="658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NAT66</a:t>
            </a:r>
            <a:endParaRPr lang="zh-CN" altLang="en-US" sz="1200" b="1" dirty="0"/>
          </a:p>
        </p:txBody>
      </p:sp>
      <p:cxnSp>
        <p:nvCxnSpPr>
          <p:cNvPr id="5" name="直接箭头连接符 4"/>
          <p:cNvCxnSpPr/>
          <p:nvPr/>
        </p:nvCxnSpPr>
        <p:spPr>
          <a:xfrm flipH="1">
            <a:off x="4697686" y="3335667"/>
            <a:ext cx="350921" cy="138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60" descr="防火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86" y="3309607"/>
            <a:ext cx="400860" cy="484515"/>
          </a:xfrm>
          <a:prstGeom prst="rect">
            <a:avLst/>
          </a:prstGeom>
          <a:noFill/>
          <a:extLst/>
        </p:spPr>
      </p:pic>
      <p:sp>
        <p:nvSpPr>
          <p:cNvPr id="43" name="TextBox 42"/>
          <p:cNvSpPr txBox="1"/>
          <p:nvPr/>
        </p:nvSpPr>
        <p:spPr>
          <a:xfrm>
            <a:off x="1510292" y="3247754"/>
            <a:ext cx="658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NAT66</a:t>
            </a:r>
            <a:endParaRPr lang="zh-CN" altLang="en-US" sz="1200" b="1" dirty="0"/>
          </a:p>
        </p:txBody>
      </p:sp>
      <p:cxnSp>
        <p:nvCxnSpPr>
          <p:cNvPr id="45" name="直接箭头连接符 44"/>
          <p:cNvCxnSpPr/>
          <p:nvPr/>
        </p:nvCxnSpPr>
        <p:spPr>
          <a:xfrm>
            <a:off x="2134534" y="3372600"/>
            <a:ext cx="321785" cy="179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223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"/>
          <p:cNvSpPr txBox="1">
            <a:spLocks/>
          </p:cNvSpPr>
          <p:nvPr/>
        </p:nvSpPr>
        <p:spPr>
          <a:xfrm>
            <a:off x="609809" y="164638"/>
            <a:ext cx="10222136" cy="61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微软雅黑" panose="020B0503020204020204" pitchFamily="34" charset="-122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609570"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1219139"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828709"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2438278" fontAlgn="base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r>
              <a:rPr lang="zh-CN" altLang="en-US" dirty="0"/>
              <a:t>三种地址规划对比</a:t>
            </a:r>
          </a:p>
        </p:txBody>
      </p:sp>
      <p:graphicFrame>
        <p:nvGraphicFramePr>
          <p:cNvPr id="46" name="表格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774505"/>
              </p:ext>
            </p:extLst>
          </p:nvPr>
        </p:nvGraphicFramePr>
        <p:xfrm>
          <a:off x="969170" y="907043"/>
          <a:ext cx="10023507" cy="55235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8378"/>
                <a:gridCol w="2848239"/>
                <a:gridCol w="2898034"/>
                <a:gridCol w="2698856"/>
              </a:tblGrid>
              <a:tr h="447502"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地址类型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GUA-PI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GUA-PA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ULA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4133"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地址来源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企业向</a:t>
                      </a: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CNNIC/APNIC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申请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企业向</a:t>
                      </a: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ISP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申请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无需申请，但企业出口需向</a:t>
                      </a: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ISP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申请公网地址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8927"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出口路由规划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总部及分支与多</a:t>
                      </a: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ISP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之间运行</a:t>
                      </a: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EBGP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静态</a:t>
                      </a: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默认路由。各分支采用本地</a:t>
                      </a: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ISP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接入，使用本地</a:t>
                      </a: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ISP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分配的</a:t>
                      </a: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GUA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地址。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默认路由</a:t>
                      </a: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+ISP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明细路由。</a:t>
                      </a:r>
                      <a:r>
                        <a:rPr lang="zh-CN" altLang="en-US" sz="16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各出口部署防火墙，实现</a:t>
                      </a:r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ULA</a:t>
                      </a:r>
                      <a:r>
                        <a:rPr lang="zh-CN" altLang="en-US" sz="16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到</a:t>
                      </a:r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GUA</a:t>
                      </a:r>
                      <a:r>
                        <a:rPr lang="zh-CN" altLang="en-US" sz="16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</a:t>
                      </a:r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NAT66</a:t>
                      </a:r>
                      <a:r>
                        <a:rPr lang="zh-CN" altLang="en-US" sz="16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变换。</a:t>
                      </a:r>
                      <a:endParaRPr lang="en-US" altLang="zh-CN" sz="1600" dirty="0" smtClean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7502"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内部业务地址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CNNIC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分配的</a:t>
                      </a: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GUA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ISP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分配的</a:t>
                      </a: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GUA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ULA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2771"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适用场景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大型企业，多</a:t>
                      </a: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ISP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出口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中小企业，区域单</a:t>
                      </a: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ISP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出口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中小型企业，多</a:t>
                      </a: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ISP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出口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9727"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优点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、内部业务网络地址统一管理；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、业务地址公网可路由，连接</a:t>
                      </a: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Internet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无需使用</a:t>
                      </a: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NAT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、业务地址公网可路由，连接</a:t>
                      </a: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Internet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无需使用</a:t>
                      </a: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NAT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、继承</a:t>
                      </a: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IPv4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网络地址规划管理方式，易理解，易实现。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36683"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缺点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、需向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CNNIC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注册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AS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号和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IP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地址段，对企业规模有要求。</a:t>
                      </a:r>
                      <a:endParaRPr lang="en-US" altLang="zh-CN" sz="1600" b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被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ISP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强绑定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：更换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ISP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，地址需重新配置。</a:t>
                      </a:r>
                      <a:endParaRPr lang="en-US" altLang="zh-CN" sz="16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、多出口需要配置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NAT66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zh-CN" altLang="en-US" sz="1600" b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、继承了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NAT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的所有缺陷。包括不限于：破坏了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Internet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节点的对等性、溯源困难、和应用协议关联等。</a:t>
                      </a:r>
                      <a:endParaRPr lang="en-US" altLang="zh-CN" sz="1600" b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802"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推荐使用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b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b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b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五角星 1"/>
          <p:cNvSpPr/>
          <p:nvPr/>
        </p:nvSpPr>
        <p:spPr>
          <a:xfrm>
            <a:off x="2643808" y="5963478"/>
            <a:ext cx="248479" cy="238539"/>
          </a:xfrm>
          <a:prstGeom prst="star5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7" name="五角星 46"/>
          <p:cNvSpPr/>
          <p:nvPr/>
        </p:nvSpPr>
        <p:spPr>
          <a:xfrm>
            <a:off x="2895598" y="5966793"/>
            <a:ext cx="248479" cy="238539"/>
          </a:xfrm>
          <a:prstGeom prst="star5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8" name="五角星 47"/>
          <p:cNvSpPr/>
          <p:nvPr/>
        </p:nvSpPr>
        <p:spPr>
          <a:xfrm>
            <a:off x="3137449" y="5960169"/>
            <a:ext cx="248479" cy="238539"/>
          </a:xfrm>
          <a:prstGeom prst="star5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9" name="五角星 48"/>
          <p:cNvSpPr/>
          <p:nvPr/>
        </p:nvSpPr>
        <p:spPr>
          <a:xfrm>
            <a:off x="3379300" y="5963484"/>
            <a:ext cx="248479" cy="238539"/>
          </a:xfrm>
          <a:prstGeom prst="star5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0" name="五角星 49"/>
          <p:cNvSpPr/>
          <p:nvPr/>
        </p:nvSpPr>
        <p:spPr>
          <a:xfrm>
            <a:off x="3631090" y="5966799"/>
            <a:ext cx="248479" cy="238539"/>
          </a:xfrm>
          <a:prstGeom prst="star5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1" name="五角星 50"/>
          <p:cNvSpPr/>
          <p:nvPr/>
        </p:nvSpPr>
        <p:spPr>
          <a:xfrm>
            <a:off x="5638762" y="5966793"/>
            <a:ext cx="248479" cy="238539"/>
          </a:xfrm>
          <a:prstGeom prst="star5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2" name="五角星 51"/>
          <p:cNvSpPr/>
          <p:nvPr/>
        </p:nvSpPr>
        <p:spPr>
          <a:xfrm>
            <a:off x="5890552" y="5960169"/>
            <a:ext cx="248479" cy="238539"/>
          </a:xfrm>
          <a:prstGeom prst="star5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3" name="五角星 52"/>
          <p:cNvSpPr/>
          <p:nvPr/>
        </p:nvSpPr>
        <p:spPr>
          <a:xfrm>
            <a:off x="6142342" y="5963484"/>
            <a:ext cx="248479" cy="238539"/>
          </a:xfrm>
          <a:prstGeom prst="star5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4" name="五角星 53"/>
          <p:cNvSpPr/>
          <p:nvPr/>
        </p:nvSpPr>
        <p:spPr>
          <a:xfrm>
            <a:off x="8580742" y="5966799"/>
            <a:ext cx="248479" cy="238539"/>
          </a:xfrm>
          <a:prstGeom prst="star5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355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xmlns="" id="{523A0E6B-2412-41AA-8D65-4F06A006D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915" y="3462226"/>
            <a:ext cx="6060843" cy="585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zh-CN" sz="2400" dirty="0">
                <a:solidFill>
                  <a:srgbClr val="C00000"/>
                </a:solidFill>
                <a:cs typeface="+mn-ea"/>
                <a:sym typeface="+mn-lt"/>
              </a:rPr>
              <a:t>IPv6</a:t>
            </a:r>
            <a:r>
              <a:rPr lang="zh-CN" altLang="en-US" sz="2400" dirty="0">
                <a:solidFill>
                  <a:srgbClr val="C00000"/>
                </a:solidFill>
                <a:cs typeface="+mn-ea"/>
                <a:sym typeface="+mn-lt"/>
              </a:rPr>
              <a:t>地址网段划分原则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5240E8D6-D5FA-4A6E-A34F-A9AC12580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037" y="2121379"/>
            <a:ext cx="810523" cy="58252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F86751D5-A720-4E6B-A4B4-B63756D88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037" y="2791803"/>
            <a:ext cx="810523" cy="585144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xmlns="" id="{2934DDC0-36C2-4AC1-9448-9892724FD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037" y="3464850"/>
            <a:ext cx="810523" cy="582520"/>
          </a:xfrm>
          <a:prstGeom prst="rect">
            <a:avLst/>
          </a:prstGeom>
          <a:solidFill>
            <a:srgbClr val="D700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xmlns="" id="{74BFFE3B-94DF-4910-8A2B-87439EA2C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915" y="2118755"/>
            <a:ext cx="6060843" cy="585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zh-CN" sz="2400" dirty="0">
                <a:cs typeface="+mn-ea"/>
                <a:sym typeface="+mn-lt"/>
              </a:rPr>
              <a:t>IPv6</a:t>
            </a:r>
            <a:r>
              <a:rPr lang="zh-CN" altLang="en-US" sz="2400" dirty="0">
                <a:cs typeface="+mn-ea"/>
                <a:sym typeface="+mn-lt"/>
              </a:rPr>
              <a:t>地址的基本分类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xmlns="" id="{337608E7-DA72-4504-86D1-5BFD29523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915" y="2791803"/>
            <a:ext cx="6060843" cy="585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zh-CN" sz="2400" dirty="0">
                <a:cs typeface="+mn-ea"/>
                <a:sym typeface="+mn-lt"/>
              </a:rPr>
              <a:t>IPv6</a:t>
            </a:r>
            <a:r>
              <a:rPr lang="zh-CN" altLang="en-US" sz="2400" dirty="0">
                <a:cs typeface="+mn-ea"/>
                <a:sym typeface="+mn-lt"/>
              </a:rPr>
              <a:t>公网地址获取的方式及网络出口规划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xmlns="" id="{78359627-62E3-4EF1-B293-D7230DD73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575" y="4157277"/>
            <a:ext cx="6081892" cy="585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zh-CN" sz="2400" dirty="0" smtClean="0">
                <a:cs typeface="+mn-ea"/>
                <a:sym typeface="+mn-lt"/>
              </a:rPr>
              <a:t>IPv6</a:t>
            </a:r>
            <a:r>
              <a:rPr lang="zh-CN" altLang="en-US" sz="2400" dirty="0" smtClean="0">
                <a:cs typeface="+mn-ea"/>
                <a:sym typeface="+mn-lt"/>
              </a:rPr>
              <a:t>终端获取</a:t>
            </a:r>
            <a:r>
              <a:rPr lang="en-US" altLang="zh-CN" sz="2400" dirty="0" smtClean="0">
                <a:cs typeface="+mn-ea"/>
                <a:sym typeface="+mn-lt"/>
              </a:rPr>
              <a:t>IPv6</a:t>
            </a:r>
            <a:r>
              <a:rPr lang="zh-CN" altLang="en-US" sz="2400" dirty="0" smtClean="0">
                <a:cs typeface="+mn-ea"/>
                <a:sym typeface="+mn-lt"/>
              </a:rPr>
              <a:t>地址的方式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xmlns="" id="{1581E8FA-5D15-4E89-9035-ED77A1E15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697" y="4159901"/>
            <a:ext cx="810523" cy="58252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标题 30">
            <a:extLst>
              <a:ext uri="{FF2B5EF4-FFF2-40B4-BE49-F238E27FC236}">
                <a16:creationId xmlns:a16="http://schemas.microsoft.com/office/drawing/2014/main" xmlns="" id="{ACB9E848-8174-462F-8223-E35AF18EC129}"/>
              </a:ext>
            </a:extLst>
          </p:cNvPr>
          <p:cNvSpPr txBox="1">
            <a:spLocks/>
          </p:cNvSpPr>
          <p:nvPr/>
        </p:nvSpPr>
        <p:spPr bwMode="auto">
          <a:xfrm>
            <a:off x="1229632" y="702357"/>
            <a:ext cx="974316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/>
            <a:r>
              <a:rPr lang="zh-CN" altLang="en-US" kern="0" dirty="0">
                <a:solidFill>
                  <a:srgbClr val="D7000F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26922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IPv6</a:t>
            </a:r>
            <a:r>
              <a:rPr lang="zh-CN" altLang="en-US" dirty="0" smtClean="0"/>
              <a:t>地址网段掩码划分原则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993917" y="1421306"/>
            <a:ext cx="1431235" cy="506896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6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网络前缀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17899" y="1424621"/>
            <a:ext cx="3475401" cy="506896"/>
          </a:xfrm>
          <a:prstGeom prst="rect">
            <a:avLst/>
          </a:prstGeom>
          <a:solidFill>
            <a:srgbClr val="0C028C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子网</a:t>
            </a: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ID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92691" y="1417997"/>
            <a:ext cx="4731022" cy="506896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主机域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7" name="左大括号 6"/>
          <p:cNvSpPr/>
          <p:nvPr/>
        </p:nvSpPr>
        <p:spPr>
          <a:xfrm rot="16200000">
            <a:off x="3125863" y="-104351"/>
            <a:ext cx="735496" cy="4999385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左大括号 7"/>
          <p:cNvSpPr/>
          <p:nvPr/>
        </p:nvSpPr>
        <p:spPr>
          <a:xfrm rot="16200000">
            <a:off x="8090456" y="43082"/>
            <a:ext cx="735496" cy="4731023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939613" y="2787209"/>
            <a:ext cx="1107996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网络部分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04206" y="2794764"/>
            <a:ext cx="877163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接口</a:t>
            </a:r>
            <a:r>
              <a:rPr lang="en-US" altLang="zh-CN" dirty="0" smtClean="0"/>
              <a:t>ID</a:t>
            </a:r>
            <a:endParaRPr lang="zh-CN" altLang="en-US" dirty="0"/>
          </a:p>
        </p:txBody>
      </p:sp>
      <p:sp>
        <p:nvSpPr>
          <p:cNvPr id="11" name="左大括号 10"/>
          <p:cNvSpPr/>
          <p:nvPr/>
        </p:nvSpPr>
        <p:spPr>
          <a:xfrm>
            <a:off x="1172817" y="3508515"/>
            <a:ext cx="417444" cy="2454965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709534" y="3582332"/>
            <a:ext cx="4121641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网络前缀：</a:t>
            </a:r>
            <a:r>
              <a:rPr lang="en-US" altLang="zh-CN" dirty="0" smtClean="0"/>
              <a:t>CNNIC/ISP</a:t>
            </a:r>
            <a:r>
              <a:rPr lang="zh-CN" altLang="en-US" dirty="0" smtClean="0"/>
              <a:t>分配，固定值。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09533" y="4112947"/>
            <a:ext cx="5032147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子网</a:t>
            </a:r>
            <a:r>
              <a:rPr lang="en-US" altLang="zh-CN" dirty="0" smtClean="0"/>
              <a:t>ID</a:t>
            </a:r>
            <a:r>
              <a:rPr lang="zh-CN" altLang="en-US" dirty="0" smtClean="0"/>
              <a:t>：要具有语义性，可聚合性，可扩展性。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09534" y="5070413"/>
            <a:ext cx="1107996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主机域：</a:t>
            </a:r>
            <a:endParaRPr lang="zh-CN" altLang="en-US" dirty="0"/>
          </a:p>
        </p:txBody>
      </p:sp>
      <p:sp>
        <p:nvSpPr>
          <p:cNvPr id="15" name="左大括号 14"/>
          <p:cNvSpPr/>
          <p:nvPr/>
        </p:nvSpPr>
        <p:spPr>
          <a:xfrm>
            <a:off x="2713383" y="4646546"/>
            <a:ext cx="226230" cy="12274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939613" y="4646546"/>
            <a:ext cx="2954655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Loopback</a:t>
            </a:r>
            <a:r>
              <a:rPr lang="zh-CN" altLang="en-US" dirty="0" smtClean="0"/>
              <a:t>地址：</a:t>
            </a:r>
            <a:r>
              <a:rPr lang="en-US" altLang="zh-CN" dirty="0" smtClean="0"/>
              <a:t>128</a:t>
            </a:r>
            <a:r>
              <a:rPr lang="zh-CN" altLang="en-US" dirty="0" smtClean="0"/>
              <a:t>位掩码</a:t>
            </a:r>
            <a:endParaRPr lang="en-US" altLang="zh-CN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942928" y="5107055"/>
            <a:ext cx="4326826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点到点互联地址：</a:t>
            </a:r>
            <a:r>
              <a:rPr lang="en-US" altLang="zh-CN" dirty="0" smtClean="0"/>
              <a:t>127</a:t>
            </a:r>
            <a:r>
              <a:rPr lang="zh-CN" altLang="en-US" dirty="0" smtClean="0"/>
              <a:t>位掩码</a:t>
            </a:r>
            <a:r>
              <a:rPr lang="en-US" altLang="zh-CN" dirty="0" smtClean="0"/>
              <a:t>—RFC6164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36304" y="5557625"/>
            <a:ext cx="2287806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业务地址：</a:t>
            </a:r>
            <a:r>
              <a:rPr lang="en-US" altLang="zh-CN" dirty="0" smtClean="0"/>
              <a:t>64</a:t>
            </a:r>
            <a:r>
              <a:rPr lang="zh-CN" altLang="en-US" dirty="0" smtClean="0"/>
              <a:t>位掩码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14396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731656" y="1844675"/>
            <a:ext cx="851287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在</a:t>
            </a:r>
            <a:r>
              <a:rPr lang="en-US" altLang="zh-CN" sz="2400" dirty="0" smtClean="0">
                <a:latin typeface="+mn-lt"/>
                <a:ea typeface="+mn-ea"/>
                <a:cs typeface="+mn-ea"/>
                <a:sym typeface="+mn-lt"/>
              </a:rPr>
              <a:t>IPv6</a:t>
            </a:r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网络的改造过程中，</a:t>
            </a:r>
            <a:r>
              <a:rPr lang="en-US" altLang="zh-CN" sz="2400" dirty="0" smtClean="0">
                <a:latin typeface="+mn-lt"/>
                <a:ea typeface="+mn-ea"/>
                <a:cs typeface="+mn-ea"/>
                <a:sym typeface="+mn-lt"/>
              </a:rPr>
              <a:t>IPv6</a:t>
            </a:r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的地址规划将决定网络与</a:t>
            </a:r>
            <a:r>
              <a:rPr lang="en-US" altLang="zh-CN" sz="2400" dirty="0" smtClean="0">
                <a:latin typeface="+mn-lt"/>
                <a:ea typeface="+mn-ea"/>
                <a:cs typeface="+mn-ea"/>
                <a:sym typeface="+mn-lt"/>
              </a:rPr>
              <a:t>ISP</a:t>
            </a:r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互联的规划、路由规划、</a:t>
            </a:r>
            <a:r>
              <a:rPr lang="en-US" altLang="zh-CN" sz="2400" dirty="0" smtClean="0">
                <a:latin typeface="+mn-lt"/>
                <a:ea typeface="+mn-ea"/>
                <a:cs typeface="+mn-ea"/>
                <a:sym typeface="+mn-lt"/>
              </a:rPr>
              <a:t>AS</a:t>
            </a:r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规划、</a:t>
            </a:r>
            <a:r>
              <a:rPr lang="en-US" altLang="zh-CN" sz="2400" dirty="0" smtClean="0">
                <a:latin typeface="+mn-lt"/>
                <a:ea typeface="+mn-ea"/>
                <a:cs typeface="+mn-ea"/>
                <a:sym typeface="+mn-lt"/>
              </a:rPr>
              <a:t>NAT</a:t>
            </a:r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规划等，同时也对网络的兼容性、可扩展性产生决定性影响，是</a:t>
            </a:r>
            <a:r>
              <a:rPr lang="en-US" altLang="zh-CN" sz="2400" dirty="0" smtClean="0">
                <a:latin typeface="+mn-lt"/>
                <a:ea typeface="+mn-ea"/>
                <a:cs typeface="+mn-ea"/>
                <a:sym typeface="+mn-lt"/>
              </a:rPr>
              <a:t>IPv6</a:t>
            </a:r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网络改造的第一步也是最重要的一步。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1703388" y="1773244"/>
            <a:ext cx="8749459" cy="3211717"/>
            <a:chOff x="480" y="1008"/>
            <a:chExt cx="4368" cy="2544"/>
          </a:xfrm>
        </p:grpSpPr>
        <p:sp>
          <p:nvSpPr>
            <p:cNvPr id="6149" name="AutoShape 9"/>
            <p:cNvSpPr>
              <a:spLocks noChangeArrowheads="1"/>
            </p:cNvSpPr>
            <p:nvPr/>
          </p:nvSpPr>
          <p:spPr bwMode="auto">
            <a:xfrm>
              <a:off x="485" y="1008"/>
              <a:ext cx="4363" cy="2544"/>
            </a:xfrm>
            <a:prstGeom prst="foldedCorner">
              <a:avLst>
                <a:gd name="adj" fmla="val 0"/>
              </a:avLst>
            </a:prstGeom>
            <a:noFill/>
            <a:ln w="28575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50" name="Rectangle 10"/>
            <p:cNvSpPr>
              <a:spLocks noChangeArrowheads="1"/>
            </p:cNvSpPr>
            <p:nvPr/>
          </p:nvSpPr>
          <p:spPr bwMode="auto">
            <a:xfrm>
              <a:off x="480" y="2135"/>
              <a:ext cx="104" cy="292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51" name="Rectangle 11"/>
            <p:cNvSpPr>
              <a:spLocks noChangeArrowheads="1"/>
            </p:cNvSpPr>
            <p:nvPr/>
          </p:nvSpPr>
          <p:spPr bwMode="auto">
            <a:xfrm>
              <a:off x="4744" y="2135"/>
              <a:ext cx="104" cy="292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" name="标题 30">
            <a:extLst>
              <a:ext uri="{FF2B5EF4-FFF2-40B4-BE49-F238E27FC236}">
                <a16:creationId xmlns:a16="http://schemas.microsoft.com/office/drawing/2014/main" xmlns="" id="{ACB9E848-8174-462F-8223-E35AF18EC1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9200" y="702361"/>
            <a:ext cx="9753600" cy="6096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>
                <a:solidFill>
                  <a:srgbClr val="D7000F"/>
                </a:solidFill>
                <a:latin typeface="+mn-lt"/>
                <a:ea typeface="+mn-ea"/>
                <a:cs typeface="+mn-ea"/>
                <a:sym typeface="+mn-lt"/>
              </a:rPr>
              <a:t>引入</a:t>
            </a:r>
            <a:endParaRPr lang="zh-CN" altLang="en-US" dirty="0">
              <a:solidFill>
                <a:srgbClr val="D7000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986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IPv6</a:t>
            </a:r>
            <a:r>
              <a:rPr lang="zh-CN" altLang="en-US" dirty="0" smtClean="0"/>
              <a:t>地址子网</a:t>
            </a:r>
            <a:r>
              <a:rPr lang="en-US" altLang="zh-CN" dirty="0" smtClean="0"/>
              <a:t>ID</a:t>
            </a:r>
            <a:r>
              <a:rPr lang="zh-CN" altLang="en-US" dirty="0" smtClean="0"/>
              <a:t>规划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824947" y="2107097"/>
            <a:ext cx="1510747" cy="506896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600" b="1" kern="0" noProof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32</a:t>
            </a:r>
            <a:r>
              <a:rPr lang="zh-CN" altLang="en-US" sz="1600" b="1" kern="0" noProof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位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8509" y="2110412"/>
            <a:ext cx="801771" cy="506896"/>
          </a:xfrm>
          <a:prstGeom prst="rect">
            <a:avLst/>
          </a:prstGeom>
          <a:solidFill>
            <a:srgbClr val="0C028C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6</a:t>
            </a: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位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89644" y="2103788"/>
            <a:ext cx="4303642" cy="506896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主机域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8" name="左大括号 7"/>
          <p:cNvSpPr/>
          <p:nvPr/>
        </p:nvSpPr>
        <p:spPr>
          <a:xfrm rot="16200000">
            <a:off x="8373720" y="942563"/>
            <a:ext cx="735496" cy="4303643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973779" y="3480555"/>
            <a:ext cx="877163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接口</a:t>
            </a:r>
            <a:r>
              <a:rPr lang="en-US" altLang="zh-CN" dirty="0" smtClean="0"/>
              <a:t>ID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15625" y="1182757"/>
            <a:ext cx="940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某集团企业从</a:t>
            </a:r>
            <a:r>
              <a:rPr lang="en-US" altLang="zh-CN" sz="2400" dirty="0" smtClean="0"/>
              <a:t>CNNIC</a:t>
            </a:r>
            <a:r>
              <a:rPr lang="zh-CN" altLang="en-US" sz="2400" dirty="0" smtClean="0"/>
              <a:t>申请了</a:t>
            </a:r>
            <a:r>
              <a:rPr lang="en-US" altLang="zh-CN" sz="2400" dirty="0" smtClean="0"/>
              <a:t>32</a:t>
            </a:r>
            <a:r>
              <a:rPr lang="zh-CN" altLang="en-US" sz="2400" dirty="0" smtClean="0"/>
              <a:t>位掩码的</a:t>
            </a:r>
            <a:r>
              <a:rPr lang="en-US" altLang="zh-CN" sz="2400" dirty="0" smtClean="0"/>
              <a:t>IPv6</a:t>
            </a:r>
            <a:r>
              <a:rPr lang="zh-CN" altLang="en-US" sz="2400" dirty="0" smtClean="0"/>
              <a:t>地址段：</a:t>
            </a:r>
            <a:r>
              <a:rPr lang="en-US" altLang="zh-CN" sz="2400" dirty="0" smtClean="0"/>
              <a:t>2aaa:aaaa::/32</a:t>
            </a:r>
            <a:endParaRPr lang="zh-CN" altLang="en-US" sz="2400" dirty="0"/>
          </a:p>
        </p:txBody>
      </p:sp>
      <p:sp>
        <p:nvSpPr>
          <p:cNvPr id="20" name="矩形 19"/>
          <p:cNvSpPr/>
          <p:nvPr/>
        </p:nvSpPr>
        <p:spPr>
          <a:xfrm>
            <a:off x="3296456" y="2103788"/>
            <a:ext cx="801771" cy="506896"/>
          </a:xfrm>
          <a:prstGeom prst="rect">
            <a:avLst/>
          </a:prstGeom>
          <a:solidFill>
            <a:srgbClr val="0C028C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6</a:t>
            </a: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位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161173" y="2110412"/>
            <a:ext cx="801771" cy="506896"/>
          </a:xfrm>
          <a:prstGeom prst="rect">
            <a:avLst/>
          </a:prstGeom>
          <a:solidFill>
            <a:srgbClr val="0C028C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6</a:t>
            </a: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位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039129" y="2110412"/>
            <a:ext cx="1431247" cy="506896"/>
          </a:xfrm>
          <a:prstGeom prst="rect">
            <a:avLst/>
          </a:prstGeom>
          <a:solidFill>
            <a:srgbClr val="0C028C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14</a:t>
            </a: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位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418509" y="1759233"/>
            <a:ext cx="0" cy="35117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460437" y="1759233"/>
            <a:ext cx="0" cy="35117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4962944" y="1934822"/>
            <a:ext cx="1497493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H="1">
            <a:off x="2418509" y="1934822"/>
            <a:ext cx="174266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253948" y="1745981"/>
            <a:ext cx="671979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32</a:t>
            </a:r>
            <a:r>
              <a:rPr lang="zh-CN" altLang="en-US" dirty="0" smtClean="0"/>
              <a:t>位</a:t>
            </a:r>
            <a:endParaRPr lang="zh-CN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26322" y="2839020"/>
            <a:ext cx="1107996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固定前缀</a:t>
            </a:r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380812" y="2830670"/>
            <a:ext cx="877163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省标识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58759" y="2831070"/>
            <a:ext cx="877163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市标识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151355" y="2830670"/>
            <a:ext cx="877163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县标识</a:t>
            </a:r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200754" y="2830670"/>
            <a:ext cx="1107996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业务标识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844032" y="4134684"/>
            <a:ext cx="79496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省标识： 由总部分配，各省与总部互联链路地址包含在总部网段中；</a:t>
            </a:r>
            <a:endParaRPr lang="en-US" altLang="zh-CN" sz="2000" dirty="0" smtClean="0"/>
          </a:p>
          <a:p>
            <a:r>
              <a:rPr lang="zh-CN" altLang="en-US" sz="2000" dirty="0"/>
              <a:t>市标识</a:t>
            </a:r>
            <a:r>
              <a:rPr lang="zh-CN" altLang="en-US" sz="2000" dirty="0" smtClean="0"/>
              <a:t>：由省分配，各地市与省互联链路地址包含在省网段中；</a:t>
            </a:r>
            <a:endParaRPr lang="en-US" altLang="zh-CN" sz="2000" dirty="0" smtClean="0"/>
          </a:p>
          <a:p>
            <a:r>
              <a:rPr lang="zh-CN" altLang="en-US" sz="2000" dirty="0"/>
              <a:t>县标识</a:t>
            </a:r>
            <a:r>
              <a:rPr lang="zh-CN" altLang="en-US" sz="2000" dirty="0" smtClean="0"/>
              <a:t>：由市分配，各县与市互联地址包含在市网段中；</a:t>
            </a:r>
            <a:endParaRPr lang="zh-CN" alt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822718" y="5332334"/>
            <a:ext cx="9700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i="1" dirty="0" smtClean="0">
                <a:solidFill>
                  <a:srgbClr val="0070C0"/>
                </a:solidFill>
              </a:rPr>
              <a:t>注：在实际网络规划中，有先按照地域划分地址段，也有先按照业务类型划分地址段，需结合实际需求分析；</a:t>
            </a:r>
            <a:endParaRPr lang="zh-CN" altLang="en-US" sz="2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3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分配原则</a:t>
            </a:r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795045"/>
              </p:ext>
            </p:extLst>
          </p:nvPr>
        </p:nvGraphicFramePr>
        <p:xfrm>
          <a:off x="710096" y="1912372"/>
          <a:ext cx="512417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982"/>
                <a:gridCol w="3071192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总部地址段</a:t>
                      </a:r>
                      <a:endParaRPr lang="zh-CN" altLang="en-US" sz="2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2aaa:aaaa::/34</a:t>
                      </a:r>
                      <a:endParaRPr lang="zh-CN" altLang="en-US" sz="2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1219139" rtl="0" eaLnBrk="1" latinLnBrk="0" hangingPunct="1"/>
                      <a:r>
                        <a:rPr lang="zh-CN" alt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省</a:t>
                      </a:r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地址段</a:t>
                      </a:r>
                      <a:endParaRPr lang="zh-CN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39" rtl="0" eaLnBrk="1" latinLnBrk="0" hangingPunct="1"/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2aaa:aaaa:4000::/38</a:t>
                      </a:r>
                      <a:endParaRPr lang="zh-CN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1219139" rtl="0" eaLnBrk="1" latinLnBrk="0" hangingPunct="1"/>
                      <a:r>
                        <a:rPr lang="zh-CN" alt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省</a:t>
                      </a:r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地址段</a:t>
                      </a:r>
                      <a:endParaRPr lang="zh-CN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39" rtl="0" eaLnBrk="1" latinLnBrk="0" hangingPunct="1"/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2aaa:aaaa:4400::/38</a:t>
                      </a:r>
                      <a:endParaRPr lang="zh-CN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1219139" rtl="0" eaLnBrk="1" latinLnBrk="0" hangingPunct="1"/>
                      <a:r>
                        <a:rPr lang="zh-CN" alt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省</a:t>
                      </a:r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地址段</a:t>
                      </a:r>
                      <a:endParaRPr lang="zh-CN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39" rtl="0" eaLnBrk="1" latinLnBrk="0" hangingPunct="1"/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2aaa:aaaa:4800::/38</a:t>
                      </a:r>
                      <a:endParaRPr lang="zh-CN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1219139" rtl="0" eaLnBrk="1" latinLnBrk="0" hangingPunct="1"/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……</a:t>
                      </a:r>
                      <a:endParaRPr lang="zh-CN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39" rtl="0" eaLnBrk="1" latinLnBrk="0" hangingPunct="1"/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……</a:t>
                      </a:r>
                      <a:endParaRPr lang="zh-CN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1219139" rtl="0" eaLnBrk="1" latinLnBrk="0" hangingPunct="1"/>
                      <a:r>
                        <a:rPr lang="zh-CN" alt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省</a:t>
                      </a:r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r>
                        <a:rPr lang="zh-CN" alt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地址段</a:t>
                      </a:r>
                      <a:endParaRPr lang="zh-CN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39" rtl="0" eaLnBrk="1" latinLnBrk="0" hangingPunct="1"/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2aaa:aaaa:bc00::/38</a:t>
                      </a:r>
                      <a:endParaRPr lang="zh-CN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1219139" rtl="0" eaLnBrk="1" latinLnBrk="0" hangingPunct="1"/>
                      <a:r>
                        <a:rPr lang="zh-CN" alt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总部</a:t>
                      </a:r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loopback</a:t>
                      </a:r>
                      <a:endParaRPr lang="zh-CN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39" rtl="0" eaLnBrk="1" latinLnBrk="0" hangingPunct="1"/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2aaa:aaaa::/64</a:t>
                      </a:r>
                      <a:endParaRPr lang="zh-CN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1219139" rtl="0" eaLnBrk="1" latinLnBrk="0" hangingPunct="1"/>
                      <a:r>
                        <a:rPr lang="zh-CN" alt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总部互联</a:t>
                      </a:r>
                      <a:endParaRPr lang="zh-CN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39" rtl="0" eaLnBrk="1" latinLnBrk="0" hangingPunct="1"/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2aaa:aaaa:0:1::/64</a:t>
                      </a:r>
                      <a:endParaRPr lang="zh-CN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4765" y="1053558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总部分配网段举例：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92360" y="1053558"/>
            <a:ext cx="298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省</a:t>
            </a:r>
            <a:r>
              <a:rPr lang="en-US" altLang="zh-CN" sz="2400" dirty="0" smtClean="0"/>
              <a:t>32</a:t>
            </a:r>
            <a:r>
              <a:rPr lang="zh-CN" altLang="en-US" sz="2400" dirty="0" smtClean="0"/>
              <a:t>分配</a:t>
            </a:r>
            <a:r>
              <a:rPr lang="zh-CN" altLang="en-US" sz="2400" dirty="0"/>
              <a:t>网段举例：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637428"/>
              </p:ext>
            </p:extLst>
          </p:nvPr>
        </p:nvGraphicFramePr>
        <p:xfrm>
          <a:off x="6160051" y="1935563"/>
          <a:ext cx="5419035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427"/>
                <a:gridCol w="3329608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省直地址段</a:t>
                      </a:r>
                      <a:endParaRPr lang="zh-CN" altLang="en-US" sz="2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2aaa:aaaa:bc00::/40</a:t>
                      </a:r>
                      <a:endParaRPr lang="zh-CN" altLang="en-US" sz="2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1219139" rtl="0" eaLnBrk="1" latinLnBrk="0" hangingPunct="1"/>
                      <a:r>
                        <a:rPr lang="zh-CN" alt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市</a:t>
                      </a:r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地址段</a:t>
                      </a:r>
                      <a:endParaRPr lang="zh-CN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39" rtl="0" eaLnBrk="1" latinLnBrk="0" hangingPunct="1"/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2aaa:aaaa:bd00::/44</a:t>
                      </a:r>
                      <a:endParaRPr lang="zh-CN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1219139" rtl="0" eaLnBrk="1" latinLnBrk="0" hangingPunct="1"/>
                      <a:r>
                        <a:rPr lang="zh-CN" alt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市</a:t>
                      </a:r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地址段</a:t>
                      </a:r>
                      <a:endParaRPr lang="zh-CN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39" rtl="0" eaLnBrk="1" latinLnBrk="0" hangingPunct="1"/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2aaa:aaaa:bd10::/44</a:t>
                      </a:r>
                      <a:endParaRPr lang="zh-CN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1219139" rtl="0" eaLnBrk="1" latinLnBrk="0" hangingPunct="1"/>
                      <a:r>
                        <a:rPr lang="zh-CN" alt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市</a:t>
                      </a:r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地址段</a:t>
                      </a:r>
                      <a:endParaRPr lang="zh-CN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39" rtl="0" eaLnBrk="1" latinLnBrk="0" hangingPunct="1"/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2aaa:aaaa:bd20::/44</a:t>
                      </a:r>
                      <a:endParaRPr lang="zh-CN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1219139" rtl="0" eaLnBrk="1" latinLnBrk="0" hangingPunct="1"/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……</a:t>
                      </a:r>
                      <a:endParaRPr lang="zh-CN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39" rtl="0" eaLnBrk="1" latinLnBrk="0" hangingPunct="1"/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……</a:t>
                      </a:r>
                      <a:endParaRPr lang="zh-CN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1219139" rtl="0" eaLnBrk="1" latinLnBrk="0" hangingPunct="1"/>
                      <a:r>
                        <a:rPr lang="zh-CN" alt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市</a:t>
                      </a:r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zh-CN" alt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地址段</a:t>
                      </a:r>
                      <a:endParaRPr lang="zh-CN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39" rtl="0" eaLnBrk="1" latinLnBrk="0" hangingPunct="1"/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2aaa:aaaa:bdf0::/44</a:t>
                      </a:r>
                      <a:endParaRPr lang="zh-CN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1219139" rtl="0" eaLnBrk="1" latinLnBrk="0" hangingPunct="1"/>
                      <a:r>
                        <a:rPr lang="zh-CN" alt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省</a:t>
                      </a:r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32loopback</a:t>
                      </a:r>
                      <a:endParaRPr lang="zh-CN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39" rtl="0" eaLnBrk="1" latinLnBrk="0" hangingPunct="1"/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2aaa:aaaa:bc00::/64</a:t>
                      </a:r>
                      <a:endParaRPr lang="zh-CN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1219139" rtl="0" eaLnBrk="1" latinLnBrk="0" hangingPunct="1"/>
                      <a:r>
                        <a:rPr lang="zh-CN" alt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省</a:t>
                      </a:r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r>
                        <a:rPr lang="zh-CN" alt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互联</a:t>
                      </a:r>
                      <a:endParaRPr lang="zh-CN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39" rtl="0" eaLnBrk="1" latinLnBrk="0" hangingPunct="1"/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2aaa:aaaa:bc00:1::/64</a:t>
                      </a:r>
                      <a:endParaRPr lang="zh-CN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68554" y="5395105"/>
            <a:ext cx="6964407" cy="646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2aaa:aaaa::/34     2aaa:aaaa:0000::/48 ----2aaa:aaaa:3fff::/48</a:t>
            </a:r>
          </a:p>
          <a:p>
            <a:r>
              <a:rPr lang="en-US" altLang="zh-CN" dirty="0" smtClean="0"/>
              <a:t>2aaa:aaaa:4000::/38  2aaa:aaaa:4000::/48 ----2aaa:aaaa:43ff::/48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145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3392" y="1497884"/>
            <a:ext cx="10753195" cy="67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990575" lvl="1" indent="-380990">
              <a:buFont typeface="Wingdings" panose="05000000000000000000" pitchFamily="2" charset="2"/>
              <a:buChar char="l"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设备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Loopback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地址，只使用最后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24bit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标识设备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indent="474121" defTabSz="1219170" fontAlgn="base">
              <a:spcBef>
                <a:spcPct val="0"/>
              </a:spcBef>
              <a:spcAft>
                <a:spcPct val="0"/>
              </a:spcAft>
            </a:pP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设备</a:t>
            </a:r>
            <a:r>
              <a:rPr lang="en-US" altLang="zh-CN" dirty="0" smtClean="0"/>
              <a:t>loopback</a:t>
            </a:r>
            <a:r>
              <a:rPr lang="zh-CN" altLang="en-US" dirty="0" smtClean="0"/>
              <a:t>地址分配原则</a:t>
            </a:r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185993"/>
              </p:ext>
            </p:extLst>
          </p:nvPr>
        </p:nvGraphicFramePr>
        <p:xfrm>
          <a:off x="1487488" y="2451861"/>
          <a:ext cx="8274367" cy="177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4363"/>
                <a:gridCol w="1857106"/>
                <a:gridCol w="1361660"/>
                <a:gridCol w="1311966"/>
                <a:gridCol w="941788"/>
                <a:gridCol w="1077484"/>
              </a:tblGrid>
              <a:tr h="355600">
                <a:tc gridSpan="6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后</a:t>
                      </a:r>
                      <a:r>
                        <a:rPr lang="x-none" sz="1400" kern="100" dirty="0">
                          <a:effectLst/>
                        </a:rPr>
                        <a:t>64bit</a:t>
                      </a:r>
                      <a:r>
                        <a:rPr lang="zh-CN" sz="1400" kern="100" dirty="0">
                          <a:effectLst/>
                        </a:rPr>
                        <a:t>可分配地址块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marL="0" algn="ctr" defTabSz="1219139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x-none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16bit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39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x-none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16bit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39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x-none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39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x-none" sz="14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8bit</a:t>
                      </a:r>
                      <a:endParaRPr lang="zh-CN" sz="14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39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x-none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4bit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39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x-none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rgbClr val="0070C0"/>
                    </a:solidFill>
                  </a:tcPr>
                </a:tc>
              </a:tr>
              <a:tr h="355600">
                <a:tc rowSpan="2">
                  <a:txBody>
                    <a:bodyPr/>
                    <a:lstStyle/>
                    <a:p>
                      <a:pPr marL="0" algn="ctr" defTabSz="1219139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x-none" sz="14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sz="14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1219139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x-none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1219139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x-none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1219139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设备标识</a:t>
                      </a:r>
                    </a:p>
                  </a:txBody>
                  <a:tcPr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112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19139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地区识别</a:t>
                      </a:r>
                    </a:p>
                  </a:txBody>
                  <a:tcPr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39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设</a:t>
                      </a:r>
                      <a:r>
                        <a:rPr 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备</a:t>
                      </a:r>
                      <a:r>
                        <a:rPr lang="zh-CN" altLang="en-US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类型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39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设备编号</a:t>
                      </a:r>
                    </a:p>
                  </a:txBody>
                  <a:tcPr marT="0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9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3392" y="1497884"/>
            <a:ext cx="10753195" cy="67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990575" lvl="1" indent="-380990">
              <a:buFont typeface="Wingdings" panose="05000000000000000000" pitchFamily="2" charset="2"/>
              <a:buChar char="l"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设备互联地址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后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64bit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indent="474121" defTabSz="1219170" fontAlgn="base">
              <a:spcBef>
                <a:spcPct val="0"/>
              </a:spcBef>
              <a:spcAft>
                <a:spcPct val="0"/>
              </a:spcAft>
            </a:pP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设备互联地址</a:t>
            </a:r>
            <a:r>
              <a:rPr lang="zh-CN" altLang="en-US" dirty="0" smtClean="0"/>
              <a:t>分配原则</a:t>
            </a:r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29830"/>
              </p:ext>
            </p:extLst>
          </p:nvPr>
        </p:nvGraphicFramePr>
        <p:xfrm>
          <a:off x="1583499" y="2084851"/>
          <a:ext cx="7689438" cy="177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4161"/>
                <a:gridCol w="910670"/>
                <a:gridCol w="993913"/>
                <a:gridCol w="1023731"/>
                <a:gridCol w="944217"/>
                <a:gridCol w="1053548"/>
                <a:gridCol w="944218"/>
                <a:gridCol w="774980"/>
              </a:tblGrid>
              <a:tr h="355600">
                <a:tc gridSpan="8">
                  <a:txBody>
                    <a:bodyPr/>
                    <a:lstStyle/>
                    <a:p>
                      <a:pPr marL="0" algn="ctr" defTabSz="1219139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后</a:t>
                      </a:r>
                      <a:r>
                        <a:rPr lang="x-none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64bit</a:t>
                      </a:r>
                      <a:r>
                        <a:rPr 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可分配地址块</a:t>
                      </a:r>
                    </a:p>
                  </a:txBody>
                  <a:tcPr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marL="0" algn="ctr" defTabSz="1219139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x-none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8bit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39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x-none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4bit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39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x-none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39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x-none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8bit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39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x-none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4bit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39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x-none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39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x-none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39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x-none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rgbClr val="0070C0"/>
                    </a:solidFill>
                  </a:tcPr>
                </a:tc>
              </a:tr>
              <a:tr h="355600">
                <a:tc gridSpan="3">
                  <a:txBody>
                    <a:bodyPr/>
                    <a:lstStyle/>
                    <a:p>
                      <a:pPr marL="0" algn="ctr" defTabSz="1219139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链路</a:t>
                      </a:r>
                      <a:r>
                        <a:rPr lang="x-none" sz="14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zh-CN" sz="14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端设备标识</a:t>
                      </a:r>
                    </a:p>
                  </a:txBody>
                  <a:tcPr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1219139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链路</a:t>
                      </a:r>
                      <a:r>
                        <a:rPr lang="x-none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端设备标识</a:t>
                      </a:r>
                    </a:p>
                  </a:txBody>
                  <a:tcPr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1219139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链路序号</a:t>
                      </a:r>
                    </a:p>
                  </a:txBody>
                  <a:tcPr marT="0" marB="0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1219139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x-none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或</a:t>
                      </a:r>
                      <a:r>
                        <a:rPr lang="x-none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rgbClr val="0070C0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algn="ctr" defTabSz="1219139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地区识别</a:t>
                      </a:r>
                    </a:p>
                  </a:txBody>
                  <a:tcPr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39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设备</a:t>
                      </a:r>
                      <a:r>
                        <a:rPr lang="zh-CN" altLang="en-US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类型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39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设备编号</a:t>
                      </a:r>
                    </a:p>
                  </a:txBody>
                  <a:tcPr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39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地区识别</a:t>
                      </a:r>
                    </a:p>
                  </a:txBody>
                  <a:tcPr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39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设备</a:t>
                      </a:r>
                      <a:r>
                        <a:rPr lang="zh-CN" altLang="en-US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类型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39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设备编号</a:t>
                      </a:r>
                    </a:p>
                  </a:txBody>
                  <a:tcPr marT="0" marB="0" anchor="ctr"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1199456" y="4197086"/>
            <a:ext cx="10369152" cy="158504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zh-CN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其中，链路</a:t>
            </a:r>
            <a:r>
              <a:rPr lang="x-none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端为设备角色较大的标识，</a:t>
            </a:r>
            <a:r>
              <a:rPr lang="x-none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zh-CN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端为设备角色较小的标识</a:t>
            </a:r>
            <a:r>
              <a:rPr lang="zh-CN" altLang="zh-CN" sz="1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（判断设备角色大小，先根据地区，再判断设备类型，再判断设备编号）</a:t>
            </a:r>
            <a:r>
              <a:rPr lang="zh-CN" altLang="zh-CN" sz="1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其</a:t>
            </a:r>
            <a:r>
              <a:rPr lang="zh-CN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设备标识又由</a:t>
            </a:r>
            <a:r>
              <a:rPr lang="x-none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8bit</a:t>
            </a:r>
            <a:r>
              <a:rPr lang="zh-CN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地区识别符、</a:t>
            </a:r>
            <a:r>
              <a:rPr lang="x-none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4bit</a:t>
            </a:r>
            <a:r>
              <a:rPr lang="zh-CN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设备标识符</a:t>
            </a:r>
            <a:r>
              <a:rPr lang="zh-CN" altLang="zh-CN" sz="1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x-none" altLang="zh-CN" sz="1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bit</a:t>
            </a:r>
            <a:r>
              <a:rPr lang="zh-CN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设备编号组成。当</a:t>
            </a:r>
            <a:r>
              <a:rPr lang="x-none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端设备至</a:t>
            </a:r>
            <a:r>
              <a:rPr lang="x-none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zh-CN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端设备存在多条链路时，则在链路序号中从</a:t>
            </a:r>
            <a:r>
              <a:rPr lang="x-none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开始排序，当只存在一条链路时，则为</a:t>
            </a:r>
            <a:r>
              <a:rPr lang="x-none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。此外，</a:t>
            </a:r>
            <a:r>
              <a:rPr lang="zh-CN" altLang="zh-CN" sz="1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最后</a:t>
            </a:r>
            <a:r>
              <a:rPr lang="en-US" altLang="zh-CN" sz="1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x-none" altLang="zh-CN" sz="1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bit</a:t>
            </a:r>
            <a:r>
              <a:rPr lang="zh-CN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标识链路首尾，角色较大的设备一端使用</a:t>
            </a:r>
            <a:r>
              <a:rPr lang="x-none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，角色较小的设备一端使用</a:t>
            </a:r>
            <a:r>
              <a:rPr lang="x-none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44082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xmlns="" id="{523A0E6B-2412-41AA-8D65-4F06A006D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915" y="3462226"/>
            <a:ext cx="6060843" cy="585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zh-CN" sz="2400" dirty="0">
                <a:cs typeface="+mn-ea"/>
                <a:sym typeface="+mn-lt"/>
              </a:rPr>
              <a:t>IPv6</a:t>
            </a:r>
            <a:r>
              <a:rPr lang="zh-CN" altLang="en-US" sz="2400" dirty="0">
                <a:cs typeface="+mn-ea"/>
                <a:sym typeface="+mn-lt"/>
              </a:rPr>
              <a:t>地址网段划分原则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5240E8D6-D5FA-4A6E-A34F-A9AC12580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037" y="2121379"/>
            <a:ext cx="810523" cy="58252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F86751D5-A720-4E6B-A4B4-B63756D88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037" y="2791803"/>
            <a:ext cx="810523" cy="585144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xmlns="" id="{2934DDC0-36C2-4AC1-9448-9892724FD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037" y="3464850"/>
            <a:ext cx="810523" cy="58252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xmlns="" id="{74BFFE3B-94DF-4910-8A2B-87439EA2C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915" y="2118755"/>
            <a:ext cx="6060843" cy="585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zh-CN" sz="2400" dirty="0">
                <a:cs typeface="+mn-ea"/>
                <a:sym typeface="+mn-lt"/>
              </a:rPr>
              <a:t>IPv6</a:t>
            </a:r>
            <a:r>
              <a:rPr lang="zh-CN" altLang="en-US" sz="2400" dirty="0">
                <a:cs typeface="+mn-ea"/>
                <a:sym typeface="+mn-lt"/>
              </a:rPr>
              <a:t>地址的基本分类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xmlns="" id="{337608E7-DA72-4504-86D1-5BFD29523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915" y="2791803"/>
            <a:ext cx="6060843" cy="585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zh-CN" sz="2400" dirty="0">
                <a:cs typeface="+mn-ea"/>
                <a:sym typeface="+mn-lt"/>
              </a:rPr>
              <a:t>IPv6</a:t>
            </a:r>
            <a:r>
              <a:rPr lang="zh-CN" altLang="en-US" sz="2400" dirty="0">
                <a:cs typeface="+mn-ea"/>
                <a:sym typeface="+mn-lt"/>
              </a:rPr>
              <a:t>公网地址获取的方式及网络出口规划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xmlns="" id="{78359627-62E3-4EF1-B293-D7230DD73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575" y="4157277"/>
            <a:ext cx="6081892" cy="585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zh-CN" sz="2400" dirty="0">
                <a:solidFill>
                  <a:srgbClr val="C00000"/>
                </a:solidFill>
                <a:cs typeface="+mn-ea"/>
                <a:sym typeface="+mn-lt"/>
              </a:rPr>
              <a:t>IPv6</a:t>
            </a:r>
            <a:r>
              <a:rPr lang="zh-CN" altLang="en-US" sz="2400" dirty="0">
                <a:solidFill>
                  <a:srgbClr val="C00000"/>
                </a:solidFill>
                <a:cs typeface="+mn-ea"/>
                <a:sym typeface="+mn-lt"/>
              </a:rPr>
              <a:t>终端获取</a:t>
            </a:r>
            <a:r>
              <a:rPr lang="en-US" altLang="zh-CN" sz="2400" dirty="0">
                <a:solidFill>
                  <a:srgbClr val="C00000"/>
                </a:solidFill>
                <a:cs typeface="+mn-ea"/>
                <a:sym typeface="+mn-lt"/>
              </a:rPr>
              <a:t>IPv6</a:t>
            </a:r>
            <a:r>
              <a:rPr lang="zh-CN" altLang="en-US" sz="2400" dirty="0">
                <a:solidFill>
                  <a:srgbClr val="C00000"/>
                </a:solidFill>
                <a:cs typeface="+mn-ea"/>
                <a:sym typeface="+mn-lt"/>
              </a:rPr>
              <a:t>地址的方式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xmlns="" id="{1581E8FA-5D15-4E89-9035-ED77A1E15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697" y="4159901"/>
            <a:ext cx="810523" cy="582520"/>
          </a:xfrm>
          <a:prstGeom prst="rect">
            <a:avLst/>
          </a:prstGeom>
          <a:solidFill>
            <a:srgbClr val="D700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标题 30">
            <a:extLst>
              <a:ext uri="{FF2B5EF4-FFF2-40B4-BE49-F238E27FC236}">
                <a16:creationId xmlns:a16="http://schemas.microsoft.com/office/drawing/2014/main" xmlns="" id="{ACB9E848-8174-462F-8223-E35AF18EC129}"/>
              </a:ext>
            </a:extLst>
          </p:cNvPr>
          <p:cNvSpPr txBox="1">
            <a:spLocks/>
          </p:cNvSpPr>
          <p:nvPr/>
        </p:nvSpPr>
        <p:spPr bwMode="auto">
          <a:xfrm>
            <a:off x="1229632" y="702357"/>
            <a:ext cx="974316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/>
            <a:r>
              <a:rPr lang="zh-CN" altLang="en-US" kern="0" dirty="0">
                <a:solidFill>
                  <a:srgbClr val="D7000F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7230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IPv6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终端获取地址的方式</a:t>
            </a:r>
          </a:p>
        </p:txBody>
      </p:sp>
      <p:sp>
        <p:nvSpPr>
          <p:cNvPr id="51" name="左大括号 50"/>
          <p:cNvSpPr/>
          <p:nvPr/>
        </p:nvSpPr>
        <p:spPr>
          <a:xfrm>
            <a:off x="1764323" y="971359"/>
            <a:ext cx="351693" cy="5439380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993532" y="3528618"/>
            <a:ext cx="646331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IPv6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06159" y="1421297"/>
            <a:ext cx="646331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静态</a:t>
            </a:r>
            <a:endParaRPr lang="zh-CN" altLang="en-US" dirty="0"/>
          </a:p>
        </p:txBody>
      </p:sp>
      <p:sp>
        <p:nvSpPr>
          <p:cNvPr id="66" name="左大括号 65"/>
          <p:cNvSpPr/>
          <p:nvPr/>
        </p:nvSpPr>
        <p:spPr>
          <a:xfrm>
            <a:off x="2952490" y="971185"/>
            <a:ext cx="386159" cy="1374451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429000" y="1022812"/>
            <a:ext cx="2262158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配置</a:t>
            </a:r>
            <a:r>
              <a:rPr lang="en-US" altLang="zh-CN" dirty="0" smtClean="0"/>
              <a:t>IPv6</a:t>
            </a:r>
            <a:r>
              <a:rPr lang="zh-CN" altLang="en-US" dirty="0" smtClean="0"/>
              <a:t>地址、掩码</a:t>
            </a:r>
            <a:endParaRPr lang="en-US" altLang="zh-CN" dirty="0" smtClean="0"/>
          </a:p>
        </p:txBody>
      </p:sp>
      <p:sp>
        <p:nvSpPr>
          <p:cNvPr id="67" name="TextBox 66"/>
          <p:cNvSpPr txBox="1"/>
          <p:nvPr/>
        </p:nvSpPr>
        <p:spPr>
          <a:xfrm>
            <a:off x="3429000" y="1544416"/>
            <a:ext cx="1569660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配置</a:t>
            </a:r>
            <a:r>
              <a:rPr lang="en-US" altLang="zh-CN" dirty="0" smtClean="0"/>
              <a:t>IPv6</a:t>
            </a:r>
            <a:r>
              <a:rPr lang="zh-CN" altLang="en-US" dirty="0" smtClean="0"/>
              <a:t>网关</a:t>
            </a:r>
            <a:endParaRPr lang="en-US" altLang="zh-CN" dirty="0" smtClean="0"/>
          </a:p>
        </p:txBody>
      </p:sp>
      <p:sp>
        <p:nvSpPr>
          <p:cNvPr id="68" name="TextBox 67"/>
          <p:cNvSpPr txBox="1"/>
          <p:nvPr/>
        </p:nvSpPr>
        <p:spPr>
          <a:xfrm>
            <a:off x="3429000" y="2064700"/>
            <a:ext cx="1133644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配置</a:t>
            </a:r>
            <a:r>
              <a:rPr lang="en-US" altLang="zh-CN" dirty="0"/>
              <a:t>DNS</a:t>
            </a:r>
            <a:endParaRPr lang="en-US" altLang="zh-CN" dirty="0" smtClean="0"/>
          </a:p>
        </p:txBody>
      </p:sp>
      <p:sp>
        <p:nvSpPr>
          <p:cNvPr id="69" name="TextBox 68"/>
          <p:cNvSpPr txBox="1"/>
          <p:nvPr/>
        </p:nvSpPr>
        <p:spPr>
          <a:xfrm>
            <a:off x="2116016" y="3804594"/>
            <a:ext cx="838691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DHCP</a:t>
            </a:r>
            <a:endParaRPr lang="zh-CN" altLang="en-US" dirty="0"/>
          </a:p>
        </p:txBody>
      </p:sp>
      <p:sp>
        <p:nvSpPr>
          <p:cNvPr id="70" name="左大括号 69"/>
          <p:cNvSpPr/>
          <p:nvPr/>
        </p:nvSpPr>
        <p:spPr>
          <a:xfrm>
            <a:off x="2952490" y="2636868"/>
            <a:ext cx="386159" cy="2641966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429000" y="2825709"/>
            <a:ext cx="1531188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有状态</a:t>
            </a:r>
            <a:r>
              <a:rPr lang="en-US" altLang="zh-CN" dirty="0" smtClean="0"/>
              <a:t>DHCP</a:t>
            </a:r>
            <a:endParaRPr lang="zh-CN" alt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448879" y="4328320"/>
            <a:ext cx="1531188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无状态</a:t>
            </a:r>
            <a:r>
              <a:rPr lang="en-US" altLang="zh-CN" dirty="0" smtClean="0"/>
              <a:t>DHCP</a:t>
            </a:r>
            <a:endParaRPr lang="zh-CN" altLang="en-US" dirty="0"/>
          </a:p>
        </p:txBody>
      </p:sp>
      <p:sp>
        <p:nvSpPr>
          <p:cNvPr id="76" name="左大括号 75"/>
          <p:cNvSpPr/>
          <p:nvPr/>
        </p:nvSpPr>
        <p:spPr>
          <a:xfrm>
            <a:off x="5082777" y="2435094"/>
            <a:ext cx="386159" cy="1093524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左大括号 76"/>
          <p:cNvSpPr/>
          <p:nvPr/>
        </p:nvSpPr>
        <p:spPr>
          <a:xfrm>
            <a:off x="5082777" y="3887421"/>
            <a:ext cx="386159" cy="1206102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691158" y="2435094"/>
            <a:ext cx="4365298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终端上配置自动获取</a:t>
            </a:r>
            <a:r>
              <a:rPr lang="en-US" altLang="zh-CN" dirty="0" smtClean="0"/>
              <a:t>IPv6</a:t>
            </a:r>
            <a:r>
              <a:rPr lang="zh-CN" altLang="en-US" dirty="0" smtClean="0"/>
              <a:t>地址，</a:t>
            </a:r>
            <a:r>
              <a:rPr lang="en-US" altLang="zh-CN" dirty="0" smtClean="0"/>
              <a:t>DNS</a:t>
            </a:r>
            <a:r>
              <a:rPr lang="zh-CN" altLang="en-US" dirty="0" smtClean="0"/>
              <a:t>地址</a:t>
            </a:r>
            <a:endParaRPr lang="zh-CN" alt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691158" y="3155175"/>
            <a:ext cx="4378122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路由器上</a:t>
            </a:r>
            <a:r>
              <a:rPr lang="en-US" altLang="zh-CN" dirty="0" smtClean="0"/>
              <a:t>M</a:t>
            </a:r>
            <a:r>
              <a:rPr lang="zh-CN" altLang="en-US" dirty="0" smtClean="0"/>
              <a:t>标记位和</a:t>
            </a:r>
            <a:r>
              <a:rPr lang="en-US" altLang="zh-CN" dirty="0" smtClean="0"/>
              <a:t>O</a:t>
            </a:r>
            <a:r>
              <a:rPr lang="zh-CN" altLang="en-US" dirty="0" smtClean="0"/>
              <a:t>标记位都置为“</a:t>
            </a:r>
            <a:r>
              <a:rPr lang="en-US" altLang="zh-CN" dirty="0" smtClean="0"/>
              <a:t>1</a:t>
            </a:r>
            <a:r>
              <a:rPr lang="zh-CN" altLang="en-US" dirty="0" smtClean="0"/>
              <a:t>”</a:t>
            </a:r>
            <a:endParaRPr lang="zh-CN" alt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5691158" y="3990059"/>
            <a:ext cx="4365298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终端上配置自动获取</a:t>
            </a:r>
            <a:r>
              <a:rPr lang="en-US" altLang="zh-CN" dirty="0" smtClean="0"/>
              <a:t>IPv6</a:t>
            </a:r>
            <a:r>
              <a:rPr lang="zh-CN" altLang="en-US" dirty="0" smtClean="0"/>
              <a:t>地址，</a:t>
            </a:r>
            <a:r>
              <a:rPr lang="en-US" altLang="zh-CN" dirty="0" smtClean="0"/>
              <a:t>DNS</a:t>
            </a:r>
            <a:r>
              <a:rPr lang="zh-CN" altLang="en-US" dirty="0" smtClean="0"/>
              <a:t>地址</a:t>
            </a:r>
            <a:endParaRPr lang="zh-CN" alt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5691158" y="4590872"/>
            <a:ext cx="5198859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路由器上</a:t>
            </a:r>
            <a:r>
              <a:rPr lang="en-US" altLang="zh-CN" dirty="0" smtClean="0"/>
              <a:t>M</a:t>
            </a:r>
            <a:r>
              <a:rPr lang="zh-CN" altLang="en-US" dirty="0" smtClean="0"/>
              <a:t>标记位置为“</a:t>
            </a:r>
            <a:r>
              <a:rPr lang="en-US" altLang="zh-CN" dirty="0" smtClean="0"/>
              <a:t>0</a:t>
            </a:r>
            <a:r>
              <a:rPr lang="zh-CN" altLang="en-US" dirty="0" smtClean="0"/>
              <a:t>”，</a:t>
            </a:r>
            <a:r>
              <a:rPr lang="en-US" altLang="zh-CN" dirty="0" smtClean="0"/>
              <a:t>O</a:t>
            </a:r>
            <a:r>
              <a:rPr lang="zh-CN" altLang="en-US" dirty="0" smtClean="0"/>
              <a:t>标记位置为“</a:t>
            </a:r>
            <a:r>
              <a:rPr lang="en-US" altLang="zh-CN" dirty="0" smtClean="0"/>
              <a:t>1</a:t>
            </a:r>
            <a:r>
              <a:rPr lang="zh-CN" altLang="en-US" dirty="0" smtClean="0"/>
              <a:t>”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45322" y="5680945"/>
            <a:ext cx="1800493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无状态自动配置</a:t>
            </a:r>
            <a:endParaRPr lang="zh-CN" altLang="en-US" dirty="0"/>
          </a:p>
        </p:txBody>
      </p:sp>
      <p:sp>
        <p:nvSpPr>
          <p:cNvPr id="21" name="左大括号 20"/>
          <p:cNvSpPr/>
          <p:nvPr/>
        </p:nvSpPr>
        <p:spPr>
          <a:xfrm>
            <a:off x="4150227" y="5240672"/>
            <a:ext cx="386159" cy="1206102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758608" y="5343310"/>
            <a:ext cx="4365298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终端上配置自动获取</a:t>
            </a:r>
            <a:r>
              <a:rPr lang="en-US" altLang="zh-CN" dirty="0" smtClean="0"/>
              <a:t>IPv6</a:t>
            </a:r>
            <a:r>
              <a:rPr lang="zh-CN" altLang="en-US" dirty="0" smtClean="0"/>
              <a:t>地址，</a:t>
            </a:r>
            <a:r>
              <a:rPr lang="en-US" altLang="zh-CN" dirty="0" smtClean="0"/>
              <a:t>DNS</a:t>
            </a:r>
            <a:r>
              <a:rPr lang="zh-CN" altLang="en-US" dirty="0" smtClean="0"/>
              <a:t>地址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758608" y="5944123"/>
            <a:ext cx="5198859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路由器上</a:t>
            </a:r>
            <a:r>
              <a:rPr lang="en-US" altLang="zh-CN" dirty="0" smtClean="0"/>
              <a:t>M</a:t>
            </a:r>
            <a:r>
              <a:rPr lang="zh-CN" altLang="en-US" dirty="0" smtClean="0"/>
              <a:t>标记位置为“</a:t>
            </a:r>
            <a:r>
              <a:rPr lang="en-US" altLang="zh-CN" dirty="0" smtClean="0"/>
              <a:t>0</a:t>
            </a:r>
            <a:r>
              <a:rPr lang="zh-CN" altLang="en-US" dirty="0" smtClean="0"/>
              <a:t>”，</a:t>
            </a:r>
            <a:r>
              <a:rPr lang="en-US" altLang="zh-CN" dirty="0" smtClean="0"/>
              <a:t>O</a:t>
            </a:r>
            <a:r>
              <a:rPr lang="zh-CN" altLang="en-US" dirty="0" smtClean="0"/>
              <a:t>标记位置为“</a:t>
            </a:r>
            <a:r>
              <a:rPr lang="en-US" altLang="zh-CN" dirty="0" smtClean="0"/>
              <a:t>0</a:t>
            </a:r>
            <a:r>
              <a:rPr lang="zh-CN" altLang="en-US" dirty="0" smtClean="0"/>
              <a:t>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10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IPv6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终端获取地址的方式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5069" y="1063487"/>
            <a:ext cx="10565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M </a:t>
            </a:r>
            <a:r>
              <a:rPr lang="zh-CN" altLang="en-US" sz="2000" b="1" dirty="0" smtClean="0"/>
              <a:t>标记：托管</a:t>
            </a:r>
            <a:r>
              <a:rPr lang="zh-CN" altLang="en-US" sz="2000" b="1" dirty="0"/>
              <a:t>地址配置</a:t>
            </a:r>
            <a:r>
              <a:rPr lang="zh-CN" altLang="en-US" sz="2000" b="1" dirty="0" smtClean="0"/>
              <a:t>标记。</a:t>
            </a:r>
            <a:r>
              <a:rPr lang="zh-CN" altLang="en-US" sz="2000" dirty="0"/>
              <a:t>设置为 </a:t>
            </a:r>
            <a:r>
              <a:rPr lang="en-US" altLang="zh-CN" sz="2000" dirty="0"/>
              <a:t>1</a:t>
            </a:r>
            <a:r>
              <a:rPr lang="zh-CN" altLang="en-US" sz="2000" dirty="0"/>
              <a:t>时，此标记指示主机使用配置协议来获取有状态地址。</a:t>
            </a:r>
          </a:p>
          <a:p>
            <a:r>
              <a:rPr lang="en-US" altLang="zh-CN" sz="2000" b="1" dirty="0"/>
              <a:t>O </a:t>
            </a:r>
            <a:r>
              <a:rPr lang="zh-CN" altLang="en-US" sz="2000" b="1" dirty="0" smtClean="0"/>
              <a:t>标记：其他</a:t>
            </a:r>
            <a:r>
              <a:rPr lang="zh-CN" altLang="en-US" sz="2000" b="1" dirty="0"/>
              <a:t>有状态配置标记 </a:t>
            </a:r>
            <a:r>
              <a:rPr lang="zh-CN" altLang="en-US" sz="2000" dirty="0" smtClean="0"/>
              <a:t>。</a:t>
            </a:r>
            <a:r>
              <a:rPr lang="zh-CN" altLang="en-US" sz="2000" dirty="0"/>
              <a:t>设置为 </a:t>
            </a:r>
            <a:r>
              <a:rPr lang="en-US" altLang="zh-CN" sz="2000" dirty="0"/>
              <a:t>1</a:t>
            </a:r>
            <a:r>
              <a:rPr lang="zh-CN" altLang="en-US" sz="2000" dirty="0"/>
              <a:t>时，此标记指示主机使用配置协议来获取其他配置设置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217351"/>
              </p:ext>
            </p:extLst>
          </p:nvPr>
        </p:nvGraphicFramePr>
        <p:xfrm>
          <a:off x="931516" y="2220474"/>
          <a:ext cx="10312399" cy="3833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258"/>
                <a:gridCol w="2295070"/>
                <a:gridCol w="5980071"/>
              </a:tblGrid>
              <a:tr h="4504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M</a:t>
                      </a:r>
                      <a:r>
                        <a:rPr lang="zh-CN" altLang="en-US" sz="1800" dirty="0" smtClean="0"/>
                        <a:t>标记位</a:t>
                      </a:r>
                      <a:endParaRPr lang="zh-CN" altLang="en-US" sz="18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O</a:t>
                      </a:r>
                      <a:r>
                        <a:rPr lang="zh-CN" altLang="en-US" sz="1800" dirty="0" smtClean="0"/>
                        <a:t>标记位</a:t>
                      </a:r>
                      <a:endParaRPr lang="zh-CN" altLang="en-US" sz="18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使用场景</a:t>
                      </a:r>
                      <a:endParaRPr lang="zh-CN" altLang="en-US" sz="18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82969">
                <a:tc>
                  <a:txBody>
                    <a:bodyPr/>
                    <a:lstStyle/>
                    <a:p>
                      <a:pPr marL="0" algn="ctr" defTabSz="1219139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39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39" rtl="0" eaLnBrk="1" latinLnBrk="0" hangingPunct="1"/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此组合对应不具有 </a:t>
                      </a:r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DHCPv6</a:t>
                      </a:r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基础结构的网络。主机通过手动或路由器公告配置</a:t>
                      </a:r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地址，以及其他方法（如手动配置）来配置其他设置（如</a:t>
                      </a:r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DNS</a:t>
                      </a:r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）。对应无状态自动配置和手工配置。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50427">
                <a:tc>
                  <a:txBody>
                    <a:bodyPr/>
                    <a:lstStyle/>
                    <a:p>
                      <a:pPr marL="0" algn="ctr" defTabSz="1219139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39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39" rtl="0" eaLnBrk="1" latinLnBrk="0" hangingPunct="1"/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该组合对应</a:t>
                      </a:r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DHCP</a:t>
                      </a:r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无状态配置。</a:t>
                      </a:r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DHCPv6</a:t>
                      </a:r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不用于分配地址，仅用来分配其他配置设置。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50427">
                <a:tc>
                  <a:txBody>
                    <a:bodyPr/>
                    <a:lstStyle/>
                    <a:p>
                      <a:pPr marL="0" algn="ctr" defTabSz="1219139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39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39" rtl="0" eaLnBrk="1" latinLnBrk="0" hangingPunct="1"/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在此组合中，</a:t>
                      </a:r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DHCPv6</a:t>
                      </a:r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用于地址配置，但不用于其他设置。因为 </a:t>
                      </a:r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IPv6 </a:t>
                      </a:r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主机通常需要使用其他设置（如</a:t>
                      </a:r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DNS</a:t>
                      </a:r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），所以这是一种不太可能的组合。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50427">
                <a:tc>
                  <a:txBody>
                    <a:bodyPr/>
                    <a:lstStyle/>
                    <a:p>
                      <a:pPr marL="0" algn="ctr" defTabSz="1219139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39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39" rtl="0" eaLnBrk="1" latinLnBrk="0" hangingPunct="1"/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该组合对应 </a:t>
                      </a:r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DHCPv6 </a:t>
                      </a:r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有状态配置，其中 </a:t>
                      </a:r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DHCPv6</a:t>
                      </a:r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将有状态地址分配给 </a:t>
                      </a:r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IPv6 </a:t>
                      </a:r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主机，同时将其他配置分配给主机。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72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IPv6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终端无状态获取地址的方式</a:t>
            </a:r>
          </a:p>
        </p:txBody>
      </p:sp>
      <p:grpSp>
        <p:nvGrpSpPr>
          <p:cNvPr id="5" name="Group 50"/>
          <p:cNvGrpSpPr>
            <a:grpSpLocks noChangeAspect="1"/>
          </p:cNvGrpSpPr>
          <p:nvPr/>
        </p:nvGrpSpPr>
        <p:grpSpPr bwMode="auto">
          <a:xfrm>
            <a:off x="5989706" y="2290163"/>
            <a:ext cx="958850" cy="668338"/>
            <a:chOff x="3541" y="1317"/>
            <a:chExt cx="747" cy="546"/>
          </a:xfrm>
        </p:grpSpPr>
        <p:sp>
          <p:nvSpPr>
            <p:cNvPr id="8" name="AutoShape 51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52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356 w 416"/>
                <a:gd name="T1" fmla="*/ 84 h 207"/>
                <a:gd name="T2" fmla="*/ 62 w 416"/>
                <a:gd name="T3" fmla="*/ 84 h 207"/>
                <a:gd name="T4" fmla="*/ 1 w 416"/>
                <a:gd name="T5" fmla="*/ 1 h 207"/>
                <a:gd name="T6" fmla="*/ 0 w 416"/>
                <a:gd name="T7" fmla="*/ 1 h 207"/>
                <a:gd name="T8" fmla="*/ 0 w 416"/>
                <a:gd name="T9" fmla="*/ 80 h 207"/>
                <a:gd name="T10" fmla="*/ 1 w 416"/>
                <a:gd name="T11" fmla="*/ 80 h 207"/>
                <a:gd name="T12" fmla="*/ 62 w 416"/>
                <a:gd name="T13" fmla="*/ 160 h 207"/>
                <a:gd name="T14" fmla="*/ 356 w 416"/>
                <a:gd name="T15" fmla="*/ 160 h 207"/>
                <a:gd name="T16" fmla="*/ 416 w 416"/>
                <a:gd name="T17" fmla="*/ 80 h 207"/>
                <a:gd name="T18" fmla="*/ 416 w 416"/>
                <a:gd name="T19" fmla="*/ 80 h 207"/>
                <a:gd name="T20" fmla="*/ 416 w 416"/>
                <a:gd name="T21" fmla="*/ 0 h 207"/>
                <a:gd name="T22" fmla="*/ 356 w 416"/>
                <a:gd name="T23" fmla="*/ 8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53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75 w 457"/>
                <a:gd name="T1" fmla="*/ 47 h 264"/>
                <a:gd name="T2" fmla="*/ 376 w 457"/>
                <a:gd name="T3" fmla="*/ 217 h 264"/>
                <a:gd name="T4" fmla="*/ 82 w 457"/>
                <a:gd name="T5" fmla="*/ 217 h 264"/>
                <a:gd name="T6" fmla="*/ 81 w 457"/>
                <a:gd name="T7" fmla="*/ 47 h 264"/>
                <a:gd name="T8" fmla="*/ 375 w 457"/>
                <a:gd name="T9" fmla="*/ 4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54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7 w 24"/>
                <a:gd name="T1" fmla="*/ 5 h 33"/>
                <a:gd name="T2" fmla="*/ 7 w 24"/>
                <a:gd name="T3" fmla="*/ 14 h 33"/>
                <a:gd name="T4" fmla="*/ 10 w 24"/>
                <a:gd name="T5" fmla="*/ 14 h 33"/>
                <a:gd name="T6" fmla="*/ 13 w 24"/>
                <a:gd name="T7" fmla="*/ 13 h 33"/>
                <a:gd name="T8" fmla="*/ 14 w 24"/>
                <a:gd name="T9" fmla="*/ 10 h 33"/>
                <a:gd name="T10" fmla="*/ 10 w 24"/>
                <a:gd name="T11" fmla="*/ 5 h 33"/>
                <a:gd name="T12" fmla="*/ 7 w 24"/>
                <a:gd name="T13" fmla="*/ 5 h 33"/>
                <a:gd name="T14" fmla="*/ 0 w 24"/>
                <a:gd name="T15" fmla="*/ 33 h 33"/>
                <a:gd name="T16" fmla="*/ 0 w 24"/>
                <a:gd name="T17" fmla="*/ 0 h 33"/>
                <a:gd name="T18" fmla="*/ 12 w 24"/>
                <a:gd name="T19" fmla="*/ 0 h 33"/>
                <a:gd name="T20" fmla="*/ 19 w 24"/>
                <a:gd name="T21" fmla="*/ 2 h 33"/>
                <a:gd name="T22" fmla="*/ 22 w 24"/>
                <a:gd name="T23" fmla="*/ 8 h 33"/>
                <a:gd name="T24" fmla="*/ 15 w 24"/>
                <a:gd name="T25" fmla="*/ 17 h 33"/>
                <a:gd name="T26" fmla="*/ 15 w 24"/>
                <a:gd name="T27" fmla="*/ 17 h 33"/>
                <a:gd name="T28" fmla="*/ 19 w 24"/>
                <a:gd name="T29" fmla="*/ 19 h 33"/>
                <a:gd name="T30" fmla="*/ 20 w 24"/>
                <a:gd name="T31" fmla="*/ 22 h 33"/>
                <a:gd name="T32" fmla="*/ 24 w 24"/>
                <a:gd name="T33" fmla="*/ 33 h 33"/>
                <a:gd name="T34" fmla="*/ 15 w 24"/>
                <a:gd name="T35" fmla="*/ 33 h 33"/>
                <a:gd name="T36" fmla="*/ 13 w 24"/>
                <a:gd name="T37" fmla="*/ 24 h 33"/>
                <a:gd name="T38" fmla="*/ 11 w 24"/>
                <a:gd name="T39" fmla="*/ 20 h 33"/>
                <a:gd name="T40" fmla="*/ 7 w 24"/>
                <a:gd name="T41" fmla="*/ 20 h 33"/>
                <a:gd name="T42" fmla="*/ 7 w 24"/>
                <a:gd name="T43" fmla="*/ 33 h 33"/>
                <a:gd name="T44" fmla="*/ 0 w 24"/>
                <a:gd name="T4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55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8 w 29"/>
                <a:gd name="T1" fmla="*/ 17 h 35"/>
                <a:gd name="T2" fmla="*/ 14 w 29"/>
                <a:gd name="T3" fmla="*/ 29 h 35"/>
                <a:gd name="T4" fmla="*/ 20 w 29"/>
                <a:gd name="T5" fmla="*/ 17 h 35"/>
                <a:gd name="T6" fmla="*/ 14 w 29"/>
                <a:gd name="T7" fmla="*/ 6 h 35"/>
                <a:gd name="T8" fmla="*/ 8 w 29"/>
                <a:gd name="T9" fmla="*/ 17 h 35"/>
                <a:gd name="T10" fmla="*/ 0 w 29"/>
                <a:gd name="T11" fmla="*/ 17 h 35"/>
                <a:gd name="T12" fmla="*/ 3 w 29"/>
                <a:gd name="T13" fmla="*/ 5 h 35"/>
                <a:gd name="T14" fmla="*/ 14 w 29"/>
                <a:gd name="T15" fmla="*/ 0 h 35"/>
                <a:gd name="T16" fmla="*/ 25 w 29"/>
                <a:gd name="T17" fmla="*/ 5 h 35"/>
                <a:gd name="T18" fmla="*/ 29 w 29"/>
                <a:gd name="T19" fmla="*/ 17 h 35"/>
                <a:gd name="T20" fmla="*/ 25 w 29"/>
                <a:gd name="T21" fmla="*/ 30 h 35"/>
                <a:gd name="T22" fmla="*/ 14 w 29"/>
                <a:gd name="T23" fmla="*/ 35 h 35"/>
                <a:gd name="T24" fmla="*/ 3 w 29"/>
                <a:gd name="T25" fmla="*/ 29 h 35"/>
                <a:gd name="T26" fmla="*/ 0 w 29"/>
                <a:gd name="T2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56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21 h 34"/>
                <a:gd name="T2" fmla="*/ 0 w 24"/>
                <a:gd name="T3" fmla="*/ 0 h 34"/>
                <a:gd name="T4" fmla="*/ 7 w 24"/>
                <a:gd name="T5" fmla="*/ 0 h 34"/>
                <a:gd name="T6" fmla="*/ 7 w 24"/>
                <a:gd name="T7" fmla="*/ 22 h 34"/>
                <a:gd name="T8" fmla="*/ 12 w 24"/>
                <a:gd name="T9" fmla="*/ 28 h 34"/>
                <a:gd name="T10" fmla="*/ 16 w 24"/>
                <a:gd name="T11" fmla="*/ 22 h 34"/>
                <a:gd name="T12" fmla="*/ 16 w 24"/>
                <a:gd name="T13" fmla="*/ 0 h 34"/>
                <a:gd name="T14" fmla="*/ 24 w 24"/>
                <a:gd name="T15" fmla="*/ 0 h 34"/>
                <a:gd name="T16" fmla="*/ 24 w 24"/>
                <a:gd name="T17" fmla="*/ 21 h 34"/>
                <a:gd name="T18" fmla="*/ 21 w 24"/>
                <a:gd name="T19" fmla="*/ 30 h 34"/>
                <a:gd name="T20" fmla="*/ 12 w 24"/>
                <a:gd name="T21" fmla="*/ 34 h 34"/>
                <a:gd name="T22" fmla="*/ 3 w 24"/>
                <a:gd name="T23" fmla="*/ 30 h 34"/>
                <a:gd name="T24" fmla="*/ 0 w 24"/>
                <a:gd name="T2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57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58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59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8 w 24"/>
                <a:gd name="T1" fmla="*/ 5 h 33"/>
                <a:gd name="T2" fmla="*/ 8 w 24"/>
                <a:gd name="T3" fmla="*/ 14 h 33"/>
                <a:gd name="T4" fmla="*/ 10 w 24"/>
                <a:gd name="T5" fmla="*/ 14 h 33"/>
                <a:gd name="T6" fmla="*/ 13 w 24"/>
                <a:gd name="T7" fmla="*/ 13 h 33"/>
                <a:gd name="T8" fmla="*/ 15 w 24"/>
                <a:gd name="T9" fmla="*/ 10 h 33"/>
                <a:gd name="T10" fmla="*/ 10 w 24"/>
                <a:gd name="T11" fmla="*/ 5 h 33"/>
                <a:gd name="T12" fmla="*/ 8 w 24"/>
                <a:gd name="T13" fmla="*/ 5 h 33"/>
                <a:gd name="T14" fmla="*/ 0 w 24"/>
                <a:gd name="T15" fmla="*/ 33 h 33"/>
                <a:gd name="T16" fmla="*/ 0 w 24"/>
                <a:gd name="T17" fmla="*/ 0 h 33"/>
                <a:gd name="T18" fmla="*/ 12 w 24"/>
                <a:gd name="T19" fmla="*/ 0 h 33"/>
                <a:gd name="T20" fmla="*/ 20 w 24"/>
                <a:gd name="T21" fmla="*/ 2 h 33"/>
                <a:gd name="T22" fmla="*/ 23 w 24"/>
                <a:gd name="T23" fmla="*/ 8 h 33"/>
                <a:gd name="T24" fmla="*/ 16 w 24"/>
                <a:gd name="T25" fmla="*/ 17 h 33"/>
                <a:gd name="T26" fmla="*/ 16 w 24"/>
                <a:gd name="T27" fmla="*/ 17 h 33"/>
                <a:gd name="T28" fmla="*/ 19 w 24"/>
                <a:gd name="T29" fmla="*/ 19 h 33"/>
                <a:gd name="T30" fmla="*/ 21 w 24"/>
                <a:gd name="T31" fmla="*/ 22 h 33"/>
                <a:gd name="T32" fmla="*/ 24 w 24"/>
                <a:gd name="T33" fmla="*/ 33 h 33"/>
                <a:gd name="T34" fmla="*/ 16 w 24"/>
                <a:gd name="T35" fmla="*/ 33 h 33"/>
                <a:gd name="T36" fmla="*/ 13 w 24"/>
                <a:gd name="T37" fmla="*/ 24 h 33"/>
                <a:gd name="T38" fmla="*/ 11 w 24"/>
                <a:gd name="T39" fmla="*/ 20 h 33"/>
                <a:gd name="T40" fmla="*/ 8 w 24"/>
                <a:gd name="T41" fmla="*/ 20 h 33"/>
                <a:gd name="T42" fmla="*/ 8 w 24"/>
                <a:gd name="T43" fmla="*/ 33 h 33"/>
                <a:gd name="T44" fmla="*/ 0 w 24"/>
                <a:gd name="T4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60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30 w 162"/>
                <a:gd name="T1" fmla="*/ 53 h 60"/>
                <a:gd name="T2" fmla="*/ 29 w 162"/>
                <a:gd name="T3" fmla="*/ 52 h 60"/>
                <a:gd name="T4" fmla="*/ 0 w 162"/>
                <a:gd name="T5" fmla="*/ 35 h 60"/>
                <a:gd name="T6" fmla="*/ 22 w 162"/>
                <a:gd name="T7" fmla="*/ 22 h 60"/>
                <a:gd name="T8" fmla="*/ 52 w 162"/>
                <a:gd name="T9" fmla="*/ 40 h 60"/>
                <a:gd name="T10" fmla="*/ 74 w 162"/>
                <a:gd name="T11" fmla="*/ 38 h 60"/>
                <a:gd name="T12" fmla="*/ 112 w 162"/>
                <a:gd name="T13" fmla="*/ 16 h 60"/>
                <a:gd name="T14" fmla="*/ 70 w 162"/>
                <a:gd name="T15" fmla="*/ 16 h 60"/>
                <a:gd name="T16" fmla="*/ 70 w 162"/>
                <a:gd name="T17" fmla="*/ 0 h 60"/>
                <a:gd name="T18" fmla="*/ 162 w 162"/>
                <a:gd name="T19" fmla="*/ 0 h 60"/>
                <a:gd name="T20" fmla="*/ 162 w 162"/>
                <a:gd name="T21" fmla="*/ 53 h 60"/>
                <a:gd name="T22" fmla="*/ 135 w 162"/>
                <a:gd name="T23" fmla="*/ 53 h 60"/>
                <a:gd name="T24" fmla="*/ 134 w 162"/>
                <a:gd name="T25" fmla="*/ 29 h 60"/>
                <a:gd name="T26" fmla="*/ 97 w 162"/>
                <a:gd name="T27" fmla="*/ 51 h 60"/>
                <a:gd name="T28" fmla="*/ 60 w 162"/>
                <a:gd name="T29" fmla="*/ 60 h 60"/>
                <a:gd name="T30" fmla="*/ 30 w 162"/>
                <a:gd name="T31" fmla="*/ 53 h 60"/>
                <a:gd name="T32" fmla="*/ 30 w 162"/>
                <a:gd name="T33" fmla="*/ 5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61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9 w 105"/>
                <a:gd name="T1" fmla="*/ 80 h 93"/>
                <a:gd name="T2" fmla="*/ 69 w 105"/>
                <a:gd name="T3" fmla="*/ 63 h 93"/>
                <a:gd name="T4" fmla="*/ 66 w 105"/>
                <a:gd name="T5" fmla="*/ 50 h 93"/>
                <a:gd name="T6" fmla="*/ 28 w 105"/>
                <a:gd name="T7" fmla="*/ 29 h 93"/>
                <a:gd name="T8" fmla="*/ 28 w 105"/>
                <a:gd name="T9" fmla="*/ 53 h 93"/>
                <a:gd name="T10" fmla="*/ 0 w 105"/>
                <a:gd name="T11" fmla="*/ 53 h 93"/>
                <a:gd name="T12" fmla="*/ 0 w 105"/>
                <a:gd name="T13" fmla="*/ 0 h 93"/>
                <a:gd name="T14" fmla="*/ 92 w 105"/>
                <a:gd name="T15" fmla="*/ 0 h 93"/>
                <a:gd name="T16" fmla="*/ 92 w 105"/>
                <a:gd name="T17" fmla="*/ 15 h 93"/>
                <a:gd name="T18" fmla="*/ 50 w 105"/>
                <a:gd name="T19" fmla="*/ 15 h 93"/>
                <a:gd name="T20" fmla="*/ 88 w 105"/>
                <a:gd name="T21" fmla="*/ 37 h 93"/>
                <a:gd name="T22" fmla="*/ 105 w 105"/>
                <a:gd name="T23" fmla="*/ 58 h 93"/>
                <a:gd name="T24" fmla="*/ 91 w 105"/>
                <a:gd name="T25" fmla="*/ 76 h 93"/>
                <a:gd name="T26" fmla="*/ 62 w 105"/>
                <a:gd name="T27" fmla="*/ 93 h 93"/>
                <a:gd name="T28" fmla="*/ 39 w 105"/>
                <a:gd name="T29" fmla="*/ 80 h 93"/>
                <a:gd name="T30" fmla="*/ 39 w 105"/>
                <a:gd name="T31" fmla="*/ 8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62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32 w 162"/>
                <a:gd name="T1" fmla="*/ 8 h 60"/>
                <a:gd name="T2" fmla="*/ 162 w 162"/>
                <a:gd name="T3" fmla="*/ 25 h 60"/>
                <a:gd name="T4" fmla="*/ 139 w 162"/>
                <a:gd name="T5" fmla="*/ 38 h 60"/>
                <a:gd name="T6" fmla="*/ 109 w 162"/>
                <a:gd name="T7" fmla="*/ 21 h 60"/>
                <a:gd name="T8" fmla="*/ 88 w 162"/>
                <a:gd name="T9" fmla="*/ 23 h 60"/>
                <a:gd name="T10" fmla="*/ 50 w 162"/>
                <a:gd name="T11" fmla="*/ 45 h 60"/>
                <a:gd name="T12" fmla="*/ 92 w 162"/>
                <a:gd name="T13" fmla="*/ 45 h 60"/>
                <a:gd name="T14" fmla="*/ 92 w 162"/>
                <a:gd name="T15" fmla="*/ 60 h 60"/>
                <a:gd name="T16" fmla="*/ 0 w 162"/>
                <a:gd name="T17" fmla="*/ 60 h 60"/>
                <a:gd name="T18" fmla="*/ 0 w 162"/>
                <a:gd name="T19" fmla="*/ 7 h 60"/>
                <a:gd name="T20" fmla="*/ 27 w 162"/>
                <a:gd name="T21" fmla="*/ 7 h 60"/>
                <a:gd name="T22" fmla="*/ 27 w 162"/>
                <a:gd name="T23" fmla="*/ 31 h 60"/>
                <a:gd name="T24" fmla="*/ 65 w 162"/>
                <a:gd name="T25" fmla="*/ 10 h 60"/>
                <a:gd name="T26" fmla="*/ 101 w 162"/>
                <a:gd name="T27" fmla="*/ 0 h 60"/>
                <a:gd name="T28" fmla="*/ 132 w 162"/>
                <a:gd name="T29" fmla="*/ 8 h 60"/>
                <a:gd name="T30" fmla="*/ 132 w 162"/>
                <a:gd name="T31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63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04 w 104"/>
                <a:gd name="T1" fmla="*/ 40 h 94"/>
                <a:gd name="T2" fmla="*/ 104 w 104"/>
                <a:gd name="T3" fmla="*/ 94 h 94"/>
                <a:gd name="T4" fmla="*/ 13 w 104"/>
                <a:gd name="T5" fmla="*/ 94 h 94"/>
                <a:gd name="T6" fmla="*/ 12 w 104"/>
                <a:gd name="T7" fmla="*/ 78 h 94"/>
                <a:gd name="T8" fmla="*/ 54 w 104"/>
                <a:gd name="T9" fmla="*/ 78 h 94"/>
                <a:gd name="T10" fmla="*/ 16 w 104"/>
                <a:gd name="T11" fmla="*/ 56 h 94"/>
                <a:gd name="T12" fmla="*/ 0 w 104"/>
                <a:gd name="T13" fmla="*/ 35 h 94"/>
                <a:gd name="T14" fmla="*/ 13 w 104"/>
                <a:gd name="T15" fmla="*/ 17 h 94"/>
                <a:gd name="T16" fmla="*/ 43 w 104"/>
                <a:gd name="T17" fmla="*/ 0 h 94"/>
                <a:gd name="T18" fmla="*/ 65 w 104"/>
                <a:gd name="T19" fmla="*/ 13 h 94"/>
                <a:gd name="T20" fmla="*/ 36 w 104"/>
                <a:gd name="T21" fmla="*/ 30 h 94"/>
                <a:gd name="T22" fmla="*/ 39 w 104"/>
                <a:gd name="T23" fmla="*/ 43 h 94"/>
                <a:gd name="T24" fmla="*/ 77 w 104"/>
                <a:gd name="T25" fmla="*/ 65 h 94"/>
                <a:gd name="T26" fmla="*/ 77 w 104"/>
                <a:gd name="T27" fmla="*/ 40 h 94"/>
                <a:gd name="T28" fmla="*/ 104 w 104"/>
                <a:gd name="T29" fmla="*/ 40 h 94"/>
                <a:gd name="T30" fmla="*/ 104 w 104"/>
                <a:gd name="T31" fmla="*/ 4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64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30 w 162"/>
                <a:gd name="T1" fmla="*/ 53 h 61"/>
                <a:gd name="T2" fmla="*/ 30 w 162"/>
                <a:gd name="T3" fmla="*/ 53 h 61"/>
                <a:gd name="T4" fmla="*/ 0 w 162"/>
                <a:gd name="T5" fmla="*/ 36 h 61"/>
                <a:gd name="T6" fmla="*/ 23 w 162"/>
                <a:gd name="T7" fmla="*/ 23 h 61"/>
                <a:gd name="T8" fmla="*/ 53 w 162"/>
                <a:gd name="T9" fmla="*/ 40 h 61"/>
                <a:gd name="T10" fmla="*/ 74 w 162"/>
                <a:gd name="T11" fmla="*/ 38 h 61"/>
                <a:gd name="T12" fmla="*/ 112 w 162"/>
                <a:gd name="T13" fmla="*/ 16 h 61"/>
                <a:gd name="T14" fmla="*/ 70 w 162"/>
                <a:gd name="T15" fmla="*/ 16 h 61"/>
                <a:gd name="T16" fmla="*/ 70 w 162"/>
                <a:gd name="T17" fmla="*/ 0 h 61"/>
                <a:gd name="T18" fmla="*/ 162 w 162"/>
                <a:gd name="T19" fmla="*/ 0 h 61"/>
                <a:gd name="T20" fmla="*/ 162 w 162"/>
                <a:gd name="T21" fmla="*/ 54 h 61"/>
                <a:gd name="T22" fmla="*/ 135 w 162"/>
                <a:gd name="T23" fmla="*/ 54 h 61"/>
                <a:gd name="T24" fmla="*/ 135 w 162"/>
                <a:gd name="T25" fmla="*/ 29 h 61"/>
                <a:gd name="T26" fmla="*/ 97 w 162"/>
                <a:gd name="T27" fmla="*/ 51 h 61"/>
                <a:gd name="T28" fmla="*/ 61 w 162"/>
                <a:gd name="T29" fmla="*/ 61 h 61"/>
                <a:gd name="T30" fmla="*/ 30 w 162"/>
                <a:gd name="T31" fmla="*/ 53 h 61"/>
                <a:gd name="T32" fmla="*/ 30 w 162"/>
                <a:gd name="T33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65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40 w 105"/>
                <a:gd name="T1" fmla="*/ 81 h 94"/>
                <a:gd name="T2" fmla="*/ 69 w 105"/>
                <a:gd name="T3" fmla="*/ 63 h 94"/>
                <a:gd name="T4" fmla="*/ 66 w 105"/>
                <a:gd name="T5" fmla="*/ 51 h 94"/>
                <a:gd name="T6" fmla="*/ 28 w 105"/>
                <a:gd name="T7" fmla="*/ 29 h 94"/>
                <a:gd name="T8" fmla="*/ 28 w 105"/>
                <a:gd name="T9" fmla="*/ 53 h 94"/>
                <a:gd name="T10" fmla="*/ 1 w 105"/>
                <a:gd name="T11" fmla="*/ 53 h 94"/>
                <a:gd name="T12" fmla="*/ 0 w 105"/>
                <a:gd name="T13" fmla="*/ 0 h 94"/>
                <a:gd name="T14" fmla="*/ 92 w 105"/>
                <a:gd name="T15" fmla="*/ 0 h 94"/>
                <a:gd name="T16" fmla="*/ 93 w 105"/>
                <a:gd name="T17" fmla="*/ 16 h 94"/>
                <a:gd name="T18" fmla="*/ 51 w 105"/>
                <a:gd name="T19" fmla="*/ 16 h 94"/>
                <a:gd name="T20" fmla="*/ 89 w 105"/>
                <a:gd name="T21" fmla="*/ 38 h 94"/>
                <a:gd name="T22" fmla="*/ 105 w 105"/>
                <a:gd name="T23" fmla="*/ 59 h 94"/>
                <a:gd name="T24" fmla="*/ 92 w 105"/>
                <a:gd name="T25" fmla="*/ 77 h 94"/>
                <a:gd name="T26" fmla="*/ 62 w 105"/>
                <a:gd name="T27" fmla="*/ 94 h 94"/>
                <a:gd name="T28" fmla="*/ 40 w 105"/>
                <a:gd name="T29" fmla="*/ 81 h 94"/>
                <a:gd name="T30" fmla="*/ 40 w 105"/>
                <a:gd name="T3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66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32 w 162"/>
                <a:gd name="T1" fmla="*/ 8 h 61"/>
                <a:gd name="T2" fmla="*/ 162 w 162"/>
                <a:gd name="T3" fmla="*/ 25 h 61"/>
                <a:gd name="T4" fmla="*/ 140 w 162"/>
                <a:gd name="T5" fmla="*/ 38 h 61"/>
                <a:gd name="T6" fmla="*/ 110 w 162"/>
                <a:gd name="T7" fmla="*/ 21 h 61"/>
                <a:gd name="T8" fmla="*/ 88 w 162"/>
                <a:gd name="T9" fmla="*/ 23 h 61"/>
                <a:gd name="T10" fmla="*/ 50 w 162"/>
                <a:gd name="T11" fmla="*/ 45 h 61"/>
                <a:gd name="T12" fmla="*/ 92 w 162"/>
                <a:gd name="T13" fmla="*/ 45 h 61"/>
                <a:gd name="T14" fmla="*/ 92 w 162"/>
                <a:gd name="T15" fmla="*/ 61 h 61"/>
                <a:gd name="T16" fmla="*/ 0 w 162"/>
                <a:gd name="T17" fmla="*/ 61 h 61"/>
                <a:gd name="T18" fmla="*/ 0 w 162"/>
                <a:gd name="T19" fmla="*/ 7 h 61"/>
                <a:gd name="T20" fmla="*/ 27 w 162"/>
                <a:gd name="T21" fmla="*/ 7 h 61"/>
                <a:gd name="T22" fmla="*/ 28 w 162"/>
                <a:gd name="T23" fmla="*/ 32 h 61"/>
                <a:gd name="T24" fmla="*/ 65 w 162"/>
                <a:gd name="T25" fmla="*/ 10 h 61"/>
                <a:gd name="T26" fmla="*/ 101 w 162"/>
                <a:gd name="T27" fmla="*/ 0 h 61"/>
                <a:gd name="T28" fmla="*/ 132 w 162"/>
                <a:gd name="T29" fmla="*/ 8 h 61"/>
                <a:gd name="T30" fmla="*/ 132 w 162"/>
                <a:gd name="T31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67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05 w 105"/>
                <a:gd name="T1" fmla="*/ 41 h 94"/>
                <a:gd name="T2" fmla="*/ 105 w 105"/>
                <a:gd name="T3" fmla="*/ 94 h 94"/>
                <a:gd name="T4" fmla="*/ 13 w 105"/>
                <a:gd name="T5" fmla="*/ 94 h 94"/>
                <a:gd name="T6" fmla="*/ 13 w 105"/>
                <a:gd name="T7" fmla="*/ 78 h 94"/>
                <a:gd name="T8" fmla="*/ 55 w 105"/>
                <a:gd name="T9" fmla="*/ 78 h 94"/>
                <a:gd name="T10" fmla="*/ 17 w 105"/>
                <a:gd name="T11" fmla="*/ 56 h 94"/>
                <a:gd name="T12" fmla="*/ 0 w 105"/>
                <a:gd name="T13" fmla="*/ 35 h 94"/>
                <a:gd name="T14" fmla="*/ 14 w 105"/>
                <a:gd name="T15" fmla="*/ 17 h 94"/>
                <a:gd name="T16" fmla="*/ 43 w 105"/>
                <a:gd name="T17" fmla="*/ 0 h 94"/>
                <a:gd name="T18" fmla="*/ 66 w 105"/>
                <a:gd name="T19" fmla="*/ 13 h 94"/>
                <a:gd name="T20" fmla="*/ 36 w 105"/>
                <a:gd name="T21" fmla="*/ 31 h 94"/>
                <a:gd name="T22" fmla="*/ 39 w 105"/>
                <a:gd name="T23" fmla="*/ 43 h 94"/>
                <a:gd name="T24" fmla="*/ 77 w 105"/>
                <a:gd name="T25" fmla="*/ 65 h 94"/>
                <a:gd name="T26" fmla="*/ 77 w 105"/>
                <a:gd name="T27" fmla="*/ 41 h 94"/>
                <a:gd name="T28" fmla="*/ 105 w 105"/>
                <a:gd name="T29" fmla="*/ 41 h 94"/>
                <a:gd name="T30" fmla="*/ 105 w 105"/>
                <a:gd name="T31" fmla="*/ 4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5" name="Picture 416" descr="compu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759" y="2192532"/>
            <a:ext cx="9080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 flipV="1">
            <a:off x="1958009" y="3677484"/>
            <a:ext cx="5555974" cy="99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25" idx="2"/>
          </p:cNvCxnSpPr>
          <p:nvPr/>
        </p:nvCxnSpPr>
        <p:spPr>
          <a:xfrm>
            <a:off x="3119784" y="3056132"/>
            <a:ext cx="0" cy="6213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8" idx="2"/>
          </p:cNvCxnSpPr>
          <p:nvPr/>
        </p:nvCxnSpPr>
        <p:spPr>
          <a:xfrm>
            <a:off x="6469131" y="2932795"/>
            <a:ext cx="0" cy="744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79713" y="1103245"/>
            <a:ext cx="6109493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SLAAC</a:t>
            </a:r>
            <a:r>
              <a:rPr lang="zh-CN" altLang="en-US" dirty="0" smtClean="0"/>
              <a:t>：</a:t>
            </a:r>
            <a:r>
              <a:rPr lang="en-US" altLang="zh-CN" dirty="0" smtClean="0"/>
              <a:t>Stateless Address </a:t>
            </a:r>
            <a:r>
              <a:rPr lang="en-US" altLang="zh-CN" dirty="0" err="1" smtClean="0"/>
              <a:t>Autoconfiguration</a:t>
            </a:r>
            <a:r>
              <a:rPr lang="en-US" altLang="zh-CN" dirty="0" smtClean="0"/>
              <a:t>    RFC4862</a:t>
            </a:r>
            <a:endParaRPr lang="zh-CN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495254" y="1823328"/>
            <a:ext cx="1249060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IPv6 client</a:t>
            </a:r>
            <a:endParaRPr lang="zh-CN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97750" y="1823328"/>
            <a:ext cx="1402948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IPv6 Router</a:t>
            </a:r>
            <a:endParaRPr lang="zh-CN" altLang="en-US" dirty="0"/>
          </a:p>
        </p:txBody>
      </p:sp>
      <p:sp>
        <p:nvSpPr>
          <p:cNvPr id="32" name="右箭头 31"/>
          <p:cNvSpPr/>
          <p:nvPr/>
        </p:nvSpPr>
        <p:spPr>
          <a:xfrm>
            <a:off x="3597966" y="2932795"/>
            <a:ext cx="1182757" cy="207976"/>
          </a:xfrm>
          <a:prstGeom prst="rightArrow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33363" y="2652485"/>
            <a:ext cx="1236236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Step1:</a:t>
            </a:r>
            <a:r>
              <a:rPr lang="zh-CN" altLang="en-US" dirty="0" smtClean="0"/>
              <a:t> </a:t>
            </a:r>
            <a:r>
              <a:rPr lang="en-US" altLang="zh-CN" dirty="0" smtClean="0"/>
              <a:t>RS</a:t>
            </a:r>
            <a:endParaRPr lang="zh-CN" altLang="en-US" dirty="0"/>
          </a:p>
        </p:txBody>
      </p:sp>
      <p:sp>
        <p:nvSpPr>
          <p:cNvPr id="36" name="右箭头 35"/>
          <p:cNvSpPr/>
          <p:nvPr/>
        </p:nvSpPr>
        <p:spPr>
          <a:xfrm>
            <a:off x="3603644" y="3411329"/>
            <a:ext cx="1182757" cy="207976"/>
          </a:xfrm>
          <a:prstGeom prst="rightArrow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39041" y="3131019"/>
            <a:ext cx="1402948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Step3:</a:t>
            </a:r>
            <a:r>
              <a:rPr lang="zh-CN" altLang="en-US" dirty="0" smtClean="0"/>
              <a:t> </a:t>
            </a:r>
            <a:r>
              <a:rPr lang="en-US" altLang="zh-CN" dirty="0" smtClean="0"/>
              <a:t>DAD</a:t>
            </a:r>
            <a:endParaRPr lang="zh-CN" altLang="en-US" dirty="0"/>
          </a:p>
        </p:txBody>
      </p:sp>
      <p:sp>
        <p:nvSpPr>
          <p:cNvPr id="38" name="右箭头 37"/>
          <p:cNvSpPr/>
          <p:nvPr/>
        </p:nvSpPr>
        <p:spPr>
          <a:xfrm rot="10800000">
            <a:off x="5000773" y="3165798"/>
            <a:ext cx="1182757" cy="207976"/>
          </a:xfrm>
          <a:prstGeom prst="rightArrow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74033" y="2860216"/>
            <a:ext cx="1236236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Step2:</a:t>
            </a:r>
            <a:r>
              <a:rPr lang="zh-CN" altLang="en-US" dirty="0" smtClean="0"/>
              <a:t> </a:t>
            </a:r>
            <a:r>
              <a:rPr lang="en-US" altLang="zh-CN" dirty="0" smtClean="0"/>
              <a:t>RA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194443" y="4075047"/>
            <a:ext cx="9847931" cy="2307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网关通过</a:t>
            </a:r>
            <a:r>
              <a:rPr lang="en-US" altLang="zh-CN" dirty="0" smtClean="0"/>
              <a:t>RA</a:t>
            </a:r>
            <a:r>
              <a:rPr lang="zh-CN" altLang="en-US" dirty="0" smtClean="0"/>
              <a:t>通告自己的网络前缀；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IPv6</a:t>
            </a:r>
            <a:r>
              <a:rPr lang="zh-CN" altLang="en-US" dirty="0" smtClean="0"/>
              <a:t>客户端通过算法自动生成自己的</a:t>
            </a:r>
            <a:r>
              <a:rPr lang="en-US" altLang="zh-CN" dirty="0" smtClean="0"/>
              <a:t>IPv6</a:t>
            </a:r>
            <a:r>
              <a:rPr lang="zh-CN" altLang="en-US" dirty="0" smtClean="0"/>
              <a:t>地址；</a:t>
            </a:r>
            <a:endParaRPr lang="en-US" altLang="zh-CN" dirty="0" smtClean="0"/>
          </a:p>
          <a:p>
            <a:pPr marL="0" lvl="1"/>
            <a:r>
              <a:rPr lang="en-US" altLang="zh-CN" sz="1800" dirty="0" smtClean="0"/>
              <a:t>     SLAAC </a:t>
            </a:r>
            <a:r>
              <a:rPr lang="en-US" altLang="zh-CN" sz="1800" dirty="0"/>
              <a:t>EUI-64</a:t>
            </a:r>
            <a:r>
              <a:rPr lang="zh-CN" altLang="zh-CN" sz="1800" dirty="0"/>
              <a:t>地址</a:t>
            </a:r>
            <a:r>
              <a:rPr lang="en-US" altLang="zh-CN" sz="1800" dirty="0"/>
              <a:t>=IPv6</a:t>
            </a:r>
            <a:r>
              <a:rPr lang="zh-CN" altLang="zh-CN" sz="1800" dirty="0"/>
              <a:t>前缀</a:t>
            </a:r>
            <a:r>
              <a:rPr lang="en-US" altLang="zh-CN" sz="1800" dirty="0"/>
              <a:t>+EUI-64</a:t>
            </a:r>
            <a:r>
              <a:rPr lang="zh-CN" altLang="zh-CN" sz="1800" dirty="0"/>
              <a:t>标识符</a:t>
            </a:r>
            <a:r>
              <a:rPr lang="en-US" altLang="zh-CN" sz="1800" dirty="0"/>
              <a:t>(</a:t>
            </a:r>
            <a:r>
              <a:rPr lang="zh-CN" altLang="zh-CN" sz="1800" dirty="0"/>
              <a:t>稳定地址</a:t>
            </a:r>
            <a:r>
              <a:rPr lang="en-US" altLang="zh-CN" sz="1800" dirty="0"/>
              <a:t>)</a:t>
            </a:r>
            <a:endParaRPr lang="zh-CN" altLang="zh-CN" sz="1600" dirty="0"/>
          </a:p>
          <a:p>
            <a:pPr marL="0" lvl="1"/>
            <a:r>
              <a:rPr lang="en-US" altLang="zh-CN" sz="1800" dirty="0" smtClean="0"/>
              <a:t>     SLAAC </a:t>
            </a:r>
            <a:r>
              <a:rPr lang="en-US" altLang="zh-CN" sz="1800" dirty="0"/>
              <a:t>Privacy Extensions</a:t>
            </a:r>
            <a:r>
              <a:rPr lang="zh-CN" altLang="zh-CN" sz="1800" dirty="0"/>
              <a:t>地址</a:t>
            </a:r>
            <a:r>
              <a:rPr lang="en-US" altLang="zh-CN" sz="1800" dirty="0"/>
              <a:t>=IPv6</a:t>
            </a:r>
            <a:r>
              <a:rPr lang="zh-CN" altLang="zh-CN" sz="1800" dirty="0"/>
              <a:t>前缀</a:t>
            </a:r>
            <a:r>
              <a:rPr lang="en-US" altLang="zh-CN" sz="1800" dirty="0"/>
              <a:t>+</a:t>
            </a:r>
            <a:r>
              <a:rPr lang="zh-CN" altLang="zh-CN" sz="1800" dirty="0"/>
              <a:t>随机接口标识符</a:t>
            </a:r>
            <a:r>
              <a:rPr lang="en-US" altLang="zh-CN" sz="1800" dirty="0"/>
              <a:t>(</a:t>
            </a:r>
            <a:r>
              <a:rPr lang="zh-CN" altLang="zh-CN" sz="1800" dirty="0"/>
              <a:t>临时地址</a:t>
            </a:r>
            <a:r>
              <a:rPr lang="en-US" altLang="zh-CN" sz="1800" dirty="0" smtClean="0"/>
              <a:t>)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RFC4941</a:t>
            </a:r>
            <a:r>
              <a:rPr lang="zh-CN" altLang="en-US" sz="1800" dirty="0" smtClean="0"/>
              <a:t>）</a:t>
            </a:r>
            <a:endParaRPr lang="zh-CN" altLang="zh-CN" sz="16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IPv6</a:t>
            </a:r>
            <a:r>
              <a:rPr lang="zh-CN" altLang="en-US" dirty="0" smtClean="0"/>
              <a:t>客户端发送</a:t>
            </a:r>
            <a:r>
              <a:rPr lang="en-US" altLang="zh-CN" dirty="0" smtClean="0"/>
              <a:t>DAD</a:t>
            </a:r>
            <a:r>
              <a:rPr lang="zh-CN" altLang="en-US" dirty="0" smtClean="0"/>
              <a:t>报文，检测网络地址冲突；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无状态获取</a:t>
            </a:r>
            <a:r>
              <a:rPr lang="en-US" altLang="zh-CN" dirty="0" smtClean="0"/>
              <a:t>IPv6</a:t>
            </a:r>
            <a:r>
              <a:rPr lang="zh-CN" altLang="en-US" dirty="0" smtClean="0"/>
              <a:t>地址的方式无法获得</a:t>
            </a:r>
            <a:r>
              <a:rPr lang="en-US" altLang="zh-CN" dirty="0" smtClean="0"/>
              <a:t>DNS</a:t>
            </a:r>
            <a:r>
              <a:rPr lang="zh-CN" altLang="en-US" dirty="0" smtClean="0"/>
              <a:t>等信息，需要通过其他手段获得。如：手工配置，或通过</a:t>
            </a:r>
            <a:r>
              <a:rPr lang="en-US" altLang="zh-CN" dirty="0" smtClean="0"/>
              <a:t>IPv4</a:t>
            </a:r>
            <a:r>
              <a:rPr lang="zh-CN" altLang="en-US" dirty="0" smtClean="0"/>
              <a:t>的</a:t>
            </a:r>
            <a:r>
              <a:rPr lang="en-US" altLang="zh-CN" dirty="0" smtClean="0"/>
              <a:t>DHCP</a:t>
            </a:r>
            <a:r>
              <a:rPr lang="zh-CN" altLang="en-US" dirty="0" smtClean="0"/>
              <a:t>来获取；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82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DHCP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无状态获取地址的方式</a:t>
            </a:r>
          </a:p>
        </p:txBody>
      </p:sp>
      <p:grpSp>
        <p:nvGrpSpPr>
          <p:cNvPr id="5" name="Group 50"/>
          <p:cNvGrpSpPr>
            <a:grpSpLocks noChangeAspect="1"/>
          </p:cNvGrpSpPr>
          <p:nvPr/>
        </p:nvGrpSpPr>
        <p:grpSpPr bwMode="auto">
          <a:xfrm>
            <a:off x="5989706" y="1932359"/>
            <a:ext cx="958850" cy="668338"/>
            <a:chOff x="3541" y="1317"/>
            <a:chExt cx="747" cy="546"/>
          </a:xfrm>
        </p:grpSpPr>
        <p:sp>
          <p:nvSpPr>
            <p:cNvPr id="8" name="AutoShape 51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52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356 w 416"/>
                <a:gd name="T1" fmla="*/ 84 h 207"/>
                <a:gd name="T2" fmla="*/ 62 w 416"/>
                <a:gd name="T3" fmla="*/ 84 h 207"/>
                <a:gd name="T4" fmla="*/ 1 w 416"/>
                <a:gd name="T5" fmla="*/ 1 h 207"/>
                <a:gd name="T6" fmla="*/ 0 w 416"/>
                <a:gd name="T7" fmla="*/ 1 h 207"/>
                <a:gd name="T8" fmla="*/ 0 w 416"/>
                <a:gd name="T9" fmla="*/ 80 h 207"/>
                <a:gd name="T10" fmla="*/ 1 w 416"/>
                <a:gd name="T11" fmla="*/ 80 h 207"/>
                <a:gd name="T12" fmla="*/ 62 w 416"/>
                <a:gd name="T13" fmla="*/ 160 h 207"/>
                <a:gd name="T14" fmla="*/ 356 w 416"/>
                <a:gd name="T15" fmla="*/ 160 h 207"/>
                <a:gd name="T16" fmla="*/ 416 w 416"/>
                <a:gd name="T17" fmla="*/ 80 h 207"/>
                <a:gd name="T18" fmla="*/ 416 w 416"/>
                <a:gd name="T19" fmla="*/ 80 h 207"/>
                <a:gd name="T20" fmla="*/ 416 w 416"/>
                <a:gd name="T21" fmla="*/ 0 h 207"/>
                <a:gd name="T22" fmla="*/ 356 w 416"/>
                <a:gd name="T23" fmla="*/ 8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53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75 w 457"/>
                <a:gd name="T1" fmla="*/ 47 h 264"/>
                <a:gd name="T2" fmla="*/ 376 w 457"/>
                <a:gd name="T3" fmla="*/ 217 h 264"/>
                <a:gd name="T4" fmla="*/ 82 w 457"/>
                <a:gd name="T5" fmla="*/ 217 h 264"/>
                <a:gd name="T6" fmla="*/ 81 w 457"/>
                <a:gd name="T7" fmla="*/ 47 h 264"/>
                <a:gd name="T8" fmla="*/ 375 w 457"/>
                <a:gd name="T9" fmla="*/ 4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54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7 w 24"/>
                <a:gd name="T1" fmla="*/ 5 h 33"/>
                <a:gd name="T2" fmla="*/ 7 w 24"/>
                <a:gd name="T3" fmla="*/ 14 h 33"/>
                <a:gd name="T4" fmla="*/ 10 w 24"/>
                <a:gd name="T5" fmla="*/ 14 h 33"/>
                <a:gd name="T6" fmla="*/ 13 w 24"/>
                <a:gd name="T7" fmla="*/ 13 h 33"/>
                <a:gd name="T8" fmla="*/ 14 w 24"/>
                <a:gd name="T9" fmla="*/ 10 h 33"/>
                <a:gd name="T10" fmla="*/ 10 w 24"/>
                <a:gd name="T11" fmla="*/ 5 h 33"/>
                <a:gd name="T12" fmla="*/ 7 w 24"/>
                <a:gd name="T13" fmla="*/ 5 h 33"/>
                <a:gd name="T14" fmla="*/ 0 w 24"/>
                <a:gd name="T15" fmla="*/ 33 h 33"/>
                <a:gd name="T16" fmla="*/ 0 w 24"/>
                <a:gd name="T17" fmla="*/ 0 h 33"/>
                <a:gd name="T18" fmla="*/ 12 w 24"/>
                <a:gd name="T19" fmla="*/ 0 h 33"/>
                <a:gd name="T20" fmla="*/ 19 w 24"/>
                <a:gd name="T21" fmla="*/ 2 h 33"/>
                <a:gd name="T22" fmla="*/ 22 w 24"/>
                <a:gd name="T23" fmla="*/ 8 h 33"/>
                <a:gd name="T24" fmla="*/ 15 w 24"/>
                <a:gd name="T25" fmla="*/ 17 h 33"/>
                <a:gd name="T26" fmla="*/ 15 w 24"/>
                <a:gd name="T27" fmla="*/ 17 h 33"/>
                <a:gd name="T28" fmla="*/ 19 w 24"/>
                <a:gd name="T29" fmla="*/ 19 h 33"/>
                <a:gd name="T30" fmla="*/ 20 w 24"/>
                <a:gd name="T31" fmla="*/ 22 h 33"/>
                <a:gd name="T32" fmla="*/ 24 w 24"/>
                <a:gd name="T33" fmla="*/ 33 h 33"/>
                <a:gd name="T34" fmla="*/ 15 w 24"/>
                <a:gd name="T35" fmla="*/ 33 h 33"/>
                <a:gd name="T36" fmla="*/ 13 w 24"/>
                <a:gd name="T37" fmla="*/ 24 h 33"/>
                <a:gd name="T38" fmla="*/ 11 w 24"/>
                <a:gd name="T39" fmla="*/ 20 h 33"/>
                <a:gd name="T40" fmla="*/ 7 w 24"/>
                <a:gd name="T41" fmla="*/ 20 h 33"/>
                <a:gd name="T42" fmla="*/ 7 w 24"/>
                <a:gd name="T43" fmla="*/ 33 h 33"/>
                <a:gd name="T44" fmla="*/ 0 w 24"/>
                <a:gd name="T4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55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8 w 29"/>
                <a:gd name="T1" fmla="*/ 17 h 35"/>
                <a:gd name="T2" fmla="*/ 14 w 29"/>
                <a:gd name="T3" fmla="*/ 29 h 35"/>
                <a:gd name="T4" fmla="*/ 20 w 29"/>
                <a:gd name="T5" fmla="*/ 17 h 35"/>
                <a:gd name="T6" fmla="*/ 14 w 29"/>
                <a:gd name="T7" fmla="*/ 6 h 35"/>
                <a:gd name="T8" fmla="*/ 8 w 29"/>
                <a:gd name="T9" fmla="*/ 17 h 35"/>
                <a:gd name="T10" fmla="*/ 0 w 29"/>
                <a:gd name="T11" fmla="*/ 17 h 35"/>
                <a:gd name="T12" fmla="*/ 3 w 29"/>
                <a:gd name="T13" fmla="*/ 5 h 35"/>
                <a:gd name="T14" fmla="*/ 14 w 29"/>
                <a:gd name="T15" fmla="*/ 0 h 35"/>
                <a:gd name="T16" fmla="*/ 25 w 29"/>
                <a:gd name="T17" fmla="*/ 5 h 35"/>
                <a:gd name="T18" fmla="*/ 29 w 29"/>
                <a:gd name="T19" fmla="*/ 17 h 35"/>
                <a:gd name="T20" fmla="*/ 25 w 29"/>
                <a:gd name="T21" fmla="*/ 30 h 35"/>
                <a:gd name="T22" fmla="*/ 14 w 29"/>
                <a:gd name="T23" fmla="*/ 35 h 35"/>
                <a:gd name="T24" fmla="*/ 3 w 29"/>
                <a:gd name="T25" fmla="*/ 29 h 35"/>
                <a:gd name="T26" fmla="*/ 0 w 29"/>
                <a:gd name="T2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56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21 h 34"/>
                <a:gd name="T2" fmla="*/ 0 w 24"/>
                <a:gd name="T3" fmla="*/ 0 h 34"/>
                <a:gd name="T4" fmla="*/ 7 w 24"/>
                <a:gd name="T5" fmla="*/ 0 h 34"/>
                <a:gd name="T6" fmla="*/ 7 w 24"/>
                <a:gd name="T7" fmla="*/ 22 h 34"/>
                <a:gd name="T8" fmla="*/ 12 w 24"/>
                <a:gd name="T9" fmla="*/ 28 h 34"/>
                <a:gd name="T10" fmla="*/ 16 w 24"/>
                <a:gd name="T11" fmla="*/ 22 h 34"/>
                <a:gd name="T12" fmla="*/ 16 w 24"/>
                <a:gd name="T13" fmla="*/ 0 h 34"/>
                <a:gd name="T14" fmla="*/ 24 w 24"/>
                <a:gd name="T15" fmla="*/ 0 h 34"/>
                <a:gd name="T16" fmla="*/ 24 w 24"/>
                <a:gd name="T17" fmla="*/ 21 h 34"/>
                <a:gd name="T18" fmla="*/ 21 w 24"/>
                <a:gd name="T19" fmla="*/ 30 h 34"/>
                <a:gd name="T20" fmla="*/ 12 w 24"/>
                <a:gd name="T21" fmla="*/ 34 h 34"/>
                <a:gd name="T22" fmla="*/ 3 w 24"/>
                <a:gd name="T23" fmla="*/ 30 h 34"/>
                <a:gd name="T24" fmla="*/ 0 w 24"/>
                <a:gd name="T2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57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58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59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8 w 24"/>
                <a:gd name="T1" fmla="*/ 5 h 33"/>
                <a:gd name="T2" fmla="*/ 8 w 24"/>
                <a:gd name="T3" fmla="*/ 14 h 33"/>
                <a:gd name="T4" fmla="*/ 10 w 24"/>
                <a:gd name="T5" fmla="*/ 14 h 33"/>
                <a:gd name="T6" fmla="*/ 13 w 24"/>
                <a:gd name="T7" fmla="*/ 13 h 33"/>
                <a:gd name="T8" fmla="*/ 15 w 24"/>
                <a:gd name="T9" fmla="*/ 10 h 33"/>
                <a:gd name="T10" fmla="*/ 10 w 24"/>
                <a:gd name="T11" fmla="*/ 5 h 33"/>
                <a:gd name="T12" fmla="*/ 8 w 24"/>
                <a:gd name="T13" fmla="*/ 5 h 33"/>
                <a:gd name="T14" fmla="*/ 0 w 24"/>
                <a:gd name="T15" fmla="*/ 33 h 33"/>
                <a:gd name="T16" fmla="*/ 0 w 24"/>
                <a:gd name="T17" fmla="*/ 0 h 33"/>
                <a:gd name="T18" fmla="*/ 12 w 24"/>
                <a:gd name="T19" fmla="*/ 0 h 33"/>
                <a:gd name="T20" fmla="*/ 20 w 24"/>
                <a:gd name="T21" fmla="*/ 2 h 33"/>
                <a:gd name="T22" fmla="*/ 23 w 24"/>
                <a:gd name="T23" fmla="*/ 8 h 33"/>
                <a:gd name="T24" fmla="*/ 16 w 24"/>
                <a:gd name="T25" fmla="*/ 17 h 33"/>
                <a:gd name="T26" fmla="*/ 16 w 24"/>
                <a:gd name="T27" fmla="*/ 17 h 33"/>
                <a:gd name="T28" fmla="*/ 19 w 24"/>
                <a:gd name="T29" fmla="*/ 19 h 33"/>
                <a:gd name="T30" fmla="*/ 21 w 24"/>
                <a:gd name="T31" fmla="*/ 22 h 33"/>
                <a:gd name="T32" fmla="*/ 24 w 24"/>
                <a:gd name="T33" fmla="*/ 33 h 33"/>
                <a:gd name="T34" fmla="*/ 16 w 24"/>
                <a:gd name="T35" fmla="*/ 33 h 33"/>
                <a:gd name="T36" fmla="*/ 13 w 24"/>
                <a:gd name="T37" fmla="*/ 24 h 33"/>
                <a:gd name="T38" fmla="*/ 11 w 24"/>
                <a:gd name="T39" fmla="*/ 20 h 33"/>
                <a:gd name="T40" fmla="*/ 8 w 24"/>
                <a:gd name="T41" fmla="*/ 20 h 33"/>
                <a:gd name="T42" fmla="*/ 8 w 24"/>
                <a:gd name="T43" fmla="*/ 33 h 33"/>
                <a:gd name="T44" fmla="*/ 0 w 24"/>
                <a:gd name="T4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60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30 w 162"/>
                <a:gd name="T1" fmla="*/ 53 h 60"/>
                <a:gd name="T2" fmla="*/ 29 w 162"/>
                <a:gd name="T3" fmla="*/ 52 h 60"/>
                <a:gd name="T4" fmla="*/ 0 w 162"/>
                <a:gd name="T5" fmla="*/ 35 h 60"/>
                <a:gd name="T6" fmla="*/ 22 w 162"/>
                <a:gd name="T7" fmla="*/ 22 h 60"/>
                <a:gd name="T8" fmla="*/ 52 w 162"/>
                <a:gd name="T9" fmla="*/ 40 h 60"/>
                <a:gd name="T10" fmla="*/ 74 w 162"/>
                <a:gd name="T11" fmla="*/ 38 h 60"/>
                <a:gd name="T12" fmla="*/ 112 w 162"/>
                <a:gd name="T13" fmla="*/ 16 h 60"/>
                <a:gd name="T14" fmla="*/ 70 w 162"/>
                <a:gd name="T15" fmla="*/ 16 h 60"/>
                <a:gd name="T16" fmla="*/ 70 w 162"/>
                <a:gd name="T17" fmla="*/ 0 h 60"/>
                <a:gd name="T18" fmla="*/ 162 w 162"/>
                <a:gd name="T19" fmla="*/ 0 h 60"/>
                <a:gd name="T20" fmla="*/ 162 w 162"/>
                <a:gd name="T21" fmla="*/ 53 h 60"/>
                <a:gd name="T22" fmla="*/ 135 w 162"/>
                <a:gd name="T23" fmla="*/ 53 h 60"/>
                <a:gd name="T24" fmla="*/ 134 w 162"/>
                <a:gd name="T25" fmla="*/ 29 h 60"/>
                <a:gd name="T26" fmla="*/ 97 w 162"/>
                <a:gd name="T27" fmla="*/ 51 h 60"/>
                <a:gd name="T28" fmla="*/ 60 w 162"/>
                <a:gd name="T29" fmla="*/ 60 h 60"/>
                <a:gd name="T30" fmla="*/ 30 w 162"/>
                <a:gd name="T31" fmla="*/ 53 h 60"/>
                <a:gd name="T32" fmla="*/ 30 w 162"/>
                <a:gd name="T33" fmla="*/ 5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61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9 w 105"/>
                <a:gd name="T1" fmla="*/ 80 h 93"/>
                <a:gd name="T2" fmla="*/ 69 w 105"/>
                <a:gd name="T3" fmla="*/ 63 h 93"/>
                <a:gd name="T4" fmla="*/ 66 w 105"/>
                <a:gd name="T5" fmla="*/ 50 h 93"/>
                <a:gd name="T6" fmla="*/ 28 w 105"/>
                <a:gd name="T7" fmla="*/ 29 h 93"/>
                <a:gd name="T8" fmla="*/ 28 w 105"/>
                <a:gd name="T9" fmla="*/ 53 h 93"/>
                <a:gd name="T10" fmla="*/ 0 w 105"/>
                <a:gd name="T11" fmla="*/ 53 h 93"/>
                <a:gd name="T12" fmla="*/ 0 w 105"/>
                <a:gd name="T13" fmla="*/ 0 h 93"/>
                <a:gd name="T14" fmla="*/ 92 w 105"/>
                <a:gd name="T15" fmla="*/ 0 h 93"/>
                <a:gd name="T16" fmla="*/ 92 w 105"/>
                <a:gd name="T17" fmla="*/ 15 h 93"/>
                <a:gd name="T18" fmla="*/ 50 w 105"/>
                <a:gd name="T19" fmla="*/ 15 h 93"/>
                <a:gd name="T20" fmla="*/ 88 w 105"/>
                <a:gd name="T21" fmla="*/ 37 h 93"/>
                <a:gd name="T22" fmla="*/ 105 w 105"/>
                <a:gd name="T23" fmla="*/ 58 h 93"/>
                <a:gd name="T24" fmla="*/ 91 w 105"/>
                <a:gd name="T25" fmla="*/ 76 h 93"/>
                <a:gd name="T26" fmla="*/ 62 w 105"/>
                <a:gd name="T27" fmla="*/ 93 h 93"/>
                <a:gd name="T28" fmla="*/ 39 w 105"/>
                <a:gd name="T29" fmla="*/ 80 h 93"/>
                <a:gd name="T30" fmla="*/ 39 w 105"/>
                <a:gd name="T31" fmla="*/ 8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62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32 w 162"/>
                <a:gd name="T1" fmla="*/ 8 h 60"/>
                <a:gd name="T2" fmla="*/ 162 w 162"/>
                <a:gd name="T3" fmla="*/ 25 h 60"/>
                <a:gd name="T4" fmla="*/ 139 w 162"/>
                <a:gd name="T5" fmla="*/ 38 h 60"/>
                <a:gd name="T6" fmla="*/ 109 w 162"/>
                <a:gd name="T7" fmla="*/ 21 h 60"/>
                <a:gd name="T8" fmla="*/ 88 w 162"/>
                <a:gd name="T9" fmla="*/ 23 h 60"/>
                <a:gd name="T10" fmla="*/ 50 w 162"/>
                <a:gd name="T11" fmla="*/ 45 h 60"/>
                <a:gd name="T12" fmla="*/ 92 w 162"/>
                <a:gd name="T13" fmla="*/ 45 h 60"/>
                <a:gd name="T14" fmla="*/ 92 w 162"/>
                <a:gd name="T15" fmla="*/ 60 h 60"/>
                <a:gd name="T16" fmla="*/ 0 w 162"/>
                <a:gd name="T17" fmla="*/ 60 h 60"/>
                <a:gd name="T18" fmla="*/ 0 w 162"/>
                <a:gd name="T19" fmla="*/ 7 h 60"/>
                <a:gd name="T20" fmla="*/ 27 w 162"/>
                <a:gd name="T21" fmla="*/ 7 h 60"/>
                <a:gd name="T22" fmla="*/ 27 w 162"/>
                <a:gd name="T23" fmla="*/ 31 h 60"/>
                <a:gd name="T24" fmla="*/ 65 w 162"/>
                <a:gd name="T25" fmla="*/ 10 h 60"/>
                <a:gd name="T26" fmla="*/ 101 w 162"/>
                <a:gd name="T27" fmla="*/ 0 h 60"/>
                <a:gd name="T28" fmla="*/ 132 w 162"/>
                <a:gd name="T29" fmla="*/ 8 h 60"/>
                <a:gd name="T30" fmla="*/ 132 w 162"/>
                <a:gd name="T31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63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04 w 104"/>
                <a:gd name="T1" fmla="*/ 40 h 94"/>
                <a:gd name="T2" fmla="*/ 104 w 104"/>
                <a:gd name="T3" fmla="*/ 94 h 94"/>
                <a:gd name="T4" fmla="*/ 13 w 104"/>
                <a:gd name="T5" fmla="*/ 94 h 94"/>
                <a:gd name="T6" fmla="*/ 12 w 104"/>
                <a:gd name="T7" fmla="*/ 78 h 94"/>
                <a:gd name="T8" fmla="*/ 54 w 104"/>
                <a:gd name="T9" fmla="*/ 78 h 94"/>
                <a:gd name="T10" fmla="*/ 16 w 104"/>
                <a:gd name="T11" fmla="*/ 56 h 94"/>
                <a:gd name="T12" fmla="*/ 0 w 104"/>
                <a:gd name="T13" fmla="*/ 35 h 94"/>
                <a:gd name="T14" fmla="*/ 13 w 104"/>
                <a:gd name="T15" fmla="*/ 17 h 94"/>
                <a:gd name="T16" fmla="*/ 43 w 104"/>
                <a:gd name="T17" fmla="*/ 0 h 94"/>
                <a:gd name="T18" fmla="*/ 65 w 104"/>
                <a:gd name="T19" fmla="*/ 13 h 94"/>
                <a:gd name="T20" fmla="*/ 36 w 104"/>
                <a:gd name="T21" fmla="*/ 30 h 94"/>
                <a:gd name="T22" fmla="*/ 39 w 104"/>
                <a:gd name="T23" fmla="*/ 43 h 94"/>
                <a:gd name="T24" fmla="*/ 77 w 104"/>
                <a:gd name="T25" fmla="*/ 65 h 94"/>
                <a:gd name="T26" fmla="*/ 77 w 104"/>
                <a:gd name="T27" fmla="*/ 40 h 94"/>
                <a:gd name="T28" fmla="*/ 104 w 104"/>
                <a:gd name="T29" fmla="*/ 40 h 94"/>
                <a:gd name="T30" fmla="*/ 104 w 104"/>
                <a:gd name="T31" fmla="*/ 4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64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30 w 162"/>
                <a:gd name="T1" fmla="*/ 53 h 61"/>
                <a:gd name="T2" fmla="*/ 30 w 162"/>
                <a:gd name="T3" fmla="*/ 53 h 61"/>
                <a:gd name="T4" fmla="*/ 0 w 162"/>
                <a:gd name="T5" fmla="*/ 36 h 61"/>
                <a:gd name="T6" fmla="*/ 23 w 162"/>
                <a:gd name="T7" fmla="*/ 23 h 61"/>
                <a:gd name="T8" fmla="*/ 53 w 162"/>
                <a:gd name="T9" fmla="*/ 40 h 61"/>
                <a:gd name="T10" fmla="*/ 74 w 162"/>
                <a:gd name="T11" fmla="*/ 38 h 61"/>
                <a:gd name="T12" fmla="*/ 112 w 162"/>
                <a:gd name="T13" fmla="*/ 16 h 61"/>
                <a:gd name="T14" fmla="*/ 70 w 162"/>
                <a:gd name="T15" fmla="*/ 16 h 61"/>
                <a:gd name="T16" fmla="*/ 70 w 162"/>
                <a:gd name="T17" fmla="*/ 0 h 61"/>
                <a:gd name="T18" fmla="*/ 162 w 162"/>
                <a:gd name="T19" fmla="*/ 0 h 61"/>
                <a:gd name="T20" fmla="*/ 162 w 162"/>
                <a:gd name="T21" fmla="*/ 54 h 61"/>
                <a:gd name="T22" fmla="*/ 135 w 162"/>
                <a:gd name="T23" fmla="*/ 54 h 61"/>
                <a:gd name="T24" fmla="*/ 135 w 162"/>
                <a:gd name="T25" fmla="*/ 29 h 61"/>
                <a:gd name="T26" fmla="*/ 97 w 162"/>
                <a:gd name="T27" fmla="*/ 51 h 61"/>
                <a:gd name="T28" fmla="*/ 61 w 162"/>
                <a:gd name="T29" fmla="*/ 61 h 61"/>
                <a:gd name="T30" fmla="*/ 30 w 162"/>
                <a:gd name="T31" fmla="*/ 53 h 61"/>
                <a:gd name="T32" fmla="*/ 30 w 162"/>
                <a:gd name="T33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65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40 w 105"/>
                <a:gd name="T1" fmla="*/ 81 h 94"/>
                <a:gd name="T2" fmla="*/ 69 w 105"/>
                <a:gd name="T3" fmla="*/ 63 h 94"/>
                <a:gd name="T4" fmla="*/ 66 w 105"/>
                <a:gd name="T5" fmla="*/ 51 h 94"/>
                <a:gd name="T6" fmla="*/ 28 w 105"/>
                <a:gd name="T7" fmla="*/ 29 h 94"/>
                <a:gd name="T8" fmla="*/ 28 w 105"/>
                <a:gd name="T9" fmla="*/ 53 h 94"/>
                <a:gd name="T10" fmla="*/ 1 w 105"/>
                <a:gd name="T11" fmla="*/ 53 h 94"/>
                <a:gd name="T12" fmla="*/ 0 w 105"/>
                <a:gd name="T13" fmla="*/ 0 h 94"/>
                <a:gd name="T14" fmla="*/ 92 w 105"/>
                <a:gd name="T15" fmla="*/ 0 h 94"/>
                <a:gd name="T16" fmla="*/ 93 w 105"/>
                <a:gd name="T17" fmla="*/ 16 h 94"/>
                <a:gd name="T18" fmla="*/ 51 w 105"/>
                <a:gd name="T19" fmla="*/ 16 h 94"/>
                <a:gd name="T20" fmla="*/ 89 w 105"/>
                <a:gd name="T21" fmla="*/ 38 h 94"/>
                <a:gd name="T22" fmla="*/ 105 w 105"/>
                <a:gd name="T23" fmla="*/ 59 h 94"/>
                <a:gd name="T24" fmla="*/ 92 w 105"/>
                <a:gd name="T25" fmla="*/ 77 h 94"/>
                <a:gd name="T26" fmla="*/ 62 w 105"/>
                <a:gd name="T27" fmla="*/ 94 h 94"/>
                <a:gd name="T28" fmla="*/ 40 w 105"/>
                <a:gd name="T29" fmla="*/ 81 h 94"/>
                <a:gd name="T30" fmla="*/ 40 w 105"/>
                <a:gd name="T3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66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32 w 162"/>
                <a:gd name="T1" fmla="*/ 8 h 61"/>
                <a:gd name="T2" fmla="*/ 162 w 162"/>
                <a:gd name="T3" fmla="*/ 25 h 61"/>
                <a:gd name="T4" fmla="*/ 140 w 162"/>
                <a:gd name="T5" fmla="*/ 38 h 61"/>
                <a:gd name="T6" fmla="*/ 110 w 162"/>
                <a:gd name="T7" fmla="*/ 21 h 61"/>
                <a:gd name="T8" fmla="*/ 88 w 162"/>
                <a:gd name="T9" fmla="*/ 23 h 61"/>
                <a:gd name="T10" fmla="*/ 50 w 162"/>
                <a:gd name="T11" fmla="*/ 45 h 61"/>
                <a:gd name="T12" fmla="*/ 92 w 162"/>
                <a:gd name="T13" fmla="*/ 45 h 61"/>
                <a:gd name="T14" fmla="*/ 92 w 162"/>
                <a:gd name="T15" fmla="*/ 61 h 61"/>
                <a:gd name="T16" fmla="*/ 0 w 162"/>
                <a:gd name="T17" fmla="*/ 61 h 61"/>
                <a:gd name="T18" fmla="*/ 0 w 162"/>
                <a:gd name="T19" fmla="*/ 7 h 61"/>
                <a:gd name="T20" fmla="*/ 27 w 162"/>
                <a:gd name="T21" fmla="*/ 7 h 61"/>
                <a:gd name="T22" fmla="*/ 28 w 162"/>
                <a:gd name="T23" fmla="*/ 32 h 61"/>
                <a:gd name="T24" fmla="*/ 65 w 162"/>
                <a:gd name="T25" fmla="*/ 10 h 61"/>
                <a:gd name="T26" fmla="*/ 101 w 162"/>
                <a:gd name="T27" fmla="*/ 0 h 61"/>
                <a:gd name="T28" fmla="*/ 132 w 162"/>
                <a:gd name="T29" fmla="*/ 8 h 61"/>
                <a:gd name="T30" fmla="*/ 132 w 162"/>
                <a:gd name="T31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67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05 w 105"/>
                <a:gd name="T1" fmla="*/ 41 h 94"/>
                <a:gd name="T2" fmla="*/ 105 w 105"/>
                <a:gd name="T3" fmla="*/ 94 h 94"/>
                <a:gd name="T4" fmla="*/ 13 w 105"/>
                <a:gd name="T5" fmla="*/ 94 h 94"/>
                <a:gd name="T6" fmla="*/ 13 w 105"/>
                <a:gd name="T7" fmla="*/ 78 h 94"/>
                <a:gd name="T8" fmla="*/ 55 w 105"/>
                <a:gd name="T9" fmla="*/ 78 h 94"/>
                <a:gd name="T10" fmla="*/ 17 w 105"/>
                <a:gd name="T11" fmla="*/ 56 h 94"/>
                <a:gd name="T12" fmla="*/ 0 w 105"/>
                <a:gd name="T13" fmla="*/ 35 h 94"/>
                <a:gd name="T14" fmla="*/ 14 w 105"/>
                <a:gd name="T15" fmla="*/ 17 h 94"/>
                <a:gd name="T16" fmla="*/ 43 w 105"/>
                <a:gd name="T17" fmla="*/ 0 h 94"/>
                <a:gd name="T18" fmla="*/ 66 w 105"/>
                <a:gd name="T19" fmla="*/ 13 h 94"/>
                <a:gd name="T20" fmla="*/ 36 w 105"/>
                <a:gd name="T21" fmla="*/ 31 h 94"/>
                <a:gd name="T22" fmla="*/ 39 w 105"/>
                <a:gd name="T23" fmla="*/ 43 h 94"/>
                <a:gd name="T24" fmla="*/ 77 w 105"/>
                <a:gd name="T25" fmla="*/ 65 h 94"/>
                <a:gd name="T26" fmla="*/ 77 w 105"/>
                <a:gd name="T27" fmla="*/ 41 h 94"/>
                <a:gd name="T28" fmla="*/ 105 w 105"/>
                <a:gd name="T29" fmla="*/ 41 h 94"/>
                <a:gd name="T30" fmla="*/ 105 w 105"/>
                <a:gd name="T31" fmla="*/ 4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5" name="Picture 416" descr="compu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759" y="1834728"/>
            <a:ext cx="9080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 flipV="1">
            <a:off x="1958009" y="3319680"/>
            <a:ext cx="5555974" cy="99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25" idx="2"/>
          </p:cNvCxnSpPr>
          <p:nvPr/>
        </p:nvCxnSpPr>
        <p:spPr>
          <a:xfrm>
            <a:off x="3119784" y="2698328"/>
            <a:ext cx="0" cy="6213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8" idx="2"/>
          </p:cNvCxnSpPr>
          <p:nvPr/>
        </p:nvCxnSpPr>
        <p:spPr>
          <a:xfrm>
            <a:off x="6469131" y="2574991"/>
            <a:ext cx="0" cy="744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79712" y="918643"/>
            <a:ext cx="2685351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DHCP</a:t>
            </a:r>
            <a:r>
              <a:rPr lang="zh-CN" altLang="en-US" dirty="0" smtClean="0"/>
              <a:t>无状态地址获取：</a:t>
            </a:r>
            <a:endParaRPr lang="en-US" altLang="zh-CN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2495254" y="1465524"/>
            <a:ext cx="1249060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IPv6 client</a:t>
            </a:r>
            <a:endParaRPr lang="zh-CN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97750" y="1465524"/>
            <a:ext cx="1402948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IPv6 Router</a:t>
            </a:r>
            <a:endParaRPr lang="zh-CN" altLang="en-US" dirty="0"/>
          </a:p>
        </p:txBody>
      </p:sp>
      <p:sp>
        <p:nvSpPr>
          <p:cNvPr id="32" name="右箭头 31"/>
          <p:cNvSpPr/>
          <p:nvPr/>
        </p:nvSpPr>
        <p:spPr>
          <a:xfrm>
            <a:off x="3597966" y="2574991"/>
            <a:ext cx="1182757" cy="207976"/>
          </a:xfrm>
          <a:prstGeom prst="rightArrow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33363" y="2294681"/>
            <a:ext cx="1236236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Step1:</a:t>
            </a:r>
            <a:r>
              <a:rPr lang="zh-CN" altLang="en-US" dirty="0" smtClean="0"/>
              <a:t> </a:t>
            </a:r>
            <a:r>
              <a:rPr lang="en-US" altLang="zh-CN" dirty="0" smtClean="0"/>
              <a:t>RS</a:t>
            </a:r>
            <a:endParaRPr lang="zh-CN" altLang="en-US" dirty="0"/>
          </a:p>
        </p:txBody>
      </p:sp>
      <p:sp>
        <p:nvSpPr>
          <p:cNvPr id="36" name="右箭头 35"/>
          <p:cNvSpPr/>
          <p:nvPr/>
        </p:nvSpPr>
        <p:spPr>
          <a:xfrm>
            <a:off x="3603644" y="3053525"/>
            <a:ext cx="1182757" cy="207976"/>
          </a:xfrm>
          <a:prstGeom prst="rightArrow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39041" y="2773215"/>
            <a:ext cx="1402948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Step3:</a:t>
            </a:r>
            <a:r>
              <a:rPr lang="zh-CN" altLang="en-US" dirty="0" smtClean="0"/>
              <a:t> </a:t>
            </a:r>
            <a:r>
              <a:rPr lang="en-US" altLang="zh-CN" dirty="0" smtClean="0"/>
              <a:t>DAD</a:t>
            </a:r>
            <a:endParaRPr lang="zh-CN" altLang="en-US" dirty="0"/>
          </a:p>
        </p:txBody>
      </p:sp>
      <p:sp>
        <p:nvSpPr>
          <p:cNvPr id="38" name="右箭头 37"/>
          <p:cNvSpPr/>
          <p:nvPr/>
        </p:nvSpPr>
        <p:spPr>
          <a:xfrm rot="10800000">
            <a:off x="5000773" y="2807994"/>
            <a:ext cx="1182757" cy="207976"/>
          </a:xfrm>
          <a:prstGeom prst="rightArrow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74033" y="2502412"/>
            <a:ext cx="1236236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Step2:</a:t>
            </a:r>
            <a:r>
              <a:rPr lang="zh-CN" altLang="en-US" dirty="0" smtClean="0"/>
              <a:t> </a:t>
            </a:r>
            <a:r>
              <a:rPr lang="en-US" altLang="zh-CN" dirty="0" smtClean="0"/>
              <a:t>RA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256486" y="4462100"/>
            <a:ext cx="9847931" cy="1753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网关通过</a:t>
            </a:r>
            <a:r>
              <a:rPr lang="en-US" altLang="zh-CN" dirty="0" smtClean="0"/>
              <a:t>RA</a:t>
            </a:r>
            <a:r>
              <a:rPr lang="zh-CN" altLang="en-US" dirty="0" smtClean="0"/>
              <a:t>通告自己的网络前缀，</a:t>
            </a:r>
            <a:r>
              <a:rPr lang="en-US" altLang="zh-CN" b="1" dirty="0" smtClean="0"/>
              <a:t>M</a:t>
            </a:r>
            <a:r>
              <a:rPr lang="zh-CN" altLang="en-US" b="1" dirty="0" smtClean="0"/>
              <a:t>位置为“</a:t>
            </a:r>
            <a:r>
              <a:rPr lang="en-US" altLang="zh-CN" b="1" dirty="0" smtClean="0"/>
              <a:t>0</a:t>
            </a:r>
            <a:r>
              <a:rPr lang="zh-CN" altLang="en-US" b="1" dirty="0" smtClean="0"/>
              <a:t>”，</a:t>
            </a:r>
            <a:r>
              <a:rPr lang="en-US" altLang="zh-CN" b="1" dirty="0" smtClean="0"/>
              <a:t>O</a:t>
            </a:r>
            <a:r>
              <a:rPr lang="zh-CN" altLang="en-US" b="1" dirty="0" smtClean="0"/>
              <a:t>位置为“</a:t>
            </a:r>
            <a:r>
              <a:rPr lang="en-US" altLang="zh-CN" b="1" dirty="0" smtClean="0"/>
              <a:t>1</a:t>
            </a:r>
            <a:r>
              <a:rPr lang="zh-CN" altLang="en-US" b="1" dirty="0" smtClean="0"/>
              <a:t>”；</a:t>
            </a:r>
            <a:endParaRPr lang="en-US" altLang="zh-CN" b="1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IPv6</a:t>
            </a:r>
            <a:r>
              <a:rPr lang="zh-CN" altLang="en-US" dirty="0" smtClean="0"/>
              <a:t>客户端通过算法自动生成自己的</a:t>
            </a:r>
            <a:r>
              <a:rPr lang="en-US" altLang="zh-CN" dirty="0" smtClean="0"/>
              <a:t>IPv6</a:t>
            </a:r>
            <a:r>
              <a:rPr lang="zh-CN" altLang="en-US" dirty="0" smtClean="0"/>
              <a:t>地址；</a:t>
            </a:r>
            <a:endParaRPr lang="en-US" altLang="zh-CN" dirty="0" smtClean="0"/>
          </a:p>
          <a:p>
            <a:pPr marL="0" lvl="1"/>
            <a:r>
              <a:rPr lang="en-US" altLang="zh-CN" sz="1800" dirty="0" smtClean="0"/>
              <a:t>     SLAAC </a:t>
            </a:r>
            <a:r>
              <a:rPr lang="en-US" altLang="zh-CN" sz="1800" dirty="0"/>
              <a:t>EUI-64</a:t>
            </a:r>
            <a:r>
              <a:rPr lang="zh-CN" altLang="zh-CN" sz="1800" dirty="0"/>
              <a:t>地址</a:t>
            </a:r>
            <a:r>
              <a:rPr lang="en-US" altLang="zh-CN" sz="1800" dirty="0"/>
              <a:t>=IPv6</a:t>
            </a:r>
            <a:r>
              <a:rPr lang="zh-CN" altLang="zh-CN" sz="1800" dirty="0"/>
              <a:t>前缀</a:t>
            </a:r>
            <a:r>
              <a:rPr lang="en-US" altLang="zh-CN" sz="1800" dirty="0"/>
              <a:t>+EUI-64</a:t>
            </a:r>
            <a:r>
              <a:rPr lang="zh-CN" altLang="zh-CN" sz="1800" dirty="0"/>
              <a:t>标识符</a:t>
            </a:r>
            <a:r>
              <a:rPr lang="en-US" altLang="zh-CN" sz="1800" dirty="0"/>
              <a:t>(</a:t>
            </a:r>
            <a:r>
              <a:rPr lang="zh-CN" altLang="zh-CN" sz="1800" dirty="0"/>
              <a:t>稳定地址</a:t>
            </a:r>
            <a:r>
              <a:rPr lang="en-US" altLang="zh-CN" sz="1800" dirty="0"/>
              <a:t>)</a:t>
            </a:r>
            <a:endParaRPr lang="zh-CN" altLang="zh-CN" sz="1600" dirty="0"/>
          </a:p>
          <a:p>
            <a:pPr marL="0" lvl="1"/>
            <a:r>
              <a:rPr lang="en-US" altLang="zh-CN" sz="1800" dirty="0" smtClean="0"/>
              <a:t>     SLAAC </a:t>
            </a:r>
            <a:r>
              <a:rPr lang="en-US" altLang="zh-CN" sz="1800" dirty="0"/>
              <a:t>Privacy Extensions</a:t>
            </a:r>
            <a:r>
              <a:rPr lang="zh-CN" altLang="zh-CN" sz="1800" dirty="0"/>
              <a:t>地址</a:t>
            </a:r>
            <a:r>
              <a:rPr lang="en-US" altLang="zh-CN" sz="1800" dirty="0"/>
              <a:t>=IPv6</a:t>
            </a:r>
            <a:r>
              <a:rPr lang="zh-CN" altLang="zh-CN" sz="1800" dirty="0"/>
              <a:t>前缀</a:t>
            </a:r>
            <a:r>
              <a:rPr lang="en-US" altLang="zh-CN" sz="1800" dirty="0"/>
              <a:t>+</a:t>
            </a:r>
            <a:r>
              <a:rPr lang="zh-CN" altLang="zh-CN" sz="1800" dirty="0"/>
              <a:t>随机接口标识符</a:t>
            </a:r>
            <a:r>
              <a:rPr lang="en-US" altLang="zh-CN" sz="1800" dirty="0"/>
              <a:t>(</a:t>
            </a:r>
            <a:r>
              <a:rPr lang="zh-CN" altLang="zh-CN" sz="1800" dirty="0"/>
              <a:t>临时地址</a:t>
            </a:r>
            <a:r>
              <a:rPr lang="en-US" altLang="zh-CN" sz="1800" dirty="0" smtClean="0"/>
              <a:t>)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RFC4941</a:t>
            </a:r>
            <a:r>
              <a:rPr lang="zh-CN" altLang="en-US" sz="1800" dirty="0" smtClean="0"/>
              <a:t>）</a:t>
            </a:r>
            <a:endParaRPr lang="zh-CN" altLang="zh-CN" sz="16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IPv6</a:t>
            </a:r>
            <a:r>
              <a:rPr lang="zh-CN" altLang="en-US" dirty="0" smtClean="0"/>
              <a:t>客户端发送</a:t>
            </a:r>
            <a:r>
              <a:rPr lang="en-US" altLang="zh-CN" dirty="0" smtClean="0"/>
              <a:t>DAD</a:t>
            </a:r>
            <a:r>
              <a:rPr lang="zh-CN" altLang="en-US" dirty="0" smtClean="0"/>
              <a:t>报文，检测网络地址冲突；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IPv6</a:t>
            </a:r>
            <a:r>
              <a:rPr lang="zh-CN" altLang="en-US" dirty="0" smtClean="0"/>
              <a:t>客户端发送</a:t>
            </a:r>
            <a:r>
              <a:rPr lang="en-US" altLang="zh-CN" dirty="0" smtClean="0"/>
              <a:t>DHCP</a:t>
            </a:r>
            <a:r>
              <a:rPr lang="zh-CN" altLang="en-US" dirty="0" smtClean="0"/>
              <a:t>请求，请求类型为</a:t>
            </a:r>
            <a:r>
              <a:rPr lang="en-US" altLang="zh-CN" dirty="0" smtClean="0"/>
              <a:t>11</a:t>
            </a:r>
            <a:r>
              <a:rPr lang="zh-CN" altLang="en-US" dirty="0" smtClean="0"/>
              <a:t>，即</a:t>
            </a:r>
            <a:r>
              <a:rPr lang="zh-CN" altLang="en-US" dirty="0"/>
              <a:t>请求</a:t>
            </a:r>
            <a:r>
              <a:rPr lang="zh-CN" altLang="en-US" dirty="0" smtClean="0"/>
              <a:t>非</a:t>
            </a:r>
            <a:r>
              <a:rPr lang="en-US" altLang="zh-CN" dirty="0" smtClean="0"/>
              <a:t>IP</a:t>
            </a:r>
            <a:r>
              <a:rPr lang="zh-CN" altLang="en-US" dirty="0" smtClean="0"/>
              <a:t>地址的其他类配置；</a:t>
            </a:r>
            <a:endParaRPr lang="zh-CN" altLang="en-US" dirty="0"/>
          </a:p>
        </p:txBody>
      </p:sp>
      <p:sp>
        <p:nvSpPr>
          <p:cNvPr id="40" name="右箭头 39"/>
          <p:cNvSpPr/>
          <p:nvPr/>
        </p:nvSpPr>
        <p:spPr>
          <a:xfrm>
            <a:off x="3603644" y="3624647"/>
            <a:ext cx="2985503" cy="207976"/>
          </a:xfrm>
          <a:prstGeom prst="rightArrow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39041" y="3344337"/>
            <a:ext cx="3292440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Step4:</a:t>
            </a:r>
            <a:r>
              <a:rPr lang="zh-CN" altLang="en-US" dirty="0" smtClean="0"/>
              <a:t> </a:t>
            </a:r>
            <a:r>
              <a:rPr lang="en-US" altLang="zh-CN" dirty="0" smtClean="0"/>
              <a:t>DHCP request(type 11)</a:t>
            </a:r>
            <a:endParaRPr lang="zh-CN" altLang="en-US" dirty="0"/>
          </a:p>
        </p:txBody>
      </p:sp>
      <p:sp>
        <p:nvSpPr>
          <p:cNvPr id="42" name="右箭头 41"/>
          <p:cNvSpPr/>
          <p:nvPr/>
        </p:nvSpPr>
        <p:spPr>
          <a:xfrm rot="10800000">
            <a:off x="3597020" y="4144790"/>
            <a:ext cx="2985503" cy="207976"/>
          </a:xfrm>
          <a:prstGeom prst="rightArrow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39041" y="3818803"/>
            <a:ext cx="2129750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Step5:</a:t>
            </a:r>
            <a:r>
              <a:rPr lang="zh-CN" altLang="en-US" dirty="0" smtClean="0"/>
              <a:t> </a:t>
            </a:r>
            <a:r>
              <a:rPr lang="en-US" altLang="zh-CN" dirty="0" smtClean="0"/>
              <a:t>DHCP reply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60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DHCP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有状态获取地址的方式</a:t>
            </a:r>
          </a:p>
        </p:txBody>
      </p:sp>
      <p:grpSp>
        <p:nvGrpSpPr>
          <p:cNvPr id="5" name="Group 50"/>
          <p:cNvGrpSpPr>
            <a:grpSpLocks noChangeAspect="1"/>
          </p:cNvGrpSpPr>
          <p:nvPr/>
        </p:nvGrpSpPr>
        <p:grpSpPr bwMode="auto">
          <a:xfrm>
            <a:off x="5045501" y="2379614"/>
            <a:ext cx="958850" cy="668338"/>
            <a:chOff x="3541" y="1317"/>
            <a:chExt cx="747" cy="546"/>
          </a:xfrm>
        </p:grpSpPr>
        <p:sp>
          <p:nvSpPr>
            <p:cNvPr id="8" name="AutoShape 51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52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356 w 416"/>
                <a:gd name="T1" fmla="*/ 84 h 207"/>
                <a:gd name="T2" fmla="*/ 62 w 416"/>
                <a:gd name="T3" fmla="*/ 84 h 207"/>
                <a:gd name="T4" fmla="*/ 1 w 416"/>
                <a:gd name="T5" fmla="*/ 1 h 207"/>
                <a:gd name="T6" fmla="*/ 0 w 416"/>
                <a:gd name="T7" fmla="*/ 1 h 207"/>
                <a:gd name="T8" fmla="*/ 0 w 416"/>
                <a:gd name="T9" fmla="*/ 80 h 207"/>
                <a:gd name="T10" fmla="*/ 1 w 416"/>
                <a:gd name="T11" fmla="*/ 80 h 207"/>
                <a:gd name="T12" fmla="*/ 62 w 416"/>
                <a:gd name="T13" fmla="*/ 160 h 207"/>
                <a:gd name="T14" fmla="*/ 356 w 416"/>
                <a:gd name="T15" fmla="*/ 160 h 207"/>
                <a:gd name="T16" fmla="*/ 416 w 416"/>
                <a:gd name="T17" fmla="*/ 80 h 207"/>
                <a:gd name="T18" fmla="*/ 416 w 416"/>
                <a:gd name="T19" fmla="*/ 80 h 207"/>
                <a:gd name="T20" fmla="*/ 416 w 416"/>
                <a:gd name="T21" fmla="*/ 0 h 207"/>
                <a:gd name="T22" fmla="*/ 356 w 416"/>
                <a:gd name="T23" fmla="*/ 8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53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75 w 457"/>
                <a:gd name="T1" fmla="*/ 47 h 264"/>
                <a:gd name="T2" fmla="*/ 376 w 457"/>
                <a:gd name="T3" fmla="*/ 217 h 264"/>
                <a:gd name="T4" fmla="*/ 82 w 457"/>
                <a:gd name="T5" fmla="*/ 217 h 264"/>
                <a:gd name="T6" fmla="*/ 81 w 457"/>
                <a:gd name="T7" fmla="*/ 47 h 264"/>
                <a:gd name="T8" fmla="*/ 375 w 457"/>
                <a:gd name="T9" fmla="*/ 4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54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7 w 24"/>
                <a:gd name="T1" fmla="*/ 5 h 33"/>
                <a:gd name="T2" fmla="*/ 7 w 24"/>
                <a:gd name="T3" fmla="*/ 14 h 33"/>
                <a:gd name="T4" fmla="*/ 10 w 24"/>
                <a:gd name="T5" fmla="*/ 14 h 33"/>
                <a:gd name="T6" fmla="*/ 13 w 24"/>
                <a:gd name="T7" fmla="*/ 13 h 33"/>
                <a:gd name="T8" fmla="*/ 14 w 24"/>
                <a:gd name="T9" fmla="*/ 10 h 33"/>
                <a:gd name="T10" fmla="*/ 10 w 24"/>
                <a:gd name="T11" fmla="*/ 5 h 33"/>
                <a:gd name="T12" fmla="*/ 7 w 24"/>
                <a:gd name="T13" fmla="*/ 5 h 33"/>
                <a:gd name="T14" fmla="*/ 0 w 24"/>
                <a:gd name="T15" fmla="*/ 33 h 33"/>
                <a:gd name="T16" fmla="*/ 0 w 24"/>
                <a:gd name="T17" fmla="*/ 0 h 33"/>
                <a:gd name="T18" fmla="*/ 12 w 24"/>
                <a:gd name="T19" fmla="*/ 0 h 33"/>
                <a:gd name="T20" fmla="*/ 19 w 24"/>
                <a:gd name="T21" fmla="*/ 2 h 33"/>
                <a:gd name="T22" fmla="*/ 22 w 24"/>
                <a:gd name="T23" fmla="*/ 8 h 33"/>
                <a:gd name="T24" fmla="*/ 15 w 24"/>
                <a:gd name="T25" fmla="*/ 17 h 33"/>
                <a:gd name="T26" fmla="*/ 15 w 24"/>
                <a:gd name="T27" fmla="*/ 17 h 33"/>
                <a:gd name="T28" fmla="*/ 19 w 24"/>
                <a:gd name="T29" fmla="*/ 19 h 33"/>
                <a:gd name="T30" fmla="*/ 20 w 24"/>
                <a:gd name="T31" fmla="*/ 22 h 33"/>
                <a:gd name="T32" fmla="*/ 24 w 24"/>
                <a:gd name="T33" fmla="*/ 33 h 33"/>
                <a:gd name="T34" fmla="*/ 15 w 24"/>
                <a:gd name="T35" fmla="*/ 33 h 33"/>
                <a:gd name="T36" fmla="*/ 13 w 24"/>
                <a:gd name="T37" fmla="*/ 24 h 33"/>
                <a:gd name="T38" fmla="*/ 11 w 24"/>
                <a:gd name="T39" fmla="*/ 20 h 33"/>
                <a:gd name="T40" fmla="*/ 7 w 24"/>
                <a:gd name="T41" fmla="*/ 20 h 33"/>
                <a:gd name="T42" fmla="*/ 7 w 24"/>
                <a:gd name="T43" fmla="*/ 33 h 33"/>
                <a:gd name="T44" fmla="*/ 0 w 24"/>
                <a:gd name="T4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55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8 w 29"/>
                <a:gd name="T1" fmla="*/ 17 h 35"/>
                <a:gd name="T2" fmla="*/ 14 w 29"/>
                <a:gd name="T3" fmla="*/ 29 h 35"/>
                <a:gd name="T4" fmla="*/ 20 w 29"/>
                <a:gd name="T5" fmla="*/ 17 h 35"/>
                <a:gd name="T6" fmla="*/ 14 w 29"/>
                <a:gd name="T7" fmla="*/ 6 h 35"/>
                <a:gd name="T8" fmla="*/ 8 w 29"/>
                <a:gd name="T9" fmla="*/ 17 h 35"/>
                <a:gd name="T10" fmla="*/ 0 w 29"/>
                <a:gd name="T11" fmla="*/ 17 h 35"/>
                <a:gd name="T12" fmla="*/ 3 w 29"/>
                <a:gd name="T13" fmla="*/ 5 h 35"/>
                <a:gd name="T14" fmla="*/ 14 w 29"/>
                <a:gd name="T15" fmla="*/ 0 h 35"/>
                <a:gd name="T16" fmla="*/ 25 w 29"/>
                <a:gd name="T17" fmla="*/ 5 h 35"/>
                <a:gd name="T18" fmla="*/ 29 w 29"/>
                <a:gd name="T19" fmla="*/ 17 h 35"/>
                <a:gd name="T20" fmla="*/ 25 w 29"/>
                <a:gd name="T21" fmla="*/ 30 h 35"/>
                <a:gd name="T22" fmla="*/ 14 w 29"/>
                <a:gd name="T23" fmla="*/ 35 h 35"/>
                <a:gd name="T24" fmla="*/ 3 w 29"/>
                <a:gd name="T25" fmla="*/ 29 h 35"/>
                <a:gd name="T26" fmla="*/ 0 w 29"/>
                <a:gd name="T2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56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21 h 34"/>
                <a:gd name="T2" fmla="*/ 0 w 24"/>
                <a:gd name="T3" fmla="*/ 0 h 34"/>
                <a:gd name="T4" fmla="*/ 7 w 24"/>
                <a:gd name="T5" fmla="*/ 0 h 34"/>
                <a:gd name="T6" fmla="*/ 7 w 24"/>
                <a:gd name="T7" fmla="*/ 22 h 34"/>
                <a:gd name="T8" fmla="*/ 12 w 24"/>
                <a:gd name="T9" fmla="*/ 28 h 34"/>
                <a:gd name="T10" fmla="*/ 16 w 24"/>
                <a:gd name="T11" fmla="*/ 22 h 34"/>
                <a:gd name="T12" fmla="*/ 16 w 24"/>
                <a:gd name="T13" fmla="*/ 0 h 34"/>
                <a:gd name="T14" fmla="*/ 24 w 24"/>
                <a:gd name="T15" fmla="*/ 0 h 34"/>
                <a:gd name="T16" fmla="*/ 24 w 24"/>
                <a:gd name="T17" fmla="*/ 21 h 34"/>
                <a:gd name="T18" fmla="*/ 21 w 24"/>
                <a:gd name="T19" fmla="*/ 30 h 34"/>
                <a:gd name="T20" fmla="*/ 12 w 24"/>
                <a:gd name="T21" fmla="*/ 34 h 34"/>
                <a:gd name="T22" fmla="*/ 3 w 24"/>
                <a:gd name="T23" fmla="*/ 30 h 34"/>
                <a:gd name="T24" fmla="*/ 0 w 24"/>
                <a:gd name="T2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57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58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59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8 w 24"/>
                <a:gd name="T1" fmla="*/ 5 h 33"/>
                <a:gd name="T2" fmla="*/ 8 w 24"/>
                <a:gd name="T3" fmla="*/ 14 h 33"/>
                <a:gd name="T4" fmla="*/ 10 w 24"/>
                <a:gd name="T5" fmla="*/ 14 h 33"/>
                <a:gd name="T6" fmla="*/ 13 w 24"/>
                <a:gd name="T7" fmla="*/ 13 h 33"/>
                <a:gd name="T8" fmla="*/ 15 w 24"/>
                <a:gd name="T9" fmla="*/ 10 h 33"/>
                <a:gd name="T10" fmla="*/ 10 w 24"/>
                <a:gd name="T11" fmla="*/ 5 h 33"/>
                <a:gd name="T12" fmla="*/ 8 w 24"/>
                <a:gd name="T13" fmla="*/ 5 h 33"/>
                <a:gd name="T14" fmla="*/ 0 w 24"/>
                <a:gd name="T15" fmla="*/ 33 h 33"/>
                <a:gd name="T16" fmla="*/ 0 w 24"/>
                <a:gd name="T17" fmla="*/ 0 h 33"/>
                <a:gd name="T18" fmla="*/ 12 w 24"/>
                <a:gd name="T19" fmla="*/ 0 h 33"/>
                <a:gd name="T20" fmla="*/ 20 w 24"/>
                <a:gd name="T21" fmla="*/ 2 h 33"/>
                <a:gd name="T22" fmla="*/ 23 w 24"/>
                <a:gd name="T23" fmla="*/ 8 h 33"/>
                <a:gd name="T24" fmla="*/ 16 w 24"/>
                <a:gd name="T25" fmla="*/ 17 h 33"/>
                <a:gd name="T26" fmla="*/ 16 w 24"/>
                <a:gd name="T27" fmla="*/ 17 h 33"/>
                <a:gd name="T28" fmla="*/ 19 w 24"/>
                <a:gd name="T29" fmla="*/ 19 h 33"/>
                <a:gd name="T30" fmla="*/ 21 w 24"/>
                <a:gd name="T31" fmla="*/ 22 h 33"/>
                <a:gd name="T32" fmla="*/ 24 w 24"/>
                <a:gd name="T33" fmla="*/ 33 h 33"/>
                <a:gd name="T34" fmla="*/ 16 w 24"/>
                <a:gd name="T35" fmla="*/ 33 h 33"/>
                <a:gd name="T36" fmla="*/ 13 w 24"/>
                <a:gd name="T37" fmla="*/ 24 h 33"/>
                <a:gd name="T38" fmla="*/ 11 w 24"/>
                <a:gd name="T39" fmla="*/ 20 h 33"/>
                <a:gd name="T40" fmla="*/ 8 w 24"/>
                <a:gd name="T41" fmla="*/ 20 h 33"/>
                <a:gd name="T42" fmla="*/ 8 w 24"/>
                <a:gd name="T43" fmla="*/ 33 h 33"/>
                <a:gd name="T44" fmla="*/ 0 w 24"/>
                <a:gd name="T4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60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30 w 162"/>
                <a:gd name="T1" fmla="*/ 53 h 60"/>
                <a:gd name="T2" fmla="*/ 29 w 162"/>
                <a:gd name="T3" fmla="*/ 52 h 60"/>
                <a:gd name="T4" fmla="*/ 0 w 162"/>
                <a:gd name="T5" fmla="*/ 35 h 60"/>
                <a:gd name="T6" fmla="*/ 22 w 162"/>
                <a:gd name="T7" fmla="*/ 22 h 60"/>
                <a:gd name="T8" fmla="*/ 52 w 162"/>
                <a:gd name="T9" fmla="*/ 40 h 60"/>
                <a:gd name="T10" fmla="*/ 74 w 162"/>
                <a:gd name="T11" fmla="*/ 38 h 60"/>
                <a:gd name="T12" fmla="*/ 112 w 162"/>
                <a:gd name="T13" fmla="*/ 16 h 60"/>
                <a:gd name="T14" fmla="*/ 70 w 162"/>
                <a:gd name="T15" fmla="*/ 16 h 60"/>
                <a:gd name="T16" fmla="*/ 70 w 162"/>
                <a:gd name="T17" fmla="*/ 0 h 60"/>
                <a:gd name="T18" fmla="*/ 162 w 162"/>
                <a:gd name="T19" fmla="*/ 0 h 60"/>
                <a:gd name="T20" fmla="*/ 162 w 162"/>
                <a:gd name="T21" fmla="*/ 53 h 60"/>
                <a:gd name="T22" fmla="*/ 135 w 162"/>
                <a:gd name="T23" fmla="*/ 53 h 60"/>
                <a:gd name="T24" fmla="*/ 134 w 162"/>
                <a:gd name="T25" fmla="*/ 29 h 60"/>
                <a:gd name="T26" fmla="*/ 97 w 162"/>
                <a:gd name="T27" fmla="*/ 51 h 60"/>
                <a:gd name="T28" fmla="*/ 60 w 162"/>
                <a:gd name="T29" fmla="*/ 60 h 60"/>
                <a:gd name="T30" fmla="*/ 30 w 162"/>
                <a:gd name="T31" fmla="*/ 53 h 60"/>
                <a:gd name="T32" fmla="*/ 30 w 162"/>
                <a:gd name="T33" fmla="*/ 5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61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9 w 105"/>
                <a:gd name="T1" fmla="*/ 80 h 93"/>
                <a:gd name="T2" fmla="*/ 69 w 105"/>
                <a:gd name="T3" fmla="*/ 63 h 93"/>
                <a:gd name="T4" fmla="*/ 66 w 105"/>
                <a:gd name="T5" fmla="*/ 50 h 93"/>
                <a:gd name="T6" fmla="*/ 28 w 105"/>
                <a:gd name="T7" fmla="*/ 29 h 93"/>
                <a:gd name="T8" fmla="*/ 28 w 105"/>
                <a:gd name="T9" fmla="*/ 53 h 93"/>
                <a:gd name="T10" fmla="*/ 0 w 105"/>
                <a:gd name="T11" fmla="*/ 53 h 93"/>
                <a:gd name="T12" fmla="*/ 0 w 105"/>
                <a:gd name="T13" fmla="*/ 0 h 93"/>
                <a:gd name="T14" fmla="*/ 92 w 105"/>
                <a:gd name="T15" fmla="*/ 0 h 93"/>
                <a:gd name="T16" fmla="*/ 92 w 105"/>
                <a:gd name="T17" fmla="*/ 15 h 93"/>
                <a:gd name="T18" fmla="*/ 50 w 105"/>
                <a:gd name="T19" fmla="*/ 15 h 93"/>
                <a:gd name="T20" fmla="*/ 88 w 105"/>
                <a:gd name="T21" fmla="*/ 37 h 93"/>
                <a:gd name="T22" fmla="*/ 105 w 105"/>
                <a:gd name="T23" fmla="*/ 58 h 93"/>
                <a:gd name="T24" fmla="*/ 91 w 105"/>
                <a:gd name="T25" fmla="*/ 76 h 93"/>
                <a:gd name="T26" fmla="*/ 62 w 105"/>
                <a:gd name="T27" fmla="*/ 93 h 93"/>
                <a:gd name="T28" fmla="*/ 39 w 105"/>
                <a:gd name="T29" fmla="*/ 80 h 93"/>
                <a:gd name="T30" fmla="*/ 39 w 105"/>
                <a:gd name="T31" fmla="*/ 8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62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32 w 162"/>
                <a:gd name="T1" fmla="*/ 8 h 60"/>
                <a:gd name="T2" fmla="*/ 162 w 162"/>
                <a:gd name="T3" fmla="*/ 25 h 60"/>
                <a:gd name="T4" fmla="*/ 139 w 162"/>
                <a:gd name="T5" fmla="*/ 38 h 60"/>
                <a:gd name="T6" fmla="*/ 109 w 162"/>
                <a:gd name="T7" fmla="*/ 21 h 60"/>
                <a:gd name="T8" fmla="*/ 88 w 162"/>
                <a:gd name="T9" fmla="*/ 23 h 60"/>
                <a:gd name="T10" fmla="*/ 50 w 162"/>
                <a:gd name="T11" fmla="*/ 45 h 60"/>
                <a:gd name="T12" fmla="*/ 92 w 162"/>
                <a:gd name="T13" fmla="*/ 45 h 60"/>
                <a:gd name="T14" fmla="*/ 92 w 162"/>
                <a:gd name="T15" fmla="*/ 60 h 60"/>
                <a:gd name="T16" fmla="*/ 0 w 162"/>
                <a:gd name="T17" fmla="*/ 60 h 60"/>
                <a:gd name="T18" fmla="*/ 0 w 162"/>
                <a:gd name="T19" fmla="*/ 7 h 60"/>
                <a:gd name="T20" fmla="*/ 27 w 162"/>
                <a:gd name="T21" fmla="*/ 7 h 60"/>
                <a:gd name="T22" fmla="*/ 27 w 162"/>
                <a:gd name="T23" fmla="*/ 31 h 60"/>
                <a:gd name="T24" fmla="*/ 65 w 162"/>
                <a:gd name="T25" fmla="*/ 10 h 60"/>
                <a:gd name="T26" fmla="*/ 101 w 162"/>
                <a:gd name="T27" fmla="*/ 0 h 60"/>
                <a:gd name="T28" fmla="*/ 132 w 162"/>
                <a:gd name="T29" fmla="*/ 8 h 60"/>
                <a:gd name="T30" fmla="*/ 132 w 162"/>
                <a:gd name="T31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63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04 w 104"/>
                <a:gd name="T1" fmla="*/ 40 h 94"/>
                <a:gd name="T2" fmla="*/ 104 w 104"/>
                <a:gd name="T3" fmla="*/ 94 h 94"/>
                <a:gd name="T4" fmla="*/ 13 w 104"/>
                <a:gd name="T5" fmla="*/ 94 h 94"/>
                <a:gd name="T6" fmla="*/ 12 w 104"/>
                <a:gd name="T7" fmla="*/ 78 h 94"/>
                <a:gd name="T8" fmla="*/ 54 w 104"/>
                <a:gd name="T9" fmla="*/ 78 h 94"/>
                <a:gd name="T10" fmla="*/ 16 w 104"/>
                <a:gd name="T11" fmla="*/ 56 h 94"/>
                <a:gd name="T12" fmla="*/ 0 w 104"/>
                <a:gd name="T13" fmla="*/ 35 h 94"/>
                <a:gd name="T14" fmla="*/ 13 w 104"/>
                <a:gd name="T15" fmla="*/ 17 h 94"/>
                <a:gd name="T16" fmla="*/ 43 w 104"/>
                <a:gd name="T17" fmla="*/ 0 h 94"/>
                <a:gd name="T18" fmla="*/ 65 w 104"/>
                <a:gd name="T19" fmla="*/ 13 h 94"/>
                <a:gd name="T20" fmla="*/ 36 w 104"/>
                <a:gd name="T21" fmla="*/ 30 h 94"/>
                <a:gd name="T22" fmla="*/ 39 w 104"/>
                <a:gd name="T23" fmla="*/ 43 h 94"/>
                <a:gd name="T24" fmla="*/ 77 w 104"/>
                <a:gd name="T25" fmla="*/ 65 h 94"/>
                <a:gd name="T26" fmla="*/ 77 w 104"/>
                <a:gd name="T27" fmla="*/ 40 h 94"/>
                <a:gd name="T28" fmla="*/ 104 w 104"/>
                <a:gd name="T29" fmla="*/ 40 h 94"/>
                <a:gd name="T30" fmla="*/ 104 w 104"/>
                <a:gd name="T31" fmla="*/ 4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64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30 w 162"/>
                <a:gd name="T1" fmla="*/ 53 h 61"/>
                <a:gd name="T2" fmla="*/ 30 w 162"/>
                <a:gd name="T3" fmla="*/ 53 h 61"/>
                <a:gd name="T4" fmla="*/ 0 w 162"/>
                <a:gd name="T5" fmla="*/ 36 h 61"/>
                <a:gd name="T6" fmla="*/ 23 w 162"/>
                <a:gd name="T7" fmla="*/ 23 h 61"/>
                <a:gd name="T8" fmla="*/ 53 w 162"/>
                <a:gd name="T9" fmla="*/ 40 h 61"/>
                <a:gd name="T10" fmla="*/ 74 w 162"/>
                <a:gd name="T11" fmla="*/ 38 h 61"/>
                <a:gd name="T12" fmla="*/ 112 w 162"/>
                <a:gd name="T13" fmla="*/ 16 h 61"/>
                <a:gd name="T14" fmla="*/ 70 w 162"/>
                <a:gd name="T15" fmla="*/ 16 h 61"/>
                <a:gd name="T16" fmla="*/ 70 w 162"/>
                <a:gd name="T17" fmla="*/ 0 h 61"/>
                <a:gd name="T18" fmla="*/ 162 w 162"/>
                <a:gd name="T19" fmla="*/ 0 h 61"/>
                <a:gd name="T20" fmla="*/ 162 w 162"/>
                <a:gd name="T21" fmla="*/ 54 h 61"/>
                <a:gd name="T22" fmla="*/ 135 w 162"/>
                <a:gd name="T23" fmla="*/ 54 h 61"/>
                <a:gd name="T24" fmla="*/ 135 w 162"/>
                <a:gd name="T25" fmla="*/ 29 h 61"/>
                <a:gd name="T26" fmla="*/ 97 w 162"/>
                <a:gd name="T27" fmla="*/ 51 h 61"/>
                <a:gd name="T28" fmla="*/ 61 w 162"/>
                <a:gd name="T29" fmla="*/ 61 h 61"/>
                <a:gd name="T30" fmla="*/ 30 w 162"/>
                <a:gd name="T31" fmla="*/ 53 h 61"/>
                <a:gd name="T32" fmla="*/ 30 w 162"/>
                <a:gd name="T33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65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40 w 105"/>
                <a:gd name="T1" fmla="*/ 81 h 94"/>
                <a:gd name="T2" fmla="*/ 69 w 105"/>
                <a:gd name="T3" fmla="*/ 63 h 94"/>
                <a:gd name="T4" fmla="*/ 66 w 105"/>
                <a:gd name="T5" fmla="*/ 51 h 94"/>
                <a:gd name="T6" fmla="*/ 28 w 105"/>
                <a:gd name="T7" fmla="*/ 29 h 94"/>
                <a:gd name="T8" fmla="*/ 28 w 105"/>
                <a:gd name="T9" fmla="*/ 53 h 94"/>
                <a:gd name="T10" fmla="*/ 1 w 105"/>
                <a:gd name="T11" fmla="*/ 53 h 94"/>
                <a:gd name="T12" fmla="*/ 0 w 105"/>
                <a:gd name="T13" fmla="*/ 0 h 94"/>
                <a:gd name="T14" fmla="*/ 92 w 105"/>
                <a:gd name="T15" fmla="*/ 0 h 94"/>
                <a:gd name="T16" fmla="*/ 93 w 105"/>
                <a:gd name="T17" fmla="*/ 16 h 94"/>
                <a:gd name="T18" fmla="*/ 51 w 105"/>
                <a:gd name="T19" fmla="*/ 16 h 94"/>
                <a:gd name="T20" fmla="*/ 89 w 105"/>
                <a:gd name="T21" fmla="*/ 38 h 94"/>
                <a:gd name="T22" fmla="*/ 105 w 105"/>
                <a:gd name="T23" fmla="*/ 59 h 94"/>
                <a:gd name="T24" fmla="*/ 92 w 105"/>
                <a:gd name="T25" fmla="*/ 77 h 94"/>
                <a:gd name="T26" fmla="*/ 62 w 105"/>
                <a:gd name="T27" fmla="*/ 94 h 94"/>
                <a:gd name="T28" fmla="*/ 40 w 105"/>
                <a:gd name="T29" fmla="*/ 81 h 94"/>
                <a:gd name="T30" fmla="*/ 40 w 105"/>
                <a:gd name="T3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66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32 w 162"/>
                <a:gd name="T1" fmla="*/ 8 h 61"/>
                <a:gd name="T2" fmla="*/ 162 w 162"/>
                <a:gd name="T3" fmla="*/ 25 h 61"/>
                <a:gd name="T4" fmla="*/ 140 w 162"/>
                <a:gd name="T5" fmla="*/ 38 h 61"/>
                <a:gd name="T6" fmla="*/ 110 w 162"/>
                <a:gd name="T7" fmla="*/ 21 h 61"/>
                <a:gd name="T8" fmla="*/ 88 w 162"/>
                <a:gd name="T9" fmla="*/ 23 h 61"/>
                <a:gd name="T10" fmla="*/ 50 w 162"/>
                <a:gd name="T11" fmla="*/ 45 h 61"/>
                <a:gd name="T12" fmla="*/ 92 w 162"/>
                <a:gd name="T13" fmla="*/ 45 h 61"/>
                <a:gd name="T14" fmla="*/ 92 w 162"/>
                <a:gd name="T15" fmla="*/ 61 h 61"/>
                <a:gd name="T16" fmla="*/ 0 w 162"/>
                <a:gd name="T17" fmla="*/ 61 h 61"/>
                <a:gd name="T18" fmla="*/ 0 w 162"/>
                <a:gd name="T19" fmla="*/ 7 h 61"/>
                <a:gd name="T20" fmla="*/ 27 w 162"/>
                <a:gd name="T21" fmla="*/ 7 h 61"/>
                <a:gd name="T22" fmla="*/ 28 w 162"/>
                <a:gd name="T23" fmla="*/ 32 h 61"/>
                <a:gd name="T24" fmla="*/ 65 w 162"/>
                <a:gd name="T25" fmla="*/ 10 h 61"/>
                <a:gd name="T26" fmla="*/ 101 w 162"/>
                <a:gd name="T27" fmla="*/ 0 h 61"/>
                <a:gd name="T28" fmla="*/ 132 w 162"/>
                <a:gd name="T29" fmla="*/ 8 h 61"/>
                <a:gd name="T30" fmla="*/ 132 w 162"/>
                <a:gd name="T31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67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05 w 105"/>
                <a:gd name="T1" fmla="*/ 41 h 94"/>
                <a:gd name="T2" fmla="*/ 105 w 105"/>
                <a:gd name="T3" fmla="*/ 94 h 94"/>
                <a:gd name="T4" fmla="*/ 13 w 105"/>
                <a:gd name="T5" fmla="*/ 94 h 94"/>
                <a:gd name="T6" fmla="*/ 13 w 105"/>
                <a:gd name="T7" fmla="*/ 78 h 94"/>
                <a:gd name="T8" fmla="*/ 55 w 105"/>
                <a:gd name="T9" fmla="*/ 78 h 94"/>
                <a:gd name="T10" fmla="*/ 17 w 105"/>
                <a:gd name="T11" fmla="*/ 56 h 94"/>
                <a:gd name="T12" fmla="*/ 0 w 105"/>
                <a:gd name="T13" fmla="*/ 35 h 94"/>
                <a:gd name="T14" fmla="*/ 14 w 105"/>
                <a:gd name="T15" fmla="*/ 17 h 94"/>
                <a:gd name="T16" fmla="*/ 43 w 105"/>
                <a:gd name="T17" fmla="*/ 0 h 94"/>
                <a:gd name="T18" fmla="*/ 66 w 105"/>
                <a:gd name="T19" fmla="*/ 13 h 94"/>
                <a:gd name="T20" fmla="*/ 36 w 105"/>
                <a:gd name="T21" fmla="*/ 31 h 94"/>
                <a:gd name="T22" fmla="*/ 39 w 105"/>
                <a:gd name="T23" fmla="*/ 43 h 94"/>
                <a:gd name="T24" fmla="*/ 77 w 105"/>
                <a:gd name="T25" fmla="*/ 65 h 94"/>
                <a:gd name="T26" fmla="*/ 77 w 105"/>
                <a:gd name="T27" fmla="*/ 41 h 94"/>
                <a:gd name="T28" fmla="*/ 105 w 105"/>
                <a:gd name="T29" fmla="*/ 41 h 94"/>
                <a:gd name="T30" fmla="*/ 105 w 105"/>
                <a:gd name="T31" fmla="*/ 4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5" name="Picture 416" descr="compu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554" y="2281983"/>
            <a:ext cx="9080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 flipV="1">
            <a:off x="1013804" y="3766935"/>
            <a:ext cx="5555974" cy="99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25" idx="2"/>
          </p:cNvCxnSpPr>
          <p:nvPr/>
        </p:nvCxnSpPr>
        <p:spPr>
          <a:xfrm>
            <a:off x="2175579" y="3145583"/>
            <a:ext cx="0" cy="6213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8" idx="2"/>
          </p:cNvCxnSpPr>
          <p:nvPr/>
        </p:nvCxnSpPr>
        <p:spPr>
          <a:xfrm>
            <a:off x="5524926" y="3022246"/>
            <a:ext cx="0" cy="744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35507" y="1365898"/>
            <a:ext cx="2685351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DHCP</a:t>
            </a:r>
            <a:r>
              <a:rPr lang="zh-CN" altLang="en-US" dirty="0" smtClean="0"/>
              <a:t>有状态地址获取：</a:t>
            </a:r>
            <a:endParaRPr lang="en-US" altLang="zh-CN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1551049" y="1912779"/>
            <a:ext cx="1249060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IPv6 client</a:t>
            </a:r>
            <a:endParaRPr lang="zh-CN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853545" y="1912779"/>
            <a:ext cx="1402948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IPv6 Router</a:t>
            </a:r>
            <a:endParaRPr lang="zh-CN" altLang="en-US" dirty="0"/>
          </a:p>
        </p:txBody>
      </p:sp>
      <p:sp>
        <p:nvSpPr>
          <p:cNvPr id="32" name="右箭头 31"/>
          <p:cNvSpPr/>
          <p:nvPr/>
        </p:nvSpPr>
        <p:spPr>
          <a:xfrm>
            <a:off x="2653761" y="3022246"/>
            <a:ext cx="1182757" cy="207976"/>
          </a:xfrm>
          <a:prstGeom prst="rightArrow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89158" y="2741936"/>
            <a:ext cx="1236236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Step1:</a:t>
            </a:r>
            <a:r>
              <a:rPr lang="zh-CN" altLang="en-US" dirty="0" smtClean="0"/>
              <a:t> </a:t>
            </a:r>
            <a:r>
              <a:rPr lang="en-US" altLang="zh-CN" dirty="0" smtClean="0"/>
              <a:t>RS</a:t>
            </a:r>
            <a:endParaRPr lang="zh-CN" altLang="en-US" dirty="0"/>
          </a:p>
        </p:txBody>
      </p:sp>
      <p:sp>
        <p:nvSpPr>
          <p:cNvPr id="36" name="右箭头 35"/>
          <p:cNvSpPr/>
          <p:nvPr/>
        </p:nvSpPr>
        <p:spPr>
          <a:xfrm>
            <a:off x="2659439" y="3500780"/>
            <a:ext cx="1182757" cy="207976"/>
          </a:xfrm>
          <a:prstGeom prst="rightArrow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94836" y="3220470"/>
            <a:ext cx="1402948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Step3:</a:t>
            </a:r>
            <a:r>
              <a:rPr lang="zh-CN" altLang="en-US" dirty="0" smtClean="0"/>
              <a:t> </a:t>
            </a:r>
            <a:r>
              <a:rPr lang="en-US" altLang="zh-CN" dirty="0" smtClean="0"/>
              <a:t>DAD</a:t>
            </a:r>
            <a:endParaRPr lang="zh-CN" altLang="en-US" dirty="0"/>
          </a:p>
        </p:txBody>
      </p:sp>
      <p:sp>
        <p:nvSpPr>
          <p:cNvPr id="38" name="右箭头 37"/>
          <p:cNvSpPr/>
          <p:nvPr/>
        </p:nvSpPr>
        <p:spPr>
          <a:xfrm rot="10800000">
            <a:off x="4056568" y="3255249"/>
            <a:ext cx="1182757" cy="207976"/>
          </a:xfrm>
          <a:prstGeom prst="rightArrow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29828" y="2949667"/>
            <a:ext cx="1236236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Step2:</a:t>
            </a:r>
            <a:r>
              <a:rPr lang="zh-CN" altLang="en-US" dirty="0" smtClean="0"/>
              <a:t> </a:t>
            </a:r>
            <a:r>
              <a:rPr lang="en-US" altLang="zh-CN" dirty="0" smtClean="0"/>
              <a:t>RA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163376" y="1767872"/>
            <a:ext cx="40877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/>
              <a:t>网关通过</a:t>
            </a:r>
            <a:r>
              <a:rPr lang="en-US" altLang="zh-CN" sz="2000" dirty="0" smtClean="0"/>
              <a:t>RA</a:t>
            </a:r>
            <a:r>
              <a:rPr lang="zh-CN" altLang="en-US" sz="2000" dirty="0" smtClean="0"/>
              <a:t>通告自己的网络前缀，</a:t>
            </a:r>
            <a:r>
              <a:rPr lang="en-US" altLang="zh-CN" sz="2000" b="1" dirty="0" smtClean="0"/>
              <a:t>M</a:t>
            </a:r>
            <a:r>
              <a:rPr lang="zh-CN" altLang="en-US" sz="2000" b="1" dirty="0" smtClean="0"/>
              <a:t>位置为“</a:t>
            </a:r>
            <a:r>
              <a:rPr lang="en-US" altLang="zh-CN" sz="2000" b="1" dirty="0" smtClean="0"/>
              <a:t>1</a:t>
            </a:r>
            <a:r>
              <a:rPr lang="zh-CN" altLang="en-US" sz="2000" b="1" dirty="0" smtClean="0"/>
              <a:t>”，</a:t>
            </a:r>
            <a:r>
              <a:rPr lang="en-US" altLang="zh-CN" sz="2000" b="1" dirty="0" smtClean="0"/>
              <a:t>O</a:t>
            </a:r>
            <a:r>
              <a:rPr lang="zh-CN" altLang="en-US" sz="2000" b="1" dirty="0" smtClean="0"/>
              <a:t>位置为“</a:t>
            </a:r>
            <a:r>
              <a:rPr lang="en-US" altLang="zh-CN" sz="2000" b="1" dirty="0" smtClean="0"/>
              <a:t>1</a:t>
            </a:r>
            <a:r>
              <a:rPr lang="zh-CN" altLang="en-US" sz="2000" b="1" dirty="0" smtClean="0"/>
              <a:t>”；</a:t>
            </a:r>
            <a:endParaRPr lang="en-US" altLang="zh-CN" sz="2000" b="1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 smtClean="0"/>
              <a:t>IPv6</a:t>
            </a:r>
            <a:r>
              <a:rPr lang="zh-CN" altLang="en-US" sz="2000" dirty="0" smtClean="0"/>
              <a:t>客户端发送</a:t>
            </a:r>
            <a:r>
              <a:rPr lang="en-US" altLang="zh-CN" sz="2000" dirty="0" smtClean="0"/>
              <a:t>DHCP</a:t>
            </a:r>
            <a:r>
              <a:rPr lang="zh-CN" altLang="en-US" sz="2000" dirty="0" smtClean="0"/>
              <a:t>请求，请求类型为</a:t>
            </a:r>
            <a:r>
              <a:rPr lang="en-US" altLang="zh-CN" sz="2000" dirty="0" smtClean="0"/>
              <a:t>3</a:t>
            </a:r>
            <a:r>
              <a:rPr lang="zh-CN" altLang="en-US" sz="2000" dirty="0" smtClean="0"/>
              <a:t>，</a:t>
            </a:r>
            <a:r>
              <a:rPr lang="zh-CN" altLang="en-US" sz="2000" dirty="0"/>
              <a:t>获取</a:t>
            </a:r>
            <a:r>
              <a:rPr lang="en-US" altLang="zh-CN" sz="2000" dirty="0" smtClean="0"/>
              <a:t>IP</a:t>
            </a:r>
            <a:r>
              <a:rPr lang="zh-CN" altLang="en-US" sz="2000" dirty="0" smtClean="0"/>
              <a:t>地址类配置信息；</a:t>
            </a:r>
            <a:endParaRPr lang="en-US" altLang="zh-CN" sz="20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 smtClean="0"/>
              <a:t>DHCP</a:t>
            </a:r>
            <a:r>
              <a:rPr lang="zh-CN" altLang="en-US" sz="2000" dirty="0" smtClean="0"/>
              <a:t>服务器返回</a:t>
            </a:r>
            <a:r>
              <a:rPr lang="en-US" altLang="zh-CN" sz="2000" dirty="0" smtClean="0"/>
              <a:t>IPv6</a:t>
            </a:r>
            <a:r>
              <a:rPr lang="zh-CN" altLang="en-US" sz="2000" dirty="0" smtClean="0"/>
              <a:t>地址配置信息；</a:t>
            </a:r>
            <a:endParaRPr lang="en-US" altLang="zh-CN" sz="20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 smtClean="0"/>
              <a:t>IPv6</a:t>
            </a:r>
            <a:r>
              <a:rPr lang="zh-CN" altLang="en-US" sz="2000" dirty="0" smtClean="0"/>
              <a:t>客户端</a:t>
            </a:r>
            <a:r>
              <a:rPr lang="zh-CN" altLang="en-US" sz="2000" dirty="0"/>
              <a:t>发送</a:t>
            </a:r>
            <a:r>
              <a:rPr lang="en-US" altLang="zh-CN" sz="2000" dirty="0"/>
              <a:t>DHCP</a:t>
            </a:r>
            <a:r>
              <a:rPr lang="zh-CN" altLang="en-US" sz="2000" dirty="0"/>
              <a:t>请求，请求类型</a:t>
            </a:r>
            <a:r>
              <a:rPr lang="zh-CN" altLang="en-US" sz="2000" dirty="0" smtClean="0"/>
              <a:t>为</a:t>
            </a:r>
            <a:r>
              <a:rPr lang="en-US" altLang="zh-CN" sz="2000" dirty="0" smtClean="0"/>
              <a:t>11</a:t>
            </a:r>
            <a:r>
              <a:rPr lang="zh-CN" altLang="en-US" sz="2000" dirty="0" smtClean="0"/>
              <a:t>，获取非</a:t>
            </a:r>
            <a:r>
              <a:rPr lang="en-US" altLang="zh-CN" sz="2000" dirty="0" smtClean="0"/>
              <a:t>IP</a:t>
            </a:r>
            <a:r>
              <a:rPr lang="zh-CN" altLang="en-US" sz="2000" dirty="0"/>
              <a:t>地址类</a:t>
            </a:r>
            <a:r>
              <a:rPr lang="zh-CN" altLang="en-US" sz="2000" dirty="0" smtClean="0"/>
              <a:t>配置信息（如：</a:t>
            </a:r>
            <a:r>
              <a:rPr lang="en-US" altLang="zh-CN" sz="2000" dirty="0" smtClean="0"/>
              <a:t>DNS</a:t>
            </a:r>
            <a:r>
              <a:rPr lang="zh-CN" altLang="en-US" sz="2000" dirty="0" smtClean="0"/>
              <a:t>）；</a:t>
            </a:r>
            <a:endParaRPr lang="en-US" altLang="zh-CN" sz="20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/>
              <a:t>DHCP</a:t>
            </a:r>
            <a:r>
              <a:rPr lang="zh-CN" altLang="en-US" sz="2000" dirty="0"/>
              <a:t>服务器</a:t>
            </a:r>
            <a:r>
              <a:rPr lang="zh-CN" altLang="en-US" sz="2000" dirty="0" smtClean="0"/>
              <a:t>返回非</a:t>
            </a:r>
            <a:r>
              <a:rPr lang="en-US" altLang="zh-CN" sz="2000" dirty="0" smtClean="0"/>
              <a:t>IPv6</a:t>
            </a:r>
            <a:r>
              <a:rPr lang="zh-CN" altLang="en-US" sz="2000" dirty="0" smtClean="0"/>
              <a:t>地址类配置信息（如：</a:t>
            </a:r>
            <a:r>
              <a:rPr lang="en-US" altLang="zh-CN" sz="2000" dirty="0" smtClean="0"/>
              <a:t>DNS</a:t>
            </a:r>
            <a:r>
              <a:rPr lang="zh-CN" altLang="en-US" sz="2000" dirty="0" smtClean="0"/>
              <a:t>）；</a:t>
            </a:r>
            <a:endParaRPr lang="en-US" altLang="zh-CN" sz="2000" dirty="0"/>
          </a:p>
        </p:txBody>
      </p:sp>
      <p:sp>
        <p:nvSpPr>
          <p:cNvPr id="40" name="右箭头 39"/>
          <p:cNvSpPr/>
          <p:nvPr/>
        </p:nvSpPr>
        <p:spPr>
          <a:xfrm>
            <a:off x="2659439" y="4071902"/>
            <a:ext cx="2985503" cy="207976"/>
          </a:xfrm>
          <a:prstGeom prst="rightArrow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94836" y="3791592"/>
            <a:ext cx="3194144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Step4:</a:t>
            </a:r>
            <a:r>
              <a:rPr lang="zh-CN" altLang="en-US" dirty="0" smtClean="0"/>
              <a:t> </a:t>
            </a:r>
            <a:r>
              <a:rPr lang="en-US" altLang="zh-CN" dirty="0" smtClean="0"/>
              <a:t>DHCP request(type3)</a:t>
            </a:r>
            <a:endParaRPr lang="zh-CN" altLang="en-US" dirty="0"/>
          </a:p>
        </p:txBody>
      </p:sp>
      <p:sp>
        <p:nvSpPr>
          <p:cNvPr id="42" name="右箭头 41"/>
          <p:cNvSpPr/>
          <p:nvPr/>
        </p:nvSpPr>
        <p:spPr>
          <a:xfrm rot="10800000">
            <a:off x="2652815" y="4592045"/>
            <a:ext cx="2985503" cy="207976"/>
          </a:xfrm>
          <a:prstGeom prst="rightArrow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94836" y="4266058"/>
            <a:ext cx="2129750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Step5:</a:t>
            </a:r>
            <a:r>
              <a:rPr lang="zh-CN" altLang="en-US" dirty="0" smtClean="0"/>
              <a:t> </a:t>
            </a:r>
            <a:r>
              <a:rPr lang="en-US" altLang="zh-CN" dirty="0" smtClean="0"/>
              <a:t>DHCP reply</a:t>
            </a:r>
            <a:endParaRPr lang="zh-CN" altLang="en-US" dirty="0"/>
          </a:p>
        </p:txBody>
      </p:sp>
      <p:sp>
        <p:nvSpPr>
          <p:cNvPr id="44" name="右箭头 43"/>
          <p:cNvSpPr/>
          <p:nvPr/>
        </p:nvSpPr>
        <p:spPr>
          <a:xfrm>
            <a:off x="2666734" y="5058597"/>
            <a:ext cx="2985503" cy="207976"/>
          </a:xfrm>
          <a:prstGeom prst="rightArrow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02131" y="4778287"/>
            <a:ext cx="3228320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Step6:</a:t>
            </a:r>
            <a:r>
              <a:rPr lang="zh-CN" altLang="en-US" dirty="0" smtClean="0"/>
              <a:t> </a:t>
            </a:r>
            <a:r>
              <a:rPr lang="en-US" altLang="zh-CN" dirty="0" smtClean="0"/>
              <a:t>DHCP request(type11)</a:t>
            </a:r>
            <a:endParaRPr lang="zh-CN" altLang="en-US" dirty="0"/>
          </a:p>
        </p:txBody>
      </p:sp>
      <p:sp>
        <p:nvSpPr>
          <p:cNvPr id="46" name="右箭头 45"/>
          <p:cNvSpPr/>
          <p:nvPr/>
        </p:nvSpPr>
        <p:spPr>
          <a:xfrm rot="10800000">
            <a:off x="2660110" y="5578740"/>
            <a:ext cx="2985503" cy="207976"/>
          </a:xfrm>
          <a:prstGeom prst="rightArrow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02131" y="5252753"/>
            <a:ext cx="2129750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Step7:</a:t>
            </a:r>
            <a:r>
              <a:rPr lang="zh-CN" altLang="en-US" dirty="0" smtClean="0"/>
              <a:t> </a:t>
            </a:r>
            <a:r>
              <a:rPr lang="en-US" altLang="zh-CN" dirty="0" smtClean="0"/>
              <a:t>DHCP reply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507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76474" y="2714824"/>
            <a:ext cx="3012139" cy="262665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algn="ctr"/>
            <a:endParaRPr lang="zh-CN" altLang="en-US" sz="1400" b="1" ker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1500996" y="2491755"/>
            <a:ext cx="617933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latin typeface="+mn-lt"/>
                <a:ea typeface="+mn-ea"/>
              </a:rPr>
              <a:t>了解</a:t>
            </a:r>
            <a:r>
              <a:rPr lang="en-US" altLang="zh-CN" sz="2400" dirty="0" smtClean="0">
                <a:latin typeface="+mn-lt"/>
                <a:ea typeface="+mn-ea"/>
              </a:rPr>
              <a:t>IPv6</a:t>
            </a:r>
            <a:r>
              <a:rPr lang="zh-CN" altLang="en-US" sz="2400" dirty="0" smtClean="0">
                <a:latin typeface="+mn-lt"/>
                <a:ea typeface="+mn-ea"/>
              </a:rPr>
              <a:t>地址的分类</a:t>
            </a:r>
            <a:endParaRPr lang="zh-CN" altLang="en-US" sz="2400" dirty="0"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latin typeface="+mn-lt"/>
                <a:ea typeface="+mn-ea"/>
              </a:rPr>
              <a:t>了解</a:t>
            </a:r>
            <a:r>
              <a:rPr lang="en-US" altLang="zh-CN" sz="2400" dirty="0" smtClean="0">
                <a:latin typeface="+mn-lt"/>
                <a:ea typeface="+mn-ea"/>
              </a:rPr>
              <a:t>IPv6</a:t>
            </a:r>
            <a:r>
              <a:rPr lang="zh-CN" altLang="en-US" sz="2400" dirty="0" smtClean="0">
                <a:latin typeface="+mn-lt"/>
                <a:ea typeface="+mn-ea"/>
              </a:rPr>
              <a:t>地址的获取方式</a:t>
            </a:r>
            <a:endParaRPr lang="en-US" altLang="zh-CN" sz="2400" dirty="0" smtClean="0"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latin typeface="+mn-lt"/>
                <a:ea typeface="+mn-ea"/>
              </a:rPr>
              <a:t>不同类别</a:t>
            </a:r>
            <a:r>
              <a:rPr lang="en-US" altLang="zh-CN" sz="2400" dirty="0" smtClean="0">
                <a:latin typeface="+mn-lt"/>
                <a:ea typeface="+mn-ea"/>
              </a:rPr>
              <a:t>IPv6</a:t>
            </a:r>
            <a:r>
              <a:rPr lang="zh-CN" altLang="en-US" sz="2400" dirty="0">
                <a:latin typeface="+mn-lt"/>
                <a:ea typeface="+mn-ea"/>
              </a:rPr>
              <a:t>地址对网络出口规划的影响</a:t>
            </a:r>
            <a:endParaRPr lang="en-US" altLang="zh-CN" sz="2400" dirty="0"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latin typeface="+mn-lt"/>
                <a:ea typeface="+mn-ea"/>
              </a:rPr>
              <a:t>掌握</a:t>
            </a:r>
            <a:r>
              <a:rPr lang="en-US" altLang="zh-CN" sz="2400" dirty="0" smtClean="0">
                <a:latin typeface="+mn-lt"/>
                <a:ea typeface="+mn-ea"/>
              </a:rPr>
              <a:t>IPv6</a:t>
            </a:r>
            <a:r>
              <a:rPr lang="zh-CN" altLang="en-US" sz="2400" dirty="0" smtClean="0">
                <a:latin typeface="+mn-lt"/>
                <a:ea typeface="+mn-ea"/>
              </a:rPr>
              <a:t>网段划分的基本原则</a:t>
            </a:r>
            <a:endParaRPr lang="en-US" altLang="zh-CN" sz="2400" dirty="0" smtClean="0"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latin typeface="+mn-lt"/>
                <a:ea typeface="+mn-ea"/>
              </a:rPr>
              <a:t>掌握终端配置</a:t>
            </a:r>
            <a:r>
              <a:rPr lang="en-US" altLang="zh-CN" sz="2400" dirty="0" smtClean="0">
                <a:latin typeface="+mn-lt"/>
                <a:ea typeface="+mn-ea"/>
              </a:rPr>
              <a:t>IPv6</a:t>
            </a:r>
            <a:r>
              <a:rPr lang="zh-CN" altLang="en-US" sz="2400" dirty="0" smtClean="0">
                <a:latin typeface="+mn-lt"/>
                <a:ea typeface="+mn-ea"/>
              </a:rPr>
              <a:t>地址的方法</a:t>
            </a:r>
            <a:endParaRPr lang="en-US" altLang="zh-CN" sz="2400" dirty="0" smtClean="0">
              <a:latin typeface="+mn-lt"/>
              <a:ea typeface="+mn-ea"/>
            </a:endParaRPr>
          </a:p>
        </p:txBody>
      </p:sp>
      <p:sp>
        <p:nvSpPr>
          <p:cNvPr id="8" name="标题 30">
            <a:extLst>
              <a:ext uri="{FF2B5EF4-FFF2-40B4-BE49-F238E27FC236}">
                <a16:creationId xmlns:a16="http://schemas.microsoft.com/office/drawing/2014/main" xmlns="" id="{ACB9E848-8174-462F-8223-E35AF18EC1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9200" y="668438"/>
            <a:ext cx="9753600" cy="6096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solidFill>
                  <a:srgbClr val="D7000F"/>
                </a:solidFill>
                <a:latin typeface="+mn-lt"/>
                <a:ea typeface="+mn-ea"/>
                <a:cs typeface="+mn-ea"/>
                <a:sym typeface="+mn-lt"/>
              </a:rPr>
              <a:t>课程目标</a:t>
            </a:r>
          </a:p>
        </p:txBody>
      </p:sp>
      <p:sp>
        <p:nvSpPr>
          <p:cNvPr id="9" name="标题 30">
            <a:extLst>
              <a:ext uri="{FF2B5EF4-FFF2-40B4-BE49-F238E27FC236}">
                <a16:creationId xmlns:a16="http://schemas.microsoft.com/office/drawing/2014/main" xmlns="" id="{ACB9E848-8174-462F-8223-E35AF18EC129}"/>
              </a:ext>
            </a:extLst>
          </p:cNvPr>
          <p:cNvSpPr txBox="1">
            <a:spLocks/>
          </p:cNvSpPr>
          <p:nvPr/>
        </p:nvSpPr>
        <p:spPr bwMode="auto">
          <a:xfrm>
            <a:off x="1571845" y="1869621"/>
            <a:ext cx="8916768" cy="60960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r>
              <a:rPr lang="zh-CN" altLang="en-US" sz="2800" b="0" kern="0" dirty="0">
                <a:latin typeface="+mn-lt"/>
                <a:ea typeface="+mn-ea"/>
                <a:cs typeface="+mn-ea"/>
                <a:sym typeface="+mn-lt"/>
              </a:rPr>
              <a:t>学习完本课程，您应该能够：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608018" y="2783787"/>
            <a:ext cx="2749050" cy="2488732"/>
            <a:chOff x="3155534" y="1150036"/>
            <a:chExt cx="2749050" cy="2488732"/>
          </a:xfrm>
        </p:grpSpPr>
        <p:grpSp>
          <p:nvGrpSpPr>
            <p:cNvPr id="15" name="组合 14"/>
            <p:cNvGrpSpPr/>
            <p:nvPr/>
          </p:nvGrpSpPr>
          <p:grpSpPr>
            <a:xfrm>
              <a:off x="4530059" y="1815593"/>
              <a:ext cx="1374525" cy="1374525"/>
              <a:chOff x="4530059" y="1815593"/>
              <a:chExt cx="1374525" cy="1374525"/>
            </a:xfrm>
          </p:grpSpPr>
          <p:sp>
            <p:nvSpPr>
              <p:cNvPr id="27" name="Freeform 3"/>
              <p:cNvSpPr>
                <a:spLocks noEditPoints="1"/>
              </p:cNvSpPr>
              <p:nvPr/>
            </p:nvSpPr>
            <p:spPr bwMode="auto">
              <a:xfrm>
                <a:off x="4530059" y="1815593"/>
                <a:ext cx="1374525" cy="1374525"/>
              </a:xfrm>
              <a:custGeom>
                <a:avLst/>
                <a:gdLst>
                  <a:gd name="T0" fmla="*/ 894 w 971"/>
                  <a:gd name="T1" fmla="*/ 509 h 971"/>
                  <a:gd name="T2" fmla="*/ 969 w 971"/>
                  <a:gd name="T3" fmla="*/ 442 h 971"/>
                  <a:gd name="T4" fmla="*/ 883 w 971"/>
                  <a:gd name="T5" fmla="*/ 390 h 971"/>
                  <a:gd name="T6" fmla="*/ 938 w 971"/>
                  <a:gd name="T7" fmla="*/ 309 h 971"/>
                  <a:gd name="T8" fmla="*/ 838 w 971"/>
                  <a:gd name="T9" fmla="*/ 279 h 971"/>
                  <a:gd name="T10" fmla="*/ 802 w 971"/>
                  <a:gd name="T11" fmla="*/ 227 h 971"/>
                  <a:gd name="T12" fmla="*/ 813 w 971"/>
                  <a:gd name="T13" fmla="*/ 127 h 971"/>
                  <a:gd name="T14" fmla="*/ 714 w 971"/>
                  <a:gd name="T15" fmla="*/ 146 h 971"/>
                  <a:gd name="T16" fmla="*/ 700 w 971"/>
                  <a:gd name="T17" fmla="*/ 50 h 971"/>
                  <a:gd name="T18" fmla="*/ 606 w 971"/>
                  <a:gd name="T19" fmla="*/ 95 h 971"/>
                  <a:gd name="T20" fmla="*/ 545 w 971"/>
                  <a:gd name="T21" fmla="*/ 81 h 971"/>
                  <a:gd name="T22" fmla="*/ 485 w 971"/>
                  <a:gd name="T23" fmla="*/ 0 h 971"/>
                  <a:gd name="T24" fmla="*/ 425 w 971"/>
                  <a:gd name="T25" fmla="*/ 80 h 971"/>
                  <a:gd name="T26" fmla="*/ 350 w 971"/>
                  <a:gd name="T27" fmla="*/ 19 h 971"/>
                  <a:gd name="T28" fmla="*/ 311 w 971"/>
                  <a:gd name="T29" fmla="*/ 115 h 971"/>
                  <a:gd name="T30" fmla="*/ 256 w 971"/>
                  <a:gd name="T31" fmla="*/ 146 h 971"/>
                  <a:gd name="T32" fmla="*/ 157 w 971"/>
                  <a:gd name="T33" fmla="*/ 126 h 971"/>
                  <a:gd name="T34" fmla="*/ 167 w 971"/>
                  <a:gd name="T35" fmla="*/ 226 h 971"/>
                  <a:gd name="T36" fmla="*/ 70 w 971"/>
                  <a:gd name="T37" fmla="*/ 232 h 971"/>
                  <a:gd name="T38" fmla="*/ 106 w 971"/>
                  <a:gd name="T39" fmla="*/ 329 h 971"/>
                  <a:gd name="T40" fmla="*/ 86 w 971"/>
                  <a:gd name="T41" fmla="*/ 389 h 971"/>
                  <a:gd name="T42" fmla="*/ 0 w 971"/>
                  <a:gd name="T43" fmla="*/ 441 h 971"/>
                  <a:gd name="T44" fmla="*/ 75 w 971"/>
                  <a:gd name="T45" fmla="*/ 508 h 971"/>
                  <a:gd name="T46" fmla="*/ 6 w 971"/>
                  <a:gd name="T47" fmla="*/ 577 h 971"/>
                  <a:gd name="T48" fmla="*/ 98 w 971"/>
                  <a:gd name="T49" fmla="*/ 625 h 971"/>
                  <a:gd name="T50" fmla="*/ 124 w 971"/>
                  <a:gd name="T51" fmla="*/ 683 h 971"/>
                  <a:gd name="T52" fmla="*/ 96 w 971"/>
                  <a:gd name="T53" fmla="*/ 779 h 971"/>
                  <a:gd name="T54" fmla="*/ 196 w 971"/>
                  <a:gd name="T55" fmla="*/ 778 h 971"/>
                  <a:gd name="T56" fmla="*/ 192 w 971"/>
                  <a:gd name="T57" fmla="*/ 876 h 971"/>
                  <a:gd name="T58" fmla="*/ 293 w 971"/>
                  <a:gd name="T59" fmla="*/ 849 h 971"/>
                  <a:gd name="T60" fmla="*/ 351 w 971"/>
                  <a:gd name="T61" fmla="*/ 874 h 971"/>
                  <a:gd name="T62" fmla="*/ 394 w 971"/>
                  <a:gd name="T63" fmla="*/ 965 h 971"/>
                  <a:gd name="T64" fmla="*/ 468 w 971"/>
                  <a:gd name="T65" fmla="*/ 896 h 971"/>
                  <a:gd name="T66" fmla="*/ 531 w 971"/>
                  <a:gd name="T67" fmla="*/ 971 h 971"/>
                  <a:gd name="T68" fmla="*/ 587 w 971"/>
                  <a:gd name="T69" fmla="*/ 884 h 971"/>
                  <a:gd name="T70" fmla="*/ 647 w 971"/>
                  <a:gd name="T71" fmla="*/ 863 h 971"/>
                  <a:gd name="T72" fmla="*/ 740 w 971"/>
                  <a:gd name="T73" fmla="*/ 900 h 971"/>
                  <a:gd name="T74" fmla="*/ 748 w 971"/>
                  <a:gd name="T75" fmla="*/ 800 h 971"/>
                  <a:gd name="T76" fmla="*/ 845 w 971"/>
                  <a:gd name="T77" fmla="*/ 813 h 971"/>
                  <a:gd name="T78" fmla="*/ 828 w 971"/>
                  <a:gd name="T79" fmla="*/ 711 h 971"/>
                  <a:gd name="T80" fmla="*/ 858 w 971"/>
                  <a:gd name="T81" fmla="*/ 655 h 971"/>
                  <a:gd name="T82" fmla="*/ 952 w 971"/>
                  <a:gd name="T83" fmla="*/ 620 h 971"/>
                  <a:gd name="T84" fmla="*/ 891 w 971"/>
                  <a:gd name="T85" fmla="*/ 541 h 971"/>
                  <a:gd name="T86" fmla="*/ 766 w 971"/>
                  <a:gd name="T87" fmla="*/ 641 h 971"/>
                  <a:gd name="T88" fmla="*/ 588 w 971"/>
                  <a:gd name="T89" fmla="*/ 790 h 971"/>
                  <a:gd name="T90" fmla="*/ 357 w 971"/>
                  <a:gd name="T91" fmla="*/ 781 h 971"/>
                  <a:gd name="T92" fmla="*/ 191 w 971"/>
                  <a:gd name="T93" fmla="*/ 618 h 971"/>
                  <a:gd name="T94" fmla="*/ 179 w 971"/>
                  <a:gd name="T95" fmla="*/ 386 h 971"/>
                  <a:gd name="T96" fmla="*/ 326 w 971"/>
                  <a:gd name="T97" fmla="*/ 207 h 971"/>
                  <a:gd name="T98" fmla="*/ 556 w 971"/>
                  <a:gd name="T99" fmla="*/ 173 h 971"/>
                  <a:gd name="T100" fmla="*/ 748 w 971"/>
                  <a:gd name="T101" fmla="*/ 303 h 971"/>
                  <a:gd name="T102" fmla="*/ 803 w 971"/>
                  <a:gd name="T103" fmla="*/ 529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71" h="971">
                    <a:moveTo>
                      <a:pt x="891" y="541"/>
                    </a:moveTo>
                    <a:cubicBezTo>
                      <a:pt x="893" y="530"/>
                      <a:pt x="893" y="520"/>
                      <a:pt x="894" y="509"/>
                    </a:cubicBezTo>
                    <a:cubicBezTo>
                      <a:pt x="920" y="502"/>
                      <a:pt x="946" y="494"/>
                      <a:pt x="971" y="485"/>
                    </a:cubicBezTo>
                    <a:cubicBezTo>
                      <a:pt x="971" y="470"/>
                      <a:pt x="970" y="456"/>
                      <a:pt x="969" y="442"/>
                    </a:cubicBezTo>
                    <a:cubicBezTo>
                      <a:pt x="942" y="433"/>
                      <a:pt x="916" y="426"/>
                      <a:pt x="889" y="421"/>
                    </a:cubicBezTo>
                    <a:cubicBezTo>
                      <a:pt x="888" y="411"/>
                      <a:pt x="885" y="400"/>
                      <a:pt x="883" y="390"/>
                    </a:cubicBezTo>
                    <a:cubicBezTo>
                      <a:pt x="880" y="380"/>
                      <a:pt x="878" y="370"/>
                      <a:pt x="874" y="360"/>
                    </a:cubicBezTo>
                    <a:cubicBezTo>
                      <a:pt x="896" y="344"/>
                      <a:pt x="917" y="327"/>
                      <a:pt x="938" y="309"/>
                    </a:cubicBezTo>
                    <a:cubicBezTo>
                      <a:pt x="932" y="296"/>
                      <a:pt x="927" y="283"/>
                      <a:pt x="920" y="270"/>
                    </a:cubicBezTo>
                    <a:cubicBezTo>
                      <a:pt x="893" y="271"/>
                      <a:pt x="865" y="274"/>
                      <a:pt x="838" y="279"/>
                    </a:cubicBezTo>
                    <a:cubicBezTo>
                      <a:pt x="833" y="270"/>
                      <a:pt x="828" y="261"/>
                      <a:pt x="821" y="252"/>
                    </a:cubicBezTo>
                    <a:cubicBezTo>
                      <a:pt x="816" y="244"/>
                      <a:pt x="809" y="235"/>
                      <a:pt x="802" y="227"/>
                    </a:cubicBezTo>
                    <a:cubicBezTo>
                      <a:pt x="817" y="205"/>
                      <a:pt x="831" y="181"/>
                      <a:pt x="843" y="157"/>
                    </a:cubicBezTo>
                    <a:cubicBezTo>
                      <a:pt x="833" y="147"/>
                      <a:pt x="823" y="137"/>
                      <a:pt x="813" y="127"/>
                    </a:cubicBezTo>
                    <a:cubicBezTo>
                      <a:pt x="787" y="139"/>
                      <a:pt x="763" y="151"/>
                      <a:pt x="740" y="165"/>
                    </a:cubicBezTo>
                    <a:cubicBezTo>
                      <a:pt x="731" y="159"/>
                      <a:pt x="723" y="153"/>
                      <a:pt x="714" y="146"/>
                    </a:cubicBezTo>
                    <a:cubicBezTo>
                      <a:pt x="705" y="141"/>
                      <a:pt x="696" y="135"/>
                      <a:pt x="687" y="130"/>
                    </a:cubicBezTo>
                    <a:cubicBezTo>
                      <a:pt x="693" y="104"/>
                      <a:pt x="697" y="77"/>
                      <a:pt x="700" y="50"/>
                    </a:cubicBezTo>
                    <a:cubicBezTo>
                      <a:pt x="687" y="44"/>
                      <a:pt x="674" y="38"/>
                      <a:pt x="661" y="33"/>
                    </a:cubicBezTo>
                    <a:cubicBezTo>
                      <a:pt x="641" y="52"/>
                      <a:pt x="623" y="73"/>
                      <a:pt x="606" y="95"/>
                    </a:cubicBezTo>
                    <a:cubicBezTo>
                      <a:pt x="596" y="92"/>
                      <a:pt x="586" y="89"/>
                      <a:pt x="576" y="86"/>
                    </a:cubicBezTo>
                    <a:cubicBezTo>
                      <a:pt x="566" y="84"/>
                      <a:pt x="555" y="82"/>
                      <a:pt x="545" y="81"/>
                    </a:cubicBezTo>
                    <a:cubicBezTo>
                      <a:pt x="541" y="54"/>
                      <a:pt x="535" y="28"/>
                      <a:pt x="528" y="2"/>
                    </a:cubicBezTo>
                    <a:cubicBezTo>
                      <a:pt x="513" y="0"/>
                      <a:pt x="499" y="0"/>
                      <a:pt x="485" y="0"/>
                    </a:cubicBezTo>
                    <a:cubicBezTo>
                      <a:pt x="474" y="25"/>
                      <a:pt x="464" y="51"/>
                      <a:pt x="457" y="77"/>
                    </a:cubicBezTo>
                    <a:cubicBezTo>
                      <a:pt x="446" y="78"/>
                      <a:pt x="436" y="79"/>
                      <a:pt x="425" y="80"/>
                    </a:cubicBezTo>
                    <a:cubicBezTo>
                      <a:pt x="415" y="82"/>
                      <a:pt x="404" y="84"/>
                      <a:pt x="394" y="86"/>
                    </a:cubicBezTo>
                    <a:cubicBezTo>
                      <a:pt x="381" y="63"/>
                      <a:pt x="366" y="41"/>
                      <a:pt x="350" y="19"/>
                    </a:cubicBezTo>
                    <a:cubicBezTo>
                      <a:pt x="336" y="23"/>
                      <a:pt x="322" y="27"/>
                      <a:pt x="309" y="32"/>
                    </a:cubicBezTo>
                    <a:cubicBezTo>
                      <a:pt x="308" y="60"/>
                      <a:pt x="309" y="88"/>
                      <a:pt x="311" y="115"/>
                    </a:cubicBezTo>
                    <a:cubicBezTo>
                      <a:pt x="301" y="119"/>
                      <a:pt x="292" y="124"/>
                      <a:pt x="283" y="129"/>
                    </a:cubicBezTo>
                    <a:cubicBezTo>
                      <a:pt x="273" y="134"/>
                      <a:pt x="264" y="140"/>
                      <a:pt x="256" y="146"/>
                    </a:cubicBezTo>
                    <a:cubicBezTo>
                      <a:pt x="235" y="129"/>
                      <a:pt x="213" y="113"/>
                      <a:pt x="190" y="99"/>
                    </a:cubicBezTo>
                    <a:cubicBezTo>
                      <a:pt x="178" y="108"/>
                      <a:pt x="167" y="117"/>
                      <a:pt x="157" y="126"/>
                    </a:cubicBezTo>
                    <a:cubicBezTo>
                      <a:pt x="166" y="153"/>
                      <a:pt x="176" y="178"/>
                      <a:pt x="188" y="203"/>
                    </a:cubicBezTo>
                    <a:cubicBezTo>
                      <a:pt x="181" y="210"/>
                      <a:pt x="174" y="218"/>
                      <a:pt x="167" y="226"/>
                    </a:cubicBezTo>
                    <a:cubicBezTo>
                      <a:pt x="161" y="235"/>
                      <a:pt x="154" y="243"/>
                      <a:pt x="148" y="252"/>
                    </a:cubicBezTo>
                    <a:cubicBezTo>
                      <a:pt x="122" y="243"/>
                      <a:pt x="97" y="237"/>
                      <a:pt x="70" y="232"/>
                    </a:cubicBezTo>
                    <a:cubicBezTo>
                      <a:pt x="62" y="244"/>
                      <a:pt x="55" y="256"/>
                      <a:pt x="49" y="269"/>
                    </a:cubicBezTo>
                    <a:cubicBezTo>
                      <a:pt x="67" y="290"/>
                      <a:pt x="86" y="310"/>
                      <a:pt x="106" y="329"/>
                    </a:cubicBezTo>
                    <a:cubicBezTo>
                      <a:pt x="102" y="339"/>
                      <a:pt x="98" y="348"/>
                      <a:pt x="95" y="358"/>
                    </a:cubicBezTo>
                    <a:cubicBezTo>
                      <a:pt x="91" y="369"/>
                      <a:pt x="88" y="379"/>
                      <a:pt x="86" y="389"/>
                    </a:cubicBezTo>
                    <a:cubicBezTo>
                      <a:pt x="59" y="391"/>
                      <a:pt x="32" y="394"/>
                      <a:pt x="6" y="399"/>
                    </a:cubicBezTo>
                    <a:cubicBezTo>
                      <a:pt x="3" y="413"/>
                      <a:pt x="1" y="427"/>
                      <a:pt x="0" y="441"/>
                    </a:cubicBezTo>
                    <a:cubicBezTo>
                      <a:pt x="24" y="454"/>
                      <a:pt x="49" y="466"/>
                      <a:pt x="74" y="476"/>
                    </a:cubicBezTo>
                    <a:cubicBezTo>
                      <a:pt x="74" y="487"/>
                      <a:pt x="74" y="497"/>
                      <a:pt x="75" y="508"/>
                    </a:cubicBezTo>
                    <a:cubicBezTo>
                      <a:pt x="75" y="518"/>
                      <a:pt x="76" y="529"/>
                      <a:pt x="78" y="539"/>
                    </a:cubicBezTo>
                    <a:cubicBezTo>
                      <a:pt x="53" y="551"/>
                      <a:pt x="30" y="563"/>
                      <a:pt x="6" y="577"/>
                    </a:cubicBezTo>
                    <a:cubicBezTo>
                      <a:pt x="9" y="591"/>
                      <a:pt x="12" y="605"/>
                      <a:pt x="16" y="619"/>
                    </a:cubicBezTo>
                    <a:cubicBezTo>
                      <a:pt x="44" y="623"/>
                      <a:pt x="71" y="625"/>
                      <a:pt x="98" y="625"/>
                    </a:cubicBezTo>
                    <a:cubicBezTo>
                      <a:pt x="102" y="635"/>
                      <a:pt x="106" y="645"/>
                      <a:pt x="110" y="654"/>
                    </a:cubicBezTo>
                    <a:cubicBezTo>
                      <a:pt x="114" y="664"/>
                      <a:pt x="119" y="674"/>
                      <a:pt x="124" y="683"/>
                    </a:cubicBezTo>
                    <a:cubicBezTo>
                      <a:pt x="106" y="702"/>
                      <a:pt x="88" y="723"/>
                      <a:pt x="71" y="744"/>
                    </a:cubicBezTo>
                    <a:cubicBezTo>
                      <a:pt x="79" y="756"/>
                      <a:pt x="87" y="768"/>
                      <a:pt x="96" y="779"/>
                    </a:cubicBezTo>
                    <a:cubicBezTo>
                      <a:pt x="123" y="773"/>
                      <a:pt x="149" y="765"/>
                      <a:pt x="174" y="755"/>
                    </a:cubicBezTo>
                    <a:cubicBezTo>
                      <a:pt x="181" y="763"/>
                      <a:pt x="189" y="771"/>
                      <a:pt x="196" y="778"/>
                    </a:cubicBezTo>
                    <a:cubicBezTo>
                      <a:pt x="204" y="786"/>
                      <a:pt x="211" y="793"/>
                      <a:pt x="220" y="800"/>
                    </a:cubicBezTo>
                    <a:cubicBezTo>
                      <a:pt x="209" y="824"/>
                      <a:pt x="200" y="850"/>
                      <a:pt x="192" y="876"/>
                    </a:cubicBezTo>
                    <a:cubicBezTo>
                      <a:pt x="204" y="884"/>
                      <a:pt x="216" y="892"/>
                      <a:pt x="228" y="900"/>
                    </a:cubicBezTo>
                    <a:cubicBezTo>
                      <a:pt x="251" y="884"/>
                      <a:pt x="272" y="867"/>
                      <a:pt x="293" y="849"/>
                    </a:cubicBezTo>
                    <a:cubicBezTo>
                      <a:pt x="302" y="854"/>
                      <a:pt x="311" y="858"/>
                      <a:pt x="321" y="863"/>
                    </a:cubicBezTo>
                    <a:cubicBezTo>
                      <a:pt x="331" y="867"/>
                      <a:pt x="341" y="871"/>
                      <a:pt x="351" y="874"/>
                    </a:cubicBezTo>
                    <a:cubicBezTo>
                      <a:pt x="350" y="901"/>
                      <a:pt x="351" y="928"/>
                      <a:pt x="353" y="955"/>
                    </a:cubicBezTo>
                    <a:cubicBezTo>
                      <a:pt x="366" y="959"/>
                      <a:pt x="380" y="962"/>
                      <a:pt x="394" y="965"/>
                    </a:cubicBezTo>
                    <a:cubicBezTo>
                      <a:pt x="410" y="942"/>
                      <a:pt x="424" y="918"/>
                      <a:pt x="436" y="894"/>
                    </a:cubicBezTo>
                    <a:cubicBezTo>
                      <a:pt x="447" y="895"/>
                      <a:pt x="457" y="896"/>
                      <a:pt x="468" y="896"/>
                    </a:cubicBezTo>
                    <a:cubicBezTo>
                      <a:pt x="479" y="897"/>
                      <a:pt x="489" y="897"/>
                      <a:pt x="500" y="896"/>
                    </a:cubicBezTo>
                    <a:cubicBezTo>
                      <a:pt x="509" y="921"/>
                      <a:pt x="519" y="947"/>
                      <a:pt x="531" y="971"/>
                    </a:cubicBezTo>
                    <a:cubicBezTo>
                      <a:pt x="545" y="969"/>
                      <a:pt x="559" y="967"/>
                      <a:pt x="573" y="965"/>
                    </a:cubicBezTo>
                    <a:cubicBezTo>
                      <a:pt x="580" y="937"/>
                      <a:pt x="584" y="911"/>
                      <a:pt x="587" y="884"/>
                    </a:cubicBezTo>
                    <a:cubicBezTo>
                      <a:pt x="597" y="881"/>
                      <a:pt x="607" y="878"/>
                      <a:pt x="617" y="875"/>
                    </a:cubicBezTo>
                    <a:cubicBezTo>
                      <a:pt x="627" y="871"/>
                      <a:pt x="637" y="867"/>
                      <a:pt x="647" y="863"/>
                    </a:cubicBezTo>
                    <a:cubicBezTo>
                      <a:pt x="664" y="883"/>
                      <a:pt x="683" y="903"/>
                      <a:pt x="703" y="921"/>
                    </a:cubicBezTo>
                    <a:cubicBezTo>
                      <a:pt x="716" y="915"/>
                      <a:pt x="728" y="908"/>
                      <a:pt x="740" y="900"/>
                    </a:cubicBezTo>
                    <a:cubicBezTo>
                      <a:pt x="736" y="873"/>
                      <a:pt x="731" y="846"/>
                      <a:pt x="723" y="820"/>
                    </a:cubicBezTo>
                    <a:cubicBezTo>
                      <a:pt x="732" y="814"/>
                      <a:pt x="740" y="807"/>
                      <a:pt x="748" y="800"/>
                    </a:cubicBezTo>
                    <a:cubicBezTo>
                      <a:pt x="757" y="794"/>
                      <a:pt x="764" y="786"/>
                      <a:pt x="772" y="779"/>
                    </a:cubicBezTo>
                    <a:cubicBezTo>
                      <a:pt x="795" y="792"/>
                      <a:pt x="820" y="803"/>
                      <a:pt x="845" y="813"/>
                    </a:cubicBezTo>
                    <a:cubicBezTo>
                      <a:pt x="855" y="802"/>
                      <a:pt x="864" y="791"/>
                      <a:pt x="872" y="780"/>
                    </a:cubicBezTo>
                    <a:cubicBezTo>
                      <a:pt x="859" y="756"/>
                      <a:pt x="844" y="733"/>
                      <a:pt x="828" y="711"/>
                    </a:cubicBezTo>
                    <a:cubicBezTo>
                      <a:pt x="834" y="702"/>
                      <a:pt x="839" y="693"/>
                      <a:pt x="844" y="684"/>
                    </a:cubicBezTo>
                    <a:cubicBezTo>
                      <a:pt x="849" y="674"/>
                      <a:pt x="854" y="665"/>
                      <a:pt x="858" y="655"/>
                    </a:cubicBezTo>
                    <a:cubicBezTo>
                      <a:pt x="885" y="659"/>
                      <a:pt x="911" y="660"/>
                      <a:pt x="939" y="661"/>
                    </a:cubicBezTo>
                    <a:cubicBezTo>
                      <a:pt x="944" y="647"/>
                      <a:pt x="948" y="634"/>
                      <a:pt x="952" y="620"/>
                    </a:cubicBezTo>
                    <a:cubicBezTo>
                      <a:pt x="931" y="602"/>
                      <a:pt x="908" y="586"/>
                      <a:pt x="886" y="572"/>
                    </a:cubicBezTo>
                    <a:cubicBezTo>
                      <a:pt x="888" y="561"/>
                      <a:pt x="890" y="551"/>
                      <a:pt x="891" y="541"/>
                    </a:cubicBezTo>
                    <a:close/>
                    <a:moveTo>
                      <a:pt x="803" y="529"/>
                    </a:moveTo>
                    <a:cubicBezTo>
                      <a:pt x="798" y="568"/>
                      <a:pt x="785" y="606"/>
                      <a:pt x="766" y="641"/>
                    </a:cubicBezTo>
                    <a:cubicBezTo>
                      <a:pt x="747" y="676"/>
                      <a:pt x="721" y="707"/>
                      <a:pt x="691" y="732"/>
                    </a:cubicBezTo>
                    <a:cubicBezTo>
                      <a:pt x="661" y="758"/>
                      <a:pt x="626" y="778"/>
                      <a:pt x="588" y="790"/>
                    </a:cubicBezTo>
                    <a:cubicBezTo>
                      <a:pt x="551" y="803"/>
                      <a:pt x="511" y="809"/>
                      <a:pt x="472" y="807"/>
                    </a:cubicBezTo>
                    <a:cubicBezTo>
                      <a:pt x="432" y="806"/>
                      <a:pt x="393" y="797"/>
                      <a:pt x="357" y="781"/>
                    </a:cubicBezTo>
                    <a:cubicBezTo>
                      <a:pt x="320" y="765"/>
                      <a:pt x="287" y="743"/>
                      <a:pt x="259" y="715"/>
                    </a:cubicBezTo>
                    <a:cubicBezTo>
                      <a:pt x="230" y="687"/>
                      <a:pt x="207" y="654"/>
                      <a:pt x="191" y="618"/>
                    </a:cubicBezTo>
                    <a:cubicBezTo>
                      <a:pt x="175" y="582"/>
                      <a:pt x="166" y="543"/>
                      <a:pt x="164" y="503"/>
                    </a:cubicBezTo>
                    <a:cubicBezTo>
                      <a:pt x="161" y="464"/>
                      <a:pt x="167" y="424"/>
                      <a:pt x="179" y="386"/>
                    </a:cubicBezTo>
                    <a:cubicBezTo>
                      <a:pt x="191" y="349"/>
                      <a:pt x="211" y="313"/>
                      <a:pt x="236" y="283"/>
                    </a:cubicBezTo>
                    <a:cubicBezTo>
                      <a:pt x="261" y="252"/>
                      <a:pt x="292" y="226"/>
                      <a:pt x="326" y="207"/>
                    </a:cubicBezTo>
                    <a:cubicBezTo>
                      <a:pt x="361" y="187"/>
                      <a:pt x="399" y="174"/>
                      <a:pt x="438" y="168"/>
                    </a:cubicBezTo>
                    <a:cubicBezTo>
                      <a:pt x="477" y="163"/>
                      <a:pt x="517" y="164"/>
                      <a:pt x="556" y="173"/>
                    </a:cubicBezTo>
                    <a:cubicBezTo>
                      <a:pt x="594" y="182"/>
                      <a:pt x="632" y="198"/>
                      <a:pt x="664" y="220"/>
                    </a:cubicBezTo>
                    <a:cubicBezTo>
                      <a:pt x="697" y="242"/>
                      <a:pt x="726" y="271"/>
                      <a:pt x="748" y="303"/>
                    </a:cubicBezTo>
                    <a:cubicBezTo>
                      <a:pt x="771" y="336"/>
                      <a:pt x="787" y="372"/>
                      <a:pt x="797" y="411"/>
                    </a:cubicBezTo>
                    <a:cubicBezTo>
                      <a:pt x="806" y="450"/>
                      <a:pt x="808" y="490"/>
                      <a:pt x="803" y="529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" name="Freeform 55"/>
              <p:cNvSpPr>
                <a:spLocks noEditPoints="1"/>
              </p:cNvSpPr>
              <p:nvPr/>
            </p:nvSpPr>
            <p:spPr bwMode="auto">
              <a:xfrm>
                <a:off x="4978840" y="2289165"/>
                <a:ext cx="477189" cy="499385"/>
              </a:xfrm>
              <a:custGeom>
                <a:avLst/>
                <a:gdLst>
                  <a:gd name="T0" fmla="*/ 83 w 129"/>
                  <a:gd name="T1" fmla="*/ 92 h 135"/>
                  <a:gd name="T2" fmla="*/ 127 w 129"/>
                  <a:gd name="T3" fmla="*/ 26 h 135"/>
                  <a:gd name="T4" fmla="*/ 127 w 129"/>
                  <a:gd name="T5" fmla="*/ 21 h 135"/>
                  <a:gd name="T6" fmla="*/ 117 w 129"/>
                  <a:gd name="T7" fmla="*/ 10 h 135"/>
                  <a:gd name="T8" fmla="*/ 112 w 129"/>
                  <a:gd name="T9" fmla="*/ 10 h 135"/>
                  <a:gd name="T10" fmla="*/ 107 w 129"/>
                  <a:gd name="T11" fmla="*/ 16 h 135"/>
                  <a:gd name="T12" fmla="*/ 101 w 129"/>
                  <a:gd name="T13" fmla="*/ 16 h 135"/>
                  <a:gd name="T14" fmla="*/ 101 w 129"/>
                  <a:gd name="T15" fmla="*/ 0 h 135"/>
                  <a:gd name="T16" fmla="*/ 27 w 129"/>
                  <a:gd name="T17" fmla="*/ 0 h 135"/>
                  <a:gd name="T18" fmla="*/ 27 w 129"/>
                  <a:gd name="T19" fmla="*/ 16 h 135"/>
                  <a:gd name="T20" fmla="*/ 22 w 129"/>
                  <a:gd name="T21" fmla="*/ 16 h 135"/>
                  <a:gd name="T22" fmla="*/ 17 w 129"/>
                  <a:gd name="T23" fmla="*/ 10 h 135"/>
                  <a:gd name="T24" fmla="*/ 12 w 129"/>
                  <a:gd name="T25" fmla="*/ 10 h 135"/>
                  <a:gd name="T26" fmla="*/ 1 w 129"/>
                  <a:gd name="T27" fmla="*/ 21 h 135"/>
                  <a:gd name="T28" fmla="*/ 1 w 129"/>
                  <a:gd name="T29" fmla="*/ 26 h 135"/>
                  <a:gd name="T30" fmla="*/ 46 w 129"/>
                  <a:gd name="T31" fmla="*/ 92 h 135"/>
                  <a:gd name="T32" fmla="*/ 59 w 129"/>
                  <a:gd name="T33" fmla="*/ 98 h 135"/>
                  <a:gd name="T34" fmla="*/ 59 w 129"/>
                  <a:gd name="T35" fmla="*/ 103 h 135"/>
                  <a:gd name="T36" fmla="*/ 54 w 129"/>
                  <a:gd name="T37" fmla="*/ 106 h 135"/>
                  <a:gd name="T38" fmla="*/ 59 w 129"/>
                  <a:gd name="T39" fmla="*/ 108 h 135"/>
                  <a:gd name="T40" fmla="*/ 59 w 129"/>
                  <a:gd name="T41" fmla="*/ 114 h 135"/>
                  <a:gd name="T42" fmla="*/ 54 w 129"/>
                  <a:gd name="T43" fmla="*/ 119 h 135"/>
                  <a:gd name="T44" fmla="*/ 48 w 129"/>
                  <a:gd name="T45" fmla="*/ 124 h 135"/>
                  <a:gd name="T46" fmla="*/ 43 w 129"/>
                  <a:gd name="T47" fmla="*/ 129 h 135"/>
                  <a:gd name="T48" fmla="*/ 49 w 129"/>
                  <a:gd name="T49" fmla="*/ 135 h 135"/>
                  <a:gd name="T50" fmla="*/ 80 w 129"/>
                  <a:gd name="T51" fmla="*/ 135 h 135"/>
                  <a:gd name="T52" fmla="*/ 85 w 129"/>
                  <a:gd name="T53" fmla="*/ 129 h 135"/>
                  <a:gd name="T54" fmla="*/ 80 w 129"/>
                  <a:gd name="T55" fmla="*/ 124 h 135"/>
                  <a:gd name="T56" fmla="*/ 74 w 129"/>
                  <a:gd name="T57" fmla="*/ 119 h 135"/>
                  <a:gd name="T58" fmla="*/ 69 w 129"/>
                  <a:gd name="T59" fmla="*/ 114 h 135"/>
                  <a:gd name="T60" fmla="*/ 69 w 129"/>
                  <a:gd name="T61" fmla="*/ 108 h 135"/>
                  <a:gd name="T62" fmla="*/ 75 w 129"/>
                  <a:gd name="T63" fmla="*/ 106 h 135"/>
                  <a:gd name="T64" fmla="*/ 69 w 129"/>
                  <a:gd name="T65" fmla="*/ 103 h 135"/>
                  <a:gd name="T66" fmla="*/ 69 w 129"/>
                  <a:gd name="T67" fmla="*/ 98 h 135"/>
                  <a:gd name="T68" fmla="*/ 83 w 129"/>
                  <a:gd name="T69" fmla="*/ 92 h 135"/>
                  <a:gd name="T70" fmla="*/ 101 w 129"/>
                  <a:gd name="T71" fmla="*/ 21 h 135"/>
                  <a:gd name="T72" fmla="*/ 107 w 129"/>
                  <a:gd name="T73" fmla="*/ 21 h 135"/>
                  <a:gd name="T74" fmla="*/ 112 w 129"/>
                  <a:gd name="T75" fmla="*/ 16 h 135"/>
                  <a:gd name="T76" fmla="*/ 117 w 129"/>
                  <a:gd name="T77" fmla="*/ 21 h 135"/>
                  <a:gd name="T78" fmla="*/ 117 w 129"/>
                  <a:gd name="T79" fmla="*/ 26 h 135"/>
                  <a:gd name="T80" fmla="*/ 91 w 129"/>
                  <a:gd name="T81" fmla="*/ 71 h 135"/>
                  <a:gd name="T82" fmla="*/ 101 w 129"/>
                  <a:gd name="T83" fmla="*/ 21 h 135"/>
                  <a:gd name="T84" fmla="*/ 36 w 129"/>
                  <a:gd name="T85" fmla="*/ 72 h 135"/>
                  <a:gd name="T86" fmla="*/ 10 w 129"/>
                  <a:gd name="T87" fmla="*/ 27 h 135"/>
                  <a:gd name="T88" fmla="*/ 10 w 129"/>
                  <a:gd name="T89" fmla="*/ 22 h 135"/>
                  <a:gd name="T90" fmla="*/ 15 w 129"/>
                  <a:gd name="T91" fmla="*/ 17 h 135"/>
                  <a:gd name="T92" fmla="*/ 20 w 129"/>
                  <a:gd name="T93" fmla="*/ 22 h 135"/>
                  <a:gd name="T94" fmla="*/ 26 w 129"/>
                  <a:gd name="T95" fmla="*/ 22 h 135"/>
                  <a:gd name="T96" fmla="*/ 36 w 129"/>
                  <a:gd name="T97" fmla="*/ 7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9" h="135">
                    <a:moveTo>
                      <a:pt x="83" y="92"/>
                    </a:moveTo>
                    <a:cubicBezTo>
                      <a:pt x="129" y="63"/>
                      <a:pt x="127" y="26"/>
                      <a:pt x="127" y="26"/>
                    </a:cubicBezTo>
                    <a:cubicBezTo>
                      <a:pt x="127" y="21"/>
                      <a:pt x="127" y="21"/>
                      <a:pt x="127" y="21"/>
                    </a:cubicBezTo>
                    <a:cubicBezTo>
                      <a:pt x="127" y="21"/>
                      <a:pt x="128" y="10"/>
                      <a:pt x="117" y="10"/>
                    </a:cubicBezTo>
                    <a:cubicBezTo>
                      <a:pt x="114" y="10"/>
                      <a:pt x="112" y="10"/>
                      <a:pt x="112" y="10"/>
                    </a:cubicBezTo>
                    <a:cubicBezTo>
                      <a:pt x="107" y="10"/>
                      <a:pt x="107" y="16"/>
                      <a:pt x="107" y="16"/>
                    </a:cubicBezTo>
                    <a:cubicBezTo>
                      <a:pt x="107" y="16"/>
                      <a:pt x="104" y="16"/>
                      <a:pt x="101" y="16"/>
                    </a:cubicBezTo>
                    <a:cubicBezTo>
                      <a:pt x="101" y="12"/>
                      <a:pt x="101" y="0"/>
                      <a:pt x="101" y="0"/>
                    </a:cubicBezTo>
                    <a:cubicBezTo>
                      <a:pt x="56" y="7"/>
                      <a:pt x="27" y="0"/>
                      <a:pt x="27" y="0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3" y="16"/>
                      <a:pt x="22" y="16"/>
                      <a:pt x="22" y="16"/>
                    </a:cubicBezTo>
                    <a:cubicBezTo>
                      <a:pt x="22" y="16"/>
                      <a:pt x="22" y="10"/>
                      <a:pt x="17" y="10"/>
                    </a:cubicBezTo>
                    <a:cubicBezTo>
                      <a:pt x="17" y="10"/>
                      <a:pt x="15" y="10"/>
                      <a:pt x="12" y="10"/>
                    </a:cubicBezTo>
                    <a:cubicBezTo>
                      <a:pt x="1" y="10"/>
                      <a:pt x="1" y="21"/>
                      <a:pt x="1" y="21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0" y="63"/>
                      <a:pt x="46" y="92"/>
                    </a:cubicBezTo>
                    <a:cubicBezTo>
                      <a:pt x="46" y="92"/>
                      <a:pt x="52" y="98"/>
                      <a:pt x="59" y="98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4" y="103"/>
                      <a:pt x="54" y="106"/>
                    </a:cubicBezTo>
                    <a:cubicBezTo>
                      <a:pt x="54" y="109"/>
                      <a:pt x="59" y="108"/>
                      <a:pt x="59" y="108"/>
                    </a:cubicBezTo>
                    <a:cubicBezTo>
                      <a:pt x="59" y="114"/>
                      <a:pt x="59" y="114"/>
                      <a:pt x="59" y="114"/>
                    </a:cubicBezTo>
                    <a:cubicBezTo>
                      <a:pt x="59" y="114"/>
                      <a:pt x="58" y="119"/>
                      <a:pt x="54" y="119"/>
                    </a:cubicBezTo>
                    <a:cubicBezTo>
                      <a:pt x="54" y="124"/>
                      <a:pt x="48" y="124"/>
                      <a:pt x="48" y="124"/>
                    </a:cubicBezTo>
                    <a:cubicBezTo>
                      <a:pt x="48" y="124"/>
                      <a:pt x="43" y="125"/>
                      <a:pt x="43" y="129"/>
                    </a:cubicBezTo>
                    <a:cubicBezTo>
                      <a:pt x="43" y="129"/>
                      <a:pt x="42" y="135"/>
                      <a:pt x="49" y="135"/>
                    </a:cubicBezTo>
                    <a:cubicBezTo>
                      <a:pt x="56" y="135"/>
                      <a:pt x="80" y="135"/>
                      <a:pt x="80" y="135"/>
                    </a:cubicBezTo>
                    <a:cubicBezTo>
                      <a:pt x="85" y="135"/>
                      <a:pt x="85" y="129"/>
                      <a:pt x="85" y="129"/>
                    </a:cubicBezTo>
                    <a:cubicBezTo>
                      <a:pt x="85" y="129"/>
                      <a:pt x="85" y="124"/>
                      <a:pt x="80" y="124"/>
                    </a:cubicBezTo>
                    <a:cubicBezTo>
                      <a:pt x="74" y="124"/>
                      <a:pt x="74" y="119"/>
                      <a:pt x="74" y="119"/>
                    </a:cubicBezTo>
                    <a:cubicBezTo>
                      <a:pt x="74" y="119"/>
                      <a:pt x="69" y="119"/>
                      <a:pt x="69" y="114"/>
                    </a:cubicBezTo>
                    <a:cubicBezTo>
                      <a:pt x="69" y="108"/>
                      <a:pt x="69" y="108"/>
                      <a:pt x="69" y="108"/>
                    </a:cubicBezTo>
                    <a:cubicBezTo>
                      <a:pt x="69" y="108"/>
                      <a:pt x="75" y="109"/>
                      <a:pt x="75" y="106"/>
                    </a:cubicBezTo>
                    <a:cubicBezTo>
                      <a:pt x="75" y="103"/>
                      <a:pt x="69" y="103"/>
                      <a:pt x="69" y="103"/>
                    </a:cubicBezTo>
                    <a:cubicBezTo>
                      <a:pt x="69" y="98"/>
                      <a:pt x="69" y="98"/>
                      <a:pt x="69" y="98"/>
                    </a:cubicBezTo>
                    <a:cubicBezTo>
                      <a:pt x="75" y="98"/>
                      <a:pt x="79" y="96"/>
                      <a:pt x="83" y="92"/>
                    </a:cubicBezTo>
                    <a:close/>
                    <a:moveTo>
                      <a:pt x="101" y="21"/>
                    </a:moveTo>
                    <a:cubicBezTo>
                      <a:pt x="103" y="21"/>
                      <a:pt x="107" y="21"/>
                      <a:pt x="107" y="21"/>
                    </a:cubicBezTo>
                    <a:cubicBezTo>
                      <a:pt x="112" y="21"/>
                      <a:pt x="112" y="16"/>
                      <a:pt x="112" y="16"/>
                    </a:cubicBezTo>
                    <a:cubicBezTo>
                      <a:pt x="117" y="16"/>
                      <a:pt x="117" y="21"/>
                      <a:pt x="117" y="21"/>
                    </a:cubicBezTo>
                    <a:cubicBezTo>
                      <a:pt x="117" y="26"/>
                      <a:pt x="117" y="26"/>
                      <a:pt x="117" y="26"/>
                    </a:cubicBezTo>
                    <a:cubicBezTo>
                      <a:pt x="117" y="26"/>
                      <a:pt x="116" y="47"/>
                      <a:pt x="91" y="71"/>
                    </a:cubicBezTo>
                    <a:cubicBezTo>
                      <a:pt x="96" y="61"/>
                      <a:pt x="101" y="38"/>
                      <a:pt x="101" y="21"/>
                    </a:cubicBezTo>
                    <a:close/>
                    <a:moveTo>
                      <a:pt x="36" y="72"/>
                    </a:moveTo>
                    <a:cubicBezTo>
                      <a:pt x="11" y="48"/>
                      <a:pt x="10" y="27"/>
                      <a:pt x="10" y="27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17"/>
                      <a:pt x="15" y="17"/>
                    </a:cubicBezTo>
                    <a:cubicBezTo>
                      <a:pt x="15" y="17"/>
                      <a:pt x="15" y="22"/>
                      <a:pt x="20" y="22"/>
                    </a:cubicBezTo>
                    <a:cubicBezTo>
                      <a:pt x="20" y="22"/>
                      <a:pt x="24" y="22"/>
                      <a:pt x="26" y="22"/>
                    </a:cubicBezTo>
                    <a:cubicBezTo>
                      <a:pt x="26" y="39"/>
                      <a:pt x="30" y="62"/>
                      <a:pt x="36" y="72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3696609" y="1150036"/>
              <a:ext cx="1114207" cy="1114207"/>
              <a:chOff x="3696609" y="1150036"/>
              <a:chExt cx="1114207" cy="1114207"/>
            </a:xfrm>
          </p:grpSpPr>
          <p:sp>
            <p:nvSpPr>
              <p:cNvPr id="23" name="Freeform 5"/>
              <p:cNvSpPr>
                <a:spLocks noEditPoints="1"/>
              </p:cNvSpPr>
              <p:nvPr/>
            </p:nvSpPr>
            <p:spPr bwMode="auto">
              <a:xfrm>
                <a:off x="3696609" y="1150036"/>
                <a:ext cx="1114207" cy="1114207"/>
              </a:xfrm>
              <a:custGeom>
                <a:avLst/>
                <a:gdLst>
                  <a:gd name="T0" fmla="*/ 894 w 971"/>
                  <a:gd name="T1" fmla="*/ 509 h 971"/>
                  <a:gd name="T2" fmla="*/ 969 w 971"/>
                  <a:gd name="T3" fmla="*/ 442 h 971"/>
                  <a:gd name="T4" fmla="*/ 883 w 971"/>
                  <a:gd name="T5" fmla="*/ 390 h 971"/>
                  <a:gd name="T6" fmla="*/ 938 w 971"/>
                  <a:gd name="T7" fmla="*/ 309 h 971"/>
                  <a:gd name="T8" fmla="*/ 838 w 971"/>
                  <a:gd name="T9" fmla="*/ 279 h 971"/>
                  <a:gd name="T10" fmla="*/ 802 w 971"/>
                  <a:gd name="T11" fmla="*/ 227 h 971"/>
                  <a:gd name="T12" fmla="*/ 813 w 971"/>
                  <a:gd name="T13" fmla="*/ 127 h 971"/>
                  <a:gd name="T14" fmla="*/ 714 w 971"/>
                  <a:gd name="T15" fmla="*/ 146 h 971"/>
                  <a:gd name="T16" fmla="*/ 700 w 971"/>
                  <a:gd name="T17" fmla="*/ 50 h 971"/>
                  <a:gd name="T18" fmla="*/ 606 w 971"/>
                  <a:gd name="T19" fmla="*/ 95 h 971"/>
                  <a:gd name="T20" fmla="*/ 545 w 971"/>
                  <a:gd name="T21" fmla="*/ 81 h 971"/>
                  <a:gd name="T22" fmla="*/ 485 w 971"/>
                  <a:gd name="T23" fmla="*/ 0 h 971"/>
                  <a:gd name="T24" fmla="*/ 425 w 971"/>
                  <a:gd name="T25" fmla="*/ 80 h 971"/>
                  <a:gd name="T26" fmla="*/ 350 w 971"/>
                  <a:gd name="T27" fmla="*/ 19 h 971"/>
                  <a:gd name="T28" fmla="*/ 311 w 971"/>
                  <a:gd name="T29" fmla="*/ 115 h 971"/>
                  <a:gd name="T30" fmla="*/ 256 w 971"/>
                  <a:gd name="T31" fmla="*/ 146 h 971"/>
                  <a:gd name="T32" fmla="*/ 157 w 971"/>
                  <a:gd name="T33" fmla="*/ 126 h 971"/>
                  <a:gd name="T34" fmla="*/ 167 w 971"/>
                  <a:gd name="T35" fmla="*/ 226 h 971"/>
                  <a:gd name="T36" fmla="*/ 70 w 971"/>
                  <a:gd name="T37" fmla="*/ 232 h 971"/>
                  <a:gd name="T38" fmla="*/ 106 w 971"/>
                  <a:gd name="T39" fmla="*/ 329 h 971"/>
                  <a:gd name="T40" fmla="*/ 86 w 971"/>
                  <a:gd name="T41" fmla="*/ 389 h 971"/>
                  <a:gd name="T42" fmla="*/ 0 w 971"/>
                  <a:gd name="T43" fmla="*/ 441 h 971"/>
                  <a:gd name="T44" fmla="*/ 75 w 971"/>
                  <a:gd name="T45" fmla="*/ 508 h 971"/>
                  <a:gd name="T46" fmla="*/ 6 w 971"/>
                  <a:gd name="T47" fmla="*/ 577 h 971"/>
                  <a:gd name="T48" fmla="*/ 98 w 971"/>
                  <a:gd name="T49" fmla="*/ 625 h 971"/>
                  <a:gd name="T50" fmla="*/ 124 w 971"/>
                  <a:gd name="T51" fmla="*/ 683 h 971"/>
                  <a:gd name="T52" fmla="*/ 96 w 971"/>
                  <a:gd name="T53" fmla="*/ 779 h 971"/>
                  <a:gd name="T54" fmla="*/ 196 w 971"/>
                  <a:gd name="T55" fmla="*/ 778 h 971"/>
                  <a:gd name="T56" fmla="*/ 192 w 971"/>
                  <a:gd name="T57" fmla="*/ 876 h 971"/>
                  <a:gd name="T58" fmla="*/ 293 w 971"/>
                  <a:gd name="T59" fmla="*/ 849 h 971"/>
                  <a:gd name="T60" fmla="*/ 351 w 971"/>
                  <a:gd name="T61" fmla="*/ 874 h 971"/>
                  <a:gd name="T62" fmla="*/ 394 w 971"/>
                  <a:gd name="T63" fmla="*/ 965 h 971"/>
                  <a:gd name="T64" fmla="*/ 468 w 971"/>
                  <a:gd name="T65" fmla="*/ 896 h 971"/>
                  <a:gd name="T66" fmla="*/ 531 w 971"/>
                  <a:gd name="T67" fmla="*/ 971 h 971"/>
                  <a:gd name="T68" fmla="*/ 587 w 971"/>
                  <a:gd name="T69" fmla="*/ 884 h 971"/>
                  <a:gd name="T70" fmla="*/ 647 w 971"/>
                  <a:gd name="T71" fmla="*/ 863 h 971"/>
                  <a:gd name="T72" fmla="*/ 740 w 971"/>
                  <a:gd name="T73" fmla="*/ 900 h 971"/>
                  <a:gd name="T74" fmla="*/ 748 w 971"/>
                  <a:gd name="T75" fmla="*/ 800 h 971"/>
                  <a:gd name="T76" fmla="*/ 845 w 971"/>
                  <a:gd name="T77" fmla="*/ 813 h 971"/>
                  <a:gd name="T78" fmla="*/ 828 w 971"/>
                  <a:gd name="T79" fmla="*/ 711 h 971"/>
                  <a:gd name="T80" fmla="*/ 858 w 971"/>
                  <a:gd name="T81" fmla="*/ 655 h 971"/>
                  <a:gd name="T82" fmla="*/ 952 w 971"/>
                  <a:gd name="T83" fmla="*/ 620 h 971"/>
                  <a:gd name="T84" fmla="*/ 891 w 971"/>
                  <a:gd name="T85" fmla="*/ 541 h 971"/>
                  <a:gd name="T86" fmla="*/ 766 w 971"/>
                  <a:gd name="T87" fmla="*/ 641 h 971"/>
                  <a:gd name="T88" fmla="*/ 588 w 971"/>
                  <a:gd name="T89" fmla="*/ 790 h 971"/>
                  <a:gd name="T90" fmla="*/ 357 w 971"/>
                  <a:gd name="T91" fmla="*/ 781 h 971"/>
                  <a:gd name="T92" fmla="*/ 191 w 971"/>
                  <a:gd name="T93" fmla="*/ 618 h 971"/>
                  <a:gd name="T94" fmla="*/ 179 w 971"/>
                  <a:gd name="T95" fmla="*/ 386 h 971"/>
                  <a:gd name="T96" fmla="*/ 326 w 971"/>
                  <a:gd name="T97" fmla="*/ 207 h 971"/>
                  <a:gd name="T98" fmla="*/ 556 w 971"/>
                  <a:gd name="T99" fmla="*/ 173 h 971"/>
                  <a:gd name="T100" fmla="*/ 748 w 971"/>
                  <a:gd name="T101" fmla="*/ 303 h 971"/>
                  <a:gd name="T102" fmla="*/ 803 w 971"/>
                  <a:gd name="T103" fmla="*/ 529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71" h="971">
                    <a:moveTo>
                      <a:pt x="891" y="541"/>
                    </a:moveTo>
                    <a:cubicBezTo>
                      <a:pt x="893" y="530"/>
                      <a:pt x="893" y="520"/>
                      <a:pt x="894" y="509"/>
                    </a:cubicBezTo>
                    <a:cubicBezTo>
                      <a:pt x="920" y="502"/>
                      <a:pt x="946" y="494"/>
                      <a:pt x="971" y="485"/>
                    </a:cubicBezTo>
                    <a:cubicBezTo>
                      <a:pt x="971" y="470"/>
                      <a:pt x="970" y="456"/>
                      <a:pt x="969" y="442"/>
                    </a:cubicBezTo>
                    <a:cubicBezTo>
                      <a:pt x="942" y="433"/>
                      <a:pt x="916" y="426"/>
                      <a:pt x="889" y="421"/>
                    </a:cubicBezTo>
                    <a:cubicBezTo>
                      <a:pt x="888" y="411"/>
                      <a:pt x="885" y="400"/>
                      <a:pt x="883" y="390"/>
                    </a:cubicBezTo>
                    <a:cubicBezTo>
                      <a:pt x="880" y="380"/>
                      <a:pt x="878" y="370"/>
                      <a:pt x="874" y="360"/>
                    </a:cubicBezTo>
                    <a:cubicBezTo>
                      <a:pt x="896" y="344"/>
                      <a:pt x="917" y="327"/>
                      <a:pt x="938" y="309"/>
                    </a:cubicBezTo>
                    <a:cubicBezTo>
                      <a:pt x="932" y="296"/>
                      <a:pt x="927" y="283"/>
                      <a:pt x="920" y="270"/>
                    </a:cubicBezTo>
                    <a:cubicBezTo>
                      <a:pt x="893" y="271"/>
                      <a:pt x="865" y="274"/>
                      <a:pt x="838" y="279"/>
                    </a:cubicBezTo>
                    <a:cubicBezTo>
                      <a:pt x="833" y="270"/>
                      <a:pt x="828" y="261"/>
                      <a:pt x="821" y="252"/>
                    </a:cubicBezTo>
                    <a:cubicBezTo>
                      <a:pt x="816" y="244"/>
                      <a:pt x="809" y="235"/>
                      <a:pt x="802" y="227"/>
                    </a:cubicBezTo>
                    <a:cubicBezTo>
                      <a:pt x="817" y="205"/>
                      <a:pt x="831" y="181"/>
                      <a:pt x="843" y="157"/>
                    </a:cubicBezTo>
                    <a:cubicBezTo>
                      <a:pt x="833" y="147"/>
                      <a:pt x="823" y="137"/>
                      <a:pt x="813" y="127"/>
                    </a:cubicBezTo>
                    <a:cubicBezTo>
                      <a:pt x="787" y="139"/>
                      <a:pt x="763" y="151"/>
                      <a:pt x="740" y="165"/>
                    </a:cubicBezTo>
                    <a:cubicBezTo>
                      <a:pt x="731" y="159"/>
                      <a:pt x="723" y="153"/>
                      <a:pt x="714" y="146"/>
                    </a:cubicBezTo>
                    <a:cubicBezTo>
                      <a:pt x="705" y="141"/>
                      <a:pt x="696" y="135"/>
                      <a:pt x="687" y="130"/>
                    </a:cubicBezTo>
                    <a:cubicBezTo>
                      <a:pt x="693" y="104"/>
                      <a:pt x="697" y="77"/>
                      <a:pt x="700" y="50"/>
                    </a:cubicBezTo>
                    <a:cubicBezTo>
                      <a:pt x="687" y="44"/>
                      <a:pt x="674" y="38"/>
                      <a:pt x="661" y="33"/>
                    </a:cubicBezTo>
                    <a:cubicBezTo>
                      <a:pt x="641" y="52"/>
                      <a:pt x="623" y="73"/>
                      <a:pt x="606" y="95"/>
                    </a:cubicBezTo>
                    <a:cubicBezTo>
                      <a:pt x="596" y="92"/>
                      <a:pt x="586" y="89"/>
                      <a:pt x="576" y="86"/>
                    </a:cubicBezTo>
                    <a:cubicBezTo>
                      <a:pt x="566" y="84"/>
                      <a:pt x="555" y="82"/>
                      <a:pt x="545" y="81"/>
                    </a:cubicBezTo>
                    <a:cubicBezTo>
                      <a:pt x="541" y="54"/>
                      <a:pt x="535" y="28"/>
                      <a:pt x="528" y="2"/>
                    </a:cubicBezTo>
                    <a:cubicBezTo>
                      <a:pt x="513" y="0"/>
                      <a:pt x="499" y="0"/>
                      <a:pt x="485" y="0"/>
                    </a:cubicBezTo>
                    <a:cubicBezTo>
                      <a:pt x="474" y="25"/>
                      <a:pt x="464" y="51"/>
                      <a:pt x="457" y="77"/>
                    </a:cubicBezTo>
                    <a:cubicBezTo>
                      <a:pt x="446" y="78"/>
                      <a:pt x="436" y="79"/>
                      <a:pt x="425" y="80"/>
                    </a:cubicBezTo>
                    <a:cubicBezTo>
                      <a:pt x="415" y="82"/>
                      <a:pt x="404" y="84"/>
                      <a:pt x="394" y="86"/>
                    </a:cubicBezTo>
                    <a:cubicBezTo>
                      <a:pt x="381" y="63"/>
                      <a:pt x="366" y="41"/>
                      <a:pt x="350" y="19"/>
                    </a:cubicBezTo>
                    <a:cubicBezTo>
                      <a:pt x="336" y="23"/>
                      <a:pt x="322" y="27"/>
                      <a:pt x="309" y="32"/>
                    </a:cubicBezTo>
                    <a:cubicBezTo>
                      <a:pt x="308" y="60"/>
                      <a:pt x="309" y="88"/>
                      <a:pt x="311" y="115"/>
                    </a:cubicBezTo>
                    <a:cubicBezTo>
                      <a:pt x="301" y="119"/>
                      <a:pt x="292" y="124"/>
                      <a:pt x="283" y="129"/>
                    </a:cubicBezTo>
                    <a:cubicBezTo>
                      <a:pt x="273" y="134"/>
                      <a:pt x="264" y="140"/>
                      <a:pt x="256" y="146"/>
                    </a:cubicBezTo>
                    <a:cubicBezTo>
                      <a:pt x="235" y="129"/>
                      <a:pt x="213" y="113"/>
                      <a:pt x="190" y="99"/>
                    </a:cubicBezTo>
                    <a:cubicBezTo>
                      <a:pt x="178" y="108"/>
                      <a:pt x="167" y="117"/>
                      <a:pt x="157" y="126"/>
                    </a:cubicBezTo>
                    <a:cubicBezTo>
                      <a:pt x="166" y="153"/>
                      <a:pt x="176" y="178"/>
                      <a:pt x="188" y="203"/>
                    </a:cubicBezTo>
                    <a:cubicBezTo>
                      <a:pt x="181" y="210"/>
                      <a:pt x="174" y="218"/>
                      <a:pt x="167" y="226"/>
                    </a:cubicBezTo>
                    <a:cubicBezTo>
                      <a:pt x="161" y="235"/>
                      <a:pt x="154" y="243"/>
                      <a:pt x="148" y="252"/>
                    </a:cubicBezTo>
                    <a:cubicBezTo>
                      <a:pt x="122" y="243"/>
                      <a:pt x="97" y="237"/>
                      <a:pt x="70" y="232"/>
                    </a:cubicBezTo>
                    <a:cubicBezTo>
                      <a:pt x="62" y="244"/>
                      <a:pt x="55" y="256"/>
                      <a:pt x="49" y="269"/>
                    </a:cubicBezTo>
                    <a:cubicBezTo>
                      <a:pt x="67" y="290"/>
                      <a:pt x="86" y="310"/>
                      <a:pt x="106" y="329"/>
                    </a:cubicBezTo>
                    <a:cubicBezTo>
                      <a:pt x="102" y="339"/>
                      <a:pt x="98" y="348"/>
                      <a:pt x="95" y="358"/>
                    </a:cubicBezTo>
                    <a:cubicBezTo>
                      <a:pt x="91" y="369"/>
                      <a:pt x="88" y="379"/>
                      <a:pt x="86" y="389"/>
                    </a:cubicBezTo>
                    <a:cubicBezTo>
                      <a:pt x="59" y="391"/>
                      <a:pt x="32" y="394"/>
                      <a:pt x="6" y="399"/>
                    </a:cubicBezTo>
                    <a:cubicBezTo>
                      <a:pt x="3" y="413"/>
                      <a:pt x="1" y="427"/>
                      <a:pt x="0" y="441"/>
                    </a:cubicBezTo>
                    <a:cubicBezTo>
                      <a:pt x="24" y="454"/>
                      <a:pt x="49" y="466"/>
                      <a:pt x="74" y="476"/>
                    </a:cubicBezTo>
                    <a:cubicBezTo>
                      <a:pt x="74" y="487"/>
                      <a:pt x="74" y="497"/>
                      <a:pt x="75" y="508"/>
                    </a:cubicBezTo>
                    <a:cubicBezTo>
                      <a:pt x="75" y="518"/>
                      <a:pt x="76" y="529"/>
                      <a:pt x="78" y="539"/>
                    </a:cubicBezTo>
                    <a:cubicBezTo>
                      <a:pt x="53" y="551"/>
                      <a:pt x="30" y="563"/>
                      <a:pt x="6" y="577"/>
                    </a:cubicBezTo>
                    <a:cubicBezTo>
                      <a:pt x="9" y="591"/>
                      <a:pt x="12" y="605"/>
                      <a:pt x="16" y="619"/>
                    </a:cubicBezTo>
                    <a:cubicBezTo>
                      <a:pt x="44" y="623"/>
                      <a:pt x="71" y="625"/>
                      <a:pt x="98" y="625"/>
                    </a:cubicBezTo>
                    <a:cubicBezTo>
                      <a:pt x="102" y="635"/>
                      <a:pt x="106" y="645"/>
                      <a:pt x="110" y="654"/>
                    </a:cubicBezTo>
                    <a:cubicBezTo>
                      <a:pt x="114" y="664"/>
                      <a:pt x="119" y="674"/>
                      <a:pt x="124" y="683"/>
                    </a:cubicBezTo>
                    <a:cubicBezTo>
                      <a:pt x="106" y="702"/>
                      <a:pt x="88" y="723"/>
                      <a:pt x="71" y="744"/>
                    </a:cubicBezTo>
                    <a:cubicBezTo>
                      <a:pt x="79" y="756"/>
                      <a:pt x="87" y="768"/>
                      <a:pt x="96" y="779"/>
                    </a:cubicBezTo>
                    <a:cubicBezTo>
                      <a:pt x="123" y="773"/>
                      <a:pt x="149" y="765"/>
                      <a:pt x="174" y="755"/>
                    </a:cubicBezTo>
                    <a:cubicBezTo>
                      <a:pt x="181" y="763"/>
                      <a:pt x="189" y="771"/>
                      <a:pt x="196" y="778"/>
                    </a:cubicBezTo>
                    <a:cubicBezTo>
                      <a:pt x="204" y="786"/>
                      <a:pt x="211" y="793"/>
                      <a:pt x="220" y="800"/>
                    </a:cubicBezTo>
                    <a:cubicBezTo>
                      <a:pt x="209" y="824"/>
                      <a:pt x="200" y="850"/>
                      <a:pt x="192" y="876"/>
                    </a:cubicBezTo>
                    <a:cubicBezTo>
                      <a:pt x="204" y="884"/>
                      <a:pt x="216" y="892"/>
                      <a:pt x="228" y="900"/>
                    </a:cubicBezTo>
                    <a:cubicBezTo>
                      <a:pt x="251" y="884"/>
                      <a:pt x="272" y="867"/>
                      <a:pt x="293" y="849"/>
                    </a:cubicBezTo>
                    <a:cubicBezTo>
                      <a:pt x="302" y="854"/>
                      <a:pt x="311" y="858"/>
                      <a:pt x="321" y="863"/>
                    </a:cubicBezTo>
                    <a:cubicBezTo>
                      <a:pt x="331" y="867"/>
                      <a:pt x="341" y="871"/>
                      <a:pt x="351" y="874"/>
                    </a:cubicBezTo>
                    <a:cubicBezTo>
                      <a:pt x="350" y="901"/>
                      <a:pt x="351" y="928"/>
                      <a:pt x="353" y="955"/>
                    </a:cubicBezTo>
                    <a:cubicBezTo>
                      <a:pt x="366" y="959"/>
                      <a:pt x="380" y="962"/>
                      <a:pt x="394" y="965"/>
                    </a:cubicBezTo>
                    <a:cubicBezTo>
                      <a:pt x="410" y="942"/>
                      <a:pt x="424" y="918"/>
                      <a:pt x="436" y="894"/>
                    </a:cubicBezTo>
                    <a:cubicBezTo>
                      <a:pt x="447" y="895"/>
                      <a:pt x="457" y="896"/>
                      <a:pt x="468" y="896"/>
                    </a:cubicBezTo>
                    <a:cubicBezTo>
                      <a:pt x="479" y="897"/>
                      <a:pt x="489" y="897"/>
                      <a:pt x="500" y="896"/>
                    </a:cubicBezTo>
                    <a:cubicBezTo>
                      <a:pt x="509" y="921"/>
                      <a:pt x="519" y="947"/>
                      <a:pt x="531" y="971"/>
                    </a:cubicBezTo>
                    <a:cubicBezTo>
                      <a:pt x="545" y="969"/>
                      <a:pt x="559" y="967"/>
                      <a:pt x="573" y="965"/>
                    </a:cubicBezTo>
                    <a:cubicBezTo>
                      <a:pt x="580" y="937"/>
                      <a:pt x="584" y="911"/>
                      <a:pt x="587" y="884"/>
                    </a:cubicBezTo>
                    <a:cubicBezTo>
                      <a:pt x="597" y="881"/>
                      <a:pt x="607" y="878"/>
                      <a:pt x="617" y="875"/>
                    </a:cubicBezTo>
                    <a:cubicBezTo>
                      <a:pt x="627" y="871"/>
                      <a:pt x="637" y="867"/>
                      <a:pt x="647" y="863"/>
                    </a:cubicBezTo>
                    <a:cubicBezTo>
                      <a:pt x="664" y="883"/>
                      <a:pt x="683" y="903"/>
                      <a:pt x="703" y="921"/>
                    </a:cubicBezTo>
                    <a:cubicBezTo>
                      <a:pt x="716" y="915"/>
                      <a:pt x="728" y="908"/>
                      <a:pt x="740" y="900"/>
                    </a:cubicBezTo>
                    <a:cubicBezTo>
                      <a:pt x="736" y="873"/>
                      <a:pt x="731" y="846"/>
                      <a:pt x="723" y="820"/>
                    </a:cubicBezTo>
                    <a:cubicBezTo>
                      <a:pt x="732" y="814"/>
                      <a:pt x="740" y="807"/>
                      <a:pt x="748" y="800"/>
                    </a:cubicBezTo>
                    <a:cubicBezTo>
                      <a:pt x="757" y="794"/>
                      <a:pt x="764" y="786"/>
                      <a:pt x="772" y="779"/>
                    </a:cubicBezTo>
                    <a:cubicBezTo>
                      <a:pt x="795" y="792"/>
                      <a:pt x="820" y="803"/>
                      <a:pt x="845" y="813"/>
                    </a:cubicBezTo>
                    <a:cubicBezTo>
                      <a:pt x="855" y="802"/>
                      <a:pt x="864" y="791"/>
                      <a:pt x="872" y="780"/>
                    </a:cubicBezTo>
                    <a:cubicBezTo>
                      <a:pt x="859" y="756"/>
                      <a:pt x="844" y="733"/>
                      <a:pt x="828" y="711"/>
                    </a:cubicBezTo>
                    <a:cubicBezTo>
                      <a:pt x="834" y="702"/>
                      <a:pt x="839" y="693"/>
                      <a:pt x="844" y="684"/>
                    </a:cubicBezTo>
                    <a:cubicBezTo>
                      <a:pt x="849" y="674"/>
                      <a:pt x="854" y="665"/>
                      <a:pt x="858" y="655"/>
                    </a:cubicBezTo>
                    <a:cubicBezTo>
                      <a:pt x="885" y="659"/>
                      <a:pt x="911" y="660"/>
                      <a:pt x="939" y="661"/>
                    </a:cubicBezTo>
                    <a:cubicBezTo>
                      <a:pt x="944" y="647"/>
                      <a:pt x="948" y="634"/>
                      <a:pt x="952" y="620"/>
                    </a:cubicBezTo>
                    <a:cubicBezTo>
                      <a:pt x="931" y="602"/>
                      <a:pt x="908" y="586"/>
                      <a:pt x="886" y="572"/>
                    </a:cubicBezTo>
                    <a:cubicBezTo>
                      <a:pt x="888" y="561"/>
                      <a:pt x="890" y="551"/>
                      <a:pt x="891" y="541"/>
                    </a:cubicBezTo>
                    <a:close/>
                    <a:moveTo>
                      <a:pt x="803" y="529"/>
                    </a:moveTo>
                    <a:cubicBezTo>
                      <a:pt x="798" y="568"/>
                      <a:pt x="785" y="606"/>
                      <a:pt x="766" y="641"/>
                    </a:cubicBezTo>
                    <a:cubicBezTo>
                      <a:pt x="747" y="676"/>
                      <a:pt x="721" y="707"/>
                      <a:pt x="691" y="732"/>
                    </a:cubicBezTo>
                    <a:cubicBezTo>
                      <a:pt x="661" y="758"/>
                      <a:pt x="626" y="778"/>
                      <a:pt x="588" y="790"/>
                    </a:cubicBezTo>
                    <a:cubicBezTo>
                      <a:pt x="551" y="803"/>
                      <a:pt x="511" y="809"/>
                      <a:pt x="472" y="807"/>
                    </a:cubicBezTo>
                    <a:cubicBezTo>
                      <a:pt x="432" y="806"/>
                      <a:pt x="393" y="797"/>
                      <a:pt x="357" y="781"/>
                    </a:cubicBezTo>
                    <a:cubicBezTo>
                      <a:pt x="320" y="765"/>
                      <a:pt x="287" y="743"/>
                      <a:pt x="259" y="715"/>
                    </a:cubicBezTo>
                    <a:cubicBezTo>
                      <a:pt x="230" y="687"/>
                      <a:pt x="207" y="654"/>
                      <a:pt x="191" y="618"/>
                    </a:cubicBezTo>
                    <a:cubicBezTo>
                      <a:pt x="175" y="582"/>
                      <a:pt x="166" y="543"/>
                      <a:pt x="164" y="503"/>
                    </a:cubicBezTo>
                    <a:cubicBezTo>
                      <a:pt x="161" y="464"/>
                      <a:pt x="167" y="424"/>
                      <a:pt x="179" y="386"/>
                    </a:cubicBezTo>
                    <a:cubicBezTo>
                      <a:pt x="191" y="349"/>
                      <a:pt x="211" y="313"/>
                      <a:pt x="236" y="283"/>
                    </a:cubicBezTo>
                    <a:cubicBezTo>
                      <a:pt x="261" y="252"/>
                      <a:pt x="292" y="226"/>
                      <a:pt x="326" y="207"/>
                    </a:cubicBezTo>
                    <a:cubicBezTo>
                      <a:pt x="361" y="187"/>
                      <a:pt x="399" y="174"/>
                      <a:pt x="438" y="168"/>
                    </a:cubicBezTo>
                    <a:cubicBezTo>
                      <a:pt x="477" y="163"/>
                      <a:pt x="517" y="164"/>
                      <a:pt x="556" y="173"/>
                    </a:cubicBezTo>
                    <a:cubicBezTo>
                      <a:pt x="594" y="182"/>
                      <a:pt x="632" y="198"/>
                      <a:pt x="664" y="220"/>
                    </a:cubicBezTo>
                    <a:cubicBezTo>
                      <a:pt x="697" y="242"/>
                      <a:pt x="726" y="271"/>
                      <a:pt x="748" y="303"/>
                    </a:cubicBezTo>
                    <a:cubicBezTo>
                      <a:pt x="771" y="336"/>
                      <a:pt x="787" y="372"/>
                      <a:pt x="797" y="411"/>
                    </a:cubicBezTo>
                    <a:cubicBezTo>
                      <a:pt x="806" y="450"/>
                      <a:pt x="808" y="490"/>
                      <a:pt x="803" y="5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grpSp>
            <p:nvGrpSpPr>
              <p:cNvPr id="24" name="Group 45"/>
              <p:cNvGrpSpPr/>
              <p:nvPr/>
            </p:nvGrpSpPr>
            <p:grpSpPr>
              <a:xfrm>
                <a:off x="4018911" y="1476065"/>
                <a:ext cx="469603" cy="462149"/>
                <a:chOff x="1587575" y="2265358"/>
                <a:chExt cx="314468" cy="309477"/>
              </a:xfrm>
              <a:solidFill>
                <a:srgbClr val="EA545D"/>
              </a:solidFill>
            </p:grpSpPr>
            <p:sp>
              <p:nvSpPr>
                <p:cNvPr id="25" name="Freeform 59"/>
                <p:cNvSpPr>
                  <a:spLocks noEditPoints="1"/>
                </p:cNvSpPr>
                <p:nvPr/>
              </p:nvSpPr>
              <p:spPr bwMode="auto">
                <a:xfrm>
                  <a:off x="1587575" y="2265358"/>
                  <a:ext cx="314468" cy="309477"/>
                </a:xfrm>
                <a:custGeom>
                  <a:avLst/>
                  <a:gdLst>
                    <a:gd name="T0" fmla="*/ 82 w 95"/>
                    <a:gd name="T1" fmla="*/ 57 h 93"/>
                    <a:gd name="T2" fmla="*/ 95 w 95"/>
                    <a:gd name="T3" fmla="*/ 51 h 93"/>
                    <a:gd name="T4" fmla="*/ 95 w 95"/>
                    <a:gd name="T5" fmla="*/ 41 h 93"/>
                    <a:gd name="T6" fmla="*/ 82 w 95"/>
                    <a:gd name="T7" fmla="*/ 36 h 93"/>
                    <a:gd name="T8" fmla="*/ 80 w 95"/>
                    <a:gd name="T9" fmla="*/ 30 h 93"/>
                    <a:gd name="T10" fmla="*/ 85 w 95"/>
                    <a:gd name="T11" fmla="*/ 17 h 93"/>
                    <a:gd name="T12" fmla="*/ 77 w 95"/>
                    <a:gd name="T13" fmla="*/ 10 h 93"/>
                    <a:gd name="T14" fmla="*/ 64 w 95"/>
                    <a:gd name="T15" fmla="*/ 15 h 93"/>
                    <a:gd name="T16" fmla="*/ 59 w 95"/>
                    <a:gd name="T17" fmla="*/ 13 h 93"/>
                    <a:gd name="T18" fmla="*/ 53 w 95"/>
                    <a:gd name="T19" fmla="*/ 0 h 93"/>
                    <a:gd name="T20" fmla="*/ 42 w 95"/>
                    <a:gd name="T21" fmla="*/ 0 h 93"/>
                    <a:gd name="T22" fmla="*/ 37 w 95"/>
                    <a:gd name="T23" fmla="*/ 13 h 93"/>
                    <a:gd name="T24" fmla="*/ 31 w 95"/>
                    <a:gd name="T25" fmla="*/ 15 h 93"/>
                    <a:gd name="T26" fmla="*/ 18 w 95"/>
                    <a:gd name="T27" fmla="*/ 10 h 93"/>
                    <a:gd name="T28" fmla="*/ 10 w 95"/>
                    <a:gd name="T29" fmla="*/ 17 h 93"/>
                    <a:gd name="T30" fmla="*/ 16 w 95"/>
                    <a:gd name="T31" fmla="*/ 30 h 93"/>
                    <a:gd name="T32" fmla="*/ 13 w 95"/>
                    <a:gd name="T33" fmla="*/ 36 h 93"/>
                    <a:gd name="T34" fmla="*/ 0 w 95"/>
                    <a:gd name="T35" fmla="*/ 41 h 93"/>
                    <a:gd name="T36" fmla="*/ 0 w 95"/>
                    <a:gd name="T37" fmla="*/ 52 h 93"/>
                    <a:gd name="T38" fmla="*/ 13 w 95"/>
                    <a:gd name="T39" fmla="*/ 57 h 93"/>
                    <a:gd name="T40" fmla="*/ 16 w 95"/>
                    <a:gd name="T41" fmla="*/ 63 h 93"/>
                    <a:gd name="T42" fmla="*/ 11 w 95"/>
                    <a:gd name="T43" fmla="*/ 76 h 93"/>
                    <a:gd name="T44" fmla="*/ 18 w 95"/>
                    <a:gd name="T45" fmla="*/ 83 h 93"/>
                    <a:gd name="T46" fmla="*/ 31 w 95"/>
                    <a:gd name="T47" fmla="*/ 78 h 93"/>
                    <a:gd name="T48" fmla="*/ 37 w 95"/>
                    <a:gd name="T49" fmla="*/ 80 h 93"/>
                    <a:gd name="T50" fmla="*/ 43 w 95"/>
                    <a:gd name="T51" fmla="*/ 93 h 93"/>
                    <a:gd name="T52" fmla="*/ 53 w 95"/>
                    <a:gd name="T53" fmla="*/ 93 h 93"/>
                    <a:gd name="T54" fmla="*/ 59 w 95"/>
                    <a:gd name="T55" fmla="*/ 80 h 93"/>
                    <a:gd name="T56" fmla="*/ 64 w 95"/>
                    <a:gd name="T57" fmla="*/ 78 h 93"/>
                    <a:gd name="T58" fmla="*/ 78 w 95"/>
                    <a:gd name="T59" fmla="*/ 83 h 93"/>
                    <a:gd name="T60" fmla="*/ 85 w 95"/>
                    <a:gd name="T61" fmla="*/ 75 h 93"/>
                    <a:gd name="T62" fmla="*/ 80 w 95"/>
                    <a:gd name="T63" fmla="*/ 63 h 93"/>
                    <a:gd name="T64" fmla="*/ 82 w 95"/>
                    <a:gd name="T65" fmla="*/ 57 h 93"/>
                    <a:gd name="T66" fmla="*/ 48 w 95"/>
                    <a:gd name="T67" fmla="*/ 61 h 93"/>
                    <a:gd name="T68" fmla="*/ 33 w 95"/>
                    <a:gd name="T69" fmla="*/ 46 h 93"/>
                    <a:gd name="T70" fmla="*/ 48 w 95"/>
                    <a:gd name="T71" fmla="*/ 32 h 93"/>
                    <a:gd name="T72" fmla="*/ 63 w 95"/>
                    <a:gd name="T73" fmla="*/ 46 h 93"/>
                    <a:gd name="T74" fmla="*/ 48 w 95"/>
                    <a:gd name="T75" fmla="*/ 61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95" h="93">
                      <a:moveTo>
                        <a:pt x="82" y="57"/>
                      </a:moveTo>
                      <a:cubicBezTo>
                        <a:pt x="82" y="57"/>
                        <a:pt x="95" y="52"/>
                        <a:pt x="95" y="51"/>
                      </a:cubicBezTo>
                      <a:cubicBezTo>
                        <a:pt x="95" y="41"/>
                        <a:pt x="95" y="41"/>
                        <a:pt x="95" y="41"/>
                      </a:cubicBezTo>
                      <a:cubicBezTo>
                        <a:pt x="95" y="40"/>
                        <a:pt x="82" y="36"/>
                        <a:pt x="82" y="36"/>
                      </a:cubicBezTo>
                      <a:cubicBezTo>
                        <a:pt x="80" y="30"/>
                        <a:pt x="80" y="30"/>
                        <a:pt x="80" y="30"/>
                      </a:cubicBezTo>
                      <a:cubicBezTo>
                        <a:pt x="80" y="30"/>
                        <a:pt x="85" y="17"/>
                        <a:pt x="85" y="17"/>
                      </a:cubicBezTo>
                      <a:cubicBezTo>
                        <a:pt x="77" y="10"/>
                        <a:pt x="77" y="10"/>
                        <a:pt x="77" y="10"/>
                      </a:cubicBezTo>
                      <a:cubicBezTo>
                        <a:pt x="77" y="9"/>
                        <a:pt x="64" y="15"/>
                        <a:pt x="64" y="15"/>
                      </a:cubicBezTo>
                      <a:cubicBezTo>
                        <a:pt x="59" y="13"/>
                        <a:pt x="59" y="13"/>
                        <a:pt x="59" y="13"/>
                      </a:cubicBezTo>
                      <a:cubicBezTo>
                        <a:pt x="59" y="13"/>
                        <a:pt x="53" y="0"/>
                        <a:pt x="53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2" y="0"/>
                        <a:pt x="37" y="13"/>
                        <a:pt x="37" y="13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1" y="15"/>
                        <a:pt x="18" y="10"/>
                        <a:pt x="18" y="10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0" y="18"/>
                        <a:pt x="16" y="30"/>
                        <a:pt x="16" y="30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3" y="36"/>
                        <a:pt x="0" y="41"/>
                        <a:pt x="0" y="41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2"/>
                        <a:pt x="13" y="57"/>
                        <a:pt x="13" y="57"/>
                      </a:cubicBezTo>
                      <a:cubicBezTo>
                        <a:pt x="16" y="63"/>
                        <a:pt x="16" y="63"/>
                        <a:pt x="16" y="63"/>
                      </a:cubicBezTo>
                      <a:cubicBezTo>
                        <a:pt x="16" y="63"/>
                        <a:pt x="10" y="75"/>
                        <a:pt x="11" y="76"/>
                      </a:cubicBezTo>
                      <a:cubicBezTo>
                        <a:pt x="18" y="83"/>
                        <a:pt x="18" y="83"/>
                        <a:pt x="18" y="83"/>
                      </a:cubicBezTo>
                      <a:cubicBezTo>
                        <a:pt x="19" y="84"/>
                        <a:pt x="31" y="78"/>
                        <a:pt x="31" y="78"/>
                      </a:cubicBezTo>
                      <a:cubicBezTo>
                        <a:pt x="37" y="80"/>
                        <a:pt x="37" y="80"/>
                        <a:pt x="37" y="80"/>
                      </a:cubicBezTo>
                      <a:cubicBezTo>
                        <a:pt x="37" y="80"/>
                        <a:pt x="42" y="93"/>
                        <a:pt x="43" y="93"/>
                      </a:cubicBezTo>
                      <a:cubicBezTo>
                        <a:pt x="53" y="93"/>
                        <a:pt x="53" y="93"/>
                        <a:pt x="53" y="93"/>
                      </a:cubicBezTo>
                      <a:cubicBezTo>
                        <a:pt x="54" y="93"/>
                        <a:pt x="59" y="80"/>
                        <a:pt x="59" y="80"/>
                      </a:cubicBezTo>
                      <a:cubicBezTo>
                        <a:pt x="64" y="78"/>
                        <a:pt x="64" y="78"/>
                        <a:pt x="64" y="78"/>
                      </a:cubicBezTo>
                      <a:cubicBezTo>
                        <a:pt x="64" y="78"/>
                        <a:pt x="77" y="83"/>
                        <a:pt x="78" y="83"/>
                      </a:cubicBezTo>
                      <a:cubicBezTo>
                        <a:pt x="85" y="75"/>
                        <a:pt x="85" y="75"/>
                        <a:pt x="85" y="75"/>
                      </a:cubicBezTo>
                      <a:cubicBezTo>
                        <a:pt x="86" y="75"/>
                        <a:pt x="80" y="63"/>
                        <a:pt x="80" y="63"/>
                      </a:cubicBezTo>
                      <a:lnTo>
                        <a:pt x="82" y="57"/>
                      </a:lnTo>
                      <a:close/>
                      <a:moveTo>
                        <a:pt x="48" y="61"/>
                      </a:moveTo>
                      <a:cubicBezTo>
                        <a:pt x="39" y="61"/>
                        <a:pt x="33" y="55"/>
                        <a:pt x="33" y="46"/>
                      </a:cubicBezTo>
                      <a:cubicBezTo>
                        <a:pt x="33" y="38"/>
                        <a:pt x="39" y="32"/>
                        <a:pt x="48" y="32"/>
                      </a:cubicBezTo>
                      <a:cubicBezTo>
                        <a:pt x="56" y="32"/>
                        <a:pt x="63" y="38"/>
                        <a:pt x="63" y="46"/>
                      </a:cubicBezTo>
                      <a:cubicBezTo>
                        <a:pt x="63" y="55"/>
                        <a:pt x="56" y="61"/>
                        <a:pt x="48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6" name="Oval 60"/>
                <p:cNvSpPr>
                  <a:spLocks noChangeArrowheads="1"/>
                </p:cNvSpPr>
                <p:nvPr/>
              </p:nvSpPr>
              <p:spPr bwMode="auto">
                <a:xfrm>
                  <a:off x="1712364" y="2387652"/>
                  <a:ext cx="64890" cy="6239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" name="组合 16"/>
            <p:cNvGrpSpPr/>
            <p:nvPr/>
          </p:nvGrpSpPr>
          <p:grpSpPr>
            <a:xfrm>
              <a:off x="3155534" y="2264243"/>
              <a:ext cx="1374525" cy="1374525"/>
              <a:chOff x="3155534" y="2264243"/>
              <a:chExt cx="1374525" cy="1374525"/>
            </a:xfrm>
          </p:grpSpPr>
          <p:sp>
            <p:nvSpPr>
              <p:cNvPr id="18" name="Freeform 2"/>
              <p:cNvSpPr>
                <a:spLocks noEditPoints="1"/>
              </p:cNvSpPr>
              <p:nvPr/>
            </p:nvSpPr>
            <p:spPr bwMode="auto">
              <a:xfrm>
                <a:off x="3155534" y="2264243"/>
                <a:ext cx="1374525" cy="1374525"/>
              </a:xfrm>
              <a:custGeom>
                <a:avLst/>
                <a:gdLst>
                  <a:gd name="T0" fmla="*/ 894 w 971"/>
                  <a:gd name="T1" fmla="*/ 509 h 971"/>
                  <a:gd name="T2" fmla="*/ 969 w 971"/>
                  <a:gd name="T3" fmla="*/ 442 h 971"/>
                  <a:gd name="T4" fmla="*/ 883 w 971"/>
                  <a:gd name="T5" fmla="*/ 390 h 971"/>
                  <a:gd name="T6" fmla="*/ 938 w 971"/>
                  <a:gd name="T7" fmla="*/ 309 h 971"/>
                  <a:gd name="T8" fmla="*/ 838 w 971"/>
                  <a:gd name="T9" fmla="*/ 279 h 971"/>
                  <a:gd name="T10" fmla="*/ 802 w 971"/>
                  <a:gd name="T11" fmla="*/ 227 h 971"/>
                  <a:gd name="T12" fmla="*/ 813 w 971"/>
                  <a:gd name="T13" fmla="*/ 127 h 971"/>
                  <a:gd name="T14" fmla="*/ 714 w 971"/>
                  <a:gd name="T15" fmla="*/ 146 h 971"/>
                  <a:gd name="T16" fmla="*/ 700 w 971"/>
                  <a:gd name="T17" fmla="*/ 50 h 971"/>
                  <a:gd name="T18" fmla="*/ 606 w 971"/>
                  <a:gd name="T19" fmla="*/ 95 h 971"/>
                  <a:gd name="T20" fmla="*/ 545 w 971"/>
                  <a:gd name="T21" fmla="*/ 81 h 971"/>
                  <a:gd name="T22" fmla="*/ 485 w 971"/>
                  <a:gd name="T23" fmla="*/ 0 h 971"/>
                  <a:gd name="T24" fmla="*/ 425 w 971"/>
                  <a:gd name="T25" fmla="*/ 80 h 971"/>
                  <a:gd name="T26" fmla="*/ 350 w 971"/>
                  <a:gd name="T27" fmla="*/ 19 h 971"/>
                  <a:gd name="T28" fmla="*/ 311 w 971"/>
                  <a:gd name="T29" fmla="*/ 115 h 971"/>
                  <a:gd name="T30" fmla="*/ 256 w 971"/>
                  <a:gd name="T31" fmla="*/ 146 h 971"/>
                  <a:gd name="T32" fmla="*/ 157 w 971"/>
                  <a:gd name="T33" fmla="*/ 126 h 971"/>
                  <a:gd name="T34" fmla="*/ 167 w 971"/>
                  <a:gd name="T35" fmla="*/ 226 h 971"/>
                  <a:gd name="T36" fmla="*/ 70 w 971"/>
                  <a:gd name="T37" fmla="*/ 232 h 971"/>
                  <a:gd name="T38" fmla="*/ 106 w 971"/>
                  <a:gd name="T39" fmla="*/ 329 h 971"/>
                  <a:gd name="T40" fmla="*/ 86 w 971"/>
                  <a:gd name="T41" fmla="*/ 389 h 971"/>
                  <a:gd name="T42" fmla="*/ 0 w 971"/>
                  <a:gd name="T43" fmla="*/ 441 h 971"/>
                  <a:gd name="T44" fmla="*/ 75 w 971"/>
                  <a:gd name="T45" fmla="*/ 508 h 971"/>
                  <a:gd name="T46" fmla="*/ 6 w 971"/>
                  <a:gd name="T47" fmla="*/ 577 h 971"/>
                  <a:gd name="T48" fmla="*/ 98 w 971"/>
                  <a:gd name="T49" fmla="*/ 625 h 971"/>
                  <a:gd name="T50" fmla="*/ 124 w 971"/>
                  <a:gd name="T51" fmla="*/ 683 h 971"/>
                  <a:gd name="T52" fmla="*/ 96 w 971"/>
                  <a:gd name="T53" fmla="*/ 779 h 971"/>
                  <a:gd name="T54" fmla="*/ 196 w 971"/>
                  <a:gd name="T55" fmla="*/ 778 h 971"/>
                  <a:gd name="T56" fmla="*/ 192 w 971"/>
                  <a:gd name="T57" fmla="*/ 876 h 971"/>
                  <a:gd name="T58" fmla="*/ 293 w 971"/>
                  <a:gd name="T59" fmla="*/ 849 h 971"/>
                  <a:gd name="T60" fmla="*/ 351 w 971"/>
                  <a:gd name="T61" fmla="*/ 874 h 971"/>
                  <a:gd name="T62" fmla="*/ 394 w 971"/>
                  <a:gd name="T63" fmla="*/ 965 h 971"/>
                  <a:gd name="T64" fmla="*/ 468 w 971"/>
                  <a:gd name="T65" fmla="*/ 896 h 971"/>
                  <a:gd name="T66" fmla="*/ 531 w 971"/>
                  <a:gd name="T67" fmla="*/ 971 h 971"/>
                  <a:gd name="T68" fmla="*/ 587 w 971"/>
                  <a:gd name="T69" fmla="*/ 884 h 971"/>
                  <a:gd name="T70" fmla="*/ 647 w 971"/>
                  <a:gd name="T71" fmla="*/ 863 h 971"/>
                  <a:gd name="T72" fmla="*/ 740 w 971"/>
                  <a:gd name="T73" fmla="*/ 900 h 971"/>
                  <a:gd name="T74" fmla="*/ 748 w 971"/>
                  <a:gd name="T75" fmla="*/ 800 h 971"/>
                  <a:gd name="T76" fmla="*/ 845 w 971"/>
                  <a:gd name="T77" fmla="*/ 813 h 971"/>
                  <a:gd name="T78" fmla="*/ 828 w 971"/>
                  <a:gd name="T79" fmla="*/ 711 h 971"/>
                  <a:gd name="T80" fmla="*/ 858 w 971"/>
                  <a:gd name="T81" fmla="*/ 655 h 971"/>
                  <a:gd name="T82" fmla="*/ 952 w 971"/>
                  <a:gd name="T83" fmla="*/ 620 h 971"/>
                  <a:gd name="T84" fmla="*/ 891 w 971"/>
                  <a:gd name="T85" fmla="*/ 541 h 971"/>
                  <a:gd name="T86" fmla="*/ 766 w 971"/>
                  <a:gd name="T87" fmla="*/ 641 h 971"/>
                  <a:gd name="T88" fmla="*/ 588 w 971"/>
                  <a:gd name="T89" fmla="*/ 790 h 971"/>
                  <a:gd name="T90" fmla="*/ 357 w 971"/>
                  <a:gd name="T91" fmla="*/ 781 h 971"/>
                  <a:gd name="T92" fmla="*/ 191 w 971"/>
                  <a:gd name="T93" fmla="*/ 618 h 971"/>
                  <a:gd name="T94" fmla="*/ 179 w 971"/>
                  <a:gd name="T95" fmla="*/ 386 h 971"/>
                  <a:gd name="T96" fmla="*/ 326 w 971"/>
                  <a:gd name="T97" fmla="*/ 207 h 971"/>
                  <a:gd name="T98" fmla="*/ 556 w 971"/>
                  <a:gd name="T99" fmla="*/ 173 h 971"/>
                  <a:gd name="T100" fmla="*/ 748 w 971"/>
                  <a:gd name="T101" fmla="*/ 303 h 971"/>
                  <a:gd name="T102" fmla="*/ 803 w 971"/>
                  <a:gd name="T103" fmla="*/ 529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71" h="971">
                    <a:moveTo>
                      <a:pt x="891" y="541"/>
                    </a:moveTo>
                    <a:cubicBezTo>
                      <a:pt x="893" y="530"/>
                      <a:pt x="893" y="520"/>
                      <a:pt x="894" y="509"/>
                    </a:cubicBezTo>
                    <a:cubicBezTo>
                      <a:pt x="920" y="502"/>
                      <a:pt x="946" y="494"/>
                      <a:pt x="971" y="485"/>
                    </a:cubicBezTo>
                    <a:cubicBezTo>
                      <a:pt x="971" y="470"/>
                      <a:pt x="970" y="456"/>
                      <a:pt x="969" y="442"/>
                    </a:cubicBezTo>
                    <a:cubicBezTo>
                      <a:pt x="942" y="433"/>
                      <a:pt x="916" y="426"/>
                      <a:pt x="889" y="421"/>
                    </a:cubicBezTo>
                    <a:cubicBezTo>
                      <a:pt x="888" y="411"/>
                      <a:pt x="885" y="400"/>
                      <a:pt x="883" y="390"/>
                    </a:cubicBezTo>
                    <a:cubicBezTo>
                      <a:pt x="880" y="380"/>
                      <a:pt x="878" y="370"/>
                      <a:pt x="874" y="360"/>
                    </a:cubicBezTo>
                    <a:cubicBezTo>
                      <a:pt x="896" y="344"/>
                      <a:pt x="917" y="327"/>
                      <a:pt x="938" y="309"/>
                    </a:cubicBezTo>
                    <a:cubicBezTo>
                      <a:pt x="932" y="296"/>
                      <a:pt x="927" y="283"/>
                      <a:pt x="920" y="270"/>
                    </a:cubicBezTo>
                    <a:cubicBezTo>
                      <a:pt x="893" y="271"/>
                      <a:pt x="865" y="274"/>
                      <a:pt x="838" y="279"/>
                    </a:cubicBezTo>
                    <a:cubicBezTo>
                      <a:pt x="833" y="270"/>
                      <a:pt x="828" y="261"/>
                      <a:pt x="821" y="252"/>
                    </a:cubicBezTo>
                    <a:cubicBezTo>
                      <a:pt x="816" y="244"/>
                      <a:pt x="809" y="235"/>
                      <a:pt x="802" y="227"/>
                    </a:cubicBezTo>
                    <a:cubicBezTo>
                      <a:pt x="817" y="205"/>
                      <a:pt x="831" y="181"/>
                      <a:pt x="843" y="157"/>
                    </a:cubicBezTo>
                    <a:cubicBezTo>
                      <a:pt x="833" y="147"/>
                      <a:pt x="823" y="137"/>
                      <a:pt x="813" y="127"/>
                    </a:cubicBezTo>
                    <a:cubicBezTo>
                      <a:pt x="787" y="139"/>
                      <a:pt x="763" y="151"/>
                      <a:pt x="740" y="165"/>
                    </a:cubicBezTo>
                    <a:cubicBezTo>
                      <a:pt x="731" y="159"/>
                      <a:pt x="723" y="153"/>
                      <a:pt x="714" y="146"/>
                    </a:cubicBezTo>
                    <a:cubicBezTo>
                      <a:pt x="705" y="141"/>
                      <a:pt x="696" y="135"/>
                      <a:pt x="687" y="130"/>
                    </a:cubicBezTo>
                    <a:cubicBezTo>
                      <a:pt x="693" y="104"/>
                      <a:pt x="697" y="77"/>
                      <a:pt x="700" y="50"/>
                    </a:cubicBezTo>
                    <a:cubicBezTo>
                      <a:pt x="687" y="44"/>
                      <a:pt x="674" y="38"/>
                      <a:pt x="661" y="33"/>
                    </a:cubicBezTo>
                    <a:cubicBezTo>
                      <a:pt x="641" y="52"/>
                      <a:pt x="623" y="73"/>
                      <a:pt x="606" y="95"/>
                    </a:cubicBezTo>
                    <a:cubicBezTo>
                      <a:pt x="596" y="92"/>
                      <a:pt x="586" y="89"/>
                      <a:pt x="576" y="86"/>
                    </a:cubicBezTo>
                    <a:cubicBezTo>
                      <a:pt x="566" y="84"/>
                      <a:pt x="555" y="82"/>
                      <a:pt x="545" y="81"/>
                    </a:cubicBezTo>
                    <a:cubicBezTo>
                      <a:pt x="541" y="54"/>
                      <a:pt x="535" y="28"/>
                      <a:pt x="528" y="2"/>
                    </a:cubicBezTo>
                    <a:cubicBezTo>
                      <a:pt x="513" y="0"/>
                      <a:pt x="499" y="0"/>
                      <a:pt x="485" y="0"/>
                    </a:cubicBezTo>
                    <a:cubicBezTo>
                      <a:pt x="474" y="25"/>
                      <a:pt x="464" y="51"/>
                      <a:pt x="457" y="77"/>
                    </a:cubicBezTo>
                    <a:cubicBezTo>
                      <a:pt x="446" y="78"/>
                      <a:pt x="436" y="79"/>
                      <a:pt x="425" y="80"/>
                    </a:cubicBezTo>
                    <a:cubicBezTo>
                      <a:pt x="415" y="82"/>
                      <a:pt x="404" y="84"/>
                      <a:pt x="394" y="86"/>
                    </a:cubicBezTo>
                    <a:cubicBezTo>
                      <a:pt x="381" y="63"/>
                      <a:pt x="366" y="41"/>
                      <a:pt x="350" y="19"/>
                    </a:cubicBezTo>
                    <a:cubicBezTo>
                      <a:pt x="336" y="23"/>
                      <a:pt x="322" y="27"/>
                      <a:pt x="309" y="32"/>
                    </a:cubicBezTo>
                    <a:cubicBezTo>
                      <a:pt x="308" y="60"/>
                      <a:pt x="309" y="88"/>
                      <a:pt x="311" y="115"/>
                    </a:cubicBezTo>
                    <a:cubicBezTo>
                      <a:pt x="301" y="119"/>
                      <a:pt x="292" y="124"/>
                      <a:pt x="283" y="129"/>
                    </a:cubicBezTo>
                    <a:cubicBezTo>
                      <a:pt x="273" y="134"/>
                      <a:pt x="264" y="140"/>
                      <a:pt x="256" y="146"/>
                    </a:cubicBezTo>
                    <a:cubicBezTo>
                      <a:pt x="235" y="129"/>
                      <a:pt x="213" y="113"/>
                      <a:pt x="190" y="99"/>
                    </a:cubicBezTo>
                    <a:cubicBezTo>
                      <a:pt x="178" y="108"/>
                      <a:pt x="167" y="117"/>
                      <a:pt x="157" y="126"/>
                    </a:cubicBezTo>
                    <a:cubicBezTo>
                      <a:pt x="166" y="153"/>
                      <a:pt x="176" y="178"/>
                      <a:pt x="188" y="203"/>
                    </a:cubicBezTo>
                    <a:cubicBezTo>
                      <a:pt x="181" y="210"/>
                      <a:pt x="174" y="218"/>
                      <a:pt x="167" y="226"/>
                    </a:cubicBezTo>
                    <a:cubicBezTo>
                      <a:pt x="161" y="235"/>
                      <a:pt x="154" y="243"/>
                      <a:pt x="148" y="252"/>
                    </a:cubicBezTo>
                    <a:cubicBezTo>
                      <a:pt x="122" y="243"/>
                      <a:pt x="97" y="237"/>
                      <a:pt x="70" y="232"/>
                    </a:cubicBezTo>
                    <a:cubicBezTo>
                      <a:pt x="62" y="244"/>
                      <a:pt x="55" y="256"/>
                      <a:pt x="49" y="269"/>
                    </a:cubicBezTo>
                    <a:cubicBezTo>
                      <a:pt x="67" y="290"/>
                      <a:pt x="86" y="310"/>
                      <a:pt x="106" y="329"/>
                    </a:cubicBezTo>
                    <a:cubicBezTo>
                      <a:pt x="102" y="339"/>
                      <a:pt x="98" y="348"/>
                      <a:pt x="95" y="358"/>
                    </a:cubicBezTo>
                    <a:cubicBezTo>
                      <a:pt x="91" y="369"/>
                      <a:pt x="88" y="379"/>
                      <a:pt x="86" y="389"/>
                    </a:cubicBezTo>
                    <a:cubicBezTo>
                      <a:pt x="59" y="391"/>
                      <a:pt x="32" y="394"/>
                      <a:pt x="6" y="399"/>
                    </a:cubicBezTo>
                    <a:cubicBezTo>
                      <a:pt x="3" y="413"/>
                      <a:pt x="1" y="427"/>
                      <a:pt x="0" y="441"/>
                    </a:cubicBezTo>
                    <a:cubicBezTo>
                      <a:pt x="24" y="454"/>
                      <a:pt x="49" y="466"/>
                      <a:pt x="74" y="476"/>
                    </a:cubicBezTo>
                    <a:cubicBezTo>
                      <a:pt x="74" y="487"/>
                      <a:pt x="74" y="497"/>
                      <a:pt x="75" y="508"/>
                    </a:cubicBezTo>
                    <a:cubicBezTo>
                      <a:pt x="75" y="518"/>
                      <a:pt x="76" y="529"/>
                      <a:pt x="78" y="539"/>
                    </a:cubicBezTo>
                    <a:cubicBezTo>
                      <a:pt x="53" y="551"/>
                      <a:pt x="30" y="563"/>
                      <a:pt x="6" y="577"/>
                    </a:cubicBezTo>
                    <a:cubicBezTo>
                      <a:pt x="9" y="591"/>
                      <a:pt x="12" y="605"/>
                      <a:pt x="16" y="619"/>
                    </a:cubicBezTo>
                    <a:cubicBezTo>
                      <a:pt x="44" y="623"/>
                      <a:pt x="71" y="625"/>
                      <a:pt x="98" y="625"/>
                    </a:cubicBezTo>
                    <a:cubicBezTo>
                      <a:pt x="102" y="635"/>
                      <a:pt x="106" y="645"/>
                      <a:pt x="110" y="654"/>
                    </a:cubicBezTo>
                    <a:cubicBezTo>
                      <a:pt x="114" y="664"/>
                      <a:pt x="119" y="674"/>
                      <a:pt x="124" y="683"/>
                    </a:cubicBezTo>
                    <a:cubicBezTo>
                      <a:pt x="106" y="702"/>
                      <a:pt x="88" y="723"/>
                      <a:pt x="71" y="744"/>
                    </a:cubicBezTo>
                    <a:cubicBezTo>
                      <a:pt x="79" y="756"/>
                      <a:pt x="87" y="768"/>
                      <a:pt x="96" y="779"/>
                    </a:cubicBezTo>
                    <a:cubicBezTo>
                      <a:pt x="123" y="773"/>
                      <a:pt x="149" y="765"/>
                      <a:pt x="174" y="755"/>
                    </a:cubicBezTo>
                    <a:cubicBezTo>
                      <a:pt x="181" y="763"/>
                      <a:pt x="189" y="771"/>
                      <a:pt x="196" y="778"/>
                    </a:cubicBezTo>
                    <a:cubicBezTo>
                      <a:pt x="204" y="786"/>
                      <a:pt x="211" y="793"/>
                      <a:pt x="220" y="800"/>
                    </a:cubicBezTo>
                    <a:cubicBezTo>
                      <a:pt x="209" y="824"/>
                      <a:pt x="200" y="850"/>
                      <a:pt x="192" y="876"/>
                    </a:cubicBezTo>
                    <a:cubicBezTo>
                      <a:pt x="204" y="884"/>
                      <a:pt x="216" y="892"/>
                      <a:pt x="228" y="900"/>
                    </a:cubicBezTo>
                    <a:cubicBezTo>
                      <a:pt x="251" y="884"/>
                      <a:pt x="272" y="867"/>
                      <a:pt x="293" y="849"/>
                    </a:cubicBezTo>
                    <a:cubicBezTo>
                      <a:pt x="302" y="854"/>
                      <a:pt x="311" y="858"/>
                      <a:pt x="321" y="863"/>
                    </a:cubicBezTo>
                    <a:cubicBezTo>
                      <a:pt x="331" y="867"/>
                      <a:pt x="341" y="871"/>
                      <a:pt x="351" y="874"/>
                    </a:cubicBezTo>
                    <a:cubicBezTo>
                      <a:pt x="350" y="901"/>
                      <a:pt x="351" y="928"/>
                      <a:pt x="353" y="955"/>
                    </a:cubicBezTo>
                    <a:cubicBezTo>
                      <a:pt x="366" y="959"/>
                      <a:pt x="380" y="962"/>
                      <a:pt x="394" y="965"/>
                    </a:cubicBezTo>
                    <a:cubicBezTo>
                      <a:pt x="410" y="942"/>
                      <a:pt x="424" y="918"/>
                      <a:pt x="436" y="894"/>
                    </a:cubicBezTo>
                    <a:cubicBezTo>
                      <a:pt x="447" y="895"/>
                      <a:pt x="457" y="896"/>
                      <a:pt x="468" y="896"/>
                    </a:cubicBezTo>
                    <a:cubicBezTo>
                      <a:pt x="479" y="897"/>
                      <a:pt x="489" y="897"/>
                      <a:pt x="500" y="896"/>
                    </a:cubicBezTo>
                    <a:cubicBezTo>
                      <a:pt x="509" y="921"/>
                      <a:pt x="519" y="947"/>
                      <a:pt x="531" y="971"/>
                    </a:cubicBezTo>
                    <a:cubicBezTo>
                      <a:pt x="545" y="969"/>
                      <a:pt x="559" y="967"/>
                      <a:pt x="573" y="965"/>
                    </a:cubicBezTo>
                    <a:cubicBezTo>
                      <a:pt x="580" y="937"/>
                      <a:pt x="584" y="911"/>
                      <a:pt x="587" y="884"/>
                    </a:cubicBezTo>
                    <a:cubicBezTo>
                      <a:pt x="597" y="881"/>
                      <a:pt x="607" y="878"/>
                      <a:pt x="617" y="875"/>
                    </a:cubicBezTo>
                    <a:cubicBezTo>
                      <a:pt x="627" y="871"/>
                      <a:pt x="637" y="867"/>
                      <a:pt x="647" y="863"/>
                    </a:cubicBezTo>
                    <a:cubicBezTo>
                      <a:pt x="664" y="883"/>
                      <a:pt x="683" y="903"/>
                      <a:pt x="703" y="921"/>
                    </a:cubicBezTo>
                    <a:cubicBezTo>
                      <a:pt x="716" y="915"/>
                      <a:pt x="728" y="908"/>
                      <a:pt x="740" y="900"/>
                    </a:cubicBezTo>
                    <a:cubicBezTo>
                      <a:pt x="736" y="873"/>
                      <a:pt x="731" y="846"/>
                      <a:pt x="723" y="820"/>
                    </a:cubicBezTo>
                    <a:cubicBezTo>
                      <a:pt x="732" y="814"/>
                      <a:pt x="740" y="807"/>
                      <a:pt x="748" y="800"/>
                    </a:cubicBezTo>
                    <a:cubicBezTo>
                      <a:pt x="757" y="794"/>
                      <a:pt x="764" y="786"/>
                      <a:pt x="772" y="779"/>
                    </a:cubicBezTo>
                    <a:cubicBezTo>
                      <a:pt x="795" y="792"/>
                      <a:pt x="820" y="803"/>
                      <a:pt x="845" y="813"/>
                    </a:cubicBezTo>
                    <a:cubicBezTo>
                      <a:pt x="855" y="802"/>
                      <a:pt x="864" y="791"/>
                      <a:pt x="872" y="780"/>
                    </a:cubicBezTo>
                    <a:cubicBezTo>
                      <a:pt x="859" y="756"/>
                      <a:pt x="844" y="733"/>
                      <a:pt x="828" y="711"/>
                    </a:cubicBezTo>
                    <a:cubicBezTo>
                      <a:pt x="834" y="702"/>
                      <a:pt x="839" y="693"/>
                      <a:pt x="844" y="684"/>
                    </a:cubicBezTo>
                    <a:cubicBezTo>
                      <a:pt x="849" y="674"/>
                      <a:pt x="854" y="665"/>
                      <a:pt x="858" y="655"/>
                    </a:cubicBezTo>
                    <a:cubicBezTo>
                      <a:pt x="885" y="659"/>
                      <a:pt x="911" y="660"/>
                      <a:pt x="939" y="661"/>
                    </a:cubicBezTo>
                    <a:cubicBezTo>
                      <a:pt x="944" y="647"/>
                      <a:pt x="948" y="634"/>
                      <a:pt x="952" y="620"/>
                    </a:cubicBezTo>
                    <a:cubicBezTo>
                      <a:pt x="931" y="602"/>
                      <a:pt x="908" y="586"/>
                      <a:pt x="886" y="572"/>
                    </a:cubicBezTo>
                    <a:cubicBezTo>
                      <a:pt x="888" y="561"/>
                      <a:pt x="890" y="551"/>
                      <a:pt x="891" y="541"/>
                    </a:cubicBezTo>
                    <a:close/>
                    <a:moveTo>
                      <a:pt x="803" y="529"/>
                    </a:moveTo>
                    <a:cubicBezTo>
                      <a:pt x="798" y="568"/>
                      <a:pt x="785" y="606"/>
                      <a:pt x="766" y="641"/>
                    </a:cubicBezTo>
                    <a:cubicBezTo>
                      <a:pt x="747" y="676"/>
                      <a:pt x="721" y="707"/>
                      <a:pt x="691" y="732"/>
                    </a:cubicBezTo>
                    <a:cubicBezTo>
                      <a:pt x="661" y="758"/>
                      <a:pt x="626" y="778"/>
                      <a:pt x="588" y="790"/>
                    </a:cubicBezTo>
                    <a:cubicBezTo>
                      <a:pt x="551" y="803"/>
                      <a:pt x="511" y="809"/>
                      <a:pt x="472" y="807"/>
                    </a:cubicBezTo>
                    <a:cubicBezTo>
                      <a:pt x="432" y="806"/>
                      <a:pt x="393" y="797"/>
                      <a:pt x="357" y="781"/>
                    </a:cubicBezTo>
                    <a:cubicBezTo>
                      <a:pt x="320" y="765"/>
                      <a:pt x="287" y="743"/>
                      <a:pt x="259" y="715"/>
                    </a:cubicBezTo>
                    <a:cubicBezTo>
                      <a:pt x="230" y="687"/>
                      <a:pt x="207" y="654"/>
                      <a:pt x="191" y="618"/>
                    </a:cubicBezTo>
                    <a:cubicBezTo>
                      <a:pt x="175" y="582"/>
                      <a:pt x="166" y="543"/>
                      <a:pt x="164" y="503"/>
                    </a:cubicBezTo>
                    <a:cubicBezTo>
                      <a:pt x="161" y="464"/>
                      <a:pt x="167" y="424"/>
                      <a:pt x="179" y="386"/>
                    </a:cubicBezTo>
                    <a:cubicBezTo>
                      <a:pt x="191" y="349"/>
                      <a:pt x="211" y="313"/>
                      <a:pt x="236" y="283"/>
                    </a:cubicBezTo>
                    <a:cubicBezTo>
                      <a:pt x="261" y="252"/>
                      <a:pt x="292" y="226"/>
                      <a:pt x="326" y="207"/>
                    </a:cubicBezTo>
                    <a:cubicBezTo>
                      <a:pt x="361" y="187"/>
                      <a:pt x="399" y="174"/>
                      <a:pt x="438" y="168"/>
                    </a:cubicBezTo>
                    <a:cubicBezTo>
                      <a:pt x="477" y="163"/>
                      <a:pt x="517" y="164"/>
                      <a:pt x="556" y="173"/>
                    </a:cubicBezTo>
                    <a:cubicBezTo>
                      <a:pt x="594" y="182"/>
                      <a:pt x="632" y="198"/>
                      <a:pt x="664" y="220"/>
                    </a:cubicBezTo>
                    <a:cubicBezTo>
                      <a:pt x="697" y="242"/>
                      <a:pt x="726" y="271"/>
                      <a:pt x="748" y="303"/>
                    </a:cubicBezTo>
                    <a:cubicBezTo>
                      <a:pt x="771" y="336"/>
                      <a:pt x="787" y="372"/>
                      <a:pt x="797" y="411"/>
                    </a:cubicBezTo>
                    <a:cubicBezTo>
                      <a:pt x="806" y="450"/>
                      <a:pt x="808" y="490"/>
                      <a:pt x="803" y="5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grpSp>
            <p:nvGrpSpPr>
              <p:cNvPr id="19" name="Group 48"/>
              <p:cNvGrpSpPr/>
              <p:nvPr/>
            </p:nvGrpSpPr>
            <p:grpSpPr>
              <a:xfrm>
                <a:off x="3646171" y="2758121"/>
                <a:ext cx="341630" cy="385328"/>
                <a:chOff x="5513440" y="1766202"/>
                <a:chExt cx="429274" cy="484183"/>
              </a:xfrm>
              <a:solidFill>
                <a:srgbClr val="03B8DF"/>
              </a:solidFill>
            </p:grpSpPr>
            <p:sp>
              <p:nvSpPr>
                <p:cNvPr id="20" name="Freeform 147"/>
                <p:cNvSpPr/>
                <p:nvPr/>
              </p:nvSpPr>
              <p:spPr bwMode="auto">
                <a:xfrm>
                  <a:off x="5513440" y="1766202"/>
                  <a:ext cx="429274" cy="87353"/>
                </a:xfrm>
                <a:custGeom>
                  <a:avLst/>
                  <a:gdLst>
                    <a:gd name="T0" fmla="*/ 68 w 129"/>
                    <a:gd name="T1" fmla="*/ 8 h 26"/>
                    <a:gd name="T2" fmla="*/ 68 w 129"/>
                    <a:gd name="T3" fmla="*/ 4 h 26"/>
                    <a:gd name="T4" fmla="*/ 64 w 129"/>
                    <a:gd name="T5" fmla="*/ 0 h 26"/>
                    <a:gd name="T6" fmla="*/ 61 w 129"/>
                    <a:gd name="T7" fmla="*/ 4 h 26"/>
                    <a:gd name="T8" fmla="*/ 61 w 129"/>
                    <a:gd name="T9" fmla="*/ 8 h 26"/>
                    <a:gd name="T10" fmla="*/ 0 w 129"/>
                    <a:gd name="T11" fmla="*/ 8 h 26"/>
                    <a:gd name="T12" fmla="*/ 0 w 129"/>
                    <a:gd name="T13" fmla="*/ 26 h 26"/>
                    <a:gd name="T14" fmla="*/ 129 w 129"/>
                    <a:gd name="T15" fmla="*/ 26 h 26"/>
                    <a:gd name="T16" fmla="*/ 129 w 129"/>
                    <a:gd name="T17" fmla="*/ 8 h 26"/>
                    <a:gd name="T18" fmla="*/ 68 w 129"/>
                    <a:gd name="T19" fmla="*/ 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9" h="26">
                      <a:moveTo>
                        <a:pt x="68" y="8"/>
                      </a:move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2"/>
                        <a:pt x="66" y="0"/>
                        <a:pt x="64" y="0"/>
                      </a:cubicBezTo>
                      <a:cubicBezTo>
                        <a:pt x="63" y="0"/>
                        <a:pt x="61" y="2"/>
                        <a:pt x="61" y="4"/>
                      </a:cubicBezTo>
                      <a:cubicBezTo>
                        <a:pt x="61" y="8"/>
                        <a:pt x="61" y="8"/>
                        <a:pt x="61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129" y="26"/>
                        <a:pt x="129" y="26"/>
                        <a:pt x="129" y="26"/>
                      </a:cubicBezTo>
                      <a:cubicBezTo>
                        <a:pt x="129" y="8"/>
                        <a:pt x="129" y="8"/>
                        <a:pt x="129" y="8"/>
                      </a:cubicBezTo>
                      <a:lnTo>
                        <a:pt x="68" y="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" name="Freeform 148"/>
                <p:cNvSpPr>
                  <a:spLocks noEditPoints="1"/>
                </p:cNvSpPr>
                <p:nvPr/>
              </p:nvSpPr>
              <p:spPr bwMode="auto">
                <a:xfrm>
                  <a:off x="5550876" y="1873521"/>
                  <a:ext cx="356897" cy="376864"/>
                </a:xfrm>
                <a:custGeom>
                  <a:avLst/>
                  <a:gdLst>
                    <a:gd name="T0" fmla="*/ 143 w 143"/>
                    <a:gd name="T1" fmla="*/ 95 h 151"/>
                    <a:gd name="T2" fmla="*/ 143 w 143"/>
                    <a:gd name="T3" fmla="*/ 0 h 151"/>
                    <a:gd name="T4" fmla="*/ 0 w 143"/>
                    <a:gd name="T5" fmla="*/ 0 h 151"/>
                    <a:gd name="T6" fmla="*/ 0 w 143"/>
                    <a:gd name="T7" fmla="*/ 95 h 151"/>
                    <a:gd name="T8" fmla="*/ 63 w 143"/>
                    <a:gd name="T9" fmla="*/ 95 h 151"/>
                    <a:gd name="T10" fmla="*/ 63 w 143"/>
                    <a:gd name="T11" fmla="*/ 125 h 151"/>
                    <a:gd name="T12" fmla="*/ 45 w 143"/>
                    <a:gd name="T13" fmla="*/ 125 h 151"/>
                    <a:gd name="T14" fmla="*/ 45 w 143"/>
                    <a:gd name="T15" fmla="*/ 121 h 151"/>
                    <a:gd name="T16" fmla="*/ 37 w 143"/>
                    <a:gd name="T17" fmla="*/ 121 h 151"/>
                    <a:gd name="T18" fmla="*/ 25 w 143"/>
                    <a:gd name="T19" fmla="*/ 151 h 151"/>
                    <a:gd name="T20" fmla="*/ 33 w 143"/>
                    <a:gd name="T21" fmla="*/ 151 h 151"/>
                    <a:gd name="T22" fmla="*/ 40 w 143"/>
                    <a:gd name="T23" fmla="*/ 137 h 151"/>
                    <a:gd name="T24" fmla="*/ 104 w 143"/>
                    <a:gd name="T25" fmla="*/ 137 h 151"/>
                    <a:gd name="T26" fmla="*/ 109 w 143"/>
                    <a:gd name="T27" fmla="*/ 151 h 151"/>
                    <a:gd name="T28" fmla="*/ 119 w 143"/>
                    <a:gd name="T29" fmla="*/ 151 h 151"/>
                    <a:gd name="T30" fmla="*/ 107 w 143"/>
                    <a:gd name="T31" fmla="*/ 121 h 151"/>
                    <a:gd name="T32" fmla="*/ 97 w 143"/>
                    <a:gd name="T33" fmla="*/ 121 h 151"/>
                    <a:gd name="T34" fmla="*/ 97 w 143"/>
                    <a:gd name="T35" fmla="*/ 125 h 151"/>
                    <a:gd name="T36" fmla="*/ 80 w 143"/>
                    <a:gd name="T37" fmla="*/ 125 h 151"/>
                    <a:gd name="T38" fmla="*/ 80 w 143"/>
                    <a:gd name="T39" fmla="*/ 95 h 151"/>
                    <a:gd name="T40" fmla="*/ 143 w 143"/>
                    <a:gd name="T41" fmla="*/ 95 h 151"/>
                    <a:gd name="T42" fmla="*/ 92 w 143"/>
                    <a:gd name="T43" fmla="*/ 28 h 151"/>
                    <a:gd name="T44" fmla="*/ 133 w 143"/>
                    <a:gd name="T45" fmla="*/ 28 h 151"/>
                    <a:gd name="T46" fmla="*/ 133 w 143"/>
                    <a:gd name="T47" fmla="*/ 37 h 151"/>
                    <a:gd name="T48" fmla="*/ 92 w 143"/>
                    <a:gd name="T49" fmla="*/ 37 h 151"/>
                    <a:gd name="T50" fmla="*/ 92 w 143"/>
                    <a:gd name="T51" fmla="*/ 28 h 151"/>
                    <a:gd name="T52" fmla="*/ 92 w 143"/>
                    <a:gd name="T53" fmla="*/ 46 h 151"/>
                    <a:gd name="T54" fmla="*/ 133 w 143"/>
                    <a:gd name="T55" fmla="*/ 46 h 151"/>
                    <a:gd name="T56" fmla="*/ 133 w 143"/>
                    <a:gd name="T57" fmla="*/ 56 h 151"/>
                    <a:gd name="T58" fmla="*/ 92 w 143"/>
                    <a:gd name="T59" fmla="*/ 56 h 151"/>
                    <a:gd name="T60" fmla="*/ 92 w 143"/>
                    <a:gd name="T61" fmla="*/ 46 h 151"/>
                    <a:gd name="T62" fmla="*/ 92 w 143"/>
                    <a:gd name="T63" fmla="*/ 63 h 151"/>
                    <a:gd name="T64" fmla="*/ 133 w 143"/>
                    <a:gd name="T65" fmla="*/ 63 h 151"/>
                    <a:gd name="T66" fmla="*/ 133 w 143"/>
                    <a:gd name="T67" fmla="*/ 74 h 151"/>
                    <a:gd name="T68" fmla="*/ 92 w 143"/>
                    <a:gd name="T69" fmla="*/ 74 h 151"/>
                    <a:gd name="T70" fmla="*/ 92 w 143"/>
                    <a:gd name="T71" fmla="*/ 63 h 151"/>
                    <a:gd name="T72" fmla="*/ 8 w 143"/>
                    <a:gd name="T73" fmla="*/ 75 h 151"/>
                    <a:gd name="T74" fmla="*/ 8 w 143"/>
                    <a:gd name="T75" fmla="*/ 24 h 151"/>
                    <a:gd name="T76" fmla="*/ 83 w 143"/>
                    <a:gd name="T77" fmla="*/ 24 h 151"/>
                    <a:gd name="T78" fmla="*/ 83 w 143"/>
                    <a:gd name="T79" fmla="*/ 75 h 151"/>
                    <a:gd name="T80" fmla="*/ 8 w 143"/>
                    <a:gd name="T81" fmla="*/ 75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3" h="151">
                      <a:moveTo>
                        <a:pt x="143" y="95"/>
                      </a:moveTo>
                      <a:lnTo>
                        <a:pt x="143" y="0"/>
                      </a:lnTo>
                      <a:lnTo>
                        <a:pt x="0" y="0"/>
                      </a:lnTo>
                      <a:lnTo>
                        <a:pt x="0" y="95"/>
                      </a:lnTo>
                      <a:lnTo>
                        <a:pt x="63" y="95"/>
                      </a:lnTo>
                      <a:lnTo>
                        <a:pt x="63" y="125"/>
                      </a:lnTo>
                      <a:lnTo>
                        <a:pt x="45" y="125"/>
                      </a:lnTo>
                      <a:lnTo>
                        <a:pt x="45" y="121"/>
                      </a:lnTo>
                      <a:lnTo>
                        <a:pt x="37" y="121"/>
                      </a:lnTo>
                      <a:lnTo>
                        <a:pt x="25" y="151"/>
                      </a:lnTo>
                      <a:lnTo>
                        <a:pt x="33" y="151"/>
                      </a:lnTo>
                      <a:lnTo>
                        <a:pt x="40" y="137"/>
                      </a:lnTo>
                      <a:lnTo>
                        <a:pt x="104" y="137"/>
                      </a:lnTo>
                      <a:lnTo>
                        <a:pt x="109" y="151"/>
                      </a:lnTo>
                      <a:lnTo>
                        <a:pt x="119" y="151"/>
                      </a:lnTo>
                      <a:lnTo>
                        <a:pt x="107" y="121"/>
                      </a:lnTo>
                      <a:lnTo>
                        <a:pt x="97" y="121"/>
                      </a:lnTo>
                      <a:lnTo>
                        <a:pt x="97" y="125"/>
                      </a:lnTo>
                      <a:lnTo>
                        <a:pt x="80" y="125"/>
                      </a:lnTo>
                      <a:lnTo>
                        <a:pt x="80" y="95"/>
                      </a:lnTo>
                      <a:lnTo>
                        <a:pt x="143" y="95"/>
                      </a:lnTo>
                      <a:close/>
                      <a:moveTo>
                        <a:pt x="92" y="28"/>
                      </a:moveTo>
                      <a:lnTo>
                        <a:pt x="133" y="28"/>
                      </a:lnTo>
                      <a:lnTo>
                        <a:pt x="133" y="37"/>
                      </a:lnTo>
                      <a:lnTo>
                        <a:pt x="92" y="37"/>
                      </a:lnTo>
                      <a:lnTo>
                        <a:pt x="92" y="28"/>
                      </a:lnTo>
                      <a:close/>
                      <a:moveTo>
                        <a:pt x="92" y="46"/>
                      </a:moveTo>
                      <a:lnTo>
                        <a:pt x="133" y="46"/>
                      </a:lnTo>
                      <a:lnTo>
                        <a:pt x="133" y="56"/>
                      </a:lnTo>
                      <a:lnTo>
                        <a:pt x="92" y="56"/>
                      </a:lnTo>
                      <a:lnTo>
                        <a:pt x="92" y="46"/>
                      </a:lnTo>
                      <a:close/>
                      <a:moveTo>
                        <a:pt x="92" y="63"/>
                      </a:moveTo>
                      <a:lnTo>
                        <a:pt x="133" y="63"/>
                      </a:lnTo>
                      <a:lnTo>
                        <a:pt x="133" y="74"/>
                      </a:lnTo>
                      <a:lnTo>
                        <a:pt x="92" y="74"/>
                      </a:lnTo>
                      <a:lnTo>
                        <a:pt x="92" y="63"/>
                      </a:lnTo>
                      <a:close/>
                      <a:moveTo>
                        <a:pt x="8" y="75"/>
                      </a:moveTo>
                      <a:lnTo>
                        <a:pt x="8" y="24"/>
                      </a:lnTo>
                      <a:lnTo>
                        <a:pt x="83" y="24"/>
                      </a:lnTo>
                      <a:lnTo>
                        <a:pt x="83" y="75"/>
                      </a:lnTo>
                      <a:lnTo>
                        <a:pt x="8" y="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" name="Freeform 149"/>
                <p:cNvSpPr/>
                <p:nvPr/>
              </p:nvSpPr>
              <p:spPr bwMode="auto">
                <a:xfrm>
                  <a:off x="5578330" y="1945898"/>
                  <a:ext cx="174705" cy="102328"/>
                </a:xfrm>
                <a:custGeom>
                  <a:avLst/>
                  <a:gdLst>
                    <a:gd name="T0" fmla="*/ 58 w 70"/>
                    <a:gd name="T1" fmla="*/ 12 h 41"/>
                    <a:gd name="T2" fmla="*/ 54 w 70"/>
                    <a:gd name="T3" fmla="*/ 20 h 41"/>
                    <a:gd name="T4" fmla="*/ 48 w 70"/>
                    <a:gd name="T5" fmla="*/ 16 h 41"/>
                    <a:gd name="T6" fmla="*/ 48 w 70"/>
                    <a:gd name="T7" fmla="*/ 16 h 41"/>
                    <a:gd name="T8" fmla="*/ 34 w 70"/>
                    <a:gd name="T9" fmla="*/ 8 h 41"/>
                    <a:gd name="T10" fmla="*/ 32 w 70"/>
                    <a:gd name="T11" fmla="*/ 12 h 41"/>
                    <a:gd name="T12" fmla="*/ 28 w 70"/>
                    <a:gd name="T13" fmla="*/ 20 h 41"/>
                    <a:gd name="T14" fmla="*/ 16 w 70"/>
                    <a:gd name="T15" fmla="*/ 12 h 41"/>
                    <a:gd name="T16" fmla="*/ 12 w 70"/>
                    <a:gd name="T17" fmla="*/ 17 h 41"/>
                    <a:gd name="T18" fmla="*/ 12 w 70"/>
                    <a:gd name="T19" fmla="*/ 17 h 41"/>
                    <a:gd name="T20" fmla="*/ 0 w 70"/>
                    <a:gd name="T21" fmla="*/ 37 h 41"/>
                    <a:gd name="T22" fmla="*/ 5 w 70"/>
                    <a:gd name="T23" fmla="*/ 41 h 41"/>
                    <a:gd name="T24" fmla="*/ 17 w 70"/>
                    <a:gd name="T25" fmla="*/ 21 h 41"/>
                    <a:gd name="T26" fmla="*/ 24 w 70"/>
                    <a:gd name="T27" fmla="*/ 25 h 41"/>
                    <a:gd name="T28" fmla="*/ 24 w 70"/>
                    <a:gd name="T29" fmla="*/ 25 h 41"/>
                    <a:gd name="T30" fmla="*/ 30 w 70"/>
                    <a:gd name="T31" fmla="*/ 29 h 41"/>
                    <a:gd name="T32" fmla="*/ 37 w 70"/>
                    <a:gd name="T33" fmla="*/ 17 h 41"/>
                    <a:gd name="T34" fmla="*/ 42 w 70"/>
                    <a:gd name="T35" fmla="*/ 21 h 41"/>
                    <a:gd name="T36" fmla="*/ 42 w 70"/>
                    <a:gd name="T37" fmla="*/ 21 h 41"/>
                    <a:gd name="T38" fmla="*/ 56 w 70"/>
                    <a:gd name="T39" fmla="*/ 28 h 41"/>
                    <a:gd name="T40" fmla="*/ 57 w 70"/>
                    <a:gd name="T41" fmla="*/ 28 h 41"/>
                    <a:gd name="T42" fmla="*/ 57 w 70"/>
                    <a:gd name="T43" fmla="*/ 28 h 41"/>
                    <a:gd name="T44" fmla="*/ 64 w 70"/>
                    <a:gd name="T45" fmla="*/ 17 h 41"/>
                    <a:gd name="T46" fmla="*/ 64 w 70"/>
                    <a:gd name="T47" fmla="*/ 17 h 41"/>
                    <a:gd name="T48" fmla="*/ 70 w 70"/>
                    <a:gd name="T49" fmla="*/ 4 h 41"/>
                    <a:gd name="T50" fmla="*/ 65 w 70"/>
                    <a:gd name="T51" fmla="*/ 0 h 41"/>
                    <a:gd name="T52" fmla="*/ 58 w 70"/>
                    <a:gd name="T53" fmla="*/ 12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70" h="41">
                      <a:moveTo>
                        <a:pt x="58" y="12"/>
                      </a:moveTo>
                      <a:lnTo>
                        <a:pt x="54" y="20"/>
                      </a:lnTo>
                      <a:lnTo>
                        <a:pt x="48" y="16"/>
                      </a:lnTo>
                      <a:lnTo>
                        <a:pt x="48" y="16"/>
                      </a:lnTo>
                      <a:lnTo>
                        <a:pt x="34" y="8"/>
                      </a:lnTo>
                      <a:lnTo>
                        <a:pt x="32" y="12"/>
                      </a:lnTo>
                      <a:lnTo>
                        <a:pt x="28" y="20"/>
                      </a:lnTo>
                      <a:lnTo>
                        <a:pt x="16" y="12"/>
                      </a:lnTo>
                      <a:lnTo>
                        <a:pt x="12" y="17"/>
                      </a:lnTo>
                      <a:lnTo>
                        <a:pt x="12" y="17"/>
                      </a:lnTo>
                      <a:lnTo>
                        <a:pt x="0" y="37"/>
                      </a:lnTo>
                      <a:lnTo>
                        <a:pt x="5" y="41"/>
                      </a:lnTo>
                      <a:lnTo>
                        <a:pt x="17" y="21"/>
                      </a:lnTo>
                      <a:lnTo>
                        <a:pt x="24" y="25"/>
                      </a:lnTo>
                      <a:lnTo>
                        <a:pt x="24" y="25"/>
                      </a:lnTo>
                      <a:lnTo>
                        <a:pt x="30" y="29"/>
                      </a:lnTo>
                      <a:lnTo>
                        <a:pt x="37" y="17"/>
                      </a:lnTo>
                      <a:lnTo>
                        <a:pt x="42" y="21"/>
                      </a:lnTo>
                      <a:lnTo>
                        <a:pt x="42" y="21"/>
                      </a:lnTo>
                      <a:lnTo>
                        <a:pt x="56" y="28"/>
                      </a:lnTo>
                      <a:lnTo>
                        <a:pt x="57" y="28"/>
                      </a:lnTo>
                      <a:lnTo>
                        <a:pt x="57" y="28"/>
                      </a:lnTo>
                      <a:lnTo>
                        <a:pt x="64" y="17"/>
                      </a:lnTo>
                      <a:lnTo>
                        <a:pt x="64" y="17"/>
                      </a:lnTo>
                      <a:lnTo>
                        <a:pt x="70" y="4"/>
                      </a:lnTo>
                      <a:lnTo>
                        <a:pt x="65" y="0"/>
                      </a:lnTo>
                      <a:lnTo>
                        <a:pt x="58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9042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IPv6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终端获取地址方式建议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428948"/>
              </p:ext>
            </p:extLst>
          </p:nvPr>
        </p:nvGraphicFramePr>
        <p:xfrm>
          <a:off x="1282146" y="1401417"/>
          <a:ext cx="8597349" cy="39756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6141"/>
                <a:gridCol w="1835425"/>
                <a:gridCol w="2865783"/>
              </a:tblGrid>
              <a:tr h="369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IPv6</a:t>
                      </a:r>
                      <a:r>
                        <a:rPr lang="zh-CN" altLang="en-US" sz="2000" kern="100" dirty="0" smtClean="0">
                          <a:effectLst/>
                        </a:rPr>
                        <a:t>终端</a:t>
                      </a:r>
                      <a:r>
                        <a:rPr lang="zh-CN" sz="2000" kern="100" dirty="0" smtClean="0">
                          <a:effectLst/>
                        </a:rPr>
                        <a:t>类型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子网前缀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</a:rPr>
                        <a:t>建议</a:t>
                      </a:r>
                      <a:r>
                        <a:rPr lang="zh-CN" sz="2000" kern="100" dirty="0" smtClean="0">
                          <a:effectLst/>
                        </a:rPr>
                        <a:t>分配</a:t>
                      </a:r>
                      <a:r>
                        <a:rPr lang="zh-CN" sz="2000" kern="100" dirty="0">
                          <a:effectLst/>
                        </a:rPr>
                        <a:t>方式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698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 smtClean="0">
                          <a:effectLst/>
                        </a:rPr>
                        <a:t>设备</a:t>
                      </a:r>
                      <a:r>
                        <a:rPr lang="en-US" altLang="zh-CN" sz="2000" kern="100" dirty="0" err="1" smtClean="0">
                          <a:effectLst/>
                        </a:rPr>
                        <a:t>LoopBack</a:t>
                      </a:r>
                      <a:r>
                        <a:rPr lang="zh-CN" sz="2000" kern="100" dirty="0" smtClean="0">
                          <a:effectLst/>
                        </a:rPr>
                        <a:t>地址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219139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/128</a:t>
                      </a:r>
                      <a:endParaRPr lang="zh-CN" sz="20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219139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静态配置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833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</a:rPr>
                        <a:t>设备</a:t>
                      </a:r>
                      <a:r>
                        <a:rPr lang="zh-CN" sz="2000" kern="100" dirty="0" smtClean="0">
                          <a:effectLst/>
                        </a:rPr>
                        <a:t>互联</a:t>
                      </a:r>
                      <a:r>
                        <a:rPr lang="zh-CN" sz="2000" kern="100" dirty="0">
                          <a:effectLst/>
                        </a:rPr>
                        <a:t>地址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219139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/127</a:t>
                      </a:r>
                      <a:endParaRPr lang="zh-CN" sz="20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219139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静态配置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698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管理地址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219139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/64</a:t>
                      </a:r>
                      <a:endParaRPr lang="zh-CN" sz="20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219139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静态配置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405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</a:rPr>
                        <a:t>对外提供服务的</a:t>
                      </a:r>
                      <a:r>
                        <a:rPr lang="zh-CN" sz="2000" kern="100" dirty="0" smtClean="0">
                          <a:effectLst/>
                        </a:rPr>
                        <a:t>业务</a:t>
                      </a:r>
                      <a:r>
                        <a:rPr lang="zh-CN" sz="2000" kern="100" dirty="0">
                          <a:effectLst/>
                        </a:rPr>
                        <a:t>系统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219139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/64</a:t>
                      </a:r>
                      <a:endParaRPr lang="zh-CN" sz="20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219139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20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静态配置</a:t>
                      </a:r>
                      <a:endParaRPr lang="zh-CN" altLang="zh-CN" sz="20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403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</a:rPr>
                        <a:t>企业内部业务</a:t>
                      </a:r>
                      <a:r>
                        <a:rPr lang="zh-CN" sz="2000" kern="100" dirty="0" smtClean="0">
                          <a:effectLst/>
                        </a:rPr>
                        <a:t>终端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219139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/64</a:t>
                      </a:r>
                      <a:endParaRPr lang="zh-CN" sz="20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219139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0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有状态</a:t>
                      </a:r>
                      <a:r>
                        <a:rPr lang="en-US" sz="20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DHCPv6</a:t>
                      </a:r>
                      <a:endParaRPr lang="zh-CN" sz="20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447261">
                <a:tc>
                  <a:txBody>
                    <a:bodyPr/>
                    <a:lstStyle/>
                    <a:p>
                      <a:pPr marL="0" algn="just" defTabSz="1219139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0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办公业务终端</a:t>
                      </a:r>
                      <a:endParaRPr lang="zh-CN" sz="20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/64</a:t>
                      </a:r>
                      <a:endParaRPr lang="zh-CN" sz="20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无状态</a:t>
                      </a:r>
                      <a:r>
                        <a:rPr lang="en-US" altLang="zh-CN" sz="20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DHCPv6</a:t>
                      </a:r>
                      <a:endParaRPr lang="zh-CN" sz="20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4330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用户移动终端（</a:t>
                      </a:r>
                      <a:r>
                        <a:rPr lang="en-US" sz="2000" kern="100">
                          <a:effectLst/>
                        </a:rPr>
                        <a:t>ios</a:t>
                      </a:r>
                      <a:r>
                        <a:rPr lang="zh-CN" sz="2000" kern="100">
                          <a:effectLst/>
                        </a:rPr>
                        <a:t>）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219139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/64</a:t>
                      </a:r>
                      <a:endParaRPr lang="zh-CN" sz="20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219139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0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无状态</a:t>
                      </a:r>
                      <a:r>
                        <a:rPr lang="en-US" altLang="zh-CN" sz="20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DHCPv6</a:t>
                      </a:r>
                      <a:endParaRPr lang="zh-CN" sz="20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79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用户移动终端（</a:t>
                      </a:r>
                      <a:r>
                        <a:rPr lang="en-US" sz="2000" kern="100">
                          <a:effectLst/>
                        </a:rPr>
                        <a:t>android</a:t>
                      </a:r>
                      <a:r>
                        <a:rPr lang="zh-CN" sz="2000" kern="100">
                          <a:effectLst/>
                        </a:rPr>
                        <a:t>）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219139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/64</a:t>
                      </a:r>
                      <a:endParaRPr lang="zh-CN" sz="20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219139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SLAAC</a:t>
                      </a:r>
                      <a:r>
                        <a:rPr lang="en-US" altLang="zh-CN" sz="20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+DHCPv4</a:t>
                      </a:r>
                      <a:endParaRPr lang="zh-CN" sz="20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4146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物联终端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219139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/64</a:t>
                      </a:r>
                      <a:endParaRPr lang="zh-CN" sz="20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219139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0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无状态</a:t>
                      </a:r>
                      <a:r>
                        <a:rPr lang="en-US" altLang="zh-CN" sz="20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DHCPv6</a:t>
                      </a:r>
                      <a:endParaRPr lang="zh-CN" sz="20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8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576748" y="2209786"/>
            <a:ext cx="70580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latin typeface="+mn-lt"/>
                <a:ea typeface="+mn-ea"/>
                <a:cs typeface="+mn-ea"/>
                <a:sym typeface="+mn-lt"/>
              </a:rPr>
              <a:t>IPv6</a:t>
            </a:r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地址的分类</a:t>
            </a:r>
            <a:endParaRPr lang="en-US" altLang="zh-CN" sz="2400" dirty="0" smtClean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latin typeface="+mn-lt"/>
                <a:ea typeface="+mn-ea"/>
                <a:cs typeface="+mn-ea"/>
                <a:sym typeface="+mn-lt"/>
              </a:rPr>
              <a:t>IPv6</a:t>
            </a:r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地址的获取及对网络出口规划的影响</a:t>
            </a:r>
            <a:endParaRPr lang="en-US" altLang="zh-CN" sz="2400" dirty="0" smtClean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latin typeface="+mn-lt"/>
                <a:ea typeface="+mn-ea"/>
                <a:cs typeface="+mn-ea"/>
                <a:sym typeface="+mn-lt"/>
              </a:rPr>
              <a:t>IPv6</a:t>
            </a:r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网段的规划原则</a:t>
            </a:r>
            <a:endParaRPr lang="zh-CN" altLang="en-US" sz="2400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latin typeface="+mn-lt"/>
                <a:ea typeface="+mn-ea"/>
                <a:cs typeface="+mn-ea"/>
                <a:sym typeface="+mn-lt"/>
              </a:rPr>
              <a:t>IPv6</a:t>
            </a:r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终端获取</a:t>
            </a:r>
            <a:r>
              <a:rPr lang="en-US" altLang="zh-CN" sz="2400" dirty="0" smtClean="0">
                <a:latin typeface="+mn-lt"/>
                <a:ea typeface="+mn-ea"/>
                <a:cs typeface="+mn-ea"/>
                <a:sym typeface="+mn-lt"/>
              </a:rPr>
              <a:t>IPv6</a:t>
            </a:r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地址的规划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219200" y="692155"/>
            <a:ext cx="975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rgbClr val="CC0000"/>
                </a:solidFill>
                <a:latin typeface="+mn-lt"/>
                <a:ea typeface="+mn-ea"/>
                <a:cs typeface="+mn-ea"/>
                <a:sym typeface="+mn-lt"/>
              </a:rPr>
              <a:t>课程总结</a:t>
            </a:r>
          </a:p>
        </p:txBody>
      </p:sp>
      <p:grpSp>
        <p:nvGrpSpPr>
          <p:cNvPr id="34820" name="Group 8"/>
          <p:cNvGrpSpPr>
            <a:grpSpLocks/>
          </p:cNvGrpSpPr>
          <p:nvPr/>
        </p:nvGrpSpPr>
        <p:grpSpPr bwMode="auto">
          <a:xfrm>
            <a:off x="4422214" y="1737474"/>
            <a:ext cx="5715000" cy="3276600"/>
            <a:chOff x="1632" y="1056"/>
            <a:chExt cx="3600" cy="2064"/>
          </a:xfrm>
          <a:gradFill flip="none" rotWithShape="1">
            <a:gsLst>
              <a:gs pos="0">
                <a:srgbClr val="333333">
                  <a:tint val="66000"/>
                  <a:satMod val="160000"/>
                </a:srgbClr>
              </a:gs>
              <a:gs pos="50000">
                <a:srgbClr val="333333">
                  <a:tint val="44500"/>
                  <a:satMod val="160000"/>
                </a:srgbClr>
              </a:gs>
              <a:gs pos="100000">
                <a:srgbClr val="333333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sp>
          <p:nvSpPr>
            <p:cNvPr id="34824" name="Rectangle 9"/>
            <p:cNvSpPr>
              <a:spLocks noChangeArrowheads="1"/>
            </p:cNvSpPr>
            <p:nvPr/>
          </p:nvSpPr>
          <p:spPr bwMode="auto">
            <a:xfrm>
              <a:off x="1632" y="1056"/>
              <a:ext cx="3600" cy="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825" name="Rectangle 10"/>
            <p:cNvSpPr>
              <a:spLocks noChangeArrowheads="1"/>
            </p:cNvSpPr>
            <p:nvPr/>
          </p:nvSpPr>
          <p:spPr bwMode="auto">
            <a:xfrm>
              <a:off x="5088" y="1056"/>
              <a:ext cx="48" cy="2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4821" name="Group 11"/>
          <p:cNvGrpSpPr>
            <a:grpSpLocks/>
          </p:cNvGrpSpPr>
          <p:nvPr/>
        </p:nvGrpSpPr>
        <p:grpSpPr bwMode="auto">
          <a:xfrm>
            <a:off x="2182906" y="2232774"/>
            <a:ext cx="5562600" cy="2971800"/>
            <a:chOff x="432" y="2064"/>
            <a:chExt cx="3504" cy="1872"/>
          </a:xfrm>
          <a:gradFill flip="none" rotWithShape="1">
            <a:gsLst>
              <a:gs pos="0">
                <a:srgbClr val="999999">
                  <a:tint val="66000"/>
                  <a:satMod val="160000"/>
                </a:srgbClr>
              </a:gs>
              <a:gs pos="50000">
                <a:srgbClr val="999999">
                  <a:tint val="44500"/>
                  <a:satMod val="160000"/>
                </a:srgbClr>
              </a:gs>
              <a:gs pos="100000">
                <a:srgbClr val="999999">
                  <a:tint val="23500"/>
                  <a:satMod val="160000"/>
                </a:srgbClr>
              </a:gs>
            </a:gsLst>
            <a:lin ang="0" scaled="1"/>
            <a:tileRect/>
          </a:gradFill>
        </p:grpSpPr>
        <p:sp>
          <p:nvSpPr>
            <p:cNvPr id="34822" name="Rectangle 12"/>
            <p:cNvSpPr>
              <a:spLocks noChangeArrowheads="1"/>
            </p:cNvSpPr>
            <p:nvPr/>
          </p:nvSpPr>
          <p:spPr bwMode="auto">
            <a:xfrm>
              <a:off x="432" y="3792"/>
              <a:ext cx="3504" cy="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823" name="Rectangle 13"/>
            <p:cNvSpPr>
              <a:spLocks noChangeArrowheads="1"/>
            </p:cNvSpPr>
            <p:nvPr/>
          </p:nvSpPr>
          <p:spPr bwMode="auto">
            <a:xfrm>
              <a:off x="432" y="2064"/>
              <a:ext cx="48" cy="18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947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4" descr="mb037017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2084851"/>
            <a:ext cx="8262561" cy="379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767139" y="1071563"/>
            <a:ext cx="5040312" cy="792163"/>
          </a:xfrm>
          <a:prstGeom prst="rect">
            <a:avLst/>
          </a:prstGeom>
        </p:spPr>
        <p:txBody>
          <a:bodyPr lIns="121917" tIns="60958" rIns="121917" bIns="60958"/>
          <a:lstStyle/>
          <a:p>
            <a:pPr marL="342891" indent="-342891">
              <a:spcBef>
                <a:spcPct val="20000"/>
              </a:spcBef>
              <a:defRPr/>
            </a:pPr>
            <a:r>
              <a:rPr lang="en-US" altLang="zh-CN" sz="4000" i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Any Questions</a:t>
            </a:r>
            <a:r>
              <a:rPr lang="zh-CN" altLang="en-US" sz="4000" i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7923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7827" cy="654079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503712" y="2476005"/>
            <a:ext cx="5184576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4800" b="1" spc="9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4800" b="1" spc="9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14757" y="3343471"/>
            <a:ext cx="2168372" cy="4514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>
            <a:endCxn id="6" idx="1"/>
          </p:cNvCxnSpPr>
          <p:nvPr/>
        </p:nvCxnSpPr>
        <p:spPr>
          <a:xfrm>
            <a:off x="4737100" y="3569173"/>
            <a:ext cx="277656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070780" y="3569173"/>
            <a:ext cx="369304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7042635" y="3973868"/>
            <a:ext cx="1492500" cy="1863104"/>
          </a:xfrm>
          <a:prstGeom prst="rect">
            <a:avLst/>
          </a:prstGeom>
          <a:solidFill>
            <a:srgbClr val="FFFFFF">
              <a:alpha val="69804"/>
            </a:srgbClr>
          </a:solidFill>
          <a:ln w="12700" cap="flat" cmpd="sng" algn="ctr">
            <a:noFill/>
            <a:prstDash val="dash"/>
          </a:ln>
          <a:effectLst/>
        </p:spPr>
        <p:txBody>
          <a:bodyPr lIns="121917" tIns="60958" rIns="121917" bIns="60958" rtlCol="0" anchor="ctr"/>
          <a:lstStyle/>
          <a:p>
            <a:pPr algn="ctr" defTabSz="1219170"/>
            <a:endParaRPr lang="zh-CN" altLang="en-US" sz="1900" b="1" kern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43393" y="3980656"/>
            <a:ext cx="1492500" cy="1863104"/>
          </a:xfrm>
          <a:prstGeom prst="rect">
            <a:avLst/>
          </a:prstGeom>
          <a:solidFill>
            <a:srgbClr val="FFFFFF">
              <a:alpha val="69804"/>
            </a:srgbClr>
          </a:solidFill>
          <a:ln w="12700" cap="flat" cmpd="sng" algn="ctr">
            <a:noFill/>
            <a:prstDash val="dash"/>
          </a:ln>
          <a:effectLst/>
        </p:spPr>
        <p:txBody>
          <a:bodyPr lIns="121917" tIns="60958" rIns="121917" bIns="60958" rtlCol="0" anchor="ctr"/>
          <a:lstStyle/>
          <a:p>
            <a:pPr algn="ctr" defTabSz="1219170"/>
            <a:endParaRPr lang="zh-CN" altLang="en-US" sz="1900" b="1" kern="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643394" y="3988297"/>
            <a:ext cx="1492500" cy="1832327"/>
            <a:chOff x="2732545" y="2991222"/>
            <a:chExt cx="1119375" cy="1374245"/>
          </a:xfrm>
        </p:grpSpPr>
        <p:grpSp>
          <p:nvGrpSpPr>
            <p:cNvPr id="14" name="组合 13"/>
            <p:cNvGrpSpPr/>
            <p:nvPr/>
          </p:nvGrpSpPr>
          <p:grpSpPr>
            <a:xfrm>
              <a:off x="2732545" y="2991222"/>
              <a:ext cx="1119375" cy="1374245"/>
              <a:chOff x="1763688" y="3219822"/>
              <a:chExt cx="1119375" cy="1374245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63688" y="3219822"/>
                <a:ext cx="1119375" cy="1119375"/>
              </a:xfrm>
              <a:prstGeom prst="rect">
                <a:avLst/>
              </a:prstGeom>
            </p:spPr>
          </p:pic>
          <p:sp>
            <p:nvSpPr>
              <p:cNvPr id="21" name="矩形 20"/>
              <p:cNvSpPr/>
              <p:nvPr/>
            </p:nvSpPr>
            <p:spPr>
              <a:xfrm>
                <a:off x="1763688" y="4340151"/>
                <a:ext cx="1119375" cy="253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官方微信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3158394" y="3406579"/>
              <a:ext cx="277200" cy="277200"/>
              <a:chOff x="3158394" y="3406579"/>
              <a:chExt cx="277200" cy="277200"/>
            </a:xfrm>
          </p:grpSpPr>
          <p:grpSp>
            <p:nvGrpSpPr>
              <p:cNvPr id="16" name="组合 15"/>
              <p:cNvGrpSpPr>
                <a:grpSpLocks noChangeAspect="1"/>
              </p:cNvGrpSpPr>
              <p:nvPr/>
            </p:nvGrpSpPr>
            <p:grpSpPr>
              <a:xfrm>
                <a:off x="3158394" y="3406579"/>
                <a:ext cx="277200" cy="277200"/>
                <a:chOff x="1103016" y="3110447"/>
                <a:chExt cx="277200" cy="277200"/>
              </a:xfrm>
            </p:grpSpPr>
            <p:sp>
              <p:nvSpPr>
                <p:cNvPr id="18" name="矩形: 圆角 17"/>
                <p:cNvSpPr/>
                <p:nvPr/>
              </p:nvSpPr>
              <p:spPr>
                <a:xfrm>
                  <a:off x="1103016" y="3110447"/>
                  <a:ext cx="277200" cy="277200"/>
                </a:xfrm>
                <a:prstGeom prst="roundRect">
                  <a:avLst>
                    <a:gd name="adj" fmla="val 10053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dash"/>
                </a:ln>
                <a:effectLst/>
              </p:spPr>
              <p:txBody>
                <a:bodyPr rtlCol="0" anchor="ctr"/>
                <a:lstStyle/>
                <a:p>
                  <a:pPr algn="ctr" defTabSz="1219170"/>
                  <a:endParaRPr lang="zh-CN" altLang="en-US" sz="1900" b="1" kern="0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19" name="Freeform 5"/>
                <p:cNvSpPr>
                  <a:spLocks noChangeAspect="1" noEditPoints="1"/>
                </p:cNvSpPr>
                <p:nvPr/>
              </p:nvSpPr>
              <p:spPr bwMode="auto">
                <a:xfrm>
                  <a:off x="1144722" y="3229631"/>
                  <a:ext cx="193786" cy="48682"/>
                </a:xfrm>
                <a:custGeom>
                  <a:avLst/>
                  <a:gdLst>
                    <a:gd name="T0" fmla="*/ 113 w 484"/>
                    <a:gd name="T1" fmla="*/ 0 h 121"/>
                    <a:gd name="T2" fmla="*/ 113 w 484"/>
                    <a:gd name="T3" fmla="*/ 50 h 121"/>
                    <a:gd name="T4" fmla="*/ 42 w 484"/>
                    <a:gd name="T5" fmla="*/ 50 h 121"/>
                    <a:gd name="T6" fmla="*/ 42 w 484"/>
                    <a:gd name="T7" fmla="*/ 0 h 121"/>
                    <a:gd name="T8" fmla="*/ 0 w 484"/>
                    <a:gd name="T9" fmla="*/ 0 h 121"/>
                    <a:gd name="T10" fmla="*/ 0 w 484"/>
                    <a:gd name="T11" fmla="*/ 121 h 121"/>
                    <a:gd name="T12" fmla="*/ 42 w 484"/>
                    <a:gd name="T13" fmla="*/ 121 h 121"/>
                    <a:gd name="T14" fmla="*/ 42 w 484"/>
                    <a:gd name="T15" fmla="*/ 64 h 121"/>
                    <a:gd name="T16" fmla="*/ 113 w 484"/>
                    <a:gd name="T17" fmla="*/ 64 h 121"/>
                    <a:gd name="T18" fmla="*/ 113 w 484"/>
                    <a:gd name="T19" fmla="*/ 121 h 121"/>
                    <a:gd name="T20" fmla="*/ 155 w 484"/>
                    <a:gd name="T21" fmla="*/ 121 h 121"/>
                    <a:gd name="T22" fmla="*/ 155 w 484"/>
                    <a:gd name="T23" fmla="*/ 0 h 121"/>
                    <a:gd name="T24" fmla="*/ 113 w 484"/>
                    <a:gd name="T25" fmla="*/ 0 h 121"/>
                    <a:gd name="T26" fmla="*/ 171 w 484"/>
                    <a:gd name="T27" fmla="*/ 2 h 121"/>
                    <a:gd name="T28" fmla="*/ 171 w 484"/>
                    <a:gd name="T29" fmla="*/ 18 h 121"/>
                    <a:gd name="T30" fmla="*/ 226 w 484"/>
                    <a:gd name="T31" fmla="*/ 14 h 121"/>
                    <a:gd name="T32" fmla="*/ 259 w 484"/>
                    <a:gd name="T33" fmla="*/ 18 h 121"/>
                    <a:gd name="T34" fmla="*/ 266 w 484"/>
                    <a:gd name="T35" fmla="*/ 30 h 121"/>
                    <a:gd name="T36" fmla="*/ 261 w 484"/>
                    <a:gd name="T37" fmla="*/ 42 h 121"/>
                    <a:gd name="T38" fmla="*/ 244 w 484"/>
                    <a:gd name="T39" fmla="*/ 48 h 121"/>
                    <a:gd name="T40" fmla="*/ 211 w 484"/>
                    <a:gd name="T41" fmla="*/ 50 h 121"/>
                    <a:gd name="T42" fmla="*/ 186 w 484"/>
                    <a:gd name="T43" fmla="*/ 50 h 121"/>
                    <a:gd name="T44" fmla="*/ 186 w 484"/>
                    <a:gd name="T45" fmla="*/ 64 h 121"/>
                    <a:gd name="T46" fmla="*/ 213 w 484"/>
                    <a:gd name="T47" fmla="*/ 64 h 121"/>
                    <a:gd name="T48" fmla="*/ 249 w 484"/>
                    <a:gd name="T49" fmla="*/ 66 h 121"/>
                    <a:gd name="T50" fmla="*/ 267 w 484"/>
                    <a:gd name="T51" fmla="*/ 74 h 121"/>
                    <a:gd name="T52" fmla="*/ 271 w 484"/>
                    <a:gd name="T53" fmla="*/ 87 h 121"/>
                    <a:gd name="T54" fmla="*/ 260 w 484"/>
                    <a:gd name="T55" fmla="*/ 102 h 121"/>
                    <a:gd name="T56" fmla="*/ 225 w 484"/>
                    <a:gd name="T57" fmla="*/ 106 h 121"/>
                    <a:gd name="T58" fmla="*/ 169 w 484"/>
                    <a:gd name="T59" fmla="*/ 102 h 121"/>
                    <a:gd name="T60" fmla="*/ 169 w 484"/>
                    <a:gd name="T61" fmla="*/ 118 h 121"/>
                    <a:gd name="T62" fmla="*/ 227 w 484"/>
                    <a:gd name="T63" fmla="*/ 121 h 121"/>
                    <a:gd name="T64" fmla="*/ 300 w 484"/>
                    <a:gd name="T65" fmla="*/ 112 h 121"/>
                    <a:gd name="T66" fmla="*/ 316 w 484"/>
                    <a:gd name="T67" fmla="*/ 87 h 121"/>
                    <a:gd name="T68" fmla="*/ 312 w 484"/>
                    <a:gd name="T69" fmla="*/ 72 h 121"/>
                    <a:gd name="T70" fmla="*/ 298 w 484"/>
                    <a:gd name="T71" fmla="*/ 62 h 121"/>
                    <a:gd name="T72" fmla="*/ 274 w 484"/>
                    <a:gd name="T73" fmla="*/ 56 h 121"/>
                    <a:gd name="T74" fmla="*/ 300 w 484"/>
                    <a:gd name="T75" fmla="*/ 46 h 121"/>
                    <a:gd name="T76" fmla="*/ 311 w 484"/>
                    <a:gd name="T77" fmla="*/ 27 h 121"/>
                    <a:gd name="T78" fmla="*/ 296 w 484"/>
                    <a:gd name="T79" fmla="*/ 7 h 121"/>
                    <a:gd name="T80" fmla="*/ 231 w 484"/>
                    <a:gd name="T81" fmla="*/ 0 h 121"/>
                    <a:gd name="T82" fmla="*/ 171 w 484"/>
                    <a:gd name="T83" fmla="*/ 2 h 121"/>
                    <a:gd name="T84" fmla="*/ 348 w 484"/>
                    <a:gd name="T85" fmla="*/ 15 h 121"/>
                    <a:gd name="T86" fmla="*/ 326 w 484"/>
                    <a:gd name="T87" fmla="*/ 60 h 121"/>
                    <a:gd name="T88" fmla="*/ 349 w 484"/>
                    <a:gd name="T89" fmla="*/ 105 h 121"/>
                    <a:gd name="T90" fmla="*/ 435 w 484"/>
                    <a:gd name="T91" fmla="*/ 121 h 121"/>
                    <a:gd name="T92" fmla="*/ 484 w 484"/>
                    <a:gd name="T93" fmla="*/ 118 h 121"/>
                    <a:gd name="T94" fmla="*/ 484 w 484"/>
                    <a:gd name="T95" fmla="*/ 100 h 121"/>
                    <a:gd name="T96" fmla="*/ 442 w 484"/>
                    <a:gd name="T97" fmla="*/ 104 h 121"/>
                    <a:gd name="T98" fmla="*/ 392 w 484"/>
                    <a:gd name="T99" fmla="*/ 94 h 121"/>
                    <a:gd name="T100" fmla="*/ 375 w 484"/>
                    <a:gd name="T101" fmla="*/ 60 h 121"/>
                    <a:gd name="T102" fmla="*/ 388 w 484"/>
                    <a:gd name="T103" fmla="*/ 28 h 121"/>
                    <a:gd name="T104" fmla="*/ 440 w 484"/>
                    <a:gd name="T105" fmla="*/ 15 h 121"/>
                    <a:gd name="T106" fmla="*/ 484 w 484"/>
                    <a:gd name="T107" fmla="*/ 20 h 121"/>
                    <a:gd name="T108" fmla="*/ 484 w 484"/>
                    <a:gd name="T109" fmla="*/ 1 h 121"/>
                    <a:gd name="T110" fmla="*/ 433 w 484"/>
                    <a:gd name="T111" fmla="*/ 0 h 121"/>
                    <a:gd name="T112" fmla="*/ 348 w 484"/>
                    <a:gd name="T113" fmla="*/ 15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84" h="121">
                      <a:moveTo>
                        <a:pt x="113" y="0"/>
                      </a:moveTo>
                      <a:cubicBezTo>
                        <a:pt x="113" y="50"/>
                        <a:pt x="113" y="50"/>
                        <a:pt x="113" y="50"/>
                      </a:cubicBezTo>
                      <a:cubicBezTo>
                        <a:pt x="42" y="50"/>
                        <a:pt x="42" y="50"/>
                        <a:pt x="42" y="5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21"/>
                        <a:pt x="0" y="121"/>
                        <a:pt x="0" y="121"/>
                      </a:cubicBezTo>
                      <a:cubicBezTo>
                        <a:pt x="42" y="121"/>
                        <a:pt x="42" y="121"/>
                        <a:pt x="42" y="121"/>
                      </a:cubicBezTo>
                      <a:cubicBezTo>
                        <a:pt x="42" y="64"/>
                        <a:pt x="42" y="64"/>
                        <a:pt x="42" y="64"/>
                      </a:cubicBezTo>
                      <a:cubicBezTo>
                        <a:pt x="113" y="64"/>
                        <a:pt x="113" y="64"/>
                        <a:pt x="113" y="64"/>
                      </a:cubicBezTo>
                      <a:cubicBezTo>
                        <a:pt x="113" y="121"/>
                        <a:pt x="113" y="121"/>
                        <a:pt x="113" y="121"/>
                      </a:cubicBezTo>
                      <a:cubicBezTo>
                        <a:pt x="155" y="121"/>
                        <a:pt x="155" y="121"/>
                        <a:pt x="155" y="121"/>
                      </a:cubicBezTo>
                      <a:cubicBezTo>
                        <a:pt x="155" y="0"/>
                        <a:pt x="155" y="0"/>
                        <a:pt x="155" y="0"/>
                      </a:cubicBezTo>
                      <a:lnTo>
                        <a:pt x="113" y="0"/>
                      </a:lnTo>
                      <a:close/>
                      <a:moveTo>
                        <a:pt x="171" y="2"/>
                      </a:moveTo>
                      <a:cubicBezTo>
                        <a:pt x="171" y="18"/>
                        <a:pt x="171" y="18"/>
                        <a:pt x="171" y="18"/>
                      </a:cubicBezTo>
                      <a:cubicBezTo>
                        <a:pt x="188" y="15"/>
                        <a:pt x="211" y="14"/>
                        <a:pt x="226" y="14"/>
                      </a:cubicBezTo>
                      <a:cubicBezTo>
                        <a:pt x="237" y="14"/>
                        <a:pt x="253" y="15"/>
                        <a:pt x="259" y="18"/>
                      </a:cubicBezTo>
                      <a:cubicBezTo>
                        <a:pt x="264" y="21"/>
                        <a:pt x="266" y="25"/>
                        <a:pt x="266" y="30"/>
                      </a:cubicBezTo>
                      <a:cubicBezTo>
                        <a:pt x="266" y="33"/>
                        <a:pt x="265" y="38"/>
                        <a:pt x="261" y="42"/>
                      </a:cubicBezTo>
                      <a:cubicBezTo>
                        <a:pt x="257" y="45"/>
                        <a:pt x="252" y="47"/>
                        <a:pt x="244" y="48"/>
                      </a:cubicBezTo>
                      <a:cubicBezTo>
                        <a:pt x="237" y="49"/>
                        <a:pt x="226" y="50"/>
                        <a:pt x="211" y="50"/>
                      </a:cubicBezTo>
                      <a:cubicBezTo>
                        <a:pt x="186" y="50"/>
                        <a:pt x="186" y="50"/>
                        <a:pt x="186" y="50"/>
                      </a:cubicBezTo>
                      <a:cubicBezTo>
                        <a:pt x="186" y="64"/>
                        <a:pt x="186" y="64"/>
                        <a:pt x="186" y="64"/>
                      </a:cubicBezTo>
                      <a:cubicBezTo>
                        <a:pt x="213" y="64"/>
                        <a:pt x="213" y="64"/>
                        <a:pt x="213" y="64"/>
                      </a:cubicBezTo>
                      <a:cubicBezTo>
                        <a:pt x="229" y="64"/>
                        <a:pt x="242" y="64"/>
                        <a:pt x="249" y="66"/>
                      </a:cubicBezTo>
                      <a:cubicBezTo>
                        <a:pt x="258" y="68"/>
                        <a:pt x="263" y="70"/>
                        <a:pt x="267" y="74"/>
                      </a:cubicBezTo>
                      <a:cubicBezTo>
                        <a:pt x="271" y="77"/>
                        <a:pt x="271" y="82"/>
                        <a:pt x="271" y="87"/>
                      </a:cubicBezTo>
                      <a:cubicBezTo>
                        <a:pt x="271" y="93"/>
                        <a:pt x="268" y="98"/>
                        <a:pt x="260" y="102"/>
                      </a:cubicBezTo>
                      <a:cubicBezTo>
                        <a:pt x="253" y="105"/>
                        <a:pt x="237" y="106"/>
                        <a:pt x="225" y="106"/>
                      </a:cubicBezTo>
                      <a:cubicBezTo>
                        <a:pt x="207" y="105"/>
                        <a:pt x="188" y="104"/>
                        <a:pt x="169" y="102"/>
                      </a:cubicBezTo>
                      <a:cubicBezTo>
                        <a:pt x="169" y="118"/>
                        <a:pt x="169" y="118"/>
                        <a:pt x="169" y="118"/>
                      </a:cubicBezTo>
                      <a:cubicBezTo>
                        <a:pt x="189" y="119"/>
                        <a:pt x="220" y="121"/>
                        <a:pt x="227" y="121"/>
                      </a:cubicBezTo>
                      <a:cubicBezTo>
                        <a:pt x="254" y="121"/>
                        <a:pt x="285" y="119"/>
                        <a:pt x="300" y="112"/>
                      </a:cubicBezTo>
                      <a:cubicBezTo>
                        <a:pt x="313" y="105"/>
                        <a:pt x="316" y="91"/>
                        <a:pt x="316" y="87"/>
                      </a:cubicBezTo>
                      <a:cubicBezTo>
                        <a:pt x="316" y="82"/>
                        <a:pt x="316" y="76"/>
                        <a:pt x="312" y="72"/>
                      </a:cubicBezTo>
                      <a:cubicBezTo>
                        <a:pt x="309" y="67"/>
                        <a:pt x="305" y="65"/>
                        <a:pt x="298" y="62"/>
                      </a:cubicBezTo>
                      <a:cubicBezTo>
                        <a:pt x="291" y="59"/>
                        <a:pt x="287" y="58"/>
                        <a:pt x="274" y="56"/>
                      </a:cubicBezTo>
                      <a:cubicBezTo>
                        <a:pt x="288" y="52"/>
                        <a:pt x="293" y="50"/>
                        <a:pt x="300" y="46"/>
                      </a:cubicBezTo>
                      <a:cubicBezTo>
                        <a:pt x="308" y="41"/>
                        <a:pt x="311" y="34"/>
                        <a:pt x="311" y="27"/>
                      </a:cubicBezTo>
                      <a:cubicBezTo>
                        <a:pt x="311" y="19"/>
                        <a:pt x="307" y="12"/>
                        <a:pt x="296" y="7"/>
                      </a:cubicBezTo>
                      <a:cubicBezTo>
                        <a:pt x="284" y="2"/>
                        <a:pt x="252" y="0"/>
                        <a:pt x="231" y="0"/>
                      </a:cubicBezTo>
                      <a:cubicBezTo>
                        <a:pt x="218" y="0"/>
                        <a:pt x="192" y="0"/>
                        <a:pt x="171" y="2"/>
                      </a:cubicBezTo>
                      <a:moveTo>
                        <a:pt x="348" y="15"/>
                      </a:moveTo>
                      <a:cubicBezTo>
                        <a:pt x="332" y="26"/>
                        <a:pt x="326" y="43"/>
                        <a:pt x="326" y="60"/>
                      </a:cubicBezTo>
                      <a:cubicBezTo>
                        <a:pt x="326" y="78"/>
                        <a:pt x="333" y="94"/>
                        <a:pt x="349" y="105"/>
                      </a:cubicBezTo>
                      <a:cubicBezTo>
                        <a:pt x="365" y="117"/>
                        <a:pt x="402" y="121"/>
                        <a:pt x="435" y="121"/>
                      </a:cubicBezTo>
                      <a:cubicBezTo>
                        <a:pt x="451" y="121"/>
                        <a:pt x="468" y="120"/>
                        <a:pt x="484" y="118"/>
                      </a:cubicBezTo>
                      <a:cubicBezTo>
                        <a:pt x="484" y="100"/>
                        <a:pt x="484" y="100"/>
                        <a:pt x="484" y="100"/>
                      </a:cubicBezTo>
                      <a:cubicBezTo>
                        <a:pt x="467" y="102"/>
                        <a:pt x="460" y="103"/>
                        <a:pt x="442" y="104"/>
                      </a:cubicBezTo>
                      <a:cubicBezTo>
                        <a:pt x="423" y="105"/>
                        <a:pt x="405" y="102"/>
                        <a:pt x="392" y="94"/>
                      </a:cubicBezTo>
                      <a:cubicBezTo>
                        <a:pt x="381" y="86"/>
                        <a:pt x="375" y="78"/>
                        <a:pt x="375" y="60"/>
                      </a:cubicBezTo>
                      <a:cubicBezTo>
                        <a:pt x="375" y="47"/>
                        <a:pt x="378" y="36"/>
                        <a:pt x="388" y="28"/>
                      </a:cubicBezTo>
                      <a:cubicBezTo>
                        <a:pt x="401" y="18"/>
                        <a:pt x="419" y="15"/>
                        <a:pt x="440" y="15"/>
                      </a:cubicBezTo>
                      <a:cubicBezTo>
                        <a:pt x="454" y="15"/>
                        <a:pt x="465" y="16"/>
                        <a:pt x="484" y="20"/>
                      </a:cubicBezTo>
                      <a:cubicBezTo>
                        <a:pt x="484" y="1"/>
                        <a:pt x="484" y="1"/>
                        <a:pt x="484" y="1"/>
                      </a:cubicBezTo>
                      <a:cubicBezTo>
                        <a:pt x="466" y="0"/>
                        <a:pt x="456" y="0"/>
                        <a:pt x="433" y="0"/>
                      </a:cubicBezTo>
                      <a:cubicBezTo>
                        <a:pt x="399" y="0"/>
                        <a:pt x="364" y="4"/>
                        <a:pt x="348" y="15"/>
                      </a:cubicBezTo>
                    </a:path>
                  </a:pathLst>
                </a:custGeom>
                <a:solidFill>
                  <a:srgbClr val="E600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7" name="矩形: 圆角 16"/>
              <p:cNvSpPr/>
              <p:nvPr/>
            </p:nvSpPr>
            <p:spPr>
              <a:xfrm>
                <a:off x="3181110" y="3428703"/>
                <a:ext cx="234000" cy="234000"/>
              </a:xfrm>
              <a:prstGeom prst="roundRect">
                <a:avLst>
                  <a:gd name="adj" fmla="val 10053"/>
                </a:avLst>
              </a:prstGeom>
              <a:noFill/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/>
                <a:endParaRPr lang="zh-CN" altLang="en-US" sz="1900" b="1" kern="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7045947" y="3980657"/>
            <a:ext cx="1492800" cy="1832327"/>
            <a:chOff x="5284460" y="2985492"/>
            <a:chExt cx="1119600" cy="1374245"/>
          </a:xfrm>
        </p:grpSpPr>
        <p:sp>
          <p:nvSpPr>
            <p:cNvPr id="23" name="矩形 22"/>
            <p:cNvSpPr/>
            <p:nvPr/>
          </p:nvSpPr>
          <p:spPr>
            <a:xfrm>
              <a:off x="5284460" y="2985492"/>
              <a:ext cx="1119600" cy="111937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algn="ctr" defTabSz="1219170"/>
              <a:endParaRPr lang="zh-CN" altLang="en-US" sz="1900" b="1" kern="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284460" y="4105821"/>
              <a:ext cx="1119375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官方微博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4088" y="3075806"/>
              <a:ext cx="936104" cy="936104"/>
            </a:xfrm>
            <a:prstGeom prst="rect">
              <a:avLst/>
            </a:prstGeom>
          </p:spPr>
        </p:pic>
        <p:grpSp>
          <p:nvGrpSpPr>
            <p:cNvPr id="26" name="组合 25"/>
            <p:cNvGrpSpPr/>
            <p:nvPr/>
          </p:nvGrpSpPr>
          <p:grpSpPr>
            <a:xfrm>
              <a:off x="5707928" y="3407627"/>
              <a:ext cx="277200" cy="277200"/>
              <a:chOff x="3160775" y="3411341"/>
              <a:chExt cx="277200" cy="277200"/>
            </a:xfrm>
          </p:grpSpPr>
          <p:grpSp>
            <p:nvGrpSpPr>
              <p:cNvPr id="27" name="组合 26"/>
              <p:cNvGrpSpPr>
                <a:grpSpLocks noChangeAspect="1"/>
              </p:cNvGrpSpPr>
              <p:nvPr/>
            </p:nvGrpSpPr>
            <p:grpSpPr>
              <a:xfrm>
                <a:off x="3160775" y="3411341"/>
                <a:ext cx="277200" cy="277200"/>
                <a:chOff x="1105397" y="3115209"/>
                <a:chExt cx="277200" cy="277200"/>
              </a:xfrm>
            </p:grpSpPr>
            <p:sp>
              <p:nvSpPr>
                <p:cNvPr id="29" name="矩形: 圆角 28"/>
                <p:cNvSpPr/>
                <p:nvPr/>
              </p:nvSpPr>
              <p:spPr>
                <a:xfrm>
                  <a:off x="1105397" y="3115209"/>
                  <a:ext cx="277200" cy="277200"/>
                </a:xfrm>
                <a:prstGeom prst="roundRect">
                  <a:avLst>
                    <a:gd name="adj" fmla="val 10053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dash"/>
                </a:ln>
                <a:effectLst/>
              </p:spPr>
              <p:txBody>
                <a:bodyPr rtlCol="0" anchor="ctr"/>
                <a:lstStyle/>
                <a:p>
                  <a:pPr algn="ctr" defTabSz="1219170"/>
                  <a:endParaRPr lang="zh-CN" altLang="en-US" sz="1900" b="1" kern="0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0" name="Freeform 5"/>
                <p:cNvSpPr>
                  <a:spLocks noChangeAspect="1" noEditPoints="1"/>
                </p:cNvSpPr>
                <p:nvPr/>
              </p:nvSpPr>
              <p:spPr bwMode="auto">
                <a:xfrm>
                  <a:off x="1144722" y="3229631"/>
                  <a:ext cx="193786" cy="48682"/>
                </a:xfrm>
                <a:custGeom>
                  <a:avLst/>
                  <a:gdLst>
                    <a:gd name="T0" fmla="*/ 113 w 484"/>
                    <a:gd name="T1" fmla="*/ 0 h 121"/>
                    <a:gd name="T2" fmla="*/ 113 w 484"/>
                    <a:gd name="T3" fmla="*/ 50 h 121"/>
                    <a:gd name="T4" fmla="*/ 42 w 484"/>
                    <a:gd name="T5" fmla="*/ 50 h 121"/>
                    <a:gd name="T6" fmla="*/ 42 w 484"/>
                    <a:gd name="T7" fmla="*/ 0 h 121"/>
                    <a:gd name="T8" fmla="*/ 0 w 484"/>
                    <a:gd name="T9" fmla="*/ 0 h 121"/>
                    <a:gd name="T10" fmla="*/ 0 w 484"/>
                    <a:gd name="T11" fmla="*/ 121 h 121"/>
                    <a:gd name="T12" fmla="*/ 42 w 484"/>
                    <a:gd name="T13" fmla="*/ 121 h 121"/>
                    <a:gd name="T14" fmla="*/ 42 w 484"/>
                    <a:gd name="T15" fmla="*/ 64 h 121"/>
                    <a:gd name="T16" fmla="*/ 113 w 484"/>
                    <a:gd name="T17" fmla="*/ 64 h 121"/>
                    <a:gd name="T18" fmla="*/ 113 w 484"/>
                    <a:gd name="T19" fmla="*/ 121 h 121"/>
                    <a:gd name="T20" fmla="*/ 155 w 484"/>
                    <a:gd name="T21" fmla="*/ 121 h 121"/>
                    <a:gd name="T22" fmla="*/ 155 w 484"/>
                    <a:gd name="T23" fmla="*/ 0 h 121"/>
                    <a:gd name="T24" fmla="*/ 113 w 484"/>
                    <a:gd name="T25" fmla="*/ 0 h 121"/>
                    <a:gd name="T26" fmla="*/ 171 w 484"/>
                    <a:gd name="T27" fmla="*/ 2 h 121"/>
                    <a:gd name="T28" fmla="*/ 171 w 484"/>
                    <a:gd name="T29" fmla="*/ 18 h 121"/>
                    <a:gd name="T30" fmla="*/ 226 w 484"/>
                    <a:gd name="T31" fmla="*/ 14 h 121"/>
                    <a:gd name="T32" fmla="*/ 259 w 484"/>
                    <a:gd name="T33" fmla="*/ 18 h 121"/>
                    <a:gd name="T34" fmla="*/ 266 w 484"/>
                    <a:gd name="T35" fmla="*/ 30 h 121"/>
                    <a:gd name="T36" fmla="*/ 261 w 484"/>
                    <a:gd name="T37" fmla="*/ 42 h 121"/>
                    <a:gd name="T38" fmla="*/ 244 w 484"/>
                    <a:gd name="T39" fmla="*/ 48 h 121"/>
                    <a:gd name="T40" fmla="*/ 211 w 484"/>
                    <a:gd name="T41" fmla="*/ 50 h 121"/>
                    <a:gd name="T42" fmla="*/ 186 w 484"/>
                    <a:gd name="T43" fmla="*/ 50 h 121"/>
                    <a:gd name="T44" fmla="*/ 186 w 484"/>
                    <a:gd name="T45" fmla="*/ 64 h 121"/>
                    <a:gd name="T46" fmla="*/ 213 w 484"/>
                    <a:gd name="T47" fmla="*/ 64 h 121"/>
                    <a:gd name="T48" fmla="*/ 249 w 484"/>
                    <a:gd name="T49" fmla="*/ 66 h 121"/>
                    <a:gd name="T50" fmla="*/ 267 w 484"/>
                    <a:gd name="T51" fmla="*/ 74 h 121"/>
                    <a:gd name="T52" fmla="*/ 271 w 484"/>
                    <a:gd name="T53" fmla="*/ 87 h 121"/>
                    <a:gd name="T54" fmla="*/ 260 w 484"/>
                    <a:gd name="T55" fmla="*/ 102 h 121"/>
                    <a:gd name="T56" fmla="*/ 225 w 484"/>
                    <a:gd name="T57" fmla="*/ 106 h 121"/>
                    <a:gd name="T58" fmla="*/ 169 w 484"/>
                    <a:gd name="T59" fmla="*/ 102 h 121"/>
                    <a:gd name="T60" fmla="*/ 169 w 484"/>
                    <a:gd name="T61" fmla="*/ 118 h 121"/>
                    <a:gd name="T62" fmla="*/ 227 w 484"/>
                    <a:gd name="T63" fmla="*/ 121 h 121"/>
                    <a:gd name="T64" fmla="*/ 300 w 484"/>
                    <a:gd name="T65" fmla="*/ 112 h 121"/>
                    <a:gd name="T66" fmla="*/ 316 w 484"/>
                    <a:gd name="T67" fmla="*/ 87 h 121"/>
                    <a:gd name="T68" fmla="*/ 312 w 484"/>
                    <a:gd name="T69" fmla="*/ 72 h 121"/>
                    <a:gd name="T70" fmla="*/ 298 w 484"/>
                    <a:gd name="T71" fmla="*/ 62 h 121"/>
                    <a:gd name="T72" fmla="*/ 274 w 484"/>
                    <a:gd name="T73" fmla="*/ 56 h 121"/>
                    <a:gd name="T74" fmla="*/ 300 w 484"/>
                    <a:gd name="T75" fmla="*/ 46 h 121"/>
                    <a:gd name="T76" fmla="*/ 311 w 484"/>
                    <a:gd name="T77" fmla="*/ 27 h 121"/>
                    <a:gd name="T78" fmla="*/ 296 w 484"/>
                    <a:gd name="T79" fmla="*/ 7 h 121"/>
                    <a:gd name="T80" fmla="*/ 231 w 484"/>
                    <a:gd name="T81" fmla="*/ 0 h 121"/>
                    <a:gd name="T82" fmla="*/ 171 w 484"/>
                    <a:gd name="T83" fmla="*/ 2 h 121"/>
                    <a:gd name="T84" fmla="*/ 348 w 484"/>
                    <a:gd name="T85" fmla="*/ 15 h 121"/>
                    <a:gd name="T86" fmla="*/ 326 w 484"/>
                    <a:gd name="T87" fmla="*/ 60 h 121"/>
                    <a:gd name="T88" fmla="*/ 349 w 484"/>
                    <a:gd name="T89" fmla="*/ 105 h 121"/>
                    <a:gd name="T90" fmla="*/ 435 w 484"/>
                    <a:gd name="T91" fmla="*/ 121 h 121"/>
                    <a:gd name="T92" fmla="*/ 484 w 484"/>
                    <a:gd name="T93" fmla="*/ 118 h 121"/>
                    <a:gd name="T94" fmla="*/ 484 w 484"/>
                    <a:gd name="T95" fmla="*/ 100 h 121"/>
                    <a:gd name="T96" fmla="*/ 442 w 484"/>
                    <a:gd name="T97" fmla="*/ 104 h 121"/>
                    <a:gd name="T98" fmla="*/ 392 w 484"/>
                    <a:gd name="T99" fmla="*/ 94 h 121"/>
                    <a:gd name="T100" fmla="*/ 375 w 484"/>
                    <a:gd name="T101" fmla="*/ 60 h 121"/>
                    <a:gd name="T102" fmla="*/ 388 w 484"/>
                    <a:gd name="T103" fmla="*/ 28 h 121"/>
                    <a:gd name="T104" fmla="*/ 440 w 484"/>
                    <a:gd name="T105" fmla="*/ 15 h 121"/>
                    <a:gd name="T106" fmla="*/ 484 w 484"/>
                    <a:gd name="T107" fmla="*/ 20 h 121"/>
                    <a:gd name="T108" fmla="*/ 484 w 484"/>
                    <a:gd name="T109" fmla="*/ 1 h 121"/>
                    <a:gd name="T110" fmla="*/ 433 w 484"/>
                    <a:gd name="T111" fmla="*/ 0 h 121"/>
                    <a:gd name="T112" fmla="*/ 348 w 484"/>
                    <a:gd name="T113" fmla="*/ 15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84" h="121">
                      <a:moveTo>
                        <a:pt x="113" y="0"/>
                      </a:moveTo>
                      <a:cubicBezTo>
                        <a:pt x="113" y="50"/>
                        <a:pt x="113" y="50"/>
                        <a:pt x="113" y="50"/>
                      </a:cubicBezTo>
                      <a:cubicBezTo>
                        <a:pt x="42" y="50"/>
                        <a:pt x="42" y="50"/>
                        <a:pt x="42" y="5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21"/>
                        <a:pt x="0" y="121"/>
                        <a:pt x="0" y="121"/>
                      </a:cubicBezTo>
                      <a:cubicBezTo>
                        <a:pt x="42" y="121"/>
                        <a:pt x="42" y="121"/>
                        <a:pt x="42" y="121"/>
                      </a:cubicBezTo>
                      <a:cubicBezTo>
                        <a:pt x="42" y="64"/>
                        <a:pt x="42" y="64"/>
                        <a:pt x="42" y="64"/>
                      </a:cubicBezTo>
                      <a:cubicBezTo>
                        <a:pt x="113" y="64"/>
                        <a:pt x="113" y="64"/>
                        <a:pt x="113" y="64"/>
                      </a:cubicBezTo>
                      <a:cubicBezTo>
                        <a:pt x="113" y="121"/>
                        <a:pt x="113" y="121"/>
                        <a:pt x="113" y="121"/>
                      </a:cubicBezTo>
                      <a:cubicBezTo>
                        <a:pt x="155" y="121"/>
                        <a:pt x="155" y="121"/>
                        <a:pt x="155" y="121"/>
                      </a:cubicBezTo>
                      <a:cubicBezTo>
                        <a:pt x="155" y="0"/>
                        <a:pt x="155" y="0"/>
                        <a:pt x="155" y="0"/>
                      </a:cubicBezTo>
                      <a:lnTo>
                        <a:pt x="113" y="0"/>
                      </a:lnTo>
                      <a:close/>
                      <a:moveTo>
                        <a:pt x="171" y="2"/>
                      </a:moveTo>
                      <a:cubicBezTo>
                        <a:pt x="171" y="18"/>
                        <a:pt x="171" y="18"/>
                        <a:pt x="171" y="18"/>
                      </a:cubicBezTo>
                      <a:cubicBezTo>
                        <a:pt x="188" y="15"/>
                        <a:pt x="211" y="14"/>
                        <a:pt x="226" y="14"/>
                      </a:cubicBezTo>
                      <a:cubicBezTo>
                        <a:pt x="237" y="14"/>
                        <a:pt x="253" y="15"/>
                        <a:pt x="259" y="18"/>
                      </a:cubicBezTo>
                      <a:cubicBezTo>
                        <a:pt x="264" y="21"/>
                        <a:pt x="266" y="25"/>
                        <a:pt x="266" y="30"/>
                      </a:cubicBezTo>
                      <a:cubicBezTo>
                        <a:pt x="266" y="33"/>
                        <a:pt x="265" y="38"/>
                        <a:pt x="261" y="42"/>
                      </a:cubicBezTo>
                      <a:cubicBezTo>
                        <a:pt x="257" y="45"/>
                        <a:pt x="252" y="47"/>
                        <a:pt x="244" y="48"/>
                      </a:cubicBezTo>
                      <a:cubicBezTo>
                        <a:pt x="237" y="49"/>
                        <a:pt x="226" y="50"/>
                        <a:pt x="211" y="50"/>
                      </a:cubicBezTo>
                      <a:cubicBezTo>
                        <a:pt x="186" y="50"/>
                        <a:pt x="186" y="50"/>
                        <a:pt x="186" y="50"/>
                      </a:cubicBezTo>
                      <a:cubicBezTo>
                        <a:pt x="186" y="64"/>
                        <a:pt x="186" y="64"/>
                        <a:pt x="186" y="64"/>
                      </a:cubicBezTo>
                      <a:cubicBezTo>
                        <a:pt x="213" y="64"/>
                        <a:pt x="213" y="64"/>
                        <a:pt x="213" y="64"/>
                      </a:cubicBezTo>
                      <a:cubicBezTo>
                        <a:pt x="229" y="64"/>
                        <a:pt x="242" y="64"/>
                        <a:pt x="249" y="66"/>
                      </a:cubicBezTo>
                      <a:cubicBezTo>
                        <a:pt x="258" y="68"/>
                        <a:pt x="263" y="70"/>
                        <a:pt x="267" y="74"/>
                      </a:cubicBezTo>
                      <a:cubicBezTo>
                        <a:pt x="271" y="77"/>
                        <a:pt x="271" y="82"/>
                        <a:pt x="271" y="87"/>
                      </a:cubicBezTo>
                      <a:cubicBezTo>
                        <a:pt x="271" y="93"/>
                        <a:pt x="268" y="98"/>
                        <a:pt x="260" y="102"/>
                      </a:cubicBezTo>
                      <a:cubicBezTo>
                        <a:pt x="253" y="105"/>
                        <a:pt x="237" y="106"/>
                        <a:pt x="225" y="106"/>
                      </a:cubicBezTo>
                      <a:cubicBezTo>
                        <a:pt x="207" y="105"/>
                        <a:pt x="188" y="104"/>
                        <a:pt x="169" y="102"/>
                      </a:cubicBezTo>
                      <a:cubicBezTo>
                        <a:pt x="169" y="118"/>
                        <a:pt x="169" y="118"/>
                        <a:pt x="169" y="118"/>
                      </a:cubicBezTo>
                      <a:cubicBezTo>
                        <a:pt x="189" y="119"/>
                        <a:pt x="220" y="121"/>
                        <a:pt x="227" y="121"/>
                      </a:cubicBezTo>
                      <a:cubicBezTo>
                        <a:pt x="254" y="121"/>
                        <a:pt x="285" y="119"/>
                        <a:pt x="300" y="112"/>
                      </a:cubicBezTo>
                      <a:cubicBezTo>
                        <a:pt x="313" y="105"/>
                        <a:pt x="316" y="91"/>
                        <a:pt x="316" y="87"/>
                      </a:cubicBezTo>
                      <a:cubicBezTo>
                        <a:pt x="316" y="82"/>
                        <a:pt x="316" y="76"/>
                        <a:pt x="312" y="72"/>
                      </a:cubicBezTo>
                      <a:cubicBezTo>
                        <a:pt x="309" y="67"/>
                        <a:pt x="305" y="65"/>
                        <a:pt x="298" y="62"/>
                      </a:cubicBezTo>
                      <a:cubicBezTo>
                        <a:pt x="291" y="59"/>
                        <a:pt x="287" y="58"/>
                        <a:pt x="274" y="56"/>
                      </a:cubicBezTo>
                      <a:cubicBezTo>
                        <a:pt x="288" y="52"/>
                        <a:pt x="293" y="50"/>
                        <a:pt x="300" y="46"/>
                      </a:cubicBezTo>
                      <a:cubicBezTo>
                        <a:pt x="308" y="41"/>
                        <a:pt x="311" y="34"/>
                        <a:pt x="311" y="27"/>
                      </a:cubicBezTo>
                      <a:cubicBezTo>
                        <a:pt x="311" y="19"/>
                        <a:pt x="307" y="12"/>
                        <a:pt x="296" y="7"/>
                      </a:cubicBezTo>
                      <a:cubicBezTo>
                        <a:pt x="284" y="2"/>
                        <a:pt x="252" y="0"/>
                        <a:pt x="231" y="0"/>
                      </a:cubicBezTo>
                      <a:cubicBezTo>
                        <a:pt x="218" y="0"/>
                        <a:pt x="192" y="0"/>
                        <a:pt x="171" y="2"/>
                      </a:cubicBezTo>
                      <a:moveTo>
                        <a:pt x="348" y="15"/>
                      </a:moveTo>
                      <a:cubicBezTo>
                        <a:pt x="332" y="26"/>
                        <a:pt x="326" y="43"/>
                        <a:pt x="326" y="60"/>
                      </a:cubicBezTo>
                      <a:cubicBezTo>
                        <a:pt x="326" y="78"/>
                        <a:pt x="333" y="94"/>
                        <a:pt x="349" y="105"/>
                      </a:cubicBezTo>
                      <a:cubicBezTo>
                        <a:pt x="365" y="117"/>
                        <a:pt x="402" y="121"/>
                        <a:pt x="435" y="121"/>
                      </a:cubicBezTo>
                      <a:cubicBezTo>
                        <a:pt x="451" y="121"/>
                        <a:pt x="468" y="120"/>
                        <a:pt x="484" y="118"/>
                      </a:cubicBezTo>
                      <a:cubicBezTo>
                        <a:pt x="484" y="100"/>
                        <a:pt x="484" y="100"/>
                        <a:pt x="484" y="100"/>
                      </a:cubicBezTo>
                      <a:cubicBezTo>
                        <a:pt x="467" y="102"/>
                        <a:pt x="460" y="103"/>
                        <a:pt x="442" y="104"/>
                      </a:cubicBezTo>
                      <a:cubicBezTo>
                        <a:pt x="423" y="105"/>
                        <a:pt x="405" y="102"/>
                        <a:pt x="392" y="94"/>
                      </a:cubicBezTo>
                      <a:cubicBezTo>
                        <a:pt x="381" y="86"/>
                        <a:pt x="375" y="78"/>
                        <a:pt x="375" y="60"/>
                      </a:cubicBezTo>
                      <a:cubicBezTo>
                        <a:pt x="375" y="47"/>
                        <a:pt x="378" y="36"/>
                        <a:pt x="388" y="28"/>
                      </a:cubicBezTo>
                      <a:cubicBezTo>
                        <a:pt x="401" y="18"/>
                        <a:pt x="419" y="15"/>
                        <a:pt x="440" y="15"/>
                      </a:cubicBezTo>
                      <a:cubicBezTo>
                        <a:pt x="454" y="15"/>
                        <a:pt x="465" y="16"/>
                        <a:pt x="484" y="20"/>
                      </a:cubicBezTo>
                      <a:cubicBezTo>
                        <a:pt x="484" y="1"/>
                        <a:pt x="484" y="1"/>
                        <a:pt x="484" y="1"/>
                      </a:cubicBezTo>
                      <a:cubicBezTo>
                        <a:pt x="466" y="0"/>
                        <a:pt x="456" y="0"/>
                        <a:pt x="433" y="0"/>
                      </a:cubicBezTo>
                      <a:cubicBezTo>
                        <a:pt x="399" y="0"/>
                        <a:pt x="364" y="4"/>
                        <a:pt x="348" y="15"/>
                      </a:cubicBezTo>
                    </a:path>
                  </a:pathLst>
                </a:custGeom>
                <a:solidFill>
                  <a:srgbClr val="E600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28" name="矩形: 圆角 27"/>
              <p:cNvSpPr/>
              <p:nvPr/>
            </p:nvSpPr>
            <p:spPr>
              <a:xfrm>
                <a:off x="3178729" y="3433465"/>
                <a:ext cx="234000" cy="234000"/>
              </a:xfrm>
              <a:prstGeom prst="roundRect">
                <a:avLst>
                  <a:gd name="adj" fmla="val 10053"/>
                </a:avLst>
              </a:prstGeom>
              <a:noFill/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/>
                <a:endParaRPr lang="zh-CN" altLang="en-US" sz="1900" b="1" kern="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635" y="93608"/>
            <a:ext cx="1783120" cy="8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xmlns="" id="{523A0E6B-2412-41AA-8D65-4F06A006D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915" y="3462226"/>
            <a:ext cx="6060843" cy="585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zh-CN" sz="2400" dirty="0" smtClean="0">
                <a:cs typeface="+mn-ea"/>
                <a:sym typeface="+mn-lt"/>
              </a:rPr>
              <a:t>IPv6</a:t>
            </a:r>
            <a:r>
              <a:rPr lang="zh-CN" altLang="en-US" sz="2400" dirty="0" smtClean="0">
                <a:cs typeface="+mn-ea"/>
                <a:sym typeface="+mn-lt"/>
              </a:rPr>
              <a:t>地址网段划分原则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5240E8D6-D5FA-4A6E-A34F-A9AC12580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037" y="2121379"/>
            <a:ext cx="810523" cy="582520"/>
          </a:xfrm>
          <a:prstGeom prst="rect">
            <a:avLst/>
          </a:prstGeom>
          <a:solidFill>
            <a:srgbClr val="D700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F86751D5-A720-4E6B-A4B4-B63756D88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037" y="2791803"/>
            <a:ext cx="810523" cy="585144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xmlns="" id="{2934DDC0-36C2-4AC1-9448-9892724FD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037" y="3464850"/>
            <a:ext cx="810523" cy="58252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xmlns="" id="{74BFFE3B-94DF-4910-8A2B-87439EA2C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915" y="2118755"/>
            <a:ext cx="6060843" cy="585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zh-CN" sz="2400" dirty="0" smtClean="0">
                <a:solidFill>
                  <a:srgbClr val="C00000"/>
                </a:solidFill>
                <a:cs typeface="+mn-ea"/>
                <a:sym typeface="+mn-lt"/>
              </a:rPr>
              <a:t>IPv6</a:t>
            </a:r>
            <a:r>
              <a:rPr lang="zh-CN" altLang="en-US" sz="2400" dirty="0" smtClean="0">
                <a:solidFill>
                  <a:srgbClr val="C00000"/>
                </a:solidFill>
                <a:cs typeface="+mn-ea"/>
                <a:sym typeface="+mn-lt"/>
              </a:rPr>
              <a:t>地址的基本分类</a:t>
            </a:r>
            <a:endParaRPr lang="zh-CN" altLang="en-US" sz="24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xmlns="" id="{337608E7-DA72-4504-86D1-5BFD29523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915" y="2791803"/>
            <a:ext cx="6060843" cy="585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zh-CN" sz="2400" dirty="0" smtClean="0">
                <a:cs typeface="+mn-ea"/>
                <a:sym typeface="+mn-lt"/>
              </a:rPr>
              <a:t>IPv6</a:t>
            </a:r>
            <a:r>
              <a:rPr lang="zh-CN" altLang="en-US" sz="2400" dirty="0" smtClean="0">
                <a:cs typeface="+mn-ea"/>
                <a:sym typeface="+mn-lt"/>
              </a:rPr>
              <a:t>公网地址获取的方式及网络出口规划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xmlns="" id="{78359627-62E3-4EF1-B293-D7230DD73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575" y="4157277"/>
            <a:ext cx="6081892" cy="585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zh-CN" sz="2400" dirty="0" smtClean="0">
                <a:cs typeface="+mn-ea"/>
                <a:sym typeface="+mn-lt"/>
              </a:rPr>
              <a:t>IPv6</a:t>
            </a:r>
            <a:r>
              <a:rPr lang="zh-CN" altLang="en-US" sz="2400" dirty="0" smtClean="0">
                <a:cs typeface="+mn-ea"/>
                <a:sym typeface="+mn-lt"/>
              </a:rPr>
              <a:t>终端获取</a:t>
            </a:r>
            <a:r>
              <a:rPr lang="en-US" altLang="zh-CN" sz="2400" dirty="0" smtClean="0">
                <a:cs typeface="+mn-ea"/>
                <a:sym typeface="+mn-lt"/>
              </a:rPr>
              <a:t>IPv6</a:t>
            </a:r>
            <a:r>
              <a:rPr lang="zh-CN" altLang="en-US" sz="2400" dirty="0" smtClean="0">
                <a:cs typeface="+mn-ea"/>
                <a:sym typeface="+mn-lt"/>
              </a:rPr>
              <a:t>地址的方式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xmlns="" id="{1581E8FA-5D15-4E89-9035-ED77A1E15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697" y="4159901"/>
            <a:ext cx="810523" cy="58252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标题 30">
            <a:extLst>
              <a:ext uri="{FF2B5EF4-FFF2-40B4-BE49-F238E27FC236}">
                <a16:creationId xmlns:a16="http://schemas.microsoft.com/office/drawing/2014/main" xmlns="" id="{ACB9E848-8174-462F-8223-E35AF18EC129}"/>
              </a:ext>
            </a:extLst>
          </p:cNvPr>
          <p:cNvSpPr txBox="1">
            <a:spLocks/>
          </p:cNvSpPr>
          <p:nvPr/>
        </p:nvSpPr>
        <p:spPr bwMode="auto">
          <a:xfrm>
            <a:off x="1229632" y="702357"/>
            <a:ext cx="974316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/>
            <a:r>
              <a:rPr lang="zh-CN" altLang="en-US" kern="0" dirty="0">
                <a:solidFill>
                  <a:srgbClr val="D7000F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4189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422710" y="5943600"/>
            <a:ext cx="134546" cy="139959"/>
          </a:xfrm>
          <a:prstGeom prst="roundRect">
            <a:avLst/>
          </a:prstGeom>
          <a:solidFill>
            <a:srgbClr val="5688B6">
              <a:alpha val="49000"/>
            </a:srgb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718457" y="4953380"/>
            <a:ext cx="410547" cy="307777"/>
          </a:xfrm>
          <a:prstGeom prst="roundRect">
            <a:avLst/>
          </a:prstGeom>
          <a:solidFill>
            <a:srgbClr val="5688B6">
              <a:alpha val="48000"/>
            </a:srgb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>
          <a:xfrm>
            <a:off x="1219201" y="689822"/>
            <a:ext cx="9752012" cy="501983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187325" indent="-359991" defTabSz="914277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en-US" altLang="zh-CN" b="1" kern="1200" dirty="0">
                <a:solidFill>
                  <a:srgbClr val="000000"/>
                </a:solidFill>
                <a:latin typeface="+mn-lt"/>
                <a:ea typeface="+mn-ea"/>
              </a:rPr>
              <a:t>IPv4</a:t>
            </a:r>
            <a:r>
              <a:rPr lang="zh-CN" altLang="en-US" b="1" kern="1200" dirty="0">
                <a:solidFill>
                  <a:srgbClr val="000000"/>
                </a:solidFill>
                <a:latin typeface="+mn-lt"/>
                <a:ea typeface="+mn-ea"/>
              </a:rPr>
              <a:t>地址：</a:t>
            </a:r>
          </a:p>
          <a:p>
            <a:pPr marL="635000" lvl="1" indent="-287993" defTabSz="914277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US" altLang="zh-CN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32 bit</a:t>
            </a:r>
            <a:r>
              <a:rPr lang="zh-CN" alt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，</a:t>
            </a:r>
            <a:r>
              <a:rPr lang="en-US" altLang="zh-CN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4</a:t>
            </a:r>
            <a:r>
              <a:rPr lang="zh-CN" alt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个字节（</a:t>
            </a:r>
            <a:r>
              <a:rPr lang="en-US" altLang="zh-CN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Byte</a:t>
            </a:r>
            <a:r>
              <a:rPr lang="zh-CN" alt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）</a:t>
            </a:r>
          </a:p>
          <a:p>
            <a:pPr marL="635000" lvl="1" indent="-287993" defTabSz="914277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zh-CN" alt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点分十进制表示： </a:t>
            </a:r>
            <a:r>
              <a:rPr lang="en-US" altLang="zh-CN" sz="20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d.d.d.d</a:t>
            </a:r>
            <a:endParaRPr lang="en-US" altLang="zh-CN" sz="20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635000" lvl="1" indent="-287993" defTabSz="914277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zh-CN" alt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由“网络号＋主机号”组成</a:t>
            </a:r>
          </a:p>
          <a:p>
            <a:pPr marL="187325" indent="-359991" defTabSz="914277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en-US" altLang="zh-CN" b="1" kern="1200" dirty="0">
                <a:solidFill>
                  <a:srgbClr val="000000"/>
                </a:solidFill>
                <a:latin typeface="+mn-lt"/>
                <a:ea typeface="+mn-ea"/>
              </a:rPr>
              <a:t>IPv6</a:t>
            </a:r>
            <a:r>
              <a:rPr lang="zh-CN" altLang="en-US" b="1" kern="1200" dirty="0">
                <a:solidFill>
                  <a:srgbClr val="000000"/>
                </a:solidFill>
                <a:latin typeface="+mn-lt"/>
                <a:ea typeface="+mn-ea"/>
              </a:rPr>
              <a:t>地址：</a:t>
            </a:r>
          </a:p>
          <a:p>
            <a:pPr marL="635000" lvl="1" indent="-287993" defTabSz="914277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US" altLang="zh-CN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128</a:t>
            </a:r>
            <a:r>
              <a:rPr lang="zh-CN" alt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位，</a:t>
            </a:r>
            <a:r>
              <a:rPr lang="en-US" altLang="zh-CN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16</a:t>
            </a:r>
            <a:r>
              <a:rPr lang="zh-CN" alt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个</a:t>
            </a:r>
            <a:r>
              <a:rPr lang="zh-CN" altLang="en-US" sz="2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字节</a:t>
            </a:r>
            <a:endParaRPr lang="en-US" altLang="zh-CN" sz="2000" kern="120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635000" lvl="1" indent="-287993" defTabSz="914277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zh-CN" altLang="en-US" sz="2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冒号分</a:t>
            </a:r>
            <a:r>
              <a:rPr lang="en-US" altLang="zh-CN" sz="2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16</a:t>
            </a:r>
            <a:r>
              <a:rPr lang="zh-CN" altLang="en-US" sz="2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进制表示：</a:t>
            </a:r>
            <a:r>
              <a:rPr lang="en-US" altLang="zh-CN" sz="2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H:H:H:H:H:H:H:H</a:t>
            </a:r>
            <a:endParaRPr lang="zh-CN" altLang="en-US" sz="2000" kern="120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635000" lvl="1" indent="-287993" defTabSz="914277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zh-CN" altLang="en-US" sz="2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由</a:t>
            </a:r>
            <a:r>
              <a:rPr lang="zh-CN" alt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“网络</a:t>
            </a:r>
            <a:r>
              <a:rPr lang="en-US" altLang="zh-CN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ID</a:t>
            </a:r>
            <a:r>
              <a:rPr lang="zh-CN" alt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＋接口</a:t>
            </a:r>
            <a:r>
              <a:rPr lang="en-US" altLang="zh-CN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ID”</a:t>
            </a:r>
            <a:r>
              <a:rPr lang="zh-CN" alt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组成</a:t>
            </a:r>
          </a:p>
          <a:p>
            <a:pPr marL="635000" lvl="1" indent="-287993" defTabSz="914277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</a:pPr>
            <a:endParaRPr lang="zh-CN" altLang="en-US" sz="20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187325" indent="-359991" defTabSz="914277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</a:pPr>
            <a:endParaRPr lang="en-US" altLang="zh-CN" b="1" kern="12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latin typeface="华文细黑" pitchFamily="2" charset="-122"/>
              </a:rPr>
              <a:t>IPv6</a:t>
            </a:r>
            <a:r>
              <a:rPr lang="zh-CN" altLang="en-US" dirty="0">
                <a:latin typeface="华文细黑" pitchFamily="2" charset="-122"/>
              </a:rPr>
              <a:t>地址表示</a:t>
            </a:r>
          </a:p>
        </p:txBody>
      </p:sp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3036304" y="5179765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rgbClr val="000000"/>
                </a:solidFill>
                <a:ea typeface="华文细黑" panose="02010600040101010101" pitchFamily="2" charset="-122"/>
              </a:rPr>
              <a:t>网络</a:t>
            </a:r>
            <a:r>
              <a:rPr lang="en-US" altLang="zh-CN" sz="1600" dirty="0">
                <a:solidFill>
                  <a:srgbClr val="000000"/>
                </a:solidFill>
                <a:ea typeface="华文细黑" panose="02010600040101010101" pitchFamily="2" charset="-122"/>
              </a:rPr>
              <a:t>ID</a:t>
            </a:r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8167299" y="5181688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rgbClr val="000000"/>
                </a:solidFill>
                <a:ea typeface="华文细黑" panose="02010600040101010101" pitchFamily="2" charset="-122"/>
              </a:rPr>
              <a:t>接口</a:t>
            </a:r>
            <a:r>
              <a:rPr lang="en-US" altLang="zh-CN" sz="1600" dirty="0">
                <a:solidFill>
                  <a:srgbClr val="000000"/>
                </a:solidFill>
                <a:ea typeface="华文细黑" panose="02010600040101010101" pitchFamily="2" charset="-122"/>
              </a:rPr>
              <a:t>ID</a:t>
            </a:r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289832" y="4953380"/>
            <a:ext cx="118312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/>
            <a:r>
              <a:rPr lang="en-US" altLang="zh-CN" sz="1400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001000011101101000000000110100110000000000000000001011110011</a:t>
            </a:r>
            <a:r>
              <a:rPr lang="en-US" altLang="zh-CN" sz="1400" b="1" dirty="0" smtClean="0">
                <a:latin typeface="Times New Roman" panose="02020603050405020304" pitchFamily="18" charset="0"/>
              </a:rPr>
              <a:t>1011</a:t>
            </a:r>
            <a:r>
              <a:rPr lang="en-US" altLang="zh-CN" sz="1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000000101010101000000000111111111111111000101000100111000101</a:t>
            </a:r>
            <a:endParaRPr lang="en-US" altLang="zh-CN" sz="1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4767263" y="4597681"/>
            <a:ext cx="2012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000000"/>
                </a:solidFill>
                <a:ea typeface="华文细黑" panose="02010600040101010101" pitchFamily="2" charset="-122"/>
              </a:rPr>
              <a:t>IPv6</a:t>
            </a:r>
            <a:r>
              <a:rPr lang="zh-CN" altLang="en-US" sz="1600" dirty="0">
                <a:solidFill>
                  <a:srgbClr val="000000"/>
                </a:solidFill>
                <a:ea typeface="华文细黑" panose="02010600040101010101" pitchFamily="2" charset="-122"/>
              </a:rPr>
              <a:t>地址二进制表示</a:t>
            </a:r>
          </a:p>
        </p:txBody>
      </p:sp>
      <p:pic>
        <p:nvPicPr>
          <p:cNvPr id="198666" name="Picture 10" descr="开门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773238"/>
            <a:ext cx="1651000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557256" y="5518238"/>
            <a:ext cx="28520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000000"/>
                </a:solidFill>
                <a:ea typeface="华文细黑" panose="02010600040101010101" pitchFamily="2" charset="-122"/>
              </a:rPr>
              <a:t>IPv6</a:t>
            </a:r>
            <a:r>
              <a:rPr lang="zh-CN" altLang="en-US" sz="1600" dirty="0" smtClean="0">
                <a:solidFill>
                  <a:srgbClr val="000000"/>
                </a:solidFill>
                <a:ea typeface="华文细黑" panose="02010600040101010101" pitchFamily="2" charset="-122"/>
              </a:rPr>
              <a:t>地址</a:t>
            </a:r>
            <a:r>
              <a:rPr lang="zh-CN" altLang="en-US" sz="1600" dirty="0">
                <a:solidFill>
                  <a:srgbClr val="000000"/>
                </a:solidFill>
                <a:ea typeface="华文细黑" panose="02010600040101010101" pitchFamily="2" charset="-122"/>
              </a:rPr>
              <a:t>冒号分十六</a:t>
            </a:r>
            <a:r>
              <a:rPr lang="zh-CN" altLang="en-US" sz="1600" dirty="0" smtClean="0">
                <a:solidFill>
                  <a:srgbClr val="000000"/>
                </a:solidFill>
                <a:ea typeface="华文细黑" panose="02010600040101010101" pitchFamily="2" charset="-122"/>
              </a:rPr>
              <a:t>进制</a:t>
            </a:r>
            <a:r>
              <a:rPr lang="zh-CN" altLang="en-US" sz="1600" dirty="0">
                <a:solidFill>
                  <a:srgbClr val="000000"/>
                </a:solidFill>
                <a:ea typeface="华文细黑" panose="02010600040101010101" pitchFamily="2" charset="-122"/>
              </a:rPr>
              <a:t>表示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985532" y="5856792"/>
            <a:ext cx="38535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/>
            <a:r>
              <a:rPr lang="en-US" altLang="zh-CN" sz="1400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21da:a00d:3000:02f3:</a:t>
            </a:r>
            <a:r>
              <a:rPr lang="en-US" altLang="zh-CN" sz="1400" b="1" dirty="0" smtClean="0">
                <a:latin typeface="Times New Roman" panose="02020603050405020304" pitchFamily="18" charset="0"/>
              </a:rPr>
              <a:t>b</a:t>
            </a:r>
            <a:r>
              <a:rPr lang="en-US" altLang="zh-CN" sz="1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02a:a00f:ffe2:89b5</a:t>
            </a:r>
            <a:endParaRPr lang="en-US" altLang="zh-CN" sz="1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8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latin typeface="华文细黑" pitchFamily="2" charset="-122"/>
              </a:rPr>
              <a:t>IPv6</a:t>
            </a:r>
            <a:r>
              <a:rPr lang="zh-CN" altLang="en-US" dirty="0">
                <a:latin typeface="华文细黑" pitchFamily="2" charset="-122"/>
              </a:rPr>
              <a:t>地址</a:t>
            </a:r>
            <a:r>
              <a:rPr lang="zh-CN" altLang="en-US" dirty="0" smtClean="0">
                <a:latin typeface="华文细黑" pitchFamily="2" charset="-122"/>
              </a:rPr>
              <a:t>推荐</a:t>
            </a:r>
            <a:r>
              <a:rPr lang="zh-CN" altLang="en-US" dirty="0">
                <a:latin typeface="华文细黑" pitchFamily="2" charset="-122"/>
              </a:rPr>
              <a:t>简化</a:t>
            </a:r>
            <a:r>
              <a:rPr lang="zh-CN" altLang="en-US" dirty="0" smtClean="0">
                <a:latin typeface="华文细黑" pitchFamily="2" charset="-122"/>
              </a:rPr>
              <a:t>表示</a:t>
            </a:r>
            <a:r>
              <a:rPr lang="zh-CN" altLang="en-US" dirty="0">
                <a:latin typeface="华文细黑" pitchFamily="2" charset="-122"/>
              </a:rPr>
              <a:t>方式</a:t>
            </a:r>
          </a:p>
        </p:txBody>
      </p:sp>
      <p:graphicFrame>
        <p:nvGraphicFramePr>
          <p:cNvPr id="7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583759"/>
              </p:ext>
            </p:extLst>
          </p:nvPr>
        </p:nvGraphicFramePr>
        <p:xfrm>
          <a:off x="996854" y="1222491"/>
          <a:ext cx="9938624" cy="4783261"/>
        </p:xfrm>
        <a:graphic>
          <a:graphicData uri="http://schemas.openxmlformats.org/drawingml/2006/table">
            <a:tbl>
              <a:tblPr/>
              <a:tblGrid>
                <a:gridCol w="4402850"/>
                <a:gridCol w="2767327"/>
                <a:gridCol w="2768447"/>
              </a:tblGrid>
              <a:tr h="681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说明</a:t>
                      </a:r>
                    </a:p>
                  </a:txBody>
                  <a:tcPr marL="90000" marR="90000" marT="46806" marB="46806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</a:rPr>
                        <a:t>推荐方式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0000" marR="90000" marT="46806" marB="46806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不推荐方式</a:t>
                      </a:r>
                      <a:endParaRPr kumimoji="0" lang="en-US" altLang="zh-CN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6" marB="46806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69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地址中包含两个或以上个连续全</a:t>
                      </a:r>
                      <a:r>
                        <a:rPr kumimoji="0" lang="en-US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zh-CN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段，需要用</a:t>
                      </a:r>
                      <a:r>
                        <a:rPr kumimoji="0" lang="en-GB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::</a:t>
                      </a:r>
                      <a:r>
                        <a:rPr kumimoji="0" lang="zh-CN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（双冒号）</a:t>
                      </a:r>
                      <a:r>
                        <a:rPr kumimoji="0" lang="zh-CN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替代</a:t>
                      </a:r>
                    </a:p>
                  </a:txBody>
                  <a:tcPr marL="90000" marR="90000" marT="46806" marB="46806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2001:adb8::1</a:t>
                      </a:r>
                    </a:p>
                  </a:txBody>
                  <a:tcPr marL="90000" marR="90000" marT="46806" marB="46806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2001:adb8: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0:0:0:0:0: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1</a:t>
                      </a:r>
                    </a:p>
                  </a:txBody>
                  <a:tcPr marL="90000" marR="90000" marT="46806" marB="46806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9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如果一个地址中有多个连续的全</a:t>
                      </a:r>
                      <a:r>
                        <a:rPr kumimoji="0" lang="en-GB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zh-CN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段，则</a:t>
                      </a:r>
                      <a:r>
                        <a:rPr kumimoji="0" lang="en-GB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::</a:t>
                      </a:r>
                      <a:r>
                        <a:rPr kumimoji="0" lang="zh-CN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（双冒号）必须代表最长的那个</a:t>
                      </a:r>
                      <a:endParaRPr kumimoji="0" lang="zh-CN" alt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6" marB="46806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GB" altLang="zh-CN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2001:</a:t>
                      </a:r>
                      <a:r>
                        <a:rPr lang="en-GB" altLang="zh-CN" sz="200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0:0</a:t>
                      </a:r>
                      <a:r>
                        <a:rPr lang="en-GB" altLang="zh-CN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:1</a:t>
                      </a:r>
                      <a:r>
                        <a:rPr lang="en-GB" altLang="zh-CN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:0:0:0</a:t>
                      </a:r>
                      <a:r>
                        <a:rPr lang="en-GB" altLang="zh-CN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:1 </a:t>
                      </a:r>
                      <a:r>
                        <a:rPr lang="en-GB" altLang="zh-CN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=》</a:t>
                      </a:r>
                      <a:r>
                        <a:rPr lang="en-GB" altLang="zh-CN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2001:0:0:1</a:t>
                      </a:r>
                      <a:r>
                        <a:rPr lang="en-GB" altLang="zh-CN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::</a:t>
                      </a:r>
                      <a:r>
                        <a:rPr lang="en-GB" altLang="zh-CN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6" marB="46806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zh-CN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2001:0:0:1:0:0:0:1  </a:t>
                      </a:r>
                      <a:r>
                        <a:rPr lang="en-US" altLang="zh-CN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=》</a:t>
                      </a:r>
                      <a:r>
                        <a:rPr lang="en-GB" altLang="zh-CN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2001::1:0:0:0:1</a:t>
                      </a:r>
                      <a:endParaRPr lang="en-US" altLang="zh-CN" sz="20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6" marB="46806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9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::</a:t>
                      </a:r>
                      <a:r>
                        <a:rPr kumimoji="0" lang="zh-CN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（双冒号）所代表的</a:t>
                      </a:r>
                      <a:r>
                        <a:rPr kumimoji="0" lang="en-GB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zh-CN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位数必须最大化</a:t>
                      </a:r>
                      <a:endParaRPr kumimoji="0" lang="zh-CN" alt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6" marB="46806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GB" altLang="zh-CN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2001:adb8::1</a:t>
                      </a:r>
                      <a:endParaRPr lang="zh-CN" altLang="en-US" sz="20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6" marB="46806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GB" altLang="zh-CN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2001:adb8</a:t>
                      </a:r>
                      <a:r>
                        <a:rPr lang="en-GB" altLang="zh-CN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::0:</a:t>
                      </a:r>
                      <a:r>
                        <a:rPr lang="en-GB" altLang="zh-CN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20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6" marB="46806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6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::</a:t>
                      </a:r>
                      <a:r>
                        <a:rPr kumimoji="0" lang="zh-CN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（双冒号）不能只代表一个全</a:t>
                      </a:r>
                      <a:r>
                        <a:rPr kumimoji="0" lang="en-GB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zh-CN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段</a:t>
                      </a:r>
                      <a:endParaRPr kumimoji="0" lang="en-US" altLang="zh-CN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6" marB="46806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GB" altLang="zh-CN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2001:db8</a:t>
                      </a:r>
                      <a:r>
                        <a:rPr lang="en-GB" altLang="zh-CN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:0:</a:t>
                      </a:r>
                      <a:r>
                        <a:rPr lang="en-GB" altLang="zh-CN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1:1:1:1:1</a:t>
                      </a:r>
                      <a:endParaRPr lang="zh-CN" altLang="en-US" sz="20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6" marB="46806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GB" altLang="zh-CN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2001:db8::1:1:1:1:1</a:t>
                      </a:r>
                      <a:endParaRPr lang="en-US" altLang="zh-CN" sz="20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6" marB="46806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9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如果一个地址中多个连续全</a:t>
                      </a:r>
                      <a:r>
                        <a:rPr kumimoji="0" lang="en-GB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zh-CN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段长度相同，则</a:t>
                      </a:r>
                      <a:r>
                        <a:rPr kumimoji="0" lang="en-GB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::</a:t>
                      </a:r>
                      <a:r>
                        <a:rPr kumimoji="0" lang="zh-CN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（双冒号）必须代表前面的那个</a:t>
                      </a:r>
                      <a:endParaRPr kumimoji="0" lang="zh-CN" alt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6" marB="46806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GB" altLang="zh-CN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2001:db8</a:t>
                      </a:r>
                      <a:r>
                        <a:rPr lang="en-GB" altLang="zh-CN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:0:0</a:t>
                      </a:r>
                      <a:r>
                        <a:rPr lang="en-GB" altLang="zh-CN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:1</a:t>
                      </a:r>
                      <a:r>
                        <a:rPr lang="en-GB" altLang="zh-CN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altLang="zh-CN" sz="200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0:0</a:t>
                      </a:r>
                      <a:r>
                        <a:rPr lang="en-GB" altLang="zh-CN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:1</a:t>
                      </a:r>
                      <a:r>
                        <a:rPr lang="en-US" altLang="zh-CN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=》</a:t>
                      </a:r>
                      <a:r>
                        <a:rPr lang="en-GB" altLang="zh-CN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2001:db8</a:t>
                      </a:r>
                      <a:r>
                        <a:rPr lang="en-GB" altLang="zh-CN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::</a:t>
                      </a:r>
                      <a:r>
                        <a:rPr lang="en-GB" altLang="zh-CN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GB" altLang="zh-CN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:0:0:1</a:t>
                      </a:r>
                      <a:endParaRPr lang="en-US" altLang="zh-CN" sz="20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6" marB="46806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GB" altLang="zh-CN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2001:db8:0:0:1:0:0:1</a:t>
                      </a:r>
                      <a:r>
                        <a:rPr lang="en-US" altLang="zh-CN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=》</a:t>
                      </a:r>
                      <a:r>
                        <a:rPr lang="en-GB" altLang="zh-CN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2001:db8:0:0:1::1</a:t>
                      </a:r>
                      <a:endParaRPr lang="en-US" altLang="zh-CN" sz="20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6" marB="46806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9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段内前导</a:t>
                      </a:r>
                      <a:r>
                        <a:rPr kumimoji="0" lang="en-US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zh-CN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必须被压缩</a:t>
                      </a:r>
                    </a:p>
                  </a:txBody>
                  <a:tcPr marL="90000" marR="90000" marT="46806" marB="46806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GB" altLang="zh-CN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2001:db8::1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0000" marR="90000" marT="46806" marB="46806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GB" altLang="zh-CN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2001:</a:t>
                      </a:r>
                      <a:r>
                        <a:rPr lang="en-GB" altLang="zh-CN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GB" altLang="zh-CN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db8</a:t>
                      </a:r>
                      <a:r>
                        <a:rPr lang="en-GB" altLang="zh-CN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::</a:t>
                      </a:r>
                      <a:r>
                        <a:rPr lang="en-GB" altLang="zh-CN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r>
                        <a:rPr lang="en-GB" altLang="zh-CN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0000" marR="90000" marT="46806" marB="46806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9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地址中的字母推荐用小写</a:t>
                      </a:r>
                    </a:p>
                  </a:txBody>
                  <a:tcPr marL="90000" marR="90000" marT="46806" marB="46806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GB" altLang="zh-CN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2001:</a:t>
                      </a:r>
                      <a:r>
                        <a:rPr lang="en-GB" altLang="zh-CN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db8</a:t>
                      </a:r>
                      <a:r>
                        <a:rPr lang="en-GB" altLang="zh-CN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::1</a:t>
                      </a:r>
                      <a:endParaRPr lang="en-US" altLang="zh-CN" sz="20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6" marB="46806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GB" altLang="zh-CN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2001:</a:t>
                      </a:r>
                      <a:r>
                        <a:rPr lang="en-GB" altLang="zh-CN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DB8</a:t>
                      </a:r>
                      <a:r>
                        <a:rPr lang="en-GB" altLang="zh-CN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::1</a:t>
                      </a:r>
                      <a:endParaRPr lang="en-US" altLang="zh-CN" sz="20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6" marB="46806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93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华文细黑" pitchFamily="2" charset="-122"/>
              </a:rPr>
              <a:t>IPv6</a:t>
            </a:r>
            <a:r>
              <a:rPr lang="zh-CN" altLang="en-US" dirty="0" smtClean="0">
                <a:latin typeface="华文细黑" pitchFamily="2" charset="-122"/>
              </a:rPr>
              <a:t>地址分类</a:t>
            </a:r>
          </a:p>
        </p:txBody>
      </p:sp>
      <p:sp>
        <p:nvSpPr>
          <p:cNvPr id="2" name="左大括号 1"/>
          <p:cNvSpPr/>
          <p:nvPr/>
        </p:nvSpPr>
        <p:spPr>
          <a:xfrm>
            <a:off x="6462345" y="1239713"/>
            <a:ext cx="351693" cy="4695095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左大括号 4"/>
          <p:cNvSpPr/>
          <p:nvPr/>
        </p:nvSpPr>
        <p:spPr>
          <a:xfrm>
            <a:off x="1764323" y="1239712"/>
            <a:ext cx="351693" cy="4756642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993532" y="3429018"/>
            <a:ext cx="646331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IPv4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09140" y="3408572"/>
            <a:ext cx="646331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IPv6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59621" y="1354017"/>
            <a:ext cx="1800493" cy="1199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站点本地地址：</a:t>
            </a:r>
            <a:endParaRPr lang="en-US" altLang="zh-CN" dirty="0" smtClean="0"/>
          </a:p>
          <a:p>
            <a:r>
              <a:rPr lang="en-US" altLang="zh-CN" dirty="0" smtClean="0"/>
              <a:t>10.0.0.0/8</a:t>
            </a:r>
          </a:p>
          <a:p>
            <a:r>
              <a:rPr lang="en-US" altLang="zh-CN" dirty="0" smtClean="0"/>
              <a:t>172.16.0.0/12</a:t>
            </a:r>
          </a:p>
          <a:p>
            <a:r>
              <a:rPr lang="en-US" altLang="zh-CN" dirty="0" smtClean="0"/>
              <a:t>192.168.0.0/16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62557" y="2631793"/>
            <a:ext cx="1800493" cy="646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链路本地地址：</a:t>
            </a:r>
            <a:endParaRPr lang="en-US" altLang="zh-CN" dirty="0" smtClean="0"/>
          </a:p>
          <a:p>
            <a:r>
              <a:rPr lang="en-US" altLang="zh-CN" dirty="0" smtClean="0"/>
              <a:t>169.254.0.0/16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3076" y="3359933"/>
            <a:ext cx="1338828" cy="646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组播地址：</a:t>
            </a:r>
            <a:endParaRPr lang="en-US" altLang="zh-CN" dirty="0" smtClean="0"/>
          </a:p>
          <a:p>
            <a:r>
              <a:rPr lang="en-US" altLang="zh-CN" dirty="0" smtClean="0"/>
              <a:t>224.0.0.0/4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9" y="4131669"/>
            <a:ext cx="2954655" cy="922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特殊用途地址：</a:t>
            </a:r>
            <a:endParaRPr lang="en-US" altLang="zh-CN" dirty="0" smtClean="0"/>
          </a:p>
          <a:p>
            <a:r>
              <a:rPr lang="en-US" altLang="zh-CN" dirty="0" smtClean="0"/>
              <a:t>240.0.0.0/4---</a:t>
            </a:r>
            <a:r>
              <a:rPr lang="zh-CN" altLang="en-US" dirty="0" smtClean="0"/>
              <a:t>研究测试使用</a:t>
            </a:r>
            <a:endParaRPr lang="en-US" altLang="zh-CN" dirty="0" smtClean="0"/>
          </a:p>
          <a:p>
            <a:r>
              <a:rPr lang="en-US" altLang="zh-CN" dirty="0" smtClean="0"/>
              <a:t>127.0.0.0/8---</a:t>
            </a:r>
            <a:r>
              <a:rPr lang="zh-CN" altLang="en-US" dirty="0" smtClean="0"/>
              <a:t>环回测试使用</a:t>
            </a:r>
            <a:endParaRPr lang="en-US" altLang="zh-CN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286009" y="5253217"/>
            <a:ext cx="1800493" cy="646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全球单播地址：</a:t>
            </a:r>
            <a:endParaRPr lang="en-US" altLang="zh-CN" dirty="0" smtClean="0"/>
          </a:p>
          <a:p>
            <a:r>
              <a:rPr lang="zh-CN" altLang="en-US" dirty="0" smtClean="0"/>
              <a:t>其他地址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54350" y="1286926"/>
            <a:ext cx="3262432" cy="922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站点本地地址（</a:t>
            </a:r>
            <a:r>
              <a:rPr lang="en-US" altLang="zh-CN" dirty="0" smtClean="0"/>
              <a:t>RFC4193</a:t>
            </a:r>
            <a:r>
              <a:rPr lang="zh-CN" altLang="en-US" dirty="0" smtClean="0"/>
              <a:t>）：</a:t>
            </a:r>
            <a:endParaRPr lang="en-US" altLang="zh-CN" dirty="0" smtClean="0"/>
          </a:p>
          <a:p>
            <a:r>
              <a:rPr lang="en-US" altLang="zh-CN" dirty="0" smtClean="0"/>
              <a:t>FC00::/8   </a:t>
            </a:r>
            <a:r>
              <a:rPr lang="zh-CN" altLang="en-US" dirty="0" smtClean="0"/>
              <a:t>暂时保留</a:t>
            </a:r>
            <a:endParaRPr lang="en-US" altLang="zh-CN" dirty="0" smtClean="0"/>
          </a:p>
          <a:p>
            <a:r>
              <a:rPr lang="en-US" altLang="zh-CN" dirty="0" smtClean="0"/>
              <a:t>FD00::/8   </a:t>
            </a:r>
            <a:r>
              <a:rPr lang="zh-CN" altLang="en-US" dirty="0" smtClean="0"/>
              <a:t>分配使用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57286" y="2564702"/>
            <a:ext cx="1800493" cy="646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链路本地地址：</a:t>
            </a:r>
            <a:endParaRPr lang="en-US" altLang="zh-CN" dirty="0" smtClean="0"/>
          </a:p>
          <a:p>
            <a:r>
              <a:rPr lang="en-US" altLang="zh-CN" dirty="0" smtClean="0"/>
              <a:t>FE80::/10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77805" y="3292842"/>
            <a:ext cx="1338828" cy="646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组播地址：</a:t>
            </a:r>
            <a:endParaRPr lang="en-US" altLang="zh-CN" dirty="0" smtClean="0"/>
          </a:p>
          <a:p>
            <a:r>
              <a:rPr lang="en-US" altLang="zh-CN" dirty="0" smtClean="0"/>
              <a:t>FF00::/8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80738" y="5238878"/>
            <a:ext cx="3249608" cy="646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全球单播地址（</a:t>
            </a:r>
            <a:r>
              <a:rPr lang="en-US" altLang="zh-CN" dirty="0" smtClean="0"/>
              <a:t>RFC4291</a:t>
            </a:r>
            <a:r>
              <a:rPr lang="zh-CN" altLang="en-US" dirty="0" smtClean="0"/>
              <a:t>）：</a:t>
            </a:r>
            <a:endParaRPr lang="en-US" altLang="zh-CN" dirty="0" smtClean="0"/>
          </a:p>
          <a:p>
            <a:r>
              <a:rPr lang="en-US" altLang="zh-CN" dirty="0" smtClean="0"/>
              <a:t>2000::/3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57286" y="4142676"/>
            <a:ext cx="2608406" cy="922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特殊用途地址：</a:t>
            </a:r>
            <a:endParaRPr lang="en-US" altLang="zh-CN" dirty="0" smtClean="0"/>
          </a:p>
          <a:p>
            <a:r>
              <a:rPr lang="en-US" altLang="zh-CN" dirty="0" smtClean="0"/>
              <a:t>::/128---</a:t>
            </a:r>
            <a:r>
              <a:rPr lang="zh-CN" altLang="en-US" dirty="0" smtClean="0"/>
              <a:t>未分配</a:t>
            </a:r>
            <a:r>
              <a:rPr lang="en-US" altLang="zh-CN" dirty="0" smtClean="0"/>
              <a:t>IPv6</a:t>
            </a:r>
            <a:r>
              <a:rPr lang="zh-CN" altLang="en-US" dirty="0" smtClean="0"/>
              <a:t>地址</a:t>
            </a:r>
            <a:endParaRPr lang="en-US" altLang="zh-CN" dirty="0" smtClean="0"/>
          </a:p>
          <a:p>
            <a:r>
              <a:rPr lang="en-US" altLang="zh-CN" dirty="0" smtClean="0"/>
              <a:t>::1/128---</a:t>
            </a:r>
            <a:r>
              <a:rPr lang="zh-CN" altLang="en-US" dirty="0" smtClean="0"/>
              <a:t>环回测试使用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5254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华文细黑" pitchFamily="2" charset="-122"/>
              </a:rPr>
              <a:t>IPv6</a:t>
            </a:r>
            <a:r>
              <a:rPr lang="zh-CN" altLang="en-US" dirty="0" smtClean="0">
                <a:latin typeface="华文细黑" pitchFamily="2" charset="-122"/>
              </a:rPr>
              <a:t>地址分类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4723" y="753862"/>
            <a:ext cx="9593959" cy="1199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站点本地地址（</a:t>
            </a:r>
            <a:r>
              <a:rPr lang="en-US" altLang="zh-CN" dirty="0" smtClean="0"/>
              <a:t>RFC4193</a:t>
            </a:r>
            <a:r>
              <a:rPr lang="zh-CN" altLang="en-US" dirty="0" smtClean="0"/>
              <a:t>）：</a:t>
            </a:r>
            <a:endParaRPr lang="en-US" altLang="zh-CN" dirty="0" smtClean="0"/>
          </a:p>
          <a:p>
            <a:r>
              <a:rPr lang="zh-CN" altLang="en-US" dirty="0" smtClean="0"/>
              <a:t>站点本地地址也称为</a:t>
            </a:r>
            <a:r>
              <a:rPr lang="en-US" altLang="zh-CN" dirty="0" smtClean="0"/>
              <a:t>ULA</a:t>
            </a:r>
            <a:r>
              <a:rPr lang="zh-CN" altLang="en-US" dirty="0" smtClean="0"/>
              <a:t>地址，相当于</a:t>
            </a:r>
            <a:r>
              <a:rPr lang="en-US" altLang="zh-CN" dirty="0" smtClean="0"/>
              <a:t>IPv4</a:t>
            </a:r>
            <a:r>
              <a:rPr lang="zh-CN" altLang="en-US" dirty="0" smtClean="0"/>
              <a:t>地址中的私网地址，不需要申请，可以直接使用，该网段不能发布到</a:t>
            </a:r>
            <a:r>
              <a:rPr lang="en-US" altLang="zh-CN" dirty="0" smtClean="0"/>
              <a:t>Internet</a:t>
            </a:r>
            <a:r>
              <a:rPr lang="zh-CN" altLang="en-US" dirty="0" smtClean="0"/>
              <a:t>上；</a:t>
            </a:r>
            <a:endParaRPr lang="en-US" altLang="zh-CN" dirty="0" smtClean="0"/>
          </a:p>
          <a:p>
            <a:r>
              <a:rPr lang="zh-CN" altLang="en-US" dirty="0" smtClean="0"/>
              <a:t>目前建议使用地址范围</a:t>
            </a:r>
            <a:r>
              <a:rPr lang="en-US" altLang="zh-CN" dirty="0" smtClean="0"/>
              <a:t>FD00::/8</a:t>
            </a:r>
            <a:r>
              <a:rPr lang="zh-CN" altLang="en-US" dirty="0" smtClean="0"/>
              <a:t>；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73515" y="2016643"/>
            <a:ext cx="9575167" cy="1199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链路本地地址：</a:t>
            </a:r>
            <a:endParaRPr lang="en-US" altLang="zh-CN" dirty="0" smtClean="0"/>
          </a:p>
          <a:p>
            <a:r>
              <a:rPr lang="zh-CN" altLang="en-US" dirty="0" smtClean="0"/>
              <a:t>不需要申请，在使用时也不需要额外配置，由设备根据三层接口的</a:t>
            </a:r>
            <a:r>
              <a:rPr lang="en-US" altLang="zh-CN" dirty="0" smtClean="0"/>
              <a:t>MAC</a:t>
            </a:r>
            <a:r>
              <a:rPr lang="zh-CN" altLang="en-US" dirty="0" smtClean="0"/>
              <a:t>地址自动生成，在三层设备转发时把相邻设备的链路本地地址作为下一跳；</a:t>
            </a:r>
            <a:endParaRPr lang="en-US" altLang="zh-CN" dirty="0" smtClean="0"/>
          </a:p>
          <a:p>
            <a:r>
              <a:rPr lang="zh-CN" altLang="en-US" dirty="0"/>
              <a:t>使用地址范围</a:t>
            </a:r>
            <a:r>
              <a:rPr lang="zh-CN" altLang="en-US" dirty="0" smtClean="0"/>
              <a:t>是：</a:t>
            </a:r>
            <a:r>
              <a:rPr lang="en-US" altLang="zh-CN" dirty="0" smtClean="0"/>
              <a:t>FE80::/10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88532" y="3277313"/>
            <a:ext cx="8956298" cy="1199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组播地址：</a:t>
            </a:r>
            <a:endParaRPr lang="en-US" altLang="zh-CN" dirty="0" smtClean="0"/>
          </a:p>
          <a:p>
            <a:r>
              <a:rPr lang="zh-CN" altLang="en-US" dirty="0" smtClean="0"/>
              <a:t>使用时不需要申请，可以根据企业自身的</a:t>
            </a:r>
            <a:r>
              <a:rPr lang="en-US" altLang="zh-CN" dirty="0" smtClean="0"/>
              <a:t>IPv6</a:t>
            </a:r>
            <a:r>
              <a:rPr lang="zh-CN" altLang="en-US" dirty="0" smtClean="0"/>
              <a:t>地址规划情况自行规划使用的组播地址；</a:t>
            </a:r>
            <a:endParaRPr lang="en-US" altLang="zh-CN" dirty="0" smtClean="0"/>
          </a:p>
          <a:p>
            <a:r>
              <a:rPr lang="zh-CN" altLang="en-US" dirty="0"/>
              <a:t>不要</a:t>
            </a:r>
            <a:r>
              <a:rPr lang="zh-CN" altLang="en-US" dirty="0" smtClean="0"/>
              <a:t>与保留的组播地址冲突；</a:t>
            </a:r>
            <a:endParaRPr lang="en-US" altLang="zh-CN" dirty="0" smtClean="0"/>
          </a:p>
          <a:p>
            <a:r>
              <a:rPr lang="zh-CN" altLang="en-US" dirty="0"/>
              <a:t>使用地址范围是：</a:t>
            </a:r>
            <a:r>
              <a:rPr lang="en-US" altLang="zh-CN" dirty="0" smtClean="0"/>
              <a:t>FF00::/8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194536" y="4625129"/>
            <a:ext cx="9778263" cy="1753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全球单播地址（</a:t>
            </a:r>
            <a:r>
              <a:rPr lang="en-US" altLang="zh-CN" dirty="0" smtClean="0"/>
              <a:t>RFC4291</a:t>
            </a:r>
            <a:r>
              <a:rPr lang="zh-CN" altLang="en-US" dirty="0" smtClean="0"/>
              <a:t>）：</a:t>
            </a:r>
            <a:endParaRPr lang="en-US" altLang="zh-CN" dirty="0" smtClean="0"/>
          </a:p>
          <a:p>
            <a:r>
              <a:rPr lang="zh-CN" altLang="en-US" dirty="0" smtClean="0"/>
              <a:t>全球单播地址也称为</a:t>
            </a:r>
            <a:r>
              <a:rPr lang="en-US" altLang="zh-CN" dirty="0" smtClean="0"/>
              <a:t>GUA</a:t>
            </a:r>
            <a:r>
              <a:rPr lang="zh-CN" altLang="en-US" dirty="0" smtClean="0"/>
              <a:t>地址，该地址所在网络信息可以被发布到</a:t>
            </a:r>
            <a:r>
              <a:rPr lang="en-US" altLang="zh-CN" dirty="0" smtClean="0"/>
              <a:t>Internet</a:t>
            </a:r>
            <a:r>
              <a:rPr lang="zh-CN" altLang="en-US" dirty="0" smtClean="0"/>
              <a:t>上，也是我们通常所说的公网地址；</a:t>
            </a:r>
            <a:endParaRPr lang="en-US" altLang="zh-CN" dirty="0" smtClean="0"/>
          </a:p>
          <a:p>
            <a:r>
              <a:rPr lang="en-US" altLang="zh-CN" dirty="0" smtClean="0"/>
              <a:t>GUA</a:t>
            </a:r>
            <a:r>
              <a:rPr lang="zh-CN" altLang="en-US" dirty="0" smtClean="0"/>
              <a:t>又分为</a:t>
            </a:r>
            <a:r>
              <a:rPr lang="en-US" altLang="zh-CN" dirty="0" smtClean="0"/>
              <a:t>PA</a:t>
            </a:r>
            <a:r>
              <a:rPr lang="zh-CN" altLang="en-US" dirty="0" smtClean="0"/>
              <a:t>地址和</a:t>
            </a:r>
            <a:r>
              <a:rPr lang="en-US" altLang="zh-CN" dirty="0" smtClean="0"/>
              <a:t>PI</a:t>
            </a:r>
            <a:r>
              <a:rPr lang="zh-CN" altLang="en-US" dirty="0" smtClean="0"/>
              <a:t>地址，</a:t>
            </a:r>
            <a:r>
              <a:rPr lang="en-US" altLang="zh-CN" dirty="0" smtClean="0"/>
              <a:t>PA</a:t>
            </a:r>
            <a:r>
              <a:rPr lang="zh-CN" altLang="en-US" dirty="0" smtClean="0"/>
              <a:t>地址是通过运营商分配的地址，</a:t>
            </a:r>
            <a:r>
              <a:rPr lang="en-US" altLang="zh-CN" dirty="0" smtClean="0"/>
              <a:t>PI</a:t>
            </a:r>
            <a:r>
              <a:rPr lang="zh-CN" altLang="en-US" dirty="0" smtClean="0"/>
              <a:t>地址是</a:t>
            </a:r>
            <a:r>
              <a:rPr lang="en-US" altLang="zh-CN" dirty="0" smtClean="0"/>
              <a:t>APNIC</a:t>
            </a:r>
            <a:r>
              <a:rPr lang="zh-CN" altLang="en-US" dirty="0" smtClean="0"/>
              <a:t>或</a:t>
            </a:r>
            <a:r>
              <a:rPr lang="en-US" altLang="zh-CN" dirty="0" smtClean="0"/>
              <a:t>CNNIC</a:t>
            </a:r>
            <a:r>
              <a:rPr lang="zh-CN" altLang="en-US" dirty="0" smtClean="0"/>
              <a:t>分配的地址，通常</a:t>
            </a:r>
            <a:r>
              <a:rPr lang="en-US" altLang="zh-CN" dirty="0" smtClean="0"/>
              <a:t>PI</a:t>
            </a:r>
            <a:r>
              <a:rPr lang="zh-CN" altLang="en-US" dirty="0" smtClean="0"/>
              <a:t>地址分配要伴随着</a:t>
            </a:r>
            <a:r>
              <a:rPr lang="en-US" altLang="zh-CN" dirty="0" smtClean="0"/>
              <a:t>AS</a:t>
            </a:r>
            <a:r>
              <a:rPr lang="zh-CN" altLang="en-US" dirty="0" smtClean="0"/>
              <a:t>号的分配。</a:t>
            </a:r>
            <a:endParaRPr lang="en-US" altLang="zh-CN" dirty="0" smtClean="0"/>
          </a:p>
          <a:p>
            <a:r>
              <a:rPr lang="zh-CN" altLang="en-US" dirty="0" smtClean="0"/>
              <a:t>使用地址范围是：</a:t>
            </a:r>
            <a:r>
              <a:rPr lang="en-US" altLang="zh-CN" dirty="0" smtClean="0"/>
              <a:t>2000::/3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904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xmlns="" id="{523A0E6B-2412-41AA-8D65-4F06A006D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915" y="3462226"/>
            <a:ext cx="6060843" cy="585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zh-CN" sz="2400" dirty="0" smtClean="0">
                <a:cs typeface="+mn-ea"/>
                <a:sym typeface="+mn-lt"/>
              </a:rPr>
              <a:t>IPv6</a:t>
            </a:r>
            <a:r>
              <a:rPr lang="zh-CN" altLang="en-US" sz="2400" dirty="0" smtClean="0">
                <a:cs typeface="+mn-ea"/>
                <a:sym typeface="+mn-lt"/>
              </a:rPr>
              <a:t>地址网段划分原则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5240E8D6-D5FA-4A6E-A34F-A9AC12580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037" y="2121379"/>
            <a:ext cx="810523" cy="58252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F86751D5-A720-4E6B-A4B4-B63756D88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037" y="2791803"/>
            <a:ext cx="810523" cy="585144"/>
          </a:xfrm>
          <a:prstGeom prst="rect">
            <a:avLst/>
          </a:prstGeom>
          <a:solidFill>
            <a:srgbClr val="D700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xmlns="" id="{2934DDC0-36C2-4AC1-9448-9892724FD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037" y="3464850"/>
            <a:ext cx="810523" cy="58252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xmlns="" id="{74BFFE3B-94DF-4910-8A2B-87439EA2C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915" y="2118755"/>
            <a:ext cx="6060843" cy="585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zh-CN" sz="2400" dirty="0">
                <a:cs typeface="+mn-ea"/>
                <a:sym typeface="+mn-lt"/>
              </a:rPr>
              <a:t>IPv6</a:t>
            </a:r>
            <a:r>
              <a:rPr lang="zh-CN" altLang="en-US" sz="2400" dirty="0">
                <a:cs typeface="+mn-ea"/>
                <a:sym typeface="+mn-lt"/>
              </a:rPr>
              <a:t>地址的基本分类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xmlns="" id="{337608E7-DA72-4504-86D1-5BFD29523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915" y="2791803"/>
            <a:ext cx="6060843" cy="585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zh-CN" sz="2400" dirty="0">
                <a:solidFill>
                  <a:srgbClr val="C00000"/>
                </a:solidFill>
                <a:cs typeface="+mn-ea"/>
                <a:sym typeface="+mn-lt"/>
              </a:rPr>
              <a:t>IPv6</a:t>
            </a:r>
            <a:r>
              <a:rPr lang="zh-CN" altLang="en-US" sz="2400" dirty="0">
                <a:solidFill>
                  <a:srgbClr val="C00000"/>
                </a:solidFill>
                <a:cs typeface="+mn-ea"/>
                <a:sym typeface="+mn-lt"/>
              </a:rPr>
              <a:t>公网地址获取的方式及网络出口规划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xmlns="" id="{78359627-62E3-4EF1-B293-D7230DD73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575" y="4157277"/>
            <a:ext cx="6081892" cy="585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zh-CN" sz="2400" dirty="0" smtClean="0">
                <a:cs typeface="+mn-ea"/>
                <a:sym typeface="+mn-lt"/>
              </a:rPr>
              <a:t>IPv6</a:t>
            </a:r>
            <a:r>
              <a:rPr lang="zh-CN" altLang="en-US" sz="2400" dirty="0" smtClean="0">
                <a:cs typeface="+mn-ea"/>
                <a:sym typeface="+mn-lt"/>
              </a:rPr>
              <a:t>终端获取</a:t>
            </a:r>
            <a:r>
              <a:rPr lang="en-US" altLang="zh-CN" sz="2400" dirty="0" smtClean="0">
                <a:cs typeface="+mn-ea"/>
                <a:sym typeface="+mn-lt"/>
              </a:rPr>
              <a:t>IPv6</a:t>
            </a:r>
            <a:r>
              <a:rPr lang="zh-CN" altLang="en-US" sz="2400" dirty="0" smtClean="0">
                <a:cs typeface="+mn-ea"/>
                <a:sym typeface="+mn-lt"/>
              </a:rPr>
              <a:t>地址的方式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xmlns="" id="{1581E8FA-5D15-4E89-9035-ED77A1E15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697" y="4159901"/>
            <a:ext cx="810523" cy="58252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标题 30">
            <a:extLst>
              <a:ext uri="{FF2B5EF4-FFF2-40B4-BE49-F238E27FC236}">
                <a16:creationId xmlns:a16="http://schemas.microsoft.com/office/drawing/2014/main" xmlns="" id="{ACB9E848-8174-462F-8223-E35AF18EC129}"/>
              </a:ext>
            </a:extLst>
          </p:cNvPr>
          <p:cNvSpPr txBox="1">
            <a:spLocks/>
          </p:cNvSpPr>
          <p:nvPr/>
        </p:nvSpPr>
        <p:spPr bwMode="auto">
          <a:xfrm>
            <a:off x="1229632" y="702357"/>
            <a:ext cx="974316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/>
            <a:r>
              <a:rPr lang="zh-CN" altLang="en-US" kern="0" dirty="0">
                <a:solidFill>
                  <a:srgbClr val="D7000F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13260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ne&quot;,&quot;Name&quot;:&quot;无&quot;,&quot;HeaderHeight&quot;:0.0,&quot;FooterHeight&quot;:0.0,&quot;SideMargin&quot;:10.0,&quot;TopMargin&quot;:0.0,&quot;BottomMargin&quot;:0.0,&quot;IntervalMargin&quot;:0.0}"/>
  <p:tag name="ISPRING_RESOURCE_PATHS_HASH_PRESENTER" val="35898f3f409cf638294c3670a8f09a418524f2c2"/>
</p:tagLst>
</file>

<file path=ppt/theme/theme1.xml><?xml version="1.0" encoding="utf-8"?>
<a:theme xmlns:a="http://schemas.openxmlformats.org/drawingml/2006/main" name="新华三集团PPT模板-白底中文模板">
  <a:themeElements>
    <a:clrScheme name="自定义 69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60012"/>
      </a:accent1>
      <a:accent2>
        <a:srgbClr val="808080"/>
      </a:accent2>
      <a:accent3>
        <a:srgbClr val="606060"/>
      </a:accent3>
      <a:accent4>
        <a:srgbClr val="0097BE"/>
      </a:accent4>
      <a:accent5>
        <a:srgbClr val="86C6C5"/>
      </a:accent5>
      <a:accent6>
        <a:srgbClr val="8DAA97"/>
      </a:accent6>
      <a:hlink>
        <a:srgbClr val="E60012"/>
      </a:hlink>
      <a:folHlink>
        <a:srgbClr val="808080"/>
      </a:folHlink>
    </a:clrScheme>
    <a:fontScheme name="oeneqsed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688B6"/>
        </a:solidFill>
        <a:ln w="12700" cap="flat" cmpd="sng" algn="ctr">
          <a:noFill/>
          <a:prstDash val="dash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>
            <a:ln>
              <a:noFill/>
            </a:ln>
            <a:effectLst/>
            <a:uLnTx/>
            <a:uFillTx/>
            <a:latin typeface="微软雅黑" pitchFamily="34" charset="-122"/>
            <a:ea typeface="微软雅黑" pitchFamily="34" charset="-122"/>
            <a:cs typeface="+mn-cs"/>
          </a:defRPr>
        </a:defPPr>
      </a:lstStyle>
    </a:sp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C67F704D28923B4EB05F59002EC170AD" ma:contentTypeVersion="0" ma:contentTypeDescription="新建文档。" ma:contentTypeScope="" ma:versionID="72e0b1a0a1dadbf6e6b4ece7d359911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8f872aa5919130a473c1c9447df837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9ABE0E-C1D0-476A-9A73-AD6779DC8C9D}"/>
</file>

<file path=customXml/itemProps2.xml><?xml version="1.0" encoding="utf-8"?>
<ds:datastoreItem xmlns:ds="http://schemas.openxmlformats.org/officeDocument/2006/customXml" ds:itemID="{F36E9743-1CA4-4211-8E43-8F8C431F81CC}"/>
</file>

<file path=customXml/itemProps3.xml><?xml version="1.0" encoding="utf-8"?>
<ds:datastoreItem xmlns:ds="http://schemas.openxmlformats.org/officeDocument/2006/customXml" ds:itemID="{7487A625-7371-4B5E-AF47-7FEE730ACA81}"/>
</file>

<file path=docProps/app.xml><?xml version="1.0" encoding="utf-8"?>
<Properties xmlns="http://schemas.openxmlformats.org/officeDocument/2006/extended-properties" xmlns:vt="http://schemas.openxmlformats.org/officeDocument/2006/docPropsVTypes">
  <TotalTime>9807</TotalTime>
  <Words>3787</Words>
  <Application>Microsoft Office PowerPoint</Application>
  <PresentationFormat>自定义</PresentationFormat>
  <Paragraphs>536</Paragraphs>
  <Slides>33</Slides>
  <Notes>21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新华三集团PPT模板-白底中文模板</vt:lpstr>
      <vt:lpstr>IPv6网络改造IPv6地址规划</vt:lpstr>
      <vt:lpstr>引入</vt:lpstr>
      <vt:lpstr>课程目标</vt:lpstr>
      <vt:lpstr>PowerPoint 演示文稿</vt:lpstr>
      <vt:lpstr>IPv6地址表示</vt:lpstr>
      <vt:lpstr>IPv6地址推荐简化表示方式</vt:lpstr>
      <vt:lpstr>IPv6地址分类</vt:lpstr>
      <vt:lpstr>IPv6地址分类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IPv6地址网段掩码划分原则</vt:lpstr>
      <vt:lpstr>IPv6地址子网ID规划</vt:lpstr>
      <vt:lpstr>分配原则</vt:lpstr>
      <vt:lpstr>设备loopback地址分配原则</vt:lpstr>
      <vt:lpstr>设备互联地址分配原则</vt:lpstr>
      <vt:lpstr>PowerPoint 演示文稿</vt:lpstr>
      <vt:lpstr>IPv6终端获取地址的方式</vt:lpstr>
      <vt:lpstr>IPv6终端获取地址的方式</vt:lpstr>
      <vt:lpstr>IPv6终端无状态获取地址的方式</vt:lpstr>
      <vt:lpstr>DHCP无状态获取地址的方式</vt:lpstr>
      <vt:lpstr>DHCP有状态获取地址的方式</vt:lpstr>
      <vt:lpstr>IPv6终端获取地址方式建议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IPv6地址规划</dc:title>
  <dc:creator>xielinmeng</dc:creator>
  <cp:lastModifiedBy>xielinmeng 01167</cp:lastModifiedBy>
  <cp:revision>145</cp:revision>
  <dcterms:created xsi:type="dcterms:W3CDTF">2017-11-16T05:12:34Z</dcterms:created>
  <dcterms:modified xsi:type="dcterms:W3CDTF">2018-11-23T02:30:51Z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0x010100C67F704D28923B4EB05F59002EC170AD</vt:lpwstr>
  </property>
</Properties>
</file>