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57" r:id="rId4"/>
    <p:sldMasterId id="2147483659" r:id="rId5"/>
    <p:sldMasterId id="2147483652" r:id="rId6"/>
  </p:sldMasterIdLst>
  <p:notesMasterIdLst>
    <p:notesMasterId r:id="rId104"/>
  </p:notesMasterIdLst>
  <p:sldIdLst>
    <p:sldId id="256" r:id="rId7"/>
    <p:sldId id="280" r:id="rId8"/>
    <p:sldId id="269" r:id="rId9"/>
    <p:sldId id="268" r:id="rId10"/>
    <p:sldId id="270" r:id="rId11"/>
    <p:sldId id="271" r:id="rId12"/>
    <p:sldId id="272" r:id="rId13"/>
    <p:sldId id="292" r:id="rId14"/>
    <p:sldId id="301" r:id="rId15"/>
    <p:sldId id="293" r:id="rId16"/>
    <p:sldId id="294" r:id="rId17"/>
    <p:sldId id="295" r:id="rId18"/>
    <p:sldId id="297" r:id="rId19"/>
    <p:sldId id="298" r:id="rId20"/>
    <p:sldId id="296" r:id="rId21"/>
    <p:sldId id="299" r:id="rId22"/>
    <p:sldId id="300" r:id="rId23"/>
    <p:sldId id="302" r:id="rId24"/>
    <p:sldId id="282" r:id="rId25"/>
    <p:sldId id="283" r:id="rId26"/>
    <p:sldId id="303" r:id="rId27"/>
    <p:sldId id="284" r:id="rId28"/>
    <p:sldId id="304" r:id="rId29"/>
    <p:sldId id="305" r:id="rId30"/>
    <p:sldId id="306" r:id="rId31"/>
    <p:sldId id="285" r:id="rId32"/>
    <p:sldId id="287" r:id="rId33"/>
    <p:sldId id="307" r:id="rId34"/>
    <p:sldId id="308" r:id="rId35"/>
    <p:sldId id="309" r:id="rId36"/>
    <p:sldId id="310" r:id="rId37"/>
    <p:sldId id="311" r:id="rId38"/>
    <p:sldId id="312" r:id="rId39"/>
    <p:sldId id="313" r:id="rId40"/>
    <p:sldId id="286" r:id="rId41"/>
    <p:sldId id="314" r:id="rId42"/>
    <p:sldId id="316" r:id="rId43"/>
    <p:sldId id="317" r:id="rId44"/>
    <p:sldId id="318" r:id="rId45"/>
    <p:sldId id="315" r:id="rId46"/>
    <p:sldId id="288" r:id="rId47"/>
    <p:sldId id="289" r:id="rId48"/>
    <p:sldId id="290" r:id="rId49"/>
    <p:sldId id="291" r:id="rId50"/>
    <p:sldId id="319" r:id="rId51"/>
    <p:sldId id="320" r:id="rId52"/>
    <p:sldId id="321" r:id="rId53"/>
    <p:sldId id="322" r:id="rId54"/>
    <p:sldId id="323" r:id="rId55"/>
    <p:sldId id="324" r:id="rId56"/>
    <p:sldId id="325" r:id="rId57"/>
    <p:sldId id="326" r:id="rId58"/>
    <p:sldId id="327" r:id="rId59"/>
    <p:sldId id="329" r:id="rId60"/>
    <p:sldId id="331" r:id="rId61"/>
    <p:sldId id="332" r:id="rId62"/>
    <p:sldId id="333" r:id="rId63"/>
    <p:sldId id="334" r:id="rId64"/>
    <p:sldId id="335" r:id="rId65"/>
    <p:sldId id="336" r:id="rId66"/>
    <p:sldId id="337" r:id="rId67"/>
    <p:sldId id="338" r:id="rId68"/>
    <p:sldId id="339" r:id="rId69"/>
    <p:sldId id="340" r:id="rId70"/>
    <p:sldId id="341" r:id="rId71"/>
    <p:sldId id="342" r:id="rId72"/>
    <p:sldId id="343" r:id="rId73"/>
    <p:sldId id="344" r:id="rId74"/>
    <p:sldId id="366" r:id="rId75"/>
    <p:sldId id="345" r:id="rId76"/>
    <p:sldId id="346" r:id="rId77"/>
    <p:sldId id="347" r:id="rId78"/>
    <p:sldId id="348" r:id="rId79"/>
    <p:sldId id="349" r:id="rId80"/>
    <p:sldId id="350" r:id="rId81"/>
    <p:sldId id="351" r:id="rId82"/>
    <p:sldId id="353" r:id="rId83"/>
    <p:sldId id="352" r:id="rId84"/>
    <p:sldId id="357" r:id="rId85"/>
    <p:sldId id="358" r:id="rId86"/>
    <p:sldId id="359" r:id="rId87"/>
    <p:sldId id="360" r:id="rId88"/>
    <p:sldId id="362" r:id="rId89"/>
    <p:sldId id="363" r:id="rId90"/>
    <p:sldId id="361" r:id="rId91"/>
    <p:sldId id="364" r:id="rId92"/>
    <p:sldId id="365" r:id="rId93"/>
    <p:sldId id="354" r:id="rId94"/>
    <p:sldId id="273" r:id="rId95"/>
    <p:sldId id="274" r:id="rId96"/>
    <p:sldId id="275" r:id="rId97"/>
    <p:sldId id="277" r:id="rId98"/>
    <p:sldId id="278" r:id="rId99"/>
    <p:sldId id="355" r:id="rId100"/>
    <p:sldId id="356" r:id="rId101"/>
    <p:sldId id="281" r:id="rId102"/>
    <p:sldId id="260" r:id="rId103"/>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87FD"/>
    <a:srgbClr val="E7EDFF"/>
    <a:srgbClr val="009ED6"/>
    <a:srgbClr val="B8B8B8"/>
    <a:srgbClr val="B2B2B2"/>
    <a:srgbClr val="C0C0C0"/>
    <a:srgbClr val="DDDDDD"/>
    <a:srgbClr val="333333"/>
    <a:srgbClr val="5F5F5F"/>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012ECD-51FC-41F1-AA8D-1B2483CD663E}" styleName="浅色样式 2 - 强调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浅色样式 2 - 强调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78" autoAdjust="0"/>
    <p:restoredTop sz="87801" autoAdjust="0"/>
  </p:normalViewPr>
  <p:slideViewPr>
    <p:cSldViewPr>
      <p:cViewPr varScale="1">
        <p:scale>
          <a:sx n="65" d="100"/>
          <a:sy n="65" d="100"/>
        </p:scale>
        <p:origin x="888"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07" Type="http://schemas.openxmlformats.org/officeDocument/2006/relationships/theme" Target="theme/theme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slide" Target="slides/slide81.xml"/><Relationship Id="rId102" Type="http://schemas.openxmlformats.org/officeDocument/2006/relationships/slide" Target="slides/slide96.xml"/><Relationship Id="rId5" Type="http://schemas.openxmlformats.org/officeDocument/2006/relationships/slideMaster" Target="slideMasters/slideMaster2.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slide" Target="slides/slide84.xml"/><Relationship Id="rId95" Type="http://schemas.openxmlformats.org/officeDocument/2006/relationships/slide" Target="slides/slide89.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slide" Target="slides/slide87.xml"/><Relationship Id="rId98" Type="http://schemas.openxmlformats.org/officeDocument/2006/relationships/slide" Target="slides/slide9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openxmlformats.org/officeDocument/2006/relationships/slide" Target="slides/slide97.xml"/><Relationship Id="rId108"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viewProps" Target="viewProp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zh-CN"/>
          </a:p>
        </p:txBody>
      </p:sp>
      <p:sp>
        <p:nvSpPr>
          <p:cNvPr id="7577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zh-CN"/>
          </a:p>
        </p:txBody>
      </p:sp>
      <p:sp>
        <p:nvSpPr>
          <p:cNvPr id="757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578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7578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zh-CN"/>
          </a:p>
        </p:txBody>
      </p:sp>
      <p:sp>
        <p:nvSpPr>
          <p:cNvPr id="7578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B9A3381C-C430-4EE8-B4CF-2597F4A942E3}" type="slidenum">
              <a:rPr lang="en-US" altLang="zh-CN"/>
              <a:pPr/>
              <a:t>‹#›</a:t>
            </a:fld>
            <a:endParaRPr lang="en-US" altLang="zh-CN"/>
          </a:p>
        </p:txBody>
      </p:sp>
    </p:spTree>
    <p:extLst>
      <p:ext uri="{BB962C8B-B14F-4D97-AF65-F5344CB8AC3E}">
        <p14:creationId xmlns:p14="http://schemas.microsoft.com/office/powerpoint/2010/main" val="376752640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宋体" charset="-122"/>
        <a:cs typeface="+mn-cs"/>
      </a:defRPr>
    </a:lvl1pPr>
    <a:lvl2pPr marL="457200" algn="l" rtl="0" fontAlgn="base">
      <a:spcBef>
        <a:spcPct val="30000"/>
      </a:spcBef>
      <a:spcAft>
        <a:spcPct val="0"/>
      </a:spcAft>
      <a:defRPr sz="1200" kern="1200">
        <a:solidFill>
          <a:schemeClr val="tx1"/>
        </a:solidFill>
        <a:latin typeface="Arial" charset="0"/>
        <a:ea typeface="宋体" charset="-122"/>
        <a:cs typeface="+mn-cs"/>
      </a:defRPr>
    </a:lvl2pPr>
    <a:lvl3pPr marL="914400" algn="l" rtl="0" fontAlgn="base">
      <a:spcBef>
        <a:spcPct val="30000"/>
      </a:spcBef>
      <a:spcAft>
        <a:spcPct val="0"/>
      </a:spcAft>
      <a:defRPr sz="1200" kern="1200">
        <a:solidFill>
          <a:schemeClr val="tx1"/>
        </a:solidFill>
        <a:latin typeface="Arial" charset="0"/>
        <a:ea typeface="宋体" charset="-122"/>
        <a:cs typeface="+mn-cs"/>
      </a:defRPr>
    </a:lvl3pPr>
    <a:lvl4pPr marL="1371600" algn="l" rtl="0" fontAlgn="base">
      <a:spcBef>
        <a:spcPct val="30000"/>
      </a:spcBef>
      <a:spcAft>
        <a:spcPct val="0"/>
      </a:spcAft>
      <a:defRPr sz="1200" kern="1200">
        <a:solidFill>
          <a:schemeClr val="tx1"/>
        </a:solidFill>
        <a:latin typeface="Arial" charset="0"/>
        <a:ea typeface="宋体" charset="-122"/>
        <a:cs typeface="+mn-cs"/>
      </a:defRPr>
    </a:lvl4pPr>
    <a:lvl5pPr marL="1828800" algn="l" rtl="0" fontAlgn="base">
      <a:spcBef>
        <a:spcPct val="30000"/>
      </a:spcBef>
      <a:spcAft>
        <a:spcPct val="0"/>
      </a:spcAft>
      <a:defRPr sz="1200" kern="1200">
        <a:solidFill>
          <a:schemeClr val="tx1"/>
        </a:solidFill>
        <a:latin typeface="Arial" charset="0"/>
        <a:ea typeface="宋体"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64DEEF-1AF5-4E02-8B4C-879FA8D1012D}" type="slidenum">
              <a:rPr lang="en-US" altLang="zh-CN"/>
              <a:pPr/>
              <a:t>0</a:t>
            </a:fld>
            <a:endParaRPr lang="en-US" altLang="zh-CN"/>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811331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0E5F88-DED8-4198-8234-82E91BA0BEFB}" type="slidenum">
              <a:rPr lang="en-US" altLang="zh-CN"/>
              <a:pPr/>
              <a:t>9</a:t>
            </a:fld>
            <a:endParaRPr lang="en-US" altLang="zh-CN"/>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620431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0E5F88-DED8-4198-8234-82E91BA0BEFB}" type="slidenum">
              <a:rPr lang="en-US" altLang="zh-CN"/>
              <a:pPr/>
              <a:t>10</a:t>
            </a:fld>
            <a:endParaRPr lang="en-US" altLang="zh-CN"/>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4278814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0E5F88-DED8-4198-8234-82E91BA0BEFB}" type="slidenum">
              <a:rPr lang="en-US" altLang="zh-CN"/>
              <a:pPr/>
              <a:t>11</a:t>
            </a:fld>
            <a:endParaRPr lang="en-US" altLang="zh-CN"/>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9458025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0E5F88-DED8-4198-8234-82E91BA0BEFB}" type="slidenum">
              <a:rPr lang="en-US" altLang="zh-CN"/>
              <a:pPr/>
              <a:t>12</a:t>
            </a:fld>
            <a:endParaRPr lang="en-US" altLang="zh-CN"/>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4690036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0E5F88-DED8-4198-8234-82E91BA0BEFB}" type="slidenum">
              <a:rPr lang="en-US" altLang="zh-CN"/>
              <a:pPr/>
              <a:t>13</a:t>
            </a:fld>
            <a:endParaRPr lang="en-US" altLang="zh-CN"/>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7394897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0E5F88-DED8-4198-8234-82E91BA0BEFB}" type="slidenum">
              <a:rPr lang="en-US" altLang="zh-CN"/>
              <a:pPr/>
              <a:t>14</a:t>
            </a:fld>
            <a:endParaRPr lang="en-US" altLang="zh-CN"/>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4226640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0E5F88-DED8-4198-8234-82E91BA0BEFB}" type="slidenum">
              <a:rPr lang="en-US" altLang="zh-CN"/>
              <a:pPr/>
              <a:t>15</a:t>
            </a:fld>
            <a:endParaRPr lang="en-US" altLang="zh-CN"/>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7260279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0E5F88-DED8-4198-8234-82E91BA0BEFB}" type="slidenum">
              <a:rPr lang="en-US" altLang="zh-CN"/>
              <a:pPr/>
              <a:t>16</a:t>
            </a:fld>
            <a:endParaRPr lang="en-US" altLang="zh-CN"/>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552468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0E5F88-DED8-4198-8234-82E91BA0BEFB}" type="slidenum">
              <a:rPr lang="en-US" altLang="zh-CN"/>
              <a:pPr/>
              <a:t>17</a:t>
            </a:fld>
            <a:endParaRPr lang="en-US" altLang="zh-CN"/>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8630083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0E5F88-DED8-4198-8234-82E91BA0BEFB}" type="slidenum">
              <a:rPr lang="en-US" altLang="zh-CN"/>
              <a:pPr/>
              <a:t>18</a:t>
            </a:fld>
            <a:endParaRPr lang="en-US" altLang="zh-CN"/>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043282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1DFA2A-1034-419A-BF1C-743EDAF9BAC1}" type="slidenum">
              <a:rPr lang="en-US" altLang="zh-CN"/>
              <a:pPr/>
              <a:t>1</a:t>
            </a:fld>
            <a:endParaRPr lang="en-US" altLang="zh-CN"/>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2070124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0E5F88-DED8-4198-8234-82E91BA0BEFB}" type="slidenum">
              <a:rPr lang="en-US" altLang="zh-CN"/>
              <a:pPr/>
              <a:t>19</a:t>
            </a:fld>
            <a:endParaRPr lang="en-US" altLang="zh-CN"/>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5567244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30EE56-C5EF-41BF-A936-EE4073E0FBE3}" type="slidenum">
              <a:rPr lang="en-US" altLang="zh-CN"/>
              <a:pPr/>
              <a:t>20</a:t>
            </a:fld>
            <a:endParaRPr lang="en-US" altLang="zh-CN"/>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6923824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0E5F88-DED8-4198-8234-82E91BA0BEFB}" type="slidenum">
              <a:rPr lang="en-US" altLang="zh-CN"/>
              <a:pPr/>
              <a:t>21</a:t>
            </a:fld>
            <a:endParaRPr lang="en-US" altLang="zh-CN"/>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5489330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0E5F88-DED8-4198-8234-82E91BA0BEFB}" type="slidenum">
              <a:rPr lang="en-US" altLang="zh-CN"/>
              <a:pPr/>
              <a:t>22</a:t>
            </a:fld>
            <a:endParaRPr lang="en-US" altLang="zh-CN"/>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1647582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0E5F88-DED8-4198-8234-82E91BA0BEFB}" type="slidenum">
              <a:rPr lang="en-US" altLang="zh-CN"/>
              <a:pPr/>
              <a:t>23</a:t>
            </a:fld>
            <a:endParaRPr lang="en-US" altLang="zh-CN"/>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41004122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30EE56-C5EF-41BF-A936-EE4073E0FBE3}" type="slidenum">
              <a:rPr lang="en-US" altLang="zh-CN"/>
              <a:pPr/>
              <a:t>24</a:t>
            </a:fld>
            <a:endParaRPr lang="en-US" altLang="zh-CN"/>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6949727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0E5F88-DED8-4198-8234-82E91BA0BEFB}" type="slidenum">
              <a:rPr lang="en-US" altLang="zh-CN"/>
              <a:pPr/>
              <a:t>25</a:t>
            </a:fld>
            <a:endParaRPr lang="en-US" altLang="zh-CN"/>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9391849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0E5F88-DED8-4198-8234-82E91BA0BEFB}" type="slidenum">
              <a:rPr lang="en-US" altLang="zh-CN"/>
              <a:pPr/>
              <a:t>26</a:t>
            </a:fld>
            <a:endParaRPr lang="en-US" altLang="zh-CN"/>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0672656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0E5F88-DED8-4198-8234-82E91BA0BEFB}" type="slidenum">
              <a:rPr lang="en-US" altLang="zh-CN"/>
              <a:pPr/>
              <a:t>27</a:t>
            </a:fld>
            <a:endParaRPr lang="en-US" altLang="zh-CN"/>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6663420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0E5F88-DED8-4198-8234-82E91BA0BEFB}" type="slidenum">
              <a:rPr lang="en-US" altLang="zh-CN"/>
              <a:pPr/>
              <a:t>28</a:t>
            </a:fld>
            <a:endParaRPr lang="en-US" altLang="zh-CN"/>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759411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452E30-A5A4-4434-AE70-B92E6F8BD1D1}" type="slidenum">
              <a:rPr lang="en-US" altLang="zh-CN"/>
              <a:pPr/>
              <a:t>2</a:t>
            </a:fld>
            <a:endParaRPr lang="en-US" altLang="zh-CN"/>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1623760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0E5F88-DED8-4198-8234-82E91BA0BEFB}" type="slidenum">
              <a:rPr lang="en-US" altLang="zh-CN"/>
              <a:pPr/>
              <a:t>29</a:t>
            </a:fld>
            <a:endParaRPr lang="en-US" altLang="zh-CN"/>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3195424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0E5F88-DED8-4198-8234-82E91BA0BEFB}" type="slidenum">
              <a:rPr lang="en-US" altLang="zh-CN"/>
              <a:pPr/>
              <a:t>30</a:t>
            </a:fld>
            <a:endParaRPr lang="en-US" altLang="zh-CN"/>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6501629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0E5F88-DED8-4198-8234-82E91BA0BEFB}" type="slidenum">
              <a:rPr lang="en-US" altLang="zh-CN"/>
              <a:pPr/>
              <a:t>31</a:t>
            </a:fld>
            <a:endParaRPr lang="en-US" altLang="zh-CN"/>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1108816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0E5F88-DED8-4198-8234-82E91BA0BEFB}" type="slidenum">
              <a:rPr lang="en-US" altLang="zh-CN"/>
              <a:pPr/>
              <a:t>32</a:t>
            </a:fld>
            <a:endParaRPr lang="en-US" altLang="zh-CN"/>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6166329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0E5F88-DED8-4198-8234-82E91BA0BEFB}" type="slidenum">
              <a:rPr lang="en-US" altLang="zh-CN"/>
              <a:pPr/>
              <a:t>33</a:t>
            </a:fld>
            <a:endParaRPr lang="en-US" altLang="zh-CN"/>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4291707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0E5F88-DED8-4198-8234-82E91BA0BEFB}" type="slidenum">
              <a:rPr lang="en-US" altLang="zh-CN"/>
              <a:pPr/>
              <a:t>34</a:t>
            </a:fld>
            <a:endParaRPr lang="en-US" altLang="zh-CN"/>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553747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0E5F88-DED8-4198-8234-82E91BA0BEFB}" type="slidenum">
              <a:rPr lang="en-US" altLang="zh-CN"/>
              <a:pPr/>
              <a:t>35</a:t>
            </a:fld>
            <a:endParaRPr lang="en-US" altLang="zh-CN"/>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984768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30EE56-C5EF-41BF-A936-EE4073E0FBE3}" type="slidenum">
              <a:rPr lang="en-US" altLang="zh-CN"/>
              <a:pPr/>
              <a:t>39</a:t>
            </a:fld>
            <a:endParaRPr lang="en-US" altLang="zh-CN"/>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3817721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0E5F88-DED8-4198-8234-82E91BA0BEFB}" type="slidenum">
              <a:rPr lang="en-US" altLang="zh-CN"/>
              <a:pPr/>
              <a:t>40</a:t>
            </a:fld>
            <a:endParaRPr lang="en-US" altLang="zh-CN"/>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8040950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0E5F88-DED8-4198-8234-82E91BA0BEFB}" type="slidenum">
              <a:rPr lang="en-US" altLang="zh-CN"/>
              <a:pPr/>
              <a:t>41</a:t>
            </a:fld>
            <a:endParaRPr lang="en-US" altLang="zh-CN"/>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551678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30EE56-C5EF-41BF-A936-EE4073E0FBE3}" type="slidenum">
              <a:rPr lang="en-US" altLang="zh-CN"/>
              <a:pPr/>
              <a:t>3</a:t>
            </a:fld>
            <a:endParaRPr lang="en-US" altLang="zh-CN"/>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582882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0E5F88-DED8-4198-8234-82E91BA0BEFB}" type="slidenum">
              <a:rPr lang="en-US" altLang="zh-CN"/>
              <a:pPr/>
              <a:t>42</a:t>
            </a:fld>
            <a:endParaRPr lang="en-US" altLang="zh-CN"/>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8460261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0E5F88-DED8-4198-8234-82E91BA0BEFB}" type="slidenum">
              <a:rPr lang="en-US" altLang="zh-CN"/>
              <a:pPr/>
              <a:t>43</a:t>
            </a:fld>
            <a:endParaRPr lang="en-US" altLang="zh-CN"/>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r>
              <a:rPr lang="zh-CN" altLang="en-US" dirty="0" smtClean="0"/>
              <a:t>双</a:t>
            </a:r>
            <a:r>
              <a:rPr lang="en-US" altLang="zh-CN" dirty="0" smtClean="0"/>
              <a:t>WAN</a:t>
            </a:r>
            <a:r>
              <a:rPr lang="zh-CN" altLang="en-US" dirty="0" smtClean="0"/>
              <a:t>路由器特有功能</a:t>
            </a:r>
            <a:endParaRPr lang="zh-CN" altLang="zh-CN" dirty="0"/>
          </a:p>
        </p:txBody>
      </p:sp>
    </p:spTree>
    <p:extLst>
      <p:ext uri="{BB962C8B-B14F-4D97-AF65-F5344CB8AC3E}">
        <p14:creationId xmlns:p14="http://schemas.microsoft.com/office/powerpoint/2010/main" val="3194132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0E5F88-DED8-4198-8234-82E91BA0BEFB}" type="slidenum">
              <a:rPr lang="en-US" altLang="zh-CN"/>
              <a:pPr/>
              <a:t>44</a:t>
            </a:fld>
            <a:endParaRPr lang="en-US" altLang="zh-CN"/>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4746145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0E5F88-DED8-4198-8234-82E91BA0BEFB}" type="slidenum">
              <a:rPr lang="en-US" altLang="zh-CN"/>
              <a:pPr/>
              <a:t>45</a:t>
            </a:fld>
            <a:endParaRPr lang="en-US" altLang="zh-CN"/>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2373983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0E5F88-DED8-4198-8234-82E91BA0BEFB}" type="slidenum">
              <a:rPr lang="en-US" altLang="zh-CN"/>
              <a:pPr/>
              <a:t>46</a:t>
            </a:fld>
            <a:endParaRPr lang="en-US" altLang="zh-CN"/>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3788599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0E5F88-DED8-4198-8234-82E91BA0BEFB}" type="slidenum">
              <a:rPr lang="en-US" altLang="zh-CN"/>
              <a:pPr/>
              <a:t>47</a:t>
            </a:fld>
            <a:endParaRPr lang="en-US" altLang="zh-CN"/>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2081464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0E5F88-DED8-4198-8234-82E91BA0BEFB}" type="slidenum">
              <a:rPr lang="en-US" altLang="zh-CN"/>
              <a:pPr/>
              <a:t>48</a:t>
            </a:fld>
            <a:endParaRPr lang="en-US" altLang="zh-CN"/>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8532205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0E5F88-DED8-4198-8234-82E91BA0BEFB}" type="slidenum">
              <a:rPr lang="en-US" altLang="zh-CN"/>
              <a:pPr/>
              <a:t>49</a:t>
            </a:fld>
            <a:endParaRPr lang="en-US" altLang="zh-CN"/>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49884055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0E5F88-DED8-4198-8234-82E91BA0BEFB}" type="slidenum">
              <a:rPr lang="en-US" altLang="zh-CN"/>
              <a:pPr/>
              <a:t>50</a:t>
            </a:fld>
            <a:endParaRPr lang="en-US" altLang="zh-CN"/>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8110625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0E5F88-DED8-4198-8234-82E91BA0BEFB}" type="slidenum">
              <a:rPr lang="en-US" altLang="zh-CN"/>
              <a:pPr/>
              <a:t>51</a:t>
            </a:fld>
            <a:endParaRPr lang="en-US" altLang="zh-CN"/>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372309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449DED-8D2E-43F6-86CF-23175BED9AAA}" type="slidenum">
              <a:rPr lang="en-US" altLang="zh-CN"/>
              <a:pPr/>
              <a:t>4</a:t>
            </a:fld>
            <a:endParaRPr lang="en-US" altLang="zh-CN"/>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65199338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0E5F88-DED8-4198-8234-82E91BA0BEFB}" type="slidenum">
              <a:rPr lang="en-US" altLang="zh-CN"/>
              <a:pPr/>
              <a:t>52</a:t>
            </a:fld>
            <a:endParaRPr lang="en-US" altLang="zh-CN"/>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7560111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0E5F88-DED8-4198-8234-82E91BA0BEFB}" type="slidenum">
              <a:rPr lang="en-US" altLang="zh-CN"/>
              <a:pPr/>
              <a:t>53</a:t>
            </a:fld>
            <a:endParaRPr lang="en-US" altLang="zh-CN"/>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29749526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0E5F88-DED8-4198-8234-82E91BA0BEFB}" type="slidenum">
              <a:rPr lang="en-US" altLang="zh-CN"/>
              <a:pPr/>
              <a:t>54</a:t>
            </a:fld>
            <a:endParaRPr lang="en-US" altLang="zh-CN"/>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416792724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0E5F88-DED8-4198-8234-82E91BA0BEFB}" type="slidenum">
              <a:rPr lang="en-US" altLang="zh-CN"/>
              <a:pPr/>
              <a:t>55</a:t>
            </a:fld>
            <a:endParaRPr lang="en-US" altLang="zh-CN"/>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9698461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0E5F88-DED8-4198-8234-82E91BA0BEFB}" type="slidenum">
              <a:rPr lang="en-US" altLang="zh-CN"/>
              <a:pPr/>
              <a:t>56</a:t>
            </a:fld>
            <a:endParaRPr lang="en-US" altLang="zh-CN"/>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413536775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0E5F88-DED8-4198-8234-82E91BA0BEFB}" type="slidenum">
              <a:rPr lang="en-US" altLang="zh-CN"/>
              <a:pPr/>
              <a:t>57</a:t>
            </a:fld>
            <a:endParaRPr lang="en-US" altLang="zh-CN"/>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21060508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0E5F88-DED8-4198-8234-82E91BA0BEFB}" type="slidenum">
              <a:rPr lang="en-US" altLang="zh-CN"/>
              <a:pPr/>
              <a:t>58</a:t>
            </a:fld>
            <a:endParaRPr lang="en-US" altLang="zh-CN"/>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8517256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0E5F88-DED8-4198-8234-82E91BA0BEFB}" type="slidenum">
              <a:rPr lang="en-US" altLang="zh-CN"/>
              <a:pPr/>
              <a:t>59</a:t>
            </a:fld>
            <a:endParaRPr lang="en-US" altLang="zh-CN"/>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08521868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0E5F88-DED8-4198-8234-82E91BA0BEFB}" type="slidenum">
              <a:rPr lang="en-US" altLang="zh-CN"/>
              <a:pPr/>
              <a:t>60</a:t>
            </a:fld>
            <a:endParaRPr lang="en-US" altLang="zh-CN"/>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8420533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0E5F88-DED8-4198-8234-82E91BA0BEFB}" type="slidenum">
              <a:rPr lang="en-US" altLang="zh-CN"/>
              <a:pPr/>
              <a:t>61</a:t>
            </a:fld>
            <a:endParaRPr lang="en-US" altLang="zh-CN"/>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854113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369284-7F8C-4658-89C7-DEA1F0811418}" type="slidenum">
              <a:rPr lang="en-US" altLang="zh-CN"/>
              <a:pPr/>
              <a:t>5</a:t>
            </a:fld>
            <a:endParaRPr lang="en-US" altLang="zh-CN"/>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r>
              <a:rPr lang="en-US" altLang="zh-CN" dirty="0" smtClean="0"/>
              <a:t>ER</a:t>
            </a:r>
            <a:r>
              <a:rPr lang="zh-CN" altLang="en-US" dirty="0" smtClean="0"/>
              <a:t>单</a:t>
            </a:r>
            <a:r>
              <a:rPr lang="en-US" altLang="zh-CN" dirty="0" smtClean="0"/>
              <a:t>WAN</a:t>
            </a:r>
            <a:r>
              <a:rPr lang="zh-CN" altLang="en-US" dirty="0" smtClean="0"/>
              <a:t>口路由器主要应用在对出口链路要求不高的应用场合，包括中小微企业、酒店、政府企事业单位。</a:t>
            </a:r>
          </a:p>
          <a:p>
            <a:r>
              <a:rPr lang="en-US" altLang="zh-CN" dirty="0" smtClean="0"/>
              <a:t>ER</a:t>
            </a:r>
            <a:r>
              <a:rPr lang="zh-CN" altLang="en-US" dirty="0" smtClean="0"/>
              <a:t>双</a:t>
            </a:r>
            <a:r>
              <a:rPr lang="en-US" altLang="zh-CN" dirty="0" smtClean="0"/>
              <a:t>WAN</a:t>
            </a:r>
            <a:r>
              <a:rPr lang="zh-CN" altLang="en-US" dirty="0" smtClean="0"/>
              <a:t>口路由器主要应用在对出口链路要求较高（双出口链路备份、流量负载分担）的应用场合，包括网吧、普职教、酒店、政府企事业单位。</a:t>
            </a:r>
            <a:endParaRPr lang="zh-CN" altLang="zh-CN" dirty="0"/>
          </a:p>
        </p:txBody>
      </p:sp>
    </p:spTree>
    <p:extLst>
      <p:ext uri="{BB962C8B-B14F-4D97-AF65-F5344CB8AC3E}">
        <p14:creationId xmlns:p14="http://schemas.microsoft.com/office/powerpoint/2010/main" val="271518460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0E5F88-DED8-4198-8234-82E91BA0BEFB}" type="slidenum">
              <a:rPr lang="en-US" altLang="zh-CN"/>
              <a:pPr/>
              <a:t>62</a:t>
            </a:fld>
            <a:endParaRPr lang="en-US" altLang="zh-CN"/>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22053441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0E5F88-DED8-4198-8234-82E91BA0BEFB}" type="slidenum">
              <a:rPr lang="en-US" altLang="zh-CN"/>
              <a:pPr/>
              <a:t>63</a:t>
            </a:fld>
            <a:endParaRPr lang="en-US" altLang="zh-CN"/>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99925134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0E5F88-DED8-4198-8234-82E91BA0BEFB}" type="slidenum">
              <a:rPr lang="en-US" altLang="zh-CN"/>
              <a:pPr/>
              <a:t>64</a:t>
            </a:fld>
            <a:endParaRPr lang="en-US" altLang="zh-CN"/>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60780872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0E5F88-DED8-4198-8234-82E91BA0BEFB}" type="slidenum">
              <a:rPr lang="en-US" altLang="zh-CN"/>
              <a:pPr/>
              <a:t>65</a:t>
            </a:fld>
            <a:endParaRPr lang="en-US" altLang="zh-CN"/>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56764554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0E5F88-DED8-4198-8234-82E91BA0BEFB}" type="slidenum">
              <a:rPr lang="en-US" altLang="zh-CN"/>
              <a:pPr/>
              <a:t>66</a:t>
            </a:fld>
            <a:endParaRPr lang="en-US" altLang="zh-CN"/>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46159814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0E5F88-DED8-4198-8234-82E91BA0BEFB}" type="slidenum">
              <a:rPr lang="en-US" altLang="zh-CN"/>
              <a:pPr/>
              <a:t>67</a:t>
            </a:fld>
            <a:endParaRPr lang="en-US" altLang="zh-CN"/>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r>
              <a:rPr lang="zh-CN" altLang="en-US" dirty="0" smtClean="0"/>
              <a:t>路由器支持以下两种</a:t>
            </a:r>
            <a:r>
              <a:rPr lang="en-US" altLang="zh-CN" dirty="0" smtClean="0"/>
              <a:t>IP</a:t>
            </a:r>
            <a:r>
              <a:rPr lang="zh-CN" altLang="en-US" dirty="0" smtClean="0"/>
              <a:t>流量限制方式：</a:t>
            </a:r>
          </a:p>
          <a:p>
            <a:r>
              <a:rPr lang="zh-CN" altLang="en-US" dirty="0" smtClean="0"/>
              <a:t>允许借用空闲的带宽：即弹性带宽限制，在带宽使用不紧张时（比如：早上，上网人数较少时），允许每个限速通道自由地使用系统带宽，其实际流量可以超过限速值。</a:t>
            </a:r>
          </a:p>
          <a:p>
            <a:r>
              <a:rPr lang="zh-CN" altLang="en-US" dirty="0" smtClean="0"/>
              <a:t>只能使用预设的带宽：即固定带宽限制，每个限速通道的实际流量不能超过限速值。即使系统还有空闲的带宽，也不能利用。</a:t>
            </a:r>
            <a:endParaRPr lang="zh-CN" altLang="zh-CN" dirty="0"/>
          </a:p>
        </p:txBody>
      </p:sp>
    </p:spTree>
    <p:extLst>
      <p:ext uri="{BB962C8B-B14F-4D97-AF65-F5344CB8AC3E}">
        <p14:creationId xmlns:p14="http://schemas.microsoft.com/office/powerpoint/2010/main" val="422383411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0E5F88-DED8-4198-8234-82E91BA0BEFB}" type="slidenum">
              <a:rPr lang="en-US" altLang="zh-CN"/>
              <a:pPr/>
              <a:t>68</a:t>
            </a:fld>
            <a:endParaRPr lang="en-US" altLang="zh-CN"/>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r>
              <a:rPr lang="zh-CN" altLang="en-US" dirty="0" smtClean="0"/>
              <a:t>当</a:t>
            </a:r>
            <a:r>
              <a:rPr lang="en-US" altLang="zh-CN" dirty="0" smtClean="0"/>
              <a:t>"</a:t>
            </a:r>
            <a:r>
              <a:rPr lang="zh-CN" altLang="en-US" dirty="0" smtClean="0"/>
              <a:t>带宽共享方式</a:t>
            </a:r>
            <a:r>
              <a:rPr lang="en-US" altLang="zh-CN" dirty="0" smtClean="0"/>
              <a:t>"</a:t>
            </a:r>
            <a:r>
              <a:rPr lang="zh-CN" altLang="en-US" dirty="0" smtClean="0"/>
              <a:t>为</a:t>
            </a:r>
            <a:r>
              <a:rPr lang="en-US" altLang="zh-CN" dirty="0" smtClean="0"/>
              <a:t>"</a:t>
            </a:r>
            <a:r>
              <a:rPr lang="zh-CN" altLang="en-US" dirty="0" smtClean="0"/>
              <a:t>独占</a:t>
            </a:r>
            <a:r>
              <a:rPr lang="en-US" altLang="zh-CN" dirty="0" smtClean="0"/>
              <a:t>"</a:t>
            </a:r>
            <a:r>
              <a:rPr lang="zh-CN" altLang="en-US" dirty="0" smtClean="0"/>
              <a:t>时，</a:t>
            </a:r>
            <a:r>
              <a:rPr lang="en-US" altLang="zh-CN" dirty="0" smtClean="0"/>
              <a:t>"IP</a:t>
            </a:r>
            <a:r>
              <a:rPr lang="zh-CN" altLang="en-US" dirty="0" smtClean="0"/>
              <a:t>地址范围</a:t>
            </a:r>
            <a:r>
              <a:rPr lang="en-US" altLang="zh-CN" dirty="0" smtClean="0"/>
              <a:t>"</a:t>
            </a:r>
            <a:r>
              <a:rPr lang="zh-CN" altLang="en-US" dirty="0" smtClean="0"/>
              <a:t>中的每个</a:t>
            </a:r>
            <a:r>
              <a:rPr lang="en-US" altLang="zh-CN" dirty="0" smtClean="0"/>
              <a:t>IP</a:t>
            </a:r>
            <a:r>
              <a:rPr lang="zh-CN" altLang="en-US" dirty="0" smtClean="0"/>
              <a:t>都各自拥有一个限速通道。当</a:t>
            </a:r>
            <a:r>
              <a:rPr lang="en-US" altLang="zh-CN" dirty="0" smtClean="0"/>
              <a:t>"</a:t>
            </a:r>
            <a:r>
              <a:rPr lang="zh-CN" altLang="en-US" dirty="0" smtClean="0"/>
              <a:t>带宽共享方式</a:t>
            </a:r>
            <a:r>
              <a:rPr lang="en-US" altLang="zh-CN" dirty="0" smtClean="0"/>
              <a:t>"</a:t>
            </a:r>
            <a:r>
              <a:rPr lang="zh-CN" altLang="en-US" dirty="0" smtClean="0"/>
              <a:t>为</a:t>
            </a:r>
            <a:r>
              <a:rPr lang="en-US" altLang="zh-CN" dirty="0" smtClean="0"/>
              <a:t>"</a:t>
            </a:r>
            <a:r>
              <a:rPr lang="zh-CN" altLang="en-US" dirty="0" smtClean="0"/>
              <a:t>共享</a:t>
            </a:r>
            <a:r>
              <a:rPr lang="en-US" altLang="zh-CN" dirty="0" smtClean="0"/>
              <a:t>"</a:t>
            </a:r>
            <a:r>
              <a:rPr lang="zh-CN" altLang="en-US" dirty="0" smtClean="0"/>
              <a:t>时，</a:t>
            </a:r>
            <a:r>
              <a:rPr lang="en-US" altLang="zh-CN" dirty="0" smtClean="0"/>
              <a:t>"IP</a:t>
            </a:r>
            <a:r>
              <a:rPr lang="zh-CN" altLang="en-US" dirty="0" smtClean="0"/>
              <a:t>地址范围</a:t>
            </a:r>
            <a:r>
              <a:rPr lang="en-US" altLang="zh-CN" dirty="0" smtClean="0"/>
              <a:t>"</a:t>
            </a:r>
            <a:r>
              <a:rPr lang="zh-CN" altLang="en-US" dirty="0" smtClean="0"/>
              <a:t>（或</a:t>
            </a:r>
            <a:r>
              <a:rPr lang="en-US" altLang="zh-CN" dirty="0" smtClean="0"/>
              <a:t>"IP</a:t>
            </a:r>
            <a:r>
              <a:rPr lang="zh-CN" altLang="en-US" dirty="0" smtClean="0"/>
              <a:t>网段</a:t>
            </a:r>
            <a:r>
              <a:rPr lang="en-US" altLang="zh-CN" dirty="0" smtClean="0"/>
              <a:t>"</a:t>
            </a:r>
            <a:r>
              <a:rPr lang="zh-CN" altLang="en-US" dirty="0" smtClean="0"/>
              <a:t>）内的所有</a:t>
            </a:r>
            <a:r>
              <a:rPr lang="en-US" altLang="zh-CN" dirty="0" smtClean="0"/>
              <a:t>IP</a:t>
            </a:r>
            <a:r>
              <a:rPr lang="zh-CN" altLang="en-US" dirty="0" smtClean="0"/>
              <a:t>都共用一个限速通道。</a:t>
            </a:r>
            <a:endParaRPr lang="en-US" altLang="zh-CN" dirty="0" smtClean="0"/>
          </a:p>
          <a:p>
            <a:endParaRPr lang="en-US" altLang="zh-CN" dirty="0" smtClean="0"/>
          </a:p>
          <a:p>
            <a:r>
              <a:rPr lang="zh-CN" altLang="en-US" dirty="0" smtClean="0"/>
              <a:t>选择需要进行流量限制的计算机的带宽共享方式，当受限地址类型为</a:t>
            </a:r>
            <a:r>
              <a:rPr lang="en-US" altLang="zh-CN" dirty="0" smtClean="0"/>
              <a:t>IP</a:t>
            </a:r>
            <a:r>
              <a:rPr lang="zh-CN" altLang="en-US" dirty="0" smtClean="0"/>
              <a:t>地址范围时可选择独占或共享，为</a:t>
            </a:r>
            <a:r>
              <a:rPr lang="en-US" altLang="zh-CN" dirty="0" smtClean="0"/>
              <a:t>IP</a:t>
            </a:r>
            <a:r>
              <a:rPr lang="zh-CN" altLang="en-US" dirty="0" smtClean="0"/>
              <a:t>网段时，系统自动设定为共享，无法修改 </a:t>
            </a:r>
          </a:p>
          <a:p>
            <a:r>
              <a:rPr lang="zh-CN" altLang="en-US" dirty="0" smtClean="0"/>
              <a:t>独占：受限地址范围内的每台计算机各自占有给定的带宽（即流量上限），如</a:t>
            </a:r>
            <a:r>
              <a:rPr lang="en-US" altLang="zh-CN" dirty="0" smtClean="0"/>
              <a:t>IP</a:t>
            </a:r>
            <a:r>
              <a:rPr lang="zh-CN" altLang="en-US" dirty="0" smtClean="0"/>
              <a:t>地址范围为</a:t>
            </a:r>
            <a:r>
              <a:rPr lang="en-US" altLang="zh-CN" dirty="0" smtClean="0"/>
              <a:t>192.168.1.2—192.168.1.11</a:t>
            </a:r>
            <a:r>
              <a:rPr lang="zh-CN" altLang="en-US" dirty="0" smtClean="0"/>
              <a:t>，流量上限为</a:t>
            </a:r>
            <a:r>
              <a:rPr lang="en-US" altLang="zh-CN" dirty="0" smtClean="0"/>
              <a:t>1000Kbps</a:t>
            </a:r>
            <a:r>
              <a:rPr lang="zh-CN" altLang="en-US" dirty="0" smtClean="0"/>
              <a:t>，表示此</a:t>
            </a:r>
            <a:r>
              <a:rPr lang="en-US" altLang="zh-CN" dirty="0" smtClean="0"/>
              <a:t>IP</a:t>
            </a:r>
            <a:r>
              <a:rPr lang="zh-CN" altLang="en-US" dirty="0" smtClean="0"/>
              <a:t>范围内的每台计算机的流量上限为</a:t>
            </a:r>
            <a:r>
              <a:rPr lang="en-US" altLang="zh-CN" dirty="0" smtClean="0"/>
              <a:t>1000Kbps </a:t>
            </a:r>
          </a:p>
          <a:p>
            <a:r>
              <a:rPr lang="zh-CN" altLang="en-US" dirty="0" smtClean="0"/>
              <a:t>共享：受限地址范围内的所有计算机共享给定的带宽，如</a:t>
            </a:r>
            <a:r>
              <a:rPr lang="en-US" altLang="zh-CN" dirty="0" smtClean="0"/>
              <a:t>IP</a:t>
            </a:r>
            <a:r>
              <a:rPr lang="zh-CN" altLang="en-US" dirty="0" smtClean="0"/>
              <a:t>地址范围为</a:t>
            </a:r>
            <a:r>
              <a:rPr lang="en-US" altLang="zh-CN" dirty="0" smtClean="0"/>
              <a:t>192.168.1.2—192.168.1.11</a:t>
            </a:r>
            <a:r>
              <a:rPr lang="zh-CN" altLang="en-US" dirty="0" smtClean="0"/>
              <a:t>，流量上限为</a:t>
            </a:r>
            <a:r>
              <a:rPr lang="en-US" altLang="zh-CN" dirty="0" smtClean="0"/>
              <a:t>1000Kbps</a:t>
            </a:r>
            <a:r>
              <a:rPr lang="zh-CN" altLang="en-US" dirty="0" smtClean="0"/>
              <a:t>，表示此</a:t>
            </a:r>
            <a:r>
              <a:rPr lang="en-US" altLang="zh-CN" dirty="0" smtClean="0"/>
              <a:t>IP</a:t>
            </a:r>
            <a:r>
              <a:rPr lang="zh-CN" altLang="en-US" dirty="0" smtClean="0"/>
              <a:t>范围内的所有主机的流量之和的上限为</a:t>
            </a:r>
            <a:r>
              <a:rPr lang="en-US" altLang="zh-CN" dirty="0" smtClean="0"/>
              <a:t>1000Kbps</a:t>
            </a:r>
            <a:endParaRPr lang="zh-CN" altLang="zh-CN" dirty="0"/>
          </a:p>
        </p:txBody>
      </p:sp>
    </p:spTree>
    <p:extLst>
      <p:ext uri="{BB962C8B-B14F-4D97-AF65-F5344CB8AC3E}">
        <p14:creationId xmlns:p14="http://schemas.microsoft.com/office/powerpoint/2010/main" val="149647024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0E5F88-DED8-4198-8234-82E91BA0BEFB}" type="slidenum">
              <a:rPr lang="en-US" altLang="zh-CN"/>
              <a:pPr/>
              <a:t>69</a:t>
            </a:fld>
            <a:endParaRPr lang="en-US" altLang="zh-CN"/>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06393003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0E5F88-DED8-4198-8234-82E91BA0BEFB}" type="slidenum">
              <a:rPr lang="en-US" altLang="zh-CN"/>
              <a:pPr/>
              <a:t>70</a:t>
            </a:fld>
            <a:endParaRPr lang="en-US" altLang="zh-CN"/>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95850653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0E5F88-DED8-4198-8234-82E91BA0BEFB}" type="slidenum">
              <a:rPr lang="en-US" altLang="zh-CN"/>
              <a:pPr/>
              <a:t>71</a:t>
            </a:fld>
            <a:endParaRPr lang="en-US" altLang="zh-CN"/>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935873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0E5F88-DED8-4198-8234-82E91BA0BEFB}" type="slidenum">
              <a:rPr lang="en-US" altLang="zh-CN"/>
              <a:pPr/>
              <a:t>6</a:t>
            </a:fld>
            <a:endParaRPr lang="en-US" altLang="zh-CN"/>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37404449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0E5F88-DED8-4198-8234-82E91BA0BEFB}" type="slidenum">
              <a:rPr lang="en-US" altLang="zh-CN"/>
              <a:pPr/>
              <a:t>72</a:t>
            </a:fld>
            <a:endParaRPr lang="en-US" altLang="zh-CN"/>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61846889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0E5F88-DED8-4198-8234-82E91BA0BEFB}" type="slidenum">
              <a:rPr lang="en-US" altLang="zh-CN"/>
              <a:pPr/>
              <a:t>73</a:t>
            </a:fld>
            <a:endParaRPr lang="en-US" altLang="zh-CN"/>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2537406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0E5F88-DED8-4198-8234-82E91BA0BEFB}" type="slidenum">
              <a:rPr lang="en-US" altLang="zh-CN"/>
              <a:pPr/>
              <a:t>74</a:t>
            </a:fld>
            <a:endParaRPr lang="en-US" altLang="zh-CN"/>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95274322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0E5F88-DED8-4198-8234-82E91BA0BEFB}" type="slidenum">
              <a:rPr lang="en-US" altLang="zh-CN"/>
              <a:pPr/>
              <a:t>75</a:t>
            </a:fld>
            <a:endParaRPr lang="en-US" altLang="zh-CN"/>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53709931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0E5F88-DED8-4198-8234-82E91BA0BEFB}" type="slidenum">
              <a:rPr lang="en-US" altLang="zh-CN"/>
              <a:pPr/>
              <a:t>76</a:t>
            </a:fld>
            <a:endParaRPr lang="en-US" altLang="zh-CN"/>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54344066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0E5F88-DED8-4198-8234-82E91BA0BEFB}" type="slidenum">
              <a:rPr lang="en-US" altLang="zh-CN"/>
              <a:pPr/>
              <a:t>77</a:t>
            </a:fld>
            <a:endParaRPr lang="en-US" altLang="zh-CN"/>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9506308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0E5F88-DED8-4198-8234-82E91BA0BEFB}" type="slidenum">
              <a:rPr lang="en-US" altLang="zh-CN"/>
              <a:pPr/>
              <a:t>78</a:t>
            </a:fld>
            <a:endParaRPr lang="en-US" altLang="zh-CN"/>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r>
              <a:rPr lang="zh-CN" altLang="en-US" dirty="0" smtClean="0"/>
              <a:t>仅</a:t>
            </a:r>
            <a:r>
              <a:rPr lang="en-US" altLang="zh-CN" dirty="0" smtClean="0"/>
              <a:t>ER3108GW/ER2100n</a:t>
            </a:r>
            <a:r>
              <a:rPr lang="zh-CN" altLang="en-US" dirty="0" smtClean="0"/>
              <a:t>支持</a:t>
            </a:r>
            <a:endParaRPr lang="zh-CN" altLang="zh-CN" dirty="0"/>
          </a:p>
        </p:txBody>
      </p:sp>
    </p:spTree>
    <p:extLst>
      <p:ext uri="{BB962C8B-B14F-4D97-AF65-F5344CB8AC3E}">
        <p14:creationId xmlns:p14="http://schemas.microsoft.com/office/powerpoint/2010/main" val="183992396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0E5F88-DED8-4198-8234-82E91BA0BEFB}" type="slidenum">
              <a:rPr lang="en-US" altLang="zh-CN"/>
              <a:pPr/>
              <a:t>79</a:t>
            </a:fld>
            <a:endParaRPr lang="en-US" altLang="zh-CN"/>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r>
              <a:rPr lang="zh-CN" altLang="en-US" dirty="0" smtClean="0"/>
              <a:t>仅</a:t>
            </a:r>
            <a:r>
              <a:rPr lang="en-US" altLang="zh-CN" dirty="0" smtClean="0"/>
              <a:t>ER3108GW/ER2100n</a:t>
            </a:r>
            <a:r>
              <a:rPr lang="zh-CN" altLang="en-US" dirty="0" smtClean="0"/>
              <a:t>支持</a:t>
            </a:r>
            <a:endParaRPr lang="zh-CN" altLang="zh-CN" dirty="0"/>
          </a:p>
        </p:txBody>
      </p:sp>
    </p:spTree>
    <p:extLst>
      <p:ext uri="{BB962C8B-B14F-4D97-AF65-F5344CB8AC3E}">
        <p14:creationId xmlns:p14="http://schemas.microsoft.com/office/powerpoint/2010/main" val="298511883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0E5F88-DED8-4198-8234-82E91BA0BEFB}" type="slidenum">
              <a:rPr lang="en-US" altLang="zh-CN"/>
              <a:pPr/>
              <a:t>80</a:t>
            </a:fld>
            <a:endParaRPr lang="en-US" altLang="zh-CN"/>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r>
              <a:rPr lang="zh-CN" altLang="en-US" dirty="0" smtClean="0"/>
              <a:t>仅</a:t>
            </a:r>
            <a:r>
              <a:rPr lang="en-US" altLang="zh-CN" dirty="0" smtClean="0"/>
              <a:t>ER3108GW</a:t>
            </a:r>
            <a:r>
              <a:rPr lang="zh-CN" altLang="en-US" dirty="0" smtClean="0"/>
              <a:t>支持</a:t>
            </a:r>
            <a:endParaRPr lang="zh-CN" altLang="zh-CN" dirty="0"/>
          </a:p>
        </p:txBody>
      </p:sp>
    </p:spTree>
    <p:extLst>
      <p:ext uri="{BB962C8B-B14F-4D97-AF65-F5344CB8AC3E}">
        <p14:creationId xmlns:p14="http://schemas.microsoft.com/office/powerpoint/2010/main" val="1995497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0E5F88-DED8-4198-8234-82E91BA0BEFB}" type="slidenum">
              <a:rPr lang="en-US" altLang="zh-CN"/>
              <a:pPr/>
              <a:t>81</a:t>
            </a:fld>
            <a:endParaRPr lang="en-US" altLang="zh-CN"/>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r>
              <a:rPr lang="zh-CN" altLang="en-US" dirty="0" smtClean="0"/>
              <a:t>仅</a:t>
            </a:r>
            <a:r>
              <a:rPr lang="en-US" altLang="zh-CN" dirty="0" smtClean="0"/>
              <a:t>ER3108G/ER3108GW/ER2100V2/ER2100n</a:t>
            </a:r>
            <a:r>
              <a:rPr lang="zh-CN" altLang="en-US" dirty="0" smtClean="0"/>
              <a:t>支持</a:t>
            </a:r>
            <a:endParaRPr lang="zh-CN" altLang="zh-CN" dirty="0"/>
          </a:p>
        </p:txBody>
      </p:sp>
    </p:spTree>
    <p:extLst>
      <p:ext uri="{BB962C8B-B14F-4D97-AF65-F5344CB8AC3E}">
        <p14:creationId xmlns:p14="http://schemas.microsoft.com/office/powerpoint/2010/main" val="2743742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0E5F88-DED8-4198-8234-82E91BA0BEFB}" type="slidenum">
              <a:rPr lang="en-US" altLang="zh-CN"/>
              <a:pPr/>
              <a:t>7</a:t>
            </a:fld>
            <a:endParaRPr lang="en-US" altLang="zh-CN"/>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22974767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0E5F88-DED8-4198-8234-82E91BA0BEFB}" type="slidenum">
              <a:rPr lang="en-US" altLang="zh-CN"/>
              <a:pPr/>
              <a:t>82</a:t>
            </a:fld>
            <a:endParaRPr lang="en-US" altLang="zh-CN"/>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r>
              <a:rPr lang="zh-CN" altLang="en-US" dirty="0" smtClean="0"/>
              <a:t>仅</a:t>
            </a:r>
            <a:r>
              <a:rPr lang="en-US" altLang="zh-CN" dirty="0" smtClean="0"/>
              <a:t>ER3108G/ER3108GW/ER2100V2/ER2100n</a:t>
            </a:r>
            <a:r>
              <a:rPr lang="zh-CN" altLang="en-US" dirty="0" smtClean="0"/>
              <a:t>支持</a:t>
            </a:r>
            <a:endParaRPr lang="zh-CN" altLang="zh-CN" dirty="0"/>
          </a:p>
        </p:txBody>
      </p:sp>
    </p:spTree>
    <p:extLst>
      <p:ext uri="{BB962C8B-B14F-4D97-AF65-F5344CB8AC3E}">
        <p14:creationId xmlns:p14="http://schemas.microsoft.com/office/powerpoint/2010/main" val="231868378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0E5F88-DED8-4198-8234-82E91BA0BEFB}" type="slidenum">
              <a:rPr lang="en-US" altLang="zh-CN"/>
              <a:pPr/>
              <a:t>83</a:t>
            </a:fld>
            <a:endParaRPr lang="en-US" altLang="zh-CN"/>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r>
              <a:rPr lang="zh-CN" altLang="en-US" dirty="0" smtClean="0"/>
              <a:t>仅</a:t>
            </a:r>
            <a:r>
              <a:rPr lang="en-US" altLang="zh-CN" dirty="0" smtClean="0"/>
              <a:t>ER3108G/ER3108GW/ER2100V2/ER2100n</a:t>
            </a:r>
            <a:r>
              <a:rPr lang="zh-CN" altLang="en-US" dirty="0" smtClean="0"/>
              <a:t>支持</a:t>
            </a:r>
            <a:endParaRPr lang="zh-CN" altLang="zh-CN" dirty="0"/>
          </a:p>
        </p:txBody>
      </p:sp>
    </p:spTree>
    <p:extLst>
      <p:ext uri="{BB962C8B-B14F-4D97-AF65-F5344CB8AC3E}">
        <p14:creationId xmlns:p14="http://schemas.microsoft.com/office/powerpoint/2010/main" val="8783636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0E5F88-DED8-4198-8234-82E91BA0BEFB}" type="slidenum">
              <a:rPr lang="en-US" altLang="zh-CN"/>
              <a:pPr/>
              <a:t>84</a:t>
            </a:fld>
            <a:endParaRPr lang="en-US" altLang="zh-CN"/>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r>
              <a:rPr lang="zh-CN" altLang="en-US" dirty="0" smtClean="0"/>
              <a:t>仅</a:t>
            </a:r>
            <a:r>
              <a:rPr lang="en-US" altLang="zh-CN" dirty="0" smtClean="0"/>
              <a:t>ER3108G/ER3108GW</a:t>
            </a:r>
            <a:r>
              <a:rPr lang="zh-CN" altLang="en-US" dirty="0" smtClean="0"/>
              <a:t>支持</a:t>
            </a:r>
            <a:endParaRPr lang="zh-CN" altLang="zh-CN" dirty="0"/>
          </a:p>
        </p:txBody>
      </p:sp>
    </p:spTree>
    <p:extLst>
      <p:ext uri="{BB962C8B-B14F-4D97-AF65-F5344CB8AC3E}">
        <p14:creationId xmlns:p14="http://schemas.microsoft.com/office/powerpoint/2010/main" val="45211128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0E5F88-DED8-4198-8234-82E91BA0BEFB}" type="slidenum">
              <a:rPr lang="en-US" altLang="zh-CN"/>
              <a:pPr/>
              <a:t>85</a:t>
            </a:fld>
            <a:endParaRPr lang="en-US" altLang="zh-CN"/>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zh-CN" altLang="en-US" dirty="0" smtClean="0"/>
              <a:t>仅</a:t>
            </a:r>
            <a:r>
              <a:rPr lang="en-US" altLang="zh-CN" dirty="0" smtClean="0"/>
              <a:t>ER3108G/ER3108GW</a:t>
            </a:r>
            <a:r>
              <a:rPr lang="zh-CN" altLang="en-US" dirty="0" smtClean="0"/>
              <a:t>支持</a:t>
            </a:r>
            <a:endParaRPr lang="zh-CN" altLang="zh-CN" dirty="0" smtClean="0"/>
          </a:p>
        </p:txBody>
      </p:sp>
    </p:spTree>
    <p:extLst>
      <p:ext uri="{BB962C8B-B14F-4D97-AF65-F5344CB8AC3E}">
        <p14:creationId xmlns:p14="http://schemas.microsoft.com/office/powerpoint/2010/main" val="421824702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0E5F88-DED8-4198-8234-82E91BA0BEFB}" type="slidenum">
              <a:rPr lang="en-US" altLang="zh-CN"/>
              <a:pPr/>
              <a:t>86</a:t>
            </a:fld>
            <a:endParaRPr lang="en-US" altLang="zh-CN"/>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zh-CN" altLang="en-US" dirty="0" smtClean="0"/>
              <a:t>仅</a:t>
            </a:r>
            <a:r>
              <a:rPr lang="en-US" altLang="zh-CN" dirty="0" smtClean="0"/>
              <a:t>ER3108G/ER3108GW</a:t>
            </a:r>
            <a:r>
              <a:rPr lang="zh-CN" altLang="en-US" dirty="0" smtClean="0"/>
              <a:t>支持</a:t>
            </a:r>
            <a:endParaRPr lang="zh-CN" altLang="zh-CN" dirty="0" smtClean="0"/>
          </a:p>
        </p:txBody>
      </p:sp>
    </p:spTree>
    <p:extLst>
      <p:ext uri="{BB962C8B-B14F-4D97-AF65-F5344CB8AC3E}">
        <p14:creationId xmlns:p14="http://schemas.microsoft.com/office/powerpoint/2010/main" val="392488675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30EE56-C5EF-41BF-A936-EE4073E0FBE3}" type="slidenum">
              <a:rPr lang="en-US" altLang="zh-CN"/>
              <a:pPr/>
              <a:t>87</a:t>
            </a:fld>
            <a:endParaRPr lang="en-US" altLang="zh-CN"/>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40997737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28A923-02C5-454F-B2FB-DDDD943F6045}" type="slidenum">
              <a:rPr lang="en-US" altLang="zh-CN"/>
              <a:pPr/>
              <a:t>88</a:t>
            </a:fld>
            <a:endParaRPr lang="en-US" altLang="zh-CN"/>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26470183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2C472D-EAF0-4762-8E24-5D207DA1E336}" type="slidenum">
              <a:rPr lang="en-US" altLang="zh-CN"/>
              <a:pPr/>
              <a:t>89</a:t>
            </a:fld>
            <a:endParaRPr lang="en-US" altLang="zh-CN"/>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51680408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C97794-4CB8-4A08-B28B-E089C8D7885B}" type="slidenum">
              <a:rPr lang="en-US" altLang="zh-CN"/>
              <a:pPr/>
              <a:t>90</a:t>
            </a:fld>
            <a:endParaRPr lang="en-US" altLang="zh-CN"/>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44130418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566D8C-C85C-4BC7-B493-6A1AC07ACB8A}" type="slidenum">
              <a:rPr lang="en-US" altLang="zh-CN"/>
              <a:pPr/>
              <a:t>91</a:t>
            </a:fld>
            <a:endParaRPr lang="en-US" altLang="zh-CN"/>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9594650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0E5F88-DED8-4198-8234-82E91BA0BEFB}" type="slidenum">
              <a:rPr lang="en-US" altLang="zh-CN"/>
              <a:pPr/>
              <a:t>8</a:t>
            </a:fld>
            <a:endParaRPr lang="en-US" altLang="zh-CN"/>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25219804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D19AD0-C0A8-4D4D-BD5E-26A6D2F643CD}" type="slidenum">
              <a:rPr lang="en-US" altLang="zh-CN"/>
              <a:pPr/>
              <a:t>92</a:t>
            </a:fld>
            <a:endParaRPr lang="en-US" altLang="zh-CN"/>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9704503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D19AD0-C0A8-4D4D-BD5E-26A6D2F643CD}" type="slidenum">
              <a:rPr lang="en-US" altLang="zh-CN"/>
              <a:pPr/>
              <a:t>93</a:t>
            </a:fld>
            <a:endParaRPr lang="en-US" altLang="zh-CN"/>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1983343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D19AD0-C0A8-4D4D-BD5E-26A6D2F643CD}" type="slidenum">
              <a:rPr lang="en-US" altLang="zh-CN"/>
              <a:pPr/>
              <a:t>94</a:t>
            </a:fld>
            <a:endParaRPr lang="en-US" altLang="zh-CN"/>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30839449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87CEF2-87EE-4FD4-9BB3-81EE7940A78B}" type="slidenum">
              <a:rPr lang="en-US" altLang="zh-CN"/>
              <a:pPr/>
              <a:t>95</a:t>
            </a:fld>
            <a:endParaRPr lang="en-US" altLang="zh-CN"/>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68853361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0CA78E-45B3-4CA5-8AC0-C69BE4B57A78}" type="slidenum">
              <a:rPr lang="en-US" altLang="zh-CN"/>
              <a:pPr/>
              <a:t>96</a:t>
            </a:fld>
            <a:endParaRPr lang="en-US" altLang="zh-CN"/>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0538792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9190" name="Picture 38" descr="中文封"/>
          <p:cNvPicPr>
            <a:picLocks noChangeAspect="1" noChangeArrowheads="1"/>
          </p:cNvPicPr>
          <p:nvPr/>
        </p:nvPicPr>
        <p:blipFill>
          <a:blip r:embed="rId2">
            <a:extLst>
              <a:ext uri="{28A0092B-C50C-407E-A947-70E740481C1C}">
                <a14:useLocalDpi xmlns:a14="http://schemas.microsoft.com/office/drawing/2010/main" val="0"/>
              </a:ext>
            </a:extLst>
          </a:blip>
          <a:srcRect l="4077"/>
          <a:stretch>
            <a:fillRect/>
          </a:stretch>
        </p:blipFill>
        <p:spPr bwMode="auto">
          <a:xfrm>
            <a:off x="0" y="2667000"/>
            <a:ext cx="7172325" cy="2428875"/>
          </a:xfrm>
          <a:prstGeom prst="rect">
            <a:avLst/>
          </a:prstGeom>
          <a:noFill/>
          <a:extLst>
            <a:ext uri="{909E8E84-426E-40DD-AFC4-6F175D3DCCD1}">
              <a14:hiddenFill xmlns:a14="http://schemas.microsoft.com/office/drawing/2010/main">
                <a:solidFill>
                  <a:srgbClr val="FFFFFF"/>
                </a:solidFill>
              </a14:hiddenFill>
            </a:ext>
          </a:extLst>
        </p:spPr>
      </p:pic>
      <p:pic>
        <p:nvPicPr>
          <p:cNvPr id="49159" name="Picture 7" descr="H3C_彩色"/>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515938"/>
            <a:ext cx="1371600" cy="341312"/>
          </a:xfrm>
          <a:prstGeom prst="rect">
            <a:avLst/>
          </a:prstGeom>
          <a:noFill/>
          <a:extLst>
            <a:ext uri="{909E8E84-426E-40DD-AFC4-6F175D3DCCD1}">
              <a14:hiddenFill xmlns:a14="http://schemas.microsoft.com/office/drawing/2010/main">
                <a:solidFill>
                  <a:srgbClr val="FFFFFF"/>
                </a:solidFill>
              </a14:hiddenFill>
            </a:ext>
          </a:extLst>
        </p:spPr>
      </p:pic>
      <p:sp>
        <p:nvSpPr>
          <p:cNvPr id="49181" name="AutoShape 29"/>
          <p:cNvSpPr>
            <a:spLocks noChangeArrowheads="1"/>
          </p:cNvSpPr>
          <p:nvPr/>
        </p:nvSpPr>
        <p:spPr bwMode="auto">
          <a:xfrm>
            <a:off x="1447800" y="2686050"/>
            <a:ext cx="5638800" cy="209550"/>
          </a:xfrm>
          <a:prstGeom prst="roundRect">
            <a:avLst>
              <a:gd name="adj" fmla="val 50000"/>
            </a:avLst>
          </a:prstGeom>
          <a:gradFill rotWithShape="1">
            <a:gsLst>
              <a:gs pos="0">
                <a:schemeClr val="bg1"/>
              </a:gs>
              <a:gs pos="100000">
                <a:schemeClr val="bg1">
                  <a:alpha val="0"/>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9182" name="AutoShape 30"/>
          <p:cNvSpPr>
            <a:spLocks noChangeArrowheads="1"/>
          </p:cNvSpPr>
          <p:nvPr/>
        </p:nvSpPr>
        <p:spPr bwMode="auto">
          <a:xfrm>
            <a:off x="0" y="2686050"/>
            <a:ext cx="1004888" cy="209550"/>
          </a:xfrm>
          <a:prstGeom prst="roundRect">
            <a:avLst>
              <a:gd name="adj" fmla="val 40130"/>
            </a:avLst>
          </a:prstGeom>
          <a:gradFill rotWithShape="1">
            <a:gsLst>
              <a:gs pos="0">
                <a:schemeClr val="bg1"/>
              </a:gs>
              <a:gs pos="100000">
                <a:schemeClr val="bg1">
                  <a:alpha val="0"/>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245828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297613" y="44450"/>
            <a:ext cx="1946275" cy="590708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44450"/>
            <a:ext cx="5688013" cy="590708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4527859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24844207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1606008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val="13746490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5758916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6943341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4732948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94616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2545694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4389054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37843341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0561850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3187837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17977118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8487670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val="39387845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6094004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1771753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9726967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6031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val="34031708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11521380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18120247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8053922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871974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900113" y="1196975"/>
            <a:ext cx="3595687" cy="475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196975"/>
            <a:ext cx="3595688" cy="475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59258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739267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313642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9896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361357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2502020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5.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6.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8148" name="Picture 20" descr="n1内"/>
          <p:cNvPicPr>
            <a:picLocks noChangeAspect="1" noChangeArrowheads="1"/>
          </p:cNvPicPr>
          <p:nvPr/>
        </p:nvPicPr>
        <p:blipFill>
          <a:blip r:embed="rId13">
            <a:extLst>
              <a:ext uri="{28A0092B-C50C-407E-A947-70E740481C1C}">
                <a14:useLocalDpi xmlns:a14="http://schemas.microsoft.com/office/drawing/2010/main" val="0"/>
              </a:ext>
            </a:extLst>
          </a:blip>
          <a:srcRect l="6418" t="83084" r="34" b="2017"/>
          <a:stretch>
            <a:fillRect/>
          </a:stretch>
        </p:blipFill>
        <p:spPr bwMode="auto">
          <a:xfrm>
            <a:off x="304800" y="6410325"/>
            <a:ext cx="8839200" cy="457200"/>
          </a:xfrm>
          <a:prstGeom prst="rect">
            <a:avLst/>
          </a:prstGeom>
          <a:noFill/>
          <a:extLst>
            <a:ext uri="{909E8E84-426E-40DD-AFC4-6F175D3DCCD1}">
              <a14:hiddenFill xmlns:a14="http://schemas.microsoft.com/office/drawing/2010/main">
                <a:solidFill>
                  <a:srgbClr val="FFFFFF"/>
                </a:solidFill>
              </a14:hiddenFill>
            </a:ext>
          </a:extLst>
        </p:spPr>
      </p:pic>
      <p:sp>
        <p:nvSpPr>
          <p:cNvPr id="48132" name="Text Box 4"/>
          <p:cNvSpPr txBox="1">
            <a:spLocks noChangeArrowheads="1"/>
          </p:cNvSpPr>
          <p:nvPr/>
        </p:nvSpPr>
        <p:spPr bwMode="auto">
          <a:xfrm>
            <a:off x="533400" y="6583363"/>
            <a:ext cx="2209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1200">
                <a:solidFill>
                  <a:schemeClr val="bg1"/>
                </a:solidFill>
              </a:rPr>
              <a:t>www.h3c.com</a:t>
            </a:r>
          </a:p>
        </p:txBody>
      </p:sp>
      <p:sp>
        <p:nvSpPr>
          <p:cNvPr id="48133" name="Text Box 5"/>
          <p:cNvSpPr txBox="1">
            <a:spLocks noChangeArrowheads="1"/>
          </p:cNvSpPr>
          <p:nvPr/>
        </p:nvSpPr>
        <p:spPr bwMode="auto">
          <a:xfrm>
            <a:off x="8585200" y="6596063"/>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fld id="{8334F803-ADBF-4454-9BBE-7019369591C0}" type="slidenum">
              <a:rPr lang="zh-CN" altLang="zh-CN" sz="1400">
                <a:solidFill>
                  <a:schemeClr val="bg1"/>
                </a:solidFill>
                <a:ea typeface="华文细黑" pitchFamily="2" charset="-122"/>
              </a:rPr>
              <a:pPr algn="r">
                <a:spcBef>
                  <a:spcPct val="50000"/>
                </a:spcBef>
              </a:pPr>
              <a:t>‹#›</a:t>
            </a:fld>
            <a:endParaRPr lang="en-US" altLang="zh-CN" sz="1400">
              <a:solidFill>
                <a:schemeClr val="bg1"/>
              </a:solidFill>
              <a:ea typeface="华文细黑" pitchFamily="2" charset="-122"/>
            </a:endParaRPr>
          </a:p>
        </p:txBody>
      </p:sp>
      <p:sp>
        <p:nvSpPr>
          <p:cNvPr id="48149" name="AutoShape 21"/>
          <p:cNvSpPr>
            <a:spLocks noChangeArrowheads="1"/>
          </p:cNvSpPr>
          <p:nvPr/>
        </p:nvSpPr>
        <p:spPr bwMode="auto">
          <a:xfrm>
            <a:off x="609600" y="6550025"/>
            <a:ext cx="6997700" cy="79375"/>
          </a:xfrm>
          <a:prstGeom prst="roundRect">
            <a:avLst>
              <a:gd name="adj" fmla="val 50000"/>
            </a:avLst>
          </a:prstGeom>
          <a:gradFill rotWithShape="1">
            <a:gsLst>
              <a:gs pos="0">
                <a:schemeClr val="bg1"/>
              </a:gs>
              <a:gs pos="100000">
                <a:schemeClr val="bg1">
                  <a:alpha val="0"/>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8150" name="AutoShape 22"/>
          <p:cNvSpPr>
            <a:spLocks noChangeArrowheads="1"/>
          </p:cNvSpPr>
          <p:nvPr/>
        </p:nvSpPr>
        <p:spPr bwMode="auto">
          <a:xfrm>
            <a:off x="8229600" y="6553200"/>
            <a:ext cx="882650" cy="76200"/>
          </a:xfrm>
          <a:prstGeom prst="roundRect">
            <a:avLst>
              <a:gd name="adj" fmla="val 40130"/>
            </a:avLst>
          </a:prstGeom>
          <a:gradFill rotWithShape="1">
            <a:gsLst>
              <a:gs pos="0">
                <a:schemeClr val="bg1"/>
              </a:gs>
              <a:gs pos="100000">
                <a:schemeClr val="bg1">
                  <a:alpha val="0"/>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pic>
        <p:nvPicPr>
          <p:cNvPr id="48151" name="Picture 23" descr="H3C_彩色"/>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924800" y="204788"/>
            <a:ext cx="1017588" cy="252412"/>
          </a:xfrm>
          <a:prstGeom prst="rect">
            <a:avLst/>
          </a:prstGeom>
          <a:noFill/>
          <a:extLst>
            <a:ext uri="{909E8E84-426E-40DD-AFC4-6F175D3DCCD1}">
              <a14:hiddenFill xmlns:a14="http://schemas.microsoft.com/office/drawing/2010/main">
                <a:solidFill>
                  <a:srgbClr val="FFFFFF"/>
                </a:solidFill>
              </a14:hiddenFill>
            </a:ext>
          </a:extLst>
        </p:spPr>
      </p:pic>
      <p:sp>
        <p:nvSpPr>
          <p:cNvPr id="48152" name="Rectangle 24"/>
          <p:cNvSpPr>
            <a:spLocks noGrp="1" noChangeArrowheads="1"/>
          </p:cNvSpPr>
          <p:nvPr>
            <p:ph type="title"/>
          </p:nvPr>
        </p:nvSpPr>
        <p:spPr bwMode="auto">
          <a:xfrm>
            <a:off x="457200" y="44450"/>
            <a:ext cx="7239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48153" name="Rectangle 25"/>
          <p:cNvSpPr>
            <a:spLocks noGrp="1" noChangeArrowheads="1"/>
          </p:cNvSpPr>
          <p:nvPr>
            <p:ph type="body" idx="1"/>
          </p:nvPr>
        </p:nvSpPr>
        <p:spPr bwMode="auto">
          <a:xfrm>
            <a:off x="900113" y="1196975"/>
            <a:ext cx="7343775" cy="475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p:txBody>
      </p:sp>
      <p:sp>
        <p:nvSpPr>
          <p:cNvPr id="48155" name="Line 27"/>
          <p:cNvSpPr>
            <a:spLocks noChangeShapeType="1"/>
          </p:cNvSpPr>
          <p:nvPr/>
        </p:nvSpPr>
        <p:spPr bwMode="auto">
          <a:xfrm>
            <a:off x="323850" y="692150"/>
            <a:ext cx="8820150" cy="0"/>
          </a:xfrm>
          <a:prstGeom prst="line">
            <a:avLst/>
          </a:prstGeom>
          <a:noFill/>
          <a:ln w="28575">
            <a:solidFill>
              <a:srgbClr val="B2B2B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 bg1="lt1" tx1="dk1" bg2="lt2" tx2="dk2" accent1="accent1" accent2="accent2" accent3="accent3" accent4="accent4" accent5="accent5" accent6="accent6" hlink="hlink" folHlink="folHlink"/>
  <p:sldLayoutIdLst>
    <p:sldLayoutId id="2147483658"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l" rtl="0" eaLnBrk="1" fontAlgn="base" hangingPunct="1">
        <a:spcBef>
          <a:spcPct val="0"/>
        </a:spcBef>
        <a:spcAft>
          <a:spcPct val="0"/>
        </a:spcAft>
        <a:defRPr sz="3200" b="1">
          <a:solidFill>
            <a:srgbClr val="CC0000"/>
          </a:solidFill>
          <a:latin typeface="+mj-lt"/>
          <a:ea typeface="+mj-ea"/>
          <a:cs typeface="+mj-cs"/>
        </a:defRPr>
      </a:lvl1pPr>
      <a:lvl2pPr algn="l" rtl="0" eaLnBrk="1" fontAlgn="base" hangingPunct="1">
        <a:spcBef>
          <a:spcPct val="0"/>
        </a:spcBef>
        <a:spcAft>
          <a:spcPct val="0"/>
        </a:spcAft>
        <a:defRPr sz="3200" b="1">
          <a:solidFill>
            <a:srgbClr val="CC0000"/>
          </a:solidFill>
          <a:latin typeface="Arial" charset="0"/>
          <a:ea typeface="华文细黑" pitchFamily="2" charset="-122"/>
        </a:defRPr>
      </a:lvl2pPr>
      <a:lvl3pPr algn="l" rtl="0" eaLnBrk="1" fontAlgn="base" hangingPunct="1">
        <a:spcBef>
          <a:spcPct val="0"/>
        </a:spcBef>
        <a:spcAft>
          <a:spcPct val="0"/>
        </a:spcAft>
        <a:defRPr sz="3200" b="1">
          <a:solidFill>
            <a:srgbClr val="CC0000"/>
          </a:solidFill>
          <a:latin typeface="Arial" charset="0"/>
          <a:ea typeface="华文细黑" pitchFamily="2" charset="-122"/>
        </a:defRPr>
      </a:lvl3pPr>
      <a:lvl4pPr algn="l" rtl="0" eaLnBrk="1" fontAlgn="base" hangingPunct="1">
        <a:spcBef>
          <a:spcPct val="0"/>
        </a:spcBef>
        <a:spcAft>
          <a:spcPct val="0"/>
        </a:spcAft>
        <a:defRPr sz="3200" b="1">
          <a:solidFill>
            <a:srgbClr val="CC0000"/>
          </a:solidFill>
          <a:latin typeface="Arial" charset="0"/>
          <a:ea typeface="华文细黑" pitchFamily="2" charset="-122"/>
        </a:defRPr>
      </a:lvl4pPr>
      <a:lvl5pPr algn="l" rtl="0" eaLnBrk="1" fontAlgn="base" hangingPunct="1">
        <a:spcBef>
          <a:spcPct val="0"/>
        </a:spcBef>
        <a:spcAft>
          <a:spcPct val="0"/>
        </a:spcAft>
        <a:defRPr sz="3200" b="1">
          <a:solidFill>
            <a:srgbClr val="CC0000"/>
          </a:solidFill>
          <a:latin typeface="Arial" charset="0"/>
          <a:ea typeface="华文细黑" pitchFamily="2" charset="-122"/>
        </a:defRPr>
      </a:lvl5pPr>
      <a:lvl6pPr marL="457200" algn="l" rtl="0" eaLnBrk="1" fontAlgn="base" hangingPunct="1">
        <a:spcBef>
          <a:spcPct val="0"/>
        </a:spcBef>
        <a:spcAft>
          <a:spcPct val="0"/>
        </a:spcAft>
        <a:defRPr sz="3200" b="1">
          <a:solidFill>
            <a:srgbClr val="CC0000"/>
          </a:solidFill>
          <a:latin typeface="Arial" charset="0"/>
          <a:ea typeface="华文细黑" pitchFamily="2" charset="-122"/>
        </a:defRPr>
      </a:lvl6pPr>
      <a:lvl7pPr marL="914400" algn="l" rtl="0" eaLnBrk="1" fontAlgn="base" hangingPunct="1">
        <a:spcBef>
          <a:spcPct val="0"/>
        </a:spcBef>
        <a:spcAft>
          <a:spcPct val="0"/>
        </a:spcAft>
        <a:defRPr sz="3200" b="1">
          <a:solidFill>
            <a:srgbClr val="CC0000"/>
          </a:solidFill>
          <a:latin typeface="Arial" charset="0"/>
          <a:ea typeface="华文细黑" pitchFamily="2" charset="-122"/>
        </a:defRPr>
      </a:lvl7pPr>
      <a:lvl8pPr marL="1371600" algn="l" rtl="0" eaLnBrk="1" fontAlgn="base" hangingPunct="1">
        <a:spcBef>
          <a:spcPct val="0"/>
        </a:spcBef>
        <a:spcAft>
          <a:spcPct val="0"/>
        </a:spcAft>
        <a:defRPr sz="3200" b="1">
          <a:solidFill>
            <a:srgbClr val="CC0000"/>
          </a:solidFill>
          <a:latin typeface="Arial" charset="0"/>
          <a:ea typeface="华文细黑" pitchFamily="2" charset="-122"/>
        </a:defRPr>
      </a:lvl8pPr>
      <a:lvl9pPr marL="1828800" algn="l" rtl="0" eaLnBrk="1" fontAlgn="base" hangingPunct="1">
        <a:spcBef>
          <a:spcPct val="0"/>
        </a:spcBef>
        <a:spcAft>
          <a:spcPct val="0"/>
        </a:spcAft>
        <a:defRPr sz="3200" b="1">
          <a:solidFill>
            <a:srgbClr val="CC0000"/>
          </a:solidFill>
          <a:latin typeface="Arial" charset="0"/>
          <a:ea typeface="华文细黑" pitchFamily="2" charset="-122"/>
        </a:defRPr>
      </a:lvl9pPr>
    </p:titleStyle>
    <p:bodyStyle>
      <a:lvl1pPr marL="342900" indent="-342900" algn="l" rtl="0" eaLnBrk="1" fontAlgn="base" hangingPunct="1">
        <a:spcBef>
          <a:spcPct val="10000"/>
        </a:spcBef>
        <a:spcAft>
          <a:spcPct val="25000"/>
        </a:spcAft>
        <a:buClr>
          <a:schemeClr val="tx1"/>
        </a:buClr>
        <a:buSzPct val="80000"/>
        <a:buFont typeface="Wingdings" pitchFamily="2" charset="2"/>
        <a:buChar char="l"/>
        <a:defRPr sz="3000" b="1">
          <a:solidFill>
            <a:srgbClr val="000000"/>
          </a:solidFill>
          <a:latin typeface="+mn-lt"/>
          <a:ea typeface="+mn-ea"/>
          <a:cs typeface="+mn-cs"/>
        </a:defRPr>
      </a:lvl1pPr>
      <a:lvl2pPr marL="742950" indent="-285750" algn="l" rtl="0" eaLnBrk="1" fontAlgn="base" hangingPunct="1">
        <a:spcBef>
          <a:spcPct val="10000"/>
        </a:spcBef>
        <a:spcAft>
          <a:spcPct val="25000"/>
        </a:spcAft>
        <a:buClr>
          <a:schemeClr val="tx1"/>
        </a:buClr>
        <a:buSzPct val="80000"/>
        <a:buFont typeface="Wingdings" pitchFamily="2" charset="2"/>
        <a:buChar char="à"/>
        <a:defRPr sz="2400">
          <a:solidFill>
            <a:srgbClr val="000000"/>
          </a:solidFill>
          <a:latin typeface="+mn-lt"/>
          <a:ea typeface="+mn-ea"/>
        </a:defRPr>
      </a:lvl2pPr>
      <a:lvl3pPr marL="1143000" indent="-228600" algn="l" rtl="0" eaLnBrk="1" fontAlgn="base" hangingPunct="1">
        <a:spcBef>
          <a:spcPct val="10000"/>
        </a:spcBef>
        <a:spcAft>
          <a:spcPct val="25000"/>
        </a:spcAft>
        <a:buClr>
          <a:schemeClr val="tx1"/>
        </a:buClr>
        <a:buFont typeface="Times New Roman" pitchFamily="18" charset="0"/>
        <a:buChar char="-"/>
        <a:defRPr sz="2400">
          <a:solidFill>
            <a:srgbClr val="000000"/>
          </a:solidFill>
          <a:latin typeface="+mn-lt"/>
          <a:ea typeface="+mn-ea"/>
        </a:defRPr>
      </a:lvl3pPr>
      <a:lvl4pPr marL="1600200" indent="-228600" algn="l" rtl="0" eaLnBrk="1" fontAlgn="base" hangingPunct="1">
        <a:spcBef>
          <a:spcPct val="10000"/>
        </a:spcBef>
        <a:spcAft>
          <a:spcPct val="25000"/>
        </a:spcAft>
        <a:buClr>
          <a:schemeClr val="tx1"/>
        </a:buClr>
        <a:buFont typeface="Arial" charset="0"/>
        <a:buChar char="—"/>
        <a:defRPr>
          <a:solidFill>
            <a:srgbClr val="000000"/>
          </a:solidFill>
          <a:latin typeface="+mn-lt"/>
          <a:ea typeface="+mn-ea"/>
        </a:defRPr>
      </a:lvl4pPr>
      <a:lvl5pPr marL="2057400" indent="-228600" algn="l" rtl="0" eaLnBrk="1" fontAlgn="base" hangingPunct="1">
        <a:spcBef>
          <a:spcPct val="10000"/>
        </a:spcBef>
        <a:spcAft>
          <a:spcPct val="25000"/>
        </a:spcAft>
        <a:buClr>
          <a:schemeClr val="tx1"/>
        </a:buClr>
        <a:buFont typeface="Wingdings" pitchFamily="2" charset="2"/>
        <a:buChar char="Ü"/>
        <a:defRPr sz="1600">
          <a:solidFill>
            <a:srgbClr val="000000"/>
          </a:solidFill>
          <a:latin typeface="+mn-lt"/>
          <a:ea typeface="+mn-ea"/>
        </a:defRPr>
      </a:lvl5pPr>
      <a:lvl6pPr marL="2514600" indent="-228600" algn="l" rtl="0" eaLnBrk="1" fontAlgn="base" hangingPunct="1">
        <a:spcBef>
          <a:spcPct val="10000"/>
        </a:spcBef>
        <a:spcAft>
          <a:spcPct val="25000"/>
        </a:spcAft>
        <a:buClr>
          <a:schemeClr val="tx1"/>
        </a:buClr>
        <a:buFont typeface="Wingdings" pitchFamily="2" charset="2"/>
        <a:buChar char="Ü"/>
        <a:defRPr sz="1600">
          <a:solidFill>
            <a:srgbClr val="000000"/>
          </a:solidFill>
          <a:latin typeface="+mn-lt"/>
          <a:ea typeface="+mn-ea"/>
        </a:defRPr>
      </a:lvl6pPr>
      <a:lvl7pPr marL="2971800" indent="-228600" algn="l" rtl="0" eaLnBrk="1" fontAlgn="base" hangingPunct="1">
        <a:spcBef>
          <a:spcPct val="10000"/>
        </a:spcBef>
        <a:spcAft>
          <a:spcPct val="25000"/>
        </a:spcAft>
        <a:buClr>
          <a:schemeClr val="tx1"/>
        </a:buClr>
        <a:buFont typeface="Wingdings" pitchFamily="2" charset="2"/>
        <a:buChar char="Ü"/>
        <a:defRPr sz="1600">
          <a:solidFill>
            <a:srgbClr val="000000"/>
          </a:solidFill>
          <a:latin typeface="+mn-lt"/>
          <a:ea typeface="+mn-ea"/>
        </a:defRPr>
      </a:lvl7pPr>
      <a:lvl8pPr marL="3429000" indent="-228600" algn="l" rtl="0" eaLnBrk="1" fontAlgn="base" hangingPunct="1">
        <a:spcBef>
          <a:spcPct val="10000"/>
        </a:spcBef>
        <a:spcAft>
          <a:spcPct val="25000"/>
        </a:spcAft>
        <a:buClr>
          <a:schemeClr val="tx1"/>
        </a:buClr>
        <a:buFont typeface="Wingdings" pitchFamily="2" charset="2"/>
        <a:buChar char="Ü"/>
        <a:defRPr sz="1600">
          <a:solidFill>
            <a:srgbClr val="000000"/>
          </a:solidFill>
          <a:latin typeface="+mn-lt"/>
          <a:ea typeface="+mn-ea"/>
        </a:defRPr>
      </a:lvl8pPr>
      <a:lvl9pPr marL="3886200" indent="-228600" algn="l" rtl="0" eaLnBrk="1" fontAlgn="base" hangingPunct="1">
        <a:spcBef>
          <a:spcPct val="10000"/>
        </a:spcBef>
        <a:spcAft>
          <a:spcPct val="25000"/>
        </a:spcAft>
        <a:buClr>
          <a:schemeClr val="tx1"/>
        </a:buClr>
        <a:buFont typeface="Wingdings" pitchFamily="2" charset="2"/>
        <a:buChar char="Ü"/>
        <a:defRPr sz="1600">
          <a:solidFill>
            <a:srgbClr val="000000"/>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0191" name="AutoShape 15"/>
          <p:cNvSpPr>
            <a:spLocks noChangeArrowheads="1"/>
          </p:cNvSpPr>
          <p:nvPr/>
        </p:nvSpPr>
        <p:spPr bwMode="auto">
          <a:xfrm>
            <a:off x="582613" y="935038"/>
            <a:ext cx="1524000" cy="131762"/>
          </a:xfrm>
          <a:prstGeom prst="roundRect">
            <a:avLst>
              <a:gd name="adj" fmla="val 40130"/>
            </a:avLst>
          </a:prstGeom>
          <a:gradFill rotWithShape="1">
            <a:gsLst>
              <a:gs pos="0">
                <a:schemeClr val="bg1"/>
              </a:gs>
              <a:gs pos="100000">
                <a:schemeClr val="bg1">
                  <a:alpha val="0"/>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0197" name="AutoShape 21"/>
          <p:cNvSpPr>
            <a:spLocks noChangeArrowheads="1"/>
          </p:cNvSpPr>
          <p:nvPr/>
        </p:nvSpPr>
        <p:spPr bwMode="auto">
          <a:xfrm rot="10800000">
            <a:off x="1181100" y="247650"/>
            <a:ext cx="6781800" cy="152400"/>
          </a:xfrm>
          <a:prstGeom prst="roundRect">
            <a:avLst>
              <a:gd name="adj" fmla="val 50000"/>
            </a:avLst>
          </a:prstGeom>
          <a:gradFill rotWithShape="1">
            <a:gsLst>
              <a:gs pos="0">
                <a:schemeClr val="bg1"/>
              </a:gs>
              <a:gs pos="100000">
                <a:schemeClr val="bg1">
                  <a:alpha val="0"/>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50203" name="Group 27"/>
          <p:cNvGrpSpPr>
            <a:grpSpLocks/>
          </p:cNvGrpSpPr>
          <p:nvPr/>
        </p:nvGrpSpPr>
        <p:grpSpPr bwMode="auto">
          <a:xfrm>
            <a:off x="671513" y="6464300"/>
            <a:ext cx="7800975" cy="393700"/>
            <a:chOff x="423" y="4072"/>
            <a:chExt cx="4914" cy="248"/>
          </a:xfrm>
        </p:grpSpPr>
        <p:pic>
          <p:nvPicPr>
            <p:cNvPr id="50199" name="Picture 23" descr="n1目"/>
            <p:cNvPicPr>
              <a:picLocks noChangeAspect="1" noChangeArrowheads="1"/>
            </p:cNvPicPr>
            <p:nvPr userDrawn="1"/>
          </p:nvPicPr>
          <p:blipFill>
            <a:blip r:embed="rId13">
              <a:extLst>
                <a:ext uri="{28A0092B-C50C-407E-A947-70E740481C1C}">
                  <a14:useLocalDpi xmlns:a14="http://schemas.microsoft.com/office/drawing/2010/main" val="0"/>
                </a:ext>
              </a:extLst>
            </a:blip>
            <a:srcRect r="102" b="87794"/>
            <a:stretch>
              <a:fillRect/>
            </a:stretch>
          </p:blipFill>
          <p:spPr bwMode="auto">
            <a:xfrm>
              <a:off x="423" y="4072"/>
              <a:ext cx="4914" cy="248"/>
            </a:xfrm>
            <a:prstGeom prst="rect">
              <a:avLst/>
            </a:prstGeom>
            <a:noFill/>
            <a:extLst>
              <a:ext uri="{909E8E84-426E-40DD-AFC4-6F175D3DCCD1}">
                <a14:hiddenFill xmlns:a14="http://schemas.microsoft.com/office/drawing/2010/main">
                  <a:solidFill>
                    <a:srgbClr val="FFFFFF"/>
                  </a:solidFill>
                </a14:hiddenFill>
              </a:ext>
            </a:extLst>
          </p:spPr>
        </p:pic>
        <p:sp>
          <p:nvSpPr>
            <p:cNvPr id="50200" name="AutoShape 24"/>
            <p:cNvSpPr>
              <a:spLocks noChangeArrowheads="1"/>
            </p:cNvSpPr>
            <p:nvPr userDrawn="1"/>
          </p:nvSpPr>
          <p:spPr bwMode="auto">
            <a:xfrm>
              <a:off x="576" y="4082"/>
              <a:ext cx="4656" cy="78"/>
            </a:xfrm>
            <a:prstGeom prst="roundRect">
              <a:avLst>
                <a:gd name="adj" fmla="val 50000"/>
              </a:avLst>
            </a:prstGeom>
            <a:gradFill rotWithShape="1">
              <a:gsLst>
                <a:gs pos="0">
                  <a:schemeClr val="bg1"/>
                </a:gs>
                <a:gs pos="100000">
                  <a:schemeClr val="bg1">
                    <a:alpha val="0"/>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50204" name="Group 28"/>
          <p:cNvGrpSpPr>
            <a:grpSpLocks/>
          </p:cNvGrpSpPr>
          <p:nvPr/>
        </p:nvGrpSpPr>
        <p:grpSpPr bwMode="auto">
          <a:xfrm rot="10800000">
            <a:off x="671513" y="0"/>
            <a:ext cx="7800975" cy="393700"/>
            <a:chOff x="423" y="4072"/>
            <a:chExt cx="4914" cy="248"/>
          </a:xfrm>
        </p:grpSpPr>
        <p:pic>
          <p:nvPicPr>
            <p:cNvPr id="50205" name="Picture 29" descr="n1目"/>
            <p:cNvPicPr>
              <a:picLocks noChangeAspect="1" noChangeArrowheads="1"/>
            </p:cNvPicPr>
            <p:nvPr userDrawn="1"/>
          </p:nvPicPr>
          <p:blipFill>
            <a:blip r:embed="rId13">
              <a:extLst>
                <a:ext uri="{28A0092B-C50C-407E-A947-70E740481C1C}">
                  <a14:useLocalDpi xmlns:a14="http://schemas.microsoft.com/office/drawing/2010/main" val="0"/>
                </a:ext>
              </a:extLst>
            </a:blip>
            <a:srcRect r="102" b="87794"/>
            <a:stretch>
              <a:fillRect/>
            </a:stretch>
          </p:blipFill>
          <p:spPr bwMode="auto">
            <a:xfrm>
              <a:off x="423" y="4072"/>
              <a:ext cx="4914" cy="248"/>
            </a:xfrm>
            <a:prstGeom prst="rect">
              <a:avLst/>
            </a:prstGeom>
            <a:noFill/>
            <a:extLst>
              <a:ext uri="{909E8E84-426E-40DD-AFC4-6F175D3DCCD1}">
                <a14:hiddenFill xmlns:a14="http://schemas.microsoft.com/office/drawing/2010/main">
                  <a:solidFill>
                    <a:srgbClr val="FFFFFF"/>
                  </a:solidFill>
                </a14:hiddenFill>
              </a:ext>
            </a:extLst>
          </p:spPr>
        </p:pic>
        <p:sp>
          <p:nvSpPr>
            <p:cNvPr id="50206" name="AutoShape 30"/>
            <p:cNvSpPr>
              <a:spLocks noChangeArrowheads="1"/>
            </p:cNvSpPr>
            <p:nvPr userDrawn="1"/>
          </p:nvSpPr>
          <p:spPr bwMode="auto">
            <a:xfrm>
              <a:off x="576" y="4082"/>
              <a:ext cx="4656" cy="78"/>
            </a:xfrm>
            <a:prstGeom prst="roundRect">
              <a:avLst>
                <a:gd name="adj" fmla="val 50000"/>
              </a:avLst>
            </a:prstGeom>
            <a:gradFill rotWithShape="1">
              <a:gsLst>
                <a:gs pos="0">
                  <a:schemeClr val="bg1"/>
                </a:gs>
                <a:gs pos="100000">
                  <a:schemeClr val="bg1">
                    <a:alpha val="0"/>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宋体" charset="-122"/>
        </a:defRPr>
      </a:lvl2pPr>
      <a:lvl3pPr algn="ctr" rtl="0" fontAlgn="base">
        <a:spcBef>
          <a:spcPct val="0"/>
        </a:spcBef>
        <a:spcAft>
          <a:spcPct val="0"/>
        </a:spcAft>
        <a:defRPr sz="4400">
          <a:solidFill>
            <a:schemeClr val="tx2"/>
          </a:solidFill>
          <a:latin typeface="Arial" charset="0"/>
          <a:ea typeface="宋体" charset="-122"/>
        </a:defRPr>
      </a:lvl3pPr>
      <a:lvl4pPr algn="ctr" rtl="0" fontAlgn="base">
        <a:spcBef>
          <a:spcPct val="0"/>
        </a:spcBef>
        <a:spcAft>
          <a:spcPct val="0"/>
        </a:spcAft>
        <a:defRPr sz="4400">
          <a:solidFill>
            <a:schemeClr val="tx2"/>
          </a:solidFill>
          <a:latin typeface="Arial" charset="0"/>
          <a:ea typeface="宋体" charset="-122"/>
        </a:defRPr>
      </a:lvl4pPr>
      <a:lvl5pPr algn="ctr" rtl="0" fontAlgn="base">
        <a:spcBef>
          <a:spcPct val="0"/>
        </a:spcBef>
        <a:spcAft>
          <a:spcPct val="0"/>
        </a:spcAft>
        <a:defRPr sz="4400">
          <a:solidFill>
            <a:schemeClr val="tx2"/>
          </a:solidFill>
          <a:latin typeface="Arial" charset="0"/>
          <a:ea typeface="宋体" charset="-122"/>
        </a:defRPr>
      </a:lvl5pPr>
      <a:lvl6pPr marL="457200" algn="ctr" rtl="0" fontAlgn="base">
        <a:spcBef>
          <a:spcPct val="0"/>
        </a:spcBef>
        <a:spcAft>
          <a:spcPct val="0"/>
        </a:spcAft>
        <a:defRPr sz="4400">
          <a:solidFill>
            <a:schemeClr val="tx2"/>
          </a:solidFill>
          <a:latin typeface="Arial" charset="0"/>
          <a:ea typeface="宋体" charset="-122"/>
        </a:defRPr>
      </a:lvl6pPr>
      <a:lvl7pPr marL="914400" algn="ctr" rtl="0" fontAlgn="base">
        <a:spcBef>
          <a:spcPct val="0"/>
        </a:spcBef>
        <a:spcAft>
          <a:spcPct val="0"/>
        </a:spcAft>
        <a:defRPr sz="4400">
          <a:solidFill>
            <a:schemeClr val="tx2"/>
          </a:solidFill>
          <a:latin typeface="Arial" charset="0"/>
          <a:ea typeface="宋体" charset="-122"/>
        </a:defRPr>
      </a:lvl7pPr>
      <a:lvl8pPr marL="1371600" algn="ctr" rtl="0" fontAlgn="base">
        <a:spcBef>
          <a:spcPct val="0"/>
        </a:spcBef>
        <a:spcAft>
          <a:spcPct val="0"/>
        </a:spcAft>
        <a:defRPr sz="4400">
          <a:solidFill>
            <a:schemeClr val="tx2"/>
          </a:solidFill>
          <a:latin typeface="Arial" charset="0"/>
          <a:ea typeface="宋体" charset="-122"/>
        </a:defRPr>
      </a:lvl8pPr>
      <a:lvl9pPr marL="1828800" algn="ctr" rtl="0" fontAlgn="base">
        <a:spcBef>
          <a:spcPct val="0"/>
        </a:spcBef>
        <a:spcAft>
          <a:spcPct val="0"/>
        </a:spcAft>
        <a:defRPr sz="4400">
          <a:solidFill>
            <a:schemeClr val="tx2"/>
          </a:solidFill>
          <a:latin typeface="Arial" charset="0"/>
          <a:ea typeface="宋体" charset="-122"/>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210" name="Picture 18" descr="H3C+中文口号_红灰"/>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667000" y="1752600"/>
            <a:ext cx="4114800" cy="1781175"/>
          </a:xfrm>
          <a:prstGeom prst="rect">
            <a:avLst/>
          </a:prstGeom>
          <a:noFill/>
          <a:extLst>
            <a:ext uri="{909E8E84-426E-40DD-AFC4-6F175D3DCCD1}">
              <a14:hiddenFill xmlns:a14="http://schemas.microsoft.com/office/drawing/2010/main">
                <a:solidFill>
                  <a:srgbClr val="FFFFFF"/>
                </a:solidFill>
              </a14:hiddenFill>
            </a:ext>
          </a:extLst>
        </p:spPr>
      </p:pic>
      <p:sp>
        <p:nvSpPr>
          <p:cNvPr id="8208" name="Text Box 16"/>
          <p:cNvSpPr txBox="1">
            <a:spLocks noChangeArrowheads="1"/>
          </p:cNvSpPr>
          <p:nvPr/>
        </p:nvSpPr>
        <p:spPr bwMode="auto">
          <a:xfrm>
            <a:off x="2971800" y="4038600"/>
            <a:ext cx="335280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30000"/>
              </a:lnSpc>
            </a:pPr>
            <a:r>
              <a:rPr lang="zh-CN" altLang="en-US" sz="2000">
                <a:ea typeface="华文细黑" pitchFamily="2" charset="-122"/>
              </a:rPr>
              <a:t>杭州华三通信技术有限公司</a:t>
            </a:r>
          </a:p>
          <a:p>
            <a:pPr algn="ctr">
              <a:lnSpc>
                <a:spcPct val="130000"/>
              </a:lnSpc>
            </a:pPr>
            <a:r>
              <a:rPr lang="en-US" altLang="zh-CN" sz="2000">
                <a:ea typeface="华文细黑" pitchFamily="2" charset="-122"/>
              </a:rPr>
              <a:t>www.h3c.com</a:t>
            </a:r>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宋体" charset="-122"/>
        </a:defRPr>
      </a:lvl2pPr>
      <a:lvl3pPr algn="ctr" rtl="0" fontAlgn="base">
        <a:spcBef>
          <a:spcPct val="0"/>
        </a:spcBef>
        <a:spcAft>
          <a:spcPct val="0"/>
        </a:spcAft>
        <a:defRPr sz="4400">
          <a:solidFill>
            <a:schemeClr val="tx2"/>
          </a:solidFill>
          <a:latin typeface="Arial" charset="0"/>
          <a:ea typeface="宋体" charset="-122"/>
        </a:defRPr>
      </a:lvl3pPr>
      <a:lvl4pPr algn="ctr" rtl="0" fontAlgn="base">
        <a:spcBef>
          <a:spcPct val="0"/>
        </a:spcBef>
        <a:spcAft>
          <a:spcPct val="0"/>
        </a:spcAft>
        <a:defRPr sz="4400">
          <a:solidFill>
            <a:schemeClr val="tx2"/>
          </a:solidFill>
          <a:latin typeface="Arial" charset="0"/>
          <a:ea typeface="宋体" charset="-122"/>
        </a:defRPr>
      </a:lvl4pPr>
      <a:lvl5pPr algn="ctr" rtl="0" fontAlgn="base">
        <a:spcBef>
          <a:spcPct val="0"/>
        </a:spcBef>
        <a:spcAft>
          <a:spcPct val="0"/>
        </a:spcAft>
        <a:defRPr sz="4400">
          <a:solidFill>
            <a:schemeClr val="tx2"/>
          </a:solidFill>
          <a:latin typeface="Arial" charset="0"/>
          <a:ea typeface="宋体" charset="-122"/>
        </a:defRPr>
      </a:lvl5pPr>
      <a:lvl6pPr marL="457200" algn="ctr" rtl="0" fontAlgn="base">
        <a:spcBef>
          <a:spcPct val="0"/>
        </a:spcBef>
        <a:spcAft>
          <a:spcPct val="0"/>
        </a:spcAft>
        <a:defRPr sz="4400">
          <a:solidFill>
            <a:schemeClr val="tx2"/>
          </a:solidFill>
          <a:latin typeface="Arial" charset="0"/>
          <a:ea typeface="宋体" charset="-122"/>
        </a:defRPr>
      </a:lvl6pPr>
      <a:lvl7pPr marL="914400" algn="ctr" rtl="0" fontAlgn="base">
        <a:spcBef>
          <a:spcPct val="0"/>
        </a:spcBef>
        <a:spcAft>
          <a:spcPct val="0"/>
        </a:spcAft>
        <a:defRPr sz="4400">
          <a:solidFill>
            <a:schemeClr val="tx2"/>
          </a:solidFill>
          <a:latin typeface="Arial" charset="0"/>
          <a:ea typeface="宋体" charset="-122"/>
        </a:defRPr>
      </a:lvl7pPr>
      <a:lvl8pPr marL="1371600" algn="ctr" rtl="0" fontAlgn="base">
        <a:spcBef>
          <a:spcPct val="0"/>
        </a:spcBef>
        <a:spcAft>
          <a:spcPct val="0"/>
        </a:spcAft>
        <a:defRPr sz="4400">
          <a:solidFill>
            <a:schemeClr val="tx2"/>
          </a:solidFill>
          <a:latin typeface="Arial" charset="0"/>
          <a:ea typeface="宋体" charset="-122"/>
        </a:defRPr>
      </a:lvl8pPr>
      <a:lvl9pPr marL="1828800" algn="ctr" rtl="0" fontAlgn="base">
        <a:spcBef>
          <a:spcPct val="0"/>
        </a:spcBef>
        <a:spcAft>
          <a:spcPct val="0"/>
        </a:spcAft>
        <a:defRPr sz="4400">
          <a:solidFill>
            <a:schemeClr val="tx2"/>
          </a:solidFill>
          <a:latin typeface="Arial" charset="0"/>
          <a:ea typeface="宋体" charset="-122"/>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2.gif"/></Relationships>
</file>

<file path=ppt/slides/_rels/slide12.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4.gif"/></Relationships>
</file>

<file path=ppt/slides/_rels/slide13.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2.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_rels/slide5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7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8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0.png"/><Relationship Id="rId7" Type="http://schemas.openxmlformats.org/officeDocument/2006/relationships/image" Target="../media/image84.png"/><Relationship Id="rId2" Type="http://schemas.openxmlformats.org/officeDocument/2006/relationships/notesSlide" Target="../notesSlides/notesSlide86.xml"/><Relationship Id="rId1" Type="http://schemas.openxmlformats.org/officeDocument/2006/relationships/slideLayout" Target="../slideLayouts/slideLayout2.xml"/><Relationship Id="rId6" Type="http://schemas.openxmlformats.org/officeDocument/2006/relationships/image" Target="../media/image83.png"/><Relationship Id="rId11" Type="http://schemas.openxmlformats.org/officeDocument/2006/relationships/image" Target="../media/image88.png"/><Relationship Id="rId5" Type="http://schemas.openxmlformats.org/officeDocument/2006/relationships/image" Target="../media/image82.png"/><Relationship Id="rId10" Type="http://schemas.openxmlformats.org/officeDocument/2006/relationships/image" Target="../media/image87.png"/><Relationship Id="rId4" Type="http://schemas.openxmlformats.org/officeDocument/2006/relationships/image" Target="../media/image81.png"/><Relationship Id="rId9" Type="http://schemas.openxmlformats.org/officeDocument/2006/relationships/image" Target="../media/image86.png"/></Relationships>
</file>

<file path=ppt/slides/_rels/slide9.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gif"/></Relationships>
</file>

<file path=ppt/slides/_rels/slide9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1" name="Text Box 15"/>
          <p:cNvSpPr txBox="1">
            <a:spLocks noChangeArrowheads="1"/>
          </p:cNvSpPr>
          <p:nvPr/>
        </p:nvSpPr>
        <p:spPr bwMode="auto">
          <a:xfrm>
            <a:off x="495300" y="1401763"/>
            <a:ext cx="83439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3600" b="1" dirty="0">
                <a:solidFill>
                  <a:srgbClr val="CC0000"/>
                </a:solidFill>
                <a:ea typeface="华文细黑" pitchFamily="2" charset="-122"/>
              </a:rPr>
              <a:t>H3C ER</a:t>
            </a:r>
            <a:r>
              <a:rPr lang="zh-CN" altLang="en-US" sz="3600" b="1" dirty="0">
                <a:solidFill>
                  <a:srgbClr val="CC0000"/>
                </a:solidFill>
                <a:ea typeface="华文细黑" pitchFamily="2" charset="-122"/>
              </a:rPr>
              <a:t>系列路由器产品</a:t>
            </a:r>
            <a:r>
              <a:rPr lang="zh-CN" altLang="en-US" sz="3600" b="1" dirty="0" smtClean="0">
                <a:solidFill>
                  <a:srgbClr val="CC0000"/>
                </a:solidFill>
                <a:ea typeface="华文细黑" pitchFamily="2" charset="-122"/>
              </a:rPr>
              <a:t>培训</a:t>
            </a:r>
            <a:r>
              <a:rPr lang="en-US" altLang="zh-CN" sz="3600" b="1" dirty="0" smtClean="0">
                <a:solidFill>
                  <a:srgbClr val="CC0000"/>
                </a:solidFill>
                <a:ea typeface="华文细黑" pitchFamily="2" charset="-122"/>
              </a:rPr>
              <a:t>v1.0</a:t>
            </a:r>
            <a:endParaRPr lang="zh-CN" altLang="en-US" sz="3600" b="1" dirty="0">
              <a:solidFill>
                <a:srgbClr val="CC0000"/>
              </a:solidFill>
              <a:ea typeface="华文细黑" pitchFamily="2" charset="-122"/>
            </a:endParaRPr>
          </a:p>
        </p:txBody>
      </p:sp>
      <p:sp>
        <p:nvSpPr>
          <p:cNvPr id="4112" name="Rectangle 16"/>
          <p:cNvSpPr>
            <a:spLocks noChangeArrowheads="1"/>
          </p:cNvSpPr>
          <p:nvPr/>
        </p:nvSpPr>
        <p:spPr bwMode="auto">
          <a:xfrm>
            <a:off x="533400" y="2055813"/>
            <a:ext cx="1370013" cy="396875"/>
          </a:xfrm>
          <a:prstGeom prst="rect">
            <a:avLst/>
          </a:prstGeom>
          <a:noFill/>
          <a:ln>
            <a:noFill/>
          </a:ln>
          <a:effectLst/>
          <a:extLst>
            <a:ext uri="{909E8E84-426E-40DD-AFC4-6F175D3DCCD1}">
              <a14:hiddenFill xmlns:a14="http://schemas.microsoft.com/office/drawing/2010/main">
                <a:gradFill rotWithShape="1">
                  <a:gsLst>
                    <a:gs pos="0">
                      <a:srgbClr val="006699"/>
                    </a:gs>
                    <a:gs pos="100000">
                      <a:srgbClr val="006699">
                        <a:gamma/>
                        <a:shade val="46275"/>
                        <a:invGamma/>
                      </a:srgbClr>
                    </a:gs>
                  </a:gsLst>
                  <a:lin ang="27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altLang="zh-CN" sz="2000" b="1">
                <a:solidFill>
                  <a:srgbClr val="6E6E6E"/>
                </a:solidFill>
                <a:ea typeface="华文细黑" pitchFamily="2" charset="-122"/>
              </a:rPr>
              <a:t>ISSUE 1.0</a:t>
            </a:r>
          </a:p>
        </p:txBody>
      </p:sp>
      <p:sp>
        <p:nvSpPr>
          <p:cNvPr id="4116" name="Text Box 20"/>
          <p:cNvSpPr txBox="1">
            <a:spLocks noChangeArrowheads="1"/>
          </p:cNvSpPr>
          <p:nvPr/>
        </p:nvSpPr>
        <p:spPr bwMode="auto">
          <a:xfrm>
            <a:off x="533400" y="5875338"/>
            <a:ext cx="1156055" cy="461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1425" tIns="45712" rIns="91425" bIns="45712">
            <a:spAutoFit/>
          </a:bodyPr>
          <a:lstStyle>
            <a:lvl1pPr>
              <a:defRPr>
                <a:solidFill>
                  <a:schemeClr val="tx1"/>
                </a:solidFill>
                <a:latin typeface="Arial" charset="0"/>
                <a:ea typeface="宋体" charset="-122"/>
              </a:defRPr>
            </a:lvl1pPr>
            <a:lvl2pPr>
              <a:defRPr>
                <a:solidFill>
                  <a:schemeClr val="tx1"/>
                </a:solidFill>
                <a:latin typeface="Arial" charset="0"/>
                <a:ea typeface="宋体" charset="-122"/>
              </a:defRPr>
            </a:lvl2pPr>
            <a:lvl3pPr>
              <a:defRPr>
                <a:solidFill>
                  <a:schemeClr val="tx1"/>
                </a:solidFill>
                <a:latin typeface="Arial" charset="0"/>
                <a:ea typeface="宋体" charset="-122"/>
              </a:defRPr>
            </a:lvl3pPr>
            <a:lvl4pPr marL="1370013">
              <a:defRPr>
                <a:solidFill>
                  <a:schemeClr val="tx1"/>
                </a:solidFill>
                <a:latin typeface="Arial" charset="0"/>
                <a:ea typeface="宋体" charset="-122"/>
              </a:defRPr>
            </a:lvl4pPr>
            <a:lvl5pPr>
              <a:defRPr>
                <a:solidFill>
                  <a:schemeClr val="tx1"/>
                </a:solidFill>
                <a:latin typeface="Arial" charset="0"/>
                <a:ea typeface="宋体" charset="-122"/>
              </a:defRPr>
            </a:lvl5pPr>
            <a:lvl6pPr fontAlgn="base">
              <a:spcBef>
                <a:spcPct val="0"/>
              </a:spcBef>
              <a:spcAft>
                <a:spcPct val="0"/>
              </a:spcAft>
              <a:defRPr>
                <a:solidFill>
                  <a:schemeClr val="tx1"/>
                </a:solidFill>
                <a:latin typeface="Arial" charset="0"/>
                <a:ea typeface="宋体" charset="-122"/>
              </a:defRPr>
            </a:lvl6pPr>
            <a:lvl7pPr fontAlgn="base">
              <a:spcBef>
                <a:spcPct val="0"/>
              </a:spcBef>
              <a:spcAft>
                <a:spcPct val="0"/>
              </a:spcAft>
              <a:defRPr>
                <a:solidFill>
                  <a:schemeClr val="tx1"/>
                </a:solidFill>
                <a:latin typeface="Arial" charset="0"/>
                <a:ea typeface="宋体" charset="-122"/>
              </a:defRPr>
            </a:lvl7pPr>
            <a:lvl8pPr fontAlgn="base">
              <a:spcBef>
                <a:spcPct val="0"/>
              </a:spcBef>
              <a:spcAft>
                <a:spcPct val="0"/>
              </a:spcAft>
              <a:defRPr>
                <a:solidFill>
                  <a:schemeClr val="tx1"/>
                </a:solidFill>
                <a:latin typeface="Arial" charset="0"/>
                <a:ea typeface="宋体" charset="-122"/>
              </a:defRPr>
            </a:lvl8pPr>
            <a:lvl9pPr fontAlgn="base">
              <a:spcBef>
                <a:spcPct val="0"/>
              </a:spcBef>
              <a:spcAft>
                <a:spcPct val="0"/>
              </a:spcAft>
              <a:defRPr>
                <a:solidFill>
                  <a:schemeClr val="tx1"/>
                </a:solidFill>
                <a:latin typeface="Arial" charset="0"/>
                <a:ea typeface="宋体" charset="-122"/>
              </a:defRPr>
            </a:lvl9pPr>
          </a:lstStyle>
          <a:p>
            <a:pPr eaLnBrk="0" hangingPunct="0"/>
            <a:r>
              <a:rPr lang="zh-CN" altLang="en-US" sz="1200" dirty="0">
                <a:solidFill>
                  <a:srgbClr val="5F5F5F"/>
                </a:solidFill>
                <a:ea typeface="华文细黑" pitchFamily="2" charset="-122"/>
              </a:rPr>
              <a:t>日期</a:t>
            </a:r>
            <a:r>
              <a:rPr lang="zh-CN" altLang="en-US" sz="1200" dirty="0" smtClean="0">
                <a:solidFill>
                  <a:srgbClr val="5F5F5F"/>
                </a:solidFill>
                <a:ea typeface="华文细黑" pitchFamily="2" charset="-122"/>
              </a:rPr>
              <a:t>：</a:t>
            </a:r>
            <a:r>
              <a:rPr lang="en-US" altLang="zh-CN" sz="1200" dirty="0" smtClean="0">
                <a:solidFill>
                  <a:srgbClr val="5F5F5F"/>
                </a:solidFill>
                <a:ea typeface="华文细黑" pitchFamily="2" charset="-122"/>
              </a:rPr>
              <a:t>201502</a:t>
            </a:r>
          </a:p>
          <a:p>
            <a:pPr eaLnBrk="0" hangingPunct="0"/>
            <a:r>
              <a:rPr lang="zh-CN" altLang="en-US" sz="1200" dirty="0" smtClean="0">
                <a:solidFill>
                  <a:srgbClr val="5F5F5F"/>
                </a:solidFill>
                <a:ea typeface="华文细黑" pitchFamily="2" charset="-122"/>
              </a:rPr>
              <a:t>作者：吕扬然</a:t>
            </a:r>
            <a:endParaRPr lang="zh-CN" altLang="en-US" sz="1200" dirty="0">
              <a:solidFill>
                <a:srgbClr val="5F5F5F"/>
              </a:solidFill>
              <a:ea typeface="华文细黑" pitchFamily="2" charset="-122"/>
            </a:endParaRPr>
          </a:p>
        </p:txBody>
      </p:sp>
      <p:sp>
        <p:nvSpPr>
          <p:cNvPr id="4119" name="Text Box 23"/>
          <p:cNvSpPr txBox="1">
            <a:spLocks noChangeArrowheads="1"/>
          </p:cNvSpPr>
          <p:nvPr/>
        </p:nvSpPr>
        <p:spPr bwMode="auto">
          <a:xfrm>
            <a:off x="533400" y="6429375"/>
            <a:ext cx="449421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25" tIns="45712" rIns="91425" bIns="45712">
            <a:spAutoFit/>
          </a:bodyPr>
          <a:lstStyle>
            <a:lvl1pPr>
              <a:defRPr>
                <a:solidFill>
                  <a:schemeClr val="tx1"/>
                </a:solidFill>
                <a:latin typeface="Arial" charset="0"/>
                <a:ea typeface="宋体" charset="-122"/>
              </a:defRPr>
            </a:lvl1pPr>
            <a:lvl2pPr>
              <a:defRPr>
                <a:solidFill>
                  <a:schemeClr val="tx1"/>
                </a:solidFill>
                <a:latin typeface="Arial" charset="0"/>
                <a:ea typeface="宋体" charset="-122"/>
              </a:defRPr>
            </a:lvl2pPr>
            <a:lvl3pPr>
              <a:defRPr>
                <a:solidFill>
                  <a:schemeClr val="tx1"/>
                </a:solidFill>
                <a:latin typeface="Arial" charset="0"/>
                <a:ea typeface="宋体" charset="-122"/>
              </a:defRPr>
            </a:lvl3pPr>
            <a:lvl4pPr marL="1370013">
              <a:defRPr>
                <a:solidFill>
                  <a:schemeClr val="tx1"/>
                </a:solidFill>
                <a:latin typeface="Arial" charset="0"/>
                <a:ea typeface="宋体" charset="-122"/>
              </a:defRPr>
            </a:lvl4pPr>
            <a:lvl5pPr>
              <a:defRPr>
                <a:solidFill>
                  <a:schemeClr val="tx1"/>
                </a:solidFill>
                <a:latin typeface="Arial" charset="0"/>
                <a:ea typeface="宋体" charset="-122"/>
              </a:defRPr>
            </a:lvl5pPr>
            <a:lvl6pPr fontAlgn="base">
              <a:spcBef>
                <a:spcPct val="0"/>
              </a:spcBef>
              <a:spcAft>
                <a:spcPct val="0"/>
              </a:spcAft>
              <a:defRPr>
                <a:solidFill>
                  <a:schemeClr val="tx1"/>
                </a:solidFill>
                <a:latin typeface="Arial" charset="0"/>
                <a:ea typeface="宋体" charset="-122"/>
              </a:defRPr>
            </a:lvl6pPr>
            <a:lvl7pPr fontAlgn="base">
              <a:spcBef>
                <a:spcPct val="0"/>
              </a:spcBef>
              <a:spcAft>
                <a:spcPct val="0"/>
              </a:spcAft>
              <a:defRPr>
                <a:solidFill>
                  <a:schemeClr val="tx1"/>
                </a:solidFill>
                <a:latin typeface="Arial" charset="0"/>
                <a:ea typeface="宋体" charset="-122"/>
              </a:defRPr>
            </a:lvl7pPr>
            <a:lvl8pPr fontAlgn="base">
              <a:spcBef>
                <a:spcPct val="0"/>
              </a:spcBef>
              <a:spcAft>
                <a:spcPct val="0"/>
              </a:spcAft>
              <a:defRPr>
                <a:solidFill>
                  <a:schemeClr val="tx1"/>
                </a:solidFill>
                <a:latin typeface="Arial" charset="0"/>
                <a:ea typeface="宋体" charset="-122"/>
              </a:defRPr>
            </a:lvl8pPr>
            <a:lvl9pPr fontAlgn="base">
              <a:spcBef>
                <a:spcPct val="0"/>
              </a:spcBef>
              <a:spcAft>
                <a:spcPct val="0"/>
              </a:spcAft>
              <a:defRPr>
                <a:solidFill>
                  <a:schemeClr val="tx1"/>
                </a:solidFill>
                <a:latin typeface="Arial" charset="0"/>
                <a:ea typeface="宋体" charset="-122"/>
              </a:defRPr>
            </a:lvl9pPr>
          </a:lstStyle>
          <a:p>
            <a:pPr eaLnBrk="0" hangingPunct="0"/>
            <a:r>
              <a:rPr lang="zh-CN" altLang="en-US" sz="1200">
                <a:solidFill>
                  <a:srgbClr val="5F5F5F"/>
                </a:solidFill>
                <a:ea typeface="华文细黑" pitchFamily="2" charset="-122"/>
              </a:rPr>
              <a:t>杭州华三通信技术有限公司 版权所有，未经授权不得使用与传播</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zh-CN" dirty="0" smtClean="0"/>
              <a:t>H3C ER3100</a:t>
            </a:r>
            <a:r>
              <a:rPr lang="zh-CN" altLang="en-US" dirty="0" smtClean="0"/>
              <a:t>产品形态</a:t>
            </a:r>
            <a:endParaRPr lang="zh-CN" altLang="en-US" dirty="0"/>
          </a:p>
        </p:txBody>
      </p:sp>
      <p:sp>
        <p:nvSpPr>
          <p:cNvPr id="62467" name="Rectangle 3"/>
          <p:cNvSpPr>
            <a:spLocks noGrp="1" noChangeArrowheads="1"/>
          </p:cNvSpPr>
          <p:nvPr>
            <p:ph idx="1"/>
          </p:nvPr>
        </p:nvSpPr>
        <p:spPr/>
        <p:txBody>
          <a:bodyPr/>
          <a:lstStyle/>
          <a:p>
            <a:pPr>
              <a:lnSpc>
                <a:spcPct val="150000"/>
              </a:lnSpc>
            </a:pPr>
            <a:r>
              <a:rPr lang="en-US" altLang="zh-CN" sz="2000" dirty="0" smtClean="0"/>
              <a:t>H3C ER3100</a:t>
            </a:r>
            <a:r>
              <a:rPr lang="zh-CN" altLang="en-US" sz="2000" dirty="0" smtClean="0"/>
              <a:t>路由器</a:t>
            </a:r>
          </a:p>
          <a:p>
            <a:pPr lvl="1">
              <a:lnSpc>
                <a:spcPct val="150000"/>
              </a:lnSpc>
            </a:pPr>
            <a:r>
              <a:rPr lang="zh-CN" altLang="en-US" sz="1800" dirty="0" smtClean="0"/>
              <a:t>提供</a:t>
            </a:r>
            <a:r>
              <a:rPr lang="en-US" altLang="zh-CN" sz="1800" dirty="0"/>
              <a:t>1</a:t>
            </a:r>
            <a:r>
              <a:rPr lang="zh-CN" altLang="en-US" sz="1800" dirty="0"/>
              <a:t>个</a:t>
            </a:r>
            <a:r>
              <a:rPr lang="en-US" altLang="zh-CN" sz="1800" dirty="0"/>
              <a:t>10/100Base-T WAN</a:t>
            </a:r>
            <a:r>
              <a:rPr lang="zh-CN" altLang="en-US" sz="1800" dirty="0"/>
              <a:t>口</a:t>
            </a:r>
            <a:r>
              <a:rPr lang="en-US" altLang="zh-CN" sz="1800" dirty="0"/>
              <a:t>/3</a:t>
            </a:r>
            <a:r>
              <a:rPr lang="zh-CN" altLang="en-US" sz="1800" dirty="0"/>
              <a:t>个</a:t>
            </a:r>
            <a:r>
              <a:rPr lang="en-US" altLang="zh-CN" sz="1800" dirty="0"/>
              <a:t>10/100Base-T LAN</a:t>
            </a:r>
            <a:r>
              <a:rPr lang="zh-CN" altLang="en-US" sz="1800" dirty="0"/>
              <a:t>口</a:t>
            </a:r>
            <a:r>
              <a:rPr lang="en-US" altLang="zh-CN" sz="1800" dirty="0"/>
              <a:t>/1</a:t>
            </a:r>
            <a:r>
              <a:rPr lang="zh-CN" altLang="en-US" sz="1800" dirty="0"/>
              <a:t>个</a:t>
            </a:r>
            <a:r>
              <a:rPr lang="en-US" altLang="zh-CN" sz="1800" dirty="0"/>
              <a:t>Console</a:t>
            </a:r>
            <a:r>
              <a:rPr lang="zh-CN" altLang="en-US" sz="1800" dirty="0"/>
              <a:t>口</a:t>
            </a:r>
          </a:p>
          <a:p>
            <a:pPr lvl="1">
              <a:lnSpc>
                <a:spcPct val="150000"/>
              </a:lnSpc>
            </a:pPr>
            <a:r>
              <a:rPr lang="zh-CN" altLang="en-US" sz="1800" dirty="0"/>
              <a:t>外形尺寸（长</a:t>
            </a:r>
            <a:r>
              <a:rPr lang="en-US" altLang="zh-CN" sz="1800" dirty="0"/>
              <a:t>×</a:t>
            </a:r>
            <a:r>
              <a:rPr lang="zh-CN" altLang="en-US" sz="1800" dirty="0"/>
              <a:t>宽</a:t>
            </a:r>
            <a:r>
              <a:rPr lang="en-US" altLang="zh-CN" sz="1800" dirty="0"/>
              <a:t>×</a:t>
            </a:r>
            <a:r>
              <a:rPr lang="zh-CN" altLang="en-US" sz="1800" dirty="0"/>
              <a:t>高）</a:t>
            </a:r>
            <a:r>
              <a:rPr lang="en-US" altLang="zh-CN" sz="1800" dirty="0"/>
              <a:t>:330mm×230mm×44mm</a:t>
            </a:r>
          </a:p>
          <a:p>
            <a:pPr lvl="1">
              <a:lnSpc>
                <a:spcPct val="150000"/>
              </a:lnSpc>
            </a:pPr>
            <a:r>
              <a:rPr lang="zh-CN" altLang="en-US" sz="1800" dirty="0"/>
              <a:t>输入电压：</a:t>
            </a:r>
            <a:r>
              <a:rPr lang="en-US" altLang="zh-CN" sz="1800" dirty="0"/>
              <a:t>100</a:t>
            </a:r>
            <a:r>
              <a:rPr lang="zh-CN" altLang="en-US" sz="1800" dirty="0"/>
              <a:t>～</a:t>
            </a:r>
            <a:r>
              <a:rPr lang="en-US" altLang="zh-CN" sz="1800" dirty="0"/>
              <a:t>240V AC</a:t>
            </a:r>
            <a:r>
              <a:rPr lang="zh-CN" altLang="en-US" sz="1800" dirty="0"/>
              <a:t>，</a:t>
            </a:r>
            <a:r>
              <a:rPr lang="en-US" altLang="zh-CN" sz="1800" dirty="0"/>
              <a:t>50/60Hz</a:t>
            </a:r>
          </a:p>
          <a:p>
            <a:pPr lvl="1">
              <a:lnSpc>
                <a:spcPct val="150000"/>
              </a:lnSpc>
            </a:pPr>
            <a:r>
              <a:rPr lang="zh-CN" altLang="en-US" sz="1800" dirty="0"/>
              <a:t>散热方式：自然散热</a:t>
            </a:r>
            <a:endParaRPr lang="zh-CN" altLang="en-US" sz="1800"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0511" y="4365104"/>
            <a:ext cx="6095825" cy="2007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72641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zh-CN" dirty="0" smtClean="0"/>
              <a:t>H3C ER3108G</a:t>
            </a:r>
            <a:r>
              <a:rPr lang="zh-CN" altLang="en-US" dirty="0" smtClean="0"/>
              <a:t>产品形态</a:t>
            </a:r>
            <a:endParaRPr lang="zh-CN" altLang="en-US" dirty="0"/>
          </a:p>
        </p:txBody>
      </p:sp>
      <p:sp>
        <p:nvSpPr>
          <p:cNvPr id="62467" name="Rectangle 3"/>
          <p:cNvSpPr>
            <a:spLocks noGrp="1" noChangeArrowheads="1"/>
          </p:cNvSpPr>
          <p:nvPr>
            <p:ph idx="1"/>
          </p:nvPr>
        </p:nvSpPr>
        <p:spPr/>
        <p:txBody>
          <a:bodyPr/>
          <a:lstStyle/>
          <a:p>
            <a:pPr>
              <a:lnSpc>
                <a:spcPct val="150000"/>
              </a:lnSpc>
            </a:pPr>
            <a:r>
              <a:rPr lang="en-US" altLang="zh-CN" sz="2000" dirty="0" smtClean="0"/>
              <a:t>H3C ER3108G</a:t>
            </a:r>
            <a:r>
              <a:rPr lang="zh-CN" altLang="en-US" sz="2000" dirty="0" smtClean="0"/>
              <a:t>路由器</a:t>
            </a:r>
          </a:p>
          <a:p>
            <a:pPr lvl="1">
              <a:lnSpc>
                <a:spcPct val="150000"/>
              </a:lnSpc>
            </a:pPr>
            <a:r>
              <a:rPr lang="zh-CN" altLang="en-US" sz="1800" dirty="0" smtClean="0"/>
              <a:t>提供</a:t>
            </a:r>
            <a:r>
              <a:rPr lang="en-US" altLang="zh-CN" sz="1800" dirty="0"/>
              <a:t>8</a:t>
            </a:r>
            <a:r>
              <a:rPr lang="zh-CN" altLang="en-US" sz="1800" dirty="0"/>
              <a:t>个</a:t>
            </a:r>
            <a:r>
              <a:rPr lang="en-US" altLang="zh-CN" sz="1800" dirty="0"/>
              <a:t>10/100/</a:t>
            </a:r>
            <a:r>
              <a:rPr lang="en-US" altLang="zh-CN" sz="1800" dirty="0">
                <a:solidFill>
                  <a:srgbClr val="FF0000"/>
                </a:solidFill>
              </a:rPr>
              <a:t>1000Base-T WAN</a:t>
            </a:r>
            <a:r>
              <a:rPr lang="zh-CN" altLang="en-US" sz="1800" dirty="0">
                <a:solidFill>
                  <a:srgbClr val="FF0000"/>
                </a:solidFill>
              </a:rPr>
              <a:t>口</a:t>
            </a:r>
            <a:r>
              <a:rPr lang="en-US" altLang="zh-CN" sz="1800" dirty="0"/>
              <a:t>/8</a:t>
            </a:r>
            <a:r>
              <a:rPr lang="zh-CN" altLang="en-US" sz="1800" dirty="0"/>
              <a:t>个</a:t>
            </a:r>
            <a:r>
              <a:rPr lang="en-US" altLang="zh-CN" sz="1800" dirty="0"/>
              <a:t>10/100/</a:t>
            </a:r>
            <a:r>
              <a:rPr lang="en-US" altLang="zh-CN" sz="1800" dirty="0">
                <a:solidFill>
                  <a:srgbClr val="FF0000"/>
                </a:solidFill>
              </a:rPr>
              <a:t>1000Base-T LAN</a:t>
            </a:r>
            <a:r>
              <a:rPr lang="zh-CN" altLang="en-US" sz="1800" dirty="0">
                <a:solidFill>
                  <a:srgbClr val="FF0000"/>
                </a:solidFill>
              </a:rPr>
              <a:t>口</a:t>
            </a:r>
            <a:r>
              <a:rPr lang="en-US" altLang="zh-CN" sz="1800" dirty="0"/>
              <a:t>/1</a:t>
            </a:r>
            <a:r>
              <a:rPr lang="zh-CN" altLang="en-US" sz="1800" dirty="0"/>
              <a:t>个</a:t>
            </a:r>
            <a:r>
              <a:rPr lang="en-US" altLang="zh-CN" sz="1800" dirty="0"/>
              <a:t>Console</a:t>
            </a:r>
            <a:r>
              <a:rPr lang="zh-CN" altLang="en-US" sz="1800" dirty="0"/>
              <a:t>口</a:t>
            </a:r>
            <a:r>
              <a:rPr lang="en-US" altLang="zh-CN" sz="1800" dirty="0"/>
              <a:t>/</a:t>
            </a:r>
            <a:r>
              <a:rPr lang="en-US" altLang="zh-CN" sz="1800" dirty="0">
                <a:solidFill>
                  <a:srgbClr val="FF0000"/>
                </a:solidFill>
              </a:rPr>
              <a:t>1</a:t>
            </a:r>
            <a:r>
              <a:rPr lang="zh-CN" altLang="en-US" sz="1800" dirty="0">
                <a:solidFill>
                  <a:srgbClr val="FF0000"/>
                </a:solidFill>
              </a:rPr>
              <a:t>个</a:t>
            </a:r>
            <a:r>
              <a:rPr lang="en-US" altLang="zh-CN" sz="1800" dirty="0">
                <a:solidFill>
                  <a:srgbClr val="FF0000"/>
                </a:solidFill>
              </a:rPr>
              <a:t>USB2.0</a:t>
            </a:r>
            <a:r>
              <a:rPr lang="zh-CN" altLang="en-US" sz="1800" dirty="0">
                <a:solidFill>
                  <a:srgbClr val="FF0000"/>
                </a:solidFill>
              </a:rPr>
              <a:t>接口</a:t>
            </a:r>
          </a:p>
          <a:p>
            <a:pPr lvl="1">
              <a:lnSpc>
                <a:spcPct val="150000"/>
              </a:lnSpc>
            </a:pPr>
            <a:r>
              <a:rPr lang="zh-CN" altLang="en-US" sz="1800" dirty="0"/>
              <a:t>外形尺寸（长</a:t>
            </a:r>
            <a:r>
              <a:rPr lang="en-US" altLang="zh-CN" sz="1800" dirty="0"/>
              <a:t>×</a:t>
            </a:r>
            <a:r>
              <a:rPr lang="zh-CN" altLang="en-US" sz="1800" dirty="0"/>
              <a:t>宽</a:t>
            </a:r>
            <a:r>
              <a:rPr lang="en-US" altLang="zh-CN" sz="1800" dirty="0"/>
              <a:t>×</a:t>
            </a:r>
            <a:r>
              <a:rPr lang="zh-CN" altLang="en-US" sz="1800" dirty="0"/>
              <a:t>高）</a:t>
            </a:r>
            <a:r>
              <a:rPr lang="en-US" altLang="zh-CN" sz="1800" dirty="0"/>
              <a:t>:330mm×230mm×44mm</a:t>
            </a:r>
          </a:p>
          <a:p>
            <a:pPr lvl="1">
              <a:lnSpc>
                <a:spcPct val="150000"/>
              </a:lnSpc>
            </a:pPr>
            <a:r>
              <a:rPr lang="zh-CN" altLang="en-US" sz="1800" dirty="0"/>
              <a:t>输入电压：</a:t>
            </a:r>
            <a:r>
              <a:rPr lang="en-US" altLang="zh-CN" sz="1800" dirty="0"/>
              <a:t>100</a:t>
            </a:r>
            <a:r>
              <a:rPr lang="zh-CN" altLang="en-US" sz="1800" dirty="0"/>
              <a:t>～</a:t>
            </a:r>
            <a:r>
              <a:rPr lang="en-US" altLang="zh-CN" sz="1800" dirty="0"/>
              <a:t>240V AC</a:t>
            </a:r>
            <a:r>
              <a:rPr lang="zh-CN" altLang="en-US" sz="1800" dirty="0"/>
              <a:t>，</a:t>
            </a:r>
            <a:r>
              <a:rPr lang="en-US" altLang="zh-CN" sz="1800" dirty="0"/>
              <a:t>50/60Hz</a:t>
            </a:r>
          </a:p>
          <a:p>
            <a:pPr lvl="1">
              <a:lnSpc>
                <a:spcPct val="150000"/>
              </a:lnSpc>
            </a:pPr>
            <a:r>
              <a:rPr lang="zh-CN" altLang="en-US" sz="1800" dirty="0"/>
              <a:t>散热方式：自然散热</a:t>
            </a:r>
            <a:endParaRPr lang="zh-CN" altLang="en-US" sz="1800" dirty="0" smtClean="0"/>
          </a:p>
        </p:txBody>
      </p:sp>
      <p:grpSp>
        <p:nvGrpSpPr>
          <p:cNvPr id="4" name="组合 3"/>
          <p:cNvGrpSpPr/>
          <p:nvPr/>
        </p:nvGrpSpPr>
        <p:grpSpPr>
          <a:xfrm>
            <a:off x="-612577" y="3933056"/>
            <a:ext cx="10585177" cy="2563484"/>
            <a:chOff x="-612577" y="4005064"/>
            <a:chExt cx="10585177" cy="2563484"/>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3888" y="4005064"/>
              <a:ext cx="6408712" cy="2563484"/>
            </a:xfrm>
            <a:prstGeom prst="rect">
              <a:avLst/>
            </a:prstGeom>
          </p:spPr>
        </p:pic>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577" y="4194456"/>
              <a:ext cx="5828059" cy="2302083"/>
            </a:xfrm>
            <a:prstGeom prst="rect">
              <a:avLst/>
            </a:prstGeom>
          </p:spPr>
        </p:pic>
      </p:grpSp>
    </p:spTree>
    <p:extLst>
      <p:ext uri="{BB962C8B-B14F-4D97-AF65-F5344CB8AC3E}">
        <p14:creationId xmlns:p14="http://schemas.microsoft.com/office/powerpoint/2010/main" val="9472641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zh-CN" dirty="0" smtClean="0"/>
              <a:t>H3C ER3108GW</a:t>
            </a:r>
            <a:r>
              <a:rPr lang="zh-CN" altLang="en-US" dirty="0" smtClean="0"/>
              <a:t>产品形态</a:t>
            </a:r>
            <a:endParaRPr lang="zh-CN" altLang="en-US" dirty="0"/>
          </a:p>
        </p:txBody>
      </p:sp>
      <p:sp>
        <p:nvSpPr>
          <p:cNvPr id="62467" name="Rectangle 3"/>
          <p:cNvSpPr>
            <a:spLocks noGrp="1" noChangeArrowheads="1"/>
          </p:cNvSpPr>
          <p:nvPr>
            <p:ph idx="1"/>
          </p:nvPr>
        </p:nvSpPr>
        <p:spPr/>
        <p:txBody>
          <a:bodyPr/>
          <a:lstStyle/>
          <a:p>
            <a:pPr>
              <a:lnSpc>
                <a:spcPct val="150000"/>
              </a:lnSpc>
            </a:pPr>
            <a:r>
              <a:rPr lang="en-US" altLang="zh-CN" sz="2000" dirty="0" smtClean="0"/>
              <a:t>H3C ER3108GW</a:t>
            </a:r>
            <a:r>
              <a:rPr lang="zh-CN" altLang="en-US" sz="2000" dirty="0" smtClean="0"/>
              <a:t>路由器</a:t>
            </a:r>
          </a:p>
          <a:p>
            <a:pPr lvl="1">
              <a:lnSpc>
                <a:spcPct val="150000"/>
              </a:lnSpc>
            </a:pPr>
            <a:r>
              <a:rPr lang="zh-CN" altLang="en-US" sz="1800" dirty="0" smtClean="0"/>
              <a:t>提供</a:t>
            </a:r>
            <a:r>
              <a:rPr lang="en-US" altLang="zh-CN" sz="1800" dirty="0"/>
              <a:t>8</a:t>
            </a:r>
            <a:r>
              <a:rPr lang="zh-CN" altLang="en-US" sz="1800" dirty="0"/>
              <a:t>个</a:t>
            </a:r>
            <a:r>
              <a:rPr lang="en-US" altLang="zh-CN" sz="1800" dirty="0"/>
              <a:t>10/100/</a:t>
            </a:r>
            <a:r>
              <a:rPr lang="en-US" altLang="zh-CN" sz="1800" dirty="0">
                <a:solidFill>
                  <a:srgbClr val="FF0000"/>
                </a:solidFill>
              </a:rPr>
              <a:t>1000Base-T WAN</a:t>
            </a:r>
            <a:r>
              <a:rPr lang="zh-CN" altLang="en-US" sz="1800" dirty="0">
                <a:solidFill>
                  <a:srgbClr val="FF0000"/>
                </a:solidFill>
              </a:rPr>
              <a:t>口</a:t>
            </a:r>
            <a:r>
              <a:rPr lang="en-US" altLang="zh-CN" sz="1800" dirty="0"/>
              <a:t>/8</a:t>
            </a:r>
            <a:r>
              <a:rPr lang="zh-CN" altLang="en-US" sz="1800" dirty="0"/>
              <a:t>个</a:t>
            </a:r>
            <a:r>
              <a:rPr lang="en-US" altLang="zh-CN" sz="1800" dirty="0"/>
              <a:t>10/100/</a:t>
            </a:r>
            <a:r>
              <a:rPr lang="en-US" altLang="zh-CN" sz="1800" dirty="0">
                <a:solidFill>
                  <a:srgbClr val="FF0000"/>
                </a:solidFill>
              </a:rPr>
              <a:t>1000Base-T LAN</a:t>
            </a:r>
            <a:r>
              <a:rPr lang="zh-CN" altLang="en-US" sz="1800" dirty="0">
                <a:solidFill>
                  <a:srgbClr val="FF0000"/>
                </a:solidFill>
              </a:rPr>
              <a:t>口</a:t>
            </a:r>
            <a:r>
              <a:rPr lang="en-US" altLang="zh-CN" sz="1800" dirty="0"/>
              <a:t>/1</a:t>
            </a:r>
            <a:r>
              <a:rPr lang="zh-CN" altLang="en-US" sz="1800" dirty="0"/>
              <a:t>个</a:t>
            </a:r>
            <a:r>
              <a:rPr lang="en-US" altLang="zh-CN" sz="1800" dirty="0"/>
              <a:t>Console</a:t>
            </a:r>
            <a:r>
              <a:rPr lang="zh-CN" altLang="en-US" sz="1800" dirty="0"/>
              <a:t>口</a:t>
            </a:r>
            <a:r>
              <a:rPr lang="en-US" altLang="zh-CN" sz="1800" dirty="0"/>
              <a:t>/</a:t>
            </a:r>
            <a:r>
              <a:rPr lang="en-US" altLang="zh-CN" sz="1800" dirty="0">
                <a:solidFill>
                  <a:srgbClr val="FF0000"/>
                </a:solidFill>
              </a:rPr>
              <a:t>1</a:t>
            </a:r>
            <a:r>
              <a:rPr lang="zh-CN" altLang="en-US" sz="1800" dirty="0">
                <a:solidFill>
                  <a:srgbClr val="FF0000"/>
                </a:solidFill>
              </a:rPr>
              <a:t>个</a:t>
            </a:r>
            <a:r>
              <a:rPr lang="en-US" altLang="zh-CN" sz="1800" dirty="0">
                <a:solidFill>
                  <a:srgbClr val="FF0000"/>
                </a:solidFill>
              </a:rPr>
              <a:t>USB2.0</a:t>
            </a:r>
            <a:r>
              <a:rPr lang="zh-CN" altLang="en-US" sz="1800" dirty="0">
                <a:solidFill>
                  <a:srgbClr val="FF0000"/>
                </a:solidFill>
              </a:rPr>
              <a:t>接口</a:t>
            </a:r>
            <a:r>
              <a:rPr lang="en-US" altLang="zh-CN" sz="1800" dirty="0">
                <a:solidFill>
                  <a:srgbClr val="FF0000"/>
                </a:solidFill>
              </a:rPr>
              <a:t>/2</a:t>
            </a:r>
            <a:r>
              <a:rPr lang="zh-CN" altLang="en-US" sz="1800" dirty="0">
                <a:solidFill>
                  <a:srgbClr val="FF0000"/>
                </a:solidFill>
              </a:rPr>
              <a:t>个</a:t>
            </a:r>
            <a:r>
              <a:rPr lang="en-US" altLang="zh-CN" sz="1800" dirty="0">
                <a:solidFill>
                  <a:srgbClr val="FF0000"/>
                </a:solidFill>
              </a:rPr>
              <a:t>SMA</a:t>
            </a:r>
            <a:r>
              <a:rPr lang="zh-CN" altLang="en-US" sz="1800" dirty="0">
                <a:solidFill>
                  <a:srgbClr val="FF0000"/>
                </a:solidFill>
              </a:rPr>
              <a:t>射频天线接口</a:t>
            </a:r>
          </a:p>
          <a:p>
            <a:pPr lvl="1">
              <a:lnSpc>
                <a:spcPct val="150000"/>
              </a:lnSpc>
            </a:pPr>
            <a:r>
              <a:rPr lang="zh-CN" altLang="en-US" sz="1800" dirty="0"/>
              <a:t>外形尺寸（长</a:t>
            </a:r>
            <a:r>
              <a:rPr lang="en-US" altLang="zh-CN" sz="1800" dirty="0"/>
              <a:t>×</a:t>
            </a:r>
            <a:r>
              <a:rPr lang="zh-CN" altLang="en-US" sz="1800" dirty="0"/>
              <a:t>宽</a:t>
            </a:r>
            <a:r>
              <a:rPr lang="en-US" altLang="zh-CN" sz="1800" dirty="0"/>
              <a:t>×</a:t>
            </a:r>
            <a:r>
              <a:rPr lang="zh-CN" altLang="en-US" sz="1800" dirty="0"/>
              <a:t>高）</a:t>
            </a:r>
            <a:r>
              <a:rPr lang="en-US" altLang="zh-CN" sz="1800" dirty="0"/>
              <a:t>:330mm×230mm×44mm</a:t>
            </a:r>
          </a:p>
          <a:p>
            <a:pPr lvl="1">
              <a:lnSpc>
                <a:spcPct val="150000"/>
              </a:lnSpc>
            </a:pPr>
            <a:r>
              <a:rPr lang="zh-CN" altLang="en-US" sz="1800" dirty="0"/>
              <a:t>输入电压：</a:t>
            </a:r>
            <a:r>
              <a:rPr lang="en-US" altLang="zh-CN" sz="1800" dirty="0"/>
              <a:t>100</a:t>
            </a:r>
            <a:r>
              <a:rPr lang="zh-CN" altLang="en-US" sz="1800" dirty="0"/>
              <a:t>～</a:t>
            </a:r>
            <a:r>
              <a:rPr lang="en-US" altLang="zh-CN" sz="1800" dirty="0"/>
              <a:t>240V AC</a:t>
            </a:r>
            <a:r>
              <a:rPr lang="zh-CN" altLang="en-US" sz="1800" dirty="0"/>
              <a:t>，</a:t>
            </a:r>
            <a:r>
              <a:rPr lang="en-US" altLang="zh-CN" sz="1800" dirty="0"/>
              <a:t>50/60Hz</a:t>
            </a:r>
          </a:p>
          <a:p>
            <a:pPr lvl="1">
              <a:lnSpc>
                <a:spcPct val="150000"/>
              </a:lnSpc>
            </a:pPr>
            <a:r>
              <a:rPr lang="zh-CN" altLang="en-US" sz="1800" dirty="0"/>
              <a:t>散热方式：自然散热</a:t>
            </a:r>
            <a:endParaRPr lang="zh-CN" altLang="en-US" sz="1800" dirty="0" smtClean="0"/>
          </a:p>
        </p:txBody>
      </p:sp>
      <p:grpSp>
        <p:nvGrpSpPr>
          <p:cNvPr id="5" name="组合 4"/>
          <p:cNvGrpSpPr/>
          <p:nvPr/>
        </p:nvGrpSpPr>
        <p:grpSpPr>
          <a:xfrm>
            <a:off x="127858" y="3789040"/>
            <a:ext cx="8980646" cy="3140968"/>
            <a:chOff x="-370783" y="2880320"/>
            <a:chExt cx="10564822" cy="4077072"/>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1920" y="3345698"/>
              <a:ext cx="6342119" cy="3107638"/>
            </a:xfrm>
            <a:prstGeom prst="rect">
              <a:avLst/>
            </a:prstGeom>
          </p:spPr>
        </p:pic>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783" y="2880320"/>
              <a:ext cx="6112552" cy="4077072"/>
            </a:xfrm>
            <a:prstGeom prst="rect">
              <a:avLst/>
            </a:prstGeom>
          </p:spPr>
        </p:pic>
      </p:grpSp>
    </p:spTree>
    <p:extLst>
      <p:ext uri="{BB962C8B-B14F-4D97-AF65-F5344CB8AC3E}">
        <p14:creationId xmlns:p14="http://schemas.microsoft.com/office/powerpoint/2010/main" val="9472641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zh-CN" dirty="0" smtClean="0"/>
              <a:t>H3C ER3200</a:t>
            </a:r>
            <a:r>
              <a:rPr lang="zh-CN" altLang="en-US" dirty="0" smtClean="0"/>
              <a:t>产品形态</a:t>
            </a:r>
            <a:endParaRPr lang="zh-CN" altLang="en-US" dirty="0"/>
          </a:p>
        </p:txBody>
      </p:sp>
      <p:sp>
        <p:nvSpPr>
          <p:cNvPr id="62467" name="Rectangle 3"/>
          <p:cNvSpPr>
            <a:spLocks noGrp="1" noChangeArrowheads="1"/>
          </p:cNvSpPr>
          <p:nvPr>
            <p:ph idx="1"/>
          </p:nvPr>
        </p:nvSpPr>
        <p:spPr/>
        <p:txBody>
          <a:bodyPr/>
          <a:lstStyle/>
          <a:p>
            <a:pPr>
              <a:lnSpc>
                <a:spcPct val="150000"/>
              </a:lnSpc>
            </a:pPr>
            <a:r>
              <a:rPr lang="en-US" altLang="zh-CN" sz="2000" dirty="0" smtClean="0"/>
              <a:t>H3C ER3200</a:t>
            </a:r>
            <a:r>
              <a:rPr lang="zh-CN" altLang="en-US" sz="2000" dirty="0"/>
              <a:t>路由器</a:t>
            </a:r>
            <a:endParaRPr lang="zh-CN" altLang="en-US" sz="2000" dirty="0" smtClean="0"/>
          </a:p>
          <a:p>
            <a:pPr lvl="1">
              <a:lnSpc>
                <a:spcPct val="150000"/>
              </a:lnSpc>
            </a:pPr>
            <a:r>
              <a:rPr lang="zh-CN" altLang="en-US" sz="1800" dirty="0" smtClean="0"/>
              <a:t>提供</a:t>
            </a:r>
            <a:r>
              <a:rPr lang="en-US" altLang="zh-CN" sz="1800" dirty="0">
                <a:solidFill>
                  <a:srgbClr val="FF0000"/>
                </a:solidFill>
              </a:rPr>
              <a:t>2</a:t>
            </a:r>
            <a:r>
              <a:rPr lang="zh-CN" altLang="en-US" sz="1800" dirty="0">
                <a:solidFill>
                  <a:srgbClr val="FF0000"/>
                </a:solidFill>
              </a:rPr>
              <a:t>个</a:t>
            </a:r>
            <a:r>
              <a:rPr lang="en-US" altLang="zh-CN" sz="1800" dirty="0"/>
              <a:t>10/100Base-T </a:t>
            </a:r>
            <a:r>
              <a:rPr lang="en-US" altLang="zh-CN" sz="1800" dirty="0">
                <a:solidFill>
                  <a:srgbClr val="FF0000"/>
                </a:solidFill>
              </a:rPr>
              <a:t>WAN</a:t>
            </a:r>
            <a:r>
              <a:rPr lang="zh-CN" altLang="en-US" sz="1800" dirty="0">
                <a:solidFill>
                  <a:srgbClr val="FF0000"/>
                </a:solidFill>
              </a:rPr>
              <a:t>口</a:t>
            </a:r>
            <a:r>
              <a:rPr lang="en-US" altLang="zh-CN" sz="1800" dirty="0"/>
              <a:t>/3</a:t>
            </a:r>
            <a:r>
              <a:rPr lang="zh-CN" altLang="en-US" sz="1800" dirty="0"/>
              <a:t>个</a:t>
            </a:r>
            <a:r>
              <a:rPr lang="en-US" altLang="zh-CN" sz="1800" dirty="0" smtClean="0"/>
              <a:t>10/100Base-T </a:t>
            </a:r>
            <a:r>
              <a:rPr lang="en-US" altLang="zh-CN" sz="1800" dirty="0"/>
              <a:t>LAN</a:t>
            </a:r>
            <a:r>
              <a:rPr lang="zh-CN" altLang="en-US" sz="1800" dirty="0"/>
              <a:t>口</a:t>
            </a:r>
            <a:r>
              <a:rPr lang="en-US" altLang="zh-CN" sz="1800" dirty="0"/>
              <a:t>/1</a:t>
            </a:r>
            <a:r>
              <a:rPr lang="zh-CN" altLang="en-US" sz="1800" dirty="0"/>
              <a:t>个</a:t>
            </a:r>
            <a:r>
              <a:rPr lang="en-US" altLang="zh-CN" sz="1800" dirty="0"/>
              <a:t>Console</a:t>
            </a:r>
            <a:r>
              <a:rPr lang="zh-CN" altLang="en-US" sz="1800" dirty="0"/>
              <a:t>口</a:t>
            </a:r>
          </a:p>
          <a:p>
            <a:pPr lvl="1">
              <a:lnSpc>
                <a:spcPct val="150000"/>
              </a:lnSpc>
            </a:pPr>
            <a:r>
              <a:rPr lang="zh-CN" altLang="en-US" sz="1800" dirty="0"/>
              <a:t>外形尺寸（长</a:t>
            </a:r>
            <a:r>
              <a:rPr lang="en-US" altLang="zh-CN" sz="1800" dirty="0"/>
              <a:t>×</a:t>
            </a:r>
            <a:r>
              <a:rPr lang="zh-CN" altLang="en-US" sz="1800" dirty="0"/>
              <a:t>宽</a:t>
            </a:r>
            <a:r>
              <a:rPr lang="en-US" altLang="zh-CN" sz="1800" dirty="0"/>
              <a:t>×</a:t>
            </a:r>
            <a:r>
              <a:rPr lang="zh-CN" altLang="en-US" sz="1800" dirty="0"/>
              <a:t>高）</a:t>
            </a:r>
            <a:r>
              <a:rPr lang="en-US" altLang="zh-CN" sz="1800" dirty="0"/>
              <a:t>:330mm×230mm×44mm</a:t>
            </a:r>
          </a:p>
          <a:p>
            <a:pPr lvl="1">
              <a:lnSpc>
                <a:spcPct val="150000"/>
              </a:lnSpc>
            </a:pPr>
            <a:r>
              <a:rPr lang="zh-CN" altLang="en-US" sz="1800" dirty="0"/>
              <a:t>输入电压：</a:t>
            </a:r>
            <a:r>
              <a:rPr lang="en-US" altLang="zh-CN" sz="1800" dirty="0"/>
              <a:t>100</a:t>
            </a:r>
            <a:r>
              <a:rPr lang="zh-CN" altLang="en-US" sz="1800" dirty="0"/>
              <a:t>～</a:t>
            </a:r>
            <a:r>
              <a:rPr lang="en-US" altLang="zh-CN" sz="1800" dirty="0"/>
              <a:t>240V AC</a:t>
            </a:r>
            <a:r>
              <a:rPr lang="zh-CN" altLang="en-US" sz="1800" dirty="0"/>
              <a:t>，</a:t>
            </a:r>
            <a:r>
              <a:rPr lang="en-US" altLang="zh-CN" sz="1800" dirty="0"/>
              <a:t>50/60Hz</a:t>
            </a:r>
          </a:p>
          <a:p>
            <a:pPr lvl="1">
              <a:lnSpc>
                <a:spcPct val="150000"/>
              </a:lnSpc>
            </a:pPr>
            <a:r>
              <a:rPr lang="zh-CN" altLang="en-US" sz="1800" dirty="0"/>
              <a:t>散热方式：自然散热</a:t>
            </a:r>
            <a:endParaRPr lang="zh-CN" altLang="en-US" sz="1800" dirty="0" smtClean="0"/>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2492896"/>
            <a:ext cx="7488832" cy="4992555"/>
          </a:xfrm>
          <a:prstGeom prst="rect">
            <a:avLst/>
          </a:prstGeom>
        </p:spPr>
      </p:pic>
    </p:spTree>
    <p:extLst>
      <p:ext uri="{BB962C8B-B14F-4D97-AF65-F5344CB8AC3E}">
        <p14:creationId xmlns:p14="http://schemas.microsoft.com/office/powerpoint/2010/main" val="9472641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zh-CN" dirty="0" smtClean="0"/>
              <a:t>H3C ER3260</a:t>
            </a:r>
            <a:r>
              <a:rPr lang="zh-CN" altLang="en-US" dirty="0" smtClean="0"/>
              <a:t>产品形态</a:t>
            </a:r>
            <a:endParaRPr lang="zh-CN" altLang="en-US" dirty="0"/>
          </a:p>
        </p:txBody>
      </p:sp>
      <p:sp>
        <p:nvSpPr>
          <p:cNvPr id="62467" name="Rectangle 3"/>
          <p:cNvSpPr>
            <a:spLocks noGrp="1" noChangeArrowheads="1"/>
          </p:cNvSpPr>
          <p:nvPr>
            <p:ph idx="1"/>
          </p:nvPr>
        </p:nvSpPr>
        <p:spPr/>
        <p:txBody>
          <a:bodyPr/>
          <a:lstStyle/>
          <a:p>
            <a:pPr>
              <a:lnSpc>
                <a:spcPct val="150000"/>
              </a:lnSpc>
            </a:pPr>
            <a:r>
              <a:rPr lang="en-US" altLang="zh-CN" sz="2000" dirty="0" smtClean="0"/>
              <a:t>H3C ER3260</a:t>
            </a:r>
            <a:r>
              <a:rPr lang="zh-CN" altLang="en-US" sz="2000" dirty="0"/>
              <a:t>路由器</a:t>
            </a:r>
            <a:endParaRPr lang="zh-CN" altLang="en-US" sz="2000" dirty="0" smtClean="0"/>
          </a:p>
          <a:p>
            <a:pPr lvl="1">
              <a:lnSpc>
                <a:spcPct val="150000"/>
              </a:lnSpc>
            </a:pPr>
            <a:r>
              <a:rPr lang="zh-CN" altLang="en-US" sz="1800" dirty="0" smtClean="0"/>
              <a:t>提供</a:t>
            </a:r>
            <a:r>
              <a:rPr lang="en-US" altLang="zh-CN" sz="1800" dirty="0">
                <a:solidFill>
                  <a:srgbClr val="FF0000"/>
                </a:solidFill>
              </a:rPr>
              <a:t>2</a:t>
            </a:r>
            <a:r>
              <a:rPr lang="zh-CN" altLang="en-US" sz="1800" dirty="0">
                <a:solidFill>
                  <a:srgbClr val="FF0000"/>
                </a:solidFill>
              </a:rPr>
              <a:t>个</a:t>
            </a:r>
            <a:r>
              <a:rPr lang="en-US" altLang="zh-CN" sz="1800" dirty="0"/>
              <a:t>10/100Base-T </a:t>
            </a:r>
            <a:r>
              <a:rPr lang="en-US" altLang="zh-CN" sz="1800" dirty="0">
                <a:solidFill>
                  <a:srgbClr val="FF0000"/>
                </a:solidFill>
              </a:rPr>
              <a:t>WAN</a:t>
            </a:r>
            <a:r>
              <a:rPr lang="zh-CN" altLang="en-US" sz="1800" dirty="0">
                <a:solidFill>
                  <a:srgbClr val="FF0000"/>
                </a:solidFill>
              </a:rPr>
              <a:t>口</a:t>
            </a:r>
            <a:r>
              <a:rPr lang="en-US" altLang="zh-CN" sz="1800" dirty="0"/>
              <a:t>/3</a:t>
            </a:r>
            <a:r>
              <a:rPr lang="zh-CN" altLang="en-US" sz="1800" dirty="0"/>
              <a:t>个</a:t>
            </a:r>
            <a:r>
              <a:rPr lang="en-US" altLang="zh-CN" sz="1800" dirty="0"/>
              <a:t>10/100Base-T LAN</a:t>
            </a:r>
            <a:r>
              <a:rPr lang="zh-CN" altLang="en-US" sz="1800" dirty="0"/>
              <a:t>口</a:t>
            </a:r>
            <a:r>
              <a:rPr lang="en-US" altLang="zh-CN" sz="1800" dirty="0"/>
              <a:t>/1</a:t>
            </a:r>
            <a:r>
              <a:rPr lang="zh-CN" altLang="en-US" sz="1800" dirty="0"/>
              <a:t>个</a:t>
            </a:r>
            <a:r>
              <a:rPr lang="en-US" altLang="zh-CN" sz="1800" dirty="0"/>
              <a:t>Console</a:t>
            </a:r>
            <a:r>
              <a:rPr lang="zh-CN" altLang="en-US" sz="1800" dirty="0"/>
              <a:t>口</a:t>
            </a:r>
          </a:p>
          <a:p>
            <a:pPr lvl="1">
              <a:lnSpc>
                <a:spcPct val="150000"/>
              </a:lnSpc>
            </a:pPr>
            <a:r>
              <a:rPr lang="zh-CN" altLang="en-US" sz="1800" dirty="0"/>
              <a:t>外形尺寸（长</a:t>
            </a:r>
            <a:r>
              <a:rPr lang="en-US" altLang="zh-CN" sz="1800" dirty="0"/>
              <a:t>×</a:t>
            </a:r>
            <a:r>
              <a:rPr lang="zh-CN" altLang="en-US" sz="1800" dirty="0"/>
              <a:t>宽</a:t>
            </a:r>
            <a:r>
              <a:rPr lang="en-US" altLang="zh-CN" sz="1800" dirty="0"/>
              <a:t>×</a:t>
            </a:r>
            <a:r>
              <a:rPr lang="zh-CN" altLang="en-US" sz="1800" dirty="0"/>
              <a:t>高）</a:t>
            </a:r>
            <a:r>
              <a:rPr lang="en-US" altLang="zh-CN" sz="1800" dirty="0"/>
              <a:t>:440mm×230mm×44mm</a:t>
            </a:r>
          </a:p>
          <a:p>
            <a:pPr lvl="1">
              <a:lnSpc>
                <a:spcPct val="150000"/>
              </a:lnSpc>
            </a:pPr>
            <a:r>
              <a:rPr lang="zh-CN" altLang="en-US" sz="1800" dirty="0"/>
              <a:t>输入电压：</a:t>
            </a:r>
            <a:r>
              <a:rPr lang="en-US" altLang="zh-CN" sz="1800" dirty="0"/>
              <a:t>100</a:t>
            </a:r>
            <a:r>
              <a:rPr lang="zh-CN" altLang="en-US" sz="1800" dirty="0"/>
              <a:t>～</a:t>
            </a:r>
            <a:r>
              <a:rPr lang="en-US" altLang="zh-CN" sz="1800" dirty="0"/>
              <a:t>240V AC</a:t>
            </a:r>
            <a:r>
              <a:rPr lang="zh-CN" altLang="en-US" sz="1800" dirty="0"/>
              <a:t>，</a:t>
            </a:r>
            <a:r>
              <a:rPr lang="en-US" altLang="zh-CN" sz="1800" dirty="0"/>
              <a:t>50/60Hz</a:t>
            </a:r>
          </a:p>
          <a:p>
            <a:pPr lvl="1">
              <a:lnSpc>
                <a:spcPct val="150000"/>
              </a:lnSpc>
            </a:pPr>
            <a:r>
              <a:rPr lang="zh-CN" altLang="en-US" sz="1800" dirty="0"/>
              <a:t>散热方式：</a:t>
            </a:r>
            <a:r>
              <a:rPr lang="zh-CN" altLang="en-US" sz="1800" dirty="0">
                <a:solidFill>
                  <a:srgbClr val="FF0000"/>
                </a:solidFill>
              </a:rPr>
              <a:t>风扇散热</a:t>
            </a:r>
            <a:endParaRPr lang="zh-CN" altLang="en-US" sz="1800" dirty="0" smtClean="0">
              <a:solidFill>
                <a:srgbClr val="FF0000"/>
              </a:solidFill>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3068960"/>
            <a:ext cx="7560840" cy="4068452"/>
          </a:xfrm>
          <a:prstGeom prst="rect">
            <a:avLst/>
          </a:prstGeom>
        </p:spPr>
      </p:pic>
    </p:spTree>
    <p:extLst>
      <p:ext uri="{BB962C8B-B14F-4D97-AF65-F5344CB8AC3E}">
        <p14:creationId xmlns:p14="http://schemas.microsoft.com/office/powerpoint/2010/main" val="9472641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zh-CN" dirty="0" smtClean="0"/>
              <a:t>H3C ER5100</a:t>
            </a:r>
            <a:r>
              <a:rPr lang="zh-CN" altLang="en-US" dirty="0" smtClean="0"/>
              <a:t>产品形态</a:t>
            </a:r>
            <a:endParaRPr lang="zh-CN" altLang="en-US" dirty="0"/>
          </a:p>
        </p:txBody>
      </p:sp>
      <p:sp>
        <p:nvSpPr>
          <p:cNvPr id="62467" name="Rectangle 3"/>
          <p:cNvSpPr>
            <a:spLocks noGrp="1" noChangeArrowheads="1"/>
          </p:cNvSpPr>
          <p:nvPr>
            <p:ph idx="1"/>
          </p:nvPr>
        </p:nvSpPr>
        <p:spPr/>
        <p:txBody>
          <a:bodyPr/>
          <a:lstStyle/>
          <a:p>
            <a:pPr>
              <a:lnSpc>
                <a:spcPct val="150000"/>
              </a:lnSpc>
            </a:pPr>
            <a:r>
              <a:rPr lang="en-US" altLang="zh-CN" sz="2000" dirty="0" smtClean="0"/>
              <a:t>H3C ER5100</a:t>
            </a:r>
            <a:r>
              <a:rPr lang="zh-CN" altLang="en-US" sz="2000" dirty="0"/>
              <a:t>路由器</a:t>
            </a:r>
            <a:endParaRPr lang="zh-CN" altLang="en-US" sz="2000" dirty="0" smtClean="0"/>
          </a:p>
          <a:p>
            <a:pPr lvl="1">
              <a:lnSpc>
                <a:spcPct val="150000"/>
              </a:lnSpc>
            </a:pPr>
            <a:r>
              <a:rPr lang="zh-CN" altLang="en-US" sz="1800" dirty="0" smtClean="0"/>
              <a:t>提供</a:t>
            </a:r>
            <a:r>
              <a:rPr lang="en-US" altLang="zh-CN" sz="1800" dirty="0"/>
              <a:t>1</a:t>
            </a:r>
            <a:r>
              <a:rPr lang="zh-CN" altLang="en-US" sz="1800" dirty="0"/>
              <a:t>个</a:t>
            </a:r>
            <a:r>
              <a:rPr lang="en-US" altLang="zh-CN" sz="1800" dirty="0"/>
              <a:t>10/100Base-T WAN</a:t>
            </a:r>
            <a:r>
              <a:rPr lang="zh-CN" altLang="en-US" sz="1800" dirty="0"/>
              <a:t>口</a:t>
            </a:r>
            <a:r>
              <a:rPr lang="en-US" altLang="zh-CN" sz="1800" dirty="0"/>
              <a:t>/3</a:t>
            </a:r>
            <a:r>
              <a:rPr lang="zh-CN" altLang="en-US" sz="1800" dirty="0"/>
              <a:t>个</a:t>
            </a:r>
            <a:r>
              <a:rPr lang="en-US" altLang="zh-CN" sz="1800" dirty="0" smtClean="0"/>
              <a:t>10/100/</a:t>
            </a:r>
            <a:r>
              <a:rPr lang="en-US" altLang="zh-CN" sz="1800" dirty="0" smtClean="0">
                <a:solidFill>
                  <a:srgbClr val="FF0000"/>
                </a:solidFill>
              </a:rPr>
              <a:t>1000Base-T </a:t>
            </a:r>
            <a:r>
              <a:rPr lang="en-US" altLang="zh-CN" sz="1800" dirty="0">
                <a:solidFill>
                  <a:srgbClr val="FF0000"/>
                </a:solidFill>
              </a:rPr>
              <a:t>LAN</a:t>
            </a:r>
            <a:r>
              <a:rPr lang="zh-CN" altLang="en-US" sz="1800" dirty="0">
                <a:solidFill>
                  <a:srgbClr val="FF0000"/>
                </a:solidFill>
              </a:rPr>
              <a:t>口</a:t>
            </a:r>
            <a:r>
              <a:rPr lang="en-US" altLang="zh-CN" sz="1800" dirty="0"/>
              <a:t>/1</a:t>
            </a:r>
            <a:r>
              <a:rPr lang="zh-CN" altLang="en-US" sz="1800" dirty="0"/>
              <a:t>个</a:t>
            </a:r>
            <a:r>
              <a:rPr lang="en-US" altLang="zh-CN" sz="1800" dirty="0"/>
              <a:t>Console</a:t>
            </a:r>
            <a:r>
              <a:rPr lang="zh-CN" altLang="en-US" sz="1800" dirty="0"/>
              <a:t>口</a:t>
            </a:r>
          </a:p>
          <a:p>
            <a:pPr lvl="1">
              <a:lnSpc>
                <a:spcPct val="150000"/>
              </a:lnSpc>
            </a:pPr>
            <a:r>
              <a:rPr lang="zh-CN" altLang="en-US" sz="1800" dirty="0"/>
              <a:t>外形尺寸（长</a:t>
            </a:r>
            <a:r>
              <a:rPr lang="en-US" altLang="zh-CN" sz="1800" dirty="0"/>
              <a:t>×</a:t>
            </a:r>
            <a:r>
              <a:rPr lang="zh-CN" altLang="en-US" sz="1800" dirty="0"/>
              <a:t>宽</a:t>
            </a:r>
            <a:r>
              <a:rPr lang="en-US" altLang="zh-CN" sz="1800" dirty="0"/>
              <a:t>×</a:t>
            </a:r>
            <a:r>
              <a:rPr lang="zh-CN" altLang="en-US" sz="1800" dirty="0"/>
              <a:t>高）</a:t>
            </a:r>
            <a:r>
              <a:rPr lang="en-US" altLang="zh-CN" sz="1800" dirty="0"/>
              <a:t>:440mm×230mm×44mm</a:t>
            </a:r>
          </a:p>
          <a:p>
            <a:pPr lvl="1">
              <a:lnSpc>
                <a:spcPct val="150000"/>
              </a:lnSpc>
            </a:pPr>
            <a:r>
              <a:rPr lang="zh-CN" altLang="en-US" sz="1800" dirty="0"/>
              <a:t>输入电压：</a:t>
            </a:r>
            <a:r>
              <a:rPr lang="en-US" altLang="zh-CN" sz="1800" dirty="0"/>
              <a:t>100</a:t>
            </a:r>
            <a:r>
              <a:rPr lang="zh-CN" altLang="en-US" sz="1800" dirty="0"/>
              <a:t>～</a:t>
            </a:r>
            <a:r>
              <a:rPr lang="en-US" altLang="zh-CN" sz="1800" dirty="0"/>
              <a:t>240V AC</a:t>
            </a:r>
            <a:r>
              <a:rPr lang="zh-CN" altLang="en-US" sz="1800" dirty="0"/>
              <a:t>，</a:t>
            </a:r>
            <a:r>
              <a:rPr lang="en-US" altLang="zh-CN" sz="1800" dirty="0"/>
              <a:t>50/60Hz</a:t>
            </a:r>
          </a:p>
          <a:p>
            <a:pPr lvl="1">
              <a:lnSpc>
                <a:spcPct val="150000"/>
              </a:lnSpc>
            </a:pPr>
            <a:r>
              <a:rPr lang="zh-CN" altLang="en-US" sz="1800" dirty="0"/>
              <a:t>散热方式：</a:t>
            </a:r>
            <a:r>
              <a:rPr lang="zh-CN" altLang="en-US" sz="1800" dirty="0">
                <a:solidFill>
                  <a:srgbClr val="FF0000"/>
                </a:solidFill>
              </a:rPr>
              <a:t>风扇散热</a:t>
            </a:r>
            <a:endParaRPr lang="zh-CN" altLang="en-US" sz="1800" dirty="0" smtClean="0">
              <a:solidFill>
                <a:srgbClr val="FF0000"/>
              </a:solidFill>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1865" y="3861048"/>
            <a:ext cx="6580495" cy="3269357"/>
          </a:xfrm>
          <a:prstGeom prst="rect">
            <a:avLst/>
          </a:prstGeom>
        </p:spPr>
      </p:pic>
    </p:spTree>
    <p:extLst>
      <p:ext uri="{BB962C8B-B14F-4D97-AF65-F5344CB8AC3E}">
        <p14:creationId xmlns:p14="http://schemas.microsoft.com/office/powerpoint/2010/main" val="9472641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zh-CN" dirty="0" smtClean="0"/>
              <a:t>H3C ER5200</a:t>
            </a:r>
            <a:r>
              <a:rPr lang="zh-CN" altLang="en-US" dirty="0" smtClean="0"/>
              <a:t>产品形态</a:t>
            </a:r>
            <a:endParaRPr lang="zh-CN" altLang="en-US" dirty="0"/>
          </a:p>
        </p:txBody>
      </p:sp>
      <p:sp>
        <p:nvSpPr>
          <p:cNvPr id="62467" name="Rectangle 3"/>
          <p:cNvSpPr>
            <a:spLocks noGrp="1" noChangeArrowheads="1"/>
          </p:cNvSpPr>
          <p:nvPr>
            <p:ph idx="1"/>
          </p:nvPr>
        </p:nvSpPr>
        <p:spPr/>
        <p:txBody>
          <a:bodyPr/>
          <a:lstStyle/>
          <a:p>
            <a:pPr>
              <a:lnSpc>
                <a:spcPct val="150000"/>
              </a:lnSpc>
            </a:pPr>
            <a:r>
              <a:rPr lang="en-US" altLang="zh-CN" sz="2000" dirty="0" smtClean="0"/>
              <a:t>H3C ER5200</a:t>
            </a:r>
            <a:r>
              <a:rPr lang="zh-CN" altLang="en-US" sz="2000" dirty="0"/>
              <a:t>路由器</a:t>
            </a:r>
            <a:endParaRPr lang="zh-CN" altLang="en-US" sz="2000" dirty="0" smtClean="0"/>
          </a:p>
          <a:p>
            <a:pPr lvl="1">
              <a:lnSpc>
                <a:spcPct val="150000"/>
              </a:lnSpc>
            </a:pPr>
            <a:r>
              <a:rPr lang="zh-CN" altLang="en-US" sz="1800" dirty="0" smtClean="0"/>
              <a:t>提供</a:t>
            </a:r>
            <a:r>
              <a:rPr lang="en-US" altLang="zh-CN" sz="1800" dirty="0">
                <a:solidFill>
                  <a:srgbClr val="FF0000"/>
                </a:solidFill>
              </a:rPr>
              <a:t>2</a:t>
            </a:r>
            <a:r>
              <a:rPr lang="zh-CN" altLang="en-US" sz="1800" dirty="0">
                <a:solidFill>
                  <a:srgbClr val="FF0000"/>
                </a:solidFill>
              </a:rPr>
              <a:t>个</a:t>
            </a:r>
            <a:r>
              <a:rPr lang="en-US" altLang="zh-CN" sz="1800" dirty="0"/>
              <a:t>10/100Base-T </a:t>
            </a:r>
            <a:r>
              <a:rPr lang="en-US" altLang="zh-CN" sz="1800" dirty="0">
                <a:solidFill>
                  <a:srgbClr val="FF0000"/>
                </a:solidFill>
              </a:rPr>
              <a:t>WAN</a:t>
            </a:r>
            <a:r>
              <a:rPr lang="zh-CN" altLang="en-US" sz="1800" dirty="0">
                <a:solidFill>
                  <a:srgbClr val="FF0000"/>
                </a:solidFill>
              </a:rPr>
              <a:t>口</a:t>
            </a:r>
            <a:r>
              <a:rPr lang="en-US" altLang="zh-CN" sz="1800" dirty="0"/>
              <a:t>/3</a:t>
            </a:r>
            <a:r>
              <a:rPr lang="zh-CN" altLang="en-US" sz="1800" dirty="0"/>
              <a:t>个</a:t>
            </a:r>
            <a:r>
              <a:rPr lang="en-US" altLang="zh-CN" sz="1800" dirty="0" smtClean="0"/>
              <a:t>10/100/</a:t>
            </a:r>
            <a:r>
              <a:rPr lang="en-US" altLang="zh-CN" sz="1800" dirty="0" smtClean="0">
                <a:solidFill>
                  <a:srgbClr val="FF0000"/>
                </a:solidFill>
              </a:rPr>
              <a:t>1000Base-T </a:t>
            </a:r>
            <a:r>
              <a:rPr lang="en-US" altLang="zh-CN" sz="1800" dirty="0">
                <a:solidFill>
                  <a:srgbClr val="FF0000"/>
                </a:solidFill>
              </a:rPr>
              <a:t>LAN</a:t>
            </a:r>
            <a:r>
              <a:rPr lang="zh-CN" altLang="en-US" sz="1800" dirty="0">
                <a:solidFill>
                  <a:srgbClr val="FF0000"/>
                </a:solidFill>
              </a:rPr>
              <a:t>口</a:t>
            </a:r>
            <a:r>
              <a:rPr lang="en-US" altLang="zh-CN" sz="1800" dirty="0"/>
              <a:t>/1</a:t>
            </a:r>
            <a:r>
              <a:rPr lang="zh-CN" altLang="en-US" sz="1800" dirty="0"/>
              <a:t>个</a:t>
            </a:r>
            <a:r>
              <a:rPr lang="en-US" altLang="zh-CN" sz="1800" dirty="0"/>
              <a:t>Console</a:t>
            </a:r>
            <a:r>
              <a:rPr lang="zh-CN" altLang="en-US" sz="1800" dirty="0"/>
              <a:t>口</a:t>
            </a:r>
          </a:p>
          <a:p>
            <a:pPr lvl="1">
              <a:lnSpc>
                <a:spcPct val="150000"/>
              </a:lnSpc>
            </a:pPr>
            <a:r>
              <a:rPr lang="zh-CN" altLang="en-US" sz="1800" dirty="0"/>
              <a:t>外形尺寸（长</a:t>
            </a:r>
            <a:r>
              <a:rPr lang="en-US" altLang="zh-CN" sz="1800" dirty="0"/>
              <a:t>×</a:t>
            </a:r>
            <a:r>
              <a:rPr lang="zh-CN" altLang="en-US" sz="1800" dirty="0"/>
              <a:t>宽</a:t>
            </a:r>
            <a:r>
              <a:rPr lang="en-US" altLang="zh-CN" sz="1800" dirty="0"/>
              <a:t>×</a:t>
            </a:r>
            <a:r>
              <a:rPr lang="zh-CN" altLang="en-US" sz="1800" dirty="0"/>
              <a:t>高）</a:t>
            </a:r>
            <a:r>
              <a:rPr lang="en-US" altLang="zh-CN" sz="1800" dirty="0"/>
              <a:t>:440mm×230mm×44mm</a:t>
            </a:r>
          </a:p>
          <a:p>
            <a:pPr lvl="1">
              <a:lnSpc>
                <a:spcPct val="150000"/>
              </a:lnSpc>
            </a:pPr>
            <a:r>
              <a:rPr lang="zh-CN" altLang="en-US" sz="1800" dirty="0"/>
              <a:t>输入电压：</a:t>
            </a:r>
            <a:r>
              <a:rPr lang="en-US" altLang="zh-CN" sz="1800" dirty="0"/>
              <a:t>100</a:t>
            </a:r>
            <a:r>
              <a:rPr lang="zh-CN" altLang="en-US" sz="1800" dirty="0"/>
              <a:t>～</a:t>
            </a:r>
            <a:r>
              <a:rPr lang="en-US" altLang="zh-CN" sz="1800" dirty="0"/>
              <a:t>240V AC</a:t>
            </a:r>
            <a:r>
              <a:rPr lang="zh-CN" altLang="en-US" sz="1800" dirty="0"/>
              <a:t>，</a:t>
            </a:r>
            <a:r>
              <a:rPr lang="en-US" altLang="zh-CN" sz="1800" dirty="0"/>
              <a:t>50/60Hz</a:t>
            </a:r>
          </a:p>
          <a:p>
            <a:pPr lvl="1">
              <a:lnSpc>
                <a:spcPct val="150000"/>
              </a:lnSpc>
            </a:pPr>
            <a:r>
              <a:rPr lang="zh-CN" altLang="en-US" sz="1800" dirty="0"/>
              <a:t>散热方式：</a:t>
            </a:r>
            <a:r>
              <a:rPr lang="zh-CN" altLang="en-US" sz="1800" dirty="0">
                <a:solidFill>
                  <a:srgbClr val="FF0000"/>
                </a:solidFill>
              </a:rPr>
              <a:t>风扇散热</a:t>
            </a: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117" y="3212976"/>
            <a:ext cx="7470291" cy="3960440"/>
          </a:xfrm>
          <a:prstGeom prst="rect">
            <a:avLst/>
          </a:prstGeom>
        </p:spPr>
      </p:pic>
    </p:spTree>
    <p:extLst>
      <p:ext uri="{BB962C8B-B14F-4D97-AF65-F5344CB8AC3E}">
        <p14:creationId xmlns:p14="http://schemas.microsoft.com/office/powerpoint/2010/main" val="9472641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zh-CN" dirty="0" smtClean="0"/>
              <a:t>H3C ER6300</a:t>
            </a:r>
            <a:r>
              <a:rPr lang="zh-CN" altLang="en-US" dirty="0" smtClean="0"/>
              <a:t>产品形态</a:t>
            </a:r>
            <a:endParaRPr lang="zh-CN" altLang="en-US" dirty="0"/>
          </a:p>
        </p:txBody>
      </p:sp>
      <p:sp>
        <p:nvSpPr>
          <p:cNvPr id="62467" name="Rectangle 3"/>
          <p:cNvSpPr>
            <a:spLocks noGrp="1" noChangeArrowheads="1"/>
          </p:cNvSpPr>
          <p:nvPr>
            <p:ph idx="1"/>
          </p:nvPr>
        </p:nvSpPr>
        <p:spPr/>
        <p:txBody>
          <a:bodyPr/>
          <a:lstStyle/>
          <a:p>
            <a:pPr>
              <a:lnSpc>
                <a:spcPct val="150000"/>
              </a:lnSpc>
            </a:pPr>
            <a:r>
              <a:rPr lang="en-US" altLang="zh-CN" sz="2000" dirty="0" smtClean="0"/>
              <a:t>H3C ER6300</a:t>
            </a:r>
            <a:r>
              <a:rPr lang="zh-CN" altLang="en-US" sz="2000" dirty="0"/>
              <a:t>路由器</a:t>
            </a:r>
            <a:endParaRPr lang="zh-CN" altLang="en-US" sz="2000" dirty="0" smtClean="0"/>
          </a:p>
          <a:p>
            <a:pPr lvl="1">
              <a:lnSpc>
                <a:spcPct val="150000"/>
              </a:lnSpc>
            </a:pPr>
            <a:r>
              <a:rPr lang="zh-CN" altLang="en-US" sz="1800" dirty="0" smtClean="0"/>
              <a:t>提供</a:t>
            </a:r>
            <a:r>
              <a:rPr lang="en-US" altLang="zh-CN" sz="1800" dirty="0">
                <a:solidFill>
                  <a:srgbClr val="FF0000"/>
                </a:solidFill>
              </a:rPr>
              <a:t>2</a:t>
            </a:r>
            <a:r>
              <a:rPr lang="zh-CN" altLang="en-US" sz="1800" dirty="0">
                <a:solidFill>
                  <a:srgbClr val="FF0000"/>
                </a:solidFill>
              </a:rPr>
              <a:t>个</a:t>
            </a:r>
            <a:r>
              <a:rPr lang="en-US" altLang="zh-CN" sz="1800" dirty="0"/>
              <a:t>10/100/</a:t>
            </a:r>
            <a:r>
              <a:rPr lang="en-US" altLang="zh-CN" sz="1800" dirty="0">
                <a:solidFill>
                  <a:srgbClr val="FF0000"/>
                </a:solidFill>
              </a:rPr>
              <a:t>1000Base-T WAN</a:t>
            </a:r>
            <a:r>
              <a:rPr lang="zh-CN" altLang="en-US" sz="1800" dirty="0">
                <a:solidFill>
                  <a:srgbClr val="FF0000"/>
                </a:solidFill>
              </a:rPr>
              <a:t>口</a:t>
            </a:r>
            <a:r>
              <a:rPr lang="en-US" altLang="zh-CN" sz="1800" dirty="0"/>
              <a:t>/3</a:t>
            </a:r>
            <a:r>
              <a:rPr lang="zh-CN" altLang="en-US" sz="1800" dirty="0"/>
              <a:t>个</a:t>
            </a:r>
            <a:r>
              <a:rPr lang="en-US" altLang="zh-CN" sz="1800" dirty="0"/>
              <a:t>10/100/</a:t>
            </a:r>
            <a:r>
              <a:rPr lang="en-US" altLang="zh-CN" sz="1800" dirty="0">
                <a:solidFill>
                  <a:srgbClr val="FF0000"/>
                </a:solidFill>
              </a:rPr>
              <a:t>1000Base-T LAN</a:t>
            </a:r>
            <a:r>
              <a:rPr lang="zh-CN" altLang="en-US" sz="1800" dirty="0">
                <a:solidFill>
                  <a:srgbClr val="FF0000"/>
                </a:solidFill>
              </a:rPr>
              <a:t>口</a:t>
            </a:r>
            <a:r>
              <a:rPr lang="en-US" altLang="zh-CN" sz="1800" dirty="0"/>
              <a:t>/1</a:t>
            </a:r>
            <a:r>
              <a:rPr lang="zh-CN" altLang="en-US" sz="1800" dirty="0"/>
              <a:t>个</a:t>
            </a:r>
            <a:r>
              <a:rPr lang="en-US" altLang="zh-CN" sz="1800" dirty="0"/>
              <a:t>Console</a:t>
            </a:r>
            <a:r>
              <a:rPr lang="zh-CN" altLang="en-US" sz="1800" dirty="0"/>
              <a:t>口</a:t>
            </a:r>
          </a:p>
          <a:p>
            <a:pPr lvl="1">
              <a:lnSpc>
                <a:spcPct val="150000"/>
              </a:lnSpc>
            </a:pPr>
            <a:r>
              <a:rPr lang="zh-CN" altLang="en-US" sz="1800" dirty="0"/>
              <a:t>外形尺寸（长</a:t>
            </a:r>
            <a:r>
              <a:rPr lang="en-US" altLang="zh-CN" sz="1800" dirty="0"/>
              <a:t>×</a:t>
            </a:r>
            <a:r>
              <a:rPr lang="zh-CN" altLang="en-US" sz="1800" dirty="0"/>
              <a:t>宽</a:t>
            </a:r>
            <a:r>
              <a:rPr lang="en-US" altLang="zh-CN" sz="1800" dirty="0"/>
              <a:t>×</a:t>
            </a:r>
            <a:r>
              <a:rPr lang="zh-CN" altLang="en-US" sz="1800" dirty="0"/>
              <a:t>高）</a:t>
            </a:r>
            <a:r>
              <a:rPr lang="en-US" altLang="zh-CN" sz="1800" dirty="0"/>
              <a:t>:440mm×230mm×44mm</a:t>
            </a:r>
          </a:p>
          <a:p>
            <a:pPr lvl="1">
              <a:lnSpc>
                <a:spcPct val="150000"/>
              </a:lnSpc>
            </a:pPr>
            <a:r>
              <a:rPr lang="zh-CN" altLang="en-US" sz="1800" dirty="0"/>
              <a:t>输入电压：</a:t>
            </a:r>
            <a:r>
              <a:rPr lang="en-US" altLang="zh-CN" sz="1800" dirty="0"/>
              <a:t>100</a:t>
            </a:r>
            <a:r>
              <a:rPr lang="zh-CN" altLang="en-US" sz="1800" dirty="0"/>
              <a:t>～</a:t>
            </a:r>
            <a:r>
              <a:rPr lang="en-US" altLang="zh-CN" sz="1800" dirty="0"/>
              <a:t>240V AC</a:t>
            </a:r>
            <a:r>
              <a:rPr lang="zh-CN" altLang="en-US" sz="1800" dirty="0"/>
              <a:t>，</a:t>
            </a:r>
            <a:r>
              <a:rPr lang="en-US" altLang="zh-CN" sz="1800" dirty="0"/>
              <a:t>50/60Hz</a:t>
            </a:r>
          </a:p>
          <a:p>
            <a:pPr lvl="1">
              <a:lnSpc>
                <a:spcPct val="150000"/>
              </a:lnSpc>
            </a:pPr>
            <a:r>
              <a:rPr lang="zh-CN" altLang="en-US" sz="1800" dirty="0"/>
              <a:t>散热方式：</a:t>
            </a:r>
            <a:r>
              <a:rPr lang="zh-CN" altLang="en-US" sz="1800" dirty="0">
                <a:solidFill>
                  <a:srgbClr val="FF0000"/>
                </a:solidFill>
              </a:rPr>
              <a:t>风扇散热</a:t>
            </a:r>
            <a:endParaRPr lang="zh-CN" altLang="en-US" sz="1800" dirty="0" smtClean="0">
              <a:solidFill>
                <a:srgbClr val="FF0000"/>
              </a:solidFill>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989" y="4005064"/>
            <a:ext cx="8584483" cy="2736304"/>
          </a:xfrm>
          <a:prstGeom prst="rect">
            <a:avLst/>
          </a:prstGeom>
        </p:spPr>
      </p:pic>
    </p:spTree>
    <p:extLst>
      <p:ext uri="{BB962C8B-B14F-4D97-AF65-F5344CB8AC3E}">
        <p14:creationId xmlns:p14="http://schemas.microsoft.com/office/powerpoint/2010/main" val="9472641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zh-CN" dirty="0" smtClean="0"/>
              <a:t>H3C ER8300</a:t>
            </a:r>
            <a:r>
              <a:rPr lang="zh-CN" altLang="en-US" dirty="0" smtClean="0"/>
              <a:t>产品形态</a:t>
            </a:r>
            <a:endParaRPr lang="zh-CN" altLang="en-US" dirty="0"/>
          </a:p>
        </p:txBody>
      </p:sp>
      <p:sp>
        <p:nvSpPr>
          <p:cNvPr id="62467" name="Rectangle 3"/>
          <p:cNvSpPr>
            <a:spLocks noGrp="1" noChangeArrowheads="1"/>
          </p:cNvSpPr>
          <p:nvPr>
            <p:ph idx="1"/>
          </p:nvPr>
        </p:nvSpPr>
        <p:spPr/>
        <p:txBody>
          <a:bodyPr/>
          <a:lstStyle/>
          <a:p>
            <a:pPr>
              <a:lnSpc>
                <a:spcPct val="150000"/>
              </a:lnSpc>
            </a:pPr>
            <a:r>
              <a:rPr lang="en-US" altLang="zh-CN" sz="2000" dirty="0" smtClean="0"/>
              <a:t>H3C ER8300</a:t>
            </a:r>
            <a:r>
              <a:rPr lang="zh-CN" altLang="en-US" sz="2000" dirty="0"/>
              <a:t>路由器</a:t>
            </a:r>
            <a:endParaRPr lang="zh-CN" altLang="en-US" sz="2000" dirty="0" smtClean="0"/>
          </a:p>
          <a:p>
            <a:pPr lvl="1">
              <a:lnSpc>
                <a:spcPct val="150000"/>
              </a:lnSpc>
            </a:pPr>
            <a:r>
              <a:rPr lang="zh-CN" altLang="en-US" sz="1800" dirty="0" smtClean="0"/>
              <a:t>提供</a:t>
            </a:r>
            <a:r>
              <a:rPr lang="en-US" altLang="zh-CN" sz="1800" dirty="0">
                <a:solidFill>
                  <a:srgbClr val="FF0000"/>
                </a:solidFill>
              </a:rPr>
              <a:t>2</a:t>
            </a:r>
            <a:r>
              <a:rPr lang="zh-CN" altLang="en-US" sz="1800" dirty="0">
                <a:solidFill>
                  <a:srgbClr val="FF0000"/>
                </a:solidFill>
              </a:rPr>
              <a:t>个</a:t>
            </a:r>
            <a:r>
              <a:rPr lang="en-US" altLang="zh-CN" sz="1800" dirty="0"/>
              <a:t>10/100/</a:t>
            </a:r>
            <a:r>
              <a:rPr lang="en-US" altLang="zh-CN" sz="1800" dirty="0">
                <a:solidFill>
                  <a:srgbClr val="FF0000"/>
                </a:solidFill>
              </a:rPr>
              <a:t>1000Base-T WAN</a:t>
            </a:r>
            <a:r>
              <a:rPr lang="zh-CN" altLang="en-US" sz="1800" dirty="0">
                <a:solidFill>
                  <a:srgbClr val="FF0000"/>
                </a:solidFill>
              </a:rPr>
              <a:t>口</a:t>
            </a:r>
            <a:r>
              <a:rPr lang="en-US" altLang="zh-CN" sz="1800" dirty="0"/>
              <a:t>/8</a:t>
            </a:r>
            <a:r>
              <a:rPr lang="zh-CN" altLang="en-US" sz="1800" dirty="0"/>
              <a:t>个</a:t>
            </a:r>
            <a:r>
              <a:rPr lang="en-US" altLang="zh-CN" sz="1800" dirty="0"/>
              <a:t>10/100/</a:t>
            </a:r>
            <a:r>
              <a:rPr lang="en-US" altLang="zh-CN" sz="1800" dirty="0">
                <a:solidFill>
                  <a:srgbClr val="FF0000"/>
                </a:solidFill>
              </a:rPr>
              <a:t>1000Base-T LAN</a:t>
            </a:r>
            <a:r>
              <a:rPr lang="zh-CN" altLang="en-US" sz="1800" dirty="0">
                <a:solidFill>
                  <a:srgbClr val="FF0000"/>
                </a:solidFill>
              </a:rPr>
              <a:t>口</a:t>
            </a:r>
            <a:r>
              <a:rPr lang="en-US" altLang="zh-CN" sz="1800" dirty="0"/>
              <a:t>/1</a:t>
            </a:r>
            <a:r>
              <a:rPr lang="zh-CN" altLang="en-US" sz="1800" dirty="0"/>
              <a:t>个</a:t>
            </a:r>
            <a:r>
              <a:rPr lang="en-US" altLang="zh-CN" sz="1800" dirty="0"/>
              <a:t>Console</a:t>
            </a:r>
            <a:r>
              <a:rPr lang="zh-CN" altLang="en-US" sz="1800" dirty="0"/>
              <a:t>口</a:t>
            </a:r>
          </a:p>
          <a:p>
            <a:pPr lvl="1">
              <a:lnSpc>
                <a:spcPct val="150000"/>
              </a:lnSpc>
            </a:pPr>
            <a:r>
              <a:rPr lang="zh-CN" altLang="en-US" sz="1800" dirty="0"/>
              <a:t>外形尺寸（长</a:t>
            </a:r>
            <a:r>
              <a:rPr lang="en-US" altLang="zh-CN" sz="1800" dirty="0"/>
              <a:t>×</a:t>
            </a:r>
            <a:r>
              <a:rPr lang="zh-CN" altLang="en-US" sz="1800" dirty="0"/>
              <a:t>宽</a:t>
            </a:r>
            <a:r>
              <a:rPr lang="en-US" altLang="zh-CN" sz="1800" dirty="0"/>
              <a:t>×</a:t>
            </a:r>
            <a:r>
              <a:rPr lang="zh-CN" altLang="en-US" sz="1800" dirty="0"/>
              <a:t>高）</a:t>
            </a:r>
            <a:r>
              <a:rPr lang="en-US" altLang="zh-CN" sz="1800" dirty="0"/>
              <a:t>:440mm×230mm×44mm</a:t>
            </a:r>
          </a:p>
          <a:p>
            <a:pPr lvl="1">
              <a:lnSpc>
                <a:spcPct val="150000"/>
              </a:lnSpc>
            </a:pPr>
            <a:r>
              <a:rPr lang="zh-CN" altLang="en-US" sz="1800" dirty="0"/>
              <a:t>输入电压：</a:t>
            </a:r>
            <a:r>
              <a:rPr lang="en-US" altLang="zh-CN" sz="1800" dirty="0"/>
              <a:t>100</a:t>
            </a:r>
            <a:r>
              <a:rPr lang="zh-CN" altLang="en-US" sz="1800" dirty="0"/>
              <a:t>～</a:t>
            </a:r>
            <a:r>
              <a:rPr lang="en-US" altLang="zh-CN" sz="1800" dirty="0"/>
              <a:t>240V AC</a:t>
            </a:r>
            <a:r>
              <a:rPr lang="zh-CN" altLang="en-US" sz="1800" dirty="0"/>
              <a:t>，</a:t>
            </a:r>
            <a:r>
              <a:rPr lang="en-US" altLang="zh-CN" sz="1800" dirty="0"/>
              <a:t>50/60Hz</a:t>
            </a:r>
          </a:p>
          <a:p>
            <a:pPr lvl="1">
              <a:lnSpc>
                <a:spcPct val="150000"/>
              </a:lnSpc>
            </a:pPr>
            <a:r>
              <a:rPr lang="zh-CN" altLang="en-US" sz="1800" dirty="0"/>
              <a:t>散热方式：</a:t>
            </a:r>
            <a:r>
              <a:rPr lang="zh-CN" altLang="en-US" sz="1800" dirty="0">
                <a:solidFill>
                  <a:srgbClr val="FF0000"/>
                </a:solidFill>
              </a:rPr>
              <a:t>风扇散热</a:t>
            </a:r>
            <a:endParaRPr lang="zh-CN" altLang="en-US" sz="1800" dirty="0" smtClean="0">
              <a:solidFill>
                <a:srgbClr val="FF0000"/>
              </a:solidFill>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3645024"/>
            <a:ext cx="8136904" cy="3407329"/>
          </a:xfrm>
          <a:prstGeom prst="rect">
            <a:avLst/>
          </a:prstGeom>
        </p:spPr>
      </p:pic>
    </p:spTree>
    <p:extLst>
      <p:ext uri="{BB962C8B-B14F-4D97-AF65-F5344CB8AC3E}">
        <p14:creationId xmlns:p14="http://schemas.microsoft.com/office/powerpoint/2010/main" val="4475041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zh-CN" dirty="0" smtClean="0"/>
              <a:t>H3C ER</a:t>
            </a:r>
            <a:r>
              <a:rPr lang="zh-CN" altLang="en-US" dirty="0" smtClean="0"/>
              <a:t>系列路由器前后面板介绍</a:t>
            </a:r>
            <a:endParaRPr lang="zh-CN" altLang="en-US" dirty="0"/>
          </a:p>
        </p:txBody>
      </p:sp>
      <p:pic>
        <p:nvPicPr>
          <p:cNvPr id="5" name="Picture 28" descr="ER5200前面板"/>
          <p:cNvPicPr>
            <a:picLocks noGrp="1" noChangeAspect="1" noChangeArrowheads="1"/>
          </p:cNvPicPr>
          <p:nvPr>
            <p:ph sz="half" idx="4294967295"/>
          </p:nvPr>
        </p:nvPicPr>
        <p:blipFill>
          <a:blip r:embed="rId3" cstate="print"/>
          <a:srcRect/>
          <a:stretch>
            <a:fillRect/>
          </a:stretch>
        </p:blipFill>
        <p:spPr>
          <a:xfrm>
            <a:off x="755650" y="2171818"/>
            <a:ext cx="8101013" cy="1373187"/>
          </a:xfrm>
          <a:prstGeom prst="rect">
            <a:avLst/>
          </a:prstGeom>
          <a:noFill/>
          <a:ln/>
        </p:spPr>
      </p:pic>
      <p:sp>
        <p:nvSpPr>
          <p:cNvPr id="6" name="Line 3"/>
          <p:cNvSpPr>
            <a:spLocks noChangeShapeType="1"/>
          </p:cNvSpPr>
          <p:nvPr/>
        </p:nvSpPr>
        <p:spPr bwMode="auto">
          <a:xfrm>
            <a:off x="2339975" y="2303592"/>
            <a:ext cx="0" cy="647700"/>
          </a:xfrm>
          <a:prstGeom prst="line">
            <a:avLst/>
          </a:prstGeom>
          <a:noFill/>
          <a:ln w="9525">
            <a:noFill/>
            <a:round/>
            <a:headEnd/>
            <a:tailEnd/>
          </a:ln>
          <a:effectLst/>
        </p:spPr>
        <p:txBody>
          <a:bodyPr>
            <a:spAutoFit/>
          </a:bodyPr>
          <a:lstStyle/>
          <a:p>
            <a:endParaRPr lang="zh-CN" altLang="en-US"/>
          </a:p>
        </p:txBody>
      </p:sp>
      <p:sp>
        <p:nvSpPr>
          <p:cNvPr id="7" name="Line 4"/>
          <p:cNvSpPr>
            <a:spLocks noChangeShapeType="1"/>
          </p:cNvSpPr>
          <p:nvPr/>
        </p:nvSpPr>
        <p:spPr bwMode="auto">
          <a:xfrm>
            <a:off x="2555875" y="1706699"/>
            <a:ext cx="0" cy="647700"/>
          </a:xfrm>
          <a:prstGeom prst="line">
            <a:avLst/>
          </a:prstGeom>
          <a:noFill/>
          <a:ln w="9525">
            <a:noFill/>
            <a:round/>
            <a:headEnd/>
            <a:tailEnd/>
          </a:ln>
          <a:effectLst/>
        </p:spPr>
        <p:txBody>
          <a:bodyPr>
            <a:spAutoFit/>
          </a:bodyPr>
          <a:lstStyle/>
          <a:p>
            <a:endParaRPr lang="zh-CN" altLang="en-US"/>
          </a:p>
        </p:txBody>
      </p:sp>
      <p:sp>
        <p:nvSpPr>
          <p:cNvPr id="8" name="Line 9"/>
          <p:cNvSpPr>
            <a:spLocks noChangeShapeType="1"/>
          </p:cNvSpPr>
          <p:nvPr/>
        </p:nvSpPr>
        <p:spPr bwMode="auto">
          <a:xfrm>
            <a:off x="2714612" y="3121155"/>
            <a:ext cx="0" cy="765175"/>
          </a:xfrm>
          <a:prstGeom prst="line">
            <a:avLst/>
          </a:prstGeom>
          <a:noFill/>
          <a:ln w="9525">
            <a:solidFill>
              <a:srgbClr val="FF0000"/>
            </a:solidFill>
            <a:round/>
            <a:headEnd/>
            <a:tailEnd/>
          </a:ln>
          <a:effectLst/>
        </p:spPr>
        <p:txBody>
          <a:bodyPr>
            <a:spAutoFit/>
          </a:bodyPr>
          <a:lstStyle/>
          <a:p>
            <a:endParaRPr lang="zh-CN" altLang="en-US"/>
          </a:p>
        </p:txBody>
      </p:sp>
      <p:sp>
        <p:nvSpPr>
          <p:cNvPr id="9" name="Line 10"/>
          <p:cNvSpPr>
            <a:spLocks noChangeShapeType="1"/>
          </p:cNvSpPr>
          <p:nvPr/>
        </p:nvSpPr>
        <p:spPr bwMode="auto">
          <a:xfrm flipH="1">
            <a:off x="1857356" y="3886330"/>
            <a:ext cx="896937" cy="0"/>
          </a:xfrm>
          <a:prstGeom prst="line">
            <a:avLst/>
          </a:prstGeom>
          <a:noFill/>
          <a:ln w="9525">
            <a:solidFill>
              <a:srgbClr val="FF0000"/>
            </a:solidFill>
            <a:round/>
            <a:headEnd/>
            <a:tailEnd type="triangle" w="med" len="med"/>
          </a:ln>
          <a:effectLst/>
        </p:spPr>
        <p:txBody>
          <a:bodyPr>
            <a:spAutoFit/>
          </a:bodyPr>
          <a:lstStyle/>
          <a:p>
            <a:endParaRPr lang="zh-CN" altLang="en-US"/>
          </a:p>
        </p:txBody>
      </p:sp>
      <p:sp>
        <p:nvSpPr>
          <p:cNvPr id="10" name="Text Box 11"/>
          <p:cNvSpPr txBox="1">
            <a:spLocks noChangeArrowheads="1"/>
          </p:cNvSpPr>
          <p:nvPr/>
        </p:nvSpPr>
        <p:spPr bwMode="auto">
          <a:xfrm>
            <a:off x="928662" y="3662493"/>
            <a:ext cx="1317625" cy="366713"/>
          </a:xfrm>
          <a:prstGeom prst="rect">
            <a:avLst/>
          </a:prstGeom>
          <a:noFill/>
          <a:ln w="9525">
            <a:noFill/>
            <a:miter lim="800000"/>
            <a:headEnd/>
            <a:tailEnd/>
          </a:ln>
          <a:effectLst/>
        </p:spPr>
        <p:txBody>
          <a:bodyPr>
            <a:spAutoFit/>
          </a:bodyPr>
          <a:lstStyle/>
          <a:p>
            <a:pPr>
              <a:spcBef>
                <a:spcPct val="50000"/>
              </a:spcBef>
            </a:pPr>
            <a:r>
              <a:rPr kumimoji="1" lang="en-US" altLang="zh-CN" dirty="0">
                <a:latin typeface="+mn-lt"/>
                <a:ea typeface="+mn-ea"/>
              </a:rPr>
              <a:t>Power</a:t>
            </a:r>
            <a:r>
              <a:rPr kumimoji="1" lang="zh-CN" altLang="en-US" dirty="0">
                <a:latin typeface="+mn-lt"/>
                <a:ea typeface="+mn-ea"/>
              </a:rPr>
              <a:t>灯</a:t>
            </a:r>
          </a:p>
        </p:txBody>
      </p:sp>
      <p:sp>
        <p:nvSpPr>
          <p:cNvPr id="11" name="Text Box 14"/>
          <p:cNvSpPr txBox="1">
            <a:spLocks noChangeArrowheads="1"/>
          </p:cNvSpPr>
          <p:nvPr/>
        </p:nvSpPr>
        <p:spPr bwMode="auto">
          <a:xfrm>
            <a:off x="323850" y="1743190"/>
            <a:ext cx="2133918" cy="369332"/>
          </a:xfrm>
          <a:prstGeom prst="rect">
            <a:avLst/>
          </a:prstGeom>
          <a:noFill/>
          <a:ln w="9525">
            <a:noFill/>
            <a:miter lim="800000"/>
            <a:headEnd/>
            <a:tailEnd/>
          </a:ln>
          <a:effectLst/>
        </p:spPr>
        <p:txBody>
          <a:bodyPr wrap="none">
            <a:spAutoFit/>
          </a:bodyPr>
          <a:lstStyle/>
          <a:p>
            <a:pPr>
              <a:spcBef>
                <a:spcPct val="50000"/>
              </a:spcBef>
            </a:pPr>
            <a:r>
              <a:rPr kumimoji="1" lang="en-US" altLang="zh-CN" dirty="0" smtClean="0">
                <a:latin typeface="+mn-lt"/>
                <a:ea typeface="+mn-ea"/>
              </a:rPr>
              <a:t>WAN</a:t>
            </a:r>
            <a:r>
              <a:rPr kumimoji="1" lang="zh-CN" altLang="en-US" dirty="0" smtClean="0">
                <a:latin typeface="+mn-lt"/>
                <a:ea typeface="+mn-ea"/>
              </a:rPr>
              <a:t>口状态指示灯</a:t>
            </a:r>
            <a:endParaRPr kumimoji="1" lang="zh-CN" altLang="en-US" dirty="0">
              <a:latin typeface="+mn-lt"/>
              <a:ea typeface="+mn-ea"/>
            </a:endParaRPr>
          </a:p>
        </p:txBody>
      </p:sp>
      <p:sp>
        <p:nvSpPr>
          <p:cNvPr id="12" name="Line 15"/>
          <p:cNvSpPr>
            <a:spLocks noChangeShapeType="1"/>
          </p:cNvSpPr>
          <p:nvPr/>
        </p:nvSpPr>
        <p:spPr bwMode="auto">
          <a:xfrm>
            <a:off x="5003800" y="3029074"/>
            <a:ext cx="0" cy="542925"/>
          </a:xfrm>
          <a:prstGeom prst="line">
            <a:avLst/>
          </a:prstGeom>
          <a:noFill/>
          <a:ln w="9525">
            <a:solidFill>
              <a:srgbClr val="FF0000"/>
            </a:solidFill>
            <a:round/>
            <a:headEnd/>
            <a:tailEnd type="triangle" w="med" len="med"/>
          </a:ln>
          <a:effectLst/>
        </p:spPr>
        <p:txBody>
          <a:bodyPr>
            <a:spAutoFit/>
          </a:bodyPr>
          <a:lstStyle/>
          <a:p>
            <a:endParaRPr lang="zh-CN" altLang="en-US"/>
          </a:p>
        </p:txBody>
      </p:sp>
      <p:sp>
        <p:nvSpPr>
          <p:cNvPr id="13" name="Text Box 16"/>
          <p:cNvSpPr txBox="1">
            <a:spLocks noChangeArrowheads="1"/>
          </p:cNvSpPr>
          <p:nvPr/>
        </p:nvSpPr>
        <p:spPr bwMode="auto">
          <a:xfrm>
            <a:off x="4643438" y="3557711"/>
            <a:ext cx="962025" cy="396875"/>
          </a:xfrm>
          <a:prstGeom prst="rect">
            <a:avLst/>
          </a:prstGeom>
          <a:noFill/>
          <a:ln w="9525">
            <a:noFill/>
            <a:miter lim="800000"/>
            <a:headEnd/>
            <a:tailEnd/>
          </a:ln>
          <a:effectLst/>
        </p:spPr>
        <p:txBody>
          <a:bodyPr wrap="none">
            <a:spAutoFit/>
          </a:bodyPr>
          <a:lstStyle/>
          <a:p>
            <a:pPr>
              <a:spcBef>
                <a:spcPct val="50000"/>
              </a:spcBef>
            </a:pPr>
            <a:r>
              <a:rPr kumimoji="1" lang="en-US" altLang="zh-CN" sz="2000" dirty="0">
                <a:latin typeface="+mn-lt"/>
                <a:ea typeface="+mn-ea"/>
              </a:rPr>
              <a:t>LAN</a:t>
            </a:r>
            <a:r>
              <a:rPr kumimoji="1" lang="zh-CN" altLang="en-US" sz="2000" dirty="0">
                <a:latin typeface="+mn-lt"/>
                <a:ea typeface="+mn-ea"/>
              </a:rPr>
              <a:t>口</a:t>
            </a:r>
          </a:p>
        </p:txBody>
      </p:sp>
      <p:sp>
        <p:nvSpPr>
          <p:cNvPr id="14" name="Line 17"/>
          <p:cNvSpPr>
            <a:spLocks noChangeShapeType="1"/>
          </p:cNvSpPr>
          <p:nvPr/>
        </p:nvSpPr>
        <p:spPr bwMode="auto">
          <a:xfrm>
            <a:off x="6732588" y="2957636"/>
            <a:ext cx="0" cy="654050"/>
          </a:xfrm>
          <a:prstGeom prst="line">
            <a:avLst/>
          </a:prstGeom>
          <a:noFill/>
          <a:ln w="9525">
            <a:solidFill>
              <a:srgbClr val="FF0000"/>
            </a:solidFill>
            <a:round/>
            <a:headEnd/>
            <a:tailEnd type="triangle" w="med" len="med"/>
          </a:ln>
          <a:effectLst/>
        </p:spPr>
        <p:txBody>
          <a:bodyPr>
            <a:spAutoFit/>
          </a:bodyPr>
          <a:lstStyle/>
          <a:p>
            <a:endParaRPr lang="zh-CN" altLang="en-US"/>
          </a:p>
        </p:txBody>
      </p:sp>
      <p:sp>
        <p:nvSpPr>
          <p:cNvPr id="15" name="Text Box 18"/>
          <p:cNvSpPr txBox="1">
            <a:spLocks noChangeArrowheads="1"/>
          </p:cNvSpPr>
          <p:nvPr/>
        </p:nvSpPr>
        <p:spPr bwMode="auto">
          <a:xfrm>
            <a:off x="6300788" y="3652961"/>
            <a:ext cx="1261884" cy="369332"/>
          </a:xfrm>
          <a:prstGeom prst="rect">
            <a:avLst/>
          </a:prstGeom>
          <a:noFill/>
          <a:ln w="9525">
            <a:noFill/>
            <a:miter lim="800000"/>
            <a:headEnd/>
            <a:tailEnd/>
          </a:ln>
          <a:effectLst/>
        </p:spPr>
        <p:txBody>
          <a:bodyPr wrap="none">
            <a:spAutoFit/>
          </a:bodyPr>
          <a:lstStyle/>
          <a:p>
            <a:pPr>
              <a:spcBef>
                <a:spcPct val="50000"/>
              </a:spcBef>
            </a:pPr>
            <a:r>
              <a:rPr kumimoji="1" lang="en-US" altLang="zh-CN" dirty="0">
                <a:latin typeface="+mn-lt"/>
                <a:ea typeface="+mn-ea"/>
              </a:rPr>
              <a:t>Console</a:t>
            </a:r>
            <a:r>
              <a:rPr kumimoji="1" lang="zh-CN" altLang="en-US" dirty="0">
                <a:latin typeface="+mn-lt"/>
                <a:ea typeface="+mn-ea"/>
              </a:rPr>
              <a:t>口</a:t>
            </a:r>
          </a:p>
        </p:txBody>
      </p:sp>
      <p:sp>
        <p:nvSpPr>
          <p:cNvPr id="16" name="Text Box 19"/>
          <p:cNvSpPr txBox="1">
            <a:spLocks noChangeArrowheads="1"/>
          </p:cNvSpPr>
          <p:nvPr/>
        </p:nvSpPr>
        <p:spPr bwMode="auto">
          <a:xfrm>
            <a:off x="2928926" y="836712"/>
            <a:ext cx="3452303" cy="461665"/>
          </a:xfrm>
          <a:prstGeom prst="rect">
            <a:avLst/>
          </a:prstGeom>
          <a:solidFill>
            <a:srgbClr val="FFC000"/>
          </a:solidFill>
          <a:ln w="9525">
            <a:noFill/>
            <a:miter lim="800000"/>
            <a:headEnd/>
            <a:tailEnd/>
          </a:ln>
          <a:effectLst/>
        </p:spPr>
        <p:txBody>
          <a:bodyPr wrap="square">
            <a:spAutoFit/>
          </a:bodyPr>
          <a:lstStyle/>
          <a:p>
            <a:pPr algn="ctr">
              <a:spcBef>
                <a:spcPct val="50000"/>
              </a:spcBef>
            </a:pPr>
            <a:r>
              <a:rPr kumimoji="1" lang="zh-CN" altLang="en-US" sz="2400" dirty="0" smtClean="0">
                <a:latin typeface="+mn-lt"/>
                <a:ea typeface="+mn-ea"/>
              </a:rPr>
              <a:t>以</a:t>
            </a:r>
            <a:r>
              <a:rPr kumimoji="1" lang="en-US" altLang="zh-CN" sz="2400" dirty="0" smtClean="0">
                <a:latin typeface="+mn-lt"/>
                <a:ea typeface="+mn-ea"/>
              </a:rPr>
              <a:t>ER5200</a:t>
            </a:r>
            <a:r>
              <a:rPr kumimoji="1" lang="zh-CN" altLang="en-US" sz="2400" dirty="0" smtClean="0">
                <a:latin typeface="+mn-lt"/>
                <a:ea typeface="+mn-ea"/>
              </a:rPr>
              <a:t>为例</a:t>
            </a:r>
            <a:endParaRPr kumimoji="1" lang="en-US" altLang="zh-CN" sz="2400" dirty="0">
              <a:latin typeface="+mn-lt"/>
              <a:ea typeface="+mn-ea"/>
            </a:endParaRPr>
          </a:p>
        </p:txBody>
      </p:sp>
      <p:sp>
        <p:nvSpPr>
          <p:cNvPr id="17" name="Line 21"/>
          <p:cNvSpPr>
            <a:spLocks noChangeShapeType="1"/>
          </p:cNvSpPr>
          <p:nvPr/>
        </p:nvSpPr>
        <p:spPr bwMode="auto">
          <a:xfrm flipH="1">
            <a:off x="3492500" y="3084643"/>
            <a:ext cx="0" cy="873125"/>
          </a:xfrm>
          <a:prstGeom prst="line">
            <a:avLst/>
          </a:prstGeom>
          <a:noFill/>
          <a:ln w="9525">
            <a:solidFill>
              <a:srgbClr val="FF0000"/>
            </a:solidFill>
            <a:round/>
            <a:headEnd/>
            <a:tailEnd type="triangle" w="med" len="med"/>
          </a:ln>
          <a:effectLst/>
        </p:spPr>
        <p:txBody>
          <a:bodyPr>
            <a:spAutoFit/>
          </a:bodyPr>
          <a:lstStyle/>
          <a:p>
            <a:endParaRPr lang="zh-CN" altLang="en-US"/>
          </a:p>
        </p:txBody>
      </p:sp>
      <p:sp>
        <p:nvSpPr>
          <p:cNvPr id="18" name="Text Box 22"/>
          <p:cNvSpPr txBox="1">
            <a:spLocks noChangeArrowheads="1"/>
          </p:cNvSpPr>
          <p:nvPr/>
        </p:nvSpPr>
        <p:spPr bwMode="auto">
          <a:xfrm>
            <a:off x="2951163" y="3808536"/>
            <a:ext cx="184150" cy="457200"/>
          </a:xfrm>
          <a:prstGeom prst="rect">
            <a:avLst/>
          </a:prstGeom>
          <a:noFill/>
          <a:ln w="9525">
            <a:noFill/>
            <a:miter lim="800000"/>
            <a:headEnd/>
            <a:tailEnd/>
          </a:ln>
          <a:effectLst/>
        </p:spPr>
        <p:txBody>
          <a:bodyPr wrap="none">
            <a:spAutoFit/>
          </a:bodyPr>
          <a:lstStyle/>
          <a:p>
            <a:pPr>
              <a:spcBef>
                <a:spcPct val="50000"/>
              </a:spcBef>
            </a:pPr>
            <a:endParaRPr kumimoji="1" lang="zh-CN" altLang="zh-CN" sz="2400">
              <a:latin typeface="Times New Roman" pitchFamily="18" charset="0"/>
              <a:ea typeface="黑体" pitchFamily="2" charset="-122"/>
            </a:endParaRPr>
          </a:p>
        </p:txBody>
      </p:sp>
      <p:sp>
        <p:nvSpPr>
          <p:cNvPr id="19" name="Text Box 23"/>
          <p:cNvSpPr txBox="1">
            <a:spLocks noChangeArrowheads="1"/>
          </p:cNvSpPr>
          <p:nvPr/>
        </p:nvSpPr>
        <p:spPr bwMode="auto">
          <a:xfrm>
            <a:off x="2876550" y="3892674"/>
            <a:ext cx="1236236" cy="369332"/>
          </a:xfrm>
          <a:prstGeom prst="rect">
            <a:avLst/>
          </a:prstGeom>
          <a:noFill/>
          <a:ln w="9525">
            <a:noFill/>
            <a:miter lim="800000"/>
            <a:headEnd/>
            <a:tailEnd/>
          </a:ln>
          <a:effectLst/>
        </p:spPr>
        <p:txBody>
          <a:bodyPr wrap="none">
            <a:spAutoFit/>
          </a:bodyPr>
          <a:lstStyle/>
          <a:p>
            <a:pPr>
              <a:spcBef>
                <a:spcPct val="50000"/>
              </a:spcBef>
            </a:pPr>
            <a:r>
              <a:rPr kumimoji="1" lang="en-US" altLang="zh-CN" dirty="0">
                <a:latin typeface="+mn-lt"/>
                <a:ea typeface="+mn-ea"/>
              </a:rPr>
              <a:t>Link/Act</a:t>
            </a:r>
            <a:r>
              <a:rPr kumimoji="1" lang="zh-CN" altLang="en-US" dirty="0">
                <a:latin typeface="+mn-lt"/>
                <a:ea typeface="+mn-ea"/>
              </a:rPr>
              <a:t>灯</a:t>
            </a:r>
          </a:p>
        </p:txBody>
      </p:sp>
      <p:sp>
        <p:nvSpPr>
          <p:cNvPr id="20" name="Line 24"/>
          <p:cNvSpPr>
            <a:spLocks noChangeShapeType="1"/>
          </p:cNvSpPr>
          <p:nvPr/>
        </p:nvSpPr>
        <p:spPr bwMode="auto">
          <a:xfrm flipH="1" flipV="1">
            <a:off x="3492500" y="2028942"/>
            <a:ext cx="0" cy="864000"/>
          </a:xfrm>
          <a:prstGeom prst="line">
            <a:avLst/>
          </a:prstGeom>
          <a:noFill/>
          <a:ln w="9525">
            <a:solidFill>
              <a:srgbClr val="FF0000"/>
            </a:solidFill>
            <a:round/>
            <a:headEnd/>
            <a:tailEnd type="triangle" w="med" len="med"/>
          </a:ln>
          <a:effectLst/>
        </p:spPr>
        <p:txBody>
          <a:bodyPr>
            <a:spAutoFit/>
          </a:bodyPr>
          <a:lstStyle/>
          <a:p>
            <a:endParaRPr lang="zh-CN" altLang="en-US"/>
          </a:p>
        </p:txBody>
      </p:sp>
      <p:sp>
        <p:nvSpPr>
          <p:cNvPr id="21" name="Text Box 25"/>
          <p:cNvSpPr txBox="1">
            <a:spLocks noChangeArrowheads="1"/>
          </p:cNvSpPr>
          <p:nvPr/>
        </p:nvSpPr>
        <p:spPr bwMode="auto">
          <a:xfrm>
            <a:off x="3059113" y="1743190"/>
            <a:ext cx="1082348" cy="369332"/>
          </a:xfrm>
          <a:prstGeom prst="rect">
            <a:avLst/>
          </a:prstGeom>
          <a:noFill/>
          <a:ln w="9525">
            <a:noFill/>
            <a:miter lim="800000"/>
            <a:headEnd/>
            <a:tailEnd/>
          </a:ln>
          <a:effectLst/>
        </p:spPr>
        <p:txBody>
          <a:bodyPr wrap="none">
            <a:spAutoFit/>
          </a:bodyPr>
          <a:lstStyle/>
          <a:p>
            <a:pPr>
              <a:spcBef>
                <a:spcPct val="50000"/>
              </a:spcBef>
            </a:pPr>
            <a:r>
              <a:rPr kumimoji="1" lang="en-US" altLang="zh-CN" dirty="0">
                <a:latin typeface="+mn-lt"/>
                <a:ea typeface="+mn-ea"/>
              </a:rPr>
              <a:t>Speed</a:t>
            </a:r>
            <a:r>
              <a:rPr kumimoji="1" lang="zh-CN" altLang="en-US" dirty="0">
                <a:latin typeface="+mn-lt"/>
                <a:ea typeface="+mn-ea"/>
              </a:rPr>
              <a:t>灯</a:t>
            </a:r>
          </a:p>
        </p:txBody>
      </p:sp>
      <p:sp>
        <p:nvSpPr>
          <p:cNvPr id="22" name="Line 26"/>
          <p:cNvSpPr>
            <a:spLocks noChangeShapeType="1"/>
          </p:cNvSpPr>
          <p:nvPr/>
        </p:nvSpPr>
        <p:spPr bwMode="auto">
          <a:xfrm flipV="1">
            <a:off x="2843213" y="1886066"/>
            <a:ext cx="0" cy="936000"/>
          </a:xfrm>
          <a:prstGeom prst="line">
            <a:avLst/>
          </a:prstGeom>
          <a:noFill/>
          <a:ln w="9525">
            <a:solidFill>
              <a:srgbClr val="FF0000"/>
            </a:solidFill>
            <a:round/>
            <a:headEnd/>
            <a:tailEnd/>
          </a:ln>
          <a:effectLst/>
        </p:spPr>
        <p:txBody>
          <a:bodyPr>
            <a:spAutoFit/>
          </a:bodyPr>
          <a:lstStyle/>
          <a:p>
            <a:endParaRPr lang="zh-CN" altLang="en-US"/>
          </a:p>
        </p:txBody>
      </p:sp>
      <p:sp>
        <p:nvSpPr>
          <p:cNvPr id="23" name="Line 27"/>
          <p:cNvSpPr>
            <a:spLocks noChangeShapeType="1"/>
          </p:cNvSpPr>
          <p:nvPr/>
        </p:nvSpPr>
        <p:spPr bwMode="auto">
          <a:xfrm flipH="1">
            <a:off x="2268538" y="1886066"/>
            <a:ext cx="574675" cy="0"/>
          </a:xfrm>
          <a:prstGeom prst="line">
            <a:avLst/>
          </a:prstGeom>
          <a:noFill/>
          <a:ln w="9525">
            <a:solidFill>
              <a:srgbClr val="FF0000"/>
            </a:solidFill>
            <a:round/>
            <a:headEnd/>
            <a:tailEnd type="triangle" w="med" len="med"/>
          </a:ln>
          <a:effectLst/>
        </p:spPr>
        <p:txBody>
          <a:bodyPr>
            <a:spAutoFit/>
          </a:bodyPr>
          <a:lstStyle/>
          <a:p>
            <a:endParaRPr lang="zh-CN" altLang="en-US"/>
          </a:p>
        </p:txBody>
      </p:sp>
      <p:sp>
        <p:nvSpPr>
          <p:cNvPr id="24" name="Text Box 19"/>
          <p:cNvSpPr txBox="1">
            <a:spLocks noChangeArrowheads="1"/>
          </p:cNvSpPr>
          <p:nvPr/>
        </p:nvSpPr>
        <p:spPr bwMode="auto">
          <a:xfrm>
            <a:off x="405317" y="1130300"/>
            <a:ext cx="1380601" cy="461665"/>
          </a:xfrm>
          <a:prstGeom prst="rect">
            <a:avLst/>
          </a:prstGeom>
          <a:solidFill>
            <a:schemeClr val="bg1"/>
          </a:solidFill>
          <a:ln w="9525">
            <a:noFill/>
            <a:miter lim="800000"/>
            <a:headEnd/>
            <a:tailEnd/>
          </a:ln>
          <a:effectLst/>
        </p:spPr>
        <p:txBody>
          <a:bodyPr wrap="square">
            <a:spAutoFit/>
          </a:bodyPr>
          <a:lstStyle/>
          <a:p>
            <a:pPr>
              <a:spcBef>
                <a:spcPct val="50000"/>
              </a:spcBef>
            </a:pPr>
            <a:r>
              <a:rPr kumimoji="1" lang="zh-CN" altLang="en-US" sz="2400" dirty="0" smtClean="0">
                <a:solidFill>
                  <a:srgbClr val="0070C0"/>
                </a:solidFill>
                <a:latin typeface="+mn-ea"/>
                <a:ea typeface="+mn-ea"/>
              </a:rPr>
              <a:t>前面板</a:t>
            </a:r>
            <a:endParaRPr kumimoji="1" lang="en-US" altLang="zh-CN" sz="2400" dirty="0">
              <a:solidFill>
                <a:srgbClr val="0070C0"/>
              </a:solidFill>
              <a:latin typeface="+mn-ea"/>
              <a:ea typeface="+mn-ea"/>
            </a:endParaRPr>
          </a:p>
        </p:txBody>
      </p:sp>
      <p:sp>
        <p:nvSpPr>
          <p:cNvPr id="25" name="Text Box 19"/>
          <p:cNvSpPr txBox="1">
            <a:spLocks noChangeArrowheads="1"/>
          </p:cNvSpPr>
          <p:nvPr/>
        </p:nvSpPr>
        <p:spPr bwMode="auto">
          <a:xfrm>
            <a:off x="428596" y="4406924"/>
            <a:ext cx="3452303" cy="461665"/>
          </a:xfrm>
          <a:prstGeom prst="rect">
            <a:avLst/>
          </a:prstGeom>
          <a:solidFill>
            <a:schemeClr val="bg1"/>
          </a:solidFill>
          <a:ln w="9525">
            <a:noFill/>
            <a:miter lim="800000"/>
            <a:headEnd/>
            <a:tailEnd/>
          </a:ln>
          <a:effectLst/>
        </p:spPr>
        <p:txBody>
          <a:bodyPr wrap="square">
            <a:spAutoFit/>
          </a:bodyPr>
          <a:lstStyle/>
          <a:p>
            <a:pPr>
              <a:spcBef>
                <a:spcPct val="50000"/>
              </a:spcBef>
            </a:pPr>
            <a:r>
              <a:rPr kumimoji="1" lang="zh-CN" altLang="en-US" sz="2400" dirty="0" smtClean="0">
                <a:solidFill>
                  <a:srgbClr val="0070C0"/>
                </a:solidFill>
                <a:latin typeface="+mn-ea"/>
                <a:ea typeface="+mn-ea"/>
              </a:rPr>
              <a:t>后面板</a:t>
            </a:r>
            <a:endParaRPr kumimoji="1" lang="en-US" altLang="zh-CN" sz="2400" dirty="0">
              <a:solidFill>
                <a:srgbClr val="0070C0"/>
              </a:solidFill>
              <a:latin typeface="+mn-ea"/>
              <a:ea typeface="+mn-ea"/>
            </a:endParaRPr>
          </a:p>
        </p:txBody>
      </p:sp>
      <p:pic>
        <p:nvPicPr>
          <p:cNvPr id="26" name="Picture 2"/>
          <p:cNvPicPr>
            <a:picLocks noChangeAspect="1" noChangeArrowheads="1"/>
          </p:cNvPicPr>
          <p:nvPr/>
        </p:nvPicPr>
        <p:blipFill>
          <a:blip r:embed="rId4" cstate="print"/>
          <a:srcRect/>
          <a:stretch>
            <a:fillRect/>
          </a:stretch>
        </p:blipFill>
        <p:spPr bwMode="auto">
          <a:xfrm>
            <a:off x="857224" y="5192742"/>
            <a:ext cx="7786742" cy="1287572"/>
          </a:xfrm>
          <a:prstGeom prst="rect">
            <a:avLst/>
          </a:prstGeom>
          <a:noFill/>
          <a:ln w="9525">
            <a:noFill/>
            <a:miter lim="800000"/>
            <a:headEnd/>
            <a:tailEnd/>
          </a:ln>
        </p:spPr>
      </p:pic>
      <p:sp>
        <p:nvSpPr>
          <p:cNvPr id="27" name="Line 26"/>
          <p:cNvSpPr>
            <a:spLocks noChangeShapeType="1"/>
          </p:cNvSpPr>
          <p:nvPr/>
        </p:nvSpPr>
        <p:spPr bwMode="auto">
          <a:xfrm flipV="1">
            <a:off x="4214810" y="1957504"/>
            <a:ext cx="0" cy="828000"/>
          </a:xfrm>
          <a:prstGeom prst="line">
            <a:avLst/>
          </a:prstGeom>
          <a:noFill/>
          <a:ln w="9525">
            <a:solidFill>
              <a:srgbClr val="FF0000"/>
            </a:solidFill>
            <a:round/>
            <a:headEnd/>
            <a:tailEnd/>
          </a:ln>
          <a:effectLst/>
        </p:spPr>
        <p:txBody>
          <a:bodyPr>
            <a:spAutoFit/>
          </a:bodyPr>
          <a:lstStyle/>
          <a:p>
            <a:endParaRPr lang="zh-CN" altLang="en-US"/>
          </a:p>
        </p:txBody>
      </p:sp>
      <p:cxnSp>
        <p:nvCxnSpPr>
          <p:cNvPr id="28" name="直接箭头连接符 27"/>
          <p:cNvCxnSpPr/>
          <p:nvPr/>
        </p:nvCxnSpPr>
        <p:spPr>
          <a:xfrm>
            <a:off x="4214810" y="1957504"/>
            <a:ext cx="428628"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9" name="Text Box 14"/>
          <p:cNvSpPr txBox="1">
            <a:spLocks noChangeArrowheads="1"/>
          </p:cNvSpPr>
          <p:nvPr/>
        </p:nvSpPr>
        <p:spPr bwMode="auto">
          <a:xfrm>
            <a:off x="4619630" y="1743190"/>
            <a:ext cx="2031325" cy="369332"/>
          </a:xfrm>
          <a:prstGeom prst="rect">
            <a:avLst/>
          </a:prstGeom>
          <a:noFill/>
          <a:ln w="9525">
            <a:noFill/>
            <a:miter lim="800000"/>
            <a:headEnd/>
            <a:tailEnd/>
          </a:ln>
          <a:effectLst/>
        </p:spPr>
        <p:txBody>
          <a:bodyPr wrap="none">
            <a:spAutoFit/>
          </a:bodyPr>
          <a:lstStyle/>
          <a:p>
            <a:pPr>
              <a:spcBef>
                <a:spcPct val="50000"/>
              </a:spcBef>
            </a:pPr>
            <a:r>
              <a:rPr kumimoji="1" lang="en-US" altLang="zh-CN" dirty="0" smtClean="0">
                <a:latin typeface="+mn-lt"/>
                <a:ea typeface="+mn-ea"/>
              </a:rPr>
              <a:t>WAN1</a:t>
            </a:r>
            <a:r>
              <a:rPr kumimoji="1" lang="zh-CN" altLang="en-US" dirty="0" smtClean="0">
                <a:latin typeface="+mn-lt"/>
                <a:ea typeface="+mn-ea"/>
              </a:rPr>
              <a:t>、</a:t>
            </a:r>
            <a:r>
              <a:rPr kumimoji="1" lang="en-US" altLang="zh-CN" dirty="0" smtClean="0">
                <a:latin typeface="+mn-lt"/>
                <a:ea typeface="+mn-ea"/>
              </a:rPr>
              <a:t>WAN2</a:t>
            </a:r>
            <a:r>
              <a:rPr kumimoji="1" lang="zh-CN" altLang="en-US" dirty="0" smtClean="0">
                <a:latin typeface="+mn-lt"/>
                <a:ea typeface="+mn-ea"/>
              </a:rPr>
              <a:t>口</a:t>
            </a:r>
            <a:endParaRPr kumimoji="1" lang="zh-CN" altLang="en-US" dirty="0">
              <a:latin typeface="+mn-lt"/>
              <a:ea typeface="+mn-ea"/>
            </a:endParaRPr>
          </a:p>
        </p:txBody>
      </p:sp>
      <p:sp>
        <p:nvSpPr>
          <p:cNvPr id="30" name="圆角矩形 29"/>
          <p:cNvSpPr/>
          <p:nvPr/>
        </p:nvSpPr>
        <p:spPr>
          <a:xfrm>
            <a:off x="3571868" y="2743322"/>
            <a:ext cx="785818" cy="50006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n>
                <a:solidFill>
                  <a:srgbClr val="FF0000"/>
                </a:solidFill>
                <a:prstDash val="dash"/>
              </a:ln>
              <a:solidFill>
                <a:srgbClr val="FF0000"/>
              </a:solidFill>
            </a:endParaRPr>
          </a:p>
        </p:txBody>
      </p:sp>
      <p:sp>
        <p:nvSpPr>
          <p:cNvPr id="31" name="圆角矩形 30"/>
          <p:cNvSpPr/>
          <p:nvPr/>
        </p:nvSpPr>
        <p:spPr>
          <a:xfrm>
            <a:off x="4857752" y="2671884"/>
            <a:ext cx="1214446" cy="57150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n>
                <a:solidFill>
                  <a:srgbClr val="FF0000"/>
                </a:solidFill>
                <a:prstDash val="dash"/>
              </a:ln>
              <a:solidFill>
                <a:srgbClr val="FF0000"/>
              </a:solidFill>
            </a:endParaRPr>
          </a:p>
        </p:txBody>
      </p:sp>
      <p:sp>
        <p:nvSpPr>
          <p:cNvPr id="32" name="圆角矩形 31"/>
          <p:cNvSpPr/>
          <p:nvPr/>
        </p:nvSpPr>
        <p:spPr>
          <a:xfrm>
            <a:off x="4867276" y="5335618"/>
            <a:ext cx="2133616" cy="42862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n>
                <a:solidFill>
                  <a:srgbClr val="FF0000"/>
                </a:solidFill>
                <a:prstDash val="dash"/>
              </a:ln>
              <a:solidFill>
                <a:srgbClr val="FF0000"/>
              </a:solidFill>
            </a:endParaRPr>
          </a:p>
        </p:txBody>
      </p:sp>
      <p:sp>
        <p:nvSpPr>
          <p:cNvPr id="33" name="Text Box 18"/>
          <p:cNvSpPr txBox="1">
            <a:spLocks noChangeArrowheads="1"/>
          </p:cNvSpPr>
          <p:nvPr/>
        </p:nvSpPr>
        <p:spPr bwMode="auto">
          <a:xfrm>
            <a:off x="5715008" y="4466220"/>
            <a:ext cx="877163" cy="369332"/>
          </a:xfrm>
          <a:prstGeom prst="rect">
            <a:avLst/>
          </a:prstGeom>
          <a:noFill/>
          <a:ln w="9525">
            <a:noFill/>
            <a:miter lim="800000"/>
            <a:headEnd/>
            <a:tailEnd/>
          </a:ln>
          <a:effectLst/>
        </p:spPr>
        <p:txBody>
          <a:bodyPr wrap="none">
            <a:spAutoFit/>
          </a:bodyPr>
          <a:lstStyle/>
          <a:p>
            <a:pPr>
              <a:spcBef>
                <a:spcPct val="50000"/>
              </a:spcBef>
            </a:pPr>
            <a:r>
              <a:rPr kumimoji="1" lang="zh-CN" altLang="en-US" dirty="0" smtClean="0">
                <a:latin typeface="+mn-lt"/>
                <a:ea typeface="+mn-ea"/>
              </a:rPr>
              <a:t>接地柱</a:t>
            </a:r>
            <a:endParaRPr kumimoji="1" lang="zh-CN" altLang="en-US" dirty="0">
              <a:latin typeface="+mn-lt"/>
              <a:ea typeface="+mn-ea"/>
            </a:endParaRPr>
          </a:p>
        </p:txBody>
      </p:sp>
      <p:sp>
        <p:nvSpPr>
          <p:cNvPr id="34" name="Text Box 18"/>
          <p:cNvSpPr txBox="1">
            <a:spLocks noChangeArrowheads="1"/>
          </p:cNvSpPr>
          <p:nvPr/>
        </p:nvSpPr>
        <p:spPr bwMode="auto">
          <a:xfrm>
            <a:off x="7143768" y="4335486"/>
            <a:ext cx="1107996" cy="369332"/>
          </a:xfrm>
          <a:prstGeom prst="rect">
            <a:avLst/>
          </a:prstGeom>
          <a:noFill/>
          <a:ln w="9525">
            <a:noFill/>
            <a:miter lim="800000"/>
            <a:headEnd/>
            <a:tailEnd/>
          </a:ln>
          <a:effectLst/>
        </p:spPr>
        <p:txBody>
          <a:bodyPr wrap="none">
            <a:spAutoFit/>
          </a:bodyPr>
          <a:lstStyle/>
          <a:p>
            <a:pPr>
              <a:spcBef>
                <a:spcPct val="50000"/>
              </a:spcBef>
            </a:pPr>
            <a:r>
              <a:rPr kumimoji="1" lang="zh-CN" altLang="en-US" dirty="0" smtClean="0">
                <a:latin typeface="+mn-lt"/>
                <a:ea typeface="+mn-ea"/>
              </a:rPr>
              <a:t>电源插孔</a:t>
            </a:r>
            <a:endParaRPr kumimoji="1" lang="zh-CN" altLang="en-US" dirty="0">
              <a:latin typeface="+mn-lt"/>
              <a:ea typeface="+mn-ea"/>
            </a:endParaRPr>
          </a:p>
        </p:txBody>
      </p:sp>
      <p:sp>
        <p:nvSpPr>
          <p:cNvPr id="35" name="Line 24"/>
          <p:cNvSpPr>
            <a:spLocks noChangeShapeType="1"/>
          </p:cNvSpPr>
          <p:nvPr/>
        </p:nvSpPr>
        <p:spPr bwMode="auto">
          <a:xfrm flipH="1" flipV="1">
            <a:off x="7663741" y="4685932"/>
            <a:ext cx="0" cy="864000"/>
          </a:xfrm>
          <a:prstGeom prst="line">
            <a:avLst/>
          </a:prstGeom>
          <a:noFill/>
          <a:ln w="9525">
            <a:solidFill>
              <a:srgbClr val="FF0000"/>
            </a:solidFill>
            <a:round/>
            <a:headEnd/>
            <a:tailEnd type="triangle" w="med" len="med"/>
          </a:ln>
          <a:effectLst/>
        </p:spPr>
        <p:txBody>
          <a:bodyPr>
            <a:spAutoFit/>
          </a:bodyPr>
          <a:lstStyle/>
          <a:p>
            <a:endParaRPr lang="zh-CN" altLang="en-US"/>
          </a:p>
        </p:txBody>
      </p:sp>
      <p:sp>
        <p:nvSpPr>
          <p:cNvPr id="36" name="Line 26"/>
          <p:cNvSpPr>
            <a:spLocks noChangeShapeType="1"/>
          </p:cNvSpPr>
          <p:nvPr/>
        </p:nvSpPr>
        <p:spPr bwMode="auto">
          <a:xfrm flipV="1">
            <a:off x="7146939" y="4685370"/>
            <a:ext cx="0" cy="936000"/>
          </a:xfrm>
          <a:prstGeom prst="line">
            <a:avLst/>
          </a:prstGeom>
          <a:noFill/>
          <a:ln w="9525">
            <a:solidFill>
              <a:srgbClr val="FF0000"/>
            </a:solidFill>
            <a:round/>
            <a:headEnd/>
            <a:tailEnd/>
          </a:ln>
          <a:effectLst/>
        </p:spPr>
        <p:txBody>
          <a:bodyPr>
            <a:spAutoFit/>
          </a:bodyPr>
          <a:lstStyle/>
          <a:p>
            <a:endParaRPr lang="zh-CN" altLang="en-US"/>
          </a:p>
        </p:txBody>
      </p:sp>
      <p:sp>
        <p:nvSpPr>
          <p:cNvPr id="37" name="Line 27"/>
          <p:cNvSpPr>
            <a:spLocks noChangeShapeType="1"/>
          </p:cNvSpPr>
          <p:nvPr/>
        </p:nvSpPr>
        <p:spPr bwMode="auto">
          <a:xfrm flipH="1">
            <a:off x="6572264" y="4685370"/>
            <a:ext cx="574675" cy="0"/>
          </a:xfrm>
          <a:prstGeom prst="line">
            <a:avLst/>
          </a:prstGeom>
          <a:noFill/>
          <a:ln w="9525">
            <a:solidFill>
              <a:srgbClr val="FF0000"/>
            </a:solidFill>
            <a:round/>
            <a:headEnd/>
            <a:tailEnd type="triangle" w="med" len="med"/>
          </a:ln>
          <a:effectLst/>
        </p:spPr>
        <p:txBody>
          <a:bodyPr>
            <a:spAutoFit/>
          </a:bodyPr>
          <a:lstStyle/>
          <a:p>
            <a:endParaRPr lang="zh-CN" altLang="en-US"/>
          </a:p>
        </p:txBody>
      </p:sp>
      <p:sp>
        <p:nvSpPr>
          <p:cNvPr id="38" name="Text Box 18"/>
          <p:cNvSpPr txBox="1">
            <a:spLocks noChangeArrowheads="1"/>
          </p:cNvSpPr>
          <p:nvPr/>
        </p:nvSpPr>
        <p:spPr bwMode="auto">
          <a:xfrm>
            <a:off x="3929058" y="4478362"/>
            <a:ext cx="1909497" cy="369332"/>
          </a:xfrm>
          <a:prstGeom prst="rect">
            <a:avLst/>
          </a:prstGeom>
          <a:noFill/>
          <a:ln w="9525">
            <a:noFill/>
            <a:miter lim="800000"/>
            <a:headEnd/>
            <a:tailEnd/>
          </a:ln>
          <a:effectLst/>
        </p:spPr>
        <p:txBody>
          <a:bodyPr wrap="none">
            <a:spAutoFit/>
          </a:bodyPr>
          <a:lstStyle/>
          <a:p>
            <a:pPr>
              <a:spcBef>
                <a:spcPct val="50000"/>
              </a:spcBef>
            </a:pPr>
            <a:r>
              <a:rPr kumimoji="1" lang="zh-CN" altLang="en-US" dirty="0" smtClean="0">
                <a:latin typeface="+mn-lt"/>
                <a:ea typeface="+mn-ea"/>
              </a:rPr>
              <a:t>条码和</a:t>
            </a:r>
            <a:r>
              <a:rPr kumimoji="1" lang="en-US" altLang="zh-CN" dirty="0" smtClean="0">
                <a:latin typeface="+mn-lt"/>
                <a:ea typeface="+mn-ea"/>
              </a:rPr>
              <a:t>MAC</a:t>
            </a:r>
            <a:r>
              <a:rPr kumimoji="1" lang="zh-CN" altLang="en-US" dirty="0" smtClean="0">
                <a:latin typeface="+mn-lt"/>
                <a:ea typeface="+mn-ea"/>
              </a:rPr>
              <a:t>地址</a:t>
            </a:r>
            <a:endParaRPr kumimoji="1" lang="zh-CN" altLang="en-US" dirty="0">
              <a:latin typeface="+mn-lt"/>
              <a:ea typeface="+mn-ea"/>
            </a:endParaRPr>
          </a:p>
        </p:txBody>
      </p:sp>
      <p:sp>
        <p:nvSpPr>
          <p:cNvPr id="39" name="TextBox 38"/>
          <p:cNvSpPr txBox="1"/>
          <p:nvPr/>
        </p:nvSpPr>
        <p:spPr>
          <a:xfrm>
            <a:off x="4929190" y="5335618"/>
            <a:ext cx="2000264" cy="400110"/>
          </a:xfrm>
          <a:prstGeom prst="rect">
            <a:avLst/>
          </a:prstGeom>
          <a:noFill/>
        </p:spPr>
        <p:txBody>
          <a:bodyPr wrap="square" rtlCol="0">
            <a:spAutoFit/>
          </a:bodyPr>
          <a:lstStyle/>
          <a:p>
            <a:pPr algn="ctr"/>
            <a:r>
              <a:rPr lang="en-US" altLang="zh-CN" sz="1000" dirty="0" smtClean="0">
                <a:solidFill>
                  <a:schemeClr val="bg1"/>
                </a:solidFill>
              </a:rPr>
              <a:t>219801A07QM103000015</a:t>
            </a:r>
          </a:p>
          <a:p>
            <a:pPr algn="ctr"/>
            <a:r>
              <a:rPr lang="en-US" altLang="zh-CN" sz="1000" dirty="0" smtClean="0">
                <a:solidFill>
                  <a:schemeClr val="bg1"/>
                </a:solidFill>
              </a:rPr>
              <a:t>MAC</a:t>
            </a:r>
            <a:r>
              <a:rPr lang="zh-CN" altLang="en-US" sz="1000" dirty="0" smtClean="0">
                <a:solidFill>
                  <a:schemeClr val="bg1"/>
                </a:solidFill>
              </a:rPr>
              <a:t>：</a:t>
            </a:r>
            <a:r>
              <a:rPr lang="en-US" altLang="zh-CN" sz="1000" dirty="0" smtClean="0">
                <a:solidFill>
                  <a:schemeClr val="bg1"/>
                </a:solidFill>
              </a:rPr>
              <a:t>0023-891C-6A45</a:t>
            </a:r>
            <a:endParaRPr lang="zh-CN" altLang="en-US" sz="1000" dirty="0">
              <a:solidFill>
                <a:schemeClr val="bg1"/>
              </a:solidFill>
            </a:endParaRPr>
          </a:p>
        </p:txBody>
      </p:sp>
      <p:cxnSp>
        <p:nvCxnSpPr>
          <p:cNvPr id="40" name="直接箭头连接符 39"/>
          <p:cNvCxnSpPr>
            <a:stCxn id="39" idx="0"/>
            <a:endCxn id="38" idx="2"/>
          </p:cNvCxnSpPr>
          <p:nvPr/>
        </p:nvCxnSpPr>
        <p:spPr>
          <a:xfrm flipH="1" flipV="1">
            <a:off x="4883807" y="4847694"/>
            <a:ext cx="1045515" cy="48792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95809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Text Box 4"/>
          <p:cNvSpPr txBox="1">
            <a:spLocks noChangeArrowheads="1"/>
          </p:cNvSpPr>
          <p:nvPr/>
        </p:nvSpPr>
        <p:spPr bwMode="auto">
          <a:xfrm>
            <a:off x="827088" y="1844675"/>
            <a:ext cx="7561262"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3538" indent="-363538">
              <a:defRPr>
                <a:solidFill>
                  <a:schemeClr val="tx1"/>
                </a:solidFill>
                <a:latin typeface="Arial" charset="0"/>
                <a:ea typeface="宋体" charset="-122"/>
              </a:defRPr>
            </a:lvl1pPr>
            <a:lvl2pPr marL="542925">
              <a:defRPr>
                <a:solidFill>
                  <a:schemeClr val="tx1"/>
                </a:solidFill>
                <a:latin typeface="Arial" charset="0"/>
                <a:ea typeface="宋体" charset="-122"/>
              </a:defRPr>
            </a:lvl2pPr>
            <a:lvl3pPr>
              <a:defRPr>
                <a:solidFill>
                  <a:schemeClr val="tx1"/>
                </a:solidFill>
                <a:latin typeface="Arial" charset="0"/>
                <a:ea typeface="宋体" charset="-122"/>
              </a:defRPr>
            </a:lvl3pPr>
            <a:lvl4pPr>
              <a:defRPr>
                <a:solidFill>
                  <a:schemeClr val="tx1"/>
                </a:solidFill>
                <a:latin typeface="Arial" charset="0"/>
                <a:ea typeface="宋体" charset="-122"/>
              </a:defRPr>
            </a:lvl4pPr>
            <a:lvl5pPr>
              <a:defRPr>
                <a:solidFill>
                  <a:schemeClr val="tx1"/>
                </a:solidFill>
                <a:latin typeface="Arial" charset="0"/>
                <a:ea typeface="宋体" charset="-122"/>
              </a:defRPr>
            </a:lvl5pPr>
            <a:lvl6pPr fontAlgn="base">
              <a:spcBef>
                <a:spcPct val="0"/>
              </a:spcBef>
              <a:spcAft>
                <a:spcPct val="0"/>
              </a:spcAft>
              <a:defRPr>
                <a:solidFill>
                  <a:schemeClr val="tx1"/>
                </a:solidFill>
                <a:latin typeface="Arial" charset="0"/>
                <a:ea typeface="宋体" charset="-122"/>
              </a:defRPr>
            </a:lvl6pPr>
            <a:lvl7pPr fontAlgn="base">
              <a:spcBef>
                <a:spcPct val="0"/>
              </a:spcBef>
              <a:spcAft>
                <a:spcPct val="0"/>
              </a:spcAft>
              <a:defRPr>
                <a:solidFill>
                  <a:schemeClr val="tx1"/>
                </a:solidFill>
                <a:latin typeface="Arial" charset="0"/>
                <a:ea typeface="宋体" charset="-122"/>
              </a:defRPr>
            </a:lvl7pPr>
            <a:lvl8pPr fontAlgn="base">
              <a:spcBef>
                <a:spcPct val="0"/>
              </a:spcBef>
              <a:spcAft>
                <a:spcPct val="0"/>
              </a:spcAft>
              <a:defRPr>
                <a:solidFill>
                  <a:schemeClr val="tx1"/>
                </a:solidFill>
                <a:latin typeface="Arial" charset="0"/>
                <a:ea typeface="宋体" charset="-122"/>
              </a:defRPr>
            </a:lvl8pPr>
            <a:lvl9pPr fontAlgn="base">
              <a:spcBef>
                <a:spcPct val="0"/>
              </a:spcBef>
              <a:spcAft>
                <a:spcPct val="0"/>
              </a:spcAft>
              <a:defRPr>
                <a:solidFill>
                  <a:schemeClr val="tx1"/>
                </a:solidFill>
                <a:latin typeface="Arial" charset="0"/>
                <a:ea typeface="宋体" charset="-122"/>
              </a:defRPr>
            </a:lvl9pPr>
          </a:lstStyle>
          <a:p>
            <a:pPr>
              <a:lnSpc>
                <a:spcPct val="150000"/>
              </a:lnSpc>
              <a:spcBef>
                <a:spcPct val="50000"/>
              </a:spcBef>
              <a:buClr>
                <a:schemeClr val="tx1"/>
              </a:buClr>
              <a:buFont typeface="Wingdings" pitchFamily="2" charset="2"/>
              <a:buChar char="n"/>
            </a:pPr>
            <a:r>
              <a:rPr lang="en-US" altLang="zh-CN" sz="2400" b="1" dirty="0" smtClean="0">
                <a:ea typeface="华文细黑" pitchFamily="2" charset="-122"/>
              </a:rPr>
              <a:t>ER</a:t>
            </a:r>
            <a:r>
              <a:rPr lang="zh-CN" altLang="en-US" sz="2400" b="1" dirty="0" smtClean="0">
                <a:ea typeface="华文细黑" pitchFamily="2" charset="-122"/>
              </a:rPr>
              <a:t>系列路由器广泛</a:t>
            </a:r>
            <a:r>
              <a:rPr lang="zh-CN" altLang="en-US" sz="2400" b="1" dirty="0">
                <a:ea typeface="华文细黑" pitchFamily="2" charset="-122"/>
              </a:rPr>
              <a:t>应用于中小企业、网吧、中小学、经济型酒店、区域政府、医疗单位等场景</a:t>
            </a:r>
          </a:p>
          <a:p>
            <a:pPr>
              <a:lnSpc>
                <a:spcPct val="150000"/>
              </a:lnSpc>
              <a:spcBef>
                <a:spcPct val="50000"/>
              </a:spcBef>
              <a:buClr>
                <a:schemeClr val="tx1"/>
              </a:buClr>
              <a:buFont typeface="Wingdings" pitchFamily="2" charset="2"/>
              <a:buChar char="n"/>
            </a:pPr>
            <a:r>
              <a:rPr lang="zh-CN" altLang="en-US" sz="2400" b="1" dirty="0">
                <a:ea typeface="华文细黑" pitchFamily="2" charset="-122"/>
              </a:rPr>
              <a:t>企业级路由器</a:t>
            </a:r>
            <a:r>
              <a:rPr lang="zh-CN" altLang="en-US" sz="2400" b="1" dirty="0" smtClean="0">
                <a:ea typeface="华文细黑" pitchFamily="2" charset="-122"/>
              </a:rPr>
              <a:t>要求丰富的特性、稳定、</a:t>
            </a:r>
            <a:r>
              <a:rPr lang="zh-CN" altLang="en-US" sz="2400" b="1" dirty="0">
                <a:ea typeface="华文细黑" pitchFamily="2" charset="-122"/>
              </a:rPr>
              <a:t>高效</a:t>
            </a:r>
            <a:endParaRPr lang="en-US" altLang="zh-CN" sz="2400" b="1" dirty="0">
              <a:ea typeface="华文细黑" pitchFamily="2" charset="-122"/>
            </a:endParaRPr>
          </a:p>
        </p:txBody>
      </p:sp>
      <p:sp>
        <p:nvSpPr>
          <p:cNvPr id="71685" name="Text Box 5"/>
          <p:cNvSpPr txBox="1">
            <a:spLocks noChangeArrowheads="1"/>
          </p:cNvSpPr>
          <p:nvPr/>
        </p:nvSpPr>
        <p:spPr bwMode="auto">
          <a:xfrm>
            <a:off x="533400" y="969963"/>
            <a:ext cx="2057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ea typeface="宋体" charset="-122"/>
              </a:defRPr>
            </a:lvl1pPr>
            <a:lvl2pPr>
              <a:defRPr>
                <a:solidFill>
                  <a:schemeClr val="tx1"/>
                </a:solidFill>
                <a:latin typeface="Arial" charset="0"/>
                <a:ea typeface="宋体" charset="-122"/>
              </a:defRPr>
            </a:lvl2pPr>
            <a:lvl3pPr>
              <a:defRPr>
                <a:solidFill>
                  <a:schemeClr val="tx1"/>
                </a:solidFill>
                <a:latin typeface="Arial" charset="0"/>
                <a:ea typeface="宋体" charset="-122"/>
              </a:defRPr>
            </a:lvl3pPr>
            <a:lvl4pPr>
              <a:defRPr>
                <a:solidFill>
                  <a:schemeClr val="tx1"/>
                </a:solidFill>
                <a:latin typeface="Arial" charset="0"/>
                <a:ea typeface="宋体" charset="-122"/>
              </a:defRPr>
            </a:lvl4pPr>
            <a:lvl5pPr>
              <a:defRPr>
                <a:solidFill>
                  <a:schemeClr val="tx1"/>
                </a:solidFill>
                <a:latin typeface="Arial" charset="0"/>
                <a:ea typeface="宋体" charset="-122"/>
              </a:defRPr>
            </a:lvl5pPr>
            <a:lvl6pPr marL="457200" fontAlgn="base">
              <a:spcBef>
                <a:spcPct val="0"/>
              </a:spcBef>
              <a:spcAft>
                <a:spcPct val="0"/>
              </a:spcAft>
              <a:defRPr>
                <a:solidFill>
                  <a:schemeClr val="tx1"/>
                </a:solidFill>
                <a:latin typeface="Arial" charset="0"/>
                <a:ea typeface="宋体" charset="-122"/>
              </a:defRPr>
            </a:lvl6pPr>
            <a:lvl7pPr marL="914400" fontAlgn="base">
              <a:spcBef>
                <a:spcPct val="0"/>
              </a:spcBef>
              <a:spcAft>
                <a:spcPct val="0"/>
              </a:spcAft>
              <a:defRPr>
                <a:solidFill>
                  <a:schemeClr val="tx1"/>
                </a:solidFill>
                <a:latin typeface="Arial" charset="0"/>
                <a:ea typeface="宋体" charset="-122"/>
              </a:defRPr>
            </a:lvl7pPr>
            <a:lvl8pPr marL="1371600" fontAlgn="base">
              <a:spcBef>
                <a:spcPct val="0"/>
              </a:spcBef>
              <a:spcAft>
                <a:spcPct val="0"/>
              </a:spcAft>
              <a:defRPr>
                <a:solidFill>
                  <a:schemeClr val="tx1"/>
                </a:solidFill>
                <a:latin typeface="Arial" charset="0"/>
                <a:ea typeface="宋体" charset="-122"/>
              </a:defRPr>
            </a:lvl8pPr>
            <a:lvl9pPr marL="1828800" fontAlgn="base">
              <a:spcBef>
                <a:spcPct val="0"/>
              </a:spcBef>
              <a:spcAft>
                <a:spcPct val="0"/>
              </a:spcAft>
              <a:defRPr>
                <a:solidFill>
                  <a:schemeClr val="tx1"/>
                </a:solidFill>
                <a:latin typeface="Arial" charset="0"/>
                <a:ea typeface="宋体" charset="-122"/>
              </a:defRPr>
            </a:lvl9pPr>
          </a:lstStyle>
          <a:p>
            <a:r>
              <a:rPr lang="zh-CN" altLang="en-US" sz="3200" b="1">
                <a:solidFill>
                  <a:srgbClr val="CC0000"/>
                </a:solidFill>
                <a:ea typeface="华文细黑" pitchFamily="2" charset="-122"/>
              </a:rPr>
              <a:t>引入</a:t>
            </a:r>
          </a:p>
        </p:txBody>
      </p:sp>
      <p:grpSp>
        <p:nvGrpSpPr>
          <p:cNvPr id="71688" name="Group 8"/>
          <p:cNvGrpSpPr>
            <a:grpSpLocks/>
          </p:cNvGrpSpPr>
          <p:nvPr/>
        </p:nvGrpSpPr>
        <p:grpSpPr bwMode="auto">
          <a:xfrm>
            <a:off x="611188" y="1773238"/>
            <a:ext cx="8064500" cy="3733800"/>
            <a:chOff x="480" y="1008"/>
            <a:chExt cx="4368" cy="2544"/>
          </a:xfrm>
        </p:grpSpPr>
        <p:sp>
          <p:nvSpPr>
            <p:cNvPr id="71689" name="AutoShape 9"/>
            <p:cNvSpPr>
              <a:spLocks noChangeArrowheads="1"/>
            </p:cNvSpPr>
            <p:nvPr/>
          </p:nvSpPr>
          <p:spPr bwMode="auto">
            <a:xfrm>
              <a:off x="485" y="1008"/>
              <a:ext cx="4363" cy="2544"/>
            </a:xfrm>
            <a:prstGeom prst="foldedCorner">
              <a:avLst>
                <a:gd name="adj" fmla="val 0"/>
              </a:avLst>
            </a:prstGeom>
            <a:noFill/>
            <a:ln w="28575">
              <a:solidFill>
                <a:srgbClr val="4C61A4"/>
              </a:solidFill>
              <a:round/>
              <a:headEnd/>
              <a:tailEnd/>
            </a:ln>
            <a:effectLst/>
            <a:extLst>
              <a:ext uri="{909E8E84-426E-40DD-AFC4-6F175D3DCCD1}">
                <a14:hiddenFill xmlns:a14="http://schemas.microsoft.com/office/drawing/2010/main">
                  <a:gradFill rotWithShape="0">
                    <a:gsLst>
                      <a:gs pos="0">
                        <a:srgbClr val="FFFFFF">
                          <a:gamma/>
                          <a:shade val="83922"/>
                          <a:invGamma/>
                        </a:srgbClr>
                      </a:gs>
                      <a:gs pos="50000">
                        <a:srgbClr val="FFFFFF"/>
                      </a:gs>
                      <a:gs pos="100000">
                        <a:srgbClr val="FFFFFF">
                          <a:gamma/>
                          <a:shade val="83922"/>
                          <a:invGamma/>
                        </a:srgbClr>
                      </a:gs>
                    </a:gsLst>
                    <a:lin ang="27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1690" name="Rectangle 10"/>
            <p:cNvSpPr>
              <a:spLocks noChangeArrowheads="1"/>
            </p:cNvSpPr>
            <p:nvPr/>
          </p:nvSpPr>
          <p:spPr bwMode="auto">
            <a:xfrm>
              <a:off x="480" y="1008"/>
              <a:ext cx="104" cy="2544"/>
            </a:xfrm>
            <a:prstGeom prst="rect">
              <a:avLst/>
            </a:prstGeom>
            <a:solidFill>
              <a:srgbClr val="4C61A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txBody>
            <a:bodyPr anchor="ctr">
              <a:spAutoFit/>
            </a:bodyPr>
            <a:lstStyle/>
            <a:p>
              <a:endParaRPr lang="zh-CN" altLang="en-US"/>
            </a:p>
          </p:txBody>
        </p:sp>
        <p:sp>
          <p:nvSpPr>
            <p:cNvPr id="71691" name="Rectangle 11"/>
            <p:cNvSpPr>
              <a:spLocks noChangeArrowheads="1"/>
            </p:cNvSpPr>
            <p:nvPr/>
          </p:nvSpPr>
          <p:spPr bwMode="auto">
            <a:xfrm>
              <a:off x="4744" y="1008"/>
              <a:ext cx="104" cy="2544"/>
            </a:xfrm>
            <a:prstGeom prst="rect">
              <a:avLst/>
            </a:prstGeom>
            <a:solidFill>
              <a:srgbClr val="4C61A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txBody>
            <a:bodyPr anchor="ctr">
              <a:spAutoFit/>
            </a:bodyPr>
            <a:lstStyle/>
            <a:p>
              <a:endParaRPr lang="zh-CN" altLang="en-US"/>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zh-CN" dirty="0" smtClean="0"/>
              <a:t>H3C ER</a:t>
            </a:r>
            <a:r>
              <a:rPr lang="zh-CN" altLang="en-US" dirty="0" smtClean="0"/>
              <a:t>系列路由器指示灯说明</a:t>
            </a:r>
            <a:endParaRPr lang="zh-CN" altLang="en-US" dirty="0"/>
          </a:p>
        </p:txBody>
      </p:sp>
      <p:graphicFrame>
        <p:nvGraphicFramePr>
          <p:cNvPr id="5" name="Group 65"/>
          <p:cNvGraphicFramePr>
            <a:graphicFrameLocks noGrp="1"/>
          </p:cNvGraphicFramePr>
          <p:nvPr>
            <p:ph idx="1"/>
            <p:extLst>
              <p:ext uri="{D42A27DB-BD31-4B8C-83A1-F6EECF244321}">
                <p14:modId xmlns:p14="http://schemas.microsoft.com/office/powerpoint/2010/main" val="946111740"/>
              </p:ext>
            </p:extLst>
          </p:nvPr>
        </p:nvGraphicFramePr>
        <p:xfrm>
          <a:off x="468313" y="836712"/>
          <a:ext cx="8229600" cy="5569200"/>
        </p:xfrm>
        <a:graphic>
          <a:graphicData uri="http://schemas.openxmlformats.org/drawingml/2006/table">
            <a:tbl>
              <a:tblPr/>
              <a:tblGrid>
                <a:gridCol w="2159000"/>
                <a:gridCol w="1484312"/>
                <a:gridCol w="4586288"/>
              </a:tblGrid>
              <a:tr h="540000">
                <a:tc>
                  <a:txBody>
                    <a:bodyPr/>
                    <a:lstStyle/>
                    <a:p>
                      <a:pPr marL="0" marR="0" lvl="0" indent="0" algn="ctr" defTabSz="914400" rtl="0" eaLnBrk="1" fontAlgn="base" latinLnBrk="0" hangingPunct="1">
                        <a:lnSpc>
                          <a:spcPct val="150000"/>
                        </a:lnSpc>
                        <a:spcBef>
                          <a:spcPct val="0"/>
                        </a:spcBef>
                        <a:spcAft>
                          <a:spcPct val="0"/>
                        </a:spcAft>
                        <a:buClr>
                          <a:schemeClr val="tx1"/>
                        </a:buClr>
                        <a:buSzTx/>
                        <a:buFont typeface="Wingdings" pitchFamily="2" charset="2"/>
                        <a:buNone/>
                        <a:tabLst/>
                      </a:pPr>
                      <a:r>
                        <a:rPr kumimoji="0" lang="zh-CN" altLang="en-US" sz="1600" b="1" i="0" u="none" strike="noStrike" cap="none" normalizeH="0" baseline="0" dirty="0" smtClean="0">
                          <a:ln>
                            <a:noFill/>
                          </a:ln>
                          <a:solidFill>
                            <a:schemeClr val="bg1"/>
                          </a:solidFill>
                          <a:effectLst/>
                          <a:latin typeface="+mn-lt"/>
                          <a:ea typeface="+mn-ea"/>
                          <a:cs typeface="Times New Roman" pitchFamily="18" charset="0"/>
                        </a:rPr>
                        <a:t>指示灯</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687FD"/>
                    </a:solidFill>
                  </a:tcPr>
                </a:tc>
                <a:tc>
                  <a:txBody>
                    <a:bodyPr/>
                    <a:lstStyle/>
                    <a:p>
                      <a:pPr marL="0" marR="0" lvl="0" indent="0" algn="ctr" defTabSz="914400" rtl="0" eaLnBrk="1" fontAlgn="base" latinLnBrk="0" hangingPunct="1">
                        <a:lnSpc>
                          <a:spcPct val="150000"/>
                        </a:lnSpc>
                        <a:spcBef>
                          <a:spcPct val="0"/>
                        </a:spcBef>
                        <a:spcAft>
                          <a:spcPct val="0"/>
                        </a:spcAft>
                        <a:buClr>
                          <a:schemeClr val="tx1"/>
                        </a:buClr>
                        <a:buSzTx/>
                        <a:buFont typeface="Wingdings" pitchFamily="2" charset="2"/>
                        <a:buNone/>
                        <a:tabLst/>
                      </a:pPr>
                      <a:r>
                        <a:rPr kumimoji="0" lang="zh-CN" altLang="en-US" sz="1600" b="1" i="0" u="none" strike="noStrike" cap="none" normalizeH="0" baseline="0" dirty="0" smtClean="0">
                          <a:ln>
                            <a:noFill/>
                          </a:ln>
                          <a:solidFill>
                            <a:schemeClr val="bg1"/>
                          </a:solidFill>
                          <a:effectLst/>
                          <a:latin typeface="+mn-lt"/>
                          <a:ea typeface="+mn-ea"/>
                          <a:cs typeface="Times New Roman" pitchFamily="18" charset="0"/>
                        </a:rPr>
                        <a:t>状态</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687FD"/>
                    </a:solidFill>
                  </a:tcPr>
                </a:tc>
                <a:tc>
                  <a:txBody>
                    <a:bodyPr/>
                    <a:lstStyle/>
                    <a:p>
                      <a:pPr marL="0" marR="0" lvl="0" indent="0" algn="ctr" defTabSz="914400" rtl="0" eaLnBrk="1" fontAlgn="base" latinLnBrk="0" hangingPunct="1">
                        <a:lnSpc>
                          <a:spcPct val="150000"/>
                        </a:lnSpc>
                        <a:spcBef>
                          <a:spcPct val="0"/>
                        </a:spcBef>
                        <a:spcAft>
                          <a:spcPct val="0"/>
                        </a:spcAft>
                        <a:buClr>
                          <a:schemeClr val="tx1"/>
                        </a:buClr>
                        <a:buSzTx/>
                        <a:buFont typeface="Wingdings" pitchFamily="2" charset="2"/>
                        <a:buNone/>
                        <a:tabLst/>
                      </a:pPr>
                      <a:r>
                        <a:rPr kumimoji="0" lang="zh-CN" altLang="en-US" sz="1600" b="1" i="0" u="none" strike="noStrike" cap="none" normalizeH="0" baseline="0" dirty="0" smtClean="0">
                          <a:ln>
                            <a:noFill/>
                          </a:ln>
                          <a:solidFill>
                            <a:schemeClr val="bg1"/>
                          </a:solidFill>
                          <a:effectLst/>
                          <a:latin typeface="+mn-lt"/>
                          <a:ea typeface="+mn-ea"/>
                          <a:cs typeface="Times New Roman" pitchFamily="18" charset="0"/>
                        </a:rPr>
                        <a:t>含义</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687FD"/>
                    </a:solidFill>
                  </a:tcPr>
                </a:tc>
              </a:tr>
              <a:tr h="432000">
                <a:tc rowSpan="2">
                  <a:txBody>
                    <a:bodyPr/>
                    <a:lstStyle/>
                    <a:p>
                      <a:pPr marL="0" marR="0" lvl="0" indent="0" algn="ctr" defTabSz="914400" rtl="0" eaLnBrk="1" fontAlgn="base" latinLnBrk="0" hangingPunct="1">
                        <a:lnSpc>
                          <a:spcPct val="150000"/>
                        </a:lnSpc>
                        <a:spcBef>
                          <a:spcPct val="0"/>
                        </a:spcBef>
                        <a:spcAft>
                          <a:spcPct val="0"/>
                        </a:spcAft>
                        <a:buClr>
                          <a:schemeClr val="tx1"/>
                        </a:buClr>
                        <a:buSzTx/>
                        <a:buFont typeface="Wingdings" pitchFamily="2" charset="2"/>
                        <a:buNone/>
                        <a:tabLst/>
                      </a:pPr>
                      <a:r>
                        <a:rPr kumimoji="0" lang="en-US" altLang="zh-CN" sz="1600" b="0" i="0" u="none" strike="noStrike" cap="none" normalizeH="0" baseline="0" dirty="0" smtClean="0">
                          <a:ln>
                            <a:noFill/>
                          </a:ln>
                          <a:solidFill>
                            <a:srgbClr val="000000"/>
                          </a:solidFill>
                          <a:effectLst/>
                          <a:latin typeface="+mn-lt"/>
                          <a:ea typeface="+mn-ea"/>
                          <a:cs typeface="Times New Roman" pitchFamily="18" charset="0"/>
                        </a:rPr>
                        <a:t>Power</a:t>
                      </a:r>
                      <a:endParaRPr kumimoji="0" lang="en-US" altLang="zh-CN" sz="1600" b="0" i="0" u="none" strike="noStrike" cap="none" normalizeH="0" baseline="0" dirty="0" smtClean="0">
                        <a:ln>
                          <a:noFill/>
                        </a:ln>
                        <a:solidFill>
                          <a:srgbClr val="000000"/>
                        </a:solidFill>
                        <a:effectLst/>
                        <a:latin typeface="+mn-lt"/>
                        <a:ea typeface="+mn-ea"/>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DFF"/>
                    </a:solidFill>
                  </a:tcPr>
                </a:tc>
                <a:tc>
                  <a:txBody>
                    <a:bodyPr/>
                    <a:lstStyle/>
                    <a:p>
                      <a:pPr marL="0" marR="0" lvl="0" indent="0" algn="ctr" defTabSz="914400" rtl="0" eaLnBrk="1" fontAlgn="base" latinLnBrk="0" hangingPunct="1">
                        <a:lnSpc>
                          <a:spcPct val="150000"/>
                        </a:lnSpc>
                        <a:spcBef>
                          <a:spcPct val="0"/>
                        </a:spcBef>
                        <a:spcAft>
                          <a:spcPct val="0"/>
                        </a:spcAft>
                        <a:buClr>
                          <a:schemeClr val="tx1"/>
                        </a:buClr>
                        <a:buSzTx/>
                        <a:buFont typeface="Wingdings" pitchFamily="2" charset="2"/>
                        <a:buNone/>
                        <a:tabLst/>
                      </a:pPr>
                      <a:r>
                        <a:rPr kumimoji="0" lang="zh-CN" altLang="en-US" sz="1600" b="0" i="0" u="none" strike="noStrike" cap="none" normalizeH="0" baseline="0" smtClean="0">
                          <a:ln>
                            <a:noFill/>
                          </a:ln>
                          <a:solidFill>
                            <a:srgbClr val="000000"/>
                          </a:solidFill>
                          <a:effectLst/>
                          <a:latin typeface="+mn-lt"/>
                          <a:ea typeface="+mn-ea"/>
                          <a:cs typeface="Times New Roman" pitchFamily="18" charset="0"/>
                        </a:rPr>
                        <a:t>亮</a:t>
                      </a:r>
                      <a:endParaRPr kumimoji="0" lang="zh-CN" altLang="en-US" sz="1600" b="0" i="0" u="none" strike="noStrike" cap="none" normalizeH="0" baseline="0" smtClean="0">
                        <a:ln>
                          <a:noFill/>
                        </a:ln>
                        <a:solidFill>
                          <a:srgbClr val="000000"/>
                        </a:solidFill>
                        <a:effectLst/>
                        <a:latin typeface="+mn-lt"/>
                        <a:ea typeface="+mn-ea"/>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DFF"/>
                    </a:solidFill>
                  </a:tcPr>
                </a:tc>
                <a:tc>
                  <a:txBody>
                    <a:bodyPr/>
                    <a:lstStyle/>
                    <a:p>
                      <a:pPr marL="0" marR="0" lvl="0" indent="0" algn="l" defTabSz="914400" rtl="0" eaLnBrk="1" fontAlgn="base" latinLnBrk="0" hangingPunct="1">
                        <a:lnSpc>
                          <a:spcPct val="150000"/>
                        </a:lnSpc>
                        <a:spcBef>
                          <a:spcPct val="0"/>
                        </a:spcBef>
                        <a:spcAft>
                          <a:spcPct val="0"/>
                        </a:spcAft>
                        <a:buClr>
                          <a:schemeClr val="tx1"/>
                        </a:buClr>
                        <a:buSzTx/>
                        <a:buFont typeface="Wingdings" pitchFamily="2" charset="2"/>
                        <a:buNone/>
                        <a:tabLst/>
                      </a:pPr>
                      <a:r>
                        <a:rPr kumimoji="0" lang="zh-CN" altLang="en-US" sz="1600" b="0" i="0" u="none" strike="noStrike" cap="none" normalizeH="0" baseline="0" dirty="0" smtClean="0">
                          <a:ln>
                            <a:noFill/>
                          </a:ln>
                          <a:solidFill>
                            <a:srgbClr val="000000"/>
                          </a:solidFill>
                          <a:effectLst/>
                          <a:latin typeface="+mn-lt"/>
                          <a:ea typeface="+mn-ea"/>
                          <a:cs typeface="Times New Roman" pitchFamily="18" charset="0"/>
                        </a:rPr>
                        <a:t>供电正常</a:t>
                      </a:r>
                      <a:endParaRPr kumimoji="0" lang="zh-CN" altLang="en-US" sz="1600" b="0" i="0" u="none" strike="noStrike" cap="none" normalizeH="0" baseline="0" dirty="0" smtClean="0">
                        <a:ln>
                          <a:noFill/>
                        </a:ln>
                        <a:solidFill>
                          <a:srgbClr val="000000"/>
                        </a:solidFill>
                        <a:effectLst/>
                        <a:latin typeface="+mn-lt"/>
                        <a:ea typeface="+mn-ea"/>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DFF"/>
                    </a:solidFill>
                  </a:tcPr>
                </a:tc>
              </a:tr>
              <a:tr h="432000">
                <a:tc vMerge="1">
                  <a:txBody>
                    <a:bodyPr/>
                    <a:lstStyle/>
                    <a:p>
                      <a:endParaRPr lang="zh-CN" altLang="en-US"/>
                    </a:p>
                  </a:txBody>
                  <a:tcPr/>
                </a:tc>
                <a:tc>
                  <a:txBody>
                    <a:bodyPr/>
                    <a:lstStyle/>
                    <a:p>
                      <a:pPr marL="0" marR="0" lvl="0" indent="0" algn="ctr" defTabSz="914400" rtl="0" eaLnBrk="1" fontAlgn="base" latinLnBrk="0" hangingPunct="1">
                        <a:lnSpc>
                          <a:spcPct val="150000"/>
                        </a:lnSpc>
                        <a:spcBef>
                          <a:spcPct val="0"/>
                        </a:spcBef>
                        <a:spcAft>
                          <a:spcPct val="0"/>
                        </a:spcAft>
                        <a:buClr>
                          <a:schemeClr val="tx1"/>
                        </a:buClr>
                        <a:buSzTx/>
                        <a:buFont typeface="Wingdings" pitchFamily="2" charset="2"/>
                        <a:buNone/>
                        <a:tabLst/>
                      </a:pPr>
                      <a:r>
                        <a:rPr kumimoji="0" lang="zh-CN" altLang="en-US" sz="1600" b="0" i="0" u="none" strike="noStrike" cap="none" normalizeH="0" baseline="0" dirty="0" smtClean="0">
                          <a:ln>
                            <a:noFill/>
                          </a:ln>
                          <a:solidFill>
                            <a:srgbClr val="000000"/>
                          </a:solidFill>
                          <a:effectLst/>
                          <a:latin typeface="+mn-lt"/>
                          <a:ea typeface="+mn-ea"/>
                          <a:cs typeface="Times New Roman" pitchFamily="18" charset="0"/>
                        </a:rPr>
                        <a:t>灭</a:t>
                      </a:r>
                      <a:endParaRPr kumimoji="0" lang="zh-CN" altLang="en-US" sz="1600" b="0" i="0" u="none" strike="noStrike" cap="none" normalizeH="0" baseline="0" dirty="0" smtClean="0">
                        <a:ln>
                          <a:noFill/>
                        </a:ln>
                        <a:solidFill>
                          <a:srgbClr val="000000"/>
                        </a:solidFill>
                        <a:effectLst/>
                        <a:latin typeface="+mn-lt"/>
                        <a:ea typeface="+mn-ea"/>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DFF"/>
                    </a:solidFill>
                  </a:tcPr>
                </a:tc>
                <a:tc>
                  <a:txBody>
                    <a:bodyPr/>
                    <a:lstStyle/>
                    <a:p>
                      <a:pPr marL="0" marR="0" lvl="0" indent="0" algn="l" defTabSz="914400" rtl="0" eaLnBrk="1" fontAlgn="base" latinLnBrk="0" hangingPunct="1">
                        <a:lnSpc>
                          <a:spcPct val="150000"/>
                        </a:lnSpc>
                        <a:spcBef>
                          <a:spcPct val="0"/>
                        </a:spcBef>
                        <a:spcAft>
                          <a:spcPct val="0"/>
                        </a:spcAft>
                        <a:buClr>
                          <a:schemeClr val="tx1"/>
                        </a:buClr>
                        <a:buSzTx/>
                        <a:buFont typeface="Wingdings" pitchFamily="2" charset="2"/>
                        <a:buNone/>
                        <a:tabLst/>
                      </a:pPr>
                      <a:r>
                        <a:rPr kumimoji="0" lang="zh-CN" altLang="en-US" sz="1600" b="0" i="0" u="none" strike="noStrike" cap="none" normalizeH="0" baseline="0" dirty="0" smtClean="0">
                          <a:ln>
                            <a:noFill/>
                          </a:ln>
                          <a:solidFill>
                            <a:srgbClr val="000000"/>
                          </a:solidFill>
                          <a:effectLst/>
                          <a:latin typeface="+mn-lt"/>
                          <a:ea typeface="+mn-ea"/>
                          <a:cs typeface="Times New Roman" pitchFamily="18" charset="0"/>
                        </a:rPr>
                        <a:t>电源关闭或电源故障</a:t>
                      </a:r>
                      <a:endParaRPr kumimoji="0" lang="zh-CN" altLang="en-US" sz="1600" b="0" i="0" u="none" strike="noStrike" cap="none" normalizeH="0" baseline="0" dirty="0" smtClean="0">
                        <a:ln>
                          <a:noFill/>
                        </a:ln>
                        <a:solidFill>
                          <a:srgbClr val="000000"/>
                        </a:solidFill>
                        <a:effectLst/>
                        <a:latin typeface="+mn-lt"/>
                        <a:ea typeface="+mn-ea"/>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DFF"/>
                    </a:solidFill>
                  </a:tcPr>
                </a:tc>
              </a:tr>
              <a:tr h="432000">
                <a:tc rowSpan="2">
                  <a:txBody>
                    <a:bodyPr/>
                    <a:lstStyle/>
                    <a:p>
                      <a:pPr marL="0" marR="0" lvl="0" indent="0" algn="ctr" defTabSz="914400" rtl="0" eaLnBrk="1" fontAlgn="base" latinLnBrk="0" hangingPunct="1">
                        <a:lnSpc>
                          <a:spcPct val="150000"/>
                        </a:lnSpc>
                        <a:spcBef>
                          <a:spcPct val="0"/>
                        </a:spcBef>
                        <a:spcAft>
                          <a:spcPct val="0"/>
                        </a:spcAft>
                        <a:buClr>
                          <a:schemeClr val="tx1"/>
                        </a:buClr>
                        <a:buSzTx/>
                        <a:buFont typeface="Wingdings" pitchFamily="2" charset="2"/>
                        <a:buNone/>
                        <a:tabLst/>
                      </a:pPr>
                      <a:r>
                        <a:rPr kumimoji="0" lang="en-US" altLang="zh-CN" sz="1600" b="0" i="0" u="none" strike="noStrike" cap="none" normalizeH="0" baseline="0" dirty="0" smtClean="0">
                          <a:ln>
                            <a:noFill/>
                          </a:ln>
                          <a:solidFill>
                            <a:srgbClr val="000000"/>
                          </a:solidFill>
                          <a:effectLst/>
                          <a:latin typeface="+mn-lt"/>
                          <a:ea typeface="+mn-ea"/>
                          <a:cs typeface="Times New Roman" pitchFamily="18" charset="0"/>
                        </a:rPr>
                        <a:t>W1/W2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DFF"/>
                    </a:solidFill>
                  </a:tcPr>
                </a:tc>
                <a:tc>
                  <a:txBody>
                    <a:bodyPr/>
                    <a:lstStyle/>
                    <a:p>
                      <a:pPr marL="0" marR="0" lvl="0" indent="0" algn="ctr" defTabSz="914400" rtl="0" eaLnBrk="1" fontAlgn="base" latinLnBrk="0" hangingPunct="1">
                        <a:lnSpc>
                          <a:spcPct val="150000"/>
                        </a:lnSpc>
                        <a:spcBef>
                          <a:spcPct val="0"/>
                        </a:spcBef>
                        <a:spcAft>
                          <a:spcPct val="0"/>
                        </a:spcAft>
                        <a:buClr>
                          <a:schemeClr val="tx1"/>
                        </a:buClr>
                        <a:buSzTx/>
                        <a:buFont typeface="Wingdings" pitchFamily="2" charset="2"/>
                        <a:buNone/>
                        <a:tabLst/>
                      </a:pPr>
                      <a:r>
                        <a:rPr kumimoji="0" lang="zh-CN" altLang="en-US" sz="1600" b="0" i="0" u="none" strike="noStrike" cap="none" normalizeH="0" baseline="0" dirty="0" smtClean="0">
                          <a:ln>
                            <a:noFill/>
                          </a:ln>
                          <a:solidFill>
                            <a:srgbClr val="000000"/>
                          </a:solidFill>
                          <a:effectLst/>
                          <a:latin typeface="+mn-lt"/>
                          <a:ea typeface="+mn-ea"/>
                          <a:cs typeface="Times New Roman" pitchFamily="18" charset="0"/>
                        </a:rPr>
                        <a:t>亮</a:t>
                      </a:r>
                      <a:endParaRPr kumimoji="0" lang="zh-CN" altLang="en-US" sz="1600" b="0" i="0" u="none" strike="noStrike" cap="none" normalizeH="0" baseline="0" dirty="0" smtClean="0">
                        <a:ln>
                          <a:noFill/>
                        </a:ln>
                        <a:solidFill>
                          <a:srgbClr val="000000"/>
                        </a:solidFill>
                        <a:effectLst/>
                        <a:latin typeface="+mn-lt"/>
                        <a:ea typeface="+mn-ea"/>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DFF"/>
                    </a:solidFill>
                  </a:tcPr>
                </a:tc>
                <a:tc>
                  <a:txBody>
                    <a:bodyPr/>
                    <a:lstStyle/>
                    <a:p>
                      <a:pPr marL="0" marR="0" lvl="0" indent="0" algn="l" defTabSz="914400" rtl="0" eaLnBrk="1" fontAlgn="base" latinLnBrk="0" hangingPunct="1">
                        <a:lnSpc>
                          <a:spcPct val="150000"/>
                        </a:lnSpc>
                        <a:spcBef>
                          <a:spcPct val="0"/>
                        </a:spcBef>
                        <a:spcAft>
                          <a:spcPct val="0"/>
                        </a:spcAft>
                        <a:buClr>
                          <a:schemeClr val="tx1"/>
                        </a:buClr>
                        <a:buSzTx/>
                        <a:buFont typeface="Wingdings" pitchFamily="2" charset="2"/>
                        <a:buNone/>
                        <a:tabLst/>
                      </a:pPr>
                      <a:r>
                        <a:rPr kumimoji="0" lang="zh-CN" altLang="en-US" sz="1600" b="0" i="0" u="none" strike="noStrike" cap="none" normalizeH="0" baseline="0" dirty="0" smtClean="0">
                          <a:ln>
                            <a:noFill/>
                          </a:ln>
                          <a:solidFill>
                            <a:srgbClr val="000000"/>
                          </a:solidFill>
                          <a:effectLst/>
                          <a:latin typeface="+mn-lt"/>
                          <a:ea typeface="+mn-ea"/>
                          <a:cs typeface="Times New Roman" pitchFamily="18" charset="0"/>
                        </a:rPr>
                        <a:t>物理链路存在，并建立连接</a:t>
                      </a:r>
                      <a:endParaRPr kumimoji="0" lang="zh-CN" altLang="en-US" sz="1600" b="0" i="0" u="none" strike="noStrike" cap="none" normalizeH="0" baseline="0" dirty="0" smtClean="0">
                        <a:ln>
                          <a:noFill/>
                        </a:ln>
                        <a:solidFill>
                          <a:srgbClr val="000000"/>
                        </a:solidFill>
                        <a:effectLst/>
                        <a:latin typeface="+mn-lt"/>
                        <a:ea typeface="+mn-ea"/>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DFF"/>
                    </a:solidFill>
                  </a:tcPr>
                </a:tc>
              </a:tr>
              <a:tr h="432000">
                <a:tc vMerge="1">
                  <a:txBody>
                    <a:bodyPr/>
                    <a:lstStyle/>
                    <a:p>
                      <a:endParaRPr lang="zh-CN" altLang="en-US"/>
                    </a:p>
                  </a:txBody>
                  <a:tcPr/>
                </a:tc>
                <a:tc>
                  <a:txBody>
                    <a:bodyPr/>
                    <a:lstStyle/>
                    <a:p>
                      <a:pPr marL="0" marR="0" lvl="0" indent="0" algn="ctr" defTabSz="914400" rtl="0" eaLnBrk="1" fontAlgn="base" latinLnBrk="0" hangingPunct="1">
                        <a:lnSpc>
                          <a:spcPct val="150000"/>
                        </a:lnSpc>
                        <a:spcBef>
                          <a:spcPct val="0"/>
                        </a:spcBef>
                        <a:spcAft>
                          <a:spcPct val="0"/>
                        </a:spcAft>
                        <a:buClr>
                          <a:schemeClr val="tx1"/>
                        </a:buClr>
                        <a:buSzTx/>
                        <a:buFont typeface="Wingdings" pitchFamily="2" charset="2"/>
                        <a:buNone/>
                        <a:tabLst/>
                      </a:pPr>
                      <a:r>
                        <a:rPr kumimoji="0" lang="zh-CN" altLang="en-US" sz="1600" b="0" i="0" u="none" strike="noStrike" cap="none" normalizeH="0" baseline="0" smtClean="0">
                          <a:ln>
                            <a:noFill/>
                          </a:ln>
                          <a:solidFill>
                            <a:srgbClr val="000000"/>
                          </a:solidFill>
                          <a:effectLst/>
                          <a:latin typeface="+mn-lt"/>
                          <a:ea typeface="+mn-ea"/>
                          <a:cs typeface="Times New Roman" pitchFamily="18" charset="0"/>
                        </a:rPr>
                        <a:t>灭</a:t>
                      </a:r>
                      <a:endParaRPr kumimoji="0" lang="zh-CN" altLang="en-US" sz="1600" b="0" i="0" u="none" strike="noStrike" cap="none" normalizeH="0" baseline="0" smtClean="0">
                        <a:ln>
                          <a:noFill/>
                        </a:ln>
                        <a:solidFill>
                          <a:srgbClr val="000000"/>
                        </a:solidFill>
                        <a:effectLst/>
                        <a:latin typeface="+mn-lt"/>
                        <a:ea typeface="+mn-ea"/>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DFF"/>
                    </a:solidFill>
                  </a:tcPr>
                </a:tc>
                <a:tc>
                  <a:txBody>
                    <a:bodyPr/>
                    <a:lstStyle/>
                    <a:p>
                      <a:pPr marL="0" marR="0" lvl="0" indent="0" algn="l" defTabSz="914400" rtl="0" eaLnBrk="1" fontAlgn="base" latinLnBrk="0" hangingPunct="1">
                        <a:lnSpc>
                          <a:spcPct val="150000"/>
                        </a:lnSpc>
                        <a:spcBef>
                          <a:spcPct val="0"/>
                        </a:spcBef>
                        <a:spcAft>
                          <a:spcPct val="0"/>
                        </a:spcAft>
                        <a:buClr>
                          <a:schemeClr val="tx1"/>
                        </a:buClr>
                        <a:buSzTx/>
                        <a:buFont typeface="Wingdings" pitchFamily="2" charset="2"/>
                        <a:buNone/>
                        <a:tabLst/>
                      </a:pPr>
                      <a:r>
                        <a:rPr kumimoji="0" lang="zh-CN" altLang="en-US" sz="1600" b="0" i="0" u="none" strike="noStrike" cap="none" normalizeH="0" baseline="0" dirty="0" smtClean="0">
                          <a:ln>
                            <a:noFill/>
                          </a:ln>
                          <a:solidFill>
                            <a:srgbClr val="000000"/>
                          </a:solidFill>
                          <a:effectLst/>
                          <a:latin typeface="+mn-lt"/>
                          <a:ea typeface="+mn-ea"/>
                          <a:cs typeface="Times New Roman" pitchFamily="18" charset="0"/>
                        </a:rPr>
                        <a:t>物理链路存在，但未建立连接或物理链路不存在</a:t>
                      </a:r>
                      <a:endParaRPr kumimoji="0" lang="zh-CN" altLang="en-US" sz="1600" b="0" i="0" u="none" strike="noStrike" cap="none" normalizeH="0" baseline="0" dirty="0" smtClean="0">
                        <a:ln>
                          <a:noFill/>
                        </a:ln>
                        <a:solidFill>
                          <a:srgbClr val="000000"/>
                        </a:solidFill>
                        <a:effectLst/>
                        <a:latin typeface="+mn-lt"/>
                        <a:ea typeface="+mn-ea"/>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DFF"/>
                    </a:solidFill>
                  </a:tcPr>
                </a:tc>
              </a:tr>
              <a:tr h="432000">
                <a:tc rowSpan="2">
                  <a:txBody>
                    <a:bodyPr/>
                    <a:lstStyle/>
                    <a:p>
                      <a:pPr marL="0" marR="0" lvl="0" indent="0" algn="ctr" defTabSz="914400" rtl="0" eaLnBrk="1" fontAlgn="base" latinLnBrk="0" hangingPunct="1">
                        <a:lnSpc>
                          <a:spcPct val="150000"/>
                        </a:lnSpc>
                        <a:spcBef>
                          <a:spcPct val="0"/>
                        </a:spcBef>
                        <a:spcAft>
                          <a:spcPct val="0"/>
                        </a:spcAft>
                        <a:buClr>
                          <a:schemeClr val="tx1"/>
                        </a:buClr>
                        <a:buSzTx/>
                        <a:buFont typeface="Wingdings" pitchFamily="2" charset="2"/>
                        <a:buNone/>
                        <a:tabLst/>
                      </a:pPr>
                      <a:r>
                        <a:rPr kumimoji="0" lang="en-US" altLang="zh-CN" sz="1600" b="0" i="0" u="none" strike="noStrike" cap="none" normalizeH="0" baseline="0" dirty="0" smtClean="0">
                          <a:ln>
                            <a:noFill/>
                          </a:ln>
                          <a:solidFill>
                            <a:srgbClr val="000000"/>
                          </a:solidFill>
                          <a:effectLst/>
                          <a:latin typeface="+mn-lt"/>
                          <a:ea typeface="+mn-ea"/>
                          <a:cs typeface="Times New Roman" pitchFamily="18" charset="0"/>
                        </a:rPr>
                        <a:t>100M</a:t>
                      </a:r>
                      <a:endParaRPr kumimoji="0" lang="zh-CN" altLang="en-US" sz="1600" b="0" i="0" u="none" strike="noStrike" cap="none" normalizeH="0" baseline="0" dirty="0" smtClean="0">
                        <a:ln>
                          <a:noFill/>
                        </a:ln>
                        <a:solidFill>
                          <a:srgbClr val="000000"/>
                        </a:solidFill>
                        <a:effectLst/>
                        <a:latin typeface="+mn-lt"/>
                        <a:ea typeface="+mn-ea"/>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DFF"/>
                    </a:solidFill>
                  </a:tcPr>
                </a:tc>
                <a:tc>
                  <a:txBody>
                    <a:bodyPr/>
                    <a:lstStyle/>
                    <a:p>
                      <a:pPr marL="0" marR="0" lvl="0" indent="0" algn="ctr" defTabSz="914400" rtl="0" eaLnBrk="1" fontAlgn="base" latinLnBrk="0" hangingPunct="1">
                        <a:lnSpc>
                          <a:spcPct val="150000"/>
                        </a:lnSpc>
                        <a:spcBef>
                          <a:spcPct val="0"/>
                        </a:spcBef>
                        <a:spcAft>
                          <a:spcPct val="0"/>
                        </a:spcAft>
                        <a:buClr>
                          <a:schemeClr val="tx1"/>
                        </a:buClr>
                        <a:buSzTx/>
                        <a:buFont typeface="Wingdings" pitchFamily="2" charset="2"/>
                        <a:buNone/>
                        <a:tabLst/>
                      </a:pPr>
                      <a:r>
                        <a:rPr kumimoji="0" lang="zh-CN" altLang="en-US" sz="1600" b="0" i="0" u="none" strike="noStrike" cap="none" normalizeH="0" baseline="0" smtClean="0">
                          <a:ln>
                            <a:noFill/>
                          </a:ln>
                          <a:solidFill>
                            <a:srgbClr val="000000"/>
                          </a:solidFill>
                          <a:effectLst/>
                          <a:latin typeface="+mn-lt"/>
                          <a:ea typeface="+mn-ea"/>
                          <a:cs typeface="Times New Roman" pitchFamily="18" charset="0"/>
                        </a:rPr>
                        <a:t>亮</a:t>
                      </a:r>
                      <a:endParaRPr kumimoji="0" lang="zh-CN" altLang="en-US" sz="1600" b="0" i="0" u="none" strike="noStrike" cap="none" normalizeH="0" baseline="0" smtClean="0">
                        <a:ln>
                          <a:noFill/>
                        </a:ln>
                        <a:solidFill>
                          <a:srgbClr val="000000"/>
                        </a:solidFill>
                        <a:effectLst/>
                        <a:latin typeface="+mn-lt"/>
                        <a:ea typeface="+mn-ea"/>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DFF"/>
                    </a:solidFill>
                  </a:tcPr>
                </a:tc>
                <a:tc>
                  <a:txBody>
                    <a:bodyPr/>
                    <a:lstStyle/>
                    <a:p>
                      <a:pPr marL="0" marR="0" lvl="0" indent="0" algn="l" defTabSz="914400" rtl="0" eaLnBrk="1" fontAlgn="base" latinLnBrk="0" hangingPunct="1">
                        <a:lnSpc>
                          <a:spcPct val="150000"/>
                        </a:lnSpc>
                        <a:spcBef>
                          <a:spcPct val="0"/>
                        </a:spcBef>
                        <a:spcAft>
                          <a:spcPct val="0"/>
                        </a:spcAft>
                        <a:buClr>
                          <a:schemeClr val="tx1"/>
                        </a:buClr>
                        <a:buSzTx/>
                        <a:buFont typeface="Wingdings" pitchFamily="2" charset="2"/>
                        <a:buNone/>
                        <a:tabLst/>
                      </a:pPr>
                      <a:r>
                        <a:rPr kumimoji="0" lang="zh-CN" altLang="en-US" sz="1600" b="0" i="0" u="none" strike="noStrike" cap="none" normalizeH="0" baseline="0" dirty="0" smtClean="0">
                          <a:ln>
                            <a:noFill/>
                          </a:ln>
                          <a:solidFill>
                            <a:srgbClr val="000000"/>
                          </a:solidFill>
                          <a:effectLst/>
                          <a:latin typeface="+mn-lt"/>
                          <a:ea typeface="+mn-ea"/>
                          <a:cs typeface="Times New Roman" pitchFamily="18" charset="0"/>
                        </a:rPr>
                        <a:t>端口工作在</a:t>
                      </a:r>
                      <a:r>
                        <a:rPr kumimoji="0" lang="en-US" altLang="zh-CN" sz="1600" b="0" i="0" u="none" strike="noStrike" cap="none" normalizeH="0" baseline="0" dirty="0" smtClean="0">
                          <a:ln>
                            <a:noFill/>
                          </a:ln>
                          <a:solidFill>
                            <a:srgbClr val="000000"/>
                          </a:solidFill>
                          <a:effectLst/>
                          <a:latin typeface="+mn-lt"/>
                          <a:ea typeface="+mn-ea"/>
                          <a:cs typeface="Times New Roman" pitchFamily="18" charset="0"/>
                        </a:rPr>
                        <a:t>100Mbit/s</a:t>
                      </a:r>
                      <a:endParaRPr kumimoji="0" lang="zh-CN" altLang="en-US" sz="1600" b="0" i="0" u="none" strike="noStrike" cap="none" normalizeH="0" baseline="0" dirty="0" smtClean="0">
                        <a:ln>
                          <a:noFill/>
                        </a:ln>
                        <a:solidFill>
                          <a:srgbClr val="000000"/>
                        </a:solidFill>
                        <a:effectLst/>
                        <a:latin typeface="+mn-lt"/>
                        <a:ea typeface="+mn-ea"/>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DFF"/>
                    </a:solidFill>
                  </a:tcPr>
                </a:tc>
              </a:tr>
              <a:tr h="432000">
                <a:tc vMerge="1">
                  <a:txBody>
                    <a:bodyPr/>
                    <a:lstStyle/>
                    <a:p>
                      <a:endParaRPr lang="zh-CN" altLang="en-US"/>
                    </a:p>
                  </a:txBody>
                  <a:tcPr/>
                </a:tc>
                <a:tc>
                  <a:txBody>
                    <a:bodyPr/>
                    <a:lstStyle/>
                    <a:p>
                      <a:pPr marL="0" marR="0" lvl="0" indent="0" algn="ctr" defTabSz="914400" rtl="0" eaLnBrk="1" fontAlgn="base" latinLnBrk="0" hangingPunct="1">
                        <a:lnSpc>
                          <a:spcPct val="150000"/>
                        </a:lnSpc>
                        <a:spcBef>
                          <a:spcPct val="0"/>
                        </a:spcBef>
                        <a:spcAft>
                          <a:spcPct val="0"/>
                        </a:spcAft>
                        <a:buClr>
                          <a:schemeClr val="tx1"/>
                        </a:buClr>
                        <a:buSzTx/>
                        <a:buFont typeface="Wingdings" pitchFamily="2" charset="2"/>
                        <a:buNone/>
                        <a:tabLst/>
                      </a:pPr>
                      <a:r>
                        <a:rPr kumimoji="0" lang="zh-CN" altLang="en-US" sz="1600" b="0" i="0" u="none" strike="noStrike" cap="none" normalizeH="0" baseline="0" smtClean="0">
                          <a:ln>
                            <a:noFill/>
                          </a:ln>
                          <a:solidFill>
                            <a:srgbClr val="000000"/>
                          </a:solidFill>
                          <a:effectLst/>
                          <a:latin typeface="+mn-lt"/>
                          <a:ea typeface="+mn-ea"/>
                          <a:cs typeface="Times New Roman" pitchFamily="18" charset="0"/>
                        </a:rPr>
                        <a:t>灭</a:t>
                      </a:r>
                      <a:endParaRPr kumimoji="0" lang="zh-CN" altLang="en-US" sz="1600" b="0" i="0" u="none" strike="noStrike" cap="none" normalizeH="0" baseline="0" smtClean="0">
                        <a:ln>
                          <a:noFill/>
                        </a:ln>
                        <a:solidFill>
                          <a:srgbClr val="000000"/>
                        </a:solidFill>
                        <a:effectLst/>
                        <a:latin typeface="+mn-lt"/>
                        <a:ea typeface="+mn-ea"/>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DFF"/>
                    </a:solidFill>
                  </a:tcPr>
                </a:tc>
                <a:tc>
                  <a:txBody>
                    <a:bodyPr/>
                    <a:lstStyle/>
                    <a:p>
                      <a:pPr marL="0" marR="0" lvl="0" indent="0" algn="l" defTabSz="914400" rtl="0" eaLnBrk="1" fontAlgn="base" latinLnBrk="0" hangingPunct="1">
                        <a:lnSpc>
                          <a:spcPct val="150000"/>
                        </a:lnSpc>
                        <a:spcBef>
                          <a:spcPct val="0"/>
                        </a:spcBef>
                        <a:spcAft>
                          <a:spcPct val="0"/>
                        </a:spcAft>
                        <a:buClr>
                          <a:schemeClr val="tx1"/>
                        </a:buClr>
                        <a:buSzTx/>
                        <a:buFont typeface="Wingdings" pitchFamily="2" charset="2"/>
                        <a:buNone/>
                        <a:tabLst/>
                      </a:pPr>
                      <a:r>
                        <a:rPr kumimoji="0" lang="zh-CN" altLang="en-US" sz="1600" b="0" i="0" u="none" strike="noStrike" cap="none" normalizeH="0" baseline="0" dirty="0" smtClean="0">
                          <a:ln>
                            <a:noFill/>
                          </a:ln>
                          <a:solidFill>
                            <a:srgbClr val="000000"/>
                          </a:solidFill>
                          <a:effectLst/>
                          <a:latin typeface="+mn-lt"/>
                          <a:ea typeface="+mn-ea"/>
                          <a:cs typeface="Times New Roman" pitchFamily="18" charset="0"/>
                        </a:rPr>
                        <a:t>端口工作在</a:t>
                      </a:r>
                      <a:r>
                        <a:rPr kumimoji="0" lang="en-US" altLang="zh-CN" sz="1600" b="0" i="0" u="none" strike="noStrike" cap="none" normalizeH="0" baseline="0" dirty="0" smtClean="0">
                          <a:ln>
                            <a:noFill/>
                          </a:ln>
                          <a:solidFill>
                            <a:srgbClr val="000000"/>
                          </a:solidFill>
                          <a:effectLst/>
                          <a:latin typeface="+mn-lt"/>
                          <a:ea typeface="+mn-ea"/>
                          <a:cs typeface="Times New Roman" pitchFamily="18" charset="0"/>
                        </a:rPr>
                        <a:t>10Mbit/s</a:t>
                      </a:r>
                      <a:r>
                        <a:rPr kumimoji="0" lang="zh-CN" altLang="en-US" sz="1600" b="0" i="0" u="none" strike="noStrike" cap="none" normalizeH="0" baseline="0" dirty="0" smtClean="0">
                          <a:ln>
                            <a:noFill/>
                          </a:ln>
                          <a:solidFill>
                            <a:srgbClr val="000000"/>
                          </a:solidFill>
                          <a:effectLst/>
                          <a:latin typeface="+mn-lt"/>
                          <a:ea typeface="+mn-ea"/>
                          <a:cs typeface="Times New Roman" pitchFamily="18" charset="0"/>
                        </a:rPr>
                        <a:t>或链路未建立</a:t>
                      </a:r>
                      <a:endParaRPr kumimoji="0" lang="zh-CN" altLang="en-US" sz="1600" b="0" i="0" u="none" strike="noStrike" cap="none" normalizeH="0" baseline="0" dirty="0" smtClean="0">
                        <a:ln>
                          <a:noFill/>
                        </a:ln>
                        <a:solidFill>
                          <a:srgbClr val="000000"/>
                        </a:solidFill>
                        <a:effectLst/>
                        <a:latin typeface="+mn-lt"/>
                        <a:ea typeface="+mn-ea"/>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DFF"/>
                    </a:solidFill>
                  </a:tcPr>
                </a:tc>
              </a:tr>
              <a:tr h="432000">
                <a:tc rowSpan="2">
                  <a:txBody>
                    <a:bodyPr/>
                    <a:lstStyle/>
                    <a:p>
                      <a:pPr marL="0" marR="0" lvl="0" indent="0" algn="ctr" defTabSz="914400" rtl="0" eaLnBrk="1" fontAlgn="base" latinLnBrk="0" hangingPunct="1">
                        <a:lnSpc>
                          <a:spcPct val="150000"/>
                        </a:lnSpc>
                        <a:spcBef>
                          <a:spcPct val="0"/>
                        </a:spcBef>
                        <a:spcAft>
                          <a:spcPct val="0"/>
                        </a:spcAft>
                        <a:buClr>
                          <a:schemeClr val="tx1"/>
                        </a:buClr>
                        <a:buSzTx/>
                        <a:buFont typeface="Wingdings" pitchFamily="2" charset="2"/>
                        <a:buNone/>
                        <a:tabLst/>
                      </a:pPr>
                      <a:r>
                        <a:rPr kumimoji="0" lang="en-US" altLang="zh-CN" sz="1600" b="0" i="0" u="none" strike="noStrike" cap="none" normalizeH="0" baseline="0" dirty="0" smtClean="0">
                          <a:ln>
                            <a:noFill/>
                          </a:ln>
                          <a:solidFill>
                            <a:srgbClr val="000000"/>
                          </a:solidFill>
                          <a:effectLst/>
                          <a:latin typeface="+mn-lt"/>
                          <a:ea typeface="+mn-ea"/>
                          <a:cs typeface="Times New Roman" pitchFamily="18" charset="0"/>
                        </a:rPr>
                        <a:t>1000M</a:t>
                      </a:r>
                      <a:endParaRPr kumimoji="0" lang="zh-CN" altLang="en-US" sz="1600" b="0" i="0" u="none" strike="noStrike" cap="none" normalizeH="0" baseline="0" dirty="0" smtClean="0">
                        <a:ln>
                          <a:noFill/>
                        </a:ln>
                        <a:solidFill>
                          <a:srgbClr val="000000"/>
                        </a:solidFill>
                        <a:effectLst/>
                        <a:latin typeface="+mn-lt"/>
                        <a:ea typeface="+mn-ea"/>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DFF"/>
                    </a:solidFill>
                  </a:tcPr>
                </a:tc>
                <a:tc>
                  <a:txBody>
                    <a:bodyPr/>
                    <a:lstStyle/>
                    <a:p>
                      <a:pPr marL="0" marR="0" lvl="0" indent="0" algn="ctr" defTabSz="914400" rtl="0" eaLnBrk="1" fontAlgn="base" latinLnBrk="0" hangingPunct="1">
                        <a:lnSpc>
                          <a:spcPct val="150000"/>
                        </a:lnSpc>
                        <a:spcBef>
                          <a:spcPct val="0"/>
                        </a:spcBef>
                        <a:spcAft>
                          <a:spcPct val="0"/>
                        </a:spcAft>
                        <a:buClr>
                          <a:schemeClr val="tx1"/>
                        </a:buClr>
                        <a:buSzTx/>
                        <a:buFont typeface="Wingdings" pitchFamily="2" charset="2"/>
                        <a:buNone/>
                        <a:tabLst/>
                      </a:pPr>
                      <a:r>
                        <a:rPr kumimoji="0" lang="zh-CN" altLang="en-US" sz="1600" b="0" i="0" u="none" strike="noStrike" cap="none" normalizeH="0" baseline="0" smtClean="0">
                          <a:ln>
                            <a:noFill/>
                          </a:ln>
                          <a:solidFill>
                            <a:srgbClr val="000000"/>
                          </a:solidFill>
                          <a:effectLst/>
                          <a:latin typeface="+mn-lt"/>
                          <a:ea typeface="+mn-ea"/>
                          <a:cs typeface="Times New Roman" pitchFamily="18" charset="0"/>
                        </a:rPr>
                        <a:t>亮</a:t>
                      </a:r>
                      <a:endParaRPr kumimoji="0" lang="zh-CN" altLang="en-US" sz="1600" b="0" i="0" u="none" strike="noStrike" cap="none" normalizeH="0" baseline="0" smtClean="0">
                        <a:ln>
                          <a:noFill/>
                        </a:ln>
                        <a:solidFill>
                          <a:srgbClr val="000000"/>
                        </a:solidFill>
                        <a:effectLst/>
                        <a:latin typeface="+mn-lt"/>
                        <a:ea typeface="+mn-ea"/>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DFF"/>
                    </a:solidFill>
                  </a:tcPr>
                </a:tc>
                <a:tc>
                  <a:txBody>
                    <a:bodyPr/>
                    <a:lstStyle/>
                    <a:p>
                      <a:pPr marL="0" marR="0" lvl="0" indent="0" algn="l" defTabSz="914400" rtl="0" eaLnBrk="1" fontAlgn="base" latinLnBrk="0" hangingPunct="1">
                        <a:lnSpc>
                          <a:spcPct val="150000"/>
                        </a:lnSpc>
                        <a:spcBef>
                          <a:spcPct val="0"/>
                        </a:spcBef>
                        <a:spcAft>
                          <a:spcPct val="0"/>
                        </a:spcAft>
                        <a:buClr>
                          <a:schemeClr val="tx1"/>
                        </a:buClr>
                        <a:buSzTx/>
                        <a:buFont typeface="Wingdings" pitchFamily="2" charset="2"/>
                        <a:buNone/>
                        <a:tabLst/>
                      </a:pPr>
                      <a:r>
                        <a:rPr kumimoji="0" lang="zh-CN" altLang="en-US" sz="1600" b="0" i="0" u="none" strike="noStrike" cap="none" normalizeH="0" baseline="0" dirty="0" smtClean="0">
                          <a:ln>
                            <a:noFill/>
                          </a:ln>
                          <a:solidFill>
                            <a:srgbClr val="000000"/>
                          </a:solidFill>
                          <a:effectLst/>
                          <a:latin typeface="+mn-lt"/>
                          <a:ea typeface="+mn-ea"/>
                          <a:cs typeface="Times New Roman" pitchFamily="18" charset="0"/>
                        </a:rPr>
                        <a:t>端口工作在</a:t>
                      </a:r>
                      <a:r>
                        <a:rPr kumimoji="0" lang="en-US" altLang="zh-CN" sz="1600" b="0" i="0" u="none" strike="noStrike" cap="none" normalizeH="0" baseline="0" dirty="0" smtClean="0">
                          <a:ln>
                            <a:noFill/>
                          </a:ln>
                          <a:solidFill>
                            <a:srgbClr val="000000"/>
                          </a:solidFill>
                          <a:effectLst/>
                          <a:latin typeface="+mn-lt"/>
                          <a:ea typeface="+mn-ea"/>
                          <a:cs typeface="Times New Roman" pitchFamily="18" charset="0"/>
                        </a:rPr>
                        <a:t>1000Mbit/s</a:t>
                      </a:r>
                      <a:endParaRPr kumimoji="0" lang="zh-CN" altLang="en-US" sz="1600" b="0" i="0" u="none" strike="noStrike" cap="none" normalizeH="0" baseline="0" dirty="0" smtClean="0">
                        <a:ln>
                          <a:noFill/>
                        </a:ln>
                        <a:solidFill>
                          <a:srgbClr val="000000"/>
                        </a:solidFill>
                        <a:effectLst/>
                        <a:latin typeface="+mn-lt"/>
                        <a:ea typeface="+mn-ea"/>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DFF"/>
                    </a:solidFill>
                  </a:tcPr>
                </a:tc>
              </a:tr>
              <a:tr h="432000">
                <a:tc vMerge="1">
                  <a:txBody>
                    <a:bodyPr/>
                    <a:lstStyle/>
                    <a:p>
                      <a:endParaRPr lang="zh-CN" altLang="en-US"/>
                    </a:p>
                  </a:txBody>
                  <a:tcPr/>
                </a:tc>
                <a:tc>
                  <a:txBody>
                    <a:bodyPr/>
                    <a:lstStyle/>
                    <a:p>
                      <a:pPr marL="0" marR="0" lvl="0" indent="0" algn="ctr" defTabSz="914400" rtl="0" eaLnBrk="1" fontAlgn="base" latinLnBrk="0" hangingPunct="1">
                        <a:lnSpc>
                          <a:spcPct val="150000"/>
                        </a:lnSpc>
                        <a:spcBef>
                          <a:spcPct val="0"/>
                        </a:spcBef>
                        <a:spcAft>
                          <a:spcPct val="0"/>
                        </a:spcAft>
                        <a:buClr>
                          <a:schemeClr val="tx1"/>
                        </a:buClr>
                        <a:buSzTx/>
                        <a:buFont typeface="Wingdings" pitchFamily="2" charset="2"/>
                        <a:buNone/>
                        <a:tabLst/>
                      </a:pPr>
                      <a:r>
                        <a:rPr kumimoji="0" lang="zh-CN" altLang="en-US" sz="1600" b="0" i="0" u="none" strike="noStrike" cap="none" normalizeH="0" baseline="0" smtClean="0">
                          <a:ln>
                            <a:noFill/>
                          </a:ln>
                          <a:solidFill>
                            <a:srgbClr val="000000"/>
                          </a:solidFill>
                          <a:effectLst/>
                          <a:latin typeface="+mn-lt"/>
                          <a:ea typeface="+mn-ea"/>
                          <a:cs typeface="Times New Roman" pitchFamily="18" charset="0"/>
                        </a:rPr>
                        <a:t>灭</a:t>
                      </a:r>
                      <a:endParaRPr kumimoji="0" lang="zh-CN" altLang="en-US" sz="1600" b="0" i="0" u="none" strike="noStrike" cap="none" normalizeH="0" baseline="0" smtClean="0">
                        <a:ln>
                          <a:noFill/>
                        </a:ln>
                        <a:solidFill>
                          <a:srgbClr val="000000"/>
                        </a:solidFill>
                        <a:effectLst/>
                        <a:latin typeface="+mn-lt"/>
                        <a:ea typeface="+mn-ea"/>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DFF"/>
                    </a:solidFill>
                  </a:tcPr>
                </a:tc>
                <a:tc>
                  <a:txBody>
                    <a:bodyPr/>
                    <a:lstStyle/>
                    <a:p>
                      <a:pPr marL="0" marR="0" lvl="0" indent="0" algn="l" defTabSz="914400" rtl="0" eaLnBrk="1" fontAlgn="base" latinLnBrk="0" hangingPunct="1">
                        <a:lnSpc>
                          <a:spcPct val="150000"/>
                        </a:lnSpc>
                        <a:spcBef>
                          <a:spcPct val="0"/>
                        </a:spcBef>
                        <a:spcAft>
                          <a:spcPct val="0"/>
                        </a:spcAft>
                        <a:buClr>
                          <a:schemeClr val="tx1"/>
                        </a:buClr>
                        <a:buSzTx/>
                        <a:buFont typeface="Wingdings" pitchFamily="2" charset="2"/>
                        <a:buNone/>
                        <a:tabLst/>
                      </a:pPr>
                      <a:r>
                        <a:rPr kumimoji="0" lang="zh-CN" altLang="en-US" sz="1600" b="0" i="0" u="none" strike="noStrike" cap="none" normalizeH="0" baseline="0" dirty="0" smtClean="0">
                          <a:ln>
                            <a:noFill/>
                          </a:ln>
                          <a:solidFill>
                            <a:srgbClr val="000000"/>
                          </a:solidFill>
                          <a:effectLst/>
                          <a:latin typeface="+mn-lt"/>
                          <a:ea typeface="+mn-ea"/>
                          <a:cs typeface="Times New Roman" pitchFamily="18" charset="0"/>
                        </a:rPr>
                        <a:t>端口工作在</a:t>
                      </a:r>
                      <a:r>
                        <a:rPr kumimoji="0" lang="en-US" altLang="zh-CN" sz="1600" b="0" i="0" u="none" strike="noStrike" cap="none" normalizeH="0" baseline="0" dirty="0" smtClean="0">
                          <a:ln>
                            <a:noFill/>
                          </a:ln>
                          <a:solidFill>
                            <a:srgbClr val="000000"/>
                          </a:solidFill>
                          <a:effectLst/>
                          <a:latin typeface="+mn-lt"/>
                          <a:ea typeface="+mn-ea"/>
                          <a:cs typeface="Times New Roman" pitchFamily="18" charset="0"/>
                        </a:rPr>
                        <a:t>10/100Mbit/s</a:t>
                      </a:r>
                      <a:r>
                        <a:rPr kumimoji="0" lang="zh-CN" altLang="en-US" sz="1600" b="0" i="0" u="none" strike="noStrike" cap="none" normalizeH="0" baseline="0" dirty="0" smtClean="0">
                          <a:ln>
                            <a:noFill/>
                          </a:ln>
                          <a:solidFill>
                            <a:srgbClr val="000000"/>
                          </a:solidFill>
                          <a:effectLst/>
                          <a:latin typeface="+mn-lt"/>
                          <a:ea typeface="+mn-ea"/>
                          <a:cs typeface="Times New Roman" pitchFamily="18" charset="0"/>
                        </a:rPr>
                        <a:t>或链路未建立</a:t>
                      </a:r>
                      <a:endParaRPr kumimoji="0" lang="zh-CN" altLang="en-US" sz="1600" b="0" i="0" u="none" strike="noStrike" cap="none" normalizeH="0" baseline="0" dirty="0" smtClean="0">
                        <a:ln>
                          <a:noFill/>
                        </a:ln>
                        <a:solidFill>
                          <a:srgbClr val="000000"/>
                        </a:solidFill>
                        <a:effectLst/>
                        <a:latin typeface="+mn-lt"/>
                        <a:ea typeface="+mn-ea"/>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DFF"/>
                    </a:solidFill>
                  </a:tcPr>
                </a:tc>
              </a:tr>
              <a:tr h="432000">
                <a:tc rowSpan="3">
                  <a:txBody>
                    <a:bodyPr/>
                    <a:lstStyle/>
                    <a:p>
                      <a:pPr marL="0" marR="0" lvl="0" indent="0" algn="ctr" defTabSz="914400" rtl="0" eaLnBrk="1" fontAlgn="base" latinLnBrk="0" hangingPunct="1">
                        <a:lnSpc>
                          <a:spcPct val="150000"/>
                        </a:lnSpc>
                        <a:spcBef>
                          <a:spcPct val="0"/>
                        </a:spcBef>
                        <a:spcAft>
                          <a:spcPct val="0"/>
                        </a:spcAft>
                        <a:buClr>
                          <a:schemeClr val="tx1"/>
                        </a:buClr>
                        <a:buSzTx/>
                        <a:buFont typeface="Wingdings" pitchFamily="2" charset="2"/>
                        <a:buNone/>
                        <a:tabLst/>
                      </a:pPr>
                      <a:r>
                        <a:rPr kumimoji="0" lang="en-US" altLang="zh-CN" sz="1600" b="0" i="0" u="none" strike="noStrike" cap="none" normalizeH="0" baseline="0" dirty="0" smtClean="0">
                          <a:ln>
                            <a:noFill/>
                          </a:ln>
                          <a:solidFill>
                            <a:srgbClr val="000000"/>
                          </a:solidFill>
                          <a:effectLst/>
                          <a:latin typeface="+mn-lt"/>
                          <a:ea typeface="+mn-ea"/>
                          <a:cs typeface="Times New Roman" pitchFamily="18" charset="0"/>
                        </a:rPr>
                        <a:t>Link/Act</a:t>
                      </a:r>
                      <a:endParaRPr kumimoji="0" lang="zh-CN" altLang="en-US" sz="1600" b="0" i="0" u="none" strike="noStrike" cap="none" normalizeH="0" baseline="0" dirty="0" smtClean="0">
                        <a:ln>
                          <a:noFill/>
                        </a:ln>
                        <a:solidFill>
                          <a:srgbClr val="000000"/>
                        </a:solidFill>
                        <a:effectLst/>
                        <a:latin typeface="+mn-lt"/>
                        <a:ea typeface="+mn-ea"/>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DFF"/>
                    </a:solidFill>
                  </a:tcPr>
                </a:tc>
                <a:tc>
                  <a:txBody>
                    <a:bodyPr/>
                    <a:lstStyle/>
                    <a:p>
                      <a:pPr marL="0" marR="0" lvl="0" indent="0" algn="ctr" defTabSz="914400" rtl="0" eaLnBrk="1" fontAlgn="base" latinLnBrk="0" hangingPunct="1">
                        <a:lnSpc>
                          <a:spcPct val="150000"/>
                        </a:lnSpc>
                        <a:spcBef>
                          <a:spcPct val="0"/>
                        </a:spcBef>
                        <a:spcAft>
                          <a:spcPct val="0"/>
                        </a:spcAft>
                        <a:buClr>
                          <a:schemeClr val="tx1"/>
                        </a:buClr>
                        <a:buSzTx/>
                        <a:buFont typeface="Wingdings" pitchFamily="2" charset="2"/>
                        <a:buNone/>
                        <a:tabLst/>
                      </a:pPr>
                      <a:r>
                        <a:rPr kumimoji="0" lang="zh-CN" altLang="en-US" sz="1600" b="0" i="0" u="none" strike="noStrike" cap="none" normalizeH="0" baseline="0" smtClean="0">
                          <a:ln>
                            <a:noFill/>
                          </a:ln>
                          <a:solidFill>
                            <a:srgbClr val="000000"/>
                          </a:solidFill>
                          <a:effectLst/>
                          <a:latin typeface="+mn-lt"/>
                          <a:ea typeface="+mn-ea"/>
                          <a:cs typeface="Times New Roman" pitchFamily="18" charset="0"/>
                        </a:rPr>
                        <a:t>亮</a:t>
                      </a:r>
                      <a:endParaRPr kumimoji="0" lang="zh-CN" altLang="en-US" sz="1600" b="0" i="0" u="none" strike="noStrike" cap="none" normalizeH="0" baseline="0" smtClean="0">
                        <a:ln>
                          <a:noFill/>
                        </a:ln>
                        <a:solidFill>
                          <a:srgbClr val="000000"/>
                        </a:solidFill>
                        <a:effectLst/>
                        <a:latin typeface="+mn-lt"/>
                        <a:ea typeface="+mn-ea"/>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DFF"/>
                    </a:solidFill>
                  </a:tcPr>
                </a:tc>
                <a:tc>
                  <a:txBody>
                    <a:bodyPr/>
                    <a:lstStyle/>
                    <a:p>
                      <a:pPr marL="0" marR="0" lvl="0" indent="0" algn="l" defTabSz="914400" rtl="0" eaLnBrk="1" fontAlgn="base" latinLnBrk="0" hangingPunct="1">
                        <a:lnSpc>
                          <a:spcPct val="150000"/>
                        </a:lnSpc>
                        <a:spcBef>
                          <a:spcPct val="0"/>
                        </a:spcBef>
                        <a:spcAft>
                          <a:spcPct val="0"/>
                        </a:spcAft>
                        <a:buClr>
                          <a:schemeClr val="tx1"/>
                        </a:buClr>
                        <a:buSzTx/>
                        <a:buFont typeface="Wingdings" pitchFamily="2" charset="2"/>
                        <a:buNone/>
                        <a:tabLst/>
                      </a:pPr>
                      <a:r>
                        <a:rPr kumimoji="0" lang="zh-CN" altLang="en-US" sz="1600" b="0" i="0" u="none" strike="noStrike" cap="none" normalizeH="0" baseline="0" dirty="0" smtClean="0">
                          <a:ln>
                            <a:noFill/>
                          </a:ln>
                          <a:solidFill>
                            <a:srgbClr val="000000"/>
                          </a:solidFill>
                          <a:effectLst/>
                          <a:latin typeface="+mn-lt"/>
                          <a:ea typeface="+mn-ea"/>
                          <a:cs typeface="Times New Roman" pitchFamily="18" charset="0"/>
                        </a:rPr>
                        <a:t>链路建立</a:t>
                      </a:r>
                      <a:endParaRPr kumimoji="0" lang="zh-CN" altLang="en-US" sz="1600" b="0" i="0" u="none" strike="noStrike" cap="none" normalizeH="0" baseline="0" dirty="0" smtClean="0">
                        <a:ln>
                          <a:noFill/>
                        </a:ln>
                        <a:solidFill>
                          <a:srgbClr val="000000"/>
                        </a:solidFill>
                        <a:effectLst/>
                        <a:latin typeface="+mn-lt"/>
                        <a:ea typeface="+mn-ea"/>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DFF"/>
                    </a:solidFill>
                  </a:tcPr>
                </a:tc>
              </a:tr>
              <a:tr h="432000">
                <a:tc vMerge="1">
                  <a:txBody>
                    <a:bodyPr/>
                    <a:lstStyle/>
                    <a:p>
                      <a:endParaRPr lang="zh-CN" altLang="en-US"/>
                    </a:p>
                  </a:txBody>
                  <a:tcPr/>
                </a:tc>
                <a:tc>
                  <a:txBody>
                    <a:bodyPr/>
                    <a:lstStyle/>
                    <a:p>
                      <a:pPr marL="0" marR="0" lvl="0" indent="0" algn="ctr" defTabSz="914400" rtl="0" eaLnBrk="1" fontAlgn="base" latinLnBrk="0" hangingPunct="1">
                        <a:lnSpc>
                          <a:spcPct val="150000"/>
                        </a:lnSpc>
                        <a:spcBef>
                          <a:spcPct val="0"/>
                        </a:spcBef>
                        <a:spcAft>
                          <a:spcPct val="0"/>
                        </a:spcAft>
                        <a:buClr>
                          <a:schemeClr val="tx1"/>
                        </a:buClr>
                        <a:buSzTx/>
                        <a:buFont typeface="Wingdings" pitchFamily="2" charset="2"/>
                        <a:buNone/>
                        <a:tabLst/>
                      </a:pPr>
                      <a:r>
                        <a:rPr kumimoji="0" lang="zh-CN" altLang="en-US" sz="1600" b="0" i="0" u="none" strike="noStrike" cap="none" normalizeH="0" baseline="0" smtClean="0">
                          <a:ln>
                            <a:noFill/>
                          </a:ln>
                          <a:solidFill>
                            <a:srgbClr val="000000"/>
                          </a:solidFill>
                          <a:effectLst/>
                          <a:latin typeface="+mn-lt"/>
                          <a:ea typeface="+mn-ea"/>
                          <a:cs typeface="Times New Roman" pitchFamily="18" charset="0"/>
                        </a:rPr>
                        <a:t>闪烁</a:t>
                      </a:r>
                      <a:endParaRPr kumimoji="0" lang="zh-CN" altLang="en-US" sz="1600" b="0" i="0" u="none" strike="noStrike" cap="none" normalizeH="0" baseline="0" smtClean="0">
                        <a:ln>
                          <a:noFill/>
                        </a:ln>
                        <a:solidFill>
                          <a:srgbClr val="000000"/>
                        </a:solidFill>
                        <a:effectLst/>
                        <a:latin typeface="+mn-lt"/>
                        <a:ea typeface="+mn-ea"/>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DFF"/>
                    </a:solidFill>
                  </a:tcPr>
                </a:tc>
                <a:tc>
                  <a:txBody>
                    <a:bodyPr/>
                    <a:lstStyle/>
                    <a:p>
                      <a:pPr marL="0" marR="0" lvl="0" indent="0" algn="l" defTabSz="914400" rtl="0" eaLnBrk="1" fontAlgn="base" latinLnBrk="0" hangingPunct="1">
                        <a:lnSpc>
                          <a:spcPct val="150000"/>
                        </a:lnSpc>
                        <a:spcBef>
                          <a:spcPct val="0"/>
                        </a:spcBef>
                        <a:spcAft>
                          <a:spcPct val="0"/>
                        </a:spcAft>
                        <a:buClr>
                          <a:schemeClr val="tx1"/>
                        </a:buClr>
                        <a:buSzTx/>
                        <a:buFont typeface="Wingdings" pitchFamily="2" charset="2"/>
                        <a:buNone/>
                        <a:tabLst/>
                      </a:pPr>
                      <a:r>
                        <a:rPr kumimoji="0" lang="zh-CN" altLang="en-US" sz="1600" b="0" i="0" u="none" strike="noStrike" cap="none" normalizeH="0" baseline="0" dirty="0" smtClean="0">
                          <a:ln>
                            <a:noFill/>
                          </a:ln>
                          <a:solidFill>
                            <a:srgbClr val="000000"/>
                          </a:solidFill>
                          <a:effectLst/>
                          <a:latin typeface="+mn-lt"/>
                          <a:ea typeface="+mn-ea"/>
                          <a:cs typeface="Times New Roman" pitchFamily="18" charset="0"/>
                        </a:rPr>
                        <a:t>端口在收发数据</a:t>
                      </a:r>
                      <a:endParaRPr kumimoji="0" lang="zh-CN" altLang="en-US" sz="1600" b="0" i="0" u="none" strike="noStrike" cap="none" normalizeH="0" baseline="0" dirty="0" smtClean="0">
                        <a:ln>
                          <a:noFill/>
                        </a:ln>
                        <a:solidFill>
                          <a:srgbClr val="000000"/>
                        </a:solidFill>
                        <a:effectLst/>
                        <a:latin typeface="+mn-lt"/>
                        <a:ea typeface="+mn-ea"/>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DFF"/>
                    </a:solidFill>
                  </a:tcPr>
                </a:tc>
              </a:tr>
              <a:tr h="432000">
                <a:tc vMerge="1">
                  <a:txBody>
                    <a:bodyPr/>
                    <a:lstStyle/>
                    <a:p>
                      <a:endParaRPr lang="zh-CN" altLang="en-US"/>
                    </a:p>
                  </a:txBody>
                  <a:tcPr/>
                </a:tc>
                <a:tc>
                  <a:txBody>
                    <a:bodyPr/>
                    <a:lstStyle/>
                    <a:p>
                      <a:pPr marL="0" marR="0" lvl="0" indent="0" algn="ctr" defTabSz="914400" rtl="0" eaLnBrk="1" fontAlgn="base" latinLnBrk="0" hangingPunct="1">
                        <a:lnSpc>
                          <a:spcPct val="150000"/>
                        </a:lnSpc>
                        <a:spcBef>
                          <a:spcPct val="0"/>
                        </a:spcBef>
                        <a:spcAft>
                          <a:spcPct val="0"/>
                        </a:spcAft>
                        <a:buClr>
                          <a:schemeClr val="tx1"/>
                        </a:buClr>
                        <a:buSzTx/>
                        <a:buFont typeface="Wingdings" pitchFamily="2" charset="2"/>
                        <a:buNone/>
                        <a:tabLst/>
                      </a:pPr>
                      <a:r>
                        <a:rPr kumimoji="0" lang="zh-CN" altLang="en-US" sz="1600" b="0" i="0" u="none" strike="noStrike" cap="none" normalizeH="0" baseline="0" dirty="0" smtClean="0">
                          <a:ln>
                            <a:noFill/>
                          </a:ln>
                          <a:solidFill>
                            <a:srgbClr val="000000"/>
                          </a:solidFill>
                          <a:effectLst/>
                          <a:latin typeface="+mn-lt"/>
                          <a:ea typeface="+mn-ea"/>
                          <a:cs typeface="Times New Roman" pitchFamily="18" charset="0"/>
                        </a:rPr>
                        <a:t>灭</a:t>
                      </a:r>
                      <a:endParaRPr kumimoji="0" lang="zh-CN" altLang="en-US" sz="1600" b="0" i="0" u="none" strike="noStrike" cap="none" normalizeH="0" baseline="0" dirty="0" smtClean="0">
                        <a:ln>
                          <a:noFill/>
                        </a:ln>
                        <a:solidFill>
                          <a:srgbClr val="000000"/>
                        </a:solidFill>
                        <a:effectLst/>
                        <a:latin typeface="+mn-lt"/>
                        <a:ea typeface="+mn-ea"/>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DFF"/>
                    </a:solidFill>
                  </a:tcPr>
                </a:tc>
                <a:tc>
                  <a:txBody>
                    <a:bodyPr/>
                    <a:lstStyle/>
                    <a:p>
                      <a:pPr marL="0" marR="0" lvl="0" indent="0" algn="l" defTabSz="914400" rtl="0" eaLnBrk="1" fontAlgn="base" latinLnBrk="0" hangingPunct="1">
                        <a:lnSpc>
                          <a:spcPct val="150000"/>
                        </a:lnSpc>
                        <a:spcBef>
                          <a:spcPct val="0"/>
                        </a:spcBef>
                        <a:spcAft>
                          <a:spcPct val="0"/>
                        </a:spcAft>
                        <a:buClr>
                          <a:schemeClr val="tx1"/>
                        </a:buClr>
                        <a:buSzTx/>
                        <a:buFont typeface="Wingdings" pitchFamily="2" charset="2"/>
                        <a:buNone/>
                        <a:tabLst/>
                      </a:pPr>
                      <a:r>
                        <a:rPr kumimoji="0" lang="zh-CN" altLang="en-US" sz="1600" b="0" i="0" u="none" strike="noStrike" cap="none" normalizeH="0" baseline="0" dirty="0" smtClean="0">
                          <a:ln>
                            <a:noFill/>
                          </a:ln>
                          <a:solidFill>
                            <a:srgbClr val="000000"/>
                          </a:solidFill>
                          <a:effectLst/>
                          <a:latin typeface="+mn-lt"/>
                          <a:ea typeface="+mn-ea"/>
                          <a:cs typeface="Times New Roman" pitchFamily="18" charset="0"/>
                        </a:rPr>
                        <a:t>链路未建立</a:t>
                      </a:r>
                      <a:endParaRPr kumimoji="0" lang="zh-CN" altLang="en-US" sz="1600" b="0" i="0" u="none" strike="noStrike" cap="none" normalizeH="0" baseline="0" dirty="0" smtClean="0">
                        <a:ln>
                          <a:noFill/>
                        </a:ln>
                        <a:solidFill>
                          <a:srgbClr val="000000"/>
                        </a:solidFill>
                        <a:effectLst/>
                        <a:latin typeface="+mn-lt"/>
                        <a:ea typeface="+mn-ea"/>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DFF"/>
                    </a:solidFill>
                  </a:tcPr>
                </a:tc>
              </a:tr>
            </a:tbl>
          </a:graphicData>
        </a:graphic>
      </p:graphicFrame>
    </p:spTree>
    <p:extLst>
      <p:ext uri="{BB962C8B-B14F-4D97-AF65-F5344CB8AC3E}">
        <p14:creationId xmlns:p14="http://schemas.microsoft.com/office/powerpoint/2010/main" val="17095809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7" name="Text Box 7"/>
          <p:cNvSpPr txBox="1">
            <a:spLocks noChangeArrowheads="1"/>
          </p:cNvSpPr>
          <p:nvPr/>
        </p:nvSpPr>
        <p:spPr bwMode="auto">
          <a:xfrm>
            <a:off x="533400" y="914400"/>
            <a:ext cx="2057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ea typeface="宋体" charset="-122"/>
              </a:defRPr>
            </a:lvl1pPr>
            <a:lvl2pPr>
              <a:defRPr>
                <a:solidFill>
                  <a:schemeClr val="tx1"/>
                </a:solidFill>
                <a:latin typeface="Arial" charset="0"/>
                <a:ea typeface="宋体" charset="-122"/>
              </a:defRPr>
            </a:lvl2pPr>
            <a:lvl3pPr>
              <a:defRPr>
                <a:solidFill>
                  <a:schemeClr val="tx1"/>
                </a:solidFill>
                <a:latin typeface="Arial" charset="0"/>
                <a:ea typeface="宋体" charset="-122"/>
              </a:defRPr>
            </a:lvl3pPr>
            <a:lvl4pPr>
              <a:defRPr>
                <a:solidFill>
                  <a:schemeClr val="tx1"/>
                </a:solidFill>
                <a:latin typeface="Arial" charset="0"/>
                <a:ea typeface="宋体" charset="-122"/>
              </a:defRPr>
            </a:lvl4pPr>
            <a:lvl5pPr>
              <a:defRPr>
                <a:solidFill>
                  <a:schemeClr val="tx1"/>
                </a:solidFill>
                <a:latin typeface="Arial" charset="0"/>
                <a:ea typeface="宋体" charset="-122"/>
              </a:defRPr>
            </a:lvl5pPr>
            <a:lvl6pPr marL="457200" fontAlgn="base">
              <a:spcBef>
                <a:spcPct val="0"/>
              </a:spcBef>
              <a:spcAft>
                <a:spcPct val="0"/>
              </a:spcAft>
              <a:defRPr>
                <a:solidFill>
                  <a:schemeClr val="tx1"/>
                </a:solidFill>
                <a:latin typeface="Arial" charset="0"/>
                <a:ea typeface="宋体" charset="-122"/>
              </a:defRPr>
            </a:lvl6pPr>
            <a:lvl7pPr marL="914400" fontAlgn="base">
              <a:spcBef>
                <a:spcPct val="0"/>
              </a:spcBef>
              <a:spcAft>
                <a:spcPct val="0"/>
              </a:spcAft>
              <a:defRPr>
                <a:solidFill>
                  <a:schemeClr val="tx1"/>
                </a:solidFill>
                <a:latin typeface="Arial" charset="0"/>
                <a:ea typeface="宋体" charset="-122"/>
              </a:defRPr>
            </a:lvl7pPr>
            <a:lvl8pPr marL="1371600" fontAlgn="base">
              <a:spcBef>
                <a:spcPct val="0"/>
              </a:spcBef>
              <a:spcAft>
                <a:spcPct val="0"/>
              </a:spcAft>
              <a:defRPr>
                <a:solidFill>
                  <a:schemeClr val="tx1"/>
                </a:solidFill>
                <a:latin typeface="Arial" charset="0"/>
                <a:ea typeface="宋体" charset="-122"/>
              </a:defRPr>
            </a:lvl8pPr>
            <a:lvl9pPr marL="1828800" fontAlgn="base">
              <a:spcBef>
                <a:spcPct val="0"/>
              </a:spcBef>
              <a:spcAft>
                <a:spcPct val="0"/>
              </a:spcAft>
              <a:defRPr>
                <a:solidFill>
                  <a:schemeClr val="tx1"/>
                </a:solidFill>
                <a:latin typeface="Arial" charset="0"/>
                <a:ea typeface="宋体" charset="-122"/>
              </a:defRPr>
            </a:lvl9pPr>
          </a:lstStyle>
          <a:p>
            <a:r>
              <a:rPr lang="zh-CN" altLang="en-US" sz="3200" b="1">
                <a:solidFill>
                  <a:srgbClr val="CC0000"/>
                </a:solidFill>
                <a:ea typeface="华文细黑" pitchFamily="2" charset="-122"/>
              </a:rPr>
              <a:t>目录</a:t>
            </a:r>
          </a:p>
        </p:txBody>
      </p:sp>
      <p:sp>
        <p:nvSpPr>
          <p:cNvPr id="5" name="内容占位符 4"/>
          <p:cNvSpPr>
            <a:spLocks noGrp="1"/>
          </p:cNvSpPr>
          <p:nvPr>
            <p:ph idx="1"/>
          </p:nvPr>
        </p:nvSpPr>
        <p:spPr/>
        <p:txBody>
          <a:bodyPr/>
          <a:lstStyle/>
          <a:p>
            <a:pPr>
              <a:lnSpc>
                <a:spcPct val="150000"/>
              </a:lnSpc>
              <a:spcBef>
                <a:spcPct val="50000"/>
              </a:spcBef>
              <a:buClr>
                <a:schemeClr val="tx1"/>
              </a:buClr>
              <a:buFont typeface="Wingdings" pitchFamily="2" charset="2"/>
              <a:buChar char="n"/>
            </a:pPr>
            <a:r>
              <a:rPr lang="en-US" altLang="zh-CN" sz="2800" b="1" dirty="0">
                <a:ea typeface="华文细黑" pitchFamily="2" charset="-122"/>
              </a:rPr>
              <a:t>H3C ER</a:t>
            </a:r>
            <a:r>
              <a:rPr lang="zh-CN" altLang="en-US" sz="2800" b="1" dirty="0">
                <a:ea typeface="华文细黑" pitchFamily="2" charset="-122"/>
              </a:rPr>
              <a:t>系列路由器产品概述</a:t>
            </a:r>
          </a:p>
          <a:p>
            <a:pPr>
              <a:lnSpc>
                <a:spcPct val="150000"/>
              </a:lnSpc>
              <a:spcBef>
                <a:spcPct val="50000"/>
              </a:spcBef>
              <a:buClr>
                <a:srgbClr val="C00000"/>
              </a:buClr>
              <a:buFont typeface="Wingdings" pitchFamily="2" charset="2"/>
              <a:buChar char="n"/>
            </a:pPr>
            <a:r>
              <a:rPr lang="en-US" altLang="zh-CN" sz="2800" b="1" dirty="0">
                <a:solidFill>
                  <a:srgbClr val="CC0000"/>
                </a:solidFill>
                <a:ea typeface="华文细黑" pitchFamily="2" charset="-122"/>
              </a:rPr>
              <a:t>H3C ER</a:t>
            </a:r>
            <a:r>
              <a:rPr lang="zh-CN" altLang="en-US" sz="2800" b="1" dirty="0">
                <a:solidFill>
                  <a:srgbClr val="CC0000"/>
                </a:solidFill>
                <a:ea typeface="华文细黑" pitchFamily="2" charset="-122"/>
              </a:rPr>
              <a:t>系列路由器硬件介绍</a:t>
            </a:r>
          </a:p>
          <a:p>
            <a:pPr>
              <a:lnSpc>
                <a:spcPct val="150000"/>
              </a:lnSpc>
              <a:spcBef>
                <a:spcPct val="50000"/>
              </a:spcBef>
              <a:buClr>
                <a:schemeClr val="tx1"/>
              </a:buClr>
              <a:buFont typeface="Wingdings" pitchFamily="2" charset="2"/>
              <a:buChar char="n"/>
            </a:pPr>
            <a:r>
              <a:rPr lang="en-US" altLang="zh-CN" sz="2800" b="1" dirty="0">
                <a:ea typeface="华文细黑" pitchFamily="2" charset="-122"/>
              </a:rPr>
              <a:t>H3C ER</a:t>
            </a:r>
            <a:r>
              <a:rPr lang="zh-CN" altLang="en-US" sz="2800" b="1" dirty="0">
                <a:ea typeface="华文细黑" pitchFamily="2" charset="-122"/>
              </a:rPr>
              <a:t>系列路由器软件特性介绍</a:t>
            </a:r>
          </a:p>
          <a:p>
            <a:pPr>
              <a:lnSpc>
                <a:spcPct val="150000"/>
              </a:lnSpc>
              <a:spcBef>
                <a:spcPct val="50000"/>
              </a:spcBef>
              <a:buClr>
                <a:schemeClr val="tx1"/>
              </a:buClr>
              <a:buFont typeface="Wingdings" pitchFamily="2" charset="2"/>
              <a:buChar char="n"/>
            </a:pPr>
            <a:r>
              <a:rPr lang="en-US" altLang="zh-CN" sz="2800" b="1" dirty="0">
                <a:ea typeface="华文细黑" pitchFamily="2" charset="-122"/>
              </a:rPr>
              <a:t>H3C ER</a:t>
            </a:r>
            <a:r>
              <a:rPr lang="zh-CN" altLang="en-US" sz="2800" b="1" dirty="0">
                <a:ea typeface="华文细黑" pitchFamily="2" charset="-122"/>
              </a:rPr>
              <a:t>系列路由器基本配置</a:t>
            </a:r>
          </a:p>
          <a:p>
            <a:pPr>
              <a:lnSpc>
                <a:spcPct val="150000"/>
              </a:lnSpc>
              <a:spcBef>
                <a:spcPct val="50000"/>
              </a:spcBef>
              <a:buClr>
                <a:schemeClr val="tx1"/>
              </a:buClr>
              <a:buFont typeface="Wingdings" pitchFamily="2" charset="2"/>
              <a:buChar char="n"/>
            </a:pPr>
            <a:r>
              <a:rPr lang="en-US" altLang="zh-CN" sz="2800" b="1" dirty="0">
                <a:ea typeface="华文细黑" pitchFamily="2" charset="-122"/>
              </a:rPr>
              <a:t>H3C ER</a:t>
            </a:r>
            <a:r>
              <a:rPr lang="zh-CN" altLang="en-US" sz="2800" b="1" dirty="0">
                <a:ea typeface="华文细黑" pitchFamily="2" charset="-122"/>
              </a:rPr>
              <a:t>系列路由器典型</a:t>
            </a:r>
            <a:r>
              <a:rPr lang="zh-CN" altLang="en-US" sz="2800" b="1" dirty="0" smtClean="0">
                <a:ea typeface="华文细黑" pitchFamily="2" charset="-122"/>
              </a:rPr>
              <a:t>应用</a:t>
            </a:r>
          </a:p>
        </p:txBody>
      </p:sp>
    </p:spTree>
    <p:extLst>
      <p:ext uri="{BB962C8B-B14F-4D97-AF65-F5344CB8AC3E}">
        <p14:creationId xmlns:p14="http://schemas.microsoft.com/office/powerpoint/2010/main" val="10378761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zh-CN" dirty="0" smtClean="0"/>
              <a:t>H3C ER</a:t>
            </a:r>
            <a:r>
              <a:rPr lang="zh-CN" altLang="en-US" dirty="0" smtClean="0"/>
              <a:t>系列路由器硬件特性</a:t>
            </a:r>
            <a:endParaRPr lang="zh-CN" altLang="en-US" dirty="0"/>
          </a:p>
        </p:txBody>
      </p:sp>
      <p:graphicFrame>
        <p:nvGraphicFramePr>
          <p:cNvPr id="5" name="Group 64"/>
          <p:cNvGraphicFramePr>
            <a:graphicFrameLocks noGrp="1"/>
          </p:cNvGraphicFramePr>
          <p:nvPr>
            <p:ph idx="1"/>
            <p:extLst>
              <p:ext uri="{D42A27DB-BD31-4B8C-83A1-F6EECF244321}">
                <p14:modId xmlns:p14="http://schemas.microsoft.com/office/powerpoint/2010/main" val="514520960"/>
              </p:ext>
            </p:extLst>
          </p:nvPr>
        </p:nvGraphicFramePr>
        <p:xfrm>
          <a:off x="504448" y="1178852"/>
          <a:ext cx="8100000" cy="4724200"/>
        </p:xfrm>
        <a:graphic>
          <a:graphicData uri="http://schemas.openxmlformats.org/drawingml/2006/table">
            <a:tbl>
              <a:tblPr firstRow="1" bandRow="1">
                <a:tableStyleId>{5C22544A-7EE6-4342-B048-85BDC9FD1C3A}</a:tableStyleId>
              </a:tblPr>
              <a:tblGrid>
                <a:gridCol w="1620000"/>
                <a:gridCol w="1620000"/>
                <a:gridCol w="1620000"/>
                <a:gridCol w="1620000"/>
                <a:gridCol w="1620000"/>
              </a:tblGrid>
              <a:tr h="504000">
                <a:tc>
                  <a:txBody>
                    <a:bodyPr/>
                    <a:lstStyle/>
                    <a:p>
                      <a:pPr marL="0" marR="0" lvl="0" indent="0" algn="ctr" defTabSz="914400" rtl="0" eaLnBrk="1" fontAlgn="base" latinLnBrk="0" hangingPunct="1">
                        <a:lnSpc>
                          <a:spcPct val="150000"/>
                        </a:lnSpc>
                        <a:spcBef>
                          <a:spcPct val="0"/>
                        </a:spcBef>
                        <a:spcAft>
                          <a:spcPct val="0"/>
                        </a:spcAft>
                        <a:buClr>
                          <a:schemeClr val="tx1"/>
                        </a:buClr>
                        <a:buSzTx/>
                        <a:buFont typeface="Wingdings" pitchFamily="2" charset="2"/>
                        <a:buNone/>
                        <a:tabLst/>
                      </a:pPr>
                      <a:r>
                        <a:rPr kumimoji="0" lang="zh-CN" altLang="en-US" sz="1400" u="none" strike="noStrike" kern="1200" cap="none" normalizeH="0" baseline="0" dirty="0" smtClean="0">
                          <a:ln>
                            <a:noFill/>
                          </a:ln>
                          <a:effectLst/>
                        </a:rPr>
                        <a:t>硬件特性</a:t>
                      </a:r>
                      <a:endParaRPr kumimoji="0" lang="zh-CN" altLang="en-US" sz="1400" b="1" i="0" u="none" strike="noStrike" kern="1200" cap="none" normalizeH="0" baseline="0" dirty="0" smtClean="0">
                        <a:ln>
                          <a:noFill/>
                        </a:ln>
                        <a:solidFill>
                          <a:schemeClr val="bg1"/>
                        </a:solidFill>
                        <a:effectLst/>
                        <a:latin typeface="+mn-lt"/>
                        <a:ea typeface="+mn-ea"/>
                        <a:cs typeface="Times New Roman" pitchFamily="18" charset="0"/>
                      </a:endParaRPr>
                    </a:p>
                  </a:txBody>
                  <a:tcPr marL="52121" marR="52121" marT="26060" marB="26060" anchor="ctr" horzOverflow="overflow">
                    <a:solidFill>
                      <a:srgbClr val="0687FD"/>
                    </a:solidFill>
                  </a:tcPr>
                </a:tc>
                <a:tc>
                  <a:txBody>
                    <a:bodyPr/>
                    <a:lstStyle/>
                    <a:p>
                      <a:pPr marL="0" marR="0" lvl="0" indent="0" algn="ctr" defTabSz="914400" rtl="0" eaLnBrk="1" fontAlgn="base" latinLnBrk="0" hangingPunct="1">
                        <a:lnSpc>
                          <a:spcPct val="150000"/>
                        </a:lnSpc>
                        <a:spcBef>
                          <a:spcPct val="0"/>
                        </a:spcBef>
                        <a:spcAft>
                          <a:spcPct val="0"/>
                        </a:spcAft>
                        <a:buClr>
                          <a:schemeClr val="tx1"/>
                        </a:buClr>
                        <a:buSzTx/>
                        <a:buFont typeface="Wingdings" pitchFamily="2" charset="2"/>
                        <a:buNone/>
                        <a:tabLst/>
                      </a:pPr>
                      <a:r>
                        <a:rPr kumimoji="0" lang="en-US" altLang="zh-CN" sz="1400" u="none" strike="noStrike" kern="1200" cap="none" normalizeH="0" baseline="0" dirty="0" smtClean="0">
                          <a:ln>
                            <a:noFill/>
                          </a:ln>
                          <a:effectLst/>
                        </a:rPr>
                        <a:t>ER3260</a:t>
                      </a:r>
                      <a:endParaRPr kumimoji="0" lang="en-US" altLang="zh-CN" sz="1400" b="1" i="0" u="none" strike="noStrike" kern="1200" cap="none" normalizeH="0" baseline="0" dirty="0" smtClean="0">
                        <a:ln>
                          <a:noFill/>
                        </a:ln>
                        <a:solidFill>
                          <a:schemeClr val="bg1"/>
                        </a:solidFill>
                        <a:effectLst/>
                        <a:latin typeface="+mn-lt"/>
                        <a:ea typeface="+mn-ea"/>
                        <a:cs typeface="Times New Roman" pitchFamily="18" charset="0"/>
                      </a:endParaRPr>
                    </a:p>
                  </a:txBody>
                  <a:tcPr marL="52121" marR="52121" marT="26060" marB="26060" anchor="ctr" horzOverflow="overflow">
                    <a:solidFill>
                      <a:srgbClr val="0687FD"/>
                    </a:solidFill>
                  </a:tcPr>
                </a:tc>
                <a:tc>
                  <a:txBody>
                    <a:bodyPr/>
                    <a:lstStyle/>
                    <a:p>
                      <a:pPr marL="0" marR="0" lvl="0" indent="0" algn="ctr" defTabSz="914400" rtl="0" eaLnBrk="1" fontAlgn="base" latinLnBrk="0" hangingPunct="1">
                        <a:lnSpc>
                          <a:spcPct val="150000"/>
                        </a:lnSpc>
                        <a:spcBef>
                          <a:spcPct val="0"/>
                        </a:spcBef>
                        <a:spcAft>
                          <a:spcPct val="0"/>
                        </a:spcAft>
                        <a:buClr>
                          <a:schemeClr val="tx1"/>
                        </a:buClr>
                        <a:buSzTx/>
                        <a:buFont typeface="Wingdings" pitchFamily="2" charset="2"/>
                        <a:buNone/>
                        <a:tabLst/>
                      </a:pPr>
                      <a:r>
                        <a:rPr kumimoji="0" lang="en-US" altLang="zh-CN" sz="1400" u="none" strike="noStrike" kern="1200" cap="none" normalizeH="0" baseline="0" dirty="0" smtClean="0">
                          <a:ln>
                            <a:noFill/>
                          </a:ln>
                          <a:effectLst/>
                        </a:rPr>
                        <a:t>ER3200</a:t>
                      </a:r>
                      <a:endParaRPr kumimoji="0" lang="en-US" altLang="zh-CN" sz="1400" b="1" i="0" u="none" strike="noStrike" kern="1200" cap="none" normalizeH="0" baseline="0" dirty="0" smtClean="0">
                        <a:ln>
                          <a:noFill/>
                        </a:ln>
                        <a:solidFill>
                          <a:schemeClr val="bg1"/>
                        </a:solidFill>
                        <a:effectLst/>
                        <a:latin typeface="+mn-lt"/>
                        <a:ea typeface="+mn-ea"/>
                        <a:cs typeface="Times New Roman" pitchFamily="18" charset="0"/>
                      </a:endParaRPr>
                    </a:p>
                  </a:txBody>
                  <a:tcPr marL="52121" marR="52121" marT="26060" marB="26060" anchor="ctr" horzOverflow="overflow">
                    <a:solidFill>
                      <a:srgbClr val="0687FD"/>
                    </a:solidFill>
                  </a:tcPr>
                </a:tc>
                <a:tc>
                  <a:txBody>
                    <a:bodyPr/>
                    <a:lstStyle/>
                    <a:p>
                      <a:pPr marL="0" marR="0" lvl="0" indent="0" algn="ctr" defTabSz="914400" rtl="0" eaLnBrk="1" fontAlgn="base" latinLnBrk="0" hangingPunct="1">
                        <a:lnSpc>
                          <a:spcPct val="150000"/>
                        </a:lnSpc>
                        <a:spcBef>
                          <a:spcPct val="0"/>
                        </a:spcBef>
                        <a:spcAft>
                          <a:spcPct val="0"/>
                        </a:spcAft>
                        <a:buClr>
                          <a:schemeClr val="tx1"/>
                        </a:buClr>
                        <a:buSzTx/>
                        <a:buFont typeface="Wingdings" pitchFamily="2" charset="2"/>
                        <a:buNone/>
                        <a:tabLst/>
                      </a:pPr>
                      <a:r>
                        <a:rPr kumimoji="0" lang="en-US" altLang="zh-CN" sz="1400" u="none" strike="noStrike" kern="1200" cap="none" normalizeH="0" baseline="0" dirty="0" smtClean="0">
                          <a:ln>
                            <a:noFill/>
                          </a:ln>
                          <a:effectLst/>
                        </a:rPr>
                        <a:t>ER3100</a:t>
                      </a:r>
                      <a:endParaRPr kumimoji="0" lang="en-US" altLang="zh-CN" sz="1400" b="1" i="0" u="none" strike="noStrike" kern="1200" cap="none" normalizeH="0" baseline="0" dirty="0" smtClean="0">
                        <a:ln>
                          <a:noFill/>
                        </a:ln>
                        <a:solidFill>
                          <a:schemeClr val="bg1"/>
                        </a:solidFill>
                        <a:effectLst/>
                        <a:latin typeface="+mn-lt"/>
                        <a:ea typeface="+mn-ea"/>
                        <a:cs typeface="Times New Roman" pitchFamily="18" charset="0"/>
                      </a:endParaRPr>
                    </a:p>
                  </a:txBody>
                  <a:tcPr marL="52121" marR="52121" marT="26060" marB="26060" anchor="ctr" horzOverflow="overflow">
                    <a:solidFill>
                      <a:srgbClr val="0687FD"/>
                    </a:solidFill>
                  </a:tcPr>
                </a:tc>
                <a:tc>
                  <a:txBody>
                    <a:bodyPr/>
                    <a:lstStyle/>
                    <a:p>
                      <a:pPr marL="0" marR="0" lvl="0" indent="0" algn="ctr" defTabSz="914400" rtl="0" eaLnBrk="1" fontAlgn="base" latinLnBrk="0" hangingPunct="1">
                        <a:lnSpc>
                          <a:spcPct val="150000"/>
                        </a:lnSpc>
                        <a:spcBef>
                          <a:spcPct val="0"/>
                        </a:spcBef>
                        <a:spcAft>
                          <a:spcPct val="0"/>
                        </a:spcAft>
                        <a:buClr>
                          <a:schemeClr val="tx1"/>
                        </a:buClr>
                        <a:buSzTx/>
                        <a:buFont typeface="Wingdings" pitchFamily="2" charset="2"/>
                        <a:buNone/>
                        <a:tabLst/>
                      </a:pPr>
                      <a:r>
                        <a:rPr kumimoji="0" lang="en-US" altLang="zh-CN" sz="1400" u="none" strike="noStrike" kern="1200" cap="none" normalizeH="0" baseline="0" dirty="0" smtClean="0">
                          <a:ln>
                            <a:noFill/>
                          </a:ln>
                          <a:effectLst/>
                        </a:rPr>
                        <a:t>ER2100</a:t>
                      </a:r>
                      <a:endParaRPr kumimoji="0" lang="en-US" altLang="zh-CN" sz="1400" b="1" i="0" u="none" strike="noStrike" kern="1200" cap="none" normalizeH="0" baseline="0" dirty="0" smtClean="0">
                        <a:ln>
                          <a:noFill/>
                        </a:ln>
                        <a:solidFill>
                          <a:schemeClr val="bg1"/>
                        </a:solidFill>
                        <a:effectLst/>
                        <a:latin typeface="+mn-lt"/>
                        <a:ea typeface="+mn-ea"/>
                        <a:cs typeface="Times New Roman" pitchFamily="18" charset="0"/>
                      </a:endParaRPr>
                    </a:p>
                  </a:txBody>
                  <a:tcPr marL="52121" marR="52121" marT="26060" marB="26060" anchor="ctr" horzOverflow="overflow">
                    <a:solidFill>
                      <a:srgbClr val="0687FD"/>
                    </a:solidFill>
                  </a:tcPr>
                </a:tc>
              </a:tr>
              <a:tr h="504000">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400" u="none" strike="noStrike" kern="1200" cap="none" normalizeH="0" baseline="0" dirty="0" smtClean="0">
                          <a:ln>
                            <a:noFill/>
                          </a:ln>
                          <a:effectLst/>
                        </a:rPr>
                        <a:t>WAN</a:t>
                      </a:r>
                      <a:endParaRPr kumimoji="0" lang="zh-CN" altLang="en-US" sz="1400" b="0" i="0" u="none" strike="noStrike" kern="1200" cap="none" normalizeH="0" baseline="0" dirty="0" smtClean="0">
                        <a:ln>
                          <a:noFill/>
                        </a:ln>
                        <a:solidFill>
                          <a:schemeClr val="tx1"/>
                        </a:solidFill>
                        <a:effectLst/>
                        <a:latin typeface="+mn-lt"/>
                        <a:ea typeface="+mn-ea"/>
                        <a:cs typeface="Times New Roman" pitchFamily="18" charset="0"/>
                      </a:endParaRPr>
                    </a:p>
                  </a:txBody>
                  <a:tcPr marL="52121" marR="52121" marT="26060" marB="26060" anchor="ctr"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400" u="none" strike="noStrike" kern="1200" cap="none" normalizeH="0" baseline="0" dirty="0" smtClean="0">
                          <a:ln>
                            <a:noFill/>
                          </a:ln>
                          <a:effectLst/>
                        </a:rPr>
                        <a:t>2FE</a:t>
                      </a:r>
                      <a:endParaRPr kumimoji="0" lang="zh-CN" altLang="en-US" sz="1400" b="0" i="0" u="none" strike="noStrike" kern="1200" cap="none" normalizeH="0" baseline="0" dirty="0" smtClean="0">
                        <a:ln>
                          <a:noFill/>
                        </a:ln>
                        <a:solidFill>
                          <a:schemeClr val="tx1"/>
                        </a:solidFill>
                        <a:effectLst/>
                        <a:latin typeface="+mn-lt"/>
                        <a:ea typeface="+mn-ea"/>
                        <a:cs typeface="Times New Roman" pitchFamily="18" charset="0"/>
                      </a:endParaRPr>
                    </a:p>
                  </a:txBody>
                  <a:tcPr marL="52121" marR="52121" marT="26060" marB="26060" anchor="ctr"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1400" u="none" strike="noStrike" kern="1200" cap="none" normalizeH="0" baseline="0" dirty="0" smtClean="0">
                          <a:ln>
                            <a:noFill/>
                          </a:ln>
                          <a:effectLst/>
                        </a:rPr>
                        <a:t>2FE</a:t>
                      </a:r>
                      <a:endParaRPr kumimoji="0" lang="zh-CN" altLang="en-US" sz="1400" b="0" i="0" u="none" strike="noStrike" kern="1200" cap="none" normalizeH="0" baseline="0" dirty="0" smtClean="0">
                        <a:ln>
                          <a:noFill/>
                        </a:ln>
                        <a:solidFill>
                          <a:schemeClr val="tx1"/>
                        </a:solidFill>
                        <a:effectLst/>
                        <a:latin typeface="+mn-lt"/>
                        <a:ea typeface="+mn-ea"/>
                        <a:cs typeface="Times New Roman" pitchFamily="18" charset="0"/>
                      </a:endParaRPr>
                    </a:p>
                  </a:txBody>
                  <a:tcPr marL="52121" marR="52121" marT="26060" marB="26060" anchor="ctr"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1400" u="none" strike="noStrike" kern="1200" cap="none" normalizeH="0" baseline="0" dirty="0" smtClean="0">
                          <a:ln>
                            <a:noFill/>
                          </a:ln>
                          <a:effectLst/>
                        </a:rPr>
                        <a:t>1FE</a:t>
                      </a:r>
                      <a:endParaRPr kumimoji="0" lang="zh-CN" altLang="en-US" sz="1400" b="0" i="0" u="none" strike="noStrike" kern="1200" cap="none" normalizeH="0" baseline="0" dirty="0" smtClean="0">
                        <a:ln>
                          <a:noFill/>
                        </a:ln>
                        <a:solidFill>
                          <a:schemeClr val="tx1"/>
                        </a:solidFill>
                        <a:effectLst/>
                        <a:latin typeface="+mn-lt"/>
                        <a:ea typeface="+mn-ea"/>
                        <a:cs typeface="Times New Roman" pitchFamily="18" charset="0"/>
                      </a:endParaRPr>
                    </a:p>
                  </a:txBody>
                  <a:tcPr marL="52121" marR="52121" marT="26060" marB="26060" anchor="ctr"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400" u="none" strike="noStrike" kern="1200" cap="none" normalizeH="0" baseline="0" dirty="0" smtClean="0">
                          <a:ln>
                            <a:noFill/>
                          </a:ln>
                          <a:effectLst/>
                        </a:rPr>
                        <a:t>1FE</a:t>
                      </a:r>
                      <a:endParaRPr kumimoji="0" lang="zh-CN" altLang="en-US" sz="1400" b="0" i="0" u="none" strike="noStrike" kern="1200" cap="none" normalizeH="0" baseline="0" dirty="0" smtClean="0">
                        <a:ln>
                          <a:noFill/>
                        </a:ln>
                        <a:solidFill>
                          <a:schemeClr val="tx1"/>
                        </a:solidFill>
                        <a:effectLst/>
                        <a:latin typeface="+mn-lt"/>
                        <a:ea typeface="+mn-ea"/>
                        <a:cs typeface="Times New Roman" pitchFamily="18" charset="0"/>
                      </a:endParaRPr>
                    </a:p>
                  </a:txBody>
                  <a:tcPr marL="52121" marR="52121" marT="26060" marB="26060" anchor="ctr" horzOverflow="overflow"/>
                </a:tc>
              </a:tr>
              <a:tr h="504000">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400" u="none" strike="noStrike" cap="none" normalizeH="0" baseline="0" dirty="0" smtClean="0">
                          <a:ln>
                            <a:noFill/>
                          </a:ln>
                          <a:effectLst/>
                        </a:rPr>
                        <a:t>LAN</a:t>
                      </a:r>
                      <a:endParaRPr kumimoji="0" lang="zh-CN" altLang="en-US" sz="1400" b="0" i="0" u="none" strike="noStrike" cap="none" normalizeH="0" baseline="0" dirty="0" smtClean="0">
                        <a:ln>
                          <a:noFill/>
                        </a:ln>
                        <a:solidFill>
                          <a:schemeClr val="tx1"/>
                        </a:solidFill>
                        <a:effectLst/>
                        <a:latin typeface="+mn-lt"/>
                        <a:ea typeface="+mn-ea"/>
                        <a:cs typeface="Times New Roman" pitchFamily="18" charset="0"/>
                      </a:endParaRPr>
                    </a:p>
                  </a:txBody>
                  <a:tcPr marL="52121" marR="52121" marT="26060" marB="26060" anchor="ctr" horzOverflow="overflow"/>
                </a:tc>
                <a:tc>
                  <a:txBody>
                    <a:bodyPr/>
                    <a:lstStyle/>
                    <a:p>
                      <a:pPr marL="0" marR="0" lvl="0" indent="0" algn="ctr" defTabSz="914400" rtl="0" eaLnBrk="1" fontAlgn="ctr" latinLnBrk="0" hangingPunct="1">
                        <a:lnSpc>
                          <a:spcPct val="150000"/>
                        </a:lnSpc>
                        <a:spcBef>
                          <a:spcPct val="0"/>
                        </a:spcBef>
                        <a:spcAft>
                          <a:spcPct val="0"/>
                        </a:spcAft>
                        <a:buClrTx/>
                        <a:buSzTx/>
                        <a:buFontTx/>
                        <a:buNone/>
                        <a:tabLst/>
                      </a:pPr>
                      <a:r>
                        <a:rPr kumimoji="0" lang="en-US" altLang="zh-CN" sz="1400" u="none" strike="noStrike" cap="none" normalizeH="0" baseline="0" dirty="0" smtClean="0">
                          <a:ln>
                            <a:noFill/>
                          </a:ln>
                          <a:effectLst/>
                        </a:rPr>
                        <a:t>3FE</a:t>
                      </a:r>
                      <a:endParaRPr kumimoji="0" lang="zh-CN" altLang="en-US"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ctr" latinLnBrk="0" hangingPunct="1">
                        <a:lnSpc>
                          <a:spcPct val="150000"/>
                        </a:lnSpc>
                        <a:spcBef>
                          <a:spcPct val="0"/>
                        </a:spcBef>
                        <a:spcAft>
                          <a:spcPct val="0"/>
                        </a:spcAft>
                        <a:buClrTx/>
                        <a:buSzTx/>
                        <a:buFontTx/>
                        <a:buNone/>
                        <a:tabLst/>
                      </a:pPr>
                      <a:r>
                        <a:rPr kumimoji="0" lang="en-US" altLang="zh-CN" sz="1400" u="none" strike="noStrike" cap="none" normalizeH="0" baseline="0" dirty="0" smtClean="0">
                          <a:ln>
                            <a:noFill/>
                          </a:ln>
                          <a:effectLst/>
                        </a:rPr>
                        <a:t>3FE</a:t>
                      </a:r>
                      <a:endParaRPr kumimoji="0" lang="zh-CN" altLang="en-US"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ctr" latinLnBrk="0" hangingPunct="1">
                        <a:lnSpc>
                          <a:spcPct val="150000"/>
                        </a:lnSpc>
                        <a:spcBef>
                          <a:spcPct val="0"/>
                        </a:spcBef>
                        <a:spcAft>
                          <a:spcPct val="0"/>
                        </a:spcAft>
                        <a:buClrTx/>
                        <a:buSzTx/>
                        <a:buFontTx/>
                        <a:buNone/>
                        <a:tabLst/>
                      </a:pPr>
                      <a:r>
                        <a:rPr kumimoji="0" lang="en-US" altLang="zh-CN" sz="1400" u="none" strike="noStrike" cap="none" normalizeH="0" baseline="0" dirty="0" smtClean="0">
                          <a:ln>
                            <a:noFill/>
                          </a:ln>
                          <a:effectLst/>
                        </a:rPr>
                        <a:t>3FE</a:t>
                      </a:r>
                      <a:endParaRPr kumimoji="0" lang="zh-CN" altLang="en-US"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ctr" latinLnBrk="0" hangingPunct="1">
                        <a:lnSpc>
                          <a:spcPct val="150000"/>
                        </a:lnSpc>
                        <a:spcBef>
                          <a:spcPct val="0"/>
                        </a:spcBef>
                        <a:spcAft>
                          <a:spcPct val="0"/>
                        </a:spcAft>
                        <a:buClrTx/>
                        <a:buSzTx/>
                        <a:buFontTx/>
                        <a:buNone/>
                        <a:tabLst/>
                      </a:pPr>
                      <a:r>
                        <a:rPr kumimoji="0" lang="en-US" altLang="zh-CN" sz="1400" u="none" strike="noStrike" cap="none" normalizeH="0" baseline="0" dirty="0" smtClean="0">
                          <a:ln>
                            <a:noFill/>
                          </a:ln>
                          <a:effectLst/>
                        </a:rPr>
                        <a:t>4FE</a:t>
                      </a:r>
                      <a:endParaRPr kumimoji="0" lang="zh-CN" altLang="en-US"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r>
              <a:tr h="504000">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en-US" sz="1400" u="none" strike="noStrike" cap="none" normalizeH="0" baseline="0" dirty="0" smtClean="0">
                          <a:ln>
                            <a:noFill/>
                          </a:ln>
                          <a:effectLst/>
                        </a:rPr>
                        <a:t>包转发率</a:t>
                      </a:r>
                      <a:r>
                        <a:rPr kumimoji="0" lang="en-US" altLang="zh-CN" sz="1400" u="none" strike="noStrike" cap="none" normalizeH="0" baseline="0" dirty="0" smtClean="0">
                          <a:ln>
                            <a:noFill/>
                          </a:ln>
                          <a:effectLst/>
                        </a:rPr>
                        <a:t>64B</a:t>
                      </a:r>
                      <a:endParaRPr kumimoji="0" lang="en-US" altLang="zh-CN" sz="1400" b="0" i="0" u="none" strike="noStrike" cap="none" normalizeH="0" baseline="0" dirty="0" smtClean="0">
                        <a:ln>
                          <a:noFill/>
                        </a:ln>
                        <a:solidFill>
                          <a:schemeClr val="tx1"/>
                        </a:solidFill>
                        <a:effectLst/>
                        <a:latin typeface="+mn-lt"/>
                        <a:ea typeface="+mn-ea"/>
                        <a:cs typeface="Times New Roman" pitchFamily="18" charset="0"/>
                      </a:endParaRPr>
                    </a:p>
                  </a:txBody>
                  <a:tcPr marL="52121" marR="52121" marT="26060" marB="26060" anchor="ctr" horzOverflow="overflow"/>
                </a:tc>
                <a:tc>
                  <a:txBody>
                    <a:bodyPr/>
                    <a:lstStyle/>
                    <a:p>
                      <a:pPr marL="0" marR="0" lvl="0" indent="0" algn="ctr" defTabSz="914400" rtl="0" eaLnBrk="1" fontAlgn="ctr" latinLnBrk="0" hangingPunct="1">
                        <a:lnSpc>
                          <a:spcPct val="150000"/>
                        </a:lnSpc>
                        <a:spcBef>
                          <a:spcPct val="0"/>
                        </a:spcBef>
                        <a:spcAft>
                          <a:spcPct val="0"/>
                        </a:spcAft>
                        <a:buClrTx/>
                        <a:buSzTx/>
                        <a:buFontTx/>
                        <a:buNone/>
                        <a:tabLst/>
                      </a:pPr>
                      <a:r>
                        <a:rPr kumimoji="0" lang="en-US" altLang="zh-CN" sz="1400" u="none" strike="noStrike" cap="none" normalizeH="0" baseline="0" dirty="0" smtClean="0">
                          <a:ln>
                            <a:noFill/>
                          </a:ln>
                          <a:effectLst/>
                        </a:rPr>
                        <a:t>66Kpps</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ctr" latinLnBrk="0" hangingPunct="1">
                        <a:lnSpc>
                          <a:spcPct val="150000"/>
                        </a:lnSpc>
                        <a:spcBef>
                          <a:spcPct val="0"/>
                        </a:spcBef>
                        <a:spcAft>
                          <a:spcPct val="0"/>
                        </a:spcAft>
                        <a:buClrTx/>
                        <a:buSzTx/>
                        <a:buFontTx/>
                        <a:buNone/>
                        <a:tabLst/>
                      </a:pPr>
                      <a:r>
                        <a:rPr kumimoji="0" lang="en-US" altLang="zh-CN" sz="1400" u="none" strike="noStrike" cap="none" normalizeH="0" baseline="0" dirty="0" smtClean="0">
                          <a:ln>
                            <a:noFill/>
                          </a:ln>
                          <a:effectLst/>
                        </a:rPr>
                        <a:t>52Kpps</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ctr" latinLnBrk="0" hangingPunct="1">
                        <a:lnSpc>
                          <a:spcPct val="150000"/>
                        </a:lnSpc>
                        <a:spcBef>
                          <a:spcPct val="0"/>
                        </a:spcBef>
                        <a:spcAft>
                          <a:spcPct val="0"/>
                        </a:spcAft>
                        <a:buClrTx/>
                        <a:buSzTx/>
                        <a:buFontTx/>
                        <a:buNone/>
                        <a:tabLst/>
                        <a:defRPr/>
                      </a:pPr>
                      <a:r>
                        <a:rPr kumimoji="0" lang="en-US" altLang="zh-CN" sz="1400" u="none" strike="noStrike" cap="none" normalizeH="0" baseline="0" dirty="0" smtClean="0">
                          <a:ln>
                            <a:noFill/>
                          </a:ln>
                          <a:effectLst/>
                        </a:rPr>
                        <a:t>52Kpps</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ctr" latinLnBrk="0" hangingPunct="1">
                        <a:lnSpc>
                          <a:spcPct val="150000"/>
                        </a:lnSpc>
                        <a:spcBef>
                          <a:spcPct val="0"/>
                        </a:spcBef>
                        <a:spcAft>
                          <a:spcPct val="0"/>
                        </a:spcAft>
                        <a:buClrTx/>
                        <a:buSzTx/>
                        <a:buFontTx/>
                        <a:buNone/>
                        <a:tabLst/>
                      </a:pPr>
                      <a:r>
                        <a:rPr kumimoji="0" lang="en-US" altLang="zh-CN" sz="1400" u="none" strike="noStrike" cap="none" normalizeH="0" baseline="0" dirty="0" smtClean="0">
                          <a:ln>
                            <a:noFill/>
                          </a:ln>
                          <a:effectLst/>
                        </a:rPr>
                        <a:t>40Kpps</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r>
              <a:tr h="504000">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en-US" sz="1400" u="none" strike="noStrike" cap="none" normalizeH="0" baseline="0" dirty="0" smtClean="0">
                          <a:ln>
                            <a:noFill/>
                          </a:ln>
                          <a:effectLst/>
                        </a:rPr>
                        <a:t>并发连接数</a:t>
                      </a:r>
                      <a:endParaRPr kumimoji="0" lang="zh-CN" altLang="en-US" sz="1400" b="0" i="0" u="none" strike="noStrike" cap="none" normalizeH="0" baseline="0" dirty="0" smtClean="0">
                        <a:ln>
                          <a:noFill/>
                        </a:ln>
                        <a:solidFill>
                          <a:schemeClr val="tx1"/>
                        </a:solidFill>
                        <a:effectLst/>
                        <a:latin typeface="+mn-lt"/>
                        <a:ea typeface="+mn-ea"/>
                        <a:cs typeface="Times New Roman" pitchFamily="18" charset="0"/>
                      </a:endParaRPr>
                    </a:p>
                  </a:txBody>
                  <a:tcPr marL="52121" marR="52121" marT="26060" marB="26060" anchor="ctr"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400" u="none" strike="noStrike" cap="none" normalizeH="0" baseline="0" dirty="0" smtClean="0">
                          <a:ln>
                            <a:noFill/>
                          </a:ln>
                          <a:effectLst/>
                        </a:rPr>
                        <a:t>60K</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400" u="none" strike="noStrike" cap="none" normalizeH="0" baseline="0" dirty="0" smtClean="0">
                          <a:ln>
                            <a:noFill/>
                          </a:ln>
                          <a:effectLst/>
                        </a:rPr>
                        <a:t>60K</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400" u="none" strike="noStrike" cap="none" normalizeH="0" baseline="0" dirty="0" smtClean="0">
                          <a:ln>
                            <a:noFill/>
                          </a:ln>
                          <a:effectLst/>
                        </a:rPr>
                        <a:t>60K</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400" u="none" strike="noStrike" cap="none" normalizeH="0" baseline="0" dirty="0" smtClean="0">
                          <a:ln>
                            <a:noFill/>
                          </a:ln>
                          <a:effectLst/>
                        </a:rPr>
                        <a:t>20K</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r>
              <a:tr h="504000">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400" u="none" strike="noStrike" cap="none" normalizeH="0" baseline="0" dirty="0" smtClean="0">
                          <a:ln>
                            <a:noFill/>
                          </a:ln>
                          <a:effectLst/>
                        </a:rPr>
                        <a:t>ARP</a:t>
                      </a:r>
                      <a:r>
                        <a:rPr kumimoji="0" lang="zh-CN" altLang="en-US" sz="1400" u="none" strike="noStrike" cap="none" normalizeH="0" baseline="0" dirty="0" smtClean="0">
                          <a:ln>
                            <a:noFill/>
                          </a:ln>
                          <a:effectLst/>
                        </a:rPr>
                        <a:t>缓存容量</a:t>
                      </a:r>
                      <a:endParaRPr kumimoji="0" lang="zh-CN" altLang="en-US" sz="1400" b="0" i="0" u="none" strike="noStrike" cap="none" normalizeH="0" baseline="0" dirty="0" smtClean="0">
                        <a:ln>
                          <a:noFill/>
                        </a:ln>
                        <a:solidFill>
                          <a:schemeClr val="tx1"/>
                        </a:solidFill>
                        <a:effectLst/>
                        <a:latin typeface="+mn-lt"/>
                        <a:ea typeface="+mn-ea"/>
                        <a:cs typeface="Times New Roman" pitchFamily="18" charset="0"/>
                      </a:endParaRPr>
                    </a:p>
                  </a:txBody>
                  <a:tcPr marL="52121" marR="52121" marT="26060" marB="26060" anchor="ctr"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400" u="none" strike="noStrike" cap="none" normalizeH="0" baseline="0" dirty="0" smtClean="0">
                          <a:ln>
                            <a:noFill/>
                          </a:ln>
                          <a:effectLst/>
                        </a:rPr>
                        <a:t>1K</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400" u="none" strike="noStrike" cap="none" normalizeH="0" baseline="0" dirty="0" smtClean="0">
                          <a:ln>
                            <a:noFill/>
                          </a:ln>
                          <a:effectLst/>
                        </a:rPr>
                        <a:t>1K</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400" u="none" strike="noStrike" cap="none" normalizeH="0" baseline="0" dirty="0" smtClean="0">
                          <a:ln>
                            <a:noFill/>
                          </a:ln>
                          <a:effectLst/>
                        </a:rPr>
                        <a:t>1K</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400" u="none" strike="noStrike" cap="none" normalizeH="0" baseline="0" dirty="0" smtClean="0">
                          <a:ln>
                            <a:noFill/>
                          </a:ln>
                          <a:effectLst/>
                        </a:rPr>
                        <a:t>1K</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r>
              <a:tr h="504000">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400" u="none" strike="noStrike" cap="none" normalizeH="0" baseline="0" dirty="0" smtClean="0">
                          <a:ln>
                            <a:noFill/>
                          </a:ln>
                          <a:effectLst/>
                        </a:rPr>
                        <a:t>CPU</a:t>
                      </a:r>
                      <a:r>
                        <a:rPr kumimoji="0" lang="zh-CN" altLang="en-US" sz="1400" u="none" strike="noStrike" cap="none" normalizeH="0" baseline="0" dirty="0" smtClean="0">
                          <a:ln>
                            <a:noFill/>
                          </a:ln>
                          <a:effectLst/>
                        </a:rPr>
                        <a:t>能力</a:t>
                      </a:r>
                      <a:endParaRPr kumimoji="0" lang="zh-CN" altLang="en-US" sz="1400" b="0" i="0" u="none" strike="noStrike" cap="none" normalizeH="0" baseline="0" dirty="0" smtClean="0">
                        <a:ln>
                          <a:noFill/>
                        </a:ln>
                        <a:solidFill>
                          <a:schemeClr val="tx1"/>
                        </a:solidFill>
                        <a:effectLst/>
                        <a:latin typeface="+mn-lt"/>
                        <a:ea typeface="+mn-ea"/>
                        <a:cs typeface="Times New Roman" pitchFamily="18" charset="0"/>
                      </a:endParaRPr>
                    </a:p>
                  </a:txBody>
                  <a:tcPr marL="52121" marR="52121" marT="26060" marB="26060" anchor="ctr"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en-US" sz="1400" u="none" strike="noStrike" cap="none" normalizeH="0" baseline="0" dirty="0" smtClean="0">
                          <a:ln>
                            <a:noFill/>
                          </a:ln>
                          <a:effectLst/>
                        </a:rPr>
                        <a:t>单核</a:t>
                      </a:r>
                      <a:r>
                        <a:rPr kumimoji="0" lang="en-US" altLang="zh-CN" sz="1400" u="none" strike="noStrike" cap="none" normalizeH="0" baseline="0" dirty="0" smtClean="0">
                          <a:ln>
                            <a:noFill/>
                          </a:ln>
                          <a:effectLst/>
                        </a:rPr>
                        <a:t>500MHz</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en-US" sz="1400" u="none" strike="noStrike" cap="none" normalizeH="0" baseline="0" dirty="0" smtClean="0">
                          <a:ln>
                            <a:noFill/>
                          </a:ln>
                          <a:effectLst/>
                        </a:rPr>
                        <a:t>单核</a:t>
                      </a:r>
                      <a:r>
                        <a:rPr kumimoji="0" lang="en-US" altLang="zh-CN" sz="1400" u="none" strike="noStrike" cap="none" normalizeH="0" baseline="0" dirty="0" smtClean="0">
                          <a:ln>
                            <a:noFill/>
                          </a:ln>
                          <a:effectLst/>
                        </a:rPr>
                        <a:t>400MHz</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en-US" sz="1400" u="none" strike="noStrike" cap="none" normalizeH="0" baseline="0" dirty="0" smtClean="0">
                          <a:ln>
                            <a:noFill/>
                          </a:ln>
                          <a:effectLst/>
                        </a:rPr>
                        <a:t>单核</a:t>
                      </a:r>
                      <a:r>
                        <a:rPr kumimoji="0" lang="en-US" altLang="zh-CN" sz="1400" u="none" strike="noStrike" cap="none" normalizeH="0" baseline="0" dirty="0" smtClean="0">
                          <a:ln>
                            <a:noFill/>
                          </a:ln>
                          <a:effectLst/>
                        </a:rPr>
                        <a:t>400MHz</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en-US" sz="1400" u="none" strike="noStrike" cap="none" normalizeH="0" baseline="0" dirty="0" smtClean="0">
                          <a:ln>
                            <a:noFill/>
                          </a:ln>
                          <a:effectLst/>
                        </a:rPr>
                        <a:t>单核</a:t>
                      </a:r>
                      <a:r>
                        <a:rPr kumimoji="0" lang="en-US" altLang="zh-CN" sz="1400" u="none" strike="noStrike" cap="none" normalizeH="0" baseline="0" dirty="0" smtClean="0">
                          <a:ln>
                            <a:noFill/>
                          </a:ln>
                          <a:effectLst/>
                        </a:rPr>
                        <a:t>400MHz</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r>
              <a:tr h="504000">
                <a:tc>
                  <a:txBody>
                    <a:body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zh-CN" altLang="en-US" sz="1400" u="none" strike="noStrike" cap="none" normalizeH="0" baseline="0" dirty="0" smtClean="0">
                          <a:ln>
                            <a:noFill/>
                          </a:ln>
                          <a:effectLst/>
                        </a:rPr>
                        <a:t>内存</a:t>
                      </a:r>
                      <a:endParaRPr kumimoji="0" lang="en-US" altLang="zh-CN" sz="1400" u="none" strike="noStrike" cap="none" normalizeH="0" baseline="0" dirty="0" smtClean="0">
                        <a:ln>
                          <a:noFill/>
                        </a:ln>
                        <a:effectLst/>
                      </a:endParaRPr>
                    </a:p>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1400" u="none" strike="noStrike" cap="none" normalizeH="0" baseline="0" dirty="0" smtClean="0">
                          <a:ln>
                            <a:noFill/>
                          </a:ln>
                          <a:effectLst/>
                        </a:rPr>
                        <a:t>(DDRII) </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400" u="none" strike="noStrike" cap="none" normalizeH="0" baseline="0" dirty="0" smtClean="0">
                          <a:ln>
                            <a:noFill/>
                          </a:ln>
                          <a:effectLst/>
                        </a:rPr>
                        <a:t>64M </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400" u="none" strike="noStrike" cap="none" normalizeH="0" baseline="0" dirty="0" smtClean="0">
                          <a:ln>
                            <a:noFill/>
                          </a:ln>
                          <a:effectLst/>
                        </a:rPr>
                        <a:t>64M </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400" u="none" strike="noStrike" cap="none" normalizeH="0" baseline="0" dirty="0" smtClean="0">
                          <a:ln>
                            <a:noFill/>
                          </a:ln>
                          <a:effectLst/>
                        </a:rPr>
                        <a:t>64M</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400" u="none" strike="noStrike" cap="none" normalizeH="0" baseline="0" dirty="0" smtClean="0">
                          <a:ln>
                            <a:noFill/>
                          </a:ln>
                          <a:effectLst/>
                        </a:rPr>
                        <a:t>64M</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r>
              <a:tr h="504000">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400" u="none" strike="noStrike" cap="none" normalizeH="0" baseline="0" dirty="0" smtClean="0">
                          <a:ln>
                            <a:noFill/>
                          </a:ln>
                          <a:effectLst/>
                        </a:rPr>
                        <a:t>FLASH</a:t>
                      </a:r>
                      <a:endParaRPr kumimoji="0" lang="en-US" altLang="zh-CN" sz="1400" b="0" i="0" u="none" strike="noStrike" cap="none" normalizeH="0" baseline="0" dirty="0" smtClean="0">
                        <a:ln>
                          <a:noFill/>
                        </a:ln>
                        <a:solidFill>
                          <a:schemeClr val="tx1"/>
                        </a:solidFill>
                        <a:effectLst/>
                        <a:latin typeface="+mn-lt"/>
                        <a:ea typeface="+mn-ea"/>
                        <a:cs typeface="Times New Roman" pitchFamily="18" charset="0"/>
                      </a:endParaRPr>
                    </a:p>
                  </a:txBody>
                  <a:tcPr marL="52121" marR="52121" marT="26060" marB="26060" anchor="ctr"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400" u="none" strike="noStrike" cap="none" normalizeH="0" baseline="0" dirty="0" smtClean="0">
                          <a:ln>
                            <a:noFill/>
                          </a:ln>
                          <a:effectLst/>
                        </a:rPr>
                        <a:t>8M</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400" u="none" strike="noStrike" cap="none" normalizeH="0" baseline="0" dirty="0" smtClean="0">
                          <a:ln>
                            <a:noFill/>
                          </a:ln>
                          <a:effectLst/>
                        </a:rPr>
                        <a:t>8M</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400" u="none" strike="noStrike" cap="none" normalizeH="0" baseline="0" dirty="0" smtClean="0">
                          <a:ln>
                            <a:noFill/>
                          </a:ln>
                          <a:effectLst/>
                        </a:rPr>
                        <a:t>8M</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400" u="none" strike="noStrike" cap="none" normalizeH="0" baseline="0" dirty="0" smtClean="0">
                          <a:ln>
                            <a:noFill/>
                          </a:ln>
                          <a:effectLst/>
                        </a:rPr>
                        <a:t>8M</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r>
            </a:tbl>
          </a:graphicData>
        </a:graphic>
      </p:graphicFrame>
    </p:spTree>
    <p:extLst>
      <p:ext uri="{BB962C8B-B14F-4D97-AF65-F5344CB8AC3E}">
        <p14:creationId xmlns:p14="http://schemas.microsoft.com/office/powerpoint/2010/main" val="17095809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zh-CN" dirty="0" smtClean="0"/>
              <a:t>H3C ER</a:t>
            </a:r>
            <a:r>
              <a:rPr lang="zh-CN" altLang="en-US" dirty="0" smtClean="0"/>
              <a:t>系列路由器硬件特性</a:t>
            </a:r>
            <a:endParaRPr lang="zh-CN" altLang="en-US" dirty="0"/>
          </a:p>
        </p:txBody>
      </p:sp>
      <p:graphicFrame>
        <p:nvGraphicFramePr>
          <p:cNvPr id="6" name="Group 64"/>
          <p:cNvGraphicFramePr>
            <a:graphicFrameLocks noGrp="1"/>
          </p:cNvGraphicFramePr>
          <p:nvPr>
            <p:ph idx="1"/>
            <p:extLst>
              <p:ext uri="{D42A27DB-BD31-4B8C-83A1-F6EECF244321}">
                <p14:modId xmlns:p14="http://schemas.microsoft.com/office/powerpoint/2010/main" val="619387004"/>
              </p:ext>
            </p:extLst>
          </p:nvPr>
        </p:nvGraphicFramePr>
        <p:xfrm>
          <a:off x="504448" y="1178852"/>
          <a:ext cx="8100000" cy="4724200"/>
        </p:xfrm>
        <a:graphic>
          <a:graphicData uri="http://schemas.openxmlformats.org/drawingml/2006/table">
            <a:tbl>
              <a:tblPr firstRow="1" bandRow="1">
                <a:tableStyleId>{5C22544A-7EE6-4342-B048-85BDC9FD1C3A}</a:tableStyleId>
              </a:tblPr>
              <a:tblGrid>
                <a:gridCol w="1620000"/>
                <a:gridCol w="1620000"/>
                <a:gridCol w="1620000"/>
                <a:gridCol w="1620000"/>
                <a:gridCol w="1620000"/>
              </a:tblGrid>
              <a:tr h="504000">
                <a:tc>
                  <a:txBody>
                    <a:bodyPr/>
                    <a:lstStyle/>
                    <a:p>
                      <a:pPr marL="0" marR="0" lvl="0" indent="0" algn="ctr" defTabSz="914400" rtl="0" eaLnBrk="1" fontAlgn="base" latinLnBrk="0" hangingPunct="1">
                        <a:lnSpc>
                          <a:spcPct val="150000"/>
                        </a:lnSpc>
                        <a:spcBef>
                          <a:spcPct val="0"/>
                        </a:spcBef>
                        <a:spcAft>
                          <a:spcPct val="0"/>
                        </a:spcAft>
                        <a:buClr>
                          <a:schemeClr val="tx1"/>
                        </a:buClr>
                        <a:buSzTx/>
                        <a:buFont typeface="Wingdings" pitchFamily="2" charset="2"/>
                        <a:buNone/>
                        <a:tabLst/>
                      </a:pPr>
                      <a:r>
                        <a:rPr kumimoji="0" lang="zh-CN" altLang="en-US" sz="1400" u="none" strike="noStrike" kern="1200" cap="none" normalizeH="0" baseline="0" dirty="0" smtClean="0">
                          <a:ln>
                            <a:noFill/>
                          </a:ln>
                          <a:effectLst/>
                        </a:rPr>
                        <a:t>硬件特性</a:t>
                      </a:r>
                      <a:endParaRPr kumimoji="0" lang="zh-CN" altLang="en-US" sz="1400" b="1" i="0" u="none" strike="noStrike" kern="1200" cap="none" normalizeH="0" baseline="0" dirty="0" smtClean="0">
                        <a:ln>
                          <a:noFill/>
                        </a:ln>
                        <a:solidFill>
                          <a:schemeClr val="bg1"/>
                        </a:solidFill>
                        <a:effectLst/>
                        <a:latin typeface="+mn-lt"/>
                        <a:ea typeface="+mn-ea"/>
                        <a:cs typeface="Times New Roman" pitchFamily="18" charset="0"/>
                      </a:endParaRPr>
                    </a:p>
                  </a:txBody>
                  <a:tcPr marL="52121" marR="52121" marT="26060" marB="26060" anchor="ctr" horzOverflow="overflow">
                    <a:solidFill>
                      <a:srgbClr val="0687FD"/>
                    </a:solidFill>
                  </a:tcPr>
                </a:tc>
                <a:tc>
                  <a:txBody>
                    <a:bodyPr/>
                    <a:lstStyle/>
                    <a:p>
                      <a:pPr marL="0" marR="0" lvl="0" indent="0" algn="ctr" defTabSz="914400" rtl="0" eaLnBrk="1" fontAlgn="base" latinLnBrk="0" hangingPunct="1">
                        <a:lnSpc>
                          <a:spcPct val="150000"/>
                        </a:lnSpc>
                        <a:spcBef>
                          <a:spcPct val="0"/>
                        </a:spcBef>
                        <a:spcAft>
                          <a:spcPct val="0"/>
                        </a:spcAft>
                        <a:buClr>
                          <a:schemeClr val="tx1"/>
                        </a:buClr>
                        <a:buSzTx/>
                        <a:buFont typeface="Wingdings" pitchFamily="2" charset="2"/>
                        <a:buNone/>
                        <a:tabLst/>
                      </a:pPr>
                      <a:r>
                        <a:rPr kumimoji="0" lang="en-US" altLang="zh-CN" sz="1400" u="none" strike="noStrike" kern="1200" cap="none" normalizeH="0" baseline="0" dirty="0" smtClean="0">
                          <a:ln>
                            <a:noFill/>
                          </a:ln>
                          <a:effectLst/>
                        </a:rPr>
                        <a:t>ER8300</a:t>
                      </a:r>
                      <a:endParaRPr kumimoji="0" lang="en-US" altLang="zh-CN" sz="1400" b="1" i="0" u="none" strike="noStrike" kern="1200" cap="none" normalizeH="0" baseline="0" dirty="0" smtClean="0">
                        <a:ln>
                          <a:noFill/>
                        </a:ln>
                        <a:solidFill>
                          <a:schemeClr val="bg1"/>
                        </a:solidFill>
                        <a:effectLst/>
                        <a:latin typeface="+mn-lt"/>
                        <a:ea typeface="+mn-ea"/>
                        <a:cs typeface="Times New Roman" pitchFamily="18" charset="0"/>
                      </a:endParaRPr>
                    </a:p>
                  </a:txBody>
                  <a:tcPr marL="52121" marR="52121" marT="26060" marB="26060" anchor="ctr" horzOverflow="overflow">
                    <a:solidFill>
                      <a:srgbClr val="0687FD"/>
                    </a:solidFill>
                  </a:tcPr>
                </a:tc>
                <a:tc>
                  <a:txBody>
                    <a:bodyPr/>
                    <a:lstStyle/>
                    <a:p>
                      <a:pPr marL="0" marR="0" lvl="0" indent="0" algn="ctr" defTabSz="914400" rtl="0" eaLnBrk="1" fontAlgn="base" latinLnBrk="0" hangingPunct="1">
                        <a:lnSpc>
                          <a:spcPct val="150000"/>
                        </a:lnSpc>
                        <a:spcBef>
                          <a:spcPct val="0"/>
                        </a:spcBef>
                        <a:spcAft>
                          <a:spcPct val="0"/>
                        </a:spcAft>
                        <a:buClr>
                          <a:schemeClr val="tx1"/>
                        </a:buClr>
                        <a:buSzTx/>
                        <a:buFont typeface="Wingdings" pitchFamily="2" charset="2"/>
                        <a:buNone/>
                        <a:tabLst/>
                      </a:pPr>
                      <a:r>
                        <a:rPr kumimoji="0" lang="en-US" altLang="zh-CN" sz="1400" u="none" strike="noStrike" kern="1200" cap="none" normalizeH="0" baseline="0" dirty="0" smtClean="0">
                          <a:ln>
                            <a:noFill/>
                          </a:ln>
                          <a:effectLst/>
                        </a:rPr>
                        <a:t>ER6300</a:t>
                      </a:r>
                      <a:endParaRPr kumimoji="0" lang="en-US" altLang="zh-CN" sz="1400" b="1" i="0" u="none" strike="noStrike" kern="1200" cap="none" normalizeH="0" baseline="0" dirty="0" smtClean="0">
                        <a:ln>
                          <a:noFill/>
                        </a:ln>
                        <a:solidFill>
                          <a:schemeClr val="bg1"/>
                        </a:solidFill>
                        <a:effectLst/>
                        <a:latin typeface="+mn-lt"/>
                        <a:ea typeface="+mn-ea"/>
                        <a:cs typeface="Times New Roman" pitchFamily="18" charset="0"/>
                      </a:endParaRPr>
                    </a:p>
                  </a:txBody>
                  <a:tcPr marL="52121" marR="52121" marT="26060" marB="26060" anchor="ctr" horzOverflow="overflow">
                    <a:solidFill>
                      <a:srgbClr val="0687FD"/>
                    </a:solidFill>
                  </a:tcPr>
                </a:tc>
                <a:tc>
                  <a:txBody>
                    <a:bodyPr/>
                    <a:lstStyle/>
                    <a:p>
                      <a:pPr marL="0" marR="0" lvl="0" indent="0" algn="ctr" defTabSz="914400" rtl="0" eaLnBrk="1" fontAlgn="base" latinLnBrk="0" hangingPunct="1">
                        <a:lnSpc>
                          <a:spcPct val="150000"/>
                        </a:lnSpc>
                        <a:spcBef>
                          <a:spcPct val="0"/>
                        </a:spcBef>
                        <a:spcAft>
                          <a:spcPct val="0"/>
                        </a:spcAft>
                        <a:buClr>
                          <a:schemeClr val="tx1"/>
                        </a:buClr>
                        <a:buSzTx/>
                        <a:buFont typeface="Wingdings" pitchFamily="2" charset="2"/>
                        <a:buNone/>
                        <a:tabLst/>
                      </a:pPr>
                      <a:r>
                        <a:rPr kumimoji="0" lang="en-US" altLang="zh-CN" sz="1400" u="none" strike="noStrike" kern="1200" cap="none" normalizeH="0" baseline="0" dirty="0" smtClean="0">
                          <a:ln>
                            <a:noFill/>
                          </a:ln>
                          <a:effectLst/>
                        </a:rPr>
                        <a:t>ER5200</a:t>
                      </a:r>
                      <a:endParaRPr kumimoji="0" lang="en-US" altLang="zh-CN" sz="1400" b="1" i="0" u="none" strike="noStrike" kern="1200" cap="none" normalizeH="0" baseline="0" dirty="0" smtClean="0">
                        <a:ln>
                          <a:noFill/>
                        </a:ln>
                        <a:solidFill>
                          <a:schemeClr val="bg1"/>
                        </a:solidFill>
                        <a:effectLst/>
                        <a:latin typeface="+mn-lt"/>
                        <a:ea typeface="+mn-ea"/>
                        <a:cs typeface="Times New Roman" pitchFamily="18" charset="0"/>
                      </a:endParaRPr>
                    </a:p>
                  </a:txBody>
                  <a:tcPr marL="52121" marR="52121" marT="26060" marB="26060" anchor="ctr" horzOverflow="overflow">
                    <a:solidFill>
                      <a:srgbClr val="0687FD"/>
                    </a:solidFill>
                  </a:tcPr>
                </a:tc>
                <a:tc>
                  <a:txBody>
                    <a:bodyPr/>
                    <a:lstStyle/>
                    <a:p>
                      <a:pPr marL="0" marR="0" lvl="0" indent="0" algn="ctr" defTabSz="914400" rtl="0" eaLnBrk="1" fontAlgn="base" latinLnBrk="0" hangingPunct="1">
                        <a:lnSpc>
                          <a:spcPct val="150000"/>
                        </a:lnSpc>
                        <a:spcBef>
                          <a:spcPct val="0"/>
                        </a:spcBef>
                        <a:spcAft>
                          <a:spcPct val="0"/>
                        </a:spcAft>
                        <a:buClr>
                          <a:schemeClr val="tx1"/>
                        </a:buClr>
                        <a:buSzTx/>
                        <a:buFont typeface="Wingdings" pitchFamily="2" charset="2"/>
                        <a:buNone/>
                        <a:tabLst/>
                      </a:pPr>
                      <a:r>
                        <a:rPr kumimoji="0" lang="en-US" altLang="zh-CN" sz="1400" u="none" strike="noStrike" kern="1200" cap="none" normalizeH="0" baseline="0" dirty="0" smtClean="0">
                          <a:ln>
                            <a:noFill/>
                          </a:ln>
                          <a:effectLst/>
                        </a:rPr>
                        <a:t>ER5100</a:t>
                      </a:r>
                      <a:endParaRPr kumimoji="0" lang="en-US" altLang="zh-CN" sz="1400" b="1" i="0" u="none" strike="noStrike" kern="1200" cap="none" normalizeH="0" baseline="0" dirty="0" smtClean="0">
                        <a:ln>
                          <a:noFill/>
                        </a:ln>
                        <a:solidFill>
                          <a:schemeClr val="bg1"/>
                        </a:solidFill>
                        <a:effectLst/>
                        <a:latin typeface="+mn-lt"/>
                        <a:ea typeface="+mn-ea"/>
                        <a:cs typeface="Times New Roman" pitchFamily="18" charset="0"/>
                      </a:endParaRPr>
                    </a:p>
                  </a:txBody>
                  <a:tcPr marL="52121" marR="52121" marT="26060" marB="26060" anchor="ctr" horzOverflow="overflow">
                    <a:solidFill>
                      <a:srgbClr val="0687FD"/>
                    </a:solidFill>
                  </a:tcPr>
                </a:tc>
              </a:tr>
              <a:tr h="504000">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400" u="none" strike="noStrike" kern="1200" cap="none" normalizeH="0" baseline="0" dirty="0" smtClean="0">
                          <a:ln>
                            <a:noFill/>
                          </a:ln>
                          <a:effectLst/>
                        </a:rPr>
                        <a:t>WAN</a:t>
                      </a:r>
                      <a:endParaRPr kumimoji="0" lang="zh-CN" altLang="en-US" sz="1400" b="0" i="0" u="none" strike="noStrike" kern="1200" cap="none" normalizeH="0" baseline="0" dirty="0" smtClean="0">
                        <a:ln>
                          <a:noFill/>
                        </a:ln>
                        <a:solidFill>
                          <a:schemeClr val="tx1"/>
                        </a:solidFill>
                        <a:effectLst/>
                        <a:latin typeface="+mn-lt"/>
                        <a:ea typeface="+mn-ea"/>
                        <a:cs typeface="Times New Roman" pitchFamily="18" charset="0"/>
                      </a:endParaRPr>
                    </a:p>
                  </a:txBody>
                  <a:tcPr marL="52121" marR="52121" marT="26060" marB="26060" anchor="ctr"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400" u="none" strike="noStrike" kern="1200" cap="none" normalizeH="0" baseline="0" dirty="0" smtClean="0">
                          <a:ln>
                            <a:noFill/>
                          </a:ln>
                          <a:effectLst/>
                        </a:rPr>
                        <a:t>2GE</a:t>
                      </a:r>
                      <a:endParaRPr kumimoji="0" lang="zh-CN" altLang="en-US" sz="1400" b="0" i="0" u="none" strike="noStrike" kern="1200" cap="none" normalizeH="0" baseline="0" dirty="0" smtClean="0">
                        <a:ln>
                          <a:noFill/>
                        </a:ln>
                        <a:solidFill>
                          <a:schemeClr val="tx1"/>
                        </a:solidFill>
                        <a:effectLst/>
                        <a:latin typeface="+mn-lt"/>
                        <a:ea typeface="+mn-ea"/>
                        <a:cs typeface="Times New Roman" pitchFamily="18" charset="0"/>
                      </a:endParaRPr>
                    </a:p>
                  </a:txBody>
                  <a:tcPr marL="52121" marR="52121" marT="26060" marB="26060" anchor="ctr"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1400" u="none" strike="noStrike" kern="1200" cap="none" normalizeH="0" baseline="0" dirty="0" smtClean="0">
                          <a:ln>
                            <a:noFill/>
                          </a:ln>
                          <a:effectLst/>
                        </a:rPr>
                        <a:t>2GE</a:t>
                      </a:r>
                      <a:endParaRPr kumimoji="0" lang="zh-CN" altLang="en-US" sz="1400" b="0" i="0" u="none" strike="noStrike" kern="1200" cap="none" normalizeH="0" baseline="0" dirty="0" smtClean="0">
                        <a:ln>
                          <a:noFill/>
                        </a:ln>
                        <a:solidFill>
                          <a:schemeClr val="tx1"/>
                        </a:solidFill>
                        <a:effectLst/>
                        <a:latin typeface="+mn-lt"/>
                        <a:ea typeface="+mn-ea"/>
                        <a:cs typeface="Times New Roman" pitchFamily="18" charset="0"/>
                      </a:endParaRPr>
                    </a:p>
                  </a:txBody>
                  <a:tcPr marL="52121" marR="52121" marT="26060" marB="26060" anchor="ctr"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1400" u="none" strike="noStrike" kern="1200" cap="none" normalizeH="0" baseline="0" dirty="0" smtClean="0">
                          <a:ln>
                            <a:noFill/>
                          </a:ln>
                          <a:effectLst/>
                        </a:rPr>
                        <a:t>2FE</a:t>
                      </a:r>
                      <a:endParaRPr kumimoji="0" lang="zh-CN" altLang="en-US" sz="1400" b="0" i="0" u="none" strike="noStrike" kern="1200" cap="none" normalizeH="0" baseline="0" dirty="0" smtClean="0">
                        <a:ln>
                          <a:noFill/>
                        </a:ln>
                        <a:solidFill>
                          <a:schemeClr val="tx1"/>
                        </a:solidFill>
                        <a:effectLst/>
                        <a:latin typeface="+mn-lt"/>
                        <a:ea typeface="+mn-ea"/>
                        <a:cs typeface="Times New Roman" pitchFamily="18" charset="0"/>
                      </a:endParaRPr>
                    </a:p>
                  </a:txBody>
                  <a:tcPr marL="52121" marR="52121" marT="26060" marB="26060" anchor="ctr"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400" u="none" strike="noStrike" kern="1200" cap="none" normalizeH="0" baseline="0" dirty="0" smtClean="0">
                          <a:ln>
                            <a:noFill/>
                          </a:ln>
                          <a:effectLst/>
                        </a:rPr>
                        <a:t>1FE</a:t>
                      </a:r>
                      <a:endParaRPr kumimoji="0" lang="zh-CN" altLang="en-US" sz="1400" b="0" i="0" u="none" strike="noStrike" kern="1200" cap="none" normalizeH="0" baseline="0" dirty="0" smtClean="0">
                        <a:ln>
                          <a:noFill/>
                        </a:ln>
                        <a:solidFill>
                          <a:schemeClr val="tx1"/>
                        </a:solidFill>
                        <a:effectLst/>
                        <a:latin typeface="+mn-lt"/>
                        <a:ea typeface="+mn-ea"/>
                        <a:cs typeface="Times New Roman" pitchFamily="18" charset="0"/>
                      </a:endParaRPr>
                    </a:p>
                  </a:txBody>
                  <a:tcPr marL="52121" marR="52121" marT="26060" marB="26060" anchor="ctr" horzOverflow="overflow"/>
                </a:tc>
              </a:tr>
              <a:tr h="504000">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400" u="none" strike="noStrike" cap="none" normalizeH="0" baseline="0" dirty="0" smtClean="0">
                          <a:ln>
                            <a:noFill/>
                          </a:ln>
                          <a:effectLst/>
                        </a:rPr>
                        <a:t>LAN</a:t>
                      </a:r>
                      <a:endParaRPr kumimoji="0" lang="zh-CN" altLang="en-US" sz="1400" b="0" i="0" u="none" strike="noStrike" cap="none" normalizeH="0" baseline="0" dirty="0" smtClean="0">
                        <a:ln>
                          <a:noFill/>
                        </a:ln>
                        <a:solidFill>
                          <a:schemeClr val="tx1"/>
                        </a:solidFill>
                        <a:effectLst/>
                        <a:latin typeface="+mn-lt"/>
                        <a:ea typeface="+mn-ea"/>
                        <a:cs typeface="Times New Roman" pitchFamily="18" charset="0"/>
                      </a:endParaRPr>
                    </a:p>
                  </a:txBody>
                  <a:tcPr marL="52121" marR="52121" marT="26060" marB="26060" anchor="ctr" horzOverflow="overflow"/>
                </a:tc>
                <a:tc>
                  <a:txBody>
                    <a:bodyPr/>
                    <a:lstStyle/>
                    <a:p>
                      <a:pPr marL="0" marR="0" lvl="0" indent="0" algn="ctr" defTabSz="914400" rtl="0" eaLnBrk="1" fontAlgn="ctr" latinLnBrk="0" hangingPunct="1">
                        <a:lnSpc>
                          <a:spcPct val="150000"/>
                        </a:lnSpc>
                        <a:spcBef>
                          <a:spcPct val="0"/>
                        </a:spcBef>
                        <a:spcAft>
                          <a:spcPct val="0"/>
                        </a:spcAft>
                        <a:buClrTx/>
                        <a:buSzTx/>
                        <a:buFontTx/>
                        <a:buNone/>
                        <a:tabLst/>
                      </a:pPr>
                      <a:r>
                        <a:rPr kumimoji="0" lang="en-US" altLang="zh-CN" sz="1400" u="none" strike="noStrike" cap="none" normalizeH="0" baseline="0" dirty="0" smtClean="0">
                          <a:ln>
                            <a:noFill/>
                          </a:ln>
                          <a:effectLst/>
                        </a:rPr>
                        <a:t>8GE</a:t>
                      </a:r>
                      <a:endParaRPr kumimoji="0" lang="zh-CN" altLang="en-US"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ctr" latinLnBrk="0" hangingPunct="1">
                        <a:lnSpc>
                          <a:spcPct val="150000"/>
                        </a:lnSpc>
                        <a:spcBef>
                          <a:spcPct val="0"/>
                        </a:spcBef>
                        <a:spcAft>
                          <a:spcPct val="0"/>
                        </a:spcAft>
                        <a:buClrTx/>
                        <a:buSzTx/>
                        <a:buFontTx/>
                        <a:buNone/>
                        <a:tabLst/>
                      </a:pPr>
                      <a:r>
                        <a:rPr kumimoji="0" lang="en-US" altLang="zh-CN" sz="1400" u="none" strike="noStrike" cap="none" normalizeH="0" baseline="0" dirty="0" smtClean="0">
                          <a:ln>
                            <a:noFill/>
                          </a:ln>
                          <a:effectLst/>
                        </a:rPr>
                        <a:t>3GE</a:t>
                      </a:r>
                      <a:endParaRPr kumimoji="0" lang="zh-CN" altLang="en-US"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ctr" latinLnBrk="0" hangingPunct="1">
                        <a:lnSpc>
                          <a:spcPct val="150000"/>
                        </a:lnSpc>
                        <a:spcBef>
                          <a:spcPct val="0"/>
                        </a:spcBef>
                        <a:spcAft>
                          <a:spcPct val="0"/>
                        </a:spcAft>
                        <a:buClrTx/>
                        <a:buSzTx/>
                        <a:buFontTx/>
                        <a:buNone/>
                        <a:tabLst/>
                      </a:pPr>
                      <a:r>
                        <a:rPr kumimoji="0" lang="en-US" altLang="zh-CN" sz="1400" u="none" strike="noStrike" cap="none" normalizeH="0" baseline="0" dirty="0" smtClean="0">
                          <a:ln>
                            <a:noFill/>
                          </a:ln>
                          <a:effectLst/>
                        </a:rPr>
                        <a:t>3GE</a:t>
                      </a:r>
                      <a:endParaRPr kumimoji="0" lang="zh-CN" altLang="en-US"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ctr" latinLnBrk="0" hangingPunct="1">
                        <a:lnSpc>
                          <a:spcPct val="150000"/>
                        </a:lnSpc>
                        <a:spcBef>
                          <a:spcPct val="0"/>
                        </a:spcBef>
                        <a:spcAft>
                          <a:spcPct val="0"/>
                        </a:spcAft>
                        <a:buClrTx/>
                        <a:buSzTx/>
                        <a:buFontTx/>
                        <a:buNone/>
                        <a:tabLst/>
                      </a:pPr>
                      <a:r>
                        <a:rPr kumimoji="0" lang="en-US" altLang="zh-CN" sz="1400" u="none" strike="noStrike" cap="none" normalizeH="0" baseline="0" dirty="0" smtClean="0">
                          <a:ln>
                            <a:noFill/>
                          </a:ln>
                          <a:effectLst/>
                        </a:rPr>
                        <a:t>3GE</a:t>
                      </a:r>
                      <a:endParaRPr kumimoji="0" lang="zh-CN" altLang="en-US"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r>
              <a:tr h="504000">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en-US" sz="1400" u="none" strike="noStrike" cap="none" normalizeH="0" baseline="0" dirty="0" smtClean="0">
                          <a:ln>
                            <a:noFill/>
                          </a:ln>
                          <a:effectLst/>
                        </a:rPr>
                        <a:t>包转发率</a:t>
                      </a:r>
                      <a:r>
                        <a:rPr kumimoji="0" lang="en-US" altLang="zh-CN" sz="1400" u="none" strike="noStrike" cap="none" normalizeH="0" baseline="0" dirty="0" smtClean="0">
                          <a:ln>
                            <a:noFill/>
                          </a:ln>
                          <a:effectLst/>
                        </a:rPr>
                        <a:t>64B</a:t>
                      </a:r>
                      <a:endParaRPr kumimoji="0" lang="en-US" altLang="zh-CN" sz="1400" b="0" i="0" u="none" strike="noStrike" cap="none" normalizeH="0" baseline="0" dirty="0" smtClean="0">
                        <a:ln>
                          <a:noFill/>
                        </a:ln>
                        <a:solidFill>
                          <a:schemeClr val="tx1"/>
                        </a:solidFill>
                        <a:effectLst/>
                        <a:latin typeface="+mn-lt"/>
                        <a:ea typeface="+mn-ea"/>
                        <a:cs typeface="Times New Roman" pitchFamily="18" charset="0"/>
                      </a:endParaRPr>
                    </a:p>
                  </a:txBody>
                  <a:tcPr marL="52121" marR="52121" marT="26060" marB="26060" anchor="ctr" horzOverflow="overflow"/>
                </a:tc>
                <a:tc>
                  <a:txBody>
                    <a:bodyPr/>
                    <a:lstStyle/>
                    <a:p>
                      <a:pPr marL="0" marR="0" lvl="0" indent="0" algn="ctr" defTabSz="914400" rtl="0" eaLnBrk="1" fontAlgn="ctr" latinLnBrk="0" hangingPunct="1">
                        <a:lnSpc>
                          <a:spcPct val="150000"/>
                        </a:lnSpc>
                        <a:spcBef>
                          <a:spcPct val="0"/>
                        </a:spcBef>
                        <a:spcAft>
                          <a:spcPct val="0"/>
                        </a:spcAft>
                        <a:buClrTx/>
                        <a:buSzTx/>
                        <a:buFontTx/>
                        <a:buNone/>
                        <a:tabLst/>
                      </a:pPr>
                      <a:r>
                        <a:rPr kumimoji="0" lang="en-US" altLang="zh-CN" sz="1400" u="none" strike="noStrike" cap="none" normalizeH="0" baseline="0" dirty="0" smtClean="0">
                          <a:ln>
                            <a:noFill/>
                          </a:ln>
                          <a:effectLst/>
                        </a:rPr>
                        <a:t>128Kpps</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ctr" latinLnBrk="0" hangingPunct="1">
                        <a:lnSpc>
                          <a:spcPct val="150000"/>
                        </a:lnSpc>
                        <a:spcBef>
                          <a:spcPct val="0"/>
                        </a:spcBef>
                        <a:spcAft>
                          <a:spcPct val="0"/>
                        </a:spcAft>
                        <a:buClrTx/>
                        <a:buSzTx/>
                        <a:buFontTx/>
                        <a:buNone/>
                        <a:tabLst/>
                      </a:pPr>
                      <a:r>
                        <a:rPr kumimoji="0" lang="en-US" altLang="zh-CN" sz="1400" u="none" strike="noStrike" cap="none" normalizeH="0" baseline="0" dirty="0" smtClean="0">
                          <a:ln>
                            <a:noFill/>
                          </a:ln>
                          <a:effectLst/>
                        </a:rPr>
                        <a:t>88Kpps</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ctr" latinLnBrk="0" hangingPunct="1">
                        <a:lnSpc>
                          <a:spcPct val="150000"/>
                        </a:lnSpc>
                        <a:spcBef>
                          <a:spcPct val="0"/>
                        </a:spcBef>
                        <a:spcAft>
                          <a:spcPct val="0"/>
                        </a:spcAft>
                        <a:buClrTx/>
                        <a:buSzTx/>
                        <a:buFontTx/>
                        <a:buNone/>
                        <a:tabLst/>
                        <a:defRPr/>
                      </a:pPr>
                      <a:r>
                        <a:rPr kumimoji="0" lang="en-US" altLang="zh-CN" sz="1400" u="none" strike="noStrike" cap="none" normalizeH="0" baseline="0" dirty="0" smtClean="0">
                          <a:ln>
                            <a:noFill/>
                          </a:ln>
                          <a:effectLst/>
                        </a:rPr>
                        <a:t>85Kpps</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ctr" latinLnBrk="0" hangingPunct="1">
                        <a:lnSpc>
                          <a:spcPct val="150000"/>
                        </a:lnSpc>
                        <a:spcBef>
                          <a:spcPct val="0"/>
                        </a:spcBef>
                        <a:spcAft>
                          <a:spcPct val="0"/>
                        </a:spcAft>
                        <a:buClrTx/>
                        <a:buSzTx/>
                        <a:buFontTx/>
                        <a:buNone/>
                        <a:tabLst/>
                      </a:pPr>
                      <a:r>
                        <a:rPr kumimoji="0" lang="en-US" altLang="zh-CN" sz="1400" u="none" strike="noStrike" cap="none" normalizeH="0" baseline="0" dirty="0" smtClean="0">
                          <a:ln>
                            <a:noFill/>
                          </a:ln>
                          <a:effectLst/>
                        </a:rPr>
                        <a:t>85Kpps</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r>
              <a:tr h="504000">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en-US" sz="1400" u="none" strike="noStrike" cap="none" normalizeH="0" baseline="0" dirty="0" smtClean="0">
                          <a:ln>
                            <a:noFill/>
                          </a:ln>
                          <a:effectLst/>
                        </a:rPr>
                        <a:t>并发连接数</a:t>
                      </a:r>
                      <a:endParaRPr kumimoji="0" lang="zh-CN" altLang="en-US" sz="1400" b="0" i="0" u="none" strike="noStrike" cap="none" normalizeH="0" baseline="0" dirty="0" smtClean="0">
                        <a:ln>
                          <a:noFill/>
                        </a:ln>
                        <a:solidFill>
                          <a:schemeClr val="tx1"/>
                        </a:solidFill>
                        <a:effectLst/>
                        <a:latin typeface="+mn-lt"/>
                        <a:ea typeface="+mn-ea"/>
                        <a:cs typeface="Times New Roman" pitchFamily="18" charset="0"/>
                      </a:endParaRPr>
                    </a:p>
                  </a:txBody>
                  <a:tcPr marL="52121" marR="52121" marT="26060" marB="26060" anchor="ctr"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400" u="none" strike="noStrike" cap="none" normalizeH="0" baseline="0" dirty="0" smtClean="0">
                          <a:ln>
                            <a:noFill/>
                          </a:ln>
                          <a:effectLst/>
                        </a:rPr>
                        <a:t>100K</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400" u="none" strike="noStrike" cap="none" normalizeH="0" baseline="0" dirty="0" smtClean="0">
                          <a:ln>
                            <a:noFill/>
                          </a:ln>
                          <a:effectLst/>
                        </a:rPr>
                        <a:t>60K</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400" u="none" strike="noStrike" cap="none" normalizeH="0" baseline="0" dirty="0" smtClean="0">
                          <a:ln>
                            <a:noFill/>
                          </a:ln>
                          <a:effectLst/>
                        </a:rPr>
                        <a:t>60K</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400" u="none" strike="noStrike" cap="none" normalizeH="0" baseline="0" dirty="0" smtClean="0">
                          <a:ln>
                            <a:noFill/>
                          </a:ln>
                          <a:effectLst/>
                        </a:rPr>
                        <a:t>60K</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r>
              <a:tr h="504000">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400" u="none" strike="noStrike" cap="none" normalizeH="0" baseline="0" dirty="0" smtClean="0">
                          <a:ln>
                            <a:noFill/>
                          </a:ln>
                          <a:effectLst/>
                        </a:rPr>
                        <a:t>ARP</a:t>
                      </a:r>
                      <a:r>
                        <a:rPr kumimoji="0" lang="zh-CN" altLang="en-US" sz="1400" u="none" strike="noStrike" cap="none" normalizeH="0" baseline="0" dirty="0" smtClean="0">
                          <a:ln>
                            <a:noFill/>
                          </a:ln>
                          <a:effectLst/>
                        </a:rPr>
                        <a:t>缓存容量</a:t>
                      </a:r>
                      <a:endParaRPr kumimoji="0" lang="zh-CN" altLang="en-US" sz="1400" b="0" i="0" u="none" strike="noStrike" cap="none" normalizeH="0" baseline="0" dirty="0" smtClean="0">
                        <a:ln>
                          <a:noFill/>
                        </a:ln>
                        <a:solidFill>
                          <a:schemeClr val="tx1"/>
                        </a:solidFill>
                        <a:effectLst/>
                        <a:latin typeface="+mn-lt"/>
                        <a:ea typeface="+mn-ea"/>
                        <a:cs typeface="Times New Roman" pitchFamily="18" charset="0"/>
                      </a:endParaRPr>
                    </a:p>
                  </a:txBody>
                  <a:tcPr marL="52121" marR="52121" marT="26060" marB="26060" anchor="ctr"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400" u="none" strike="noStrike" cap="none" normalizeH="0" baseline="0" dirty="0" smtClean="0">
                          <a:ln>
                            <a:noFill/>
                          </a:ln>
                          <a:effectLst/>
                        </a:rPr>
                        <a:t>1K</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400" u="none" strike="noStrike" cap="none" normalizeH="0" baseline="0" dirty="0" smtClean="0">
                          <a:ln>
                            <a:noFill/>
                          </a:ln>
                          <a:effectLst/>
                        </a:rPr>
                        <a:t>1K</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400" u="none" strike="noStrike" cap="none" normalizeH="0" baseline="0" dirty="0" smtClean="0">
                          <a:ln>
                            <a:noFill/>
                          </a:ln>
                          <a:effectLst/>
                        </a:rPr>
                        <a:t>1K</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400" u="none" strike="noStrike" cap="none" normalizeH="0" baseline="0" dirty="0" smtClean="0">
                          <a:ln>
                            <a:noFill/>
                          </a:ln>
                          <a:effectLst/>
                        </a:rPr>
                        <a:t>1K</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r>
              <a:tr h="504000">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400" u="none" strike="noStrike" cap="none" normalizeH="0" baseline="0" dirty="0" smtClean="0">
                          <a:ln>
                            <a:noFill/>
                          </a:ln>
                          <a:effectLst/>
                        </a:rPr>
                        <a:t>CPU</a:t>
                      </a:r>
                      <a:r>
                        <a:rPr kumimoji="0" lang="zh-CN" altLang="en-US" sz="1400" u="none" strike="noStrike" cap="none" normalizeH="0" baseline="0" dirty="0" smtClean="0">
                          <a:ln>
                            <a:noFill/>
                          </a:ln>
                          <a:effectLst/>
                        </a:rPr>
                        <a:t>能力</a:t>
                      </a:r>
                      <a:endParaRPr kumimoji="0" lang="zh-CN" altLang="en-US" sz="1400" b="0" i="0" u="none" strike="noStrike" cap="none" normalizeH="0" baseline="0" dirty="0" smtClean="0">
                        <a:ln>
                          <a:noFill/>
                        </a:ln>
                        <a:solidFill>
                          <a:schemeClr val="tx1"/>
                        </a:solidFill>
                        <a:effectLst/>
                        <a:latin typeface="+mn-lt"/>
                        <a:ea typeface="+mn-ea"/>
                        <a:cs typeface="Times New Roman" pitchFamily="18" charset="0"/>
                      </a:endParaRPr>
                    </a:p>
                  </a:txBody>
                  <a:tcPr marL="52121" marR="52121" marT="26060" marB="26060" anchor="ctr"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en-US" sz="1400" u="none" strike="noStrike" cap="none" normalizeH="0" baseline="0" dirty="0" smtClean="0">
                          <a:ln>
                            <a:noFill/>
                          </a:ln>
                          <a:effectLst/>
                        </a:rPr>
                        <a:t>双核</a:t>
                      </a:r>
                      <a:r>
                        <a:rPr kumimoji="0" lang="en-US" altLang="zh-CN" sz="1400" u="none" strike="noStrike" cap="none" normalizeH="0" baseline="0" dirty="0" smtClean="0">
                          <a:ln>
                            <a:noFill/>
                          </a:ln>
                          <a:effectLst/>
                        </a:rPr>
                        <a:t>700MHz</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en-US" sz="1400" u="none" strike="noStrike" cap="none" normalizeH="0" baseline="0" dirty="0" smtClean="0">
                          <a:ln>
                            <a:noFill/>
                          </a:ln>
                          <a:effectLst/>
                        </a:rPr>
                        <a:t>双核</a:t>
                      </a:r>
                      <a:r>
                        <a:rPr kumimoji="0" lang="en-US" altLang="zh-CN" sz="1400" u="none" strike="noStrike" cap="none" normalizeH="0" baseline="0" dirty="0" smtClean="0">
                          <a:ln>
                            <a:noFill/>
                          </a:ln>
                          <a:effectLst/>
                        </a:rPr>
                        <a:t>500MHz</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zh-CN" altLang="en-US" sz="1400" u="none" strike="noStrike" cap="none" normalizeH="0" baseline="0" dirty="0" smtClean="0">
                          <a:ln>
                            <a:noFill/>
                          </a:ln>
                          <a:effectLst/>
                        </a:rPr>
                        <a:t>双核</a:t>
                      </a:r>
                      <a:r>
                        <a:rPr kumimoji="0" lang="en-US" altLang="zh-CN" sz="1400" u="none" strike="noStrike" cap="none" normalizeH="0" baseline="0" dirty="0" smtClean="0">
                          <a:ln>
                            <a:noFill/>
                          </a:ln>
                          <a:effectLst/>
                        </a:rPr>
                        <a:t>500MHz</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en-US" sz="1400" u="none" strike="noStrike" cap="none" normalizeH="0" baseline="0" dirty="0" smtClean="0">
                          <a:ln>
                            <a:noFill/>
                          </a:ln>
                          <a:effectLst/>
                        </a:rPr>
                        <a:t>双核</a:t>
                      </a:r>
                      <a:r>
                        <a:rPr kumimoji="0" lang="en-US" altLang="zh-CN" sz="1400" u="none" strike="noStrike" cap="none" normalizeH="0" baseline="0" dirty="0" smtClean="0">
                          <a:ln>
                            <a:noFill/>
                          </a:ln>
                          <a:effectLst/>
                        </a:rPr>
                        <a:t>500MHz</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r>
              <a:tr h="504000">
                <a:tc>
                  <a:txBody>
                    <a:body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zh-CN" altLang="en-US" sz="1400" u="none" strike="noStrike" cap="none" normalizeH="0" baseline="0" dirty="0" smtClean="0">
                          <a:ln>
                            <a:noFill/>
                          </a:ln>
                          <a:effectLst/>
                        </a:rPr>
                        <a:t>内存</a:t>
                      </a:r>
                      <a:endParaRPr kumimoji="0" lang="en-US" altLang="zh-CN" sz="1400" u="none" strike="noStrike" cap="none" normalizeH="0" baseline="0" dirty="0" smtClean="0">
                        <a:ln>
                          <a:noFill/>
                        </a:ln>
                        <a:effectLst/>
                      </a:endParaRPr>
                    </a:p>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1400" u="none" strike="noStrike" cap="none" normalizeH="0" baseline="0" dirty="0" smtClean="0">
                          <a:ln>
                            <a:noFill/>
                          </a:ln>
                          <a:effectLst/>
                        </a:rPr>
                        <a:t>(DDRII) </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400" u="none" strike="noStrike" cap="none" normalizeH="0" baseline="0" dirty="0" smtClean="0">
                          <a:ln>
                            <a:noFill/>
                          </a:ln>
                          <a:effectLst/>
                        </a:rPr>
                        <a:t>128M </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400" u="none" strike="noStrike" cap="none" normalizeH="0" baseline="0" dirty="0" smtClean="0">
                          <a:ln>
                            <a:noFill/>
                          </a:ln>
                          <a:effectLst/>
                        </a:rPr>
                        <a:t>64M </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400" u="none" strike="noStrike" cap="none" normalizeH="0" baseline="0" dirty="0" smtClean="0">
                          <a:ln>
                            <a:noFill/>
                          </a:ln>
                          <a:effectLst/>
                        </a:rPr>
                        <a:t>64M</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400" u="none" strike="noStrike" cap="none" normalizeH="0" baseline="0" dirty="0" smtClean="0">
                          <a:ln>
                            <a:noFill/>
                          </a:ln>
                          <a:effectLst/>
                        </a:rPr>
                        <a:t>64M</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r>
              <a:tr h="504000">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400" u="none" strike="noStrike" cap="none" normalizeH="0" baseline="0" dirty="0" smtClean="0">
                          <a:ln>
                            <a:noFill/>
                          </a:ln>
                          <a:effectLst/>
                        </a:rPr>
                        <a:t>FLASH</a:t>
                      </a:r>
                      <a:endParaRPr kumimoji="0" lang="en-US" altLang="zh-CN" sz="1400" b="0" i="0" u="none" strike="noStrike" cap="none" normalizeH="0" baseline="0" dirty="0" smtClean="0">
                        <a:ln>
                          <a:noFill/>
                        </a:ln>
                        <a:solidFill>
                          <a:schemeClr val="tx1"/>
                        </a:solidFill>
                        <a:effectLst/>
                        <a:latin typeface="+mn-lt"/>
                        <a:ea typeface="+mn-ea"/>
                        <a:cs typeface="Times New Roman" pitchFamily="18" charset="0"/>
                      </a:endParaRPr>
                    </a:p>
                  </a:txBody>
                  <a:tcPr marL="52121" marR="52121" marT="26060" marB="26060" anchor="ctr"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400" u="none" strike="noStrike" cap="none" normalizeH="0" baseline="0" dirty="0" smtClean="0">
                          <a:ln>
                            <a:noFill/>
                          </a:ln>
                          <a:effectLst/>
                        </a:rPr>
                        <a:t>8M</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400" u="none" strike="noStrike" cap="none" normalizeH="0" baseline="0" dirty="0" smtClean="0">
                          <a:ln>
                            <a:noFill/>
                          </a:ln>
                          <a:effectLst/>
                        </a:rPr>
                        <a:t>8M</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400" u="none" strike="noStrike" cap="none" normalizeH="0" baseline="0" dirty="0" smtClean="0">
                          <a:ln>
                            <a:noFill/>
                          </a:ln>
                          <a:effectLst/>
                        </a:rPr>
                        <a:t>8M</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400" u="none" strike="noStrike" cap="none" normalizeH="0" baseline="0" dirty="0" smtClean="0">
                          <a:ln>
                            <a:noFill/>
                          </a:ln>
                          <a:effectLst/>
                        </a:rPr>
                        <a:t>8M</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r>
            </a:tbl>
          </a:graphicData>
        </a:graphic>
      </p:graphicFrame>
    </p:spTree>
    <p:extLst>
      <p:ext uri="{BB962C8B-B14F-4D97-AF65-F5344CB8AC3E}">
        <p14:creationId xmlns:p14="http://schemas.microsoft.com/office/powerpoint/2010/main" val="8333047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zh-CN" dirty="0" smtClean="0"/>
              <a:t>H3C ER</a:t>
            </a:r>
            <a:r>
              <a:rPr lang="zh-CN" altLang="en-US" dirty="0" smtClean="0"/>
              <a:t>系列路由器硬件特性</a:t>
            </a:r>
            <a:endParaRPr lang="zh-CN" altLang="en-US" dirty="0"/>
          </a:p>
        </p:txBody>
      </p:sp>
      <p:graphicFrame>
        <p:nvGraphicFramePr>
          <p:cNvPr id="6" name="Group 64"/>
          <p:cNvGraphicFramePr>
            <a:graphicFrameLocks noGrp="1"/>
          </p:cNvGraphicFramePr>
          <p:nvPr>
            <p:ph idx="1"/>
            <p:extLst>
              <p:ext uri="{D42A27DB-BD31-4B8C-83A1-F6EECF244321}">
                <p14:modId xmlns:p14="http://schemas.microsoft.com/office/powerpoint/2010/main" val="1053603127"/>
              </p:ext>
            </p:extLst>
          </p:nvPr>
        </p:nvGraphicFramePr>
        <p:xfrm>
          <a:off x="504448" y="1178852"/>
          <a:ext cx="8100000" cy="4724200"/>
        </p:xfrm>
        <a:graphic>
          <a:graphicData uri="http://schemas.openxmlformats.org/drawingml/2006/table">
            <a:tbl>
              <a:tblPr firstRow="1" bandRow="1">
                <a:tableStyleId>{5C22544A-7EE6-4342-B048-85BDC9FD1C3A}</a:tableStyleId>
              </a:tblPr>
              <a:tblGrid>
                <a:gridCol w="1620000"/>
                <a:gridCol w="1620000"/>
                <a:gridCol w="1620000"/>
                <a:gridCol w="1620000"/>
                <a:gridCol w="1620000"/>
              </a:tblGrid>
              <a:tr h="504000">
                <a:tc>
                  <a:txBody>
                    <a:bodyPr/>
                    <a:lstStyle/>
                    <a:p>
                      <a:pPr marL="0" marR="0" lvl="0" indent="0" algn="ctr" defTabSz="914400" rtl="0" eaLnBrk="1" fontAlgn="base" latinLnBrk="0" hangingPunct="1">
                        <a:lnSpc>
                          <a:spcPct val="150000"/>
                        </a:lnSpc>
                        <a:spcBef>
                          <a:spcPct val="0"/>
                        </a:spcBef>
                        <a:spcAft>
                          <a:spcPct val="0"/>
                        </a:spcAft>
                        <a:buClr>
                          <a:schemeClr val="tx1"/>
                        </a:buClr>
                        <a:buSzTx/>
                        <a:buFont typeface="Wingdings" pitchFamily="2" charset="2"/>
                        <a:buNone/>
                        <a:tabLst/>
                      </a:pPr>
                      <a:r>
                        <a:rPr kumimoji="0" lang="zh-CN" altLang="en-US" sz="1400" u="none" strike="noStrike" kern="1200" cap="none" normalizeH="0" baseline="0" dirty="0" smtClean="0">
                          <a:ln>
                            <a:noFill/>
                          </a:ln>
                          <a:effectLst/>
                        </a:rPr>
                        <a:t>硬件特性</a:t>
                      </a:r>
                      <a:endParaRPr kumimoji="0" lang="zh-CN" altLang="en-US" sz="1400" b="1" i="0" u="none" strike="noStrike" kern="1200" cap="none" normalizeH="0" baseline="0" dirty="0" smtClean="0">
                        <a:ln>
                          <a:noFill/>
                        </a:ln>
                        <a:solidFill>
                          <a:schemeClr val="bg1"/>
                        </a:solidFill>
                        <a:effectLst/>
                        <a:latin typeface="+mn-lt"/>
                        <a:ea typeface="+mn-ea"/>
                        <a:cs typeface="Times New Roman" pitchFamily="18" charset="0"/>
                      </a:endParaRPr>
                    </a:p>
                  </a:txBody>
                  <a:tcPr marL="52121" marR="52121" marT="26060" marB="26060" anchor="ctr" horzOverflow="overflow">
                    <a:solidFill>
                      <a:srgbClr val="0687FD"/>
                    </a:solidFill>
                  </a:tcPr>
                </a:tc>
                <a:tc>
                  <a:txBody>
                    <a:bodyPr/>
                    <a:lstStyle/>
                    <a:p>
                      <a:pPr marL="0" marR="0" lvl="0" indent="0" algn="ctr" defTabSz="914400" rtl="0" eaLnBrk="1" fontAlgn="base" latinLnBrk="0" hangingPunct="1">
                        <a:lnSpc>
                          <a:spcPct val="150000"/>
                        </a:lnSpc>
                        <a:spcBef>
                          <a:spcPct val="0"/>
                        </a:spcBef>
                        <a:spcAft>
                          <a:spcPct val="0"/>
                        </a:spcAft>
                        <a:buClr>
                          <a:schemeClr val="tx1"/>
                        </a:buClr>
                        <a:buSzTx/>
                        <a:buFont typeface="Wingdings" pitchFamily="2" charset="2"/>
                        <a:buNone/>
                        <a:tabLst/>
                      </a:pPr>
                      <a:r>
                        <a:rPr kumimoji="0" lang="en-US" altLang="zh-CN" sz="1400" u="none" strike="noStrike" kern="1200" cap="none" normalizeH="0" baseline="0" dirty="0" smtClean="0">
                          <a:ln>
                            <a:noFill/>
                          </a:ln>
                          <a:effectLst/>
                        </a:rPr>
                        <a:t>ER2100n</a:t>
                      </a:r>
                      <a:endParaRPr kumimoji="0" lang="en-US" altLang="zh-CN" sz="1400" b="1" i="0" u="none" strike="noStrike" kern="1200" cap="none" normalizeH="0" baseline="0" dirty="0" smtClean="0">
                        <a:ln>
                          <a:noFill/>
                        </a:ln>
                        <a:solidFill>
                          <a:schemeClr val="bg1"/>
                        </a:solidFill>
                        <a:effectLst/>
                        <a:latin typeface="+mn-lt"/>
                        <a:ea typeface="+mn-ea"/>
                        <a:cs typeface="Times New Roman" pitchFamily="18" charset="0"/>
                      </a:endParaRPr>
                    </a:p>
                  </a:txBody>
                  <a:tcPr marL="52121" marR="52121" marT="26060" marB="26060" anchor="ctr" horzOverflow="overflow">
                    <a:solidFill>
                      <a:srgbClr val="0687FD"/>
                    </a:solidFill>
                  </a:tcPr>
                </a:tc>
                <a:tc>
                  <a:txBody>
                    <a:bodyPr/>
                    <a:lstStyle/>
                    <a:p>
                      <a:pPr marL="0" marR="0" lvl="0" indent="0" algn="ctr" defTabSz="914400" rtl="0" eaLnBrk="1" fontAlgn="base" latinLnBrk="0" hangingPunct="1">
                        <a:lnSpc>
                          <a:spcPct val="150000"/>
                        </a:lnSpc>
                        <a:spcBef>
                          <a:spcPct val="0"/>
                        </a:spcBef>
                        <a:spcAft>
                          <a:spcPct val="0"/>
                        </a:spcAft>
                        <a:buClr>
                          <a:schemeClr val="tx1"/>
                        </a:buClr>
                        <a:buSzTx/>
                        <a:buFont typeface="Wingdings" pitchFamily="2" charset="2"/>
                        <a:buNone/>
                        <a:tabLst/>
                      </a:pPr>
                      <a:r>
                        <a:rPr kumimoji="0" lang="en-US" altLang="zh-CN" sz="1400" u="none" strike="noStrike" kern="1200" cap="none" normalizeH="0" baseline="0" dirty="0" smtClean="0">
                          <a:ln>
                            <a:noFill/>
                          </a:ln>
                          <a:effectLst/>
                        </a:rPr>
                        <a:t>ER2100V2</a:t>
                      </a:r>
                      <a:endParaRPr kumimoji="0" lang="en-US" altLang="zh-CN" sz="1400" b="1" i="0" u="none" strike="noStrike" kern="1200" cap="none" normalizeH="0" baseline="0" dirty="0" smtClean="0">
                        <a:ln>
                          <a:noFill/>
                        </a:ln>
                        <a:solidFill>
                          <a:schemeClr val="bg1"/>
                        </a:solidFill>
                        <a:effectLst/>
                        <a:latin typeface="+mn-lt"/>
                        <a:ea typeface="+mn-ea"/>
                        <a:cs typeface="Times New Roman" pitchFamily="18" charset="0"/>
                      </a:endParaRPr>
                    </a:p>
                  </a:txBody>
                  <a:tcPr marL="52121" marR="52121" marT="26060" marB="26060" anchor="ctr" horzOverflow="overflow">
                    <a:solidFill>
                      <a:srgbClr val="0687FD"/>
                    </a:solidFill>
                  </a:tcPr>
                </a:tc>
                <a:tc>
                  <a:txBody>
                    <a:bodyPr/>
                    <a:lstStyle/>
                    <a:p>
                      <a:pPr marL="0" marR="0" lvl="0" indent="0" algn="ctr" defTabSz="914400" rtl="0" eaLnBrk="1" fontAlgn="base" latinLnBrk="0" hangingPunct="1">
                        <a:lnSpc>
                          <a:spcPct val="150000"/>
                        </a:lnSpc>
                        <a:spcBef>
                          <a:spcPct val="0"/>
                        </a:spcBef>
                        <a:spcAft>
                          <a:spcPct val="0"/>
                        </a:spcAft>
                        <a:buClr>
                          <a:schemeClr val="tx1"/>
                        </a:buClr>
                        <a:buSzTx/>
                        <a:buFont typeface="Wingdings" pitchFamily="2" charset="2"/>
                        <a:buNone/>
                        <a:tabLst/>
                      </a:pPr>
                      <a:r>
                        <a:rPr kumimoji="0" lang="en-US" altLang="zh-CN" sz="1400" u="none" strike="noStrike" kern="1200" cap="none" normalizeH="0" baseline="0" dirty="0" smtClean="0">
                          <a:ln>
                            <a:noFill/>
                          </a:ln>
                          <a:effectLst/>
                        </a:rPr>
                        <a:t>ER3108G</a:t>
                      </a:r>
                      <a:endParaRPr kumimoji="0" lang="en-US" altLang="zh-CN" sz="1400" b="1" i="0" u="none" strike="noStrike" kern="1200" cap="none" normalizeH="0" baseline="0" dirty="0" smtClean="0">
                        <a:ln>
                          <a:noFill/>
                        </a:ln>
                        <a:solidFill>
                          <a:schemeClr val="bg1"/>
                        </a:solidFill>
                        <a:effectLst/>
                        <a:latin typeface="+mn-lt"/>
                        <a:ea typeface="+mn-ea"/>
                        <a:cs typeface="Times New Roman" pitchFamily="18" charset="0"/>
                      </a:endParaRPr>
                    </a:p>
                  </a:txBody>
                  <a:tcPr marL="52121" marR="52121" marT="26060" marB="26060" anchor="ctr" horzOverflow="overflow">
                    <a:solidFill>
                      <a:srgbClr val="0687FD"/>
                    </a:solidFill>
                  </a:tcPr>
                </a:tc>
                <a:tc>
                  <a:txBody>
                    <a:bodyPr/>
                    <a:lstStyle/>
                    <a:p>
                      <a:pPr marL="0" marR="0" lvl="0" indent="0" algn="ctr" defTabSz="914400" rtl="0" eaLnBrk="1" fontAlgn="base" latinLnBrk="0" hangingPunct="1">
                        <a:lnSpc>
                          <a:spcPct val="150000"/>
                        </a:lnSpc>
                        <a:spcBef>
                          <a:spcPct val="0"/>
                        </a:spcBef>
                        <a:spcAft>
                          <a:spcPct val="0"/>
                        </a:spcAft>
                        <a:buClr>
                          <a:schemeClr val="tx1"/>
                        </a:buClr>
                        <a:buSzTx/>
                        <a:buFont typeface="Wingdings" pitchFamily="2" charset="2"/>
                        <a:buNone/>
                        <a:tabLst/>
                      </a:pPr>
                      <a:r>
                        <a:rPr kumimoji="0" lang="en-US" altLang="zh-CN" sz="1400" u="none" strike="noStrike" kern="1200" cap="none" normalizeH="0" baseline="0" dirty="0" smtClean="0">
                          <a:ln>
                            <a:noFill/>
                          </a:ln>
                          <a:effectLst/>
                        </a:rPr>
                        <a:t>ER3108GW</a:t>
                      </a:r>
                      <a:endParaRPr kumimoji="0" lang="en-US" altLang="zh-CN" sz="1400" b="1" i="0" u="none" strike="noStrike" kern="1200" cap="none" normalizeH="0" baseline="0" dirty="0" smtClean="0">
                        <a:ln>
                          <a:noFill/>
                        </a:ln>
                        <a:solidFill>
                          <a:schemeClr val="bg1"/>
                        </a:solidFill>
                        <a:effectLst/>
                        <a:latin typeface="+mn-lt"/>
                        <a:ea typeface="+mn-ea"/>
                        <a:cs typeface="Times New Roman" pitchFamily="18" charset="0"/>
                      </a:endParaRPr>
                    </a:p>
                  </a:txBody>
                  <a:tcPr marL="52121" marR="52121" marT="26060" marB="26060" anchor="ctr" horzOverflow="overflow">
                    <a:solidFill>
                      <a:srgbClr val="0687FD"/>
                    </a:solidFill>
                  </a:tcPr>
                </a:tc>
              </a:tr>
              <a:tr h="504000">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400" u="none" strike="noStrike" kern="1200" cap="none" normalizeH="0" baseline="0" dirty="0" smtClean="0">
                          <a:ln>
                            <a:noFill/>
                          </a:ln>
                          <a:effectLst/>
                        </a:rPr>
                        <a:t>WAN</a:t>
                      </a:r>
                      <a:endParaRPr kumimoji="0" lang="zh-CN" altLang="en-US" sz="1400" b="0" i="0" u="none" strike="noStrike" kern="1200" cap="none" normalizeH="0" baseline="0" dirty="0" smtClean="0">
                        <a:ln>
                          <a:noFill/>
                        </a:ln>
                        <a:solidFill>
                          <a:schemeClr val="tx1"/>
                        </a:solidFill>
                        <a:effectLst/>
                        <a:latin typeface="+mn-lt"/>
                        <a:ea typeface="+mn-ea"/>
                        <a:cs typeface="Times New Roman" pitchFamily="18" charset="0"/>
                      </a:endParaRPr>
                    </a:p>
                  </a:txBody>
                  <a:tcPr marL="52121" marR="52121" marT="26060" marB="26060" anchor="ctr"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400" u="none" strike="noStrike" kern="1200" cap="none" normalizeH="0" baseline="0" dirty="0" smtClean="0">
                          <a:ln>
                            <a:noFill/>
                          </a:ln>
                          <a:effectLst/>
                        </a:rPr>
                        <a:t>1FE</a:t>
                      </a:r>
                      <a:endParaRPr kumimoji="0" lang="zh-CN" altLang="en-US" sz="1400" b="0" i="0" u="none" strike="noStrike" kern="1200" cap="none" normalizeH="0" baseline="0" dirty="0" smtClean="0">
                        <a:ln>
                          <a:noFill/>
                        </a:ln>
                        <a:solidFill>
                          <a:schemeClr val="tx1"/>
                        </a:solidFill>
                        <a:effectLst/>
                        <a:latin typeface="+mn-lt"/>
                        <a:ea typeface="+mn-ea"/>
                        <a:cs typeface="Times New Roman" pitchFamily="18" charset="0"/>
                      </a:endParaRPr>
                    </a:p>
                  </a:txBody>
                  <a:tcPr marL="52121" marR="52121" marT="26060" marB="26060" anchor="ctr"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1400" u="none" strike="noStrike" kern="1200" cap="none" normalizeH="0" baseline="0" dirty="0" smtClean="0">
                          <a:ln>
                            <a:noFill/>
                          </a:ln>
                          <a:effectLst/>
                        </a:rPr>
                        <a:t>1FE</a:t>
                      </a:r>
                      <a:endParaRPr kumimoji="0" lang="zh-CN" altLang="en-US" sz="1400" b="0" i="0" u="none" strike="noStrike" kern="1200" cap="none" normalizeH="0" baseline="0" dirty="0" smtClean="0">
                        <a:ln>
                          <a:noFill/>
                        </a:ln>
                        <a:solidFill>
                          <a:schemeClr val="tx1"/>
                        </a:solidFill>
                        <a:effectLst/>
                        <a:latin typeface="+mn-lt"/>
                        <a:ea typeface="+mn-ea"/>
                        <a:cs typeface="Times New Roman" pitchFamily="18" charset="0"/>
                      </a:endParaRPr>
                    </a:p>
                  </a:txBody>
                  <a:tcPr marL="52121" marR="52121" marT="26060" marB="26060" anchor="ctr"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1400" u="none" strike="noStrike" kern="1200" cap="none" normalizeH="0" baseline="0" dirty="0" smtClean="0">
                          <a:ln>
                            <a:noFill/>
                          </a:ln>
                          <a:effectLst/>
                        </a:rPr>
                        <a:t>1GE</a:t>
                      </a:r>
                      <a:endParaRPr kumimoji="0" lang="zh-CN" altLang="en-US" sz="1400" b="0" i="0" u="none" strike="noStrike" kern="1200" cap="none" normalizeH="0" baseline="0" dirty="0" smtClean="0">
                        <a:ln>
                          <a:noFill/>
                        </a:ln>
                        <a:solidFill>
                          <a:schemeClr val="tx1"/>
                        </a:solidFill>
                        <a:effectLst/>
                        <a:latin typeface="+mn-lt"/>
                        <a:ea typeface="+mn-ea"/>
                        <a:cs typeface="Times New Roman" pitchFamily="18" charset="0"/>
                      </a:endParaRPr>
                    </a:p>
                  </a:txBody>
                  <a:tcPr marL="52121" marR="52121" marT="26060" marB="26060" anchor="ctr"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400" u="none" strike="noStrike" kern="1200" cap="none" normalizeH="0" baseline="0" dirty="0" smtClean="0">
                          <a:ln>
                            <a:noFill/>
                          </a:ln>
                          <a:effectLst/>
                        </a:rPr>
                        <a:t>1GE</a:t>
                      </a:r>
                      <a:endParaRPr kumimoji="0" lang="zh-CN" altLang="en-US" sz="1400" b="0" i="0" u="none" strike="noStrike" kern="1200" cap="none" normalizeH="0" baseline="0" dirty="0" smtClean="0">
                        <a:ln>
                          <a:noFill/>
                        </a:ln>
                        <a:solidFill>
                          <a:schemeClr val="tx1"/>
                        </a:solidFill>
                        <a:effectLst/>
                        <a:latin typeface="+mn-lt"/>
                        <a:ea typeface="+mn-ea"/>
                        <a:cs typeface="Times New Roman" pitchFamily="18" charset="0"/>
                      </a:endParaRPr>
                    </a:p>
                  </a:txBody>
                  <a:tcPr marL="52121" marR="52121" marT="26060" marB="26060" anchor="ctr" horzOverflow="overflow"/>
                </a:tc>
              </a:tr>
              <a:tr h="504000">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400" u="none" strike="noStrike" cap="none" normalizeH="0" baseline="0" dirty="0" smtClean="0">
                          <a:ln>
                            <a:noFill/>
                          </a:ln>
                          <a:effectLst/>
                        </a:rPr>
                        <a:t>LAN</a:t>
                      </a:r>
                      <a:endParaRPr kumimoji="0" lang="zh-CN" altLang="en-US" sz="1400" b="0" i="0" u="none" strike="noStrike" cap="none" normalizeH="0" baseline="0" dirty="0" smtClean="0">
                        <a:ln>
                          <a:noFill/>
                        </a:ln>
                        <a:solidFill>
                          <a:schemeClr val="tx1"/>
                        </a:solidFill>
                        <a:effectLst/>
                        <a:latin typeface="+mn-lt"/>
                        <a:ea typeface="+mn-ea"/>
                        <a:cs typeface="Times New Roman" pitchFamily="18" charset="0"/>
                      </a:endParaRPr>
                    </a:p>
                  </a:txBody>
                  <a:tcPr marL="52121" marR="52121" marT="26060" marB="26060" anchor="ctr" horzOverflow="overflow"/>
                </a:tc>
                <a:tc>
                  <a:txBody>
                    <a:bodyPr/>
                    <a:lstStyle/>
                    <a:p>
                      <a:pPr marL="0" marR="0" lvl="0" indent="0" algn="ctr" defTabSz="914400" rtl="0" eaLnBrk="1" fontAlgn="ctr" latinLnBrk="0" hangingPunct="1">
                        <a:lnSpc>
                          <a:spcPct val="150000"/>
                        </a:lnSpc>
                        <a:spcBef>
                          <a:spcPct val="0"/>
                        </a:spcBef>
                        <a:spcAft>
                          <a:spcPct val="0"/>
                        </a:spcAft>
                        <a:buClrTx/>
                        <a:buSzTx/>
                        <a:buFontTx/>
                        <a:buNone/>
                        <a:tabLst/>
                      </a:pPr>
                      <a:r>
                        <a:rPr kumimoji="0" lang="en-US" altLang="zh-CN" sz="1400" u="none" strike="noStrike" cap="none" normalizeH="0" baseline="0" dirty="0" smtClean="0">
                          <a:ln>
                            <a:noFill/>
                          </a:ln>
                          <a:effectLst/>
                        </a:rPr>
                        <a:t>4FE</a:t>
                      </a:r>
                      <a:endParaRPr kumimoji="0" lang="zh-CN" altLang="en-US"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ctr" latinLnBrk="0" hangingPunct="1">
                        <a:lnSpc>
                          <a:spcPct val="150000"/>
                        </a:lnSpc>
                        <a:spcBef>
                          <a:spcPct val="0"/>
                        </a:spcBef>
                        <a:spcAft>
                          <a:spcPct val="0"/>
                        </a:spcAft>
                        <a:buClrTx/>
                        <a:buSzTx/>
                        <a:buFontTx/>
                        <a:buNone/>
                        <a:tabLst/>
                      </a:pPr>
                      <a:r>
                        <a:rPr kumimoji="0" lang="en-US" altLang="zh-CN" sz="1400" u="none" strike="noStrike" cap="none" normalizeH="0" baseline="0" dirty="0" smtClean="0">
                          <a:ln>
                            <a:noFill/>
                          </a:ln>
                          <a:effectLst/>
                        </a:rPr>
                        <a:t>4FE</a:t>
                      </a:r>
                      <a:endParaRPr kumimoji="0" lang="zh-CN" altLang="en-US"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ctr" latinLnBrk="0" hangingPunct="1">
                        <a:lnSpc>
                          <a:spcPct val="150000"/>
                        </a:lnSpc>
                        <a:spcBef>
                          <a:spcPct val="0"/>
                        </a:spcBef>
                        <a:spcAft>
                          <a:spcPct val="0"/>
                        </a:spcAft>
                        <a:buClrTx/>
                        <a:buSzTx/>
                        <a:buFontTx/>
                        <a:buNone/>
                        <a:tabLst/>
                      </a:pPr>
                      <a:r>
                        <a:rPr kumimoji="0" lang="en-US" altLang="zh-CN" sz="1400" u="none" strike="noStrike" cap="none" normalizeH="0" baseline="0" dirty="0" smtClean="0">
                          <a:ln>
                            <a:noFill/>
                          </a:ln>
                          <a:effectLst/>
                        </a:rPr>
                        <a:t>8GE</a:t>
                      </a:r>
                      <a:endParaRPr kumimoji="0" lang="zh-CN" altLang="en-US"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ctr" latinLnBrk="0" hangingPunct="1">
                        <a:lnSpc>
                          <a:spcPct val="150000"/>
                        </a:lnSpc>
                        <a:spcBef>
                          <a:spcPct val="0"/>
                        </a:spcBef>
                        <a:spcAft>
                          <a:spcPct val="0"/>
                        </a:spcAft>
                        <a:buClrTx/>
                        <a:buSzTx/>
                        <a:buFontTx/>
                        <a:buNone/>
                        <a:tabLst/>
                      </a:pPr>
                      <a:r>
                        <a:rPr kumimoji="0" lang="en-US" altLang="zh-CN" sz="1400" u="none" strike="noStrike" cap="none" normalizeH="0" baseline="0" dirty="0" smtClean="0">
                          <a:ln>
                            <a:noFill/>
                          </a:ln>
                          <a:effectLst/>
                        </a:rPr>
                        <a:t>8GE</a:t>
                      </a:r>
                      <a:endParaRPr kumimoji="0" lang="zh-CN" altLang="en-US"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r>
              <a:tr h="504000">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en-US" sz="1400" u="none" strike="noStrike" cap="none" normalizeH="0" baseline="0" dirty="0" smtClean="0">
                          <a:ln>
                            <a:noFill/>
                          </a:ln>
                          <a:effectLst/>
                        </a:rPr>
                        <a:t>包转发率</a:t>
                      </a:r>
                      <a:r>
                        <a:rPr kumimoji="0" lang="en-US" altLang="zh-CN" sz="1400" u="none" strike="noStrike" cap="none" normalizeH="0" baseline="0" dirty="0" smtClean="0">
                          <a:ln>
                            <a:noFill/>
                          </a:ln>
                          <a:effectLst/>
                        </a:rPr>
                        <a:t>64B</a:t>
                      </a:r>
                      <a:endParaRPr kumimoji="0" lang="en-US" altLang="zh-CN" sz="1400" b="0" i="0" u="none" strike="noStrike" cap="none" normalizeH="0" baseline="0" dirty="0" smtClean="0">
                        <a:ln>
                          <a:noFill/>
                        </a:ln>
                        <a:solidFill>
                          <a:schemeClr val="tx1"/>
                        </a:solidFill>
                        <a:effectLst/>
                        <a:latin typeface="+mn-lt"/>
                        <a:ea typeface="+mn-ea"/>
                        <a:cs typeface="Times New Roman" pitchFamily="18" charset="0"/>
                      </a:endParaRPr>
                    </a:p>
                  </a:txBody>
                  <a:tcPr marL="52121" marR="52121" marT="26060" marB="26060" anchor="ctr" horzOverflow="overflow"/>
                </a:tc>
                <a:tc>
                  <a:txBody>
                    <a:bodyPr/>
                    <a:lstStyle/>
                    <a:p>
                      <a:pPr marL="0" marR="0" lvl="0" indent="0" algn="ctr" defTabSz="914400" rtl="0" eaLnBrk="1" fontAlgn="ctr" latinLnBrk="0" hangingPunct="1">
                        <a:lnSpc>
                          <a:spcPct val="150000"/>
                        </a:lnSpc>
                        <a:spcBef>
                          <a:spcPct val="0"/>
                        </a:spcBef>
                        <a:spcAft>
                          <a:spcPct val="0"/>
                        </a:spcAft>
                        <a:buClrTx/>
                        <a:buSzTx/>
                        <a:buFontTx/>
                        <a:buNone/>
                        <a:tabLst/>
                      </a:pPr>
                      <a:r>
                        <a:rPr kumimoji="0" lang="en-US" altLang="zh-CN" sz="1400" u="none" strike="noStrike" cap="none" normalizeH="0" baseline="0" dirty="0" smtClean="0">
                          <a:ln>
                            <a:noFill/>
                          </a:ln>
                          <a:effectLst/>
                        </a:rPr>
                        <a:t>65Kpps</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ctr" latinLnBrk="0" hangingPunct="1">
                        <a:lnSpc>
                          <a:spcPct val="150000"/>
                        </a:lnSpc>
                        <a:spcBef>
                          <a:spcPct val="0"/>
                        </a:spcBef>
                        <a:spcAft>
                          <a:spcPct val="0"/>
                        </a:spcAft>
                        <a:buClrTx/>
                        <a:buSzTx/>
                        <a:buFontTx/>
                        <a:buNone/>
                        <a:tabLst/>
                      </a:pPr>
                      <a:r>
                        <a:rPr kumimoji="0" lang="en-US" altLang="zh-CN" sz="1400" u="none" strike="noStrike" cap="none" normalizeH="0" baseline="0" dirty="0" smtClean="0">
                          <a:ln>
                            <a:noFill/>
                          </a:ln>
                          <a:effectLst/>
                        </a:rPr>
                        <a:t>65Kpps</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ctr" latinLnBrk="0" hangingPunct="1">
                        <a:lnSpc>
                          <a:spcPct val="150000"/>
                        </a:lnSpc>
                        <a:spcBef>
                          <a:spcPct val="0"/>
                        </a:spcBef>
                        <a:spcAft>
                          <a:spcPct val="0"/>
                        </a:spcAft>
                        <a:buClrTx/>
                        <a:buSzTx/>
                        <a:buFontTx/>
                        <a:buNone/>
                        <a:tabLst/>
                        <a:defRPr/>
                      </a:pPr>
                      <a:r>
                        <a:rPr kumimoji="0" lang="en-US" altLang="zh-CN" sz="1400" u="none" strike="noStrike" cap="none" normalizeH="0" baseline="0" dirty="0" smtClean="0">
                          <a:ln>
                            <a:noFill/>
                          </a:ln>
                          <a:effectLst/>
                        </a:rPr>
                        <a:t>90Kpps</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ctr" latinLnBrk="0" hangingPunct="1">
                        <a:lnSpc>
                          <a:spcPct val="150000"/>
                        </a:lnSpc>
                        <a:spcBef>
                          <a:spcPct val="0"/>
                        </a:spcBef>
                        <a:spcAft>
                          <a:spcPct val="0"/>
                        </a:spcAft>
                        <a:buClrTx/>
                        <a:buSzTx/>
                        <a:buFontTx/>
                        <a:buNone/>
                        <a:tabLst/>
                      </a:pPr>
                      <a:r>
                        <a:rPr kumimoji="0" lang="en-US" altLang="zh-CN" sz="1400" u="none" strike="noStrike" cap="none" normalizeH="0" baseline="0" dirty="0" smtClean="0">
                          <a:ln>
                            <a:noFill/>
                          </a:ln>
                          <a:effectLst/>
                        </a:rPr>
                        <a:t>90Kpps</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r>
              <a:tr h="504000">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en-US" sz="1400" u="none" strike="noStrike" cap="none" normalizeH="0" baseline="0" dirty="0" smtClean="0">
                          <a:ln>
                            <a:noFill/>
                          </a:ln>
                          <a:effectLst/>
                        </a:rPr>
                        <a:t>并发连接数</a:t>
                      </a:r>
                      <a:endParaRPr kumimoji="0" lang="zh-CN" altLang="en-US" sz="1400" b="0" i="0" u="none" strike="noStrike" cap="none" normalizeH="0" baseline="0" dirty="0" smtClean="0">
                        <a:ln>
                          <a:noFill/>
                        </a:ln>
                        <a:solidFill>
                          <a:schemeClr val="tx1"/>
                        </a:solidFill>
                        <a:effectLst/>
                        <a:latin typeface="+mn-lt"/>
                        <a:ea typeface="+mn-ea"/>
                        <a:cs typeface="Times New Roman" pitchFamily="18" charset="0"/>
                      </a:endParaRPr>
                    </a:p>
                  </a:txBody>
                  <a:tcPr marL="52121" marR="52121" marT="26060" marB="26060" anchor="ctr"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400" u="none" strike="noStrike" cap="none" normalizeH="0" baseline="0" dirty="0" smtClean="0">
                          <a:ln>
                            <a:noFill/>
                          </a:ln>
                          <a:effectLst/>
                        </a:rPr>
                        <a:t>20K</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400" u="none" strike="noStrike" cap="none" normalizeH="0" baseline="0" dirty="0" smtClean="0">
                          <a:ln>
                            <a:noFill/>
                          </a:ln>
                          <a:effectLst/>
                        </a:rPr>
                        <a:t>20K</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400" u="none" strike="noStrike" cap="none" normalizeH="0" baseline="0" dirty="0" smtClean="0">
                          <a:ln>
                            <a:noFill/>
                          </a:ln>
                          <a:effectLst/>
                        </a:rPr>
                        <a:t>60K</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400" u="none" strike="noStrike" cap="none" normalizeH="0" baseline="0" dirty="0" smtClean="0">
                          <a:ln>
                            <a:noFill/>
                          </a:ln>
                          <a:effectLst/>
                        </a:rPr>
                        <a:t>60K</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r>
              <a:tr h="504000">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400" u="none" strike="noStrike" cap="none" normalizeH="0" baseline="0" dirty="0" smtClean="0">
                          <a:ln>
                            <a:noFill/>
                          </a:ln>
                          <a:effectLst/>
                        </a:rPr>
                        <a:t>ARP</a:t>
                      </a:r>
                      <a:r>
                        <a:rPr kumimoji="0" lang="zh-CN" altLang="en-US" sz="1400" u="none" strike="noStrike" cap="none" normalizeH="0" baseline="0" dirty="0" smtClean="0">
                          <a:ln>
                            <a:noFill/>
                          </a:ln>
                          <a:effectLst/>
                        </a:rPr>
                        <a:t>缓存容量</a:t>
                      </a:r>
                      <a:endParaRPr kumimoji="0" lang="zh-CN" altLang="en-US" sz="1400" b="0" i="0" u="none" strike="noStrike" cap="none" normalizeH="0" baseline="0" dirty="0" smtClean="0">
                        <a:ln>
                          <a:noFill/>
                        </a:ln>
                        <a:solidFill>
                          <a:schemeClr val="tx1"/>
                        </a:solidFill>
                        <a:effectLst/>
                        <a:latin typeface="+mn-lt"/>
                        <a:ea typeface="+mn-ea"/>
                        <a:cs typeface="Times New Roman" pitchFamily="18" charset="0"/>
                      </a:endParaRPr>
                    </a:p>
                  </a:txBody>
                  <a:tcPr marL="52121" marR="52121" marT="26060" marB="26060" anchor="ctr"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400" u="none" strike="noStrike" cap="none" normalizeH="0" baseline="0" dirty="0" smtClean="0">
                          <a:ln>
                            <a:noFill/>
                          </a:ln>
                          <a:effectLst/>
                        </a:rPr>
                        <a:t>1K</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400" u="none" strike="noStrike" cap="none" normalizeH="0" baseline="0" dirty="0" smtClean="0">
                          <a:ln>
                            <a:noFill/>
                          </a:ln>
                          <a:effectLst/>
                        </a:rPr>
                        <a:t>1K</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400" u="none" strike="noStrike" cap="none" normalizeH="0" baseline="0" dirty="0" smtClean="0">
                          <a:ln>
                            <a:noFill/>
                          </a:ln>
                          <a:effectLst/>
                        </a:rPr>
                        <a:t>1K</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400" u="none" strike="noStrike" cap="none" normalizeH="0" baseline="0" dirty="0" smtClean="0">
                          <a:ln>
                            <a:noFill/>
                          </a:ln>
                          <a:effectLst/>
                        </a:rPr>
                        <a:t>1K</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r>
              <a:tr h="504000">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400" u="none" strike="noStrike" cap="none" normalizeH="0" baseline="0" dirty="0" smtClean="0">
                          <a:ln>
                            <a:noFill/>
                          </a:ln>
                          <a:effectLst/>
                        </a:rPr>
                        <a:t>CPU</a:t>
                      </a:r>
                      <a:r>
                        <a:rPr kumimoji="0" lang="zh-CN" altLang="en-US" sz="1400" u="none" strike="noStrike" cap="none" normalizeH="0" baseline="0" dirty="0" smtClean="0">
                          <a:ln>
                            <a:noFill/>
                          </a:ln>
                          <a:effectLst/>
                        </a:rPr>
                        <a:t>能力</a:t>
                      </a:r>
                      <a:endParaRPr kumimoji="0" lang="zh-CN" altLang="en-US" sz="1400" b="0" i="0" u="none" strike="noStrike" cap="none" normalizeH="0" baseline="0" dirty="0" smtClean="0">
                        <a:ln>
                          <a:noFill/>
                        </a:ln>
                        <a:solidFill>
                          <a:schemeClr val="tx1"/>
                        </a:solidFill>
                        <a:effectLst/>
                        <a:latin typeface="+mn-lt"/>
                        <a:ea typeface="+mn-ea"/>
                        <a:cs typeface="Times New Roman" pitchFamily="18" charset="0"/>
                      </a:endParaRPr>
                    </a:p>
                  </a:txBody>
                  <a:tcPr marL="52121" marR="52121" marT="26060" marB="26060" anchor="ctr"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en-US" sz="1400" u="none" strike="noStrike" cap="none" normalizeH="0" baseline="0" dirty="0" smtClean="0">
                          <a:ln>
                            <a:noFill/>
                          </a:ln>
                          <a:effectLst/>
                        </a:rPr>
                        <a:t>单核</a:t>
                      </a:r>
                      <a:r>
                        <a:rPr kumimoji="0" lang="en-US" altLang="zh-CN" sz="1400" u="none" strike="noStrike" cap="none" normalizeH="0" baseline="0" dirty="0" smtClean="0">
                          <a:ln>
                            <a:noFill/>
                          </a:ln>
                          <a:effectLst/>
                        </a:rPr>
                        <a:t>533MHz</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en-US" sz="1400" u="none" strike="noStrike" cap="none" normalizeH="0" baseline="0" dirty="0" smtClean="0">
                          <a:ln>
                            <a:noFill/>
                          </a:ln>
                          <a:effectLst/>
                        </a:rPr>
                        <a:t>单核</a:t>
                      </a:r>
                      <a:r>
                        <a:rPr kumimoji="0" lang="en-US" altLang="zh-CN" sz="1400" u="none" strike="noStrike" cap="none" normalizeH="0" baseline="0" dirty="0" smtClean="0">
                          <a:ln>
                            <a:noFill/>
                          </a:ln>
                          <a:effectLst/>
                        </a:rPr>
                        <a:t>533MHz</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zh-CN" altLang="en-US" sz="1400" u="none" strike="noStrike" cap="none" normalizeH="0" baseline="0" dirty="0" smtClean="0">
                          <a:ln>
                            <a:noFill/>
                          </a:ln>
                          <a:effectLst/>
                        </a:rPr>
                        <a:t>单核</a:t>
                      </a:r>
                      <a:r>
                        <a:rPr kumimoji="0" lang="en-US" altLang="zh-CN" sz="1400" u="none" strike="noStrike" cap="none" normalizeH="0" baseline="0" dirty="0" smtClean="0">
                          <a:ln>
                            <a:noFill/>
                          </a:ln>
                          <a:effectLst/>
                        </a:rPr>
                        <a:t>1.5GHz</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en-US" sz="1400" u="none" strike="noStrike" cap="none" normalizeH="0" baseline="0" dirty="0" smtClean="0">
                          <a:ln>
                            <a:noFill/>
                          </a:ln>
                          <a:effectLst/>
                        </a:rPr>
                        <a:t>单核</a:t>
                      </a:r>
                      <a:r>
                        <a:rPr kumimoji="0" lang="en-US" altLang="zh-CN" sz="1400" u="none" strike="noStrike" cap="none" normalizeH="0" baseline="0" dirty="0" smtClean="0">
                          <a:ln>
                            <a:noFill/>
                          </a:ln>
                          <a:effectLst/>
                        </a:rPr>
                        <a:t>1.5GHz</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r>
              <a:tr h="504000">
                <a:tc>
                  <a:txBody>
                    <a:body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zh-CN" altLang="en-US" sz="1400" u="none" strike="noStrike" cap="none" normalizeH="0" baseline="0" dirty="0" smtClean="0">
                          <a:ln>
                            <a:noFill/>
                          </a:ln>
                          <a:effectLst/>
                        </a:rPr>
                        <a:t>内存</a:t>
                      </a:r>
                      <a:endParaRPr kumimoji="0" lang="en-US" altLang="zh-CN" sz="1400" u="none" strike="noStrike" cap="none" normalizeH="0" baseline="0" dirty="0" smtClean="0">
                        <a:ln>
                          <a:noFill/>
                        </a:ln>
                        <a:effectLst/>
                      </a:endParaRPr>
                    </a:p>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1400" u="none" strike="noStrike" cap="none" normalizeH="0" baseline="0" dirty="0" smtClean="0">
                          <a:ln>
                            <a:noFill/>
                          </a:ln>
                          <a:effectLst/>
                        </a:rPr>
                        <a:t>(DDRII) </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400" u="none" strike="noStrike" cap="none" normalizeH="0" baseline="0" dirty="0" smtClean="0">
                          <a:ln>
                            <a:noFill/>
                          </a:ln>
                          <a:effectLst/>
                        </a:rPr>
                        <a:t>128M </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400" u="none" strike="noStrike" cap="none" normalizeH="0" baseline="0" dirty="0" smtClean="0">
                          <a:ln>
                            <a:noFill/>
                          </a:ln>
                          <a:effectLst/>
                        </a:rPr>
                        <a:t>128M </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400" u="none" strike="noStrike" cap="none" normalizeH="0" baseline="0" dirty="0" smtClean="0">
                          <a:ln>
                            <a:noFill/>
                          </a:ln>
                          <a:effectLst/>
                        </a:rPr>
                        <a:t>128M</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400" u="none" strike="noStrike" cap="none" normalizeH="0" baseline="0" dirty="0" smtClean="0">
                          <a:ln>
                            <a:noFill/>
                          </a:ln>
                          <a:effectLst/>
                        </a:rPr>
                        <a:t>128M</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r>
              <a:tr h="504000">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400" u="none" strike="noStrike" cap="none" normalizeH="0" baseline="0" dirty="0" smtClean="0">
                          <a:ln>
                            <a:noFill/>
                          </a:ln>
                          <a:effectLst/>
                        </a:rPr>
                        <a:t>FLASH</a:t>
                      </a:r>
                      <a:endParaRPr kumimoji="0" lang="en-US" altLang="zh-CN" sz="1400" b="0" i="0" u="none" strike="noStrike" cap="none" normalizeH="0" baseline="0" dirty="0" smtClean="0">
                        <a:ln>
                          <a:noFill/>
                        </a:ln>
                        <a:solidFill>
                          <a:schemeClr val="tx1"/>
                        </a:solidFill>
                        <a:effectLst/>
                        <a:latin typeface="+mn-lt"/>
                        <a:ea typeface="+mn-ea"/>
                        <a:cs typeface="Times New Roman" pitchFamily="18" charset="0"/>
                      </a:endParaRPr>
                    </a:p>
                  </a:txBody>
                  <a:tcPr marL="52121" marR="52121" marT="26060" marB="26060" anchor="ctr"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400" u="none" strike="noStrike" cap="none" normalizeH="0" baseline="0" dirty="0" smtClean="0">
                          <a:ln>
                            <a:noFill/>
                          </a:ln>
                          <a:effectLst/>
                        </a:rPr>
                        <a:t>16M</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400" u="none" strike="noStrike" cap="none" normalizeH="0" baseline="0" dirty="0" smtClean="0">
                          <a:ln>
                            <a:noFill/>
                          </a:ln>
                          <a:effectLst/>
                        </a:rPr>
                        <a:t>16M</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400" u="none" strike="noStrike" cap="none" normalizeH="0" baseline="0" dirty="0" smtClean="0">
                          <a:ln>
                            <a:noFill/>
                          </a:ln>
                          <a:effectLst/>
                        </a:rPr>
                        <a:t>16M</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400" u="none" strike="noStrike" cap="none" normalizeH="0" baseline="0" dirty="0" smtClean="0">
                          <a:ln>
                            <a:noFill/>
                          </a:ln>
                          <a:effectLst/>
                        </a:rPr>
                        <a:t>16M</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r>
            </a:tbl>
          </a:graphicData>
        </a:graphic>
      </p:graphicFrame>
    </p:spTree>
    <p:extLst>
      <p:ext uri="{BB962C8B-B14F-4D97-AF65-F5344CB8AC3E}">
        <p14:creationId xmlns:p14="http://schemas.microsoft.com/office/powerpoint/2010/main" val="26238381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7" name="Text Box 7"/>
          <p:cNvSpPr txBox="1">
            <a:spLocks noChangeArrowheads="1"/>
          </p:cNvSpPr>
          <p:nvPr/>
        </p:nvSpPr>
        <p:spPr bwMode="auto">
          <a:xfrm>
            <a:off x="533400" y="914400"/>
            <a:ext cx="2057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ea typeface="宋体" charset="-122"/>
              </a:defRPr>
            </a:lvl1pPr>
            <a:lvl2pPr>
              <a:defRPr>
                <a:solidFill>
                  <a:schemeClr val="tx1"/>
                </a:solidFill>
                <a:latin typeface="Arial" charset="0"/>
                <a:ea typeface="宋体" charset="-122"/>
              </a:defRPr>
            </a:lvl2pPr>
            <a:lvl3pPr>
              <a:defRPr>
                <a:solidFill>
                  <a:schemeClr val="tx1"/>
                </a:solidFill>
                <a:latin typeface="Arial" charset="0"/>
                <a:ea typeface="宋体" charset="-122"/>
              </a:defRPr>
            </a:lvl3pPr>
            <a:lvl4pPr>
              <a:defRPr>
                <a:solidFill>
                  <a:schemeClr val="tx1"/>
                </a:solidFill>
                <a:latin typeface="Arial" charset="0"/>
                <a:ea typeface="宋体" charset="-122"/>
              </a:defRPr>
            </a:lvl4pPr>
            <a:lvl5pPr>
              <a:defRPr>
                <a:solidFill>
                  <a:schemeClr val="tx1"/>
                </a:solidFill>
                <a:latin typeface="Arial" charset="0"/>
                <a:ea typeface="宋体" charset="-122"/>
              </a:defRPr>
            </a:lvl5pPr>
            <a:lvl6pPr marL="457200" fontAlgn="base">
              <a:spcBef>
                <a:spcPct val="0"/>
              </a:spcBef>
              <a:spcAft>
                <a:spcPct val="0"/>
              </a:spcAft>
              <a:defRPr>
                <a:solidFill>
                  <a:schemeClr val="tx1"/>
                </a:solidFill>
                <a:latin typeface="Arial" charset="0"/>
                <a:ea typeface="宋体" charset="-122"/>
              </a:defRPr>
            </a:lvl6pPr>
            <a:lvl7pPr marL="914400" fontAlgn="base">
              <a:spcBef>
                <a:spcPct val="0"/>
              </a:spcBef>
              <a:spcAft>
                <a:spcPct val="0"/>
              </a:spcAft>
              <a:defRPr>
                <a:solidFill>
                  <a:schemeClr val="tx1"/>
                </a:solidFill>
                <a:latin typeface="Arial" charset="0"/>
                <a:ea typeface="宋体" charset="-122"/>
              </a:defRPr>
            </a:lvl7pPr>
            <a:lvl8pPr marL="1371600" fontAlgn="base">
              <a:spcBef>
                <a:spcPct val="0"/>
              </a:spcBef>
              <a:spcAft>
                <a:spcPct val="0"/>
              </a:spcAft>
              <a:defRPr>
                <a:solidFill>
                  <a:schemeClr val="tx1"/>
                </a:solidFill>
                <a:latin typeface="Arial" charset="0"/>
                <a:ea typeface="宋体" charset="-122"/>
              </a:defRPr>
            </a:lvl8pPr>
            <a:lvl9pPr marL="1828800" fontAlgn="base">
              <a:spcBef>
                <a:spcPct val="0"/>
              </a:spcBef>
              <a:spcAft>
                <a:spcPct val="0"/>
              </a:spcAft>
              <a:defRPr>
                <a:solidFill>
                  <a:schemeClr val="tx1"/>
                </a:solidFill>
                <a:latin typeface="Arial" charset="0"/>
                <a:ea typeface="宋体" charset="-122"/>
              </a:defRPr>
            </a:lvl9pPr>
          </a:lstStyle>
          <a:p>
            <a:r>
              <a:rPr lang="zh-CN" altLang="en-US" sz="3200" b="1">
                <a:solidFill>
                  <a:srgbClr val="CC0000"/>
                </a:solidFill>
                <a:ea typeface="华文细黑" pitchFamily="2" charset="-122"/>
              </a:rPr>
              <a:t>目录</a:t>
            </a:r>
          </a:p>
        </p:txBody>
      </p:sp>
      <p:sp>
        <p:nvSpPr>
          <p:cNvPr id="5" name="内容占位符 4"/>
          <p:cNvSpPr>
            <a:spLocks noGrp="1"/>
          </p:cNvSpPr>
          <p:nvPr>
            <p:ph idx="1"/>
          </p:nvPr>
        </p:nvSpPr>
        <p:spPr/>
        <p:txBody>
          <a:bodyPr/>
          <a:lstStyle/>
          <a:p>
            <a:pPr>
              <a:lnSpc>
                <a:spcPct val="150000"/>
              </a:lnSpc>
              <a:spcBef>
                <a:spcPct val="50000"/>
              </a:spcBef>
              <a:buClr>
                <a:schemeClr val="tx1"/>
              </a:buClr>
              <a:buFont typeface="Wingdings" pitchFamily="2" charset="2"/>
              <a:buChar char="n"/>
            </a:pPr>
            <a:r>
              <a:rPr lang="en-US" altLang="zh-CN" sz="2800" b="1" dirty="0">
                <a:ea typeface="华文细黑" pitchFamily="2" charset="-122"/>
              </a:rPr>
              <a:t>H3C ER</a:t>
            </a:r>
            <a:r>
              <a:rPr lang="zh-CN" altLang="en-US" sz="2800" b="1" dirty="0">
                <a:ea typeface="华文细黑" pitchFamily="2" charset="-122"/>
              </a:rPr>
              <a:t>系列路由器产品概述</a:t>
            </a:r>
          </a:p>
          <a:p>
            <a:pPr>
              <a:lnSpc>
                <a:spcPct val="150000"/>
              </a:lnSpc>
              <a:spcBef>
                <a:spcPct val="50000"/>
              </a:spcBef>
              <a:buClr>
                <a:schemeClr val="tx1"/>
              </a:buClr>
              <a:buFont typeface="Wingdings" pitchFamily="2" charset="2"/>
              <a:buChar char="n"/>
            </a:pPr>
            <a:r>
              <a:rPr lang="en-US" altLang="zh-CN" sz="2800" b="1" dirty="0">
                <a:ea typeface="华文细黑" pitchFamily="2" charset="-122"/>
              </a:rPr>
              <a:t>H3C ER</a:t>
            </a:r>
            <a:r>
              <a:rPr lang="zh-CN" altLang="en-US" sz="2800" b="1" dirty="0">
                <a:ea typeface="华文细黑" pitchFamily="2" charset="-122"/>
              </a:rPr>
              <a:t>系列路由器硬件介绍</a:t>
            </a:r>
          </a:p>
          <a:p>
            <a:pPr>
              <a:lnSpc>
                <a:spcPct val="150000"/>
              </a:lnSpc>
              <a:spcBef>
                <a:spcPct val="50000"/>
              </a:spcBef>
              <a:buClr>
                <a:srgbClr val="C00000"/>
              </a:buClr>
              <a:buFont typeface="Wingdings" pitchFamily="2" charset="2"/>
              <a:buChar char="n"/>
            </a:pPr>
            <a:r>
              <a:rPr lang="en-US" altLang="zh-CN" sz="2800" b="1" dirty="0">
                <a:solidFill>
                  <a:srgbClr val="CC0000"/>
                </a:solidFill>
                <a:ea typeface="华文细黑" pitchFamily="2" charset="-122"/>
              </a:rPr>
              <a:t>H3C ER</a:t>
            </a:r>
            <a:r>
              <a:rPr lang="zh-CN" altLang="en-US" sz="2800" b="1" dirty="0">
                <a:solidFill>
                  <a:srgbClr val="CC0000"/>
                </a:solidFill>
                <a:ea typeface="华文细黑" pitchFamily="2" charset="-122"/>
              </a:rPr>
              <a:t>系列路由器软件特性介绍</a:t>
            </a:r>
          </a:p>
          <a:p>
            <a:pPr>
              <a:lnSpc>
                <a:spcPct val="150000"/>
              </a:lnSpc>
              <a:spcBef>
                <a:spcPct val="50000"/>
              </a:spcBef>
              <a:buClr>
                <a:schemeClr val="tx1"/>
              </a:buClr>
              <a:buFont typeface="Wingdings" pitchFamily="2" charset="2"/>
              <a:buChar char="n"/>
            </a:pPr>
            <a:r>
              <a:rPr lang="en-US" altLang="zh-CN" sz="2800" b="1" dirty="0">
                <a:ea typeface="华文细黑" pitchFamily="2" charset="-122"/>
              </a:rPr>
              <a:t>H3C ER</a:t>
            </a:r>
            <a:r>
              <a:rPr lang="zh-CN" altLang="en-US" sz="2800" b="1" dirty="0">
                <a:ea typeface="华文细黑" pitchFamily="2" charset="-122"/>
              </a:rPr>
              <a:t>系列路由器基本配置</a:t>
            </a:r>
          </a:p>
          <a:p>
            <a:pPr>
              <a:lnSpc>
                <a:spcPct val="150000"/>
              </a:lnSpc>
              <a:spcBef>
                <a:spcPct val="50000"/>
              </a:spcBef>
              <a:buClr>
                <a:schemeClr val="tx1"/>
              </a:buClr>
              <a:buFont typeface="Wingdings" pitchFamily="2" charset="2"/>
              <a:buChar char="n"/>
            </a:pPr>
            <a:r>
              <a:rPr lang="en-US" altLang="zh-CN" sz="2800" b="1" dirty="0">
                <a:ea typeface="华文细黑" pitchFamily="2" charset="-122"/>
              </a:rPr>
              <a:t>H3C ER</a:t>
            </a:r>
            <a:r>
              <a:rPr lang="zh-CN" altLang="en-US" sz="2800" b="1" dirty="0">
                <a:ea typeface="华文细黑" pitchFamily="2" charset="-122"/>
              </a:rPr>
              <a:t>系列路由器典型</a:t>
            </a:r>
            <a:r>
              <a:rPr lang="zh-CN" altLang="en-US" sz="2800" b="1" dirty="0" smtClean="0">
                <a:ea typeface="华文细黑" pitchFamily="2" charset="-122"/>
              </a:rPr>
              <a:t>应用</a:t>
            </a:r>
          </a:p>
        </p:txBody>
      </p:sp>
    </p:spTree>
    <p:extLst>
      <p:ext uri="{BB962C8B-B14F-4D97-AF65-F5344CB8AC3E}">
        <p14:creationId xmlns:p14="http://schemas.microsoft.com/office/powerpoint/2010/main" val="23265065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zh-CN" dirty="0" smtClean="0"/>
              <a:t>H3C ER</a:t>
            </a:r>
            <a:r>
              <a:rPr lang="zh-CN" altLang="en-US" dirty="0" smtClean="0"/>
              <a:t>系列路由器软件特性概述</a:t>
            </a:r>
            <a:endParaRPr lang="zh-CN" altLang="en-US" dirty="0"/>
          </a:p>
        </p:txBody>
      </p:sp>
      <p:sp>
        <p:nvSpPr>
          <p:cNvPr id="62467" name="Rectangle 3"/>
          <p:cNvSpPr>
            <a:spLocks noGrp="1" noChangeArrowheads="1"/>
          </p:cNvSpPr>
          <p:nvPr>
            <p:ph idx="1"/>
          </p:nvPr>
        </p:nvSpPr>
        <p:spPr/>
        <p:txBody>
          <a:bodyPr/>
          <a:lstStyle/>
          <a:p>
            <a:pPr>
              <a:lnSpc>
                <a:spcPct val="150000"/>
              </a:lnSpc>
            </a:pPr>
            <a:r>
              <a:rPr lang="zh-CN" altLang="en-US" sz="2000" dirty="0"/>
              <a:t>基于</a:t>
            </a:r>
            <a:r>
              <a:rPr lang="en-US" altLang="zh-CN" sz="2000" dirty="0" err="1"/>
              <a:t>Miniware</a:t>
            </a:r>
            <a:r>
              <a:rPr lang="zh-CN" altLang="en-US" sz="2000" dirty="0"/>
              <a:t>平台</a:t>
            </a:r>
            <a:endParaRPr lang="zh-CN" altLang="en-US" sz="2000" dirty="0" smtClean="0"/>
          </a:p>
          <a:p>
            <a:pPr lvl="1">
              <a:lnSpc>
                <a:spcPct val="150000"/>
              </a:lnSpc>
            </a:pPr>
            <a:r>
              <a:rPr lang="zh-CN" altLang="en-US" sz="1800" dirty="0" smtClean="0"/>
              <a:t>网络协议</a:t>
            </a:r>
            <a:endParaRPr lang="zh-CN" altLang="en-US" sz="1800" dirty="0"/>
          </a:p>
          <a:p>
            <a:pPr lvl="1">
              <a:lnSpc>
                <a:spcPct val="150000"/>
              </a:lnSpc>
            </a:pPr>
            <a:r>
              <a:rPr lang="zh-CN" altLang="en-US" sz="1800" dirty="0"/>
              <a:t>无线</a:t>
            </a:r>
          </a:p>
          <a:p>
            <a:pPr lvl="1">
              <a:lnSpc>
                <a:spcPct val="150000"/>
              </a:lnSpc>
            </a:pPr>
            <a:r>
              <a:rPr lang="zh-CN" altLang="en-US" sz="1800" dirty="0"/>
              <a:t>防火墙</a:t>
            </a:r>
          </a:p>
          <a:p>
            <a:pPr lvl="1">
              <a:lnSpc>
                <a:spcPct val="150000"/>
              </a:lnSpc>
            </a:pPr>
            <a:r>
              <a:rPr lang="en-US" altLang="zh-CN" sz="1800" dirty="0" err="1" smtClean="0"/>
              <a:t>IPSec</a:t>
            </a:r>
            <a:r>
              <a:rPr lang="en-US" altLang="zh-CN" sz="1800" dirty="0" smtClean="0"/>
              <a:t> </a:t>
            </a:r>
            <a:r>
              <a:rPr lang="en-US" altLang="zh-CN" sz="1800" dirty="0"/>
              <a:t>VPN</a:t>
            </a:r>
          </a:p>
          <a:p>
            <a:pPr lvl="1">
              <a:lnSpc>
                <a:spcPct val="150000"/>
              </a:lnSpc>
            </a:pPr>
            <a:r>
              <a:rPr lang="en-US" altLang="zh-CN" sz="1800" dirty="0" smtClean="0"/>
              <a:t>L2TP</a:t>
            </a:r>
          </a:p>
          <a:p>
            <a:pPr lvl="1">
              <a:lnSpc>
                <a:spcPct val="150000"/>
              </a:lnSpc>
            </a:pPr>
            <a:r>
              <a:rPr lang="zh-CN" altLang="en-US" sz="1800" dirty="0"/>
              <a:t>网络</a:t>
            </a:r>
            <a:r>
              <a:rPr lang="zh-CN" altLang="en-US" sz="1800" dirty="0" smtClean="0"/>
              <a:t>安全</a:t>
            </a:r>
            <a:endParaRPr lang="en-US" altLang="zh-CN" sz="1800" dirty="0"/>
          </a:p>
          <a:p>
            <a:pPr lvl="1">
              <a:lnSpc>
                <a:spcPct val="150000"/>
              </a:lnSpc>
            </a:pPr>
            <a:r>
              <a:rPr lang="zh-CN" altLang="en-US" sz="1800" dirty="0" smtClean="0"/>
              <a:t>上网行为管理</a:t>
            </a:r>
            <a:endParaRPr lang="zh-CN" altLang="en-US" sz="1800" dirty="0"/>
          </a:p>
          <a:p>
            <a:pPr lvl="1">
              <a:lnSpc>
                <a:spcPct val="150000"/>
              </a:lnSpc>
            </a:pPr>
            <a:r>
              <a:rPr lang="en-US" altLang="zh-CN" sz="1800" dirty="0" err="1" smtClean="0"/>
              <a:t>QoS</a:t>
            </a:r>
            <a:endParaRPr lang="en-US" altLang="zh-CN" sz="1800" dirty="0"/>
          </a:p>
        </p:txBody>
      </p:sp>
      <p:sp>
        <p:nvSpPr>
          <p:cNvPr id="4" name="Rectangle 3"/>
          <p:cNvSpPr txBox="1">
            <a:spLocks noChangeArrowheads="1"/>
          </p:cNvSpPr>
          <p:nvPr/>
        </p:nvSpPr>
        <p:spPr bwMode="auto">
          <a:xfrm>
            <a:off x="3563888" y="1772816"/>
            <a:ext cx="2520280"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10000"/>
              </a:spcBef>
              <a:spcAft>
                <a:spcPct val="25000"/>
              </a:spcAft>
              <a:buClr>
                <a:schemeClr val="tx1"/>
              </a:buClr>
              <a:buSzPct val="80000"/>
              <a:buFont typeface="Wingdings" pitchFamily="2" charset="2"/>
              <a:buChar char="l"/>
              <a:defRPr sz="3000" b="1">
                <a:solidFill>
                  <a:srgbClr val="000000"/>
                </a:solidFill>
                <a:latin typeface="+mn-lt"/>
                <a:ea typeface="+mn-ea"/>
                <a:cs typeface="+mn-cs"/>
              </a:defRPr>
            </a:lvl1pPr>
            <a:lvl2pPr marL="742950" indent="-285750" algn="l" rtl="0" eaLnBrk="1" fontAlgn="base" hangingPunct="1">
              <a:spcBef>
                <a:spcPct val="10000"/>
              </a:spcBef>
              <a:spcAft>
                <a:spcPct val="25000"/>
              </a:spcAft>
              <a:buClr>
                <a:schemeClr val="tx1"/>
              </a:buClr>
              <a:buSzPct val="80000"/>
              <a:buFont typeface="Wingdings" pitchFamily="2" charset="2"/>
              <a:buChar char="à"/>
              <a:defRPr sz="2400">
                <a:solidFill>
                  <a:srgbClr val="000000"/>
                </a:solidFill>
                <a:latin typeface="+mn-lt"/>
                <a:ea typeface="+mn-ea"/>
              </a:defRPr>
            </a:lvl2pPr>
            <a:lvl3pPr marL="1143000" indent="-228600" algn="l" rtl="0" eaLnBrk="1" fontAlgn="base" hangingPunct="1">
              <a:spcBef>
                <a:spcPct val="10000"/>
              </a:spcBef>
              <a:spcAft>
                <a:spcPct val="25000"/>
              </a:spcAft>
              <a:buClr>
                <a:schemeClr val="tx1"/>
              </a:buClr>
              <a:buFont typeface="Times New Roman" pitchFamily="18" charset="0"/>
              <a:buChar char="-"/>
              <a:defRPr sz="2400">
                <a:solidFill>
                  <a:srgbClr val="000000"/>
                </a:solidFill>
                <a:latin typeface="+mn-lt"/>
                <a:ea typeface="+mn-ea"/>
              </a:defRPr>
            </a:lvl3pPr>
            <a:lvl4pPr marL="1600200" indent="-228600" algn="l" rtl="0" eaLnBrk="1" fontAlgn="base" hangingPunct="1">
              <a:spcBef>
                <a:spcPct val="10000"/>
              </a:spcBef>
              <a:spcAft>
                <a:spcPct val="25000"/>
              </a:spcAft>
              <a:buClr>
                <a:schemeClr val="tx1"/>
              </a:buClr>
              <a:buFont typeface="Arial" charset="0"/>
              <a:buChar char="—"/>
              <a:defRPr>
                <a:solidFill>
                  <a:srgbClr val="000000"/>
                </a:solidFill>
                <a:latin typeface="+mn-lt"/>
                <a:ea typeface="+mn-ea"/>
              </a:defRPr>
            </a:lvl4pPr>
            <a:lvl5pPr marL="2057400" indent="-228600" algn="l" rtl="0" eaLnBrk="1" fontAlgn="base" hangingPunct="1">
              <a:spcBef>
                <a:spcPct val="10000"/>
              </a:spcBef>
              <a:spcAft>
                <a:spcPct val="25000"/>
              </a:spcAft>
              <a:buClr>
                <a:schemeClr val="tx1"/>
              </a:buClr>
              <a:buFont typeface="Wingdings" pitchFamily="2" charset="2"/>
              <a:buChar char="Ü"/>
              <a:defRPr sz="1600">
                <a:solidFill>
                  <a:srgbClr val="000000"/>
                </a:solidFill>
                <a:latin typeface="+mn-lt"/>
                <a:ea typeface="+mn-ea"/>
              </a:defRPr>
            </a:lvl5pPr>
            <a:lvl6pPr marL="2514600" indent="-228600" algn="l" rtl="0" eaLnBrk="1" fontAlgn="base" hangingPunct="1">
              <a:spcBef>
                <a:spcPct val="10000"/>
              </a:spcBef>
              <a:spcAft>
                <a:spcPct val="25000"/>
              </a:spcAft>
              <a:buClr>
                <a:schemeClr val="tx1"/>
              </a:buClr>
              <a:buFont typeface="Wingdings" pitchFamily="2" charset="2"/>
              <a:buChar char="Ü"/>
              <a:defRPr sz="1600">
                <a:solidFill>
                  <a:srgbClr val="000000"/>
                </a:solidFill>
                <a:latin typeface="+mn-lt"/>
                <a:ea typeface="+mn-ea"/>
              </a:defRPr>
            </a:lvl6pPr>
            <a:lvl7pPr marL="2971800" indent="-228600" algn="l" rtl="0" eaLnBrk="1" fontAlgn="base" hangingPunct="1">
              <a:spcBef>
                <a:spcPct val="10000"/>
              </a:spcBef>
              <a:spcAft>
                <a:spcPct val="25000"/>
              </a:spcAft>
              <a:buClr>
                <a:schemeClr val="tx1"/>
              </a:buClr>
              <a:buFont typeface="Wingdings" pitchFamily="2" charset="2"/>
              <a:buChar char="Ü"/>
              <a:defRPr sz="1600">
                <a:solidFill>
                  <a:srgbClr val="000000"/>
                </a:solidFill>
                <a:latin typeface="+mn-lt"/>
                <a:ea typeface="+mn-ea"/>
              </a:defRPr>
            </a:lvl7pPr>
            <a:lvl8pPr marL="3429000" indent="-228600" algn="l" rtl="0" eaLnBrk="1" fontAlgn="base" hangingPunct="1">
              <a:spcBef>
                <a:spcPct val="10000"/>
              </a:spcBef>
              <a:spcAft>
                <a:spcPct val="25000"/>
              </a:spcAft>
              <a:buClr>
                <a:schemeClr val="tx1"/>
              </a:buClr>
              <a:buFont typeface="Wingdings" pitchFamily="2" charset="2"/>
              <a:buChar char="Ü"/>
              <a:defRPr sz="1600">
                <a:solidFill>
                  <a:srgbClr val="000000"/>
                </a:solidFill>
                <a:latin typeface="+mn-lt"/>
                <a:ea typeface="+mn-ea"/>
              </a:defRPr>
            </a:lvl8pPr>
            <a:lvl9pPr marL="3886200" indent="-228600" algn="l" rtl="0" eaLnBrk="1" fontAlgn="base" hangingPunct="1">
              <a:spcBef>
                <a:spcPct val="10000"/>
              </a:spcBef>
              <a:spcAft>
                <a:spcPct val="25000"/>
              </a:spcAft>
              <a:buClr>
                <a:schemeClr val="tx1"/>
              </a:buClr>
              <a:buFont typeface="Wingdings" pitchFamily="2" charset="2"/>
              <a:buChar char="Ü"/>
              <a:defRPr sz="1600">
                <a:solidFill>
                  <a:srgbClr val="000000"/>
                </a:solidFill>
                <a:latin typeface="+mn-lt"/>
                <a:ea typeface="+mn-ea"/>
              </a:defRPr>
            </a:lvl9pPr>
          </a:lstStyle>
          <a:p>
            <a:pPr lvl="1">
              <a:lnSpc>
                <a:spcPct val="150000"/>
              </a:lnSpc>
            </a:pPr>
            <a:r>
              <a:rPr lang="zh-CN" altLang="en-US" sz="1800" kern="0" dirty="0" smtClean="0"/>
              <a:t>流量监控</a:t>
            </a:r>
          </a:p>
          <a:p>
            <a:pPr lvl="1">
              <a:lnSpc>
                <a:spcPct val="150000"/>
              </a:lnSpc>
            </a:pPr>
            <a:r>
              <a:rPr lang="zh-CN" altLang="en-US" sz="1800" kern="0" dirty="0" smtClean="0"/>
              <a:t>系统服务</a:t>
            </a:r>
          </a:p>
          <a:p>
            <a:pPr lvl="1">
              <a:lnSpc>
                <a:spcPct val="150000"/>
              </a:lnSpc>
            </a:pPr>
            <a:r>
              <a:rPr lang="zh-CN" altLang="en-US" sz="1800" kern="0" dirty="0" smtClean="0"/>
              <a:t>配置管理</a:t>
            </a:r>
            <a:endParaRPr lang="en-US" altLang="zh-CN" sz="1800" kern="0" dirty="0" smtClean="0"/>
          </a:p>
          <a:p>
            <a:pPr lvl="1">
              <a:lnSpc>
                <a:spcPct val="150000"/>
              </a:lnSpc>
            </a:pPr>
            <a:r>
              <a:rPr lang="zh-CN" altLang="en-US" sz="1800" kern="0" dirty="0" smtClean="0"/>
              <a:t>路由</a:t>
            </a:r>
          </a:p>
          <a:p>
            <a:pPr lvl="1">
              <a:lnSpc>
                <a:spcPct val="150000"/>
              </a:lnSpc>
            </a:pPr>
            <a:r>
              <a:rPr lang="zh-CN" altLang="en-US" sz="1800" kern="0" dirty="0" smtClean="0"/>
              <a:t>故障诊断</a:t>
            </a:r>
          </a:p>
        </p:txBody>
      </p:sp>
    </p:spTree>
    <p:extLst>
      <p:ext uri="{BB962C8B-B14F-4D97-AF65-F5344CB8AC3E}">
        <p14:creationId xmlns:p14="http://schemas.microsoft.com/office/powerpoint/2010/main" val="17095809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lnSpc>
                <a:spcPct val="90000"/>
              </a:lnSpc>
            </a:pPr>
            <a:r>
              <a:rPr lang="zh-CN" altLang="en-US" dirty="0"/>
              <a:t>基于</a:t>
            </a:r>
            <a:r>
              <a:rPr lang="en-US" altLang="zh-CN" dirty="0" err="1"/>
              <a:t>Miniware</a:t>
            </a:r>
            <a:r>
              <a:rPr lang="zh-CN" altLang="en-US" dirty="0"/>
              <a:t>平台</a:t>
            </a:r>
          </a:p>
        </p:txBody>
      </p:sp>
      <p:sp>
        <p:nvSpPr>
          <p:cNvPr id="62467" name="Rectangle 3"/>
          <p:cNvSpPr>
            <a:spLocks noGrp="1" noChangeArrowheads="1"/>
          </p:cNvSpPr>
          <p:nvPr>
            <p:ph type="body" idx="1"/>
          </p:nvPr>
        </p:nvSpPr>
        <p:spPr>
          <a:xfrm>
            <a:off x="900113" y="1196975"/>
            <a:ext cx="7343775" cy="5111750"/>
          </a:xfrm>
        </p:spPr>
        <p:txBody>
          <a:bodyPr/>
          <a:lstStyle/>
          <a:p>
            <a:pPr>
              <a:lnSpc>
                <a:spcPct val="150000"/>
              </a:lnSpc>
            </a:pPr>
            <a:r>
              <a:rPr lang="zh-CN" altLang="en-US" sz="2000" dirty="0"/>
              <a:t>网络协议</a:t>
            </a:r>
          </a:p>
          <a:p>
            <a:pPr lvl="1">
              <a:lnSpc>
                <a:spcPct val="150000"/>
              </a:lnSpc>
            </a:pPr>
            <a:r>
              <a:rPr lang="en-US" altLang="zh-CN" sz="1800" dirty="0">
                <a:solidFill>
                  <a:schemeClr val="tx1"/>
                </a:solidFill>
              </a:rPr>
              <a:t>PPP</a:t>
            </a:r>
          </a:p>
          <a:p>
            <a:pPr lvl="1">
              <a:lnSpc>
                <a:spcPct val="150000"/>
              </a:lnSpc>
            </a:pPr>
            <a:r>
              <a:rPr lang="en-US" altLang="zh-CN" sz="1800" dirty="0">
                <a:solidFill>
                  <a:schemeClr val="tx1"/>
                </a:solidFill>
              </a:rPr>
              <a:t>CHAP</a:t>
            </a:r>
          </a:p>
          <a:p>
            <a:pPr lvl="1">
              <a:lnSpc>
                <a:spcPct val="150000"/>
              </a:lnSpc>
            </a:pPr>
            <a:r>
              <a:rPr lang="en-US" altLang="zh-CN" sz="1800" dirty="0">
                <a:solidFill>
                  <a:schemeClr val="tx1"/>
                </a:solidFill>
              </a:rPr>
              <a:t>PAP</a:t>
            </a:r>
          </a:p>
          <a:p>
            <a:pPr lvl="1">
              <a:lnSpc>
                <a:spcPct val="150000"/>
              </a:lnSpc>
            </a:pPr>
            <a:r>
              <a:rPr lang="en-US" altLang="zh-CN" sz="1800" dirty="0">
                <a:solidFill>
                  <a:schemeClr val="tx1"/>
                </a:solidFill>
              </a:rPr>
              <a:t>MS-CHAP</a:t>
            </a:r>
          </a:p>
          <a:p>
            <a:pPr lvl="1">
              <a:lnSpc>
                <a:spcPct val="150000"/>
              </a:lnSpc>
            </a:pPr>
            <a:r>
              <a:rPr lang="en-US" altLang="zh-CN" sz="1800" dirty="0" err="1">
                <a:solidFill>
                  <a:schemeClr val="tx1"/>
                </a:solidFill>
              </a:rPr>
              <a:t>PPPoE</a:t>
            </a:r>
            <a:r>
              <a:rPr lang="en-US" altLang="zh-CN" sz="1800" dirty="0">
                <a:solidFill>
                  <a:schemeClr val="tx1"/>
                </a:solidFill>
              </a:rPr>
              <a:t> </a:t>
            </a:r>
          </a:p>
        </p:txBody>
      </p:sp>
      <p:sp>
        <p:nvSpPr>
          <p:cNvPr id="4" name="Rectangle 3"/>
          <p:cNvSpPr txBox="1">
            <a:spLocks noChangeArrowheads="1"/>
          </p:cNvSpPr>
          <p:nvPr/>
        </p:nvSpPr>
        <p:spPr bwMode="auto">
          <a:xfrm>
            <a:off x="3131840" y="1700808"/>
            <a:ext cx="5256584"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10000"/>
              </a:spcBef>
              <a:spcAft>
                <a:spcPct val="25000"/>
              </a:spcAft>
              <a:buClr>
                <a:schemeClr val="tx1"/>
              </a:buClr>
              <a:buSzPct val="80000"/>
              <a:buFont typeface="Wingdings" pitchFamily="2" charset="2"/>
              <a:buChar char="l"/>
              <a:defRPr sz="3000" b="1">
                <a:solidFill>
                  <a:srgbClr val="000000"/>
                </a:solidFill>
                <a:latin typeface="+mn-lt"/>
                <a:ea typeface="+mn-ea"/>
                <a:cs typeface="+mn-cs"/>
              </a:defRPr>
            </a:lvl1pPr>
            <a:lvl2pPr marL="742950" indent="-285750" algn="l" rtl="0" eaLnBrk="1" fontAlgn="base" hangingPunct="1">
              <a:spcBef>
                <a:spcPct val="10000"/>
              </a:spcBef>
              <a:spcAft>
                <a:spcPct val="25000"/>
              </a:spcAft>
              <a:buClr>
                <a:schemeClr val="tx1"/>
              </a:buClr>
              <a:buSzPct val="80000"/>
              <a:buFont typeface="Wingdings" pitchFamily="2" charset="2"/>
              <a:buChar char="à"/>
              <a:defRPr sz="2400">
                <a:solidFill>
                  <a:srgbClr val="000000"/>
                </a:solidFill>
                <a:latin typeface="+mn-lt"/>
                <a:ea typeface="+mn-ea"/>
              </a:defRPr>
            </a:lvl2pPr>
            <a:lvl3pPr marL="1143000" indent="-228600" algn="l" rtl="0" eaLnBrk="1" fontAlgn="base" hangingPunct="1">
              <a:spcBef>
                <a:spcPct val="10000"/>
              </a:spcBef>
              <a:spcAft>
                <a:spcPct val="25000"/>
              </a:spcAft>
              <a:buClr>
                <a:schemeClr val="tx1"/>
              </a:buClr>
              <a:buFont typeface="Times New Roman" pitchFamily="18" charset="0"/>
              <a:buChar char="-"/>
              <a:defRPr sz="2400">
                <a:solidFill>
                  <a:srgbClr val="000000"/>
                </a:solidFill>
                <a:latin typeface="+mn-lt"/>
                <a:ea typeface="+mn-ea"/>
              </a:defRPr>
            </a:lvl3pPr>
            <a:lvl4pPr marL="1600200" indent="-228600" algn="l" rtl="0" eaLnBrk="1" fontAlgn="base" hangingPunct="1">
              <a:spcBef>
                <a:spcPct val="10000"/>
              </a:spcBef>
              <a:spcAft>
                <a:spcPct val="25000"/>
              </a:spcAft>
              <a:buClr>
                <a:schemeClr val="tx1"/>
              </a:buClr>
              <a:buFont typeface="Arial" charset="0"/>
              <a:buChar char="—"/>
              <a:defRPr>
                <a:solidFill>
                  <a:srgbClr val="000000"/>
                </a:solidFill>
                <a:latin typeface="+mn-lt"/>
                <a:ea typeface="+mn-ea"/>
              </a:defRPr>
            </a:lvl4pPr>
            <a:lvl5pPr marL="2057400" indent="-228600" algn="l" rtl="0" eaLnBrk="1" fontAlgn="base" hangingPunct="1">
              <a:spcBef>
                <a:spcPct val="10000"/>
              </a:spcBef>
              <a:spcAft>
                <a:spcPct val="25000"/>
              </a:spcAft>
              <a:buClr>
                <a:schemeClr val="tx1"/>
              </a:buClr>
              <a:buFont typeface="Wingdings" pitchFamily="2" charset="2"/>
              <a:buChar char="Ü"/>
              <a:defRPr sz="1600">
                <a:solidFill>
                  <a:srgbClr val="000000"/>
                </a:solidFill>
                <a:latin typeface="+mn-lt"/>
                <a:ea typeface="+mn-ea"/>
              </a:defRPr>
            </a:lvl5pPr>
            <a:lvl6pPr marL="2514600" indent="-228600" algn="l" rtl="0" eaLnBrk="1" fontAlgn="base" hangingPunct="1">
              <a:spcBef>
                <a:spcPct val="10000"/>
              </a:spcBef>
              <a:spcAft>
                <a:spcPct val="25000"/>
              </a:spcAft>
              <a:buClr>
                <a:schemeClr val="tx1"/>
              </a:buClr>
              <a:buFont typeface="Wingdings" pitchFamily="2" charset="2"/>
              <a:buChar char="Ü"/>
              <a:defRPr sz="1600">
                <a:solidFill>
                  <a:srgbClr val="000000"/>
                </a:solidFill>
                <a:latin typeface="+mn-lt"/>
                <a:ea typeface="+mn-ea"/>
              </a:defRPr>
            </a:lvl6pPr>
            <a:lvl7pPr marL="2971800" indent="-228600" algn="l" rtl="0" eaLnBrk="1" fontAlgn="base" hangingPunct="1">
              <a:spcBef>
                <a:spcPct val="10000"/>
              </a:spcBef>
              <a:spcAft>
                <a:spcPct val="25000"/>
              </a:spcAft>
              <a:buClr>
                <a:schemeClr val="tx1"/>
              </a:buClr>
              <a:buFont typeface="Wingdings" pitchFamily="2" charset="2"/>
              <a:buChar char="Ü"/>
              <a:defRPr sz="1600">
                <a:solidFill>
                  <a:srgbClr val="000000"/>
                </a:solidFill>
                <a:latin typeface="+mn-lt"/>
                <a:ea typeface="+mn-ea"/>
              </a:defRPr>
            </a:lvl7pPr>
            <a:lvl8pPr marL="3429000" indent="-228600" algn="l" rtl="0" eaLnBrk="1" fontAlgn="base" hangingPunct="1">
              <a:spcBef>
                <a:spcPct val="10000"/>
              </a:spcBef>
              <a:spcAft>
                <a:spcPct val="25000"/>
              </a:spcAft>
              <a:buClr>
                <a:schemeClr val="tx1"/>
              </a:buClr>
              <a:buFont typeface="Wingdings" pitchFamily="2" charset="2"/>
              <a:buChar char="Ü"/>
              <a:defRPr sz="1600">
                <a:solidFill>
                  <a:srgbClr val="000000"/>
                </a:solidFill>
                <a:latin typeface="+mn-lt"/>
                <a:ea typeface="+mn-ea"/>
              </a:defRPr>
            </a:lvl8pPr>
            <a:lvl9pPr marL="3886200" indent="-228600" algn="l" rtl="0" eaLnBrk="1" fontAlgn="base" hangingPunct="1">
              <a:spcBef>
                <a:spcPct val="10000"/>
              </a:spcBef>
              <a:spcAft>
                <a:spcPct val="25000"/>
              </a:spcAft>
              <a:buClr>
                <a:schemeClr val="tx1"/>
              </a:buClr>
              <a:buFont typeface="Wingdings" pitchFamily="2" charset="2"/>
              <a:buChar char="Ü"/>
              <a:defRPr sz="1600">
                <a:solidFill>
                  <a:srgbClr val="000000"/>
                </a:solidFill>
                <a:latin typeface="+mn-lt"/>
                <a:ea typeface="+mn-ea"/>
              </a:defRPr>
            </a:lvl9pPr>
          </a:lstStyle>
          <a:p>
            <a:pPr lvl="1">
              <a:lnSpc>
                <a:spcPct val="150000"/>
              </a:lnSpc>
            </a:pPr>
            <a:r>
              <a:rPr lang="en-US" altLang="zh-CN" sz="1800" dirty="0">
                <a:solidFill>
                  <a:schemeClr val="tx1"/>
                </a:solidFill>
              </a:rPr>
              <a:t>DHCP</a:t>
            </a:r>
            <a:r>
              <a:rPr lang="zh-CN" altLang="en-US" sz="1800" dirty="0">
                <a:solidFill>
                  <a:schemeClr val="tx1"/>
                </a:solidFill>
              </a:rPr>
              <a:t>客户端</a:t>
            </a:r>
          </a:p>
          <a:p>
            <a:pPr lvl="1">
              <a:lnSpc>
                <a:spcPct val="150000"/>
              </a:lnSpc>
            </a:pPr>
            <a:r>
              <a:rPr lang="en-US" altLang="zh-CN" sz="1800" dirty="0">
                <a:solidFill>
                  <a:schemeClr val="tx1"/>
                </a:solidFill>
              </a:rPr>
              <a:t>DHCP</a:t>
            </a:r>
            <a:r>
              <a:rPr lang="zh-CN" altLang="en-US" sz="1800" dirty="0">
                <a:solidFill>
                  <a:schemeClr val="tx1"/>
                </a:solidFill>
              </a:rPr>
              <a:t>服务器</a:t>
            </a:r>
          </a:p>
          <a:p>
            <a:pPr lvl="1">
              <a:lnSpc>
                <a:spcPct val="150000"/>
              </a:lnSpc>
            </a:pPr>
            <a:r>
              <a:rPr lang="en-US" altLang="zh-CN" sz="1800" dirty="0">
                <a:solidFill>
                  <a:schemeClr val="tx1"/>
                </a:solidFill>
              </a:rPr>
              <a:t>NAPT</a:t>
            </a:r>
          </a:p>
          <a:p>
            <a:pPr lvl="1">
              <a:lnSpc>
                <a:spcPct val="150000"/>
              </a:lnSpc>
            </a:pPr>
            <a:r>
              <a:rPr lang="en-US" altLang="zh-CN" sz="1800" dirty="0">
                <a:solidFill>
                  <a:schemeClr val="tx1"/>
                </a:solidFill>
              </a:rPr>
              <a:t>NTP</a:t>
            </a:r>
          </a:p>
          <a:p>
            <a:pPr lvl="1">
              <a:lnSpc>
                <a:spcPct val="150000"/>
              </a:lnSpc>
            </a:pPr>
            <a:r>
              <a:rPr lang="en-US" altLang="zh-CN" sz="1800" dirty="0">
                <a:solidFill>
                  <a:schemeClr val="tx1"/>
                </a:solidFill>
              </a:rPr>
              <a:t>DDNS ( www.3322.org / www.comexe.cn )</a:t>
            </a:r>
            <a:endParaRPr lang="zh-CN" altLang="en-US" sz="1800" dirty="0">
              <a:solidFill>
                <a:schemeClr val="tx1"/>
              </a:solidFill>
            </a:endParaRPr>
          </a:p>
        </p:txBody>
      </p:sp>
    </p:spTree>
    <p:extLst>
      <p:ext uri="{BB962C8B-B14F-4D97-AF65-F5344CB8AC3E}">
        <p14:creationId xmlns:p14="http://schemas.microsoft.com/office/powerpoint/2010/main" val="17095809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lnSpc>
                <a:spcPct val="90000"/>
              </a:lnSpc>
            </a:pPr>
            <a:r>
              <a:rPr lang="zh-CN" altLang="en-US" dirty="0"/>
              <a:t>基于</a:t>
            </a:r>
            <a:r>
              <a:rPr lang="en-US" altLang="zh-CN" dirty="0" err="1"/>
              <a:t>Miniware</a:t>
            </a:r>
            <a:r>
              <a:rPr lang="zh-CN" altLang="en-US" dirty="0"/>
              <a:t>平台</a:t>
            </a:r>
          </a:p>
        </p:txBody>
      </p:sp>
      <p:sp>
        <p:nvSpPr>
          <p:cNvPr id="62467" name="Rectangle 3"/>
          <p:cNvSpPr>
            <a:spLocks noGrp="1" noChangeArrowheads="1"/>
          </p:cNvSpPr>
          <p:nvPr>
            <p:ph type="body" idx="1"/>
          </p:nvPr>
        </p:nvSpPr>
        <p:spPr>
          <a:xfrm>
            <a:off x="900113" y="1196975"/>
            <a:ext cx="7343775" cy="5111750"/>
          </a:xfrm>
        </p:spPr>
        <p:txBody>
          <a:bodyPr/>
          <a:lstStyle/>
          <a:p>
            <a:pPr>
              <a:lnSpc>
                <a:spcPct val="150000"/>
              </a:lnSpc>
            </a:pPr>
            <a:r>
              <a:rPr lang="zh-CN" altLang="en-US" sz="2000" dirty="0"/>
              <a:t>无线</a:t>
            </a:r>
          </a:p>
          <a:p>
            <a:pPr lvl="1">
              <a:lnSpc>
                <a:spcPct val="150000"/>
              </a:lnSpc>
            </a:pPr>
            <a:r>
              <a:rPr lang="en-US" altLang="zh-CN" sz="1800" dirty="0">
                <a:solidFill>
                  <a:schemeClr val="tx1"/>
                </a:solidFill>
              </a:rPr>
              <a:t>300Mbps</a:t>
            </a:r>
            <a:r>
              <a:rPr lang="zh-CN" altLang="en-US" sz="1800" dirty="0">
                <a:solidFill>
                  <a:schemeClr val="tx1"/>
                </a:solidFill>
              </a:rPr>
              <a:t>无线速率，</a:t>
            </a:r>
            <a:r>
              <a:rPr lang="en-US" altLang="zh-CN" sz="1800" dirty="0">
                <a:solidFill>
                  <a:schemeClr val="tx1"/>
                </a:solidFill>
              </a:rPr>
              <a:t>2X2 MIMO</a:t>
            </a:r>
            <a:r>
              <a:rPr lang="zh-CN" altLang="en-US" sz="1800" dirty="0">
                <a:solidFill>
                  <a:schemeClr val="tx1"/>
                </a:solidFill>
              </a:rPr>
              <a:t>架构</a:t>
            </a:r>
          </a:p>
          <a:p>
            <a:pPr lvl="1">
              <a:lnSpc>
                <a:spcPct val="150000"/>
              </a:lnSpc>
            </a:pPr>
            <a:r>
              <a:rPr lang="zh-CN" altLang="en-US" sz="1800" dirty="0" smtClean="0">
                <a:solidFill>
                  <a:schemeClr val="tx1"/>
                </a:solidFill>
              </a:rPr>
              <a:t>多</a:t>
            </a:r>
            <a:r>
              <a:rPr lang="en-US" altLang="zh-CN" sz="1800" dirty="0">
                <a:solidFill>
                  <a:schemeClr val="tx1"/>
                </a:solidFill>
              </a:rPr>
              <a:t>SSID</a:t>
            </a:r>
          </a:p>
          <a:p>
            <a:pPr lvl="1">
              <a:lnSpc>
                <a:spcPct val="150000"/>
              </a:lnSpc>
            </a:pPr>
            <a:r>
              <a:rPr lang="zh-CN" altLang="en-US" sz="1800" dirty="0">
                <a:solidFill>
                  <a:schemeClr val="tx1"/>
                </a:solidFill>
              </a:rPr>
              <a:t>便捷安全的访客模式</a:t>
            </a:r>
          </a:p>
          <a:p>
            <a:pPr lvl="1">
              <a:lnSpc>
                <a:spcPct val="150000"/>
              </a:lnSpc>
            </a:pPr>
            <a:r>
              <a:rPr lang="en-US" altLang="zh-CN" sz="1800" dirty="0" smtClean="0">
                <a:solidFill>
                  <a:schemeClr val="tx1"/>
                </a:solidFill>
              </a:rPr>
              <a:t>WDS</a:t>
            </a:r>
            <a:r>
              <a:rPr lang="zh-CN" altLang="en-US" sz="1800" dirty="0" smtClean="0">
                <a:solidFill>
                  <a:schemeClr val="tx1"/>
                </a:solidFill>
              </a:rPr>
              <a:t>桥接</a:t>
            </a:r>
            <a:r>
              <a:rPr lang="zh-CN" altLang="en-US" sz="1800" dirty="0">
                <a:solidFill>
                  <a:schemeClr val="tx1"/>
                </a:solidFill>
              </a:rPr>
              <a:t>和中继模式</a:t>
            </a:r>
          </a:p>
          <a:p>
            <a:pPr lvl="1">
              <a:lnSpc>
                <a:spcPct val="150000"/>
              </a:lnSpc>
            </a:pPr>
            <a:r>
              <a:rPr lang="zh-CN" altLang="en-US" sz="1800" dirty="0">
                <a:solidFill>
                  <a:schemeClr val="tx1"/>
                </a:solidFill>
              </a:rPr>
              <a:t>无线</a:t>
            </a:r>
            <a:r>
              <a:rPr lang="en-US" altLang="zh-CN" sz="1800" dirty="0">
                <a:solidFill>
                  <a:schemeClr val="tx1"/>
                </a:solidFill>
              </a:rPr>
              <a:t>MAC</a:t>
            </a:r>
            <a:r>
              <a:rPr lang="zh-CN" altLang="en-US" sz="1800" dirty="0" smtClean="0">
                <a:solidFill>
                  <a:schemeClr val="tx1"/>
                </a:solidFill>
              </a:rPr>
              <a:t>过滤</a:t>
            </a:r>
            <a:endParaRPr lang="en-US" altLang="zh-CN" sz="1800" dirty="0" smtClean="0">
              <a:solidFill>
                <a:schemeClr val="tx1"/>
              </a:solidFill>
            </a:endParaRPr>
          </a:p>
          <a:p>
            <a:pPr>
              <a:lnSpc>
                <a:spcPct val="150000"/>
              </a:lnSpc>
            </a:pPr>
            <a:r>
              <a:rPr lang="zh-CN" altLang="en-US" sz="2000" dirty="0"/>
              <a:t>防火墙</a:t>
            </a:r>
          </a:p>
          <a:p>
            <a:pPr lvl="1">
              <a:lnSpc>
                <a:spcPct val="150000"/>
              </a:lnSpc>
            </a:pPr>
            <a:r>
              <a:rPr lang="zh-CN" altLang="en-US" sz="1800" dirty="0">
                <a:solidFill>
                  <a:schemeClr val="tx1"/>
                </a:solidFill>
              </a:rPr>
              <a:t>出站通信策略</a:t>
            </a:r>
            <a:r>
              <a:rPr lang="en-US" altLang="zh-CN" sz="1800" dirty="0">
                <a:solidFill>
                  <a:schemeClr val="tx1"/>
                </a:solidFill>
              </a:rPr>
              <a:t>(</a:t>
            </a:r>
            <a:r>
              <a:rPr lang="zh-CN" altLang="en-US" sz="1800" dirty="0">
                <a:solidFill>
                  <a:schemeClr val="tx1"/>
                </a:solidFill>
              </a:rPr>
              <a:t>源</a:t>
            </a:r>
            <a:r>
              <a:rPr lang="en-US" altLang="zh-CN" sz="1800" dirty="0">
                <a:solidFill>
                  <a:schemeClr val="tx1"/>
                </a:solidFill>
              </a:rPr>
              <a:t>IP/</a:t>
            </a:r>
            <a:r>
              <a:rPr lang="zh-CN" altLang="en-US" sz="1800" dirty="0">
                <a:solidFill>
                  <a:schemeClr val="tx1"/>
                </a:solidFill>
              </a:rPr>
              <a:t>目的</a:t>
            </a:r>
            <a:r>
              <a:rPr lang="en-US" altLang="zh-CN" sz="1800" dirty="0">
                <a:solidFill>
                  <a:schemeClr val="tx1"/>
                </a:solidFill>
              </a:rPr>
              <a:t>IP/</a:t>
            </a:r>
            <a:r>
              <a:rPr lang="zh-CN" altLang="en-US" sz="1800" dirty="0">
                <a:solidFill>
                  <a:schemeClr val="tx1"/>
                </a:solidFill>
              </a:rPr>
              <a:t>协议</a:t>
            </a:r>
            <a:r>
              <a:rPr lang="en-US" altLang="zh-CN" sz="1800" dirty="0">
                <a:solidFill>
                  <a:schemeClr val="tx1"/>
                </a:solidFill>
              </a:rPr>
              <a:t>/</a:t>
            </a:r>
            <a:r>
              <a:rPr lang="zh-CN" altLang="en-US" sz="1800" dirty="0">
                <a:solidFill>
                  <a:schemeClr val="tx1"/>
                </a:solidFill>
              </a:rPr>
              <a:t>端口</a:t>
            </a:r>
            <a:r>
              <a:rPr lang="en-US" altLang="zh-CN" sz="1800" dirty="0">
                <a:solidFill>
                  <a:schemeClr val="tx1"/>
                </a:solidFill>
              </a:rPr>
              <a:t>/</a:t>
            </a:r>
            <a:r>
              <a:rPr lang="zh-CN" altLang="en-US" sz="1800" dirty="0">
                <a:solidFill>
                  <a:schemeClr val="tx1"/>
                </a:solidFill>
              </a:rPr>
              <a:t>时间段</a:t>
            </a:r>
            <a:r>
              <a:rPr lang="en-US" altLang="zh-CN" sz="1800" dirty="0">
                <a:solidFill>
                  <a:schemeClr val="tx1"/>
                </a:solidFill>
              </a:rPr>
              <a:t>) </a:t>
            </a:r>
          </a:p>
          <a:p>
            <a:pPr lvl="1">
              <a:lnSpc>
                <a:spcPct val="150000"/>
              </a:lnSpc>
            </a:pPr>
            <a:r>
              <a:rPr lang="zh-CN" altLang="en-US" sz="1800" dirty="0">
                <a:solidFill>
                  <a:schemeClr val="tx1"/>
                </a:solidFill>
              </a:rPr>
              <a:t>入站通信策略</a:t>
            </a:r>
            <a:r>
              <a:rPr lang="en-US" altLang="zh-CN" sz="1800" dirty="0">
                <a:solidFill>
                  <a:schemeClr val="tx1"/>
                </a:solidFill>
              </a:rPr>
              <a:t>(</a:t>
            </a:r>
            <a:r>
              <a:rPr lang="zh-CN" altLang="en-US" sz="1800" dirty="0">
                <a:solidFill>
                  <a:schemeClr val="tx1"/>
                </a:solidFill>
              </a:rPr>
              <a:t>源</a:t>
            </a:r>
            <a:r>
              <a:rPr lang="en-US" altLang="zh-CN" sz="1800" dirty="0">
                <a:solidFill>
                  <a:schemeClr val="tx1"/>
                </a:solidFill>
              </a:rPr>
              <a:t>IP/</a:t>
            </a:r>
            <a:r>
              <a:rPr lang="zh-CN" altLang="en-US" sz="1800" dirty="0">
                <a:solidFill>
                  <a:schemeClr val="tx1"/>
                </a:solidFill>
              </a:rPr>
              <a:t>目的</a:t>
            </a:r>
            <a:r>
              <a:rPr lang="en-US" altLang="zh-CN" sz="1800" dirty="0">
                <a:solidFill>
                  <a:schemeClr val="tx1"/>
                </a:solidFill>
              </a:rPr>
              <a:t>IP/</a:t>
            </a:r>
            <a:r>
              <a:rPr lang="zh-CN" altLang="en-US" sz="1800" dirty="0">
                <a:solidFill>
                  <a:schemeClr val="tx1"/>
                </a:solidFill>
              </a:rPr>
              <a:t>协议</a:t>
            </a:r>
            <a:r>
              <a:rPr lang="en-US" altLang="zh-CN" sz="1800" dirty="0">
                <a:solidFill>
                  <a:schemeClr val="tx1"/>
                </a:solidFill>
              </a:rPr>
              <a:t>/</a:t>
            </a:r>
            <a:r>
              <a:rPr lang="zh-CN" altLang="en-US" sz="1800" dirty="0">
                <a:solidFill>
                  <a:schemeClr val="tx1"/>
                </a:solidFill>
              </a:rPr>
              <a:t>端口</a:t>
            </a:r>
            <a:r>
              <a:rPr lang="en-US" altLang="zh-CN" sz="1800" dirty="0">
                <a:solidFill>
                  <a:schemeClr val="tx1"/>
                </a:solidFill>
              </a:rPr>
              <a:t>/</a:t>
            </a:r>
            <a:r>
              <a:rPr lang="zh-CN" altLang="en-US" sz="1800" dirty="0">
                <a:solidFill>
                  <a:schemeClr val="tx1"/>
                </a:solidFill>
              </a:rPr>
              <a:t>时间段</a:t>
            </a:r>
            <a:r>
              <a:rPr lang="en-US" altLang="zh-CN" sz="1800" dirty="0">
                <a:solidFill>
                  <a:schemeClr val="tx1"/>
                </a:solidFill>
              </a:rPr>
              <a:t>)</a:t>
            </a:r>
            <a:endParaRPr lang="zh-CN" altLang="en-US" sz="1800" dirty="0">
              <a:solidFill>
                <a:schemeClr val="tx1"/>
              </a:solidFill>
            </a:endParaRPr>
          </a:p>
        </p:txBody>
      </p:sp>
    </p:spTree>
    <p:extLst>
      <p:ext uri="{BB962C8B-B14F-4D97-AF65-F5344CB8AC3E}">
        <p14:creationId xmlns:p14="http://schemas.microsoft.com/office/powerpoint/2010/main" val="37074280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lnSpc>
                <a:spcPct val="90000"/>
              </a:lnSpc>
            </a:pPr>
            <a:r>
              <a:rPr lang="zh-CN" altLang="en-US" dirty="0"/>
              <a:t>基于</a:t>
            </a:r>
            <a:r>
              <a:rPr lang="en-US" altLang="zh-CN" dirty="0" err="1"/>
              <a:t>Miniware</a:t>
            </a:r>
            <a:r>
              <a:rPr lang="zh-CN" altLang="en-US" dirty="0"/>
              <a:t>平台</a:t>
            </a:r>
          </a:p>
        </p:txBody>
      </p:sp>
      <p:sp>
        <p:nvSpPr>
          <p:cNvPr id="62467" name="Rectangle 3"/>
          <p:cNvSpPr>
            <a:spLocks noGrp="1" noChangeArrowheads="1"/>
          </p:cNvSpPr>
          <p:nvPr>
            <p:ph type="body" idx="1"/>
          </p:nvPr>
        </p:nvSpPr>
        <p:spPr>
          <a:xfrm>
            <a:off x="900113" y="1196975"/>
            <a:ext cx="7343775" cy="5111750"/>
          </a:xfrm>
        </p:spPr>
        <p:txBody>
          <a:bodyPr/>
          <a:lstStyle/>
          <a:p>
            <a:pPr>
              <a:lnSpc>
                <a:spcPct val="150000"/>
              </a:lnSpc>
            </a:pPr>
            <a:r>
              <a:rPr lang="en-US" altLang="zh-CN" sz="2000" dirty="0" err="1"/>
              <a:t>IPSec</a:t>
            </a:r>
            <a:r>
              <a:rPr lang="en-US" altLang="zh-CN" sz="2000" dirty="0"/>
              <a:t> VPN</a:t>
            </a:r>
            <a:endParaRPr lang="zh-CN" altLang="en-US" sz="2000" dirty="0"/>
          </a:p>
          <a:p>
            <a:pPr lvl="1">
              <a:lnSpc>
                <a:spcPct val="150000"/>
              </a:lnSpc>
            </a:pPr>
            <a:r>
              <a:rPr lang="zh-CN" altLang="en-US" sz="1800" dirty="0">
                <a:solidFill>
                  <a:schemeClr val="tx1"/>
                </a:solidFill>
              </a:rPr>
              <a:t>支持</a:t>
            </a:r>
            <a:r>
              <a:rPr lang="en-US" altLang="zh-CN" sz="1800" dirty="0">
                <a:solidFill>
                  <a:schemeClr val="tx1"/>
                </a:solidFill>
              </a:rPr>
              <a:t>AH</a:t>
            </a:r>
            <a:r>
              <a:rPr lang="zh-CN" altLang="en-US" sz="1800" dirty="0">
                <a:solidFill>
                  <a:schemeClr val="tx1"/>
                </a:solidFill>
              </a:rPr>
              <a:t>、</a:t>
            </a:r>
            <a:r>
              <a:rPr lang="en-US" altLang="zh-CN" sz="1800" dirty="0">
                <a:solidFill>
                  <a:schemeClr val="tx1"/>
                </a:solidFill>
              </a:rPr>
              <a:t>ESP</a:t>
            </a:r>
            <a:r>
              <a:rPr lang="zh-CN" altLang="en-US" sz="1800" dirty="0">
                <a:solidFill>
                  <a:schemeClr val="tx1"/>
                </a:solidFill>
              </a:rPr>
              <a:t>协议</a:t>
            </a:r>
          </a:p>
          <a:p>
            <a:pPr lvl="1">
              <a:lnSpc>
                <a:spcPct val="150000"/>
              </a:lnSpc>
            </a:pPr>
            <a:r>
              <a:rPr lang="zh-CN" altLang="en-US" sz="1800" dirty="0">
                <a:solidFill>
                  <a:schemeClr val="tx1"/>
                </a:solidFill>
              </a:rPr>
              <a:t>支持手工或通过</a:t>
            </a:r>
            <a:r>
              <a:rPr lang="en-US" altLang="zh-CN" sz="1800" dirty="0">
                <a:solidFill>
                  <a:schemeClr val="tx1"/>
                </a:solidFill>
              </a:rPr>
              <a:t>IKE</a:t>
            </a:r>
            <a:r>
              <a:rPr lang="zh-CN" altLang="en-US" sz="1800" dirty="0">
                <a:solidFill>
                  <a:schemeClr val="tx1"/>
                </a:solidFill>
              </a:rPr>
              <a:t>自动建立安全联盟</a:t>
            </a:r>
          </a:p>
          <a:p>
            <a:pPr lvl="1">
              <a:lnSpc>
                <a:spcPct val="150000"/>
              </a:lnSpc>
            </a:pPr>
            <a:r>
              <a:rPr lang="en-US" altLang="zh-CN" sz="1800" dirty="0">
                <a:solidFill>
                  <a:schemeClr val="tx1"/>
                </a:solidFill>
              </a:rPr>
              <a:t>ESP</a:t>
            </a:r>
            <a:r>
              <a:rPr lang="zh-CN" altLang="en-US" sz="1800" dirty="0">
                <a:solidFill>
                  <a:schemeClr val="tx1"/>
                </a:solidFill>
              </a:rPr>
              <a:t>支持</a:t>
            </a:r>
            <a:r>
              <a:rPr lang="en-US" altLang="zh-CN" sz="1800" dirty="0">
                <a:solidFill>
                  <a:schemeClr val="tx1"/>
                </a:solidFill>
              </a:rPr>
              <a:t>DES</a:t>
            </a:r>
            <a:r>
              <a:rPr lang="zh-CN" altLang="en-US" sz="1800" dirty="0">
                <a:solidFill>
                  <a:schemeClr val="tx1"/>
                </a:solidFill>
              </a:rPr>
              <a:t>、</a:t>
            </a:r>
            <a:r>
              <a:rPr lang="en-US" altLang="zh-CN" sz="1800" dirty="0">
                <a:solidFill>
                  <a:schemeClr val="tx1"/>
                </a:solidFill>
              </a:rPr>
              <a:t>3DES</a:t>
            </a:r>
            <a:r>
              <a:rPr lang="zh-CN" altLang="en-US" sz="1800" dirty="0">
                <a:solidFill>
                  <a:schemeClr val="tx1"/>
                </a:solidFill>
              </a:rPr>
              <a:t>、</a:t>
            </a:r>
            <a:r>
              <a:rPr lang="en-US" altLang="zh-CN" sz="1800" dirty="0">
                <a:solidFill>
                  <a:schemeClr val="tx1"/>
                </a:solidFill>
              </a:rPr>
              <a:t>AES</a:t>
            </a:r>
            <a:r>
              <a:rPr lang="zh-CN" altLang="en-US" sz="1800" dirty="0">
                <a:solidFill>
                  <a:schemeClr val="tx1"/>
                </a:solidFill>
              </a:rPr>
              <a:t>多种加密算法</a:t>
            </a:r>
          </a:p>
          <a:p>
            <a:pPr lvl="1">
              <a:lnSpc>
                <a:spcPct val="150000"/>
              </a:lnSpc>
            </a:pPr>
            <a:r>
              <a:rPr lang="zh-CN" altLang="en-US" sz="1800" dirty="0">
                <a:solidFill>
                  <a:schemeClr val="tx1"/>
                </a:solidFill>
              </a:rPr>
              <a:t>支持</a:t>
            </a:r>
            <a:r>
              <a:rPr lang="en-US" altLang="zh-CN" sz="1800" dirty="0">
                <a:solidFill>
                  <a:schemeClr val="tx1"/>
                </a:solidFill>
              </a:rPr>
              <a:t>MD5</a:t>
            </a:r>
            <a:r>
              <a:rPr lang="zh-CN" altLang="en-US" sz="1800" dirty="0">
                <a:solidFill>
                  <a:schemeClr val="tx1"/>
                </a:solidFill>
              </a:rPr>
              <a:t>及</a:t>
            </a:r>
            <a:r>
              <a:rPr lang="en-US" altLang="zh-CN" sz="1800" dirty="0">
                <a:solidFill>
                  <a:schemeClr val="tx1"/>
                </a:solidFill>
              </a:rPr>
              <a:t>SHA-1</a:t>
            </a:r>
            <a:r>
              <a:rPr lang="zh-CN" altLang="en-US" sz="1800" dirty="0">
                <a:solidFill>
                  <a:schemeClr val="tx1"/>
                </a:solidFill>
              </a:rPr>
              <a:t>验证算法</a:t>
            </a:r>
          </a:p>
          <a:p>
            <a:pPr lvl="1">
              <a:lnSpc>
                <a:spcPct val="150000"/>
              </a:lnSpc>
            </a:pPr>
            <a:r>
              <a:rPr lang="zh-CN" altLang="en-US" sz="1800" dirty="0">
                <a:solidFill>
                  <a:schemeClr val="tx1"/>
                </a:solidFill>
              </a:rPr>
              <a:t>支持</a:t>
            </a:r>
            <a:r>
              <a:rPr lang="en-US" altLang="zh-CN" sz="1800" dirty="0">
                <a:solidFill>
                  <a:schemeClr val="tx1"/>
                </a:solidFill>
              </a:rPr>
              <a:t>IKE</a:t>
            </a:r>
            <a:r>
              <a:rPr lang="zh-CN" altLang="en-US" sz="1800" dirty="0">
                <a:solidFill>
                  <a:schemeClr val="tx1"/>
                </a:solidFill>
              </a:rPr>
              <a:t>主模式及野蛮模式</a:t>
            </a:r>
          </a:p>
          <a:p>
            <a:pPr lvl="1">
              <a:lnSpc>
                <a:spcPct val="150000"/>
              </a:lnSpc>
            </a:pPr>
            <a:r>
              <a:rPr lang="zh-CN" altLang="en-US" sz="1800" dirty="0">
                <a:solidFill>
                  <a:schemeClr val="tx1"/>
                </a:solidFill>
              </a:rPr>
              <a:t>支持</a:t>
            </a:r>
            <a:r>
              <a:rPr lang="en-US" altLang="zh-CN" sz="1800" dirty="0">
                <a:solidFill>
                  <a:schemeClr val="tx1"/>
                </a:solidFill>
              </a:rPr>
              <a:t>NAT-T</a:t>
            </a:r>
            <a:r>
              <a:rPr lang="zh-CN" altLang="en-US" sz="1800" dirty="0">
                <a:solidFill>
                  <a:schemeClr val="tx1"/>
                </a:solidFill>
              </a:rPr>
              <a:t>穿越</a:t>
            </a:r>
          </a:p>
          <a:p>
            <a:pPr lvl="1">
              <a:lnSpc>
                <a:spcPct val="150000"/>
              </a:lnSpc>
            </a:pPr>
            <a:r>
              <a:rPr lang="zh-CN" altLang="en-US" sz="1800" dirty="0">
                <a:solidFill>
                  <a:schemeClr val="tx1"/>
                </a:solidFill>
              </a:rPr>
              <a:t>支持通过域名方式配置</a:t>
            </a:r>
            <a:r>
              <a:rPr lang="en-US" altLang="zh-CN" sz="1800" dirty="0" err="1">
                <a:solidFill>
                  <a:schemeClr val="tx1"/>
                </a:solidFill>
              </a:rPr>
              <a:t>IPSec</a:t>
            </a:r>
            <a:r>
              <a:rPr lang="zh-CN" altLang="en-US" sz="1800" dirty="0">
                <a:solidFill>
                  <a:schemeClr val="tx1"/>
                </a:solidFill>
              </a:rPr>
              <a:t>连接</a:t>
            </a:r>
            <a:r>
              <a:rPr lang="en-US" altLang="zh-CN" sz="1800" dirty="0">
                <a:solidFill>
                  <a:schemeClr val="tx1"/>
                </a:solidFill>
              </a:rPr>
              <a:t>(DDNS</a:t>
            </a:r>
            <a:r>
              <a:rPr lang="en-US" altLang="zh-CN" sz="1800" dirty="0" smtClean="0">
                <a:solidFill>
                  <a:schemeClr val="tx1"/>
                </a:solidFill>
              </a:rPr>
              <a:t>)</a:t>
            </a:r>
          </a:p>
          <a:p>
            <a:pPr>
              <a:lnSpc>
                <a:spcPct val="150000"/>
              </a:lnSpc>
            </a:pPr>
            <a:r>
              <a:rPr lang="en-US" altLang="zh-CN" sz="2000" dirty="0"/>
              <a:t>L2TP</a:t>
            </a:r>
            <a:endParaRPr lang="zh-CN" altLang="en-US" sz="2000" dirty="0" smtClean="0"/>
          </a:p>
          <a:p>
            <a:pPr lvl="1">
              <a:lnSpc>
                <a:spcPct val="150000"/>
              </a:lnSpc>
            </a:pPr>
            <a:r>
              <a:rPr lang="en-US" altLang="zh-CN" sz="1800" dirty="0">
                <a:solidFill>
                  <a:schemeClr val="tx1"/>
                </a:solidFill>
              </a:rPr>
              <a:t>L2TP </a:t>
            </a:r>
            <a:r>
              <a:rPr lang="en-US" altLang="zh-CN" sz="1800" dirty="0" smtClean="0">
                <a:solidFill>
                  <a:schemeClr val="tx1"/>
                </a:solidFill>
              </a:rPr>
              <a:t>Server</a:t>
            </a:r>
            <a:endParaRPr lang="en-US" altLang="zh-CN" sz="1800" dirty="0">
              <a:solidFill>
                <a:schemeClr val="tx1"/>
              </a:solidFill>
            </a:endParaRPr>
          </a:p>
        </p:txBody>
      </p:sp>
      <p:sp>
        <p:nvSpPr>
          <p:cNvPr id="4" name="Rectangle 3"/>
          <p:cNvSpPr txBox="1">
            <a:spLocks noChangeArrowheads="1"/>
          </p:cNvSpPr>
          <p:nvPr/>
        </p:nvSpPr>
        <p:spPr bwMode="auto">
          <a:xfrm>
            <a:off x="3275856" y="5877272"/>
            <a:ext cx="2520280"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10000"/>
              </a:spcBef>
              <a:spcAft>
                <a:spcPct val="25000"/>
              </a:spcAft>
              <a:buClr>
                <a:schemeClr val="tx1"/>
              </a:buClr>
              <a:buSzPct val="80000"/>
              <a:buFont typeface="Wingdings" pitchFamily="2" charset="2"/>
              <a:buChar char="l"/>
              <a:defRPr sz="3000" b="1">
                <a:solidFill>
                  <a:srgbClr val="000000"/>
                </a:solidFill>
                <a:latin typeface="+mn-lt"/>
                <a:ea typeface="+mn-ea"/>
                <a:cs typeface="+mn-cs"/>
              </a:defRPr>
            </a:lvl1pPr>
            <a:lvl2pPr marL="742950" indent="-285750" algn="l" rtl="0" eaLnBrk="1" fontAlgn="base" hangingPunct="1">
              <a:spcBef>
                <a:spcPct val="10000"/>
              </a:spcBef>
              <a:spcAft>
                <a:spcPct val="25000"/>
              </a:spcAft>
              <a:buClr>
                <a:schemeClr val="tx1"/>
              </a:buClr>
              <a:buSzPct val="80000"/>
              <a:buFont typeface="Wingdings" pitchFamily="2" charset="2"/>
              <a:buChar char="à"/>
              <a:defRPr sz="2400">
                <a:solidFill>
                  <a:srgbClr val="000000"/>
                </a:solidFill>
                <a:latin typeface="+mn-lt"/>
                <a:ea typeface="+mn-ea"/>
              </a:defRPr>
            </a:lvl2pPr>
            <a:lvl3pPr marL="1143000" indent="-228600" algn="l" rtl="0" eaLnBrk="1" fontAlgn="base" hangingPunct="1">
              <a:spcBef>
                <a:spcPct val="10000"/>
              </a:spcBef>
              <a:spcAft>
                <a:spcPct val="25000"/>
              </a:spcAft>
              <a:buClr>
                <a:schemeClr val="tx1"/>
              </a:buClr>
              <a:buFont typeface="Times New Roman" pitchFamily="18" charset="0"/>
              <a:buChar char="-"/>
              <a:defRPr sz="2400">
                <a:solidFill>
                  <a:srgbClr val="000000"/>
                </a:solidFill>
                <a:latin typeface="+mn-lt"/>
                <a:ea typeface="+mn-ea"/>
              </a:defRPr>
            </a:lvl3pPr>
            <a:lvl4pPr marL="1600200" indent="-228600" algn="l" rtl="0" eaLnBrk="1" fontAlgn="base" hangingPunct="1">
              <a:spcBef>
                <a:spcPct val="10000"/>
              </a:spcBef>
              <a:spcAft>
                <a:spcPct val="25000"/>
              </a:spcAft>
              <a:buClr>
                <a:schemeClr val="tx1"/>
              </a:buClr>
              <a:buFont typeface="Arial" charset="0"/>
              <a:buChar char="—"/>
              <a:defRPr>
                <a:solidFill>
                  <a:srgbClr val="000000"/>
                </a:solidFill>
                <a:latin typeface="+mn-lt"/>
                <a:ea typeface="+mn-ea"/>
              </a:defRPr>
            </a:lvl4pPr>
            <a:lvl5pPr marL="2057400" indent="-228600" algn="l" rtl="0" eaLnBrk="1" fontAlgn="base" hangingPunct="1">
              <a:spcBef>
                <a:spcPct val="10000"/>
              </a:spcBef>
              <a:spcAft>
                <a:spcPct val="25000"/>
              </a:spcAft>
              <a:buClr>
                <a:schemeClr val="tx1"/>
              </a:buClr>
              <a:buFont typeface="Wingdings" pitchFamily="2" charset="2"/>
              <a:buChar char="Ü"/>
              <a:defRPr sz="1600">
                <a:solidFill>
                  <a:srgbClr val="000000"/>
                </a:solidFill>
                <a:latin typeface="+mn-lt"/>
                <a:ea typeface="+mn-ea"/>
              </a:defRPr>
            </a:lvl5pPr>
            <a:lvl6pPr marL="2514600" indent="-228600" algn="l" rtl="0" eaLnBrk="1" fontAlgn="base" hangingPunct="1">
              <a:spcBef>
                <a:spcPct val="10000"/>
              </a:spcBef>
              <a:spcAft>
                <a:spcPct val="25000"/>
              </a:spcAft>
              <a:buClr>
                <a:schemeClr val="tx1"/>
              </a:buClr>
              <a:buFont typeface="Wingdings" pitchFamily="2" charset="2"/>
              <a:buChar char="Ü"/>
              <a:defRPr sz="1600">
                <a:solidFill>
                  <a:srgbClr val="000000"/>
                </a:solidFill>
                <a:latin typeface="+mn-lt"/>
                <a:ea typeface="+mn-ea"/>
              </a:defRPr>
            </a:lvl6pPr>
            <a:lvl7pPr marL="2971800" indent="-228600" algn="l" rtl="0" eaLnBrk="1" fontAlgn="base" hangingPunct="1">
              <a:spcBef>
                <a:spcPct val="10000"/>
              </a:spcBef>
              <a:spcAft>
                <a:spcPct val="25000"/>
              </a:spcAft>
              <a:buClr>
                <a:schemeClr val="tx1"/>
              </a:buClr>
              <a:buFont typeface="Wingdings" pitchFamily="2" charset="2"/>
              <a:buChar char="Ü"/>
              <a:defRPr sz="1600">
                <a:solidFill>
                  <a:srgbClr val="000000"/>
                </a:solidFill>
                <a:latin typeface="+mn-lt"/>
                <a:ea typeface="+mn-ea"/>
              </a:defRPr>
            </a:lvl7pPr>
            <a:lvl8pPr marL="3429000" indent="-228600" algn="l" rtl="0" eaLnBrk="1" fontAlgn="base" hangingPunct="1">
              <a:spcBef>
                <a:spcPct val="10000"/>
              </a:spcBef>
              <a:spcAft>
                <a:spcPct val="25000"/>
              </a:spcAft>
              <a:buClr>
                <a:schemeClr val="tx1"/>
              </a:buClr>
              <a:buFont typeface="Wingdings" pitchFamily="2" charset="2"/>
              <a:buChar char="Ü"/>
              <a:defRPr sz="1600">
                <a:solidFill>
                  <a:srgbClr val="000000"/>
                </a:solidFill>
                <a:latin typeface="+mn-lt"/>
                <a:ea typeface="+mn-ea"/>
              </a:defRPr>
            </a:lvl8pPr>
            <a:lvl9pPr marL="3886200" indent="-228600" algn="l" rtl="0" eaLnBrk="1" fontAlgn="base" hangingPunct="1">
              <a:spcBef>
                <a:spcPct val="10000"/>
              </a:spcBef>
              <a:spcAft>
                <a:spcPct val="25000"/>
              </a:spcAft>
              <a:buClr>
                <a:schemeClr val="tx1"/>
              </a:buClr>
              <a:buFont typeface="Wingdings" pitchFamily="2" charset="2"/>
              <a:buChar char="Ü"/>
              <a:defRPr sz="1600">
                <a:solidFill>
                  <a:srgbClr val="000000"/>
                </a:solidFill>
                <a:latin typeface="+mn-lt"/>
                <a:ea typeface="+mn-ea"/>
              </a:defRPr>
            </a:lvl9pPr>
          </a:lstStyle>
          <a:p>
            <a:pPr lvl="1">
              <a:lnSpc>
                <a:spcPct val="150000"/>
              </a:lnSpc>
            </a:pPr>
            <a:r>
              <a:rPr lang="en-US" altLang="zh-CN" sz="1800" dirty="0">
                <a:solidFill>
                  <a:schemeClr val="tx1"/>
                </a:solidFill>
              </a:rPr>
              <a:t>L2TP Client</a:t>
            </a:r>
            <a:endParaRPr lang="zh-CN" altLang="en-US" sz="1800" dirty="0">
              <a:solidFill>
                <a:schemeClr val="tx1"/>
              </a:solidFill>
            </a:endParaRPr>
          </a:p>
        </p:txBody>
      </p:sp>
    </p:spTree>
    <p:extLst>
      <p:ext uri="{BB962C8B-B14F-4D97-AF65-F5344CB8AC3E}">
        <p14:creationId xmlns:p14="http://schemas.microsoft.com/office/powerpoint/2010/main" val="33417626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5" name="AutoShape 7"/>
          <p:cNvSpPr>
            <a:spLocks noChangeArrowheads="1"/>
          </p:cNvSpPr>
          <p:nvPr/>
        </p:nvSpPr>
        <p:spPr bwMode="auto">
          <a:xfrm>
            <a:off x="381000" y="1549400"/>
            <a:ext cx="8439150" cy="639763"/>
          </a:xfrm>
          <a:prstGeom prst="roundRect">
            <a:avLst>
              <a:gd name="adj" fmla="val 18046"/>
            </a:avLst>
          </a:prstGeom>
          <a:solidFill>
            <a:srgbClr val="4DA5E1">
              <a:alpha val="75000"/>
            </a:srgbClr>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spAutoFit/>
          </a:bodyPr>
          <a:lstStyle/>
          <a:p>
            <a:endParaRPr lang="zh-CN" altLang="en-US"/>
          </a:p>
        </p:txBody>
      </p:sp>
      <p:sp>
        <p:nvSpPr>
          <p:cNvPr id="58376" name="Oval 8"/>
          <p:cNvSpPr>
            <a:spLocks noChangeArrowheads="1"/>
          </p:cNvSpPr>
          <p:nvPr/>
        </p:nvSpPr>
        <p:spPr bwMode="auto">
          <a:xfrm>
            <a:off x="641350" y="1693863"/>
            <a:ext cx="349250" cy="342900"/>
          </a:xfrm>
          <a:prstGeom prst="ellipse">
            <a:avLst/>
          </a:prstGeom>
          <a:noFill/>
          <a:ln w="127000" algn="ctr">
            <a:solidFill>
              <a:srgbClr val="4DA5E1"/>
            </a:solidFill>
            <a:round/>
            <a:headEnd/>
            <a:tailEnd/>
          </a:ln>
          <a:effectLst/>
          <a:extLst>
            <a:ext uri="{909E8E84-426E-40DD-AFC4-6F175D3DCCD1}">
              <a14:hiddenFill xmlns:a14="http://schemas.microsoft.com/office/drawing/2010/main">
                <a:solidFill>
                  <a:srgbClr val="4DA5E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spAutoFit/>
          </a:bodyPr>
          <a:lstStyle/>
          <a:p>
            <a:pPr algn="ctr" fontAlgn="t"/>
            <a:endParaRPr lang="zh-CN" altLang="zh-CN" sz="1000">
              <a:ea typeface="华文细黑" pitchFamily="2" charset="-122"/>
            </a:endParaRPr>
          </a:p>
        </p:txBody>
      </p:sp>
      <p:sp>
        <p:nvSpPr>
          <p:cNvPr id="58370" name="Text Box 2"/>
          <p:cNvSpPr txBox="1">
            <a:spLocks noChangeArrowheads="1"/>
          </p:cNvSpPr>
          <p:nvPr/>
        </p:nvSpPr>
        <p:spPr bwMode="auto">
          <a:xfrm>
            <a:off x="609600" y="2036763"/>
            <a:ext cx="5546725" cy="283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3538" indent="-363538">
              <a:defRPr>
                <a:solidFill>
                  <a:schemeClr val="tx1"/>
                </a:solidFill>
                <a:latin typeface="Arial" charset="0"/>
                <a:ea typeface="宋体" charset="-122"/>
              </a:defRPr>
            </a:lvl1pPr>
            <a:lvl2pPr marL="542925">
              <a:defRPr>
                <a:solidFill>
                  <a:schemeClr val="tx1"/>
                </a:solidFill>
                <a:latin typeface="Arial" charset="0"/>
                <a:ea typeface="宋体" charset="-122"/>
              </a:defRPr>
            </a:lvl2pPr>
            <a:lvl3pPr>
              <a:defRPr>
                <a:solidFill>
                  <a:schemeClr val="tx1"/>
                </a:solidFill>
                <a:latin typeface="Arial" charset="0"/>
                <a:ea typeface="宋体" charset="-122"/>
              </a:defRPr>
            </a:lvl3pPr>
            <a:lvl4pPr>
              <a:defRPr>
                <a:solidFill>
                  <a:schemeClr val="tx1"/>
                </a:solidFill>
                <a:latin typeface="Arial" charset="0"/>
                <a:ea typeface="宋体" charset="-122"/>
              </a:defRPr>
            </a:lvl4pPr>
            <a:lvl5pPr>
              <a:defRPr>
                <a:solidFill>
                  <a:schemeClr val="tx1"/>
                </a:solidFill>
                <a:latin typeface="Arial" charset="0"/>
                <a:ea typeface="宋体" charset="-122"/>
              </a:defRPr>
            </a:lvl5pPr>
            <a:lvl6pPr fontAlgn="base">
              <a:spcBef>
                <a:spcPct val="0"/>
              </a:spcBef>
              <a:spcAft>
                <a:spcPct val="0"/>
              </a:spcAft>
              <a:defRPr>
                <a:solidFill>
                  <a:schemeClr val="tx1"/>
                </a:solidFill>
                <a:latin typeface="Arial" charset="0"/>
                <a:ea typeface="宋体" charset="-122"/>
              </a:defRPr>
            </a:lvl6pPr>
            <a:lvl7pPr fontAlgn="base">
              <a:spcBef>
                <a:spcPct val="0"/>
              </a:spcBef>
              <a:spcAft>
                <a:spcPct val="0"/>
              </a:spcAft>
              <a:defRPr>
                <a:solidFill>
                  <a:schemeClr val="tx1"/>
                </a:solidFill>
                <a:latin typeface="Arial" charset="0"/>
                <a:ea typeface="宋体" charset="-122"/>
              </a:defRPr>
            </a:lvl7pPr>
            <a:lvl8pPr fontAlgn="base">
              <a:spcBef>
                <a:spcPct val="0"/>
              </a:spcBef>
              <a:spcAft>
                <a:spcPct val="0"/>
              </a:spcAft>
              <a:defRPr>
                <a:solidFill>
                  <a:schemeClr val="tx1"/>
                </a:solidFill>
                <a:latin typeface="Arial" charset="0"/>
                <a:ea typeface="宋体" charset="-122"/>
              </a:defRPr>
            </a:lvl8pPr>
            <a:lvl9pPr fontAlgn="base">
              <a:spcBef>
                <a:spcPct val="0"/>
              </a:spcBef>
              <a:spcAft>
                <a:spcPct val="0"/>
              </a:spcAft>
              <a:defRPr>
                <a:solidFill>
                  <a:schemeClr val="tx1"/>
                </a:solidFill>
                <a:latin typeface="Arial" charset="0"/>
                <a:ea typeface="宋体" charset="-122"/>
              </a:defRPr>
            </a:lvl9pPr>
          </a:lstStyle>
          <a:p>
            <a:pPr>
              <a:lnSpc>
                <a:spcPct val="150000"/>
              </a:lnSpc>
              <a:spcBef>
                <a:spcPct val="50000"/>
              </a:spcBef>
              <a:buClr>
                <a:schemeClr val="tx1"/>
              </a:buClr>
              <a:buFont typeface="Wingdings" pitchFamily="2" charset="2"/>
              <a:buChar char="n"/>
            </a:pPr>
            <a:r>
              <a:rPr lang="zh-CN" altLang="en-US" sz="2400" b="1" dirty="0">
                <a:ea typeface="华文细黑" pitchFamily="2" charset="-122"/>
              </a:rPr>
              <a:t>了解</a:t>
            </a:r>
            <a:r>
              <a:rPr lang="en-US" altLang="zh-CN" sz="2400" b="1" dirty="0">
                <a:ea typeface="华文细黑" pitchFamily="2" charset="-122"/>
              </a:rPr>
              <a:t>ER</a:t>
            </a:r>
            <a:r>
              <a:rPr lang="zh-CN" altLang="en-US" sz="2400" b="1" dirty="0">
                <a:ea typeface="华文细黑" pitchFamily="2" charset="-122"/>
              </a:rPr>
              <a:t>系列路由器的产品形态</a:t>
            </a:r>
          </a:p>
          <a:p>
            <a:pPr>
              <a:lnSpc>
                <a:spcPct val="150000"/>
              </a:lnSpc>
              <a:spcBef>
                <a:spcPct val="50000"/>
              </a:spcBef>
              <a:buClr>
                <a:schemeClr val="tx1"/>
              </a:buClr>
              <a:buFont typeface="Wingdings" pitchFamily="2" charset="2"/>
              <a:buChar char="n"/>
            </a:pPr>
            <a:r>
              <a:rPr lang="zh-CN" altLang="en-US" sz="2400" b="1" dirty="0">
                <a:ea typeface="华文细黑" pitchFamily="2" charset="-122"/>
              </a:rPr>
              <a:t>熟悉</a:t>
            </a:r>
            <a:r>
              <a:rPr lang="en-US" altLang="zh-CN" sz="2400" b="1" dirty="0">
                <a:ea typeface="华文细黑" pitchFamily="2" charset="-122"/>
              </a:rPr>
              <a:t>ER</a:t>
            </a:r>
            <a:r>
              <a:rPr lang="zh-CN" altLang="en-US" sz="2400" b="1" dirty="0">
                <a:ea typeface="华文细黑" pitchFamily="2" charset="-122"/>
              </a:rPr>
              <a:t>系列路由器软硬件特性</a:t>
            </a:r>
          </a:p>
          <a:p>
            <a:pPr>
              <a:lnSpc>
                <a:spcPct val="150000"/>
              </a:lnSpc>
              <a:spcBef>
                <a:spcPct val="50000"/>
              </a:spcBef>
              <a:buClr>
                <a:schemeClr val="tx1"/>
              </a:buClr>
              <a:buFont typeface="Wingdings" pitchFamily="2" charset="2"/>
              <a:buChar char="n"/>
            </a:pPr>
            <a:r>
              <a:rPr lang="zh-CN" altLang="en-US" sz="2400" b="1" dirty="0">
                <a:ea typeface="华文细黑" pitchFamily="2" charset="-122"/>
              </a:rPr>
              <a:t>掌握</a:t>
            </a:r>
            <a:r>
              <a:rPr lang="en-US" altLang="zh-CN" sz="2400" b="1" dirty="0">
                <a:ea typeface="华文细黑" pitchFamily="2" charset="-122"/>
              </a:rPr>
              <a:t>ER</a:t>
            </a:r>
            <a:r>
              <a:rPr lang="zh-CN" altLang="en-US" sz="2400" b="1" dirty="0">
                <a:ea typeface="华文细黑" pitchFamily="2" charset="-122"/>
              </a:rPr>
              <a:t>系列路由器的基本配置</a:t>
            </a:r>
          </a:p>
          <a:p>
            <a:pPr>
              <a:lnSpc>
                <a:spcPct val="150000"/>
              </a:lnSpc>
              <a:spcBef>
                <a:spcPct val="50000"/>
              </a:spcBef>
              <a:buClr>
                <a:schemeClr val="tx1"/>
              </a:buClr>
              <a:buFont typeface="Wingdings" pitchFamily="2" charset="2"/>
              <a:buChar char="n"/>
            </a:pPr>
            <a:r>
              <a:rPr lang="zh-CN" altLang="en-US" sz="2400" b="1" dirty="0">
                <a:ea typeface="华文细黑" pitchFamily="2" charset="-122"/>
              </a:rPr>
              <a:t>熟悉</a:t>
            </a:r>
            <a:r>
              <a:rPr lang="en-US" altLang="zh-CN" sz="2400" b="1" dirty="0">
                <a:ea typeface="华文细黑" pitchFamily="2" charset="-122"/>
              </a:rPr>
              <a:t>ER</a:t>
            </a:r>
            <a:r>
              <a:rPr lang="zh-CN" altLang="en-US" sz="2400" b="1" dirty="0">
                <a:ea typeface="华文细黑" pitchFamily="2" charset="-122"/>
              </a:rPr>
              <a:t>系列路由器的典型应用</a:t>
            </a:r>
            <a:endParaRPr lang="en-US" altLang="zh-CN" sz="2400" b="1" dirty="0">
              <a:ea typeface="华文细黑" pitchFamily="2" charset="-122"/>
            </a:endParaRPr>
          </a:p>
        </p:txBody>
      </p:sp>
      <p:sp>
        <p:nvSpPr>
          <p:cNvPr id="58371" name="Text Box 3"/>
          <p:cNvSpPr txBox="1">
            <a:spLocks noChangeArrowheads="1"/>
          </p:cNvSpPr>
          <p:nvPr/>
        </p:nvSpPr>
        <p:spPr bwMode="auto">
          <a:xfrm>
            <a:off x="533400" y="969963"/>
            <a:ext cx="2057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ea typeface="宋体" charset="-122"/>
              </a:defRPr>
            </a:lvl1pPr>
            <a:lvl2pPr>
              <a:defRPr>
                <a:solidFill>
                  <a:schemeClr val="tx1"/>
                </a:solidFill>
                <a:latin typeface="Arial" charset="0"/>
                <a:ea typeface="宋体" charset="-122"/>
              </a:defRPr>
            </a:lvl2pPr>
            <a:lvl3pPr>
              <a:defRPr>
                <a:solidFill>
                  <a:schemeClr val="tx1"/>
                </a:solidFill>
                <a:latin typeface="Arial" charset="0"/>
                <a:ea typeface="宋体" charset="-122"/>
              </a:defRPr>
            </a:lvl3pPr>
            <a:lvl4pPr>
              <a:defRPr>
                <a:solidFill>
                  <a:schemeClr val="tx1"/>
                </a:solidFill>
                <a:latin typeface="Arial" charset="0"/>
                <a:ea typeface="宋体" charset="-122"/>
              </a:defRPr>
            </a:lvl4pPr>
            <a:lvl5pPr>
              <a:defRPr>
                <a:solidFill>
                  <a:schemeClr val="tx1"/>
                </a:solidFill>
                <a:latin typeface="Arial" charset="0"/>
                <a:ea typeface="宋体" charset="-122"/>
              </a:defRPr>
            </a:lvl5pPr>
            <a:lvl6pPr marL="457200" fontAlgn="base">
              <a:spcBef>
                <a:spcPct val="0"/>
              </a:spcBef>
              <a:spcAft>
                <a:spcPct val="0"/>
              </a:spcAft>
              <a:defRPr>
                <a:solidFill>
                  <a:schemeClr val="tx1"/>
                </a:solidFill>
                <a:latin typeface="Arial" charset="0"/>
                <a:ea typeface="宋体" charset="-122"/>
              </a:defRPr>
            </a:lvl6pPr>
            <a:lvl7pPr marL="914400" fontAlgn="base">
              <a:spcBef>
                <a:spcPct val="0"/>
              </a:spcBef>
              <a:spcAft>
                <a:spcPct val="0"/>
              </a:spcAft>
              <a:defRPr>
                <a:solidFill>
                  <a:schemeClr val="tx1"/>
                </a:solidFill>
                <a:latin typeface="Arial" charset="0"/>
                <a:ea typeface="宋体" charset="-122"/>
              </a:defRPr>
            </a:lvl7pPr>
            <a:lvl8pPr marL="1371600" fontAlgn="base">
              <a:spcBef>
                <a:spcPct val="0"/>
              </a:spcBef>
              <a:spcAft>
                <a:spcPct val="0"/>
              </a:spcAft>
              <a:defRPr>
                <a:solidFill>
                  <a:schemeClr val="tx1"/>
                </a:solidFill>
                <a:latin typeface="Arial" charset="0"/>
                <a:ea typeface="宋体" charset="-122"/>
              </a:defRPr>
            </a:lvl8pPr>
            <a:lvl9pPr marL="1828800" fontAlgn="base">
              <a:spcBef>
                <a:spcPct val="0"/>
              </a:spcBef>
              <a:spcAft>
                <a:spcPct val="0"/>
              </a:spcAft>
              <a:defRPr>
                <a:solidFill>
                  <a:schemeClr val="tx1"/>
                </a:solidFill>
                <a:latin typeface="Arial" charset="0"/>
                <a:ea typeface="宋体" charset="-122"/>
              </a:defRPr>
            </a:lvl9pPr>
          </a:lstStyle>
          <a:p>
            <a:r>
              <a:rPr lang="zh-CN" altLang="en-US" sz="3200" b="1">
                <a:solidFill>
                  <a:srgbClr val="CC0000"/>
                </a:solidFill>
                <a:ea typeface="华文细黑" pitchFamily="2" charset="-122"/>
              </a:rPr>
              <a:t>课程目标</a:t>
            </a:r>
          </a:p>
        </p:txBody>
      </p:sp>
      <p:sp>
        <p:nvSpPr>
          <p:cNvPr id="58372" name="Rectangle 4"/>
          <p:cNvSpPr>
            <a:spLocks noChangeArrowheads="1"/>
          </p:cNvSpPr>
          <p:nvPr/>
        </p:nvSpPr>
        <p:spPr bwMode="auto">
          <a:xfrm>
            <a:off x="990600" y="1612900"/>
            <a:ext cx="73294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charset="0"/>
                <a:ea typeface="宋体" charset="-122"/>
              </a:defRPr>
            </a:lvl1pPr>
            <a:lvl2pPr marL="742950" indent="-285750">
              <a:spcBef>
                <a:spcPct val="20000"/>
              </a:spcBef>
              <a:buChar char="–"/>
              <a:defRPr sz="2800">
                <a:solidFill>
                  <a:schemeClr val="tx1"/>
                </a:solidFill>
                <a:latin typeface="Arial" charset="0"/>
                <a:ea typeface="宋体" charset="-122"/>
              </a:defRPr>
            </a:lvl2pPr>
            <a:lvl3pPr marL="1143000" indent="-228600">
              <a:spcBef>
                <a:spcPct val="20000"/>
              </a:spcBef>
              <a:buChar char="•"/>
              <a:defRPr sz="2400">
                <a:solidFill>
                  <a:schemeClr val="tx1"/>
                </a:solidFill>
                <a:latin typeface="Arial" charset="0"/>
                <a:ea typeface="宋体" charset="-122"/>
              </a:defRPr>
            </a:lvl3pPr>
            <a:lvl4pPr marL="1600200" indent="-228600">
              <a:spcBef>
                <a:spcPct val="20000"/>
              </a:spcBef>
              <a:buChar char="–"/>
              <a:defRPr sz="2000">
                <a:solidFill>
                  <a:schemeClr val="tx1"/>
                </a:solidFill>
                <a:latin typeface="Arial" charset="0"/>
                <a:ea typeface="宋体" charset="-122"/>
              </a:defRPr>
            </a:lvl4pPr>
            <a:lvl5pPr marL="2057400" indent="-228600">
              <a:spcBef>
                <a:spcPct val="20000"/>
              </a:spcBef>
              <a:buChar char="»"/>
              <a:defRPr sz="2000">
                <a:solidFill>
                  <a:schemeClr val="tx1"/>
                </a:solidFill>
                <a:latin typeface="Arial" charset="0"/>
                <a:ea typeface="宋体" charset="-122"/>
              </a:defRPr>
            </a:lvl5pPr>
            <a:lvl6pPr marL="2514600" indent="-228600" fontAlgn="base">
              <a:spcBef>
                <a:spcPct val="20000"/>
              </a:spcBef>
              <a:spcAft>
                <a:spcPct val="0"/>
              </a:spcAft>
              <a:buChar char="»"/>
              <a:defRPr sz="2000">
                <a:solidFill>
                  <a:schemeClr val="tx1"/>
                </a:solidFill>
                <a:latin typeface="Arial" charset="0"/>
                <a:ea typeface="宋体" charset="-122"/>
              </a:defRPr>
            </a:lvl6pPr>
            <a:lvl7pPr marL="2971800" indent="-228600" fontAlgn="base">
              <a:spcBef>
                <a:spcPct val="20000"/>
              </a:spcBef>
              <a:spcAft>
                <a:spcPct val="0"/>
              </a:spcAft>
              <a:buChar char="»"/>
              <a:defRPr sz="2000">
                <a:solidFill>
                  <a:schemeClr val="tx1"/>
                </a:solidFill>
                <a:latin typeface="Arial" charset="0"/>
                <a:ea typeface="宋体" charset="-122"/>
              </a:defRPr>
            </a:lvl7pPr>
            <a:lvl8pPr marL="3429000" indent="-228600" fontAlgn="base">
              <a:spcBef>
                <a:spcPct val="20000"/>
              </a:spcBef>
              <a:spcAft>
                <a:spcPct val="0"/>
              </a:spcAft>
              <a:buChar char="»"/>
              <a:defRPr sz="2000">
                <a:solidFill>
                  <a:schemeClr val="tx1"/>
                </a:solidFill>
                <a:latin typeface="Arial" charset="0"/>
                <a:ea typeface="宋体" charset="-122"/>
              </a:defRPr>
            </a:lvl8pPr>
            <a:lvl9pPr marL="3886200" indent="-228600" fontAlgn="base">
              <a:spcBef>
                <a:spcPct val="20000"/>
              </a:spcBef>
              <a:spcAft>
                <a:spcPct val="0"/>
              </a:spcAft>
              <a:buChar char="»"/>
              <a:defRPr sz="2000">
                <a:solidFill>
                  <a:schemeClr val="tx1"/>
                </a:solidFill>
                <a:latin typeface="Arial" charset="0"/>
                <a:ea typeface="宋体" charset="-122"/>
              </a:defRPr>
            </a:lvl9pPr>
          </a:lstStyle>
          <a:p>
            <a:pPr>
              <a:buFontTx/>
              <a:buNone/>
            </a:pPr>
            <a:r>
              <a:rPr lang="zh-CN" altLang="en-US" sz="2800" b="1">
                <a:solidFill>
                  <a:schemeClr val="bg1"/>
                </a:solidFill>
                <a:ea typeface="华文细黑" pitchFamily="2" charset="-122"/>
              </a:rPr>
              <a:t>学习完本课程，您应该能够：</a:t>
            </a:r>
          </a:p>
        </p:txBody>
      </p:sp>
      <p:pic>
        <p:nvPicPr>
          <p:cNvPr id="5837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125" y="2286000"/>
            <a:ext cx="2147888" cy="2798763"/>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lnSpc>
                <a:spcPct val="90000"/>
              </a:lnSpc>
            </a:pPr>
            <a:r>
              <a:rPr lang="zh-CN" altLang="en-US" dirty="0"/>
              <a:t>基于</a:t>
            </a:r>
            <a:r>
              <a:rPr lang="en-US" altLang="zh-CN" dirty="0" err="1"/>
              <a:t>Miniware</a:t>
            </a:r>
            <a:r>
              <a:rPr lang="zh-CN" altLang="en-US" dirty="0"/>
              <a:t>平台</a:t>
            </a:r>
          </a:p>
        </p:txBody>
      </p:sp>
      <p:sp>
        <p:nvSpPr>
          <p:cNvPr id="62467" name="Rectangle 3"/>
          <p:cNvSpPr>
            <a:spLocks noGrp="1" noChangeArrowheads="1"/>
          </p:cNvSpPr>
          <p:nvPr>
            <p:ph idx="1"/>
          </p:nvPr>
        </p:nvSpPr>
        <p:spPr/>
        <p:txBody>
          <a:bodyPr/>
          <a:lstStyle/>
          <a:p>
            <a:pPr>
              <a:lnSpc>
                <a:spcPct val="150000"/>
              </a:lnSpc>
            </a:pPr>
            <a:r>
              <a:rPr lang="zh-CN" altLang="en-US" sz="2000" dirty="0"/>
              <a:t>网络安全</a:t>
            </a:r>
          </a:p>
          <a:p>
            <a:pPr lvl="1">
              <a:lnSpc>
                <a:spcPct val="150000"/>
              </a:lnSpc>
            </a:pPr>
            <a:r>
              <a:rPr lang="zh-CN" altLang="en-US" sz="1600" dirty="0">
                <a:solidFill>
                  <a:schemeClr val="tx1"/>
                </a:solidFill>
              </a:rPr>
              <a:t>静态</a:t>
            </a:r>
            <a:r>
              <a:rPr lang="en-US" altLang="zh-CN" sz="1600" dirty="0">
                <a:solidFill>
                  <a:schemeClr val="tx1"/>
                </a:solidFill>
              </a:rPr>
              <a:t>ARP(IP&lt;-&gt;MAC</a:t>
            </a:r>
            <a:r>
              <a:rPr lang="zh-CN" altLang="en-US" sz="1600" dirty="0">
                <a:solidFill>
                  <a:schemeClr val="tx1"/>
                </a:solidFill>
              </a:rPr>
              <a:t>地址绑定</a:t>
            </a:r>
            <a:r>
              <a:rPr lang="en-US" altLang="zh-CN" sz="1600" dirty="0">
                <a:solidFill>
                  <a:schemeClr val="tx1"/>
                </a:solidFill>
              </a:rPr>
              <a:t>)</a:t>
            </a:r>
          </a:p>
          <a:p>
            <a:pPr lvl="1">
              <a:lnSpc>
                <a:spcPct val="150000"/>
              </a:lnSpc>
            </a:pPr>
            <a:r>
              <a:rPr lang="en-US" altLang="zh-CN" sz="1600" dirty="0">
                <a:solidFill>
                  <a:schemeClr val="tx1"/>
                </a:solidFill>
              </a:rPr>
              <a:t>DHCP</a:t>
            </a:r>
            <a:r>
              <a:rPr lang="zh-CN" altLang="en-US" sz="1600" dirty="0">
                <a:solidFill>
                  <a:schemeClr val="tx1"/>
                </a:solidFill>
              </a:rPr>
              <a:t>授权</a:t>
            </a:r>
            <a:r>
              <a:rPr lang="en-US" altLang="zh-CN" sz="1600" dirty="0">
                <a:solidFill>
                  <a:schemeClr val="tx1"/>
                </a:solidFill>
              </a:rPr>
              <a:t>ARP(</a:t>
            </a:r>
            <a:r>
              <a:rPr lang="zh-CN" altLang="en-US" sz="1600" dirty="0">
                <a:solidFill>
                  <a:schemeClr val="tx1"/>
                </a:solidFill>
              </a:rPr>
              <a:t>自动绑定</a:t>
            </a:r>
            <a:r>
              <a:rPr lang="en-US" altLang="zh-CN" sz="1600" dirty="0">
                <a:solidFill>
                  <a:schemeClr val="tx1"/>
                </a:solidFill>
              </a:rPr>
              <a:t>DHCP</a:t>
            </a:r>
            <a:r>
              <a:rPr lang="zh-CN" altLang="en-US" sz="1600" dirty="0">
                <a:solidFill>
                  <a:schemeClr val="tx1"/>
                </a:solidFill>
              </a:rPr>
              <a:t>分配的</a:t>
            </a:r>
            <a:r>
              <a:rPr lang="en-US" altLang="zh-CN" sz="1600" dirty="0">
                <a:solidFill>
                  <a:schemeClr val="tx1"/>
                </a:solidFill>
              </a:rPr>
              <a:t>IP) </a:t>
            </a:r>
          </a:p>
          <a:p>
            <a:pPr lvl="1">
              <a:lnSpc>
                <a:spcPct val="150000"/>
              </a:lnSpc>
            </a:pPr>
            <a:r>
              <a:rPr lang="en-US" altLang="zh-CN" sz="1600" dirty="0">
                <a:solidFill>
                  <a:schemeClr val="tx1"/>
                </a:solidFill>
              </a:rPr>
              <a:t>ARP</a:t>
            </a:r>
            <a:r>
              <a:rPr lang="zh-CN" altLang="en-US" sz="1600" dirty="0">
                <a:solidFill>
                  <a:schemeClr val="tx1"/>
                </a:solidFill>
              </a:rPr>
              <a:t>防攻击</a:t>
            </a:r>
            <a:r>
              <a:rPr lang="en-US" altLang="zh-CN" sz="1600" dirty="0">
                <a:solidFill>
                  <a:schemeClr val="tx1"/>
                </a:solidFill>
              </a:rPr>
              <a:t>/</a:t>
            </a:r>
            <a:r>
              <a:rPr lang="zh-CN" altLang="en-US" sz="1600" dirty="0">
                <a:solidFill>
                  <a:schemeClr val="tx1"/>
                </a:solidFill>
              </a:rPr>
              <a:t>免费</a:t>
            </a:r>
            <a:r>
              <a:rPr lang="en-US" altLang="zh-CN" sz="1600" dirty="0">
                <a:solidFill>
                  <a:schemeClr val="tx1"/>
                </a:solidFill>
              </a:rPr>
              <a:t>ARP</a:t>
            </a:r>
          </a:p>
          <a:p>
            <a:pPr lvl="1">
              <a:lnSpc>
                <a:spcPct val="150000"/>
              </a:lnSpc>
            </a:pPr>
            <a:r>
              <a:rPr lang="zh-CN" altLang="en-US" sz="1600" dirty="0">
                <a:solidFill>
                  <a:schemeClr val="tx1"/>
                </a:solidFill>
              </a:rPr>
              <a:t>状态数据包检查</a:t>
            </a:r>
          </a:p>
          <a:p>
            <a:pPr lvl="1">
              <a:lnSpc>
                <a:spcPct val="150000"/>
              </a:lnSpc>
            </a:pPr>
            <a:r>
              <a:rPr lang="zh-CN" altLang="en-US" sz="1600" dirty="0">
                <a:solidFill>
                  <a:schemeClr val="tx1"/>
                </a:solidFill>
              </a:rPr>
              <a:t>防止</a:t>
            </a:r>
            <a:r>
              <a:rPr lang="en-US" altLang="zh-CN" sz="1600" dirty="0">
                <a:solidFill>
                  <a:schemeClr val="tx1"/>
                </a:solidFill>
              </a:rPr>
              <a:t>WAN</a:t>
            </a:r>
            <a:r>
              <a:rPr lang="zh-CN" altLang="en-US" sz="1600" dirty="0">
                <a:solidFill>
                  <a:schemeClr val="tx1"/>
                </a:solidFill>
              </a:rPr>
              <a:t>口的</a:t>
            </a:r>
            <a:r>
              <a:rPr lang="en-US" altLang="zh-CN" sz="1600" dirty="0">
                <a:solidFill>
                  <a:schemeClr val="tx1"/>
                </a:solidFill>
              </a:rPr>
              <a:t>Ping</a:t>
            </a:r>
          </a:p>
          <a:p>
            <a:pPr lvl="1">
              <a:lnSpc>
                <a:spcPct val="150000"/>
              </a:lnSpc>
            </a:pPr>
            <a:r>
              <a:rPr lang="zh-CN" altLang="en-US" sz="1600" dirty="0">
                <a:solidFill>
                  <a:schemeClr val="tx1"/>
                </a:solidFill>
              </a:rPr>
              <a:t>防止</a:t>
            </a:r>
            <a:r>
              <a:rPr lang="en-US" altLang="zh-CN" sz="1600" dirty="0">
                <a:solidFill>
                  <a:schemeClr val="tx1"/>
                </a:solidFill>
              </a:rPr>
              <a:t>TCP </a:t>
            </a:r>
            <a:r>
              <a:rPr lang="en-US" altLang="zh-CN" sz="1600" dirty="0" err="1">
                <a:solidFill>
                  <a:schemeClr val="tx1"/>
                </a:solidFill>
              </a:rPr>
              <a:t>syn</a:t>
            </a:r>
            <a:r>
              <a:rPr lang="zh-CN" altLang="en-US" sz="1600" dirty="0">
                <a:solidFill>
                  <a:schemeClr val="tx1"/>
                </a:solidFill>
              </a:rPr>
              <a:t>扫描</a:t>
            </a:r>
          </a:p>
          <a:p>
            <a:pPr lvl="1">
              <a:lnSpc>
                <a:spcPct val="150000"/>
              </a:lnSpc>
            </a:pPr>
            <a:r>
              <a:rPr lang="zh-CN" altLang="en-US" sz="1600" dirty="0">
                <a:solidFill>
                  <a:schemeClr val="tx1"/>
                </a:solidFill>
              </a:rPr>
              <a:t>防止</a:t>
            </a:r>
            <a:r>
              <a:rPr lang="en-US" altLang="zh-CN" sz="1600" dirty="0">
                <a:solidFill>
                  <a:schemeClr val="tx1"/>
                </a:solidFill>
              </a:rPr>
              <a:t>Stealth FIN</a:t>
            </a:r>
            <a:r>
              <a:rPr lang="zh-CN" altLang="en-US" sz="1600" dirty="0">
                <a:solidFill>
                  <a:schemeClr val="tx1"/>
                </a:solidFill>
              </a:rPr>
              <a:t>扫描</a:t>
            </a:r>
          </a:p>
          <a:p>
            <a:pPr lvl="1">
              <a:lnSpc>
                <a:spcPct val="150000"/>
              </a:lnSpc>
            </a:pPr>
            <a:r>
              <a:rPr lang="zh-CN" altLang="en-US" sz="1600" dirty="0">
                <a:solidFill>
                  <a:schemeClr val="tx1"/>
                </a:solidFill>
              </a:rPr>
              <a:t>防止</a:t>
            </a:r>
            <a:r>
              <a:rPr lang="en-US" altLang="zh-CN" sz="1600" dirty="0">
                <a:solidFill>
                  <a:schemeClr val="tx1"/>
                </a:solidFill>
              </a:rPr>
              <a:t>TCP Xmas Tree</a:t>
            </a:r>
            <a:r>
              <a:rPr lang="zh-CN" altLang="en-US" sz="1600" dirty="0">
                <a:solidFill>
                  <a:schemeClr val="tx1"/>
                </a:solidFill>
              </a:rPr>
              <a:t>扫描</a:t>
            </a:r>
          </a:p>
          <a:p>
            <a:pPr lvl="1">
              <a:lnSpc>
                <a:spcPct val="150000"/>
              </a:lnSpc>
            </a:pPr>
            <a:r>
              <a:rPr lang="zh-CN" altLang="en-US" sz="1600" dirty="0">
                <a:solidFill>
                  <a:schemeClr val="tx1"/>
                </a:solidFill>
              </a:rPr>
              <a:t>防止</a:t>
            </a:r>
            <a:r>
              <a:rPr lang="en-US" altLang="zh-CN" sz="1600" dirty="0">
                <a:solidFill>
                  <a:schemeClr val="tx1"/>
                </a:solidFill>
              </a:rPr>
              <a:t>TCP Null</a:t>
            </a:r>
            <a:r>
              <a:rPr lang="zh-CN" altLang="en-US" sz="1600" dirty="0">
                <a:solidFill>
                  <a:schemeClr val="tx1"/>
                </a:solidFill>
              </a:rPr>
              <a:t>扫描</a:t>
            </a:r>
          </a:p>
          <a:p>
            <a:pPr lvl="1">
              <a:lnSpc>
                <a:spcPct val="150000"/>
              </a:lnSpc>
            </a:pPr>
            <a:r>
              <a:rPr lang="zh-CN" altLang="en-US" sz="1600" dirty="0">
                <a:solidFill>
                  <a:schemeClr val="tx1"/>
                </a:solidFill>
              </a:rPr>
              <a:t>防止</a:t>
            </a:r>
            <a:r>
              <a:rPr lang="en-US" altLang="zh-CN" sz="1600" dirty="0">
                <a:solidFill>
                  <a:schemeClr val="tx1"/>
                </a:solidFill>
              </a:rPr>
              <a:t>UDP</a:t>
            </a:r>
            <a:r>
              <a:rPr lang="zh-CN" altLang="en-US" sz="1600" dirty="0">
                <a:solidFill>
                  <a:schemeClr val="tx1"/>
                </a:solidFill>
              </a:rPr>
              <a:t>扫描</a:t>
            </a:r>
            <a:r>
              <a:rPr lang="zh-CN" altLang="en-US" sz="1600" dirty="0" smtClean="0">
                <a:solidFill>
                  <a:schemeClr val="tx1"/>
                </a:solidFill>
              </a:rPr>
              <a:t>功能</a:t>
            </a:r>
            <a:endParaRPr lang="en-US" altLang="zh-CN" sz="1600" dirty="0" smtClean="0">
              <a:solidFill>
                <a:schemeClr val="tx1"/>
              </a:solidFill>
            </a:endParaRPr>
          </a:p>
        </p:txBody>
      </p:sp>
      <p:sp>
        <p:nvSpPr>
          <p:cNvPr id="4" name="Rectangle 3"/>
          <p:cNvSpPr txBox="1">
            <a:spLocks noChangeArrowheads="1"/>
          </p:cNvSpPr>
          <p:nvPr/>
        </p:nvSpPr>
        <p:spPr bwMode="auto">
          <a:xfrm>
            <a:off x="5076056" y="1629930"/>
            <a:ext cx="3816424" cy="3455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10000"/>
              </a:spcBef>
              <a:spcAft>
                <a:spcPct val="25000"/>
              </a:spcAft>
              <a:buClr>
                <a:schemeClr val="tx1"/>
              </a:buClr>
              <a:buSzPct val="80000"/>
              <a:buFont typeface="Wingdings" pitchFamily="2" charset="2"/>
              <a:buChar char="l"/>
              <a:defRPr sz="3000" b="1">
                <a:solidFill>
                  <a:srgbClr val="000000"/>
                </a:solidFill>
                <a:latin typeface="+mn-lt"/>
                <a:ea typeface="+mn-ea"/>
                <a:cs typeface="+mn-cs"/>
              </a:defRPr>
            </a:lvl1pPr>
            <a:lvl2pPr marL="742950" indent="-285750" algn="l" rtl="0" eaLnBrk="1" fontAlgn="base" hangingPunct="1">
              <a:spcBef>
                <a:spcPct val="10000"/>
              </a:spcBef>
              <a:spcAft>
                <a:spcPct val="25000"/>
              </a:spcAft>
              <a:buClr>
                <a:schemeClr val="tx1"/>
              </a:buClr>
              <a:buSzPct val="80000"/>
              <a:buFont typeface="Wingdings" pitchFamily="2" charset="2"/>
              <a:buChar char="à"/>
              <a:defRPr sz="2400">
                <a:solidFill>
                  <a:srgbClr val="000000"/>
                </a:solidFill>
                <a:latin typeface="+mn-lt"/>
                <a:ea typeface="+mn-ea"/>
              </a:defRPr>
            </a:lvl2pPr>
            <a:lvl3pPr marL="1143000" indent="-228600" algn="l" rtl="0" eaLnBrk="1" fontAlgn="base" hangingPunct="1">
              <a:spcBef>
                <a:spcPct val="10000"/>
              </a:spcBef>
              <a:spcAft>
                <a:spcPct val="25000"/>
              </a:spcAft>
              <a:buClr>
                <a:schemeClr val="tx1"/>
              </a:buClr>
              <a:buFont typeface="Times New Roman" pitchFamily="18" charset="0"/>
              <a:buChar char="-"/>
              <a:defRPr sz="2400">
                <a:solidFill>
                  <a:srgbClr val="000000"/>
                </a:solidFill>
                <a:latin typeface="+mn-lt"/>
                <a:ea typeface="+mn-ea"/>
              </a:defRPr>
            </a:lvl3pPr>
            <a:lvl4pPr marL="1600200" indent="-228600" algn="l" rtl="0" eaLnBrk="1" fontAlgn="base" hangingPunct="1">
              <a:spcBef>
                <a:spcPct val="10000"/>
              </a:spcBef>
              <a:spcAft>
                <a:spcPct val="25000"/>
              </a:spcAft>
              <a:buClr>
                <a:schemeClr val="tx1"/>
              </a:buClr>
              <a:buFont typeface="Arial" charset="0"/>
              <a:buChar char="—"/>
              <a:defRPr>
                <a:solidFill>
                  <a:srgbClr val="000000"/>
                </a:solidFill>
                <a:latin typeface="+mn-lt"/>
                <a:ea typeface="+mn-ea"/>
              </a:defRPr>
            </a:lvl4pPr>
            <a:lvl5pPr marL="2057400" indent="-228600" algn="l" rtl="0" eaLnBrk="1" fontAlgn="base" hangingPunct="1">
              <a:spcBef>
                <a:spcPct val="10000"/>
              </a:spcBef>
              <a:spcAft>
                <a:spcPct val="25000"/>
              </a:spcAft>
              <a:buClr>
                <a:schemeClr val="tx1"/>
              </a:buClr>
              <a:buFont typeface="Wingdings" pitchFamily="2" charset="2"/>
              <a:buChar char="Ü"/>
              <a:defRPr sz="1600">
                <a:solidFill>
                  <a:srgbClr val="000000"/>
                </a:solidFill>
                <a:latin typeface="+mn-lt"/>
                <a:ea typeface="+mn-ea"/>
              </a:defRPr>
            </a:lvl5pPr>
            <a:lvl6pPr marL="2514600" indent="-228600" algn="l" rtl="0" eaLnBrk="1" fontAlgn="base" hangingPunct="1">
              <a:spcBef>
                <a:spcPct val="10000"/>
              </a:spcBef>
              <a:spcAft>
                <a:spcPct val="25000"/>
              </a:spcAft>
              <a:buClr>
                <a:schemeClr val="tx1"/>
              </a:buClr>
              <a:buFont typeface="Wingdings" pitchFamily="2" charset="2"/>
              <a:buChar char="Ü"/>
              <a:defRPr sz="1600">
                <a:solidFill>
                  <a:srgbClr val="000000"/>
                </a:solidFill>
                <a:latin typeface="+mn-lt"/>
                <a:ea typeface="+mn-ea"/>
              </a:defRPr>
            </a:lvl6pPr>
            <a:lvl7pPr marL="2971800" indent="-228600" algn="l" rtl="0" eaLnBrk="1" fontAlgn="base" hangingPunct="1">
              <a:spcBef>
                <a:spcPct val="10000"/>
              </a:spcBef>
              <a:spcAft>
                <a:spcPct val="25000"/>
              </a:spcAft>
              <a:buClr>
                <a:schemeClr val="tx1"/>
              </a:buClr>
              <a:buFont typeface="Wingdings" pitchFamily="2" charset="2"/>
              <a:buChar char="Ü"/>
              <a:defRPr sz="1600">
                <a:solidFill>
                  <a:srgbClr val="000000"/>
                </a:solidFill>
                <a:latin typeface="+mn-lt"/>
                <a:ea typeface="+mn-ea"/>
              </a:defRPr>
            </a:lvl7pPr>
            <a:lvl8pPr marL="3429000" indent="-228600" algn="l" rtl="0" eaLnBrk="1" fontAlgn="base" hangingPunct="1">
              <a:spcBef>
                <a:spcPct val="10000"/>
              </a:spcBef>
              <a:spcAft>
                <a:spcPct val="25000"/>
              </a:spcAft>
              <a:buClr>
                <a:schemeClr val="tx1"/>
              </a:buClr>
              <a:buFont typeface="Wingdings" pitchFamily="2" charset="2"/>
              <a:buChar char="Ü"/>
              <a:defRPr sz="1600">
                <a:solidFill>
                  <a:srgbClr val="000000"/>
                </a:solidFill>
                <a:latin typeface="+mn-lt"/>
                <a:ea typeface="+mn-ea"/>
              </a:defRPr>
            </a:lvl8pPr>
            <a:lvl9pPr marL="3886200" indent="-228600" algn="l" rtl="0" eaLnBrk="1" fontAlgn="base" hangingPunct="1">
              <a:spcBef>
                <a:spcPct val="10000"/>
              </a:spcBef>
              <a:spcAft>
                <a:spcPct val="25000"/>
              </a:spcAft>
              <a:buClr>
                <a:schemeClr val="tx1"/>
              </a:buClr>
              <a:buFont typeface="Wingdings" pitchFamily="2" charset="2"/>
              <a:buChar char="Ü"/>
              <a:defRPr sz="1600">
                <a:solidFill>
                  <a:srgbClr val="000000"/>
                </a:solidFill>
                <a:latin typeface="+mn-lt"/>
                <a:ea typeface="+mn-ea"/>
              </a:defRPr>
            </a:lvl9pPr>
          </a:lstStyle>
          <a:p>
            <a:pPr lvl="1">
              <a:lnSpc>
                <a:spcPct val="150000"/>
              </a:lnSpc>
            </a:pPr>
            <a:r>
              <a:rPr lang="zh-CN" altLang="en-US" sz="1600" kern="0" dirty="0" smtClean="0">
                <a:solidFill>
                  <a:schemeClr val="tx1"/>
                </a:solidFill>
              </a:rPr>
              <a:t>防止</a:t>
            </a:r>
            <a:r>
              <a:rPr lang="en-US" altLang="zh-CN" sz="1600" kern="0" dirty="0" smtClean="0">
                <a:solidFill>
                  <a:schemeClr val="tx1"/>
                </a:solidFill>
              </a:rPr>
              <a:t>SYN Flood</a:t>
            </a:r>
            <a:r>
              <a:rPr lang="zh-CN" altLang="en-US" sz="1600" kern="0" dirty="0" smtClean="0">
                <a:solidFill>
                  <a:schemeClr val="tx1"/>
                </a:solidFill>
              </a:rPr>
              <a:t>攻击功能</a:t>
            </a:r>
          </a:p>
          <a:p>
            <a:pPr lvl="1">
              <a:lnSpc>
                <a:spcPct val="150000"/>
              </a:lnSpc>
            </a:pPr>
            <a:r>
              <a:rPr lang="zh-CN" altLang="en-US" sz="1600" kern="0" dirty="0" smtClean="0">
                <a:solidFill>
                  <a:schemeClr val="tx1"/>
                </a:solidFill>
              </a:rPr>
              <a:t>防止</a:t>
            </a:r>
            <a:r>
              <a:rPr lang="en-US" altLang="zh-CN" sz="1600" kern="0" dirty="0" smtClean="0">
                <a:solidFill>
                  <a:schemeClr val="tx1"/>
                </a:solidFill>
              </a:rPr>
              <a:t>UDP Flood</a:t>
            </a:r>
            <a:r>
              <a:rPr lang="zh-CN" altLang="en-US" sz="1600" kern="0" dirty="0" smtClean="0">
                <a:solidFill>
                  <a:schemeClr val="tx1"/>
                </a:solidFill>
              </a:rPr>
              <a:t>攻击功能</a:t>
            </a:r>
          </a:p>
          <a:p>
            <a:pPr lvl="1">
              <a:lnSpc>
                <a:spcPct val="150000"/>
              </a:lnSpc>
            </a:pPr>
            <a:r>
              <a:rPr lang="zh-CN" altLang="en-US" sz="1600" kern="0" dirty="0" smtClean="0">
                <a:solidFill>
                  <a:schemeClr val="tx1"/>
                </a:solidFill>
              </a:rPr>
              <a:t>防止</a:t>
            </a:r>
            <a:r>
              <a:rPr lang="en-US" altLang="zh-CN" sz="1600" kern="0" dirty="0" smtClean="0">
                <a:solidFill>
                  <a:schemeClr val="tx1"/>
                </a:solidFill>
              </a:rPr>
              <a:t>ICMP Flood</a:t>
            </a:r>
            <a:r>
              <a:rPr lang="zh-CN" altLang="en-US" sz="1600" kern="0" dirty="0" smtClean="0">
                <a:solidFill>
                  <a:schemeClr val="tx1"/>
                </a:solidFill>
              </a:rPr>
              <a:t>攻击功能</a:t>
            </a:r>
          </a:p>
          <a:p>
            <a:pPr lvl="1">
              <a:lnSpc>
                <a:spcPct val="150000"/>
              </a:lnSpc>
            </a:pPr>
            <a:r>
              <a:rPr lang="zh-CN" altLang="en-US" sz="1600" kern="0" dirty="0" smtClean="0">
                <a:solidFill>
                  <a:schemeClr val="tx1"/>
                </a:solidFill>
              </a:rPr>
              <a:t>防止</a:t>
            </a:r>
            <a:r>
              <a:rPr lang="en-US" altLang="zh-CN" sz="1600" kern="0" dirty="0" smtClean="0">
                <a:solidFill>
                  <a:schemeClr val="tx1"/>
                </a:solidFill>
              </a:rPr>
              <a:t>IP Spoofing</a:t>
            </a:r>
            <a:r>
              <a:rPr lang="zh-CN" altLang="en-US" sz="1600" kern="0" dirty="0" smtClean="0">
                <a:solidFill>
                  <a:schemeClr val="tx1"/>
                </a:solidFill>
              </a:rPr>
              <a:t>功能</a:t>
            </a:r>
          </a:p>
          <a:p>
            <a:pPr lvl="1">
              <a:lnSpc>
                <a:spcPct val="150000"/>
              </a:lnSpc>
            </a:pPr>
            <a:r>
              <a:rPr lang="zh-CN" altLang="en-US" sz="1600" kern="0" dirty="0" smtClean="0">
                <a:solidFill>
                  <a:schemeClr val="tx1"/>
                </a:solidFill>
              </a:rPr>
              <a:t>防止碎片包攻击</a:t>
            </a:r>
          </a:p>
          <a:p>
            <a:pPr lvl="1">
              <a:lnSpc>
                <a:spcPct val="150000"/>
              </a:lnSpc>
            </a:pPr>
            <a:r>
              <a:rPr lang="zh-CN" altLang="en-US" sz="1600" kern="0" dirty="0" smtClean="0">
                <a:solidFill>
                  <a:schemeClr val="tx1"/>
                </a:solidFill>
              </a:rPr>
              <a:t>防止</a:t>
            </a:r>
            <a:r>
              <a:rPr lang="en-US" altLang="zh-CN" sz="1600" kern="0" dirty="0" err="1" smtClean="0">
                <a:solidFill>
                  <a:schemeClr val="tx1"/>
                </a:solidFill>
              </a:rPr>
              <a:t>TearDrop</a:t>
            </a:r>
            <a:r>
              <a:rPr lang="zh-CN" altLang="en-US" sz="1600" kern="0" dirty="0" smtClean="0">
                <a:solidFill>
                  <a:schemeClr val="tx1"/>
                </a:solidFill>
              </a:rPr>
              <a:t>攻击</a:t>
            </a:r>
          </a:p>
          <a:p>
            <a:pPr lvl="1">
              <a:lnSpc>
                <a:spcPct val="150000"/>
              </a:lnSpc>
            </a:pPr>
            <a:r>
              <a:rPr lang="zh-CN" altLang="en-US" sz="1600" kern="0" dirty="0" smtClean="0">
                <a:solidFill>
                  <a:schemeClr val="tx1"/>
                </a:solidFill>
              </a:rPr>
              <a:t>防止</a:t>
            </a:r>
            <a:r>
              <a:rPr lang="en-US" altLang="zh-CN" sz="1600" kern="0" dirty="0" err="1" smtClean="0">
                <a:solidFill>
                  <a:schemeClr val="tx1"/>
                </a:solidFill>
              </a:rPr>
              <a:t>Fraggle</a:t>
            </a:r>
            <a:r>
              <a:rPr lang="zh-CN" altLang="en-US" sz="1600" kern="0" dirty="0" smtClean="0">
                <a:solidFill>
                  <a:schemeClr val="tx1"/>
                </a:solidFill>
              </a:rPr>
              <a:t>攻击功能</a:t>
            </a:r>
            <a:endParaRPr lang="en-US" altLang="zh-CN" sz="1600" kern="0" dirty="0" smtClean="0">
              <a:solidFill>
                <a:schemeClr val="tx1"/>
              </a:solidFill>
            </a:endParaRPr>
          </a:p>
          <a:p>
            <a:pPr lvl="1">
              <a:lnSpc>
                <a:spcPct val="150000"/>
              </a:lnSpc>
            </a:pPr>
            <a:r>
              <a:rPr lang="zh-CN" altLang="en-US" sz="1600" dirty="0">
                <a:solidFill>
                  <a:schemeClr val="tx1"/>
                </a:solidFill>
              </a:rPr>
              <a:t>防止</a:t>
            </a:r>
            <a:r>
              <a:rPr lang="en-US" altLang="zh-CN" sz="1600" dirty="0">
                <a:solidFill>
                  <a:schemeClr val="tx1"/>
                </a:solidFill>
              </a:rPr>
              <a:t>Land </a:t>
            </a:r>
            <a:r>
              <a:rPr lang="zh-CN" altLang="en-US" sz="1600" dirty="0">
                <a:solidFill>
                  <a:schemeClr val="tx1"/>
                </a:solidFill>
              </a:rPr>
              <a:t>攻击功能</a:t>
            </a:r>
          </a:p>
          <a:p>
            <a:pPr lvl="1">
              <a:lnSpc>
                <a:spcPct val="150000"/>
              </a:lnSpc>
            </a:pPr>
            <a:r>
              <a:rPr lang="zh-CN" altLang="en-US" sz="1600" dirty="0">
                <a:solidFill>
                  <a:schemeClr val="tx1"/>
                </a:solidFill>
              </a:rPr>
              <a:t>防止</a:t>
            </a:r>
            <a:r>
              <a:rPr lang="en-US" altLang="zh-CN" sz="1600" dirty="0">
                <a:solidFill>
                  <a:schemeClr val="tx1"/>
                </a:solidFill>
              </a:rPr>
              <a:t>Smurf</a:t>
            </a:r>
            <a:r>
              <a:rPr lang="zh-CN" altLang="en-US" sz="1600" dirty="0">
                <a:solidFill>
                  <a:schemeClr val="tx1"/>
                </a:solidFill>
              </a:rPr>
              <a:t>攻击功能</a:t>
            </a:r>
          </a:p>
          <a:p>
            <a:pPr lvl="1">
              <a:lnSpc>
                <a:spcPct val="150000"/>
              </a:lnSpc>
            </a:pPr>
            <a:r>
              <a:rPr lang="zh-CN" altLang="en-US" sz="1600" dirty="0">
                <a:solidFill>
                  <a:schemeClr val="tx1"/>
                </a:solidFill>
              </a:rPr>
              <a:t>防止</a:t>
            </a:r>
            <a:r>
              <a:rPr lang="en-US" altLang="zh-CN" sz="1600" dirty="0" err="1">
                <a:solidFill>
                  <a:schemeClr val="tx1"/>
                </a:solidFill>
              </a:rPr>
              <a:t>WinNuke</a:t>
            </a:r>
            <a:r>
              <a:rPr lang="zh-CN" altLang="en-US" sz="1600" dirty="0">
                <a:solidFill>
                  <a:schemeClr val="tx1"/>
                </a:solidFill>
              </a:rPr>
              <a:t>攻击功能</a:t>
            </a:r>
          </a:p>
          <a:p>
            <a:pPr lvl="1">
              <a:lnSpc>
                <a:spcPct val="150000"/>
              </a:lnSpc>
            </a:pPr>
            <a:r>
              <a:rPr lang="zh-CN" altLang="en-US" sz="1600" dirty="0">
                <a:solidFill>
                  <a:schemeClr val="tx1"/>
                </a:solidFill>
              </a:rPr>
              <a:t>防止</a:t>
            </a:r>
            <a:r>
              <a:rPr lang="en-US" altLang="zh-CN" sz="1600" dirty="0">
                <a:solidFill>
                  <a:schemeClr val="tx1"/>
                </a:solidFill>
              </a:rPr>
              <a:t>Ping of Death</a:t>
            </a:r>
            <a:r>
              <a:rPr lang="zh-CN" altLang="en-US" sz="1600" dirty="0">
                <a:solidFill>
                  <a:schemeClr val="tx1"/>
                </a:solidFill>
              </a:rPr>
              <a:t>攻击</a:t>
            </a:r>
          </a:p>
          <a:p>
            <a:pPr lvl="1">
              <a:lnSpc>
                <a:spcPct val="150000"/>
              </a:lnSpc>
            </a:pPr>
            <a:endParaRPr lang="zh-CN" altLang="en-US" sz="1600" kern="0" dirty="0">
              <a:solidFill>
                <a:schemeClr val="tx1"/>
              </a:solidFill>
            </a:endParaRPr>
          </a:p>
        </p:txBody>
      </p:sp>
    </p:spTree>
    <p:extLst>
      <p:ext uri="{BB962C8B-B14F-4D97-AF65-F5344CB8AC3E}">
        <p14:creationId xmlns:p14="http://schemas.microsoft.com/office/powerpoint/2010/main" val="33417626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lnSpc>
                <a:spcPct val="90000"/>
              </a:lnSpc>
            </a:pPr>
            <a:r>
              <a:rPr lang="zh-CN" altLang="en-US" dirty="0"/>
              <a:t>基于</a:t>
            </a:r>
            <a:r>
              <a:rPr lang="en-US" altLang="zh-CN" dirty="0" err="1"/>
              <a:t>Miniware</a:t>
            </a:r>
            <a:r>
              <a:rPr lang="zh-CN" altLang="en-US" dirty="0"/>
              <a:t>平台</a:t>
            </a:r>
          </a:p>
        </p:txBody>
      </p:sp>
      <p:sp>
        <p:nvSpPr>
          <p:cNvPr id="62467" name="Rectangle 3"/>
          <p:cNvSpPr>
            <a:spLocks noGrp="1" noChangeArrowheads="1"/>
          </p:cNvSpPr>
          <p:nvPr>
            <p:ph type="body" idx="1"/>
          </p:nvPr>
        </p:nvSpPr>
        <p:spPr>
          <a:xfrm>
            <a:off x="900113" y="1196975"/>
            <a:ext cx="7343775" cy="5111750"/>
          </a:xfrm>
        </p:spPr>
        <p:txBody>
          <a:bodyPr/>
          <a:lstStyle/>
          <a:p>
            <a:pPr>
              <a:lnSpc>
                <a:spcPct val="150000"/>
              </a:lnSpc>
            </a:pPr>
            <a:r>
              <a:rPr lang="zh-CN" altLang="en-US" sz="2000" dirty="0"/>
              <a:t>上网行为管理</a:t>
            </a:r>
          </a:p>
          <a:p>
            <a:pPr lvl="1">
              <a:lnSpc>
                <a:spcPct val="150000"/>
              </a:lnSpc>
            </a:pPr>
            <a:r>
              <a:rPr lang="zh-CN" altLang="en-US" sz="1800" dirty="0">
                <a:solidFill>
                  <a:schemeClr val="tx1"/>
                </a:solidFill>
              </a:rPr>
              <a:t>组策略管理（支持基于</a:t>
            </a:r>
            <a:r>
              <a:rPr lang="en-US" altLang="zh-CN" sz="1800" dirty="0">
                <a:solidFill>
                  <a:schemeClr val="tx1"/>
                </a:solidFill>
              </a:rPr>
              <a:t>IP/MAC/</a:t>
            </a:r>
            <a:r>
              <a:rPr lang="zh-CN" altLang="en-US" sz="1800" dirty="0">
                <a:solidFill>
                  <a:schemeClr val="tx1"/>
                </a:solidFill>
              </a:rPr>
              <a:t>时间段的组策略配置）</a:t>
            </a:r>
          </a:p>
          <a:p>
            <a:pPr lvl="1">
              <a:lnSpc>
                <a:spcPct val="150000"/>
              </a:lnSpc>
            </a:pPr>
            <a:r>
              <a:rPr lang="en-US" altLang="zh-CN" sz="1800" dirty="0">
                <a:solidFill>
                  <a:schemeClr val="tx1"/>
                </a:solidFill>
              </a:rPr>
              <a:t>HTTP</a:t>
            </a:r>
            <a:r>
              <a:rPr lang="zh-CN" altLang="en-US" sz="1800" dirty="0">
                <a:solidFill>
                  <a:schemeClr val="tx1"/>
                </a:solidFill>
              </a:rPr>
              <a:t>下载文件类型过滤</a:t>
            </a:r>
          </a:p>
          <a:p>
            <a:pPr lvl="1">
              <a:lnSpc>
                <a:spcPct val="150000"/>
              </a:lnSpc>
            </a:pPr>
            <a:r>
              <a:rPr lang="en-US" altLang="zh-CN" sz="1800" dirty="0">
                <a:solidFill>
                  <a:schemeClr val="tx1"/>
                </a:solidFill>
              </a:rPr>
              <a:t>URL</a:t>
            </a:r>
            <a:r>
              <a:rPr lang="zh-CN" altLang="en-US" sz="1800" dirty="0">
                <a:solidFill>
                  <a:schemeClr val="tx1"/>
                </a:solidFill>
              </a:rPr>
              <a:t>过滤</a:t>
            </a:r>
            <a:r>
              <a:rPr lang="en-US" altLang="zh-CN" sz="1800" dirty="0">
                <a:solidFill>
                  <a:schemeClr val="tx1"/>
                </a:solidFill>
              </a:rPr>
              <a:t>(</a:t>
            </a:r>
            <a:r>
              <a:rPr lang="zh-CN" altLang="en-US" sz="1800" dirty="0">
                <a:solidFill>
                  <a:schemeClr val="tx1"/>
                </a:solidFill>
              </a:rPr>
              <a:t>黑白名单</a:t>
            </a:r>
            <a:r>
              <a:rPr lang="en-US" altLang="zh-CN" sz="1800" dirty="0">
                <a:solidFill>
                  <a:schemeClr val="tx1"/>
                </a:solidFill>
              </a:rPr>
              <a:t>)</a:t>
            </a:r>
          </a:p>
          <a:p>
            <a:pPr lvl="1">
              <a:lnSpc>
                <a:spcPct val="150000"/>
              </a:lnSpc>
            </a:pPr>
            <a:r>
              <a:rPr lang="en-US" altLang="zh-CN" sz="1800" dirty="0">
                <a:solidFill>
                  <a:schemeClr val="tx1"/>
                </a:solidFill>
              </a:rPr>
              <a:t>MAC</a:t>
            </a:r>
            <a:r>
              <a:rPr lang="zh-CN" altLang="en-US" sz="1800" dirty="0">
                <a:solidFill>
                  <a:schemeClr val="tx1"/>
                </a:solidFill>
              </a:rPr>
              <a:t>地址过滤 </a:t>
            </a:r>
          </a:p>
          <a:p>
            <a:pPr lvl="1">
              <a:lnSpc>
                <a:spcPct val="150000"/>
              </a:lnSpc>
            </a:pPr>
            <a:r>
              <a:rPr lang="en-US" altLang="zh-CN" sz="1800" dirty="0">
                <a:solidFill>
                  <a:schemeClr val="tx1"/>
                </a:solidFill>
              </a:rPr>
              <a:t>QQ/MSN</a:t>
            </a:r>
            <a:r>
              <a:rPr lang="zh-CN" altLang="en-US" sz="1800" dirty="0">
                <a:solidFill>
                  <a:schemeClr val="tx1"/>
                </a:solidFill>
              </a:rPr>
              <a:t>访问控制</a:t>
            </a:r>
          </a:p>
          <a:p>
            <a:pPr lvl="1">
              <a:lnSpc>
                <a:spcPct val="150000"/>
              </a:lnSpc>
            </a:pPr>
            <a:r>
              <a:rPr lang="zh-CN" altLang="en-US" sz="1800" dirty="0">
                <a:solidFill>
                  <a:schemeClr val="tx1"/>
                </a:solidFill>
              </a:rPr>
              <a:t>金融软件控制</a:t>
            </a:r>
          </a:p>
          <a:p>
            <a:pPr lvl="1">
              <a:lnSpc>
                <a:spcPct val="150000"/>
              </a:lnSpc>
            </a:pPr>
            <a:r>
              <a:rPr lang="zh-CN" altLang="en-US" sz="1800" dirty="0">
                <a:solidFill>
                  <a:schemeClr val="tx1"/>
                </a:solidFill>
              </a:rPr>
              <a:t>大智慧</a:t>
            </a:r>
            <a:r>
              <a:rPr lang="en-US" altLang="zh-CN" sz="1800" dirty="0">
                <a:solidFill>
                  <a:schemeClr val="tx1"/>
                </a:solidFill>
              </a:rPr>
              <a:t>/</a:t>
            </a:r>
            <a:r>
              <a:rPr lang="zh-CN" altLang="en-US" sz="1800" dirty="0">
                <a:solidFill>
                  <a:schemeClr val="tx1"/>
                </a:solidFill>
              </a:rPr>
              <a:t>分析家</a:t>
            </a:r>
            <a:r>
              <a:rPr lang="en-US" altLang="zh-CN" sz="1800" dirty="0">
                <a:solidFill>
                  <a:schemeClr val="tx1"/>
                </a:solidFill>
              </a:rPr>
              <a:t>/</a:t>
            </a:r>
            <a:r>
              <a:rPr lang="zh-CN" altLang="en-US" sz="1800" dirty="0">
                <a:solidFill>
                  <a:schemeClr val="tx1"/>
                </a:solidFill>
              </a:rPr>
              <a:t>同花顺</a:t>
            </a:r>
            <a:r>
              <a:rPr lang="en-US" altLang="zh-CN" sz="1800" dirty="0">
                <a:solidFill>
                  <a:schemeClr val="tx1"/>
                </a:solidFill>
              </a:rPr>
              <a:t>/</a:t>
            </a:r>
            <a:r>
              <a:rPr lang="zh-CN" altLang="en-US" sz="1800" dirty="0">
                <a:solidFill>
                  <a:schemeClr val="tx1"/>
                </a:solidFill>
              </a:rPr>
              <a:t>广发至强</a:t>
            </a:r>
            <a:r>
              <a:rPr lang="en-US" altLang="zh-CN" sz="1800" dirty="0">
                <a:solidFill>
                  <a:schemeClr val="tx1"/>
                </a:solidFill>
              </a:rPr>
              <a:t>/</a:t>
            </a:r>
            <a:r>
              <a:rPr lang="zh-CN" altLang="en-US" sz="1800" dirty="0">
                <a:solidFill>
                  <a:schemeClr val="tx1"/>
                </a:solidFill>
              </a:rPr>
              <a:t>光大证券</a:t>
            </a:r>
            <a:r>
              <a:rPr lang="en-US" altLang="zh-CN" sz="1800" dirty="0">
                <a:solidFill>
                  <a:schemeClr val="tx1"/>
                </a:solidFill>
              </a:rPr>
              <a:t>/</a:t>
            </a:r>
            <a:r>
              <a:rPr lang="zh-CN" altLang="en-US" sz="1800" dirty="0">
                <a:solidFill>
                  <a:schemeClr val="tx1"/>
                </a:solidFill>
              </a:rPr>
              <a:t>国元证券 </a:t>
            </a:r>
          </a:p>
        </p:txBody>
      </p:sp>
    </p:spTree>
    <p:extLst>
      <p:ext uri="{BB962C8B-B14F-4D97-AF65-F5344CB8AC3E}">
        <p14:creationId xmlns:p14="http://schemas.microsoft.com/office/powerpoint/2010/main" val="33417626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lnSpc>
                <a:spcPct val="90000"/>
              </a:lnSpc>
            </a:pPr>
            <a:r>
              <a:rPr lang="zh-CN" altLang="en-US" dirty="0"/>
              <a:t>基于</a:t>
            </a:r>
            <a:r>
              <a:rPr lang="en-US" altLang="zh-CN" dirty="0" err="1"/>
              <a:t>Miniware</a:t>
            </a:r>
            <a:r>
              <a:rPr lang="zh-CN" altLang="en-US" dirty="0"/>
              <a:t>平台</a:t>
            </a:r>
          </a:p>
        </p:txBody>
      </p:sp>
      <p:sp>
        <p:nvSpPr>
          <p:cNvPr id="62467" name="Rectangle 3"/>
          <p:cNvSpPr>
            <a:spLocks noGrp="1" noChangeArrowheads="1"/>
          </p:cNvSpPr>
          <p:nvPr>
            <p:ph type="body" idx="1"/>
          </p:nvPr>
        </p:nvSpPr>
        <p:spPr>
          <a:xfrm>
            <a:off x="900113" y="1196975"/>
            <a:ext cx="7343775" cy="5111750"/>
          </a:xfrm>
        </p:spPr>
        <p:txBody>
          <a:bodyPr/>
          <a:lstStyle/>
          <a:p>
            <a:pPr>
              <a:lnSpc>
                <a:spcPct val="150000"/>
              </a:lnSpc>
            </a:pPr>
            <a:r>
              <a:rPr lang="en-US" altLang="zh-CN" sz="2000" dirty="0" err="1"/>
              <a:t>QoS</a:t>
            </a:r>
            <a:endParaRPr lang="zh-CN" altLang="en-US" sz="2000" dirty="0" smtClean="0"/>
          </a:p>
          <a:p>
            <a:pPr lvl="1">
              <a:lnSpc>
                <a:spcPct val="150000"/>
              </a:lnSpc>
            </a:pPr>
            <a:r>
              <a:rPr lang="zh-CN" altLang="en-US" sz="1800" dirty="0">
                <a:solidFill>
                  <a:schemeClr val="tx1"/>
                </a:solidFill>
              </a:rPr>
              <a:t>历史流量统计</a:t>
            </a:r>
          </a:p>
          <a:p>
            <a:pPr lvl="1">
              <a:lnSpc>
                <a:spcPct val="150000"/>
              </a:lnSpc>
            </a:pPr>
            <a:r>
              <a:rPr lang="zh-CN" altLang="en-US" sz="1800" dirty="0">
                <a:solidFill>
                  <a:schemeClr val="tx1"/>
                </a:solidFill>
              </a:rPr>
              <a:t>流量统计</a:t>
            </a:r>
            <a:r>
              <a:rPr lang="en-US" altLang="zh-CN" sz="1800" dirty="0">
                <a:solidFill>
                  <a:schemeClr val="tx1"/>
                </a:solidFill>
              </a:rPr>
              <a:t>(</a:t>
            </a:r>
            <a:r>
              <a:rPr lang="zh-CN" altLang="en-US" sz="1800" dirty="0">
                <a:solidFill>
                  <a:schemeClr val="tx1"/>
                </a:solidFill>
              </a:rPr>
              <a:t>基于</a:t>
            </a:r>
            <a:r>
              <a:rPr lang="en-US" altLang="zh-CN" sz="1800" dirty="0">
                <a:solidFill>
                  <a:schemeClr val="tx1"/>
                </a:solidFill>
              </a:rPr>
              <a:t>IP/</a:t>
            </a:r>
            <a:r>
              <a:rPr lang="zh-CN" altLang="en-US" sz="1800" dirty="0">
                <a:solidFill>
                  <a:schemeClr val="tx1"/>
                </a:solidFill>
              </a:rPr>
              <a:t>端口的流量统计</a:t>
            </a:r>
            <a:r>
              <a:rPr lang="en-US" altLang="zh-CN" sz="1800" dirty="0">
                <a:solidFill>
                  <a:schemeClr val="tx1"/>
                </a:solidFill>
              </a:rPr>
              <a:t>)</a:t>
            </a:r>
          </a:p>
          <a:p>
            <a:pPr lvl="1">
              <a:lnSpc>
                <a:spcPct val="150000"/>
              </a:lnSpc>
            </a:pPr>
            <a:r>
              <a:rPr lang="zh-CN" altLang="en-US" sz="1800" dirty="0">
                <a:solidFill>
                  <a:schemeClr val="tx1"/>
                </a:solidFill>
              </a:rPr>
              <a:t>智能弹性带宽 </a:t>
            </a:r>
          </a:p>
          <a:p>
            <a:pPr lvl="1">
              <a:lnSpc>
                <a:spcPct val="150000"/>
              </a:lnSpc>
            </a:pPr>
            <a:r>
              <a:rPr lang="zh-CN" altLang="en-US" sz="1800" dirty="0">
                <a:solidFill>
                  <a:schemeClr val="tx1"/>
                </a:solidFill>
              </a:rPr>
              <a:t>绿色通道管理</a:t>
            </a:r>
            <a:r>
              <a:rPr lang="en-US" altLang="zh-CN" sz="1800" dirty="0">
                <a:solidFill>
                  <a:schemeClr val="tx1"/>
                </a:solidFill>
              </a:rPr>
              <a:t>/</a:t>
            </a:r>
            <a:r>
              <a:rPr lang="zh-CN" altLang="en-US" sz="1800" dirty="0">
                <a:solidFill>
                  <a:schemeClr val="tx1"/>
                </a:solidFill>
              </a:rPr>
              <a:t>限制通道管理</a:t>
            </a:r>
          </a:p>
          <a:p>
            <a:pPr lvl="1">
              <a:lnSpc>
                <a:spcPct val="150000"/>
              </a:lnSpc>
            </a:pPr>
            <a:r>
              <a:rPr lang="zh-CN" altLang="en-US" sz="1800" dirty="0">
                <a:solidFill>
                  <a:schemeClr val="tx1"/>
                </a:solidFill>
              </a:rPr>
              <a:t>网络流量限速</a:t>
            </a:r>
            <a:r>
              <a:rPr lang="en-US" altLang="zh-CN" sz="1800" dirty="0">
                <a:solidFill>
                  <a:schemeClr val="tx1"/>
                </a:solidFill>
              </a:rPr>
              <a:t>(</a:t>
            </a:r>
            <a:r>
              <a:rPr lang="zh-CN" altLang="en-US" sz="1800" dirty="0">
                <a:solidFill>
                  <a:schemeClr val="tx1"/>
                </a:solidFill>
              </a:rPr>
              <a:t>基于</a:t>
            </a:r>
            <a:r>
              <a:rPr lang="en-US" altLang="zh-CN" sz="1800" dirty="0">
                <a:solidFill>
                  <a:schemeClr val="tx1"/>
                </a:solidFill>
              </a:rPr>
              <a:t>IP</a:t>
            </a:r>
            <a:r>
              <a:rPr lang="zh-CN" altLang="en-US" sz="1800" dirty="0">
                <a:solidFill>
                  <a:schemeClr val="tx1"/>
                </a:solidFill>
              </a:rPr>
              <a:t>，上下行流量分别限速</a:t>
            </a:r>
            <a:r>
              <a:rPr lang="en-US" altLang="zh-CN" sz="1800" dirty="0">
                <a:solidFill>
                  <a:schemeClr val="tx1"/>
                </a:solidFill>
              </a:rPr>
              <a:t>) </a:t>
            </a:r>
          </a:p>
          <a:p>
            <a:pPr lvl="1">
              <a:lnSpc>
                <a:spcPct val="150000"/>
              </a:lnSpc>
            </a:pPr>
            <a:r>
              <a:rPr lang="en-US" altLang="zh-CN" sz="1800" dirty="0">
                <a:solidFill>
                  <a:schemeClr val="tx1"/>
                </a:solidFill>
              </a:rPr>
              <a:t>NAT</a:t>
            </a:r>
            <a:r>
              <a:rPr lang="zh-CN" altLang="en-US" sz="1800" dirty="0">
                <a:solidFill>
                  <a:schemeClr val="tx1"/>
                </a:solidFill>
              </a:rPr>
              <a:t>表项限制 </a:t>
            </a:r>
            <a:endParaRPr lang="en-US" altLang="zh-CN" sz="1800" dirty="0" smtClean="0">
              <a:solidFill>
                <a:schemeClr val="tx1"/>
              </a:solidFill>
            </a:endParaRPr>
          </a:p>
          <a:p>
            <a:pPr>
              <a:lnSpc>
                <a:spcPct val="150000"/>
              </a:lnSpc>
            </a:pPr>
            <a:r>
              <a:rPr lang="zh-CN" altLang="en-US" sz="2000" dirty="0"/>
              <a:t>流量监控</a:t>
            </a:r>
          </a:p>
          <a:p>
            <a:pPr lvl="1">
              <a:lnSpc>
                <a:spcPct val="150000"/>
              </a:lnSpc>
            </a:pPr>
            <a:r>
              <a:rPr lang="zh-CN" altLang="en-US" sz="1800" dirty="0">
                <a:solidFill>
                  <a:schemeClr val="tx1"/>
                </a:solidFill>
              </a:rPr>
              <a:t>基于物理端口的流量统计</a:t>
            </a:r>
          </a:p>
          <a:p>
            <a:pPr lvl="1">
              <a:lnSpc>
                <a:spcPct val="150000"/>
              </a:lnSpc>
            </a:pPr>
            <a:r>
              <a:rPr lang="zh-CN" altLang="en-US" sz="1800" dirty="0">
                <a:solidFill>
                  <a:schemeClr val="tx1"/>
                </a:solidFill>
              </a:rPr>
              <a:t>基于</a:t>
            </a:r>
            <a:r>
              <a:rPr lang="en-US" altLang="zh-CN" sz="1800" dirty="0">
                <a:solidFill>
                  <a:schemeClr val="tx1"/>
                </a:solidFill>
              </a:rPr>
              <a:t>IP</a:t>
            </a:r>
            <a:r>
              <a:rPr lang="zh-CN" altLang="en-US" sz="1800" dirty="0">
                <a:solidFill>
                  <a:schemeClr val="tx1"/>
                </a:solidFill>
              </a:rPr>
              <a:t>的流量统计，支持自动排序功能</a:t>
            </a:r>
          </a:p>
          <a:p>
            <a:pPr lvl="1">
              <a:lnSpc>
                <a:spcPct val="150000"/>
              </a:lnSpc>
            </a:pPr>
            <a:endParaRPr lang="zh-CN" altLang="en-US" sz="1800" dirty="0">
              <a:solidFill>
                <a:schemeClr val="tx1"/>
              </a:solidFill>
            </a:endParaRPr>
          </a:p>
        </p:txBody>
      </p:sp>
      <p:sp>
        <p:nvSpPr>
          <p:cNvPr id="4" name="Rectangle 3"/>
          <p:cNvSpPr txBox="1">
            <a:spLocks noChangeArrowheads="1"/>
          </p:cNvSpPr>
          <p:nvPr/>
        </p:nvSpPr>
        <p:spPr bwMode="auto">
          <a:xfrm>
            <a:off x="5471632" y="5373216"/>
            <a:ext cx="3492856"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10000"/>
              </a:spcBef>
              <a:spcAft>
                <a:spcPct val="25000"/>
              </a:spcAft>
              <a:buClr>
                <a:schemeClr val="tx1"/>
              </a:buClr>
              <a:buSzPct val="80000"/>
              <a:buFont typeface="Wingdings" pitchFamily="2" charset="2"/>
              <a:buChar char="l"/>
              <a:defRPr sz="3000" b="1">
                <a:solidFill>
                  <a:srgbClr val="000000"/>
                </a:solidFill>
                <a:latin typeface="+mn-lt"/>
                <a:ea typeface="+mn-ea"/>
                <a:cs typeface="+mn-cs"/>
              </a:defRPr>
            </a:lvl1pPr>
            <a:lvl2pPr marL="742950" indent="-285750" algn="l" rtl="0" eaLnBrk="1" fontAlgn="base" hangingPunct="1">
              <a:spcBef>
                <a:spcPct val="10000"/>
              </a:spcBef>
              <a:spcAft>
                <a:spcPct val="25000"/>
              </a:spcAft>
              <a:buClr>
                <a:schemeClr val="tx1"/>
              </a:buClr>
              <a:buSzPct val="80000"/>
              <a:buFont typeface="Wingdings" pitchFamily="2" charset="2"/>
              <a:buChar char="à"/>
              <a:defRPr sz="2400">
                <a:solidFill>
                  <a:srgbClr val="000000"/>
                </a:solidFill>
                <a:latin typeface="+mn-lt"/>
                <a:ea typeface="+mn-ea"/>
              </a:defRPr>
            </a:lvl2pPr>
            <a:lvl3pPr marL="1143000" indent="-228600" algn="l" rtl="0" eaLnBrk="1" fontAlgn="base" hangingPunct="1">
              <a:spcBef>
                <a:spcPct val="10000"/>
              </a:spcBef>
              <a:spcAft>
                <a:spcPct val="25000"/>
              </a:spcAft>
              <a:buClr>
                <a:schemeClr val="tx1"/>
              </a:buClr>
              <a:buFont typeface="Times New Roman" pitchFamily="18" charset="0"/>
              <a:buChar char="-"/>
              <a:defRPr sz="2400">
                <a:solidFill>
                  <a:srgbClr val="000000"/>
                </a:solidFill>
                <a:latin typeface="+mn-lt"/>
                <a:ea typeface="+mn-ea"/>
              </a:defRPr>
            </a:lvl3pPr>
            <a:lvl4pPr marL="1600200" indent="-228600" algn="l" rtl="0" eaLnBrk="1" fontAlgn="base" hangingPunct="1">
              <a:spcBef>
                <a:spcPct val="10000"/>
              </a:spcBef>
              <a:spcAft>
                <a:spcPct val="25000"/>
              </a:spcAft>
              <a:buClr>
                <a:schemeClr val="tx1"/>
              </a:buClr>
              <a:buFont typeface="Arial" charset="0"/>
              <a:buChar char="—"/>
              <a:defRPr>
                <a:solidFill>
                  <a:srgbClr val="000000"/>
                </a:solidFill>
                <a:latin typeface="+mn-lt"/>
                <a:ea typeface="+mn-ea"/>
              </a:defRPr>
            </a:lvl4pPr>
            <a:lvl5pPr marL="2057400" indent="-228600" algn="l" rtl="0" eaLnBrk="1" fontAlgn="base" hangingPunct="1">
              <a:spcBef>
                <a:spcPct val="10000"/>
              </a:spcBef>
              <a:spcAft>
                <a:spcPct val="25000"/>
              </a:spcAft>
              <a:buClr>
                <a:schemeClr val="tx1"/>
              </a:buClr>
              <a:buFont typeface="Wingdings" pitchFamily="2" charset="2"/>
              <a:buChar char="Ü"/>
              <a:defRPr sz="1600">
                <a:solidFill>
                  <a:srgbClr val="000000"/>
                </a:solidFill>
                <a:latin typeface="+mn-lt"/>
                <a:ea typeface="+mn-ea"/>
              </a:defRPr>
            </a:lvl5pPr>
            <a:lvl6pPr marL="2514600" indent="-228600" algn="l" rtl="0" eaLnBrk="1" fontAlgn="base" hangingPunct="1">
              <a:spcBef>
                <a:spcPct val="10000"/>
              </a:spcBef>
              <a:spcAft>
                <a:spcPct val="25000"/>
              </a:spcAft>
              <a:buClr>
                <a:schemeClr val="tx1"/>
              </a:buClr>
              <a:buFont typeface="Wingdings" pitchFamily="2" charset="2"/>
              <a:buChar char="Ü"/>
              <a:defRPr sz="1600">
                <a:solidFill>
                  <a:srgbClr val="000000"/>
                </a:solidFill>
                <a:latin typeface="+mn-lt"/>
                <a:ea typeface="+mn-ea"/>
              </a:defRPr>
            </a:lvl6pPr>
            <a:lvl7pPr marL="2971800" indent="-228600" algn="l" rtl="0" eaLnBrk="1" fontAlgn="base" hangingPunct="1">
              <a:spcBef>
                <a:spcPct val="10000"/>
              </a:spcBef>
              <a:spcAft>
                <a:spcPct val="25000"/>
              </a:spcAft>
              <a:buClr>
                <a:schemeClr val="tx1"/>
              </a:buClr>
              <a:buFont typeface="Wingdings" pitchFamily="2" charset="2"/>
              <a:buChar char="Ü"/>
              <a:defRPr sz="1600">
                <a:solidFill>
                  <a:srgbClr val="000000"/>
                </a:solidFill>
                <a:latin typeface="+mn-lt"/>
                <a:ea typeface="+mn-ea"/>
              </a:defRPr>
            </a:lvl7pPr>
            <a:lvl8pPr marL="3429000" indent="-228600" algn="l" rtl="0" eaLnBrk="1" fontAlgn="base" hangingPunct="1">
              <a:spcBef>
                <a:spcPct val="10000"/>
              </a:spcBef>
              <a:spcAft>
                <a:spcPct val="25000"/>
              </a:spcAft>
              <a:buClr>
                <a:schemeClr val="tx1"/>
              </a:buClr>
              <a:buFont typeface="Wingdings" pitchFamily="2" charset="2"/>
              <a:buChar char="Ü"/>
              <a:defRPr sz="1600">
                <a:solidFill>
                  <a:srgbClr val="000000"/>
                </a:solidFill>
                <a:latin typeface="+mn-lt"/>
                <a:ea typeface="+mn-ea"/>
              </a:defRPr>
            </a:lvl8pPr>
            <a:lvl9pPr marL="3886200" indent="-228600" algn="l" rtl="0" eaLnBrk="1" fontAlgn="base" hangingPunct="1">
              <a:spcBef>
                <a:spcPct val="10000"/>
              </a:spcBef>
              <a:spcAft>
                <a:spcPct val="25000"/>
              </a:spcAft>
              <a:buClr>
                <a:schemeClr val="tx1"/>
              </a:buClr>
              <a:buFont typeface="Wingdings" pitchFamily="2" charset="2"/>
              <a:buChar char="Ü"/>
              <a:defRPr sz="1600">
                <a:solidFill>
                  <a:srgbClr val="000000"/>
                </a:solidFill>
                <a:latin typeface="+mn-lt"/>
                <a:ea typeface="+mn-ea"/>
              </a:defRPr>
            </a:lvl9pPr>
          </a:lstStyle>
          <a:p>
            <a:pPr lvl="1">
              <a:lnSpc>
                <a:spcPct val="150000"/>
              </a:lnSpc>
            </a:pPr>
            <a:r>
              <a:rPr lang="zh-CN" altLang="en-US" sz="1800" dirty="0">
                <a:solidFill>
                  <a:schemeClr val="tx1"/>
                </a:solidFill>
              </a:rPr>
              <a:t>基于</a:t>
            </a:r>
            <a:r>
              <a:rPr lang="en-US" altLang="zh-CN" sz="1800" dirty="0">
                <a:solidFill>
                  <a:schemeClr val="tx1"/>
                </a:solidFill>
              </a:rPr>
              <a:t>IP</a:t>
            </a:r>
            <a:r>
              <a:rPr lang="zh-CN" altLang="en-US" sz="1800" dirty="0">
                <a:solidFill>
                  <a:schemeClr val="tx1"/>
                </a:solidFill>
              </a:rPr>
              <a:t>的</a:t>
            </a:r>
            <a:r>
              <a:rPr lang="en-US" altLang="zh-CN" sz="1800" dirty="0">
                <a:solidFill>
                  <a:schemeClr val="tx1"/>
                </a:solidFill>
              </a:rPr>
              <a:t>NAT</a:t>
            </a:r>
            <a:r>
              <a:rPr lang="zh-CN" altLang="en-US" sz="1800" dirty="0">
                <a:solidFill>
                  <a:schemeClr val="tx1"/>
                </a:solidFill>
              </a:rPr>
              <a:t>链接数统计</a:t>
            </a:r>
          </a:p>
        </p:txBody>
      </p:sp>
    </p:spTree>
    <p:extLst>
      <p:ext uri="{BB962C8B-B14F-4D97-AF65-F5344CB8AC3E}">
        <p14:creationId xmlns:p14="http://schemas.microsoft.com/office/powerpoint/2010/main" val="14093302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lnSpc>
                <a:spcPct val="90000"/>
              </a:lnSpc>
            </a:pPr>
            <a:r>
              <a:rPr lang="zh-CN" altLang="en-US" dirty="0"/>
              <a:t>基于</a:t>
            </a:r>
            <a:r>
              <a:rPr lang="en-US" altLang="zh-CN" dirty="0" err="1"/>
              <a:t>Miniware</a:t>
            </a:r>
            <a:r>
              <a:rPr lang="zh-CN" altLang="en-US" dirty="0"/>
              <a:t>平台</a:t>
            </a:r>
          </a:p>
        </p:txBody>
      </p:sp>
      <p:sp>
        <p:nvSpPr>
          <p:cNvPr id="62467" name="Rectangle 3"/>
          <p:cNvSpPr>
            <a:spLocks noGrp="1" noChangeArrowheads="1"/>
          </p:cNvSpPr>
          <p:nvPr>
            <p:ph type="body" idx="1"/>
          </p:nvPr>
        </p:nvSpPr>
        <p:spPr>
          <a:xfrm>
            <a:off x="900113" y="1196975"/>
            <a:ext cx="7343775" cy="5111750"/>
          </a:xfrm>
        </p:spPr>
        <p:txBody>
          <a:bodyPr/>
          <a:lstStyle/>
          <a:p>
            <a:pPr>
              <a:lnSpc>
                <a:spcPct val="150000"/>
              </a:lnSpc>
            </a:pPr>
            <a:r>
              <a:rPr lang="zh-CN" altLang="en-US" sz="2000" dirty="0"/>
              <a:t>系统服务</a:t>
            </a:r>
            <a:endParaRPr lang="zh-CN" altLang="en-US" sz="2000" dirty="0" smtClean="0"/>
          </a:p>
          <a:p>
            <a:pPr lvl="1">
              <a:lnSpc>
                <a:spcPct val="150000"/>
              </a:lnSpc>
            </a:pPr>
            <a:r>
              <a:rPr lang="en-US" altLang="zh-CN" sz="1800" dirty="0">
                <a:solidFill>
                  <a:schemeClr val="tx1"/>
                </a:solidFill>
              </a:rPr>
              <a:t>ALG</a:t>
            </a:r>
          </a:p>
          <a:p>
            <a:pPr lvl="1">
              <a:lnSpc>
                <a:spcPct val="150000"/>
              </a:lnSpc>
            </a:pPr>
            <a:r>
              <a:rPr lang="zh-CN" altLang="en-US" sz="1800" dirty="0">
                <a:solidFill>
                  <a:schemeClr val="tx1"/>
                </a:solidFill>
              </a:rPr>
              <a:t>端口触发 </a:t>
            </a:r>
          </a:p>
          <a:p>
            <a:pPr lvl="1">
              <a:lnSpc>
                <a:spcPct val="150000"/>
              </a:lnSpc>
            </a:pPr>
            <a:r>
              <a:rPr lang="en-US" altLang="zh-CN" sz="1800" dirty="0">
                <a:solidFill>
                  <a:schemeClr val="tx1"/>
                </a:solidFill>
              </a:rPr>
              <a:t>UPnP</a:t>
            </a:r>
          </a:p>
          <a:p>
            <a:pPr lvl="1">
              <a:lnSpc>
                <a:spcPct val="150000"/>
              </a:lnSpc>
            </a:pPr>
            <a:r>
              <a:rPr lang="zh-CN" altLang="en-US" sz="1800" dirty="0">
                <a:solidFill>
                  <a:schemeClr val="tx1"/>
                </a:solidFill>
              </a:rPr>
              <a:t>虚拟服务器 </a:t>
            </a:r>
          </a:p>
          <a:p>
            <a:pPr lvl="1">
              <a:lnSpc>
                <a:spcPct val="150000"/>
              </a:lnSpc>
            </a:pPr>
            <a:r>
              <a:rPr lang="en-US" altLang="zh-CN" sz="1800" dirty="0">
                <a:solidFill>
                  <a:schemeClr val="tx1"/>
                </a:solidFill>
              </a:rPr>
              <a:t>DMZ </a:t>
            </a:r>
            <a:r>
              <a:rPr lang="zh-CN" altLang="en-US" sz="1800" dirty="0">
                <a:solidFill>
                  <a:schemeClr val="tx1"/>
                </a:solidFill>
              </a:rPr>
              <a:t>主机</a:t>
            </a:r>
          </a:p>
          <a:p>
            <a:pPr lvl="1">
              <a:lnSpc>
                <a:spcPct val="150000"/>
              </a:lnSpc>
            </a:pPr>
            <a:r>
              <a:rPr lang="en-US" altLang="zh-CN" sz="1800" dirty="0">
                <a:solidFill>
                  <a:schemeClr val="tx1"/>
                </a:solidFill>
              </a:rPr>
              <a:t>VPN</a:t>
            </a:r>
            <a:r>
              <a:rPr lang="zh-CN" altLang="en-US" sz="1800" dirty="0">
                <a:solidFill>
                  <a:schemeClr val="tx1"/>
                </a:solidFill>
              </a:rPr>
              <a:t>透传</a:t>
            </a:r>
            <a:r>
              <a:rPr lang="en-US" altLang="zh-CN" sz="1800" dirty="0">
                <a:solidFill>
                  <a:schemeClr val="tx1"/>
                </a:solidFill>
              </a:rPr>
              <a:t>(PPTP</a:t>
            </a:r>
            <a:r>
              <a:rPr lang="zh-CN" altLang="en-US" sz="1800" dirty="0">
                <a:solidFill>
                  <a:schemeClr val="tx1"/>
                </a:solidFill>
              </a:rPr>
              <a:t>、</a:t>
            </a:r>
            <a:r>
              <a:rPr lang="en-US" altLang="zh-CN" sz="1800" dirty="0">
                <a:solidFill>
                  <a:schemeClr val="tx1"/>
                </a:solidFill>
              </a:rPr>
              <a:t>L2TP</a:t>
            </a:r>
            <a:r>
              <a:rPr lang="zh-CN" altLang="en-US" sz="1800" dirty="0">
                <a:solidFill>
                  <a:schemeClr val="tx1"/>
                </a:solidFill>
              </a:rPr>
              <a:t>、</a:t>
            </a:r>
            <a:r>
              <a:rPr lang="en-US" altLang="zh-CN" sz="1800" dirty="0" err="1">
                <a:solidFill>
                  <a:schemeClr val="tx1"/>
                </a:solidFill>
              </a:rPr>
              <a:t>IPSec</a:t>
            </a:r>
            <a:r>
              <a:rPr lang="en-US" altLang="zh-CN" sz="1800" dirty="0" smtClean="0">
                <a:solidFill>
                  <a:schemeClr val="tx1"/>
                </a:solidFill>
              </a:rPr>
              <a:t>)</a:t>
            </a:r>
          </a:p>
          <a:p>
            <a:pPr>
              <a:lnSpc>
                <a:spcPct val="150000"/>
              </a:lnSpc>
            </a:pPr>
            <a:r>
              <a:rPr lang="zh-CN" altLang="en-US" sz="2000" dirty="0"/>
              <a:t>路由</a:t>
            </a:r>
          </a:p>
          <a:p>
            <a:pPr lvl="1">
              <a:lnSpc>
                <a:spcPct val="150000"/>
              </a:lnSpc>
            </a:pPr>
            <a:r>
              <a:rPr lang="zh-CN" altLang="en-US" sz="1800" dirty="0">
                <a:solidFill>
                  <a:schemeClr val="tx1"/>
                </a:solidFill>
              </a:rPr>
              <a:t>静态</a:t>
            </a:r>
            <a:r>
              <a:rPr lang="zh-CN" altLang="en-US" sz="1800" dirty="0" smtClean="0">
                <a:solidFill>
                  <a:schemeClr val="tx1"/>
                </a:solidFill>
              </a:rPr>
              <a:t>路由</a:t>
            </a:r>
            <a:endParaRPr lang="en-US" altLang="zh-CN" sz="1800" dirty="0" smtClean="0">
              <a:solidFill>
                <a:schemeClr val="tx1"/>
              </a:solidFill>
            </a:endParaRPr>
          </a:p>
          <a:p>
            <a:pPr lvl="1">
              <a:lnSpc>
                <a:spcPct val="150000"/>
              </a:lnSpc>
            </a:pPr>
            <a:r>
              <a:rPr lang="zh-CN" altLang="en-US" sz="1800" dirty="0" smtClean="0">
                <a:solidFill>
                  <a:schemeClr val="tx1"/>
                </a:solidFill>
              </a:rPr>
              <a:t>策略路由</a:t>
            </a:r>
            <a:endParaRPr lang="en-US" altLang="zh-CN" sz="1800" dirty="0" smtClean="0">
              <a:solidFill>
                <a:schemeClr val="tx1"/>
              </a:solidFill>
            </a:endParaRPr>
          </a:p>
          <a:p>
            <a:pPr lvl="1">
              <a:lnSpc>
                <a:spcPct val="150000"/>
              </a:lnSpc>
            </a:pPr>
            <a:endParaRPr lang="zh-CN" altLang="en-US" sz="1800" dirty="0">
              <a:solidFill>
                <a:schemeClr val="tx1"/>
              </a:solidFill>
            </a:endParaRPr>
          </a:p>
        </p:txBody>
      </p:sp>
    </p:spTree>
    <p:extLst>
      <p:ext uri="{BB962C8B-B14F-4D97-AF65-F5344CB8AC3E}">
        <p14:creationId xmlns:p14="http://schemas.microsoft.com/office/powerpoint/2010/main" val="40605929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lnSpc>
                <a:spcPct val="90000"/>
              </a:lnSpc>
            </a:pPr>
            <a:r>
              <a:rPr lang="zh-CN" altLang="en-US" dirty="0"/>
              <a:t>基于</a:t>
            </a:r>
            <a:r>
              <a:rPr lang="en-US" altLang="zh-CN" dirty="0" err="1"/>
              <a:t>Miniware</a:t>
            </a:r>
            <a:r>
              <a:rPr lang="zh-CN" altLang="en-US" dirty="0"/>
              <a:t>平台</a:t>
            </a:r>
          </a:p>
        </p:txBody>
      </p:sp>
      <p:sp>
        <p:nvSpPr>
          <p:cNvPr id="62467" name="Rectangle 3"/>
          <p:cNvSpPr>
            <a:spLocks noGrp="1" noChangeArrowheads="1"/>
          </p:cNvSpPr>
          <p:nvPr>
            <p:ph type="body" idx="1"/>
          </p:nvPr>
        </p:nvSpPr>
        <p:spPr>
          <a:xfrm>
            <a:off x="900113" y="1196975"/>
            <a:ext cx="7343775" cy="5111750"/>
          </a:xfrm>
        </p:spPr>
        <p:txBody>
          <a:bodyPr/>
          <a:lstStyle/>
          <a:p>
            <a:pPr>
              <a:lnSpc>
                <a:spcPct val="150000"/>
              </a:lnSpc>
            </a:pPr>
            <a:r>
              <a:rPr lang="zh-CN" altLang="en-US" sz="2000" dirty="0"/>
              <a:t>配置管理</a:t>
            </a:r>
            <a:endParaRPr lang="zh-CN" altLang="en-US" sz="2000" dirty="0" smtClean="0"/>
          </a:p>
          <a:p>
            <a:pPr lvl="1">
              <a:lnSpc>
                <a:spcPct val="150000"/>
              </a:lnSpc>
            </a:pPr>
            <a:r>
              <a:rPr lang="zh-CN" altLang="en-US" sz="1800" dirty="0">
                <a:solidFill>
                  <a:schemeClr val="tx1"/>
                </a:solidFill>
              </a:rPr>
              <a:t>基于</a:t>
            </a:r>
            <a:r>
              <a:rPr lang="en-US" altLang="zh-CN" sz="1800" dirty="0">
                <a:solidFill>
                  <a:schemeClr val="tx1"/>
                </a:solidFill>
              </a:rPr>
              <a:t>Web</a:t>
            </a:r>
            <a:r>
              <a:rPr lang="zh-CN" altLang="en-US" sz="1800" dirty="0">
                <a:solidFill>
                  <a:schemeClr val="tx1"/>
                </a:solidFill>
              </a:rPr>
              <a:t>的用户管理接口</a:t>
            </a:r>
            <a:r>
              <a:rPr lang="en-US" altLang="zh-CN" sz="1800" dirty="0">
                <a:solidFill>
                  <a:schemeClr val="tx1"/>
                </a:solidFill>
              </a:rPr>
              <a:t>(</a:t>
            </a:r>
            <a:r>
              <a:rPr lang="zh-CN" altLang="en-US" sz="1800" dirty="0">
                <a:solidFill>
                  <a:schemeClr val="tx1"/>
                </a:solidFill>
              </a:rPr>
              <a:t>远程管理</a:t>
            </a:r>
            <a:r>
              <a:rPr lang="en-US" altLang="zh-CN" sz="1800" dirty="0">
                <a:solidFill>
                  <a:schemeClr val="tx1"/>
                </a:solidFill>
              </a:rPr>
              <a:t>/</a:t>
            </a:r>
            <a:r>
              <a:rPr lang="zh-CN" altLang="en-US" sz="1800" dirty="0">
                <a:solidFill>
                  <a:schemeClr val="tx1"/>
                </a:solidFill>
              </a:rPr>
              <a:t>本地管理</a:t>
            </a:r>
            <a:r>
              <a:rPr lang="en-US" altLang="zh-CN" sz="1800" dirty="0">
                <a:solidFill>
                  <a:schemeClr val="tx1"/>
                </a:solidFill>
              </a:rPr>
              <a:t>)</a:t>
            </a:r>
          </a:p>
          <a:p>
            <a:pPr lvl="1">
              <a:lnSpc>
                <a:spcPct val="150000"/>
              </a:lnSpc>
            </a:pPr>
            <a:r>
              <a:rPr lang="en-US" altLang="zh-CN" sz="1800" dirty="0">
                <a:solidFill>
                  <a:schemeClr val="tx1"/>
                </a:solidFill>
              </a:rPr>
              <a:t>HTTPS</a:t>
            </a:r>
            <a:r>
              <a:rPr lang="zh-CN" altLang="en-US" sz="1800" dirty="0">
                <a:solidFill>
                  <a:schemeClr val="tx1"/>
                </a:solidFill>
              </a:rPr>
              <a:t>远程管理</a:t>
            </a:r>
          </a:p>
          <a:p>
            <a:pPr lvl="1">
              <a:lnSpc>
                <a:spcPct val="150000"/>
              </a:lnSpc>
            </a:pPr>
            <a:r>
              <a:rPr lang="zh-CN" altLang="en-US" sz="1800" dirty="0">
                <a:solidFill>
                  <a:schemeClr val="tx1"/>
                </a:solidFill>
              </a:rPr>
              <a:t>命令行</a:t>
            </a:r>
            <a:r>
              <a:rPr lang="en-US" altLang="zh-CN" sz="1800" dirty="0">
                <a:solidFill>
                  <a:schemeClr val="tx1"/>
                </a:solidFill>
              </a:rPr>
              <a:t>CLI</a:t>
            </a:r>
          </a:p>
          <a:p>
            <a:pPr lvl="1">
              <a:lnSpc>
                <a:spcPct val="150000"/>
              </a:lnSpc>
            </a:pPr>
            <a:r>
              <a:rPr lang="en-US" altLang="zh-CN" sz="1800" dirty="0">
                <a:solidFill>
                  <a:schemeClr val="tx1"/>
                </a:solidFill>
              </a:rPr>
              <a:t>SNMP V1/V2C/V3</a:t>
            </a:r>
          </a:p>
          <a:p>
            <a:pPr lvl="1">
              <a:lnSpc>
                <a:spcPct val="150000"/>
              </a:lnSpc>
            </a:pPr>
            <a:r>
              <a:rPr lang="zh-CN" altLang="en-US" sz="1800" dirty="0">
                <a:solidFill>
                  <a:schemeClr val="tx1"/>
                </a:solidFill>
              </a:rPr>
              <a:t>通过</a:t>
            </a:r>
            <a:r>
              <a:rPr lang="en-US" altLang="zh-CN" sz="1800" dirty="0" smtClean="0">
                <a:solidFill>
                  <a:schemeClr val="tx1"/>
                </a:solidFill>
              </a:rPr>
              <a:t>HTTP</a:t>
            </a:r>
            <a:r>
              <a:rPr lang="zh-CN" altLang="en-US" sz="1800" dirty="0" smtClean="0">
                <a:solidFill>
                  <a:schemeClr val="tx1"/>
                </a:solidFill>
              </a:rPr>
              <a:t>升级系统软件</a:t>
            </a:r>
            <a:endParaRPr lang="en-US" altLang="zh-CN" sz="1800" dirty="0" smtClean="0">
              <a:solidFill>
                <a:schemeClr val="tx1"/>
              </a:solidFill>
            </a:endParaRPr>
          </a:p>
          <a:p>
            <a:pPr>
              <a:lnSpc>
                <a:spcPct val="150000"/>
              </a:lnSpc>
            </a:pPr>
            <a:r>
              <a:rPr lang="zh-CN" altLang="en-US" sz="2000" dirty="0"/>
              <a:t>故障诊断</a:t>
            </a:r>
          </a:p>
          <a:p>
            <a:pPr lvl="1">
              <a:lnSpc>
                <a:spcPct val="150000"/>
              </a:lnSpc>
            </a:pPr>
            <a:r>
              <a:rPr lang="en-US" altLang="zh-CN" sz="1800" dirty="0" smtClean="0">
                <a:solidFill>
                  <a:schemeClr val="tx1"/>
                </a:solidFill>
              </a:rPr>
              <a:t>Ping/</a:t>
            </a:r>
            <a:r>
              <a:rPr lang="en-US" altLang="zh-CN" sz="1800" dirty="0" err="1" smtClean="0">
                <a:solidFill>
                  <a:schemeClr val="tx1"/>
                </a:solidFill>
              </a:rPr>
              <a:t>Traceroute</a:t>
            </a:r>
            <a:endParaRPr lang="en-US" altLang="zh-CN" sz="1800" dirty="0">
              <a:solidFill>
                <a:schemeClr val="tx1"/>
              </a:solidFill>
            </a:endParaRPr>
          </a:p>
          <a:p>
            <a:pPr lvl="1">
              <a:lnSpc>
                <a:spcPct val="150000"/>
              </a:lnSpc>
            </a:pPr>
            <a:r>
              <a:rPr lang="zh-CN" altLang="en-US" sz="1800" dirty="0">
                <a:solidFill>
                  <a:schemeClr val="tx1"/>
                </a:solidFill>
              </a:rPr>
              <a:t>设备自检</a:t>
            </a:r>
          </a:p>
          <a:p>
            <a:pPr lvl="1">
              <a:lnSpc>
                <a:spcPct val="150000"/>
              </a:lnSpc>
            </a:pPr>
            <a:r>
              <a:rPr lang="zh-CN" altLang="en-US" sz="1800" dirty="0">
                <a:solidFill>
                  <a:schemeClr val="tx1"/>
                </a:solidFill>
              </a:rPr>
              <a:t>故障信息一键导出</a:t>
            </a:r>
          </a:p>
        </p:txBody>
      </p:sp>
    </p:spTree>
    <p:extLst>
      <p:ext uri="{BB962C8B-B14F-4D97-AF65-F5344CB8AC3E}">
        <p14:creationId xmlns:p14="http://schemas.microsoft.com/office/powerpoint/2010/main" val="10220686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zh-CN" dirty="0" smtClean="0"/>
              <a:t>H3C ER</a:t>
            </a:r>
            <a:r>
              <a:rPr lang="zh-CN" altLang="en-US" dirty="0" smtClean="0"/>
              <a:t>系列路由器软件规格</a:t>
            </a:r>
            <a:endParaRPr lang="zh-CN" altLang="en-US" dirty="0"/>
          </a:p>
        </p:txBody>
      </p:sp>
      <p:graphicFrame>
        <p:nvGraphicFramePr>
          <p:cNvPr id="5" name="Group 64"/>
          <p:cNvGraphicFramePr>
            <a:graphicFrameLocks noGrp="1"/>
          </p:cNvGraphicFramePr>
          <p:nvPr>
            <p:ph idx="1"/>
            <p:extLst>
              <p:ext uri="{D42A27DB-BD31-4B8C-83A1-F6EECF244321}">
                <p14:modId xmlns:p14="http://schemas.microsoft.com/office/powerpoint/2010/main" val="1213026732"/>
              </p:ext>
            </p:extLst>
          </p:nvPr>
        </p:nvGraphicFramePr>
        <p:xfrm>
          <a:off x="376553" y="1053312"/>
          <a:ext cx="8443919" cy="5184000"/>
        </p:xfrm>
        <a:graphic>
          <a:graphicData uri="http://schemas.openxmlformats.org/drawingml/2006/table">
            <a:tbl>
              <a:tblPr firstRow="1" bandRow="1">
                <a:tableStyleId>{5C22544A-7EE6-4342-B048-85BDC9FD1C3A}</a:tableStyleId>
              </a:tblPr>
              <a:tblGrid>
                <a:gridCol w="1531919"/>
                <a:gridCol w="864000"/>
                <a:gridCol w="864000"/>
                <a:gridCol w="864000"/>
                <a:gridCol w="864000"/>
                <a:gridCol w="864000"/>
                <a:gridCol w="864000"/>
                <a:gridCol w="864000"/>
                <a:gridCol w="864000"/>
              </a:tblGrid>
              <a:tr h="504000">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en-US" sz="1400" u="none" strike="noStrike" cap="none" normalizeH="0" baseline="0" dirty="0" smtClean="0">
                          <a:ln>
                            <a:noFill/>
                          </a:ln>
                          <a:effectLst/>
                        </a:rPr>
                        <a:t>软件特性</a:t>
                      </a:r>
                      <a:endParaRPr kumimoji="0" lang="zh-CN" altLang="en-US" sz="1400" b="1" i="0" u="none" strike="noStrike" cap="none" normalizeH="0" baseline="0" dirty="0" smtClean="0">
                        <a:ln>
                          <a:noFill/>
                        </a:ln>
                        <a:solidFill>
                          <a:schemeClr val="bg1"/>
                        </a:solidFill>
                        <a:effectLst/>
                        <a:latin typeface="+mn-lt"/>
                        <a:ea typeface="+mn-ea"/>
                      </a:endParaRPr>
                    </a:p>
                  </a:txBody>
                  <a:tcPr marL="52121" marR="52121" marT="26060" marB="26060" anchor="ctr" horzOverflow="overflow">
                    <a:solidFill>
                      <a:srgbClr val="0687FD"/>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400" u="none" strike="noStrike" cap="none" normalizeH="0" baseline="0" dirty="0" smtClean="0">
                          <a:ln>
                            <a:noFill/>
                          </a:ln>
                          <a:effectLst/>
                        </a:rPr>
                        <a:t>ER8300</a:t>
                      </a:r>
                      <a:endParaRPr kumimoji="0" lang="en-US" altLang="zh-CN" sz="1400" b="1" i="0" u="none" strike="noStrike" cap="none" normalizeH="0" baseline="0" dirty="0" smtClean="0">
                        <a:ln>
                          <a:noFill/>
                        </a:ln>
                        <a:solidFill>
                          <a:schemeClr val="bg1"/>
                        </a:solidFill>
                        <a:effectLst/>
                        <a:latin typeface="+mn-lt"/>
                        <a:ea typeface="+mn-ea"/>
                        <a:cs typeface="Times New Roman" pitchFamily="18" charset="0"/>
                      </a:endParaRPr>
                    </a:p>
                  </a:txBody>
                  <a:tcPr marL="52121" marR="52121" marT="26060" marB="26060" anchor="ctr" horzOverflow="overflow">
                    <a:solidFill>
                      <a:srgbClr val="0687FD"/>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400" u="none" strike="noStrike" cap="none" normalizeH="0" baseline="0" dirty="0" smtClean="0">
                          <a:ln>
                            <a:noFill/>
                          </a:ln>
                          <a:effectLst/>
                        </a:rPr>
                        <a:t>ER6300</a:t>
                      </a:r>
                      <a:endParaRPr kumimoji="0" lang="en-US" altLang="zh-CN" sz="1400" b="1" i="0" u="none" strike="noStrike" cap="none" normalizeH="0" baseline="0" dirty="0" smtClean="0">
                        <a:ln>
                          <a:noFill/>
                        </a:ln>
                        <a:solidFill>
                          <a:schemeClr val="bg1"/>
                        </a:solidFill>
                        <a:effectLst/>
                        <a:latin typeface="+mn-lt"/>
                        <a:ea typeface="+mn-ea"/>
                        <a:cs typeface="Times New Roman" pitchFamily="18" charset="0"/>
                      </a:endParaRPr>
                    </a:p>
                  </a:txBody>
                  <a:tcPr marL="52121" marR="52121" marT="26060" marB="26060" anchor="ctr" horzOverflow="overflow">
                    <a:solidFill>
                      <a:srgbClr val="0687FD"/>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400" u="none" strike="noStrike" cap="none" normalizeH="0" baseline="0" dirty="0" smtClean="0">
                          <a:ln>
                            <a:noFill/>
                          </a:ln>
                          <a:effectLst/>
                        </a:rPr>
                        <a:t>ER5200</a:t>
                      </a:r>
                      <a:endParaRPr kumimoji="0" lang="en-US" altLang="zh-CN" sz="1400" b="1" i="0" u="none" strike="noStrike" cap="none" normalizeH="0" baseline="0" dirty="0" smtClean="0">
                        <a:ln>
                          <a:noFill/>
                        </a:ln>
                        <a:solidFill>
                          <a:schemeClr val="bg1"/>
                        </a:solidFill>
                        <a:effectLst/>
                        <a:latin typeface="+mn-lt"/>
                        <a:ea typeface="+mn-ea"/>
                        <a:cs typeface="Times New Roman" pitchFamily="18" charset="0"/>
                      </a:endParaRPr>
                    </a:p>
                  </a:txBody>
                  <a:tcPr marL="52121" marR="52121" marT="26060" marB="26060" anchor="ctr" horzOverflow="overflow">
                    <a:solidFill>
                      <a:srgbClr val="0687FD"/>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400" u="none" strike="noStrike" cap="none" normalizeH="0" baseline="0" dirty="0" smtClean="0">
                          <a:ln>
                            <a:noFill/>
                          </a:ln>
                          <a:effectLst/>
                        </a:rPr>
                        <a:t>ER5100</a:t>
                      </a:r>
                      <a:endParaRPr kumimoji="0" lang="en-US" altLang="zh-CN" sz="1400" b="1" i="0" u="none" strike="noStrike" cap="none" normalizeH="0" baseline="0" dirty="0" smtClean="0">
                        <a:ln>
                          <a:noFill/>
                        </a:ln>
                        <a:solidFill>
                          <a:schemeClr val="bg1"/>
                        </a:solidFill>
                        <a:effectLst/>
                        <a:latin typeface="+mn-lt"/>
                        <a:ea typeface="+mn-ea"/>
                      </a:endParaRPr>
                    </a:p>
                  </a:txBody>
                  <a:tcPr marL="52121" marR="52121" marT="26060" marB="26060" anchor="ctr" horzOverflow="overflow">
                    <a:solidFill>
                      <a:srgbClr val="0687FD"/>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400" u="none" strike="noStrike" cap="none" normalizeH="0" baseline="0" dirty="0" smtClean="0">
                          <a:ln>
                            <a:noFill/>
                          </a:ln>
                          <a:effectLst/>
                        </a:rPr>
                        <a:t>ER3260</a:t>
                      </a:r>
                      <a:endParaRPr kumimoji="0" lang="en-US" altLang="zh-CN" sz="1400" b="1" i="0" u="none" strike="noStrike" cap="none" normalizeH="0" baseline="0" dirty="0" smtClean="0">
                        <a:ln>
                          <a:noFill/>
                        </a:ln>
                        <a:solidFill>
                          <a:schemeClr val="bg1"/>
                        </a:solidFill>
                        <a:effectLst/>
                        <a:latin typeface="+mn-lt"/>
                        <a:ea typeface="+mn-ea"/>
                        <a:cs typeface="Times New Roman" pitchFamily="18" charset="0"/>
                      </a:endParaRPr>
                    </a:p>
                  </a:txBody>
                  <a:tcPr marL="52121" marR="52121" marT="26060" marB="26060" anchor="ctr" horzOverflow="overflow">
                    <a:solidFill>
                      <a:srgbClr val="0687FD"/>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400" u="none" strike="noStrike" cap="none" normalizeH="0" baseline="0" dirty="0" smtClean="0">
                          <a:ln>
                            <a:noFill/>
                          </a:ln>
                          <a:effectLst/>
                        </a:rPr>
                        <a:t>ER3200</a:t>
                      </a:r>
                      <a:endParaRPr kumimoji="0" lang="en-US" altLang="zh-CN" sz="1400" b="1" i="0" u="none" strike="noStrike" cap="none" normalizeH="0" baseline="0" dirty="0" smtClean="0">
                        <a:ln>
                          <a:noFill/>
                        </a:ln>
                        <a:solidFill>
                          <a:schemeClr val="bg1"/>
                        </a:solidFill>
                        <a:effectLst/>
                        <a:latin typeface="+mn-lt"/>
                        <a:ea typeface="+mn-ea"/>
                        <a:cs typeface="Times New Roman" pitchFamily="18" charset="0"/>
                      </a:endParaRPr>
                    </a:p>
                  </a:txBody>
                  <a:tcPr marL="52121" marR="52121" marT="26060" marB="26060" anchor="ctr" horzOverflow="overflow">
                    <a:solidFill>
                      <a:srgbClr val="0687FD"/>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400" u="none" strike="noStrike" cap="none" normalizeH="0" baseline="0" dirty="0" smtClean="0">
                          <a:ln>
                            <a:noFill/>
                          </a:ln>
                          <a:effectLst/>
                        </a:rPr>
                        <a:t>ER3100</a:t>
                      </a:r>
                      <a:endParaRPr kumimoji="0" lang="en-US" altLang="zh-CN" sz="1400" b="1" i="0" u="none" strike="noStrike" cap="none" normalizeH="0" baseline="0" dirty="0" smtClean="0">
                        <a:ln>
                          <a:noFill/>
                        </a:ln>
                        <a:solidFill>
                          <a:schemeClr val="bg1"/>
                        </a:solidFill>
                        <a:effectLst/>
                        <a:latin typeface="+mn-lt"/>
                        <a:ea typeface="+mn-ea"/>
                        <a:cs typeface="Times New Roman" pitchFamily="18" charset="0"/>
                      </a:endParaRPr>
                    </a:p>
                  </a:txBody>
                  <a:tcPr marL="52121" marR="52121" marT="26060" marB="26060" anchor="ctr" horzOverflow="overflow">
                    <a:solidFill>
                      <a:srgbClr val="0687FD"/>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400" u="none" strike="noStrike" cap="none" normalizeH="0" baseline="0" dirty="0" smtClean="0">
                          <a:ln>
                            <a:noFill/>
                          </a:ln>
                          <a:effectLst/>
                        </a:rPr>
                        <a:t>ER2100</a:t>
                      </a:r>
                      <a:endParaRPr kumimoji="0" lang="en-US" altLang="zh-CN" sz="1400" b="1" i="0" u="none" strike="noStrike" cap="none" normalizeH="0" baseline="0" dirty="0" smtClean="0">
                        <a:ln>
                          <a:noFill/>
                        </a:ln>
                        <a:solidFill>
                          <a:schemeClr val="bg1"/>
                        </a:solidFill>
                        <a:effectLst/>
                        <a:latin typeface="+mn-lt"/>
                        <a:ea typeface="+mn-ea"/>
                      </a:endParaRPr>
                    </a:p>
                  </a:txBody>
                  <a:tcPr marL="52121" marR="52121" marT="26060" marB="26060" anchor="ctr" horzOverflow="overflow">
                    <a:solidFill>
                      <a:srgbClr val="0687FD"/>
                    </a:solidFill>
                  </a:tcPr>
                </a:tc>
              </a:tr>
              <a:tr h="360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u="none" strike="noStrike" kern="1200" cap="none" normalizeH="0" baseline="0" dirty="0" smtClean="0">
                          <a:ln>
                            <a:noFill/>
                          </a:ln>
                          <a:effectLst/>
                        </a:rPr>
                        <a:t>均衡表容量</a:t>
                      </a:r>
                      <a:endParaRPr kumimoji="0" lang="zh-CN" altLang="en-US" sz="1400" b="0" i="0" u="none" strike="noStrike" kern="1200" cap="none" normalizeH="0" baseline="0" dirty="0" smtClean="0">
                        <a:ln>
                          <a:noFill/>
                        </a:ln>
                        <a:solidFill>
                          <a:schemeClr val="tx1"/>
                        </a:solidFill>
                        <a:effectLst/>
                        <a:latin typeface="+mn-lt"/>
                        <a:ea typeface="+mn-ea"/>
                        <a:cs typeface="Times New Roman" pitchFamily="18" charset="0"/>
                      </a:endParaRPr>
                    </a:p>
                  </a:txBody>
                  <a:tcPr marL="52121" marR="52121" marT="26060" marB="2606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u="none" strike="noStrike" kern="1200" cap="none" normalizeH="0" baseline="0" dirty="0" smtClean="0">
                          <a:ln>
                            <a:noFill/>
                          </a:ln>
                          <a:effectLst/>
                        </a:rPr>
                        <a:t>2K</a:t>
                      </a:r>
                      <a:endParaRPr kumimoji="0" lang="zh-CN" altLang="en-US" sz="1400" b="0" i="0" u="none" strike="noStrike" kern="1200" cap="none" normalizeH="0" baseline="0" dirty="0" smtClean="0">
                        <a:ln>
                          <a:noFill/>
                        </a:ln>
                        <a:solidFill>
                          <a:schemeClr val="tx1"/>
                        </a:solidFill>
                        <a:effectLst/>
                        <a:latin typeface="+mn-lt"/>
                        <a:ea typeface="+mn-ea"/>
                        <a:cs typeface="Times New Roman" pitchFamily="18" charset="0"/>
                      </a:endParaRPr>
                    </a:p>
                  </a:txBody>
                  <a:tcPr marL="52121" marR="52121" marT="26060" marB="2606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400" u="none" strike="noStrike" kern="1200" cap="none" normalizeH="0" baseline="0" dirty="0" smtClean="0">
                          <a:ln>
                            <a:noFill/>
                          </a:ln>
                          <a:effectLst/>
                        </a:rPr>
                        <a:t>2K</a:t>
                      </a:r>
                      <a:endParaRPr kumimoji="0" lang="zh-CN" altLang="en-US" sz="1400" b="0" i="0" u="none" strike="noStrike" kern="1200" cap="none" normalizeH="0" baseline="0" dirty="0" smtClean="0">
                        <a:ln>
                          <a:noFill/>
                        </a:ln>
                        <a:solidFill>
                          <a:schemeClr val="tx1"/>
                        </a:solidFill>
                        <a:effectLst/>
                        <a:latin typeface="+mn-lt"/>
                        <a:ea typeface="+mn-ea"/>
                        <a:cs typeface="Times New Roman" pitchFamily="18" charset="0"/>
                      </a:endParaRPr>
                    </a:p>
                  </a:txBody>
                  <a:tcPr marL="52121" marR="52121" marT="26060" marB="2606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400" u="none" strike="noStrike" kern="1200" cap="none" normalizeH="0" baseline="0" dirty="0" smtClean="0">
                          <a:ln>
                            <a:noFill/>
                          </a:ln>
                          <a:effectLst/>
                        </a:rPr>
                        <a:t>2K</a:t>
                      </a:r>
                      <a:endParaRPr kumimoji="0" lang="zh-CN" altLang="en-US" sz="1400" b="0" i="0" u="none" strike="noStrike" kern="1200" cap="none" normalizeH="0" baseline="0" dirty="0" smtClean="0">
                        <a:ln>
                          <a:noFill/>
                        </a:ln>
                        <a:solidFill>
                          <a:schemeClr val="tx1"/>
                        </a:solidFill>
                        <a:effectLst/>
                        <a:latin typeface="+mn-lt"/>
                        <a:ea typeface="+mn-ea"/>
                        <a:cs typeface="Times New Roman" pitchFamily="18" charset="0"/>
                      </a:endParaRPr>
                    </a:p>
                  </a:txBody>
                  <a:tcPr marL="52121" marR="52121" marT="26060" marB="2606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u="none" strike="noStrike" kern="1200" cap="none" normalizeH="0" baseline="0" dirty="0" smtClean="0">
                          <a:ln>
                            <a:noFill/>
                          </a:ln>
                          <a:effectLst/>
                        </a:rPr>
                        <a:t>－</a:t>
                      </a:r>
                      <a:endParaRPr kumimoji="0" lang="zh-CN" altLang="en-US" sz="1400" b="0" i="0" u="none" strike="noStrike" kern="1200" cap="none" normalizeH="0" baseline="0" dirty="0" smtClean="0">
                        <a:ln>
                          <a:noFill/>
                        </a:ln>
                        <a:solidFill>
                          <a:schemeClr val="tx1"/>
                        </a:solidFill>
                        <a:effectLst/>
                        <a:latin typeface="+mn-lt"/>
                        <a:ea typeface="+mn-ea"/>
                        <a:cs typeface="Times New Roman" pitchFamily="18" charset="0"/>
                      </a:endParaRPr>
                    </a:p>
                  </a:txBody>
                  <a:tcPr marL="52121" marR="52121" marT="26060" marB="2606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u="none" strike="noStrike" kern="1200" cap="none" normalizeH="0" baseline="0" dirty="0" smtClean="0">
                          <a:ln>
                            <a:noFill/>
                          </a:ln>
                          <a:effectLst/>
                        </a:rPr>
                        <a:t>2K</a:t>
                      </a:r>
                      <a:endParaRPr kumimoji="0" lang="zh-CN" altLang="en-US" sz="1400" b="0" i="0" u="none" strike="noStrike" kern="1200" cap="none" normalizeH="0" baseline="0" dirty="0" smtClean="0">
                        <a:ln>
                          <a:noFill/>
                        </a:ln>
                        <a:solidFill>
                          <a:schemeClr val="tx1"/>
                        </a:solidFill>
                        <a:effectLst/>
                        <a:latin typeface="+mn-lt"/>
                        <a:ea typeface="+mn-ea"/>
                        <a:cs typeface="Times New Roman" pitchFamily="18" charset="0"/>
                      </a:endParaRPr>
                    </a:p>
                  </a:txBody>
                  <a:tcPr marL="52121" marR="52121" marT="26060" marB="2606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400" u="none" strike="noStrike" kern="1200" cap="none" normalizeH="0" baseline="0" dirty="0" smtClean="0">
                          <a:ln>
                            <a:noFill/>
                          </a:ln>
                          <a:effectLst/>
                        </a:rPr>
                        <a:t>2K</a:t>
                      </a:r>
                      <a:endParaRPr kumimoji="0" lang="zh-CN" altLang="en-US" sz="1400" b="0" i="0" u="none" strike="noStrike" kern="1200" cap="none" normalizeH="0" baseline="0" dirty="0" smtClean="0">
                        <a:ln>
                          <a:noFill/>
                        </a:ln>
                        <a:solidFill>
                          <a:schemeClr val="tx1"/>
                        </a:solidFill>
                        <a:effectLst/>
                        <a:latin typeface="+mn-lt"/>
                        <a:ea typeface="+mn-ea"/>
                        <a:cs typeface="Times New Roman" pitchFamily="18" charset="0"/>
                      </a:endParaRPr>
                    </a:p>
                  </a:txBody>
                  <a:tcPr marL="52121" marR="52121" marT="26060" marB="2606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400" u="none" strike="noStrike" kern="1200" cap="none" normalizeH="0" baseline="0" dirty="0" smtClean="0">
                          <a:ln>
                            <a:noFill/>
                          </a:ln>
                          <a:effectLst/>
                        </a:rPr>
                        <a:t>－</a:t>
                      </a:r>
                      <a:endParaRPr kumimoji="0" lang="zh-CN" altLang="en-US" sz="1400" b="0" i="0" u="none" strike="noStrike" kern="1200" cap="none" normalizeH="0" baseline="0" dirty="0" smtClean="0">
                        <a:ln>
                          <a:noFill/>
                        </a:ln>
                        <a:solidFill>
                          <a:schemeClr val="tx1"/>
                        </a:solidFill>
                        <a:effectLst/>
                        <a:latin typeface="+mn-lt"/>
                        <a:ea typeface="+mn-ea"/>
                        <a:cs typeface="Times New Roman" pitchFamily="18" charset="0"/>
                      </a:endParaRPr>
                    </a:p>
                  </a:txBody>
                  <a:tcPr marL="52121" marR="52121" marT="26060" marB="2606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u="none" strike="noStrike" kern="1200" cap="none" normalizeH="0" baseline="0" dirty="0" smtClean="0">
                          <a:ln>
                            <a:noFill/>
                          </a:ln>
                          <a:effectLst/>
                        </a:rPr>
                        <a:t>－</a:t>
                      </a:r>
                      <a:endParaRPr kumimoji="0" lang="zh-CN" altLang="en-US" sz="1400" b="0" i="0" u="none" strike="noStrike" kern="1200" cap="none" normalizeH="0" baseline="0" dirty="0" smtClean="0">
                        <a:ln>
                          <a:noFill/>
                        </a:ln>
                        <a:solidFill>
                          <a:schemeClr val="tx1"/>
                        </a:solidFill>
                        <a:effectLst/>
                        <a:latin typeface="+mn-lt"/>
                        <a:ea typeface="+mn-ea"/>
                        <a:cs typeface="Times New Roman" pitchFamily="18" charset="0"/>
                      </a:endParaRPr>
                    </a:p>
                  </a:txBody>
                  <a:tcPr marL="52121" marR="52121" marT="26060" marB="26060" anchor="ctr" horzOverflow="overflow"/>
                </a:tc>
              </a:tr>
              <a:tr h="360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u="none" strike="noStrike" cap="none" normalizeH="0" baseline="0" dirty="0" smtClean="0">
                          <a:ln>
                            <a:noFill/>
                          </a:ln>
                          <a:effectLst/>
                        </a:rPr>
                        <a:t>VLAN</a:t>
                      </a:r>
                      <a:endParaRPr kumimoji="0" lang="zh-CN" altLang="en-US" sz="1400" b="0" i="0" u="none" strike="noStrike" cap="none" normalizeH="0" baseline="0" dirty="0" smtClean="0">
                        <a:ln>
                          <a:noFill/>
                        </a:ln>
                        <a:solidFill>
                          <a:schemeClr val="tx1"/>
                        </a:solidFill>
                        <a:effectLst/>
                        <a:latin typeface="+mn-lt"/>
                        <a:ea typeface="+mn-ea"/>
                        <a:cs typeface="Times New Roman" pitchFamily="18" charset="0"/>
                      </a:endParaRPr>
                    </a:p>
                  </a:txBody>
                  <a:tcPr marL="52121" marR="52121" marT="26060" marB="2606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u="none" strike="noStrike" cap="none" normalizeH="0" baseline="0" dirty="0" smtClean="0">
                          <a:ln>
                            <a:noFill/>
                          </a:ln>
                          <a:effectLst/>
                        </a:rPr>
                        <a:t>－</a:t>
                      </a:r>
                      <a:endParaRPr kumimoji="0" lang="zh-CN" altLang="en-US"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u="none" strike="noStrike" cap="none" normalizeH="0" baseline="0" dirty="0" smtClean="0">
                          <a:ln>
                            <a:noFill/>
                          </a:ln>
                          <a:effectLst/>
                        </a:rPr>
                        <a:t>－</a:t>
                      </a:r>
                      <a:endParaRPr kumimoji="0" lang="zh-CN" altLang="en-US"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u="none" strike="noStrike" cap="none" normalizeH="0" baseline="0" dirty="0" smtClean="0">
                          <a:ln>
                            <a:noFill/>
                          </a:ln>
                          <a:effectLst/>
                        </a:rPr>
                        <a:t>16</a:t>
                      </a:r>
                      <a:r>
                        <a:rPr kumimoji="0" lang="zh-CN" altLang="en-US" sz="1400" u="none" strike="noStrike" cap="none" normalizeH="0" baseline="0" dirty="0" smtClean="0">
                          <a:ln>
                            <a:noFill/>
                          </a:ln>
                          <a:effectLst/>
                        </a:rPr>
                        <a:t>个</a:t>
                      </a:r>
                      <a:endParaRPr kumimoji="0" lang="zh-CN" altLang="en-US"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u="none" strike="noStrike" cap="none" normalizeH="0" baseline="0" dirty="0" smtClean="0">
                          <a:ln>
                            <a:noFill/>
                          </a:ln>
                          <a:effectLst/>
                        </a:rPr>
                        <a:t>16</a:t>
                      </a:r>
                      <a:r>
                        <a:rPr kumimoji="0" lang="zh-CN" altLang="en-US" sz="1400" u="none" strike="noStrike" cap="none" normalizeH="0" baseline="0" dirty="0" smtClean="0">
                          <a:ln>
                            <a:noFill/>
                          </a:ln>
                          <a:effectLst/>
                        </a:rPr>
                        <a:t>个</a:t>
                      </a:r>
                      <a:endParaRPr kumimoji="0" lang="zh-CN" altLang="en-US"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u="none" strike="noStrike" cap="none" normalizeH="0" baseline="0" dirty="0" smtClean="0">
                          <a:ln>
                            <a:noFill/>
                          </a:ln>
                          <a:effectLst/>
                        </a:rPr>
                        <a:t>16</a:t>
                      </a:r>
                      <a:r>
                        <a:rPr kumimoji="0" lang="zh-CN" altLang="en-US" sz="1400" u="none" strike="noStrike" cap="none" normalizeH="0" baseline="0" dirty="0" smtClean="0">
                          <a:ln>
                            <a:noFill/>
                          </a:ln>
                          <a:effectLst/>
                        </a:rPr>
                        <a:t>个</a:t>
                      </a:r>
                      <a:endParaRPr kumimoji="0" lang="zh-CN" altLang="en-US"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u="none" strike="noStrike" cap="none" normalizeH="0" baseline="0" dirty="0" smtClean="0">
                          <a:ln>
                            <a:noFill/>
                          </a:ln>
                          <a:effectLst/>
                        </a:rPr>
                        <a:t>16</a:t>
                      </a:r>
                      <a:r>
                        <a:rPr kumimoji="0" lang="zh-CN" altLang="en-US" sz="1400" u="none" strike="noStrike" cap="none" normalizeH="0" baseline="0" dirty="0" smtClean="0">
                          <a:ln>
                            <a:noFill/>
                          </a:ln>
                          <a:effectLst/>
                        </a:rPr>
                        <a:t>个</a:t>
                      </a:r>
                      <a:endParaRPr kumimoji="0" lang="zh-CN" altLang="en-US"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1400" u="none" strike="noStrike" cap="none" normalizeH="0" baseline="0" dirty="0" smtClean="0">
                          <a:ln>
                            <a:noFill/>
                          </a:ln>
                          <a:effectLst/>
                        </a:rPr>
                        <a:t>16</a:t>
                      </a:r>
                      <a:r>
                        <a:rPr kumimoji="0" lang="zh-CN" altLang="en-US" sz="1400" u="none" strike="noStrike" cap="none" normalizeH="0" baseline="0" dirty="0" smtClean="0">
                          <a:ln>
                            <a:noFill/>
                          </a:ln>
                          <a:effectLst/>
                        </a:rPr>
                        <a:t>个</a:t>
                      </a:r>
                      <a:endParaRPr kumimoji="0" lang="zh-CN" altLang="en-US"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u="none" strike="noStrike" cap="none" normalizeH="0" baseline="0" dirty="0" smtClean="0">
                          <a:ln>
                            <a:noFill/>
                          </a:ln>
                          <a:effectLst/>
                        </a:rPr>
                        <a:t>－</a:t>
                      </a:r>
                      <a:endParaRPr kumimoji="0" lang="zh-CN" altLang="en-US"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r>
              <a:tr h="360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u="none" strike="noStrike" cap="none" normalizeH="0" baseline="0" dirty="0" smtClean="0">
                          <a:ln>
                            <a:noFill/>
                          </a:ln>
                          <a:effectLst/>
                        </a:rPr>
                        <a:t>IPSec VPN</a:t>
                      </a:r>
                      <a:endParaRPr kumimoji="0" lang="en-US" altLang="zh-CN" sz="1400" b="0" i="0" u="none" strike="noStrike" cap="none" normalizeH="0" baseline="0" dirty="0" smtClean="0">
                        <a:ln>
                          <a:noFill/>
                        </a:ln>
                        <a:solidFill>
                          <a:schemeClr val="tx1"/>
                        </a:solidFill>
                        <a:effectLst/>
                        <a:latin typeface="+mn-lt"/>
                        <a:ea typeface="+mn-ea"/>
                        <a:cs typeface="Times New Roman" pitchFamily="18" charset="0"/>
                      </a:endParaRPr>
                    </a:p>
                  </a:txBody>
                  <a:tcPr marL="52121" marR="52121" marT="26060" marB="2606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u="none" strike="noStrike" cap="none" normalizeH="0" baseline="0" dirty="0" smtClean="0">
                          <a:ln>
                            <a:noFill/>
                          </a:ln>
                          <a:effectLst/>
                        </a:rPr>
                        <a:t>－</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u="none" strike="noStrike" cap="none" normalizeH="0" baseline="0" dirty="0" smtClean="0">
                          <a:ln>
                            <a:noFill/>
                          </a:ln>
                          <a:effectLst/>
                        </a:rPr>
                        <a:t>－</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en-US" altLang="zh-CN" sz="1400" u="none" strike="noStrike" cap="none" normalizeH="0" baseline="0" dirty="0" smtClean="0">
                          <a:ln>
                            <a:noFill/>
                          </a:ln>
                          <a:effectLst/>
                        </a:rPr>
                        <a:t>50</a:t>
                      </a:r>
                      <a:r>
                        <a:rPr kumimoji="0" lang="zh-CN" altLang="en-US" sz="1400" u="none" strike="noStrike" cap="none" normalizeH="0" baseline="0" dirty="0" smtClean="0">
                          <a:ln>
                            <a:noFill/>
                          </a:ln>
                          <a:effectLst/>
                        </a:rPr>
                        <a:t>条</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en-US" altLang="zh-CN" sz="1400" u="none" strike="noStrike" cap="none" normalizeH="0" baseline="0" dirty="0" smtClean="0">
                          <a:ln>
                            <a:noFill/>
                          </a:ln>
                          <a:effectLst/>
                        </a:rPr>
                        <a:t>50</a:t>
                      </a:r>
                      <a:r>
                        <a:rPr kumimoji="0" lang="zh-CN" altLang="en-US" sz="1400" u="none" strike="noStrike" cap="none" normalizeH="0" baseline="0" dirty="0" smtClean="0">
                          <a:ln>
                            <a:noFill/>
                          </a:ln>
                          <a:effectLst/>
                        </a:rPr>
                        <a:t>条</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en-US" altLang="zh-CN" sz="1400" u="none" strike="noStrike" cap="none" normalizeH="0" baseline="0" dirty="0" smtClean="0">
                          <a:ln>
                            <a:noFill/>
                          </a:ln>
                          <a:effectLst/>
                        </a:rPr>
                        <a:t>50</a:t>
                      </a:r>
                      <a:r>
                        <a:rPr kumimoji="0" lang="zh-CN" altLang="en-US" sz="1400" u="none" strike="noStrike" cap="none" normalizeH="0" baseline="0" dirty="0" smtClean="0">
                          <a:ln>
                            <a:noFill/>
                          </a:ln>
                          <a:effectLst/>
                        </a:rPr>
                        <a:t>条</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en-US" altLang="zh-CN" sz="1400" u="none" strike="noStrike" cap="none" normalizeH="0" baseline="0" dirty="0" smtClean="0">
                          <a:ln>
                            <a:noFill/>
                          </a:ln>
                          <a:effectLst/>
                        </a:rPr>
                        <a:t>10</a:t>
                      </a:r>
                      <a:r>
                        <a:rPr kumimoji="0" lang="zh-CN" altLang="en-US" sz="1400" u="none" strike="noStrike" cap="none" normalizeH="0" baseline="0" dirty="0" smtClean="0">
                          <a:ln>
                            <a:noFill/>
                          </a:ln>
                          <a:effectLst/>
                        </a:rPr>
                        <a:t>条</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en-US" altLang="zh-CN" sz="1400" u="none" strike="noStrike" cap="none" normalizeH="0" baseline="0" dirty="0" smtClean="0">
                          <a:ln>
                            <a:noFill/>
                          </a:ln>
                          <a:effectLst/>
                        </a:rPr>
                        <a:t>10</a:t>
                      </a:r>
                      <a:r>
                        <a:rPr kumimoji="0" lang="zh-CN" altLang="en-US" sz="1400" u="none" strike="noStrike" cap="none" normalizeH="0" baseline="0" dirty="0" smtClean="0">
                          <a:ln>
                            <a:noFill/>
                          </a:ln>
                          <a:effectLst/>
                        </a:rPr>
                        <a:t>条</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en-US" altLang="zh-CN" sz="1400" u="none" strike="noStrike" cap="none" normalizeH="0" baseline="0" dirty="0" smtClean="0">
                          <a:ln>
                            <a:noFill/>
                          </a:ln>
                          <a:effectLst/>
                        </a:rPr>
                        <a:t>10</a:t>
                      </a:r>
                      <a:r>
                        <a:rPr kumimoji="0" lang="zh-CN" altLang="en-US" sz="1400" u="none" strike="noStrike" cap="none" normalizeH="0" baseline="0" dirty="0" smtClean="0">
                          <a:ln>
                            <a:noFill/>
                          </a:ln>
                          <a:effectLst/>
                        </a:rPr>
                        <a:t>条</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r>
              <a:tr h="360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u="none" strike="noStrike" cap="none" normalizeH="0" baseline="0" dirty="0" smtClean="0">
                          <a:ln>
                            <a:noFill/>
                          </a:ln>
                          <a:effectLst/>
                        </a:rPr>
                        <a:t>出入站通信策略</a:t>
                      </a:r>
                      <a:endParaRPr kumimoji="0" lang="zh-CN" altLang="en-US" sz="1400" b="0" i="0" u="none" strike="noStrike" cap="none" normalizeH="0" baseline="0" dirty="0" smtClean="0">
                        <a:ln>
                          <a:noFill/>
                        </a:ln>
                        <a:solidFill>
                          <a:schemeClr val="tx1"/>
                        </a:solidFill>
                        <a:effectLst/>
                        <a:latin typeface="+mn-lt"/>
                        <a:ea typeface="+mn-ea"/>
                        <a:cs typeface="Times New Roman" pitchFamily="18" charset="0"/>
                      </a:endParaRPr>
                    </a:p>
                  </a:txBody>
                  <a:tcPr marL="52121" marR="52121" marT="26060" marB="2606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u="none" strike="noStrike" cap="none" normalizeH="0" baseline="0" dirty="0" smtClean="0">
                          <a:ln>
                            <a:noFill/>
                          </a:ln>
                          <a:effectLst/>
                        </a:rPr>
                        <a:t>100</a:t>
                      </a:r>
                      <a:r>
                        <a:rPr kumimoji="0" lang="zh-CN" altLang="en-US" sz="1400" u="none" strike="noStrike" cap="none" normalizeH="0" baseline="0" dirty="0" smtClean="0">
                          <a:ln>
                            <a:noFill/>
                          </a:ln>
                          <a:effectLst/>
                        </a:rPr>
                        <a:t>条</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400" u="none" strike="noStrike" cap="none" normalizeH="0" baseline="0" dirty="0" smtClean="0">
                          <a:ln>
                            <a:noFill/>
                          </a:ln>
                          <a:effectLst/>
                        </a:rPr>
                        <a:t>100</a:t>
                      </a:r>
                      <a:r>
                        <a:rPr kumimoji="0" lang="zh-CN" altLang="en-US" sz="1400" u="none" strike="noStrike" cap="none" normalizeH="0" baseline="0" dirty="0" smtClean="0">
                          <a:ln>
                            <a:noFill/>
                          </a:ln>
                          <a:effectLst/>
                        </a:rPr>
                        <a:t>条</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u="none" strike="noStrike" cap="none" normalizeH="0" baseline="0" dirty="0" smtClean="0">
                          <a:ln>
                            <a:noFill/>
                          </a:ln>
                          <a:effectLst/>
                        </a:rPr>
                        <a:t>100</a:t>
                      </a:r>
                      <a:r>
                        <a:rPr kumimoji="0" lang="zh-CN" altLang="en-US" sz="1400" u="none" strike="noStrike" cap="none" normalizeH="0" baseline="0" dirty="0" smtClean="0">
                          <a:ln>
                            <a:noFill/>
                          </a:ln>
                          <a:effectLst/>
                        </a:rPr>
                        <a:t>条</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400" u="none" strike="noStrike" cap="none" normalizeH="0" baseline="0" dirty="0" smtClean="0">
                          <a:ln>
                            <a:noFill/>
                          </a:ln>
                          <a:effectLst/>
                        </a:rPr>
                        <a:t>100</a:t>
                      </a:r>
                      <a:r>
                        <a:rPr kumimoji="0" lang="zh-CN" altLang="en-US" sz="1400" u="none" strike="noStrike" cap="none" normalizeH="0" baseline="0" dirty="0" smtClean="0">
                          <a:ln>
                            <a:noFill/>
                          </a:ln>
                          <a:effectLst/>
                        </a:rPr>
                        <a:t>条</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u="none" strike="noStrike" cap="none" normalizeH="0" baseline="0" dirty="0" smtClean="0">
                          <a:ln>
                            <a:noFill/>
                          </a:ln>
                          <a:effectLst/>
                        </a:rPr>
                        <a:t>100</a:t>
                      </a:r>
                      <a:r>
                        <a:rPr kumimoji="0" lang="zh-CN" altLang="en-US" sz="1400" u="none" strike="noStrike" cap="none" normalizeH="0" baseline="0" dirty="0" smtClean="0">
                          <a:ln>
                            <a:noFill/>
                          </a:ln>
                          <a:effectLst/>
                        </a:rPr>
                        <a:t>条</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u="none" strike="noStrike" cap="none" normalizeH="0" baseline="0" dirty="0" smtClean="0">
                          <a:ln>
                            <a:noFill/>
                          </a:ln>
                          <a:effectLst/>
                        </a:rPr>
                        <a:t>100</a:t>
                      </a:r>
                      <a:r>
                        <a:rPr kumimoji="0" lang="zh-CN" altLang="en-US" sz="1400" u="none" strike="noStrike" cap="none" normalizeH="0" baseline="0" dirty="0" smtClean="0">
                          <a:ln>
                            <a:noFill/>
                          </a:ln>
                          <a:effectLst/>
                        </a:rPr>
                        <a:t>条</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u="none" strike="noStrike" cap="none" normalizeH="0" baseline="0" dirty="0" smtClean="0">
                          <a:ln>
                            <a:noFill/>
                          </a:ln>
                          <a:effectLst/>
                        </a:rPr>
                        <a:t>100</a:t>
                      </a:r>
                      <a:r>
                        <a:rPr kumimoji="0" lang="zh-CN" altLang="en-US" sz="1400" u="none" strike="noStrike" cap="none" normalizeH="0" baseline="0" dirty="0" smtClean="0">
                          <a:ln>
                            <a:noFill/>
                          </a:ln>
                          <a:effectLst/>
                        </a:rPr>
                        <a:t>条</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u="none" strike="noStrike" cap="none" normalizeH="0" baseline="0" dirty="0" smtClean="0">
                          <a:ln>
                            <a:noFill/>
                          </a:ln>
                          <a:effectLst/>
                        </a:rPr>
                        <a:t>50</a:t>
                      </a:r>
                      <a:r>
                        <a:rPr kumimoji="0" lang="zh-CN" altLang="en-US" sz="1400" u="none" strike="noStrike" cap="none" normalizeH="0" baseline="0" dirty="0" smtClean="0">
                          <a:ln>
                            <a:noFill/>
                          </a:ln>
                          <a:effectLst/>
                        </a:rPr>
                        <a:t>条</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r>
              <a:tr h="360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u="none" strike="noStrike" cap="none" normalizeH="0" baseline="0" dirty="0" smtClean="0">
                          <a:ln>
                            <a:noFill/>
                          </a:ln>
                          <a:effectLst/>
                        </a:rPr>
                        <a:t>MAC</a:t>
                      </a:r>
                      <a:r>
                        <a:rPr kumimoji="0" lang="zh-CN" altLang="en-US" sz="1400" u="none" strike="noStrike" cap="none" normalizeH="0" baseline="0" dirty="0" smtClean="0">
                          <a:ln>
                            <a:noFill/>
                          </a:ln>
                          <a:effectLst/>
                        </a:rPr>
                        <a:t>过滤</a:t>
                      </a:r>
                      <a:endParaRPr kumimoji="0" lang="zh-CN" altLang="en-US" sz="1400" b="0" i="0" u="none" strike="noStrike" cap="none" normalizeH="0" baseline="0" dirty="0" smtClean="0">
                        <a:ln>
                          <a:noFill/>
                        </a:ln>
                        <a:solidFill>
                          <a:schemeClr val="tx1"/>
                        </a:solidFill>
                        <a:effectLst/>
                        <a:latin typeface="+mn-lt"/>
                        <a:ea typeface="+mn-ea"/>
                        <a:cs typeface="Times New Roman" pitchFamily="18" charset="0"/>
                      </a:endParaRPr>
                    </a:p>
                  </a:txBody>
                  <a:tcPr marL="52121" marR="52121" marT="26060" marB="2606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u="none" strike="noStrike" cap="none" normalizeH="0" baseline="0" dirty="0" smtClean="0">
                          <a:ln>
                            <a:noFill/>
                          </a:ln>
                          <a:effectLst/>
                        </a:rPr>
                        <a:t>－</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u="none" strike="noStrike" cap="none" normalizeH="0" baseline="0" dirty="0" smtClean="0">
                          <a:ln>
                            <a:noFill/>
                          </a:ln>
                          <a:effectLst/>
                        </a:rPr>
                        <a:t>－</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u="none" strike="noStrike" cap="none" normalizeH="0" baseline="0" dirty="0" smtClean="0">
                          <a:ln>
                            <a:noFill/>
                          </a:ln>
                          <a:effectLst/>
                        </a:rPr>
                        <a:t>512</a:t>
                      </a:r>
                      <a:r>
                        <a:rPr kumimoji="0" lang="zh-CN" altLang="en-US" sz="1400" u="none" strike="noStrike" cap="none" normalizeH="0" baseline="0" dirty="0" smtClean="0">
                          <a:ln>
                            <a:noFill/>
                          </a:ln>
                          <a:effectLst/>
                        </a:rPr>
                        <a:t>个</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u="none" strike="noStrike" cap="none" normalizeH="0" baseline="0" dirty="0" smtClean="0">
                          <a:ln>
                            <a:noFill/>
                          </a:ln>
                          <a:effectLst/>
                        </a:rPr>
                        <a:t>512</a:t>
                      </a:r>
                      <a:r>
                        <a:rPr kumimoji="0" lang="zh-CN" altLang="en-US" sz="1400" u="none" strike="noStrike" cap="none" normalizeH="0" baseline="0" dirty="0" smtClean="0">
                          <a:ln>
                            <a:noFill/>
                          </a:ln>
                          <a:effectLst/>
                        </a:rPr>
                        <a:t>个</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u="none" strike="noStrike" cap="none" normalizeH="0" baseline="0" dirty="0" smtClean="0">
                          <a:ln>
                            <a:noFill/>
                          </a:ln>
                          <a:effectLst/>
                        </a:rPr>
                        <a:t>256</a:t>
                      </a:r>
                      <a:r>
                        <a:rPr kumimoji="0" lang="zh-CN" altLang="en-US" sz="1400" u="none" strike="noStrike" cap="none" normalizeH="0" baseline="0" dirty="0" smtClean="0">
                          <a:ln>
                            <a:noFill/>
                          </a:ln>
                          <a:effectLst/>
                        </a:rPr>
                        <a:t>个</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u="none" strike="noStrike" cap="none" normalizeH="0" baseline="0" dirty="0" smtClean="0">
                          <a:ln>
                            <a:noFill/>
                          </a:ln>
                          <a:effectLst/>
                        </a:rPr>
                        <a:t>256</a:t>
                      </a:r>
                      <a:r>
                        <a:rPr kumimoji="0" lang="zh-CN" altLang="en-US" sz="1400" u="none" strike="noStrike" cap="none" normalizeH="0" baseline="0" dirty="0" smtClean="0">
                          <a:ln>
                            <a:noFill/>
                          </a:ln>
                          <a:effectLst/>
                        </a:rPr>
                        <a:t>个</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u="none" strike="noStrike" cap="none" normalizeH="0" baseline="0" dirty="0" smtClean="0">
                          <a:ln>
                            <a:noFill/>
                          </a:ln>
                          <a:effectLst/>
                        </a:rPr>
                        <a:t>256</a:t>
                      </a:r>
                      <a:r>
                        <a:rPr kumimoji="0" lang="zh-CN" altLang="en-US" sz="1400" u="none" strike="noStrike" cap="none" normalizeH="0" baseline="0" dirty="0" smtClean="0">
                          <a:ln>
                            <a:noFill/>
                          </a:ln>
                          <a:effectLst/>
                        </a:rPr>
                        <a:t>个</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u="none" strike="noStrike" cap="none" normalizeH="0" baseline="0" dirty="0" smtClean="0">
                          <a:ln>
                            <a:noFill/>
                          </a:ln>
                          <a:effectLst/>
                        </a:rPr>
                        <a:t>128</a:t>
                      </a:r>
                      <a:r>
                        <a:rPr kumimoji="0" lang="zh-CN" altLang="en-US" sz="1400" u="none" strike="noStrike" cap="none" normalizeH="0" baseline="0" dirty="0" smtClean="0">
                          <a:ln>
                            <a:noFill/>
                          </a:ln>
                          <a:effectLst/>
                        </a:rPr>
                        <a:t>个</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r>
              <a:tr h="360000">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400" u="none" strike="noStrike" cap="none" normalizeH="0" baseline="0" dirty="0" smtClean="0">
                          <a:ln>
                            <a:noFill/>
                          </a:ln>
                          <a:effectLst/>
                        </a:rPr>
                        <a:t>URL</a:t>
                      </a:r>
                      <a:r>
                        <a:rPr kumimoji="0" lang="zh-CN" altLang="en-US" sz="1400" u="none" strike="noStrike" cap="none" normalizeH="0" baseline="0" dirty="0" smtClean="0">
                          <a:ln>
                            <a:noFill/>
                          </a:ln>
                          <a:effectLst/>
                        </a:rPr>
                        <a:t>过滤</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u="none" strike="noStrike" cap="none" normalizeH="0" baseline="0" dirty="0" smtClean="0">
                          <a:ln>
                            <a:noFill/>
                          </a:ln>
                          <a:effectLst/>
                        </a:rPr>
                        <a:t>100</a:t>
                      </a:r>
                      <a:r>
                        <a:rPr kumimoji="0" lang="zh-CN" altLang="en-US" sz="1400" u="none" strike="noStrike" cap="none" normalizeH="0" baseline="0" dirty="0" smtClean="0">
                          <a:ln>
                            <a:noFill/>
                          </a:ln>
                          <a:effectLst/>
                        </a:rPr>
                        <a:t>条</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u="none" strike="noStrike" cap="none" normalizeH="0" baseline="0" smtClean="0">
                          <a:ln>
                            <a:noFill/>
                          </a:ln>
                          <a:effectLst/>
                        </a:rPr>
                        <a:t>100</a:t>
                      </a:r>
                      <a:r>
                        <a:rPr kumimoji="0" lang="zh-CN" altLang="en-US" sz="1400" u="none" strike="noStrike" cap="none" normalizeH="0" baseline="0" smtClean="0">
                          <a:ln>
                            <a:noFill/>
                          </a:ln>
                          <a:effectLst/>
                        </a:rPr>
                        <a:t>条</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u="none" strike="noStrike" cap="none" normalizeH="0" baseline="0" dirty="0" smtClean="0">
                          <a:ln>
                            <a:noFill/>
                          </a:ln>
                          <a:effectLst/>
                        </a:rPr>
                        <a:t>100</a:t>
                      </a:r>
                      <a:r>
                        <a:rPr kumimoji="0" lang="zh-CN" altLang="en-US" sz="1400" u="none" strike="noStrike" cap="none" normalizeH="0" baseline="0" dirty="0" smtClean="0">
                          <a:ln>
                            <a:noFill/>
                          </a:ln>
                          <a:effectLst/>
                        </a:rPr>
                        <a:t>条</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u="none" strike="noStrike" cap="none" normalizeH="0" baseline="0" smtClean="0">
                          <a:ln>
                            <a:noFill/>
                          </a:ln>
                          <a:effectLst/>
                        </a:rPr>
                        <a:t>100</a:t>
                      </a:r>
                      <a:r>
                        <a:rPr kumimoji="0" lang="zh-CN" altLang="en-US" sz="1400" u="none" strike="noStrike" cap="none" normalizeH="0" baseline="0" smtClean="0">
                          <a:ln>
                            <a:noFill/>
                          </a:ln>
                          <a:effectLst/>
                        </a:rPr>
                        <a:t>条</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u="none" strike="noStrike" cap="none" normalizeH="0" baseline="0" smtClean="0">
                          <a:ln>
                            <a:noFill/>
                          </a:ln>
                          <a:effectLst/>
                        </a:rPr>
                        <a:t>100</a:t>
                      </a:r>
                      <a:r>
                        <a:rPr kumimoji="0" lang="zh-CN" altLang="en-US" sz="1400" u="none" strike="noStrike" cap="none" normalizeH="0" baseline="0" smtClean="0">
                          <a:ln>
                            <a:noFill/>
                          </a:ln>
                          <a:effectLst/>
                        </a:rPr>
                        <a:t>条</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u="none" strike="noStrike" cap="none" normalizeH="0" baseline="0" smtClean="0">
                          <a:ln>
                            <a:noFill/>
                          </a:ln>
                          <a:effectLst/>
                        </a:rPr>
                        <a:t>100</a:t>
                      </a:r>
                      <a:r>
                        <a:rPr kumimoji="0" lang="zh-CN" altLang="en-US" sz="1400" u="none" strike="noStrike" cap="none" normalizeH="0" baseline="0" smtClean="0">
                          <a:ln>
                            <a:noFill/>
                          </a:ln>
                          <a:effectLst/>
                        </a:rPr>
                        <a:t>条</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u="none" strike="noStrike" cap="none" normalizeH="0" baseline="0" smtClean="0">
                          <a:ln>
                            <a:noFill/>
                          </a:ln>
                          <a:effectLst/>
                        </a:rPr>
                        <a:t>100</a:t>
                      </a:r>
                      <a:r>
                        <a:rPr kumimoji="0" lang="zh-CN" altLang="en-US" sz="1400" u="none" strike="noStrike" cap="none" normalizeH="0" baseline="0" smtClean="0">
                          <a:ln>
                            <a:noFill/>
                          </a:ln>
                          <a:effectLst/>
                        </a:rPr>
                        <a:t>条</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u="none" strike="noStrike" cap="none" normalizeH="0" baseline="0" dirty="0" smtClean="0">
                          <a:ln>
                            <a:noFill/>
                          </a:ln>
                          <a:effectLst/>
                        </a:rPr>
                        <a:t>100</a:t>
                      </a:r>
                      <a:r>
                        <a:rPr kumimoji="0" lang="zh-CN" altLang="en-US" sz="1400" u="none" strike="noStrike" cap="none" normalizeH="0" baseline="0" dirty="0" smtClean="0">
                          <a:ln>
                            <a:noFill/>
                          </a:ln>
                          <a:effectLst/>
                        </a:rPr>
                        <a:t>条</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r>
              <a:tr h="360000">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400" u="none" strike="noStrike" cap="none" normalizeH="0" baseline="0" dirty="0" smtClean="0">
                          <a:ln>
                            <a:noFill/>
                          </a:ln>
                          <a:effectLst/>
                        </a:rPr>
                        <a:t>IP/MAC</a:t>
                      </a:r>
                      <a:r>
                        <a:rPr kumimoji="0" lang="zh-CN" altLang="en-US" sz="1400" u="none" strike="noStrike" cap="none" normalizeH="0" baseline="0" dirty="0" smtClean="0">
                          <a:ln>
                            <a:noFill/>
                          </a:ln>
                          <a:effectLst/>
                        </a:rPr>
                        <a:t>绑定表</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u="none" strike="noStrike" cap="none" normalizeH="0" baseline="0" dirty="0" smtClean="0">
                          <a:ln>
                            <a:noFill/>
                          </a:ln>
                          <a:effectLst/>
                        </a:rPr>
                        <a:t>512</a:t>
                      </a:r>
                      <a:r>
                        <a:rPr kumimoji="0" lang="zh-CN" altLang="en-US" sz="1400" u="none" strike="noStrike" cap="none" normalizeH="0" baseline="0" dirty="0" smtClean="0">
                          <a:ln>
                            <a:noFill/>
                          </a:ln>
                          <a:effectLst/>
                        </a:rPr>
                        <a:t>个</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u="none" strike="noStrike" cap="none" normalizeH="0" baseline="0" smtClean="0">
                          <a:ln>
                            <a:noFill/>
                          </a:ln>
                          <a:effectLst/>
                        </a:rPr>
                        <a:t>512</a:t>
                      </a:r>
                      <a:r>
                        <a:rPr kumimoji="0" lang="zh-CN" altLang="en-US" sz="1400" u="none" strike="noStrike" cap="none" normalizeH="0" baseline="0" smtClean="0">
                          <a:ln>
                            <a:noFill/>
                          </a:ln>
                          <a:effectLst/>
                        </a:rPr>
                        <a:t>个</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u="none" strike="noStrike" cap="none" normalizeH="0" baseline="0" dirty="0" smtClean="0">
                          <a:ln>
                            <a:noFill/>
                          </a:ln>
                          <a:effectLst/>
                        </a:rPr>
                        <a:t>512</a:t>
                      </a:r>
                      <a:r>
                        <a:rPr kumimoji="0" lang="zh-CN" altLang="en-US" sz="1400" u="none" strike="noStrike" cap="none" normalizeH="0" baseline="0" dirty="0" smtClean="0">
                          <a:ln>
                            <a:noFill/>
                          </a:ln>
                          <a:effectLst/>
                        </a:rPr>
                        <a:t>个</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u="none" strike="noStrike" cap="none" normalizeH="0" baseline="0" dirty="0" smtClean="0">
                          <a:ln>
                            <a:noFill/>
                          </a:ln>
                          <a:effectLst/>
                        </a:rPr>
                        <a:t>512</a:t>
                      </a:r>
                      <a:r>
                        <a:rPr kumimoji="0" lang="zh-CN" altLang="en-US" sz="1400" u="none" strike="noStrike" cap="none" normalizeH="0" baseline="0" dirty="0" smtClean="0">
                          <a:ln>
                            <a:noFill/>
                          </a:ln>
                          <a:effectLst/>
                        </a:rPr>
                        <a:t>个</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u="none" strike="noStrike" cap="none" normalizeH="0" baseline="0" dirty="0" smtClean="0">
                          <a:ln>
                            <a:noFill/>
                          </a:ln>
                          <a:effectLst/>
                        </a:rPr>
                        <a:t>512</a:t>
                      </a:r>
                      <a:r>
                        <a:rPr kumimoji="0" lang="zh-CN" altLang="en-US" sz="1400" u="none" strike="noStrike" cap="none" normalizeH="0" baseline="0" dirty="0" smtClean="0">
                          <a:ln>
                            <a:noFill/>
                          </a:ln>
                          <a:effectLst/>
                        </a:rPr>
                        <a:t>个</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u="none" strike="noStrike" cap="none" normalizeH="0" baseline="0" dirty="0" smtClean="0">
                          <a:ln>
                            <a:noFill/>
                          </a:ln>
                          <a:effectLst/>
                        </a:rPr>
                        <a:t>256</a:t>
                      </a:r>
                      <a:r>
                        <a:rPr kumimoji="0" lang="zh-CN" altLang="en-US" sz="1400" u="none" strike="noStrike" cap="none" normalizeH="0" baseline="0" dirty="0" smtClean="0">
                          <a:ln>
                            <a:noFill/>
                          </a:ln>
                          <a:effectLst/>
                        </a:rPr>
                        <a:t>个</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u="none" strike="noStrike" cap="none" normalizeH="0" baseline="0" dirty="0" smtClean="0">
                          <a:ln>
                            <a:noFill/>
                          </a:ln>
                          <a:effectLst/>
                        </a:rPr>
                        <a:t>256</a:t>
                      </a:r>
                      <a:r>
                        <a:rPr kumimoji="0" lang="zh-CN" altLang="en-US" sz="1400" u="none" strike="noStrike" cap="none" normalizeH="0" baseline="0" dirty="0" smtClean="0">
                          <a:ln>
                            <a:noFill/>
                          </a:ln>
                          <a:effectLst/>
                        </a:rPr>
                        <a:t>个</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u="none" strike="noStrike" cap="none" normalizeH="0" baseline="0" dirty="0" smtClean="0">
                          <a:ln>
                            <a:noFill/>
                          </a:ln>
                          <a:effectLst/>
                        </a:rPr>
                        <a:t>128</a:t>
                      </a:r>
                      <a:r>
                        <a:rPr kumimoji="0" lang="zh-CN" altLang="en-US" sz="1400" u="none" strike="noStrike" cap="none" normalizeH="0" baseline="0" dirty="0" smtClean="0">
                          <a:ln>
                            <a:noFill/>
                          </a:ln>
                          <a:effectLst/>
                        </a:rPr>
                        <a:t>个</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r>
              <a:tr h="360000">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400" u="none" strike="noStrike" cap="none" normalizeH="0" baseline="0" dirty="0" smtClean="0">
                          <a:ln>
                            <a:noFill/>
                          </a:ln>
                          <a:effectLst/>
                        </a:rPr>
                        <a:t>IP </a:t>
                      </a:r>
                      <a:r>
                        <a:rPr kumimoji="0" lang="en-US" altLang="zh-CN" sz="1400" u="none" strike="noStrike" cap="none" normalizeH="0" baseline="0" dirty="0" err="1" smtClean="0">
                          <a:ln>
                            <a:noFill/>
                          </a:ln>
                          <a:effectLst/>
                        </a:rPr>
                        <a:t>QoS</a:t>
                      </a:r>
                      <a:r>
                        <a:rPr kumimoji="0" lang="zh-CN" altLang="en-US" sz="1400" u="none" strike="noStrike" cap="none" normalizeH="0" baseline="0" dirty="0" smtClean="0">
                          <a:ln>
                            <a:noFill/>
                          </a:ln>
                          <a:effectLst/>
                        </a:rPr>
                        <a:t>限制</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u="none" strike="noStrike" cap="none" normalizeH="0" baseline="0" dirty="0" smtClean="0">
                          <a:ln>
                            <a:noFill/>
                          </a:ln>
                          <a:effectLst/>
                        </a:rPr>
                        <a:t>100</a:t>
                      </a:r>
                      <a:r>
                        <a:rPr kumimoji="0" lang="zh-CN" altLang="en-US" sz="1400" u="none" strike="noStrike" cap="none" normalizeH="0" baseline="0" dirty="0" smtClean="0">
                          <a:ln>
                            <a:noFill/>
                          </a:ln>
                          <a:effectLst/>
                        </a:rPr>
                        <a:t>条</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u="none" strike="noStrike" cap="none" normalizeH="0" baseline="0" smtClean="0">
                          <a:ln>
                            <a:noFill/>
                          </a:ln>
                          <a:effectLst/>
                        </a:rPr>
                        <a:t>100</a:t>
                      </a:r>
                      <a:r>
                        <a:rPr kumimoji="0" lang="zh-CN" altLang="en-US" sz="1400" u="none" strike="noStrike" cap="none" normalizeH="0" baseline="0" smtClean="0">
                          <a:ln>
                            <a:noFill/>
                          </a:ln>
                          <a:effectLst/>
                        </a:rPr>
                        <a:t>条</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u="none" strike="noStrike" cap="none" normalizeH="0" baseline="0" smtClean="0">
                          <a:ln>
                            <a:noFill/>
                          </a:ln>
                          <a:effectLst/>
                        </a:rPr>
                        <a:t>100</a:t>
                      </a:r>
                      <a:r>
                        <a:rPr kumimoji="0" lang="zh-CN" altLang="en-US" sz="1400" u="none" strike="noStrike" cap="none" normalizeH="0" baseline="0" smtClean="0">
                          <a:ln>
                            <a:noFill/>
                          </a:ln>
                          <a:effectLst/>
                        </a:rPr>
                        <a:t>条</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u="none" strike="noStrike" cap="none" normalizeH="0" baseline="0" dirty="0" smtClean="0">
                          <a:ln>
                            <a:noFill/>
                          </a:ln>
                          <a:effectLst/>
                        </a:rPr>
                        <a:t>100</a:t>
                      </a:r>
                      <a:r>
                        <a:rPr kumimoji="0" lang="zh-CN" altLang="en-US" sz="1400" u="none" strike="noStrike" cap="none" normalizeH="0" baseline="0" dirty="0" smtClean="0">
                          <a:ln>
                            <a:noFill/>
                          </a:ln>
                          <a:effectLst/>
                        </a:rPr>
                        <a:t>条</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u="none" strike="noStrike" cap="none" normalizeH="0" baseline="0" dirty="0" smtClean="0">
                          <a:ln>
                            <a:noFill/>
                          </a:ln>
                          <a:effectLst/>
                        </a:rPr>
                        <a:t>100</a:t>
                      </a:r>
                      <a:r>
                        <a:rPr kumimoji="0" lang="zh-CN" altLang="en-US" sz="1400" u="none" strike="noStrike" cap="none" normalizeH="0" baseline="0" dirty="0" smtClean="0">
                          <a:ln>
                            <a:noFill/>
                          </a:ln>
                          <a:effectLst/>
                        </a:rPr>
                        <a:t>条</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u="none" strike="noStrike" cap="none" normalizeH="0" baseline="0" dirty="0" smtClean="0">
                          <a:ln>
                            <a:noFill/>
                          </a:ln>
                          <a:effectLst/>
                        </a:rPr>
                        <a:t>40</a:t>
                      </a:r>
                      <a:r>
                        <a:rPr kumimoji="0" lang="zh-CN" altLang="en-US" sz="1400" u="none" strike="noStrike" cap="none" normalizeH="0" baseline="0" dirty="0" smtClean="0">
                          <a:ln>
                            <a:noFill/>
                          </a:ln>
                          <a:effectLst/>
                        </a:rPr>
                        <a:t>条</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u="none" strike="noStrike" cap="none" normalizeH="0" baseline="0" smtClean="0">
                          <a:ln>
                            <a:noFill/>
                          </a:ln>
                          <a:effectLst/>
                        </a:rPr>
                        <a:t>40</a:t>
                      </a:r>
                      <a:r>
                        <a:rPr kumimoji="0" lang="zh-CN" altLang="en-US" sz="1400" u="none" strike="noStrike" cap="none" normalizeH="0" baseline="0" smtClean="0">
                          <a:ln>
                            <a:noFill/>
                          </a:ln>
                          <a:effectLst/>
                        </a:rPr>
                        <a:t>条</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u="none" strike="noStrike" cap="none" normalizeH="0" baseline="0" dirty="0" smtClean="0">
                          <a:ln>
                            <a:noFill/>
                          </a:ln>
                          <a:effectLst/>
                        </a:rPr>
                        <a:t>40</a:t>
                      </a:r>
                      <a:r>
                        <a:rPr kumimoji="0" lang="zh-CN" altLang="en-US" sz="1400" u="none" strike="noStrike" cap="none" normalizeH="0" baseline="0" dirty="0" smtClean="0">
                          <a:ln>
                            <a:noFill/>
                          </a:ln>
                          <a:effectLst/>
                        </a:rPr>
                        <a:t>条</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r>
              <a:tr h="360000">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400" b="0" i="0" u="none" strike="noStrike" cap="none" normalizeH="0" baseline="0" dirty="0" smtClean="0">
                          <a:ln>
                            <a:noFill/>
                          </a:ln>
                          <a:solidFill>
                            <a:schemeClr val="tx1"/>
                          </a:solidFill>
                          <a:effectLst/>
                          <a:latin typeface="+mn-lt"/>
                          <a:ea typeface="+mn-ea"/>
                        </a:rPr>
                        <a:t>NAT</a:t>
                      </a:r>
                      <a:r>
                        <a:rPr kumimoji="0" lang="zh-CN" altLang="en-US" sz="1400" b="0" i="0" u="none" strike="noStrike" cap="none" normalizeH="0" baseline="0" dirty="0" smtClean="0">
                          <a:ln>
                            <a:noFill/>
                          </a:ln>
                          <a:solidFill>
                            <a:schemeClr val="tx1"/>
                          </a:solidFill>
                          <a:effectLst/>
                          <a:latin typeface="+mn-lt"/>
                          <a:ea typeface="+mn-ea"/>
                        </a:rPr>
                        <a:t>连接数限制</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mn-lt"/>
                          <a:ea typeface="+mn-ea"/>
                        </a:rPr>
                        <a:t>50</a:t>
                      </a:r>
                      <a:r>
                        <a:rPr kumimoji="0" lang="zh-CN" altLang="en-US" sz="1400" b="0" i="0" u="none" strike="noStrike" cap="none" normalizeH="0" baseline="0" dirty="0" smtClean="0">
                          <a:ln>
                            <a:noFill/>
                          </a:ln>
                          <a:solidFill>
                            <a:schemeClr val="tx1"/>
                          </a:solidFill>
                          <a:effectLst/>
                          <a:latin typeface="+mn-lt"/>
                          <a:ea typeface="+mn-ea"/>
                        </a:rPr>
                        <a:t>条</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mn-lt"/>
                          <a:ea typeface="+mn-ea"/>
                        </a:rPr>
                        <a:t>50</a:t>
                      </a:r>
                      <a:r>
                        <a:rPr kumimoji="0" lang="zh-CN" altLang="en-US" sz="1400" b="0" i="0" u="none" strike="noStrike" cap="none" normalizeH="0" baseline="0" dirty="0" smtClean="0">
                          <a:ln>
                            <a:noFill/>
                          </a:ln>
                          <a:solidFill>
                            <a:schemeClr val="tx1"/>
                          </a:solidFill>
                          <a:effectLst/>
                          <a:latin typeface="+mn-lt"/>
                          <a:ea typeface="+mn-ea"/>
                        </a:rPr>
                        <a:t>条</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mn-lt"/>
                          <a:ea typeface="+mn-ea"/>
                        </a:rPr>
                        <a:t>50</a:t>
                      </a:r>
                      <a:r>
                        <a:rPr kumimoji="0" lang="zh-CN" altLang="en-US" sz="1400" b="0" i="0" u="none" strike="noStrike" cap="none" normalizeH="0" baseline="0" dirty="0" smtClean="0">
                          <a:ln>
                            <a:noFill/>
                          </a:ln>
                          <a:solidFill>
                            <a:schemeClr val="tx1"/>
                          </a:solidFill>
                          <a:effectLst/>
                          <a:latin typeface="+mn-lt"/>
                          <a:ea typeface="+mn-ea"/>
                        </a:rPr>
                        <a:t>条</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mn-lt"/>
                          <a:ea typeface="+mn-ea"/>
                        </a:rPr>
                        <a:t>50</a:t>
                      </a:r>
                      <a:r>
                        <a:rPr kumimoji="0" lang="zh-CN" altLang="en-US" sz="1400" b="0" i="0" u="none" strike="noStrike" cap="none" normalizeH="0" baseline="0" dirty="0" smtClean="0">
                          <a:ln>
                            <a:noFill/>
                          </a:ln>
                          <a:solidFill>
                            <a:schemeClr val="tx1"/>
                          </a:solidFill>
                          <a:effectLst/>
                          <a:latin typeface="+mn-lt"/>
                          <a:ea typeface="+mn-ea"/>
                        </a:rPr>
                        <a:t>条</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mn-lt"/>
                          <a:ea typeface="+mn-ea"/>
                        </a:rPr>
                        <a:t>50</a:t>
                      </a:r>
                      <a:r>
                        <a:rPr kumimoji="0" lang="zh-CN" altLang="en-US" sz="1400" b="0" i="0" u="none" strike="noStrike" cap="none" normalizeH="0" baseline="0" dirty="0" smtClean="0">
                          <a:ln>
                            <a:noFill/>
                          </a:ln>
                          <a:solidFill>
                            <a:schemeClr val="tx1"/>
                          </a:solidFill>
                          <a:effectLst/>
                          <a:latin typeface="+mn-lt"/>
                          <a:ea typeface="+mn-ea"/>
                        </a:rPr>
                        <a:t>条</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mn-lt"/>
                          <a:ea typeface="+mn-ea"/>
                        </a:rPr>
                        <a:t>20</a:t>
                      </a:r>
                      <a:r>
                        <a:rPr kumimoji="0" lang="zh-CN" altLang="en-US" sz="1400" b="0" i="0" u="none" strike="noStrike" cap="none" normalizeH="0" baseline="0" dirty="0" smtClean="0">
                          <a:ln>
                            <a:noFill/>
                          </a:ln>
                          <a:solidFill>
                            <a:schemeClr val="tx1"/>
                          </a:solidFill>
                          <a:effectLst/>
                          <a:latin typeface="+mn-lt"/>
                          <a:ea typeface="+mn-ea"/>
                        </a:rPr>
                        <a:t>条</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mn-lt"/>
                          <a:ea typeface="+mn-ea"/>
                        </a:rPr>
                        <a:t>20</a:t>
                      </a:r>
                      <a:r>
                        <a:rPr kumimoji="0" lang="zh-CN" altLang="en-US" sz="1400" b="0" i="0" u="none" strike="noStrike" cap="none" normalizeH="0" baseline="0" dirty="0" smtClean="0">
                          <a:ln>
                            <a:noFill/>
                          </a:ln>
                          <a:solidFill>
                            <a:schemeClr val="tx1"/>
                          </a:solidFill>
                          <a:effectLst/>
                          <a:latin typeface="+mn-lt"/>
                          <a:ea typeface="+mn-ea"/>
                        </a:rPr>
                        <a:t>条</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mn-lt"/>
                          <a:ea typeface="+mn-ea"/>
                        </a:rPr>
                        <a:t>20</a:t>
                      </a:r>
                      <a:r>
                        <a:rPr kumimoji="0" lang="zh-CN" altLang="en-US" sz="1400" b="0" i="0" u="none" strike="noStrike" cap="none" normalizeH="0" baseline="0" dirty="0" smtClean="0">
                          <a:ln>
                            <a:noFill/>
                          </a:ln>
                          <a:solidFill>
                            <a:schemeClr val="tx1"/>
                          </a:solidFill>
                          <a:effectLst/>
                          <a:latin typeface="+mn-lt"/>
                          <a:ea typeface="+mn-ea"/>
                        </a:rPr>
                        <a:t>条</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r>
              <a:tr h="360000">
                <a:tc>
                  <a:txBody>
                    <a:bodyPr/>
                    <a:lstStyle/>
                    <a:p>
                      <a:pPr algn="ctr"/>
                      <a:r>
                        <a:rPr lang="zh-CN" altLang="en-US" sz="1400" dirty="0" smtClean="0"/>
                        <a:t>一对一</a:t>
                      </a:r>
                      <a:r>
                        <a:rPr lang="en-US" altLang="zh-CN" sz="1400" dirty="0" smtClean="0"/>
                        <a:t>NAT</a:t>
                      </a:r>
                      <a:endParaRPr lang="zh-CN" altLang="en-US" sz="1400" dirty="0">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u="none" strike="noStrike" cap="none" normalizeH="0" baseline="0" dirty="0" smtClean="0">
                          <a:ln>
                            <a:noFill/>
                          </a:ln>
                          <a:effectLst/>
                        </a:rPr>
                        <a:t>10</a:t>
                      </a:r>
                      <a:r>
                        <a:rPr kumimoji="0" lang="zh-CN" altLang="en-US" sz="1400" u="none" strike="noStrike" cap="none" normalizeH="0" baseline="0" dirty="0" smtClean="0">
                          <a:ln>
                            <a:noFill/>
                          </a:ln>
                          <a:effectLst/>
                        </a:rPr>
                        <a:t>条</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u="none" strike="noStrike" cap="none" normalizeH="0" baseline="0" smtClean="0">
                          <a:ln>
                            <a:noFill/>
                          </a:ln>
                          <a:effectLst/>
                        </a:rPr>
                        <a:t>10</a:t>
                      </a:r>
                      <a:r>
                        <a:rPr kumimoji="0" lang="zh-CN" altLang="en-US" sz="1400" u="none" strike="noStrike" cap="none" normalizeH="0" baseline="0" smtClean="0">
                          <a:ln>
                            <a:noFill/>
                          </a:ln>
                          <a:effectLst/>
                        </a:rPr>
                        <a:t>条</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u="none" strike="noStrike" cap="none" normalizeH="0" baseline="0" smtClean="0">
                          <a:ln>
                            <a:noFill/>
                          </a:ln>
                          <a:effectLst/>
                        </a:rPr>
                        <a:t>10</a:t>
                      </a:r>
                      <a:r>
                        <a:rPr kumimoji="0" lang="zh-CN" altLang="en-US" sz="1400" u="none" strike="noStrike" cap="none" normalizeH="0" baseline="0" smtClean="0">
                          <a:ln>
                            <a:noFill/>
                          </a:ln>
                          <a:effectLst/>
                        </a:rPr>
                        <a:t>条</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u="none" strike="noStrike" cap="none" normalizeH="0" baseline="0" smtClean="0">
                          <a:ln>
                            <a:noFill/>
                          </a:ln>
                          <a:effectLst/>
                        </a:rPr>
                        <a:t>10</a:t>
                      </a:r>
                      <a:r>
                        <a:rPr kumimoji="0" lang="zh-CN" altLang="en-US" sz="1400" u="none" strike="noStrike" cap="none" normalizeH="0" baseline="0" smtClean="0">
                          <a:ln>
                            <a:noFill/>
                          </a:ln>
                          <a:effectLst/>
                        </a:rPr>
                        <a:t>条</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u="none" strike="noStrike" cap="none" normalizeH="0" baseline="0" dirty="0" smtClean="0">
                          <a:ln>
                            <a:noFill/>
                          </a:ln>
                          <a:effectLst/>
                        </a:rPr>
                        <a:t>10</a:t>
                      </a:r>
                      <a:r>
                        <a:rPr kumimoji="0" lang="zh-CN" altLang="en-US" sz="1400" u="none" strike="noStrike" cap="none" normalizeH="0" baseline="0" dirty="0" smtClean="0">
                          <a:ln>
                            <a:noFill/>
                          </a:ln>
                          <a:effectLst/>
                        </a:rPr>
                        <a:t>条</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u="none" strike="noStrike" cap="none" normalizeH="0" baseline="0" smtClean="0">
                          <a:ln>
                            <a:noFill/>
                          </a:ln>
                          <a:effectLst/>
                        </a:rPr>
                        <a:t>10</a:t>
                      </a:r>
                      <a:r>
                        <a:rPr kumimoji="0" lang="zh-CN" altLang="en-US" sz="1400" u="none" strike="noStrike" cap="none" normalizeH="0" baseline="0" smtClean="0">
                          <a:ln>
                            <a:noFill/>
                          </a:ln>
                          <a:effectLst/>
                        </a:rPr>
                        <a:t>条</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u="none" strike="noStrike" cap="none" normalizeH="0" baseline="0" smtClean="0">
                          <a:ln>
                            <a:noFill/>
                          </a:ln>
                          <a:effectLst/>
                        </a:rPr>
                        <a:t>10</a:t>
                      </a:r>
                      <a:r>
                        <a:rPr kumimoji="0" lang="zh-CN" altLang="en-US" sz="1400" u="none" strike="noStrike" cap="none" normalizeH="0" baseline="0" smtClean="0">
                          <a:ln>
                            <a:noFill/>
                          </a:ln>
                          <a:effectLst/>
                        </a:rPr>
                        <a:t>条</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u="none" strike="noStrike" cap="none" normalizeH="0" baseline="0" dirty="0" smtClean="0">
                          <a:ln>
                            <a:noFill/>
                          </a:ln>
                          <a:effectLst/>
                        </a:rPr>
                        <a:t>10</a:t>
                      </a:r>
                      <a:r>
                        <a:rPr kumimoji="0" lang="zh-CN" altLang="en-US" sz="1400" u="none" strike="noStrike" cap="none" normalizeH="0" baseline="0" dirty="0" smtClean="0">
                          <a:ln>
                            <a:noFill/>
                          </a:ln>
                          <a:effectLst/>
                        </a:rPr>
                        <a:t>条</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r>
              <a:tr h="360000">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400" u="none" strike="noStrike" cap="none" normalizeH="0" baseline="0" dirty="0" smtClean="0">
                          <a:ln>
                            <a:noFill/>
                          </a:ln>
                          <a:effectLst/>
                        </a:rPr>
                        <a:t>虚拟服务器</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u="none" strike="noStrike" cap="none" normalizeH="0" baseline="0" dirty="0" smtClean="0">
                          <a:ln>
                            <a:noFill/>
                          </a:ln>
                          <a:effectLst/>
                        </a:rPr>
                        <a:t>20</a:t>
                      </a:r>
                      <a:r>
                        <a:rPr kumimoji="0" lang="zh-CN" altLang="en-US" sz="1400" u="none" strike="noStrike" cap="none" normalizeH="0" baseline="0" dirty="0" smtClean="0">
                          <a:ln>
                            <a:noFill/>
                          </a:ln>
                          <a:effectLst/>
                        </a:rPr>
                        <a:t>条</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u="none" strike="noStrike" cap="none" normalizeH="0" baseline="0" smtClean="0">
                          <a:ln>
                            <a:noFill/>
                          </a:ln>
                          <a:effectLst/>
                        </a:rPr>
                        <a:t>20</a:t>
                      </a:r>
                      <a:r>
                        <a:rPr kumimoji="0" lang="zh-CN" altLang="en-US" sz="1400" u="none" strike="noStrike" cap="none" normalizeH="0" baseline="0" smtClean="0">
                          <a:ln>
                            <a:noFill/>
                          </a:ln>
                          <a:effectLst/>
                        </a:rPr>
                        <a:t>条</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u="none" strike="noStrike" cap="none" normalizeH="0" baseline="0" smtClean="0">
                          <a:ln>
                            <a:noFill/>
                          </a:ln>
                          <a:effectLst/>
                        </a:rPr>
                        <a:t>20</a:t>
                      </a:r>
                      <a:r>
                        <a:rPr kumimoji="0" lang="zh-CN" altLang="en-US" sz="1400" u="none" strike="noStrike" cap="none" normalizeH="0" baseline="0" smtClean="0">
                          <a:ln>
                            <a:noFill/>
                          </a:ln>
                          <a:effectLst/>
                        </a:rPr>
                        <a:t>条</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u="none" strike="noStrike" cap="none" normalizeH="0" baseline="0" smtClean="0">
                          <a:ln>
                            <a:noFill/>
                          </a:ln>
                          <a:effectLst/>
                        </a:rPr>
                        <a:t>20</a:t>
                      </a:r>
                      <a:r>
                        <a:rPr kumimoji="0" lang="zh-CN" altLang="en-US" sz="1400" u="none" strike="noStrike" cap="none" normalizeH="0" baseline="0" smtClean="0">
                          <a:ln>
                            <a:noFill/>
                          </a:ln>
                          <a:effectLst/>
                        </a:rPr>
                        <a:t>条</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u="none" strike="noStrike" cap="none" normalizeH="0" baseline="0" smtClean="0">
                          <a:ln>
                            <a:noFill/>
                          </a:ln>
                          <a:effectLst/>
                        </a:rPr>
                        <a:t>20</a:t>
                      </a:r>
                      <a:r>
                        <a:rPr kumimoji="0" lang="zh-CN" altLang="en-US" sz="1400" u="none" strike="noStrike" cap="none" normalizeH="0" baseline="0" smtClean="0">
                          <a:ln>
                            <a:noFill/>
                          </a:ln>
                          <a:effectLst/>
                        </a:rPr>
                        <a:t>条</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u="none" strike="noStrike" cap="none" normalizeH="0" baseline="0" dirty="0" smtClean="0">
                          <a:ln>
                            <a:noFill/>
                          </a:ln>
                          <a:effectLst/>
                        </a:rPr>
                        <a:t>20</a:t>
                      </a:r>
                      <a:r>
                        <a:rPr kumimoji="0" lang="zh-CN" altLang="en-US" sz="1400" u="none" strike="noStrike" cap="none" normalizeH="0" baseline="0" dirty="0" smtClean="0">
                          <a:ln>
                            <a:noFill/>
                          </a:ln>
                          <a:effectLst/>
                        </a:rPr>
                        <a:t>条</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u="none" strike="noStrike" cap="none" normalizeH="0" baseline="0" smtClean="0">
                          <a:ln>
                            <a:noFill/>
                          </a:ln>
                          <a:effectLst/>
                        </a:rPr>
                        <a:t>20</a:t>
                      </a:r>
                      <a:r>
                        <a:rPr kumimoji="0" lang="zh-CN" altLang="en-US" sz="1400" u="none" strike="noStrike" cap="none" normalizeH="0" baseline="0" smtClean="0">
                          <a:ln>
                            <a:noFill/>
                          </a:ln>
                          <a:effectLst/>
                        </a:rPr>
                        <a:t>条</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u="none" strike="noStrike" cap="none" normalizeH="0" baseline="0" dirty="0" smtClean="0">
                          <a:ln>
                            <a:noFill/>
                          </a:ln>
                          <a:effectLst/>
                        </a:rPr>
                        <a:t>20</a:t>
                      </a:r>
                      <a:r>
                        <a:rPr kumimoji="0" lang="zh-CN" altLang="en-US" sz="1400" u="none" strike="noStrike" cap="none" normalizeH="0" baseline="0" dirty="0" smtClean="0">
                          <a:ln>
                            <a:noFill/>
                          </a:ln>
                          <a:effectLst/>
                        </a:rPr>
                        <a:t>条</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r>
              <a:tr h="360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u="none" strike="noStrike" cap="none" normalizeH="0" baseline="0" dirty="0" smtClean="0">
                          <a:ln>
                            <a:noFill/>
                          </a:ln>
                          <a:effectLst/>
                        </a:rPr>
                        <a:t>策略路由</a:t>
                      </a:r>
                      <a:endParaRPr kumimoji="0" lang="en-US" altLang="zh-CN" sz="1400" b="0" i="0" u="none" strike="noStrike" cap="none" normalizeH="0" baseline="0" dirty="0" smtClean="0">
                        <a:ln>
                          <a:noFill/>
                        </a:ln>
                        <a:solidFill>
                          <a:schemeClr val="tx1"/>
                        </a:solidFill>
                        <a:effectLst/>
                        <a:latin typeface="+mn-lt"/>
                        <a:ea typeface="+mn-ea"/>
                        <a:cs typeface="Times New Roman" pitchFamily="18" charset="0"/>
                      </a:endParaRPr>
                    </a:p>
                  </a:txBody>
                  <a:tcPr marL="52121" marR="52121" marT="26060" marB="2606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u="none" strike="noStrike" cap="none" normalizeH="0" baseline="0" dirty="0" smtClean="0">
                          <a:ln>
                            <a:noFill/>
                          </a:ln>
                          <a:effectLst/>
                        </a:rPr>
                        <a:t>100</a:t>
                      </a:r>
                      <a:r>
                        <a:rPr kumimoji="0" lang="zh-CN" altLang="en-US" sz="1400" u="none" strike="noStrike" cap="none" normalizeH="0" baseline="0" dirty="0" smtClean="0">
                          <a:ln>
                            <a:noFill/>
                          </a:ln>
                          <a:effectLst/>
                        </a:rPr>
                        <a:t>条</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u="none" strike="noStrike" cap="none" normalizeH="0" baseline="0" smtClean="0">
                          <a:ln>
                            <a:noFill/>
                          </a:ln>
                          <a:effectLst/>
                        </a:rPr>
                        <a:t>100</a:t>
                      </a:r>
                      <a:r>
                        <a:rPr kumimoji="0" lang="zh-CN" altLang="en-US" sz="1400" u="none" strike="noStrike" cap="none" normalizeH="0" baseline="0" smtClean="0">
                          <a:ln>
                            <a:noFill/>
                          </a:ln>
                          <a:effectLst/>
                        </a:rPr>
                        <a:t>条</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u="none" strike="noStrike" cap="none" normalizeH="0" baseline="0" smtClean="0">
                          <a:ln>
                            <a:noFill/>
                          </a:ln>
                          <a:effectLst/>
                        </a:rPr>
                        <a:t>100</a:t>
                      </a:r>
                      <a:r>
                        <a:rPr kumimoji="0" lang="zh-CN" altLang="en-US" sz="1400" u="none" strike="noStrike" cap="none" normalizeH="0" baseline="0" smtClean="0">
                          <a:ln>
                            <a:noFill/>
                          </a:ln>
                          <a:effectLst/>
                        </a:rPr>
                        <a:t>条</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u="none" strike="noStrike" cap="none" normalizeH="0" baseline="0" smtClean="0">
                          <a:ln>
                            <a:noFill/>
                          </a:ln>
                          <a:effectLst/>
                        </a:rPr>
                        <a:t>100</a:t>
                      </a:r>
                      <a:r>
                        <a:rPr kumimoji="0" lang="zh-CN" altLang="en-US" sz="1400" u="none" strike="noStrike" cap="none" normalizeH="0" baseline="0" smtClean="0">
                          <a:ln>
                            <a:noFill/>
                          </a:ln>
                          <a:effectLst/>
                        </a:rPr>
                        <a:t>条</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u="none" strike="noStrike" cap="none" normalizeH="0" baseline="0" smtClean="0">
                          <a:ln>
                            <a:noFill/>
                          </a:ln>
                          <a:effectLst/>
                        </a:rPr>
                        <a:t>100</a:t>
                      </a:r>
                      <a:r>
                        <a:rPr kumimoji="0" lang="zh-CN" altLang="en-US" sz="1400" u="none" strike="noStrike" cap="none" normalizeH="0" baseline="0" smtClean="0">
                          <a:ln>
                            <a:noFill/>
                          </a:ln>
                          <a:effectLst/>
                        </a:rPr>
                        <a:t>条</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u="none" strike="noStrike" cap="none" normalizeH="0" baseline="0" dirty="0" smtClean="0">
                          <a:ln>
                            <a:noFill/>
                          </a:ln>
                          <a:effectLst/>
                        </a:rPr>
                        <a:t>100</a:t>
                      </a:r>
                      <a:r>
                        <a:rPr kumimoji="0" lang="zh-CN" altLang="en-US" sz="1400" u="none" strike="noStrike" cap="none" normalizeH="0" baseline="0" dirty="0" smtClean="0">
                          <a:ln>
                            <a:noFill/>
                          </a:ln>
                          <a:effectLst/>
                        </a:rPr>
                        <a:t>条</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u="none" strike="noStrike" cap="none" normalizeH="0" baseline="0" dirty="0" smtClean="0">
                          <a:ln>
                            <a:noFill/>
                          </a:ln>
                          <a:effectLst/>
                        </a:rPr>
                        <a:t>100</a:t>
                      </a:r>
                      <a:r>
                        <a:rPr kumimoji="0" lang="zh-CN" altLang="en-US" sz="1400" u="none" strike="noStrike" cap="none" normalizeH="0" baseline="0" dirty="0" smtClean="0">
                          <a:ln>
                            <a:noFill/>
                          </a:ln>
                          <a:effectLst/>
                        </a:rPr>
                        <a:t>条</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u="none" strike="noStrike" cap="none" normalizeH="0" baseline="0" dirty="0" smtClean="0">
                          <a:ln>
                            <a:noFill/>
                          </a:ln>
                          <a:effectLst/>
                        </a:rPr>
                        <a:t>－</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r>
              <a:tr h="360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u="none" strike="noStrike" cap="none" normalizeH="0" baseline="0" dirty="0" smtClean="0">
                          <a:ln>
                            <a:noFill/>
                          </a:ln>
                          <a:effectLst/>
                        </a:rPr>
                        <a:t>静态路由</a:t>
                      </a:r>
                      <a:endParaRPr kumimoji="0" lang="zh-CN" altLang="en-US" sz="1400" b="0" i="0" u="none" strike="noStrike" cap="none" normalizeH="0" baseline="0" dirty="0" smtClean="0">
                        <a:ln>
                          <a:noFill/>
                        </a:ln>
                        <a:solidFill>
                          <a:schemeClr val="tx1"/>
                        </a:solidFill>
                        <a:effectLst/>
                        <a:latin typeface="+mn-lt"/>
                        <a:ea typeface="+mn-ea"/>
                        <a:cs typeface="Times New Roman" pitchFamily="18" charset="0"/>
                      </a:endParaRPr>
                    </a:p>
                  </a:txBody>
                  <a:tcPr marL="52121" marR="52121" marT="26060" marB="2606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u="none" strike="noStrike" cap="none" normalizeH="0" baseline="0" dirty="0" smtClean="0">
                          <a:ln>
                            <a:noFill/>
                          </a:ln>
                          <a:effectLst/>
                        </a:rPr>
                        <a:t>50</a:t>
                      </a:r>
                      <a:r>
                        <a:rPr kumimoji="0" lang="zh-CN" altLang="en-US" sz="1400" u="none" strike="noStrike" cap="none" normalizeH="0" baseline="0" dirty="0" smtClean="0">
                          <a:ln>
                            <a:noFill/>
                          </a:ln>
                          <a:effectLst/>
                        </a:rPr>
                        <a:t>条</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u="none" strike="noStrike" cap="none" normalizeH="0" baseline="0" smtClean="0">
                          <a:ln>
                            <a:noFill/>
                          </a:ln>
                          <a:effectLst/>
                        </a:rPr>
                        <a:t>50</a:t>
                      </a:r>
                      <a:r>
                        <a:rPr kumimoji="0" lang="zh-CN" altLang="en-US" sz="1400" u="none" strike="noStrike" cap="none" normalizeH="0" baseline="0" smtClean="0">
                          <a:ln>
                            <a:noFill/>
                          </a:ln>
                          <a:effectLst/>
                        </a:rPr>
                        <a:t>条</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u="none" strike="noStrike" cap="none" normalizeH="0" baseline="0" smtClean="0">
                          <a:ln>
                            <a:noFill/>
                          </a:ln>
                          <a:effectLst/>
                        </a:rPr>
                        <a:t>50</a:t>
                      </a:r>
                      <a:r>
                        <a:rPr kumimoji="0" lang="zh-CN" altLang="en-US" sz="1400" u="none" strike="noStrike" cap="none" normalizeH="0" baseline="0" smtClean="0">
                          <a:ln>
                            <a:noFill/>
                          </a:ln>
                          <a:effectLst/>
                        </a:rPr>
                        <a:t>条</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u="none" strike="noStrike" cap="none" normalizeH="0" baseline="0" smtClean="0">
                          <a:ln>
                            <a:noFill/>
                          </a:ln>
                          <a:effectLst/>
                        </a:rPr>
                        <a:t>50</a:t>
                      </a:r>
                      <a:r>
                        <a:rPr kumimoji="0" lang="zh-CN" altLang="en-US" sz="1400" u="none" strike="noStrike" cap="none" normalizeH="0" baseline="0" smtClean="0">
                          <a:ln>
                            <a:noFill/>
                          </a:ln>
                          <a:effectLst/>
                        </a:rPr>
                        <a:t>条</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u="none" strike="noStrike" cap="none" normalizeH="0" baseline="0" smtClean="0">
                          <a:ln>
                            <a:noFill/>
                          </a:ln>
                          <a:effectLst/>
                        </a:rPr>
                        <a:t>50</a:t>
                      </a:r>
                      <a:r>
                        <a:rPr kumimoji="0" lang="zh-CN" altLang="en-US" sz="1400" u="none" strike="noStrike" cap="none" normalizeH="0" baseline="0" smtClean="0">
                          <a:ln>
                            <a:noFill/>
                          </a:ln>
                          <a:effectLst/>
                        </a:rPr>
                        <a:t>条</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u="none" strike="noStrike" cap="none" normalizeH="0" baseline="0" smtClean="0">
                          <a:ln>
                            <a:noFill/>
                          </a:ln>
                          <a:effectLst/>
                        </a:rPr>
                        <a:t>50</a:t>
                      </a:r>
                      <a:r>
                        <a:rPr kumimoji="0" lang="zh-CN" altLang="en-US" sz="1400" u="none" strike="noStrike" cap="none" normalizeH="0" baseline="0" smtClean="0">
                          <a:ln>
                            <a:noFill/>
                          </a:ln>
                          <a:effectLst/>
                        </a:rPr>
                        <a:t>条</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u="none" strike="noStrike" cap="none" normalizeH="0" baseline="0" dirty="0" smtClean="0">
                          <a:ln>
                            <a:noFill/>
                          </a:ln>
                          <a:effectLst/>
                        </a:rPr>
                        <a:t>50</a:t>
                      </a:r>
                      <a:r>
                        <a:rPr kumimoji="0" lang="zh-CN" altLang="en-US" sz="1400" u="none" strike="noStrike" cap="none" normalizeH="0" baseline="0" dirty="0" smtClean="0">
                          <a:ln>
                            <a:noFill/>
                          </a:ln>
                          <a:effectLst/>
                        </a:rPr>
                        <a:t>条</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400" b="0" i="0" u="none" strike="noStrike" cap="none" normalizeH="0" baseline="0" dirty="0" smtClean="0">
                          <a:ln>
                            <a:noFill/>
                          </a:ln>
                          <a:solidFill>
                            <a:schemeClr val="dk1"/>
                          </a:solidFill>
                          <a:effectLst/>
                          <a:latin typeface="+mn-lt"/>
                          <a:ea typeface="+mn-ea"/>
                        </a:rPr>
                        <a:t>50</a:t>
                      </a:r>
                      <a:r>
                        <a:rPr kumimoji="0" lang="zh-CN" altLang="en-US" sz="1400" b="0" i="0" u="none" strike="noStrike" cap="none" normalizeH="0" baseline="0" dirty="0" smtClean="0">
                          <a:ln>
                            <a:noFill/>
                          </a:ln>
                          <a:solidFill>
                            <a:schemeClr val="dk1"/>
                          </a:solidFill>
                          <a:effectLst/>
                          <a:latin typeface="+mn-lt"/>
                          <a:ea typeface="+mn-ea"/>
                        </a:rPr>
                        <a:t>条</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r>
            </a:tbl>
          </a:graphicData>
        </a:graphic>
      </p:graphicFrame>
    </p:spTree>
    <p:extLst>
      <p:ext uri="{BB962C8B-B14F-4D97-AF65-F5344CB8AC3E}">
        <p14:creationId xmlns:p14="http://schemas.microsoft.com/office/powerpoint/2010/main" val="17095809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zh-CN" dirty="0" smtClean="0"/>
              <a:t>H3C ER</a:t>
            </a:r>
            <a:r>
              <a:rPr lang="zh-CN" altLang="en-US" dirty="0" smtClean="0"/>
              <a:t>系列路由器软件规格</a:t>
            </a:r>
            <a:endParaRPr lang="zh-CN" altLang="en-US" dirty="0"/>
          </a:p>
        </p:txBody>
      </p:sp>
      <p:graphicFrame>
        <p:nvGraphicFramePr>
          <p:cNvPr id="5" name="Group 64"/>
          <p:cNvGraphicFramePr>
            <a:graphicFrameLocks noGrp="1"/>
          </p:cNvGraphicFramePr>
          <p:nvPr>
            <p:ph idx="1"/>
            <p:extLst>
              <p:ext uri="{D42A27DB-BD31-4B8C-83A1-F6EECF244321}">
                <p14:modId xmlns:p14="http://schemas.microsoft.com/office/powerpoint/2010/main" val="3953893245"/>
              </p:ext>
            </p:extLst>
          </p:nvPr>
        </p:nvGraphicFramePr>
        <p:xfrm>
          <a:off x="1630571" y="1016832"/>
          <a:ext cx="6037773" cy="5329920"/>
        </p:xfrm>
        <a:graphic>
          <a:graphicData uri="http://schemas.openxmlformats.org/drawingml/2006/table">
            <a:tbl>
              <a:tblPr firstRow="1" bandRow="1">
                <a:tableStyleId>{5C22544A-7EE6-4342-B048-85BDC9FD1C3A}</a:tableStyleId>
              </a:tblPr>
              <a:tblGrid>
                <a:gridCol w="1583792"/>
                <a:gridCol w="1017054"/>
                <a:gridCol w="1140880"/>
                <a:gridCol w="1051980"/>
                <a:gridCol w="1244067"/>
              </a:tblGrid>
              <a:tr h="504000">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en-US" sz="1400" u="none" strike="noStrike" cap="none" normalizeH="0" baseline="0" dirty="0" smtClean="0">
                          <a:ln>
                            <a:noFill/>
                          </a:ln>
                          <a:effectLst/>
                        </a:rPr>
                        <a:t>软件特性</a:t>
                      </a:r>
                      <a:endParaRPr kumimoji="0" lang="zh-CN" altLang="en-US" sz="1400" b="1" i="0" u="none" strike="noStrike" cap="none" normalizeH="0" baseline="0" dirty="0" smtClean="0">
                        <a:ln>
                          <a:noFill/>
                        </a:ln>
                        <a:solidFill>
                          <a:schemeClr val="bg1"/>
                        </a:solidFill>
                        <a:effectLst/>
                        <a:latin typeface="+mn-lt"/>
                        <a:ea typeface="+mn-ea"/>
                      </a:endParaRPr>
                    </a:p>
                  </a:txBody>
                  <a:tcPr marL="52121" marR="52121" marT="26060" marB="26060" anchor="ctr" horzOverflow="overflow">
                    <a:solidFill>
                      <a:srgbClr val="0687FD"/>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400" u="none" strike="noStrike" cap="none" normalizeH="0" baseline="0" dirty="0" smtClean="0">
                          <a:ln>
                            <a:noFill/>
                          </a:ln>
                          <a:effectLst/>
                        </a:rPr>
                        <a:t>ER2100n</a:t>
                      </a:r>
                      <a:endParaRPr kumimoji="0" lang="en-US" altLang="zh-CN" sz="1400" b="1" i="0" u="none" strike="noStrike" cap="none" normalizeH="0" baseline="0" dirty="0" smtClean="0">
                        <a:ln>
                          <a:noFill/>
                        </a:ln>
                        <a:solidFill>
                          <a:schemeClr val="bg1"/>
                        </a:solidFill>
                        <a:effectLst/>
                        <a:latin typeface="+mn-lt"/>
                        <a:ea typeface="+mn-ea"/>
                        <a:cs typeface="Times New Roman" pitchFamily="18" charset="0"/>
                      </a:endParaRPr>
                    </a:p>
                  </a:txBody>
                  <a:tcPr marL="52121" marR="52121" marT="26060" marB="26060" anchor="ctr" horzOverflow="overflow">
                    <a:solidFill>
                      <a:srgbClr val="0687FD"/>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400" u="none" strike="noStrike" cap="none" normalizeH="0" baseline="0" dirty="0" smtClean="0">
                          <a:ln>
                            <a:noFill/>
                          </a:ln>
                          <a:effectLst/>
                        </a:rPr>
                        <a:t>ER2100V2</a:t>
                      </a:r>
                      <a:endParaRPr kumimoji="0" lang="en-US" altLang="zh-CN" sz="1400" b="1" i="0" u="none" strike="noStrike" cap="none" normalizeH="0" baseline="0" dirty="0" smtClean="0">
                        <a:ln>
                          <a:noFill/>
                        </a:ln>
                        <a:solidFill>
                          <a:schemeClr val="bg1"/>
                        </a:solidFill>
                        <a:effectLst/>
                        <a:latin typeface="+mn-lt"/>
                        <a:ea typeface="+mn-ea"/>
                        <a:cs typeface="Times New Roman" pitchFamily="18" charset="0"/>
                      </a:endParaRPr>
                    </a:p>
                  </a:txBody>
                  <a:tcPr marL="52121" marR="52121" marT="26060" marB="26060" anchor="ctr" horzOverflow="overflow">
                    <a:solidFill>
                      <a:srgbClr val="0687FD"/>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400" u="none" strike="noStrike" cap="none" normalizeH="0" baseline="0" dirty="0" smtClean="0">
                          <a:ln>
                            <a:noFill/>
                          </a:ln>
                          <a:effectLst/>
                        </a:rPr>
                        <a:t>ER3108G</a:t>
                      </a:r>
                      <a:endParaRPr kumimoji="0" lang="en-US" altLang="zh-CN" sz="1400" b="1" i="0" u="none" strike="noStrike" cap="none" normalizeH="0" baseline="0" dirty="0" smtClean="0">
                        <a:ln>
                          <a:noFill/>
                        </a:ln>
                        <a:solidFill>
                          <a:schemeClr val="bg1"/>
                        </a:solidFill>
                        <a:effectLst/>
                        <a:latin typeface="+mn-lt"/>
                        <a:ea typeface="+mn-ea"/>
                        <a:cs typeface="Times New Roman" pitchFamily="18" charset="0"/>
                      </a:endParaRPr>
                    </a:p>
                  </a:txBody>
                  <a:tcPr marL="52121" marR="52121" marT="26060" marB="26060" anchor="ctr" horzOverflow="overflow">
                    <a:solidFill>
                      <a:srgbClr val="0687FD"/>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400" u="none" strike="noStrike" cap="none" normalizeH="0" baseline="0" dirty="0" smtClean="0">
                          <a:ln>
                            <a:noFill/>
                          </a:ln>
                          <a:effectLst/>
                        </a:rPr>
                        <a:t>ER3108GW</a:t>
                      </a:r>
                      <a:endParaRPr kumimoji="0" lang="en-US" altLang="zh-CN" sz="1400" b="1" i="0" u="none" strike="noStrike" cap="none" normalizeH="0" baseline="0" dirty="0" smtClean="0">
                        <a:ln>
                          <a:noFill/>
                        </a:ln>
                        <a:solidFill>
                          <a:schemeClr val="bg1"/>
                        </a:solidFill>
                        <a:effectLst/>
                        <a:latin typeface="+mn-lt"/>
                        <a:ea typeface="+mn-ea"/>
                      </a:endParaRPr>
                    </a:p>
                  </a:txBody>
                  <a:tcPr marL="52121" marR="52121" marT="26060" marB="26060" anchor="ctr" horzOverflow="overflow">
                    <a:solidFill>
                      <a:srgbClr val="0687FD"/>
                    </a:solidFill>
                  </a:tcPr>
                </a:tc>
              </a:tr>
              <a:tr h="360000">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en-US" sz="1400" u="none" strike="noStrike" kern="1200" cap="none" normalizeH="0" baseline="0" dirty="0" smtClean="0">
                          <a:ln>
                            <a:noFill/>
                          </a:ln>
                          <a:effectLst/>
                        </a:rPr>
                        <a:t>均衡表容量</a:t>
                      </a:r>
                      <a:endParaRPr kumimoji="0" lang="zh-CN" altLang="en-US" sz="1400" b="0" i="0" u="none" strike="noStrike" kern="1200" cap="none" normalizeH="0" baseline="0" dirty="0" smtClean="0">
                        <a:ln>
                          <a:noFill/>
                        </a:ln>
                        <a:solidFill>
                          <a:schemeClr val="tx1"/>
                        </a:solidFill>
                        <a:effectLst/>
                        <a:latin typeface="+mn-lt"/>
                        <a:ea typeface="+mn-ea"/>
                        <a:cs typeface="Times New Roman" pitchFamily="18" charset="0"/>
                      </a:endParaRPr>
                    </a:p>
                  </a:txBody>
                  <a:tcPr marL="52121" marR="52121" marT="26060" marB="26060" anchor="ctr" horzOverflow="overflow"/>
                </a:tc>
                <a:tc>
                  <a:txBody>
                    <a:bodyPr/>
                    <a:lstStyle/>
                    <a:p>
                      <a:pPr marL="0" marR="0" lvl="0" indent="0" algn="ctr" defTabSz="914400" rtl="0" eaLnBrk="1" fontAlgn="ctr" latinLnBrk="0" hangingPunct="1">
                        <a:lnSpc>
                          <a:spcPct val="150000"/>
                        </a:lnSpc>
                        <a:spcBef>
                          <a:spcPct val="0"/>
                        </a:spcBef>
                        <a:spcAft>
                          <a:spcPct val="0"/>
                        </a:spcAft>
                        <a:buClrTx/>
                        <a:buSzTx/>
                        <a:buFontTx/>
                        <a:buNone/>
                        <a:tabLst/>
                      </a:pPr>
                      <a:r>
                        <a:rPr kumimoji="0" lang="zh-CN" altLang="en-US" sz="1400" u="none" strike="noStrike" cap="none" normalizeH="0" baseline="0" dirty="0" smtClean="0">
                          <a:ln>
                            <a:noFill/>
                          </a:ln>
                          <a:effectLst/>
                        </a:rPr>
                        <a:t>－</a:t>
                      </a:r>
                      <a:endParaRPr kumimoji="0" lang="zh-CN" altLang="en-US"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ctr" latinLnBrk="0" hangingPunct="1">
                        <a:lnSpc>
                          <a:spcPct val="150000"/>
                        </a:lnSpc>
                        <a:spcBef>
                          <a:spcPct val="0"/>
                        </a:spcBef>
                        <a:spcAft>
                          <a:spcPct val="0"/>
                        </a:spcAft>
                        <a:buClrTx/>
                        <a:buSzTx/>
                        <a:buFontTx/>
                        <a:buNone/>
                        <a:tabLst/>
                      </a:pPr>
                      <a:r>
                        <a:rPr kumimoji="0" lang="zh-CN" altLang="en-US" sz="1400" u="none" strike="noStrike" cap="none" normalizeH="0" baseline="0" dirty="0" smtClean="0">
                          <a:ln>
                            <a:noFill/>
                          </a:ln>
                          <a:effectLst/>
                        </a:rPr>
                        <a:t>－</a:t>
                      </a:r>
                      <a:endParaRPr kumimoji="0" lang="zh-CN" altLang="en-US"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ctr" latinLnBrk="0" hangingPunct="1">
                        <a:lnSpc>
                          <a:spcPct val="150000"/>
                        </a:lnSpc>
                        <a:spcBef>
                          <a:spcPct val="0"/>
                        </a:spcBef>
                        <a:spcAft>
                          <a:spcPct val="0"/>
                        </a:spcAft>
                        <a:buClrTx/>
                        <a:buSzTx/>
                        <a:buFontTx/>
                        <a:buNone/>
                        <a:tabLst/>
                      </a:pPr>
                      <a:r>
                        <a:rPr kumimoji="0" lang="zh-CN" altLang="en-US" sz="1400" u="none" strike="noStrike" cap="none" normalizeH="0" baseline="0" dirty="0" smtClean="0">
                          <a:ln>
                            <a:noFill/>
                          </a:ln>
                          <a:effectLst/>
                        </a:rPr>
                        <a:t>－</a:t>
                      </a:r>
                      <a:endParaRPr kumimoji="0" lang="zh-CN" altLang="en-US"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en-US" sz="1400" u="none" strike="noStrike" kern="1200" cap="none" normalizeH="0" baseline="0" dirty="0" smtClean="0">
                          <a:ln>
                            <a:noFill/>
                          </a:ln>
                          <a:effectLst/>
                        </a:rPr>
                        <a:t>－</a:t>
                      </a:r>
                      <a:endParaRPr kumimoji="0" lang="zh-CN" altLang="en-US" sz="1400" b="0" i="0" u="none" strike="noStrike" kern="1200" cap="none" normalizeH="0" baseline="0" dirty="0" smtClean="0">
                        <a:ln>
                          <a:noFill/>
                        </a:ln>
                        <a:solidFill>
                          <a:schemeClr val="tx1"/>
                        </a:solidFill>
                        <a:effectLst/>
                        <a:latin typeface="+mn-lt"/>
                        <a:ea typeface="+mn-ea"/>
                        <a:cs typeface="Times New Roman" pitchFamily="18" charset="0"/>
                      </a:endParaRPr>
                    </a:p>
                  </a:txBody>
                  <a:tcPr marL="52121" marR="52121" marT="26060" marB="26060" anchor="ctr" horzOverflow="overflow"/>
                </a:tc>
              </a:tr>
              <a:tr h="360000">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400" u="none" strike="noStrike" cap="none" normalizeH="0" baseline="0" dirty="0" smtClean="0">
                          <a:ln>
                            <a:noFill/>
                          </a:ln>
                          <a:effectLst/>
                        </a:rPr>
                        <a:t>VLAN</a:t>
                      </a:r>
                      <a:endParaRPr kumimoji="0" lang="zh-CN" altLang="en-US" sz="1400" b="0" i="0" u="none" strike="noStrike" cap="none" normalizeH="0" baseline="0" dirty="0" smtClean="0">
                        <a:ln>
                          <a:noFill/>
                        </a:ln>
                        <a:solidFill>
                          <a:schemeClr val="tx1"/>
                        </a:solidFill>
                        <a:effectLst/>
                        <a:latin typeface="+mn-lt"/>
                        <a:ea typeface="+mn-ea"/>
                        <a:cs typeface="Times New Roman" pitchFamily="18" charset="0"/>
                      </a:endParaRPr>
                    </a:p>
                  </a:txBody>
                  <a:tcPr marL="52121" marR="52121" marT="26060" marB="26060" anchor="ctr" horzOverflow="overflow"/>
                </a:tc>
                <a:tc>
                  <a:txBody>
                    <a:bodyPr/>
                    <a:lstStyle/>
                    <a:p>
                      <a:pPr marL="0" marR="0" lvl="0" indent="0" algn="ctr" defTabSz="914400" rtl="0" eaLnBrk="1" fontAlgn="ctr" latinLnBrk="0" hangingPunct="1">
                        <a:lnSpc>
                          <a:spcPct val="150000"/>
                        </a:lnSpc>
                        <a:spcBef>
                          <a:spcPct val="0"/>
                        </a:spcBef>
                        <a:spcAft>
                          <a:spcPct val="0"/>
                        </a:spcAft>
                        <a:buClrTx/>
                        <a:buSzTx/>
                        <a:buFontTx/>
                        <a:buNone/>
                        <a:tabLst/>
                        <a:defRPr/>
                      </a:pPr>
                      <a:r>
                        <a:rPr kumimoji="0" lang="zh-CN" altLang="en-US" sz="1400" u="none" strike="noStrike" cap="none" normalizeH="0" baseline="0" dirty="0" smtClean="0">
                          <a:ln>
                            <a:noFill/>
                          </a:ln>
                          <a:effectLst/>
                        </a:rPr>
                        <a:t>－</a:t>
                      </a:r>
                      <a:endParaRPr kumimoji="0" lang="zh-CN" altLang="en-US"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ctr" latinLnBrk="0" hangingPunct="1">
                        <a:lnSpc>
                          <a:spcPct val="150000"/>
                        </a:lnSpc>
                        <a:spcBef>
                          <a:spcPct val="0"/>
                        </a:spcBef>
                        <a:spcAft>
                          <a:spcPct val="0"/>
                        </a:spcAft>
                        <a:buClrTx/>
                        <a:buSzTx/>
                        <a:buFontTx/>
                        <a:buNone/>
                        <a:tabLst/>
                        <a:defRPr/>
                      </a:pPr>
                      <a:r>
                        <a:rPr kumimoji="0" lang="zh-CN" altLang="en-US" sz="1400" u="none" strike="noStrike" cap="none" normalizeH="0" baseline="0" dirty="0" smtClean="0">
                          <a:ln>
                            <a:noFill/>
                          </a:ln>
                          <a:effectLst/>
                        </a:rPr>
                        <a:t>－</a:t>
                      </a:r>
                      <a:endParaRPr kumimoji="0" lang="zh-CN" altLang="en-US"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ctr" latinLnBrk="0" hangingPunct="1">
                        <a:lnSpc>
                          <a:spcPct val="150000"/>
                        </a:lnSpc>
                        <a:spcBef>
                          <a:spcPct val="0"/>
                        </a:spcBef>
                        <a:spcAft>
                          <a:spcPct val="0"/>
                        </a:spcAft>
                        <a:buClrTx/>
                        <a:buSzTx/>
                        <a:buFontTx/>
                        <a:buNone/>
                        <a:tabLst/>
                      </a:pPr>
                      <a:r>
                        <a:rPr kumimoji="0" lang="en-US" altLang="zh-CN" sz="1400" u="none" strike="noStrike" cap="none" normalizeH="0" baseline="0" dirty="0" smtClean="0">
                          <a:ln>
                            <a:noFill/>
                          </a:ln>
                          <a:effectLst/>
                        </a:rPr>
                        <a:t>16</a:t>
                      </a:r>
                      <a:r>
                        <a:rPr kumimoji="0" lang="zh-CN" altLang="en-US" sz="1400" u="none" strike="noStrike" cap="none" normalizeH="0" baseline="0" dirty="0" smtClean="0">
                          <a:ln>
                            <a:noFill/>
                          </a:ln>
                          <a:effectLst/>
                        </a:rPr>
                        <a:t>个</a:t>
                      </a:r>
                      <a:endParaRPr kumimoji="0" lang="zh-CN" altLang="en-US"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ctr" latinLnBrk="0" hangingPunct="1">
                        <a:lnSpc>
                          <a:spcPct val="150000"/>
                        </a:lnSpc>
                        <a:spcBef>
                          <a:spcPct val="0"/>
                        </a:spcBef>
                        <a:spcAft>
                          <a:spcPct val="0"/>
                        </a:spcAft>
                        <a:buClrTx/>
                        <a:buSzTx/>
                        <a:buFontTx/>
                        <a:buNone/>
                        <a:tabLst/>
                      </a:pPr>
                      <a:r>
                        <a:rPr kumimoji="0" lang="en-US" altLang="zh-CN" sz="1400" u="none" strike="noStrike" cap="none" normalizeH="0" baseline="0" dirty="0" smtClean="0">
                          <a:ln>
                            <a:noFill/>
                          </a:ln>
                          <a:effectLst/>
                        </a:rPr>
                        <a:t>16</a:t>
                      </a:r>
                      <a:r>
                        <a:rPr kumimoji="0" lang="zh-CN" altLang="en-US" sz="1400" u="none" strike="noStrike" cap="none" normalizeH="0" baseline="0" dirty="0" smtClean="0">
                          <a:ln>
                            <a:noFill/>
                          </a:ln>
                          <a:effectLst/>
                        </a:rPr>
                        <a:t>个</a:t>
                      </a:r>
                      <a:endParaRPr kumimoji="0" lang="zh-CN" altLang="en-US"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r>
              <a:tr h="360000">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400" u="none" strike="noStrike" cap="none" normalizeH="0" baseline="0" dirty="0" smtClean="0">
                          <a:ln>
                            <a:noFill/>
                          </a:ln>
                          <a:effectLst/>
                        </a:rPr>
                        <a:t>IPSec VPN</a:t>
                      </a:r>
                      <a:endParaRPr kumimoji="0" lang="en-US" altLang="zh-CN" sz="1400" b="0" i="0" u="none" strike="noStrike" cap="none" normalizeH="0" baseline="0" dirty="0" smtClean="0">
                        <a:ln>
                          <a:noFill/>
                        </a:ln>
                        <a:solidFill>
                          <a:schemeClr val="tx1"/>
                        </a:solidFill>
                        <a:effectLst/>
                        <a:latin typeface="+mn-lt"/>
                        <a:ea typeface="+mn-ea"/>
                        <a:cs typeface="Times New Roman" pitchFamily="18" charset="0"/>
                      </a:endParaRPr>
                    </a:p>
                  </a:txBody>
                  <a:tcPr marL="52121" marR="52121" marT="26060" marB="26060" anchor="ctr" horzOverflow="overflow"/>
                </a:tc>
                <a:tc>
                  <a:txBody>
                    <a:bodyPr/>
                    <a:lstStyle/>
                    <a:p>
                      <a:pPr marL="0" marR="0" lvl="0" indent="0" algn="ctr" defTabSz="914400" rtl="0" eaLnBrk="1" fontAlgn="ctr" latinLnBrk="0" hangingPunct="1">
                        <a:lnSpc>
                          <a:spcPct val="150000"/>
                        </a:lnSpc>
                        <a:spcBef>
                          <a:spcPct val="0"/>
                        </a:spcBef>
                        <a:spcAft>
                          <a:spcPct val="0"/>
                        </a:spcAft>
                        <a:buClrTx/>
                        <a:buSzTx/>
                        <a:buFontTx/>
                        <a:buNone/>
                        <a:tabLst/>
                        <a:defRPr/>
                      </a:pPr>
                      <a:r>
                        <a:rPr kumimoji="0" lang="en-US" altLang="zh-CN" sz="1400" u="none" strike="noStrike" cap="none" normalizeH="0" baseline="0" dirty="0" smtClean="0">
                          <a:ln>
                            <a:noFill/>
                          </a:ln>
                          <a:effectLst/>
                        </a:rPr>
                        <a:t>10</a:t>
                      </a:r>
                      <a:r>
                        <a:rPr kumimoji="0" lang="zh-CN" altLang="en-US" sz="1400" u="none" strike="noStrike" cap="none" normalizeH="0" baseline="0" dirty="0" smtClean="0">
                          <a:ln>
                            <a:noFill/>
                          </a:ln>
                          <a:effectLst/>
                        </a:rPr>
                        <a:t>条</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ctr" latinLnBrk="0" hangingPunct="1">
                        <a:lnSpc>
                          <a:spcPct val="150000"/>
                        </a:lnSpc>
                        <a:spcBef>
                          <a:spcPct val="0"/>
                        </a:spcBef>
                        <a:spcAft>
                          <a:spcPct val="0"/>
                        </a:spcAft>
                        <a:buClrTx/>
                        <a:buSzTx/>
                        <a:buFontTx/>
                        <a:buNone/>
                        <a:tabLst/>
                        <a:defRPr/>
                      </a:pPr>
                      <a:r>
                        <a:rPr kumimoji="0" lang="en-US" altLang="zh-CN" sz="1400" u="none" strike="noStrike" cap="none" normalizeH="0" baseline="0" dirty="0" smtClean="0">
                          <a:ln>
                            <a:noFill/>
                          </a:ln>
                          <a:effectLst/>
                        </a:rPr>
                        <a:t>10</a:t>
                      </a:r>
                      <a:r>
                        <a:rPr kumimoji="0" lang="zh-CN" altLang="en-US" sz="1400" u="none" strike="noStrike" cap="none" normalizeH="0" baseline="0" dirty="0" smtClean="0">
                          <a:ln>
                            <a:noFill/>
                          </a:ln>
                          <a:effectLst/>
                        </a:rPr>
                        <a:t>条</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ctr" latinLnBrk="0" hangingPunct="1">
                        <a:lnSpc>
                          <a:spcPct val="150000"/>
                        </a:lnSpc>
                        <a:spcBef>
                          <a:spcPct val="0"/>
                        </a:spcBef>
                        <a:spcAft>
                          <a:spcPct val="0"/>
                        </a:spcAft>
                        <a:buClrTx/>
                        <a:buSzTx/>
                        <a:buFontTx/>
                        <a:buNone/>
                        <a:tabLst/>
                        <a:defRPr/>
                      </a:pPr>
                      <a:r>
                        <a:rPr kumimoji="0" lang="en-US" altLang="zh-CN" sz="1400" u="none" strike="noStrike" cap="none" normalizeH="0" baseline="0" dirty="0" smtClean="0">
                          <a:ln>
                            <a:noFill/>
                          </a:ln>
                          <a:effectLst/>
                        </a:rPr>
                        <a:t>10</a:t>
                      </a:r>
                      <a:r>
                        <a:rPr kumimoji="0" lang="zh-CN" altLang="en-US" sz="1400" u="none" strike="noStrike" cap="none" normalizeH="0" baseline="0" dirty="0" smtClean="0">
                          <a:ln>
                            <a:noFill/>
                          </a:ln>
                          <a:effectLst/>
                        </a:rPr>
                        <a:t>条</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ctr" latinLnBrk="0" hangingPunct="1">
                        <a:lnSpc>
                          <a:spcPct val="150000"/>
                        </a:lnSpc>
                        <a:spcBef>
                          <a:spcPct val="0"/>
                        </a:spcBef>
                        <a:spcAft>
                          <a:spcPct val="0"/>
                        </a:spcAft>
                        <a:buClrTx/>
                        <a:buSzTx/>
                        <a:buFontTx/>
                        <a:buNone/>
                        <a:tabLst/>
                        <a:defRPr/>
                      </a:pPr>
                      <a:r>
                        <a:rPr kumimoji="0" lang="en-US" altLang="zh-CN" sz="1400" u="none" strike="noStrike" cap="none" normalizeH="0" baseline="0" dirty="0" smtClean="0">
                          <a:ln>
                            <a:noFill/>
                          </a:ln>
                          <a:effectLst/>
                        </a:rPr>
                        <a:t>10</a:t>
                      </a:r>
                      <a:r>
                        <a:rPr kumimoji="0" lang="zh-CN" altLang="en-US" sz="1400" u="none" strike="noStrike" cap="none" normalizeH="0" baseline="0" dirty="0" smtClean="0">
                          <a:ln>
                            <a:noFill/>
                          </a:ln>
                          <a:effectLst/>
                        </a:rPr>
                        <a:t>条</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r>
              <a:tr h="360000">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en-US" sz="1400" u="none" strike="noStrike" cap="none" normalizeH="0" baseline="0" dirty="0" smtClean="0">
                          <a:ln>
                            <a:noFill/>
                          </a:ln>
                          <a:effectLst/>
                        </a:rPr>
                        <a:t>出入站通信策略</a:t>
                      </a:r>
                      <a:endParaRPr kumimoji="0" lang="zh-CN" altLang="en-US" sz="1400" b="0" i="0" u="none" strike="noStrike" cap="none" normalizeH="0" baseline="0" dirty="0" smtClean="0">
                        <a:ln>
                          <a:noFill/>
                        </a:ln>
                        <a:solidFill>
                          <a:schemeClr val="tx1"/>
                        </a:solidFill>
                        <a:effectLst/>
                        <a:latin typeface="+mn-lt"/>
                        <a:ea typeface="+mn-ea"/>
                        <a:cs typeface="Times New Roman" pitchFamily="18" charset="0"/>
                      </a:endParaRPr>
                    </a:p>
                  </a:txBody>
                  <a:tcPr marL="52121" marR="52121" marT="26060" marB="26060" anchor="ctr"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400" u="none" strike="noStrike" cap="none" normalizeH="0" baseline="0" dirty="0" smtClean="0">
                          <a:ln>
                            <a:noFill/>
                          </a:ln>
                          <a:effectLst/>
                        </a:rPr>
                        <a:t>100</a:t>
                      </a:r>
                      <a:r>
                        <a:rPr kumimoji="0" lang="zh-CN" altLang="en-US" sz="1400" u="none" strike="noStrike" cap="none" normalizeH="0" baseline="0" dirty="0" smtClean="0">
                          <a:ln>
                            <a:noFill/>
                          </a:ln>
                          <a:effectLst/>
                        </a:rPr>
                        <a:t>条</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1400" u="none" strike="noStrike" cap="none" normalizeH="0" baseline="0" dirty="0" smtClean="0">
                          <a:ln>
                            <a:noFill/>
                          </a:ln>
                          <a:effectLst/>
                        </a:rPr>
                        <a:t>100</a:t>
                      </a:r>
                      <a:r>
                        <a:rPr kumimoji="0" lang="zh-CN" altLang="en-US" sz="1400" u="none" strike="noStrike" cap="none" normalizeH="0" baseline="0" dirty="0" smtClean="0">
                          <a:ln>
                            <a:noFill/>
                          </a:ln>
                          <a:effectLst/>
                        </a:rPr>
                        <a:t>条</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400" u="none" strike="noStrike" cap="none" normalizeH="0" baseline="0" dirty="0" smtClean="0">
                          <a:ln>
                            <a:noFill/>
                          </a:ln>
                          <a:effectLst/>
                        </a:rPr>
                        <a:t>100</a:t>
                      </a:r>
                      <a:r>
                        <a:rPr kumimoji="0" lang="zh-CN" altLang="en-US" sz="1400" u="none" strike="noStrike" cap="none" normalizeH="0" baseline="0" dirty="0" smtClean="0">
                          <a:ln>
                            <a:noFill/>
                          </a:ln>
                          <a:effectLst/>
                        </a:rPr>
                        <a:t>条</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1400" u="none" strike="noStrike" cap="none" normalizeH="0" baseline="0" dirty="0" smtClean="0">
                          <a:ln>
                            <a:noFill/>
                          </a:ln>
                          <a:effectLst/>
                        </a:rPr>
                        <a:t>100</a:t>
                      </a:r>
                      <a:r>
                        <a:rPr kumimoji="0" lang="zh-CN" altLang="en-US" sz="1400" u="none" strike="noStrike" cap="none" normalizeH="0" baseline="0" dirty="0" smtClean="0">
                          <a:ln>
                            <a:noFill/>
                          </a:ln>
                          <a:effectLst/>
                        </a:rPr>
                        <a:t>条</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r>
              <a:tr h="360000">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400" u="none" strike="noStrike" cap="none" normalizeH="0" baseline="0" dirty="0" smtClean="0">
                          <a:ln>
                            <a:noFill/>
                          </a:ln>
                          <a:effectLst/>
                        </a:rPr>
                        <a:t>MAC</a:t>
                      </a:r>
                      <a:r>
                        <a:rPr kumimoji="0" lang="zh-CN" altLang="en-US" sz="1400" u="none" strike="noStrike" cap="none" normalizeH="0" baseline="0" dirty="0" smtClean="0">
                          <a:ln>
                            <a:noFill/>
                          </a:ln>
                          <a:effectLst/>
                        </a:rPr>
                        <a:t>过滤</a:t>
                      </a:r>
                      <a:endParaRPr kumimoji="0" lang="zh-CN" altLang="en-US" sz="1400" b="0" i="0" u="none" strike="noStrike" cap="none" normalizeH="0" baseline="0" dirty="0" smtClean="0">
                        <a:ln>
                          <a:noFill/>
                        </a:ln>
                        <a:solidFill>
                          <a:schemeClr val="tx1"/>
                        </a:solidFill>
                        <a:effectLst/>
                        <a:latin typeface="+mn-lt"/>
                        <a:ea typeface="+mn-ea"/>
                        <a:cs typeface="Times New Roman" pitchFamily="18" charset="0"/>
                      </a:endParaRPr>
                    </a:p>
                  </a:txBody>
                  <a:tcPr marL="52121" marR="52121" marT="26060" marB="26060" anchor="ctr"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400" u="none" strike="noStrike" cap="none" normalizeH="0" baseline="0" dirty="0" smtClean="0">
                          <a:ln>
                            <a:noFill/>
                          </a:ln>
                          <a:effectLst/>
                        </a:rPr>
                        <a:t>128</a:t>
                      </a:r>
                      <a:r>
                        <a:rPr kumimoji="0" lang="zh-CN" altLang="en-US" sz="1400" u="none" strike="noStrike" cap="none" normalizeH="0" baseline="0" dirty="0" smtClean="0">
                          <a:ln>
                            <a:noFill/>
                          </a:ln>
                          <a:effectLst/>
                        </a:rPr>
                        <a:t>个</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400" u="none" strike="noStrike" cap="none" normalizeH="0" baseline="0" dirty="0" smtClean="0">
                          <a:ln>
                            <a:noFill/>
                          </a:ln>
                          <a:effectLst/>
                        </a:rPr>
                        <a:t>128</a:t>
                      </a:r>
                      <a:r>
                        <a:rPr kumimoji="0" lang="zh-CN" altLang="en-US" sz="1400" u="none" strike="noStrike" cap="none" normalizeH="0" baseline="0" dirty="0" smtClean="0">
                          <a:ln>
                            <a:noFill/>
                          </a:ln>
                          <a:effectLst/>
                        </a:rPr>
                        <a:t>个</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400" u="none" strike="noStrike" cap="none" normalizeH="0" baseline="0" dirty="0" smtClean="0">
                          <a:ln>
                            <a:noFill/>
                          </a:ln>
                          <a:effectLst/>
                        </a:rPr>
                        <a:t>256</a:t>
                      </a:r>
                      <a:r>
                        <a:rPr kumimoji="0" lang="zh-CN" altLang="en-US" sz="1400" u="none" strike="noStrike" cap="none" normalizeH="0" baseline="0" dirty="0" smtClean="0">
                          <a:ln>
                            <a:noFill/>
                          </a:ln>
                          <a:effectLst/>
                        </a:rPr>
                        <a:t>个</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400" u="none" strike="noStrike" cap="none" normalizeH="0" baseline="0" dirty="0" smtClean="0">
                          <a:ln>
                            <a:noFill/>
                          </a:ln>
                          <a:effectLst/>
                        </a:rPr>
                        <a:t>256</a:t>
                      </a:r>
                      <a:r>
                        <a:rPr kumimoji="0" lang="zh-CN" altLang="en-US" sz="1400" u="none" strike="noStrike" cap="none" normalizeH="0" baseline="0" dirty="0" smtClean="0">
                          <a:ln>
                            <a:noFill/>
                          </a:ln>
                          <a:effectLst/>
                        </a:rPr>
                        <a:t>个</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r>
              <a:tr h="360000">
                <a:tc>
                  <a:txBody>
                    <a:body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1400" u="none" strike="noStrike" cap="none" normalizeH="0" baseline="0" dirty="0" smtClean="0">
                          <a:ln>
                            <a:noFill/>
                          </a:ln>
                          <a:effectLst/>
                        </a:rPr>
                        <a:t>URL</a:t>
                      </a:r>
                      <a:r>
                        <a:rPr kumimoji="0" lang="zh-CN" altLang="en-US" sz="1400" u="none" strike="noStrike" cap="none" normalizeH="0" baseline="0" dirty="0" smtClean="0">
                          <a:ln>
                            <a:noFill/>
                          </a:ln>
                          <a:effectLst/>
                        </a:rPr>
                        <a:t>过滤</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400" u="none" strike="noStrike" cap="none" normalizeH="0" baseline="0" dirty="0" smtClean="0">
                          <a:ln>
                            <a:noFill/>
                          </a:ln>
                          <a:effectLst/>
                        </a:rPr>
                        <a:t>100</a:t>
                      </a:r>
                      <a:r>
                        <a:rPr kumimoji="0" lang="zh-CN" altLang="en-US" sz="1400" u="none" strike="noStrike" cap="none" normalizeH="0" baseline="0" dirty="0" smtClean="0">
                          <a:ln>
                            <a:noFill/>
                          </a:ln>
                          <a:effectLst/>
                        </a:rPr>
                        <a:t>条</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400" u="none" strike="noStrike" cap="none" normalizeH="0" baseline="0" dirty="0" smtClean="0">
                          <a:ln>
                            <a:noFill/>
                          </a:ln>
                          <a:effectLst/>
                        </a:rPr>
                        <a:t>100</a:t>
                      </a:r>
                      <a:r>
                        <a:rPr kumimoji="0" lang="zh-CN" altLang="en-US" sz="1400" u="none" strike="noStrike" cap="none" normalizeH="0" baseline="0" dirty="0" smtClean="0">
                          <a:ln>
                            <a:noFill/>
                          </a:ln>
                          <a:effectLst/>
                        </a:rPr>
                        <a:t>条</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400" u="none" strike="noStrike" cap="none" normalizeH="0" baseline="0" dirty="0" smtClean="0">
                          <a:ln>
                            <a:noFill/>
                          </a:ln>
                          <a:effectLst/>
                        </a:rPr>
                        <a:t>100</a:t>
                      </a:r>
                      <a:r>
                        <a:rPr kumimoji="0" lang="zh-CN" altLang="en-US" sz="1400" u="none" strike="noStrike" cap="none" normalizeH="0" baseline="0" dirty="0" smtClean="0">
                          <a:ln>
                            <a:noFill/>
                          </a:ln>
                          <a:effectLst/>
                        </a:rPr>
                        <a:t>条</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400" u="none" strike="noStrike" cap="none" normalizeH="0" baseline="0" dirty="0" smtClean="0">
                          <a:ln>
                            <a:noFill/>
                          </a:ln>
                          <a:effectLst/>
                        </a:rPr>
                        <a:t>100</a:t>
                      </a:r>
                      <a:r>
                        <a:rPr kumimoji="0" lang="zh-CN" altLang="en-US" sz="1400" u="none" strike="noStrike" cap="none" normalizeH="0" baseline="0" dirty="0" smtClean="0">
                          <a:ln>
                            <a:noFill/>
                          </a:ln>
                          <a:effectLst/>
                        </a:rPr>
                        <a:t>条</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r>
              <a:tr h="360000">
                <a:tc>
                  <a:txBody>
                    <a:body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1400" u="none" strike="noStrike" cap="none" normalizeH="0" baseline="0" dirty="0" smtClean="0">
                          <a:ln>
                            <a:noFill/>
                          </a:ln>
                          <a:effectLst/>
                        </a:rPr>
                        <a:t>IP/MAC</a:t>
                      </a:r>
                      <a:r>
                        <a:rPr kumimoji="0" lang="zh-CN" altLang="en-US" sz="1400" u="none" strike="noStrike" cap="none" normalizeH="0" baseline="0" dirty="0" smtClean="0">
                          <a:ln>
                            <a:noFill/>
                          </a:ln>
                          <a:effectLst/>
                        </a:rPr>
                        <a:t>绑定表</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400" u="none" strike="noStrike" cap="none" normalizeH="0" baseline="0" dirty="0" smtClean="0">
                          <a:ln>
                            <a:noFill/>
                          </a:ln>
                          <a:effectLst/>
                        </a:rPr>
                        <a:t>128</a:t>
                      </a:r>
                      <a:r>
                        <a:rPr kumimoji="0" lang="zh-CN" altLang="en-US" sz="1400" u="none" strike="noStrike" cap="none" normalizeH="0" baseline="0" dirty="0" smtClean="0">
                          <a:ln>
                            <a:noFill/>
                          </a:ln>
                          <a:effectLst/>
                        </a:rPr>
                        <a:t>个</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400" u="none" strike="noStrike" cap="none" normalizeH="0" baseline="0" dirty="0" smtClean="0">
                          <a:ln>
                            <a:noFill/>
                          </a:ln>
                          <a:effectLst/>
                        </a:rPr>
                        <a:t>128</a:t>
                      </a:r>
                      <a:r>
                        <a:rPr kumimoji="0" lang="zh-CN" altLang="en-US" sz="1400" u="none" strike="noStrike" cap="none" normalizeH="0" baseline="0" dirty="0" smtClean="0">
                          <a:ln>
                            <a:noFill/>
                          </a:ln>
                          <a:effectLst/>
                        </a:rPr>
                        <a:t>个</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400" u="none" strike="noStrike" cap="none" normalizeH="0" baseline="0" dirty="0" smtClean="0">
                          <a:ln>
                            <a:noFill/>
                          </a:ln>
                          <a:effectLst/>
                        </a:rPr>
                        <a:t>256</a:t>
                      </a:r>
                      <a:r>
                        <a:rPr kumimoji="0" lang="zh-CN" altLang="en-US" sz="1400" u="none" strike="noStrike" cap="none" normalizeH="0" baseline="0" dirty="0" smtClean="0">
                          <a:ln>
                            <a:noFill/>
                          </a:ln>
                          <a:effectLst/>
                        </a:rPr>
                        <a:t>个</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400" u="none" strike="noStrike" cap="none" normalizeH="0" baseline="0" dirty="0" smtClean="0">
                          <a:ln>
                            <a:noFill/>
                          </a:ln>
                          <a:effectLst/>
                        </a:rPr>
                        <a:t>256</a:t>
                      </a:r>
                      <a:r>
                        <a:rPr kumimoji="0" lang="zh-CN" altLang="en-US" sz="1400" u="none" strike="noStrike" cap="none" normalizeH="0" baseline="0" dirty="0" smtClean="0">
                          <a:ln>
                            <a:noFill/>
                          </a:ln>
                          <a:effectLst/>
                        </a:rPr>
                        <a:t>个</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r>
              <a:tr h="360000">
                <a:tc>
                  <a:txBody>
                    <a:body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1400" u="none" strike="noStrike" cap="none" normalizeH="0" baseline="0" dirty="0" smtClean="0">
                          <a:ln>
                            <a:noFill/>
                          </a:ln>
                          <a:effectLst/>
                        </a:rPr>
                        <a:t>IP </a:t>
                      </a:r>
                      <a:r>
                        <a:rPr kumimoji="0" lang="en-US" altLang="zh-CN" sz="1400" u="none" strike="noStrike" cap="none" normalizeH="0" baseline="0" dirty="0" err="1" smtClean="0">
                          <a:ln>
                            <a:noFill/>
                          </a:ln>
                          <a:effectLst/>
                        </a:rPr>
                        <a:t>QoS</a:t>
                      </a:r>
                      <a:r>
                        <a:rPr kumimoji="0" lang="zh-CN" altLang="en-US" sz="1400" u="none" strike="noStrike" cap="none" normalizeH="0" baseline="0" dirty="0" smtClean="0">
                          <a:ln>
                            <a:noFill/>
                          </a:ln>
                          <a:effectLst/>
                        </a:rPr>
                        <a:t>限制</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400" u="none" strike="noStrike" cap="none" normalizeH="0" baseline="0" dirty="0" smtClean="0">
                          <a:ln>
                            <a:noFill/>
                          </a:ln>
                          <a:effectLst/>
                        </a:rPr>
                        <a:t>40</a:t>
                      </a:r>
                      <a:r>
                        <a:rPr kumimoji="0" lang="zh-CN" altLang="en-US" sz="1400" u="none" strike="noStrike" cap="none" normalizeH="0" baseline="0" dirty="0" smtClean="0">
                          <a:ln>
                            <a:noFill/>
                          </a:ln>
                          <a:effectLst/>
                        </a:rPr>
                        <a:t>条</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400" u="none" strike="noStrike" cap="none" normalizeH="0" baseline="0" dirty="0" smtClean="0">
                          <a:ln>
                            <a:noFill/>
                          </a:ln>
                          <a:effectLst/>
                        </a:rPr>
                        <a:t>40</a:t>
                      </a:r>
                      <a:r>
                        <a:rPr kumimoji="0" lang="zh-CN" altLang="en-US" sz="1400" u="none" strike="noStrike" cap="none" normalizeH="0" baseline="0" dirty="0" smtClean="0">
                          <a:ln>
                            <a:noFill/>
                          </a:ln>
                          <a:effectLst/>
                        </a:rPr>
                        <a:t>条</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400" u="none" strike="noStrike" cap="none" normalizeH="0" baseline="0" dirty="0" smtClean="0">
                          <a:ln>
                            <a:noFill/>
                          </a:ln>
                          <a:effectLst/>
                        </a:rPr>
                        <a:t>40</a:t>
                      </a:r>
                      <a:r>
                        <a:rPr kumimoji="0" lang="zh-CN" altLang="en-US" sz="1400" u="none" strike="noStrike" cap="none" normalizeH="0" baseline="0" dirty="0" smtClean="0">
                          <a:ln>
                            <a:noFill/>
                          </a:ln>
                          <a:effectLst/>
                        </a:rPr>
                        <a:t>条</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400" u="none" strike="noStrike" cap="none" normalizeH="0" baseline="0" dirty="0" smtClean="0">
                          <a:ln>
                            <a:noFill/>
                          </a:ln>
                          <a:effectLst/>
                        </a:rPr>
                        <a:t>40</a:t>
                      </a:r>
                      <a:r>
                        <a:rPr kumimoji="0" lang="zh-CN" altLang="en-US" sz="1400" u="none" strike="noStrike" cap="none" normalizeH="0" baseline="0" dirty="0" smtClean="0">
                          <a:ln>
                            <a:noFill/>
                          </a:ln>
                          <a:effectLst/>
                        </a:rPr>
                        <a:t>条</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r>
              <a:tr h="360000">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400" b="0" i="0" u="none" strike="noStrike" cap="none" normalizeH="0" baseline="0" dirty="0" smtClean="0">
                          <a:ln>
                            <a:noFill/>
                          </a:ln>
                          <a:solidFill>
                            <a:schemeClr val="tx1"/>
                          </a:solidFill>
                          <a:effectLst/>
                          <a:latin typeface="+mn-lt"/>
                          <a:ea typeface="+mn-ea"/>
                        </a:rPr>
                        <a:t>NAT</a:t>
                      </a:r>
                      <a:r>
                        <a:rPr kumimoji="0" lang="zh-CN" altLang="en-US" sz="1400" b="0" i="0" u="none" strike="noStrike" cap="none" normalizeH="0" baseline="0" dirty="0" smtClean="0">
                          <a:ln>
                            <a:noFill/>
                          </a:ln>
                          <a:solidFill>
                            <a:schemeClr val="tx1"/>
                          </a:solidFill>
                          <a:effectLst/>
                          <a:latin typeface="+mn-lt"/>
                          <a:ea typeface="+mn-ea"/>
                        </a:rPr>
                        <a:t>连接数限制</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mn-lt"/>
                          <a:ea typeface="+mn-ea"/>
                        </a:rPr>
                        <a:t>20</a:t>
                      </a:r>
                      <a:r>
                        <a:rPr kumimoji="0" lang="zh-CN" altLang="en-US" sz="1400" b="0" i="0" u="none" strike="noStrike" cap="none" normalizeH="0" baseline="0" dirty="0" smtClean="0">
                          <a:ln>
                            <a:noFill/>
                          </a:ln>
                          <a:solidFill>
                            <a:schemeClr val="tx1"/>
                          </a:solidFill>
                          <a:effectLst/>
                          <a:latin typeface="+mn-lt"/>
                          <a:ea typeface="+mn-ea"/>
                        </a:rPr>
                        <a:t>条</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mn-lt"/>
                          <a:ea typeface="+mn-ea"/>
                        </a:rPr>
                        <a:t>20</a:t>
                      </a:r>
                      <a:r>
                        <a:rPr kumimoji="0" lang="zh-CN" altLang="en-US" sz="1400" b="0" i="0" u="none" strike="noStrike" cap="none" normalizeH="0" baseline="0" dirty="0" smtClean="0">
                          <a:ln>
                            <a:noFill/>
                          </a:ln>
                          <a:solidFill>
                            <a:schemeClr val="tx1"/>
                          </a:solidFill>
                          <a:effectLst/>
                          <a:latin typeface="+mn-lt"/>
                          <a:ea typeface="+mn-ea"/>
                        </a:rPr>
                        <a:t>条</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mn-lt"/>
                          <a:ea typeface="+mn-ea"/>
                        </a:rPr>
                        <a:t>20</a:t>
                      </a:r>
                      <a:r>
                        <a:rPr kumimoji="0" lang="zh-CN" altLang="en-US" sz="1400" b="0" i="0" u="none" strike="noStrike" cap="none" normalizeH="0" baseline="0" dirty="0" smtClean="0">
                          <a:ln>
                            <a:noFill/>
                          </a:ln>
                          <a:solidFill>
                            <a:schemeClr val="tx1"/>
                          </a:solidFill>
                          <a:effectLst/>
                          <a:latin typeface="+mn-lt"/>
                          <a:ea typeface="+mn-ea"/>
                        </a:rPr>
                        <a:t>条</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mn-lt"/>
                          <a:ea typeface="+mn-ea"/>
                        </a:rPr>
                        <a:t>20</a:t>
                      </a:r>
                      <a:r>
                        <a:rPr kumimoji="0" lang="zh-CN" altLang="en-US" sz="1400" b="0" i="0" u="none" strike="noStrike" cap="none" normalizeH="0" baseline="0" dirty="0" smtClean="0">
                          <a:ln>
                            <a:noFill/>
                          </a:ln>
                          <a:solidFill>
                            <a:schemeClr val="tx1"/>
                          </a:solidFill>
                          <a:effectLst/>
                          <a:latin typeface="+mn-lt"/>
                          <a:ea typeface="+mn-ea"/>
                        </a:rPr>
                        <a:t>条</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r>
              <a:tr h="360000">
                <a:tc>
                  <a:txBody>
                    <a:bodyPr/>
                    <a:lstStyle/>
                    <a:p>
                      <a:pPr algn="ctr">
                        <a:lnSpc>
                          <a:spcPct val="150000"/>
                        </a:lnSpc>
                      </a:pPr>
                      <a:r>
                        <a:rPr lang="zh-CN" altLang="en-US" sz="1400" dirty="0" smtClean="0">
                          <a:ln>
                            <a:noFill/>
                          </a:ln>
                        </a:rPr>
                        <a:t>一对一</a:t>
                      </a:r>
                      <a:r>
                        <a:rPr lang="en-US" altLang="zh-CN" sz="1400" dirty="0" smtClean="0">
                          <a:ln>
                            <a:noFill/>
                          </a:ln>
                        </a:rPr>
                        <a:t>NAT</a:t>
                      </a:r>
                      <a:endParaRPr lang="zh-CN" altLang="en-US" sz="1400" dirty="0">
                        <a:ln>
                          <a:noFill/>
                        </a:ln>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400" u="none" strike="noStrike" cap="none" normalizeH="0" baseline="0" dirty="0" smtClean="0">
                          <a:ln>
                            <a:noFill/>
                          </a:ln>
                          <a:effectLst/>
                        </a:rPr>
                        <a:t>10</a:t>
                      </a:r>
                      <a:r>
                        <a:rPr kumimoji="0" lang="zh-CN" altLang="en-US" sz="1400" u="none" strike="noStrike" cap="none" normalizeH="0" baseline="0" dirty="0" smtClean="0">
                          <a:ln>
                            <a:noFill/>
                          </a:ln>
                          <a:effectLst/>
                        </a:rPr>
                        <a:t>条</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400" u="none" strike="noStrike" cap="none" normalizeH="0" baseline="0" dirty="0" smtClean="0">
                          <a:ln>
                            <a:noFill/>
                          </a:ln>
                          <a:effectLst/>
                        </a:rPr>
                        <a:t>10</a:t>
                      </a:r>
                      <a:r>
                        <a:rPr kumimoji="0" lang="zh-CN" altLang="en-US" sz="1400" u="none" strike="noStrike" cap="none" normalizeH="0" baseline="0" dirty="0" smtClean="0">
                          <a:ln>
                            <a:noFill/>
                          </a:ln>
                          <a:effectLst/>
                        </a:rPr>
                        <a:t>条</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400" u="none" strike="noStrike" cap="none" normalizeH="0" baseline="0" dirty="0" smtClean="0">
                          <a:ln>
                            <a:noFill/>
                          </a:ln>
                          <a:effectLst/>
                        </a:rPr>
                        <a:t>10</a:t>
                      </a:r>
                      <a:r>
                        <a:rPr kumimoji="0" lang="zh-CN" altLang="en-US" sz="1400" u="none" strike="noStrike" cap="none" normalizeH="0" baseline="0" dirty="0" smtClean="0">
                          <a:ln>
                            <a:noFill/>
                          </a:ln>
                          <a:effectLst/>
                        </a:rPr>
                        <a:t>条</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400" u="none" strike="noStrike" cap="none" normalizeH="0" baseline="0" dirty="0" smtClean="0">
                          <a:ln>
                            <a:noFill/>
                          </a:ln>
                          <a:effectLst/>
                        </a:rPr>
                        <a:t>10</a:t>
                      </a:r>
                      <a:r>
                        <a:rPr kumimoji="0" lang="zh-CN" altLang="en-US" sz="1400" u="none" strike="noStrike" cap="none" normalizeH="0" baseline="0" dirty="0" smtClean="0">
                          <a:ln>
                            <a:noFill/>
                          </a:ln>
                          <a:effectLst/>
                        </a:rPr>
                        <a:t>条</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r>
              <a:tr h="360000">
                <a:tc>
                  <a:txBody>
                    <a:body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zh-CN" altLang="en-US" sz="1400" u="none" strike="noStrike" cap="none" normalizeH="0" baseline="0" dirty="0" smtClean="0">
                          <a:ln>
                            <a:noFill/>
                          </a:ln>
                          <a:effectLst/>
                        </a:rPr>
                        <a:t>虚拟服务器</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400" u="none" strike="noStrike" cap="none" normalizeH="0" baseline="0" dirty="0" smtClean="0">
                          <a:ln>
                            <a:noFill/>
                          </a:ln>
                          <a:effectLst/>
                        </a:rPr>
                        <a:t>20</a:t>
                      </a:r>
                      <a:r>
                        <a:rPr kumimoji="0" lang="zh-CN" altLang="en-US" sz="1400" u="none" strike="noStrike" cap="none" normalizeH="0" baseline="0" dirty="0" smtClean="0">
                          <a:ln>
                            <a:noFill/>
                          </a:ln>
                          <a:effectLst/>
                        </a:rPr>
                        <a:t>条</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400" u="none" strike="noStrike" cap="none" normalizeH="0" baseline="0" smtClean="0">
                          <a:ln>
                            <a:noFill/>
                          </a:ln>
                          <a:effectLst/>
                        </a:rPr>
                        <a:t>20</a:t>
                      </a:r>
                      <a:r>
                        <a:rPr kumimoji="0" lang="zh-CN" altLang="en-US" sz="1400" u="none" strike="noStrike" cap="none" normalizeH="0" baseline="0" smtClean="0">
                          <a:ln>
                            <a:noFill/>
                          </a:ln>
                          <a:effectLst/>
                        </a:rPr>
                        <a:t>条</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400" u="none" strike="noStrike" cap="none" normalizeH="0" baseline="0" dirty="0" smtClean="0">
                          <a:ln>
                            <a:noFill/>
                          </a:ln>
                          <a:effectLst/>
                        </a:rPr>
                        <a:t>20</a:t>
                      </a:r>
                      <a:r>
                        <a:rPr kumimoji="0" lang="zh-CN" altLang="en-US" sz="1400" u="none" strike="noStrike" cap="none" normalizeH="0" baseline="0" dirty="0" smtClean="0">
                          <a:ln>
                            <a:noFill/>
                          </a:ln>
                          <a:effectLst/>
                        </a:rPr>
                        <a:t>条</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400" u="none" strike="noStrike" cap="none" normalizeH="0" baseline="0" dirty="0" smtClean="0">
                          <a:ln>
                            <a:noFill/>
                          </a:ln>
                          <a:effectLst/>
                        </a:rPr>
                        <a:t>20</a:t>
                      </a:r>
                      <a:r>
                        <a:rPr kumimoji="0" lang="zh-CN" altLang="en-US" sz="1400" u="none" strike="noStrike" cap="none" normalizeH="0" baseline="0" dirty="0" smtClean="0">
                          <a:ln>
                            <a:noFill/>
                          </a:ln>
                          <a:effectLst/>
                        </a:rPr>
                        <a:t>条</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r>
              <a:tr h="360000">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en-US" sz="1400" u="none" strike="noStrike" cap="none" normalizeH="0" baseline="0" dirty="0" smtClean="0">
                          <a:ln>
                            <a:noFill/>
                          </a:ln>
                          <a:effectLst/>
                        </a:rPr>
                        <a:t>策略路由</a:t>
                      </a:r>
                      <a:endParaRPr kumimoji="0" lang="en-US" altLang="zh-CN" sz="1400" b="0" i="0" u="none" strike="noStrike" cap="none" normalizeH="0" baseline="0" dirty="0" smtClean="0">
                        <a:ln>
                          <a:noFill/>
                        </a:ln>
                        <a:solidFill>
                          <a:schemeClr val="tx1"/>
                        </a:solidFill>
                        <a:effectLst/>
                        <a:latin typeface="+mn-lt"/>
                        <a:ea typeface="+mn-ea"/>
                        <a:cs typeface="Times New Roman" pitchFamily="18" charset="0"/>
                      </a:endParaRPr>
                    </a:p>
                  </a:txBody>
                  <a:tcPr marL="52121" marR="52121" marT="26060" marB="26060" anchor="ctr"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en-US" sz="1400" u="none" strike="noStrike" kern="1200" cap="none" normalizeH="0" baseline="0" dirty="0" smtClean="0">
                          <a:ln>
                            <a:noFill/>
                          </a:ln>
                          <a:effectLst/>
                        </a:rPr>
                        <a:t>－</a:t>
                      </a:r>
                      <a:endParaRPr kumimoji="0" lang="zh-CN" altLang="en-US" sz="1400" b="0" i="0" u="none" strike="noStrike" kern="1200" cap="none" normalizeH="0" baseline="0" dirty="0" smtClean="0">
                        <a:ln>
                          <a:noFill/>
                        </a:ln>
                        <a:solidFill>
                          <a:schemeClr val="tx1"/>
                        </a:solidFill>
                        <a:effectLst/>
                        <a:latin typeface="+mn-lt"/>
                        <a:ea typeface="+mn-ea"/>
                        <a:cs typeface="Times New Roman" pitchFamily="18" charset="0"/>
                      </a:endParaRPr>
                    </a:p>
                  </a:txBody>
                  <a:tcPr marL="52121" marR="52121" marT="26060" marB="26060" anchor="ctr"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en-US" sz="1400" u="none" strike="noStrike" kern="1200" cap="none" normalizeH="0" baseline="0" dirty="0" smtClean="0">
                          <a:ln>
                            <a:noFill/>
                          </a:ln>
                          <a:effectLst/>
                        </a:rPr>
                        <a:t>－</a:t>
                      </a:r>
                      <a:endParaRPr kumimoji="0" lang="zh-CN" altLang="en-US" sz="1400" b="0" i="0" u="none" strike="noStrike" kern="1200" cap="none" normalizeH="0" baseline="0" dirty="0" smtClean="0">
                        <a:ln>
                          <a:noFill/>
                        </a:ln>
                        <a:solidFill>
                          <a:schemeClr val="tx1"/>
                        </a:solidFill>
                        <a:effectLst/>
                        <a:latin typeface="+mn-lt"/>
                        <a:ea typeface="+mn-ea"/>
                        <a:cs typeface="Times New Roman" pitchFamily="18" charset="0"/>
                      </a:endParaRPr>
                    </a:p>
                  </a:txBody>
                  <a:tcPr marL="52121" marR="52121" marT="26060" marB="26060" anchor="ctr"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400" u="none" strike="noStrike" cap="none" normalizeH="0" baseline="0" dirty="0" smtClean="0">
                          <a:ln>
                            <a:noFill/>
                          </a:ln>
                          <a:effectLst/>
                        </a:rPr>
                        <a:t>100</a:t>
                      </a:r>
                      <a:r>
                        <a:rPr kumimoji="0" lang="zh-CN" altLang="en-US" sz="1400" u="none" strike="noStrike" cap="none" normalizeH="0" baseline="0" dirty="0" smtClean="0">
                          <a:ln>
                            <a:noFill/>
                          </a:ln>
                          <a:effectLst/>
                        </a:rPr>
                        <a:t>条</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400" u="none" strike="noStrike" cap="none" normalizeH="0" baseline="0" dirty="0" smtClean="0">
                          <a:ln>
                            <a:noFill/>
                          </a:ln>
                          <a:effectLst/>
                        </a:rPr>
                        <a:t>100</a:t>
                      </a:r>
                      <a:r>
                        <a:rPr kumimoji="0" lang="zh-CN" altLang="en-US" sz="1400" u="none" strike="noStrike" cap="none" normalizeH="0" baseline="0" dirty="0" smtClean="0">
                          <a:ln>
                            <a:noFill/>
                          </a:ln>
                          <a:effectLst/>
                        </a:rPr>
                        <a:t>条</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r>
              <a:tr h="360000">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zh-CN" altLang="en-US" sz="1400" u="none" strike="noStrike" cap="none" normalizeH="0" baseline="0" dirty="0" smtClean="0">
                          <a:ln>
                            <a:noFill/>
                          </a:ln>
                          <a:effectLst/>
                        </a:rPr>
                        <a:t>静态路由</a:t>
                      </a:r>
                      <a:endParaRPr kumimoji="0" lang="zh-CN" altLang="en-US" sz="1400" b="0" i="0" u="none" strike="noStrike" cap="none" normalizeH="0" baseline="0" dirty="0" smtClean="0">
                        <a:ln>
                          <a:noFill/>
                        </a:ln>
                        <a:solidFill>
                          <a:schemeClr val="tx1"/>
                        </a:solidFill>
                        <a:effectLst/>
                        <a:latin typeface="+mn-lt"/>
                        <a:ea typeface="+mn-ea"/>
                        <a:cs typeface="Times New Roman" pitchFamily="18" charset="0"/>
                      </a:endParaRPr>
                    </a:p>
                  </a:txBody>
                  <a:tcPr marL="52121" marR="52121" marT="26060" marB="26060" anchor="ctr"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400" u="none" strike="noStrike" cap="none" normalizeH="0" baseline="0" dirty="0" smtClean="0">
                          <a:ln>
                            <a:noFill/>
                          </a:ln>
                          <a:effectLst/>
                        </a:rPr>
                        <a:t>50</a:t>
                      </a:r>
                      <a:r>
                        <a:rPr kumimoji="0" lang="zh-CN" altLang="en-US" sz="1400" u="none" strike="noStrike" cap="none" normalizeH="0" baseline="0" dirty="0" smtClean="0">
                          <a:ln>
                            <a:noFill/>
                          </a:ln>
                          <a:effectLst/>
                        </a:rPr>
                        <a:t>条</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400" u="none" strike="noStrike" cap="none" normalizeH="0" baseline="0" smtClean="0">
                          <a:ln>
                            <a:noFill/>
                          </a:ln>
                          <a:effectLst/>
                        </a:rPr>
                        <a:t>50</a:t>
                      </a:r>
                      <a:r>
                        <a:rPr kumimoji="0" lang="zh-CN" altLang="en-US" sz="1400" u="none" strike="noStrike" cap="none" normalizeH="0" baseline="0" smtClean="0">
                          <a:ln>
                            <a:noFill/>
                          </a:ln>
                          <a:effectLst/>
                        </a:rPr>
                        <a:t>条</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400" u="none" strike="noStrike" cap="none" normalizeH="0" baseline="0" dirty="0" smtClean="0">
                          <a:ln>
                            <a:noFill/>
                          </a:ln>
                          <a:effectLst/>
                        </a:rPr>
                        <a:t>50</a:t>
                      </a:r>
                      <a:r>
                        <a:rPr kumimoji="0" lang="zh-CN" altLang="en-US" sz="1400" u="none" strike="noStrike" cap="none" normalizeH="0" baseline="0" dirty="0" smtClean="0">
                          <a:ln>
                            <a:noFill/>
                          </a:ln>
                          <a:effectLst/>
                        </a:rPr>
                        <a:t>条</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CN" sz="1400" u="none" strike="noStrike" cap="none" normalizeH="0" baseline="0" dirty="0" smtClean="0">
                          <a:ln>
                            <a:noFill/>
                          </a:ln>
                          <a:effectLst/>
                        </a:rPr>
                        <a:t>50</a:t>
                      </a:r>
                      <a:r>
                        <a:rPr kumimoji="0" lang="zh-CN" altLang="en-US" sz="1400" u="none" strike="noStrike" cap="none" normalizeH="0" baseline="0" dirty="0" smtClean="0">
                          <a:ln>
                            <a:noFill/>
                          </a:ln>
                          <a:effectLst/>
                        </a:rPr>
                        <a:t>条</a:t>
                      </a:r>
                      <a:endParaRPr kumimoji="0" lang="en-US" altLang="zh-CN" sz="1400" b="0" i="0" u="none" strike="noStrike" cap="none" normalizeH="0" baseline="0" dirty="0" smtClean="0">
                        <a:ln>
                          <a:noFill/>
                        </a:ln>
                        <a:solidFill>
                          <a:schemeClr val="tx1"/>
                        </a:solidFill>
                        <a:effectLst/>
                        <a:latin typeface="+mn-lt"/>
                        <a:ea typeface="+mn-ea"/>
                      </a:endParaRPr>
                    </a:p>
                  </a:txBody>
                  <a:tcPr marL="52121" marR="52121" marT="26060" marB="26060" anchor="ctr" horzOverflow="overflow"/>
                </a:tc>
              </a:tr>
            </a:tbl>
          </a:graphicData>
        </a:graphic>
      </p:graphicFrame>
    </p:spTree>
    <p:extLst>
      <p:ext uri="{BB962C8B-B14F-4D97-AF65-F5344CB8AC3E}">
        <p14:creationId xmlns:p14="http://schemas.microsoft.com/office/powerpoint/2010/main" val="13832903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ER2100</a:t>
            </a:r>
            <a:r>
              <a:rPr lang="zh-CN" altLang="en-US" dirty="0"/>
              <a:t>新老产品对比</a:t>
            </a:r>
          </a:p>
        </p:txBody>
      </p:sp>
      <p:graphicFrame>
        <p:nvGraphicFramePr>
          <p:cNvPr id="5" name="表格 4"/>
          <p:cNvGraphicFramePr>
            <a:graphicFrameLocks noGrp="1"/>
          </p:cNvGraphicFramePr>
          <p:nvPr>
            <p:extLst>
              <p:ext uri="{D42A27DB-BD31-4B8C-83A1-F6EECF244321}">
                <p14:modId xmlns:p14="http://schemas.microsoft.com/office/powerpoint/2010/main" val="3689166685"/>
              </p:ext>
            </p:extLst>
          </p:nvPr>
        </p:nvGraphicFramePr>
        <p:xfrm>
          <a:off x="1200991" y="846192"/>
          <a:ext cx="6827393" cy="3230880"/>
        </p:xfrm>
        <a:graphic>
          <a:graphicData uri="http://schemas.openxmlformats.org/drawingml/2006/table">
            <a:tbl>
              <a:tblPr firstRow="1" bandRow="1">
                <a:tableStyleId>{5C22544A-7EE6-4342-B048-85BDC9FD1C3A}</a:tableStyleId>
              </a:tblPr>
              <a:tblGrid>
                <a:gridCol w="1092200"/>
                <a:gridCol w="1911731"/>
                <a:gridCol w="1911731"/>
                <a:gridCol w="1911731"/>
              </a:tblGrid>
              <a:tr h="292570">
                <a:tc>
                  <a:txBody>
                    <a:bodyPr/>
                    <a:lstStyle/>
                    <a:p>
                      <a:pPr algn="ctr" fontAlgn="b">
                        <a:lnSpc>
                          <a:spcPct val="150000"/>
                        </a:lnSpc>
                      </a:pPr>
                      <a:r>
                        <a:rPr lang="zh-CN" altLang="en-US" sz="1400" u="none" strike="noStrike" dirty="0">
                          <a:effectLst/>
                        </a:rPr>
                        <a:t>　</a:t>
                      </a:r>
                      <a:endParaRPr lang="zh-CN" altLang="en-US" sz="1400" b="0" i="0" u="none" strike="noStrike" dirty="0">
                        <a:solidFill>
                          <a:srgbClr val="000000"/>
                        </a:solidFill>
                        <a:effectLst/>
                        <a:latin typeface="+mn-lt"/>
                        <a:ea typeface="+mn-ea"/>
                      </a:endParaRPr>
                    </a:p>
                  </a:txBody>
                  <a:tcPr marL="9525" marR="9525" marT="9525" marB="0" anchor="ctr">
                    <a:solidFill>
                      <a:srgbClr val="0687FD"/>
                    </a:solidFill>
                  </a:tcPr>
                </a:tc>
                <a:tc>
                  <a:txBody>
                    <a:bodyPr/>
                    <a:lstStyle/>
                    <a:p>
                      <a:pPr algn="ctr" fontAlgn="b">
                        <a:lnSpc>
                          <a:spcPct val="150000"/>
                        </a:lnSpc>
                      </a:pPr>
                      <a:r>
                        <a:rPr lang="en-US" sz="1400" u="none" strike="noStrike" dirty="0">
                          <a:effectLst/>
                        </a:rPr>
                        <a:t>ER2100</a:t>
                      </a:r>
                      <a:endParaRPr lang="en-US" sz="1400" b="1" i="0" u="none" strike="noStrike" dirty="0">
                        <a:solidFill>
                          <a:srgbClr val="000000"/>
                        </a:solidFill>
                        <a:effectLst/>
                        <a:latin typeface="+mn-lt"/>
                        <a:ea typeface="+mn-ea"/>
                      </a:endParaRPr>
                    </a:p>
                  </a:txBody>
                  <a:tcPr marL="9525" marR="9525" marT="9525" marB="0" anchor="ctr">
                    <a:solidFill>
                      <a:srgbClr val="0687FD"/>
                    </a:solidFill>
                  </a:tcPr>
                </a:tc>
                <a:tc>
                  <a:txBody>
                    <a:bodyPr/>
                    <a:lstStyle/>
                    <a:p>
                      <a:pPr algn="ctr" fontAlgn="b">
                        <a:lnSpc>
                          <a:spcPct val="150000"/>
                        </a:lnSpc>
                      </a:pPr>
                      <a:r>
                        <a:rPr lang="en-US" sz="1400" u="none" strike="noStrike" dirty="0" smtClean="0">
                          <a:effectLst/>
                        </a:rPr>
                        <a:t>ER2100</a:t>
                      </a:r>
                      <a:r>
                        <a:rPr lang="en-US" altLang="zh-CN" sz="1400" u="none" strike="noStrike" dirty="0" smtClean="0">
                          <a:effectLst/>
                        </a:rPr>
                        <a:t>n</a:t>
                      </a:r>
                      <a:endParaRPr lang="en-US" sz="1400" b="1" i="0" u="none" strike="noStrike" dirty="0">
                        <a:solidFill>
                          <a:srgbClr val="000000"/>
                        </a:solidFill>
                        <a:effectLst/>
                        <a:latin typeface="+mn-lt"/>
                        <a:ea typeface="+mn-ea"/>
                      </a:endParaRPr>
                    </a:p>
                  </a:txBody>
                  <a:tcPr marL="9525" marR="9525" marT="9525" marB="0" anchor="ctr">
                    <a:solidFill>
                      <a:srgbClr val="0687FD"/>
                    </a:solidFill>
                  </a:tcPr>
                </a:tc>
                <a:tc>
                  <a:txBody>
                    <a:bodyPr/>
                    <a:lstStyle/>
                    <a:p>
                      <a:pPr algn="ctr" fontAlgn="b">
                        <a:lnSpc>
                          <a:spcPct val="150000"/>
                        </a:lnSpc>
                      </a:pPr>
                      <a:r>
                        <a:rPr lang="en-US" sz="1400" u="none" strike="noStrike" dirty="0">
                          <a:effectLst/>
                        </a:rPr>
                        <a:t>ER2100V2</a:t>
                      </a:r>
                      <a:endParaRPr lang="en-US" sz="1400" b="1" i="0" u="none" strike="noStrike" dirty="0">
                        <a:solidFill>
                          <a:srgbClr val="000000"/>
                        </a:solidFill>
                        <a:effectLst/>
                        <a:latin typeface="+mn-lt"/>
                        <a:ea typeface="+mn-ea"/>
                      </a:endParaRPr>
                    </a:p>
                  </a:txBody>
                  <a:tcPr marL="9525" marR="9525" marT="9525" marB="0" anchor="ctr">
                    <a:solidFill>
                      <a:srgbClr val="0687FD"/>
                    </a:solidFill>
                  </a:tcPr>
                </a:tc>
              </a:tr>
              <a:tr h="279850">
                <a:tc>
                  <a:txBody>
                    <a:bodyPr/>
                    <a:lstStyle/>
                    <a:p>
                      <a:pPr algn="ctr" fontAlgn="b">
                        <a:lnSpc>
                          <a:spcPct val="150000"/>
                        </a:lnSpc>
                      </a:pPr>
                      <a:r>
                        <a:rPr lang="zh-CN" altLang="en-US" sz="1400" u="none" strike="noStrike" dirty="0" smtClean="0">
                          <a:effectLst/>
                        </a:rPr>
                        <a:t>端口形态</a:t>
                      </a:r>
                      <a:endParaRPr lang="zh-CN" altLang="en-US" sz="1400" b="0" i="0" u="none" strike="noStrike" dirty="0">
                        <a:solidFill>
                          <a:srgbClr val="000000"/>
                        </a:solidFill>
                        <a:effectLst/>
                        <a:latin typeface="+mn-lt"/>
                        <a:ea typeface="+mn-ea"/>
                      </a:endParaRPr>
                    </a:p>
                  </a:txBody>
                  <a:tcPr marL="9525" marR="9525" marT="9525" marB="0" anchor="ctr"/>
                </a:tc>
                <a:tc>
                  <a:txBody>
                    <a:bodyPr/>
                    <a:lstStyle/>
                    <a:p>
                      <a:pPr algn="ctr" fontAlgn="b">
                        <a:lnSpc>
                          <a:spcPct val="150000"/>
                        </a:lnSpc>
                      </a:pPr>
                      <a:r>
                        <a:rPr lang="en-US" sz="1400" u="none" strike="noStrike" dirty="0">
                          <a:effectLst/>
                        </a:rPr>
                        <a:t>1FE </a:t>
                      </a:r>
                      <a:r>
                        <a:rPr lang="en-US" sz="1400" u="none" strike="noStrike" dirty="0" smtClean="0">
                          <a:effectLst/>
                        </a:rPr>
                        <a:t>WAN+4FE </a:t>
                      </a:r>
                      <a:r>
                        <a:rPr lang="en-US" sz="1400" u="none" strike="noStrike" dirty="0">
                          <a:effectLst/>
                        </a:rPr>
                        <a:t>LAN</a:t>
                      </a:r>
                      <a:endParaRPr lang="en-US" sz="1400" b="0" i="0" u="none" strike="noStrike" dirty="0">
                        <a:solidFill>
                          <a:srgbClr val="000000"/>
                        </a:solidFill>
                        <a:effectLst/>
                        <a:latin typeface="+mn-lt"/>
                        <a:ea typeface="+mn-ea"/>
                      </a:endParaRPr>
                    </a:p>
                  </a:txBody>
                  <a:tcPr marL="9525" marR="9525" marT="9525" marB="0" anchor="ctr"/>
                </a:tc>
                <a:tc>
                  <a:txBody>
                    <a:bodyPr/>
                    <a:lstStyle/>
                    <a:p>
                      <a:pPr algn="ctr" fontAlgn="b">
                        <a:lnSpc>
                          <a:spcPct val="150000"/>
                        </a:lnSpc>
                      </a:pPr>
                      <a:r>
                        <a:rPr lang="en-US" sz="1400" u="none" strike="noStrike" dirty="0">
                          <a:effectLst/>
                        </a:rPr>
                        <a:t>1FE </a:t>
                      </a:r>
                      <a:r>
                        <a:rPr lang="en-US" sz="1400" u="none" strike="noStrike" dirty="0" smtClean="0">
                          <a:effectLst/>
                        </a:rPr>
                        <a:t>WAN+4FE </a:t>
                      </a:r>
                      <a:r>
                        <a:rPr lang="en-US" sz="1400" u="none" strike="noStrike" dirty="0">
                          <a:effectLst/>
                        </a:rPr>
                        <a:t>LAN</a:t>
                      </a:r>
                      <a:endParaRPr lang="en-US" sz="1400" b="0" i="0" u="none" strike="noStrike" dirty="0">
                        <a:solidFill>
                          <a:srgbClr val="000000"/>
                        </a:solidFill>
                        <a:effectLst/>
                        <a:latin typeface="+mn-lt"/>
                        <a:ea typeface="+mn-ea"/>
                      </a:endParaRPr>
                    </a:p>
                  </a:txBody>
                  <a:tcPr marL="9525" marR="9525" marT="9525" marB="0" anchor="ctr"/>
                </a:tc>
                <a:tc>
                  <a:txBody>
                    <a:bodyPr/>
                    <a:lstStyle/>
                    <a:p>
                      <a:pPr algn="ctr" fontAlgn="b">
                        <a:lnSpc>
                          <a:spcPct val="150000"/>
                        </a:lnSpc>
                      </a:pPr>
                      <a:r>
                        <a:rPr lang="en-US" sz="1400" u="none" strike="noStrike" dirty="0">
                          <a:effectLst/>
                        </a:rPr>
                        <a:t>1FE </a:t>
                      </a:r>
                      <a:r>
                        <a:rPr lang="en-US" sz="1400" u="none" strike="noStrike" dirty="0" smtClean="0">
                          <a:effectLst/>
                        </a:rPr>
                        <a:t>WAN+4FE </a:t>
                      </a:r>
                      <a:r>
                        <a:rPr lang="en-US" sz="1400" u="none" strike="noStrike" dirty="0">
                          <a:effectLst/>
                        </a:rPr>
                        <a:t>LAN</a:t>
                      </a:r>
                      <a:endParaRPr lang="en-US" sz="1400" b="0" i="0" u="none" strike="noStrike" dirty="0">
                        <a:solidFill>
                          <a:srgbClr val="000000"/>
                        </a:solidFill>
                        <a:effectLst/>
                        <a:latin typeface="+mn-lt"/>
                        <a:ea typeface="+mn-ea"/>
                      </a:endParaRPr>
                    </a:p>
                  </a:txBody>
                  <a:tcPr marL="9525" marR="9525" marT="9525" marB="0" anchor="ctr"/>
                </a:tc>
              </a:tr>
              <a:tr h="279850">
                <a:tc>
                  <a:txBody>
                    <a:bodyPr/>
                    <a:lstStyle/>
                    <a:p>
                      <a:pPr algn="ctr" fontAlgn="b">
                        <a:lnSpc>
                          <a:spcPct val="150000"/>
                        </a:lnSpc>
                      </a:pPr>
                      <a:r>
                        <a:rPr lang="zh-CN" altLang="en-US" sz="1400" u="none" strike="noStrike" dirty="0">
                          <a:effectLst/>
                        </a:rPr>
                        <a:t>转发速率</a:t>
                      </a:r>
                      <a:endParaRPr lang="zh-CN" altLang="en-US" sz="1400" b="0" i="0" u="none" strike="noStrike" dirty="0">
                        <a:solidFill>
                          <a:srgbClr val="000000"/>
                        </a:solidFill>
                        <a:effectLst/>
                        <a:latin typeface="+mn-lt"/>
                        <a:ea typeface="+mn-ea"/>
                      </a:endParaRPr>
                    </a:p>
                  </a:txBody>
                  <a:tcPr marL="9525" marR="9525" marT="9525" marB="0" anchor="ctr"/>
                </a:tc>
                <a:tc>
                  <a:txBody>
                    <a:bodyPr/>
                    <a:lstStyle/>
                    <a:p>
                      <a:pPr algn="ctr" fontAlgn="b">
                        <a:lnSpc>
                          <a:spcPct val="150000"/>
                        </a:lnSpc>
                      </a:pPr>
                      <a:r>
                        <a:rPr lang="en-US" sz="1400" u="none" strike="noStrike" dirty="0">
                          <a:effectLst/>
                        </a:rPr>
                        <a:t>40Kpps</a:t>
                      </a:r>
                      <a:endParaRPr lang="en-US" sz="1400" b="0" i="0" u="none" strike="noStrike" dirty="0">
                        <a:solidFill>
                          <a:srgbClr val="000000"/>
                        </a:solidFill>
                        <a:effectLst/>
                        <a:latin typeface="+mn-lt"/>
                        <a:ea typeface="+mn-ea"/>
                      </a:endParaRPr>
                    </a:p>
                  </a:txBody>
                  <a:tcPr marL="9525" marR="9525" marT="9525" marB="0" anchor="ctr"/>
                </a:tc>
                <a:tc>
                  <a:txBody>
                    <a:bodyPr/>
                    <a:lstStyle/>
                    <a:p>
                      <a:pPr algn="ctr" fontAlgn="b">
                        <a:lnSpc>
                          <a:spcPct val="150000"/>
                        </a:lnSpc>
                      </a:pPr>
                      <a:r>
                        <a:rPr lang="en-US" sz="1400" u="none" strike="noStrike" dirty="0">
                          <a:effectLst/>
                        </a:rPr>
                        <a:t>65Kpps</a:t>
                      </a:r>
                      <a:endParaRPr lang="en-US" sz="1400" b="0" i="0" u="none" strike="noStrike" dirty="0">
                        <a:solidFill>
                          <a:srgbClr val="FF0000"/>
                        </a:solidFill>
                        <a:effectLst/>
                        <a:latin typeface="+mn-lt"/>
                        <a:ea typeface="+mn-ea"/>
                      </a:endParaRPr>
                    </a:p>
                  </a:txBody>
                  <a:tcPr marL="9525" marR="9525" marT="9525" marB="0" anchor="ctr"/>
                </a:tc>
                <a:tc>
                  <a:txBody>
                    <a:bodyPr/>
                    <a:lstStyle/>
                    <a:p>
                      <a:pPr algn="ctr" fontAlgn="b">
                        <a:lnSpc>
                          <a:spcPct val="150000"/>
                        </a:lnSpc>
                      </a:pPr>
                      <a:r>
                        <a:rPr lang="en-US" sz="1400" u="none" strike="noStrike" dirty="0">
                          <a:effectLst/>
                        </a:rPr>
                        <a:t>65Kpps</a:t>
                      </a:r>
                      <a:endParaRPr lang="en-US" sz="1400" b="0" i="0" u="none" strike="noStrike" dirty="0">
                        <a:solidFill>
                          <a:srgbClr val="FF0000"/>
                        </a:solidFill>
                        <a:effectLst/>
                        <a:latin typeface="+mn-lt"/>
                        <a:ea typeface="+mn-ea"/>
                      </a:endParaRPr>
                    </a:p>
                  </a:txBody>
                  <a:tcPr marL="9525" marR="9525" marT="9525" marB="0" anchor="ctr"/>
                </a:tc>
              </a:tr>
              <a:tr h="279850">
                <a:tc>
                  <a:txBody>
                    <a:bodyPr/>
                    <a:lstStyle/>
                    <a:p>
                      <a:pPr algn="ctr" fontAlgn="b">
                        <a:lnSpc>
                          <a:spcPct val="150000"/>
                        </a:lnSpc>
                      </a:pPr>
                      <a:r>
                        <a:rPr lang="zh-CN" altLang="en-US" sz="1400" u="none" strike="noStrike" dirty="0">
                          <a:effectLst/>
                        </a:rPr>
                        <a:t>内存</a:t>
                      </a:r>
                      <a:endParaRPr lang="zh-CN" altLang="en-US" sz="1400" b="0" i="0" u="none" strike="noStrike" dirty="0">
                        <a:solidFill>
                          <a:srgbClr val="000000"/>
                        </a:solidFill>
                        <a:effectLst/>
                        <a:latin typeface="+mn-lt"/>
                        <a:ea typeface="+mn-ea"/>
                      </a:endParaRPr>
                    </a:p>
                  </a:txBody>
                  <a:tcPr marL="9525" marR="9525" marT="9525" marB="0" anchor="ctr"/>
                </a:tc>
                <a:tc>
                  <a:txBody>
                    <a:bodyPr/>
                    <a:lstStyle/>
                    <a:p>
                      <a:pPr algn="ctr" fontAlgn="b">
                        <a:lnSpc>
                          <a:spcPct val="150000"/>
                        </a:lnSpc>
                      </a:pPr>
                      <a:r>
                        <a:rPr lang="en-US" sz="1400" u="none" strike="noStrike" dirty="0">
                          <a:effectLst/>
                        </a:rPr>
                        <a:t>DDR II 64M</a:t>
                      </a:r>
                      <a:endParaRPr lang="en-US" sz="1400" b="0" i="0" u="none" strike="noStrike" dirty="0">
                        <a:solidFill>
                          <a:srgbClr val="000000"/>
                        </a:solidFill>
                        <a:effectLst/>
                        <a:latin typeface="+mn-lt"/>
                        <a:ea typeface="+mn-ea"/>
                      </a:endParaRPr>
                    </a:p>
                  </a:txBody>
                  <a:tcPr marL="9525" marR="9525" marT="9525" marB="0" anchor="ctr"/>
                </a:tc>
                <a:tc>
                  <a:txBody>
                    <a:bodyPr/>
                    <a:lstStyle/>
                    <a:p>
                      <a:pPr algn="ctr" fontAlgn="b">
                        <a:lnSpc>
                          <a:spcPct val="150000"/>
                        </a:lnSpc>
                      </a:pPr>
                      <a:r>
                        <a:rPr lang="en-US" sz="1400" u="none" strike="noStrike" dirty="0">
                          <a:effectLst/>
                        </a:rPr>
                        <a:t>DDR II 128M</a:t>
                      </a:r>
                      <a:endParaRPr lang="en-US" sz="1400" b="0" i="0" u="none" strike="noStrike" dirty="0">
                        <a:solidFill>
                          <a:srgbClr val="FF0000"/>
                        </a:solidFill>
                        <a:effectLst/>
                        <a:latin typeface="+mn-lt"/>
                        <a:ea typeface="+mn-ea"/>
                      </a:endParaRPr>
                    </a:p>
                  </a:txBody>
                  <a:tcPr marL="9525" marR="9525" marT="9525" marB="0" anchor="ctr"/>
                </a:tc>
                <a:tc>
                  <a:txBody>
                    <a:bodyPr/>
                    <a:lstStyle/>
                    <a:p>
                      <a:pPr algn="ctr" fontAlgn="b">
                        <a:lnSpc>
                          <a:spcPct val="150000"/>
                        </a:lnSpc>
                      </a:pPr>
                      <a:r>
                        <a:rPr lang="en-US" sz="1400" u="none" strike="noStrike" dirty="0">
                          <a:effectLst/>
                        </a:rPr>
                        <a:t>DDR II 128M</a:t>
                      </a:r>
                      <a:endParaRPr lang="en-US" sz="1400" b="0" i="0" u="none" strike="noStrike" dirty="0">
                        <a:solidFill>
                          <a:srgbClr val="FF0000"/>
                        </a:solidFill>
                        <a:effectLst/>
                        <a:latin typeface="+mn-lt"/>
                        <a:ea typeface="+mn-ea"/>
                      </a:endParaRPr>
                    </a:p>
                  </a:txBody>
                  <a:tcPr marL="9525" marR="9525" marT="9525" marB="0" anchor="ctr"/>
                </a:tc>
              </a:tr>
              <a:tr h="374166">
                <a:tc>
                  <a:txBody>
                    <a:bodyPr/>
                    <a:lstStyle/>
                    <a:p>
                      <a:pPr algn="ctr" fontAlgn="b">
                        <a:lnSpc>
                          <a:spcPct val="150000"/>
                        </a:lnSpc>
                      </a:pPr>
                      <a:r>
                        <a:rPr lang="zh-CN" altLang="en-US" sz="1400" u="none" strike="noStrike" dirty="0">
                          <a:effectLst/>
                        </a:rPr>
                        <a:t>处理器</a:t>
                      </a:r>
                      <a:endParaRPr lang="zh-CN" altLang="en-US" sz="1400" b="0" i="0" u="none" strike="noStrike" dirty="0">
                        <a:solidFill>
                          <a:srgbClr val="000000"/>
                        </a:solidFill>
                        <a:effectLst/>
                        <a:latin typeface="+mn-lt"/>
                        <a:ea typeface="+mn-ea"/>
                      </a:endParaRPr>
                    </a:p>
                  </a:txBody>
                  <a:tcPr marL="9525" marR="9525" marT="9525" marB="0" anchor="ct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altLang="zh-CN" sz="1400" u="none" strike="noStrike" dirty="0" smtClean="0">
                          <a:effectLst/>
                        </a:rPr>
                        <a:t>400MHz</a:t>
                      </a:r>
                      <a:endParaRPr lang="en-US" altLang="zh-CN" sz="1400" b="0" i="0" u="none" strike="noStrike" dirty="0" smtClean="0">
                        <a:solidFill>
                          <a:srgbClr val="000000"/>
                        </a:solidFill>
                        <a:effectLst/>
                        <a:latin typeface="+mn-lt"/>
                        <a:ea typeface="+mn-ea"/>
                      </a:endParaRPr>
                    </a:p>
                  </a:txBody>
                  <a:tcPr anchor="ctr"/>
                </a:tc>
                <a:tc>
                  <a:txBody>
                    <a:bodyPr/>
                    <a:lstStyle/>
                    <a:p>
                      <a:pPr algn="ctr" fontAlgn="b">
                        <a:lnSpc>
                          <a:spcPct val="150000"/>
                        </a:lnSpc>
                      </a:pPr>
                      <a:r>
                        <a:rPr lang="en-US" altLang="zh-CN" sz="1400" u="none" strike="noStrike" dirty="0" smtClean="0">
                          <a:effectLst/>
                        </a:rPr>
                        <a:t>533MHz</a:t>
                      </a:r>
                      <a:endParaRPr lang="en-US" sz="1400" b="0" i="0" u="none" strike="noStrike" dirty="0">
                        <a:solidFill>
                          <a:srgbClr val="FF0000"/>
                        </a:solidFill>
                        <a:effectLst/>
                        <a:latin typeface="+mn-lt"/>
                        <a:ea typeface="+mn-ea"/>
                      </a:endParaRPr>
                    </a:p>
                  </a:txBody>
                  <a:tcPr marL="9525" marR="9525" marT="9525" marB="0" anchor="ct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altLang="zh-CN" sz="1400" u="none" strike="noStrike" dirty="0" smtClean="0">
                          <a:effectLst/>
                        </a:rPr>
                        <a:t>533MHz</a:t>
                      </a:r>
                      <a:endParaRPr lang="en-US" altLang="zh-CN" sz="1400" b="0" i="0" u="none" strike="noStrike" dirty="0" smtClean="0">
                        <a:solidFill>
                          <a:srgbClr val="FF0000"/>
                        </a:solidFill>
                        <a:effectLst/>
                        <a:latin typeface="+mn-lt"/>
                        <a:ea typeface="+mn-ea"/>
                      </a:endParaRPr>
                    </a:p>
                  </a:txBody>
                  <a:tcPr anchor="ctr"/>
                </a:tc>
              </a:tr>
              <a:tr h="318012">
                <a:tc>
                  <a:txBody>
                    <a:bodyPr/>
                    <a:lstStyle/>
                    <a:p>
                      <a:pPr algn="ctr" fontAlgn="b">
                        <a:lnSpc>
                          <a:spcPct val="150000"/>
                        </a:lnSpc>
                      </a:pPr>
                      <a:r>
                        <a:rPr lang="zh-CN" altLang="en-US" sz="1400" u="none" strike="noStrike" dirty="0">
                          <a:effectLst/>
                        </a:rPr>
                        <a:t>并发连接数</a:t>
                      </a:r>
                      <a:endParaRPr lang="zh-CN" altLang="en-US" sz="1400" b="0" i="0" u="none" strike="noStrike" dirty="0">
                        <a:solidFill>
                          <a:srgbClr val="000000"/>
                        </a:solidFill>
                        <a:effectLst/>
                        <a:latin typeface="+mn-lt"/>
                        <a:ea typeface="+mn-ea"/>
                      </a:endParaRPr>
                    </a:p>
                  </a:txBody>
                  <a:tcPr marL="9525" marR="9525" marT="9525" anchor="ctr"/>
                </a:tc>
                <a:tc>
                  <a:txBody>
                    <a:bodyPr/>
                    <a:lstStyle/>
                    <a:p>
                      <a:pPr algn="ctr" fontAlgn="b">
                        <a:lnSpc>
                          <a:spcPct val="150000"/>
                        </a:lnSpc>
                      </a:pPr>
                      <a:r>
                        <a:rPr lang="en-US" sz="1400" u="none" strike="noStrike" dirty="0">
                          <a:effectLst/>
                        </a:rPr>
                        <a:t>20K</a:t>
                      </a:r>
                      <a:endParaRPr lang="en-US" sz="1400" b="0" i="0" u="none" strike="noStrike" dirty="0">
                        <a:solidFill>
                          <a:srgbClr val="000000"/>
                        </a:solidFill>
                        <a:effectLst/>
                        <a:latin typeface="+mn-lt"/>
                        <a:ea typeface="+mn-ea"/>
                      </a:endParaRPr>
                    </a:p>
                  </a:txBody>
                  <a:tcPr marL="9525" marR="9525" marT="9525" anchor="ctr"/>
                </a:tc>
                <a:tc>
                  <a:txBody>
                    <a:bodyPr/>
                    <a:lstStyle/>
                    <a:p>
                      <a:pPr algn="ctr" fontAlgn="b">
                        <a:lnSpc>
                          <a:spcPct val="150000"/>
                        </a:lnSpc>
                      </a:pPr>
                      <a:r>
                        <a:rPr lang="en-US" sz="1400" u="none" strike="noStrike" dirty="0">
                          <a:effectLst/>
                        </a:rPr>
                        <a:t>20K</a:t>
                      </a:r>
                      <a:endParaRPr lang="en-US" sz="1400" b="0" i="0" u="none" strike="noStrike" dirty="0">
                        <a:solidFill>
                          <a:srgbClr val="000000"/>
                        </a:solidFill>
                        <a:effectLst/>
                        <a:latin typeface="+mn-lt"/>
                        <a:ea typeface="+mn-ea"/>
                      </a:endParaRPr>
                    </a:p>
                  </a:txBody>
                  <a:tcPr marL="9525" marR="9525" marT="9525" anchor="ctr"/>
                </a:tc>
                <a:tc>
                  <a:txBody>
                    <a:bodyPr/>
                    <a:lstStyle/>
                    <a:p>
                      <a:pPr algn="ctr" fontAlgn="b">
                        <a:lnSpc>
                          <a:spcPct val="150000"/>
                        </a:lnSpc>
                      </a:pPr>
                      <a:r>
                        <a:rPr lang="en-US" sz="1400" u="none" strike="noStrike" dirty="0">
                          <a:effectLst/>
                        </a:rPr>
                        <a:t>20K</a:t>
                      </a:r>
                      <a:endParaRPr lang="en-US" sz="1400" b="0" i="0" u="none" strike="noStrike" dirty="0">
                        <a:solidFill>
                          <a:srgbClr val="000000"/>
                        </a:solidFill>
                        <a:effectLst/>
                        <a:latin typeface="+mn-lt"/>
                        <a:ea typeface="+mn-ea"/>
                      </a:endParaRPr>
                    </a:p>
                  </a:txBody>
                  <a:tcPr marL="9525" marR="9525" marT="9525" anchor="ctr"/>
                </a:tc>
              </a:tr>
              <a:tr h="318012">
                <a:tc>
                  <a:txBody>
                    <a:bodyPr/>
                    <a:lstStyle/>
                    <a:p>
                      <a:pPr algn="ctr" fontAlgn="b">
                        <a:lnSpc>
                          <a:spcPct val="150000"/>
                        </a:lnSpc>
                      </a:pPr>
                      <a:r>
                        <a:rPr lang="en-US" sz="1400" u="none" strike="noStrike" dirty="0" err="1">
                          <a:effectLst/>
                        </a:rPr>
                        <a:t>IPSec</a:t>
                      </a:r>
                      <a:r>
                        <a:rPr lang="en-US" sz="1400" u="none" strike="noStrike" dirty="0">
                          <a:effectLst/>
                        </a:rPr>
                        <a:t> VPN</a:t>
                      </a:r>
                      <a:endParaRPr lang="en-US" sz="1400" b="0" i="0" u="none" strike="noStrike" dirty="0">
                        <a:solidFill>
                          <a:srgbClr val="000000"/>
                        </a:solidFill>
                        <a:effectLst/>
                        <a:latin typeface="+mn-lt"/>
                        <a:ea typeface="+mn-ea"/>
                      </a:endParaRPr>
                    </a:p>
                  </a:txBody>
                  <a:tcPr marL="9525" marR="9525" marT="9525" anchor="ctr"/>
                </a:tc>
                <a:tc>
                  <a:txBody>
                    <a:bodyPr/>
                    <a:lstStyle/>
                    <a:p>
                      <a:pPr algn="ctr" fontAlgn="b">
                        <a:lnSpc>
                          <a:spcPct val="150000"/>
                        </a:lnSpc>
                      </a:pPr>
                      <a:r>
                        <a:rPr lang="en-US" altLang="zh-CN" sz="1400" u="none" strike="noStrike" dirty="0">
                          <a:effectLst/>
                        </a:rPr>
                        <a:t>10</a:t>
                      </a:r>
                      <a:endParaRPr lang="en-US" altLang="zh-CN" sz="1400" b="0" i="0" u="none" strike="noStrike" dirty="0">
                        <a:solidFill>
                          <a:srgbClr val="000000"/>
                        </a:solidFill>
                        <a:effectLst/>
                        <a:latin typeface="+mn-lt"/>
                        <a:ea typeface="+mn-ea"/>
                      </a:endParaRPr>
                    </a:p>
                  </a:txBody>
                  <a:tcPr marL="9525" marR="9525" marT="9525" anchor="ctr"/>
                </a:tc>
                <a:tc>
                  <a:txBody>
                    <a:bodyPr/>
                    <a:lstStyle/>
                    <a:p>
                      <a:pPr algn="ctr" fontAlgn="b">
                        <a:lnSpc>
                          <a:spcPct val="150000"/>
                        </a:lnSpc>
                      </a:pPr>
                      <a:r>
                        <a:rPr lang="en-US" altLang="zh-CN" sz="1400" u="none" strike="noStrike" dirty="0">
                          <a:effectLst/>
                        </a:rPr>
                        <a:t>10</a:t>
                      </a:r>
                      <a:endParaRPr lang="en-US" altLang="zh-CN" sz="1400" b="0" i="0" u="none" strike="noStrike" dirty="0">
                        <a:solidFill>
                          <a:srgbClr val="000000"/>
                        </a:solidFill>
                        <a:effectLst/>
                        <a:latin typeface="+mn-lt"/>
                        <a:ea typeface="+mn-ea"/>
                      </a:endParaRPr>
                    </a:p>
                  </a:txBody>
                  <a:tcPr marL="9525" marR="9525" marT="9525" anchor="ctr"/>
                </a:tc>
                <a:tc>
                  <a:txBody>
                    <a:bodyPr/>
                    <a:lstStyle/>
                    <a:p>
                      <a:pPr algn="ctr" fontAlgn="b">
                        <a:lnSpc>
                          <a:spcPct val="150000"/>
                        </a:lnSpc>
                      </a:pPr>
                      <a:r>
                        <a:rPr lang="en-US" altLang="zh-CN" sz="1400" u="none" strike="noStrike" dirty="0">
                          <a:effectLst/>
                        </a:rPr>
                        <a:t>10</a:t>
                      </a:r>
                      <a:endParaRPr lang="en-US" altLang="zh-CN" sz="1400" b="0" i="0" u="none" strike="noStrike" dirty="0">
                        <a:solidFill>
                          <a:srgbClr val="000000"/>
                        </a:solidFill>
                        <a:effectLst/>
                        <a:latin typeface="+mn-lt"/>
                        <a:ea typeface="+mn-ea"/>
                      </a:endParaRPr>
                    </a:p>
                  </a:txBody>
                  <a:tcPr marL="9525" marR="9525" marT="9525" anchor="ctr"/>
                </a:tc>
              </a:tr>
              <a:tr h="318012">
                <a:tc>
                  <a:txBody>
                    <a:bodyPr/>
                    <a:lstStyle/>
                    <a:p>
                      <a:pPr algn="ctr" fontAlgn="b">
                        <a:lnSpc>
                          <a:spcPct val="150000"/>
                        </a:lnSpc>
                      </a:pPr>
                      <a:r>
                        <a:rPr lang="en-US" sz="1400" u="none" strike="noStrike" dirty="0">
                          <a:effectLst/>
                        </a:rPr>
                        <a:t>L2TP VPN</a:t>
                      </a:r>
                      <a:endParaRPr lang="en-US" sz="1400" b="0" i="0" u="none" strike="noStrike" dirty="0">
                        <a:solidFill>
                          <a:srgbClr val="000000"/>
                        </a:solidFill>
                        <a:effectLst/>
                        <a:latin typeface="+mn-lt"/>
                        <a:ea typeface="+mn-ea"/>
                      </a:endParaRPr>
                    </a:p>
                  </a:txBody>
                  <a:tcPr marL="9525" marR="9525" marT="9525" anchor="ctr"/>
                </a:tc>
                <a:tc>
                  <a:txBody>
                    <a:bodyPr/>
                    <a:lstStyle/>
                    <a:p>
                      <a:pPr algn="ctr" fontAlgn="b">
                        <a:lnSpc>
                          <a:spcPct val="150000"/>
                        </a:lnSpc>
                      </a:pPr>
                      <a:r>
                        <a:rPr lang="en-US" sz="1400" u="none" strike="noStrike" dirty="0">
                          <a:effectLst/>
                        </a:rPr>
                        <a:t>N</a:t>
                      </a:r>
                      <a:endParaRPr lang="en-US" sz="1400" b="0" i="0" u="none" strike="noStrike" dirty="0">
                        <a:solidFill>
                          <a:srgbClr val="000000"/>
                        </a:solidFill>
                        <a:effectLst/>
                        <a:latin typeface="+mn-lt"/>
                        <a:ea typeface="+mn-ea"/>
                      </a:endParaRPr>
                    </a:p>
                  </a:txBody>
                  <a:tcPr marL="9525" marR="9525" marT="9525" anchor="ctr"/>
                </a:tc>
                <a:tc>
                  <a:txBody>
                    <a:bodyPr/>
                    <a:lstStyle/>
                    <a:p>
                      <a:pPr algn="ctr" fontAlgn="b">
                        <a:lnSpc>
                          <a:spcPct val="150000"/>
                        </a:lnSpc>
                      </a:pPr>
                      <a:r>
                        <a:rPr lang="en-US" sz="1400" u="none" strike="noStrike" dirty="0">
                          <a:effectLst/>
                        </a:rPr>
                        <a:t>Y</a:t>
                      </a:r>
                      <a:endParaRPr lang="en-US" sz="1400" b="0" i="0" u="none" strike="noStrike" dirty="0">
                        <a:solidFill>
                          <a:srgbClr val="FF0000"/>
                        </a:solidFill>
                        <a:effectLst/>
                        <a:latin typeface="+mn-lt"/>
                        <a:ea typeface="+mn-ea"/>
                      </a:endParaRPr>
                    </a:p>
                  </a:txBody>
                  <a:tcPr marL="9525" marR="9525" marT="9525" anchor="ctr"/>
                </a:tc>
                <a:tc>
                  <a:txBody>
                    <a:bodyPr/>
                    <a:lstStyle/>
                    <a:p>
                      <a:pPr algn="ctr" fontAlgn="b">
                        <a:lnSpc>
                          <a:spcPct val="150000"/>
                        </a:lnSpc>
                      </a:pPr>
                      <a:r>
                        <a:rPr lang="en-US" sz="1400" u="none" strike="noStrike" dirty="0">
                          <a:effectLst/>
                        </a:rPr>
                        <a:t>Y</a:t>
                      </a:r>
                      <a:endParaRPr lang="en-US" sz="1400" b="0" i="0" u="none" strike="noStrike" dirty="0">
                        <a:solidFill>
                          <a:srgbClr val="FF0000"/>
                        </a:solidFill>
                        <a:effectLst/>
                        <a:latin typeface="+mn-lt"/>
                        <a:ea typeface="+mn-ea"/>
                      </a:endParaRPr>
                    </a:p>
                  </a:txBody>
                  <a:tcPr marL="9525" marR="9525" marT="9525" anchor="ctr"/>
                </a:tc>
              </a:tr>
              <a:tr h="318012">
                <a:tc>
                  <a:txBody>
                    <a:bodyPr/>
                    <a:lstStyle/>
                    <a:p>
                      <a:pPr algn="ctr" fontAlgn="b">
                        <a:lnSpc>
                          <a:spcPct val="150000"/>
                        </a:lnSpc>
                      </a:pPr>
                      <a:r>
                        <a:rPr lang="en-US" sz="1400" u="none" strike="noStrike" dirty="0">
                          <a:effectLst/>
                        </a:rPr>
                        <a:t>802.11n</a:t>
                      </a:r>
                      <a:endParaRPr lang="en-US" sz="1400" b="0" i="0" u="none" strike="noStrike" dirty="0">
                        <a:solidFill>
                          <a:srgbClr val="000000"/>
                        </a:solidFill>
                        <a:effectLst/>
                        <a:latin typeface="+mn-lt"/>
                        <a:ea typeface="+mn-ea"/>
                      </a:endParaRPr>
                    </a:p>
                  </a:txBody>
                  <a:tcPr marL="9525" marR="9525" marT="9525" anchor="ctr"/>
                </a:tc>
                <a:tc>
                  <a:txBody>
                    <a:bodyPr/>
                    <a:lstStyle/>
                    <a:p>
                      <a:pPr algn="ctr" fontAlgn="b">
                        <a:lnSpc>
                          <a:spcPct val="150000"/>
                        </a:lnSpc>
                      </a:pPr>
                      <a:r>
                        <a:rPr lang="en-US" sz="1400" u="none" strike="noStrike" dirty="0">
                          <a:effectLst/>
                        </a:rPr>
                        <a:t>N</a:t>
                      </a:r>
                      <a:endParaRPr lang="en-US" sz="1400" b="0" i="0" u="none" strike="noStrike" dirty="0">
                        <a:solidFill>
                          <a:srgbClr val="000000"/>
                        </a:solidFill>
                        <a:effectLst/>
                        <a:latin typeface="+mn-lt"/>
                        <a:ea typeface="+mn-ea"/>
                      </a:endParaRPr>
                    </a:p>
                  </a:txBody>
                  <a:tcPr marL="9525" marR="9525" marT="9525" anchor="ctr"/>
                </a:tc>
                <a:tc>
                  <a:txBody>
                    <a:bodyPr/>
                    <a:lstStyle/>
                    <a:p>
                      <a:pPr algn="ctr" fontAlgn="b">
                        <a:lnSpc>
                          <a:spcPct val="150000"/>
                        </a:lnSpc>
                      </a:pPr>
                      <a:r>
                        <a:rPr lang="en-US" sz="1400" u="none" strike="noStrike" dirty="0">
                          <a:effectLst/>
                        </a:rPr>
                        <a:t>Y</a:t>
                      </a:r>
                      <a:endParaRPr lang="en-US" sz="1400" b="0" i="0" u="none" strike="noStrike" dirty="0">
                        <a:solidFill>
                          <a:srgbClr val="FF0000"/>
                        </a:solidFill>
                        <a:effectLst/>
                        <a:latin typeface="+mn-lt"/>
                        <a:ea typeface="+mn-ea"/>
                      </a:endParaRPr>
                    </a:p>
                  </a:txBody>
                  <a:tcPr marL="9525" marR="9525" marT="9525" anchor="ctr"/>
                </a:tc>
                <a:tc>
                  <a:txBody>
                    <a:bodyPr/>
                    <a:lstStyle/>
                    <a:p>
                      <a:pPr algn="ctr" fontAlgn="b">
                        <a:lnSpc>
                          <a:spcPct val="150000"/>
                        </a:lnSpc>
                      </a:pPr>
                      <a:r>
                        <a:rPr lang="en-US" sz="1400" u="none" strike="noStrike" dirty="0">
                          <a:effectLst/>
                        </a:rPr>
                        <a:t>N</a:t>
                      </a:r>
                      <a:endParaRPr lang="en-US" sz="1400" b="0" i="0" u="none" strike="noStrike" dirty="0">
                        <a:solidFill>
                          <a:srgbClr val="000000"/>
                        </a:solidFill>
                        <a:effectLst/>
                        <a:latin typeface="+mn-lt"/>
                        <a:ea typeface="+mn-ea"/>
                      </a:endParaRPr>
                    </a:p>
                  </a:txBody>
                  <a:tcPr marL="9525" marR="9525" marT="9525" anchor="ctr"/>
                </a:tc>
              </a:tr>
            </a:tbl>
          </a:graphicData>
        </a:graphic>
      </p:graphicFrame>
      <p:sp>
        <p:nvSpPr>
          <p:cNvPr id="6" name="Rectangle 3"/>
          <p:cNvSpPr txBox="1">
            <a:spLocks noChangeArrowheads="1"/>
          </p:cNvSpPr>
          <p:nvPr/>
        </p:nvSpPr>
        <p:spPr bwMode="auto">
          <a:xfrm>
            <a:off x="900113" y="4005064"/>
            <a:ext cx="7343775"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10000"/>
              </a:spcBef>
              <a:spcAft>
                <a:spcPct val="25000"/>
              </a:spcAft>
              <a:buClr>
                <a:schemeClr val="tx1"/>
              </a:buClr>
              <a:buSzPct val="80000"/>
              <a:buFont typeface="Wingdings" pitchFamily="2" charset="2"/>
              <a:buChar char="l"/>
              <a:defRPr sz="3000" b="1">
                <a:solidFill>
                  <a:srgbClr val="000000"/>
                </a:solidFill>
                <a:latin typeface="+mn-lt"/>
                <a:ea typeface="+mn-ea"/>
                <a:cs typeface="+mn-cs"/>
              </a:defRPr>
            </a:lvl1pPr>
            <a:lvl2pPr marL="742950" indent="-285750" algn="l" rtl="0" eaLnBrk="1" fontAlgn="base" hangingPunct="1">
              <a:spcBef>
                <a:spcPct val="10000"/>
              </a:spcBef>
              <a:spcAft>
                <a:spcPct val="25000"/>
              </a:spcAft>
              <a:buClr>
                <a:schemeClr val="tx1"/>
              </a:buClr>
              <a:buSzPct val="80000"/>
              <a:buFont typeface="Wingdings" pitchFamily="2" charset="2"/>
              <a:buChar char="à"/>
              <a:defRPr sz="2400">
                <a:solidFill>
                  <a:srgbClr val="000000"/>
                </a:solidFill>
                <a:latin typeface="+mn-lt"/>
                <a:ea typeface="+mn-ea"/>
              </a:defRPr>
            </a:lvl2pPr>
            <a:lvl3pPr marL="1143000" indent="-228600" algn="l" rtl="0" eaLnBrk="1" fontAlgn="base" hangingPunct="1">
              <a:spcBef>
                <a:spcPct val="10000"/>
              </a:spcBef>
              <a:spcAft>
                <a:spcPct val="25000"/>
              </a:spcAft>
              <a:buClr>
                <a:schemeClr val="tx1"/>
              </a:buClr>
              <a:buFont typeface="Times New Roman" pitchFamily="18" charset="0"/>
              <a:buChar char="-"/>
              <a:defRPr sz="2400">
                <a:solidFill>
                  <a:srgbClr val="000000"/>
                </a:solidFill>
                <a:latin typeface="+mn-lt"/>
                <a:ea typeface="+mn-ea"/>
              </a:defRPr>
            </a:lvl3pPr>
            <a:lvl4pPr marL="1600200" indent="-228600" algn="l" rtl="0" eaLnBrk="1" fontAlgn="base" hangingPunct="1">
              <a:spcBef>
                <a:spcPct val="10000"/>
              </a:spcBef>
              <a:spcAft>
                <a:spcPct val="25000"/>
              </a:spcAft>
              <a:buClr>
                <a:schemeClr val="tx1"/>
              </a:buClr>
              <a:buFont typeface="Arial" charset="0"/>
              <a:buChar char="—"/>
              <a:defRPr>
                <a:solidFill>
                  <a:srgbClr val="000000"/>
                </a:solidFill>
                <a:latin typeface="+mn-lt"/>
                <a:ea typeface="+mn-ea"/>
              </a:defRPr>
            </a:lvl4pPr>
            <a:lvl5pPr marL="2057400" indent="-228600" algn="l" rtl="0" eaLnBrk="1" fontAlgn="base" hangingPunct="1">
              <a:spcBef>
                <a:spcPct val="10000"/>
              </a:spcBef>
              <a:spcAft>
                <a:spcPct val="25000"/>
              </a:spcAft>
              <a:buClr>
                <a:schemeClr val="tx1"/>
              </a:buClr>
              <a:buFont typeface="Wingdings" pitchFamily="2" charset="2"/>
              <a:buChar char="Ü"/>
              <a:defRPr sz="1600">
                <a:solidFill>
                  <a:srgbClr val="000000"/>
                </a:solidFill>
                <a:latin typeface="+mn-lt"/>
                <a:ea typeface="+mn-ea"/>
              </a:defRPr>
            </a:lvl5pPr>
            <a:lvl6pPr marL="2514600" indent="-228600" algn="l" rtl="0" eaLnBrk="1" fontAlgn="base" hangingPunct="1">
              <a:spcBef>
                <a:spcPct val="10000"/>
              </a:spcBef>
              <a:spcAft>
                <a:spcPct val="25000"/>
              </a:spcAft>
              <a:buClr>
                <a:schemeClr val="tx1"/>
              </a:buClr>
              <a:buFont typeface="Wingdings" pitchFamily="2" charset="2"/>
              <a:buChar char="Ü"/>
              <a:defRPr sz="1600">
                <a:solidFill>
                  <a:srgbClr val="000000"/>
                </a:solidFill>
                <a:latin typeface="+mn-lt"/>
                <a:ea typeface="+mn-ea"/>
              </a:defRPr>
            </a:lvl6pPr>
            <a:lvl7pPr marL="2971800" indent="-228600" algn="l" rtl="0" eaLnBrk="1" fontAlgn="base" hangingPunct="1">
              <a:spcBef>
                <a:spcPct val="10000"/>
              </a:spcBef>
              <a:spcAft>
                <a:spcPct val="25000"/>
              </a:spcAft>
              <a:buClr>
                <a:schemeClr val="tx1"/>
              </a:buClr>
              <a:buFont typeface="Wingdings" pitchFamily="2" charset="2"/>
              <a:buChar char="Ü"/>
              <a:defRPr sz="1600">
                <a:solidFill>
                  <a:srgbClr val="000000"/>
                </a:solidFill>
                <a:latin typeface="+mn-lt"/>
                <a:ea typeface="+mn-ea"/>
              </a:defRPr>
            </a:lvl7pPr>
            <a:lvl8pPr marL="3429000" indent="-228600" algn="l" rtl="0" eaLnBrk="1" fontAlgn="base" hangingPunct="1">
              <a:spcBef>
                <a:spcPct val="10000"/>
              </a:spcBef>
              <a:spcAft>
                <a:spcPct val="25000"/>
              </a:spcAft>
              <a:buClr>
                <a:schemeClr val="tx1"/>
              </a:buClr>
              <a:buFont typeface="Wingdings" pitchFamily="2" charset="2"/>
              <a:buChar char="Ü"/>
              <a:defRPr sz="1600">
                <a:solidFill>
                  <a:srgbClr val="000000"/>
                </a:solidFill>
                <a:latin typeface="+mn-lt"/>
                <a:ea typeface="+mn-ea"/>
              </a:defRPr>
            </a:lvl8pPr>
            <a:lvl9pPr marL="3886200" indent="-228600" algn="l" rtl="0" eaLnBrk="1" fontAlgn="base" hangingPunct="1">
              <a:spcBef>
                <a:spcPct val="10000"/>
              </a:spcBef>
              <a:spcAft>
                <a:spcPct val="25000"/>
              </a:spcAft>
              <a:buClr>
                <a:schemeClr val="tx1"/>
              </a:buClr>
              <a:buFont typeface="Wingdings" pitchFamily="2" charset="2"/>
              <a:buChar char="Ü"/>
              <a:defRPr sz="1600">
                <a:solidFill>
                  <a:srgbClr val="000000"/>
                </a:solidFill>
                <a:latin typeface="+mn-lt"/>
                <a:ea typeface="+mn-ea"/>
              </a:defRPr>
            </a:lvl9pPr>
          </a:lstStyle>
          <a:p>
            <a:pPr>
              <a:lnSpc>
                <a:spcPct val="150000"/>
              </a:lnSpc>
            </a:pPr>
            <a:r>
              <a:rPr lang="en-US" altLang="zh-CN" sz="2000" kern="0" dirty="0"/>
              <a:t>ER2100V2/n</a:t>
            </a:r>
            <a:r>
              <a:rPr lang="zh-CN" altLang="en-US" sz="2000" kern="0" dirty="0"/>
              <a:t>是</a:t>
            </a:r>
            <a:r>
              <a:rPr lang="en-US" altLang="zh-CN" sz="2000" kern="0" dirty="0"/>
              <a:t>ER2100</a:t>
            </a:r>
            <a:r>
              <a:rPr lang="zh-CN" altLang="en-US" sz="2000" kern="0" dirty="0"/>
              <a:t>的升级</a:t>
            </a:r>
            <a:r>
              <a:rPr lang="zh-CN" altLang="en-US" sz="2000" kern="0" dirty="0" smtClean="0"/>
              <a:t>替代</a:t>
            </a:r>
            <a:r>
              <a:rPr lang="zh-CN" altLang="en-US" sz="2000" kern="0" dirty="0"/>
              <a:t>产品</a:t>
            </a:r>
            <a:r>
              <a:rPr lang="zh-CN" altLang="en-US" sz="2000" kern="0" dirty="0" smtClean="0"/>
              <a:t>，</a:t>
            </a:r>
            <a:r>
              <a:rPr lang="zh-CN" altLang="en-US" sz="2000" kern="0" dirty="0"/>
              <a:t>其中</a:t>
            </a:r>
            <a:r>
              <a:rPr lang="en-US" altLang="zh-CN" sz="2000" kern="0" dirty="0"/>
              <a:t>ER2100n</a:t>
            </a:r>
            <a:r>
              <a:rPr lang="zh-CN" altLang="en-US" sz="2000" kern="0" dirty="0"/>
              <a:t>支持</a:t>
            </a:r>
            <a:r>
              <a:rPr lang="en-US" altLang="zh-CN" sz="2000" kern="0" dirty="0"/>
              <a:t>802.11n</a:t>
            </a:r>
            <a:r>
              <a:rPr lang="zh-CN" altLang="en-US" sz="2000" kern="0" dirty="0" smtClean="0"/>
              <a:t>，提供</a:t>
            </a:r>
            <a:r>
              <a:rPr lang="en-US" altLang="zh-CN" sz="2000" kern="0" dirty="0" smtClean="0"/>
              <a:t>300M</a:t>
            </a:r>
            <a:r>
              <a:rPr lang="zh-CN" altLang="en-US" sz="2000" kern="0" dirty="0"/>
              <a:t>高速</a:t>
            </a:r>
            <a:r>
              <a:rPr lang="zh-CN" altLang="en-US" sz="2000" kern="0" dirty="0" smtClean="0"/>
              <a:t>无线接入</a:t>
            </a:r>
          </a:p>
          <a:p>
            <a:pPr>
              <a:lnSpc>
                <a:spcPct val="150000"/>
              </a:lnSpc>
            </a:pPr>
            <a:r>
              <a:rPr lang="zh-CN" altLang="en-US" sz="2000" kern="0" dirty="0"/>
              <a:t>新</a:t>
            </a:r>
            <a:r>
              <a:rPr lang="zh-CN" altLang="en-US" sz="2000" kern="0" dirty="0" smtClean="0"/>
              <a:t>老产品差异</a:t>
            </a:r>
          </a:p>
          <a:p>
            <a:pPr lvl="1">
              <a:lnSpc>
                <a:spcPct val="150000"/>
              </a:lnSpc>
            </a:pPr>
            <a:r>
              <a:rPr lang="zh-CN" altLang="en-US" sz="1800" kern="0" dirty="0" smtClean="0">
                <a:solidFill>
                  <a:schemeClr val="tx1"/>
                </a:solidFill>
              </a:rPr>
              <a:t>采用</a:t>
            </a:r>
            <a:r>
              <a:rPr lang="zh-CN" altLang="en-US" sz="1800" kern="0" dirty="0">
                <a:solidFill>
                  <a:schemeClr val="tx1"/>
                </a:solidFill>
              </a:rPr>
              <a:t>新的芯片方案，硬件处理能力提升，整机性能</a:t>
            </a:r>
            <a:r>
              <a:rPr lang="zh-CN" altLang="en-US" sz="1800" kern="0" dirty="0" smtClean="0">
                <a:solidFill>
                  <a:schemeClr val="tx1"/>
                </a:solidFill>
              </a:rPr>
              <a:t>提升</a:t>
            </a:r>
            <a:endParaRPr lang="zh-CN" altLang="en-US" sz="1800" kern="0" dirty="0">
              <a:solidFill>
                <a:schemeClr val="tx1"/>
              </a:solidFill>
            </a:endParaRPr>
          </a:p>
          <a:p>
            <a:pPr lvl="1">
              <a:lnSpc>
                <a:spcPct val="150000"/>
              </a:lnSpc>
            </a:pPr>
            <a:r>
              <a:rPr lang="zh-CN" altLang="en-US" sz="1800" kern="0" dirty="0" smtClean="0">
                <a:solidFill>
                  <a:schemeClr val="tx1"/>
                </a:solidFill>
              </a:rPr>
              <a:t>支持</a:t>
            </a:r>
            <a:r>
              <a:rPr lang="en-US" altLang="zh-CN" sz="1800" kern="0" dirty="0">
                <a:solidFill>
                  <a:schemeClr val="tx1"/>
                </a:solidFill>
              </a:rPr>
              <a:t>L2TP VPN</a:t>
            </a:r>
            <a:r>
              <a:rPr lang="zh-CN" altLang="en-US" sz="1800" kern="0" dirty="0">
                <a:solidFill>
                  <a:schemeClr val="tx1"/>
                </a:solidFill>
              </a:rPr>
              <a:t>，可应用于部分窄带拨号专用网，适应性更</a:t>
            </a:r>
            <a:r>
              <a:rPr lang="zh-CN" altLang="en-US" sz="1800" kern="0" dirty="0" smtClean="0">
                <a:solidFill>
                  <a:schemeClr val="tx1"/>
                </a:solidFill>
              </a:rPr>
              <a:t>广</a:t>
            </a:r>
            <a:endParaRPr lang="zh-CN" altLang="en-US" sz="1800" kern="0" dirty="0">
              <a:solidFill>
                <a:schemeClr val="tx1"/>
              </a:solidFill>
            </a:endParaRPr>
          </a:p>
        </p:txBody>
      </p:sp>
    </p:spTree>
    <p:extLst>
      <p:ext uri="{BB962C8B-B14F-4D97-AF65-F5344CB8AC3E}">
        <p14:creationId xmlns:p14="http://schemas.microsoft.com/office/powerpoint/2010/main" val="6321981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ER</a:t>
            </a:r>
            <a:r>
              <a:rPr lang="zh-CN" altLang="en-US" dirty="0"/>
              <a:t>单</a:t>
            </a:r>
            <a:r>
              <a:rPr lang="en-US" altLang="zh-CN" dirty="0"/>
              <a:t>WAN</a:t>
            </a:r>
            <a:r>
              <a:rPr lang="zh-CN" altLang="en-US" dirty="0"/>
              <a:t>口路由器产品比较 </a:t>
            </a:r>
          </a:p>
        </p:txBody>
      </p:sp>
      <p:graphicFrame>
        <p:nvGraphicFramePr>
          <p:cNvPr id="4" name="表格 3"/>
          <p:cNvGraphicFramePr>
            <a:graphicFrameLocks noGrp="1"/>
          </p:cNvGraphicFramePr>
          <p:nvPr>
            <p:extLst>
              <p:ext uri="{D42A27DB-BD31-4B8C-83A1-F6EECF244321}">
                <p14:modId xmlns:p14="http://schemas.microsoft.com/office/powerpoint/2010/main" val="2120722288"/>
              </p:ext>
            </p:extLst>
          </p:nvPr>
        </p:nvGraphicFramePr>
        <p:xfrm>
          <a:off x="539552" y="1268760"/>
          <a:ext cx="7984490" cy="4115936"/>
        </p:xfrm>
        <a:graphic>
          <a:graphicData uri="http://schemas.openxmlformats.org/drawingml/2006/table">
            <a:tbl>
              <a:tblPr firstRow="1" bandRow="1">
                <a:tableStyleId>{5C22544A-7EE6-4342-B048-85BDC9FD1C3A}</a:tableStyleId>
              </a:tblPr>
              <a:tblGrid>
                <a:gridCol w="1310005"/>
                <a:gridCol w="1334897"/>
                <a:gridCol w="1334897"/>
                <a:gridCol w="1334897"/>
                <a:gridCol w="1334897"/>
                <a:gridCol w="1334897"/>
              </a:tblGrid>
              <a:tr h="504056">
                <a:tc>
                  <a:txBody>
                    <a:bodyPr/>
                    <a:lstStyle/>
                    <a:p>
                      <a:pPr>
                        <a:lnSpc>
                          <a:spcPct val="150000"/>
                        </a:lnSpc>
                      </a:pPr>
                      <a:r>
                        <a:rPr lang="zh-CN" altLang="en-US" sz="1400" dirty="0" smtClean="0">
                          <a:latin typeface="+mn-lt"/>
                          <a:ea typeface="+mn-ea"/>
                        </a:rPr>
                        <a:t>产品型号</a:t>
                      </a:r>
                      <a:endParaRPr lang="zh-CN" altLang="en-US" sz="1400" dirty="0">
                        <a:latin typeface="+mn-lt"/>
                        <a:ea typeface="+mn-ea"/>
                      </a:endParaRPr>
                    </a:p>
                  </a:txBody>
                  <a:tcPr anchor="ctr" anchorCtr="1">
                    <a:solidFill>
                      <a:srgbClr val="0687FD"/>
                    </a:solidFill>
                  </a:tcPr>
                </a:tc>
                <a:tc>
                  <a:txBody>
                    <a:bodyPr/>
                    <a:lstStyle/>
                    <a:p>
                      <a:pPr>
                        <a:lnSpc>
                          <a:spcPct val="150000"/>
                        </a:lnSpc>
                      </a:pPr>
                      <a:r>
                        <a:rPr lang="en-US" altLang="zh-CN" sz="1400" dirty="0" smtClean="0">
                          <a:latin typeface="+mn-lt"/>
                          <a:ea typeface="+mn-ea"/>
                        </a:rPr>
                        <a:t>ER2100V2</a:t>
                      </a:r>
                      <a:endParaRPr lang="zh-CN" altLang="en-US" sz="1400" dirty="0">
                        <a:latin typeface="+mn-lt"/>
                        <a:ea typeface="+mn-ea"/>
                      </a:endParaRPr>
                    </a:p>
                  </a:txBody>
                  <a:tcPr anchor="ctr" anchorCtr="1">
                    <a:solidFill>
                      <a:srgbClr val="0687FD"/>
                    </a:solidFill>
                  </a:tcPr>
                </a:tc>
                <a:tc>
                  <a:txBody>
                    <a:bodyPr/>
                    <a:lstStyle/>
                    <a:p>
                      <a:pPr>
                        <a:lnSpc>
                          <a:spcPct val="150000"/>
                        </a:lnSpc>
                      </a:pPr>
                      <a:r>
                        <a:rPr lang="en-US" altLang="zh-CN" sz="1400" dirty="0" smtClean="0">
                          <a:latin typeface="+mn-lt"/>
                          <a:ea typeface="+mn-ea"/>
                        </a:rPr>
                        <a:t>ER3100</a:t>
                      </a:r>
                      <a:endParaRPr lang="zh-CN" altLang="en-US" sz="1400" dirty="0">
                        <a:latin typeface="+mn-lt"/>
                        <a:ea typeface="+mn-ea"/>
                      </a:endParaRPr>
                    </a:p>
                  </a:txBody>
                  <a:tcPr anchor="ctr" anchorCtr="1">
                    <a:solidFill>
                      <a:srgbClr val="0687FD"/>
                    </a:solidFill>
                  </a:tcPr>
                </a:tc>
                <a:tc>
                  <a:txBody>
                    <a:bodyPr/>
                    <a:lstStyle/>
                    <a:p>
                      <a:pPr>
                        <a:lnSpc>
                          <a:spcPct val="150000"/>
                        </a:lnSpc>
                      </a:pPr>
                      <a:r>
                        <a:rPr lang="en-US" altLang="zh-CN" sz="1400" dirty="0" smtClean="0">
                          <a:latin typeface="+mn-lt"/>
                          <a:ea typeface="+mn-ea"/>
                        </a:rPr>
                        <a:t>ER3108G</a:t>
                      </a:r>
                      <a:endParaRPr lang="zh-CN" altLang="en-US" sz="1400" dirty="0">
                        <a:latin typeface="+mn-lt"/>
                        <a:ea typeface="+mn-ea"/>
                      </a:endParaRPr>
                    </a:p>
                  </a:txBody>
                  <a:tcPr anchor="ctr" anchorCtr="1">
                    <a:solidFill>
                      <a:srgbClr val="0687FD"/>
                    </a:solidFill>
                  </a:tcPr>
                </a:tc>
                <a:tc>
                  <a:txBody>
                    <a:bodyPr/>
                    <a:lstStyle/>
                    <a:p>
                      <a:pPr>
                        <a:lnSpc>
                          <a:spcPct val="150000"/>
                        </a:lnSpc>
                      </a:pPr>
                      <a:r>
                        <a:rPr lang="en-US" altLang="zh-CN" sz="1400" dirty="0" smtClean="0">
                          <a:latin typeface="+mn-lt"/>
                          <a:ea typeface="+mn-ea"/>
                        </a:rPr>
                        <a:t>ER3108GW</a:t>
                      </a:r>
                      <a:endParaRPr lang="zh-CN" altLang="en-US" sz="1400" dirty="0">
                        <a:latin typeface="+mn-lt"/>
                        <a:ea typeface="+mn-ea"/>
                      </a:endParaRPr>
                    </a:p>
                  </a:txBody>
                  <a:tcPr anchor="ctr" anchorCtr="1">
                    <a:solidFill>
                      <a:srgbClr val="0687FD"/>
                    </a:solidFill>
                  </a:tcPr>
                </a:tc>
                <a:tc>
                  <a:txBody>
                    <a:bodyPr/>
                    <a:lstStyle/>
                    <a:p>
                      <a:pPr>
                        <a:lnSpc>
                          <a:spcPct val="150000"/>
                        </a:lnSpc>
                      </a:pPr>
                      <a:r>
                        <a:rPr lang="en-US" altLang="zh-CN" sz="1400" dirty="0" smtClean="0">
                          <a:latin typeface="+mn-lt"/>
                          <a:ea typeface="+mn-ea"/>
                        </a:rPr>
                        <a:t>ER5100</a:t>
                      </a:r>
                      <a:endParaRPr lang="zh-CN" altLang="en-US" sz="1400" dirty="0">
                        <a:latin typeface="+mn-lt"/>
                        <a:ea typeface="+mn-ea"/>
                      </a:endParaRPr>
                    </a:p>
                  </a:txBody>
                  <a:tcPr anchor="ctr" anchorCtr="1">
                    <a:solidFill>
                      <a:srgbClr val="0687FD"/>
                    </a:solidFill>
                  </a:tcPr>
                </a:tc>
              </a:tr>
              <a:tr h="354320">
                <a:tc>
                  <a:txBody>
                    <a:bodyPr/>
                    <a:lstStyle/>
                    <a:p>
                      <a:pPr>
                        <a:lnSpc>
                          <a:spcPct val="150000"/>
                        </a:lnSpc>
                      </a:pPr>
                      <a:r>
                        <a:rPr lang="zh-CN" altLang="en-US" sz="1400" b="0" dirty="0" smtClean="0">
                          <a:latin typeface="+mn-lt"/>
                          <a:ea typeface="+mn-ea"/>
                        </a:rPr>
                        <a:t>端口形态</a:t>
                      </a:r>
                      <a:endParaRPr lang="zh-CN" altLang="en-US" sz="1400" b="0" dirty="0">
                        <a:latin typeface="+mn-lt"/>
                        <a:ea typeface="+mn-ea"/>
                      </a:endParaRPr>
                    </a:p>
                  </a:txBody>
                  <a:tcPr anchor="ctr" anchorCtr="1"/>
                </a:tc>
                <a:tc>
                  <a:txBody>
                    <a:bodyPr/>
                    <a:lstStyle/>
                    <a:p>
                      <a:pPr>
                        <a:lnSpc>
                          <a:spcPct val="150000"/>
                        </a:lnSpc>
                      </a:pPr>
                      <a:r>
                        <a:rPr lang="en-US" altLang="zh-CN" sz="1400" dirty="0" smtClean="0">
                          <a:latin typeface="+mn-lt"/>
                          <a:ea typeface="+mn-ea"/>
                        </a:rPr>
                        <a:t>1FE WAN</a:t>
                      </a:r>
                    </a:p>
                    <a:p>
                      <a:pPr>
                        <a:lnSpc>
                          <a:spcPct val="150000"/>
                        </a:lnSpc>
                      </a:pPr>
                      <a:r>
                        <a:rPr lang="en-US" altLang="zh-CN" sz="1400" dirty="0" smtClean="0">
                          <a:latin typeface="+mn-lt"/>
                          <a:ea typeface="+mn-ea"/>
                        </a:rPr>
                        <a:t>4FE LAN</a:t>
                      </a:r>
                      <a:endParaRPr lang="zh-CN" altLang="en-US" sz="1400" dirty="0">
                        <a:latin typeface="+mn-lt"/>
                        <a:ea typeface="+mn-ea"/>
                      </a:endParaRPr>
                    </a:p>
                  </a:txBody>
                  <a:tcPr anchor="ctr" anchorCtr="1"/>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altLang="zh-CN" sz="1400" kern="1200" dirty="0" smtClean="0">
                          <a:solidFill>
                            <a:schemeClr val="dk1"/>
                          </a:solidFill>
                          <a:latin typeface="+mn-lt"/>
                          <a:ea typeface="+mn-ea"/>
                          <a:cs typeface="+mn-cs"/>
                        </a:rPr>
                        <a:t>1FE WAN</a:t>
                      </a:r>
                    </a:p>
                    <a:p>
                      <a:pPr marL="0" marR="0" indent="0" algn="l" defTabSz="914400" rtl="0" eaLnBrk="1" fontAlgn="auto" latinLnBrk="0" hangingPunct="1">
                        <a:lnSpc>
                          <a:spcPct val="150000"/>
                        </a:lnSpc>
                        <a:spcBef>
                          <a:spcPts val="0"/>
                        </a:spcBef>
                        <a:spcAft>
                          <a:spcPts val="0"/>
                        </a:spcAft>
                        <a:buClrTx/>
                        <a:buSzTx/>
                        <a:buFontTx/>
                        <a:buNone/>
                        <a:tabLst/>
                        <a:defRPr/>
                      </a:pPr>
                      <a:r>
                        <a:rPr lang="en-US" altLang="zh-CN" sz="1400" kern="1200" dirty="0" smtClean="0">
                          <a:solidFill>
                            <a:schemeClr val="dk1"/>
                          </a:solidFill>
                          <a:latin typeface="+mn-lt"/>
                          <a:ea typeface="+mn-ea"/>
                          <a:cs typeface="+mn-cs"/>
                        </a:rPr>
                        <a:t>3FE LAN</a:t>
                      </a:r>
                      <a:endParaRPr lang="zh-CN" altLang="en-US" sz="1400" kern="1200" dirty="0" smtClean="0">
                        <a:solidFill>
                          <a:schemeClr val="dk1"/>
                        </a:solidFill>
                        <a:latin typeface="+mn-lt"/>
                        <a:ea typeface="+mn-ea"/>
                        <a:cs typeface="+mn-cs"/>
                      </a:endParaRPr>
                    </a:p>
                  </a:txBody>
                  <a:tcPr anchor="ctr" anchorCtr="1"/>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altLang="zh-CN" sz="1400" kern="1200" dirty="0" smtClean="0">
                          <a:solidFill>
                            <a:schemeClr val="dk1"/>
                          </a:solidFill>
                          <a:latin typeface="+mn-lt"/>
                          <a:ea typeface="+mn-ea"/>
                          <a:cs typeface="+mn-cs"/>
                        </a:rPr>
                        <a:t>1FE WAN</a:t>
                      </a:r>
                    </a:p>
                    <a:p>
                      <a:pPr marL="0" marR="0" indent="0" algn="l" defTabSz="914400" rtl="0" eaLnBrk="1" fontAlgn="auto" latinLnBrk="0" hangingPunct="1">
                        <a:lnSpc>
                          <a:spcPct val="150000"/>
                        </a:lnSpc>
                        <a:spcBef>
                          <a:spcPts val="0"/>
                        </a:spcBef>
                        <a:spcAft>
                          <a:spcPts val="0"/>
                        </a:spcAft>
                        <a:buClrTx/>
                        <a:buSzTx/>
                        <a:buFontTx/>
                        <a:buNone/>
                        <a:tabLst/>
                        <a:defRPr/>
                      </a:pPr>
                      <a:r>
                        <a:rPr lang="en-US" altLang="zh-CN" sz="1400" kern="1200" dirty="0" smtClean="0">
                          <a:solidFill>
                            <a:schemeClr val="dk1"/>
                          </a:solidFill>
                          <a:latin typeface="+mn-lt"/>
                          <a:ea typeface="+mn-ea"/>
                          <a:cs typeface="+mn-cs"/>
                        </a:rPr>
                        <a:t>8FE LAN</a:t>
                      </a:r>
                      <a:endParaRPr lang="zh-CN" altLang="en-US" sz="1400" kern="1200" dirty="0" smtClean="0">
                        <a:solidFill>
                          <a:schemeClr val="dk1"/>
                        </a:solidFill>
                        <a:latin typeface="+mn-lt"/>
                        <a:ea typeface="+mn-ea"/>
                        <a:cs typeface="+mn-cs"/>
                      </a:endParaRPr>
                    </a:p>
                  </a:txBody>
                  <a:tcPr anchor="ctr" anchorCtr="1"/>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altLang="zh-CN" sz="1400" kern="1200" dirty="0" smtClean="0">
                          <a:solidFill>
                            <a:schemeClr val="dk1"/>
                          </a:solidFill>
                          <a:latin typeface="+mn-lt"/>
                          <a:ea typeface="+mn-ea"/>
                          <a:cs typeface="+mn-cs"/>
                        </a:rPr>
                        <a:t>1FE WAN</a:t>
                      </a:r>
                    </a:p>
                    <a:p>
                      <a:pPr marL="0" marR="0" indent="0" algn="l" defTabSz="914400" rtl="0" eaLnBrk="1" fontAlgn="auto" latinLnBrk="0" hangingPunct="1">
                        <a:lnSpc>
                          <a:spcPct val="150000"/>
                        </a:lnSpc>
                        <a:spcBef>
                          <a:spcPts val="0"/>
                        </a:spcBef>
                        <a:spcAft>
                          <a:spcPts val="0"/>
                        </a:spcAft>
                        <a:buClrTx/>
                        <a:buSzTx/>
                        <a:buFontTx/>
                        <a:buNone/>
                        <a:tabLst/>
                        <a:defRPr/>
                      </a:pPr>
                      <a:r>
                        <a:rPr lang="en-US" altLang="zh-CN" sz="1400" kern="1200" dirty="0" smtClean="0">
                          <a:solidFill>
                            <a:schemeClr val="dk1"/>
                          </a:solidFill>
                          <a:latin typeface="+mn-lt"/>
                          <a:ea typeface="+mn-ea"/>
                          <a:cs typeface="+mn-cs"/>
                        </a:rPr>
                        <a:t>8FE LAN</a:t>
                      </a:r>
                      <a:endParaRPr lang="zh-CN" altLang="en-US" sz="1400" kern="1200" dirty="0" smtClean="0">
                        <a:solidFill>
                          <a:schemeClr val="dk1"/>
                        </a:solidFill>
                        <a:latin typeface="+mn-lt"/>
                        <a:ea typeface="+mn-ea"/>
                        <a:cs typeface="+mn-cs"/>
                      </a:endParaRPr>
                    </a:p>
                  </a:txBody>
                  <a:tcPr anchor="ctr" anchorCtr="1"/>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altLang="zh-CN" sz="1400" dirty="0" smtClean="0">
                          <a:latin typeface="+mn-lt"/>
                          <a:ea typeface="+mn-ea"/>
                        </a:rPr>
                        <a:t>1FE WAN</a:t>
                      </a:r>
                    </a:p>
                    <a:p>
                      <a:pPr marL="0" marR="0" indent="0" algn="l" defTabSz="914400" rtl="0" eaLnBrk="1" fontAlgn="auto" latinLnBrk="0" hangingPunct="1">
                        <a:lnSpc>
                          <a:spcPct val="150000"/>
                        </a:lnSpc>
                        <a:spcBef>
                          <a:spcPts val="0"/>
                        </a:spcBef>
                        <a:spcAft>
                          <a:spcPts val="0"/>
                        </a:spcAft>
                        <a:buClrTx/>
                        <a:buSzTx/>
                        <a:buFontTx/>
                        <a:buNone/>
                        <a:tabLst/>
                        <a:defRPr/>
                      </a:pPr>
                      <a:r>
                        <a:rPr lang="en-US" altLang="zh-CN" sz="1400" dirty="0" smtClean="0">
                          <a:latin typeface="+mn-lt"/>
                          <a:ea typeface="+mn-ea"/>
                        </a:rPr>
                        <a:t>3GE LAN</a:t>
                      </a:r>
                      <a:endParaRPr lang="zh-CN" altLang="en-US" sz="1400" dirty="0" smtClean="0">
                        <a:latin typeface="+mn-lt"/>
                        <a:ea typeface="+mn-ea"/>
                      </a:endParaRPr>
                    </a:p>
                  </a:txBody>
                  <a:tcPr anchor="ctr" anchorCtr="1"/>
                </a:tc>
              </a:tr>
              <a:tr h="216024">
                <a:tc>
                  <a:txBody>
                    <a:bodyPr/>
                    <a:lstStyle/>
                    <a:p>
                      <a:pPr>
                        <a:lnSpc>
                          <a:spcPct val="150000"/>
                        </a:lnSpc>
                      </a:pPr>
                      <a:r>
                        <a:rPr lang="en-US" altLang="zh-CN" sz="1400" b="0" dirty="0" smtClean="0">
                          <a:latin typeface="+mn-lt"/>
                          <a:ea typeface="+mn-ea"/>
                        </a:rPr>
                        <a:t>CPU</a:t>
                      </a:r>
                      <a:endParaRPr lang="zh-CN" altLang="en-US" sz="1400" b="0" dirty="0">
                        <a:latin typeface="+mn-lt"/>
                        <a:ea typeface="+mn-ea"/>
                      </a:endParaRPr>
                    </a:p>
                  </a:txBody>
                  <a:tcPr anchor="ctr" anchorCtr="1"/>
                </a:tc>
                <a:tc>
                  <a:txBody>
                    <a:bodyPr/>
                    <a:lstStyle/>
                    <a:p>
                      <a:pPr>
                        <a:lnSpc>
                          <a:spcPct val="150000"/>
                        </a:lnSpc>
                      </a:pPr>
                      <a:r>
                        <a:rPr lang="zh-CN" altLang="en-US" sz="1400" dirty="0" smtClean="0">
                          <a:latin typeface="+mn-lt"/>
                          <a:ea typeface="+mn-ea"/>
                        </a:rPr>
                        <a:t>单核</a:t>
                      </a:r>
                      <a:endParaRPr lang="zh-CN" altLang="en-US" sz="1400" dirty="0">
                        <a:latin typeface="+mn-lt"/>
                        <a:ea typeface="+mn-ea"/>
                      </a:endParaRPr>
                    </a:p>
                  </a:txBody>
                  <a:tcPr anchor="ctr" anchorCtr="1"/>
                </a:tc>
                <a:tc>
                  <a:txBody>
                    <a:bodyPr/>
                    <a:lstStyle/>
                    <a:p>
                      <a:pPr>
                        <a:lnSpc>
                          <a:spcPct val="150000"/>
                        </a:lnSpc>
                      </a:pPr>
                      <a:r>
                        <a:rPr lang="zh-CN" altLang="en-US" sz="1400" kern="1200" dirty="0" smtClean="0">
                          <a:solidFill>
                            <a:schemeClr val="dk1"/>
                          </a:solidFill>
                          <a:latin typeface="+mn-lt"/>
                          <a:ea typeface="+mn-ea"/>
                          <a:cs typeface="+mn-cs"/>
                        </a:rPr>
                        <a:t>单核</a:t>
                      </a:r>
                    </a:p>
                  </a:txBody>
                  <a:tcPr anchor="ctr" anchorCtr="1"/>
                </a:tc>
                <a:tc>
                  <a:txBody>
                    <a:bodyPr/>
                    <a:lstStyle/>
                    <a:p>
                      <a:pPr>
                        <a:lnSpc>
                          <a:spcPct val="150000"/>
                        </a:lnSpc>
                      </a:pPr>
                      <a:r>
                        <a:rPr lang="zh-CN" altLang="en-US" sz="1400" dirty="0" smtClean="0">
                          <a:latin typeface="+mn-lt"/>
                          <a:ea typeface="+mn-ea"/>
                        </a:rPr>
                        <a:t>单核</a:t>
                      </a:r>
                      <a:endParaRPr lang="zh-CN" altLang="en-US" sz="1400" dirty="0">
                        <a:latin typeface="+mn-lt"/>
                        <a:ea typeface="+mn-ea"/>
                      </a:endParaRPr>
                    </a:p>
                  </a:txBody>
                  <a:tcPr anchor="ctr" anchorCtr="1"/>
                </a:tc>
                <a:tc>
                  <a:txBody>
                    <a:bodyPr/>
                    <a:lstStyle/>
                    <a:p>
                      <a:pPr>
                        <a:lnSpc>
                          <a:spcPct val="150000"/>
                        </a:lnSpc>
                      </a:pPr>
                      <a:r>
                        <a:rPr lang="zh-CN" altLang="en-US" sz="1400" dirty="0" smtClean="0">
                          <a:latin typeface="+mn-lt"/>
                          <a:ea typeface="+mn-ea"/>
                        </a:rPr>
                        <a:t>单核</a:t>
                      </a:r>
                      <a:endParaRPr lang="zh-CN" altLang="en-US" sz="1400" dirty="0">
                        <a:latin typeface="+mn-lt"/>
                        <a:ea typeface="+mn-ea"/>
                      </a:endParaRPr>
                    </a:p>
                  </a:txBody>
                  <a:tcPr anchor="ctr" anchorCtr="1"/>
                </a:tc>
                <a:tc>
                  <a:txBody>
                    <a:bodyPr/>
                    <a:lstStyle/>
                    <a:p>
                      <a:pPr>
                        <a:lnSpc>
                          <a:spcPct val="150000"/>
                        </a:lnSpc>
                      </a:pPr>
                      <a:r>
                        <a:rPr lang="zh-CN" altLang="en-US" sz="1400" dirty="0" smtClean="0">
                          <a:latin typeface="+mn-lt"/>
                          <a:ea typeface="+mn-ea"/>
                        </a:rPr>
                        <a:t>双核</a:t>
                      </a:r>
                      <a:endParaRPr lang="zh-CN" altLang="en-US" sz="1400" dirty="0">
                        <a:latin typeface="+mn-lt"/>
                        <a:ea typeface="+mn-ea"/>
                      </a:endParaRPr>
                    </a:p>
                  </a:txBody>
                  <a:tcPr anchor="ctr" anchorCtr="1"/>
                </a:tc>
              </a:tr>
              <a:tr h="360040">
                <a:tc>
                  <a:txBody>
                    <a:bodyPr/>
                    <a:lstStyle/>
                    <a:p>
                      <a:pPr>
                        <a:lnSpc>
                          <a:spcPct val="150000"/>
                        </a:lnSpc>
                      </a:pPr>
                      <a:r>
                        <a:rPr lang="zh-CN" altLang="en-US" sz="1400" b="0" dirty="0" smtClean="0">
                          <a:latin typeface="+mn-lt"/>
                          <a:ea typeface="+mn-ea"/>
                        </a:rPr>
                        <a:t>路由模式</a:t>
                      </a:r>
                      <a:endParaRPr lang="zh-CN" altLang="en-US" sz="1400" b="0" dirty="0">
                        <a:latin typeface="+mn-lt"/>
                        <a:ea typeface="+mn-ea"/>
                      </a:endParaRPr>
                    </a:p>
                  </a:txBody>
                  <a:tcPr anchor="ctr" anchorCtr="1"/>
                </a:tc>
                <a:tc>
                  <a:txBody>
                    <a:bodyPr/>
                    <a:lstStyle/>
                    <a:p>
                      <a:pPr>
                        <a:lnSpc>
                          <a:spcPct val="150000"/>
                        </a:lnSpc>
                      </a:pPr>
                      <a:r>
                        <a:rPr lang="en-US" altLang="zh-CN" sz="1400" dirty="0" smtClean="0">
                          <a:latin typeface="+mn-lt"/>
                          <a:ea typeface="+mn-ea"/>
                        </a:rPr>
                        <a:t>NAT/</a:t>
                      </a:r>
                      <a:r>
                        <a:rPr lang="zh-CN" altLang="en-US" sz="1400" dirty="0" smtClean="0">
                          <a:latin typeface="+mn-lt"/>
                          <a:ea typeface="+mn-ea"/>
                        </a:rPr>
                        <a:t>路由模式</a:t>
                      </a:r>
                      <a:endParaRPr lang="zh-CN" altLang="en-US" sz="1400" dirty="0">
                        <a:latin typeface="+mn-lt"/>
                        <a:ea typeface="+mn-ea"/>
                      </a:endParaRPr>
                    </a:p>
                  </a:txBody>
                  <a:tcPr anchor="ctr" anchorCtr="1"/>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altLang="zh-CN" sz="1400" dirty="0" smtClean="0">
                          <a:latin typeface="+mn-lt"/>
                          <a:ea typeface="+mn-ea"/>
                        </a:rPr>
                        <a:t>NAT/</a:t>
                      </a:r>
                      <a:r>
                        <a:rPr lang="zh-CN" altLang="en-US" sz="1400" dirty="0" smtClean="0">
                          <a:latin typeface="+mn-lt"/>
                          <a:ea typeface="+mn-ea"/>
                        </a:rPr>
                        <a:t>路由模式</a:t>
                      </a:r>
                    </a:p>
                  </a:txBody>
                  <a:tcPr anchor="ctr" anchorCtr="1"/>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altLang="zh-CN" sz="1400" dirty="0" smtClean="0">
                          <a:latin typeface="+mn-lt"/>
                          <a:ea typeface="+mn-ea"/>
                        </a:rPr>
                        <a:t>NAT/</a:t>
                      </a:r>
                      <a:r>
                        <a:rPr lang="zh-CN" altLang="en-US" sz="1400" dirty="0" smtClean="0">
                          <a:latin typeface="+mn-lt"/>
                          <a:ea typeface="+mn-ea"/>
                        </a:rPr>
                        <a:t>路由模式</a:t>
                      </a:r>
                    </a:p>
                  </a:txBody>
                  <a:tcPr anchor="ctr" anchorCtr="1"/>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altLang="zh-CN" sz="1400" dirty="0" smtClean="0">
                          <a:latin typeface="+mn-lt"/>
                          <a:ea typeface="+mn-ea"/>
                        </a:rPr>
                        <a:t>NAT/</a:t>
                      </a:r>
                      <a:r>
                        <a:rPr lang="zh-CN" altLang="en-US" sz="1400" dirty="0" smtClean="0">
                          <a:latin typeface="+mn-lt"/>
                          <a:ea typeface="+mn-ea"/>
                        </a:rPr>
                        <a:t>路由模式</a:t>
                      </a:r>
                    </a:p>
                  </a:txBody>
                  <a:tcPr anchor="ctr" anchorCtr="1"/>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altLang="zh-CN" sz="1400" dirty="0" smtClean="0">
                          <a:latin typeface="+mn-lt"/>
                          <a:ea typeface="+mn-ea"/>
                        </a:rPr>
                        <a:t>NAT/</a:t>
                      </a:r>
                      <a:r>
                        <a:rPr lang="zh-CN" altLang="en-US" sz="1400" dirty="0" smtClean="0">
                          <a:latin typeface="+mn-lt"/>
                          <a:ea typeface="+mn-ea"/>
                        </a:rPr>
                        <a:t>路由模式</a:t>
                      </a:r>
                    </a:p>
                  </a:txBody>
                  <a:tcPr anchor="ctr" anchorCtr="1"/>
                </a:tc>
              </a:tr>
              <a:tr h="353011">
                <a:tc>
                  <a:txBody>
                    <a:bodyPr/>
                    <a:lstStyle/>
                    <a:p>
                      <a:pPr marL="0" algn="l" defTabSz="914400" rtl="0" eaLnBrk="1" latinLnBrk="0" hangingPunct="1">
                        <a:lnSpc>
                          <a:spcPct val="150000"/>
                        </a:lnSpc>
                      </a:pPr>
                      <a:r>
                        <a:rPr lang="en-US" altLang="zh-CN" sz="1400" b="0" kern="1200" dirty="0" smtClean="0">
                          <a:solidFill>
                            <a:schemeClr val="dk1"/>
                          </a:solidFill>
                          <a:latin typeface="+mn-lt"/>
                          <a:ea typeface="+mn-ea"/>
                          <a:cs typeface="+mn-cs"/>
                        </a:rPr>
                        <a:t>VPN</a:t>
                      </a:r>
                      <a:r>
                        <a:rPr lang="zh-CN" altLang="en-US" sz="1400" b="0" kern="1200" dirty="0" smtClean="0">
                          <a:solidFill>
                            <a:schemeClr val="dk1"/>
                          </a:solidFill>
                          <a:latin typeface="+mn-lt"/>
                          <a:ea typeface="+mn-ea"/>
                          <a:cs typeface="+mn-cs"/>
                        </a:rPr>
                        <a:t>转发速率</a:t>
                      </a:r>
                    </a:p>
                  </a:txBody>
                  <a:tcPr anchor="ctr" anchorCtr="1"/>
                </a:tc>
                <a:tc>
                  <a:txBody>
                    <a:bodyPr/>
                    <a:lstStyle/>
                    <a:p>
                      <a:pPr marL="0" algn="l" defTabSz="914400" rtl="0" eaLnBrk="1" latinLnBrk="0" hangingPunct="1">
                        <a:lnSpc>
                          <a:spcPct val="150000"/>
                        </a:lnSpc>
                      </a:pPr>
                      <a:r>
                        <a:rPr lang="en-US" altLang="zh-CN" sz="1400" kern="1200" dirty="0" smtClean="0">
                          <a:solidFill>
                            <a:schemeClr val="dk1"/>
                          </a:solidFill>
                          <a:latin typeface="+mn-lt"/>
                          <a:ea typeface="+mn-ea"/>
                          <a:cs typeface="+mn-cs"/>
                        </a:rPr>
                        <a:t>10Mbps</a:t>
                      </a:r>
                      <a:endParaRPr lang="zh-CN" altLang="en-US" sz="1400" kern="1200" dirty="0" smtClean="0">
                        <a:solidFill>
                          <a:schemeClr val="dk1"/>
                        </a:solidFill>
                        <a:latin typeface="+mn-lt"/>
                        <a:ea typeface="+mn-ea"/>
                        <a:cs typeface="+mn-cs"/>
                      </a:endParaRPr>
                    </a:p>
                  </a:txBody>
                  <a:tcPr anchor="ctr" anchorCtr="1"/>
                </a:tc>
                <a:tc>
                  <a:txBody>
                    <a:bodyPr/>
                    <a:lstStyle/>
                    <a:p>
                      <a:pPr>
                        <a:lnSpc>
                          <a:spcPct val="150000"/>
                        </a:lnSpc>
                      </a:pPr>
                      <a:r>
                        <a:rPr lang="en-US" altLang="zh-CN" sz="1400" dirty="0" smtClean="0">
                          <a:latin typeface="+mn-lt"/>
                          <a:ea typeface="+mn-ea"/>
                        </a:rPr>
                        <a:t>20Mbps</a:t>
                      </a:r>
                      <a:endParaRPr lang="zh-CN" altLang="en-US" sz="1400" dirty="0">
                        <a:latin typeface="+mn-lt"/>
                        <a:ea typeface="+mn-ea"/>
                      </a:endParaRPr>
                    </a:p>
                  </a:txBody>
                  <a:tcPr anchor="ctr" anchorCtr="1"/>
                </a:tc>
                <a:tc>
                  <a:txBody>
                    <a:bodyPr/>
                    <a:lstStyle/>
                    <a:p>
                      <a:pPr>
                        <a:lnSpc>
                          <a:spcPct val="150000"/>
                        </a:lnSpc>
                      </a:pPr>
                      <a:r>
                        <a:rPr lang="en-US" altLang="zh-CN" sz="1400" dirty="0" smtClean="0">
                          <a:latin typeface="+mn-lt"/>
                          <a:ea typeface="+mn-ea"/>
                        </a:rPr>
                        <a:t>30Mbps</a:t>
                      </a:r>
                      <a:endParaRPr lang="zh-CN" altLang="en-US" sz="1400" dirty="0">
                        <a:latin typeface="+mn-lt"/>
                        <a:ea typeface="+mn-ea"/>
                      </a:endParaRPr>
                    </a:p>
                  </a:txBody>
                  <a:tcPr anchor="ctr" anchorCtr="1"/>
                </a:tc>
                <a:tc>
                  <a:txBody>
                    <a:bodyPr/>
                    <a:lstStyle/>
                    <a:p>
                      <a:pPr>
                        <a:lnSpc>
                          <a:spcPct val="150000"/>
                        </a:lnSpc>
                      </a:pPr>
                      <a:r>
                        <a:rPr lang="en-US" altLang="zh-CN" sz="1400" dirty="0" smtClean="0">
                          <a:latin typeface="+mn-lt"/>
                          <a:ea typeface="+mn-ea"/>
                        </a:rPr>
                        <a:t>30Mbps</a:t>
                      </a:r>
                      <a:endParaRPr lang="zh-CN" altLang="en-US" sz="1400" dirty="0">
                        <a:latin typeface="+mn-lt"/>
                        <a:ea typeface="+mn-ea"/>
                      </a:endParaRPr>
                    </a:p>
                  </a:txBody>
                  <a:tcPr anchor="ctr" anchorCtr="1"/>
                </a:tc>
                <a:tc>
                  <a:txBody>
                    <a:bodyPr/>
                    <a:lstStyle/>
                    <a:p>
                      <a:pPr>
                        <a:lnSpc>
                          <a:spcPct val="150000"/>
                        </a:lnSpc>
                      </a:pPr>
                      <a:r>
                        <a:rPr lang="en-US" altLang="zh-CN" sz="1400" dirty="0" smtClean="0">
                          <a:latin typeface="+mn-lt"/>
                          <a:ea typeface="+mn-ea"/>
                        </a:rPr>
                        <a:t>30Mbps</a:t>
                      </a:r>
                      <a:endParaRPr lang="zh-CN" altLang="en-US" sz="1400" dirty="0">
                        <a:latin typeface="+mn-lt"/>
                        <a:ea typeface="+mn-ea"/>
                      </a:endParaRPr>
                    </a:p>
                  </a:txBody>
                  <a:tcPr anchor="ctr" anchorCtr="1"/>
                </a:tc>
              </a:tr>
              <a:tr h="353011">
                <a:tc>
                  <a:txBody>
                    <a:bodyPr/>
                    <a:lstStyle/>
                    <a:p>
                      <a:pPr>
                        <a:lnSpc>
                          <a:spcPct val="150000"/>
                        </a:lnSpc>
                      </a:pPr>
                      <a:r>
                        <a:rPr lang="zh-CN" altLang="en-US" sz="1400" b="0" dirty="0" smtClean="0">
                          <a:latin typeface="+mn-lt"/>
                          <a:ea typeface="+mn-ea"/>
                        </a:rPr>
                        <a:t>上网行为管理</a:t>
                      </a:r>
                      <a:endParaRPr lang="zh-CN" altLang="en-US" sz="1400" b="0" dirty="0">
                        <a:latin typeface="+mn-lt"/>
                        <a:ea typeface="+mn-ea"/>
                      </a:endParaRPr>
                    </a:p>
                  </a:txBody>
                  <a:tcPr anchor="ctr" anchorCtr="1"/>
                </a:tc>
                <a:tc>
                  <a:txBody>
                    <a:bodyPr/>
                    <a:lstStyle/>
                    <a:p>
                      <a:pPr>
                        <a:lnSpc>
                          <a:spcPct val="150000"/>
                        </a:lnSpc>
                      </a:pPr>
                      <a:r>
                        <a:rPr lang="en-US" altLang="zh-CN" sz="1400" dirty="0" smtClean="0">
                          <a:latin typeface="+mn-lt"/>
                          <a:ea typeface="+mn-ea"/>
                        </a:rPr>
                        <a:t>Y</a:t>
                      </a:r>
                      <a:endParaRPr lang="zh-CN" altLang="en-US" sz="1400" dirty="0">
                        <a:latin typeface="+mn-lt"/>
                        <a:ea typeface="+mn-ea"/>
                      </a:endParaRPr>
                    </a:p>
                  </a:txBody>
                  <a:tcPr anchor="ctr" anchorCtr="1"/>
                </a:tc>
                <a:tc>
                  <a:txBody>
                    <a:bodyPr/>
                    <a:lstStyle/>
                    <a:p>
                      <a:pPr>
                        <a:lnSpc>
                          <a:spcPct val="150000"/>
                        </a:lnSpc>
                      </a:pPr>
                      <a:r>
                        <a:rPr lang="en-US" altLang="zh-CN" sz="1400" dirty="0" smtClean="0">
                          <a:latin typeface="+mn-lt"/>
                          <a:ea typeface="+mn-ea"/>
                        </a:rPr>
                        <a:t>Y</a:t>
                      </a:r>
                      <a:endParaRPr lang="zh-CN" altLang="en-US" sz="1400" dirty="0">
                        <a:latin typeface="+mn-lt"/>
                        <a:ea typeface="+mn-ea"/>
                      </a:endParaRPr>
                    </a:p>
                  </a:txBody>
                  <a:tcPr anchor="ctr" anchorCtr="1"/>
                </a:tc>
                <a:tc>
                  <a:txBody>
                    <a:bodyPr/>
                    <a:lstStyle/>
                    <a:p>
                      <a:pPr>
                        <a:lnSpc>
                          <a:spcPct val="150000"/>
                        </a:lnSpc>
                      </a:pPr>
                      <a:r>
                        <a:rPr lang="en-US" altLang="zh-CN" sz="1400" dirty="0" smtClean="0">
                          <a:latin typeface="+mn-lt"/>
                          <a:ea typeface="+mn-ea"/>
                        </a:rPr>
                        <a:t>Y</a:t>
                      </a:r>
                      <a:endParaRPr lang="zh-CN" altLang="en-US" sz="1400" dirty="0">
                        <a:latin typeface="+mn-lt"/>
                        <a:ea typeface="+mn-ea"/>
                      </a:endParaRPr>
                    </a:p>
                  </a:txBody>
                  <a:tcPr anchor="ctr" anchorCtr="1"/>
                </a:tc>
                <a:tc>
                  <a:txBody>
                    <a:bodyPr/>
                    <a:lstStyle/>
                    <a:p>
                      <a:pPr>
                        <a:lnSpc>
                          <a:spcPct val="150000"/>
                        </a:lnSpc>
                      </a:pPr>
                      <a:r>
                        <a:rPr lang="en-US" altLang="zh-CN" sz="1400" dirty="0" smtClean="0">
                          <a:latin typeface="+mn-lt"/>
                          <a:ea typeface="+mn-ea"/>
                        </a:rPr>
                        <a:t>Y</a:t>
                      </a:r>
                      <a:endParaRPr lang="zh-CN" altLang="en-US" sz="1400" dirty="0">
                        <a:latin typeface="+mn-lt"/>
                        <a:ea typeface="+mn-ea"/>
                      </a:endParaRPr>
                    </a:p>
                  </a:txBody>
                  <a:tcPr anchor="ctr" anchorCtr="1"/>
                </a:tc>
                <a:tc>
                  <a:txBody>
                    <a:bodyPr/>
                    <a:lstStyle/>
                    <a:p>
                      <a:pPr>
                        <a:lnSpc>
                          <a:spcPct val="150000"/>
                        </a:lnSpc>
                      </a:pPr>
                      <a:r>
                        <a:rPr lang="en-US" altLang="zh-CN" sz="1400" dirty="0" smtClean="0">
                          <a:latin typeface="+mn-lt"/>
                          <a:ea typeface="+mn-ea"/>
                        </a:rPr>
                        <a:t>Y</a:t>
                      </a:r>
                      <a:endParaRPr lang="zh-CN" altLang="en-US" sz="1400" dirty="0">
                        <a:latin typeface="+mn-lt"/>
                        <a:ea typeface="+mn-ea"/>
                      </a:endParaRPr>
                    </a:p>
                  </a:txBody>
                  <a:tcPr anchor="ctr" anchorCtr="1"/>
                </a:tc>
              </a:tr>
              <a:tr h="353011">
                <a:tc>
                  <a:txBody>
                    <a:bodyPr/>
                    <a:lstStyle/>
                    <a:p>
                      <a:pPr>
                        <a:lnSpc>
                          <a:spcPct val="150000"/>
                        </a:lnSpc>
                      </a:pPr>
                      <a:r>
                        <a:rPr lang="en-US" altLang="zh-CN" sz="1400" b="0" dirty="0" smtClean="0">
                          <a:latin typeface="+mn-lt"/>
                          <a:ea typeface="+mn-ea"/>
                        </a:rPr>
                        <a:t>VLAN</a:t>
                      </a:r>
                      <a:endParaRPr lang="zh-CN" altLang="en-US" sz="1400" b="0" dirty="0">
                        <a:latin typeface="+mn-lt"/>
                        <a:ea typeface="+mn-ea"/>
                      </a:endParaRPr>
                    </a:p>
                  </a:txBody>
                  <a:tcPr anchor="ctr" anchorCtr="1"/>
                </a:tc>
                <a:tc>
                  <a:txBody>
                    <a:bodyPr/>
                    <a:lstStyle/>
                    <a:p>
                      <a:pPr>
                        <a:lnSpc>
                          <a:spcPct val="150000"/>
                        </a:lnSpc>
                      </a:pPr>
                      <a:r>
                        <a:rPr lang="en-US" altLang="zh-CN" sz="1400" dirty="0" smtClean="0">
                          <a:latin typeface="+mn-lt"/>
                          <a:ea typeface="+mn-ea"/>
                        </a:rPr>
                        <a:t>N</a:t>
                      </a:r>
                      <a:endParaRPr lang="zh-CN" altLang="en-US" sz="1400" dirty="0">
                        <a:latin typeface="+mn-lt"/>
                        <a:ea typeface="+mn-ea"/>
                      </a:endParaRPr>
                    </a:p>
                  </a:txBody>
                  <a:tcPr anchor="ctr" anchorCtr="1"/>
                </a:tc>
                <a:tc>
                  <a:txBody>
                    <a:bodyPr/>
                    <a:lstStyle/>
                    <a:p>
                      <a:pPr>
                        <a:lnSpc>
                          <a:spcPct val="150000"/>
                        </a:lnSpc>
                      </a:pPr>
                      <a:r>
                        <a:rPr lang="en-US" altLang="zh-CN" sz="1400" dirty="0" smtClean="0">
                          <a:latin typeface="+mn-lt"/>
                          <a:ea typeface="+mn-ea"/>
                        </a:rPr>
                        <a:t>Y</a:t>
                      </a:r>
                      <a:endParaRPr lang="zh-CN" altLang="en-US" sz="1400" dirty="0">
                        <a:latin typeface="+mn-lt"/>
                        <a:ea typeface="+mn-ea"/>
                      </a:endParaRPr>
                    </a:p>
                  </a:txBody>
                  <a:tcPr anchor="ctr" anchorCtr="1"/>
                </a:tc>
                <a:tc>
                  <a:txBody>
                    <a:bodyPr/>
                    <a:lstStyle/>
                    <a:p>
                      <a:pPr>
                        <a:lnSpc>
                          <a:spcPct val="150000"/>
                        </a:lnSpc>
                      </a:pPr>
                      <a:r>
                        <a:rPr lang="en-US" altLang="zh-CN" sz="1400" dirty="0" smtClean="0">
                          <a:latin typeface="+mn-lt"/>
                          <a:ea typeface="+mn-ea"/>
                        </a:rPr>
                        <a:t>Y</a:t>
                      </a:r>
                      <a:endParaRPr lang="zh-CN" altLang="en-US" sz="1400" dirty="0">
                        <a:latin typeface="+mn-lt"/>
                        <a:ea typeface="+mn-ea"/>
                      </a:endParaRPr>
                    </a:p>
                  </a:txBody>
                  <a:tcPr anchor="ctr" anchorCtr="1"/>
                </a:tc>
                <a:tc>
                  <a:txBody>
                    <a:bodyPr/>
                    <a:lstStyle/>
                    <a:p>
                      <a:pPr>
                        <a:lnSpc>
                          <a:spcPct val="150000"/>
                        </a:lnSpc>
                      </a:pPr>
                      <a:r>
                        <a:rPr lang="en-US" altLang="zh-CN" sz="1400" dirty="0" smtClean="0">
                          <a:latin typeface="+mn-lt"/>
                          <a:ea typeface="+mn-ea"/>
                        </a:rPr>
                        <a:t>Y</a:t>
                      </a:r>
                      <a:endParaRPr lang="zh-CN" altLang="en-US" sz="1400" dirty="0">
                        <a:latin typeface="+mn-lt"/>
                        <a:ea typeface="+mn-ea"/>
                      </a:endParaRPr>
                    </a:p>
                  </a:txBody>
                  <a:tcPr anchor="ctr" anchorCtr="1"/>
                </a:tc>
                <a:tc>
                  <a:txBody>
                    <a:bodyPr/>
                    <a:lstStyle/>
                    <a:p>
                      <a:pPr>
                        <a:lnSpc>
                          <a:spcPct val="150000"/>
                        </a:lnSpc>
                      </a:pPr>
                      <a:r>
                        <a:rPr lang="en-US" altLang="zh-CN" sz="1400" dirty="0" smtClean="0">
                          <a:latin typeface="+mn-lt"/>
                          <a:ea typeface="+mn-ea"/>
                        </a:rPr>
                        <a:t>Y</a:t>
                      </a:r>
                      <a:endParaRPr lang="zh-CN" altLang="en-US" sz="1400" dirty="0">
                        <a:latin typeface="+mn-lt"/>
                        <a:ea typeface="+mn-ea"/>
                      </a:endParaRPr>
                    </a:p>
                  </a:txBody>
                  <a:tcPr anchor="ctr" anchorCtr="1"/>
                </a:tc>
              </a:tr>
              <a:tr h="353011">
                <a:tc>
                  <a:txBody>
                    <a:bodyPr/>
                    <a:lstStyle/>
                    <a:p>
                      <a:pPr>
                        <a:lnSpc>
                          <a:spcPct val="150000"/>
                        </a:lnSpc>
                      </a:pPr>
                      <a:r>
                        <a:rPr lang="zh-CN" altLang="en-US" sz="1400" b="0" dirty="0" smtClean="0">
                          <a:latin typeface="+mn-lt"/>
                          <a:ea typeface="+mn-ea"/>
                        </a:rPr>
                        <a:t>管理方式</a:t>
                      </a:r>
                      <a:endParaRPr lang="zh-CN" altLang="en-US" sz="1400" b="0" dirty="0">
                        <a:latin typeface="+mn-lt"/>
                        <a:ea typeface="+mn-ea"/>
                      </a:endParaRPr>
                    </a:p>
                  </a:txBody>
                  <a:tcPr anchor="ctr" anchorCtr="1"/>
                </a:tc>
                <a:tc>
                  <a:txBody>
                    <a:bodyPr/>
                    <a:lstStyle/>
                    <a:p>
                      <a:pPr>
                        <a:lnSpc>
                          <a:spcPct val="150000"/>
                        </a:lnSpc>
                      </a:pPr>
                      <a:r>
                        <a:rPr lang="en-US" altLang="zh-CN" sz="1400" dirty="0" smtClean="0">
                          <a:latin typeface="+mn-lt"/>
                          <a:ea typeface="+mn-ea"/>
                        </a:rPr>
                        <a:t>Web</a:t>
                      </a:r>
                      <a:endParaRPr lang="zh-CN" altLang="en-US" sz="1400" dirty="0">
                        <a:latin typeface="+mn-lt"/>
                        <a:ea typeface="+mn-ea"/>
                      </a:endParaRPr>
                    </a:p>
                  </a:txBody>
                  <a:tcPr anchor="ctr" anchorCtr="1"/>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altLang="zh-CN" sz="1400" dirty="0" smtClean="0">
                          <a:latin typeface="+mn-lt"/>
                          <a:ea typeface="+mn-ea"/>
                        </a:rPr>
                        <a:t>Web/Telnet</a:t>
                      </a:r>
                      <a:endParaRPr lang="zh-CN" altLang="en-US" sz="1400" dirty="0" smtClean="0">
                        <a:latin typeface="+mn-lt"/>
                        <a:ea typeface="+mn-ea"/>
                      </a:endParaRPr>
                    </a:p>
                  </a:txBody>
                  <a:tcPr anchor="ctr" anchorCtr="1"/>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altLang="zh-CN" sz="1400" dirty="0" smtClean="0">
                          <a:latin typeface="+mn-lt"/>
                          <a:ea typeface="+mn-ea"/>
                        </a:rPr>
                        <a:t>Web/Telnet</a:t>
                      </a:r>
                      <a:endParaRPr lang="zh-CN" altLang="en-US" sz="1400" dirty="0" smtClean="0">
                        <a:latin typeface="+mn-lt"/>
                        <a:ea typeface="+mn-ea"/>
                      </a:endParaRPr>
                    </a:p>
                  </a:txBody>
                  <a:tcPr anchor="ctr" anchorCtr="1"/>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altLang="zh-CN" sz="1400" dirty="0" smtClean="0">
                          <a:latin typeface="+mn-lt"/>
                          <a:ea typeface="+mn-ea"/>
                        </a:rPr>
                        <a:t>Web/Telnet</a:t>
                      </a:r>
                      <a:endParaRPr lang="zh-CN" altLang="en-US" sz="1400" dirty="0" smtClean="0">
                        <a:latin typeface="+mn-lt"/>
                        <a:ea typeface="+mn-ea"/>
                      </a:endParaRPr>
                    </a:p>
                  </a:txBody>
                  <a:tcPr anchor="ctr" anchorCtr="1"/>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altLang="zh-CN" sz="1400" dirty="0" smtClean="0">
                          <a:latin typeface="+mn-lt"/>
                          <a:ea typeface="+mn-ea"/>
                        </a:rPr>
                        <a:t>Web/Telnet</a:t>
                      </a:r>
                      <a:endParaRPr lang="zh-CN" altLang="en-US" sz="1400" dirty="0" smtClean="0">
                        <a:latin typeface="+mn-lt"/>
                        <a:ea typeface="+mn-ea"/>
                      </a:endParaRPr>
                    </a:p>
                  </a:txBody>
                  <a:tcPr anchor="ctr" anchorCtr="1"/>
                </a:tc>
              </a:tr>
              <a:tr h="353011">
                <a:tc>
                  <a:txBody>
                    <a:bodyPr/>
                    <a:lstStyle/>
                    <a:p>
                      <a:pPr>
                        <a:lnSpc>
                          <a:spcPct val="150000"/>
                        </a:lnSpc>
                      </a:pPr>
                      <a:r>
                        <a:rPr lang="zh-CN" altLang="en-US" sz="1400" b="0" dirty="0" smtClean="0">
                          <a:latin typeface="+mn-lt"/>
                          <a:ea typeface="+mn-ea"/>
                        </a:rPr>
                        <a:t>铁壳尺寸</a:t>
                      </a:r>
                      <a:endParaRPr lang="zh-CN" altLang="en-US" sz="1400" b="0" dirty="0">
                        <a:latin typeface="+mn-lt"/>
                        <a:ea typeface="+mn-ea"/>
                      </a:endParaRPr>
                    </a:p>
                  </a:txBody>
                  <a:tcPr anchor="ctr" anchorCtr="1"/>
                </a:tc>
                <a:tc>
                  <a:txBody>
                    <a:bodyPr/>
                    <a:lstStyle/>
                    <a:p>
                      <a:pPr>
                        <a:lnSpc>
                          <a:spcPct val="150000"/>
                        </a:lnSpc>
                      </a:pPr>
                      <a:r>
                        <a:rPr lang="en-US" altLang="zh-CN" sz="1400" dirty="0" smtClean="0">
                          <a:latin typeface="+mn-lt"/>
                          <a:ea typeface="+mn-ea"/>
                        </a:rPr>
                        <a:t>11</a:t>
                      </a:r>
                      <a:r>
                        <a:rPr lang="zh-CN" altLang="en-US" sz="1400" dirty="0" smtClean="0">
                          <a:latin typeface="+mn-lt"/>
                          <a:ea typeface="+mn-ea"/>
                        </a:rPr>
                        <a:t>英寸</a:t>
                      </a:r>
                      <a:endParaRPr lang="zh-CN" altLang="en-US" sz="1400" dirty="0">
                        <a:latin typeface="+mn-lt"/>
                        <a:ea typeface="+mn-ea"/>
                      </a:endParaRPr>
                    </a:p>
                  </a:txBody>
                  <a:tcPr anchor="ctr" anchorCtr="1"/>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altLang="zh-CN" sz="1400" dirty="0" smtClean="0">
                          <a:latin typeface="+mn-lt"/>
                          <a:ea typeface="+mn-ea"/>
                        </a:rPr>
                        <a:t>13</a:t>
                      </a:r>
                      <a:r>
                        <a:rPr lang="zh-CN" altLang="en-US" sz="1400" dirty="0" smtClean="0">
                          <a:latin typeface="+mn-lt"/>
                          <a:ea typeface="+mn-ea"/>
                        </a:rPr>
                        <a:t>英寸</a:t>
                      </a:r>
                    </a:p>
                  </a:txBody>
                  <a:tcPr anchor="ctr" anchorCtr="1"/>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altLang="zh-CN" sz="1400" dirty="0" smtClean="0">
                          <a:latin typeface="+mn-lt"/>
                          <a:ea typeface="+mn-ea"/>
                        </a:rPr>
                        <a:t>13</a:t>
                      </a:r>
                      <a:r>
                        <a:rPr lang="zh-CN" altLang="en-US" sz="1400" dirty="0" smtClean="0">
                          <a:latin typeface="+mn-lt"/>
                          <a:ea typeface="+mn-ea"/>
                        </a:rPr>
                        <a:t>英寸</a:t>
                      </a:r>
                    </a:p>
                  </a:txBody>
                  <a:tcPr anchor="ctr" anchorCtr="1"/>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altLang="zh-CN" sz="1400" dirty="0" smtClean="0">
                          <a:latin typeface="+mn-lt"/>
                          <a:ea typeface="+mn-ea"/>
                        </a:rPr>
                        <a:t>13</a:t>
                      </a:r>
                      <a:r>
                        <a:rPr lang="zh-CN" altLang="en-US" sz="1400" dirty="0" smtClean="0">
                          <a:latin typeface="+mn-lt"/>
                          <a:ea typeface="+mn-ea"/>
                        </a:rPr>
                        <a:t>英寸</a:t>
                      </a:r>
                    </a:p>
                  </a:txBody>
                  <a:tcPr anchor="ctr" anchorCtr="1"/>
                </a:tc>
                <a:tc>
                  <a:txBody>
                    <a:bodyPr/>
                    <a:lstStyle/>
                    <a:p>
                      <a:pPr>
                        <a:lnSpc>
                          <a:spcPct val="150000"/>
                        </a:lnSpc>
                      </a:pPr>
                      <a:r>
                        <a:rPr lang="en-US" altLang="zh-CN" sz="1400" dirty="0" smtClean="0">
                          <a:latin typeface="+mn-lt"/>
                          <a:ea typeface="+mn-ea"/>
                        </a:rPr>
                        <a:t>19</a:t>
                      </a:r>
                      <a:r>
                        <a:rPr lang="zh-CN" altLang="en-US" sz="1400" dirty="0" smtClean="0">
                          <a:latin typeface="+mn-lt"/>
                          <a:ea typeface="+mn-ea"/>
                        </a:rPr>
                        <a:t>英寸</a:t>
                      </a:r>
                      <a:endParaRPr lang="zh-CN" altLang="en-US" sz="1400" dirty="0">
                        <a:latin typeface="+mn-lt"/>
                        <a:ea typeface="+mn-ea"/>
                      </a:endParaRPr>
                    </a:p>
                  </a:txBody>
                  <a:tcPr anchor="ctr" anchorCtr="1"/>
                </a:tc>
              </a:tr>
            </a:tbl>
          </a:graphicData>
        </a:graphic>
      </p:graphicFrame>
    </p:spTree>
    <p:extLst>
      <p:ext uri="{BB962C8B-B14F-4D97-AF65-F5344CB8AC3E}">
        <p14:creationId xmlns:p14="http://schemas.microsoft.com/office/powerpoint/2010/main" val="3829657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ER</a:t>
            </a:r>
            <a:r>
              <a:rPr lang="zh-CN" altLang="en-US" dirty="0" smtClean="0"/>
              <a:t>双</a:t>
            </a:r>
            <a:r>
              <a:rPr lang="en-US" altLang="zh-CN" dirty="0" smtClean="0"/>
              <a:t>WAN</a:t>
            </a:r>
            <a:r>
              <a:rPr lang="zh-CN" altLang="en-US" dirty="0"/>
              <a:t>口路由器产品比较 </a:t>
            </a:r>
          </a:p>
        </p:txBody>
      </p:sp>
      <p:graphicFrame>
        <p:nvGraphicFramePr>
          <p:cNvPr id="4" name="表格 3"/>
          <p:cNvGraphicFramePr>
            <a:graphicFrameLocks noGrp="1"/>
          </p:cNvGraphicFramePr>
          <p:nvPr>
            <p:extLst>
              <p:ext uri="{D42A27DB-BD31-4B8C-83A1-F6EECF244321}">
                <p14:modId xmlns:p14="http://schemas.microsoft.com/office/powerpoint/2010/main" val="1100751886"/>
              </p:ext>
            </p:extLst>
          </p:nvPr>
        </p:nvGraphicFramePr>
        <p:xfrm>
          <a:off x="341317" y="908720"/>
          <a:ext cx="8479155" cy="4434840"/>
        </p:xfrm>
        <a:graphic>
          <a:graphicData uri="http://schemas.openxmlformats.org/drawingml/2006/table">
            <a:tbl>
              <a:tblPr firstRow="1" bandRow="1">
                <a:tableStyleId>{5C22544A-7EE6-4342-B048-85BDC9FD1C3A}</a:tableStyleId>
              </a:tblPr>
              <a:tblGrid>
                <a:gridCol w="1468755"/>
                <a:gridCol w="1402080"/>
                <a:gridCol w="1402080"/>
                <a:gridCol w="1402080"/>
                <a:gridCol w="1402080"/>
                <a:gridCol w="1402080"/>
              </a:tblGrid>
              <a:tr h="353011">
                <a:tc>
                  <a:txBody>
                    <a:bodyPr/>
                    <a:lstStyle/>
                    <a:p>
                      <a:pPr algn="ctr">
                        <a:lnSpc>
                          <a:spcPct val="150000"/>
                        </a:lnSpc>
                      </a:pPr>
                      <a:r>
                        <a:rPr lang="zh-CN" altLang="en-US" sz="1400" dirty="0" smtClean="0">
                          <a:latin typeface="+mn-lt"/>
                          <a:ea typeface="+mn-ea"/>
                        </a:rPr>
                        <a:t>产品型号</a:t>
                      </a:r>
                      <a:endParaRPr lang="zh-CN" altLang="en-US" sz="1400" dirty="0">
                        <a:latin typeface="+mn-lt"/>
                        <a:ea typeface="+mn-ea"/>
                      </a:endParaRPr>
                    </a:p>
                  </a:txBody>
                  <a:tcPr anchor="ctr" anchorCtr="1">
                    <a:solidFill>
                      <a:srgbClr val="0687FD"/>
                    </a:solidFill>
                  </a:tcPr>
                </a:tc>
                <a:tc>
                  <a:txBody>
                    <a:bodyPr/>
                    <a:lstStyle/>
                    <a:p>
                      <a:pPr algn="ctr">
                        <a:lnSpc>
                          <a:spcPct val="150000"/>
                        </a:lnSpc>
                      </a:pPr>
                      <a:r>
                        <a:rPr lang="en-US" altLang="zh-CN" sz="1400" dirty="0" smtClean="0">
                          <a:latin typeface="+mn-lt"/>
                          <a:ea typeface="+mn-ea"/>
                        </a:rPr>
                        <a:t>ER3200</a:t>
                      </a:r>
                      <a:endParaRPr lang="zh-CN" altLang="en-US" sz="1400" dirty="0">
                        <a:latin typeface="+mn-lt"/>
                        <a:ea typeface="+mn-ea"/>
                      </a:endParaRPr>
                    </a:p>
                  </a:txBody>
                  <a:tcPr anchor="ctr" anchorCtr="1">
                    <a:solidFill>
                      <a:srgbClr val="0687FD"/>
                    </a:solidFill>
                  </a:tcPr>
                </a:tc>
                <a:tc>
                  <a:txBody>
                    <a:bodyPr/>
                    <a:lstStyle/>
                    <a:p>
                      <a:pPr algn="ctr">
                        <a:lnSpc>
                          <a:spcPct val="150000"/>
                        </a:lnSpc>
                      </a:pPr>
                      <a:r>
                        <a:rPr lang="en-US" altLang="zh-CN" sz="1400" dirty="0" smtClean="0">
                          <a:latin typeface="+mn-lt"/>
                          <a:ea typeface="+mn-ea"/>
                        </a:rPr>
                        <a:t>ER3260</a:t>
                      </a:r>
                      <a:endParaRPr lang="zh-CN" altLang="en-US" sz="1400" dirty="0">
                        <a:latin typeface="+mn-lt"/>
                        <a:ea typeface="+mn-ea"/>
                      </a:endParaRPr>
                    </a:p>
                  </a:txBody>
                  <a:tcPr anchor="ctr" anchorCtr="1">
                    <a:solidFill>
                      <a:srgbClr val="0687FD"/>
                    </a:solidFill>
                  </a:tcPr>
                </a:tc>
                <a:tc>
                  <a:txBody>
                    <a:bodyPr/>
                    <a:lstStyle/>
                    <a:p>
                      <a:pPr algn="ctr">
                        <a:lnSpc>
                          <a:spcPct val="150000"/>
                        </a:lnSpc>
                      </a:pPr>
                      <a:r>
                        <a:rPr lang="en-US" altLang="zh-CN" sz="1400" dirty="0" smtClean="0">
                          <a:latin typeface="+mn-lt"/>
                          <a:ea typeface="+mn-ea"/>
                        </a:rPr>
                        <a:t>ER5200</a:t>
                      </a:r>
                      <a:endParaRPr lang="zh-CN" altLang="en-US" sz="1400" dirty="0">
                        <a:latin typeface="+mn-lt"/>
                        <a:ea typeface="+mn-ea"/>
                      </a:endParaRPr>
                    </a:p>
                  </a:txBody>
                  <a:tcPr anchor="ctr" anchorCtr="1">
                    <a:solidFill>
                      <a:srgbClr val="0687FD"/>
                    </a:solidFill>
                  </a:tcPr>
                </a:tc>
                <a:tc>
                  <a:txBody>
                    <a:bodyPr/>
                    <a:lstStyle/>
                    <a:p>
                      <a:pPr algn="ctr">
                        <a:lnSpc>
                          <a:spcPct val="150000"/>
                        </a:lnSpc>
                      </a:pPr>
                      <a:r>
                        <a:rPr lang="en-US" altLang="zh-CN" sz="1400" dirty="0" smtClean="0">
                          <a:latin typeface="+mn-lt"/>
                          <a:ea typeface="+mn-ea"/>
                        </a:rPr>
                        <a:t>ER6300</a:t>
                      </a:r>
                      <a:endParaRPr lang="zh-CN" altLang="en-US" sz="1400" dirty="0">
                        <a:latin typeface="+mn-lt"/>
                        <a:ea typeface="+mn-ea"/>
                      </a:endParaRPr>
                    </a:p>
                  </a:txBody>
                  <a:tcPr anchor="ctr" anchorCtr="1">
                    <a:solidFill>
                      <a:srgbClr val="0687FD"/>
                    </a:solidFill>
                  </a:tcPr>
                </a:tc>
                <a:tc>
                  <a:txBody>
                    <a:bodyPr/>
                    <a:lstStyle/>
                    <a:p>
                      <a:pPr algn="ctr">
                        <a:lnSpc>
                          <a:spcPct val="150000"/>
                        </a:lnSpc>
                      </a:pPr>
                      <a:r>
                        <a:rPr lang="en-US" altLang="zh-CN" sz="1400" dirty="0" smtClean="0">
                          <a:latin typeface="+mn-lt"/>
                          <a:ea typeface="+mn-ea"/>
                        </a:rPr>
                        <a:t>ER8300</a:t>
                      </a:r>
                      <a:endParaRPr lang="zh-CN" altLang="en-US" sz="1400" dirty="0">
                        <a:latin typeface="+mn-lt"/>
                        <a:ea typeface="+mn-ea"/>
                      </a:endParaRPr>
                    </a:p>
                  </a:txBody>
                  <a:tcPr anchor="ctr" anchorCtr="1">
                    <a:solidFill>
                      <a:srgbClr val="0687FD"/>
                    </a:solidFill>
                  </a:tcPr>
                </a:tc>
              </a:tr>
              <a:tr h="354320">
                <a:tc>
                  <a:txBody>
                    <a:bodyPr/>
                    <a:lstStyle/>
                    <a:p>
                      <a:pPr algn="ctr">
                        <a:lnSpc>
                          <a:spcPct val="150000"/>
                        </a:lnSpc>
                      </a:pPr>
                      <a:r>
                        <a:rPr lang="zh-CN" altLang="en-US" sz="1400" b="0" dirty="0" smtClean="0">
                          <a:latin typeface="+mn-lt"/>
                          <a:ea typeface="+mn-ea"/>
                        </a:rPr>
                        <a:t>端口形态</a:t>
                      </a:r>
                      <a:endParaRPr lang="zh-CN" altLang="en-US" sz="1400" b="0" dirty="0">
                        <a:latin typeface="+mn-lt"/>
                        <a:ea typeface="+mn-ea"/>
                      </a:endParaRPr>
                    </a:p>
                  </a:txBody>
                  <a:tcPr anchor="ctr" anchorCtr="1"/>
                </a:tc>
                <a:tc>
                  <a:txBody>
                    <a:bodyPr/>
                    <a:lstStyle/>
                    <a:p>
                      <a:pPr algn="ctr">
                        <a:lnSpc>
                          <a:spcPct val="150000"/>
                        </a:lnSpc>
                      </a:pPr>
                      <a:r>
                        <a:rPr lang="en-US" altLang="zh-CN" sz="1400" dirty="0" smtClean="0">
                          <a:latin typeface="+mn-lt"/>
                          <a:ea typeface="+mn-ea"/>
                        </a:rPr>
                        <a:t>2FE WAN</a:t>
                      </a:r>
                    </a:p>
                    <a:p>
                      <a:pPr algn="ctr">
                        <a:lnSpc>
                          <a:spcPct val="150000"/>
                        </a:lnSpc>
                      </a:pPr>
                      <a:r>
                        <a:rPr lang="en-US" altLang="zh-CN" sz="1400" dirty="0" smtClean="0">
                          <a:latin typeface="+mn-lt"/>
                          <a:ea typeface="+mn-ea"/>
                        </a:rPr>
                        <a:t>3FE LAN</a:t>
                      </a:r>
                      <a:endParaRPr lang="zh-CN" altLang="en-US" sz="1400" dirty="0">
                        <a:latin typeface="+mn-lt"/>
                        <a:ea typeface="+mn-ea"/>
                      </a:endParaRPr>
                    </a:p>
                  </a:txBody>
                  <a:tcPr anchor="ctr" anchorCtr="1"/>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altLang="zh-CN" sz="1400" kern="1200" dirty="0" smtClean="0">
                          <a:solidFill>
                            <a:schemeClr val="dk1"/>
                          </a:solidFill>
                          <a:latin typeface="+mn-lt"/>
                          <a:ea typeface="+mn-ea"/>
                          <a:cs typeface="+mn-cs"/>
                        </a:rPr>
                        <a:t>2FEWAN</a:t>
                      </a:r>
                    </a:p>
                    <a:p>
                      <a:pPr marL="0" marR="0" indent="0" algn="ctr" defTabSz="914400" rtl="0" eaLnBrk="1" fontAlgn="auto" latinLnBrk="0" hangingPunct="1">
                        <a:lnSpc>
                          <a:spcPct val="150000"/>
                        </a:lnSpc>
                        <a:spcBef>
                          <a:spcPts val="0"/>
                        </a:spcBef>
                        <a:spcAft>
                          <a:spcPts val="0"/>
                        </a:spcAft>
                        <a:buClrTx/>
                        <a:buSzTx/>
                        <a:buFontTx/>
                        <a:buNone/>
                        <a:tabLst/>
                        <a:defRPr/>
                      </a:pPr>
                      <a:r>
                        <a:rPr lang="en-US" altLang="zh-CN" sz="1400" kern="1200" dirty="0" smtClean="0">
                          <a:solidFill>
                            <a:schemeClr val="dk1"/>
                          </a:solidFill>
                          <a:latin typeface="+mn-lt"/>
                          <a:ea typeface="+mn-ea"/>
                          <a:cs typeface="+mn-cs"/>
                        </a:rPr>
                        <a:t>3FE LAN</a:t>
                      </a:r>
                      <a:endParaRPr lang="zh-CN" altLang="en-US" sz="1400" kern="1200" dirty="0" smtClean="0">
                        <a:solidFill>
                          <a:schemeClr val="dk1"/>
                        </a:solidFill>
                        <a:latin typeface="+mn-lt"/>
                        <a:ea typeface="+mn-ea"/>
                        <a:cs typeface="+mn-cs"/>
                      </a:endParaRPr>
                    </a:p>
                  </a:txBody>
                  <a:tcPr anchor="ctr" anchorCtr="1"/>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altLang="zh-CN" sz="1400" dirty="0" smtClean="0">
                          <a:latin typeface="+mn-lt"/>
                          <a:ea typeface="+mn-ea"/>
                        </a:rPr>
                        <a:t>2FE WAN</a:t>
                      </a:r>
                    </a:p>
                    <a:p>
                      <a:pPr marL="0" marR="0" indent="0" algn="ctr" defTabSz="914400" rtl="0" eaLnBrk="1" fontAlgn="auto" latinLnBrk="0" hangingPunct="1">
                        <a:lnSpc>
                          <a:spcPct val="150000"/>
                        </a:lnSpc>
                        <a:spcBef>
                          <a:spcPts val="0"/>
                        </a:spcBef>
                        <a:spcAft>
                          <a:spcPts val="0"/>
                        </a:spcAft>
                        <a:buClrTx/>
                        <a:buSzTx/>
                        <a:buFontTx/>
                        <a:buNone/>
                        <a:tabLst/>
                        <a:defRPr/>
                      </a:pPr>
                      <a:r>
                        <a:rPr lang="en-US" altLang="zh-CN" sz="1400" dirty="0" smtClean="0">
                          <a:latin typeface="+mn-lt"/>
                          <a:ea typeface="+mn-ea"/>
                        </a:rPr>
                        <a:t>3GE LAN</a:t>
                      </a:r>
                      <a:endParaRPr lang="zh-CN" altLang="en-US" sz="1400" dirty="0" smtClean="0">
                        <a:latin typeface="+mn-lt"/>
                        <a:ea typeface="+mn-ea"/>
                      </a:endParaRPr>
                    </a:p>
                  </a:txBody>
                  <a:tcPr anchor="ctr" anchorCtr="1"/>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altLang="zh-CN" sz="1400" dirty="0" smtClean="0">
                          <a:latin typeface="+mn-lt"/>
                          <a:ea typeface="+mn-ea"/>
                        </a:rPr>
                        <a:t>2GE WAN</a:t>
                      </a:r>
                    </a:p>
                    <a:p>
                      <a:pPr marL="0" marR="0" indent="0" algn="ctr" defTabSz="914400" rtl="0" eaLnBrk="1" fontAlgn="auto" latinLnBrk="0" hangingPunct="1">
                        <a:lnSpc>
                          <a:spcPct val="150000"/>
                        </a:lnSpc>
                        <a:spcBef>
                          <a:spcPts val="0"/>
                        </a:spcBef>
                        <a:spcAft>
                          <a:spcPts val="0"/>
                        </a:spcAft>
                        <a:buClrTx/>
                        <a:buSzTx/>
                        <a:buFontTx/>
                        <a:buNone/>
                        <a:tabLst/>
                        <a:defRPr/>
                      </a:pPr>
                      <a:r>
                        <a:rPr lang="en-US" altLang="zh-CN" sz="1400" dirty="0" smtClean="0">
                          <a:latin typeface="+mn-lt"/>
                          <a:ea typeface="+mn-ea"/>
                        </a:rPr>
                        <a:t>3GE LAN</a:t>
                      </a:r>
                      <a:endParaRPr lang="zh-CN" altLang="en-US" sz="1400" dirty="0" smtClean="0">
                        <a:latin typeface="+mn-lt"/>
                        <a:ea typeface="+mn-ea"/>
                      </a:endParaRPr>
                    </a:p>
                  </a:txBody>
                  <a:tcPr anchor="ctr" anchorCtr="1"/>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altLang="zh-CN" sz="1400" dirty="0" smtClean="0">
                          <a:latin typeface="+mn-lt"/>
                          <a:ea typeface="+mn-ea"/>
                        </a:rPr>
                        <a:t>2GE WAN</a:t>
                      </a:r>
                    </a:p>
                    <a:p>
                      <a:pPr marL="0" marR="0" indent="0" algn="ctr" defTabSz="914400" rtl="0" eaLnBrk="1" fontAlgn="auto" latinLnBrk="0" hangingPunct="1">
                        <a:lnSpc>
                          <a:spcPct val="150000"/>
                        </a:lnSpc>
                        <a:spcBef>
                          <a:spcPts val="0"/>
                        </a:spcBef>
                        <a:spcAft>
                          <a:spcPts val="0"/>
                        </a:spcAft>
                        <a:buClrTx/>
                        <a:buSzTx/>
                        <a:buFontTx/>
                        <a:buNone/>
                        <a:tabLst/>
                        <a:defRPr/>
                      </a:pPr>
                      <a:r>
                        <a:rPr lang="en-US" altLang="zh-CN" sz="1400" dirty="0" smtClean="0">
                          <a:latin typeface="+mn-lt"/>
                          <a:ea typeface="+mn-ea"/>
                        </a:rPr>
                        <a:t>8GE LAN</a:t>
                      </a:r>
                      <a:endParaRPr lang="zh-CN" altLang="en-US" sz="1400" dirty="0" smtClean="0">
                        <a:latin typeface="+mn-lt"/>
                        <a:ea typeface="+mn-ea"/>
                      </a:endParaRPr>
                    </a:p>
                  </a:txBody>
                  <a:tcPr anchor="ctr" anchorCtr="1"/>
                </a:tc>
              </a:tr>
              <a:tr h="216024">
                <a:tc>
                  <a:txBody>
                    <a:bodyPr/>
                    <a:lstStyle/>
                    <a:p>
                      <a:pPr algn="ctr">
                        <a:lnSpc>
                          <a:spcPct val="150000"/>
                        </a:lnSpc>
                      </a:pPr>
                      <a:r>
                        <a:rPr lang="en-US" altLang="zh-CN" sz="1400" b="0" dirty="0" smtClean="0">
                          <a:latin typeface="+mn-lt"/>
                          <a:ea typeface="+mn-ea"/>
                        </a:rPr>
                        <a:t>CPU</a:t>
                      </a:r>
                      <a:endParaRPr lang="zh-CN" altLang="en-US" sz="1400" b="0" dirty="0">
                        <a:latin typeface="+mn-lt"/>
                        <a:ea typeface="+mn-ea"/>
                      </a:endParaRPr>
                    </a:p>
                  </a:txBody>
                  <a:tcPr anchor="ctr" anchorCtr="1"/>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zh-CN" altLang="en-US" sz="1400" dirty="0" smtClean="0">
                          <a:latin typeface="+mn-lt"/>
                          <a:ea typeface="+mn-ea"/>
                        </a:rPr>
                        <a:t>单核</a:t>
                      </a:r>
                      <a:r>
                        <a:rPr lang="en-US" altLang="zh-CN" sz="1400" dirty="0" smtClean="0">
                          <a:latin typeface="+mn-lt"/>
                          <a:ea typeface="+mn-ea"/>
                        </a:rPr>
                        <a:t>400MHz</a:t>
                      </a:r>
                      <a:endParaRPr lang="zh-CN" altLang="en-US" sz="1400" dirty="0">
                        <a:latin typeface="+mn-lt"/>
                        <a:ea typeface="+mn-ea"/>
                      </a:endParaRPr>
                    </a:p>
                  </a:txBody>
                  <a:tcPr anchor="ctr" anchorCtr="1"/>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zh-CN" altLang="en-US" sz="1400" dirty="0" smtClean="0">
                          <a:latin typeface="+mn-lt"/>
                          <a:ea typeface="+mn-ea"/>
                        </a:rPr>
                        <a:t>单核</a:t>
                      </a:r>
                      <a:r>
                        <a:rPr lang="en-US" altLang="zh-CN" sz="1400" dirty="0" smtClean="0">
                          <a:latin typeface="+mn-lt"/>
                          <a:ea typeface="+mn-ea"/>
                        </a:rPr>
                        <a:t>400MHz</a:t>
                      </a:r>
                      <a:endParaRPr lang="zh-CN" altLang="en-US" sz="1400" dirty="0">
                        <a:latin typeface="+mn-lt"/>
                        <a:ea typeface="+mn-ea"/>
                      </a:endParaRPr>
                    </a:p>
                  </a:txBody>
                  <a:tcPr anchor="ctr" anchorCtr="1"/>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zh-CN" altLang="en-US" sz="1400" dirty="0" smtClean="0">
                          <a:latin typeface="+mn-lt"/>
                          <a:ea typeface="+mn-ea"/>
                        </a:rPr>
                        <a:t>双核</a:t>
                      </a:r>
                      <a:r>
                        <a:rPr lang="en-US" altLang="zh-CN" sz="1400" dirty="0" smtClean="0">
                          <a:latin typeface="+mn-lt"/>
                          <a:ea typeface="+mn-ea"/>
                        </a:rPr>
                        <a:t>500MHz</a:t>
                      </a:r>
                      <a:endParaRPr lang="zh-CN" altLang="en-US" sz="1400" dirty="0">
                        <a:latin typeface="+mn-lt"/>
                        <a:ea typeface="+mn-ea"/>
                      </a:endParaRPr>
                    </a:p>
                  </a:txBody>
                  <a:tcPr anchor="ctr" anchorCtr="1"/>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zh-CN" altLang="en-US" sz="1400" dirty="0" smtClean="0">
                          <a:latin typeface="+mn-lt"/>
                          <a:ea typeface="+mn-ea"/>
                        </a:rPr>
                        <a:t>双核</a:t>
                      </a:r>
                      <a:r>
                        <a:rPr lang="en-US" altLang="zh-CN" sz="1400" dirty="0" smtClean="0">
                          <a:latin typeface="+mn-lt"/>
                          <a:ea typeface="+mn-ea"/>
                        </a:rPr>
                        <a:t>500MHz</a:t>
                      </a:r>
                      <a:endParaRPr lang="zh-CN" altLang="en-US" sz="1400" dirty="0" smtClean="0">
                        <a:latin typeface="+mn-lt"/>
                        <a:ea typeface="+mn-ea"/>
                      </a:endParaRPr>
                    </a:p>
                  </a:txBody>
                  <a:tcPr anchor="ctr" anchorCtr="1"/>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zh-CN" altLang="en-US" sz="1400" dirty="0" smtClean="0">
                          <a:latin typeface="+mn-lt"/>
                          <a:ea typeface="+mn-ea"/>
                        </a:rPr>
                        <a:t>双核</a:t>
                      </a:r>
                      <a:r>
                        <a:rPr lang="en-US" altLang="zh-CN" sz="1400" dirty="0" smtClean="0">
                          <a:latin typeface="+mn-lt"/>
                          <a:ea typeface="+mn-ea"/>
                        </a:rPr>
                        <a:t>700MHz</a:t>
                      </a:r>
                      <a:endParaRPr lang="zh-CN" altLang="en-US" sz="1400" dirty="0" smtClean="0">
                        <a:latin typeface="+mn-lt"/>
                        <a:ea typeface="+mn-ea"/>
                      </a:endParaRPr>
                    </a:p>
                  </a:txBody>
                  <a:tcPr anchor="ctr" anchorCtr="1"/>
                </a:tc>
              </a:tr>
              <a:tr h="353011">
                <a:tc>
                  <a:txBody>
                    <a:bodyPr/>
                    <a:lstStyle/>
                    <a:p>
                      <a:pPr algn="ctr">
                        <a:lnSpc>
                          <a:spcPct val="150000"/>
                        </a:lnSpc>
                      </a:pPr>
                      <a:r>
                        <a:rPr lang="en-US" altLang="zh-CN" sz="1400" b="0" dirty="0" smtClean="0">
                          <a:latin typeface="+mn-lt"/>
                          <a:ea typeface="+mn-ea"/>
                        </a:rPr>
                        <a:t>VPN</a:t>
                      </a:r>
                      <a:r>
                        <a:rPr lang="zh-CN" altLang="en-US" sz="1400" b="0" dirty="0" smtClean="0">
                          <a:latin typeface="+mn-lt"/>
                          <a:ea typeface="+mn-ea"/>
                        </a:rPr>
                        <a:t>隧道数</a:t>
                      </a:r>
                      <a:endParaRPr lang="zh-CN" altLang="en-US" sz="1400" b="0" dirty="0">
                        <a:latin typeface="+mn-lt"/>
                        <a:ea typeface="+mn-ea"/>
                      </a:endParaRPr>
                    </a:p>
                  </a:txBody>
                  <a:tcPr anchor="ctr" anchorCtr="1"/>
                </a:tc>
                <a:tc>
                  <a:txBody>
                    <a:bodyPr/>
                    <a:lstStyle/>
                    <a:p>
                      <a:pPr algn="ctr">
                        <a:lnSpc>
                          <a:spcPct val="150000"/>
                        </a:lnSpc>
                      </a:pPr>
                      <a:r>
                        <a:rPr lang="en-US" altLang="zh-CN" sz="1400" dirty="0" smtClean="0">
                          <a:latin typeface="+mn-lt"/>
                          <a:ea typeface="+mn-ea"/>
                        </a:rPr>
                        <a:t>20</a:t>
                      </a:r>
                      <a:endParaRPr lang="zh-CN" altLang="en-US" sz="1400" dirty="0">
                        <a:latin typeface="+mn-lt"/>
                        <a:ea typeface="+mn-ea"/>
                      </a:endParaRPr>
                    </a:p>
                  </a:txBody>
                  <a:tcPr anchor="ctr" anchorCtr="1"/>
                </a:tc>
                <a:tc>
                  <a:txBody>
                    <a:bodyPr/>
                    <a:lstStyle/>
                    <a:p>
                      <a:pPr algn="ctr">
                        <a:lnSpc>
                          <a:spcPct val="150000"/>
                        </a:lnSpc>
                      </a:pPr>
                      <a:r>
                        <a:rPr lang="en-US" altLang="zh-CN" sz="1400" dirty="0" smtClean="0">
                          <a:latin typeface="+mn-lt"/>
                          <a:ea typeface="+mn-ea"/>
                        </a:rPr>
                        <a:t>20</a:t>
                      </a:r>
                      <a:endParaRPr lang="zh-CN" altLang="en-US" sz="1400" dirty="0">
                        <a:latin typeface="+mn-lt"/>
                        <a:ea typeface="+mn-ea"/>
                      </a:endParaRPr>
                    </a:p>
                  </a:txBody>
                  <a:tcPr anchor="ctr" anchorCtr="1"/>
                </a:tc>
                <a:tc>
                  <a:txBody>
                    <a:bodyPr/>
                    <a:lstStyle/>
                    <a:p>
                      <a:pPr algn="ctr">
                        <a:lnSpc>
                          <a:spcPct val="150000"/>
                        </a:lnSpc>
                      </a:pPr>
                      <a:r>
                        <a:rPr lang="en-US" altLang="zh-CN" sz="1400" dirty="0" smtClean="0">
                          <a:latin typeface="+mn-lt"/>
                          <a:ea typeface="+mn-ea"/>
                        </a:rPr>
                        <a:t>50</a:t>
                      </a:r>
                      <a:endParaRPr lang="zh-CN" altLang="en-US" sz="1400" dirty="0">
                        <a:latin typeface="+mn-lt"/>
                        <a:ea typeface="+mn-ea"/>
                      </a:endParaRPr>
                    </a:p>
                  </a:txBody>
                  <a:tcPr anchor="ctr" anchorCtr="1"/>
                </a:tc>
                <a:tc>
                  <a:txBody>
                    <a:bodyPr/>
                    <a:lstStyle/>
                    <a:p>
                      <a:pPr algn="ctr">
                        <a:lnSpc>
                          <a:spcPct val="150000"/>
                        </a:lnSpc>
                      </a:pPr>
                      <a:r>
                        <a:rPr lang="en-US" altLang="zh-CN" sz="1400" dirty="0" smtClean="0">
                          <a:latin typeface="+mn-lt"/>
                          <a:ea typeface="+mn-ea"/>
                        </a:rPr>
                        <a:t>-</a:t>
                      </a:r>
                      <a:endParaRPr lang="zh-CN" altLang="en-US" sz="1400" dirty="0">
                        <a:latin typeface="+mn-lt"/>
                        <a:ea typeface="+mn-ea"/>
                      </a:endParaRPr>
                    </a:p>
                  </a:txBody>
                  <a:tcPr anchor="ctr" anchorCtr="1"/>
                </a:tc>
                <a:tc>
                  <a:txBody>
                    <a:bodyPr/>
                    <a:lstStyle/>
                    <a:p>
                      <a:pPr algn="ctr">
                        <a:lnSpc>
                          <a:spcPct val="150000"/>
                        </a:lnSpc>
                      </a:pPr>
                      <a:r>
                        <a:rPr lang="en-US" altLang="zh-CN" sz="1400" dirty="0" smtClean="0">
                          <a:latin typeface="+mn-lt"/>
                          <a:ea typeface="+mn-ea"/>
                        </a:rPr>
                        <a:t>-</a:t>
                      </a:r>
                      <a:endParaRPr lang="zh-CN" altLang="en-US" sz="1400" dirty="0">
                        <a:latin typeface="+mn-lt"/>
                        <a:ea typeface="+mn-ea"/>
                      </a:endParaRPr>
                    </a:p>
                  </a:txBody>
                  <a:tcPr anchor="ctr" anchorCtr="1"/>
                </a:tc>
              </a:tr>
              <a:tr h="353011">
                <a:tc>
                  <a:txBody>
                    <a:bodyPr/>
                    <a:lstStyle/>
                    <a:p>
                      <a:pPr marL="0" algn="ctr" defTabSz="914400" rtl="0" eaLnBrk="1" latinLnBrk="0" hangingPunct="1">
                        <a:lnSpc>
                          <a:spcPct val="150000"/>
                        </a:lnSpc>
                      </a:pPr>
                      <a:r>
                        <a:rPr lang="en-US" altLang="zh-CN" sz="1400" b="0" kern="1200" dirty="0" smtClean="0">
                          <a:solidFill>
                            <a:schemeClr val="dk1"/>
                          </a:solidFill>
                          <a:latin typeface="+mn-lt"/>
                          <a:ea typeface="+mn-ea"/>
                          <a:cs typeface="+mn-cs"/>
                        </a:rPr>
                        <a:t>VPN</a:t>
                      </a:r>
                      <a:r>
                        <a:rPr lang="zh-CN" altLang="en-US" sz="1400" b="0" kern="1200" dirty="0" smtClean="0">
                          <a:solidFill>
                            <a:schemeClr val="dk1"/>
                          </a:solidFill>
                          <a:latin typeface="+mn-lt"/>
                          <a:ea typeface="+mn-ea"/>
                          <a:cs typeface="+mn-cs"/>
                        </a:rPr>
                        <a:t>转发速率</a:t>
                      </a:r>
                    </a:p>
                  </a:txBody>
                  <a:tcPr anchor="ctr" anchorCtr="1"/>
                </a:tc>
                <a:tc>
                  <a:txBody>
                    <a:bodyPr/>
                    <a:lstStyle/>
                    <a:p>
                      <a:pPr marL="0" algn="ctr" defTabSz="914400" rtl="0" eaLnBrk="1" latinLnBrk="0" hangingPunct="1">
                        <a:lnSpc>
                          <a:spcPct val="150000"/>
                        </a:lnSpc>
                      </a:pPr>
                      <a:r>
                        <a:rPr lang="en-US" altLang="zh-CN" sz="1400" kern="1200" dirty="0" smtClean="0">
                          <a:solidFill>
                            <a:schemeClr val="dk1"/>
                          </a:solidFill>
                          <a:latin typeface="+mn-lt"/>
                          <a:ea typeface="+mn-ea"/>
                          <a:cs typeface="+mn-cs"/>
                        </a:rPr>
                        <a:t>20Mbps</a:t>
                      </a:r>
                      <a:endParaRPr lang="zh-CN" altLang="en-US" sz="1400" kern="1200" dirty="0" smtClean="0">
                        <a:solidFill>
                          <a:schemeClr val="dk1"/>
                        </a:solidFill>
                        <a:latin typeface="+mn-lt"/>
                        <a:ea typeface="+mn-ea"/>
                        <a:cs typeface="+mn-cs"/>
                      </a:endParaRPr>
                    </a:p>
                  </a:txBody>
                  <a:tcPr anchor="ctr" anchorCtr="1"/>
                </a:tc>
                <a:tc>
                  <a:txBody>
                    <a:bodyPr/>
                    <a:lstStyle/>
                    <a:p>
                      <a:pPr algn="ctr">
                        <a:lnSpc>
                          <a:spcPct val="150000"/>
                        </a:lnSpc>
                      </a:pPr>
                      <a:r>
                        <a:rPr lang="en-US" altLang="zh-CN" sz="1400" dirty="0" smtClean="0">
                          <a:latin typeface="+mn-lt"/>
                          <a:ea typeface="+mn-ea"/>
                        </a:rPr>
                        <a:t>20Mbps</a:t>
                      </a:r>
                      <a:endParaRPr lang="zh-CN" altLang="en-US" sz="1400" dirty="0">
                        <a:latin typeface="+mn-lt"/>
                        <a:ea typeface="+mn-ea"/>
                      </a:endParaRPr>
                    </a:p>
                  </a:txBody>
                  <a:tcPr anchor="ctr" anchorCtr="1"/>
                </a:tc>
                <a:tc>
                  <a:txBody>
                    <a:bodyPr/>
                    <a:lstStyle/>
                    <a:p>
                      <a:pPr algn="ctr">
                        <a:lnSpc>
                          <a:spcPct val="150000"/>
                        </a:lnSpc>
                      </a:pPr>
                      <a:r>
                        <a:rPr lang="en-US" altLang="zh-CN" sz="1400" dirty="0" smtClean="0">
                          <a:latin typeface="+mn-lt"/>
                          <a:ea typeface="+mn-ea"/>
                        </a:rPr>
                        <a:t>30Mbps</a:t>
                      </a:r>
                      <a:endParaRPr lang="zh-CN" altLang="en-US" sz="1400" dirty="0">
                        <a:latin typeface="+mn-lt"/>
                        <a:ea typeface="+mn-ea"/>
                      </a:endParaRPr>
                    </a:p>
                  </a:txBody>
                  <a:tcPr anchor="ctr" anchorCtr="1"/>
                </a:tc>
                <a:tc>
                  <a:txBody>
                    <a:bodyPr/>
                    <a:lstStyle/>
                    <a:p>
                      <a:pPr algn="ctr">
                        <a:lnSpc>
                          <a:spcPct val="150000"/>
                        </a:lnSpc>
                      </a:pPr>
                      <a:r>
                        <a:rPr lang="en-US" altLang="zh-CN" sz="1400" dirty="0" smtClean="0">
                          <a:latin typeface="+mn-lt"/>
                          <a:ea typeface="+mn-ea"/>
                        </a:rPr>
                        <a:t>-</a:t>
                      </a:r>
                      <a:endParaRPr lang="zh-CN" altLang="en-US" sz="1400" dirty="0">
                        <a:latin typeface="+mn-lt"/>
                        <a:ea typeface="+mn-ea"/>
                      </a:endParaRPr>
                    </a:p>
                  </a:txBody>
                  <a:tcPr anchor="ctr" anchorCtr="1"/>
                </a:tc>
                <a:tc>
                  <a:txBody>
                    <a:bodyPr/>
                    <a:lstStyle/>
                    <a:p>
                      <a:pPr algn="ctr">
                        <a:lnSpc>
                          <a:spcPct val="150000"/>
                        </a:lnSpc>
                      </a:pPr>
                      <a:r>
                        <a:rPr lang="en-US" altLang="zh-CN" sz="1400" dirty="0" smtClean="0">
                          <a:latin typeface="+mn-lt"/>
                          <a:ea typeface="+mn-ea"/>
                        </a:rPr>
                        <a:t>-</a:t>
                      </a:r>
                      <a:endParaRPr lang="zh-CN" altLang="en-US" sz="1400" dirty="0">
                        <a:latin typeface="+mn-lt"/>
                        <a:ea typeface="+mn-ea"/>
                      </a:endParaRPr>
                    </a:p>
                  </a:txBody>
                  <a:tcPr anchor="ctr" anchorCtr="1"/>
                </a:tc>
              </a:tr>
              <a:tr h="353011">
                <a:tc>
                  <a:txBody>
                    <a:bodyPr/>
                    <a:lstStyle/>
                    <a:p>
                      <a:pPr algn="ctr">
                        <a:lnSpc>
                          <a:spcPct val="150000"/>
                        </a:lnSpc>
                      </a:pPr>
                      <a:r>
                        <a:rPr lang="en-US" altLang="zh-CN" sz="1400" b="0" dirty="0" err="1" smtClean="0">
                          <a:latin typeface="+mn-lt"/>
                          <a:ea typeface="+mn-ea"/>
                        </a:rPr>
                        <a:t>QoS</a:t>
                      </a:r>
                      <a:endParaRPr lang="zh-CN" altLang="en-US" sz="1400" b="0" dirty="0">
                        <a:latin typeface="+mn-lt"/>
                        <a:ea typeface="+mn-ea"/>
                      </a:endParaRPr>
                    </a:p>
                  </a:txBody>
                  <a:tcPr anchor="ctr" anchorCtr="1"/>
                </a:tc>
                <a:tc>
                  <a:txBody>
                    <a:bodyPr/>
                    <a:lstStyle/>
                    <a:p>
                      <a:pPr algn="ctr">
                        <a:lnSpc>
                          <a:spcPct val="150000"/>
                        </a:lnSpc>
                      </a:pPr>
                      <a:r>
                        <a:rPr lang="en-US" altLang="zh-CN" sz="1400" dirty="0" smtClean="0">
                          <a:latin typeface="+mn-lt"/>
                          <a:ea typeface="+mn-ea"/>
                        </a:rPr>
                        <a:t>Y</a:t>
                      </a:r>
                      <a:endParaRPr lang="zh-CN" altLang="en-US" sz="1400" dirty="0">
                        <a:latin typeface="+mn-lt"/>
                        <a:ea typeface="+mn-ea"/>
                      </a:endParaRPr>
                    </a:p>
                  </a:txBody>
                  <a:tcPr anchor="ctr" anchorCtr="1"/>
                </a:tc>
                <a:tc>
                  <a:txBody>
                    <a:bodyPr/>
                    <a:lstStyle/>
                    <a:p>
                      <a:pPr algn="ctr">
                        <a:lnSpc>
                          <a:spcPct val="150000"/>
                        </a:lnSpc>
                      </a:pPr>
                      <a:r>
                        <a:rPr lang="en-US" altLang="zh-CN" sz="1400" dirty="0" smtClean="0">
                          <a:latin typeface="+mn-lt"/>
                          <a:ea typeface="+mn-ea"/>
                        </a:rPr>
                        <a:t>Y</a:t>
                      </a:r>
                      <a:endParaRPr lang="zh-CN" altLang="en-US" sz="1400" dirty="0">
                        <a:latin typeface="+mn-lt"/>
                        <a:ea typeface="+mn-ea"/>
                      </a:endParaRPr>
                    </a:p>
                  </a:txBody>
                  <a:tcPr anchor="ctr" anchorCtr="1"/>
                </a:tc>
                <a:tc>
                  <a:txBody>
                    <a:bodyPr/>
                    <a:lstStyle/>
                    <a:p>
                      <a:pPr algn="ctr">
                        <a:lnSpc>
                          <a:spcPct val="150000"/>
                        </a:lnSpc>
                      </a:pPr>
                      <a:r>
                        <a:rPr lang="en-US" altLang="zh-CN" sz="1400" dirty="0" smtClean="0">
                          <a:latin typeface="+mn-lt"/>
                          <a:ea typeface="+mn-ea"/>
                        </a:rPr>
                        <a:t>Y</a:t>
                      </a:r>
                      <a:endParaRPr lang="zh-CN" altLang="en-US" sz="1400" dirty="0">
                        <a:latin typeface="+mn-lt"/>
                        <a:ea typeface="+mn-ea"/>
                      </a:endParaRPr>
                    </a:p>
                  </a:txBody>
                  <a:tcPr anchor="ctr" anchorCtr="1"/>
                </a:tc>
                <a:tc>
                  <a:txBody>
                    <a:bodyPr/>
                    <a:lstStyle/>
                    <a:p>
                      <a:pPr algn="ctr">
                        <a:lnSpc>
                          <a:spcPct val="150000"/>
                        </a:lnSpc>
                      </a:pPr>
                      <a:r>
                        <a:rPr lang="en-US" altLang="zh-CN" sz="1400" dirty="0" smtClean="0">
                          <a:latin typeface="+mn-lt"/>
                          <a:ea typeface="+mn-ea"/>
                        </a:rPr>
                        <a:t>Y</a:t>
                      </a:r>
                      <a:endParaRPr lang="zh-CN" altLang="en-US" sz="1400" dirty="0">
                        <a:latin typeface="+mn-lt"/>
                        <a:ea typeface="+mn-ea"/>
                      </a:endParaRPr>
                    </a:p>
                  </a:txBody>
                  <a:tcPr anchor="ctr" anchorCtr="1"/>
                </a:tc>
                <a:tc>
                  <a:txBody>
                    <a:bodyPr/>
                    <a:lstStyle/>
                    <a:p>
                      <a:pPr algn="ctr">
                        <a:lnSpc>
                          <a:spcPct val="150000"/>
                        </a:lnSpc>
                      </a:pPr>
                      <a:r>
                        <a:rPr lang="en-US" altLang="zh-CN" sz="1400" dirty="0" smtClean="0">
                          <a:latin typeface="+mn-lt"/>
                          <a:ea typeface="+mn-ea"/>
                        </a:rPr>
                        <a:t>Y</a:t>
                      </a:r>
                      <a:endParaRPr lang="zh-CN" altLang="en-US" sz="1400" dirty="0">
                        <a:latin typeface="+mn-lt"/>
                        <a:ea typeface="+mn-ea"/>
                      </a:endParaRPr>
                    </a:p>
                  </a:txBody>
                  <a:tcPr anchor="ctr" anchorCtr="1"/>
                </a:tc>
              </a:tr>
              <a:tr h="353011">
                <a:tc>
                  <a:txBody>
                    <a:bodyPr/>
                    <a:lstStyle/>
                    <a:p>
                      <a:pPr algn="ctr">
                        <a:lnSpc>
                          <a:spcPct val="150000"/>
                        </a:lnSpc>
                      </a:pPr>
                      <a:r>
                        <a:rPr lang="zh-CN" altLang="en-US" sz="1400" b="0" dirty="0" smtClean="0">
                          <a:latin typeface="+mn-lt"/>
                          <a:ea typeface="+mn-ea"/>
                        </a:rPr>
                        <a:t>负载均衡</a:t>
                      </a:r>
                      <a:endParaRPr lang="zh-CN" altLang="en-US" sz="1400" b="0" dirty="0">
                        <a:latin typeface="+mn-lt"/>
                        <a:ea typeface="+mn-ea"/>
                      </a:endParaRPr>
                    </a:p>
                  </a:txBody>
                  <a:tcPr anchor="ctr" anchorCtr="1"/>
                </a:tc>
                <a:tc>
                  <a:txBody>
                    <a:bodyPr/>
                    <a:lstStyle/>
                    <a:p>
                      <a:pPr algn="ctr">
                        <a:lnSpc>
                          <a:spcPct val="150000"/>
                        </a:lnSpc>
                      </a:pPr>
                      <a:r>
                        <a:rPr lang="en-US" altLang="zh-CN" sz="1400" dirty="0" smtClean="0">
                          <a:latin typeface="+mn-lt"/>
                          <a:ea typeface="+mn-ea"/>
                        </a:rPr>
                        <a:t>Y</a:t>
                      </a:r>
                      <a:endParaRPr lang="zh-CN" altLang="en-US" sz="1400" dirty="0">
                        <a:latin typeface="+mn-lt"/>
                        <a:ea typeface="+mn-ea"/>
                      </a:endParaRPr>
                    </a:p>
                  </a:txBody>
                  <a:tcPr anchor="ctr" anchorCtr="1"/>
                </a:tc>
                <a:tc>
                  <a:txBody>
                    <a:bodyPr/>
                    <a:lstStyle/>
                    <a:p>
                      <a:pPr algn="ctr">
                        <a:lnSpc>
                          <a:spcPct val="150000"/>
                        </a:lnSpc>
                      </a:pPr>
                      <a:r>
                        <a:rPr lang="en-US" altLang="zh-CN" sz="1400" dirty="0" smtClean="0">
                          <a:latin typeface="+mn-lt"/>
                          <a:ea typeface="+mn-ea"/>
                        </a:rPr>
                        <a:t>Y</a:t>
                      </a:r>
                      <a:endParaRPr lang="zh-CN" altLang="en-US" sz="1400" dirty="0">
                        <a:latin typeface="+mn-lt"/>
                        <a:ea typeface="+mn-ea"/>
                      </a:endParaRPr>
                    </a:p>
                  </a:txBody>
                  <a:tcPr anchor="ctr" anchorCtr="1"/>
                </a:tc>
                <a:tc>
                  <a:txBody>
                    <a:bodyPr/>
                    <a:lstStyle/>
                    <a:p>
                      <a:pPr algn="ctr">
                        <a:lnSpc>
                          <a:spcPct val="150000"/>
                        </a:lnSpc>
                      </a:pPr>
                      <a:r>
                        <a:rPr lang="en-US" altLang="zh-CN" sz="1400" dirty="0" smtClean="0">
                          <a:latin typeface="+mn-lt"/>
                          <a:ea typeface="+mn-ea"/>
                        </a:rPr>
                        <a:t>Y</a:t>
                      </a:r>
                      <a:endParaRPr lang="zh-CN" altLang="en-US" sz="1400" dirty="0">
                        <a:latin typeface="+mn-lt"/>
                        <a:ea typeface="+mn-ea"/>
                      </a:endParaRPr>
                    </a:p>
                  </a:txBody>
                  <a:tcPr anchor="ctr" anchorCtr="1"/>
                </a:tc>
                <a:tc>
                  <a:txBody>
                    <a:bodyPr/>
                    <a:lstStyle/>
                    <a:p>
                      <a:pPr algn="ctr">
                        <a:lnSpc>
                          <a:spcPct val="150000"/>
                        </a:lnSpc>
                      </a:pPr>
                      <a:r>
                        <a:rPr lang="en-US" altLang="zh-CN" sz="1400" dirty="0" smtClean="0">
                          <a:latin typeface="+mn-lt"/>
                          <a:ea typeface="+mn-ea"/>
                        </a:rPr>
                        <a:t>Y</a:t>
                      </a:r>
                      <a:endParaRPr lang="zh-CN" altLang="en-US" sz="1400" dirty="0">
                        <a:latin typeface="+mn-lt"/>
                        <a:ea typeface="+mn-ea"/>
                      </a:endParaRPr>
                    </a:p>
                  </a:txBody>
                  <a:tcPr anchor="ctr" anchorCtr="1"/>
                </a:tc>
                <a:tc>
                  <a:txBody>
                    <a:bodyPr/>
                    <a:lstStyle/>
                    <a:p>
                      <a:pPr algn="ctr">
                        <a:lnSpc>
                          <a:spcPct val="150000"/>
                        </a:lnSpc>
                      </a:pPr>
                      <a:r>
                        <a:rPr lang="en-US" altLang="zh-CN" sz="1400" dirty="0" smtClean="0">
                          <a:latin typeface="+mn-lt"/>
                          <a:ea typeface="+mn-ea"/>
                        </a:rPr>
                        <a:t>Y</a:t>
                      </a:r>
                      <a:endParaRPr lang="zh-CN" altLang="en-US" sz="1400" dirty="0">
                        <a:latin typeface="+mn-lt"/>
                        <a:ea typeface="+mn-ea"/>
                      </a:endParaRPr>
                    </a:p>
                  </a:txBody>
                  <a:tcPr anchor="ctr" anchorCtr="1"/>
                </a:tc>
              </a:tr>
              <a:tr h="353011">
                <a:tc>
                  <a:txBody>
                    <a:bodyPr/>
                    <a:lstStyle/>
                    <a:p>
                      <a:pPr algn="ctr">
                        <a:lnSpc>
                          <a:spcPct val="150000"/>
                        </a:lnSpc>
                      </a:pPr>
                      <a:r>
                        <a:rPr lang="zh-CN" altLang="en-US" sz="1400" b="0" dirty="0" smtClean="0">
                          <a:latin typeface="+mn-lt"/>
                          <a:ea typeface="+mn-ea"/>
                        </a:rPr>
                        <a:t>策略路由</a:t>
                      </a:r>
                      <a:endParaRPr lang="zh-CN" altLang="en-US" sz="1400" b="0" dirty="0">
                        <a:latin typeface="+mn-lt"/>
                        <a:ea typeface="+mn-ea"/>
                      </a:endParaRPr>
                    </a:p>
                  </a:txBody>
                  <a:tcPr anchor="ctr" anchorCtr="1"/>
                </a:tc>
                <a:tc>
                  <a:txBody>
                    <a:bodyPr/>
                    <a:lstStyle/>
                    <a:p>
                      <a:pPr algn="ctr">
                        <a:lnSpc>
                          <a:spcPct val="150000"/>
                        </a:lnSpc>
                      </a:pPr>
                      <a:r>
                        <a:rPr lang="en-US" altLang="zh-CN" sz="1400" dirty="0" smtClean="0">
                          <a:latin typeface="+mn-lt"/>
                          <a:ea typeface="+mn-ea"/>
                        </a:rPr>
                        <a:t>Y</a:t>
                      </a:r>
                      <a:endParaRPr lang="zh-CN" altLang="en-US" sz="1400" dirty="0">
                        <a:latin typeface="+mn-lt"/>
                        <a:ea typeface="+mn-ea"/>
                      </a:endParaRPr>
                    </a:p>
                  </a:txBody>
                  <a:tcPr anchor="ctr" anchorCtr="1"/>
                </a:tc>
                <a:tc>
                  <a:txBody>
                    <a:bodyPr/>
                    <a:lstStyle/>
                    <a:p>
                      <a:pPr algn="ctr">
                        <a:lnSpc>
                          <a:spcPct val="150000"/>
                        </a:lnSpc>
                      </a:pPr>
                      <a:r>
                        <a:rPr lang="en-US" altLang="zh-CN" sz="1400" dirty="0" smtClean="0">
                          <a:latin typeface="+mn-lt"/>
                          <a:ea typeface="+mn-ea"/>
                        </a:rPr>
                        <a:t>Y</a:t>
                      </a:r>
                      <a:endParaRPr lang="zh-CN" altLang="en-US" sz="1400" dirty="0">
                        <a:latin typeface="+mn-lt"/>
                        <a:ea typeface="+mn-ea"/>
                      </a:endParaRPr>
                    </a:p>
                  </a:txBody>
                  <a:tcPr anchor="ctr" anchorCtr="1"/>
                </a:tc>
                <a:tc>
                  <a:txBody>
                    <a:bodyPr/>
                    <a:lstStyle/>
                    <a:p>
                      <a:pPr algn="ctr">
                        <a:lnSpc>
                          <a:spcPct val="150000"/>
                        </a:lnSpc>
                      </a:pPr>
                      <a:r>
                        <a:rPr lang="en-US" altLang="zh-CN" sz="1400" dirty="0" smtClean="0">
                          <a:latin typeface="+mn-lt"/>
                          <a:ea typeface="+mn-ea"/>
                        </a:rPr>
                        <a:t>Y</a:t>
                      </a:r>
                      <a:endParaRPr lang="zh-CN" altLang="en-US" sz="1400" dirty="0">
                        <a:latin typeface="+mn-lt"/>
                        <a:ea typeface="+mn-ea"/>
                      </a:endParaRPr>
                    </a:p>
                  </a:txBody>
                  <a:tcPr anchor="ctr" anchorCtr="1"/>
                </a:tc>
                <a:tc>
                  <a:txBody>
                    <a:bodyPr/>
                    <a:lstStyle/>
                    <a:p>
                      <a:pPr algn="ctr">
                        <a:lnSpc>
                          <a:spcPct val="150000"/>
                        </a:lnSpc>
                      </a:pPr>
                      <a:r>
                        <a:rPr lang="en-US" altLang="zh-CN" sz="1400" dirty="0" smtClean="0">
                          <a:latin typeface="+mn-lt"/>
                          <a:ea typeface="+mn-ea"/>
                        </a:rPr>
                        <a:t>Y</a:t>
                      </a:r>
                      <a:endParaRPr lang="zh-CN" altLang="en-US" sz="1400" dirty="0">
                        <a:latin typeface="+mn-lt"/>
                        <a:ea typeface="+mn-ea"/>
                      </a:endParaRPr>
                    </a:p>
                  </a:txBody>
                  <a:tcPr anchor="ctr" anchorCtr="1"/>
                </a:tc>
                <a:tc>
                  <a:txBody>
                    <a:bodyPr/>
                    <a:lstStyle/>
                    <a:p>
                      <a:pPr algn="ctr">
                        <a:lnSpc>
                          <a:spcPct val="150000"/>
                        </a:lnSpc>
                      </a:pPr>
                      <a:r>
                        <a:rPr lang="en-US" altLang="zh-CN" sz="1400" dirty="0" smtClean="0">
                          <a:latin typeface="+mn-lt"/>
                          <a:ea typeface="+mn-ea"/>
                        </a:rPr>
                        <a:t>Y</a:t>
                      </a:r>
                      <a:endParaRPr lang="zh-CN" altLang="en-US" sz="1400" dirty="0">
                        <a:latin typeface="+mn-lt"/>
                        <a:ea typeface="+mn-ea"/>
                      </a:endParaRPr>
                    </a:p>
                  </a:txBody>
                  <a:tcPr anchor="ctr" anchorCtr="1"/>
                </a:tc>
              </a:tr>
              <a:tr h="353011">
                <a:tc>
                  <a:txBody>
                    <a:bodyPr/>
                    <a:lstStyle/>
                    <a:p>
                      <a:pPr algn="ctr">
                        <a:lnSpc>
                          <a:spcPct val="150000"/>
                        </a:lnSpc>
                      </a:pPr>
                      <a:r>
                        <a:rPr lang="zh-CN" altLang="en-US" sz="1400" b="0" dirty="0" smtClean="0">
                          <a:latin typeface="+mn-lt"/>
                          <a:ea typeface="+mn-ea"/>
                        </a:rPr>
                        <a:t>管理方式</a:t>
                      </a:r>
                      <a:endParaRPr lang="zh-CN" altLang="en-US" sz="1400" b="0" dirty="0">
                        <a:latin typeface="+mn-lt"/>
                        <a:ea typeface="+mn-ea"/>
                      </a:endParaRPr>
                    </a:p>
                  </a:txBody>
                  <a:tcPr anchor="ctr" anchorCtr="1"/>
                </a:tc>
                <a:tc>
                  <a:txBody>
                    <a:bodyPr/>
                    <a:lstStyle/>
                    <a:p>
                      <a:pPr algn="ctr">
                        <a:lnSpc>
                          <a:spcPct val="150000"/>
                        </a:lnSpc>
                      </a:pPr>
                      <a:r>
                        <a:rPr lang="zh-CN" altLang="en-US" sz="1400" dirty="0" smtClean="0">
                          <a:latin typeface="+mn-lt"/>
                          <a:ea typeface="+mn-ea"/>
                        </a:rPr>
                        <a:t>全网管</a:t>
                      </a:r>
                      <a:endParaRPr lang="zh-CN" altLang="en-US" sz="1400" dirty="0">
                        <a:latin typeface="+mn-lt"/>
                        <a:ea typeface="+mn-ea"/>
                      </a:endParaRPr>
                    </a:p>
                  </a:txBody>
                  <a:tcPr anchor="ctr" anchorCtr="1"/>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zh-CN" altLang="en-US" sz="1400" dirty="0" smtClean="0">
                          <a:latin typeface="+mn-lt"/>
                          <a:ea typeface="+mn-ea"/>
                        </a:rPr>
                        <a:t>全网管</a:t>
                      </a:r>
                    </a:p>
                  </a:txBody>
                  <a:tcPr anchor="ctr" anchorCtr="1"/>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zh-CN" altLang="en-US" sz="1400" dirty="0" smtClean="0">
                          <a:latin typeface="+mn-lt"/>
                          <a:ea typeface="+mn-ea"/>
                        </a:rPr>
                        <a:t>全网管</a:t>
                      </a:r>
                    </a:p>
                  </a:txBody>
                  <a:tcPr anchor="ctr" anchorCtr="1"/>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zh-CN" altLang="en-US" sz="1400" dirty="0" smtClean="0">
                          <a:latin typeface="+mn-lt"/>
                          <a:ea typeface="+mn-ea"/>
                        </a:rPr>
                        <a:t>全网管</a:t>
                      </a:r>
                    </a:p>
                  </a:txBody>
                  <a:tcPr anchor="ctr" anchorCtr="1"/>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zh-CN" altLang="en-US" sz="1400" dirty="0" smtClean="0">
                          <a:latin typeface="+mn-lt"/>
                          <a:ea typeface="+mn-ea"/>
                        </a:rPr>
                        <a:t>全网管</a:t>
                      </a:r>
                    </a:p>
                  </a:txBody>
                  <a:tcPr anchor="ctr" anchorCtr="1"/>
                </a:tc>
              </a:tr>
              <a:tr h="353011">
                <a:tc>
                  <a:txBody>
                    <a:bodyPr/>
                    <a:lstStyle/>
                    <a:p>
                      <a:pPr algn="ctr">
                        <a:lnSpc>
                          <a:spcPct val="150000"/>
                        </a:lnSpc>
                      </a:pPr>
                      <a:r>
                        <a:rPr lang="zh-CN" altLang="en-US" sz="1400" b="0" dirty="0" smtClean="0">
                          <a:latin typeface="+mn-lt"/>
                          <a:ea typeface="+mn-ea"/>
                        </a:rPr>
                        <a:t>铁壳尺寸</a:t>
                      </a:r>
                      <a:endParaRPr lang="zh-CN" altLang="en-US" sz="1400" b="0" dirty="0">
                        <a:latin typeface="+mn-lt"/>
                        <a:ea typeface="+mn-ea"/>
                      </a:endParaRPr>
                    </a:p>
                  </a:txBody>
                  <a:tcPr anchor="ctr" anchorCtr="1"/>
                </a:tc>
                <a:tc>
                  <a:txBody>
                    <a:bodyPr/>
                    <a:lstStyle/>
                    <a:p>
                      <a:pPr algn="ctr">
                        <a:lnSpc>
                          <a:spcPct val="150000"/>
                        </a:lnSpc>
                      </a:pPr>
                      <a:r>
                        <a:rPr lang="en-US" altLang="zh-CN" sz="1400" dirty="0" smtClean="0">
                          <a:latin typeface="+mn-lt"/>
                          <a:ea typeface="+mn-ea"/>
                        </a:rPr>
                        <a:t>13</a:t>
                      </a:r>
                      <a:r>
                        <a:rPr lang="zh-CN" altLang="en-US" sz="1400" dirty="0" smtClean="0">
                          <a:latin typeface="+mn-lt"/>
                          <a:ea typeface="+mn-ea"/>
                        </a:rPr>
                        <a:t>英寸</a:t>
                      </a:r>
                      <a:endParaRPr lang="zh-CN" altLang="en-US" sz="1400" dirty="0">
                        <a:latin typeface="+mn-lt"/>
                        <a:ea typeface="+mn-ea"/>
                      </a:endParaRPr>
                    </a:p>
                  </a:txBody>
                  <a:tcPr anchor="ctr" anchorCtr="1"/>
                </a:tc>
                <a:tc>
                  <a:txBody>
                    <a:bodyPr/>
                    <a:lstStyle/>
                    <a:p>
                      <a:pPr algn="ctr">
                        <a:lnSpc>
                          <a:spcPct val="150000"/>
                        </a:lnSpc>
                      </a:pPr>
                      <a:r>
                        <a:rPr lang="en-US" altLang="zh-CN" sz="1400" dirty="0" smtClean="0">
                          <a:latin typeface="+mn-lt"/>
                          <a:ea typeface="+mn-ea"/>
                        </a:rPr>
                        <a:t>19</a:t>
                      </a:r>
                      <a:r>
                        <a:rPr lang="zh-CN" altLang="en-US" sz="1400" dirty="0" smtClean="0">
                          <a:latin typeface="+mn-lt"/>
                          <a:ea typeface="+mn-ea"/>
                        </a:rPr>
                        <a:t>英寸</a:t>
                      </a:r>
                      <a:endParaRPr lang="zh-CN" altLang="en-US" sz="1400" dirty="0">
                        <a:latin typeface="+mn-lt"/>
                        <a:ea typeface="+mn-ea"/>
                      </a:endParaRPr>
                    </a:p>
                  </a:txBody>
                  <a:tcPr anchor="ctr" anchorCtr="1"/>
                </a:tc>
                <a:tc>
                  <a:txBody>
                    <a:bodyPr/>
                    <a:lstStyle/>
                    <a:p>
                      <a:pPr algn="ctr">
                        <a:lnSpc>
                          <a:spcPct val="150000"/>
                        </a:lnSpc>
                      </a:pPr>
                      <a:r>
                        <a:rPr lang="en-US" altLang="zh-CN" sz="1400" dirty="0" smtClean="0">
                          <a:latin typeface="+mn-lt"/>
                          <a:ea typeface="+mn-ea"/>
                        </a:rPr>
                        <a:t>19</a:t>
                      </a:r>
                      <a:r>
                        <a:rPr lang="zh-CN" altLang="en-US" sz="1400" dirty="0" smtClean="0">
                          <a:latin typeface="+mn-lt"/>
                          <a:ea typeface="+mn-ea"/>
                        </a:rPr>
                        <a:t>英寸</a:t>
                      </a:r>
                      <a:endParaRPr lang="zh-CN" altLang="en-US" sz="1400" dirty="0">
                        <a:latin typeface="+mn-lt"/>
                        <a:ea typeface="+mn-ea"/>
                      </a:endParaRPr>
                    </a:p>
                  </a:txBody>
                  <a:tcPr anchor="ctr" anchorCtr="1"/>
                </a:tc>
                <a:tc>
                  <a:txBody>
                    <a:bodyPr/>
                    <a:lstStyle/>
                    <a:p>
                      <a:pPr algn="ctr">
                        <a:lnSpc>
                          <a:spcPct val="150000"/>
                        </a:lnSpc>
                      </a:pPr>
                      <a:r>
                        <a:rPr lang="en-US" altLang="zh-CN" sz="1400" dirty="0" smtClean="0">
                          <a:latin typeface="+mn-lt"/>
                          <a:ea typeface="+mn-ea"/>
                        </a:rPr>
                        <a:t>19</a:t>
                      </a:r>
                      <a:r>
                        <a:rPr lang="zh-CN" altLang="en-US" sz="1400" dirty="0" smtClean="0">
                          <a:latin typeface="+mn-lt"/>
                          <a:ea typeface="+mn-ea"/>
                        </a:rPr>
                        <a:t>英寸</a:t>
                      </a:r>
                      <a:endParaRPr lang="zh-CN" altLang="en-US" sz="1400" dirty="0">
                        <a:latin typeface="+mn-lt"/>
                        <a:ea typeface="+mn-ea"/>
                      </a:endParaRPr>
                    </a:p>
                  </a:txBody>
                  <a:tcPr anchor="ctr" anchorCtr="1"/>
                </a:tc>
                <a:tc>
                  <a:txBody>
                    <a:bodyPr/>
                    <a:lstStyle/>
                    <a:p>
                      <a:pPr algn="ctr">
                        <a:lnSpc>
                          <a:spcPct val="150000"/>
                        </a:lnSpc>
                      </a:pPr>
                      <a:r>
                        <a:rPr lang="en-US" altLang="zh-CN" sz="1400" dirty="0" smtClean="0">
                          <a:latin typeface="+mn-lt"/>
                          <a:ea typeface="+mn-ea"/>
                        </a:rPr>
                        <a:t>19</a:t>
                      </a:r>
                      <a:r>
                        <a:rPr lang="zh-CN" altLang="en-US" sz="1400" dirty="0" smtClean="0">
                          <a:latin typeface="+mn-lt"/>
                          <a:ea typeface="+mn-ea"/>
                        </a:rPr>
                        <a:t>英寸</a:t>
                      </a:r>
                      <a:endParaRPr lang="zh-CN" altLang="en-US" sz="1400" dirty="0">
                        <a:latin typeface="+mn-lt"/>
                        <a:ea typeface="+mn-ea"/>
                      </a:endParaRPr>
                    </a:p>
                  </a:txBody>
                  <a:tcPr anchor="ctr" anchorCtr="1"/>
                </a:tc>
              </a:tr>
            </a:tbl>
          </a:graphicData>
        </a:graphic>
      </p:graphicFrame>
      <p:sp>
        <p:nvSpPr>
          <p:cNvPr id="5" name="Rectangle 3"/>
          <p:cNvSpPr txBox="1">
            <a:spLocks noChangeArrowheads="1"/>
          </p:cNvSpPr>
          <p:nvPr/>
        </p:nvSpPr>
        <p:spPr bwMode="auto">
          <a:xfrm>
            <a:off x="900113" y="5517232"/>
            <a:ext cx="7343775"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10000"/>
              </a:spcBef>
              <a:spcAft>
                <a:spcPct val="25000"/>
              </a:spcAft>
              <a:buClr>
                <a:schemeClr val="tx1"/>
              </a:buClr>
              <a:buSzPct val="80000"/>
              <a:buFont typeface="Wingdings" pitchFamily="2" charset="2"/>
              <a:buChar char="l"/>
              <a:defRPr sz="3000" b="1">
                <a:solidFill>
                  <a:srgbClr val="000000"/>
                </a:solidFill>
                <a:latin typeface="+mn-lt"/>
                <a:ea typeface="+mn-ea"/>
                <a:cs typeface="+mn-cs"/>
              </a:defRPr>
            </a:lvl1pPr>
            <a:lvl2pPr marL="742950" indent="-285750" algn="l" rtl="0" eaLnBrk="1" fontAlgn="base" hangingPunct="1">
              <a:spcBef>
                <a:spcPct val="10000"/>
              </a:spcBef>
              <a:spcAft>
                <a:spcPct val="25000"/>
              </a:spcAft>
              <a:buClr>
                <a:schemeClr val="tx1"/>
              </a:buClr>
              <a:buSzPct val="80000"/>
              <a:buFont typeface="Wingdings" pitchFamily="2" charset="2"/>
              <a:buChar char="à"/>
              <a:defRPr sz="2400">
                <a:solidFill>
                  <a:srgbClr val="000000"/>
                </a:solidFill>
                <a:latin typeface="+mn-lt"/>
                <a:ea typeface="+mn-ea"/>
              </a:defRPr>
            </a:lvl2pPr>
            <a:lvl3pPr marL="1143000" indent="-228600" algn="l" rtl="0" eaLnBrk="1" fontAlgn="base" hangingPunct="1">
              <a:spcBef>
                <a:spcPct val="10000"/>
              </a:spcBef>
              <a:spcAft>
                <a:spcPct val="25000"/>
              </a:spcAft>
              <a:buClr>
                <a:schemeClr val="tx1"/>
              </a:buClr>
              <a:buFont typeface="Times New Roman" pitchFamily="18" charset="0"/>
              <a:buChar char="-"/>
              <a:defRPr sz="2400">
                <a:solidFill>
                  <a:srgbClr val="000000"/>
                </a:solidFill>
                <a:latin typeface="+mn-lt"/>
                <a:ea typeface="+mn-ea"/>
              </a:defRPr>
            </a:lvl3pPr>
            <a:lvl4pPr marL="1600200" indent="-228600" algn="l" rtl="0" eaLnBrk="1" fontAlgn="base" hangingPunct="1">
              <a:spcBef>
                <a:spcPct val="10000"/>
              </a:spcBef>
              <a:spcAft>
                <a:spcPct val="25000"/>
              </a:spcAft>
              <a:buClr>
                <a:schemeClr val="tx1"/>
              </a:buClr>
              <a:buFont typeface="Arial" charset="0"/>
              <a:buChar char="—"/>
              <a:defRPr>
                <a:solidFill>
                  <a:srgbClr val="000000"/>
                </a:solidFill>
                <a:latin typeface="+mn-lt"/>
                <a:ea typeface="+mn-ea"/>
              </a:defRPr>
            </a:lvl4pPr>
            <a:lvl5pPr marL="2057400" indent="-228600" algn="l" rtl="0" eaLnBrk="1" fontAlgn="base" hangingPunct="1">
              <a:spcBef>
                <a:spcPct val="10000"/>
              </a:spcBef>
              <a:spcAft>
                <a:spcPct val="25000"/>
              </a:spcAft>
              <a:buClr>
                <a:schemeClr val="tx1"/>
              </a:buClr>
              <a:buFont typeface="Wingdings" pitchFamily="2" charset="2"/>
              <a:buChar char="Ü"/>
              <a:defRPr sz="1600">
                <a:solidFill>
                  <a:srgbClr val="000000"/>
                </a:solidFill>
                <a:latin typeface="+mn-lt"/>
                <a:ea typeface="+mn-ea"/>
              </a:defRPr>
            </a:lvl5pPr>
            <a:lvl6pPr marL="2514600" indent="-228600" algn="l" rtl="0" eaLnBrk="1" fontAlgn="base" hangingPunct="1">
              <a:spcBef>
                <a:spcPct val="10000"/>
              </a:spcBef>
              <a:spcAft>
                <a:spcPct val="25000"/>
              </a:spcAft>
              <a:buClr>
                <a:schemeClr val="tx1"/>
              </a:buClr>
              <a:buFont typeface="Wingdings" pitchFamily="2" charset="2"/>
              <a:buChar char="Ü"/>
              <a:defRPr sz="1600">
                <a:solidFill>
                  <a:srgbClr val="000000"/>
                </a:solidFill>
                <a:latin typeface="+mn-lt"/>
                <a:ea typeface="+mn-ea"/>
              </a:defRPr>
            </a:lvl6pPr>
            <a:lvl7pPr marL="2971800" indent="-228600" algn="l" rtl="0" eaLnBrk="1" fontAlgn="base" hangingPunct="1">
              <a:spcBef>
                <a:spcPct val="10000"/>
              </a:spcBef>
              <a:spcAft>
                <a:spcPct val="25000"/>
              </a:spcAft>
              <a:buClr>
                <a:schemeClr val="tx1"/>
              </a:buClr>
              <a:buFont typeface="Wingdings" pitchFamily="2" charset="2"/>
              <a:buChar char="Ü"/>
              <a:defRPr sz="1600">
                <a:solidFill>
                  <a:srgbClr val="000000"/>
                </a:solidFill>
                <a:latin typeface="+mn-lt"/>
                <a:ea typeface="+mn-ea"/>
              </a:defRPr>
            </a:lvl7pPr>
            <a:lvl8pPr marL="3429000" indent="-228600" algn="l" rtl="0" eaLnBrk="1" fontAlgn="base" hangingPunct="1">
              <a:spcBef>
                <a:spcPct val="10000"/>
              </a:spcBef>
              <a:spcAft>
                <a:spcPct val="25000"/>
              </a:spcAft>
              <a:buClr>
                <a:schemeClr val="tx1"/>
              </a:buClr>
              <a:buFont typeface="Wingdings" pitchFamily="2" charset="2"/>
              <a:buChar char="Ü"/>
              <a:defRPr sz="1600">
                <a:solidFill>
                  <a:srgbClr val="000000"/>
                </a:solidFill>
                <a:latin typeface="+mn-lt"/>
                <a:ea typeface="+mn-ea"/>
              </a:defRPr>
            </a:lvl8pPr>
            <a:lvl9pPr marL="3886200" indent="-228600" algn="l" rtl="0" eaLnBrk="1" fontAlgn="base" hangingPunct="1">
              <a:spcBef>
                <a:spcPct val="10000"/>
              </a:spcBef>
              <a:spcAft>
                <a:spcPct val="25000"/>
              </a:spcAft>
              <a:buClr>
                <a:schemeClr val="tx1"/>
              </a:buClr>
              <a:buFont typeface="Wingdings" pitchFamily="2" charset="2"/>
              <a:buChar char="Ü"/>
              <a:defRPr sz="1600">
                <a:solidFill>
                  <a:srgbClr val="000000"/>
                </a:solidFill>
                <a:latin typeface="+mn-lt"/>
                <a:ea typeface="+mn-ea"/>
              </a:defRPr>
            </a:lvl9pPr>
          </a:lstStyle>
          <a:p>
            <a:pPr>
              <a:lnSpc>
                <a:spcPct val="150000"/>
              </a:lnSpc>
            </a:pPr>
            <a:r>
              <a:rPr lang="en-US" altLang="zh-CN" sz="2000" kern="0" dirty="0" smtClean="0"/>
              <a:t>ER6300/ER8300</a:t>
            </a:r>
            <a:r>
              <a:rPr lang="zh-CN" altLang="en-US" sz="2000" kern="0" dirty="0"/>
              <a:t>不支持</a:t>
            </a:r>
            <a:r>
              <a:rPr lang="en-US" altLang="zh-CN" sz="2000" kern="0" dirty="0" err="1" smtClean="0"/>
              <a:t>IPSec</a:t>
            </a:r>
            <a:r>
              <a:rPr lang="en-US" altLang="zh-CN" sz="2000" kern="0" dirty="0"/>
              <a:t> </a:t>
            </a:r>
            <a:r>
              <a:rPr lang="en-US" altLang="zh-CN" sz="2000" kern="0" dirty="0" smtClean="0"/>
              <a:t>VPN</a:t>
            </a:r>
            <a:r>
              <a:rPr lang="zh-CN" altLang="en-US" sz="2000" kern="0" dirty="0"/>
              <a:t>，产品定位为高性能路由出口网关</a:t>
            </a:r>
            <a:endParaRPr lang="zh-CN" altLang="en-US" sz="2000" kern="0" dirty="0">
              <a:solidFill>
                <a:schemeClr val="tx1"/>
              </a:solidFill>
            </a:endParaRPr>
          </a:p>
        </p:txBody>
      </p:sp>
    </p:spTree>
    <p:extLst>
      <p:ext uri="{BB962C8B-B14F-4D97-AF65-F5344CB8AC3E}">
        <p14:creationId xmlns:p14="http://schemas.microsoft.com/office/powerpoint/2010/main" val="11844542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7" name="Text Box 7"/>
          <p:cNvSpPr txBox="1">
            <a:spLocks noChangeArrowheads="1"/>
          </p:cNvSpPr>
          <p:nvPr/>
        </p:nvSpPr>
        <p:spPr bwMode="auto">
          <a:xfrm>
            <a:off x="533400" y="914400"/>
            <a:ext cx="2057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ea typeface="宋体" charset="-122"/>
              </a:defRPr>
            </a:lvl1pPr>
            <a:lvl2pPr>
              <a:defRPr>
                <a:solidFill>
                  <a:schemeClr val="tx1"/>
                </a:solidFill>
                <a:latin typeface="Arial" charset="0"/>
                <a:ea typeface="宋体" charset="-122"/>
              </a:defRPr>
            </a:lvl2pPr>
            <a:lvl3pPr>
              <a:defRPr>
                <a:solidFill>
                  <a:schemeClr val="tx1"/>
                </a:solidFill>
                <a:latin typeface="Arial" charset="0"/>
                <a:ea typeface="宋体" charset="-122"/>
              </a:defRPr>
            </a:lvl3pPr>
            <a:lvl4pPr>
              <a:defRPr>
                <a:solidFill>
                  <a:schemeClr val="tx1"/>
                </a:solidFill>
                <a:latin typeface="Arial" charset="0"/>
                <a:ea typeface="宋体" charset="-122"/>
              </a:defRPr>
            </a:lvl4pPr>
            <a:lvl5pPr>
              <a:defRPr>
                <a:solidFill>
                  <a:schemeClr val="tx1"/>
                </a:solidFill>
                <a:latin typeface="Arial" charset="0"/>
                <a:ea typeface="宋体" charset="-122"/>
              </a:defRPr>
            </a:lvl5pPr>
            <a:lvl6pPr marL="457200" fontAlgn="base">
              <a:spcBef>
                <a:spcPct val="0"/>
              </a:spcBef>
              <a:spcAft>
                <a:spcPct val="0"/>
              </a:spcAft>
              <a:defRPr>
                <a:solidFill>
                  <a:schemeClr val="tx1"/>
                </a:solidFill>
                <a:latin typeface="Arial" charset="0"/>
                <a:ea typeface="宋体" charset="-122"/>
              </a:defRPr>
            </a:lvl6pPr>
            <a:lvl7pPr marL="914400" fontAlgn="base">
              <a:spcBef>
                <a:spcPct val="0"/>
              </a:spcBef>
              <a:spcAft>
                <a:spcPct val="0"/>
              </a:spcAft>
              <a:defRPr>
                <a:solidFill>
                  <a:schemeClr val="tx1"/>
                </a:solidFill>
                <a:latin typeface="Arial" charset="0"/>
                <a:ea typeface="宋体" charset="-122"/>
              </a:defRPr>
            </a:lvl7pPr>
            <a:lvl8pPr marL="1371600" fontAlgn="base">
              <a:spcBef>
                <a:spcPct val="0"/>
              </a:spcBef>
              <a:spcAft>
                <a:spcPct val="0"/>
              </a:spcAft>
              <a:defRPr>
                <a:solidFill>
                  <a:schemeClr val="tx1"/>
                </a:solidFill>
                <a:latin typeface="Arial" charset="0"/>
                <a:ea typeface="宋体" charset="-122"/>
              </a:defRPr>
            </a:lvl8pPr>
            <a:lvl9pPr marL="1828800" fontAlgn="base">
              <a:spcBef>
                <a:spcPct val="0"/>
              </a:spcBef>
              <a:spcAft>
                <a:spcPct val="0"/>
              </a:spcAft>
              <a:defRPr>
                <a:solidFill>
                  <a:schemeClr val="tx1"/>
                </a:solidFill>
                <a:latin typeface="Arial" charset="0"/>
                <a:ea typeface="宋体" charset="-122"/>
              </a:defRPr>
            </a:lvl9pPr>
          </a:lstStyle>
          <a:p>
            <a:r>
              <a:rPr lang="zh-CN" altLang="en-US" sz="3200" b="1">
                <a:solidFill>
                  <a:srgbClr val="CC0000"/>
                </a:solidFill>
                <a:ea typeface="华文细黑" pitchFamily="2" charset="-122"/>
              </a:rPr>
              <a:t>目录</a:t>
            </a:r>
          </a:p>
        </p:txBody>
      </p:sp>
      <p:sp>
        <p:nvSpPr>
          <p:cNvPr id="5" name="内容占位符 4"/>
          <p:cNvSpPr>
            <a:spLocks noGrp="1"/>
          </p:cNvSpPr>
          <p:nvPr>
            <p:ph idx="1"/>
          </p:nvPr>
        </p:nvSpPr>
        <p:spPr/>
        <p:txBody>
          <a:bodyPr/>
          <a:lstStyle/>
          <a:p>
            <a:pPr>
              <a:lnSpc>
                <a:spcPct val="150000"/>
              </a:lnSpc>
              <a:spcBef>
                <a:spcPct val="50000"/>
              </a:spcBef>
              <a:buClr>
                <a:srgbClr val="C00000"/>
              </a:buClr>
              <a:buFont typeface="Wingdings" pitchFamily="2" charset="2"/>
              <a:buChar char="n"/>
            </a:pPr>
            <a:r>
              <a:rPr lang="en-US" altLang="zh-CN" sz="2800" b="1" dirty="0">
                <a:solidFill>
                  <a:srgbClr val="CC0000"/>
                </a:solidFill>
                <a:ea typeface="华文细黑" pitchFamily="2" charset="-122"/>
              </a:rPr>
              <a:t>H3C ER</a:t>
            </a:r>
            <a:r>
              <a:rPr lang="zh-CN" altLang="en-US" sz="2800" b="1" dirty="0">
                <a:solidFill>
                  <a:srgbClr val="CC0000"/>
                </a:solidFill>
                <a:ea typeface="华文细黑" pitchFamily="2" charset="-122"/>
              </a:rPr>
              <a:t>系列路由器产品概述</a:t>
            </a:r>
          </a:p>
          <a:p>
            <a:pPr>
              <a:lnSpc>
                <a:spcPct val="150000"/>
              </a:lnSpc>
              <a:spcBef>
                <a:spcPct val="50000"/>
              </a:spcBef>
              <a:buClr>
                <a:schemeClr val="tx1"/>
              </a:buClr>
              <a:buFont typeface="Wingdings" pitchFamily="2" charset="2"/>
              <a:buChar char="n"/>
            </a:pPr>
            <a:r>
              <a:rPr lang="en-US" altLang="zh-CN" sz="2800" b="1" dirty="0">
                <a:ea typeface="华文细黑" pitchFamily="2" charset="-122"/>
              </a:rPr>
              <a:t>H3C ER</a:t>
            </a:r>
            <a:r>
              <a:rPr lang="zh-CN" altLang="en-US" sz="2800" b="1" dirty="0">
                <a:ea typeface="华文细黑" pitchFamily="2" charset="-122"/>
              </a:rPr>
              <a:t>系列路由器硬件介绍</a:t>
            </a:r>
          </a:p>
          <a:p>
            <a:pPr>
              <a:lnSpc>
                <a:spcPct val="150000"/>
              </a:lnSpc>
              <a:spcBef>
                <a:spcPct val="50000"/>
              </a:spcBef>
              <a:buClr>
                <a:schemeClr val="tx1"/>
              </a:buClr>
              <a:buFont typeface="Wingdings" pitchFamily="2" charset="2"/>
              <a:buChar char="n"/>
            </a:pPr>
            <a:r>
              <a:rPr lang="en-US" altLang="zh-CN" sz="2800" b="1" dirty="0">
                <a:ea typeface="华文细黑" pitchFamily="2" charset="-122"/>
              </a:rPr>
              <a:t>H3C ER</a:t>
            </a:r>
            <a:r>
              <a:rPr lang="zh-CN" altLang="en-US" sz="2800" b="1" dirty="0">
                <a:ea typeface="华文细黑" pitchFamily="2" charset="-122"/>
              </a:rPr>
              <a:t>系列路由器软件特性介绍</a:t>
            </a:r>
          </a:p>
          <a:p>
            <a:pPr>
              <a:lnSpc>
                <a:spcPct val="150000"/>
              </a:lnSpc>
              <a:spcBef>
                <a:spcPct val="50000"/>
              </a:spcBef>
              <a:buClr>
                <a:schemeClr val="tx1"/>
              </a:buClr>
              <a:buFont typeface="Wingdings" pitchFamily="2" charset="2"/>
              <a:buChar char="n"/>
            </a:pPr>
            <a:r>
              <a:rPr lang="en-US" altLang="zh-CN" sz="2800" b="1" dirty="0">
                <a:ea typeface="华文细黑" pitchFamily="2" charset="-122"/>
              </a:rPr>
              <a:t>H3C ER</a:t>
            </a:r>
            <a:r>
              <a:rPr lang="zh-CN" altLang="en-US" sz="2800" b="1" dirty="0">
                <a:ea typeface="华文细黑" pitchFamily="2" charset="-122"/>
              </a:rPr>
              <a:t>系列路由器基本配置</a:t>
            </a:r>
          </a:p>
          <a:p>
            <a:pPr>
              <a:lnSpc>
                <a:spcPct val="150000"/>
              </a:lnSpc>
              <a:spcBef>
                <a:spcPct val="50000"/>
              </a:spcBef>
              <a:buClr>
                <a:schemeClr val="tx1"/>
              </a:buClr>
              <a:buFont typeface="Wingdings" pitchFamily="2" charset="2"/>
              <a:buChar char="n"/>
            </a:pPr>
            <a:r>
              <a:rPr lang="en-US" altLang="zh-CN" sz="2800" b="1" dirty="0">
                <a:ea typeface="华文细黑" pitchFamily="2" charset="-122"/>
              </a:rPr>
              <a:t>H3C ER</a:t>
            </a:r>
            <a:r>
              <a:rPr lang="zh-CN" altLang="en-US" sz="2800" b="1" dirty="0">
                <a:ea typeface="华文细黑" pitchFamily="2" charset="-122"/>
              </a:rPr>
              <a:t>系列路由器典型</a:t>
            </a:r>
            <a:r>
              <a:rPr lang="zh-CN" altLang="en-US" sz="2800" b="1" dirty="0" smtClean="0">
                <a:ea typeface="华文细黑" pitchFamily="2" charset="-122"/>
              </a:rPr>
              <a:t>应用</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7" name="Text Box 7"/>
          <p:cNvSpPr txBox="1">
            <a:spLocks noChangeArrowheads="1"/>
          </p:cNvSpPr>
          <p:nvPr/>
        </p:nvSpPr>
        <p:spPr bwMode="auto">
          <a:xfrm>
            <a:off x="533400" y="914400"/>
            <a:ext cx="2057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ea typeface="宋体" charset="-122"/>
              </a:defRPr>
            </a:lvl1pPr>
            <a:lvl2pPr>
              <a:defRPr>
                <a:solidFill>
                  <a:schemeClr val="tx1"/>
                </a:solidFill>
                <a:latin typeface="Arial" charset="0"/>
                <a:ea typeface="宋体" charset="-122"/>
              </a:defRPr>
            </a:lvl2pPr>
            <a:lvl3pPr>
              <a:defRPr>
                <a:solidFill>
                  <a:schemeClr val="tx1"/>
                </a:solidFill>
                <a:latin typeface="Arial" charset="0"/>
                <a:ea typeface="宋体" charset="-122"/>
              </a:defRPr>
            </a:lvl3pPr>
            <a:lvl4pPr>
              <a:defRPr>
                <a:solidFill>
                  <a:schemeClr val="tx1"/>
                </a:solidFill>
                <a:latin typeface="Arial" charset="0"/>
                <a:ea typeface="宋体" charset="-122"/>
              </a:defRPr>
            </a:lvl4pPr>
            <a:lvl5pPr>
              <a:defRPr>
                <a:solidFill>
                  <a:schemeClr val="tx1"/>
                </a:solidFill>
                <a:latin typeface="Arial" charset="0"/>
                <a:ea typeface="宋体" charset="-122"/>
              </a:defRPr>
            </a:lvl5pPr>
            <a:lvl6pPr marL="457200" fontAlgn="base">
              <a:spcBef>
                <a:spcPct val="0"/>
              </a:spcBef>
              <a:spcAft>
                <a:spcPct val="0"/>
              </a:spcAft>
              <a:defRPr>
                <a:solidFill>
                  <a:schemeClr val="tx1"/>
                </a:solidFill>
                <a:latin typeface="Arial" charset="0"/>
                <a:ea typeface="宋体" charset="-122"/>
              </a:defRPr>
            </a:lvl6pPr>
            <a:lvl7pPr marL="914400" fontAlgn="base">
              <a:spcBef>
                <a:spcPct val="0"/>
              </a:spcBef>
              <a:spcAft>
                <a:spcPct val="0"/>
              </a:spcAft>
              <a:defRPr>
                <a:solidFill>
                  <a:schemeClr val="tx1"/>
                </a:solidFill>
                <a:latin typeface="Arial" charset="0"/>
                <a:ea typeface="宋体" charset="-122"/>
              </a:defRPr>
            </a:lvl7pPr>
            <a:lvl8pPr marL="1371600" fontAlgn="base">
              <a:spcBef>
                <a:spcPct val="0"/>
              </a:spcBef>
              <a:spcAft>
                <a:spcPct val="0"/>
              </a:spcAft>
              <a:defRPr>
                <a:solidFill>
                  <a:schemeClr val="tx1"/>
                </a:solidFill>
                <a:latin typeface="Arial" charset="0"/>
                <a:ea typeface="宋体" charset="-122"/>
              </a:defRPr>
            </a:lvl8pPr>
            <a:lvl9pPr marL="1828800" fontAlgn="base">
              <a:spcBef>
                <a:spcPct val="0"/>
              </a:spcBef>
              <a:spcAft>
                <a:spcPct val="0"/>
              </a:spcAft>
              <a:defRPr>
                <a:solidFill>
                  <a:schemeClr val="tx1"/>
                </a:solidFill>
                <a:latin typeface="Arial" charset="0"/>
                <a:ea typeface="宋体" charset="-122"/>
              </a:defRPr>
            </a:lvl9pPr>
          </a:lstStyle>
          <a:p>
            <a:r>
              <a:rPr lang="zh-CN" altLang="en-US" sz="3200" b="1">
                <a:solidFill>
                  <a:srgbClr val="CC0000"/>
                </a:solidFill>
                <a:ea typeface="华文细黑" pitchFamily="2" charset="-122"/>
              </a:rPr>
              <a:t>目录</a:t>
            </a:r>
          </a:p>
        </p:txBody>
      </p:sp>
      <p:sp>
        <p:nvSpPr>
          <p:cNvPr id="5" name="内容占位符 4"/>
          <p:cNvSpPr>
            <a:spLocks noGrp="1"/>
          </p:cNvSpPr>
          <p:nvPr>
            <p:ph idx="1"/>
          </p:nvPr>
        </p:nvSpPr>
        <p:spPr/>
        <p:txBody>
          <a:bodyPr/>
          <a:lstStyle/>
          <a:p>
            <a:pPr>
              <a:lnSpc>
                <a:spcPct val="150000"/>
              </a:lnSpc>
              <a:spcBef>
                <a:spcPct val="50000"/>
              </a:spcBef>
              <a:buClr>
                <a:schemeClr val="tx1"/>
              </a:buClr>
              <a:buFont typeface="Wingdings" pitchFamily="2" charset="2"/>
              <a:buChar char="n"/>
            </a:pPr>
            <a:r>
              <a:rPr lang="en-US" altLang="zh-CN" sz="2800" b="1" dirty="0">
                <a:ea typeface="华文细黑" pitchFamily="2" charset="-122"/>
              </a:rPr>
              <a:t>H3C ER</a:t>
            </a:r>
            <a:r>
              <a:rPr lang="zh-CN" altLang="en-US" sz="2800" b="1" dirty="0">
                <a:ea typeface="华文细黑" pitchFamily="2" charset="-122"/>
              </a:rPr>
              <a:t>系列路由器产品概述</a:t>
            </a:r>
          </a:p>
          <a:p>
            <a:pPr>
              <a:lnSpc>
                <a:spcPct val="150000"/>
              </a:lnSpc>
              <a:spcBef>
                <a:spcPct val="50000"/>
              </a:spcBef>
              <a:buClr>
                <a:schemeClr val="tx1"/>
              </a:buClr>
              <a:buFont typeface="Wingdings" pitchFamily="2" charset="2"/>
              <a:buChar char="n"/>
            </a:pPr>
            <a:r>
              <a:rPr lang="en-US" altLang="zh-CN" sz="2800" b="1" dirty="0">
                <a:ea typeface="华文细黑" pitchFamily="2" charset="-122"/>
              </a:rPr>
              <a:t>H3C ER</a:t>
            </a:r>
            <a:r>
              <a:rPr lang="zh-CN" altLang="en-US" sz="2800" b="1" dirty="0">
                <a:ea typeface="华文细黑" pitchFamily="2" charset="-122"/>
              </a:rPr>
              <a:t>系列路由器硬件介绍</a:t>
            </a:r>
          </a:p>
          <a:p>
            <a:pPr>
              <a:lnSpc>
                <a:spcPct val="150000"/>
              </a:lnSpc>
              <a:spcBef>
                <a:spcPct val="50000"/>
              </a:spcBef>
              <a:buClr>
                <a:schemeClr val="tx1"/>
              </a:buClr>
              <a:buFont typeface="Wingdings" pitchFamily="2" charset="2"/>
              <a:buChar char="n"/>
            </a:pPr>
            <a:r>
              <a:rPr lang="en-US" altLang="zh-CN" sz="2800" b="1" dirty="0">
                <a:ea typeface="华文细黑" pitchFamily="2" charset="-122"/>
              </a:rPr>
              <a:t>H3C ER</a:t>
            </a:r>
            <a:r>
              <a:rPr lang="zh-CN" altLang="en-US" sz="2800" b="1" dirty="0">
                <a:ea typeface="华文细黑" pitchFamily="2" charset="-122"/>
              </a:rPr>
              <a:t>系列路由器软件特性介绍</a:t>
            </a:r>
          </a:p>
          <a:p>
            <a:pPr>
              <a:lnSpc>
                <a:spcPct val="150000"/>
              </a:lnSpc>
              <a:spcBef>
                <a:spcPct val="50000"/>
              </a:spcBef>
              <a:buClr>
                <a:srgbClr val="C00000"/>
              </a:buClr>
              <a:buFont typeface="Wingdings" pitchFamily="2" charset="2"/>
              <a:buChar char="n"/>
            </a:pPr>
            <a:r>
              <a:rPr lang="en-US" altLang="zh-CN" sz="2800" b="1" dirty="0">
                <a:solidFill>
                  <a:srgbClr val="CC0000"/>
                </a:solidFill>
                <a:ea typeface="华文细黑" pitchFamily="2" charset="-122"/>
              </a:rPr>
              <a:t>H3C ER</a:t>
            </a:r>
            <a:r>
              <a:rPr lang="zh-CN" altLang="en-US" sz="2800" b="1" dirty="0">
                <a:solidFill>
                  <a:srgbClr val="CC0000"/>
                </a:solidFill>
                <a:ea typeface="华文细黑" pitchFamily="2" charset="-122"/>
              </a:rPr>
              <a:t>系列路由器基本配置</a:t>
            </a:r>
          </a:p>
          <a:p>
            <a:pPr>
              <a:lnSpc>
                <a:spcPct val="150000"/>
              </a:lnSpc>
              <a:spcBef>
                <a:spcPct val="50000"/>
              </a:spcBef>
              <a:buClr>
                <a:schemeClr val="tx1"/>
              </a:buClr>
              <a:buFont typeface="Wingdings" pitchFamily="2" charset="2"/>
              <a:buChar char="n"/>
            </a:pPr>
            <a:r>
              <a:rPr lang="en-US" altLang="zh-CN" sz="2800" b="1" dirty="0">
                <a:ea typeface="华文细黑" pitchFamily="2" charset="-122"/>
              </a:rPr>
              <a:t>H3C ER</a:t>
            </a:r>
            <a:r>
              <a:rPr lang="zh-CN" altLang="en-US" sz="2800" b="1" dirty="0">
                <a:ea typeface="华文细黑" pitchFamily="2" charset="-122"/>
              </a:rPr>
              <a:t>系列路由器典型</a:t>
            </a:r>
            <a:r>
              <a:rPr lang="zh-CN" altLang="en-US" sz="2800" b="1" dirty="0" smtClean="0">
                <a:ea typeface="华文细黑" pitchFamily="2" charset="-122"/>
              </a:rPr>
              <a:t>应用</a:t>
            </a:r>
          </a:p>
        </p:txBody>
      </p:sp>
    </p:spTree>
    <p:extLst>
      <p:ext uri="{BB962C8B-B14F-4D97-AF65-F5344CB8AC3E}">
        <p14:creationId xmlns:p14="http://schemas.microsoft.com/office/powerpoint/2010/main" val="29972154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zh-CN" altLang="en-US" dirty="0" smtClean="0"/>
              <a:t>登</a:t>
            </a:r>
            <a:r>
              <a:rPr lang="zh-CN" altLang="en-US" dirty="0"/>
              <a:t>录</a:t>
            </a:r>
            <a:r>
              <a:rPr lang="zh-CN" altLang="en-US" dirty="0" smtClean="0"/>
              <a:t>路由器管理页面</a:t>
            </a:r>
            <a:endParaRPr lang="zh-CN" altLang="en-US" dirty="0"/>
          </a:p>
        </p:txBody>
      </p:sp>
      <p:sp>
        <p:nvSpPr>
          <p:cNvPr id="62467" name="Rectangle 3"/>
          <p:cNvSpPr>
            <a:spLocks noGrp="1" noChangeArrowheads="1"/>
          </p:cNvSpPr>
          <p:nvPr>
            <p:ph idx="1"/>
          </p:nvPr>
        </p:nvSpPr>
        <p:spPr/>
        <p:txBody>
          <a:bodyPr/>
          <a:lstStyle/>
          <a:p>
            <a:pPr>
              <a:lnSpc>
                <a:spcPct val="150000"/>
              </a:lnSpc>
            </a:pPr>
            <a:r>
              <a:rPr lang="zh-CN" altLang="en-US" sz="2000" dirty="0"/>
              <a:t>设置</a:t>
            </a:r>
            <a:r>
              <a:rPr lang="zh-CN" altLang="en-US" sz="2000" dirty="0" smtClean="0"/>
              <a:t>管理</a:t>
            </a:r>
            <a:r>
              <a:rPr lang="en-US" altLang="zh-CN" sz="2000" dirty="0"/>
              <a:t>PC</a:t>
            </a:r>
            <a:r>
              <a:rPr lang="zh-CN" altLang="en-US" sz="2000" dirty="0" smtClean="0"/>
              <a:t>的</a:t>
            </a:r>
            <a:r>
              <a:rPr lang="en-US" altLang="zh-CN" sz="2000" dirty="0"/>
              <a:t>IP</a:t>
            </a:r>
            <a:r>
              <a:rPr lang="zh-CN" altLang="en-US" sz="2000" dirty="0"/>
              <a:t>地址</a:t>
            </a:r>
          </a:p>
          <a:p>
            <a:pPr lvl="1">
              <a:lnSpc>
                <a:spcPct val="150000"/>
              </a:lnSpc>
            </a:pPr>
            <a:r>
              <a:rPr lang="zh-CN" altLang="en-US" sz="1800" dirty="0"/>
              <a:t>将管理</a:t>
            </a:r>
            <a:r>
              <a:rPr lang="en-US" altLang="zh-CN" sz="1800" dirty="0"/>
              <a:t>PC</a:t>
            </a:r>
            <a:r>
              <a:rPr lang="zh-CN" altLang="en-US" sz="1800" dirty="0"/>
              <a:t>设置成“自动获得</a:t>
            </a:r>
            <a:r>
              <a:rPr lang="en-US" altLang="zh-CN" sz="1800" dirty="0"/>
              <a:t>IP</a:t>
            </a:r>
            <a:r>
              <a:rPr lang="zh-CN" altLang="en-US" sz="1800" dirty="0"/>
              <a:t>地址”</a:t>
            </a:r>
            <a:r>
              <a:rPr lang="zh-CN" altLang="en-US" sz="1800" dirty="0" smtClean="0"/>
              <a:t>，由</a:t>
            </a:r>
            <a:r>
              <a:rPr lang="en-US" altLang="zh-CN" sz="1800" dirty="0"/>
              <a:t>ER</a:t>
            </a:r>
            <a:r>
              <a:rPr lang="zh-CN" altLang="en-US" sz="1800" dirty="0"/>
              <a:t>路由器分配</a:t>
            </a:r>
            <a:r>
              <a:rPr lang="en-US" altLang="zh-CN" sz="1800" dirty="0"/>
              <a:t>IP</a:t>
            </a:r>
            <a:r>
              <a:rPr lang="zh-CN" altLang="en-US" sz="1800" dirty="0"/>
              <a:t>地址，或者给管理</a:t>
            </a:r>
            <a:r>
              <a:rPr lang="en-US" altLang="zh-CN" sz="1800" dirty="0"/>
              <a:t>PC</a:t>
            </a:r>
            <a:r>
              <a:rPr lang="zh-CN" altLang="en-US" sz="1800" dirty="0"/>
              <a:t>指定静态</a:t>
            </a:r>
            <a:r>
              <a:rPr lang="en-US" altLang="zh-CN" sz="1800" dirty="0"/>
              <a:t>IP</a:t>
            </a:r>
            <a:r>
              <a:rPr lang="zh-CN" altLang="en-US" sz="1800" dirty="0"/>
              <a:t>地址，确保此地址与</a:t>
            </a:r>
            <a:r>
              <a:rPr lang="en-US" altLang="zh-CN" sz="1800" dirty="0"/>
              <a:t>ER</a:t>
            </a:r>
            <a:r>
              <a:rPr lang="zh-CN" altLang="en-US" sz="1800" dirty="0"/>
              <a:t>路由器</a:t>
            </a:r>
            <a:r>
              <a:rPr lang="en-US" altLang="zh-CN" sz="1800" dirty="0"/>
              <a:t>LAN</a:t>
            </a:r>
            <a:r>
              <a:rPr lang="zh-CN" altLang="en-US" sz="1800" dirty="0"/>
              <a:t>口地址在同一网段内。（</a:t>
            </a:r>
            <a:r>
              <a:rPr lang="en-US" altLang="zh-CN" sz="1800" dirty="0"/>
              <a:t>ER</a:t>
            </a:r>
            <a:r>
              <a:rPr lang="zh-CN" altLang="en-US" sz="1800" dirty="0"/>
              <a:t>系列路由器的</a:t>
            </a:r>
            <a:r>
              <a:rPr lang="en-US" altLang="zh-CN" sz="1800" dirty="0"/>
              <a:t>LAN</a:t>
            </a:r>
            <a:r>
              <a:rPr lang="zh-CN" altLang="en-US" sz="1800" dirty="0"/>
              <a:t>口地址默认为</a:t>
            </a:r>
            <a:r>
              <a:rPr lang="en-US" altLang="zh-CN" sz="1800" dirty="0"/>
              <a:t>192.168.1.1/24</a:t>
            </a:r>
            <a:r>
              <a:rPr lang="zh-CN" altLang="en-US" sz="1800" dirty="0" smtClean="0"/>
              <a:t>）</a:t>
            </a:r>
            <a:endParaRPr lang="en-US" altLang="zh-CN" sz="1800" dirty="0" smtClean="0"/>
          </a:p>
          <a:p>
            <a:pPr>
              <a:lnSpc>
                <a:spcPct val="150000"/>
              </a:lnSpc>
            </a:pPr>
            <a:r>
              <a:rPr lang="zh-CN" altLang="en-US" sz="2000" dirty="0"/>
              <a:t>确认管理</a:t>
            </a:r>
            <a:r>
              <a:rPr lang="en-US" altLang="zh-CN" sz="2000" dirty="0"/>
              <a:t>PC</a:t>
            </a:r>
            <a:r>
              <a:rPr lang="zh-CN" altLang="en-US" sz="2000" dirty="0"/>
              <a:t>与被管理的</a:t>
            </a:r>
            <a:r>
              <a:rPr lang="en-US" altLang="zh-CN" sz="2000" dirty="0"/>
              <a:t>ER</a:t>
            </a:r>
            <a:r>
              <a:rPr lang="zh-CN" altLang="en-US" sz="2000" dirty="0"/>
              <a:t>路由器是否连通</a:t>
            </a:r>
            <a:endParaRPr lang="zh-CN" altLang="en-US" sz="2000" dirty="0" smtClean="0"/>
          </a:p>
          <a:p>
            <a:pPr lvl="1">
              <a:lnSpc>
                <a:spcPct val="150000"/>
              </a:lnSpc>
            </a:pPr>
            <a:r>
              <a:rPr lang="zh-CN" altLang="en-US" sz="1800" dirty="0"/>
              <a:t>使用</a:t>
            </a:r>
            <a:r>
              <a:rPr lang="en-US" altLang="zh-CN" sz="1800" dirty="0"/>
              <a:t>Ping</a:t>
            </a:r>
            <a:r>
              <a:rPr lang="zh-CN" altLang="en-US" sz="1800" dirty="0"/>
              <a:t>命令确认计算机和</a:t>
            </a:r>
            <a:r>
              <a:rPr lang="en-US" altLang="zh-CN" sz="1800" dirty="0"/>
              <a:t>ER</a:t>
            </a:r>
            <a:r>
              <a:rPr lang="zh-CN" altLang="en-US" sz="1800" dirty="0"/>
              <a:t>路由器之间</a:t>
            </a:r>
            <a:r>
              <a:rPr lang="zh-CN" altLang="en-US" sz="1800" dirty="0" smtClean="0"/>
              <a:t>连通</a:t>
            </a:r>
          </a:p>
          <a:p>
            <a:pPr>
              <a:lnSpc>
                <a:spcPct val="150000"/>
              </a:lnSpc>
            </a:pPr>
            <a:r>
              <a:rPr lang="zh-CN" altLang="en-US" sz="2000" dirty="0" smtClean="0"/>
              <a:t>取消</a:t>
            </a:r>
            <a:r>
              <a:rPr lang="en-US" altLang="zh-CN" sz="2000" dirty="0" smtClean="0"/>
              <a:t>Internet</a:t>
            </a:r>
            <a:r>
              <a:rPr lang="zh-CN" altLang="en-US" sz="2000" dirty="0" smtClean="0"/>
              <a:t>代理服务器设置</a:t>
            </a:r>
          </a:p>
          <a:p>
            <a:pPr lvl="1">
              <a:lnSpc>
                <a:spcPct val="150000"/>
              </a:lnSpc>
            </a:pPr>
            <a:r>
              <a:rPr lang="zh-CN" altLang="en-US" sz="1800" dirty="0" smtClean="0">
                <a:solidFill>
                  <a:schemeClr val="tx1"/>
                </a:solidFill>
              </a:rPr>
              <a:t>进入</a:t>
            </a:r>
            <a:r>
              <a:rPr lang="zh-CN" altLang="en-US" sz="1800" dirty="0">
                <a:solidFill>
                  <a:schemeClr val="tx1"/>
                </a:solidFill>
              </a:rPr>
              <a:t>浏览器－工具－</a:t>
            </a:r>
            <a:r>
              <a:rPr lang="en-US" altLang="zh-CN" sz="1800" dirty="0">
                <a:solidFill>
                  <a:schemeClr val="tx1"/>
                </a:solidFill>
              </a:rPr>
              <a:t>Internet</a:t>
            </a:r>
            <a:r>
              <a:rPr lang="zh-CN" altLang="en-US" sz="1800" dirty="0">
                <a:solidFill>
                  <a:schemeClr val="tx1"/>
                </a:solidFill>
              </a:rPr>
              <a:t>选项－连接－局域网设置－代理服务器，确认未选中“为</a:t>
            </a:r>
            <a:r>
              <a:rPr lang="en-US" altLang="zh-CN" sz="1800" dirty="0">
                <a:solidFill>
                  <a:schemeClr val="tx1"/>
                </a:solidFill>
              </a:rPr>
              <a:t>LAN</a:t>
            </a:r>
            <a:r>
              <a:rPr lang="zh-CN" altLang="en-US" sz="1800" dirty="0">
                <a:solidFill>
                  <a:schemeClr val="tx1"/>
                </a:solidFill>
              </a:rPr>
              <a:t>使用代理服务器”选项；若已选中，请取消并单击</a:t>
            </a:r>
            <a:r>
              <a:rPr lang="en-US" altLang="zh-CN" sz="1800" dirty="0">
                <a:solidFill>
                  <a:schemeClr val="tx1"/>
                </a:solidFill>
              </a:rPr>
              <a:t>&lt;</a:t>
            </a:r>
            <a:r>
              <a:rPr lang="zh-CN" altLang="en-US" sz="1800" dirty="0">
                <a:solidFill>
                  <a:schemeClr val="tx1"/>
                </a:solidFill>
              </a:rPr>
              <a:t>确定</a:t>
            </a:r>
            <a:r>
              <a:rPr lang="en-US" altLang="zh-CN" sz="1800" dirty="0">
                <a:solidFill>
                  <a:schemeClr val="tx1"/>
                </a:solidFill>
              </a:rPr>
              <a:t>&gt;</a:t>
            </a:r>
            <a:r>
              <a:rPr lang="zh-CN" altLang="en-US" sz="1800" dirty="0">
                <a:solidFill>
                  <a:schemeClr val="tx1"/>
                </a:solidFill>
              </a:rPr>
              <a:t>按钮</a:t>
            </a:r>
          </a:p>
        </p:txBody>
      </p:sp>
    </p:spTree>
    <p:extLst>
      <p:ext uri="{BB962C8B-B14F-4D97-AF65-F5344CB8AC3E}">
        <p14:creationId xmlns:p14="http://schemas.microsoft.com/office/powerpoint/2010/main" val="17095809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zh-CN" altLang="en-US" dirty="0" smtClean="0"/>
              <a:t>登录路由器</a:t>
            </a:r>
            <a:r>
              <a:rPr lang="zh-CN" altLang="en-US" dirty="0"/>
              <a:t>管理页面</a:t>
            </a:r>
          </a:p>
        </p:txBody>
      </p:sp>
      <p:sp>
        <p:nvSpPr>
          <p:cNvPr id="62467" name="Rectangle 3"/>
          <p:cNvSpPr>
            <a:spLocks noGrp="1" noChangeArrowheads="1"/>
          </p:cNvSpPr>
          <p:nvPr>
            <p:ph type="body" idx="1"/>
          </p:nvPr>
        </p:nvSpPr>
        <p:spPr>
          <a:xfrm>
            <a:off x="900113" y="1196975"/>
            <a:ext cx="7343775" cy="5111750"/>
          </a:xfrm>
        </p:spPr>
        <p:txBody>
          <a:bodyPr/>
          <a:lstStyle/>
          <a:p>
            <a:pPr>
              <a:lnSpc>
                <a:spcPct val="150000"/>
              </a:lnSpc>
            </a:pPr>
            <a:r>
              <a:rPr lang="zh-CN" altLang="en-US" sz="2000" dirty="0" smtClean="0"/>
              <a:t>登录设备管理</a:t>
            </a:r>
            <a:r>
              <a:rPr lang="zh-CN" altLang="en-US" sz="2000" dirty="0"/>
              <a:t>页面</a:t>
            </a:r>
          </a:p>
          <a:p>
            <a:pPr lvl="1">
              <a:lnSpc>
                <a:spcPct val="150000"/>
              </a:lnSpc>
            </a:pPr>
            <a:r>
              <a:rPr lang="zh-CN" altLang="en-US" sz="1800" dirty="0" smtClean="0">
                <a:latin typeface="华文细黑" pitchFamily="2" charset="-122"/>
              </a:rPr>
              <a:t>运行</a:t>
            </a:r>
            <a:r>
              <a:rPr lang="en-US" altLang="en-US" sz="1800" dirty="0" smtClean="0">
                <a:latin typeface="华文细黑" pitchFamily="2" charset="-122"/>
              </a:rPr>
              <a:t>Web</a:t>
            </a:r>
            <a:r>
              <a:rPr lang="zh-CN" altLang="en-US" sz="1800" dirty="0" smtClean="0">
                <a:latin typeface="华文细黑" pitchFamily="2" charset="-122"/>
              </a:rPr>
              <a:t>浏览器，在地址栏中输入“</a:t>
            </a:r>
            <a:r>
              <a:rPr lang="en-US" altLang="en-US" sz="1800" dirty="0" smtClean="0">
                <a:latin typeface="华文细黑" pitchFamily="2" charset="-122"/>
              </a:rPr>
              <a:t>http://192.168.1.1</a:t>
            </a:r>
            <a:r>
              <a:rPr lang="zh-CN" altLang="en-US" sz="1800" dirty="0" smtClean="0">
                <a:latin typeface="华文细黑" pitchFamily="2" charset="-122"/>
              </a:rPr>
              <a:t>”，回车后跳转到</a:t>
            </a:r>
            <a:r>
              <a:rPr lang="en-US" altLang="en-US" sz="1800" dirty="0" smtClean="0">
                <a:latin typeface="华文细黑" pitchFamily="2" charset="-122"/>
              </a:rPr>
              <a:t>Web</a:t>
            </a:r>
            <a:r>
              <a:rPr lang="zh-CN" altLang="en-US" sz="1800" dirty="0" smtClean="0">
                <a:latin typeface="华文细黑" pitchFamily="2" charset="-122"/>
              </a:rPr>
              <a:t>登录页面。输入用户名、密码（缺省均为</a:t>
            </a:r>
            <a:r>
              <a:rPr lang="en-US" altLang="en-US" sz="1800" dirty="0" smtClean="0">
                <a:latin typeface="华文细黑" pitchFamily="2" charset="-122"/>
              </a:rPr>
              <a:t>admin</a:t>
            </a:r>
            <a:r>
              <a:rPr lang="zh-CN" altLang="en-US" sz="1800" dirty="0" smtClean="0">
                <a:latin typeface="华文细黑" pitchFamily="2" charset="-122"/>
              </a:rPr>
              <a:t>，区分大小写），单击</a:t>
            </a:r>
            <a:r>
              <a:rPr lang="en-US" altLang="en-US" sz="1800" dirty="0" smtClean="0">
                <a:latin typeface="华文细黑" pitchFamily="2" charset="-122"/>
              </a:rPr>
              <a:t>&lt;</a:t>
            </a:r>
            <a:r>
              <a:rPr lang="zh-CN" altLang="en-US" sz="1800" dirty="0" smtClean="0">
                <a:latin typeface="华文细黑" pitchFamily="2" charset="-122"/>
              </a:rPr>
              <a:t>登录</a:t>
            </a:r>
            <a:r>
              <a:rPr lang="en-US" altLang="en-US" sz="1800" dirty="0" smtClean="0">
                <a:latin typeface="华文细黑" pitchFamily="2" charset="-122"/>
              </a:rPr>
              <a:t>&gt;</a:t>
            </a:r>
            <a:r>
              <a:rPr lang="zh-CN" altLang="en-US" sz="1800" dirty="0" smtClean="0">
                <a:latin typeface="华文细黑" pitchFamily="2" charset="-122"/>
              </a:rPr>
              <a:t>按钮或直接回车即可进入</a:t>
            </a:r>
            <a:r>
              <a:rPr lang="en-US" altLang="en-US" sz="1800" dirty="0" smtClean="0">
                <a:latin typeface="华文细黑" pitchFamily="2" charset="-122"/>
              </a:rPr>
              <a:t>Web</a:t>
            </a:r>
            <a:r>
              <a:rPr lang="zh-CN" altLang="en-US" sz="1800" dirty="0" smtClean="0">
                <a:latin typeface="华文细黑" pitchFamily="2" charset="-122"/>
              </a:rPr>
              <a:t>设置页面</a:t>
            </a:r>
            <a:endParaRPr lang="en-US" altLang="zh-CN" sz="1800" dirty="0" smtClean="0">
              <a:latin typeface="华文细黑" pitchFamily="2" charset="-122"/>
            </a:endParaRPr>
          </a:p>
          <a:p>
            <a:pPr>
              <a:lnSpc>
                <a:spcPct val="150000"/>
              </a:lnSpc>
            </a:pPr>
            <a:r>
              <a:rPr lang="zh-CN" altLang="en-US" sz="2000" dirty="0"/>
              <a:t>同一时间</a:t>
            </a:r>
            <a:r>
              <a:rPr lang="zh-CN" altLang="en-US" sz="2000" dirty="0" smtClean="0"/>
              <a:t>最多</a:t>
            </a:r>
            <a:r>
              <a:rPr lang="zh-CN" altLang="en-US" sz="2000" dirty="0"/>
              <a:t>允许五个</a:t>
            </a:r>
            <a:r>
              <a:rPr lang="zh-CN" altLang="en-US" sz="2000" dirty="0" smtClean="0"/>
              <a:t>用户进行管理</a:t>
            </a:r>
            <a:endParaRPr lang="zh-CN" altLang="en-US" sz="20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6475" y="4149080"/>
            <a:ext cx="4591050" cy="219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958094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zh-CN" dirty="0" smtClean="0"/>
              <a:t>WEB</a:t>
            </a:r>
            <a:r>
              <a:rPr lang="zh-CN" altLang="en-US" dirty="0" smtClean="0"/>
              <a:t>管理页面</a:t>
            </a:r>
            <a:endParaRPr lang="zh-CN" altLang="en-US" dirty="0"/>
          </a:p>
        </p:txBody>
      </p:sp>
      <p:sp>
        <p:nvSpPr>
          <p:cNvPr id="62467" name="Rectangle 3"/>
          <p:cNvSpPr>
            <a:spLocks noGrp="1" noChangeArrowheads="1"/>
          </p:cNvSpPr>
          <p:nvPr>
            <p:ph idx="1"/>
          </p:nvPr>
        </p:nvSpPr>
        <p:spPr>
          <a:xfrm>
            <a:off x="900113" y="1196975"/>
            <a:ext cx="7343775" cy="791865"/>
          </a:xfrm>
        </p:spPr>
        <p:txBody>
          <a:bodyPr/>
          <a:lstStyle/>
          <a:p>
            <a:pPr>
              <a:lnSpc>
                <a:spcPct val="150000"/>
              </a:lnSpc>
            </a:pPr>
            <a:r>
              <a:rPr lang="en-US" altLang="zh-CN" sz="2000" dirty="0" smtClean="0"/>
              <a:t>ER</a:t>
            </a:r>
            <a:r>
              <a:rPr lang="zh-CN" altLang="en-US" sz="2000" dirty="0" smtClean="0"/>
              <a:t>系列路由器</a:t>
            </a:r>
            <a:r>
              <a:rPr lang="zh-CN" altLang="en-US" sz="2000" dirty="0"/>
              <a:t>的所有功能均可以通过</a:t>
            </a:r>
            <a:r>
              <a:rPr lang="en-US" altLang="zh-CN" sz="2000" dirty="0"/>
              <a:t>WEB</a:t>
            </a:r>
            <a:r>
              <a:rPr lang="zh-CN" altLang="en-US" sz="2000" dirty="0"/>
              <a:t>进行配置，所见即所得</a:t>
            </a:r>
            <a:endParaRPr lang="zh-CN" altLang="en-US" sz="2000" dirty="0">
              <a:solidFill>
                <a:schemeClr val="tx1"/>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2173381"/>
            <a:ext cx="4608512" cy="40639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95809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zh-CN" altLang="en-US" dirty="0" smtClean="0"/>
              <a:t>双</a:t>
            </a:r>
            <a:r>
              <a:rPr lang="en-US" altLang="zh-CN" dirty="0" smtClean="0"/>
              <a:t>WAN</a:t>
            </a:r>
            <a:r>
              <a:rPr lang="zh-CN" altLang="en-US" dirty="0" smtClean="0"/>
              <a:t>主备模式设置</a:t>
            </a:r>
            <a:endParaRPr lang="zh-CN" altLang="en-US" dirty="0"/>
          </a:p>
        </p:txBody>
      </p:sp>
      <p:sp>
        <p:nvSpPr>
          <p:cNvPr id="62467" name="Rectangle 3"/>
          <p:cNvSpPr>
            <a:spLocks noGrp="1" noChangeArrowheads="1"/>
          </p:cNvSpPr>
          <p:nvPr>
            <p:ph idx="1"/>
          </p:nvPr>
        </p:nvSpPr>
        <p:spPr>
          <a:xfrm>
            <a:off x="900113" y="1196975"/>
            <a:ext cx="7343775" cy="1295921"/>
          </a:xfrm>
        </p:spPr>
        <p:txBody>
          <a:bodyPr/>
          <a:lstStyle/>
          <a:p>
            <a:pPr>
              <a:lnSpc>
                <a:spcPct val="150000"/>
              </a:lnSpc>
            </a:pPr>
            <a:r>
              <a:rPr lang="zh-CN" altLang="en-US" sz="2000" dirty="0"/>
              <a:t>主备模式主要应用于两条链路带宽相差较大且互为备份</a:t>
            </a:r>
            <a:r>
              <a:rPr lang="zh-CN" altLang="en-US" sz="2000" dirty="0" smtClean="0"/>
              <a:t>的</a:t>
            </a:r>
            <a:r>
              <a:rPr lang="zh-CN" altLang="en-US" sz="2000" dirty="0"/>
              <a:t>场景</a:t>
            </a:r>
            <a:r>
              <a:rPr lang="zh-CN" altLang="en-US" sz="2000" dirty="0" smtClean="0"/>
              <a:t>。只有主链</a:t>
            </a:r>
            <a:r>
              <a:rPr lang="zh-CN" altLang="en-US" sz="2000" dirty="0"/>
              <a:t>路处于工作状态，此时备份</a:t>
            </a:r>
            <a:r>
              <a:rPr lang="zh-CN" altLang="en-US" sz="2000" dirty="0" smtClean="0"/>
              <a:t>链路不转发</a:t>
            </a:r>
            <a:endParaRPr lang="zh-CN" altLang="en-US" sz="2000" dirty="0">
              <a:solidFill>
                <a:schemeClr val="tx1"/>
              </a:solidFill>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129" y="2276872"/>
            <a:ext cx="4669135" cy="4111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95809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zh-CN" altLang="en-US" dirty="0" smtClean="0"/>
              <a:t>双</a:t>
            </a:r>
            <a:r>
              <a:rPr lang="en-US" altLang="zh-CN" dirty="0" smtClean="0"/>
              <a:t>WAN</a:t>
            </a:r>
            <a:r>
              <a:rPr lang="zh-CN" altLang="en-US" dirty="0" smtClean="0"/>
              <a:t>均衡模式设置</a:t>
            </a:r>
            <a:endParaRPr lang="zh-CN" altLang="en-US" dirty="0"/>
          </a:p>
        </p:txBody>
      </p:sp>
      <p:sp>
        <p:nvSpPr>
          <p:cNvPr id="62467" name="Rectangle 3"/>
          <p:cNvSpPr>
            <a:spLocks noGrp="1" noChangeArrowheads="1"/>
          </p:cNvSpPr>
          <p:nvPr>
            <p:ph idx="1"/>
          </p:nvPr>
        </p:nvSpPr>
        <p:spPr/>
        <p:txBody>
          <a:bodyPr/>
          <a:lstStyle/>
          <a:p>
            <a:pPr>
              <a:lnSpc>
                <a:spcPct val="150000"/>
              </a:lnSpc>
            </a:pPr>
            <a:r>
              <a:rPr lang="zh-CN" altLang="en-US" sz="1800" dirty="0"/>
              <a:t>均衡模式主要应用于同一运营商双线路接入。路由器会优先匹配路由表选择链路转发流量。对于未指定优先链路的流量，路由器会根据设定的两链路带宽的比例来转发（权重比例不是各</a:t>
            </a:r>
            <a:r>
              <a:rPr lang="en-US" altLang="zh-CN" sz="1800" dirty="0"/>
              <a:t>WAN</a:t>
            </a:r>
            <a:r>
              <a:rPr lang="zh-CN" altLang="en-US" sz="1800" dirty="0"/>
              <a:t>的流量大小，而是</a:t>
            </a:r>
            <a:r>
              <a:rPr lang="en-US" altLang="zh-CN" sz="1800" dirty="0"/>
              <a:t>SIP/DIP</a:t>
            </a:r>
            <a:r>
              <a:rPr lang="zh-CN" altLang="en-US" sz="1800" dirty="0"/>
              <a:t>对个数的比例），从而实现两条链路分担上网</a:t>
            </a:r>
            <a:r>
              <a:rPr lang="zh-CN" altLang="en-US" sz="1800" dirty="0" smtClean="0"/>
              <a:t>流量</a:t>
            </a:r>
            <a:endParaRPr lang="zh-CN" altLang="en-US" sz="1800" dirty="0">
              <a:solidFill>
                <a:schemeClr val="tx1"/>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6669" y="2953407"/>
            <a:ext cx="3899547" cy="3427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729511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zh-CN" altLang="en-US" dirty="0" smtClean="0"/>
              <a:t>双</a:t>
            </a:r>
            <a:r>
              <a:rPr lang="en-US" altLang="zh-CN" dirty="0" smtClean="0"/>
              <a:t>WAN</a:t>
            </a:r>
            <a:r>
              <a:rPr lang="zh-CN" altLang="en-US" dirty="0" smtClean="0"/>
              <a:t>手动模式设置</a:t>
            </a:r>
            <a:endParaRPr lang="zh-CN" altLang="en-US" dirty="0"/>
          </a:p>
        </p:txBody>
      </p:sp>
      <p:sp>
        <p:nvSpPr>
          <p:cNvPr id="62467" name="Rectangle 3"/>
          <p:cNvSpPr>
            <a:spLocks noGrp="1" noChangeArrowheads="1"/>
          </p:cNvSpPr>
          <p:nvPr>
            <p:ph idx="1"/>
          </p:nvPr>
        </p:nvSpPr>
        <p:spPr>
          <a:xfrm>
            <a:off x="900113" y="1196975"/>
            <a:ext cx="7343775" cy="935881"/>
          </a:xfrm>
        </p:spPr>
        <p:txBody>
          <a:bodyPr/>
          <a:lstStyle/>
          <a:p>
            <a:pPr>
              <a:lnSpc>
                <a:spcPct val="150000"/>
              </a:lnSpc>
            </a:pPr>
            <a:r>
              <a:rPr lang="zh-CN" altLang="en-US" sz="2000" dirty="0"/>
              <a:t>手动模式主要应用于不同运营商双线路接入。路由器会匹配路由表来选择优先链路转发流量。对于未指定优先链路的流量，路由器会根据设定的缺省链路来</a:t>
            </a:r>
            <a:r>
              <a:rPr lang="zh-CN" altLang="en-US" sz="2000" dirty="0" smtClean="0"/>
              <a:t>转发</a:t>
            </a:r>
            <a:endParaRPr lang="zh-CN" altLang="en-US" sz="2000" dirty="0">
              <a:solidFill>
                <a:schemeClr val="tx1"/>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1153" y="2708920"/>
            <a:ext cx="4239079"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729511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zh-CN" dirty="0" smtClean="0"/>
              <a:t>LAN</a:t>
            </a:r>
            <a:r>
              <a:rPr lang="zh-CN" altLang="en-US" dirty="0" smtClean="0"/>
              <a:t>设置</a:t>
            </a:r>
            <a:endParaRPr lang="zh-CN" altLang="en-US" dirty="0"/>
          </a:p>
        </p:txBody>
      </p:sp>
      <p:sp>
        <p:nvSpPr>
          <p:cNvPr id="62467" name="Rectangle 3"/>
          <p:cNvSpPr>
            <a:spLocks noGrp="1" noChangeArrowheads="1"/>
          </p:cNvSpPr>
          <p:nvPr>
            <p:ph idx="1"/>
          </p:nvPr>
        </p:nvSpPr>
        <p:spPr/>
        <p:txBody>
          <a:bodyPr/>
          <a:lstStyle/>
          <a:p>
            <a:pPr>
              <a:lnSpc>
                <a:spcPct val="150000"/>
              </a:lnSpc>
            </a:pPr>
            <a:r>
              <a:rPr lang="en-US" altLang="zh-CN" sz="2000" dirty="0" smtClean="0"/>
              <a:t>LAN</a:t>
            </a:r>
            <a:r>
              <a:rPr lang="zh-CN" altLang="en-US" sz="2000" dirty="0"/>
              <a:t>口</a:t>
            </a:r>
            <a:r>
              <a:rPr lang="en-US" altLang="zh-CN" sz="2000" dirty="0"/>
              <a:t>MAC</a:t>
            </a:r>
            <a:r>
              <a:rPr lang="zh-CN" altLang="en-US" sz="2000" dirty="0" smtClean="0"/>
              <a:t>克隆功能</a:t>
            </a:r>
            <a:r>
              <a:rPr lang="zh-CN" altLang="en-US" sz="2000" dirty="0"/>
              <a:t>可以保证在现有网络中设备的平滑替换，而不会导致网络内</a:t>
            </a:r>
            <a:r>
              <a:rPr lang="en-US" altLang="zh-CN" sz="2000" dirty="0"/>
              <a:t>PC</a:t>
            </a:r>
            <a:r>
              <a:rPr lang="zh-CN" altLang="en-US" sz="2000" dirty="0"/>
              <a:t>业务</a:t>
            </a:r>
            <a:r>
              <a:rPr lang="zh-CN" altLang="en-US" sz="2000" dirty="0" smtClean="0"/>
              <a:t>中断</a:t>
            </a:r>
            <a:endParaRPr lang="en-US" altLang="zh-CN" sz="2000" dirty="0"/>
          </a:p>
          <a:p>
            <a:pPr>
              <a:lnSpc>
                <a:spcPct val="150000"/>
              </a:lnSpc>
            </a:pPr>
            <a:r>
              <a:rPr lang="zh-CN" altLang="en-US" sz="2000" dirty="0" smtClean="0"/>
              <a:t>端口</a:t>
            </a:r>
            <a:r>
              <a:rPr lang="zh-CN" altLang="en-US" sz="2000" dirty="0"/>
              <a:t>镜像功能是辅助定位问题的有力</a:t>
            </a:r>
            <a:r>
              <a:rPr lang="zh-CN" altLang="en-US" sz="2000" dirty="0" smtClean="0"/>
              <a:t>武器</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083531"/>
            <a:ext cx="4392488" cy="2361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3068960"/>
            <a:ext cx="4320480" cy="24688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729511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zh-CN" dirty="0"/>
              <a:t>VLAN</a:t>
            </a:r>
            <a:r>
              <a:rPr lang="zh-CN" altLang="en-US" dirty="0" smtClean="0"/>
              <a:t>设置</a:t>
            </a:r>
            <a:endParaRPr lang="zh-CN" altLang="en-US" dirty="0"/>
          </a:p>
        </p:txBody>
      </p:sp>
      <p:sp>
        <p:nvSpPr>
          <p:cNvPr id="62467" name="Rectangle 3"/>
          <p:cNvSpPr>
            <a:spLocks noGrp="1" noChangeArrowheads="1"/>
          </p:cNvSpPr>
          <p:nvPr>
            <p:ph idx="1"/>
          </p:nvPr>
        </p:nvSpPr>
        <p:spPr>
          <a:xfrm>
            <a:off x="900113" y="1196975"/>
            <a:ext cx="7343775" cy="1172249"/>
          </a:xfrm>
        </p:spPr>
        <p:txBody>
          <a:bodyPr/>
          <a:lstStyle/>
          <a:p>
            <a:pPr>
              <a:lnSpc>
                <a:spcPct val="150000"/>
              </a:lnSpc>
            </a:pPr>
            <a:r>
              <a:rPr lang="zh-CN" altLang="en-US" sz="2000" dirty="0"/>
              <a:t>点击新增按钮，在弹出框里填入需要增加的</a:t>
            </a:r>
            <a:r>
              <a:rPr lang="en-US" altLang="zh-CN" sz="2000" dirty="0"/>
              <a:t>VLAN ID</a:t>
            </a:r>
            <a:r>
              <a:rPr lang="zh-CN" altLang="en-US" sz="2000" dirty="0"/>
              <a:t>，再填上对应的虚接口</a:t>
            </a:r>
            <a:r>
              <a:rPr lang="en-US" altLang="zh-CN" sz="2000" dirty="0"/>
              <a:t>IP</a:t>
            </a:r>
            <a:r>
              <a:rPr lang="zh-CN" altLang="en-US" sz="2000" dirty="0"/>
              <a:t>地址和</a:t>
            </a:r>
            <a:r>
              <a:rPr lang="zh-CN" altLang="en-US" sz="2000" dirty="0" smtClean="0"/>
              <a:t>子网掩码。</a:t>
            </a:r>
            <a:r>
              <a:rPr lang="zh-CN" altLang="en-US" sz="2000" dirty="0"/>
              <a:t>配置端口所属</a:t>
            </a:r>
            <a:r>
              <a:rPr lang="en-US" altLang="zh-CN" sz="2000" dirty="0"/>
              <a:t>VLAN</a:t>
            </a:r>
            <a:r>
              <a:rPr lang="zh-CN" altLang="en-US" sz="2000" dirty="0"/>
              <a:t>在</a:t>
            </a:r>
            <a:r>
              <a:rPr lang="en-US" altLang="zh-CN" sz="2000" dirty="0"/>
              <a:t>Trunk</a:t>
            </a:r>
            <a:r>
              <a:rPr lang="zh-CN" altLang="en-US" sz="2000" dirty="0"/>
              <a:t>口设置</a:t>
            </a:r>
            <a:r>
              <a:rPr lang="zh-CN" altLang="en-US" sz="2000" dirty="0" smtClean="0"/>
              <a:t>页面设置</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2636912"/>
            <a:ext cx="4896544" cy="3754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898489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zh-CN" dirty="0"/>
              <a:t>VLAN</a:t>
            </a:r>
            <a:r>
              <a:rPr lang="zh-CN" altLang="en-US" dirty="0" smtClean="0"/>
              <a:t>设置</a:t>
            </a:r>
            <a:endParaRPr lang="zh-CN" altLang="en-US" dirty="0"/>
          </a:p>
        </p:txBody>
      </p:sp>
      <p:sp>
        <p:nvSpPr>
          <p:cNvPr id="62467" name="Rectangle 3"/>
          <p:cNvSpPr>
            <a:spLocks noGrp="1" noChangeArrowheads="1"/>
          </p:cNvSpPr>
          <p:nvPr>
            <p:ph idx="1"/>
          </p:nvPr>
        </p:nvSpPr>
        <p:spPr>
          <a:xfrm>
            <a:off x="900113" y="1196975"/>
            <a:ext cx="7343775" cy="1172249"/>
          </a:xfrm>
        </p:spPr>
        <p:txBody>
          <a:bodyPr/>
          <a:lstStyle/>
          <a:p>
            <a:pPr>
              <a:lnSpc>
                <a:spcPct val="150000"/>
              </a:lnSpc>
            </a:pPr>
            <a:r>
              <a:rPr lang="zh-CN" altLang="en-US" sz="2000" dirty="0"/>
              <a:t>点击编辑按钮</a:t>
            </a:r>
            <a:r>
              <a:rPr lang="zh-CN" altLang="en-US" sz="2000" dirty="0" smtClean="0"/>
              <a:t>或双击</a:t>
            </a:r>
            <a:r>
              <a:rPr lang="zh-CN" altLang="en-US" sz="2000" dirty="0"/>
              <a:t>需要修改的列表</a:t>
            </a:r>
            <a:r>
              <a:rPr lang="zh-CN" altLang="en-US" sz="2000" dirty="0" smtClean="0"/>
              <a:t>行进入</a:t>
            </a:r>
            <a:r>
              <a:rPr lang="zh-CN" altLang="en-US" sz="2000" dirty="0"/>
              <a:t>修改页面。设备默认</a:t>
            </a:r>
            <a:r>
              <a:rPr lang="en-US" altLang="zh-CN" sz="2000" dirty="0"/>
              <a:t>LAN</a:t>
            </a:r>
            <a:r>
              <a:rPr lang="zh-CN" altLang="en-US" sz="2000" dirty="0"/>
              <a:t>口均属于</a:t>
            </a:r>
            <a:r>
              <a:rPr lang="en-US" altLang="zh-CN" sz="2000" dirty="0"/>
              <a:t>VLAN 1</a:t>
            </a:r>
            <a:r>
              <a:rPr lang="zh-CN" altLang="en-US" sz="2000" dirty="0"/>
              <a:t>，如果需要将某一端口设置为</a:t>
            </a:r>
            <a:r>
              <a:rPr lang="en-US" altLang="zh-CN" sz="2000" dirty="0"/>
              <a:t>Trunk</a:t>
            </a:r>
            <a:r>
              <a:rPr lang="zh-CN" altLang="en-US" sz="2000" dirty="0"/>
              <a:t>口，只需在弹出页选择</a:t>
            </a:r>
            <a:r>
              <a:rPr lang="en-US" altLang="zh-CN" sz="2000" dirty="0"/>
              <a:t>PVID</a:t>
            </a:r>
            <a:r>
              <a:rPr lang="zh-CN" altLang="en-US" sz="2000" dirty="0"/>
              <a:t>和允许通过所有</a:t>
            </a:r>
            <a:r>
              <a:rPr lang="en-US" altLang="zh-CN" sz="2000" dirty="0"/>
              <a:t>VLAN</a:t>
            </a:r>
            <a:r>
              <a:rPr lang="zh-CN" altLang="en-US" sz="2000" dirty="0"/>
              <a:t>或是部分</a:t>
            </a:r>
            <a:r>
              <a:rPr lang="en-US" altLang="zh-CN" sz="2000" dirty="0"/>
              <a:t>VLAN</a:t>
            </a:r>
            <a:r>
              <a:rPr lang="zh-CN" altLang="en-US" sz="2000" dirty="0"/>
              <a:t>，点击修改即</a:t>
            </a:r>
            <a:r>
              <a:rPr lang="zh-CN" altLang="en-US" sz="2000" dirty="0" smtClean="0"/>
              <a:t>可</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3017435"/>
            <a:ext cx="3816424" cy="3435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86830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zh-CN" dirty="0" smtClean="0"/>
              <a:t>H3C ER</a:t>
            </a:r>
            <a:r>
              <a:rPr lang="zh-CN" altLang="en-US" dirty="0" smtClean="0"/>
              <a:t>系列路由器产品概述</a:t>
            </a:r>
            <a:endParaRPr lang="zh-CN" altLang="en-US" dirty="0"/>
          </a:p>
        </p:txBody>
      </p:sp>
      <p:sp>
        <p:nvSpPr>
          <p:cNvPr id="60419" name="Rectangle 3"/>
          <p:cNvSpPr>
            <a:spLocks noGrp="1" noChangeArrowheads="1"/>
          </p:cNvSpPr>
          <p:nvPr>
            <p:ph idx="1"/>
          </p:nvPr>
        </p:nvSpPr>
        <p:spPr>
          <a:xfrm>
            <a:off x="900113" y="1196975"/>
            <a:ext cx="7343775" cy="5544393"/>
          </a:xfrm>
        </p:spPr>
        <p:txBody>
          <a:bodyPr/>
          <a:lstStyle/>
          <a:p>
            <a:pPr>
              <a:lnSpc>
                <a:spcPct val="150000"/>
              </a:lnSpc>
            </a:pPr>
            <a:r>
              <a:rPr lang="zh-CN" altLang="en-US" sz="2000" dirty="0" smtClean="0"/>
              <a:t>企业</a:t>
            </a:r>
            <a:r>
              <a:rPr lang="zh-CN" altLang="en-US" sz="2000" dirty="0"/>
              <a:t>级宽带路由器</a:t>
            </a:r>
            <a:endParaRPr lang="zh-CN" altLang="en-US" sz="2000" dirty="0" smtClean="0"/>
          </a:p>
          <a:p>
            <a:pPr>
              <a:lnSpc>
                <a:spcPct val="150000"/>
              </a:lnSpc>
            </a:pPr>
            <a:r>
              <a:rPr lang="zh-CN" altLang="en-US" sz="2000" dirty="0" smtClean="0"/>
              <a:t>产品定位</a:t>
            </a:r>
          </a:p>
          <a:p>
            <a:pPr lvl="1">
              <a:lnSpc>
                <a:spcPct val="150000"/>
              </a:lnSpc>
            </a:pPr>
            <a:r>
              <a:rPr lang="zh-CN" altLang="en-US" sz="1800" dirty="0" smtClean="0"/>
              <a:t>主要定位</a:t>
            </a:r>
            <a:r>
              <a:rPr lang="zh-CN" altLang="en-US" sz="1800" dirty="0"/>
              <a:t>于以太网</a:t>
            </a:r>
            <a:r>
              <a:rPr lang="en-US" altLang="zh-CN" sz="1800" dirty="0"/>
              <a:t>/</a:t>
            </a:r>
            <a:r>
              <a:rPr lang="zh-CN" altLang="en-US" sz="1800" dirty="0"/>
              <a:t>光纤</a:t>
            </a:r>
            <a:r>
              <a:rPr lang="en-US" altLang="zh-CN" sz="1800" dirty="0"/>
              <a:t>/</a:t>
            </a:r>
            <a:r>
              <a:rPr lang="en-US" altLang="zh-CN" sz="1800" dirty="0" err="1"/>
              <a:t>xDSL</a:t>
            </a:r>
            <a:r>
              <a:rPr lang="zh-CN" altLang="en-US" sz="1800" dirty="0"/>
              <a:t>接入</a:t>
            </a:r>
            <a:r>
              <a:rPr lang="zh-CN" altLang="en-US" sz="1800" dirty="0" smtClean="0"/>
              <a:t>的</a:t>
            </a:r>
            <a:r>
              <a:rPr lang="en-US" altLang="zh-CN" sz="1800" dirty="0"/>
              <a:t>SOHO</a:t>
            </a:r>
            <a:r>
              <a:rPr lang="zh-CN" altLang="en-US" sz="1800" dirty="0" smtClean="0"/>
              <a:t>市场，包括</a:t>
            </a:r>
            <a:r>
              <a:rPr lang="zh-CN" altLang="en-US" sz="1800" dirty="0"/>
              <a:t>需要高速</a:t>
            </a:r>
            <a:r>
              <a:rPr lang="en-US" altLang="zh-CN" sz="1800" dirty="0"/>
              <a:t>Internet</a:t>
            </a:r>
            <a:r>
              <a:rPr lang="zh-CN" altLang="en-US" sz="1800" dirty="0"/>
              <a:t>接入的政府机构、中小企业、酒店、学校、医院、网吧等网络</a:t>
            </a:r>
            <a:r>
              <a:rPr lang="zh-CN" altLang="en-US" sz="1800" dirty="0" smtClean="0"/>
              <a:t>环境</a:t>
            </a:r>
            <a:endParaRPr lang="zh-CN" altLang="en-US" sz="1800" dirty="0">
              <a:solidFill>
                <a:schemeClr val="tx1"/>
              </a:solidFill>
            </a:endParaRP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9218" y="3645024"/>
            <a:ext cx="1528286" cy="1147355"/>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45522" y="3645024"/>
            <a:ext cx="1627454" cy="1147355"/>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9218" y="5284686"/>
            <a:ext cx="1528286" cy="1159138"/>
          </a:xfrm>
          <a:prstGeom prst="rect">
            <a:avLst/>
          </a:prstGeom>
        </p:spPr>
      </p:pic>
      <p:pic>
        <p:nvPicPr>
          <p:cNvPr id="7"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45521" y="5308766"/>
            <a:ext cx="1627456" cy="1141966"/>
          </a:xfrm>
          <a:prstGeom prst="rect">
            <a:avLst/>
          </a:prstGeom>
        </p:spPr>
      </p:pic>
      <p:pic>
        <p:nvPicPr>
          <p:cNvPr id="8" name="图片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74612" y="3645024"/>
            <a:ext cx="1525780" cy="1147355"/>
          </a:xfrm>
          <a:prstGeom prst="rect">
            <a:avLst/>
          </a:prstGeom>
        </p:spPr>
      </p:pic>
      <p:pic>
        <p:nvPicPr>
          <p:cNvPr id="9" name="图片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55455" y="5317846"/>
            <a:ext cx="1539441" cy="1135489"/>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zh-CN" dirty="0"/>
              <a:t>DHCP</a:t>
            </a:r>
            <a:r>
              <a:rPr lang="zh-CN" altLang="en-US" dirty="0" smtClean="0"/>
              <a:t>设置</a:t>
            </a:r>
            <a:endParaRPr lang="zh-CN" altLang="en-US" dirty="0"/>
          </a:p>
        </p:txBody>
      </p:sp>
      <p:sp>
        <p:nvSpPr>
          <p:cNvPr id="62467" name="Rectangle 3"/>
          <p:cNvSpPr>
            <a:spLocks noGrp="1" noChangeArrowheads="1"/>
          </p:cNvSpPr>
          <p:nvPr>
            <p:ph idx="1"/>
          </p:nvPr>
        </p:nvSpPr>
        <p:spPr>
          <a:xfrm>
            <a:off x="900113" y="1196975"/>
            <a:ext cx="7343775" cy="1172249"/>
          </a:xfrm>
        </p:spPr>
        <p:txBody>
          <a:bodyPr/>
          <a:lstStyle/>
          <a:p>
            <a:pPr>
              <a:lnSpc>
                <a:spcPct val="150000"/>
              </a:lnSpc>
            </a:pPr>
            <a:r>
              <a:rPr lang="zh-CN" altLang="en-US" sz="2000" dirty="0"/>
              <a:t>双击列表行进入配置修改页面，选择禁用还是启用</a:t>
            </a:r>
            <a:r>
              <a:rPr lang="en-US" altLang="zh-CN" sz="2000" dirty="0"/>
              <a:t>DHCP</a:t>
            </a:r>
            <a:r>
              <a:rPr lang="zh-CN" altLang="en-US" sz="2000" dirty="0"/>
              <a:t>服务器功能，并设置或者修改地址池范围。如果客户端的</a:t>
            </a:r>
            <a:r>
              <a:rPr lang="en-US" altLang="zh-CN" sz="2000" dirty="0"/>
              <a:t>DNS</a:t>
            </a:r>
            <a:r>
              <a:rPr lang="zh-CN" altLang="en-US" sz="2000" dirty="0"/>
              <a:t>地址需要设备分配，在此填入</a:t>
            </a:r>
            <a:r>
              <a:rPr lang="en-US" altLang="zh-CN" sz="2000" dirty="0"/>
              <a:t>DNS</a:t>
            </a:r>
            <a:r>
              <a:rPr lang="zh-CN" altLang="en-US" sz="2000" dirty="0"/>
              <a:t>地址即可</a:t>
            </a:r>
          </a:p>
          <a:p>
            <a:pPr>
              <a:lnSpc>
                <a:spcPct val="150000"/>
              </a:lnSpc>
            </a:pPr>
            <a:r>
              <a:rPr lang="zh-CN" altLang="en-US" sz="2000" dirty="0"/>
              <a:t>网吧、图书馆、机房等应用场景建议关闭</a:t>
            </a:r>
            <a:r>
              <a:rPr lang="en-US" altLang="zh-CN" sz="2000" dirty="0"/>
              <a:t>DHCP</a:t>
            </a:r>
            <a:r>
              <a:rPr lang="zh-CN" altLang="en-US" sz="2000" dirty="0"/>
              <a:t>服务器，采用静态</a:t>
            </a:r>
            <a:r>
              <a:rPr lang="en-US" altLang="zh-CN" sz="2000" dirty="0"/>
              <a:t>IP</a:t>
            </a:r>
            <a:r>
              <a:rPr lang="zh-CN" altLang="en-US" sz="2000" dirty="0"/>
              <a:t>管理</a:t>
            </a:r>
            <a:endParaRPr lang="zh-CN" altLang="en-US" sz="2000" dirty="0" smtClean="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3638611"/>
            <a:ext cx="4824536" cy="2814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408905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zh-CN" dirty="0"/>
              <a:t>DHCP</a:t>
            </a:r>
            <a:r>
              <a:rPr lang="zh-CN" altLang="en-US" dirty="0" smtClean="0"/>
              <a:t>设置</a:t>
            </a:r>
            <a:endParaRPr lang="zh-CN" altLang="en-US" dirty="0"/>
          </a:p>
        </p:txBody>
      </p:sp>
      <p:sp>
        <p:nvSpPr>
          <p:cNvPr id="62467" name="Rectangle 3"/>
          <p:cNvSpPr>
            <a:spLocks noGrp="1" noChangeArrowheads="1"/>
          </p:cNvSpPr>
          <p:nvPr>
            <p:ph idx="1"/>
          </p:nvPr>
        </p:nvSpPr>
        <p:spPr>
          <a:xfrm>
            <a:off x="900113" y="1196975"/>
            <a:ext cx="7343775" cy="1172249"/>
          </a:xfrm>
        </p:spPr>
        <p:txBody>
          <a:bodyPr/>
          <a:lstStyle/>
          <a:p>
            <a:pPr>
              <a:lnSpc>
                <a:spcPct val="150000"/>
              </a:lnSpc>
            </a:pPr>
            <a:r>
              <a:rPr lang="zh-CN" altLang="en-US" sz="2000" dirty="0" smtClean="0"/>
              <a:t>全局地址池适用于</a:t>
            </a:r>
            <a:r>
              <a:rPr lang="en-US" altLang="zh-CN" sz="2000" dirty="0" smtClean="0"/>
              <a:t>DHCP</a:t>
            </a:r>
            <a:r>
              <a:rPr lang="zh-CN" altLang="en-US" sz="2000" dirty="0" smtClean="0"/>
              <a:t>中继场景，即</a:t>
            </a:r>
            <a:r>
              <a:rPr lang="en-US" altLang="zh-CN" sz="2000" dirty="0" smtClean="0"/>
              <a:t>ER</a:t>
            </a:r>
            <a:r>
              <a:rPr lang="zh-CN" altLang="en-US" sz="2000" dirty="0" smtClean="0"/>
              <a:t>路由器作为</a:t>
            </a:r>
            <a:r>
              <a:rPr lang="en-US" altLang="zh-CN" sz="2000" dirty="0" smtClean="0"/>
              <a:t>DHCP</a:t>
            </a:r>
            <a:r>
              <a:rPr lang="zh-CN" altLang="en-US" sz="2000" dirty="0" smtClean="0"/>
              <a:t>服务器，网关位于下接三层设备上</a:t>
            </a:r>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5575" y="2241051"/>
            <a:ext cx="6436785" cy="4140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770383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zh-CN" dirty="0"/>
              <a:t>DHCP</a:t>
            </a:r>
            <a:r>
              <a:rPr lang="zh-CN" altLang="en-US" dirty="0" smtClean="0"/>
              <a:t>设置</a:t>
            </a:r>
            <a:endParaRPr lang="zh-CN" altLang="en-US" dirty="0"/>
          </a:p>
        </p:txBody>
      </p:sp>
      <p:sp>
        <p:nvSpPr>
          <p:cNvPr id="62467" name="Rectangle 3"/>
          <p:cNvSpPr>
            <a:spLocks noGrp="1" noChangeArrowheads="1"/>
          </p:cNvSpPr>
          <p:nvPr>
            <p:ph idx="1"/>
          </p:nvPr>
        </p:nvSpPr>
        <p:spPr>
          <a:xfrm>
            <a:off x="900113" y="1196975"/>
            <a:ext cx="7343775" cy="1172249"/>
          </a:xfrm>
        </p:spPr>
        <p:txBody>
          <a:bodyPr/>
          <a:lstStyle/>
          <a:p>
            <a:pPr>
              <a:lnSpc>
                <a:spcPct val="150000"/>
              </a:lnSpc>
            </a:pPr>
            <a:r>
              <a:rPr lang="zh-CN" altLang="en-US" sz="2000" dirty="0"/>
              <a:t>如果需要设备按照规划好的</a:t>
            </a:r>
            <a:r>
              <a:rPr lang="en-US" altLang="zh-CN" sz="2000" dirty="0"/>
              <a:t>IP</a:t>
            </a:r>
            <a:r>
              <a:rPr lang="zh-CN" altLang="en-US" sz="2000" dirty="0"/>
              <a:t>地址进行分配，</a:t>
            </a:r>
            <a:r>
              <a:rPr lang="zh-CN" altLang="en-US" sz="2000" dirty="0" smtClean="0"/>
              <a:t>则在此</a:t>
            </a:r>
            <a:r>
              <a:rPr lang="zh-CN" altLang="en-US" sz="2000" dirty="0"/>
              <a:t>页面增加或者导入客户端的</a:t>
            </a:r>
            <a:r>
              <a:rPr lang="en-US" altLang="zh-CN" sz="2000" dirty="0"/>
              <a:t>IP</a:t>
            </a:r>
            <a:r>
              <a:rPr lang="zh-CN" altLang="en-US" sz="2000" dirty="0"/>
              <a:t>和</a:t>
            </a:r>
            <a:r>
              <a:rPr lang="en-US" altLang="zh-CN" sz="2000" dirty="0"/>
              <a:t>MAC</a:t>
            </a:r>
            <a:r>
              <a:rPr lang="zh-CN" altLang="en-US" sz="2000" dirty="0"/>
              <a:t>对应关系；查看已分配的客户端可在</a:t>
            </a:r>
            <a:r>
              <a:rPr lang="en-US" altLang="zh-CN" sz="2000" dirty="0"/>
              <a:t>DHCP</a:t>
            </a:r>
            <a:r>
              <a:rPr lang="zh-CN" altLang="en-US" sz="2000" dirty="0"/>
              <a:t>客户列表页面查看</a:t>
            </a:r>
            <a:endParaRPr lang="zh-CN" altLang="en-US" sz="2000" dirty="0" smtClean="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19" y="2595765"/>
            <a:ext cx="5040561" cy="3857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663780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zh-CN" dirty="0" smtClean="0"/>
              <a:t>ARP</a:t>
            </a:r>
            <a:r>
              <a:rPr lang="zh-CN" altLang="en-US" dirty="0" smtClean="0"/>
              <a:t>绑定</a:t>
            </a:r>
            <a:endParaRPr lang="zh-CN" altLang="en-US" dirty="0"/>
          </a:p>
        </p:txBody>
      </p:sp>
      <p:sp>
        <p:nvSpPr>
          <p:cNvPr id="62467" name="Rectangle 3"/>
          <p:cNvSpPr>
            <a:spLocks noGrp="1" noChangeArrowheads="1"/>
          </p:cNvSpPr>
          <p:nvPr>
            <p:ph idx="1"/>
          </p:nvPr>
        </p:nvSpPr>
        <p:spPr>
          <a:xfrm>
            <a:off x="900113" y="1196975"/>
            <a:ext cx="7343775" cy="1172249"/>
          </a:xfrm>
        </p:spPr>
        <p:txBody>
          <a:bodyPr/>
          <a:lstStyle/>
          <a:p>
            <a:pPr>
              <a:lnSpc>
                <a:spcPct val="150000"/>
              </a:lnSpc>
            </a:pPr>
            <a:r>
              <a:rPr lang="zh-CN" altLang="en-US" sz="2000" dirty="0"/>
              <a:t>根据</a:t>
            </a:r>
            <a:r>
              <a:rPr lang="en-US" altLang="zh-CN" sz="2000" dirty="0"/>
              <a:t>DHCP</a:t>
            </a:r>
            <a:r>
              <a:rPr lang="zh-CN" altLang="en-US" sz="2000" dirty="0"/>
              <a:t>分配的地址表动态绑定</a:t>
            </a:r>
            <a:r>
              <a:rPr lang="en-US" altLang="zh-CN" sz="2000" dirty="0"/>
              <a:t>ARP</a:t>
            </a:r>
          </a:p>
          <a:p>
            <a:pPr>
              <a:lnSpc>
                <a:spcPct val="150000"/>
              </a:lnSpc>
            </a:pPr>
            <a:r>
              <a:rPr lang="zh-CN" altLang="en-US" sz="2000" dirty="0"/>
              <a:t>新增或者导入已有的</a:t>
            </a:r>
            <a:r>
              <a:rPr lang="en-US" altLang="zh-CN" sz="2000" dirty="0"/>
              <a:t>IP/MAC</a:t>
            </a:r>
            <a:r>
              <a:rPr lang="zh-CN" altLang="en-US" sz="2000" dirty="0"/>
              <a:t>绑定表；</a:t>
            </a:r>
            <a:r>
              <a:rPr lang="zh-CN" altLang="en-US" sz="2000" dirty="0" smtClean="0"/>
              <a:t>网吧</a:t>
            </a:r>
            <a:r>
              <a:rPr lang="zh-CN" altLang="en-US" sz="2000" dirty="0"/>
              <a:t>场景</a:t>
            </a:r>
            <a:r>
              <a:rPr lang="zh-CN" altLang="en-US" sz="2000" dirty="0" smtClean="0"/>
              <a:t>强烈</a:t>
            </a:r>
            <a:r>
              <a:rPr lang="zh-CN" altLang="en-US" sz="2000" dirty="0"/>
              <a:t>建议双向绑定，即内网的客户端也要绑定设备的</a:t>
            </a:r>
            <a:r>
              <a:rPr lang="en-US" altLang="zh-CN" sz="2000" dirty="0"/>
              <a:t>ARP</a:t>
            </a:r>
            <a:r>
              <a:rPr lang="zh-CN" altLang="en-US" sz="2000" dirty="0"/>
              <a:t>信息</a:t>
            </a:r>
            <a:endParaRPr lang="zh-CN" altLang="en-US" sz="2000" dirty="0" smtClean="0"/>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8466" y="2780928"/>
            <a:ext cx="6281886" cy="3673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51115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zh-CN" dirty="0" smtClean="0"/>
              <a:t>ARP</a:t>
            </a:r>
            <a:r>
              <a:rPr lang="zh-CN" altLang="en-US" dirty="0" smtClean="0"/>
              <a:t>防护</a:t>
            </a:r>
            <a:endParaRPr lang="zh-CN" altLang="en-US" dirty="0"/>
          </a:p>
        </p:txBody>
      </p:sp>
      <p:sp>
        <p:nvSpPr>
          <p:cNvPr id="62467" name="Rectangle 3"/>
          <p:cNvSpPr>
            <a:spLocks noGrp="1" noChangeArrowheads="1"/>
          </p:cNvSpPr>
          <p:nvPr>
            <p:ph idx="1"/>
          </p:nvPr>
        </p:nvSpPr>
        <p:spPr/>
        <p:txBody>
          <a:bodyPr/>
          <a:lstStyle/>
          <a:p>
            <a:pPr>
              <a:lnSpc>
                <a:spcPct val="150000"/>
              </a:lnSpc>
            </a:pPr>
            <a:r>
              <a:rPr lang="en-US" altLang="zh-CN" sz="2000" dirty="0"/>
              <a:t>ARP</a:t>
            </a:r>
            <a:r>
              <a:rPr lang="zh-CN" altLang="en-US" sz="2000" dirty="0"/>
              <a:t>欺骗和攻击是网络中最常见的病毒，</a:t>
            </a:r>
            <a:r>
              <a:rPr lang="en-US" altLang="zh-CN" sz="2000" dirty="0"/>
              <a:t>ER</a:t>
            </a:r>
            <a:r>
              <a:rPr lang="zh-CN" altLang="en-US" sz="2000" dirty="0"/>
              <a:t>系列路由器具有防止局域网内</a:t>
            </a:r>
            <a:r>
              <a:rPr lang="en-US" altLang="zh-CN" sz="2000" dirty="0"/>
              <a:t>ARP</a:t>
            </a:r>
            <a:r>
              <a:rPr lang="zh-CN" altLang="en-US" sz="2000" dirty="0"/>
              <a:t>病毒</a:t>
            </a:r>
            <a:r>
              <a:rPr lang="zh-CN" altLang="en-US" sz="2000" dirty="0" smtClean="0"/>
              <a:t>功能</a:t>
            </a:r>
          </a:p>
          <a:p>
            <a:pPr lvl="1">
              <a:lnSpc>
                <a:spcPct val="150000"/>
              </a:lnSpc>
            </a:pPr>
            <a:r>
              <a:rPr lang="en-US" altLang="zh-CN" sz="1800" dirty="0" smtClean="0"/>
              <a:t>ARP</a:t>
            </a:r>
            <a:r>
              <a:rPr lang="zh-CN" altLang="en-US" sz="1800" dirty="0" smtClean="0"/>
              <a:t>防攻击：防止网关设备的</a:t>
            </a:r>
            <a:r>
              <a:rPr lang="en-US" altLang="zh-CN" sz="1800" dirty="0" smtClean="0"/>
              <a:t>ARP</a:t>
            </a:r>
            <a:r>
              <a:rPr lang="zh-CN" altLang="en-US" sz="1800" dirty="0" smtClean="0"/>
              <a:t>表项被局域网内的</a:t>
            </a:r>
            <a:r>
              <a:rPr lang="en-US" altLang="zh-CN" sz="1800" dirty="0" smtClean="0"/>
              <a:t>PC</a:t>
            </a:r>
            <a:r>
              <a:rPr lang="zh-CN" altLang="en-US" sz="1800" dirty="0" smtClean="0"/>
              <a:t>篡改；防止网关设备的</a:t>
            </a:r>
            <a:r>
              <a:rPr lang="en-US" altLang="zh-CN" sz="1800" dirty="0" smtClean="0"/>
              <a:t>ARP</a:t>
            </a:r>
            <a:r>
              <a:rPr lang="zh-CN" altLang="en-US" sz="1800" dirty="0" smtClean="0"/>
              <a:t>表项溢出</a:t>
            </a:r>
          </a:p>
          <a:p>
            <a:pPr lvl="1">
              <a:lnSpc>
                <a:spcPct val="150000"/>
              </a:lnSpc>
            </a:pPr>
            <a:r>
              <a:rPr lang="en-US" altLang="zh-CN" sz="1800" dirty="0" smtClean="0"/>
              <a:t>ARP</a:t>
            </a:r>
            <a:r>
              <a:rPr lang="zh-CN" altLang="en-US" sz="1800" dirty="0"/>
              <a:t>防欺骗：如果企业内网</a:t>
            </a:r>
            <a:r>
              <a:rPr lang="en-US" altLang="zh-CN" sz="1800" dirty="0"/>
              <a:t>PC</a:t>
            </a:r>
            <a:r>
              <a:rPr lang="zh-CN" altLang="en-US" sz="1800" dirty="0"/>
              <a:t>没有做静态</a:t>
            </a:r>
            <a:r>
              <a:rPr lang="en-US" altLang="zh-CN" sz="1800" dirty="0"/>
              <a:t>ARP</a:t>
            </a:r>
            <a:r>
              <a:rPr lang="zh-CN" altLang="en-US" sz="1800" dirty="0"/>
              <a:t>地址绑定，那么启用该功能可以大大降低</a:t>
            </a:r>
            <a:r>
              <a:rPr lang="en-US" altLang="zh-CN" sz="1800" dirty="0"/>
              <a:t>PC</a:t>
            </a:r>
            <a:r>
              <a:rPr lang="zh-CN" altLang="en-US" sz="1800" dirty="0"/>
              <a:t>受到</a:t>
            </a:r>
            <a:r>
              <a:rPr lang="en-US" altLang="zh-CN" sz="1800" dirty="0"/>
              <a:t>ARP</a:t>
            </a:r>
            <a:r>
              <a:rPr lang="zh-CN" altLang="en-US" sz="1800" dirty="0"/>
              <a:t>攻击的</a:t>
            </a:r>
            <a:r>
              <a:rPr lang="zh-CN" altLang="en-US" sz="1800" dirty="0" smtClean="0"/>
              <a:t>概率</a:t>
            </a:r>
            <a:endParaRPr lang="zh-CN" altLang="en-US" sz="1800" dirty="0">
              <a:solidFill>
                <a:schemeClr val="tx1"/>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6282" y="4009188"/>
            <a:ext cx="4751982" cy="2512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124439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zh-CN" dirty="0" smtClean="0"/>
              <a:t>ARP</a:t>
            </a:r>
            <a:r>
              <a:rPr lang="zh-CN" altLang="en-US" dirty="0" smtClean="0"/>
              <a:t>防护</a:t>
            </a:r>
            <a:endParaRPr lang="zh-CN" altLang="en-US" dirty="0"/>
          </a:p>
        </p:txBody>
      </p:sp>
      <p:sp>
        <p:nvSpPr>
          <p:cNvPr id="62467" name="Rectangle 3"/>
          <p:cNvSpPr>
            <a:spLocks noGrp="1" noChangeArrowheads="1"/>
          </p:cNvSpPr>
          <p:nvPr>
            <p:ph idx="1"/>
          </p:nvPr>
        </p:nvSpPr>
        <p:spPr/>
        <p:txBody>
          <a:bodyPr/>
          <a:lstStyle/>
          <a:p>
            <a:pPr>
              <a:lnSpc>
                <a:spcPct val="150000"/>
              </a:lnSpc>
            </a:pPr>
            <a:r>
              <a:rPr lang="en-US" altLang="zh-CN" sz="2000" dirty="0" smtClean="0"/>
              <a:t>LAN</a:t>
            </a:r>
            <a:r>
              <a:rPr lang="en-US" altLang="zh-CN" sz="2000" dirty="0" smtClean="0">
                <a:solidFill>
                  <a:schemeClr val="tx1"/>
                </a:solidFill>
              </a:rPr>
              <a:t>/WAN</a:t>
            </a:r>
            <a:r>
              <a:rPr lang="zh-CN" altLang="en-US" sz="2000" dirty="0" smtClean="0">
                <a:solidFill>
                  <a:schemeClr val="tx1"/>
                </a:solidFill>
              </a:rPr>
              <a:t>口免费</a:t>
            </a:r>
            <a:r>
              <a:rPr lang="en-US" altLang="zh-CN" sz="2000" dirty="0" smtClean="0">
                <a:solidFill>
                  <a:schemeClr val="tx1"/>
                </a:solidFill>
              </a:rPr>
              <a:t>ARP</a:t>
            </a:r>
            <a:r>
              <a:rPr lang="zh-CN" altLang="en-US" sz="2000" dirty="0" smtClean="0">
                <a:solidFill>
                  <a:schemeClr val="tx1"/>
                </a:solidFill>
              </a:rPr>
              <a:t>功能缺省关闭，开启后建议将发生间隔调大，防止影响网络性能</a:t>
            </a:r>
            <a:endParaRPr lang="en-US" altLang="zh-CN" sz="2000" dirty="0" smtClean="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225" y="2383879"/>
            <a:ext cx="7115175" cy="3781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668729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zh-CN" dirty="0" smtClean="0"/>
              <a:t>MAC</a:t>
            </a:r>
            <a:r>
              <a:rPr lang="zh-CN" altLang="en-US" dirty="0" smtClean="0"/>
              <a:t>地址过滤</a:t>
            </a:r>
            <a:endParaRPr lang="zh-CN" altLang="en-US" dirty="0"/>
          </a:p>
        </p:txBody>
      </p:sp>
      <p:sp>
        <p:nvSpPr>
          <p:cNvPr id="62467" name="Rectangle 3"/>
          <p:cNvSpPr>
            <a:spLocks noGrp="1" noChangeArrowheads="1"/>
          </p:cNvSpPr>
          <p:nvPr>
            <p:ph idx="1"/>
          </p:nvPr>
        </p:nvSpPr>
        <p:spPr/>
        <p:txBody>
          <a:bodyPr/>
          <a:lstStyle/>
          <a:p>
            <a:pPr>
              <a:lnSpc>
                <a:spcPct val="150000"/>
              </a:lnSpc>
            </a:pPr>
            <a:r>
              <a:rPr lang="zh-CN" altLang="en-US" sz="2000" dirty="0"/>
              <a:t>如果需要路由器对局域网内的设备</a:t>
            </a:r>
            <a:r>
              <a:rPr lang="zh-CN" altLang="en-US" sz="2000" dirty="0" smtClean="0"/>
              <a:t>进行上网控制，</a:t>
            </a:r>
            <a:r>
              <a:rPr lang="zh-CN" altLang="en-US" sz="2000" dirty="0"/>
              <a:t>启用</a:t>
            </a:r>
            <a:r>
              <a:rPr lang="en-US" altLang="zh-CN" sz="2000" dirty="0"/>
              <a:t>MAC</a:t>
            </a:r>
            <a:r>
              <a:rPr lang="zh-CN" altLang="en-US" sz="2000" dirty="0"/>
              <a:t>地址过滤功能即可对列表中的</a:t>
            </a:r>
            <a:r>
              <a:rPr lang="en-US" altLang="zh-CN" sz="2000" dirty="0"/>
              <a:t>MAC</a:t>
            </a:r>
            <a:r>
              <a:rPr lang="zh-CN" altLang="en-US" sz="2000" dirty="0"/>
              <a:t>地址进行过滤，阻止列表中的主机访问外</a:t>
            </a:r>
            <a:r>
              <a:rPr lang="zh-CN" altLang="en-US" sz="2000" dirty="0" smtClean="0"/>
              <a:t>网，还</a:t>
            </a:r>
            <a:r>
              <a:rPr lang="zh-CN" altLang="en-US" sz="2000" dirty="0"/>
              <a:t>可以方便地从</a:t>
            </a:r>
            <a:r>
              <a:rPr lang="en-US" altLang="zh-CN" sz="2000" dirty="0"/>
              <a:t>ARP</a:t>
            </a:r>
            <a:r>
              <a:rPr lang="zh-CN" altLang="en-US" sz="2000" dirty="0"/>
              <a:t>表项里直接导入</a:t>
            </a:r>
            <a:endParaRPr lang="en-US" altLang="zh-CN" sz="2000" dirty="0" smtClean="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7142" y="2704678"/>
            <a:ext cx="6953250" cy="3676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109742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zh-CN" altLang="en-US" dirty="0"/>
              <a:t>网站</a:t>
            </a:r>
            <a:r>
              <a:rPr lang="zh-CN" altLang="en-US" dirty="0" smtClean="0"/>
              <a:t>过滤</a:t>
            </a:r>
            <a:endParaRPr lang="zh-CN" altLang="en-US" dirty="0"/>
          </a:p>
        </p:txBody>
      </p:sp>
      <p:sp>
        <p:nvSpPr>
          <p:cNvPr id="62467" name="Rectangle 3"/>
          <p:cNvSpPr>
            <a:spLocks noGrp="1" noChangeArrowheads="1"/>
          </p:cNvSpPr>
          <p:nvPr>
            <p:ph idx="1"/>
          </p:nvPr>
        </p:nvSpPr>
        <p:spPr/>
        <p:txBody>
          <a:bodyPr/>
          <a:lstStyle/>
          <a:p>
            <a:pPr>
              <a:lnSpc>
                <a:spcPct val="150000"/>
              </a:lnSpc>
            </a:pPr>
            <a:r>
              <a:rPr lang="zh-CN" altLang="en-US" sz="2000" dirty="0"/>
              <a:t>如果需要设备对局域网内的客户端访问某些网站的权限进行控制，在此页新增或者导入需要过滤的网站的地址即可</a:t>
            </a:r>
          </a:p>
          <a:p>
            <a:pPr>
              <a:lnSpc>
                <a:spcPct val="150000"/>
              </a:lnSpc>
            </a:pPr>
            <a:r>
              <a:rPr lang="zh-CN" altLang="en-US" sz="2000" dirty="0"/>
              <a:t>仅对</a:t>
            </a:r>
            <a:r>
              <a:rPr lang="en-US" altLang="zh-CN" sz="2000" dirty="0"/>
              <a:t>HTTP</a:t>
            </a:r>
            <a:r>
              <a:rPr lang="zh-CN" altLang="en-US" sz="2000" dirty="0"/>
              <a:t>协议即</a:t>
            </a:r>
            <a:r>
              <a:rPr lang="en-US" altLang="zh-CN" sz="2000" dirty="0"/>
              <a:t>TCP</a:t>
            </a:r>
            <a:r>
              <a:rPr lang="zh-CN" altLang="en-US" sz="2000" dirty="0"/>
              <a:t>的</a:t>
            </a:r>
            <a:r>
              <a:rPr lang="en-US" altLang="zh-CN" sz="2000" dirty="0"/>
              <a:t>80</a:t>
            </a:r>
            <a:r>
              <a:rPr lang="zh-CN" altLang="en-US" sz="2000" dirty="0"/>
              <a:t>端口的报文生效，如果是</a:t>
            </a:r>
            <a:r>
              <a:rPr lang="en-US" altLang="zh-CN" sz="2000" dirty="0"/>
              <a:t>HTTPS</a:t>
            </a:r>
            <a:r>
              <a:rPr lang="zh-CN" altLang="en-US" sz="2000" dirty="0"/>
              <a:t>类型的网站，则无法过滤</a:t>
            </a:r>
            <a:endParaRPr lang="en-US" altLang="zh-CN" sz="2000" dirty="0" smtClean="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3140968"/>
            <a:ext cx="4136594" cy="3381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757197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zh-CN" altLang="en-US" dirty="0" smtClean="0"/>
              <a:t>防火墙设置</a:t>
            </a:r>
            <a:endParaRPr lang="zh-CN" altLang="en-US" dirty="0"/>
          </a:p>
        </p:txBody>
      </p:sp>
      <p:sp>
        <p:nvSpPr>
          <p:cNvPr id="62467" name="Rectangle 3"/>
          <p:cNvSpPr>
            <a:spLocks noGrp="1" noChangeArrowheads="1"/>
          </p:cNvSpPr>
          <p:nvPr>
            <p:ph idx="1"/>
          </p:nvPr>
        </p:nvSpPr>
        <p:spPr/>
        <p:txBody>
          <a:bodyPr/>
          <a:lstStyle/>
          <a:p>
            <a:pPr>
              <a:lnSpc>
                <a:spcPct val="150000"/>
              </a:lnSpc>
            </a:pPr>
            <a:r>
              <a:rPr lang="zh-CN" altLang="en-US" sz="2000" dirty="0"/>
              <a:t>防火墙默认开启，设置出站通信策略规则，可对指定网段的</a:t>
            </a:r>
            <a:r>
              <a:rPr lang="en-US" altLang="zh-CN" sz="2000" dirty="0"/>
              <a:t>PC</a:t>
            </a:r>
            <a:r>
              <a:rPr lang="zh-CN" altLang="en-US" sz="2000" dirty="0"/>
              <a:t>进行有效的控制。例如需要禁止</a:t>
            </a:r>
            <a:r>
              <a:rPr lang="en-US" altLang="zh-CN" sz="2000" dirty="0"/>
              <a:t>192.168.1.0/24</a:t>
            </a:r>
            <a:r>
              <a:rPr lang="zh-CN" altLang="en-US" sz="2000" dirty="0"/>
              <a:t>网段的</a:t>
            </a:r>
            <a:r>
              <a:rPr lang="en-US" altLang="zh-CN" sz="2000" dirty="0"/>
              <a:t>PC</a:t>
            </a:r>
            <a:r>
              <a:rPr lang="zh-CN" altLang="en-US" sz="2000" dirty="0" smtClean="0"/>
              <a:t>访问</a:t>
            </a:r>
            <a:r>
              <a:rPr lang="zh-CN" altLang="en-US" sz="2000" dirty="0"/>
              <a:t>外网</a:t>
            </a:r>
            <a:endParaRPr lang="en-US" altLang="zh-CN" sz="2000" dirty="0" smtClean="0"/>
          </a:p>
        </p:txBody>
      </p:sp>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8444" y="2636912"/>
            <a:ext cx="5763876"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777379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zh-CN" altLang="en-US" dirty="0"/>
              <a:t>防</a:t>
            </a:r>
            <a:r>
              <a:rPr lang="zh-CN" altLang="en-US" dirty="0" smtClean="0"/>
              <a:t>攻击设置</a:t>
            </a:r>
            <a:endParaRPr lang="zh-CN" altLang="en-US" dirty="0"/>
          </a:p>
        </p:txBody>
      </p:sp>
      <p:sp>
        <p:nvSpPr>
          <p:cNvPr id="62467" name="Rectangle 3"/>
          <p:cNvSpPr>
            <a:spLocks noGrp="1" noChangeArrowheads="1"/>
          </p:cNvSpPr>
          <p:nvPr>
            <p:ph idx="1"/>
          </p:nvPr>
        </p:nvSpPr>
        <p:spPr/>
        <p:txBody>
          <a:bodyPr/>
          <a:lstStyle/>
          <a:p>
            <a:pPr>
              <a:lnSpc>
                <a:spcPct val="150000"/>
              </a:lnSpc>
            </a:pPr>
            <a:r>
              <a:rPr lang="en-US" altLang="zh-CN" sz="2000" dirty="0" smtClean="0"/>
              <a:t>IDS</a:t>
            </a:r>
            <a:r>
              <a:rPr lang="zh-CN" altLang="en-US" sz="2000" dirty="0" smtClean="0"/>
              <a:t>防范缺省开启</a:t>
            </a:r>
            <a:r>
              <a:rPr lang="zh-CN" altLang="en-US" sz="2000" dirty="0"/>
              <a:t>，</a:t>
            </a:r>
            <a:r>
              <a:rPr lang="en-US" altLang="zh-CN" sz="2000" dirty="0"/>
              <a:t>ER</a:t>
            </a:r>
            <a:r>
              <a:rPr lang="zh-CN" altLang="en-US" sz="2000" dirty="0"/>
              <a:t>路由器支持防</a:t>
            </a:r>
            <a:r>
              <a:rPr lang="en-US" altLang="zh-CN" sz="2000" dirty="0" err="1"/>
              <a:t>DoS</a:t>
            </a:r>
            <a:r>
              <a:rPr lang="zh-CN" altLang="en-US" sz="2000" dirty="0"/>
              <a:t>攻击和防扫描功能，默认不记入日志，在定位问题时可选择记入日志</a:t>
            </a:r>
            <a:r>
              <a:rPr lang="zh-CN" altLang="en-US" sz="2000" dirty="0" smtClean="0"/>
              <a:t>，观察</a:t>
            </a:r>
            <a:r>
              <a:rPr lang="zh-CN" altLang="en-US" sz="2000" dirty="0"/>
              <a:t>是否由于攻击</a:t>
            </a:r>
            <a:r>
              <a:rPr lang="zh-CN" altLang="en-US" sz="2000" dirty="0" smtClean="0"/>
              <a:t>引起</a:t>
            </a:r>
            <a:endParaRPr lang="en-US" altLang="zh-CN" sz="2000" dirty="0" smtClean="0"/>
          </a:p>
          <a:p>
            <a:pPr>
              <a:lnSpc>
                <a:spcPct val="150000"/>
              </a:lnSpc>
            </a:pPr>
            <a:r>
              <a:rPr lang="zh-CN" altLang="en-US" sz="2000" dirty="0" smtClean="0"/>
              <a:t>设备缺省启用</a:t>
            </a:r>
            <a:r>
              <a:rPr lang="en-US" altLang="zh-CN" sz="2000" dirty="0" smtClean="0"/>
              <a:t>WAN</a:t>
            </a:r>
            <a:r>
              <a:rPr lang="zh-CN" altLang="en-US" sz="2000" dirty="0" smtClean="0"/>
              <a:t>口防</a:t>
            </a:r>
            <a:r>
              <a:rPr lang="en-US" altLang="zh-CN" sz="2000" dirty="0" smtClean="0"/>
              <a:t>ping</a:t>
            </a: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4161" y="3140968"/>
            <a:ext cx="5626151" cy="3319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95393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zh-CN" dirty="0"/>
              <a:t>H3C ER</a:t>
            </a:r>
            <a:r>
              <a:rPr lang="zh-CN" altLang="en-US" dirty="0"/>
              <a:t>系列路由器产品概述</a:t>
            </a:r>
          </a:p>
        </p:txBody>
      </p:sp>
      <p:sp>
        <p:nvSpPr>
          <p:cNvPr id="5" name="内容占位符 4"/>
          <p:cNvSpPr>
            <a:spLocks noGrp="1"/>
          </p:cNvSpPr>
          <p:nvPr>
            <p:ph idx="1"/>
          </p:nvPr>
        </p:nvSpPr>
        <p:spPr>
          <a:xfrm>
            <a:off x="900113" y="1626765"/>
            <a:ext cx="7343775" cy="2522315"/>
          </a:xfrm>
        </p:spPr>
        <p:txBody>
          <a:bodyPr/>
          <a:lstStyle/>
          <a:p>
            <a:endParaRPr lang="en-US" altLang="zh-CN" sz="1800" dirty="0" smtClean="0"/>
          </a:p>
          <a:p>
            <a:endParaRPr lang="en-US" altLang="zh-CN" sz="1800" dirty="0"/>
          </a:p>
          <a:p>
            <a:endParaRPr lang="en-US" altLang="zh-CN" sz="1800" dirty="0" smtClean="0"/>
          </a:p>
          <a:p>
            <a:endParaRPr lang="en-US" altLang="zh-CN" sz="1800" dirty="0" smtClean="0"/>
          </a:p>
          <a:p>
            <a:pPr marL="0" indent="0">
              <a:buNone/>
            </a:pPr>
            <a:endParaRPr lang="en-US" altLang="zh-CN" sz="1800" dirty="0"/>
          </a:p>
          <a:p>
            <a:r>
              <a:rPr lang="en-US" altLang="zh-CN" sz="1800" dirty="0"/>
              <a:t>ER</a:t>
            </a:r>
            <a:r>
              <a:rPr lang="zh-CN" altLang="en-US" sz="1800" dirty="0"/>
              <a:t>系列路由器功能特点：</a:t>
            </a:r>
          </a:p>
        </p:txBody>
      </p:sp>
      <p:sp>
        <p:nvSpPr>
          <p:cNvPr id="6" name="AutoShape 7"/>
          <p:cNvSpPr>
            <a:spLocks noChangeArrowheads="1"/>
          </p:cNvSpPr>
          <p:nvPr/>
        </p:nvSpPr>
        <p:spPr bwMode="auto">
          <a:xfrm>
            <a:off x="1043608" y="980728"/>
            <a:ext cx="7045233" cy="476760"/>
          </a:xfrm>
          <a:prstGeom prst="bevel">
            <a:avLst>
              <a:gd name="adj" fmla="val 5255"/>
            </a:avLst>
          </a:prstGeom>
          <a:solidFill>
            <a:srgbClr val="0070C0"/>
          </a:solidFill>
          <a:ln w="9525">
            <a:noFill/>
            <a:miter lim="800000"/>
            <a:headEnd/>
            <a:tailEnd/>
          </a:ln>
          <a:effectLst>
            <a:outerShdw dist="35921" dir="2700000" algn="ctr" rotWithShape="0">
              <a:srgbClr val="808080"/>
            </a:outerShdw>
          </a:effectLst>
        </p:spPr>
        <p:txBody>
          <a:bodyPr wrap="none" lIns="95785" tIns="47893" rIns="95785" bIns="47893" anchor="ctr"/>
          <a:lstStyle/>
          <a:p>
            <a:pPr algn="ctr" defTabSz="957263" fontAlgn="ctr">
              <a:spcBef>
                <a:spcPct val="0"/>
              </a:spcBef>
              <a:spcAft>
                <a:spcPct val="0"/>
              </a:spcAft>
            </a:pPr>
            <a:endParaRPr kumimoji="1" lang="zh-CN" altLang="zh-CN" sz="1500">
              <a:solidFill>
                <a:srgbClr val="000000"/>
              </a:solidFill>
              <a:latin typeface="+mn-lt"/>
              <a:ea typeface="+mn-ea"/>
            </a:endParaRPr>
          </a:p>
        </p:txBody>
      </p:sp>
      <p:sp>
        <p:nvSpPr>
          <p:cNvPr id="7" name="Rectangle 8"/>
          <p:cNvSpPr>
            <a:spLocks noChangeArrowheads="1"/>
          </p:cNvSpPr>
          <p:nvPr/>
        </p:nvSpPr>
        <p:spPr bwMode="auto">
          <a:xfrm>
            <a:off x="1841561" y="980728"/>
            <a:ext cx="5310436" cy="685800"/>
          </a:xfrm>
          <a:prstGeom prst="rect">
            <a:avLst/>
          </a:prstGeom>
          <a:noFill/>
          <a:ln w="33401" algn="ctr">
            <a:noFill/>
            <a:miter lim="800000"/>
            <a:headEnd/>
            <a:tailEnd/>
          </a:ln>
          <a:effectLst/>
        </p:spPr>
        <p:txBody>
          <a:bodyPr lIns="95785" tIns="47893" rIns="95785" bIns="47893"/>
          <a:lstStyle/>
          <a:p>
            <a:pPr algn="ctr" defTabSz="957263" fontAlgn="base">
              <a:spcBef>
                <a:spcPct val="0"/>
              </a:spcBef>
              <a:spcAft>
                <a:spcPct val="0"/>
              </a:spcAft>
            </a:pPr>
            <a:r>
              <a:rPr kumimoji="1" lang="en-US" altLang="zh-CN" sz="2000" b="1" dirty="0">
                <a:solidFill>
                  <a:srgbClr val="FFFFFF"/>
                </a:solidFill>
                <a:latin typeface="+mn-lt"/>
                <a:ea typeface="+mn-ea"/>
              </a:rPr>
              <a:t>H3C </a:t>
            </a:r>
            <a:r>
              <a:rPr kumimoji="1" lang="en-US" altLang="zh-CN" sz="2000" b="1" dirty="0" smtClean="0">
                <a:solidFill>
                  <a:srgbClr val="FFFFFF"/>
                </a:solidFill>
                <a:latin typeface="+mn-lt"/>
                <a:ea typeface="+mn-ea"/>
              </a:rPr>
              <a:t>ER</a:t>
            </a:r>
            <a:r>
              <a:rPr kumimoji="1" lang="zh-CN" altLang="en-US" sz="2000" b="1" dirty="0" smtClean="0">
                <a:solidFill>
                  <a:srgbClr val="FFFFFF"/>
                </a:solidFill>
                <a:latin typeface="+mn-lt"/>
                <a:ea typeface="+mn-ea"/>
              </a:rPr>
              <a:t>系列企业级路由器产品</a:t>
            </a:r>
            <a:endParaRPr kumimoji="1" lang="zh-CN" altLang="en-US" sz="2000" b="1" dirty="0">
              <a:solidFill>
                <a:srgbClr val="FFFFFF"/>
              </a:solidFill>
              <a:latin typeface="+mn-lt"/>
              <a:ea typeface="+mn-ea"/>
            </a:endParaRPr>
          </a:p>
        </p:txBody>
      </p:sp>
      <p:sp>
        <p:nvSpPr>
          <p:cNvPr id="8" name="Rectangle 20"/>
          <p:cNvSpPr>
            <a:spLocks noChangeArrowheads="1"/>
          </p:cNvSpPr>
          <p:nvPr/>
        </p:nvSpPr>
        <p:spPr bwMode="auto">
          <a:xfrm>
            <a:off x="1063121" y="1515848"/>
            <a:ext cx="3578564" cy="504056"/>
          </a:xfrm>
          <a:prstGeom prst="rect">
            <a:avLst/>
          </a:prstGeom>
          <a:solidFill>
            <a:srgbClr val="0070C0"/>
          </a:solidFill>
          <a:ln w="28575" algn="ctr">
            <a:noFill/>
            <a:miter lim="800000"/>
            <a:headEnd/>
            <a:tailEnd/>
          </a:ln>
          <a:effectLst>
            <a:outerShdw dist="35921" dir="2700000" algn="ctr" rotWithShape="0">
              <a:schemeClr val="bg2"/>
            </a:outerShdw>
          </a:effectLst>
        </p:spPr>
        <p:txBody>
          <a:bodyPr wrap="none" anchor="ctr"/>
          <a:lstStyle/>
          <a:p>
            <a:pPr fontAlgn="base">
              <a:spcBef>
                <a:spcPct val="0"/>
              </a:spcBef>
              <a:spcAft>
                <a:spcPct val="0"/>
              </a:spcAft>
            </a:pPr>
            <a:endParaRPr lang="zh-CN" altLang="en-US">
              <a:solidFill>
                <a:srgbClr val="000000"/>
              </a:solidFill>
              <a:latin typeface="+mn-lt"/>
              <a:ea typeface="+mn-ea"/>
            </a:endParaRPr>
          </a:p>
        </p:txBody>
      </p:sp>
      <p:sp>
        <p:nvSpPr>
          <p:cNvPr id="9" name="Rectangle 21"/>
          <p:cNvSpPr>
            <a:spLocks noChangeArrowheads="1"/>
          </p:cNvSpPr>
          <p:nvPr/>
        </p:nvSpPr>
        <p:spPr bwMode="auto">
          <a:xfrm>
            <a:off x="1097274" y="1597738"/>
            <a:ext cx="3432542" cy="319094"/>
          </a:xfrm>
          <a:prstGeom prst="rect">
            <a:avLst/>
          </a:prstGeom>
          <a:noFill/>
          <a:ln w="33401" algn="ctr">
            <a:noFill/>
            <a:miter lim="800000"/>
            <a:headEnd/>
            <a:tailEnd/>
          </a:ln>
          <a:effectLst/>
        </p:spPr>
        <p:txBody>
          <a:bodyPr lIns="95785" tIns="47893" rIns="95785" bIns="47893"/>
          <a:lstStyle/>
          <a:p>
            <a:pPr algn="ctr" defTabSz="957263" fontAlgn="base">
              <a:spcBef>
                <a:spcPct val="0"/>
              </a:spcBef>
              <a:spcAft>
                <a:spcPct val="0"/>
              </a:spcAft>
            </a:pPr>
            <a:r>
              <a:rPr kumimoji="1" lang="zh-CN" altLang="en-US" sz="1600" b="1" dirty="0" smtClean="0">
                <a:solidFill>
                  <a:srgbClr val="FFFFFF"/>
                </a:solidFill>
                <a:latin typeface="+mn-lt"/>
                <a:ea typeface="+mn-ea"/>
              </a:rPr>
              <a:t>单</a:t>
            </a:r>
            <a:r>
              <a:rPr kumimoji="1" lang="en-US" altLang="zh-CN" sz="1600" b="1" dirty="0" smtClean="0">
                <a:solidFill>
                  <a:srgbClr val="FFFFFF"/>
                </a:solidFill>
                <a:latin typeface="+mn-lt"/>
                <a:ea typeface="+mn-ea"/>
              </a:rPr>
              <a:t>WAN</a:t>
            </a:r>
            <a:r>
              <a:rPr kumimoji="1" lang="zh-CN" altLang="en-US" sz="1600" b="1" dirty="0" smtClean="0">
                <a:solidFill>
                  <a:srgbClr val="FFFFFF"/>
                </a:solidFill>
                <a:latin typeface="+mn-lt"/>
                <a:ea typeface="+mn-ea"/>
              </a:rPr>
              <a:t>口路由器</a:t>
            </a:r>
            <a:endParaRPr kumimoji="1" lang="zh-CN" altLang="en-US" sz="1600" b="1" dirty="0">
              <a:solidFill>
                <a:srgbClr val="FFFFFF"/>
              </a:solidFill>
              <a:latin typeface="+mn-lt"/>
              <a:ea typeface="+mn-ea"/>
            </a:endParaRPr>
          </a:p>
        </p:txBody>
      </p:sp>
      <p:sp>
        <p:nvSpPr>
          <p:cNvPr id="10" name="AutoShape 26"/>
          <p:cNvSpPr>
            <a:spLocks noChangeArrowheads="1"/>
          </p:cNvSpPr>
          <p:nvPr/>
        </p:nvSpPr>
        <p:spPr bwMode="auto">
          <a:xfrm>
            <a:off x="1066889" y="2084376"/>
            <a:ext cx="3573994" cy="1269134"/>
          </a:xfrm>
          <a:prstGeom prst="foldedCorner">
            <a:avLst>
              <a:gd name="adj" fmla="val 12500"/>
            </a:avLst>
          </a:prstGeom>
          <a:solidFill>
            <a:srgbClr val="EAEAEA"/>
          </a:solidFill>
          <a:ln w="9525">
            <a:noFill/>
            <a:round/>
            <a:headEnd/>
            <a:tailEnd/>
          </a:ln>
          <a:effectLst>
            <a:outerShdw dist="35921" dir="2700000" algn="ctr" rotWithShape="0">
              <a:schemeClr val="bg2"/>
            </a:outerShdw>
          </a:effectLst>
        </p:spPr>
        <p:txBody>
          <a:bodyPr anchor="ctr"/>
          <a:lstStyle/>
          <a:p>
            <a:pPr algn="ctr" eaLnBrk="0" fontAlgn="t" hangingPunct="0">
              <a:spcBef>
                <a:spcPct val="0"/>
              </a:spcBef>
              <a:spcAft>
                <a:spcPct val="0"/>
              </a:spcAft>
            </a:pPr>
            <a:endParaRPr kumimoji="1" lang="en-US" altLang="zh-CN" sz="2400" b="1">
              <a:solidFill>
                <a:srgbClr val="000000"/>
              </a:solidFill>
              <a:latin typeface="+mn-lt"/>
              <a:ea typeface="+mn-ea"/>
            </a:endParaRPr>
          </a:p>
          <a:p>
            <a:pPr algn="ctr" eaLnBrk="0" fontAlgn="t" hangingPunct="0">
              <a:spcBef>
                <a:spcPct val="0"/>
              </a:spcBef>
              <a:spcAft>
                <a:spcPct val="0"/>
              </a:spcAft>
            </a:pPr>
            <a:endParaRPr kumimoji="1" lang="en-US" altLang="zh-CN" sz="2400" b="1">
              <a:solidFill>
                <a:srgbClr val="000000"/>
              </a:solidFill>
              <a:latin typeface="+mn-lt"/>
              <a:ea typeface="+mn-ea"/>
            </a:endParaRPr>
          </a:p>
          <a:p>
            <a:pPr algn="ctr" eaLnBrk="0" fontAlgn="t" hangingPunct="0">
              <a:spcBef>
                <a:spcPct val="0"/>
              </a:spcBef>
              <a:spcAft>
                <a:spcPct val="0"/>
              </a:spcAft>
            </a:pPr>
            <a:endParaRPr kumimoji="1" lang="en-US" altLang="zh-CN" sz="2400" b="1">
              <a:solidFill>
                <a:srgbClr val="000000"/>
              </a:solidFill>
              <a:latin typeface="+mn-lt"/>
              <a:ea typeface="+mn-ea"/>
            </a:endParaRPr>
          </a:p>
        </p:txBody>
      </p:sp>
      <p:sp>
        <p:nvSpPr>
          <p:cNvPr id="11" name="Rectangle 27"/>
          <p:cNvSpPr>
            <a:spLocks noChangeArrowheads="1"/>
          </p:cNvSpPr>
          <p:nvPr/>
        </p:nvSpPr>
        <p:spPr bwMode="auto">
          <a:xfrm>
            <a:off x="1445667" y="2060848"/>
            <a:ext cx="1614165" cy="1292662"/>
          </a:xfrm>
          <a:prstGeom prst="rect">
            <a:avLst/>
          </a:prstGeom>
          <a:noFill/>
          <a:ln w="9525" algn="ctr">
            <a:noFill/>
            <a:miter lim="800000"/>
            <a:headEnd/>
            <a:tailEnd/>
          </a:ln>
          <a:effectLst/>
        </p:spPr>
        <p:txBody>
          <a:bodyPr wrap="square" lIns="0" tIns="0" rIns="0" bIns="0">
            <a:spAutoFit/>
          </a:bodyPr>
          <a:lstStyle/>
          <a:p>
            <a:pPr marL="207963" indent="-104775" defTabSz="812800" fontAlgn="base">
              <a:lnSpc>
                <a:spcPct val="150000"/>
              </a:lnSpc>
              <a:spcBef>
                <a:spcPct val="0"/>
              </a:spcBef>
              <a:spcAft>
                <a:spcPct val="0"/>
              </a:spcAft>
              <a:buFontTx/>
              <a:buChar char="•"/>
            </a:pPr>
            <a:r>
              <a:rPr kumimoji="1" lang="pt-BR" altLang="zh-CN" sz="1400" b="1" dirty="0" smtClean="0">
                <a:solidFill>
                  <a:srgbClr val="000000"/>
                </a:solidFill>
                <a:latin typeface="+mn-lt"/>
                <a:ea typeface="+mn-ea"/>
              </a:rPr>
              <a:t>ER2100</a:t>
            </a:r>
          </a:p>
          <a:p>
            <a:pPr marL="207963" indent="-104775" defTabSz="812800" fontAlgn="base">
              <a:lnSpc>
                <a:spcPct val="150000"/>
              </a:lnSpc>
              <a:spcBef>
                <a:spcPct val="0"/>
              </a:spcBef>
              <a:spcAft>
                <a:spcPct val="0"/>
              </a:spcAft>
              <a:buFontTx/>
              <a:buChar char="•"/>
            </a:pPr>
            <a:r>
              <a:rPr kumimoji="1" lang="pt-BR" altLang="zh-CN" sz="1400" b="1" dirty="0" smtClean="0">
                <a:solidFill>
                  <a:srgbClr val="C00000"/>
                </a:solidFill>
                <a:latin typeface="+mn-lt"/>
                <a:ea typeface="+mn-ea"/>
              </a:rPr>
              <a:t>ER2100V2</a:t>
            </a:r>
          </a:p>
          <a:p>
            <a:pPr marL="207963" indent="-104775" defTabSz="812800" fontAlgn="base">
              <a:lnSpc>
                <a:spcPct val="150000"/>
              </a:lnSpc>
              <a:spcBef>
                <a:spcPct val="0"/>
              </a:spcBef>
              <a:spcAft>
                <a:spcPct val="0"/>
              </a:spcAft>
              <a:buFontTx/>
              <a:buChar char="•"/>
            </a:pPr>
            <a:r>
              <a:rPr kumimoji="1" lang="pt-BR" altLang="zh-CN" sz="1400" b="1" dirty="0" smtClean="0">
                <a:solidFill>
                  <a:srgbClr val="C00000"/>
                </a:solidFill>
                <a:latin typeface="+mn-lt"/>
                <a:ea typeface="+mn-ea"/>
              </a:rPr>
              <a:t>ER2100n</a:t>
            </a:r>
          </a:p>
          <a:p>
            <a:pPr marL="207963" indent="-104775" defTabSz="812800" fontAlgn="base">
              <a:lnSpc>
                <a:spcPct val="150000"/>
              </a:lnSpc>
              <a:spcBef>
                <a:spcPct val="0"/>
              </a:spcBef>
              <a:spcAft>
                <a:spcPct val="0"/>
              </a:spcAft>
              <a:buFontTx/>
              <a:buChar char="•"/>
            </a:pPr>
            <a:r>
              <a:rPr kumimoji="1" lang="pt-BR" altLang="zh-CN" sz="1400" b="1" dirty="0" smtClean="0">
                <a:solidFill>
                  <a:srgbClr val="000000"/>
                </a:solidFill>
                <a:latin typeface="+mn-lt"/>
                <a:ea typeface="+mn-ea"/>
              </a:rPr>
              <a:t>ER3100</a:t>
            </a:r>
          </a:p>
        </p:txBody>
      </p:sp>
      <p:sp>
        <p:nvSpPr>
          <p:cNvPr id="12" name="Rectangle 20"/>
          <p:cNvSpPr>
            <a:spLocks noChangeArrowheads="1"/>
          </p:cNvSpPr>
          <p:nvPr/>
        </p:nvSpPr>
        <p:spPr bwMode="auto">
          <a:xfrm>
            <a:off x="4813937" y="1515848"/>
            <a:ext cx="3288409" cy="504801"/>
          </a:xfrm>
          <a:prstGeom prst="rect">
            <a:avLst/>
          </a:prstGeom>
          <a:solidFill>
            <a:srgbClr val="0070C0"/>
          </a:solidFill>
          <a:ln w="28575" algn="ctr">
            <a:noFill/>
            <a:miter lim="800000"/>
            <a:headEnd/>
            <a:tailEnd/>
          </a:ln>
          <a:effectLst>
            <a:outerShdw dist="35921" dir="2700000" algn="ctr" rotWithShape="0">
              <a:schemeClr val="bg2"/>
            </a:outerShdw>
          </a:effectLst>
        </p:spPr>
        <p:txBody>
          <a:bodyPr wrap="none" anchor="ctr"/>
          <a:lstStyle/>
          <a:p>
            <a:pPr fontAlgn="base">
              <a:spcBef>
                <a:spcPct val="0"/>
              </a:spcBef>
              <a:spcAft>
                <a:spcPct val="0"/>
              </a:spcAft>
            </a:pPr>
            <a:endParaRPr lang="zh-CN" altLang="en-US">
              <a:solidFill>
                <a:srgbClr val="000000"/>
              </a:solidFill>
              <a:latin typeface="+mn-lt"/>
              <a:ea typeface="+mn-ea"/>
            </a:endParaRPr>
          </a:p>
        </p:txBody>
      </p:sp>
      <p:sp>
        <p:nvSpPr>
          <p:cNvPr id="13" name="Rectangle 21"/>
          <p:cNvSpPr>
            <a:spLocks noChangeArrowheads="1"/>
          </p:cNvSpPr>
          <p:nvPr/>
        </p:nvSpPr>
        <p:spPr bwMode="auto">
          <a:xfrm>
            <a:off x="4906721" y="1596305"/>
            <a:ext cx="3109622" cy="320527"/>
          </a:xfrm>
          <a:prstGeom prst="rect">
            <a:avLst/>
          </a:prstGeom>
          <a:noFill/>
          <a:ln w="33401" algn="ctr">
            <a:noFill/>
            <a:miter lim="800000"/>
            <a:headEnd/>
            <a:tailEnd/>
          </a:ln>
          <a:effectLst/>
        </p:spPr>
        <p:txBody>
          <a:bodyPr lIns="95785" tIns="47893" rIns="95785" bIns="47893"/>
          <a:lstStyle/>
          <a:p>
            <a:pPr algn="ctr" defTabSz="957263" fontAlgn="base">
              <a:spcBef>
                <a:spcPct val="0"/>
              </a:spcBef>
              <a:spcAft>
                <a:spcPct val="0"/>
              </a:spcAft>
            </a:pPr>
            <a:r>
              <a:rPr kumimoji="1" lang="zh-CN" altLang="en-US" sz="1600" b="1" dirty="0" smtClean="0">
                <a:solidFill>
                  <a:srgbClr val="FFFFFF"/>
                </a:solidFill>
                <a:latin typeface="+mn-lt"/>
                <a:ea typeface="+mn-ea"/>
              </a:rPr>
              <a:t>双</a:t>
            </a:r>
            <a:r>
              <a:rPr kumimoji="1" lang="en-US" altLang="zh-CN" sz="1600" b="1" dirty="0" smtClean="0">
                <a:solidFill>
                  <a:srgbClr val="FFFFFF"/>
                </a:solidFill>
                <a:latin typeface="+mn-lt"/>
                <a:ea typeface="+mn-ea"/>
              </a:rPr>
              <a:t>WAN</a:t>
            </a:r>
            <a:r>
              <a:rPr kumimoji="1" lang="zh-CN" altLang="en-US" sz="1600" b="1" dirty="0" smtClean="0">
                <a:solidFill>
                  <a:srgbClr val="FFFFFF"/>
                </a:solidFill>
                <a:latin typeface="+mn-lt"/>
                <a:ea typeface="+mn-ea"/>
              </a:rPr>
              <a:t>口路由器</a:t>
            </a:r>
            <a:endParaRPr kumimoji="1" lang="zh-CN" altLang="en-US" sz="1600" b="1" dirty="0">
              <a:solidFill>
                <a:srgbClr val="FFFFFF"/>
              </a:solidFill>
              <a:latin typeface="+mn-lt"/>
              <a:ea typeface="+mn-ea"/>
            </a:endParaRPr>
          </a:p>
        </p:txBody>
      </p:sp>
      <p:sp>
        <p:nvSpPr>
          <p:cNvPr id="14" name="AutoShape 26"/>
          <p:cNvSpPr>
            <a:spLocks noChangeArrowheads="1"/>
          </p:cNvSpPr>
          <p:nvPr/>
        </p:nvSpPr>
        <p:spPr bwMode="auto">
          <a:xfrm>
            <a:off x="4819584" y="2101792"/>
            <a:ext cx="3269257" cy="1251718"/>
          </a:xfrm>
          <a:prstGeom prst="foldedCorner">
            <a:avLst>
              <a:gd name="adj" fmla="val 12500"/>
            </a:avLst>
          </a:prstGeom>
          <a:solidFill>
            <a:srgbClr val="EAEAEA"/>
          </a:solidFill>
          <a:ln w="9525">
            <a:noFill/>
            <a:round/>
            <a:headEnd/>
            <a:tailEnd/>
          </a:ln>
          <a:effectLst>
            <a:outerShdw dist="35921" dir="2700000" algn="ctr" rotWithShape="0">
              <a:schemeClr val="bg2"/>
            </a:outerShdw>
          </a:effectLst>
        </p:spPr>
        <p:txBody>
          <a:bodyPr anchor="ctr"/>
          <a:lstStyle/>
          <a:p>
            <a:pPr algn="ctr" eaLnBrk="0" fontAlgn="t" hangingPunct="0">
              <a:spcBef>
                <a:spcPct val="0"/>
              </a:spcBef>
              <a:spcAft>
                <a:spcPct val="0"/>
              </a:spcAft>
            </a:pPr>
            <a:endParaRPr kumimoji="1" lang="en-US" altLang="zh-CN" sz="2400" b="1">
              <a:solidFill>
                <a:srgbClr val="000000"/>
              </a:solidFill>
              <a:latin typeface="+mn-lt"/>
              <a:ea typeface="+mn-ea"/>
            </a:endParaRPr>
          </a:p>
          <a:p>
            <a:pPr algn="ctr" eaLnBrk="0" fontAlgn="t" hangingPunct="0">
              <a:spcBef>
                <a:spcPct val="0"/>
              </a:spcBef>
              <a:spcAft>
                <a:spcPct val="0"/>
              </a:spcAft>
            </a:pPr>
            <a:endParaRPr kumimoji="1" lang="en-US" altLang="zh-CN" sz="2400" b="1">
              <a:solidFill>
                <a:srgbClr val="000000"/>
              </a:solidFill>
              <a:latin typeface="+mn-lt"/>
              <a:ea typeface="+mn-ea"/>
            </a:endParaRPr>
          </a:p>
          <a:p>
            <a:pPr algn="ctr" eaLnBrk="0" fontAlgn="t" hangingPunct="0">
              <a:spcBef>
                <a:spcPct val="0"/>
              </a:spcBef>
              <a:spcAft>
                <a:spcPct val="0"/>
              </a:spcAft>
            </a:pPr>
            <a:endParaRPr kumimoji="1" lang="en-US" altLang="zh-CN" sz="2400" b="1">
              <a:solidFill>
                <a:srgbClr val="000000"/>
              </a:solidFill>
              <a:latin typeface="+mn-lt"/>
              <a:ea typeface="+mn-ea"/>
            </a:endParaRPr>
          </a:p>
        </p:txBody>
      </p:sp>
      <p:sp>
        <p:nvSpPr>
          <p:cNvPr id="16" name="Rectangle 27"/>
          <p:cNvSpPr>
            <a:spLocks noChangeArrowheads="1"/>
          </p:cNvSpPr>
          <p:nvPr/>
        </p:nvSpPr>
        <p:spPr bwMode="auto">
          <a:xfrm>
            <a:off x="5292080" y="2132856"/>
            <a:ext cx="1666688" cy="969496"/>
          </a:xfrm>
          <a:prstGeom prst="rect">
            <a:avLst/>
          </a:prstGeom>
          <a:noFill/>
          <a:ln w="9525" algn="ctr">
            <a:noFill/>
            <a:miter lim="800000"/>
            <a:headEnd/>
            <a:tailEnd/>
          </a:ln>
          <a:effectLst/>
        </p:spPr>
        <p:txBody>
          <a:bodyPr wrap="square" lIns="0" tIns="0" rIns="0" bIns="0">
            <a:spAutoFit/>
          </a:bodyPr>
          <a:lstStyle/>
          <a:p>
            <a:pPr marL="207963" indent="-104775" defTabSz="812800" fontAlgn="base">
              <a:lnSpc>
                <a:spcPct val="150000"/>
              </a:lnSpc>
              <a:spcBef>
                <a:spcPct val="0"/>
              </a:spcBef>
              <a:spcAft>
                <a:spcPct val="0"/>
              </a:spcAft>
              <a:buFontTx/>
              <a:buChar char="•"/>
            </a:pPr>
            <a:r>
              <a:rPr kumimoji="1" lang="pt-BR" altLang="zh-CN" sz="1400" b="1" dirty="0" smtClean="0">
                <a:solidFill>
                  <a:srgbClr val="000000"/>
                </a:solidFill>
                <a:latin typeface="+mn-lt"/>
                <a:ea typeface="+mn-ea"/>
              </a:rPr>
              <a:t> ER3200</a:t>
            </a:r>
          </a:p>
          <a:p>
            <a:pPr marL="207963" indent="-104775" defTabSz="812800" fontAlgn="base">
              <a:lnSpc>
                <a:spcPct val="150000"/>
              </a:lnSpc>
              <a:spcBef>
                <a:spcPct val="0"/>
              </a:spcBef>
              <a:spcAft>
                <a:spcPct val="0"/>
              </a:spcAft>
              <a:buFontTx/>
              <a:buChar char="•"/>
            </a:pPr>
            <a:r>
              <a:rPr kumimoji="1" lang="pt-BR" altLang="zh-CN" sz="1400" b="1" dirty="0" smtClean="0">
                <a:solidFill>
                  <a:srgbClr val="000000"/>
                </a:solidFill>
                <a:latin typeface="+mn-lt"/>
                <a:ea typeface="+mn-ea"/>
              </a:rPr>
              <a:t> ER3260</a:t>
            </a:r>
          </a:p>
          <a:p>
            <a:pPr marL="207963" indent="-104775" defTabSz="812800" fontAlgn="base">
              <a:lnSpc>
                <a:spcPct val="150000"/>
              </a:lnSpc>
              <a:spcBef>
                <a:spcPct val="0"/>
              </a:spcBef>
              <a:spcAft>
                <a:spcPct val="0"/>
              </a:spcAft>
              <a:buFontTx/>
              <a:buChar char="•"/>
            </a:pPr>
            <a:r>
              <a:rPr kumimoji="1" lang="pt-BR" altLang="zh-CN" sz="1400" b="1" dirty="0" smtClean="0">
                <a:solidFill>
                  <a:srgbClr val="000000"/>
                </a:solidFill>
                <a:latin typeface="+mn-lt"/>
                <a:ea typeface="+mn-ea"/>
              </a:rPr>
              <a:t> ER5200</a:t>
            </a:r>
          </a:p>
        </p:txBody>
      </p:sp>
      <p:sp>
        <p:nvSpPr>
          <p:cNvPr id="17" name="Rectangle 27"/>
          <p:cNvSpPr>
            <a:spLocks noChangeArrowheads="1"/>
          </p:cNvSpPr>
          <p:nvPr/>
        </p:nvSpPr>
        <p:spPr bwMode="auto">
          <a:xfrm>
            <a:off x="6865752" y="2132856"/>
            <a:ext cx="1666688" cy="646331"/>
          </a:xfrm>
          <a:prstGeom prst="rect">
            <a:avLst/>
          </a:prstGeom>
          <a:noFill/>
          <a:ln w="9525" algn="ctr">
            <a:noFill/>
            <a:miter lim="800000"/>
            <a:headEnd/>
            <a:tailEnd/>
          </a:ln>
          <a:effectLst/>
        </p:spPr>
        <p:txBody>
          <a:bodyPr wrap="square" lIns="0" tIns="0" rIns="0" bIns="0">
            <a:spAutoFit/>
          </a:bodyPr>
          <a:lstStyle/>
          <a:p>
            <a:pPr marL="207963" indent="-104775" defTabSz="812800" fontAlgn="base">
              <a:lnSpc>
                <a:spcPct val="150000"/>
              </a:lnSpc>
              <a:spcBef>
                <a:spcPct val="0"/>
              </a:spcBef>
              <a:spcAft>
                <a:spcPct val="0"/>
              </a:spcAft>
              <a:buFontTx/>
              <a:buChar char="•"/>
            </a:pPr>
            <a:r>
              <a:rPr kumimoji="1" lang="pt-BR" altLang="zh-CN" sz="1400" b="1" dirty="0" smtClean="0">
                <a:solidFill>
                  <a:srgbClr val="000000"/>
                </a:solidFill>
                <a:latin typeface="+mn-lt"/>
                <a:ea typeface="+mn-ea"/>
              </a:rPr>
              <a:t> ER6300</a:t>
            </a:r>
          </a:p>
          <a:p>
            <a:pPr marL="207963" indent="-104775" defTabSz="812800" fontAlgn="base">
              <a:lnSpc>
                <a:spcPct val="150000"/>
              </a:lnSpc>
              <a:spcBef>
                <a:spcPct val="0"/>
              </a:spcBef>
              <a:spcAft>
                <a:spcPct val="0"/>
              </a:spcAft>
              <a:buFontTx/>
              <a:buChar char="•"/>
            </a:pPr>
            <a:r>
              <a:rPr kumimoji="1" lang="pt-BR" altLang="zh-CN" sz="1400" b="1" dirty="0" smtClean="0">
                <a:solidFill>
                  <a:srgbClr val="000000"/>
                </a:solidFill>
                <a:latin typeface="+mn-lt"/>
                <a:ea typeface="+mn-ea"/>
              </a:rPr>
              <a:t> ER8300</a:t>
            </a:r>
          </a:p>
        </p:txBody>
      </p:sp>
      <p:sp>
        <p:nvSpPr>
          <p:cNvPr id="18" name="圆角矩形 17"/>
          <p:cNvSpPr/>
          <p:nvPr/>
        </p:nvSpPr>
        <p:spPr bwMode="auto">
          <a:xfrm>
            <a:off x="1187624" y="3933056"/>
            <a:ext cx="1944216" cy="648072"/>
          </a:xfrm>
          <a:prstGeom prst="roundRect">
            <a:avLst/>
          </a:prstGeom>
          <a:solidFill>
            <a:srgbClr val="FFC000"/>
          </a:solidFill>
          <a:ln w="12700">
            <a:noFill/>
            <a:prstDash val="dash"/>
            <a:round/>
            <a:headEnd/>
            <a:tailEnd/>
          </a:ln>
          <a:effectLst>
            <a:innerShdw blurRad="63500" dist="50800" dir="10800000">
              <a:prstClr val="black">
                <a:alpha val="50000"/>
              </a:prstClr>
            </a:innerShdw>
          </a:effectLst>
        </p:spPr>
        <p:txBody>
          <a:bodyPr rtlCol="0" anchor="ctr"/>
          <a:lstStyle/>
          <a:p>
            <a:pPr algn="ctr" fontAlgn="base">
              <a:spcBef>
                <a:spcPct val="0"/>
              </a:spcBef>
              <a:spcAft>
                <a:spcPct val="0"/>
              </a:spcAft>
            </a:pPr>
            <a:r>
              <a:rPr lang="zh-CN" altLang="en-US" sz="1600" b="1" dirty="0" smtClean="0">
                <a:solidFill>
                  <a:srgbClr val="000000"/>
                </a:solidFill>
                <a:latin typeface="+mn-lt"/>
                <a:ea typeface="+mn-ea"/>
              </a:rPr>
              <a:t>强大的硬件性能</a:t>
            </a:r>
            <a:endParaRPr lang="en-US" altLang="zh-CN" sz="1600" b="1" dirty="0" smtClean="0">
              <a:solidFill>
                <a:srgbClr val="000000"/>
              </a:solidFill>
              <a:latin typeface="+mn-lt"/>
              <a:ea typeface="+mn-ea"/>
            </a:endParaRPr>
          </a:p>
        </p:txBody>
      </p:sp>
      <p:sp>
        <p:nvSpPr>
          <p:cNvPr id="19" name="圆角矩形 18"/>
          <p:cNvSpPr/>
          <p:nvPr/>
        </p:nvSpPr>
        <p:spPr bwMode="auto">
          <a:xfrm>
            <a:off x="3635896" y="3933056"/>
            <a:ext cx="1944216" cy="648072"/>
          </a:xfrm>
          <a:prstGeom prst="roundRect">
            <a:avLst/>
          </a:prstGeom>
          <a:solidFill>
            <a:srgbClr val="FFC000"/>
          </a:solidFill>
          <a:ln w="12700">
            <a:noFill/>
            <a:prstDash val="dash"/>
            <a:round/>
            <a:headEnd/>
            <a:tailEnd/>
          </a:ln>
          <a:effectLst>
            <a:innerShdw blurRad="63500" dist="50800" dir="10800000">
              <a:prstClr val="black">
                <a:alpha val="50000"/>
              </a:prstClr>
            </a:innerShdw>
          </a:effectLst>
        </p:spPr>
        <p:txBody>
          <a:bodyPr rtlCol="0" anchor="ctr"/>
          <a:lstStyle/>
          <a:p>
            <a:pPr algn="ctr" fontAlgn="base">
              <a:spcBef>
                <a:spcPct val="0"/>
              </a:spcBef>
              <a:spcAft>
                <a:spcPct val="0"/>
              </a:spcAft>
            </a:pPr>
            <a:r>
              <a:rPr lang="zh-CN" altLang="en-US" sz="1600" b="1" dirty="0" smtClean="0">
                <a:solidFill>
                  <a:srgbClr val="000000"/>
                </a:solidFill>
                <a:latin typeface="+mn-lt"/>
                <a:ea typeface="+mn-ea"/>
              </a:rPr>
              <a:t>高效的</a:t>
            </a:r>
            <a:r>
              <a:rPr lang="en-US" altLang="zh-CN" sz="1600" b="1" dirty="0" smtClean="0">
                <a:solidFill>
                  <a:srgbClr val="000000"/>
                </a:solidFill>
                <a:latin typeface="+mn-lt"/>
                <a:ea typeface="+mn-ea"/>
              </a:rPr>
              <a:t>NAT</a:t>
            </a:r>
            <a:r>
              <a:rPr lang="zh-CN" altLang="en-US" sz="1600" b="1" dirty="0" smtClean="0">
                <a:solidFill>
                  <a:srgbClr val="000000"/>
                </a:solidFill>
                <a:latin typeface="+mn-lt"/>
                <a:ea typeface="+mn-ea"/>
              </a:rPr>
              <a:t>能力</a:t>
            </a:r>
            <a:endParaRPr lang="zh-CN" altLang="en-US" sz="1600" b="1" dirty="0">
              <a:solidFill>
                <a:srgbClr val="000000"/>
              </a:solidFill>
              <a:latin typeface="+mn-lt"/>
              <a:ea typeface="+mn-ea"/>
            </a:endParaRPr>
          </a:p>
        </p:txBody>
      </p:sp>
      <p:sp>
        <p:nvSpPr>
          <p:cNvPr id="20" name="圆角矩形 19"/>
          <p:cNvSpPr/>
          <p:nvPr/>
        </p:nvSpPr>
        <p:spPr bwMode="auto">
          <a:xfrm>
            <a:off x="6084168" y="3933056"/>
            <a:ext cx="1944216" cy="648072"/>
          </a:xfrm>
          <a:prstGeom prst="roundRect">
            <a:avLst/>
          </a:prstGeom>
          <a:solidFill>
            <a:srgbClr val="FFC000"/>
          </a:solidFill>
          <a:ln w="12700">
            <a:noFill/>
            <a:prstDash val="dash"/>
            <a:round/>
            <a:headEnd/>
            <a:tailEnd/>
          </a:ln>
          <a:effectLst>
            <a:innerShdw blurRad="63500" dist="50800" dir="10800000">
              <a:prstClr val="black">
                <a:alpha val="50000"/>
              </a:prstClr>
            </a:innerShdw>
          </a:effectLst>
        </p:spPr>
        <p:txBody>
          <a:bodyPr rtlCol="0" anchor="ctr"/>
          <a:lstStyle/>
          <a:p>
            <a:pPr algn="ctr" fontAlgn="base">
              <a:spcBef>
                <a:spcPct val="0"/>
              </a:spcBef>
              <a:spcAft>
                <a:spcPct val="0"/>
              </a:spcAft>
            </a:pPr>
            <a:r>
              <a:rPr lang="zh-CN" altLang="en-US" sz="1600" b="1" dirty="0" smtClean="0">
                <a:solidFill>
                  <a:srgbClr val="000000"/>
                </a:solidFill>
                <a:latin typeface="+mn-lt"/>
                <a:ea typeface="+mn-ea"/>
              </a:rPr>
              <a:t>丰富的路由模式</a:t>
            </a:r>
            <a:endParaRPr lang="zh-CN" altLang="en-US" sz="1600" b="1" dirty="0">
              <a:solidFill>
                <a:srgbClr val="000000"/>
              </a:solidFill>
              <a:latin typeface="+mn-lt"/>
              <a:ea typeface="+mn-ea"/>
            </a:endParaRPr>
          </a:p>
        </p:txBody>
      </p:sp>
      <p:sp>
        <p:nvSpPr>
          <p:cNvPr id="21" name="圆角矩形 20"/>
          <p:cNvSpPr/>
          <p:nvPr/>
        </p:nvSpPr>
        <p:spPr bwMode="auto">
          <a:xfrm>
            <a:off x="1187624" y="4797152"/>
            <a:ext cx="1944216" cy="648072"/>
          </a:xfrm>
          <a:prstGeom prst="roundRect">
            <a:avLst/>
          </a:prstGeom>
          <a:solidFill>
            <a:srgbClr val="FFC000"/>
          </a:solidFill>
          <a:ln w="12700">
            <a:noFill/>
            <a:prstDash val="dash"/>
            <a:round/>
            <a:headEnd/>
            <a:tailEnd/>
          </a:ln>
          <a:effectLst>
            <a:innerShdw blurRad="63500" dist="50800" dir="10800000">
              <a:prstClr val="black">
                <a:alpha val="50000"/>
              </a:prstClr>
            </a:innerShdw>
          </a:effectLst>
        </p:spPr>
        <p:txBody>
          <a:bodyPr rtlCol="0" anchor="ctr"/>
          <a:lstStyle/>
          <a:p>
            <a:pPr algn="ctr" fontAlgn="base">
              <a:spcBef>
                <a:spcPct val="0"/>
              </a:spcBef>
              <a:spcAft>
                <a:spcPct val="0"/>
              </a:spcAft>
            </a:pPr>
            <a:r>
              <a:rPr lang="zh-CN" altLang="en-US" sz="1600" b="1" dirty="0" smtClean="0">
                <a:solidFill>
                  <a:srgbClr val="000000"/>
                </a:solidFill>
                <a:latin typeface="+mn-lt"/>
                <a:ea typeface="+mn-ea"/>
              </a:rPr>
              <a:t>上网行为管理</a:t>
            </a:r>
            <a:endParaRPr lang="zh-CN" altLang="en-US" sz="1600" b="1" dirty="0">
              <a:solidFill>
                <a:srgbClr val="000000"/>
              </a:solidFill>
              <a:latin typeface="+mn-lt"/>
              <a:ea typeface="+mn-ea"/>
            </a:endParaRPr>
          </a:p>
        </p:txBody>
      </p:sp>
      <p:sp>
        <p:nvSpPr>
          <p:cNvPr id="22" name="圆角矩形 21"/>
          <p:cNvSpPr/>
          <p:nvPr/>
        </p:nvSpPr>
        <p:spPr bwMode="auto">
          <a:xfrm>
            <a:off x="3635896" y="4797152"/>
            <a:ext cx="1944216" cy="648072"/>
          </a:xfrm>
          <a:prstGeom prst="roundRect">
            <a:avLst/>
          </a:prstGeom>
          <a:solidFill>
            <a:srgbClr val="FFC000"/>
          </a:solidFill>
          <a:ln w="12700">
            <a:noFill/>
            <a:prstDash val="dash"/>
            <a:round/>
            <a:headEnd/>
            <a:tailEnd/>
          </a:ln>
          <a:effectLst>
            <a:innerShdw blurRad="63500" dist="50800" dir="10800000">
              <a:prstClr val="black">
                <a:alpha val="50000"/>
              </a:prstClr>
            </a:innerShdw>
          </a:effectLst>
        </p:spPr>
        <p:txBody>
          <a:bodyPr rtlCol="0" anchor="ctr"/>
          <a:lstStyle/>
          <a:p>
            <a:pPr algn="ctr" fontAlgn="base">
              <a:spcBef>
                <a:spcPct val="0"/>
              </a:spcBef>
              <a:spcAft>
                <a:spcPct val="0"/>
              </a:spcAft>
            </a:pPr>
            <a:r>
              <a:rPr lang="en-US" altLang="zh-CN" sz="1600" b="1" dirty="0" smtClean="0">
                <a:solidFill>
                  <a:srgbClr val="000000"/>
                </a:solidFill>
                <a:latin typeface="+mn-lt"/>
                <a:ea typeface="+mn-ea"/>
              </a:rPr>
              <a:t>IPSEC  VPN</a:t>
            </a:r>
            <a:endParaRPr lang="zh-CN" altLang="en-US" sz="1600" b="1" dirty="0">
              <a:solidFill>
                <a:srgbClr val="000000"/>
              </a:solidFill>
              <a:latin typeface="+mn-lt"/>
              <a:ea typeface="+mn-ea"/>
            </a:endParaRPr>
          </a:p>
        </p:txBody>
      </p:sp>
      <p:sp>
        <p:nvSpPr>
          <p:cNvPr id="23" name="圆角矩形 22"/>
          <p:cNvSpPr/>
          <p:nvPr/>
        </p:nvSpPr>
        <p:spPr bwMode="auto">
          <a:xfrm>
            <a:off x="6084168" y="4797152"/>
            <a:ext cx="1944216" cy="648072"/>
          </a:xfrm>
          <a:prstGeom prst="roundRect">
            <a:avLst/>
          </a:prstGeom>
          <a:solidFill>
            <a:srgbClr val="FFC000"/>
          </a:solidFill>
          <a:ln w="12700">
            <a:noFill/>
            <a:prstDash val="dash"/>
            <a:round/>
            <a:headEnd/>
            <a:tailEnd/>
          </a:ln>
          <a:effectLst>
            <a:innerShdw blurRad="63500" dist="50800" dir="10800000">
              <a:prstClr val="black">
                <a:alpha val="50000"/>
              </a:prstClr>
            </a:innerShdw>
          </a:effectLst>
        </p:spPr>
        <p:txBody>
          <a:bodyPr rtlCol="0" anchor="ctr"/>
          <a:lstStyle/>
          <a:p>
            <a:pPr algn="ctr" fontAlgn="base">
              <a:spcBef>
                <a:spcPct val="0"/>
              </a:spcBef>
              <a:spcAft>
                <a:spcPct val="0"/>
              </a:spcAft>
            </a:pPr>
            <a:r>
              <a:rPr lang="en-US" altLang="zh-CN" sz="1600" b="1" dirty="0" smtClean="0">
                <a:solidFill>
                  <a:srgbClr val="000000"/>
                </a:solidFill>
                <a:latin typeface="+mn-lt"/>
                <a:ea typeface="+mn-ea"/>
              </a:rPr>
              <a:t>ARP</a:t>
            </a:r>
            <a:r>
              <a:rPr lang="zh-CN" altLang="en-US" sz="1600" b="1" dirty="0" smtClean="0">
                <a:solidFill>
                  <a:srgbClr val="000000"/>
                </a:solidFill>
                <a:latin typeface="+mn-lt"/>
                <a:ea typeface="+mn-ea"/>
              </a:rPr>
              <a:t>病毒防御</a:t>
            </a:r>
            <a:endParaRPr lang="zh-CN" altLang="en-US" sz="1600" b="1" dirty="0">
              <a:solidFill>
                <a:srgbClr val="000000"/>
              </a:solidFill>
              <a:latin typeface="+mn-lt"/>
              <a:ea typeface="+mn-ea"/>
            </a:endParaRPr>
          </a:p>
        </p:txBody>
      </p:sp>
      <p:sp>
        <p:nvSpPr>
          <p:cNvPr id="24" name="圆角矩形 23"/>
          <p:cNvSpPr/>
          <p:nvPr/>
        </p:nvSpPr>
        <p:spPr bwMode="auto">
          <a:xfrm>
            <a:off x="1187624" y="5661248"/>
            <a:ext cx="1944216" cy="648072"/>
          </a:xfrm>
          <a:prstGeom prst="roundRect">
            <a:avLst/>
          </a:prstGeom>
          <a:solidFill>
            <a:srgbClr val="FFC000"/>
          </a:solidFill>
          <a:ln w="12700">
            <a:noFill/>
            <a:prstDash val="dash"/>
            <a:round/>
            <a:headEnd/>
            <a:tailEnd/>
          </a:ln>
          <a:effectLst>
            <a:innerShdw blurRad="63500" dist="50800" dir="10800000">
              <a:prstClr val="black">
                <a:alpha val="50000"/>
              </a:prstClr>
            </a:innerShdw>
          </a:effectLst>
        </p:spPr>
        <p:txBody>
          <a:bodyPr rtlCol="0" anchor="ctr"/>
          <a:lstStyle/>
          <a:p>
            <a:pPr algn="ctr" fontAlgn="base">
              <a:spcBef>
                <a:spcPct val="0"/>
              </a:spcBef>
              <a:spcAft>
                <a:spcPct val="0"/>
              </a:spcAft>
            </a:pPr>
            <a:r>
              <a:rPr lang="en-US" altLang="zh-CN" sz="1600" b="1" dirty="0" smtClean="0">
                <a:solidFill>
                  <a:srgbClr val="000000"/>
                </a:solidFill>
                <a:latin typeface="+mn-lt"/>
                <a:ea typeface="+mn-ea"/>
              </a:rPr>
              <a:t>300M</a:t>
            </a:r>
            <a:r>
              <a:rPr lang="zh-CN" altLang="en-US" sz="1600" b="1" dirty="0" smtClean="0">
                <a:solidFill>
                  <a:srgbClr val="000000"/>
                </a:solidFill>
                <a:latin typeface="+mn-lt"/>
                <a:ea typeface="+mn-ea"/>
              </a:rPr>
              <a:t>无线覆盖</a:t>
            </a:r>
            <a:endParaRPr lang="zh-CN" altLang="en-US" sz="1600" b="1" dirty="0">
              <a:solidFill>
                <a:srgbClr val="000000"/>
              </a:solidFill>
              <a:latin typeface="+mn-lt"/>
              <a:ea typeface="+mn-ea"/>
            </a:endParaRPr>
          </a:p>
        </p:txBody>
      </p:sp>
      <p:sp>
        <p:nvSpPr>
          <p:cNvPr id="25" name="圆角矩形 24"/>
          <p:cNvSpPr/>
          <p:nvPr/>
        </p:nvSpPr>
        <p:spPr bwMode="auto">
          <a:xfrm>
            <a:off x="3635896" y="5661248"/>
            <a:ext cx="1944216" cy="648072"/>
          </a:xfrm>
          <a:prstGeom prst="roundRect">
            <a:avLst/>
          </a:prstGeom>
          <a:solidFill>
            <a:srgbClr val="FFC000"/>
          </a:solidFill>
          <a:ln w="12700">
            <a:noFill/>
            <a:prstDash val="dash"/>
            <a:round/>
            <a:headEnd/>
            <a:tailEnd/>
          </a:ln>
          <a:effectLst>
            <a:innerShdw blurRad="63500" dist="50800" dir="10800000">
              <a:prstClr val="black">
                <a:alpha val="50000"/>
              </a:prstClr>
            </a:innerShdw>
          </a:effectLst>
        </p:spPr>
        <p:txBody>
          <a:bodyPr rtlCol="0" anchor="ctr"/>
          <a:lstStyle/>
          <a:p>
            <a:pPr algn="ctr" fontAlgn="base">
              <a:spcBef>
                <a:spcPct val="0"/>
              </a:spcBef>
              <a:spcAft>
                <a:spcPct val="0"/>
              </a:spcAft>
            </a:pPr>
            <a:r>
              <a:rPr lang="zh-CN" altLang="en-US" sz="1600" b="1" dirty="0" smtClean="0">
                <a:solidFill>
                  <a:srgbClr val="000000"/>
                </a:solidFill>
                <a:latin typeface="+mn-lt"/>
                <a:ea typeface="+mn-ea"/>
              </a:rPr>
              <a:t>优化的</a:t>
            </a:r>
            <a:r>
              <a:rPr lang="en-US" altLang="zh-CN" sz="1600" b="1" dirty="0" err="1" smtClean="0">
                <a:solidFill>
                  <a:srgbClr val="000000"/>
                </a:solidFill>
                <a:latin typeface="+mn-lt"/>
                <a:ea typeface="+mn-ea"/>
              </a:rPr>
              <a:t>QoS</a:t>
            </a:r>
            <a:endParaRPr lang="zh-CN" altLang="en-US" sz="1600" b="1" dirty="0">
              <a:solidFill>
                <a:srgbClr val="000000"/>
              </a:solidFill>
              <a:latin typeface="+mn-lt"/>
              <a:ea typeface="+mn-ea"/>
            </a:endParaRPr>
          </a:p>
        </p:txBody>
      </p:sp>
      <p:sp>
        <p:nvSpPr>
          <p:cNvPr id="26" name="圆角矩形 25"/>
          <p:cNvSpPr/>
          <p:nvPr/>
        </p:nvSpPr>
        <p:spPr bwMode="auto">
          <a:xfrm>
            <a:off x="6084168" y="5661248"/>
            <a:ext cx="1944216" cy="648072"/>
          </a:xfrm>
          <a:prstGeom prst="roundRect">
            <a:avLst/>
          </a:prstGeom>
          <a:solidFill>
            <a:srgbClr val="FFC000"/>
          </a:solidFill>
          <a:ln w="12700">
            <a:noFill/>
            <a:prstDash val="dash"/>
            <a:round/>
            <a:headEnd/>
            <a:tailEnd/>
          </a:ln>
          <a:effectLst>
            <a:innerShdw blurRad="63500" dist="50800" dir="10800000">
              <a:prstClr val="black">
                <a:alpha val="50000"/>
              </a:prstClr>
            </a:innerShdw>
          </a:effectLst>
        </p:spPr>
        <p:txBody>
          <a:bodyPr rtlCol="0" anchor="ctr"/>
          <a:lstStyle/>
          <a:p>
            <a:pPr algn="ctr" fontAlgn="base">
              <a:spcBef>
                <a:spcPct val="0"/>
              </a:spcBef>
              <a:spcAft>
                <a:spcPct val="0"/>
              </a:spcAft>
            </a:pPr>
            <a:r>
              <a:rPr lang="zh-CN" altLang="en-US" sz="1600" b="1" dirty="0" smtClean="0">
                <a:solidFill>
                  <a:srgbClr val="000000"/>
                </a:solidFill>
                <a:latin typeface="+mn-lt"/>
                <a:ea typeface="+mn-ea"/>
              </a:rPr>
              <a:t>全面的防雷设计</a:t>
            </a:r>
            <a:endParaRPr lang="zh-CN" altLang="en-US" sz="1600" b="1" dirty="0">
              <a:solidFill>
                <a:srgbClr val="000000"/>
              </a:solidFill>
              <a:latin typeface="+mn-lt"/>
              <a:ea typeface="+mn-ea"/>
            </a:endParaRPr>
          </a:p>
        </p:txBody>
      </p:sp>
      <p:sp>
        <p:nvSpPr>
          <p:cNvPr id="27" name="Rectangle 27"/>
          <p:cNvSpPr>
            <a:spLocks noChangeArrowheads="1"/>
          </p:cNvSpPr>
          <p:nvPr/>
        </p:nvSpPr>
        <p:spPr bwMode="auto">
          <a:xfrm>
            <a:off x="2987824" y="2060848"/>
            <a:ext cx="2016043" cy="969496"/>
          </a:xfrm>
          <a:prstGeom prst="rect">
            <a:avLst/>
          </a:prstGeom>
          <a:noFill/>
          <a:ln w="9525" algn="ctr">
            <a:noFill/>
            <a:miter lim="800000"/>
            <a:headEnd/>
            <a:tailEnd/>
          </a:ln>
          <a:effectLst/>
        </p:spPr>
        <p:txBody>
          <a:bodyPr wrap="square" lIns="0" tIns="0" rIns="0" bIns="0">
            <a:spAutoFit/>
          </a:bodyPr>
          <a:lstStyle/>
          <a:p>
            <a:pPr marL="207963" indent="-104775" defTabSz="812800" fontAlgn="base">
              <a:lnSpc>
                <a:spcPct val="150000"/>
              </a:lnSpc>
              <a:spcBef>
                <a:spcPct val="0"/>
              </a:spcBef>
              <a:spcAft>
                <a:spcPct val="0"/>
              </a:spcAft>
              <a:buFontTx/>
              <a:buChar char="•"/>
            </a:pPr>
            <a:r>
              <a:rPr kumimoji="1" lang="pt-BR" altLang="zh-CN" sz="1400" b="1" dirty="0">
                <a:solidFill>
                  <a:srgbClr val="000000"/>
                </a:solidFill>
                <a:latin typeface="+mn-lt"/>
                <a:ea typeface="+mn-ea"/>
              </a:rPr>
              <a:t> </a:t>
            </a:r>
            <a:r>
              <a:rPr kumimoji="1" lang="pt-BR" altLang="zh-CN" sz="1400" b="1" dirty="0" smtClean="0">
                <a:solidFill>
                  <a:srgbClr val="000000"/>
                </a:solidFill>
                <a:latin typeface="+mn-lt"/>
                <a:ea typeface="+mn-ea"/>
              </a:rPr>
              <a:t>ER5100</a:t>
            </a:r>
          </a:p>
          <a:p>
            <a:pPr marL="207963" indent="-104775" defTabSz="812800" fontAlgn="base">
              <a:lnSpc>
                <a:spcPct val="150000"/>
              </a:lnSpc>
              <a:spcBef>
                <a:spcPct val="0"/>
              </a:spcBef>
              <a:spcAft>
                <a:spcPct val="0"/>
              </a:spcAft>
              <a:buFontTx/>
              <a:buChar char="•"/>
            </a:pPr>
            <a:r>
              <a:rPr kumimoji="1" lang="pt-BR" altLang="zh-CN" sz="1400" b="1" dirty="0" smtClean="0">
                <a:solidFill>
                  <a:srgbClr val="000000"/>
                </a:solidFill>
                <a:latin typeface="+mn-lt"/>
                <a:ea typeface="+mn-ea"/>
              </a:rPr>
              <a:t> </a:t>
            </a:r>
            <a:r>
              <a:rPr kumimoji="1" lang="pt-BR" altLang="zh-CN" sz="1400" b="1" dirty="0" smtClean="0">
                <a:solidFill>
                  <a:srgbClr val="C00000"/>
                </a:solidFill>
                <a:latin typeface="+mn-lt"/>
                <a:ea typeface="+mn-ea"/>
              </a:rPr>
              <a:t>ER3108G</a:t>
            </a:r>
          </a:p>
          <a:p>
            <a:pPr marL="207963" indent="-104775" defTabSz="812800" fontAlgn="base">
              <a:lnSpc>
                <a:spcPct val="150000"/>
              </a:lnSpc>
              <a:spcBef>
                <a:spcPct val="0"/>
              </a:spcBef>
              <a:spcAft>
                <a:spcPct val="0"/>
              </a:spcAft>
              <a:buFontTx/>
              <a:buChar char="•"/>
            </a:pPr>
            <a:r>
              <a:rPr kumimoji="1" lang="pt-BR" altLang="zh-CN" sz="1400" b="1" dirty="0" smtClean="0">
                <a:solidFill>
                  <a:srgbClr val="C00000"/>
                </a:solidFill>
                <a:latin typeface="+mn-lt"/>
                <a:ea typeface="+mn-ea"/>
              </a:rPr>
              <a:t> ER3108GW</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zh-CN" altLang="en-US" dirty="0"/>
              <a:t>防</a:t>
            </a:r>
            <a:r>
              <a:rPr lang="zh-CN" altLang="en-US" dirty="0" smtClean="0"/>
              <a:t>攻击设置</a:t>
            </a:r>
            <a:endParaRPr lang="zh-CN" altLang="en-US" dirty="0"/>
          </a:p>
        </p:txBody>
      </p:sp>
      <p:sp>
        <p:nvSpPr>
          <p:cNvPr id="62467" name="Rectangle 3"/>
          <p:cNvSpPr>
            <a:spLocks noGrp="1" noChangeArrowheads="1"/>
          </p:cNvSpPr>
          <p:nvPr>
            <p:ph idx="1"/>
          </p:nvPr>
        </p:nvSpPr>
        <p:spPr/>
        <p:txBody>
          <a:bodyPr/>
          <a:lstStyle/>
          <a:p>
            <a:pPr>
              <a:lnSpc>
                <a:spcPct val="150000"/>
              </a:lnSpc>
            </a:pPr>
            <a:r>
              <a:rPr lang="zh-CN" altLang="en-US" sz="2000" dirty="0"/>
              <a:t>开启报文源认证后，</a:t>
            </a:r>
            <a:r>
              <a:rPr lang="zh-CN" altLang="en-US" sz="2000" dirty="0" smtClean="0"/>
              <a:t>可以有效</a:t>
            </a:r>
            <a:r>
              <a:rPr lang="zh-CN" altLang="en-US" sz="2000" dirty="0"/>
              <a:t>的</a:t>
            </a:r>
            <a:r>
              <a:rPr lang="zh-CN" altLang="en-US" sz="2000" dirty="0" smtClean="0"/>
              <a:t>过滤</a:t>
            </a:r>
            <a:r>
              <a:rPr lang="zh-CN" altLang="en-US" sz="2000" dirty="0"/>
              <a:t>局域网</a:t>
            </a:r>
            <a:r>
              <a:rPr lang="zh-CN" altLang="en-US" sz="2000" dirty="0" smtClean="0"/>
              <a:t>中的非法</a:t>
            </a:r>
            <a:r>
              <a:rPr lang="zh-CN" altLang="en-US" sz="2000" dirty="0"/>
              <a:t>报文，让局域网更加稳定安全</a:t>
            </a:r>
            <a:endParaRPr lang="en-US" altLang="zh-CN" sz="2000" dirty="0" smtClean="0"/>
          </a:p>
        </p:txBody>
      </p:sp>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627" y="2492896"/>
            <a:ext cx="6838749"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458986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zh-CN" altLang="en-US" dirty="0"/>
              <a:t>防</a:t>
            </a:r>
            <a:r>
              <a:rPr lang="zh-CN" altLang="en-US" dirty="0" smtClean="0"/>
              <a:t>攻击设置</a:t>
            </a:r>
            <a:endParaRPr lang="zh-CN" altLang="en-US" dirty="0"/>
          </a:p>
        </p:txBody>
      </p:sp>
      <p:sp>
        <p:nvSpPr>
          <p:cNvPr id="62467" name="Rectangle 3"/>
          <p:cNvSpPr>
            <a:spLocks noGrp="1" noChangeArrowheads="1"/>
          </p:cNvSpPr>
          <p:nvPr>
            <p:ph idx="1"/>
          </p:nvPr>
        </p:nvSpPr>
        <p:spPr/>
        <p:txBody>
          <a:bodyPr/>
          <a:lstStyle/>
          <a:p>
            <a:pPr>
              <a:lnSpc>
                <a:spcPct val="150000"/>
              </a:lnSpc>
            </a:pPr>
            <a:r>
              <a:rPr lang="zh-CN" altLang="en-US" sz="2000" dirty="0"/>
              <a:t>开启异常流量防护功能后，对于局域网内某些</a:t>
            </a:r>
            <a:r>
              <a:rPr lang="en-US" altLang="zh-CN" sz="2000" dirty="0"/>
              <a:t>PC</a:t>
            </a:r>
            <a:r>
              <a:rPr lang="zh-CN" altLang="en-US" sz="2000" dirty="0"/>
              <a:t>由于某些异常情况向网内发送大量的非法报文，从而消耗大量网络资源的这种情况依据选择的防护等级进行有效地防护，并将异常的主机加入攻击</a:t>
            </a:r>
            <a:r>
              <a:rPr lang="zh-CN" altLang="en-US" sz="2000" dirty="0" smtClean="0"/>
              <a:t>列表，用户可以根据实际情况设置阈值</a:t>
            </a:r>
            <a:endParaRPr lang="en-US" altLang="zh-CN" sz="2000" dirty="0" smtClean="0"/>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9573" y="3068960"/>
            <a:ext cx="4218651"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88975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zh-CN" dirty="0" err="1" smtClean="0"/>
              <a:t>IPSec</a:t>
            </a:r>
            <a:r>
              <a:rPr lang="en-US" altLang="zh-CN" dirty="0" smtClean="0"/>
              <a:t> VPN</a:t>
            </a:r>
            <a:r>
              <a:rPr lang="zh-CN" altLang="en-US" dirty="0" smtClean="0"/>
              <a:t>设置</a:t>
            </a:r>
            <a:endParaRPr lang="zh-CN" altLang="en-US" dirty="0"/>
          </a:p>
        </p:txBody>
      </p:sp>
      <p:sp>
        <p:nvSpPr>
          <p:cNvPr id="62467" name="Rectangle 3"/>
          <p:cNvSpPr>
            <a:spLocks noGrp="1" noChangeArrowheads="1"/>
          </p:cNvSpPr>
          <p:nvPr>
            <p:ph idx="1"/>
          </p:nvPr>
        </p:nvSpPr>
        <p:spPr/>
        <p:txBody>
          <a:bodyPr/>
          <a:lstStyle/>
          <a:p>
            <a:pPr>
              <a:lnSpc>
                <a:spcPct val="150000"/>
              </a:lnSpc>
            </a:pPr>
            <a:r>
              <a:rPr lang="zh-CN" altLang="en-US" sz="2000" dirty="0"/>
              <a:t>增加</a:t>
            </a:r>
            <a:r>
              <a:rPr lang="en-US" altLang="zh-CN" sz="2000" dirty="0"/>
              <a:t>IPSEC VPN</a:t>
            </a:r>
            <a:r>
              <a:rPr lang="zh-CN" altLang="en-US" sz="2000" dirty="0"/>
              <a:t>虚接口，并绑定到</a:t>
            </a:r>
            <a:r>
              <a:rPr lang="en-US" altLang="zh-CN" sz="2000" dirty="0"/>
              <a:t>WAN1</a:t>
            </a:r>
            <a:r>
              <a:rPr lang="zh-CN" altLang="en-US" sz="2000" dirty="0"/>
              <a:t>或者</a:t>
            </a:r>
            <a:r>
              <a:rPr lang="en-US" altLang="zh-CN" sz="2000" dirty="0"/>
              <a:t>WAN2</a:t>
            </a:r>
            <a:r>
              <a:rPr lang="zh-CN" altLang="en-US" sz="2000" dirty="0"/>
              <a:t>主接口</a:t>
            </a:r>
            <a:endParaRPr lang="en-US" altLang="zh-CN" sz="2000" dirty="0" smtClean="0"/>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4115" y="1844824"/>
            <a:ext cx="5910213" cy="44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156837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zh-CN" dirty="0" err="1"/>
              <a:t>IPSec</a:t>
            </a:r>
            <a:r>
              <a:rPr lang="en-US" altLang="zh-CN" dirty="0"/>
              <a:t> VPN</a:t>
            </a:r>
            <a:r>
              <a:rPr lang="zh-CN" altLang="en-US" dirty="0"/>
              <a:t>设置</a:t>
            </a:r>
          </a:p>
        </p:txBody>
      </p:sp>
      <p:sp>
        <p:nvSpPr>
          <p:cNvPr id="62467" name="Rectangle 3"/>
          <p:cNvSpPr>
            <a:spLocks noGrp="1" noChangeArrowheads="1"/>
          </p:cNvSpPr>
          <p:nvPr>
            <p:ph idx="1"/>
          </p:nvPr>
        </p:nvSpPr>
        <p:spPr/>
        <p:txBody>
          <a:bodyPr/>
          <a:lstStyle/>
          <a:p>
            <a:pPr>
              <a:lnSpc>
                <a:spcPct val="150000"/>
              </a:lnSpc>
            </a:pPr>
            <a:r>
              <a:rPr lang="zh-CN" altLang="en-US" sz="2000" dirty="0"/>
              <a:t>增加</a:t>
            </a:r>
            <a:r>
              <a:rPr lang="en-US" altLang="zh-CN" sz="2000" dirty="0"/>
              <a:t>IKE</a:t>
            </a:r>
            <a:r>
              <a:rPr lang="zh-CN" altLang="en-US" sz="2000" dirty="0"/>
              <a:t>安全提议，选择</a:t>
            </a:r>
            <a:r>
              <a:rPr lang="en-US" altLang="zh-CN" sz="2000" dirty="0"/>
              <a:t>IKE</a:t>
            </a:r>
            <a:r>
              <a:rPr lang="zh-CN" altLang="en-US" sz="2000" dirty="0"/>
              <a:t>的验证算法和加密算法</a:t>
            </a:r>
            <a:endParaRPr lang="en-US" altLang="zh-CN" sz="2000" dirty="0" smtClean="0"/>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1800687"/>
            <a:ext cx="6120680" cy="4652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427028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zh-CN" dirty="0" err="1"/>
              <a:t>IPSec</a:t>
            </a:r>
            <a:r>
              <a:rPr lang="en-US" altLang="zh-CN" dirty="0"/>
              <a:t> VPN</a:t>
            </a:r>
            <a:r>
              <a:rPr lang="zh-CN" altLang="en-US" dirty="0"/>
              <a:t>设置</a:t>
            </a:r>
          </a:p>
        </p:txBody>
      </p:sp>
      <p:sp>
        <p:nvSpPr>
          <p:cNvPr id="62467" name="Rectangle 3"/>
          <p:cNvSpPr>
            <a:spLocks noGrp="1" noChangeArrowheads="1"/>
          </p:cNvSpPr>
          <p:nvPr>
            <p:ph idx="1"/>
          </p:nvPr>
        </p:nvSpPr>
        <p:spPr/>
        <p:txBody>
          <a:bodyPr/>
          <a:lstStyle/>
          <a:p>
            <a:pPr>
              <a:lnSpc>
                <a:spcPct val="150000"/>
              </a:lnSpc>
            </a:pPr>
            <a:r>
              <a:rPr lang="zh-CN" altLang="en-US" sz="2000" dirty="0"/>
              <a:t>增加</a:t>
            </a:r>
            <a:r>
              <a:rPr lang="en-US" altLang="zh-CN" sz="2000" dirty="0"/>
              <a:t>IKE</a:t>
            </a:r>
            <a:r>
              <a:rPr lang="zh-CN" altLang="en-US" sz="2000" dirty="0"/>
              <a:t>对等体，按照设置内容填好每一项内容</a:t>
            </a:r>
            <a:endParaRPr lang="en-US" altLang="zh-CN" sz="2000" dirty="0" smtClean="0"/>
          </a:p>
        </p:txBody>
      </p:sp>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1772816"/>
            <a:ext cx="6264696" cy="4576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277746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zh-CN" dirty="0" err="1"/>
              <a:t>IPSec</a:t>
            </a:r>
            <a:r>
              <a:rPr lang="en-US" altLang="zh-CN" dirty="0"/>
              <a:t> VPN</a:t>
            </a:r>
            <a:r>
              <a:rPr lang="zh-CN" altLang="en-US" dirty="0"/>
              <a:t>设置</a:t>
            </a:r>
          </a:p>
        </p:txBody>
      </p:sp>
      <p:sp>
        <p:nvSpPr>
          <p:cNvPr id="62467" name="Rectangle 3"/>
          <p:cNvSpPr>
            <a:spLocks noGrp="1" noChangeArrowheads="1"/>
          </p:cNvSpPr>
          <p:nvPr>
            <p:ph idx="1"/>
          </p:nvPr>
        </p:nvSpPr>
        <p:spPr/>
        <p:txBody>
          <a:bodyPr/>
          <a:lstStyle/>
          <a:p>
            <a:pPr>
              <a:lnSpc>
                <a:spcPct val="150000"/>
              </a:lnSpc>
            </a:pPr>
            <a:r>
              <a:rPr lang="zh-CN" altLang="en-US" sz="2000" dirty="0"/>
              <a:t>增加</a:t>
            </a:r>
            <a:r>
              <a:rPr lang="en-US" altLang="zh-CN" sz="2000" dirty="0" smtClean="0"/>
              <a:t>IPSEC</a:t>
            </a:r>
            <a:r>
              <a:rPr lang="zh-CN" altLang="en-US" sz="2000" dirty="0" smtClean="0"/>
              <a:t>安全</a:t>
            </a:r>
            <a:r>
              <a:rPr lang="zh-CN" altLang="en-US" sz="2000" dirty="0"/>
              <a:t>提议，选择</a:t>
            </a:r>
            <a:r>
              <a:rPr lang="en-US" altLang="zh-CN" sz="2000" dirty="0"/>
              <a:t>ESP</a:t>
            </a:r>
            <a:r>
              <a:rPr lang="zh-CN" altLang="en-US" sz="2000" dirty="0"/>
              <a:t>的验证算法和加密算法</a:t>
            </a:r>
            <a:endParaRPr lang="en-US" altLang="zh-CN" sz="2000" dirty="0" smtClean="0"/>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674" y="1844824"/>
            <a:ext cx="7524750" cy="458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942570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zh-CN" dirty="0" err="1"/>
              <a:t>IPSec</a:t>
            </a:r>
            <a:r>
              <a:rPr lang="en-US" altLang="zh-CN" dirty="0"/>
              <a:t> VPN</a:t>
            </a:r>
            <a:r>
              <a:rPr lang="zh-CN" altLang="en-US" dirty="0"/>
              <a:t>设置</a:t>
            </a:r>
          </a:p>
        </p:txBody>
      </p:sp>
      <p:sp>
        <p:nvSpPr>
          <p:cNvPr id="62467" name="Rectangle 3"/>
          <p:cNvSpPr>
            <a:spLocks noGrp="1" noChangeArrowheads="1"/>
          </p:cNvSpPr>
          <p:nvPr>
            <p:ph idx="1"/>
          </p:nvPr>
        </p:nvSpPr>
        <p:spPr/>
        <p:txBody>
          <a:bodyPr/>
          <a:lstStyle/>
          <a:p>
            <a:pPr>
              <a:lnSpc>
                <a:spcPct val="150000"/>
              </a:lnSpc>
            </a:pPr>
            <a:r>
              <a:rPr lang="zh-CN" altLang="en-US" sz="2000" dirty="0"/>
              <a:t>启用</a:t>
            </a:r>
            <a:r>
              <a:rPr lang="en-US" altLang="zh-CN" sz="2000" dirty="0"/>
              <a:t>IPSEC</a:t>
            </a:r>
            <a:r>
              <a:rPr lang="zh-CN" altLang="en-US" sz="2000" dirty="0"/>
              <a:t>功能，按照设置内容填好每一项</a:t>
            </a:r>
            <a:r>
              <a:rPr lang="zh-CN" altLang="en-US" sz="2000" dirty="0" smtClean="0"/>
              <a:t>，设置完成</a:t>
            </a:r>
            <a:endParaRPr lang="en-US" altLang="zh-CN" sz="2000" dirty="0" smtClean="0"/>
          </a:p>
        </p:txBody>
      </p:sp>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5298" y="1772816"/>
            <a:ext cx="5298990"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661540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zh-CN" dirty="0" err="1"/>
              <a:t>IPSec</a:t>
            </a:r>
            <a:r>
              <a:rPr lang="en-US" altLang="zh-CN" dirty="0"/>
              <a:t> VPN</a:t>
            </a:r>
            <a:r>
              <a:rPr lang="zh-CN" altLang="en-US" dirty="0"/>
              <a:t>设置</a:t>
            </a:r>
          </a:p>
        </p:txBody>
      </p:sp>
      <p:sp>
        <p:nvSpPr>
          <p:cNvPr id="62467" name="Rectangle 3"/>
          <p:cNvSpPr>
            <a:spLocks noGrp="1" noChangeArrowheads="1"/>
          </p:cNvSpPr>
          <p:nvPr>
            <p:ph idx="1"/>
          </p:nvPr>
        </p:nvSpPr>
        <p:spPr/>
        <p:txBody>
          <a:bodyPr/>
          <a:lstStyle/>
          <a:p>
            <a:pPr>
              <a:lnSpc>
                <a:spcPct val="150000"/>
              </a:lnSpc>
            </a:pPr>
            <a:r>
              <a:rPr lang="zh-CN" altLang="en-US" sz="2000" dirty="0"/>
              <a:t>配置静态路由，增加到</a:t>
            </a:r>
            <a:r>
              <a:rPr lang="en-US" altLang="zh-CN" sz="2000" dirty="0"/>
              <a:t>192.168.20.0/24</a:t>
            </a:r>
            <a:r>
              <a:rPr lang="zh-CN" altLang="en-US" sz="2000" dirty="0"/>
              <a:t>网段的流量走</a:t>
            </a:r>
            <a:r>
              <a:rPr lang="en-US" altLang="zh-CN" sz="2000" dirty="0"/>
              <a:t>IPSEC0</a:t>
            </a:r>
            <a:r>
              <a:rPr lang="zh-CN" altLang="en-US" sz="2000" dirty="0"/>
              <a:t>接口</a:t>
            </a:r>
            <a:endParaRPr lang="en-US" altLang="zh-CN" sz="2000" dirty="0" smtClean="0"/>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2216970"/>
            <a:ext cx="5688632" cy="4236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361804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zh-CN" dirty="0" smtClean="0"/>
              <a:t>IP</a:t>
            </a:r>
            <a:r>
              <a:rPr lang="zh-CN" altLang="en-US" dirty="0" smtClean="0"/>
              <a:t>流量限制</a:t>
            </a:r>
            <a:endParaRPr lang="zh-CN" altLang="en-US" dirty="0"/>
          </a:p>
        </p:txBody>
      </p:sp>
      <p:sp>
        <p:nvSpPr>
          <p:cNvPr id="62467" name="Rectangle 3"/>
          <p:cNvSpPr>
            <a:spLocks noGrp="1" noChangeArrowheads="1"/>
          </p:cNvSpPr>
          <p:nvPr>
            <p:ph idx="1"/>
          </p:nvPr>
        </p:nvSpPr>
        <p:spPr/>
        <p:txBody>
          <a:bodyPr/>
          <a:lstStyle/>
          <a:p>
            <a:pPr>
              <a:lnSpc>
                <a:spcPct val="150000"/>
              </a:lnSpc>
            </a:pPr>
            <a:r>
              <a:rPr lang="zh-CN" altLang="en-US" sz="2000" dirty="0"/>
              <a:t>按出接口设置好每</a:t>
            </a:r>
            <a:r>
              <a:rPr lang="en-US" altLang="zh-CN" sz="2000" dirty="0"/>
              <a:t>IP</a:t>
            </a:r>
            <a:r>
              <a:rPr lang="zh-CN" altLang="en-US" sz="2000" dirty="0"/>
              <a:t>的上下行流量上限，或者可以选择允许每</a:t>
            </a:r>
            <a:r>
              <a:rPr lang="en-US" altLang="zh-CN" sz="2000" dirty="0"/>
              <a:t>IP</a:t>
            </a:r>
            <a:r>
              <a:rPr lang="zh-CN" altLang="en-US" sz="2000" dirty="0"/>
              <a:t>借用空闲带宽</a:t>
            </a:r>
            <a:endParaRPr lang="en-US" altLang="zh-CN" sz="2000" dirty="0" smtClean="0"/>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2204864"/>
            <a:ext cx="6552728" cy="4192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265661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zh-CN" dirty="0" smtClean="0"/>
              <a:t>IP</a:t>
            </a:r>
            <a:r>
              <a:rPr lang="zh-CN" altLang="en-US" dirty="0" smtClean="0"/>
              <a:t>流量限制（续）</a:t>
            </a:r>
            <a:endParaRPr lang="zh-CN" altLang="en-US" dirty="0"/>
          </a:p>
        </p:txBody>
      </p:sp>
      <p:sp>
        <p:nvSpPr>
          <p:cNvPr id="62467" name="Rectangle 3"/>
          <p:cNvSpPr>
            <a:spLocks noGrp="1" noChangeArrowheads="1"/>
          </p:cNvSpPr>
          <p:nvPr>
            <p:ph idx="1"/>
          </p:nvPr>
        </p:nvSpPr>
        <p:spPr/>
        <p:txBody>
          <a:bodyPr/>
          <a:lstStyle/>
          <a:p>
            <a:pPr>
              <a:lnSpc>
                <a:spcPct val="150000"/>
              </a:lnSpc>
            </a:pPr>
            <a:r>
              <a:rPr lang="en-US" altLang="zh-CN" sz="2000" dirty="0" smtClean="0"/>
              <a:t>ER2100n/V2</a:t>
            </a:r>
            <a:r>
              <a:rPr lang="zh-CN" altLang="en-US" sz="2000" dirty="0" smtClean="0"/>
              <a:t>，</a:t>
            </a:r>
            <a:r>
              <a:rPr lang="en-US" altLang="zh-CN" sz="2000" dirty="0" smtClean="0"/>
              <a:t>ER3108G/GW</a:t>
            </a:r>
            <a:r>
              <a:rPr lang="zh-CN" altLang="en-US" sz="2000" dirty="0" smtClean="0"/>
              <a:t>带宽共享方式支持“共享”和“独占”两种</a:t>
            </a:r>
            <a:endParaRPr lang="en-US" altLang="zh-CN" sz="2000"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2348880"/>
            <a:ext cx="7524328" cy="3935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66543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zh-CN" dirty="0" smtClean="0"/>
              <a:t>H3C ER2100</a:t>
            </a:r>
            <a:r>
              <a:rPr lang="zh-CN" altLang="en-US" dirty="0" smtClean="0"/>
              <a:t>产品形态</a:t>
            </a:r>
            <a:endParaRPr lang="zh-CN" altLang="en-US" dirty="0"/>
          </a:p>
        </p:txBody>
      </p:sp>
      <p:sp>
        <p:nvSpPr>
          <p:cNvPr id="62467" name="Rectangle 3"/>
          <p:cNvSpPr>
            <a:spLocks noGrp="1" noChangeArrowheads="1"/>
          </p:cNvSpPr>
          <p:nvPr>
            <p:ph idx="1"/>
          </p:nvPr>
        </p:nvSpPr>
        <p:spPr/>
        <p:txBody>
          <a:bodyPr/>
          <a:lstStyle/>
          <a:p>
            <a:pPr>
              <a:lnSpc>
                <a:spcPct val="150000"/>
              </a:lnSpc>
            </a:pPr>
            <a:r>
              <a:rPr lang="en-US" altLang="zh-CN" sz="2000" dirty="0" smtClean="0"/>
              <a:t>H3C </a:t>
            </a:r>
            <a:r>
              <a:rPr lang="en-US" altLang="zh-CN" sz="2000" dirty="0"/>
              <a:t>ER2100</a:t>
            </a:r>
            <a:r>
              <a:rPr lang="zh-CN" altLang="en-US" sz="2000" dirty="0"/>
              <a:t>路由器</a:t>
            </a:r>
            <a:endParaRPr lang="zh-CN" altLang="en-US" sz="2000" dirty="0" smtClean="0"/>
          </a:p>
          <a:p>
            <a:pPr lvl="1">
              <a:lnSpc>
                <a:spcPct val="150000"/>
              </a:lnSpc>
            </a:pPr>
            <a:r>
              <a:rPr lang="zh-CN" altLang="en-US" sz="1800" dirty="0" smtClean="0"/>
              <a:t>提供</a:t>
            </a:r>
            <a:r>
              <a:rPr lang="en-US" altLang="zh-CN" sz="1800" dirty="0" smtClean="0"/>
              <a:t>1</a:t>
            </a:r>
            <a:r>
              <a:rPr lang="zh-CN" altLang="en-US" sz="1800" dirty="0"/>
              <a:t>个</a:t>
            </a:r>
            <a:r>
              <a:rPr lang="en-US" altLang="zh-CN" sz="1800" dirty="0"/>
              <a:t>10/100Base-T WAN</a:t>
            </a:r>
            <a:r>
              <a:rPr lang="zh-CN" altLang="en-US" sz="1800" dirty="0"/>
              <a:t>口</a:t>
            </a:r>
            <a:r>
              <a:rPr lang="en-US" altLang="zh-CN" sz="1800" dirty="0"/>
              <a:t>/4</a:t>
            </a:r>
            <a:r>
              <a:rPr lang="zh-CN" altLang="en-US" sz="1800" dirty="0"/>
              <a:t>个</a:t>
            </a:r>
            <a:r>
              <a:rPr lang="en-US" altLang="zh-CN" sz="1800" dirty="0"/>
              <a:t>10/100Base-T LAN</a:t>
            </a:r>
            <a:r>
              <a:rPr lang="zh-CN" altLang="en-US" sz="1800" dirty="0"/>
              <a:t>口</a:t>
            </a:r>
            <a:r>
              <a:rPr lang="en-US" altLang="zh-CN" sz="1800" dirty="0"/>
              <a:t>/1</a:t>
            </a:r>
            <a:r>
              <a:rPr lang="zh-CN" altLang="en-US" sz="1800" dirty="0"/>
              <a:t>个</a:t>
            </a:r>
            <a:r>
              <a:rPr lang="en-US" altLang="zh-CN" sz="1800" dirty="0"/>
              <a:t>Console</a:t>
            </a:r>
            <a:r>
              <a:rPr lang="zh-CN" altLang="en-US" sz="1800" dirty="0" smtClean="0"/>
              <a:t>口</a:t>
            </a:r>
            <a:endParaRPr lang="en-US" altLang="zh-CN" sz="1800" dirty="0" smtClean="0"/>
          </a:p>
          <a:p>
            <a:pPr lvl="1">
              <a:lnSpc>
                <a:spcPct val="150000"/>
              </a:lnSpc>
            </a:pPr>
            <a:r>
              <a:rPr lang="zh-CN" altLang="en-US" sz="1800" dirty="0" smtClean="0"/>
              <a:t>外形尺寸</a:t>
            </a:r>
            <a:r>
              <a:rPr lang="zh-CN" altLang="en-US" sz="1800" dirty="0"/>
              <a:t>（长</a:t>
            </a:r>
            <a:r>
              <a:rPr lang="en-US" altLang="zh-CN" sz="1800" dirty="0"/>
              <a:t>×</a:t>
            </a:r>
            <a:r>
              <a:rPr lang="zh-CN" altLang="en-US" sz="1800" dirty="0"/>
              <a:t>宽</a:t>
            </a:r>
            <a:r>
              <a:rPr lang="en-US" altLang="zh-CN" sz="1800" dirty="0"/>
              <a:t>×</a:t>
            </a:r>
            <a:r>
              <a:rPr lang="zh-CN" altLang="en-US" sz="1800" dirty="0"/>
              <a:t>高）</a:t>
            </a:r>
            <a:r>
              <a:rPr lang="en-US" altLang="zh-CN" sz="1800" dirty="0"/>
              <a:t>:266mm×161mm×43.6mm</a:t>
            </a:r>
          </a:p>
          <a:p>
            <a:pPr lvl="1">
              <a:lnSpc>
                <a:spcPct val="150000"/>
              </a:lnSpc>
            </a:pPr>
            <a:r>
              <a:rPr lang="zh-CN" altLang="en-US" sz="1800" dirty="0"/>
              <a:t>输入电压：</a:t>
            </a:r>
            <a:r>
              <a:rPr lang="en-US" altLang="zh-CN" sz="1800" dirty="0"/>
              <a:t>100</a:t>
            </a:r>
            <a:r>
              <a:rPr lang="zh-CN" altLang="en-US" sz="1800" dirty="0"/>
              <a:t>～</a:t>
            </a:r>
            <a:r>
              <a:rPr lang="en-US" altLang="zh-CN" sz="1800" dirty="0"/>
              <a:t>240V AC</a:t>
            </a:r>
            <a:r>
              <a:rPr lang="zh-CN" altLang="en-US" sz="1800" dirty="0"/>
              <a:t>，</a:t>
            </a:r>
            <a:r>
              <a:rPr lang="en-US" altLang="zh-CN" sz="1800" dirty="0"/>
              <a:t>50/60Hz</a:t>
            </a:r>
          </a:p>
          <a:p>
            <a:pPr lvl="1">
              <a:lnSpc>
                <a:spcPct val="150000"/>
              </a:lnSpc>
            </a:pPr>
            <a:r>
              <a:rPr lang="zh-CN" altLang="en-US" sz="1800" dirty="0"/>
              <a:t>散热方式：自然</a:t>
            </a:r>
            <a:r>
              <a:rPr lang="zh-CN" altLang="en-US" sz="1800" dirty="0" smtClean="0"/>
              <a:t>散热</a:t>
            </a:r>
          </a:p>
        </p:txBody>
      </p:sp>
      <p:grpSp>
        <p:nvGrpSpPr>
          <p:cNvPr id="4" name="组合 3"/>
          <p:cNvGrpSpPr/>
          <p:nvPr/>
        </p:nvGrpSpPr>
        <p:grpSpPr>
          <a:xfrm>
            <a:off x="-756592" y="3356992"/>
            <a:ext cx="10513168" cy="3786181"/>
            <a:chOff x="-900608" y="3315227"/>
            <a:chExt cx="10513168" cy="3786181"/>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7864" y="3359962"/>
              <a:ext cx="6264696" cy="3453414"/>
            </a:xfrm>
            <a:prstGeom prst="rect">
              <a:avLst/>
            </a:prstGeom>
          </p:spPr>
        </p:pic>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0608" y="3315227"/>
              <a:ext cx="6336704" cy="3786181"/>
            </a:xfrm>
            <a:prstGeom prst="rect">
              <a:avLst/>
            </a:prstGeom>
          </p:spPr>
        </p:pic>
      </p:gr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zh-CN" dirty="0"/>
              <a:t>NAT</a:t>
            </a:r>
            <a:r>
              <a:rPr lang="zh-CN" altLang="en-US" dirty="0"/>
              <a:t>连接数限制</a:t>
            </a:r>
          </a:p>
        </p:txBody>
      </p:sp>
      <p:sp>
        <p:nvSpPr>
          <p:cNvPr id="62467" name="Rectangle 3"/>
          <p:cNvSpPr>
            <a:spLocks noGrp="1" noChangeArrowheads="1"/>
          </p:cNvSpPr>
          <p:nvPr>
            <p:ph idx="1"/>
          </p:nvPr>
        </p:nvSpPr>
        <p:spPr/>
        <p:txBody>
          <a:bodyPr/>
          <a:lstStyle/>
          <a:p>
            <a:pPr>
              <a:lnSpc>
                <a:spcPct val="150000"/>
              </a:lnSpc>
            </a:pPr>
            <a:r>
              <a:rPr lang="en-US" altLang="zh-CN" sz="2000" dirty="0"/>
              <a:t>NAT</a:t>
            </a:r>
            <a:r>
              <a:rPr lang="zh-CN" altLang="en-US" sz="2000" dirty="0"/>
              <a:t>连接数限制，防止内网中毒后占用设备资源，导致掉线问题出现</a:t>
            </a:r>
            <a:endParaRPr lang="en-US" altLang="zh-CN" sz="2000" dirty="0" smtClean="0"/>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5794" y="2204864"/>
            <a:ext cx="5708534" cy="417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618101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zh-CN" dirty="0"/>
              <a:t>NAT</a:t>
            </a:r>
            <a:r>
              <a:rPr lang="zh-CN" altLang="en-US" dirty="0"/>
              <a:t>模式设置</a:t>
            </a:r>
          </a:p>
        </p:txBody>
      </p:sp>
      <p:sp>
        <p:nvSpPr>
          <p:cNvPr id="62467" name="Rectangle 3"/>
          <p:cNvSpPr>
            <a:spLocks noGrp="1" noChangeArrowheads="1"/>
          </p:cNvSpPr>
          <p:nvPr>
            <p:ph idx="1"/>
          </p:nvPr>
        </p:nvSpPr>
        <p:spPr/>
        <p:txBody>
          <a:bodyPr/>
          <a:lstStyle/>
          <a:p>
            <a:pPr>
              <a:lnSpc>
                <a:spcPct val="150000"/>
              </a:lnSpc>
            </a:pPr>
            <a:r>
              <a:rPr lang="zh-CN" altLang="en-US" sz="2000" dirty="0" smtClean="0"/>
              <a:t>如果设备工作要在</a:t>
            </a:r>
            <a:r>
              <a:rPr lang="zh-CN" altLang="en-US" sz="2000" dirty="0"/>
              <a:t>路由模式，选择不启用</a:t>
            </a:r>
            <a:r>
              <a:rPr lang="en-US" altLang="zh-CN" sz="2000" dirty="0"/>
              <a:t>NAT</a:t>
            </a:r>
            <a:r>
              <a:rPr lang="zh-CN" altLang="en-US" sz="2000" dirty="0"/>
              <a:t>地址转换即可</a:t>
            </a:r>
          </a:p>
          <a:p>
            <a:pPr>
              <a:lnSpc>
                <a:spcPct val="150000"/>
              </a:lnSpc>
            </a:pPr>
            <a:r>
              <a:rPr lang="en-US" altLang="zh-CN" sz="2000" dirty="0"/>
              <a:t>NAT</a:t>
            </a:r>
            <a:r>
              <a:rPr lang="zh-CN" altLang="en-US" sz="2000" dirty="0"/>
              <a:t>转换用于设置</a:t>
            </a:r>
            <a:r>
              <a:rPr lang="en-US" altLang="zh-CN" sz="2000" dirty="0"/>
              <a:t>WAN</a:t>
            </a:r>
            <a:r>
              <a:rPr lang="zh-CN" altLang="en-US" sz="2000" dirty="0"/>
              <a:t>口的地址池，另外此页面还可以手动清除设备的网络连接数</a:t>
            </a:r>
            <a:endParaRPr lang="en-US" altLang="zh-CN" sz="2000" dirty="0" smtClean="0"/>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2910" y="2708920"/>
            <a:ext cx="4897362" cy="3748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726237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zh-CN" altLang="en-US" dirty="0" smtClean="0"/>
              <a:t>一对一</a:t>
            </a:r>
            <a:r>
              <a:rPr lang="en-US" altLang="zh-CN" dirty="0" smtClean="0"/>
              <a:t>NAT</a:t>
            </a:r>
            <a:r>
              <a:rPr lang="zh-CN" altLang="en-US" dirty="0" smtClean="0"/>
              <a:t>设置</a:t>
            </a:r>
            <a:endParaRPr lang="zh-CN" altLang="en-US" dirty="0"/>
          </a:p>
        </p:txBody>
      </p:sp>
      <p:sp>
        <p:nvSpPr>
          <p:cNvPr id="62467" name="Rectangle 3"/>
          <p:cNvSpPr>
            <a:spLocks noGrp="1" noChangeArrowheads="1"/>
          </p:cNvSpPr>
          <p:nvPr>
            <p:ph idx="1"/>
          </p:nvPr>
        </p:nvSpPr>
        <p:spPr/>
        <p:txBody>
          <a:bodyPr/>
          <a:lstStyle/>
          <a:p>
            <a:pPr>
              <a:lnSpc>
                <a:spcPct val="150000"/>
              </a:lnSpc>
            </a:pPr>
            <a:r>
              <a:rPr lang="zh-CN" altLang="en-US" sz="2000" dirty="0"/>
              <a:t>勾选启用复选框，填写需要静态</a:t>
            </a:r>
            <a:r>
              <a:rPr lang="en-US" altLang="zh-CN" sz="2000" dirty="0"/>
              <a:t>NAT</a:t>
            </a:r>
            <a:r>
              <a:rPr lang="zh-CN" altLang="en-US" sz="2000" dirty="0"/>
              <a:t>转换的内外网地址，再选好出接口即可</a:t>
            </a:r>
          </a:p>
          <a:p>
            <a:pPr>
              <a:lnSpc>
                <a:spcPct val="150000"/>
              </a:lnSpc>
            </a:pPr>
            <a:r>
              <a:rPr lang="zh-CN" altLang="en-US" sz="2000" dirty="0"/>
              <a:t>最多支持</a:t>
            </a:r>
            <a:r>
              <a:rPr lang="en-US" altLang="zh-CN" sz="2000" dirty="0"/>
              <a:t>10</a:t>
            </a:r>
            <a:r>
              <a:rPr lang="zh-CN" altLang="en-US" sz="2000" dirty="0"/>
              <a:t>对静态</a:t>
            </a:r>
            <a:r>
              <a:rPr lang="en-US" altLang="zh-CN" sz="2000" dirty="0"/>
              <a:t>NAT</a:t>
            </a:r>
            <a:r>
              <a:rPr lang="zh-CN" altLang="en-US" sz="2000" dirty="0"/>
              <a:t>转换</a:t>
            </a:r>
            <a:endParaRPr lang="en-US" altLang="zh-CN" sz="2000" dirty="0" smtClean="0"/>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5499" y="2760860"/>
            <a:ext cx="5450797" cy="3692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98832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zh-CN" altLang="en-US" dirty="0"/>
              <a:t>虚拟服务器</a:t>
            </a:r>
            <a:r>
              <a:rPr lang="zh-CN" altLang="en-US" dirty="0" smtClean="0"/>
              <a:t>设置</a:t>
            </a:r>
            <a:endParaRPr lang="zh-CN" altLang="en-US" dirty="0"/>
          </a:p>
        </p:txBody>
      </p:sp>
      <p:sp>
        <p:nvSpPr>
          <p:cNvPr id="62467" name="Rectangle 3"/>
          <p:cNvSpPr>
            <a:spLocks noGrp="1" noChangeArrowheads="1"/>
          </p:cNvSpPr>
          <p:nvPr>
            <p:ph idx="1"/>
          </p:nvPr>
        </p:nvSpPr>
        <p:spPr/>
        <p:txBody>
          <a:bodyPr/>
          <a:lstStyle/>
          <a:p>
            <a:pPr>
              <a:lnSpc>
                <a:spcPct val="150000"/>
              </a:lnSpc>
            </a:pPr>
            <a:r>
              <a:rPr lang="zh-CN" altLang="en-US" sz="1800" dirty="0" smtClean="0"/>
              <a:t>虚拟</a:t>
            </a:r>
            <a:r>
              <a:rPr lang="zh-CN" altLang="en-US" sz="1800" dirty="0"/>
              <a:t>服务器即端口映射，设置虚拟服务器后，外网用户可通过设备的</a:t>
            </a:r>
            <a:r>
              <a:rPr lang="en-US" altLang="zh-CN" sz="1800" dirty="0"/>
              <a:t>WAN</a:t>
            </a:r>
            <a:r>
              <a:rPr lang="zh-CN" altLang="en-US" sz="1800" dirty="0"/>
              <a:t>口地址和设置的外部端口直接访问内部服务器对应的</a:t>
            </a:r>
            <a:r>
              <a:rPr lang="zh-CN" altLang="en-US" sz="1800" dirty="0" smtClean="0"/>
              <a:t>服务</a:t>
            </a:r>
            <a:endParaRPr lang="en-US" altLang="zh-CN" sz="1800" dirty="0" smtClean="0"/>
          </a:p>
          <a:p>
            <a:pPr>
              <a:lnSpc>
                <a:spcPct val="150000"/>
              </a:lnSpc>
            </a:pPr>
            <a:r>
              <a:rPr lang="zh-CN" altLang="en-US" sz="1800" dirty="0" smtClean="0"/>
              <a:t>支持</a:t>
            </a:r>
            <a:r>
              <a:rPr lang="en-US" altLang="zh-CN" sz="1800" dirty="0"/>
              <a:t>DMZ</a:t>
            </a:r>
            <a:r>
              <a:rPr lang="zh-CN" altLang="en-US" sz="1800" dirty="0"/>
              <a:t>主机</a:t>
            </a:r>
            <a:r>
              <a:rPr lang="zh-CN" altLang="en-US" sz="1800" dirty="0" smtClean="0"/>
              <a:t>，仅支持一台</a:t>
            </a:r>
            <a:endParaRPr lang="en-US" altLang="zh-CN" sz="1800" dirty="0" smtClean="0"/>
          </a:p>
          <a:p>
            <a:pPr>
              <a:lnSpc>
                <a:spcPct val="150000"/>
              </a:lnSpc>
            </a:pPr>
            <a:r>
              <a:rPr lang="zh-CN" altLang="en-US" sz="1800" dirty="0"/>
              <a:t>外部</a:t>
            </a:r>
            <a:r>
              <a:rPr lang="zh-CN" altLang="en-US" sz="1800" dirty="0" smtClean="0"/>
              <a:t>端口与内部端口一一对应</a:t>
            </a:r>
            <a:endParaRPr lang="en-US" altLang="zh-CN" sz="1800" dirty="0" smtClean="0"/>
          </a:p>
        </p:txBody>
      </p:sp>
      <p:pic>
        <p:nvPicPr>
          <p:cNvPr id="256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3140968"/>
            <a:ext cx="4464496" cy="3293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441179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zh-CN" altLang="en-US" dirty="0" smtClean="0"/>
              <a:t>策略路由设置</a:t>
            </a:r>
            <a:endParaRPr lang="zh-CN" altLang="en-US" dirty="0"/>
          </a:p>
        </p:txBody>
      </p:sp>
      <p:sp>
        <p:nvSpPr>
          <p:cNvPr id="62467" name="Rectangle 3"/>
          <p:cNvSpPr>
            <a:spLocks noGrp="1" noChangeArrowheads="1"/>
          </p:cNvSpPr>
          <p:nvPr>
            <p:ph idx="1"/>
          </p:nvPr>
        </p:nvSpPr>
        <p:spPr/>
        <p:txBody>
          <a:bodyPr/>
          <a:lstStyle/>
          <a:p>
            <a:pPr>
              <a:lnSpc>
                <a:spcPct val="150000"/>
              </a:lnSpc>
            </a:pPr>
            <a:r>
              <a:rPr lang="zh-CN" altLang="en-US" sz="2000" dirty="0"/>
              <a:t>通过策略路由配置，可按要求设置将指定的流量走指定的出接口，例如设置</a:t>
            </a:r>
            <a:r>
              <a:rPr lang="en-US" altLang="zh-CN" sz="2000" dirty="0"/>
              <a:t>WEB</a:t>
            </a:r>
            <a:r>
              <a:rPr lang="zh-CN" altLang="en-US" sz="2000" dirty="0"/>
              <a:t>流量都走</a:t>
            </a:r>
            <a:r>
              <a:rPr lang="en-US" altLang="zh-CN" sz="2000" dirty="0"/>
              <a:t>WAN1</a:t>
            </a:r>
            <a:r>
              <a:rPr lang="zh-CN" altLang="en-US" sz="2000" dirty="0"/>
              <a:t>口</a:t>
            </a:r>
            <a:endParaRPr lang="en-US" altLang="zh-CN" sz="2000" dirty="0" smtClean="0"/>
          </a:p>
        </p:txBody>
      </p:sp>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6144" y="2204864"/>
            <a:ext cx="6588224" cy="4213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851127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zh-CN" altLang="en-US" dirty="0"/>
              <a:t>即时通信控制</a:t>
            </a:r>
          </a:p>
        </p:txBody>
      </p:sp>
      <p:sp>
        <p:nvSpPr>
          <p:cNvPr id="62467" name="Rectangle 3"/>
          <p:cNvSpPr>
            <a:spLocks noGrp="1" noChangeArrowheads="1"/>
          </p:cNvSpPr>
          <p:nvPr>
            <p:ph idx="1"/>
          </p:nvPr>
        </p:nvSpPr>
        <p:spPr/>
        <p:txBody>
          <a:bodyPr/>
          <a:lstStyle/>
          <a:p>
            <a:pPr>
              <a:lnSpc>
                <a:spcPct val="150000"/>
              </a:lnSpc>
            </a:pPr>
            <a:r>
              <a:rPr lang="zh-CN" altLang="en-US" sz="2000" dirty="0"/>
              <a:t>即时通信软件控制包括</a:t>
            </a:r>
            <a:r>
              <a:rPr lang="en-US" altLang="zh-CN" sz="2000" dirty="0"/>
              <a:t>QQ</a:t>
            </a:r>
            <a:r>
              <a:rPr lang="zh-CN" altLang="en-US" sz="2000" dirty="0"/>
              <a:t>和</a:t>
            </a:r>
            <a:r>
              <a:rPr lang="en-US" altLang="zh-CN" sz="2000" dirty="0"/>
              <a:t>MSN</a:t>
            </a:r>
            <a:r>
              <a:rPr lang="zh-CN" altLang="en-US" sz="2000" dirty="0"/>
              <a:t>控制，可设置局域网内</a:t>
            </a:r>
            <a:r>
              <a:rPr lang="en-US" altLang="zh-CN" sz="2000" dirty="0"/>
              <a:t>PC</a:t>
            </a:r>
            <a:r>
              <a:rPr lang="zh-CN" altLang="en-US" sz="2000" dirty="0"/>
              <a:t>禁止使用</a:t>
            </a:r>
            <a:r>
              <a:rPr lang="en-US" altLang="zh-CN" sz="2000" dirty="0"/>
              <a:t>QQ</a:t>
            </a:r>
            <a:r>
              <a:rPr lang="zh-CN" altLang="en-US" sz="2000" dirty="0"/>
              <a:t>和</a:t>
            </a:r>
            <a:r>
              <a:rPr lang="en-US" altLang="zh-CN" sz="2000" dirty="0"/>
              <a:t>MSN</a:t>
            </a:r>
            <a:r>
              <a:rPr lang="zh-CN" altLang="en-US" sz="2000" dirty="0"/>
              <a:t>，还可以设置特权主机，以便让有需要</a:t>
            </a:r>
            <a:r>
              <a:rPr lang="zh-CN" altLang="en-US" sz="2000" dirty="0" smtClean="0"/>
              <a:t>的</a:t>
            </a:r>
            <a:r>
              <a:rPr lang="zh-CN" altLang="en-US" sz="2000" dirty="0"/>
              <a:t>客户端</a:t>
            </a:r>
            <a:r>
              <a:rPr lang="zh-CN" altLang="en-US" sz="2000" dirty="0" smtClean="0"/>
              <a:t>可以使用，灵活控制</a:t>
            </a:r>
            <a:endParaRPr lang="en-US" altLang="zh-CN" sz="2000" dirty="0" smtClean="0"/>
          </a:p>
        </p:txBody>
      </p:sp>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2601859"/>
            <a:ext cx="4392488" cy="3851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851127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zh-CN" altLang="en-US" dirty="0" smtClean="0"/>
              <a:t>特权</a:t>
            </a:r>
            <a:r>
              <a:rPr lang="en-US" altLang="zh-CN" dirty="0" smtClean="0"/>
              <a:t>QQ</a:t>
            </a:r>
            <a:endParaRPr lang="zh-CN" altLang="en-US" dirty="0"/>
          </a:p>
        </p:txBody>
      </p:sp>
      <p:sp>
        <p:nvSpPr>
          <p:cNvPr id="62467" name="Rectangle 3"/>
          <p:cNvSpPr>
            <a:spLocks noGrp="1" noChangeArrowheads="1"/>
          </p:cNvSpPr>
          <p:nvPr>
            <p:ph idx="1"/>
          </p:nvPr>
        </p:nvSpPr>
        <p:spPr/>
        <p:txBody>
          <a:bodyPr/>
          <a:lstStyle/>
          <a:p>
            <a:pPr>
              <a:lnSpc>
                <a:spcPct val="150000"/>
              </a:lnSpc>
            </a:pPr>
            <a:r>
              <a:rPr lang="zh-CN" altLang="en-US" sz="2000" dirty="0" smtClean="0"/>
              <a:t>通过添加特权</a:t>
            </a:r>
            <a:r>
              <a:rPr lang="en-US" altLang="zh-CN" sz="2000" dirty="0" smtClean="0"/>
              <a:t>QQ</a:t>
            </a:r>
            <a:r>
              <a:rPr lang="zh-CN" altLang="en-US" sz="2000" dirty="0" smtClean="0"/>
              <a:t>，可允许指定</a:t>
            </a:r>
            <a:r>
              <a:rPr lang="en-US" altLang="zh-CN" sz="2000" dirty="0" smtClean="0"/>
              <a:t>QQ</a:t>
            </a:r>
            <a:r>
              <a:rPr lang="zh-CN" altLang="en-US" sz="2000" dirty="0" smtClean="0"/>
              <a:t>号正常使用</a:t>
            </a:r>
            <a:endParaRPr lang="en-US" altLang="zh-CN" sz="2000" dirty="0" smtClean="0"/>
          </a:p>
        </p:txBody>
      </p:sp>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945" y="1844824"/>
            <a:ext cx="6001383" cy="4530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851127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zh-CN" altLang="en-US" dirty="0" smtClean="0"/>
              <a:t>金融软件控制</a:t>
            </a:r>
            <a:endParaRPr lang="zh-CN" altLang="en-US" dirty="0"/>
          </a:p>
        </p:txBody>
      </p:sp>
      <p:sp>
        <p:nvSpPr>
          <p:cNvPr id="62467" name="Rectangle 3"/>
          <p:cNvSpPr>
            <a:spLocks noGrp="1" noChangeArrowheads="1"/>
          </p:cNvSpPr>
          <p:nvPr>
            <p:ph idx="1"/>
          </p:nvPr>
        </p:nvSpPr>
        <p:spPr/>
        <p:txBody>
          <a:bodyPr/>
          <a:lstStyle/>
          <a:p>
            <a:pPr>
              <a:lnSpc>
                <a:spcPct val="150000"/>
              </a:lnSpc>
            </a:pPr>
            <a:r>
              <a:rPr lang="zh-CN" altLang="en-US" sz="2000" dirty="0"/>
              <a:t>支持</a:t>
            </a:r>
            <a:r>
              <a:rPr lang="zh-CN" altLang="en-US" sz="2000" dirty="0" smtClean="0"/>
              <a:t>禁止内网客户端使用炒股</a:t>
            </a:r>
            <a:r>
              <a:rPr lang="zh-CN" altLang="en-US" sz="2000" dirty="0"/>
              <a:t>软件，同样可以设置特权</a:t>
            </a:r>
            <a:r>
              <a:rPr lang="en-US" altLang="zh-CN" sz="2000" dirty="0" smtClean="0"/>
              <a:t>IP</a:t>
            </a:r>
            <a:r>
              <a:rPr lang="zh-CN" altLang="en-US" sz="2000" dirty="0" smtClean="0"/>
              <a:t>，允许指定</a:t>
            </a:r>
            <a:r>
              <a:rPr lang="en-US" altLang="zh-CN" sz="2000" dirty="0" smtClean="0"/>
              <a:t>IP</a:t>
            </a:r>
            <a:r>
              <a:rPr lang="zh-CN" altLang="en-US" sz="2000" dirty="0" smtClean="0"/>
              <a:t>正常使用</a:t>
            </a:r>
            <a:endParaRPr lang="en-US" altLang="zh-CN" sz="2000" dirty="0" smtClean="0"/>
          </a:p>
        </p:txBody>
      </p:sp>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2132856"/>
            <a:ext cx="5256584" cy="4308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028860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zh-CN" dirty="0"/>
              <a:t>DDNS</a:t>
            </a:r>
            <a:r>
              <a:rPr lang="zh-CN" altLang="en-US" dirty="0"/>
              <a:t>设置</a:t>
            </a:r>
          </a:p>
        </p:txBody>
      </p:sp>
      <p:sp>
        <p:nvSpPr>
          <p:cNvPr id="62467" name="Rectangle 3"/>
          <p:cNvSpPr>
            <a:spLocks noGrp="1" noChangeArrowheads="1"/>
          </p:cNvSpPr>
          <p:nvPr>
            <p:ph idx="1"/>
          </p:nvPr>
        </p:nvSpPr>
        <p:spPr/>
        <p:txBody>
          <a:bodyPr/>
          <a:lstStyle/>
          <a:p>
            <a:pPr>
              <a:lnSpc>
                <a:spcPct val="150000"/>
              </a:lnSpc>
            </a:pPr>
            <a:r>
              <a:rPr lang="en-US" altLang="zh-CN" sz="2000" dirty="0"/>
              <a:t>DDNS</a:t>
            </a:r>
            <a:r>
              <a:rPr lang="zh-CN" altLang="en-US" sz="2000" dirty="0"/>
              <a:t>设置可方便采用动态地址接入的用户更好地远程管理设备或内网</a:t>
            </a:r>
            <a:endParaRPr lang="en-US" altLang="zh-CN" sz="2000" dirty="0" smtClean="0"/>
          </a:p>
        </p:txBody>
      </p:sp>
      <p:pic>
        <p:nvPicPr>
          <p:cNvPr id="307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2359" y="2203071"/>
            <a:ext cx="4817913" cy="4250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851127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zh-CN" altLang="en-US" dirty="0" smtClean="0"/>
              <a:t>无线基本设置</a:t>
            </a:r>
            <a:endParaRPr lang="zh-CN" altLang="en-US" dirty="0"/>
          </a:p>
        </p:txBody>
      </p:sp>
      <p:sp>
        <p:nvSpPr>
          <p:cNvPr id="62467" name="Rectangle 3"/>
          <p:cNvSpPr>
            <a:spLocks noGrp="1" noChangeArrowheads="1"/>
          </p:cNvSpPr>
          <p:nvPr>
            <p:ph idx="1"/>
          </p:nvPr>
        </p:nvSpPr>
        <p:spPr/>
        <p:txBody>
          <a:bodyPr/>
          <a:lstStyle/>
          <a:p>
            <a:pPr>
              <a:lnSpc>
                <a:spcPct val="150000"/>
              </a:lnSpc>
            </a:pPr>
            <a:r>
              <a:rPr lang="zh-CN" altLang="en-US" sz="1800" dirty="0"/>
              <a:t>支持</a:t>
            </a:r>
            <a:r>
              <a:rPr lang="en-US" altLang="zh-CN" sz="1800" dirty="0"/>
              <a:t>802.11b/g/n</a:t>
            </a:r>
            <a:r>
              <a:rPr lang="zh-CN" altLang="en-US" sz="1800" dirty="0"/>
              <a:t>，采用</a:t>
            </a:r>
            <a:r>
              <a:rPr lang="en-US" altLang="zh-CN" sz="1800" dirty="0"/>
              <a:t>2X2 MIMO</a:t>
            </a:r>
            <a:r>
              <a:rPr lang="zh-CN" altLang="en-US" sz="1800" dirty="0"/>
              <a:t>架构，提供</a:t>
            </a:r>
            <a:r>
              <a:rPr lang="en-US" altLang="zh-CN" sz="1800" dirty="0"/>
              <a:t>300Mbps</a:t>
            </a:r>
            <a:r>
              <a:rPr lang="zh-CN" altLang="en-US" sz="1800" dirty="0"/>
              <a:t>无线接入</a:t>
            </a:r>
          </a:p>
          <a:p>
            <a:pPr>
              <a:lnSpc>
                <a:spcPct val="150000"/>
              </a:lnSpc>
            </a:pPr>
            <a:r>
              <a:rPr lang="zh-CN" altLang="en-US" sz="1800" dirty="0"/>
              <a:t>支持多</a:t>
            </a:r>
            <a:r>
              <a:rPr lang="en-US" altLang="zh-CN" sz="1800" dirty="0"/>
              <a:t>SSID</a:t>
            </a:r>
            <a:r>
              <a:rPr lang="zh-CN" altLang="en-US" sz="1800" dirty="0"/>
              <a:t>，可以针对不同的</a:t>
            </a:r>
            <a:r>
              <a:rPr lang="en-US" altLang="zh-CN" sz="1800" dirty="0"/>
              <a:t>SSID</a:t>
            </a:r>
            <a:r>
              <a:rPr lang="zh-CN" altLang="en-US" sz="1800" dirty="0"/>
              <a:t>进行不同的策略控制，满足灵活的无线接入需求</a:t>
            </a:r>
          </a:p>
          <a:p>
            <a:pPr>
              <a:lnSpc>
                <a:spcPct val="150000"/>
              </a:lnSpc>
            </a:pPr>
            <a:r>
              <a:rPr lang="zh-CN" altLang="en-US" sz="1800" dirty="0"/>
              <a:t>便捷安全的“访客模式”，将工作于“访客模式”的</a:t>
            </a:r>
            <a:r>
              <a:rPr lang="en-US" altLang="zh-CN" sz="1800" dirty="0"/>
              <a:t>SSID</a:t>
            </a:r>
            <a:r>
              <a:rPr lang="zh-CN" altLang="en-US" sz="1800" dirty="0"/>
              <a:t>下的无线用户和办公网络隔离，保护内网安全</a:t>
            </a:r>
            <a:endParaRPr lang="en-US" altLang="zh-CN" sz="1800"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3501008"/>
            <a:ext cx="5976664" cy="2933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21208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zh-CN" dirty="0" smtClean="0"/>
              <a:t>H3C ER2100V2</a:t>
            </a:r>
            <a:r>
              <a:rPr lang="zh-CN" altLang="en-US" dirty="0" smtClean="0"/>
              <a:t>产品形态</a:t>
            </a:r>
            <a:endParaRPr lang="zh-CN" altLang="en-US" dirty="0"/>
          </a:p>
        </p:txBody>
      </p:sp>
      <p:sp>
        <p:nvSpPr>
          <p:cNvPr id="62467" name="Rectangle 3"/>
          <p:cNvSpPr>
            <a:spLocks noGrp="1" noChangeArrowheads="1"/>
          </p:cNvSpPr>
          <p:nvPr>
            <p:ph idx="1"/>
          </p:nvPr>
        </p:nvSpPr>
        <p:spPr/>
        <p:txBody>
          <a:bodyPr/>
          <a:lstStyle/>
          <a:p>
            <a:pPr>
              <a:lnSpc>
                <a:spcPct val="150000"/>
              </a:lnSpc>
            </a:pPr>
            <a:r>
              <a:rPr lang="en-US" altLang="zh-CN" sz="2000" dirty="0" smtClean="0"/>
              <a:t>H3C ER2100V2</a:t>
            </a:r>
            <a:r>
              <a:rPr lang="zh-CN" altLang="en-US" sz="2000" dirty="0" smtClean="0"/>
              <a:t>路由器</a:t>
            </a:r>
          </a:p>
          <a:p>
            <a:pPr lvl="1">
              <a:lnSpc>
                <a:spcPct val="150000"/>
              </a:lnSpc>
            </a:pPr>
            <a:r>
              <a:rPr lang="zh-CN" altLang="en-US" sz="1800" dirty="0" smtClean="0"/>
              <a:t>提供</a:t>
            </a:r>
            <a:r>
              <a:rPr lang="en-US" altLang="zh-CN" sz="1800" dirty="0"/>
              <a:t>1</a:t>
            </a:r>
            <a:r>
              <a:rPr lang="zh-CN" altLang="en-US" sz="1800" dirty="0"/>
              <a:t>个</a:t>
            </a:r>
            <a:r>
              <a:rPr lang="en-US" altLang="zh-CN" sz="1800" dirty="0"/>
              <a:t>10/100Base-T WAN</a:t>
            </a:r>
            <a:r>
              <a:rPr lang="zh-CN" altLang="en-US" sz="1800" dirty="0"/>
              <a:t>口</a:t>
            </a:r>
            <a:r>
              <a:rPr lang="en-US" altLang="zh-CN" sz="1800" dirty="0"/>
              <a:t>/4</a:t>
            </a:r>
            <a:r>
              <a:rPr lang="zh-CN" altLang="en-US" sz="1800" dirty="0"/>
              <a:t>个</a:t>
            </a:r>
            <a:r>
              <a:rPr lang="en-US" altLang="zh-CN" sz="1800" dirty="0"/>
              <a:t>10/100Base-T LAN</a:t>
            </a:r>
            <a:r>
              <a:rPr lang="zh-CN" altLang="en-US" sz="1800" dirty="0"/>
              <a:t>口</a:t>
            </a:r>
            <a:r>
              <a:rPr lang="en-US" altLang="zh-CN" sz="1800" dirty="0"/>
              <a:t>/1</a:t>
            </a:r>
            <a:r>
              <a:rPr lang="zh-CN" altLang="en-US" sz="1800" dirty="0"/>
              <a:t>个</a:t>
            </a:r>
            <a:r>
              <a:rPr lang="en-US" altLang="zh-CN" sz="1800" dirty="0"/>
              <a:t>Console</a:t>
            </a:r>
            <a:r>
              <a:rPr lang="zh-CN" altLang="en-US" sz="1800" dirty="0" smtClean="0"/>
              <a:t>口</a:t>
            </a:r>
            <a:endParaRPr lang="en-US" altLang="zh-CN" sz="1800" dirty="0" smtClean="0"/>
          </a:p>
          <a:p>
            <a:pPr lvl="1">
              <a:lnSpc>
                <a:spcPct val="150000"/>
              </a:lnSpc>
            </a:pPr>
            <a:r>
              <a:rPr lang="zh-CN" altLang="en-US" sz="1800" dirty="0" smtClean="0"/>
              <a:t>外形尺寸</a:t>
            </a:r>
            <a:r>
              <a:rPr lang="zh-CN" altLang="en-US" sz="1800" dirty="0"/>
              <a:t>（长</a:t>
            </a:r>
            <a:r>
              <a:rPr lang="en-US" altLang="zh-CN" sz="1800" dirty="0"/>
              <a:t>×</a:t>
            </a:r>
            <a:r>
              <a:rPr lang="zh-CN" altLang="en-US" sz="1800" dirty="0"/>
              <a:t>宽</a:t>
            </a:r>
            <a:r>
              <a:rPr lang="en-US" altLang="zh-CN" sz="1800" dirty="0"/>
              <a:t>×</a:t>
            </a:r>
            <a:r>
              <a:rPr lang="zh-CN" altLang="en-US" sz="1800" dirty="0"/>
              <a:t>高）</a:t>
            </a:r>
            <a:r>
              <a:rPr lang="en-US" altLang="zh-CN" sz="1800" dirty="0"/>
              <a:t>:</a:t>
            </a:r>
            <a:r>
              <a:rPr lang="en-US" altLang="zh-CN" sz="1800" dirty="0" smtClean="0"/>
              <a:t>266mm×162mm×44mm</a:t>
            </a:r>
          </a:p>
          <a:p>
            <a:pPr lvl="1">
              <a:lnSpc>
                <a:spcPct val="150000"/>
              </a:lnSpc>
            </a:pPr>
            <a:r>
              <a:rPr lang="zh-CN" altLang="en-US" sz="1800" dirty="0" smtClean="0"/>
              <a:t>输入</a:t>
            </a:r>
            <a:r>
              <a:rPr lang="zh-CN" altLang="en-US" sz="1800" dirty="0"/>
              <a:t>电压：</a:t>
            </a:r>
            <a:r>
              <a:rPr lang="en-US" altLang="zh-CN" sz="1800" dirty="0"/>
              <a:t>100</a:t>
            </a:r>
            <a:r>
              <a:rPr lang="zh-CN" altLang="en-US" sz="1800" dirty="0"/>
              <a:t>～</a:t>
            </a:r>
            <a:r>
              <a:rPr lang="en-US" altLang="zh-CN" sz="1800" dirty="0"/>
              <a:t>240V AC</a:t>
            </a:r>
            <a:r>
              <a:rPr lang="zh-CN" altLang="en-US" sz="1800" dirty="0"/>
              <a:t>，</a:t>
            </a:r>
            <a:r>
              <a:rPr lang="en-US" altLang="zh-CN" sz="1800" dirty="0"/>
              <a:t>50/60Hz</a:t>
            </a:r>
          </a:p>
          <a:p>
            <a:pPr lvl="1">
              <a:lnSpc>
                <a:spcPct val="150000"/>
              </a:lnSpc>
            </a:pPr>
            <a:r>
              <a:rPr lang="zh-CN" altLang="en-US" sz="1800" dirty="0"/>
              <a:t>散热方式：自然</a:t>
            </a:r>
            <a:r>
              <a:rPr lang="zh-CN" altLang="en-US" sz="1800" dirty="0" smtClean="0"/>
              <a:t>散热</a:t>
            </a:r>
          </a:p>
        </p:txBody>
      </p:sp>
      <p:grpSp>
        <p:nvGrpSpPr>
          <p:cNvPr id="5" name="组合 4"/>
          <p:cNvGrpSpPr/>
          <p:nvPr/>
        </p:nvGrpSpPr>
        <p:grpSpPr>
          <a:xfrm>
            <a:off x="-290295" y="4077072"/>
            <a:ext cx="9758839" cy="2477466"/>
            <a:chOff x="-612576" y="3568906"/>
            <a:chExt cx="9758839" cy="2477466"/>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9912" y="3568906"/>
              <a:ext cx="5366351" cy="2477466"/>
            </a:xfrm>
            <a:prstGeom prst="rect">
              <a:avLst/>
            </a:prstGeom>
          </p:spPr>
        </p:pic>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576" y="3573017"/>
              <a:ext cx="5328592" cy="2473355"/>
            </a:xfrm>
            <a:prstGeom prst="rect">
              <a:avLst/>
            </a:prstGeom>
          </p:spPr>
        </p:pic>
      </p:grpSp>
    </p:spTree>
    <p:extLst>
      <p:ext uri="{BB962C8B-B14F-4D97-AF65-F5344CB8AC3E}">
        <p14:creationId xmlns:p14="http://schemas.microsoft.com/office/powerpoint/2010/main" val="94726412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zh-CN" altLang="en-US" dirty="0" smtClean="0"/>
              <a:t>无线接入控制</a:t>
            </a:r>
            <a:endParaRPr lang="zh-CN" altLang="en-US" dirty="0"/>
          </a:p>
        </p:txBody>
      </p:sp>
      <p:sp>
        <p:nvSpPr>
          <p:cNvPr id="62467" name="Rectangle 3"/>
          <p:cNvSpPr>
            <a:spLocks noGrp="1" noChangeArrowheads="1"/>
          </p:cNvSpPr>
          <p:nvPr>
            <p:ph idx="1"/>
          </p:nvPr>
        </p:nvSpPr>
        <p:spPr/>
        <p:txBody>
          <a:bodyPr/>
          <a:lstStyle/>
          <a:p>
            <a:pPr>
              <a:lnSpc>
                <a:spcPct val="150000"/>
              </a:lnSpc>
            </a:pPr>
            <a:r>
              <a:rPr lang="zh-CN" altLang="en-US" sz="2000" dirty="0" smtClean="0"/>
              <a:t>根据</a:t>
            </a:r>
            <a:r>
              <a:rPr lang="en-US" altLang="zh-CN" sz="2000" dirty="0" smtClean="0"/>
              <a:t>MAC</a:t>
            </a:r>
            <a:r>
              <a:rPr lang="zh-CN" altLang="en-US" sz="2000" dirty="0" smtClean="0"/>
              <a:t>地址灵活控制无线客户端接入</a:t>
            </a:r>
            <a:endParaRPr lang="en-US" altLang="zh-CN" sz="2000" dirty="0"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8549" y="1844824"/>
            <a:ext cx="6667827" cy="4408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67129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zh-CN" dirty="0" smtClean="0"/>
              <a:t>WDS</a:t>
            </a:r>
            <a:r>
              <a:rPr lang="zh-CN" altLang="en-US" dirty="0"/>
              <a:t>设置</a:t>
            </a:r>
          </a:p>
        </p:txBody>
      </p:sp>
      <p:sp>
        <p:nvSpPr>
          <p:cNvPr id="62467" name="Rectangle 3"/>
          <p:cNvSpPr>
            <a:spLocks noGrp="1" noChangeArrowheads="1"/>
          </p:cNvSpPr>
          <p:nvPr>
            <p:ph idx="1"/>
          </p:nvPr>
        </p:nvSpPr>
        <p:spPr/>
        <p:txBody>
          <a:bodyPr/>
          <a:lstStyle/>
          <a:p>
            <a:pPr>
              <a:lnSpc>
                <a:spcPct val="150000"/>
              </a:lnSpc>
            </a:pPr>
            <a:r>
              <a:rPr lang="en-US" altLang="zh-CN" sz="2000" dirty="0"/>
              <a:t>WDS</a:t>
            </a:r>
            <a:r>
              <a:rPr lang="zh-CN" altLang="en-US" sz="2000" dirty="0"/>
              <a:t>无线中继功能，可实现多台设备之间建立无线连接，扩展无线覆盖范围</a:t>
            </a:r>
            <a:endParaRPr lang="en-US" altLang="zh-CN" sz="2000" dirty="0" smtClean="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50" y="2276872"/>
            <a:ext cx="6144394" cy="4119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14824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zh-CN" dirty="0" smtClean="0"/>
              <a:t>L2TP</a:t>
            </a:r>
            <a:r>
              <a:rPr lang="zh-CN" altLang="en-US" dirty="0" smtClean="0"/>
              <a:t>服务端（</a:t>
            </a:r>
            <a:r>
              <a:rPr lang="en-US" altLang="zh-CN" dirty="0" smtClean="0"/>
              <a:t>LNS</a:t>
            </a:r>
            <a:r>
              <a:rPr lang="zh-CN" altLang="en-US" dirty="0" smtClean="0"/>
              <a:t>）设置</a:t>
            </a:r>
            <a:endParaRPr lang="zh-CN" altLang="en-US" dirty="0"/>
          </a:p>
        </p:txBody>
      </p:sp>
      <p:sp>
        <p:nvSpPr>
          <p:cNvPr id="62467" name="Rectangle 3"/>
          <p:cNvSpPr>
            <a:spLocks noGrp="1" noChangeArrowheads="1"/>
          </p:cNvSpPr>
          <p:nvPr>
            <p:ph idx="1"/>
          </p:nvPr>
        </p:nvSpPr>
        <p:spPr/>
        <p:txBody>
          <a:bodyPr/>
          <a:lstStyle/>
          <a:p>
            <a:pPr>
              <a:lnSpc>
                <a:spcPct val="150000"/>
              </a:lnSpc>
            </a:pPr>
            <a:r>
              <a:rPr lang="en-US" altLang="zh-CN" sz="2000" dirty="0" smtClean="0"/>
              <a:t>ER3108GW</a:t>
            </a:r>
            <a:r>
              <a:rPr lang="zh-CN" altLang="en-US" sz="2000" dirty="0" smtClean="0"/>
              <a:t>支持</a:t>
            </a:r>
            <a:r>
              <a:rPr lang="en-US" altLang="zh-CN" sz="2000" dirty="0"/>
              <a:t>L2TP</a:t>
            </a:r>
            <a:r>
              <a:rPr lang="zh-CN" altLang="en-US" sz="2000" dirty="0"/>
              <a:t>拨号接入，方便企业出差员工访问公司内部</a:t>
            </a:r>
            <a:r>
              <a:rPr lang="zh-CN" altLang="en-US" sz="2000" dirty="0" smtClean="0"/>
              <a:t>服务器</a:t>
            </a:r>
            <a:endParaRPr lang="en-US" altLang="zh-CN" sz="2000" dirty="0" smtClean="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439" y="2492896"/>
            <a:ext cx="7160961"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237096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zh-CN" dirty="0" smtClean="0"/>
              <a:t>LNS</a:t>
            </a:r>
            <a:r>
              <a:rPr lang="zh-CN" altLang="en-US" dirty="0" smtClean="0"/>
              <a:t>用户管理设置</a:t>
            </a:r>
            <a:endParaRPr lang="zh-CN" altLang="en-US" dirty="0"/>
          </a:p>
        </p:txBody>
      </p:sp>
      <p:sp>
        <p:nvSpPr>
          <p:cNvPr id="62467" name="Rectangle 3"/>
          <p:cNvSpPr>
            <a:spLocks noGrp="1" noChangeArrowheads="1"/>
          </p:cNvSpPr>
          <p:nvPr>
            <p:ph idx="1"/>
          </p:nvPr>
        </p:nvSpPr>
        <p:spPr/>
        <p:txBody>
          <a:bodyPr/>
          <a:lstStyle/>
          <a:p>
            <a:pPr>
              <a:lnSpc>
                <a:spcPct val="150000"/>
              </a:lnSpc>
            </a:pPr>
            <a:r>
              <a:rPr lang="zh-CN" altLang="en-US" sz="2000" dirty="0" smtClean="0"/>
              <a:t>路由器作为</a:t>
            </a:r>
            <a:r>
              <a:rPr lang="en-US" altLang="zh-CN" sz="2000" dirty="0" smtClean="0"/>
              <a:t>LNS</a:t>
            </a:r>
            <a:r>
              <a:rPr lang="zh-CN" altLang="en-US" sz="2000" dirty="0" smtClean="0"/>
              <a:t>，添加用户名</a:t>
            </a:r>
            <a:r>
              <a:rPr lang="en-US" altLang="zh-CN" sz="2000" dirty="0" smtClean="0"/>
              <a:t>/</a:t>
            </a:r>
            <a:r>
              <a:rPr lang="zh-CN" altLang="en-US" sz="2000" dirty="0" smtClean="0"/>
              <a:t>密码，</a:t>
            </a:r>
            <a:r>
              <a:rPr lang="en-US" altLang="zh-CN" sz="2000" dirty="0" smtClean="0"/>
              <a:t>LAC</a:t>
            </a:r>
            <a:r>
              <a:rPr lang="zh-CN" altLang="en-US" sz="2000" dirty="0" smtClean="0"/>
              <a:t>使用该用户名</a:t>
            </a:r>
            <a:r>
              <a:rPr lang="en-US" altLang="zh-CN" sz="2000" dirty="0" smtClean="0"/>
              <a:t>/</a:t>
            </a:r>
            <a:r>
              <a:rPr lang="zh-CN" altLang="en-US" sz="2000" dirty="0" smtClean="0"/>
              <a:t>密码通过拨号接入</a:t>
            </a:r>
            <a:endParaRPr lang="en-US" altLang="zh-CN" sz="2000" dirty="0" smtClean="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138" y="2348880"/>
            <a:ext cx="6943725" cy="3762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826744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zh-CN" dirty="0" smtClean="0"/>
              <a:t>L2TP</a:t>
            </a:r>
            <a:r>
              <a:rPr lang="zh-CN" altLang="en-US" dirty="0" smtClean="0"/>
              <a:t>客户端（</a:t>
            </a:r>
            <a:r>
              <a:rPr lang="en-US" altLang="zh-CN" dirty="0" smtClean="0"/>
              <a:t>LAC</a:t>
            </a:r>
            <a:r>
              <a:rPr lang="zh-CN" altLang="en-US" dirty="0" smtClean="0"/>
              <a:t>）设置</a:t>
            </a:r>
            <a:endParaRPr lang="zh-CN" altLang="en-US" dirty="0"/>
          </a:p>
        </p:txBody>
      </p:sp>
      <p:sp>
        <p:nvSpPr>
          <p:cNvPr id="62467" name="Rectangle 3"/>
          <p:cNvSpPr>
            <a:spLocks noGrp="1" noChangeArrowheads="1"/>
          </p:cNvSpPr>
          <p:nvPr>
            <p:ph idx="1"/>
          </p:nvPr>
        </p:nvSpPr>
        <p:spPr/>
        <p:txBody>
          <a:bodyPr/>
          <a:lstStyle/>
          <a:p>
            <a:pPr>
              <a:lnSpc>
                <a:spcPct val="150000"/>
              </a:lnSpc>
            </a:pPr>
            <a:r>
              <a:rPr lang="zh-CN" altLang="en-US" sz="2000" dirty="0" smtClean="0"/>
              <a:t>路由器作为</a:t>
            </a:r>
            <a:r>
              <a:rPr lang="en-US" altLang="zh-CN" sz="2000" dirty="0" smtClean="0"/>
              <a:t>LAC</a:t>
            </a:r>
            <a:r>
              <a:rPr lang="zh-CN" altLang="en-US" sz="2000" dirty="0" smtClean="0"/>
              <a:t>，按照页面内容依次填入，点击应用</a:t>
            </a:r>
            <a:endParaRPr lang="en-US" altLang="zh-CN" sz="2000" dirty="0" smtClean="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7313" y="2348880"/>
            <a:ext cx="6429375" cy="3514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219533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zh-CN" altLang="en-US" dirty="0" smtClean="0"/>
              <a:t>用户组管理设置</a:t>
            </a:r>
            <a:endParaRPr lang="zh-CN" altLang="en-US" dirty="0"/>
          </a:p>
        </p:txBody>
      </p:sp>
      <p:sp>
        <p:nvSpPr>
          <p:cNvPr id="62467" name="Rectangle 3"/>
          <p:cNvSpPr>
            <a:spLocks noGrp="1" noChangeArrowheads="1"/>
          </p:cNvSpPr>
          <p:nvPr>
            <p:ph idx="1"/>
          </p:nvPr>
        </p:nvSpPr>
        <p:spPr/>
        <p:txBody>
          <a:bodyPr/>
          <a:lstStyle/>
          <a:p>
            <a:pPr>
              <a:lnSpc>
                <a:spcPct val="150000"/>
              </a:lnSpc>
            </a:pPr>
            <a:r>
              <a:rPr lang="zh-CN" altLang="en-US" sz="2000" dirty="0" smtClean="0"/>
              <a:t>根据</a:t>
            </a:r>
            <a:r>
              <a:rPr lang="en-US" altLang="zh-CN" sz="2000" dirty="0" smtClean="0"/>
              <a:t>IP</a:t>
            </a:r>
            <a:r>
              <a:rPr lang="zh-CN" altLang="en-US" sz="2000" dirty="0" smtClean="0"/>
              <a:t>或者</a:t>
            </a:r>
            <a:r>
              <a:rPr lang="en-US" altLang="zh-CN" sz="2000" dirty="0" smtClean="0"/>
              <a:t>MAC</a:t>
            </a:r>
            <a:r>
              <a:rPr lang="zh-CN" altLang="en-US" sz="2000" dirty="0" smtClean="0"/>
              <a:t>添加用户组</a:t>
            </a:r>
            <a:endParaRPr lang="en-US" altLang="zh-CN" sz="2000" dirty="0" smtClean="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7072" y="1916832"/>
            <a:ext cx="6607296" cy="43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519448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zh-CN" altLang="en-US" dirty="0" smtClean="0"/>
              <a:t>时间段管理设置</a:t>
            </a:r>
            <a:endParaRPr lang="zh-CN" altLang="en-US" dirty="0"/>
          </a:p>
        </p:txBody>
      </p:sp>
      <p:sp>
        <p:nvSpPr>
          <p:cNvPr id="62467" name="Rectangle 3"/>
          <p:cNvSpPr>
            <a:spLocks noGrp="1" noChangeArrowheads="1"/>
          </p:cNvSpPr>
          <p:nvPr>
            <p:ph idx="1"/>
          </p:nvPr>
        </p:nvSpPr>
        <p:spPr/>
        <p:txBody>
          <a:bodyPr/>
          <a:lstStyle/>
          <a:p>
            <a:pPr>
              <a:lnSpc>
                <a:spcPct val="150000"/>
              </a:lnSpc>
            </a:pPr>
            <a:r>
              <a:rPr lang="zh-CN" altLang="en-US" sz="2000" dirty="0" smtClean="0"/>
              <a:t>根据实际需求添加时间段</a:t>
            </a:r>
            <a:endParaRPr lang="en-US" altLang="zh-CN" sz="2000" dirty="0" smtClean="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9937" y="2060848"/>
            <a:ext cx="7132463" cy="40510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540552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zh-CN" altLang="en-US" dirty="0" smtClean="0"/>
              <a:t>行为策略管理设置</a:t>
            </a:r>
            <a:endParaRPr lang="zh-CN" altLang="en-US" dirty="0"/>
          </a:p>
        </p:txBody>
      </p:sp>
      <p:sp>
        <p:nvSpPr>
          <p:cNvPr id="62467" name="Rectangle 3"/>
          <p:cNvSpPr>
            <a:spLocks noGrp="1" noChangeArrowheads="1"/>
          </p:cNvSpPr>
          <p:nvPr>
            <p:ph idx="1"/>
          </p:nvPr>
        </p:nvSpPr>
        <p:spPr/>
        <p:txBody>
          <a:bodyPr/>
          <a:lstStyle/>
          <a:p>
            <a:pPr>
              <a:lnSpc>
                <a:spcPct val="150000"/>
              </a:lnSpc>
            </a:pPr>
            <a:r>
              <a:rPr lang="zh-CN" altLang="en-US" sz="1800" dirty="0"/>
              <a:t>支持对网站地址的黑白名单设置，同时支持多种即时通信软件和金融软件的应用控制，如</a:t>
            </a:r>
            <a:r>
              <a:rPr lang="en-US" altLang="zh-CN" sz="1800" dirty="0"/>
              <a:t>QQ/MSN/</a:t>
            </a:r>
            <a:r>
              <a:rPr lang="zh-CN" altLang="en-US" sz="1800" dirty="0"/>
              <a:t>大智慧</a:t>
            </a:r>
            <a:r>
              <a:rPr lang="en-US" altLang="zh-CN" sz="1800" dirty="0"/>
              <a:t>/</a:t>
            </a:r>
            <a:r>
              <a:rPr lang="zh-CN" altLang="en-US" sz="1800" dirty="0"/>
              <a:t>分析家</a:t>
            </a:r>
            <a:r>
              <a:rPr lang="en-US" altLang="zh-CN" sz="1800" dirty="0"/>
              <a:t>/</a:t>
            </a:r>
            <a:r>
              <a:rPr lang="zh-CN" altLang="en-US" sz="1800" dirty="0"/>
              <a:t>同花顺</a:t>
            </a:r>
            <a:r>
              <a:rPr lang="en-US" altLang="zh-CN" sz="1800" dirty="0"/>
              <a:t>/</a:t>
            </a:r>
            <a:r>
              <a:rPr lang="zh-CN" altLang="en-US" sz="1800" dirty="0"/>
              <a:t>广发至强</a:t>
            </a:r>
            <a:r>
              <a:rPr lang="en-US" altLang="zh-CN" sz="1800" dirty="0"/>
              <a:t>/</a:t>
            </a:r>
            <a:r>
              <a:rPr lang="zh-CN" altLang="en-US" sz="1800" dirty="0"/>
              <a:t>光大证券</a:t>
            </a:r>
            <a:r>
              <a:rPr lang="en-US" altLang="zh-CN" sz="1800" dirty="0"/>
              <a:t>/</a:t>
            </a:r>
            <a:r>
              <a:rPr lang="zh-CN" altLang="en-US" sz="1800" dirty="0"/>
              <a:t>国元证券等金融软件的应用控制功能。此外，用户可以通过对特权用户组的设置保证关键用户的使用不受影响</a:t>
            </a:r>
            <a:endParaRPr lang="en-US" altLang="zh-CN" sz="1800" dirty="0" smtClean="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8559" y="2924944"/>
            <a:ext cx="6309785" cy="3498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540552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7" name="Text Box 7"/>
          <p:cNvSpPr txBox="1">
            <a:spLocks noChangeArrowheads="1"/>
          </p:cNvSpPr>
          <p:nvPr/>
        </p:nvSpPr>
        <p:spPr bwMode="auto">
          <a:xfrm>
            <a:off x="533400" y="914400"/>
            <a:ext cx="2057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ea typeface="宋体" charset="-122"/>
              </a:defRPr>
            </a:lvl1pPr>
            <a:lvl2pPr>
              <a:defRPr>
                <a:solidFill>
                  <a:schemeClr val="tx1"/>
                </a:solidFill>
                <a:latin typeface="Arial" charset="0"/>
                <a:ea typeface="宋体" charset="-122"/>
              </a:defRPr>
            </a:lvl2pPr>
            <a:lvl3pPr>
              <a:defRPr>
                <a:solidFill>
                  <a:schemeClr val="tx1"/>
                </a:solidFill>
                <a:latin typeface="Arial" charset="0"/>
                <a:ea typeface="宋体" charset="-122"/>
              </a:defRPr>
            </a:lvl3pPr>
            <a:lvl4pPr>
              <a:defRPr>
                <a:solidFill>
                  <a:schemeClr val="tx1"/>
                </a:solidFill>
                <a:latin typeface="Arial" charset="0"/>
                <a:ea typeface="宋体" charset="-122"/>
              </a:defRPr>
            </a:lvl4pPr>
            <a:lvl5pPr>
              <a:defRPr>
                <a:solidFill>
                  <a:schemeClr val="tx1"/>
                </a:solidFill>
                <a:latin typeface="Arial" charset="0"/>
                <a:ea typeface="宋体" charset="-122"/>
              </a:defRPr>
            </a:lvl5pPr>
            <a:lvl6pPr marL="457200" fontAlgn="base">
              <a:spcBef>
                <a:spcPct val="0"/>
              </a:spcBef>
              <a:spcAft>
                <a:spcPct val="0"/>
              </a:spcAft>
              <a:defRPr>
                <a:solidFill>
                  <a:schemeClr val="tx1"/>
                </a:solidFill>
                <a:latin typeface="Arial" charset="0"/>
                <a:ea typeface="宋体" charset="-122"/>
              </a:defRPr>
            </a:lvl6pPr>
            <a:lvl7pPr marL="914400" fontAlgn="base">
              <a:spcBef>
                <a:spcPct val="0"/>
              </a:spcBef>
              <a:spcAft>
                <a:spcPct val="0"/>
              </a:spcAft>
              <a:defRPr>
                <a:solidFill>
                  <a:schemeClr val="tx1"/>
                </a:solidFill>
                <a:latin typeface="Arial" charset="0"/>
                <a:ea typeface="宋体" charset="-122"/>
              </a:defRPr>
            </a:lvl7pPr>
            <a:lvl8pPr marL="1371600" fontAlgn="base">
              <a:spcBef>
                <a:spcPct val="0"/>
              </a:spcBef>
              <a:spcAft>
                <a:spcPct val="0"/>
              </a:spcAft>
              <a:defRPr>
                <a:solidFill>
                  <a:schemeClr val="tx1"/>
                </a:solidFill>
                <a:latin typeface="Arial" charset="0"/>
                <a:ea typeface="宋体" charset="-122"/>
              </a:defRPr>
            </a:lvl8pPr>
            <a:lvl9pPr marL="1828800" fontAlgn="base">
              <a:spcBef>
                <a:spcPct val="0"/>
              </a:spcBef>
              <a:spcAft>
                <a:spcPct val="0"/>
              </a:spcAft>
              <a:defRPr>
                <a:solidFill>
                  <a:schemeClr val="tx1"/>
                </a:solidFill>
                <a:latin typeface="Arial" charset="0"/>
                <a:ea typeface="宋体" charset="-122"/>
              </a:defRPr>
            </a:lvl9pPr>
          </a:lstStyle>
          <a:p>
            <a:r>
              <a:rPr lang="zh-CN" altLang="en-US" sz="3200" b="1">
                <a:solidFill>
                  <a:srgbClr val="CC0000"/>
                </a:solidFill>
                <a:ea typeface="华文细黑" pitchFamily="2" charset="-122"/>
              </a:rPr>
              <a:t>目录</a:t>
            </a:r>
          </a:p>
        </p:txBody>
      </p:sp>
      <p:sp>
        <p:nvSpPr>
          <p:cNvPr id="5" name="内容占位符 4"/>
          <p:cNvSpPr>
            <a:spLocks noGrp="1"/>
          </p:cNvSpPr>
          <p:nvPr>
            <p:ph idx="1"/>
          </p:nvPr>
        </p:nvSpPr>
        <p:spPr/>
        <p:txBody>
          <a:bodyPr/>
          <a:lstStyle/>
          <a:p>
            <a:pPr>
              <a:lnSpc>
                <a:spcPct val="150000"/>
              </a:lnSpc>
              <a:spcBef>
                <a:spcPct val="50000"/>
              </a:spcBef>
              <a:buClr>
                <a:schemeClr val="tx1"/>
              </a:buClr>
              <a:buFont typeface="Wingdings" pitchFamily="2" charset="2"/>
              <a:buChar char="n"/>
            </a:pPr>
            <a:r>
              <a:rPr lang="en-US" altLang="zh-CN" sz="2800" b="1" dirty="0">
                <a:ea typeface="华文细黑" pitchFamily="2" charset="-122"/>
              </a:rPr>
              <a:t>H3C ER</a:t>
            </a:r>
            <a:r>
              <a:rPr lang="zh-CN" altLang="en-US" sz="2800" b="1" dirty="0">
                <a:ea typeface="华文细黑" pitchFamily="2" charset="-122"/>
              </a:rPr>
              <a:t>系列路由器产品概述</a:t>
            </a:r>
          </a:p>
          <a:p>
            <a:pPr>
              <a:lnSpc>
                <a:spcPct val="150000"/>
              </a:lnSpc>
              <a:spcBef>
                <a:spcPct val="50000"/>
              </a:spcBef>
              <a:buClr>
                <a:schemeClr val="tx1"/>
              </a:buClr>
              <a:buFont typeface="Wingdings" pitchFamily="2" charset="2"/>
              <a:buChar char="n"/>
            </a:pPr>
            <a:r>
              <a:rPr lang="en-US" altLang="zh-CN" sz="2800" b="1" dirty="0">
                <a:ea typeface="华文细黑" pitchFamily="2" charset="-122"/>
              </a:rPr>
              <a:t>H3C ER</a:t>
            </a:r>
            <a:r>
              <a:rPr lang="zh-CN" altLang="en-US" sz="2800" b="1" dirty="0">
                <a:ea typeface="华文细黑" pitchFamily="2" charset="-122"/>
              </a:rPr>
              <a:t>系列路由器硬件介绍</a:t>
            </a:r>
          </a:p>
          <a:p>
            <a:pPr>
              <a:lnSpc>
                <a:spcPct val="150000"/>
              </a:lnSpc>
              <a:spcBef>
                <a:spcPct val="50000"/>
              </a:spcBef>
              <a:buClr>
                <a:schemeClr val="tx1"/>
              </a:buClr>
              <a:buFont typeface="Wingdings" pitchFamily="2" charset="2"/>
              <a:buChar char="n"/>
            </a:pPr>
            <a:r>
              <a:rPr lang="en-US" altLang="zh-CN" sz="2800" b="1" dirty="0">
                <a:ea typeface="华文细黑" pitchFamily="2" charset="-122"/>
              </a:rPr>
              <a:t>H3C ER</a:t>
            </a:r>
            <a:r>
              <a:rPr lang="zh-CN" altLang="en-US" sz="2800" b="1" dirty="0">
                <a:ea typeface="华文细黑" pitchFamily="2" charset="-122"/>
              </a:rPr>
              <a:t>系列路由器软件特性介绍</a:t>
            </a:r>
          </a:p>
          <a:p>
            <a:pPr>
              <a:lnSpc>
                <a:spcPct val="150000"/>
              </a:lnSpc>
              <a:spcBef>
                <a:spcPct val="50000"/>
              </a:spcBef>
              <a:buClr>
                <a:schemeClr val="tx1"/>
              </a:buClr>
              <a:buFont typeface="Wingdings" pitchFamily="2" charset="2"/>
              <a:buChar char="n"/>
            </a:pPr>
            <a:r>
              <a:rPr lang="en-US" altLang="zh-CN" sz="2800" b="1" dirty="0">
                <a:ea typeface="华文细黑" pitchFamily="2" charset="-122"/>
              </a:rPr>
              <a:t>H3C ER</a:t>
            </a:r>
            <a:r>
              <a:rPr lang="zh-CN" altLang="en-US" sz="2800" b="1" dirty="0">
                <a:ea typeface="华文细黑" pitchFamily="2" charset="-122"/>
              </a:rPr>
              <a:t>系列路由器基本配置</a:t>
            </a:r>
          </a:p>
          <a:p>
            <a:pPr>
              <a:lnSpc>
                <a:spcPct val="150000"/>
              </a:lnSpc>
              <a:spcBef>
                <a:spcPct val="50000"/>
              </a:spcBef>
              <a:buClr>
                <a:srgbClr val="C00000"/>
              </a:buClr>
              <a:buFont typeface="Wingdings" pitchFamily="2" charset="2"/>
              <a:buChar char="n"/>
            </a:pPr>
            <a:r>
              <a:rPr lang="en-US" altLang="zh-CN" sz="2800" b="1" dirty="0">
                <a:solidFill>
                  <a:srgbClr val="CC0000"/>
                </a:solidFill>
                <a:ea typeface="华文细黑" pitchFamily="2" charset="-122"/>
              </a:rPr>
              <a:t>H3C ER</a:t>
            </a:r>
            <a:r>
              <a:rPr lang="zh-CN" altLang="en-US" sz="2800" b="1" dirty="0">
                <a:solidFill>
                  <a:srgbClr val="CC0000"/>
                </a:solidFill>
                <a:ea typeface="华文细黑" pitchFamily="2" charset="-122"/>
              </a:rPr>
              <a:t>系列路由器典型应用</a:t>
            </a:r>
          </a:p>
        </p:txBody>
      </p:sp>
    </p:spTree>
    <p:extLst>
      <p:ext uri="{BB962C8B-B14F-4D97-AF65-F5344CB8AC3E}">
        <p14:creationId xmlns:p14="http://schemas.microsoft.com/office/powerpoint/2010/main" val="407374432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zh-CN" dirty="0" err="1" smtClean="0"/>
              <a:t>IPSec</a:t>
            </a:r>
            <a:r>
              <a:rPr lang="en-US" altLang="zh-CN" dirty="0" smtClean="0"/>
              <a:t> VPN</a:t>
            </a:r>
            <a:r>
              <a:rPr lang="zh-CN" altLang="en-US" dirty="0" smtClean="0"/>
              <a:t>典型应用</a:t>
            </a:r>
            <a:endParaRPr lang="zh-CN" altLang="en-US" dirty="0"/>
          </a:p>
        </p:txBody>
      </p:sp>
      <p:sp>
        <p:nvSpPr>
          <p:cNvPr id="137" name="Rectangle 3"/>
          <p:cNvSpPr>
            <a:spLocks noGrp="1" noChangeArrowheads="1"/>
          </p:cNvSpPr>
          <p:nvPr>
            <p:ph idx="1"/>
          </p:nvPr>
        </p:nvSpPr>
        <p:spPr/>
        <p:txBody>
          <a:bodyPr/>
          <a:lstStyle/>
          <a:p>
            <a:pPr>
              <a:lnSpc>
                <a:spcPct val="150000"/>
              </a:lnSpc>
            </a:pPr>
            <a:r>
              <a:rPr lang="zh-CN" altLang="en-US" sz="2000" dirty="0"/>
              <a:t>总部和分支之间建立隧道进行商业数据加密传输，</a:t>
            </a:r>
            <a:r>
              <a:rPr lang="en-US" altLang="zh-CN" sz="2000" dirty="0"/>
              <a:t>ER3100</a:t>
            </a:r>
            <a:r>
              <a:rPr lang="zh-CN" altLang="en-US" sz="2000" dirty="0"/>
              <a:t>作为</a:t>
            </a:r>
            <a:r>
              <a:rPr lang="en-US" altLang="zh-CN" sz="2000" dirty="0"/>
              <a:t>VPN</a:t>
            </a:r>
            <a:r>
              <a:rPr lang="zh-CN" altLang="en-US" sz="2000" dirty="0"/>
              <a:t>分支节点路由器，构建稳定安全的</a:t>
            </a:r>
            <a:r>
              <a:rPr lang="en-US" altLang="zh-CN" sz="2000" dirty="0"/>
              <a:t>VPN</a:t>
            </a:r>
            <a:r>
              <a:rPr lang="zh-CN" altLang="en-US" sz="2000" dirty="0"/>
              <a:t>网络</a:t>
            </a:r>
            <a:endParaRPr lang="en-US" altLang="zh-CN" sz="2000" dirty="0" smtClean="0"/>
          </a:p>
        </p:txBody>
      </p:sp>
      <p:cxnSp>
        <p:nvCxnSpPr>
          <p:cNvPr id="27" name="曲线连接符 26"/>
          <p:cNvCxnSpPr/>
          <p:nvPr/>
        </p:nvCxnSpPr>
        <p:spPr bwMode="auto">
          <a:xfrm>
            <a:off x="5196544" y="4022480"/>
            <a:ext cx="2448272" cy="360040"/>
          </a:xfrm>
          <a:prstGeom prst="curvedConnector3">
            <a:avLst>
              <a:gd name="adj1" fmla="val 50000"/>
            </a:avLst>
          </a:prstGeom>
          <a:solidFill>
            <a:schemeClr val="accent1"/>
          </a:solidFill>
          <a:ln w="12700" cap="flat" cmpd="sng" algn="ctr">
            <a:solidFill>
              <a:srgbClr val="669900"/>
            </a:solidFill>
            <a:prstDash val="dash"/>
            <a:round/>
            <a:headEnd type="none" w="med" len="med"/>
            <a:tailEnd type="none" w="med" len="med"/>
          </a:ln>
          <a:effectLst/>
        </p:spPr>
      </p:cxnSp>
      <p:cxnSp>
        <p:nvCxnSpPr>
          <p:cNvPr id="28" name="曲线连接符 27"/>
          <p:cNvCxnSpPr/>
          <p:nvPr/>
        </p:nvCxnSpPr>
        <p:spPr bwMode="auto">
          <a:xfrm flipV="1">
            <a:off x="1910513" y="4063424"/>
            <a:ext cx="2027063" cy="360040"/>
          </a:xfrm>
          <a:prstGeom prst="curvedConnector3">
            <a:avLst>
              <a:gd name="adj1" fmla="val 50000"/>
            </a:avLst>
          </a:prstGeom>
          <a:solidFill>
            <a:schemeClr val="accent1"/>
          </a:solidFill>
          <a:ln w="12700" cap="flat" cmpd="sng" algn="ctr">
            <a:solidFill>
              <a:srgbClr val="669900"/>
            </a:solidFill>
            <a:prstDash val="dash"/>
            <a:round/>
            <a:headEnd type="none" w="med" len="med"/>
            <a:tailEnd type="none" w="med" len="med"/>
          </a:ln>
          <a:effectLst/>
        </p:spPr>
      </p:cxnSp>
      <p:sp>
        <p:nvSpPr>
          <p:cNvPr id="29" name="圆角矩形 28"/>
          <p:cNvSpPr/>
          <p:nvPr/>
        </p:nvSpPr>
        <p:spPr bwMode="auto">
          <a:xfrm>
            <a:off x="899592" y="4608424"/>
            <a:ext cx="1656184" cy="1656184"/>
          </a:xfrm>
          <a:prstGeom prst="roundRect">
            <a:avLst/>
          </a:prstGeom>
          <a:solidFill>
            <a:schemeClr val="accent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mtClean="0">
              <a:solidFill>
                <a:srgbClr val="000000"/>
              </a:solidFill>
              <a:latin typeface="Arial" pitchFamily="34" charset="0"/>
              <a:ea typeface="宋体" pitchFamily="2" charset="-122"/>
            </a:endParaRPr>
          </a:p>
        </p:txBody>
      </p:sp>
      <p:pic>
        <p:nvPicPr>
          <p:cNvPr id="30" name="Picture 3" descr="assistant_enterprise"/>
          <p:cNvPicPr>
            <a:picLocks noChangeAspect="1" noChangeArrowheads="1"/>
          </p:cNvPicPr>
          <p:nvPr/>
        </p:nvPicPr>
        <p:blipFill>
          <a:blip r:embed="rId3" cstate="print"/>
          <a:srcRect/>
          <a:stretch>
            <a:fillRect/>
          </a:stretch>
        </p:blipFill>
        <p:spPr bwMode="auto">
          <a:xfrm>
            <a:off x="4918392" y="2780928"/>
            <a:ext cx="1168400" cy="1080120"/>
          </a:xfrm>
          <a:prstGeom prst="rect">
            <a:avLst/>
          </a:prstGeom>
          <a:noFill/>
          <a:ln w="9525">
            <a:noFill/>
            <a:miter lim="800000"/>
            <a:headEnd/>
            <a:tailEnd/>
          </a:ln>
        </p:spPr>
      </p:pic>
      <p:pic>
        <p:nvPicPr>
          <p:cNvPr id="31" name="Picture 14" descr="显示服务器"/>
          <p:cNvPicPr>
            <a:picLocks noChangeAspect="1" noChangeArrowheads="1"/>
          </p:cNvPicPr>
          <p:nvPr/>
        </p:nvPicPr>
        <p:blipFill>
          <a:blip r:embed="rId4" cstate="print"/>
          <a:srcRect/>
          <a:stretch>
            <a:fillRect/>
          </a:stretch>
        </p:blipFill>
        <p:spPr bwMode="auto">
          <a:xfrm>
            <a:off x="3419872" y="2461311"/>
            <a:ext cx="393700" cy="601663"/>
          </a:xfrm>
          <a:prstGeom prst="rect">
            <a:avLst/>
          </a:prstGeom>
          <a:noFill/>
          <a:ln w="9525">
            <a:noFill/>
            <a:miter lim="800000"/>
            <a:headEnd/>
            <a:tailEnd/>
          </a:ln>
        </p:spPr>
      </p:pic>
      <p:sp>
        <p:nvSpPr>
          <p:cNvPr id="32" name="Line 15"/>
          <p:cNvSpPr>
            <a:spLocks noChangeShapeType="1"/>
          </p:cNvSpPr>
          <p:nvPr/>
        </p:nvSpPr>
        <p:spPr bwMode="auto">
          <a:xfrm>
            <a:off x="3532584" y="2980755"/>
            <a:ext cx="0" cy="215900"/>
          </a:xfrm>
          <a:prstGeom prst="line">
            <a:avLst/>
          </a:prstGeom>
          <a:noFill/>
          <a:ln w="9525">
            <a:solidFill>
              <a:schemeClr val="tx1"/>
            </a:solidFill>
            <a:round/>
            <a:headEnd/>
            <a:tailEnd/>
          </a:ln>
        </p:spPr>
        <p:txBody>
          <a:bodyPr anchor="ctr"/>
          <a:lstStyle/>
          <a:p>
            <a:pPr fontAlgn="base">
              <a:spcBef>
                <a:spcPct val="0"/>
              </a:spcBef>
              <a:spcAft>
                <a:spcPct val="0"/>
              </a:spcAft>
            </a:pPr>
            <a:endParaRPr lang="zh-CN" altLang="en-US">
              <a:solidFill>
                <a:srgbClr val="000000"/>
              </a:solidFill>
              <a:latin typeface="Arial" charset="0"/>
              <a:ea typeface="宋体" charset="-122"/>
            </a:endParaRPr>
          </a:p>
        </p:txBody>
      </p:sp>
      <p:sp>
        <p:nvSpPr>
          <p:cNvPr id="33" name="Line 15"/>
          <p:cNvSpPr>
            <a:spLocks noChangeShapeType="1"/>
          </p:cNvSpPr>
          <p:nvPr/>
        </p:nvSpPr>
        <p:spPr bwMode="auto">
          <a:xfrm>
            <a:off x="4039840" y="2966012"/>
            <a:ext cx="0" cy="215900"/>
          </a:xfrm>
          <a:prstGeom prst="line">
            <a:avLst/>
          </a:prstGeom>
          <a:noFill/>
          <a:ln w="9525">
            <a:solidFill>
              <a:schemeClr val="tx1"/>
            </a:solidFill>
            <a:round/>
            <a:headEnd/>
            <a:tailEnd/>
          </a:ln>
        </p:spPr>
        <p:txBody>
          <a:bodyPr anchor="ctr"/>
          <a:lstStyle/>
          <a:p>
            <a:pPr fontAlgn="base">
              <a:spcBef>
                <a:spcPct val="0"/>
              </a:spcBef>
              <a:spcAft>
                <a:spcPct val="0"/>
              </a:spcAft>
            </a:pPr>
            <a:endParaRPr lang="zh-CN" altLang="en-US">
              <a:solidFill>
                <a:srgbClr val="000000"/>
              </a:solidFill>
              <a:latin typeface="Arial" charset="0"/>
              <a:ea typeface="宋体" charset="-122"/>
            </a:endParaRPr>
          </a:p>
        </p:txBody>
      </p:sp>
      <p:sp>
        <p:nvSpPr>
          <p:cNvPr id="34" name="Line 18"/>
          <p:cNvSpPr>
            <a:spLocks noChangeShapeType="1"/>
          </p:cNvSpPr>
          <p:nvPr/>
        </p:nvSpPr>
        <p:spPr bwMode="auto">
          <a:xfrm>
            <a:off x="1245984" y="5404280"/>
            <a:ext cx="1054100" cy="0"/>
          </a:xfrm>
          <a:prstGeom prst="line">
            <a:avLst/>
          </a:prstGeom>
          <a:noFill/>
          <a:ln w="9525">
            <a:solidFill>
              <a:schemeClr val="tx1"/>
            </a:solidFill>
            <a:round/>
            <a:headEnd/>
            <a:tailEnd/>
          </a:ln>
        </p:spPr>
        <p:txBody>
          <a:bodyPr anchor="ctr"/>
          <a:lstStyle/>
          <a:p>
            <a:pPr fontAlgn="base">
              <a:spcBef>
                <a:spcPct val="0"/>
              </a:spcBef>
              <a:spcAft>
                <a:spcPct val="0"/>
              </a:spcAft>
            </a:pPr>
            <a:endParaRPr lang="zh-CN" altLang="en-US">
              <a:solidFill>
                <a:srgbClr val="000000"/>
              </a:solidFill>
              <a:latin typeface="Arial" charset="0"/>
              <a:ea typeface="宋体" charset="-122"/>
            </a:endParaRPr>
          </a:p>
        </p:txBody>
      </p:sp>
      <p:sp>
        <p:nvSpPr>
          <p:cNvPr id="35" name="Line 21"/>
          <p:cNvSpPr>
            <a:spLocks noChangeShapeType="1"/>
          </p:cNvSpPr>
          <p:nvPr/>
        </p:nvSpPr>
        <p:spPr bwMode="auto">
          <a:xfrm>
            <a:off x="1245984" y="5398192"/>
            <a:ext cx="0" cy="338832"/>
          </a:xfrm>
          <a:prstGeom prst="line">
            <a:avLst/>
          </a:prstGeom>
          <a:noFill/>
          <a:ln w="9525">
            <a:solidFill>
              <a:schemeClr val="tx1"/>
            </a:solidFill>
            <a:round/>
            <a:headEnd/>
            <a:tailEnd/>
          </a:ln>
        </p:spPr>
        <p:txBody>
          <a:bodyPr anchor="ctr"/>
          <a:lstStyle/>
          <a:p>
            <a:pPr fontAlgn="base">
              <a:spcBef>
                <a:spcPct val="0"/>
              </a:spcBef>
              <a:spcAft>
                <a:spcPct val="0"/>
              </a:spcAft>
            </a:pPr>
            <a:endParaRPr lang="zh-CN" altLang="en-US">
              <a:solidFill>
                <a:srgbClr val="000000"/>
              </a:solidFill>
              <a:latin typeface="Arial" charset="0"/>
              <a:ea typeface="宋体" charset="-122"/>
            </a:endParaRPr>
          </a:p>
        </p:txBody>
      </p:sp>
      <p:sp>
        <p:nvSpPr>
          <p:cNvPr id="36" name="Line 22"/>
          <p:cNvSpPr>
            <a:spLocks noChangeShapeType="1"/>
          </p:cNvSpPr>
          <p:nvPr/>
        </p:nvSpPr>
        <p:spPr bwMode="auto">
          <a:xfrm>
            <a:off x="1777336" y="5071536"/>
            <a:ext cx="0" cy="360040"/>
          </a:xfrm>
          <a:prstGeom prst="line">
            <a:avLst/>
          </a:prstGeom>
          <a:noFill/>
          <a:ln w="9525">
            <a:solidFill>
              <a:schemeClr val="tx1"/>
            </a:solidFill>
            <a:round/>
            <a:headEnd/>
            <a:tailEnd/>
          </a:ln>
        </p:spPr>
        <p:txBody>
          <a:bodyPr anchor="ctr"/>
          <a:lstStyle/>
          <a:p>
            <a:pPr fontAlgn="base">
              <a:spcBef>
                <a:spcPct val="0"/>
              </a:spcBef>
              <a:spcAft>
                <a:spcPct val="0"/>
              </a:spcAft>
            </a:pPr>
            <a:endParaRPr lang="zh-CN" altLang="en-US">
              <a:solidFill>
                <a:srgbClr val="000000"/>
              </a:solidFill>
              <a:latin typeface="Arial" charset="0"/>
              <a:ea typeface="宋体" charset="-122"/>
            </a:endParaRPr>
          </a:p>
        </p:txBody>
      </p:sp>
      <p:sp>
        <p:nvSpPr>
          <p:cNvPr id="37" name="Text Box 43"/>
          <p:cNvSpPr txBox="1">
            <a:spLocks noChangeArrowheads="1"/>
          </p:cNvSpPr>
          <p:nvPr/>
        </p:nvSpPr>
        <p:spPr bwMode="auto">
          <a:xfrm>
            <a:off x="899592" y="4725144"/>
            <a:ext cx="644728" cy="246221"/>
          </a:xfrm>
          <a:prstGeom prst="rect">
            <a:avLst/>
          </a:prstGeom>
          <a:noFill/>
          <a:ln w="9525" algn="ctr">
            <a:noFill/>
            <a:miter lim="800000"/>
            <a:headEnd/>
            <a:tailEnd/>
          </a:ln>
        </p:spPr>
        <p:txBody>
          <a:bodyPr wrap="none">
            <a:spAutoFit/>
          </a:bodyPr>
          <a:lstStyle/>
          <a:p>
            <a:pPr fontAlgn="base">
              <a:spcBef>
                <a:spcPct val="0"/>
              </a:spcBef>
              <a:spcAft>
                <a:spcPct val="0"/>
              </a:spcAft>
            </a:pPr>
            <a:r>
              <a:rPr lang="en-US" altLang="zh-CN" sz="1000" b="1" dirty="0" smtClean="0">
                <a:solidFill>
                  <a:srgbClr val="000000"/>
                </a:solidFill>
                <a:latin typeface="Arial" charset="0"/>
                <a:ea typeface="宋体" charset="-122"/>
              </a:rPr>
              <a:t>ER3100</a:t>
            </a:r>
            <a:endParaRPr lang="en-US" altLang="zh-CN" b="1" dirty="0">
              <a:solidFill>
                <a:srgbClr val="000000"/>
              </a:solidFill>
              <a:latin typeface="Arial" charset="0"/>
              <a:ea typeface="宋体" charset="-122"/>
            </a:endParaRPr>
          </a:p>
        </p:txBody>
      </p:sp>
      <p:sp>
        <p:nvSpPr>
          <p:cNvPr id="38" name="Text Box 6"/>
          <p:cNvSpPr txBox="1">
            <a:spLocks noChangeArrowheads="1"/>
          </p:cNvSpPr>
          <p:nvPr/>
        </p:nvSpPr>
        <p:spPr bwMode="auto">
          <a:xfrm>
            <a:off x="1236104" y="6248345"/>
            <a:ext cx="800219" cy="276999"/>
          </a:xfrm>
          <a:prstGeom prst="rect">
            <a:avLst/>
          </a:prstGeom>
          <a:noFill/>
          <a:ln w="9525" algn="ctr">
            <a:noFill/>
            <a:miter lim="800000"/>
            <a:headEnd/>
            <a:tailEnd/>
          </a:ln>
        </p:spPr>
        <p:txBody>
          <a:bodyPr wrap="none">
            <a:spAutoFit/>
          </a:bodyPr>
          <a:lstStyle/>
          <a:p>
            <a:pPr fontAlgn="base">
              <a:spcBef>
                <a:spcPct val="0"/>
              </a:spcBef>
              <a:spcAft>
                <a:spcPct val="0"/>
              </a:spcAft>
            </a:pPr>
            <a:r>
              <a:rPr lang="zh-CN" altLang="en-US" sz="1200" b="1" dirty="0" smtClean="0">
                <a:solidFill>
                  <a:srgbClr val="000000">
                    <a:lumMod val="95000"/>
                    <a:lumOff val="5000"/>
                  </a:srgbClr>
                </a:solidFill>
                <a:latin typeface="华文细黑" pitchFamily="2" charset="-122"/>
              </a:rPr>
              <a:t>南京分</a:t>
            </a:r>
            <a:r>
              <a:rPr lang="zh-CN" altLang="en-US" sz="1200" b="1" dirty="0">
                <a:solidFill>
                  <a:srgbClr val="000000">
                    <a:lumMod val="95000"/>
                    <a:lumOff val="5000"/>
                  </a:srgbClr>
                </a:solidFill>
                <a:latin typeface="华文细黑" pitchFamily="2" charset="-122"/>
              </a:rPr>
              <a:t>部</a:t>
            </a:r>
          </a:p>
        </p:txBody>
      </p:sp>
      <p:pic>
        <p:nvPicPr>
          <p:cNvPr id="39" name="Picture 19" descr="服务器终端"/>
          <p:cNvPicPr>
            <a:picLocks noChangeAspect="1" noChangeArrowheads="1"/>
          </p:cNvPicPr>
          <p:nvPr/>
        </p:nvPicPr>
        <p:blipFill>
          <a:blip r:embed="rId5" cstate="print"/>
          <a:srcRect/>
          <a:stretch>
            <a:fillRect/>
          </a:stretch>
        </p:blipFill>
        <p:spPr bwMode="auto">
          <a:xfrm>
            <a:off x="976233" y="5647600"/>
            <a:ext cx="485775" cy="515938"/>
          </a:xfrm>
          <a:prstGeom prst="rect">
            <a:avLst/>
          </a:prstGeom>
          <a:noFill/>
          <a:ln w="9525">
            <a:noFill/>
            <a:miter lim="800000"/>
            <a:headEnd/>
            <a:tailEnd/>
          </a:ln>
        </p:spPr>
      </p:pic>
      <p:sp>
        <p:nvSpPr>
          <p:cNvPr id="40" name="Line 21"/>
          <p:cNvSpPr>
            <a:spLocks noChangeShapeType="1"/>
          </p:cNvSpPr>
          <p:nvPr/>
        </p:nvSpPr>
        <p:spPr bwMode="auto">
          <a:xfrm>
            <a:off x="1790984" y="5414112"/>
            <a:ext cx="0" cy="338832"/>
          </a:xfrm>
          <a:prstGeom prst="line">
            <a:avLst/>
          </a:prstGeom>
          <a:noFill/>
          <a:ln w="9525">
            <a:solidFill>
              <a:schemeClr val="tx1"/>
            </a:solidFill>
            <a:round/>
            <a:headEnd/>
            <a:tailEnd/>
          </a:ln>
        </p:spPr>
        <p:txBody>
          <a:bodyPr anchor="ctr"/>
          <a:lstStyle/>
          <a:p>
            <a:pPr fontAlgn="base">
              <a:spcBef>
                <a:spcPct val="0"/>
              </a:spcBef>
              <a:spcAft>
                <a:spcPct val="0"/>
              </a:spcAft>
            </a:pPr>
            <a:endParaRPr lang="zh-CN" altLang="en-US">
              <a:solidFill>
                <a:srgbClr val="000000"/>
              </a:solidFill>
              <a:latin typeface="Arial" charset="0"/>
              <a:ea typeface="宋体" charset="-122"/>
            </a:endParaRPr>
          </a:p>
        </p:txBody>
      </p:sp>
      <p:pic>
        <p:nvPicPr>
          <p:cNvPr id="41" name="Picture 6" descr="S1000"/>
          <p:cNvPicPr>
            <a:picLocks noChangeAspect="1" noChangeArrowheads="1"/>
          </p:cNvPicPr>
          <p:nvPr/>
        </p:nvPicPr>
        <p:blipFill>
          <a:blip r:embed="rId6" cstate="print"/>
          <a:srcRect/>
          <a:stretch>
            <a:fillRect/>
          </a:stretch>
        </p:blipFill>
        <p:spPr bwMode="auto">
          <a:xfrm>
            <a:off x="1534016" y="5215552"/>
            <a:ext cx="504056" cy="360040"/>
          </a:xfrm>
          <a:prstGeom prst="rect">
            <a:avLst/>
          </a:prstGeom>
          <a:noFill/>
        </p:spPr>
      </p:pic>
      <p:sp>
        <p:nvSpPr>
          <p:cNvPr id="42" name="Line 21"/>
          <p:cNvSpPr>
            <a:spLocks noChangeShapeType="1"/>
          </p:cNvSpPr>
          <p:nvPr/>
        </p:nvSpPr>
        <p:spPr bwMode="auto">
          <a:xfrm>
            <a:off x="2298808" y="5408072"/>
            <a:ext cx="0" cy="338832"/>
          </a:xfrm>
          <a:prstGeom prst="line">
            <a:avLst/>
          </a:prstGeom>
          <a:noFill/>
          <a:ln w="9525">
            <a:solidFill>
              <a:schemeClr val="tx1"/>
            </a:solidFill>
            <a:round/>
            <a:headEnd/>
            <a:tailEnd/>
          </a:ln>
        </p:spPr>
        <p:txBody>
          <a:bodyPr anchor="ctr"/>
          <a:lstStyle/>
          <a:p>
            <a:pPr fontAlgn="base">
              <a:spcBef>
                <a:spcPct val="0"/>
              </a:spcBef>
              <a:spcAft>
                <a:spcPct val="0"/>
              </a:spcAft>
            </a:pPr>
            <a:endParaRPr lang="zh-CN" altLang="en-US">
              <a:solidFill>
                <a:srgbClr val="000000"/>
              </a:solidFill>
              <a:latin typeface="Arial" charset="0"/>
              <a:ea typeface="宋体" charset="-122"/>
            </a:endParaRPr>
          </a:p>
        </p:txBody>
      </p:sp>
      <p:pic>
        <p:nvPicPr>
          <p:cNvPr id="43" name="Picture 19" descr="服务器终端"/>
          <p:cNvPicPr>
            <a:picLocks noChangeAspect="1" noChangeArrowheads="1"/>
          </p:cNvPicPr>
          <p:nvPr/>
        </p:nvPicPr>
        <p:blipFill>
          <a:blip r:embed="rId5" cstate="print"/>
          <a:srcRect/>
          <a:stretch>
            <a:fillRect/>
          </a:stretch>
        </p:blipFill>
        <p:spPr bwMode="auto">
          <a:xfrm>
            <a:off x="2070001" y="5707726"/>
            <a:ext cx="485775" cy="515938"/>
          </a:xfrm>
          <a:prstGeom prst="rect">
            <a:avLst/>
          </a:prstGeom>
          <a:noFill/>
          <a:ln w="9525">
            <a:noFill/>
            <a:miter lim="800000"/>
            <a:headEnd/>
            <a:tailEnd/>
          </a:ln>
        </p:spPr>
      </p:pic>
      <p:pic>
        <p:nvPicPr>
          <p:cNvPr id="44" name="Picture 19" descr="服务器终端"/>
          <p:cNvPicPr>
            <a:picLocks noChangeAspect="1" noChangeArrowheads="1"/>
          </p:cNvPicPr>
          <p:nvPr/>
        </p:nvPicPr>
        <p:blipFill>
          <a:blip r:embed="rId5" cstate="print"/>
          <a:srcRect/>
          <a:stretch>
            <a:fillRect/>
          </a:stretch>
        </p:blipFill>
        <p:spPr bwMode="auto">
          <a:xfrm>
            <a:off x="1534016" y="5661248"/>
            <a:ext cx="485775" cy="515938"/>
          </a:xfrm>
          <a:prstGeom prst="rect">
            <a:avLst/>
          </a:prstGeom>
          <a:noFill/>
          <a:ln w="9525">
            <a:noFill/>
            <a:miter lim="800000"/>
            <a:headEnd/>
            <a:tailEnd/>
          </a:ln>
        </p:spPr>
      </p:pic>
      <p:sp>
        <p:nvSpPr>
          <p:cNvPr id="45" name="Text Box 43"/>
          <p:cNvSpPr txBox="1">
            <a:spLocks noChangeArrowheads="1"/>
          </p:cNvSpPr>
          <p:nvPr/>
        </p:nvSpPr>
        <p:spPr bwMode="auto">
          <a:xfrm>
            <a:off x="1126278" y="5113347"/>
            <a:ext cx="551754" cy="246221"/>
          </a:xfrm>
          <a:prstGeom prst="rect">
            <a:avLst/>
          </a:prstGeom>
          <a:noFill/>
          <a:ln w="9525" algn="ctr">
            <a:noFill/>
            <a:miter lim="800000"/>
            <a:headEnd/>
            <a:tailEnd/>
          </a:ln>
        </p:spPr>
        <p:txBody>
          <a:bodyPr wrap="none">
            <a:spAutoFit/>
          </a:bodyPr>
          <a:lstStyle/>
          <a:p>
            <a:pPr fontAlgn="base">
              <a:spcBef>
                <a:spcPct val="0"/>
              </a:spcBef>
              <a:spcAft>
                <a:spcPct val="0"/>
              </a:spcAft>
            </a:pPr>
            <a:r>
              <a:rPr lang="en-US" altLang="zh-CN" sz="1000" b="1" dirty="0" smtClean="0">
                <a:solidFill>
                  <a:srgbClr val="000000"/>
                </a:solidFill>
                <a:latin typeface="Arial" charset="0"/>
                <a:ea typeface="宋体" charset="-122"/>
              </a:rPr>
              <a:t>S1224</a:t>
            </a:r>
            <a:endParaRPr lang="en-US" altLang="zh-CN" b="1" dirty="0">
              <a:solidFill>
                <a:srgbClr val="000000"/>
              </a:solidFill>
              <a:latin typeface="Arial" charset="0"/>
              <a:ea typeface="宋体" charset="-122"/>
            </a:endParaRPr>
          </a:p>
        </p:txBody>
      </p:sp>
      <p:sp>
        <p:nvSpPr>
          <p:cNvPr id="46" name="圆角矩形 45"/>
          <p:cNvSpPr/>
          <p:nvPr/>
        </p:nvSpPr>
        <p:spPr bwMode="auto">
          <a:xfrm>
            <a:off x="926888" y="2348880"/>
            <a:ext cx="1584176" cy="1656184"/>
          </a:xfrm>
          <a:prstGeom prst="roundRect">
            <a:avLst/>
          </a:prstGeom>
          <a:solidFill>
            <a:schemeClr val="accent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mtClean="0">
              <a:solidFill>
                <a:srgbClr val="000000"/>
              </a:solidFill>
              <a:latin typeface="Arial" pitchFamily="34" charset="0"/>
              <a:ea typeface="宋体" pitchFamily="2" charset="-122"/>
            </a:endParaRPr>
          </a:p>
        </p:txBody>
      </p:sp>
      <p:pic>
        <p:nvPicPr>
          <p:cNvPr id="47" name="Picture 10" descr="中低端路由器-"/>
          <p:cNvPicPr>
            <a:picLocks noGrp="1" noChangeAspect="1" noChangeArrowheads="1"/>
          </p:cNvPicPr>
          <p:nvPr/>
        </p:nvPicPr>
        <p:blipFill>
          <a:blip r:embed="rId7" cstate="print"/>
          <a:srcRect/>
          <a:stretch>
            <a:fillRect/>
          </a:stretch>
        </p:blipFill>
        <p:spPr bwMode="auto">
          <a:xfrm>
            <a:off x="1548105" y="2451952"/>
            <a:ext cx="489967" cy="362631"/>
          </a:xfrm>
          <a:prstGeom prst="rect">
            <a:avLst/>
          </a:prstGeom>
          <a:noFill/>
          <a:ln w="9525">
            <a:noFill/>
            <a:miter lim="800000"/>
            <a:headEnd/>
            <a:tailEnd/>
          </a:ln>
        </p:spPr>
      </p:pic>
      <p:sp>
        <p:nvSpPr>
          <p:cNvPr id="48" name="Line 18"/>
          <p:cNvSpPr>
            <a:spLocks noChangeShapeType="1"/>
          </p:cNvSpPr>
          <p:nvPr/>
        </p:nvSpPr>
        <p:spPr bwMode="auto">
          <a:xfrm>
            <a:off x="1245984" y="3144736"/>
            <a:ext cx="1054100" cy="0"/>
          </a:xfrm>
          <a:prstGeom prst="line">
            <a:avLst/>
          </a:prstGeom>
          <a:noFill/>
          <a:ln w="9525">
            <a:solidFill>
              <a:schemeClr val="tx1"/>
            </a:solidFill>
            <a:round/>
            <a:headEnd/>
            <a:tailEnd/>
          </a:ln>
        </p:spPr>
        <p:txBody>
          <a:bodyPr anchor="ctr"/>
          <a:lstStyle/>
          <a:p>
            <a:pPr fontAlgn="base">
              <a:spcBef>
                <a:spcPct val="0"/>
              </a:spcBef>
              <a:spcAft>
                <a:spcPct val="0"/>
              </a:spcAft>
            </a:pPr>
            <a:endParaRPr lang="zh-CN" altLang="en-US">
              <a:solidFill>
                <a:srgbClr val="000000"/>
              </a:solidFill>
              <a:latin typeface="Arial" charset="0"/>
              <a:ea typeface="宋体" charset="-122"/>
            </a:endParaRPr>
          </a:p>
        </p:txBody>
      </p:sp>
      <p:sp>
        <p:nvSpPr>
          <p:cNvPr id="49" name="Line 21"/>
          <p:cNvSpPr>
            <a:spLocks noChangeShapeType="1"/>
          </p:cNvSpPr>
          <p:nvPr/>
        </p:nvSpPr>
        <p:spPr bwMode="auto">
          <a:xfrm>
            <a:off x="1245984" y="3138648"/>
            <a:ext cx="0" cy="338832"/>
          </a:xfrm>
          <a:prstGeom prst="line">
            <a:avLst/>
          </a:prstGeom>
          <a:noFill/>
          <a:ln w="9525">
            <a:solidFill>
              <a:schemeClr val="tx1"/>
            </a:solidFill>
            <a:round/>
            <a:headEnd/>
            <a:tailEnd/>
          </a:ln>
        </p:spPr>
        <p:txBody>
          <a:bodyPr anchor="ctr"/>
          <a:lstStyle/>
          <a:p>
            <a:pPr fontAlgn="base">
              <a:spcBef>
                <a:spcPct val="0"/>
              </a:spcBef>
              <a:spcAft>
                <a:spcPct val="0"/>
              </a:spcAft>
            </a:pPr>
            <a:endParaRPr lang="zh-CN" altLang="en-US">
              <a:solidFill>
                <a:srgbClr val="000000"/>
              </a:solidFill>
              <a:latin typeface="Arial" charset="0"/>
              <a:ea typeface="宋体" charset="-122"/>
            </a:endParaRPr>
          </a:p>
        </p:txBody>
      </p:sp>
      <p:sp>
        <p:nvSpPr>
          <p:cNvPr id="50" name="Line 22"/>
          <p:cNvSpPr>
            <a:spLocks noChangeShapeType="1"/>
          </p:cNvSpPr>
          <p:nvPr/>
        </p:nvSpPr>
        <p:spPr bwMode="auto">
          <a:xfrm>
            <a:off x="1777336" y="2811992"/>
            <a:ext cx="0" cy="360040"/>
          </a:xfrm>
          <a:prstGeom prst="line">
            <a:avLst/>
          </a:prstGeom>
          <a:noFill/>
          <a:ln w="9525">
            <a:solidFill>
              <a:schemeClr val="tx1"/>
            </a:solidFill>
            <a:round/>
            <a:headEnd/>
            <a:tailEnd/>
          </a:ln>
        </p:spPr>
        <p:txBody>
          <a:bodyPr anchor="ctr"/>
          <a:lstStyle/>
          <a:p>
            <a:pPr fontAlgn="base">
              <a:spcBef>
                <a:spcPct val="0"/>
              </a:spcBef>
              <a:spcAft>
                <a:spcPct val="0"/>
              </a:spcAft>
            </a:pPr>
            <a:endParaRPr lang="zh-CN" altLang="en-US">
              <a:solidFill>
                <a:srgbClr val="000000"/>
              </a:solidFill>
              <a:latin typeface="Arial" charset="0"/>
              <a:ea typeface="宋体" charset="-122"/>
            </a:endParaRPr>
          </a:p>
        </p:txBody>
      </p:sp>
      <p:sp>
        <p:nvSpPr>
          <p:cNvPr id="51" name="Text Box 43"/>
          <p:cNvSpPr txBox="1">
            <a:spLocks noChangeArrowheads="1"/>
          </p:cNvSpPr>
          <p:nvPr/>
        </p:nvSpPr>
        <p:spPr bwMode="auto">
          <a:xfrm>
            <a:off x="961296" y="2421755"/>
            <a:ext cx="644728" cy="246221"/>
          </a:xfrm>
          <a:prstGeom prst="rect">
            <a:avLst/>
          </a:prstGeom>
          <a:noFill/>
          <a:ln w="9525" algn="ctr">
            <a:noFill/>
            <a:miter lim="800000"/>
            <a:headEnd/>
            <a:tailEnd/>
          </a:ln>
        </p:spPr>
        <p:txBody>
          <a:bodyPr wrap="none">
            <a:spAutoFit/>
          </a:bodyPr>
          <a:lstStyle/>
          <a:p>
            <a:pPr fontAlgn="base">
              <a:spcBef>
                <a:spcPct val="0"/>
              </a:spcBef>
              <a:spcAft>
                <a:spcPct val="0"/>
              </a:spcAft>
            </a:pPr>
            <a:r>
              <a:rPr lang="en-US" altLang="zh-CN" sz="1000" b="1" dirty="0" smtClean="0">
                <a:solidFill>
                  <a:srgbClr val="000000"/>
                </a:solidFill>
                <a:latin typeface="Arial" charset="0"/>
                <a:ea typeface="宋体" charset="-122"/>
              </a:rPr>
              <a:t>ER3100</a:t>
            </a:r>
            <a:endParaRPr lang="en-US" altLang="zh-CN" b="1" dirty="0">
              <a:solidFill>
                <a:srgbClr val="000000"/>
              </a:solidFill>
              <a:latin typeface="Arial" charset="0"/>
              <a:ea typeface="宋体" charset="-122"/>
            </a:endParaRPr>
          </a:p>
        </p:txBody>
      </p:sp>
      <p:sp>
        <p:nvSpPr>
          <p:cNvPr id="52" name="Text Box 6"/>
          <p:cNvSpPr txBox="1">
            <a:spLocks noChangeArrowheads="1"/>
          </p:cNvSpPr>
          <p:nvPr/>
        </p:nvSpPr>
        <p:spPr bwMode="auto">
          <a:xfrm>
            <a:off x="1236104" y="3988801"/>
            <a:ext cx="800219" cy="276999"/>
          </a:xfrm>
          <a:prstGeom prst="rect">
            <a:avLst/>
          </a:prstGeom>
          <a:noFill/>
          <a:ln w="9525" algn="ctr">
            <a:noFill/>
            <a:miter lim="800000"/>
            <a:headEnd/>
            <a:tailEnd/>
          </a:ln>
        </p:spPr>
        <p:txBody>
          <a:bodyPr wrap="none">
            <a:spAutoFit/>
          </a:bodyPr>
          <a:lstStyle/>
          <a:p>
            <a:pPr fontAlgn="base">
              <a:spcBef>
                <a:spcPct val="0"/>
              </a:spcBef>
              <a:spcAft>
                <a:spcPct val="0"/>
              </a:spcAft>
            </a:pPr>
            <a:r>
              <a:rPr lang="zh-CN" altLang="en-US" sz="1200" b="1" dirty="0" smtClean="0">
                <a:solidFill>
                  <a:srgbClr val="000000">
                    <a:lumMod val="95000"/>
                    <a:lumOff val="5000"/>
                  </a:srgbClr>
                </a:solidFill>
                <a:latin typeface="华文细黑" pitchFamily="2" charset="-122"/>
              </a:rPr>
              <a:t>沈阳分</a:t>
            </a:r>
            <a:r>
              <a:rPr lang="zh-CN" altLang="en-US" sz="1200" b="1" dirty="0">
                <a:solidFill>
                  <a:srgbClr val="000000">
                    <a:lumMod val="95000"/>
                    <a:lumOff val="5000"/>
                  </a:srgbClr>
                </a:solidFill>
                <a:latin typeface="华文细黑" pitchFamily="2" charset="-122"/>
              </a:rPr>
              <a:t>部</a:t>
            </a:r>
          </a:p>
        </p:txBody>
      </p:sp>
      <p:pic>
        <p:nvPicPr>
          <p:cNvPr id="53" name="Picture 19" descr="服务器终端"/>
          <p:cNvPicPr>
            <a:picLocks noChangeAspect="1" noChangeArrowheads="1"/>
          </p:cNvPicPr>
          <p:nvPr/>
        </p:nvPicPr>
        <p:blipFill>
          <a:blip r:embed="rId5" cstate="print"/>
          <a:srcRect/>
          <a:stretch>
            <a:fillRect/>
          </a:stretch>
        </p:blipFill>
        <p:spPr bwMode="auto">
          <a:xfrm>
            <a:off x="976233" y="3388056"/>
            <a:ext cx="485775" cy="515938"/>
          </a:xfrm>
          <a:prstGeom prst="rect">
            <a:avLst/>
          </a:prstGeom>
          <a:noFill/>
          <a:ln w="9525">
            <a:noFill/>
            <a:miter lim="800000"/>
            <a:headEnd/>
            <a:tailEnd/>
          </a:ln>
        </p:spPr>
      </p:pic>
      <p:sp>
        <p:nvSpPr>
          <p:cNvPr id="54" name="Line 21"/>
          <p:cNvSpPr>
            <a:spLocks noChangeShapeType="1"/>
          </p:cNvSpPr>
          <p:nvPr/>
        </p:nvSpPr>
        <p:spPr bwMode="auto">
          <a:xfrm>
            <a:off x="1790984" y="3154568"/>
            <a:ext cx="0" cy="338832"/>
          </a:xfrm>
          <a:prstGeom prst="line">
            <a:avLst/>
          </a:prstGeom>
          <a:noFill/>
          <a:ln w="9525">
            <a:solidFill>
              <a:schemeClr val="tx1"/>
            </a:solidFill>
            <a:round/>
            <a:headEnd/>
            <a:tailEnd/>
          </a:ln>
        </p:spPr>
        <p:txBody>
          <a:bodyPr anchor="ctr"/>
          <a:lstStyle/>
          <a:p>
            <a:pPr fontAlgn="base">
              <a:spcBef>
                <a:spcPct val="0"/>
              </a:spcBef>
              <a:spcAft>
                <a:spcPct val="0"/>
              </a:spcAft>
            </a:pPr>
            <a:endParaRPr lang="zh-CN" altLang="en-US">
              <a:solidFill>
                <a:srgbClr val="000000"/>
              </a:solidFill>
              <a:latin typeface="Arial" charset="0"/>
              <a:ea typeface="宋体" charset="-122"/>
            </a:endParaRPr>
          </a:p>
        </p:txBody>
      </p:sp>
      <p:pic>
        <p:nvPicPr>
          <p:cNvPr id="55" name="Picture 6" descr="S1000"/>
          <p:cNvPicPr>
            <a:picLocks noChangeAspect="1" noChangeArrowheads="1"/>
          </p:cNvPicPr>
          <p:nvPr/>
        </p:nvPicPr>
        <p:blipFill>
          <a:blip r:embed="rId6" cstate="print"/>
          <a:srcRect/>
          <a:stretch>
            <a:fillRect/>
          </a:stretch>
        </p:blipFill>
        <p:spPr bwMode="auto">
          <a:xfrm>
            <a:off x="1534016" y="2956008"/>
            <a:ext cx="504056" cy="360040"/>
          </a:xfrm>
          <a:prstGeom prst="rect">
            <a:avLst/>
          </a:prstGeom>
          <a:noFill/>
        </p:spPr>
      </p:pic>
      <p:sp>
        <p:nvSpPr>
          <p:cNvPr id="56" name="Line 21"/>
          <p:cNvSpPr>
            <a:spLocks noChangeShapeType="1"/>
          </p:cNvSpPr>
          <p:nvPr/>
        </p:nvSpPr>
        <p:spPr bwMode="auto">
          <a:xfrm>
            <a:off x="2298808" y="3148528"/>
            <a:ext cx="0" cy="338832"/>
          </a:xfrm>
          <a:prstGeom prst="line">
            <a:avLst/>
          </a:prstGeom>
          <a:noFill/>
          <a:ln w="9525">
            <a:solidFill>
              <a:schemeClr val="tx1"/>
            </a:solidFill>
            <a:round/>
            <a:headEnd/>
            <a:tailEnd/>
          </a:ln>
        </p:spPr>
        <p:txBody>
          <a:bodyPr anchor="ctr"/>
          <a:lstStyle/>
          <a:p>
            <a:pPr fontAlgn="base">
              <a:spcBef>
                <a:spcPct val="0"/>
              </a:spcBef>
              <a:spcAft>
                <a:spcPct val="0"/>
              </a:spcAft>
            </a:pPr>
            <a:endParaRPr lang="zh-CN" altLang="en-US">
              <a:solidFill>
                <a:srgbClr val="000000"/>
              </a:solidFill>
              <a:latin typeface="Arial" charset="0"/>
              <a:ea typeface="宋体" charset="-122"/>
            </a:endParaRPr>
          </a:p>
        </p:txBody>
      </p:sp>
      <p:pic>
        <p:nvPicPr>
          <p:cNvPr id="57" name="Picture 19" descr="服务器终端"/>
          <p:cNvPicPr>
            <a:picLocks noChangeAspect="1" noChangeArrowheads="1"/>
          </p:cNvPicPr>
          <p:nvPr/>
        </p:nvPicPr>
        <p:blipFill>
          <a:blip r:embed="rId5" cstate="print"/>
          <a:srcRect/>
          <a:stretch>
            <a:fillRect/>
          </a:stretch>
        </p:blipFill>
        <p:spPr bwMode="auto">
          <a:xfrm>
            <a:off x="2070001" y="3448182"/>
            <a:ext cx="485775" cy="515938"/>
          </a:xfrm>
          <a:prstGeom prst="rect">
            <a:avLst/>
          </a:prstGeom>
          <a:noFill/>
          <a:ln w="9525">
            <a:noFill/>
            <a:miter lim="800000"/>
            <a:headEnd/>
            <a:tailEnd/>
          </a:ln>
        </p:spPr>
      </p:pic>
      <p:pic>
        <p:nvPicPr>
          <p:cNvPr id="58" name="Picture 19" descr="服务器终端"/>
          <p:cNvPicPr>
            <a:picLocks noChangeAspect="1" noChangeArrowheads="1"/>
          </p:cNvPicPr>
          <p:nvPr/>
        </p:nvPicPr>
        <p:blipFill>
          <a:blip r:embed="rId5" cstate="print"/>
          <a:srcRect/>
          <a:stretch>
            <a:fillRect/>
          </a:stretch>
        </p:blipFill>
        <p:spPr bwMode="auto">
          <a:xfrm>
            <a:off x="1534016" y="3401704"/>
            <a:ext cx="485775" cy="515938"/>
          </a:xfrm>
          <a:prstGeom prst="rect">
            <a:avLst/>
          </a:prstGeom>
          <a:noFill/>
          <a:ln w="9525">
            <a:noFill/>
            <a:miter lim="800000"/>
            <a:headEnd/>
            <a:tailEnd/>
          </a:ln>
        </p:spPr>
      </p:pic>
      <p:sp>
        <p:nvSpPr>
          <p:cNvPr id="59" name="Text Box 43"/>
          <p:cNvSpPr txBox="1">
            <a:spLocks noChangeArrowheads="1"/>
          </p:cNvSpPr>
          <p:nvPr/>
        </p:nvSpPr>
        <p:spPr bwMode="auto">
          <a:xfrm>
            <a:off x="1126278" y="2853803"/>
            <a:ext cx="551754" cy="246221"/>
          </a:xfrm>
          <a:prstGeom prst="rect">
            <a:avLst/>
          </a:prstGeom>
          <a:noFill/>
          <a:ln w="9525" algn="ctr">
            <a:noFill/>
            <a:miter lim="800000"/>
            <a:headEnd/>
            <a:tailEnd/>
          </a:ln>
        </p:spPr>
        <p:txBody>
          <a:bodyPr wrap="none">
            <a:spAutoFit/>
          </a:bodyPr>
          <a:lstStyle/>
          <a:p>
            <a:pPr fontAlgn="base">
              <a:spcBef>
                <a:spcPct val="0"/>
              </a:spcBef>
              <a:spcAft>
                <a:spcPct val="0"/>
              </a:spcAft>
            </a:pPr>
            <a:r>
              <a:rPr lang="en-US" altLang="zh-CN" sz="1000" b="1" dirty="0" smtClean="0">
                <a:solidFill>
                  <a:srgbClr val="000000"/>
                </a:solidFill>
                <a:latin typeface="Arial" charset="0"/>
                <a:ea typeface="宋体" charset="-122"/>
              </a:rPr>
              <a:t>S1224</a:t>
            </a:r>
            <a:endParaRPr lang="en-US" altLang="zh-CN" b="1" dirty="0">
              <a:solidFill>
                <a:srgbClr val="000000"/>
              </a:solidFill>
              <a:latin typeface="Arial" charset="0"/>
              <a:ea typeface="宋体" charset="-122"/>
            </a:endParaRPr>
          </a:p>
        </p:txBody>
      </p:sp>
      <p:sp>
        <p:nvSpPr>
          <p:cNvPr id="60" name="圆角矩形 59"/>
          <p:cNvSpPr/>
          <p:nvPr/>
        </p:nvSpPr>
        <p:spPr bwMode="auto">
          <a:xfrm>
            <a:off x="6958144" y="4591008"/>
            <a:ext cx="1673600" cy="1656184"/>
          </a:xfrm>
          <a:prstGeom prst="roundRect">
            <a:avLst/>
          </a:prstGeom>
          <a:solidFill>
            <a:schemeClr val="accent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mtClean="0">
              <a:solidFill>
                <a:srgbClr val="000000"/>
              </a:solidFill>
              <a:latin typeface="Arial" pitchFamily="34" charset="0"/>
              <a:ea typeface="宋体" pitchFamily="2" charset="-122"/>
            </a:endParaRPr>
          </a:p>
        </p:txBody>
      </p:sp>
      <p:sp>
        <p:nvSpPr>
          <p:cNvPr id="61" name="Line 18"/>
          <p:cNvSpPr>
            <a:spLocks noChangeShapeType="1"/>
          </p:cNvSpPr>
          <p:nvPr/>
        </p:nvSpPr>
        <p:spPr bwMode="auto">
          <a:xfrm>
            <a:off x="7294656" y="5386864"/>
            <a:ext cx="1054100" cy="0"/>
          </a:xfrm>
          <a:prstGeom prst="line">
            <a:avLst/>
          </a:prstGeom>
          <a:noFill/>
          <a:ln w="9525">
            <a:solidFill>
              <a:schemeClr val="tx1"/>
            </a:solidFill>
            <a:round/>
            <a:headEnd/>
            <a:tailEnd/>
          </a:ln>
        </p:spPr>
        <p:txBody>
          <a:bodyPr anchor="ctr"/>
          <a:lstStyle/>
          <a:p>
            <a:pPr fontAlgn="base">
              <a:spcBef>
                <a:spcPct val="0"/>
              </a:spcBef>
              <a:spcAft>
                <a:spcPct val="0"/>
              </a:spcAft>
            </a:pPr>
            <a:endParaRPr lang="zh-CN" altLang="en-US">
              <a:solidFill>
                <a:srgbClr val="000000"/>
              </a:solidFill>
              <a:latin typeface="Arial" charset="0"/>
              <a:ea typeface="宋体" charset="-122"/>
            </a:endParaRPr>
          </a:p>
        </p:txBody>
      </p:sp>
      <p:sp>
        <p:nvSpPr>
          <p:cNvPr id="62" name="Line 21"/>
          <p:cNvSpPr>
            <a:spLocks noChangeShapeType="1"/>
          </p:cNvSpPr>
          <p:nvPr/>
        </p:nvSpPr>
        <p:spPr bwMode="auto">
          <a:xfrm>
            <a:off x="7294656" y="5380776"/>
            <a:ext cx="0" cy="338832"/>
          </a:xfrm>
          <a:prstGeom prst="line">
            <a:avLst/>
          </a:prstGeom>
          <a:noFill/>
          <a:ln w="9525">
            <a:solidFill>
              <a:schemeClr val="tx1"/>
            </a:solidFill>
            <a:round/>
            <a:headEnd/>
            <a:tailEnd/>
          </a:ln>
        </p:spPr>
        <p:txBody>
          <a:bodyPr anchor="ctr"/>
          <a:lstStyle/>
          <a:p>
            <a:pPr fontAlgn="base">
              <a:spcBef>
                <a:spcPct val="0"/>
              </a:spcBef>
              <a:spcAft>
                <a:spcPct val="0"/>
              </a:spcAft>
            </a:pPr>
            <a:endParaRPr lang="zh-CN" altLang="en-US">
              <a:solidFill>
                <a:srgbClr val="000000"/>
              </a:solidFill>
              <a:latin typeface="Arial" charset="0"/>
              <a:ea typeface="宋体" charset="-122"/>
            </a:endParaRPr>
          </a:p>
        </p:txBody>
      </p:sp>
      <p:sp>
        <p:nvSpPr>
          <p:cNvPr id="63" name="Line 22"/>
          <p:cNvSpPr>
            <a:spLocks noChangeShapeType="1"/>
          </p:cNvSpPr>
          <p:nvPr/>
        </p:nvSpPr>
        <p:spPr bwMode="auto">
          <a:xfrm>
            <a:off x="7826008" y="5054120"/>
            <a:ext cx="0" cy="360040"/>
          </a:xfrm>
          <a:prstGeom prst="line">
            <a:avLst/>
          </a:prstGeom>
          <a:noFill/>
          <a:ln w="9525">
            <a:solidFill>
              <a:schemeClr val="tx1"/>
            </a:solidFill>
            <a:round/>
            <a:headEnd/>
            <a:tailEnd/>
          </a:ln>
        </p:spPr>
        <p:txBody>
          <a:bodyPr anchor="ctr"/>
          <a:lstStyle/>
          <a:p>
            <a:pPr fontAlgn="base">
              <a:spcBef>
                <a:spcPct val="0"/>
              </a:spcBef>
              <a:spcAft>
                <a:spcPct val="0"/>
              </a:spcAft>
            </a:pPr>
            <a:endParaRPr lang="zh-CN" altLang="en-US">
              <a:solidFill>
                <a:srgbClr val="000000"/>
              </a:solidFill>
              <a:latin typeface="Arial" charset="0"/>
              <a:ea typeface="宋体" charset="-122"/>
            </a:endParaRPr>
          </a:p>
        </p:txBody>
      </p:sp>
      <p:sp>
        <p:nvSpPr>
          <p:cNvPr id="64" name="Text Box 43"/>
          <p:cNvSpPr txBox="1">
            <a:spLocks noChangeArrowheads="1"/>
          </p:cNvSpPr>
          <p:nvPr/>
        </p:nvSpPr>
        <p:spPr bwMode="auto">
          <a:xfrm>
            <a:off x="7095624" y="4619171"/>
            <a:ext cx="644728" cy="246221"/>
          </a:xfrm>
          <a:prstGeom prst="rect">
            <a:avLst/>
          </a:prstGeom>
          <a:noFill/>
          <a:ln w="9525" algn="ctr">
            <a:noFill/>
            <a:miter lim="800000"/>
            <a:headEnd/>
            <a:tailEnd/>
          </a:ln>
        </p:spPr>
        <p:txBody>
          <a:bodyPr wrap="none">
            <a:spAutoFit/>
          </a:bodyPr>
          <a:lstStyle/>
          <a:p>
            <a:pPr fontAlgn="base">
              <a:spcBef>
                <a:spcPct val="0"/>
              </a:spcBef>
              <a:spcAft>
                <a:spcPct val="0"/>
              </a:spcAft>
            </a:pPr>
            <a:r>
              <a:rPr lang="en-US" altLang="zh-CN" sz="1000" b="1" dirty="0" smtClean="0">
                <a:solidFill>
                  <a:srgbClr val="000000"/>
                </a:solidFill>
                <a:latin typeface="Arial" charset="0"/>
                <a:ea typeface="宋体" charset="-122"/>
              </a:rPr>
              <a:t>ER3100</a:t>
            </a:r>
            <a:endParaRPr lang="en-US" altLang="zh-CN" b="1" dirty="0">
              <a:solidFill>
                <a:srgbClr val="000000"/>
              </a:solidFill>
              <a:latin typeface="Arial" charset="0"/>
              <a:ea typeface="宋体" charset="-122"/>
            </a:endParaRPr>
          </a:p>
        </p:txBody>
      </p:sp>
      <p:sp>
        <p:nvSpPr>
          <p:cNvPr id="65" name="Text Box 6"/>
          <p:cNvSpPr txBox="1">
            <a:spLocks noChangeArrowheads="1"/>
          </p:cNvSpPr>
          <p:nvPr/>
        </p:nvSpPr>
        <p:spPr bwMode="auto">
          <a:xfrm>
            <a:off x="7284776" y="6230929"/>
            <a:ext cx="800219" cy="276999"/>
          </a:xfrm>
          <a:prstGeom prst="rect">
            <a:avLst/>
          </a:prstGeom>
          <a:noFill/>
          <a:ln w="9525" algn="ctr">
            <a:noFill/>
            <a:miter lim="800000"/>
            <a:headEnd/>
            <a:tailEnd/>
          </a:ln>
        </p:spPr>
        <p:txBody>
          <a:bodyPr wrap="none">
            <a:spAutoFit/>
          </a:bodyPr>
          <a:lstStyle/>
          <a:p>
            <a:pPr fontAlgn="base">
              <a:spcBef>
                <a:spcPct val="0"/>
              </a:spcBef>
              <a:spcAft>
                <a:spcPct val="0"/>
              </a:spcAft>
            </a:pPr>
            <a:r>
              <a:rPr lang="zh-CN" altLang="en-US" sz="1200" b="1" dirty="0" smtClean="0">
                <a:solidFill>
                  <a:srgbClr val="000000">
                    <a:lumMod val="95000"/>
                    <a:lumOff val="5000"/>
                  </a:srgbClr>
                </a:solidFill>
                <a:latin typeface="华文细黑" pitchFamily="2" charset="-122"/>
              </a:rPr>
              <a:t>西安分</a:t>
            </a:r>
            <a:r>
              <a:rPr lang="zh-CN" altLang="en-US" sz="1200" b="1" dirty="0">
                <a:solidFill>
                  <a:srgbClr val="000000">
                    <a:lumMod val="95000"/>
                    <a:lumOff val="5000"/>
                  </a:srgbClr>
                </a:solidFill>
                <a:latin typeface="华文细黑" pitchFamily="2" charset="-122"/>
              </a:rPr>
              <a:t>部</a:t>
            </a:r>
          </a:p>
        </p:txBody>
      </p:sp>
      <p:pic>
        <p:nvPicPr>
          <p:cNvPr id="66" name="Picture 19" descr="服务器终端"/>
          <p:cNvPicPr>
            <a:picLocks noChangeAspect="1" noChangeArrowheads="1"/>
          </p:cNvPicPr>
          <p:nvPr/>
        </p:nvPicPr>
        <p:blipFill>
          <a:blip r:embed="rId5" cstate="print"/>
          <a:srcRect/>
          <a:stretch>
            <a:fillRect/>
          </a:stretch>
        </p:blipFill>
        <p:spPr bwMode="auto">
          <a:xfrm>
            <a:off x="7024905" y="5630184"/>
            <a:ext cx="485775" cy="515938"/>
          </a:xfrm>
          <a:prstGeom prst="rect">
            <a:avLst/>
          </a:prstGeom>
          <a:noFill/>
          <a:ln w="9525">
            <a:noFill/>
            <a:miter lim="800000"/>
            <a:headEnd/>
            <a:tailEnd/>
          </a:ln>
        </p:spPr>
      </p:pic>
      <p:sp>
        <p:nvSpPr>
          <p:cNvPr id="67" name="Line 21"/>
          <p:cNvSpPr>
            <a:spLocks noChangeShapeType="1"/>
          </p:cNvSpPr>
          <p:nvPr/>
        </p:nvSpPr>
        <p:spPr bwMode="auto">
          <a:xfrm>
            <a:off x="7839656" y="5396696"/>
            <a:ext cx="0" cy="338832"/>
          </a:xfrm>
          <a:prstGeom prst="line">
            <a:avLst/>
          </a:prstGeom>
          <a:noFill/>
          <a:ln w="9525">
            <a:solidFill>
              <a:schemeClr val="tx1"/>
            </a:solidFill>
            <a:round/>
            <a:headEnd/>
            <a:tailEnd/>
          </a:ln>
        </p:spPr>
        <p:txBody>
          <a:bodyPr anchor="ctr"/>
          <a:lstStyle/>
          <a:p>
            <a:pPr fontAlgn="base">
              <a:spcBef>
                <a:spcPct val="0"/>
              </a:spcBef>
              <a:spcAft>
                <a:spcPct val="0"/>
              </a:spcAft>
            </a:pPr>
            <a:endParaRPr lang="zh-CN" altLang="en-US">
              <a:solidFill>
                <a:srgbClr val="000000"/>
              </a:solidFill>
              <a:latin typeface="Arial" charset="0"/>
              <a:ea typeface="宋体" charset="-122"/>
            </a:endParaRPr>
          </a:p>
        </p:txBody>
      </p:sp>
      <p:pic>
        <p:nvPicPr>
          <p:cNvPr id="68" name="Picture 6" descr="S1000"/>
          <p:cNvPicPr>
            <a:picLocks noChangeAspect="1" noChangeArrowheads="1"/>
          </p:cNvPicPr>
          <p:nvPr/>
        </p:nvPicPr>
        <p:blipFill>
          <a:blip r:embed="rId6" cstate="print"/>
          <a:srcRect/>
          <a:stretch>
            <a:fillRect/>
          </a:stretch>
        </p:blipFill>
        <p:spPr bwMode="auto">
          <a:xfrm>
            <a:off x="7582688" y="5198136"/>
            <a:ext cx="504056" cy="360040"/>
          </a:xfrm>
          <a:prstGeom prst="rect">
            <a:avLst/>
          </a:prstGeom>
          <a:noFill/>
        </p:spPr>
      </p:pic>
      <p:sp>
        <p:nvSpPr>
          <p:cNvPr id="69" name="Line 21"/>
          <p:cNvSpPr>
            <a:spLocks noChangeShapeType="1"/>
          </p:cNvSpPr>
          <p:nvPr/>
        </p:nvSpPr>
        <p:spPr bwMode="auto">
          <a:xfrm>
            <a:off x="8347480" y="5390656"/>
            <a:ext cx="0" cy="338832"/>
          </a:xfrm>
          <a:prstGeom prst="line">
            <a:avLst/>
          </a:prstGeom>
          <a:noFill/>
          <a:ln w="9525">
            <a:solidFill>
              <a:schemeClr val="tx1"/>
            </a:solidFill>
            <a:round/>
            <a:headEnd/>
            <a:tailEnd/>
          </a:ln>
        </p:spPr>
        <p:txBody>
          <a:bodyPr anchor="ctr"/>
          <a:lstStyle/>
          <a:p>
            <a:pPr fontAlgn="base">
              <a:spcBef>
                <a:spcPct val="0"/>
              </a:spcBef>
              <a:spcAft>
                <a:spcPct val="0"/>
              </a:spcAft>
            </a:pPr>
            <a:endParaRPr lang="zh-CN" altLang="en-US">
              <a:solidFill>
                <a:srgbClr val="000000"/>
              </a:solidFill>
              <a:latin typeface="Arial" charset="0"/>
              <a:ea typeface="宋体" charset="-122"/>
            </a:endParaRPr>
          </a:p>
        </p:txBody>
      </p:sp>
      <p:pic>
        <p:nvPicPr>
          <p:cNvPr id="70" name="Picture 19" descr="服务器终端"/>
          <p:cNvPicPr>
            <a:picLocks noChangeAspect="1" noChangeArrowheads="1"/>
          </p:cNvPicPr>
          <p:nvPr/>
        </p:nvPicPr>
        <p:blipFill>
          <a:blip r:embed="rId5" cstate="print"/>
          <a:srcRect/>
          <a:stretch>
            <a:fillRect/>
          </a:stretch>
        </p:blipFill>
        <p:spPr bwMode="auto">
          <a:xfrm>
            <a:off x="8118673" y="5690310"/>
            <a:ext cx="485775" cy="515938"/>
          </a:xfrm>
          <a:prstGeom prst="rect">
            <a:avLst/>
          </a:prstGeom>
          <a:noFill/>
          <a:ln w="9525">
            <a:noFill/>
            <a:miter lim="800000"/>
            <a:headEnd/>
            <a:tailEnd/>
          </a:ln>
        </p:spPr>
      </p:pic>
      <p:pic>
        <p:nvPicPr>
          <p:cNvPr id="71" name="Picture 19" descr="服务器终端"/>
          <p:cNvPicPr>
            <a:picLocks noChangeAspect="1" noChangeArrowheads="1"/>
          </p:cNvPicPr>
          <p:nvPr/>
        </p:nvPicPr>
        <p:blipFill>
          <a:blip r:embed="rId5" cstate="print"/>
          <a:srcRect/>
          <a:stretch>
            <a:fillRect/>
          </a:stretch>
        </p:blipFill>
        <p:spPr bwMode="auto">
          <a:xfrm>
            <a:off x="7582688" y="5643832"/>
            <a:ext cx="485775" cy="515938"/>
          </a:xfrm>
          <a:prstGeom prst="rect">
            <a:avLst/>
          </a:prstGeom>
          <a:noFill/>
          <a:ln w="9525">
            <a:noFill/>
            <a:miter lim="800000"/>
            <a:headEnd/>
            <a:tailEnd/>
          </a:ln>
        </p:spPr>
      </p:pic>
      <p:sp>
        <p:nvSpPr>
          <p:cNvPr id="72" name="Text Box 43"/>
          <p:cNvSpPr txBox="1">
            <a:spLocks noChangeArrowheads="1"/>
          </p:cNvSpPr>
          <p:nvPr/>
        </p:nvSpPr>
        <p:spPr bwMode="auto">
          <a:xfrm>
            <a:off x="7092280" y="5095931"/>
            <a:ext cx="551754" cy="246221"/>
          </a:xfrm>
          <a:prstGeom prst="rect">
            <a:avLst/>
          </a:prstGeom>
          <a:noFill/>
          <a:ln w="9525" algn="ctr">
            <a:noFill/>
            <a:miter lim="800000"/>
            <a:headEnd/>
            <a:tailEnd/>
          </a:ln>
        </p:spPr>
        <p:txBody>
          <a:bodyPr wrap="none">
            <a:spAutoFit/>
          </a:bodyPr>
          <a:lstStyle/>
          <a:p>
            <a:pPr fontAlgn="base">
              <a:spcBef>
                <a:spcPct val="0"/>
              </a:spcBef>
              <a:spcAft>
                <a:spcPct val="0"/>
              </a:spcAft>
            </a:pPr>
            <a:r>
              <a:rPr lang="en-US" altLang="zh-CN" sz="1000" b="1" dirty="0" smtClean="0">
                <a:solidFill>
                  <a:srgbClr val="000000"/>
                </a:solidFill>
                <a:latin typeface="Arial" charset="0"/>
                <a:ea typeface="宋体" charset="-122"/>
              </a:rPr>
              <a:t>S1224</a:t>
            </a:r>
            <a:endParaRPr lang="en-US" altLang="zh-CN" b="1" dirty="0">
              <a:solidFill>
                <a:srgbClr val="000000"/>
              </a:solidFill>
              <a:latin typeface="Arial" charset="0"/>
              <a:ea typeface="宋体" charset="-122"/>
            </a:endParaRPr>
          </a:p>
        </p:txBody>
      </p:sp>
      <p:sp>
        <p:nvSpPr>
          <p:cNvPr id="73" name="圆角矩形 72"/>
          <p:cNvSpPr/>
          <p:nvPr/>
        </p:nvSpPr>
        <p:spPr bwMode="auto">
          <a:xfrm>
            <a:off x="6975560" y="2376176"/>
            <a:ext cx="1656184" cy="1656184"/>
          </a:xfrm>
          <a:prstGeom prst="roundRect">
            <a:avLst/>
          </a:prstGeom>
          <a:solidFill>
            <a:schemeClr val="accent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mtClean="0">
              <a:solidFill>
                <a:srgbClr val="000000"/>
              </a:solidFill>
              <a:latin typeface="Arial" pitchFamily="34" charset="0"/>
              <a:ea typeface="宋体" pitchFamily="2" charset="-122"/>
            </a:endParaRPr>
          </a:p>
        </p:txBody>
      </p:sp>
      <p:sp>
        <p:nvSpPr>
          <p:cNvPr id="74" name="Line 18"/>
          <p:cNvSpPr>
            <a:spLocks noChangeShapeType="1"/>
          </p:cNvSpPr>
          <p:nvPr/>
        </p:nvSpPr>
        <p:spPr bwMode="auto">
          <a:xfrm>
            <a:off x="7294656" y="3172032"/>
            <a:ext cx="1054100" cy="0"/>
          </a:xfrm>
          <a:prstGeom prst="line">
            <a:avLst/>
          </a:prstGeom>
          <a:noFill/>
          <a:ln w="9525">
            <a:solidFill>
              <a:schemeClr val="tx1"/>
            </a:solidFill>
            <a:round/>
            <a:headEnd/>
            <a:tailEnd/>
          </a:ln>
        </p:spPr>
        <p:txBody>
          <a:bodyPr anchor="ctr"/>
          <a:lstStyle/>
          <a:p>
            <a:pPr fontAlgn="base">
              <a:spcBef>
                <a:spcPct val="0"/>
              </a:spcBef>
              <a:spcAft>
                <a:spcPct val="0"/>
              </a:spcAft>
            </a:pPr>
            <a:endParaRPr lang="zh-CN" altLang="en-US">
              <a:solidFill>
                <a:srgbClr val="000000"/>
              </a:solidFill>
              <a:latin typeface="Arial" charset="0"/>
              <a:ea typeface="宋体" charset="-122"/>
            </a:endParaRPr>
          </a:p>
        </p:txBody>
      </p:sp>
      <p:sp>
        <p:nvSpPr>
          <p:cNvPr id="75" name="Line 21"/>
          <p:cNvSpPr>
            <a:spLocks noChangeShapeType="1"/>
          </p:cNvSpPr>
          <p:nvPr/>
        </p:nvSpPr>
        <p:spPr bwMode="auto">
          <a:xfrm>
            <a:off x="7294656" y="3165944"/>
            <a:ext cx="0" cy="338832"/>
          </a:xfrm>
          <a:prstGeom prst="line">
            <a:avLst/>
          </a:prstGeom>
          <a:noFill/>
          <a:ln w="9525">
            <a:solidFill>
              <a:schemeClr val="tx1"/>
            </a:solidFill>
            <a:round/>
            <a:headEnd/>
            <a:tailEnd/>
          </a:ln>
        </p:spPr>
        <p:txBody>
          <a:bodyPr anchor="ctr"/>
          <a:lstStyle/>
          <a:p>
            <a:pPr fontAlgn="base">
              <a:spcBef>
                <a:spcPct val="0"/>
              </a:spcBef>
              <a:spcAft>
                <a:spcPct val="0"/>
              </a:spcAft>
            </a:pPr>
            <a:endParaRPr lang="zh-CN" altLang="en-US">
              <a:solidFill>
                <a:srgbClr val="000000"/>
              </a:solidFill>
              <a:latin typeface="Arial" charset="0"/>
              <a:ea typeface="宋体" charset="-122"/>
            </a:endParaRPr>
          </a:p>
        </p:txBody>
      </p:sp>
      <p:sp>
        <p:nvSpPr>
          <p:cNvPr id="76" name="Line 22"/>
          <p:cNvSpPr>
            <a:spLocks noChangeShapeType="1"/>
          </p:cNvSpPr>
          <p:nvPr/>
        </p:nvSpPr>
        <p:spPr bwMode="auto">
          <a:xfrm>
            <a:off x="7826008" y="2839288"/>
            <a:ext cx="0" cy="360040"/>
          </a:xfrm>
          <a:prstGeom prst="line">
            <a:avLst/>
          </a:prstGeom>
          <a:noFill/>
          <a:ln w="9525">
            <a:solidFill>
              <a:schemeClr val="tx1"/>
            </a:solidFill>
            <a:round/>
            <a:headEnd/>
            <a:tailEnd/>
          </a:ln>
        </p:spPr>
        <p:txBody>
          <a:bodyPr anchor="ctr"/>
          <a:lstStyle/>
          <a:p>
            <a:pPr fontAlgn="base">
              <a:spcBef>
                <a:spcPct val="0"/>
              </a:spcBef>
              <a:spcAft>
                <a:spcPct val="0"/>
              </a:spcAft>
            </a:pPr>
            <a:endParaRPr lang="zh-CN" altLang="en-US">
              <a:solidFill>
                <a:srgbClr val="000000"/>
              </a:solidFill>
              <a:latin typeface="Arial" charset="0"/>
              <a:ea typeface="宋体" charset="-122"/>
            </a:endParaRPr>
          </a:p>
        </p:txBody>
      </p:sp>
      <p:sp>
        <p:nvSpPr>
          <p:cNvPr id="77" name="Text Box 43"/>
          <p:cNvSpPr txBox="1">
            <a:spLocks noChangeArrowheads="1"/>
          </p:cNvSpPr>
          <p:nvPr/>
        </p:nvSpPr>
        <p:spPr bwMode="auto">
          <a:xfrm>
            <a:off x="7023616" y="2492896"/>
            <a:ext cx="644728" cy="246221"/>
          </a:xfrm>
          <a:prstGeom prst="rect">
            <a:avLst/>
          </a:prstGeom>
          <a:noFill/>
          <a:ln w="9525" algn="ctr">
            <a:noFill/>
            <a:miter lim="800000"/>
            <a:headEnd/>
            <a:tailEnd/>
          </a:ln>
        </p:spPr>
        <p:txBody>
          <a:bodyPr wrap="none">
            <a:spAutoFit/>
          </a:bodyPr>
          <a:lstStyle/>
          <a:p>
            <a:pPr fontAlgn="base">
              <a:spcBef>
                <a:spcPct val="0"/>
              </a:spcBef>
              <a:spcAft>
                <a:spcPct val="0"/>
              </a:spcAft>
            </a:pPr>
            <a:r>
              <a:rPr lang="en-US" altLang="zh-CN" sz="1000" b="1" dirty="0" smtClean="0">
                <a:solidFill>
                  <a:srgbClr val="000000"/>
                </a:solidFill>
                <a:latin typeface="Arial" charset="0"/>
                <a:ea typeface="宋体" charset="-122"/>
              </a:rPr>
              <a:t>ER3100</a:t>
            </a:r>
            <a:endParaRPr lang="en-US" altLang="zh-CN" b="1" dirty="0">
              <a:solidFill>
                <a:srgbClr val="000000"/>
              </a:solidFill>
              <a:latin typeface="Arial" charset="0"/>
              <a:ea typeface="宋体" charset="-122"/>
            </a:endParaRPr>
          </a:p>
        </p:txBody>
      </p:sp>
      <p:sp>
        <p:nvSpPr>
          <p:cNvPr id="78" name="Text Box 6"/>
          <p:cNvSpPr txBox="1">
            <a:spLocks noChangeArrowheads="1"/>
          </p:cNvSpPr>
          <p:nvPr/>
        </p:nvSpPr>
        <p:spPr bwMode="auto">
          <a:xfrm>
            <a:off x="7284776" y="4016097"/>
            <a:ext cx="800219" cy="276999"/>
          </a:xfrm>
          <a:prstGeom prst="rect">
            <a:avLst/>
          </a:prstGeom>
          <a:noFill/>
          <a:ln w="9525" algn="ctr">
            <a:noFill/>
            <a:miter lim="800000"/>
            <a:headEnd/>
            <a:tailEnd/>
          </a:ln>
        </p:spPr>
        <p:txBody>
          <a:bodyPr wrap="none">
            <a:spAutoFit/>
          </a:bodyPr>
          <a:lstStyle/>
          <a:p>
            <a:pPr fontAlgn="base">
              <a:spcBef>
                <a:spcPct val="0"/>
              </a:spcBef>
              <a:spcAft>
                <a:spcPct val="0"/>
              </a:spcAft>
            </a:pPr>
            <a:r>
              <a:rPr lang="zh-CN" altLang="en-US" sz="1200" b="1" dirty="0" smtClean="0">
                <a:solidFill>
                  <a:srgbClr val="000000">
                    <a:lumMod val="95000"/>
                    <a:lumOff val="5000"/>
                  </a:srgbClr>
                </a:solidFill>
                <a:latin typeface="华文细黑" pitchFamily="2" charset="-122"/>
              </a:rPr>
              <a:t>上海分</a:t>
            </a:r>
            <a:r>
              <a:rPr lang="zh-CN" altLang="en-US" sz="1200" b="1" dirty="0">
                <a:solidFill>
                  <a:srgbClr val="000000">
                    <a:lumMod val="95000"/>
                    <a:lumOff val="5000"/>
                  </a:srgbClr>
                </a:solidFill>
                <a:latin typeface="华文细黑" pitchFamily="2" charset="-122"/>
              </a:rPr>
              <a:t>部</a:t>
            </a:r>
          </a:p>
        </p:txBody>
      </p:sp>
      <p:pic>
        <p:nvPicPr>
          <p:cNvPr id="79" name="Picture 19" descr="服务器终端"/>
          <p:cNvPicPr>
            <a:picLocks noChangeAspect="1" noChangeArrowheads="1"/>
          </p:cNvPicPr>
          <p:nvPr/>
        </p:nvPicPr>
        <p:blipFill>
          <a:blip r:embed="rId5" cstate="print"/>
          <a:srcRect/>
          <a:stretch>
            <a:fillRect/>
          </a:stretch>
        </p:blipFill>
        <p:spPr bwMode="auto">
          <a:xfrm>
            <a:off x="7024905" y="3415352"/>
            <a:ext cx="485775" cy="515938"/>
          </a:xfrm>
          <a:prstGeom prst="rect">
            <a:avLst/>
          </a:prstGeom>
          <a:noFill/>
          <a:ln w="9525">
            <a:noFill/>
            <a:miter lim="800000"/>
            <a:headEnd/>
            <a:tailEnd/>
          </a:ln>
        </p:spPr>
      </p:pic>
      <p:sp>
        <p:nvSpPr>
          <p:cNvPr id="80" name="Line 21"/>
          <p:cNvSpPr>
            <a:spLocks noChangeShapeType="1"/>
          </p:cNvSpPr>
          <p:nvPr/>
        </p:nvSpPr>
        <p:spPr bwMode="auto">
          <a:xfrm>
            <a:off x="7839656" y="3181864"/>
            <a:ext cx="0" cy="338832"/>
          </a:xfrm>
          <a:prstGeom prst="line">
            <a:avLst/>
          </a:prstGeom>
          <a:noFill/>
          <a:ln w="9525">
            <a:solidFill>
              <a:schemeClr val="tx1"/>
            </a:solidFill>
            <a:round/>
            <a:headEnd/>
            <a:tailEnd/>
          </a:ln>
        </p:spPr>
        <p:txBody>
          <a:bodyPr anchor="ctr"/>
          <a:lstStyle/>
          <a:p>
            <a:pPr fontAlgn="base">
              <a:spcBef>
                <a:spcPct val="0"/>
              </a:spcBef>
              <a:spcAft>
                <a:spcPct val="0"/>
              </a:spcAft>
            </a:pPr>
            <a:endParaRPr lang="zh-CN" altLang="en-US">
              <a:solidFill>
                <a:srgbClr val="000000"/>
              </a:solidFill>
              <a:latin typeface="Arial" charset="0"/>
              <a:ea typeface="宋体" charset="-122"/>
            </a:endParaRPr>
          </a:p>
        </p:txBody>
      </p:sp>
      <p:pic>
        <p:nvPicPr>
          <p:cNvPr id="81" name="Picture 6" descr="S1000"/>
          <p:cNvPicPr>
            <a:picLocks noChangeAspect="1" noChangeArrowheads="1"/>
          </p:cNvPicPr>
          <p:nvPr/>
        </p:nvPicPr>
        <p:blipFill>
          <a:blip r:embed="rId6" cstate="print"/>
          <a:srcRect/>
          <a:stretch>
            <a:fillRect/>
          </a:stretch>
        </p:blipFill>
        <p:spPr bwMode="auto">
          <a:xfrm>
            <a:off x="7582688" y="2983304"/>
            <a:ext cx="504056" cy="360040"/>
          </a:xfrm>
          <a:prstGeom prst="rect">
            <a:avLst/>
          </a:prstGeom>
          <a:noFill/>
        </p:spPr>
      </p:pic>
      <p:sp>
        <p:nvSpPr>
          <p:cNvPr id="82" name="Line 21"/>
          <p:cNvSpPr>
            <a:spLocks noChangeShapeType="1"/>
          </p:cNvSpPr>
          <p:nvPr/>
        </p:nvSpPr>
        <p:spPr bwMode="auto">
          <a:xfrm>
            <a:off x="8347480" y="3175824"/>
            <a:ext cx="0" cy="338832"/>
          </a:xfrm>
          <a:prstGeom prst="line">
            <a:avLst/>
          </a:prstGeom>
          <a:noFill/>
          <a:ln w="9525">
            <a:solidFill>
              <a:schemeClr val="tx1"/>
            </a:solidFill>
            <a:round/>
            <a:headEnd/>
            <a:tailEnd/>
          </a:ln>
        </p:spPr>
        <p:txBody>
          <a:bodyPr anchor="ctr"/>
          <a:lstStyle/>
          <a:p>
            <a:pPr fontAlgn="base">
              <a:spcBef>
                <a:spcPct val="0"/>
              </a:spcBef>
              <a:spcAft>
                <a:spcPct val="0"/>
              </a:spcAft>
            </a:pPr>
            <a:endParaRPr lang="zh-CN" altLang="en-US">
              <a:solidFill>
                <a:srgbClr val="000000"/>
              </a:solidFill>
              <a:latin typeface="Arial" charset="0"/>
              <a:ea typeface="宋体" charset="-122"/>
            </a:endParaRPr>
          </a:p>
        </p:txBody>
      </p:sp>
      <p:pic>
        <p:nvPicPr>
          <p:cNvPr id="83" name="Picture 19" descr="服务器终端"/>
          <p:cNvPicPr>
            <a:picLocks noChangeAspect="1" noChangeArrowheads="1"/>
          </p:cNvPicPr>
          <p:nvPr/>
        </p:nvPicPr>
        <p:blipFill>
          <a:blip r:embed="rId5" cstate="print"/>
          <a:srcRect/>
          <a:stretch>
            <a:fillRect/>
          </a:stretch>
        </p:blipFill>
        <p:spPr bwMode="auto">
          <a:xfrm>
            <a:off x="8118673" y="3475478"/>
            <a:ext cx="485775" cy="515938"/>
          </a:xfrm>
          <a:prstGeom prst="rect">
            <a:avLst/>
          </a:prstGeom>
          <a:noFill/>
          <a:ln w="9525">
            <a:noFill/>
            <a:miter lim="800000"/>
            <a:headEnd/>
            <a:tailEnd/>
          </a:ln>
        </p:spPr>
      </p:pic>
      <p:pic>
        <p:nvPicPr>
          <p:cNvPr id="84" name="Picture 19" descr="服务器终端"/>
          <p:cNvPicPr>
            <a:picLocks noChangeAspect="1" noChangeArrowheads="1"/>
          </p:cNvPicPr>
          <p:nvPr/>
        </p:nvPicPr>
        <p:blipFill>
          <a:blip r:embed="rId5" cstate="print"/>
          <a:srcRect/>
          <a:stretch>
            <a:fillRect/>
          </a:stretch>
        </p:blipFill>
        <p:spPr bwMode="auto">
          <a:xfrm>
            <a:off x="7582688" y="3429000"/>
            <a:ext cx="485775" cy="515938"/>
          </a:xfrm>
          <a:prstGeom prst="rect">
            <a:avLst/>
          </a:prstGeom>
          <a:noFill/>
          <a:ln w="9525">
            <a:noFill/>
            <a:miter lim="800000"/>
            <a:headEnd/>
            <a:tailEnd/>
          </a:ln>
        </p:spPr>
      </p:pic>
      <p:sp>
        <p:nvSpPr>
          <p:cNvPr id="85" name="Text Box 43"/>
          <p:cNvSpPr txBox="1">
            <a:spLocks noChangeArrowheads="1"/>
          </p:cNvSpPr>
          <p:nvPr/>
        </p:nvSpPr>
        <p:spPr bwMode="auto">
          <a:xfrm>
            <a:off x="7174950" y="2881099"/>
            <a:ext cx="551754" cy="246221"/>
          </a:xfrm>
          <a:prstGeom prst="rect">
            <a:avLst/>
          </a:prstGeom>
          <a:noFill/>
          <a:ln w="9525" algn="ctr">
            <a:noFill/>
            <a:miter lim="800000"/>
            <a:headEnd/>
            <a:tailEnd/>
          </a:ln>
        </p:spPr>
        <p:txBody>
          <a:bodyPr wrap="none">
            <a:spAutoFit/>
          </a:bodyPr>
          <a:lstStyle/>
          <a:p>
            <a:pPr fontAlgn="base">
              <a:spcBef>
                <a:spcPct val="0"/>
              </a:spcBef>
              <a:spcAft>
                <a:spcPct val="0"/>
              </a:spcAft>
            </a:pPr>
            <a:r>
              <a:rPr lang="en-US" altLang="zh-CN" sz="1000" b="1" dirty="0" smtClean="0">
                <a:solidFill>
                  <a:srgbClr val="000000"/>
                </a:solidFill>
                <a:latin typeface="Arial" charset="0"/>
                <a:ea typeface="宋体" charset="-122"/>
              </a:rPr>
              <a:t>S1224</a:t>
            </a:r>
            <a:endParaRPr lang="en-US" altLang="zh-CN" b="1" dirty="0">
              <a:solidFill>
                <a:srgbClr val="000000"/>
              </a:solidFill>
              <a:latin typeface="Arial" charset="0"/>
              <a:ea typeface="宋体" charset="-122"/>
            </a:endParaRPr>
          </a:p>
        </p:txBody>
      </p:sp>
      <p:pic>
        <p:nvPicPr>
          <p:cNvPr id="86" name="Picture 10" descr="中低端路由器-"/>
          <p:cNvPicPr>
            <a:picLocks noGrp="1" noChangeAspect="1" noChangeArrowheads="1"/>
          </p:cNvPicPr>
          <p:nvPr/>
        </p:nvPicPr>
        <p:blipFill>
          <a:blip r:embed="rId7" cstate="print"/>
          <a:srcRect/>
          <a:stretch>
            <a:fillRect/>
          </a:stretch>
        </p:blipFill>
        <p:spPr bwMode="auto">
          <a:xfrm>
            <a:off x="7596777" y="2479248"/>
            <a:ext cx="489967" cy="362631"/>
          </a:xfrm>
          <a:prstGeom prst="rect">
            <a:avLst/>
          </a:prstGeom>
          <a:noFill/>
          <a:ln w="9525">
            <a:noFill/>
            <a:miter lim="800000"/>
            <a:headEnd/>
            <a:tailEnd/>
          </a:ln>
        </p:spPr>
      </p:pic>
      <p:pic>
        <p:nvPicPr>
          <p:cNvPr id="87" name="Picture 10" descr="中低端路由器-"/>
          <p:cNvPicPr>
            <a:picLocks noGrp="1" noChangeAspect="1" noChangeArrowheads="1"/>
          </p:cNvPicPr>
          <p:nvPr/>
        </p:nvPicPr>
        <p:blipFill>
          <a:blip r:embed="rId7" cstate="print"/>
          <a:srcRect/>
          <a:stretch>
            <a:fillRect/>
          </a:stretch>
        </p:blipFill>
        <p:spPr bwMode="auto">
          <a:xfrm>
            <a:off x="1548105" y="4711496"/>
            <a:ext cx="489967" cy="362631"/>
          </a:xfrm>
          <a:prstGeom prst="rect">
            <a:avLst/>
          </a:prstGeom>
          <a:noFill/>
          <a:ln w="9525">
            <a:noFill/>
            <a:miter lim="800000"/>
            <a:headEnd/>
            <a:tailEnd/>
          </a:ln>
        </p:spPr>
      </p:pic>
      <p:pic>
        <p:nvPicPr>
          <p:cNvPr id="88" name="Picture 10" descr="中低端路由器-"/>
          <p:cNvPicPr>
            <a:picLocks noGrp="1" noChangeAspect="1" noChangeArrowheads="1"/>
          </p:cNvPicPr>
          <p:nvPr/>
        </p:nvPicPr>
        <p:blipFill>
          <a:blip r:embed="rId7" cstate="print"/>
          <a:srcRect/>
          <a:stretch>
            <a:fillRect/>
          </a:stretch>
        </p:blipFill>
        <p:spPr bwMode="auto">
          <a:xfrm>
            <a:off x="7627400" y="4762320"/>
            <a:ext cx="489967" cy="362631"/>
          </a:xfrm>
          <a:prstGeom prst="rect">
            <a:avLst/>
          </a:prstGeom>
          <a:noFill/>
          <a:ln w="9525">
            <a:noFill/>
            <a:miter lim="800000"/>
            <a:headEnd/>
            <a:tailEnd/>
          </a:ln>
        </p:spPr>
      </p:pic>
      <p:sp>
        <p:nvSpPr>
          <p:cNvPr id="89" name="TextBox 88"/>
          <p:cNvSpPr txBox="1"/>
          <p:nvPr/>
        </p:nvSpPr>
        <p:spPr>
          <a:xfrm>
            <a:off x="1569730" y="4221088"/>
            <a:ext cx="553998" cy="347211"/>
          </a:xfrm>
          <a:prstGeom prst="rect">
            <a:avLst/>
          </a:prstGeom>
          <a:noFill/>
        </p:spPr>
        <p:txBody>
          <a:bodyPr vert="eaVert" wrap="none" rtlCol="0">
            <a:spAutoFit/>
          </a:bodyPr>
          <a:lstStyle/>
          <a:p>
            <a:pPr fontAlgn="base">
              <a:spcBef>
                <a:spcPct val="0"/>
              </a:spcBef>
              <a:spcAft>
                <a:spcPct val="0"/>
              </a:spcAft>
            </a:pPr>
            <a:r>
              <a:rPr lang="en-US" altLang="zh-CN" sz="2400" b="1" dirty="0" smtClean="0">
                <a:solidFill>
                  <a:srgbClr val="000000"/>
                </a:solidFill>
                <a:latin typeface="华文细黑" pitchFamily="2" charset="-122"/>
              </a:rPr>
              <a:t>...</a:t>
            </a:r>
            <a:endParaRPr lang="zh-CN" altLang="en-US" sz="2400" b="1" dirty="0" smtClean="0">
              <a:solidFill>
                <a:srgbClr val="000000"/>
              </a:solidFill>
              <a:latin typeface="华文细黑" pitchFamily="2" charset="-122"/>
            </a:endParaRPr>
          </a:p>
        </p:txBody>
      </p:sp>
      <p:pic>
        <p:nvPicPr>
          <p:cNvPr id="90" name="Picture 14" descr="显示服务器"/>
          <p:cNvPicPr>
            <a:picLocks noChangeAspect="1" noChangeArrowheads="1"/>
          </p:cNvPicPr>
          <p:nvPr/>
        </p:nvPicPr>
        <p:blipFill>
          <a:blip r:embed="rId4" cstate="print"/>
          <a:srcRect/>
          <a:stretch>
            <a:fillRect/>
          </a:stretch>
        </p:blipFill>
        <p:spPr bwMode="auto">
          <a:xfrm>
            <a:off x="3896965" y="2452117"/>
            <a:ext cx="393700" cy="601663"/>
          </a:xfrm>
          <a:prstGeom prst="rect">
            <a:avLst/>
          </a:prstGeom>
          <a:noFill/>
          <a:ln w="9525">
            <a:noFill/>
            <a:miter lim="800000"/>
            <a:headEnd/>
            <a:tailEnd/>
          </a:ln>
        </p:spPr>
      </p:pic>
      <p:sp>
        <p:nvSpPr>
          <p:cNvPr id="91" name="Line 15"/>
          <p:cNvSpPr>
            <a:spLocks noChangeShapeType="1"/>
          </p:cNvSpPr>
          <p:nvPr/>
        </p:nvSpPr>
        <p:spPr bwMode="auto">
          <a:xfrm>
            <a:off x="4773568" y="2997076"/>
            <a:ext cx="0" cy="215900"/>
          </a:xfrm>
          <a:prstGeom prst="line">
            <a:avLst/>
          </a:prstGeom>
          <a:noFill/>
          <a:ln w="9525">
            <a:solidFill>
              <a:schemeClr val="tx1"/>
            </a:solidFill>
            <a:round/>
            <a:headEnd/>
            <a:tailEnd/>
          </a:ln>
        </p:spPr>
        <p:txBody>
          <a:bodyPr anchor="ctr"/>
          <a:lstStyle/>
          <a:p>
            <a:pPr fontAlgn="base">
              <a:spcBef>
                <a:spcPct val="0"/>
              </a:spcBef>
              <a:spcAft>
                <a:spcPct val="0"/>
              </a:spcAft>
            </a:pPr>
            <a:endParaRPr lang="zh-CN" altLang="en-US">
              <a:solidFill>
                <a:srgbClr val="000000"/>
              </a:solidFill>
              <a:latin typeface="Arial" charset="0"/>
              <a:ea typeface="宋体" charset="-122"/>
            </a:endParaRPr>
          </a:p>
        </p:txBody>
      </p:sp>
      <p:pic>
        <p:nvPicPr>
          <p:cNvPr id="92" name="Picture 14" descr="显示服务器"/>
          <p:cNvPicPr>
            <a:picLocks noChangeAspect="1" noChangeArrowheads="1"/>
          </p:cNvPicPr>
          <p:nvPr/>
        </p:nvPicPr>
        <p:blipFill>
          <a:blip r:embed="rId4" cstate="print"/>
          <a:srcRect/>
          <a:stretch>
            <a:fillRect/>
          </a:stretch>
        </p:blipFill>
        <p:spPr bwMode="auto">
          <a:xfrm>
            <a:off x="4630693" y="2483181"/>
            <a:ext cx="393700" cy="601663"/>
          </a:xfrm>
          <a:prstGeom prst="rect">
            <a:avLst/>
          </a:prstGeom>
          <a:noFill/>
          <a:ln w="9525">
            <a:noFill/>
            <a:miter lim="800000"/>
            <a:headEnd/>
            <a:tailEnd/>
          </a:ln>
        </p:spPr>
      </p:pic>
      <p:sp>
        <p:nvSpPr>
          <p:cNvPr id="93" name="Line 18"/>
          <p:cNvSpPr>
            <a:spLocks noChangeShapeType="1"/>
          </p:cNvSpPr>
          <p:nvPr/>
        </p:nvSpPr>
        <p:spPr bwMode="auto">
          <a:xfrm>
            <a:off x="3437621" y="3212976"/>
            <a:ext cx="1512168" cy="0"/>
          </a:xfrm>
          <a:prstGeom prst="line">
            <a:avLst/>
          </a:prstGeom>
          <a:noFill/>
          <a:ln w="9525">
            <a:solidFill>
              <a:schemeClr val="tx1"/>
            </a:solidFill>
            <a:round/>
            <a:headEnd/>
            <a:tailEnd/>
          </a:ln>
        </p:spPr>
        <p:txBody>
          <a:bodyPr anchor="ctr"/>
          <a:lstStyle/>
          <a:p>
            <a:pPr fontAlgn="base">
              <a:spcBef>
                <a:spcPct val="0"/>
              </a:spcBef>
              <a:spcAft>
                <a:spcPct val="0"/>
              </a:spcAft>
            </a:pPr>
            <a:endParaRPr lang="zh-CN" altLang="en-US">
              <a:solidFill>
                <a:srgbClr val="000000"/>
              </a:solidFill>
              <a:latin typeface="Arial" charset="0"/>
              <a:ea typeface="宋体" charset="-122"/>
            </a:endParaRPr>
          </a:p>
        </p:txBody>
      </p:sp>
      <p:sp>
        <p:nvSpPr>
          <p:cNvPr id="94" name="TextBox 93"/>
          <p:cNvSpPr txBox="1"/>
          <p:nvPr/>
        </p:nvSpPr>
        <p:spPr>
          <a:xfrm>
            <a:off x="4184997" y="2588432"/>
            <a:ext cx="479618" cy="369332"/>
          </a:xfrm>
          <a:prstGeom prst="rect">
            <a:avLst/>
          </a:prstGeom>
          <a:noFill/>
        </p:spPr>
        <p:txBody>
          <a:bodyPr wrap="none" rtlCol="0">
            <a:spAutoFit/>
          </a:bodyPr>
          <a:lstStyle/>
          <a:p>
            <a:pPr fontAlgn="base">
              <a:spcBef>
                <a:spcPct val="0"/>
              </a:spcBef>
              <a:spcAft>
                <a:spcPct val="0"/>
              </a:spcAft>
            </a:pPr>
            <a:r>
              <a:rPr lang="en-US" altLang="zh-CN" b="1" dirty="0" smtClean="0">
                <a:solidFill>
                  <a:srgbClr val="000000"/>
                </a:solidFill>
                <a:latin typeface="Arial" charset="0"/>
                <a:ea typeface="宋体" charset="-122"/>
              </a:rPr>
              <a:t>.…</a:t>
            </a:r>
            <a:endParaRPr lang="zh-CN" altLang="en-US" b="1" dirty="0">
              <a:solidFill>
                <a:srgbClr val="000000"/>
              </a:solidFill>
              <a:latin typeface="Arial" charset="0"/>
              <a:ea typeface="宋体" charset="-122"/>
            </a:endParaRPr>
          </a:p>
        </p:txBody>
      </p:sp>
      <p:sp>
        <p:nvSpPr>
          <p:cNvPr id="95" name="Line 15"/>
          <p:cNvSpPr>
            <a:spLocks noChangeShapeType="1"/>
          </p:cNvSpPr>
          <p:nvPr/>
        </p:nvSpPr>
        <p:spPr bwMode="auto">
          <a:xfrm>
            <a:off x="4427984" y="3215043"/>
            <a:ext cx="0" cy="215900"/>
          </a:xfrm>
          <a:prstGeom prst="line">
            <a:avLst/>
          </a:prstGeom>
          <a:noFill/>
          <a:ln w="9525">
            <a:solidFill>
              <a:schemeClr val="tx1"/>
            </a:solidFill>
            <a:round/>
            <a:headEnd/>
            <a:tailEnd/>
          </a:ln>
        </p:spPr>
        <p:txBody>
          <a:bodyPr anchor="ctr"/>
          <a:lstStyle/>
          <a:p>
            <a:pPr fontAlgn="base">
              <a:spcBef>
                <a:spcPct val="0"/>
              </a:spcBef>
              <a:spcAft>
                <a:spcPct val="0"/>
              </a:spcAft>
            </a:pPr>
            <a:endParaRPr lang="zh-CN" altLang="en-US">
              <a:solidFill>
                <a:srgbClr val="000000"/>
              </a:solidFill>
              <a:latin typeface="Arial" charset="0"/>
              <a:ea typeface="宋体" charset="-122"/>
            </a:endParaRPr>
          </a:p>
        </p:txBody>
      </p:sp>
      <p:cxnSp>
        <p:nvCxnSpPr>
          <p:cNvPr id="96" name="曲线连接符 95"/>
          <p:cNvCxnSpPr>
            <a:stCxn id="87" idx="3"/>
          </p:cNvCxnSpPr>
          <p:nvPr/>
        </p:nvCxnSpPr>
        <p:spPr bwMode="auto">
          <a:xfrm flipV="1">
            <a:off x="2038072" y="4149080"/>
            <a:ext cx="2173888" cy="743732"/>
          </a:xfrm>
          <a:prstGeom prst="curvedConnector3">
            <a:avLst>
              <a:gd name="adj1" fmla="val 50000"/>
            </a:avLst>
          </a:prstGeom>
          <a:solidFill>
            <a:schemeClr val="accent1"/>
          </a:solidFill>
          <a:ln w="12700" cap="flat" cmpd="sng" algn="ctr">
            <a:solidFill>
              <a:srgbClr val="669900"/>
            </a:solidFill>
            <a:prstDash val="dash"/>
            <a:round/>
            <a:headEnd type="none" w="med" len="med"/>
            <a:tailEnd type="none" w="med" len="med"/>
          </a:ln>
          <a:effectLst/>
        </p:spPr>
      </p:cxnSp>
      <p:cxnSp>
        <p:nvCxnSpPr>
          <p:cNvPr id="97" name="曲线连接符 96"/>
          <p:cNvCxnSpPr>
            <a:stCxn id="47" idx="3"/>
          </p:cNvCxnSpPr>
          <p:nvPr/>
        </p:nvCxnSpPr>
        <p:spPr bwMode="auto">
          <a:xfrm>
            <a:off x="2038072" y="2633268"/>
            <a:ext cx="1741840" cy="1299788"/>
          </a:xfrm>
          <a:prstGeom prst="curvedConnector3">
            <a:avLst>
              <a:gd name="adj1" fmla="val 50000"/>
            </a:avLst>
          </a:prstGeom>
          <a:solidFill>
            <a:schemeClr val="accent1"/>
          </a:solidFill>
          <a:ln w="12700" cap="flat" cmpd="sng" algn="ctr">
            <a:solidFill>
              <a:srgbClr val="669900"/>
            </a:solidFill>
            <a:prstDash val="dash"/>
            <a:round/>
            <a:headEnd type="none" w="med" len="med"/>
            <a:tailEnd type="none" w="med" len="med"/>
          </a:ln>
          <a:effectLst/>
        </p:spPr>
      </p:cxnSp>
      <p:cxnSp>
        <p:nvCxnSpPr>
          <p:cNvPr id="98" name="曲线连接符 97"/>
          <p:cNvCxnSpPr/>
          <p:nvPr/>
        </p:nvCxnSpPr>
        <p:spPr bwMode="auto">
          <a:xfrm rot="10800000" flipV="1">
            <a:off x="5148064" y="2708920"/>
            <a:ext cx="2483104" cy="1224136"/>
          </a:xfrm>
          <a:prstGeom prst="curvedConnector3">
            <a:avLst>
              <a:gd name="adj1" fmla="val 50000"/>
            </a:avLst>
          </a:prstGeom>
          <a:solidFill>
            <a:schemeClr val="accent1"/>
          </a:solidFill>
          <a:ln w="12700" cap="flat" cmpd="sng" algn="ctr">
            <a:solidFill>
              <a:srgbClr val="669900"/>
            </a:solidFill>
            <a:prstDash val="dash"/>
            <a:round/>
            <a:headEnd type="none" w="med" len="med"/>
            <a:tailEnd type="none" w="med" len="med"/>
          </a:ln>
          <a:effectLst/>
        </p:spPr>
      </p:cxnSp>
      <p:cxnSp>
        <p:nvCxnSpPr>
          <p:cNvPr id="99" name="曲线连接符 98"/>
          <p:cNvCxnSpPr/>
          <p:nvPr/>
        </p:nvCxnSpPr>
        <p:spPr bwMode="auto">
          <a:xfrm>
            <a:off x="5004048" y="4121784"/>
            <a:ext cx="2664296" cy="792088"/>
          </a:xfrm>
          <a:prstGeom prst="curvedConnector3">
            <a:avLst>
              <a:gd name="adj1" fmla="val 50000"/>
            </a:avLst>
          </a:prstGeom>
          <a:solidFill>
            <a:schemeClr val="accent1"/>
          </a:solidFill>
          <a:ln w="12700" cap="flat" cmpd="sng" algn="ctr">
            <a:solidFill>
              <a:srgbClr val="669900"/>
            </a:solidFill>
            <a:prstDash val="dash"/>
            <a:round/>
            <a:headEnd type="none" w="med" len="med"/>
            <a:tailEnd type="none" w="med" len="med"/>
          </a:ln>
          <a:effectLst/>
        </p:spPr>
      </p:cxnSp>
      <p:pic>
        <p:nvPicPr>
          <p:cNvPr id="100" name="Picture 6" descr="安全网关"/>
          <p:cNvPicPr>
            <a:picLocks noChangeAspect="1" noChangeArrowheads="1"/>
          </p:cNvPicPr>
          <p:nvPr/>
        </p:nvPicPr>
        <p:blipFill>
          <a:blip r:embed="rId8" cstate="print"/>
          <a:srcRect/>
          <a:stretch>
            <a:fillRect/>
          </a:stretch>
        </p:blipFill>
        <p:spPr bwMode="auto">
          <a:xfrm>
            <a:off x="4104398" y="3284984"/>
            <a:ext cx="669978" cy="360040"/>
          </a:xfrm>
          <a:prstGeom prst="rect">
            <a:avLst/>
          </a:prstGeom>
          <a:noFill/>
        </p:spPr>
      </p:pic>
      <p:sp>
        <p:nvSpPr>
          <p:cNvPr id="101" name="Text Box 6"/>
          <p:cNvSpPr txBox="1">
            <a:spLocks noChangeArrowheads="1"/>
          </p:cNvSpPr>
          <p:nvPr/>
        </p:nvSpPr>
        <p:spPr bwMode="auto">
          <a:xfrm>
            <a:off x="5139933" y="2503929"/>
            <a:ext cx="800219" cy="276999"/>
          </a:xfrm>
          <a:prstGeom prst="rect">
            <a:avLst/>
          </a:prstGeom>
          <a:noFill/>
          <a:ln w="9525" algn="ctr">
            <a:noFill/>
            <a:miter lim="800000"/>
            <a:headEnd/>
            <a:tailEnd/>
          </a:ln>
        </p:spPr>
        <p:txBody>
          <a:bodyPr wrap="none">
            <a:spAutoFit/>
          </a:bodyPr>
          <a:lstStyle/>
          <a:p>
            <a:pPr fontAlgn="base">
              <a:spcBef>
                <a:spcPct val="0"/>
              </a:spcBef>
              <a:spcAft>
                <a:spcPct val="0"/>
              </a:spcAft>
            </a:pPr>
            <a:r>
              <a:rPr lang="zh-CN" altLang="en-US" sz="1200" b="1" dirty="0" smtClean="0">
                <a:solidFill>
                  <a:srgbClr val="000000">
                    <a:lumMod val="95000"/>
                    <a:lumOff val="5000"/>
                  </a:srgbClr>
                </a:solidFill>
                <a:latin typeface="华文细黑" pitchFamily="2" charset="-122"/>
              </a:rPr>
              <a:t>杭州总部</a:t>
            </a:r>
            <a:endParaRPr lang="zh-CN" altLang="en-US" sz="1200" b="1" dirty="0">
              <a:solidFill>
                <a:srgbClr val="000000">
                  <a:lumMod val="95000"/>
                  <a:lumOff val="5000"/>
                </a:srgbClr>
              </a:solidFill>
              <a:latin typeface="华文细黑" pitchFamily="2" charset="-122"/>
            </a:endParaRPr>
          </a:p>
        </p:txBody>
      </p:sp>
      <p:sp>
        <p:nvSpPr>
          <p:cNvPr id="103" name="圆角矩形 102"/>
          <p:cNvSpPr/>
          <p:nvPr/>
        </p:nvSpPr>
        <p:spPr bwMode="auto">
          <a:xfrm>
            <a:off x="2943112" y="4653136"/>
            <a:ext cx="3617816" cy="1656184"/>
          </a:xfrm>
          <a:prstGeom prst="roundRect">
            <a:avLst/>
          </a:prstGeom>
          <a:solidFill>
            <a:schemeClr val="accent1"/>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zh-CN" altLang="en-US" smtClean="0">
              <a:solidFill>
                <a:srgbClr val="000000"/>
              </a:solidFill>
              <a:latin typeface="Arial" pitchFamily="34" charset="0"/>
              <a:ea typeface="宋体" pitchFamily="2" charset="-122"/>
            </a:endParaRPr>
          </a:p>
        </p:txBody>
      </p:sp>
      <p:sp>
        <p:nvSpPr>
          <p:cNvPr id="104" name="Text Box 6"/>
          <p:cNvSpPr txBox="1">
            <a:spLocks noChangeArrowheads="1"/>
          </p:cNvSpPr>
          <p:nvPr/>
        </p:nvSpPr>
        <p:spPr bwMode="auto">
          <a:xfrm>
            <a:off x="4270320" y="6264608"/>
            <a:ext cx="800219" cy="276999"/>
          </a:xfrm>
          <a:prstGeom prst="rect">
            <a:avLst/>
          </a:prstGeom>
          <a:noFill/>
          <a:ln w="9525" algn="ctr">
            <a:noFill/>
            <a:miter lim="800000"/>
            <a:headEnd/>
            <a:tailEnd/>
          </a:ln>
        </p:spPr>
        <p:txBody>
          <a:bodyPr wrap="none">
            <a:spAutoFit/>
          </a:bodyPr>
          <a:lstStyle/>
          <a:p>
            <a:pPr fontAlgn="base">
              <a:spcBef>
                <a:spcPct val="0"/>
              </a:spcBef>
              <a:spcAft>
                <a:spcPct val="0"/>
              </a:spcAft>
            </a:pPr>
            <a:r>
              <a:rPr lang="zh-CN" altLang="en-US" sz="1200" b="1" dirty="0" smtClean="0">
                <a:solidFill>
                  <a:srgbClr val="000000">
                    <a:lumMod val="95000"/>
                    <a:lumOff val="5000"/>
                  </a:srgbClr>
                </a:solidFill>
                <a:latin typeface="华文细黑" pitchFamily="2" charset="-122"/>
              </a:rPr>
              <a:t>北京分</a:t>
            </a:r>
            <a:r>
              <a:rPr lang="zh-CN" altLang="en-US" sz="1200" b="1" dirty="0">
                <a:solidFill>
                  <a:srgbClr val="000000">
                    <a:lumMod val="95000"/>
                    <a:lumOff val="5000"/>
                  </a:srgbClr>
                </a:solidFill>
                <a:latin typeface="华文细黑" pitchFamily="2" charset="-122"/>
              </a:rPr>
              <a:t>部</a:t>
            </a:r>
          </a:p>
        </p:txBody>
      </p:sp>
      <p:sp>
        <p:nvSpPr>
          <p:cNvPr id="105" name="TextBox 104"/>
          <p:cNvSpPr txBox="1"/>
          <p:nvPr/>
        </p:nvSpPr>
        <p:spPr>
          <a:xfrm>
            <a:off x="7596336" y="4221088"/>
            <a:ext cx="553998" cy="347211"/>
          </a:xfrm>
          <a:prstGeom prst="rect">
            <a:avLst/>
          </a:prstGeom>
          <a:noFill/>
        </p:spPr>
        <p:txBody>
          <a:bodyPr vert="eaVert" wrap="none" rtlCol="0">
            <a:spAutoFit/>
          </a:bodyPr>
          <a:lstStyle/>
          <a:p>
            <a:pPr fontAlgn="base">
              <a:spcBef>
                <a:spcPct val="0"/>
              </a:spcBef>
              <a:spcAft>
                <a:spcPct val="0"/>
              </a:spcAft>
            </a:pPr>
            <a:r>
              <a:rPr lang="en-US" altLang="zh-CN" sz="2400" b="1" dirty="0" smtClean="0">
                <a:solidFill>
                  <a:srgbClr val="000000"/>
                </a:solidFill>
                <a:latin typeface="华文细黑" pitchFamily="2" charset="-122"/>
              </a:rPr>
              <a:t>...</a:t>
            </a:r>
            <a:endParaRPr lang="zh-CN" altLang="en-US" sz="2400" b="1" dirty="0" smtClean="0">
              <a:solidFill>
                <a:srgbClr val="000000"/>
              </a:solidFill>
              <a:latin typeface="华文细黑" pitchFamily="2" charset="-122"/>
            </a:endParaRPr>
          </a:p>
        </p:txBody>
      </p:sp>
      <p:sp>
        <p:nvSpPr>
          <p:cNvPr id="106" name="Text Box 6"/>
          <p:cNvSpPr txBox="1">
            <a:spLocks noChangeArrowheads="1"/>
          </p:cNvSpPr>
          <p:nvPr/>
        </p:nvSpPr>
        <p:spPr bwMode="auto">
          <a:xfrm>
            <a:off x="3506372" y="2218512"/>
            <a:ext cx="954107" cy="246221"/>
          </a:xfrm>
          <a:prstGeom prst="rect">
            <a:avLst/>
          </a:prstGeom>
          <a:noFill/>
          <a:ln w="9525" algn="ctr">
            <a:noFill/>
            <a:miter lim="800000"/>
            <a:headEnd/>
            <a:tailEnd/>
          </a:ln>
        </p:spPr>
        <p:txBody>
          <a:bodyPr wrap="none">
            <a:spAutoFit/>
          </a:bodyPr>
          <a:lstStyle/>
          <a:p>
            <a:pPr fontAlgn="base">
              <a:spcBef>
                <a:spcPct val="0"/>
              </a:spcBef>
              <a:spcAft>
                <a:spcPct val="0"/>
              </a:spcAft>
            </a:pPr>
            <a:r>
              <a:rPr lang="zh-CN" altLang="en-US" sz="1000" b="1" dirty="0" smtClean="0">
                <a:solidFill>
                  <a:srgbClr val="000000">
                    <a:lumMod val="95000"/>
                    <a:lumOff val="5000"/>
                  </a:srgbClr>
                </a:solidFill>
                <a:latin typeface="华文细黑" pitchFamily="2" charset="-122"/>
              </a:rPr>
              <a:t>数据库服务器</a:t>
            </a:r>
            <a:endParaRPr lang="zh-CN" altLang="en-US" sz="1000" b="1" dirty="0">
              <a:solidFill>
                <a:srgbClr val="000000">
                  <a:lumMod val="95000"/>
                  <a:lumOff val="5000"/>
                </a:srgbClr>
              </a:solidFill>
              <a:latin typeface="华文细黑" pitchFamily="2" charset="-122"/>
            </a:endParaRPr>
          </a:p>
        </p:txBody>
      </p:sp>
      <p:sp>
        <p:nvSpPr>
          <p:cNvPr id="107" name="Text Box 43"/>
          <p:cNvSpPr txBox="1">
            <a:spLocks noChangeArrowheads="1"/>
          </p:cNvSpPr>
          <p:nvPr/>
        </p:nvSpPr>
        <p:spPr bwMode="auto">
          <a:xfrm>
            <a:off x="3063176" y="4725144"/>
            <a:ext cx="644728" cy="246221"/>
          </a:xfrm>
          <a:prstGeom prst="rect">
            <a:avLst/>
          </a:prstGeom>
          <a:noFill/>
          <a:ln w="9525" algn="ctr">
            <a:noFill/>
            <a:miter lim="800000"/>
            <a:headEnd/>
            <a:tailEnd/>
          </a:ln>
        </p:spPr>
        <p:txBody>
          <a:bodyPr wrap="none">
            <a:spAutoFit/>
          </a:bodyPr>
          <a:lstStyle/>
          <a:p>
            <a:pPr fontAlgn="base">
              <a:spcBef>
                <a:spcPct val="0"/>
              </a:spcBef>
              <a:spcAft>
                <a:spcPct val="0"/>
              </a:spcAft>
            </a:pPr>
            <a:r>
              <a:rPr lang="en-US" altLang="zh-CN" sz="1000" b="1" dirty="0" smtClean="0">
                <a:solidFill>
                  <a:srgbClr val="000000"/>
                </a:solidFill>
                <a:latin typeface="Arial" charset="0"/>
                <a:ea typeface="宋体" charset="-122"/>
              </a:rPr>
              <a:t>ER3100</a:t>
            </a:r>
            <a:endParaRPr lang="en-US" altLang="zh-CN" b="1" dirty="0">
              <a:solidFill>
                <a:srgbClr val="000000"/>
              </a:solidFill>
              <a:latin typeface="Arial" charset="0"/>
              <a:ea typeface="宋体" charset="-122"/>
            </a:endParaRPr>
          </a:p>
        </p:txBody>
      </p:sp>
      <p:sp>
        <p:nvSpPr>
          <p:cNvPr id="110" name="Line 18"/>
          <p:cNvSpPr>
            <a:spLocks noChangeShapeType="1"/>
          </p:cNvSpPr>
          <p:nvPr/>
        </p:nvSpPr>
        <p:spPr bwMode="auto">
          <a:xfrm>
            <a:off x="3347864" y="5445224"/>
            <a:ext cx="2664296" cy="0"/>
          </a:xfrm>
          <a:prstGeom prst="line">
            <a:avLst/>
          </a:prstGeom>
          <a:noFill/>
          <a:ln w="9525">
            <a:solidFill>
              <a:schemeClr val="tx1"/>
            </a:solidFill>
            <a:round/>
            <a:headEnd/>
            <a:tailEnd/>
          </a:ln>
        </p:spPr>
        <p:txBody>
          <a:bodyPr anchor="ctr"/>
          <a:lstStyle/>
          <a:p>
            <a:pPr fontAlgn="base">
              <a:spcBef>
                <a:spcPct val="0"/>
              </a:spcBef>
              <a:spcAft>
                <a:spcPct val="0"/>
              </a:spcAft>
            </a:pPr>
            <a:endParaRPr lang="zh-CN" altLang="en-US">
              <a:solidFill>
                <a:srgbClr val="000000"/>
              </a:solidFill>
              <a:latin typeface="Arial" charset="0"/>
              <a:ea typeface="宋体" charset="-122"/>
            </a:endParaRPr>
          </a:p>
        </p:txBody>
      </p:sp>
      <p:pic>
        <p:nvPicPr>
          <p:cNvPr id="113" name="Picture 10" descr="中低端路由器-"/>
          <p:cNvPicPr>
            <a:picLocks noGrp="1" noChangeAspect="1" noChangeArrowheads="1"/>
          </p:cNvPicPr>
          <p:nvPr/>
        </p:nvPicPr>
        <p:blipFill>
          <a:blip r:embed="rId7" cstate="print"/>
          <a:srcRect/>
          <a:stretch>
            <a:fillRect/>
          </a:stretch>
        </p:blipFill>
        <p:spPr bwMode="auto">
          <a:xfrm>
            <a:off x="3433961" y="4938577"/>
            <a:ext cx="489967" cy="362631"/>
          </a:xfrm>
          <a:prstGeom prst="rect">
            <a:avLst/>
          </a:prstGeom>
          <a:noFill/>
          <a:ln w="9525">
            <a:noFill/>
            <a:miter lim="800000"/>
            <a:headEnd/>
            <a:tailEnd/>
          </a:ln>
        </p:spPr>
      </p:pic>
      <p:sp>
        <p:nvSpPr>
          <p:cNvPr id="114" name="Line 22"/>
          <p:cNvSpPr>
            <a:spLocks noChangeShapeType="1"/>
          </p:cNvSpPr>
          <p:nvPr/>
        </p:nvSpPr>
        <p:spPr bwMode="auto">
          <a:xfrm>
            <a:off x="5593760" y="5085184"/>
            <a:ext cx="0" cy="360040"/>
          </a:xfrm>
          <a:prstGeom prst="line">
            <a:avLst/>
          </a:prstGeom>
          <a:noFill/>
          <a:ln w="9525">
            <a:solidFill>
              <a:schemeClr val="tx1"/>
            </a:solidFill>
            <a:round/>
            <a:headEnd/>
            <a:tailEnd/>
          </a:ln>
        </p:spPr>
        <p:txBody>
          <a:bodyPr anchor="ctr"/>
          <a:lstStyle/>
          <a:p>
            <a:pPr fontAlgn="base">
              <a:spcBef>
                <a:spcPct val="0"/>
              </a:spcBef>
              <a:spcAft>
                <a:spcPct val="0"/>
              </a:spcAft>
            </a:pPr>
            <a:endParaRPr lang="zh-CN" altLang="en-US">
              <a:solidFill>
                <a:srgbClr val="000000"/>
              </a:solidFill>
              <a:latin typeface="Arial" charset="0"/>
              <a:ea typeface="宋体" charset="-122"/>
            </a:endParaRPr>
          </a:p>
        </p:txBody>
      </p:sp>
      <p:pic>
        <p:nvPicPr>
          <p:cNvPr id="115" name="Picture 20" descr="S5000"/>
          <p:cNvPicPr>
            <a:picLocks noChangeAspect="1" noChangeArrowheads="1"/>
          </p:cNvPicPr>
          <p:nvPr/>
        </p:nvPicPr>
        <p:blipFill>
          <a:blip r:embed="rId9" cstate="print"/>
          <a:srcRect/>
          <a:stretch>
            <a:fillRect/>
          </a:stretch>
        </p:blipFill>
        <p:spPr bwMode="auto">
          <a:xfrm>
            <a:off x="5274664" y="4882808"/>
            <a:ext cx="648072" cy="380690"/>
          </a:xfrm>
          <a:prstGeom prst="rect">
            <a:avLst/>
          </a:prstGeom>
          <a:noFill/>
        </p:spPr>
      </p:pic>
      <p:sp>
        <p:nvSpPr>
          <p:cNvPr id="116" name="Line 22"/>
          <p:cNvSpPr>
            <a:spLocks noChangeShapeType="1"/>
          </p:cNvSpPr>
          <p:nvPr/>
        </p:nvSpPr>
        <p:spPr bwMode="auto">
          <a:xfrm>
            <a:off x="3865568" y="5445224"/>
            <a:ext cx="0" cy="360040"/>
          </a:xfrm>
          <a:prstGeom prst="line">
            <a:avLst/>
          </a:prstGeom>
          <a:noFill/>
          <a:ln w="9525">
            <a:solidFill>
              <a:schemeClr val="tx1"/>
            </a:solidFill>
            <a:round/>
            <a:headEnd/>
            <a:tailEnd/>
          </a:ln>
        </p:spPr>
        <p:txBody>
          <a:bodyPr anchor="ctr"/>
          <a:lstStyle/>
          <a:p>
            <a:pPr fontAlgn="base">
              <a:spcBef>
                <a:spcPct val="0"/>
              </a:spcBef>
              <a:spcAft>
                <a:spcPct val="0"/>
              </a:spcAft>
            </a:pPr>
            <a:endParaRPr lang="zh-CN" altLang="en-US">
              <a:solidFill>
                <a:srgbClr val="000000"/>
              </a:solidFill>
              <a:latin typeface="Arial" charset="0"/>
              <a:ea typeface="宋体" charset="-122"/>
            </a:endParaRPr>
          </a:p>
        </p:txBody>
      </p:sp>
      <p:sp>
        <p:nvSpPr>
          <p:cNvPr id="117" name="Line 22"/>
          <p:cNvSpPr>
            <a:spLocks noChangeShapeType="1"/>
          </p:cNvSpPr>
          <p:nvPr/>
        </p:nvSpPr>
        <p:spPr bwMode="auto">
          <a:xfrm>
            <a:off x="4716016" y="5445224"/>
            <a:ext cx="0" cy="360040"/>
          </a:xfrm>
          <a:prstGeom prst="line">
            <a:avLst/>
          </a:prstGeom>
          <a:noFill/>
          <a:ln w="9525">
            <a:solidFill>
              <a:schemeClr val="tx1"/>
            </a:solidFill>
            <a:round/>
            <a:headEnd/>
            <a:tailEnd/>
          </a:ln>
        </p:spPr>
        <p:txBody>
          <a:bodyPr anchor="ctr"/>
          <a:lstStyle/>
          <a:p>
            <a:pPr fontAlgn="base">
              <a:spcBef>
                <a:spcPct val="0"/>
              </a:spcBef>
              <a:spcAft>
                <a:spcPct val="0"/>
              </a:spcAft>
            </a:pPr>
            <a:endParaRPr lang="zh-CN" altLang="en-US">
              <a:solidFill>
                <a:srgbClr val="000000"/>
              </a:solidFill>
              <a:latin typeface="Arial" charset="0"/>
              <a:ea typeface="宋体" charset="-122"/>
            </a:endParaRPr>
          </a:p>
        </p:txBody>
      </p:sp>
      <p:sp>
        <p:nvSpPr>
          <p:cNvPr id="118" name="Line 22"/>
          <p:cNvSpPr>
            <a:spLocks noChangeShapeType="1"/>
          </p:cNvSpPr>
          <p:nvPr/>
        </p:nvSpPr>
        <p:spPr bwMode="auto">
          <a:xfrm>
            <a:off x="5593760" y="5445224"/>
            <a:ext cx="0" cy="360040"/>
          </a:xfrm>
          <a:prstGeom prst="line">
            <a:avLst/>
          </a:prstGeom>
          <a:noFill/>
          <a:ln w="9525">
            <a:solidFill>
              <a:schemeClr val="tx1"/>
            </a:solidFill>
            <a:round/>
            <a:headEnd/>
            <a:tailEnd/>
          </a:ln>
        </p:spPr>
        <p:txBody>
          <a:bodyPr anchor="ctr"/>
          <a:lstStyle/>
          <a:p>
            <a:pPr fontAlgn="base">
              <a:spcBef>
                <a:spcPct val="0"/>
              </a:spcBef>
              <a:spcAft>
                <a:spcPct val="0"/>
              </a:spcAft>
            </a:pPr>
            <a:endParaRPr lang="zh-CN" altLang="en-US">
              <a:solidFill>
                <a:srgbClr val="000000"/>
              </a:solidFill>
              <a:latin typeface="Arial" charset="0"/>
              <a:ea typeface="宋体" charset="-122"/>
            </a:endParaRPr>
          </a:p>
        </p:txBody>
      </p:sp>
      <p:pic>
        <p:nvPicPr>
          <p:cNvPr id="119" name="Picture 4" descr="S3000"/>
          <p:cNvPicPr>
            <a:picLocks noChangeAspect="1" noChangeArrowheads="1"/>
          </p:cNvPicPr>
          <p:nvPr/>
        </p:nvPicPr>
        <p:blipFill>
          <a:blip r:embed="rId10" cstate="print"/>
          <a:srcRect/>
          <a:stretch>
            <a:fillRect/>
          </a:stretch>
        </p:blipFill>
        <p:spPr bwMode="auto">
          <a:xfrm>
            <a:off x="3563888" y="5725632"/>
            <a:ext cx="576064" cy="367664"/>
          </a:xfrm>
          <a:prstGeom prst="rect">
            <a:avLst/>
          </a:prstGeom>
          <a:noFill/>
        </p:spPr>
      </p:pic>
      <p:pic>
        <p:nvPicPr>
          <p:cNvPr id="120" name="Picture 4" descr="S3000"/>
          <p:cNvPicPr>
            <a:picLocks noChangeAspect="1" noChangeArrowheads="1"/>
          </p:cNvPicPr>
          <p:nvPr/>
        </p:nvPicPr>
        <p:blipFill>
          <a:blip r:embed="rId10" cstate="print"/>
          <a:srcRect/>
          <a:stretch>
            <a:fillRect/>
          </a:stretch>
        </p:blipFill>
        <p:spPr bwMode="auto">
          <a:xfrm>
            <a:off x="4427984" y="5733256"/>
            <a:ext cx="576064" cy="367664"/>
          </a:xfrm>
          <a:prstGeom prst="rect">
            <a:avLst/>
          </a:prstGeom>
          <a:noFill/>
        </p:spPr>
      </p:pic>
      <p:pic>
        <p:nvPicPr>
          <p:cNvPr id="121" name="Picture 4" descr="S3000"/>
          <p:cNvPicPr>
            <a:picLocks noChangeAspect="1" noChangeArrowheads="1"/>
          </p:cNvPicPr>
          <p:nvPr/>
        </p:nvPicPr>
        <p:blipFill>
          <a:blip r:embed="rId10" cstate="print"/>
          <a:srcRect/>
          <a:stretch>
            <a:fillRect/>
          </a:stretch>
        </p:blipFill>
        <p:spPr bwMode="auto">
          <a:xfrm>
            <a:off x="5295848" y="5733256"/>
            <a:ext cx="576064" cy="367664"/>
          </a:xfrm>
          <a:prstGeom prst="rect">
            <a:avLst/>
          </a:prstGeom>
          <a:noFill/>
        </p:spPr>
      </p:pic>
      <p:sp>
        <p:nvSpPr>
          <p:cNvPr id="122" name="Text Box 43"/>
          <p:cNvSpPr txBox="1">
            <a:spLocks noChangeArrowheads="1"/>
          </p:cNvSpPr>
          <p:nvPr/>
        </p:nvSpPr>
        <p:spPr bwMode="auto">
          <a:xfrm>
            <a:off x="3567232" y="6063099"/>
            <a:ext cx="551754" cy="246221"/>
          </a:xfrm>
          <a:prstGeom prst="rect">
            <a:avLst/>
          </a:prstGeom>
          <a:noFill/>
          <a:ln w="9525" algn="ctr">
            <a:noFill/>
            <a:miter lim="800000"/>
            <a:headEnd/>
            <a:tailEnd/>
          </a:ln>
        </p:spPr>
        <p:txBody>
          <a:bodyPr wrap="none">
            <a:spAutoFit/>
          </a:bodyPr>
          <a:lstStyle/>
          <a:p>
            <a:pPr fontAlgn="base">
              <a:spcBef>
                <a:spcPct val="0"/>
              </a:spcBef>
              <a:spcAft>
                <a:spcPct val="0"/>
              </a:spcAft>
            </a:pPr>
            <a:r>
              <a:rPr lang="en-US" altLang="zh-CN" sz="1000" b="1" dirty="0" smtClean="0">
                <a:solidFill>
                  <a:srgbClr val="000000"/>
                </a:solidFill>
                <a:latin typeface="Arial" charset="0"/>
                <a:ea typeface="宋体" charset="-122"/>
              </a:rPr>
              <a:t>S3110</a:t>
            </a:r>
            <a:endParaRPr lang="en-US" altLang="zh-CN" b="1" dirty="0">
              <a:solidFill>
                <a:srgbClr val="000000"/>
              </a:solidFill>
              <a:latin typeface="Arial" charset="0"/>
              <a:ea typeface="宋体" charset="-122"/>
            </a:endParaRPr>
          </a:p>
        </p:txBody>
      </p:sp>
      <p:sp>
        <p:nvSpPr>
          <p:cNvPr id="123" name="Text Box 43"/>
          <p:cNvSpPr txBox="1">
            <a:spLocks noChangeArrowheads="1"/>
          </p:cNvSpPr>
          <p:nvPr/>
        </p:nvSpPr>
        <p:spPr bwMode="auto">
          <a:xfrm>
            <a:off x="4452294" y="6063099"/>
            <a:ext cx="551754" cy="246221"/>
          </a:xfrm>
          <a:prstGeom prst="rect">
            <a:avLst/>
          </a:prstGeom>
          <a:noFill/>
          <a:ln w="9525" algn="ctr">
            <a:noFill/>
            <a:miter lim="800000"/>
            <a:headEnd/>
            <a:tailEnd/>
          </a:ln>
        </p:spPr>
        <p:txBody>
          <a:bodyPr wrap="none">
            <a:spAutoFit/>
          </a:bodyPr>
          <a:lstStyle/>
          <a:p>
            <a:pPr fontAlgn="base">
              <a:spcBef>
                <a:spcPct val="0"/>
              </a:spcBef>
              <a:spcAft>
                <a:spcPct val="0"/>
              </a:spcAft>
            </a:pPr>
            <a:r>
              <a:rPr lang="en-US" altLang="zh-CN" sz="1000" b="1" dirty="0" smtClean="0">
                <a:solidFill>
                  <a:srgbClr val="000000"/>
                </a:solidFill>
                <a:latin typeface="Arial" charset="0"/>
                <a:ea typeface="宋体" charset="-122"/>
              </a:rPr>
              <a:t>S3110</a:t>
            </a:r>
            <a:endParaRPr lang="en-US" altLang="zh-CN" b="1" dirty="0">
              <a:solidFill>
                <a:srgbClr val="000000"/>
              </a:solidFill>
              <a:latin typeface="Arial" charset="0"/>
              <a:ea typeface="宋体" charset="-122"/>
            </a:endParaRPr>
          </a:p>
        </p:txBody>
      </p:sp>
      <p:sp>
        <p:nvSpPr>
          <p:cNvPr id="124" name="Text Box 43"/>
          <p:cNvSpPr txBox="1">
            <a:spLocks noChangeArrowheads="1"/>
          </p:cNvSpPr>
          <p:nvPr/>
        </p:nvSpPr>
        <p:spPr bwMode="auto">
          <a:xfrm>
            <a:off x="5316390" y="6063099"/>
            <a:ext cx="551754" cy="246221"/>
          </a:xfrm>
          <a:prstGeom prst="rect">
            <a:avLst/>
          </a:prstGeom>
          <a:noFill/>
          <a:ln w="9525" algn="ctr">
            <a:noFill/>
            <a:miter lim="800000"/>
            <a:headEnd/>
            <a:tailEnd/>
          </a:ln>
        </p:spPr>
        <p:txBody>
          <a:bodyPr wrap="none">
            <a:spAutoFit/>
          </a:bodyPr>
          <a:lstStyle/>
          <a:p>
            <a:pPr fontAlgn="base">
              <a:spcBef>
                <a:spcPct val="0"/>
              </a:spcBef>
              <a:spcAft>
                <a:spcPct val="0"/>
              </a:spcAft>
            </a:pPr>
            <a:r>
              <a:rPr lang="en-US" altLang="zh-CN" sz="1000" b="1" dirty="0" smtClean="0">
                <a:solidFill>
                  <a:srgbClr val="000000"/>
                </a:solidFill>
                <a:latin typeface="Arial" charset="0"/>
                <a:ea typeface="宋体" charset="-122"/>
              </a:rPr>
              <a:t>S3110</a:t>
            </a:r>
            <a:endParaRPr lang="en-US" altLang="zh-CN" b="1" dirty="0">
              <a:solidFill>
                <a:srgbClr val="000000"/>
              </a:solidFill>
              <a:latin typeface="Arial" charset="0"/>
              <a:ea typeface="宋体" charset="-122"/>
            </a:endParaRPr>
          </a:p>
        </p:txBody>
      </p:sp>
      <p:cxnSp>
        <p:nvCxnSpPr>
          <p:cNvPr id="125" name="曲线连接符 124"/>
          <p:cNvCxnSpPr/>
          <p:nvPr/>
        </p:nvCxnSpPr>
        <p:spPr bwMode="auto">
          <a:xfrm rot="5400000">
            <a:off x="3527884" y="4473116"/>
            <a:ext cx="648072" cy="288032"/>
          </a:xfrm>
          <a:prstGeom prst="curvedConnector3">
            <a:avLst>
              <a:gd name="adj1" fmla="val 50000"/>
            </a:avLst>
          </a:prstGeom>
          <a:solidFill>
            <a:schemeClr val="accent1"/>
          </a:solidFill>
          <a:ln w="12700" cap="flat" cmpd="sng" algn="ctr">
            <a:solidFill>
              <a:srgbClr val="669900"/>
            </a:solidFill>
            <a:prstDash val="dash"/>
            <a:round/>
            <a:headEnd type="none" w="med" len="med"/>
            <a:tailEnd type="none" w="med" len="med"/>
          </a:ln>
          <a:effectLst/>
        </p:spPr>
      </p:cxnSp>
      <p:sp>
        <p:nvSpPr>
          <p:cNvPr id="126" name="Text Box 43"/>
          <p:cNvSpPr txBox="1">
            <a:spLocks noChangeArrowheads="1"/>
          </p:cNvSpPr>
          <p:nvPr/>
        </p:nvSpPr>
        <p:spPr bwMode="auto">
          <a:xfrm>
            <a:off x="2859849" y="3614827"/>
            <a:ext cx="704039" cy="246221"/>
          </a:xfrm>
          <a:prstGeom prst="rect">
            <a:avLst/>
          </a:prstGeom>
          <a:noFill/>
          <a:ln w="9525" algn="ctr">
            <a:noFill/>
            <a:miter lim="800000"/>
            <a:headEnd/>
            <a:tailEnd/>
          </a:ln>
        </p:spPr>
        <p:txBody>
          <a:bodyPr wrap="none">
            <a:spAutoFit/>
          </a:bodyPr>
          <a:lstStyle/>
          <a:p>
            <a:pPr fontAlgn="base">
              <a:spcBef>
                <a:spcPct val="0"/>
              </a:spcBef>
              <a:spcAft>
                <a:spcPct val="0"/>
              </a:spcAft>
            </a:pPr>
            <a:r>
              <a:rPr lang="en-US" altLang="zh-CN" sz="1000" b="1" dirty="0" smtClean="0">
                <a:solidFill>
                  <a:srgbClr val="669900"/>
                </a:solidFill>
                <a:latin typeface="Arial" charset="0"/>
                <a:ea typeface="宋体" charset="-122"/>
              </a:rPr>
              <a:t>VPN</a:t>
            </a:r>
            <a:r>
              <a:rPr lang="zh-CN" altLang="en-US" sz="1000" b="1" dirty="0" smtClean="0">
                <a:solidFill>
                  <a:srgbClr val="669900"/>
                </a:solidFill>
                <a:latin typeface="Arial" charset="0"/>
                <a:ea typeface="宋体" charset="-122"/>
              </a:rPr>
              <a:t>隧道</a:t>
            </a:r>
            <a:endParaRPr lang="en-US" altLang="zh-CN" b="1" dirty="0">
              <a:solidFill>
                <a:srgbClr val="669900"/>
              </a:solidFill>
              <a:latin typeface="Arial" charset="0"/>
              <a:ea typeface="宋体" charset="-122"/>
            </a:endParaRPr>
          </a:p>
        </p:txBody>
      </p:sp>
      <p:sp>
        <p:nvSpPr>
          <p:cNvPr id="127" name="Text Box 43"/>
          <p:cNvSpPr txBox="1">
            <a:spLocks noChangeArrowheads="1"/>
          </p:cNvSpPr>
          <p:nvPr/>
        </p:nvSpPr>
        <p:spPr bwMode="auto">
          <a:xfrm>
            <a:off x="5740169" y="4190891"/>
            <a:ext cx="704039" cy="246221"/>
          </a:xfrm>
          <a:prstGeom prst="rect">
            <a:avLst/>
          </a:prstGeom>
          <a:noFill/>
          <a:ln w="9525" algn="ctr">
            <a:noFill/>
            <a:miter lim="800000"/>
            <a:headEnd/>
            <a:tailEnd/>
          </a:ln>
        </p:spPr>
        <p:txBody>
          <a:bodyPr wrap="none">
            <a:spAutoFit/>
          </a:bodyPr>
          <a:lstStyle/>
          <a:p>
            <a:pPr fontAlgn="base">
              <a:spcBef>
                <a:spcPct val="0"/>
              </a:spcBef>
              <a:spcAft>
                <a:spcPct val="0"/>
              </a:spcAft>
            </a:pPr>
            <a:r>
              <a:rPr lang="en-US" altLang="zh-CN" sz="1000" b="1" dirty="0" smtClean="0">
                <a:solidFill>
                  <a:srgbClr val="669900"/>
                </a:solidFill>
                <a:latin typeface="Arial" charset="0"/>
                <a:ea typeface="宋体" charset="-122"/>
              </a:rPr>
              <a:t>VPN</a:t>
            </a:r>
            <a:r>
              <a:rPr lang="zh-CN" altLang="en-US" sz="1000" b="1" dirty="0" smtClean="0">
                <a:solidFill>
                  <a:srgbClr val="669900"/>
                </a:solidFill>
                <a:latin typeface="Arial" charset="0"/>
                <a:ea typeface="宋体" charset="-122"/>
              </a:rPr>
              <a:t>隧道</a:t>
            </a:r>
            <a:endParaRPr lang="en-US" altLang="zh-CN" b="1" dirty="0">
              <a:solidFill>
                <a:srgbClr val="669900"/>
              </a:solidFill>
              <a:latin typeface="Arial" charset="0"/>
              <a:ea typeface="宋体" charset="-122"/>
            </a:endParaRPr>
          </a:p>
        </p:txBody>
      </p:sp>
      <p:cxnSp>
        <p:nvCxnSpPr>
          <p:cNvPr id="128" name="曲线连接符 127"/>
          <p:cNvCxnSpPr/>
          <p:nvPr/>
        </p:nvCxnSpPr>
        <p:spPr bwMode="auto">
          <a:xfrm rot="5400000">
            <a:off x="4098246" y="3675327"/>
            <a:ext cx="360040" cy="155419"/>
          </a:xfrm>
          <a:prstGeom prst="curvedConnector3">
            <a:avLst>
              <a:gd name="adj1" fmla="val 50000"/>
            </a:avLst>
          </a:prstGeom>
          <a:solidFill>
            <a:schemeClr val="accent1"/>
          </a:solidFill>
          <a:ln w="12700" cap="flat" cmpd="sng" algn="ctr">
            <a:solidFill>
              <a:srgbClr val="669900"/>
            </a:solidFill>
            <a:prstDash val="dash"/>
            <a:round/>
            <a:headEnd type="none" w="med" len="med"/>
            <a:tailEnd type="none" w="med" len="med"/>
          </a:ln>
          <a:effectLst/>
        </p:spPr>
      </p:cxnSp>
      <p:cxnSp>
        <p:nvCxnSpPr>
          <p:cNvPr id="129" name="曲线连接符 128"/>
          <p:cNvCxnSpPr/>
          <p:nvPr/>
        </p:nvCxnSpPr>
        <p:spPr bwMode="auto">
          <a:xfrm rot="5400000">
            <a:off x="4176718" y="3783339"/>
            <a:ext cx="432049" cy="11404"/>
          </a:xfrm>
          <a:prstGeom prst="curvedConnector3">
            <a:avLst>
              <a:gd name="adj1" fmla="val 50000"/>
            </a:avLst>
          </a:prstGeom>
          <a:solidFill>
            <a:schemeClr val="accent1"/>
          </a:solidFill>
          <a:ln w="12700" cap="flat" cmpd="sng" algn="ctr">
            <a:solidFill>
              <a:srgbClr val="669900"/>
            </a:solidFill>
            <a:prstDash val="dash"/>
            <a:round/>
            <a:headEnd type="none" w="med" len="med"/>
            <a:tailEnd type="none" w="med" len="med"/>
          </a:ln>
          <a:effectLst/>
        </p:spPr>
      </p:cxnSp>
      <p:cxnSp>
        <p:nvCxnSpPr>
          <p:cNvPr id="130" name="曲线连接符 129"/>
          <p:cNvCxnSpPr/>
          <p:nvPr/>
        </p:nvCxnSpPr>
        <p:spPr bwMode="auto">
          <a:xfrm rot="5400000">
            <a:off x="4291913" y="3783339"/>
            <a:ext cx="432049" cy="11404"/>
          </a:xfrm>
          <a:prstGeom prst="curvedConnector3">
            <a:avLst>
              <a:gd name="adj1" fmla="val 50000"/>
            </a:avLst>
          </a:prstGeom>
          <a:solidFill>
            <a:schemeClr val="accent1"/>
          </a:solidFill>
          <a:ln w="12700" cap="flat" cmpd="sng" algn="ctr">
            <a:solidFill>
              <a:srgbClr val="669900"/>
            </a:solidFill>
            <a:prstDash val="dash"/>
            <a:round/>
            <a:headEnd type="none" w="med" len="med"/>
            <a:tailEnd type="none" w="med" len="med"/>
          </a:ln>
          <a:effectLst/>
        </p:spPr>
      </p:cxnSp>
      <p:cxnSp>
        <p:nvCxnSpPr>
          <p:cNvPr id="131" name="曲线连接符 130"/>
          <p:cNvCxnSpPr/>
          <p:nvPr/>
        </p:nvCxnSpPr>
        <p:spPr bwMode="auto">
          <a:xfrm rot="16200000" flipH="1">
            <a:off x="4442393" y="3686731"/>
            <a:ext cx="432050" cy="204619"/>
          </a:xfrm>
          <a:prstGeom prst="curvedConnector3">
            <a:avLst>
              <a:gd name="adj1" fmla="val 50000"/>
            </a:avLst>
          </a:prstGeom>
          <a:solidFill>
            <a:schemeClr val="accent1"/>
          </a:solidFill>
          <a:ln w="12700" cap="flat" cmpd="sng" algn="ctr">
            <a:solidFill>
              <a:srgbClr val="669900"/>
            </a:solidFill>
            <a:prstDash val="dash"/>
            <a:round/>
            <a:headEnd type="none" w="med" len="med"/>
            <a:tailEnd type="none" w="med" len="med"/>
          </a:ln>
          <a:effectLst/>
        </p:spPr>
      </p:cxnSp>
      <p:cxnSp>
        <p:nvCxnSpPr>
          <p:cNvPr id="132" name="曲线连接符 131"/>
          <p:cNvCxnSpPr/>
          <p:nvPr/>
        </p:nvCxnSpPr>
        <p:spPr bwMode="auto">
          <a:xfrm rot="16200000" flipH="1">
            <a:off x="4577703" y="3650726"/>
            <a:ext cx="432049" cy="276630"/>
          </a:xfrm>
          <a:prstGeom prst="curvedConnector3">
            <a:avLst>
              <a:gd name="adj1" fmla="val 50000"/>
            </a:avLst>
          </a:prstGeom>
          <a:solidFill>
            <a:schemeClr val="accent1"/>
          </a:solidFill>
          <a:ln w="12700" cap="flat" cmpd="sng" algn="ctr">
            <a:solidFill>
              <a:srgbClr val="669900"/>
            </a:solidFill>
            <a:prstDash val="dash"/>
            <a:round/>
            <a:headEnd type="none" w="med" len="med"/>
            <a:tailEnd type="none" w="med" len="med"/>
          </a:ln>
          <a:effectLst/>
        </p:spPr>
      </p:cxnSp>
      <p:cxnSp>
        <p:nvCxnSpPr>
          <p:cNvPr id="133" name="曲线连接符 132"/>
          <p:cNvCxnSpPr/>
          <p:nvPr/>
        </p:nvCxnSpPr>
        <p:spPr bwMode="auto">
          <a:xfrm rot="5400000">
            <a:off x="3995938" y="3645026"/>
            <a:ext cx="360039" cy="216023"/>
          </a:xfrm>
          <a:prstGeom prst="curvedConnector3">
            <a:avLst>
              <a:gd name="adj1" fmla="val 50000"/>
            </a:avLst>
          </a:prstGeom>
          <a:solidFill>
            <a:schemeClr val="accent1"/>
          </a:solidFill>
          <a:ln w="12700" cap="flat" cmpd="sng" algn="ctr">
            <a:solidFill>
              <a:srgbClr val="669900"/>
            </a:solidFill>
            <a:prstDash val="dash"/>
            <a:round/>
            <a:headEnd type="none" w="med" len="med"/>
            <a:tailEnd type="none" w="med" len="med"/>
          </a:ln>
          <a:effectLst/>
        </p:spPr>
      </p:cxnSp>
      <p:pic>
        <p:nvPicPr>
          <p:cNvPr id="134" name="Picture 32" descr="internet_网络"/>
          <p:cNvPicPr>
            <a:picLocks noChangeAspect="1" noChangeArrowheads="1"/>
          </p:cNvPicPr>
          <p:nvPr/>
        </p:nvPicPr>
        <p:blipFill>
          <a:blip r:embed="rId11" cstate="print"/>
          <a:srcRect/>
          <a:stretch>
            <a:fillRect/>
          </a:stretch>
        </p:blipFill>
        <p:spPr bwMode="auto">
          <a:xfrm>
            <a:off x="3749807" y="3789040"/>
            <a:ext cx="1501329" cy="576064"/>
          </a:xfrm>
          <a:prstGeom prst="rect">
            <a:avLst/>
          </a:prstGeom>
          <a:noFill/>
          <a:ln w="9525">
            <a:noFill/>
            <a:miter lim="800000"/>
            <a:headEnd/>
            <a:tailEnd/>
          </a:ln>
        </p:spPr>
      </p:pic>
      <p:sp>
        <p:nvSpPr>
          <p:cNvPr id="135" name="Line 18"/>
          <p:cNvSpPr>
            <a:spLocks noChangeShapeType="1"/>
          </p:cNvSpPr>
          <p:nvPr/>
        </p:nvSpPr>
        <p:spPr bwMode="auto">
          <a:xfrm>
            <a:off x="3914345" y="5085184"/>
            <a:ext cx="1336791" cy="2468"/>
          </a:xfrm>
          <a:prstGeom prst="line">
            <a:avLst/>
          </a:prstGeom>
          <a:noFill/>
          <a:ln w="9525">
            <a:solidFill>
              <a:schemeClr val="tx1"/>
            </a:solidFill>
            <a:round/>
            <a:headEnd/>
            <a:tailEnd/>
          </a:ln>
        </p:spPr>
        <p:txBody>
          <a:bodyPr anchor="ctr"/>
          <a:lstStyle/>
          <a:p>
            <a:pPr fontAlgn="base">
              <a:spcBef>
                <a:spcPct val="0"/>
              </a:spcBef>
              <a:spcAft>
                <a:spcPct val="0"/>
              </a:spcAft>
            </a:pPr>
            <a:endParaRPr lang="zh-CN" altLang="en-US">
              <a:solidFill>
                <a:srgbClr val="000000"/>
              </a:solidFill>
              <a:latin typeface="Arial" charset="0"/>
              <a:ea typeface="宋体" charset="-122"/>
            </a:endParaRPr>
          </a:p>
        </p:txBody>
      </p:sp>
      <p:sp>
        <p:nvSpPr>
          <p:cNvPr id="136" name="Text Box 43"/>
          <p:cNvSpPr txBox="1">
            <a:spLocks noChangeArrowheads="1"/>
          </p:cNvSpPr>
          <p:nvPr/>
        </p:nvSpPr>
        <p:spPr bwMode="auto">
          <a:xfrm>
            <a:off x="5292080" y="4694947"/>
            <a:ext cx="551754" cy="246221"/>
          </a:xfrm>
          <a:prstGeom prst="rect">
            <a:avLst/>
          </a:prstGeom>
          <a:noFill/>
          <a:ln w="9525" algn="ctr">
            <a:noFill/>
            <a:miter lim="800000"/>
            <a:headEnd/>
            <a:tailEnd/>
          </a:ln>
        </p:spPr>
        <p:txBody>
          <a:bodyPr wrap="none">
            <a:spAutoFit/>
          </a:bodyPr>
          <a:lstStyle/>
          <a:p>
            <a:pPr fontAlgn="base">
              <a:spcBef>
                <a:spcPct val="0"/>
              </a:spcBef>
              <a:spcAft>
                <a:spcPct val="0"/>
              </a:spcAft>
            </a:pPr>
            <a:r>
              <a:rPr lang="en-US" altLang="zh-CN" sz="1000" b="1" dirty="0" smtClean="0">
                <a:solidFill>
                  <a:srgbClr val="000000"/>
                </a:solidFill>
                <a:latin typeface="Arial" charset="0"/>
                <a:ea typeface="宋体" charset="-122"/>
              </a:rPr>
              <a:t>S5110</a:t>
            </a:r>
            <a:endParaRPr lang="en-US" altLang="zh-CN" b="1" dirty="0">
              <a:solidFill>
                <a:srgbClr val="000000"/>
              </a:solidFill>
              <a:latin typeface="Arial" charset="0"/>
              <a:ea typeface="宋体"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11560" y="3501008"/>
            <a:ext cx="7848872" cy="3096344"/>
            <a:chOff x="35496" y="2627310"/>
            <a:chExt cx="8640960" cy="3940517"/>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7944" y="2627310"/>
              <a:ext cx="4608512" cy="3898034"/>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96" y="2852936"/>
              <a:ext cx="4824536" cy="3714891"/>
            </a:xfrm>
            <a:prstGeom prst="rect">
              <a:avLst/>
            </a:prstGeom>
          </p:spPr>
        </p:pic>
      </p:grpSp>
      <p:sp>
        <p:nvSpPr>
          <p:cNvPr id="62466"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zh-CN" dirty="0" smtClean="0"/>
              <a:t>H3C ER2100n</a:t>
            </a:r>
            <a:r>
              <a:rPr lang="zh-CN" altLang="en-US" dirty="0" smtClean="0"/>
              <a:t>产品形态</a:t>
            </a:r>
            <a:endParaRPr lang="zh-CN" altLang="en-US" dirty="0"/>
          </a:p>
        </p:txBody>
      </p:sp>
      <p:sp>
        <p:nvSpPr>
          <p:cNvPr id="62467" name="Rectangle 3"/>
          <p:cNvSpPr>
            <a:spLocks noGrp="1" noChangeArrowheads="1"/>
          </p:cNvSpPr>
          <p:nvPr>
            <p:ph idx="1"/>
          </p:nvPr>
        </p:nvSpPr>
        <p:spPr/>
        <p:txBody>
          <a:bodyPr/>
          <a:lstStyle/>
          <a:p>
            <a:pPr>
              <a:lnSpc>
                <a:spcPct val="150000"/>
              </a:lnSpc>
            </a:pPr>
            <a:r>
              <a:rPr lang="en-US" altLang="zh-CN" sz="2000" dirty="0" smtClean="0"/>
              <a:t>H3C ER2100n</a:t>
            </a:r>
            <a:r>
              <a:rPr lang="zh-CN" altLang="en-US" sz="2000" dirty="0" smtClean="0"/>
              <a:t>路由器</a:t>
            </a:r>
          </a:p>
          <a:p>
            <a:pPr lvl="1">
              <a:lnSpc>
                <a:spcPct val="150000"/>
              </a:lnSpc>
            </a:pPr>
            <a:r>
              <a:rPr lang="zh-CN" altLang="en-US" sz="1800" dirty="0" smtClean="0"/>
              <a:t>提供</a:t>
            </a:r>
            <a:r>
              <a:rPr lang="en-US" altLang="zh-CN" sz="1800" dirty="0"/>
              <a:t>1</a:t>
            </a:r>
            <a:r>
              <a:rPr lang="zh-CN" altLang="en-US" sz="1800" dirty="0"/>
              <a:t>个</a:t>
            </a:r>
            <a:r>
              <a:rPr lang="en-US" altLang="zh-CN" sz="1800" dirty="0"/>
              <a:t>10/100Base-T WAN</a:t>
            </a:r>
            <a:r>
              <a:rPr lang="zh-CN" altLang="en-US" sz="1800" dirty="0"/>
              <a:t>口</a:t>
            </a:r>
            <a:r>
              <a:rPr lang="en-US" altLang="zh-CN" sz="1800" dirty="0"/>
              <a:t>/4</a:t>
            </a:r>
            <a:r>
              <a:rPr lang="zh-CN" altLang="en-US" sz="1800" dirty="0"/>
              <a:t>个</a:t>
            </a:r>
            <a:r>
              <a:rPr lang="en-US" altLang="zh-CN" sz="1800" dirty="0"/>
              <a:t>10/100Base-T LAN</a:t>
            </a:r>
            <a:r>
              <a:rPr lang="zh-CN" altLang="en-US" sz="1800" dirty="0"/>
              <a:t>口</a:t>
            </a:r>
            <a:r>
              <a:rPr lang="en-US" altLang="zh-CN" sz="1800" dirty="0"/>
              <a:t>/1</a:t>
            </a:r>
            <a:r>
              <a:rPr lang="zh-CN" altLang="en-US" sz="1800" dirty="0"/>
              <a:t>个</a:t>
            </a:r>
            <a:r>
              <a:rPr lang="en-US" altLang="zh-CN" sz="1800" dirty="0"/>
              <a:t>Console</a:t>
            </a:r>
            <a:r>
              <a:rPr lang="zh-CN" altLang="en-US" sz="1800" dirty="0" smtClean="0"/>
              <a:t>口</a:t>
            </a:r>
            <a:r>
              <a:rPr lang="en-US" altLang="zh-CN" sz="1800" dirty="0"/>
              <a:t>/</a:t>
            </a:r>
            <a:r>
              <a:rPr lang="en-US" altLang="zh-CN" sz="1800" dirty="0">
                <a:solidFill>
                  <a:srgbClr val="FF0000"/>
                </a:solidFill>
              </a:rPr>
              <a:t>2</a:t>
            </a:r>
            <a:r>
              <a:rPr lang="zh-CN" altLang="en-US" sz="1800" dirty="0">
                <a:solidFill>
                  <a:srgbClr val="FF0000"/>
                </a:solidFill>
              </a:rPr>
              <a:t>个</a:t>
            </a:r>
            <a:r>
              <a:rPr lang="en-US" altLang="zh-CN" sz="1800" dirty="0" smtClean="0">
                <a:solidFill>
                  <a:srgbClr val="FF0000"/>
                </a:solidFill>
              </a:rPr>
              <a:t>SMA</a:t>
            </a:r>
            <a:r>
              <a:rPr lang="zh-CN" altLang="en-US" sz="1800" dirty="0" smtClean="0">
                <a:solidFill>
                  <a:srgbClr val="FF0000"/>
                </a:solidFill>
              </a:rPr>
              <a:t>射频天线</a:t>
            </a:r>
            <a:r>
              <a:rPr lang="zh-CN" altLang="en-US" sz="1800" dirty="0">
                <a:solidFill>
                  <a:srgbClr val="FF0000"/>
                </a:solidFill>
              </a:rPr>
              <a:t>接</a:t>
            </a:r>
            <a:r>
              <a:rPr lang="zh-CN" altLang="en-US" sz="1800" dirty="0" smtClean="0">
                <a:solidFill>
                  <a:srgbClr val="FF0000"/>
                </a:solidFill>
              </a:rPr>
              <a:t>口</a:t>
            </a:r>
            <a:endParaRPr lang="en-US" altLang="zh-CN" sz="1800" dirty="0" smtClean="0">
              <a:solidFill>
                <a:srgbClr val="FF0000"/>
              </a:solidFill>
            </a:endParaRPr>
          </a:p>
          <a:p>
            <a:pPr lvl="1">
              <a:lnSpc>
                <a:spcPct val="150000"/>
              </a:lnSpc>
            </a:pPr>
            <a:r>
              <a:rPr lang="zh-CN" altLang="en-US" sz="1800" dirty="0" smtClean="0"/>
              <a:t>外形尺寸</a:t>
            </a:r>
            <a:r>
              <a:rPr lang="zh-CN" altLang="en-US" sz="1800" dirty="0"/>
              <a:t>（长</a:t>
            </a:r>
            <a:r>
              <a:rPr lang="en-US" altLang="zh-CN" sz="1800" dirty="0"/>
              <a:t>×</a:t>
            </a:r>
            <a:r>
              <a:rPr lang="zh-CN" altLang="en-US" sz="1800" dirty="0"/>
              <a:t>宽</a:t>
            </a:r>
            <a:r>
              <a:rPr lang="en-US" altLang="zh-CN" sz="1800" dirty="0"/>
              <a:t>×</a:t>
            </a:r>
            <a:r>
              <a:rPr lang="zh-CN" altLang="en-US" sz="1800" dirty="0"/>
              <a:t>高）</a:t>
            </a:r>
            <a:r>
              <a:rPr lang="en-US" altLang="zh-CN" sz="1800" dirty="0"/>
              <a:t>:</a:t>
            </a:r>
            <a:r>
              <a:rPr lang="en-US" altLang="zh-CN" sz="1800" dirty="0" smtClean="0"/>
              <a:t>266mm×162mm×44mm</a:t>
            </a:r>
          </a:p>
          <a:p>
            <a:pPr lvl="1">
              <a:lnSpc>
                <a:spcPct val="150000"/>
              </a:lnSpc>
            </a:pPr>
            <a:r>
              <a:rPr lang="zh-CN" altLang="en-US" sz="1800" dirty="0" smtClean="0"/>
              <a:t>输入</a:t>
            </a:r>
            <a:r>
              <a:rPr lang="zh-CN" altLang="en-US" sz="1800" dirty="0"/>
              <a:t>电压：</a:t>
            </a:r>
            <a:r>
              <a:rPr lang="en-US" altLang="zh-CN" sz="1800" dirty="0"/>
              <a:t>100</a:t>
            </a:r>
            <a:r>
              <a:rPr lang="zh-CN" altLang="en-US" sz="1800" dirty="0"/>
              <a:t>～</a:t>
            </a:r>
            <a:r>
              <a:rPr lang="en-US" altLang="zh-CN" sz="1800" dirty="0"/>
              <a:t>240V AC</a:t>
            </a:r>
            <a:r>
              <a:rPr lang="zh-CN" altLang="en-US" sz="1800" dirty="0"/>
              <a:t>，</a:t>
            </a:r>
            <a:r>
              <a:rPr lang="en-US" altLang="zh-CN" sz="1800" dirty="0"/>
              <a:t>50/60Hz</a:t>
            </a:r>
          </a:p>
          <a:p>
            <a:pPr lvl="1">
              <a:lnSpc>
                <a:spcPct val="150000"/>
              </a:lnSpc>
            </a:pPr>
            <a:r>
              <a:rPr lang="zh-CN" altLang="en-US" sz="1800" dirty="0"/>
              <a:t>散热方式：自然</a:t>
            </a:r>
            <a:r>
              <a:rPr lang="zh-CN" altLang="en-US" sz="1800" dirty="0" smtClean="0"/>
              <a:t>散热</a:t>
            </a:r>
          </a:p>
        </p:txBody>
      </p:sp>
    </p:spTree>
    <p:extLst>
      <p:ext uri="{BB962C8B-B14F-4D97-AF65-F5344CB8AC3E}">
        <p14:creationId xmlns:p14="http://schemas.microsoft.com/office/powerpoint/2010/main" val="152061765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zh-CN" dirty="0" smtClean="0"/>
              <a:t>ER5100</a:t>
            </a:r>
            <a:r>
              <a:rPr lang="zh-CN" altLang="en-US" dirty="0" smtClean="0"/>
              <a:t>酒店行业典型应用</a:t>
            </a:r>
            <a:endParaRPr lang="zh-CN" altLang="en-US" dirty="0"/>
          </a:p>
        </p:txBody>
      </p:sp>
      <p:sp>
        <p:nvSpPr>
          <p:cNvPr id="42" name="Rectangle 3"/>
          <p:cNvSpPr>
            <a:spLocks noGrp="1" noChangeArrowheads="1"/>
          </p:cNvSpPr>
          <p:nvPr>
            <p:ph idx="1"/>
          </p:nvPr>
        </p:nvSpPr>
        <p:spPr/>
        <p:txBody>
          <a:bodyPr/>
          <a:lstStyle/>
          <a:p>
            <a:pPr>
              <a:lnSpc>
                <a:spcPct val="150000"/>
              </a:lnSpc>
            </a:pPr>
            <a:r>
              <a:rPr lang="zh-CN" altLang="en-US" sz="2000" dirty="0"/>
              <a:t>酒店办公网和客房通过</a:t>
            </a:r>
            <a:r>
              <a:rPr lang="en-US" altLang="zh-CN" sz="2000" dirty="0"/>
              <a:t>VLAN</a:t>
            </a:r>
            <a:r>
              <a:rPr lang="zh-CN" altLang="en-US" sz="2000" dirty="0"/>
              <a:t>划分两个网段，通过设置不允许两个网段互通</a:t>
            </a:r>
          </a:p>
          <a:p>
            <a:pPr>
              <a:lnSpc>
                <a:spcPct val="150000"/>
              </a:lnSpc>
            </a:pPr>
            <a:r>
              <a:rPr lang="zh-CN" altLang="en-US" sz="2000" dirty="0"/>
              <a:t>通过</a:t>
            </a:r>
            <a:r>
              <a:rPr lang="en-US" altLang="zh-CN" sz="2000" dirty="0"/>
              <a:t>VLAN</a:t>
            </a:r>
            <a:r>
              <a:rPr lang="zh-CN" altLang="en-US" sz="2000" dirty="0"/>
              <a:t>方式将每个客房编号，同时把房客上网信息实时镜像到当地公安网监部门服务器上</a:t>
            </a:r>
            <a:endParaRPr lang="en-US" altLang="zh-CN" sz="2000" dirty="0" smtClean="0"/>
          </a:p>
        </p:txBody>
      </p:sp>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5" y="3162583"/>
            <a:ext cx="5328593" cy="3218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4521" name="TextBox 64520"/>
          <p:cNvSpPr txBox="1"/>
          <p:nvPr/>
        </p:nvSpPr>
        <p:spPr>
          <a:xfrm>
            <a:off x="2411760" y="6309320"/>
            <a:ext cx="792088" cy="276999"/>
          </a:xfrm>
          <a:prstGeom prst="rect">
            <a:avLst/>
          </a:prstGeom>
          <a:noFill/>
        </p:spPr>
        <p:txBody>
          <a:bodyPr wrap="square" rtlCol="0">
            <a:spAutoFit/>
          </a:bodyPr>
          <a:lstStyle/>
          <a:p>
            <a:r>
              <a:rPr lang="zh-CN" altLang="en-US" sz="1200" dirty="0" smtClean="0">
                <a:latin typeface="+mn-ea"/>
                <a:ea typeface="+mn-ea"/>
              </a:rPr>
              <a:t>客房区</a:t>
            </a:r>
            <a:endParaRPr lang="zh-CN" altLang="en-US" sz="1200" dirty="0">
              <a:latin typeface="+mn-ea"/>
              <a:ea typeface="+mn-ea"/>
            </a:endParaRPr>
          </a:p>
        </p:txBody>
      </p:sp>
      <p:sp>
        <p:nvSpPr>
          <p:cNvPr id="44" name="TextBox 43"/>
          <p:cNvSpPr txBox="1"/>
          <p:nvPr/>
        </p:nvSpPr>
        <p:spPr>
          <a:xfrm>
            <a:off x="4355976" y="6309320"/>
            <a:ext cx="792088" cy="276999"/>
          </a:xfrm>
          <a:prstGeom prst="rect">
            <a:avLst/>
          </a:prstGeom>
          <a:noFill/>
        </p:spPr>
        <p:txBody>
          <a:bodyPr wrap="square" rtlCol="0">
            <a:spAutoFit/>
          </a:bodyPr>
          <a:lstStyle/>
          <a:p>
            <a:r>
              <a:rPr lang="zh-CN" altLang="en-US" sz="1200" dirty="0" smtClean="0">
                <a:latin typeface="+mn-ea"/>
                <a:ea typeface="+mn-ea"/>
              </a:rPr>
              <a:t>办公区</a:t>
            </a:r>
            <a:endParaRPr lang="zh-CN" altLang="en-US" sz="1200" dirty="0">
              <a:latin typeface="+mn-ea"/>
              <a:ea typeface="+mn-ea"/>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zh-CN" dirty="0"/>
              <a:t>ER5100 </a:t>
            </a:r>
            <a:r>
              <a:rPr lang="zh-CN" altLang="en-US" dirty="0" smtClean="0"/>
              <a:t>酒店</a:t>
            </a:r>
            <a:r>
              <a:rPr lang="zh-CN" altLang="en-US" dirty="0"/>
              <a:t>特性</a:t>
            </a:r>
            <a:r>
              <a:rPr lang="zh-CN" altLang="en-US" dirty="0" smtClean="0"/>
              <a:t>设置</a:t>
            </a:r>
            <a:endParaRPr lang="zh-CN" altLang="en-US" dirty="0"/>
          </a:p>
        </p:txBody>
      </p:sp>
      <p:sp>
        <p:nvSpPr>
          <p:cNvPr id="12" name="Rectangle 3"/>
          <p:cNvSpPr>
            <a:spLocks noGrp="1" noChangeArrowheads="1"/>
          </p:cNvSpPr>
          <p:nvPr>
            <p:ph idx="1"/>
          </p:nvPr>
        </p:nvSpPr>
        <p:spPr>
          <a:xfrm>
            <a:off x="395537" y="1196975"/>
            <a:ext cx="4032448" cy="4754563"/>
          </a:xfrm>
        </p:spPr>
        <p:txBody>
          <a:bodyPr/>
          <a:lstStyle/>
          <a:p>
            <a:pPr>
              <a:lnSpc>
                <a:spcPct val="150000"/>
              </a:lnSpc>
            </a:pPr>
            <a:r>
              <a:rPr lang="zh-CN" altLang="en-US" sz="2000" dirty="0"/>
              <a:t>办公区</a:t>
            </a:r>
            <a:r>
              <a:rPr lang="en-US" altLang="zh-CN" sz="2000" dirty="0"/>
              <a:t>/</a:t>
            </a:r>
            <a:r>
              <a:rPr lang="zh-CN" altLang="en-US" sz="2000" dirty="0"/>
              <a:t>客房区独立设置</a:t>
            </a:r>
          </a:p>
          <a:p>
            <a:pPr lvl="1">
              <a:lnSpc>
                <a:spcPct val="150000"/>
              </a:lnSpc>
            </a:pPr>
            <a:r>
              <a:rPr lang="zh-CN" altLang="en-US" sz="1800" dirty="0">
                <a:solidFill>
                  <a:schemeClr val="tx1"/>
                </a:solidFill>
              </a:rPr>
              <a:t>制定客房区网段地址，每客房之间流量隔离</a:t>
            </a:r>
          </a:p>
          <a:p>
            <a:pPr lvl="1">
              <a:lnSpc>
                <a:spcPct val="150000"/>
              </a:lnSpc>
            </a:pPr>
            <a:r>
              <a:rPr lang="zh-CN" altLang="en-US" sz="1800" dirty="0">
                <a:solidFill>
                  <a:schemeClr val="tx1"/>
                </a:solidFill>
              </a:rPr>
              <a:t>创建客房区的</a:t>
            </a:r>
            <a:r>
              <a:rPr lang="en-US" altLang="zh-CN" sz="1800" dirty="0">
                <a:solidFill>
                  <a:schemeClr val="tx1"/>
                </a:solidFill>
              </a:rPr>
              <a:t>VID</a:t>
            </a:r>
            <a:r>
              <a:rPr lang="zh-CN" altLang="en-US" sz="1800" dirty="0">
                <a:solidFill>
                  <a:schemeClr val="tx1"/>
                </a:solidFill>
              </a:rPr>
              <a:t>范围，客房区的流量通过酒店路由器时进行</a:t>
            </a:r>
            <a:r>
              <a:rPr lang="en-US" altLang="zh-CN" sz="1800" dirty="0">
                <a:solidFill>
                  <a:schemeClr val="tx1"/>
                </a:solidFill>
              </a:rPr>
              <a:t>VLAN</a:t>
            </a:r>
            <a:r>
              <a:rPr lang="zh-CN" altLang="en-US" sz="1800" dirty="0">
                <a:solidFill>
                  <a:schemeClr val="tx1"/>
                </a:solidFill>
              </a:rPr>
              <a:t>终结</a:t>
            </a:r>
          </a:p>
          <a:p>
            <a:pPr lvl="1">
              <a:lnSpc>
                <a:spcPct val="150000"/>
              </a:lnSpc>
            </a:pPr>
            <a:r>
              <a:rPr lang="zh-CN" altLang="en-US" sz="1800" dirty="0">
                <a:solidFill>
                  <a:schemeClr val="tx1"/>
                </a:solidFill>
              </a:rPr>
              <a:t>每客房可获取的</a:t>
            </a:r>
            <a:r>
              <a:rPr lang="en-US" altLang="zh-CN" sz="1800" dirty="0">
                <a:solidFill>
                  <a:schemeClr val="tx1"/>
                </a:solidFill>
              </a:rPr>
              <a:t>IP</a:t>
            </a:r>
            <a:r>
              <a:rPr lang="zh-CN" altLang="en-US" sz="1800" dirty="0">
                <a:solidFill>
                  <a:schemeClr val="tx1"/>
                </a:solidFill>
              </a:rPr>
              <a:t>地址数目可配，灵活满足不同的应用场景</a:t>
            </a:r>
          </a:p>
          <a:p>
            <a:pPr lvl="1">
              <a:lnSpc>
                <a:spcPct val="150000"/>
              </a:lnSpc>
            </a:pPr>
            <a:r>
              <a:rPr lang="zh-CN" altLang="en-US" sz="1800" dirty="0">
                <a:solidFill>
                  <a:schemeClr val="tx1"/>
                </a:solidFill>
              </a:rPr>
              <a:t>客房区</a:t>
            </a:r>
            <a:r>
              <a:rPr lang="en-US" altLang="zh-CN" sz="1800" dirty="0" err="1">
                <a:solidFill>
                  <a:schemeClr val="tx1"/>
                </a:solidFill>
              </a:rPr>
              <a:t>QoS</a:t>
            </a:r>
            <a:r>
              <a:rPr lang="zh-CN" altLang="en-US" sz="1800" dirty="0">
                <a:solidFill>
                  <a:schemeClr val="tx1"/>
                </a:solidFill>
              </a:rPr>
              <a:t>单独配置，可设置每客房的最大上</a:t>
            </a:r>
            <a:r>
              <a:rPr lang="en-US" altLang="zh-CN" sz="1800" dirty="0">
                <a:solidFill>
                  <a:schemeClr val="tx1"/>
                </a:solidFill>
              </a:rPr>
              <a:t>/</a:t>
            </a:r>
            <a:r>
              <a:rPr lang="zh-CN" altLang="en-US" sz="1800" dirty="0">
                <a:solidFill>
                  <a:schemeClr val="tx1"/>
                </a:solidFill>
              </a:rPr>
              <a:t>下行流量，避免带宽过度占用</a:t>
            </a:r>
            <a:endParaRPr lang="en-US" altLang="zh-CN" sz="1800" dirty="0">
              <a:solidFill>
                <a:schemeClr val="tx1"/>
              </a:solidFill>
            </a:endParaRPr>
          </a:p>
        </p:txBody>
      </p:sp>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2060848"/>
            <a:ext cx="4652867" cy="2952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zh-CN" altLang="en-US" dirty="0" smtClean="0"/>
              <a:t>网吧行业典型应用</a:t>
            </a:r>
            <a:endParaRPr lang="zh-CN" altLang="en-US" dirty="0"/>
          </a:p>
        </p:txBody>
      </p:sp>
      <p:grpSp>
        <p:nvGrpSpPr>
          <p:cNvPr id="4" name="组合 3"/>
          <p:cNvGrpSpPr/>
          <p:nvPr/>
        </p:nvGrpSpPr>
        <p:grpSpPr>
          <a:xfrm>
            <a:off x="1690694" y="2420888"/>
            <a:ext cx="5761626" cy="3960440"/>
            <a:chOff x="1823578" y="1988840"/>
            <a:chExt cx="5761626" cy="3960440"/>
          </a:xfrm>
        </p:grpSpPr>
        <p:pic>
          <p:nvPicPr>
            <p:cNvPr id="337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3578" y="1988840"/>
              <a:ext cx="5761626"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616652" y="2977207"/>
              <a:ext cx="1595308" cy="307777"/>
            </a:xfrm>
            <a:prstGeom prst="rect">
              <a:avLst/>
            </a:prstGeom>
            <a:noFill/>
          </p:spPr>
          <p:txBody>
            <a:bodyPr wrap="square" rtlCol="0">
              <a:spAutoFit/>
            </a:bodyPr>
            <a:lstStyle/>
            <a:p>
              <a:r>
                <a:rPr lang="en-US" altLang="zh-CN" sz="1400" b="1" dirty="0" smtClean="0">
                  <a:latin typeface="+mn-lt"/>
                  <a:ea typeface="+mn-ea"/>
                </a:rPr>
                <a:t>ER</a:t>
              </a:r>
              <a:r>
                <a:rPr lang="zh-CN" altLang="en-US" sz="1400" b="1" dirty="0" smtClean="0">
                  <a:latin typeface="+mn-lt"/>
                  <a:ea typeface="+mn-ea"/>
                </a:rPr>
                <a:t>双</a:t>
              </a:r>
              <a:r>
                <a:rPr lang="en-US" altLang="zh-CN" sz="1400" b="1" dirty="0" smtClean="0">
                  <a:latin typeface="+mn-lt"/>
                  <a:ea typeface="+mn-ea"/>
                </a:rPr>
                <a:t>WAN</a:t>
              </a:r>
              <a:r>
                <a:rPr lang="zh-CN" altLang="en-US" sz="1400" b="1" dirty="0" smtClean="0">
                  <a:latin typeface="+mn-lt"/>
                  <a:ea typeface="+mn-ea"/>
                </a:rPr>
                <a:t>路由器</a:t>
              </a:r>
              <a:endParaRPr lang="zh-CN" altLang="en-US" sz="1400" b="1" dirty="0">
                <a:latin typeface="+mn-lt"/>
                <a:ea typeface="+mn-ea"/>
              </a:endParaRPr>
            </a:p>
          </p:txBody>
        </p:sp>
      </p:grpSp>
      <p:sp>
        <p:nvSpPr>
          <p:cNvPr id="54" name="Rectangle 3"/>
          <p:cNvSpPr>
            <a:spLocks noGrp="1" noChangeArrowheads="1"/>
          </p:cNvSpPr>
          <p:nvPr>
            <p:ph idx="1"/>
          </p:nvPr>
        </p:nvSpPr>
        <p:spPr>
          <a:xfrm>
            <a:off x="900113" y="1196975"/>
            <a:ext cx="7343775" cy="4754563"/>
          </a:xfrm>
        </p:spPr>
        <p:txBody>
          <a:bodyPr/>
          <a:lstStyle/>
          <a:p>
            <a:pPr>
              <a:lnSpc>
                <a:spcPct val="150000"/>
              </a:lnSpc>
            </a:pPr>
            <a:r>
              <a:rPr lang="zh-CN" altLang="en-US" sz="1800" dirty="0"/>
              <a:t>内网</a:t>
            </a:r>
            <a:r>
              <a:rPr lang="en-US" altLang="zh-CN" sz="1800" dirty="0"/>
              <a:t>ARP</a:t>
            </a:r>
            <a:r>
              <a:rPr lang="zh-CN" altLang="en-US" sz="1800" dirty="0"/>
              <a:t>双向防护（</a:t>
            </a:r>
            <a:r>
              <a:rPr lang="en-US" altLang="zh-CN" sz="1800" dirty="0"/>
              <a:t>IP/MAC</a:t>
            </a:r>
            <a:r>
              <a:rPr lang="zh-CN" altLang="en-US" sz="1800" dirty="0"/>
              <a:t>地址绑定</a:t>
            </a:r>
            <a:r>
              <a:rPr lang="en-US" altLang="zh-CN" sz="1800" dirty="0"/>
              <a:t>+</a:t>
            </a:r>
            <a:r>
              <a:rPr lang="zh-CN" altLang="en-US" sz="1800" dirty="0"/>
              <a:t>免费</a:t>
            </a:r>
            <a:r>
              <a:rPr lang="en-US" altLang="zh-CN" sz="1800" dirty="0"/>
              <a:t>ARP</a:t>
            </a:r>
            <a:r>
              <a:rPr lang="zh-CN" altLang="en-US" sz="1800" dirty="0" smtClean="0"/>
              <a:t>），</a:t>
            </a:r>
            <a:r>
              <a:rPr lang="zh-CN" altLang="en-US" sz="1800" dirty="0"/>
              <a:t>同时支持</a:t>
            </a:r>
            <a:r>
              <a:rPr lang="en-US" altLang="zh-CN" sz="1800" dirty="0"/>
              <a:t>IP</a:t>
            </a:r>
            <a:r>
              <a:rPr lang="zh-CN" altLang="en-US" sz="1800" dirty="0"/>
              <a:t>限速和</a:t>
            </a:r>
            <a:r>
              <a:rPr lang="en-US" altLang="zh-CN" sz="1800" dirty="0"/>
              <a:t>NAT</a:t>
            </a:r>
            <a:r>
              <a:rPr lang="zh-CN" altLang="en-US" sz="1800" dirty="0"/>
              <a:t>限速和弹性带宽功能，在避免</a:t>
            </a:r>
            <a:r>
              <a:rPr lang="en-US" altLang="zh-CN" sz="1800" dirty="0"/>
              <a:t>P2P</a:t>
            </a:r>
            <a:r>
              <a:rPr lang="zh-CN" altLang="en-US" sz="1800" dirty="0"/>
              <a:t>应用对带宽过度占用的基础上同时又保证了带宽利用率</a:t>
            </a:r>
            <a:endParaRPr lang="en-US" altLang="zh-CN" sz="1800" dirty="0" smtClean="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zh-CN" altLang="en-US" dirty="0" smtClean="0"/>
              <a:t>校园网典型应用</a:t>
            </a:r>
            <a:endParaRPr lang="zh-CN" altLang="en-US" dirty="0"/>
          </a:p>
        </p:txBody>
      </p:sp>
      <p:sp>
        <p:nvSpPr>
          <p:cNvPr id="9" name="Rectangle 3"/>
          <p:cNvSpPr>
            <a:spLocks noGrp="1" noChangeArrowheads="1"/>
          </p:cNvSpPr>
          <p:nvPr>
            <p:ph idx="1"/>
          </p:nvPr>
        </p:nvSpPr>
        <p:spPr/>
        <p:txBody>
          <a:bodyPr/>
          <a:lstStyle/>
          <a:p>
            <a:pPr>
              <a:lnSpc>
                <a:spcPct val="150000"/>
              </a:lnSpc>
            </a:pPr>
            <a:r>
              <a:rPr lang="en-US" altLang="zh-CN" sz="1800" dirty="0"/>
              <a:t>Internet</a:t>
            </a:r>
            <a:r>
              <a:rPr lang="zh-CN" altLang="en-US" sz="1800" dirty="0"/>
              <a:t>互联网与教育城域网双网接入</a:t>
            </a:r>
          </a:p>
          <a:p>
            <a:pPr>
              <a:lnSpc>
                <a:spcPct val="150000"/>
              </a:lnSpc>
            </a:pPr>
            <a:r>
              <a:rPr lang="zh-CN" altLang="en-US" sz="1800" dirty="0"/>
              <a:t>高性能</a:t>
            </a:r>
            <a:r>
              <a:rPr lang="zh-CN" altLang="en-US" sz="1800" dirty="0" smtClean="0"/>
              <a:t>防火墙及</a:t>
            </a:r>
            <a:r>
              <a:rPr lang="en-US" altLang="zh-CN" sz="1800" dirty="0"/>
              <a:t>ARP</a:t>
            </a:r>
            <a:r>
              <a:rPr lang="zh-CN" altLang="en-US" sz="1800" dirty="0"/>
              <a:t>病毒防护</a:t>
            </a:r>
            <a:r>
              <a:rPr lang="zh-CN" altLang="en-US" sz="1800" dirty="0" smtClean="0"/>
              <a:t>功能有效保护</a:t>
            </a:r>
            <a:r>
              <a:rPr lang="zh-CN" altLang="en-US" sz="1800" dirty="0"/>
              <a:t>校园网内网安全性</a:t>
            </a:r>
          </a:p>
        </p:txBody>
      </p:sp>
      <p:pic>
        <p:nvPicPr>
          <p:cNvPr id="348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1967" y="2204864"/>
            <a:ext cx="5966377" cy="417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zh-CN" altLang="en-US" dirty="0" smtClean="0"/>
              <a:t>校园网典型应用</a:t>
            </a:r>
            <a:endParaRPr lang="zh-CN" altLang="en-US" dirty="0"/>
          </a:p>
        </p:txBody>
      </p:sp>
      <p:sp>
        <p:nvSpPr>
          <p:cNvPr id="9" name="Rectangle 3"/>
          <p:cNvSpPr>
            <a:spLocks noGrp="1" noChangeArrowheads="1"/>
          </p:cNvSpPr>
          <p:nvPr>
            <p:ph idx="1"/>
          </p:nvPr>
        </p:nvSpPr>
        <p:spPr/>
        <p:txBody>
          <a:bodyPr/>
          <a:lstStyle/>
          <a:p>
            <a:pPr>
              <a:lnSpc>
                <a:spcPct val="150000"/>
              </a:lnSpc>
            </a:pPr>
            <a:r>
              <a:rPr lang="en-US" altLang="zh-CN" sz="1800" dirty="0"/>
              <a:t>Internet</a:t>
            </a:r>
            <a:r>
              <a:rPr lang="zh-CN" altLang="en-US" sz="1800" dirty="0"/>
              <a:t>互联网与教育城域网双网接入</a:t>
            </a:r>
          </a:p>
          <a:p>
            <a:pPr>
              <a:lnSpc>
                <a:spcPct val="150000"/>
              </a:lnSpc>
            </a:pPr>
            <a:r>
              <a:rPr lang="zh-CN" altLang="en-US" sz="1800" dirty="0"/>
              <a:t>高性能</a:t>
            </a:r>
            <a:r>
              <a:rPr lang="zh-CN" altLang="en-US" sz="1800" dirty="0" smtClean="0"/>
              <a:t>防火墙及</a:t>
            </a:r>
            <a:r>
              <a:rPr lang="en-US" altLang="zh-CN" sz="1800" dirty="0"/>
              <a:t>ARP</a:t>
            </a:r>
            <a:r>
              <a:rPr lang="zh-CN" altLang="en-US" sz="1800" dirty="0"/>
              <a:t>病毒防护</a:t>
            </a:r>
            <a:r>
              <a:rPr lang="zh-CN" altLang="en-US" sz="1800" dirty="0" smtClean="0"/>
              <a:t>功能有效保护</a:t>
            </a:r>
            <a:r>
              <a:rPr lang="zh-CN" altLang="en-US" sz="1800" dirty="0"/>
              <a:t>校园网内网安全性</a:t>
            </a:r>
          </a:p>
        </p:txBody>
      </p:sp>
      <p:pic>
        <p:nvPicPr>
          <p:cNvPr id="348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1967" y="2204864"/>
            <a:ext cx="5966377" cy="417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044498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altLang="zh-CN" dirty="0" smtClean="0"/>
              <a:t>ER3108GW/ER2100n</a:t>
            </a:r>
            <a:r>
              <a:rPr lang="zh-CN" altLang="en-US" dirty="0" smtClean="0"/>
              <a:t>典型应用</a:t>
            </a:r>
            <a:endParaRPr lang="zh-CN" altLang="en-US" dirty="0"/>
          </a:p>
        </p:txBody>
      </p:sp>
      <p:sp>
        <p:nvSpPr>
          <p:cNvPr id="9" name="Rectangle 3"/>
          <p:cNvSpPr>
            <a:spLocks noGrp="1" noChangeArrowheads="1"/>
          </p:cNvSpPr>
          <p:nvPr>
            <p:ph idx="1"/>
          </p:nvPr>
        </p:nvSpPr>
        <p:spPr/>
        <p:txBody>
          <a:bodyPr/>
          <a:lstStyle/>
          <a:p>
            <a:pPr>
              <a:lnSpc>
                <a:spcPct val="150000"/>
              </a:lnSpc>
            </a:pPr>
            <a:r>
              <a:rPr lang="en-US" altLang="zh-CN" sz="1800" dirty="0"/>
              <a:t>300M</a:t>
            </a:r>
            <a:r>
              <a:rPr lang="zh-CN" altLang="en-US" sz="1800" dirty="0"/>
              <a:t>高速无线接入</a:t>
            </a:r>
          </a:p>
          <a:p>
            <a:pPr>
              <a:lnSpc>
                <a:spcPct val="150000"/>
              </a:lnSpc>
            </a:pPr>
            <a:r>
              <a:rPr lang="zh-CN" altLang="en-US" sz="1800" dirty="0"/>
              <a:t>多</a:t>
            </a:r>
            <a:r>
              <a:rPr lang="en-US" altLang="zh-CN" sz="1800" dirty="0"/>
              <a:t>SSID</a:t>
            </a:r>
          </a:p>
          <a:p>
            <a:pPr>
              <a:lnSpc>
                <a:spcPct val="150000"/>
              </a:lnSpc>
            </a:pPr>
            <a:r>
              <a:rPr lang="zh-CN" altLang="en-US" sz="1800" dirty="0"/>
              <a:t>便捷安全的无线</a:t>
            </a:r>
            <a:r>
              <a:rPr lang="zh-CN" altLang="en-US" sz="1800" dirty="0" smtClean="0"/>
              <a:t>“访客模式”，保护企业内网的安全性</a:t>
            </a:r>
            <a:endParaRPr lang="zh-CN" altLang="en-US" sz="18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9975" y="2708920"/>
            <a:ext cx="5386321" cy="3713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353101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2"/>
          <p:cNvSpPr txBox="1">
            <a:spLocks noChangeArrowheads="1"/>
          </p:cNvSpPr>
          <p:nvPr/>
        </p:nvSpPr>
        <p:spPr bwMode="auto">
          <a:xfrm>
            <a:off x="1042988" y="1628775"/>
            <a:ext cx="7058025" cy="283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3538" indent="-363538">
              <a:defRPr>
                <a:solidFill>
                  <a:schemeClr val="tx1"/>
                </a:solidFill>
                <a:latin typeface="Arial" charset="0"/>
                <a:ea typeface="宋体" charset="-122"/>
              </a:defRPr>
            </a:lvl1pPr>
            <a:lvl2pPr marL="542925">
              <a:defRPr>
                <a:solidFill>
                  <a:schemeClr val="tx1"/>
                </a:solidFill>
                <a:latin typeface="Arial" charset="0"/>
                <a:ea typeface="宋体" charset="-122"/>
              </a:defRPr>
            </a:lvl2pPr>
            <a:lvl3pPr>
              <a:defRPr>
                <a:solidFill>
                  <a:schemeClr val="tx1"/>
                </a:solidFill>
                <a:latin typeface="Arial" charset="0"/>
                <a:ea typeface="宋体" charset="-122"/>
              </a:defRPr>
            </a:lvl3pPr>
            <a:lvl4pPr>
              <a:defRPr>
                <a:solidFill>
                  <a:schemeClr val="tx1"/>
                </a:solidFill>
                <a:latin typeface="Arial" charset="0"/>
                <a:ea typeface="宋体" charset="-122"/>
              </a:defRPr>
            </a:lvl4pPr>
            <a:lvl5pPr>
              <a:defRPr>
                <a:solidFill>
                  <a:schemeClr val="tx1"/>
                </a:solidFill>
                <a:latin typeface="Arial" charset="0"/>
                <a:ea typeface="宋体" charset="-122"/>
              </a:defRPr>
            </a:lvl5pPr>
            <a:lvl6pPr fontAlgn="base">
              <a:spcBef>
                <a:spcPct val="0"/>
              </a:spcBef>
              <a:spcAft>
                <a:spcPct val="0"/>
              </a:spcAft>
              <a:defRPr>
                <a:solidFill>
                  <a:schemeClr val="tx1"/>
                </a:solidFill>
                <a:latin typeface="Arial" charset="0"/>
                <a:ea typeface="宋体" charset="-122"/>
              </a:defRPr>
            </a:lvl6pPr>
            <a:lvl7pPr fontAlgn="base">
              <a:spcBef>
                <a:spcPct val="0"/>
              </a:spcBef>
              <a:spcAft>
                <a:spcPct val="0"/>
              </a:spcAft>
              <a:defRPr>
                <a:solidFill>
                  <a:schemeClr val="tx1"/>
                </a:solidFill>
                <a:latin typeface="Arial" charset="0"/>
                <a:ea typeface="宋体" charset="-122"/>
              </a:defRPr>
            </a:lvl7pPr>
            <a:lvl8pPr fontAlgn="base">
              <a:spcBef>
                <a:spcPct val="0"/>
              </a:spcBef>
              <a:spcAft>
                <a:spcPct val="0"/>
              </a:spcAft>
              <a:defRPr>
                <a:solidFill>
                  <a:schemeClr val="tx1"/>
                </a:solidFill>
                <a:latin typeface="Arial" charset="0"/>
                <a:ea typeface="宋体" charset="-122"/>
              </a:defRPr>
            </a:lvl8pPr>
            <a:lvl9pPr fontAlgn="base">
              <a:spcBef>
                <a:spcPct val="0"/>
              </a:spcBef>
              <a:spcAft>
                <a:spcPct val="0"/>
              </a:spcAft>
              <a:defRPr>
                <a:solidFill>
                  <a:schemeClr val="tx1"/>
                </a:solidFill>
                <a:latin typeface="Arial" charset="0"/>
                <a:ea typeface="宋体" charset="-122"/>
              </a:defRPr>
            </a:lvl9pPr>
          </a:lstStyle>
          <a:p>
            <a:pPr>
              <a:lnSpc>
                <a:spcPct val="150000"/>
              </a:lnSpc>
              <a:spcBef>
                <a:spcPct val="50000"/>
              </a:spcBef>
              <a:buClr>
                <a:schemeClr val="tx1"/>
              </a:buClr>
              <a:buFont typeface="Wingdings" pitchFamily="2" charset="2"/>
              <a:buChar char="n"/>
            </a:pPr>
            <a:r>
              <a:rPr lang="en-US" altLang="zh-CN" sz="2400" b="1" dirty="0">
                <a:ea typeface="华文细黑" pitchFamily="2" charset="-122"/>
              </a:rPr>
              <a:t>ER</a:t>
            </a:r>
            <a:r>
              <a:rPr lang="zh-CN" altLang="en-US" sz="2400" b="1" dirty="0">
                <a:ea typeface="华文细黑" pitchFamily="2" charset="-122"/>
              </a:rPr>
              <a:t>系列路由器产品形态</a:t>
            </a:r>
          </a:p>
          <a:p>
            <a:pPr>
              <a:lnSpc>
                <a:spcPct val="150000"/>
              </a:lnSpc>
              <a:spcBef>
                <a:spcPct val="50000"/>
              </a:spcBef>
              <a:buClr>
                <a:schemeClr val="tx1"/>
              </a:buClr>
              <a:buFont typeface="Wingdings" pitchFamily="2" charset="2"/>
              <a:buChar char="n"/>
            </a:pPr>
            <a:r>
              <a:rPr lang="en-US" altLang="zh-CN" sz="2400" b="1" dirty="0">
                <a:ea typeface="华文细黑" pitchFamily="2" charset="-122"/>
              </a:rPr>
              <a:t>ER</a:t>
            </a:r>
            <a:r>
              <a:rPr lang="zh-CN" altLang="en-US" sz="2400" b="1" dirty="0">
                <a:ea typeface="华文细黑" pitchFamily="2" charset="-122"/>
              </a:rPr>
              <a:t>系列路由器软硬件规格</a:t>
            </a:r>
          </a:p>
          <a:p>
            <a:pPr>
              <a:lnSpc>
                <a:spcPct val="150000"/>
              </a:lnSpc>
              <a:spcBef>
                <a:spcPct val="50000"/>
              </a:spcBef>
              <a:buClr>
                <a:schemeClr val="tx1"/>
              </a:buClr>
              <a:buFont typeface="Wingdings" pitchFamily="2" charset="2"/>
              <a:buChar char="n"/>
            </a:pPr>
            <a:r>
              <a:rPr lang="en-US" altLang="zh-CN" sz="2400" b="1" dirty="0">
                <a:ea typeface="华文细黑" pitchFamily="2" charset="-122"/>
              </a:rPr>
              <a:t>ER</a:t>
            </a:r>
            <a:r>
              <a:rPr lang="zh-CN" altLang="en-US" sz="2400" b="1" dirty="0">
                <a:ea typeface="华文细黑" pitchFamily="2" charset="-122"/>
              </a:rPr>
              <a:t>系列路由器基本配置</a:t>
            </a:r>
          </a:p>
          <a:p>
            <a:pPr>
              <a:lnSpc>
                <a:spcPct val="150000"/>
              </a:lnSpc>
              <a:spcBef>
                <a:spcPct val="50000"/>
              </a:spcBef>
              <a:buClr>
                <a:schemeClr val="tx1"/>
              </a:buClr>
              <a:buFont typeface="Wingdings" pitchFamily="2" charset="2"/>
              <a:buChar char="n"/>
            </a:pPr>
            <a:r>
              <a:rPr lang="en-US" altLang="zh-CN" sz="2400" b="1" dirty="0">
                <a:ea typeface="华文细黑" pitchFamily="2" charset="-122"/>
              </a:rPr>
              <a:t>ER</a:t>
            </a:r>
            <a:r>
              <a:rPr lang="zh-CN" altLang="en-US" sz="2400" b="1" dirty="0">
                <a:ea typeface="华文细黑" pitchFamily="2" charset="-122"/>
              </a:rPr>
              <a:t>系列路由器典型应用</a:t>
            </a:r>
            <a:endParaRPr lang="en-US" altLang="zh-CN" sz="2400" b="1" dirty="0">
              <a:ea typeface="华文细黑" pitchFamily="2" charset="-122"/>
            </a:endParaRPr>
          </a:p>
        </p:txBody>
      </p:sp>
      <p:sp>
        <p:nvSpPr>
          <p:cNvPr id="74755" name="Text Box 3"/>
          <p:cNvSpPr txBox="1">
            <a:spLocks noChangeArrowheads="1"/>
          </p:cNvSpPr>
          <p:nvPr/>
        </p:nvSpPr>
        <p:spPr bwMode="auto">
          <a:xfrm>
            <a:off x="3563938" y="692150"/>
            <a:ext cx="2057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5" tIns="45712" rIns="91425" bIns="45712" anchor="ctr"/>
          <a:lstStyle>
            <a:lvl1pPr>
              <a:defRPr>
                <a:solidFill>
                  <a:schemeClr val="tx1"/>
                </a:solidFill>
                <a:latin typeface="Arial" charset="0"/>
                <a:ea typeface="宋体" charset="-122"/>
              </a:defRPr>
            </a:lvl1pPr>
            <a:lvl2pPr>
              <a:defRPr>
                <a:solidFill>
                  <a:schemeClr val="tx1"/>
                </a:solidFill>
                <a:latin typeface="Arial" charset="0"/>
                <a:ea typeface="宋体" charset="-122"/>
              </a:defRPr>
            </a:lvl2pPr>
            <a:lvl3pPr>
              <a:defRPr>
                <a:solidFill>
                  <a:schemeClr val="tx1"/>
                </a:solidFill>
                <a:latin typeface="Arial" charset="0"/>
                <a:ea typeface="宋体" charset="-122"/>
              </a:defRPr>
            </a:lvl3pPr>
            <a:lvl4pPr>
              <a:defRPr>
                <a:solidFill>
                  <a:schemeClr val="tx1"/>
                </a:solidFill>
                <a:latin typeface="Arial" charset="0"/>
                <a:ea typeface="宋体" charset="-122"/>
              </a:defRPr>
            </a:lvl4pPr>
            <a:lvl5pPr>
              <a:defRPr>
                <a:solidFill>
                  <a:schemeClr val="tx1"/>
                </a:solidFill>
                <a:latin typeface="Arial" charset="0"/>
                <a:ea typeface="宋体" charset="-122"/>
              </a:defRPr>
            </a:lvl5pPr>
            <a:lvl6pPr marL="457200" fontAlgn="base">
              <a:spcBef>
                <a:spcPct val="0"/>
              </a:spcBef>
              <a:spcAft>
                <a:spcPct val="0"/>
              </a:spcAft>
              <a:defRPr>
                <a:solidFill>
                  <a:schemeClr val="tx1"/>
                </a:solidFill>
                <a:latin typeface="Arial" charset="0"/>
                <a:ea typeface="宋体" charset="-122"/>
              </a:defRPr>
            </a:lvl6pPr>
            <a:lvl7pPr marL="914400" fontAlgn="base">
              <a:spcBef>
                <a:spcPct val="0"/>
              </a:spcBef>
              <a:spcAft>
                <a:spcPct val="0"/>
              </a:spcAft>
              <a:defRPr>
                <a:solidFill>
                  <a:schemeClr val="tx1"/>
                </a:solidFill>
                <a:latin typeface="Arial" charset="0"/>
                <a:ea typeface="宋体" charset="-122"/>
              </a:defRPr>
            </a:lvl7pPr>
            <a:lvl8pPr marL="1371600" fontAlgn="base">
              <a:spcBef>
                <a:spcPct val="0"/>
              </a:spcBef>
              <a:spcAft>
                <a:spcPct val="0"/>
              </a:spcAft>
              <a:defRPr>
                <a:solidFill>
                  <a:schemeClr val="tx1"/>
                </a:solidFill>
                <a:latin typeface="Arial" charset="0"/>
                <a:ea typeface="宋体" charset="-122"/>
              </a:defRPr>
            </a:lvl8pPr>
            <a:lvl9pPr marL="1828800" fontAlgn="base">
              <a:spcBef>
                <a:spcPct val="0"/>
              </a:spcBef>
              <a:spcAft>
                <a:spcPct val="0"/>
              </a:spcAft>
              <a:defRPr>
                <a:solidFill>
                  <a:schemeClr val="tx1"/>
                </a:solidFill>
                <a:latin typeface="Arial" charset="0"/>
                <a:ea typeface="宋体" charset="-122"/>
              </a:defRPr>
            </a:lvl9pPr>
          </a:lstStyle>
          <a:p>
            <a:r>
              <a:rPr lang="zh-CN" altLang="en-US" sz="3200" b="1">
                <a:solidFill>
                  <a:srgbClr val="CC0000"/>
                </a:solidFill>
                <a:ea typeface="华文细黑" pitchFamily="2" charset="-122"/>
              </a:rPr>
              <a:t>本章总结</a:t>
            </a:r>
          </a:p>
        </p:txBody>
      </p:sp>
      <p:grpSp>
        <p:nvGrpSpPr>
          <p:cNvPr id="74760" name="Group 8"/>
          <p:cNvGrpSpPr>
            <a:grpSpLocks/>
          </p:cNvGrpSpPr>
          <p:nvPr/>
        </p:nvGrpSpPr>
        <p:grpSpPr bwMode="auto">
          <a:xfrm>
            <a:off x="2889250" y="1381125"/>
            <a:ext cx="5715000" cy="3276600"/>
            <a:chOff x="1632" y="1056"/>
            <a:chExt cx="3600" cy="2064"/>
          </a:xfrm>
        </p:grpSpPr>
        <p:sp>
          <p:nvSpPr>
            <p:cNvPr id="74761" name="Rectangle 9"/>
            <p:cNvSpPr>
              <a:spLocks noChangeArrowheads="1"/>
            </p:cNvSpPr>
            <p:nvPr/>
          </p:nvSpPr>
          <p:spPr bwMode="auto">
            <a:xfrm>
              <a:off x="1632" y="1056"/>
              <a:ext cx="3600" cy="48"/>
            </a:xfrm>
            <a:prstGeom prst="rect">
              <a:avLst/>
            </a:prstGeom>
            <a:gradFill rotWithShape="0">
              <a:gsLst>
                <a:gs pos="0">
                  <a:srgbClr val="4C61A4">
                    <a:gamma/>
                    <a:tint val="0"/>
                    <a:invGamma/>
                  </a:srgbClr>
                </a:gs>
                <a:gs pos="100000">
                  <a:srgbClr val="4C61A4"/>
                </a:gs>
              </a:gsLst>
              <a:lin ang="0" scaled="1"/>
            </a:gradFill>
            <a:ln>
              <a:noFill/>
            </a:ln>
            <a:effectLst/>
            <a:extLst>
              <a:ext uri="{91240B29-F687-4F45-9708-019B960494DF}">
                <a14:hiddenLine xmlns:a14="http://schemas.microsoft.com/office/drawing/2010/main" w="38100">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4762" name="Rectangle 10"/>
            <p:cNvSpPr>
              <a:spLocks noChangeArrowheads="1"/>
            </p:cNvSpPr>
            <p:nvPr/>
          </p:nvSpPr>
          <p:spPr bwMode="auto">
            <a:xfrm>
              <a:off x="5088" y="1056"/>
              <a:ext cx="48" cy="2064"/>
            </a:xfrm>
            <a:prstGeom prst="rect">
              <a:avLst/>
            </a:prstGeom>
            <a:gradFill rotWithShape="0">
              <a:gsLst>
                <a:gs pos="0">
                  <a:srgbClr val="4C61A4"/>
                </a:gs>
                <a:gs pos="100000">
                  <a:srgbClr val="4C61A4">
                    <a:gamma/>
                    <a:tint val="0"/>
                    <a:invGamma/>
                  </a:srgbClr>
                </a:gs>
              </a:gsLst>
              <a:lin ang="5400000" scaled="1"/>
            </a:gradFill>
            <a:ln>
              <a:noFill/>
            </a:ln>
            <a:effectLst/>
            <a:extLst>
              <a:ext uri="{91240B29-F687-4F45-9708-019B960494DF}">
                <a14:hiddenLine xmlns:a14="http://schemas.microsoft.com/office/drawing/2010/main" w="38100">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74763" name="Group 11"/>
          <p:cNvGrpSpPr>
            <a:grpSpLocks/>
          </p:cNvGrpSpPr>
          <p:nvPr/>
        </p:nvGrpSpPr>
        <p:grpSpPr bwMode="auto">
          <a:xfrm>
            <a:off x="838200" y="2905125"/>
            <a:ext cx="5562600" cy="2971800"/>
            <a:chOff x="432" y="2064"/>
            <a:chExt cx="3504" cy="1872"/>
          </a:xfrm>
        </p:grpSpPr>
        <p:sp>
          <p:nvSpPr>
            <p:cNvPr id="74764" name="Rectangle 12"/>
            <p:cNvSpPr>
              <a:spLocks noChangeArrowheads="1"/>
            </p:cNvSpPr>
            <p:nvPr/>
          </p:nvSpPr>
          <p:spPr bwMode="auto">
            <a:xfrm>
              <a:off x="432" y="3792"/>
              <a:ext cx="3504" cy="48"/>
            </a:xfrm>
            <a:prstGeom prst="rect">
              <a:avLst/>
            </a:prstGeom>
            <a:gradFill rotWithShape="0">
              <a:gsLst>
                <a:gs pos="0">
                  <a:srgbClr val="808000"/>
                </a:gs>
                <a:gs pos="100000">
                  <a:srgbClr val="808000">
                    <a:gamma/>
                    <a:tint val="0"/>
                    <a:invGamma/>
                  </a:srgbClr>
                </a:gs>
              </a:gsLst>
              <a:lin ang="0" scaled="1"/>
            </a:gradFill>
            <a:ln>
              <a:noFill/>
            </a:ln>
            <a:effectLst/>
            <a:extLst>
              <a:ext uri="{91240B29-F687-4F45-9708-019B960494DF}">
                <a14:hiddenLine xmlns:a14="http://schemas.microsoft.com/office/drawing/2010/main" w="38100">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4765" name="Rectangle 13"/>
            <p:cNvSpPr>
              <a:spLocks noChangeArrowheads="1"/>
            </p:cNvSpPr>
            <p:nvPr/>
          </p:nvSpPr>
          <p:spPr bwMode="auto">
            <a:xfrm>
              <a:off x="432" y="2064"/>
              <a:ext cx="48" cy="1872"/>
            </a:xfrm>
            <a:prstGeom prst="rect">
              <a:avLst/>
            </a:prstGeom>
            <a:gradFill rotWithShape="0">
              <a:gsLst>
                <a:gs pos="0">
                  <a:srgbClr val="808000">
                    <a:gamma/>
                    <a:tint val="0"/>
                    <a:invGamma/>
                  </a:srgbClr>
                </a:gs>
                <a:gs pos="100000">
                  <a:srgbClr val="808000"/>
                </a:gs>
              </a:gsLst>
              <a:lin ang="5400000" scaled="1"/>
            </a:gradFill>
            <a:ln>
              <a:noFill/>
            </a:ln>
            <a:effectLst/>
            <a:extLst>
              <a:ext uri="{91240B29-F687-4F45-9708-019B960494DF}">
                <a14:hiddenLine xmlns:a14="http://schemas.microsoft.com/office/drawing/2010/main" w="38100">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theme/theme1.xml><?xml version="1.0" encoding="utf-8"?>
<a:theme xmlns:a="http://schemas.openxmlformats.org/drawingml/2006/main" name="H3C_培训_PPT_模板_V1.3">
  <a:themeElements>
    <a:clrScheme name="H3C_PPT_模板Trai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3C_PPT_模板Training">
      <a:majorFont>
        <a:latin typeface="Arial"/>
        <a:ea typeface="华文细黑"/>
        <a:cs typeface=""/>
      </a:majorFont>
      <a:minorFont>
        <a:latin typeface="Arial"/>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3C_PPT_模板Trai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3C_PPT_模板Train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3C_PPT_模板Train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3C_PPT_模板Train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3C_PPT_模板Train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3C_PPT_模板Train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3C_PPT_模板Train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3C_PPT_模板Train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3C_PPT_模板Train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3C_PPT_模板Train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3C_PPT_模板Train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3C_PPT_模板Train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自定义设计方案">
  <a:themeElements>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自定义设计方案">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自定义设计方案">
  <a:themeElements>
    <a:clrScheme name="2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自定义设计方案">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文档" ma:contentTypeID="0x0101000330E101303FEE4EB1D7D20B51B8216C" ma:contentTypeVersion="0" ma:contentTypeDescription="新建文档。" ma:contentTypeScope="" ma:versionID="ddb2bdfe9888b7510d225115be6c3bc4">
  <xsd:schema xmlns:xsd="http://www.w3.org/2001/XMLSchema" xmlns:p="http://schemas.microsoft.com/office/2006/metadata/properties" targetNamespace="http://schemas.microsoft.com/office/2006/metadata/properties" ma:root="true" ma:fieldsID="b51e50da1bca0add1c6bbfbefcbaaaf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内容类型" ma:readOnly="true"/>
        <xsd:element ref="dc:title" minOccurs="0" maxOccurs="1" ma:index="4" ma:displayName="标题"/>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EB62884C-04E5-4108-ACCC-BF8C4A4E4E31}">
  <ds:schemaRefs>
    <ds:schemaRef ds:uri="http://purl.org/dc/terms/"/>
    <ds:schemaRef ds:uri="http://www.w3.org/XML/1998/namespace"/>
    <ds:schemaRef ds:uri="http://purl.org/dc/elements/1.1/"/>
    <ds:schemaRef ds:uri="http://purl.org/dc/dcmitype/"/>
    <ds:schemaRef ds:uri="http://schemas.microsoft.com/office/2006/metadata/properties"/>
    <ds:schemaRef ds:uri="http://schemas.microsoft.com/office/2006/documentManagement/types"/>
    <ds:schemaRef ds:uri="http://schemas.openxmlformats.org/package/2006/metadata/core-properties"/>
    <ds:schemaRef ds:uri="http://schemas.microsoft.com/office/infopath/2007/PartnerControls"/>
  </ds:schemaRefs>
</ds:datastoreItem>
</file>

<file path=customXml/itemProps2.xml><?xml version="1.0" encoding="utf-8"?>
<ds:datastoreItem xmlns:ds="http://schemas.openxmlformats.org/officeDocument/2006/customXml" ds:itemID="{4FCF087E-E307-4193-852C-010625B68F15}">
  <ds:schemaRefs>
    <ds:schemaRef ds:uri="http://schemas.microsoft.com/sharepoint/v3/contenttype/forms"/>
  </ds:schemaRefs>
</ds:datastoreItem>
</file>

<file path=customXml/itemProps3.xml><?xml version="1.0" encoding="utf-8"?>
<ds:datastoreItem xmlns:ds="http://schemas.openxmlformats.org/officeDocument/2006/customXml" ds:itemID="{9540103F-B1FE-4252-A707-C256733A2A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H3C_培训_PPT_模板_V1.3</Template>
  <TotalTime>3129</TotalTime>
  <Words>5037</Words>
  <Application>Microsoft Office PowerPoint</Application>
  <PresentationFormat>全屏显示(4:3)</PresentationFormat>
  <Paragraphs>1106</Paragraphs>
  <Slides>97</Slides>
  <Notes>94</Notes>
  <HiddenSlides>0</HiddenSlides>
  <MMClips>0</MMClips>
  <ScaleCrop>false</ScaleCrop>
  <HeadingPairs>
    <vt:vector size="6" baseType="variant">
      <vt:variant>
        <vt:lpstr>已用的字体</vt:lpstr>
      </vt:variant>
      <vt:variant>
        <vt:i4>6</vt:i4>
      </vt:variant>
      <vt:variant>
        <vt:lpstr>主题</vt:lpstr>
      </vt:variant>
      <vt:variant>
        <vt:i4>3</vt:i4>
      </vt:variant>
      <vt:variant>
        <vt:lpstr>幻灯片标题</vt:lpstr>
      </vt:variant>
      <vt:variant>
        <vt:i4>97</vt:i4>
      </vt:variant>
    </vt:vector>
  </HeadingPairs>
  <TitlesOfParts>
    <vt:vector size="106" baseType="lpstr">
      <vt:lpstr>黑体</vt:lpstr>
      <vt:lpstr>华文细黑</vt:lpstr>
      <vt:lpstr>宋体</vt:lpstr>
      <vt:lpstr>Arial</vt:lpstr>
      <vt:lpstr>Times New Roman</vt:lpstr>
      <vt:lpstr>Wingdings</vt:lpstr>
      <vt:lpstr>H3C_培训_PPT_模板_V1.3</vt:lpstr>
      <vt:lpstr>1_自定义设计方案</vt:lpstr>
      <vt:lpstr>2_自定义设计方案</vt:lpstr>
      <vt:lpstr>PowerPoint 演示文稿</vt:lpstr>
      <vt:lpstr>PowerPoint 演示文稿</vt:lpstr>
      <vt:lpstr>PowerPoint 演示文稿</vt:lpstr>
      <vt:lpstr>PowerPoint 演示文稿</vt:lpstr>
      <vt:lpstr>H3C ER系列路由器产品概述</vt:lpstr>
      <vt:lpstr>H3C ER系列路由器产品概述</vt:lpstr>
      <vt:lpstr>H3C ER2100产品形态</vt:lpstr>
      <vt:lpstr>H3C ER2100V2产品形态</vt:lpstr>
      <vt:lpstr>H3C ER2100n产品形态</vt:lpstr>
      <vt:lpstr>H3C ER3100产品形态</vt:lpstr>
      <vt:lpstr>H3C ER3108G产品形态</vt:lpstr>
      <vt:lpstr>H3C ER3108GW产品形态</vt:lpstr>
      <vt:lpstr>H3C ER3200产品形态</vt:lpstr>
      <vt:lpstr>H3C ER3260产品形态</vt:lpstr>
      <vt:lpstr>H3C ER5100产品形态</vt:lpstr>
      <vt:lpstr>H3C ER5200产品形态</vt:lpstr>
      <vt:lpstr>H3C ER6300产品形态</vt:lpstr>
      <vt:lpstr>H3C ER8300产品形态</vt:lpstr>
      <vt:lpstr>H3C ER系列路由器前后面板介绍</vt:lpstr>
      <vt:lpstr>H3C ER系列路由器指示灯说明</vt:lpstr>
      <vt:lpstr>PowerPoint 演示文稿</vt:lpstr>
      <vt:lpstr>H3C ER系列路由器硬件特性</vt:lpstr>
      <vt:lpstr>H3C ER系列路由器硬件特性</vt:lpstr>
      <vt:lpstr>H3C ER系列路由器硬件特性</vt:lpstr>
      <vt:lpstr>PowerPoint 演示文稿</vt:lpstr>
      <vt:lpstr>H3C ER系列路由器软件特性概述</vt:lpstr>
      <vt:lpstr>基于Miniware平台</vt:lpstr>
      <vt:lpstr>基于Miniware平台</vt:lpstr>
      <vt:lpstr>基于Miniware平台</vt:lpstr>
      <vt:lpstr>基于Miniware平台</vt:lpstr>
      <vt:lpstr>基于Miniware平台</vt:lpstr>
      <vt:lpstr>基于Miniware平台</vt:lpstr>
      <vt:lpstr>基于Miniware平台</vt:lpstr>
      <vt:lpstr>基于Miniware平台</vt:lpstr>
      <vt:lpstr>H3C ER系列路由器软件规格</vt:lpstr>
      <vt:lpstr>H3C ER系列路由器软件规格</vt:lpstr>
      <vt:lpstr>ER2100新老产品对比</vt:lpstr>
      <vt:lpstr>ER单WAN口路由器产品比较 </vt:lpstr>
      <vt:lpstr>ER双WAN口路由器产品比较 </vt:lpstr>
      <vt:lpstr>PowerPoint 演示文稿</vt:lpstr>
      <vt:lpstr>登录路由器管理页面</vt:lpstr>
      <vt:lpstr>登录路由器管理页面</vt:lpstr>
      <vt:lpstr>WEB管理页面</vt:lpstr>
      <vt:lpstr>双WAN主备模式设置</vt:lpstr>
      <vt:lpstr>双WAN均衡模式设置</vt:lpstr>
      <vt:lpstr>双WAN手动模式设置</vt:lpstr>
      <vt:lpstr>LAN设置</vt:lpstr>
      <vt:lpstr>VLAN设置</vt:lpstr>
      <vt:lpstr>VLAN设置</vt:lpstr>
      <vt:lpstr>DHCP设置</vt:lpstr>
      <vt:lpstr>DHCP设置</vt:lpstr>
      <vt:lpstr>DHCP设置</vt:lpstr>
      <vt:lpstr>ARP绑定</vt:lpstr>
      <vt:lpstr>ARP防护</vt:lpstr>
      <vt:lpstr>ARP防护</vt:lpstr>
      <vt:lpstr>MAC地址过滤</vt:lpstr>
      <vt:lpstr>网站过滤</vt:lpstr>
      <vt:lpstr>防火墙设置</vt:lpstr>
      <vt:lpstr>防攻击设置</vt:lpstr>
      <vt:lpstr>防攻击设置</vt:lpstr>
      <vt:lpstr>防攻击设置</vt:lpstr>
      <vt:lpstr>IPSec VPN设置</vt:lpstr>
      <vt:lpstr>IPSec VPN设置</vt:lpstr>
      <vt:lpstr>IPSec VPN设置</vt:lpstr>
      <vt:lpstr>IPSec VPN设置</vt:lpstr>
      <vt:lpstr>IPSec VPN设置</vt:lpstr>
      <vt:lpstr>IPSec VPN设置</vt:lpstr>
      <vt:lpstr>IP流量限制</vt:lpstr>
      <vt:lpstr>IP流量限制（续）</vt:lpstr>
      <vt:lpstr>NAT连接数限制</vt:lpstr>
      <vt:lpstr>NAT模式设置</vt:lpstr>
      <vt:lpstr>一对一NAT设置</vt:lpstr>
      <vt:lpstr>虚拟服务器设置</vt:lpstr>
      <vt:lpstr>策略路由设置</vt:lpstr>
      <vt:lpstr>即时通信控制</vt:lpstr>
      <vt:lpstr>特权QQ</vt:lpstr>
      <vt:lpstr>金融软件控制</vt:lpstr>
      <vt:lpstr>DDNS设置</vt:lpstr>
      <vt:lpstr>无线基本设置</vt:lpstr>
      <vt:lpstr>无线接入控制</vt:lpstr>
      <vt:lpstr>WDS设置</vt:lpstr>
      <vt:lpstr>L2TP服务端（LNS）设置</vt:lpstr>
      <vt:lpstr>LNS用户管理设置</vt:lpstr>
      <vt:lpstr>L2TP客户端（LAC）设置</vt:lpstr>
      <vt:lpstr>用户组管理设置</vt:lpstr>
      <vt:lpstr>时间段管理设置</vt:lpstr>
      <vt:lpstr>行为策略管理设置</vt:lpstr>
      <vt:lpstr>PowerPoint 演示文稿</vt:lpstr>
      <vt:lpstr>IPSec VPN典型应用</vt:lpstr>
      <vt:lpstr>ER5100酒店行业典型应用</vt:lpstr>
      <vt:lpstr>ER5100 酒店特性设置</vt:lpstr>
      <vt:lpstr>网吧行业典型应用</vt:lpstr>
      <vt:lpstr>校园网典型应用</vt:lpstr>
      <vt:lpstr>校园网典型应用</vt:lpstr>
      <vt:lpstr>ER3108GW/ER2100n典型应用</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lvyangran fw0875</dc:creator>
  <cp:lastModifiedBy>wanglin 11327</cp:lastModifiedBy>
  <cp:revision>141</cp:revision>
  <cp:lastPrinted>1601-01-01T00:00:00Z</cp:lastPrinted>
  <dcterms:created xsi:type="dcterms:W3CDTF">2015-02-04T02:35:17Z</dcterms:created>
  <dcterms:modified xsi:type="dcterms:W3CDTF">2017-08-14T08:02:53Z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