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5"/>
    <p:sldMasterId id="2147483657" r:id="rId6"/>
    <p:sldMasterId id="2147483979" r:id="rId7"/>
    <p:sldMasterId id="2147483992" r:id="rId8"/>
    <p:sldMasterId id="2147484011" r:id="rId9"/>
  </p:sldMasterIdLst>
  <p:notesMasterIdLst>
    <p:notesMasterId r:id="rId42"/>
  </p:notesMasterIdLst>
  <p:handoutMasterIdLst>
    <p:handoutMasterId r:id="rId43"/>
  </p:handoutMasterIdLst>
  <p:sldIdLst>
    <p:sldId id="794" r:id="rId10"/>
    <p:sldId id="791" r:id="rId11"/>
    <p:sldId id="784" r:id="rId12"/>
    <p:sldId id="834" r:id="rId13"/>
    <p:sldId id="833" r:id="rId14"/>
    <p:sldId id="805" r:id="rId15"/>
    <p:sldId id="836" r:id="rId16"/>
    <p:sldId id="837" r:id="rId17"/>
    <p:sldId id="835" r:id="rId18"/>
    <p:sldId id="846" r:id="rId19"/>
    <p:sldId id="814" r:id="rId20"/>
    <p:sldId id="838" r:id="rId21"/>
    <p:sldId id="840" r:id="rId22"/>
    <p:sldId id="849" r:id="rId23"/>
    <p:sldId id="841" r:id="rId24"/>
    <p:sldId id="839" r:id="rId25"/>
    <p:sldId id="842" r:id="rId26"/>
    <p:sldId id="843" r:id="rId27"/>
    <p:sldId id="844" r:id="rId28"/>
    <p:sldId id="845" r:id="rId29"/>
    <p:sldId id="847" r:id="rId30"/>
    <p:sldId id="848" r:id="rId31"/>
    <p:sldId id="850" r:id="rId32"/>
    <p:sldId id="851" r:id="rId33"/>
    <p:sldId id="854" r:id="rId34"/>
    <p:sldId id="855" r:id="rId35"/>
    <p:sldId id="856" r:id="rId36"/>
    <p:sldId id="857" r:id="rId37"/>
    <p:sldId id="858" r:id="rId38"/>
    <p:sldId id="859" r:id="rId39"/>
    <p:sldId id="798" r:id="rId40"/>
    <p:sldId id="799" r:id="rId41"/>
  </p:sldIdLst>
  <p:sldSz cx="9144000" cy="5143500" type="screen16x9"/>
  <p:notesSz cx="7099300" cy="10234613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61B3245-C396-4324-B033-DBBA010D3D65}">
          <p14:sldIdLst>
            <p14:sldId id="794"/>
            <p14:sldId id="791"/>
            <p14:sldId id="784"/>
            <p14:sldId id="834"/>
            <p14:sldId id="833"/>
            <p14:sldId id="805"/>
            <p14:sldId id="836"/>
            <p14:sldId id="837"/>
            <p14:sldId id="835"/>
            <p14:sldId id="846"/>
            <p14:sldId id="814"/>
            <p14:sldId id="838"/>
            <p14:sldId id="840"/>
            <p14:sldId id="849"/>
            <p14:sldId id="841"/>
            <p14:sldId id="839"/>
            <p14:sldId id="842"/>
            <p14:sldId id="843"/>
            <p14:sldId id="844"/>
            <p14:sldId id="845"/>
            <p14:sldId id="847"/>
            <p14:sldId id="848"/>
            <p14:sldId id="850"/>
            <p14:sldId id="851"/>
            <p14:sldId id="854"/>
            <p14:sldId id="855"/>
            <p14:sldId id="856"/>
            <p14:sldId id="857"/>
            <p14:sldId id="858"/>
            <p14:sldId id="859"/>
            <p14:sldId id="798"/>
            <p14:sldId id="7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238" userDrawn="1">
          <p15:clr>
            <a:srgbClr val="A4A3A4"/>
          </p15:clr>
        </p15:guide>
        <p15:guide id="4" pos="3515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2"/>
    <a:srgbClr val="0097BE"/>
    <a:srgbClr val="C9D7CE"/>
    <a:srgbClr val="E6A722"/>
    <a:srgbClr val="E6775A"/>
    <a:srgbClr val="BCCCDA"/>
    <a:srgbClr val="909090"/>
    <a:srgbClr val="004E76"/>
    <a:srgbClr val="DDDDD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6048" autoAdjust="0"/>
  </p:normalViewPr>
  <p:slideViewPr>
    <p:cSldViewPr>
      <p:cViewPr varScale="1">
        <p:scale>
          <a:sx n="112" d="100"/>
          <a:sy n="112" d="100"/>
        </p:scale>
        <p:origin x="547" y="58"/>
      </p:cViewPr>
      <p:guideLst>
        <p:guide orient="horz" pos="2119"/>
        <p:guide pos="2880"/>
        <p:guide pos="2238"/>
        <p:guide pos="3515"/>
        <p:guide pos="5511"/>
        <p:guide pos="249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412" y="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9D1844-888A-4AE6-828D-5C6AE9040315}" type="datetimeFigureOut">
              <a:rPr lang="zh-CN" altLang="en-US" smtClean="0"/>
              <a:pPr/>
              <a:t>2017/11/23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B2549C6-DE8D-4E4A-961E-C75F994C9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115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5E3B73-6D7C-40EF-AE3E-2A6A1CBB7D96}" type="datetimeFigureOut">
              <a:rPr lang="zh-CN" altLang="en-US" smtClean="0"/>
              <a:pPr/>
              <a:t>2017/11/23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4AA51CA-5F86-4FFA-AF76-EFA20A2596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19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756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8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3846716"/>
            <a:ext cx="7317432" cy="885622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513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绝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绝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endCxn id="16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741" y="267494"/>
            <a:ext cx="809647" cy="3493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绝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6555" y="1758415"/>
            <a:ext cx="1434118" cy="617282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</p:spTree>
    <p:extLst>
      <p:ext uri="{BB962C8B-B14F-4D97-AF65-F5344CB8AC3E}">
        <p14:creationId xmlns:p14="http://schemas.microsoft.com/office/powerpoint/2010/main" val="377414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599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782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机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94361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43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机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3139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机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4029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机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892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绝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7999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机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09212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机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92405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机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endCxn id="16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741" y="267494"/>
            <a:ext cx="809647" cy="349324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970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机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6555" y="1758415"/>
            <a:ext cx="1434118" cy="617282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533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2971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秘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40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秘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4617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0341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秘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7500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秘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332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绝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秘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3801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秘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2780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秘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88628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秘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741" y="267494"/>
            <a:ext cx="809647" cy="3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19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秘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6555" y="1758415"/>
            <a:ext cx="1434118" cy="6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5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9771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内参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328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内参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6973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572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参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909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绝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参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97439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内参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213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内参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68348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内参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00622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参-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741" y="267494"/>
            <a:ext cx="809647" cy="349324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</p:spTree>
    <p:extLst>
      <p:ext uri="{BB962C8B-B14F-4D97-AF65-F5344CB8AC3E}">
        <p14:creationId xmlns:p14="http://schemas.microsoft.com/office/powerpoint/2010/main" val="2418955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参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6555" y="1758415"/>
            <a:ext cx="1434118" cy="617282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</p:spTree>
    <p:extLst>
      <p:ext uri="{BB962C8B-B14F-4D97-AF65-F5344CB8AC3E}">
        <p14:creationId xmlns:p14="http://schemas.microsoft.com/office/powerpoint/2010/main" val="14552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绝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绝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绝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绝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绝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88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44408" y="195486"/>
            <a:ext cx="669179" cy="288032"/>
          </a:xfrm>
          <a:prstGeom prst="rect">
            <a:avLst/>
          </a:prstGeom>
        </p:spPr>
      </p:pic>
      <p:sp>
        <p:nvSpPr>
          <p:cNvPr id="15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827" r:id="rId2"/>
    <p:sldLayoutId id="2147483797" r:id="rId3"/>
    <p:sldLayoutId id="2147483798" r:id="rId4"/>
    <p:sldLayoutId id="2147483799" r:id="rId5"/>
    <p:sldLayoutId id="2147483801" r:id="rId6"/>
    <p:sldLayoutId id="2147483802" r:id="rId7"/>
    <p:sldLayoutId id="2147483803" r:id="rId8"/>
    <p:sldLayoutId id="2147483804" r:id="rId9"/>
    <p:sldLayoutId id="2147483976" r:id="rId10"/>
    <p:sldLayoutId id="214748401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44408" y="195486"/>
            <a:ext cx="669179" cy="288032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9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400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44408" y="195486"/>
            <a:ext cx="669179" cy="28803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6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56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5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77150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44408" y="195486"/>
            <a:ext cx="669179" cy="28803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sp>
        <p:nvSpPr>
          <p:cNvPr id="16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2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4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package" Target="../embeddings/Microsoft_Word___3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package" Target="../embeddings/Microsoft_Word___4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package" Target="../embeddings/Microsoft_Word___5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package" Target="../embeddings/Microsoft_Word___6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package" Target="../embeddings/Microsoft_Word___7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package" Target="../embeddings/Microsoft_Word___8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wmf"/><Relationship Id="rId4" Type="http://schemas.openxmlformats.org/officeDocument/2006/relationships/oleObject" Target="../embeddings/Microsoft_Word_97_-_2003___1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wmf"/><Relationship Id="rId4" Type="http://schemas.openxmlformats.org/officeDocument/2006/relationships/package" Target="../embeddings/Microsoft_Word___9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wmf"/><Relationship Id="rId4" Type="http://schemas.openxmlformats.org/officeDocument/2006/relationships/package" Target="../embeddings/Microsoft_Word___10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wmf"/><Relationship Id="rId4" Type="http://schemas.openxmlformats.org/officeDocument/2006/relationships/package" Target="../embeddings/Microsoft_Word___11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wmf"/><Relationship Id="rId4" Type="http://schemas.openxmlformats.org/officeDocument/2006/relationships/package" Target="../embeddings/Microsoft_Word___12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wmf"/><Relationship Id="rId4" Type="http://schemas.openxmlformats.org/officeDocument/2006/relationships/package" Target="../embeddings/Microsoft_Word___13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wmf"/><Relationship Id="rId4" Type="http://schemas.openxmlformats.org/officeDocument/2006/relationships/package" Target="../embeddings/Microsoft_Word___14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wmf"/><Relationship Id="rId4" Type="http://schemas.openxmlformats.org/officeDocument/2006/relationships/package" Target="../embeddings/Microsoft_Word___15.doc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package" Target="../embeddings/Microsoft_Word___17.docx"/><Relationship Id="rId5" Type="http://schemas.openxmlformats.org/officeDocument/2006/relationships/image" Target="../media/image25.wmf"/><Relationship Id="rId4" Type="http://schemas.openxmlformats.org/officeDocument/2006/relationships/package" Target="../embeddings/Microsoft_Word___16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7.wmf"/><Relationship Id="rId4" Type="http://schemas.openxmlformats.org/officeDocument/2006/relationships/package" Target="../embeddings/Microsoft_Word___18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8.wmf"/><Relationship Id="rId4" Type="http://schemas.openxmlformats.org/officeDocument/2006/relationships/package" Target="../embeddings/Microsoft_Word___19.doc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wmf"/><Relationship Id="rId4" Type="http://schemas.openxmlformats.org/officeDocument/2006/relationships/package" Target="../embeddings/Microsoft_Word___20.doc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package" Target="../embeddings/Microsoft_Word___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package" Target="../embeddings/Microsoft_Excel____2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588" y="3841750"/>
            <a:ext cx="9148763" cy="900113"/>
            <a:chOff x="-4763" y="3689350"/>
            <a:chExt cx="9148763" cy="900113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290512" y="3989388"/>
              <a:ext cx="295275" cy="295275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-4763" y="3989388"/>
              <a:ext cx="295275" cy="2952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585787" y="3989388"/>
              <a:ext cx="298450" cy="295275"/>
            </a:xfrm>
            <a:prstGeom prst="rect">
              <a:avLst/>
            </a:prstGeom>
            <a:solidFill>
              <a:srgbClr val="B5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290512" y="3689350"/>
              <a:ext cx="295275" cy="300038"/>
            </a:xfrm>
            <a:prstGeom prst="rect">
              <a:avLst/>
            </a:prstGeom>
            <a:solidFill>
              <a:srgbClr val="CCCCCC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-4763" y="3689350"/>
              <a:ext cx="295275" cy="300038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585787" y="3689350"/>
              <a:ext cx="298450" cy="30003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90512" y="4284663"/>
              <a:ext cx="295275" cy="2952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-4763" y="4284663"/>
              <a:ext cx="295275" cy="295275"/>
            </a:xfrm>
            <a:prstGeom prst="rect">
              <a:avLst/>
            </a:prstGeom>
            <a:solidFill>
              <a:srgbClr val="333333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585787" y="4284663"/>
              <a:ext cx="298450" cy="295275"/>
            </a:xfrm>
            <a:prstGeom prst="rect">
              <a:avLst/>
            </a:prstGeom>
            <a:solidFill>
              <a:srgbClr val="E6E6E6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884237" y="3689350"/>
              <a:ext cx="8259763" cy="9001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SOHO</a:t>
            </a:r>
            <a:r>
              <a:rPr lang="zh-CN" altLang="en-US" dirty="0" smtClean="0"/>
              <a:t>路由</a:t>
            </a:r>
            <a:r>
              <a:rPr lang="en-US" altLang="zh-CN" dirty="0" smtClean="0"/>
              <a:t>&amp;&amp;Mini</a:t>
            </a:r>
            <a:r>
              <a:rPr lang="zh-CN" altLang="en-US" dirty="0" smtClean="0"/>
              <a:t>无线常见问题排查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349876"/>
            <a:ext cx="979671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7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WAN</a:t>
            </a:r>
            <a:r>
              <a:rPr lang="zh-CN" altLang="en-US" dirty="0" smtClean="0"/>
              <a:t>口频繁断开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先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确认是否是物理连接频繁断开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PC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直连运营商线路是否问题依旧，排查是否为运营商线路问题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上层是否有光猫设备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是否有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arp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攻击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WAN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口是否协商正确，流量是否过大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720120"/>
              </p:ext>
            </p:extLst>
          </p:nvPr>
        </p:nvGraphicFramePr>
        <p:xfrm>
          <a:off x="6228184" y="2571750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8184" y="2571750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90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有线上网慢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zh-CN" altLang="en-US" dirty="0">
                <a:latin typeface="+mn-ea"/>
                <a:ea typeface="+mn-ea"/>
              </a:rPr>
              <a:t>首先确保带宽足够，端口双工速率协商正常。然后排查内外网攻击，和配置，修改</a:t>
            </a:r>
            <a:r>
              <a:rPr lang="en-US" altLang="zh-CN" dirty="0">
                <a:latin typeface="+mn-ea"/>
                <a:ea typeface="+mn-ea"/>
              </a:rPr>
              <a:t>MTU</a:t>
            </a:r>
            <a:r>
              <a:rPr lang="zh-CN" altLang="en-US" dirty="0">
                <a:latin typeface="+mn-ea"/>
                <a:ea typeface="+mn-ea"/>
              </a:rPr>
              <a:t>值和</a:t>
            </a:r>
            <a:r>
              <a:rPr lang="en-US" altLang="zh-CN" dirty="0">
                <a:latin typeface="+mn-ea"/>
                <a:ea typeface="+mn-ea"/>
              </a:rPr>
              <a:t>DNS</a:t>
            </a:r>
            <a:r>
              <a:rPr lang="zh-CN" altLang="en-US" dirty="0">
                <a:latin typeface="+mn-ea"/>
                <a:ea typeface="+mn-ea"/>
              </a:rPr>
              <a:t>，关闭异常流量防护，最后恢复出厂测试</a:t>
            </a:r>
            <a:endParaRPr lang="en-US" altLang="zh-CN" dirty="0" smtClean="0">
              <a:latin typeface="+mn-ea"/>
              <a:ea typeface="+mn-ea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825706"/>
              </p:ext>
            </p:extLst>
          </p:nvPr>
        </p:nvGraphicFramePr>
        <p:xfrm>
          <a:off x="3621600" y="2427734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1600" y="2427734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2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无线上网慢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zh-CN" altLang="en-US" dirty="0">
                <a:latin typeface="+mn-ea"/>
                <a:ea typeface="+mn-ea"/>
              </a:rPr>
              <a:t>首先确保有线上网正常，可以参照有线上网慢优化方法进行排查。然后排查当前无线信号强度和接入终端的数量是否合理，修改频宽和指定信道，最后进入隐藏视图，关闭云</a:t>
            </a:r>
            <a:r>
              <a:rPr lang="en-US" altLang="zh-CN" dirty="0" err="1">
                <a:latin typeface="+mn-ea"/>
                <a:ea typeface="+mn-ea"/>
              </a:rPr>
              <a:t>wifi</a:t>
            </a:r>
            <a:r>
              <a:rPr lang="zh-CN" altLang="en-US" dirty="0" smtClean="0">
                <a:latin typeface="+mn-ea"/>
                <a:ea typeface="+mn-ea"/>
              </a:rPr>
              <a:t>和</a:t>
            </a:r>
            <a:r>
              <a:rPr lang="en-US" altLang="zh-CN" dirty="0" smtClean="0">
                <a:latin typeface="+mn-ea"/>
                <a:ea typeface="+mn-ea"/>
              </a:rPr>
              <a:t>debug</a:t>
            </a:r>
            <a:r>
              <a:rPr lang="zh-CN" altLang="en-US" dirty="0" smtClean="0">
                <a:latin typeface="+mn-ea"/>
                <a:ea typeface="+mn-ea"/>
              </a:rPr>
              <a:t>页面开启</a:t>
            </a:r>
            <a:r>
              <a:rPr lang="zh-CN" altLang="en-US" dirty="0">
                <a:latin typeface="+mn-ea"/>
                <a:ea typeface="+mn-ea"/>
              </a:rPr>
              <a:t>无线抗干扰测试</a:t>
            </a:r>
            <a:endParaRPr lang="en-US" altLang="zh-CN" dirty="0" smtClean="0">
              <a:latin typeface="+mn-ea"/>
              <a:ea typeface="+mn-ea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195974"/>
              </p:ext>
            </p:extLst>
          </p:nvPr>
        </p:nvGraphicFramePr>
        <p:xfrm>
          <a:off x="3851920" y="2859782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1920" y="2859782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5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测速慢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+mn-ea"/>
                <a:ea typeface="+mn-ea"/>
              </a:rPr>
              <a:t>PC</a:t>
            </a:r>
            <a:r>
              <a:rPr lang="zh-CN" altLang="en-US" dirty="0" smtClean="0">
                <a:latin typeface="+mn-ea"/>
                <a:ea typeface="+mn-ea"/>
              </a:rPr>
              <a:t>直连外网测速是否正确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+mn-ea"/>
                <a:ea typeface="+mn-ea"/>
              </a:rPr>
              <a:t>网口协商是否正确</a:t>
            </a:r>
            <a:endParaRPr lang="en-US" altLang="zh-CN" dirty="0">
              <a:latin typeface="+mn-ea"/>
              <a:ea typeface="+mn-ea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+mn-ea"/>
                <a:ea typeface="+mn-ea"/>
              </a:rPr>
              <a:t>异常流量防护是否开启</a:t>
            </a:r>
            <a:endParaRPr lang="en-US" altLang="zh-CN" dirty="0">
              <a:latin typeface="+mn-ea"/>
              <a:ea typeface="+mn-ea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+mn-ea"/>
                <a:ea typeface="+mn-ea"/>
              </a:rPr>
              <a:t>是否配置了</a:t>
            </a:r>
            <a:r>
              <a:rPr lang="en-US" altLang="zh-CN" dirty="0" err="1" smtClean="0">
                <a:latin typeface="+mn-ea"/>
                <a:ea typeface="+mn-ea"/>
              </a:rPr>
              <a:t>qos</a:t>
            </a:r>
            <a:r>
              <a:rPr lang="zh-CN" altLang="en-US" dirty="0" smtClean="0">
                <a:latin typeface="+mn-ea"/>
                <a:ea typeface="+mn-ea"/>
              </a:rPr>
              <a:t>限速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+mn-ea"/>
                <a:ea typeface="+mn-ea"/>
              </a:rPr>
              <a:t>LAN</a:t>
            </a:r>
            <a:r>
              <a:rPr lang="zh-CN" altLang="en-US" dirty="0" smtClean="0">
                <a:latin typeface="+mn-ea"/>
                <a:ea typeface="+mn-ea"/>
              </a:rPr>
              <a:t>口流控是否开启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+mn-ea"/>
                <a:ea typeface="+mn-ea"/>
              </a:rPr>
              <a:t>更换测速软件，采用迅雷，</a:t>
            </a:r>
            <a:r>
              <a:rPr lang="en-US" altLang="zh-CN" dirty="0" smtClean="0">
                <a:latin typeface="+mn-ea"/>
                <a:ea typeface="+mn-ea"/>
              </a:rPr>
              <a:t>BT</a:t>
            </a:r>
            <a:r>
              <a:rPr lang="zh-CN" altLang="en-US" dirty="0" smtClean="0">
                <a:latin typeface="+mn-ea"/>
                <a:ea typeface="+mn-ea"/>
              </a:rPr>
              <a:t>下载等是否正常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+mn-ea"/>
                <a:ea typeface="+mn-ea"/>
              </a:rPr>
              <a:t>恢复出厂配置测试</a:t>
            </a:r>
            <a:endParaRPr lang="en-US" altLang="zh-CN" dirty="0" smtClean="0">
              <a:latin typeface="+mn-ea"/>
              <a:ea typeface="+mn-ea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752194"/>
              </p:ext>
            </p:extLst>
          </p:nvPr>
        </p:nvGraphicFramePr>
        <p:xfrm>
          <a:off x="6012160" y="2139702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2160" y="2139702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71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玩</a:t>
            </a:r>
            <a:r>
              <a:rPr lang="zh-CN" altLang="en-US" dirty="0" smtClean="0"/>
              <a:t>游戏，上网卡排查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QoS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限速不合理</a:t>
            </a:r>
            <a:endParaRPr lang="en-US" altLang="zh-CN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zh-CN" dirty="0">
                <a:latin typeface="华文细黑" pitchFamily="2" charset="-122"/>
                <a:ea typeface="华文细黑" pitchFamily="2" charset="-122"/>
              </a:rPr>
              <a:t>路由配置不合理导致（使用双线路上网时</a:t>
            </a:r>
            <a:r>
              <a:rPr lang="zh-CN" altLang="zh-CN" dirty="0" smtClean="0">
                <a:latin typeface="华文细黑" pitchFamily="2" charset="-122"/>
                <a:ea typeface="华文细黑" pitchFamily="2" charset="-122"/>
              </a:rPr>
              <a:t>）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zh-CN" dirty="0">
                <a:latin typeface="华文细黑" pitchFamily="2" charset="-122"/>
                <a:ea typeface="华文细黑" pitchFamily="2" charset="-122"/>
              </a:rPr>
              <a:t>路由器受攻击、负荷太重或下挂交换机级联端口出现拥塞</a:t>
            </a:r>
            <a:r>
              <a:rPr lang="zh-CN" altLang="zh-CN" dirty="0" smtClean="0">
                <a:latin typeface="华文细黑" pitchFamily="2" charset="-122"/>
                <a:ea typeface="华文细黑" pitchFamily="2" charset="-122"/>
              </a:rPr>
              <a:t>导致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zh-CN" dirty="0">
                <a:latin typeface="华文细黑" pitchFamily="2" charset="-122"/>
                <a:ea typeface="华文细黑" pitchFamily="2" charset="-122"/>
              </a:rPr>
              <a:t>路由器上层问题导致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23603"/>
              </p:ext>
            </p:extLst>
          </p:nvPr>
        </p:nvGraphicFramePr>
        <p:xfrm>
          <a:off x="4211960" y="3651870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960" y="3651870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64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无法上网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+mn-ea"/>
                <a:ea typeface="+mn-ea"/>
              </a:rPr>
              <a:t>PC</a:t>
            </a:r>
            <a:r>
              <a:rPr lang="zh-CN" altLang="en-US" dirty="0" smtClean="0">
                <a:latin typeface="+mn-ea"/>
                <a:ea typeface="+mn-ea"/>
              </a:rPr>
              <a:t>直连外网是否可以上网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+mn-ea"/>
                <a:ea typeface="+mn-ea"/>
              </a:rPr>
              <a:t>网口协商是否正确，</a:t>
            </a:r>
            <a:r>
              <a:rPr lang="en-US" altLang="zh-CN" dirty="0" smtClean="0">
                <a:latin typeface="+mn-ea"/>
                <a:ea typeface="+mn-ea"/>
              </a:rPr>
              <a:t>WAN/LAN</a:t>
            </a:r>
            <a:r>
              <a:rPr lang="zh-CN" altLang="en-US" dirty="0" smtClean="0">
                <a:latin typeface="+mn-ea"/>
                <a:ea typeface="+mn-ea"/>
              </a:rPr>
              <a:t>连接状态是否正确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+mn-ea"/>
                <a:ea typeface="+mn-ea"/>
              </a:rPr>
              <a:t>是否开启了上网控制（</a:t>
            </a:r>
            <a:r>
              <a:rPr lang="en-US" altLang="zh-CN" dirty="0" smtClean="0">
                <a:latin typeface="+mn-ea"/>
                <a:ea typeface="+mn-ea"/>
              </a:rPr>
              <a:t>MAC</a:t>
            </a:r>
            <a:r>
              <a:rPr lang="zh-CN" altLang="en-US" dirty="0" smtClean="0">
                <a:latin typeface="+mn-ea"/>
                <a:ea typeface="+mn-ea"/>
              </a:rPr>
              <a:t>接入控制，防火墙出入站策略，</a:t>
            </a:r>
            <a:r>
              <a:rPr lang="en-US" altLang="zh-CN" dirty="0" smtClean="0">
                <a:latin typeface="+mn-ea"/>
                <a:ea typeface="+mn-ea"/>
              </a:rPr>
              <a:t>IP/MAC</a:t>
            </a:r>
            <a:r>
              <a:rPr lang="zh-CN" altLang="en-US" dirty="0" smtClean="0">
                <a:latin typeface="+mn-ea"/>
                <a:ea typeface="+mn-ea"/>
              </a:rPr>
              <a:t>绑定、</a:t>
            </a:r>
            <a:r>
              <a:rPr lang="en-US" altLang="zh-CN" dirty="0" smtClean="0">
                <a:latin typeface="+mn-ea"/>
                <a:ea typeface="+mn-ea"/>
              </a:rPr>
              <a:t>ARP</a:t>
            </a:r>
            <a:r>
              <a:rPr lang="zh-CN" altLang="en-US" dirty="0" smtClean="0">
                <a:latin typeface="+mn-ea"/>
                <a:ea typeface="+mn-ea"/>
              </a:rPr>
              <a:t>绑定等）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+mn-ea"/>
                <a:ea typeface="+mn-ea"/>
              </a:rPr>
              <a:t>下连的交换机等设备是否异常，可以采用</a:t>
            </a:r>
            <a:r>
              <a:rPr lang="en-US" altLang="zh-CN" dirty="0" smtClean="0">
                <a:latin typeface="+mn-ea"/>
                <a:ea typeface="+mn-ea"/>
              </a:rPr>
              <a:t>PC</a:t>
            </a:r>
            <a:r>
              <a:rPr lang="zh-CN" altLang="en-US" dirty="0" smtClean="0">
                <a:latin typeface="+mn-ea"/>
                <a:ea typeface="+mn-ea"/>
              </a:rPr>
              <a:t>直连路由器测试</a:t>
            </a:r>
            <a:endParaRPr lang="en-US" altLang="zh-CN" dirty="0" smtClean="0">
              <a:latin typeface="+mn-ea"/>
              <a:ea typeface="+mn-ea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+mn-ea"/>
                <a:ea typeface="+mn-ea"/>
              </a:rPr>
              <a:t>恢复出厂配置测试</a:t>
            </a:r>
            <a:endParaRPr lang="en-US" altLang="zh-CN" dirty="0" smtClean="0">
              <a:latin typeface="+mn-ea"/>
              <a:ea typeface="+mn-ea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52707"/>
              </p:ext>
            </p:extLst>
          </p:nvPr>
        </p:nvGraphicFramePr>
        <p:xfrm>
          <a:off x="7452320" y="1419622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2320" y="1419622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07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IPsec VPN</a:t>
            </a:r>
            <a:r>
              <a:rPr lang="zh-CN" altLang="en-US" dirty="0" smtClean="0"/>
              <a:t>问题排查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IPsec VPN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无法建立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IPsec VPN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频繁断开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IPsec VPN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传输慢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979520"/>
              </p:ext>
            </p:extLst>
          </p:nvPr>
        </p:nvGraphicFramePr>
        <p:xfrm>
          <a:off x="6084168" y="1491630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" showAsIcon="1" r:id="rId4" imgW="914400" imgH="828720" progId="Word.Document.8">
                  <p:embed/>
                </p:oleObj>
              </mc:Choice>
              <mc:Fallback>
                <p:oleObj name="Document" showAsIcon="1" r:id="rId4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4168" y="1491630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0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端口映射不成功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排查服务器设置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服务器配置正确，服务器到外网路由可达</a:t>
            </a:r>
            <a:endParaRPr lang="en-US" altLang="zh-CN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排查路由器设置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端口映射配置正确，服务器端口全部映射，防火墙等访问控制策略放通，是否配置了一对一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NAT</a:t>
            </a:r>
            <a:endParaRPr lang="en-US" altLang="zh-CN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排查运营商线路问题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59812"/>
              </p:ext>
            </p:extLst>
          </p:nvPr>
        </p:nvGraphicFramePr>
        <p:xfrm>
          <a:off x="6372200" y="1563638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2200" y="1563638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0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网站过滤不成功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排查路由问题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排查配置问题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排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查浏览器问题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636223"/>
              </p:ext>
            </p:extLst>
          </p:nvPr>
        </p:nvGraphicFramePr>
        <p:xfrm>
          <a:off x="6156176" y="1635646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6176" y="1635646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4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DHCP</a:t>
            </a:r>
            <a:r>
              <a:rPr lang="zh-CN" altLang="en-US" dirty="0" smtClean="0"/>
              <a:t>无法给客户端分配</a:t>
            </a:r>
            <a:r>
              <a:rPr lang="zh-CN" altLang="en-US" dirty="0"/>
              <a:t>地址</a:t>
            </a: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排查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DHCP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配置是否正确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排查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DHCP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剩余地址是否足够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排查中间网络设备问题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372645"/>
              </p:ext>
            </p:extLst>
          </p:nvPr>
        </p:nvGraphicFramePr>
        <p:xfrm>
          <a:off x="6228184" y="1563638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8184" y="1563638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8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26554" y="198660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无线常见问题排查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71874" y="1274038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71874" y="1995686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26554" y="1271414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ERG2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路由器常见问题排查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13643" y="2715766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FAQ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8963" y="2709310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58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PPPOE</a:t>
            </a:r>
            <a:r>
              <a:rPr lang="zh-CN" altLang="en-US" dirty="0" smtClean="0"/>
              <a:t>拨号失败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排查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PPPOE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拨号账号密码配置是否正确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PC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直连外网是否可以拨号成功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强制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WAN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口，修改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MTU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值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MAC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地址克隆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抓取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PPPOE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报文分析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410901"/>
              </p:ext>
            </p:extLst>
          </p:nvPr>
        </p:nvGraphicFramePr>
        <p:xfrm>
          <a:off x="6300192" y="1707654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0192" y="1707654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6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L2TP</a:t>
            </a:r>
            <a:r>
              <a:rPr lang="zh-CN" altLang="en-US" dirty="0" smtClean="0"/>
              <a:t>拨号失败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路由器配置是否正确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PC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拨号端配置是否正确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收集信息（抓包、日志等）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023501"/>
              </p:ext>
            </p:extLst>
          </p:nvPr>
        </p:nvGraphicFramePr>
        <p:xfrm>
          <a:off x="3648364" y="3363838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8364" y="3363838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2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内网</a:t>
            </a:r>
            <a:r>
              <a:rPr lang="en-US" altLang="zh-CN" dirty="0" smtClean="0"/>
              <a:t>PC</a:t>
            </a:r>
            <a:r>
              <a:rPr lang="zh-CN" altLang="en-US" dirty="0" smtClean="0"/>
              <a:t>频繁掉线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ARP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攻击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下挂交换机问题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病毒等大流量攻击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zh-CN" dirty="0">
                <a:latin typeface="华文细黑" pitchFamily="2" charset="-122"/>
                <a:ea typeface="华文细黑" pitchFamily="2" charset="-122"/>
              </a:rPr>
              <a:t>掉线</a:t>
            </a:r>
            <a:r>
              <a:rPr lang="en-US" altLang="zh-CN" dirty="0">
                <a:latin typeface="华文细黑" pitchFamily="2" charset="-122"/>
                <a:ea typeface="华文细黑" pitchFamily="2" charset="-122"/>
              </a:rPr>
              <a:t>PC</a:t>
            </a:r>
            <a:r>
              <a:rPr lang="zh-CN" altLang="zh-CN" dirty="0">
                <a:latin typeface="华文细黑" pitchFamily="2" charset="-122"/>
                <a:ea typeface="华文细黑" pitchFamily="2" charset="-122"/>
              </a:rPr>
              <a:t>异常流量太大或者中毒，被路由器加入到黑名单中</a:t>
            </a:r>
            <a:r>
              <a:rPr lang="zh-CN" altLang="zh-CN" dirty="0" smtClean="0">
                <a:latin typeface="华文细黑" pitchFamily="2" charset="-122"/>
                <a:ea typeface="华文细黑" pitchFamily="2" charset="-122"/>
              </a:rPr>
              <a:t>导致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zh-CN" dirty="0">
                <a:latin typeface="华文细黑" pitchFamily="2" charset="-122"/>
                <a:ea typeface="华文细黑" pitchFamily="2" charset="-122"/>
              </a:rPr>
              <a:t>运营商网络问题</a:t>
            </a:r>
            <a:r>
              <a:rPr lang="zh-CN" altLang="zh-CN" dirty="0" smtClean="0">
                <a:latin typeface="华文细黑" pitchFamily="2" charset="-122"/>
                <a:ea typeface="华文细黑" pitchFamily="2" charset="-122"/>
              </a:rPr>
              <a:t>导致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zh-CN" dirty="0">
                <a:latin typeface="华文细黑" pitchFamily="2" charset="-122"/>
                <a:ea typeface="华文细黑" pitchFamily="2" charset="-122"/>
              </a:rPr>
              <a:t>域名解析服务器（</a:t>
            </a:r>
            <a:r>
              <a:rPr lang="en-US" altLang="zh-CN" dirty="0">
                <a:latin typeface="华文细黑" pitchFamily="2" charset="-122"/>
                <a:ea typeface="华文细黑" pitchFamily="2" charset="-122"/>
              </a:rPr>
              <a:t>DNS</a:t>
            </a:r>
            <a:r>
              <a:rPr lang="zh-CN" altLang="zh-CN" dirty="0">
                <a:latin typeface="华文细黑" pitchFamily="2" charset="-122"/>
                <a:ea typeface="华文细黑" pitchFamily="2" charset="-122"/>
              </a:rPr>
              <a:t>）异常导致</a:t>
            </a:r>
            <a:endParaRPr lang="en-US" altLang="zh-CN" dirty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120473"/>
              </p:ext>
            </p:extLst>
          </p:nvPr>
        </p:nvGraphicFramePr>
        <p:xfrm>
          <a:off x="6300192" y="1563638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0192" y="1563638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5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网络连接数不足排查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查看连接数不足日志具体情况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系统自检查看连接数使用情况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内网是否有攻击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主机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检查</a:t>
            </a:r>
            <a:r>
              <a:rPr lang="en-US" altLang="zh-CN" dirty="0">
                <a:latin typeface="华文细黑" pitchFamily="2" charset="-122"/>
                <a:ea typeface="华文细黑" pitchFamily="2" charset="-122"/>
              </a:rPr>
              <a:t>WAN</a:t>
            </a: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口连接总数配置是否合理</a:t>
            </a:r>
            <a:endParaRPr lang="en-US" altLang="zh-CN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检查每</a:t>
            </a:r>
            <a:r>
              <a:rPr lang="en-US" altLang="zh-CN" dirty="0">
                <a:latin typeface="华文细黑" pitchFamily="2" charset="-122"/>
                <a:ea typeface="华文细黑" pitchFamily="2" charset="-122"/>
              </a:rPr>
              <a:t>IP</a:t>
            </a: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，每</a:t>
            </a:r>
            <a:r>
              <a:rPr lang="en-US" altLang="zh-CN" dirty="0">
                <a:latin typeface="华文细黑" pitchFamily="2" charset="-122"/>
                <a:ea typeface="华文细黑" pitchFamily="2" charset="-122"/>
              </a:rPr>
              <a:t>VLAN</a:t>
            </a: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连接数设置是否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合理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en-US" altLang="zh-CN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zh-CN" altLang="zh-CN" dirty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271853"/>
              </p:ext>
            </p:extLst>
          </p:nvPr>
        </p:nvGraphicFramePr>
        <p:xfrm>
          <a:off x="6084168" y="1871325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4168" y="1871325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69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26554" y="198660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无线常见问题排查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71874" y="1274038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71874" y="1995686"/>
            <a:ext cx="583833" cy="582520"/>
          </a:xfrm>
          <a:prstGeom prst="rect">
            <a:avLst/>
          </a:prstGeom>
          <a:solidFill>
            <a:srgbClr val="E6001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26554" y="1271414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ERG2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常见问题排查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13643" y="2715766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FAQ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8963" y="2709310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16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</a:t>
            </a:r>
            <a:r>
              <a:rPr lang="zh-CN" altLang="en-US" dirty="0" smtClean="0"/>
              <a:t>无线指示灯异常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915566"/>
            <a:ext cx="5076160" cy="36519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排查思路：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H3C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官网：服务</a:t>
            </a: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—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文档中心</a:t>
            </a: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—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无线，找到对应型号设备，在安装手册快速入门中，找到设备指示灯说明表格，对比确认设备指示灯是否异常。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、确认指示灯异常现象：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AP SYS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指示灯状态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M20 power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指示灯状态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M20 </a:t>
            </a:r>
            <a:r>
              <a:rPr lang="en-US" altLang="zh-CN" sz="1400" dirty="0" err="1" smtClean="0">
                <a:latin typeface="华文细黑" pitchFamily="2" charset="-122"/>
                <a:ea typeface="华文细黑" pitchFamily="2" charset="-122"/>
              </a:rPr>
              <a:t>Diag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指示灯状态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M20 LAN/WAN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状态指示灯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6164"/>
            <a:ext cx="3819795" cy="226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5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管理器</a:t>
            </a:r>
            <a:r>
              <a:rPr lang="zh-CN" altLang="en-US" dirty="0" smtClean="0"/>
              <a:t>无法管理</a:t>
            </a:r>
            <a:r>
              <a:rPr lang="en-US" altLang="zh-CN" dirty="0" smtClean="0"/>
              <a:t>Mini AP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915566"/>
            <a:ext cx="5076160" cy="36519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排查思路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设备是否能够正常上电</a:t>
            </a:r>
            <a:endParaRPr lang="en-US" altLang="zh-CN" sz="1600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供电是否正常</a:t>
            </a:r>
            <a:endParaRPr lang="en-US" altLang="zh-CN" sz="1600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物理连接是否正常</a:t>
            </a:r>
            <a:endParaRPr lang="en-US" altLang="zh-CN" sz="1600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AP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是否可以获取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IP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组网配置是否正确</a:t>
            </a:r>
            <a:endParaRPr lang="en-US" altLang="zh-CN" sz="1600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可管理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AP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数是否达到最大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281627"/>
              </p:ext>
            </p:extLst>
          </p:nvPr>
        </p:nvGraphicFramePr>
        <p:xfrm>
          <a:off x="4211960" y="2139702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960" y="2139702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984308"/>
              </p:ext>
            </p:extLst>
          </p:nvPr>
        </p:nvGraphicFramePr>
        <p:xfrm>
          <a:off x="6444208" y="2139702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文档" showAsIcon="1" r:id="rId6" imgW="914400" imgH="828720" progId="Word.Document.12">
                  <p:embed/>
                </p:oleObj>
              </mc:Choice>
              <mc:Fallback>
                <p:oleObj name="文档" showAsIcon="1" r:id="rId6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4208" y="2139702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1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 AP</a:t>
            </a:r>
            <a:r>
              <a:rPr lang="zh-CN" altLang="en-US" dirty="0" smtClean="0"/>
              <a:t>频繁离线排查方法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915566"/>
            <a:ext cx="5076160" cy="36519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排查思路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物理连接是否稳定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华文细黑" pitchFamily="2" charset="-122"/>
                <a:ea typeface="华文细黑" pitchFamily="2" charset="-122"/>
              </a:rPr>
              <a:t>AP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供电是否稳定</a:t>
            </a:r>
            <a:endParaRPr lang="en-US" altLang="zh-CN" sz="1600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AP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和管理器中间网络不稳定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AP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管理地址是否和业务地址存在冲突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310853"/>
              </p:ext>
            </p:extLst>
          </p:nvPr>
        </p:nvGraphicFramePr>
        <p:xfrm>
          <a:off x="5652120" y="1779662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2120" y="1779662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1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 AP</a:t>
            </a:r>
            <a:r>
              <a:rPr lang="zh-CN" altLang="en-US" dirty="0" smtClean="0"/>
              <a:t>无线网优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915566"/>
            <a:ext cx="5076160" cy="36519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排查思路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先确认是无线丢包还是有线丢包</a:t>
            </a:r>
            <a:endParaRPr lang="en-US" altLang="zh-CN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排查个别终端还是普遍存在无线慢问题</a:t>
            </a:r>
            <a:endParaRPr lang="en-US" altLang="zh-CN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非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WLAN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干扰，如微波炉，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4G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移动网络等</a:t>
            </a:r>
            <a:endParaRPr lang="en-US" altLang="zh-CN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AP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点位是否合理部署</a:t>
            </a:r>
            <a:endParaRPr lang="en-US" altLang="zh-CN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信道</a:t>
            </a: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、功率、频宽规划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是否合理</a:t>
            </a:r>
            <a:endParaRPr lang="en-US" altLang="zh-CN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一键诊断收集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682987"/>
              </p:ext>
            </p:extLst>
          </p:nvPr>
        </p:nvGraphicFramePr>
        <p:xfrm>
          <a:off x="6804248" y="1940196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4248" y="1940196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1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26554" y="198660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无线常见问题排查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71874" y="1274038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71874" y="1995686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26554" y="1271414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ERG2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常见问题排查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13643" y="2715766"/>
            <a:ext cx="4380888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FAQ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8963" y="2709310"/>
            <a:ext cx="583833" cy="582520"/>
          </a:xfrm>
          <a:prstGeom prst="rect">
            <a:avLst/>
          </a:prstGeom>
          <a:solidFill>
            <a:srgbClr val="E6001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92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大前提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203598"/>
            <a:ext cx="7524432" cy="36519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ER&amp;&amp;ERG2&amp;&amp;Mini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无线遇到网络问题时，优先建议客户升级到官网最新版本，然后再收集信息处理！！！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日志，一键导出必不可少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华文细黑" pitchFamily="2" charset="-122"/>
                <a:ea typeface="华文细黑" pitchFamily="2" charset="-122"/>
              </a:rPr>
              <a:t>抓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包分析事在人为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远程处理手到擒来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52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常见</a:t>
            </a:r>
            <a:r>
              <a:rPr lang="en-US" altLang="zh-CN" dirty="0" smtClean="0"/>
              <a:t>FAQ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915566"/>
            <a:ext cx="5076160" cy="36519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973311"/>
              </p:ext>
            </p:extLst>
          </p:nvPr>
        </p:nvGraphicFramePr>
        <p:xfrm>
          <a:off x="2563004" y="1851670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3004" y="1851670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752425"/>
              </p:ext>
            </p:extLst>
          </p:nvPr>
        </p:nvGraphicFramePr>
        <p:xfrm>
          <a:off x="5097760" y="1779662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Acrobat Document" showAsIcon="1" r:id="rId6" imgW="914400" imgH="828720" progId="AcroExch.Document.7">
                  <p:embed/>
                </p:oleObj>
              </mc:Choice>
              <mc:Fallback>
                <p:oleObj name="Acrobat Document" showAsIcon="1" r:id="rId6" imgW="914400" imgH="82872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97760" y="1779662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6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8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指示灯异常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915566"/>
            <a:ext cx="5076160" cy="36519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排查思路：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H3C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官网：服务</a:t>
            </a: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—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文档中心</a:t>
            </a: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—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路由器，找到对应型号设备，在安装手册快速入门中，找到设备指示灯说明表格，对比确认设备指示灯是否异常。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、确认指示灯异常现象：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电源指示灯不亮</a:t>
            </a:r>
            <a:endParaRPr lang="en-US" altLang="zh-CN" sz="1400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 dirty="0" err="1" smtClean="0">
                <a:latin typeface="华文细黑" pitchFamily="2" charset="-122"/>
                <a:ea typeface="华文细黑" pitchFamily="2" charset="-122"/>
              </a:rPr>
              <a:t>Diag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指示灯长亮</a:t>
            </a:r>
            <a:endParaRPr lang="en-US" altLang="zh-CN" sz="1400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WAN/LAN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指示灯插网线不亮</a:t>
            </a:r>
            <a:endParaRPr lang="en-US" altLang="zh-CN" sz="1400" dirty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WAN/LAN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不插网线指示灯长亮或者闪烁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华文细黑" pitchFamily="2" charset="-122"/>
                <a:ea typeface="华文细黑" pitchFamily="2" charset="-122"/>
              </a:rPr>
              <a:t>WLAN</a:t>
            </a:r>
            <a:r>
              <a:rPr lang="zh-CN" altLang="en-US" sz="1400" dirty="0" smtClean="0">
                <a:latin typeface="华文细黑" pitchFamily="2" charset="-122"/>
                <a:ea typeface="华文细黑" pitchFamily="2" charset="-122"/>
              </a:rPr>
              <a:t>指示灯异常（仅限带无线的路由器）</a:t>
            </a:r>
            <a:endParaRPr lang="en-US" altLang="zh-CN" sz="14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402556"/>
              </p:ext>
            </p:extLst>
          </p:nvPr>
        </p:nvGraphicFramePr>
        <p:xfrm>
          <a:off x="6948264" y="1059582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文档" showAsIcon="1" r:id="rId4" imgW="914400" imgH="828720" progId="Word.Document.12">
                  <p:embed/>
                </p:oleObj>
              </mc:Choice>
              <mc:Fallback>
                <p:oleObj name="文档" showAsIcon="1" r:id="rId4" imgW="914400" imgH="8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48264" y="1059582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7694"/>
            <a:ext cx="3096343" cy="277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3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硬件故障判断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设备不上电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指示灯异常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反复重启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串口无打印或者打印乱码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设备风扇不转（仅限于带风扇的设备）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其他故障联系二线判断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92483"/>
              </p:ext>
            </p:extLst>
          </p:nvPr>
        </p:nvGraphicFramePr>
        <p:xfrm>
          <a:off x="7019925" y="1347788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工作表" showAsIcon="1" r:id="rId4" imgW="914400" imgH="828720" progId="Excel.Sheet.12">
                  <p:embed/>
                </p:oleObj>
              </mc:Choice>
              <mc:Fallback>
                <p:oleObj name="工作表" showAsIcon="1" r:id="rId4" imgW="914400" imgH="828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9925" y="1347788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9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CPU</a:t>
            </a:r>
            <a:r>
              <a:rPr lang="zh-CN" altLang="en-US" dirty="0" smtClean="0"/>
              <a:t>利用率高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检查配置有无问题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、是否存在路由冲突：路由冲突会导致设备转发任务</a:t>
            </a:r>
            <a:r>
              <a:rPr lang="en-US" altLang="zh-CN" sz="1600" dirty="0" err="1" smtClean="0">
                <a:latin typeface="华文细黑" pitchFamily="2" charset="-122"/>
                <a:ea typeface="华文细黑" pitchFamily="2" charset="-122"/>
              </a:rPr>
              <a:t>cpu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消耗过大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、虚拟服务器条目配置是否过多：虚拟服务器配置过多，导致重定向流量多大，过多消耗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CPU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、是否有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IPsec VPN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业务，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VPN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流量是否过大：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VPN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报文加解密会消耗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CPU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性能，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4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、是否开启设备</a:t>
            </a:r>
            <a:r>
              <a:rPr lang="en-US" altLang="zh-CN" sz="1600" dirty="0" err="1" smtClean="0">
                <a:latin typeface="华文细黑" pitchFamily="2" charset="-122"/>
                <a:ea typeface="华文细黑" pitchFamily="2" charset="-122"/>
              </a:rPr>
              <a:t>alg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功能，</a:t>
            </a:r>
            <a:r>
              <a:rPr lang="en-US" altLang="zh-CN" sz="1600" dirty="0" err="1" smtClean="0">
                <a:latin typeface="华文细黑" pitchFamily="2" charset="-122"/>
                <a:ea typeface="华文细黑" pitchFamily="2" charset="-122"/>
              </a:rPr>
              <a:t>alg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功能会消耗较多</a:t>
            </a:r>
            <a:r>
              <a:rPr lang="en-US" altLang="zh-CN" sz="1600" dirty="0" err="1" smtClean="0">
                <a:latin typeface="华文细黑" pitchFamily="2" charset="-122"/>
                <a:ea typeface="华文细黑" pitchFamily="2" charset="-122"/>
              </a:rPr>
              <a:t>cpu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。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5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、设备是否配置了较多的安全机制，访问控制策略等消耗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CPU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的功能。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3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CPU</a:t>
            </a:r>
            <a:r>
              <a:rPr lang="zh-CN" altLang="en-US" dirty="0" smtClean="0"/>
              <a:t>利用率高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业务流量是否过大</a:t>
            </a:r>
            <a:endParaRPr lang="en-US" altLang="zh-CN" sz="1600" dirty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WEB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页面：系统监控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--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流量监控，查看设备接口流量是否过大，是否超过设备带宽，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IP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流量中查看是否有部分主机流量过大，导致上送</a:t>
            </a:r>
            <a:r>
              <a:rPr lang="en-US" altLang="zh-CN" sz="1600" dirty="0" err="1" smtClean="0">
                <a:latin typeface="华文细黑" pitchFamily="2" charset="-122"/>
                <a:ea typeface="华文细黑" pitchFamily="2" charset="-122"/>
              </a:rPr>
              <a:t>cpu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转发的报文过多，可以配置</a:t>
            </a:r>
            <a:r>
              <a:rPr lang="en-US" altLang="zh-CN" sz="1600" dirty="0" err="1" smtClean="0">
                <a:latin typeface="华文细黑" pitchFamily="2" charset="-122"/>
                <a:ea typeface="华文细黑" pitchFamily="2" charset="-122"/>
              </a:rPr>
              <a:t>qos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限速测试。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25" y="2767356"/>
            <a:ext cx="4954931" cy="21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4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CPU</a:t>
            </a:r>
            <a:r>
              <a:rPr lang="zh-CN" altLang="en-US" dirty="0" smtClean="0"/>
              <a:t>利用率高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是否有攻击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ARP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攻击：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ARP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绑定、免费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ARP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UDP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扫描、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ping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扫描等：启用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IDS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防范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、内网主机是否中毒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4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IDS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防范开启日志记录，查看内网是否有攻击日志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</a:pP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86" y="1275606"/>
            <a:ext cx="384861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0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CPU</a:t>
            </a:r>
            <a:r>
              <a:rPr lang="zh-CN" altLang="en-US" dirty="0" smtClean="0"/>
              <a:t>利用率高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936000" y="1080000"/>
            <a:ext cx="7200000" cy="3240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命令行进入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debugshell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视图，输入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top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命令查看各进程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CPU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利用率，多次收集直到收集到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CPU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高的进程，交给二线分析。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00" y="1995686"/>
            <a:ext cx="389148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65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封面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模板-绝密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模板-机密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模板-秘密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模板-内参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>
  <documentManagement>
    <FilePathEX xmlns="a2b6b20f-9763-4de6-85cc-78589a406804" xsi:nil="true"/>
    <_dlc_DocId xmlns="a2b6b20f-9763-4de6-85cc-78589a406804">UCFH5TWPWDNU-2009121152-62</_dlc_DocId>
    <_dlc_DocIdUrl xmlns="a2b6b20f-9763-4de6-85cc-78589a406804">
      <Url>http://cmp.h3c.com:9090/_layouts/15/DocIdRedir.aspx?ID=UCFH5TWPWDNU-2009121152-62</Url>
      <Description>UCFH5TWPWDNU-2009121152-62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B5A59672C77704E91E8F817E272794B" ma:contentTypeVersion="0" ma:contentTypeDescription="新建文档。" ma:contentTypeScope="" ma:versionID="755e6250adaa4bb2edab8b3fe4482513">
  <xsd:schema xmlns:xsd="http://www.w3.org/2001/XMLSchema" xmlns:xs="http://www.w3.org/2001/XMLSchema" xmlns:p="http://schemas.microsoft.com/office/2006/metadata/properties" xmlns:ns2="a2b6b20f-9763-4de6-85cc-78589a406804" targetNamespace="http://schemas.microsoft.com/office/2006/metadata/properties" ma:root="true" ma:fieldsID="57b5cafdcac287b36994d729139169f8" ns2:_="">
    <xsd:import namespace="a2b6b20f-9763-4de6-85cc-78589a4068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FilePathE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6b20f-9763-4de6-85cc-78589a4068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档 ID 值" ma:description="分配至此项的文档 ID 值。" ma:internalName="_dlc_DocId" ma:readOnly="true">
      <xsd:simpleType>
        <xsd:restriction base="dms:Text"/>
      </xsd:simpleType>
    </xsd:element>
    <xsd:element name="_dlc_DocIdUrl" ma:index="9" nillable="true" ma:displayName="文档 ID" ma:description="此文档的永久链接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永久 ID" ma:description="在添加过程中保留 ID。" ma:hidden="true" ma:internalName="_dlc_DocIdPersistId" ma:readOnly="true">
      <xsd:simpleType>
        <xsd:restriction base="dms:Boolean"/>
      </xsd:simpleType>
    </xsd:element>
    <xsd:element name="FilePathEX" ma:index="11" nillable="true" ma:displayName="FilePathEX" ma:description="文档存储路径。供文档搜索使用" ma:internalName="FilePathEX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FB1203-5C1E-4C48-BF72-436A40442A5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71A9CC7-676B-4713-A3F7-377D10EAC796}">
  <ds:schemaRefs>
    <ds:schemaRef ds:uri="http://schemas.microsoft.com/office/2006/metadata/properties"/>
    <ds:schemaRef ds:uri="a2b6b20f-9763-4de6-85cc-78589a406804"/>
  </ds:schemaRefs>
</ds:datastoreItem>
</file>

<file path=customXml/itemProps3.xml><?xml version="1.0" encoding="utf-8"?>
<ds:datastoreItem xmlns:ds="http://schemas.openxmlformats.org/officeDocument/2006/customXml" ds:itemID="{31B5DF67-C9B2-44A7-A27B-ADAC568DA10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0870E6C-C1BD-4332-A3E8-FD8AB1B570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b6b20f-9763-4de6-85cc-78589a4068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新华三集团PPT模板-白底中文模板</Template>
  <TotalTime>6624</TotalTime>
  <Words>1265</Words>
  <Application>Microsoft Office PowerPoint</Application>
  <PresentationFormat>全屏显示(16:9)</PresentationFormat>
  <Paragraphs>189</Paragraphs>
  <Slides>32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华文细黑</vt:lpstr>
      <vt:lpstr>宋体</vt:lpstr>
      <vt:lpstr>微软雅黑</vt:lpstr>
      <vt:lpstr>Arial</vt:lpstr>
      <vt:lpstr>Calibri</vt:lpstr>
      <vt:lpstr>Wingdings</vt:lpstr>
      <vt:lpstr>封面模板</vt:lpstr>
      <vt:lpstr>模板-绝密</vt:lpstr>
      <vt:lpstr>模板-机密</vt:lpstr>
      <vt:lpstr>模板-秘密</vt:lpstr>
      <vt:lpstr>模板-内参</vt:lpstr>
      <vt:lpstr>文档</vt:lpstr>
      <vt:lpstr>工作表</vt:lpstr>
      <vt:lpstr>Microsoft Word 文档</vt:lpstr>
      <vt:lpstr>Document</vt:lpstr>
      <vt:lpstr>Acrobat Document</vt:lpstr>
      <vt:lpstr>SOHO路由&amp;&amp;Mini无线常见问题排查</vt:lpstr>
      <vt:lpstr>PowerPoint 演示文稿</vt:lpstr>
      <vt:lpstr>大前提</vt:lpstr>
      <vt:lpstr>指示灯异常</vt:lpstr>
      <vt:lpstr>硬件故障判断</vt:lpstr>
      <vt:lpstr>CPU利用率高</vt:lpstr>
      <vt:lpstr>CPU利用率高</vt:lpstr>
      <vt:lpstr>CPU利用率高</vt:lpstr>
      <vt:lpstr>CPU利用率高</vt:lpstr>
      <vt:lpstr>WAN口频繁断开</vt:lpstr>
      <vt:lpstr>有线上网慢</vt:lpstr>
      <vt:lpstr>无线上网慢</vt:lpstr>
      <vt:lpstr>测速慢</vt:lpstr>
      <vt:lpstr>玩游戏，上网卡排查</vt:lpstr>
      <vt:lpstr>无法上网</vt:lpstr>
      <vt:lpstr>IPsec VPN问题排查</vt:lpstr>
      <vt:lpstr>端口映射不成功</vt:lpstr>
      <vt:lpstr>网站过滤不成功</vt:lpstr>
      <vt:lpstr>DHCP无法给客户端分配地址</vt:lpstr>
      <vt:lpstr>PPPOE拨号失败</vt:lpstr>
      <vt:lpstr>L2TP拨号失败</vt:lpstr>
      <vt:lpstr>内网PC频繁掉线</vt:lpstr>
      <vt:lpstr>网络连接数不足排查</vt:lpstr>
      <vt:lpstr>PowerPoint 演示文稿</vt:lpstr>
      <vt:lpstr>Mini无线指示灯异常</vt:lpstr>
      <vt:lpstr>管理器无法管理Mini AP</vt:lpstr>
      <vt:lpstr>Mini AP频繁离线排查方法</vt:lpstr>
      <vt:lpstr>Mini AP无线网优</vt:lpstr>
      <vt:lpstr>PowerPoint 演示文稿</vt:lpstr>
      <vt:lpstr>常见FAQ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PPT使用说明</dc:title>
  <dc:creator>dingyuanmeng 11958</dc:creator>
  <cp:lastModifiedBy>shimiaomiao FW2138</cp:lastModifiedBy>
  <cp:revision>159</cp:revision>
  <cp:lastPrinted>2013-01-19T15:46:08Z</cp:lastPrinted>
  <dcterms:created xsi:type="dcterms:W3CDTF">2016-05-11T02:15:44Z</dcterms:created>
  <dcterms:modified xsi:type="dcterms:W3CDTF">2017-11-23T11:23:46Z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0x0101004B5A59672C77704E91E8F817E272794B</vt:lpwstr>
  </property>
  <property fmtid="{D5CDD505-2E9C-101B-9397-08002B2CF9AE}" pid="3" name="NXPowerLiteLastOptimized">
    <vt:lpwstr>2934491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D5.0.6</vt:lpwstr>
  </property>
  <property fmtid="{D5CDD505-2E9C-101B-9397-08002B2CF9AE}" pid="6" name="Version">
    <vt:i4>1</vt:i4>
  </property>
  <property fmtid="{D5CDD505-2E9C-101B-9397-08002B2CF9AE}" pid="7" name="_dlc_DocIdItemGuid">
    <vt:lpwstr>fb74a07f-8118-43cf-beef-4fa7977e2a96</vt:lpwstr>
  </property>
  <property fmtid="{D5CDD505-2E9C-101B-9397-08002B2CF9AE}" pid="8" name="FileDownloads">
    <vt:lpwstr>191</vt:lpwstr>
  </property>
  <property fmtid="{D5CDD505-2E9C-101B-9397-08002B2CF9AE}" pid="9" name="FileComments">
    <vt:lpwstr>0</vt:lpwstr>
  </property>
  <property fmtid="{D5CDD505-2E9C-101B-9397-08002B2CF9AE}" pid="10" name="LinkComment">
    <vt:lpwstr>0</vt:lpwstr>
  </property>
  <property fmtid="{D5CDD505-2E9C-101B-9397-08002B2CF9AE}" pid="11" name="FileScore">
    <vt:lpwstr>0</vt:lpwstr>
  </property>
  <property fmtid="{D5CDD505-2E9C-101B-9397-08002B2CF9AE}" pid="12" name="EndDate">
    <vt:lpwstr>19-10-12</vt:lpwstr>
  </property>
</Properties>
</file>