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pptx" ContentType="application/vnd.openxmlformats-officedocument.presentationml.presentation"/>
  <Default Extension="vml" ContentType="application/vnd.openxmlformats-officedocument.vmlDrawing"/>
  <Default Extension="xlsx" ContentType="application/vnd.openxmlformats-officedocument.spreadsheetml.sheet"/>
  <Default Extension="doc" ContentType="application/msword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7" r:id="rId2"/>
    <p:sldId id="317" r:id="rId3"/>
    <p:sldId id="259" r:id="rId4"/>
    <p:sldId id="316" r:id="rId5"/>
    <p:sldId id="256" r:id="rId6"/>
    <p:sldId id="315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61" r:id="rId38"/>
    <p:sldId id="293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294" r:id="rId60"/>
    <p:sldId id="319" r:id="rId61"/>
    <p:sldId id="320" r:id="rId62"/>
    <p:sldId id="318" r:id="rId6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736" autoAdjust="0"/>
  </p:normalViewPr>
  <p:slideViewPr>
    <p:cSldViewPr snapToGrid="0">
      <p:cViewPr varScale="1">
        <p:scale>
          <a:sx n="70" d="100"/>
          <a:sy n="70" d="100"/>
        </p:scale>
        <p:origin x="113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3EF5EA-82B7-41DD-A2A8-0EDD0F349747}" type="datetimeFigureOut">
              <a:rPr lang="zh-CN" altLang="en-US" smtClean="0"/>
              <a:t>2017/11/23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E165CC-0B7E-4F41-A1E2-3C514C5225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3516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A51CA-5F86-4FFA-AF76-EFA20A25968D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40541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Mac</a:t>
            </a:r>
            <a:r>
              <a:rPr lang="zh-CN" altLang="en-US" dirty="0" smtClean="0"/>
              <a:t>地址表，环路检测等这些</a:t>
            </a:r>
            <a:r>
              <a:rPr lang="en-US" altLang="zh-CN" dirty="0" err="1" smtClean="0"/>
              <a:t>comware</a:t>
            </a:r>
            <a:r>
              <a:rPr lang="zh-CN" altLang="en-US" dirty="0" smtClean="0"/>
              <a:t>特性不支持</a:t>
            </a:r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165CC-0B7E-4F41-A1E2-3C514C52259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4919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ER</a:t>
            </a:r>
            <a:r>
              <a:rPr lang="zh-CN" altLang="en-US" dirty="0" smtClean="0"/>
              <a:t>支持</a:t>
            </a:r>
            <a:r>
              <a:rPr lang="en-US" altLang="zh-CN" dirty="0" smtClean="0"/>
              <a:t>L2TP</a:t>
            </a:r>
            <a:r>
              <a:rPr lang="zh-CN" altLang="en-US" dirty="0" smtClean="0"/>
              <a:t>的</a:t>
            </a:r>
            <a:r>
              <a:rPr lang="zh-CN" altLang="en-US" dirty="0" smtClean="0"/>
              <a:t>型号：</a:t>
            </a:r>
            <a:r>
              <a:rPr lang="en-US" altLang="zh-CN" dirty="0" smtClean="0"/>
              <a:t>3108g/3108gw,2100n,2100v2</a:t>
            </a:r>
            <a:endParaRPr lang="en-US" altLang="zh-CN" dirty="0" smtClean="0"/>
          </a:p>
          <a:p>
            <a:r>
              <a:rPr lang="en-US" altLang="zh-CN" dirty="0" smtClean="0"/>
              <a:t>G2</a:t>
            </a:r>
            <a:r>
              <a:rPr lang="zh-CN" altLang="en-US" dirty="0" smtClean="0"/>
              <a:t>扩大地址池的原因：</a:t>
            </a:r>
            <a:r>
              <a:rPr lang="en-US" altLang="zh-CN" dirty="0" smtClean="0"/>
              <a:t>L2TP</a:t>
            </a:r>
            <a:r>
              <a:rPr lang="zh-CN" altLang="en-US" dirty="0" smtClean="0"/>
              <a:t>进程经常挂死。</a:t>
            </a:r>
            <a:endParaRPr lang="en-US" altLang="zh-CN" dirty="0" smtClean="0"/>
          </a:p>
          <a:p>
            <a:r>
              <a:rPr lang="zh-CN" altLang="en-US" dirty="0" smtClean="0"/>
              <a:t>作为</a:t>
            </a:r>
            <a:r>
              <a:rPr lang="en-US" altLang="zh-CN" dirty="0" smtClean="0"/>
              <a:t>LAC</a:t>
            </a:r>
            <a:r>
              <a:rPr lang="zh-CN" altLang="en-US" dirty="0" smtClean="0"/>
              <a:t>时不要</a:t>
            </a:r>
            <a:r>
              <a:rPr lang="en-US" altLang="zh-CN" dirty="0" smtClean="0"/>
              <a:t>L2TP</a:t>
            </a:r>
            <a:r>
              <a:rPr lang="zh-CN" altLang="en-US" dirty="0" smtClean="0"/>
              <a:t>服务器地址填写设备</a:t>
            </a:r>
            <a:r>
              <a:rPr lang="en-US" altLang="zh-CN" dirty="0" smtClean="0"/>
              <a:t>WAN</a:t>
            </a:r>
            <a:r>
              <a:rPr lang="zh-CN" altLang="en-US" dirty="0" smtClean="0"/>
              <a:t>口</a:t>
            </a:r>
            <a:r>
              <a:rPr lang="en-US" altLang="zh-CN" dirty="0" smtClean="0"/>
              <a:t>IP</a:t>
            </a:r>
            <a:r>
              <a:rPr lang="zh-CN" altLang="en-US" dirty="0" smtClean="0"/>
              <a:t>地址以及</a:t>
            </a:r>
            <a:r>
              <a:rPr lang="en-US" altLang="zh-CN" dirty="0" smtClean="0"/>
              <a:t>LAN</a:t>
            </a:r>
            <a:r>
              <a:rPr lang="zh-CN" altLang="en-US" dirty="0" smtClean="0"/>
              <a:t>口</a:t>
            </a:r>
            <a:r>
              <a:rPr lang="en-US" altLang="zh-CN" dirty="0" smtClean="0"/>
              <a:t>IP</a:t>
            </a:r>
            <a:r>
              <a:rPr lang="zh-CN" altLang="en-US" dirty="0" smtClean="0"/>
              <a:t>。</a:t>
            </a:r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165CC-0B7E-4F41-A1E2-3C514C52259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6745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如果开启了“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ARP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报文学习抑制”功能，当设备发出一个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ARP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请求报文，收到了多个不同的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ARP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响应报文时，设备仅学习最先收到的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ARP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响应报文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不贴图，设备演示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165CC-0B7E-4F41-A1E2-3C514C52259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93834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默认支持</a:t>
            </a:r>
            <a:r>
              <a:rPr lang="en-US" altLang="zh-CN" dirty="0" err="1" smtClean="0"/>
              <a:t>dns</a:t>
            </a:r>
            <a:r>
              <a:rPr lang="en-US" altLang="zh-CN" dirty="0" smtClean="0"/>
              <a:t> proxy</a:t>
            </a:r>
            <a:r>
              <a:rPr lang="zh-CN" altLang="en-US" dirty="0" smtClean="0"/>
              <a:t>，把</a:t>
            </a:r>
            <a:r>
              <a:rPr lang="en-US" altLang="zh-CN" dirty="0" err="1" smtClean="0"/>
              <a:t>dns</a:t>
            </a:r>
            <a:r>
              <a:rPr lang="zh-CN" altLang="en-US" dirty="0" smtClean="0"/>
              <a:t>设置为</a:t>
            </a:r>
            <a:r>
              <a:rPr lang="en-US" altLang="zh-CN" dirty="0" err="1" smtClean="0"/>
              <a:t>er</a:t>
            </a:r>
            <a:r>
              <a:rPr lang="zh-CN" altLang="en-US" dirty="0" smtClean="0"/>
              <a:t>上</a:t>
            </a:r>
            <a:r>
              <a:rPr lang="en-US" altLang="zh-CN" dirty="0" err="1" smtClean="0"/>
              <a:t>lan</a:t>
            </a:r>
            <a:r>
              <a:rPr lang="zh-CN" altLang="en-US" dirty="0" smtClean="0"/>
              <a:t>口地址即可，</a:t>
            </a:r>
            <a:r>
              <a:rPr lang="en-US" altLang="zh-CN" dirty="0" err="1" smtClean="0"/>
              <a:t>dns</a:t>
            </a:r>
            <a:r>
              <a:rPr lang="zh-CN" altLang="en-US" dirty="0" smtClean="0"/>
              <a:t>报文源地址会变成</a:t>
            </a:r>
            <a:r>
              <a:rPr lang="en-US" altLang="zh-CN" dirty="0" err="1" smtClean="0"/>
              <a:t>lan</a:t>
            </a:r>
            <a:r>
              <a:rPr lang="zh-CN" altLang="en-US" dirty="0" smtClean="0"/>
              <a:t>口地址再根据路由转发</a:t>
            </a:r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165CC-0B7E-4F41-A1E2-3C514C52259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1777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Comware</a:t>
            </a:r>
            <a:r>
              <a:rPr lang="zh-CN" altLang="en-US" dirty="0" smtClean="0"/>
              <a:t>平台对于中继的</a:t>
            </a:r>
            <a:r>
              <a:rPr lang="en-US" altLang="zh-CN" dirty="0" smtClean="0"/>
              <a:t>discovery</a:t>
            </a:r>
            <a:r>
              <a:rPr lang="zh-CN" altLang="en-US" dirty="0" smtClean="0"/>
              <a:t>报文不需要特殊配置，</a:t>
            </a:r>
            <a:r>
              <a:rPr lang="en-US" altLang="zh-CN" dirty="0" err="1" smtClean="0"/>
              <a:t>miniware</a:t>
            </a:r>
            <a:r>
              <a:rPr lang="zh-CN" altLang="en-US" dirty="0" smtClean="0"/>
              <a:t>需要单独的全局地址池</a:t>
            </a:r>
            <a:endParaRPr lang="en-US" altLang="zh-CN" dirty="0" smtClean="0"/>
          </a:p>
          <a:p>
            <a:r>
              <a:rPr lang="zh-CN" altLang="en-US" dirty="0" smtClean="0"/>
              <a:t>建立地址池时即和</a:t>
            </a:r>
            <a:r>
              <a:rPr lang="en-US" altLang="zh-CN" dirty="0" err="1" smtClean="0"/>
              <a:t>vlan</a:t>
            </a:r>
            <a:r>
              <a:rPr lang="zh-CN" altLang="en-US" dirty="0" smtClean="0"/>
              <a:t>进行绑定</a:t>
            </a:r>
            <a:endParaRPr lang="en-US" altLang="zh-CN" dirty="0" smtClean="0"/>
          </a:p>
          <a:p>
            <a:r>
              <a:rPr lang="zh-CN" altLang="en-US" dirty="0" smtClean="0"/>
              <a:t>不</a:t>
            </a:r>
            <a:r>
              <a:rPr lang="zh-CN" altLang="en-US" dirty="0" smtClean="0"/>
              <a:t>能够支持的</a:t>
            </a:r>
            <a:r>
              <a:rPr lang="en-US" altLang="zh-CN" dirty="0" err="1" smtClean="0"/>
              <a:t>dhcp</a:t>
            </a:r>
            <a:r>
              <a:rPr lang="zh-CN" altLang="en-US" dirty="0" smtClean="0"/>
              <a:t>中继情况，</a:t>
            </a:r>
            <a:r>
              <a:rPr lang="en-US" altLang="zh-CN" dirty="0" smtClean="0"/>
              <a:t>relay agent </a:t>
            </a:r>
            <a:r>
              <a:rPr lang="en-US" altLang="zh-CN" dirty="0" err="1" smtClean="0"/>
              <a:t>ip</a:t>
            </a:r>
            <a:r>
              <a:rPr lang="en-US" altLang="zh-CN" dirty="0" smtClean="0"/>
              <a:t> address</a:t>
            </a:r>
            <a:r>
              <a:rPr lang="zh-CN" altLang="en-US" dirty="0" smtClean="0"/>
              <a:t>和全局地址池一个网段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r>
              <a:rPr lang="en-US" altLang="zh-CN" dirty="0" err="1" smtClean="0"/>
              <a:t>Dhcp</a:t>
            </a:r>
            <a:r>
              <a:rPr lang="zh-CN" altLang="en-US" dirty="0" smtClean="0"/>
              <a:t>客户端看到的</a:t>
            </a:r>
            <a:r>
              <a:rPr lang="en-US" altLang="zh-CN" dirty="0" smtClean="0"/>
              <a:t>mac</a:t>
            </a:r>
            <a:r>
              <a:rPr lang="zh-CN" altLang="en-US" dirty="0" smtClean="0"/>
              <a:t>地址和</a:t>
            </a:r>
            <a:r>
              <a:rPr lang="en-US" altLang="zh-CN" dirty="0" err="1" smtClean="0"/>
              <a:t>arp</a:t>
            </a:r>
            <a:r>
              <a:rPr lang="zh-CN" altLang="en-US" dirty="0" smtClean="0"/>
              <a:t>表中看到的</a:t>
            </a:r>
            <a:r>
              <a:rPr lang="en-US" altLang="zh-CN" dirty="0" smtClean="0"/>
              <a:t>mac</a:t>
            </a:r>
            <a:r>
              <a:rPr lang="zh-CN" altLang="en-US" dirty="0" smtClean="0"/>
              <a:t>地址不</a:t>
            </a:r>
            <a:r>
              <a:rPr lang="zh-CN" altLang="en-US" dirty="0" smtClean="0"/>
              <a:t>一致。</a:t>
            </a:r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165CC-0B7E-4F41-A1E2-3C514C52259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0309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NAT</a:t>
            </a:r>
            <a:r>
              <a:rPr lang="zh-CN" altLang="en-US" dirty="0" smtClean="0"/>
              <a:t>地址池和</a:t>
            </a:r>
            <a:r>
              <a:rPr lang="en-US" altLang="zh-CN" dirty="0" smtClean="0"/>
              <a:t>WAN</a:t>
            </a:r>
            <a:r>
              <a:rPr lang="zh-CN" altLang="en-US" dirty="0" smtClean="0"/>
              <a:t>口地址不一致时是否会响应</a:t>
            </a:r>
            <a:r>
              <a:rPr lang="en-US" altLang="zh-CN" dirty="0" err="1" smtClean="0"/>
              <a:t>arp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r>
              <a:rPr lang="zh-CN" altLang="en-US" dirty="0" smtClean="0"/>
              <a:t>端口触发优于虚拟服务器。</a:t>
            </a:r>
            <a:endParaRPr lang="en-US" altLang="zh-CN" dirty="0" smtClean="0"/>
          </a:p>
          <a:p>
            <a:r>
              <a:rPr lang="en-US" altLang="zh-CN" dirty="0" err="1" smtClean="0"/>
              <a:t>Alg</a:t>
            </a:r>
            <a:r>
              <a:rPr lang="zh-CN" altLang="en-US" dirty="0" smtClean="0"/>
              <a:t>可能会导致</a:t>
            </a:r>
            <a:r>
              <a:rPr lang="en-US" altLang="zh-CN" dirty="0" err="1" smtClean="0"/>
              <a:t>cpu</a:t>
            </a:r>
            <a:r>
              <a:rPr lang="zh-CN" altLang="en-US" dirty="0" smtClean="0"/>
              <a:t>高，</a:t>
            </a:r>
            <a:r>
              <a:rPr lang="en-US" altLang="zh-CN" dirty="0" err="1" smtClean="0"/>
              <a:t>cpu</a:t>
            </a:r>
            <a:r>
              <a:rPr lang="zh-CN" altLang="en-US" dirty="0" smtClean="0"/>
              <a:t>较差的产品建议关闭。</a:t>
            </a:r>
            <a:endParaRPr lang="en-US" altLang="zh-CN" dirty="0" smtClean="0"/>
          </a:p>
          <a:p>
            <a:r>
              <a:rPr lang="zh-CN" altLang="en-US" dirty="0" smtClean="0"/>
              <a:t>支持修改</a:t>
            </a:r>
            <a:r>
              <a:rPr lang="en-US" altLang="zh-CN" dirty="0" smtClean="0"/>
              <a:t>NAT</a:t>
            </a:r>
            <a:r>
              <a:rPr lang="zh-CN" altLang="en-US" dirty="0" smtClean="0"/>
              <a:t>模式，默认</a:t>
            </a:r>
            <a:r>
              <a:rPr lang="en-US" altLang="zh-CN" dirty="0" smtClean="0"/>
              <a:t>5</a:t>
            </a:r>
            <a:r>
              <a:rPr lang="zh-CN" altLang="en-US" dirty="0" smtClean="0"/>
              <a:t>元组，优先保持端口不变，可以修改为三元组以及端口递增方式</a:t>
            </a:r>
            <a:endParaRPr lang="en-US" altLang="zh-CN" dirty="0" smtClean="0"/>
          </a:p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165CC-0B7E-4F41-A1E2-3C514C52259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50032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多个</a:t>
            </a:r>
            <a:r>
              <a:rPr lang="en-US" altLang="zh-CN" dirty="0" smtClean="0"/>
              <a:t>wan</a:t>
            </a:r>
            <a:r>
              <a:rPr lang="zh-CN" altLang="en-US" dirty="0" smtClean="0"/>
              <a:t>口相同的</a:t>
            </a:r>
            <a:r>
              <a:rPr lang="en-US" altLang="zh-CN" dirty="0" err="1" smtClean="0"/>
              <a:t>dns</a:t>
            </a:r>
            <a:r>
              <a:rPr lang="zh-CN" altLang="en-US" dirty="0" smtClean="0"/>
              <a:t>，只会自动生成一个</a:t>
            </a:r>
            <a:r>
              <a:rPr lang="en-US" altLang="zh-CN" dirty="0" err="1" smtClean="0"/>
              <a:t>dns</a:t>
            </a:r>
            <a:r>
              <a:rPr lang="zh-CN" altLang="en-US" smtClean="0"/>
              <a:t>的条目。</a:t>
            </a:r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165CC-0B7E-4F41-A1E2-3C514C52259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91943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绿色通道和专用通道优先于源</a:t>
            </a:r>
            <a:r>
              <a:rPr lang="en-US" altLang="zh-CN" dirty="0" smtClean="0"/>
              <a:t>IP</a:t>
            </a:r>
            <a:r>
              <a:rPr lang="zh-CN" altLang="en-US" dirty="0" smtClean="0"/>
              <a:t>限速，即匹配中绿色通道和专用通道的业务无法被基于</a:t>
            </a:r>
            <a:r>
              <a:rPr lang="en-US" altLang="zh-CN" dirty="0" smtClean="0"/>
              <a:t>IP</a:t>
            </a:r>
            <a:r>
              <a:rPr lang="zh-CN" altLang="en-US" dirty="0" smtClean="0"/>
              <a:t>的限速限制。</a:t>
            </a:r>
            <a:endParaRPr lang="en-US" altLang="zh-CN" dirty="0" smtClean="0"/>
          </a:p>
          <a:p>
            <a:r>
              <a:rPr lang="zh-CN" altLang="en-US" dirty="0" smtClean="0"/>
              <a:t>同时</a:t>
            </a:r>
            <a:r>
              <a:rPr lang="en-US" altLang="zh-CN" dirty="0" smtClean="0"/>
              <a:t>IP</a:t>
            </a:r>
            <a:r>
              <a:rPr lang="zh-CN" altLang="en-US" dirty="0" smtClean="0"/>
              <a:t>带宽限速所能使用的最大带宽值</a:t>
            </a:r>
            <a:r>
              <a:rPr lang="en-US" altLang="zh-CN" dirty="0" smtClean="0"/>
              <a:t>=</a:t>
            </a:r>
            <a:r>
              <a:rPr lang="zh-CN" altLang="en-US" dirty="0" smtClean="0"/>
              <a:t>接口带宽值（自己手动设置）</a:t>
            </a:r>
            <a:r>
              <a:rPr lang="en-US" altLang="zh-CN" dirty="0" smtClean="0"/>
              <a:t>-</a:t>
            </a:r>
            <a:r>
              <a:rPr lang="zh-CN" altLang="en-US" dirty="0" smtClean="0"/>
              <a:t>绿色通道设置的带宽值</a:t>
            </a:r>
            <a:r>
              <a:rPr lang="en-US" altLang="zh-CN" dirty="0" smtClean="0"/>
              <a:t>-</a:t>
            </a:r>
            <a:r>
              <a:rPr lang="zh-CN" altLang="en-US" dirty="0" smtClean="0"/>
              <a:t>专用通道带宽值。</a:t>
            </a:r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165CC-0B7E-4F41-A1E2-3C514C52259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36599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Miniware</a:t>
            </a:r>
            <a:r>
              <a:rPr lang="zh-CN" altLang="en-US" dirty="0" smtClean="0"/>
              <a:t>平台的连接数包括：</a:t>
            </a:r>
            <a:endParaRPr lang="en-US" altLang="zh-CN" dirty="0" smtClean="0"/>
          </a:p>
          <a:p>
            <a:r>
              <a:rPr lang="zh-CN" altLang="en-US" dirty="0" smtClean="0"/>
              <a:t>设备</a:t>
            </a:r>
            <a:r>
              <a:rPr lang="zh-CN" altLang="en-US" dirty="0" smtClean="0"/>
              <a:t>当前所有连接</a:t>
            </a:r>
            <a:r>
              <a:rPr lang="zh-CN" altLang="en-US" dirty="0" smtClean="0"/>
              <a:t>数查看：“设备自检”</a:t>
            </a:r>
            <a:endParaRPr lang="en-US" altLang="zh-CN" dirty="0" smtClean="0"/>
          </a:p>
          <a:p>
            <a:r>
              <a:rPr lang="zh-CN" altLang="en-US" dirty="0" smtClean="0"/>
              <a:t>设备最大连接数设置：地址转换中，默认不是最大值，可以调高成最大值。</a:t>
            </a:r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165CC-0B7E-4F41-A1E2-3C514C52259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05894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IPMAC</a:t>
            </a:r>
            <a:r>
              <a:rPr lang="zh-CN" altLang="en-US" dirty="0" smtClean="0"/>
              <a:t>过滤存在的问题，中间如果存在无线中继设备，</a:t>
            </a:r>
            <a:r>
              <a:rPr lang="en-US" altLang="zh-CN" dirty="0" smtClean="0"/>
              <a:t>DHCP</a:t>
            </a:r>
            <a:r>
              <a:rPr lang="zh-CN" altLang="en-US" dirty="0" smtClean="0"/>
              <a:t>处看到的客户端</a:t>
            </a:r>
            <a:r>
              <a:rPr lang="en-US" altLang="zh-CN" dirty="0" smtClean="0"/>
              <a:t>mac</a:t>
            </a:r>
            <a:r>
              <a:rPr lang="zh-CN" altLang="en-US" dirty="0" smtClean="0"/>
              <a:t>和</a:t>
            </a:r>
            <a:r>
              <a:rPr lang="en-US" altLang="zh-CN" dirty="0" err="1" smtClean="0"/>
              <a:t>arp</a:t>
            </a:r>
            <a:r>
              <a:rPr lang="zh-CN" altLang="en-US" dirty="0" smtClean="0"/>
              <a:t>中客户端</a:t>
            </a:r>
            <a:r>
              <a:rPr lang="en-US" altLang="zh-CN" dirty="0" smtClean="0"/>
              <a:t>mac</a:t>
            </a:r>
            <a:r>
              <a:rPr lang="zh-CN" altLang="en-US" dirty="0" smtClean="0"/>
              <a:t>不一致。</a:t>
            </a:r>
            <a:endParaRPr lang="en-US" altLang="zh-CN" dirty="0" smtClean="0"/>
          </a:p>
          <a:p>
            <a:r>
              <a:rPr lang="en-US" altLang="zh-CN" dirty="0" smtClean="0"/>
              <a:t>Mac</a:t>
            </a:r>
            <a:r>
              <a:rPr lang="zh-CN" altLang="en-US" dirty="0" smtClean="0"/>
              <a:t>过滤表项支持从</a:t>
            </a:r>
            <a:r>
              <a:rPr lang="en-US" altLang="zh-CN" dirty="0" err="1" smtClean="0"/>
              <a:t>arp</a:t>
            </a:r>
            <a:r>
              <a:rPr lang="zh-CN" altLang="en-US" dirty="0" smtClean="0"/>
              <a:t>表导入，或者手动配置文件导入，</a:t>
            </a:r>
            <a:r>
              <a:rPr lang="en-US" altLang="zh-CN" dirty="0" err="1" smtClean="0"/>
              <a:t>xxx.cfg</a:t>
            </a:r>
            <a:r>
              <a:rPr lang="zh-CN" altLang="en-US" dirty="0" smtClean="0"/>
              <a:t>。内容：</a:t>
            </a:r>
            <a:endParaRPr lang="en-US" altLang="zh-CN" dirty="0" smtClean="0"/>
          </a:p>
          <a:p>
            <a:r>
              <a:rPr lang="en-US" altLang="zh-CN" dirty="0" smtClean="0"/>
              <a:t>Mac description</a:t>
            </a:r>
          </a:p>
          <a:p>
            <a:r>
              <a:rPr lang="en-US" altLang="zh-CN" dirty="0" smtClean="0"/>
              <a:t>Mac description</a:t>
            </a:r>
          </a:p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165CC-0B7E-4F41-A1E2-3C514C52259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0002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支持无线产品命名：后缀携带</a:t>
            </a:r>
            <a:r>
              <a:rPr lang="en-US" altLang="zh-CN" dirty="0" smtClean="0"/>
              <a:t>w</a:t>
            </a:r>
            <a:r>
              <a:rPr lang="zh-CN" altLang="en-US" dirty="0" smtClean="0"/>
              <a:t>，以及</a:t>
            </a:r>
            <a:r>
              <a:rPr lang="en-US" altLang="zh-CN" dirty="0" smtClean="0"/>
              <a:t>2100n</a:t>
            </a:r>
            <a:r>
              <a:rPr lang="zh-CN" altLang="en-US" dirty="0" smtClean="0"/>
              <a:t>。</a:t>
            </a:r>
            <a:r>
              <a:rPr lang="en-US" altLang="zh-CN" dirty="0" smtClean="0"/>
              <a:t>-----3108gw</a:t>
            </a:r>
            <a:r>
              <a:rPr lang="zh-CN" altLang="en-US" dirty="0" smtClean="0"/>
              <a:t>，</a:t>
            </a:r>
            <a:r>
              <a:rPr lang="en-US" altLang="zh-CN" dirty="0" smtClean="0"/>
              <a:t>G2-450w</a:t>
            </a:r>
            <a:r>
              <a:rPr lang="zh-CN" altLang="en-US" dirty="0" smtClean="0"/>
              <a:t>，</a:t>
            </a:r>
            <a:r>
              <a:rPr lang="en-US" altLang="zh-CN" dirty="0" smtClean="0"/>
              <a:t>G2-1350w</a:t>
            </a:r>
          </a:p>
          <a:p>
            <a:r>
              <a:rPr lang="en-US" altLang="zh-CN" dirty="0" smtClean="0"/>
              <a:t>G2</a:t>
            </a:r>
            <a:r>
              <a:rPr lang="zh-CN" altLang="en-US" dirty="0" smtClean="0"/>
              <a:t>新款支持无线的不确定</a:t>
            </a:r>
            <a:r>
              <a:rPr lang="en-US" altLang="zh-CN" dirty="0" smtClean="0"/>
              <a:t>CPU</a:t>
            </a:r>
            <a:r>
              <a:rPr lang="zh-CN" altLang="en-US" dirty="0" smtClean="0"/>
              <a:t>核数，官网资料没有。</a:t>
            </a:r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BCE34-03D2-4DDE-B81B-0634C474EACE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75624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在</a:t>
            </a:r>
            <a:r>
              <a:rPr lang="en-US" altLang="zh-CN" dirty="0" smtClean="0"/>
              <a:t>NAT</a:t>
            </a:r>
            <a:r>
              <a:rPr lang="zh-CN" altLang="en-US" dirty="0" smtClean="0"/>
              <a:t>模式下默认禁止，但是对</a:t>
            </a:r>
            <a:r>
              <a:rPr lang="en-US" altLang="zh-CN" dirty="0" smtClean="0"/>
              <a:t>NAT</a:t>
            </a:r>
            <a:r>
              <a:rPr lang="en-US" altLang="zh-CN" baseline="0" dirty="0" smtClean="0"/>
              <a:t> server</a:t>
            </a:r>
            <a:r>
              <a:rPr lang="zh-CN" altLang="en-US" baseline="0" dirty="0" smtClean="0"/>
              <a:t>不影响，</a:t>
            </a:r>
            <a:r>
              <a:rPr lang="en-US" altLang="zh-CN" baseline="0" dirty="0" err="1" smtClean="0"/>
              <a:t>miniware</a:t>
            </a:r>
            <a:r>
              <a:rPr lang="zh-CN" altLang="en-US" baseline="0" dirty="0" smtClean="0"/>
              <a:t>配置虚拟服务器</a:t>
            </a:r>
            <a:r>
              <a:rPr lang="zh-CN" altLang="en-US" baseline="0" dirty="0" smtClean="0"/>
              <a:t>不用放</a:t>
            </a:r>
            <a:r>
              <a:rPr lang="zh-CN" altLang="en-US" baseline="0" dirty="0" smtClean="0"/>
              <a:t>通入站的策略，这点和防火墙</a:t>
            </a:r>
            <a:r>
              <a:rPr lang="en-US" altLang="zh-CN" baseline="0" dirty="0" err="1" smtClean="0"/>
              <a:t>nat</a:t>
            </a:r>
            <a:r>
              <a:rPr lang="en-US" altLang="zh-CN" baseline="0" dirty="0" smtClean="0"/>
              <a:t> server</a:t>
            </a:r>
            <a:r>
              <a:rPr lang="zh-CN" altLang="en-US" baseline="0" dirty="0" smtClean="0"/>
              <a:t>需要放通映射之后的地址不同</a:t>
            </a:r>
            <a:r>
              <a:rPr lang="zh-CN" altLang="en-US" baseline="0" dirty="0" smtClean="0"/>
              <a:t>。</a:t>
            </a:r>
            <a:endParaRPr lang="en-US" altLang="zh-CN" baseline="0" dirty="0" smtClean="0"/>
          </a:p>
          <a:p>
            <a:r>
              <a:rPr lang="zh-CN" altLang="en-US" baseline="0" dirty="0" smtClean="0"/>
              <a:t>同时入站通信策略和</a:t>
            </a:r>
            <a:r>
              <a:rPr lang="en-US" altLang="zh-CN" baseline="0" dirty="0" err="1" smtClean="0"/>
              <a:t>nat</a:t>
            </a:r>
            <a:r>
              <a:rPr lang="en-US" altLang="zh-CN" baseline="0" dirty="0" smtClean="0"/>
              <a:t> server</a:t>
            </a:r>
            <a:r>
              <a:rPr lang="zh-CN" altLang="en-US" baseline="0" dirty="0" smtClean="0"/>
              <a:t>存在优先级：即入站通信策略匹配中的报文优先进行</a:t>
            </a:r>
            <a:r>
              <a:rPr lang="en-US" altLang="zh-CN" baseline="0" dirty="0" smtClean="0"/>
              <a:t>NAT</a:t>
            </a:r>
            <a:r>
              <a:rPr lang="zh-CN" altLang="en-US" baseline="0" dirty="0" smtClean="0"/>
              <a:t>转换，从而不进行</a:t>
            </a:r>
            <a:r>
              <a:rPr lang="en-US" altLang="zh-CN" baseline="0" dirty="0" err="1" smtClean="0"/>
              <a:t>nat</a:t>
            </a:r>
            <a:r>
              <a:rPr lang="en-US" altLang="zh-CN" baseline="0" dirty="0" smtClean="0"/>
              <a:t> server</a:t>
            </a:r>
            <a:r>
              <a:rPr lang="zh-CN" altLang="en-US" baseline="0" dirty="0" smtClean="0"/>
              <a:t>转换，具体详细查看案例：</a:t>
            </a:r>
            <a:r>
              <a:rPr lang="en-US" altLang="zh-CN" baseline="0" dirty="0" smtClean="0"/>
              <a:t>http://kms.h3c.com/View.aspx?id=44686</a:t>
            </a:r>
          </a:p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165CC-0B7E-4F41-A1E2-3C514C52259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69807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默认开启，不记录日志，开启记录日志如果攻击日志过多，占用</a:t>
            </a:r>
            <a:r>
              <a:rPr lang="en-US" altLang="zh-CN" dirty="0" err="1" smtClean="0"/>
              <a:t>cpu</a:t>
            </a:r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165CC-0B7E-4F41-A1E2-3C514C52259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76401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165CC-0B7E-4F41-A1E2-3C514C52259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485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最常见问题，因为异常流量防护部分主机</a:t>
            </a:r>
            <a:r>
              <a:rPr lang="en-US" altLang="zh-CN" dirty="0" smtClean="0"/>
              <a:t>upload</a:t>
            </a:r>
            <a:r>
              <a:rPr lang="zh-CN" altLang="en-US" dirty="0" smtClean="0"/>
              <a:t>流量过大之后被限制上网，或者上行速率无法上去，从而导致客户觉得网络异常，或者测速始终测不上去</a:t>
            </a:r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165CC-0B7E-4F41-A1E2-3C514C522594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6573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配置界面较多，不在</a:t>
            </a:r>
            <a:r>
              <a:rPr lang="en-US" altLang="zh-CN" dirty="0" err="1" smtClean="0"/>
              <a:t>ppt</a:t>
            </a:r>
            <a:r>
              <a:rPr lang="zh-CN" altLang="en-US" dirty="0" smtClean="0"/>
              <a:t>中贴图，直接在设备上演示。</a:t>
            </a:r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165CC-0B7E-4F41-A1E2-3C514C522594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58310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Miniware</a:t>
            </a:r>
            <a:r>
              <a:rPr lang="zh-CN" altLang="en-US" dirty="0" smtClean="0"/>
              <a:t>平台无线产品界面都一致，</a:t>
            </a:r>
            <a:r>
              <a:rPr lang="en-US" altLang="zh-CN" dirty="0" smtClean="0"/>
              <a:t>mini </a:t>
            </a:r>
            <a:r>
              <a:rPr lang="en-US" altLang="zh-CN" dirty="0" err="1" smtClean="0"/>
              <a:t>ap</a:t>
            </a:r>
            <a:r>
              <a:rPr lang="zh-CN" altLang="en-US" dirty="0" smtClean="0"/>
              <a:t>无线的设置界面也是这样，这里依旧不贴图，后续讲</a:t>
            </a:r>
            <a:r>
              <a:rPr lang="en-US" altLang="zh-CN" dirty="0" smtClean="0"/>
              <a:t>mini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ap</a:t>
            </a:r>
            <a:r>
              <a:rPr lang="zh-CN" altLang="en-US" baseline="0" dirty="0" smtClean="0"/>
              <a:t>时看</a:t>
            </a:r>
            <a:r>
              <a:rPr lang="en-US" altLang="zh-CN" baseline="0" dirty="0" smtClean="0"/>
              <a:t>mini </a:t>
            </a:r>
            <a:r>
              <a:rPr lang="zh-CN" altLang="en-US" baseline="0" dirty="0" smtClean="0"/>
              <a:t>的。</a:t>
            </a:r>
            <a:endParaRPr lang="en-US" altLang="zh-CN" baseline="0" dirty="0" smtClean="0"/>
          </a:p>
          <a:p>
            <a:r>
              <a:rPr lang="zh-CN" altLang="en-US" baseline="0" dirty="0" smtClean="0"/>
              <a:t>老</a:t>
            </a:r>
            <a:r>
              <a:rPr lang="en-US" altLang="zh-CN" baseline="0" dirty="0" smtClean="0"/>
              <a:t>ER</a:t>
            </a:r>
            <a:r>
              <a:rPr lang="zh-CN" altLang="en-US" baseline="0" dirty="0" smtClean="0"/>
              <a:t>的无线设备自身芯片原因问题很多：信号差，掉线，信号弱，接入客户端较多时即开始丢包，在</a:t>
            </a:r>
            <a:r>
              <a:rPr lang="en-US" altLang="zh-CN" baseline="0" dirty="0" smtClean="0"/>
              <a:t>deug.asp</a:t>
            </a:r>
            <a:r>
              <a:rPr lang="zh-CN" altLang="en-US" baseline="0" dirty="0" smtClean="0"/>
              <a:t>中开启抗干扰无效</a:t>
            </a:r>
            <a:endParaRPr lang="en-US" altLang="zh-CN" baseline="0" dirty="0" smtClean="0"/>
          </a:p>
          <a:p>
            <a:r>
              <a:rPr lang="zh-CN" altLang="en-US" baseline="0" dirty="0" smtClean="0"/>
              <a:t>直接备件更换，不推荐使用。</a:t>
            </a:r>
            <a:endParaRPr lang="en-US" altLang="zh-CN" baseline="0" dirty="0" smtClean="0"/>
          </a:p>
          <a:p>
            <a:r>
              <a:rPr lang="zh-CN" altLang="en-US" baseline="0" dirty="0" smtClean="0"/>
              <a:t>而且两根条线为协同工作，不是双频。</a:t>
            </a:r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165CC-0B7E-4F41-A1E2-3C514C522594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18191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165CC-0B7E-4F41-A1E2-3C514C522594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24256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165CC-0B7E-4F41-A1E2-3C514C522594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22192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165CC-0B7E-4F41-A1E2-3C514C522594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0888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165CC-0B7E-4F41-A1E2-3C514C522594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5360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这里依旧不占用篇幅单独存在几页</a:t>
            </a:r>
            <a:r>
              <a:rPr lang="en-US" altLang="zh-CN" dirty="0" err="1" smtClean="0"/>
              <a:t>ppt</a:t>
            </a:r>
            <a:r>
              <a:rPr lang="zh-CN" altLang="en-US" dirty="0" smtClean="0"/>
              <a:t>，依旧只做一些对问题处理有意义的总结。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dirty="0" smtClean="0"/>
              <a:t>我们注意到</a:t>
            </a:r>
            <a:r>
              <a:rPr lang="en-US" altLang="zh-CN" dirty="0" smtClean="0"/>
              <a:t>ER3108G/GW</a:t>
            </a:r>
            <a:r>
              <a:rPr lang="zh-CN" altLang="en-US" dirty="0" smtClean="0"/>
              <a:t>是一款全</a:t>
            </a:r>
            <a:r>
              <a:rPr lang="en-US" altLang="zh-CN" dirty="0" smtClean="0"/>
              <a:t>1000M</a:t>
            </a:r>
            <a:r>
              <a:rPr lang="zh-CN" altLang="en-US" dirty="0" smtClean="0"/>
              <a:t>设备，和</a:t>
            </a:r>
            <a:r>
              <a:rPr lang="en-US" altLang="zh-CN" dirty="0" smtClean="0"/>
              <a:t>ER</a:t>
            </a:r>
            <a:r>
              <a:rPr lang="zh-CN" altLang="en-US" dirty="0" smtClean="0"/>
              <a:t>中的高端型号</a:t>
            </a:r>
            <a:r>
              <a:rPr lang="en-US" altLang="zh-CN" dirty="0" smtClean="0"/>
              <a:t>6300/8300</a:t>
            </a:r>
            <a:r>
              <a:rPr lang="zh-CN" altLang="en-US" dirty="0" smtClean="0"/>
              <a:t>相同，但是性能相差甚远，全前兆只是一个宣传卖点。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dirty="0" smtClean="0"/>
              <a:t>单核的</a:t>
            </a:r>
            <a:r>
              <a:rPr lang="en-US" altLang="zh-CN" dirty="0" smtClean="0"/>
              <a:t>CPU</a:t>
            </a:r>
            <a:r>
              <a:rPr lang="zh-CN" altLang="en-US" dirty="0" smtClean="0"/>
              <a:t>性能较多，容易出现</a:t>
            </a:r>
            <a:r>
              <a:rPr lang="en-US" altLang="zh-CN" dirty="0" smtClean="0"/>
              <a:t>CPU</a:t>
            </a:r>
            <a:r>
              <a:rPr lang="zh-CN" altLang="en-US" dirty="0" smtClean="0"/>
              <a:t>较高问题。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en-US" altLang="zh-CN" dirty="0" smtClean="0"/>
              <a:t>G2</a:t>
            </a:r>
            <a:r>
              <a:rPr lang="zh-CN" altLang="en-US" dirty="0" smtClean="0"/>
              <a:t>产品默认不支持将</a:t>
            </a:r>
            <a:r>
              <a:rPr lang="en-US" altLang="zh-CN" dirty="0" smtClean="0"/>
              <a:t>WAN</a:t>
            </a:r>
            <a:r>
              <a:rPr lang="zh-CN" altLang="en-US" dirty="0" smtClean="0"/>
              <a:t>流量镜像到</a:t>
            </a:r>
            <a:r>
              <a:rPr lang="en-US" altLang="zh-CN" dirty="0" smtClean="0"/>
              <a:t>LAN</a:t>
            </a:r>
            <a:r>
              <a:rPr lang="zh-CN" altLang="en-US" dirty="0" smtClean="0"/>
              <a:t>，从而导致无法镜像抓取</a:t>
            </a:r>
            <a:r>
              <a:rPr lang="en-US" altLang="zh-CN" dirty="0" smtClean="0"/>
              <a:t>WAN</a:t>
            </a:r>
            <a:r>
              <a:rPr lang="zh-CN" altLang="en-US" dirty="0" smtClean="0"/>
              <a:t>的流量，</a:t>
            </a:r>
            <a:r>
              <a:rPr lang="en-US" altLang="zh-CN" dirty="0" smtClean="0"/>
              <a:t>LAN</a:t>
            </a:r>
            <a:r>
              <a:rPr lang="zh-CN" altLang="en-US" dirty="0" smtClean="0"/>
              <a:t>切换成的</a:t>
            </a:r>
            <a:r>
              <a:rPr lang="en-US" altLang="zh-CN" dirty="0" smtClean="0"/>
              <a:t>WAN</a:t>
            </a:r>
            <a:r>
              <a:rPr lang="zh-CN" altLang="en-US" dirty="0" smtClean="0"/>
              <a:t>口可以镜像，所以不支持</a:t>
            </a:r>
            <a:r>
              <a:rPr lang="en-US" altLang="zh-CN" dirty="0" smtClean="0"/>
              <a:t>LAN/WAN</a:t>
            </a:r>
            <a:r>
              <a:rPr lang="zh-CN" altLang="en-US" dirty="0" smtClean="0"/>
              <a:t>切换的版本无法镜像抓报文分析问题。</a:t>
            </a:r>
            <a:endParaRPr lang="en-US" altLang="zh-CN" dirty="0" smtClean="0"/>
          </a:p>
          <a:p>
            <a:r>
              <a:rPr lang="zh-CN" altLang="en-US" dirty="0" smtClean="0"/>
              <a:t>解决方法：</a:t>
            </a:r>
            <a:endParaRPr lang="en-US" altLang="zh-CN" dirty="0" smtClean="0"/>
          </a:p>
          <a:p>
            <a:r>
              <a:rPr lang="en-US" altLang="zh-CN" dirty="0" err="1" smtClean="0"/>
              <a:t>Debugshell</a:t>
            </a:r>
            <a:r>
              <a:rPr lang="zh-CN" altLang="en-US" dirty="0" smtClean="0"/>
              <a:t>中</a:t>
            </a:r>
            <a:r>
              <a:rPr lang="en-US" altLang="zh-CN" dirty="0" err="1" smtClean="0"/>
              <a:t>tcpdump</a:t>
            </a:r>
            <a:r>
              <a:rPr lang="zh-CN" altLang="en-US" dirty="0" smtClean="0"/>
              <a:t>抓包，最新</a:t>
            </a:r>
            <a:r>
              <a:rPr lang="en-US" altLang="zh-CN" dirty="0" smtClean="0"/>
              <a:t>G2</a:t>
            </a:r>
            <a:r>
              <a:rPr lang="zh-CN" altLang="en-US" dirty="0" smtClean="0"/>
              <a:t>版本在</a:t>
            </a:r>
            <a:r>
              <a:rPr lang="en-US" altLang="zh-CN" dirty="0" smtClean="0"/>
              <a:t>web</a:t>
            </a:r>
            <a:r>
              <a:rPr lang="zh-CN" altLang="en-US" dirty="0" smtClean="0"/>
              <a:t>界面有抓包功能。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dirty="0" smtClean="0"/>
              <a:t>版本</a:t>
            </a:r>
            <a:r>
              <a:rPr lang="en-US" altLang="zh-CN" dirty="0" smtClean="0"/>
              <a:t>:ER</a:t>
            </a:r>
            <a:r>
              <a:rPr lang="zh-CN" altLang="en-US" dirty="0" smtClean="0"/>
              <a:t>一个型号一个版本，</a:t>
            </a:r>
            <a:r>
              <a:rPr lang="en-US" altLang="zh-CN" dirty="0" smtClean="0"/>
              <a:t>G2</a:t>
            </a:r>
            <a:r>
              <a:rPr lang="zh-CN" altLang="en-US" dirty="0" smtClean="0"/>
              <a:t>所有型号版本通用，设备启动时自动读取设备型号。</a:t>
            </a:r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165CC-0B7E-4F41-A1E2-3C514C52259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12207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此处不贴图，实际设备查看演示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r>
              <a:rPr lang="zh-CN" altLang="en-US" dirty="0" smtClean="0"/>
              <a:t>在此处可以看到接口双工速率</a:t>
            </a:r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165CC-0B7E-4F41-A1E2-3C514C522594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72259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ER</a:t>
            </a:r>
            <a:r>
              <a:rPr lang="zh-CN" altLang="en-US" dirty="0" smtClean="0"/>
              <a:t>的系统自检网络连接数：</a:t>
            </a:r>
            <a:endParaRPr lang="en-US" altLang="zh-CN" dirty="0" smtClean="0"/>
          </a:p>
          <a:p>
            <a:r>
              <a:rPr lang="zh-CN" altLang="en-US" dirty="0" smtClean="0"/>
              <a:t>连接数限制无法限制</a:t>
            </a:r>
            <a:r>
              <a:rPr lang="en-US" altLang="zh-CN" dirty="0" err="1" smtClean="0"/>
              <a:t>lan-lan</a:t>
            </a:r>
            <a:r>
              <a:rPr lang="zh-CN" altLang="en-US" dirty="0" smtClean="0"/>
              <a:t>，</a:t>
            </a:r>
            <a:r>
              <a:rPr lang="en-US" altLang="zh-CN" dirty="0" smtClean="0"/>
              <a:t>wan-</a:t>
            </a:r>
            <a:r>
              <a:rPr lang="en-US" altLang="zh-CN" dirty="0" err="1" smtClean="0"/>
              <a:t>lan</a:t>
            </a:r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165CC-0B7E-4F41-A1E2-3C514C522594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39243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Upnp</a:t>
            </a:r>
            <a:r>
              <a:rPr lang="zh-CN" altLang="en-US" dirty="0" smtClean="0"/>
              <a:t>，</a:t>
            </a:r>
            <a:r>
              <a:rPr lang="en-US" altLang="zh-CN" dirty="0" err="1" smtClean="0"/>
              <a:t>usb</a:t>
            </a:r>
            <a:r>
              <a:rPr lang="zh-CN" altLang="en-US" dirty="0" smtClean="0"/>
              <a:t>管理只介绍下位置</a:t>
            </a:r>
            <a:endParaRPr lang="en-US" altLang="zh-CN" dirty="0" smtClean="0"/>
          </a:p>
          <a:p>
            <a:r>
              <a:rPr lang="zh-CN" altLang="en-US" dirty="0" smtClean="0"/>
              <a:t>上网管理，多</a:t>
            </a:r>
            <a:r>
              <a:rPr lang="en-US" altLang="zh-CN" dirty="0" smtClean="0"/>
              <a:t>WAN</a:t>
            </a:r>
            <a:r>
              <a:rPr lang="zh-CN" altLang="en-US" dirty="0" smtClean="0"/>
              <a:t>工作模式重点介绍下。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165CC-0B7E-4F41-A1E2-3C514C522594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39972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特权</a:t>
            </a:r>
            <a:r>
              <a:rPr lang="en-US" altLang="zh-CN" dirty="0" err="1" smtClean="0"/>
              <a:t>qq</a:t>
            </a:r>
            <a:r>
              <a:rPr lang="zh-CN" altLang="en-US" dirty="0" smtClean="0"/>
              <a:t>支持的</a:t>
            </a:r>
            <a:r>
              <a:rPr lang="en-US" altLang="zh-CN" dirty="0" err="1" smtClean="0"/>
              <a:t>qq</a:t>
            </a:r>
            <a:r>
              <a:rPr lang="zh-CN" altLang="en-US" dirty="0" smtClean="0"/>
              <a:t>号码长度存在问题，网站过滤经常遇到客户的网站存在外链，文件过滤识别</a:t>
            </a:r>
            <a:r>
              <a:rPr lang="en-US" altLang="zh-CN" dirty="0" smtClean="0"/>
              <a:t>http</a:t>
            </a:r>
            <a:r>
              <a:rPr lang="zh-CN" altLang="en-US" dirty="0" smtClean="0"/>
              <a:t>报文，识别的也不够准确，之前版本在</a:t>
            </a:r>
            <a:r>
              <a:rPr lang="en-US" altLang="zh-CN" dirty="0" smtClean="0"/>
              <a:t>http</a:t>
            </a:r>
            <a:r>
              <a:rPr lang="zh-CN" altLang="en-US" dirty="0" smtClean="0"/>
              <a:t>报文中能看到文件后缀名才能过滤</a:t>
            </a:r>
            <a:endParaRPr lang="en-US" altLang="zh-CN" dirty="0" smtClean="0"/>
          </a:p>
          <a:p>
            <a:r>
              <a:rPr lang="zh-CN" altLang="en-US" dirty="0" smtClean="0"/>
              <a:t>此处依旧不贴图，直接演示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165CC-0B7E-4F41-A1E2-3C514C522594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9184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ER</a:t>
            </a:r>
            <a:r>
              <a:rPr lang="zh-CN" altLang="en-US" dirty="0" smtClean="0"/>
              <a:t>没有自带路由表，</a:t>
            </a:r>
            <a:r>
              <a:rPr lang="en-US" altLang="zh-CN" dirty="0" smtClean="0"/>
              <a:t>G2</a:t>
            </a:r>
            <a:r>
              <a:rPr lang="zh-CN" altLang="en-US" dirty="0" smtClean="0"/>
              <a:t>有自带路由表，</a:t>
            </a:r>
            <a:r>
              <a:rPr lang="en-US" altLang="zh-CN" dirty="0" smtClean="0"/>
              <a:t>ER</a:t>
            </a:r>
            <a:r>
              <a:rPr lang="zh-CN" altLang="en-US" dirty="0" smtClean="0"/>
              <a:t>路由表的</a:t>
            </a:r>
            <a:r>
              <a:rPr lang="en-US" altLang="zh-CN" dirty="0" smtClean="0"/>
              <a:t>ISP</a:t>
            </a:r>
            <a:r>
              <a:rPr lang="zh-CN" altLang="en-US" dirty="0" smtClean="0"/>
              <a:t>：电信以及新联通，移动属于新联通内。</a:t>
            </a:r>
            <a:endParaRPr lang="en-US" altLang="zh-CN" dirty="0" smtClean="0"/>
          </a:p>
          <a:p>
            <a:r>
              <a:rPr lang="en-US" altLang="zh-CN" dirty="0" smtClean="0"/>
              <a:t>ER</a:t>
            </a:r>
            <a:r>
              <a:rPr lang="zh-CN" altLang="en-US" dirty="0" smtClean="0"/>
              <a:t>的路由表下载地址：</a:t>
            </a:r>
            <a:endParaRPr lang="en-US" altLang="zh-CN" dirty="0" smtClean="0"/>
          </a:p>
          <a:p>
            <a:r>
              <a:rPr lang="en-US" altLang="zh-CN" dirty="0" smtClean="0"/>
              <a:t>http://www.h3c.com/cn/Service/Software_Download/Router/Catalog/ER/ER_WAN/</a:t>
            </a:r>
          </a:p>
          <a:p>
            <a:r>
              <a:rPr lang="zh-CN" altLang="en-US" dirty="0" smtClean="0"/>
              <a:t>不贴图，直接设备演示。</a:t>
            </a:r>
            <a:endParaRPr lang="en-US" altLang="zh-CN" dirty="0" smtClean="0"/>
          </a:p>
          <a:p>
            <a:r>
              <a:rPr lang="zh-CN" altLang="en-US" dirty="0" smtClean="0"/>
              <a:t>举例：</a:t>
            </a:r>
            <a:endParaRPr lang="en-US" altLang="zh-CN" dirty="0" smtClean="0"/>
          </a:p>
          <a:p>
            <a:r>
              <a:rPr lang="en-US" altLang="zh-CN" dirty="0" smtClean="0"/>
              <a:t>ER</a:t>
            </a:r>
            <a:r>
              <a:rPr lang="zh-CN" altLang="en-US" dirty="0" smtClean="0"/>
              <a:t>电信移动接入，导入路由表，缺省流量选择一个接口转发。</a:t>
            </a:r>
            <a:endParaRPr lang="en-US" altLang="zh-CN" dirty="0" smtClean="0"/>
          </a:p>
          <a:p>
            <a:r>
              <a:rPr lang="en-US" altLang="zh-CN" dirty="0" smtClean="0"/>
              <a:t>G2</a:t>
            </a:r>
            <a:r>
              <a:rPr lang="zh-CN" altLang="en-US" dirty="0" smtClean="0"/>
              <a:t>电信，移动双线接入，系统自带路由表，设置不同运营商接入，当选择缺省流量从移动转发，两个线路按比例转发（所有流量不止是移动）。但是当选择缺省流量从电信转发，非缺省的移动有两个线路，只有带宽最大的线路才能够转发流量，相当于一条线路废了。</a:t>
            </a:r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165CC-0B7E-4F41-A1E2-3C514C522594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38992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A51CA-5F86-4FFA-AF76-EFA20A25968D}" type="slidenum">
              <a:rPr lang="zh-CN" altLang="en-US" smtClean="0"/>
              <a:pPr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4339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老</a:t>
            </a:r>
            <a:r>
              <a:rPr lang="en-US" altLang="zh-CN" dirty="0" smtClean="0"/>
              <a:t>ER</a:t>
            </a:r>
            <a:r>
              <a:rPr lang="zh-CN" altLang="en-US" dirty="0" smtClean="0"/>
              <a:t>设备大多为单核</a:t>
            </a:r>
            <a:r>
              <a:rPr lang="en-US" altLang="zh-CN" dirty="0" err="1" smtClean="0"/>
              <a:t>cpu</a:t>
            </a:r>
            <a:r>
              <a:rPr lang="zh-CN" altLang="en-US" dirty="0" smtClean="0"/>
              <a:t>，且核心频率较高，较多使用</a:t>
            </a:r>
            <a:r>
              <a:rPr lang="en-US" altLang="zh-CN" dirty="0" err="1" smtClean="0"/>
              <a:t>cpu</a:t>
            </a:r>
            <a:r>
              <a:rPr lang="zh-CN" altLang="en-US" dirty="0" smtClean="0"/>
              <a:t>的配置都会导致</a:t>
            </a:r>
            <a:r>
              <a:rPr lang="en-US" altLang="zh-CN" dirty="0" err="1" smtClean="0"/>
              <a:t>cpu</a:t>
            </a:r>
            <a:r>
              <a:rPr lang="zh-CN" altLang="en-US" dirty="0" smtClean="0"/>
              <a:t>较高</a:t>
            </a:r>
            <a:endParaRPr lang="en-US" altLang="zh-CN" dirty="0" smtClean="0"/>
          </a:p>
          <a:p>
            <a:r>
              <a:rPr lang="en-US" altLang="zh-CN" dirty="0" smtClean="0"/>
              <a:t>NAT</a:t>
            </a:r>
            <a:r>
              <a:rPr lang="zh-CN" altLang="en-US" dirty="0" smtClean="0"/>
              <a:t>转换，</a:t>
            </a:r>
            <a:r>
              <a:rPr lang="en-US" altLang="zh-CN" dirty="0" err="1" smtClean="0"/>
              <a:t>Ipsec</a:t>
            </a:r>
            <a:r>
              <a:rPr lang="zh-CN" altLang="en-US" dirty="0" smtClean="0"/>
              <a:t>报文的解密加密，对报文进行</a:t>
            </a:r>
            <a:r>
              <a:rPr lang="en-US" altLang="zh-CN" dirty="0" err="1" smtClean="0"/>
              <a:t>alg</a:t>
            </a:r>
            <a:r>
              <a:rPr lang="zh-CN" altLang="en-US" dirty="0" smtClean="0"/>
              <a:t>处理，以及安全控制策略，都需要</a:t>
            </a:r>
            <a:r>
              <a:rPr lang="en-US" altLang="zh-CN" dirty="0" err="1" smtClean="0"/>
              <a:t>cpu</a:t>
            </a:r>
            <a:r>
              <a:rPr lang="zh-CN" altLang="en-US" dirty="0" smtClean="0"/>
              <a:t>会报文进行处理，非常消耗</a:t>
            </a:r>
            <a:r>
              <a:rPr lang="en-US" altLang="zh-CN" dirty="0" err="1" smtClean="0"/>
              <a:t>cpu</a:t>
            </a:r>
            <a:r>
              <a:rPr lang="zh-CN" altLang="en-US" dirty="0" smtClean="0"/>
              <a:t>资源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A51CA-5F86-4FFA-AF76-EFA20A25968D}" type="slidenum">
              <a:rPr lang="zh-CN" altLang="en-US" smtClean="0"/>
              <a:pPr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70988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Qos</a:t>
            </a:r>
            <a:r>
              <a:rPr lang="zh-CN" altLang="en-US" dirty="0" smtClean="0"/>
              <a:t>限速需要</a:t>
            </a:r>
            <a:r>
              <a:rPr lang="en-US" altLang="zh-CN" dirty="0" err="1" smtClean="0"/>
              <a:t>cpu</a:t>
            </a:r>
            <a:r>
              <a:rPr lang="zh-CN" altLang="en-US" dirty="0" smtClean="0"/>
              <a:t>参与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A51CA-5F86-4FFA-AF76-EFA20A25968D}" type="slidenum">
              <a:rPr lang="zh-CN" altLang="en-US" smtClean="0"/>
              <a:pPr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54260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攻击报文处理需要</a:t>
            </a:r>
            <a:r>
              <a:rPr lang="en-US" altLang="zh-CN" dirty="0" err="1" smtClean="0"/>
              <a:t>cpu</a:t>
            </a:r>
            <a:r>
              <a:rPr lang="zh-CN" altLang="en-US" dirty="0" smtClean="0"/>
              <a:t>参与识别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A51CA-5F86-4FFA-AF76-EFA20A25968D}" type="slidenum">
              <a:rPr lang="zh-CN" altLang="en-US" smtClean="0"/>
              <a:pPr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1614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最常见的</a:t>
            </a:r>
            <a:r>
              <a:rPr lang="en-US" altLang="zh-CN" dirty="0" smtClean="0"/>
              <a:t>top</a:t>
            </a:r>
            <a:r>
              <a:rPr lang="zh-CN" altLang="en-US" dirty="0" smtClean="0"/>
              <a:t>进程：</a:t>
            </a:r>
            <a:r>
              <a:rPr lang="en-US" altLang="zh-CN" dirty="0" err="1" smtClean="0"/>
              <a:t>flacct</a:t>
            </a:r>
            <a:r>
              <a:rPr lang="zh-CN" altLang="en-US" dirty="0" smtClean="0"/>
              <a:t>和</a:t>
            </a:r>
            <a:r>
              <a:rPr lang="en-US" altLang="zh-CN" dirty="0" err="1" smtClean="0"/>
              <a:t>phy_task_thread</a:t>
            </a:r>
            <a:r>
              <a:rPr lang="zh-CN" altLang="en-US" dirty="0" smtClean="0"/>
              <a:t>，分别为无线转发进程以及有线转发进程。</a:t>
            </a:r>
            <a:endParaRPr lang="en-US" altLang="zh-CN" dirty="0" smtClean="0"/>
          </a:p>
          <a:p>
            <a:r>
              <a:rPr lang="zh-CN" altLang="en-US" dirty="0" smtClean="0"/>
              <a:t>同时还有部分设备异常</a:t>
            </a:r>
            <a:r>
              <a:rPr lang="en-US" altLang="zh-CN" dirty="0" smtClean="0"/>
              <a:t>webs</a:t>
            </a:r>
            <a:r>
              <a:rPr lang="zh-CN" altLang="en-US" dirty="0" smtClean="0"/>
              <a:t>进程接近</a:t>
            </a:r>
            <a:r>
              <a:rPr lang="en-US" altLang="zh-CN" dirty="0" smtClean="0"/>
              <a:t>100%</a:t>
            </a:r>
            <a:r>
              <a:rPr lang="zh-CN" altLang="en-US" dirty="0" smtClean="0"/>
              <a:t>，重启之后恢复，之前版本存在的问题，引发条件未知，升级最新版即可</a:t>
            </a:r>
            <a:endParaRPr lang="en-US" altLang="zh-CN" dirty="0" smtClean="0"/>
          </a:p>
          <a:p>
            <a:r>
              <a:rPr lang="zh-CN" altLang="en-US" dirty="0" smtClean="0"/>
              <a:t>同时</a:t>
            </a:r>
            <a:r>
              <a:rPr lang="en-US" altLang="zh-CN" dirty="0" err="1" smtClean="0"/>
              <a:t>cpu</a:t>
            </a:r>
            <a:r>
              <a:rPr lang="zh-CN" altLang="en-US" dirty="0" smtClean="0"/>
              <a:t>长时间较高还会导致</a:t>
            </a:r>
            <a:r>
              <a:rPr lang="en-US" altLang="zh-CN" dirty="0" err="1" smtClean="0"/>
              <a:t>miniware</a:t>
            </a:r>
            <a:r>
              <a:rPr lang="zh-CN" altLang="en-US" dirty="0" smtClean="0"/>
              <a:t>重启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A51CA-5F86-4FFA-AF76-EFA20A25968D}" type="slidenum">
              <a:rPr lang="zh-CN" altLang="en-US" smtClean="0"/>
              <a:pPr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300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Miniware</a:t>
            </a:r>
            <a:r>
              <a:rPr lang="zh-CN" altLang="en-US" dirty="0" smtClean="0"/>
              <a:t>分为</a:t>
            </a:r>
            <a:r>
              <a:rPr lang="en-US" altLang="zh-CN" dirty="0" smtClean="0"/>
              <a:t>1-2</a:t>
            </a:r>
            <a:r>
              <a:rPr lang="zh-CN" altLang="en-US" dirty="0" smtClean="0"/>
              <a:t>，总体来书只是多了一些小功能以及</a:t>
            </a:r>
            <a:r>
              <a:rPr lang="en-US" altLang="zh-CN" dirty="0" err="1" smtClean="0"/>
              <a:t>ui</a:t>
            </a:r>
            <a:r>
              <a:rPr lang="zh-CN" altLang="en-US" dirty="0" smtClean="0"/>
              <a:t>做了改进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165CC-0B7E-4F41-A1E2-3C514C52259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804519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A51CA-5F86-4FFA-AF76-EFA20A25968D}" type="slidenum">
              <a:rPr lang="zh-CN" altLang="en-US" smtClean="0"/>
              <a:pPr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348688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A51CA-5F86-4FFA-AF76-EFA20A25968D}" type="slidenum">
              <a:rPr lang="zh-CN" altLang="en-US" smtClean="0"/>
              <a:pPr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287454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老</a:t>
            </a:r>
            <a:r>
              <a:rPr lang="en-US" altLang="zh-CN" dirty="0" smtClean="0"/>
              <a:t>ER</a:t>
            </a:r>
            <a:r>
              <a:rPr lang="zh-CN" altLang="en-US" dirty="0" smtClean="0"/>
              <a:t>关闭云</a:t>
            </a:r>
            <a:r>
              <a:rPr lang="en-US" altLang="zh-CN" dirty="0" err="1" smtClean="0"/>
              <a:t>wifi</a:t>
            </a:r>
            <a:r>
              <a:rPr lang="zh-CN" altLang="en-US" dirty="0" smtClean="0"/>
              <a:t>，在</a:t>
            </a:r>
            <a:r>
              <a:rPr lang="en-US" altLang="zh-CN" dirty="0" smtClean="0"/>
              <a:t>debug</a:t>
            </a:r>
            <a:r>
              <a:rPr lang="zh-CN" altLang="en-US" dirty="0" smtClean="0"/>
              <a:t>页面开启抗干扰无效之后直接更换，芯片问题，芯片厂家没有彻底解决方案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A51CA-5F86-4FFA-AF76-EFA20A25968D}" type="slidenum">
              <a:rPr lang="zh-CN" altLang="en-US" smtClean="0"/>
              <a:pPr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573776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A51CA-5F86-4FFA-AF76-EFA20A25968D}" type="slidenum">
              <a:rPr lang="zh-CN" altLang="en-US" smtClean="0"/>
              <a:pPr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803356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A51CA-5F86-4FFA-AF76-EFA20A25968D}" type="slidenum">
              <a:rPr lang="zh-CN" altLang="en-US" smtClean="0"/>
              <a:pPr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940463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排查思路和</a:t>
            </a:r>
            <a:r>
              <a:rPr lang="en-US" altLang="zh-CN" dirty="0" err="1" smtClean="0"/>
              <a:t>comware</a:t>
            </a:r>
            <a:r>
              <a:rPr lang="zh-CN" altLang="en-US" dirty="0" smtClean="0"/>
              <a:t>平台一致，只是</a:t>
            </a:r>
            <a:r>
              <a:rPr lang="en-US" altLang="zh-CN" dirty="0" err="1" smtClean="0"/>
              <a:t>miniware</a:t>
            </a:r>
            <a:r>
              <a:rPr lang="zh-CN" altLang="en-US" dirty="0" smtClean="0"/>
              <a:t>平台没有</a:t>
            </a:r>
            <a:r>
              <a:rPr lang="en-US" altLang="zh-CN" dirty="0" smtClean="0"/>
              <a:t>debug</a:t>
            </a:r>
            <a:r>
              <a:rPr lang="zh-CN" altLang="en-US" dirty="0" smtClean="0"/>
              <a:t>信息，只能在日志中查看报文协商到了哪一步，在日志中会明确标记出设备发送了</a:t>
            </a:r>
            <a:r>
              <a:rPr lang="en-US" altLang="zh-CN" dirty="0" err="1" smtClean="0"/>
              <a:t>isakmp</a:t>
            </a:r>
            <a:r>
              <a:rPr lang="zh-CN" altLang="en-US" dirty="0" smtClean="0"/>
              <a:t>报文，收到了</a:t>
            </a:r>
            <a:r>
              <a:rPr lang="en-US" altLang="zh-CN" dirty="0" err="1" smtClean="0"/>
              <a:t>isakmp</a:t>
            </a:r>
            <a:r>
              <a:rPr lang="zh-CN" altLang="en-US" dirty="0" smtClean="0"/>
              <a:t>报错。</a:t>
            </a:r>
            <a:endParaRPr lang="en-US" altLang="zh-CN" dirty="0" smtClean="0"/>
          </a:p>
          <a:p>
            <a:r>
              <a:rPr lang="zh-CN" altLang="en-US" dirty="0" smtClean="0"/>
              <a:t>通过报文到哪一步以及报错排查哪一部分配置错误，需要比较深厚的</a:t>
            </a:r>
            <a:r>
              <a:rPr lang="en-US" altLang="zh-CN" dirty="0" err="1" smtClean="0"/>
              <a:t>ipsec</a:t>
            </a:r>
            <a:r>
              <a:rPr lang="zh-CN" altLang="en-US" dirty="0" smtClean="0"/>
              <a:t>排错经验，熟练</a:t>
            </a:r>
            <a:r>
              <a:rPr lang="en-US" altLang="zh-CN" dirty="0" err="1" smtClean="0"/>
              <a:t>comware</a:t>
            </a:r>
            <a:r>
              <a:rPr lang="en-US" altLang="zh-CN" dirty="0" smtClean="0"/>
              <a:t> debug </a:t>
            </a:r>
            <a:r>
              <a:rPr lang="en-US" altLang="zh-CN" dirty="0" err="1" smtClean="0"/>
              <a:t>ike</a:t>
            </a:r>
            <a:r>
              <a:rPr lang="en-US" altLang="zh-CN" dirty="0" smtClean="0"/>
              <a:t> all</a:t>
            </a:r>
            <a:r>
              <a:rPr lang="zh-CN" altLang="en-US" dirty="0" smtClean="0"/>
              <a:t>的同学毫无压力。</a:t>
            </a:r>
            <a:endParaRPr lang="en-US" altLang="zh-CN" dirty="0" smtClean="0"/>
          </a:p>
          <a:p>
            <a:r>
              <a:rPr lang="zh-CN" altLang="en-US" dirty="0" smtClean="0"/>
              <a:t>另外</a:t>
            </a:r>
            <a:r>
              <a:rPr lang="en-US" altLang="zh-CN" dirty="0" err="1" smtClean="0"/>
              <a:t>miniware</a:t>
            </a:r>
            <a:r>
              <a:rPr lang="zh-CN" altLang="en-US" dirty="0" smtClean="0"/>
              <a:t>版本问题导致</a:t>
            </a:r>
            <a:r>
              <a:rPr lang="en-US" altLang="zh-CN" dirty="0" err="1" smtClean="0"/>
              <a:t>ipsec</a:t>
            </a:r>
            <a:r>
              <a:rPr lang="zh-CN" altLang="en-US" dirty="0" smtClean="0"/>
              <a:t>异常断开的很多，</a:t>
            </a:r>
            <a:r>
              <a:rPr lang="en-US" altLang="zh-CN" dirty="0" err="1" smtClean="0"/>
              <a:t>vpn</a:t>
            </a:r>
            <a:r>
              <a:rPr lang="zh-CN" altLang="en-US" dirty="0" smtClean="0"/>
              <a:t>异常断开一定要第一时间升级到最新版本。</a:t>
            </a:r>
            <a:endParaRPr lang="en-US" altLang="zh-CN" dirty="0" smtClean="0"/>
          </a:p>
          <a:p>
            <a:r>
              <a:rPr lang="zh-CN" altLang="en-US" dirty="0" smtClean="0"/>
              <a:t>对于</a:t>
            </a:r>
            <a:r>
              <a:rPr lang="en-US" altLang="zh-CN" dirty="0" err="1" smtClean="0"/>
              <a:t>Ipsec</a:t>
            </a:r>
            <a:r>
              <a:rPr lang="zh-CN" altLang="en-US" dirty="0" smtClean="0"/>
              <a:t>传输慢，设备有明确的</a:t>
            </a:r>
            <a:r>
              <a:rPr lang="en-US" altLang="zh-CN" dirty="0" err="1" smtClean="0"/>
              <a:t>ipsec</a:t>
            </a:r>
            <a:r>
              <a:rPr lang="zh-CN" altLang="en-US" dirty="0" smtClean="0"/>
              <a:t>转发率，整体来说</a:t>
            </a:r>
            <a:r>
              <a:rPr lang="en-US" altLang="zh-CN" dirty="0" err="1" smtClean="0"/>
              <a:t>miniware</a:t>
            </a:r>
            <a:r>
              <a:rPr lang="zh-CN" altLang="en-US" dirty="0" smtClean="0"/>
              <a:t>设备通过</a:t>
            </a:r>
            <a:r>
              <a:rPr lang="en-US" altLang="zh-CN" dirty="0" err="1" smtClean="0"/>
              <a:t>ipsec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vpn</a:t>
            </a:r>
            <a:r>
              <a:rPr lang="zh-CN" altLang="en-US" dirty="0" smtClean="0"/>
              <a:t>传输文件速率不会太高，</a:t>
            </a:r>
            <a:r>
              <a:rPr lang="en-US" altLang="zh-CN" dirty="0" smtClean="0"/>
              <a:t>ER</a:t>
            </a:r>
            <a:r>
              <a:rPr lang="zh-CN" altLang="en-US" dirty="0" smtClean="0"/>
              <a:t>系列数</a:t>
            </a:r>
            <a:r>
              <a:rPr lang="en-US" altLang="zh-CN" dirty="0" smtClean="0"/>
              <a:t>M</a:t>
            </a:r>
            <a:r>
              <a:rPr lang="zh-CN" altLang="en-US" dirty="0" smtClean="0"/>
              <a:t>就会</a:t>
            </a:r>
            <a:r>
              <a:rPr lang="en-US" altLang="zh-CN" dirty="0" err="1" smtClean="0"/>
              <a:t>cpu</a:t>
            </a:r>
            <a:r>
              <a:rPr lang="zh-CN" altLang="en-US" dirty="0" smtClean="0"/>
              <a:t>很高。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A51CA-5F86-4FFA-AF76-EFA20A25968D}" type="slidenum">
              <a:rPr lang="zh-CN" altLang="en-US" smtClean="0"/>
              <a:pPr/>
              <a:t>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02861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配置无问题，一般通过</a:t>
            </a:r>
            <a:r>
              <a:rPr lang="en-US" altLang="zh-CN" dirty="0" err="1" smtClean="0"/>
              <a:t>debugshell</a:t>
            </a:r>
            <a:r>
              <a:rPr lang="zh-CN" altLang="en-US" dirty="0" smtClean="0"/>
              <a:t>分别同时抓取</a:t>
            </a:r>
            <a:r>
              <a:rPr lang="en-US" altLang="zh-CN" dirty="0" smtClean="0"/>
              <a:t>WAN</a:t>
            </a:r>
            <a:r>
              <a:rPr lang="zh-CN" altLang="en-US" dirty="0" smtClean="0"/>
              <a:t>口和</a:t>
            </a:r>
            <a:r>
              <a:rPr lang="en-US" altLang="zh-CN" dirty="0" smtClean="0"/>
              <a:t>LAN</a:t>
            </a:r>
            <a:r>
              <a:rPr lang="zh-CN" altLang="en-US" dirty="0" smtClean="0"/>
              <a:t>口报文，来确定报文是否到达</a:t>
            </a:r>
            <a:r>
              <a:rPr lang="en-US" altLang="zh-CN" dirty="0" smtClean="0"/>
              <a:t>WAN</a:t>
            </a:r>
            <a:r>
              <a:rPr lang="zh-CN" altLang="en-US" dirty="0" smtClean="0"/>
              <a:t>口，是否从</a:t>
            </a:r>
            <a:r>
              <a:rPr lang="en-US" altLang="zh-CN" dirty="0" smtClean="0"/>
              <a:t>LAN</a:t>
            </a:r>
            <a:r>
              <a:rPr lang="zh-CN" altLang="en-US" dirty="0" smtClean="0"/>
              <a:t>口转发出去，如果</a:t>
            </a:r>
            <a:r>
              <a:rPr lang="en-US" altLang="zh-CN" dirty="0" smtClean="0"/>
              <a:t>LAN</a:t>
            </a:r>
            <a:r>
              <a:rPr lang="zh-CN" altLang="en-US" dirty="0" smtClean="0"/>
              <a:t>口无回应一般是内网服务器或者内网问题，</a:t>
            </a:r>
            <a:endParaRPr lang="en-US" altLang="zh-CN" dirty="0" smtClean="0"/>
          </a:p>
          <a:p>
            <a:r>
              <a:rPr lang="zh-CN" altLang="en-US" dirty="0" smtClean="0"/>
              <a:t>如果</a:t>
            </a:r>
            <a:r>
              <a:rPr lang="en-US" altLang="zh-CN" dirty="0" smtClean="0"/>
              <a:t>LAN</a:t>
            </a:r>
            <a:r>
              <a:rPr lang="zh-CN" altLang="en-US" dirty="0" smtClean="0"/>
              <a:t>收到了服务器回包，但是</a:t>
            </a:r>
            <a:r>
              <a:rPr lang="en-US" altLang="zh-CN" dirty="0" smtClean="0"/>
              <a:t>WAN</a:t>
            </a:r>
            <a:r>
              <a:rPr lang="zh-CN" altLang="en-US" dirty="0" smtClean="0"/>
              <a:t>口没有看到对应报文转发出去，一般是设备上配置原因导致，如策略路由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A51CA-5F86-4FFA-AF76-EFA20A25968D}" type="slidenum">
              <a:rPr lang="zh-CN" altLang="en-US" smtClean="0"/>
              <a:pPr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831884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url</a:t>
            </a:r>
            <a:r>
              <a:rPr lang="zh-CN" altLang="en-US" dirty="0" smtClean="0"/>
              <a:t>过滤经常遇到客户的页面外链了很多其他</a:t>
            </a:r>
            <a:r>
              <a:rPr lang="en-US" altLang="zh-CN" dirty="0" err="1" smtClean="0"/>
              <a:t>url</a:t>
            </a:r>
            <a:r>
              <a:rPr lang="zh-CN" altLang="en-US" dirty="0" smtClean="0"/>
              <a:t>，这个时候就需要抓包将这些外链的</a:t>
            </a:r>
            <a:r>
              <a:rPr lang="en-US" altLang="zh-CN" dirty="0" err="1" smtClean="0"/>
              <a:t>url</a:t>
            </a:r>
            <a:r>
              <a:rPr lang="zh-CN" altLang="en-US" dirty="0" smtClean="0"/>
              <a:t>抓取出来。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A51CA-5F86-4FFA-AF76-EFA20A25968D}" type="slidenum">
              <a:rPr lang="zh-CN" altLang="en-US" smtClean="0"/>
              <a:pPr/>
              <a:t>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756522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Miniware</a:t>
            </a:r>
            <a:r>
              <a:rPr lang="zh-CN" altLang="en-US" dirty="0" smtClean="0"/>
              <a:t>支持处理中继的</a:t>
            </a:r>
            <a:r>
              <a:rPr lang="en-US" altLang="zh-CN" dirty="0" err="1" smtClean="0"/>
              <a:t>dhcp</a:t>
            </a:r>
            <a:r>
              <a:rPr lang="zh-CN" altLang="en-US" dirty="0" smtClean="0"/>
              <a:t>报文，和</a:t>
            </a:r>
            <a:r>
              <a:rPr lang="en-US" altLang="zh-CN" dirty="0" err="1" smtClean="0"/>
              <a:t>comware</a:t>
            </a:r>
            <a:r>
              <a:rPr lang="zh-CN" altLang="en-US" dirty="0" smtClean="0"/>
              <a:t>平台不一致，需要单独建立一个全局地址池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A51CA-5F86-4FFA-AF76-EFA20A25968D}" type="slidenum">
              <a:rPr lang="zh-CN" altLang="en-US" smtClean="0"/>
              <a:pPr/>
              <a:t>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030182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Pppoe</a:t>
            </a:r>
            <a:r>
              <a:rPr lang="zh-CN" altLang="en-US" dirty="0" smtClean="0"/>
              <a:t>账号密码可以直接在</a:t>
            </a:r>
            <a:r>
              <a:rPr lang="en-US" altLang="zh-CN" dirty="0" err="1" smtClean="0"/>
              <a:t>cfg</a:t>
            </a:r>
            <a:r>
              <a:rPr lang="zh-CN" altLang="en-US" dirty="0" smtClean="0"/>
              <a:t>中查看具体的用户名以及密码。</a:t>
            </a:r>
            <a:endParaRPr lang="en-US" altLang="zh-CN" dirty="0" smtClean="0"/>
          </a:p>
          <a:p>
            <a:r>
              <a:rPr lang="zh-CN" altLang="en-US" dirty="0" smtClean="0"/>
              <a:t>对于</a:t>
            </a:r>
            <a:r>
              <a:rPr lang="en-US" altLang="zh-CN" dirty="0" smtClean="0"/>
              <a:t>ER G2 </a:t>
            </a:r>
            <a:r>
              <a:rPr lang="en-US" altLang="zh-CN" dirty="0" err="1" smtClean="0"/>
              <a:t>lan</a:t>
            </a:r>
            <a:r>
              <a:rPr lang="zh-CN" altLang="en-US" dirty="0" smtClean="0"/>
              <a:t>切换成</a:t>
            </a:r>
            <a:r>
              <a:rPr lang="en-US" altLang="zh-CN" dirty="0" smtClean="0"/>
              <a:t>WAN</a:t>
            </a:r>
            <a:r>
              <a:rPr lang="zh-CN" altLang="en-US" dirty="0" smtClean="0"/>
              <a:t>协商能力强很多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A51CA-5F86-4FFA-AF76-EFA20A25968D}" type="slidenum">
              <a:rPr lang="zh-CN" altLang="en-US" smtClean="0"/>
              <a:pPr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468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165CC-0B7E-4F41-A1E2-3C514C52259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99384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一般配置没有问题需要确定</a:t>
            </a:r>
            <a:r>
              <a:rPr lang="en-US" altLang="zh-CN" dirty="0" smtClean="0"/>
              <a:t>l2tp</a:t>
            </a:r>
            <a:r>
              <a:rPr lang="zh-CN" altLang="en-US" dirty="0" smtClean="0"/>
              <a:t>报文是否到了设备</a:t>
            </a:r>
            <a:r>
              <a:rPr lang="en-US" altLang="zh-CN" dirty="0" smtClean="0"/>
              <a:t>WAN</a:t>
            </a:r>
            <a:r>
              <a:rPr lang="zh-CN" altLang="en-US" dirty="0" smtClean="0"/>
              <a:t>口，老</a:t>
            </a:r>
            <a:r>
              <a:rPr lang="en-US" altLang="zh-CN" dirty="0" smtClean="0"/>
              <a:t>ER</a:t>
            </a:r>
            <a:r>
              <a:rPr lang="zh-CN" altLang="en-US" dirty="0" smtClean="0"/>
              <a:t>可以镜像抓取</a:t>
            </a:r>
            <a:r>
              <a:rPr lang="en-US" altLang="zh-CN" dirty="0" smtClean="0"/>
              <a:t>WAN</a:t>
            </a:r>
            <a:r>
              <a:rPr lang="zh-CN" altLang="en-US" dirty="0" smtClean="0"/>
              <a:t>口报文确认，</a:t>
            </a:r>
            <a:r>
              <a:rPr lang="en-US" altLang="zh-CN" dirty="0" smtClean="0"/>
              <a:t>ER</a:t>
            </a:r>
            <a:r>
              <a:rPr lang="en-US" altLang="zh-CN" baseline="0" dirty="0" smtClean="0"/>
              <a:t> G2</a:t>
            </a:r>
            <a:r>
              <a:rPr lang="zh-CN" altLang="en-US" baseline="0" dirty="0" smtClean="0"/>
              <a:t>可以直接</a:t>
            </a:r>
            <a:r>
              <a:rPr lang="en-US" altLang="zh-CN" baseline="0" dirty="0" smtClean="0"/>
              <a:t>web</a:t>
            </a:r>
            <a:r>
              <a:rPr lang="zh-CN" altLang="en-US" baseline="0" dirty="0" smtClean="0"/>
              <a:t>界面网络维护，网络抓包中抓取报文确定。</a:t>
            </a:r>
            <a:endParaRPr lang="en-US" altLang="zh-CN" baseline="0" dirty="0" smtClean="0"/>
          </a:p>
          <a:p>
            <a:r>
              <a:rPr lang="zh-CN" altLang="en-US" baseline="0" dirty="0" smtClean="0"/>
              <a:t>如果报文设备收到了，也有回应报文，但是终端没有收到一般为运营商问题，运营商过滤</a:t>
            </a:r>
            <a:r>
              <a:rPr lang="en-US" altLang="zh-CN" baseline="0" dirty="0" smtClean="0"/>
              <a:t>l2tp</a:t>
            </a:r>
            <a:r>
              <a:rPr lang="zh-CN" altLang="en-US" baseline="0" dirty="0" smtClean="0"/>
              <a:t>报文很正常。</a:t>
            </a:r>
            <a:endParaRPr lang="en-US" altLang="zh-CN" baseline="0" dirty="0" smtClean="0"/>
          </a:p>
          <a:p>
            <a:r>
              <a:rPr lang="zh-CN" altLang="en-US" baseline="0" dirty="0" smtClean="0"/>
              <a:t>如果报文设备收到了，但是没有回应，可以尝试开关下</a:t>
            </a:r>
            <a:r>
              <a:rPr lang="en-US" altLang="zh-CN" baseline="0" dirty="0" smtClean="0"/>
              <a:t>l2tp</a:t>
            </a:r>
            <a:r>
              <a:rPr lang="zh-CN" altLang="en-US" baseline="0" dirty="0" smtClean="0"/>
              <a:t>功能，此时可能是</a:t>
            </a:r>
            <a:r>
              <a:rPr lang="en-US" altLang="zh-CN" baseline="0" dirty="0" smtClean="0"/>
              <a:t>l2tp</a:t>
            </a:r>
            <a:r>
              <a:rPr lang="zh-CN" altLang="en-US" baseline="0" dirty="0" smtClean="0"/>
              <a:t>进程已经挂死，在</a:t>
            </a:r>
            <a:r>
              <a:rPr lang="en-US" altLang="zh-CN" baseline="0" dirty="0" err="1" smtClean="0"/>
              <a:t>debugshell</a:t>
            </a:r>
            <a:r>
              <a:rPr lang="zh-CN" altLang="en-US" baseline="0" dirty="0" smtClean="0"/>
              <a:t>中</a:t>
            </a:r>
            <a:r>
              <a:rPr lang="en-US" altLang="zh-CN" baseline="0" dirty="0" smtClean="0"/>
              <a:t>top</a:t>
            </a:r>
            <a:r>
              <a:rPr lang="zh-CN" altLang="en-US" baseline="0" dirty="0" smtClean="0"/>
              <a:t>看不到名为</a:t>
            </a:r>
            <a:r>
              <a:rPr lang="en-US" altLang="zh-CN" baseline="0" dirty="0" smtClean="0"/>
              <a:t>openl2tp</a:t>
            </a:r>
            <a:r>
              <a:rPr lang="zh-CN" altLang="en-US" baseline="0" dirty="0" smtClean="0"/>
              <a:t>的进程，升级最新版本可以解决</a:t>
            </a:r>
            <a:r>
              <a:rPr lang="en-US" altLang="zh-CN" baseline="0" dirty="0" smtClean="0"/>
              <a:t>l2tp</a:t>
            </a:r>
            <a:r>
              <a:rPr lang="zh-CN" altLang="en-US" baseline="0" dirty="0" smtClean="0"/>
              <a:t>进程挂死，</a:t>
            </a:r>
            <a:endParaRPr lang="en-US" altLang="zh-CN" baseline="0" dirty="0" smtClean="0"/>
          </a:p>
          <a:p>
            <a:r>
              <a:rPr lang="zh-CN" altLang="en-US" baseline="0" dirty="0" smtClean="0"/>
              <a:t>该问题原因为之前版本</a:t>
            </a:r>
            <a:r>
              <a:rPr lang="en-US" altLang="zh-CN" baseline="0" dirty="0" smtClean="0"/>
              <a:t>l2tp</a:t>
            </a:r>
            <a:r>
              <a:rPr lang="zh-CN" altLang="en-US" baseline="0" dirty="0" smtClean="0"/>
              <a:t>支持客户端数目很少，当客户端到达上限，但是依旧有客户端拨入时就有可能导致</a:t>
            </a:r>
            <a:r>
              <a:rPr lang="en-US" altLang="zh-CN" baseline="0" dirty="0" smtClean="0"/>
              <a:t>l2tp</a:t>
            </a:r>
            <a:r>
              <a:rPr lang="zh-CN" altLang="en-US" baseline="0" dirty="0" smtClean="0"/>
              <a:t>报文异常消失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A51CA-5F86-4FFA-AF76-EFA20A25968D}" type="slidenum">
              <a:rPr lang="zh-CN" altLang="en-US" smtClean="0"/>
              <a:pPr/>
              <a:t>56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626922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流量监控中只能看到</a:t>
            </a:r>
            <a:r>
              <a:rPr lang="en-US" altLang="zh-CN" dirty="0" err="1" smtClean="0"/>
              <a:t>lan</a:t>
            </a:r>
            <a:r>
              <a:rPr lang="en-US" altLang="zh-CN" dirty="0" smtClean="0"/>
              <a:t>-wan</a:t>
            </a:r>
            <a:r>
              <a:rPr lang="zh-CN" altLang="en-US" dirty="0" smtClean="0"/>
              <a:t>，</a:t>
            </a:r>
            <a:endParaRPr lang="en-US" altLang="zh-CN" dirty="0" smtClean="0"/>
          </a:p>
          <a:p>
            <a:r>
              <a:rPr lang="zh-CN" altLang="en-US" dirty="0" smtClean="0"/>
              <a:t>系统自检中看到的为总连接数：包括</a:t>
            </a:r>
            <a:r>
              <a:rPr lang="en-US" altLang="zh-CN" dirty="0" err="1" smtClean="0"/>
              <a:t>lan</a:t>
            </a:r>
            <a:r>
              <a:rPr lang="en-US" altLang="zh-CN" dirty="0" smtClean="0"/>
              <a:t>-wan</a:t>
            </a:r>
            <a:r>
              <a:rPr lang="zh-CN" altLang="en-US" dirty="0" smtClean="0"/>
              <a:t>，</a:t>
            </a:r>
            <a:r>
              <a:rPr lang="en-US" altLang="zh-CN" dirty="0" err="1" smtClean="0"/>
              <a:t>lan-lan</a:t>
            </a:r>
            <a:r>
              <a:rPr lang="zh-CN" altLang="en-US" dirty="0" smtClean="0"/>
              <a:t>，</a:t>
            </a:r>
            <a:r>
              <a:rPr lang="en-US" altLang="zh-CN" dirty="0" smtClean="0"/>
              <a:t>wan-</a:t>
            </a:r>
            <a:r>
              <a:rPr lang="en-US" altLang="zh-CN" dirty="0" err="1" smtClean="0"/>
              <a:t>lan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A51CA-5F86-4FFA-AF76-EFA20A25968D}" type="slidenum">
              <a:rPr lang="zh-CN" altLang="en-US" smtClean="0"/>
              <a:pPr/>
              <a:t>57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776704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非常经典的非对称流量路径，</a:t>
            </a:r>
            <a:r>
              <a:rPr lang="en-US" altLang="zh-CN" dirty="0" smtClean="0"/>
              <a:t>ER</a:t>
            </a:r>
            <a:r>
              <a:rPr lang="zh-CN" altLang="en-US" dirty="0" smtClean="0"/>
              <a:t>虽然不是防火墙，在</a:t>
            </a:r>
            <a:r>
              <a:rPr lang="en-US" altLang="zh-CN" dirty="0" smtClean="0"/>
              <a:t>web</a:t>
            </a:r>
            <a:r>
              <a:rPr lang="zh-CN" altLang="en-US" dirty="0" smtClean="0"/>
              <a:t>界面页看不到会话表，但是实际系统内存存在，和防火墙一样这种非对称路径的报文会被阻断。</a:t>
            </a:r>
            <a:endParaRPr lang="en-US" altLang="zh-CN" dirty="0" smtClean="0"/>
          </a:p>
          <a:p>
            <a:r>
              <a:rPr lang="zh-CN" altLang="en-US" dirty="0" smtClean="0"/>
              <a:t>解决方法：</a:t>
            </a:r>
            <a:endParaRPr lang="en-US" altLang="zh-CN" dirty="0" smtClean="0"/>
          </a:p>
          <a:p>
            <a:r>
              <a:rPr lang="en-US" altLang="zh-CN" dirty="0" smtClean="0"/>
              <a:t>Web</a:t>
            </a:r>
            <a:r>
              <a:rPr lang="zh-CN" altLang="en-US" dirty="0" smtClean="0"/>
              <a:t>界面的</a:t>
            </a:r>
            <a:r>
              <a:rPr lang="en-US" altLang="zh-CN" dirty="0" smtClean="0"/>
              <a:t>/login.asp</a:t>
            </a:r>
            <a:r>
              <a:rPr lang="zh-CN" altLang="en-US" dirty="0" smtClean="0"/>
              <a:t>修改成</a:t>
            </a:r>
            <a:r>
              <a:rPr lang="en-US" altLang="zh-CN" dirty="0" smtClean="0"/>
              <a:t>/debug.asp</a:t>
            </a:r>
            <a:r>
              <a:rPr lang="zh-CN" altLang="en-US" dirty="0" smtClean="0"/>
              <a:t>，开启容许非法的</a:t>
            </a:r>
            <a:r>
              <a:rPr lang="en-US" altLang="zh-CN" dirty="0" err="1" smtClean="0"/>
              <a:t>tcp</a:t>
            </a:r>
            <a:r>
              <a:rPr lang="zh-CN" altLang="en-US" dirty="0" smtClean="0"/>
              <a:t>报文通过。</a:t>
            </a:r>
            <a:endParaRPr lang="en-US" altLang="zh-CN" dirty="0" smtClean="0"/>
          </a:p>
          <a:p>
            <a:r>
              <a:rPr lang="zh-CN" altLang="en-US" dirty="0" smtClean="0"/>
              <a:t>既然是非法的</a:t>
            </a:r>
            <a:r>
              <a:rPr lang="en-US" altLang="zh-CN" dirty="0" err="1" smtClean="0"/>
              <a:t>ack</a:t>
            </a:r>
            <a:r>
              <a:rPr lang="zh-CN" altLang="en-US" dirty="0" smtClean="0"/>
              <a:t>报文，其实不仅是非对称路径这种无法通过会话检查的报文，还有异常的</a:t>
            </a:r>
            <a:r>
              <a:rPr lang="en-US" altLang="zh-CN" dirty="0" err="1" smtClean="0"/>
              <a:t>tcp</a:t>
            </a:r>
            <a:r>
              <a:rPr lang="zh-CN" altLang="en-US" dirty="0" smtClean="0"/>
              <a:t>报文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165CC-0B7E-4F41-A1E2-3C514C522594}" type="slidenum">
              <a:rPr lang="zh-CN" altLang="en-US" smtClean="0"/>
              <a:t>59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259830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解决方法依旧是在</a:t>
            </a:r>
            <a:r>
              <a:rPr lang="en-US" altLang="zh-CN" dirty="0" smtClean="0"/>
              <a:t>debug.asp</a:t>
            </a:r>
            <a:r>
              <a:rPr lang="zh-CN" altLang="en-US" dirty="0" smtClean="0"/>
              <a:t>中开启容许非法</a:t>
            </a:r>
            <a:r>
              <a:rPr lang="en-US" altLang="zh-CN" dirty="0" err="1" smtClean="0"/>
              <a:t>tcp</a:t>
            </a:r>
            <a:r>
              <a:rPr lang="zh-CN" altLang="en-US" dirty="0" smtClean="0"/>
              <a:t>报文通过。</a:t>
            </a:r>
            <a:endParaRPr lang="en-US" altLang="zh-CN" dirty="0" smtClean="0"/>
          </a:p>
          <a:p>
            <a:r>
              <a:rPr lang="zh-CN" altLang="en-US" dirty="0" smtClean="0"/>
              <a:t>其他类似案例：</a:t>
            </a:r>
            <a:endParaRPr lang="en-US" altLang="zh-CN" dirty="0" smtClean="0"/>
          </a:p>
          <a:p>
            <a:r>
              <a:rPr lang="zh-CN" altLang="en-US" dirty="0" smtClean="0"/>
              <a:t>客户通过设备访问网络，浏览器中经常会出现连接被重置，</a:t>
            </a:r>
            <a:r>
              <a:rPr lang="en-US" altLang="zh-CN" dirty="0" err="1" smtClean="0"/>
              <a:t>miniware</a:t>
            </a:r>
            <a:r>
              <a:rPr lang="zh-CN" altLang="en-US" dirty="0" smtClean="0"/>
              <a:t>不会拦截客户的</a:t>
            </a:r>
            <a:r>
              <a:rPr lang="en-US" altLang="zh-CN" dirty="0" err="1" smtClean="0"/>
              <a:t>tcp</a:t>
            </a:r>
            <a:r>
              <a:rPr lang="zh-CN" altLang="en-US" dirty="0" smtClean="0"/>
              <a:t>报文之后再发送</a:t>
            </a:r>
            <a:r>
              <a:rPr lang="en-US" altLang="zh-CN" dirty="0" err="1" smtClean="0"/>
              <a:t>rst</a:t>
            </a:r>
            <a:r>
              <a:rPr lang="zh-CN" altLang="en-US" dirty="0" smtClean="0"/>
              <a:t>，</a:t>
            </a:r>
            <a:r>
              <a:rPr lang="en-US" altLang="zh-CN" dirty="0" err="1" smtClean="0"/>
              <a:t>ack</a:t>
            </a:r>
            <a:r>
              <a:rPr lang="zh-CN" altLang="en-US" dirty="0" smtClean="0"/>
              <a:t>，异常流量防护或者接入控制只会直接不转发报文，内外网同时抓包最后发现</a:t>
            </a:r>
            <a:endParaRPr lang="en-US" altLang="zh-CN" dirty="0" smtClean="0"/>
          </a:p>
          <a:p>
            <a:r>
              <a:rPr lang="en-US" altLang="zh-CN" dirty="0" err="1" smtClean="0"/>
              <a:t>Rst</a:t>
            </a:r>
            <a:r>
              <a:rPr lang="en-US" altLang="zh-CN" dirty="0" smtClean="0"/>
              <a:t> ,</a:t>
            </a:r>
            <a:r>
              <a:rPr lang="en-US" altLang="zh-CN" dirty="0" err="1" smtClean="0"/>
              <a:t>ack</a:t>
            </a:r>
            <a:r>
              <a:rPr lang="zh-CN" altLang="en-US" dirty="0" smtClean="0"/>
              <a:t>来自公网，最后客户联系运营商排查发现确实为运营商问题。</a:t>
            </a:r>
            <a:endParaRPr lang="en-US" altLang="zh-CN" dirty="0" smtClean="0"/>
          </a:p>
          <a:p>
            <a:r>
              <a:rPr lang="zh-CN" altLang="en-US" dirty="0" smtClean="0"/>
              <a:t>报文抓取之前</a:t>
            </a:r>
            <a:r>
              <a:rPr lang="en-US" altLang="zh-CN" dirty="0" smtClean="0"/>
              <a:t>ERG2</a:t>
            </a:r>
            <a:r>
              <a:rPr lang="zh-CN" altLang="en-US" dirty="0" smtClean="0"/>
              <a:t>无法镜像</a:t>
            </a:r>
            <a:r>
              <a:rPr lang="en-US" altLang="zh-CN" dirty="0" smtClean="0"/>
              <a:t>WAN</a:t>
            </a:r>
            <a:r>
              <a:rPr lang="zh-CN" altLang="en-US" dirty="0" smtClean="0"/>
              <a:t>比较不方便，都是进入到</a:t>
            </a:r>
            <a:r>
              <a:rPr lang="en-US" altLang="zh-CN" dirty="0" err="1" smtClean="0"/>
              <a:t>debugshell</a:t>
            </a:r>
            <a:r>
              <a:rPr lang="zh-CN" altLang="en-US" dirty="0" smtClean="0"/>
              <a:t>视图下通过</a:t>
            </a:r>
            <a:r>
              <a:rPr lang="en-US" altLang="zh-CN" dirty="0" err="1" smtClean="0"/>
              <a:t>tcpdump</a:t>
            </a:r>
            <a:r>
              <a:rPr lang="zh-CN" altLang="en-US" dirty="0" smtClean="0"/>
              <a:t>抓取报文。</a:t>
            </a:r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165CC-0B7E-4F41-A1E2-3C514C522594}" type="slidenum">
              <a:rPr lang="zh-CN" altLang="en-US" smtClean="0"/>
              <a:t>60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431819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路由表查看</a:t>
            </a:r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165CC-0B7E-4F41-A1E2-3C514C522594}" type="slidenum">
              <a:rPr lang="zh-CN" altLang="en-US" smtClean="0"/>
              <a:t>61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106040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此处大概讲解下一键导出里的内容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165CC-0B7E-4F41-A1E2-3C514C522594}" type="slidenum">
              <a:rPr lang="zh-CN" altLang="en-US" smtClean="0"/>
              <a:t>62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43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不知道管理密码无法登陆设备的情况下，可以通过：</a:t>
            </a:r>
            <a:r>
              <a:rPr lang="en-US" altLang="zh-CN" dirty="0" smtClean="0"/>
              <a:t>Console</a:t>
            </a:r>
            <a:r>
              <a:rPr lang="zh-CN" altLang="en-US" dirty="0" smtClean="0"/>
              <a:t>中</a:t>
            </a:r>
            <a:r>
              <a:rPr lang="en-US" altLang="zh-CN" dirty="0" smtClean="0"/>
              <a:t>password</a:t>
            </a:r>
            <a:r>
              <a:rPr lang="zh-CN" altLang="en-US" dirty="0" smtClean="0"/>
              <a:t>修改密码，无法像</a:t>
            </a:r>
            <a:r>
              <a:rPr lang="en-US" altLang="zh-CN" dirty="0" err="1" smtClean="0"/>
              <a:t>comware</a:t>
            </a:r>
            <a:r>
              <a:rPr lang="zh-CN" altLang="en-US" dirty="0" smtClean="0"/>
              <a:t>跳过当前配置文件然后修改</a:t>
            </a:r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165CC-0B7E-4F41-A1E2-3C514C52259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7472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165CC-0B7E-4F41-A1E2-3C514C52259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6593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不贴图直接演示</a:t>
            </a:r>
            <a:endParaRPr lang="en-US" altLang="zh-CN" dirty="0" smtClean="0"/>
          </a:p>
          <a:p>
            <a:r>
              <a:rPr lang="en-US" altLang="zh-CN" dirty="0" smtClean="0"/>
              <a:t>ERG2</a:t>
            </a:r>
            <a:r>
              <a:rPr lang="zh-CN" altLang="en-US" baseline="0" dirty="0" smtClean="0"/>
              <a:t>有时候会遇到</a:t>
            </a:r>
            <a:r>
              <a:rPr lang="en-US" altLang="zh-CN" baseline="0" dirty="0" smtClean="0"/>
              <a:t>WAN</a:t>
            </a:r>
            <a:r>
              <a:rPr lang="zh-CN" altLang="en-US" baseline="0" dirty="0" smtClean="0"/>
              <a:t>口无法协商起来或者本端协商</a:t>
            </a:r>
            <a:r>
              <a:rPr lang="en-US" altLang="zh-CN" baseline="0" dirty="0" smtClean="0"/>
              <a:t>up</a:t>
            </a:r>
            <a:r>
              <a:rPr lang="zh-CN" altLang="en-US" baseline="0" dirty="0" smtClean="0"/>
              <a:t>但是无法拨号，实质都为链路协商存在问题，此时可以尝试将</a:t>
            </a:r>
            <a:r>
              <a:rPr lang="en-US" altLang="zh-CN" baseline="0" dirty="0" smtClean="0"/>
              <a:t>LAN</a:t>
            </a:r>
            <a:r>
              <a:rPr lang="zh-CN" altLang="en-US" baseline="0" dirty="0" smtClean="0"/>
              <a:t>切换成</a:t>
            </a:r>
            <a:r>
              <a:rPr lang="en-US" altLang="zh-CN" baseline="0" dirty="0" smtClean="0"/>
              <a:t>WAN</a:t>
            </a:r>
            <a:r>
              <a:rPr lang="zh-CN" altLang="en-US" baseline="0" dirty="0" smtClean="0"/>
              <a:t>，使用切换之后的接口协商，</a:t>
            </a:r>
            <a:r>
              <a:rPr lang="en-US" altLang="zh-CN" baseline="0" dirty="0" smtClean="0"/>
              <a:t>LAN</a:t>
            </a:r>
            <a:r>
              <a:rPr lang="zh-CN" altLang="en-US" baseline="0" dirty="0" smtClean="0"/>
              <a:t>口协商能力远优于</a:t>
            </a:r>
            <a:r>
              <a:rPr lang="en-US" altLang="zh-CN" baseline="0" dirty="0" smtClean="0"/>
              <a:t>WAN</a:t>
            </a:r>
            <a:r>
              <a:rPr lang="zh-CN" altLang="en-US" baseline="0" dirty="0" smtClean="0"/>
              <a:t>。</a:t>
            </a:r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165CC-0B7E-4F41-A1E2-3C514C52259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00127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Lan</a:t>
            </a:r>
            <a:r>
              <a:rPr lang="zh-CN" altLang="en-US" dirty="0" smtClean="0"/>
              <a:t>多个接口一个</a:t>
            </a:r>
            <a:r>
              <a:rPr lang="en-US" altLang="zh-CN" dirty="0" smtClean="0"/>
              <a:t>system-mac</a:t>
            </a:r>
            <a:r>
              <a:rPr lang="zh-CN" altLang="en-US" dirty="0" smtClean="0"/>
              <a:t>，和交换机一致</a:t>
            </a:r>
            <a:endParaRPr lang="en-US" altLang="zh-CN" dirty="0" smtClean="0"/>
          </a:p>
          <a:p>
            <a:r>
              <a:rPr lang="zh-CN" altLang="en-US" dirty="0" smtClean="0"/>
              <a:t>不贴图</a:t>
            </a:r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165CC-0B7E-4F41-A1E2-3C514C52259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2498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A6F9A-EB0B-46EC-861B-737D2DB3A39F}" type="datetimeFigureOut">
              <a:rPr lang="zh-CN" altLang="en-US" smtClean="0"/>
              <a:t>2017/11/23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8B72F-D785-47A9-A085-3B5CD8839E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614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A6F9A-EB0B-46EC-861B-737D2DB3A39F}" type="datetimeFigureOut">
              <a:rPr lang="zh-CN" altLang="en-US" smtClean="0"/>
              <a:t>2017/11/23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8B72F-D785-47A9-A085-3B5CD8839E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4851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A6F9A-EB0B-46EC-861B-737D2DB3A39F}" type="datetimeFigureOut">
              <a:rPr lang="zh-CN" altLang="en-US" smtClean="0"/>
              <a:t>2017/11/23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8B72F-D785-47A9-A085-3B5CD8839E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97753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5128955"/>
            <a:ext cx="9756576" cy="1180829"/>
          </a:xfrm>
          <a:prstGeom prst="rect">
            <a:avLst/>
          </a:prstGeom>
        </p:spPr>
        <p:txBody>
          <a:bodyPr anchor="ctr" anchorCtr="0"/>
          <a:lstStyle>
            <a:lvl1pPr algn="ctr">
              <a:defRPr sz="3733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42296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绝密-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45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A6F9A-EB0B-46EC-861B-737D2DB3A39F}" type="datetimeFigureOut">
              <a:rPr lang="zh-CN" altLang="en-US" smtClean="0"/>
              <a:t>2017/11/23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8B72F-D785-47A9-A085-3B5CD8839E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374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A6F9A-EB0B-46EC-861B-737D2DB3A39F}" type="datetimeFigureOut">
              <a:rPr lang="zh-CN" altLang="en-US" smtClean="0"/>
              <a:t>2017/11/23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8B72F-D785-47A9-A085-3B5CD8839E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0668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A6F9A-EB0B-46EC-861B-737D2DB3A39F}" type="datetimeFigureOut">
              <a:rPr lang="zh-CN" altLang="en-US" smtClean="0"/>
              <a:t>2017/11/23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8B72F-D785-47A9-A085-3B5CD8839E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41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A6F9A-EB0B-46EC-861B-737D2DB3A39F}" type="datetimeFigureOut">
              <a:rPr lang="zh-CN" altLang="en-US" smtClean="0"/>
              <a:t>2017/11/23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8B72F-D785-47A9-A085-3B5CD8839E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9937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A6F9A-EB0B-46EC-861B-737D2DB3A39F}" type="datetimeFigureOut">
              <a:rPr lang="zh-CN" altLang="en-US" smtClean="0"/>
              <a:t>2017/11/23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8B72F-D785-47A9-A085-3B5CD8839E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2333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A6F9A-EB0B-46EC-861B-737D2DB3A39F}" type="datetimeFigureOut">
              <a:rPr lang="zh-CN" altLang="en-US" smtClean="0"/>
              <a:t>2017/11/23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8B72F-D785-47A9-A085-3B5CD8839E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8910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A6F9A-EB0B-46EC-861B-737D2DB3A39F}" type="datetimeFigureOut">
              <a:rPr lang="zh-CN" altLang="en-US" smtClean="0"/>
              <a:t>2017/11/23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8B72F-D785-47A9-A085-3B5CD8839E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451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A6F9A-EB0B-46EC-861B-737D2DB3A39F}" type="datetimeFigureOut">
              <a:rPr lang="zh-CN" altLang="en-US" smtClean="0"/>
              <a:t>2017/11/23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8B72F-D785-47A9-A085-3B5CD8839E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1941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A6F9A-EB0B-46EC-861B-737D2DB3A39F}" type="datetimeFigureOut">
              <a:rPr lang="zh-CN" altLang="en-US" smtClean="0"/>
              <a:t>2017/11/23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8B72F-D785-47A9-A085-3B5CD8839E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480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PowerPoint_____2.pptx"/><Relationship Id="rId5" Type="http://schemas.openxmlformats.org/officeDocument/2006/relationships/image" Target="../media/image3.wmf"/><Relationship Id="rId4" Type="http://schemas.openxmlformats.org/officeDocument/2006/relationships/package" Target="../embeddings/Microsoft_PowerPoint_____1.pptx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4.wmf"/><Relationship Id="rId4" Type="http://schemas.openxmlformats.org/officeDocument/2006/relationships/package" Target="../embeddings/Microsoft_Excel____3.xlsx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8.wmf"/><Relationship Id="rId4" Type="http://schemas.openxmlformats.org/officeDocument/2006/relationships/package" Target="../embeddings/Microsoft_Word___4.docx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9.wmf"/><Relationship Id="rId4" Type="http://schemas.openxmlformats.org/officeDocument/2006/relationships/package" Target="../embeddings/Microsoft_Word___5.docx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0.wmf"/><Relationship Id="rId4" Type="http://schemas.openxmlformats.org/officeDocument/2006/relationships/package" Target="../embeddings/Microsoft_Word___6.docx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1.wmf"/><Relationship Id="rId4" Type="http://schemas.openxmlformats.org/officeDocument/2006/relationships/package" Target="../embeddings/Microsoft_Word___7.docx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2.wmf"/><Relationship Id="rId4" Type="http://schemas.openxmlformats.org/officeDocument/2006/relationships/package" Target="../embeddings/Microsoft_Word___8.docx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3.wmf"/><Relationship Id="rId4" Type="http://schemas.openxmlformats.org/officeDocument/2006/relationships/oleObject" Target="../embeddings/Microsoft_Word_97_-_2003___1.doc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35.wmf"/><Relationship Id="rId4" Type="http://schemas.openxmlformats.org/officeDocument/2006/relationships/package" Target="../embeddings/Microsoft_Word___9.docx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36.wmf"/><Relationship Id="rId4" Type="http://schemas.openxmlformats.org/officeDocument/2006/relationships/package" Target="../embeddings/Microsoft_Word___10.docx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37.wmf"/><Relationship Id="rId4" Type="http://schemas.openxmlformats.org/officeDocument/2006/relationships/package" Target="../embeddings/Microsoft_Word___11.docx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38.wmf"/><Relationship Id="rId4" Type="http://schemas.openxmlformats.org/officeDocument/2006/relationships/package" Target="../embeddings/Microsoft_Word___12.docx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39.wmf"/><Relationship Id="rId4" Type="http://schemas.openxmlformats.org/officeDocument/2006/relationships/package" Target="../embeddings/Microsoft_Word___13.docx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40.wmf"/><Relationship Id="rId4" Type="http://schemas.openxmlformats.org/officeDocument/2006/relationships/package" Target="../embeddings/Microsoft_Word___14.docx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2191999" cy="6858001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2118" y="5122334"/>
            <a:ext cx="12198351" cy="1200151"/>
            <a:chOff x="-4763" y="3689350"/>
            <a:chExt cx="9148763" cy="900113"/>
          </a:xfrm>
        </p:grpSpPr>
        <p:sp>
          <p:nvSpPr>
            <p:cNvPr id="22" name="Rectangle 6"/>
            <p:cNvSpPr>
              <a:spLocks noChangeArrowheads="1"/>
            </p:cNvSpPr>
            <p:nvPr/>
          </p:nvSpPr>
          <p:spPr bwMode="auto">
            <a:xfrm>
              <a:off x="290512" y="3989388"/>
              <a:ext cx="295275" cy="295275"/>
            </a:xfrm>
            <a:prstGeom prst="rect">
              <a:avLst/>
            </a:pr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dirty="0"/>
            </a:p>
          </p:txBody>
        </p:sp>
        <p:sp>
          <p:nvSpPr>
            <p:cNvPr id="23" name="Rectangle 7"/>
            <p:cNvSpPr>
              <a:spLocks noChangeArrowheads="1"/>
            </p:cNvSpPr>
            <p:nvPr/>
          </p:nvSpPr>
          <p:spPr bwMode="auto">
            <a:xfrm>
              <a:off x="-4763" y="3989388"/>
              <a:ext cx="295275" cy="295275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" name="Rectangle 8"/>
            <p:cNvSpPr>
              <a:spLocks noChangeArrowheads="1"/>
            </p:cNvSpPr>
            <p:nvPr/>
          </p:nvSpPr>
          <p:spPr bwMode="auto">
            <a:xfrm>
              <a:off x="585787" y="3989388"/>
              <a:ext cx="298450" cy="295275"/>
            </a:xfrm>
            <a:prstGeom prst="rect">
              <a:avLst/>
            </a:prstGeom>
            <a:solidFill>
              <a:srgbClr val="B500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" name="Rectangle 9"/>
            <p:cNvSpPr>
              <a:spLocks noChangeArrowheads="1"/>
            </p:cNvSpPr>
            <p:nvPr/>
          </p:nvSpPr>
          <p:spPr bwMode="auto">
            <a:xfrm>
              <a:off x="290512" y="3689350"/>
              <a:ext cx="295275" cy="300038"/>
            </a:xfrm>
            <a:prstGeom prst="rect">
              <a:avLst/>
            </a:prstGeom>
            <a:solidFill>
              <a:srgbClr val="CCCCCC">
                <a:alpha val="80000"/>
              </a:srgb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6" name="Rectangle 10"/>
            <p:cNvSpPr>
              <a:spLocks noChangeArrowheads="1"/>
            </p:cNvSpPr>
            <p:nvPr/>
          </p:nvSpPr>
          <p:spPr bwMode="auto">
            <a:xfrm>
              <a:off x="-4763" y="3689350"/>
              <a:ext cx="295275" cy="300038"/>
            </a:xfrm>
            <a:prstGeom prst="rect">
              <a:avLst/>
            </a:prstGeom>
            <a:solidFill>
              <a:srgbClr val="F2F2F2">
                <a:alpha val="80000"/>
              </a:srgb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7" name="Rectangle 11"/>
            <p:cNvSpPr>
              <a:spLocks noChangeArrowheads="1"/>
            </p:cNvSpPr>
            <p:nvPr/>
          </p:nvSpPr>
          <p:spPr bwMode="auto">
            <a:xfrm>
              <a:off x="585787" y="3689350"/>
              <a:ext cx="298450" cy="300038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8" name="Rectangle 12"/>
            <p:cNvSpPr>
              <a:spLocks noChangeArrowheads="1"/>
            </p:cNvSpPr>
            <p:nvPr/>
          </p:nvSpPr>
          <p:spPr bwMode="auto">
            <a:xfrm>
              <a:off x="290512" y="4284663"/>
              <a:ext cx="295275" cy="295275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9" name="Rectangle 13"/>
            <p:cNvSpPr>
              <a:spLocks noChangeArrowheads="1"/>
            </p:cNvSpPr>
            <p:nvPr/>
          </p:nvSpPr>
          <p:spPr bwMode="auto">
            <a:xfrm>
              <a:off x="-4763" y="4284663"/>
              <a:ext cx="295275" cy="295275"/>
            </a:xfrm>
            <a:prstGeom prst="rect">
              <a:avLst/>
            </a:prstGeom>
            <a:solidFill>
              <a:srgbClr val="333333">
                <a:alpha val="80000"/>
              </a:srgb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0" name="Rectangle 14"/>
            <p:cNvSpPr>
              <a:spLocks noChangeArrowheads="1"/>
            </p:cNvSpPr>
            <p:nvPr/>
          </p:nvSpPr>
          <p:spPr bwMode="auto">
            <a:xfrm>
              <a:off x="585787" y="4284663"/>
              <a:ext cx="298450" cy="295275"/>
            </a:xfrm>
            <a:prstGeom prst="rect">
              <a:avLst/>
            </a:prstGeom>
            <a:solidFill>
              <a:srgbClr val="E6E6E6">
                <a:alpha val="80000"/>
              </a:srgb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1" name="Rectangle 15"/>
            <p:cNvSpPr>
              <a:spLocks noChangeArrowheads="1"/>
            </p:cNvSpPr>
            <p:nvPr/>
          </p:nvSpPr>
          <p:spPr bwMode="auto">
            <a:xfrm>
              <a:off x="884237" y="3689350"/>
              <a:ext cx="8259763" cy="90011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dirty="0"/>
            </a:p>
          </p:txBody>
        </p:sp>
      </p:grp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5445224"/>
            <a:ext cx="9756576" cy="864560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smtClean="0"/>
              <a:t>ER-ERG2</a:t>
            </a:r>
            <a:r>
              <a:rPr lang="zh-CN" altLang="en-US" dirty="0" smtClean="0"/>
              <a:t>系列产品培训</a:t>
            </a:r>
            <a:r>
              <a:rPr lang="en-US" altLang="zh-CN" sz="1867" dirty="0"/>
              <a:t/>
            </a:r>
            <a:br>
              <a:rPr lang="en-US" altLang="zh-CN" sz="1867" dirty="0"/>
            </a:br>
            <a:r>
              <a:rPr lang="en-US" altLang="zh-CN" sz="1867" dirty="0"/>
              <a:t>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zh-CN" altLang="en-US" dirty="0"/>
              <a:t/>
            </a:r>
            <a:br>
              <a:rPr lang="zh-CN" altLang="en-US" dirty="0"/>
            </a:br>
            <a:endParaRPr lang="zh-CN" altLang="en-US" dirty="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0470" y="466501"/>
            <a:ext cx="1306228" cy="56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5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838200" y="365126"/>
            <a:ext cx="10515600" cy="7423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3600" dirty="0" smtClean="0">
                <a:solidFill>
                  <a:srgbClr val="0070C0"/>
                </a:solidFill>
                <a:latin typeface=".萍方-简" panose="020B0800000000000000" pitchFamily="34" charset="-122"/>
                <a:ea typeface=".萍方-简" panose="020B0800000000000000" pitchFamily="34" charset="-122"/>
              </a:rPr>
              <a:t>产品软件特性</a:t>
            </a:r>
            <a:endParaRPr lang="zh-CN" altLang="en-US" sz="3600" dirty="0">
              <a:solidFill>
                <a:srgbClr val="0070C0"/>
              </a:solidFill>
              <a:latin typeface=".萍方-简" panose="020B0800000000000000" pitchFamily="34" charset="-122"/>
              <a:ea typeface=".萍方-简" panose="020B0800000000000000" pitchFamily="34" charset="-122"/>
            </a:endParaRPr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909320" y="1107440"/>
            <a:ext cx="11282680" cy="6075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</a:pPr>
            <a:r>
              <a:rPr lang="zh-CN" altLang="en-US" sz="1800" dirty="0" smtClean="0">
                <a:latin typeface="+mn-ea"/>
              </a:rPr>
              <a:t>配置文件管理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zh-CN" altLang="en-US" sz="1800" dirty="0" smtClean="0">
                <a:latin typeface="+mn-ea"/>
              </a:rPr>
              <a:t>支持备份，从配置文件恢复，以及复原到出厂配置。“设备管理”</a:t>
            </a:r>
            <a:r>
              <a:rPr lang="en-US" altLang="zh-CN" sz="1800" dirty="0" smtClean="0">
                <a:latin typeface="+mn-ea"/>
              </a:rPr>
              <a:t>-</a:t>
            </a:r>
            <a:r>
              <a:rPr lang="zh-CN" altLang="en-US" sz="1800" dirty="0" smtClean="0">
                <a:latin typeface="+mn-ea"/>
              </a:rPr>
              <a:t>“基本管理”</a:t>
            </a:r>
            <a:r>
              <a:rPr lang="en-US" altLang="zh-CN" sz="1800" dirty="0" smtClean="0">
                <a:latin typeface="+mn-ea"/>
              </a:rPr>
              <a:t>-</a:t>
            </a:r>
            <a:r>
              <a:rPr lang="zh-CN" altLang="en-US" sz="1800" dirty="0" smtClean="0">
                <a:latin typeface="+mn-ea"/>
              </a:rPr>
              <a:t>“配置管理”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zh-CN" altLang="en-US" sz="1800" dirty="0" smtClean="0">
                <a:latin typeface="+mn-ea"/>
              </a:rPr>
              <a:t>注意事项：</a:t>
            </a:r>
            <a:endParaRPr lang="en-US" altLang="zh-CN" sz="1800" dirty="0" smtClean="0">
              <a:latin typeface="+mn-ea"/>
            </a:endParaRPr>
          </a:p>
          <a:p>
            <a:pPr lvl="1">
              <a:lnSpc>
                <a:spcPct val="150000"/>
              </a:lnSpc>
            </a:pPr>
            <a:r>
              <a:rPr lang="zh-CN" altLang="en-US" sz="1800" dirty="0">
                <a:latin typeface="+mn-ea"/>
              </a:rPr>
              <a:t>新</a:t>
            </a:r>
            <a:r>
              <a:rPr lang="zh-CN" altLang="en-US" sz="1800" dirty="0" smtClean="0">
                <a:latin typeface="+mn-ea"/>
              </a:rPr>
              <a:t>版本的配置文件在老版本设备上会报错</a:t>
            </a:r>
            <a:endParaRPr lang="en-US" altLang="zh-CN" sz="1800" dirty="0" smtClean="0">
              <a:latin typeface="+mn-ea"/>
            </a:endParaRPr>
          </a:p>
          <a:p>
            <a:pPr lvl="1">
              <a:lnSpc>
                <a:spcPct val="150000"/>
              </a:lnSpc>
            </a:pPr>
            <a:r>
              <a:rPr lang="zh-CN" altLang="en-US" sz="1800" dirty="0" smtClean="0">
                <a:latin typeface="+mn-ea"/>
              </a:rPr>
              <a:t>在很老的版本时候，点击备份可能不是弹出保存，而是直接打开配置文件了</a:t>
            </a:r>
            <a:endParaRPr lang="en-US" altLang="zh-CN" sz="1800" dirty="0" smtClean="0">
              <a:latin typeface="+mn-ea"/>
            </a:endParaRPr>
          </a:p>
          <a:p>
            <a:pPr lvl="1">
              <a:lnSpc>
                <a:spcPct val="150000"/>
              </a:lnSpc>
            </a:pPr>
            <a:r>
              <a:rPr lang="zh-CN" altLang="en-US" sz="1800" dirty="0" smtClean="0">
                <a:latin typeface="+mn-ea"/>
              </a:rPr>
              <a:t>不能像</a:t>
            </a:r>
            <a:r>
              <a:rPr lang="en-US" altLang="zh-CN" sz="1800" dirty="0" err="1" smtClean="0">
                <a:latin typeface="+mn-ea"/>
              </a:rPr>
              <a:t>comware</a:t>
            </a:r>
            <a:r>
              <a:rPr lang="zh-CN" altLang="en-US" sz="1800" dirty="0" smtClean="0">
                <a:latin typeface="+mn-ea"/>
              </a:rPr>
              <a:t>修改配置文件之后再重新把配置文件导入，</a:t>
            </a:r>
            <a:r>
              <a:rPr lang="en-US" altLang="zh-CN" sz="1800" dirty="0" err="1" smtClean="0">
                <a:latin typeface="+mn-ea"/>
              </a:rPr>
              <a:t>miniware</a:t>
            </a:r>
            <a:r>
              <a:rPr lang="zh-CN" altLang="en-US" sz="1800" dirty="0" smtClean="0">
                <a:latin typeface="+mn-ea"/>
              </a:rPr>
              <a:t>在配置文件头部有校验，恢复配置文件时候会检查校验。</a:t>
            </a:r>
            <a:endParaRPr lang="en-US" altLang="zh-CN" sz="1800" dirty="0" smtClean="0">
              <a:latin typeface="+mn-ea"/>
            </a:endParaRPr>
          </a:p>
          <a:p>
            <a:pPr marL="914400" lvl="2" indent="0">
              <a:lnSpc>
                <a:spcPct val="150000"/>
              </a:lnSpc>
              <a:buNone/>
            </a:pPr>
            <a:r>
              <a:rPr lang="en-US" altLang="zh-CN" sz="1400" dirty="0" smtClean="0">
                <a:solidFill>
                  <a:srgbClr val="FF0000"/>
                </a:solidFill>
                <a:latin typeface="+mn-ea"/>
              </a:rPr>
              <a:t>b657fc355589b493f5253492bd9e7a5f </a:t>
            </a:r>
            <a:r>
              <a:rPr lang="en-US" altLang="zh-CN" sz="1400" dirty="0" smtClean="0">
                <a:latin typeface="+mn-ea"/>
              </a:rPr>
              <a:t> </a:t>
            </a:r>
          </a:p>
          <a:p>
            <a:pPr marL="914400" lvl="2" indent="0">
              <a:lnSpc>
                <a:spcPct val="150000"/>
              </a:lnSpc>
              <a:buNone/>
            </a:pPr>
            <a:r>
              <a:rPr lang="en-US" altLang="zh-CN" sz="1400" dirty="0" smtClean="0">
                <a:latin typeface="+mn-ea"/>
              </a:rPr>
              <a:t>ER8300G2/ERHMG2V100D019$sys@base#</a:t>
            </a:r>
          </a:p>
          <a:p>
            <a:pPr marL="914400" lvl="2" indent="0">
              <a:lnSpc>
                <a:spcPct val="150000"/>
              </a:lnSpc>
              <a:buNone/>
            </a:pPr>
            <a:r>
              <a:rPr lang="zh-CN" altLang="en-US" sz="1800" dirty="0" smtClean="0">
                <a:latin typeface="+mn-ea"/>
              </a:rPr>
              <a:t>位置：</a:t>
            </a:r>
            <a:r>
              <a:rPr lang="zh-CN" altLang="en-US" sz="1800" dirty="0">
                <a:latin typeface="+mn-ea"/>
              </a:rPr>
              <a:t> “设备管理”</a:t>
            </a:r>
            <a:r>
              <a:rPr lang="en-US" altLang="zh-CN" sz="1800" dirty="0">
                <a:latin typeface="+mn-ea"/>
              </a:rPr>
              <a:t>-</a:t>
            </a:r>
            <a:r>
              <a:rPr lang="zh-CN" altLang="en-US" sz="1800" dirty="0">
                <a:latin typeface="+mn-ea"/>
              </a:rPr>
              <a:t>“基本管理”</a:t>
            </a:r>
            <a:r>
              <a:rPr lang="en-US" altLang="zh-CN" sz="1800" dirty="0">
                <a:latin typeface="+mn-ea"/>
              </a:rPr>
              <a:t>-</a:t>
            </a:r>
            <a:r>
              <a:rPr lang="zh-CN" altLang="en-US" sz="1800" dirty="0">
                <a:latin typeface="+mn-ea"/>
              </a:rPr>
              <a:t>“配置管理”</a:t>
            </a:r>
            <a:endParaRPr lang="en-US" altLang="zh-CN" sz="1800" dirty="0" smtClean="0">
              <a:latin typeface="+mn-ea"/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909320" y="1107440"/>
            <a:ext cx="11170920" cy="5517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zh-CN" sz="1600" dirty="0" smtClean="0">
              <a:latin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21080" y="1447885"/>
            <a:ext cx="10947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4527" y="2540001"/>
            <a:ext cx="8066766" cy="408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6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838200" y="365126"/>
            <a:ext cx="10515600" cy="7423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3600" dirty="0" smtClean="0">
                <a:solidFill>
                  <a:srgbClr val="0070C0"/>
                </a:solidFill>
                <a:latin typeface=".萍方-简" panose="020B0800000000000000" pitchFamily="34" charset="-122"/>
                <a:ea typeface=".萍方-简" panose="020B0800000000000000" pitchFamily="34" charset="-122"/>
              </a:rPr>
              <a:t>产品软件特性</a:t>
            </a:r>
            <a:endParaRPr lang="zh-CN" altLang="en-US" sz="3600" dirty="0">
              <a:solidFill>
                <a:srgbClr val="0070C0"/>
              </a:solidFill>
              <a:latin typeface=".萍方-简" panose="020B0800000000000000" pitchFamily="34" charset="-122"/>
              <a:ea typeface=".萍方-简" panose="020B0800000000000000" pitchFamily="34" charset="-122"/>
            </a:endParaRPr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909320" y="1107440"/>
            <a:ext cx="11282680" cy="6075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</a:pPr>
            <a:r>
              <a:rPr lang="zh-CN" altLang="en-US" sz="1800" dirty="0" smtClean="0">
                <a:latin typeface="+mn-ea"/>
              </a:rPr>
              <a:t>版本升级</a:t>
            </a:r>
            <a:r>
              <a:rPr lang="en-US" altLang="zh-CN" sz="1400" dirty="0" smtClean="0">
                <a:latin typeface="+mn-ea"/>
              </a:rPr>
              <a:t>	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 smtClean="0">
                <a:latin typeface="+mn-ea"/>
              </a:rPr>
              <a:t>ERG2</a:t>
            </a:r>
            <a:r>
              <a:rPr lang="zh-CN" altLang="en-US" sz="1800" dirty="0" smtClean="0">
                <a:latin typeface="+mn-ea"/>
              </a:rPr>
              <a:t>支持设备上直接检查更新升级到最新版本，</a:t>
            </a:r>
            <a:r>
              <a:rPr lang="en-US" altLang="zh-CN" sz="1800" dirty="0" smtClean="0">
                <a:latin typeface="+mn-ea"/>
              </a:rPr>
              <a:t>ER</a:t>
            </a:r>
            <a:r>
              <a:rPr lang="zh-CN" altLang="en-US" sz="1800" dirty="0" smtClean="0">
                <a:latin typeface="+mn-ea"/>
              </a:rPr>
              <a:t>只能在本地上传版本升级。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zh-CN" altLang="en-US" sz="1800" dirty="0" smtClean="0">
                <a:latin typeface="+mn-ea"/>
              </a:rPr>
              <a:t>注意事项：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zh-CN" altLang="en-US" sz="1800" dirty="0" smtClean="0">
                <a:latin typeface="+mn-ea"/>
              </a:rPr>
              <a:t>本地升级时上传版本之后不要关闭</a:t>
            </a:r>
            <a:r>
              <a:rPr lang="en-US" altLang="zh-CN" sz="1800" dirty="0" smtClean="0">
                <a:latin typeface="+mn-ea"/>
              </a:rPr>
              <a:t>web</a:t>
            </a:r>
            <a:r>
              <a:rPr lang="zh-CN" altLang="en-US" sz="1800" dirty="0" smtClean="0">
                <a:latin typeface="+mn-ea"/>
              </a:rPr>
              <a:t>界面，此时</a:t>
            </a:r>
            <a:r>
              <a:rPr lang="en-US" altLang="zh-CN" sz="1800" dirty="0" smtClean="0">
                <a:latin typeface="+mn-ea"/>
              </a:rPr>
              <a:t>web</a:t>
            </a:r>
            <a:r>
              <a:rPr lang="zh-CN" altLang="en-US" sz="1800" dirty="0" smtClean="0">
                <a:latin typeface="+mn-ea"/>
              </a:rPr>
              <a:t>界面还会下发命令到设备，如果关闭可能导致升级异常，设备故障。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zh-CN" altLang="en-US" sz="1800" dirty="0" smtClean="0">
                <a:latin typeface="+mn-ea"/>
              </a:rPr>
              <a:t>位置：</a:t>
            </a:r>
            <a:r>
              <a:rPr lang="zh-CN" altLang="en-US" sz="1800" dirty="0">
                <a:latin typeface="+mn-ea"/>
              </a:rPr>
              <a:t>“设备管理”</a:t>
            </a:r>
            <a:r>
              <a:rPr lang="en-US" altLang="zh-CN" sz="1800" dirty="0">
                <a:latin typeface="+mn-ea"/>
              </a:rPr>
              <a:t>-</a:t>
            </a:r>
            <a:r>
              <a:rPr lang="zh-CN" altLang="en-US" sz="1800" dirty="0">
                <a:latin typeface="+mn-ea"/>
              </a:rPr>
              <a:t>“基本管理”</a:t>
            </a:r>
            <a:r>
              <a:rPr lang="en-US" altLang="zh-CN" sz="1800" dirty="0">
                <a:latin typeface="+mn-ea"/>
              </a:rPr>
              <a:t>-</a:t>
            </a:r>
            <a:r>
              <a:rPr lang="zh-CN" altLang="en-US" sz="1800" dirty="0">
                <a:latin typeface="+mn-ea"/>
              </a:rPr>
              <a:t>“软件升级”</a:t>
            </a:r>
            <a:endParaRPr lang="en-US" altLang="zh-CN" sz="1800" dirty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en-US" altLang="zh-CN" sz="800" dirty="0">
              <a:latin typeface="+mn-ea"/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909320" y="1107440"/>
            <a:ext cx="11170920" cy="5517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zh-CN" sz="1600" dirty="0" smtClean="0">
              <a:latin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21080" y="1447885"/>
            <a:ext cx="10947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3654" y="2357988"/>
            <a:ext cx="9297206" cy="40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7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838200" y="365126"/>
            <a:ext cx="10515600" cy="7423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3600" dirty="0" smtClean="0">
                <a:solidFill>
                  <a:srgbClr val="0070C0"/>
                </a:solidFill>
                <a:latin typeface=".萍方-简" panose="020B0800000000000000" pitchFamily="34" charset="-122"/>
                <a:ea typeface=".萍方-简" panose="020B0800000000000000" pitchFamily="34" charset="-122"/>
              </a:rPr>
              <a:t>产品软件特性</a:t>
            </a:r>
            <a:endParaRPr lang="zh-CN" altLang="en-US" sz="3600" dirty="0">
              <a:solidFill>
                <a:srgbClr val="0070C0"/>
              </a:solidFill>
              <a:latin typeface=".萍方-简" panose="020B0800000000000000" pitchFamily="34" charset="-122"/>
              <a:ea typeface=".萍方-简" panose="020B0800000000000000" pitchFamily="34" charset="-122"/>
            </a:endParaRPr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909320" y="1107440"/>
            <a:ext cx="11282680" cy="6075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50000"/>
              </a:lnSpc>
              <a:buNone/>
            </a:pPr>
            <a:r>
              <a:rPr lang="zh-CN" altLang="en-US" sz="1800" dirty="0" smtClean="0">
                <a:latin typeface="+mn-ea"/>
              </a:rPr>
              <a:t>接口管理（</a:t>
            </a:r>
            <a:r>
              <a:rPr lang="en-US" altLang="zh-CN" sz="1800" dirty="0" smtClean="0">
                <a:latin typeface="+mn-ea"/>
              </a:rPr>
              <a:t>WAN</a:t>
            </a:r>
            <a:r>
              <a:rPr lang="zh-CN" altLang="en-US" sz="1800" dirty="0" smtClean="0">
                <a:latin typeface="+mn-ea"/>
              </a:rPr>
              <a:t>）</a:t>
            </a:r>
            <a:r>
              <a:rPr lang="en-US" altLang="zh-CN" sz="1800" dirty="0">
                <a:latin typeface="+mn-ea"/>
              </a:rPr>
              <a:t>	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en-US" altLang="zh-CN" sz="1800" dirty="0" smtClean="0">
                <a:latin typeface="+mn-ea"/>
              </a:rPr>
              <a:t>WAN</a:t>
            </a:r>
            <a:r>
              <a:rPr lang="zh-CN" altLang="en-US" sz="1800" dirty="0" smtClean="0">
                <a:latin typeface="+mn-ea"/>
              </a:rPr>
              <a:t>口支持静态，</a:t>
            </a:r>
            <a:r>
              <a:rPr lang="en-US" altLang="zh-CN" sz="1800" dirty="0" smtClean="0">
                <a:latin typeface="+mn-ea"/>
              </a:rPr>
              <a:t>DHCP,PPPOE</a:t>
            </a:r>
            <a:r>
              <a:rPr lang="zh-CN" altLang="en-US" sz="1800" dirty="0" smtClean="0">
                <a:latin typeface="+mn-ea"/>
              </a:rPr>
              <a:t>三种配置方式。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en-US" altLang="zh-CN" sz="1800" dirty="0" err="1" smtClean="0">
                <a:latin typeface="+mn-ea"/>
              </a:rPr>
              <a:t>pppoe</a:t>
            </a:r>
            <a:r>
              <a:rPr lang="zh-CN" altLang="en-US" sz="1800" dirty="0" smtClean="0">
                <a:latin typeface="+mn-ea"/>
              </a:rPr>
              <a:t>支持设置</a:t>
            </a:r>
            <a:r>
              <a:rPr lang="en-US" altLang="zh-CN" sz="1800" dirty="0" smtClean="0">
                <a:latin typeface="+mn-ea"/>
              </a:rPr>
              <a:t>service-name</a:t>
            </a:r>
            <a:r>
              <a:rPr lang="zh-CN" altLang="en-US" sz="1800" dirty="0" smtClean="0">
                <a:latin typeface="+mn-ea"/>
              </a:rPr>
              <a:t>以及</a:t>
            </a:r>
            <a:r>
              <a:rPr lang="en-US" altLang="zh-CN" sz="1800" dirty="0" smtClean="0">
                <a:latin typeface="+mn-ea"/>
              </a:rPr>
              <a:t>AC-name</a:t>
            </a:r>
            <a:r>
              <a:rPr lang="zh-CN" altLang="en-US" sz="1800" dirty="0" smtClean="0">
                <a:latin typeface="+mn-ea"/>
              </a:rPr>
              <a:t>，以及</a:t>
            </a:r>
            <a:r>
              <a:rPr lang="en-US" altLang="zh-CN" sz="1800" dirty="0" err="1" smtClean="0">
                <a:latin typeface="+mn-ea"/>
              </a:rPr>
              <a:t>lcp</a:t>
            </a:r>
            <a:r>
              <a:rPr lang="zh-CN" altLang="en-US" sz="1800" dirty="0" smtClean="0">
                <a:latin typeface="+mn-ea"/>
              </a:rPr>
              <a:t>检测。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可以配置</a:t>
            </a:r>
            <a:r>
              <a:rPr lang="en-US" altLang="zh-CN" sz="1800" dirty="0" smtClean="0">
                <a:latin typeface="+mn-ea"/>
              </a:rPr>
              <a:t>WAN</a:t>
            </a:r>
            <a:r>
              <a:rPr lang="zh-CN" altLang="en-US" sz="1800" dirty="0" smtClean="0">
                <a:latin typeface="+mn-ea"/>
              </a:rPr>
              <a:t>口</a:t>
            </a:r>
            <a:r>
              <a:rPr lang="en-US" altLang="zh-CN" sz="1800" dirty="0" err="1" smtClean="0">
                <a:latin typeface="+mn-ea"/>
              </a:rPr>
              <a:t>mtu</a:t>
            </a:r>
            <a:r>
              <a:rPr lang="zh-CN" altLang="en-US" sz="1800" dirty="0" smtClean="0">
                <a:latin typeface="+mn-ea"/>
              </a:rPr>
              <a:t>值。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en-US" altLang="zh-CN" sz="1800" dirty="0" smtClean="0">
                <a:latin typeface="+mn-ea"/>
              </a:rPr>
              <a:t>ERG2</a:t>
            </a:r>
            <a:r>
              <a:rPr lang="zh-CN" altLang="en-US" sz="1800" dirty="0" smtClean="0">
                <a:latin typeface="+mn-ea"/>
              </a:rPr>
              <a:t>支持</a:t>
            </a:r>
            <a:r>
              <a:rPr lang="en-US" altLang="zh-CN" sz="1800" dirty="0" smtClean="0">
                <a:latin typeface="+mn-ea"/>
              </a:rPr>
              <a:t>LAN</a:t>
            </a:r>
            <a:r>
              <a:rPr lang="zh-CN" altLang="en-US" sz="1800" dirty="0" smtClean="0">
                <a:latin typeface="+mn-ea"/>
              </a:rPr>
              <a:t>口切换成</a:t>
            </a:r>
            <a:r>
              <a:rPr lang="en-US" altLang="zh-CN" sz="1800" dirty="0" smtClean="0">
                <a:latin typeface="+mn-ea"/>
              </a:rPr>
              <a:t>WAN</a:t>
            </a:r>
            <a:r>
              <a:rPr lang="zh-CN" altLang="en-US" sz="1800" dirty="0" smtClean="0">
                <a:latin typeface="+mn-ea"/>
              </a:rPr>
              <a:t>口，最多</a:t>
            </a:r>
            <a:r>
              <a:rPr lang="en-US" altLang="zh-CN" sz="1800" dirty="0" smtClean="0">
                <a:solidFill>
                  <a:schemeClr val="accent1"/>
                </a:solidFill>
                <a:latin typeface="+mn-ea"/>
              </a:rPr>
              <a:t>5</a:t>
            </a:r>
            <a:r>
              <a:rPr lang="en-US" altLang="zh-CN" sz="1800" dirty="0" smtClean="0">
                <a:latin typeface="+mn-ea"/>
              </a:rPr>
              <a:t>WAN</a:t>
            </a:r>
            <a:r>
              <a:rPr lang="zh-CN" altLang="en-US" sz="1800" dirty="0" smtClean="0">
                <a:latin typeface="+mn-ea"/>
              </a:rPr>
              <a:t>。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en-US" altLang="zh-CN" sz="1800" dirty="0" smtClean="0">
                <a:latin typeface="+mn-ea"/>
              </a:rPr>
              <a:t>combo</a:t>
            </a:r>
            <a:r>
              <a:rPr lang="zh-CN" altLang="en-US" sz="1800" dirty="0" smtClean="0">
                <a:latin typeface="+mn-ea"/>
              </a:rPr>
              <a:t>接口默认光口优先，在光口优先时检测到电口也可以直接使用。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支持强制双工速率以及自协商。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对</a:t>
            </a:r>
            <a:r>
              <a:rPr lang="en-US" altLang="zh-CN" sz="1800" dirty="0" smtClean="0">
                <a:latin typeface="+mn-ea"/>
              </a:rPr>
              <a:t>WAN</a:t>
            </a:r>
            <a:r>
              <a:rPr lang="zh-CN" altLang="en-US" sz="1800" dirty="0" smtClean="0">
                <a:latin typeface="+mn-ea"/>
              </a:rPr>
              <a:t>口支持接口检测，检测失败时关闭接口（类似</a:t>
            </a:r>
            <a:r>
              <a:rPr lang="en-US" altLang="zh-CN" sz="1800" dirty="0" err="1" smtClean="0">
                <a:latin typeface="+mn-ea"/>
              </a:rPr>
              <a:t>nqa</a:t>
            </a:r>
            <a:r>
              <a:rPr lang="zh-CN" altLang="en-US" sz="1800" dirty="0" smtClean="0">
                <a:latin typeface="+mn-ea"/>
              </a:rPr>
              <a:t>），支持</a:t>
            </a:r>
            <a:r>
              <a:rPr lang="en-US" altLang="zh-CN" sz="1800" dirty="0" smtClean="0">
                <a:latin typeface="+mn-ea"/>
              </a:rPr>
              <a:t>ping </a:t>
            </a:r>
            <a:r>
              <a:rPr lang="en-US" altLang="zh-CN" sz="1800" dirty="0" err="1" smtClean="0">
                <a:latin typeface="+mn-ea"/>
              </a:rPr>
              <a:t>dns</a:t>
            </a:r>
            <a:r>
              <a:rPr lang="en-US" altLang="zh-CN" sz="1800" dirty="0" smtClean="0">
                <a:latin typeface="+mn-ea"/>
              </a:rPr>
              <a:t> </a:t>
            </a:r>
            <a:r>
              <a:rPr lang="en-US" altLang="zh-CN" sz="1800" dirty="0" err="1" smtClean="0">
                <a:latin typeface="+mn-ea"/>
              </a:rPr>
              <a:t>ntp</a:t>
            </a:r>
            <a:r>
              <a:rPr lang="zh-CN" altLang="en-US" sz="1800" dirty="0" smtClean="0">
                <a:latin typeface="+mn-ea"/>
              </a:rPr>
              <a:t>。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支持</a:t>
            </a:r>
            <a:r>
              <a:rPr lang="en-US" altLang="zh-CN" sz="1800" dirty="0" smtClean="0">
                <a:latin typeface="+mn-ea"/>
              </a:rPr>
              <a:t>Mac</a:t>
            </a:r>
            <a:r>
              <a:rPr lang="zh-CN" altLang="en-US" sz="1800" dirty="0" smtClean="0">
                <a:latin typeface="+mn-ea"/>
              </a:rPr>
              <a:t>地址克隆。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位置：</a:t>
            </a:r>
            <a:r>
              <a:rPr lang="zh-CN" altLang="en-US" sz="1800" dirty="0">
                <a:latin typeface="+mn-ea"/>
              </a:rPr>
              <a:t> “接口管理</a:t>
            </a:r>
            <a:r>
              <a:rPr lang="en-US" altLang="zh-CN" sz="1800" dirty="0">
                <a:latin typeface="+mn-ea"/>
              </a:rPr>
              <a:t>”-</a:t>
            </a:r>
            <a:r>
              <a:rPr lang="zh-CN" altLang="en-US" sz="1800" dirty="0">
                <a:latin typeface="+mn-ea"/>
              </a:rPr>
              <a:t>“</a:t>
            </a:r>
            <a:r>
              <a:rPr lang="en-US" altLang="zh-CN" sz="1800" dirty="0">
                <a:latin typeface="+mn-ea"/>
              </a:rPr>
              <a:t>WAN</a:t>
            </a:r>
            <a:r>
              <a:rPr lang="zh-CN" altLang="en-US" sz="1800" dirty="0">
                <a:latin typeface="+mn-ea"/>
              </a:rPr>
              <a:t>设置”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en-US" altLang="zh-CN" sz="1800" dirty="0" smtClean="0">
              <a:latin typeface="+mn-ea"/>
            </a:endParaRPr>
          </a:p>
          <a:p>
            <a:pPr marL="914400" lvl="2" indent="0">
              <a:lnSpc>
                <a:spcPct val="150000"/>
              </a:lnSpc>
              <a:buNone/>
            </a:pPr>
            <a:r>
              <a:rPr lang="en-US" altLang="zh-CN" sz="1400" dirty="0" smtClean="0">
                <a:latin typeface="+mn-ea"/>
              </a:rPr>
              <a:t>	</a:t>
            </a:r>
          </a:p>
          <a:p>
            <a:pPr marL="914400" lvl="2" indent="0">
              <a:lnSpc>
                <a:spcPct val="150000"/>
              </a:lnSpc>
              <a:buNone/>
            </a:pPr>
            <a:endParaRPr lang="en-US" altLang="zh-CN" sz="800" dirty="0" smtClean="0">
              <a:latin typeface="+mn-ea"/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909320" y="1107440"/>
            <a:ext cx="11170920" cy="5517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zh-CN" sz="1600" dirty="0" smtClean="0">
              <a:latin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21080" y="1447885"/>
            <a:ext cx="10947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9038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838200" y="365126"/>
            <a:ext cx="10515600" cy="7423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3600" dirty="0" smtClean="0">
                <a:solidFill>
                  <a:srgbClr val="0070C0"/>
                </a:solidFill>
                <a:latin typeface=".萍方-简" panose="020B0800000000000000" pitchFamily="34" charset="-122"/>
                <a:ea typeface=".萍方-简" panose="020B0800000000000000" pitchFamily="34" charset="-122"/>
              </a:rPr>
              <a:t>产品软件特性</a:t>
            </a:r>
            <a:endParaRPr lang="zh-CN" altLang="en-US" sz="3600" dirty="0">
              <a:solidFill>
                <a:srgbClr val="0070C0"/>
              </a:solidFill>
              <a:latin typeface=".萍方-简" panose="020B0800000000000000" pitchFamily="34" charset="-122"/>
              <a:ea typeface=".萍方-简" panose="020B0800000000000000" pitchFamily="34" charset="-122"/>
            </a:endParaRPr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909320" y="1107440"/>
            <a:ext cx="11282680" cy="607568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50000"/>
              </a:lnSpc>
              <a:buNone/>
            </a:pPr>
            <a:r>
              <a:rPr lang="zh-CN" altLang="en-US" sz="1800" dirty="0" smtClean="0">
                <a:latin typeface="+mn-ea"/>
              </a:rPr>
              <a:t>接口管理（</a:t>
            </a:r>
            <a:r>
              <a:rPr lang="en-US" altLang="zh-CN" sz="1800" dirty="0" smtClean="0">
                <a:latin typeface="+mn-ea"/>
              </a:rPr>
              <a:t>LAN</a:t>
            </a:r>
            <a:r>
              <a:rPr lang="zh-CN" altLang="en-US" sz="1800" dirty="0" smtClean="0">
                <a:latin typeface="+mn-ea"/>
              </a:rPr>
              <a:t>）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 smtClean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默认</a:t>
            </a:r>
            <a:r>
              <a:rPr lang="en-US" altLang="zh-CN" sz="1800" dirty="0" smtClean="0">
                <a:latin typeface="+mn-ea"/>
              </a:rPr>
              <a:t>vlan1</a:t>
            </a:r>
            <a:r>
              <a:rPr lang="zh-CN" altLang="en-US" sz="1800" dirty="0" smtClean="0">
                <a:latin typeface="+mn-ea"/>
              </a:rPr>
              <a:t>管理地址</a:t>
            </a:r>
            <a:r>
              <a:rPr lang="en-US" altLang="zh-CN" sz="1800" dirty="0" smtClean="0">
                <a:latin typeface="+mn-ea"/>
              </a:rPr>
              <a:t>192.168.1.1</a:t>
            </a:r>
            <a:r>
              <a:rPr lang="zh-CN" altLang="en-US" sz="1800" dirty="0" smtClean="0">
                <a:latin typeface="+mn-ea"/>
              </a:rPr>
              <a:t>，可修改，支持修改</a:t>
            </a:r>
            <a:r>
              <a:rPr lang="en-US" altLang="zh-CN" sz="1800" dirty="0" smtClean="0">
                <a:latin typeface="+mn-ea"/>
              </a:rPr>
              <a:t>LAN</a:t>
            </a:r>
            <a:r>
              <a:rPr lang="zh-CN" altLang="en-US" sz="1800" dirty="0" smtClean="0">
                <a:latin typeface="+mn-ea"/>
              </a:rPr>
              <a:t>口默认</a:t>
            </a:r>
            <a:r>
              <a:rPr lang="en-US" altLang="zh-CN" sz="1800" dirty="0" smtClean="0">
                <a:latin typeface="+mn-ea"/>
              </a:rPr>
              <a:t>mac</a:t>
            </a:r>
            <a:r>
              <a:rPr lang="zh-CN" altLang="en-US" sz="1800" dirty="0" smtClean="0">
                <a:latin typeface="+mn-ea"/>
              </a:rPr>
              <a:t>。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支持强制双工速率。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支持广播风暴抑制，高中低三档，不支持基于</a:t>
            </a:r>
            <a:r>
              <a:rPr lang="en-US" altLang="zh-CN" sz="1800" dirty="0" err="1" smtClean="0">
                <a:latin typeface="+mn-ea"/>
              </a:rPr>
              <a:t>pps</a:t>
            </a:r>
            <a:r>
              <a:rPr lang="zh-CN" altLang="en-US" sz="1800" dirty="0" smtClean="0">
                <a:latin typeface="+mn-ea"/>
              </a:rPr>
              <a:t>，</a:t>
            </a:r>
            <a:r>
              <a:rPr lang="en-US" altLang="zh-CN" sz="1800" dirty="0" smtClean="0">
                <a:latin typeface="+mn-ea"/>
              </a:rPr>
              <a:t>kbps</a:t>
            </a:r>
            <a:r>
              <a:rPr lang="zh-CN" altLang="en-US" sz="1800" dirty="0" smtClean="0">
                <a:latin typeface="+mn-ea"/>
              </a:rPr>
              <a:t>和百分比抑制，默认关闭。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支持流控。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支持端口镜像，</a:t>
            </a:r>
            <a:r>
              <a:rPr lang="en-US" altLang="zh-CN" sz="1800" dirty="0" smtClean="0">
                <a:latin typeface="+mn-ea"/>
              </a:rPr>
              <a:t>ER</a:t>
            </a:r>
            <a:r>
              <a:rPr lang="zh-CN" altLang="en-US" sz="1800" dirty="0" smtClean="0">
                <a:latin typeface="+mn-ea"/>
              </a:rPr>
              <a:t>系列部分不支持</a:t>
            </a:r>
            <a:r>
              <a:rPr lang="en-US" altLang="zh-CN" sz="1800" dirty="0" smtClean="0">
                <a:latin typeface="+mn-ea"/>
              </a:rPr>
              <a:t>WAN-&gt;LAN</a:t>
            </a:r>
            <a:r>
              <a:rPr lang="zh-CN" altLang="en-US" sz="1800" dirty="0" smtClean="0">
                <a:latin typeface="+mn-ea"/>
              </a:rPr>
              <a:t>，</a:t>
            </a:r>
            <a:r>
              <a:rPr lang="en-US" altLang="zh-CN" sz="1800" dirty="0" smtClean="0">
                <a:latin typeface="+mn-ea"/>
              </a:rPr>
              <a:t>G2</a:t>
            </a:r>
            <a:r>
              <a:rPr lang="zh-CN" altLang="en-US" sz="1800" dirty="0" smtClean="0">
                <a:latin typeface="+mn-ea"/>
              </a:rPr>
              <a:t>全系列不支持，</a:t>
            </a:r>
            <a:r>
              <a:rPr lang="en-US" altLang="zh-CN" sz="1800" dirty="0" smtClean="0">
                <a:latin typeface="+mn-ea"/>
              </a:rPr>
              <a:t>LAN</a:t>
            </a:r>
            <a:r>
              <a:rPr lang="zh-CN" altLang="en-US" sz="1800" dirty="0" smtClean="0">
                <a:latin typeface="+mn-ea"/>
              </a:rPr>
              <a:t>切换的</a:t>
            </a:r>
            <a:r>
              <a:rPr lang="en-US" altLang="zh-CN" sz="1800" dirty="0" smtClean="0">
                <a:latin typeface="+mn-ea"/>
              </a:rPr>
              <a:t>WAN</a:t>
            </a:r>
            <a:r>
              <a:rPr lang="zh-CN" altLang="en-US" sz="1800" dirty="0" smtClean="0">
                <a:latin typeface="+mn-ea"/>
              </a:rPr>
              <a:t>可以；可选镜像的报文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zh-CN" altLang="en-US" sz="1800" dirty="0" smtClean="0">
                <a:latin typeface="+mn-ea"/>
              </a:rPr>
              <a:t>是否保留</a:t>
            </a:r>
            <a:r>
              <a:rPr lang="en-US" altLang="zh-CN" sz="1800" dirty="0" err="1" smtClean="0">
                <a:latin typeface="+mn-ea"/>
              </a:rPr>
              <a:t>vlan</a:t>
            </a:r>
            <a:r>
              <a:rPr lang="en-US" altLang="zh-CN" sz="1800" dirty="0" smtClean="0">
                <a:latin typeface="+mn-ea"/>
              </a:rPr>
              <a:t>-tag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位置：“接口管理”</a:t>
            </a:r>
            <a:r>
              <a:rPr lang="en-US" altLang="zh-CN" sz="1800" dirty="0">
                <a:latin typeface="+mn-ea"/>
              </a:rPr>
              <a:t>-</a:t>
            </a:r>
            <a:r>
              <a:rPr lang="zh-CN" altLang="en-US" sz="1800" dirty="0">
                <a:latin typeface="+mn-ea"/>
              </a:rPr>
              <a:t>“</a:t>
            </a:r>
            <a:r>
              <a:rPr lang="en-US" altLang="zh-CN" sz="1800" dirty="0">
                <a:latin typeface="+mn-ea"/>
              </a:rPr>
              <a:t>LAN</a:t>
            </a:r>
            <a:r>
              <a:rPr lang="zh-CN" altLang="en-US" sz="1800" dirty="0">
                <a:latin typeface="+mn-ea"/>
              </a:rPr>
              <a:t>设置”</a:t>
            </a:r>
            <a:endParaRPr lang="en-US" altLang="zh-CN" sz="1800" dirty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endParaRPr lang="en-US" altLang="zh-CN" sz="14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endParaRPr lang="en-US" altLang="zh-CN" sz="1800" dirty="0" smtClean="0">
              <a:latin typeface="+mn-ea"/>
            </a:endParaRPr>
          </a:p>
          <a:p>
            <a:pPr marL="914400" lvl="2" indent="0">
              <a:lnSpc>
                <a:spcPct val="150000"/>
              </a:lnSpc>
              <a:buNone/>
            </a:pPr>
            <a:r>
              <a:rPr lang="en-US" altLang="zh-CN" sz="1400" dirty="0" smtClean="0">
                <a:latin typeface="+mn-ea"/>
              </a:rPr>
              <a:t>	</a:t>
            </a:r>
          </a:p>
          <a:p>
            <a:pPr marL="914400" lvl="2" indent="0">
              <a:lnSpc>
                <a:spcPct val="150000"/>
              </a:lnSpc>
              <a:buNone/>
            </a:pPr>
            <a:endParaRPr lang="en-US" altLang="zh-CN" sz="800" dirty="0" smtClean="0">
              <a:latin typeface="+mn-ea"/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909320" y="1107440"/>
            <a:ext cx="11170920" cy="5517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zh-CN" sz="1600" dirty="0" smtClean="0">
              <a:latin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21080" y="1447885"/>
            <a:ext cx="10947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9952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838200" y="365126"/>
            <a:ext cx="10515600" cy="7423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3600" dirty="0" smtClean="0">
                <a:solidFill>
                  <a:srgbClr val="0070C0"/>
                </a:solidFill>
                <a:latin typeface=".萍方-简" panose="020B0800000000000000" pitchFamily="34" charset="-122"/>
                <a:ea typeface=".萍方-简" panose="020B0800000000000000" pitchFamily="34" charset="-122"/>
              </a:rPr>
              <a:t>产品软件特性</a:t>
            </a:r>
            <a:endParaRPr lang="zh-CN" altLang="en-US" sz="3600" dirty="0">
              <a:solidFill>
                <a:srgbClr val="0070C0"/>
              </a:solidFill>
              <a:latin typeface=".萍方-简" panose="020B0800000000000000" pitchFamily="34" charset="-122"/>
              <a:ea typeface=".萍方-简" panose="020B0800000000000000" pitchFamily="34" charset="-122"/>
            </a:endParaRPr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909320" y="1107440"/>
            <a:ext cx="11282680" cy="6075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50000"/>
              </a:lnSpc>
              <a:buNone/>
            </a:pPr>
            <a:r>
              <a:rPr lang="zh-CN" altLang="en-US" sz="1800" dirty="0">
                <a:latin typeface="+mn-ea"/>
              </a:rPr>
              <a:t>二</a:t>
            </a:r>
            <a:r>
              <a:rPr lang="zh-CN" altLang="en-US" sz="1800" dirty="0" smtClean="0">
                <a:latin typeface="+mn-ea"/>
              </a:rPr>
              <a:t>层特性</a:t>
            </a:r>
            <a:r>
              <a:rPr lang="en-US" altLang="zh-CN" sz="1800" dirty="0" smtClean="0">
                <a:latin typeface="+mn-ea"/>
              </a:rPr>
              <a:t>-</a:t>
            </a:r>
            <a:r>
              <a:rPr lang="en-US" altLang="zh-CN" sz="1800" dirty="0" err="1" smtClean="0">
                <a:latin typeface="+mn-ea"/>
              </a:rPr>
              <a:t>Vlan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不需要创建</a:t>
            </a:r>
            <a:r>
              <a:rPr lang="en-US" altLang="zh-CN" sz="1800" dirty="0" err="1" smtClean="0">
                <a:latin typeface="+mn-ea"/>
              </a:rPr>
              <a:t>vlan</a:t>
            </a:r>
            <a:r>
              <a:rPr lang="zh-CN" altLang="en-US" sz="1800" dirty="0" smtClean="0">
                <a:latin typeface="+mn-ea"/>
              </a:rPr>
              <a:t>，可以创建对应</a:t>
            </a:r>
            <a:r>
              <a:rPr lang="en-US" altLang="zh-CN" sz="1800" dirty="0" err="1" smtClean="0">
                <a:latin typeface="+mn-ea"/>
              </a:rPr>
              <a:t>vlan</a:t>
            </a:r>
            <a:r>
              <a:rPr lang="zh-CN" altLang="en-US" sz="1800" dirty="0" smtClean="0">
                <a:latin typeface="+mn-ea"/>
              </a:rPr>
              <a:t>虚接口，创建之后接口就可以放通对应</a:t>
            </a:r>
            <a:r>
              <a:rPr lang="en-US" altLang="zh-CN" sz="1800" dirty="0" err="1" smtClean="0">
                <a:latin typeface="+mn-ea"/>
              </a:rPr>
              <a:t>vlan</a:t>
            </a:r>
            <a:r>
              <a:rPr lang="zh-CN" altLang="en-US" sz="1800" dirty="0" smtClean="0">
                <a:latin typeface="+mn-ea"/>
              </a:rPr>
              <a:t>。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en-US" altLang="zh-CN" sz="1800" dirty="0" smtClean="0">
                <a:latin typeface="+mn-ea"/>
              </a:rPr>
              <a:t>LAN</a:t>
            </a:r>
            <a:r>
              <a:rPr lang="zh-CN" altLang="en-US" sz="1800" dirty="0" smtClean="0">
                <a:latin typeface="+mn-ea"/>
              </a:rPr>
              <a:t>口设置</a:t>
            </a:r>
            <a:r>
              <a:rPr lang="en-US" altLang="zh-CN" sz="1800" dirty="0" err="1" smtClean="0">
                <a:latin typeface="+mn-ea"/>
              </a:rPr>
              <a:t>vlan</a:t>
            </a:r>
            <a:r>
              <a:rPr lang="zh-CN" altLang="en-US" sz="1800" dirty="0" smtClean="0">
                <a:latin typeface="+mn-ea"/>
              </a:rPr>
              <a:t>：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	</a:t>
            </a:r>
            <a:endParaRPr lang="en-US" altLang="zh-CN" sz="14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endParaRPr lang="en-US" altLang="zh-CN" sz="1800" dirty="0" smtClean="0">
              <a:latin typeface="+mn-ea"/>
            </a:endParaRPr>
          </a:p>
          <a:p>
            <a:pPr marL="914400" lvl="2" indent="0">
              <a:lnSpc>
                <a:spcPct val="150000"/>
              </a:lnSpc>
              <a:buNone/>
            </a:pPr>
            <a:r>
              <a:rPr lang="en-US" altLang="zh-CN" sz="1400" dirty="0" smtClean="0">
                <a:latin typeface="+mn-ea"/>
              </a:rPr>
              <a:t>	</a:t>
            </a:r>
          </a:p>
          <a:p>
            <a:pPr marL="914400" lvl="2" indent="0">
              <a:lnSpc>
                <a:spcPct val="150000"/>
              </a:lnSpc>
              <a:buNone/>
            </a:pPr>
            <a:endParaRPr lang="en-US" altLang="zh-CN" sz="800" dirty="0" smtClean="0">
              <a:latin typeface="+mn-ea"/>
            </a:endParaRPr>
          </a:p>
          <a:p>
            <a:pPr marL="914400" lvl="2" indent="0">
              <a:lnSpc>
                <a:spcPct val="150000"/>
              </a:lnSpc>
              <a:buNone/>
            </a:pPr>
            <a:endParaRPr lang="en-US" altLang="zh-CN" sz="800" dirty="0">
              <a:latin typeface="+mn-ea"/>
            </a:endParaRPr>
          </a:p>
          <a:p>
            <a:pPr marL="914400" lvl="2" indent="0">
              <a:lnSpc>
                <a:spcPct val="150000"/>
              </a:lnSpc>
              <a:buNone/>
            </a:pPr>
            <a:endParaRPr lang="en-US" altLang="zh-CN" sz="800" dirty="0" smtClean="0">
              <a:latin typeface="+mn-ea"/>
            </a:endParaRPr>
          </a:p>
          <a:p>
            <a:pPr marL="914400" lvl="2" indent="0">
              <a:lnSpc>
                <a:spcPct val="150000"/>
              </a:lnSpc>
              <a:buNone/>
            </a:pPr>
            <a:endParaRPr lang="en-US" altLang="zh-CN" sz="800" dirty="0">
              <a:latin typeface="+mn-ea"/>
            </a:endParaRPr>
          </a:p>
          <a:p>
            <a:pPr marL="914400" lvl="2" indent="0">
              <a:lnSpc>
                <a:spcPct val="150000"/>
              </a:lnSpc>
              <a:buNone/>
            </a:pPr>
            <a:endParaRPr lang="en-US" altLang="zh-CN" sz="800" dirty="0">
              <a:latin typeface="+mn-ea"/>
            </a:endParaRPr>
          </a:p>
          <a:p>
            <a:pPr marL="914400" lvl="2" indent="0">
              <a:lnSpc>
                <a:spcPct val="150000"/>
              </a:lnSpc>
              <a:buNone/>
            </a:pPr>
            <a:r>
              <a:rPr lang="zh-CN" altLang="en-US" sz="1800" dirty="0" smtClean="0">
                <a:latin typeface="+mn-ea"/>
              </a:rPr>
              <a:t>位置：“接口管理”</a:t>
            </a:r>
            <a:r>
              <a:rPr lang="en-US" altLang="zh-CN" sz="1800" dirty="0" smtClean="0">
                <a:latin typeface="+mn-ea"/>
              </a:rPr>
              <a:t>-</a:t>
            </a:r>
            <a:r>
              <a:rPr lang="zh-CN" altLang="en-US" sz="1800" dirty="0" smtClean="0">
                <a:latin typeface="+mn-ea"/>
              </a:rPr>
              <a:t>“</a:t>
            </a:r>
            <a:r>
              <a:rPr lang="en-US" altLang="zh-CN" sz="1800" dirty="0" smtClean="0">
                <a:latin typeface="+mn-ea"/>
              </a:rPr>
              <a:t>VLAN</a:t>
            </a:r>
            <a:r>
              <a:rPr lang="zh-CN" altLang="en-US" sz="1800" dirty="0" smtClean="0">
                <a:latin typeface="+mn-ea"/>
              </a:rPr>
              <a:t>设置”</a:t>
            </a:r>
            <a:endParaRPr lang="en-US" altLang="zh-CN" sz="1800" dirty="0" smtClean="0">
              <a:latin typeface="+mn-ea"/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909320" y="1107440"/>
            <a:ext cx="11170920" cy="5517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zh-CN" sz="1600" dirty="0" smtClean="0">
              <a:latin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21080" y="1447885"/>
            <a:ext cx="10947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756" y="2537087"/>
            <a:ext cx="8618967" cy="336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87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838200" y="365126"/>
            <a:ext cx="10515600" cy="7423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3600" dirty="0" smtClean="0">
                <a:solidFill>
                  <a:srgbClr val="0070C0"/>
                </a:solidFill>
                <a:latin typeface=".萍方-简" panose="020B0800000000000000" pitchFamily="34" charset="-122"/>
                <a:ea typeface=".萍方-简" panose="020B0800000000000000" pitchFamily="34" charset="-122"/>
              </a:rPr>
              <a:t>产品软件特性</a:t>
            </a:r>
            <a:endParaRPr lang="zh-CN" altLang="en-US" sz="3600" dirty="0">
              <a:solidFill>
                <a:srgbClr val="0070C0"/>
              </a:solidFill>
              <a:latin typeface=".萍方-简" panose="020B0800000000000000" pitchFamily="34" charset="-122"/>
              <a:ea typeface=".萍方-简" panose="020B0800000000000000" pitchFamily="34" charset="-122"/>
            </a:endParaRPr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909320" y="1107440"/>
            <a:ext cx="11282680" cy="6075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50000"/>
              </a:lnSpc>
              <a:buNone/>
            </a:pPr>
            <a:r>
              <a:rPr lang="zh-CN" altLang="en-US" sz="1800" dirty="0" smtClean="0">
                <a:latin typeface="+mn-ea"/>
              </a:rPr>
              <a:t>广域网接入</a:t>
            </a:r>
            <a:r>
              <a:rPr lang="en-US" altLang="zh-CN" sz="1800" dirty="0" smtClean="0">
                <a:latin typeface="+mn-ea"/>
              </a:rPr>
              <a:t>-L2TP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支持作为</a:t>
            </a:r>
            <a:r>
              <a:rPr lang="en-US" altLang="zh-CN" sz="1800" dirty="0" smtClean="0">
                <a:latin typeface="+mn-ea"/>
              </a:rPr>
              <a:t>LNS</a:t>
            </a:r>
            <a:r>
              <a:rPr lang="zh-CN" altLang="en-US" sz="1800" dirty="0" smtClean="0">
                <a:latin typeface="+mn-ea"/>
              </a:rPr>
              <a:t>以及</a:t>
            </a:r>
            <a:r>
              <a:rPr lang="en-US" altLang="zh-CN" sz="1800" dirty="0" smtClean="0">
                <a:latin typeface="+mn-ea"/>
              </a:rPr>
              <a:t>LAC</a:t>
            </a:r>
            <a:r>
              <a:rPr lang="zh-CN" altLang="en-US" sz="1800" dirty="0" smtClean="0">
                <a:latin typeface="+mn-ea"/>
              </a:rPr>
              <a:t>，可以写路由出接口为</a:t>
            </a:r>
            <a:r>
              <a:rPr lang="en-US" altLang="zh-CN" sz="1800" dirty="0" smtClean="0">
                <a:latin typeface="+mn-ea"/>
              </a:rPr>
              <a:t>l2tp 0</a:t>
            </a:r>
            <a:r>
              <a:rPr lang="zh-CN" altLang="en-US" sz="1800" dirty="0" smtClean="0">
                <a:latin typeface="+mn-ea"/>
              </a:rPr>
              <a:t>口，类似</a:t>
            </a:r>
            <a:r>
              <a:rPr lang="en-US" altLang="zh-CN" sz="1800" dirty="0" err="1" smtClean="0">
                <a:latin typeface="+mn-ea"/>
              </a:rPr>
              <a:t>comware</a:t>
            </a:r>
            <a:r>
              <a:rPr lang="zh-CN" altLang="en-US" sz="1800" dirty="0" smtClean="0">
                <a:latin typeface="+mn-ea"/>
              </a:rPr>
              <a:t>平台的</a:t>
            </a:r>
            <a:r>
              <a:rPr lang="en-US" altLang="zh-CN" sz="1800" dirty="0" smtClean="0">
                <a:latin typeface="+mn-ea"/>
              </a:rPr>
              <a:t>virtual-</a:t>
            </a:r>
            <a:r>
              <a:rPr lang="en-US" altLang="zh-CN" sz="1800" dirty="0" err="1" smtClean="0">
                <a:latin typeface="+mn-ea"/>
              </a:rPr>
              <a:t>ppp</a:t>
            </a:r>
            <a:r>
              <a:rPr lang="zh-CN" altLang="en-US" sz="1800" dirty="0" smtClean="0">
                <a:latin typeface="+mn-ea"/>
              </a:rPr>
              <a:t>接口。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支持隧道验证。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 </a:t>
            </a:r>
            <a:r>
              <a:rPr lang="en-US" altLang="zh-CN" sz="1800" dirty="0" smtClean="0">
                <a:latin typeface="+mn-ea"/>
              </a:rPr>
              <a:t>ER</a:t>
            </a:r>
            <a:r>
              <a:rPr lang="zh-CN" altLang="en-US" sz="1800" dirty="0" smtClean="0">
                <a:latin typeface="+mn-ea"/>
              </a:rPr>
              <a:t>（部分型号支持）以及</a:t>
            </a:r>
            <a:r>
              <a:rPr lang="en-US" altLang="zh-CN" sz="1800" dirty="0" smtClean="0">
                <a:latin typeface="+mn-ea"/>
              </a:rPr>
              <a:t>G2</a:t>
            </a:r>
            <a:r>
              <a:rPr lang="zh-CN" altLang="en-US" sz="1800" dirty="0" smtClean="0">
                <a:latin typeface="+mn-ea"/>
              </a:rPr>
              <a:t>老版本支持的</a:t>
            </a:r>
            <a:r>
              <a:rPr lang="en-US" altLang="zh-CN" sz="1800" dirty="0" smtClean="0">
                <a:latin typeface="+mn-ea"/>
              </a:rPr>
              <a:t>L2TP</a:t>
            </a:r>
            <a:r>
              <a:rPr lang="zh-CN" altLang="en-US" sz="1800" dirty="0" smtClean="0">
                <a:latin typeface="+mn-ea"/>
              </a:rPr>
              <a:t>客户端数目较少，</a:t>
            </a:r>
            <a:r>
              <a:rPr lang="en-US" altLang="zh-CN" sz="1800" dirty="0" smtClean="0">
                <a:latin typeface="+mn-ea"/>
              </a:rPr>
              <a:t>G2</a:t>
            </a:r>
            <a:r>
              <a:rPr lang="zh-CN" altLang="en-US" sz="1800" dirty="0" smtClean="0">
                <a:latin typeface="+mn-ea"/>
              </a:rPr>
              <a:t>最新版本将支持的客户端数目扩大。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 smtClean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位置：</a:t>
            </a:r>
            <a:r>
              <a:rPr lang="zh-CN" altLang="en-US" sz="1800" dirty="0">
                <a:latin typeface="+mn-ea"/>
              </a:rPr>
              <a:t>“</a:t>
            </a:r>
            <a:r>
              <a:rPr lang="en-US" altLang="zh-CN" sz="1800" dirty="0">
                <a:latin typeface="+mn-ea"/>
              </a:rPr>
              <a:t>VPN</a:t>
            </a:r>
            <a:r>
              <a:rPr lang="zh-CN" altLang="en-US" sz="1800" dirty="0">
                <a:latin typeface="+mn-ea"/>
              </a:rPr>
              <a:t>”</a:t>
            </a:r>
            <a:r>
              <a:rPr lang="en-US" altLang="zh-CN" sz="1800" dirty="0">
                <a:latin typeface="+mn-ea"/>
              </a:rPr>
              <a:t>-”L2TP VPN</a:t>
            </a:r>
            <a:r>
              <a:rPr lang="en-US" altLang="zh-CN" sz="1800" dirty="0" smtClean="0">
                <a:latin typeface="+mn-ea"/>
              </a:rPr>
              <a:t>”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endParaRPr lang="en-US" altLang="zh-CN" sz="14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endParaRPr lang="en-US" altLang="zh-CN" sz="1800" dirty="0" smtClean="0">
              <a:latin typeface="+mn-ea"/>
            </a:endParaRPr>
          </a:p>
          <a:p>
            <a:pPr marL="914400" lvl="2" indent="0">
              <a:lnSpc>
                <a:spcPct val="150000"/>
              </a:lnSpc>
              <a:buNone/>
            </a:pPr>
            <a:r>
              <a:rPr lang="en-US" altLang="zh-CN" sz="1400" dirty="0" smtClean="0">
                <a:latin typeface="+mn-ea"/>
              </a:rPr>
              <a:t>	</a:t>
            </a:r>
          </a:p>
          <a:p>
            <a:pPr marL="914400" lvl="2" indent="0">
              <a:lnSpc>
                <a:spcPct val="150000"/>
              </a:lnSpc>
              <a:buNone/>
            </a:pPr>
            <a:endParaRPr lang="en-US" altLang="zh-CN" sz="800" dirty="0" smtClean="0">
              <a:latin typeface="+mn-ea"/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909320" y="1107440"/>
            <a:ext cx="11170920" cy="5517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zh-CN" sz="1600" dirty="0" smtClean="0">
              <a:latin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21080" y="1447885"/>
            <a:ext cx="10947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6457" y="2833697"/>
            <a:ext cx="9185823" cy="388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7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838200" y="365126"/>
            <a:ext cx="10515600" cy="7423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3600" dirty="0" smtClean="0">
                <a:solidFill>
                  <a:srgbClr val="0070C0"/>
                </a:solidFill>
                <a:latin typeface=".萍方-简" panose="020B0800000000000000" pitchFamily="34" charset="-122"/>
                <a:ea typeface=".萍方-简" panose="020B0800000000000000" pitchFamily="34" charset="-122"/>
              </a:rPr>
              <a:t>产品软件特性</a:t>
            </a:r>
            <a:endParaRPr lang="zh-CN" altLang="en-US" sz="3600" dirty="0">
              <a:solidFill>
                <a:srgbClr val="0070C0"/>
              </a:solidFill>
              <a:latin typeface=".萍方-简" panose="020B0800000000000000" pitchFamily="34" charset="-122"/>
              <a:ea typeface=".萍方-简" panose="020B0800000000000000" pitchFamily="34" charset="-122"/>
            </a:endParaRPr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909320" y="1107440"/>
            <a:ext cx="11282680" cy="6075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 smtClean="0">
                <a:latin typeface="+mn-ea"/>
              </a:rPr>
              <a:t>IP</a:t>
            </a:r>
            <a:r>
              <a:rPr lang="zh-CN" altLang="en-US" sz="1800" dirty="0" smtClean="0">
                <a:latin typeface="+mn-ea"/>
              </a:rPr>
              <a:t>业务配置</a:t>
            </a:r>
            <a:r>
              <a:rPr lang="en-US" altLang="zh-CN" sz="1800" dirty="0" smtClean="0">
                <a:latin typeface="+mn-ea"/>
              </a:rPr>
              <a:t>-</a:t>
            </a:r>
            <a:r>
              <a:rPr lang="en-US" altLang="zh-CN" sz="1800" dirty="0" err="1" smtClean="0">
                <a:latin typeface="+mn-ea"/>
              </a:rPr>
              <a:t>arp</a:t>
            </a:r>
            <a:r>
              <a:rPr lang="zh-CN" altLang="en-US" sz="1800" dirty="0" smtClean="0">
                <a:latin typeface="+mn-ea"/>
              </a:rPr>
              <a:t>相关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支持新增</a:t>
            </a:r>
            <a:r>
              <a:rPr lang="en-US" altLang="zh-CN" sz="1800" dirty="0" smtClean="0">
                <a:latin typeface="+mn-ea"/>
              </a:rPr>
              <a:t>(</a:t>
            </a:r>
            <a:r>
              <a:rPr lang="en-US" altLang="zh-CN" sz="1800" dirty="0" err="1" smtClean="0">
                <a:latin typeface="+mn-ea"/>
              </a:rPr>
              <a:t>comware</a:t>
            </a:r>
            <a:r>
              <a:rPr lang="zh-CN" altLang="en-US" sz="1800" dirty="0" smtClean="0">
                <a:latin typeface="+mn-ea"/>
              </a:rPr>
              <a:t>的静态绑定</a:t>
            </a:r>
            <a:r>
              <a:rPr lang="en-US" altLang="zh-CN" sz="1800" dirty="0" err="1" smtClean="0">
                <a:latin typeface="+mn-ea"/>
              </a:rPr>
              <a:t>arp</a:t>
            </a:r>
            <a:r>
              <a:rPr lang="en-US" altLang="zh-CN" sz="1800" dirty="0" smtClean="0">
                <a:latin typeface="+mn-ea"/>
              </a:rPr>
              <a:t>)</a:t>
            </a:r>
            <a:r>
              <a:rPr lang="zh-CN" altLang="en-US" sz="1800" dirty="0" smtClean="0">
                <a:latin typeface="+mn-ea"/>
              </a:rPr>
              <a:t>，删除</a:t>
            </a:r>
            <a:r>
              <a:rPr lang="en-US" altLang="zh-CN" sz="1800" dirty="0" err="1" smtClean="0">
                <a:latin typeface="+mn-ea"/>
              </a:rPr>
              <a:t>arp</a:t>
            </a:r>
            <a:r>
              <a:rPr lang="zh-CN" altLang="en-US" sz="1800" dirty="0" smtClean="0">
                <a:latin typeface="+mn-ea"/>
              </a:rPr>
              <a:t>。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支持</a:t>
            </a:r>
            <a:r>
              <a:rPr lang="en-US" altLang="zh-CN" sz="1800" dirty="0" err="1" smtClean="0">
                <a:latin typeface="+mn-ea"/>
              </a:rPr>
              <a:t>dhcp</a:t>
            </a:r>
            <a:r>
              <a:rPr lang="zh-CN" altLang="en-US" sz="1800" dirty="0" smtClean="0">
                <a:latin typeface="+mn-ea"/>
              </a:rPr>
              <a:t>分配地址时直接绑定</a:t>
            </a:r>
            <a:r>
              <a:rPr lang="en-US" altLang="zh-CN" sz="1800" dirty="0" err="1" smtClean="0">
                <a:latin typeface="+mn-ea"/>
              </a:rPr>
              <a:t>arp</a:t>
            </a:r>
            <a:r>
              <a:rPr lang="en-US" altLang="zh-CN" sz="1800" dirty="0" smtClean="0">
                <a:latin typeface="+mn-ea"/>
              </a:rPr>
              <a:t>-</a:t>
            </a:r>
            <a:r>
              <a:rPr lang="zh-CN" altLang="en-US" sz="1800" dirty="0" smtClean="0">
                <a:latin typeface="+mn-ea"/>
              </a:rPr>
              <a:t>动态绑定。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支持静态绑定</a:t>
            </a:r>
            <a:r>
              <a:rPr lang="en-US" altLang="zh-CN" sz="1800" dirty="0" err="1" smtClean="0">
                <a:latin typeface="+mn-ea"/>
              </a:rPr>
              <a:t>arp-arp</a:t>
            </a:r>
            <a:r>
              <a:rPr lang="en-US" altLang="zh-CN" sz="1800" dirty="0" smtClean="0">
                <a:latin typeface="+mn-ea"/>
              </a:rPr>
              <a:t> fixup</a:t>
            </a:r>
            <a:r>
              <a:rPr lang="zh-CN" altLang="en-US" sz="1800" dirty="0" smtClean="0">
                <a:latin typeface="+mn-ea"/>
              </a:rPr>
              <a:t>。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支持</a:t>
            </a:r>
            <a:r>
              <a:rPr lang="en-US" altLang="zh-CN" sz="1800" dirty="0" err="1" smtClean="0">
                <a:latin typeface="+mn-ea"/>
              </a:rPr>
              <a:t>arp</a:t>
            </a:r>
            <a:r>
              <a:rPr lang="zh-CN" altLang="en-US" sz="1800" dirty="0" smtClean="0">
                <a:latin typeface="+mn-ea"/>
              </a:rPr>
              <a:t>检测</a:t>
            </a:r>
            <a:r>
              <a:rPr lang="en-US" altLang="zh-CN" sz="1800" dirty="0" smtClean="0">
                <a:latin typeface="+mn-ea"/>
              </a:rPr>
              <a:t>-</a:t>
            </a:r>
            <a:r>
              <a:rPr lang="en-US" altLang="zh-CN" sz="1800" dirty="0" err="1" smtClean="0">
                <a:latin typeface="+mn-ea"/>
              </a:rPr>
              <a:t>arp</a:t>
            </a:r>
            <a:r>
              <a:rPr lang="en-US" altLang="zh-CN" sz="1800" dirty="0" smtClean="0">
                <a:latin typeface="+mn-ea"/>
              </a:rPr>
              <a:t> scan</a:t>
            </a:r>
            <a:r>
              <a:rPr lang="zh-CN" altLang="en-US" sz="1800" dirty="0" smtClean="0">
                <a:latin typeface="+mn-ea"/>
              </a:rPr>
              <a:t>。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支持</a:t>
            </a:r>
            <a:r>
              <a:rPr lang="en-US" altLang="zh-CN" sz="1800" dirty="0" err="1" smtClean="0">
                <a:latin typeface="+mn-ea"/>
              </a:rPr>
              <a:t>arp</a:t>
            </a:r>
            <a:r>
              <a:rPr lang="zh-CN" altLang="en-US" sz="1800" dirty="0" smtClean="0">
                <a:latin typeface="+mn-ea"/>
              </a:rPr>
              <a:t>报文合法性检查以及一致性检查</a:t>
            </a:r>
            <a:r>
              <a:rPr lang="en-US" altLang="zh-CN" sz="1800" dirty="0" smtClean="0">
                <a:latin typeface="+mn-ea"/>
              </a:rPr>
              <a:t>-</a:t>
            </a:r>
            <a:r>
              <a:rPr lang="en-US" altLang="zh-CN" sz="1800" dirty="0" err="1" smtClean="0">
                <a:latin typeface="+mn-ea"/>
              </a:rPr>
              <a:t>arp</a:t>
            </a:r>
            <a:r>
              <a:rPr lang="en-US" altLang="zh-CN" sz="1800" dirty="0" smtClean="0">
                <a:latin typeface="+mn-ea"/>
              </a:rPr>
              <a:t> detection</a:t>
            </a:r>
            <a:r>
              <a:rPr lang="zh-CN" altLang="en-US" sz="1800" dirty="0" smtClean="0">
                <a:latin typeface="+mn-ea"/>
              </a:rPr>
              <a:t>，</a:t>
            </a:r>
            <a:r>
              <a:rPr lang="en-US" altLang="zh-CN" sz="1800" dirty="0" err="1" smtClean="0">
                <a:latin typeface="+mn-ea"/>
              </a:rPr>
              <a:t>arp</a:t>
            </a:r>
            <a:r>
              <a:rPr lang="en-US" altLang="zh-CN" sz="1800" dirty="0" smtClean="0">
                <a:latin typeface="+mn-ea"/>
              </a:rPr>
              <a:t> valid-check</a:t>
            </a:r>
            <a:r>
              <a:rPr lang="zh-CN" altLang="en-US" sz="1800" dirty="0" smtClean="0">
                <a:latin typeface="+mn-ea"/>
              </a:rPr>
              <a:t>。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支持</a:t>
            </a:r>
            <a:r>
              <a:rPr lang="en-US" altLang="zh-CN" sz="1800" dirty="0" err="1" smtClean="0">
                <a:latin typeface="+mn-ea"/>
              </a:rPr>
              <a:t>arp</a:t>
            </a:r>
            <a:r>
              <a:rPr lang="zh-CN" altLang="en-US" sz="1800" dirty="0" smtClean="0">
                <a:latin typeface="+mn-ea"/>
              </a:rPr>
              <a:t>报文学习抑制。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支持检测</a:t>
            </a:r>
            <a:r>
              <a:rPr lang="en-US" altLang="zh-CN" sz="1800" dirty="0" err="1" smtClean="0">
                <a:latin typeface="+mn-ea"/>
              </a:rPr>
              <a:t>arp</a:t>
            </a:r>
            <a:r>
              <a:rPr lang="zh-CN" altLang="en-US" sz="1800" dirty="0" smtClean="0">
                <a:latin typeface="+mn-ea"/>
              </a:rPr>
              <a:t>欺骗以及检测到</a:t>
            </a:r>
            <a:r>
              <a:rPr lang="en-US" altLang="zh-CN" sz="1800" dirty="0" err="1" smtClean="0">
                <a:latin typeface="+mn-ea"/>
              </a:rPr>
              <a:t>arp</a:t>
            </a:r>
            <a:r>
              <a:rPr lang="zh-CN" altLang="en-US" sz="1800" dirty="0" smtClean="0">
                <a:latin typeface="+mn-ea"/>
              </a:rPr>
              <a:t>欺骗时发送免费</a:t>
            </a:r>
            <a:r>
              <a:rPr lang="en-US" altLang="zh-CN" sz="1800" dirty="0" err="1" smtClean="0">
                <a:latin typeface="+mn-ea"/>
              </a:rPr>
              <a:t>arp</a:t>
            </a:r>
            <a:r>
              <a:rPr lang="zh-CN" altLang="en-US" sz="1800" dirty="0" smtClean="0">
                <a:latin typeface="+mn-ea"/>
              </a:rPr>
              <a:t>（</a:t>
            </a:r>
            <a:r>
              <a:rPr lang="en-US" altLang="zh-CN" sz="1800" dirty="0" smtClean="0">
                <a:latin typeface="+mn-ea"/>
              </a:rPr>
              <a:t>LAN WAN</a:t>
            </a:r>
            <a:r>
              <a:rPr lang="zh-CN" altLang="en-US" sz="1800" dirty="0" smtClean="0">
                <a:latin typeface="+mn-ea"/>
              </a:rPr>
              <a:t>）。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位置：</a:t>
            </a:r>
            <a:r>
              <a:rPr lang="zh-CN" altLang="en-US" sz="1800" dirty="0" smtClean="0">
                <a:latin typeface="+mn-ea"/>
              </a:rPr>
              <a:t>“安全专区”</a:t>
            </a:r>
            <a:r>
              <a:rPr lang="en-US" altLang="zh-CN" sz="1800" dirty="0" smtClean="0">
                <a:latin typeface="+mn-ea"/>
              </a:rPr>
              <a:t>-</a:t>
            </a:r>
            <a:r>
              <a:rPr lang="zh-CN" altLang="en-US" sz="1800" dirty="0" smtClean="0">
                <a:latin typeface="+mn-ea"/>
              </a:rPr>
              <a:t>“</a:t>
            </a:r>
            <a:r>
              <a:rPr lang="en-US" altLang="zh-CN" sz="1800" dirty="0" err="1" smtClean="0">
                <a:latin typeface="+mn-ea"/>
              </a:rPr>
              <a:t>arp</a:t>
            </a:r>
            <a:r>
              <a:rPr lang="zh-CN" altLang="en-US" sz="1800" dirty="0" smtClean="0">
                <a:latin typeface="+mn-ea"/>
              </a:rPr>
              <a:t>安全”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endParaRPr lang="en-US" altLang="zh-CN" sz="1800" dirty="0" smtClean="0">
              <a:latin typeface="+mn-ea"/>
            </a:endParaRPr>
          </a:p>
          <a:p>
            <a:pPr marL="914400" lvl="2" indent="0">
              <a:lnSpc>
                <a:spcPct val="150000"/>
              </a:lnSpc>
              <a:buNone/>
            </a:pPr>
            <a:r>
              <a:rPr lang="en-US" altLang="zh-CN" sz="1400" dirty="0" smtClean="0">
                <a:latin typeface="+mn-ea"/>
              </a:rPr>
              <a:t>	</a:t>
            </a:r>
          </a:p>
          <a:p>
            <a:pPr marL="914400" lvl="2" indent="0">
              <a:lnSpc>
                <a:spcPct val="150000"/>
              </a:lnSpc>
              <a:buNone/>
            </a:pPr>
            <a:endParaRPr lang="en-US" altLang="zh-CN" sz="800" dirty="0" smtClean="0">
              <a:latin typeface="+mn-ea"/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909320" y="1107440"/>
            <a:ext cx="11170920" cy="5517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zh-CN" sz="1600" dirty="0" smtClean="0">
              <a:latin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21080" y="1447885"/>
            <a:ext cx="10947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5591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838200" y="365126"/>
            <a:ext cx="10515600" cy="7423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3600" dirty="0" smtClean="0">
                <a:solidFill>
                  <a:srgbClr val="0070C0"/>
                </a:solidFill>
                <a:latin typeface=".萍方-简" panose="020B0800000000000000" pitchFamily="34" charset="-122"/>
                <a:ea typeface=".萍方-简" panose="020B0800000000000000" pitchFamily="34" charset="-122"/>
              </a:rPr>
              <a:t>产品软件特性</a:t>
            </a:r>
            <a:endParaRPr lang="zh-CN" altLang="en-US" sz="3600" dirty="0">
              <a:solidFill>
                <a:srgbClr val="0070C0"/>
              </a:solidFill>
              <a:latin typeface=".萍方-简" panose="020B0800000000000000" pitchFamily="34" charset="-122"/>
              <a:ea typeface=".萍方-简" panose="020B0800000000000000" pitchFamily="34" charset="-122"/>
            </a:endParaRPr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909320" y="1107440"/>
            <a:ext cx="11282680" cy="6075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 smtClean="0">
                <a:latin typeface="+mn-ea"/>
              </a:rPr>
              <a:t>IP</a:t>
            </a:r>
            <a:r>
              <a:rPr lang="zh-CN" altLang="en-US" sz="1800" dirty="0" smtClean="0">
                <a:latin typeface="+mn-ea"/>
              </a:rPr>
              <a:t>业务配置</a:t>
            </a:r>
            <a:r>
              <a:rPr lang="en-US" altLang="zh-CN" sz="1800" dirty="0" smtClean="0">
                <a:latin typeface="+mn-ea"/>
              </a:rPr>
              <a:t>-DNS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支持</a:t>
            </a:r>
            <a:r>
              <a:rPr lang="en-US" altLang="zh-CN" sz="1800" dirty="0" err="1" smtClean="0">
                <a:latin typeface="+mn-ea"/>
              </a:rPr>
              <a:t>ddns</a:t>
            </a:r>
            <a:r>
              <a:rPr lang="zh-CN" altLang="en-US" sz="1800" dirty="0" smtClean="0">
                <a:latin typeface="+mn-ea"/>
              </a:rPr>
              <a:t>。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支持</a:t>
            </a:r>
            <a:r>
              <a:rPr lang="en-US" altLang="zh-CN" sz="1800" dirty="0" err="1" smtClean="0">
                <a:latin typeface="+mn-ea"/>
              </a:rPr>
              <a:t>dns</a:t>
            </a:r>
            <a:r>
              <a:rPr lang="en-US" altLang="zh-CN" sz="1800" dirty="0" smtClean="0">
                <a:latin typeface="+mn-ea"/>
              </a:rPr>
              <a:t> proxy</a:t>
            </a:r>
            <a:r>
              <a:rPr lang="zh-CN" altLang="en-US" sz="1800" dirty="0" smtClean="0">
                <a:latin typeface="+mn-ea"/>
              </a:rPr>
              <a:t>以及</a:t>
            </a:r>
            <a:r>
              <a:rPr lang="en-US" altLang="zh-CN" sz="1800" dirty="0" err="1" smtClean="0">
                <a:latin typeface="+mn-ea"/>
              </a:rPr>
              <a:t>dns</a:t>
            </a:r>
            <a:r>
              <a:rPr lang="en-US" altLang="zh-CN" sz="1800" dirty="0" smtClean="0">
                <a:latin typeface="+mn-ea"/>
              </a:rPr>
              <a:t> server—</a:t>
            </a:r>
            <a:r>
              <a:rPr lang="en-US" altLang="zh-CN" sz="1800" dirty="0" err="1" smtClean="0">
                <a:latin typeface="+mn-ea"/>
              </a:rPr>
              <a:t>ip</a:t>
            </a:r>
            <a:r>
              <a:rPr lang="en-US" altLang="zh-CN" sz="1800" dirty="0" smtClean="0">
                <a:latin typeface="+mn-ea"/>
              </a:rPr>
              <a:t> host</a:t>
            </a:r>
            <a:r>
              <a:rPr lang="zh-CN" altLang="en-US" sz="1800" dirty="0" smtClean="0">
                <a:latin typeface="+mn-ea"/>
              </a:rPr>
              <a:t>。</a:t>
            </a:r>
            <a:r>
              <a:rPr lang="en-US" altLang="zh-CN" sz="1800" dirty="0">
                <a:latin typeface="+mn-ea"/>
              </a:rPr>
              <a:t>	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en-US" altLang="zh-CN" sz="1800" dirty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en-US" altLang="zh-CN" sz="1800" dirty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en-US" altLang="zh-CN" sz="1800" dirty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en-US" altLang="zh-CN" sz="1800" dirty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位置：“高级设置”</a:t>
            </a:r>
            <a:r>
              <a:rPr lang="en-US" altLang="zh-CN" sz="1800" dirty="0" smtClean="0">
                <a:latin typeface="+mn-ea"/>
              </a:rPr>
              <a:t>-</a:t>
            </a:r>
            <a:r>
              <a:rPr lang="zh-CN" altLang="en-US" sz="1800" dirty="0" smtClean="0">
                <a:latin typeface="+mn-ea"/>
              </a:rPr>
              <a:t>“应用服务”</a:t>
            </a:r>
            <a:endParaRPr lang="en-US" altLang="zh-CN" sz="1800" dirty="0" smtClean="0">
              <a:latin typeface="+mn-ea"/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909320" y="1107440"/>
            <a:ext cx="11170920" cy="5517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zh-CN" sz="1600" dirty="0" smtClean="0">
              <a:latin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21080" y="1447885"/>
            <a:ext cx="10947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9375" y="2509954"/>
            <a:ext cx="9059646" cy="372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93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838200" y="365126"/>
            <a:ext cx="10515600" cy="7423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3600" dirty="0" smtClean="0">
                <a:solidFill>
                  <a:srgbClr val="0070C0"/>
                </a:solidFill>
                <a:latin typeface=".萍方-简" panose="020B0800000000000000" pitchFamily="34" charset="-122"/>
                <a:ea typeface=".萍方-简" panose="020B0800000000000000" pitchFamily="34" charset="-122"/>
              </a:rPr>
              <a:t>产品软件特性</a:t>
            </a:r>
            <a:endParaRPr lang="zh-CN" altLang="en-US" sz="3600" dirty="0">
              <a:solidFill>
                <a:srgbClr val="0070C0"/>
              </a:solidFill>
              <a:latin typeface=".萍方-简" panose="020B0800000000000000" pitchFamily="34" charset="-122"/>
              <a:ea typeface=".萍方-简" panose="020B0800000000000000" pitchFamily="34" charset="-122"/>
            </a:endParaRPr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909320" y="1107440"/>
            <a:ext cx="11282680" cy="6075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 smtClean="0">
                <a:latin typeface="+mn-ea"/>
              </a:rPr>
              <a:t>IP</a:t>
            </a:r>
            <a:r>
              <a:rPr lang="zh-CN" altLang="en-US" sz="1800" dirty="0" smtClean="0">
                <a:latin typeface="+mn-ea"/>
              </a:rPr>
              <a:t>业务配置</a:t>
            </a:r>
            <a:r>
              <a:rPr lang="en-US" altLang="zh-CN" sz="1800" dirty="0" smtClean="0">
                <a:latin typeface="+mn-ea"/>
              </a:rPr>
              <a:t>-DHCP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支持</a:t>
            </a:r>
            <a:r>
              <a:rPr lang="en-US" altLang="zh-CN" sz="1800" dirty="0" err="1" smtClean="0">
                <a:latin typeface="+mn-ea"/>
              </a:rPr>
              <a:t>dhcp</a:t>
            </a:r>
            <a:r>
              <a:rPr lang="en-US" altLang="zh-CN" sz="1800" dirty="0" smtClean="0">
                <a:latin typeface="+mn-ea"/>
              </a:rPr>
              <a:t> server</a:t>
            </a:r>
            <a:r>
              <a:rPr lang="zh-CN" altLang="en-US" sz="1800" dirty="0" smtClean="0">
                <a:latin typeface="+mn-ea"/>
              </a:rPr>
              <a:t>。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支持</a:t>
            </a:r>
            <a:r>
              <a:rPr lang="en-US" altLang="zh-CN" sz="1800" dirty="0" err="1" smtClean="0">
                <a:latin typeface="+mn-ea"/>
              </a:rPr>
              <a:t>dhcp</a:t>
            </a:r>
            <a:r>
              <a:rPr lang="zh-CN" altLang="en-US" sz="1800" dirty="0" smtClean="0">
                <a:latin typeface="+mn-ea"/>
              </a:rPr>
              <a:t>对</a:t>
            </a:r>
            <a:r>
              <a:rPr lang="en-US" altLang="zh-CN" sz="1800" dirty="0" err="1" smtClean="0">
                <a:latin typeface="+mn-ea"/>
              </a:rPr>
              <a:t>dhcp</a:t>
            </a:r>
            <a:r>
              <a:rPr lang="zh-CN" altLang="en-US" sz="1800" dirty="0" smtClean="0">
                <a:latin typeface="+mn-ea"/>
              </a:rPr>
              <a:t>中继设备发送的</a:t>
            </a:r>
            <a:r>
              <a:rPr lang="en-US" altLang="zh-CN" sz="1800" dirty="0" smtClean="0">
                <a:latin typeface="+mn-ea"/>
              </a:rPr>
              <a:t>discovery</a:t>
            </a:r>
            <a:r>
              <a:rPr lang="zh-CN" altLang="en-US" sz="1800" dirty="0" smtClean="0">
                <a:latin typeface="+mn-ea"/>
              </a:rPr>
              <a:t>进行响应。（</a:t>
            </a:r>
            <a:r>
              <a:rPr lang="en-US" altLang="zh-CN" sz="1800" dirty="0" smtClean="0">
                <a:latin typeface="+mn-ea"/>
              </a:rPr>
              <a:t>ER</a:t>
            </a:r>
            <a:r>
              <a:rPr lang="zh-CN" altLang="en-US" sz="1800" dirty="0">
                <a:latin typeface="+mn-ea"/>
              </a:rPr>
              <a:t>较</a:t>
            </a:r>
            <a:r>
              <a:rPr lang="zh-CN" altLang="en-US" sz="1800" dirty="0" smtClean="0">
                <a:latin typeface="+mn-ea"/>
              </a:rPr>
              <a:t>老版本不支持，</a:t>
            </a:r>
            <a:r>
              <a:rPr lang="en-US" altLang="zh-CN" sz="1800" dirty="0" smtClean="0">
                <a:latin typeface="+mn-ea"/>
              </a:rPr>
              <a:t>G2</a:t>
            </a:r>
            <a:r>
              <a:rPr lang="zh-CN" altLang="en-US" sz="1800" dirty="0" smtClean="0">
                <a:latin typeface="+mn-ea"/>
              </a:rPr>
              <a:t>支持，全局地址池）。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支持静态绑定</a:t>
            </a:r>
            <a:r>
              <a:rPr lang="en-US" altLang="zh-CN" sz="1800" dirty="0" err="1" smtClean="0">
                <a:latin typeface="+mn-ea"/>
              </a:rPr>
              <a:t>arp</a:t>
            </a:r>
            <a:r>
              <a:rPr lang="zh-CN" altLang="en-US" sz="1800" dirty="0" smtClean="0">
                <a:latin typeface="+mn-ea"/>
              </a:rPr>
              <a:t>。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支持手动释放地址。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位置：“接口设置”</a:t>
            </a:r>
            <a:r>
              <a:rPr lang="en-US" altLang="zh-CN" sz="1800" dirty="0" smtClean="0">
                <a:latin typeface="+mn-ea"/>
              </a:rPr>
              <a:t>-</a:t>
            </a:r>
            <a:r>
              <a:rPr lang="zh-CN" altLang="en-US" sz="1800" dirty="0" smtClean="0">
                <a:latin typeface="+mn-ea"/>
              </a:rPr>
              <a:t>“</a:t>
            </a:r>
            <a:r>
              <a:rPr lang="en-US" altLang="zh-CN" sz="1800" dirty="0" smtClean="0">
                <a:latin typeface="+mn-ea"/>
              </a:rPr>
              <a:t>DHCP</a:t>
            </a:r>
            <a:r>
              <a:rPr lang="zh-CN" altLang="en-US" sz="1800" dirty="0" smtClean="0">
                <a:latin typeface="+mn-ea"/>
              </a:rPr>
              <a:t>设置”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endParaRPr lang="en-US" altLang="zh-CN" sz="1800" dirty="0" smtClean="0">
              <a:latin typeface="+mn-ea"/>
            </a:endParaRPr>
          </a:p>
          <a:p>
            <a:pPr marL="914400" lvl="2" indent="0">
              <a:lnSpc>
                <a:spcPct val="150000"/>
              </a:lnSpc>
              <a:buNone/>
            </a:pPr>
            <a:r>
              <a:rPr lang="en-US" altLang="zh-CN" sz="1400" dirty="0" smtClean="0">
                <a:latin typeface="+mn-ea"/>
              </a:rPr>
              <a:t>	</a:t>
            </a:r>
          </a:p>
          <a:p>
            <a:pPr marL="914400" lvl="2" indent="0">
              <a:lnSpc>
                <a:spcPct val="150000"/>
              </a:lnSpc>
              <a:buNone/>
            </a:pPr>
            <a:endParaRPr lang="en-US" altLang="zh-CN" sz="800" dirty="0" smtClean="0">
              <a:latin typeface="+mn-ea"/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909320" y="1107440"/>
            <a:ext cx="11170920" cy="5517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zh-CN" sz="1600" dirty="0" smtClean="0">
              <a:latin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21080" y="1447885"/>
            <a:ext cx="10947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2720" y="3058154"/>
            <a:ext cx="7371080" cy="343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4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838200" y="365126"/>
            <a:ext cx="10515600" cy="7423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3600" dirty="0" smtClean="0">
                <a:solidFill>
                  <a:srgbClr val="0070C0"/>
                </a:solidFill>
                <a:latin typeface=".萍方-简" panose="020B0800000000000000" pitchFamily="34" charset="-122"/>
                <a:ea typeface=".萍方-简" panose="020B0800000000000000" pitchFamily="34" charset="-122"/>
              </a:rPr>
              <a:t>产品软件特性</a:t>
            </a:r>
            <a:endParaRPr lang="zh-CN" altLang="en-US" sz="3600" dirty="0">
              <a:solidFill>
                <a:srgbClr val="0070C0"/>
              </a:solidFill>
              <a:latin typeface=".萍方-简" panose="020B0800000000000000" pitchFamily="34" charset="-122"/>
              <a:ea typeface=".萍方-简" panose="020B0800000000000000" pitchFamily="34" charset="-122"/>
            </a:endParaRPr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909320" y="1107440"/>
            <a:ext cx="11282680" cy="6075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 smtClean="0">
                <a:latin typeface="+mn-ea"/>
              </a:rPr>
              <a:t>IP</a:t>
            </a:r>
            <a:r>
              <a:rPr lang="zh-CN" altLang="en-US" sz="1800" dirty="0" smtClean="0">
                <a:latin typeface="+mn-ea"/>
              </a:rPr>
              <a:t>业务配置</a:t>
            </a:r>
            <a:r>
              <a:rPr lang="en-US" altLang="zh-CN" sz="1800" dirty="0" smtClean="0">
                <a:latin typeface="+mn-ea"/>
              </a:rPr>
              <a:t>-NAT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zh-CN" altLang="en-US" sz="1800" dirty="0" smtClean="0">
                <a:latin typeface="+mn-ea"/>
              </a:rPr>
              <a:t>支持配置</a:t>
            </a:r>
            <a:r>
              <a:rPr lang="en-US" altLang="zh-CN" sz="1800" dirty="0" smtClean="0">
                <a:latin typeface="+mn-ea"/>
              </a:rPr>
              <a:t>WAN</a:t>
            </a:r>
            <a:r>
              <a:rPr lang="zh-CN" altLang="en-US" sz="1800" dirty="0" smtClean="0">
                <a:latin typeface="+mn-ea"/>
              </a:rPr>
              <a:t>口的</a:t>
            </a:r>
            <a:r>
              <a:rPr lang="en-US" altLang="zh-CN" sz="1800" dirty="0" err="1" smtClean="0">
                <a:latin typeface="+mn-ea"/>
              </a:rPr>
              <a:t>nat</a:t>
            </a:r>
            <a:r>
              <a:rPr lang="en-US" altLang="zh-CN" sz="1800" dirty="0" smtClean="0">
                <a:latin typeface="+mn-ea"/>
              </a:rPr>
              <a:t> outbound</a:t>
            </a:r>
            <a:r>
              <a:rPr lang="zh-CN" altLang="en-US" sz="1800" dirty="0" smtClean="0">
                <a:latin typeface="+mn-ea"/>
              </a:rPr>
              <a:t>，直接使用接口</a:t>
            </a:r>
            <a:r>
              <a:rPr lang="en-US" altLang="zh-CN" sz="1800" dirty="0" smtClean="0">
                <a:latin typeface="+mn-ea"/>
              </a:rPr>
              <a:t>IP</a:t>
            </a:r>
            <a:r>
              <a:rPr lang="zh-CN" altLang="en-US" sz="1800" dirty="0" smtClean="0">
                <a:latin typeface="+mn-ea"/>
              </a:rPr>
              <a:t>地址</a:t>
            </a:r>
            <a:r>
              <a:rPr lang="en-US" altLang="zh-CN" sz="1800" dirty="0" smtClean="0">
                <a:latin typeface="+mn-ea"/>
              </a:rPr>
              <a:t>-easy </a:t>
            </a:r>
            <a:r>
              <a:rPr lang="en-US" altLang="zh-CN" sz="1800" dirty="0" err="1" smtClean="0">
                <a:latin typeface="+mn-ea"/>
              </a:rPr>
              <a:t>ip</a:t>
            </a:r>
            <a:r>
              <a:rPr lang="zh-CN" altLang="en-US" sz="1800" dirty="0" smtClean="0">
                <a:latin typeface="+mn-ea"/>
              </a:rPr>
              <a:t>，或者配置</a:t>
            </a:r>
            <a:r>
              <a:rPr lang="en-US" altLang="zh-CN" sz="1800" dirty="0" smtClean="0">
                <a:latin typeface="+mn-ea"/>
              </a:rPr>
              <a:t>NAT</a:t>
            </a:r>
            <a:r>
              <a:rPr lang="zh-CN" altLang="en-US" sz="1800" dirty="0" smtClean="0">
                <a:latin typeface="+mn-ea"/>
              </a:rPr>
              <a:t>地址池</a:t>
            </a:r>
            <a:r>
              <a:rPr lang="en-US" altLang="zh-CN" sz="1800" dirty="0" smtClean="0">
                <a:latin typeface="+mn-ea"/>
              </a:rPr>
              <a:t>-address-group</a:t>
            </a:r>
            <a:r>
              <a:rPr lang="zh-CN" altLang="en-US" sz="1800" dirty="0" smtClean="0">
                <a:latin typeface="+mn-ea"/>
              </a:rPr>
              <a:t>。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zh-CN" altLang="en-US" sz="1800" dirty="0" smtClean="0">
                <a:latin typeface="+mn-ea"/>
              </a:rPr>
              <a:t>支持</a:t>
            </a:r>
            <a:r>
              <a:rPr lang="en-US" altLang="zh-CN" sz="1800" dirty="0" smtClean="0">
                <a:latin typeface="+mn-ea"/>
              </a:rPr>
              <a:t>NAT ALG</a:t>
            </a:r>
            <a:r>
              <a:rPr lang="zh-CN" altLang="en-US" sz="1800" dirty="0" smtClean="0">
                <a:latin typeface="+mn-ea"/>
              </a:rPr>
              <a:t>。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zh-CN" altLang="en-US" sz="1800" dirty="0" smtClean="0">
                <a:latin typeface="+mn-ea"/>
              </a:rPr>
              <a:t>支持端口触发</a:t>
            </a:r>
            <a:r>
              <a:rPr lang="en-US" altLang="zh-CN" sz="1800" dirty="0" smtClean="0">
                <a:latin typeface="+mn-ea"/>
              </a:rPr>
              <a:t>-</a:t>
            </a:r>
            <a:r>
              <a:rPr lang="zh-CN" altLang="en-US" sz="1800" dirty="0" smtClean="0">
                <a:latin typeface="+mn-ea"/>
              </a:rPr>
              <a:t>临时放开指定的端口，容许外部主动发起连接，类似</a:t>
            </a:r>
            <a:r>
              <a:rPr lang="en-US" altLang="zh-CN" sz="1800" dirty="0" smtClean="0">
                <a:latin typeface="+mn-ea"/>
              </a:rPr>
              <a:t>restricted cone NAT</a:t>
            </a:r>
            <a:r>
              <a:rPr lang="zh-CN" altLang="en-US" sz="1800" dirty="0" smtClean="0">
                <a:latin typeface="+mn-ea"/>
              </a:rPr>
              <a:t>。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zh-CN" altLang="en-US" sz="1800" dirty="0" smtClean="0">
                <a:latin typeface="+mn-ea"/>
              </a:rPr>
              <a:t>支持一对一</a:t>
            </a:r>
            <a:r>
              <a:rPr lang="en-US" altLang="zh-CN" sz="1800" dirty="0" smtClean="0">
                <a:latin typeface="+mn-ea"/>
              </a:rPr>
              <a:t>NAT</a:t>
            </a:r>
            <a:r>
              <a:rPr lang="zh-CN" altLang="en-US" sz="1800" dirty="0" smtClean="0">
                <a:latin typeface="+mn-ea"/>
              </a:rPr>
              <a:t>。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zh-CN" altLang="en-US" sz="1800" dirty="0" smtClean="0">
                <a:latin typeface="+mn-ea"/>
              </a:rPr>
              <a:t>支持虚拟服务器</a:t>
            </a:r>
            <a:r>
              <a:rPr lang="en-US" altLang="zh-CN" sz="1800" dirty="0" smtClean="0">
                <a:latin typeface="+mn-ea"/>
              </a:rPr>
              <a:t>-</a:t>
            </a:r>
            <a:r>
              <a:rPr lang="en-US" altLang="zh-CN" sz="1800" dirty="0" err="1" smtClean="0">
                <a:latin typeface="+mn-ea"/>
              </a:rPr>
              <a:t>nat</a:t>
            </a:r>
            <a:r>
              <a:rPr lang="en-US" altLang="zh-CN" sz="1800" dirty="0" smtClean="0">
                <a:latin typeface="+mn-ea"/>
              </a:rPr>
              <a:t> server</a:t>
            </a:r>
            <a:r>
              <a:rPr lang="zh-CN" altLang="en-US" sz="1800" dirty="0" smtClean="0">
                <a:latin typeface="+mn-ea"/>
              </a:rPr>
              <a:t>。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zh-CN" altLang="en-US" sz="1800" dirty="0" smtClean="0">
                <a:latin typeface="+mn-ea"/>
              </a:rPr>
              <a:t>一对一</a:t>
            </a:r>
            <a:r>
              <a:rPr lang="en-US" altLang="zh-CN" sz="1800" dirty="0" smtClean="0">
                <a:latin typeface="+mn-ea"/>
              </a:rPr>
              <a:t>NAT</a:t>
            </a:r>
            <a:r>
              <a:rPr lang="zh-CN" altLang="en-US" sz="1800" dirty="0" smtClean="0">
                <a:latin typeface="+mn-ea"/>
              </a:rPr>
              <a:t>类似</a:t>
            </a:r>
            <a:r>
              <a:rPr lang="en-US" altLang="zh-CN" sz="1800" dirty="0" err="1" smtClean="0">
                <a:latin typeface="+mn-ea"/>
              </a:rPr>
              <a:t>comware</a:t>
            </a:r>
            <a:r>
              <a:rPr lang="zh-CN" altLang="en-US" sz="1800" dirty="0" smtClean="0">
                <a:latin typeface="+mn-ea"/>
              </a:rPr>
              <a:t>平台存在</a:t>
            </a:r>
            <a:r>
              <a:rPr lang="en-US" altLang="zh-CN" sz="1800" dirty="0" smtClean="0">
                <a:latin typeface="+mn-ea"/>
              </a:rPr>
              <a:t>global</a:t>
            </a:r>
            <a:r>
              <a:rPr lang="zh-CN" altLang="en-US" sz="1800" dirty="0" smtClean="0">
                <a:latin typeface="+mn-ea"/>
              </a:rPr>
              <a:t>地址以及绑定的接口概念，而虚拟服务器则类似在所有的</a:t>
            </a:r>
            <a:r>
              <a:rPr lang="en-US" altLang="zh-CN" sz="1800" dirty="0" smtClean="0">
                <a:latin typeface="+mn-ea"/>
              </a:rPr>
              <a:t>WAN</a:t>
            </a:r>
            <a:r>
              <a:rPr lang="zh-CN" altLang="en-US" sz="1800" dirty="0" smtClean="0">
                <a:latin typeface="+mn-ea"/>
              </a:rPr>
              <a:t>口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zh-CN" altLang="en-US" sz="1800" dirty="0">
                <a:latin typeface="+mn-ea"/>
              </a:rPr>
              <a:t>都配置</a:t>
            </a:r>
            <a:r>
              <a:rPr lang="zh-CN" altLang="en-US" sz="1800" dirty="0" smtClean="0">
                <a:latin typeface="+mn-ea"/>
              </a:rPr>
              <a:t>了</a:t>
            </a:r>
            <a:r>
              <a:rPr lang="en-US" altLang="zh-CN" sz="1800" dirty="0" smtClean="0">
                <a:latin typeface="+mn-ea"/>
              </a:rPr>
              <a:t>current-interface</a:t>
            </a:r>
            <a:r>
              <a:rPr lang="zh-CN" altLang="en-US" sz="1800" dirty="0" smtClean="0">
                <a:latin typeface="+mn-ea"/>
              </a:rPr>
              <a:t>方式的</a:t>
            </a:r>
            <a:r>
              <a:rPr lang="en-US" altLang="zh-CN" sz="1800" dirty="0" err="1" smtClean="0">
                <a:latin typeface="+mn-ea"/>
              </a:rPr>
              <a:t>nat</a:t>
            </a:r>
            <a:r>
              <a:rPr lang="en-US" altLang="zh-CN" sz="1800" dirty="0" smtClean="0">
                <a:latin typeface="+mn-ea"/>
              </a:rPr>
              <a:t> server</a:t>
            </a:r>
            <a:r>
              <a:rPr lang="zh-CN" altLang="en-US" sz="1800" dirty="0" smtClean="0">
                <a:latin typeface="+mn-ea"/>
              </a:rPr>
              <a:t>，指定</a:t>
            </a:r>
            <a:r>
              <a:rPr lang="en-US" altLang="zh-CN" sz="1800" dirty="0" smtClean="0">
                <a:latin typeface="+mn-ea"/>
              </a:rPr>
              <a:t>global port</a:t>
            </a:r>
            <a:r>
              <a:rPr lang="zh-CN" altLang="en-US" sz="1800" dirty="0" smtClean="0">
                <a:latin typeface="+mn-ea"/>
              </a:rPr>
              <a:t>以及</a:t>
            </a:r>
            <a:r>
              <a:rPr lang="en-US" altLang="zh-CN" sz="1800" dirty="0" smtClean="0">
                <a:latin typeface="+mn-ea"/>
              </a:rPr>
              <a:t>inside port</a:t>
            </a:r>
            <a:r>
              <a:rPr lang="zh-CN" altLang="en-US" sz="1800" dirty="0">
                <a:latin typeface="+mn-ea"/>
              </a:rPr>
              <a:t>即</a:t>
            </a:r>
            <a:r>
              <a:rPr lang="zh-CN" altLang="en-US" sz="1800" dirty="0" smtClean="0">
                <a:latin typeface="+mn-ea"/>
              </a:rPr>
              <a:t>可。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zh-CN" altLang="en-US" sz="1800" dirty="0" smtClean="0">
                <a:latin typeface="+mn-ea"/>
              </a:rPr>
              <a:t>同时对于</a:t>
            </a:r>
            <a:r>
              <a:rPr lang="en-US" altLang="zh-CN" sz="1800" dirty="0" err="1" smtClean="0">
                <a:latin typeface="+mn-ea"/>
              </a:rPr>
              <a:t>comware</a:t>
            </a:r>
            <a:r>
              <a:rPr lang="zh-CN" altLang="en-US" sz="1800" dirty="0" smtClean="0">
                <a:latin typeface="+mn-ea"/>
              </a:rPr>
              <a:t>平台需要配置二次</a:t>
            </a:r>
            <a:r>
              <a:rPr lang="en-US" altLang="zh-CN" sz="1800" dirty="0" smtClean="0">
                <a:latin typeface="+mn-ea"/>
              </a:rPr>
              <a:t>NAT</a:t>
            </a:r>
            <a:r>
              <a:rPr lang="zh-CN" altLang="en-US" sz="1800" dirty="0" smtClean="0">
                <a:latin typeface="+mn-ea"/>
              </a:rPr>
              <a:t>或者</a:t>
            </a:r>
            <a:r>
              <a:rPr lang="en-US" altLang="zh-CN" sz="1800" dirty="0" err="1" smtClean="0">
                <a:latin typeface="+mn-ea"/>
              </a:rPr>
              <a:t>nat</a:t>
            </a:r>
            <a:r>
              <a:rPr lang="en-US" altLang="zh-CN" sz="1800" dirty="0" smtClean="0">
                <a:latin typeface="+mn-ea"/>
              </a:rPr>
              <a:t> hairpin</a:t>
            </a:r>
            <a:r>
              <a:rPr lang="zh-CN" altLang="en-US" sz="1800" dirty="0" smtClean="0">
                <a:latin typeface="+mn-ea"/>
              </a:rPr>
              <a:t>的场景，</a:t>
            </a:r>
            <a:r>
              <a:rPr lang="en-US" altLang="zh-CN" sz="1800" dirty="0" err="1" smtClean="0">
                <a:latin typeface="+mn-ea"/>
              </a:rPr>
              <a:t>miniware</a:t>
            </a:r>
            <a:r>
              <a:rPr lang="zh-CN" altLang="en-US" sz="1800" dirty="0" smtClean="0">
                <a:latin typeface="+mn-ea"/>
              </a:rPr>
              <a:t>平台不需要做特殊配置，配置好</a:t>
            </a:r>
            <a:r>
              <a:rPr lang="zh-CN" altLang="en-US" sz="1800" dirty="0">
                <a:latin typeface="+mn-ea"/>
              </a:rPr>
              <a:t>虚拟</a:t>
            </a:r>
            <a:r>
              <a:rPr lang="zh-CN" altLang="en-US" sz="1800" dirty="0" smtClean="0">
                <a:latin typeface="+mn-ea"/>
              </a:rPr>
              <a:t>服务器内外网都可以同时访问外部地址被映射转换到内部地址。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zh-CN" altLang="en-US" sz="1800" dirty="0" smtClean="0">
                <a:latin typeface="+mn-ea"/>
              </a:rPr>
              <a:t>支持重定向没有做映射的报文到</a:t>
            </a:r>
            <a:r>
              <a:rPr lang="en-US" altLang="zh-CN" sz="1800" dirty="0" smtClean="0">
                <a:latin typeface="+mn-ea"/>
              </a:rPr>
              <a:t>DMZ</a:t>
            </a:r>
            <a:r>
              <a:rPr lang="zh-CN" altLang="en-US" sz="1800" dirty="0" smtClean="0">
                <a:latin typeface="+mn-ea"/>
              </a:rPr>
              <a:t>主机（某个</a:t>
            </a:r>
            <a:r>
              <a:rPr lang="en-US" altLang="zh-CN" sz="1800" dirty="0" smtClean="0">
                <a:latin typeface="+mn-ea"/>
              </a:rPr>
              <a:t>IP</a:t>
            </a:r>
            <a:r>
              <a:rPr lang="zh-CN" altLang="en-US" sz="1800" dirty="0" smtClean="0">
                <a:latin typeface="+mn-ea"/>
              </a:rPr>
              <a:t>）或直接</a:t>
            </a:r>
            <a:r>
              <a:rPr lang="en-US" altLang="zh-CN" sz="1800" dirty="0" smtClean="0">
                <a:latin typeface="+mn-ea"/>
              </a:rPr>
              <a:t>drop</a:t>
            </a:r>
            <a:r>
              <a:rPr lang="zh-CN" altLang="en-US" sz="1800" dirty="0" smtClean="0">
                <a:latin typeface="+mn-ea"/>
              </a:rPr>
              <a:t>。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zh-CN" altLang="en-US" sz="1800" dirty="0" smtClean="0">
                <a:latin typeface="+mn-ea"/>
              </a:rPr>
              <a:t>位置：“高级设置”</a:t>
            </a:r>
            <a:r>
              <a:rPr lang="en-US" altLang="zh-CN" sz="1800" dirty="0" smtClean="0">
                <a:latin typeface="+mn-ea"/>
              </a:rPr>
              <a:t>-</a:t>
            </a:r>
            <a:r>
              <a:rPr lang="zh-CN" altLang="en-US" sz="1800" dirty="0" smtClean="0">
                <a:latin typeface="+mn-ea"/>
              </a:rPr>
              <a:t>“地址转换”</a:t>
            </a:r>
            <a:endParaRPr lang="en-US" altLang="zh-CN" sz="1800" dirty="0" smtClean="0">
              <a:latin typeface="+mn-ea"/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909320" y="1107440"/>
            <a:ext cx="11170920" cy="5517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zh-CN" sz="1600" dirty="0" smtClean="0">
              <a:latin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21080" y="1447885"/>
            <a:ext cx="10947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1749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653642" y="925832"/>
            <a:ext cx="778444" cy="776693"/>
          </a:xfrm>
          <a:prstGeom prst="rect">
            <a:avLst/>
          </a:prstGeom>
          <a:solidFill>
            <a:srgbClr val="D7000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ctr" anchorCtr="1" compatLnSpc="1">
            <a:prstTxWarp prst="textNoShape">
              <a:avLst/>
            </a:prstTxWarp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653642" y="1819730"/>
            <a:ext cx="778444" cy="7801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vert="horz" wrap="square" lIns="121920" tIns="60960" rIns="121920" bIns="60960" numCol="1" anchor="ctr" anchorCtr="1" compatLnSpc="1">
            <a:prstTxWarp prst="textNoShape">
              <a:avLst/>
            </a:prstTxWarp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3526548" y="922333"/>
            <a:ext cx="5820968" cy="780192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80000" tIns="60960" rIns="121920" bIns="60960" numCol="1" anchor="ctr" anchorCtr="0" compatLnSpc="1">
            <a:prstTxWarp prst="textNoShape">
              <a:avLst/>
            </a:prstTxWarp>
          </a:bodyPr>
          <a:lstStyle/>
          <a:p>
            <a:r>
              <a:rPr lang="zh-CN" altLang="en-US" sz="2667" b="1" dirty="0" smtClean="0"/>
              <a:t>产品硬件介绍</a:t>
            </a:r>
            <a:endParaRPr lang="en-US" altLang="zh-CN" sz="2667" b="1" dirty="0"/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3526548" y="1819730"/>
            <a:ext cx="5820968" cy="780192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80000" tIns="60960" rIns="121920" bIns="60960" numCol="1" anchor="ctr" anchorCtr="0" compatLnSpc="1">
            <a:prstTxWarp prst="textNoShape">
              <a:avLst/>
            </a:prstTxWarp>
          </a:bodyPr>
          <a:lstStyle/>
          <a:p>
            <a:r>
              <a:rPr lang="zh-CN" altLang="en-US" sz="2667" b="1" dirty="0" smtClean="0"/>
              <a:t>产品硬件特性</a:t>
            </a:r>
            <a:endParaRPr lang="zh-CN" altLang="en-US" sz="2667" b="1" dirty="0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2653642" y="2717127"/>
            <a:ext cx="778444" cy="7801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vert="horz" wrap="square" lIns="121920" tIns="60960" rIns="121920" bIns="60960" numCol="1" anchor="ctr" anchorCtr="1" compatLnSpc="1">
            <a:prstTxWarp prst="textNoShape">
              <a:avLst/>
            </a:prstTxWarp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3526548" y="2717127"/>
            <a:ext cx="5820968" cy="780192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80000" tIns="60960" rIns="121920" bIns="60960" numCol="1" anchor="ctr" anchorCtr="0" compatLnSpc="1">
            <a:prstTxWarp prst="textNoShape">
              <a:avLst/>
            </a:prstTxWarp>
          </a:bodyPr>
          <a:lstStyle/>
          <a:p>
            <a:r>
              <a:rPr lang="zh-CN" altLang="en-US" sz="2667" b="1" dirty="0" smtClean="0"/>
              <a:t>产品软件特性</a:t>
            </a:r>
            <a:endParaRPr lang="zh-CN" altLang="en-US" sz="2667" b="1" dirty="0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2653642" y="3698866"/>
            <a:ext cx="778444" cy="7801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vert="horz" wrap="square" lIns="121920" tIns="60960" rIns="121920" bIns="60960" numCol="1" anchor="ctr" anchorCtr="1" compatLnSpc="1">
            <a:prstTxWarp prst="textNoShape">
              <a:avLst/>
            </a:prstTxWarp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3526548" y="3698866"/>
            <a:ext cx="5820968" cy="780192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80000" tIns="60960" rIns="121920" bIns="60960" numCol="1" anchor="ctr" anchorCtr="0" compatLnSpc="1">
            <a:prstTxWarp prst="textNoShape">
              <a:avLst/>
            </a:prstTxWarp>
          </a:bodyPr>
          <a:lstStyle/>
          <a:p>
            <a:r>
              <a:rPr lang="zh-CN" altLang="en-US" sz="2667" b="1" dirty="0"/>
              <a:t>一些</a:t>
            </a:r>
            <a:r>
              <a:rPr lang="zh-CN" altLang="en-US" sz="2667" b="1" dirty="0" smtClean="0"/>
              <a:t>小</a:t>
            </a:r>
            <a:r>
              <a:rPr lang="en-US" altLang="zh-CN" sz="2667" b="1" dirty="0" smtClean="0"/>
              <a:t>feature</a:t>
            </a:r>
            <a:endParaRPr lang="zh-CN" altLang="en-US" sz="2667" b="1" dirty="0"/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2653642" y="4680605"/>
            <a:ext cx="778444" cy="7801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vert="horz" wrap="square" lIns="121920" tIns="60960" rIns="121920" bIns="60960" numCol="1" anchor="ctr" anchorCtr="1" compatLnSpc="1">
            <a:prstTxWarp prst="textNoShape">
              <a:avLst/>
            </a:prstTxWarp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05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3526548" y="4680605"/>
            <a:ext cx="5820968" cy="780192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80000" tIns="60960" rIns="121920" bIns="60960" numCol="1" anchor="ctr" anchorCtr="0" compatLnSpc="1">
            <a:prstTxWarp prst="textNoShape">
              <a:avLst/>
            </a:prstTxWarp>
          </a:bodyPr>
          <a:lstStyle/>
          <a:p>
            <a:r>
              <a:rPr lang="zh-CN" altLang="en-US" sz="2667" b="1" dirty="0"/>
              <a:t>常见</a:t>
            </a:r>
            <a:r>
              <a:rPr lang="zh-CN" altLang="en-US" sz="2667" b="1" dirty="0" smtClean="0"/>
              <a:t>问题排查</a:t>
            </a:r>
            <a:endParaRPr lang="zh-CN" altLang="en-US" sz="2667" b="1" dirty="0"/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2653642" y="5662344"/>
            <a:ext cx="778444" cy="7801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vert="horz" wrap="square" lIns="121920" tIns="60960" rIns="121920" bIns="60960" numCol="1" anchor="ctr" anchorCtr="1" compatLnSpc="1">
            <a:prstTxWarp prst="textNoShape">
              <a:avLst/>
            </a:prstTxWarp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06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3526548" y="5662344"/>
            <a:ext cx="5820968" cy="780192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80000" tIns="60960" rIns="121920" bIns="60960" numCol="1" anchor="ctr" anchorCtr="0" compatLnSpc="1">
            <a:prstTxWarp prst="textNoShape">
              <a:avLst/>
            </a:prstTxWarp>
          </a:bodyPr>
          <a:lstStyle/>
          <a:p>
            <a:r>
              <a:rPr lang="zh-CN" altLang="en-US" sz="2667" b="1" dirty="0" smtClean="0"/>
              <a:t>问题以及排查思路分享</a:t>
            </a:r>
            <a:endParaRPr lang="zh-CN" altLang="en-US" sz="2667" b="1" dirty="0"/>
          </a:p>
        </p:txBody>
      </p:sp>
    </p:spTree>
    <p:extLst>
      <p:ext uri="{BB962C8B-B14F-4D97-AF65-F5344CB8AC3E}">
        <p14:creationId xmlns:p14="http://schemas.microsoft.com/office/powerpoint/2010/main" val="428594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838200" y="365126"/>
            <a:ext cx="10515600" cy="7423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3600" dirty="0" smtClean="0">
                <a:solidFill>
                  <a:srgbClr val="0070C0"/>
                </a:solidFill>
                <a:latin typeface=".萍方-简" panose="020B0800000000000000" pitchFamily="34" charset="-122"/>
                <a:ea typeface=".萍方-简" panose="020B0800000000000000" pitchFamily="34" charset="-122"/>
              </a:rPr>
              <a:t>产品软件特性</a:t>
            </a:r>
            <a:endParaRPr lang="zh-CN" altLang="en-US" sz="3600" dirty="0">
              <a:solidFill>
                <a:srgbClr val="0070C0"/>
              </a:solidFill>
              <a:latin typeface=".萍方-简" panose="020B0800000000000000" pitchFamily="34" charset="-122"/>
              <a:ea typeface=".萍方-简" panose="020B0800000000000000" pitchFamily="34" charset="-122"/>
            </a:endParaRPr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909320" y="1107440"/>
            <a:ext cx="11282680" cy="6075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 smtClean="0">
                <a:latin typeface="+mn-ea"/>
              </a:rPr>
              <a:t>IP</a:t>
            </a:r>
            <a:r>
              <a:rPr lang="zh-CN" altLang="en-US" sz="1800" dirty="0" smtClean="0">
                <a:latin typeface="+mn-ea"/>
              </a:rPr>
              <a:t>路由设置</a:t>
            </a:r>
            <a:r>
              <a:rPr lang="en-US" altLang="zh-CN" sz="1800" dirty="0" smtClean="0">
                <a:latin typeface="+mn-ea"/>
              </a:rPr>
              <a:t>-</a:t>
            </a:r>
            <a:r>
              <a:rPr lang="zh-CN" altLang="en-US" sz="1800" dirty="0" smtClean="0">
                <a:latin typeface="+mn-ea"/>
              </a:rPr>
              <a:t>静态路由，策略路由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支持配置静态路由，出接口可以为</a:t>
            </a:r>
            <a:r>
              <a:rPr lang="en-US" altLang="zh-CN" sz="1800" dirty="0" smtClean="0">
                <a:latin typeface="+mn-ea"/>
              </a:rPr>
              <a:t>l2tp0,ipsec</a:t>
            </a:r>
            <a:r>
              <a:rPr lang="zh-CN" altLang="en-US" sz="1800" dirty="0" smtClean="0">
                <a:latin typeface="+mn-ea"/>
              </a:rPr>
              <a:t>接口，</a:t>
            </a:r>
            <a:r>
              <a:rPr lang="en-US" altLang="zh-CN" sz="1800" dirty="0" err="1" smtClean="0">
                <a:latin typeface="+mn-ea"/>
              </a:rPr>
              <a:t>vlan</a:t>
            </a:r>
            <a:r>
              <a:rPr lang="zh-CN" altLang="en-US" sz="1800" dirty="0" smtClean="0">
                <a:latin typeface="+mn-ea"/>
              </a:rPr>
              <a:t>虚接口以及</a:t>
            </a:r>
            <a:r>
              <a:rPr lang="en-US" altLang="zh-CN" sz="1800" dirty="0" smtClean="0">
                <a:latin typeface="+mn-ea"/>
              </a:rPr>
              <a:t>WAN</a:t>
            </a:r>
            <a:r>
              <a:rPr lang="zh-CN" altLang="en-US" sz="1800" dirty="0" smtClean="0">
                <a:latin typeface="+mn-ea"/>
              </a:rPr>
              <a:t>。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会自动生成默认路由下一跳到</a:t>
            </a:r>
            <a:r>
              <a:rPr lang="en-US" altLang="zh-CN" sz="1800" dirty="0" smtClean="0">
                <a:latin typeface="+mn-ea"/>
              </a:rPr>
              <a:t>WAN</a:t>
            </a:r>
            <a:r>
              <a:rPr lang="zh-CN" altLang="en-US" sz="1800" dirty="0" smtClean="0">
                <a:latin typeface="+mn-ea"/>
              </a:rPr>
              <a:t>网关，以及生成到</a:t>
            </a:r>
            <a:r>
              <a:rPr lang="en-US" altLang="zh-CN" sz="1800" dirty="0" smtClean="0">
                <a:latin typeface="+mn-ea"/>
              </a:rPr>
              <a:t>WAN</a:t>
            </a:r>
            <a:r>
              <a:rPr lang="zh-CN" altLang="en-US" sz="1800" dirty="0" smtClean="0">
                <a:latin typeface="+mn-ea"/>
              </a:rPr>
              <a:t>口配置或者获取的</a:t>
            </a:r>
            <a:r>
              <a:rPr lang="en-US" altLang="zh-CN" sz="1800" dirty="0" err="1" smtClean="0">
                <a:latin typeface="+mn-ea"/>
              </a:rPr>
              <a:t>dns</a:t>
            </a:r>
            <a:r>
              <a:rPr lang="zh-CN" altLang="en-US" sz="1800" dirty="0" smtClean="0">
                <a:latin typeface="+mn-ea"/>
              </a:rPr>
              <a:t>地址的路由。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支持策略路由，策略路由支持的匹配条件：五元组。支持指定生效时间</a:t>
            </a:r>
            <a:r>
              <a:rPr lang="zh-CN" altLang="en-US" sz="1800" dirty="0" smtClean="0">
                <a:latin typeface="+mn-ea"/>
              </a:rPr>
              <a:t>时间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 smtClean="0">
                <a:latin typeface="+mn-ea"/>
              </a:rPr>
              <a:t>	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en-US" altLang="zh-CN" sz="1800" dirty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en-US" altLang="zh-CN" sz="1800" dirty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 smtClean="0">
                <a:latin typeface="+mn-ea"/>
              </a:rPr>
              <a:t>	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en-US" altLang="zh-CN" sz="1800" dirty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 smtClean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位置：“高级设置”</a:t>
            </a:r>
            <a:r>
              <a:rPr lang="en-US" altLang="zh-CN" sz="1800" dirty="0" smtClean="0">
                <a:latin typeface="+mn-ea"/>
              </a:rPr>
              <a:t>-</a:t>
            </a:r>
            <a:r>
              <a:rPr lang="zh-CN" altLang="en-US" sz="1800" dirty="0" smtClean="0">
                <a:latin typeface="+mn-ea"/>
              </a:rPr>
              <a:t>“</a:t>
            </a:r>
            <a:r>
              <a:rPr lang="zh-CN" altLang="en-US" sz="1800" dirty="0">
                <a:latin typeface="+mn-ea"/>
              </a:rPr>
              <a:t>路由设置</a:t>
            </a:r>
            <a:r>
              <a:rPr lang="zh-CN" altLang="en-US" sz="1800" dirty="0" smtClean="0">
                <a:latin typeface="+mn-ea"/>
              </a:rPr>
              <a:t>”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en-US" altLang="zh-CN" sz="1800" dirty="0" smtClean="0">
              <a:latin typeface="+mn-ea"/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909320" y="1107440"/>
            <a:ext cx="11170920" cy="5517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zh-CN" sz="1600" dirty="0" smtClean="0">
              <a:latin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21080" y="1447885"/>
            <a:ext cx="10947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381" y="3023706"/>
            <a:ext cx="8192210" cy="324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15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838200" y="365126"/>
            <a:ext cx="10515600" cy="7423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3600" dirty="0" smtClean="0">
                <a:solidFill>
                  <a:srgbClr val="0070C0"/>
                </a:solidFill>
                <a:latin typeface=".萍方-简" panose="020B0800000000000000" pitchFamily="34" charset="-122"/>
                <a:ea typeface=".萍方-简" panose="020B0800000000000000" pitchFamily="34" charset="-122"/>
              </a:rPr>
              <a:t>产品软件特性</a:t>
            </a:r>
            <a:endParaRPr lang="zh-CN" altLang="en-US" sz="3600" dirty="0">
              <a:solidFill>
                <a:srgbClr val="0070C0"/>
              </a:solidFill>
              <a:latin typeface=".萍方-简" panose="020B0800000000000000" pitchFamily="34" charset="-122"/>
              <a:ea typeface=".萍方-简" panose="020B0800000000000000" pitchFamily="34" charset="-122"/>
            </a:endParaRPr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909320" y="1107440"/>
            <a:ext cx="11282680" cy="6075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 smtClean="0">
                <a:latin typeface="+mn-ea"/>
              </a:rPr>
              <a:t>QOS</a:t>
            </a:r>
            <a:r>
              <a:rPr lang="zh-CN" altLang="en-US" sz="1800" dirty="0" smtClean="0">
                <a:latin typeface="+mn-ea"/>
              </a:rPr>
              <a:t>特性</a:t>
            </a:r>
            <a:r>
              <a:rPr lang="en-US" altLang="zh-CN" sz="1800" dirty="0" smtClean="0">
                <a:latin typeface="+mn-ea"/>
              </a:rPr>
              <a:t>—</a:t>
            </a:r>
            <a:r>
              <a:rPr lang="zh-CN" altLang="en-US" sz="1800" dirty="0" smtClean="0">
                <a:latin typeface="+mn-ea"/>
              </a:rPr>
              <a:t>流量管理</a:t>
            </a:r>
            <a:endParaRPr lang="en-US" altLang="zh-CN" sz="1800" dirty="0" smtClean="0">
              <a:latin typeface="+mn-ea"/>
            </a:endParaRPr>
          </a:p>
          <a:p>
            <a:pPr marL="914400" lvl="2" indent="0">
              <a:lnSpc>
                <a:spcPct val="150000"/>
              </a:lnSpc>
              <a:buNone/>
            </a:pPr>
            <a:r>
              <a:rPr lang="en-US" altLang="zh-CN" sz="1800" dirty="0" smtClean="0">
                <a:latin typeface="+mn-ea"/>
              </a:rPr>
              <a:t>IP</a:t>
            </a:r>
            <a:r>
              <a:rPr lang="zh-CN" altLang="en-US" sz="1800" dirty="0" smtClean="0">
                <a:latin typeface="+mn-ea"/>
              </a:rPr>
              <a:t>流量限制：匹配内网</a:t>
            </a:r>
            <a:r>
              <a:rPr lang="en-US" altLang="zh-CN" sz="1800" dirty="0" smtClean="0">
                <a:latin typeface="+mn-ea"/>
              </a:rPr>
              <a:t>IP</a:t>
            </a:r>
            <a:r>
              <a:rPr lang="zh-CN" altLang="en-US" sz="1800" dirty="0" smtClean="0">
                <a:latin typeface="+mn-ea"/>
              </a:rPr>
              <a:t>地址，支持双向，上行，下行限速，可设置共享带宽或者不共享带宽（</a:t>
            </a:r>
            <a:r>
              <a:rPr lang="en-US" altLang="zh-CN" sz="1800" dirty="0" smtClean="0">
                <a:latin typeface="+mn-ea"/>
              </a:rPr>
              <a:t>share-bandwidth</a:t>
            </a:r>
            <a:r>
              <a:rPr lang="zh-CN" altLang="en-US" sz="1800" dirty="0" smtClean="0">
                <a:latin typeface="+mn-ea"/>
              </a:rPr>
              <a:t>），类似</a:t>
            </a:r>
            <a:r>
              <a:rPr lang="en-US" altLang="zh-CN" sz="1800" dirty="0" smtClean="0">
                <a:latin typeface="+mn-ea"/>
              </a:rPr>
              <a:t>CAR</a:t>
            </a:r>
            <a:r>
              <a:rPr lang="zh-CN" altLang="en-US" sz="1800" dirty="0" smtClean="0">
                <a:latin typeface="+mn-ea"/>
              </a:rPr>
              <a:t>。</a:t>
            </a:r>
            <a:endParaRPr lang="en-US" altLang="zh-CN" sz="1800" dirty="0" smtClean="0">
              <a:latin typeface="+mn-ea"/>
            </a:endParaRPr>
          </a:p>
          <a:p>
            <a:pPr marL="914400" lvl="2" indent="0">
              <a:lnSpc>
                <a:spcPct val="150000"/>
              </a:lnSpc>
              <a:buNone/>
            </a:pPr>
            <a:r>
              <a:rPr lang="zh-CN" altLang="en-US" sz="1800" dirty="0" smtClean="0">
                <a:latin typeface="+mn-ea"/>
              </a:rPr>
              <a:t>可以设置限速用户使用空闲带宽，即带宽比较充足时实际带宽会超过限制值。</a:t>
            </a:r>
            <a:endParaRPr lang="en-US" altLang="zh-CN" sz="1800" dirty="0">
              <a:latin typeface="+mn-ea"/>
            </a:endParaRPr>
          </a:p>
          <a:p>
            <a:pPr marL="914400" lvl="2" indent="0">
              <a:lnSpc>
                <a:spcPct val="150000"/>
              </a:lnSpc>
              <a:buNone/>
            </a:pPr>
            <a:r>
              <a:rPr lang="zh-CN" altLang="en-US" sz="1800" dirty="0" smtClean="0">
                <a:latin typeface="+mn-ea"/>
              </a:rPr>
              <a:t>绿色通道：匹配端口长度</a:t>
            </a:r>
            <a:r>
              <a:rPr lang="en-US" altLang="zh-CN" sz="1800" dirty="0" smtClean="0">
                <a:latin typeface="+mn-ea"/>
              </a:rPr>
              <a:t>/</a:t>
            </a:r>
            <a:r>
              <a:rPr lang="zh-CN" altLang="en-US" sz="1800" dirty="0" smtClean="0">
                <a:latin typeface="+mn-ea"/>
              </a:rPr>
              <a:t>端口号，优先保证报文转发（</a:t>
            </a:r>
            <a:r>
              <a:rPr lang="en-US" altLang="zh-CN" sz="1800" dirty="0" err="1" smtClean="0">
                <a:latin typeface="+mn-ea"/>
              </a:rPr>
              <a:t>ef</a:t>
            </a:r>
            <a:r>
              <a:rPr lang="zh-CN" altLang="en-US" sz="1800" dirty="0" smtClean="0">
                <a:latin typeface="+mn-ea"/>
              </a:rPr>
              <a:t>）</a:t>
            </a:r>
            <a:endParaRPr lang="en-US" altLang="zh-CN" sz="1800" dirty="0" smtClean="0">
              <a:latin typeface="+mn-ea"/>
            </a:endParaRPr>
          </a:p>
          <a:p>
            <a:pPr marL="914400" lvl="2" indent="0">
              <a:lnSpc>
                <a:spcPct val="150000"/>
              </a:lnSpc>
              <a:buNone/>
            </a:pPr>
            <a:r>
              <a:rPr lang="zh-CN" altLang="en-US" sz="1800" dirty="0">
                <a:latin typeface="+mn-ea"/>
              </a:rPr>
              <a:t>专用</a:t>
            </a:r>
            <a:r>
              <a:rPr lang="zh-CN" altLang="en-US" sz="1800" dirty="0" smtClean="0">
                <a:latin typeface="+mn-ea"/>
              </a:rPr>
              <a:t>通道：匹配报文端口，根据端口限制报文速率，针对应用或者某些协议的限速（</a:t>
            </a:r>
            <a:r>
              <a:rPr lang="en-US" altLang="zh-CN" sz="1800" dirty="0" err="1" smtClean="0">
                <a:latin typeface="+mn-ea"/>
              </a:rPr>
              <a:t>af</a:t>
            </a:r>
            <a:r>
              <a:rPr lang="zh-CN" altLang="en-US" sz="1800" dirty="0" smtClean="0">
                <a:latin typeface="+mn-ea"/>
              </a:rPr>
              <a:t>）。</a:t>
            </a:r>
            <a:endParaRPr lang="en-US" altLang="zh-CN" sz="1800" dirty="0" smtClean="0">
              <a:latin typeface="+mn-ea"/>
            </a:endParaRPr>
          </a:p>
          <a:p>
            <a:pPr marL="914400" lvl="2" indent="0">
              <a:lnSpc>
                <a:spcPct val="150000"/>
              </a:lnSpc>
              <a:buNone/>
            </a:pPr>
            <a:endParaRPr lang="en-US" altLang="zh-CN" sz="1800" dirty="0" smtClean="0">
              <a:latin typeface="+mn-ea"/>
            </a:endParaRPr>
          </a:p>
          <a:p>
            <a:pPr marL="914400" lvl="2" indent="0">
              <a:lnSpc>
                <a:spcPct val="150000"/>
              </a:lnSpc>
              <a:buNone/>
            </a:pPr>
            <a:r>
              <a:rPr lang="zh-CN" altLang="en-US" sz="1800" dirty="0" smtClean="0">
                <a:latin typeface="+mn-ea"/>
              </a:rPr>
              <a:t>位置：“</a:t>
            </a:r>
            <a:r>
              <a:rPr lang="en-US" altLang="zh-CN" sz="1800" dirty="0" smtClean="0">
                <a:latin typeface="+mn-ea"/>
              </a:rPr>
              <a:t>QOS</a:t>
            </a:r>
            <a:r>
              <a:rPr lang="zh-CN" altLang="en-US" sz="1800" dirty="0" smtClean="0">
                <a:latin typeface="+mn-ea"/>
              </a:rPr>
              <a:t>设置”</a:t>
            </a:r>
            <a:r>
              <a:rPr lang="en-US" altLang="zh-CN" sz="1800" dirty="0" smtClean="0">
                <a:latin typeface="+mn-ea"/>
              </a:rPr>
              <a:t>-</a:t>
            </a:r>
            <a:r>
              <a:rPr lang="zh-CN" altLang="en-US" sz="1800" dirty="0" smtClean="0">
                <a:latin typeface="+mn-ea"/>
              </a:rPr>
              <a:t>“流量管理”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en-US" altLang="zh-CN" sz="1800" dirty="0" smtClean="0">
              <a:latin typeface="+mn-ea"/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909320" y="1107440"/>
            <a:ext cx="11170920" cy="5517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zh-CN" sz="1600" dirty="0" smtClean="0">
              <a:latin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21080" y="1447885"/>
            <a:ext cx="10947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7887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838200" y="365126"/>
            <a:ext cx="10515600" cy="7423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3600" dirty="0" smtClean="0">
                <a:solidFill>
                  <a:srgbClr val="0070C0"/>
                </a:solidFill>
                <a:latin typeface=".萍方-简" panose="020B0800000000000000" pitchFamily="34" charset="-122"/>
                <a:ea typeface=".萍方-简" panose="020B0800000000000000" pitchFamily="34" charset="-122"/>
              </a:rPr>
              <a:t>产品软件特性</a:t>
            </a:r>
            <a:endParaRPr lang="zh-CN" altLang="en-US" sz="3600" dirty="0">
              <a:solidFill>
                <a:srgbClr val="0070C0"/>
              </a:solidFill>
              <a:latin typeface=".萍方-简" panose="020B0800000000000000" pitchFamily="34" charset="-122"/>
              <a:ea typeface=".萍方-简" panose="020B0800000000000000" pitchFamily="34" charset="-122"/>
            </a:endParaRPr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909320" y="1107440"/>
            <a:ext cx="11282680" cy="6075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 smtClean="0">
                <a:latin typeface="+mn-ea"/>
              </a:rPr>
              <a:t>QOS</a:t>
            </a:r>
            <a:r>
              <a:rPr lang="zh-CN" altLang="en-US" sz="1800" dirty="0" smtClean="0">
                <a:latin typeface="+mn-ea"/>
              </a:rPr>
              <a:t>特性</a:t>
            </a:r>
            <a:r>
              <a:rPr lang="en-US" altLang="zh-CN" sz="1800" dirty="0" smtClean="0">
                <a:latin typeface="+mn-ea"/>
              </a:rPr>
              <a:t>—</a:t>
            </a:r>
            <a:r>
              <a:rPr lang="zh-CN" altLang="en-US" sz="1800" dirty="0">
                <a:latin typeface="+mn-ea"/>
              </a:rPr>
              <a:t>连接</a:t>
            </a:r>
            <a:r>
              <a:rPr lang="zh-CN" altLang="en-US" sz="1800" dirty="0" smtClean="0">
                <a:latin typeface="+mn-ea"/>
              </a:rPr>
              <a:t>数限制</a:t>
            </a:r>
            <a:endParaRPr lang="en-US" altLang="zh-CN" sz="1800" dirty="0" smtClean="0">
              <a:latin typeface="+mn-ea"/>
            </a:endParaRPr>
          </a:p>
          <a:p>
            <a:pPr marL="914400" lvl="2" indent="0">
              <a:lnSpc>
                <a:spcPct val="150000"/>
              </a:lnSpc>
              <a:buNone/>
            </a:pPr>
            <a:r>
              <a:rPr lang="zh-CN" altLang="en-US" sz="1800" dirty="0" smtClean="0">
                <a:latin typeface="+mn-ea"/>
              </a:rPr>
              <a:t>网络连接数限制：匹配源</a:t>
            </a:r>
            <a:r>
              <a:rPr lang="en-US" altLang="zh-CN" sz="1800" dirty="0" smtClean="0">
                <a:latin typeface="+mn-ea"/>
              </a:rPr>
              <a:t>IP</a:t>
            </a:r>
            <a:r>
              <a:rPr lang="zh-CN" altLang="en-US" sz="1800" dirty="0" smtClean="0">
                <a:latin typeface="+mn-ea"/>
              </a:rPr>
              <a:t>地址，限制每</a:t>
            </a:r>
            <a:r>
              <a:rPr lang="en-US" altLang="zh-CN" sz="1800" dirty="0" smtClean="0">
                <a:latin typeface="+mn-ea"/>
              </a:rPr>
              <a:t>IP</a:t>
            </a:r>
            <a:r>
              <a:rPr lang="zh-CN" altLang="en-US" sz="1800" dirty="0" smtClean="0">
                <a:latin typeface="+mn-ea"/>
              </a:rPr>
              <a:t>的总体网络连接数</a:t>
            </a:r>
            <a:r>
              <a:rPr lang="en-US" altLang="zh-CN" sz="1800" dirty="0" smtClean="0">
                <a:latin typeface="+mn-ea"/>
              </a:rPr>
              <a:t>/</a:t>
            </a:r>
            <a:r>
              <a:rPr lang="en-US" altLang="zh-CN" sz="1800" dirty="0" err="1" smtClean="0">
                <a:latin typeface="+mn-ea"/>
              </a:rPr>
              <a:t>tcp</a:t>
            </a:r>
            <a:r>
              <a:rPr lang="zh-CN" altLang="en-US" sz="1800" dirty="0" smtClean="0">
                <a:latin typeface="+mn-ea"/>
              </a:rPr>
              <a:t>连接数</a:t>
            </a:r>
            <a:r>
              <a:rPr lang="en-US" altLang="zh-CN" sz="1800" dirty="0" smtClean="0">
                <a:latin typeface="+mn-ea"/>
              </a:rPr>
              <a:t>/</a:t>
            </a:r>
            <a:r>
              <a:rPr lang="en-US" altLang="zh-CN" sz="1800" dirty="0" err="1" smtClean="0">
                <a:latin typeface="+mn-ea"/>
              </a:rPr>
              <a:t>udp</a:t>
            </a:r>
            <a:r>
              <a:rPr lang="zh-CN" altLang="en-US" sz="1800" dirty="0">
                <a:latin typeface="+mn-ea"/>
              </a:rPr>
              <a:t>连接</a:t>
            </a:r>
            <a:r>
              <a:rPr lang="zh-CN" altLang="en-US" sz="1800" dirty="0" smtClean="0">
                <a:latin typeface="+mn-ea"/>
              </a:rPr>
              <a:t>数</a:t>
            </a:r>
            <a:endParaRPr lang="en-US" altLang="zh-CN" sz="1800" dirty="0" smtClean="0">
              <a:latin typeface="+mn-ea"/>
            </a:endParaRPr>
          </a:p>
          <a:p>
            <a:pPr marL="914400" lvl="2" indent="0">
              <a:lnSpc>
                <a:spcPct val="150000"/>
              </a:lnSpc>
              <a:buNone/>
            </a:pPr>
            <a:r>
              <a:rPr lang="en-US" altLang="zh-CN" sz="1800" dirty="0" smtClean="0">
                <a:latin typeface="+mn-ea"/>
              </a:rPr>
              <a:t>VLAN</a:t>
            </a:r>
            <a:r>
              <a:rPr lang="zh-CN" altLang="en-US" sz="1800" dirty="0" smtClean="0">
                <a:latin typeface="+mn-ea"/>
              </a:rPr>
              <a:t>连接数限制：针对</a:t>
            </a:r>
            <a:r>
              <a:rPr lang="en-US" altLang="zh-CN" sz="1800" dirty="0" err="1" smtClean="0">
                <a:latin typeface="+mn-ea"/>
              </a:rPr>
              <a:t>vlan</a:t>
            </a:r>
            <a:r>
              <a:rPr lang="zh-CN" altLang="en-US" sz="1800" dirty="0" smtClean="0">
                <a:latin typeface="+mn-ea"/>
              </a:rPr>
              <a:t>进行连接数限制</a:t>
            </a:r>
            <a:endParaRPr lang="en-US" altLang="zh-CN" sz="1800" dirty="0" smtClean="0">
              <a:latin typeface="+mn-ea"/>
            </a:endParaRPr>
          </a:p>
          <a:p>
            <a:pPr marL="914400" lvl="2" indent="0">
              <a:lnSpc>
                <a:spcPct val="150000"/>
              </a:lnSpc>
              <a:buNone/>
            </a:pPr>
            <a:r>
              <a:rPr lang="zh-CN" altLang="en-US" sz="1800" dirty="0" smtClean="0">
                <a:latin typeface="+mn-ea"/>
              </a:rPr>
              <a:t>区分在于匹配条件不同，功能类似于</a:t>
            </a:r>
            <a:r>
              <a:rPr lang="en-US" altLang="zh-CN" sz="1800" dirty="0" err="1" smtClean="0">
                <a:latin typeface="+mn-ea"/>
              </a:rPr>
              <a:t>comware</a:t>
            </a:r>
            <a:r>
              <a:rPr lang="zh-CN" altLang="en-US" sz="1800" dirty="0" smtClean="0">
                <a:latin typeface="+mn-ea"/>
              </a:rPr>
              <a:t>的</a:t>
            </a:r>
            <a:r>
              <a:rPr lang="en-US" altLang="zh-CN" sz="1800" dirty="0" smtClean="0">
                <a:latin typeface="+mn-ea"/>
              </a:rPr>
              <a:t>connect-limit</a:t>
            </a:r>
            <a:r>
              <a:rPr lang="zh-CN" altLang="en-US" sz="1800" dirty="0" smtClean="0">
                <a:latin typeface="+mn-ea"/>
              </a:rPr>
              <a:t>。</a:t>
            </a:r>
            <a:endParaRPr lang="en-US" altLang="zh-CN" sz="1800" dirty="0" smtClean="0">
              <a:latin typeface="+mn-ea"/>
            </a:endParaRPr>
          </a:p>
          <a:p>
            <a:pPr marL="914400" lvl="2" indent="0">
              <a:lnSpc>
                <a:spcPct val="150000"/>
              </a:lnSpc>
              <a:buNone/>
            </a:pPr>
            <a:r>
              <a:rPr lang="zh-CN" altLang="en-US" sz="1800" dirty="0" smtClean="0">
                <a:latin typeface="+mn-ea"/>
              </a:rPr>
              <a:t>位置：“</a:t>
            </a:r>
            <a:r>
              <a:rPr lang="en-US" altLang="zh-CN" sz="1800" dirty="0" smtClean="0">
                <a:latin typeface="+mn-ea"/>
              </a:rPr>
              <a:t>QOS</a:t>
            </a:r>
            <a:r>
              <a:rPr lang="zh-CN" altLang="en-US" sz="1800" dirty="0" smtClean="0">
                <a:latin typeface="+mn-ea"/>
              </a:rPr>
              <a:t>”</a:t>
            </a:r>
            <a:r>
              <a:rPr lang="en-US" altLang="zh-CN" sz="1800" dirty="0" smtClean="0">
                <a:latin typeface="+mn-ea"/>
              </a:rPr>
              <a:t>-</a:t>
            </a:r>
            <a:r>
              <a:rPr lang="zh-CN" altLang="en-US" sz="1800" dirty="0" smtClean="0">
                <a:latin typeface="+mn-ea"/>
              </a:rPr>
              <a:t>“连接限制”</a:t>
            </a:r>
            <a:endParaRPr lang="en-US" altLang="zh-CN" sz="1800" dirty="0" smtClean="0">
              <a:latin typeface="+mn-ea"/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909320" y="1107440"/>
            <a:ext cx="11170920" cy="5517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zh-CN" sz="1600" dirty="0" smtClean="0">
              <a:latin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21080" y="1447885"/>
            <a:ext cx="10947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724" y="3866297"/>
            <a:ext cx="4703445" cy="241460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660" y="3734507"/>
            <a:ext cx="4629149" cy="263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87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838200" y="365126"/>
            <a:ext cx="10515600" cy="7423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3600" dirty="0" smtClean="0">
                <a:solidFill>
                  <a:srgbClr val="0070C0"/>
                </a:solidFill>
                <a:latin typeface=".萍方-简" panose="020B0800000000000000" pitchFamily="34" charset="-122"/>
                <a:ea typeface=".萍方-简" panose="020B0800000000000000" pitchFamily="34" charset="-122"/>
              </a:rPr>
              <a:t>产品软件特性</a:t>
            </a:r>
            <a:endParaRPr lang="zh-CN" altLang="en-US" sz="3600" dirty="0">
              <a:solidFill>
                <a:srgbClr val="0070C0"/>
              </a:solidFill>
              <a:latin typeface=".萍方-简" panose="020B0800000000000000" pitchFamily="34" charset="-122"/>
              <a:ea typeface=".萍方-简" panose="020B0800000000000000" pitchFamily="34" charset="-122"/>
            </a:endParaRPr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909320" y="1107440"/>
            <a:ext cx="11282680" cy="6075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50000"/>
              </a:lnSpc>
              <a:buNone/>
            </a:pPr>
            <a:r>
              <a:rPr lang="zh-CN" altLang="en-US" sz="1800" dirty="0" smtClean="0">
                <a:latin typeface="+mn-ea"/>
              </a:rPr>
              <a:t>安全特性</a:t>
            </a:r>
            <a:r>
              <a:rPr lang="en-US" altLang="zh-CN" sz="1800" dirty="0" smtClean="0">
                <a:latin typeface="+mn-ea"/>
              </a:rPr>
              <a:t>-</a:t>
            </a:r>
            <a:r>
              <a:rPr lang="zh-CN" altLang="en-US" sz="1800" dirty="0" smtClean="0">
                <a:latin typeface="+mn-ea"/>
              </a:rPr>
              <a:t>接入控制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安全特性在</a:t>
            </a:r>
            <a:r>
              <a:rPr lang="en-US" altLang="zh-CN" sz="1800" dirty="0" err="1" smtClean="0">
                <a:latin typeface="+mn-ea"/>
              </a:rPr>
              <a:t>miniware</a:t>
            </a:r>
            <a:r>
              <a:rPr lang="zh-CN" altLang="en-US" sz="1800" dirty="0" smtClean="0">
                <a:latin typeface="+mn-ea"/>
              </a:rPr>
              <a:t>平台上一共分为“</a:t>
            </a:r>
            <a:r>
              <a:rPr lang="en-US" altLang="zh-CN" sz="1800" dirty="0" err="1" smtClean="0">
                <a:latin typeface="+mn-ea"/>
              </a:rPr>
              <a:t>arp</a:t>
            </a:r>
            <a:r>
              <a:rPr lang="zh-CN" altLang="en-US" sz="1800" dirty="0" smtClean="0">
                <a:latin typeface="+mn-ea"/>
              </a:rPr>
              <a:t>安全”，“接入控制”，“防火墙”，“防攻击”。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zh-CN" altLang="en-US" sz="1800" dirty="0" smtClean="0">
                <a:latin typeface="+mn-ea"/>
              </a:rPr>
              <a:t>其中“</a:t>
            </a:r>
            <a:r>
              <a:rPr lang="en-US" altLang="zh-CN" sz="1800" dirty="0" err="1" smtClean="0">
                <a:latin typeface="+mn-ea"/>
              </a:rPr>
              <a:t>arp</a:t>
            </a:r>
            <a:r>
              <a:rPr lang="zh-CN" altLang="en-US" sz="1800" dirty="0" smtClean="0">
                <a:latin typeface="+mn-ea"/>
              </a:rPr>
              <a:t>安全”已经在之前介绍过。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接入控制分为“</a:t>
            </a:r>
            <a:r>
              <a:rPr lang="en-US" altLang="zh-CN" sz="1800" dirty="0" smtClean="0">
                <a:latin typeface="+mn-ea"/>
              </a:rPr>
              <a:t>mac</a:t>
            </a:r>
            <a:r>
              <a:rPr lang="zh-CN" altLang="en-US" sz="1800" dirty="0">
                <a:latin typeface="+mn-ea"/>
              </a:rPr>
              <a:t>过滤</a:t>
            </a:r>
            <a:r>
              <a:rPr lang="zh-CN" altLang="en-US" sz="1800" dirty="0" smtClean="0">
                <a:latin typeface="+mn-ea"/>
              </a:rPr>
              <a:t>”，“</a:t>
            </a:r>
            <a:r>
              <a:rPr lang="en-US" altLang="zh-CN" sz="1800" dirty="0" smtClean="0">
                <a:latin typeface="+mn-ea"/>
              </a:rPr>
              <a:t>IPMAC</a:t>
            </a:r>
            <a:r>
              <a:rPr lang="zh-CN" altLang="en-US" sz="1800" dirty="0" smtClean="0">
                <a:latin typeface="+mn-ea"/>
              </a:rPr>
              <a:t>过滤”。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en-US" altLang="zh-CN" sz="1800" dirty="0" smtClean="0">
                <a:latin typeface="+mn-ea"/>
              </a:rPr>
              <a:t>mac</a:t>
            </a:r>
            <a:r>
              <a:rPr lang="zh-CN" altLang="en-US" sz="1800" dirty="0" smtClean="0">
                <a:latin typeface="+mn-ea"/>
              </a:rPr>
              <a:t>过滤：可以设置</a:t>
            </a:r>
            <a:r>
              <a:rPr lang="zh-CN" altLang="en-US" sz="1800" dirty="0" smtClean="0">
                <a:latin typeface="+mn-ea"/>
              </a:rPr>
              <a:t>仅</a:t>
            </a:r>
            <a:r>
              <a:rPr lang="zh-CN" altLang="en-US" sz="1800" dirty="0">
                <a:latin typeface="+mn-ea"/>
              </a:rPr>
              <a:t>允许</a:t>
            </a:r>
            <a:r>
              <a:rPr lang="zh-CN" altLang="en-US" sz="1800" dirty="0" smtClean="0">
                <a:latin typeface="+mn-ea"/>
              </a:rPr>
              <a:t>设置</a:t>
            </a:r>
            <a:r>
              <a:rPr lang="zh-CN" altLang="en-US" sz="1800" dirty="0" smtClean="0">
                <a:latin typeface="+mn-ea"/>
              </a:rPr>
              <a:t>的</a:t>
            </a:r>
            <a:r>
              <a:rPr lang="en-US" altLang="zh-CN" sz="1800" dirty="0" smtClean="0">
                <a:latin typeface="+mn-ea"/>
              </a:rPr>
              <a:t>mac</a:t>
            </a:r>
            <a:r>
              <a:rPr lang="zh-CN" altLang="en-US" sz="1800" dirty="0" smtClean="0">
                <a:latin typeface="+mn-ea"/>
              </a:rPr>
              <a:t>地址访问外网或者仅进制设置的</a:t>
            </a:r>
            <a:r>
              <a:rPr lang="en-US" altLang="zh-CN" sz="1800" dirty="0" smtClean="0">
                <a:latin typeface="+mn-ea"/>
              </a:rPr>
              <a:t>mac</a:t>
            </a:r>
            <a:r>
              <a:rPr lang="zh-CN" altLang="en-US" sz="1800" dirty="0" smtClean="0">
                <a:latin typeface="+mn-ea"/>
              </a:rPr>
              <a:t>地址访问外网。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en-US" altLang="zh-CN" sz="1800" dirty="0" smtClean="0">
                <a:latin typeface="+mn-ea"/>
              </a:rPr>
              <a:t>IPMAC</a:t>
            </a:r>
            <a:r>
              <a:rPr lang="zh-CN" altLang="en-US" sz="1800" dirty="0" smtClean="0">
                <a:latin typeface="+mn-ea"/>
              </a:rPr>
              <a:t>过滤：可以设置</a:t>
            </a:r>
            <a:r>
              <a:rPr lang="zh-CN" altLang="en-US" sz="1800" dirty="0" smtClean="0">
                <a:latin typeface="+mn-ea"/>
              </a:rPr>
              <a:t>仅</a:t>
            </a:r>
            <a:r>
              <a:rPr lang="zh-CN" altLang="en-US" sz="1800" dirty="0">
                <a:latin typeface="+mn-ea"/>
              </a:rPr>
              <a:t>允许</a:t>
            </a:r>
            <a:r>
              <a:rPr lang="zh-CN" altLang="en-US" sz="1800" dirty="0" smtClean="0">
                <a:latin typeface="+mn-ea"/>
              </a:rPr>
              <a:t>设备</a:t>
            </a:r>
            <a:r>
              <a:rPr lang="en-US" altLang="zh-CN" sz="1800" dirty="0" smtClean="0">
                <a:latin typeface="+mn-ea"/>
              </a:rPr>
              <a:t>DHCP</a:t>
            </a:r>
            <a:r>
              <a:rPr lang="zh-CN" altLang="en-US" sz="1800" dirty="0" smtClean="0">
                <a:latin typeface="+mn-ea"/>
              </a:rPr>
              <a:t>分配地址的设备上网，或者仅容许</a:t>
            </a:r>
            <a:r>
              <a:rPr lang="en-US" altLang="zh-CN" sz="1800" dirty="0" err="1" smtClean="0">
                <a:latin typeface="+mn-ea"/>
              </a:rPr>
              <a:t>arp</a:t>
            </a:r>
            <a:r>
              <a:rPr lang="zh-CN" altLang="en-US" sz="1800" dirty="0" smtClean="0">
                <a:latin typeface="+mn-ea"/>
              </a:rPr>
              <a:t>静态绑定的设备上网。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 </a:t>
            </a:r>
            <a:r>
              <a:rPr lang="en-US" altLang="zh-CN" sz="1800" dirty="0" smtClean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位置：“安全专区”</a:t>
            </a:r>
            <a:r>
              <a:rPr lang="en-US" altLang="zh-CN" sz="1800" dirty="0" smtClean="0">
                <a:latin typeface="+mn-ea"/>
              </a:rPr>
              <a:t>-</a:t>
            </a:r>
            <a:r>
              <a:rPr lang="zh-CN" altLang="en-US" sz="1800" dirty="0" smtClean="0">
                <a:latin typeface="+mn-ea"/>
              </a:rPr>
              <a:t>“接入控制”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endParaRPr lang="en-US" altLang="zh-CN" sz="1800" dirty="0" smtClean="0">
              <a:latin typeface="+mn-ea"/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909320" y="1107440"/>
            <a:ext cx="11170920" cy="5517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zh-CN" sz="1600" dirty="0" smtClean="0">
              <a:latin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43114" y="1415227"/>
            <a:ext cx="10947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8192" y="5564521"/>
            <a:ext cx="6623201" cy="106063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952" y="5140839"/>
            <a:ext cx="4681351" cy="15108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832" y="5140839"/>
            <a:ext cx="4681351" cy="151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02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838200" y="365126"/>
            <a:ext cx="10515600" cy="7423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3600" dirty="0" smtClean="0">
                <a:solidFill>
                  <a:srgbClr val="0070C0"/>
                </a:solidFill>
                <a:latin typeface=".萍方-简" panose="020B0800000000000000" pitchFamily="34" charset="-122"/>
                <a:ea typeface=".萍方-简" panose="020B0800000000000000" pitchFamily="34" charset="-122"/>
              </a:rPr>
              <a:t>产品软件特性</a:t>
            </a:r>
            <a:endParaRPr lang="zh-CN" altLang="en-US" sz="3600" dirty="0">
              <a:solidFill>
                <a:srgbClr val="0070C0"/>
              </a:solidFill>
              <a:latin typeface=".萍方-简" panose="020B0800000000000000" pitchFamily="34" charset="-122"/>
              <a:ea typeface=".萍方-简" panose="020B0800000000000000" pitchFamily="34" charset="-122"/>
            </a:endParaRPr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909320" y="1107440"/>
            <a:ext cx="10947400" cy="6075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50000"/>
              </a:lnSpc>
              <a:buNone/>
            </a:pPr>
            <a:r>
              <a:rPr lang="zh-CN" altLang="en-US" sz="1800" dirty="0" smtClean="0">
                <a:latin typeface="+mn-ea"/>
              </a:rPr>
              <a:t>安全特性</a:t>
            </a:r>
            <a:r>
              <a:rPr lang="en-US" altLang="zh-CN" sz="1800" dirty="0" smtClean="0">
                <a:latin typeface="+mn-ea"/>
              </a:rPr>
              <a:t>-</a:t>
            </a:r>
            <a:r>
              <a:rPr lang="zh-CN" altLang="en-US" sz="1800" dirty="0" smtClean="0">
                <a:latin typeface="+mn-ea"/>
              </a:rPr>
              <a:t>防火墙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此处防火墙指</a:t>
            </a:r>
            <a:r>
              <a:rPr lang="en-US" altLang="zh-CN" sz="1800" dirty="0" err="1" smtClean="0">
                <a:latin typeface="+mn-ea"/>
              </a:rPr>
              <a:t>miniware</a:t>
            </a:r>
            <a:r>
              <a:rPr lang="zh-CN" altLang="en-US" sz="1800" dirty="0" smtClean="0">
                <a:latin typeface="+mn-ea"/>
              </a:rPr>
              <a:t>平台类似</a:t>
            </a:r>
            <a:r>
              <a:rPr lang="en-US" altLang="zh-CN" sz="1800" dirty="0" smtClean="0">
                <a:latin typeface="+mn-ea"/>
              </a:rPr>
              <a:t>firewall</a:t>
            </a:r>
            <a:r>
              <a:rPr lang="zh-CN" altLang="en-US" sz="1800" dirty="0" smtClean="0">
                <a:latin typeface="+mn-ea"/>
              </a:rPr>
              <a:t>域间策略的功能，只是安全域只存在两个“互联网（</a:t>
            </a:r>
            <a:r>
              <a:rPr lang="en-US" altLang="zh-CN" sz="1800" dirty="0" smtClean="0">
                <a:latin typeface="+mn-ea"/>
              </a:rPr>
              <a:t>WAN</a:t>
            </a:r>
            <a:r>
              <a:rPr lang="zh-CN" altLang="en-US" sz="1800" dirty="0" smtClean="0">
                <a:latin typeface="+mn-ea"/>
              </a:rPr>
              <a:t>）”，“局域网（</a:t>
            </a:r>
            <a:r>
              <a:rPr lang="en-US" altLang="zh-CN" sz="1800" dirty="0" smtClean="0">
                <a:latin typeface="+mn-ea"/>
              </a:rPr>
              <a:t>LAN</a:t>
            </a:r>
            <a:r>
              <a:rPr lang="zh-CN" altLang="en-US" sz="1800" dirty="0" smtClean="0">
                <a:latin typeface="+mn-ea"/>
              </a:rPr>
              <a:t>）”，</a:t>
            </a:r>
            <a:r>
              <a:rPr lang="en-US" altLang="zh-CN" sz="1800" dirty="0" smtClean="0">
                <a:latin typeface="+mn-ea"/>
              </a:rPr>
              <a:t>LAN</a:t>
            </a:r>
            <a:r>
              <a:rPr lang="zh-CN" altLang="en-US" sz="1800" dirty="0" smtClean="0">
                <a:latin typeface="+mn-ea"/>
              </a:rPr>
              <a:t>类似</a:t>
            </a:r>
            <a:r>
              <a:rPr lang="en-US" altLang="zh-CN" sz="1800" dirty="0" smtClean="0">
                <a:latin typeface="+mn-ea"/>
              </a:rPr>
              <a:t>trust</a:t>
            </a:r>
            <a:r>
              <a:rPr lang="zh-CN" altLang="en-US" sz="1800" dirty="0" smtClean="0">
                <a:latin typeface="+mn-ea"/>
              </a:rPr>
              <a:t>，</a:t>
            </a:r>
            <a:r>
              <a:rPr lang="en-US" altLang="zh-CN" sz="1800" dirty="0" smtClean="0">
                <a:latin typeface="+mn-ea"/>
              </a:rPr>
              <a:t>WAN</a:t>
            </a:r>
            <a:r>
              <a:rPr lang="zh-CN" altLang="en-US" sz="1800" dirty="0" smtClean="0">
                <a:latin typeface="+mn-ea"/>
              </a:rPr>
              <a:t>类似</a:t>
            </a:r>
            <a:r>
              <a:rPr lang="en-US" altLang="zh-CN" sz="1800" dirty="0" err="1" smtClean="0">
                <a:latin typeface="+mn-ea"/>
              </a:rPr>
              <a:t>untrust</a:t>
            </a:r>
            <a:r>
              <a:rPr lang="zh-CN" altLang="en-US" sz="1800" dirty="0" smtClean="0">
                <a:latin typeface="+mn-ea"/>
              </a:rPr>
              <a:t>，从</a:t>
            </a:r>
            <a:r>
              <a:rPr lang="en-US" altLang="zh-CN" sz="1800" dirty="0" smtClean="0">
                <a:latin typeface="+mn-ea"/>
              </a:rPr>
              <a:t>trust-</a:t>
            </a:r>
            <a:r>
              <a:rPr lang="en-US" altLang="zh-CN" sz="1800" dirty="0" err="1" smtClean="0">
                <a:latin typeface="+mn-ea"/>
              </a:rPr>
              <a:t>untrust</a:t>
            </a:r>
            <a:r>
              <a:rPr lang="zh-CN" altLang="en-US" sz="1800" dirty="0" smtClean="0">
                <a:latin typeface="+mn-ea"/>
              </a:rPr>
              <a:t>叫做“出站通信策略”，默认容许；从</a:t>
            </a:r>
            <a:r>
              <a:rPr lang="en-US" altLang="zh-CN" sz="1800" dirty="0" err="1" smtClean="0">
                <a:latin typeface="+mn-ea"/>
              </a:rPr>
              <a:t>untrust</a:t>
            </a:r>
            <a:r>
              <a:rPr lang="en-US" altLang="zh-CN" sz="1800" dirty="0" smtClean="0">
                <a:latin typeface="+mn-ea"/>
              </a:rPr>
              <a:t>-trust</a:t>
            </a:r>
            <a:r>
              <a:rPr lang="zh-CN" altLang="en-US" sz="1800" dirty="0" smtClean="0">
                <a:latin typeface="+mn-ea"/>
              </a:rPr>
              <a:t>叫做“入站通信策略”，默认行为和设备工作模式相关，和</a:t>
            </a:r>
            <a:r>
              <a:rPr lang="en-US" altLang="zh-CN" sz="1800" dirty="0" smtClean="0">
                <a:latin typeface="+mn-ea"/>
              </a:rPr>
              <a:t>V5 </a:t>
            </a:r>
            <a:r>
              <a:rPr lang="zh-CN" altLang="en-US" sz="1800" dirty="0" smtClean="0">
                <a:latin typeface="+mn-ea"/>
              </a:rPr>
              <a:t>防火墙的</a:t>
            </a:r>
            <a:r>
              <a:rPr lang="en-US" altLang="zh-CN" sz="1800" dirty="0" err="1" smtClean="0">
                <a:latin typeface="+mn-ea"/>
              </a:rPr>
              <a:t>interzone</a:t>
            </a:r>
            <a:r>
              <a:rPr lang="en-US" altLang="zh-CN" sz="1800" dirty="0" smtClean="0">
                <a:latin typeface="+mn-ea"/>
              </a:rPr>
              <a:t> default policy</a:t>
            </a:r>
            <a:r>
              <a:rPr lang="zh-CN" altLang="en-US" sz="1800" dirty="0" smtClean="0">
                <a:latin typeface="+mn-ea"/>
              </a:rPr>
              <a:t>类似。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出站通信策略：可以添加禁止的条目，匹配条件：源接口（</a:t>
            </a:r>
            <a:r>
              <a:rPr lang="en-US" altLang="zh-CN" sz="1800" dirty="0" err="1" smtClean="0">
                <a:latin typeface="+mn-ea"/>
              </a:rPr>
              <a:t>vlan</a:t>
            </a:r>
            <a:r>
              <a:rPr lang="zh-CN" altLang="en-US" sz="1800" dirty="0" smtClean="0">
                <a:latin typeface="+mn-ea"/>
              </a:rPr>
              <a:t>虚接口），源地址，源端口范围，目的</a:t>
            </a:r>
            <a:r>
              <a:rPr lang="en-US" altLang="zh-CN" sz="1800" dirty="0" smtClean="0">
                <a:latin typeface="+mn-ea"/>
              </a:rPr>
              <a:t>IP</a:t>
            </a:r>
            <a:r>
              <a:rPr lang="zh-CN" altLang="en-US" sz="1800" dirty="0" smtClean="0">
                <a:latin typeface="+mn-ea"/>
              </a:rPr>
              <a:t>地址范围，服务类型（端口号，存在预定义如</a:t>
            </a:r>
            <a:r>
              <a:rPr lang="en-US" altLang="zh-CN" sz="1800" dirty="0" smtClean="0">
                <a:latin typeface="+mn-ea"/>
              </a:rPr>
              <a:t>ftp-21</a:t>
            </a:r>
            <a:r>
              <a:rPr lang="zh-CN" altLang="en-US" sz="1800" dirty="0" smtClean="0">
                <a:latin typeface="+mn-ea"/>
              </a:rPr>
              <a:t>），可以设置生效时间。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入站通信策略：设备在</a:t>
            </a:r>
            <a:r>
              <a:rPr lang="en-US" altLang="zh-CN" sz="1800" dirty="0" smtClean="0">
                <a:latin typeface="+mn-ea"/>
              </a:rPr>
              <a:t>NAT</a:t>
            </a:r>
            <a:r>
              <a:rPr lang="zh-CN" altLang="en-US" sz="1800" dirty="0" smtClean="0">
                <a:latin typeface="+mn-ea"/>
              </a:rPr>
              <a:t>模式（</a:t>
            </a:r>
            <a:r>
              <a:rPr lang="en-US" altLang="zh-CN" sz="1800" dirty="0" smtClean="0">
                <a:latin typeface="+mn-ea"/>
              </a:rPr>
              <a:t>WAN</a:t>
            </a:r>
            <a:r>
              <a:rPr lang="zh-CN" altLang="en-US" sz="1800" dirty="0" smtClean="0">
                <a:latin typeface="+mn-ea"/>
              </a:rPr>
              <a:t>口</a:t>
            </a:r>
            <a:r>
              <a:rPr lang="en-US" altLang="zh-CN" sz="1800" dirty="0" smtClean="0">
                <a:latin typeface="+mn-ea"/>
              </a:rPr>
              <a:t>NAT</a:t>
            </a:r>
            <a:r>
              <a:rPr lang="zh-CN" altLang="en-US" sz="1800" dirty="0" smtClean="0">
                <a:latin typeface="+mn-ea"/>
              </a:rPr>
              <a:t>）默认禁止，而且不</a:t>
            </a:r>
            <a:r>
              <a:rPr lang="zh-CN" altLang="en-US" sz="1800" dirty="0" smtClean="0">
                <a:latin typeface="+mn-ea"/>
              </a:rPr>
              <a:t>容许修改为允许，</a:t>
            </a:r>
            <a:r>
              <a:rPr lang="zh-CN" altLang="en-US" sz="1800" dirty="0" smtClean="0">
                <a:latin typeface="+mn-ea"/>
              </a:rPr>
              <a:t>工作在三层路由模式下，即</a:t>
            </a:r>
            <a:r>
              <a:rPr lang="en-US" altLang="zh-CN" sz="1800" dirty="0" smtClean="0">
                <a:latin typeface="+mn-ea"/>
              </a:rPr>
              <a:t>WAN</a:t>
            </a:r>
            <a:r>
              <a:rPr lang="zh-CN" altLang="en-US" sz="1800" dirty="0" smtClean="0">
                <a:latin typeface="+mn-ea"/>
              </a:rPr>
              <a:t>口不存在</a:t>
            </a:r>
            <a:r>
              <a:rPr lang="en-US" altLang="zh-CN" sz="1800" dirty="0" smtClean="0">
                <a:latin typeface="+mn-ea"/>
              </a:rPr>
              <a:t>NAT</a:t>
            </a:r>
            <a:r>
              <a:rPr lang="zh-CN" altLang="en-US" sz="1800" dirty="0" smtClean="0">
                <a:latin typeface="+mn-ea"/>
              </a:rPr>
              <a:t>，</a:t>
            </a:r>
            <a:r>
              <a:rPr lang="zh-CN" altLang="en-US" sz="1800" dirty="0" smtClean="0">
                <a:latin typeface="+mn-ea"/>
              </a:rPr>
              <a:t>默认</a:t>
            </a:r>
            <a:r>
              <a:rPr lang="zh-CN" altLang="en-US" sz="1800" dirty="0">
                <a:latin typeface="+mn-ea"/>
              </a:rPr>
              <a:t>允许</a:t>
            </a:r>
            <a:r>
              <a:rPr lang="zh-CN" altLang="en-US" sz="1800" dirty="0" smtClean="0">
                <a:latin typeface="+mn-ea"/>
              </a:rPr>
              <a:t>，</a:t>
            </a:r>
            <a:r>
              <a:rPr lang="zh-CN" altLang="en-US" sz="1800" dirty="0" smtClean="0">
                <a:latin typeface="+mn-ea"/>
              </a:rPr>
              <a:t>可以进行配置，匹配条件和出站策略相同。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位置：“安全专区”</a:t>
            </a:r>
            <a:r>
              <a:rPr lang="en-US" altLang="zh-CN" sz="1800" dirty="0" smtClean="0">
                <a:latin typeface="+mn-ea"/>
              </a:rPr>
              <a:t>-</a:t>
            </a:r>
            <a:r>
              <a:rPr lang="zh-CN" altLang="en-US" sz="1800" dirty="0" smtClean="0">
                <a:latin typeface="+mn-ea"/>
              </a:rPr>
              <a:t>“防火墙”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endParaRPr lang="en-US" altLang="zh-CN" sz="1800" dirty="0" smtClean="0">
              <a:latin typeface="+mn-ea"/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909320" y="1107440"/>
            <a:ext cx="11170920" cy="5517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zh-CN" sz="1600" dirty="0" smtClean="0">
              <a:latin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43114" y="1415227"/>
            <a:ext cx="10947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2194" y="5033554"/>
            <a:ext cx="4704526" cy="15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4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838200" y="365126"/>
            <a:ext cx="10515600" cy="7423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3600" dirty="0" smtClean="0">
                <a:solidFill>
                  <a:srgbClr val="0070C0"/>
                </a:solidFill>
                <a:latin typeface=".萍方-简" panose="020B0800000000000000" pitchFamily="34" charset="-122"/>
                <a:ea typeface=".萍方-简" panose="020B0800000000000000" pitchFamily="34" charset="-122"/>
              </a:rPr>
              <a:t>产品软件特性</a:t>
            </a:r>
            <a:endParaRPr lang="zh-CN" altLang="en-US" sz="3600" dirty="0">
              <a:solidFill>
                <a:srgbClr val="0070C0"/>
              </a:solidFill>
              <a:latin typeface=".萍方-简" panose="020B0800000000000000" pitchFamily="34" charset="-122"/>
              <a:ea typeface=".萍方-简" panose="020B0800000000000000" pitchFamily="34" charset="-122"/>
            </a:endParaRPr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909320" y="1107440"/>
            <a:ext cx="10947400" cy="6075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50000"/>
              </a:lnSpc>
              <a:buNone/>
            </a:pPr>
            <a:r>
              <a:rPr lang="zh-CN" altLang="en-US" sz="1800" dirty="0" smtClean="0">
                <a:latin typeface="+mn-ea"/>
              </a:rPr>
              <a:t>安全特性</a:t>
            </a:r>
            <a:r>
              <a:rPr lang="en-US" altLang="zh-CN" sz="1800" dirty="0" smtClean="0">
                <a:latin typeface="+mn-ea"/>
              </a:rPr>
              <a:t>-</a:t>
            </a:r>
            <a:r>
              <a:rPr lang="zh-CN" altLang="en-US" sz="1800" dirty="0">
                <a:latin typeface="+mn-ea"/>
              </a:rPr>
              <a:t>防</a:t>
            </a:r>
            <a:r>
              <a:rPr lang="zh-CN" altLang="en-US" sz="1800" dirty="0" smtClean="0">
                <a:latin typeface="+mn-ea"/>
              </a:rPr>
              <a:t>攻击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zh-CN" altLang="en-US" sz="1800" dirty="0">
                <a:latin typeface="+mn-ea"/>
              </a:rPr>
              <a:t>三</a:t>
            </a:r>
            <a:r>
              <a:rPr lang="zh-CN" altLang="en-US" sz="1800" dirty="0" smtClean="0">
                <a:latin typeface="+mn-ea"/>
              </a:rPr>
              <a:t>部分：</a:t>
            </a:r>
            <a:r>
              <a:rPr lang="en-US" altLang="zh-CN" sz="1800" dirty="0" smtClean="0">
                <a:latin typeface="+mn-ea"/>
              </a:rPr>
              <a:t>IDS</a:t>
            </a:r>
            <a:r>
              <a:rPr lang="zh-CN" altLang="en-US" sz="1800" dirty="0" smtClean="0">
                <a:latin typeface="+mn-ea"/>
              </a:rPr>
              <a:t>防范，报文源认证，异常流量防护。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en-US" altLang="zh-CN" sz="1800" dirty="0" smtClean="0">
                <a:latin typeface="+mn-ea"/>
              </a:rPr>
              <a:t>IDS</a:t>
            </a:r>
            <a:r>
              <a:rPr lang="zh-CN" altLang="en-US" sz="1800" dirty="0" smtClean="0">
                <a:latin typeface="+mn-ea"/>
              </a:rPr>
              <a:t>防护：</a:t>
            </a:r>
            <a:r>
              <a:rPr lang="en-US" altLang="zh-CN" sz="1800" dirty="0" smtClean="0">
                <a:latin typeface="+mn-ea"/>
              </a:rPr>
              <a:t>attack-policy</a:t>
            </a:r>
            <a:r>
              <a:rPr lang="zh-CN" altLang="en-US" sz="1800" dirty="0" smtClean="0">
                <a:latin typeface="+mn-ea"/>
              </a:rPr>
              <a:t>，对常见的单包攻击以及常见攻击进行防范。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en-US" altLang="zh-CN" sz="1800" dirty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en-US" altLang="zh-CN" sz="1800" dirty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 smtClean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默认开启，</a:t>
            </a:r>
            <a:r>
              <a:rPr lang="en-US" altLang="zh-CN" sz="1800" dirty="0" smtClean="0">
                <a:latin typeface="+mn-ea"/>
              </a:rPr>
              <a:t>WAN</a:t>
            </a:r>
            <a:r>
              <a:rPr lang="zh-CN" altLang="en-US" sz="1800" dirty="0" smtClean="0">
                <a:latin typeface="+mn-ea"/>
              </a:rPr>
              <a:t>口</a:t>
            </a:r>
            <a:r>
              <a:rPr lang="en-US" altLang="zh-CN" sz="1800" dirty="0" smtClean="0">
                <a:latin typeface="+mn-ea"/>
              </a:rPr>
              <a:t>ping</a:t>
            </a:r>
            <a:r>
              <a:rPr lang="zh-CN" altLang="en-US" sz="1800" dirty="0" smtClean="0">
                <a:latin typeface="+mn-ea"/>
              </a:rPr>
              <a:t>扫描，</a:t>
            </a:r>
            <a:r>
              <a:rPr lang="en-US" altLang="zh-CN" sz="1800" dirty="0" err="1" smtClean="0">
                <a:latin typeface="+mn-ea"/>
              </a:rPr>
              <a:t>miniware</a:t>
            </a:r>
            <a:r>
              <a:rPr lang="zh-CN" altLang="en-US" sz="1800" dirty="0" smtClean="0">
                <a:latin typeface="+mn-ea"/>
              </a:rPr>
              <a:t>默认</a:t>
            </a:r>
            <a:r>
              <a:rPr lang="en-US" altLang="zh-CN" sz="1800" dirty="0" smtClean="0">
                <a:latin typeface="+mn-ea"/>
              </a:rPr>
              <a:t>WAN</a:t>
            </a:r>
            <a:r>
              <a:rPr lang="zh-CN" altLang="en-US" sz="1800" dirty="0" smtClean="0">
                <a:latin typeface="+mn-ea"/>
              </a:rPr>
              <a:t>口地址无法</a:t>
            </a:r>
            <a:r>
              <a:rPr lang="en-US" altLang="zh-CN" sz="1800" dirty="0" smtClean="0">
                <a:latin typeface="+mn-ea"/>
              </a:rPr>
              <a:t>ping</a:t>
            </a:r>
            <a:r>
              <a:rPr lang="zh-CN" altLang="en-US" sz="1800" dirty="0" smtClean="0">
                <a:latin typeface="+mn-ea"/>
              </a:rPr>
              <a:t>通</a:t>
            </a:r>
            <a:r>
              <a:rPr lang="zh-CN" altLang="en-US" sz="1800" dirty="0" smtClean="0">
                <a:latin typeface="+mn-ea"/>
              </a:rPr>
              <a:t>。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位置：“安全专区”</a:t>
            </a:r>
            <a:r>
              <a:rPr lang="en-US" altLang="zh-CN" sz="1800" dirty="0" smtClean="0">
                <a:latin typeface="+mn-ea"/>
              </a:rPr>
              <a:t>-</a:t>
            </a:r>
            <a:r>
              <a:rPr lang="zh-CN" altLang="en-US" sz="1800" dirty="0" smtClean="0">
                <a:latin typeface="+mn-ea"/>
              </a:rPr>
              <a:t>“防攻击”</a:t>
            </a:r>
            <a:r>
              <a:rPr lang="en-US" altLang="zh-CN" sz="1800" dirty="0" smtClean="0">
                <a:latin typeface="+mn-ea"/>
              </a:rPr>
              <a:t>-</a:t>
            </a:r>
            <a:r>
              <a:rPr lang="zh-CN" altLang="en-US" sz="1800" dirty="0" smtClean="0">
                <a:latin typeface="+mn-ea"/>
              </a:rPr>
              <a:t>“</a:t>
            </a:r>
            <a:r>
              <a:rPr lang="en-US" altLang="zh-CN" sz="1800" dirty="0" smtClean="0">
                <a:latin typeface="+mn-ea"/>
              </a:rPr>
              <a:t>IDS</a:t>
            </a:r>
            <a:r>
              <a:rPr lang="zh-CN" altLang="en-US" sz="1800" dirty="0" smtClean="0">
                <a:latin typeface="+mn-ea"/>
              </a:rPr>
              <a:t>防范”</a:t>
            </a:r>
            <a:endParaRPr lang="en-US" altLang="zh-CN" sz="1800" dirty="0" smtClean="0">
              <a:latin typeface="+mn-ea"/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909320" y="1107440"/>
            <a:ext cx="11170920" cy="5517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zh-CN" sz="1600" dirty="0" smtClean="0">
              <a:latin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43114" y="1415227"/>
            <a:ext cx="10947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8479" y="2707888"/>
            <a:ext cx="6840195" cy="269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85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838200" y="365126"/>
            <a:ext cx="10515600" cy="7423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3600" dirty="0" smtClean="0">
                <a:solidFill>
                  <a:srgbClr val="0070C0"/>
                </a:solidFill>
                <a:latin typeface=".萍方-简" panose="020B0800000000000000" pitchFamily="34" charset="-122"/>
                <a:ea typeface=".萍方-简" panose="020B0800000000000000" pitchFamily="34" charset="-122"/>
              </a:rPr>
              <a:t>产品软件特性</a:t>
            </a:r>
            <a:endParaRPr lang="zh-CN" altLang="en-US" sz="3600" dirty="0">
              <a:solidFill>
                <a:srgbClr val="0070C0"/>
              </a:solidFill>
              <a:latin typeface=".萍方-简" panose="020B0800000000000000" pitchFamily="34" charset="-122"/>
              <a:ea typeface=".萍方-简" panose="020B0800000000000000" pitchFamily="34" charset="-122"/>
            </a:endParaRPr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909320" y="1107440"/>
            <a:ext cx="10947400" cy="6075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50000"/>
              </a:lnSpc>
              <a:buNone/>
            </a:pPr>
            <a:r>
              <a:rPr lang="zh-CN" altLang="en-US" sz="1800" dirty="0" smtClean="0">
                <a:latin typeface="+mn-ea"/>
              </a:rPr>
              <a:t>安全特性</a:t>
            </a:r>
            <a:r>
              <a:rPr lang="en-US" altLang="zh-CN" sz="1800" dirty="0" smtClean="0">
                <a:latin typeface="+mn-ea"/>
              </a:rPr>
              <a:t>-</a:t>
            </a:r>
            <a:r>
              <a:rPr lang="zh-CN" altLang="en-US" sz="1800" dirty="0">
                <a:latin typeface="+mn-ea"/>
              </a:rPr>
              <a:t>防</a:t>
            </a:r>
            <a:r>
              <a:rPr lang="zh-CN" altLang="en-US" sz="1800" dirty="0" smtClean="0">
                <a:latin typeface="+mn-ea"/>
              </a:rPr>
              <a:t>攻击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zh-CN" altLang="en-US" sz="1800" dirty="0">
                <a:latin typeface="+mn-ea"/>
              </a:rPr>
              <a:t>三</a:t>
            </a:r>
            <a:r>
              <a:rPr lang="zh-CN" altLang="en-US" sz="1800" dirty="0" smtClean="0">
                <a:latin typeface="+mn-ea"/>
              </a:rPr>
              <a:t>部分：</a:t>
            </a:r>
            <a:r>
              <a:rPr lang="en-US" altLang="zh-CN" sz="1800" dirty="0" smtClean="0">
                <a:latin typeface="+mn-ea"/>
              </a:rPr>
              <a:t>IDS</a:t>
            </a:r>
            <a:r>
              <a:rPr lang="zh-CN" altLang="en-US" sz="1800" dirty="0" smtClean="0">
                <a:latin typeface="+mn-ea"/>
              </a:rPr>
              <a:t>防范，报文源认证，异常流量防护。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报文源认证：</a:t>
            </a:r>
            <a:endParaRPr lang="en-US" altLang="zh-CN" sz="1800" dirty="0" smtClean="0">
              <a:latin typeface="+mn-ea"/>
            </a:endParaRPr>
          </a:p>
          <a:p>
            <a:pPr lvl="2">
              <a:lnSpc>
                <a:spcPct val="150000"/>
              </a:lnSpc>
            </a:pPr>
            <a:r>
              <a:rPr lang="zh-CN" altLang="en-US" sz="1800" dirty="0" smtClean="0">
                <a:latin typeface="+mn-ea"/>
              </a:rPr>
              <a:t>基于静态路由的报文源认证：</a:t>
            </a:r>
            <a:r>
              <a:rPr lang="en-US" altLang="zh-CN" sz="1800" dirty="0" err="1" smtClean="0">
                <a:latin typeface="+mn-ea"/>
              </a:rPr>
              <a:t>urpf</a:t>
            </a:r>
            <a:r>
              <a:rPr lang="zh-CN" altLang="en-US" sz="1800" dirty="0" smtClean="0">
                <a:latin typeface="+mn-ea"/>
              </a:rPr>
              <a:t>，报文源地址不在静态路由表中</a:t>
            </a:r>
            <a:r>
              <a:rPr lang="en-US" altLang="zh-CN" sz="1800" dirty="0" smtClean="0">
                <a:latin typeface="+mn-ea"/>
              </a:rPr>
              <a:t>drop</a:t>
            </a:r>
            <a:r>
              <a:rPr lang="zh-CN" altLang="en-US" sz="1800" dirty="0" smtClean="0">
                <a:latin typeface="+mn-ea"/>
              </a:rPr>
              <a:t>。</a:t>
            </a:r>
            <a:endParaRPr lang="en-US" altLang="zh-CN" sz="1800" dirty="0" smtClean="0">
              <a:latin typeface="+mn-ea"/>
            </a:endParaRPr>
          </a:p>
          <a:p>
            <a:pPr lvl="2">
              <a:lnSpc>
                <a:spcPct val="150000"/>
              </a:lnSpc>
            </a:pPr>
            <a:r>
              <a:rPr lang="zh-CN" altLang="en-US" sz="1800" dirty="0" smtClean="0">
                <a:latin typeface="+mn-ea"/>
              </a:rPr>
              <a:t>基于</a:t>
            </a:r>
            <a:r>
              <a:rPr lang="en-US" altLang="zh-CN" sz="1800" dirty="0" err="1" smtClean="0">
                <a:latin typeface="+mn-ea"/>
              </a:rPr>
              <a:t>arp</a:t>
            </a:r>
            <a:r>
              <a:rPr lang="zh-CN" altLang="en-US" sz="1800" dirty="0" smtClean="0">
                <a:latin typeface="+mn-ea"/>
              </a:rPr>
              <a:t>绑定，</a:t>
            </a:r>
            <a:r>
              <a:rPr lang="en-US" altLang="zh-CN" sz="1800" dirty="0" err="1" smtClean="0">
                <a:latin typeface="+mn-ea"/>
              </a:rPr>
              <a:t>dhcp</a:t>
            </a:r>
            <a:r>
              <a:rPr lang="zh-CN" altLang="en-US" sz="1800" dirty="0" smtClean="0">
                <a:latin typeface="+mn-ea"/>
              </a:rPr>
              <a:t>分配的</a:t>
            </a:r>
            <a:r>
              <a:rPr lang="en-US" altLang="zh-CN" sz="1800" dirty="0" err="1" smtClean="0">
                <a:latin typeface="+mn-ea"/>
              </a:rPr>
              <a:t>arp</a:t>
            </a:r>
            <a:r>
              <a:rPr lang="zh-CN" altLang="en-US" sz="1800" dirty="0" smtClean="0">
                <a:latin typeface="+mn-ea"/>
              </a:rPr>
              <a:t>防范：报文</a:t>
            </a:r>
            <a:r>
              <a:rPr lang="en-US" altLang="zh-CN" sz="1800" dirty="0" err="1" smtClean="0">
                <a:latin typeface="+mn-ea"/>
              </a:rPr>
              <a:t>ip</a:t>
            </a:r>
            <a:r>
              <a:rPr lang="en-US" altLang="zh-CN" sz="1800" dirty="0" smtClean="0">
                <a:latin typeface="+mn-ea"/>
              </a:rPr>
              <a:t>/mac</a:t>
            </a:r>
            <a:r>
              <a:rPr lang="zh-CN" altLang="en-US" sz="1800" dirty="0" smtClean="0">
                <a:latin typeface="+mn-ea"/>
              </a:rPr>
              <a:t>与绑定的</a:t>
            </a:r>
            <a:r>
              <a:rPr lang="en-US" altLang="zh-CN" sz="1800" dirty="0" err="1" smtClean="0">
                <a:latin typeface="+mn-ea"/>
              </a:rPr>
              <a:t>arp</a:t>
            </a:r>
            <a:r>
              <a:rPr lang="zh-CN" altLang="en-US" sz="1800" dirty="0" smtClean="0">
                <a:latin typeface="+mn-ea"/>
              </a:rPr>
              <a:t>表中不一致，</a:t>
            </a:r>
            <a:r>
              <a:rPr lang="en-US" altLang="zh-CN" sz="1800" dirty="0" smtClean="0">
                <a:latin typeface="+mn-ea"/>
              </a:rPr>
              <a:t>drop</a:t>
            </a:r>
            <a:r>
              <a:rPr lang="zh-CN" altLang="en-US" sz="1800" dirty="0" smtClean="0">
                <a:latin typeface="+mn-ea"/>
              </a:rPr>
              <a:t>。</a:t>
            </a:r>
            <a:endParaRPr lang="en-US" altLang="zh-CN" sz="1800" dirty="0" smtClean="0">
              <a:latin typeface="+mn-ea"/>
            </a:endParaRPr>
          </a:p>
          <a:p>
            <a:pPr lvl="2">
              <a:lnSpc>
                <a:spcPct val="150000"/>
              </a:lnSpc>
            </a:pPr>
            <a:r>
              <a:rPr lang="zh-CN" altLang="en-US" sz="1800" dirty="0" smtClean="0">
                <a:latin typeface="+mn-ea"/>
              </a:rPr>
              <a:t>基于动态</a:t>
            </a:r>
            <a:r>
              <a:rPr lang="en-US" altLang="zh-CN" sz="1800" dirty="0" err="1" smtClean="0">
                <a:latin typeface="+mn-ea"/>
              </a:rPr>
              <a:t>arp</a:t>
            </a:r>
            <a:r>
              <a:rPr lang="zh-CN" altLang="en-US" sz="1800" dirty="0" smtClean="0">
                <a:latin typeface="+mn-ea"/>
              </a:rPr>
              <a:t>的报文源认证：报文</a:t>
            </a:r>
            <a:r>
              <a:rPr lang="en-US" altLang="zh-CN" sz="1800" dirty="0" err="1" smtClean="0">
                <a:latin typeface="+mn-ea"/>
              </a:rPr>
              <a:t>ip</a:t>
            </a:r>
            <a:r>
              <a:rPr lang="en-US" altLang="zh-CN" sz="1800" dirty="0" smtClean="0">
                <a:latin typeface="+mn-ea"/>
              </a:rPr>
              <a:t>/mac</a:t>
            </a:r>
            <a:r>
              <a:rPr lang="zh-CN" altLang="en-US" sz="1800" dirty="0" smtClean="0">
                <a:latin typeface="+mn-ea"/>
              </a:rPr>
              <a:t>与动态</a:t>
            </a:r>
            <a:r>
              <a:rPr lang="en-US" altLang="zh-CN" sz="1800" dirty="0" err="1" smtClean="0">
                <a:latin typeface="+mn-ea"/>
              </a:rPr>
              <a:t>arp</a:t>
            </a:r>
            <a:r>
              <a:rPr lang="zh-CN" altLang="en-US" sz="1800" dirty="0" smtClean="0">
                <a:latin typeface="+mn-ea"/>
              </a:rPr>
              <a:t>表中不一致，</a:t>
            </a:r>
            <a:r>
              <a:rPr lang="en-US" altLang="zh-CN" sz="1800" dirty="0" err="1" smtClean="0">
                <a:latin typeface="+mn-ea"/>
              </a:rPr>
              <a:t>dorp</a:t>
            </a:r>
            <a:r>
              <a:rPr lang="en-US" altLang="zh-CN" sz="1800" dirty="0">
                <a:latin typeface="+mn-ea"/>
              </a:rPr>
              <a:t>	</a:t>
            </a:r>
            <a:endParaRPr lang="en-US" altLang="zh-CN" sz="1800" dirty="0" smtClean="0">
              <a:latin typeface="+mn-ea"/>
            </a:endParaRPr>
          </a:p>
          <a:p>
            <a:pPr lvl="2">
              <a:lnSpc>
                <a:spcPct val="150000"/>
              </a:lnSpc>
            </a:pPr>
            <a:endParaRPr lang="en-US" altLang="zh-CN" sz="1800" dirty="0">
              <a:latin typeface="+mn-ea"/>
            </a:endParaRPr>
          </a:p>
          <a:p>
            <a:pPr lvl="2">
              <a:lnSpc>
                <a:spcPct val="150000"/>
              </a:lnSpc>
            </a:pPr>
            <a:endParaRPr lang="en-US" altLang="zh-CN" sz="1800" dirty="0" smtClean="0">
              <a:latin typeface="+mn-ea"/>
            </a:endParaRPr>
          </a:p>
          <a:p>
            <a:pPr lvl="2">
              <a:lnSpc>
                <a:spcPct val="150000"/>
              </a:lnSpc>
            </a:pPr>
            <a:endParaRPr lang="en-US" altLang="zh-CN" sz="1800" dirty="0">
              <a:latin typeface="+mn-ea"/>
            </a:endParaRPr>
          </a:p>
          <a:p>
            <a:pPr lvl="2">
              <a:lnSpc>
                <a:spcPct val="150000"/>
              </a:lnSpc>
            </a:pPr>
            <a:endParaRPr lang="en-US" altLang="zh-CN" sz="1800" dirty="0" smtClean="0">
              <a:latin typeface="+mn-ea"/>
            </a:endParaRPr>
          </a:p>
          <a:p>
            <a:pPr marL="914400" lvl="2" indent="0">
              <a:lnSpc>
                <a:spcPct val="150000"/>
              </a:lnSpc>
              <a:buNone/>
            </a:pPr>
            <a:r>
              <a:rPr lang="zh-CN" altLang="en-US" sz="1800" dirty="0" smtClean="0">
                <a:latin typeface="+mn-ea"/>
              </a:rPr>
              <a:t>位置：“安全专区”</a:t>
            </a:r>
            <a:r>
              <a:rPr lang="en-US" altLang="zh-CN" sz="1800" dirty="0" smtClean="0">
                <a:latin typeface="+mn-ea"/>
              </a:rPr>
              <a:t>—</a:t>
            </a:r>
            <a:r>
              <a:rPr lang="zh-CN" altLang="en-US" sz="1800" dirty="0" smtClean="0">
                <a:latin typeface="+mn-ea"/>
              </a:rPr>
              <a:t>“防攻击”</a:t>
            </a:r>
            <a:r>
              <a:rPr lang="en-US" altLang="zh-CN" sz="1800" dirty="0" smtClean="0">
                <a:latin typeface="+mn-ea"/>
              </a:rPr>
              <a:t>-</a:t>
            </a:r>
            <a:r>
              <a:rPr lang="zh-CN" altLang="en-US" sz="1800" dirty="0" smtClean="0">
                <a:latin typeface="+mn-ea"/>
              </a:rPr>
              <a:t>报文源认证</a:t>
            </a:r>
            <a:r>
              <a:rPr lang="en-US" altLang="zh-CN" sz="1800" dirty="0" smtClean="0">
                <a:latin typeface="+mn-ea"/>
              </a:rPr>
              <a:t>”</a:t>
            </a:r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909320" y="1107440"/>
            <a:ext cx="11170920" cy="5517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zh-CN" sz="1600" dirty="0" smtClean="0">
              <a:latin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43114" y="1415227"/>
            <a:ext cx="10947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3015" y="4000549"/>
            <a:ext cx="7199213" cy="173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63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838200" y="365126"/>
            <a:ext cx="10515600" cy="7423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3600" dirty="0" smtClean="0">
                <a:solidFill>
                  <a:srgbClr val="0070C0"/>
                </a:solidFill>
                <a:latin typeface=".萍方-简" panose="020B0800000000000000" pitchFamily="34" charset="-122"/>
                <a:ea typeface=".萍方-简" panose="020B0800000000000000" pitchFamily="34" charset="-122"/>
              </a:rPr>
              <a:t>产品软件特性</a:t>
            </a:r>
            <a:endParaRPr lang="zh-CN" altLang="en-US" sz="3600" dirty="0">
              <a:solidFill>
                <a:srgbClr val="0070C0"/>
              </a:solidFill>
              <a:latin typeface=".萍方-简" panose="020B0800000000000000" pitchFamily="34" charset="-122"/>
              <a:ea typeface=".萍方-简" panose="020B0800000000000000" pitchFamily="34" charset="-122"/>
            </a:endParaRPr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909320" y="1107440"/>
            <a:ext cx="10947400" cy="6075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50000"/>
              </a:lnSpc>
              <a:buNone/>
            </a:pPr>
            <a:r>
              <a:rPr lang="zh-CN" altLang="en-US" sz="1800" dirty="0" smtClean="0">
                <a:latin typeface="+mn-ea"/>
              </a:rPr>
              <a:t>安全特性</a:t>
            </a:r>
            <a:r>
              <a:rPr lang="en-US" altLang="zh-CN" sz="1800" dirty="0" smtClean="0">
                <a:latin typeface="+mn-ea"/>
              </a:rPr>
              <a:t>-</a:t>
            </a:r>
            <a:r>
              <a:rPr lang="zh-CN" altLang="en-US" sz="1800" dirty="0">
                <a:latin typeface="+mn-ea"/>
              </a:rPr>
              <a:t>防</a:t>
            </a:r>
            <a:r>
              <a:rPr lang="zh-CN" altLang="en-US" sz="1800" dirty="0" smtClean="0">
                <a:latin typeface="+mn-ea"/>
              </a:rPr>
              <a:t>攻击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zh-CN" altLang="en-US" sz="1800" dirty="0">
                <a:latin typeface="+mn-ea"/>
              </a:rPr>
              <a:t>三</a:t>
            </a:r>
            <a:r>
              <a:rPr lang="zh-CN" altLang="en-US" sz="1800" dirty="0" smtClean="0">
                <a:latin typeface="+mn-ea"/>
              </a:rPr>
              <a:t>部分：</a:t>
            </a:r>
            <a:r>
              <a:rPr lang="en-US" altLang="zh-CN" sz="1800" dirty="0" smtClean="0">
                <a:latin typeface="+mn-ea"/>
              </a:rPr>
              <a:t>IDS</a:t>
            </a:r>
            <a:r>
              <a:rPr lang="zh-CN" altLang="en-US" sz="1800" dirty="0" smtClean="0">
                <a:latin typeface="+mn-ea"/>
              </a:rPr>
              <a:t>防范，报文源认证，异常流量防护。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异常流量防护：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防止部分主机上行流量过大</a:t>
            </a:r>
            <a:endParaRPr lang="en-US" altLang="zh-CN" sz="1800" dirty="0" smtClean="0">
              <a:latin typeface="+mn-ea"/>
            </a:endParaRPr>
          </a:p>
          <a:p>
            <a:pPr lvl="2">
              <a:lnSpc>
                <a:spcPct val="150000"/>
              </a:lnSpc>
            </a:pPr>
            <a:r>
              <a:rPr lang="zh-CN" altLang="en-US" sz="1800" dirty="0" smtClean="0">
                <a:latin typeface="+mn-ea"/>
              </a:rPr>
              <a:t>可设置阈值</a:t>
            </a:r>
            <a:endParaRPr lang="en-US" altLang="zh-CN" sz="1800" dirty="0" smtClean="0">
              <a:latin typeface="+mn-ea"/>
            </a:endParaRPr>
          </a:p>
          <a:p>
            <a:pPr lvl="2">
              <a:lnSpc>
                <a:spcPct val="150000"/>
              </a:lnSpc>
            </a:pPr>
            <a:r>
              <a:rPr lang="zh-CN" altLang="en-US" sz="1800" dirty="0" smtClean="0">
                <a:latin typeface="+mn-ea"/>
              </a:rPr>
              <a:t>超过阈值的处理方式</a:t>
            </a:r>
            <a:r>
              <a:rPr lang="en-US" altLang="zh-CN" sz="1800" dirty="0" smtClean="0">
                <a:latin typeface="+mn-ea"/>
              </a:rPr>
              <a:t>:</a:t>
            </a:r>
            <a:r>
              <a:rPr lang="zh-CN" altLang="en-US" sz="1800" dirty="0" smtClean="0">
                <a:latin typeface="+mn-ea"/>
              </a:rPr>
              <a:t>高 中 低，高</a:t>
            </a:r>
            <a:r>
              <a:rPr lang="en-US" altLang="zh-CN" sz="1800" dirty="0" smtClean="0">
                <a:latin typeface="+mn-ea"/>
              </a:rPr>
              <a:t>-</a:t>
            </a:r>
            <a:r>
              <a:rPr lang="zh-CN" altLang="en-US" sz="1800" dirty="0" smtClean="0">
                <a:latin typeface="+mn-ea"/>
              </a:rPr>
              <a:t>在一定时间内禁止该主机访问外网，中</a:t>
            </a:r>
            <a:r>
              <a:rPr lang="en-US" altLang="zh-CN" sz="1800" dirty="0" smtClean="0">
                <a:latin typeface="+mn-ea"/>
              </a:rPr>
              <a:t>-</a:t>
            </a:r>
            <a:r>
              <a:rPr lang="zh-CN" altLang="en-US" sz="1800" dirty="0" smtClean="0">
                <a:latin typeface="+mn-ea"/>
              </a:rPr>
              <a:t>将该主机上行流量限制在阈值内，低</a:t>
            </a:r>
            <a:r>
              <a:rPr lang="en-US" altLang="zh-CN" sz="1800" dirty="0" smtClean="0">
                <a:latin typeface="+mn-ea"/>
              </a:rPr>
              <a:t>-</a:t>
            </a:r>
            <a:r>
              <a:rPr lang="zh-CN" altLang="en-US" sz="1800" dirty="0" smtClean="0">
                <a:latin typeface="+mn-ea"/>
              </a:rPr>
              <a:t>仅仅记录日志不处理</a:t>
            </a:r>
            <a:endParaRPr lang="en-US" altLang="zh-CN" sz="1800" dirty="0" smtClean="0">
              <a:latin typeface="+mn-ea"/>
            </a:endParaRPr>
          </a:p>
          <a:p>
            <a:pPr marL="914400" lvl="2" indent="0">
              <a:lnSpc>
                <a:spcPct val="150000"/>
              </a:lnSpc>
              <a:buNone/>
            </a:pPr>
            <a:r>
              <a:rPr lang="zh-CN" altLang="en-US" sz="1800" dirty="0" smtClean="0">
                <a:latin typeface="+mn-ea"/>
              </a:rPr>
              <a:t>位置：“安全专区”</a:t>
            </a:r>
            <a:r>
              <a:rPr lang="en-US" altLang="zh-CN" sz="1800" dirty="0" smtClean="0">
                <a:latin typeface="+mn-ea"/>
              </a:rPr>
              <a:t>-</a:t>
            </a:r>
            <a:r>
              <a:rPr lang="zh-CN" altLang="en-US" sz="1800" dirty="0" smtClean="0">
                <a:latin typeface="+mn-ea"/>
              </a:rPr>
              <a:t>“防攻击”</a:t>
            </a:r>
            <a:r>
              <a:rPr lang="en-US" altLang="zh-CN" sz="1800" dirty="0" smtClean="0">
                <a:latin typeface="+mn-ea"/>
              </a:rPr>
              <a:t>-</a:t>
            </a:r>
            <a:r>
              <a:rPr lang="zh-CN" altLang="en-US" sz="1800" dirty="0" smtClean="0">
                <a:latin typeface="+mn-ea"/>
              </a:rPr>
              <a:t>“异常流量防护”</a:t>
            </a:r>
            <a:endParaRPr lang="en-US" altLang="zh-CN" sz="1800" dirty="0" smtClean="0">
              <a:latin typeface="+mn-ea"/>
            </a:endParaRPr>
          </a:p>
          <a:p>
            <a:pPr lvl="1">
              <a:lnSpc>
                <a:spcPct val="150000"/>
              </a:lnSpc>
            </a:pP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</a:p>
          <a:p>
            <a:pPr lvl="2">
              <a:lnSpc>
                <a:spcPct val="150000"/>
              </a:lnSpc>
            </a:pPr>
            <a:endParaRPr lang="en-US" altLang="zh-CN" sz="1800" dirty="0" smtClean="0">
              <a:latin typeface="+mn-ea"/>
            </a:endParaRPr>
          </a:p>
          <a:p>
            <a:pPr lvl="2">
              <a:lnSpc>
                <a:spcPct val="150000"/>
              </a:lnSpc>
            </a:pPr>
            <a:endParaRPr lang="en-US" altLang="zh-CN" sz="1800" dirty="0">
              <a:latin typeface="+mn-ea"/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909320" y="1107440"/>
            <a:ext cx="11170920" cy="5517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zh-CN" sz="1600" dirty="0" smtClean="0">
              <a:latin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43114" y="1415227"/>
            <a:ext cx="10947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342" y="3574392"/>
            <a:ext cx="6150429" cy="309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0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838200" y="365126"/>
            <a:ext cx="10515600" cy="7423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3600" dirty="0" smtClean="0">
                <a:solidFill>
                  <a:srgbClr val="0070C0"/>
                </a:solidFill>
                <a:latin typeface=".萍方-简" panose="020B0800000000000000" pitchFamily="34" charset="-122"/>
                <a:ea typeface=".萍方-简" panose="020B0800000000000000" pitchFamily="34" charset="-122"/>
              </a:rPr>
              <a:t>产品软件特性</a:t>
            </a:r>
            <a:endParaRPr lang="zh-CN" altLang="en-US" sz="3600" dirty="0">
              <a:solidFill>
                <a:srgbClr val="0070C0"/>
              </a:solidFill>
              <a:latin typeface=".萍方-简" panose="020B0800000000000000" pitchFamily="34" charset="-122"/>
              <a:ea typeface=".萍方-简" panose="020B0800000000000000" pitchFamily="34" charset="-122"/>
            </a:endParaRPr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909320" y="1107440"/>
            <a:ext cx="10947400" cy="561993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50000"/>
              </a:lnSpc>
              <a:buNone/>
            </a:pPr>
            <a:r>
              <a:rPr lang="zh-CN" altLang="en-US" sz="1800" dirty="0" smtClean="0">
                <a:latin typeface="+mn-ea"/>
              </a:rPr>
              <a:t>安全特性</a:t>
            </a:r>
            <a:r>
              <a:rPr lang="en-US" altLang="zh-CN" sz="1800" dirty="0" smtClean="0">
                <a:latin typeface="+mn-ea"/>
              </a:rPr>
              <a:t>-IPsec VPN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en-US" altLang="zh-CN" sz="1800" dirty="0" smtClean="0">
                <a:latin typeface="+mn-ea"/>
              </a:rPr>
              <a:t>ER8300,ER6300</a:t>
            </a:r>
            <a:r>
              <a:rPr lang="zh-CN" altLang="en-US" sz="1800" dirty="0" smtClean="0">
                <a:latin typeface="+mn-ea"/>
              </a:rPr>
              <a:t>定位</a:t>
            </a:r>
            <a:r>
              <a:rPr lang="zh-CN" altLang="en-US" sz="1800" dirty="0" smtClean="0">
                <a:latin typeface="+mn-ea"/>
              </a:rPr>
              <a:t>为网吧专用路由不支持</a:t>
            </a:r>
            <a:r>
              <a:rPr lang="en-US" altLang="zh-CN" sz="1800" dirty="0" err="1" smtClean="0">
                <a:latin typeface="+mn-ea"/>
              </a:rPr>
              <a:t>vlan</a:t>
            </a:r>
            <a:r>
              <a:rPr lang="zh-CN" altLang="en-US" sz="1800" dirty="0" smtClean="0">
                <a:latin typeface="+mn-ea"/>
              </a:rPr>
              <a:t>划分以及</a:t>
            </a:r>
            <a:r>
              <a:rPr lang="en-US" altLang="zh-CN" sz="1800" dirty="0" err="1" smtClean="0">
                <a:latin typeface="+mn-ea"/>
              </a:rPr>
              <a:t>Ipsec</a:t>
            </a:r>
            <a:r>
              <a:rPr lang="en-US" altLang="zh-CN" sz="1800" dirty="0" smtClean="0">
                <a:latin typeface="+mn-ea"/>
              </a:rPr>
              <a:t> VPN</a:t>
            </a:r>
            <a:r>
              <a:rPr lang="zh-CN" altLang="en-US" sz="1800" dirty="0" smtClean="0">
                <a:latin typeface="+mn-ea"/>
              </a:rPr>
              <a:t>。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配置逻辑基本和</a:t>
            </a:r>
            <a:r>
              <a:rPr lang="en-US" altLang="zh-CN" sz="1800" dirty="0" err="1" smtClean="0">
                <a:latin typeface="+mn-ea"/>
              </a:rPr>
              <a:t>comware</a:t>
            </a:r>
            <a:r>
              <a:rPr lang="zh-CN" altLang="en-US" sz="1800" dirty="0" smtClean="0">
                <a:latin typeface="+mn-ea"/>
              </a:rPr>
              <a:t>平台一致：</a:t>
            </a:r>
            <a:r>
              <a:rPr lang="en-US" altLang="zh-CN" sz="1800" dirty="0" smtClean="0">
                <a:latin typeface="+mn-ea"/>
              </a:rPr>
              <a:t/>
            </a:r>
            <a:br>
              <a:rPr lang="en-US" altLang="zh-CN" sz="1800" dirty="0" smtClean="0">
                <a:latin typeface="+mn-ea"/>
              </a:rPr>
            </a:br>
            <a:r>
              <a:rPr lang="en-US" altLang="zh-CN" sz="1800" dirty="0" smtClean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配置</a:t>
            </a:r>
            <a:r>
              <a:rPr lang="en-US" altLang="zh-CN" sz="1800" dirty="0" err="1" smtClean="0">
                <a:latin typeface="+mn-ea"/>
              </a:rPr>
              <a:t>ike</a:t>
            </a:r>
            <a:r>
              <a:rPr lang="zh-CN" altLang="en-US" sz="1800" dirty="0" smtClean="0">
                <a:latin typeface="+mn-ea"/>
              </a:rPr>
              <a:t>安全提议（</a:t>
            </a:r>
            <a:r>
              <a:rPr lang="en-US" altLang="zh-CN" sz="1800" dirty="0" err="1" smtClean="0">
                <a:latin typeface="+mn-ea"/>
              </a:rPr>
              <a:t>ike</a:t>
            </a:r>
            <a:r>
              <a:rPr lang="en-US" altLang="zh-CN" sz="1800" dirty="0" smtClean="0">
                <a:latin typeface="+mn-ea"/>
              </a:rPr>
              <a:t> proposal</a:t>
            </a:r>
            <a:r>
              <a:rPr lang="zh-CN" altLang="en-US" sz="1800" dirty="0" smtClean="0">
                <a:latin typeface="+mn-ea"/>
              </a:rPr>
              <a:t>）</a:t>
            </a:r>
            <a:r>
              <a:rPr lang="en-US" altLang="zh-CN" sz="1800" dirty="0" smtClean="0">
                <a:latin typeface="+mn-ea"/>
              </a:rPr>
              <a:t>-</a:t>
            </a:r>
            <a:r>
              <a:rPr lang="zh-CN" altLang="en-US" sz="1800" dirty="0" smtClean="0">
                <a:latin typeface="+mn-ea"/>
              </a:rPr>
              <a:t>配置</a:t>
            </a:r>
            <a:r>
              <a:rPr lang="en-US" altLang="zh-CN" sz="1800" dirty="0" err="1" smtClean="0">
                <a:latin typeface="+mn-ea"/>
              </a:rPr>
              <a:t>ike</a:t>
            </a:r>
            <a:r>
              <a:rPr lang="zh-CN" altLang="en-US" sz="1800" dirty="0" smtClean="0">
                <a:latin typeface="+mn-ea"/>
              </a:rPr>
              <a:t>对等体（</a:t>
            </a:r>
            <a:r>
              <a:rPr lang="en-US" altLang="zh-CN" sz="1800" dirty="0" err="1" smtClean="0">
                <a:latin typeface="+mn-ea"/>
              </a:rPr>
              <a:t>ike</a:t>
            </a:r>
            <a:r>
              <a:rPr lang="en-US" altLang="zh-CN" sz="1800" dirty="0" smtClean="0">
                <a:latin typeface="+mn-ea"/>
              </a:rPr>
              <a:t> peer/</a:t>
            </a:r>
            <a:r>
              <a:rPr lang="en-US" altLang="zh-CN" sz="1800" dirty="0" err="1" smtClean="0">
                <a:latin typeface="+mn-ea"/>
              </a:rPr>
              <a:t>ike</a:t>
            </a:r>
            <a:r>
              <a:rPr lang="en-US" altLang="zh-CN" sz="1800" dirty="0" smtClean="0">
                <a:latin typeface="+mn-ea"/>
              </a:rPr>
              <a:t> profile</a:t>
            </a:r>
            <a:r>
              <a:rPr lang="zh-CN" altLang="en-US" sz="1800" dirty="0" smtClean="0">
                <a:latin typeface="+mn-ea"/>
              </a:rPr>
              <a:t>）</a:t>
            </a:r>
            <a:r>
              <a:rPr lang="en-US" altLang="zh-CN" sz="1800" dirty="0" smtClean="0">
                <a:latin typeface="+mn-ea"/>
              </a:rPr>
              <a:t>-</a:t>
            </a:r>
            <a:r>
              <a:rPr lang="en-US" altLang="zh-CN" sz="1800" dirty="0" err="1" smtClean="0">
                <a:latin typeface="+mn-ea"/>
              </a:rPr>
              <a:t>Ipsec</a:t>
            </a:r>
            <a:r>
              <a:rPr lang="zh-CN" altLang="en-US" sz="1800" dirty="0" smtClean="0">
                <a:latin typeface="+mn-ea"/>
              </a:rPr>
              <a:t>安全提议（</a:t>
            </a:r>
            <a:r>
              <a:rPr lang="en-US" altLang="zh-CN" sz="1800" dirty="0" err="1" smtClean="0">
                <a:latin typeface="+mn-ea"/>
              </a:rPr>
              <a:t>ipsec</a:t>
            </a:r>
            <a:r>
              <a:rPr lang="en-US" altLang="zh-CN" sz="1800" dirty="0" smtClean="0">
                <a:latin typeface="+mn-ea"/>
              </a:rPr>
              <a:t> transform-set</a:t>
            </a:r>
            <a:r>
              <a:rPr lang="zh-CN" altLang="en-US" sz="1800" dirty="0" smtClean="0">
                <a:latin typeface="+mn-ea"/>
              </a:rPr>
              <a:t>）</a:t>
            </a:r>
            <a:r>
              <a:rPr lang="en-US" altLang="zh-CN" sz="1800" dirty="0" smtClean="0">
                <a:latin typeface="+mn-ea"/>
              </a:rPr>
              <a:t>-</a:t>
            </a:r>
            <a:r>
              <a:rPr lang="en-US" altLang="zh-CN" sz="1800" dirty="0" err="1" smtClean="0">
                <a:latin typeface="+mn-ea"/>
              </a:rPr>
              <a:t>Ipsec</a:t>
            </a:r>
            <a:r>
              <a:rPr lang="zh-CN" altLang="en-US" sz="1800" dirty="0" smtClean="0">
                <a:latin typeface="+mn-ea"/>
              </a:rPr>
              <a:t>策略（</a:t>
            </a:r>
            <a:r>
              <a:rPr lang="en-US" altLang="zh-CN" sz="1800" dirty="0" err="1" smtClean="0">
                <a:latin typeface="+mn-ea"/>
              </a:rPr>
              <a:t>Ipsec</a:t>
            </a:r>
            <a:r>
              <a:rPr lang="en-US" altLang="zh-CN" sz="1800" dirty="0" smtClean="0">
                <a:latin typeface="+mn-ea"/>
              </a:rPr>
              <a:t> policy</a:t>
            </a:r>
            <a:r>
              <a:rPr lang="zh-CN" altLang="en-US" sz="1800" dirty="0" smtClean="0">
                <a:latin typeface="+mn-ea"/>
              </a:rPr>
              <a:t>）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区别点：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en-US" altLang="zh-CN" sz="1800" dirty="0" err="1" smtClean="0">
                <a:latin typeface="+mn-ea"/>
              </a:rPr>
              <a:t>ike</a:t>
            </a:r>
            <a:r>
              <a:rPr lang="zh-CN" altLang="en-US" sz="1800" dirty="0" smtClean="0">
                <a:latin typeface="+mn-ea"/>
              </a:rPr>
              <a:t>对等体只支持</a:t>
            </a:r>
            <a:r>
              <a:rPr lang="en-US" altLang="zh-CN" sz="1800" dirty="0" err="1" smtClean="0">
                <a:latin typeface="+mn-ea"/>
              </a:rPr>
              <a:t>psk</a:t>
            </a:r>
            <a:r>
              <a:rPr lang="zh-CN" altLang="en-US" sz="1800" dirty="0" smtClean="0">
                <a:latin typeface="+mn-ea"/>
              </a:rPr>
              <a:t>，</a:t>
            </a:r>
            <a:r>
              <a:rPr lang="en-US" altLang="zh-CN" sz="1800" dirty="0" err="1" smtClean="0">
                <a:latin typeface="+mn-ea"/>
              </a:rPr>
              <a:t>dpd</a:t>
            </a:r>
            <a:r>
              <a:rPr lang="zh-CN" altLang="en-US" sz="1800" dirty="0" smtClean="0">
                <a:latin typeface="+mn-ea"/>
              </a:rPr>
              <a:t>直接在</a:t>
            </a:r>
            <a:r>
              <a:rPr lang="en-US" altLang="zh-CN" sz="1800" dirty="0" err="1" smtClean="0">
                <a:latin typeface="+mn-ea"/>
              </a:rPr>
              <a:t>ike</a:t>
            </a:r>
            <a:r>
              <a:rPr lang="zh-CN" altLang="en-US" sz="1800" dirty="0" smtClean="0">
                <a:latin typeface="+mn-ea"/>
              </a:rPr>
              <a:t>对等体中配置，主模式无法配置</a:t>
            </a:r>
            <a:r>
              <a:rPr lang="en-US" altLang="zh-CN" sz="1800" dirty="0" smtClean="0">
                <a:latin typeface="+mn-ea"/>
              </a:rPr>
              <a:t>local-id</a:t>
            </a:r>
            <a:r>
              <a:rPr lang="zh-CN" altLang="en-US" sz="1800" dirty="0" smtClean="0">
                <a:latin typeface="+mn-ea"/>
              </a:rPr>
              <a:t>，</a:t>
            </a:r>
            <a:r>
              <a:rPr lang="en-US" altLang="zh-CN" sz="1800" dirty="0" smtClean="0">
                <a:latin typeface="+mn-ea"/>
              </a:rPr>
              <a:t>remote-id</a:t>
            </a:r>
            <a:r>
              <a:rPr lang="zh-CN" altLang="en-US" sz="1800" dirty="0" smtClean="0">
                <a:latin typeface="+mn-ea"/>
              </a:rPr>
              <a:t>，野蛮模式下可以。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en-US" altLang="zh-CN" sz="1800" dirty="0" err="1" smtClean="0">
                <a:latin typeface="+mn-ea"/>
              </a:rPr>
              <a:t>ipsec</a:t>
            </a:r>
            <a:r>
              <a:rPr lang="zh-CN" altLang="en-US" sz="1800" dirty="0" smtClean="0">
                <a:latin typeface="+mn-ea"/>
              </a:rPr>
              <a:t>策略中直接配置感兴趣数据流（</a:t>
            </a:r>
            <a:r>
              <a:rPr lang="en-US" altLang="zh-CN" sz="1800" dirty="0" smtClean="0">
                <a:latin typeface="+mn-ea"/>
              </a:rPr>
              <a:t>security-</a:t>
            </a:r>
            <a:r>
              <a:rPr lang="en-US" altLang="zh-CN" sz="1800" dirty="0" err="1" smtClean="0">
                <a:latin typeface="+mn-ea"/>
              </a:rPr>
              <a:t>acl</a:t>
            </a:r>
            <a:r>
              <a:rPr lang="zh-CN" altLang="en-US" sz="1800" dirty="0" smtClean="0">
                <a:latin typeface="+mn-ea"/>
              </a:rPr>
              <a:t>），支持</a:t>
            </a:r>
            <a:r>
              <a:rPr lang="en-US" altLang="zh-CN" sz="1800" dirty="0" err="1" smtClean="0">
                <a:latin typeface="+mn-ea"/>
              </a:rPr>
              <a:t>pfs</a:t>
            </a:r>
            <a:r>
              <a:rPr lang="zh-CN" altLang="en-US" sz="1800" dirty="0" smtClean="0">
                <a:latin typeface="+mn-ea"/>
              </a:rPr>
              <a:t>，支持</a:t>
            </a:r>
            <a:r>
              <a:rPr lang="en-US" altLang="zh-CN" sz="1800" dirty="0" smtClean="0">
                <a:latin typeface="+mn-ea"/>
              </a:rPr>
              <a:t>manual </a:t>
            </a:r>
            <a:r>
              <a:rPr lang="en-US" altLang="zh-CN" sz="1800" dirty="0" err="1" smtClean="0">
                <a:latin typeface="+mn-ea"/>
              </a:rPr>
              <a:t>isakmp</a:t>
            </a:r>
            <a:r>
              <a:rPr lang="zh-CN" altLang="en-US" sz="1800" dirty="0" smtClean="0">
                <a:latin typeface="+mn-ea"/>
              </a:rPr>
              <a:t>。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调用方式：建立</a:t>
            </a:r>
            <a:r>
              <a:rPr lang="en-US" altLang="zh-CN" sz="1800" dirty="0" err="1" smtClean="0">
                <a:latin typeface="+mn-ea"/>
              </a:rPr>
              <a:t>ipsec</a:t>
            </a:r>
            <a:r>
              <a:rPr lang="zh-CN" altLang="en-US" sz="1800" dirty="0" smtClean="0">
                <a:latin typeface="+mn-ea"/>
              </a:rPr>
              <a:t>虚接口（可以存在多个）和实际物理接口绑定，</a:t>
            </a:r>
            <a:r>
              <a:rPr lang="en-US" altLang="zh-CN" sz="1800" dirty="0" err="1" smtClean="0">
                <a:latin typeface="+mn-ea"/>
              </a:rPr>
              <a:t>ike</a:t>
            </a:r>
            <a:r>
              <a:rPr lang="zh-CN" altLang="en-US" sz="1800" dirty="0" smtClean="0">
                <a:latin typeface="+mn-ea"/>
              </a:rPr>
              <a:t>对等体配置时直接选择</a:t>
            </a:r>
            <a:r>
              <a:rPr lang="en-US" altLang="zh-CN" sz="1800" dirty="0" err="1" smtClean="0">
                <a:latin typeface="+mn-ea"/>
              </a:rPr>
              <a:t>ipsec</a:t>
            </a:r>
            <a:r>
              <a:rPr lang="zh-CN" altLang="en-US" sz="1800" dirty="0" smtClean="0">
                <a:latin typeface="+mn-ea"/>
              </a:rPr>
              <a:t>虚接口。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en-US" altLang="zh-CN" sz="1800" dirty="0" smtClean="0">
                <a:latin typeface="+mn-ea"/>
              </a:rPr>
              <a:t>tips</a:t>
            </a:r>
            <a:r>
              <a:rPr lang="zh-CN" altLang="en-US" sz="1800" dirty="0" smtClean="0">
                <a:latin typeface="+mn-ea"/>
              </a:rPr>
              <a:t>：需要手动写路由到对端内网地址，出接口为</a:t>
            </a:r>
            <a:r>
              <a:rPr lang="en-US" altLang="zh-CN" sz="1800" dirty="0" err="1" smtClean="0">
                <a:latin typeface="+mn-ea"/>
              </a:rPr>
              <a:t>ipsec</a:t>
            </a:r>
            <a:r>
              <a:rPr lang="zh-CN" altLang="en-US" sz="1800" dirty="0" smtClean="0">
                <a:latin typeface="+mn-ea"/>
              </a:rPr>
              <a:t>虚接口，</a:t>
            </a:r>
            <a:r>
              <a:rPr lang="en-US" altLang="zh-CN" sz="1800" dirty="0" err="1" smtClean="0">
                <a:latin typeface="+mn-ea"/>
              </a:rPr>
              <a:t>Ipsec</a:t>
            </a:r>
            <a:r>
              <a:rPr lang="en-US" altLang="zh-CN" sz="1800" dirty="0" smtClean="0">
                <a:latin typeface="+mn-ea"/>
              </a:rPr>
              <a:t> VPN</a:t>
            </a:r>
            <a:r>
              <a:rPr lang="zh-CN" altLang="en-US" sz="1800" dirty="0" smtClean="0">
                <a:latin typeface="+mn-ea"/>
              </a:rPr>
              <a:t>功能存在一个开关。</a:t>
            </a:r>
            <a:endParaRPr lang="en-US" altLang="zh-CN" sz="1800" dirty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 smtClean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位置</a:t>
            </a:r>
            <a:r>
              <a:rPr lang="en-US" altLang="zh-CN" sz="1800" dirty="0" smtClean="0">
                <a:latin typeface="+mn-ea"/>
              </a:rPr>
              <a:t>:</a:t>
            </a:r>
            <a:r>
              <a:rPr lang="zh-CN" altLang="en-US" sz="1800" dirty="0" smtClean="0">
                <a:latin typeface="+mn-ea"/>
              </a:rPr>
              <a:t>“</a:t>
            </a:r>
            <a:r>
              <a:rPr lang="en-US" altLang="zh-CN" sz="1800" dirty="0" smtClean="0">
                <a:latin typeface="+mn-ea"/>
              </a:rPr>
              <a:t>VPN</a:t>
            </a:r>
            <a:r>
              <a:rPr lang="zh-CN" altLang="en-US" sz="1800" dirty="0" smtClean="0">
                <a:latin typeface="+mn-ea"/>
              </a:rPr>
              <a:t>”</a:t>
            </a:r>
            <a:r>
              <a:rPr lang="en-US" altLang="zh-CN" sz="1800" dirty="0" smtClean="0">
                <a:latin typeface="+mn-ea"/>
              </a:rPr>
              <a:t>-”</a:t>
            </a:r>
            <a:r>
              <a:rPr lang="en-US" altLang="zh-CN" sz="1800" dirty="0" err="1" smtClean="0">
                <a:latin typeface="+mn-ea"/>
              </a:rPr>
              <a:t>Ipsec</a:t>
            </a:r>
            <a:r>
              <a:rPr lang="en-US" altLang="zh-CN" sz="1800" dirty="0" smtClean="0">
                <a:latin typeface="+mn-ea"/>
              </a:rPr>
              <a:t> VPN”</a:t>
            </a:r>
          </a:p>
          <a:p>
            <a:pPr lvl="2">
              <a:lnSpc>
                <a:spcPct val="150000"/>
              </a:lnSpc>
            </a:pPr>
            <a:endParaRPr lang="en-US" altLang="zh-CN" sz="1800" dirty="0">
              <a:latin typeface="+mn-ea"/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909320" y="1107440"/>
            <a:ext cx="11170920" cy="5517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zh-CN" sz="1600" dirty="0" smtClean="0">
              <a:latin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43114" y="1415227"/>
            <a:ext cx="10947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1003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838200" y="365126"/>
            <a:ext cx="10515600" cy="7423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3600" dirty="0" smtClean="0">
                <a:solidFill>
                  <a:srgbClr val="0070C0"/>
                </a:solidFill>
                <a:latin typeface=".萍方-简" panose="020B0800000000000000" pitchFamily="34" charset="-122"/>
                <a:ea typeface=".萍方-简" panose="020B0800000000000000" pitchFamily="34" charset="-122"/>
              </a:rPr>
              <a:t>产品软件特性</a:t>
            </a:r>
            <a:endParaRPr lang="zh-CN" altLang="en-US" sz="3600" dirty="0">
              <a:solidFill>
                <a:srgbClr val="0070C0"/>
              </a:solidFill>
              <a:latin typeface=".萍方-简" panose="020B0800000000000000" pitchFamily="34" charset="-122"/>
              <a:ea typeface=".萍方-简" panose="020B0800000000000000" pitchFamily="34" charset="-122"/>
            </a:endParaRPr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909320" y="1107440"/>
            <a:ext cx="10947400" cy="561993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 smtClean="0">
                <a:latin typeface="+mn-ea"/>
              </a:rPr>
              <a:t>WLAN FAT AP/WLAN AC</a:t>
            </a:r>
            <a:r>
              <a:rPr lang="zh-CN" altLang="en-US" sz="1800" dirty="0" smtClean="0">
                <a:latin typeface="+mn-ea"/>
              </a:rPr>
              <a:t>配置指导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en-US" altLang="zh-CN" sz="1800" dirty="0" smtClean="0">
                <a:latin typeface="+mn-ea"/>
              </a:rPr>
              <a:t>ER,ERG2</a:t>
            </a:r>
            <a:r>
              <a:rPr lang="zh-CN" altLang="en-US" sz="1800" dirty="0" smtClean="0">
                <a:latin typeface="+mn-ea"/>
              </a:rPr>
              <a:t>部分型号自带无线功能，支持：</a:t>
            </a:r>
            <a:endParaRPr lang="en-US" altLang="zh-CN" sz="1800" dirty="0" smtClean="0">
              <a:latin typeface="+mn-ea"/>
            </a:endParaRPr>
          </a:p>
          <a:p>
            <a:pPr lvl="2">
              <a:lnSpc>
                <a:spcPct val="150000"/>
              </a:lnSpc>
            </a:pPr>
            <a:r>
              <a:rPr lang="en-US" altLang="zh-CN" sz="1800" dirty="0" err="1" smtClean="0">
                <a:latin typeface="+mn-ea"/>
              </a:rPr>
              <a:t>b,g,n</a:t>
            </a:r>
            <a:endParaRPr lang="en-US" altLang="zh-CN" sz="1800" dirty="0">
              <a:latin typeface="+mn-ea"/>
            </a:endParaRPr>
          </a:p>
          <a:p>
            <a:pPr lvl="2">
              <a:lnSpc>
                <a:spcPct val="150000"/>
              </a:lnSpc>
            </a:pPr>
            <a:r>
              <a:rPr lang="zh-CN" altLang="en-US" sz="1800" dirty="0">
                <a:latin typeface="+mn-ea"/>
              </a:rPr>
              <a:t>修</a:t>
            </a:r>
            <a:r>
              <a:rPr lang="zh-CN" altLang="en-US" sz="1800" dirty="0" smtClean="0">
                <a:latin typeface="+mn-ea"/>
              </a:rPr>
              <a:t>改频宽</a:t>
            </a:r>
            <a:endParaRPr lang="en-US" altLang="zh-CN" sz="1800" dirty="0" smtClean="0">
              <a:latin typeface="+mn-ea"/>
            </a:endParaRPr>
          </a:p>
          <a:p>
            <a:pPr lvl="2">
              <a:lnSpc>
                <a:spcPct val="150000"/>
              </a:lnSpc>
            </a:pPr>
            <a:r>
              <a:rPr lang="zh-CN" altLang="en-US" sz="1800" dirty="0" smtClean="0">
                <a:latin typeface="+mn-ea"/>
              </a:rPr>
              <a:t>使用有线的</a:t>
            </a:r>
            <a:r>
              <a:rPr lang="en-US" altLang="zh-CN" sz="1800" dirty="0" err="1" smtClean="0">
                <a:latin typeface="+mn-ea"/>
              </a:rPr>
              <a:t>dhcp</a:t>
            </a:r>
            <a:r>
              <a:rPr lang="zh-CN" altLang="en-US" sz="1800" dirty="0" smtClean="0">
                <a:latin typeface="+mn-ea"/>
              </a:rPr>
              <a:t>或者单独创建地址池</a:t>
            </a:r>
            <a:endParaRPr lang="en-US" altLang="zh-CN" sz="1800" dirty="0" smtClean="0">
              <a:latin typeface="+mn-ea"/>
            </a:endParaRPr>
          </a:p>
          <a:p>
            <a:pPr lvl="2">
              <a:lnSpc>
                <a:spcPct val="150000"/>
              </a:lnSpc>
            </a:pPr>
            <a:r>
              <a:rPr lang="zh-CN" altLang="en-US" sz="1800" dirty="0" smtClean="0">
                <a:latin typeface="+mn-ea"/>
              </a:rPr>
              <a:t>支持客户端隔离</a:t>
            </a:r>
            <a:endParaRPr lang="en-US" altLang="zh-CN" sz="1800" dirty="0" smtClean="0">
              <a:latin typeface="+mn-ea"/>
            </a:endParaRPr>
          </a:p>
          <a:p>
            <a:pPr lvl="2">
              <a:lnSpc>
                <a:spcPct val="150000"/>
              </a:lnSpc>
            </a:pPr>
            <a:r>
              <a:rPr lang="zh-CN" altLang="en-US" sz="1800" dirty="0" smtClean="0">
                <a:latin typeface="+mn-ea"/>
              </a:rPr>
              <a:t>支持</a:t>
            </a:r>
            <a:r>
              <a:rPr lang="en-US" altLang="zh-CN" sz="1800" dirty="0" err="1" smtClean="0">
                <a:latin typeface="+mn-ea"/>
              </a:rPr>
              <a:t>ssid</a:t>
            </a:r>
            <a:r>
              <a:rPr lang="zh-CN" altLang="en-US" sz="1800" dirty="0" smtClean="0">
                <a:latin typeface="+mn-ea"/>
              </a:rPr>
              <a:t>隐藏，限制</a:t>
            </a:r>
            <a:r>
              <a:rPr lang="en-US" altLang="zh-CN" sz="1800" dirty="0" err="1" smtClean="0">
                <a:latin typeface="+mn-ea"/>
              </a:rPr>
              <a:t>ssid</a:t>
            </a:r>
            <a:r>
              <a:rPr lang="zh-CN" altLang="en-US" sz="1800" dirty="0" smtClean="0">
                <a:latin typeface="+mn-ea"/>
              </a:rPr>
              <a:t>限制客户端接入数</a:t>
            </a:r>
            <a:endParaRPr lang="en-US" altLang="zh-CN" sz="1800" dirty="0" smtClean="0">
              <a:latin typeface="+mn-ea"/>
            </a:endParaRPr>
          </a:p>
          <a:p>
            <a:pPr lvl="2">
              <a:lnSpc>
                <a:spcPct val="150000"/>
              </a:lnSpc>
            </a:pPr>
            <a:r>
              <a:rPr lang="zh-CN" altLang="en-US" sz="1800" dirty="0" smtClean="0">
                <a:latin typeface="+mn-ea"/>
              </a:rPr>
              <a:t>支持</a:t>
            </a:r>
            <a:r>
              <a:rPr lang="en-US" altLang="zh-CN" sz="1800" dirty="0" err="1" smtClean="0">
                <a:latin typeface="+mn-ea"/>
              </a:rPr>
              <a:t>wep,wpa</a:t>
            </a:r>
            <a:r>
              <a:rPr lang="en-US" altLang="zh-CN" sz="1800" dirty="0" smtClean="0">
                <a:latin typeface="+mn-ea"/>
              </a:rPr>
              <a:t>/wpa2</a:t>
            </a:r>
            <a:r>
              <a:rPr lang="zh-CN" altLang="en-US" sz="1800" dirty="0" smtClean="0">
                <a:latin typeface="+mn-ea"/>
              </a:rPr>
              <a:t>加密</a:t>
            </a:r>
            <a:endParaRPr lang="en-US" altLang="zh-CN" sz="1800" dirty="0" smtClean="0">
              <a:latin typeface="+mn-ea"/>
            </a:endParaRPr>
          </a:p>
          <a:p>
            <a:pPr lvl="2">
              <a:lnSpc>
                <a:spcPct val="150000"/>
              </a:lnSpc>
            </a:pPr>
            <a:r>
              <a:rPr lang="zh-CN" altLang="en-US" sz="1800" dirty="0" smtClean="0">
                <a:latin typeface="+mn-ea"/>
              </a:rPr>
              <a:t>支持对限制无线客户端接入</a:t>
            </a:r>
            <a:endParaRPr lang="en-US" altLang="zh-CN" sz="1800" dirty="0" smtClean="0">
              <a:latin typeface="+mn-ea"/>
            </a:endParaRPr>
          </a:p>
          <a:p>
            <a:pPr lvl="2">
              <a:lnSpc>
                <a:spcPct val="150000"/>
              </a:lnSpc>
            </a:pPr>
            <a:r>
              <a:rPr lang="zh-CN" altLang="en-US" sz="1800" dirty="0" smtClean="0">
                <a:latin typeface="+mn-ea"/>
              </a:rPr>
              <a:t>支持修改</a:t>
            </a:r>
            <a:r>
              <a:rPr lang="en-US" altLang="zh-CN" sz="1800" dirty="0" smtClean="0">
                <a:latin typeface="+mn-ea"/>
              </a:rPr>
              <a:t>beacon-interval</a:t>
            </a:r>
          </a:p>
          <a:p>
            <a:pPr lvl="2">
              <a:lnSpc>
                <a:spcPct val="150000"/>
              </a:lnSpc>
            </a:pPr>
            <a:r>
              <a:rPr lang="zh-CN" altLang="en-US" sz="1800" dirty="0" smtClean="0">
                <a:latin typeface="+mn-ea"/>
              </a:rPr>
              <a:t>支持修改发送功率</a:t>
            </a:r>
            <a:endParaRPr lang="en-US" altLang="zh-CN" sz="1800" dirty="0" smtClean="0">
              <a:latin typeface="+mn-ea"/>
            </a:endParaRPr>
          </a:p>
          <a:p>
            <a:pPr marL="914400" lvl="2" indent="0">
              <a:lnSpc>
                <a:spcPct val="150000"/>
              </a:lnSpc>
              <a:buNone/>
            </a:pPr>
            <a:r>
              <a:rPr lang="zh-CN" altLang="en-US" sz="1800" dirty="0" smtClean="0">
                <a:latin typeface="+mn-ea"/>
              </a:rPr>
              <a:t>位置：“无线设置”</a:t>
            </a:r>
            <a:r>
              <a:rPr lang="en-US" altLang="zh-CN" sz="1800" dirty="0" smtClean="0">
                <a:latin typeface="+mn-ea"/>
              </a:rPr>
              <a:t>-</a:t>
            </a:r>
            <a:r>
              <a:rPr lang="zh-CN" altLang="en-US" sz="1800" dirty="0" smtClean="0">
                <a:latin typeface="+mn-ea"/>
              </a:rPr>
              <a:t>“无线</a:t>
            </a:r>
            <a:r>
              <a:rPr lang="en-US" altLang="zh-CN" sz="1800" dirty="0" smtClean="0">
                <a:latin typeface="+mn-ea"/>
              </a:rPr>
              <a:t>AP</a:t>
            </a:r>
            <a:r>
              <a:rPr lang="zh-CN" altLang="en-US" sz="1800" dirty="0" smtClean="0">
                <a:latin typeface="+mn-ea"/>
              </a:rPr>
              <a:t>设置”</a:t>
            </a:r>
            <a:r>
              <a:rPr lang="en-US" altLang="zh-CN" sz="1800" dirty="0">
                <a:latin typeface="+mn-ea"/>
              </a:rPr>
              <a:t>	</a:t>
            </a:r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909320" y="1107440"/>
            <a:ext cx="11170920" cy="5517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zh-CN" sz="1600" dirty="0" smtClean="0">
              <a:latin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43114" y="1415227"/>
            <a:ext cx="10947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4027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5160"/>
          </a:xfrm>
        </p:spPr>
        <p:txBody>
          <a:bodyPr>
            <a:normAutofit/>
          </a:bodyPr>
          <a:lstStyle/>
          <a:p>
            <a:r>
              <a:rPr lang="zh-CN" altLang="en-US" sz="3600" dirty="0" smtClean="0">
                <a:solidFill>
                  <a:srgbClr val="0070C0"/>
                </a:solidFill>
                <a:latin typeface=".萍方-简" panose="020B0800000000000000" pitchFamily="34" charset="-122"/>
                <a:ea typeface=".萍方-简" panose="020B0800000000000000" pitchFamily="34" charset="-122"/>
              </a:rPr>
              <a:t>产品硬件介绍</a:t>
            </a:r>
            <a:endParaRPr lang="zh-CN" altLang="en-US" sz="3600" dirty="0">
              <a:solidFill>
                <a:srgbClr val="0070C0"/>
              </a:solidFill>
              <a:latin typeface=".萍方-简" panose="020B0800000000000000" pitchFamily="34" charset="-122"/>
              <a:ea typeface=".萍方-简" panose="020B0800000000000000" pitchFamily="34" charset="-122"/>
            </a:endParaRPr>
          </a:p>
        </p:txBody>
      </p:sp>
      <p:graphicFrame>
        <p:nvGraphicFramePr>
          <p:cNvPr id="4" name="内容占位符 3">
            <a:hlinkClick r:id="" action="ppaction://ole?verb=0"/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6616924"/>
              </p:ext>
            </p:extLst>
          </p:nvPr>
        </p:nvGraphicFramePr>
        <p:xfrm>
          <a:off x="1878584" y="1481765"/>
          <a:ext cx="1036320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2" name="演示文稿" showAsIcon="1" r:id="rId4" imgW="914400" imgH="792360" progId="PowerPoint.Show.12">
                  <p:embed/>
                </p:oleObj>
              </mc:Choice>
              <mc:Fallback>
                <p:oleObj name="演示文稿" showAsIcon="1" r:id="rId4" imgW="914400" imgH="79236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78584" y="1481765"/>
                        <a:ext cx="1036320" cy="792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内容占位符 2"/>
          <p:cNvSpPr txBox="1">
            <a:spLocks/>
          </p:cNvSpPr>
          <p:nvPr/>
        </p:nvSpPr>
        <p:spPr>
          <a:xfrm>
            <a:off x="1021080" y="1340286"/>
            <a:ext cx="10727897" cy="528379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1800" dirty="0" smtClean="0">
                <a:latin typeface="+mn-ea"/>
              </a:rPr>
              <a:t>ER</a:t>
            </a:r>
            <a:r>
              <a:rPr lang="zh-CN" altLang="en-US" sz="1800" dirty="0" smtClean="0">
                <a:latin typeface="+mn-ea"/>
              </a:rPr>
              <a:t>系列</a:t>
            </a:r>
            <a:r>
              <a:rPr lang="zh-CN" altLang="en-US" dirty="0" smtClean="0">
                <a:latin typeface="+mn-ea"/>
              </a:rPr>
              <a:t>：     </a:t>
            </a:r>
            <a:r>
              <a:rPr lang="en-US" altLang="zh-CN" sz="1800" dirty="0" smtClean="0">
                <a:latin typeface="+mn-ea"/>
              </a:rPr>
              <a:t>6-19</a:t>
            </a:r>
            <a:r>
              <a:rPr lang="zh-CN" altLang="en-US" sz="1800" dirty="0" smtClean="0">
                <a:latin typeface="+mn-ea"/>
              </a:rPr>
              <a:t>页  </a:t>
            </a:r>
            <a:r>
              <a:rPr lang="en-US" altLang="zh-CN" sz="1800" dirty="0" smtClean="0">
                <a:latin typeface="+mn-ea"/>
              </a:rPr>
              <a:t>ERG2</a:t>
            </a:r>
            <a:r>
              <a:rPr lang="zh-CN" altLang="en-US" sz="1800" dirty="0" smtClean="0">
                <a:latin typeface="+mn-ea"/>
              </a:rPr>
              <a:t>系列：        </a:t>
            </a:r>
            <a:r>
              <a:rPr lang="en-US" altLang="zh-CN" sz="1800" dirty="0" smtClean="0">
                <a:latin typeface="+mn-ea"/>
              </a:rPr>
              <a:t>3-19</a:t>
            </a:r>
            <a:r>
              <a:rPr lang="zh-CN" altLang="en-US" sz="1800" dirty="0" smtClean="0">
                <a:latin typeface="+mn-ea"/>
              </a:rPr>
              <a:t>页</a:t>
            </a:r>
            <a:endParaRPr lang="en-US" altLang="zh-CN" sz="1800" dirty="0" smtClean="0">
              <a:latin typeface="+mn-ea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000" b="1" dirty="0" smtClean="0">
                <a:latin typeface="+mn-ea"/>
              </a:rPr>
              <a:t>总的来说</a:t>
            </a:r>
            <a:r>
              <a:rPr lang="en-US" altLang="zh-CN" sz="2000" b="1" dirty="0" smtClean="0">
                <a:latin typeface="+mn-ea"/>
              </a:rPr>
              <a:t>ER/ERG2</a:t>
            </a:r>
            <a:r>
              <a:rPr lang="zh-CN" altLang="en-US" sz="2000" b="1" dirty="0" smtClean="0">
                <a:latin typeface="+mn-ea"/>
              </a:rPr>
              <a:t>系列硬件特点：</a:t>
            </a:r>
            <a:endParaRPr lang="en-US" altLang="zh-CN" sz="2000" b="1" dirty="0">
              <a:latin typeface="+mn-ea"/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dirty="0" smtClean="0">
                <a:latin typeface="+mn-ea"/>
              </a:rPr>
              <a:t>存在</a:t>
            </a:r>
            <a:r>
              <a:rPr lang="en-US" altLang="zh-CN" sz="1600" dirty="0" smtClean="0">
                <a:latin typeface="+mn-ea"/>
              </a:rPr>
              <a:t>LAN/WAN</a:t>
            </a:r>
            <a:r>
              <a:rPr lang="zh-CN" altLang="en-US" sz="1600" dirty="0" smtClean="0">
                <a:latin typeface="+mn-ea"/>
              </a:rPr>
              <a:t>口的区别，</a:t>
            </a:r>
            <a:r>
              <a:rPr lang="en-US" altLang="zh-CN" sz="1600" dirty="0" smtClean="0">
                <a:latin typeface="+mn-ea"/>
              </a:rPr>
              <a:t>ER</a:t>
            </a:r>
            <a:r>
              <a:rPr lang="zh-CN" altLang="en-US" sz="1600" dirty="0" smtClean="0">
                <a:latin typeface="+mn-ea"/>
              </a:rPr>
              <a:t>系列部分为双</a:t>
            </a:r>
            <a:r>
              <a:rPr lang="en-US" altLang="zh-CN" sz="1600" dirty="0" smtClean="0">
                <a:latin typeface="+mn-ea"/>
              </a:rPr>
              <a:t>WAN</a:t>
            </a:r>
            <a:r>
              <a:rPr lang="zh-CN" altLang="en-US" sz="1600" dirty="0" smtClean="0">
                <a:latin typeface="+mn-ea"/>
              </a:rPr>
              <a:t>，</a:t>
            </a:r>
            <a:r>
              <a:rPr lang="en-US" altLang="zh-CN" sz="1600" dirty="0" smtClean="0">
                <a:latin typeface="+mn-ea"/>
              </a:rPr>
              <a:t>G2</a:t>
            </a:r>
            <a:r>
              <a:rPr lang="zh-CN" altLang="en-US" sz="1600" dirty="0" smtClean="0">
                <a:latin typeface="+mn-ea"/>
              </a:rPr>
              <a:t>系列上</a:t>
            </a:r>
            <a:r>
              <a:rPr lang="en-US" altLang="zh-CN" sz="1600" dirty="0" smtClean="0">
                <a:latin typeface="+mn-ea"/>
              </a:rPr>
              <a:t>LAN</a:t>
            </a:r>
            <a:r>
              <a:rPr lang="zh-CN" altLang="en-US" sz="1600" dirty="0" smtClean="0">
                <a:latin typeface="+mn-ea"/>
              </a:rPr>
              <a:t>可以切换成</a:t>
            </a:r>
            <a:r>
              <a:rPr lang="en-US" altLang="zh-CN" sz="1600" dirty="0" smtClean="0">
                <a:latin typeface="+mn-ea"/>
              </a:rPr>
              <a:t>WAN</a:t>
            </a:r>
            <a:r>
              <a:rPr lang="zh-CN" altLang="en-US" sz="1600" dirty="0" smtClean="0">
                <a:latin typeface="+mn-ea"/>
              </a:rPr>
              <a:t>口使用，但可切换的</a:t>
            </a:r>
            <a:r>
              <a:rPr lang="en-US" altLang="zh-CN" sz="1600" dirty="0" smtClean="0">
                <a:latin typeface="+mn-ea"/>
              </a:rPr>
              <a:t>LAN</a:t>
            </a:r>
            <a:r>
              <a:rPr lang="zh-CN" altLang="en-US" sz="1600" dirty="0" smtClean="0">
                <a:latin typeface="+mn-ea"/>
              </a:rPr>
              <a:t>口数量有限制（</a:t>
            </a:r>
            <a:r>
              <a:rPr lang="en-US" altLang="zh-CN" sz="1600" dirty="0" smtClean="0">
                <a:latin typeface="+mn-ea"/>
              </a:rPr>
              <a:t>Max 5 wan</a:t>
            </a:r>
            <a:r>
              <a:rPr lang="zh-CN" altLang="en-US" sz="1600" dirty="0" smtClean="0">
                <a:latin typeface="+mn-ea"/>
              </a:rPr>
              <a:t>）。</a:t>
            </a:r>
            <a:endParaRPr lang="en-US" altLang="zh-CN" sz="1600" dirty="0" smtClean="0">
              <a:latin typeface="+mn-ea"/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1600" dirty="0" smtClean="0">
                <a:latin typeface="+mn-ea"/>
              </a:rPr>
              <a:t>ER</a:t>
            </a:r>
            <a:r>
              <a:rPr lang="zh-CN" altLang="en-US" sz="1600" dirty="0" smtClean="0">
                <a:latin typeface="+mn-ea"/>
              </a:rPr>
              <a:t>系列部分存在</a:t>
            </a:r>
            <a:r>
              <a:rPr lang="en-US" altLang="zh-CN" sz="1600" dirty="0" err="1" smtClean="0">
                <a:latin typeface="+mn-ea"/>
              </a:rPr>
              <a:t>usb</a:t>
            </a:r>
            <a:r>
              <a:rPr lang="zh-CN" altLang="en-US" sz="1600" dirty="0" smtClean="0">
                <a:latin typeface="+mn-ea"/>
              </a:rPr>
              <a:t>接口，</a:t>
            </a:r>
            <a:r>
              <a:rPr lang="en-US" altLang="zh-CN" sz="1600" dirty="0" smtClean="0">
                <a:latin typeface="+mn-ea"/>
              </a:rPr>
              <a:t>G2</a:t>
            </a:r>
            <a:r>
              <a:rPr lang="zh-CN" altLang="en-US" sz="1600" dirty="0" smtClean="0">
                <a:latin typeface="+mn-ea"/>
              </a:rPr>
              <a:t>全系列拥有</a:t>
            </a:r>
            <a:r>
              <a:rPr lang="en-US" altLang="zh-CN" sz="1600" dirty="0" err="1" smtClean="0">
                <a:latin typeface="+mn-ea"/>
              </a:rPr>
              <a:t>usb</a:t>
            </a:r>
            <a:r>
              <a:rPr lang="zh-CN" altLang="en-US" sz="1600" dirty="0" smtClean="0">
                <a:latin typeface="+mn-ea"/>
              </a:rPr>
              <a:t>接口，作用：将文件放置在</a:t>
            </a:r>
            <a:r>
              <a:rPr lang="en-US" altLang="zh-CN" sz="1600" dirty="0" err="1" smtClean="0">
                <a:latin typeface="+mn-ea"/>
              </a:rPr>
              <a:t>usb</a:t>
            </a:r>
            <a:r>
              <a:rPr lang="zh-CN" altLang="en-US" sz="1600" dirty="0" smtClean="0">
                <a:latin typeface="+mn-ea"/>
              </a:rPr>
              <a:t>中，通过文件恢复出厂配置。</a:t>
            </a:r>
            <a:endParaRPr lang="en-US" altLang="zh-CN" sz="1600" dirty="0" smtClean="0">
              <a:latin typeface="+mn-ea"/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1600" dirty="0" smtClean="0">
                <a:latin typeface="+mn-ea"/>
              </a:rPr>
              <a:t>ER</a:t>
            </a:r>
            <a:r>
              <a:rPr lang="zh-CN" altLang="en-US" sz="1600" dirty="0" smtClean="0">
                <a:latin typeface="+mn-ea"/>
              </a:rPr>
              <a:t>和</a:t>
            </a:r>
            <a:r>
              <a:rPr lang="en-US" altLang="zh-CN" sz="1600" dirty="0" smtClean="0">
                <a:latin typeface="+mn-ea"/>
              </a:rPr>
              <a:t>ERG2</a:t>
            </a:r>
            <a:r>
              <a:rPr lang="zh-CN" altLang="en-US" sz="1600" dirty="0" smtClean="0">
                <a:latin typeface="+mn-ea"/>
              </a:rPr>
              <a:t>系列中都有自带</a:t>
            </a:r>
            <a:r>
              <a:rPr lang="en-US" altLang="zh-CN" sz="1600" dirty="0" smtClean="0">
                <a:latin typeface="+mn-ea"/>
              </a:rPr>
              <a:t>WLAN</a:t>
            </a:r>
            <a:r>
              <a:rPr lang="zh-CN" altLang="en-US" sz="1600" dirty="0" smtClean="0">
                <a:latin typeface="+mn-ea"/>
              </a:rPr>
              <a:t>功能的型号。（</a:t>
            </a:r>
            <a:r>
              <a:rPr lang="en-US" altLang="zh-CN" sz="1600" dirty="0" smtClean="0">
                <a:latin typeface="+mn-ea"/>
              </a:rPr>
              <a:t>ER</a:t>
            </a:r>
            <a:r>
              <a:rPr lang="zh-CN" altLang="en-US" sz="1600" dirty="0" smtClean="0">
                <a:latin typeface="+mn-ea"/>
              </a:rPr>
              <a:t>的无线芯片较差，</a:t>
            </a:r>
            <a:r>
              <a:rPr lang="en-US" altLang="zh-CN" sz="1600" dirty="0" smtClean="0">
                <a:latin typeface="+mn-ea"/>
              </a:rPr>
              <a:t>G2</a:t>
            </a:r>
            <a:r>
              <a:rPr lang="zh-CN" altLang="en-US" sz="1600" dirty="0" smtClean="0">
                <a:latin typeface="+mn-ea"/>
              </a:rPr>
              <a:t>系列的无线款为新出，目前还没接到过无线问题，可能出货量较少也有关，无线芯片性能如何未知。）</a:t>
            </a:r>
            <a:endParaRPr lang="en-US" altLang="zh-CN" sz="1600" dirty="0" smtClean="0">
              <a:latin typeface="+mn-ea"/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dirty="0" smtClean="0">
                <a:latin typeface="+mn-ea"/>
              </a:rPr>
              <a:t>拥有</a:t>
            </a:r>
            <a:r>
              <a:rPr lang="en-US" altLang="zh-CN" sz="1600" dirty="0" smtClean="0">
                <a:latin typeface="+mn-ea"/>
              </a:rPr>
              <a:t>console</a:t>
            </a:r>
            <a:r>
              <a:rPr lang="zh-CN" altLang="en-US" sz="1600" dirty="0" smtClean="0">
                <a:latin typeface="+mn-ea"/>
              </a:rPr>
              <a:t>接口（</a:t>
            </a:r>
            <a:r>
              <a:rPr lang="en-US" altLang="zh-CN" sz="1600" dirty="0" smtClean="0">
                <a:latin typeface="+mn-ea"/>
              </a:rPr>
              <a:t>G2-450w</a:t>
            </a:r>
            <a:r>
              <a:rPr lang="zh-CN" altLang="en-US" sz="1600" dirty="0" smtClean="0">
                <a:latin typeface="+mn-ea"/>
              </a:rPr>
              <a:t>，</a:t>
            </a:r>
            <a:r>
              <a:rPr lang="en-US" altLang="zh-CN" sz="1600" dirty="0" smtClean="0">
                <a:latin typeface="+mn-ea"/>
              </a:rPr>
              <a:t>1350w</a:t>
            </a:r>
            <a:r>
              <a:rPr lang="zh-CN" altLang="en-US" sz="1600" dirty="0" smtClean="0">
                <a:latin typeface="+mn-ea"/>
              </a:rPr>
              <a:t>除外），但是命令较少，一般用于恢复出厂，修改管理密码。</a:t>
            </a:r>
            <a:endParaRPr lang="en-US" altLang="zh-CN" sz="1600" dirty="0" smtClean="0">
              <a:latin typeface="+mn-ea"/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1600" dirty="0" smtClean="0">
                <a:latin typeface="+mn-ea"/>
              </a:rPr>
              <a:t>ER</a:t>
            </a:r>
            <a:r>
              <a:rPr lang="zh-CN" altLang="en-US" sz="1600" dirty="0" smtClean="0">
                <a:latin typeface="+mn-ea"/>
              </a:rPr>
              <a:t>系列</a:t>
            </a:r>
            <a:r>
              <a:rPr lang="en-US" altLang="zh-CN" sz="1600" dirty="0" smtClean="0">
                <a:latin typeface="+mn-ea"/>
              </a:rPr>
              <a:t>LAN</a:t>
            </a:r>
            <a:r>
              <a:rPr lang="zh-CN" altLang="en-US" sz="1600" dirty="0" smtClean="0">
                <a:latin typeface="+mn-ea"/>
              </a:rPr>
              <a:t>和</a:t>
            </a:r>
            <a:r>
              <a:rPr lang="en-US" altLang="zh-CN" sz="1600" dirty="0" smtClean="0">
                <a:latin typeface="+mn-ea"/>
              </a:rPr>
              <a:t>WAN</a:t>
            </a:r>
            <a:r>
              <a:rPr lang="zh-CN" altLang="en-US" sz="1600" dirty="0" smtClean="0">
                <a:latin typeface="+mn-ea"/>
              </a:rPr>
              <a:t>的接口速率关系比较乱，</a:t>
            </a:r>
            <a:r>
              <a:rPr lang="en-US" altLang="zh-CN" sz="1600" dirty="0" smtClean="0">
                <a:latin typeface="+mn-ea"/>
              </a:rPr>
              <a:t>LAN</a:t>
            </a:r>
            <a:r>
              <a:rPr lang="zh-CN" altLang="en-US" sz="1600" dirty="0" smtClean="0">
                <a:latin typeface="+mn-ea"/>
              </a:rPr>
              <a:t>口</a:t>
            </a:r>
            <a:r>
              <a:rPr lang="en-US" altLang="zh-CN" sz="1600" dirty="0" smtClean="0">
                <a:latin typeface="+mn-ea"/>
              </a:rPr>
              <a:t>1000M</a:t>
            </a:r>
            <a:r>
              <a:rPr lang="zh-CN" altLang="en-US" sz="1600" dirty="0" smtClean="0">
                <a:latin typeface="+mn-ea"/>
              </a:rPr>
              <a:t>可能</a:t>
            </a:r>
            <a:r>
              <a:rPr lang="en-US" altLang="zh-CN" sz="1600" dirty="0" smtClean="0">
                <a:latin typeface="+mn-ea"/>
              </a:rPr>
              <a:t>WAN</a:t>
            </a:r>
            <a:r>
              <a:rPr lang="zh-CN" altLang="en-US" sz="1600" dirty="0" smtClean="0">
                <a:latin typeface="+mn-ea"/>
              </a:rPr>
              <a:t>口还是</a:t>
            </a:r>
            <a:r>
              <a:rPr lang="en-US" altLang="zh-CN" sz="1600" dirty="0" smtClean="0">
                <a:latin typeface="+mn-ea"/>
              </a:rPr>
              <a:t>100M.G2</a:t>
            </a:r>
            <a:r>
              <a:rPr lang="zh-CN" altLang="en-US" sz="1600" dirty="0" smtClean="0">
                <a:latin typeface="+mn-ea"/>
              </a:rPr>
              <a:t>系列则为全</a:t>
            </a:r>
            <a:r>
              <a:rPr lang="en-US" altLang="zh-CN" sz="1600" dirty="0" smtClean="0">
                <a:latin typeface="+mn-ea"/>
              </a:rPr>
              <a:t>1000M</a:t>
            </a:r>
            <a:r>
              <a:rPr lang="zh-CN" altLang="en-US" sz="1600" dirty="0" smtClean="0">
                <a:latin typeface="+mn-ea"/>
              </a:rPr>
              <a:t>，而且</a:t>
            </a:r>
            <a:r>
              <a:rPr lang="en-US" altLang="zh-CN" sz="1600" dirty="0" smtClean="0">
                <a:latin typeface="+mn-ea"/>
              </a:rPr>
              <a:t>G2</a:t>
            </a:r>
            <a:r>
              <a:rPr lang="zh-CN" altLang="en-US" sz="1600" dirty="0" smtClean="0">
                <a:latin typeface="+mn-ea"/>
              </a:rPr>
              <a:t>系列才支持光口，大多为</a:t>
            </a:r>
            <a:r>
              <a:rPr lang="en-US" altLang="zh-CN" sz="1600" dirty="0" smtClean="0">
                <a:latin typeface="+mn-ea"/>
              </a:rPr>
              <a:t>combo</a:t>
            </a:r>
            <a:r>
              <a:rPr lang="zh-CN" altLang="en-US" sz="1600" dirty="0" smtClean="0">
                <a:latin typeface="+mn-ea"/>
              </a:rPr>
              <a:t>接口。</a:t>
            </a:r>
            <a:endParaRPr lang="en-US" altLang="zh-CN" sz="1600" dirty="0" smtClean="0">
              <a:latin typeface="+mn-ea"/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dirty="0" smtClean="0">
                <a:latin typeface="+mn-ea"/>
              </a:rPr>
              <a:t>风扇扇热和自然扇热并存（</a:t>
            </a:r>
            <a:r>
              <a:rPr lang="en-US" altLang="zh-CN" sz="1600" dirty="0" smtClean="0">
                <a:latin typeface="+mn-ea"/>
              </a:rPr>
              <a:t>CPU</a:t>
            </a:r>
            <a:r>
              <a:rPr lang="zh-CN" altLang="en-US" sz="1600" dirty="0" smtClean="0">
                <a:latin typeface="+mn-ea"/>
              </a:rPr>
              <a:t>单核双核都有，</a:t>
            </a:r>
            <a:r>
              <a:rPr lang="en-US" altLang="zh-CN" sz="1600" dirty="0" smtClean="0">
                <a:latin typeface="+mn-ea"/>
              </a:rPr>
              <a:t>ER</a:t>
            </a:r>
            <a:r>
              <a:rPr lang="zh-CN" altLang="en-US" sz="1600" dirty="0" smtClean="0">
                <a:latin typeface="+mn-ea"/>
              </a:rPr>
              <a:t>低端单核，高端双核，</a:t>
            </a:r>
            <a:r>
              <a:rPr lang="en-US" altLang="zh-CN" sz="1600" dirty="0" smtClean="0">
                <a:latin typeface="+mn-ea"/>
              </a:rPr>
              <a:t>G2</a:t>
            </a:r>
            <a:r>
              <a:rPr lang="zh-CN" altLang="en-US" sz="1600" dirty="0" smtClean="0">
                <a:latin typeface="+mn-ea"/>
              </a:rPr>
              <a:t>全系列</a:t>
            </a:r>
            <a:r>
              <a:rPr lang="zh-CN" altLang="en-US" sz="1600" dirty="0">
                <a:latin typeface="+mn-ea"/>
              </a:rPr>
              <a:t>至少</a:t>
            </a:r>
            <a:r>
              <a:rPr lang="zh-CN" altLang="en-US" sz="1600" dirty="0" smtClean="0">
                <a:latin typeface="+mn-ea"/>
              </a:rPr>
              <a:t>双核，性能差的自然扇热）。</a:t>
            </a:r>
            <a:endParaRPr lang="en-US" altLang="zh-CN" sz="1600" dirty="0" smtClean="0">
              <a:latin typeface="+mn-ea"/>
            </a:endParaRPr>
          </a:p>
        </p:txBody>
      </p:sp>
      <p:graphicFrame>
        <p:nvGraphicFramePr>
          <p:cNvPr id="6" name="对象 5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8113077"/>
              </p:ext>
            </p:extLst>
          </p:nvPr>
        </p:nvGraphicFramePr>
        <p:xfrm>
          <a:off x="5029200" y="1481764"/>
          <a:ext cx="914400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3" name="演示文稿" showAsIcon="1" r:id="rId6" imgW="914400" imgH="792360" progId="PowerPoint.Show.12">
                  <p:embed/>
                </p:oleObj>
              </mc:Choice>
              <mc:Fallback>
                <p:oleObj name="演示文稿" showAsIcon="1" r:id="rId6" imgW="914400" imgH="79236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29200" y="1481764"/>
                        <a:ext cx="914400" cy="792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1587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838200" y="365126"/>
            <a:ext cx="10515600" cy="7423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3600" dirty="0" smtClean="0">
                <a:solidFill>
                  <a:srgbClr val="0070C0"/>
                </a:solidFill>
                <a:latin typeface=".萍方-简" panose="020B0800000000000000" pitchFamily="34" charset="-122"/>
                <a:ea typeface=".萍方-简" panose="020B0800000000000000" pitchFamily="34" charset="-122"/>
              </a:rPr>
              <a:t>产品软件特性</a:t>
            </a:r>
            <a:endParaRPr lang="zh-CN" altLang="en-US" sz="3600" dirty="0">
              <a:solidFill>
                <a:srgbClr val="0070C0"/>
              </a:solidFill>
              <a:latin typeface=".萍方-简" panose="020B0800000000000000" pitchFamily="34" charset="-122"/>
              <a:ea typeface=".萍方-简" panose="020B0800000000000000" pitchFamily="34" charset="-122"/>
            </a:endParaRPr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909320" y="1107440"/>
            <a:ext cx="10947400" cy="5619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WLAN FAT AP/WLAN AC</a:t>
            </a:r>
            <a:r>
              <a:rPr lang="zh-CN" altLang="en-US" sz="1800" dirty="0">
                <a:latin typeface="+mn-ea"/>
              </a:rPr>
              <a:t>配置指导</a:t>
            </a:r>
            <a:endParaRPr lang="en-US" altLang="zh-CN" sz="1800" dirty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 smtClean="0">
                <a:latin typeface="+mn-ea"/>
              </a:rPr>
              <a:t>	ERG2</a:t>
            </a:r>
            <a:r>
              <a:rPr lang="zh-CN" altLang="en-US" sz="1800" dirty="0" smtClean="0">
                <a:latin typeface="+mn-ea"/>
              </a:rPr>
              <a:t>支持管理</a:t>
            </a:r>
            <a:r>
              <a:rPr lang="en-US" altLang="zh-CN" sz="1800" dirty="0" smtClean="0">
                <a:latin typeface="+mn-ea"/>
              </a:rPr>
              <a:t>mini-</a:t>
            </a:r>
            <a:r>
              <a:rPr lang="en-US" altLang="zh-CN" sz="1800" dirty="0" err="1" smtClean="0">
                <a:latin typeface="+mn-ea"/>
              </a:rPr>
              <a:t>ap</a:t>
            </a:r>
            <a:r>
              <a:rPr lang="zh-CN" altLang="en-US" sz="1800" dirty="0" smtClean="0">
                <a:latin typeface="+mn-ea"/>
              </a:rPr>
              <a:t>，支持对</a:t>
            </a:r>
            <a:r>
              <a:rPr lang="en-US" altLang="zh-CN" sz="1800" dirty="0" smtClean="0">
                <a:latin typeface="+mn-ea"/>
              </a:rPr>
              <a:t>AP</a:t>
            </a:r>
            <a:r>
              <a:rPr lang="zh-CN" altLang="en-US" sz="1800" dirty="0" smtClean="0">
                <a:latin typeface="+mn-ea"/>
              </a:rPr>
              <a:t>进行配置下发，配置同步，版本同步，查看客户端信息，二层漫游，弱信号禁止接入。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en-US" altLang="zh-CN" sz="1800" dirty="0" smtClean="0">
                <a:latin typeface="+mn-ea"/>
              </a:rPr>
              <a:t>G2</a:t>
            </a:r>
            <a:r>
              <a:rPr lang="zh-CN" altLang="en-US" sz="1800" dirty="0" smtClean="0">
                <a:latin typeface="+mn-ea"/>
              </a:rPr>
              <a:t>该功能和</a:t>
            </a:r>
            <a:r>
              <a:rPr lang="en-US" altLang="zh-CN" sz="1800" dirty="0" smtClean="0">
                <a:latin typeface="+mn-ea"/>
              </a:rPr>
              <a:t>mini-</a:t>
            </a:r>
            <a:r>
              <a:rPr lang="en-US" altLang="zh-CN" sz="1800" dirty="0" err="1" smtClean="0">
                <a:latin typeface="+mn-ea"/>
              </a:rPr>
              <a:t>ap</a:t>
            </a:r>
            <a:r>
              <a:rPr lang="zh-CN" altLang="en-US" sz="1800" dirty="0" smtClean="0">
                <a:latin typeface="+mn-ea"/>
              </a:rPr>
              <a:t>管理器</a:t>
            </a:r>
            <a:r>
              <a:rPr lang="en-US" altLang="zh-CN" sz="1800" dirty="0" smtClean="0">
                <a:latin typeface="+mn-ea"/>
              </a:rPr>
              <a:t>M20</a:t>
            </a:r>
            <a:r>
              <a:rPr lang="zh-CN" altLang="en-US" sz="1800" dirty="0" smtClean="0">
                <a:latin typeface="+mn-ea"/>
              </a:rPr>
              <a:t>基本一致，不单独介绍</a:t>
            </a:r>
            <a:r>
              <a:rPr lang="zh-CN" altLang="en-US" sz="1800" dirty="0" smtClean="0">
                <a:latin typeface="+mn-ea"/>
              </a:rPr>
              <a:t>。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位置：“</a:t>
            </a:r>
            <a:r>
              <a:rPr lang="en-US" altLang="zh-CN" sz="1800" dirty="0" smtClean="0">
                <a:latin typeface="+mn-ea"/>
              </a:rPr>
              <a:t>AP</a:t>
            </a:r>
            <a:r>
              <a:rPr lang="zh-CN" altLang="en-US" sz="1800" dirty="0" smtClean="0">
                <a:latin typeface="+mn-ea"/>
              </a:rPr>
              <a:t>管理”</a:t>
            </a:r>
            <a:endParaRPr lang="en-US" altLang="zh-CN" sz="1800" dirty="0">
              <a:latin typeface="+mn-ea"/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909320" y="1107440"/>
            <a:ext cx="11170920" cy="5517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zh-CN" sz="1600" dirty="0" smtClean="0">
              <a:latin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43114" y="1415227"/>
            <a:ext cx="10947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6856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838200" y="365126"/>
            <a:ext cx="10515600" cy="7423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3600" dirty="0" smtClean="0">
                <a:solidFill>
                  <a:srgbClr val="0070C0"/>
                </a:solidFill>
                <a:latin typeface=".萍方-简" panose="020B0800000000000000" pitchFamily="34" charset="-122"/>
                <a:ea typeface=".萍方-简" panose="020B0800000000000000" pitchFamily="34" charset="-122"/>
              </a:rPr>
              <a:t>产品软件特性</a:t>
            </a:r>
            <a:endParaRPr lang="zh-CN" altLang="en-US" sz="3600" dirty="0">
              <a:solidFill>
                <a:srgbClr val="0070C0"/>
              </a:solidFill>
              <a:latin typeface=".萍方-简" panose="020B0800000000000000" pitchFamily="34" charset="-122"/>
              <a:ea typeface=".萍方-简" panose="020B0800000000000000" pitchFamily="34" charset="-122"/>
            </a:endParaRPr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909320" y="1107440"/>
            <a:ext cx="10947400" cy="5619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50000"/>
              </a:lnSpc>
              <a:buNone/>
            </a:pPr>
            <a:r>
              <a:rPr lang="zh-CN" altLang="en-US" sz="1800" dirty="0" smtClean="0">
                <a:latin typeface="+mn-ea"/>
              </a:rPr>
              <a:t>网络管理和监控配置</a:t>
            </a:r>
            <a:r>
              <a:rPr lang="en-US" altLang="zh-CN" sz="1800" dirty="0" smtClean="0">
                <a:latin typeface="+mn-ea"/>
              </a:rPr>
              <a:t>-</a:t>
            </a:r>
            <a:r>
              <a:rPr lang="en-US" altLang="zh-CN" sz="1800" dirty="0" err="1" smtClean="0">
                <a:latin typeface="+mn-ea"/>
              </a:rPr>
              <a:t>snmp</a:t>
            </a:r>
            <a:endParaRPr lang="en-US" altLang="zh-CN" sz="1800" dirty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 smtClean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支持</a:t>
            </a:r>
            <a:r>
              <a:rPr lang="en-US" altLang="zh-CN" sz="1800" dirty="0" err="1" smtClean="0">
                <a:latin typeface="+mn-ea"/>
              </a:rPr>
              <a:t>snmp</a:t>
            </a:r>
            <a:r>
              <a:rPr lang="en-US" altLang="zh-CN" sz="1800" dirty="0" smtClean="0">
                <a:latin typeface="+mn-ea"/>
              </a:rPr>
              <a:t> v1 v2c,v3</a:t>
            </a:r>
            <a:r>
              <a:rPr lang="zh-CN" altLang="en-US" sz="1800" dirty="0" smtClean="0">
                <a:latin typeface="+mn-ea"/>
              </a:rPr>
              <a:t>以及</a:t>
            </a:r>
            <a:r>
              <a:rPr lang="en-US" altLang="zh-CN" sz="1800" dirty="0" smtClean="0">
                <a:latin typeface="+mn-ea"/>
              </a:rPr>
              <a:t>trap</a:t>
            </a:r>
            <a:r>
              <a:rPr lang="zh-CN" altLang="en-US" sz="1800" dirty="0" smtClean="0">
                <a:latin typeface="+mn-ea"/>
              </a:rPr>
              <a:t>上报。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en-US" altLang="zh-CN" sz="1800" dirty="0" err="1" smtClean="0">
                <a:latin typeface="+mn-ea"/>
              </a:rPr>
              <a:t>mib</a:t>
            </a:r>
            <a:r>
              <a:rPr lang="zh-CN" altLang="en-US" sz="1800" dirty="0" smtClean="0">
                <a:latin typeface="+mn-ea"/>
              </a:rPr>
              <a:t>为</a:t>
            </a:r>
            <a:r>
              <a:rPr lang="en-US" altLang="zh-CN" sz="1800" dirty="0" err="1" smtClean="0">
                <a:latin typeface="+mn-ea"/>
              </a:rPr>
              <a:t>comware</a:t>
            </a:r>
            <a:r>
              <a:rPr lang="en-US" altLang="zh-CN" sz="1800" dirty="0" smtClean="0">
                <a:latin typeface="+mn-ea"/>
              </a:rPr>
              <a:t> news-style </a:t>
            </a:r>
            <a:r>
              <a:rPr lang="en-US" altLang="zh-CN" sz="1800" dirty="0" err="1" smtClean="0">
                <a:latin typeface="+mn-ea"/>
              </a:rPr>
              <a:t>mib</a:t>
            </a:r>
            <a:r>
              <a:rPr lang="zh-CN" altLang="en-US" sz="1800" dirty="0" smtClean="0">
                <a:latin typeface="+mn-ea"/>
              </a:rPr>
              <a:t>。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位置：“设备管理”</a:t>
            </a:r>
            <a:r>
              <a:rPr lang="en-US" altLang="zh-CN" sz="1800" dirty="0" smtClean="0">
                <a:latin typeface="+mn-ea"/>
              </a:rPr>
              <a:t>-</a:t>
            </a:r>
            <a:r>
              <a:rPr lang="zh-CN" altLang="en-US" sz="1800" dirty="0" smtClean="0">
                <a:latin typeface="+mn-ea"/>
              </a:rPr>
              <a:t>“设置</a:t>
            </a:r>
            <a:r>
              <a:rPr lang="en-US" altLang="zh-CN" sz="1800" dirty="0" smtClean="0">
                <a:latin typeface="+mn-ea"/>
              </a:rPr>
              <a:t>SNMP</a:t>
            </a:r>
            <a:r>
              <a:rPr lang="zh-CN" altLang="en-US" sz="1800" dirty="0" smtClean="0">
                <a:latin typeface="+mn-ea"/>
              </a:rPr>
              <a:t>”</a:t>
            </a:r>
            <a:endParaRPr lang="en-US" altLang="zh-CN" sz="1800" dirty="0">
              <a:latin typeface="+mn-ea"/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909320" y="1107440"/>
            <a:ext cx="11170920" cy="5517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zh-CN" sz="1600" dirty="0" smtClean="0">
              <a:latin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43114" y="1415227"/>
            <a:ext cx="10947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1297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838200" y="365126"/>
            <a:ext cx="10515600" cy="7423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3600" dirty="0" smtClean="0">
                <a:solidFill>
                  <a:srgbClr val="0070C0"/>
                </a:solidFill>
                <a:latin typeface=".萍方-简" panose="020B0800000000000000" pitchFamily="34" charset="-122"/>
                <a:ea typeface=".萍方-简" panose="020B0800000000000000" pitchFamily="34" charset="-122"/>
              </a:rPr>
              <a:t>产品软件特性</a:t>
            </a:r>
            <a:endParaRPr lang="zh-CN" altLang="en-US" sz="3600" dirty="0">
              <a:solidFill>
                <a:srgbClr val="0070C0"/>
              </a:solidFill>
              <a:latin typeface=".萍方-简" panose="020B0800000000000000" pitchFamily="34" charset="-122"/>
              <a:ea typeface=".萍方-简" panose="020B0800000000000000" pitchFamily="34" charset="-122"/>
            </a:endParaRPr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909320" y="1107440"/>
            <a:ext cx="10947400" cy="5619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50000"/>
              </a:lnSpc>
              <a:buNone/>
            </a:pPr>
            <a:r>
              <a:rPr lang="zh-CN" altLang="en-US" sz="1800" dirty="0" smtClean="0">
                <a:latin typeface="+mn-ea"/>
              </a:rPr>
              <a:t>网络管理和监控配置</a:t>
            </a:r>
            <a:r>
              <a:rPr lang="en-US" altLang="zh-CN" sz="1800" dirty="0" smtClean="0">
                <a:latin typeface="+mn-ea"/>
              </a:rPr>
              <a:t>-</a:t>
            </a:r>
            <a:r>
              <a:rPr lang="zh-CN" altLang="en-US" sz="1800" dirty="0" smtClean="0">
                <a:latin typeface="+mn-ea"/>
              </a:rPr>
              <a:t>系统监控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分为：运行信息查看，日志查看和管理，流量监控，网络维护。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运行信息：</a:t>
            </a:r>
            <a:endParaRPr lang="en-US" altLang="zh-CN" sz="1800" dirty="0" smtClean="0">
              <a:latin typeface="+mn-ea"/>
            </a:endParaRPr>
          </a:p>
          <a:p>
            <a:pPr lvl="2">
              <a:lnSpc>
                <a:spcPct val="150000"/>
              </a:lnSpc>
            </a:pPr>
            <a:r>
              <a:rPr lang="zh-CN" altLang="en-US" sz="1800" dirty="0" smtClean="0">
                <a:latin typeface="+mn-ea"/>
              </a:rPr>
              <a:t>基本信息：设备版本号，端口状态，</a:t>
            </a:r>
            <a:r>
              <a:rPr lang="en-US" altLang="zh-CN" sz="1800" dirty="0" smtClean="0">
                <a:latin typeface="+mn-ea"/>
              </a:rPr>
              <a:t>WAN</a:t>
            </a:r>
            <a:r>
              <a:rPr lang="zh-CN" altLang="en-US" sz="1800" dirty="0" smtClean="0">
                <a:latin typeface="+mn-ea"/>
              </a:rPr>
              <a:t>口详细信息，</a:t>
            </a:r>
            <a:r>
              <a:rPr lang="en-US" altLang="zh-CN" sz="1800" dirty="0" smtClean="0">
                <a:latin typeface="+mn-ea"/>
              </a:rPr>
              <a:t>LAN</a:t>
            </a:r>
            <a:r>
              <a:rPr lang="zh-CN" altLang="en-US" sz="1800" dirty="0" smtClean="0">
                <a:latin typeface="+mn-ea"/>
              </a:rPr>
              <a:t>口地址，</a:t>
            </a:r>
            <a:r>
              <a:rPr lang="en-US" altLang="zh-CN" sz="1800" dirty="0" err="1" smtClean="0">
                <a:latin typeface="+mn-ea"/>
              </a:rPr>
              <a:t>cpu</a:t>
            </a:r>
            <a:r>
              <a:rPr lang="zh-CN" altLang="en-US" sz="1800" dirty="0" smtClean="0">
                <a:latin typeface="+mn-ea"/>
              </a:rPr>
              <a:t>，内存</a:t>
            </a:r>
            <a:endParaRPr lang="en-US" altLang="zh-CN" sz="1800" dirty="0" smtClean="0">
              <a:latin typeface="+mn-ea"/>
            </a:endParaRPr>
          </a:p>
          <a:p>
            <a:pPr lvl="2">
              <a:lnSpc>
                <a:spcPct val="150000"/>
              </a:lnSpc>
            </a:pPr>
            <a:r>
              <a:rPr lang="zh-CN" altLang="en-US" sz="1800" dirty="0" smtClean="0">
                <a:latin typeface="+mn-ea"/>
              </a:rPr>
              <a:t>实时监控性能状态：实时查看</a:t>
            </a:r>
            <a:r>
              <a:rPr lang="en-US" altLang="zh-CN" sz="1800" dirty="0" err="1" smtClean="0">
                <a:latin typeface="+mn-ea"/>
              </a:rPr>
              <a:t>cpu</a:t>
            </a:r>
            <a:r>
              <a:rPr lang="zh-CN" altLang="en-US" sz="1800" dirty="0" smtClean="0">
                <a:latin typeface="+mn-ea"/>
              </a:rPr>
              <a:t>，</a:t>
            </a:r>
            <a:r>
              <a:rPr lang="zh-CN" altLang="en-US" sz="1800" dirty="0" smtClean="0">
                <a:latin typeface="+mn-ea"/>
              </a:rPr>
              <a:t>内存</a:t>
            </a:r>
            <a:endParaRPr lang="en-US" altLang="zh-CN" sz="1800" dirty="0" smtClean="0">
              <a:latin typeface="+mn-ea"/>
            </a:endParaRPr>
          </a:p>
          <a:p>
            <a:pPr marL="914400" lvl="2" indent="0">
              <a:lnSpc>
                <a:spcPct val="150000"/>
              </a:lnSpc>
              <a:buNone/>
            </a:pPr>
            <a:r>
              <a:rPr lang="zh-CN" altLang="en-US" sz="1800" dirty="0" smtClean="0">
                <a:latin typeface="+mn-ea"/>
              </a:rPr>
              <a:t>位置：“系统监控”</a:t>
            </a:r>
            <a:r>
              <a:rPr lang="en-US" altLang="zh-CN" sz="1800" dirty="0" smtClean="0">
                <a:latin typeface="+mn-ea"/>
              </a:rPr>
              <a:t>-</a:t>
            </a:r>
            <a:r>
              <a:rPr lang="zh-CN" altLang="en-US" sz="1800" dirty="0" smtClean="0">
                <a:latin typeface="+mn-ea"/>
              </a:rPr>
              <a:t>“运行信息”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en-US" altLang="zh-CN" sz="1800" dirty="0">
              <a:latin typeface="+mn-ea"/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909320" y="1107440"/>
            <a:ext cx="11170920" cy="5517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zh-CN" sz="1600" dirty="0" smtClean="0">
              <a:latin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43114" y="1415227"/>
            <a:ext cx="10947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69" y="1540166"/>
            <a:ext cx="6049394" cy="475447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5369" y="3383382"/>
            <a:ext cx="4681351" cy="29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76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838200" y="365126"/>
            <a:ext cx="10515600" cy="7423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3600" dirty="0" smtClean="0">
                <a:solidFill>
                  <a:srgbClr val="0070C0"/>
                </a:solidFill>
                <a:latin typeface=".萍方-简" panose="020B0800000000000000" pitchFamily="34" charset="-122"/>
                <a:ea typeface=".萍方-简" panose="020B0800000000000000" pitchFamily="34" charset="-122"/>
              </a:rPr>
              <a:t>产品软件特性</a:t>
            </a:r>
            <a:endParaRPr lang="zh-CN" altLang="en-US" sz="3600" dirty="0">
              <a:solidFill>
                <a:srgbClr val="0070C0"/>
              </a:solidFill>
              <a:latin typeface=".萍方-简" panose="020B0800000000000000" pitchFamily="34" charset="-122"/>
              <a:ea typeface=".萍方-简" panose="020B0800000000000000" pitchFamily="34" charset="-122"/>
            </a:endParaRPr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909320" y="1107440"/>
            <a:ext cx="10947400" cy="5619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50000"/>
              </a:lnSpc>
              <a:buNone/>
            </a:pPr>
            <a:r>
              <a:rPr lang="zh-CN" altLang="en-US" sz="1800" dirty="0" smtClean="0">
                <a:latin typeface="+mn-ea"/>
              </a:rPr>
              <a:t>网络管理和监控配置</a:t>
            </a:r>
            <a:r>
              <a:rPr lang="en-US" altLang="zh-CN" sz="1800" dirty="0" smtClean="0">
                <a:latin typeface="+mn-ea"/>
              </a:rPr>
              <a:t>-</a:t>
            </a:r>
            <a:r>
              <a:rPr lang="zh-CN" altLang="en-US" sz="1800" dirty="0" smtClean="0">
                <a:latin typeface="+mn-ea"/>
              </a:rPr>
              <a:t>系统监控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日志查看和管理：</a:t>
            </a:r>
            <a:endParaRPr lang="en-US" altLang="zh-CN" sz="1800" dirty="0" smtClean="0">
              <a:latin typeface="+mn-ea"/>
            </a:endParaRPr>
          </a:p>
          <a:p>
            <a:pPr lvl="2">
              <a:lnSpc>
                <a:spcPct val="150000"/>
              </a:lnSpc>
            </a:pPr>
            <a:r>
              <a:rPr lang="zh-CN" altLang="en-US" sz="1800" dirty="0" smtClean="0">
                <a:latin typeface="+mn-ea"/>
              </a:rPr>
              <a:t>日志信息：日志查看</a:t>
            </a:r>
            <a:endParaRPr lang="en-US" altLang="zh-CN" sz="1800" dirty="0" smtClean="0">
              <a:latin typeface="+mn-ea"/>
            </a:endParaRPr>
          </a:p>
          <a:p>
            <a:pPr lvl="2">
              <a:lnSpc>
                <a:spcPct val="150000"/>
              </a:lnSpc>
            </a:pPr>
            <a:r>
              <a:rPr lang="zh-CN" altLang="en-US" sz="1800" dirty="0">
                <a:latin typeface="+mn-ea"/>
              </a:rPr>
              <a:t>日志</a:t>
            </a:r>
            <a:r>
              <a:rPr lang="zh-CN" altLang="en-US" sz="1800" dirty="0" smtClean="0">
                <a:latin typeface="+mn-ea"/>
              </a:rPr>
              <a:t>管理</a:t>
            </a:r>
            <a:r>
              <a:rPr lang="en-US" altLang="zh-CN" sz="1800" dirty="0" smtClean="0">
                <a:latin typeface="+mn-ea"/>
              </a:rPr>
              <a:t>:</a:t>
            </a:r>
            <a:r>
              <a:rPr lang="zh-CN" altLang="en-US" sz="1800" dirty="0" smtClean="0">
                <a:latin typeface="+mn-ea"/>
              </a:rPr>
              <a:t>可以选择日志来源，日志级别（默认</a:t>
            </a:r>
            <a:r>
              <a:rPr lang="en-US" altLang="zh-CN" sz="1800" dirty="0" smtClean="0">
                <a:latin typeface="+mn-ea"/>
              </a:rPr>
              <a:t>6</a:t>
            </a:r>
            <a:r>
              <a:rPr lang="zh-CN" altLang="en-US" sz="1800" dirty="0" smtClean="0">
                <a:latin typeface="+mn-ea"/>
              </a:rPr>
              <a:t>，很多关键信息不会显示，如</a:t>
            </a:r>
            <a:r>
              <a:rPr lang="en-US" altLang="zh-CN" sz="1800" dirty="0" err="1" smtClean="0">
                <a:latin typeface="+mn-ea"/>
              </a:rPr>
              <a:t>Ipsec</a:t>
            </a:r>
            <a:r>
              <a:rPr lang="zh-CN" altLang="en-US" sz="1800" dirty="0" smtClean="0">
                <a:latin typeface="+mn-ea"/>
              </a:rPr>
              <a:t>协商报文收发），将日志发送到日志服务器（</a:t>
            </a:r>
            <a:r>
              <a:rPr lang="en-US" altLang="zh-CN" sz="1800" dirty="0" smtClean="0">
                <a:latin typeface="+mn-ea"/>
              </a:rPr>
              <a:t>syslog</a:t>
            </a:r>
            <a:r>
              <a:rPr lang="zh-CN" altLang="en-US" sz="1800" dirty="0" smtClean="0">
                <a:latin typeface="+mn-ea"/>
              </a:rPr>
              <a:t>）</a:t>
            </a:r>
            <a:r>
              <a:rPr lang="zh-CN" altLang="en-US" sz="1800" dirty="0" smtClean="0">
                <a:latin typeface="+mn-ea"/>
              </a:rPr>
              <a:t>。</a:t>
            </a:r>
            <a:endParaRPr lang="en-US" altLang="zh-CN" sz="1800" dirty="0" smtClean="0">
              <a:latin typeface="+mn-ea"/>
            </a:endParaRPr>
          </a:p>
          <a:p>
            <a:pPr lvl="2">
              <a:lnSpc>
                <a:spcPct val="150000"/>
              </a:lnSpc>
            </a:pPr>
            <a:endParaRPr lang="en-US" altLang="zh-CN" sz="1800" dirty="0">
              <a:latin typeface="+mn-ea"/>
            </a:endParaRPr>
          </a:p>
          <a:p>
            <a:pPr lvl="2">
              <a:lnSpc>
                <a:spcPct val="150000"/>
              </a:lnSpc>
            </a:pPr>
            <a:endParaRPr lang="en-US" altLang="zh-CN" sz="1800" dirty="0" smtClean="0">
              <a:latin typeface="+mn-ea"/>
            </a:endParaRPr>
          </a:p>
          <a:p>
            <a:pPr lvl="2">
              <a:lnSpc>
                <a:spcPct val="150000"/>
              </a:lnSpc>
            </a:pPr>
            <a:endParaRPr lang="en-US" altLang="zh-CN" sz="1800" dirty="0">
              <a:latin typeface="+mn-ea"/>
            </a:endParaRPr>
          </a:p>
          <a:p>
            <a:pPr lvl="2">
              <a:lnSpc>
                <a:spcPct val="150000"/>
              </a:lnSpc>
            </a:pPr>
            <a:endParaRPr lang="en-US" altLang="zh-CN" sz="1800" dirty="0" smtClean="0">
              <a:latin typeface="+mn-ea"/>
            </a:endParaRPr>
          </a:p>
          <a:p>
            <a:pPr lvl="2">
              <a:lnSpc>
                <a:spcPct val="150000"/>
              </a:lnSpc>
            </a:pPr>
            <a:endParaRPr lang="en-US" altLang="zh-CN" sz="1800" dirty="0">
              <a:latin typeface="+mn-ea"/>
            </a:endParaRPr>
          </a:p>
          <a:p>
            <a:pPr marL="914400" lvl="2" indent="0">
              <a:lnSpc>
                <a:spcPct val="150000"/>
              </a:lnSpc>
              <a:buNone/>
            </a:pPr>
            <a:r>
              <a:rPr lang="zh-CN" altLang="en-US" sz="1800" dirty="0" smtClean="0">
                <a:latin typeface="+mn-ea"/>
              </a:rPr>
              <a:t>位置：“系统监控”</a:t>
            </a:r>
            <a:r>
              <a:rPr lang="en-US" altLang="zh-CN" sz="1800" dirty="0" smtClean="0">
                <a:latin typeface="+mn-ea"/>
              </a:rPr>
              <a:t>-</a:t>
            </a:r>
            <a:r>
              <a:rPr lang="zh-CN" altLang="en-US" sz="1800" dirty="0" smtClean="0">
                <a:latin typeface="+mn-ea"/>
              </a:rPr>
              <a:t>“系统日志”</a:t>
            </a:r>
            <a:endParaRPr lang="en-US" altLang="zh-CN" sz="1800" dirty="0" smtClean="0">
              <a:latin typeface="+mn-ea"/>
            </a:endParaRPr>
          </a:p>
          <a:p>
            <a:pPr marL="914400" lvl="2" indent="0">
              <a:lnSpc>
                <a:spcPct val="150000"/>
              </a:lnSpc>
              <a:buNone/>
            </a:pPr>
            <a:endParaRPr lang="en-US" altLang="zh-CN" sz="1400" dirty="0">
              <a:latin typeface="+mn-ea"/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909320" y="1107440"/>
            <a:ext cx="11170920" cy="5517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zh-CN" sz="1600" dirty="0" smtClean="0">
              <a:latin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43114" y="1415227"/>
            <a:ext cx="10947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7336" y="3443276"/>
            <a:ext cx="7544621" cy="229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28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838200" y="365126"/>
            <a:ext cx="10515600" cy="7423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3600" dirty="0" smtClean="0">
                <a:solidFill>
                  <a:srgbClr val="0070C0"/>
                </a:solidFill>
                <a:latin typeface=".萍方-简" panose="020B0800000000000000" pitchFamily="34" charset="-122"/>
                <a:ea typeface=".萍方-简" panose="020B0800000000000000" pitchFamily="34" charset="-122"/>
              </a:rPr>
              <a:t>产品软件特性</a:t>
            </a:r>
            <a:endParaRPr lang="zh-CN" altLang="en-US" sz="3600" dirty="0">
              <a:solidFill>
                <a:srgbClr val="0070C0"/>
              </a:solidFill>
              <a:latin typeface=".萍方-简" panose="020B0800000000000000" pitchFamily="34" charset="-122"/>
              <a:ea typeface=".萍方-简" panose="020B0800000000000000" pitchFamily="34" charset="-122"/>
            </a:endParaRPr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909320" y="1107440"/>
            <a:ext cx="10947400" cy="5619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50000"/>
              </a:lnSpc>
              <a:buNone/>
            </a:pPr>
            <a:r>
              <a:rPr lang="zh-CN" altLang="en-US" sz="1800" dirty="0" smtClean="0">
                <a:latin typeface="+mn-ea"/>
              </a:rPr>
              <a:t>网络管理和监控配置</a:t>
            </a:r>
            <a:r>
              <a:rPr lang="en-US" altLang="zh-CN" sz="1800" dirty="0" smtClean="0">
                <a:latin typeface="+mn-ea"/>
              </a:rPr>
              <a:t>-</a:t>
            </a:r>
            <a:r>
              <a:rPr lang="zh-CN" altLang="en-US" sz="1800" dirty="0" smtClean="0">
                <a:latin typeface="+mn-ea"/>
              </a:rPr>
              <a:t>系统监控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流量监控：</a:t>
            </a:r>
            <a:endParaRPr lang="en-US" altLang="zh-CN" sz="1800" dirty="0" smtClean="0">
              <a:latin typeface="+mn-ea"/>
            </a:endParaRPr>
          </a:p>
          <a:p>
            <a:pPr lvl="2">
              <a:lnSpc>
                <a:spcPct val="150000"/>
              </a:lnSpc>
            </a:pPr>
            <a:r>
              <a:rPr lang="zh-CN" altLang="en-US" sz="1800" dirty="0" smtClean="0">
                <a:latin typeface="+mn-ea"/>
              </a:rPr>
              <a:t>监控端口流量</a:t>
            </a:r>
            <a:r>
              <a:rPr lang="en-US" altLang="zh-CN" sz="1800" dirty="0" smtClean="0">
                <a:latin typeface="+mn-ea"/>
              </a:rPr>
              <a:t>:</a:t>
            </a:r>
            <a:r>
              <a:rPr lang="zh-CN" altLang="en-US" sz="1800" dirty="0" smtClean="0">
                <a:latin typeface="+mn-ea"/>
              </a:rPr>
              <a:t>查看所有端口的实时流量，只限实际物理端口，虚拟接口（</a:t>
            </a:r>
            <a:r>
              <a:rPr lang="en-US" altLang="zh-CN" sz="1800" dirty="0" smtClean="0">
                <a:latin typeface="+mn-ea"/>
              </a:rPr>
              <a:t>l2tp,ipsec</a:t>
            </a:r>
            <a:r>
              <a:rPr lang="zh-CN" altLang="en-US" sz="1800" dirty="0" smtClean="0">
                <a:latin typeface="+mn-ea"/>
              </a:rPr>
              <a:t>）逻辑接口（</a:t>
            </a:r>
            <a:r>
              <a:rPr lang="en-US" altLang="zh-CN" sz="1800" dirty="0" err="1" smtClean="0">
                <a:latin typeface="+mn-ea"/>
              </a:rPr>
              <a:t>ppp</a:t>
            </a:r>
            <a:r>
              <a:rPr lang="zh-CN" altLang="en-US" sz="1800" dirty="0" smtClean="0">
                <a:latin typeface="+mn-ea"/>
              </a:rPr>
              <a:t>）无法查看</a:t>
            </a:r>
            <a:endParaRPr lang="en-US" altLang="zh-CN" sz="1800" dirty="0" smtClean="0">
              <a:latin typeface="+mn-ea"/>
            </a:endParaRPr>
          </a:p>
          <a:p>
            <a:pPr lvl="2">
              <a:lnSpc>
                <a:spcPct val="150000"/>
              </a:lnSpc>
            </a:pPr>
            <a:r>
              <a:rPr lang="zh-CN" altLang="en-US" sz="1800" dirty="0" smtClean="0">
                <a:latin typeface="+mn-ea"/>
              </a:rPr>
              <a:t>监控</a:t>
            </a:r>
            <a:r>
              <a:rPr lang="en-US" altLang="zh-CN" sz="1800" dirty="0" smtClean="0">
                <a:latin typeface="+mn-ea"/>
              </a:rPr>
              <a:t>IP</a:t>
            </a:r>
            <a:r>
              <a:rPr lang="zh-CN" altLang="en-US" sz="1800" dirty="0" smtClean="0">
                <a:latin typeface="+mn-ea"/>
              </a:rPr>
              <a:t>流量：默认关闭，查看每</a:t>
            </a:r>
            <a:r>
              <a:rPr lang="en-US" altLang="zh-CN" sz="1800" dirty="0" smtClean="0">
                <a:latin typeface="+mn-ea"/>
              </a:rPr>
              <a:t>IP</a:t>
            </a:r>
            <a:r>
              <a:rPr lang="zh-CN" altLang="en-US" sz="1800" dirty="0" smtClean="0">
                <a:latin typeface="+mn-ea"/>
              </a:rPr>
              <a:t>的实时流量以及网络连接数。只通过经过</a:t>
            </a:r>
            <a:r>
              <a:rPr lang="en-US" altLang="zh-CN" sz="1800" dirty="0" smtClean="0">
                <a:latin typeface="+mn-ea"/>
              </a:rPr>
              <a:t>WAN</a:t>
            </a:r>
            <a:r>
              <a:rPr lang="zh-CN" altLang="en-US" sz="1800" dirty="0" smtClean="0">
                <a:latin typeface="+mn-ea"/>
              </a:rPr>
              <a:t>得，经过</a:t>
            </a:r>
            <a:r>
              <a:rPr lang="en-US" altLang="zh-CN" sz="1800" dirty="0" smtClean="0">
                <a:latin typeface="+mn-ea"/>
              </a:rPr>
              <a:t>LAN</a:t>
            </a:r>
            <a:r>
              <a:rPr lang="zh-CN" altLang="en-US" sz="1800" dirty="0" smtClean="0">
                <a:latin typeface="+mn-ea"/>
              </a:rPr>
              <a:t>的流量即内网主机互访无法统计。</a:t>
            </a:r>
            <a:endParaRPr lang="en-US" altLang="zh-CN" sz="1800" dirty="0" smtClean="0">
              <a:latin typeface="+mn-ea"/>
            </a:endParaRPr>
          </a:p>
          <a:p>
            <a:pPr lvl="2">
              <a:lnSpc>
                <a:spcPct val="150000"/>
              </a:lnSpc>
            </a:pPr>
            <a:r>
              <a:rPr lang="zh-CN" altLang="en-US" sz="1800" dirty="0">
                <a:latin typeface="+mn-ea"/>
              </a:rPr>
              <a:t>安全</a:t>
            </a:r>
            <a:r>
              <a:rPr lang="zh-CN" altLang="en-US" sz="1800" dirty="0" smtClean="0">
                <a:latin typeface="+mn-ea"/>
              </a:rPr>
              <a:t>统计：设备统计到的异常报文</a:t>
            </a:r>
            <a:r>
              <a:rPr lang="zh-CN" altLang="en-US" sz="1800" dirty="0" smtClean="0">
                <a:latin typeface="+mn-ea"/>
              </a:rPr>
              <a:t>。</a:t>
            </a:r>
            <a:endParaRPr lang="en-US" altLang="zh-CN" sz="1800" dirty="0" smtClean="0">
              <a:latin typeface="+mn-ea"/>
            </a:endParaRPr>
          </a:p>
          <a:p>
            <a:pPr marL="914400" lvl="2" indent="0">
              <a:lnSpc>
                <a:spcPct val="150000"/>
              </a:lnSpc>
              <a:buNone/>
            </a:pPr>
            <a:r>
              <a:rPr lang="zh-CN" altLang="en-US" sz="1800" dirty="0" smtClean="0">
                <a:latin typeface="+mn-ea"/>
              </a:rPr>
              <a:t>位置：“系统监控”</a:t>
            </a:r>
            <a:r>
              <a:rPr lang="en-US" altLang="zh-CN" sz="1800" dirty="0" smtClean="0">
                <a:latin typeface="+mn-ea"/>
              </a:rPr>
              <a:t>-</a:t>
            </a:r>
            <a:r>
              <a:rPr lang="zh-CN" altLang="en-US" sz="1800" dirty="0" smtClean="0">
                <a:latin typeface="+mn-ea"/>
              </a:rPr>
              <a:t>“流量监控”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endParaRPr lang="en-US" altLang="zh-CN" sz="1400" dirty="0">
              <a:latin typeface="+mn-ea"/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909320" y="1107440"/>
            <a:ext cx="11170920" cy="5517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zh-CN" sz="1600" dirty="0" smtClean="0">
              <a:latin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43114" y="1415227"/>
            <a:ext cx="10947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9655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838200" y="365126"/>
            <a:ext cx="10515600" cy="7423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3600" dirty="0" smtClean="0">
                <a:solidFill>
                  <a:srgbClr val="0070C0"/>
                </a:solidFill>
                <a:latin typeface=".萍方-简" panose="020B0800000000000000" pitchFamily="34" charset="-122"/>
                <a:ea typeface=".萍方-简" panose="020B0800000000000000" pitchFamily="34" charset="-122"/>
              </a:rPr>
              <a:t>产品软件特性</a:t>
            </a:r>
            <a:endParaRPr lang="zh-CN" altLang="en-US" sz="3600" dirty="0">
              <a:solidFill>
                <a:srgbClr val="0070C0"/>
              </a:solidFill>
              <a:latin typeface=".萍方-简" panose="020B0800000000000000" pitchFamily="34" charset="-122"/>
              <a:ea typeface=".萍方-简" panose="020B0800000000000000" pitchFamily="34" charset="-122"/>
            </a:endParaRPr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909320" y="1107440"/>
            <a:ext cx="10947400" cy="5619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50000"/>
              </a:lnSpc>
              <a:buNone/>
            </a:pPr>
            <a:r>
              <a:rPr lang="zh-CN" altLang="en-US" sz="1800" dirty="0" smtClean="0">
                <a:latin typeface="+mn-ea"/>
              </a:rPr>
              <a:t>网络管理和监控配置</a:t>
            </a:r>
            <a:r>
              <a:rPr lang="en-US" altLang="zh-CN" sz="1800" dirty="0" smtClean="0">
                <a:latin typeface="+mn-ea"/>
              </a:rPr>
              <a:t>-</a:t>
            </a:r>
            <a:r>
              <a:rPr lang="zh-CN" altLang="en-US" sz="1800" dirty="0" smtClean="0">
                <a:latin typeface="+mn-ea"/>
              </a:rPr>
              <a:t>系统监控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网络维护：</a:t>
            </a:r>
            <a:endParaRPr lang="en-US" altLang="zh-CN" sz="1800" dirty="0" smtClean="0">
              <a:latin typeface="+mn-ea"/>
            </a:endParaRPr>
          </a:p>
          <a:p>
            <a:pPr lvl="2">
              <a:lnSpc>
                <a:spcPct val="150000"/>
              </a:lnSpc>
            </a:pPr>
            <a:r>
              <a:rPr lang="zh-CN" altLang="en-US" sz="1800" dirty="0" smtClean="0">
                <a:latin typeface="+mn-ea"/>
              </a:rPr>
              <a:t>网络诊断：</a:t>
            </a:r>
            <a:r>
              <a:rPr lang="en-US" altLang="zh-CN" sz="1800" dirty="0" smtClean="0">
                <a:latin typeface="+mn-ea"/>
              </a:rPr>
              <a:t>ping</a:t>
            </a:r>
            <a:r>
              <a:rPr lang="zh-CN" altLang="en-US" sz="1800" dirty="0" smtClean="0">
                <a:latin typeface="+mn-ea"/>
              </a:rPr>
              <a:t>和</a:t>
            </a:r>
            <a:r>
              <a:rPr lang="en-US" altLang="zh-CN" sz="1800" dirty="0" err="1" smtClean="0">
                <a:latin typeface="+mn-ea"/>
              </a:rPr>
              <a:t>tracert</a:t>
            </a:r>
            <a:r>
              <a:rPr lang="zh-CN" altLang="en-US" sz="1800" dirty="0" smtClean="0">
                <a:latin typeface="+mn-ea"/>
              </a:rPr>
              <a:t>，支持域名</a:t>
            </a:r>
            <a:endParaRPr lang="en-US" altLang="zh-CN" sz="1800" dirty="0" smtClean="0">
              <a:latin typeface="+mn-ea"/>
            </a:endParaRPr>
          </a:p>
          <a:p>
            <a:pPr lvl="2">
              <a:lnSpc>
                <a:spcPct val="150000"/>
              </a:lnSpc>
            </a:pPr>
            <a:r>
              <a:rPr lang="zh-CN" altLang="en-US" sz="1800" dirty="0" smtClean="0">
                <a:latin typeface="+mn-ea"/>
              </a:rPr>
              <a:t>抓包工具：抓取设备上接口的报文，支持过滤条件抓取，抓取结束之后如果有抓到报文弹窗下载报文到本地。</a:t>
            </a:r>
            <a:endParaRPr lang="en-US" altLang="zh-CN" sz="1800" dirty="0" smtClean="0">
              <a:latin typeface="+mn-ea"/>
            </a:endParaRPr>
          </a:p>
          <a:p>
            <a:pPr lvl="2">
              <a:lnSpc>
                <a:spcPct val="150000"/>
              </a:lnSpc>
            </a:pPr>
            <a:r>
              <a:rPr lang="zh-CN" altLang="en-US" sz="1800" dirty="0" smtClean="0">
                <a:latin typeface="+mn-ea"/>
              </a:rPr>
              <a:t>系统自检：系统自动检查，设备的</a:t>
            </a:r>
            <a:r>
              <a:rPr lang="zh-CN" altLang="en-US" sz="1800" dirty="0" smtClean="0">
                <a:solidFill>
                  <a:srgbClr val="FF0000"/>
                </a:solidFill>
                <a:latin typeface="+mn-ea"/>
              </a:rPr>
              <a:t>总网络连接</a:t>
            </a:r>
            <a:r>
              <a:rPr lang="zh-CN" altLang="en-US" sz="1800" dirty="0" smtClean="0">
                <a:latin typeface="+mn-ea"/>
              </a:rPr>
              <a:t>在此处查看。</a:t>
            </a:r>
            <a:endParaRPr lang="en-US" altLang="zh-CN" sz="1800" dirty="0">
              <a:latin typeface="+mn-ea"/>
            </a:endParaRPr>
          </a:p>
          <a:p>
            <a:pPr lvl="2">
              <a:lnSpc>
                <a:spcPct val="150000"/>
              </a:lnSpc>
            </a:pPr>
            <a:r>
              <a:rPr lang="zh-CN" altLang="en-US" sz="1800" dirty="0">
                <a:latin typeface="+mn-ea"/>
              </a:rPr>
              <a:t>一</a:t>
            </a:r>
            <a:r>
              <a:rPr lang="zh-CN" altLang="en-US" sz="1800" dirty="0" smtClean="0">
                <a:latin typeface="+mn-ea"/>
              </a:rPr>
              <a:t>键导出：类似</a:t>
            </a:r>
            <a:r>
              <a:rPr lang="en-US" altLang="zh-CN" sz="1800" dirty="0" err="1" smtClean="0">
                <a:latin typeface="+mn-ea"/>
              </a:rPr>
              <a:t>diag</a:t>
            </a:r>
            <a:r>
              <a:rPr lang="zh-CN" altLang="en-US" sz="1800" dirty="0" smtClean="0">
                <a:latin typeface="+mn-ea"/>
              </a:rPr>
              <a:t>，里面包含设备配置文件，</a:t>
            </a:r>
            <a:r>
              <a:rPr lang="en-US" altLang="zh-CN" sz="1800" dirty="0" err="1" smtClean="0">
                <a:latin typeface="+mn-ea"/>
              </a:rPr>
              <a:t>ps</a:t>
            </a:r>
            <a:r>
              <a:rPr lang="zh-CN" altLang="en-US" sz="1800" dirty="0" smtClean="0">
                <a:latin typeface="+mn-ea"/>
              </a:rPr>
              <a:t>，</a:t>
            </a:r>
            <a:r>
              <a:rPr lang="en-US" altLang="zh-CN" sz="1800" dirty="0" smtClean="0">
                <a:latin typeface="+mn-ea"/>
              </a:rPr>
              <a:t>top</a:t>
            </a:r>
            <a:r>
              <a:rPr lang="zh-CN" altLang="en-US" sz="1800" dirty="0" smtClean="0">
                <a:latin typeface="+mn-ea"/>
              </a:rPr>
              <a:t>，接口状态，</a:t>
            </a:r>
            <a:r>
              <a:rPr lang="en-US" altLang="zh-CN" sz="1800" dirty="0" err="1" smtClean="0">
                <a:latin typeface="+mn-ea"/>
              </a:rPr>
              <a:t>ip</a:t>
            </a:r>
            <a:r>
              <a:rPr lang="zh-CN" altLang="en-US" sz="1800" dirty="0" smtClean="0">
                <a:latin typeface="+mn-ea"/>
              </a:rPr>
              <a:t>流量统计，</a:t>
            </a:r>
            <a:r>
              <a:rPr lang="en-US" altLang="zh-CN" sz="1800" dirty="0" err="1" smtClean="0">
                <a:latin typeface="+mn-ea"/>
              </a:rPr>
              <a:t>arp</a:t>
            </a:r>
            <a:r>
              <a:rPr lang="zh-CN" altLang="en-US" sz="1800" dirty="0" smtClean="0">
                <a:latin typeface="+mn-ea"/>
              </a:rPr>
              <a:t>等，判断问题必收集文件。</a:t>
            </a:r>
            <a:r>
              <a:rPr lang="en-US" altLang="zh-CN" sz="1800" dirty="0">
                <a:latin typeface="+mn-ea"/>
              </a:rPr>
              <a:t>	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endParaRPr lang="en-US" altLang="zh-CN" sz="1400" dirty="0">
              <a:latin typeface="+mn-ea"/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909320" y="1107440"/>
            <a:ext cx="11170920" cy="5517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zh-CN" sz="1600" dirty="0" smtClean="0">
              <a:latin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43114" y="1415227"/>
            <a:ext cx="10947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4305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653642" y="925832"/>
            <a:ext cx="778444" cy="77669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vert="horz" wrap="square" lIns="121920" tIns="60960" rIns="121920" bIns="60960" numCol="1" anchor="ctr" anchorCtr="1" compatLnSpc="1">
            <a:prstTxWarp prst="textNoShape">
              <a:avLst/>
            </a:prstTxWarp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653642" y="1819730"/>
            <a:ext cx="778444" cy="7801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vert="horz" wrap="square" lIns="121920" tIns="60960" rIns="121920" bIns="60960" numCol="1" anchor="ctr" anchorCtr="1" compatLnSpc="1">
            <a:prstTxWarp prst="textNoShape">
              <a:avLst/>
            </a:prstTxWarp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3526548" y="922333"/>
            <a:ext cx="5820968" cy="780192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80000" tIns="60960" rIns="121920" bIns="60960" numCol="1" anchor="ctr" anchorCtr="0" compatLnSpc="1">
            <a:prstTxWarp prst="textNoShape">
              <a:avLst/>
            </a:prstTxWarp>
          </a:bodyPr>
          <a:lstStyle/>
          <a:p>
            <a:r>
              <a:rPr lang="zh-CN" altLang="en-US" sz="2667" b="1" dirty="0" smtClean="0"/>
              <a:t>产品硬件介绍</a:t>
            </a:r>
            <a:endParaRPr lang="en-US" altLang="zh-CN" sz="2667" b="1" dirty="0"/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3526548" y="1819730"/>
            <a:ext cx="5820968" cy="780192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80000" tIns="60960" rIns="121920" bIns="60960" numCol="1" anchor="ctr" anchorCtr="0" compatLnSpc="1">
            <a:prstTxWarp prst="textNoShape">
              <a:avLst/>
            </a:prstTxWarp>
          </a:bodyPr>
          <a:lstStyle/>
          <a:p>
            <a:r>
              <a:rPr lang="zh-CN" altLang="en-US" sz="2667" b="1" dirty="0" smtClean="0"/>
              <a:t>产品硬件特性</a:t>
            </a:r>
            <a:endParaRPr lang="zh-CN" altLang="en-US" sz="2667" b="1" dirty="0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2653642" y="2717127"/>
            <a:ext cx="778444" cy="7801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vert="horz" wrap="square" lIns="121920" tIns="60960" rIns="121920" bIns="60960" numCol="1" anchor="ctr" anchorCtr="1" compatLnSpc="1">
            <a:prstTxWarp prst="textNoShape">
              <a:avLst/>
            </a:prstTxWarp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3526548" y="2717127"/>
            <a:ext cx="5820968" cy="780192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80000" tIns="60960" rIns="121920" bIns="60960" numCol="1" anchor="ctr" anchorCtr="0" compatLnSpc="1">
            <a:prstTxWarp prst="textNoShape">
              <a:avLst/>
            </a:prstTxWarp>
          </a:bodyPr>
          <a:lstStyle/>
          <a:p>
            <a:r>
              <a:rPr lang="zh-CN" altLang="en-US" sz="2667" b="1" dirty="0" smtClean="0"/>
              <a:t>产品软件特性</a:t>
            </a:r>
            <a:endParaRPr lang="zh-CN" altLang="en-US" sz="2667" b="1" dirty="0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2653642" y="3698866"/>
            <a:ext cx="778444" cy="780192"/>
          </a:xfrm>
          <a:prstGeom prst="rect">
            <a:avLst/>
          </a:prstGeom>
          <a:solidFill>
            <a:srgbClr val="D7000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ctr" anchorCtr="1" compatLnSpc="1">
            <a:prstTxWarp prst="textNoShape">
              <a:avLst/>
            </a:prstTxWarp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3526548" y="3698866"/>
            <a:ext cx="5820968" cy="780192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80000" tIns="60960" rIns="121920" bIns="60960" numCol="1" anchor="ctr" anchorCtr="0" compatLnSpc="1">
            <a:prstTxWarp prst="textNoShape">
              <a:avLst/>
            </a:prstTxWarp>
          </a:bodyPr>
          <a:lstStyle/>
          <a:p>
            <a:r>
              <a:rPr lang="zh-CN" altLang="en-US" sz="2667" b="1" dirty="0"/>
              <a:t>一些</a:t>
            </a:r>
            <a:r>
              <a:rPr lang="zh-CN" altLang="en-US" sz="2667" b="1" dirty="0" smtClean="0"/>
              <a:t>小</a:t>
            </a:r>
            <a:r>
              <a:rPr lang="en-US" altLang="zh-CN" sz="2667" b="1" dirty="0" smtClean="0"/>
              <a:t>feature</a:t>
            </a:r>
            <a:endParaRPr lang="zh-CN" altLang="en-US" sz="2667" b="1" dirty="0"/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2653642" y="4680605"/>
            <a:ext cx="778444" cy="7801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vert="horz" wrap="square" lIns="121920" tIns="60960" rIns="121920" bIns="60960" numCol="1" anchor="ctr" anchorCtr="1" compatLnSpc="1">
            <a:prstTxWarp prst="textNoShape">
              <a:avLst/>
            </a:prstTxWarp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05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3526548" y="4680605"/>
            <a:ext cx="5820968" cy="780192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80000" tIns="60960" rIns="121920" bIns="60960" numCol="1" anchor="ctr" anchorCtr="0" compatLnSpc="1">
            <a:prstTxWarp prst="textNoShape">
              <a:avLst/>
            </a:prstTxWarp>
          </a:bodyPr>
          <a:lstStyle/>
          <a:p>
            <a:r>
              <a:rPr lang="zh-CN" altLang="en-US" sz="2667" b="1" dirty="0"/>
              <a:t>常见</a:t>
            </a:r>
            <a:r>
              <a:rPr lang="zh-CN" altLang="en-US" sz="2667" b="1" dirty="0" smtClean="0"/>
              <a:t>问题排查</a:t>
            </a:r>
            <a:endParaRPr lang="zh-CN" altLang="en-US" sz="2667" b="1" dirty="0"/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2653642" y="5662344"/>
            <a:ext cx="778444" cy="7801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vert="horz" wrap="square" lIns="121920" tIns="60960" rIns="121920" bIns="60960" numCol="1" anchor="ctr" anchorCtr="1" compatLnSpc="1">
            <a:prstTxWarp prst="textNoShape">
              <a:avLst/>
            </a:prstTxWarp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06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3526548" y="5662344"/>
            <a:ext cx="5820968" cy="780192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80000" tIns="60960" rIns="121920" bIns="60960" numCol="1" anchor="ctr" anchorCtr="0" compatLnSpc="1">
            <a:prstTxWarp prst="textNoShape">
              <a:avLst/>
            </a:prstTxWarp>
          </a:bodyPr>
          <a:lstStyle/>
          <a:p>
            <a:r>
              <a:rPr lang="zh-CN" altLang="en-US" sz="2667" b="1" dirty="0" smtClean="0"/>
              <a:t>问题以及排查思路分享</a:t>
            </a:r>
            <a:endParaRPr lang="zh-CN" altLang="en-US" sz="2667" b="1" dirty="0"/>
          </a:p>
        </p:txBody>
      </p:sp>
    </p:spTree>
    <p:extLst>
      <p:ext uri="{BB962C8B-B14F-4D97-AF65-F5344CB8AC3E}">
        <p14:creationId xmlns:p14="http://schemas.microsoft.com/office/powerpoint/2010/main" val="428706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838200" y="365126"/>
            <a:ext cx="10515600" cy="7423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3600" dirty="0" smtClean="0">
                <a:solidFill>
                  <a:srgbClr val="0070C0"/>
                </a:solidFill>
                <a:latin typeface=".萍方-简" panose="020B0800000000000000" pitchFamily="34" charset="-122"/>
                <a:ea typeface=".萍方-简" panose="020B0800000000000000" pitchFamily="34" charset="-122"/>
              </a:rPr>
              <a:t>一些小</a:t>
            </a:r>
            <a:r>
              <a:rPr lang="en-US" altLang="zh-CN" sz="3600" dirty="0" smtClean="0">
                <a:solidFill>
                  <a:srgbClr val="0070C0"/>
                </a:solidFill>
                <a:latin typeface=".萍方-简" panose="020B0800000000000000" pitchFamily="34" charset="-122"/>
                <a:ea typeface=".萍方-简" panose="020B0800000000000000" pitchFamily="34" charset="-122"/>
              </a:rPr>
              <a:t>feature</a:t>
            </a:r>
            <a:endParaRPr lang="zh-CN" altLang="en-US" sz="3600" dirty="0">
              <a:solidFill>
                <a:srgbClr val="0070C0"/>
              </a:solidFill>
              <a:latin typeface=".萍方-简" panose="020B0800000000000000" pitchFamily="34" charset="-122"/>
              <a:ea typeface=".萍方-简" panose="020B0800000000000000" pitchFamily="34" charset="-122"/>
            </a:endParaRPr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909320" y="1107440"/>
            <a:ext cx="10947400" cy="5619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50000"/>
              </a:lnSpc>
              <a:buNone/>
            </a:pPr>
            <a:r>
              <a:rPr lang="zh-CN" altLang="en-US" sz="1800" dirty="0" smtClean="0">
                <a:latin typeface="+mn-ea"/>
              </a:rPr>
              <a:t>在之前部分与</a:t>
            </a:r>
            <a:r>
              <a:rPr lang="en-US" altLang="zh-CN" sz="1800" dirty="0" err="1" smtClean="0">
                <a:latin typeface="+mn-ea"/>
              </a:rPr>
              <a:t>comware</a:t>
            </a:r>
            <a:r>
              <a:rPr lang="zh-CN" altLang="en-US" sz="1800" dirty="0" smtClean="0">
                <a:latin typeface="+mn-ea"/>
              </a:rPr>
              <a:t>对比没有相比较的功能，或者没有提到的功能。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zh-CN" altLang="en-US" sz="1800" dirty="0" smtClean="0">
                <a:latin typeface="+mn-ea"/>
              </a:rPr>
              <a:t>包括</a:t>
            </a:r>
            <a:r>
              <a:rPr lang="en-US" altLang="zh-CN" sz="1800" dirty="0" smtClean="0">
                <a:latin typeface="+mn-ea"/>
              </a:rPr>
              <a:t>:</a:t>
            </a:r>
          </a:p>
          <a:p>
            <a:pPr lvl="1">
              <a:lnSpc>
                <a:spcPct val="150000"/>
              </a:lnSpc>
            </a:pPr>
            <a:r>
              <a:rPr lang="zh-CN" altLang="en-US" sz="1800" dirty="0" smtClean="0">
                <a:latin typeface="+mn-ea"/>
              </a:rPr>
              <a:t>上网管理：简单的限制应用，</a:t>
            </a:r>
            <a:r>
              <a:rPr lang="en-US" altLang="zh-CN" sz="1800" dirty="0" err="1" smtClean="0">
                <a:latin typeface="+mn-ea"/>
              </a:rPr>
              <a:t>url</a:t>
            </a:r>
            <a:r>
              <a:rPr lang="zh-CN" altLang="en-US" sz="1800" dirty="0" smtClean="0">
                <a:latin typeface="+mn-ea"/>
              </a:rPr>
              <a:t>，</a:t>
            </a:r>
            <a:r>
              <a:rPr lang="en-US" altLang="zh-CN" sz="1800" dirty="0" err="1" smtClean="0">
                <a:latin typeface="+mn-ea"/>
              </a:rPr>
              <a:t>qq</a:t>
            </a:r>
            <a:r>
              <a:rPr lang="zh-CN" altLang="en-US" sz="1800" dirty="0" smtClean="0">
                <a:latin typeface="+mn-ea"/>
              </a:rPr>
              <a:t>，文件。</a:t>
            </a:r>
            <a:endParaRPr lang="en-US" altLang="zh-CN" sz="1800" dirty="0" smtClean="0">
              <a:latin typeface="+mn-ea"/>
            </a:endParaRPr>
          </a:p>
          <a:p>
            <a:pPr lvl="1">
              <a:lnSpc>
                <a:spcPct val="150000"/>
              </a:lnSpc>
            </a:pPr>
            <a:r>
              <a:rPr lang="zh-CN" altLang="en-US" sz="1800" dirty="0" smtClean="0">
                <a:latin typeface="+mn-ea"/>
              </a:rPr>
              <a:t>云</a:t>
            </a:r>
            <a:r>
              <a:rPr lang="en-US" altLang="zh-CN" sz="1800" dirty="0" err="1" smtClean="0">
                <a:latin typeface="+mn-ea"/>
              </a:rPr>
              <a:t>wifi</a:t>
            </a:r>
            <a:r>
              <a:rPr lang="zh-CN" altLang="en-US" sz="1800" dirty="0" smtClean="0">
                <a:latin typeface="+mn-ea"/>
              </a:rPr>
              <a:t>：商业云平台，单独介绍。</a:t>
            </a:r>
            <a:endParaRPr lang="en-US" altLang="zh-CN" sz="1800" dirty="0" smtClean="0">
              <a:latin typeface="+mn-ea"/>
            </a:endParaRPr>
          </a:p>
          <a:p>
            <a:pPr lvl="1">
              <a:lnSpc>
                <a:spcPct val="150000"/>
              </a:lnSpc>
            </a:pPr>
            <a:r>
              <a:rPr lang="en-US" altLang="zh-CN" sz="1800" dirty="0" err="1" smtClean="0">
                <a:latin typeface="+mn-ea"/>
              </a:rPr>
              <a:t>Upnp</a:t>
            </a:r>
            <a:r>
              <a:rPr lang="zh-CN" altLang="en-US" sz="1800" dirty="0" smtClean="0">
                <a:latin typeface="+mn-ea"/>
              </a:rPr>
              <a:t>：开启后设置支持</a:t>
            </a:r>
            <a:r>
              <a:rPr lang="en-US" altLang="zh-CN" sz="1800" dirty="0" err="1" smtClean="0">
                <a:latin typeface="+mn-ea"/>
              </a:rPr>
              <a:t>upnp</a:t>
            </a:r>
            <a:r>
              <a:rPr lang="zh-CN" altLang="en-US" sz="1800" dirty="0" smtClean="0">
                <a:latin typeface="+mn-ea"/>
              </a:rPr>
              <a:t>自动映射端口。</a:t>
            </a:r>
            <a:endParaRPr lang="en-US" altLang="zh-CN" sz="1800" dirty="0" smtClean="0">
              <a:latin typeface="+mn-ea"/>
            </a:endParaRPr>
          </a:p>
          <a:p>
            <a:pPr lvl="1">
              <a:lnSpc>
                <a:spcPct val="150000"/>
              </a:lnSpc>
            </a:pPr>
            <a:r>
              <a:rPr lang="en-US" altLang="zh-CN" sz="1800" dirty="0" err="1" smtClean="0">
                <a:latin typeface="+mn-ea"/>
              </a:rPr>
              <a:t>Usb</a:t>
            </a:r>
            <a:r>
              <a:rPr lang="zh-CN" altLang="en-US" sz="1800" dirty="0" smtClean="0">
                <a:latin typeface="+mn-ea"/>
              </a:rPr>
              <a:t>管理：备份配置到</a:t>
            </a:r>
            <a:r>
              <a:rPr lang="en-US" altLang="zh-CN" sz="1800" dirty="0" err="1" smtClean="0">
                <a:latin typeface="+mn-ea"/>
              </a:rPr>
              <a:t>usb</a:t>
            </a:r>
            <a:r>
              <a:rPr lang="zh-CN" altLang="en-US" sz="1800" dirty="0" smtClean="0">
                <a:latin typeface="+mn-ea"/>
              </a:rPr>
              <a:t>，从</a:t>
            </a:r>
            <a:r>
              <a:rPr lang="en-US" altLang="zh-CN" sz="1800" dirty="0" err="1" smtClean="0">
                <a:latin typeface="+mn-ea"/>
              </a:rPr>
              <a:t>usb</a:t>
            </a:r>
            <a:r>
              <a:rPr lang="zh-CN" altLang="en-US" sz="1800" dirty="0" smtClean="0">
                <a:latin typeface="+mn-ea"/>
              </a:rPr>
              <a:t>恢复配置，通过</a:t>
            </a:r>
            <a:r>
              <a:rPr lang="en-US" altLang="zh-CN" sz="1800" dirty="0" err="1" smtClean="0">
                <a:latin typeface="+mn-ea"/>
              </a:rPr>
              <a:t>usb</a:t>
            </a:r>
            <a:r>
              <a:rPr lang="zh-CN" altLang="en-US" sz="1800" dirty="0" smtClean="0">
                <a:latin typeface="+mn-ea"/>
              </a:rPr>
              <a:t>恢复默认配置。</a:t>
            </a:r>
            <a:endParaRPr lang="en-US" altLang="zh-CN" sz="1800" dirty="0" smtClean="0">
              <a:latin typeface="+mn-ea"/>
            </a:endParaRPr>
          </a:p>
          <a:p>
            <a:pPr lvl="1">
              <a:lnSpc>
                <a:spcPct val="150000"/>
              </a:lnSpc>
            </a:pPr>
            <a:r>
              <a:rPr lang="zh-CN" altLang="en-US" sz="1800" dirty="0" smtClean="0">
                <a:latin typeface="+mn-ea"/>
              </a:rPr>
              <a:t>多</a:t>
            </a:r>
            <a:r>
              <a:rPr lang="en-US" altLang="zh-CN" sz="1800" dirty="0" smtClean="0">
                <a:latin typeface="+mn-ea"/>
              </a:rPr>
              <a:t>WAN</a:t>
            </a:r>
            <a:r>
              <a:rPr lang="zh-CN" altLang="en-US" sz="1800" dirty="0" smtClean="0">
                <a:latin typeface="+mn-ea"/>
              </a:rPr>
              <a:t>工作模式：多</a:t>
            </a:r>
            <a:r>
              <a:rPr lang="en-US" altLang="zh-CN" sz="1800" dirty="0" smtClean="0">
                <a:latin typeface="+mn-ea"/>
              </a:rPr>
              <a:t>WAN</a:t>
            </a:r>
            <a:r>
              <a:rPr lang="zh-CN" altLang="en-US" sz="1800" dirty="0" smtClean="0">
                <a:latin typeface="+mn-ea"/>
              </a:rPr>
              <a:t>如何负载</a:t>
            </a:r>
            <a:endParaRPr lang="en-US" altLang="zh-CN" sz="1800" dirty="0" smtClean="0">
              <a:latin typeface="+mn-ea"/>
            </a:endParaRPr>
          </a:p>
          <a:p>
            <a:pPr lvl="1">
              <a:lnSpc>
                <a:spcPct val="150000"/>
              </a:lnSpc>
            </a:pP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endParaRPr lang="en-US" altLang="zh-CN" sz="14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1143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838200" y="365126"/>
            <a:ext cx="10515600" cy="7423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3600" dirty="0" smtClean="0">
                <a:solidFill>
                  <a:srgbClr val="0070C0"/>
                </a:solidFill>
                <a:latin typeface=".萍方-简" panose="020B0800000000000000" pitchFamily="34" charset="-122"/>
                <a:ea typeface=".萍方-简" panose="020B0800000000000000" pitchFamily="34" charset="-122"/>
              </a:rPr>
              <a:t>一些小</a:t>
            </a:r>
            <a:r>
              <a:rPr lang="en-US" altLang="zh-CN" sz="3600" dirty="0" smtClean="0">
                <a:solidFill>
                  <a:srgbClr val="0070C0"/>
                </a:solidFill>
                <a:latin typeface=".萍方-简" panose="020B0800000000000000" pitchFamily="34" charset="-122"/>
                <a:ea typeface=".萍方-简" panose="020B0800000000000000" pitchFamily="34" charset="-122"/>
              </a:rPr>
              <a:t>feature</a:t>
            </a:r>
            <a:endParaRPr lang="zh-CN" altLang="en-US" sz="3600" dirty="0">
              <a:solidFill>
                <a:srgbClr val="0070C0"/>
              </a:solidFill>
              <a:latin typeface=".萍方-简" panose="020B0800000000000000" pitchFamily="34" charset="-122"/>
              <a:ea typeface=".萍方-简" panose="020B0800000000000000" pitchFamily="34" charset="-122"/>
            </a:endParaRPr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909320" y="1107440"/>
            <a:ext cx="10947400" cy="5619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50000"/>
              </a:lnSpc>
              <a:buNone/>
            </a:pPr>
            <a:r>
              <a:rPr lang="zh-CN" altLang="en-US" sz="1800" dirty="0" smtClean="0">
                <a:latin typeface="+mn-ea"/>
              </a:rPr>
              <a:t>上网管理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400" dirty="0" smtClean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设置用户组，时间段，之后设置对应策略。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策略：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应用：金融类，同花顺等</a:t>
            </a:r>
            <a:r>
              <a:rPr lang="en-US" altLang="zh-CN" sz="1800" dirty="0" smtClean="0">
                <a:latin typeface="+mn-ea"/>
              </a:rPr>
              <a:t>---</a:t>
            </a:r>
            <a:r>
              <a:rPr lang="zh-CN" altLang="en-US" sz="1800" dirty="0" smtClean="0">
                <a:latin typeface="+mn-ea"/>
              </a:rPr>
              <a:t>基于端口限制，可能导致和这些应用相同端口的应用或者网页无法打开。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en-US" altLang="zh-CN" sz="1800" dirty="0" smtClean="0">
                <a:latin typeface="+mn-ea"/>
              </a:rPr>
              <a:t>IM</a:t>
            </a:r>
            <a:r>
              <a:rPr lang="zh-CN" altLang="en-US" sz="1800" dirty="0" smtClean="0">
                <a:latin typeface="+mn-ea"/>
              </a:rPr>
              <a:t>：禁用</a:t>
            </a:r>
            <a:r>
              <a:rPr lang="en-US" altLang="zh-CN" sz="1800" dirty="0" err="1" smtClean="0">
                <a:latin typeface="+mn-ea"/>
              </a:rPr>
              <a:t>qq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特权</a:t>
            </a:r>
            <a:r>
              <a:rPr lang="en-US" altLang="zh-CN" sz="1800" dirty="0" err="1" smtClean="0">
                <a:latin typeface="+mn-ea"/>
              </a:rPr>
              <a:t>qq</a:t>
            </a:r>
            <a:r>
              <a:rPr lang="zh-CN" altLang="en-US" sz="1800" dirty="0" smtClean="0">
                <a:latin typeface="+mn-ea"/>
              </a:rPr>
              <a:t>号码：禁用</a:t>
            </a:r>
            <a:r>
              <a:rPr lang="en-US" altLang="zh-CN" sz="1800" dirty="0" err="1" smtClean="0">
                <a:latin typeface="+mn-ea"/>
              </a:rPr>
              <a:t>qq</a:t>
            </a:r>
            <a:r>
              <a:rPr lang="zh-CN" altLang="en-US" sz="1800" dirty="0" smtClean="0">
                <a:latin typeface="+mn-ea"/>
              </a:rPr>
              <a:t>之后依旧可以上线的</a:t>
            </a:r>
            <a:r>
              <a:rPr lang="en-US" altLang="zh-CN" sz="1800" dirty="0" err="1" smtClean="0">
                <a:latin typeface="+mn-ea"/>
              </a:rPr>
              <a:t>qq</a:t>
            </a:r>
            <a:r>
              <a:rPr lang="zh-CN" altLang="en-US" sz="1800" dirty="0" smtClean="0">
                <a:latin typeface="+mn-ea"/>
              </a:rPr>
              <a:t>号</a:t>
            </a:r>
            <a:r>
              <a:rPr lang="en-US" altLang="zh-CN" sz="1800" dirty="0" smtClean="0">
                <a:latin typeface="+mn-ea"/>
              </a:rPr>
              <a:t>-</a:t>
            </a:r>
            <a:r>
              <a:rPr lang="zh-CN" altLang="en-US" sz="1800" dirty="0" smtClean="0">
                <a:latin typeface="+mn-ea"/>
              </a:rPr>
              <a:t>最大</a:t>
            </a:r>
            <a:r>
              <a:rPr lang="en-US" altLang="zh-CN" sz="1800" dirty="0" smtClean="0">
                <a:latin typeface="+mn-ea"/>
              </a:rPr>
              <a:t>10</a:t>
            </a:r>
            <a:r>
              <a:rPr lang="zh-CN" altLang="en-US" sz="1800" dirty="0" smtClean="0">
                <a:latin typeface="+mn-ea"/>
              </a:rPr>
              <a:t>位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网站过滤</a:t>
            </a:r>
            <a:r>
              <a:rPr lang="en-US" altLang="zh-CN" sz="1800" dirty="0" smtClean="0">
                <a:latin typeface="+mn-ea"/>
              </a:rPr>
              <a:t>:</a:t>
            </a:r>
            <a:r>
              <a:rPr lang="zh-CN" altLang="en-US" sz="1800" dirty="0" smtClean="0">
                <a:latin typeface="+mn-ea"/>
              </a:rPr>
              <a:t>设置域名，可以是白名单也可以是黑名单，支持模糊匹配</a:t>
            </a:r>
            <a:endParaRPr lang="en-US" altLang="zh-CN" sz="1800" dirty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 smtClean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文件过滤：禁用特性后缀的</a:t>
            </a:r>
            <a:r>
              <a:rPr lang="zh-CN" altLang="en-US" sz="1800" dirty="0" smtClean="0">
                <a:latin typeface="+mn-ea"/>
              </a:rPr>
              <a:t>文件名</a:t>
            </a:r>
            <a:r>
              <a:rPr lang="en-US" altLang="zh-CN" sz="1800" dirty="0" smtClean="0">
                <a:latin typeface="+mn-ea"/>
              </a:rPr>
              <a:t>-</a:t>
            </a:r>
            <a:r>
              <a:rPr lang="zh-CN" altLang="en-US" sz="1800" dirty="0" smtClean="0">
                <a:latin typeface="+mn-ea"/>
              </a:rPr>
              <a:t>仅支持</a:t>
            </a:r>
            <a:r>
              <a:rPr lang="en-US" altLang="zh-CN" sz="1800" dirty="0" smtClean="0">
                <a:latin typeface="+mn-ea"/>
              </a:rPr>
              <a:t>http 80</a:t>
            </a:r>
            <a:r>
              <a:rPr lang="zh-CN" altLang="en-US" sz="1800" dirty="0" smtClean="0">
                <a:latin typeface="+mn-ea"/>
              </a:rPr>
              <a:t>端口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位置：“上网管理”</a:t>
            </a:r>
            <a:endParaRPr lang="en-US" altLang="zh-CN" sz="1800" dirty="0" smtClean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1872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838200" y="365126"/>
            <a:ext cx="10515600" cy="7423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3600" dirty="0" smtClean="0">
                <a:solidFill>
                  <a:srgbClr val="0070C0"/>
                </a:solidFill>
                <a:latin typeface=".萍方-简" panose="020B0800000000000000" pitchFamily="34" charset="-122"/>
                <a:ea typeface=".萍方-简" panose="020B0800000000000000" pitchFamily="34" charset="-122"/>
              </a:rPr>
              <a:t>一些小</a:t>
            </a:r>
            <a:r>
              <a:rPr lang="en-US" altLang="zh-CN" sz="3600" dirty="0" smtClean="0">
                <a:solidFill>
                  <a:srgbClr val="0070C0"/>
                </a:solidFill>
                <a:latin typeface=".萍方-简" panose="020B0800000000000000" pitchFamily="34" charset="-122"/>
                <a:ea typeface=".萍方-简" panose="020B0800000000000000" pitchFamily="34" charset="-122"/>
              </a:rPr>
              <a:t>feature</a:t>
            </a:r>
            <a:endParaRPr lang="zh-CN" altLang="en-US" sz="3600" dirty="0">
              <a:solidFill>
                <a:srgbClr val="0070C0"/>
              </a:solidFill>
              <a:latin typeface=".萍方-简" panose="020B0800000000000000" pitchFamily="34" charset="-122"/>
              <a:ea typeface=".萍方-简" panose="020B0800000000000000" pitchFamily="34" charset="-122"/>
            </a:endParaRPr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909320" y="1107440"/>
            <a:ext cx="10947400" cy="5619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50000"/>
              </a:lnSpc>
              <a:buNone/>
            </a:pPr>
            <a:r>
              <a:rPr lang="zh-CN" altLang="en-US" sz="1800" dirty="0" smtClean="0">
                <a:latin typeface="+mn-ea"/>
              </a:rPr>
              <a:t>多</a:t>
            </a:r>
            <a:r>
              <a:rPr lang="en-US" altLang="zh-CN" sz="1800" dirty="0" smtClean="0">
                <a:latin typeface="+mn-ea"/>
              </a:rPr>
              <a:t>WAN</a:t>
            </a:r>
            <a:r>
              <a:rPr lang="zh-CN" altLang="en-US" sz="1800" dirty="0" smtClean="0">
                <a:latin typeface="+mn-ea"/>
              </a:rPr>
              <a:t>工作模式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en-US" altLang="zh-CN" sz="1800" dirty="0" smtClean="0">
                <a:latin typeface="+mn-ea"/>
              </a:rPr>
              <a:t>ER ERG2</a:t>
            </a:r>
            <a:r>
              <a:rPr lang="zh-CN" altLang="en-US" sz="1800" dirty="0" smtClean="0">
                <a:latin typeface="+mn-ea"/>
              </a:rPr>
              <a:t>不同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en-US" altLang="zh-CN" sz="1800" dirty="0" smtClean="0">
                <a:latin typeface="+mn-ea"/>
              </a:rPr>
              <a:t>ER</a:t>
            </a:r>
            <a:r>
              <a:rPr lang="zh-CN" altLang="en-US" sz="1800" dirty="0" smtClean="0">
                <a:latin typeface="+mn-ea"/>
              </a:rPr>
              <a:t>总结：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en-US" altLang="zh-CN" sz="1800" dirty="0" err="1">
                <a:latin typeface="+mn-ea"/>
              </a:rPr>
              <a:t>主备模式，均衡，手动模式：均衡，同ISP。手动模式，非同ISP</a:t>
            </a:r>
            <a:r>
              <a:rPr lang="en-US" altLang="zh-CN" sz="1800" dirty="0" smtClean="0">
                <a:latin typeface="+mn-ea"/>
              </a:rPr>
              <a:t>，</a:t>
            </a:r>
            <a:r>
              <a:rPr lang="zh-CN" altLang="en-US" sz="1800" dirty="0" smtClean="0">
                <a:latin typeface="+mn-ea"/>
              </a:rPr>
              <a:t>根据</a:t>
            </a:r>
            <a:r>
              <a:rPr lang="en-US" altLang="zh-CN" sz="1800" dirty="0" err="1" smtClean="0">
                <a:latin typeface="+mn-ea"/>
              </a:rPr>
              <a:t>路由表</a:t>
            </a:r>
            <a:r>
              <a:rPr lang="en-US" altLang="zh-CN" sz="1800" dirty="0" err="1">
                <a:latin typeface="+mn-ea"/>
              </a:rPr>
              <a:t>，</a:t>
            </a:r>
            <a:r>
              <a:rPr lang="en-US" altLang="zh-CN" sz="1800" dirty="0" err="1" smtClean="0">
                <a:latin typeface="+mn-ea"/>
              </a:rPr>
              <a:t>缺省从指定接口</a:t>
            </a:r>
            <a:r>
              <a:rPr lang="zh-CN" altLang="en-US" sz="1800" dirty="0" smtClean="0">
                <a:latin typeface="+mn-ea"/>
              </a:rPr>
              <a:t>。主备，一主一备。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en-US" altLang="zh-CN" sz="1800" dirty="0" smtClean="0">
                <a:latin typeface="+mn-ea"/>
              </a:rPr>
              <a:t>G2</a:t>
            </a:r>
            <a:r>
              <a:rPr lang="zh-CN" altLang="en-US" sz="1800" dirty="0" smtClean="0">
                <a:latin typeface="+mn-ea"/>
              </a:rPr>
              <a:t>：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en-US" altLang="zh-CN" sz="1800" dirty="0" err="1" smtClean="0">
                <a:latin typeface="+mn-ea"/>
              </a:rPr>
              <a:t>只有同运营商和不同运营商</a:t>
            </a:r>
            <a:r>
              <a:rPr lang="zh-CN" altLang="en-US" sz="1800" dirty="0" smtClean="0">
                <a:latin typeface="+mn-ea"/>
              </a:rPr>
              <a:t>两种模式</a:t>
            </a:r>
            <a:r>
              <a:rPr lang="en-US" altLang="zh-CN" sz="1800" dirty="0" smtClean="0">
                <a:latin typeface="+mn-ea"/>
              </a:rPr>
              <a:t>。</a:t>
            </a:r>
            <a:r>
              <a:rPr lang="en-US" altLang="zh-CN" sz="1800" dirty="0" err="1" smtClean="0">
                <a:latin typeface="+mn-ea"/>
              </a:rPr>
              <a:t>同运营商</a:t>
            </a:r>
            <a:r>
              <a:rPr lang="zh-CN" altLang="en-US" sz="1800" dirty="0">
                <a:latin typeface="+mn-ea"/>
              </a:rPr>
              <a:t>，</a:t>
            </a:r>
            <a:r>
              <a:rPr lang="en-US" altLang="zh-CN" sz="1800" dirty="0" err="1" smtClean="0">
                <a:latin typeface="+mn-ea"/>
              </a:rPr>
              <a:t>按照设置的比例</a:t>
            </a:r>
            <a:r>
              <a:rPr lang="zh-CN" altLang="en-US" sz="1800" dirty="0" smtClean="0">
                <a:latin typeface="+mn-ea"/>
              </a:rPr>
              <a:t>在接口上分担</a:t>
            </a:r>
            <a:r>
              <a:rPr lang="zh-CN" altLang="en-US" sz="1800" dirty="0">
                <a:latin typeface="+mn-ea"/>
              </a:rPr>
              <a:t>流。不同运营商：按照路由表转发</a:t>
            </a:r>
            <a:r>
              <a:rPr lang="zh-CN" altLang="en-US" sz="1800" dirty="0" smtClean="0">
                <a:latin typeface="+mn-ea"/>
              </a:rPr>
              <a:t>，负责缺省流量转发的运营商接口存在</a:t>
            </a:r>
            <a:r>
              <a:rPr lang="zh-CN" altLang="en-US" sz="1800" dirty="0">
                <a:latin typeface="+mn-ea"/>
              </a:rPr>
              <a:t>两个</a:t>
            </a:r>
            <a:r>
              <a:rPr lang="zh-CN" altLang="en-US" sz="1800" dirty="0" smtClean="0">
                <a:latin typeface="+mn-ea"/>
              </a:rPr>
              <a:t>以上</a:t>
            </a:r>
            <a:r>
              <a:rPr lang="en-US" altLang="zh-CN" sz="1800" dirty="0" smtClean="0">
                <a:latin typeface="+mn-ea"/>
              </a:rPr>
              <a:t>-</a:t>
            </a:r>
            <a:r>
              <a:rPr lang="zh-CN" altLang="en-US" sz="1800" dirty="0" smtClean="0">
                <a:latin typeface="+mn-ea"/>
              </a:rPr>
              <a:t>按</a:t>
            </a:r>
            <a:r>
              <a:rPr lang="zh-CN" altLang="en-US" sz="1800" dirty="0">
                <a:latin typeface="+mn-ea"/>
              </a:rPr>
              <a:t>权重在这几个接口</a:t>
            </a:r>
            <a:r>
              <a:rPr lang="zh-CN" altLang="en-US" sz="1800" dirty="0" smtClean="0">
                <a:latin typeface="+mn-ea"/>
              </a:rPr>
              <a:t>之间分担；</a:t>
            </a:r>
            <a:r>
              <a:rPr lang="zh-CN" altLang="en-US" sz="1800" dirty="0">
                <a:latin typeface="+mn-ea"/>
              </a:rPr>
              <a:t>非缺省有两个以上：</a:t>
            </a:r>
            <a:r>
              <a:rPr lang="zh-CN" altLang="en-US" sz="1800" dirty="0" smtClean="0">
                <a:latin typeface="+mn-ea"/>
              </a:rPr>
              <a:t>只有接口</a:t>
            </a:r>
            <a:r>
              <a:rPr lang="zh-CN" altLang="en-US" sz="1800" dirty="0">
                <a:latin typeface="+mn-ea"/>
              </a:rPr>
              <a:t>带宽最大</a:t>
            </a:r>
            <a:r>
              <a:rPr lang="zh-CN" altLang="en-US" sz="1800" dirty="0" smtClean="0">
                <a:latin typeface="+mn-ea"/>
              </a:rPr>
              <a:t>的转发。</a:t>
            </a:r>
            <a:endParaRPr lang="en-US" altLang="zh-CN" sz="1800" dirty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 smtClean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缺省流量：路由表中不存在的目的地址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位置：“接口设置”</a:t>
            </a:r>
            <a:r>
              <a:rPr lang="en-US" altLang="zh-CN" sz="1800" dirty="0" smtClean="0">
                <a:latin typeface="+mn-ea"/>
              </a:rPr>
              <a:t>-</a:t>
            </a:r>
            <a:r>
              <a:rPr lang="zh-CN" altLang="en-US" sz="1800" dirty="0" smtClean="0">
                <a:latin typeface="+mn-ea"/>
              </a:rPr>
              <a:t>“</a:t>
            </a:r>
            <a:r>
              <a:rPr lang="en-US" altLang="zh-CN" sz="1800" dirty="0" smtClean="0">
                <a:latin typeface="+mn-ea"/>
              </a:rPr>
              <a:t>WAN</a:t>
            </a:r>
            <a:r>
              <a:rPr lang="zh-CN" altLang="en-US" sz="1800" dirty="0" smtClean="0">
                <a:latin typeface="+mn-ea"/>
              </a:rPr>
              <a:t>设置”</a:t>
            </a:r>
            <a:r>
              <a:rPr lang="en-US" altLang="zh-CN" sz="1800" dirty="0" smtClean="0">
                <a:latin typeface="+mn-ea"/>
              </a:rPr>
              <a:t>-</a:t>
            </a:r>
            <a:r>
              <a:rPr lang="zh-CN" altLang="en-US" sz="1800" dirty="0" smtClean="0">
                <a:latin typeface="+mn-ea"/>
              </a:rPr>
              <a:t>“多</a:t>
            </a:r>
            <a:r>
              <a:rPr lang="en-US" altLang="zh-CN" sz="1800" dirty="0" smtClean="0">
                <a:latin typeface="+mn-ea"/>
              </a:rPr>
              <a:t>WAN</a:t>
            </a:r>
            <a:r>
              <a:rPr lang="zh-CN" altLang="en-US" sz="1800" dirty="0" smtClean="0">
                <a:latin typeface="+mn-ea"/>
              </a:rPr>
              <a:t>工作模式”</a:t>
            </a:r>
            <a:r>
              <a:rPr lang="en-US" altLang="zh-CN" sz="1800" dirty="0" smtClean="0">
                <a:latin typeface="+mn-ea"/>
              </a:rPr>
              <a:t>                                                                                                  </a:t>
            </a:r>
            <a:r>
              <a:rPr lang="en-US" altLang="zh-CN" sz="1800" dirty="0">
                <a:latin typeface="+mn-ea"/>
              </a:rPr>
              <a:t>	</a:t>
            </a:r>
            <a:endParaRPr lang="en-US" altLang="zh-CN" sz="14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8121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653642" y="925832"/>
            <a:ext cx="778444" cy="77669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vert="horz" wrap="square" lIns="121920" tIns="60960" rIns="121920" bIns="60960" numCol="1" anchor="ctr" anchorCtr="1" compatLnSpc="1">
            <a:prstTxWarp prst="textNoShape">
              <a:avLst/>
            </a:prstTxWarp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653642" y="1819730"/>
            <a:ext cx="778444" cy="780192"/>
          </a:xfrm>
          <a:prstGeom prst="rect">
            <a:avLst/>
          </a:prstGeom>
          <a:solidFill>
            <a:srgbClr val="D7000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ctr" anchorCtr="1" compatLnSpc="1">
            <a:prstTxWarp prst="textNoShape">
              <a:avLst/>
            </a:prstTxWarp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3526548" y="922333"/>
            <a:ext cx="5820968" cy="780192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80000" tIns="60960" rIns="121920" bIns="60960" numCol="1" anchor="ctr" anchorCtr="0" compatLnSpc="1">
            <a:prstTxWarp prst="textNoShape">
              <a:avLst/>
            </a:prstTxWarp>
          </a:bodyPr>
          <a:lstStyle/>
          <a:p>
            <a:r>
              <a:rPr lang="zh-CN" altLang="en-US" sz="2667" b="1" dirty="0" smtClean="0"/>
              <a:t>产品硬件介绍</a:t>
            </a:r>
            <a:endParaRPr lang="en-US" altLang="zh-CN" sz="2667" b="1" dirty="0"/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3526548" y="1819730"/>
            <a:ext cx="5820968" cy="780192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80000" tIns="60960" rIns="121920" bIns="60960" numCol="1" anchor="ctr" anchorCtr="0" compatLnSpc="1">
            <a:prstTxWarp prst="textNoShape">
              <a:avLst/>
            </a:prstTxWarp>
          </a:bodyPr>
          <a:lstStyle/>
          <a:p>
            <a:r>
              <a:rPr lang="zh-CN" altLang="en-US" sz="2667" b="1" dirty="0" smtClean="0"/>
              <a:t>产品硬件特性</a:t>
            </a:r>
            <a:endParaRPr lang="zh-CN" altLang="en-US" sz="2667" b="1" dirty="0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2653642" y="2717127"/>
            <a:ext cx="778444" cy="7801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vert="horz" wrap="square" lIns="121920" tIns="60960" rIns="121920" bIns="60960" numCol="1" anchor="ctr" anchorCtr="1" compatLnSpc="1">
            <a:prstTxWarp prst="textNoShape">
              <a:avLst/>
            </a:prstTxWarp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3526548" y="2717127"/>
            <a:ext cx="5820968" cy="780192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80000" tIns="60960" rIns="121920" bIns="60960" numCol="1" anchor="ctr" anchorCtr="0" compatLnSpc="1">
            <a:prstTxWarp prst="textNoShape">
              <a:avLst/>
            </a:prstTxWarp>
          </a:bodyPr>
          <a:lstStyle/>
          <a:p>
            <a:r>
              <a:rPr lang="zh-CN" altLang="en-US" sz="2667" b="1" dirty="0" smtClean="0"/>
              <a:t>产品软件特性</a:t>
            </a:r>
            <a:endParaRPr lang="zh-CN" altLang="en-US" sz="2667" b="1" dirty="0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2653642" y="3698866"/>
            <a:ext cx="778444" cy="7801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vert="horz" wrap="square" lIns="121920" tIns="60960" rIns="121920" bIns="60960" numCol="1" anchor="ctr" anchorCtr="1" compatLnSpc="1">
            <a:prstTxWarp prst="textNoShape">
              <a:avLst/>
            </a:prstTxWarp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3526548" y="3698866"/>
            <a:ext cx="5820968" cy="780192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80000" tIns="60960" rIns="121920" bIns="60960" numCol="1" anchor="ctr" anchorCtr="0" compatLnSpc="1">
            <a:prstTxWarp prst="textNoShape">
              <a:avLst/>
            </a:prstTxWarp>
          </a:bodyPr>
          <a:lstStyle/>
          <a:p>
            <a:r>
              <a:rPr lang="zh-CN" altLang="en-US" sz="2667" b="1" dirty="0"/>
              <a:t>一些</a:t>
            </a:r>
            <a:r>
              <a:rPr lang="zh-CN" altLang="en-US" sz="2667" b="1" dirty="0" smtClean="0"/>
              <a:t>小</a:t>
            </a:r>
            <a:r>
              <a:rPr lang="en-US" altLang="zh-CN" sz="2667" b="1" dirty="0" smtClean="0"/>
              <a:t>feature</a:t>
            </a:r>
            <a:endParaRPr lang="zh-CN" altLang="en-US" sz="2667" b="1" dirty="0"/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2653642" y="4680605"/>
            <a:ext cx="778444" cy="7801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vert="horz" wrap="square" lIns="121920" tIns="60960" rIns="121920" bIns="60960" numCol="1" anchor="ctr" anchorCtr="1" compatLnSpc="1">
            <a:prstTxWarp prst="textNoShape">
              <a:avLst/>
            </a:prstTxWarp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05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3526548" y="4680605"/>
            <a:ext cx="5820968" cy="780192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80000" tIns="60960" rIns="121920" bIns="60960" numCol="1" anchor="ctr" anchorCtr="0" compatLnSpc="1">
            <a:prstTxWarp prst="textNoShape">
              <a:avLst/>
            </a:prstTxWarp>
          </a:bodyPr>
          <a:lstStyle/>
          <a:p>
            <a:r>
              <a:rPr lang="zh-CN" altLang="en-US" sz="2667" b="1" dirty="0"/>
              <a:t>常见</a:t>
            </a:r>
            <a:r>
              <a:rPr lang="zh-CN" altLang="en-US" sz="2667" b="1" dirty="0" smtClean="0"/>
              <a:t>问题排查</a:t>
            </a:r>
            <a:endParaRPr lang="zh-CN" altLang="en-US" sz="2667" b="1" dirty="0"/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2653642" y="5662344"/>
            <a:ext cx="778444" cy="7801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vert="horz" wrap="square" lIns="121920" tIns="60960" rIns="121920" bIns="60960" numCol="1" anchor="ctr" anchorCtr="1" compatLnSpc="1">
            <a:prstTxWarp prst="textNoShape">
              <a:avLst/>
            </a:prstTxWarp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06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3526548" y="5662344"/>
            <a:ext cx="5820968" cy="780192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80000" tIns="60960" rIns="121920" bIns="60960" numCol="1" anchor="ctr" anchorCtr="0" compatLnSpc="1">
            <a:prstTxWarp prst="textNoShape">
              <a:avLst/>
            </a:prstTxWarp>
          </a:bodyPr>
          <a:lstStyle/>
          <a:p>
            <a:r>
              <a:rPr lang="zh-CN" altLang="en-US" sz="2667" b="1" dirty="0" smtClean="0"/>
              <a:t>问题以及排查思路分享</a:t>
            </a:r>
            <a:endParaRPr lang="zh-CN" altLang="en-US" sz="2667" b="1" dirty="0"/>
          </a:p>
        </p:txBody>
      </p:sp>
    </p:spTree>
    <p:extLst>
      <p:ext uri="{BB962C8B-B14F-4D97-AF65-F5344CB8AC3E}">
        <p14:creationId xmlns:p14="http://schemas.microsoft.com/office/powerpoint/2010/main" val="83314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653642" y="925832"/>
            <a:ext cx="778444" cy="77669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vert="horz" wrap="square" lIns="121920" tIns="60960" rIns="121920" bIns="60960" numCol="1" anchor="ctr" anchorCtr="1" compatLnSpc="1">
            <a:prstTxWarp prst="textNoShape">
              <a:avLst/>
            </a:prstTxWarp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653642" y="1819730"/>
            <a:ext cx="778444" cy="7801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vert="horz" wrap="square" lIns="121920" tIns="60960" rIns="121920" bIns="60960" numCol="1" anchor="ctr" anchorCtr="1" compatLnSpc="1">
            <a:prstTxWarp prst="textNoShape">
              <a:avLst/>
            </a:prstTxWarp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3526548" y="922333"/>
            <a:ext cx="5820968" cy="780192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80000" tIns="60960" rIns="121920" bIns="60960" numCol="1" anchor="ctr" anchorCtr="0" compatLnSpc="1">
            <a:prstTxWarp prst="textNoShape">
              <a:avLst/>
            </a:prstTxWarp>
          </a:bodyPr>
          <a:lstStyle/>
          <a:p>
            <a:r>
              <a:rPr lang="zh-CN" altLang="en-US" sz="2667" b="1" dirty="0" smtClean="0"/>
              <a:t>产品硬件介绍</a:t>
            </a:r>
            <a:endParaRPr lang="en-US" altLang="zh-CN" sz="2667" b="1" dirty="0"/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3526548" y="1819730"/>
            <a:ext cx="5820968" cy="780192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80000" tIns="60960" rIns="121920" bIns="60960" numCol="1" anchor="ctr" anchorCtr="0" compatLnSpc="1">
            <a:prstTxWarp prst="textNoShape">
              <a:avLst/>
            </a:prstTxWarp>
          </a:bodyPr>
          <a:lstStyle/>
          <a:p>
            <a:r>
              <a:rPr lang="zh-CN" altLang="en-US" sz="2667" b="1" dirty="0" smtClean="0"/>
              <a:t>产品硬件特性</a:t>
            </a:r>
            <a:endParaRPr lang="zh-CN" altLang="en-US" sz="2667" b="1" dirty="0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2653642" y="2717127"/>
            <a:ext cx="778444" cy="7801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vert="horz" wrap="square" lIns="121920" tIns="60960" rIns="121920" bIns="60960" numCol="1" anchor="ctr" anchorCtr="1" compatLnSpc="1">
            <a:prstTxWarp prst="textNoShape">
              <a:avLst/>
            </a:prstTxWarp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3526548" y="2717127"/>
            <a:ext cx="5820968" cy="780192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80000" tIns="60960" rIns="121920" bIns="60960" numCol="1" anchor="ctr" anchorCtr="0" compatLnSpc="1">
            <a:prstTxWarp prst="textNoShape">
              <a:avLst/>
            </a:prstTxWarp>
          </a:bodyPr>
          <a:lstStyle/>
          <a:p>
            <a:r>
              <a:rPr lang="zh-CN" altLang="en-US" sz="2667" b="1" dirty="0" smtClean="0"/>
              <a:t>产品软件特性</a:t>
            </a:r>
            <a:endParaRPr lang="zh-CN" altLang="en-US" sz="2667" b="1" dirty="0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2653642" y="3698866"/>
            <a:ext cx="778444" cy="7801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vert="horz" wrap="square" lIns="121920" tIns="60960" rIns="121920" bIns="60960" numCol="1" anchor="ctr" anchorCtr="1" compatLnSpc="1">
            <a:prstTxWarp prst="textNoShape">
              <a:avLst/>
            </a:prstTxWarp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3526548" y="3698866"/>
            <a:ext cx="5820968" cy="780192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80000" tIns="60960" rIns="121920" bIns="60960" numCol="1" anchor="ctr" anchorCtr="0" compatLnSpc="1">
            <a:prstTxWarp prst="textNoShape">
              <a:avLst/>
            </a:prstTxWarp>
          </a:bodyPr>
          <a:lstStyle/>
          <a:p>
            <a:r>
              <a:rPr lang="zh-CN" altLang="en-US" sz="2667" b="1" dirty="0"/>
              <a:t>一些</a:t>
            </a:r>
            <a:r>
              <a:rPr lang="zh-CN" altLang="en-US" sz="2667" b="1" dirty="0" smtClean="0"/>
              <a:t>小</a:t>
            </a:r>
            <a:r>
              <a:rPr lang="en-US" altLang="zh-CN" sz="2667" b="1" dirty="0" smtClean="0"/>
              <a:t>feature</a:t>
            </a:r>
            <a:endParaRPr lang="zh-CN" altLang="en-US" sz="2667" b="1" dirty="0"/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2653642" y="4680605"/>
            <a:ext cx="778444" cy="780192"/>
          </a:xfrm>
          <a:prstGeom prst="rect">
            <a:avLst/>
          </a:prstGeom>
          <a:solidFill>
            <a:srgbClr val="D7000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ctr" anchorCtr="1" compatLnSpc="1">
            <a:prstTxWarp prst="textNoShape">
              <a:avLst/>
            </a:prstTxWarp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05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3526548" y="4680605"/>
            <a:ext cx="5820968" cy="780192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80000" tIns="60960" rIns="121920" bIns="60960" numCol="1" anchor="ctr" anchorCtr="0" compatLnSpc="1">
            <a:prstTxWarp prst="textNoShape">
              <a:avLst/>
            </a:prstTxWarp>
          </a:bodyPr>
          <a:lstStyle/>
          <a:p>
            <a:r>
              <a:rPr lang="zh-CN" altLang="en-US" sz="2667" b="1" dirty="0"/>
              <a:t>常见</a:t>
            </a:r>
            <a:r>
              <a:rPr lang="zh-CN" altLang="en-US" sz="2667" b="1" dirty="0" smtClean="0"/>
              <a:t>问题排查</a:t>
            </a:r>
            <a:endParaRPr lang="zh-CN" altLang="en-US" sz="2667" b="1" dirty="0"/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2653642" y="5662344"/>
            <a:ext cx="778444" cy="7801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vert="horz" wrap="square" lIns="121920" tIns="60960" rIns="121920" bIns="60960" numCol="1" anchor="ctr" anchorCtr="1" compatLnSpc="1">
            <a:prstTxWarp prst="textNoShape">
              <a:avLst/>
            </a:prstTxWarp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06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3526548" y="5662344"/>
            <a:ext cx="5820968" cy="780192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80000" tIns="60960" rIns="121920" bIns="60960" numCol="1" anchor="ctr" anchorCtr="0" compatLnSpc="1">
            <a:prstTxWarp prst="textNoShape">
              <a:avLst/>
            </a:prstTxWarp>
          </a:bodyPr>
          <a:lstStyle/>
          <a:p>
            <a:r>
              <a:rPr lang="zh-CN" altLang="en-US" sz="2667" b="1" dirty="0" smtClean="0"/>
              <a:t>问题以及排查思路分享</a:t>
            </a:r>
            <a:endParaRPr lang="zh-CN" altLang="en-US" sz="2667" b="1" dirty="0"/>
          </a:p>
        </p:txBody>
      </p:sp>
    </p:spTree>
    <p:extLst>
      <p:ext uri="{BB962C8B-B14F-4D97-AF65-F5344CB8AC3E}">
        <p14:creationId xmlns:p14="http://schemas.microsoft.com/office/powerpoint/2010/main" val="378585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硬件故障判断</a:t>
            </a:r>
            <a:endParaRPr lang="zh-CN" altLang="en-US" dirty="0"/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1248000" y="1440000"/>
            <a:ext cx="9600000" cy="43200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18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l" rt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 algn="l" rt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 algn="l" rt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+mn-ea"/>
              </a:defRPr>
            </a:lvl6pPr>
            <a:lvl7pPr marL="29718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+mn-ea"/>
              </a:defRPr>
            </a:lvl7pPr>
            <a:lvl8pPr marL="34290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+mn-ea"/>
              </a:defRPr>
            </a:lvl8pPr>
            <a:lvl9pPr marL="38862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+mn-ea"/>
              </a:defRPr>
            </a:lvl9pPr>
          </a:lstStyle>
          <a:p>
            <a:pPr marL="380990" indent="-38099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设备不上电</a:t>
            </a:r>
            <a:endParaRPr lang="en-US" altLang="zh-CN" sz="2400" dirty="0">
              <a:latin typeface="华文细黑" pitchFamily="2" charset="-122"/>
              <a:ea typeface="华文细黑" pitchFamily="2" charset="-122"/>
            </a:endParaRPr>
          </a:p>
          <a:p>
            <a:pPr marL="380990" indent="-38099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指示灯异常</a:t>
            </a:r>
            <a:endParaRPr lang="en-US" altLang="zh-CN" sz="2400" dirty="0">
              <a:latin typeface="华文细黑" pitchFamily="2" charset="-122"/>
              <a:ea typeface="华文细黑" pitchFamily="2" charset="-122"/>
            </a:endParaRPr>
          </a:p>
          <a:p>
            <a:pPr marL="380990" indent="-38099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反复重启</a:t>
            </a:r>
            <a:endParaRPr lang="en-US" altLang="zh-CN" sz="2400" dirty="0">
              <a:latin typeface="华文细黑" pitchFamily="2" charset="-122"/>
              <a:ea typeface="华文细黑" pitchFamily="2" charset="-122"/>
            </a:endParaRPr>
          </a:p>
          <a:p>
            <a:pPr marL="380990" indent="-38099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串口无打印或者打印乱码</a:t>
            </a:r>
            <a:endParaRPr lang="en-US" altLang="zh-CN" sz="2400" dirty="0">
              <a:latin typeface="华文细黑" pitchFamily="2" charset="-122"/>
              <a:ea typeface="华文细黑" pitchFamily="2" charset="-122"/>
            </a:endParaRPr>
          </a:p>
          <a:p>
            <a:pPr marL="380990" indent="-38099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设备风扇不转（仅限于带风扇的设备）</a:t>
            </a:r>
            <a:endParaRPr lang="en-US" altLang="zh-CN" sz="2400" dirty="0">
              <a:latin typeface="华文细黑" pitchFamily="2" charset="-122"/>
              <a:ea typeface="华文细黑" pitchFamily="2" charset="-122"/>
            </a:endParaRPr>
          </a:p>
          <a:p>
            <a:pPr marL="380990" indent="-38099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其他故障联系二线判断</a:t>
            </a:r>
            <a:endParaRPr lang="en-US" altLang="zh-CN" sz="2400" dirty="0">
              <a:latin typeface="华文细黑" pitchFamily="2" charset="-122"/>
              <a:ea typeface="华文细黑" pitchFamily="2" charset="-122"/>
            </a:endParaRPr>
          </a:p>
          <a:p>
            <a:pPr marL="380990" indent="-38099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altLang="zh-CN" sz="2400" dirty="0">
              <a:latin typeface="华文细黑" pitchFamily="2" charset="-122"/>
              <a:ea typeface="华文细黑" pitchFamily="2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9359900" y="1797051"/>
          <a:ext cx="121920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1" name="工作表" showAsIcon="1" r:id="rId4" imgW="914400" imgH="828720" progId="Excel.Sheet.12">
                  <p:embed/>
                </p:oleObj>
              </mc:Choice>
              <mc:Fallback>
                <p:oleObj name="工作表" showAsIcon="1" r:id="rId4" imgW="914400" imgH="82872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359900" y="1797051"/>
                        <a:ext cx="1219200" cy="1104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1960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CPU</a:t>
            </a:r>
            <a:r>
              <a:rPr lang="zh-CN" altLang="en-US" dirty="0" smtClean="0"/>
              <a:t>利用率高</a:t>
            </a:r>
            <a:endParaRPr lang="zh-CN" altLang="en-US" dirty="0"/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1248000" y="1440000"/>
            <a:ext cx="9600000" cy="43200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18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l" rt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 algn="l" rt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 algn="l" rt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+mn-ea"/>
              </a:defRPr>
            </a:lvl6pPr>
            <a:lvl7pPr marL="29718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+mn-ea"/>
              </a:defRPr>
            </a:lvl7pPr>
            <a:lvl8pPr marL="34290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+mn-ea"/>
              </a:defRPr>
            </a:lvl8pPr>
            <a:lvl9pPr marL="38862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+mn-ea"/>
              </a:defRPr>
            </a:lvl9pPr>
          </a:lstStyle>
          <a:p>
            <a:pPr marL="380990" indent="-38099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zh-CN" altLang="en-US" sz="2133" dirty="0">
                <a:latin typeface="华文细黑" pitchFamily="2" charset="-122"/>
                <a:ea typeface="华文细黑" pitchFamily="2" charset="-122"/>
              </a:rPr>
              <a:t>检查配置有无问题</a:t>
            </a:r>
            <a:endParaRPr lang="en-US" altLang="zh-CN" sz="2133" dirty="0">
              <a:latin typeface="华文细黑" pitchFamily="2" charset="-122"/>
              <a:ea typeface="华文细黑" pitchFamily="2" charset="-122"/>
            </a:endParaRPr>
          </a:p>
          <a:p>
            <a:pPr marL="0" indent="0">
              <a:spcBef>
                <a:spcPct val="50000"/>
              </a:spcBef>
              <a:buClr>
                <a:schemeClr val="tx1"/>
              </a:buClr>
            </a:pPr>
            <a:r>
              <a:rPr lang="en-US" altLang="zh-CN" sz="2133" dirty="0">
                <a:latin typeface="华文细黑" pitchFamily="2" charset="-122"/>
                <a:ea typeface="华文细黑" pitchFamily="2" charset="-122"/>
              </a:rPr>
              <a:t>1</a:t>
            </a:r>
            <a:r>
              <a:rPr lang="zh-CN" altLang="en-US" sz="2133" dirty="0">
                <a:latin typeface="华文细黑" pitchFamily="2" charset="-122"/>
                <a:ea typeface="华文细黑" pitchFamily="2" charset="-122"/>
              </a:rPr>
              <a:t>、是否存在路由冲突：路由冲突会导致设备转发任务</a:t>
            </a:r>
            <a:r>
              <a:rPr lang="en-US" altLang="zh-CN" sz="2133" dirty="0" err="1">
                <a:latin typeface="华文细黑" pitchFamily="2" charset="-122"/>
                <a:ea typeface="华文细黑" pitchFamily="2" charset="-122"/>
              </a:rPr>
              <a:t>cpu</a:t>
            </a:r>
            <a:r>
              <a:rPr lang="zh-CN" altLang="en-US" sz="2133" dirty="0">
                <a:latin typeface="华文细黑" pitchFamily="2" charset="-122"/>
                <a:ea typeface="华文细黑" pitchFamily="2" charset="-122"/>
              </a:rPr>
              <a:t>消耗过大</a:t>
            </a:r>
            <a:endParaRPr lang="en-US" altLang="zh-CN" sz="2133" dirty="0">
              <a:latin typeface="华文细黑" pitchFamily="2" charset="-122"/>
              <a:ea typeface="华文细黑" pitchFamily="2" charset="-122"/>
            </a:endParaRPr>
          </a:p>
          <a:p>
            <a:pPr marL="0" indent="0">
              <a:spcBef>
                <a:spcPct val="50000"/>
              </a:spcBef>
              <a:buClr>
                <a:schemeClr val="tx1"/>
              </a:buClr>
            </a:pPr>
            <a:r>
              <a:rPr lang="en-US" altLang="zh-CN" sz="2133" dirty="0">
                <a:latin typeface="华文细黑" pitchFamily="2" charset="-122"/>
                <a:ea typeface="华文细黑" pitchFamily="2" charset="-122"/>
              </a:rPr>
              <a:t>2</a:t>
            </a:r>
            <a:r>
              <a:rPr lang="zh-CN" altLang="en-US" sz="2133" dirty="0">
                <a:latin typeface="华文细黑" pitchFamily="2" charset="-122"/>
                <a:ea typeface="华文细黑" pitchFamily="2" charset="-122"/>
              </a:rPr>
              <a:t>、虚拟服务器条目配置是否过多：虚拟服务器配置过多，导致重定向流量多大，过多消耗</a:t>
            </a:r>
            <a:r>
              <a:rPr lang="en-US" altLang="zh-CN" sz="2133" dirty="0">
                <a:latin typeface="华文细黑" pitchFamily="2" charset="-122"/>
                <a:ea typeface="华文细黑" pitchFamily="2" charset="-122"/>
              </a:rPr>
              <a:t>CPU</a:t>
            </a:r>
          </a:p>
          <a:p>
            <a:pPr marL="0" indent="0">
              <a:spcBef>
                <a:spcPct val="50000"/>
              </a:spcBef>
              <a:buClr>
                <a:schemeClr val="tx1"/>
              </a:buClr>
            </a:pPr>
            <a:r>
              <a:rPr lang="en-US" altLang="zh-CN" sz="2133" dirty="0">
                <a:latin typeface="华文细黑" pitchFamily="2" charset="-122"/>
                <a:ea typeface="华文细黑" pitchFamily="2" charset="-122"/>
              </a:rPr>
              <a:t>3</a:t>
            </a:r>
            <a:r>
              <a:rPr lang="zh-CN" altLang="en-US" sz="2133" dirty="0">
                <a:latin typeface="华文细黑" pitchFamily="2" charset="-122"/>
                <a:ea typeface="华文细黑" pitchFamily="2" charset="-122"/>
              </a:rPr>
              <a:t>、是否有</a:t>
            </a:r>
            <a:r>
              <a:rPr lang="en-US" altLang="zh-CN" sz="2133" dirty="0">
                <a:latin typeface="华文细黑" pitchFamily="2" charset="-122"/>
                <a:ea typeface="华文细黑" pitchFamily="2" charset="-122"/>
              </a:rPr>
              <a:t>IPsec VPN</a:t>
            </a:r>
            <a:r>
              <a:rPr lang="zh-CN" altLang="en-US" sz="2133" dirty="0">
                <a:latin typeface="华文细黑" pitchFamily="2" charset="-122"/>
                <a:ea typeface="华文细黑" pitchFamily="2" charset="-122"/>
              </a:rPr>
              <a:t>业务，</a:t>
            </a:r>
            <a:r>
              <a:rPr lang="en-US" altLang="zh-CN" sz="2133" dirty="0">
                <a:latin typeface="华文细黑" pitchFamily="2" charset="-122"/>
                <a:ea typeface="华文细黑" pitchFamily="2" charset="-122"/>
              </a:rPr>
              <a:t>VPN</a:t>
            </a:r>
            <a:r>
              <a:rPr lang="zh-CN" altLang="en-US" sz="2133" dirty="0">
                <a:latin typeface="华文细黑" pitchFamily="2" charset="-122"/>
                <a:ea typeface="华文细黑" pitchFamily="2" charset="-122"/>
              </a:rPr>
              <a:t>流量是否过大：</a:t>
            </a:r>
            <a:r>
              <a:rPr lang="en-US" altLang="zh-CN" sz="2133" dirty="0">
                <a:latin typeface="华文细黑" pitchFamily="2" charset="-122"/>
                <a:ea typeface="华文细黑" pitchFamily="2" charset="-122"/>
              </a:rPr>
              <a:t>VPN</a:t>
            </a:r>
            <a:r>
              <a:rPr lang="zh-CN" altLang="en-US" sz="2133" dirty="0">
                <a:latin typeface="华文细黑" pitchFamily="2" charset="-122"/>
                <a:ea typeface="华文细黑" pitchFamily="2" charset="-122"/>
              </a:rPr>
              <a:t>报文加解密会消耗</a:t>
            </a:r>
            <a:r>
              <a:rPr lang="en-US" altLang="zh-CN" sz="2133" dirty="0">
                <a:latin typeface="华文细黑" pitchFamily="2" charset="-122"/>
                <a:ea typeface="华文细黑" pitchFamily="2" charset="-122"/>
              </a:rPr>
              <a:t>CPU</a:t>
            </a:r>
            <a:r>
              <a:rPr lang="zh-CN" altLang="en-US" sz="2133" dirty="0">
                <a:latin typeface="华文细黑" pitchFamily="2" charset="-122"/>
                <a:ea typeface="华文细黑" pitchFamily="2" charset="-122"/>
              </a:rPr>
              <a:t>性能，</a:t>
            </a:r>
            <a:endParaRPr lang="en-US" altLang="zh-CN" sz="2133" dirty="0">
              <a:latin typeface="华文细黑" pitchFamily="2" charset="-122"/>
              <a:ea typeface="华文细黑" pitchFamily="2" charset="-122"/>
            </a:endParaRPr>
          </a:p>
          <a:p>
            <a:pPr marL="0" indent="0">
              <a:spcBef>
                <a:spcPct val="50000"/>
              </a:spcBef>
              <a:buClr>
                <a:schemeClr val="tx1"/>
              </a:buClr>
            </a:pPr>
            <a:r>
              <a:rPr lang="en-US" altLang="zh-CN" sz="2133" dirty="0">
                <a:latin typeface="华文细黑" pitchFamily="2" charset="-122"/>
                <a:ea typeface="华文细黑" pitchFamily="2" charset="-122"/>
              </a:rPr>
              <a:t>4</a:t>
            </a:r>
            <a:r>
              <a:rPr lang="zh-CN" altLang="en-US" sz="2133" dirty="0">
                <a:latin typeface="华文细黑" pitchFamily="2" charset="-122"/>
                <a:ea typeface="华文细黑" pitchFamily="2" charset="-122"/>
              </a:rPr>
              <a:t>、是否开启设备</a:t>
            </a:r>
            <a:r>
              <a:rPr lang="en-US" altLang="zh-CN" sz="2133" dirty="0" err="1">
                <a:latin typeface="华文细黑" pitchFamily="2" charset="-122"/>
                <a:ea typeface="华文细黑" pitchFamily="2" charset="-122"/>
              </a:rPr>
              <a:t>alg</a:t>
            </a:r>
            <a:r>
              <a:rPr lang="zh-CN" altLang="en-US" sz="2133" dirty="0">
                <a:latin typeface="华文细黑" pitchFamily="2" charset="-122"/>
                <a:ea typeface="华文细黑" pitchFamily="2" charset="-122"/>
              </a:rPr>
              <a:t>功能，</a:t>
            </a:r>
            <a:r>
              <a:rPr lang="en-US" altLang="zh-CN" sz="2133" dirty="0" err="1">
                <a:latin typeface="华文细黑" pitchFamily="2" charset="-122"/>
                <a:ea typeface="华文细黑" pitchFamily="2" charset="-122"/>
              </a:rPr>
              <a:t>alg</a:t>
            </a:r>
            <a:r>
              <a:rPr lang="zh-CN" altLang="en-US" sz="2133" dirty="0">
                <a:latin typeface="华文细黑" pitchFamily="2" charset="-122"/>
                <a:ea typeface="华文细黑" pitchFamily="2" charset="-122"/>
              </a:rPr>
              <a:t>功能会消耗较多</a:t>
            </a:r>
            <a:r>
              <a:rPr lang="en-US" altLang="zh-CN" sz="2133" dirty="0" err="1">
                <a:latin typeface="华文细黑" pitchFamily="2" charset="-122"/>
                <a:ea typeface="华文细黑" pitchFamily="2" charset="-122"/>
              </a:rPr>
              <a:t>cpu</a:t>
            </a:r>
            <a:r>
              <a:rPr lang="zh-CN" altLang="en-US" sz="2133" dirty="0">
                <a:latin typeface="华文细黑" pitchFamily="2" charset="-122"/>
                <a:ea typeface="华文细黑" pitchFamily="2" charset="-122"/>
              </a:rPr>
              <a:t>。</a:t>
            </a:r>
            <a:endParaRPr lang="en-US" altLang="zh-CN" sz="2133" dirty="0">
              <a:latin typeface="华文细黑" pitchFamily="2" charset="-122"/>
              <a:ea typeface="华文细黑" pitchFamily="2" charset="-122"/>
            </a:endParaRPr>
          </a:p>
          <a:p>
            <a:pPr marL="0" indent="0">
              <a:spcBef>
                <a:spcPct val="50000"/>
              </a:spcBef>
              <a:buClr>
                <a:schemeClr val="tx1"/>
              </a:buClr>
            </a:pPr>
            <a:r>
              <a:rPr lang="en-US" altLang="zh-CN" sz="2133" dirty="0">
                <a:latin typeface="华文细黑" pitchFamily="2" charset="-122"/>
                <a:ea typeface="华文细黑" pitchFamily="2" charset="-122"/>
              </a:rPr>
              <a:t>5</a:t>
            </a:r>
            <a:r>
              <a:rPr lang="zh-CN" altLang="en-US" sz="2133" dirty="0">
                <a:latin typeface="华文细黑" pitchFamily="2" charset="-122"/>
                <a:ea typeface="华文细黑" pitchFamily="2" charset="-122"/>
              </a:rPr>
              <a:t>、设备是否配置了较多的安全机制，访问控制策略等消耗</a:t>
            </a:r>
            <a:r>
              <a:rPr lang="en-US" altLang="zh-CN" sz="2133" dirty="0">
                <a:latin typeface="华文细黑" pitchFamily="2" charset="-122"/>
                <a:ea typeface="华文细黑" pitchFamily="2" charset="-122"/>
              </a:rPr>
              <a:t>CPU</a:t>
            </a:r>
            <a:r>
              <a:rPr lang="zh-CN" altLang="en-US" sz="2133" dirty="0">
                <a:latin typeface="华文细黑" pitchFamily="2" charset="-122"/>
                <a:ea typeface="华文细黑" pitchFamily="2" charset="-122"/>
              </a:rPr>
              <a:t>的功能。</a:t>
            </a:r>
            <a:endParaRPr lang="en-US" altLang="zh-CN" sz="2133" dirty="0">
              <a:latin typeface="华文细黑" pitchFamily="2" charset="-122"/>
              <a:ea typeface="华文细黑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1451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CPU</a:t>
            </a:r>
            <a:r>
              <a:rPr lang="zh-CN" altLang="en-US" dirty="0" smtClean="0"/>
              <a:t>利用率高</a:t>
            </a:r>
            <a:endParaRPr lang="zh-CN" altLang="en-US" dirty="0"/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1248000" y="1440000"/>
            <a:ext cx="9600000" cy="43200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18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l" rt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 algn="l" rt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 algn="l" rt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+mn-ea"/>
              </a:defRPr>
            </a:lvl6pPr>
            <a:lvl7pPr marL="29718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+mn-ea"/>
              </a:defRPr>
            </a:lvl7pPr>
            <a:lvl8pPr marL="34290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+mn-ea"/>
              </a:defRPr>
            </a:lvl8pPr>
            <a:lvl9pPr marL="38862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+mn-ea"/>
              </a:defRPr>
            </a:lvl9pPr>
          </a:lstStyle>
          <a:p>
            <a:pPr marL="380990" indent="-38099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zh-CN" altLang="en-US" sz="2133" dirty="0">
                <a:latin typeface="华文细黑" pitchFamily="2" charset="-122"/>
                <a:ea typeface="华文细黑" pitchFamily="2" charset="-122"/>
              </a:rPr>
              <a:t>业务流量是否过大</a:t>
            </a:r>
            <a:endParaRPr lang="en-US" altLang="zh-CN" sz="2133" dirty="0">
              <a:latin typeface="华文细黑" pitchFamily="2" charset="-122"/>
              <a:ea typeface="华文细黑" pitchFamily="2" charset="-122"/>
            </a:endParaRPr>
          </a:p>
          <a:p>
            <a:pPr marL="0" indent="0">
              <a:spcBef>
                <a:spcPct val="50000"/>
              </a:spcBef>
              <a:buClr>
                <a:schemeClr val="tx1"/>
              </a:buClr>
            </a:pPr>
            <a:r>
              <a:rPr lang="en-US" altLang="zh-CN" sz="2133" dirty="0">
                <a:latin typeface="华文细黑" pitchFamily="2" charset="-122"/>
                <a:ea typeface="华文细黑" pitchFamily="2" charset="-122"/>
              </a:rPr>
              <a:t>WEB</a:t>
            </a:r>
            <a:r>
              <a:rPr lang="zh-CN" altLang="en-US" sz="2133" dirty="0">
                <a:latin typeface="华文细黑" pitchFamily="2" charset="-122"/>
                <a:ea typeface="华文细黑" pitchFamily="2" charset="-122"/>
              </a:rPr>
              <a:t>页面：系统监控</a:t>
            </a:r>
            <a:r>
              <a:rPr lang="en-US" altLang="zh-CN" sz="2133" dirty="0">
                <a:latin typeface="华文细黑" pitchFamily="2" charset="-122"/>
                <a:ea typeface="华文细黑" pitchFamily="2" charset="-122"/>
              </a:rPr>
              <a:t>--</a:t>
            </a:r>
            <a:r>
              <a:rPr lang="zh-CN" altLang="en-US" sz="2133" dirty="0">
                <a:latin typeface="华文细黑" pitchFamily="2" charset="-122"/>
                <a:ea typeface="华文细黑" pitchFamily="2" charset="-122"/>
              </a:rPr>
              <a:t>流量监控，查看设备接口流量是否过大，是否超过设备带宽，</a:t>
            </a:r>
            <a:r>
              <a:rPr lang="en-US" altLang="zh-CN" sz="2133" dirty="0">
                <a:latin typeface="华文细黑" pitchFamily="2" charset="-122"/>
                <a:ea typeface="华文细黑" pitchFamily="2" charset="-122"/>
              </a:rPr>
              <a:t>IP</a:t>
            </a:r>
            <a:r>
              <a:rPr lang="zh-CN" altLang="en-US" sz="2133" dirty="0">
                <a:latin typeface="华文细黑" pitchFamily="2" charset="-122"/>
                <a:ea typeface="华文细黑" pitchFamily="2" charset="-122"/>
              </a:rPr>
              <a:t>流量中查看是否有部分主机流量过大，导致上送</a:t>
            </a:r>
            <a:r>
              <a:rPr lang="en-US" altLang="zh-CN" sz="2133" dirty="0" err="1">
                <a:latin typeface="华文细黑" pitchFamily="2" charset="-122"/>
                <a:ea typeface="华文细黑" pitchFamily="2" charset="-122"/>
              </a:rPr>
              <a:t>cpu</a:t>
            </a:r>
            <a:r>
              <a:rPr lang="zh-CN" altLang="en-US" sz="2133" dirty="0">
                <a:latin typeface="华文细黑" pitchFamily="2" charset="-122"/>
                <a:ea typeface="华文细黑" pitchFamily="2" charset="-122"/>
              </a:rPr>
              <a:t>转发的报文过多，可以配置</a:t>
            </a:r>
            <a:r>
              <a:rPr lang="en-US" altLang="zh-CN" sz="2133" dirty="0" err="1">
                <a:latin typeface="华文细黑" pitchFamily="2" charset="-122"/>
                <a:ea typeface="华文细黑" pitchFamily="2" charset="-122"/>
              </a:rPr>
              <a:t>qos</a:t>
            </a:r>
            <a:r>
              <a:rPr lang="zh-CN" altLang="en-US" sz="2133" dirty="0">
                <a:latin typeface="华文细黑" pitchFamily="2" charset="-122"/>
                <a:ea typeface="华文细黑" pitchFamily="2" charset="-122"/>
              </a:rPr>
              <a:t>限速测试。</a:t>
            </a:r>
            <a:endParaRPr lang="en-US" altLang="zh-CN" sz="2133" dirty="0">
              <a:latin typeface="华文细黑" pitchFamily="2" charset="-122"/>
              <a:ea typeface="华文细黑" pitchFamily="2" charset="-122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767" y="3689808"/>
            <a:ext cx="6606575" cy="281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924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CPU</a:t>
            </a:r>
            <a:r>
              <a:rPr lang="zh-CN" altLang="en-US" dirty="0" smtClean="0"/>
              <a:t>利用率高</a:t>
            </a:r>
            <a:endParaRPr lang="zh-CN" altLang="en-US" dirty="0"/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1248000" y="1440000"/>
            <a:ext cx="9600000" cy="43200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18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l" rt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 algn="l" rt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 algn="l" rt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+mn-ea"/>
              </a:defRPr>
            </a:lvl6pPr>
            <a:lvl7pPr marL="29718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+mn-ea"/>
              </a:defRPr>
            </a:lvl7pPr>
            <a:lvl8pPr marL="34290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+mn-ea"/>
              </a:defRPr>
            </a:lvl8pPr>
            <a:lvl9pPr marL="38862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+mn-ea"/>
              </a:defRPr>
            </a:lvl9pPr>
          </a:lstStyle>
          <a:p>
            <a:pPr marL="380990" indent="-38099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zh-CN" altLang="en-US" sz="2133" dirty="0">
                <a:latin typeface="华文细黑" pitchFamily="2" charset="-122"/>
                <a:ea typeface="华文细黑" pitchFamily="2" charset="-122"/>
              </a:rPr>
              <a:t>是否有攻击</a:t>
            </a:r>
            <a:endParaRPr lang="en-US" altLang="zh-CN" sz="2133" dirty="0">
              <a:latin typeface="华文细黑" pitchFamily="2" charset="-122"/>
              <a:ea typeface="华文细黑" pitchFamily="2" charset="-122"/>
            </a:endParaRPr>
          </a:p>
          <a:p>
            <a:pPr marL="0" indent="0">
              <a:spcBef>
                <a:spcPct val="50000"/>
              </a:spcBef>
              <a:buClr>
                <a:schemeClr val="tx1"/>
              </a:buClr>
            </a:pPr>
            <a:r>
              <a:rPr lang="en-US" altLang="zh-CN" sz="2133" dirty="0">
                <a:latin typeface="华文细黑" pitchFamily="2" charset="-122"/>
                <a:ea typeface="华文细黑" pitchFamily="2" charset="-122"/>
              </a:rPr>
              <a:t>1</a:t>
            </a:r>
            <a:r>
              <a:rPr lang="zh-CN" altLang="en-US" sz="2133" dirty="0">
                <a:latin typeface="华文细黑" pitchFamily="2" charset="-122"/>
                <a:ea typeface="华文细黑" pitchFamily="2" charset="-122"/>
              </a:rPr>
              <a:t>、</a:t>
            </a:r>
            <a:r>
              <a:rPr lang="en-US" altLang="zh-CN" sz="2133" dirty="0">
                <a:latin typeface="华文细黑" pitchFamily="2" charset="-122"/>
                <a:ea typeface="华文细黑" pitchFamily="2" charset="-122"/>
              </a:rPr>
              <a:t>ARP</a:t>
            </a:r>
            <a:r>
              <a:rPr lang="zh-CN" altLang="en-US" sz="2133" dirty="0">
                <a:latin typeface="华文细黑" pitchFamily="2" charset="-122"/>
                <a:ea typeface="华文细黑" pitchFamily="2" charset="-122"/>
              </a:rPr>
              <a:t>攻击：</a:t>
            </a:r>
            <a:r>
              <a:rPr lang="en-US" altLang="zh-CN" sz="2133" dirty="0">
                <a:latin typeface="华文细黑" pitchFamily="2" charset="-122"/>
                <a:ea typeface="华文细黑" pitchFamily="2" charset="-122"/>
              </a:rPr>
              <a:t>ARP</a:t>
            </a:r>
            <a:r>
              <a:rPr lang="zh-CN" altLang="en-US" sz="2133" dirty="0">
                <a:latin typeface="华文细黑" pitchFamily="2" charset="-122"/>
                <a:ea typeface="华文细黑" pitchFamily="2" charset="-122"/>
              </a:rPr>
              <a:t>绑定、免费</a:t>
            </a:r>
            <a:r>
              <a:rPr lang="en-US" altLang="zh-CN" sz="2133" dirty="0">
                <a:latin typeface="华文细黑" pitchFamily="2" charset="-122"/>
                <a:ea typeface="华文细黑" pitchFamily="2" charset="-122"/>
              </a:rPr>
              <a:t>ARP</a:t>
            </a:r>
          </a:p>
          <a:p>
            <a:pPr marL="0" indent="0">
              <a:spcBef>
                <a:spcPct val="50000"/>
              </a:spcBef>
              <a:buClr>
                <a:schemeClr val="tx1"/>
              </a:buClr>
            </a:pPr>
            <a:r>
              <a:rPr lang="en-US" altLang="zh-CN" sz="2133" dirty="0">
                <a:latin typeface="华文细黑" pitchFamily="2" charset="-122"/>
                <a:ea typeface="华文细黑" pitchFamily="2" charset="-122"/>
              </a:rPr>
              <a:t>2</a:t>
            </a:r>
            <a:r>
              <a:rPr lang="zh-CN" altLang="en-US" sz="2133" dirty="0">
                <a:latin typeface="华文细黑" pitchFamily="2" charset="-122"/>
                <a:ea typeface="华文细黑" pitchFamily="2" charset="-122"/>
              </a:rPr>
              <a:t>、</a:t>
            </a:r>
            <a:r>
              <a:rPr lang="en-US" altLang="zh-CN" sz="2133" dirty="0">
                <a:latin typeface="华文细黑" pitchFamily="2" charset="-122"/>
                <a:ea typeface="华文细黑" pitchFamily="2" charset="-122"/>
              </a:rPr>
              <a:t>UDP</a:t>
            </a:r>
            <a:r>
              <a:rPr lang="zh-CN" altLang="en-US" sz="2133" dirty="0">
                <a:latin typeface="华文细黑" pitchFamily="2" charset="-122"/>
                <a:ea typeface="华文细黑" pitchFamily="2" charset="-122"/>
              </a:rPr>
              <a:t>扫描、</a:t>
            </a:r>
            <a:r>
              <a:rPr lang="en-US" altLang="zh-CN" sz="2133" dirty="0">
                <a:latin typeface="华文细黑" pitchFamily="2" charset="-122"/>
                <a:ea typeface="华文细黑" pitchFamily="2" charset="-122"/>
              </a:rPr>
              <a:t>ping</a:t>
            </a:r>
            <a:r>
              <a:rPr lang="zh-CN" altLang="en-US" sz="2133" dirty="0">
                <a:latin typeface="华文细黑" pitchFamily="2" charset="-122"/>
                <a:ea typeface="华文细黑" pitchFamily="2" charset="-122"/>
              </a:rPr>
              <a:t>扫描等：启用</a:t>
            </a:r>
            <a:r>
              <a:rPr lang="en-US" altLang="zh-CN" sz="2133" dirty="0">
                <a:latin typeface="华文细黑" pitchFamily="2" charset="-122"/>
                <a:ea typeface="华文细黑" pitchFamily="2" charset="-122"/>
              </a:rPr>
              <a:t>IDS</a:t>
            </a:r>
            <a:r>
              <a:rPr lang="zh-CN" altLang="en-US" sz="2133" dirty="0">
                <a:latin typeface="华文细黑" pitchFamily="2" charset="-122"/>
                <a:ea typeface="华文细黑" pitchFamily="2" charset="-122"/>
              </a:rPr>
              <a:t>防范</a:t>
            </a:r>
            <a:endParaRPr lang="en-US" altLang="zh-CN" sz="2133" dirty="0">
              <a:latin typeface="华文细黑" pitchFamily="2" charset="-122"/>
              <a:ea typeface="华文细黑" pitchFamily="2" charset="-122"/>
            </a:endParaRPr>
          </a:p>
          <a:p>
            <a:pPr marL="0" indent="0">
              <a:spcBef>
                <a:spcPct val="50000"/>
              </a:spcBef>
              <a:buClr>
                <a:schemeClr val="tx1"/>
              </a:buClr>
            </a:pPr>
            <a:r>
              <a:rPr lang="en-US" altLang="zh-CN" sz="2133" dirty="0">
                <a:latin typeface="华文细黑" pitchFamily="2" charset="-122"/>
                <a:ea typeface="华文细黑" pitchFamily="2" charset="-122"/>
              </a:rPr>
              <a:t>3</a:t>
            </a:r>
            <a:r>
              <a:rPr lang="zh-CN" altLang="en-US" sz="2133" dirty="0">
                <a:latin typeface="华文细黑" pitchFamily="2" charset="-122"/>
                <a:ea typeface="华文细黑" pitchFamily="2" charset="-122"/>
              </a:rPr>
              <a:t>、内网主机是否中毒</a:t>
            </a:r>
            <a:endParaRPr lang="en-US" altLang="zh-CN" sz="2133" dirty="0">
              <a:latin typeface="华文细黑" pitchFamily="2" charset="-122"/>
              <a:ea typeface="华文细黑" pitchFamily="2" charset="-122"/>
            </a:endParaRPr>
          </a:p>
          <a:p>
            <a:pPr marL="0" indent="0">
              <a:spcBef>
                <a:spcPct val="50000"/>
              </a:spcBef>
              <a:buClr>
                <a:schemeClr val="tx1"/>
              </a:buClr>
            </a:pPr>
            <a:r>
              <a:rPr lang="en-US" altLang="zh-CN" sz="2133" dirty="0">
                <a:latin typeface="华文细黑" pitchFamily="2" charset="-122"/>
                <a:ea typeface="华文细黑" pitchFamily="2" charset="-122"/>
              </a:rPr>
              <a:t>4</a:t>
            </a:r>
            <a:r>
              <a:rPr lang="zh-CN" altLang="en-US" sz="2133" dirty="0">
                <a:latin typeface="华文细黑" pitchFamily="2" charset="-122"/>
                <a:ea typeface="华文细黑" pitchFamily="2" charset="-122"/>
              </a:rPr>
              <a:t>、</a:t>
            </a:r>
            <a:r>
              <a:rPr lang="en-US" altLang="zh-CN" sz="2133" dirty="0">
                <a:latin typeface="华文细黑" pitchFamily="2" charset="-122"/>
                <a:ea typeface="华文细黑" pitchFamily="2" charset="-122"/>
              </a:rPr>
              <a:t>IDS</a:t>
            </a:r>
            <a:r>
              <a:rPr lang="zh-CN" altLang="en-US" sz="2133" dirty="0">
                <a:latin typeface="华文细黑" pitchFamily="2" charset="-122"/>
                <a:ea typeface="华文细黑" pitchFamily="2" charset="-122"/>
              </a:rPr>
              <a:t>防范开启日志记录，查看内网是否有攻击日志</a:t>
            </a:r>
            <a:endParaRPr lang="en-US" altLang="zh-CN" sz="2133" dirty="0">
              <a:latin typeface="华文细黑" pitchFamily="2" charset="-122"/>
              <a:ea typeface="华文细黑" pitchFamily="2" charset="-122"/>
            </a:endParaRPr>
          </a:p>
          <a:p>
            <a:pPr marL="0" indent="0">
              <a:spcBef>
                <a:spcPct val="50000"/>
              </a:spcBef>
              <a:buClr>
                <a:schemeClr val="tx1"/>
              </a:buClr>
            </a:pPr>
            <a:endParaRPr lang="en-US" altLang="zh-CN" sz="2133" dirty="0">
              <a:latin typeface="华文细黑" pitchFamily="2" charset="-122"/>
              <a:ea typeface="华文细黑" pitchFamily="2" charset="-122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515" y="1700808"/>
            <a:ext cx="5131485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60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CPU</a:t>
            </a:r>
            <a:r>
              <a:rPr lang="zh-CN" altLang="en-US" dirty="0" smtClean="0"/>
              <a:t>利用率高</a:t>
            </a:r>
            <a:endParaRPr lang="zh-CN" altLang="en-US" dirty="0"/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1248000" y="1440000"/>
            <a:ext cx="9600000" cy="43200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18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l" rt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 algn="l" rt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 algn="l" rt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+mn-ea"/>
              </a:defRPr>
            </a:lvl6pPr>
            <a:lvl7pPr marL="29718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+mn-ea"/>
              </a:defRPr>
            </a:lvl7pPr>
            <a:lvl8pPr marL="34290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+mn-ea"/>
              </a:defRPr>
            </a:lvl8pPr>
            <a:lvl9pPr marL="38862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+mn-ea"/>
              </a:defRPr>
            </a:lvl9pPr>
          </a:lstStyle>
          <a:p>
            <a:pPr marL="380990" indent="-38099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命令行进入</a:t>
            </a:r>
            <a:r>
              <a:rPr lang="en-US" altLang="zh-CN" sz="2400" dirty="0" err="1">
                <a:latin typeface="华文细黑" pitchFamily="2" charset="-122"/>
                <a:ea typeface="华文细黑" pitchFamily="2" charset="-122"/>
              </a:rPr>
              <a:t>debugshell</a:t>
            </a: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视图，输入</a:t>
            </a:r>
            <a:r>
              <a:rPr lang="en-US" altLang="zh-CN" sz="2400" dirty="0">
                <a:latin typeface="华文细黑" pitchFamily="2" charset="-122"/>
                <a:ea typeface="华文细黑" pitchFamily="2" charset="-122"/>
              </a:rPr>
              <a:t>top</a:t>
            </a: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命令查看各进程</a:t>
            </a:r>
            <a:r>
              <a:rPr lang="en-US" altLang="zh-CN" sz="2400" dirty="0">
                <a:latin typeface="华文细黑" pitchFamily="2" charset="-122"/>
                <a:ea typeface="华文细黑" pitchFamily="2" charset="-122"/>
              </a:rPr>
              <a:t>CPU</a:t>
            </a: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利用率，多次收集直到收集到</a:t>
            </a:r>
            <a:r>
              <a:rPr lang="en-US" altLang="zh-CN" sz="2400" dirty="0">
                <a:latin typeface="华文细黑" pitchFamily="2" charset="-122"/>
                <a:ea typeface="华文细黑" pitchFamily="2" charset="-122"/>
              </a:rPr>
              <a:t>CPU</a:t>
            </a: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高的进程，交给二线分析。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934" y="2660915"/>
            <a:ext cx="5188652" cy="3648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457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WAN</a:t>
            </a:r>
            <a:r>
              <a:rPr lang="zh-CN" altLang="en-US" dirty="0" smtClean="0"/>
              <a:t>口频繁断开</a:t>
            </a:r>
            <a:endParaRPr lang="zh-CN" altLang="en-US" dirty="0"/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1248000" y="1440000"/>
            <a:ext cx="9600000" cy="43200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18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l" rt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 algn="l" rt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 algn="l" rt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+mn-ea"/>
              </a:defRPr>
            </a:lvl6pPr>
            <a:lvl7pPr marL="29718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+mn-ea"/>
              </a:defRPr>
            </a:lvl7pPr>
            <a:lvl8pPr marL="34290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+mn-ea"/>
              </a:defRPr>
            </a:lvl8pPr>
            <a:lvl9pPr marL="38862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+mn-ea"/>
              </a:defRPr>
            </a:lvl9pPr>
          </a:lstStyle>
          <a:p>
            <a:pPr marL="380990" indent="-38099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先确认是否是物理连接频繁断开</a:t>
            </a:r>
            <a:endParaRPr lang="en-US" altLang="zh-CN" sz="2400" dirty="0">
              <a:latin typeface="华文细黑" pitchFamily="2" charset="-122"/>
              <a:ea typeface="华文细黑" pitchFamily="2" charset="-122"/>
            </a:endParaRPr>
          </a:p>
          <a:p>
            <a:pPr marL="380990" indent="-38099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华文细黑" pitchFamily="2" charset="-122"/>
                <a:ea typeface="华文细黑" pitchFamily="2" charset="-122"/>
              </a:rPr>
              <a:t>PC</a:t>
            </a: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直连运营商线路是否问题依旧，排查是否为运营商线路问题</a:t>
            </a:r>
            <a:endParaRPr lang="en-US" altLang="zh-CN" sz="2400" dirty="0">
              <a:latin typeface="华文细黑" pitchFamily="2" charset="-122"/>
              <a:ea typeface="华文细黑" pitchFamily="2" charset="-122"/>
            </a:endParaRPr>
          </a:p>
          <a:p>
            <a:pPr marL="380990" indent="-38099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上层是否有光猫设备</a:t>
            </a:r>
            <a:endParaRPr lang="en-US" altLang="zh-CN" sz="2400" dirty="0">
              <a:latin typeface="华文细黑" pitchFamily="2" charset="-122"/>
              <a:ea typeface="华文细黑" pitchFamily="2" charset="-122"/>
            </a:endParaRPr>
          </a:p>
          <a:p>
            <a:pPr marL="380990" indent="-38099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是否有</a:t>
            </a:r>
            <a:r>
              <a:rPr lang="en-US" altLang="zh-CN" sz="2400" dirty="0" err="1">
                <a:latin typeface="华文细黑" pitchFamily="2" charset="-122"/>
                <a:ea typeface="华文细黑" pitchFamily="2" charset="-122"/>
              </a:rPr>
              <a:t>arp</a:t>
            </a: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攻击</a:t>
            </a:r>
            <a:endParaRPr lang="en-US" altLang="zh-CN" sz="2400" dirty="0">
              <a:latin typeface="华文细黑" pitchFamily="2" charset="-122"/>
              <a:ea typeface="华文细黑" pitchFamily="2" charset="-122"/>
            </a:endParaRPr>
          </a:p>
          <a:p>
            <a:pPr marL="380990" indent="-38099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华文细黑" pitchFamily="2" charset="-122"/>
                <a:ea typeface="华文细黑" pitchFamily="2" charset="-122"/>
              </a:rPr>
              <a:t>WAN</a:t>
            </a: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口是否协商正确，流量是否过大</a:t>
            </a:r>
            <a:endParaRPr lang="en-US" altLang="zh-CN" sz="2400" dirty="0">
              <a:latin typeface="华文细黑" pitchFamily="2" charset="-122"/>
              <a:ea typeface="华文细黑" pitchFamily="2" charset="-122"/>
            </a:endParaRPr>
          </a:p>
          <a:p>
            <a:pPr marL="380990" indent="-38099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zh-CN" altLang="en-US" sz="2400" dirty="0">
              <a:latin typeface="华文细黑" pitchFamily="2" charset="-122"/>
              <a:ea typeface="华文细黑" pitchFamily="2" charset="-122"/>
            </a:endParaRPr>
          </a:p>
        </p:txBody>
      </p:sp>
      <p:graphicFrame>
        <p:nvGraphicFramePr>
          <p:cNvPr id="4" name="对象 3"/>
          <p:cNvGraphicFramePr>
            <a:graphicFrameLocks noChangeAspect="1"/>
          </p:cNvGraphicFramePr>
          <p:nvPr>
            <p:extLst/>
          </p:nvPr>
        </p:nvGraphicFramePr>
        <p:xfrm>
          <a:off x="8304245" y="3429001"/>
          <a:ext cx="121920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8" name="文档" showAsIcon="1" r:id="rId4" imgW="914400" imgH="828720" progId="Word.Document.12">
                  <p:embed/>
                </p:oleObj>
              </mc:Choice>
              <mc:Fallback>
                <p:oleObj name="文档" showAsIcon="1" r:id="rId4" imgW="914400" imgH="82872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304245" y="3429001"/>
                        <a:ext cx="1219200" cy="1104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8898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有线上网慢</a:t>
            </a:r>
            <a:endParaRPr lang="zh-CN" altLang="en-US" dirty="0"/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1248000" y="1440000"/>
            <a:ext cx="9600000" cy="43200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18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l" rt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 algn="l" rt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 algn="l" rt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+mn-ea"/>
              </a:defRPr>
            </a:lvl6pPr>
            <a:lvl7pPr marL="29718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+mn-ea"/>
              </a:defRPr>
            </a:lvl7pPr>
            <a:lvl8pPr marL="34290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+mn-ea"/>
              </a:defRPr>
            </a:lvl8pPr>
            <a:lvl9pPr marL="38862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+mn-ea"/>
              </a:defRPr>
            </a:lvl9pPr>
          </a:lstStyle>
          <a:p>
            <a:pPr marL="0" indent="0">
              <a:spcBef>
                <a:spcPct val="50000"/>
              </a:spcBef>
              <a:buClr>
                <a:schemeClr val="tx1"/>
              </a:buClr>
            </a:pPr>
            <a:r>
              <a:rPr lang="zh-CN" altLang="en-US" sz="2400" dirty="0">
                <a:latin typeface="+mn-ea"/>
                <a:ea typeface="+mn-ea"/>
              </a:rPr>
              <a:t>首先确保带宽足够，端口双工速率协商正常。然后排查内外网攻击，和配置，修改</a:t>
            </a:r>
            <a:r>
              <a:rPr lang="en-US" altLang="zh-CN" sz="2400" dirty="0">
                <a:latin typeface="+mn-ea"/>
                <a:ea typeface="+mn-ea"/>
              </a:rPr>
              <a:t>MTU</a:t>
            </a:r>
            <a:r>
              <a:rPr lang="zh-CN" altLang="en-US" sz="2400" dirty="0">
                <a:latin typeface="+mn-ea"/>
                <a:ea typeface="+mn-ea"/>
              </a:rPr>
              <a:t>值和</a:t>
            </a:r>
            <a:r>
              <a:rPr lang="en-US" altLang="zh-CN" sz="2400" dirty="0">
                <a:latin typeface="+mn-ea"/>
                <a:ea typeface="+mn-ea"/>
              </a:rPr>
              <a:t>DNS</a:t>
            </a:r>
            <a:r>
              <a:rPr lang="zh-CN" altLang="en-US" sz="2400" dirty="0">
                <a:latin typeface="+mn-ea"/>
                <a:ea typeface="+mn-ea"/>
              </a:rPr>
              <a:t>，关闭异常流量防护，最后恢复出厂测试</a:t>
            </a:r>
            <a:endParaRPr lang="en-US" altLang="zh-CN" sz="2400" dirty="0">
              <a:latin typeface="+mn-ea"/>
              <a:ea typeface="+mn-ea"/>
            </a:endParaRPr>
          </a:p>
        </p:txBody>
      </p:sp>
      <p:graphicFrame>
        <p:nvGraphicFramePr>
          <p:cNvPr id="4" name="对象 3"/>
          <p:cNvGraphicFramePr>
            <a:graphicFrameLocks noChangeAspect="1"/>
          </p:cNvGraphicFramePr>
          <p:nvPr>
            <p:extLst/>
          </p:nvPr>
        </p:nvGraphicFramePr>
        <p:xfrm>
          <a:off x="4828800" y="3236979"/>
          <a:ext cx="121920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2" name="文档" showAsIcon="1" r:id="rId4" imgW="914400" imgH="828720" progId="Word.Document.12">
                  <p:embed/>
                </p:oleObj>
              </mc:Choice>
              <mc:Fallback>
                <p:oleObj name="文档" showAsIcon="1" r:id="rId4" imgW="914400" imgH="82872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28800" y="3236979"/>
                        <a:ext cx="1219200" cy="1104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9308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无线上网慢</a:t>
            </a:r>
            <a:endParaRPr lang="zh-CN" altLang="en-US" dirty="0"/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1248000" y="1440000"/>
            <a:ext cx="9600000" cy="43200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18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l" rt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 algn="l" rt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 algn="l" rt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+mn-ea"/>
              </a:defRPr>
            </a:lvl6pPr>
            <a:lvl7pPr marL="29718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+mn-ea"/>
              </a:defRPr>
            </a:lvl7pPr>
            <a:lvl8pPr marL="34290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+mn-ea"/>
              </a:defRPr>
            </a:lvl8pPr>
            <a:lvl9pPr marL="38862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+mn-ea"/>
              </a:defRPr>
            </a:lvl9pPr>
          </a:lstStyle>
          <a:p>
            <a:pPr marL="0" indent="0">
              <a:spcBef>
                <a:spcPct val="50000"/>
              </a:spcBef>
              <a:buClr>
                <a:schemeClr val="tx1"/>
              </a:buClr>
            </a:pPr>
            <a:r>
              <a:rPr lang="zh-CN" altLang="en-US" sz="2400" dirty="0">
                <a:latin typeface="+mn-ea"/>
                <a:ea typeface="+mn-ea"/>
              </a:rPr>
              <a:t>首先确保有线上网正常，可以参照有线上网慢优化方法进行排查。然后排查当前无线信号强度和接入终端的数量是否合理，修改频宽和指定信道，最后进入隐藏视图，关闭云</a:t>
            </a:r>
            <a:r>
              <a:rPr lang="en-US" altLang="zh-CN" sz="2400" dirty="0" err="1">
                <a:latin typeface="+mn-ea"/>
                <a:ea typeface="+mn-ea"/>
              </a:rPr>
              <a:t>wifi</a:t>
            </a:r>
            <a:r>
              <a:rPr lang="zh-CN" altLang="en-US" sz="2400" dirty="0">
                <a:latin typeface="+mn-ea"/>
                <a:ea typeface="+mn-ea"/>
              </a:rPr>
              <a:t>和</a:t>
            </a:r>
            <a:r>
              <a:rPr lang="en-US" altLang="zh-CN" sz="2400" dirty="0">
                <a:latin typeface="+mn-ea"/>
                <a:ea typeface="+mn-ea"/>
              </a:rPr>
              <a:t>debug</a:t>
            </a:r>
            <a:r>
              <a:rPr lang="zh-CN" altLang="en-US" sz="2400" dirty="0">
                <a:latin typeface="+mn-ea"/>
                <a:ea typeface="+mn-ea"/>
              </a:rPr>
              <a:t>页面开启无线抗干扰测试</a:t>
            </a:r>
            <a:endParaRPr lang="en-US" altLang="zh-CN" sz="2400" dirty="0">
              <a:latin typeface="+mn-ea"/>
              <a:ea typeface="+mn-ea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5135893" y="3813043"/>
          <a:ext cx="121920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6" name="文档" showAsIcon="1" r:id="rId4" imgW="914400" imgH="828720" progId="Word.Document.12">
                  <p:embed/>
                </p:oleObj>
              </mc:Choice>
              <mc:Fallback>
                <p:oleObj name="文档" showAsIcon="1" r:id="rId4" imgW="914400" imgH="82872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35893" y="3813043"/>
                        <a:ext cx="1219200" cy="1104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2984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测速慢</a:t>
            </a:r>
            <a:endParaRPr lang="zh-CN" altLang="en-US" dirty="0"/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1248000" y="1440000"/>
            <a:ext cx="9600000" cy="43200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18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l" rt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 algn="l" rt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 algn="l" rt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+mn-ea"/>
              </a:defRPr>
            </a:lvl6pPr>
            <a:lvl7pPr marL="29718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+mn-ea"/>
              </a:defRPr>
            </a:lvl7pPr>
            <a:lvl8pPr marL="34290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+mn-ea"/>
              </a:defRPr>
            </a:lvl8pPr>
            <a:lvl9pPr marL="38862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+mn-ea"/>
              </a:defRPr>
            </a:lvl9pPr>
          </a:lstStyle>
          <a:p>
            <a:pPr marL="380990" indent="-38099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+mn-ea"/>
                <a:ea typeface="+mn-ea"/>
              </a:rPr>
              <a:t>PC</a:t>
            </a:r>
            <a:r>
              <a:rPr lang="zh-CN" altLang="en-US" sz="2400" dirty="0">
                <a:latin typeface="+mn-ea"/>
                <a:ea typeface="+mn-ea"/>
              </a:rPr>
              <a:t>直连外网测速是否正确</a:t>
            </a:r>
            <a:endParaRPr lang="en-US" altLang="zh-CN" sz="2400" dirty="0">
              <a:latin typeface="+mn-ea"/>
              <a:ea typeface="+mn-ea"/>
            </a:endParaRPr>
          </a:p>
          <a:p>
            <a:pPr marL="380990" indent="-38099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+mn-ea"/>
                <a:ea typeface="+mn-ea"/>
              </a:rPr>
              <a:t>网口协商是否正确</a:t>
            </a:r>
            <a:endParaRPr lang="en-US" altLang="zh-CN" sz="2400" dirty="0">
              <a:latin typeface="+mn-ea"/>
              <a:ea typeface="+mn-ea"/>
            </a:endParaRPr>
          </a:p>
          <a:p>
            <a:pPr marL="380990" indent="-38099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+mn-ea"/>
                <a:ea typeface="+mn-ea"/>
              </a:rPr>
              <a:t>异常流量防护是否开启</a:t>
            </a:r>
            <a:endParaRPr lang="en-US" altLang="zh-CN" sz="2400" dirty="0">
              <a:latin typeface="+mn-ea"/>
              <a:ea typeface="+mn-ea"/>
            </a:endParaRPr>
          </a:p>
          <a:p>
            <a:pPr marL="380990" indent="-38099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+mn-ea"/>
                <a:ea typeface="+mn-ea"/>
              </a:rPr>
              <a:t>是否配置了</a:t>
            </a:r>
            <a:r>
              <a:rPr lang="en-US" altLang="zh-CN" sz="2400" dirty="0" err="1">
                <a:latin typeface="+mn-ea"/>
                <a:ea typeface="+mn-ea"/>
              </a:rPr>
              <a:t>qos</a:t>
            </a:r>
            <a:r>
              <a:rPr lang="zh-CN" altLang="en-US" sz="2400" dirty="0">
                <a:latin typeface="+mn-ea"/>
                <a:ea typeface="+mn-ea"/>
              </a:rPr>
              <a:t>限速</a:t>
            </a:r>
            <a:endParaRPr lang="en-US" altLang="zh-CN" sz="2400" dirty="0">
              <a:latin typeface="+mn-ea"/>
              <a:ea typeface="+mn-ea"/>
            </a:endParaRPr>
          </a:p>
          <a:p>
            <a:pPr marL="380990" indent="-38099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+mn-ea"/>
                <a:ea typeface="+mn-ea"/>
              </a:rPr>
              <a:t>LAN</a:t>
            </a:r>
            <a:r>
              <a:rPr lang="zh-CN" altLang="en-US" sz="2400" dirty="0">
                <a:latin typeface="+mn-ea"/>
                <a:ea typeface="+mn-ea"/>
              </a:rPr>
              <a:t>口流控是否开启</a:t>
            </a:r>
            <a:endParaRPr lang="en-US" altLang="zh-CN" sz="2400" dirty="0">
              <a:latin typeface="+mn-ea"/>
              <a:ea typeface="+mn-ea"/>
            </a:endParaRPr>
          </a:p>
          <a:p>
            <a:pPr marL="380990" indent="-38099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+mn-ea"/>
                <a:ea typeface="+mn-ea"/>
              </a:rPr>
              <a:t>更换测速软件，采用迅雷，</a:t>
            </a:r>
            <a:r>
              <a:rPr lang="en-US" altLang="zh-CN" sz="2400" dirty="0">
                <a:latin typeface="+mn-ea"/>
                <a:ea typeface="+mn-ea"/>
              </a:rPr>
              <a:t>BT</a:t>
            </a:r>
            <a:r>
              <a:rPr lang="zh-CN" altLang="en-US" sz="2400" dirty="0">
                <a:latin typeface="+mn-ea"/>
                <a:ea typeface="+mn-ea"/>
              </a:rPr>
              <a:t>下载等是否正常</a:t>
            </a:r>
            <a:endParaRPr lang="en-US" altLang="zh-CN" sz="2400" dirty="0">
              <a:latin typeface="+mn-ea"/>
              <a:ea typeface="+mn-ea"/>
            </a:endParaRPr>
          </a:p>
          <a:p>
            <a:pPr marL="380990" indent="-38099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+mn-ea"/>
                <a:ea typeface="+mn-ea"/>
              </a:rPr>
              <a:t>恢复出厂配置测试</a:t>
            </a:r>
            <a:endParaRPr lang="en-US" altLang="zh-CN" sz="2400" dirty="0">
              <a:latin typeface="+mn-ea"/>
              <a:ea typeface="+mn-ea"/>
            </a:endParaRPr>
          </a:p>
          <a:p>
            <a:pPr marL="0" indent="0">
              <a:spcBef>
                <a:spcPct val="50000"/>
              </a:spcBef>
              <a:buClr>
                <a:schemeClr val="tx1"/>
              </a:buClr>
            </a:pPr>
            <a:endParaRPr lang="en-US" altLang="zh-CN" sz="2400" dirty="0">
              <a:latin typeface="华文细黑" pitchFamily="2" charset="-122"/>
              <a:ea typeface="华文细黑" pitchFamily="2" charset="-122"/>
            </a:endParaRPr>
          </a:p>
        </p:txBody>
      </p:sp>
      <p:graphicFrame>
        <p:nvGraphicFramePr>
          <p:cNvPr id="4" name="对象 3"/>
          <p:cNvGraphicFramePr>
            <a:graphicFrameLocks noChangeAspect="1"/>
          </p:cNvGraphicFramePr>
          <p:nvPr>
            <p:extLst/>
          </p:nvPr>
        </p:nvGraphicFramePr>
        <p:xfrm>
          <a:off x="8016213" y="2852937"/>
          <a:ext cx="121920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0" name="文档" showAsIcon="1" r:id="rId4" imgW="914400" imgH="828720" progId="Word.Document.12">
                  <p:embed/>
                </p:oleObj>
              </mc:Choice>
              <mc:Fallback>
                <p:oleObj name="文档" showAsIcon="1" r:id="rId4" imgW="914400" imgH="82872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016213" y="2852937"/>
                        <a:ext cx="1219200" cy="1104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4142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>
            <a:spLocks/>
          </p:cNvSpPr>
          <p:nvPr/>
        </p:nvSpPr>
        <p:spPr>
          <a:xfrm>
            <a:off x="838200" y="365126"/>
            <a:ext cx="10515600" cy="7423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3600" dirty="0" smtClean="0">
                <a:solidFill>
                  <a:srgbClr val="0070C0"/>
                </a:solidFill>
                <a:latin typeface=".萍方-简" panose="020B0800000000000000" pitchFamily="34" charset="-122"/>
                <a:ea typeface=".萍方-简" panose="020B0800000000000000" pitchFamily="34" charset="-122"/>
              </a:rPr>
              <a:t>产品硬件特性</a:t>
            </a:r>
            <a:endParaRPr lang="zh-CN" altLang="en-US" sz="3600" dirty="0">
              <a:solidFill>
                <a:srgbClr val="0070C0"/>
              </a:solidFill>
              <a:latin typeface=".萍方-简" panose="020B0800000000000000" pitchFamily="34" charset="-122"/>
              <a:ea typeface=".萍方-简" panose="020B0800000000000000" pitchFamily="34" charset="-122"/>
            </a:endParaRPr>
          </a:p>
        </p:txBody>
      </p:sp>
      <p:sp>
        <p:nvSpPr>
          <p:cNvPr id="6" name="内容占位符 2"/>
          <p:cNvSpPr txBox="1">
            <a:spLocks/>
          </p:cNvSpPr>
          <p:nvPr/>
        </p:nvSpPr>
        <p:spPr>
          <a:xfrm>
            <a:off x="1021080" y="1340286"/>
            <a:ext cx="11170920" cy="5517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zh-CN" sz="1600" dirty="0" smtClean="0">
              <a:latin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021080" y="1447885"/>
            <a:ext cx="10947400" cy="9694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 smtClean="0">
                <a:latin typeface="+mn-ea"/>
              </a:rPr>
              <a:t>ER</a:t>
            </a:r>
            <a:r>
              <a:rPr lang="zh-CN" altLang="en-US" dirty="0" smtClean="0">
                <a:latin typeface="+mn-ea"/>
              </a:rPr>
              <a:t>系列：</a:t>
            </a:r>
            <a:r>
              <a:rPr lang="en-US" altLang="zh-CN" dirty="0" smtClean="0">
                <a:latin typeface="+mn-ea"/>
              </a:rPr>
              <a:t>ER </a:t>
            </a:r>
            <a:r>
              <a:rPr lang="en-US" altLang="zh-CN" dirty="0" err="1" smtClean="0">
                <a:latin typeface="+mn-ea"/>
              </a:rPr>
              <a:t>ppt</a:t>
            </a:r>
            <a:r>
              <a:rPr lang="en-US" altLang="zh-CN" dirty="0" smtClean="0">
                <a:latin typeface="+mn-ea"/>
              </a:rPr>
              <a:t> 21-23</a:t>
            </a:r>
            <a:r>
              <a:rPr lang="zh-CN" altLang="en-US" dirty="0" smtClean="0">
                <a:latin typeface="+mn-ea"/>
              </a:rPr>
              <a:t>页  </a:t>
            </a:r>
            <a:r>
              <a:rPr lang="en-US" altLang="zh-CN" dirty="0" smtClean="0">
                <a:latin typeface="+mn-ea"/>
              </a:rPr>
              <a:t>ERG2</a:t>
            </a:r>
            <a:r>
              <a:rPr lang="zh-CN" altLang="en-US" dirty="0" smtClean="0">
                <a:latin typeface="+mn-ea"/>
              </a:rPr>
              <a:t>系列：</a:t>
            </a:r>
            <a:r>
              <a:rPr lang="en-US" altLang="zh-CN" dirty="0" smtClean="0">
                <a:latin typeface="+mn-ea"/>
              </a:rPr>
              <a:t>ERG2 </a:t>
            </a:r>
            <a:r>
              <a:rPr lang="en-US" altLang="zh-CN" dirty="0" err="1" smtClean="0">
                <a:latin typeface="+mn-ea"/>
              </a:rPr>
              <a:t>ppt</a:t>
            </a:r>
            <a:r>
              <a:rPr lang="zh-CN" altLang="en-US" dirty="0" smtClean="0">
                <a:latin typeface="+mn-ea"/>
              </a:rPr>
              <a:t> </a:t>
            </a:r>
            <a:r>
              <a:rPr lang="en-US" altLang="zh-CN" dirty="0" smtClean="0">
                <a:latin typeface="+mn-ea"/>
              </a:rPr>
              <a:t>21-23</a:t>
            </a:r>
            <a:r>
              <a:rPr lang="zh-CN" altLang="en-US" dirty="0" smtClean="0">
                <a:latin typeface="+mn-ea"/>
              </a:rPr>
              <a:t>页</a:t>
            </a: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 smtClean="0">
                <a:latin typeface="+mn-ea"/>
              </a:rPr>
              <a:t>总结：</a:t>
            </a:r>
            <a:endParaRPr lang="en-US" altLang="zh-CN" sz="2000" b="1" dirty="0" smtClean="0">
              <a:latin typeface="+mn-ea"/>
            </a:endParaRPr>
          </a:p>
          <a:p>
            <a:pPr lvl="1">
              <a:lnSpc>
                <a:spcPct val="150000"/>
              </a:lnSpc>
            </a:pPr>
            <a:r>
              <a:rPr lang="en-US" altLang="zh-CN" dirty="0" smtClean="0">
                <a:latin typeface="+mn-ea"/>
              </a:rPr>
              <a:t>ER</a:t>
            </a:r>
            <a:r>
              <a:rPr lang="zh-CN" altLang="en-US" dirty="0" smtClean="0">
                <a:latin typeface="+mn-ea"/>
              </a:rPr>
              <a:t>系列：</a:t>
            </a:r>
            <a:endParaRPr lang="en-US" altLang="zh-CN" dirty="0" smtClean="0">
              <a:latin typeface="+mn-ea"/>
            </a:endParaRP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 smtClean="0">
                <a:latin typeface="+mn-ea"/>
              </a:rPr>
              <a:t>部分携带</a:t>
            </a:r>
            <a:r>
              <a:rPr lang="en-US" altLang="zh-CN" dirty="0" err="1" smtClean="0">
                <a:latin typeface="+mn-ea"/>
              </a:rPr>
              <a:t>wlan</a:t>
            </a:r>
            <a:r>
              <a:rPr lang="zh-CN" altLang="en-US" dirty="0" smtClean="0">
                <a:latin typeface="+mn-ea"/>
              </a:rPr>
              <a:t>，</a:t>
            </a:r>
            <a:r>
              <a:rPr lang="en-US" altLang="zh-CN" dirty="0" smtClean="0">
                <a:latin typeface="+mn-ea"/>
              </a:rPr>
              <a:t>2100n</a:t>
            </a:r>
            <a:r>
              <a:rPr lang="zh-CN" altLang="en-US" dirty="0" smtClean="0">
                <a:latin typeface="+mn-ea"/>
              </a:rPr>
              <a:t>，</a:t>
            </a:r>
            <a:r>
              <a:rPr lang="en-US" altLang="zh-CN" dirty="0" smtClean="0">
                <a:latin typeface="+mn-ea"/>
              </a:rPr>
              <a:t>3108GW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 smtClean="0">
                <a:latin typeface="+mn-ea"/>
              </a:rPr>
              <a:t>部分为单</a:t>
            </a:r>
            <a:r>
              <a:rPr lang="en-US" altLang="zh-CN" dirty="0" smtClean="0">
                <a:latin typeface="+mn-ea"/>
              </a:rPr>
              <a:t>WAN</a:t>
            </a:r>
            <a:r>
              <a:rPr lang="zh-CN" altLang="en-US" dirty="0" smtClean="0">
                <a:latin typeface="+mn-ea"/>
              </a:rPr>
              <a:t>，从产品命令可以看出</a:t>
            </a:r>
            <a:r>
              <a:rPr lang="en-US" altLang="zh-CN" dirty="0" smtClean="0">
                <a:latin typeface="+mn-ea"/>
              </a:rPr>
              <a:t>ERX1XX</a:t>
            </a:r>
            <a:r>
              <a:rPr lang="zh-CN" altLang="en-US" dirty="0" smtClean="0">
                <a:latin typeface="+mn-ea"/>
              </a:rPr>
              <a:t>，第二位为</a:t>
            </a:r>
            <a:r>
              <a:rPr lang="en-US" altLang="zh-CN" dirty="0" smtClean="0">
                <a:latin typeface="+mn-ea"/>
              </a:rPr>
              <a:t>1.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+mn-ea"/>
              </a:rPr>
              <a:t>WAN</a:t>
            </a:r>
            <a:r>
              <a:rPr lang="zh-CN" altLang="en-US" dirty="0" smtClean="0">
                <a:latin typeface="+mn-ea"/>
              </a:rPr>
              <a:t>口非</a:t>
            </a:r>
            <a:r>
              <a:rPr lang="en-US" altLang="zh-CN" dirty="0" smtClean="0">
                <a:latin typeface="+mn-ea"/>
              </a:rPr>
              <a:t>1000M</a:t>
            </a:r>
            <a:r>
              <a:rPr lang="zh-CN" altLang="en-US" dirty="0" smtClean="0">
                <a:latin typeface="+mn-ea"/>
              </a:rPr>
              <a:t>：</a:t>
            </a:r>
            <a:r>
              <a:rPr lang="en-US" altLang="zh-CN" dirty="0" smtClean="0">
                <a:latin typeface="+mn-ea"/>
              </a:rPr>
              <a:t>ER6300</a:t>
            </a:r>
            <a:r>
              <a:rPr lang="zh-CN" altLang="en-US" dirty="0" smtClean="0">
                <a:latin typeface="+mn-ea"/>
              </a:rPr>
              <a:t>之下型号除了</a:t>
            </a:r>
            <a:r>
              <a:rPr lang="en-US" altLang="zh-CN" dirty="0" smtClean="0">
                <a:latin typeface="+mn-ea"/>
              </a:rPr>
              <a:t>ERG3108G/GW</a:t>
            </a:r>
            <a:r>
              <a:rPr lang="zh-CN" altLang="en-US" dirty="0" smtClean="0">
                <a:latin typeface="+mn-ea"/>
              </a:rPr>
              <a:t>之外。</a:t>
            </a:r>
            <a:endParaRPr lang="en-US" altLang="zh-CN" dirty="0" smtClean="0">
              <a:latin typeface="+mn-ea"/>
            </a:endParaRP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+mn-ea"/>
              </a:rPr>
              <a:t>LAN</a:t>
            </a:r>
            <a:r>
              <a:rPr lang="zh-CN" altLang="en-US" dirty="0" smtClean="0">
                <a:latin typeface="+mn-ea"/>
              </a:rPr>
              <a:t>口为</a:t>
            </a:r>
            <a:r>
              <a:rPr lang="en-US" altLang="zh-CN" dirty="0" smtClean="0">
                <a:latin typeface="+mn-ea"/>
              </a:rPr>
              <a:t>1000M</a:t>
            </a:r>
            <a:r>
              <a:rPr lang="zh-CN" altLang="en-US" dirty="0" smtClean="0">
                <a:latin typeface="+mn-ea"/>
              </a:rPr>
              <a:t>：</a:t>
            </a:r>
            <a:r>
              <a:rPr lang="en-US" altLang="zh-CN" dirty="0" smtClean="0">
                <a:latin typeface="+mn-ea"/>
              </a:rPr>
              <a:t>ER5100</a:t>
            </a:r>
            <a:r>
              <a:rPr lang="zh-CN" altLang="en-US" dirty="0" smtClean="0">
                <a:latin typeface="+mn-ea"/>
              </a:rPr>
              <a:t>之上，以及</a:t>
            </a:r>
            <a:r>
              <a:rPr lang="en-US" altLang="zh-CN" dirty="0" smtClean="0">
                <a:latin typeface="+mn-ea"/>
              </a:rPr>
              <a:t>ER3108G/GW</a:t>
            </a:r>
            <a:r>
              <a:rPr lang="zh-CN" altLang="en-US" dirty="0" smtClean="0">
                <a:latin typeface="+mn-ea"/>
              </a:rPr>
              <a:t>。</a:t>
            </a:r>
            <a:endParaRPr lang="en-US" altLang="zh-CN" dirty="0" smtClean="0">
              <a:latin typeface="+mn-ea"/>
            </a:endParaRP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+mn-ea"/>
              </a:rPr>
              <a:t>CPU</a:t>
            </a:r>
            <a:r>
              <a:rPr lang="zh-CN" altLang="en-US" dirty="0" smtClean="0">
                <a:latin typeface="+mn-ea"/>
              </a:rPr>
              <a:t>性能：</a:t>
            </a:r>
            <a:r>
              <a:rPr lang="en-US" altLang="zh-CN" dirty="0" smtClean="0">
                <a:latin typeface="+mn-ea"/>
              </a:rPr>
              <a:t>ER5100</a:t>
            </a:r>
            <a:r>
              <a:rPr lang="zh-CN" altLang="en-US" dirty="0" smtClean="0">
                <a:latin typeface="+mn-ea"/>
              </a:rPr>
              <a:t>之下全部单核。</a:t>
            </a:r>
            <a:endParaRPr lang="en-US" altLang="zh-CN" dirty="0" smtClean="0">
              <a:latin typeface="+mn-ea"/>
            </a:endParaRPr>
          </a:p>
          <a:p>
            <a:pPr lvl="1">
              <a:lnSpc>
                <a:spcPct val="150000"/>
              </a:lnSpc>
            </a:pPr>
            <a:r>
              <a:rPr lang="en-US" altLang="zh-CN" dirty="0" smtClean="0">
                <a:latin typeface="+mn-ea"/>
              </a:rPr>
              <a:t>ERG2</a:t>
            </a:r>
            <a:r>
              <a:rPr lang="zh-CN" altLang="en-US" dirty="0" smtClean="0">
                <a:latin typeface="+mn-ea"/>
              </a:rPr>
              <a:t>系列：</a:t>
            </a:r>
            <a:endParaRPr lang="en-US" altLang="zh-CN" dirty="0" smtClean="0">
              <a:latin typeface="+mn-ea"/>
            </a:endParaRP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 smtClean="0">
                <a:latin typeface="+mn-ea"/>
              </a:rPr>
              <a:t>不支持</a:t>
            </a:r>
            <a:r>
              <a:rPr lang="en-US" altLang="zh-CN" dirty="0" smtClean="0">
                <a:latin typeface="+mn-ea"/>
              </a:rPr>
              <a:t>combo</a:t>
            </a:r>
            <a:r>
              <a:rPr lang="zh-CN" altLang="en-US" dirty="0" smtClean="0">
                <a:latin typeface="+mn-ea"/>
              </a:rPr>
              <a:t>接口：</a:t>
            </a:r>
            <a:r>
              <a:rPr lang="en-US" altLang="zh-CN" dirty="0" smtClean="0">
                <a:latin typeface="+mn-ea"/>
              </a:rPr>
              <a:t>5100G2</a:t>
            </a:r>
            <a:r>
              <a:rPr lang="zh-CN" altLang="en-US" dirty="0" smtClean="0">
                <a:latin typeface="+mn-ea"/>
              </a:rPr>
              <a:t>之下的型号（</a:t>
            </a:r>
            <a:r>
              <a:rPr lang="en-US" altLang="zh-CN" dirty="0" smtClean="0">
                <a:latin typeface="+mn-ea"/>
              </a:rPr>
              <a:t>3260G2</a:t>
            </a:r>
            <a:r>
              <a:rPr lang="zh-CN" altLang="en-US" dirty="0" smtClean="0">
                <a:latin typeface="+mn-ea"/>
              </a:rPr>
              <a:t>存在一个光口，非</a:t>
            </a:r>
            <a:r>
              <a:rPr lang="en-US" altLang="zh-CN" dirty="0" smtClean="0">
                <a:latin typeface="+mn-ea"/>
              </a:rPr>
              <a:t>combo</a:t>
            </a:r>
            <a:r>
              <a:rPr lang="zh-CN" altLang="en-US" dirty="0" smtClean="0">
                <a:latin typeface="+mn-ea"/>
              </a:rPr>
              <a:t>）</a:t>
            </a:r>
            <a:endParaRPr lang="en-US" altLang="zh-CN" dirty="0" smtClean="0">
              <a:latin typeface="+mn-ea"/>
            </a:endParaRP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+mn-ea"/>
              </a:rPr>
              <a:t>不</a:t>
            </a:r>
            <a:r>
              <a:rPr lang="zh-CN" altLang="en-US" dirty="0" smtClean="0">
                <a:latin typeface="+mn-ea"/>
              </a:rPr>
              <a:t>支持</a:t>
            </a:r>
            <a:r>
              <a:rPr lang="en-US" altLang="zh-CN" dirty="0" smtClean="0">
                <a:latin typeface="+mn-ea"/>
              </a:rPr>
              <a:t>LAN/WAN</a:t>
            </a:r>
            <a:r>
              <a:rPr lang="zh-CN" altLang="en-US" dirty="0" smtClean="0">
                <a:latin typeface="+mn-ea"/>
              </a:rPr>
              <a:t>切换：</a:t>
            </a:r>
            <a:r>
              <a:rPr lang="en-US" altLang="zh-CN" dirty="0" smtClean="0">
                <a:latin typeface="+mn-ea"/>
              </a:rPr>
              <a:t>X1XX</a:t>
            </a:r>
            <a:r>
              <a:rPr lang="zh-CN" altLang="en-US" dirty="0" smtClean="0">
                <a:latin typeface="+mn-ea"/>
              </a:rPr>
              <a:t>，</a:t>
            </a:r>
            <a:r>
              <a:rPr lang="en-US" altLang="zh-CN" dirty="0" smtClean="0">
                <a:latin typeface="+mn-ea"/>
              </a:rPr>
              <a:t>3100G2,5200G2</a:t>
            </a:r>
          </a:p>
          <a:p>
            <a:pPr lvl="2"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3662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无法上网</a:t>
            </a:r>
            <a:endParaRPr lang="zh-CN" altLang="en-US" dirty="0"/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1248000" y="1440000"/>
            <a:ext cx="9600000" cy="43200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18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l" rt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 algn="l" rt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 algn="l" rt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+mn-ea"/>
              </a:defRPr>
            </a:lvl6pPr>
            <a:lvl7pPr marL="29718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+mn-ea"/>
              </a:defRPr>
            </a:lvl7pPr>
            <a:lvl8pPr marL="34290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+mn-ea"/>
              </a:defRPr>
            </a:lvl8pPr>
            <a:lvl9pPr marL="38862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+mn-ea"/>
              </a:defRPr>
            </a:lvl9pPr>
          </a:lstStyle>
          <a:p>
            <a:pPr marL="380990" indent="-38099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+mn-ea"/>
                <a:ea typeface="+mn-ea"/>
              </a:rPr>
              <a:t>PC</a:t>
            </a:r>
            <a:r>
              <a:rPr lang="zh-CN" altLang="en-US" sz="2400" dirty="0">
                <a:latin typeface="+mn-ea"/>
                <a:ea typeface="+mn-ea"/>
              </a:rPr>
              <a:t>直连外网是否可以上网</a:t>
            </a:r>
            <a:endParaRPr lang="en-US" altLang="zh-CN" sz="2400" dirty="0">
              <a:latin typeface="+mn-ea"/>
              <a:ea typeface="+mn-ea"/>
            </a:endParaRPr>
          </a:p>
          <a:p>
            <a:pPr marL="380990" indent="-38099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+mn-ea"/>
                <a:ea typeface="+mn-ea"/>
              </a:rPr>
              <a:t>网口协商是否正确，</a:t>
            </a:r>
            <a:r>
              <a:rPr lang="en-US" altLang="zh-CN" sz="2400" dirty="0">
                <a:latin typeface="+mn-ea"/>
                <a:ea typeface="+mn-ea"/>
              </a:rPr>
              <a:t>WAN/LAN</a:t>
            </a:r>
            <a:r>
              <a:rPr lang="zh-CN" altLang="en-US" sz="2400" dirty="0">
                <a:latin typeface="+mn-ea"/>
                <a:ea typeface="+mn-ea"/>
              </a:rPr>
              <a:t>连接状态是否正确</a:t>
            </a:r>
            <a:endParaRPr lang="en-US" altLang="zh-CN" sz="2400" dirty="0">
              <a:latin typeface="+mn-ea"/>
              <a:ea typeface="+mn-ea"/>
            </a:endParaRPr>
          </a:p>
          <a:p>
            <a:pPr marL="380990" indent="-38099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+mn-ea"/>
                <a:ea typeface="+mn-ea"/>
              </a:rPr>
              <a:t>是否开启了上网控制（</a:t>
            </a:r>
            <a:r>
              <a:rPr lang="en-US" altLang="zh-CN" sz="2400" dirty="0">
                <a:latin typeface="+mn-ea"/>
                <a:ea typeface="+mn-ea"/>
              </a:rPr>
              <a:t>MAC</a:t>
            </a:r>
            <a:r>
              <a:rPr lang="zh-CN" altLang="en-US" sz="2400" dirty="0">
                <a:latin typeface="+mn-ea"/>
                <a:ea typeface="+mn-ea"/>
              </a:rPr>
              <a:t>接入控制，防火墙出入站策略，</a:t>
            </a:r>
            <a:r>
              <a:rPr lang="en-US" altLang="zh-CN" sz="2400" dirty="0">
                <a:latin typeface="+mn-ea"/>
                <a:ea typeface="+mn-ea"/>
              </a:rPr>
              <a:t>IP/MAC</a:t>
            </a:r>
            <a:r>
              <a:rPr lang="zh-CN" altLang="en-US" sz="2400" dirty="0">
                <a:latin typeface="+mn-ea"/>
                <a:ea typeface="+mn-ea"/>
              </a:rPr>
              <a:t>绑定、</a:t>
            </a:r>
            <a:r>
              <a:rPr lang="en-US" altLang="zh-CN" sz="2400" dirty="0">
                <a:latin typeface="+mn-ea"/>
                <a:ea typeface="+mn-ea"/>
              </a:rPr>
              <a:t>ARP</a:t>
            </a:r>
            <a:r>
              <a:rPr lang="zh-CN" altLang="en-US" sz="2400" dirty="0">
                <a:latin typeface="+mn-ea"/>
                <a:ea typeface="+mn-ea"/>
              </a:rPr>
              <a:t>绑定等）</a:t>
            </a:r>
            <a:endParaRPr lang="en-US" altLang="zh-CN" sz="2400" dirty="0">
              <a:latin typeface="+mn-ea"/>
              <a:ea typeface="+mn-ea"/>
            </a:endParaRPr>
          </a:p>
          <a:p>
            <a:pPr marL="380990" indent="-38099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+mn-ea"/>
                <a:ea typeface="+mn-ea"/>
              </a:rPr>
              <a:t>下连的交换机等设备是否异常，可以采用</a:t>
            </a:r>
            <a:r>
              <a:rPr lang="en-US" altLang="zh-CN" sz="2400" dirty="0">
                <a:latin typeface="+mn-ea"/>
                <a:ea typeface="+mn-ea"/>
              </a:rPr>
              <a:t>PC</a:t>
            </a:r>
            <a:r>
              <a:rPr lang="zh-CN" altLang="en-US" sz="2400" dirty="0">
                <a:latin typeface="+mn-ea"/>
                <a:ea typeface="+mn-ea"/>
              </a:rPr>
              <a:t>直连路由器测试</a:t>
            </a:r>
            <a:endParaRPr lang="en-US" altLang="zh-CN" sz="2400" dirty="0">
              <a:latin typeface="+mn-ea"/>
              <a:ea typeface="+mn-ea"/>
            </a:endParaRPr>
          </a:p>
          <a:p>
            <a:pPr marL="380990" indent="-38099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+mn-ea"/>
                <a:ea typeface="+mn-ea"/>
              </a:rPr>
              <a:t>恢复出厂配置测试</a:t>
            </a:r>
            <a:endParaRPr lang="en-US" altLang="zh-CN" sz="2400" dirty="0">
              <a:latin typeface="+mn-ea"/>
              <a:ea typeface="+mn-ea"/>
            </a:endParaRPr>
          </a:p>
          <a:p>
            <a:pPr marL="0" indent="0">
              <a:spcBef>
                <a:spcPct val="50000"/>
              </a:spcBef>
              <a:buClr>
                <a:schemeClr val="tx1"/>
              </a:buClr>
            </a:pPr>
            <a:endParaRPr lang="en-US" altLang="zh-CN" sz="2400" dirty="0">
              <a:latin typeface="华文细黑" pitchFamily="2" charset="-122"/>
              <a:ea typeface="华文细黑" pitchFamily="2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9936427" y="1892830"/>
          <a:ext cx="121920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4" name="文档" showAsIcon="1" r:id="rId4" imgW="914400" imgH="828720" progId="Word.Document.12">
                  <p:embed/>
                </p:oleObj>
              </mc:Choice>
              <mc:Fallback>
                <p:oleObj name="文档" showAsIcon="1" r:id="rId4" imgW="914400" imgH="82872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936427" y="1892830"/>
                        <a:ext cx="1219200" cy="1104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164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IPsec VPN</a:t>
            </a:r>
            <a:r>
              <a:rPr lang="zh-CN" altLang="en-US" dirty="0" smtClean="0"/>
              <a:t>问题排查</a:t>
            </a:r>
            <a:endParaRPr lang="zh-CN" altLang="en-US" dirty="0"/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1248000" y="1440000"/>
            <a:ext cx="9600000" cy="43200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18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l" rt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 algn="l" rt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 algn="l" rt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+mn-ea"/>
              </a:defRPr>
            </a:lvl6pPr>
            <a:lvl7pPr marL="29718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+mn-ea"/>
              </a:defRPr>
            </a:lvl7pPr>
            <a:lvl8pPr marL="34290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+mn-ea"/>
              </a:defRPr>
            </a:lvl8pPr>
            <a:lvl9pPr marL="38862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+mn-ea"/>
              </a:defRPr>
            </a:lvl9pPr>
          </a:lstStyle>
          <a:p>
            <a:pPr marL="0" indent="0">
              <a:spcBef>
                <a:spcPct val="50000"/>
              </a:spcBef>
              <a:buClr>
                <a:schemeClr val="tx1"/>
              </a:buClr>
            </a:pPr>
            <a:r>
              <a:rPr lang="en-US" altLang="zh-CN" sz="2400" dirty="0">
                <a:latin typeface="华文细黑" pitchFamily="2" charset="-122"/>
                <a:ea typeface="华文细黑" pitchFamily="2" charset="-122"/>
              </a:rPr>
              <a:t>1</a:t>
            </a: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、</a:t>
            </a:r>
            <a:r>
              <a:rPr lang="en-US" altLang="zh-CN" sz="2400" dirty="0">
                <a:latin typeface="华文细黑" pitchFamily="2" charset="-122"/>
                <a:ea typeface="华文细黑" pitchFamily="2" charset="-122"/>
              </a:rPr>
              <a:t>IPsec VPN</a:t>
            </a: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无法建立</a:t>
            </a:r>
            <a:endParaRPr lang="en-US" altLang="zh-CN" sz="2400" dirty="0">
              <a:latin typeface="华文细黑" pitchFamily="2" charset="-122"/>
              <a:ea typeface="华文细黑" pitchFamily="2" charset="-122"/>
            </a:endParaRPr>
          </a:p>
          <a:p>
            <a:pPr marL="0" indent="0">
              <a:spcBef>
                <a:spcPct val="50000"/>
              </a:spcBef>
              <a:buClr>
                <a:schemeClr val="tx1"/>
              </a:buClr>
            </a:pPr>
            <a:r>
              <a:rPr lang="en-US" altLang="zh-CN" sz="2400" dirty="0">
                <a:latin typeface="华文细黑" pitchFamily="2" charset="-122"/>
                <a:ea typeface="华文细黑" pitchFamily="2" charset="-122"/>
              </a:rPr>
              <a:t>2</a:t>
            </a: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、</a:t>
            </a:r>
            <a:r>
              <a:rPr lang="en-US" altLang="zh-CN" sz="2400" dirty="0">
                <a:latin typeface="华文细黑" pitchFamily="2" charset="-122"/>
                <a:ea typeface="华文细黑" pitchFamily="2" charset="-122"/>
              </a:rPr>
              <a:t>IPsec VPN</a:t>
            </a: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频繁断开</a:t>
            </a:r>
            <a:endParaRPr lang="en-US" altLang="zh-CN" sz="2400" dirty="0">
              <a:latin typeface="华文细黑" pitchFamily="2" charset="-122"/>
              <a:ea typeface="华文细黑" pitchFamily="2" charset="-122"/>
            </a:endParaRPr>
          </a:p>
          <a:p>
            <a:pPr marL="0" indent="0">
              <a:spcBef>
                <a:spcPct val="50000"/>
              </a:spcBef>
              <a:buClr>
                <a:schemeClr val="tx1"/>
              </a:buClr>
            </a:pPr>
            <a:r>
              <a:rPr lang="en-US" altLang="zh-CN" sz="2400" dirty="0">
                <a:latin typeface="华文细黑" pitchFamily="2" charset="-122"/>
                <a:ea typeface="华文细黑" pitchFamily="2" charset="-122"/>
              </a:rPr>
              <a:t>3</a:t>
            </a: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、</a:t>
            </a:r>
            <a:r>
              <a:rPr lang="en-US" altLang="zh-CN" sz="2400" dirty="0">
                <a:latin typeface="华文细黑" pitchFamily="2" charset="-122"/>
                <a:ea typeface="华文细黑" pitchFamily="2" charset="-122"/>
              </a:rPr>
              <a:t>IPsec VPN</a:t>
            </a: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传输慢</a:t>
            </a:r>
            <a:endParaRPr lang="en-US" altLang="zh-CN" sz="2400" dirty="0">
              <a:latin typeface="华文细黑" pitchFamily="2" charset="-122"/>
              <a:ea typeface="华文细黑" pitchFamily="2" charset="-122"/>
            </a:endParaRPr>
          </a:p>
        </p:txBody>
      </p:sp>
      <p:graphicFrame>
        <p:nvGraphicFramePr>
          <p:cNvPr id="4" name="对象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4925523"/>
              </p:ext>
            </p:extLst>
          </p:nvPr>
        </p:nvGraphicFramePr>
        <p:xfrm>
          <a:off x="8112224" y="1988841"/>
          <a:ext cx="121920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1" name="Document" showAsIcon="1" r:id="rId4" imgW="914400" imgH="828720" progId="Word.Document.8">
                  <p:embed/>
                </p:oleObj>
              </mc:Choice>
              <mc:Fallback>
                <p:oleObj name="Document" showAsIcon="1" r:id="rId4" imgW="914400" imgH="828720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112224" y="1988841"/>
                        <a:ext cx="1219200" cy="1104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7144453"/>
              </p:ext>
            </p:extLst>
          </p:nvPr>
        </p:nvGraphicFramePr>
        <p:xfrm>
          <a:off x="8264624" y="3238626"/>
          <a:ext cx="914400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2" name="包装程序外壳对象" showAsIcon="1" r:id="rId6" imgW="914400" imgH="792360" progId="Package">
                  <p:embed/>
                </p:oleObj>
              </mc:Choice>
              <mc:Fallback>
                <p:oleObj name="包装程序外壳对象" showAsIcon="1" r:id="rId6" imgW="914400" imgH="7923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264624" y="3238626"/>
                        <a:ext cx="914400" cy="792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7981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端口映射不成功</a:t>
            </a:r>
            <a:endParaRPr lang="zh-CN" altLang="en-US" dirty="0"/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1248000" y="1440000"/>
            <a:ext cx="9600000" cy="43200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18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l" rt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 algn="l" rt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 algn="l" rt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+mn-ea"/>
              </a:defRPr>
            </a:lvl6pPr>
            <a:lvl7pPr marL="29718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+mn-ea"/>
              </a:defRPr>
            </a:lvl7pPr>
            <a:lvl8pPr marL="34290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+mn-ea"/>
              </a:defRPr>
            </a:lvl8pPr>
            <a:lvl9pPr marL="38862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+mn-ea"/>
              </a:defRPr>
            </a:lvl9pPr>
          </a:lstStyle>
          <a:p>
            <a:pPr marL="380990" indent="-38099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排查服务器设置</a:t>
            </a:r>
            <a:endParaRPr lang="en-US" altLang="zh-CN" sz="2400" dirty="0">
              <a:latin typeface="华文细黑" pitchFamily="2" charset="-122"/>
              <a:ea typeface="华文细黑" pitchFamily="2" charset="-122"/>
            </a:endParaRPr>
          </a:p>
          <a:p>
            <a:pPr marL="0" indent="0">
              <a:spcBef>
                <a:spcPct val="50000"/>
              </a:spcBef>
              <a:buClr>
                <a:schemeClr val="tx1"/>
              </a:buClr>
            </a:pP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服务器配置正确，服务器到外网路由可达</a:t>
            </a:r>
            <a:endParaRPr lang="en-US" altLang="zh-CN" sz="2400" dirty="0">
              <a:latin typeface="华文细黑" pitchFamily="2" charset="-122"/>
              <a:ea typeface="华文细黑" pitchFamily="2" charset="-122"/>
            </a:endParaRPr>
          </a:p>
          <a:p>
            <a:pPr marL="380990" indent="-38099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排查路由器设置</a:t>
            </a:r>
            <a:endParaRPr lang="en-US" altLang="zh-CN" sz="2400" dirty="0">
              <a:latin typeface="华文细黑" pitchFamily="2" charset="-122"/>
              <a:ea typeface="华文细黑" pitchFamily="2" charset="-122"/>
            </a:endParaRPr>
          </a:p>
          <a:p>
            <a:pPr marL="0" indent="0">
              <a:spcBef>
                <a:spcPct val="50000"/>
              </a:spcBef>
              <a:buClr>
                <a:schemeClr val="tx1"/>
              </a:buClr>
            </a:pP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端口映射配置正确，服务器端口全部映射，防火墙等访问控制策略放通，是否配置了一对一</a:t>
            </a:r>
            <a:r>
              <a:rPr lang="en-US" altLang="zh-CN" sz="2400" dirty="0">
                <a:latin typeface="华文细黑" pitchFamily="2" charset="-122"/>
                <a:ea typeface="华文细黑" pitchFamily="2" charset="-122"/>
              </a:rPr>
              <a:t>NAT</a:t>
            </a:r>
          </a:p>
          <a:p>
            <a:pPr marL="380990" indent="-38099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排查运营商线路问题</a:t>
            </a:r>
            <a:endParaRPr lang="en-US" altLang="zh-CN" sz="2400" dirty="0">
              <a:latin typeface="华文细黑" pitchFamily="2" charset="-122"/>
              <a:ea typeface="华文细黑" pitchFamily="2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8496267" y="2084851"/>
          <a:ext cx="121920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2" name="文档" showAsIcon="1" r:id="rId4" imgW="914400" imgH="828720" progId="Word.Document.12">
                  <p:embed/>
                </p:oleObj>
              </mc:Choice>
              <mc:Fallback>
                <p:oleObj name="文档" showAsIcon="1" r:id="rId4" imgW="914400" imgH="82872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496267" y="2084851"/>
                        <a:ext cx="1219200" cy="1104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8830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网站过滤不成功</a:t>
            </a:r>
            <a:endParaRPr lang="zh-CN" altLang="en-US" dirty="0"/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1248000" y="1440000"/>
            <a:ext cx="9600000" cy="43200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18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l" rt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 algn="l" rt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 algn="l" rt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+mn-ea"/>
              </a:defRPr>
            </a:lvl6pPr>
            <a:lvl7pPr marL="29718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+mn-ea"/>
              </a:defRPr>
            </a:lvl7pPr>
            <a:lvl8pPr marL="34290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+mn-ea"/>
              </a:defRPr>
            </a:lvl8pPr>
            <a:lvl9pPr marL="38862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+mn-ea"/>
              </a:defRPr>
            </a:lvl9pPr>
          </a:lstStyle>
          <a:p>
            <a:pPr marL="380990" indent="-38099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排查路由问题</a:t>
            </a:r>
            <a:endParaRPr lang="en-US" altLang="zh-CN" sz="2400" dirty="0">
              <a:latin typeface="华文细黑" pitchFamily="2" charset="-122"/>
              <a:ea typeface="华文细黑" pitchFamily="2" charset="-122"/>
            </a:endParaRPr>
          </a:p>
          <a:p>
            <a:pPr marL="380990" indent="-38099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排查配置问题</a:t>
            </a:r>
            <a:endParaRPr lang="en-US" altLang="zh-CN" sz="2400" dirty="0">
              <a:latin typeface="华文细黑" pitchFamily="2" charset="-122"/>
              <a:ea typeface="华文细黑" pitchFamily="2" charset="-122"/>
            </a:endParaRPr>
          </a:p>
          <a:p>
            <a:pPr marL="380990" indent="-38099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排查浏览器问题</a:t>
            </a:r>
            <a:endParaRPr lang="en-US" altLang="zh-CN" sz="2400" dirty="0">
              <a:latin typeface="华文细黑" pitchFamily="2" charset="-122"/>
              <a:ea typeface="华文细黑" pitchFamily="2" charset="-122"/>
            </a:endParaRPr>
          </a:p>
        </p:txBody>
      </p:sp>
      <p:graphicFrame>
        <p:nvGraphicFramePr>
          <p:cNvPr id="4" name="对象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7437339"/>
              </p:ext>
            </p:extLst>
          </p:nvPr>
        </p:nvGraphicFramePr>
        <p:xfrm>
          <a:off x="8208235" y="2180862"/>
          <a:ext cx="121920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6" name="文档" showAsIcon="1" r:id="rId4" imgW="914400" imgH="828720" progId="Word.Document.12">
                  <p:embed/>
                </p:oleObj>
              </mc:Choice>
              <mc:Fallback>
                <p:oleObj name="文档" showAsIcon="1" r:id="rId4" imgW="914400" imgH="82872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208235" y="2180862"/>
                        <a:ext cx="1219200" cy="1104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3194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DHCP</a:t>
            </a:r>
            <a:r>
              <a:rPr lang="zh-CN" altLang="en-US" dirty="0" smtClean="0"/>
              <a:t>无法给客户端分配</a:t>
            </a:r>
            <a:r>
              <a:rPr lang="zh-CN" altLang="en-US" dirty="0"/>
              <a:t>地址</a:t>
            </a:r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1248000" y="1440000"/>
            <a:ext cx="9600000" cy="43200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18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l" rt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 algn="l" rt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 algn="l" rt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+mn-ea"/>
              </a:defRPr>
            </a:lvl6pPr>
            <a:lvl7pPr marL="29718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+mn-ea"/>
              </a:defRPr>
            </a:lvl7pPr>
            <a:lvl8pPr marL="34290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+mn-ea"/>
              </a:defRPr>
            </a:lvl8pPr>
            <a:lvl9pPr marL="38862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+mn-ea"/>
              </a:defRPr>
            </a:lvl9pPr>
          </a:lstStyle>
          <a:p>
            <a:pPr marL="380990" indent="-38099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排查</a:t>
            </a:r>
            <a:r>
              <a:rPr lang="en-US" altLang="zh-CN" sz="2400" dirty="0">
                <a:latin typeface="华文细黑" pitchFamily="2" charset="-122"/>
                <a:ea typeface="华文细黑" pitchFamily="2" charset="-122"/>
              </a:rPr>
              <a:t>DHCP</a:t>
            </a: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配置是否正确</a:t>
            </a:r>
            <a:endParaRPr lang="en-US" altLang="zh-CN" sz="2400" dirty="0">
              <a:latin typeface="华文细黑" pitchFamily="2" charset="-122"/>
              <a:ea typeface="华文细黑" pitchFamily="2" charset="-122"/>
            </a:endParaRPr>
          </a:p>
          <a:p>
            <a:pPr marL="380990" indent="-38099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排查</a:t>
            </a:r>
            <a:r>
              <a:rPr lang="en-US" altLang="zh-CN" sz="2400" dirty="0">
                <a:latin typeface="华文细黑" pitchFamily="2" charset="-122"/>
                <a:ea typeface="华文细黑" pitchFamily="2" charset="-122"/>
              </a:rPr>
              <a:t>DHCP</a:t>
            </a: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剩余地址是否足够</a:t>
            </a:r>
            <a:endParaRPr lang="en-US" altLang="zh-CN" sz="2400" dirty="0">
              <a:latin typeface="华文细黑" pitchFamily="2" charset="-122"/>
              <a:ea typeface="华文细黑" pitchFamily="2" charset="-122"/>
            </a:endParaRPr>
          </a:p>
          <a:p>
            <a:pPr marL="380990" indent="-38099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排查中间网络设备问题</a:t>
            </a:r>
            <a:endParaRPr lang="en-US" altLang="zh-CN" sz="2400" dirty="0">
              <a:latin typeface="华文细黑" pitchFamily="2" charset="-122"/>
              <a:ea typeface="华文细黑" pitchFamily="2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0847037"/>
              </p:ext>
            </p:extLst>
          </p:nvPr>
        </p:nvGraphicFramePr>
        <p:xfrm>
          <a:off x="8304245" y="2084851"/>
          <a:ext cx="121920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0" name="文档" showAsIcon="1" r:id="rId4" imgW="914400" imgH="828720" progId="Word.Document.12">
                  <p:embed/>
                </p:oleObj>
              </mc:Choice>
              <mc:Fallback>
                <p:oleObj name="文档" showAsIcon="1" r:id="rId4" imgW="914400" imgH="82872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304245" y="2084851"/>
                        <a:ext cx="1219200" cy="1104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0591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PPPOE</a:t>
            </a:r>
            <a:r>
              <a:rPr lang="zh-CN" altLang="en-US" dirty="0" smtClean="0"/>
              <a:t>拨号失败</a:t>
            </a:r>
            <a:endParaRPr lang="zh-CN" altLang="en-US" dirty="0"/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1248000" y="1440000"/>
            <a:ext cx="9600000" cy="43200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18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l" rt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 algn="l" rt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 algn="l" rt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+mn-ea"/>
              </a:defRPr>
            </a:lvl6pPr>
            <a:lvl7pPr marL="29718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+mn-ea"/>
              </a:defRPr>
            </a:lvl7pPr>
            <a:lvl8pPr marL="34290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+mn-ea"/>
              </a:defRPr>
            </a:lvl8pPr>
            <a:lvl9pPr marL="38862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+mn-ea"/>
              </a:defRPr>
            </a:lvl9pPr>
          </a:lstStyle>
          <a:p>
            <a:pPr marL="380990" indent="-38099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排查</a:t>
            </a:r>
            <a:r>
              <a:rPr lang="en-US" altLang="zh-CN" sz="2400" dirty="0">
                <a:latin typeface="华文细黑" pitchFamily="2" charset="-122"/>
                <a:ea typeface="华文细黑" pitchFamily="2" charset="-122"/>
              </a:rPr>
              <a:t>PPPOE</a:t>
            </a: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拨号账号密码配置是否正确</a:t>
            </a:r>
            <a:endParaRPr lang="en-US" altLang="zh-CN" sz="2400" dirty="0">
              <a:latin typeface="华文细黑" pitchFamily="2" charset="-122"/>
              <a:ea typeface="华文细黑" pitchFamily="2" charset="-122"/>
            </a:endParaRPr>
          </a:p>
          <a:p>
            <a:pPr marL="380990" indent="-38099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华文细黑" pitchFamily="2" charset="-122"/>
                <a:ea typeface="华文细黑" pitchFamily="2" charset="-122"/>
              </a:rPr>
              <a:t>PC</a:t>
            </a: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直连外网是否可以拨号成功</a:t>
            </a:r>
            <a:endParaRPr lang="en-US" altLang="zh-CN" sz="2400" dirty="0">
              <a:latin typeface="华文细黑" pitchFamily="2" charset="-122"/>
              <a:ea typeface="华文细黑" pitchFamily="2" charset="-122"/>
            </a:endParaRPr>
          </a:p>
          <a:p>
            <a:pPr marL="380990" indent="-38099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强制</a:t>
            </a:r>
            <a:r>
              <a:rPr lang="en-US" altLang="zh-CN" sz="2400" dirty="0">
                <a:latin typeface="华文细黑" pitchFamily="2" charset="-122"/>
                <a:ea typeface="华文细黑" pitchFamily="2" charset="-122"/>
              </a:rPr>
              <a:t>WAN</a:t>
            </a: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口，修改</a:t>
            </a:r>
            <a:r>
              <a:rPr lang="en-US" altLang="zh-CN" sz="2400" dirty="0">
                <a:latin typeface="华文细黑" pitchFamily="2" charset="-122"/>
                <a:ea typeface="华文细黑" pitchFamily="2" charset="-122"/>
              </a:rPr>
              <a:t>MTU</a:t>
            </a: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值</a:t>
            </a:r>
            <a:endParaRPr lang="en-US" altLang="zh-CN" sz="2400" dirty="0">
              <a:latin typeface="华文细黑" pitchFamily="2" charset="-122"/>
              <a:ea typeface="华文细黑" pitchFamily="2" charset="-122"/>
            </a:endParaRPr>
          </a:p>
          <a:p>
            <a:pPr marL="380990" indent="-38099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华文细黑" pitchFamily="2" charset="-122"/>
                <a:ea typeface="华文细黑" pitchFamily="2" charset="-122"/>
              </a:rPr>
              <a:t>MAC</a:t>
            </a: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地址克隆</a:t>
            </a:r>
            <a:endParaRPr lang="en-US" altLang="zh-CN" sz="2400" dirty="0">
              <a:latin typeface="华文细黑" pitchFamily="2" charset="-122"/>
              <a:ea typeface="华文细黑" pitchFamily="2" charset="-122"/>
            </a:endParaRPr>
          </a:p>
          <a:p>
            <a:pPr marL="380990" indent="-38099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抓取</a:t>
            </a:r>
            <a:r>
              <a:rPr lang="en-US" altLang="zh-CN" sz="2400" dirty="0">
                <a:latin typeface="华文细黑" pitchFamily="2" charset="-122"/>
                <a:ea typeface="华文细黑" pitchFamily="2" charset="-122"/>
              </a:rPr>
              <a:t>PPPOE</a:t>
            </a: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报文分析</a:t>
            </a:r>
            <a:endParaRPr lang="en-US" altLang="zh-CN" sz="2400" dirty="0">
              <a:latin typeface="华文细黑" pitchFamily="2" charset="-122"/>
              <a:ea typeface="华文细黑" pitchFamily="2" charset="-122"/>
            </a:endParaRPr>
          </a:p>
        </p:txBody>
      </p:sp>
      <p:graphicFrame>
        <p:nvGraphicFramePr>
          <p:cNvPr id="4" name="对象 3"/>
          <p:cNvGraphicFramePr>
            <a:graphicFrameLocks noChangeAspect="1"/>
          </p:cNvGraphicFramePr>
          <p:nvPr>
            <p:extLst/>
          </p:nvPr>
        </p:nvGraphicFramePr>
        <p:xfrm>
          <a:off x="8400256" y="2276873"/>
          <a:ext cx="121920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4" name="文档" showAsIcon="1" r:id="rId4" imgW="914400" imgH="828720" progId="Word.Document.12">
                  <p:embed/>
                </p:oleObj>
              </mc:Choice>
              <mc:Fallback>
                <p:oleObj name="文档" showAsIcon="1" r:id="rId4" imgW="914400" imgH="82872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400256" y="2276873"/>
                        <a:ext cx="1219200" cy="1104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6851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L2TP</a:t>
            </a:r>
            <a:r>
              <a:rPr lang="zh-CN" altLang="en-US" dirty="0" smtClean="0"/>
              <a:t>拨号失败</a:t>
            </a:r>
            <a:endParaRPr lang="zh-CN" altLang="en-US" dirty="0"/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1248000" y="1440000"/>
            <a:ext cx="9600000" cy="43200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18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l" rt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 algn="l" rt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 algn="l" rt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+mn-ea"/>
              </a:defRPr>
            </a:lvl6pPr>
            <a:lvl7pPr marL="29718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+mn-ea"/>
              </a:defRPr>
            </a:lvl7pPr>
            <a:lvl8pPr marL="34290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+mn-ea"/>
              </a:defRPr>
            </a:lvl8pPr>
            <a:lvl9pPr marL="38862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+mn-ea"/>
              </a:defRPr>
            </a:lvl9pPr>
          </a:lstStyle>
          <a:p>
            <a:pPr marL="380990" indent="-38099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路由器配置是否正确</a:t>
            </a:r>
            <a:endParaRPr lang="en-US" altLang="zh-CN" sz="2400" dirty="0">
              <a:latin typeface="华文细黑" pitchFamily="2" charset="-122"/>
              <a:ea typeface="华文细黑" pitchFamily="2" charset="-122"/>
            </a:endParaRPr>
          </a:p>
          <a:p>
            <a:pPr marL="380990" indent="-38099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华文细黑" pitchFamily="2" charset="-122"/>
                <a:ea typeface="华文细黑" pitchFamily="2" charset="-122"/>
              </a:rPr>
              <a:t>PC</a:t>
            </a: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拨号端配置是否正确</a:t>
            </a:r>
            <a:endParaRPr lang="en-US" altLang="zh-CN" sz="2400" dirty="0">
              <a:latin typeface="华文细黑" pitchFamily="2" charset="-122"/>
              <a:ea typeface="华文细黑" pitchFamily="2" charset="-122"/>
            </a:endParaRPr>
          </a:p>
          <a:p>
            <a:pPr marL="380990" indent="-38099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收集信息（抓包、日志等）</a:t>
            </a:r>
            <a:endParaRPr lang="en-US" altLang="zh-CN" sz="2400" dirty="0">
              <a:latin typeface="华文细黑" pitchFamily="2" charset="-122"/>
              <a:ea typeface="华文细黑" pitchFamily="2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3250712"/>
              </p:ext>
            </p:extLst>
          </p:nvPr>
        </p:nvGraphicFramePr>
        <p:xfrm>
          <a:off x="4864485" y="4485118"/>
          <a:ext cx="121920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9" name="文档" showAsIcon="1" r:id="rId4" imgW="914400" imgH="828720" progId="Word.Document.12">
                  <p:embed/>
                </p:oleObj>
              </mc:Choice>
              <mc:Fallback>
                <p:oleObj name="文档" showAsIcon="1" r:id="rId4" imgW="914400" imgH="82872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64485" y="4485118"/>
                        <a:ext cx="1219200" cy="1104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187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网络连接数不足排查</a:t>
            </a:r>
            <a:endParaRPr lang="zh-CN" altLang="en-US" dirty="0"/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1248000" y="1440000"/>
            <a:ext cx="9600000" cy="43200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18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l" rt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 algn="l" rt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 algn="l" rt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+mn-ea"/>
              </a:defRPr>
            </a:lvl6pPr>
            <a:lvl7pPr marL="29718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+mn-ea"/>
              </a:defRPr>
            </a:lvl7pPr>
            <a:lvl8pPr marL="34290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+mn-ea"/>
              </a:defRPr>
            </a:lvl8pPr>
            <a:lvl9pPr marL="38862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+mn-ea"/>
              </a:defRPr>
            </a:lvl9pPr>
          </a:lstStyle>
          <a:p>
            <a:pPr marL="380990" indent="-38099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查看连接数不足日志具体情况</a:t>
            </a:r>
            <a:endParaRPr lang="en-US" altLang="zh-CN" sz="2400" dirty="0">
              <a:latin typeface="华文细黑" pitchFamily="2" charset="-122"/>
              <a:ea typeface="华文细黑" pitchFamily="2" charset="-122"/>
            </a:endParaRPr>
          </a:p>
          <a:p>
            <a:pPr marL="380990" indent="-38099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系统自检查看连接数使用情况</a:t>
            </a:r>
            <a:endParaRPr lang="en-US" altLang="zh-CN" sz="2400" dirty="0">
              <a:latin typeface="华文细黑" pitchFamily="2" charset="-122"/>
              <a:ea typeface="华文细黑" pitchFamily="2" charset="-122"/>
            </a:endParaRPr>
          </a:p>
          <a:p>
            <a:pPr marL="380990" indent="-38099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内网是否有攻击主机</a:t>
            </a:r>
            <a:endParaRPr lang="en-US" altLang="zh-CN" sz="2400" dirty="0">
              <a:latin typeface="华文细黑" pitchFamily="2" charset="-122"/>
              <a:ea typeface="华文细黑" pitchFamily="2" charset="-122"/>
            </a:endParaRPr>
          </a:p>
          <a:p>
            <a:pPr marL="380990" indent="-38099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检查</a:t>
            </a:r>
            <a:r>
              <a:rPr lang="en-US" altLang="zh-CN" sz="2400" dirty="0">
                <a:latin typeface="华文细黑" pitchFamily="2" charset="-122"/>
                <a:ea typeface="华文细黑" pitchFamily="2" charset="-122"/>
              </a:rPr>
              <a:t>WAN</a:t>
            </a: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口连接总数配置是否合理</a:t>
            </a:r>
            <a:endParaRPr lang="en-US" altLang="zh-CN" sz="2400" dirty="0">
              <a:latin typeface="华文细黑" pitchFamily="2" charset="-122"/>
              <a:ea typeface="华文细黑" pitchFamily="2" charset="-122"/>
            </a:endParaRPr>
          </a:p>
          <a:p>
            <a:pPr marL="380990" indent="-38099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检查每</a:t>
            </a:r>
            <a:r>
              <a:rPr lang="en-US" altLang="zh-CN" sz="2400" dirty="0">
                <a:latin typeface="华文细黑" pitchFamily="2" charset="-122"/>
                <a:ea typeface="华文细黑" pitchFamily="2" charset="-122"/>
              </a:rPr>
              <a:t>IP</a:t>
            </a: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，每</a:t>
            </a:r>
            <a:r>
              <a:rPr lang="en-US" altLang="zh-CN" sz="2400" dirty="0">
                <a:latin typeface="华文细黑" pitchFamily="2" charset="-122"/>
                <a:ea typeface="华文细黑" pitchFamily="2" charset="-122"/>
              </a:rPr>
              <a:t>VLAN</a:t>
            </a:r>
            <a:r>
              <a:rPr lang="zh-CN" altLang="en-US" sz="2400" dirty="0">
                <a:latin typeface="华文细黑" pitchFamily="2" charset="-122"/>
                <a:ea typeface="华文细黑" pitchFamily="2" charset="-122"/>
              </a:rPr>
              <a:t>连接数设置是否合理</a:t>
            </a:r>
            <a:endParaRPr lang="en-US" altLang="zh-CN" sz="2400" dirty="0">
              <a:latin typeface="华文细黑" pitchFamily="2" charset="-122"/>
              <a:ea typeface="华文细黑" pitchFamily="2" charset="-122"/>
            </a:endParaRPr>
          </a:p>
          <a:p>
            <a:pPr marL="0" indent="0">
              <a:spcBef>
                <a:spcPct val="50000"/>
              </a:spcBef>
              <a:buClr>
                <a:schemeClr val="tx1"/>
              </a:buClr>
            </a:pPr>
            <a:endParaRPr lang="en-US" altLang="zh-CN" sz="2400" dirty="0">
              <a:latin typeface="华文细黑" pitchFamily="2" charset="-122"/>
              <a:ea typeface="华文细黑" pitchFamily="2" charset="-122"/>
            </a:endParaRPr>
          </a:p>
          <a:p>
            <a:pPr marL="380990" indent="-38099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altLang="zh-CN" sz="2400" dirty="0">
              <a:latin typeface="华文细黑" pitchFamily="2" charset="-122"/>
              <a:ea typeface="华文细黑" pitchFamily="2" charset="-122"/>
            </a:endParaRPr>
          </a:p>
          <a:p>
            <a:pPr marL="380990" indent="-38099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altLang="zh-CN" sz="2400" dirty="0">
              <a:latin typeface="华文细黑" pitchFamily="2" charset="-122"/>
              <a:ea typeface="华文细黑" pitchFamily="2" charset="-122"/>
            </a:endParaRPr>
          </a:p>
          <a:p>
            <a:pPr marL="380990" indent="-38099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altLang="zh-CN" sz="2400" dirty="0">
              <a:latin typeface="华文细黑" pitchFamily="2" charset="-122"/>
              <a:ea typeface="华文细黑" pitchFamily="2" charset="-122"/>
            </a:endParaRPr>
          </a:p>
          <a:p>
            <a:pPr marL="380990" indent="-38099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zh-CN" altLang="zh-CN" sz="2400" dirty="0">
              <a:latin typeface="华文细黑" pitchFamily="2" charset="-122"/>
              <a:ea typeface="华文细黑" pitchFamily="2" charset="-122"/>
            </a:endParaRPr>
          </a:p>
        </p:txBody>
      </p:sp>
      <p:graphicFrame>
        <p:nvGraphicFramePr>
          <p:cNvPr id="4" name="对象 3"/>
          <p:cNvGraphicFramePr>
            <a:graphicFrameLocks noChangeAspect="1"/>
          </p:cNvGraphicFramePr>
          <p:nvPr>
            <p:extLst/>
          </p:nvPr>
        </p:nvGraphicFramePr>
        <p:xfrm>
          <a:off x="8112224" y="2495101"/>
          <a:ext cx="121920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3" name="文档" showAsIcon="1" r:id="rId4" imgW="914400" imgH="828720" progId="Word.Document.12">
                  <p:embed/>
                </p:oleObj>
              </mc:Choice>
              <mc:Fallback>
                <p:oleObj name="文档" showAsIcon="1" r:id="rId4" imgW="914400" imgH="82872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112224" y="2495101"/>
                        <a:ext cx="1219200" cy="1104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1461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653642" y="925832"/>
            <a:ext cx="778444" cy="77669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vert="horz" wrap="square" lIns="121920" tIns="60960" rIns="121920" bIns="60960" numCol="1" anchor="ctr" anchorCtr="1" compatLnSpc="1">
            <a:prstTxWarp prst="textNoShape">
              <a:avLst/>
            </a:prstTxWarp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653642" y="1819730"/>
            <a:ext cx="778444" cy="7801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vert="horz" wrap="square" lIns="121920" tIns="60960" rIns="121920" bIns="60960" numCol="1" anchor="ctr" anchorCtr="1" compatLnSpc="1">
            <a:prstTxWarp prst="textNoShape">
              <a:avLst/>
            </a:prstTxWarp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3526548" y="922333"/>
            <a:ext cx="5820968" cy="780192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80000" tIns="60960" rIns="121920" bIns="60960" numCol="1" anchor="ctr" anchorCtr="0" compatLnSpc="1">
            <a:prstTxWarp prst="textNoShape">
              <a:avLst/>
            </a:prstTxWarp>
          </a:bodyPr>
          <a:lstStyle/>
          <a:p>
            <a:r>
              <a:rPr lang="zh-CN" altLang="en-US" sz="2667" b="1" dirty="0" smtClean="0"/>
              <a:t>产品硬件介绍</a:t>
            </a:r>
            <a:endParaRPr lang="en-US" altLang="zh-CN" sz="2667" b="1" dirty="0"/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3526548" y="1819730"/>
            <a:ext cx="5820968" cy="780192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80000" tIns="60960" rIns="121920" bIns="60960" numCol="1" anchor="ctr" anchorCtr="0" compatLnSpc="1">
            <a:prstTxWarp prst="textNoShape">
              <a:avLst/>
            </a:prstTxWarp>
          </a:bodyPr>
          <a:lstStyle/>
          <a:p>
            <a:r>
              <a:rPr lang="zh-CN" altLang="en-US" sz="2667" b="1" dirty="0" smtClean="0"/>
              <a:t>产品硬件特性</a:t>
            </a:r>
            <a:endParaRPr lang="zh-CN" altLang="en-US" sz="2667" b="1" dirty="0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2653642" y="2717127"/>
            <a:ext cx="778444" cy="7801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vert="horz" wrap="square" lIns="121920" tIns="60960" rIns="121920" bIns="60960" numCol="1" anchor="ctr" anchorCtr="1" compatLnSpc="1">
            <a:prstTxWarp prst="textNoShape">
              <a:avLst/>
            </a:prstTxWarp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3526548" y="2717127"/>
            <a:ext cx="5820968" cy="780192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80000" tIns="60960" rIns="121920" bIns="60960" numCol="1" anchor="ctr" anchorCtr="0" compatLnSpc="1">
            <a:prstTxWarp prst="textNoShape">
              <a:avLst/>
            </a:prstTxWarp>
          </a:bodyPr>
          <a:lstStyle/>
          <a:p>
            <a:r>
              <a:rPr lang="zh-CN" altLang="en-US" sz="2667" b="1" dirty="0" smtClean="0"/>
              <a:t>产品软件特性</a:t>
            </a:r>
            <a:endParaRPr lang="zh-CN" altLang="en-US" sz="2667" b="1" dirty="0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2653642" y="3698866"/>
            <a:ext cx="778444" cy="7801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vert="horz" wrap="square" lIns="121920" tIns="60960" rIns="121920" bIns="60960" numCol="1" anchor="ctr" anchorCtr="1" compatLnSpc="1">
            <a:prstTxWarp prst="textNoShape">
              <a:avLst/>
            </a:prstTxWarp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3526548" y="3698866"/>
            <a:ext cx="5820968" cy="780192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80000" tIns="60960" rIns="121920" bIns="60960" numCol="1" anchor="ctr" anchorCtr="0" compatLnSpc="1">
            <a:prstTxWarp prst="textNoShape">
              <a:avLst/>
            </a:prstTxWarp>
          </a:bodyPr>
          <a:lstStyle/>
          <a:p>
            <a:r>
              <a:rPr lang="zh-CN" altLang="en-US" sz="2667" b="1" dirty="0"/>
              <a:t>一些</a:t>
            </a:r>
            <a:r>
              <a:rPr lang="zh-CN" altLang="en-US" sz="2667" b="1" dirty="0" smtClean="0"/>
              <a:t>小</a:t>
            </a:r>
            <a:r>
              <a:rPr lang="en-US" altLang="zh-CN" sz="2667" b="1" dirty="0" smtClean="0"/>
              <a:t>feature</a:t>
            </a:r>
            <a:endParaRPr lang="zh-CN" altLang="en-US" sz="2667" b="1" dirty="0"/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2653642" y="4680605"/>
            <a:ext cx="778444" cy="7801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vert="horz" wrap="square" lIns="121920" tIns="60960" rIns="121920" bIns="60960" numCol="1" anchor="ctr" anchorCtr="1" compatLnSpc="1">
            <a:prstTxWarp prst="textNoShape">
              <a:avLst/>
            </a:prstTxWarp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05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3526548" y="4680605"/>
            <a:ext cx="5820968" cy="780192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80000" tIns="60960" rIns="121920" bIns="60960" numCol="1" anchor="ctr" anchorCtr="0" compatLnSpc="1">
            <a:prstTxWarp prst="textNoShape">
              <a:avLst/>
            </a:prstTxWarp>
          </a:bodyPr>
          <a:lstStyle/>
          <a:p>
            <a:r>
              <a:rPr lang="zh-CN" altLang="en-US" sz="2667" b="1" dirty="0"/>
              <a:t>常见</a:t>
            </a:r>
            <a:r>
              <a:rPr lang="zh-CN" altLang="en-US" sz="2667" b="1" dirty="0" smtClean="0"/>
              <a:t>问题排查</a:t>
            </a:r>
            <a:endParaRPr lang="zh-CN" altLang="en-US" sz="2667" b="1" dirty="0"/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2653642" y="5662344"/>
            <a:ext cx="778444" cy="780192"/>
          </a:xfrm>
          <a:prstGeom prst="rect">
            <a:avLst/>
          </a:prstGeom>
          <a:solidFill>
            <a:srgbClr val="D7000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ctr" anchorCtr="1" compatLnSpc="1">
            <a:prstTxWarp prst="textNoShape">
              <a:avLst/>
            </a:prstTxWarp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06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3526548" y="5662344"/>
            <a:ext cx="5820968" cy="780192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80000" tIns="60960" rIns="121920" bIns="60960" numCol="1" anchor="ctr" anchorCtr="0" compatLnSpc="1">
            <a:prstTxWarp prst="textNoShape">
              <a:avLst/>
            </a:prstTxWarp>
          </a:bodyPr>
          <a:lstStyle/>
          <a:p>
            <a:r>
              <a:rPr lang="zh-CN" altLang="en-US" sz="2667" b="1" dirty="0" smtClean="0"/>
              <a:t>问题以及排查思路分享</a:t>
            </a:r>
            <a:endParaRPr lang="zh-CN" altLang="en-US" sz="2667" b="1" dirty="0"/>
          </a:p>
        </p:txBody>
      </p:sp>
    </p:spTree>
    <p:extLst>
      <p:ext uri="{BB962C8B-B14F-4D97-AF65-F5344CB8AC3E}">
        <p14:creationId xmlns:p14="http://schemas.microsoft.com/office/powerpoint/2010/main" val="251519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0149"/>
          </a:xfrm>
        </p:spPr>
        <p:txBody>
          <a:bodyPr>
            <a:normAutofit/>
          </a:bodyPr>
          <a:lstStyle/>
          <a:p>
            <a:r>
              <a:rPr lang="en-US" altLang="zh-CN" sz="3600" dirty="0" smtClean="0">
                <a:solidFill>
                  <a:srgbClr val="0070C0"/>
                </a:solidFill>
                <a:latin typeface=".萍方-简" panose="020B0800000000000000" pitchFamily="34" charset="-122"/>
                <a:ea typeface=".萍方-简" panose="020B0800000000000000" pitchFamily="34" charset="-122"/>
              </a:rPr>
              <a:t>Q1 </a:t>
            </a:r>
            <a:r>
              <a:rPr lang="zh-CN" altLang="en-US" sz="3600" dirty="0" smtClean="0">
                <a:solidFill>
                  <a:srgbClr val="0070C0"/>
                </a:solidFill>
                <a:latin typeface=".萍方-简" panose="020B0800000000000000" pitchFamily="34" charset="-122"/>
                <a:ea typeface=".萍方-简" panose="020B0800000000000000" pitchFamily="34" charset="-122"/>
              </a:rPr>
              <a:t>非对称路径问题</a:t>
            </a:r>
            <a:endParaRPr lang="zh-CN" altLang="en-US" sz="3600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29" y="1658679"/>
            <a:ext cx="9854341" cy="3902149"/>
          </a:xfrm>
        </p:spPr>
      </p:pic>
      <p:cxnSp>
        <p:nvCxnSpPr>
          <p:cNvPr id="6" name="直接连接符 5"/>
          <p:cNvCxnSpPr/>
          <p:nvPr/>
        </p:nvCxnSpPr>
        <p:spPr>
          <a:xfrm flipV="1">
            <a:off x="2307265" y="4306186"/>
            <a:ext cx="1892596" cy="1063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V="1">
            <a:off x="4189229" y="3062178"/>
            <a:ext cx="393404" cy="12014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>
            <a:off x="4894522" y="3067494"/>
            <a:ext cx="2133599" cy="11111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>
            <a:off x="8406810" y="4178595"/>
            <a:ext cx="180044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 flipH="1" flipV="1">
            <a:off x="2307265" y="5273749"/>
            <a:ext cx="7899991" cy="2480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7123814" y="1850065"/>
            <a:ext cx="42299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192.168.1.2-1.1.1.2</a:t>
            </a:r>
            <a:r>
              <a:rPr lang="zh-CN" altLang="en-US" dirty="0" smtClean="0"/>
              <a:t>发起</a:t>
            </a:r>
            <a:r>
              <a:rPr lang="en-US" altLang="zh-CN" dirty="0" err="1" smtClean="0"/>
              <a:t>tcp</a:t>
            </a:r>
            <a:r>
              <a:rPr lang="zh-CN" altLang="en-US" dirty="0" smtClean="0"/>
              <a:t>连接：</a:t>
            </a:r>
            <a:endParaRPr lang="en-US" altLang="zh-CN" dirty="0" smtClean="0"/>
          </a:p>
          <a:p>
            <a:r>
              <a:rPr lang="en-US" altLang="zh-CN" dirty="0" err="1" smtClean="0"/>
              <a:t>Tcp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syn</a:t>
            </a:r>
            <a:r>
              <a:rPr lang="en-US" altLang="zh-CN" dirty="0" smtClean="0"/>
              <a:t>            </a:t>
            </a:r>
            <a:r>
              <a:rPr lang="zh-CN" altLang="en-US" dirty="0" smtClean="0"/>
              <a:t>经过</a:t>
            </a:r>
            <a:r>
              <a:rPr lang="en-US" altLang="zh-CN" dirty="0" smtClean="0"/>
              <a:t>ER</a:t>
            </a:r>
          </a:p>
          <a:p>
            <a:r>
              <a:rPr lang="en-US" altLang="zh-CN" dirty="0" err="1" smtClean="0"/>
              <a:t>Tcp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syn+ack</a:t>
            </a:r>
            <a:r>
              <a:rPr lang="en-US" altLang="zh-CN" dirty="0" smtClean="0"/>
              <a:t>    </a:t>
            </a:r>
            <a:r>
              <a:rPr lang="zh-CN" altLang="en-US" dirty="0" smtClean="0"/>
              <a:t>不经过</a:t>
            </a:r>
            <a:endParaRPr lang="en-US" altLang="zh-CN" dirty="0" smtClean="0"/>
          </a:p>
          <a:p>
            <a:r>
              <a:rPr lang="en-US" altLang="zh-CN" dirty="0" err="1" smtClean="0"/>
              <a:t>Tcp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ack</a:t>
            </a:r>
            <a:r>
              <a:rPr lang="en-US" altLang="zh-CN" dirty="0" smtClean="0"/>
              <a:t>             </a:t>
            </a:r>
            <a:r>
              <a:rPr lang="zh-CN" altLang="en-US" dirty="0" smtClean="0"/>
              <a:t>经过</a:t>
            </a:r>
            <a:r>
              <a:rPr lang="en-US" altLang="zh-CN" dirty="0" smtClean="0"/>
              <a:t>----</a:t>
            </a:r>
            <a:r>
              <a:rPr lang="zh-CN" altLang="en-US" dirty="0" smtClean="0"/>
              <a:t>非法</a:t>
            </a:r>
            <a:endParaRPr lang="en-US" altLang="zh-CN" dirty="0" smtClean="0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3388" y="1038756"/>
            <a:ext cx="7132674" cy="554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30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653642" y="925832"/>
            <a:ext cx="778444" cy="77669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vert="horz" wrap="square" lIns="121920" tIns="60960" rIns="121920" bIns="60960" numCol="1" anchor="ctr" anchorCtr="1" compatLnSpc="1">
            <a:prstTxWarp prst="textNoShape">
              <a:avLst/>
            </a:prstTxWarp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653642" y="1819730"/>
            <a:ext cx="778444" cy="7801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vert="horz" wrap="square" lIns="121920" tIns="60960" rIns="121920" bIns="60960" numCol="1" anchor="ctr" anchorCtr="1" compatLnSpc="1">
            <a:prstTxWarp prst="textNoShape">
              <a:avLst/>
            </a:prstTxWarp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3526548" y="922333"/>
            <a:ext cx="5820968" cy="780192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80000" tIns="60960" rIns="121920" bIns="60960" numCol="1" anchor="ctr" anchorCtr="0" compatLnSpc="1">
            <a:prstTxWarp prst="textNoShape">
              <a:avLst/>
            </a:prstTxWarp>
          </a:bodyPr>
          <a:lstStyle/>
          <a:p>
            <a:r>
              <a:rPr lang="zh-CN" altLang="en-US" sz="2667" b="1" dirty="0" smtClean="0"/>
              <a:t>产品硬件介绍</a:t>
            </a:r>
            <a:endParaRPr lang="en-US" altLang="zh-CN" sz="2667" b="1" dirty="0"/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3526548" y="1819730"/>
            <a:ext cx="5820968" cy="780192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80000" tIns="60960" rIns="121920" bIns="60960" numCol="1" anchor="ctr" anchorCtr="0" compatLnSpc="1">
            <a:prstTxWarp prst="textNoShape">
              <a:avLst/>
            </a:prstTxWarp>
          </a:bodyPr>
          <a:lstStyle/>
          <a:p>
            <a:r>
              <a:rPr lang="zh-CN" altLang="en-US" sz="2667" b="1" dirty="0" smtClean="0"/>
              <a:t>产品硬件特性</a:t>
            </a:r>
            <a:endParaRPr lang="zh-CN" altLang="en-US" sz="2667" b="1" dirty="0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2653642" y="2717127"/>
            <a:ext cx="778444" cy="780192"/>
          </a:xfrm>
          <a:prstGeom prst="rect">
            <a:avLst/>
          </a:prstGeom>
          <a:solidFill>
            <a:srgbClr val="D7000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ctr" anchorCtr="1" compatLnSpc="1">
            <a:prstTxWarp prst="textNoShape">
              <a:avLst/>
            </a:prstTxWarp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3526548" y="2717127"/>
            <a:ext cx="5820968" cy="780192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80000" tIns="60960" rIns="121920" bIns="60960" numCol="1" anchor="ctr" anchorCtr="0" compatLnSpc="1">
            <a:prstTxWarp prst="textNoShape">
              <a:avLst/>
            </a:prstTxWarp>
          </a:bodyPr>
          <a:lstStyle/>
          <a:p>
            <a:r>
              <a:rPr lang="zh-CN" altLang="en-US" sz="2667" b="1" dirty="0" smtClean="0"/>
              <a:t>产品软件特性</a:t>
            </a:r>
            <a:endParaRPr lang="zh-CN" altLang="en-US" sz="2667" b="1" dirty="0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2653642" y="3698866"/>
            <a:ext cx="778444" cy="7801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vert="horz" wrap="square" lIns="121920" tIns="60960" rIns="121920" bIns="60960" numCol="1" anchor="ctr" anchorCtr="1" compatLnSpc="1">
            <a:prstTxWarp prst="textNoShape">
              <a:avLst/>
            </a:prstTxWarp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3526548" y="3698866"/>
            <a:ext cx="5820968" cy="780192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80000" tIns="60960" rIns="121920" bIns="60960" numCol="1" anchor="ctr" anchorCtr="0" compatLnSpc="1">
            <a:prstTxWarp prst="textNoShape">
              <a:avLst/>
            </a:prstTxWarp>
          </a:bodyPr>
          <a:lstStyle/>
          <a:p>
            <a:r>
              <a:rPr lang="zh-CN" altLang="en-US" sz="2667" b="1" dirty="0"/>
              <a:t>一些</a:t>
            </a:r>
            <a:r>
              <a:rPr lang="zh-CN" altLang="en-US" sz="2667" b="1" dirty="0" smtClean="0"/>
              <a:t>小</a:t>
            </a:r>
            <a:r>
              <a:rPr lang="en-US" altLang="zh-CN" sz="2667" b="1" dirty="0" smtClean="0"/>
              <a:t>feature</a:t>
            </a:r>
            <a:endParaRPr lang="zh-CN" altLang="en-US" sz="2667" b="1" dirty="0"/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2653642" y="4680605"/>
            <a:ext cx="778444" cy="7801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vert="horz" wrap="square" lIns="121920" tIns="60960" rIns="121920" bIns="60960" numCol="1" anchor="ctr" anchorCtr="1" compatLnSpc="1">
            <a:prstTxWarp prst="textNoShape">
              <a:avLst/>
            </a:prstTxWarp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05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3526548" y="4680605"/>
            <a:ext cx="5820968" cy="780192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80000" tIns="60960" rIns="121920" bIns="60960" numCol="1" anchor="ctr" anchorCtr="0" compatLnSpc="1">
            <a:prstTxWarp prst="textNoShape">
              <a:avLst/>
            </a:prstTxWarp>
          </a:bodyPr>
          <a:lstStyle/>
          <a:p>
            <a:r>
              <a:rPr lang="zh-CN" altLang="en-US" sz="2667" b="1" dirty="0"/>
              <a:t>常见</a:t>
            </a:r>
            <a:r>
              <a:rPr lang="zh-CN" altLang="en-US" sz="2667" b="1" dirty="0" smtClean="0"/>
              <a:t>问题排查</a:t>
            </a:r>
            <a:endParaRPr lang="zh-CN" altLang="en-US" sz="2667" b="1" dirty="0"/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2653642" y="5662344"/>
            <a:ext cx="778444" cy="7801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vert="horz" wrap="square" lIns="121920" tIns="60960" rIns="121920" bIns="60960" numCol="1" anchor="ctr" anchorCtr="1" compatLnSpc="1">
            <a:prstTxWarp prst="textNoShape">
              <a:avLst/>
            </a:prstTxWarp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06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3526548" y="5662344"/>
            <a:ext cx="5820968" cy="780192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80000" tIns="60960" rIns="121920" bIns="60960" numCol="1" anchor="ctr" anchorCtr="0" compatLnSpc="1">
            <a:prstTxWarp prst="textNoShape">
              <a:avLst/>
            </a:prstTxWarp>
          </a:bodyPr>
          <a:lstStyle/>
          <a:p>
            <a:r>
              <a:rPr lang="zh-CN" altLang="en-US" sz="2667" b="1" dirty="0" smtClean="0"/>
              <a:t>问题以及排查思路分享</a:t>
            </a:r>
            <a:endParaRPr lang="zh-CN" altLang="en-US" sz="2667" b="1" dirty="0"/>
          </a:p>
        </p:txBody>
      </p:sp>
    </p:spTree>
    <p:extLst>
      <p:ext uri="{BB962C8B-B14F-4D97-AF65-F5344CB8AC3E}">
        <p14:creationId xmlns:p14="http://schemas.microsoft.com/office/powerpoint/2010/main" val="90015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0149"/>
          </a:xfrm>
        </p:spPr>
        <p:txBody>
          <a:bodyPr>
            <a:normAutofit/>
          </a:bodyPr>
          <a:lstStyle/>
          <a:p>
            <a:r>
              <a:rPr lang="en-US" altLang="zh-CN" sz="3600" dirty="0" smtClean="0">
                <a:solidFill>
                  <a:srgbClr val="0070C0"/>
                </a:solidFill>
                <a:latin typeface=".萍方-简" panose="020B0800000000000000" pitchFamily="34" charset="-122"/>
                <a:ea typeface=".萍方-简" panose="020B0800000000000000" pitchFamily="34" charset="-122"/>
              </a:rPr>
              <a:t>Q2 </a:t>
            </a:r>
            <a:r>
              <a:rPr lang="zh-CN" altLang="en-US" sz="3600" dirty="0" smtClean="0">
                <a:solidFill>
                  <a:srgbClr val="0070C0"/>
                </a:solidFill>
                <a:latin typeface=".萍方-简" panose="020B0800000000000000" pitchFamily="34" charset="-122"/>
                <a:ea typeface=".萍方-简" panose="020B0800000000000000" pitchFamily="34" charset="-122"/>
              </a:rPr>
              <a:t>乱序</a:t>
            </a:r>
            <a:r>
              <a:rPr lang="en-US" altLang="zh-CN" sz="3600" dirty="0" err="1" smtClean="0">
                <a:solidFill>
                  <a:srgbClr val="0070C0"/>
                </a:solidFill>
                <a:latin typeface=".萍方-简" panose="020B0800000000000000" pitchFamily="34" charset="-122"/>
                <a:ea typeface=".萍方-简" panose="020B0800000000000000" pitchFamily="34" charset="-122"/>
              </a:rPr>
              <a:t>tcp</a:t>
            </a:r>
            <a:r>
              <a:rPr lang="zh-CN" altLang="en-US" sz="3600" dirty="0" smtClean="0">
                <a:solidFill>
                  <a:srgbClr val="0070C0"/>
                </a:solidFill>
                <a:latin typeface=".萍方-简" panose="020B0800000000000000" pitchFamily="34" charset="-122"/>
                <a:ea typeface=".萍方-简" panose="020B0800000000000000" pitchFamily="34" charset="-122"/>
              </a:rPr>
              <a:t>报文</a:t>
            </a:r>
            <a:endParaRPr lang="zh-CN" altLang="en-US" sz="36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255" y="1640114"/>
            <a:ext cx="11408846" cy="110308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38200" y="3296093"/>
            <a:ext cx="107512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 smtClean="0"/>
              <a:t>基于</a:t>
            </a:r>
            <a:r>
              <a:rPr lang="en-US" altLang="zh-CN" dirty="0" err="1" smtClean="0"/>
              <a:t>tcp</a:t>
            </a:r>
            <a:r>
              <a:rPr lang="zh-CN" altLang="en-US" dirty="0" smtClean="0"/>
              <a:t>的业务无法正常访问，三次握手无法正常建立，或者三次握手建立成功之后报文传输异常，</a:t>
            </a:r>
            <a:r>
              <a:rPr lang="en-US" altLang="zh-CN" dirty="0" err="1" smtClean="0"/>
              <a:t>mtu</a:t>
            </a:r>
            <a:r>
              <a:rPr lang="zh-CN" altLang="en-US" dirty="0" smtClean="0"/>
              <a:t>值已经尝试过修改，非报文禁止分片问题导致，此时可以在</a:t>
            </a:r>
            <a:r>
              <a:rPr lang="en-US" altLang="zh-CN" dirty="0" smtClean="0"/>
              <a:t>WAN</a:t>
            </a:r>
            <a:r>
              <a:rPr lang="zh-CN" altLang="en-US" dirty="0" smtClean="0"/>
              <a:t>口抓包查看报文是否存在问题。</a:t>
            </a:r>
            <a:endParaRPr lang="en-US" altLang="zh-CN" dirty="0" smtClean="0"/>
          </a:p>
          <a:p>
            <a:pPr>
              <a:lnSpc>
                <a:spcPct val="150000"/>
              </a:lnSpc>
            </a:pPr>
            <a:r>
              <a:rPr lang="zh-CN" altLang="en-US" dirty="0" smtClean="0"/>
              <a:t>部分业务实现</a:t>
            </a:r>
            <a:r>
              <a:rPr lang="en-US" altLang="zh-CN" dirty="0" err="1" smtClean="0"/>
              <a:t>tcp</a:t>
            </a:r>
            <a:r>
              <a:rPr lang="zh-CN" altLang="en-US" dirty="0" smtClean="0"/>
              <a:t>报文序列号不规范，</a:t>
            </a:r>
            <a:r>
              <a:rPr lang="en-US" altLang="zh-CN" dirty="0" err="1" smtClean="0"/>
              <a:t>seq</a:t>
            </a:r>
            <a:r>
              <a:rPr lang="zh-CN" altLang="en-US" dirty="0"/>
              <a:t>乱</a:t>
            </a:r>
            <a:r>
              <a:rPr lang="zh-CN" altLang="en-US" dirty="0" smtClean="0"/>
              <a:t>序，</a:t>
            </a:r>
            <a:r>
              <a:rPr lang="en-US" altLang="zh-CN" dirty="0" err="1" smtClean="0"/>
              <a:t>miniware</a:t>
            </a:r>
            <a:r>
              <a:rPr lang="zh-CN" altLang="en-US" dirty="0" smtClean="0"/>
              <a:t>会检查</a:t>
            </a:r>
            <a:r>
              <a:rPr lang="en-US" altLang="zh-CN" dirty="0" err="1" smtClean="0"/>
              <a:t>tcp</a:t>
            </a:r>
            <a:r>
              <a:rPr lang="zh-CN" altLang="en-US" dirty="0" smtClean="0"/>
              <a:t>报文的</a:t>
            </a:r>
            <a:r>
              <a:rPr lang="en-US" altLang="zh-CN" dirty="0" err="1" smtClean="0"/>
              <a:t>seq</a:t>
            </a:r>
            <a:r>
              <a:rPr lang="zh-CN" altLang="en-US" dirty="0" smtClean="0"/>
              <a:t>时候正常，如果乱序直接丢弃</a:t>
            </a:r>
            <a:endParaRPr lang="en-US" altLang="zh-CN" dirty="0" smtClean="0"/>
          </a:p>
          <a:p>
            <a:pPr>
              <a:lnSpc>
                <a:spcPct val="150000"/>
              </a:lnSpc>
            </a:pP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 smtClean="0"/>
              <a:t>总结：</a:t>
            </a:r>
            <a:endParaRPr lang="en-US" altLang="zh-CN" dirty="0" smtClean="0"/>
          </a:p>
          <a:p>
            <a:pPr>
              <a:lnSpc>
                <a:spcPct val="150000"/>
              </a:lnSpc>
            </a:pPr>
            <a:r>
              <a:rPr lang="en-US" altLang="zh-CN" dirty="0" smtClean="0"/>
              <a:t>	</a:t>
            </a:r>
            <a:r>
              <a:rPr lang="zh-CN" altLang="en-US" dirty="0" smtClean="0"/>
              <a:t>上述问题在</a:t>
            </a:r>
            <a:r>
              <a:rPr lang="en-US" altLang="zh-CN" dirty="0" err="1" smtClean="0"/>
              <a:t>comware</a:t>
            </a:r>
            <a:r>
              <a:rPr lang="zh-CN" altLang="en-US" dirty="0" smtClean="0"/>
              <a:t>平台上可以通过</a:t>
            </a:r>
            <a:r>
              <a:rPr lang="en-US" altLang="zh-CN" dirty="0" smtClean="0"/>
              <a:t>debug </a:t>
            </a:r>
            <a:r>
              <a:rPr lang="en-US" altLang="zh-CN" dirty="0" err="1" smtClean="0"/>
              <a:t>ip</a:t>
            </a:r>
            <a:r>
              <a:rPr lang="en-US" altLang="zh-CN" dirty="0" smtClean="0"/>
              <a:t> packet </a:t>
            </a:r>
            <a:r>
              <a:rPr lang="en-US" altLang="zh-CN" dirty="0" err="1" smtClean="0"/>
              <a:t>acl</a:t>
            </a:r>
            <a:r>
              <a:rPr lang="zh-CN" altLang="en-US" dirty="0" smtClean="0"/>
              <a:t>的方式来确定设备对报文的转发情况，而</a:t>
            </a:r>
            <a:r>
              <a:rPr lang="en-US" altLang="zh-CN" dirty="0" err="1" smtClean="0"/>
              <a:t>miniware</a:t>
            </a:r>
            <a:r>
              <a:rPr lang="zh-CN" altLang="en-US" dirty="0" smtClean="0"/>
              <a:t>平台只能抓取</a:t>
            </a:r>
            <a:r>
              <a:rPr lang="en-US" altLang="zh-CN" dirty="0" err="1" smtClean="0"/>
              <a:t>lan</a:t>
            </a:r>
            <a:r>
              <a:rPr lang="en-US" altLang="zh-CN" dirty="0" smtClean="0"/>
              <a:t>/wan</a:t>
            </a:r>
            <a:r>
              <a:rPr lang="zh-CN" altLang="en-US" dirty="0" smtClean="0"/>
              <a:t>的报文，通过对报文进行分析对比确定报文丢在何出，进一步分析出丢弃原因，是设备机制，配置导致，还是报文丢弃处不在设备。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6835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0149"/>
          </a:xfrm>
        </p:spPr>
        <p:txBody>
          <a:bodyPr>
            <a:normAutofit/>
          </a:bodyPr>
          <a:lstStyle/>
          <a:p>
            <a:r>
              <a:rPr lang="en-US" altLang="zh-CN" sz="3600" dirty="0" smtClean="0">
                <a:solidFill>
                  <a:srgbClr val="0070C0"/>
                </a:solidFill>
                <a:latin typeface=".萍方-简" panose="020B0800000000000000" pitchFamily="34" charset="-122"/>
                <a:ea typeface=".萍方-简" panose="020B0800000000000000" pitchFamily="34" charset="-122"/>
              </a:rPr>
              <a:t>Q3 IPsec VPN</a:t>
            </a:r>
            <a:r>
              <a:rPr lang="zh-CN" altLang="en-US" sz="3600" dirty="0" smtClean="0">
                <a:solidFill>
                  <a:srgbClr val="0070C0"/>
                </a:solidFill>
                <a:latin typeface=".萍方-简" panose="020B0800000000000000" pitchFamily="34" charset="-122"/>
                <a:ea typeface=".萍方-简" panose="020B0800000000000000" pitchFamily="34" charset="-122"/>
              </a:rPr>
              <a:t>建立成功通信异常</a:t>
            </a:r>
            <a:endParaRPr lang="zh-CN" altLang="en-US" sz="3600" dirty="0"/>
          </a:p>
        </p:txBody>
      </p:sp>
      <p:sp>
        <p:nvSpPr>
          <p:cNvPr id="8" name="文本框 7"/>
          <p:cNvSpPr txBox="1"/>
          <p:nvPr/>
        </p:nvSpPr>
        <p:spPr>
          <a:xfrm>
            <a:off x="838200" y="1265274"/>
            <a:ext cx="1075128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 err="1" smtClean="0"/>
              <a:t>Ipsec</a:t>
            </a:r>
            <a:r>
              <a:rPr lang="en-US" altLang="zh-CN" dirty="0" smtClean="0"/>
              <a:t> VPN</a:t>
            </a:r>
            <a:r>
              <a:rPr lang="zh-CN" altLang="en-US" dirty="0" smtClean="0"/>
              <a:t>正常建立之后无法访问对端，或者部分可以访问部分无法访问。</a:t>
            </a:r>
            <a:endParaRPr lang="en-US" altLang="zh-CN" dirty="0" smtClean="0"/>
          </a:p>
          <a:p>
            <a:pPr>
              <a:lnSpc>
                <a:spcPct val="150000"/>
              </a:lnSpc>
            </a:pPr>
            <a:r>
              <a:rPr lang="zh-CN" altLang="en-US" dirty="0" smtClean="0"/>
              <a:t>思路：</a:t>
            </a:r>
            <a:endParaRPr lang="en-US" altLang="zh-CN" dirty="0" smtClean="0"/>
          </a:p>
          <a:p>
            <a:pPr>
              <a:lnSpc>
                <a:spcPct val="150000"/>
              </a:lnSpc>
            </a:pPr>
            <a:r>
              <a:rPr lang="zh-CN" altLang="en-US" dirty="0" smtClean="0"/>
              <a:t>首先确定本端和对端的路由问题，包括内网三层设备路由，本端静态路由以及</a:t>
            </a:r>
            <a:r>
              <a:rPr lang="zh-CN" altLang="en-US" dirty="0" smtClean="0">
                <a:solidFill>
                  <a:srgbClr val="FF0000"/>
                </a:solidFill>
              </a:rPr>
              <a:t>设备自动生成路由</a:t>
            </a:r>
            <a:r>
              <a:rPr lang="zh-CN" altLang="en-US" dirty="0" smtClean="0"/>
              <a:t>（路由表中查看全部的路由），策略路由。</a:t>
            </a:r>
            <a:endParaRPr lang="en-US" altLang="zh-CN" dirty="0" smtClean="0"/>
          </a:p>
          <a:p>
            <a:pPr>
              <a:lnSpc>
                <a:spcPct val="150000"/>
              </a:lnSpc>
            </a:pPr>
            <a:r>
              <a:rPr lang="zh-CN" altLang="en-US" dirty="0" smtClean="0"/>
              <a:t>确定路由不存在问题之后就需要确定</a:t>
            </a:r>
            <a:r>
              <a:rPr lang="en-US" altLang="zh-CN" dirty="0" err="1" smtClean="0"/>
              <a:t>esp</a:t>
            </a:r>
            <a:r>
              <a:rPr lang="zh-CN" altLang="en-US" dirty="0" smtClean="0"/>
              <a:t>报文在公网传输是否正常，本端</a:t>
            </a:r>
            <a:r>
              <a:rPr lang="en-US" altLang="zh-CN" dirty="0" smtClean="0"/>
              <a:t>ping</a:t>
            </a:r>
            <a:r>
              <a:rPr lang="zh-CN" altLang="en-US" dirty="0" smtClean="0"/>
              <a:t>的时候抓取</a:t>
            </a:r>
            <a:r>
              <a:rPr lang="en-US" altLang="zh-CN" dirty="0" smtClean="0"/>
              <a:t>wan</a:t>
            </a:r>
            <a:r>
              <a:rPr lang="zh-CN" altLang="en-US" dirty="0" smtClean="0"/>
              <a:t>口保证</a:t>
            </a:r>
            <a:r>
              <a:rPr lang="en-US" altLang="zh-CN" dirty="0" err="1" smtClean="0"/>
              <a:t>esp</a:t>
            </a:r>
            <a:r>
              <a:rPr lang="zh-CN" altLang="en-US" dirty="0" smtClean="0"/>
              <a:t>报文从正确</a:t>
            </a:r>
            <a:r>
              <a:rPr lang="en-US" altLang="zh-CN" dirty="0" smtClean="0"/>
              <a:t>wan</a:t>
            </a:r>
            <a:r>
              <a:rPr lang="zh-CN" altLang="en-US" dirty="0" smtClean="0"/>
              <a:t>口发送出去，对端抓取</a:t>
            </a:r>
            <a:r>
              <a:rPr lang="en-US" altLang="zh-CN" dirty="0" smtClean="0"/>
              <a:t>wan</a:t>
            </a:r>
            <a:r>
              <a:rPr lang="zh-CN" altLang="en-US" dirty="0" smtClean="0"/>
              <a:t>以及</a:t>
            </a:r>
            <a:r>
              <a:rPr lang="en-US" altLang="zh-CN" dirty="0" err="1" smtClean="0"/>
              <a:t>lan</a:t>
            </a:r>
            <a:r>
              <a:rPr lang="zh-CN" altLang="en-US" dirty="0" smtClean="0"/>
              <a:t>确定是否收到</a:t>
            </a:r>
            <a:r>
              <a:rPr lang="en-US" altLang="zh-CN" dirty="0" err="1" smtClean="0"/>
              <a:t>esp</a:t>
            </a:r>
            <a:r>
              <a:rPr lang="zh-CN" altLang="en-US" dirty="0" smtClean="0"/>
              <a:t>报文，</a:t>
            </a:r>
            <a:r>
              <a:rPr lang="en-US" altLang="zh-CN" dirty="0" err="1" smtClean="0"/>
              <a:t>esp</a:t>
            </a:r>
            <a:r>
              <a:rPr lang="zh-CN" altLang="en-US" dirty="0" smtClean="0"/>
              <a:t>报文是否解封装发送到内网。</a:t>
            </a:r>
            <a:endParaRPr lang="en-US" altLang="zh-CN" dirty="0" smtClean="0"/>
          </a:p>
          <a:p>
            <a:pPr>
              <a:lnSpc>
                <a:spcPct val="150000"/>
              </a:lnSpc>
            </a:pPr>
            <a:r>
              <a:rPr lang="zh-CN" altLang="en-US" dirty="0" smtClean="0"/>
              <a:t>案例</a:t>
            </a:r>
            <a:r>
              <a:rPr lang="en-US" altLang="zh-CN" dirty="0" smtClean="0"/>
              <a:t>1</a:t>
            </a:r>
            <a:r>
              <a:rPr lang="zh-CN" altLang="en-US" dirty="0" smtClean="0"/>
              <a:t>：对端一个</a:t>
            </a:r>
            <a:r>
              <a:rPr lang="en-US" altLang="zh-CN" dirty="0" err="1" smtClean="0"/>
              <a:t>dns</a:t>
            </a:r>
            <a:r>
              <a:rPr lang="zh-CN" altLang="en-US" dirty="0" smtClean="0"/>
              <a:t>服务器无法访问，</a:t>
            </a:r>
            <a:r>
              <a:rPr lang="zh-CN" altLang="en-US" dirty="0"/>
              <a:t>其他</a:t>
            </a:r>
            <a:r>
              <a:rPr lang="zh-CN" altLang="en-US" dirty="0" smtClean="0"/>
              <a:t>的都可以访问，查看路由表发现设备存在一个目的地址为</a:t>
            </a:r>
            <a:r>
              <a:rPr lang="en-US" altLang="zh-CN" dirty="0" err="1" smtClean="0"/>
              <a:t>dns</a:t>
            </a:r>
            <a:r>
              <a:rPr lang="zh-CN" altLang="en-US" dirty="0" smtClean="0"/>
              <a:t>服务器的路由，出接口</a:t>
            </a:r>
            <a:r>
              <a:rPr lang="en-US" altLang="zh-CN" dirty="0" smtClean="0"/>
              <a:t>wan</a:t>
            </a:r>
            <a:r>
              <a:rPr lang="zh-CN" altLang="en-US" dirty="0" smtClean="0"/>
              <a:t>口，客户将</a:t>
            </a:r>
            <a:r>
              <a:rPr lang="en-US" altLang="zh-CN" dirty="0" smtClean="0"/>
              <a:t>WAN</a:t>
            </a:r>
            <a:r>
              <a:rPr lang="zh-CN" altLang="en-US" dirty="0" smtClean="0"/>
              <a:t>口的</a:t>
            </a:r>
            <a:r>
              <a:rPr lang="en-US" altLang="zh-CN" dirty="0" err="1" smtClean="0"/>
              <a:t>dns</a:t>
            </a:r>
            <a:r>
              <a:rPr lang="zh-CN" altLang="en-US" dirty="0" smtClean="0"/>
              <a:t>设置为对端</a:t>
            </a:r>
            <a:r>
              <a:rPr lang="zh-CN" altLang="en-US" dirty="0"/>
              <a:t>私</a:t>
            </a:r>
            <a:r>
              <a:rPr lang="zh-CN" altLang="en-US" dirty="0" smtClean="0"/>
              <a:t>网地址的</a:t>
            </a:r>
            <a:r>
              <a:rPr lang="en-US" altLang="zh-CN" dirty="0" err="1" smtClean="0"/>
              <a:t>dns</a:t>
            </a:r>
            <a:r>
              <a:rPr lang="zh-CN" altLang="en-US" dirty="0" smtClean="0"/>
              <a:t>服务器，明细路由优先于到对端网段的出接口为</a:t>
            </a:r>
            <a:r>
              <a:rPr lang="en-US" altLang="zh-CN" dirty="0" err="1" smtClean="0"/>
              <a:t>Ipsec</a:t>
            </a:r>
            <a:r>
              <a:rPr lang="zh-CN" altLang="en-US" dirty="0" smtClean="0"/>
              <a:t>接口。</a:t>
            </a:r>
            <a:endParaRPr lang="en-US" altLang="zh-CN" dirty="0" smtClean="0"/>
          </a:p>
          <a:p>
            <a:pPr>
              <a:lnSpc>
                <a:spcPct val="150000"/>
              </a:lnSpc>
            </a:pPr>
            <a:r>
              <a:rPr lang="zh-CN" altLang="en-US" dirty="0" smtClean="0"/>
              <a:t>案例</a:t>
            </a:r>
            <a:r>
              <a:rPr lang="en-US" altLang="zh-CN" dirty="0" smtClean="0"/>
              <a:t>2</a:t>
            </a:r>
            <a:r>
              <a:rPr lang="zh-CN" altLang="en-US" dirty="0" smtClean="0"/>
              <a:t>：建立成功后无法访问对端，本端抓包发现</a:t>
            </a:r>
            <a:r>
              <a:rPr lang="en-US" altLang="zh-CN" dirty="0" smtClean="0"/>
              <a:t>WAN</a:t>
            </a:r>
            <a:r>
              <a:rPr lang="zh-CN" altLang="en-US" dirty="0" smtClean="0"/>
              <a:t>口无报文，发现本端配置了策略路由，去往对端内网地址匹配中了策略路由，从另外一个</a:t>
            </a:r>
            <a:r>
              <a:rPr lang="en-US" altLang="zh-CN" dirty="0" smtClean="0"/>
              <a:t>WAN</a:t>
            </a:r>
            <a:r>
              <a:rPr lang="zh-CN" altLang="en-US" dirty="0" smtClean="0"/>
              <a:t>口转发</a:t>
            </a:r>
            <a:endParaRPr lang="en-US" altLang="zh-CN" dirty="0"/>
          </a:p>
          <a:p>
            <a:pPr>
              <a:lnSpc>
                <a:spcPct val="150000"/>
              </a:lnSpc>
            </a:pPr>
            <a:endParaRPr lang="en-US" altLang="zh-CN" dirty="0" smtClean="0"/>
          </a:p>
          <a:p>
            <a:pPr>
              <a:lnSpc>
                <a:spcPct val="150000"/>
              </a:lnSpc>
            </a:pPr>
            <a:endParaRPr lang="en-US" altLang="zh-CN" dirty="0"/>
          </a:p>
          <a:p>
            <a:pPr>
              <a:lnSpc>
                <a:spcPct val="150000"/>
              </a:lnSpc>
            </a:pPr>
            <a:endParaRPr lang="en-US" altLang="zh-CN" dirty="0" smtClean="0"/>
          </a:p>
          <a:p>
            <a:pPr>
              <a:lnSpc>
                <a:spcPct val="150000"/>
              </a:lnSpc>
            </a:pPr>
            <a:endParaRPr lang="en-US" altLang="zh-CN" dirty="0"/>
          </a:p>
          <a:p>
            <a:pPr>
              <a:lnSpc>
                <a:spcPct val="150000"/>
              </a:lnSpc>
            </a:pP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418897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872067" y="365125"/>
            <a:ext cx="10515600" cy="900149"/>
          </a:xfrm>
        </p:spPr>
        <p:txBody>
          <a:bodyPr>
            <a:normAutofit/>
          </a:bodyPr>
          <a:lstStyle/>
          <a:p>
            <a:r>
              <a:rPr lang="zh-CN" altLang="en-US" sz="3600" dirty="0" smtClean="0">
                <a:solidFill>
                  <a:srgbClr val="0070C0"/>
                </a:solidFill>
                <a:latin typeface=".萍方-简" panose="020B0800000000000000" pitchFamily="34" charset="-122"/>
                <a:ea typeface=".萍方-简" panose="020B0800000000000000" pitchFamily="34" charset="-122"/>
              </a:rPr>
              <a:t>必须收集的信息</a:t>
            </a:r>
            <a:endParaRPr lang="zh-CN" altLang="en-US" sz="3600" dirty="0"/>
          </a:p>
        </p:txBody>
      </p:sp>
      <p:sp>
        <p:nvSpPr>
          <p:cNvPr id="5" name="文本框 4"/>
          <p:cNvSpPr txBox="1"/>
          <p:nvPr/>
        </p:nvSpPr>
        <p:spPr>
          <a:xfrm>
            <a:off x="838200" y="1265274"/>
            <a:ext cx="10751288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一</a:t>
            </a:r>
            <a:r>
              <a:rPr lang="zh-CN" altLang="en-US" dirty="0" smtClean="0"/>
              <a:t>键导出</a:t>
            </a:r>
            <a:endParaRPr lang="en-US" altLang="zh-CN" dirty="0" smtClean="0"/>
          </a:p>
          <a:p>
            <a:pPr>
              <a:lnSpc>
                <a:spcPct val="150000"/>
              </a:lnSpc>
            </a:pPr>
            <a:r>
              <a:rPr lang="en-US" altLang="zh-CN" dirty="0"/>
              <a:t>	</a:t>
            </a:r>
            <a:endParaRPr lang="en-US" altLang="zh-CN" dirty="0" smtClean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067" y="1999909"/>
            <a:ext cx="10375407" cy="2136662"/>
          </a:xfrm>
          <a:prstGeom prst="rect">
            <a:avLst/>
          </a:prstGeom>
        </p:spPr>
      </p:pic>
      <p:graphicFrame>
        <p:nvGraphicFramePr>
          <p:cNvPr id="7" name="对象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8797621"/>
              </p:ext>
            </p:extLst>
          </p:nvPr>
        </p:nvGraphicFramePr>
        <p:xfrm>
          <a:off x="4245429" y="4632325"/>
          <a:ext cx="914400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" name="包装程序外壳对象" showAsIcon="1" r:id="rId5" imgW="914400" imgH="792360" progId="Package">
                  <p:embed/>
                </p:oleObj>
              </mc:Choice>
              <mc:Fallback>
                <p:oleObj name="包装程序外壳对象" showAsIcon="1" r:id="rId5" imgW="914400" imgH="7923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45429" y="4632325"/>
                        <a:ext cx="914400" cy="792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9858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838200" y="365126"/>
            <a:ext cx="10515600" cy="7423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3600" dirty="0" smtClean="0">
                <a:solidFill>
                  <a:srgbClr val="0070C0"/>
                </a:solidFill>
                <a:latin typeface=".萍方-简" panose="020B0800000000000000" pitchFamily="34" charset="-122"/>
                <a:ea typeface=".萍方-简" panose="020B0800000000000000" pitchFamily="34" charset="-122"/>
              </a:rPr>
              <a:t>产品软件特性</a:t>
            </a:r>
            <a:endParaRPr lang="zh-CN" altLang="en-US" sz="3600" dirty="0">
              <a:solidFill>
                <a:srgbClr val="0070C0"/>
              </a:solidFill>
              <a:latin typeface=".萍方-简" panose="020B0800000000000000" pitchFamily="34" charset="-122"/>
              <a:ea typeface=".萍方-简" panose="020B0800000000000000" pitchFamily="34" charset="-122"/>
            </a:endParaRPr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1021080" y="1340286"/>
            <a:ext cx="11170920" cy="5517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zh-CN" sz="1600" b="1" dirty="0">
              <a:latin typeface="+mn-ea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1600" dirty="0">
                <a:latin typeface="+mn-ea"/>
              </a:rPr>
              <a:t>	</a:t>
            </a:r>
            <a:endParaRPr lang="en-US" altLang="zh-CN" sz="1600" dirty="0" smtClean="0">
              <a:latin typeface="+mn-ea"/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1173480" y="1492686"/>
            <a:ext cx="11170920" cy="5517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zh-CN" sz="1600" dirty="0" smtClean="0">
              <a:latin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21080" y="1447885"/>
            <a:ext cx="10947400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 smtClean="0">
                <a:latin typeface="+mn-ea"/>
              </a:rPr>
              <a:t>ER</a:t>
            </a:r>
            <a:r>
              <a:rPr lang="zh-CN" altLang="en-US" dirty="0" smtClean="0">
                <a:latin typeface="+mn-ea"/>
              </a:rPr>
              <a:t>系列：</a:t>
            </a:r>
            <a:r>
              <a:rPr lang="en-US" altLang="zh-CN" dirty="0" smtClean="0">
                <a:latin typeface="+mn-ea"/>
              </a:rPr>
              <a:t>ER </a:t>
            </a:r>
            <a:r>
              <a:rPr lang="en-US" altLang="zh-CN" dirty="0" err="1" smtClean="0">
                <a:latin typeface="+mn-ea"/>
              </a:rPr>
              <a:t>ppt</a:t>
            </a:r>
            <a:r>
              <a:rPr lang="en-US" altLang="zh-CN" dirty="0" smtClean="0">
                <a:latin typeface="+mn-ea"/>
              </a:rPr>
              <a:t> 25-33 </a:t>
            </a:r>
          </a:p>
          <a:p>
            <a:pPr>
              <a:lnSpc>
                <a:spcPct val="150000"/>
              </a:lnSpc>
            </a:pPr>
            <a:r>
              <a:rPr lang="zh-CN" altLang="en-US" b="1" dirty="0" smtClean="0">
                <a:latin typeface="+mn-ea"/>
              </a:rPr>
              <a:t>总结：</a:t>
            </a:r>
            <a:endParaRPr lang="en-US" altLang="zh-CN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latin typeface="+mn-ea"/>
              </a:rPr>
              <a:t>使用</a:t>
            </a:r>
            <a:r>
              <a:rPr lang="en-US" altLang="zh-CN" dirty="0" smtClean="0">
                <a:latin typeface="+mn-ea"/>
              </a:rPr>
              <a:t>mini ware</a:t>
            </a:r>
            <a:r>
              <a:rPr lang="zh-CN" altLang="en-US" dirty="0" smtClean="0">
                <a:latin typeface="+mn-ea"/>
              </a:rPr>
              <a:t>平台，和</a:t>
            </a:r>
            <a:r>
              <a:rPr lang="en-US" altLang="zh-CN" dirty="0" err="1" smtClean="0">
                <a:latin typeface="+mn-ea"/>
              </a:rPr>
              <a:t>comware</a:t>
            </a:r>
            <a:r>
              <a:rPr lang="zh-CN" altLang="en-US" dirty="0" smtClean="0">
                <a:latin typeface="+mn-ea"/>
              </a:rPr>
              <a:t>差别较大，</a:t>
            </a:r>
            <a:r>
              <a:rPr lang="en-US" altLang="zh-CN" dirty="0" smtClean="0">
                <a:latin typeface="+mn-ea"/>
              </a:rPr>
              <a:t>mini </a:t>
            </a:r>
            <a:r>
              <a:rPr lang="en-US" altLang="zh-CN" dirty="0" err="1" smtClean="0">
                <a:latin typeface="+mn-ea"/>
              </a:rPr>
              <a:t>ap</a:t>
            </a:r>
            <a:r>
              <a:rPr lang="zh-CN" altLang="en-US" dirty="0" smtClean="0">
                <a:latin typeface="+mn-ea"/>
              </a:rPr>
              <a:t>，</a:t>
            </a:r>
            <a:r>
              <a:rPr lang="en-US" altLang="zh-CN" dirty="0" smtClean="0">
                <a:latin typeface="+mn-ea"/>
              </a:rPr>
              <a:t>CPE,ONU</a:t>
            </a:r>
            <a:r>
              <a:rPr lang="zh-CN" altLang="en-US" dirty="0" smtClean="0">
                <a:latin typeface="+mn-ea"/>
              </a:rPr>
              <a:t>等都是</a:t>
            </a:r>
            <a:r>
              <a:rPr lang="en-US" altLang="zh-CN" dirty="0" smtClean="0">
                <a:latin typeface="+mn-ea"/>
              </a:rPr>
              <a:t>mini ware</a:t>
            </a:r>
            <a:r>
              <a:rPr lang="zh-CN" altLang="en-US" dirty="0" smtClean="0">
                <a:latin typeface="+mn-ea"/>
              </a:rPr>
              <a:t>平台。</a:t>
            </a: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latin typeface="+mn-ea"/>
              </a:rPr>
              <a:t>相比较</a:t>
            </a:r>
            <a:r>
              <a:rPr lang="en-US" altLang="zh-CN" dirty="0" err="1" smtClean="0">
                <a:latin typeface="+mn-ea"/>
              </a:rPr>
              <a:t>comware</a:t>
            </a:r>
            <a:r>
              <a:rPr lang="zh-CN" altLang="en-US" dirty="0" smtClean="0">
                <a:latin typeface="+mn-ea"/>
              </a:rPr>
              <a:t>很多功能不支持，类似的功能特性也可能存在差别。</a:t>
            </a: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dirty="0" smtClean="0">
                <a:latin typeface="+mn-ea"/>
              </a:rPr>
              <a:t>G2</a:t>
            </a:r>
            <a:r>
              <a:rPr lang="zh-CN" altLang="en-US" dirty="0" smtClean="0">
                <a:latin typeface="+mn-ea"/>
              </a:rPr>
              <a:t>系列相比于</a:t>
            </a:r>
            <a:r>
              <a:rPr lang="en-US" altLang="zh-CN" dirty="0" smtClean="0">
                <a:latin typeface="+mn-ea"/>
              </a:rPr>
              <a:t>ER</a:t>
            </a:r>
            <a:r>
              <a:rPr lang="zh-CN" altLang="en-US" dirty="0" smtClean="0">
                <a:latin typeface="+mn-ea"/>
              </a:rPr>
              <a:t>系列增加了云</a:t>
            </a:r>
            <a:r>
              <a:rPr lang="en-US" altLang="zh-CN" dirty="0" err="1" smtClean="0">
                <a:latin typeface="+mn-ea"/>
              </a:rPr>
              <a:t>wifi</a:t>
            </a:r>
            <a:r>
              <a:rPr lang="zh-CN" altLang="en-US" dirty="0" smtClean="0">
                <a:latin typeface="+mn-ea"/>
              </a:rPr>
              <a:t>功能，</a:t>
            </a:r>
            <a:r>
              <a:rPr lang="en-US" altLang="zh-CN" dirty="0" smtClean="0">
                <a:latin typeface="+mn-ea"/>
              </a:rPr>
              <a:t>AP</a:t>
            </a:r>
            <a:r>
              <a:rPr lang="zh-CN" altLang="en-US" dirty="0" smtClean="0">
                <a:latin typeface="+mn-ea"/>
              </a:rPr>
              <a:t>管理功能，</a:t>
            </a:r>
            <a:r>
              <a:rPr lang="en-US" altLang="zh-CN" dirty="0" smtClean="0">
                <a:latin typeface="+mn-ea"/>
              </a:rPr>
              <a:t>L2TP</a:t>
            </a:r>
            <a:r>
              <a:rPr lang="zh-CN" altLang="en-US" dirty="0" smtClean="0">
                <a:latin typeface="+mn-ea"/>
              </a:rPr>
              <a:t>（</a:t>
            </a:r>
            <a:r>
              <a:rPr lang="en-US" altLang="zh-CN" dirty="0" smtClean="0">
                <a:latin typeface="+mn-ea"/>
              </a:rPr>
              <a:t>ER</a:t>
            </a:r>
            <a:r>
              <a:rPr lang="zh-CN" altLang="en-US" dirty="0" smtClean="0">
                <a:latin typeface="+mn-ea"/>
              </a:rPr>
              <a:t>只有部分支持），</a:t>
            </a:r>
            <a:r>
              <a:rPr lang="en-US" altLang="zh-CN" dirty="0" smtClean="0">
                <a:latin typeface="+mn-ea"/>
              </a:rPr>
              <a:t>UI</a:t>
            </a:r>
            <a:r>
              <a:rPr lang="zh-CN" altLang="en-US" dirty="0" smtClean="0">
                <a:latin typeface="+mn-ea"/>
              </a:rPr>
              <a:t>存在差异，从支持的功能来说基本一致。</a:t>
            </a: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latin typeface="+mn-ea"/>
              </a:rPr>
              <a:t>下面对比</a:t>
            </a:r>
            <a:r>
              <a:rPr lang="en-US" altLang="zh-CN" dirty="0" err="1" smtClean="0">
                <a:latin typeface="+mn-ea"/>
              </a:rPr>
              <a:t>comware</a:t>
            </a:r>
            <a:r>
              <a:rPr lang="zh-CN" altLang="en-US" dirty="0" smtClean="0">
                <a:latin typeface="+mn-ea"/>
              </a:rPr>
              <a:t>平台来介绍</a:t>
            </a:r>
            <a:r>
              <a:rPr lang="en-US" altLang="zh-CN" dirty="0" smtClean="0">
                <a:latin typeface="+mn-ea"/>
              </a:rPr>
              <a:t>mini ware</a:t>
            </a:r>
            <a:r>
              <a:rPr lang="zh-CN" altLang="en-US" dirty="0" smtClean="0">
                <a:latin typeface="+mn-ea"/>
              </a:rPr>
              <a:t>平台的功能与特性。</a:t>
            </a: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8909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838200" y="365126"/>
            <a:ext cx="10515600" cy="7423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3600" dirty="0" smtClean="0">
                <a:solidFill>
                  <a:srgbClr val="0070C0"/>
                </a:solidFill>
                <a:latin typeface=".萍方-简" panose="020B0800000000000000" pitchFamily="34" charset="-122"/>
                <a:ea typeface=".萍方-简" panose="020B0800000000000000" pitchFamily="34" charset="-122"/>
              </a:rPr>
              <a:t>产品软件特性</a:t>
            </a:r>
            <a:endParaRPr lang="zh-CN" altLang="en-US" sz="3600" dirty="0">
              <a:solidFill>
                <a:srgbClr val="0070C0"/>
              </a:solidFill>
              <a:latin typeface=".萍方-简" panose="020B0800000000000000" pitchFamily="34" charset="-122"/>
              <a:ea typeface=".萍方-简" panose="020B0800000000000000" pitchFamily="34" charset="-122"/>
            </a:endParaRPr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909320" y="1107440"/>
            <a:ext cx="11170920" cy="551771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</a:pPr>
            <a:r>
              <a:rPr lang="zh-CN" altLang="en-US" sz="1600" dirty="0" smtClean="0">
                <a:latin typeface="+mn-ea"/>
              </a:rPr>
              <a:t>命令行管理</a:t>
            </a:r>
            <a:endParaRPr lang="en-US" altLang="zh-CN" sz="16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200" dirty="0" smtClean="0">
                <a:latin typeface="+mn-ea"/>
              </a:rPr>
              <a:t>&lt;H3C&gt;?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200" dirty="0" smtClean="0">
                <a:latin typeface="+mn-ea"/>
              </a:rPr>
              <a:t>    reboot         </a:t>
            </a:r>
            <a:r>
              <a:rPr lang="en-US" altLang="zh-CN" sz="1200" dirty="0" err="1" smtClean="0">
                <a:latin typeface="+mn-ea"/>
              </a:rPr>
              <a:t>Reboot</a:t>
            </a:r>
            <a:r>
              <a:rPr lang="en-US" altLang="zh-CN" sz="1200" dirty="0" smtClean="0">
                <a:latin typeface="+mn-ea"/>
              </a:rPr>
              <a:t> device                         //</a:t>
            </a:r>
            <a:r>
              <a:rPr lang="zh-CN" altLang="en-US" sz="1200" dirty="0" smtClean="0">
                <a:latin typeface="+mn-ea"/>
              </a:rPr>
              <a:t>重启</a:t>
            </a:r>
            <a:endParaRPr lang="en-US" altLang="zh-CN" sz="12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200" dirty="0" smtClean="0">
                <a:latin typeface="+mn-ea"/>
              </a:rPr>
              <a:t>    restore        </a:t>
            </a:r>
            <a:r>
              <a:rPr lang="en-US" altLang="zh-CN" sz="1200" dirty="0" err="1" smtClean="0">
                <a:latin typeface="+mn-ea"/>
              </a:rPr>
              <a:t>Restore</a:t>
            </a:r>
            <a:r>
              <a:rPr lang="en-US" altLang="zh-CN" sz="1200" dirty="0" smtClean="0">
                <a:latin typeface="+mn-ea"/>
              </a:rPr>
              <a:t> configuration                 //</a:t>
            </a:r>
            <a:r>
              <a:rPr lang="zh-CN" altLang="en-US" sz="1200" dirty="0" smtClean="0">
                <a:latin typeface="+mn-ea"/>
              </a:rPr>
              <a:t>恢复默认配置</a:t>
            </a:r>
            <a:endParaRPr lang="en-US" altLang="zh-CN" sz="12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200" dirty="0" smtClean="0">
                <a:latin typeface="+mn-ea"/>
              </a:rPr>
              <a:t>    </a:t>
            </a:r>
            <a:r>
              <a:rPr lang="en-US" altLang="zh-CN" sz="1200" dirty="0" err="1" smtClean="0">
                <a:latin typeface="+mn-ea"/>
              </a:rPr>
              <a:t>ip</a:t>
            </a:r>
            <a:r>
              <a:rPr lang="en-US" altLang="zh-CN" sz="1200" dirty="0" smtClean="0">
                <a:latin typeface="+mn-ea"/>
              </a:rPr>
              <a:t>             Display the IP configuration          //</a:t>
            </a:r>
            <a:r>
              <a:rPr lang="zh-CN" altLang="en-US" sz="1200" dirty="0" smtClean="0">
                <a:latin typeface="+mn-ea"/>
              </a:rPr>
              <a:t>查看设备上</a:t>
            </a:r>
            <a:r>
              <a:rPr lang="en-US" altLang="zh-CN" sz="1200" dirty="0" err="1" smtClean="0">
                <a:latin typeface="+mn-ea"/>
              </a:rPr>
              <a:t>vlan</a:t>
            </a:r>
            <a:r>
              <a:rPr lang="zh-CN" altLang="en-US" sz="1200" dirty="0" smtClean="0">
                <a:latin typeface="+mn-ea"/>
              </a:rPr>
              <a:t>虚接口地址</a:t>
            </a:r>
            <a:endParaRPr lang="en-US" altLang="zh-CN" sz="12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200" dirty="0" smtClean="0">
                <a:latin typeface="+mn-ea"/>
              </a:rPr>
              <a:t>    display        </a:t>
            </a:r>
            <a:r>
              <a:rPr lang="en-US" altLang="zh-CN" sz="1200" dirty="0" err="1" smtClean="0">
                <a:latin typeface="+mn-ea"/>
              </a:rPr>
              <a:t>Display</a:t>
            </a:r>
            <a:r>
              <a:rPr lang="en-US" altLang="zh-CN" sz="1200" dirty="0" smtClean="0">
                <a:latin typeface="+mn-ea"/>
              </a:rPr>
              <a:t> current information           //</a:t>
            </a:r>
            <a:r>
              <a:rPr lang="zh-CN" altLang="en-US" sz="1200" dirty="0" smtClean="0">
                <a:latin typeface="+mn-ea"/>
              </a:rPr>
              <a:t>查看序列号，</a:t>
            </a:r>
            <a:r>
              <a:rPr lang="en-US" altLang="zh-CN" sz="1200" dirty="0" err="1" smtClean="0">
                <a:latin typeface="+mn-ea"/>
              </a:rPr>
              <a:t>cpu</a:t>
            </a:r>
            <a:r>
              <a:rPr lang="zh-CN" altLang="en-US" sz="1200" dirty="0" smtClean="0">
                <a:latin typeface="+mn-ea"/>
              </a:rPr>
              <a:t>，版本号</a:t>
            </a:r>
            <a:endParaRPr lang="en-US" altLang="zh-CN" sz="12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200" dirty="0" smtClean="0">
                <a:latin typeface="+mn-ea"/>
              </a:rPr>
              <a:t>    ping           </a:t>
            </a:r>
            <a:r>
              <a:rPr lang="en-US" altLang="zh-CN" sz="1200" dirty="0" err="1" smtClean="0">
                <a:latin typeface="+mn-ea"/>
              </a:rPr>
              <a:t>Ping</a:t>
            </a:r>
            <a:r>
              <a:rPr lang="en-US" altLang="zh-CN" sz="1200" dirty="0" smtClean="0">
                <a:latin typeface="+mn-ea"/>
              </a:rPr>
              <a:t> function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200" dirty="0" smtClean="0">
                <a:latin typeface="+mn-ea"/>
              </a:rPr>
              <a:t>    quit           Exit from the device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200" dirty="0" smtClean="0">
                <a:latin typeface="+mn-ea"/>
              </a:rPr>
              <a:t>    admin          </a:t>
            </a:r>
            <a:r>
              <a:rPr lang="en-US" altLang="zh-CN" sz="1200" dirty="0" err="1" smtClean="0">
                <a:latin typeface="+mn-ea"/>
              </a:rPr>
              <a:t>Admin</a:t>
            </a:r>
            <a:r>
              <a:rPr lang="en-US" altLang="zh-CN" sz="1200" dirty="0" smtClean="0">
                <a:latin typeface="+mn-ea"/>
              </a:rPr>
              <a:t> the LAN interface               //</a:t>
            </a:r>
            <a:r>
              <a:rPr lang="zh-CN" altLang="en-US" sz="1200" dirty="0" smtClean="0">
                <a:latin typeface="+mn-ea"/>
              </a:rPr>
              <a:t>类似；</a:t>
            </a:r>
            <a:r>
              <a:rPr lang="en-US" altLang="zh-CN" sz="1200" dirty="0" smtClean="0">
                <a:latin typeface="+mn-ea"/>
              </a:rPr>
              <a:t>line </a:t>
            </a:r>
            <a:r>
              <a:rPr lang="en-US" altLang="zh-CN" sz="1200" dirty="0" err="1" smtClean="0">
                <a:latin typeface="+mn-ea"/>
              </a:rPr>
              <a:t>vty</a:t>
            </a:r>
            <a:r>
              <a:rPr lang="zh-CN" altLang="en-US" sz="1200" dirty="0" smtClean="0">
                <a:latin typeface="+mn-ea"/>
              </a:rPr>
              <a:t>中的</a:t>
            </a:r>
            <a:r>
              <a:rPr lang="en-US" altLang="zh-CN" sz="1200" dirty="0" err="1" smtClean="0">
                <a:latin typeface="+mn-ea"/>
              </a:rPr>
              <a:t>acl</a:t>
            </a:r>
            <a:r>
              <a:rPr lang="zh-CN" altLang="en-US" sz="1200" dirty="0" smtClean="0">
                <a:latin typeface="+mn-ea"/>
              </a:rPr>
              <a:t>，但是只能查看以及重置</a:t>
            </a:r>
            <a:endParaRPr lang="en-US" altLang="zh-CN" sz="12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en-US" altLang="zh-CN" sz="1200" dirty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zh-CN" altLang="en-US" sz="1200" dirty="0" smtClean="0">
                <a:latin typeface="+mn-ea"/>
              </a:rPr>
              <a:t>以上为</a:t>
            </a:r>
            <a:r>
              <a:rPr lang="en-US" altLang="zh-CN" sz="1200" dirty="0" smtClean="0">
                <a:latin typeface="+mn-ea"/>
              </a:rPr>
              <a:t>mini ware</a:t>
            </a:r>
            <a:r>
              <a:rPr lang="zh-CN" altLang="en-US" sz="1200" dirty="0" smtClean="0">
                <a:latin typeface="+mn-ea"/>
              </a:rPr>
              <a:t>平台</a:t>
            </a:r>
            <a:r>
              <a:rPr lang="en-US" altLang="zh-CN" sz="1200" dirty="0" smtClean="0">
                <a:latin typeface="+mn-ea"/>
              </a:rPr>
              <a:t>cli</a:t>
            </a:r>
            <a:r>
              <a:rPr lang="zh-CN" altLang="en-US" sz="1200" dirty="0" smtClean="0">
                <a:latin typeface="+mn-ea"/>
              </a:rPr>
              <a:t>支持的命令行，</a:t>
            </a:r>
            <a:r>
              <a:rPr lang="en-US" altLang="zh-CN" sz="1200" dirty="0" smtClean="0">
                <a:latin typeface="+mn-ea"/>
              </a:rPr>
              <a:t>telnet</a:t>
            </a:r>
            <a:r>
              <a:rPr lang="zh-CN" altLang="en-US" sz="1200" dirty="0" smtClean="0">
                <a:latin typeface="+mn-ea"/>
              </a:rPr>
              <a:t>登陆没有</a:t>
            </a:r>
            <a:r>
              <a:rPr lang="en-US" altLang="zh-CN" sz="1200" dirty="0" smtClean="0">
                <a:latin typeface="+mn-ea"/>
              </a:rPr>
              <a:t>password</a:t>
            </a:r>
            <a:r>
              <a:rPr lang="zh-CN" altLang="en-US" sz="1200" dirty="0" smtClean="0">
                <a:latin typeface="+mn-ea"/>
              </a:rPr>
              <a:t>命令，通过</a:t>
            </a:r>
            <a:r>
              <a:rPr lang="en-US" altLang="zh-CN" sz="1200" dirty="0" smtClean="0">
                <a:latin typeface="+mn-ea"/>
              </a:rPr>
              <a:t>console</a:t>
            </a:r>
            <a:r>
              <a:rPr lang="zh-CN" altLang="en-US" sz="1200" dirty="0" smtClean="0">
                <a:latin typeface="+mn-ea"/>
              </a:rPr>
              <a:t>登陆才可以看到，想要</a:t>
            </a:r>
            <a:r>
              <a:rPr lang="en-US" altLang="zh-CN" sz="1200" dirty="0" smtClean="0">
                <a:latin typeface="+mn-ea"/>
              </a:rPr>
              <a:t>cli</a:t>
            </a:r>
            <a:r>
              <a:rPr lang="zh-CN" altLang="en-US" sz="1200" dirty="0" smtClean="0">
                <a:latin typeface="+mn-ea"/>
              </a:rPr>
              <a:t>重置登陆设备密码只能</a:t>
            </a:r>
            <a:r>
              <a:rPr lang="en-US" altLang="zh-CN" sz="1200" dirty="0" smtClean="0">
                <a:latin typeface="+mn-ea"/>
              </a:rPr>
              <a:t>console</a:t>
            </a:r>
            <a:r>
              <a:rPr lang="zh-CN" altLang="en-US" sz="1200" dirty="0" smtClean="0">
                <a:latin typeface="+mn-ea"/>
              </a:rPr>
              <a:t>。</a:t>
            </a:r>
            <a:endParaRPr lang="en-US" altLang="zh-CN" sz="12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zh-CN" altLang="en-US" sz="1200" dirty="0" smtClean="0">
                <a:latin typeface="+mn-ea"/>
              </a:rPr>
              <a:t>实际上设备还存在隐藏视图，可以进到</a:t>
            </a:r>
            <a:r>
              <a:rPr lang="en-US" altLang="zh-CN" sz="1200" dirty="0" err="1" smtClean="0">
                <a:latin typeface="+mn-ea"/>
              </a:rPr>
              <a:t>linux</a:t>
            </a:r>
            <a:r>
              <a:rPr lang="zh-CN" altLang="en-US" sz="1200" dirty="0" smtClean="0">
                <a:latin typeface="+mn-ea"/>
              </a:rPr>
              <a:t>界面（精简版</a:t>
            </a:r>
            <a:r>
              <a:rPr lang="en-US" altLang="zh-CN" sz="1200" dirty="0" err="1" smtClean="0">
                <a:latin typeface="+mn-ea"/>
              </a:rPr>
              <a:t>linux</a:t>
            </a:r>
            <a:r>
              <a:rPr lang="zh-CN" altLang="en-US" sz="1200" dirty="0" smtClean="0">
                <a:latin typeface="+mn-ea"/>
              </a:rPr>
              <a:t>，命令较少）。</a:t>
            </a:r>
            <a:endParaRPr lang="en-US" altLang="zh-CN" sz="12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200" dirty="0" smtClean="0">
                <a:latin typeface="+mn-ea"/>
              </a:rPr>
              <a:t>&lt;H3C&gt;</a:t>
            </a:r>
            <a:r>
              <a:rPr lang="en-US" altLang="zh-CN" sz="1200" dirty="0" err="1" smtClean="0">
                <a:latin typeface="+mn-ea"/>
              </a:rPr>
              <a:t>debugshell</a:t>
            </a:r>
            <a:endParaRPr lang="en-US" altLang="zh-CN" sz="12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zh-CN" altLang="en-US" sz="1200" dirty="0" smtClean="0">
                <a:latin typeface="+mn-ea"/>
              </a:rPr>
              <a:t>常用命令：</a:t>
            </a:r>
            <a:endParaRPr lang="en-US" altLang="zh-CN" sz="12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200" dirty="0" smtClean="0">
                <a:latin typeface="+mn-ea"/>
              </a:rPr>
              <a:t>Ps          //</a:t>
            </a:r>
            <a:r>
              <a:rPr lang="zh-CN" altLang="en-US" sz="1200" dirty="0" smtClean="0">
                <a:latin typeface="+mn-ea"/>
              </a:rPr>
              <a:t>查看所有进程，是否有进程消失，导致某些功能异常</a:t>
            </a:r>
            <a:endParaRPr lang="en-US" altLang="zh-CN" sz="12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200" dirty="0" smtClean="0">
                <a:latin typeface="+mn-ea"/>
              </a:rPr>
              <a:t>Top         //</a:t>
            </a:r>
            <a:r>
              <a:rPr lang="zh-CN" altLang="en-US" sz="1200" dirty="0" smtClean="0">
                <a:latin typeface="+mn-ea"/>
              </a:rPr>
              <a:t>查看占用</a:t>
            </a:r>
            <a:r>
              <a:rPr lang="en-US" altLang="zh-CN" sz="1200" dirty="0" err="1" smtClean="0">
                <a:latin typeface="+mn-ea"/>
              </a:rPr>
              <a:t>cpu</a:t>
            </a:r>
            <a:r>
              <a:rPr lang="zh-CN" altLang="en-US" sz="1200" dirty="0" smtClean="0">
                <a:latin typeface="+mn-ea"/>
              </a:rPr>
              <a:t>率较高的进程，判断由什么导致</a:t>
            </a:r>
            <a:endParaRPr lang="en-US" altLang="zh-CN" sz="12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200" dirty="0" err="1" smtClean="0">
                <a:latin typeface="+mn-ea"/>
              </a:rPr>
              <a:t>Tcpdump</a:t>
            </a:r>
            <a:r>
              <a:rPr lang="en-US" altLang="zh-CN" sz="1200" dirty="0" smtClean="0">
                <a:latin typeface="+mn-ea"/>
              </a:rPr>
              <a:t>  -option   //</a:t>
            </a:r>
            <a:r>
              <a:rPr lang="zh-CN" altLang="en-US" sz="1200" dirty="0" smtClean="0">
                <a:latin typeface="+mn-ea"/>
              </a:rPr>
              <a:t>抓包</a:t>
            </a:r>
            <a:endParaRPr lang="en-US" altLang="zh-CN" sz="12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en-US" altLang="zh-CN" sz="12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en-US" altLang="zh-CN" sz="1200" dirty="0" smtClean="0">
              <a:latin typeface="+mn-ea"/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1132840" y="1447885"/>
            <a:ext cx="11170920" cy="5517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zh-CN" sz="1600" dirty="0" smtClean="0">
              <a:latin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21080" y="1447885"/>
            <a:ext cx="10947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5066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838200" y="365126"/>
            <a:ext cx="10515600" cy="7423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3600" dirty="0" smtClean="0">
                <a:solidFill>
                  <a:srgbClr val="0070C0"/>
                </a:solidFill>
                <a:latin typeface=".萍方-简" panose="020B0800000000000000" pitchFamily="34" charset="-122"/>
                <a:ea typeface=".萍方-简" panose="020B0800000000000000" pitchFamily="34" charset="-122"/>
              </a:rPr>
              <a:t>产品软件特性</a:t>
            </a:r>
            <a:endParaRPr lang="zh-CN" altLang="en-US" sz="3600" dirty="0">
              <a:solidFill>
                <a:srgbClr val="0070C0"/>
              </a:solidFill>
              <a:latin typeface=".萍方-简" panose="020B0800000000000000" pitchFamily="34" charset="-122"/>
              <a:ea typeface=".萍方-简" panose="020B0800000000000000" pitchFamily="34" charset="-122"/>
            </a:endParaRPr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909320" y="1107440"/>
            <a:ext cx="11170920" cy="5517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</a:pPr>
            <a:r>
              <a:rPr lang="zh-CN" altLang="en-US" sz="1800" dirty="0" smtClean="0">
                <a:latin typeface="+mn-ea"/>
              </a:rPr>
              <a:t>登陆设备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支持</a:t>
            </a:r>
            <a:r>
              <a:rPr lang="en-US" altLang="zh-CN" sz="1800" dirty="0" smtClean="0">
                <a:latin typeface="+mn-ea"/>
              </a:rPr>
              <a:t>telnet</a:t>
            </a:r>
            <a:r>
              <a:rPr lang="zh-CN" altLang="en-US" sz="1800" dirty="0" smtClean="0">
                <a:latin typeface="+mn-ea"/>
              </a:rPr>
              <a:t>和</a:t>
            </a:r>
            <a:r>
              <a:rPr lang="en-US" altLang="zh-CN" sz="1800" dirty="0" smtClean="0">
                <a:latin typeface="+mn-ea"/>
              </a:rPr>
              <a:t>web</a:t>
            </a:r>
            <a:r>
              <a:rPr lang="zh-CN" altLang="en-US" sz="1800" dirty="0" smtClean="0">
                <a:latin typeface="+mn-ea"/>
              </a:rPr>
              <a:t>（</a:t>
            </a:r>
            <a:r>
              <a:rPr lang="en-US" altLang="zh-CN" sz="1800" dirty="0" smtClean="0">
                <a:latin typeface="+mn-ea"/>
              </a:rPr>
              <a:t>http</a:t>
            </a:r>
            <a:r>
              <a:rPr lang="zh-CN" altLang="en-US" sz="1800" dirty="0" smtClean="0">
                <a:latin typeface="+mn-ea"/>
              </a:rPr>
              <a:t>，</a:t>
            </a:r>
            <a:r>
              <a:rPr lang="en-US" altLang="zh-CN" sz="1800" dirty="0" smtClean="0">
                <a:latin typeface="+mn-ea"/>
              </a:rPr>
              <a:t>https</a:t>
            </a:r>
            <a:r>
              <a:rPr lang="zh-CN" altLang="en-US" sz="1800" dirty="0" smtClean="0">
                <a:latin typeface="+mn-ea"/>
              </a:rPr>
              <a:t>）登陆设备，默认情况下从</a:t>
            </a:r>
            <a:r>
              <a:rPr lang="en-US" altLang="zh-CN" sz="1800" dirty="0" err="1" smtClean="0">
                <a:latin typeface="+mn-ea"/>
              </a:rPr>
              <a:t>lan</a:t>
            </a:r>
            <a:r>
              <a:rPr lang="zh-CN" altLang="en-US" sz="1800" dirty="0" smtClean="0">
                <a:latin typeface="+mn-ea"/>
              </a:rPr>
              <a:t>口可以登陆设备，从</a:t>
            </a:r>
            <a:r>
              <a:rPr lang="en-US" altLang="zh-CN" sz="1800" dirty="0" smtClean="0">
                <a:latin typeface="+mn-ea"/>
              </a:rPr>
              <a:t>WAN</a:t>
            </a:r>
            <a:r>
              <a:rPr lang="zh-CN" altLang="en-US" sz="1800" dirty="0" smtClean="0">
                <a:latin typeface="+mn-ea"/>
              </a:rPr>
              <a:t>口设备需要开启，可以限制登陆涉笔的地址。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ea"/>
              </a:rPr>
              <a:t>	</a:t>
            </a:r>
            <a:r>
              <a:rPr lang="zh-CN" altLang="en-US" sz="1800" dirty="0" smtClean="0">
                <a:latin typeface="+mn-ea"/>
              </a:rPr>
              <a:t>配置界面：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zh-CN" altLang="en-US" sz="1800" dirty="0" smtClean="0">
                <a:latin typeface="+mn-ea"/>
              </a:rPr>
              <a:t>“设备管理”</a:t>
            </a:r>
            <a:r>
              <a:rPr lang="en-US" altLang="zh-CN" sz="1800" dirty="0" smtClean="0">
                <a:latin typeface="+mn-ea"/>
              </a:rPr>
              <a:t>-</a:t>
            </a:r>
            <a:r>
              <a:rPr lang="zh-CN" altLang="en-US" sz="1800" dirty="0" smtClean="0">
                <a:latin typeface="+mn-ea"/>
              </a:rPr>
              <a:t>“远程管理”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zh-CN" altLang="en-US" sz="1800" dirty="0" smtClean="0">
                <a:latin typeface="+mn-ea"/>
              </a:rPr>
              <a:t>可以开启</a:t>
            </a:r>
            <a:r>
              <a:rPr lang="en-US" altLang="zh-CN" sz="1800" dirty="0" smtClean="0">
                <a:latin typeface="+mn-ea"/>
              </a:rPr>
              <a:t>http</a:t>
            </a:r>
            <a:r>
              <a:rPr lang="zh-CN" altLang="en-US" sz="1800" dirty="0" smtClean="0">
                <a:latin typeface="+mn-ea"/>
              </a:rPr>
              <a:t>，</a:t>
            </a:r>
            <a:r>
              <a:rPr lang="en-US" altLang="zh-CN" sz="1800" dirty="0" smtClean="0">
                <a:latin typeface="+mn-ea"/>
              </a:rPr>
              <a:t>https</a:t>
            </a:r>
            <a:r>
              <a:rPr lang="zh-CN" altLang="en-US" sz="1800" dirty="0" smtClean="0">
                <a:latin typeface="+mn-ea"/>
              </a:rPr>
              <a:t>以及</a:t>
            </a:r>
            <a:r>
              <a:rPr lang="en-US" altLang="zh-CN" sz="1800" dirty="0" smtClean="0">
                <a:latin typeface="+mn-ea"/>
              </a:rPr>
              <a:t>telnet</a:t>
            </a:r>
            <a:r>
              <a:rPr lang="zh-CN" altLang="en-US" sz="1800" dirty="0" smtClean="0">
                <a:latin typeface="+mn-ea"/>
              </a:rPr>
              <a:t>，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zh-CN" altLang="en-US" sz="1800" dirty="0" smtClean="0">
                <a:latin typeface="+mn-ea"/>
              </a:rPr>
              <a:t>同时还可以修改登陆的端口号</a:t>
            </a:r>
            <a:endParaRPr lang="en-US" altLang="zh-CN" sz="1800" dirty="0" smtClean="0">
              <a:latin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en-US" altLang="zh-CN" sz="1800" dirty="0" smtClean="0">
              <a:latin typeface="+mn-ea"/>
            </a:endParaRPr>
          </a:p>
          <a:p>
            <a:pPr marL="914400" lvl="2" indent="0">
              <a:lnSpc>
                <a:spcPct val="150000"/>
              </a:lnSpc>
              <a:buNone/>
            </a:pPr>
            <a:endParaRPr lang="en-US" altLang="zh-CN" sz="800" dirty="0" smtClean="0">
              <a:latin typeface="+mn-ea"/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1132840" y="1447885"/>
            <a:ext cx="11170920" cy="5517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zh-CN" sz="1600" dirty="0" smtClean="0">
              <a:latin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21080" y="1447885"/>
            <a:ext cx="10947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560" y="2631441"/>
            <a:ext cx="9103681" cy="399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26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816</TotalTime>
  <Words>4721</Words>
  <Application>Microsoft Office PowerPoint</Application>
  <PresentationFormat>宽屏</PresentationFormat>
  <Paragraphs>825</Paragraphs>
  <Slides>62</Slides>
  <Notes>55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5</vt:i4>
      </vt:variant>
      <vt:variant>
        <vt:lpstr>幻灯片标题</vt:lpstr>
      </vt:variant>
      <vt:variant>
        <vt:i4>62</vt:i4>
      </vt:variant>
    </vt:vector>
  </HeadingPairs>
  <TitlesOfParts>
    <vt:vector size="76" baseType="lpstr">
      <vt:lpstr>.萍方-简</vt:lpstr>
      <vt:lpstr>华文细黑</vt:lpstr>
      <vt:lpstr>宋体</vt:lpstr>
      <vt:lpstr>微软雅黑</vt:lpstr>
      <vt:lpstr>Arial</vt:lpstr>
      <vt:lpstr>Calibri</vt:lpstr>
      <vt:lpstr>Calibri Light</vt:lpstr>
      <vt:lpstr>Wingdings</vt:lpstr>
      <vt:lpstr>Office 主题</vt:lpstr>
      <vt:lpstr>演示文稿</vt:lpstr>
      <vt:lpstr>工作表</vt:lpstr>
      <vt:lpstr>文档</vt:lpstr>
      <vt:lpstr>Document</vt:lpstr>
      <vt:lpstr>程序包</vt:lpstr>
      <vt:lpstr> ER-ERG2系列产品培训                                                                                                                                                                                                                               </vt:lpstr>
      <vt:lpstr>PowerPoint 演示文稿</vt:lpstr>
      <vt:lpstr>产品硬件介绍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硬件故障判断</vt:lpstr>
      <vt:lpstr>CPU利用率高</vt:lpstr>
      <vt:lpstr>CPU利用率高</vt:lpstr>
      <vt:lpstr>CPU利用率高</vt:lpstr>
      <vt:lpstr>CPU利用率高</vt:lpstr>
      <vt:lpstr>WAN口频繁断开</vt:lpstr>
      <vt:lpstr>有线上网慢</vt:lpstr>
      <vt:lpstr>无线上网慢</vt:lpstr>
      <vt:lpstr>测速慢</vt:lpstr>
      <vt:lpstr>无法上网</vt:lpstr>
      <vt:lpstr>IPsec VPN问题排查</vt:lpstr>
      <vt:lpstr>端口映射不成功</vt:lpstr>
      <vt:lpstr>网站过滤不成功</vt:lpstr>
      <vt:lpstr>DHCP无法给客户端分配地址</vt:lpstr>
      <vt:lpstr>PPPOE拨号失败</vt:lpstr>
      <vt:lpstr>L2TP拨号失败</vt:lpstr>
      <vt:lpstr>网络连接数不足排查</vt:lpstr>
      <vt:lpstr>PowerPoint 演示文稿</vt:lpstr>
      <vt:lpstr>Q1 非对称路径问题</vt:lpstr>
      <vt:lpstr>Q2 乱序tcp报文</vt:lpstr>
      <vt:lpstr>Q3 IPsec VPN建立成功通信异常</vt:lpstr>
      <vt:lpstr>必须收集的信息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ER-ERG2系列产品培训                                                                                                                                                                                                                               </dc:title>
  <dc:creator>shimiaomiao FW2138</dc:creator>
  <cp:lastModifiedBy>shimiaomiao FW2138</cp:lastModifiedBy>
  <cp:revision>153</cp:revision>
  <dcterms:created xsi:type="dcterms:W3CDTF">2017-11-22T06:40:30Z</dcterms:created>
  <dcterms:modified xsi:type="dcterms:W3CDTF">2017-11-23T11:32:17Z</dcterms:modified>
</cp:coreProperties>
</file>