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1.xml" ContentType="application/inkml+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5"/>
    <p:sldMasterId id="2147483650" r:id="rId6"/>
    <p:sldMasterId id="2147483662" r:id="rId7"/>
    <p:sldMasterId id="2147483674" r:id="rId8"/>
    <p:sldMasterId id="2147483687" r:id="rId9"/>
  </p:sldMasterIdLst>
  <p:notesMasterIdLst>
    <p:notesMasterId r:id="rId66"/>
  </p:notesMasterIdLst>
  <p:handoutMasterIdLst>
    <p:handoutMasterId r:id="rId67"/>
  </p:handoutMasterIdLst>
  <p:sldIdLst>
    <p:sldId id="1057" r:id="rId10"/>
    <p:sldId id="983" r:id="rId11"/>
    <p:sldId id="982" r:id="rId12"/>
    <p:sldId id="1059" r:id="rId13"/>
    <p:sldId id="1060" r:id="rId14"/>
    <p:sldId id="1062" r:id="rId15"/>
    <p:sldId id="1063" r:id="rId16"/>
    <p:sldId id="1064" r:id="rId17"/>
    <p:sldId id="1067" r:id="rId18"/>
    <p:sldId id="1068" r:id="rId19"/>
    <p:sldId id="1069" r:id="rId20"/>
    <p:sldId id="1073" r:id="rId21"/>
    <p:sldId id="1078" r:id="rId22"/>
    <p:sldId id="1076" r:id="rId23"/>
    <p:sldId id="1071" r:id="rId24"/>
    <p:sldId id="1074" r:id="rId25"/>
    <p:sldId id="1075" r:id="rId26"/>
    <p:sldId id="1082" r:id="rId27"/>
    <p:sldId id="1084" r:id="rId28"/>
    <p:sldId id="1085" r:id="rId29"/>
    <p:sldId id="1086" r:id="rId30"/>
    <p:sldId id="1087" r:id="rId31"/>
    <p:sldId id="1088" r:id="rId32"/>
    <p:sldId id="1089" r:id="rId33"/>
    <p:sldId id="1090" r:id="rId34"/>
    <p:sldId id="1091" r:id="rId35"/>
    <p:sldId id="1092" r:id="rId36"/>
    <p:sldId id="1093" r:id="rId37"/>
    <p:sldId id="1121" r:id="rId38"/>
    <p:sldId id="1095" r:id="rId39"/>
    <p:sldId id="1096" r:id="rId40"/>
    <p:sldId id="1097" r:id="rId41"/>
    <p:sldId id="1098" r:id="rId42"/>
    <p:sldId id="1099" r:id="rId43"/>
    <p:sldId id="1122" r:id="rId44"/>
    <p:sldId id="1101" r:id="rId45"/>
    <p:sldId id="1102" r:id="rId46"/>
    <p:sldId id="1103" r:id="rId47"/>
    <p:sldId id="1104" r:id="rId48"/>
    <p:sldId id="1105" r:id="rId49"/>
    <p:sldId id="1106" r:id="rId50"/>
    <p:sldId id="1107" r:id="rId51"/>
    <p:sldId id="1108" r:id="rId52"/>
    <p:sldId id="1109" r:id="rId53"/>
    <p:sldId id="1110" r:id="rId54"/>
    <p:sldId id="1111" r:id="rId55"/>
    <p:sldId id="1112" r:id="rId56"/>
    <p:sldId id="1113" r:id="rId57"/>
    <p:sldId id="1114" r:id="rId58"/>
    <p:sldId id="1123" r:id="rId59"/>
    <p:sldId id="1116" r:id="rId60"/>
    <p:sldId id="1117" r:id="rId61"/>
    <p:sldId id="1118" r:id="rId62"/>
    <p:sldId id="1119" r:id="rId63"/>
    <p:sldId id="1120" r:id="rId64"/>
    <p:sldId id="1056" r:id="rId65"/>
  </p:sldIdLst>
  <p:sldSz cx="9144000" cy="5143500" type="screen16x9"/>
  <p:notesSz cx="7099300" cy="10234613"/>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521415D9-36F7-43E2-AB2F-B90AF26B5E84}">
      <p14:sectionLst xmlns:p14="http://schemas.microsoft.com/office/powerpoint/2010/main">
        <p14:section name="默认节" id="{361B3245-C396-4324-B033-DBBA010D3D65}">
          <p14:sldIdLst>
            <p14:sldId id="1057"/>
            <p14:sldId id="983"/>
            <p14:sldId id="982"/>
            <p14:sldId id="1059"/>
            <p14:sldId id="1060"/>
            <p14:sldId id="1062"/>
            <p14:sldId id="1063"/>
            <p14:sldId id="1064"/>
            <p14:sldId id="1067"/>
            <p14:sldId id="1068"/>
            <p14:sldId id="1069"/>
            <p14:sldId id="1073"/>
            <p14:sldId id="1078"/>
            <p14:sldId id="1076"/>
            <p14:sldId id="1071"/>
            <p14:sldId id="1074"/>
            <p14:sldId id="1075"/>
            <p14:sldId id="1082"/>
            <p14:sldId id="1084"/>
            <p14:sldId id="1085"/>
            <p14:sldId id="1086"/>
            <p14:sldId id="1087"/>
            <p14:sldId id="1088"/>
            <p14:sldId id="1089"/>
            <p14:sldId id="1090"/>
            <p14:sldId id="1091"/>
            <p14:sldId id="1092"/>
            <p14:sldId id="1093"/>
            <p14:sldId id="1121"/>
            <p14:sldId id="1095"/>
            <p14:sldId id="1096"/>
            <p14:sldId id="1097"/>
            <p14:sldId id="1098"/>
            <p14:sldId id="1099"/>
            <p14:sldId id="1122"/>
            <p14:sldId id="1101"/>
            <p14:sldId id="1102"/>
            <p14:sldId id="1103"/>
            <p14:sldId id="1104"/>
            <p14:sldId id="1105"/>
            <p14:sldId id="1106"/>
            <p14:sldId id="1107"/>
            <p14:sldId id="1108"/>
            <p14:sldId id="1109"/>
            <p14:sldId id="1110"/>
            <p14:sldId id="1111"/>
            <p14:sldId id="1112"/>
            <p14:sldId id="1113"/>
            <p14:sldId id="1114"/>
            <p14:sldId id="1123"/>
            <p14:sldId id="1116"/>
            <p14:sldId id="1117"/>
            <p14:sldId id="1118"/>
            <p14:sldId id="1119"/>
            <p14:sldId id="1120"/>
            <p14:sldId id="1056"/>
          </p14:sldIdLst>
        </p14:section>
      </p14:sectionLst>
    </p:ext>
    <p:ext uri="{EFAFB233-063F-42B5-8137-9DF3F51BA10A}">
      <p15:sldGuideLst xmlns:p15="http://schemas.microsoft.com/office/powerpoint/2012/main">
        <p15:guide id="1" orient="horz" pos="2037">
          <p15:clr>
            <a:srgbClr val="A4A3A4"/>
          </p15:clr>
        </p15:guide>
        <p15:guide id="2" pos="2882">
          <p15:clr>
            <a:srgbClr val="A4A3A4"/>
          </p15:clr>
        </p15:guide>
        <p15:guide id="3" pos="2309">
          <p15:clr>
            <a:srgbClr val="A4A3A4"/>
          </p15:clr>
        </p15:guide>
        <p15:guide id="4" pos="3444">
          <p15:clr>
            <a:srgbClr val="A4A3A4"/>
          </p15:clr>
        </p15:guide>
        <p15:guide id="5" pos="5547">
          <p15:clr>
            <a:srgbClr val="A4A3A4"/>
          </p15:clr>
        </p15:guide>
        <p15:guide id="6" pos="222">
          <p15:clr>
            <a:srgbClr val="A4A3A4"/>
          </p15:clr>
        </p15:guide>
      </p15:sldGuideLst>
    </p:ext>
    <p:ext uri="{2D200454-40CA-4A62-9FC3-DE9A4176ACB9}">
      <p15:notesGuideLst xmlns:p15="http://schemas.microsoft.com/office/powerpoint/2012/main">
        <p15:guide id="1" orient="horz" pos="3580">
          <p15:clr>
            <a:srgbClr val="A4A3A4"/>
          </p15:clr>
        </p15:guide>
        <p15:guide id="2" pos="223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12"/>
    <a:srgbClr val="4C4948"/>
    <a:srgbClr val="A0A0A0"/>
    <a:srgbClr val="BFBFBF"/>
    <a:srgbClr val="E62E25"/>
    <a:srgbClr val="E60025"/>
    <a:srgbClr val="E62A12"/>
    <a:srgbClr val="E70011"/>
    <a:srgbClr val="E60011"/>
    <a:srgbClr val="FFE5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80" autoAdjust="0"/>
    <p:restoredTop sz="83394" autoAdjust="0"/>
  </p:normalViewPr>
  <p:slideViewPr>
    <p:cSldViewPr>
      <p:cViewPr varScale="1">
        <p:scale>
          <a:sx n="98" d="100"/>
          <a:sy n="98" d="100"/>
        </p:scale>
        <p:origin x="917" y="58"/>
      </p:cViewPr>
      <p:guideLst>
        <p:guide orient="horz" pos="2037"/>
        <p:guide pos="2882"/>
        <p:guide pos="2309"/>
        <p:guide pos="3444"/>
        <p:guide pos="5547"/>
        <p:guide pos="222"/>
      </p:guideLst>
    </p:cSldViewPr>
  </p:slideViewPr>
  <p:outlineViewPr>
    <p:cViewPr>
      <p:scale>
        <a:sx n="33" d="100"/>
        <a:sy n="33" d="100"/>
      </p:scale>
      <p:origin x="0" y="3300"/>
    </p:cViewPr>
  </p:outlineViewPr>
  <p:notesTextViewPr>
    <p:cViewPr>
      <p:scale>
        <a:sx n="100" d="100"/>
        <a:sy n="100" d="100"/>
      </p:scale>
      <p:origin x="0" y="0"/>
    </p:cViewPr>
  </p:notesTextViewPr>
  <p:sorterViewPr>
    <p:cViewPr>
      <p:scale>
        <a:sx n="46" d="100"/>
        <a:sy n="46" d="100"/>
      </p:scale>
      <p:origin x="0" y="0"/>
    </p:cViewPr>
  </p:sorterViewPr>
  <p:notesViewPr>
    <p:cSldViewPr>
      <p:cViewPr varScale="1">
        <p:scale>
          <a:sx n="60" d="100"/>
          <a:sy n="60" d="100"/>
        </p:scale>
        <p:origin x="2412" y="78"/>
      </p:cViewPr>
      <p:guideLst>
        <p:guide orient="horz" pos="3580"/>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presProps" Target="presProps.xml"/><Relationship Id="rId7" Type="http://schemas.openxmlformats.org/officeDocument/2006/relationships/slideMaster" Target="slideMasters/slideMaster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viewProps" Target="viewProps.xml"/><Relationship Id="rId8" Type="http://schemas.openxmlformats.org/officeDocument/2006/relationships/slideMaster" Target="slideMasters/slideMaster4.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handoutMaster" Target="handoutMasters/handout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zh-CN" altLang="en-US"/>
          </a:p>
        </p:txBody>
      </p:sp>
      <p:sp>
        <p:nvSpPr>
          <p:cNvPr id="3" name="日期占位符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559D1844-888A-4AE6-828D-5C6AE9040315}" type="datetimeFigureOut">
              <a:rPr lang="zh-CN" altLang="en-US" smtClean="0"/>
              <a:pPr/>
              <a:t>2021/2/7</a:t>
            </a:fld>
            <a:endParaRPr lang="zh-CN" altLang="en-US"/>
          </a:p>
        </p:txBody>
      </p:sp>
      <p:sp>
        <p:nvSpPr>
          <p:cNvPr id="4" name="页脚占位符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zh-CN" altLang="en-US"/>
          </a:p>
        </p:txBody>
      </p:sp>
      <p:sp>
        <p:nvSpPr>
          <p:cNvPr id="5" name="灯片编号占位符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FB2549C6-DE8D-4E4A-961E-C75F994C9B23}" type="slidenum">
              <a:rPr lang="zh-CN" altLang="en-US" smtClean="0"/>
              <a:pPr/>
              <a:t>‹#›</a:t>
            </a:fld>
            <a:endParaRPr lang="zh-CN" altLang="en-US"/>
          </a:p>
        </p:txBody>
      </p:sp>
    </p:spTree>
    <p:extLst>
      <p:ext uri="{BB962C8B-B14F-4D97-AF65-F5344CB8AC3E}">
        <p14:creationId xmlns:p14="http://schemas.microsoft.com/office/powerpoint/2010/main" val="226307682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8-08-21T11:07:09.352"/>
    </inkml:context>
    <inkml:brush xml:id="br0">
      <inkml:brushProperty name="width" value="0.05292" units="cm"/>
      <inkml:brushProperty name="height" value="0.05292" units="cm"/>
      <inkml:brushProperty name="color" value="#FF0000"/>
    </inkml:brush>
  </inkml:definitions>
  <inkml:trace contextRef="#ctx0" brushRef="#br0">17066 8572 0</inkml:trace>
  <inkml:trace contextRef="#ctx0" brushRef="#br0" timeOffset="1138.7854">17066 8572 0</inkml:trace>
  <inkml:trace contextRef="#ctx0" brushRef="#br0" timeOffset="109401.0407">17082 8620 0</inkml:trace>
  <inkml:trace contextRef="#ctx0" brushRef="#br0" timeOffset="110134.2266">17082 8620 0</inkml:trace>
  <inkml:trace contextRef="#ctx0" brushRef="#br0" timeOffset="113597.36">17050 8811 0</inkml:trace>
  <inkml:trace contextRef="#ctx0" brushRef="#br0" timeOffset="114143.3495">17050 8811 0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zh-CN" altLang="en-US"/>
          </a:p>
        </p:txBody>
      </p:sp>
      <p:sp>
        <p:nvSpPr>
          <p:cNvPr id="3" name="日期占位符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155E3B73-6D7C-40EF-AE3E-2A6A1CBB7D96}" type="datetimeFigureOut">
              <a:rPr lang="zh-CN" altLang="en-US" smtClean="0"/>
              <a:pPr/>
              <a:t>2021/2/7</a:t>
            </a:fld>
            <a:endParaRPr lang="zh-CN" altLang="en-US"/>
          </a:p>
        </p:txBody>
      </p:sp>
      <p:sp>
        <p:nvSpPr>
          <p:cNvPr id="4" name="幻灯片图像占位符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zh-CN" altLang="en-US"/>
          </a:p>
        </p:txBody>
      </p:sp>
      <p:sp>
        <p:nvSpPr>
          <p:cNvPr id="5" name="备注占位符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C4AA51CA-5F86-4FFA-AF76-EFA20A25968D}" type="slidenum">
              <a:rPr lang="zh-CN" altLang="en-US" smtClean="0"/>
              <a:pPr/>
              <a:t>‹#›</a:t>
            </a:fld>
            <a:endParaRPr lang="zh-CN" altLang="en-US"/>
          </a:p>
        </p:txBody>
      </p:sp>
    </p:spTree>
    <p:extLst>
      <p:ext uri="{BB962C8B-B14F-4D97-AF65-F5344CB8AC3E}">
        <p14:creationId xmlns:p14="http://schemas.microsoft.com/office/powerpoint/2010/main" val="4155977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19900" cy="3836988"/>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1</a:t>
            </a:fld>
            <a:endParaRPr lang="zh-CN" altLang="en-US"/>
          </a:p>
        </p:txBody>
      </p:sp>
    </p:spTree>
    <p:extLst>
      <p:ext uri="{BB962C8B-B14F-4D97-AF65-F5344CB8AC3E}">
        <p14:creationId xmlns:p14="http://schemas.microsoft.com/office/powerpoint/2010/main" val="3686711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0" fontAlgn="auto" latinLnBrk="0" hangingPunct="0">
              <a:lnSpc>
                <a:spcPct val="100000"/>
              </a:lnSpc>
              <a:spcBef>
                <a:spcPts val="0"/>
              </a:spcBef>
              <a:spcAft>
                <a:spcPts val="0"/>
              </a:spcAft>
              <a:buClrTx/>
              <a:buSzTx/>
              <a:buFontTx/>
              <a:buNone/>
              <a:tabLst/>
              <a:defRPr/>
            </a:pPr>
            <a:r>
              <a:rPr lang="zh-CN" altLang="en-US" b="1" dirty="0">
                <a:solidFill>
                  <a:schemeClr val="bg1"/>
                </a:solidFill>
                <a:latin typeface="微软雅黑" panose="020B0503020204020204" pitchFamily="34" charset="-122"/>
              </a:rPr>
              <a:t>修改名称底色为灰色</a:t>
            </a:r>
            <a:endParaRPr lang="en-US" altLang="zh-CN" b="1" dirty="0">
              <a:solidFill>
                <a:schemeClr val="bg1"/>
              </a:solidFill>
              <a:latin typeface="微软雅黑" panose="020B0503020204020204" pitchFamily="34" charset="-122"/>
            </a:endParaRPr>
          </a:p>
          <a:p>
            <a:pPr marL="0" marR="0" indent="0" algn="l" defTabSz="914400" rtl="0" eaLnBrk="0" fontAlgn="auto" latinLnBrk="0" hangingPunct="0">
              <a:lnSpc>
                <a:spcPct val="100000"/>
              </a:lnSpc>
              <a:spcBef>
                <a:spcPts val="0"/>
              </a:spcBef>
              <a:spcAft>
                <a:spcPts val="0"/>
              </a:spcAft>
              <a:buClrTx/>
              <a:buSzTx/>
              <a:buFontTx/>
              <a:buNone/>
              <a:tabLst/>
              <a:defRPr/>
            </a:pPr>
            <a:r>
              <a:rPr lang="zh-CN" altLang="en-US" b="1" dirty="0">
                <a:solidFill>
                  <a:schemeClr val="bg1"/>
                </a:solidFill>
                <a:latin typeface="微软雅黑" panose="020B0503020204020204" pitchFamily="34" charset="-122"/>
              </a:rPr>
              <a:t>添加汇聚设备指标</a:t>
            </a:r>
            <a:endParaRPr lang="en-US" altLang="zh-CN" b="1" dirty="0">
              <a:solidFill>
                <a:schemeClr val="bg1"/>
              </a:solidFill>
              <a:latin typeface="微软雅黑" panose="020B0503020204020204" pitchFamily="34" charset="-122"/>
            </a:endParaRPr>
          </a:p>
          <a:p>
            <a:pPr marL="0" marR="0" indent="0" algn="l" defTabSz="914400" rtl="0" eaLnBrk="0" fontAlgn="auto" latinLnBrk="0" hangingPunct="0">
              <a:lnSpc>
                <a:spcPct val="100000"/>
              </a:lnSpc>
              <a:spcBef>
                <a:spcPts val="0"/>
              </a:spcBef>
              <a:spcAft>
                <a:spcPts val="0"/>
              </a:spcAft>
              <a:buClrTx/>
              <a:buSzTx/>
              <a:buFontTx/>
              <a:buNone/>
              <a:tabLst/>
              <a:defRPr/>
            </a:pPr>
            <a:r>
              <a:rPr lang="zh-CN" altLang="en-US" b="1" dirty="0">
                <a:solidFill>
                  <a:schemeClr val="bg1"/>
                </a:solidFill>
                <a:latin typeface="微软雅黑" panose="020B0503020204020204" pitchFamily="34" charset="-122"/>
              </a:rPr>
              <a:t>修改语音指标为路由指标</a:t>
            </a:r>
            <a:endParaRPr lang="en-US" altLang="zh-CN" b="1" dirty="0">
              <a:solidFill>
                <a:schemeClr val="bg1"/>
              </a:solidFill>
              <a:latin typeface="微软雅黑" panose="020B0503020204020204" pitchFamily="34" charset="-122"/>
            </a:endParaRPr>
          </a:p>
          <a:p>
            <a:pPr marL="0" marR="0" indent="0" algn="l" defTabSz="914400" rtl="0" eaLnBrk="0" fontAlgn="auto" latinLnBrk="0" hangingPunct="0">
              <a:lnSpc>
                <a:spcPct val="100000"/>
              </a:lnSpc>
              <a:spcBef>
                <a:spcPts val="0"/>
              </a:spcBef>
              <a:spcAft>
                <a:spcPts val="0"/>
              </a:spcAft>
              <a:buClrTx/>
              <a:buSzTx/>
              <a:buFontTx/>
              <a:buNone/>
              <a:tabLst/>
              <a:defRPr/>
            </a:pPr>
            <a:endParaRPr lang="en-US" altLang="zh-CN" b="1" dirty="0">
              <a:solidFill>
                <a:schemeClr val="bg1"/>
              </a:solidFill>
            </a:endParaRPr>
          </a:p>
          <a:p>
            <a:pPr eaLnBrk="0" hangingPunct="0">
              <a:defRPr/>
            </a:pPr>
            <a:endParaRPr lang="en-US" altLang="zh-CN" b="1" dirty="0">
              <a:solidFill>
                <a:schemeClr val="bg1"/>
              </a:solidFill>
              <a:latin typeface="微软雅黑" panose="020B0503020204020204" pitchFamily="34" charset="-122"/>
            </a:endParaRPr>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20</a:t>
            </a:fld>
            <a:endParaRPr lang="zh-CN" altLang="en-US"/>
          </a:p>
        </p:txBody>
      </p:sp>
    </p:spTree>
    <p:extLst>
      <p:ext uri="{BB962C8B-B14F-4D97-AF65-F5344CB8AC3E}">
        <p14:creationId xmlns:p14="http://schemas.microsoft.com/office/powerpoint/2010/main" val="4254552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修改规格显示</a:t>
            </a:r>
            <a:r>
              <a:rPr lang="en-US" altLang="zh-CN" dirty="0"/>
              <a:t>,</a:t>
            </a:r>
            <a:r>
              <a:rPr lang="zh-CN" altLang="en-US" dirty="0"/>
              <a:t>添加</a:t>
            </a:r>
            <a:r>
              <a:rPr lang="en-US" altLang="zh-CN" dirty="0"/>
              <a:t>USB</a:t>
            </a:r>
            <a:r>
              <a:rPr lang="en-US" altLang="zh-CN" baseline="0" dirty="0"/>
              <a:t> Console,</a:t>
            </a:r>
            <a:r>
              <a:rPr lang="zh-CN" altLang="en-US" baseline="0" dirty="0"/>
              <a:t>修改特点显示形式</a:t>
            </a:r>
            <a:r>
              <a:rPr lang="en-US" altLang="zh-CN" baseline="0" dirty="0"/>
              <a:t>,</a:t>
            </a:r>
            <a:r>
              <a:rPr lang="zh-CN" altLang="en-US" baseline="0" dirty="0"/>
              <a:t>修改为黄色圆柱</a:t>
            </a:r>
            <a:endParaRPr lang="en-US" altLang="zh-CN" baseline="0" dirty="0"/>
          </a:p>
          <a:p>
            <a:r>
              <a:rPr lang="zh-CN" altLang="en-US" baseline="0" dirty="0"/>
              <a:t>添加</a:t>
            </a:r>
            <a:r>
              <a:rPr lang="en-US" altLang="zh-CN" baseline="0" dirty="0"/>
              <a:t>USB</a:t>
            </a:r>
            <a:r>
              <a:rPr lang="zh-CN" altLang="en-US" baseline="0" dirty="0"/>
              <a:t>功能</a:t>
            </a:r>
            <a:r>
              <a:rPr lang="en-US" altLang="zh-CN" baseline="0" dirty="0"/>
              <a:t>,</a:t>
            </a:r>
            <a:r>
              <a:rPr lang="zh-CN" altLang="en-US" baseline="0" dirty="0"/>
              <a:t>仅支持</a:t>
            </a:r>
            <a:r>
              <a:rPr lang="en-US" altLang="zh-CN" baseline="0" dirty="0"/>
              <a:t>U</a:t>
            </a:r>
            <a:r>
              <a:rPr lang="zh-CN" altLang="en-US" baseline="0" dirty="0" smtClean="0"/>
              <a:t>盘</a:t>
            </a:r>
            <a:endParaRPr lang="en-US" altLang="zh-CN" baseline="0" dirty="0" smtClean="0"/>
          </a:p>
          <a:p>
            <a:endParaRPr lang="en-US" altLang="zh-CN" baseline="0" dirty="0" smtClean="0"/>
          </a:p>
          <a:p>
            <a:r>
              <a:rPr lang="zh-CN" altLang="en-US" baseline="0" dirty="0" smtClean="0"/>
              <a:t>注意：</a:t>
            </a:r>
            <a:endParaRPr lang="en-US" altLang="zh-CN" baseline="0" dirty="0" smtClean="0"/>
          </a:p>
          <a:p>
            <a:pPr marL="0" marR="0" indent="0" algn="l" defTabSz="914400" rtl="0" eaLnBrk="0" fontAlgn="base" latinLnBrk="0" hangingPunct="0">
              <a:lnSpc>
                <a:spcPct val="120000"/>
              </a:lnSpc>
              <a:spcBef>
                <a:spcPct val="30000"/>
              </a:spcBef>
              <a:spcAft>
                <a:spcPct val="30000"/>
              </a:spcAft>
              <a:buClrTx/>
              <a:buSzTx/>
              <a:buFontTx/>
              <a:buNone/>
              <a:tabLst/>
              <a:defRPr/>
            </a:pPr>
            <a:r>
              <a:rPr lang="en-US" altLang="zh-CN" baseline="0" dirty="0" smtClean="0"/>
              <a:t>MSR5660/MSR5680</a:t>
            </a:r>
            <a:r>
              <a:rPr lang="zh-CN" altLang="en-US" baseline="0" dirty="0" smtClean="0"/>
              <a:t>之间的</a:t>
            </a:r>
            <a:r>
              <a:rPr lang="en-US" altLang="zh-CN" baseline="0" dirty="0" smtClean="0"/>
              <a:t>MPU</a:t>
            </a:r>
            <a:r>
              <a:rPr lang="zh-CN" altLang="en-US" baseline="0" dirty="0" smtClean="0"/>
              <a:t>和</a:t>
            </a:r>
            <a:r>
              <a:rPr lang="en-US" altLang="zh-CN" baseline="0" dirty="0" smtClean="0"/>
              <a:t>SPU</a:t>
            </a:r>
            <a:r>
              <a:rPr lang="zh-CN" altLang="en-US" baseline="0" dirty="0" smtClean="0"/>
              <a:t>可以混用，但是</a:t>
            </a:r>
            <a:r>
              <a:rPr lang="en-US" altLang="zh-CN" baseline="0" dirty="0" smtClean="0"/>
              <a:t>MPU-100-X1</a:t>
            </a:r>
            <a:r>
              <a:rPr lang="zh-CN" altLang="en-US" baseline="0" dirty="0" smtClean="0"/>
              <a:t>与</a:t>
            </a:r>
            <a:r>
              <a:rPr lang="en-US" altLang="zh-CN" baseline="0" dirty="0" smtClean="0"/>
              <a:t>MPU-100</a:t>
            </a:r>
            <a:r>
              <a:rPr lang="zh-CN" altLang="en-US" baseline="0" dirty="0" smtClean="0"/>
              <a:t>不能混用</a:t>
            </a:r>
            <a:endParaRPr lang="en-US" altLang="zh-CN" baseline="0" dirty="0" smtClean="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21</a:t>
            </a:fld>
            <a:endParaRPr lang="zh-CN" altLang="en-US"/>
          </a:p>
        </p:txBody>
      </p:sp>
    </p:spTree>
    <p:extLst>
      <p:ext uri="{BB962C8B-B14F-4D97-AF65-F5344CB8AC3E}">
        <p14:creationId xmlns:p14="http://schemas.microsoft.com/office/powerpoint/2010/main" val="585533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dirty="0"/>
          </a:p>
          <a:p>
            <a:r>
              <a:rPr lang="zh-CN" altLang="en-US" dirty="0"/>
              <a:t>添加</a:t>
            </a:r>
            <a:r>
              <a:rPr lang="en-US" altLang="zh-CN" dirty="0"/>
              <a:t>SPU-300</a:t>
            </a:r>
            <a:r>
              <a:rPr lang="zh-CN" altLang="en-US" dirty="0"/>
              <a:t>规格</a:t>
            </a:r>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22</a:t>
            </a:fld>
            <a:endParaRPr lang="zh-CN" altLang="en-US"/>
          </a:p>
        </p:txBody>
      </p:sp>
    </p:spTree>
    <p:extLst>
      <p:ext uri="{BB962C8B-B14F-4D97-AF65-F5344CB8AC3E}">
        <p14:creationId xmlns:p14="http://schemas.microsoft.com/office/powerpoint/2010/main" val="1698919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23</a:t>
            </a:fld>
            <a:endParaRPr lang="zh-CN" altLang="en-US"/>
          </a:p>
        </p:txBody>
      </p:sp>
    </p:spTree>
    <p:extLst>
      <p:ext uri="{BB962C8B-B14F-4D97-AF65-F5344CB8AC3E}">
        <p14:creationId xmlns:p14="http://schemas.microsoft.com/office/powerpoint/2010/main" val="1475538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MIM</a:t>
            </a:r>
            <a:r>
              <a:rPr lang="zh-CN" altLang="en-US" dirty="0" smtClean="0"/>
              <a:t>模块可以通过</a:t>
            </a:r>
            <a:r>
              <a:rPr lang="zh-CN" altLang="en-US" sz="1200" b="0" i="0" kern="1200" dirty="0" smtClean="0">
                <a:solidFill>
                  <a:schemeClr val="tx1"/>
                </a:solidFill>
                <a:effectLst/>
                <a:latin typeface="Times New Roman" pitchFamily="18" charset="0"/>
                <a:cs typeface="+mn-cs"/>
              </a:rPr>
              <a:t>卡托兼容</a:t>
            </a:r>
            <a:r>
              <a:rPr lang="en-US" altLang="zh-CN" sz="1200" b="0" i="0" kern="1200" dirty="0" smtClean="0">
                <a:solidFill>
                  <a:schemeClr val="tx1"/>
                </a:solidFill>
                <a:effectLst/>
                <a:latin typeface="Times New Roman" pitchFamily="18" charset="0"/>
                <a:cs typeface="+mn-cs"/>
              </a:rPr>
              <a:t>HMIM</a:t>
            </a:r>
          </a:p>
          <a:p>
            <a:r>
              <a:rPr lang="zh-CN" altLang="en-US" sz="1200" b="0" i="0" kern="1200" dirty="0" smtClean="0">
                <a:solidFill>
                  <a:schemeClr val="tx1"/>
                </a:solidFill>
                <a:effectLst/>
                <a:latin typeface="Times New Roman" pitchFamily="18" charset="0"/>
                <a:cs typeface="+mn-cs"/>
              </a:rPr>
              <a:t>只要</a:t>
            </a:r>
            <a:r>
              <a:rPr lang="en-US" altLang="zh-CN" sz="1200" b="0" i="0" kern="1200" dirty="0" smtClean="0">
                <a:solidFill>
                  <a:schemeClr val="tx1"/>
                </a:solidFill>
                <a:effectLst/>
                <a:latin typeface="Times New Roman" pitchFamily="18" charset="0"/>
                <a:cs typeface="+mn-cs"/>
              </a:rPr>
              <a:t>HMIM</a:t>
            </a:r>
            <a:r>
              <a:rPr lang="zh-CN" altLang="en-US" sz="1200" b="0" i="0" kern="1200" dirty="0" smtClean="0">
                <a:solidFill>
                  <a:schemeClr val="tx1"/>
                </a:solidFill>
                <a:effectLst/>
                <a:latin typeface="Times New Roman" pitchFamily="18" charset="0"/>
                <a:cs typeface="+mn-cs"/>
              </a:rPr>
              <a:t>卡有这个型号，那就可以用</a:t>
            </a:r>
            <a:r>
              <a:rPr lang="en-US" altLang="zh-CN" sz="1200" b="0" i="0" kern="1200" dirty="0" smtClean="0">
                <a:solidFill>
                  <a:schemeClr val="tx1"/>
                </a:solidFill>
                <a:effectLst/>
                <a:latin typeface="Times New Roman" pitchFamily="18" charset="0"/>
                <a:cs typeface="+mn-cs"/>
              </a:rPr>
              <a:t>【</a:t>
            </a:r>
            <a:r>
              <a:rPr lang="zh-CN" altLang="en-US" sz="1200" b="0" i="0" kern="1200" dirty="0" smtClean="0">
                <a:solidFill>
                  <a:schemeClr val="tx1"/>
                </a:solidFill>
                <a:effectLst/>
                <a:latin typeface="Times New Roman" pitchFamily="18" charset="0"/>
                <a:cs typeface="+mn-cs"/>
              </a:rPr>
              <a:t>卡托</a:t>
            </a:r>
            <a:r>
              <a:rPr lang="en-US" altLang="zh-CN" sz="1200" b="0" i="0" kern="1200" dirty="0" smtClean="0">
                <a:solidFill>
                  <a:schemeClr val="tx1"/>
                </a:solidFill>
                <a:effectLst/>
                <a:latin typeface="Times New Roman" pitchFamily="18" charset="0"/>
                <a:cs typeface="+mn-cs"/>
              </a:rPr>
              <a:t>+MIM】</a:t>
            </a:r>
            <a:endParaRPr lang="zh-CN" altLang="en-US" dirty="0"/>
          </a:p>
        </p:txBody>
      </p:sp>
      <p:sp>
        <p:nvSpPr>
          <p:cNvPr id="4" name="灯片编号占位符 3"/>
          <p:cNvSpPr>
            <a:spLocks noGrp="1"/>
          </p:cNvSpPr>
          <p:nvPr>
            <p:ph type="sldNum" sz="quarter" idx="10"/>
          </p:nvPr>
        </p:nvSpPr>
        <p:spPr/>
        <p:txBody>
          <a:bodyPr/>
          <a:lstStyle/>
          <a:p>
            <a:pPr>
              <a:defRPr/>
            </a:pPr>
            <a:fld id="{749B0F1B-9F96-4568-8D7A-0C2E93B204DB}" type="slidenum">
              <a:rPr lang="en-US" altLang="zh-CN" smtClean="0"/>
              <a:pPr>
                <a:defRPr/>
              </a:pPr>
              <a:t>24</a:t>
            </a:fld>
            <a:endParaRPr lang="en-US" altLang="zh-CN"/>
          </a:p>
        </p:txBody>
      </p:sp>
    </p:spTree>
    <p:extLst>
      <p:ext uri="{BB962C8B-B14F-4D97-AF65-F5344CB8AC3E}">
        <p14:creationId xmlns:p14="http://schemas.microsoft.com/office/powerpoint/2010/main" val="2653726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749B0F1B-9F96-4568-8D7A-0C2E93B204DB}" type="slidenum">
              <a:rPr lang="en-US" altLang="zh-CN" smtClean="0"/>
              <a:pPr>
                <a:defRPr/>
              </a:pPr>
              <a:t>25</a:t>
            </a:fld>
            <a:endParaRPr lang="en-US" altLang="zh-CN" dirty="0"/>
          </a:p>
        </p:txBody>
      </p:sp>
    </p:spTree>
    <p:extLst>
      <p:ext uri="{BB962C8B-B14F-4D97-AF65-F5344CB8AC3E}">
        <p14:creationId xmlns:p14="http://schemas.microsoft.com/office/powerpoint/2010/main" val="3070539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defRPr/>
            </a:pPr>
            <a:r>
              <a:rPr lang="zh-CN" altLang="en-US" sz="1200" b="1" dirty="0">
                <a:solidFill>
                  <a:srgbClr val="FF0000"/>
                </a:solidFill>
                <a:latin typeface="微软雅黑" pitchFamily="34" charset="-122"/>
                <a:ea typeface="微软雅黑" pitchFamily="34" charset="-122"/>
              </a:rPr>
              <a:t> 全千兆</a:t>
            </a:r>
            <a:r>
              <a:rPr lang="zh-CN" altLang="en-US" sz="1200" b="1" dirty="0">
                <a:latin typeface="微软雅黑" pitchFamily="34" charset="-122"/>
                <a:ea typeface="微软雅黑" pitchFamily="34" charset="-122"/>
              </a:rPr>
              <a:t>以太口，</a:t>
            </a:r>
            <a:r>
              <a:rPr lang="zh-CN" altLang="en-US" sz="1200" b="1" dirty="0">
                <a:solidFill>
                  <a:srgbClr val="FF0000"/>
                </a:solidFill>
                <a:latin typeface="微软雅黑" pitchFamily="34" charset="-122"/>
                <a:ea typeface="微软雅黑" pitchFamily="34" charset="-122"/>
              </a:rPr>
              <a:t>二</a:t>
            </a:r>
            <a:r>
              <a:rPr lang="en-US" altLang="zh-CN" sz="1200" b="1" dirty="0">
                <a:solidFill>
                  <a:srgbClr val="FF0000"/>
                </a:solidFill>
                <a:latin typeface="微软雅黑" pitchFamily="34" charset="-122"/>
                <a:ea typeface="微软雅黑" pitchFamily="34" charset="-122"/>
              </a:rPr>
              <a:t>/</a:t>
            </a:r>
            <a:r>
              <a:rPr lang="zh-CN" altLang="en-US" sz="1200" b="1" dirty="0">
                <a:solidFill>
                  <a:srgbClr val="FF0000"/>
                </a:solidFill>
                <a:latin typeface="微软雅黑" pitchFamily="34" charset="-122"/>
                <a:ea typeface="微软雅黑" pitchFamily="34" charset="-122"/>
              </a:rPr>
              <a:t>三层</a:t>
            </a:r>
            <a:r>
              <a:rPr lang="zh-CN" altLang="en-US" sz="1200" b="1" dirty="0">
                <a:latin typeface="微软雅黑" pitchFamily="34" charset="-122"/>
                <a:ea typeface="微软雅黑" pitchFamily="34" charset="-122"/>
              </a:rPr>
              <a:t>切换，交换</a:t>
            </a:r>
            <a:r>
              <a:rPr lang="zh-CN" altLang="en-US" sz="1200" b="1" dirty="0">
                <a:solidFill>
                  <a:srgbClr val="FF0000"/>
                </a:solidFill>
                <a:latin typeface="微软雅黑" pitchFamily="34" charset="-122"/>
                <a:ea typeface="微软雅黑" pitchFamily="34" charset="-122"/>
              </a:rPr>
              <a:t>端口安全，</a:t>
            </a:r>
            <a:r>
              <a:rPr lang="zh-CN" altLang="en-US" sz="1200" b="1" dirty="0">
                <a:latin typeface="微软雅黑" pitchFamily="34" charset="-122"/>
                <a:ea typeface="微软雅黑" pitchFamily="34" charset="-122"/>
              </a:rPr>
              <a:t>支持</a:t>
            </a:r>
            <a:r>
              <a:rPr lang="en-US" altLang="zh-CN" sz="1200" b="1" dirty="0">
                <a:solidFill>
                  <a:srgbClr val="FF0000"/>
                </a:solidFill>
                <a:latin typeface="微软雅黑" pitchFamily="34" charset="-122"/>
                <a:ea typeface="微软雅黑" pitchFamily="34" charset="-122"/>
              </a:rPr>
              <a:t>POE</a:t>
            </a:r>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26</a:t>
            </a:fld>
            <a:endParaRPr lang="zh-CN" altLang="en-US"/>
          </a:p>
        </p:txBody>
      </p:sp>
    </p:spTree>
    <p:extLst>
      <p:ext uri="{BB962C8B-B14F-4D97-AF65-F5344CB8AC3E}">
        <p14:creationId xmlns:p14="http://schemas.microsoft.com/office/powerpoint/2010/main" val="3486064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胶片讲解的重点：</a:t>
            </a:r>
            <a:endParaRPr lang="en-US" altLang="zh-CN" dirty="0"/>
          </a:p>
          <a:p>
            <a:r>
              <a:rPr lang="en-US" altLang="zh-CN" dirty="0"/>
              <a:t>1.MSR G2</a:t>
            </a:r>
            <a:r>
              <a:rPr lang="zh-CN" altLang="en-US" dirty="0"/>
              <a:t>对语音的改进，无需配置</a:t>
            </a:r>
            <a:r>
              <a:rPr lang="en-US" altLang="zh-CN" dirty="0"/>
              <a:t>VCPM</a:t>
            </a:r>
            <a:r>
              <a:rPr lang="zh-CN" altLang="en-US" dirty="0"/>
              <a:t>模块</a:t>
            </a:r>
            <a:endParaRPr lang="en-US" altLang="zh-CN" dirty="0"/>
          </a:p>
          <a:p>
            <a:r>
              <a:rPr lang="en-US" altLang="zh-CN" dirty="0"/>
              <a:t>2.VPM</a:t>
            </a:r>
            <a:r>
              <a:rPr lang="zh-CN" altLang="en-US" dirty="0"/>
              <a:t>性能增强</a:t>
            </a:r>
            <a:endParaRPr lang="en-US" altLang="zh-CN" dirty="0"/>
          </a:p>
          <a:p>
            <a:endParaRPr lang="en-US" altLang="zh-CN" dirty="0"/>
          </a:p>
          <a:p>
            <a:r>
              <a:rPr lang="en-US" altLang="zh-CN" dirty="0"/>
              <a:t>8</a:t>
            </a:r>
            <a:r>
              <a:rPr lang="zh-CN" altLang="en-US" sz="1200" kern="1200" dirty="0">
                <a:solidFill>
                  <a:schemeClr val="tx1"/>
                </a:solidFill>
                <a:latin typeface="Times New Roman" pitchFamily="18" charset="0"/>
                <a:cs typeface="+mn-cs"/>
              </a:rPr>
              <a:t>路</a:t>
            </a:r>
            <a:r>
              <a:rPr lang="en-US" altLang="zh-CN" dirty="0"/>
              <a:t>16</a:t>
            </a:r>
            <a:r>
              <a:rPr lang="zh-CN" altLang="en-US" sz="1200" kern="1200" dirty="0">
                <a:solidFill>
                  <a:schemeClr val="tx1"/>
                </a:solidFill>
                <a:latin typeface="Times New Roman" pitchFamily="18" charset="0"/>
                <a:cs typeface="+mn-cs"/>
              </a:rPr>
              <a:t>路</a:t>
            </a:r>
            <a:r>
              <a:rPr lang="en-US" altLang="zh-CN" dirty="0"/>
              <a:t>24</a:t>
            </a:r>
            <a:r>
              <a:rPr lang="zh-CN" altLang="en-US" sz="1200" kern="1200" dirty="0">
                <a:solidFill>
                  <a:schemeClr val="tx1"/>
                </a:solidFill>
                <a:latin typeface="Times New Roman" pitchFamily="18" charset="0"/>
                <a:cs typeface="+mn-cs"/>
              </a:rPr>
              <a:t>路</a:t>
            </a:r>
            <a:r>
              <a:rPr lang="en-US" altLang="zh-CN" dirty="0"/>
              <a:t>32</a:t>
            </a:r>
            <a:r>
              <a:rPr lang="zh-CN" altLang="en-US" sz="1200" kern="1200" dirty="0">
                <a:solidFill>
                  <a:schemeClr val="tx1"/>
                </a:solidFill>
                <a:latin typeface="Times New Roman" pitchFamily="18" charset="0"/>
                <a:cs typeface="+mn-cs"/>
              </a:rPr>
              <a:t>路</a:t>
            </a:r>
            <a:endParaRPr lang="en-US" altLang="zh-CN" sz="1200" kern="1200" dirty="0">
              <a:solidFill>
                <a:schemeClr val="tx1"/>
              </a:solidFill>
              <a:latin typeface="Times New Roman" pitchFamily="18" charset="0"/>
              <a:cs typeface="+mn-cs"/>
            </a:endParaRPr>
          </a:p>
          <a:p>
            <a:endParaRPr lang="en-US" altLang="zh-CN" sz="1200" kern="1200" dirty="0">
              <a:solidFill>
                <a:schemeClr val="tx1"/>
              </a:solidFill>
              <a:latin typeface="Times New Roman" pitchFamily="18" charset="0"/>
              <a:cs typeface="+mn-cs"/>
            </a:endParaRPr>
          </a:p>
          <a:p>
            <a:r>
              <a:rPr lang="zh-CN" altLang="en-US" sz="1200" b="1" dirty="0">
                <a:latin typeface="微软雅黑" pitchFamily="34" charset="-122"/>
                <a:ea typeface="微软雅黑" pitchFamily="34" charset="-122"/>
              </a:rPr>
              <a:t>支持更高的</a:t>
            </a:r>
            <a:r>
              <a:rPr lang="zh-CN" altLang="en-US" sz="1200" b="1" dirty="0">
                <a:solidFill>
                  <a:srgbClr val="FF0000"/>
                </a:solidFill>
                <a:latin typeface="微软雅黑" pitchFamily="34" charset="-122"/>
                <a:ea typeface="微软雅黑" pitchFamily="34" charset="-122"/>
              </a:rPr>
              <a:t>密度</a:t>
            </a:r>
            <a:endParaRPr lang="en-US" altLang="zh-CN" sz="1200" b="1" dirty="0">
              <a:latin typeface="微软雅黑" pitchFamily="34" charset="-122"/>
              <a:ea typeface="微软雅黑" pitchFamily="34" charset="-122"/>
            </a:endParaRPr>
          </a:p>
          <a:p>
            <a:r>
              <a:rPr lang="zh-CN" altLang="en-US" sz="1200" b="1" dirty="0">
                <a:latin typeface="微软雅黑" pitchFamily="34" charset="-122"/>
                <a:ea typeface="微软雅黑" pitchFamily="34" charset="-122"/>
              </a:rPr>
              <a:t>支持更多的</a:t>
            </a:r>
            <a:r>
              <a:rPr lang="zh-CN" altLang="en-US" sz="1200" b="1" dirty="0">
                <a:solidFill>
                  <a:srgbClr val="FF0000"/>
                </a:solidFill>
                <a:latin typeface="微软雅黑" pitchFamily="34" charset="-122"/>
                <a:ea typeface="微软雅黑" pitchFamily="34" charset="-122"/>
              </a:rPr>
              <a:t>算法：</a:t>
            </a:r>
            <a:endParaRPr lang="zh-CN" altLang="en-US" sz="1200" dirty="0">
              <a:latin typeface="微软雅黑" pitchFamily="34" charset="-122"/>
              <a:ea typeface="微软雅黑" pitchFamily="34" charset="-122"/>
            </a:endParaRPr>
          </a:p>
          <a:p>
            <a:r>
              <a:rPr lang="en-US" altLang="zh-CN" sz="1200" dirty="0"/>
              <a:t>G.711</a:t>
            </a:r>
            <a:r>
              <a:rPr lang="zh-CN" altLang="en-US" sz="1200" dirty="0"/>
              <a:t>、</a:t>
            </a:r>
            <a:r>
              <a:rPr lang="en-US" altLang="zh-CN" sz="1200" dirty="0"/>
              <a:t>G.723</a:t>
            </a:r>
            <a:r>
              <a:rPr lang="zh-CN" altLang="en-US" sz="1200" dirty="0"/>
              <a:t>、</a:t>
            </a:r>
            <a:r>
              <a:rPr lang="en-US" altLang="zh-CN" sz="1200" dirty="0"/>
              <a:t>G.726</a:t>
            </a:r>
            <a:r>
              <a:rPr lang="zh-CN" altLang="en-US" sz="1200" dirty="0"/>
              <a:t>、</a:t>
            </a:r>
            <a:r>
              <a:rPr lang="en-US" altLang="zh-CN" sz="1200" dirty="0"/>
              <a:t>G.729AB</a:t>
            </a:r>
            <a:r>
              <a:rPr lang="zh-CN" altLang="en-US" sz="1200" dirty="0"/>
              <a:t>、</a:t>
            </a:r>
            <a:r>
              <a:rPr lang="en-US" altLang="zh-CN" sz="1200" dirty="0">
                <a:solidFill>
                  <a:srgbClr val="FF0000"/>
                </a:solidFill>
              </a:rPr>
              <a:t>AMR-NB</a:t>
            </a:r>
            <a:r>
              <a:rPr lang="zh-CN" altLang="en-US" sz="1200" dirty="0">
                <a:solidFill>
                  <a:srgbClr val="FF0000"/>
                </a:solidFill>
              </a:rPr>
              <a:t>、</a:t>
            </a:r>
            <a:r>
              <a:rPr lang="en-US" altLang="zh-CN" sz="1200" dirty="0">
                <a:solidFill>
                  <a:srgbClr val="FF0000"/>
                </a:solidFill>
              </a:rPr>
              <a:t>GSM-FR</a:t>
            </a:r>
            <a:r>
              <a:rPr lang="zh-CN" altLang="en-US" sz="1200" dirty="0">
                <a:solidFill>
                  <a:srgbClr val="FF0000"/>
                </a:solidFill>
              </a:rPr>
              <a:t>、</a:t>
            </a:r>
            <a:r>
              <a:rPr lang="en-US" altLang="zh-CN" sz="1200" dirty="0" err="1">
                <a:solidFill>
                  <a:srgbClr val="FF0000"/>
                </a:solidFill>
              </a:rPr>
              <a:t>iLBC</a:t>
            </a:r>
            <a:r>
              <a:rPr lang="zh-CN" altLang="en-US" sz="1200" dirty="0">
                <a:solidFill>
                  <a:srgbClr val="FF0000"/>
                </a:solidFill>
              </a:rPr>
              <a:t>、</a:t>
            </a:r>
            <a:r>
              <a:rPr lang="en-US" altLang="zh-CN" sz="1200" dirty="0">
                <a:solidFill>
                  <a:srgbClr val="FF0000"/>
                </a:solidFill>
              </a:rPr>
              <a:t>RT-Audio</a:t>
            </a:r>
          </a:p>
          <a:p>
            <a:r>
              <a:rPr lang="zh-CN" altLang="en-US" sz="1200" b="1" dirty="0">
                <a:latin typeface="微软雅黑" pitchFamily="34" charset="-122"/>
                <a:ea typeface="微软雅黑" pitchFamily="34" charset="-122"/>
              </a:rPr>
              <a:t>支持更多的</a:t>
            </a:r>
            <a:r>
              <a:rPr lang="zh-CN" altLang="en-US" sz="1200" b="1" dirty="0">
                <a:solidFill>
                  <a:srgbClr val="FF0000"/>
                </a:solidFill>
                <a:latin typeface="微软雅黑" pitchFamily="34" charset="-122"/>
                <a:ea typeface="微软雅黑" pitchFamily="34" charset="-122"/>
              </a:rPr>
              <a:t>功能：</a:t>
            </a:r>
            <a:endParaRPr lang="zh-CN" altLang="en-US" sz="1200" dirty="0">
              <a:solidFill>
                <a:srgbClr val="FF0000"/>
              </a:solidFill>
              <a:latin typeface="微软雅黑" pitchFamily="34" charset="-122"/>
              <a:ea typeface="微软雅黑" pitchFamily="34" charset="-122"/>
            </a:endParaRPr>
          </a:p>
          <a:p>
            <a:r>
              <a:rPr lang="zh-CN" altLang="en-US" sz="1200" dirty="0"/>
              <a:t>多方会议、</a:t>
            </a:r>
            <a:r>
              <a:rPr lang="en-US" altLang="zh-CN" sz="1200" dirty="0"/>
              <a:t>jitter buffer</a:t>
            </a:r>
          </a:p>
          <a:p>
            <a:r>
              <a:rPr lang="en-US" altLang="zh-CN" sz="1200" dirty="0"/>
              <a:t>SRTP</a:t>
            </a:r>
            <a:endParaRPr lang="zh-CN" altLang="en-US" sz="1200"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27</a:t>
            </a:fld>
            <a:endParaRPr lang="zh-CN" altLang="en-US"/>
          </a:p>
        </p:txBody>
      </p:sp>
    </p:spTree>
    <p:extLst>
      <p:ext uri="{BB962C8B-B14F-4D97-AF65-F5344CB8AC3E}">
        <p14:creationId xmlns:p14="http://schemas.microsoft.com/office/powerpoint/2010/main" val="1547500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defRPr/>
            </a:pPr>
            <a:r>
              <a:rPr lang="zh-CN" altLang="en-US" sz="1200" b="1" dirty="0">
                <a:latin typeface="微软雅黑" pitchFamily="34" charset="-122"/>
                <a:ea typeface="微软雅黑" pitchFamily="34" charset="-122"/>
              </a:rPr>
              <a:t>支持</a:t>
            </a:r>
            <a:r>
              <a:rPr lang="en-US" altLang="zh-CN" sz="1200" b="1" dirty="0" err="1">
                <a:latin typeface="微软雅黑" pitchFamily="34" charset="-122"/>
                <a:ea typeface="微软雅黑" pitchFamily="34" charset="-122"/>
              </a:rPr>
              <a:t>PoE</a:t>
            </a:r>
            <a:r>
              <a:rPr lang="zh-CN" altLang="en-US" sz="1200" b="1" dirty="0">
                <a:latin typeface="微软雅黑" pitchFamily="34" charset="-122"/>
                <a:ea typeface="微软雅黑" pitchFamily="34" charset="-122"/>
              </a:rPr>
              <a:t>模块的</a:t>
            </a:r>
            <a:r>
              <a:rPr lang="zh-CN" altLang="en-US" sz="1200" b="1" dirty="0">
                <a:solidFill>
                  <a:srgbClr val="FF0000"/>
                </a:solidFill>
                <a:latin typeface="微软雅黑" pitchFamily="34" charset="-122"/>
                <a:ea typeface="微软雅黑" pitchFamily="34" charset="-122"/>
              </a:rPr>
              <a:t>主机，</a:t>
            </a:r>
            <a:r>
              <a:rPr lang="zh-CN" altLang="en-US" sz="1200" b="1" dirty="0">
                <a:latin typeface="微软雅黑" pitchFamily="34" charset="-122"/>
                <a:ea typeface="微软雅黑" pitchFamily="34" charset="-122"/>
              </a:rPr>
              <a:t>支持</a:t>
            </a:r>
            <a:r>
              <a:rPr lang="en-US" altLang="zh-CN" sz="1200" b="1" dirty="0" err="1">
                <a:latin typeface="微软雅黑" pitchFamily="34" charset="-122"/>
                <a:ea typeface="微软雅黑" pitchFamily="34" charset="-122"/>
              </a:rPr>
              <a:t>PoE</a:t>
            </a:r>
            <a:r>
              <a:rPr lang="zh-CN" altLang="en-US" sz="1200" b="1" dirty="0">
                <a:solidFill>
                  <a:srgbClr val="FF0000"/>
                </a:solidFill>
                <a:latin typeface="微软雅黑" pitchFamily="34" charset="-122"/>
                <a:ea typeface="微软雅黑" pitchFamily="34" charset="-122"/>
              </a:rPr>
              <a:t>电源模块，</a:t>
            </a:r>
            <a:r>
              <a:rPr lang="zh-CN" altLang="en-US" sz="1200" b="1" dirty="0">
                <a:latin typeface="微软雅黑" pitchFamily="34" charset="-122"/>
                <a:ea typeface="微软雅黑" pitchFamily="34" charset="-122"/>
              </a:rPr>
              <a:t>支持</a:t>
            </a:r>
            <a:r>
              <a:rPr lang="en-US" altLang="zh-CN" sz="1200" b="1" dirty="0">
                <a:latin typeface="微软雅黑" pitchFamily="34" charset="-122"/>
                <a:ea typeface="微软雅黑" pitchFamily="34" charset="-122"/>
              </a:rPr>
              <a:t>POE</a:t>
            </a:r>
            <a:r>
              <a:rPr lang="zh-CN" altLang="en-US" sz="1200" b="1" dirty="0">
                <a:latin typeface="微软雅黑" pitchFamily="34" charset="-122"/>
                <a:ea typeface="微软雅黑" pitchFamily="34" charset="-122"/>
              </a:rPr>
              <a:t>的</a:t>
            </a:r>
            <a:r>
              <a:rPr lang="zh-CN" altLang="en-US" sz="1200" b="1" dirty="0">
                <a:solidFill>
                  <a:srgbClr val="FF0000"/>
                </a:solidFill>
                <a:latin typeface="微软雅黑" pitchFamily="34" charset="-122"/>
                <a:ea typeface="微软雅黑" pitchFamily="34" charset="-122"/>
              </a:rPr>
              <a:t>交换模块，</a:t>
            </a:r>
            <a:r>
              <a:rPr lang="zh-CN" altLang="en-US" sz="1200" b="1" dirty="0">
                <a:latin typeface="微软雅黑" pitchFamily="34" charset="-122"/>
                <a:ea typeface="微软雅黑" pitchFamily="34" charset="-122"/>
              </a:rPr>
              <a:t>支持</a:t>
            </a:r>
            <a:r>
              <a:rPr lang="en-US" altLang="zh-CN" sz="1200" b="1" dirty="0">
                <a:solidFill>
                  <a:srgbClr val="FF0000"/>
                </a:solidFill>
                <a:latin typeface="微软雅黑" pitchFamily="34" charset="-122"/>
                <a:ea typeface="微软雅黑" pitchFamily="34" charset="-122"/>
              </a:rPr>
              <a:t>POE+</a:t>
            </a:r>
            <a:endParaRPr lang="zh-CN" altLang="en-US" sz="1200" dirty="0"/>
          </a:p>
          <a:p>
            <a:endParaRPr lang="zh-CN" altLang="en-US" dirty="0"/>
          </a:p>
        </p:txBody>
      </p:sp>
      <p:sp>
        <p:nvSpPr>
          <p:cNvPr id="4" name="灯片编号占位符 3"/>
          <p:cNvSpPr>
            <a:spLocks noGrp="1"/>
          </p:cNvSpPr>
          <p:nvPr>
            <p:ph type="sldNum" sz="quarter" idx="10"/>
          </p:nvPr>
        </p:nvSpPr>
        <p:spPr/>
        <p:txBody>
          <a:bodyPr/>
          <a:lstStyle/>
          <a:p>
            <a:pPr>
              <a:defRPr/>
            </a:pPr>
            <a:fld id="{749B0F1B-9F96-4568-8D7A-0C2E93B204DB}" type="slidenum">
              <a:rPr lang="en-US" altLang="zh-CN" smtClean="0"/>
              <a:pPr>
                <a:defRPr/>
              </a:pPr>
              <a:t>28</a:t>
            </a:fld>
            <a:endParaRPr lang="en-US" altLang="zh-CN"/>
          </a:p>
        </p:txBody>
      </p:sp>
    </p:spTree>
    <p:extLst>
      <p:ext uri="{BB962C8B-B14F-4D97-AF65-F5344CB8AC3E}">
        <p14:creationId xmlns:p14="http://schemas.microsoft.com/office/powerpoint/2010/main" val="3458454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29</a:t>
            </a:fld>
            <a:endParaRPr lang="zh-CN" altLang="en-US"/>
          </a:p>
        </p:txBody>
      </p:sp>
    </p:spTree>
    <p:extLst>
      <p:ext uri="{BB962C8B-B14F-4D97-AF65-F5344CB8AC3E}">
        <p14:creationId xmlns:p14="http://schemas.microsoft.com/office/powerpoint/2010/main" val="3130647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3</a:t>
            </a:fld>
            <a:endParaRPr lang="zh-CN" altLang="en-US"/>
          </a:p>
        </p:txBody>
      </p:sp>
    </p:spTree>
    <p:extLst>
      <p:ext uri="{BB962C8B-B14F-4D97-AF65-F5344CB8AC3E}">
        <p14:creationId xmlns:p14="http://schemas.microsoft.com/office/powerpoint/2010/main" val="1535890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55000" lnSpcReduction="20000"/>
          </a:bodyPr>
          <a:lstStyle/>
          <a:p>
            <a:r>
              <a:rPr lang="zh-CN" altLang="zh-CN" sz="1200" b="1" kern="1200" dirty="0">
                <a:solidFill>
                  <a:schemeClr val="tx1"/>
                </a:solidFill>
                <a:latin typeface="+mn-lt"/>
                <a:cs typeface="+mn-cs"/>
              </a:rPr>
              <a:t>全面的虚拟化</a:t>
            </a:r>
          </a:p>
          <a:p>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同时支持</a:t>
            </a:r>
            <a:r>
              <a:rPr lang="en-US" altLang="zh-CN" sz="1200" kern="1200" dirty="0">
                <a:solidFill>
                  <a:schemeClr val="tx1"/>
                </a:solidFill>
                <a:latin typeface="+mn-lt"/>
                <a:cs typeface="+mn-cs"/>
              </a:rPr>
              <a:t>N:1</a:t>
            </a:r>
            <a:r>
              <a:rPr lang="zh-CN" altLang="zh-CN" sz="1200" kern="1200" dirty="0">
                <a:solidFill>
                  <a:schemeClr val="tx1"/>
                </a:solidFill>
                <a:latin typeface="+mn-lt"/>
                <a:cs typeface="+mn-cs"/>
              </a:rPr>
              <a:t>的虚拟化技术</a:t>
            </a:r>
            <a:r>
              <a:rPr lang="en-US" altLang="zh-CN" sz="1200" kern="1200" dirty="0">
                <a:solidFill>
                  <a:schemeClr val="tx1"/>
                </a:solidFill>
                <a:latin typeface="+mn-lt"/>
                <a:cs typeface="+mn-cs"/>
              </a:rPr>
              <a:t>IRF</a:t>
            </a:r>
            <a:r>
              <a:rPr lang="zh-CN" altLang="zh-CN" sz="1200" kern="1200" dirty="0">
                <a:solidFill>
                  <a:schemeClr val="tx1"/>
                </a:solidFill>
                <a:latin typeface="+mn-lt"/>
                <a:cs typeface="+mn-cs"/>
              </a:rPr>
              <a:t>；及</a:t>
            </a:r>
            <a:r>
              <a:rPr lang="en-US" altLang="zh-CN" sz="1200" kern="1200" dirty="0">
                <a:solidFill>
                  <a:schemeClr val="tx1"/>
                </a:solidFill>
                <a:latin typeface="+mn-lt"/>
                <a:cs typeface="+mn-cs"/>
              </a:rPr>
              <a:t>1:N</a:t>
            </a:r>
            <a:r>
              <a:rPr lang="zh-CN" altLang="zh-CN" sz="1200" kern="1200" dirty="0">
                <a:solidFill>
                  <a:schemeClr val="tx1"/>
                </a:solidFill>
                <a:latin typeface="+mn-lt"/>
                <a:cs typeface="+mn-cs"/>
              </a:rPr>
              <a:t>的虚拟化技术</a:t>
            </a:r>
            <a:r>
              <a:rPr lang="en-US" altLang="zh-CN" sz="1200" kern="1200" dirty="0">
                <a:solidFill>
                  <a:schemeClr val="tx1"/>
                </a:solidFill>
                <a:latin typeface="+mn-lt"/>
                <a:cs typeface="+mn-cs"/>
              </a:rPr>
              <a:t>VD</a:t>
            </a:r>
            <a:r>
              <a:rPr lang="zh-CN" altLang="zh-CN" sz="1200" kern="1200" dirty="0">
                <a:solidFill>
                  <a:schemeClr val="tx1"/>
                </a:solidFill>
                <a:latin typeface="+mn-lt"/>
                <a:cs typeface="+mn-cs"/>
              </a:rPr>
              <a:t>。不仅如此，还支持两个技术一起使用。</a:t>
            </a:r>
          </a:p>
          <a:p>
            <a:r>
              <a:rPr lang="zh-CN" altLang="zh-CN" sz="1200" b="1" kern="1200" dirty="0">
                <a:solidFill>
                  <a:schemeClr val="tx1"/>
                </a:solidFill>
                <a:latin typeface="+mn-lt"/>
                <a:cs typeface="+mn-cs"/>
              </a:rPr>
              <a:t>高性能</a:t>
            </a:r>
          </a:p>
          <a:p>
            <a:r>
              <a:rPr lang="zh-CN" altLang="zh-CN" sz="1200" b="1" kern="1200" dirty="0">
                <a:solidFill>
                  <a:schemeClr val="tx1"/>
                </a:solidFill>
                <a:latin typeface="+mn-lt"/>
                <a:cs typeface="+mn-cs"/>
              </a:rPr>
              <a:t>模块化提高资源利用效率</a:t>
            </a:r>
            <a:endParaRPr lang="zh-CN" altLang="zh-CN" sz="1200" kern="1200" dirty="0">
              <a:solidFill>
                <a:schemeClr val="tx1"/>
              </a:solidFill>
              <a:latin typeface="+mn-lt"/>
              <a:cs typeface="+mn-cs"/>
            </a:endParaRPr>
          </a:p>
          <a:p>
            <a:r>
              <a:rPr lang="zh-CN" altLang="zh-CN" sz="1200" kern="1200" dirty="0">
                <a:solidFill>
                  <a:schemeClr val="tx1"/>
                </a:solidFill>
                <a:latin typeface="+mn-lt"/>
                <a:cs typeface="+mn-cs"/>
              </a:rPr>
              <a:t>由于使用模块化架构，不使用的功能可以不运行，完全不占用系统资源。</a:t>
            </a:r>
          </a:p>
          <a:p>
            <a:r>
              <a:rPr lang="zh-CN" altLang="zh-CN" sz="1200" b="1" kern="1200" dirty="0">
                <a:solidFill>
                  <a:schemeClr val="tx1"/>
                </a:solidFill>
                <a:latin typeface="+mn-lt"/>
                <a:cs typeface="+mn-cs"/>
              </a:rPr>
              <a:t>支持多核、多</a:t>
            </a:r>
            <a:r>
              <a:rPr lang="en-US" altLang="zh-CN" sz="1200" b="1" kern="1200" dirty="0">
                <a:solidFill>
                  <a:schemeClr val="tx1"/>
                </a:solidFill>
                <a:latin typeface="+mn-lt"/>
                <a:cs typeface="+mn-cs"/>
              </a:rPr>
              <a:t>CPU</a:t>
            </a:r>
            <a:endParaRPr lang="zh-CN" altLang="zh-CN" sz="1200" kern="1200" dirty="0">
              <a:solidFill>
                <a:schemeClr val="tx1"/>
              </a:solidFill>
              <a:latin typeface="+mn-lt"/>
              <a:cs typeface="+mn-cs"/>
            </a:endParaRPr>
          </a:p>
          <a:p>
            <a:r>
              <a:rPr lang="zh-CN" altLang="zh-CN" sz="1200" kern="1200" dirty="0">
                <a:solidFill>
                  <a:schemeClr val="tx1"/>
                </a:solidFill>
                <a:latin typeface="+mn-lt"/>
                <a:cs typeface="+mn-cs"/>
              </a:rPr>
              <a:t>数据平面、控制平面支持多核功能，使得通过增加</a:t>
            </a:r>
            <a:r>
              <a:rPr lang="en-US" altLang="zh-CN" sz="1200" kern="1200" dirty="0">
                <a:solidFill>
                  <a:schemeClr val="tx1"/>
                </a:solidFill>
                <a:latin typeface="+mn-lt"/>
                <a:cs typeface="+mn-cs"/>
              </a:rPr>
              <a:t>CPU</a:t>
            </a:r>
            <a:r>
              <a:rPr lang="zh-CN" altLang="zh-CN" sz="1200" kern="1200" dirty="0">
                <a:solidFill>
                  <a:schemeClr val="tx1"/>
                </a:solidFill>
                <a:latin typeface="+mn-lt"/>
                <a:cs typeface="+mn-cs"/>
              </a:rPr>
              <a:t>个数可以方便的提高系统整体性能。为进程保留</a:t>
            </a:r>
            <a:r>
              <a:rPr lang="en-US" altLang="zh-CN" sz="1200" kern="1200" dirty="0">
                <a:solidFill>
                  <a:schemeClr val="tx1"/>
                </a:solidFill>
                <a:latin typeface="+mn-lt"/>
                <a:cs typeface="+mn-cs"/>
              </a:rPr>
              <a:t>CPU</a:t>
            </a:r>
            <a:r>
              <a:rPr lang="zh-CN" altLang="zh-CN" sz="1200" kern="1200" dirty="0">
                <a:solidFill>
                  <a:schemeClr val="tx1"/>
                </a:solidFill>
                <a:latin typeface="+mn-lt"/>
                <a:cs typeface="+mn-cs"/>
              </a:rPr>
              <a:t>资源，可以确保一些进程对性能的要求，这样减少了有性能要求的功能对硬件的特殊要求，扩展了功能的应用范围。</a:t>
            </a:r>
          </a:p>
          <a:p>
            <a:r>
              <a:rPr lang="zh-CN" altLang="zh-CN" sz="1200" b="1" kern="1200" dirty="0">
                <a:solidFill>
                  <a:schemeClr val="tx1"/>
                </a:solidFill>
                <a:latin typeface="+mn-lt"/>
                <a:cs typeface="+mn-cs"/>
              </a:rPr>
              <a:t>分布式计算</a:t>
            </a:r>
            <a:endParaRPr lang="zh-CN" altLang="zh-CN" sz="1200" kern="1200" dirty="0">
              <a:solidFill>
                <a:schemeClr val="tx1"/>
              </a:solidFill>
              <a:latin typeface="+mn-lt"/>
              <a:cs typeface="+mn-cs"/>
            </a:endParaRPr>
          </a:p>
          <a:p>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通过支持控制平面分布式计算，将以前的主备冗余备份方式，改为负载分担方式，提高了系统资源的使用效率，使得在同等硬件条件下系统整体性能得到了提高。</a:t>
            </a:r>
          </a:p>
          <a:p>
            <a:r>
              <a:rPr lang="zh-CN" altLang="zh-CN" sz="1200" b="1" kern="1200" dirty="0">
                <a:solidFill>
                  <a:schemeClr val="tx1"/>
                </a:solidFill>
                <a:latin typeface="+mn-lt"/>
                <a:cs typeface="+mn-cs"/>
              </a:rPr>
              <a:t>高可靠性</a:t>
            </a:r>
          </a:p>
          <a:p>
            <a:r>
              <a:rPr lang="zh-CN" altLang="zh-CN" sz="1200" b="1" kern="1200" dirty="0">
                <a:solidFill>
                  <a:schemeClr val="tx1"/>
                </a:solidFill>
                <a:latin typeface="+mn-lt"/>
                <a:cs typeface="+mn-cs"/>
              </a:rPr>
              <a:t>故障隔离</a:t>
            </a:r>
            <a:endParaRPr lang="zh-CN" altLang="zh-CN" sz="1200" kern="1200" dirty="0">
              <a:solidFill>
                <a:schemeClr val="tx1"/>
              </a:solidFill>
              <a:latin typeface="+mn-lt"/>
              <a:cs typeface="+mn-cs"/>
            </a:endParaRPr>
          </a:p>
          <a:p>
            <a:r>
              <a:rPr lang="zh-CN" altLang="zh-CN" sz="1200" kern="1200" dirty="0">
                <a:solidFill>
                  <a:schemeClr val="tx1"/>
                </a:solidFill>
                <a:latin typeface="+mn-lt"/>
                <a:cs typeface="+mn-cs"/>
              </a:rPr>
              <a:t>软件模块化技术使软件的各个部分做到故障隔离。</a:t>
            </a:r>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的模块化设计，保证一个进程的异常不会影响其他进程以及内核的正常运行。软件的故障也可以通过自行恢复，不影响硬件的运行。</a:t>
            </a:r>
          </a:p>
          <a:p>
            <a:r>
              <a:rPr lang="zh-CN" altLang="zh-CN" sz="1200" b="1" kern="1200" dirty="0">
                <a:solidFill>
                  <a:schemeClr val="tx1"/>
                </a:solidFill>
                <a:latin typeface="+mn-lt"/>
                <a:cs typeface="+mn-cs"/>
              </a:rPr>
              <a:t>进程级</a:t>
            </a:r>
            <a:r>
              <a:rPr lang="en-US" altLang="zh-CN" sz="1200" b="1" kern="1200" dirty="0">
                <a:solidFill>
                  <a:schemeClr val="tx1"/>
                </a:solidFill>
                <a:latin typeface="+mn-lt"/>
                <a:cs typeface="+mn-cs"/>
              </a:rPr>
              <a:t>GR</a:t>
            </a:r>
            <a:endParaRPr lang="zh-CN" altLang="zh-CN" sz="1200" kern="1200" dirty="0">
              <a:solidFill>
                <a:schemeClr val="tx1"/>
              </a:solidFill>
              <a:latin typeface="+mn-lt"/>
              <a:cs typeface="+mn-cs"/>
            </a:endParaRPr>
          </a:p>
          <a:p>
            <a:r>
              <a:rPr lang="zh-CN" altLang="zh-CN" sz="1200" kern="1200" dirty="0">
                <a:solidFill>
                  <a:schemeClr val="tx1"/>
                </a:solidFill>
                <a:latin typeface="+mn-lt"/>
                <a:cs typeface="+mn-cs"/>
              </a:rPr>
              <a:t>通过完善的进程级</a:t>
            </a:r>
            <a:r>
              <a:rPr lang="en-US" altLang="zh-CN" sz="1200" kern="1200" dirty="0">
                <a:solidFill>
                  <a:schemeClr val="tx1"/>
                </a:solidFill>
                <a:latin typeface="+mn-lt"/>
                <a:cs typeface="+mn-cs"/>
              </a:rPr>
              <a:t>GR</a:t>
            </a:r>
            <a:r>
              <a:rPr lang="zh-CN" altLang="zh-CN" sz="1200" kern="1200" dirty="0">
                <a:solidFill>
                  <a:schemeClr val="tx1"/>
                </a:solidFill>
                <a:latin typeface="+mn-lt"/>
                <a:cs typeface="+mn-cs"/>
              </a:rPr>
              <a:t>技术，保证异常进程可恢复，并且不影响系统业务。</a:t>
            </a:r>
          </a:p>
          <a:p>
            <a:r>
              <a:rPr lang="zh-CN" altLang="zh-CN" sz="1200" b="1" kern="1200" dirty="0">
                <a:solidFill>
                  <a:schemeClr val="tx1"/>
                </a:solidFill>
                <a:latin typeface="+mn-lt"/>
                <a:cs typeface="+mn-cs"/>
              </a:rPr>
              <a:t>系统级高可用</a:t>
            </a:r>
            <a:endParaRPr lang="zh-CN" altLang="zh-CN" sz="1200" kern="1200" dirty="0">
              <a:solidFill>
                <a:schemeClr val="tx1"/>
              </a:solidFill>
              <a:latin typeface="+mn-lt"/>
              <a:cs typeface="+mn-cs"/>
            </a:endParaRPr>
          </a:p>
          <a:p>
            <a:r>
              <a:rPr lang="zh-CN" altLang="zh-CN" sz="1200" kern="1200" dirty="0">
                <a:solidFill>
                  <a:schemeClr val="tx1"/>
                </a:solidFill>
                <a:latin typeface="+mn-lt"/>
                <a:cs typeface="+mn-cs"/>
              </a:rPr>
              <a:t>仍然保留了主备板的倒换功能，同时通过控制平面分布式实现，减少了单板的主备倒换对整个系统的影响。</a:t>
            </a:r>
          </a:p>
          <a:p>
            <a:r>
              <a:rPr lang="en-US" altLang="zh-CN" sz="1200" b="1" kern="1200" dirty="0">
                <a:solidFill>
                  <a:schemeClr val="tx1"/>
                </a:solidFill>
                <a:latin typeface="+mn-lt"/>
                <a:cs typeface="+mn-cs"/>
              </a:rPr>
              <a:t>ISSU</a:t>
            </a:r>
            <a:endParaRPr lang="zh-CN" altLang="zh-CN" sz="1200" kern="1200" dirty="0">
              <a:solidFill>
                <a:schemeClr val="tx1"/>
              </a:solidFill>
              <a:latin typeface="+mn-lt"/>
              <a:cs typeface="+mn-cs"/>
            </a:endParaRPr>
          </a:p>
          <a:p>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支持包括主控板、接口板在内的全面的</a:t>
            </a:r>
            <a:r>
              <a:rPr lang="en-US" altLang="zh-CN" sz="1200" kern="1200" dirty="0">
                <a:solidFill>
                  <a:schemeClr val="tx1"/>
                </a:solidFill>
                <a:latin typeface="+mn-lt"/>
                <a:cs typeface="+mn-cs"/>
              </a:rPr>
              <a:t>ISSU</a:t>
            </a:r>
            <a:r>
              <a:rPr lang="zh-CN" altLang="zh-CN" sz="1200" kern="1200" dirty="0">
                <a:solidFill>
                  <a:schemeClr val="tx1"/>
                </a:solidFill>
                <a:latin typeface="+mn-lt"/>
                <a:cs typeface="+mn-cs"/>
              </a:rPr>
              <a:t>功能。针对分布式多主控、分布式单主控、集中式、</a:t>
            </a:r>
            <a:r>
              <a:rPr lang="en-US" altLang="zh-CN" sz="1200" kern="1200" dirty="0">
                <a:solidFill>
                  <a:schemeClr val="tx1"/>
                </a:solidFill>
                <a:latin typeface="+mn-lt"/>
                <a:cs typeface="+mn-cs"/>
              </a:rPr>
              <a:t>IRF</a:t>
            </a:r>
            <a:r>
              <a:rPr lang="zh-CN" altLang="zh-CN" sz="1200" kern="1200" dirty="0">
                <a:solidFill>
                  <a:schemeClr val="tx1"/>
                </a:solidFill>
                <a:latin typeface="+mn-lt"/>
                <a:cs typeface="+mn-cs"/>
              </a:rPr>
              <a:t>等各种场景均支持</a:t>
            </a:r>
            <a:r>
              <a:rPr lang="en-US" altLang="zh-CN" sz="1200" kern="1200" dirty="0">
                <a:solidFill>
                  <a:schemeClr val="tx1"/>
                </a:solidFill>
                <a:latin typeface="+mn-lt"/>
                <a:cs typeface="+mn-cs"/>
              </a:rPr>
              <a:t>ISSU</a:t>
            </a:r>
            <a:r>
              <a:rPr lang="zh-CN" altLang="zh-CN" sz="1200" kern="1200" dirty="0">
                <a:solidFill>
                  <a:schemeClr val="tx1"/>
                </a:solidFill>
                <a:latin typeface="+mn-lt"/>
                <a:cs typeface="+mn-cs"/>
              </a:rPr>
              <a:t>。最新的增量升级及软重启技术，确保各种升级时的业务不中断。</a:t>
            </a:r>
          </a:p>
          <a:p>
            <a:r>
              <a:rPr lang="zh-CN" altLang="zh-CN" sz="1200" b="1" kern="1200" dirty="0">
                <a:solidFill>
                  <a:schemeClr val="tx1"/>
                </a:solidFill>
                <a:latin typeface="+mn-lt"/>
                <a:cs typeface="+mn-cs"/>
              </a:rPr>
              <a:t>弹性裁减</a:t>
            </a:r>
            <a:endParaRPr lang="zh-CN" altLang="zh-CN" sz="1200" kern="1200" dirty="0">
              <a:solidFill>
                <a:schemeClr val="tx1"/>
              </a:solidFill>
              <a:latin typeface="+mn-lt"/>
              <a:cs typeface="+mn-cs"/>
            </a:endParaRPr>
          </a:p>
          <a:p>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具有全面的功能，也很容易进行功能裁减，只保留需要的功能。模块化的结构使得</a:t>
            </a:r>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无需重新编译就可以将需要的功能打包成各种适应用户需求的软件版本。</a:t>
            </a:r>
          </a:p>
          <a:p>
            <a:r>
              <a:rPr lang="zh-CN" altLang="zh-CN" sz="1200" b="1" kern="1200" dirty="0">
                <a:solidFill>
                  <a:schemeClr val="tx1"/>
                </a:solidFill>
                <a:latin typeface="+mn-lt"/>
                <a:cs typeface="+mn-cs"/>
              </a:rPr>
              <a:t>新功能</a:t>
            </a:r>
            <a:endParaRPr lang="zh-CN" altLang="zh-CN" sz="1200" kern="1200" dirty="0">
              <a:solidFill>
                <a:schemeClr val="tx1"/>
              </a:solidFill>
              <a:latin typeface="+mn-lt"/>
              <a:cs typeface="+mn-cs"/>
            </a:endParaRPr>
          </a:p>
          <a:p>
            <a:r>
              <a:rPr lang="zh-CN" altLang="zh-CN" sz="1200" kern="1200" dirty="0">
                <a:solidFill>
                  <a:schemeClr val="tx1"/>
                </a:solidFill>
                <a:latin typeface="+mn-lt"/>
                <a:cs typeface="+mn-cs"/>
              </a:rPr>
              <a:t>模块化的</a:t>
            </a:r>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可以方便的增加新功能。由于每个功能均独立运行，因此新功能的添加对设备当前的运行完全没有影响。</a:t>
            </a:r>
          </a:p>
          <a:p>
            <a:r>
              <a:rPr lang="zh-CN" altLang="zh-CN" sz="1200" b="1" kern="1200" dirty="0">
                <a:solidFill>
                  <a:schemeClr val="tx1"/>
                </a:solidFill>
                <a:latin typeface="+mn-lt"/>
                <a:cs typeface="+mn-cs"/>
              </a:rPr>
              <a:t>特性升级</a:t>
            </a:r>
            <a:endParaRPr lang="zh-CN" altLang="zh-CN" sz="1200" kern="1200" dirty="0">
              <a:solidFill>
                <a:schemeClr val="tx1"/>
              </a:solidFill>
              <a:latin typeface="+mn-lt"/>
              <a:cs typeface="+mn-cs"/>
            </a:endParaRPr>
          </a:p>
          <a:p>
            <a:r>
              <a:rPr lang="zh-CN" altLang="zh-CN" sz="1200" kern="1200" dirty="0">
                <a:solidFill>
                  <a:schemeClr val="tx1"/>
                </a:solidFill>
                <a:latin typeface="+mn-lt"/>
                <a:cs typeface="+mn-cs"/>
              </a:rPr>
              <a:t>可以在软件运行过程中通过</a:t>
            </a:r>
            <a:r>
              <a:rPr lang="en-US" altLang="zh-CN" sz="1200" kern="1200" dirty="0">
                <a:solidFill>
                  <a:schemeClr val="tx1"/>
                </a:solidFill>
                <a:latin typeface="+mn-lt"/>
                <a:cs typeface="+mn-cs"/>
              </a:rPr>
              <a:t>ISSU</a:t>
            </a:r>
            <a:r>
              <a:rPr lang="zh-CN" altLang="zh-CN" sz="1200" kern="1200" dirty="0">
                <a:solidFill>
                  <a:schemeClr val="tx1"/>
                </a:solidFill>
                <a:latin typeface="+mn-lt"/>
                <a:cs typeface="+mn-cs"/>
              </a:rPr>
              <a:t>完成特性升级，一方面不会影响系统其他部分的运行，另一方面对升级的特性也可以做到不中断业务。</a:t>
            </a:r>
          </a:p>
          <a:p>
            <a:r>
              <a:rPr lang="zh-CN" altLang="zh-CN" sz="1200" b="1" kern="1200" dirty="0">
                <a:solidFill>
                  <a:schemeClr val="tx1"/>
                </a:solidFill>
                <a:latin typeface="+mn-lt"/>
                <a:cs typeface="+mn-cs"/>
              </a:rPr>
              <a:t>设备扩展</a:t>
            </a:r>
            <a:endParaRPr lang="zh-CN" altLang="zh-CN" sz="1200" kern="1200" dirty="0">
              <a:solidFill>
                <a:schemeClr val="tx1"/>
              </a:solidFill>
              <a:latin typeface="+mn-lt"/>
              <a:cs typeface="+mn-cs"/>
            </a:endParaRPr>
          </a:p>
          <a:p>
            <a:r>
              <a:rPr lang="zh-CN" altLang="zh-CN" sz="1200" kern="1200" dirty="0">
                <a:solidFill>
                  <a:schemeClr val="tx1"/>
                </a:solidFill>
                <a:latin typeface="+mn-lt"/>
                <a:cs typeface="+mn-cs"/>
              </a:rPr>
              <a:t>支持</a:t>
            </a:r>
            <a:r>
              <a:rPr lang="en-US" altLang="zh-CN" sz="1200" kern="1200" dirty="0">
                <a:solidFill>
                  <a:schemeClr val="tx1"/>
                </a:solidFill>
                <a:latin typeface="+mn-lt"/>
                <a:cs typeface="+mn-cs"/>
              </a:rPr>
              <a:t>IRF</a:t>
            </a:r>
            <a:r>
              <a:rPr lang="zh-CN" altLang="zh-CN" sz="1200" kern="1200" dirty="0">
                <a:solidFill>
                  <a:schemeClr val="tx1"/>
                </a:solidFill>
                <a:latin typeface="+mn-lt"/>
                <a:cs typeface="+mn-cs"/>
              </a:rPr>
              <a:t>技术，可以方便的扩展设备端口和增加带宽，在保护用户现有投资的同时，提高设备能力。</a:t>
            </a:r>
          </a:p>
          <a:p>
            <a:r>
              <a:rPr lang="zh-CN" altLang="zh-CN" sz="1200" b="1" kern="1200" dirty="0">
                <a:solidFill>
                  <a:schemeClr val="tx1"/>
                </a:solidFill>
                <a:latin typeface="+mn-lt"/>
                <a:cs typeface="+mn-cs"/>
              </a:rPr>
              <a:t>开放性</a:t>
            </a:r>
          </a:p>
          <a:p>
            <a:r>
              <a:rPr lang="zh-CN" altLang="zh-CN" sz="1200" b="1" kern="1200" dirty="0">
                <a:solidFill>
                  <a:schemeClr val="tx1"/>
                </a:solidFill>
                <a:latin typeface="+mn-lt"/>
                <a:cs typeface="+mn-cs"/>
              </a:rPr>
              <a:t>开放接口</a:t>
            </a:r>
            <a:endParaRPr lang="zh-CN" altLang="zh-CN" sz="1200" kern="1200" dirty="0">
              <a:solidFill>
                <a:schemeClr val="tx1"/>
              </a:solidFill>
              <a:latin typeface="+mn-lt"/>
              <a:cs typeface="+mn-cs"/>
            </a:endParaRPr>
          </a:p>
          <a:p>
            <a:r>
              <a:rPr lang="zh-CN" altLang="zh-CN" sz="1200" kern="1200" dirty="0">
                <a:solidFill>
                  <a:schemeClr val="tx1"/>
                </a:solidFill>
                <a:latin typeface="+mn-lt"/>
                <a:cs typeface="+mn-cs"/>
              </a:rPr>
              <a:t>传统的网络操作系统为封闭的系统，有专用的系统概念和处理流程，缺乏开放性。而</a:t>
            </a:r>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使用通用的</a:t>
            </a:r>
            <a:r>
              <a:rPr lang="en-US" altLang="zh-CN" sz="1200" kern="1200" dirty="0">
                <a:solidFill>
                  <a:schemeClr val="tx1"/>
                </a:solidFill>
                <a:latin typeface="+mn-lt"/>
                <a:cs typeface="+mn-cs"/>
              </a:rPr>
              <a:t>Linux</a:t>
            </a:r>
            <a:r>
              <a:rPr lang="zh-CN" altLang="zh-CN" sz="1200" kern="1200" dirty="0">
                <a:solidFill>
                  <a:schemeClr val="tx1"/>
                </a:solidFill>
                <a:latin typeface="+mn-lt"/>
                <a:cs typeface="+mn-cs"/>
              </a:rPr>
              <a:t>操作系统，回归了主流的软件实现方式。提供开放的标准编程接口，可供用户利用</a:t>
            </a:r>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提供的基础功能，实现自己的专用功能。</a:t>
            </a:r>
          </a:p>
          <a:p>
            <a:r>
              <a:rPr lang="en-US" altLang="zh-CN" sz="1200" b="1" kern="1200" dirty="0">
                <a:solidFill>
                  <a:schemeClr val="tx1"/>
                </a:solidFill>
                <a:latin typeface="+mn-lt"/>
                <a:cs typeface="+mn-cs"/>
              </a:rPr>
              <a:t>TCL</a:t>
            </a:r>
            <a:r>
              <a:rPr lang="zh-CN" altLang="zh-CN" sz="1200" b="1" kern="1200" dirty="0">
                <a:solidFill>
                  <a:schemeClr val="tx1"/>
                </a:solidFill>
                <a:latin typeface="+mn-lt"/>
                <a:cs typeface="+mn-cs"/>
              </a:rPr>
              <a:t>脚本</a:t>
            </a:r>
            <a:endParaRPr lang="zh-CN" altLang="zh-CN" sz="1200" kern="1200" dirty="0">
              <a:solidFill>
                <a:schemeClr val="tx1"/>
              </a:solidFill>
              <a:latin typeface="+mn-lt"/>
              <a:cs typeface="+mn-cs"/>
            </a:endParaRPr>
          </a:p>
          <a:p>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内嵌了</a:t>
            </a:r>
            <a:r>
              <a:rPr lang="en-US" altLang="zh-CN" sz="1200" kern="1200" dirty="0">
                <a:solidFill>
                  <a:schemeClr val="tx1"/>
                </a:solidFill>
                <a:latin typeface="+mn-lt"/>
                <a:cs typeface="+mn-cs"/>
              </a:rPr>
              <a:t>TCL</a:t>
            </a:r>
            <a:r>
              <a:rPr lang="zh-CN" altLang="zh-CN" sz="1200" kern="1200" dirty="0">
                <a:solidFill>
                  <a:schemeClr val="tx1"/>
                </a:solidFill>
                <a:latin typeface="+mn-lt"/>
                <a:cs typeface="+mn-cs"/>
              </a:rPr>
              <a:t>功能，用户可以利用</a:t>
            </a:r>
            <a:r>
              <a:rPr lang="en-US" altLang="zh-CN" sz="1200" kern="1200" dirty="0">
                <a:solidFill>
                  <a:schemeClr val="tx1"/>
                </a:solidFill>
                <a:latin typeface="+mn-lt"/>
                <a:cs typeface="+mn-cs"/>
              </a:rPr>
              <a:t>TCL</a:t>
            </a:r>
            <a:r>
              <a:rPr lang="zh-CN" altLang="zh-CN" sz="1200" kern="1200" dirty="0">
                <a:solidFill>
                  <a:schemeClr val="tx1"/>
                </a:solidFill>
                <a:latin typeface="+mn-lt"/>
                <a:cs typeface="+mn-cs"/>
              </a:rPr>
              <a:t>脚本语言直接编写脚本，利用</a:t>
            </a:r>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提供的命令行、</a:t>
            </a:r>
            <a:r>
              <a:rPr lang="en-US" altLang="zh-CN" sz="1200" kern="1200" dirty="0">
                <a:solidFill>
                  <a:schemeClr val="tx1"/>
                </a:solidFill>
                <a:latin typeface="+mn-lt"/>
                <a:cs typeface="+mn-cs"/>
              </a:rPr>
              <a:t>SNMP Get</a:t>
            </a:r>
            <a:r>
              <a:rPr lang="zh-CN" altLang="zh-CN" sz="1200" kern="1200" dirty="0">
                <a:solidFill>
                  <a:schemeClr val="tx1"/>
                </a:solidFill>
                <a:latin typeface="+mn-lt"/>
                <a:cs typeface="+mn-cs"/>
              </a:rPr>
              <a:t>、</a:t>
            </a:r>
            <a:r>
              <a:rPr lang="en-US" altLang="zh-CN" sz="1200" kern="1200" dirty="0">
                <a:solidFill>
                  <a:schemeClr val="tx1"/>
                </a:solidFill>
                <a:latin typeface="+mn-lt"/>
                <a:cs typeface="+mn-cs"/>
              </a:rPr>
              <a:t>SET</a:t>
            </a:r>
            <a:r>
              <a:rPr lang="zh-CN" altLang="zh-CN" sz="1200" kern="1200" dirty="0">
                <a:solidFill>
                  <a:schemeClr val="tx1"/>
                </a:solidFill>
                <a:latin typeface="+mn-lt"/>
                <a:cs typeface="+mn-cs"/>
              </a:rPr>
              <a:t>操作，以及</a:t>
            </a:r>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公开的编程接口等实现所需功能。</a:t>
            </a:r>
          </a:p>
          <a:p>
            <a:r>
              <a:rPr lang="en-US" altLang="zh-CN" sz="1200" b="1" kern="1200" dirty="0">
                <a:solidFill>
                  <a:schemeClr val="tx1"/>
                </a:solidFill>
                <a:latin typeface="+mn-lt"/>
                <a:cs typeface="+mn-cs"/>
              </a:rPr>
              <a:t>EAA</a:t>
            </a:r>
            <a:endParaRPr lang="zh-CN" altLang="zh-CN" sz="1200" kern="1200" dirty="0">
              <a:solidFill>
                <a:schemeClr val="tx1"/>
              </a:solidFill>
              <a:latin typeface="+mn-lt"/>
              <a:cs typeface="+mn-cs"/>
            </a:endParaRPr>
          </a:p>
          <a:p>
            <a:r>
              <a:rPr lang="zh-CN" altLang="zh-CN" sz="1200" kern="1200" dirty="0">
                <a:solidFill>
                  <a:schemeClr val="tx1"/>
                </a:solidFill>
                <a:latin typeface="+mn-lt"/>
                <a:cs typeface="+mn-cs"/>
              </a:rPr>
              <a:t>可以在系统发生变化时进行所需动作。在提高系统可维护性的同时，满足用户一些个性化需求。</a:t>
            </a:r>
          </a:p>
          <a:p>
            <a:r>
              <a:rPr lang="zh-CN" altLang="zh-CN" sz="1200" b="1" kern="1200" dirty="0">
                <a:solidFill>
                  <a:schemeClr val="tx1"/>
                </a:solidFill>
                <a:latin typeface="+mn-lt"/>
                <a:cs typeface="+mn-cs"/>
              </a:rPr>
              <a:t>开放架构</a:t>
            </a:r>
            <a:endParaRPr lang="zh-CN" altLang="zh-CN" sz="1200" kern="1200" dirty="0">
              <a:solidFill>
                <a:schemeClr val="tx1"/>
              </a:solidFill>
              <a:latin typeface="+mn-lt"/>
              <a:cs typeface="+mn-cs"/>
            </a:endParaRPr>
          </a:p>
          <a:p>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模块化的结构确保可以运行各种应用程序。利用</a:t>
            </a:r>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开放的编程接口，用户可以编写第三方程序，在</a:t>
            </a:r>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系统上运行。更进一步的提高了系统的开放性。</a:t>
            </a:r>
          </a:p>
          <a:p>
            <a:r>
              <a:rPr lang="zh-CN" altLang="zh-CN" sz="1200" b="1" kern="1200" dirty="0">
                <a:solidFill>
                  <a:schemeClr val="tx1"/>
                </a:solidFill>
                <a:latin typeface="+mn-lt"/>
                <a:cs typeface="+mn-cs"/>
              </a:rPr>
              <a:t>延续性</a:t>
            </a:r>
          </a:p>
          <a:p>
            <a:r>
              <a:rPr lang="zh-CN" altLang="zh-CN" sz="1200" b="1" kern="1200" dirty="0">
                <a:solidFill>
                  <a:schemeClr val="tx1"/>
                </a:solidFill>
                <a:latin typeface="+mn-lt"/>
                <a:cs typeface="+mn-cs"/>
              </a:rPr>
              <a:t>操作界面</a:t>
            </a:r>
            <a:endParaRPr lang="zh-CN" altLang="zh-CN" sz="1200" kern="1200" dirty="0">
              <a:solidFill>
                <a:schemeClr val="tx1"/>
              </a:solidFill>
              <a:latin typeface="+mn-lt"/>
              <a:cs typeface="+mn-cs"/>
            </a:endParaRPr>
          </a:p>
          <a:p>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在用户界面上完全继承以前版本的风格，并且对于继承以前版本的功能，在命令行上的差异也非常小。如果使用者使用过老版本的</a:t>
            </a:r>
            <a:r>
              <a:rPr lang="en-US" altLang="zh-CN" sz="1200" kern="1200" dirty="0" err="1">
                <a:solidFill>
                  <a:schemeClr val="tx1"/>
                </a:solidFill>
                <a:latin typeface="+mn-lt"/>
                <a:cs typeface="+mn-cs"/>
              </a:rPr>
              <a:t>Comware</a:t>
            </a:r>
            <a:r>
              <a:rPr lang="zh-CN" altLang="zh-CN" sz="1200" kern="1200" dirty="0">
                <a:solidFill>
                  <a:schemeClr val="tx1"/>
                </a:solidFill>
                <a:latin typeface="+mn-lt"/>
                <a:cs typeface="+mn-cs"/>
              </a:rPr>
              <a:t>，使用</a:t>
            </a:r>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设备不会有陌生感，可以很容易直接上手。</a:t>
            </a:r>
          </a:p>
          <a:p>
            <a:r>
              <a:rPr lang="zh-CN" altLang="zh-CN" sz="1200" kern="1200" dirty="0">
                <a:solidFill>
                  <a:schemeClr val="tx1"/>
                </a:solidFill>
                <a:latin typeface="+mn-lt"/>
                <a:cs typeface="+mn-cs"/>
              </a:rPr>
              <a:t>在继承原有风格的基础上，</a:t>
            </a:r>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也丰富了设备维护功能，给使用者提供更加清晰、详实的设备运行信息，以及包括</a:t>
            </a:r>
            <a:r>
              <a:rPr lang="en-US" altLang="zh-CN" sz="1200" kern="1200" dirty="0">
                <a:solidFill>
                  <a:schemeClr val="tx1"/>
                </a:solidFill>
                <a:latin typeface="+mn-lt"/>
                <a:cs typeface="+mn-cs"/>
              </a:rPr>
              <a:t>EAA</a:t>
            </a:r>
            <a:r>
              <a:rPr lang="zh-CN" altLang="zh-CN" sz="1200" kern="1200" dirty="0">
                <a:solidFill>
                  <a:schemeClr val="tx1"/>
                </a:solidFill>
                <a:latin typeface="+mn-lt"/>
                <a:cs typeface="+mn-cs"/>
              </a:rPr>
              <a:t>在内的更多的设备维护功能。</a:t>
            </a:r>
          </a:p>
          <a:p>
            <a:r>
              <a:rPr lang="zh-CN" altLang="zh-CN" sz="1200" b="1" kern="1200" dirty="0">
                <a:solidFill>
                  <a:schemeClr val="tx1"/>
                </a:solidFill>
                <a:latin typeface="+mn-lt"/>
                <a:cs typeface="+mn-cs"/>
              </a:rPr>
              <a:t>特性</a:t>
            </a:r>
            <a:endParaRPr lang="zh-CN" altLang="zh-CN" sz="1200" kern="1200" dirty="0">
              <a:solidFill>
                <a:schemeClr val="tx1"/>
              </a:solidFill>
              <a:latin typeface="+mn-lt"/>
              <a:cs typeface="+mn-cs"/>
            </a:endParaRPr>
          </a:p>
          <a:p>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秉承了</a:t>
            </a:r>
            <a:r>
              <a:rPr lang="en-US" altLang="zh-CN" sz="1200" kern="1200" dirty="0" err="1">
                <a:solidFill>
                  <a:schemeClr val="tx1"/>
                </a:solidFill>
                <a:latin typeface="+mn-lt"/>
                <a:cs typeface="+mn-cs"/>
              </a:rPr>
              <a:t>Comware</a:t>
            </a:r>
            <a:r>
              <a:rPr lang="zh-CN" altLang="zh-CN" sz="1200" kern="1200" dirty="0">
                <a:solidFill>
                  <a:schemeClr val="tx1"/>
                </a:solidFill>
                <a:latin typeface="+mn-lt"/>
                <a:cs typeface="+mn-cs"/>
              </a:rPr>
              <a:t>系统一贯的特点，即只是在原有</a:t>
            </a:r>
            <a:r>
              <a:rPr lang="en-US" altLang="zh-CN" sz="1200" kern="1200" dirty="0" err="1">
                <a:solidFill>
                  <a:schemeClr val="tx1"/>
                </a:solidFill>
                <a:latin typeface="+mn-lt"/>
                <a:cs typeface="+mn-cs"/>
              </a:rPr>
              <a:t>Comware</a:t>
            </a:r>
            <a:r>
              <a:rPr lang="zh-CN" altLang="zh-CN" sz="1200" kern="1200" dirty="0">
                <a:solidFill>
                  <a:schemeClr val="tx1"/>
                </a:solidFill>
                <a:latin typeface="+mn-lt"/>
                <a:cs typeface="+mn-cs"/>
              </a:rPr>
              <a:t>版本基础上引入了新的功能，而并不会颠覆原有特性的功能。这样保证了</a:t>
            </a:r>
            <a:r>
              <a:rPr lang="en-US" altLang="zh-CN" sz="1200" kern="1200" dirty="0" err="1">
                <a:solidFill>
                  <a:schemeClr val="tx1"/>
                </a:solidFill>
                <a:latin typeface="+mn-lt"/>
                <a:cs typeface="+mn-cs"/>
              </a:rPr>
              <a:t>Comware</a:t>
            </a:r>
            <a:r>
              <a:rPr lang="zh-CN" altLang="zh-CN" sz="1200" kern="1200" dirty="0">
                <a:solidFill>
                  <a:schemeClr val="tx1"/>
                </a:solidFill>
                <a:latin typeface="+mn-lt"/>
                <a:cs typeface="+mn-cs"/>
              </a:rPr>
              <a:t>系统设备使用上的连续性。</a:t>
            </a:r>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30</a:t>
            </a:fld>
            <a:endParaRPr lang="zh-CN" altLang="en-US"/>
          </a:p>
        </p:txBody>
      </p:sp>
    </p:spTree>
    <p:extLst>
      <p:ext uri="{BB962C8B-B14F-4D97-AF65-F5344CB8AC3E}">
        <p14:creationId xmlns:p14="http://schemas.microsoft.com/office/powerpoint/2010/main" val="24061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包括</a:t>
            </a:r>
            <a:r>
              <a:rPr lang="en-US" altLang="zh-CN" sz="1200" kern="1200" dirty="0">
                <a:solidFill>
                  <a:schemeClr val="tx1"/>
                </a:solidFill>
                <a:latin typeface="+mn-lt"/>
                <a:cs typeface="+mn-cs"/>
              </a:rPr>
              <a:t>4</a:t>
            </a:r>
            <a:r>
              <a:rPr lang="zh-CN" altLang="zh-CN" sz="1200" kern="1200" dirty="0">
                <a:solidFill>
                  <a:schemeClr val="tx1"/>
                </a:solidFill>
                <a:latin typeface="+mn-lt"/>
                <a:cs typeface="+mn-cs"/>
              </a:rPr>
              <a:t>个平面：管理平面、控制平面、数据平面和基础设施平面。</a:t>
            </a:r>
          </a:p>
          <a:p>
            <a:r>
              <a:rPr lang="zh-CN" altLang="zh-CN" sz="1200" b="1" kern="1200" dirty="0">
                <a:solidFill>
                  <a:schemeClr val="tx1"/>
                </a:solidFill>
                <a:latin typeface="+mn-lt"/>
                <a:cs typeface="+mn-cs"/>
              </a:rPr>
              <a:t>基础设施平面</a:t>
            </a:r>
            <a:endParaRPr lang="zh-CN" altLang="zh-CN" sz="1200" kern="1200" dirty="0">
              <a:solidFill>
                <a:schemeClr val="tx1"/>
              </a:solidFill>
              <a:latin typeface="+mn-lt"/>
              <a:cs typeface="+mn-cs"/>
            </a:endParaRPr>
          </a:p>
          <a:p>
            <a:r>
              <a:rPr lang="zh-CN" altLang="zh-CN" sz="1200" kern="1200" dirty="0">
                <a:solidFill>
                  <a:schemeClr val="tx1"/>
                </a:solidFill>
                <a:latin typeface="+mn-lt"/>
                <a:cs typeface="+mn-cs"/>
              </a:rPr>
              <a:t>基础设施平面在操作系统的基础上提供业务运行的软件基础，其包括操作系统基础服务和业务支撑功能。基础服务功能是与业务无关的各种软件功能，包括</a:t>
            </a:r>
            <a:r>
              <a:rPr lang="en-US" altLang="zh-CN" sz="1200" kern="1200" dirty="0">
                <a:solidFill>
                  <a:schemeClr val="tx1"/>
                </a:solidFill>
                <a:latin typeface="+mn-lt"/>
                <a:cs typeface="+mn-cs"/>
              </a:rPr>
              <a:t>Linux</a:t>
            </a:r>
            <a:r>
              <a:rPr lang="zh-CN" altLang="zh-CN" sz="1200" kern="1200" dirty="0">
                <a:solidFill>
                  <a:schemeClr val="tx1"/>
                </a:solidFill>
                <a:latin typeface="+mn-lt"/>
                <a:cs typeface="+mn-cs"/>
              </a:rPr>
              <a:t>操作系统的各种基本功能，</a:t>
            </a:r>
            <a:r>
              <a:rPr lang="en-US" altLang="zh-CN" sz="1200" kern="1200" dirty="0">
                <a:solidFill>
                  <a:schemeClr val="tx1"/>
                </a:solidFill>
                <a:latin typeface="+mn-lt"/>
                <a:cs typeface="+mn-cs"/>
              </a:rPr>
              <a:t>C</a:t>
            </a:r>
            <a:r>
              <a:rPr lang="zh-CN" altLang="zh-CN" sz="1200" kern="1200" dirty="0">
                <a:solidFill>
                  <a:schemeClr val="tx1"/>
                </a:solidFill>
                <a:latin typeface="+mn-lt"/>
                <a:cs typeface="+mn-cs"/>
              </a:rPr>
              <a:t>语言库函数，数据结构操作，标准算法等。业务支撑系统是整个系统业务运行的基础，为</a:t>
            </a:r>
            <a:r>
              <a:rPr lang="en-US" altLang="zh-CN" sz="1200" kern="1200" dirty="0" err="1">
                <a:solidFill>
                  <a:schemeClr val="tx1"/>
                </a:solidFill>
                <a:latin typeface="+mn-lt"/>
                <a:cs typeface="+mn-cs"/>
              </a:rPr>
              <a:t>Comware</a:t>
            </a:r>
            <a:r>
              <a:rPr lang="zh-CN" altLang="zh-CN" sz="1200" kern="1200" dirty="0">
                <a:solidFill>
                  <a:schemeClr val="tx1"/>
                </a:solidFill>
                <a:latin typeface="+mn-lt"/>
                <a:cs typeface="+mn-cs"/>
              </a:rPr>
              <a:t>各进程提供软件和业务基础设施，后面提到的各种系统架构中涉及的基础功能均在这部分提供。</a:t>
            </a:r>
          </a:p>
          <a:p>
            <a:r>
              <a:rPr lang="en-US" altLang="zh-CN" sz="1200" kern="1200" dirty="0">
                <a:solidFill>
                  <a:schemeClr val="tx1"/>
                </a:solidFill>
                <a:latin typeface="+mn-lt"/>
                <a:cs typeface="+mn-cs"/>
              </a:rPr>
              <a:t> </a:t>
            </a:r>
            <a:endParaRPr lang="zh-CN" altLang="zh-CN" sz="1200" kern="1200" dirty="0">
              <a:solidFill>
                <a:schemeClr val="tx1"/>
              </a:solidFill>
              <a:latin typeface="+mn-lt"/>
              <a:cs typeface="+mn-cs"/>
            </a:endParaRPr>
          </a:p>
          <a:p>
            <a:r>
              <a:rPr lang="zh-CN" altLang="zh-CN" sz="1200" b="1" kern="1200" dirty="0">
                <a:solidFill>
                  <a:schemeClr val="tx1"/>
                </a:solidFill>
                <a:latin typeface="+mn-lt"/>
                <a:cs typeface="+mn-cs"/>
              </a:rPr>
              <a:t>数据平面</a:t>
            </a:r>
            <a:endParaRPr lang="zh-CN" altLang="zh-CN" sz="1200" kern="1200" dirty="0">
              <a:solidFill>
                <a:schemeClr val="tx1"/>
              </a:solidFill>
              <a:latin typeface="+mn-lt"/>
              <a:cs typeface="+mn-cs"/>
            </a:endParaRPr>
          </a:p>
          <a:p>
            <a:r>
              <a:rPr lang="zh-CN" altLang="zh-CN" sz="1200" kern="1200" dirty="0">
                <a:solidFill>
                  <a:schemeClr val="tx1"/>
                </a:solidFill>
                <a:latin typeface="+mn-lt"/>
                <a:cs typeface="+mn-cs"/>
              </a:rPr>
              <a:t>数据平面提供数据报文转发功能。其包括本地报文的收发，即</a:t>
            </a:r>
            <a:r>
              <a:rPr lang="en-US" altLang="zh-CN" sz="1200" kern="1200" dirty="0">
                <a:solidFill>
                  <a:schemeClr val="tx1"/>
                </a:solidFill>
                <a:latin typeface="+mn-lt"/>
                <a:cs typeface="+mn-cs"/>
              </a:rPr>
              <a:t>IPv4</a:t>
            </a:r>
            <a:r>
              <a:rPr lang="zh-CN" altLang="zh-CN" sz="1200" kern="1200" dirty="0">
                <a:solidFill>
                  <a:schemeClr val="tx1"/>
                </a:solidFill>
                <a:latin typeface="+mn-lt"/>
                <a:cs typeface="+mn-cs"/>
              </a:rPr>
              <a:t>、</a:t>
            </a:r>
            <a:r>
              <a:rPr lang="en-US" altLang="zh-CN" sz="1200" kern="1200" dirty="0">
                <a:solidFill>
                  <a:schemeClr val="tx1"/>
                </a:solidFill>
                <a:latin typeface="+mn-lt"/>
                <a:cs typeface="+mn-cs"/>
              </a:rPr>
              <a:t>IPv6</a:t>
            </a:r>
            <a:r>
              <a:rPr lang="zh-CN" altLang="zh-CN" sz="1200" kern="1200" dirty="0">
                <a:solidFill>
                  <a:schemeClr val="tx1"/>
                </a:solidFill>
                <a:latin typeface="+mn-lt"/>
                <a:cs typeface="+mn-cs"/>
              </a:rPr>
              <a:t>等协议栈、</a:t>
            </a:r>
            <a:r>
              <a:rPr lang="en-US" altLang="zh-CN" sz="1200" kern="1200" dirty="0">
                <a:solidFill>
                  <a:schemeClr val="tx1"/>
                </a:solidFill>
                <a:latin typeface="+mn-lt"/>
                <a:cs typeface="+mn-cs"/>
              </a:rPr>
              <a:t>socket</a:t>
            </a:r>
            <a:r>
              <a:rPr lang="zh-CN" altLang="zh-CN" sz="1200" kern="1200" dirty="0">
                <a:solidFill>
                  <a:schemeClr val="tx1"/>
                </a:solidFill>
                <a:latin typeface="+mn-lt"/>
                <a:cs typeface="+mn-cs"/>
              </a:rPr>
              <a:t>等；以及基于各层转发表的数据转发功能。</a:t>
            </a:r>
          </a:p>
          <a:p>
            <a:r>
              <a:rPr lang="en-US" altLang="zh-CN" sz="1200" kern="1200" dirty="0">
                <a:solidFill>
                  <a:schemeClr val="tx1"/>
                </a:solidFill>
                <a:latin typeface="+mn-lt"/>
                <a:cs typeface="+mn-cs"/>
              </a:rPr>
              <a:t> </a:t>
            </a:r>
            <a:endParaRPr lang="zh-CN" altLang="zh-CN" sz="1200" kern="1200" dirty="0">
              <a:solidFill>
                <a:schemeClr val="tx1"/>
              </a:solidFill>
              <a:latin typeface="+mn-lt"/>
              <a:cs typeface="+mn-cs"/>
            </a:endParaRPr>
          </a:p>
          <a:p>
            <a:r>
              <a:rPr lang="zh-CN" altLang="zh-CN" sz="1200" b="1" kern="1200" dirty="0">
                <a:solidFill>
                  <a:schemeClr val="tx1"/>
                </a:solidFill>
                <a:latin typeface="+mn-lt"/>
                <a:cs typeface="+mn-cs"/>
              </a:rPr>
              <a:t>控制平面</a:t>
            </a:r>
            <a:endParaRPr lang="zh-CN" altLang="zh-CN" sz="1200" kern="1200" dirty="0">
              <a:solidFill>
                <a:schemeClr val="tx1"/>
              </a:solidFill>
              <a:latin typeface="+mn-lt"/>
              <a:cs typeface="+mn-cs"/>
            </a:endParaRPr>
          </a:p>
          <a:p>
            <a:r>
              <a:rPr lang="zh-CN" altLang="zh-CN" sz="1200" kern="1200" dirty="0">
                <a:solidFill>
                  <a:schemeClr val="tx1"/>
                </a:solidFill>
                <a:latin typeface="+mn-lt"/>
                <a:cs typeface="+mn-cs"/>
              </a:rPr>
              <a:t>控制平面运行路由、</a:t>
            </a:r>
            <a:r>
              <a:rPr lang="en-US" altLang="zh-CN" sz="1200" kern="1200" dirty="0">
                <a:solidFill>
                  <a:schemeClr val="tx1"/>
                </a:solidFill>
                <a:latin typeface="+mn-lt"/>
                <a:cs typeface="+mn-cs"/>
              </a:rPr>
              <a:t>MPLS</a:t>
            </a:r>
            <a:r>
              <a:rPr lang="zh-CN" altLang="zh-CN" sz="1200" kern="1200" dirty="0">
                <a:solidFill>
                  <a:schemeClr val="tx1"/>
                </a:solidFill>
                <a:latin typeface="+mn-lt"/>
                <a:cs typeface="+mn-cs"/>
              </a:rPr>
              <a:t>、链路层、安全等各种路由、信令和控制协议，生成各种转发表项以控制数据平面的转发行为。</a:t>
            </a:r>
          </a:p>
          <a:p>
            <a:r>
              <a:rPr lang="en-US" altLang="zh-CN" sz="1200" kern="1200" dirty="0">
                <a:solidFill>
                  <a:schemeClr val="tx1"/>
                </a:solidFill>
                <a:latin typeface="+mn-lt"/>
                <a:cs typeface="+mn-cs"/>
              </a:rPr>
              <a:t> </a:t>
            </a:r>
            <a:endParaRPr lang="zh-CN" altLang="zh-CN" sz="1200" kern="1200" dirty="0">
              <a:solidFill>
                <a:schemeClr val="tx1"/>
              </a:solidFill>
              <a:latin typeface="+mn-lt"/>
              <a:cs typeface="+mn-cs"/>
            </a:endParaRPr>
          </a:p>
          <a:p>
            <a:r>
              <a:rPr lang="zh-CN" altLang="zh-CN" sz="1200" b="1" kern="1200" dirty="0">
                <a:solidFill>
                  <a:schemeClr val="tx1"/>
                </a:solidFill>
                <a:latin typeface="+mn-lt"/>
                <a:cs typeface="+mn-cs"/>
              </a:rPr>
              <a:t>管理平面</a:t>
            </a:r>
            <a:endParaRPr lang="zh-CN" altLang="zh-CN" sz="1200" kern="1200" dirty="0">
              <a:solidFill>
                <a:schemeClr val="tx1"/>
              </a:solidFill>
              <a:latin typeface="+mn-lt"/>
              <a:cs typeface="+mn-cs"/>
            </a:endParaRPr>
          </a:p>
          <a:p>
            <a:r>
              <a:rPr lang="zh-CN" altLang="zh-CN" sz="1200" kern="1200" dirty="0">
                <a:solidFill>
                  <a:schemeClr val="tx1"/>
                </a:solidFill>
                <a:latin typeface="+mn-lt"/>
                <a:cs typeface="+mn-cs"/>
              </a:rPr>
              <a:t>管理平面对外提供设备的管理接口，如</a:t>
            </a:r>
            <a:r>
              <a:rPr lang="en-US" altLang="zh-CN" sz="1200" kern="1200" dirty="0">
                <a:solidFill>
                  <a:schemeClr val="tx1"/>
                </a:solidFill>
                <a:latin typeface="+mn-lt"/>
                <a:cs typeface="+mn-cs"/>
              </a:rPr>
              <a:t>Telnet</a:t>
            </a:r>
            <a:r>
              <a:rPr lang="zh-CN" altLang="zh-CN" sz="1200" kern="1200" dirty="0">
                <a:solidFill>
                  <a:schemeClr val="tx1"/>
                </a:solidFill>
                <a:latin typeface="+mn-lt"/>
                <a:cs typeface="+mn-cs"/>
              </a:rPr>
              <a:t>、</a:t>
            </a:r>
            <a:r>
              <a:rPr lang="en-US" altLang="zh-CN" sz="1200" kern="1200" dirty="0">
                <a:solidFill>
                  <a:schemeClr val="tx1"/>
                </a:solidFill>
                <a:latin typeface="+mn-lt"/>
                <a:cs typeface="+mn-cs"/>
              </a:rPr>
              <a:t>SSH</a:t>
            </a:r>
            <a:r>
              <a:rPr lang="zh-CN" altLang="zh-CN" sz="1200" kern="1200" dirty="0">
                <a:solidFill>
                  <a:schemeClr val="tx1"/>
                </a:solidFill>
                <a:latin typeface="+mn-lt"/>
                <a:cs typeface="+mn-cs"/>
              </a:rPr>
              <a:t>、</a:t>
            </a:r>
            <a:r>
              <a:rPr lang="en-US" altLang="zh-CN" sz="1200" kern="1200" dirty="0">
                <a:solidFill>
                  <a:schemeClr val="tx1"/>
                </a:solidFill>
                <a:latin typeface="+mn-lt"/>
                <a:cs typeface="+mn-cs"/>
              </a:rPr>
              <a:t>SNMP</a:t>
            </a:r>
            <a:r>
              <a:rPr lang="zh-CN" altLang="zh-CN" sz="1200" kern="1200" dirty="0">
                <a:solidFill>
                  <a:schemeClr val="tx1"/>
                </a:solidFill>
                <a:latin typeface="+mn-lt"/>
                <a:cs typeface="+mn-cs"/>
              </a:rPr>
              <a:t>、</a:t>
            </a:r>
            <a:r>
              <a:rPr lang="en-US" altLang="zh-CN" sz="1200" kern="1200" dirty="0">
                <a:solidFill>
                  <a:schemeClr val="tx1"/>
                </a:solidFill>
                <a:latin typeface="+mn-lt"/>
                <a:cs typeface="+mn-cs"/>
              </a:rPr>
              <a:t>HTTP</a:t>
            </a:r>
            <a:r>
              <a:rPr lang="zh-CN" altLang="zh-CN" sz="1200" kern="1200" dirty="0">
                <a:solidFill>
                  <a:schemeClr val="tx1"/>
                </a:solidFill>
                <a:latin typeface="+mn-lt"/>
                <a:cs typeface="+mn-cs"/>
              </a:rPr>
              <a:t>和</a:t>
            </a:r>
            <a:r>
              <a:rPr lang="en-US" altLang="zh-CN" sz="1200" kern="1200" dirty="0">
                <a:solidFill>
                  <a:schemeClr val="tx1"/>
                </a:solidFill>
                <a:latin typeface="+mn-lt"/>
                <a:cs typeface="+mn-cs"/>
              </a:rPr>
              <a:t>Web Services</a:t>
            </a:r>
            <a:r>
              <a:rPr lang="zh-CN" altLang="zh-CN" sz="1200" kern="1200" dirty="0">
                <a:solidFill>
                  <a:schemeClr val="tx1"/>
                </a:solidFill>
                <a:latin typeface="+mn-lt"/>
                <a:cs typeface="+mn-cs"/>
              </a:rPr>
              <a:t>等。通过管理平面，实现人机交互，对</a:t>
            </a:r>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进行设置、监控、管理。</a:t>
            </a:r>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31</a:t>
            </a:fld>
            <a:endParaRPr lang="zh-CN" altLang="en-US"/>
          </a:p>
        </p:txBody>
      </p:sp>
    </p:spTree>
    <p:extLst>
      <p:ext uri="{BB962C8B-B14F-4D97-AF65-F5344CB8AC3E}">
        <p14:creationId xmlns:p14="http://schemas.microsoft.com/office/powerpoint/2010/main" val="3299655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70000" lnSpcReduction="20000"/>
          </a:bodyPr>
          <a:lstStyle/>
          <a:p>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V5</a:t>
            </a:r>
            <a:r>
              <a:rPr lang="zh-CN" altLang="zh-CN" sz="1200" kern="1200" dirty="0">
                <a:solidFill>
                  <a:schemeClr val="tx1"/>
                </a:solidFill>
                <a:latin typeface="+mn-lt"/>
                <a:cs typeface="+mn-cs"/>
              </a:rPr>
              <a:t>已经是一个非常完善的单进程多任务的网络操作系统，在非常广泛的网络设备上得到了使用。要更进一步发展，就是要实现完全的模块化，以解决单进程无法解决的问题；同时提高系统的开放性。</a:t>
            </a:r>
          </a:p>
          <a:p>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就是为了解决这些问题开发的新的系统。其采用多进程的实现方式，实现了完全的模块化。通过模块化使得系统在可靠性、虚拟化、多核多</a:t>
            </a:r>
            <a:r>
              <a:rPr lang="en-US" altLang="zh-CN" sz="1200" kern="1200" dirty="0">
                <a:solidFill>
                  <a:schemeClr val="tx1"/>
                </a:solidFill>
                <a:latin typeface="+mn-lt"/>
                <a:cs typeface="+mn-cs"/>
              </a:rPr>
              <a:t>CPU</a:t>
            </a:r>
            <a:r>
              <a:rPr lang="zh-CN" altLang="zh-CN" sz="1200" kern="1200" dirty="0">
                <a:solidFill>
                  <a:schemeClr val="tx1"/>
                </a:solidFill>
                <a:latin typeface="+mn-lt"/>
                <a:cs typeface="+mn-cs"/>
              </a:rPr>
              <a:t>应用、分布式计算、动态加载升级等方面都有了很大的改进。同时</a:t>
            </a:r>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使用了主流的</a:t>
            </a:r>
            <a:r>
              <a:rPr lang="en-US" altLang="zh-CN" sz="1200" kern="1200" dirty="0">
                <a:solidFill>
                  <a:schemeClr val="tx1"/>
                </a:solidFill>
                <a:latin typeface="+mn-lt"/>
                <a:cs typeface="+mn-cs"/>
              </a:rPr>
              <a:t>Linux</a:t>
            </a:r>
            <a:r>
              <a:rPr lang="zh-CN" altLang="zh-CN" sz="1200" kern="1200" dirty="0">
                <a:solidFill>
                  <a:schemeClr val="tx1"/>
                </a:solidFill>
                <a:latin typeface="+mn-lt"/>
                <a:cs typeface="+mn-cs"/>
              </a:rPr>
              <a:t>操作系统，使得网络操作系统从一个封闭的专用系统向更加通用、开放转变。</a:t>
            </a:r>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在一些细节上也进行了改进，例如使用抢先的调度，提高了系统的实时性。</a:t>
            </a:r>
          </a:p>
          <a:p>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还对功能进行了完善。其完善了虚拟化功能，增加了</a:t>
            </a:r>
            <a:r>
              <a:rPr lang="en-US" altLang="zh-CN" sz="1200" kern="1200" dirty="0">
                <a:solidFill>
                  <a:schemeClr val="tx1"/>
                </a:solidFill>
                <a:latin typeface="+mn-lt"/>
                <a:cs typeface="+mn-cs"/>
              </a:rPr>
              <a:t>N:1</a:t>
            </a:r>
            <a:r>
              <a:rPr lang="zh-CN" altLang="zh-CN" sz="1200" kern="1200" dirty="0">
                <a:solidFill>
                  <a:schemeClr val="tx1"/>
                </a:solidFill>
                <a:latin typeface="+mn-lt"/>
                <a:cs typeface="+mn-cs"/>
              </a:rPr>
              <a:t>的虚拟化功能；进一步完善了</a:t>
            </a:r>
            <a:r>
              <a:rPr lang="en-US" altLang="zh-CN" sz="1200" kern="1200" dirty="0">
                <a:solidFill>
                  <a:schemeClr val="tx1"/>
                </a:solidFill>
                <a:latin typeface="+mn-lt"/>
                <a:cs typeface="+mn-cs"/>
              </a:rPr>
              <a:t>ISSU</a:t>
            </a:r>
            <a:r>
              <a:rPr lang="zh-CN" altLang="zh-CN" sz="1200" kern="1200" dirty="0">
                <a:solidFill>
                  <a:schemeClr val="tx1"/>
                </a:solidFill>
                <a:latin typeface="+mn-lt"/>
                <a:cs typeface="+mn-cs"/>
              </a:rPr>
              <a:t>机制，使得接口板软件升级也可以做到业务不中断；完善了辅助</a:t>
            </a:r>
            <a:r>
              <a:rPr lang="en-US" altLang="zh-CN" sz="1200" kern="1200" dirty="0">
                <a:solidFill>
                  <a:schemeClr val="tx1"/>
                </a:solidFill>
                <a:latin typeface="+mn-lt"/>
                <a:cs typeface="+mn-cs"/>
              </a:rPr>
              <a:t>CPU</a:t>
            </a:r>
            <a:r>
              <a:rPr lang="zh-CN" altLang="zh-CN" sz="1200" kern="1200" dirty="0">
                <a:solidFill>
                  <a:schemeClr val="tx1"/>
                </a:solidFill>
                <a:latin typeface="+mn-lt"/>
                <a:cs typeface="+mn-cs"/>
              </a:rPr>
              <a:t>、</a:t>
            </a:r>
            <a:r>
              <a:rPr lang="en-US" altLang="zh-CN" sz="1200" kern="1200" dirty="0">
                <a:solidFill>
                  <a:schemeClr val="tx1"/>
                </a:solidFill>
                <a:latin typeface="+mn-lt"/>
                <a:cs typeface="+mn-cs"/>
              </a:rPr>
              <a:t>OAA</a:t>
            </a:r>
            <a:r>
              <a:rPr lang="zh-CN" altLang="zh-CN" sz="1200" kern="1200" dirty="0">
                <a:solidFill>
                  <a:schemeClr val="tx1"/>
                </a:solidFill>
                <a:latin typeface="+mn-lt"/>
                <a:cs typeface="+mn-cs"/>
              </a:rPr>
              <a:t>等功能，使得设备更加容易扩展功能。</a:t>
            </a:r>
          </a:p>
          <a:p>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也增加了包括</a:t>
            </a:r>
            <a:r>
              <a:rPr lang="en-US" altLang="zh-CN" sz="1200" kern="1200" dirty="0">
                <a:solidFill>
                  <a:schemeClr val="tx1"/>
                </a:solidFill>
                <a:latin typeface="+mn-lt"/>
                <a:cs typeface="+mn-cs"/>
              </a:rPr>
              <a:t>TRILL</a:t>
            </a:r>
            <a:r>
              <a:rPr lang="zh-CN" altLang="zh-CN" sz="1200" kern="1200" dirty="0">
                <a:solidFill>
                  <a:schemeClr val="tx1"/>
                </a:solidFill>
                <a:latin typeface="+mn-lt"/>
                <a:cs typeface="+mn-cs"/>
              </a:rPr>
              <a:t>、</a:t>
            </a:r>
            <a:r>
              <a:rPr lang="en-US" altLang="zh-CN" sz="1200" kern="1200" dirty="0">
                <a:solidFill>
                  <a:schemeClr val="tx1"/>
                </a:solidFill>
                <a:latin typeface="+mn-lt"/>
                <a:cs typeface="+mn-cs"/>
              </a:rPr>
              <a:t>EVB</a:t>
            </a:r>
            <a:r>
              <a:rPr lang="zh-CN" altLang="zh-CN" sz="1200" kern="1200" dirty="0">
                <a:solidFill>
                  <a:schemeClr val="tx1"/>
                </a:solidFill>
                <a:latin typeface="+mn-lt"/>
                <a:cs typeface="+mn-cs"/>
              </a:rPr>
              <a:t>、</a:t>
            </a:r>
            <a:r>
              <a:rPr lang="en-US" altLang="zh-CN" sz="1200" kern="1200" dirty="0">
                <a:solidFill>
                  <a:schemeClr val="tx1"/>
                </a:solidFill>
                <a:latin typeface="+mn-lt"/>
                <a:cs typeface="+mn-cs"/>
              </a:rPr>
              <a:t>EVI</a:t>
            </a:r>
            <a:r>
              <a:rPr lang="zh-CN" altLang="zh-CN" sz="1200" kern="1200" dirty="0">
                <a:solidFill>
                  <a:schemeClr val="tx1"/>
                </a:solidFill>
                <a:latin typeface="+mn-lt"/>
                <a:cs typeface="+mn-cs"/>
              </a:rPr>
              <a:t>在内的多种新技术的支持。</a:t>
            </a:r>
          </a:p>
          <a:p>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采用模块化设计，实现了全面的模块化功能。</a:t>
            </a:r>
            <a:r>
              <a:rPr lang="en-US" altLang="zh-CN" sz="1200" kern="1200" dirty="0" err="1">
                <a:solidFill>
                  <a:schemeClr val="tx1"/>
                </a:solidFill>
                <a:latin typeface="+mn-lt"/>
                <a:cs typeface="+mn-cs"/>
              </a:rPr>
              <a:t>Comvare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基于</a:t>
            </a:r>
            <a:r>
              <a:rPr lang="en-US" altLang="zh-CN" sz="1200" kern="1200" dirty="0">
                <a:solidFill>
                  <a:schemeClr val="tx1"/>
                </a:solidFill>
                <a:latin typeface="+mn-lt"/>
                <a:cs typeface="+mn-cs"/>
              </a:rPr>
              <a:t>Linux</a:t>
            </a:r>
            <a:r>
              <a:rPr lang="zh-CN" altLang="zh-CN" sz="1200" kern="1200" dirty="0">
                <a:solidFill>
                  <a:schemeClr val="tx1"/>
                </a:solidFill>
                <a:latin typeface="+mn-lt"/>
                <a:cs typeface="+mn-cs"/>
              </a:rPr>
              <a:t>内核，各个网络服务功能分别运行各自的进程，实现模块化。</a:t>
            </a:r>
            <a:r>
              <a:rPr lang="en-US" altLang="zh-CN" sz="1200" kern="1200" dirty="0">
                <a:solidFill>
                  <a:schemeClr val="tx1"/>
                </a:solidFill>
                <a:latin typeface="+mn-lt"/>
                <a:cs typeface="+mn-cs"/>
              </a:rPr>
              <a:t>Linux</a:t>
            </a:r>
            <a:r>
              <a:rPr lang="zh-CN" altLang="zh-CN" sz="1200" kern="1200" dirty="0">
                <a:solidFill>
                  <a:schemeClr val="tx1"/>
                </a:solidFill>
                <a:latin typeface="+mn-lt"/>
                <a:cs typeface="+mn-cs"/>
              </a:rPr>
              <a:t>天然支持多进程的调度，进程间运行空间隔离，单个进程的异常不会影响系统其他部分，提高了系统的可靠性。 </a:t>
            </a:r>
            <a:r>
              <a:rPr lang="en-US" altLang="zh-CN" sz="1200" kern="1200" dirty="0">
                <a:solidFill>
                  <a:schemeClr val="tx1"/>
                </a:solidFill>
                <a:latin typeface="+mn-lt"/>
                <a:cs typeface="+mn-cs"/>
              </a:rPr>
              <a:t>Linux</a:t>
            </a:r>
            <a:r>
              <a:rPr lang="zh-CN" altLang="zh-CN" sz="1200" kern="1200" dirty="0">
                <a:solidFill>
                  <a:schemeClr val="tx1"/>
                </a:solidFill>
                <a:latin typeface="+mn-lt"/>
                <a:cs typeface="+mn-cs"/>
              </a:rPr>
              <a:t>中各线程采用抢先的调度，保证各种服务及时得到处理。同时</a:t>
            </a:r>
            <a:r>
              <a:rPr lang="en-US" altLang="zh-CN" sz="1200" kern="1200" dirty="0">
                <a:solidFill>
                  <a:schemeClr val="tx1"/>
                </a:solidFill>
                <a:latin typeface="+mn-lt"/>
                <a:cs typeface="+mn-cs"/>
              </a:rPr>
              <a:t>Linux</a:t>
            </a:r>
            <a:r>
              <a:rPr lang="zh-CN" altLang="zh-CN" sz="1200" kern="1200" dirty="0">
                <a:solidFill>
                  <a:schemeClr val="tx1"/>
                </a:solidFill>
                <a:latin typeface="+mn-lt"/>
                <a:cs typeface="+mn-cs"/>
              </a:rPr>
              <a:t>在多核、多</a:t>
            </a:r>
            <a:r>
              <a:rPr lang="en-US" altLang="zh-CN" sz="1200" kern="1200" dirty="0">
                <a:solidFill>
                  <a:schemeClr val="tx1"/>
                </a:solidFill>
                <a:latin typeface="+mn-lt"/>
                <a:cs typeface="+mn-cs"/>
              </a:rPr>
              <a:t>CPU</a:t>
            </a:r>
            <a:r>
              <a:rPr lang="zh-CN" altLang="zh-CN" sz="1200" kern="1200" dirty="0">
                <a:solidFill>
                  <a:schemeClr val="tx1"/>
                </a:solidFill>
                <a:latin typeface="+mn-lt"/>
                <a:cs typeface="+mn-cs"/>
              </a:rPr>
              <a:t>以及</a:t>
            </a:r>
            <a:r>
              <a:rPr lang="en-US" altLang="zh-CN" sz="1200" kern="1200" dirty="0">
                <a:solidFill>
                  <a:schemeClr val="tx1"/>
                </a:solidFill>
                <a:latin typeface="+mn-lt"/>
                <a:cs typeface="+mn-cs"/>
              </a:rPr>
              <a:t>SMP(Symmetrical Multi-Processing </a:t>
            </a:r>
            <a:r>
              <a:rPr lang="zh-CN" altLang="zh-CN" sz="1200" kern="1200" dirty="0">
                <a:solidFill>
                  <a:schemeClr val="tx1"/>
                </a:solidFill>
                <a:latin typeface="+mn-lt"/>
                <a:cs typeface="+mn-cs"/>
              </a:rPr>
              <a:t>对称多处理</a:t>
            </a:r>
            <a:r>
              <a:rPr lang="en-US" altLang="zh-CN" sz="1200" kern="1200" dirty="0">
                <a:solidFill>
                  <a:schemeClr val="tx1"/>
                </a:solidFill>
                <a:latin typeface="+mn-lt"/>
                <a:cs typeface="+mn-cs"/>
              </a:rPr>
              <a:t>)</a:t>
            </a:r>
            <a:r>
              <a:rPr lang="zh-CN" altLang="zh-CN" sz="1200" kern="1200" dirty="0">
                <a:solidFill>
                  <a:schemeClr val="tx1"/>
                </a:solidFill>
                <a:latin typeface="+mn-lt"/>
                <a:cs typeface="+mn-cs"/>
              </a:rPr>
              <a:t>技术方面也有很好的支持，可以发挥多</a:t>
            </a:r>
            <a:r>
              <a:rPr lang="en-US" altLang="zh-CN" sz="1200" kern="1200" dirty="0">
                <a:solidFill>
                  <a:schemeClr val="tx1"/>
                </a:solidFill>
                <a:latin typeface="+mn-lt"/>
                <a:cs typeface="+mn-cs"/>
              </a:rPr>
              <a:t>CPU</a:t>
            </a:r>
            <a:r>
              <a:rPr lang="zh-CN" altLang="zh-CN" sz="1200" kern="1200" dirty="0">
                <a:solidFill>
                  <a:schemeClr val="tx1"/>
                </a:solidFill>
                <a:latin typeface="+mn-lt"/>
                <a:cs typeface="+mn-cs"/>
              </a:rPr>
              <a:t>的作用。</a:t>
            </a:r>
          </a:p>
          <a:p>
            <a:r>
              <a:rPr lang="zh-CN" altLang="zh-CN" sz="1200" kern="1200" dirty="0">
                <a:solidFill>
                  <a:schemeClr val="tx1"/>
                </a:solidFill>
                <a:latin typeface="+mn-lt"/>
                <a:cs typeface="+mn-cs"/>
              </a:rPr>
              <a:t>模块化的设计使得</a:t>
            </a:r>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的体系结构完全不同于以前版本，在很多方面有了新变化。</a:t>
            </a:r>
          </a:p>
          <a:p>
            <a:r>
              <a:rPr lang="zh-CN" altLang="zh-CN" sz="1200" b="1" kern="1200" dirty="0">
                <a:solidFill>
                  <a:schemeClr val="tx1"/>
                </a:solidFill>
                <a:latin typeface="+mn-lt"/>
                <a:cs typeface="+mn-cs"/>
              </a:rPr>
              <a:t>进程隔离</a:t>
            </a:r>
            <a:endParaRPr lang="zh-CN" altLang="zh-CN" sz="1200" kern="1200" dirty="0">
              <a:solidFill>
                <a:schemeClr val="tx1"/>
              </a:solidFill>
              <a:latin typeface="+mn-lt"/>
              <a:cs typeface="+mn-cs"/>
            </a:endParaRPr>
          </a:p>
          <a:p>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中各个特性均运行于独立的的进程，相互内存隔离，提高了系统的可靠性。同时对每个进程还可以分别管理，这种精细化的管理更利于系统整体的稳定和性能。</a:t>
            </a:r>
          </a:p>
          <a:p>
            <a:r>
              <a:rPr lang="zh-CN" altLang="zh-CN" sz="1200" b="1" kern="1200" dirty="0">
                <a:solidFill>
                  <a:schemeClr val="tx1"/>
                </a:solidFill>
                <a:latin typeface="+mn-lt"/>
                <a:cs typeface="+mn-cs"/>
              </a:rPr>
              <a:t>多核支持</a:t>
            </a:r>
            <a:endParaRPr lang="zh-CN" altLang="zh-CN" sz="1200" kern="1200" dirty="0">
              <a:solidFill>
                <a:schemeClr val="tx1"/>
              </a:solidFill>
              <a:latin typeface="+mn-lt"/>
              <a:cs typeface="+mn-cs"/>
            </a:endParaRPr>
          </a:p>
          <a:p>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对多核的支持不再仅限于数据平面，可以全面的支持</a:t>
            </a:r>
            <a:r>
              <a:rPr lang="en-US" altLang="zh-CN" sz="1200" kern="1200" dirty="0">
                <a:solidFill>
                  <a:schemeClr val="tx1"/>
                </a:solidFill>
                <a:latin typeface="+mn-lt"/>
                <a:cs typeface="+mn-cs"/>
              </a:rPr>
              <a:t>Multi-core CPU</a:t>
            </a:r>
            <a:r>
              <a:rPr lang="zh-CN" altLang="zh-CN" sz="1200" kern="1200" dirty="0">
                <a:solidFill>
                  <a:schemeClr val="tx1"/>
                </a:solidFill>
                <a:latin typeface="+mn-lt"/>
                <a:cs typeface="+mn-cs"/>
              </a:rPr>
              <a:t>及</a:t>
            </a:r>
            <a:r>
              <a:rPr lang="en-US" altLang="zh-CN" sz="1200" kern="1200" dirty="0">
                <a:solidFill>
                  <a:schemeClr val="tx1"/>
                </a:solidFill>
                <a:latin typeface="+mn-lt"/>
                <a:cs typeface="+mn-cs"/>
              </a:rPr>
              <a:t>SMP(Symmetrical Multi-Processing </a:t>
            </a:r>
            <a:r>
              <a:rPr lang="zh-CN" altLang="zh-CN" sz="1200" kern="1200" dirty="0">
                <a:solidFill>
                  <a:schemeClr val="tx1"/>
                </a:solidFill>
                <a:latin typeface="+mn-lt"/>
                <a:cs typeface="+mn-cs"/>
              </a:rPr>
              <a:t>对称多处理</a:t>
            </a:r>
            <a:r>
              <a:rPr lang="en-US" altLang="zh-CN" sz="1200" kern="1200" dirty="0">
                <a:solidFill>
                  <a:schemeClr val="tx1"/>
                </a:solidFill>
                <a:latin typeface="+mn-lt"/>
                <a:cs typeface="+mn-cs"/>
              </a:rPr>
              <a:t>)</a:t>
            </a:r>
            <a:r>
              <a:rPr lang="zh-CN" altLang="zh-CN" sz="1200" kern="1200" dirty="0">
                <a:solidFill>
                  <a:schemeClr val="tx1"/>
                </a:solidFill>
                <a:latin typeface="+mn-lt"/>
                <a:cs typeface="+mn-cs"/>
              </a:rPr>
              <a:t>技术。模块化的实现，使得可以通过</a:t>
            </a:r>
            <a:r>
              <a:rPr lang="en-US" altLang="zh-CN" sz="1200" kern="1200" dirty="0">
                <a:solidFill>
                  <a:schemeClr val="tx1"/>
                </a:solidFill>
                <a:latin typeface="+mn-lt"/>
                <a:cs typeface="+mn-cs"/>
              </a:rPr>
              <a:t>Linux</a:t>
            </a:r>
            <a:r>
              <a:rPr lang="zh-CN" altLang="zh-CN" sz="1200" kern="1200" dirty="0">
                <a:solidFill>
                  <a:schemeClr val="tx1"/>
                </a:solidFill>
                <a:latin typeface="+mn-lt"/>
                <a:cs typeface="+mn-cs"/>
              </a:rPr>
              <a:t>的调度直接完成线程间的并行运行，从而发挥多</a:t>
            </a:r>
            <a:r>
              <a:rPr lang="en-US" altLang="zh-CN" sz="1200" kern="1200" dirty="0">
                <a:solidFill>
                  <a:schemeClr val="tx1"/>
                </a:solidFill>
                <a:latin typeface="+mn-lt"/>
                <a:cs typeface="+mn-cs"/>
              </a:rPr>
              <a:t>CPU</a:t>
            </a:r>
            <a:r>
              <a:rPr lang="zh-CN" altLang="zh-CN" sz="1200" kern="1200" dirty="0">
                <a:solidFill>
                  <a:schemeClr val="tx1"/>
                </a:solidFill>
                <a:latin typeface="+mn-lt"/>
                <a:cs typeface="+mn-cs"/>
              </a:rPr>
              <a:t>的作用，可以通过增加</a:t>
            </a:r>
            <a:r>
              <a:rPr lang="en-US" altLang="zh-CN" sz="1200" kern="1200" dirty="0">
                <a:solidFill>
                  <a:schemeClr val="tx1"/>
                </a:solidFill>
                <a:latin typeface="+mn-lt"/>
                <a:cs typeface="+mn-cs"/>
              </a:rPr>
              <a:t>CPU</a:t>
            </a:r>
            <a:r>
              <a:rPr lang="zh-CN" altLang="zh-CN" sz="1200" kern="1200" dirty="0">
                <a:solidFill>
                  <a:schemeClr val="tx1"/>
                </a:solidFill>
                <a:latin typeface="+mn-lt"/>
                <a:cs typeface="+mn-cs"/>
              </a:rPr>
              <a:t>个数提高系统整体性能。通过运算性能的提高，使路由更快的收敛；同时在出现在异常时，减少了恢复时间，增强系统可用性。</a:t>
            </a:r>
          </a:p>
          <a:p>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系统还支持将指定进程集合运行在专用的</a:t>
            </a:r>
            <a:r>
              <a:rPr lang="en-US" altLang="zh-CN" sz="1200" kern="1200" dirty="0">
                <a:solidFill>
                  <a:schemeClr val="tx1"/>
                </a:solidFill>
                <a:latin typeface="+mn-lt"/>
                <a:cs typeface="+mn-cs"/>
              </a:rPr>
              <a:t>CPU Set</a:t>
            </a:r>
            <a:r>
              <a:rPr lang="zh-CN" altLang="zh-CN" sz="1200" kern="1200" dirty="0">
                <a:solidFill>
                  <a:schemeClr val="tx1"/>
                </a:solidFill>
                <a:latin typeface="+mn-lt"/>
                <a:cs typeface="+mn-cs"/>
              </a:rPr>
              <a:t>上，为关键任务的运行提供资源保障。配合线程的抢先调度，及合理的优先级设置，保证系统</a:t>
            </a:r>
            <a:r>
              <a:rPr lang="en-US" altLang="zh-CN" sz="1200" kern="1200" dirty="0">
                <a:solidFill>
                  <a:schemeClr val="tx1"/>
                </a:solidFill>
                <a:latin typeface="+mn-lt"/>
                <a:cs typeface="+mn-cs"/>
              </a:rPr>
              <a:t>CPU</a:t>
            </a:r>
            <a:r>
              <a:rPr lang="zh-CN" altLang="zh-CN" sz="1200" kern="1200" dirty="0">
                <a:solidFill>
                  <a:schemeClr val="tx1"/>
                </a:solidFill>
                <a:latin typeface="+mn-lt"/>
                <a:cs typeface="+mn-cs"/>
              </a:rPr>
              <a:t>负荷高时，有实时性要求的功能仍然可以及时响应事件进行处理。 </a:t>
            </a:r>
          </a:p>
          <a:p>
            <a:r>
              <a:rPr lang="zh-CN" altLang="zh-CN" sz="1200" kern="1200" dirty="0">
                <a:solidFill>
                  <a:schemeClr val="tx1"/>
                </a:solidFill>
                <a:latin typeface="+mn-lt"/>
                <a:cs typeface="+mn-cs"/>
              </a:rPr>
              <a:t>通过控制平面支持多核，可以在多核上完成以前必须由辅助</a:t>
            </a:r>
            <a:r>
              <a:rPr lang="en-US" altLang="zh-CN" sz="1200" kern="1200" dirty="0">
                <a:solidFill>
                  <a:schemeClr val="tx1"/>
                </a:solidFill>
                <a:latin typeface="+mn-lt"/>
                <a:cs typeface="+mn-cs"/>
              </a:rPr>
              <a:t>CPU</a:t>
            </a:r>
            <a:r>
              <a:rPr lang="zh-CN" altLang="zh-CN" sz="1200" kern="1200" dirty="0">
                <a:solidFill>
                  <a:schemeClr val="tx1"/>
                </a:solidFill>
                <a:latin typeface="+mn-lt"/>
                <a:cs typeface="+mn-cs"/>
              </a:rPr>
              <a:t>完成的功能，减少了对硬件的依赖，简化了软件运行。</a:t>
            </a:r>
          </a:p>
          <a:p>
            <a:r>
              <a:rPr lang="zh-CN" altLang="zh-CN" sz="1200" b="1" kern="1200" dirty="0">
                <a:solidFill>
                  <a:schemeClr val="tx1"/>
                </a:solidFill>
                <a:latin typeface="+mn-lt"/>
                <a:cs typeface="+mn-cs"/>
              </a:rPr>
              <a:t>按需运行</a:t>
            </a:r>
            <a:endParaRPr lang="zh-CN" altLang="zh-CN" sz="1200" kern="1200" dirty="0">
              <a:solidFill>
                <a:schemeClr val="tx1"/>
              </a:solidFill>
              <a:latin typeface="+mn-lt"/>
              <a:cs typeface="+mn-cs"/>
            </a:endParaRPr>
          </a:p>
          <a:p>
            <a:r>
              <a:rPr lang="zh-CN" altLang="zh-CN" sz="1200" kern="1200" dirty="0">
                <a:solidFill>
                  <a:schemeClr val="tx1"/>
                </a:solidFill>
                <a:latin typeface="+mn-lt"/>
                <a:cs typeface="+mn-cs"/>
              </a:rPr>
              <a:t>模块化以后，进程可以做到动态加载，只加载运行需要的功能，当前未使用的功能完全不占用系统资源，提高系统性能。同时由于不使用的功能完全不运行，使得这些功能既不会影响系统运行，也不会遭受攻击，提高了系统的安全性。</a:t>
            </a:r>
          </a:p>
          <a:p>
            <a:r>
              <a:rPr lang="zh-CN" altLang="zh-CN" sz="1200" b="1" kern="1200" dirty="0">
                <a:solidFill>
                  <a:schemeClr val="tx1"/>
                </a:solidFill>
                <a:latin typeface="+mn-lt"/>
                <a:cs typeface="+mn-cs"/>
              </a:rPr>
              <a:t>模块升级</a:t>
            </a:r>
            <a:endParaRPr lang="zh-CN" altLang="zh-CN" sz="1200" kern="1200" dirty="0">
              <a:solidFill>
                <a:schemeClr val="tx1"/>
              </a:solidFill>
              <a:latin typeface="+mn-lt"/>
              <a:cs typeface="+mn-cs"/>
            </a:endParaRPr>
          </a:p>
          <a:p>
            <a:r>
              <a:rPr lang="zh-CN" altLang="zh-CN" sz="1200" kern="1200" dirty="0">
                <a:solidFill>
                  <a:schemeClr val="tx1"/>
                </a:solidFill>
                <a:latin typeface="+mn-lt"/>
                <a:cs typeface="+mn-cs"/>
              </a:rPr>
              <a:t>模块化后可对单个特性进行升级，使得升级操作对系统的影响降到最小。模块化对系统的扩展性也有很大好处，很容易在不影响系统运行的情况下添加新功能。 </a:t>
            </a:r>
          </a:p>
          <a:p>
            <a:r>
              <a:rPr lang="zh-CN" altLang="zh-CN" sz="1200" b="1" kern="1200" dirty="0">
                <a:solidFill>
                  <a:schemeClr val="tx1"/>
                </a:solidFill>
                <a:latin typeface="+mn-lt"/>
                <a:cs typeface="+mn-cs"/>
              </a:rPr>
              <a:t>裁减性</a:t>
            </a:r>
            <a:endParaRPr lang="zh-CN" altLang="zh-CN" sz="1200" kern="1200" dirty="0">
              <a:solidFill>
                <a:schemeClr val="tx1"/>
              </a:solidFill>
              <a:latin typeface="+mn-lt"/>
              <a:cs typeface="+mn-cs"/>
            </a:endParaRPr>
          </a:p>
          <a:p>
            <a:r>
              <a:rPr lang="zh-CN" altLang="zh-CN" sz="1200" kern="1200" dirty="0">
                <a:solidFill>
                  <a:schemeClr val="tx1"/>
                </a:solidFill>
                <a:latin typeface="+mn-lt"/>
                <a:cs typeface="+mn-cs"/>
              </a:rPr>
              <a:t>模块化的结构使得</a:t>
            </a:r>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中各个进程是分别独立的可执行程序，这样每个特性天然就是相互独立存在的，因此裁减变得更加简单，无需重新编译，只需要将所需功能打包即可完成裁减。</a:t>
            </a:r>
          </a:p>
          <a:p>
            <a:r>
              <a:rPr lang="zh-CN" altLang="zh-CN" sz="1200" b="1" kern="1200" dirty="0">
                <a:solidFill>
                  <a:schemeClr val="tx1"/>
                </a:solidFill>
                <a:latin typeface="+mn-lt"/>
                <a:cs typeface="+mn-cs"/>
              </a:rPr>
              <a:t>多包发布</a:t>
            </a:r>
            <a:endParaRPr lang="zh-CN" altLang="zh-CN" sz="1200" kern="1200" dirty="0">
              <a:solidFill>
                <a:schemeClr val="tx1"/>
              </a:solidFill>
              <a:latin typeface="+mn-lt"/>
              <a:cs typeface="+mn-cs"/>
            </a:endParaRPr>
          </a:p>
          <a:p>
            <a:r>
              <a:rPr lang="zh-CN" altLang="zh-CN" sz="1200" kern="1200" dirty="0">
                <a:solidFill>
                  <a:schemeClr val="tx1"/>
                </a:solidFill>
                <a:latin typeface="+mn-lt"/>
                <a:cs typeface="+mn-cs"/>
              </a:rPr>
              <a:t>如果产品需要，</a:t>
            </a:r>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的版本可以以多个包的形式发布。即一个基础包及多个功能包。与裁减类似，这也是模块化带来的便利。</a:t>
            </a:r>
          </a:p>
          <a:p>
            <a:r>
              <a:rPr lang="zh-CN" altLang="zh-CN" sz="1200" b="1" kern="1200" dirty="0">
                <a:solidFill>
                  <a:schemeClr val="tx1"/>
                </a:solidFill>
                <a:latin typeface="+mn-lt"/>
                <a:cs typeface="+mn-cs"/>
              </a:rPr>
              <a:t>基于功能的</a:t>
            </a:r>
            <a:r>
              <a:rPr lang="en-US" altLang="zh-CN" sz="1200" b="1" kern="1200" dirty="0">
                <a:solidFill>
                  <a:schemeClr val="tx1"/>
                </a:solidFill>
                <a:latin typeface="+mn-lt"/>
                <a:cs typeface="+mn-cs"/>
              </a:rPr>
              <a:t>License</a:t>
            </a:r>
            <a:endParaRPr lang="zh-CN" altLang="zh-CN" sz="1200" kern="1200" dirty="0">
              <a:solidFill>
                <a:schemeClr val="tx1"/>
              </a:solidFill>
              <a:latin typeface="+mn-lt"/>
              <a:cs typeface="+mn-cs"/>
            </a:endParaRPr>
          </a:p>
          <a:p>
            <a:r>
              <a:rPr lang="zh-CN" altLang="zh-CN" sz="1200" kern="1200" dirty="0">
                <a:solidFill>
                  <a:schemeClr val="tx1"/>
                </a:solidFill>
                <a:latin typeface="+mn-lt"/>
                <a:cs typeface="+mn-cs"/>
              </a:rPr>
              <a:t>还可以基于功能提供</a:t>
            </a:r>
            <a:r>
              <a:rPr lang="en-US" altLang="zh-CN" sz="1200" kern="1200" dirty="0">
                <a:solidFill>
                  <a:schemeClr val="tx1"/>
                </a:solidFill>
                <a:latin typeface="+mn-lt"/>
                <a:cs typeface="+mn-cs"/>
              </a:rPr>
              <a:t>License</a:t>
            </a:r>
            <a:r>
              <a:rPr lang="zh-CN" altLang="zh-CN" sz="1200" kern="1200" dirty="0">
                <a:solidFill>
                  <a:schemeClr val="tx1"/>
                </a:solidFill>
                <a:latin typeface="+mn-lt"/>
                <a:cs typeface="+mn-cs"/>
              </a:rPr>
              <a:t>，使得</a:t>
            </a:r>
            <a:r>
              <a:rPr lang="en-US" altLang="zh-CN" sz="1200" kern="1200" dirty="0" err="1">
                <a:solidFill>
                  <a:schemeClr val="tx1"/>
                </a:solidFill>
                <a:latin typeface="+mn-lt"/>
                <a:cs typeface="+mn-cs"/>
              </a:rPr>
              <a:t>Comware</a:t>
            </a:r>
            <a:r>
              <a:rPr lang="zh-CN" altLang="zh-CN" sz="1200" kern="1200" dirty="0">
                <a:solidFill>
                  <a:schemeClr val="tx1"/>
                </a:solidFill>
                <a:latin typeface="+mn-lt"/>
                <a:cs typeface="+mn-cs"/>
              </a:rPr>
              <a:t>软件使用更加灵活，避免无关功能的干扰。</a:t>
            </a:r>
          </a:p>
          <a:p>
            <a:r>
              <a:rPr lang="zh-CN" altLang="zh-CN" sz="1200" b="1" kern="1200" dirty="0">
                <a:solidFill>
                  <a:schemeClr val="tx1"/>
                </a:solidFill>
                <a:latin typeface="+mn-lt"/>
                <a:cs typeface="+mn-cs"/>
              </a:rPr>
              <a:t>开放接口</a:t>
            </a:r>
            <a:endParaRPr lang="zh-CN" altLang="zh-CN" sz="1200" kern="1200" dirty="0">
              <a:solidFill>
                <a:schemeClr val="tx1"/>
              </a:solidFill>
              <a:latin typeface="+mn-lt"/>
              <a:cs typeface="+mn-cs"/>
            </a:endParaRPr>
          </a:p>
          <a:p>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模块化的结构确保可以运行各种应用程序，同时还可以以动态链接库的形式提供编程接口，这些为用户提供了编写第三方程序，在</a:t>
            </a:r>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系统上运行的可能。即</a:t>
            </a:r>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开放编程接口，供用户编写个性化的程序，在</a:t>
            </a:r>
            <a:r>
              <a:rPr lang="en-US" altLang="zh-CN" sz="1200" kern="1200" dirty="0" err="1">
                <a:solidFill>
                  <a:schemeClr val="tx1"/>
                </a:solidFill>
                <a:latin typeface="+mn-lt"/>
                <a:cs typeface="+mn-cs"/>
              </a:rPr>
              <a:t>Comware</a:t>
            </a:r>
            <a:r>
              <a:rPr lang="en-US" altLang="zh-CN" sz="1200" kern="1200" dirty="0">
                <a:solidFill>
                  <a:schemeClr val="tx1"/>
                </a:solidFill>
                <a:latin typeface="+mn-lt"/>
                <a:cs typeface="+mn-cs"/>
              </a:rPr>
              <a:t> V7</a:t>
            </a:r>
            <a:r>
              <a:rPr lang="zh-CN" altLang="zh-CN" sz="1200" kern="1200" dirty="0">
                <a:solidFill>
                  <a:schemeClr val="tx1"/>
                </a:solidFill>
                <a:latin typeface="+mn-lt"/>
                <a:cs typeface="+mn-cs"/>
              </a:rPr>
              <a:t>系统上运行。这种方式比以前的</a:t>
            </a:r>
            <a:r>
              <a:rPr lang="en-US" altLang="zh-CN" sz="1200" kern="1200" dirty="0">
                <a:solidFill>
                  <a:schemeClr val="tx1"/>
                </a:solidFill>
                <a:latin typeface="+mn-lt"/>
                <a:cs typeface="+mn-cs"/>
              </a:rPr>
              <a:t>OAA</a:t>
            </a:r>
            <a:r>
              <a:rPr lang="zh-CN" altLang="zh-CN" sz="1200" kern="1200" dirty="0">
                <a:solidFill>
                  <a:schemeClr val="tx1"/>
                </a:solidFill>
                <a:latin typeface="+mn-lt"/>
                <a:cs typeface="+mn-cs"/>
              </a:rPr>
              <a:t>功能更加灵活。</a:t>
            </a:r>
          </a:p>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32</a:t>
            </a:fld>
            <a:endParaRPr lang="zh-CN" altLang="en-US"/>
          </a:p>
        </p:txBody>
      </p:sp>
    </p:spTree>
    <p:extLst>
      <p:ext uri="{BB962C8B-B14F-4D97-AF65-F5344CB8AC3E}">
        <p14:creationId xmlns:p14="http://schemas.microsoft.com/office/powerpoint/2010/main" val="3839936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0">
              <a:buFont typeface="Wingdings" pitchFamily="2" charset="2"/>
              <a:buNone/>
            </a:pPr>
            <a:r>
              <a:rPr lang="zh-CN" altLang="en-US" sz="1200" b="0" dirty="0">
                <a:latin typeface="微软雅黑" pitchFamily="34" charset="-122"/>
                <a:ea typeface="微软雅黑" pitchFamily="34" charset="-122"/>
              </a:rPr>
              <a:t>智能链路引擎</a:t>
            </a:r>
            <a:endParaRPr lang="en-US" altLang="zh-CN" sz="1200" b="0" dirty="0">
              <a:latin typeface="微软雅黑" pitchFamily="34" charset="-122"/>
              <a:ea typeface="微软雅黑" pitchFamily="34" charset="-122"/>
            </a:endParaRPr>
          </a:p>
          <a:p>
            <a:pPr lvl="0">
              <a:buFont typeface="Wingdings" pitchFamily="2" charset="2"/>
              <a:buChar char="Ø"/>
            </a:pPr>
            <a:r>
              <a:rPr lang="zh-CN" altLang="en-US" sz="1200" b="0" dirty="0">
                <a:latin typeface="微软雅黑" pitchFamily="34" charset="-122"/>
                <a:ea typeface="微软雅黑" pitchFamily="34" charset="-122"/>
              </a:rPr>
              <a:t>创新的大规模逻辑设计</a:t>
            </a:r>
            <a:r>
              <a:rPr lang="en-US" altLang="zh-CN" sz="1200" b="0" dirty="0">
                <a:latin typeface="微软雅黑" pitchFamily="34" charset="-122"/>
                <a:ea typeface="微软雅黑" pitchFamily="34" charset="-122"/>
              </a:rPr>
              <a:t>(CUBE)</a:t>
            </a:r>
          </a:p>
          <a:p>
            <a:pPr lvl="0">
              <a:buFont typeface="Wingdings" pitchFamily="2" charset="2"/>
              <a:buChar char="Ø"/>
            </a:pPr>
            <a:r>
              <a:rPr lang="zh-CN" altLang="en-US" sz="1200" b="0" dirty="0">
                <a:latin typeface="微软雅黑" pitchFamily="34" charset="-122"/>
                <a:ea typeface="微软雅黑" pitchFamily="34" charset="-122"/>
              </a:rPr>
              <a:t>为</a:t>
            </a:r>
            <a:r>
              <a:rPr lang="en-US" altLang="zh-CN" sz="1200" b="0" dirty="0">
                <a:latin typeface="微软雅黑" pitchFamily="34" charset="-122"/>
                <a:ea typeface="微软雅黑" pitchFamily="34" charset="-122"/>
              </a:rPr>
              <a:t>4×SIC</a:t>
            </a:r>
            <a:r>
              <a:rPr lang="zh-CN" altLang="en-US" sz="1200" b="0" dirty="0">
                <a:latin typeface="微软雅黑" pitchFamily="34" charset="-122"/>
                <a:ea typeface="微软雅黑" pitchFamily="34" charset="-122"/>
              </a:rPr>
              <a:t>槽位灵活分配</a:t>
            </a:r>
            <a:r>
              <a:rPr lang="en-US" altLang="zh-CN" sz="1200" b="0" dirty="0">
                <a:latin typeface="微软雅黑" pitchFamily="34" charset="-122"/>
                <a:ea typeface="微软雅黑" pitchFamily="34" charset="-122"/>
              </a:rPr>
              <a:t>I/O</a:t>
            </a:r>
            <a:r>
              <a:rPr lang="zh-CN" altLang="en-US" sz="1200" b="0" dirty="0">
                <a:latin typeface="微软雅黑" pitchFamily="34" charset="-122"/>
                <a:ea typeface="微软雅黑" pitchFamily="34" charset="-122"/>
              </a:rPr>
              <a:t>和控制</a:t>
            </a:r>
            <a:endParaRPr lang="en-US" altLang="zh-CN" sz="1200" b="0" dirty="0">
              <a:latin typeface="微软雅黑" pitchFamily="34" charset="-122"/>
              <a:ea typeface="微软雅黑" pitchFamily="34" charset="-122"/>
            </a:endParaRPr>
          </a:p>
          <a:p>
            <a:pPr lvl="0"/>
            <a:r>
              <a:rPr lang="en-US" altLang="zh-CN" sz="1200" b="0" dirty="0">
                <a:latin typeface="微软雅黑" pitchFamily="34" charset="-122"/>
                <a:ea typeface="微软雅黑" pitchFamily="34" charset="-122"/>
              </a:rPr>
              <a:t>   </a:t>
            </a:r>
            <a:r>
              <a:rPr lang="zh-CN" altLang="en-US" sz="1200" b="0" dirty="0">
                <a:latin typeface="微软雅黑" pitchFamily="34" charset="-122"/>
                <a:ea typeface="微软雅黑" pitchFamily="34" charset="-122"/>
              </a:rPr>
              <a:t>器资源 提高</a:t>
            </a:r>
            <a:r>
              <a:rPr lang="en-US" altLang="zh-CN" sz="1200" b="0" dirty="0">
                <a:latin typeface="微软雅黑" pitchFamily="34" charset="-122"/>
                <a:ea typeface="微软雅黑" pitchFamily="34" charset="-122"/>
              </a:rPr>
              <a:t>SIC</a:t>
            </a:r>
            <a:r>
              <a:rPr lang="zh-CN" altLang="en-US" sz="1200" b="0" dirty="0">
                <a:latin typeface="微软雅黑" pitchFamily="34" charset="-122"/>
                <a:ea typeface="微软雅黑" pitchFamily="34" charset="-122"/>
              </a:rPr>
              <a:t>带宽</a:t>
            </a:r>
            <a:endParaRPr lang="en-US" altLang="zh-CN" sz="1200" b="0" dirty="0">
              <a:latin typeface="微软雅黑" pitchFamily="34" charset="-122"/>
              <a:ea typeface="微软雅黑" pitchFamily="34" charset="-122"/>
            </a:endParaRPr>
          </a:p>
          <a:p>
            <a:pPr>
              <a:buFont typeface="Wingdings" pitchFamily="2" charset="2"/>
              <a:buChar char="Ø"/>
            </a:pPr>
            <a:r>
              <a:rPr lang="zh-CN" altLang="en-US" sz="1200" b="0" dirty="0">
                <a:latin typeface="微软雅黑" pitchFamily="34" charset="-122"/>
                <a:ea typeface="微软雅黑" pitchFamily="34" charset="-122"/>
              </a:rPr>
              <a:t>内置</a:t>
            </a:r>
            <a:r>
              <a:rPr lang="en-US" altLang="zh-CN" sz="1200" b="0" dirty="0">
                <a:latin typeface="微软雅黑" pitchFamily="34" charset="-122"/>
                <a:ea typeface="微软雅黑" pitchFamily="34" charset="-122"/>
              </a:rPr>
              <a:t>GE MAC</a:t>
            </a:r>
            <a:r>
              <a:rPr lang="zh-CN" altLang="en-US" sz="1200" b="0" dirty="0">
                <a:latin typeface="微软雅黑" pitchFamily="34" charset="-122"/>
                <a:ea typeface="微软雅黑" pitchFamily="34" charset="-122"/>
              </a:rPr>
              <a:t>和</a:t>
            </a:r>
            <a:r>
              <a:rPr lang="en-US" altLang="zh-CN" sz="1200" b="0" dirty="0">
                <a:latin typeface="微软雅黑" pitchFamily="34" charset="-122"/>
                <a:ea typeface="微软雅黑" pitchFamily="34" charset="-122"/>
              </a:rPr>
              <a:t>TDM SWITCH</a:t>
            </a:r>
          </a:p>
          <a:p>
            <a:pPr lvl="0">
              <a:buFont typeface="Wingdings" pitchFamily="2" charset="2"/>
              <a:buChar char="Ø"/>
            </a:pPr>
            <a:r>
              <a:rPr lang="en-US" altLang="zh-CN" sz="1200" b="0" dirty="0" err="1">
                <a:latin typeface="微软雅黑" pitchFamily="34" charset="-122"/>
                <a:ea typeface="微软雅黑" pitchFamily="34" charset="-122"/>
              </a:rPr>
              <a:t>PCIe</a:t>
            </a:r>
            <a:r>
              <a:rPr lang="zh-CN" altLang="en-US" sz="1200" b="0" dirty="0">
                <a:latin typeface="微软雅黑" pitchFamily="34" charset="-122"/>
                <a:ea typeface="微软雅黑" pitchFamily="34" charset="-122"/>
              </a:rPr>
              <a:t>高速总线接口</a:t>
            </a:r>
            <a:endParaRPr lang="en-US" altLang="zh-CN" sz="1200" b="0" dirty="0">
              <a:latin typeface="微软雅黑" pitchFamily="34" charset="-122"/>
              <a:ea typeface="微软雅黑" pitchFamily="34" charset="-122"/>
            </a:endParaRPr>
          </a:p>
          <a:p>
            <a:pPr lvl="0">
              <a:buFont typeface="Wingdings" pitchFamily="2" charset="2"/>
              <a:buChar char="Ø"/>
            </a:pPr>
            <a:endParaRPr lang="en-US" altLang="zh-CN" sz="1200" b="0" dirty="0">
              <a:solidFill>
                <a:srgbClr val="080808"/>
              </a:solidFill>
              <a:latin typeface="微软雅黑" pitchFamily="34" charset="-122"/>
              <a:ea typeface="微软雅黑" pitchFamily="34" charset="-122"/>
            </a:endParaRPr>
          </a:p>
          <a:p>
            <a:r>
              <a:rPr lang="en-US" altLang="zh-CN" dirty="0"/>
              <a:t>CUBE</a:t>
            </a:r>
            <a:r>
              <a:rPr lang="zh-CN" altLang="en-US" dirty="0"/>
              <a:t>作为</a:t>
            </a:r>
            <a:r>
              <a:rPr lang="en-US" altLang="zh-CN" dirty="0"/>
              <a:t>MSR</a:t>
            </a:r>
            <a:r>
              <a:rPr lang="zh-CN" altLang="en-US" dirty="0"/>
              <a:t>路由器产品自主开发的大规模逻辑器件，能够满足</a:t>
            </a:r>
            <a:r>
              <a:rPr lang="en-US" altLang="zh-CN" dirty="0"/>
              <a:t>4×SIC</a:t>
            </a:r>
            <a:r>
              <a:rPr lang="zh-CN" altLang="en-US" dirty="0"/>
              <a:t>槽位的子卡接入资源要求，支持：</a:t>
            </a:r>
            <a:endParaRPr lang="en-US" altLang="zh-CN" dirty="0"/>
          </a:p>
          <a:p>
            <a:r>
              <a:rPr lang="en-US" altLang="zh-CN" dirty="0"/>
              <a:t>1</a:t>
            </a:r>
            <a:r>
              <a:rPr lang="zh-CN" altLang="en-US" dirty="0"/>
              <a:t>）</a:t>
            </a:r>
            <a:r>
              <a:rPr lang="en-US" altLang="zh-CN" dirty="0"/>
              <a:t>2×GE MAC</a:t>
            </a:r>
            <a:r>
              <a:rPr lang="zh-CN" altLang="en-US" dirty="0"/>
              <a:t>控制器，对外</a:t>
            </a:r>
            <a:r>
              <a:rPr lang="en-US" altLang="zh-CN" dirty="0"/>
              <a:t>2GMII+2MII PHY</a:t>
            </a:r>
            <a:r>
              <a:rPr lang="zh-CN" altLang="en-US" dirty="0"/>
              <a:t>接口。</a:t>
            </a:r>
            <a:endParaRPr lang="en-US" altLang="zh-CN" dirty="0"/>
          </a:p>
          <a:p>
            <a:r>
              <a:rPr lang="en-US" altLang="zh-CN" dirty="0"/>
              <a:t>2</a:t>
            </a:r>
            <a:r>
              <a:rPr lang="zh-CN" altLang="en-US" dirty="0"/>
              <a:t>）</a:t>
            </a:r>
            <a:r>
              <a:rPr lang="en-US" altLang="zh-CN" dirty="0"/>
              <a:t>(32+4)×4=144</a:t>
            </a:r>
            <a:r>
              <a:rPr lang="zh-CN" altLang="en-US" dirty="0"/>
              <a:t>个虚拟</a:t>
            </a:r>
            <a:r>
              <a:rPr lang="en-US" altLang="zh-CN" dirty="0"/>
              <a:t>HDLC/PPP</a:t>
            </a:r>
            <a:r>
              <a:rPr lang="zh-CN" altLang="en-US" dirty="0"/>
              <a:t>控制通道。</a:t>
            </a:r>
            <a:endParaRPr lang="en-US" altLang="zh-CN" dirty="0"/>
          </a:p>
          <a:p>
            <a:pPr marL="228600" indent="-228600">
              <a:buAutoNum type="arabicParenR" startAt="3"/>
            </a:pPr>
            <a:r>
              <a:rPr lang="en-US" altLang="zh-CN" dirty="0"/>
              <a:t>4096×4096</a:t>
            </a:r>
            <a:r>
              <a:rPr lang="zh-CN" altLang="en-US" dirty="0"/>
              <a:t>时隙的</a:t>
            </a:r>
            <a:r>
              <a:rPr lang="en-US" altLang="zh-CN" dirty="0"/>
              <a:t>TDM</a:t>
            </a:r>
            <a:r>
              <a:rPr lang="zh-CN" altLang="en-US" dirty="0"/>
              <a:t>交换。</a:t>
            </a:r>
            <a:endParaRPr lang="en-US" altLang="zh-CN" dirty="0"/>
          </a:p>
          <a:p>
            <a:pPr marL="228600" indent="-228600">
              <a:buAutoNum type="arabicParenR" startAt="3"/>
            </a:pPr>
            <a:r>
              <a:rPr lang="zh-CN" altLang="en-US" dirty="0"/>
              <a:t>上行</a:t>
            </a:r>
            <a:r>
              <a:rPr lang="en-US" altLang="zh-CN" dirty="0"/>
              <a:t>x4 lane@2.5Gbps PCI-e V1.1</a:t>
            </a:r>
            <a:r>
              <a:rPr lang="zh-CN" altLang="en-US" dirty="0"/>
              <a:t>接口。</a:t>
            </a:r>
            <a:endParaRPr lang="en-US" altLang="zh-CN" dirty="0"/>
          </a:p>
          <a:p>
            <a:pPr marL="228600" indent="-228600">
              <a:buAutoNum type="arabicParenR" startAt="3"/>
            </a:pPr>
            <a:r>
              <a:rPr lang="zh-CN" altLang="en-US" dirty="0"/>
              <a:t>上电缺省</a:t>
            </a:r>
            <a:r>
              <a:rPr lang="en-US" altLang="zh-CN" dirty="0"/>
              <a:t>SPI FLASH</a:t>
            </a:r>
            <a:r>
              <a:rPr lang="zh-CN" altLang="en-US" dirty="0"/>
              <a:t>启动和软件自动升级加载。</a:t>
            </a:r>
            <a:endParaRPr lang="en-US" altLang="zh-CN" dirty="0"/>
          </a:p>
          <a:p>
            <a:pPr marL="228600" indent="-228600">
              <a:buNone/>
            </a:pPr>
            <a:endParaRPr lang="en-US" altLang="zh-CN" dirty="0"/>
          </a:p>
          <a:p>
            <a:pPr marL="228600" marR="0" indent="-228600" algn="l" defTabSz="914400" rtl="0" eaLnBrk="0" fontAlgn="base" latinLnBrk="0" hangingPunct="0">
              <a:lnSpc>
                <a:spcPct val="120000"/>
              </a:lnSpc>
              <a:spcBef>
                <a:spcPct val="30000"/>
              </a:spcBef>
              <a:spcAft>
                <a:spcPct val="30000"/>
              </a:spcAft>
              <a:buClrTx/>
              <a:buSzTx/>
              <a:buFontTx/>
              <a:buNone/>
              <a:tabLst/>
              <a:defRPr/>
            </a:pPr>
            <a:r>
              <a:rPr lang="en-US" altLang="zh-CN" sz="1200" b="0" i="0" kern="1200" dirty="0" err="1">
                <a:solidFill>
                  <a:schemeClr val="tx1"/>
                </a:solidFill>
                <a:latin typeface="Futura Bk" pitchFamily="34" charset="0"/>
                <a:cs typeface="+mn-cs"/>
              </a:rPr>
              <a:t>PCIe</a:t>
            </a:r>
            <a:r>
              <a:rPr lang="zh-CN" altLang="en-US" sz="1200" b="0" i="0" kern="1200" dirty="0">
                <a:solidFill>
                  <a:schemeClr val="tx1"/>
                </a:solidFill>
                <a:latin typeface="Futura Bk" pitchFamily="34" charset="0"/>
                <a:cs typeface="+mn-cs"/>
              </a:rPr>
              <a:t>属于高速串行点对点双通道高带宽传输，所连接的设备分配独享通道带宽，不共享资源，主要支持主动电源管理，错误报告，端对端的可靠性传输，热插拔以及服务质量</a:t>
            </a:r>
            <a:r>
              <a:rPr lang="en-US" altLang="zh-CN" sz="1200" b="0" i="0" kern="1200" dirty="0">
                <a:solidFill>
                  <a:schemeClr val="tx1"/>
                </a:solidFill>
                <a:latin typeface="Futura Bk" pitchFamily="34" charset="0"/>
                <a:cs typeface="+mn-cs"/>
              </a:rPr>
              <a:t>(</a:t>
            </a:r>
            <a:r>
              <a:rPr lang="en-US" altLang="zh-CN" sz="1200" b="0" i="0" u="none" kern="1200" dirty="0" err="1">
                <a:solidFill>
                  <a:schemeClr val="tx1"/>
                </a:solidFill>
                <a:latin typeface="Futura Bk" pitchFamily="34" charset="0"/>
                <a:cs typeface="+mn-cs"/>
              </a:rPr>
              <a:t>QoS</a:t>
            </a:r>
            <a:r>
              <a:rPr lang="en-US" altLang="zh-CN" sz="1200" b="0" i="0" kern="1200" dirty="0">
                <a:solidFill>
                  <a:schemeClr val="tx1"/>
                </a:solidFill>
                <a:latin typeface="Futura Bk" pitchFamily="34" charset="0"/>
                <a:cs typeface="+mn-cs"/>
              </a:rPr>
              <a:t>)</a:t>
            </a:r>
            <a:r>
              <a:rPr lang="zh-CN" altLang="en-US" sz="1200" b="0" i="0" kern="1200" dirty="0">
                <a:solidFill>
                  <a:schemeClr val="tx1"/>
                </a:solidFill>
                <a:latin typeface="Futura Bk" pitchFamily="34" charset="0"/>
                <a:cs typeface="+mn-cs"/>
              </a:rPr>
              <a:t>等功能。</a:t>
            </a:r>
            <a:endParaRPr lang="en-US" altLang="zh-CN" dirty="0"/>
          </a:p>
          <a:p>
            <a:pPr marL="228600" indent="-228600">
              <a:buNone/>
            </a:pPr>
            <a:endParaRPr lang="en-US" altLang="zh-CN" dirty="0"/>
          </a:p>
          <a:p>
            <a:pPr lvl="0">
              <a:buFont typeface="Wingdings" pitchFamily="2" charset="2"/>
              <a:buChar char="Ø"/>
            </a:pPr>
            <a:endParaRPr lang="zh-CN" altLang="en-US" sz="1200" b="0" dirty="0">
              <a:solidFill>
                <a:srgbClr val="080808"/>
              </a:solidFill>
              <a:latin typeface="微软雅黑" pitchFamily="34" charset="-122"/>
              <a:ea typeface="微软雅黑" pitchFamily="34" charset="-122"/>
            </a:endParaRPr>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33</a:t>
            </a:fld>
            <a:endParaRPr lang="zh-CN" altLang="en-US"/>
          </a:p>
        </p:txBody>
      </p:sp>
    </p:spTree>
    <p:extLst>
      <p:ext uri="{BB962C8B-B14F-4D97-AF65-F5344CB8AC3E}">
        <p14:creationId xmlns:p14="http://schemas.microsoft.com/office/powerpoint/2010/main" val="420138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dirty="0"/>
          </a:p>
          <a:p>
            <a:r>
              <a:rPr lang="en-US" altLang="zh-CN" sz="1200" b="0" dirty="0">
                <a:latin typeface="微软雅黑" pitchFamily="34" charset="-122"/>
                <a:ea typeface="微软雅黑" pitchFamily="34" charset="-122"/>
              </a:rPr>
              <a:t>MGF: Multi Gigabit Fabric</a:t>
            </a:r>
          </a:p>
          <a:p>
            <a:r>
              <a:rPr lang="en-US" altLang="zh-CN" sz="1200" b="0" dirty="0">
                <a:latin typeface="微软雅黑" pitchFamily="34" charset="-122"/>
                <a:ea typeface="微软雅黑" pitchFamily="34" charset="-122"/>
              </a:rPr>
              <a:t>VPM2: Voice Procesing Module II</a:t>
            </a:r>
          </a:p>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34</a:t>
            </a:fld>
            <a:endParaRPr lang="zh-CN" altLang="en-US"/>
          </a:p>
        </p:txBody>
      </p:sp>
    </p:spTree>
    <p:extLst>
      <p:ext uri="{BB962C8B-B14F-4D97-AF65-F5344CB8AC3E}">
        <p14:creationId xmlns:p14="http://schemas.microsoft.com/office/powerpoint/2010/main" val="3504523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35</a:t>
            </a:fld>
            <a:endParaRPr lang="zh-CN" altLang="en-US"/>
          </a:p>
        </p:txBody>
      </p:sp>
    </p:spTree>
    <p:extLst>
      <p:ext uri="{BB962C8B-B14F-4D97-AF65-F5344CB8AC3E}">
        <p14:creationId xmlns:p14="http://schemas.microsoft.com/office/powerpoint/2010/main" val="36855000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49B0F1B-9F96-4568-8D7A-0C2E93B204DB}" type="slidenum">
              <a:rPr lang="en-US" altLang="zh-CN" smtClean="0"/>
              <a:pPr>
                <a:defRPr/>
              </a:pPr>
              <a:t>37</a:t>
            </a:fld>
            <a:endParaRPr lang="en-US" altLang="zh-CN"/>
          </a:p>
        </p:txBody>
      </p:sp>
    </p:spTree>
    <p:extLst>
      <p:ext uri="{BB962C8B-B14F-4D97-AF65-F5344CB8AC3E}">
        <p14:creationId xmlns:p14="http://schemas.microsoft.com/office/powerpoint/2010/main" val="929811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修改描述，添加软件批量安装的方式</a:t>
            </a:r>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39</a:t>
            </a:fld>
            <a:endParaRPr lang="zh-CN" altLang="en-US"/>
          </a:p>
        </p:txBody>
      </p:sp>
    </p:spTree>
    <p:extLst>
      <p:ext uri="{BB962C8B-B14F-4D97-AF65-F5344CB8AC3E}">
        <p14:creationId xmlns:p14="http://schemas.microsoft.com/office/powerpoint/2010/main" val="511937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lnSpcReduction="10000"/>
          </a:bodyPr>
          <a:lstStyle/>
          <a:p>
            <a:r>
              <a:rPr lang="zh-CN" altLang="zh-CN" dirty="0"/>
              <a:t>启动软件包按其功能可以分为以下几类：</a:t>
            </a:r>
          </a:p>
          <a:p>
            <a:pPr lvl="1"/>
            <a:r>
              <a:rPr lang="en-US" altLang="zh-CN" dirty="0"/>
              <a:t>Boot</a:t>
            </a:r>
            <a:r>
              <a:rPr lang="zh-CN" altLang="zh-CN" dirty="0"/>
              <a:t>软件包（简称</a:t>
            </a:r>
            <a:r>
              <a:rPr lang="en-US" altLang="zh-CN" dirty="0"/>
              <a:t>Boot</a:t>
            </a:r>
            <a:r>
              <a:rPr lang="zh-CN" altLang="zh-CN" dirty="0"/>
              <a:t>包）：包含</a:t>
            </a:r>
            <a:r>
              <a:rPr lang="en-US" altLang="zh-CN" dirty="0"/>
              <a:t>Linux</a:t>
            </a:r>
            <a:r>
              <a:rPr lang="zh-CN" altLang="zh-CN" dirty="0"/>
              <a:t>内核程序，提供进程管理、内存管理、文件系统管理、应急</a:t>
            </a:r>
            <a:r>
              <a:rPr lang="en-US" altLang="zh-CN" dirty="0"/>
              <a:t>Shell</a:t>
            </a:r>
            <a:r>
              <a:rPr lang="zh-CN" altLang="zh-CN" dirty="0"/>
              <a:t>等功能。</a:t>
            </a:r>
          </a:p>
          <a:p>
            <a:pPr lvl="1"/>
            <a:r>
              <a:rPr lang="en-US" altLang="zh-CN" dirty="0"/>
              <a:t>System</a:t>
            </a:r>
            <a:r>
              <a:rPr lang="zh-CN" altLang="zh-CN" dirty="0"/>
              <a:t>软件包（简称</a:t>
            </a:r>
            <a:r>
              <a:rPr lang="en-US" altLang="zh-CN" dirty="0"/>
              <a:t>System</a:t>
            </a:r>
            <a:r>
              <a:rPr lang="zh-CN" altLang="zh-CN" dirty="0"/>
              <a:t>包）：包含</a:t>
            </a:r>
            <a:r>
              <a:rPr lang="en-US" altLang="zh-CN" dirty="0" err="1"/>
              <a:t>Comware</a:t>
            </a:r>
            <a:r>
              <a:rPr lang="zh-CN" altLang="zh-CN" dirty="0"/>
              <a:t>内核和基本功能模块的程序，比如设备管理、接口管理、配置管理和路由模块等。</a:t>
            </a:r>
          </a:p>
          <a:p>
            <a:pPr lvl="1"/>
            <a:r>
              <a:rPr lang="en-US" altLang="zh-CN" dirty="0"/>
              <a:t>Feature</a:t>
            </a:r>
            <a:r>
              <a:rPr lang="zh-CN" altLang="zh-CN" dirty="0"/>
              <a:t>软件包（简称</a:t>
            </a:r>
            <a:r>
              <a:rPr lang="en-US" altLang="zh-CN" dirty="0"/>
              <a:t>Feature</a:t>
            </a:r>
            <a:r>
              <a:rPr lang="zh-CN" altLang="zh-CN" dirty="0"/>
              <a:t>包）：用于业务定制的程序，能够提供更丰富的业务。</a:t>
            </a:r>
          </a:p>
          <a:p>
            <a:pPr lvl="1"/>
            <a:r>
              <a:rPr lang="en-US" altLang="zh-CN" dirty="0"/>
              <a:t>Patch</a:t>
            </a:r>
            <a:r>
              <a:rPr lang="zh-CN" altLang="zh-CN" dirty="0"/>
              <a:t>软件包（简称补丁包）：用来修复设备软件缺陷的程序文件。补丁包与软件版本一一对应，补丁包只能修复与其对应的启动软件包的缺陷，不涉及功能的添加和删除。</a:t>
            </a:r>
            <a:endParaRPr lang="en-US" altLang="zh-CN" dirty="0"/>
          </a:p>
          <a:p>
            <a:pPr lvl="1"/>
            <a:endParaRPr lang="en-US" altLang="zh-CN" dirty="0"/>
          </a:p>
          <a:p>
            <a:pPr lvl="1"/>
            <a:endParaRPr lang="en-US" altLang="zh-CN" dirty="0"/>
          </a:p>
          <a:p>
            <a:r>
              <a:rPr lang="zh-CN" altLang="zh-CN" dirty="0"/>
              <a:t>当设备启动，如果</a:t>
            </a:r>
            <a:r>
              <a:rPr lang="en-US" altLang="zh-CN" dirty="0"/>
              <a:t>Boot</a:t>
            </a:r>
            <a:r>
              <a:rPr lang="zh-CN" altLang="zh-CN" dirty="0"/>
              <a:t>包存在并有效，但当前启动软件包列表中的</a:t>
            </a:r>
            <a:r>
              <a:rPr lang="en-US" altLang="zh-CN" dirty="0"/>
              <a:t>System</a:t>
            </a:r>
            <a:r>
              <a:rPr lang="zh-CN" altLang="zh-CN" dirty="0"/>
              <a:t>包</a:t>
            </a:r>
            <a:r>
              <a:rPr lang="en-US" altLang="zh-CN" dirty="0"/>
              <a:t>/Feature</a:t>
            </a:r>
            <a:r>
              <a:rPr lang="zh-CN" altLang="zh-CN" dirty="0"/>
              <a:t>包</a:t>
            </a:r>
            <a:r>
              <a:rPr lang="en-US" altLang="zh-CN" dirty="0"/>
              <a:t>/</a:t>
            </a:r>
            <a:r>
              <a:rPr lang="zh-CN" altLang="zh-CN" dirty="0"/>
              <a:t>补丁包中的某个包不存在或不可用，设备便会进入应急</a:t>
            </a:r>
            <a:r>
              <a:rPr lang="en-US" altLang="zh-CN" dirty="0"/>
              <a:t>Shell</a:t>
            </a:r>
            <a:r>
              <a:rPr lang="zh-CN" altLang="zh-CN" dirty="0"/>
              <a:t>环境</a:t>
            </a:r>
            <a:endParaRPr lang="en-US" altLang="zh-CN" dirty="0"/>
          </a:p>
          <a:p>
            <a:r>
              <a:rPr lang="zh-CN" altLang="zh-CN" dirty="0"/>
              <a:t>使用</a:t>
            </a:r>
            <a:r>
              <a:rPr lang="en-US" altLang="zh-CN" dirty="0"/>
              <a:t>Console</a:t>
            </a:r>
            <a:r>
              <a:rPr lang="zh-CN" altLang="zh-CN" dirty="0"/>
              <a:t>口重新登录设备，命令行提示符变成</a:t>
            </a:r>
            <a:r>
              <a:rPr lang="en-US" altLang="zh-CN" dirty="0"/>
              <a:t>&lt;boot&gt;</a:t>
            </a:r>
          </a:p>
          <a:p>
            <a:r>
              <a:rPr lang="zh-CN" altLang="en-US" dirty="0"/>
              <a:t>重新加载</a:t>
            </a:r>
            <a:r>
              <a:rPr lang="en-US" altLang="zh-CN" dirty="0"/>
              <a:t>System</a:t>
            </a:r>
            <a:r>
              <a:rPr lang="zh-CN" altLang="zh-CN" dirty="0"/>
              <a:t>软件包才能进入</a:t>
            </a:r>
            <a:r>
              <a:rPr lang="en-US" altLang="zh-CN" dirty="0" err="1"/>
              <a:t>Comware</a:t>
            </a:r>
            <a:r>
              <a:rPr lang="zh-CN" altLang="zh-CN" dirty="0"/>
              <a:t>系统</a:t>
            </a:r>
            <a:endParaRPr lang="en-US" altLang="zh-CN" dirty="0"/>
          </a:p>
          <a:p>
            <a:endParaRPr lang="en-US" altLang="zh-CN" dirty="0"/>
          </a:p>
          <a:p>
            <a:endParaRPr lang="en-US" altLang="zh-CN" dirty="0"/>
          </a:p>
          <a:p>
            <a:r>
              <a:rPr lang="zh-CN" altLang="en-US" dirty="0"/>
              <a:t>启动软件包发布形式</a:t>
            </a:r>
            <a:endParaRPr lang="en-US" altLang="zh-CN" dirty="0"/>
          </a:p>
          <a:p>
            <a:r>
              <a:rPr lang="en-US" altLang="zh-CN" dirty="0"/>
              <a:t>BIN</a:t>
            </a:r>
            <a:r>
              <a:rPr lang="zh-CN" altLang="zh-CN" dirty="0"/>
              <a:t>文件：后缀为</a:t>
            </a:r>
            <a:r>
              <a:rPr lang="en-US" altLang="zh-CN" dirty="0"/>
              <a:t>.bin</a:t>
            </a:r>
            <a:r>
              <a:rPr lang="zh-CN" altLang="zh-CN" dirty="0"/>
              <a:t>的文件。一个</a:t>
            </a:r>
            <a:r>
              <a:rPr lang="en-US" altLang="zh-CN" dirty="0"/>
              <a:t>BIN</a:t>
            </a:r>
            <a:r>
              <a:rPr lang="zh-CN" altLang="zh-CN" dirty="0"/>
              <a:t>文件就是一个启动软件包。要升级的</a:t>
            </a:r>
            <a:r>
              <a:rPr lang="en-US" altLang="zh-CN" dirty="0"/>
              <a:t>BIN</a:t>
            </a:r>
            <a:r>
              <a:rPr lang="zh-CN" altLang="zh-CN" dirty="0"/>
              <a:t>文件之间版本必须兼容才能升级成功。</a:t>
            </a:r>
          </a:p>
          <a:p>
            <a:r>
              <a:rPr lang="en-US" altLang="zh-CN" dirty="0"/>
              <a:t>IPE</a:t>
            </a:r>
            <a:r>
              <a:rPr lang="zh-CN" altLang="zh-CN" dirty="0"/>
              <a:t>（</a:t>
            </a:r>
            <a:r>
              <a:rPr lang="en-US" altLang="zh-CN" dirty="0"/>
              <a:t>Image Package Envelope</a:t>
            </a:r>
            <a:r>
              <a:rPr lang="zh-CN" altLang="zh-CN" dirty="0"/>
              <a:t>，复合软件包套件）文件：后缀为</a:t>
            </a:r>
            <a:r>
              <a:rPr lang="en-US" altLang="zh-CN" dirty="0"/>
              <a:t>.</a:t>
            </a:r>
            <a:r>
              <a:rPr lang="en-US" altLang="zh-CN" dirty="0" err="1"/>
              <a:t>ipe</a:t>
            </a:r>
            <a:r>
              <a:rPr lang="zh-CN" altLang="zh-CN" dirty="0"/>
              <a:t>的文件。它是多个软件包的集合，产品通常会将同一个版本需要升级的所有类型的软件包都压缩到一个</a:t>
            </a:r>
            <a:r>
              <a:rPr lang="en-US" altLang="zh-CN" dirty="0"/>
              <a:t>IPE</a:t>
            </a:r>
            <a:r>
              <a:rPr lang="zh-CN" altLang="zh-CN" dirty="0"/>
              <a:t>文件中发布。用户将该</a:t>
            </a:r>
            <a:r>
              <a:rPr lang="en-US" altLang="zh-CN" dirty="0"/>
              <a:t>IPE</a:t>
            </a:r>
            <a:r>
              <a:rPr lang="zh-CN" altLang="zh-CN" dirty="0"/>
              <a:t>文件加载到设备后，设备会自动将它解压缩成一个个</a:t>
            </a:r>
            <a:r>
              <a:rPr lang="en-US" altLang="zh-CN" dirty="0"/>
              <a:t>BIN</a:t>
            </a:r>
            <a:r>
              <a:rPr lang="zh-CN" altLang="zh-CN" dirty="0"/>
              <a:t>文件。用户再使用这些</a:t>
            </a:r>
            <a:r>
              <a:rPr lang="en-US" altLang="zh-CN" dirty="0"/>
              <a:t>BIN</a:t>
            </a:r>
            <a:r>
              <a:rPr lang="zh-CN" altLang="zh-CN" dirty="0"/>
              <a:t>文件升级设备即可，从而能够减少启动软件包之间的版本管理问题。</a:t>
            </a:r>
          </a:p>
          <a:p>
            <a:endParaRPr lang="en-US" altLang="zh-CN" dirty="0"/>
          </a:p>
          <a:p>
            <a:pPr lvl="1"/>
            <a:endParaRPr lang="zh-CN" altLang="zh-CN" dirty="0"/>
          </a:p>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40</a:t>
            </a:fld>
            <a:endParaRPr lang="zh-CN" altLang="en-US"/>
          </a:p>
        </p:txBody>
      </p:sp>
    </p:spTree>
    <p:extLst>
      <p:ext uri="{BB962C8B-B14F-4D97-AF65-F5344CB8AC3E}">
        <p14:creationId xmlns:p14="http://schemas.microsoft.com/office/powerpoint/2010/main" val="3829106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sz="1200" b="0" i="0" kern="1200" dirty="0">
                <a:solidFill>
                  <a:schemeClr val="tx1"/>
                </a:solidFill>
                <a:latin typeface="Times New Roman" pitchFamily="18" charset="0"/>
                <a:cs typeface="+mn-cs"/>
              </a:rPr>
              <a:t>RBAC</a:t>
            </a:r>
            <a:r>
              <a:rPr lang="zh-CN" altLang="en-US" sz="1200" b="0" i="0" kern="1200" dirty="0">
                <a:solidFill>
                  <a:schemeClr val="tx1"/>
                </a:solidFill>
                <a:latin typeface="Times New Roman" pitchFamily="18" charset="0"/>
                <a:cs typeface="+mn-cs"/>
              </a:rPr>
              <a:t>（</a:t>
            </a:r>
            <a:r>
              <a:rPr lang="en-US" sz="1200" b="0" i="0" kern="1200" dirty="0">
                <a:solidFill>
                  <a:schemeClr val="tx1"/>
                </a:solidFill>
                <a:latin typeface="Times New Roman" pitchFamily="18" charset="0"/>
                <a:cs typeface="+mn-cs"/>
              </a:rPr>
              <a:t>Role-Based Access Control</a:t>
            </a:r>
            <a:r>
              <a:rPr lang="zh-CN" altLang="en-US" sz="1200" b="0" i="0" kern="1200" dirty="0">
                <a:solidFill>
                  <a:schemeClr val="tx1"/>
                </a:solidFill>
                <a:latin typeface="Times New Roman" pitchFamily="18" charset="0"/>
                <a:cs typeface="+mn-cs"/>
              </a:rPr>
              <a:t>）</a:t>
            </a:r>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41</a:t>
            </a:fld>
            <a:endParaRPr lang="zh-CN" altLang="en-US"/>
          </a:p>
        </p:txBody>
      </p:sp>
    </p:spTree>
    <p:extLst>
      <p:ext uri="{BB962C8B-B14F-4D97-AF65-F5344CB8AC3E}">
        <p14:creationId xmlns:p14="http://schemas.microsoft.com/office/powerpoint/2010/main" val="4095974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MSR800</a:t>
            </a:r>
            <a:r>
              <a:rPr lang="zh-CN" altLang="en-US" dirty="0" smtClean="0"/>
              <a:t>系列都是</a:t>
            </a:r>
            <a:r>
              <a:rPr lang="en-US" altLang="zh-CN" dirty="0" smtClean="0"/>
              <a:t>V5</a:t>
            </a:r>
            <a:r>
              <a:rPr lang="zh-CN" altLang="en-US" dirty="0" smtClean="0"/>
              <a:t>的</a:t>
            </a:r>
          </a:p>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7</a:t>
            </a:fld>
            <a:endParaRPr lang="zh-CN" altLang="en-US"/>
          </a:p>
        </p:txBody>
      </p:sp>
    </p:spTree>
    <p:extLst>
      <p:ext uri="{BB962C8B-B14F-4D97-AF65-F5344CB8AC3E}">
        <p14:creationId xmlns:p14="http://schemas.microsoft.com/office/powerpoint/2010/main" val="1556269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55000" lnSpcReduction="20000"/>
          </a:bodyPr>
          <a:lstStyle/>
          <a:p>
            <a:r>
              <a:rPr lang="en-US" sz="1200" b="0" i="0" kern="1200" dirty="0">
                <a:solidFill>
                  <a:schemeClr val="tx1"/>
                </a:solidFill>
                <a:latin typeface="Times New Roman" pitchFamily="18" charset="0"/>
                <a:cs typeface="+mn-cs"/>
              </a:rPr>
              <a:t>Embedded automation architecture</a:t>
            </a:r>
          </a:p>
          <a:p>
            <a:r>
              <a:rPr lang="en-US" altLang="zh-CN" b="1" dirty="0"/>
              <a:t>1. </a:t>
            </a:r>
            <a:r>
              <a:rPr lang="zh-CN" altLang="en-US" sz="1200" b="1" kern="1200" dirty="0">
                <a:solidFill>
                  <a:schemeClr val="tx1"/>
                </a:solidFill>
                <a:latin typeface="+mn-lt"/>
                <a:cs typeface="+mn-cs"/>
              </a:rPr>
              <a:t>事件源</a:t>
            </a:r>
            <a:endParaRPr lang="zh-CN" altLang="en-US" b="1" dirty="0"/>
          </a:p>
          <a:p>
            <a:r>
              <a:rPr lang="zh-CN" altLang="en-US" sz="1200" kern="1200" dirty="0">
                <a:solidFill>
                  <a:schemeClr val="tx1"/>
                </a:solidFill>
                <a:latin typeface="+mn-lt"/>
                <a:cs typeface="+mn-cs"/>
              </a:rPr>
              <a:t>事件源是系统中的软件或硬件模块，它们会触发事件。例如，</a:t>
            </a:r>
            <a:r>
              <a:rPr lang="en-US" altLang="zh-CN" dirty="0"/>
              <a:t>CLI</a:t>
            </a:r>
            <a:r>
              <a:rPr lang="zh-CN" altLang="en-US" sz="1200" kern="1200" dirty="0">
                <a:solidFill>
                  <a:schemeClr val="tx1"/>
                </a:solidFill>
                <a:latin typeface="+mn-lt"/>
                <a:cs typeface="+mn-cs"/>
              </a:rPr>
              <a:t>事件源能触发命令行事件，</a:t>
            </a:r>
            <a:r>
              <a:rPr lang="en-US" altLang="zh-CN" dirty="0" err="1"/>
              <a:t>Syslog</a:t>
            </a:r>
            <a:r>
              <a:rPr lang="zh-CN" altLang="en-US" sz="1200" kern="1200" dirty="0">
                <a:solidFill>
                  <a:schemeClr val="tx1"/>
                </a:solidFill>
                <a:latin typeface="+mn-lt"/>
                <a:cs typeface="+mn-cs"/>
              </a:rPr>
              <a:t>事件源能触发日志事件。</a:t>
            </a:r>
            <a:endParaRPr lang="zh-CN" altLang="en-US" dirty="0"/>
          </a:p>
          <a:p>
            <a:r>
              <a:rPr lang="en-US" altLang="zh-CN" b="1" dirty="0"/>
              <a:t>2. EM</a:t>
            </a:r>
            <a:endParaRPr lang="zh-CN" altLang="en-US" b="1" dirty="0"/>
          </a:p>
          <a:p>
            <a:r>
              <a:rPr lang="en-US" altLang="zh-CN" dirty="0"/>
              <a:t>EM</a:t>
            </a:r>
            <a:r>
              <a:rPr lang="zh-CN" altLang="en-US" sz="1200" kern="1200" dirty="0">
                <a:solidFill>
                  <a:schemeClr val="tx1"/>
                </a:solidFill>
                <a:latin typeface="+mn-lt"/>
                <a:cs typeface="+mn-cs"/>
              </a:rPr>
              <a:t>根据用户配置对事件源中发生的事件进行过滤匹配，匹配成功则通知</a:t>
            </a:r>
            <a:r>
              <a:rPr lang="en-US" altLang="zh-CN" dirty="0"/>
              <a:t>RTM</a:t>
            </a:r>
            <a:r>
              <a:rPr lang="zh-CN" altLang="en-US" sz="1200" kern="1200" dirty="0">
                <a:solidFill>
                  <a:schemeClr val="tx1"/>
                </a:solidFill>
                <a:latin typeface="+mn-lt"/>
                <a:cs typeface="+mn-cs"/>
              </a:rPr>
              <a:t>执行相应监控策略。当用户配置了多个监控策略，系统会创建多个</a:t>
            </a:r>
            <a:r>
              <a:rPr lang="en-US" altLang="zh-CN" dirty="0"/>
              <a:t>EM</a:t>
            </a:r>
            <a:r>
              <a:rPr lang="zh-CN" altLang="en-US" sz="1200" kern="1200" dirty="0">
                <a:solidFill>
                  <a:schemeClr val="tx1"/>
                </a:solidFill>
                <a:latin typeface="+mn-lt"/>
                <a:cs typeface="+mn-cs"/>
              </a:rPr>
              <a:t>组件，每个</a:t>
            </a:r>
            <a:r>
              <a:rPr lang="en-US" altLang="zh-CN" dirty="0"/>
              <a:t>EM</a:t>
            </a:r>
            <a:r>
              <a:rPr lang="zh-CN" altLang="en-US" sz="1200" kern="1200" dirty="0">
                <a:solidFill>
                  <a:schemeClr val="tx1"/>
                </a:solidFill>
                <a:latin typeface="+mn-lt"/>
                <a:cs typeface="+mn-cs"/>
              </a:rPr>
              <a:t>组件监控一个事件。</a:t>
            </a:r>
            <a:endParaRPr lang="zh-CN" altLang="en-US" dirty="0"/>
          </a:p>
          <a:p>
            <a:r>
              <a:rPr lang="en-US" altLang="zh-CN" b="1" dirty="0"/>
              <a:t>3. RTM</a:t>
            </a:r>
            <a:endParaRPr lang="zh-CN" altLang="en-US" b="1" dirty="0"/>
          </a:p>
          <a:p>
            <a:r>
              <a:rPr lang="en-US" altLang="zh-CN" dirty="0"/>
              <a:t>RTM</a:t>
            </a:r>
            <a:r>
              <a:rPr lang="zh-CN" altLang="en-US" sz="1200" kern="1200" dirty="0">
                <a:solidFill>
                  <a:schemeClr val="tx1"/>
                </a:solidFill>
                <a:latin typeface="+mn-lt"/>
                <a:cs typeface="+mn-cs"/>
              </a:rPr>
              <a:t>是</a:t>
            </a:r>
            <a:r>
              <a:rPr lang="en-US" altLang="zh-CN" dirty="0"/>
              <a:t>EAA</a:t>
            </a:r>
            <a:r>
              <a:rPr lang="zh-CN" altLang="en-US" sz="1200" kern="1200" dirty="0">
                <a:solidFill>
                  <a:schemeClr val="tx1"/>
                </a:solidFill>
                <a:latin typeface="+mn-lt"/>
                <a:cs typeface="+mn-cs"/>
              </a:rPr>
              <a:t>的核心部件，负责管理监控策略，包括监控策略的创建、状态变化和执行。</a:t>
            </a:r>
            <a:endParaRPr lang="zh-CN" altLang="en-US" dirty="0"/>
          </a:p>
          <a:p>
            <a:r>
              <a:rPr lang="en-US" altLang="zh-CN" b="1" dirty="0"/>
              <a:t>4. EAA</a:t>
            </a:r>
            <a:r>
              <a:rPr lang="zh-CN" altLang="en-US" sz="1200" b="1" kern="1200" dirty="0">
                <a:solidFill>
                  <a:schemeClr val="tx1"/>
                </a:solidFill>
                <a:latin typeface="+mn-lt"/>
                <a:cs typeface="+mn-cs"/>
              </a:rPr>
              <a:t>监控策略</a:t>
            </a:r>
            <a:endParaRPr lang="zh-CN" altLang="en-US" b="1" dirty="0"/>
          </a:p>
          <a:p>
            <a:r>
              <a:rPr lang="zh-CN" altLang="en-US" sz="1200" kern="1200" dirty="0">
                <a:solidFill>
                  <a:schemeClr val="tx1"/>
                </a:solidFill>
                <a:latin typeface="+mn-lt"/>
                <a:cs typeface="+mn-cs"/>
              </a:rPr>
              <a:t>通过监控策略，用户可以定义自己感兴趣的事件以及事件发生时的处理动作。</a:t>
            </a:r>
            <a:endParaRPr lang="zh-CN" altLang="en-US" dirty="0"/>
          </a:p>
          <a:p>
            <a:r>
              <a:rPr lang="zh-CN" altLang="en-US" sz="1200" kern="1200" dirty="0">
                <a:solidFill>
                  <a:schemeClr val="tx1"/>
                </a:solidFill>
                <a:latin typeface="+mn-lt"/>
                <a:cs typeface="+mn-cs"/>
              </a:rPr>
              <a:t>监控策略有两种配置方式：一种是通过命令行来配置，一种是通过</a:t>
            </a:r>
            <a:r>
              <a:rPr lang="en-US" altLang="zh-CN" dirty="0"/>
              <a:t>TCL</a:t>
            </a:r>
            <a:r>
              <a:rPr lang="zh-CN" altLang="en-US" sz="1200" kern="1200" dirty="0">
                <a:solidFill>
                  <a:schemeClr val="tx1"/>
                </a:solidFill>
                <a:latin typeface="+mn-lt"/>
                <a:cs typeface="+mn-cs"/>
              </a:rPr>
              <a:t>脚本来定义。通过命令行在线配置的监控策略称为基于</a:t>
            </a:r>
            <a:r>
              <a:rPr lang="en-US" altLang="zh-CN" dirty="0"/>
              <a:t>CLI</a:t>
            </a:r>
            <a:r>
              <a:rPr lang="zh-CN" altLang="en-US" sz="1200" kern="1200" dirty="0">
                <a:solidFill>
                  <a:schemeClr val="tx1"/>
                </a:solidFill>
                <a:latin typeface="+mn-lt"/>
                <a:cs typeface="+mn-cs"/>
              </a:rPr>
              <a:t>的监控策略，以下简称</a:t>
            </a:r>
            <a:r>
              <a:rPr lang="en-US" altLang="zh-CN" dirty="0"/>
              <a:t>CLI</a:t>
            </a:r>
            <a:r>
              <a:rPr lang="zh-CN" altLang="en-US" sz="1200" kern="1200" dirty="0">
                <a:solidFill>
                  <a:schemeClr val="tx1"/>
                </a:solidFill>
                <a:latin typeface="+mn-lt"/>
                <a:cs typeface="+mn-cs"/>
              </a:rPr>
              <a:t>监控策略；通过</a:t>
            </a:r>
            <a:r>
              <a:rPr lang="en-US" altLang="zh-CN" dirty="0"/>
              <a:t>TCL</a:t>
            </a:r>
            <a:r>
              <a:rPr lang="zh-CN" altLang="en-US" sz="1200" kern="1200" dirty="0">
                <a:solidFill>
                  <a:schemeClr val="tx1"/>
                </a:solidFill>
                <a:latin typeface="+mn-lt"/>
                <a:cs typeface="+mn-cs"/>
              </a:rPr>
              <a:t>脚本定义的监控策略称为基于</a:t>
            </a:r>
            <a:r>
              <a:rPr lang="en-US" altLang="zh-CN" dirty="0"/>
              <a:t>TCL</a:t>
            </a:r>
            <a:r>
              <a:rPr lang="zh-CN" altLang="en-US" sz="1200" kern="1200" dirty="0">
                <a:solidFill>
                  <a:schemeClr val="tx1"/>
                </a:solidFill>
                <a:latin typeface="+mn-lt"/>
                <a:cs typeface="+mn-cs"/>
              </a:rPr>
              <a:t>的监控策略，以下简称</a:t>
            </a:r>
            <a:r>
              <a:rPr lang="en-US" altLang="zh-CN" dirty="0"/>
              <a:t>TCL</a:t>
            </a:r>
            <a:r>
              <a:rPr lang="zh-CN" altLang="en-US" sz="1200" kern="1200" dirty="0">
                <a:solidFill>
                  <a:schemeClr val="tx1"/>
                </a:solidFill>
                <a:latin typeface="+mn-lt"/>
                <a:cs typeface="+mn-cs"/>
              </a:rPr>
              <a:t>监控策略。</a:t>
            </a:r>
            <a:endParaRPr lang="en-US" altLang="zh-CN" sz="1200" kern="1200" dirty="0">
              <a:solidFill>
                <a:schemeClr val="tx1"/>
              </a:solidFill>
              <a:latin typeface="+mn-lt"/>
              <a:cs typeface="+mn-cs"/>
            </a:endParaRPr>
          </a:p>
          <a:p>
            <a:endParaRPr lang="en-US" altLang="zh-CN" sz="1200" kern="1200" dirty="0">
              <a:solidFill>
                <a:schemeClr val="tx1"/>
              </a:solidFill>
              <a:latin typeface="+mn-lt"/>
              <a:cs typeface="+mn-cs"/>
            </a:endParaRPr>
          </a:p>
          <a:p>
            <a:endParaRPr lang="en-US" altLang="zh-CN" sz="1200" kern="1200" dirty="0">
              <a:solidFill>
                <a:schemeClr val="tx1"/>
              </a:solidFill>
              <a:latin typeface="+mn-lt"/>
              <a:cs typeface="+mn-cs"/>
            </a:endParaRPr>
          </a:p>
          <a:p>
            <a:r>
              <a:rPr lang="zh-CN" altLang="en-US" sz="1200" kern="1200" dirty="0">
                <a:solidFill>
                  <a:schemeClr val="tx1"/>
                </a:solidFill>
                <a:latin typeface="+mn-lt"/>
                <a:cs typeface="+mn-cs"/>
              </a:rPr>
              <a:t>事件的名称</a:t>
            </a:r>
            <a:endParaRPr lang="zh-CN" altLang="en-US" dirty="0"/>
          </a:p>
          <a:p>
            <a:r>
              <a:rPr lang="zh-CN" altLang="en-US" sz="1200" kern="1200" dirty="0">
                <a:solidFill>
                  <a:schemeClr val="tx1"/>
                </a:solidFill>
                <a:latin typeface="+mn-lt"/>
                <a:cs typeface="+mn-cs"/>
              </a:rPr>
              <a:t>描述</a:t>
            </a:r>
            <a:endParaRPr lang="zh-CN" altLang="en-US" dirty="0"/>
          </a:p>
          <a:p>
            <a:r>
              <a:rPr lang="en-US" altLang="zh-CN" sz="1200" dirty="0" err="1"/>
              <a:t>cli</a:t>
            </a:r>
            <a:endParaRPr lang="zh-CN" altLang="en-US" dirty="0"/>
          </a:p>
          <a:p>
            <a:r>
              <a:rPr lang="zh-CN" altLang="en-US" sz="1200" kern="1200" dirty="0">
                <a:solidFill>
                  <a:schemeClr val="tx1"/>
                </a:solidFill>
                <a:latin typeface="+mn-lt"/>
                <a:cs typeface="+mn-cs"/>
              </a:rPr>
              <a:t>监控命令行事件</a:t>
            </a:r>
            <a:endParaRPr lang="zh-CN" altLang="en-US" dirty="0"/>
          </a:p>
          <a:p>
            <a:r>
              <a:rPr lang="zh-CN" altLang="en-US" sz="1200" kern="1200" dirty="0">
                <a:solidFill>
                  <a:schemeClr val="tx1"/>
                </a:solidFill>
                <a:latin typeface="+mn-lt"/>
                <a:cs typeface="+mn-cs"/>
              </a:rPr>
              <a:t>配置该事件后，当用户输入指定的命令并对指定命令进行特定操作（执行、帮助或者补全）就会触发策略执行</a:t>
            </a:r>
            <a:endParaRPr lang="zh-CN" altLang="en-US" dirty="0"/>
          </a:p>
          <a:p>
            <a:r>
              <a:rPr lang="en-US" altLang="zh-CN" sz="1200" dirty="0" err="1"/>
              <a:t>syslog</a:t>
            </a:r>
            <a:endParaRPr lang="zh-CN" altLang="en-US" dirty="0"/>
          </a:p>
          <a:p>
            <a:r>
              <a:rPr lang="zh-CN" altLang="en-US" sz="1200" kern="1200" dirty="0">
                <a:solidFill>
                  <a:schemeClr val="tx1"/>
                </a:solidFill>
                <a:latin typeface="+mn-lt"/>
                <a:cs typeface="+mn-cs"/>
              </a:rPr>
              <a:t>监控日志事件</a:t>
            </a:r>
            <a:endParaRPr lang="zh-CN" altLang="en-US" dirty="0"/>
          </a:p>
          <a:p>
            <a:r>
              <a:rPr lang="zh-CN" altLang="en-US" sz="1200" kern="1200" dirty="0">
                <a:solidFill>
                  <a:schemeClr val="tx1"/>
                </a:solidFill>
                <a:latin typeface="+mn-lt"/>
                <a:cs typeface="+mn-cs"/>
              </a:rPr>
              <a:t>配置该事件后，当系统在指定时间段内生成指定规格的日志信息时触发监控策略执行；需要指出的是，</a:t>
            </a:r>
            <a:r>
              <a:rPr lang="en-US" altLang="zh-CN" sz="1200" dirty="0"/>
              <a:t>RTM</a:t>
            </a:r>
            <a:r>
              <a:rPr lang="zh-CN" altLang="en-US" sz="1200" kern="1200" dirty="0">
                <a:solidFill>
                  <a:schemeClr val="tx1"/>
                </a:solidFill>
                <a:latin typeface="+mn-lt"/>
                <a:cs typeface="+mn-cs"/>
              </a:rPr>
              <a:t>模块产生的日志不会触发策略执行</a:t>
            </a:r>
            <a:endParaRPr lang="zh-CN" altLang="en-US" dirty="0"/>
          </a:p>
          <a:p>
            <a:r>
              <a:rPr lang="en-US" altLang="zh-CN" sz="1200" dirty="0"/>
              <a:t>process</a:t>
            </a:r>
            <a:endParaRPr lang="zh-CN" altLang="en-US" dirty="0"/>
          </a:p>
          <a:p>
            <a:r>
              <a:rPr lang="zh-CN" altLang="en-US" sz="1200" kern="1200" dirty="0">
                <a:solidFill>
                  <a:schemeClr val="tx1"/>
                </a:solidFill>
                <a:latin typeface="+mn-lt"/>
                <a:cs typeface="+mn-cs"/>
              </a:rPr>
              <a:t>监控进程事件</a:t>
            </a:r>
            <a:endParaRPr lang="zh-CN" altLang="en-US" dirty="0"/>
          </a:p>
          <a:p>
            <a:r>
              <a:rPr lang="zh-CN" altLang="en-US" sz="1200" kern="1200" dirty="0">
                <a:solidFill>
                  <a:schemeClr val="tx1"/>
                </a:solidFill>
                <a:latin typeface="+mn-lt"/>
                <a:cs typeface="+mn-cs"/>
              </a:rPr>
              <a:t>配置该事件后，当指定进程（可以为用户命令行触发的或者系统自动触发的）发生指定状态变化（异常、关闭、启动或重启时），触发监控策略执行</a:t>
            </a:r>
            <a:endParaRPr lang="zh-CN" altLang="en-US" dirty="0"/>
          </a:p>
          <a:p>
            <a:r>
              <a:rPr lang="en-US" altLang="zh-CN" sz="1200" dirty="0" err="1"/>
              <a:t>hotplug</a:t>
            </a:r>
            <a:endParaRPr lang="zh-CN" altLang="en-US" dirty="0"/>
          </a:p>
          <a:p>
            <a:r>
              <a:rPr lang="zh-CN" altLang="en-US" sz="1200" kern="1200" dirty="0">
                <a:solidFill>
                  <a:schemeClr val="tx1"/>
                </a:solidFill>
                <a:latin typeface="+mn-lt"/>
                <a:cs typeface="+mn-cs"/>
              </a:rPr>
              <a:t>监控板卡热插拔事件</a:t>
            </a:r>
            <a:endParaRPr lang="zh-CN" altLang="en-US" dirty="0"/>
          </a:p>
          <a:p>
            <a:r>
              <a:rPr lang="zh-CN" altLang="en-US" sz="1200" kern="1200" dirty="0">
                <a:solidFill>
                  <a:schemeClr val="tx1"/>
                </a:solidFill>
                <a:latin typeface="+mn-lt"/>
                <a:cs typeface="+mn-cs"/>
              </a:rPr>
              <a:t>配置该事件后，当插入和拔出指定板卡，均会触发监控策略执行</a:t>
            </a:r>
            <a:endParaRPr lang="zh-CN" altLang="en-US" dirty="0"/>
          </a:p>
          <a:p>
            <a:r>
              <a:rPr lang="en-US" altLang="zh-CN" sz="1200" dirty="0"/>
              <a:t>interface</a:t>
            </a:r>
            <a:endParaRPr lang="zh-CN" altLang="en-US" dirty="0"/>
          </a:p>
          <a:p>
            <a:r>
              <a:rPr lang="zh-CN" altLang="en-US" sz="1200" kern="1200" dirty="0">
                <a:solidFill>
                  <a:schemeClr val="tx1"/>
                </a:solidFill>
                <a:latin typeface="+mn-lt"/>
                <a:cs typeface="+mn-cs"/>
              </a:rPr>
              <a:t>监控接口事件</a:t>
            </a:r>
            <a:endParaRPr lang="zh-CN" altLang="en-US" dirty="0"/>
          </a:p>
          <a:p>
            <a:r>
              <a:rPr lang="zh-CN" altLang="en-US" sz="1200" kern="1200" dirty="0">
                <a:solidFill>
                  <a:schemeClr val="tx1"/>
                </a:solidFill>
                <a:latin typeface="+mn-lt"/>
                <a:cs typeface="+mn-cs"/>
              </a:rPr>
              <a:t>接口事件中存在一个触发开关。配置该事件后，触发开关立即打开。当指定接口上的指定报文的数目达到</a:t>
            </a:r>
            <a:r>
              <a:rPr lang="en-US" altLang="zh-CN" sz="1200" b="1" dirty="0"/>
              <a:t>start-op</a:t>
            </a:r>
            <a:r>
              <a:rPr lang="zh-CN" altLang="en-US" sz="1200" dirty="0"/>
              <a:t> </a:t>
            </a:r>
            <a:r>
              <a:rPr lang="en-US" altLang="zh-CN" sz="1200" i="1" dirty="0"/>
              <a:t>start-op</a:t>
            </a:r>
            <a:r>
              <a:rPr lang="zh-CN" altLang="en-US" sz="1200" dirty="0"/>
              <a:t> </a:t>
            </a:r>
            <a:r>
              <a:rPr lang="en-US" altLang="zh-CN" sz="1200" b="1" dirty="0"/>
              <a:t>start-</a:t>
            </a:r>
            <a:r>
              <a:rPr lang="en-US" altLang="zh-CN" sz="1200" b="1" dirty="0" err="1"/>
              <a:t>val</a:t>
            </a:r>
            <a:r>
              <a:rPr lang="zh-CN" altLang="en-US" sz="1200" dirty="0"/>
              <a:t> </a:t>
            </a:r>
            <a:r>
              <a:rPr lang="en-US" altLang="zh-CN" sz="1200" i="1" dirty="0"/>
              <a:t>start-</a:t>
            </a:r>
            <a:r>
              <a:rPr lang="en-US" altLang="zh-CN" sz="1200" i="1" dirty="0" err="1"/>
              <a:t>val</a:t>
            </a:r>
            <a:r>
              <a:rPr lang="zh-CN" altLang="en-US" sz="1200" kern="1200" dirty="0">
                <a:solidFill>
                  <a:schemeClr val="tx1"/>
                </a:solidFill>
                <a:latin typeface="+mn-lt"/>
                <a:cs typeface="+mn-cs"/>
              </a:rPr>
              <a:t>参数指定的条件时，触发监控策略执行一次（第一次执行），并关闭触发开关，但系统会继续监控接口事件。当满足</a:t>
            </a:r>
            <a:r>
              <a:rPr lang="en-US" altLang="zh-CN" sz="1200" b="1" dirty="0"/>
              <a:t>restart-op </a:t>
            </a:r>
            <a:r>
              <a:rPr lang="en-US" altLang="zh-CN" sz="1200" i="1" dirty="0" err="1"/>
              <a:t>restart-op</a:t>
            </a:r>
            <a:r>
              <a:rPr lang="zh-CN" altLang="en-US" sz="1200" b="1" dirty="0"/>
              <a:t> </a:t>
            </a:r>
            <a:r>
              <a:rPr lang="en-US" altLang="zh-CN" sz="1200" b="1" dirty="0"/>
              <a:t>restart-</a:t>
            </a:r>
            <a:r>
              <a:rPr lang="en-US" altLang="zh-CN" sz="1200" b="1" dirty="0" err="1"/>
              <a:t>val</a:t>
            </a:r>
            <a:r>
              <a:rPr lang="en-US" altLang="zh-CN" sz="1200" b="1" dirty="0"/>
              <a:t> </a:t>
            </a:r>
            <a:r>
              <a:rPr lang="en-US" altLang="zh-CN" sz="1200" i="1" dirty="0"/>
              <a:t>restart-</a:t>
            </a:r>
            <a:r>
              <a:rPr lang="en-US" altLang="zh-CN" sz="1200" i="1" dirty="0" err="1"/>
              <a:t>val</a:t>
            </a:r>
            <a:r>
              <a:rPr lang="zh-CN" altLang="en-US" sz="1200" kern="1200" dirty="0">
                <a:solidFill>
                  <a:schemeClr val="tx1"/>
                </a:solidFill>
                <a:latin typeface="+mn-lt"/>
                <a:cs typeface="+mn-cs"/>
              </a:rPr>
              <a:t>参数指定的条件时，才重新开启触发开关。如果指定接口上的指定报文的数目再次达到</a:t>
            </a:r>
            <a:r>
              <a:rPr lang="en-US" altLang="zh-CN" sz="1200" b="1" dirty="0"/>
              <a:t>start-op</a:t>
            </a:r>
            <a:r>
              <a:rPr lang="zh-CN" altLang="en-US" sz="1200" dirty="0"/>
              <a:t> </a:t>
            </a:r>
            <a:r>
              <a:rPr lang="en-US" altLang="zh-CN" sz="1200" i="1" dirty="0"/>
              <a:t>start-op</a:t>
            </a:r>
            <a:r>
              <a:rPr lang="zh-CN" altLang="en-US" sz="1200" dirty="0"/>
              <a:t> </a:t>
            </a:r>
            <a:r>
              <a:rPr lang="en-US" altLang="zh-CN" sz="1200" b="1" dirty="0"/>
              <a:t>start-</a:t>
            </a:r>
            <a:r>
              <a:rPr lang="en-US" altLang="zh-CN" sz="1200" b="1" dirty="0" err="1"/>
              <a:t>val</a:t>
            </a:r>
            <a:r>
              <a:rPr lang="zh-CN" altLang="en-US" sz="1200" dirty="0"/>
              <a:t> </a:t>
            </a:r>
            <a:r>
              <a:rPr lang="en-US" altLang="zh-CN" sz="1200" i="1" dirty="0"/>
              <a:t>start-</a:t>
            </a:r>
            <a:r>
              <a:rPr lang="en-US" altLang="zh-CN" sz="1200" i="1" dirty="0" err="1"/>
              <a:t>val</a:t>
            </a:r>
            <a:r>
              <a:rPr lang="zh-CN" altLang="en-US" sz="1200" kern="1200" dirty="0">
                <a:solidFill>
                  <a:schemeClr val="tx1"/>
                </a:solidFill>
                <a:latin typeface="+mn-lt"/>
                <a:cs typeface="+mn-cs"/>
              </a:rPr>
              <a:t>参数指定的条件时，则再次触发监控策略执行一次（第二次执行），并关闭触发开关，系统继续监控接口事件。如此循环</a:t>
            </a:r>
            <a:endParaRPr lang="zh-CN" altLang="en-US" dirty="0"/>
          </a:p>
          <a:p>
            <a:r>
              <a:rPr lang="en-US" altLang="zh-CN" sz="1200" dirty="0" err="1"/>
              <a:t>snmp</a:t>
            </a:r>
            <a:endParaRPr lang="zh-CN" altLang="en-US" dirty="0"/>
          </a:p>
          <a:p>
            <a:r>
              <a:rPr lang="zh-CN" altLang="en-US" sz="1200" kern="1200" dirty="0">
                <a:solidFill>
                  <a:schemeClr val="tx1"/>
                </a:solidFill>
                <a:latin typeface="+mn-lt"/>
                <a:cs typeface="+mn-cs"/>
              </a:rPr>
              <a:t>监控</a:t>
            </a:r>
            <a:r>
              <a:rPr lang="en-US" altLang="zh-CN" sz="1200" dirty="0"/>
              <a:t>SNMP</a:t>
            </a:r>
            <a:r>
              <a:rPr lang="zh-CN" altLang="en-US" sz="1200" kern="1200" dirty="0">
                <a:solidFill>
                  <a:schemeClr val="tx1"/>
                </a:solidFill>
                <a:latin typeface="+mn-lt"/>
                <a:cs typeface="+mn-cs"/>
              </a:rPr>
              <a:t>节点值变化事件</a:t>
            </a:r>
            <a:endParaRPr lang="zh-CN" altLang="en-US" dirty="0"/>
          </a:p>
          <a:p>
            <a:r>
              <a:rPr lang="en-US" altLang="zh-CN" sz="1200" dirty="0"/>
              <a:t>SNMP</a:t>
            </a:r>
            <a:r>
              <a:rPr lang="zh-CN" altLang="en-US" sz="1200" kern="1200" dirty="0">
                <a:solidFill>
                  <a:schemeClr val="tx1"/>
                </a:solidFill>
                <a:latin typeface="+mn-lt"/>
                <a:cs typeface="+mn-cs"/>
              </a:rPr>
              <a:t>节点值变化事件中存在一个触发开关。配置该事件后，触发开关立即打开。系统根据用户设定，定时轮询设备上某个节点的值，且该值达到</a:t>
            </a:r>
            <a:r>
              <a:rPr lang="en-US" altLang="zh-CN" sz="1200" b="1" dirty="0"/>
              <a:t>start-op</a:t>
            </a:r>
            <a:r>
              <a:rPr lang="zh-CN" altLang="en-US" sz="1200" dirty="0"/>
              <a:t> </a:t>
            </a:r>
            <a:r>
              <a:rPr lang="en-US" altLang="zh-CN" sz="1200" i="1" dirty="0"/>
              <a:t>start-op</a:t>
            </a:r>
            <a:r>
              <a:rPr lang="zh-CN" altLang="en-US" sz="1200" dirty="0"/>
              <a:t> </a:t>
            </a:r>
            <a:r>
              <a:rPr lang="en-US" altLang="zh-CN" sz="1200" b="1" dirty="0"/>
              <a:t>start-</a:t>
            </a:r>
            <a:r>
              <a:rPr lang="en-US" altLang="zh-CN" sz="1200" b="1" dirty="0" err="1"/>
              <a:t>val</a:t>
            </a:r>
            <a:r>
              <a:rPr lang="zh-CN" altLang="en-US" sz="1200" dirty="0"/>
              <a:t> </a:t>
            </a:r>
            <a:r>
              <a:rPr lang="en-US" altLang="zh-CN" sz="1200" i="1" dirty="0"/>
              <a:t>start-</a:t>
            </a:r>
            <a:r>
              <a:rPr lang="en-US" altLang="zh-CN" sz="1200" i="1" dirty="0" err="1"/>
              <a:t>val</a:t>
            </a:r>
            <a:r>
              <a:rPr lang="zh-CN" altLang="en-US" sz="1200" kern="1200" dirty="0">
                <a:solidFill>
                  <a:schemeClr val="tx1"/>
                </a:solidFill>
                <a:latin typeface="+mn-lt"/>
                <a:cs typeface="+mn-cs"/>
              </a:rPr>
              <a:t>指定的条件时，触发监控策略执行一次（第一次执行），并关闭触发开关，但系统会继续监控</a:t>
            </a:r>
            <a:r>
              <a:rPr lang="en-US" altLang="zh-CN" sz="1200" dirty="0"/>
              <a:t>SNMP</a:t>
            </a:r>
            <a:r>
              <a:rPr lang="zh-CN" altLang="en-US" sz="1200" kern="1200" dirty="0">
                <a:solidFill>
                  <a:schemeClr val="tx1"/>
                </a:solidFill>
                <a:latin typeface="+mn-lt"/>
                <a:cs typeface="+mn-cs"/>
              </a:rPr>
              <a:t>节点值变化事件。当节点值满足</a:t>
            </a:r>
            <a:r>
              <a:rPr lang="en-US" altLang="zh-CN" sz="1200" b="1" dirty="0"/>
              <a:t>restart-op </a:t>
            </a:r>
            <a:r>
              <a:rPr lang="en-US" altLang="zh-CN" sz="1200" i="1" dirty="0" err="1"/>
              <a:t>restart-op</a:t>
            </a:r>
            <a:r>
              <a:rPr lang="zh-CN" altLang="en-US" sz="1200" b="1" dirty="0"/>
              <a:t> </a:t>
            </a:r>
            <a:r>
              <a:rPr lang="en-US" altLang="zh-CN" sz="1200" b="1" dirty="0"/>
              <a:t>restart-</a:t>
            </a:r>
            <a:r>
              <a:rPr lang="en-US" altLang="zh-CN" sz="1200" b="1" dirty="0" err="1"/>
              <a:t>val</a:t>
            </a:r>
            <a:r>
              <a:rPr lang="en-US" altLang="zh-CN" sz="1200" b="1" dirty="0"/>
              <a:t> </a:t>
            </a:r>
            <a:r>
              <a:rPr lang="en-US" altLang="zh-CN" sz="1200" i="1" dirty="0"/>
              <a:t>restart-</a:t>
            </a:r>
            <a:r>
              <a:rPr lang="en-US" altLang="zh-CN" sz="1200" i="1" dirty="0" err="1"/>
              <a:t>val</a:t>
            </a:r>
            <a:r>
              <a:rPr lang="zh-CN" altLang="en-US" sz="1200" kern="1200" dirty="0">
                <a:solidFill>
                  <a:schemeClr val="tx1"/>
                </a:solidFill>
                <a:latin typeface="+mn-lt"/>
                <a:cs typeface="+mn-cs"/>
              </a:rPr>
              <a:t>指定的条件时，才重新开启触发开关。当节点值再次达到</a:t>
            </a:r>
            <a:r>
              <a:rPr lang="en-US" altLang="zh-CN" sz="1200" b="1" dirty="0"/>
              <a:t>start-op</a:t>
            </a:r>
            <a:r>
              <a:rPr lang="zh-CN" altLang="en-US" sz="1200" dirty="0"/>
              <a:t> </a:t>
            </a:r>
            <a:r>
              <a:rPr lang="en-US" altLang="zh-CN" sz="1200" i="1" dirty="0"/>
              <a:t>start-op</a:t>
            </a:r>
            <a:r>
              <a:rPr lang="zh-CN" altLang="en-US" sz="1200" dirty="0"/>
              <a:t> </a:t>
            </a:r>
            <a:r>
              <a:rPr lang="en-US" altLang="zh-CN" sz="1200" b="1" dirty="0"/>
              <a:t>start-</a:t>
            </a:r>
            <a:r>
              <a:rPr lang="en-US" altLang="zh-CN" sz="1200" b="1" dirty="0" err="1"/>
              <a:t>val</a:t>
            </a:r>
            <a:r>
              <a:rPr lang="zh-CN" altLang="en-US" sz="1200" dirty="0"/>
              <a:t> </a:t>
            </a:r>
            <a:r>
              <a:rPr lang="en-US" altLang="zh-CN" sz="1200" i="1" dirty="0"/>
              <a:t>start-</a:t>
            </a:r>
            <a:r>
              <a:rPr lang="en-US" altLang="zh-CN" sz="1200" i="1" dirty="0" err="1"/>
              <a:t>val</a:t>
            </a:r>
            <a:r>
              <a:rPr lang="zh-CN" altLang="en-US" sz="1200" kern="1200" dirty="0">
                <a:solidFill>
                  <a:schemeClr val="tx1"/>
                </a:solidFill>
                <a:latin typeface="+mn-lt"/>
                <a:cs typeface="+mn-cs"/>
              </a:rPr>
              <a:t>指定的条件时，则再次触发监控策略执行一次（第二次执行），并关闭触发开关，系统继续监控</a:t>
            </a:r>
            <a:r>
              <a:rPr lang="en-US" altLang="zh-CN" sz="1200" dirty="0"/>
              <a:t>SNMP</a:t>
            </a:r>
            <a:r>
              <a:rPr lang="zh-CN" altLang="en-US" sz="1200" kern="1200" dirty="0">
                <a:solidFill>
                  <a:schemeClr val="tx1"/>
                </a:solidFill>
                <a:latin typeface="+mn-lt"/>
                <a:cs typeface="+mn-cs"/>
              </a:rPr>
              <a:t>节点值变化事件。如此循环</a:t>
            </a:r>
            <a:endParaRPr lang="zh-CN" altLang="en-US" dirty="0"/>
          </a:p>
          <a:p>
            <a:r>
              <a:rPr lang="en-US" altLang="zh-CN" sz="1200" dirty="0" err="1"/>
              <a:t>snmp_notification</a:t>
            </a:r>
            <a:endParaRPr lang="zh-CN" altLang="en-US" dirty="0"/>
          </a:p>
          <a:p>
            <a:r>
              <a:rPr lang="zh-CN" altLang="en-US" sz="1200" kern="1200" dirty="0">
                <a:solidFill>
                  <a:schemeClr val="tx1"/>
                </a:solidFill>
                <a:latin typeface="+mn-lt"/>
                <a:cs typeface="+mn-cs"/>
              </a:rPr>
              <a:t>监控</a:t>
            </a:r>
            <a:r>
              <a:rPr lang="en-US" altLang="zh-CN" sz="1200" dirty="0"/>
              <a:t>SNMP Trap</a:t>
            </a:r>
            <a:r>
              <a:rPr lang="zh-CN" altLang="en-US" sz="1200" kern="1200" dirty="0">
                <a:solidFill>
                  <a:schemeClr val="tx1"/>
                </a:solidFill>
                <a:latin typeface="+mn-lt"/>
                <a:cs typeface="+mn-cs"/>
              </a:rPr>
              <a:t>事件</a:t>
            </a:r>
            <a:endParaRPr lang="zh-CN" altLang="en-US" dirty="0"/>
          </a:p>
          <a:p>
            <a:r>
              <a:rPr lang="zh-CN" altLang="en-US" sz="1200" kern="1200" dirty="0">
                <a:solidFill>
                  <a:schemeClr val="tx1"/>
                </a:solidFill>
                <a:latin typeface="+mn-lt"/>
                <a:cs typeface="+mn-cs"/>
              </a:rPr>
              <a:t>配置该事件后，当系统生成一条</a:t>
            </a:r>
            <a:r>
              <a:rPr lang="en-US" altLang="zh-CN" sz="1200" dirty="0"/>
              <a:t>Trap</a:t>
            </a:r>
            <a:r>
              <a:rPr lang="zh-CN" altLang="en-US" sz="1200" kern="1200" dirty="0">
                <a:solidFill>
                  <a:schemeClr val="tx1"/>
                </a:solidFill>
                <a:latin typeface="+mn-lt"/>
                <a:cs typeface="+mn-cs"/>
              </a:rPr>
              <a:t>，</a:t>
            </a:r>
            <a:r>
              <a:rPr lang="en-US" altLang="zh-CN" sz="1200" dirty="0"/>
              <a:t>Trap</a:t>
            </a:r>
            <a:r>
              <a:rPr lang="zh-CN" altLang="en-US" sz="1200" kern="1200" dirty="0">
                <a:solidFill>
                  <a:schemeClr val="tx1"/>
                </a:solidFill>
                <a:latin typeface="+mn-lt"/>
                <a:cs typeface="+mn-cs"/>
              </a:rPr>
              <a:t>中携带的</a:t>
            </a:r>
            <a:r>
              <a:rPr lang="en-US" altLang="zh-CN" sz="1200" dirty="0"/>
              <a:t>MIB</a:t>
            </a:r>
            <a:r>
              <a:rPr lang="zh-CN" altLang="en-US" sz="1200" kern="1200" dirty="0">
                <a:solidFill>
                  <a:schemeClr val="tx1"/>
                </a:solidFill>
                <a:latin typeface="+mn-lt"/>
                <a:cs typeface="+mn-cs"/>
              </a:rPr>
              <a:t>对象（由</a:t>
            </a:r>
            <a:r>
              <a:rPr lang="en-US" altLang="zh-CN" sz="1200" i="1" dirty="0" err="1"/>
              <a:t>oid</a:t>
            </a:r>
            <a:r>
              <a:rPr lang="zh-CN" altLang="en-US" sz="1200" kern="1200" dirty="0">
                <a:solidFill>
                  <a:schemeClr val="tx1"/>
                </a:solidFill>
                <a:latin typeface="+mn-lt"/>
                <a:cs typeface="+mn-cs"/>
              </a:rPr>
              <a:t>参数指定）的值到达</a:t>
            </a:r>
            <a:r>
              <a:rPr lang="en-US" altLang="zh-CN" sz="1200" b="1" dirty="0" err="1"/>
              <a:t>oid-val</a:t>
            </a:r>
            <a:r>
              <a:rPr lang="zh-CN" altLang="en-US" sz="1200" i="1" dirty="0"/>
              <a:t> </a:t>
            </a:r>
            <a:r>
              <a:rPr lang="en-US" altLang="zh-CN" sz="1200" i="1" dirty="0" err="1"/>
              <a:t>oid-val</a:t>
            </a:r>
            <a:r>
              <a:rPr lang="en-US" altLang="zh-CN" sz="1200" i="1" dirty="0"/>
              <a:t> </a:t>
            </a:r>
            <a:r>
              <a:rPr lang="en-US" altLang="zh-CN" sz="1200" b="1" dirty="0"/>
              <a:t>op</a:t>
            </a:r>
            <a:r>
              <a:rPr lang="zh-CN" altLang="en-US" sz="1200" i="1" dirty="0"/>
              <a:t> </a:t>
            </a:r>
            <a:r>
              <a:rPr lang="en-US" altLang="zh-CN" sz="1200" i="1" dirty="0"/>
              <a:t>op</a:t>
            </a:r>
            <a:r>
              <a:rPr lang="zh-CN" altLang="en-US" sz="1200" kern="1200" dirty="0">
                <a:solidFill>
                  <a:schemeClr val="tx1"/>
                </a:solidFill>
                <a:latin typeface="+mn-lt"/>
                <a:cs typeface="+mn-cs"/>
              </a:rPr>
              <a:t>指定的条件时，触发监控策略执行</a:t>
            </a:r>
            <a:endParaRPr lang="zh-CN" altLang="en-US" dirty="0"/>
          </a:p>
          <a:p>
            <a:endParaRPr lang="zh-CN" altLang="en-US" dirty="0"/>
          </a:p>
          <a:p>
            <a:endParaRPr lang="zh-CN" altLang="zh-CN" sz="1200" i="1" kern="1200" dirty="0">
              <a:solidFill>
                <a:schemeClr val="tx1"/>
              </a:solidFill>
              <a:latin typeface="+mn-lt"/>
              <a:cs typeface="+mn-cs"/>
            </a:endParaRPr>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42</a:t>
            </a:fld>
            <a:endParaRPr lang="zh-CN" altLang="en-US"/>
          </a:p>
        </p:txBody>
      </p:sp>
    </p:spTree>
    <p:extLst>
      <p:ext uri="{BB962C8B-B14F-4D97-AF65-F5344CB8AC3E}">
        <p14:creationId xmlns:p14="http://schemas.microsoft.com/office/powerpoint/2010/main" val="32892539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幻灯片图像占位符 1"/>
          <p:cNvSpPr>
            <a:spLocks noGrp="1" noRot="1" noChangeAspect="1"/>
          </p:cNvSpPr>
          <p:nvPr>
            <p:ph type="sldImg"/>
          </p:nvPr>
        </p:nvSpPr>
        <p:spPr bwMode="auto">
          <a:noFill/>
          <a:ln>
            <a:solidFill>
              <a:srgbClr val="000000"/>
            </a:solidFill>
            <a:miter lim="800000"/>
            <a:headEnd/>
            <a:tailEnd/>
          </a:ln>
        </p:spPr>
      </p:sp>
      <p:sp>
        <p:nvSpPr>
          <p:cNvPr id="3" name="备注占位符 2"/>
          <p:cNvSpPr>
            <a:spLocks noGrp="1"/>
          </p:cNvSpPr>
          <p:nvPr>
            <p:ph type="body" idx="1"/>
          </p:nvPr>
        </p:nvSpPr>
        <p:spPr/>
        <p:txBody>
          <a:bodyPr>
            <a:normAutofit/>
          </a:bodyPr>
          <a:lstStyle/>
          <a:p>
            <a:pPr fontAlgn="auto">
              <a:spcBef>
                <a:spcPts val="0"/>
              </a:spcBef>
              <a:spcAft>
                <a:spcPts val="0"/>
              </a:spcAft>
              <a:defRPr/>
            </a:pPr>
            <a:r>
              <a:rPr lang="zh-CN" altLang="zh-CN" dirty="0"/>
              <a:t>现代通讯产品对设备的可用性、可靠性、可维护性需求日益提高。如何提前发现设备的潜在问题；出现问题时，如何快速定位故障，如何自动修复，对难以定位和修改的问题，如何收集第一现场信息帮助维护开发人员定位；收集的设备故障信息、以及其它信息（例如用户感兴趣的关键设备事件）如何发送到用户手中等。</a:t>
            </a:r>
            <a:endParaRPr lang="zh-CN" altLang="zh-CN" i="1" dirty="0"/>
          </a:p>
          <a:p>
            <a:pPr fontAlgn="auto">
              <a:spcBef>
                <a:spcPts val="0"/>
              </a:spcBef>
              <a:spcAft>
                <a:spcPts val="0"/>
              </a:spcAft>
              <a:defRPr/>
            </a:pPr>
            <a:r>
              <a:rPr lang="en-US" altLang="zh-CN" dirty="0"/>
              <a:t> </a:t>
            </a:r>
            <a:endParaRPr lang="zh-CN" altLang="zh-CN" i="1" dirty="0"/>
          </a:p>
          <a:p>
            <a:pPr fontAlgn="auto">
              <a:spcBef>
                <a:spcPts val="0"/>
              </a:spcBef>
              <a:spcAft>
                <a:spcPts val="0"/>
              </a:spcAft>
              <a:defRPr/>
            </a:pPr>
            <a:r>
              <a:rPr lang="zh-CN" altLang="zh-CN" dirty="0"/>
              <a:t>在</a:t>
            </a:r>
            <a:r>
              <a:rPr lang="en-US" altLang="zh-CN" dirty="0" err="1"/>
              <a:t>Comware</a:t>
            </a:r>
            <a:r>
              <a:rPr lang="en-US" altLang="zh-CN" dirty="0"/>
              <a:t> V7</a:t>
            </a:r>
            <a:r>
              <a:rPr lang="zh-CN" altLang="zh-CN" dirty="0"/>
              <a:t>上</a:t>
            </a:r>
            <a:r>
              <a:rPr lang="en-US" altLang="zh-CN" dirty="0"/>
              <a:t>EAA</a:t>
            </a:r>
            <a:r>
              <a:rPr lang="zh-CN" altLang="zh-CN" dirty="0"/>
              <a:t>（</a:t>
            </a:r>
            <a:r>
              <a:rPr lang="en-US" altLang="zh-CN" dirty="0"/>
              <a:t>embedded automation architecture</a:t>
            </a:r>
            <a:r>
              <a:rPr lang="zh-CN" altLang="zh-CN" dirty="0"/>
              <a:t>）就是用来解决上述问题。</a:t>
            </a:r>
            <a:r>
              <a:rPr lang="en-US" altLang="zh-CN" dirty="0" err="1"/>
              <a:t>Comware</a:t>
            </a:r>
            <a:r>
              <a:rPr lang="en-US" altLang="zh-CN" dirty="0"/>
              <a:t> EAA</a:t>
            </a:r>
            <a:r>
              <a:rPr lang="zh-CN" altLang="zh-CN" dirty="0"/>
              <a:t>（以下简称</a:t>
            </a:r>
            <a:r>
              <a:rPr lang="en-US" altLang="zh-CN" dirty="0"/>
              <a:t>EAA</a:t>
            </a:r>
            <a:r>
              <a:rPr lang="zh-CN" altLang="zh-CN" dirty="0"/>
              <a:t>）是</a:t>
            </a:r>
            <a:r>
              <a:rPr lang="en-US" altLang="zh-CN" dirty="0"/>
              <a:t>in-box</a:t>
            </a:r>
            <a:r>
              <a:rPr lang="zh-CN" altLang="zh-CN" dirty="0"/>
              <a:t>或</a:t>
            </a:r>
            <a:r>
              <a:rPr lang="en-US" altLang="zh-CN" dirty="0"/>
              <a:t>embedded</a:t>
            </a:r>
            <a:r>
              <a:rPr lang="zh-CN" altLang="zh-CN" dirty="0"/>
              <a:t>在</a:t>
            </a:r>
            <a:r>
              <a:rPr lang="en-US" altLang="zh-CN" dirty="0" err="1"/>
              <a:t>Comware</a:t>
            </a:r>
            <a:r>
              <a:rPr lang="en-US" altLang="zh-CN" dirty="0"/>
              <a:t> V7</a:t>
            </a:r>
            <a:r>
              <a:rPr lang="zh-CN" altLang="zh-CN" dirty="0"/>
              <a:t>系统的组件，能够对系统软硬件部件的内部事件、状态进行监控，尽可能提前发现潜在问题；出现问题时收集现场信息并尝试自动修复；并能根据用户配置通过</a:t>
            </a:r>
            <a:r>
              <a:rPr lang="en-US" altLang="zh-CN" dirty="0"/>
              <a:t>email</a:t>
            </a:r>
            <a:r>
              <a:rPr lang="zh-CN" altLang="zh-CN" dirty="0"/>
              <a:t>等形式将现场信息发送到技术支援和用户邮箱。</a:t>
            </a:r>
            <a:endParaRPr lang="zh-CN" altLang="zh-CN" i="1" dirty="0"/>
          </a:p>
          <a:p>
            <a:pPr fontAlgn="auto">
              <a:spcBef>
                <a:spcPts val="0"/>
              </a:spcBef>
              <a:spcAft>
                <a:spcPts val="0"/>
              </a:spcAft>
              <a:defRPr/>
            </a:pPr>
            <a:endParaRPr lang="en-US" altLang="zh-CN" dirty="0"/>
          </a:p>
          <a:p>
            <a:pPr fontAlgn="auto">
              <a:spcBef>
                <a:spcPct val="50000"/>
              </a:spcBef>
              <a:spcAft>
                <a:spcPts val="0"/>
              </a:spcAft>
              <a:buClr>
                <a:srgbClr val="CC0000"/>
              </a:buClr>
              <a:buFont typeface="Wingdings" pitchFamily="2" charset="2"/>
              <a:buChar char="n"/>
              <a:defRPr/>
            </a:pPr>
            <a:r>
              <a:rPr lang="zh-CN" altLang="en-US" dirty="0"/>
              <a:t>开放式的编程框架</a:t>
            </a:r>
          </a:p>
          <a:p>
            <a:pPr lvl="1" fontAlgn="auto">
              <a:spcBef>
                <a:spcPct val="50000"/>
              </a:spcBef>
              <a:spcAft>
                <a:spcPts val="0"/>
              </a:spcAft>
              <a:buClr>
                <a:srgbClr val="CC0000"/>
              </a:buClr>
              <a:buFont typeface="Wingdings" pitchFamily="2" charset="2"/>
              <a:buChar char="n"/>
              <a:defRPr/>
            </a:pPr>
            <a:r>
              <a:rPr lang="zh-CN" altLang="en-US" sz="1600" dirty="0"/>
              <a:t>  支持</a:t>
            </a:r>
            <a:r>
              <a:rPr lang="en-US" altLang="zh-CN" sz="1600" dirty="0" err="1"/>
              <a:t>cli</a:t>
            </a:r>
            <a:r>
              <a:rPr lang="zh-CN" altLang="en-US" sz="1600" dirty="0"/>
              <a:t>命令脚本、支持</a:t>
            </a:r>
            <a:r>
              <a:rPr lang="en-US" altLang="zh-CN" sz="1600" dirty="0" err="1"/>
              <a:t>tcl</a:t>
            </a:r>
            <a:r>
              <a:rPr lang="zh-CN" altLang="en-US" sz="1600" dirty="0"/>
              <a:t>脚本编程</a:t>
            </a:r>
            <a:endParaRPr lang="en-US" altLang="zh-CN" sz="1600" dirty="0"/>
          </a:p>
          <a:p>
            <a:pPr lvl="1" fontAlgn="auto">
              <a:spcBef>
                <a:spcPct val="50000"/>
              </a:spcBef>
              <a:spcAft>
                <a:spcPts val="0"/>
              </a:spcAft>
              <a:buClr>
                <a:srgbClr val="CC0000"/>
              </a:buClr>
              <a:buFont typeface="Wingdings" pitchFamily="2" charset="2"/>
              <a:buNone/>
              <a:defRPr/>
            </a:pPr>
            <a:endParaRPr lang="en-US" altLang="zh-CN" sz="1600" dirty="0"/>
          </a:p>
          <a:p>
            <a:pPr lvl="1" fontAlgn="auto">
              <a:spcBef>
                <a:spcPct val="50000"/>
              </a:spcBef>
              <a:spcAft>
                <a:spcPts val="0"/>
              </a:spcAft>
              <a:buClr>
                <a:srgbClr val="CC0000"/>
              </a:buClr>
              <a:buFont typeface="Wingdings" pitchFamily="2" charset="2"/>
              <a:buNone/>
              <a:defRPr/>
            </a:pPr>
            <a:r>
              <a:rPr lang="zh-CN" altLang="en-US" sz="1400" dirty="0"/>
              <a:t>触发条件：</a:t>
            </a:r>
            <a:endParaRPr lang="en-US" altLang="zh-CN" sz="1400" dirty="0"/>
          </a:p>
          <a:p>
            <a:pPr lvl="1" fontAlgn="auto">
              <a:spcBef>
                <a:spcPct val="50000"/>
              </a:spcBef>
              <a:spcAft>
                <a:spcPts val="0"/>
              </a:spcAft>
              <a:buClr>
                <a:srgbClr val="CC0000"/>
              </a:buClr>
              <a:buFont typeface="Wingdings" pitchFamily="2" charset="2"/>
              <a:buNone/>
              <a:defRPr/>
            </a:pPr>
            <a:r>
              <a:rPr lang="zh-CN" altLang="zh-CN" dirty="0"/>
              <a:t>实时事件发布部分是触发事件的源头。例如如果有动和停止会触发进程事件等等</a:t>
            </a:r>
            <a:endParaRPr lang="en-US" altLang="zh-CN" sz="1400" dirty="0"/>
          </a:p>
          <a:p>
            <a:pPr lvl="1" fontAlgn="auto">
              <a:spcBef>
                <a:spcPct val="50000"/>
              </a:spcBef>
              <a:spcAft>
                <a:spcPts val="0"/>
              </a:spcAft>
              <a:buClr>
                <a:srgbClr val="CC0000"/>
              </a:buClr>
              <a:buFont typeface="Wingdings" pitchFamily="2" charset="2"/>
              <a:buNone/>
              <a:defRPr/>
            </a:pPr>
            <a:r>
              <a:rPr lang="zh-CN" altLang="zh-CN" dirty="0"/>
              <a:t>对应实时事件订阅，</a:t>
            </a:r>
            <a:r>
              <a:rPr lang="en-US" altLang="zh-CN" dirty="0" err="1"/>
              <a:t>comsh</a:t>
            </a:r>
            <a:r>
              <a:rPr lang="zh-CN" altLang="zh-CN" dirty="0"/>
              <a:t>执行命令时会触发</a:t>
            </a:r>
            <a:r>
              <a:rPr lang="en-US" altLang="zh-CN" dirty="0"/>
              <a:t>CLI</a:t>
            </a:r>
            <a:r>
              <a:rPr lang="zh-CN" altLang="zh-CN" dirty="0"/>
              <a:t>事件，接口统计变化会触发接口事件，板卡插播会触发热插拔事件，进程启</a:t>
            </a:r>
            <a:endParaRPr lang="zh-CN" altLang="zh-CN" i="1" dirty="0"/>
          </a:p>
          <a:p>
            <a:pPr fontAlgn="auto">
              <a:spcBef>
                <a:spcPts val="0"/>
              </a:spcBef>
              <a:spcAft>
                <a:spcPts val="0"/>
              </a:spcAft>
              <a:defRPr/>
            </a:pPr>
            <a:endParaRPr lang="zh-CN" altLang="en-US" dirty="0"/>
          </a:p>
        </p:txBody>
      </p:sp>
      <p:sp>
        <p:nvSpPr>
          <p:cNvPr id="91750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64DE15-CC93-47A5-BCF1-5C6A8A62B702}" type="slidenum">
              <a:rPr lang="zh-CN" altLang="en-US"/>
              <a:pPr/>
              <a:t>43</a:t>
            </a:fld>
            <a:endParaRPr lang="zh-CN" altLang="en-US"/>
          </a:p>
        </p:txBody>
      </p:sp>
    </p:spTree>
    <p:extLst>
      <p:ext uri="{BB962C8B-B14F-4D97-AF65-F5344CB8AC3E}">
        <p14:creationId xmlns:p14="http://schemas.microsoft.com/office/powerpoint/2010/main" val="3361386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44</a:t>
            </a:fld>
            <a:endParaRPr lang="zh-CN" altLang="en-US"/>
          </a:p>
        </p:txBody>
      </p:sp>
    </p:spTree>
    <p:extLst>
      <p:ext uri="{BB962C8B-B14F-4D97-AF65-F5344CB8AC3E}">
        <p14:creationId xmlns:p14="http://schemas.microsoft.com/office/powerpoint/2010/main" val="28325633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dirty="0"/>
          </a:p>
          <a:p>
            <a:r>
              <a:rPr lang="zh-CN" altLang="en-US" dirty="0"/>
              <a:t>提供初始配置规格</a:t>
            </a:r>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45</a:t>
            </a:fld>
            <a:endParaRPr lang="zh-CN" altLang="en-US"/>
          </a:p>
        </p:txBody>
      </p:sp>
    </p:spTree>
    <p:extLst>
      <p:ext uri="{BB962C8B-B14F-4D97-AF65-F5344CB8AC3E}">
        <p14:creationId xmlns:p14="http://schemas.microsoft.com/office/powerpoint/2010/main" val="930856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高可靠性：四电源槽位，可以配置多种灵活电源备份方案</a:t>
            </a:r>
            <a:endParaRPr lang="en-US" altLang="zh-CN" dirty="0"/>
          </a:p>
          <a:p>
            <a:r>
              <a:rPr lang="zh-CN" altLang="en-US" dirty="0"/>
              <a:t>易扩展性</a:t>
            </a:r>
            <a:r>
              <a:rPr lang="en-US" altLang="zh-CN" dirty="0"/>
              <a:t>:</a:t>
            </a:r>
            <a:r>
              <a:rPr lang="zh-CN" altLang="en-US" dirty="0"/>
              <a:t>整机最大支持</a:t>
            </a:r>
            <a:r>
              <a:rPr lang="en-US" altLang="zh-CN" dirty="0"/>
              <a:t>1200W</a:t>
            </a:r>
            <a:r>
              <a:rPr lang="zh-CN" altLang="en-US" dirty="0"/>
              <a:t>，支持未来扩展。</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46</a:t>
            </a:fld>
            <a:endParaRPr lang="zh-CN" altLang="en-US"/>
          </a:p>
        </p:txBody>
      </p:sp>
    </p:spTree>
    <p:extLst>
      <p:ext uri="{BB962C8B-B14F-4D97-AF65-F5344CB8AC3E}">
        <p14:creationId xmlns:p14="http://schemas.microsoft.com/office/powerpoint/2010/main" val="23205761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baseline="0" dirty="0">
                <a:solidFill>
                  <a:schemeClr val="tx1"/>
                </a:solidFill>
                <a:latin typeface="+mn-lt"/>
                <a:cs typeface="+mn-cs"/>
              </a:rPr>
              <a:t>MSRG2</a:t>
            </a:r>
            <a:r>
              <a:rPr lang="zh-CN" altLang="en-US" sz="1200" kern="1200" baseline="0" dirty="0">
                <a:solidFill>
                  <a:schemeClr val="tx1"/>
                </a:solidFill>
                <a:latin typeface="+mn-lt"/>
                <a:cs typeface="+mn-cs"/>
              </a:rPr>
              <a:t>全系列温度、风扇、电源监控设计，纯硬件轮询监控各类传感器，减轻</a:t>
            </a:r>
            <a:r>
              <a:rPr lang="en-US" altLang="zh-CN" sz="1200" kern="1200" baseline="0" dirty="0">
                <a:solidFill>
                  <a:schemeClr val="tx1"/>
                </a:solidFill>
                <a:latin typeface="+mn-lt"/>
                <a:cs typeface="+mn-cs"/>
              </a:rPr>
              <a:t>CPU</a:t>
            </a:r>
            <a:r>
              <a:rPr lang="zh-CN" altLang="en-US" sz="1200" kern="1200" baseline="0" dirty="0">
                <a:solidFill>
                  <a:schemeClr val="tx1"/>
                </a:solidFill>
                <a:latin typeface="+mn-lt"/>
                <a:cs typeface="+mn-cs"/>
              </a:rPr>
              <a:t>负担，充分保证</a:t>
            </a:r>
            <a:r>
              <a:rPr lang="en-US" altLang="zh-CN" sz="1200" kern="1200" baseline="0" dirty="0">
                <a:solidFill>
                  <a:schemeClr val="tx1"/>
                </a:solidFill>
                <a:latin typeface="+mn-lt"/>
                <a:cs typeface="+mn-cs"/>
              </a:rPr>
              <a:t>MSRG2</a:t>
            </a:r>
            <a:r>
              <a:rPr lang="zh-CN" altLang="en-US" sz="1200" kern="1200" baseline="0" dirty="0">
                <a:solidFill>
                  <a:schemeClr val="tx1"/>
                </a:solidFill>
                <a:latin typeface="+mn-lt"/>
                <a:cs typeface="+mn-cs"/>
              </a:rPr>
              <a:t>数据业务的稳定性。</a:t>
            </a:r>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47</a:t>
            </a:fld>
            <a:endParaRPr lang="zh-CN" altLang="en-US"/>
          </a:p>
        </p:txBody>
      </p:sp>
    </p:spTree>
    <p:extLst>
      <p:ext uri="{BB962C8B-B14F-4D97-AF65-F5344CB8AC3E}">
        <p14:creationId xmlns:p14="http://schemas.microsoft.com/office/powerpoint/2010/main" val="432349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7" name="幻灯片图像占位符 1"/>
          <p:cNvSpPr>
            <a:spLocks noGrp="1" noRot="1" noChangeAspect="1"/>
          </p:cNvSpPr>
          <p:nvPr>
            <p:ph type="sldImg"/>
          </p:nvPr>
        </p:nvSpPr>
        <p:spPr bwMode="auto">
          <a:noFill/>
          <a:ln>
            <a:solidFill>
              <a:srgbClr val="000000"/>
            </a:solidFill>
            <a:miter lim="800000"/>
            <a:headEnd/>
            <a:tailEnd/>
          </a:ln>
        </p:spPr>
      </p:sp>
      <p:sp>
        <p:nvSpPr>
          <p:cNvPr id="92569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MSR G2</a:t>
            </a:r>
            <a:r>
              <a:rPr lang="zh-CN" altLang="en-US" dirty="0"/>
              <a:t>所有可编程器件</a:t>
            </a:r>
            <a:r>
              <a:rPr lang="en-US" altLang="zh-CN" dirty="0"/>
              <a:t>FPGA/CPLD</a:t>
            </a:r>
            <a:r>
              <a:rPr lang="zh-CN" altLang="en-US" dirty="0"/>
              <a:t>全部支持在线升级和自动加载，提升路由器可靠性和扩展性。</a:t>
            </a:r>
          </a:p>
        </p:txBody>
      </p:sp>
      <p:sp>
        <p:nvSpPr>
          <p:cNvPr id="92569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7499532-47E2-4DAE-9D5C-499213947B20}" type="slidenum">
              <a:rPr lang="zh-CN" altLang="en-US"/>
              <a:pPr/>
              <a:t>48</a:t>
            </a:fld>
            <a:endParaRPr lang="zh-CN" altLang="en-US"/>
          </a:p>
        </p:txBody>
      </p:sp>
    </p:spTree>
    <p:extLst>
      <p:ext uri="{BB962C8B-B14F-4D97-AF65-F5344CB8AC3E}">
        <p14:creationId xmlns:p14="http://schemas.microsoft.com/office/powerpoint/2010/main" val="2747913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a:t>1</a:t>
            </a:r>
            <a:r>
              <a:rPr lang="zh-CN" altLang="en-US" dirty="0"/>
              <a:t>。先进的风道隔离设计：电源与系统风道隔离设计，独立散热，互不干扰，提高了散热效率，</a:t>
            </a:r>
          </a:p>
          <a:p>
            <a:r>
              <a:rPr lang="en-US" altLang="zh-CN" dirty="0"/>
              <a:t>2</a:t>
            </a:r>
            <a:r>
              <a:rPr lang="zh-CN" altLang="en-US" dirty="0"/>
              <a:t>。独特的双</a:t>
            </a:r>
            <a:r>
              <a:rPr lang="en-US" altLang="zh-CN" dirty="0"/>
              <a:t>L</a:t>
            </a:r>
            <a:r>
              <a:rPr lang="zh-CN" altLang="en-US" dirty="0"/>
              <a:t>形风道设计，完美兼容上一代插卡，同时满足数据中心机房对于前后风道的需求，实现与数据中心产品并柜安装。电源风道与系统风道两个</a:t>
            </a:r>
            <a:r>
              <a:rPr lang="en-US" altLang="zh-CN" dirty="0"/>
              <a:t>L</a:t>
            </a:r>
            <a:r>
              <a:rPr lang="zh-CN" altLang="en-US" dirty="0"/>
              <a:t>型风道提高了空间利用率</a:t>
            </a:r>
          </a:p>
          <a:p>
            <a:r>
              <a:rPr lang="en-US" altLang="zh-CN" dirty="0"/>
              <a:t>3</a:t>
            </a:r>
            <a:r>
              <a:rPr lang="zh-CN" altLang="en-US" dirty="0"/>
              <a:t>。风扇级冗余备份设计（针对</a:t>
            </a:r>
            <a:r>
              <a:rPr lang="en-US" altLang="zh-CN" dirty="0"/>
              <a:t>56</a:t>
            </a:r>
            <a:r>
              <a:rPr lang="zh-CN" altLang="en-US" dirty="0"/>
              <a:t>）</a:t>
            </a:r>
          </a:p>
          <a:p>
            <a:r>
              <a:rPr lang="en-US" altLang="zh-CN" dirty="0"/>
              <a:t>4</a:t>
            </a:r>
            <a:r>
              <a:rPr lang="zh-CN" altLang="en-US" dirty="0"/>
              <a:t>。多级风扇调速方案，系统会根据产品内部温度确定系统需要的风扇转速，最大可能的降低了风扇噪音与能耗。电源风扇与系统风扇分开独立调速，既保证各部分的散热又可以最大程度降低噪音。</a:t>
            </a:r>
          </a:p>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49</a:t>
            </a:fld>
            <a:endParaRPr lang="zh-CN" altLang="en-US"/>
          </a:p>
        </p:txBody>
      </p:sp>
    </p:spTree>
    <p:extLst>
      <p:ext uri="{BB962C8B-B14F-4D97-AF65-F5344CB8AC3E}">
        <p14:creationId xmlns:p14="http://schemas.microsoft.com/office/powerpoint/2010/main" val="1705005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50</a:t>
            </a:fld>
            <a:endParaRPr lang="zh-CN" altLang="en-US"/>
          </a:p>
        </p:txBody>
      </p:sp>
    </p:spTree>
    <p:extLst>
      <p:ext uri="{BB962C8B-B14F-4D97-AF65-F5344CB8AC3E}">
        <p14:creationId xmlns:p14="http://schemas.microsoft.com/office/powerpoint/2010/main" val="362982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sz="1600"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600" dirty="0">
                <a:solidFill>
                  <a:prstClr val="white"/>
                </a:solidFill>
                <a:latin typeface="微软雅黑" pitchFamily="34" charset="-122"/>
                <a:ea typeface="微软雅黑" pitchFamily="34" charset="-122"/>
              </a:rPr>
              <a:t>商业连锁零配置方案</a:t>
            </a:r>
          </a:p>
          <a:p>
            <a:endParaRPr lang="en-US" altLang="zh-CN" sz="1600" dirty="0"/>
          </a:p>
          <a:p>
            <a:r>
              <a:rPr lang="zh-CN" altLang="en-US" sz="1600" dirty="0"/>
              <a:t>灵活接入，快速部属：</a:t>
            </a:r>
            <a:endParaRPr lang="en-US" altLang="zh-CN" sz="1600" dirty="0"/>
          </a:p>
          <a:p>
            <a:pPr marL="57150" lvl="1" indent="-57150" defTabSz="488950">
              <a:spcAft>
                <a:spcPct val="15000"/>
              </a:spcAft>
              <a:buFontTx/>
              <a:buChar char="••"/>
            </a:pPr>
            <a:r>
              <a:rPr lang="zh-CN" altLang="en-US" sz="1600" b="0" dirty="0">
                <a:solidFill>
                  <a:prstClr val="black">
                    <a:hueOff val="0"/>
                    <a:satOff val="0"/>
                    <a:lumOff val="0"/>
                    <a:alphaOff val="0"/>
                  </a:prstClr>
                </a:solidFill>
                <a:latin typeface="微软雅黑" pitchFamily="34" charset="-122"/>
                <a:ea typeface="微软雅黑" pitchFamily="34" charset="-122"/>
              </a:rPr>
              <a:t>满足多达</a:t>
            </a:r>
            <a:r>
              <a:rPr lang="en-US" altLang="zh-CN" sz="1600" b="0" dirty="0">
                <a:solidFill>
                  <a:prstClr val="black">
                    <a:hueOff val="0"/>
                    <a:satOff val="0"/>
                    <a:lumOff val="0"/>
                    <a:alphaOff val="0"/>
                  </a:prstClr>
                </a:solidFill>
                <a:latin typeface="微软雅黑" pitchFamily="34" charset="-122"/>
                <a:ea typeface="微软雅黑" pitchFamily="34" charset="-122"/>
              </a:rPr>
              <a:t>10000</a:t>
            </a:r>
            <a:r>
              <a:rPr lang="zh-CN" altLang="en-US" sz="1600" b="0" dirty="0">
                <a:solidFill>
                  <a:prstClr val="black">
                    <a:hueOff val="0"/>
                    <a:satOff val="0"/>
                    <a:lumOff val="0"/>
                    <a:alphaOff val="0"/>
                  </a:prstClr>
                </a:solidFill>
                <a:latin typeface="微软雅黑" pitchFamily="34" charset="-122"/>
                <a:ea typeface="微软雅黑" pitchFamily="34" charset="-122"/>
              </a:rPr>
              <a:t>个分支接入</a:t>
            </a:r>
            <a:endParaRPr lang="en-US" altLang="zh-CN" sz="1600" b="0" dirty="0">
              <a:solidFill>
                <a:prstClr val="black">
                  <a:hueOff val="0"/>
                  <a:satOff val="0"/>
                  <a:lumOff val="0"/>
                  <a:alphaOff val="0"/>
                </a:prstClr>
              </a:solidFill>
              <a:latin typeface="微软雅黑" pitchFamily="34" charset="-122"/>
              <a:ea typeface="微软雅黑" pitchFamily="34" charset="-122"/>
            </a:endParaRPr>
          </a:p>
          <a:p>
            <a:pPr marL="57150" lvl="1" indent="-57150" defTabSz="488950">
              <a:spcAft>
                <a:spcPct val="15000"/>
              </a:spcAft>
              <a:buFontTx/>
              <a:buChar char="••"/>
            </a:pPr>
            <a:r>
              <a:rPr lang="zh-CN" altLang="en-US" sz="1600" b="0" dirty="0">
                <a:solidFill>
                  <a:prstClr val="black">
                    <a:hueOff val="0"/>
                    <a:satOff val="0"/>
                    <a:lumOff val="0"/>
                    <a:alphaOff val="0"/>
                  </a:prstClr>
                </a:solidFill>
                <a:latin typeface="微软雅黑" pitchFamily="34" charset="-122"/>
                <a:ea typeface="微软雅黑" pitchFamily="34" charset="-122"/>
              </a:rPr>
              <a:t>丰富接入形式满足偏远分支接入（专线</a:t>
            </a:r>
            <a:r>
              <a:rPr lang="en-US" altLang="zh-CN" sz="1600" b="0" dirty="0">
                <a:solidFill>
                  <a:prstClr val="black">
                    <a:hueOff val="0"/>
                    <a:satOff val="0"/>
                    <a:lumOff val="0"/>
                    <a:alphaOff val="0"/>
                  </a:prstClr>
                </a:solidFill>
                <a:latin typeface="微软雅黑" pitchFamily="34" charset="-122"/>
                <a:ea typeface="微软雅黑" pitchFamily="34" charset="-122"/>
              </a:rPr>
              <a:t>/ADSL/3G</a:t>
            </a:r>
            <a:r>
              <a:rPr lang="zh-CN" altLang="en-US" sz="1600" b="0" dirty="0">
                <a:solidFill>
                  <a:prstClr val="black">
                    <a:hueOff val="0"/>
                    <a:satOff val="0"/>
                    <a:lumOff val="0"/>
                    <a:alphaOff val="0"/>
                  </a:prstClr>
                </a:solidFill>
                <a:latin typeface="微软雅黑" pitchFamily="34" charset="-122"/>
                <a:ea typeface="微软雅黑" pitchFamily="34" charset="-122"/>
              </a:rPr>
              <a:t>等）</a:t>
            </a:r>
            <a:endParaRPr lang="en-US" altLang="zh-CN" sz="1600" b="0" dirty="0">
              <a:solidFill>
                <a:prstClr val="black">
                  <a:hueOff val="0"/>
                  <a:satOff val="0"/>
                  <a:lumOff val="0"/>
                  <a:alphaOff val="0"/>
                </a:prstClr>
              </a:solidFill>
              <a:latin typeface="微软雅黑" pitchFamily="34" charset="-122"/>
              <a:ea typeface="微软雅黑" pitchFamily="34" charset="-122"/>
            </a:endParaRPr>
          </a:p>
          <a:p>
            <a:pPr marL="57150" lvl="1" indent="-57150" defTabSz="488950">
              <a:spcAft>
                <a:spcPct val="15000"/>
              </a:spcAft>
              <a:buFontTx/>
              <a:buChar char="••"/>
            </a:pPr>
            <a:r>
              <a:rPr lang="zh-CN" altLang="en-US" sz="1600" b="0" dirty="0">
                <a:solidFill>
                  <a:prstClr val="black">
                    <a:hueOff val="0"/>
                    <a:satOff val="0"/>
                    <a:lumOff val="0"/>
                    <a:alphaOff val="0"/>
                  </a:prstClr>
                </a:solidFill>
                <a:latin typeface="微软雅黑" pitchFamily="34" charset="-122"/>
                <a:ea typeface="微软雅黑" pitchFamily="34" charset="-122"/>
              </a:rPr>
              <a:t>上行</a:t>
            </a:r>
            <a:r>
              <a:rPr lang="en-US" altLang="zh-CN" sz="1600" b="0" dirty="0">
                <a:solidFill>
                  <a:prstClr val="black">
                    <a:hueOff val="0"/>
                    <a:satOff val="0"/>
                    <a:lumOff val="0"/>
                    <a:alphaOff val="0"/>
                  </a:prstClr>
                </a:solidFill>
                <a:latin typeface="微软雅黑" pitchFamily="34" charset="-122"/>
                <a:ea typeface="微软雅黑" pitchFamily="34" charset="-122"/>
              </a:rPr>
              <a:t>3G/</a:t>
            </a:r>
            <a:r>
              <a:rPr lang="zh-CN" altLang="en-US" sz="1600" b="0" dirty="0">
                <a:solidFill>
                  <a:prstClr val="black">
                    <a:hueOff val="0"/>
                    <a:satOff val="0"/>
                    <a:lumOff val="0"/>
                    <a:alphaOff val="0"/>
                  </a:prstClr>
                </a:solidFill>
                <a:latin typeface="微软雅黑" pitchFamily="34" charset="-122"/>
                <a:ea typeface="微软雅黑" pitchFamily="34" charset="-122"/>
              </a:rPr>
              <a:t>下行</a:t>
            </a:r>
            <a:r>
              <a:rPr lang="en-US" altLang="zh-CN" sz="1600" b="0" dirty="0" err="1">
                <a:solidFill>
                  <a:prstClr val="black">
                    <a:hueOff val="0"/>
                    <a:satOff val="0"/>
                    <a:lumOff val="0"/>
                    <a:alphaOff val="0"/>
                  </a:prstClr>
                </a:solidFill>
                <a:latin typeface="微软雅黑" pitchFamily="34" charset="-122"/>
                <a:ea typeface="微软雅黑" pitchFamily="34" charset="-122"/>
              </a:rPr>
              <a:t>Wifi</a:t>
            </a:r>
            <a:r>
              <a:rPr lang="en-US" altLang="zh-CN" sz="1600" b="0" dirty="0">
                <a:solidFill>
                  <a:prstClr val="black">
                    <a:hueOff val="0"/>
                    <a:satOff val="0"/>
                    <a:lumOff val="0"/>
                    <a:alphaOff val="0"/>
                  </a:prstClr>
                </a:solidFill>
                <a:latin typeface="微软雅黑" pitchFamily="34" charset="-122"/>
                <a:ea typeface="微软雅黑" pitchFamily="34" charset="-122"/>
              </a:rPr>
              <a:t> 11n</a:t>
            </a:r>
            <a:r>
              <a:rPr lang="zh-CN" altLang="en-US" sz="1600" b="0" dirty="0">
                <a:solidFill>
                  <a:prstClr val="black">
                    <a:hueOff val="0"/>
                    <a:satOff val="0"/>
                    <a:lumOff val="0"/>
                    <a:alphaOff val="0"/>
                  </a:prstClr>
                </a:solidFill>
                <a:latin typeface="微软雅黑" pitchFamily="34" charset="-122"/>
                <a:ea typeface="微软雅黑" pitchFamily="34" charset="-122"/>
              </a:rPr>
              <a:t>全空口方案，分支没有布线成本</a:t>
            </a:r>
          </a:p>
          <a:p>
            <a:r>
              <a:rPr lang="zh-CN" altLang="en-US" dirty="0"/>
              <a:t>零配置，分支无维护：</a:t>
            </a:r>
            <a:endParaRPr lang="en-US" altLang="zh-CN" dirty="0"/>
          </a:p>
          <a:p>
            <a:pPr marL="57150" lvl="1" indent="-57150" defTabSz="488950">
              <a:lnSpc>
                <a:spcPct val="90000"/>
              </a:lnSpc>
              <a:spcAft>
                <a:spcPct val="15000"/>
              </a:spcAft>
              <a:buFontTx/>
              <a:buChar char="••"/>
            </a:pPr>
            <a:r>
              <a:rPr lang="zh-CN" altLang="en-US" sz="1600" b="0" dirty="0">
                <a:solidFill>
                  <a:prstClr val="black">
                    <a:hueOff val="0"/>
                    <a:satOff val="0"/>
                    <a:lumOff val="0"/>
                    <a:alphaOff val="0"/>
                  </a:prstClr>
                </a:solidFill>
                <a:latin typeface="微软雅黑" pitchFamily="34" charset="-122"/>
                <a:ea typeface="微软雅黑" pitchFamily="34" charset="-122"/>
              </a:rPr>
              <a:t>自动分支管理（</a:t>
            </a:r>
            <a:r>
              <a:rPr lang="en-US" altLang="zh-CN" sz="1600" b="0" dirty="0">
                <a:solidFill>
                  <a:prstClr val="black">
                    <a:hueOff val="0"/>
                    <a:satOff val="0"/>
                    <a:lumOff val="0"/>
                    <a:alphaOff val="0"/>
                  </a:prstClr>
                </a:solidFill>
                <a:latin typeface="微软雅黑" pitchFamily="34" charset="-122"/>
                <a:ea typeface="微软雅黑" pitchFamily="34" charset="-122"/>
              </a:rPr>
              <a:t> BIMS </a:t>
            </a:r>
            <a:r>
              <a:rPr lang="zh-CN" altLang="en-US" sz="1600" b="0" dirty="0">
                <a:solidFill>
                  <a:prstClr val="black">
                    <a:hueOff val="0"/>
                    <a:satOff val="0"/>
                    <a:lumOff val="0"/>
                    <a:alphaOff val="0"/>
                  </a:prstClr>
                </a:solidFill>
                <a:latin typeface="微软雅黑" pitchFamily="34" charset="-122"/>
                <a:ea typeface="微软雅黑" pitchFamily="34" charset="-122"/>
              </a:rPr>
              <a:t>）</a:t>
            </a:r>
            <a:endParaRPr lang="en-US" altLang="zh-CN" sz="1600" b="0" dirty="0">
              <a:solidFill>
                <a:prstClr val="black">
                  <a:hueOff val="0"/>
                  <a:satOff val="0"/>
                  <a:lumOff val="0"/>
                  <a:alphaOff val="0"/>
                </a:prstClr>
              </a:solidFill>
              <a:latin typeface="微软雅黑" pitchFamily="34" charset="-122"/>
              <a:ea typeface="微软雅黑" pitchFamily="34" charset="-122"/>
            </a:endParaRPr>
          </a:p>
          <a:p>
            <a:pPr marL="57150" lvl="1" indent="-57150" defTabSz="488950">
              <a:lnSpc>
                <a:spcPct val="90000"/>
              </a:lnSpc>
              <a:spcAft>
                <a:spcPct val="15000"/>
              </a:spcAft>
              <a:buFontTx/>
              <a:buChar char="••"/>
            </a:pPr>
            <a:r>
              <a:rPr lang="en-US" altLang="zh-CN" sz="1600" b="0" dirty="0">
                <a:solidFill>
                  <a:prstClr val="black">
                    <a:hueOff val="0"/>
                    <a:satOff val="0"/>
                    <a:lumOff val="0"/>
                    <a:alphaOff val="0"/>
                  </a:prstClr>
                </a:solidFill>
                <a:latin typeface="微软雅黑" pitchFamily="34" charset="-122"/>
                <a:ea typeface="微软雅黑" pitchFamily="34" charset="-122"/>
              </a:rPr>
              <a:t>U</a:t>
            </a:r>
            <a:r>
              <a:rPr lang="zh-CN" altLang="en-US" sz="1600" b="0" dirty="0">
                <a:solidFill>
                  <a:prstClr val="black">
                    <a:hueOff val="0"/>
                    <a:satOff val="0"/>
                    <a:lumOff val="0"/>
                    <a:alphaOff val="0"/>
                  </a:prstClr>
                </a:solidFill>
                <a:latin typeface="微软雅黑" pitchFamily="34" charset="-122"/>
                <a:ea typeface="微软雅黑" pitchFamily="34" charset="-122"/>
              </a:rPr>
              <a:t>盘方式</a:t>
            </a:r>
            <a:endParaRPr lang="en-US" altLang="zh-CN" sz="1600" b="0" dirty="0">
              <a:solidFill>
                <a:prstClr val="black">
                  <a:hueOff val="0"/>
                  <a:satOff val="0"/>
                  <a:lumOff val="0"/>
                  <a:alphaOff val="0"/>
                </a:prstClr>
              </a:solidFill>
              <a:latin typeface="微软雅黑" pitchFamily="34" charset="-122"/>
              <a:ea typeface="微软雅黑" pitchFamily="34" charset="-122"/>
            </a:endParaRPr>
          </a:p>
          <a:p>
            <a:pPr marL="57150" lvl="1" indent="-57150" defTabSz="488950">
              <a:lnSpc>
                <a:spcPct val="90000"/>
              </a:lnSpc>
              <a:spcAft>
                <a:spcPct val="15000"/>
              </a:spcAft>
              <a:buFontTx/>
              <a:buChar char="••"/>
            </a:pPr>
            <a:r>
              <a:rPr lang="en-US" altLang="zh-CN" sz="1600" b="0" dirty="0">
                <a:solidFill>
                  <a:prstClr val="black">
                    <a:hueOff val="0"/>
                    <a:satOff val="0"/>
                    <a:lumOff val="0"/>
                    <a:alphaOff val="0"/>
                  </a:prstClr>
                </a:solidFill>
                <a:latin typeface="微软雅黑" pitchFamily="34" charset="-122"/>
                <a:ea typeface="微软雅黑" pitchFamily="34" charset="-122"/>
              </a:rPr>
              <a:t>3G</a:t>
            </a:r>
            <a:r>
              <a:rPr lang="zh-CN" altLang="en-US" sz="1600" b="0" dirty="0">
                <a:solidFill>
                  <a:prstClr val="black">
                    <a:hueOff val="0"/>
                    <a:satOff val="0"/>
                    <a:lumOff val="0"/>
                    <a:alphaOff val="0"/>
                  </a:prstClr>
                </a:solidFill>
                <a:latin typeface="微软雅黑" pitchFamily="34" charset="-122"/>
                <a:ea typeface="微软雅黑" pitchFamily="34" charset="-122"/>
              </a:rPr>
              <a:t>短信方式</a:t>
            </a:r>
            <a:endParaRPr lang="en-US" altLang="zh-CN" sz="1600" b="0" dirty="0">
              <a:solidFill>
                <a:prstClr val="black">
                  <a:hueOff val="0"/>
                  <a:satOff val="0"/>
                  <a:lumOff val="0"/>
                  <a:alphaOff val="0"/>
                </a:prstClr>
              </a:solidFill>
              <a:latin typeface="微软雅黑" pitchFamily="34" charset="-122"/>
              <a:ea typeface="微软雅黑" pitchFamily="34" charset="-122"/>
            </a:endParaRPr>
          </a:p>
          <a:p>
            <a:pPr marL="57150" lvl="1" indent="-57150" defTabSz="488950">
              <a:lnSpc>
                <a:spcPct val="90000"/>
              </a:lnSpc>
              <a:spcAft>
                <a:spcPct val="15000"/>
              </a:spcAft>
              <a:buFontTx/>
              <a:buChar char="••"/>
            </a:pPr>
            <a:r>
              <a:rPr lang="zh-CN" altLang="en-US" sz="1600" b="0" dirty="0">
                <a:solidFill>
                  <a:prstClr val="black">
                    <a:hueOff val="0"/>
                    <a:satOff val="0"/>
                    <a:lumOff val="0"/>
                    <a:alphaOff val="0"/>
                  </a:prstClr>
                </a:solidFill>
                <a:latin typeface="微软雅黑" pitchFamily="34" charset="-122"/>
                <a:ea typeface="微软雅黑" pitchFamily="34" charset="-122"/>
              </a:rPr>
              <a:t>扫描枪方式</a:t>
            </a:r>
            <a:endParaRPr lang="en-US" altLang="zh-CN" sz="1600" b="0" dirty="0">
              <a:solidFill>
                <a:prstClr val="black">
                  <a:hueOff val="0"/>
                  <a:satOff val="0"/>
                  <a:lumOff val="0"/>
                  <a:alphaOff val="0"/>
                </a:prstClr>
              </a:solidFill>
              <a:latin typeface="微软雅黑" pitchFamily="34" charset="-122"/>
              <a:ea typeface="微软雅黑" pitchFamily="34" charset="-122"/>
            </a:endParaRPr>
          </a:p>
          <a:p>
            <a:pPr marL="57150" lvl="1" indent="-57150" defTabSz="488950">
              <a:lnSpc>
                <a:spcPct val="90000"/>
              </a:lnSpc>
              <a:spcAft>
                <a:spcPct val="15000"/>
              </a:spcAft>
              <a:buFontTx/>
              <a:buChar char="••"/>
            </a:pPr>
            <a:r>
              <a:rPr lang="zh-CN" altLang="en-US" sz="1600" b="0" dirty="0">
                <a:solidFill>
                  <a:prstClr val="black">
                    <a:hueOff val="0"/>
                    <a:satOff val="0"/>
                    <a:lumOff val="0"/>
                    <a:alphaOff val="0"/>
                  </a:prstClr>
                </a:solidFill>
                <a:latin typeface="微软雅黑" pitchFamily="34" charset="-122"/>
                <a:ea typeface="微软雅黑" pitchFamily="34" charset="-122"/>
              </a:rPr>
              <a:t>分支无忧，无需</a:t>
            </a:r>
            <a:r>
              <a:rPr lang="en-US" altLang="zh-CN" sz="1600" b="0" dirty="0">
                <a:solidFill>
                  <a:prstClr val="black">
                    <a:hueOff val="0"/>
                    <a:satOff val="0"/>
                    <a:lumOff val="0"/>
                    <a:alphaOff val="0"/>
                  </a:prstClr>
                </a:solidFill>
                <a:latin typeface="微软雅黑" pitchFamily="34" charset="-122"/>
                <a:ea typeface="微软雅黑" pitchFamily="34" charset="-122"/>
              </a:rPr>
              <a:t>IT</a:t>
            </a:r>
            <a:r>
              <a:rPr lang="zh-CN" altLang="en-US" sz="1600" b="0" dirty="0">
                <a:solidFill>
                  <a:prstClr val="black">
                    <a:hueOff val="0"/>
                    <a:satOff val="0"/>
                    <a:lumOff val="0"/>
                    <a:alphaOff val="0"/>
                  </a:prstClr>
                </a:solidFill>
                <a:latin typeface="微软雅黑" pitchFamily="34" charset="-122"/>
                <a:ea typeface="微软雅黑" pitchFamily="34" charset="-122"/>
              </a:rPr>
              <a:t>人员</a:t>
            </a:r>
            <a:endParaRPr lang="en-US" altLang="zh-CN" sz="1600" b="0" dirty="0">
              <a:solidFill>
                <a:prstClr val="black">
                  <a:hueOff val="0"/>
                  <a:satOff val="0"/>
                  <a:lumOff val="0"/>
                  <a:alphaOff val="0"/>
                </a:prstClr>
              </a:solidFill>
              <a:latin typeface="微软雅黑" pitchFamily="34" charset="-122"/>
              <a:ea typeface="微软雅黑" pitchFamily="34" charset="-122"/>
            </a:endParaRPr>
          </a:p>
          <a:p>
            <a:r>
              <a:rPr lang="zh-CN" altLang="en-US" dirty="0"/>
              <a:t>业务易管理、可视化：</a:t>
            </a:r>
            <a:endParaRPr lang="en-US" altLang="zh-CN" dirty="0"/>
          </a:p>
          <a:p>
            <a:pPr marL="57150" lvl="1" indent="-57150" defTabSz="488950">
              <a:lnSpc>
                <a:spcPct val="90000"/>
              </a:lnSpc>
              <a:spcAft>
                <a:spcPct val="15000"/>
              </a:spcAft>
              <a:buFont typeface="Arial" pitchFamily="34" charset="0"/>
              <a:buChar char="•"/>
            </a:pPr>
            <a:r>
              <a:rPr lang="zh-CN" altLang="en-US" sz="1600" b="0" dirty="0">
                <a:latin typeface="微软雅黑" pitchFamily="34" charset="-122"/>
                <a:ea typeface="微软雅黑" pitchFamily="34" charset="-122"/>
              </a:rPr>
              <a:t>设备集中管控（</a:t>
            </a:r>
            <a:r>
              <a:rPr lang="en-US" altLang="zh-CN" sz="1600" b="0" dirty="0">
                <a:latin typeface="微软雅黑" pitchFamily="34" charset="-122"/>
                <a:ea typeface="微软雅黑" pitchFamily="34" charset="-122"/>
              </a:rPr>
              <a:t>BIMS</a:t>
            </a:r>
            <a:r>
              <a:rPr lang="zh-CN" altLang="en-US" sz="1600" b="0" dirty="0">
                <a:latin typeface="微软雅黑" pitchFamily="34" charset="-122"/>
                <a:ea typeface="微软雅黑" pitchFamily="34" charset="-122"/>
              </a:rPr>
              <a:t>）</a:t>
            </a:r>
            <a:endParaRPr lang="en-US" altLang="zh-CN" sz="1600" b="0" dirty="0">
              <a:latin typeface="微软雅黑" pitchFamily="34" charset="-122"/>
              <a:ea typeface="微软雅黑" pitchFamily="34" charset="-122"/>
            </a:endParaRPr>
          </a:p>
          <a:p>
            <a:pPr marL="57150" lvl="1" indent="-57150" defTabSz="488950">
              <a:lnSpc>
                <a:spcPct val="90000"/>
              </a:lnSpc>
              <a:spcAft>
                <a:spcPct val="15000"/>
              </a:spcAft>
              <a:buFontTx/>
              <a:buChar char="••"/>
            </a:pPr>
            <a:r>
              <a:rPr lang="zh-CN" altLang="en-US" sz="1600" b="0" dirty="0">
                <a:latin typeface="微软雅黑" pitchFamily="34" charset="-122"/>
                <a:ea typeface="微软雅黑" pitchFamily="34" charset="-122"/>
              </a:rPr>
              <a:t>分支隧道连通性、联通性实时监控</a:t>
            </a:r>
            <a:endParaRPr lang="en-US" altLang="zh-CN" sz="1600" b="0" dirty="0">
              <a:latin typeface="微软雅黑" pitchFamily="34" charset="-122"/>
              <a:ea typeface="微软雅黑" pitchFamily="34" charset="-122"/>
            </a:endParaRPr>
          </a:p>
          <a:p>
            <a:pPr marL="57150" lvl="1" indent="-57150" defTabSz="488950">
              <a:lnSpc>
                <a:spcPct val="90000"/>
              </a:lnSpc>
              <a:spcAft>
                <a:spcPct val="15000"/>
              </a:spcAft>
              <a:buFontTx/>
              <a:buChar char="••"/>
            </a:pPr>
            <a:r>
              <a:rPr lang="zh-CN" altLang="en-US" sz="1600" b="0" dirty="0">
                <a:latin typeface="微软雅黑" pitchFamily="34" charset="-122"/>
                <a:ea typeface="微软雅黑" pitchFamily="34" charset="-122"/>
              </a:rPr>
              <a:t>分支用户准入及权限控制（</a:t>
            </a:r>
            <a:r>
              <a:rPr lang="en-US" altLang="zh-CN" sz="1600" b="0" dirty="0">
                <a:latin typeface="微软雅黑" pitchFamily="34" charset="-122"/>
                <a:ea typeface="微软雅黑" pitchFamily="34" charset="-122"/>
              </a:rPr>
              <a:t>EAD</a:t>
            </a:r>
            <a:r>
              <a:rPr lang="zh-CN" altLang="en-US" sz="1600" b="0" dirty="0">
                <a:latin typeface="微软雅黑" pitchFamily="34" charset="-122"/>
                <a:ea typeface="微软雅黑" pitchFamily="34" charset="-122"/>
              </a:rPr>
              <a:t>）</a:t>
            </a:r>
            <a:endParaRPr lang="en-US" altLang="zh-CN" sz="1600" b="0" dirty="0">
              <a:latin typeface="微软雅黑" pitchFamily="34" charset="-122"/>
              <a:ea typeface="微软雅黑" pitchFamily="34" charset="-122"/>
            </a:endParaRPr>
          </a:p>
          <a:p>
            <a:pPr marL="57150" lvl="1" indent="-57150" defTabSz="488950">
              <a:lnSpc>
                <a:spcPct val="90000"/>
              </a:lnSpc>
              <a:spcAft>
                <a:spcPct val="15000"/>
              </a:spcAft>
              <a:buFontTx/>
              <a:buChar char="••"/>
            </a:pPr>
            <a:r>
              <a:rPr lang="zh-CN" altLang="en-US" sz="1600" b="0" dirty="0">
                <a:latin typeface="微软雅黑" pitchFamily="34" charset="-122"/>
                <a:ea typeface="微软雅黑" pitchFamily="34" charset="-122"/>
              </a:rPr>
              <a:t>例行报告表（设备在线率、通断率统计）</a:t>
            </a:r>
            <a:endParaRPr lang="en-US" altLang="zh-CN" sz="1600" b="0" dirty="0">
              <a:solidFill>
                <a:prstClr val="black">
                  <a:hueOff val="0"/>
                  <a:satOff val="0"/>
                  <a:lumOff val="0"/>
                  <a:alphaOff val="0"/>
                </a:prstClr>
              </a:solidFill>
              <a:latin typeface="微软雅黑" pitchFamily="34" charset="-122"/>
              <a:ea typeface="微软雅黑" pitchFamily="34" charset="-122"/>
            </a:endParaRPr>
          </a:p>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51</a:t>
            </a:fld>
            <a:endParaRPr lang="zh-CN" altLang="en-US"/>
          </a:p>
        </p:txBody>
      </p:sp>
    </p:spTree>
    <p:extLst>
      <p:ext uri="{BB962C8B-B14F-4D97-AF65-F5344CB8AC3E}">
        <p14:creationId xmlns:p14="http://schemas.microsoft.com/office/powerpoint/2010/main" val="906719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MSR810</a:t>
            </a:r>
            <a:r>
              <a:rPr lang="zh-CN" altLang="en-US" dirty="0" smtClean="0"/>
              <a:t>系列主打无线，都是</a:t>
            </a:r>
            <a:r>
              <a:rPr lang="en-US" altLang="zh-CN" dirty="0" smtClean="0"/>
              <a:t>V7</a:t>
            </a:r>
            <a:r>
              <a:rPr lang="zh-CN" altLang="en-US" dirty="0" smtClean="0"/>
              <a:t>的</a:t>
            </a:r>
          </a:p>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8</a:t>
            </a:fld>
            <a:endParaRPr lang="zh-CN" altLang="en-US"/>
          </a:p>
        </p:txBody>
      </p:sp>
    </p:spTree>
    <p:extLst>
      <p:ext uri="{BB962C8B-B14F-4D97-AF65-F5344CB8AC3E}">
        <p14:creationId xmlns:p14="http://schemas.microsoft.com/office/powerpoint/2010/main" val="25837802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sz="1200" b="0" i="0" kern="1200" dirty="0">
                <a:solidFill>
                  <a:schemeClr val="tx1"/>
                </a:solidFill>
                <a:latin typeface="Times New Roman" pitchFamily="18" charset="0"/>
                <a:cs typeface="+mn-cs"/>
              </a:rPr>
              <a:t>虚拟专网：</a:t>
            </a:r>
            <a:r>
              <a:rPr lang="en-US" altLang="zh-CN" sz="1200" b="0" i="0" kern="1200" dirty="0">
                <a:solidFill>
                  <a:schemeClr val="tx1"/>
                </a:solidFill>
                <a:latin typeface="Times New Roman" pitchFamily="18" charset="0"/>
                <a:cs typeface="+mn-cs"/>
              </a:rPr>
              <a:t>GET VPN </a:t>
            </a:r>
            <a:r>
              <a:rPr lang="zh-CN" altLang="en-US" sz="1200" b="0" i="0" kern="1200" dirty="0">
                <a:solidFill>
                  <a:schemeClr val="tx1"/>
                </a:solidFill>
                <a:latin typeface="Times New Roman" pitchFamily="18" charset="0"/>
                <a:cs typeface="+mn-cs"/>
              </a:rPr>
              <a:t>代表了一种新型的</a:t>
            </a:r>
            <a:r>
              <a:rPr lang="en-US" altLang="zh-CN" sz="1200" b="0" i="0" kern="1200" dirty="0">
                <a:solidFill>
                  <a:schemeClr val="tx1"/>
                </a:solidFill>
                <a:latin typeface="Times New Roman" pitchFamily="18" charset="0"/>
                <a:cs typeface="+mn-cs"/>
              </a:rPr>
              <a:t>VPN</a:t>
            </a:r>
            <a:r>
              <a:rPr lang="zh-CN" altLang="en-US" sz="1200" b="0" i="0" kern="1200" dirty="0">
                <a:solidFill>
                  <a:schemeClr val="tx1"/>
                </a:solidFill>
                <a:latin typeface="Times New Roman" pitchFamily="18" charset="0"/>
                <a:cs typeface="+mn-cs"/>
              </a:rPr>
              <a:t>， 专门用于加密广域网上传输的数据。该网络能预测用户对点到点隧道的需求，使分布式分支网络能够将企业</a:t>
            </a:r>
            <a:r>
              <a:rPr lang="en-US" altLang="zh-CN" sz="1200" b="0" i="0" kern="1200" dirty="0">
                <a:solidFill>
                  <a:schemeClr val="tx1"/>
                </a:solidFill>
                <a:latin typeface="Times New Roman" pitchFamily="18" charset="0"/>
                <a:cs typeface="+mn-cs"/>
              </a:rPr>
              <a:t>VPN</a:t>
            </a:r>
            <a:r>
              <a:rPr lang="zh-CN" altLang="en-US" sz="1200" b="0" i="0" kern="1200" dirty="0">
                <a:solidFill>
                  <a:schemeClr val="tx1"/>
                </a:solidFill>
                <a:latin typeface="Times New Roman" pitchFamily="18" charset="0"/>
                <a:cs typeface="+mn-cs"/>
              </a:rPr>
              <a:t>扩展到几千个站点，同时支持对确保语音和视频质量而言至关重要的网络智能，如服务质量、路由和组播。由于</a:t>
            </a:r>
            <a:r>
              <a:rPr lang="en-US" altLang="zh-CN" sz="1200" b="0" i="0" kern="1200" dirty="0">
                <a:solidFill>
                  <a:schemeClr val="tx1"/>
                </a:solidFill>
                <a:latin typeface="Times New Roman" pitchFamily="18" charset="0"/>
                <a:cs typeface="+mn-cs"/>
              </a:rPr>
              <a:t>GET VPN</a:t>
            </a:r>
            <a:r>
              <a:rPr lang="zh-CN" altLang="en-US" sz="1200" b="0" i="0" kern="1200" dirty="0">
                <a:solidFill>
                  <a:schemeClr val="tx1"/>
                </a:solidFill>
                <a:latin typeface="Times New Roman" pitchFamily="18" charset="0"/>
                <a:cs typeface="+mn-cs"/>
              </a:rPr>
              <a:t>的主要应用运行在基于多协议标签交换的网络上， </a:t>
            </a:r>
            <a:r>
              <a:rPr lang="en-US" altLang="zh-CN" sz="1200" b="0" i="0" kern="1200" dirty="0">
                <a:solidFill>
                  <a:schemeClr val="tx1"/>
                </a:solidFill>
                <a:latin typeface="Times New Roman" pitchFamily="18" charset="0"/>
                <a:cs typeface="+mn-cs"/>
              </a:rPr>
              <a:t>GET VPN</a:t>
            </a:r>
            <a:r>
              <a:rPr lang="zh-CN" altLang="en-US" sz="1200" b="0" i="0" kern="1200" dirty="0">
                <a:solidFill>
                  <a:schemeClr val="tx1"/>
                </a:solidFill>
                <a:latin typeface="Times New Roman" pitchFamily="18" charset="0"/>
                <a:cs typeface="+mn-cs"/>
              </a:rPr>
              <a:t>的固有灵活性使关注安全性的企业能通过电信运营商的广域网服务来管理其网络安全性，或者将加密服务委托给他们的供应商。</a:t>
            </a:r>
            <a:endParaRPr lang="zh-CN" altLang="en-US" dirty="0"/>
          </a:p>
        </p:txBody>
      </p:sp>
      <p:sp>
        <p:nvSpPr>
          <p:cNvPr id="4" name="灯片编号占位符 3"/>
          <p:cNvSpPr>
            <a:spLocks noGrp="1"/>
          </p:cNvSpPr>
          <p:nvPr>
            <p:ph type="sldNum" sz="quarter" idx="10"/>
          </p:nvPr>
        </p:nvSpPr>
        <p:spPr/>
        <p:txBody>
          <a:bodyPr/>
          <a:lstStyle/>
          <a:p>
            <a:pPr>
              <a:defRPr/>
            </a:pPr>
            <a:fld id="{749B0F1B-9F96-4568-8D7A-0C2E93B204DB}" type="slidenum">
              <a:rPr lang="en-US" altLang="zh-CN" smtClean="0"/>
              <a:pPr>
                <a:defRPr/>
              </a:pPr>
              <a:t>55</a:t>
            </a:fld>
            <a:endParaRPr lang="en-US" altLang="zh-CN"/>
          </a:p>
        </p:txBody>
      </p:sp>
    </p:spTree>
    <p:extLst>
      <p:ext uri="{BB962C8B-B14F-4D97-AF65-F5344CB8AC3E}">
        <p14:creationId xmlns:p14="http://schemas.microsoft.com/office/powerpoint/2010/main" val="2460160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MSR900E</a:t>
            </a:r>
            <a:r>
              <a:rPr lang="zh-CN" altLang="en-US" dirty="0" smtClean="0"/>
              <a:t>系列都是</a:t>
            </a:r>
            <a:r>
              <a:rPr lang="en-US" altLang="zh-CN" dirty="0" smtClean="0"/>
              <a:t>V5</a:t>
            </a:r>
            <a:r>
              <a:rPr lang="zh-CN" altLang="en-US" dirty="0" smtClean="0"/>
              <a:t>的</a:t>
            </a:r>
          </a:p>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10</a:t>
            </a:fld>
            <a:endParaRPr lang="zh-CN" altLang="en-US"/>
          </a:p>
        </p:txBody>
      </p:sp>
    </p:spTree>
    <p:extLst>
      <p:ext uri="{BB962C8B-B14F-4D97-AF65-F5344CB8AC3E}">
        <p14:creationId xmlns:p14="http://schemas.microsoft.com/office/powerpoint/2010/main" val="3297210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MSR930</a:t>
            </a:r>
            <a:r>
              <a:rPr lang="zh-CN" altLang="en-US" dirty="0" smtClean="0"/>
              <a:t>系列都是</a:t>
            </a:r>
            <a:r>
              <a:rPr lang="en-US" altLang="zh-CN" dirty="0" smtClean="0"/>
              <a:t>V5</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11</a:t>
            </a:fld>
            <a:endParaRPr lang="zh-CN" altLang="en-US"/>
          </a:p>
        </p:txBody>
      </p:sp>
    </p:spTree>
    <p:extLst>
      <p:ext uri="{BB962C8B-B14F-4D97-AF65-F5344CB8AC3E}">
        <p14:creationId xmlns:p14="http://schemas.microsoft.com/office/powerpoint/2010/main" val="3901379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0" fontAlgn="base" latinLnBrk="0" hangingPunct="0">
              <a:lnSpc>
                <a:spcPct val="120000"/>
              </a:lnSpc>
              <a:spcBef>
                <a:spcPct val="30000"/>
              </a:spcBef>
              <a:spcAft>
                <a:spcPct val="30000"/>
              </a:spcAft>
              <a:buClrTx/>
              <a:buSzTx/>
              <a:buFontTx/>
              <a:buNone/>
              <a:tabLst/>
              <a:defRPr/>
            </a:pPr>
            <a:r>
              <a:rPr lang="en-US" altLang="zh-CN" b="0" dirty="0" smtClean="0"/>
              <a:t>MSR2600-10</a:t>
            </a:r>
            <a:r>
              <a:rPr lang="zh-CN" altLang="en-US" b="0" dirty="0" smtClean="0"/>
              <a:t>，</a:t>
            </a:r>
            <a:r>
              <a:rPr lang="en-US" altLang="zh-CN" b="0" dirty="0" smtClean="0"/>
              <a:t>MSR2600-17</a:t>
            </a:r>
            <a:r>
              <a:rPr lang="zh-CN" altLang="en-US" b="0" dirty="0" smtClean="0"/>
              <a:t>（</a:t>
            </a:r>
            <a:r>
              <a:rPr lang="en-US" altLang="zh-CN" b="0" dirty="0" smtClean="0"/>
              <a:t>ComwareV5</a:t>
            </a:r>
            <a:r>
              <a:rPr lang="zh-CN" altLang="en-US" b="0" dirty="0" smtClean="0"/>
              <a:t>）</a:t>
            </a:r>
          </a:p>
          <a:p>
            <a:pPr marL="0" marR="0" lvl="0" indent="0" algn="l" defTabSz="914400" rtl="0" eaLnBrk="0" fontAlgn="base" latinLnBrk="0" hangingPunct="0">
              <a:lnSpc>
                <a:spcPct val="120000"/>
              </a:lnSpc>
              <a:spcBef>
                <a:spcPct val="30000"/>
              </a:spcBef>
              <a:spcAft>
                <a:spcPct val="30000"/>
              </a:spcAft>
              <a:buClrTx/>
              <a:buSzTx/>
              <a:buFontTx/>
              <a:buNone/>
              <a:tabLst/>
              <a:defRPr/>
            </a:pPr>
            <a:r>
              <a:rPr lang="en-US" altLang="zh-CN" b="0" dirty="0" smtClean="0"/>
              <a:t>MSR2600-6-X1</a:t>
            </a:r>
            <a:r>
              <a:rPr lang="zh-CN" altLang="en-US" b="0" dirty="0" smtClean="0"/>
              <a:t>，</a:t>
            </a:r>
            <a:r>
              <a:rPr lang="en-US" altLang="zh-CN" b="0" dirty="0" smtClean="0"/>
              <a:t>MSR2600-10-X1</a:t>
            </a:r>
            <a:r>
              <a:rPr lang="zh-CN" altLang="en-US" b="0" dirty="0" smtClean="0"/>
              <a:t>（</a:t>
            </a:r>
            <a:r>
              <a:rPr lang="en-US" altLang="zh-CN" b="0" dirty="0" smtClean="0"/>
              <a:t>ComwareV7</a:t>
            </a:r>
            <a:r>
              <a:rPr lang="zh-CN" altLang="en-US" b="0" dirty="0" smtClean="0"/>
              <a:t>）</a:t>
            </a:r>
          </a:p>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12</a:t>
            </a:fld>
            <a:endParaRPr lang="zh-CN" altLang="en-US"/>
          </a:p>
        </p:txBody>
      </p:sp>
    </p:spTree>
    <p:extLst>
      <p:ext uri="{BB962C8B-B14F-4D97-AF65-F5344CB8AC3E}">
        <p14:creationId xmlns:p14="http://schemas.microsoft.com/office/powerpoint/2010/main" val="2509238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MSR36-10-X1-DP-DC</a:t>
            </a:r>
            <a:r>
              <a:rPr lang="zh-CN" altLang="en-US" dirty="0" smtClean="0"/>
              <a:t>：双</a:t>
            </a:r>
            <a:r>
              <a:rPr lang="en-US" altLang="zh-CN" dirty="0" smtClean="0"/>
              <a:t>DC</a:t>
            </a:r>
            <a:r>
              <a:rPr lang="zh-CN" altLang="en-US" dirty="0" smtClean="0"/>
              <a:t>电源</a:t>
            </a:r>
            <a:endParaRPr lang="zh-CN" altLang="en-US" dirty="0"/>
          </a:p>
        </p:txBody>
      </p:sp>
      <p:sp>
        <p:nvSpPr>
          <p:cNvPr id="4" name="灯片编号占位符 3"/>
          <p:cNvSpPr>
            <a:spLocks noGrp="1"/>
          </p:cNvSpPr>
          <p:nvPr>
            <p:ph type="sldNum" sz="quarter" idx="10"/>
          </p:nvPr>
        </p:nvSpPr>
        <p:spPr/>
        <p:txBody>
          <a:bodyPr/>
          <a:lstStyle/>
          <a:p>
            <a:pPr>
              <a:defRPr/>
            </a:pPr>
            <a:fld id="{749B0F1B-9F96-4568-8D7A-0C2E93B204DB}" type="slidenum">
              <a:rPr lang="en-US" altLang="zh-CN" smtClean="0"/>
              <a:pPr>
                <a:defRPr/>
              </a:pPr>
              <a:t>14</a:t>
            </a:fld>
            <a:endParaRPr lang="en-US" altLang="zh-CN"/>
          </a:p>
        </p:txBody>
      </p:sp>
    </p:spTree>
    <p:extLst>
      <p:ext uri="{BB962C8B-B14F-4D97-AF65-F5344CB8AC3E}">
        <p14:creationId xmlns:p14="http://schemas.microsoft.com/office/powerpoint/2010/main" val="2244805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15</a:t>
            </a:fld>
            <a:endParaRPr lang="zh-CN" altLang="en-US"/>
          </a:p>
        </p:txBody>
      </p:sp>
    </p:spTree>
    <p:extLst>
      <p:ext uri="{BB962C8B-B14F-4D97-AF65-F5344CB8AC3E}">
        <p14:creationId xmlns:p14="http://schemas.microsoft.com/office/powerpoint/2010/main" val="3316808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3846716"/>
            <a:ext cx="7317432" cy="885622"/>
          </a:xfrm>
          <a:prstGeom prst="rect">
            <a:avLst/>
          </a:prstGeom>
        </p:spPr>
        <p:txBody>
          <a:bodyPr anchor="ctr" anchorCtr="0"/>
          <a:lstStyle>
            <a:lvl1pPr algn="ctr">
              <a:defRPr sz="2800"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绝密-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1"/>
            <a:ext cx="2057400" cy="419457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28601"/>
            <a:ext cx="6019800" cy="419457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绝密-节标题1">
    <p:spTree>
      <p:nvGrpSpPr>
        <p:cNvPr id="1" name=""/>
        <p:cNvGrpSpPr/>
        <p:nvPr/>
      </p:nvGrpSpPr>
      <p:grpSpPr>
        <a:xfrm>
          <a:off x="0" y="0"/>
          <a:ext cx="0" cy="0"/>
          <a:chOff x="0" y="0"/>
          <a:chExt cx="0" cy="0"/>
        </a:xfrm>
      </p:grpSpPr>
      <p:sp>
        <p:nvSpPr>
          <p:cNvPr id="3" name="Text Box 5"/>
          <p:cNvSpPr txBox="1">
            <a:spLocks noChangeArrowheads="1"/>
          </p:cNvSpPr>
          <p:nvPr userDrawn="1"/>
        </p:nvSpPr>
        <p:spPr bwMode="auto">
          <a:xfrm>
            <a:off x="8388424" y="4851130"/>
            <a:ext cx="533400" cy="276999"/>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1200">
                <a:solidFill>
                  <a:schemeClr val="bg1">
                    <a:lumMod val="65000"/>
                  </a:schemeClr>
                </a:solidFill>
                <a:latin typeface="微软雅黑" panose="020B0503020204020204" pitchFamily="34" charset="-122"/>
                <a:ea typeface="微软雅黑" panose="020B0503020204020204" pitchFamily="34" charset="-122"/>
              </a:rPr>
              <a:pPr algn="r">
                <a:spcBef>
                  <a:spcPct val="50000"/>
                </a:spcBef>
                <a:defRPr/>
              </a:pPr>
              <a:t>‹#›</a:t>
            </a:fld>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 name="矩形 9"/>
          <p:cNvSpPr/>
          <p:nvPr userDrawn="1"/>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 name="矩形 11"/>
          <p:cNvSpPr/>
          <p:nvPr userDrawn="1"/>
        </p:nvSpPr>
        <p:spPr>
          <a:xfrm>
            <a:off x="3689401" y="4924271"/>
            <a:ext cx="1766455" cy="215444"/>
          </a:xfrm>
          <a:prstGeom prst="rect">
            <a:avLst/>
          </a:prstGeom>
        </p:spPr>
        <p:txBody>
          <a:bodyPr wrap="squar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Top Secret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绝密</a:t>
            </a:r>
          </a:p>
        </p:txBody>
      </p:sp>
      <p:cxnSp>
        <p:nvCxnSpPr>
          <p:cNvPr id="14" name="直接连接符 13"/>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userDrawn="1"/>
        </p:nvSpPr>
        <p:spPr>
          <a:xfrm>
            <a:off x="3064594" y="1857003"/>
            <a:ext cx="3024336" cy="646331"/>
          </a:xfrm>
          <a:prstGeom prst="rect">
            <a:avLst/>
          </a:prstGeom>
          <a:noFill/>
        </p:spPr>
        <p:txBody>
          <a:bodyPr wrap="square" rtlCol="0">
            <a:spAutoFit/>
          </a:bodyPr>
          <a:lstStyle/>
          <a:p>
            <a:pPr algn="ctr"/>
            <a:r>
              <a:rPr lang="en-US" altLang="zh-CN" sz="3600" b="1" spc="70" dirty="0">
                <a:solidFill>
                  <a:schemeClr val="tx1">
                    <a:lumMod val="65000"/>
                    <a:lumOff val="35000"/>
                  </a:schemeClr>
                </a:solidFill>
                <a:latin typeface="微软雅黑" panose="020B0503020204020204" pitchFamily="34" charset="-122"/>
                <a:ea typeface="微软雅黑" panose="020B0503020204020204" pitchFamily="34" charset="-122"/>
              </a:rPr>
              <a:t>THANKS</a:t>
            </a:r>
            <a:endParaRPr lang="zh-CN" altLang="en-US" sz="3600" b="1" spc="7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6" name="矩形 15"/>
          <p:cNvSpPr/>
          <p:nvPr userDrawn="1"/>
        </p:nvSpPr>
        <p:spPr>
          <a:xfrm>
            <a:off x="3807714" y="2507603"/>
            <a:ext cx="1532985" cy="338554"/>
          </a:xfrm>
          <a:prstGeom prst="rect">
            <a:avLst/>
          </a:prstGeom>
        </p:spPr>
        <p:txBody>
          <a:bodyPr wrap="none">
            <a:spAutoFit/>
          </a:bodyPr>
          <a:lstStyle/>
          <a:p>
            <a:pPr algn="ctr"/>
            <a:r>
              <a:rPr lang="en-US" altLang="zh-CN" sz="16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6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7" name="直接连接符 16"/>
          <p:cNvCxnSpPr>
            <a:endCxn id="16" idx="1"/>
          </p:cNvCxnSpPr>
          <p:nvPr userDrawn="1"/>
        </p:nvCxnSpPr>
        <p:spPr>
          <a:xfrm>
            <a:off x="3552825" y="2676880"/>
            <a:ext cx="254889"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nvCxnSpPr>
        <p:spPr>
          <a:xfrm>
            <a:off x="5303085" y="2676880"/>
            <a:ext cx="276978"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8015572" y="195486"/>
            <a:ext cx="918103" cy="432048"/>
          </a:xfrm>
          <a:prstGeom prst="rect">
            <a:avLst/>
          </a:prstGeom>
        </p:spPr>
      </p:pic>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绝密-节标题2">
    <p:spTree>
      <p:nvGrpSpPr>
        <p:cNvPr id="1" name=""/>
        <p:cNvGrpSpPr/>
        <p:nvPr/>
      </p:nvGrpSpPr>
      <p:grpSpPr>
        <a:xfrm>
          <a:off x="0" y="0"/>
          <a:ext cx="0" cy="0"/>
          <a:chOff x="0" y="0"/>
          <a:chExt cx="0" cy="0"/>
        </a:xfrm>
      </p:grpSpPr>
      <p:sp>
        <p:nvSpPr>
          <p:cNvPr id="3" name="Text Box 5"/>
          <p:cNvSpPr txBox="1">
            <a:spLocks noChangeArrowheads="1"/>
          </p:cNvSpPr>
          <p:nvPr userDrawn="1"/>
        </p:nvSpPr>
        <p:spPr bwMode="auto">
          <a:xfrm>
            <a:off x="8388424" y="4851130"/>
            <a:ext cx="533400" cy="276999"/>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1200">
                <a:solidFill>
                  <a:schemeClr val="bg1">
                    <a:lumMod val="65000"/>
                  </a:schemeClr>
                </a:solidFill>
                <a:latin typeface="微软雅黑" panose="020B0503020204020204" pitchFamily="34" charset="-122"/>
                <a:ea typeface="微软雅黑" panose="020B0503020204020204" pitchFamily="34" charset="-122"/>
              </a:rPr>
              <a:pPr algn="r">
                <a:spcBef>
                  <a:spcPct val="50000"/>
                </a:spcBef>
                <a:defRPr/>
              </a:pPr>
              <a:t>‹#›</a:t>
            </a:fld>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 name="矩形 9"/>
          <p:cNvSpPr/>
          <p:nvPr userDrawn="1"/>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矩形 14"/>
          <p:cNvSpPr/>
          <p:nvPr userDrawn="1"/>
        </p:nvSpPr>
        <p:spPr>
          <a:xfrm>
            <a:off x="0" y="0"/>
            <a:ext cx="9144000" cy="2507603"/>
          </a:xfrm>
          <a:prstGeom prst="rect">
            <a:avLst/>
          </a:prstGeom>
          <a:solidFill>
            <a:schemeClr val="bg1">
              <a:lumMod val="95000"/>
            </a:schemeClr>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17" name="矩形 16"/>
          <p:cNvSpPr/>
          <p:nvPr userDrawn="1"/>
        </p:nvSpPr>
        <p:spPr>
          <a:xfrm>
            <a:off x="3762000" y="2521228"/>
            <a:ext cx="1615635" cy="353943"/>
          </a:xfrm>
          <a:prstGeom prst="rect">
            <a:avLst/>
          </a:prstGeom>
        </p:spPr>
        <p:txBody>
          <a:bodyPr wrap="none">
            <a:spAutoFit/>
          </a:bodyPr>
          <a:lstStyle/>
          <a:p>
            <a:pPr algn="ctr"/>
            <a:r>
              <a:rPr lang="en-US" altLang="zh-CN" sz="1700" b="0" dirty="0">
                <a:solidFill>
                  <a:schemeClr val="bg1">
                    <a:lumMod val="85000"/>
                  </a:schemeClr>
                </a:solidFill>
                <a:latin typeface="微软雅黑" panose="020B0503020204020204" pitchFamily="34" charset="-122"/>
                <a:ea typeface="微软雅黑" panose="020B0503020204020204" pitchFamily="34" charset="-122"/>
              </a:rPr>
              <a:t>www.h3c.com</a:t>
            </a:r>
            <a:endParaRPr lang="zh-CN" altLang="en-US" sz="1700" b="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16" name="矩形 15"/>
          <p:cNvSpPr/>
          <p:nvPr userDrawn="1"/>
        </p:nvSpPr>
        <p:spPr>
          <a:xfrm>
            <a:off x="3689401" y="4924271"/>
            <a:ext cx="1766455" cy="215444"/>
          </a:xfrm>
          <a:prstGeom prst="rect">
            <a:avLst/>
          </a:prstGeom>
        </p:spPr>
        <p:txBody>
          <a:bodyPr wrap="squar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Top Secret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绝密</a:t>
            </a:r>
          </a:p>
        </p:txBody>
      </p:sp>
      <p:pic>
        <p:nvPicPr>
          <p:cNvPr id="9" name="图片 8"/>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552376" y="1635646"/>
            <a:ext cx="2034881" cy="957590"/>
          </a:xfrm>
          <a:prstGeom prst="rect">
            <a:avLst/>
          </a:prstGeom>
        </p:spPr>
      </p:pic>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机密-自定义版式">
    <p:spTree>
      <p:nvGrpSpPr>
        <p:cNvPr id="1" name=""/>
        <p:cNvGrpSpPr/>
        <p:nvPr/>
      </p:nvGrpSpPr>
      <p:grpSpPr>
        <a:xfrm>
          <a:off x="0" y="0"/>
          <a:ext cx="0" cy="0"/>
          <a:chOff x="0" y="0"/>
          <a:chExt cx="0" cy="0"/>
        </a:xfrm>
      </p:grpSpPr>
      <p:sp>
        <p:nvSpPr>
          <p:cNvPr id="4" name="Rectangle 25"/>
          <p:cNvSpPr>
            <a:spLocks noGrp="1" noChangeArrowheads="1"/>
          </p:cNvSpPr>
          <p:nvPr>
            <p:ph idx="1"/>
          </p:nvPr>
        </p:nvSpPr>
        <p:spPr bwMode="auto">
          <a:xfrm>
            <a:off x="457200" y="1080367"/>
            <a:ext cx="8229600" cy="3363591"/>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5" name="Rectangle 24"/>
          <p:cNvSpPr>
            <a:spLocks noGrp="1" noChangeArrowheads="1"/>
          </p:cNvSpPr>
          <p:nvPr>
            <p:ph type="title"/>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机密-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机密-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131589"/>
            <a:ext cx="4038600" cy="329158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内容占位符 3"/>
          <p:cNvSpPr>
            <a:spLocks noGrp="1"/>
          </p:cNvSpPr>
          <p:nvPr>
            <p:ph sz="half" idx="2"/>
          </p:nvPr>
        </p:nvSpPr>
        <p:spPr>
          <a:xfrm>
            <a:off x="4648200" y="1131589"/>
            <a:ext cx="4038600" cy="329158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机密-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457201" y="1131590"/>
            <a:ext cx="4040188" cy="499567"/>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1" y="1631156"/>
            <a:ext cx="4040188"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131590"/>
            <a:ext cx="4041775" cy="499567"/>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631156"/>
            <a:ext cx="4041775"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 name="Rectangle 24"/>
          <p:cNvSpPr>
            <a:spLocks noGrp="1" noChangeArrowheads="1"/>
          </p:cNvSpPr>
          <p:nvPr>
            <p:ph type="title"/>
          </p:nvPr>
        </p:nvSpPr>
        <p:spPr bwMode="auto">
          <a:xfrm>
            <a:off x="457357" y="339491"/>
            <a:ext cx="8229451" cy="4572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机密-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机密-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9" y="204787"/>
            <a:ext cx="3008313" cy="871538"/>
          </a:xfrm>
        </p:spPr>
        <p:txBody>
          <a:bodyPr anchor="b"/>
          <a:lstStyle>
            <a:lvl1pPr algn="l">
              <a:defRPr sz="1800" b="1"/>
            </a:lvl1pPr>
          </a:lstStyle>
          <a:p>
            <a:r>
              <a:rPr lang="zh-CN" altLang="en-US"/>
              <a:t>单击此处编辑母版标题样式</a:t>
            </a:r>
            <a:endParaRPr lang="zh-CN" altLang="en-US" dirty="0"/>
          </a:p>
        </p:txBody>
      </p:sp>
      <p:sp>
        <p:nvSpPr>
          <p:cNvPr id="3" name="内容占位符 2"/>
          <p:cNvSpPr>
            <a:spLocks noGrp="1"/>
          </p:cNvSpPr>
          <p:nvPr>
            <p:ph idx="1"/>
          </p:nvPr>
        </p:nvSpPr>
        <p:spPr>
          <a:xfrm>
            <a:off x="3575069" y="204800"/>
            <a:ext cx="5111751" cy="4389835"/>
          </a:xfrm>
        </p:spPr>
        <p:txBody>
          <a:bodyPr/>
          <a:lstStyle>
            <a:lvl1pPr>
              <a:defRPr sz="1600"/>
            </a:lvl1pPr>
            <a:lvl2pPr>
              <a:defRPr sz="1400"/>
            </a:lvl2pPr>
            <a:lvl3pPr>
              <a:defRPr sz="1200"/>
            </a:lvl3pPr>
            <a:lvl4pPr>
              <a:defRPr sz="1100"/>
            </a:lvl4pPr>
            <a:lvl5pPr>
              <a:defRPr sz="11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文本占位符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机密-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1792288" y="402552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绝密-自定义版式">
    <p:spTree>
      <p:nvGrpSpPr>
        <p:cNvPr id="1" name=""/>
        <p:cNvGrpSpPr/>
        <p:nvPr/>
      </p:nvGrpSpPr>
      <p:grpSpPr>
        <a:xfrm>
          <a:off x="0" y="0"/>
          <a:ext cx="0" cy="0"/>
          <a:chOff x="0" y="0"/>
          <a:chExt cx="0" cy="0"/>
        </a:xfrm>
      </p:grpSpPr>
      <p:sp>
        <p:nvSpPr>
          <p:cNvPr id="4" name="Rectangle 25"/>
          <p:cNvSpPr>
            <a:spLocks noGrp="1" noChangeArrowheads="1"/>
          </p:cNvSpPr>
          <p:nvPr>
            <p:ph idx="1"/>
          </p:nvPr>
        </p:nvSpPr>
        <p:spPr bwMode="auto">
          <a:xfrm>
            <a:off x="457200" y="1080367"/>
            <a:ext cx="8229600" cy="3363591"/>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5" name="Rectangle 24"/>
          <p:cNvSpPr>
            <a:spLocks noGrp="1" noChangeArrowheads="1"/>
          </p:cNvSpPr>
          <p:nvPr>
            <p:ph type="title"/>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机密-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机密-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1"/>
            <a:ext cx="2057400" cy="419457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28601"/>
            <a:ext cx="6019800" cy="419457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机密-节标题1">
    <p:spTree>
      <p:nvGrpSpPr>
        <p:cNvPr id="1" name=""/>
        <p:cNvGrpSpPr/>
        <p:nvPr/>
      </p:nvGrpSpPr>
      <p:grpSpPr>
        <a:xfrm>
          <a:off x="0" y="0"/>
          <a:ext cx="0" cy="0"/>
          <a:chOff x="0" y="0"/>
          <a:chExt cx="0" cy="0"/>
        </a:xfrm>
      </p:grpSpPr>
      <p:sp>
        <p:nvSpPr>
          <p:cNvPr id="3" name="Text Box 5"/>
          <p:cNvSpPr txBox="1">
            <a:spLocks noChangeArrowheads="1"/>
          </p:cNvSpPr>
          <p:nvPr userDrawn="1"/>
        </p:nvSpPr>
        <p:spPr bwMode="auto">
          <a:xfrm>
            <a:off x="8388424" y="4851130"/>
            <a:ext cx="533400" cy="276999"/>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1200">
                <a:solidFill>
                  <a:schemeClr val="bg1">
                    <a:lumMod val="65000"/>
                  </a:schemeClr>
                </a:solidFill>
                <a:latin typeface="微软雅黑" panose="020B0503020204020204" pitchFamily="34" charset="-122"/>
                <a:ea typeface="微软雅黑" panose="020B0503020204020204" pitchFamily="34" charset="-122"/>
              </a:rPr>
              <a:pPr algn="r">
                <a:spcBef>
                  <a:spcPct val="50000"/>
                </a:spcBef>
                <a:defRPr/>
              </a:pPr>
              <a:t>‹#›</a:t>
            </a:fld>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 name="矩形 9"/>
          <p:cNvSpPr/>
          <p:nvPr userDrawn="1"/>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userDrawn="1"/>
        </p:nvSpPr>
        <p:spPr>
          <a:xfrm>
            <a:off x="3064594" y="1857003"/>
            <a:ext cx="3024336" cy="646331"/>
          </a:xfrm>
          <a:prstGeom prst="rect">
            <a:avLst/>
          </a:prstGeom>
          <a:noFill/>
        </p:spPr>
        <p:txBody>
          <a:bodyPr wrap="square" rtlCol="0">
            <a:spAutoFit/>
          </a:bodyPr>
          <a:lstStyle/>
          <a:p>
            <a:pPr algn="ctr"/>
            <a:r>
              <a:rPr lang="en-US" altLang="zh-CN" sz="3600" b="1" spc="70" dirty="0">
                <a:solidFill>
                  <a:schemeClr val="tx1">
                    <a:lumMod val="65000"/>
                    <a:lumOff val="35000"/>
                  </a:schemeClr>
                </a:solidFill>
                <a:latin typeface="微软雅黑" panose="020B0503020204020204" pitchFamily="34" charset="-122"/>
                <a:ea typeface="微软雅黑" panose="020B0503020204020204" pitchFamily="34" charset="-122"/>
              </a:rPr>
              <a:t>THANKS</a:t>
            </a:r>
            <a:endParaRPr lang="zh-CN" altLang="en-US" sz="3600" b="1" spc="7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6" name="矩形 15"/>
          <p:cNvSpPr/>
          <p:nvPr userDrawn="1"/>
        </p:nvSpPr>
        <p:spPr>
          <a:xfrm>
            <a:off x="3807714" y="2507603"/>
            <a:ext cx="1532985" cy="338554"/>
          </a:xfrm>
          <a:prstGeom prst="rect">
            <a:avLst/>
          </a:prstGeom>
        </p:spPr>
        <p:txBody>
          <a:bodyPr wrap="none">
            <a:spAutoFit/>
          </a:bodyPr>
          <a:lstStyle/>
          <a:p>
            <a:pPr algn="ctr"/>
            <a:r>
              <a:rPr lang="en-US" altLang="zh-CN" sz="16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6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7" name="直接连接符 16"/>
          <p:cNvCxnSpPr>
            <a:endCxn id="16" idx="1"/>
          </p:cNvCxnSpPr>
          <p:nvPr userDrawn="1"/>
        </p:nvCxnSpPr>
        <p:spPr>
          <a:xfrm>
            <a:off x="3552825" y="2676880"/>
            <a:ext cx="254889"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nvCxnSpPr>
        <p:spPr>
          <a:xfrm>
            <a:off x="5303085" y="2676880"/>
            <a:ext cx="276978"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sp>
        <p:nvSpPr>
          <p:cNvPr id="21" name="矩形 20"/>
          <p:cNvSpPr/>
          <p:nvPr userDrawn="1"/>
        </p:nvSpPr>
        <p:spPr>
          <a:xfrm>
            <a:off x="3822222" y="4924271"/>
            <a:ext cx="1502680" cy="215444"/>
          </a:xfrm>
          <a:prstGeom prst="rect">
            <a:avLst/>
          </a:prstGeom>
        </p:spPr>
        <p:txBody>
          <a:bodyPr wrap="squar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Secret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机密</a:t>
            </a:r>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 </a:t>
            </a:r>
            <a:endPar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8015572" y="195486"/>
            <a:ext cx="918103" cy="432048"/>
          </a:xfrm>
          <a:prstGeom prst="rect">
            <a:avLst/>
          </a:prstGeom>
        </p:spPr>
      </p:pic>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机密-节标题2">
    <p:spTree>
      <p:nvGrpSpPr>
        <p:cNvPr id="1" name=""/>
        <p:cNvGrpSpPr/>
        <p:nvPr/>
      </p:nvGrpSpPr>
      <p:grpSpPr>
        <a:xfrm>
          <a:off x="0" y="0"/>
          <a:ext cx="0" cy="0"/>
          <a:chOff x="0" y="0"/>
          <a:chExt cx="0" cy="0"/>
        </a:xfrm>
      </p:grpSpPr>
      <p:sp>
        <p:nvSpPr>
          <p:cNvPr id="3" name="Text Box 5"/>
          <p:cNvSpPr txBox="1">
            <a:spLocks noChangeArrowheads="1"/>
          </p:cNvSpPr>
          <p:nvPr userDrawn="1"/>
        </p:nvSpPr>
        <p:spPr bwMode="auto">
          <a:xfrm>
            <a:off x="8388424" y="4851130"/>
            <a:ext cx="533400" cy="276999"/>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1200">
                <a:solidFill>
                  <a:schemeClr val="bg1">
                    <a:lumMod val="65000"/>
                  </a:schemeClr>
                </a:solidFill>
                <a:latin typeface="微软雅黑" panose="020B0503020204020204" pitchFamily="34" charset="-122"/>
                <a:ea typeface="微软雅黑" panose="020B0503020204020204" pitchFamily="34" charset="-122"/>
              </a:rPr>
              <a:pPr algn="r">
                <a:spcBef>
                  <a:spcPct val="50000"/>
                </a:spcBef>
                <a:defRPr/>
              </a:pPr>
              <a:t>‹#›</a:t>
            </a:fld>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 name="矩形 9"/>
          <p:cNvSpPr/>
          <p:nvPr userDrawn="1"/>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矩形 14"/>
          <p:cNvSpPr/>
          <p:nvPr userDrawn="1"/>
        </p:nvSpPr>
        <p:spPr>
          <a:xfrm>
            <a:off x="0" y="0"/>
            <a:ext cx="9144000" cy="2507603"/>
          </a:xfrm>
          <a:prstGeom prst="rect">
            <a:avLst/>
          </a:prstGeom>
          <a:solidFill>
            <a:schemeClr val="bg1">
              <a:lumMod val="95000"/>
            </a:schemeClr>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17" name="矩形 16"/>
          <p:cNvSpPr/>
          <p:nvPr userDrawn="1"/>
        </p:nvSpPr>
        <p:spPr>
          <a:xfrm>
            <a:off x="3762000" y="2521228"/>
            <a:ext cx="1615635" cy="353943"/>
          </a:xfrm>
          <a:prstGeom prst="rect">
            <a:avLst/>
          </a:prstGeom>
        </p:spPr>
        <p:txBody>
          <a:bodyPr wrap="none">
            <a:spAutoFit/>
          </a:bodyPr>
          <a:lstStyle/>
          <a:p>
            <a:pPr algn="ctr"/>
            <a:r>
              <a:rPr lang="en-US" altLang="zh-CN" sz="1700" b="0" dirty="0">
                <a:solidFill>
                  <a:schemeClr val="bg1">
                    <a:lumMod val="85000"/>
                  </a:schemeClr>
                </a:solidFill>
                <a:latin typeface="微软雅黑" panose="020B0503020204020204" pitchFamily="34" charset="-122"/>
                <a:ea typeface="微软雅黑" panose="020B0503020204020204" pitchFamily="34" charset="-122"/>
              </a:rPr>
              <a:t>www.h3c.com</a:t>
            </a:r>
            <a:endParaRPr lang="zh-CN" altLang="en-US" sz="1700" b="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19" name="矩形 18"/>
          <p:cNvSpPr/>
          <p:nvPr userDrawn="1"/>
        </p:nvSpPr>
        <p:spPr>
          <a:xfrm>
            <a:off x="3822222" y="4924271"/>
            <a:ext cx="1502680" cy="215444"/>
          </a:xfrm>
          <a:prstGeom prst="rect">
            <a:avLst/>
          </a:prstGeom>
        </p:spPr>
        <p:txBody>
          <a:bodyPr wrap="squar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Secret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机密</a:t>
            </a:r>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 </a:t>
            </a:r>
            <a:endPar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419872" y="1601760"/>
            <a:ext cx="2214248" cy="1041998"/>
          </a:xfrm>
          <a:prstGeom prst="rect">
            <a:avLst/>
          </a:prstGeom>
        </p:spPr>
      </p:pic>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秘密-自定义版式">
    <p:spTree>
      <p:nvGrpSpPr>
        <p:cNvPr id="1" name=""/>
        <p:cNvGrpSpPr/>
        <p:nvPr/>
      </p:nvGrpSpPr>
      <p:grpSpPr>
        <a:xfrm>
          <a:off x="0" y="0"/>
          <a:ext cx="0" cy="0"/>
          <a:chOff x="0" y="0"/>
          <a:chExt cx="0" cy="0"/>
        </a:xfrm>
      </p:grpSpPr>
      <p:sp>
        <p:nvSpPr>
          <p:cNvPr id="4" name="Rectangle 25"/>
          <p:cNvSpPr>
            <a:spLocks noGrp="1" noChangeArrowheads="1"/>
          </p:cNvSpPr>
          <p:nvPr>
            <p:ph idx="1"/>
          </p:nvPr>
        </p:nvSpPr>
        <p:spPr bwMode="auto">
          <a:xfrm>
            <a:off x="457200" y="1080367"/>
            <a:ext cx="8229600" cy="3363591"/>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5" name="Rectangle 24"/>
          <p:cNvSpPr>
            <a:spLocks noGrp="1" noChangeArrowheads="1"/>
          </p:cNvSpPr>
          <p:nvPr>
            <p:ph type="title"/>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秘密-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秘密-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131589"/>
            <a:ext cx="4038600" cy="329158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内容占位符 3"/>
          <p:cNvSpPr>
            <a:spLocks noGrp="1"/>
          </p:cNvSpPr>
          <p:nvPr>
            <p:ph sz="half" idx="2"/>
          </p:nvPr>
        </p:nvSpPr>
        <p:spPr>
          <a:xfrm>
            <a:off x="4648200" y="1131589"/>
            <a:ext cx="4038600" cy="329158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秘密-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457201" y="1131590"/>
            <a:ext cx="4040188" cy="499567"/>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1" y="1631156"/>
            <a:ext cx="4040188"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131590"/>
            <a:ext cx="4041775" cy="499567"/>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631156"/>
            <a:ext cx="4041775"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 name="Rectangle 24"/>
          <p:cNvSpPr>
            <a:spLocks noGrp="1" noChangeArrowheads="1"/>
          </p:cNvSpPr>
          <p:nvPr>
            <p:ph type="title"/>
          </p:nvPr>
        </p:nvSpPr>
        <p:spPr bwMode="auto">
          <a:xfrm>
            <a:off x="457357" y="339491"/>
            <a:ext cx="8229451" cy="4572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秘密-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秘密-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9" y="204787"/>
            <a:ext cx="3008313" cy="871538"/>
          </a:xfrm>
        </p:spPr>
        <p:txBody>
          <a:bodyPr anchor="b"/>
          <a:lstStyle>
            <a:lvl1pPr algn="l">
              <a:defRPr sz="1800" b="1"/>
            </a:lvl1pPr>
          </a:lstStyle>
          <a:p>
            <a:r>
              <a:rPr lang="zh-CN" altLang="en-US"/>
              <a:t>单击此处编辑母版标题样式</a:t>
            </a:r>
            <a:endParaRPr lang="zh-CN" altLang="en-US" dirty="0"/>
          </a:p>
        </p:txBody>
      </p:sp>
      <p:sp>
        <p:nvSpPr>
          <p:cNvPr id="3" name="内容占位符 2"/>
          <p:cNvSpPr>
            <a:spLocks noGrp="1"/>
          </p:cNvSpPr>
          <p:nvPr>
            <p:ph idx="1"/>
          </p:nvPr>
        </p:nvSpPr>
        <p:spPr>
          <a:xfrm>
            <a:off x="3575069" y="204800"/>
            <a:ext cx="5111751" cy="4389835"/>
          </a:xfrm>
        </p:spPr>
        <p:txBody>
          <a:bodyPr/>
          <a:lstStyle>
            <a:lvl1pPr>
              <a:defRPr sz="1600"/>
            </a:lvl1pPr>
            <a:lvl2pPr>
              <a:defRPr sz="1400"/>
            </a:lvl2pPr>
            <a:lvl3pPr>
              <a:defRPr sz="1200"/>
            </a:lvl3pPr>
            <a:lvl4pPr>
              <a:defRPr sz="1100"/>
            </a:lvl4pPr>
            <a:lvl5pPr>
              <a:defRPr sz="11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文本占位符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绝密-标题幻灯片">
    <p:spTree>
      <p:nvGrpSpPr>
        <p:cNvPr id="1" name=""/>
        <p:cNvGrpSpPr/>
        <p:nvPr/>
      </p:nvGrpSpPr>
      <p:grpSpPr>
        <a:xfrm>
          <a:off x="0" y="0"/>
          <a:ext cx="0" cy="0"/>
          <a:chOff x="0" y="0"/>
          <a:chExt cx="0" cy="0"/>
        </a:xfrm>
      </p:grpSpPr>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秘密-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1792288" y="402552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秘密-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秘密-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1"/>
            <a:ext cx="2057400" cy="419457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28601"/>
            <a:ext cx="6019800" cy="419457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秘密-节标题1">
    <p:spTree>
      <p:nvGrpSpPr>
        <p:cNvPr id="1" name=""/>
        <p:cNvGrpSpPr/>
        <p:nvPr/>
      </p:nvGrpSpPr>
      <p:grpSpPr>
        <a:xfrm>
          <a:off x="0" y="0"/>
          <a:ext cx="0" cy="0"/>
          <a:chOff x="0" y="0"/>
          <a:chExt cx="0" cy="0"/>
        </a:xfrm>
      </p:grpSpPr>
      <p:sp>
        <p:nvSpPr>
          <p:cNvPr id="10" name="矩形 9"/>
          <p:cNvSpPr/>
          <p:nvPr userDrawn="1"/>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 name="矩形 10"/>
          <p:cNvSpPr/>
          <p:nvPr userDrawn="1"/>
        </p:nvSpPr>
        <p:spPr>
          <a:xfrm>
            <a:off x="4041403" y="4924271"/>
            <a:ext cx="1061509" cy="215444"/>
          </a:xfrm>
          <a:prstGeom prst="rect">
            <a:avLst/>
          </a:prstGeom>
        </p:spPr>
        <p:txBody>
          <a:bodyPr wrap="non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Confidential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秘密</a:t>
            </a:r>
          </a:p>
        </p:txBody>
      </p:sp>
      <p:cxnSp>
        <p:nvCxnSpPr>
          <p:cNvPr id="14" name="直接连接符 13"/>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userDrawn="1"/>
        </p:nvSpPr>
        <p:spPr>
          <a:xfrm>
            <a:off x="3064594" y="1857003"/>
            <a:ext cx="3024336" cy="646331"/>
          </a:xfrm>
          <a:prstGeom prst="rect">
            <a:avLst/>
          </a:prstGeom>
          <a:noFill/>
        </p:spPr>
        <p:txBody>
          <a:bodyPr wrap="square" rtlCol="0">
            <a:spAutoFit/>
          </a:bodyPr>
          <a:lstStyle/>
          <a:p>
            <a:pPr algn="ctr"/>
            <a:r>
              <a:rPr lang="en-US" altLang="zh-CN" sz="3600" b="1" spc="70" dirty="0">
                <a:solidFill>
                  <a:schemeClr val="tx1">
                    <a:lumMod val="65000"/>
                    <a:lumOff val="35000"/>
                  </a:schemeClr>
                </a:solidFill>
                <a:latin typeface="微软雅黑" panose="020B0503020204020204" pitchFamily="34" charset="-122"/>
                <a:ea typeface="微软雅黑" panose="020B0503020204020204" pitchFamily="34" charset="-122"/>
              </a:rPr>
              <a:t>THANKS</a:t>
            </a:r>
            <a:endParaRPr lang="zh-CN" altLang="en-US" sz="3600" b="1" spc="7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 name="矩形 14"/>
          <p:cNvSpPr/>
          <p:nvPr userDrawn="1"/>
        </p:nvSpPr>
        <p:spPr>
          <a:xfrm>
            <a:off x="3807714" y="2507603"/>
            <a:ext cx="1532985" cy="338554"/>
          </a:xfrm>
          <a:prstGeom prst="rect">
            <a:avLst/>
          </a:prstGeom>
        </p:spPr>
        <p:txBody>
          <a:bodyPr wrap="none">
            <a:spAutoFit/>
          </a:bodyPr>
          <a:lstStyle/>
          <a:p>
            <a:pPr algn="ctr"/>
            <a:r>
              <a:rPr lang="en-US" altLang="zh-CN" sz="16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6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6" name="直接连接符 15"/>
          <p:cNvCxnSpPr>
            <a:endCxn id="15" idx="1"/>
          </p:cNvCxnSpPr>
          <p:nvPr userDrawn="1"/>
        </p:nvCxnSpPr>
        <p:spPr>
          <a:xfrm>
            <a:off x="3552825" y="2676880"/>
            <a:ext cx="254889"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userDrawn="1"/>
        </p:nvCxnSpPr>
        <p:spPr>
          <a:xfrm>
            <a:off x="5303085" y="2676880"/>
            <a:ext cx="276978"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8015572" y="195486"/>
            <a:ext cx="918103" cy="432048"/>
          </a:xfrm>
          <a:prstGeom prst="rect">
            <a:avLst/>
          </a:prstGeom>
        </p:spPr>
      </p:pic>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秘密-节标题2">
    <p:spTree>
      <p:nvGrpSpPr>
        <p:cNvPr id="1" name=""/>
        <p:cNvGrpSpPr/>
        <p:nvPr/>
      </p:nvGrpSpPr>
      <p:grpSpPr>
        <a:xfrm>
          <a:off x="0" y="0"/>
          <a:ext cx="0" cy="0"/>
          <a:chOff x="0" y="0"/>
          <a:chExt cx="0" cy="0"/>
        </a:xfrm>
      </p:grpSpPr>
      <p:sp>
        <p:nvSpPr>
          <p:cNvPr id="10" name="矩形 9"/>
          <p:cNvSpPr/>
          <p:nvPr userDrawn="1"/>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 name="矩形 10"/>
          <p:cNvSpPr/>
          <p:nvPr userDrawn="1"/>
        </p:nvSpPr>
        <p:spPr>
          <a:xfrm>
            <a:off x="4041403" y="4924271"/>
            <a:ext cx="1061509" cy="215444"/>
          </a:xfrm>
          <a:prstGeom prst="rect">
            <a:avLst/>
          </a:prstGeom>
        </p:spPr>
        <p:txBody>
          <a:bodyPr wrap="non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Confidential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秘密</a:t>
            </a:r>
          </a:p>
        </p:txBody>
      </p:sp>
      <p:cxnSp>
        <p:nvCxnSpPr>
          <p:cNvPr id="14" name="直接连接符 13"/>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矩形 11"/>
          <p:cNvSpPr/>
          <p:nvPr userDrawn="1"/>
        </p:nvSpPr>
        <p:spPr>
          <a:xfrm>
            <a:off x="0" y="0"/>
            <a:ext cx="9144000" cy="2507603"/>
          </a:xfrm>
          <a:prstGeom prst="rect">
            <a:avLst/>
          </a:prstGeom>
          <a:solidFill>
            <a:schemeClr val="bg1">
              <a:lumMod val="95000"/>
            </a:schemeClr>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16" name="矩形 15"/>
          <p:cNvSpPr/>
          <p:nvPr userDrawn="1"/>
        </p:nvSpPr>
        <p:spPr>
          <a:xfrm>
            <a:off x="3762000" y="2521228"/>
            <a:ext cx="1615635" cy="353943"/>
          </a:xfrm>
          <a:prstGeom prst="rect">
            <a:avLst/>
          </a:prstGeom>
        </p:spPr>
        <p:txBody>
          <a:bodyPr wrap="none">
            <a:spAutoFit/>
          </a:bodyPr>
          <a:lstStyle/>
          <a:p>
            <a:pPr algn="ctr"/>
            <a:r>
              <a:rPr lang="en-US" altLang="zh-CN" sz="1700" b="0" dirty="0">
                <a:solidFill>
                  <a:schemeClr val="bg1">
                    <a:lumMod val="85000"/>
                  </a:schemeClr>
                </a:solidFill>
                <a:latin typeface="微软雅黑" panose="020B0503020204020204" pitchFamily="34" charset="-122"/>
                <a:ea typeface="微软雅黑" panose="020B0503020204020204" pitchFamily="34" charset="-122"/>
              </a:rPr>
              <a:t>www.h3c.com</a:t>
            </a:r>
            <a:endParaRPr lang="zh-CN" altLang="en-US" sz="1700" b="0" dirty="0">
              <a:solidFill>
                <a:schemeClr val="bg1">
                  <a:lumMod val="85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491880" y="1563638"/>
            <a:ext cx="2034881" cy="957590"/>
          </a:xfrm>
          <a:prstGeom prst="rect">
            <a:avLst/>
          </a:prstGeom>
        </p:spPr>
      </p:pic>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179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69219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内参-自定义版式">
    <p:spTree>
      <p:nvGrpSpPr>
        <p:cNvPr id="1" name=""/>
        <p:cNvGrpSpPr/>
        <p:nvPr/>
      </p:nvGrpSpPr>
      <p:grpSpPr>
        <a:xfrm>
          <a:off x="0" y="0"/>
          <a:ext cx="0" cy="0"/>
          <a:chOff x="0" y="0"/>
          <a:chExt cx="0" cy="0"/>
        </a:xfrm>
      </p:grpSpPr>
      <p:sp>
        <p:nvSpPr>
          <p:cNvPr id="4" name="Rectangle 25"/>
          <p:cNvSpPr>
            <a:spLocks noGrp="1" noChangeArrowheads="1"/>
          </p:cNvSpPr>
          <p:nvPr>
            <p:ph idx="1"/>
          </p:nvPr>
        </p:nvSpPr>
        <p:spPr bwMode="auto">
          <a:xfrm>
            <a:off x="457200" y="1080367"/>
            <a:ext cx="8229600" cy="3363591"/>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5" name="Rectangle 24"/>
          <p:cNvSpPr>
            <a:spLocks noGrp="1" noChangeArrowheads="1"/>
          </p:cNvSpPr>
          <p:nvPr>
            <p:ph type="title"/>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内参-标题幻灯片">
    <p:spTree>
      <p:nvGrpSpPr>
        <p:cNvPr id="1" name=""/>
        <p:cNvGrpSpPr/>
        <p:nvPr/>
      </p:nvGrpSpPr>
      <p:grpSpPr>
        <a:xfrm>
          <a:off x="0" y="0"/>
          <a:ext cx="0" cy="0"/>
          <a:chOff x="0" y="0"/>
          <a:chExt cx="0" cy="0"/>
        </a:xfrm>
      </p:grpSpPr>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内参-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357" y="339491"/>
            <a:ext cx="8229443" cy="457200"/>
          </a:xfrm>
        </p:spPr>
        <p:txBody>
          <a:bodyPr/>
          <a:lstStyle/>
          <a:p>
            <a:r>
              <a:rPr lang="zh-CN" altLang="en-US"/>
              <a:t>单击此处编辑母版标题样式</a:t>
            </a:r>
          </a:p>
        </p:txBody>
      </p:sp>
      <p:sp>
        <p:nvSpPr>
          <p:cNvPr id="3" name="内容占位符 2"/>
          <p:cNvSpPr>
            <a:spLocks noGrp="1"/>
          </p:cNvSpPr>
          <p:nvPr>
            <p:ph sz="half" idx="1"/>
          </p:nvPr>
        </p:nvSpPr>
        <p:spPr>
          <a:xfrm>
            <a:off x="457200" y="1131589"/>
            <a:ext cx="4038600" cy="329158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内容占位符 3"/>
          <p:cNvSpPr>
            <a:spLocks noGrp="1"/>
          </p:cNvSpPr>
          <p:nvPr>
            <p:ph sz="half" idx="2"/>
          </p:nvPr>
        </p:nvSpPr>
        <p:spPr>
          <a:xfrm>
            <a:off x="4648200" y="1131589"/>
            <a:ext cx="4038600" cy="329158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绝密-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131589"/>
            <a:ext cx="4038600" cy="329158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内容占位符 3"/>
          <p:cNvSpPr>
            <a:spLocks noGrp="1"/>
          </p:cNvSpPr>
          <p:nvPr>
            <p:ph sz="half" idx="2"/>
          </p:nvPr>
        </p:nvSpPr>
        <p:spPr>
          <a:xfrm>
            <a:off x="4648200" y="1131589"/>
            <a:ext cx="4038600" cy="329158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参-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457201" y="1131590"/>
            <a:ext cx="4040188" cy="499567"/>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1" y="1631156"/>
            <a:ext cx="4040188"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131590"/>
            <a:ext cx="4041775" cy="499567"/>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631156"/>
            <a:ext cx="4041775"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 name="Rectangle 24"/>
          <p:cNvSpPr>
            <a:spLocks noGrp="1" noChangeArrowheads="1"/>
          </p:cNvSpPr>
          <p:nvPr>
            <p:ph type="title"/>
          </p:nvPr>
        </p:nvSpPr>
        <p:spPr bwMode="auto">
          <a:xfrm>
            <a:off x="457357" y="339491"/>
            <a:ext cx="8229451" cy="4572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内参-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357" y="339491"/>
            <a:ext cx="8291107" cy="457200"/>
          </a:xfrm>
        </p:spPr>
        <p:txBody>
          <a:bodyPr/>
          <a:lstStyle/>
          <a:p>
            <a:r>
              <a:rPr lang="zh-CN" altLang="en-US"/>
              <a:t>单击此处编辑母版标题样式</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参-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9" y="204787"/>
            <a:ext cx="3008313" cy="871538"/>
          </a:xfrm>
        </p:spPr>
        <p:txBody>
          <a:bodyPr anchor="b"/>
          <a:lstStyle>
            <a:lvl1pPr algn="l">
              <a:defRPr sz="1800" b="1"/>
            </a:lvl1pPr>
          </a:lstStyle>
          <a:p>
            <a:r>
              <a:rPr lang="zh-CN" altLang="en-US"/>
              <a:t>单击此处编辑母版标题样式</a:t>
            </a:r>
            <a:endParaRPr lang="zh-CN" altLang="en-US" dirty="0"/>
          </a:p>
        </p:txBody>
      </p:sp>
      <p:sp>
        <p:nvSpPr>
          <p:cNvPr id="3" name="内容占位符 2"/>
          <p:cNvSpPr>
            <a:spLocks noGrp="1"/>
          </p:cNvSpPr>
          <p:nvPr>
            <p:ph idx="1"/>
          </p:nvPr>
        </p:nvSpPr>
        <p:spPr>
          <a:xfrm>
            <a:off x="3575069" y="204800"/>
            <a:ext cx="5111751" cy="4389835"/>
          </a:xfrm>
        </p:spPr>
        <p:txBody>
          <a:bodyPr/>
          <a:lstStyle>
            <a:lvl1pPr>
              <a:defRPr sz="1600"/>
            </a:lvl1pPr>
            <a:lvl2pPr>
              <a:defRPr sz="1400"/>
            </a:lvl2pPr>
            <a:lvl3pPr>
              <a:defRPr sz="1200"/>
            </a:lvl3pPr>
            <a:lvl4pPr>
              <a:defRPr sz="1100"/>
            </a:lvl4pPr>
            <a:lvl5pPr>
              <a:defRPr sz="11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文本占位符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内参-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1792288" y="402552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内参-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357" y="339491"/>
            <a:ext cx="8229443" cy="457200"/>
          </a:xfrm>
        </p:spPr>
        <p:txBody>
          <a:body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内参-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1"/>
            <a:ext cx="2057400" cy="419457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28601"/>
            <a:ext cx="6019800" cy="419457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内参-节标题">
    <p:spTree>
      <p:nvGrpSpPr>
        <p:cNvPr id="1" name=""/>
        <p:cNvGrpSpPr/>
        <p:nvPr/>
      </p:nvGrpSpPr>
      <p:grpSpPr>
        <a:xfrm>
          <a:off x="0" y="0"/>
          <a:ext cx="0" cy="0"/>
          <a:chOff x="0" y="0"/>
          <a:chExt cx="0" cy="0"/>
        </a:xfrm>
      </p:grpSpPr>
      <p:sp>
        <p:nvSpPr>
          <p:cNvPr id="10" name="矩形 9"/>
          <p:cNvSpPr/>
          <p:nvPr userDrawn="1"/>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userDrawn="1"/>
        </p:nvSpPr>
        <p:spPr>
          <a:xfrm>
            <a:off x="3064594" y="1857003"/>
            <a:ext cx="3024336" cy="646331"/>
          </a:xfrm>
          <a:prstGeom prst="rect">
            <a:avLst/>
          </a:prstGeom>
          <a:noFill/>
        </p:spPr>
        <p:txBody>
          <a:bodyPr wrap="square" rtlCol="0">
            <a:spAutoFit/>
          </a:bodyPr>
          <a:lstStyle/>
          <a:p>
            <a:pPr algn="ctr"/>
            <a:r>
              <a:rPr lang="en-US" altLang="zh-CN" sz="3600" b="1" spc="70" dirty="0">
                <a:solidFill>
                  <a:schemeClr val="tx1">
                    <a:lumMod val="65000"/>
                    <a:lumOff val="35000"/>
                  </a:schemeClr>
                </a:solidFill>
                <a:latin typeface="微软雅黑" panose="020B0503020204020204" pitchFamily="34" charset="-122"/>
                <a:ea typeface="微软雅黑" panose="020B0503020204020204" pitchFamily="34" charset="-122"/>
              </a:rPr>
              <a:t>THANKS</a:t>
            </a:r>
            <a:endParaRPr lang="zh-CN" altLang="en-US" sz="3600" b="1" spc="7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 name="矩形 14"/>
          <p:cNvSpPr/>
          <p:nvPr userDrawn="1"/>
        </p:nvSpPr>
        <p:spPr>
          <a:xfrm>
            <a:off x="3807714" y="2507603"/>
            <a:ext cx="1532985" cy="338554"/>
          </a:xfrm>
          <a:prstGeom prst="rect">
            <a:avLst/>
          </a:prstGeom>
        </p:spPr>
        <p:txBody>
          <a:bodyPr wrap="none">
            <a:spAutoFit/>
          </a:bodyPr>
          <a:lstStyle/>
          <a:p>
            <a:pPr algn="ctr"/>
            <a:r>
              <a:rPr lang="en-US" altLang="zh-CN" sz="16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6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6" name="直接连接符 15"/>
          <p:cNvCxnSpPr>
            <a:endCxn id="15" idx="1"/>
          </p:cNvCxnSpPr>
          <p:nvPr userDrawn="1"/>
        </p:nvCxnSpPr>
        <p:spPr>
          <a:xfrm>
            <a:off x="3552825" y="2676880"/>
            <a:ext cx="254889"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userDrawn="1"/>
        </p:nvCxnSpPr>
        <p:spPr>
          <a:xfrm>
            <a:off x="5303085" y="2676880"/>
            <a:ext cx="276978"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sp>
        <p:nvSpPr>
          <p:cNvPr id="19" name="矩形 18"/>
          <p:cNvSpPr/>
          <p:nvPr userDrawn="1"/>
        </p:nvSpPr>
        <p:spPr>
          <a:xfrm>
            <a:off x="4135137" y="4924271"/>
            <a:ext cx="881973" cy="215444"/>
          </a:xfrm>
          <a:prstGeom prst="rect">
            <a:avLst/>
          </a:prstGeom>
        </p:spPr>
        <p:txBody>
          <a:bodyPr wrap="non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Internal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内参</a:t>
            </a:r>
          </a:p>
        </p:txBody>
      </p:sp>
      <p:pic>
        <p:nvPicPr>
          <p:cNvPr id="11" name="图片 10"/>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7556520" y="195486"/>
            <a:ext cx="1377155" cy="648072"/>
          </a:xfrm>
          <a:prstGeom prst="rect">
            <a:avLst/>
          </a:prstGeom>
        </p:spPr>
      </p:pic>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内参-节标题2">
    <p:spTree>
      <p:nvGrpSpPr>
        <p:cNvPr id="1" name=""/>
        <p:cNvGrpSpPr/>
        <p:nvPr/>
      </p:nvGrpSpPr>
      <p:grpSpPr>
        <a:xfrm>
          <a:off x="0" y="0"/>
          <a:ext cx="0" cy="0"/>
          <a:chOff x="0" y="0"/>
          <a:chExt cx="0" cy="0"/>
        </a:xfrm>
      </p:grpSpPr>
      <p:sp>
        <p:nvSpPr>
          <p:cNvPr id="10" name="矩形 9"/>
          <p:cNvSpPr/>
          <p:nvPr userDrawn="1"/>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矩形 11"/>
          <p:cNvSpPr/>
          <p:nvPr userDrawn="1"/>
        </p:nvSpPr>
        <p:spPr>
          <a:xfrm>
            <a:off x="0" y="0"/>
            <a:ext cx="9144000" cy="2507603"/>
          </a:xfrm>
          <a:prstGeom prst="rect">
            <a:avLst/>
          </a:prstGeom>
          <a:solidFill>
            <a:schemeClr val="bg1">
              <a:lumMod val="95000"/>
            </a:schemeClr>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16" name="矩形 15"/>
          <p:cNvSpPr/>
          <p:nvPr userDrawn="1"/>
        </p:nvSpPr>
        <p:spPr>
          <a:xfrm>
            <a:off x="3762000" y="2521228"/>
            <a:ext cx="1615635" cy="353943"/>
          </a:xfrm>
          <a:prstGeom prst="rect">
            <a:avLst/>
          </a:prstGeom>
        </p:spPr>
        <p:txBody>
          <a:bodyPr wrap="none">
            <a:spAutoFit/>
          </a:bodyPr>
          <a:lstStyle/>
          <a:p>
            <a:pPr algn="ctr"/>
            <a:r>
              <a:rPr lang="en-US" altLang="zh-CN" sz="1700" b="0" dirty="0">
                <a:solidFill>
                  <a:schemeClr val="bg1">
                    <a:lumMod val="85000"/>
                  </a:schemeClr>
                </a:solidFill>
                <a:latin typeface="微软雅黑" panose="020B0503020204020204" pitchFamily="34" charset="-122"/>
                <a:ea typeface="微软雅黑" panose="020B0503020204020204" pitchFamily="34" charset="-122"/>
              </a:rPr>
              <a:t>www.h3c.com</a:t>
            </a:r>
            <a:endParaRPr lang="zh-CN" altLang="en-US" sz="1700" b="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15" name="矩形 14"/>
          <p:cNvSpPr/>
          <p:nvPr userDrawn="1"/>
        </p:nvSpPr>
        <p:spPr>
          <a:xfrm>
            <a:off x="4135137" y="4924271"/>
            <a:ext cx="881973" cy="215444"/>
          </a:xfrm>
          <a:prstGeom prst="rect">
            <a:avLst/>
          </a:prstGeom>
        </p:spPr>
        <p:txBody>
          <a:bodyPr wrap="non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Internal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内参</a:t>
            </a:r>
          </a:p>
        </p:txBody>
      </p:sp>
      <p:pic>
        <p:nvPicPr>
          <p:cNvPr id="8" name="图片 7"/>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453693" y="1612304"/>
            <a:ext cx="2232248" cy="1050469"/>
          </a:xfrm>
          <a:prstGeom prst="rect">
            <a:avLst/>
          </a:prstGeom>
        </p:spPr>
      </p:pic>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绝密-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457201" y="1131590"/>
            <a:ext cx="4040188" cy="499567"/>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1" y="1631156"/>
            <a:ext cx="4040188"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131590"/>
            <a:ext cx="4041775" cy="499567"/>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631156"/>
            <a:ext cx="4041775"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 name="Rectangle 24"/>
          <p:cNvSpPr>
            <a:spLocks noGrp="1" noChangeArrowheads="1"/>
          </p:cNvSpPr>
          <p:nvPr>
            <p:ph type="title"/>
          </p:nvPr>
        </p:nvSpPr>
        <p:spPr bwMode="auto">
          <a:xfrm>
            <a:off x="457357" y="339491"/>
            <a:ext cx="8229451" cy="4572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绝密-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绝密-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9" y="204787"/>
            <a:ext cx="3008313" cy="871538"/>
          </a:xfrm>
        </p:spPr>
        <p:txBody>
          <a:bodyPr anchor="b"/>
          <a:lstStyle>
            <a:lvl1pPr algn="l">
              <a:defRPr sz="1800" b="1"/>
            </a:lvl1pPr>
          </a:lstStyle>
          <a:p>
            <a:r>
              <a:rPr lang="zh-CN" altLang="en-US"/>
              <a:t>单击此处编辑母版标题样式</a:t>
            </a:r>
            <a:endParaRPr lang="zh-CN" altLang="en-US" dirty="0"/>
          </a:p>
        </p:txBody>
      </p:sp>
      <p:sp>
        <p:nvSpPr>
          <p:cNvPr id="3" name="内容占位符 2"/>
          <p:cNvSpPr>
            <a:spLocks noGrp="1"/>
          </p:cNvSpPr>
          <p:nvPr>
            <p:ph idx="1"/>
          </p:nvPr>
        </p:nvSpPr>
        <p:spPr>
          <a:xfrm>
            <a:off x="3575069" y="204800"/>
            <a:ext cx="5111751" cy="4389835"/>
          </a:xfrm>
        </p:spPr>
        <p:txBody>
          <a:bodyPr/>
          <a:lstStyle>
            <a:lvl1pPr>
              <a:defRPr sz="1600"/>
            </a:lvl1pPr>
            <a:lvl2pPr>
              <a:defRPr sz="1400"/>
            </a:lvl2pPr>
            <a:lvl3pPr>
              <a:defRPr sz="1200"/>
            </a:lvl3pPr>
            <a:lvl4pPr>
              <a:defRPr sz="1100"/>
            </a:lvl4pPr>
            <a:lvl5pPr>
              <a:defRPr sz="11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文本占位符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绝密-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1792288" y="402552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绝密-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emf"/><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3.jp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e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jp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3.jpg"/><Relationship Id="rId2" Type="http://schemas.openxmlformats.org/officeDocument/2006/relationships/slideLayout" Target="../slideLayouts/slideLayout25.xml"/><Relationship Id="rId16"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emf"/><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emf"/><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3.jp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F20EF6F-71BC-497C-9E89-4AD2EA976AF4}" type="slidenum">
              <a:rPr lang="zh-CN" altLang="en-US" smtClean="0"/>
              <a:pPr/>
              <a:t>‹#›</a:t>
            </a:fld>
            <a:endParaRPr lang="zh-CN" altLang="en-US"/>
          </a:p>
        </p:txBody>
      </p:sp>
      <p:sp>
        <p:nvSpPr>
          <p:cNvPr id="3" name="标题占位符 2"/>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4" name="文本占位符 3"/>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6" name="页脚占位符 5"/>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5"/>
          <p:cNvSpPr>
            <a:spLocks noGrp="1" noChangeArrowheads="1"/>
          </p:cNvSpPr>
          <p:nvPr>
            <p:ph type="body" idx="1"/>
          </p:nvPr>
        </p:nvSpPr>
        <p:spPr bwMode="auto">
          <a:xfrm>
            <a:off x="457200" y="1080367"/>
            <a:ext cx="8229600" cy="3363591"/>
          </a:xfrm>
          <a:prstGeom prst="rect">
            <a:avLst/>
          </a:prstGeom>
          <a:noFill/>
          <a:ln w="9525">
            <a:noFill/>
            <a:miter lim="800000"/>
          </a:ln>
        </p:spPr>
        <p:txBody>
          <a:bodyPr vert="horz" wrap="square" lIns="91440" tIns="45720" rIns="91440" bIns="45720" numCol="1" anchor="t" anchorCtr="0" compatLnSpc="1"/>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8133" name="Text Box 5"/>
          <p:cNvSpPr txBox="1">
            <a:spLocks noChangeArrowheads="1"/>
          </p:cNvSpPr>
          <p:nvPr/>
        </p:nvSpPr>
        <p:spPr bwMode="auto">
          <a:xfrm>
            <a:off x="8388424" y="4851130"/>
            <a:ext cx="533400" cy="276999"/>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1200">
                <a:solidFill>
                  <a:schemeClr val="bg1">
                    <a:lumMod val="65000"/>
                  </a:schemeClr>
                </a:solidFill>
                <a:latin typeface="微软雅黑" panose="020B0503020204020204" pitchFamily="34" charset="-122"/>
                <a:ea typeface="微软雅黑" panose="020B0503020204020204" pitchFamily="34" charset="-122"/>
              </a:rPr>
              <a:pPr algn="r">
                <a:spcBef>
                  <a:spcPct val="50000"/>
                </a:spcBef>
                <a:defRPr/>
              </a:pPr>
              <a:t>‹#›</a:t>
            </a:fld>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29" name="Rectangle 24"/>
          <p:cNvSpPr>
            <a:spLocks noGrp="1" noChangeArrowheads="1"/>
          </p:cNvSpPr>
          <p:nvPr>
            <p:ph type="title"/>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p>
            <a:pPr lvl="0"/>
            <a:r>
              <a:rPr lang="zh-CN" altLang="en-US" dirty="0"/>
              <a:t>单击此处编辑母版标题样式</a:t>
            </a:r>
          </a:p>
        </p:txBody>
      </p:sp>
      <p:grpSp>
        <p:nvGrpSpPr>
          <p:cNvPr id="3" name="Group 4"/>
          <p:cNvGrpSpPr>
            <a:grpSpLocks noChangeAspect="1"/>
          </p:cNvGrpSpPr>
          <p:nvPr/>
        </p:nvGrpSpPr>
        <p:grpSpPr bwMode="auto">
          <a:xfrm>
            <a:off x="0" y="4903788"/>
            <a:ext cx="9144000" cy="238125"/>
            <a:chOff x="0" y="3089"/>
            <a:chExt cx="5760" cy="150"/>
          </a:xfrm>
        </p:grpSpPr>
        <p:sp>
          <p:nvSpPr>
            <p:cNvPr id="5" name="Rectangle 5"/>
            <p:cNvSpPr>
              <a:spLocks noChangeArrowheads="1"/>
            </p:cNvSpPr>
            <p:nvPr userDrawn="1"/>
          </p:nvSpPr>
          <p:spPr bwMode="auto">
            <a:xfrm>
              <a:off x="276" y="3089"/>
              <a:ext cx="5484" cy="150"/>
            </a:xfrm>
            <a:prstGeom prst="rect">
              <a:avLst/>
            </a:prstGeom>
            <a:solidFill>
              <a:srgbClr val="D9D9D9"/>
            </a:solidFill>
            <a:ln>
              <a:noFill/>
            </a:ln>
          </p:spPr>
          <p:txBody>
            <a:bodyPr vert="horz" wrap="square" lIns="91440" tIns="45720" rIns="91440" bIns="45720" numCol="1" anchor="t" anchorCtr="0" compatLnSpc="1"/>
            <a:lstStyle/>
            <a:p>
              <a:endParaRPr lang="zh-CN" altLang="en-US"/>
            </a:p>
          </p:txBody>
        </p:sp>
        <p:sp>
          <p:nvSpPr>
            <p:cNvPr id="6" name="Rectangle 6"/>
            <p:cNvSpPr>
              <a:spLocks noChangeArrowheads="1"/>
            </p:cNvSpPr>
            <p:nvPr userDrawn="1"/>
          </p:nvSpPr>
          <p:spPr bwMode="auto">
            <a:xfrm>
              <a:off x="0" y="3089"/>
              <a:ext cx="150" cy="150"/>
            </a:xfrm>
            <a:prstGeom prst="rect">
              <a:avLst/>
            </a:prstGeom>
            <a:solidFill>
              <a:srgbClr val="D7000F"/>
            </a:solidFill>
            <a:ln>
              <a:noFill/>
            </a:ln>
          </p:spPr>
          <p:txBody>
            <a:bodyPr vert="horz" wrap="square" lIns="91440" tIns="45720" rIns="91440" bIns="45720" numCol="1" anchor="t" anchorCtr="0" compatLnSpc="1"/>
            <a:lstStyle/>
            <a:p>
              <a:endParaRPr lang="zh-CN" altLang="en-US"/>
            </a:p>
          </p:txBody>
        </p:sp>
        <p:sp>
          <p:nvSpPr>
            <p:cNvPr id="7" name="Rectangle 7"/>
            <p:cNvSpPr>
              <a:spLocks noChangeArrowheads="1"/>
            </p:cNvSpPr>
            <p:nvPr userDrawn="1"/>
          </p:nvSpPr>
          <p:spPr bwMode="auto">
            <a:xfrm>
              <a:off x="150" y="3089"/>
              <a:ext cx="76" cy="150"/>
            </a:xfrm>
            <a:prstGeom prst="rect">
              <a:avLst/>
            </a:prstGeom>
            <a:solidFill>
              <a:srgbClr val="333333"/>
            </a:solidFill>
            <a:ln>
              <a:noFill/>
            </a:ln>
          </p:spPr>
          <p:txBody>
            <a:bodyPr vert="horz" wrap="square" lIns="91440" tIns="45720" rIns="91440" bIns="45720" numCol="1" anchor="t" anchorCtr="0" compatLnSpc="1"/>
            <a:lstStyle/>
            <a:p>
              <a:endParaRPr lang="zh-CN" altLang="en-US"/>
            </a:p>
          </p:txBody>
        </p:sp>
        <p:sp>
          <p:nvSpPr>
            <p:cNvPr id="8" name="Rectangle 8"/>
            <p:cNvSpPr>
              <a:spLocks noChangeArrowheads="1"/>
            </p:cNvSpPr>
            <p:nvPr userDrawn="1"/>
          </p:nvSpPr>
          <p:spPr bwMode="auto">
            <a:xfrm>
              <a:off x="226" y="3089"/>
              <a:ext cx="50" cy="150"/>
            </a:xfrm>
            <a:prstGeom prst="rect">
              <a:avLst/>
            </a:prstGeom>
            <a:solidFill>
              <a:srgbClr val="999999"/>
            </a:solidFill>
            <a:ln>
              <a:noFill/>
            </a:ln>
          </p:spPr>
          <p:txBody>
            <a:bodyPr vert="horz" wrap="square" lIns="91440" tIns="45720" rIns="91440" bIns="45720" numCol="1" anchor="t" anchorCtr="0" compatLnSpc="1"/>
            <a:lstStyle/>
            <a:p>
              <a:endParaRPr lang="zh-CN" altLang="en-US"/>
            </a:p>
          </p:txBody>
        </p:sp>
      </p:grpSp>
      <p:sp>
        <p:nvSpPr>
          <p:cNvPr id="11" name="矩形 10"/>
          <p:cNvSpPr/>
          <p:nvPr/>
        </p:nvSpPr>
        <p:spPr>
          <a:xfrm>
            <a:off x="3689401" y="4924271"/>
            <a:ext cx="1766455" cy="215444"/>
          </a:xfrm>
          <a:prstGeom prst="rect">
            <a:avLst/>
          </a:prstGeom>
        </p:spPr>
        <p:txBody>
          <a:bodyPr wrap="squar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Top Secret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绝密</a:t>
            </a:r>
          </a:p>
        </p:txBody>
      </p:sp>
      <p:sp>
        <p:nvSpPr>
          <p:cNvPr id="12" name="矩形 11"/>
          <p:cNvSpPr/>
          <p:nvPr/>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8252645" y="418404"/>
            <a:ext cx="669179" cy="288032"/>
          </a:xfrm>
          <a:prstGeom prst="rect">
            <a:avLst/>
          </a:prstGeom>
        </p:spPr>
      </p:pic>
      <p:sp>
        <p:nvSpPr>
          <p:cNvPr id="15" name="灯片编号占位符 1"/>
          <p:cNvSpPr txBox="1"/>
          <p:nvPr userDrawn="1"/>
        </p:nvSpPr>
        <p:spPr>
          <a:xfrm>
            <a:off x="8746888" y="4916651"/>
            <a:ext cx="404944" cy="219869"/>
          </a:xfrm>
          <a:prstGeom prst="rect">
            <a:avLst/>
          </a:prstGeom>
        </p:spPr>
        <p:txBody>
          <a:bodyPr vert="horz" lIns="91440" tIns="72000" rIns="91440" bIns="45720" rtlCol="0" anchor="ctr" anchorCtr="1"/>
          <a:lstStyle>
            <a:defPPr>
              <a:defRPr lang="zh-CN"/>
            </a:defPPr>
            <a:lvl1pPr algn="r" rtl="0" fontAlgn="base">
              <a:spcBef>
                <a:spcPct val="0"/>
              </a:spcBef>
              <a:spcAft>
                <a:spcPct val="0"/>
              </a:spcAft>
              <a:defRPr sz="900" kern="1200">
                <a:solidFill>
                  <a:schemeClr val="bg1"/>
                </a:solidFill>
                <a:latin typeface="微软雅黑" panose="020B0503020204020204" pitchFamily="34" charset="-122"/>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A86ACB03-5A97-4CE1-9F00-1FD1E9DACEC8}" type="slidenum">
              <a:rPr lang="zh-CN" altLang="en-US" smtClean="0">
                <a:solidFill>
                  <a:schemeClr val="tx1">
                    <a:lumMod val="65000"/>
                    <a:lumOff val="35000"/>
                  </a:schemeClr>
                </a:solidFill>
              </a:rPr>
              <a:pPr/>
              <a:t>‹#›</a:t>
            </a:fld>
            <a:endParaRPr lang="zh-CN" altLang="en-US" dirty="0">
              <a:solidFill>
                <a:schemeClr val="tx1">
                  <a:lumMod val="65000"/>
                  <a:lumOff val="35000"/>
                </a:schemeClr>
              </a:solidFill>
            </a:endParaRPr>
          </a:p>
        </p:txBody>
      </p:sp>
      <p:cxnSp>
        <p:nvCxnSpPr>
          <p:cNvPr id="16" name="直接连接符 15"/>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22" name="组 23"/>
          <p:cNvGrpSpPr/>
          <p:nvPr userDrawn="1"/>
        </p:nvGrpSpPr>
        <p:grpSpPr>
          <a:xfrm>
            <a:off x="-8089" y="339502"/>
            <a:ext cx="9152089" cy="4808660"/>
            <a:chOff x="-8089" y="339502"/>
            <a:chExt cx="9152089" cy="4808660"/>
          </a:xfrm>
        </p:grpSpPr>
        <p:sp>
          <p:nvSpPr>
            <p:cNvPr id="23" name="矩形 22"/>
            <p:cNvSpPr/>
            <p:nvPr/>
          </p:nvSpPr>
          <p:spPr>
            <a:xfrm>
              <a:off x="0" y="4731990"/>
              <a:ext cx="9144000"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pic>
          <p:nvPicPr>
            <p:cNvPr id="24" name="图片 23" descr="1.png"/>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8089" y="4900512"/>
              <a:ext cx="9144001" cy="247650"/>
            </a:xfrm>
            <a:prstGeom prst="rect">
              <a:avLst/>
            </a:prstGeom>
          </p:spPr>
        </p:pic>
        <p:sp>
          <p:nvSpPr>
            <p:cNvPr id="25" name="矩形 24"/>
            <p:cNvSpPr/>
            <p:nvPr/>
          </p:nvSpPr>
          <p:spPr>
            <a:xfrm>
              <a:off x="7956376" y="339502"/>
              <a:ext cx="1151112"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grpSp>
      <p:sp>
        <p:nvSpPr>
          <p:cNvPr id="27" name="文本框 26"/>
          <p:cNvSpPr txBox="1"/>
          <p:nvPr userDrawn="1"/>
        </p:nvSpPr>
        <p:spPr>
          <a:xfrm>
            <a:off x="8824199" y="4881908"/>
            <a:ext cx="341760" cy="246221"/>
          </a:xfrm>
          <a:prstGeom prst="rect">
            <a:avLst/>
          </a:prstGeom>
          <a:noFill/>
        </p:spPr>
        <p:txBody>
          <a:bodyPr wrap="none" rtlCol="0">
            <a:spAutoFit/>
          </a:bodyPr>
          <a:lstStyle/>
          <a:p>
            <a:fld id="{A5BB97A9-7D72-4F8F-8BC5-4E547C3F4DC5}" type="slidenum">
              <a:rPr lang="en-GB" altLang="zh-CN" sz="1000" noProof="0" smtClean="0"/>
              <a:pPr/>
              <a:t>‹#›</a:t>
            </a:fld>
            <a:endParaRPr lang="en-GB" altLang="zh-CN" sz="1000" noProof="0" dirty="0"/>
          </a:p>
        </p:txBody>
      </p:sp>
      <p:pic>
        <p:nvPicPr>
          <p:cNvPr id="21" name="图片 20"/>
          <p:cNvPicPr>
            <a:picLocks noChangeAspect="1"/>
          </p:cNvPicPr>
          <p:nvPr userDrawn="1"/>
        </p:nvPicPr>
        <p:blipFill>
          <a:blip r:embed="rId15">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8015572" y="195486"/>
            <a:ext cx="918103" cy="432048"/>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hf hdr="0" ftr="0" dt="0"/>
  <p:txStyles>
    <p:title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p:titleStyle>
    <p:bodyStyle>
      <a:lvl1pPr marL="342900" indent="-342900" algn="l" rtl="0" eaLnBrk="1" fontAlgn="base" hangingPunct="1">
        <a:lnSpc>
          <a:spcPct val="150000"/>
        </a:lnSpc>
        <a:spcBef>
          <a:spcPct val="0"/>
        </a:spcBef>
        <a:spcAft>
          <a:spcPct val="0"/>
        </a:spcAft>
        <a:defRPr sz="1800" b="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vl2pPr marL="742950" indent="-285750" algn="l" rtl="0" eaLnBrk="1" fontAlgn="base" hangingPunct="1">
        <a:lnSpc>
          <a:spcPct val="120000"/>
        </a:lnSpc>
        <a:spcBef>
          <a:spcPct val="50000"/>
        </a:spcBef>
        <a:spcAft>
          <a:spcPct val="0"/>
        </a:spcAft>
        <a:defRPr sz="1600">
          <a:solidFill>
            <a:schemeClr val="tx1">
              <a:lumMod val="85000"/>
              <a:lumOff val="15000"/>
            </a:schemeClr>
          </a:solidFill>
          <a:latin typeface="微软雅黑" panose="020B0503020204020204" pitchFamily="34" charset="-122"/>
          <a:ea typeface="微软雅黑" panose="020B0503020204020204" pitchFamily="34" charset="-122"/>
        </a:defRPr>
      </a:lvl2pPr>
      <a:lvl3pPr marL="1143000" indent="-228600" algn="l" rtl="0" eaLnBrk="1" fontAlgn="base" hangingPunct="1">
        <a:lnSpc>
          <a:spcPct val="120000"/>
        </a:lnSpc>
        <a:spcBef>
          <a:spcPct val="50000"/>
        </a:spcBef>
        <a:spcAft>
          <a:spcPct val="0"/>
        </a:spcAft>
        <a:defRPr sz="1400">
          <a:solidFill>
            <a:schemeClr val="tx1">
              <a:lumMod val="85000"/>
              <a:lumOff val="15000"/>
            </a:schemeClr>
          </a:solidFill>
          <a:latin typeface="微软雅黑" panose="020B0503020204020204" pitchFamily="34" charset="-122"/>
          <a:ea typeface="微软雅黑" panose="020B0503020204020204" pitchFamily="34" charset="-122"/>
        </a:defRPr>
      </a:lvl3pPr>
      <a:lvl4pPr marL="1600200" indent="-228600" algn="l" rtl="0" eaLnBrk="1" fontAlgn="base" hangingPunct="1">
        <a:lnSpc>
          <a:spcPct val="120000"/>
        </a:lnSpc>
        <a:spcBef>
          <a:spcPct val="50000"/>
        </a:spcBef>
        <a:spcAft>
          <a:spcPct val="0"/>
        </a:spcAft>
        <a:defRPr sz="1200">
          <a:solidFill>
            <a:schemeClr val="tx1">
              <a:lumMod val="85000"/>
              <a:lumOff val="15000"/>
            </a:schemeClr>
          </a:solidFill>
          <a:latin typeface="微软雅黑" panose="020B0503020204020204" pitchFamily="34" charset="-122"/>
          <a:ea typeface="微软雅黑" panose="020B0503020204020204" pitchFamily="34" charset="-122"/>
        </a:defRPr>
      </a:lvl4pPr>
      <a:lvl5pPr marL="2057400" indent="-228600" algn="l" rtl="0" eaLnBrk="1" fontAlgn="base" hangingPunct="1">
        <a:lnSpc>
          <a:spcPct val="120000"/>
        </a:lnSpc>
        <a:spcBef>
          <a:spcPct val="20000"/>
        </a:spcBef>
        <a:spcAft>
          <a:spcPct val="0"/>
        </a:spcAft>
        <a:defRPr sz="1100">
          <a:solidFill>
            <a:schemeClr val="tx1">
              <a:lumMod val="85000"/>
              <a:lumOff val="15000"/>
            </a:schemeClr>
          </a:solidFill>
          <a:latin typeface="微软雅黑" panose="020B0503020204020204" pitchFamily="34" charset="-122"/>
          <a:ea typeface="微软雅黑" panose="020B0503020204020204" pitchFamily="34" charset="-122"/>
        </a:defRPr>
      </a:lvl5pPr>
      <a:lvl6pPr marL="2514600" indent="-228600" algn="l" rtl="0" eaLnBrk="1" fontAlgn="base" hangingPunct="1">
        <a:lnSpc>
          <a:spcPct val="120000"/>
        </a:lnSpc>
        <a:spcBef>
          <a:spcPct val="20000"/>
        </a:spcBef>
        <a:spcAft>
          <a:spcPct val="0"/>
        </a:spcAft>
        <a:defRPr sz="1200">
          <a:solidFill>
            <a:schemeClr val="tx1"/>
          </a:solidFill>
          <a:latin typeface="+mj-lt"/>
          <a:ea typeface="+mn-ea"/>
        </a:defRPr>
      </a:lvl6pPr>
      <a:lvl7pPr marL="2971800" indent="-228600" algn="l" rtl="0" eaLnBrk="1" fontAlgn="base" hangingPunct="1">
        <a:lnSpc>
          <a:spcPct val="120000"/>
        </a:lnSpc>
        <a:spcBef>
          <a:spcPct val="20000"/>
        </a:spcBef>
        <a:spcAft>
          <a:spcPct val="0"/>
        </a:spcAft>
        <a:defRPr sz="1200">
          <a:solidFill>
            <a:schemeClr val="tx1"/>
          </a:solidFill>
          <a:latin typeface="+mj-lt"/>
          <a:ea typeface="+mn-ea"/>
        </a:defRPr>
      </a:lvl7pPr>
      <a:lvl8pPr marL="3429000" indent="-228600" algn="l" rtl="0" eaLnBrk="1" fontAlgn="base" hangingPunct="1">
        <a:lnSpc>
          <a:spcPct val="120000"/>
        </a:lnSpc>
        <a:spcBef>
          <a:spcPct val="20000"/>
        </a:spcBef>
        <a:spcAft>
          <a:spcPct val="0"/>
        </a:spcAft>
        <a:defRPr sz="1200">
          <a:solidFill>
            <a:schemeClr val="tx1"/>
          </a:solidFill>
          <a:latin typeface="+mj-lt"/>
          <a:ea typeface="+mn-ea"/>
        </a:defRPr>
      </a:lvl8pPr>
      <a:lvl9pPr marL="3886200" indent="-228600" algn="l" rtl="0" eaLnBrk="1" fontAlgn="base" hangingPunct="1">
        <a:lnSpc>
          <a:spcPct val="120000"/>
        </a:lnSpc>
        <a:spcBef>
          <a:spcPct val="20000"/>
        </a:spcBef>
        <a:spcAft>
          <a:spcPct val="0"/>
        </a:spcAft>
        <a:defRPr sz="1200">
          <a:solidFill>
            <a:schemeClr val="tx1"/>
          </a:solidFill>
          <a:latin typeface="+mj-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5"/>
          <p:cNvSpPr>
            <a:spLocks noGrp="1" noChangeArrowheads="1"/>
          </p:cNvSpPr>
          <p:nvPr>
            <p:ph type="body" idx="1"/>
          </p:nvPr>
        </p:nvSpPr>
        <p:spPr bwMode="auto">
          <a:xfrm>
            <a:off x="457200" y="1080367"/>
            <a:ext cx="8229600" cy="3363591"/>
          </a:xfrm>
          <a:prstGeom prst="rect">
            <a:avLst/>
          </a:prstGeom>
          <a:noFill/>
          <a:ln w="9525">
            <a:noFill/>
            <a:miter lim="800000"/>
          </a:ln>
        </p:spPr>
        <p:txBody>
          <a:bodyPr vert="horz" wrap="square" lIns="91440" tIns="45720" rIns="91440" bIns="45720" numCol="1" anchor="t" anchorCtr="0" compatLnSpc="1"/>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8133" name="Text Box 5"/>
          <p:cNvSpPr txBox="1">
            <a:spLocks noChangeArrowheads="1"/>
          </p:cNvSpPr>
          <p:nvPr/>
        </p:nvSpPr>
        <p:spPr bwMode="auto">
          <a:xfrm>
            <a:off x="8388424" y="4851130"/>
            <a:ext cx="533400" cy="276999"/>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1200">
                <a:solidFill>
                  <a:schemeClr val="bg1">
                    <a:lumMod val="65000"/>
                  </a:schemeClr>
                </a:solidFill>
                <a:latin typeface="微软雅黑" panose="020B0503020204020204" pitchFamily="34" charset="-122"/>
                <a:ea typeface="微软雅黑" panose="020B0503020204020204" pitchFamily="34" charset="-122"/>
              </a:rPr>
              <a:pPr algn="r">
                <a:spcBef>
                  <a:spcPct val="50000"/>
                </a:spcBef>
                <a:defRPr/>
              </a:pPr>
              <a:t>‹#›</a:t>
            </a:fld>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29" name="Rectangle 24"/>
          <p:cNvSpPr>
            <a:spLocks noGrp="1" noChangeArrowheads="1"/>
          </p:cNvSpPr>
          <p:nvPr>
            <p:ph type="title"/>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p>
            <a:pPr lvl="0"/>
            <a:r>
              <a:rPr lang="zh-CN" altLang="en-US" dirty="0"/>
              <a:t>单击此处编辑母版标题样式</a:t>
            </a:r>
          </a:p>
        </p:txBody>
      </p:sp>
      <p:grpSp>
        <p:nvGrpSpPr>
          <p:cNvPr id="3" name="Group 4"/>
          <p:cNvGrpSpPr>
            <a:grpSpLocks noChangeAspect="1"/>
          </p:cNvGrpSpPr>
          <p:nvPr/>
        </p:nvGrpSpPr>
        <p:grpSpPr bwMode="auto">
          <a:xfrm>
            <a:off x="0" y="4903788"/>
            <a:ext cx="9144000" cy="238125"/>
            <a:chOff x="0" y="3089"/>
            <a:chExt cx="5760" cy="150"/>
          </a:xfrm>
        </p:grpSpPr>
        <p:sp>
          <p:nvSpPr>
            <p:cNvPr id="5" name="Rectangle 5"/>
            <p:cNvSpPr>
              <a:spLocks noChangeArrowheads="1"/>
            </p:cNvSpPr>
            <p:nvPr userDrawn="1"/>
          </p:nvSpPr>
          <p:spPr bwMode="auto">
            <a:xfrm>
              <a:off x="276" y="3089"/>
              <a:ext cx="5484" cy="150"/>
            </a:xfrm>
            <a:prstGeom prst="rect">
              <a:avLst/>
            </a:prstGeom>
            <a:solidFill>
              <a:srgbClr val="D9D9D9"/>
            </a:solidFill>
            <a:ln>
              <a:noFill/>
            </a:ln>
          </p:spPr>
          <p:txBody>
            <a:bodyPr vert="horz" wrap="square" lIns="91440" tIns="45720" rIns="91440" bIns="45720" numCol="1" anchor="t" anchorCtr="0" compatLnSpc="1"/>
            <a:lstStyle/>
            <a:p>
              <a:endParaRPr lang="zh-CN" altLang="en-US"/>
            </a:p>
          </p:txBody>
        </p:sp>
        <p:sp>
          <p:nvSpPr>
            <p:cNvPr id="6" name="Rectangle 6"/>
            <p:cNvSpPr>
              <a:spLocks noChangeArrowheads="1"/>
            </p:cNvSpPr>
            <p:nvPr userDrawn="1"/>
          </p:nvSpPr>
          <p:spPr bwMode="auto">
            <a:xfrm>
              <a:off x="0" y="3089"/>
              <a:ext cx="150" cy="150"/>
            </a:xfrm>
            <a:prstGeom prst="rect">
              <a:avLst/>
            </a:prstGeom>
            <a:solidFill>
              <a:srgbClr val="D7000F"/>
            </a:solidFill>
            <a:ln>
              <a:noFill/>
            </a:ln>
          </p:spPr>
          <p:txBody>
            <a:bodyPr vert="horz" wrap="square" lIns="91440" tIns="45720" rIns="91440" bIns="45720" numCol="1" anchor="t" anchorCtr="0" compatLnSpc="1"/>
            <a:lstStyle/>
            <a:p>
              <a:endParaRPr lang="zh-CN" altLang="en-US"/>
            </a:p>
          </p:txBody>
        </p:sp>
        <p:sp>
          <p:nvSpPr>
            <p:cNvPr id="7" name="Rectangle 7"/>
            <p:cNvSpPr>
              <a:spLocks noChangeArrowheads="1"/>
            </p:cNvSpPr>
            <p:nvPr userDrawn="1"/>
          </p:nvSpPr>
          <p:spPr bwMode="auto">
            <a:xfrm>
              <a:off x="150" y="3089"/>
              <a:ext cx="76" cy="150"/>
            </a:xfrm>
            <a:prstGeom prst="rect">
              <a:avLst/>
            </a:prstGeom>
            <a:solidFill>
              <a:srgbClr val="333333"/>
            </a:solidFill>
            <a:ln>
              <a:noFill/>
            </a:ln>
          </p:spPr>
          <p:txBody>
            <a:bodyPr vert="horz" wrap="square" lIns="91440" tIns="45720" rIns="91440" bIns="45720" numCol="1" anchor="t" anchorCtr="0" compatLnSpc="1"/>
            <a:lstStyle/>
            <a:p>
              <a:endParaRPr lang="zh-CN" altLang="en-US"/>
            </a:p>
          </p:txBody>
        </p:sp>
        <p:sp>
          <p:nvSpPr>
            <p:cNvPr id="8" name="Rectangle 8"/>
            <p:cNvSpPr>
              <a:spLocks noChangeArrowheads="1"/>
            </p:cNvSpPr>
            <p:nvPr userDrawn="1"/>
          </p:nvSpPr>
          <p:spPr bwMode="auto">
            <a:xfrm>
              <a:off x="226" y="3089"/>
              <a:ext cx="50" cy="150"/>
            </a:xfrm>
            <a:prstGeom prst="rect">
              <a:avLst/>
            </a:prstGeom>
            <a:solidFill>
              <a:srgbClr val="999999"/>
            </a:solidFill>
            <a:ln>
              <a:noFill/>
            </a:ln>
          </p:spPr>
          <p:txBody>
            <a:bodyPr vert="horz" wrap="square" lIns="91440" tIns="45720" rIns="91440" bIns="45720" numCol="1" anchor="t" anchorCtr="0" compatLnSpc="1"/>
            <a:lstStyle/>
            <a:p>
              <a:endParaRPr lang="zh-CN" altLang="en-US"/>
            </a:p>
          </p:txBody>
        </p:sp>
      </p:grpSp>
      <p:sp>
        <p:nvSpPr>
          <p:cNvPr id="12" name="矩形 11"/>
          <p:cNvSpPr/>
          <p:nvPr/>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8244408" y="424075"/>
            <a:ext cx="669179" cy="288032"/>
          </a:xfrm>
          <a:prstGeom prst="rect">
            <a:avLst/>
          </a:prstGeom>
        </p:spPr>
      </p:pic>
      <p:sp>
        <p:nvSpPr>
          <p:cNvPr id="15" name="矩形 14"/>
          <p:cNvSpPr/>
          <p:nvPr userDrawn="1"/>
        </p:nvSpPr>
        <p:spPr>
          <a:xfrm>
            <a:off x="3822222" y="4924271"/>
            <a:ext cx="1502680" cy="215444"/>
          </a:xfrm>
          <a:prstGeom prst="rect">
            <a:avLst/>
          </a:prstGeom>
        </p:spPr>
        <p:txBody>
          <a:bodyPr wrap="squar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Secret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机密</a:t>
            </a:r>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 </a:t>
            </a:r>
            <a:endPar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灯片编号占位符 1"/>
          <p:cNvSpPr txBox="1"/>
          <p:nvPr userDrawn="1"/>
        </p:nvSpPr>
        <p:spPr>
          <a:xfrm>
            <a:off x="8746888" y="4916651"/>
            <a:ext cx="404944" cy="219869"/>
          </a:xfrm>
          <a:prstGeom prst="rect">
            <a:avLst/>
          </a:prstGeom>
        </p:spPr>
        <p:txBody>
          <a:bodyPr vert="horz" lIns="91440" tIns="72000" rIns="91440" bIns="45720" rtlCol="0" anchor="ctr" anchorCtr="1"/>
          <a:lstStyle>
            <a:defPPr>
              <a:defRPr lang="zh-CN"/>
            </a:defPPr>
            <a:lvl1pPr algn="r" rtl="0" fontAlgn="base">
              <a:spcBef>
                <a:spcPct val="0"/>
              </a:spcBef>
              <a:spcAft>
                <a:spcPct val="0"/>
              </a:spcAft>
              <a:defRPr sz="900" kern="1200">
                <a:solidFill>
                  <a:schemeClr val="bg1"/>
                </a:solidFill>
                <a:latin typeface="微软雅黑" panose="020B0503020204020204" pitchFamily="34" charset="-122"/>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A86ACB03-5A97-4CE1-9F00-1FD1E9DACEC8}" type="slidenum">
              <a:rPr lang="zh-CN" altLang="en-US" smtClean="0">
                <a:solidFill>
                  <a:schemeClr val="tx1">
                    <a:lumMod val="65000"/>
                    <a:lumOff val="35000"/>
                  </a:schemeClr>
                </a:solidFill>
              </a:rPr>
              <a:pPr/>
              <a:t>‹#›</a:t>
            </a:fld>
            <a:endParaRPr lang="zh-CN" altLang="en-US" dirty="0">
              <a:solidFill>
                <a:schemeClr val="tx1">
                  <a:lumMod val="65000"/>
                  <a:lumOff val="35000"/>
                </a:schemeClr>
              </a:solidFill>
            </a:endParaRPr>
          </a:p>
        </p:txBody>
      </p:sp>
      <p:cxnSp>
        <p:nvCxnSpPr>
          <p:cNvPr id="17" name="直接连接符 16"/>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23" name="组 23"/>
          <p:cNvGrpSpPr/>
          <p:nvPr userDrawn="1"/>
        </p:nvGrpSpPr>
        <p:grpSpPr>
          <a:xfrm>
            <a:off x="-8089" y="339502"/>
            <a:ext cx="9152089" cy="4808660"/>
            <a:chOff x="-8089" y="339502"/>
            <a:chExt cx="9152089" cy="4808660"/>
          </a:xfrm>
        </p:grpSpPr>
        <p:sp>
          <p:nvSpPr>
            <p:cNvPr id="24" name="矩形 23"/>
            <p:cNvSpPr/>
            <p:nvPr/>
          </p:nvSpPr>
          <p:spPr>
            <a:xfrm>
              <a:off x="0" y="4731990"/>
              <a:ext cx="9144000"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pic>
          <p:nvPicPr>
            <p:cNvPr id="25" name="图片 24" descr="1.png"/>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8089" y="4900512"/>
              <a:ext cx="9144001" cy="247650"/>
            </a:xfrm>
            <a:prstGeom prst="rect">
              <a:avLst/>
            </a:prstGeom>
          </p:spPr>
        </p:pic>
        <p:sp>
          <p:nvSpPr>
            <p:cNvPr id="26" name="矩形 25"/>
            <p:cNvSpPr/>
            <p:nvPr/>
          </p:nvSpPr>
          <p:spPr>
            <a:xfrm>
              <a:off x="7956376" y="339502"/>
              <a:ext cx="1151112"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grpSp>
      <p:sp>
        <p:nvSpPr>
          <p:cNvPr id="28" name="文本框 27"/>
          <p:cNvSpPr txBox="1"/>
          <p:nvPr userDrawn="1"/>
        </p:nvSpPr>
        <p:spPr>
          <a:xfrm>
            <a:off x="8805576" y="4875440"/>
            <a:ext cx="341760" cy="246221"/>
          </a:xfrm>
          <a:prstGeom prst="rect">
            <a:avLst/>
          </a:prstGeom>
          <a:noFill/>
        </p:spPr>
        <p:txBody>
          <a:bodyPr wrap="none" rtlCol="0">
            <a:spAutoFit/>
          </a:bodyPr>
          <a:lstStyle/>
          <a:p>
            <a:fld id="{A5BB97A9-7D72-4F8F-8BC5-4E547C3F4DC5}" type="slidenum">
              <a:rPr lang="en-GB" altLang="zh-CN" sz="1000" noProof="0" smtClean="0"/>
              <a:pPr/>
              <a:t>‹#›</a:t>
            </a:fld>
            <a:endParaRPr lang="en-GB" altLang="zh-CN" sz="1000" noProof="0" dirty="0"/>
          </a:p>
        </p:txBody>
      </p:sp>
      <p:pic>
        <p:nvPicPr>
          <p:cNvPr id="21" name="图片 20"/>
          <p:cNvPicPr>
            <a:picLocks noChangeAspect="1"/>
          </p:cNvPicPr>
          <p:nvPr userDrawn="1"/>
        </p:nvPicPr>
        <p:blipFill>
          <a:blip r:embed="rId15">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8015572" y="195486"/>
            <a:ext cx="918103" cy="432048"/>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hf hdr="0" ftr="0" dt="0"/>
  <p:txStyles>
    <p:title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p:titleStyle>
    <p:bodyStyle>
      <a:lvl1pPr marL="342900" indent="-342900" algn="l" rtl="0" eaLnBrk="1" fontAlgn="base" hangingPunct="1">
        <a:lnSpc>
          <a:spcPct val="150000"/>
        </a:lnSpc>
        <a:spcBef>
          <a:spcPct val="0"/>
        </a:spcBef>
        <a:spcAft>
          <a:spcPct val="0"/>
        </a:spcAft>
        <a:defRPr sz="1800" b="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vl2pPr marL="742950" indent="-285750" algn="l" rtl="0" eaLnBrk="1" fontAlgn="base" hangingPunct="1">
        <a:lnSpc>
          <a:spcPct val="120000"/>
        </a:lnSpc>
        <a:spcBef>
          <a:spcPct val="50000"/>
        </a:spcBef>
        <a:spcAft>
          <a:spcPct val="0"/>
        </a:spcAft>
        <a:defRPr sz="1600">
          <a:solidFill>
            <a:schemeClr val="tx1">
              <a:lumMod val="85000"/>
              <a:lumOff val="15000"/>
            </a:schemeClr>
          </a:solidFill>
          <a:latin typeface="微软雅黑" panose="020B0503020204020204" pitchFamily="34" charset="-122"/>
          <a:ea typeface="微软雅黑" panose="020B0503020204020204" pitchFamily="34" charset="-122"/>
        </a:defRPr>
      </a:lvl2pPr>
      <a:lvl3pPr marL="1143000" indent="-228600" algn="l" rtl="0" eaLnBrk="1" fontAlgn="base" hangingPunct="1">
        <a:lnSpc>
          <a:spcPct val="120000"/>
        </a:lnSpc>
        <a:spcBef>
          <a:spcPct val="50000"/>
        </a:spcBef>
        <a:spcAft>
          <a:spcPct val="0"/>
        </a:spcAft>
        <a:defRPr sz="1400">
          <a:solidFill>
            <a:schemeClr val="tx1">
              <a:lumMod val="85000"/>
              <a:lumOff val="15000"/>
            </a:schemeClr>
          </a:solidFill>
          <a:latin typeface="微软雅黑" panose="020B0503020204020204" pitchFamily="34" charset="-122"/>
          <a:ea typeface="微软雅黑" panose="020B0503020204020204" pitchFamily="34" charset="-122"/>
        </a:defRPr>
      </a:lvl3pPr>
      <a:lvl4pPr marL="1600200" indent="-228600" algn="l" rtl="0" eaLnBrk="1" fontAlgn="base" hangingPunct="1">
        <a:lnSpc>
          <a:spcPct val="120000"/>
        </a:lnSpc>
        <a:spcBef>
          <a:spcPct val="50000"/>
        </a:spcBef>
        <a:spcAft>
          <a:spcPct val="0"/>
        </a:spcAft>
        <a:defRPr sz="1200">
          <a:solidFill>
            <a:schemeClr val="tx1">
              <a:lumMod val="85000"/>
              <a:lumOff val="15000"/>
            </a:schemeClr>
          </a:solidFill>
          <a:latin typeface="微软雅黑" panose="020B0503020204020204" pitchFamily="34" charset="-122"/>
          <a:ea typeface="微软雅黑" panose="020B0503020204020204" pitchFamily="34" charset="-122"/>
        </a:defRPr>
      </a:lvl4pPr>
      <a:lvl5pPr marL="2057400" indent="-228600" algn="l" rtl="0" eaLnBrk="1" fontAlgn="base" hangingPunct="1">
        <a:lnSpc>
          <a:spcPct val="120000"/>
        </a:lnSpc>
        <a:spcBef>
          <a:spcPct val="20000"/>
        </a:spcBef>
        <a:spcAft>
          <a:spcPct val="0"/>
        </a:spcAft>
        <a:defRPr sz="1100">
          <a:solidFill>
            <a:schemeClr val="tx1">
              <a:lumMod val="85000"/>
              <a:lumOff val="15000"/>
            </a:schemeClr>
          </a:solidFill>
          <a:latin typeface="微软雅黑" panose="020B0503020204020204" pitchFamily="34" charset="-122"/>
          <a:ea typeface="微软雅黑" panose="020B0503020204020204" pitchFamily="34" charset="-122"/>
        </a:defRPr>
      </a:lvl5pPr>
      <a:lvl6pPr marL="2514600" indent="-228600" algn="l" rtl="0" eaLnBrk="1" fontAlgn="base" hangingPunct="1">
        <a:lnSpc>
          <a:spcPct val="120000"/>
        </a:lnSpc>
        <a:spcBef>
          <a:spcPct val="20000"/>
        </a:spcBef>
        <a:spcAft>
          <a:spcPct val="0"/>
        </a:spcAft>
        <a:defRPr sz="1200">
          <a:solidFill>
            <a:schemeClr val="tx1"/>
          </a:solidFill>
          <a:latin typeface="+mj-lt"/>
          <a:ea typeface="+mn-ea"/>
        </a:defRPr>
      </a:lvl6pPr>
      <a:lvl7pPr marL="2971800" indent="-228600" algn="l" rtl="0" eaLnBrk="1" fontAlgn="base" hangingPunct="1">
        <a:lnSpc>
          <a:spcPct val="120000"/>
        </a:lnSpc>
        <a:spcBef>
          <a:spcPct val="20000"/>
        </a:spcBef>
        <a:spcAft>
          <a:spcPct val="0"/>
        </a:spcAft>
        <a:defRPr sz="1200">
          <a:solidFill>
            <a:schemeClr val="tx1"/>
          </a:solidFill>
          <a:latin typeface="+mj-lt"/>
          <a:ea typeface="+mn-ea"/>
        </a:defRPr>
      </a:lvl7pPr>
      <a:lvl8pPr marL="3429000" indent="-228600" algn="l" rtl="0" eaLnBrk="1" fontAlgn="base" hangingPunct="1">
        <a:lnSpc>
          <a:spcPct val="120000"/>
        </a:lnSpc>
        <a:spcBef>
          <a:spcPct val="20000"/>
        </a:spcBef>
        <a:spcAft>
          <a:spcPct val="0"/>
        </a:spcAft>
        <a:defRPr sz="1200">
          <a:solidFill>
            <a:schemeClr val="tx1"/>
          </a:solidFill>
          <a:latin typeface="+mj-lt"/>
          <a:ea typeface="+mn-ea"/>
        </a:defRPr>
      </a:lvl8pPr>
      <a:lvl9pPr marL="3886200" indent="-228600" algn="l" rtl="0" eaLnBrk="1" fontAlgn="base" hangingPunct="1">
        <a:lnSpc>
          <a:spcPct val="120000"/>
        </a:lnSpc>
        <a:spcBef>
          <a:spcPct val="20000"/>
        </a:spcBef>
        <a:spcAft>
          <a:spcPct val="0"/>
        </a:spcAft>
        <a:defRPr sz="1200">
          <a:solidFill>
            <a:schemeClr val="tx1"/>
          </a:solidFill>
          <a:latin typeface="+mj-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5"/>
          <p:cNvSpPr>
            <a:spLocks noGrp="1" noChangeArrowheads="1"/>
          </p:cNvSpPr>
          <p:nvPr>
            <p:ph type="body" idx="1"/>
          </p:nvPr>
        </p:nvSpPr>
        <p:spPr bwMode="auto">
          <a:xfrm>
            <a:off x="457200" y="1080367"/>
            <a:ext cx="8229600" cy="3363591"/>
          </a:xfrm>
          <a:prstGeom prst="rect">
            <a:avLst/>
          </a:prstGeom>
          <a:noFill/>
          <a:ln w="9525">
            <a:noFill/>
            <a:miter lim="800000"/>
          </a:ln>
        </p:spPr>
        <p:txBody>
          <a:bodyPr vert="horz" wrap="square" lIns="91440" tIns="45720" rIns="91440" bIns="45720" numCol="1" anchor="t" anchorCtr="0" compatLnSpc="1"/>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8133" name="Text Box 5"/>
          <p:cNvSpPr txBox="1">
            <a:spLocks noChangeArrowheads="1"/>
          </p:cNvSpPr>
          <p:nvPr/>
        </p:nvSpPr>
        <p:spPr bwMode="auto">
          <a:xfrm>
            <a:off x="8388424" y="4851130"/>
            <a:ext cx="533400" cy="276999"/>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1200">
                <a:solidFill>
                  <a:schemeClr val="bg1">
                    <a:lumMod val="65000"/>
                  </a:schemeClr>
                </a:solidFill>
                <a:latin typeface="微软雅黑" panose="020B0503020204020204" pitchFamily="34" charset="-122"/>
                <a:ea typeface="微软雅黑" panose="020B0503020204020204" pitchFamily="34" charset="-122"/>
              </a:rPr>
              <a:pPr algn="r">
                <a:spcBef>
                  <a:spcPct val="50000"/>
                </a:spcBef>
                <a:defRPr/>
              </a:pPr>
              <a:t>‹#›</a:t>
            </a:fld>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29" name="Rectangle 24"/>
          <p:cNvSpPr>
            <a:spLocks noGrp="1" noChangeArrowheads="1"/>
          </p:cNvSpPr>
          <p:nvPr>
            <p:ph type="title"/>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p>
            <a:pPr lvl="0"/>
            <a:r>
              <a:rPr lang="zh-CN" altLang="en-US" dirty="0"/>
              <a:t>单击此处编辑母版标题样式</a:t>
            </a:r>
          </a:p>
        </p:txBody>
      </p:sp>
      <p:grpSp>
        <p:nvGrpSpPr>
          <p:cNvPr id="3" name="Group 4"/>
          <p:cNvGrpSpPr>
            <a:grpSpLocks noChangeAspect="1"/>
          </p:cNvGrpSpPr>
          <p:nvPr/>
        </p:nvGrpSpPr>
        <p:grpSpPr bwMode="auto">
          <a:xfrm>
            <a:off x="0" y="4903788"/>
            <a:ext cx="9144000" cy="238125"/>
            <a:chOff x="0" y="3089"/>
            <a:chExt cx="5760" cy="150"/>
          </a:xfrm>
        </p:grpSpPr>
        <p:sp>
          <p:nvSpPr>
            <p:cNvPr id="5" name="Rectangle 5"/>
            <p:cNvSpPr>
              <a:spLocks noChangeArrowheads="1"/>
            </p:cNvSpPr>
            <p:nvPr userDrawn="1"/>
          </p:nvSpPr>
          <p:spPr bwMode="auto">
            <a:xfrm>
              <a:off x="276" y="3089"/>
              <a:ext cx="5484" cy="150"/>
            </a:xfrm>
            <a:prstGeom prst="rect">
              <a:avLst/>
            </a:prstGeom>
            <a:solidFill>
              <a:srgbClr val="D9D9D9"/>
            </a:solidFill>
            <a:ln>
              <a:noFill/>
            </a:ln>
          </p:spPr>
          <p:txBody>
            <a:bodyPr vert="horz" wrap="square" lIns="91440" tIns="45720" rIns="91440" bIns="45720" numCol="1" anchor="t" anchorCtr="0" compatLnSpc="1"/>
            <a:lstStyle/>
            <a:p>
              <a:endParaRPr lang="zh-CN" altLang="en-US"/>
            </a:p>
          </p:txBody>
        </p:sp>
        <p:sp>
          <p:nvSpPr>
            <p:cNvPr id="6" name="Rectangle 6"/>
            <p:cNvSpPr>
              <a:spLocks noChangeArrowheads="1"/>
            </p:cNvSpPr>
            <p:nvPr userDrawn="1"/>
          </p:nvSpPr>
          <p:spPr bwMode="auto">
            <a:xfrm>
              <a:off x="0" y="3089"/>
              <a:ext cx="150" cy="150"/>
            </a:xfrm>
            <a:prstGeom prst="rect">
              <a:avLst/>
            </a:prstGeom>
            <a:solidFill>
              <a:srgbClr val="D7000F"/>
            </a:solidFill>
            <a:ln>
              <a:noFill/>
            </a:ln>
          </p:spPr>
          <p:txBody>
            <a:bodyPr vert="horz" wrap="square" lIns="91440" tIns="45720" rIns="91440" bIns="45720" numCol="1" anchor="t" anchorCtr="0" compatLnSpc="1"/>
            <a:lstStyle/>
            <a:p>
              <a:endParaRPr lang="zh-CN" altLang="en-US"/>
            </a:p>
          </p:txBody>
        </p:sp>
        <p:sp>
          <p:nvSpPr>
            <p:cNvPr id="7" name="Rectangle 7"/>
            <p:cNvSpPr>
              <a:spLocks noChangeArrowheads="1"/>
            </p:cNvSpPr>
            <p:nvPr userDrawn="1"/>
          </p:nvSpPr>
          <p:spPr bwMode="auto">
            <a:xfrm>
              <a:off x="150" y="3089"/>
              <a:ext cx="76" cy="150"/>
            </a:xfrm>
            <a:prstGeom prst="rect">
              <a:avLst/>
            </a:prstGeom>
            <a:solidFill>
              <a:srgbClr val="333333"/>
            </a:solidFill>
            <a:ln>
              <a:noFill/>
            </a:ln>
          </p:spPr>
          <p:txBody>
            <a:bodyPr vert="horz" wrap="square" lIns="91440" tIns="45720" rIns="91440" bIns="45720" numCol="1" anchor="t" anchorCtr="0" compatLnSpc="1"/>
            <a:lstStyle/>
            <a:p>
              <a:endParaRPr lang="zh-CN" altLang="en-US"/>
            </a:p>
          </p:txBody>
        </p:sp>
        <p:sp>
          <p:nvSpPr>
            <p:cNvPr id="8" name="Rectangle 8"/>
            <p:cNvSpPr>
              <a:spLocks noChangeArrowheads="1"/>
            </p:cNvSpPr>
            <p:nvPr userDrawn="1"/>
          </p:nvSpPr>
          <p:spPr bwMode="auto">
            <a:xfrm>
              <a:off x="226" y="3089"/>
              <a:ext cx="50" cy="150"/>
            </a:xfrm>
            <a:prstGeom prst="rect">
              <a:avLst/>
            </a:prstGeom>
            <a:solidFill>
              <a:srgbClr val="999999"/>
            </a:solidFill>
            <a:ln>
              <a:noFill/>
            </a:ln>
          </p:spPr>
          <p:txBody>
            <a:bodyPr vert="horz" wrap="square" lIns="91440" tIns="45720" rIns="91440" bIns="45720" numCol="1" anchor="t" anchorCtr="0" compatLnSpc="1"/>
            <a:lstStyle/>
            <a:p>
              <a:endParaRPr lang="zh-CN" altLang="en-US"/>
            </a:p>
          </p:txBody>
        </p:sp>
      </p:grpSp>
      <p:sp>
        <p:nvSpPr>
          <p:cNvPr id="12" name="矩形 11"/>
          <p:cNvSpPr/>
          <p:nvPr/>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8244408" y="424075"/>
            <a:ext cx="669179" cy="288032"/>
          </a:xfrm>
          <a:prstGeom prst="rect">
            <a:avLst/>
          </a:prstGeom>
        </p:spPr>
      </p:pic>
      <p:sp>
        <p:nvSpPr>
          <p:cNvPr id="13" name="矩形 12"/>
          <p:cNvSpPr/>
          <p:nvPr userDrawn="1"/>
        </p:nvSpPr>
        <p:spPr>
          <a:xfrm>
            <a:off x="4041403" y="4924271"/>
            <a:ext cx="1061509" cy="215444"/>
          </a:xfrm>
          <a:prstGeom prst="rect">
            <a:avLst/>
          </a:prstGeom>
        </p:spPr>
        <p:txBody>
          <a:bodyPr wrap="non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Confidential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秘密</a:t>
            </a:r>
          </a:p>
        </p:txBody>
      </p:sp>
      <p:sp>
        <p:nvSpPr>
          <p:cNvPr id="16" name="灯片编号占位符 1"/>
          <p:cNvSpPr txBox="1"/>
          <p:nvPr userDrawn="1"/>
        </p:nvSpPr>
        <p:spPr>
          <a:xfrm>
            <a:off x="8746888" y="4916651"/>
            <a:ext cx="404944" cy="219869"/>
          </a:xfrm>
          <a:prstGeom prst="rect">
            <a:avLst/>
          </a:prstGeom>
        </p:spPr>
        <p:txBody>
          <a:bodyPr vert="horz" lIns="91440" tIns="72000" rIns="91440" bIns="45720" rtlCol="0" anchor="ctr" anchorCtr="1"/>
          <a:lstStyle>
            <a:defPPr>
              <a:defRPr lang="zh-CN"/>
            </a:defPPr>
            <a:lvl1pPr algn="r" rtl="0" fontAlgn="base">
              <a:spcBef>
                <a:spcPct val="0"/>
              </a:spcBef>
              <a:spcAft>
                <a:spcPct val="0"/>
              </a:spcAft>
              <a:defRPr sz="900" kern="1200">
                <a:solidFill>
                  <a:schemeClr val="bg1"/>
                </a:solidFill>
                <a:latin typeface="微软雅黑" panose="020B0503020204020204" pitchFamily="34" charset="-122"/>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A86ACB03-5A97-4CE1-9F00-1FD1E9DACEC8}" type="slidenum">
              <a:rPr lang="zh-CN" altLang="en-US" smtClean="0">
                <a:solidFill>
                  <a:schemeClr val="tx1">
                    <a:lumMod val="65000"/>
                    <a:lumOff val="35000"/>
                  </a:schemeClr>
                </a:solidFill>
              </a:rPr>
              <a:pPr/>
              <a:t>‹#›</a:t>
            </a:fld>
            <a:endParaRPr lang="zh-CN" altLang="en-US" dirty="0">
              <a:solidFill>
                <a:schemeClr val="tx1">
                  <a:lumMod val="65000"/>
                  <a:lumOff val="35000"/>
                </a:schemeClr>
              </a:solidFill>
            </a:endParaRPr>
          </a:p>
        </p:txBody>
      </p:sp>
      <p:cxnSp>
        <p:nvCxnSpPr>
          <p:cNvPr id="17" name="直接连接符 16"/>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22" name="组 23"/>
          <p:cNvGrpSpPr/>
          <p:nvPr userDrawn="1"/>
        </p:nvGrpSpPr>
        <p:grpSpPr>
          <a:xfrm>
            <a:off x="-8089" y="339502"/>
            <a:ext cx="9152089" cy="4808660"/>
            <a:chOff x="-8089" y="339502"/>
            <a:chExt cx="9152089" cy="4808660"/>
          </a:xfrm>
        </p:grpSpPr>
        <p:sp>
          <p:nvSpPr>
            <p:cNvPr id="23" name="矩形 22"/>
            <p:cNvSpPr/>
            <p:nvPr/>
          </p:nvSpPr>
          <p:spPr>
            <a:xfrm>
              <a:off x="0" y="4731990"/>
              <a:ext cx="9144000"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pic>
          <p:nvPicPr>
            <p:cNvPr id="24" name="图片 23" descr="1.png"/>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8089" y="4900512"/>
              <a:ext cx="9144001" cy="247650"/>
            </a:xfrm>
            <a:prstGeom prst="rect">
              <a:avLst/>
            </a:prstGeom>
          </p:spPr>
        </p:pic>
        <p:sp>
          <p:nvSpPr>
            <p:cNvPr id="25" name="矩形 24"/>
            <p:cNvSpPr/>
            <p:nvPr/>
          </p:nvSpPr>
          <p:spPr>
            <a:xfrm>
              <a:off x="7956376" y="339502"/>
              <a:ext cx="1151112"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grpSp>
      <p:sp>
        <p:nvSpPr>
          <p:cNvPr id="27" name="文本框 26"/>
          <p:cNvSpPr txBox="1"/>
          <p:nvPr userDrawn="1"/>
        </p:nvSpPr>
        <p:spPr>
          <a:xfrm>
            <a:off x="8805576" y="4875440"/>
            <a:ext cx="341760" cy="246221"/>
          </a:xfrm>
          <a:prstGeom prst="rect">
            <a:avLst/>
          </a:prstGeom>
          <a:noFill/>
        </p:spPr>
        <p:txBody>
          <a:bodyPr wrap="none" rtlCol="0">
            <a:spAutoFit/>
          </a:bodyPr>
          <a:lstStyle/>
          <a:p>
            <a:fld id="{A5BB97A9-7D72-4F8F-8BC5-4E547C3F4DC5}" type="slidenum">
              <a:rPr lang="en-GB" altLang="zh-CN" sz="1000" noProof="0" smtClean="0"/>
              <a:pPr/>
              <a:t>‹#›</a:t>
            </a:fld>
            <a:endParaRPr lang="en-GB" altLang="zh-CN" sz="1000" noProof="0" dirty="0"/>
          </a:p>
        </p:txBody>
      </p:sp>
      <p:pic>
        <p:nvPicPr>
          <p:cNvPr id="21" name="图片 20"/>
          <p:cNvPicPr>
            <a:picLocks noChangeAspect="1"/>
          </p:cNvPicPr>
          <p:nvPr userDrawn="1"/>
        </p:nvPicPr>
        <p:blipFill>
          <a:blip r:embed="rId17">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8015572" y="195486"/>
            <a:ext cx="918103" cy="432048"/>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701" r:id="rId12"/>
    <p:sldLayoutId id="2147483702" r:id="rId13"/>
  </p:sldLayoutIdLst>
  <p:transition/>
  <p:hf hdr="0" ftr="0" dt="0"/>
  <p:txStyles>
    <p:title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p:titleStyle>
    <p:bodyStyle>
      <a:lvl1pPr marL="342900" indent="-342900" algn="l" rtl="0" eaLnBrk="1" fontAlgn="base" hangingPunct="1">
        <a:lnSpc>
          <a:spcPct val="150000"/>
        </a:lnSpc>
        <a:spcBef>
          <a:spcPct val="0"/>
        </a:spcBef>
        <a:spcAft>
          <a:spcPct val="0"/>
        </a:spcAft>
        <a:defRPr sz="1800" b="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vl2pPr marL="742950" indent="-285750" algn="l" rtl="0" eaLnBrk="1" fontAlgn="base" hangingPunct="1">
        <a:lnSpc>
          <a:spcPct val="120000"/>
        </a:lnSpc>
        <a:spcBef>
          <a:spcPct val="50000"/>
        </a:spcBef>
        <a:spcAft>
          <a:spcPct val="0"/>
        </a:spcAft>
        <a:defRPr sz="1600">
          <a:solidFill>
            <a:schemeClr val="tx1">
              <a:lumMod val="85000"/>
              <a:lumOff val="15000"/>
            </a:schemeClr>
          </a:solidFill>
          <a:latin typeface="微软雅黑" panose="020B0503020204020204" pitchFamily="34" charset="-122"/>
          <a:ea typeface="微软雅黑" panose="020B0503020204020204" pitchFamily="34" charset="-122"/>
        </a:defRPr>
      </a:lvl2pPr>
      <a:lvl3pPr marL="1143000" indent="-228600" algn="l" rtl="0" eaLnBrk="1" fontAlgn="base" hangingPunct="1">
        <a:lnSpc>
          <a:spcPct val="120000"/>
        </a:lnSpc>
        <a:spcBef>
          <a:spcPct val="50000"/>
        </a:spcBef>
        <a:spcAft>
          <a:spcPct val="0"/>
        </a:spcAft>
        <a:defRPr sz="1400">
          <a:solidFill>
            <a:schemeClr val="tx1">
              <a:lumMod val="85000"/>
              <a:lumOff val="15000"/>
            </a:schemeClr>
          </a:solidFill>
          <a:latin typeface="微软雅黑" panose="020B0503020204020204" pitchFamily="34" charset="-122"/>
          <a:ea typeface="微软雅黑" panose="020B0503020204020204" pitchFamily="34" charset="-122"/>
        </a:defRPr>
      </a:lvl3pPr>
      <a:lvl4pPr marL="1600200" indent="-228600" algn="l" rtl="0" eaLnBrk="1" fontAlgn="base" hangingPunct="1">
        <a:lnSpc>
          <a:spcPct val="120000"/>
        </a:lnSpc>
        <a:spcBef>
          <a:spcPct val="50000"/>
        </a:spcBef>
        <a:spcAft>
          <a:spcPct val="0"/>
        </a:spcAft>
        <a:defRPr sz="1200">
          <a:solidFill>
            <a:schemeClr val="tx1">
              <a:lumMod val="85000"/>
              <a:lumOff val="15000"/>
            </a:schemeClr>
          </a:solidFill>
          <a:latin typeface="微软雅黑" panose="020B0503020204020204" pitchFamily="34" charset="-122"/>
          <a:ea typeface="微软雅黑" panose="020B0503020204020204" pitchFamily="34" charset="-122"/>
        </a:defRPr>
      </a:lvl4pPr>
      <a:lvl5pPr marL="2057400" indent="-228600" algn="l" rtl="0" eaLnBrk="1" fontAlgn="base" hangingPunct="1">
        <a:lnSpc>
          <a:spcPct val="120000"/>
        </a:lnSpc>
        <a:spcBef>
          <a:spcPct val="20000"/>
        </a:spcBef>
        <a:spcAft>
          <a:spcPct val="0"/>
        </a:spcAft>
        <a:defRPr sz="1100">
          <a:solidFill>
            <a:schemeClr val="tx1">
              <a:lumMod val="85000"/>
              <a:lumOff val="15000"/>
            </a:schemeClr>
          </a:solidFill>
          <a:latin typeface="微软雅黑" panose="020B0503020204020204" pitchFamily="34" charset="-122"/>
          <a:ea typeface="微软雅黑" panose="020B0503020204020204" pitchFamily="34" charset="-122"/>
        </a:defRPr>
      </a:lvl5pPr>
      <a:lvl6pPr marL="2514600" indent="-228600" algn="l" rtl="0" eaLnBrk="1" fontAlgn="base" hangingPunct="1">
        <a:lnSpc>
          <a:spcPct val="120000"/>
        </a:lnSpc>
        <a:spcBef>
          <a:spcPct val="20000"/>
        </a:spcBef>
        <a:spcAft>
          <a:spcPct val="0"/>
        </a:spcAft>
        <a:defRPr sz="1200">
          <a:solidFill>
            <a:schemeClr val="tx1"/>
          </a:solidFill>
          <a:latin typeface="+mj-lt"/>
          <a:ea typeface="+mn-ea"/>
        </a:defRPr>
      </a:lvl6pPr>
      <a:lvl7pPr marL="2971800" indent="-228600" algn="l" rtl="0" eaLnBrk="1" fontAlgn="base" hangingPunct="1">
        <a:lnSpc>
          <a:spcPct val="120000"/>
        </a:lnSpc>
        <a:spcBef>
          <a:spcPct val="20000"/>
        </a:spcBef>
        <a:spcAft>
          <a:spcPct val="0"/>
        </a:spcAft>
        <a:defRPr sz="1200">
          <a:solidFill>
            <a:schemeClr val="tx1"/>
          </a:solidFill>
          <a:latin typeface="+mj-lt"/>
          <a:ea typeface="+mn-ea"/>
        </a:defRPr>
      </a:lvl7pPr>
      <a:lvl8pPr marL="3429000" indent="-228600" algn="l" rtl="0" eaLnBrk="1" fontAlgn="base" hangingPunct="1">
        <a:lnSpc>
          <a:spcPct val="120000"/>
        </a:lnSpc>
        <a:spcBef>
          <a:spcPct val="20000"/>
        </a:spcBef>
        <a:spcAft>
          <a:spcPct val="0"/>
        </a:spcAft>
        <a:defRPr sz="1200">
          <a:solidFill>
            <a:schemeClr val="tx1"/>
          </a:solidFill>
          <a:latin typeface="+mj-lt"/>
          <a:ea typeface="+mn-ea"/>
        </a:defRPr>
      </a:lvl8pPr>
      <a:lvl9pPr marL="3886200" indent="-228600" algn="l" rtl="0" eaLnBrk="1" fontAlgn="base" hangingPunct="1">
        <a:lnSpc>
          <a:spcPct val="120000"/>
        </a:lnSpc>
        <a:spcBef>
          <a:spcPct val="20000"/>
        </a:spcBef>
        <a:spcAft>
          <a:spcPct val="0"/>
        </a:spcAft>
        <a:defRPr sz="1200">
          <a:solidFill>
            <a:schemeClr val="tx1"/>
          </a:solidFill>
          <a:latin typeface="+mj-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5"/>
          <p:cNvSpPr>
            <a:spLocks noGrp="1" noChangeArrowheads="1"/>
          </p:cNvSpPr>
          <p:nvPr>
            <p:ph type="body" idx="1"/>
          </p:nvPr>
        </p:nvSpPr>
        <p:spPr bwMode="auto">
          <a:xfrm>
            <a:off x="457200" y="1080367"/>
            <a:ext cx="8229600" cy="3363591"/>
          </a:xfrm>
          <a:prstGeom prst="rect">
            <a:avLst/>
          </a:prstGeom>
          <a:noFill/>
          <a:ln w="9525">
            <a:noFill/>
            <a:miter lim="800000"/>
          </a:ln>
        </p:spPr>
        <p:txBody>
          <a:bodyPr vert="horz" wrap="square" lIns="91440" tIns="45720" rIns="91440" bIns="45720" numCol="1" anchor="t" anchorCtr="0" compatLnSpc="1"/>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8133" name="Text Box 5"/>
          <p:cNvSpPr txBox="1">
            <a:spLocks noChangeArrowheads="1"/>
          </p:cNvSpPr>
          <p:nvPr/>
        </p:nvSpPr>
        <p:spPr bwMode="auto">
          <a:xfrm>
            <a:off x="8388424" y="4851130"/>
            <a:ext cx="533400" cy="276999"/>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1200">
                <a:solidFill>
                  <a:schemeClr val="bg1">
                    <a:lumMod val="65000"/>
                  </a:schemeClr>
                </a:solidFill>
                <a:latin typeface="微软雅黑" panose="020B0503020204020204" pitchFamily="34" charset="-122"/>
                <a:ea typeface="微软雅黑" panose="020B0503020204020204" pitchFamily="34" charset="-122"/>
              </a:rPr>
              <a:pPr algn="r">
                <a:spcBef>
                  <a:spcPct val="50000"/>
                </a:spcBef>
                <a:defRPr/>
              </a:pPr>
              <a:t>‹#›</a:t>
            </a:fld>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29" name="Rectangle 24"/>
          <p:cNvSpPr>
            <a:spLocks noGrp="1" noChangeArrowheads="1"/>
          </p:cNvSpPr>
          <p:nvPr>
            <p:ph type="title"/>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p>
            <a:pPr lvl="0"/>
            <a:r>
              <a:rPr lang="zh-CN" altLang="en-US" dirty="0"/>
              <a:t>单击此处编辑母版标题样式</a:t>
            </a:r>
          </a:p>
        </p:txBody>
      </p:sp>
      <p:grpSp>
        <p:nvGrpSpPr>
          <p:cNvPr id="3" name="Group 4"/>
          <p:cNvGrpSpPr>
            <a:grpSpLocks noChangeAspect="1"/>
          </p:cNvGrpSpPr>
          <p:nvPr/>
        </p:nvGrpSpPr>
        <p:grpSpPr bwMode="auto">
          <a:xfrm>
            <a:off x="0" y="4903788"/>
            <a:ext cx="9144000" cy="238125"/>
            <a:chOff x="0" y="3089"/>
            <a:chExt cx="5760" cy="150"/>
          </a:xfrm>
        </p:grpSpPr>
        <p:sp>
          <p:nvSpPr>
            <p:cNvPr id="5" name="Rectangle 5"/>
            <p:cNvSpPr>
              <a:spLocks noChangeArrowheads="1"/>
            </p:cNvSpPr>
            <p:nvPr userDrawn="1"/>
          </p:nvSpPr>
          <p:spPr bwMode="auto">
            <a:xfrm>
              <a:off x="276" y="3089"/>
              <a:ext cx="5484" cy="150"/>
            </a:xfrm>
            <a:prstGeom prst="rect">
              <a:avLst/>
            </a:prstGeom>
            <a:solidFill>
              <a:srgbClr val="D9D9D9"/>
            </a:solidFill>
            <a:ln>
              <a:noFill/>
            </a:ln>
          </p:spPr>
          <p:txBody>
            <a:bodyPr vert="horz" wrap="square" lIns="91440" tIns="45720" rIns="91440" bIns="45720" numCol="1" anchor="t" anchorCtr="0" compatLnSpc="1"/>
            <a:lstStyle/>
            <a:p>
              <a:endParaRPr lang="zh-CN" altLang="en-US"/>
            </a:p>
          </p:txBody>
        </p:sp>
        <p:sp>
          <p:nvSpPr>
            <p:cNvPr id="6" name="Rectangle 6"/>
            <p:cNvSpPr>
              <a:spLocks noChangeArrowheads="1"/>
            </p:cNvSpPr>
            <p:nvPr userDrawn="1"/>
          </p:nvSpPr>
          <p:spPr bwMode="auto">
            <a:xfrm>
              <a:off x="0" y="3089"/>
              <a:ext cx="150" cy="150"/>
            </a:xfrm>
            <a:prstGeom prst="rect">
              <a:avLst/>
            </a:prstGeom>
            <a:solidFill>
              <a:srgbClr val="D7000F"/>
            </a:solidFill>
            <a:ln>
              <a:noFill/>
            </a:ln>
          </p:spPr>
          <p:txBody>
            <a:bodyPr vert="horz" wrap="square" lIns="91440" tIns="45720" rIns="91440" bIns="45720" numCol="1" anchor="t" anchorCtr="0" compatLnSpc="1"/>
            <a:lstStyle/>
            <a:p>
              <a:endParaRPr lang="zh-CN" altLang="en-US"/>
            </a:p>
          </p:txBody>
        </p:sp>
        <p:sp>
          <p:nvSpPr>
            <p:cNvPr id="7" name="Rectangle 7"/>
            <p:cNvSpPr>
              <a:spLocks noChangeArrowheads="1"/>
            </p:cNvSpPr>
            <p:nvPr userDrawn="1"/>
          </p:nvSpPr>
          <p:spPr bwMode="auto">
            <a:xfrm>
              <a:off x="150" y="3089"/>
              <a:ext cx="76" cy="150"/>
            </a:xfrm>
            <a:prstGeom prst="rect">
              <a:avLst/>
            </a:prstGeom>
            <a:solidFill>
              <a:srgbClr val="333333"/>
            </a:solidFill>
            <a:ln>
              <a:noFill/>
            </a:ln>
          </p:spPr>
          <p:txBody>
            <a:bodyPr vert="horz" wrap="square" lIns="91440" tIns="45720" rIns="91440" bIns="45720" numCol="1" anchor="t" anchorCtr="0" compatLnSpc="1"/>
            <a:lstStyle/>
            <a:p>
              <a:endParaRPr lang="zh-CN" altLang="en-US"/>
            </a:p>
          </p:txBody>
        </p:sp>
        <p:sp>
          <p:nvSpPr>
            <p:cNvPr id="8" name="Rectangle 8"/>
            <p:cNvSpPr>
              <a:spLocks noChangeArrowheads="1"/>
            </p:cNvSpPr>
            <p:nvPr userDrawn="1"/>
          </p:nvSpPr>
          <p:spPr bwMode="auto">
            <a:xfrm>
              <a:off x="226" y="3089"/>
              <a:ext cx="50" cy="150"/>
            </a:xfrm>
            <a:prstGeom prst="rect">
              <a:avLst/>
            </a:prstGeom>
            <a:solidFill>
              <a:srgbClr val="999999"/>
            </a:solidFill>
            <a:ln>
              <a:noFill/>
            </a:ln>
          </p:spPr>
          <p:txBody>
            <a:bodyPr vert="horz" wrap="square" lIns="91440" tIns="45720" rIns="91440" bIns="45720" numCol="1" anchor="t" anchorCtr="0" compatLnSpc="1"/>
            <a:lstStyle/>
            <a:p>
              <a:endParaRPr lang="zh-CN" altLang="en-US"/>
            </a:p>
          </p:txBody>
        </p:sp>
      </p:grpSp>
      <p:sp>
        <p:nvSpPr>
          <p:cNvPr id="12" name="矩形 11"/>
          <p:cNvSpPr/>
          <p:nvPr/>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8244408" y="418404"/>
            <a:ext cx="669179" cy="288032"/>
          </a:xfrm>
          <a:prstGeom prst="rect">
            <a:avLst/>
          </a:prstGeom>
        </p:spPr>
      </p:pic>
      <p:sp>
        <p:nvSpPr>
          <p:cNvPr id="13" name="矩形 12"/>
          <p:cNvSpPr/>
          <p:nvPr userDrawn="1"/>
        </p:nvSpPr>
        <p:spPr>
          <a:xfrm>
            <a:off x="4135137" y="4924271"/>
            <a:ext cx="881973" cy="215444"/>
          </a:xfrm>
          <a:prstGeom prst="rect">
            <a:avLst/>
          </a:prstGeom>
        </p:spPr>
        <p:txBody>
          <a:bodyPr wrap="non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Internal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内参</a:t>
            </a:r>
          </a:p>
        </p:txBody>
      </p:sp>
      <p:sp>
        <p:nvSpPr>
          <p:cNvPr id="16" name="灯片编号占位符 1"/>
          <p:cNvSpPr txBox="1"/>
          <p:nvPr userDrawn="1"/>
        </p:nvSpPr>
        <p:spPr>
          <a:xfrm>
            <a:off x="8746888" y="4916651"/>
            <a:ext cx="404944" cy="219869"/>
          </a:xfrm>
          <a:prstGeom prst="rect">
            <a:avLst/>
          </a:prstGeom>
        </p:spPr>
        <p:txBody>
          <a:bodyPr vert="horz" lIns="91440" tIns="72000" rIns="91440" bIns="45720" rtlCol="0" anchor="ctr" anchorCtr="1"/>
          <a:lstStyle>
            <a:defPPr>
              <a:defRPr lang="zh-CN"/>
            </a:defPPr>
            <a:lvl1pPr algn="r" rtl="0" fontAlgn="base">
              <a:spcBef>
                <a:spcPct val="0"/>
              </a:spcBef>
              <a:spcAft>
                <a:spcPct val="0"/>
              </a:spcAft>
              <a:defRPr sz="900" kern="1200">
                <a:solidFill>
                  <a:schemeClr val="bg1"/>
                </a:solidFill>
                <a:latin typeface="微软雅黑" panose="020B0503020204020204" pitchFamily="34" charset="-122"/>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A86ACB03-5A97-4CE1-9F00-1FD1E9DACEC8}" type="slidenum">
              <a:rPr lang="zh-CN" altLang="en-US" smtClean="0">
                <a:solidFill>
                  <a:schemeClr val="tx1">
                    <a:lumMod val="65000"/>
                    <a:lumOff val="35000"/>
                  </a:schemeClr>
                </a:solidFill>
              </a:rPr>
              <a:pPr/>
              <a:t>‹#›</a:t>
            </a:fld>
            <a:endParaRPr lang="zh-CN" altLang="en-US" dirty="0">
              <a:solidFill>
                <a:schemeClr val="tx1">
                  <a:lumMod val="65000"/>
                  <a:lumOff val="35000"/>
                </a:schemeClr>
              </a:solidFill>
            </a:endParaRPr>
          </a:p>
        </p:txBody>
      </p:sp>
      <p:cxnSp>
        <p:nvCxnSpPr>
          <p:cNvPr id="17" name="直接连接符 16"/>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22" name="组 23"/>
          <p:cNvGrpSpPr/>
          <p:nvPr userDrawn="1"/>
        </p:nvGrpSpPr>
        <p:grpSpPr>
          <a:xfrm>
            <a:off x="-8089" y="339502"/>
            <a:ext cx="9152089" cy="4808660"/>
            <a:chOff x="-8089" y="339502"/>
            <a:chExt cx="9152089" cy="4808660"/>
          </a:xfrm>
        </p:grpSpPr>
        <p:sp>
          <p:nvSpPr>
            <p:cNvPr id="23" name="矩形 22"/>
            <p:cNvSpPr/>
            <p:nvPr/>
          </p:nvSpPr>
          <p:spPr>
            <a:xfrm>
              <a:off x="0" y="4731990"/>
              <a:ext cx="9144000"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pic>
          <p:nvPicPr>
            <p:cNvPr id="24" name="图片 23" descr="1.png"/>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8089" y="4900512"/>
              <a:ext cx="9144001" cy="247650"/>
            </a:xfrm>
            <a:prstGeom prst="rect">
              <a:avLst/>
            </a:prstGeom>
          </p:spPr>
        </p:pic>
        <p:sp>
          <p:nvSpPr>
            <p:cNvPr id="25" name="矩形 24"/>
            <p:cNvSpPr/>
            <p:nvPr/>
          </p:nvSpPr>
          <p:spPr>
            <a:xfrm>
              <a:off x="7956376" y="339502"/>
              <a:ext cx="1151112"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grpSp>
      <p:sp>
        <p:nvSpPr>
          <p:cNvPr id="27" name="文本框 26"/>
          <p:cNvSpPr txBox="1"/>
          <p:nvPr userDrawn="1"/>
        </p:nvSpPr>
        <p:spPr>
          <a:xfrm>
            <a:off x="8805576" y="4875440"/>
            <a:ext cx="341760" cy="246221"/>
          </a:xfrm>
          <a:prstGeom prst="rect">
            <a:avLst/>
          </a:prstGeom>
          <a:noFill/>
        </p:spPr>
        <p:txBody>
          <a:bodyPr wrap="none" rtlCol="0">
            <a:spAutoFit/>
          </a:bodyPr>
          <a:lstStyle/>
          <a:p>
            <a:fld id="{A5BB97A9-7D72-4F8F-8BC5-4E547C3F4DC5}" type="slidenum">
              <a:rPr lang="en-GB" altLang="zh-CN" sz="1000" noProof="0" smtClean="0"/>
              <a:pPr/>
              <a:t>‹#›</a:t>
            </a:fld>
            <a:endParaRPr lang="en-GB" altLang="zh-CN" sz="1000" noProof="0" dirty="0"/>
          </a:p>
        </p:txBody>
      </p:sp>
      <p:pic>
        <p:nvPicPr>
          <p:cNvPr id="21" name="图片 20"/>
          <p:cNvPicPr>
            <a:picLocks noChangeAspect="1"/>
          </p:cNvPicPr>
          <p:nvPr userDrawn="1"/>
        </p:nvPicPr>
        <p:blipFill>
          <a:blip r:embed="rId15">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8015572" y="195486"/>
            <a:ext cx="918103" cy="432048"/>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p:hf hdr="0" ftr="0" dt="0"/>
  <p:txStyles>
    <p:title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p:titleStyle>
    <p:bodyStyle>
      <a:lvl1pPr marL="342900" indent="-342900" algn="l" rtl="0" eaLnBrk="1" fontAlgn="base" hangingPunct="1">
        <a:lnSpc>
          <a:spcPct val="150000"/>
        </a:lnSpc>
        <a:spcBef>
          <a:spcPct val="0"/>
        </a:spcBef>
        <a:spcAft>
          <a:spcPct val="0"/>
        </a:spcAft>
        <a:defRPr sz="1800" b="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vl2pPr marL="742950" indent="-285750" algn="l" rtl="0" eaLnBrk="1" fontAlgn="base" hangingPunct="1">
        <a:lnSpc>
          <a:spcPct val="120000"/>
        </a:lnSpc>
        <a:spcBef>
          <a:spcPct val="50000"/>
        </a:spcBef>
        <a:spcAft>
          <a:spcPct val="0"/>
        </a:spcAft>
        <a:defRPr sz="1600">
          <a:solidFill>
            <a:schemeClr val="tx1">
              <a:lumMod val="85000"/>
              <a:lumOff val="15000"/>
            </a:schemeClr>
          </a:solidFill>
          <a:latin typeface="微软雅黑" panose="020B0503020204020204" pitchFamily="34" charset="-122"/>
          <a:ea typeface="微软雅黑" panose="020B0503020204020204" pitchFamily="34" charset="-122"/>
        </a:defRPr>
      </a:lvl2pPr>
      <a:lvl3pPr marL="1143000" indent="-228600" algn="l" rtl="0" eaLnBrk="1" fontAlgn="base" hangingPunct="1">
        <a:lnSpc>
          <a:spcPct val="120000"/>
        </a:lnSpc>
        <a:spcBef>
          <a:spcPct val="50000"/>
        </a:spcBef>
        <a:spcAft>
          <a:spcPct val="0"/>
        </a:spcAft>
        <a:defRPr sz="1400">
          <a:solidFill>
            <a:schemeClr val="tx1">
              <a:lumMod val="85000"/>
              <a:lumOff val="15000"/>
            </a:schemeClr>
          </a:solidFill>
          <a:latin typeface="微软雅黑" panose="020B0503020204020204" pitchFamily="34" charset="-122"/>
          <a:ea typeface="微软雅黑" panose="020B0503020204020204" pitchFamily="34" charset="-122"/>
        </a:defRPr>
      </a:lvl3pPr>
      <a:lvl4pPr marL="1600200" indent="-228600" algn="l" rtl="0" eaLnBrk="1" fontAlgn="base" hangingPunct="1">
        <a:lnSpc>
          <a:spcPct val="120000"/>
        </a:lnSpc>
        <a:spcBef>
          <a:spcPct val="50000"/>
        </a:spcBef>
        <a:spcAft>
          <a:spcPct val="0"/>
        </a:spcAft>
        <a:defRPr sz="1200">
          <a:solidFill>
            <a:schemeClr val="tx1">
              <a:lumMod val="85000"/>
              <a:lumOff val="15000"/>
            </a:schemeClr>
          </a:solidFill>
          <a:latin typeface="微软雅黑" panose="020B0503020204020204" pitchFamily="34" charset="-122"/>
          <a:ea typeface="微软雅黑" panose="020B0503020204020204" pitchFamily="34" charset="-122"/>
        </a:defRPr>
      </a:lvl4pPr>
      <a:lvl5pPr marL="2057400" indent="-228600" algn="l" rtl="0" eaLnBrk="1" fontAlgn="base" hangingPunct="1">
        <a:lnSpc>
          <a:spcPct val="120000"/>
        </a:lnSpc>
        <a:spcBef>
          <a:spcPct val="20000"/>
        </a:spcBef>
        <a:spcAft>
          <a:spcPct val="0"/>
        </a:spcAft>
        <a:defRPr sz="1100">
          <a:solidFill>
            <a:schemeClr val="tx1">
              <a:lumMod val="85000"/>
              <a:lumOff val="15000"/>
            </a:schemeClr>
          </a:solidFill>
          <a:latin typeface="微软雅黑" panose="020B0503020204020204" pitchFamily="34" charset="-122"/>
          <a:ea typeface="微软雅黑" panose="020B0503020204020204" pitchFamily="34" charset="-122"/>
        </a:defRPr>
      </a:lvl5pPr>
      <a:lvl6pPr marL="2514600" indent="-228600" algn="l" rtl="0" eaLnBrk="1" fontAlgn="base" hangingPunct="1">
        <a:lnSpc>
          <a:spcPct val="120000"/>
        </a:lnSpc>
        <a:spcBef>
          <a:spcPct val="20000"/>
        </a:spcBef>
        <a:spcAft>
          <a:spcPct val="0"/>
        </a:spcAft>
        <a:defRPr sz="1200">
          <a:solidFill>
            <a:schemeClr val="tx1"/>
          </a:solidFill>
          <a:latin typeface="+mj-lt"/>
          <a:ea typeface="+mn-ea"/>
        </a:defRPr>
      </a:lvl6pPr>
      <a:lvl7pPr marL="2971800" indent="-228600" algn="l" rtl="0" eaLnBrk="1" fontAlgn="base" hangingPunct="1">
        <a:lnSpc>
          <a:spcPct val="120000"/>
        </a:lnSpc>
        <a:spcBef>
          <a:spcPct val="20000"/>
        </a:spcBef>
        <a:spcAft>
          <a:spcPct val="0"/>
        </a:spcAft>
        <a:defRPr sz="1200">
          <a:solidFill>
            <a:schemeClr val="tx1"/>
          </a:solidFill>
          <a:latin typeface="+mj-lt"/>
          <a:ea typeface="+mn-ea"/>
        </a:defRPr>
      </a:lvl7pPr>
      <a:lvl8pPr marL="3429000" indent="-228600" algn="l" rtl="0" eaLnBrk="1" fontAlgn="base" hangingPunct="1">
        <a:lnSpc>
          <a:spcPct val="120000"/>
        </a:lnSpc>
        <a:spcBef>
          <a:spcPct val="20000"/>
        </a:spcBef>
        <a:spcAft>
          <a:spcPct val="0"/>
        </a:spcAft>
        <a:defRPr sz="1200">
          <a:solidFill>
            <a:schemeClr val="tx1"/>
          </a:solidFill>
          <a:latin typeface="+mj-lt"/>
          <a:ea typeface="+mn-ea"/>
        </a:defRPr>
      </a:lvl8pPr>
      <a:lvl9pPr marL="3886200" indent="-228600" algn="l" rtl="0" eaLnBrk="1" fontAlgn="base" hangingPunct="1">
        <a:lnSpc>
          <a:spcPct val="120000"/>
        </a:lnSpc>
        <a:spcBef>
          <a:spcPct val="20000"/>
        </a:spcBef>
        <a:spcAft>
          <a:spcPct val="0"/>
        </a:spcAft>
        <a:defRPr sz="1200">
          <a:solidFill>
            <a:schemeClr val="tx1"/>
          </a:solidFill>
          <a:latin typeface="+mj-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microsoft.com/office/2007/relationships/hdphoto" Target="../media/hdphoto14.wdp"/><Relationship Id="rId5" Type="http://schemas.openxmlformats.org/officeDocument/2006/relationships/image" Target="../media/image45.png"/><Relationship Id="rId10" Type="http://schemas.microsoft.com/office/2007/relationships/hdphoto" Target="../media/hdphoto16.wdp"/><Relationship Id="rId4" Type="http://schemas.microsoft.com/office/2007/relationships/hdphoto" Target="../media/hdphoto13.wdp"/><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microsoft.com/office/2007/relationships/hdphoto" Target="../media/hdphoto18.wdp"/><Relationship Id="rId11" Type="http://schemas.openxmlformats.org/officeDocument/2006/relationships/image" Target="../media/image58.png"/><Relationship Id="rId5" Type="http://schemas.openxmlformats.org/officeDocument/2006/relationships/image" Target="../media/image55.png"/><Relationship Id="rId10" Type="http://schemas.microsoft.com/office/2007/relationships/hdphoto" Target="../media/hdphoto20.wdp"/><Relationship Id="rId4" Type="http://schemas.microsoft.com/office/2007/relationships/hdphoto" Target="../media/hdphoto17.wdp"/><Relationship Id="rId9"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gif"/><Relationship Id="rId7" Type="http://schemas.openxmlformats.org/officeDocument/2006/relationships/image" Target="../media/image65.png"/><Relationship Id="rId2" Type="http://schemas.openxmlformats.org/officeDocument/2006/relationships/image" Target="../media/image60.gif"/><Relationship Id="rId1" Type="http://schemas.openxmlformats.org/officeDocument/2006/relationships/slideLayout" Target="../slideLayouts/slideLayout36.xml"/><Relationship Id="rId6" Type="http://schemas.openxmlformats.org/officeDocument/2006/relationships/image" Target="../media/image64.png"/><Relationship Id="rId5" Type="http://schemas.openxmlformats.org/officeDocument/2006/relationships/image" Target="../media/image63.gif"/><Relationship Id="rId4" Type="http://schemas.openxmlformats.org/officeDocument/2006/relationships/image" Target="../media/image62.gif"/><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13" Type="http://schemas.microsoft.com/office/2007/relationships/hdphoto" Target="../media/hdphoto26.wdp"/><Relationship Id="rId3" Type="http://schemas.microsoft.com/office/2007/relationships/hdphoto" Target="../media/hdphoto21.wdp"/><Relationship Id="rId7" Type="http://schemas.microsoft.com/office/2007/relationships/hdphoto" Target="../media/hdphoto23.wdp"/><Relationship Id="rId12" Type="http://schemas.openxmlformats.org/officeDocument/2006/relationships/image" Target="../media/image79.png"/><Relationship Id="rId17" Type="http://schemas.microsoft.com/office/2007/relationships/hdphoto" Target="../media/hdphoto28.wdp"/><Relationship Id="rId2" Type="http://schemas.openxmlformats.org/officeDocument/2006/relationships/image" Target="../media/image74.png"/><Relationship Id="rId16" Type="http://schemas.openxmlformats.org/officeDocument/2006/relationships/image" Target="../media/image81.png"/><Relationship Id="rId1" Type="http://schemas.openxmlformats.org/officeDocument/2006/relationships/slideLayout" Target="../slideLayouts/slideLayout36.xml"/><Relationship Id="rId6" Type="http://schemas.openxmlformats.org/officeDocument/2006/relationships/image" Target="../media/image76.png"/><Relationship Id="rId11" Type="http://schemas.microsoft.com/office/2007/relationships/hdphoto" Target="../media/hdphoto25.wdp"/><Relationship Id="rId5" Type="http://schemas.microsoft.com/office/2007/relationships/hdphoto" Target="../media/hdphoto22.wdp"/><Relationship Id="rId15" Type="http://schemas.microsoft.com/office/2007/relationships/hdphoto" Target="../media/hdphoto27.wdp"/><Relationship Id="rId10" Type="http://schemas.openxmlformats.org/officeDocument/2006/relationships/image" Target="../media/image78.png"/><Relationship Id="rId4" Type="http://schemas.openxmlformats.org/officeDocument/2006/relationships/image" Target="../media/image75.png"/><Relationship Id="rId9" Type="http://schemas.microsoft.com/office/2007/relationships/hdphoto" Target="../media/hdphoto24.wdp"/><Relationship Id="rId14"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3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3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3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gif"/><Relationship Id="rId9" Type="http://schemas.openxmlformats.org/officeDocument/2006/relationships/image" Target="../media/image101.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103.png"/></Relationships>
</file>

<file path=ppt/slides/_rels/slide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openxmlformats.org/officeDocument/2006/relationships/image" Target="../media/image106.png"/><Relationship Id="rId5" Type="http://schemas.microsoft.com/office/2007/relationships/hdphoto" Target="../media/hdphoto29.wdp"/><Relationship Id="rId4" Type="http://schemas.openxmlformats.org/officeDocument/2006/relationships/image" Target="../media/image105.png"/></Relationships>
</file>

<file path=ppt/slides/_rels/slide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36.xml"/><Relationship Id="rId4" Type="http://schemas.openxmlformats.org/officeDocument/2006/relationships/image" Target="../media/image108.png"/></Relationships>
</file>

<file path=ppt/slides/_rels/slide2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111.png"/><Relationship Id="rId4" Type="http://schemas.openxmlformats.org/officeDocument/2006/relationships/image" Target="../media/image110.png"/></Relationships>
</file>

<file path=ppt/slides/_rels/slide2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xml"/><Relationship Id="rId1" Type="http://schemas.openxmlformats.org/officeDocument/2006/relationships/slideLayout" Target="../slideLayouts/slideLayout36.xml"/><Relationship Id="rId5" Type="http://schemas.openxmlformats.org/officeDocument/2006/relationships/image" Target="../media/image114.png"/><Relationship Id="rId4" Type="http://schemas.openxmlformats.org/officeDocument/2006/relationships/image" Target="../media/image113.png"/></Relationships>
</file>

<file path=ppt/slides/_rels/slide2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2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xml"/><Relationship Id="rId1" Type="http://schemas.openxmlformats.org/officeDocument/2006/relationships/slideLayout" Target="../slideLayouts/slideLayout36.xml"/><Relationship Id="rId4" Type="http://schemas.openxmlformats.org/officeDocument/2006/relationships/image" Target="../media/image122.png"/></Relationships>
</file>

<file path=ppt/slides/_rels/slide2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7.xml"/><Relationship Id="rId1" Type="http://schemas.openxmlformats.org/officeDocument/2006/relationships/slideLayout" Target="../slideLayouts/slideLayout36.xml"/><Relationship Id="rId4" Type="http://schemas.openxmlformats.org/officeDocument/2006/relationships/image" Target="../media/image124.png"/></Relationships>
</file>

<file path=ppt/slides/_rels/slide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8.xml"/><Relationship Id="rId1" Type="http://schemas.openxmlformats.org/officeDocument/2006/relationships/slideLayout" Target="../slideLayouts/slideLayout36.xml"/><Relationship Id="rId5" Type="http://schemas.openxmlformats.org/officeDocument/2006/relationships/image" Target="../media/image127.jpeg"/><Relationship Id="rId4" Type="http://schemas.openxmlformats.org/officeDocument/2006/relationships/image" Target="../media/image126.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27.xml"/><Relationship Id="rId1" Type="http://schemas.openxmlformats.org/officeDocument/2006/relationships/slideLayout" Target="../slideLayouts/slideLayout36.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wmf"/></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9.xml"/><Relationship Id="rId1" Type="http://schemas.openxmlformats.org/officeDocument/2006/relationships/slideLayout" Target="../slideLayouts/slideLayout36.xml"/><Relationship Id="rId4" Type="http://schemas.openxmlformats.org/officeDocument/2006/relationships/image" Target="../media/image13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notesSlide" Target="../notesSlides/notesSlide31.xml"/><Relationship Id="rId7" Type="http://schemas.openxmlformats.org/officeDocument/2006/relationships/image" Target="../media/image21.png"/><Relationship Id="rId2" Type="http://schemas.openxmlformats.org/officeDocument/2006/relationships/slideLayout" Target="../slideLayouts/slideLayout36.xml"/><Relationship Id="rId1" Type="http://schemas.openxmlformats.org/officeDocument/2006/relationships/vmlDrawing" Target="../drawings/vmlDrawing1.vml"/><Relationship Id="rId6" Type="http://schemas.openxmlformats.org/officeDocument/2006/relationships/image" Target="../media/image139.png"/><Relationship Id="rId11" Type="http://schemas.openxmlformats.org/officeDocument/2006/relationships/image" Target="../media/image136.wmf"/><Relationship Id="rId5" Type="http://schemas.openxmlformats.org/officeDocument/2006/relationships/image" Target="../media/image138.png"/><Relationship Id="rId10" Type="http://schemas.openxmlformats.org/officeDocument/2006/relationships/oleObject" Target="../embeddings/oleObject1.bin"/><Relationship Id="rId4" Type="http://schemas.openxmlformats.org/officeDocument/2006/relationships/image" Target="../media/image137.png"/><Relationship Id="rId9" Type="http://schemas.openxmlformats.org/officeDocument/2006/relationships/image" Target="../media/image141.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2.png"/><Relationship Id="rId7" Type="http://schemas.openxmlformats.org/officeDocument/2006/relationships/image" Target="../media/image145.jpeg"/><Relationship Id="rId2" Type="http://schemas.openxmlformats.org/officeDocument/2006/relationships/notesSlide" Target="../notesSlides/notesSlide33.xml"/><Relationship Id="rId1" Type="http://schemas.openxmlformats.org/officeDocument/2006/relationships/slideLayout" Target="../slideLayouts/slideLayout36.xml"/><Relationship Id="rId6" Type="http://schemas.openxmlformats.org/officeDocument/2006/relationships/image" Target="../media/image144.png"/><Relationship Id="rId5" Type="http://schemas.openxmlformats.org/officeDocument/2006/relationships/image" Target="../media/image143.png"/><Relationship Id="rId10" Type="http://schemas.openxmlformats.org/officeDocument/2006/relationships/image" Target="../media/image148.jpeg"/><Relationship Id="rId4" Type="http://schemas.openxmlformats.org/officeDocument/2006/relationships/image" Target="../media/image137.png"/><Relationship Id="rId9" Type="http://schemas.openxmlformats.org/officeDocument/2006/relationships/image" Target="../media/image147.jpeg"/></Relationships>
</file>

<file path=ppt/slides/_rels/slide4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8.xml"/><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60.jpeg"/><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59.emf"/><Relationship Id="rId2" Type="http://schemas.openxmlformats.org/officeDocument/2006/relationships/notesSlide" Target="../notesSlides/notesSlide39.xml"/><Relationship Id="rId1" Type="http://schemas.openxmlformats.org/officeDocument/2006/relationships/slideLayout" Target="../slideLayouts/slideLayout36.xml"/><Relationship Id="rId6" Type="http://schemas.openxmlformats.org/officeDocument/2006/relationships/image" Target="../media/image154.png"/><Relationship Id="rId11" Type="http://schemas.openxmlformats.org/officeDocument/2006/relationships/image" Target="../media/image158.jpeg"/><Relationship Id="rId5" Type="http://schemas.openxmlformats.org/officeDocument/2006/relationships/image" Target="../media/image153.png"/><Relationship Id="rId15" Type="http://schemas.openxmlformats.org/officeDocument/2006/relationships/image" Target="../media/image148.jpeg"/><Relationship Id="rId10" Type="http://schemas.openxmlformats.org/officeDocument/2006/relationships/image" Target="../media/image157.png"/><Relationship Id="rId4" Type="http://schemas.openxmlformats.org/officeDocument/2006/relationships/image" Target="../media/image152.png"/><Relationship Id="rId9" Type="http://schemas.openxmlformats.org/officeDocument/2006/relationships/image" Target="../media/image156.jpeg"/><Relationship Id="rId14" Type="http://schemas.openxmlformats.org/officeDocument/2006/relationships/image" Target="../media/image161.png"/></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3.png"/><Relationship Id="rId7" Type="http://schemas.openxmlformats.org/officeDocument/2006/relationships/image" Target="../media/image167.png"/><Relationship Id="rId12" Type="http://schemas.openxmlformats.org/officeDocument/2006/relationships/image" Target="../media/image170.png"/><Relationship Id="rId2" Type="http://schemas.openxmlformats.org/officeDocument/2006/relationships/image" Target="../media/image162.png"/><Relationship Id="rId1" Type="http://schemas.openxmlformats.org/officeDocument/2006/relationships/slideLayout" Target="../slideLayouts/slideLayout36.xml"/><Relationship Id="rId6" Type="http://schemas.openxmlformats.org/officeDocument/2006/relationships/image" Target="../media/image166.png"/><Relationship Id="rId11" Type="http://schemas.openxmlformats.org/officeDocument/2006/relationships/image" Target="../media/image169.png"/><Relationship Id="rId5" Type="http://schemas.openxmlformats.org/officeDocument/2006/relationships/image" Target="../media/image165.png"/><Relationship Id="rId10" Type="http://schemas.openxmlformats.org/officeDocument/2006/relationships/image" Target="../media/image168.png"/><Relationship Id="rId4" Type="http://schemas.openxmlformats.org/officeDocument/2006/relationships/image" Target="../media/image164.png"/><Relationship Id="rId9"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36.xml"/><Relationship Id="rId6" Type="http://schemas.openxmlformats.org/officeDocument/2006/relationships/image" Target="../media/image186.emf"/><Relationship Id="rId5" Type="http://schemas.openxmlformats.org/officeDocument/2006/relationships/customXml" Target="../ink/ink1.xml"/><Relationship Id="rId4" Type="http://schemas.openxmlformats.org/officeDocument/2006/relationships/image" Target="../media/image173.png"/></Relationships>
</file>

<file path=ppt/slides/_rels/slide55.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67.png"/><Relationship Id="rId18" Type="http://schemas.openxmlformats.org/officeDocument/2006/relationships/image" Target="../media/image183.png"/><Relationship Id="rId3" Type="http://schemas.openxmlformats.org/officeDocument/2006/relationships/notesSlide" Target="../notesSlides/notesSlide40.xml"/><Relationship Id="rId7" Type="http://schemas.openxmlformats.org/officeDocument/2006/relationships/image" Target="../media/image178.jpeg"/><Relationship Id="rId12" Type="http://schemas.openxmlformats.org/officeDocument/2006/relationships/image" Target="../media/image148.jpeg"/><Relationship Id="rId17" Type="http://schemas.openxmlformats.org/officeDocument/2006/relationships/image" Target="../media/image182.wmf"/><Relationship Id="rId2" Type="http://schemas.openxmlformats.org/officeDocument/2006/relationships/slideLayout" Target="../slideLayouts/slideLayout36.xml"/><Relationship Id="rId16" Type="http://schemas.openxmlformats.org/officeDocument/2006/relationships/image" Target="../media/image181.png"/><Relationship Id="rId20" Type="http://schemas.openxmlformats.org/officeDocument/2006/relationships/image" Target="../media/image184.png"/><Relationship Id="rId1" Type="http://schemas.openxmlformats.org/officeDocument/2006/relationships/vmlDrawing" Target="../drawings/vmlDrawing2.vml"/><Relationship Id="rId6" Type="http://schemas.openxmlformats.org/officeDocument/2006/relationships/image" Target="../media/image177.jpeg"/><Relationship Id="rId11" Type="http://schemas.openxmlformats.org/officeDocument/2006/relationships/image" Target="../media/image180.png"/><Relationship Id="rId5" Type="http://schemas.openxmlformats.org/officeDocument/2006/relationships/image" Target="../media/image176.png"/><Relationship Id="rId15" Type="http://schemas.openxmlformats.org/officeDocument/2006/relationships/image" Target="../media/image174.wmf"/><Relationship Id="rId10" Type="http://schemas.openxmlformats.org/officeDocument/2006/relationships/image" Target="../media/image179.png"/><Relationship Id="rId19" Type="http://schemas.openxmlformats.org/officeDocument/2006/relationships/image" Target="../media/image169.png"/><Relationship Id="rId4" Type="http://schemas.openxmlformats.org/officeDocument/2006/relationships/image" Target="../media/image175.png"/><Relationship Id="rId9" Type="http://schemas.openxmlformats.org/officeDocument/2006/relationships/image" Target="../media/image155.png"/><Relationship Id="rId14" Type="http://schemas.openxmlformats.org/officeDocument/2006/relationships/oleObject" Target="../embeddings/oleObject2.bin"/></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microsoft.com/office/2007/relationships/hdphoto" Target="../media/hdphoto2.wdp"/><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microsoft.com/office/2007/relationships/hdphoto" Target="../media/hdphoto1.wdp"/><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2.png"/><Relationship Id="rId12" Type="http://schemas.microsoft.com/office/2007/relationships/hdphoto" Target="../media/hdphoto7.wdp"/><Relationship Id="rId2" Type="http://schemas.openxmlformats.org/officeDocument/2006/relationships/notesSlide" Target="../notesSlides/notesSlide4.xml"/><Relationship Id="rId16" Type="http://schemas.openxmlformats.org/officeDocument/2006/relationships/image" Target="../media/image37.png"/><Relationship Id="rId1" Type="http://schemas.openxmlformats.org/officeDocument/2006/relationships/slideLayout" Target="../slideLayouts/slideLayout25.xml"/><Relationship Id="rId6" Type="http://schemas.microsoft.com/office/2007/relationships/hdphoto" Target="../media/hdphoto4.wdp"/><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36.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33.png"/><Relationship Id="rId14" Type="http://schemas.microsoft.com/office/2007/relationships/hdphoto" Target="../media/hdphoto8.wdp"/></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38.png"/><Relationship Id="rId1" Type="http://schemas.openxmlformats.org/officeDocument/2006/relationships/slideLayout" Target="../slideLayouts/slideLayout36.xml"/><Relationship Id="rId6" Type="http://schemas.openxmlformats.org/officeDocument/2006/relationships/image" Target="../media/image40.png"/><Relationship Id="rId11" Type="http://schemas.openxmlformats.org/officeDocument/2006/relationships/image" Target="../media/image43.png"/><Relationship Id="rId5" Type="http://schemas.microsoft.com/office/2007/relationships/hdphoto" Target="../media/hdphoto10.wdp"/><Relationship Id="rId10" Type="http://schemas.openxmlformats.org/officeDocument/2006/relationships/image" Target="../media/image42.png"/><Relationship Id="rId4" Type="http://schemas.openxmlformats.org/officeDocument/2006/relationships/image" Target="../media/image39.png"/><Relationship Id="rId9" Type="http://schemas.microsoft.com/office/2007/relationships/hdphoto" Target="../media/hdphoto1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VCG21gic15681475.jpg"/>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1" y="0"/>
            <a:ext cx="9135007" cy="5143500"/>
          </a:xfrm>
          <a:prstGeom prst="rect">
            <a:avLst/>
          </a:prstGeom>
        </p:spPr>
      </p:pic>
      <p:sp>
        <p:nvSpPr>
          <p:cNvPr id="9" name="Rectangle 15"/>
          <p:cNvSpPr>
            <a:spLocks noChangeArrowheads="1"/>
          </p:cNvSpPr>
          <p:nvPr/>
        </p:nvSpPr>
        <p:spPr bwMode="auto">
          <a:xfrm>
            <a:off x="2948805" y="2715766"/>
            <a:ext cx="6186201" cy="1007757"/>
          </a:xfrm>
          <a:prstGeom prst="rect">
            <a:avLst/>
          </a:prstGeom>
          <a:solidFill>
            <a:srgbClr val="C00000">
              <a:alpha val="72000"/>
            </a:srgbClr>
          </a:solidFill>
          <a:ln>
            <a:noFill/>
          </a:ln>
        </p:spPr>
        <p:txBody>
          <a:bodyPr vert="horz" wrap="square" lIns="91440" tIns="45720" rIns="91440" bIns="45720" numCol="1" anchor="ctr" anchorCtr="1" compatLnSpc="1">
            <a:prstTxWarp prst="textNoShape">
              <a:avLst/>
            </a:prstTxWarp>
          </a:bodyPr>
          <a:lstStyle/>
          <a:p>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059832" y="2859782"/>
            <a:ext cx="4136069" cy="581057"/>
          </a:xfrm>
          <a:prstGeom prst="rect">
            <a:avLst/>
          </a:prstGeom>
          <a:noFill/>
        </p:spPr>
        <p:txBody>
          <a:bodyPr wrap="none" rtlCol="0">
            <a:spAutoFit/>
          </a:bodyPr>
          <a:lstStyle/>
          <a:p>
            <a:pPr>
              <a:lnSpc>
                <a:spcPct val="150000"/>
              </a:lnSpc>
            </a:pPr>
            <a:r>
              <a:rPr kumimoji="1" lang="en-US" altLang="zh-CN" sz="2400" dirty="0">
                <a:solidFill>
                  <a:schemeClr val="bg1"/>
                </a:solidFill>
                <a:latin typeface="微软雅黑"/>
                <a:ea typeface="微软雅黑"/>
                <a:cs typeface="微软雅黑"/>
              </a:rPr>
              <a:t>MSR G2</a:t>
            </a:r>
            <a:r>
              <a:rPr kumimoji="1" lang="zh-CN" altLang="en-US" sz="2400" dirty="0">
                <a:solidFill>
                  <a:schemeClr val="bg1"/>
                </a:solidFill>
                <a:latin typeface="微软雅黑"/>
                <a:ea typeface="微软雅黑"/>
                <a:cs typeface="微软雅黑"/>
              </a:rPr>
              <a:t>系列路由器产品</a:t>
            </a:r>
            <a:r>
              <a:rPr kumimoji="1" lang="zh-CN" altLang="en-US" sz="2400" dirty="0" smtClean="0">
                <a:solidFill>
                  <a:schemeClr val="bg1"/>
                </a:solidFill>
                <a:latin typeface="微软雅黑"/>
                <a:ea typeface="微软雅黑"/>
                <a:cs typeface="微软雅黑"/>
              </a:rPr>
              <a:t>介绍</a:t>
            </a:r>
            <a:endParaRPr kumimoji="1" lang="zh-CN" altLang="en-US" sz="2400" dirty="0">
              <a:solidFill>
                <a:schemeClr val="bg1"/>
              </a:solidFill>
              <a:latin typeface="微软雅黑"/>
              <a:ea typeface="微软雅黑"/>
              <a:cs typeface="微软雅黑"/>
            </a:endParaRPr>
          </a:p>
        </p:txBody>
      </p:sp>
      <p:sp>
        <p:nvSpPr>
          <p:cNvPr id="13" name="Rectangle 15"/>
          <p:cNvSpPr>
            <a:spLocks noChangeArrowheads="1"/>
          </p:cNvSpPr>
          <p:nvPr/>
        </p:nvSpPr>
        <p:spPr bwMode="auto">
          <a:xfrm>
            <a:off x="2870097" y="2715523"/>
            <a:ext cx="45719" cy="1008000"/>
          </a:xfrm>
          <a:prstGeom prst="rect">
            <a:avLst/>
          </a:prstGeom>
          <a:solidFill>
            <a:srgbClr val="C00000">
              <a:alpha val="73000"/>
            </a:srgbClr>
          </a:solidFill>
          <a:ln>
            <a:noFill/>
          </a:ln>
        </p:spPr>
        <p:txBody>
          <a:bodyPr vert="horz" wrap="square" lIns="91440" tIns="45720" rIns="91440" bIns="45720" numCol="1" anchor="ctr" anchorCtr="1" compatLnSpc="1">
            <a:prstTxWarp prst="textNoShape">
              <a:avLst/>
            </a:prstTxWarp>
          </a:bodyPr>
          <a:lstStyle/>
          <a:p>
            <a:endParaRPr lang="zh-CN" altLang="en-US" sz="1200"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4">
            <a:clrChange>
              <a:clrFrom>
                <a:srgbClr val="181717"/>
              </a:clrFrom>
              <a:clrTo>
                <a:srgbClr val="181717">
                  <a:alpha val="0"/>
                </a:srgbClr>
              </a:clrTo>
            </a:clrChange>
            <a:extLst>
              <a:ext uri="{28A0092B-C50C-407E-A947-70E740481C1C}">
                <a14:useLocalDpi xmlns:a14="http://schemas.microsoft.com/office/drawing/2010/main" val="0"/>
              </a:ext>
            </a:extLst>
          </a:blip>
          <a:stretch>
            <a:fillRect/>
          </a:stretch>
        </p:blipFill>
        <p:spPr>
          <a:xfrm>
            <a:off x="7308304" y="210563"/>
            <a:ext cx="1625372" cy="764880"/>
          </a:xfrm>
          <a:prstGeom prst="rect">
            <a:avLst/>
          </a:prstGeom>
        </p:spPr>
      </p:pic>
    </p:spTree>
    <p:extLst>
      <p:ext uri="{BB962C8B-B14F-4D97-AF65-F5344CB8AC3E}">
        <p14:creationId xmlns:p14="http://schemas.microsoft.com/office/powerpoint/2010/main" val="95838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900E</a:t>
            </a:r>
            <a:r>
              <a:rPr lang="zh-CN" altLang="en-US" dirty="0">
                <a:solidFill>
                  <a:schemeClr val="tx1"/>
                </a:solidFill>
              </a:rPr>
              <a:t>系列</a:t>
            </a:r>
            <a:r>
              <a:rPr lang="zh-CN" altLang="zh-CN" dirty="0">
                <a:solidFill>
                  <a:schemeClr val="tx1"/>
                </a:solidFill>
              </a:rPr>
              <a:t>产品介绍</a:t>
            </a:r>
            <a:endParaRPr lang="zh-CN" altLang="en-US" dirty="0">
              <a:solidFill>
                <a:schemeClr val="tx1"/>
              </a:solidFill>
            </a:endParaRPr>
          </a:p>
        </p:txBody>
      </p:sp>
      <p:graphicFrame>
        <p:nvGraphicFramePr>
          <p:cNvPr id="4" name="表格 3"/>
          <p:cNvGraphicFramePr>
            <a:graphicFrameLocks noGrp="1"/>
          </p:cNvGraphicFramePr>
          <p:nvPr>
            <p:extLst/>
          </p:nvPr>
        </p:nvGraphicFramePr>
        <p:xfrm>
          <a:off x="1655675" y="1101756"/>
          <a:ext cx="5778645" cy="2658126"/>
        </p:xfrm>
        <a:graphic>
          <a:graphicData uri="http://schemas.openxmlformats.org/drawingml/2006/table">
            <a:tbl>
              <a:tblPr firstRow="1" bandRow="1">
                <a:tableStyleId>{2D5ABB26-0587-4C30-8999-92F81FD0307C}</a:tableStyleId>
              </a:tblPr>
              <a:tblGrid>
                <a:gridCol w="1926215">
                  <a:extLst>
                    <a:ext uri="{9D8B030D-6E8A-4147-A177-3AD203B41FA5}">
                      <a16:colId xmlns="" xmlns:a16="http://schemas.microsoft.com/office/drawing/2014/main" val="298111213"/>
                    </a:ext>
                  </a:extLst>
                </a:gridCol>
                <a:gridCol w="1926215">
                  <a:extLst>
                    <a:ext uri="{9D8B030D-6E8A-4147-A177-3AD203B41FA5}">
                      <a16:colId xmlns="" xmlns:a16="http://schemas.microsoft.com/office/drawing/2014/main" val="710241516"/>
                    </a:ext>
                  </a:extLst>
                </a:gridCol>
                <a:gridCol w="1926215">
                  <a:extLst>
                    <a:ext uri="{9D8B030D-6E8A-4147-A177-3AD203B41FA5}">
                      <a16:colId xmlns="" xmlns:a16="http://schemas.microsoft.com/office/drawing/2014/main" val="1821330523"/>
                    </a:ext>
                  </a:extLst>
                </a:gridCol>
              </a:tblGrid>
              <a:tr h="1329063">
                <a:tc>
                  <a:txBody>
                    <a:bodyPr/>
                    <a:lstStyle/>
                    <a:p>
                      <a:r>
                        <a:rPr lang="en-US" altLang="zh-CN" sz="1400" dirty="0">
                          <a:latin typeface="微软雅黑" panose="020B0503020204020204" pitchFamily="34" charset="-122"/>
                          <a:ea typeface="微软雅黑" panose="020B0503020204020204" pitchFamily="34" charset="-122"/>
                        </a:rPr>
                        <a:t>MSR900-E</a:t>
                      </a:r>
                      <a:endParaRPr lang="zh-CN" altLang="en-US" sz="1400" dirty="0">
                        <a:latin typeface="微软雅黑" panose="020B0503020204020204" pitchFamily="34" charset="-122"/>
                        <a:ea typeface="微软雅黑" panose="020B0503020204020204" pitchFamily="34" charset="-122"/>
                      </a:endParaRPr>
                    </a:p>
                  </a:txBody>
                  <a:tcPr marL="68580" marR="68580" marT="34290" marB="34290" anchor="ctr" anchorCtr="1">
                    <a:lnL>
                      <a:noFill/>
                    </a:lnL>
                    <a:lnR>
                      <a:noFill/>
                    </a:lnR>
                    <a:lnT>
                      <a:noFill/>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a:noFill/>
                    </a:lnL>
                    <a:lnR>
                      <a:noFill/>
                    </a:lnR>
                    <a:lnT>
                      <a:noFill/>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a:noFill/>
                    </a:lnL>
                    <a:lnR>
                      <a:noFill/>
                    </a:lnR>
                    <a:lnT>
                      <a:noFill/>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938688859"/>
                  </a:ext>
                </a:extLst>
              </a:tr>
              <a:tr h="1329063">
                <a:tc>
                  <a:txBody>
                    <a:bodyPr/>
                    <a:lstStyle/>
                    <a:p>
                      <a:r>
                        <a:rPr lang="en-US" altLang="zh-CN" sz="1400" dirty="0" smtClean="0">
                          <a:latin typeface="微软雅黑" panose="020B0503020204020204" pitchFamily="34" charset="-122"/>
                          <a:ea typeface="微软雅黑" panose="020B0503020204020204" pitchFamily="34" charset="-122"/>
                        </a:rPr>
                        <a:t>     MSR900-E-W</a:t>
                      </a:r>
                      <a:endParaRPr lang="zh-CN" altLang="en-US" sz="1400" dirty="0">
                        <a:latin typeface="微软雅黑" panose="020B0503020204020204" pitchFamily="34" charset="-122"/>
                        <a:ea typeface="微软雅黑" panose="020B0503020204020204" pitchFamily="34" charset="-122"/>
                      </a:endParaRPr>
                    </a:p>
                  </a:txBody>
                  <a:tcPr marL="68580" marR="68580" marT="34290" marB="34290" anchor="ctr" anchorCtr="1">
                    <a:lnL>
                      <a:noFill/>
                    </a:lnL>
                    <a:lnR>
                      <a:noFill/>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a:noFill/>
                    </a:lnL>
                    <a:lnR>
                      <a:noFill/>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a:noFill/>
                    </a:lnL>
                    <a:lnR>
                      <a:noFill/>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977053579"/>
                  </a:ext>
                </a:extLst>
              </a:tr>
            </a:tbl>
          </a:graphicData>
        </a:graphic>
      </p:graphicFrame>
      <p:pic>
        <p:nvPicPr>
          <p:cNvPr id="3" name="图片 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51821" y="650757"/>
            <a:ext cx="2719472" cy="1812981"/>
          </a:xfrm>
          <a:prstGeom prst="rect">
            <a:avLst/>
          </a:prstGeom>
        </p:spPr>
      </p:pic>
      <p:pic>
        <p:nvPicPr>
          <p:cNvPr id="5" name="图片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36096" y="1400802"/>
            <a:ext cx="1916832" cy="792907"/>
          </a:xfrm>
          <a:prstGeom prst="rect">
            <a:avLst/>
          </a:prstGeom>
        </p:spPr>
      </p:pic>
      <p:pic>
        <p:nvPicPr>
          <p:cNvPr id="6" name="图片 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51820" y="2007847"/>
            <a:ext cx="2709060" cy="1806041"/>
          </a:xfrm>
          <a:prstGeom prst="rect">
            <a:avLst/>
          </a:prstGeom>
        </p:spPr>
      </p:pic>
      <p:pic>
        <p:nvPicPr>
          <p:cNvPr id="7" name="图片 6"/>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9338" y1="70943" x2="15450" y2="70189"/>
                      </a14:backgroundRemoval>
                    </a14:imgEffect>
                  </a14:imgLayer>
                </a14:imgProps>
              </a:ext>
              <a:ext uri="{28A0092B-C50C-407E-A947-70E740481C1C}">
                <a14:useLocalDpi xmlns:a14="http://schemas.microsoft.com/office/drawing/2010/main" val="0"/>
              </a:ext>
            </a:extLst>
          </a:blip>
          <a:stretch>
            <a:fillRect/>
          </a:stretch>
        </p:blipFill>
        <p:spPr>
          <a:xfrm>
            <a:off x="5490102" y="2707954"/>
            <a:ext cx="1738253" cy="781898"/>
          </a:xfrm>
          <a:prstGeom prst="rect">
            <a:avLst/>
          </a:prstGeom>
        </p:spPr>
      </p:pic>
    </p:spTree>
    <p:extLst>
      <p:ext uri="{BB962C8B-B14F-4D97-AF65-F5344CB8AC3E}">
        <p14:creationId xmlns:p14="http://schemas.microsoft.com/office/powerpoint/2010/main" val="20730005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a:t>
            </a:r>
            <a:r>
              <a:rPr lang="en-US" altLang="zh-CN" dirty="0" smtClean="0">
                <a:solidFill>
                  <a:schemeClr val="tx1"/>
                </a:solidFill>
              </a:rPr>
              <a:t>930</a:t>
            </a:r>
            <a:r>
              <a:rPr lang="zh-CN" altLang="en-US" dirty="0" smtClean="0">
                <a:solidFill>
                  <a:schemeClr val="tx1"/>
                </a:solidFill>
              </a:rPr>
              <a:t>系列</a:t>
            </a:r>
            <a:r>
              <a:rPr lang="zh-CN" altLang="zh-CN" dirty="0" smtClean="0">
                <a:solidFill>
                  <a:schemeClr val="tx1"/>
                </a:solidFill>
              </a:rPr>
              <a:t>产品</a:t>
            </a:r>
            <a:r>
              <a:rPr lang="zh-CN" altLang="zh-CN" dirty="0">
                <a:solidFill>
                  <a:schemeClr val="tx1"/>
                </a:solidFill>
              </a:rPr>
              <a:t>介绍</a:t>
            </a:r>
            <a:endParaRPr lang="zh-CN" altLang="en-US" dirty="0">
              <a:solidFill>
                <a:schemeClr val="tx1"/>
              </a:solidFill>
            </a:endParaRPr>
          </a:p>
        </p:txBody>
      </p:sp>
      <p:graphicFrame>
        <p:nvGraphicFramePr>
          <p:cNvPr id="4" name="表格 3"/>
          <p:cNvGraphicFramePr>
            <a:graphicFrameLocks noGrp="1"/>
          </p:cNvGraphicFramePr>
          <p:nvPr>
            <p:extLst>
              <p:ext uri="{D42A27DB-BD31-4B8C-83A1-F6EECF244321}">
                <p14:modId xmlns:p14="http://schemas.microsoft.com/office/powerpoint/2010/main" val="2104277988"/>
              </p:ext>
            </p:extLst>
          </p:nvPr>
        </p:nvGraphicFramePr>
        <p:xfrm>
          <a:off x="1547742" y="1124452"/>
          <a:ext cx="6048672" cy="2832595"/>
        </p:xfrm>
        <a:graphic>
          <a:graphicData uri="http://schemas.openxmlformats.org/drawingml/2006/table">
            <a:tbl>
              <a:tblPr firstRow="1" bandRow="1">
                <a:tableStyleId>{2D5ABB26-0587-4C30-8999-92F81FD0307C}</a:tableStyleId>
              </a:tblPr>
              <a:tblGrid>
                <a:gridCol w="1423216">
                  <a:extLst>
                    <a:ext uri="{9D8B030D-6E8A-4147-A177-3AD203B41FA5}">
                      <a16:colId xmlns="" xmlns:a16="http://schemas.microsoft.com/office/drawing/2014/main" val="20000"/>
                    </a:ext>
                  </a:extLst>
                </a:gridCol>
                <a:gridCol w="2312728">
                  <a:extLst>
                    <a:ext uri="{9D8B030D-6E8A-4147-A177-3AD203B41FA5}">
                      <a16:colId xmlns="" xmlns:a16="http://schemas.microsoft.com/office/drawing/2014/main" val="20001"/>
                    </a:ext>
                  </a:extLst>
                </a:gridCol>
                <a:gridCol w="2312728">
                  <a:extLst>
                    <a:ext uri="{9D8B030D-6E8A-4147-A177-3AD203B41FA5}">
                      <a16:colId xmlns="" xmlns:a16="http://schemas.microsoft.com/office/drawing/2014/main" val="20002"/>
                    </a:ext>
                  </a:extLst>
                </a:gridCol>
              </a:tblGrid>
              <a:tr h="815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dirty="0">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dirty="0">
                          <a:latin typeface="微软雅黑" panose="020B0503020204020204" pitchFamily="34" charset="-122"/>
                          <a:ea typeface="微软雅黑" panose="020B0503020204020204" pitchFamily="34" charset="-122"/>
                        </a:rPr>
                        <a:t>MSR 930</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b="0" dirty="0">
                        <a:latin typeface="微软雅黑" panose="020B0503020204020204" pitchFamily="34" charset="-122"/>
                        <a:ea typeface="微软雅黑" panose="020B0503020204020204" pitchFamily="34" charset="-122"/>
                      </a:endParaRPr>
                    </a:p>
                  </a:txBody>
                  <a:tcPr marL="68580" marR="68580" marT="34290" marB="34290" anchor="ctr" anchorCtr="1">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500" dirty="0">
                        <a:latin typeface="微软雅黑" panose="020B0503020204020204" pitchFamily="34" charset="-122"/>
                        <a:ea typeface="微软雅黑" panose="020B0503020204020204" pitchFamily="34" charset="-122"/>
                      </a:endParaRPr>
                    </a:p>
                  </a:txBody>
                  <a:tcPr marL="68580" marR="68580" marT="34290" marB="34290">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500" dirty="0">
                        <a:latin typeface="微软雅黑" panose="020B0503020204020204" pitchFamily="34" charset="-122"/>
                        <a:ea typeface="微软雅黑" panose="020B0503020204020204" pitchFamily="34" charset="-122"/>
                      </a:endParaRPr>
                    </a:p>
                  </a:txBody>
                  <a:tcPr marL="68580" marR="68580" marT="34290" marB="34290">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12234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dirty="0">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dirty="0" smtClean="0">
                          <a:latin typeface="微软雅黑" panose="020B0503020204020204" pitchFamily="34" charset="-122"/>
                          <a:ea typeface="微软雅黑" panose="020B0503020204020204" pitchFamily="34" charset="-122"/>
                        </a:rPr>
                        <a:t>      MSR </a:t>
                      </a:r>
                      <a:r>
                        <a:rPr lang="en-US" altLang="zh-CN" sz="1200" b="0" dirty="0">
                          <a:latin typeface="微软雅黑" panose="020B0503020204020204" pitchFamily="34" charset="-122"/>
                          <a:ea typeface="微软雅黑" panose="020B0503020204020204" pitchFamily="34" charset="-122"/>
                        </a:rPr>
                        <a:t>930-DG</a:t>
                      </a:r>
                      <a:endParaRPr lang="zh-CN" altLang="en-US" sz="1200" b="0" dirty="0">
                        <a:latin typeface="微软雅黑" panose="020B0503020204020204" pitchFamily="34" charset="-122"/>
                        <a:ea typeface="微软雅黑" panose="020B0503020204020204" pitchFamily="34" charset="-122"/>
                      </a:endParaRPr>
                    </a:p>
                  </a:txBody>
                  <a:tcPr marL="68580" marR="68580" marT="34290" marB="34290" anchor="ctr" anchorCtr="1">
                    <a:lnL w="3175" cap="flat" cmpd="sng" algn="ctr">
                      <a:noFill/>
                      <a:prstDash val="dot"/>
                      <a:round/>
                      <a:headEnd type="none" w="med" len="med"/>
                      <a:tailEnd type="none" w="med" len="med"/>
                    </a:lnL>
                    <a:lnR w="3175" cap="flat" cmpd="sng" algn="ctr">
                      <a:noFill/>
                      <a:prstDash val="dot"/>
                      <a:round/>
                      <a:headEnd type="none" w="med" len="med"/>
                      <a:tailEnd type="none" w="med" len="med"/>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500" dirty="0">
                        <a:latin typeface="微软雅黑" panose="020B0503020204020204" pitchFamily="34" charset="-122"/>
                        <a:ea typeface="微软雅黑" panose="020B0503020204020204" pitchFamily="34" charset="-122"/>
                      </a:endParaRPr>
                    </a:p>
                  </a:txBody>
                  <a:tcPr marL="68580" marR="68580" marT="34290" marB="34290">
                    <a:lnL w="3175" cap="flat" cmpd="sng" algn="ctr">
                      <a:noFill/>
                      <a:prstDash val="dot"/>
                      <a:round/>
                      <a:headEnd type="none" w="med" len="med"/>
                      <a:tailEnd type="none" w="med" len="med"/>
                    </a:lnL>
                    <a:lnR w="3175" cap="flat" cmpd="sng" algn="ctr">
                      <a:noFill/>
                      <a:prstDash val="dot"/>
                      <a:round/>
                      <a:headEnd type="none" w="med" len="med"/>
                      <a:tailEnd type="none" w="med" len="med"/>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500" dirty="0">
                        <a:latin typeface="微软雅黑" panose="020B0503020204020204" pitchFamily="34" charset="-122"/>
                        <a:ea typeface="微软雅黑" panose="020B0503020204020204" pitchFamily="34" charset="-122"/>
                      </a:endParaRPr>
                    </a:p>
                  </a:txBody>
                  <a:tcPr marL="68580" marR="68580" marT="34290" marB="34290">
                    <a:lnL w="3175" cap="flat" cmpd="sng" algn="ctr">
                      <a:noFill/>
                      <a:prstDash val="dot"/>
                      <a:round/>
                      <a:headEnd type="none" w="med" len="med"/>
                      <a:tailEnd type="none" w="med" len="med"/>
                    </a:lnL>
                    <a:lnR w="3175" cap="flat" cmpd="sng" algn="ctr">
                      <a:noFill/>
                      <a:prstDash val="dot"/>
                      <a:round/>
                      <a:headEnd type="none" w="med" len="med"/>
                      <a:tailEnd type="none" w="med" len="med"/>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7935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dirty="0">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dirty="0" smtClean="0">
                          <a:latin typeface="微软雅黑" panose="020B0503020204020204" pitchFamily="34" charset="-122"/>
                          <a:ea typeface="微软雅黑" panose="020B0503020204020204" pitchFamily="34" charset="-122"/>
                        </a:rPr>
                        <a:t>      MSR </a:t>
                      </a:r>
                      <a:r>
                        <a:rPr lang="en-US" altLang="zh-CN" sz="1200" b="0" dirty="0">
                          <a:latin typeface="微软雅黑" panose="020B0503020204020204" pitchFamily="34" charset="-122"/>
                          <a:ea typeface="微软雅黑" panose="020B0503020204020204" pitchFamily="34" charset="-122"/>
                        </a:rPr>
                        <a:t>930-SA </a:t>
                      </a:r>
                      <a:endParaRPr lang="zh-CN" altLang="en-US" sz="1200" b="0" dirty="0">
                        <a:latin typeface="微软雅黑" panose="020B0503020204020204" pitchFamily="34" charset="-122"/>
                        <a:ea typeface="微软雅黑" panose="020B0503020204020204" pitchFamily="34" charset="-122"/>
                      </a:endParaRPr>
                    </a:p>
                  </a:txBody>
                  <a:tcPr marL="68580" marR="68580" marT="34290" marB="34290" anchor="ctr" anchorCtr="1">
                    <a:lnL w="3175" cap="flat" cmpd="sng" algn="ctr">
                      <a:noFill/>
                      <a:prstDash val="dot"/>
                      <a:round/>
                      <a:headEnd type="none" w="med" len="med"/>
                      <a:tailEnd type="none" w="med" len="med"/>
                    </a:lnL>
                    <a:lnR w="3175" cap="flat" cmpd="sng" algn="ctr">
                      <a:noFill/>
                      <a:prstDash val="dot"/>
                      <a:round/>
                      <a:headEnd type="none" w="med" len="med"/>
                      <a:tailEnd type="none" w="med" len="med"/>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500" dirty="0">
                        <a:latin typeface="微软雅黑" panose="020B0503020204020204" pitchFamily="34" charset="-122"/>
                        <a:ea typeface="微软雅黑" panose="020B0503020204020204" pitchFamily="34" charset="-122"/>
                      </a:endParaRPr>
                    </a:p>
                  </a:txBody>
                  <a:tcPr marL="68580" marR="68580" marT="34290" marB="34290">
                    <a:lnL w="3175" cap="flat" cmpd="sng" algn="ctr">
                      <a:noFill/>
                      <a:prstDash val="dot"/>
                      <a:round/>
                      <a:headEnd type="none" w="med" len="med"/>
                      <a:tailEnd type="none" w="med" len="med"/>
                    </a:lnL>
                    <a:lnR w="3175" cap="flat" cmpd="sng" algn="ctr">
                      <a:noFill/>
                      <a:prstDash val="dot"/>
                      <a:round/>
                      <a:headEnd type="none" w="med" len="med"/>
                      <a:tailEnd type="none" w="med" len="med"/>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500" dirty="0">
                        <a:latin typeface="微软雅黑" panose="020B0503020204020204" pitchFamily="34" charset="-122"/>
                        <a:ea typeface="微软雅黑" panose="020B0503020204020204" pitchFamily="34" charset="-122"/>
                      </a:endParaRPr>
                    </a:p>
                  </a:txBody>
                  <a:tcPr marL="68580" marR="68580" marT="34290" marB="34290">
                    <a:lnL w="3175" cap="flat" cmpd="sng" algn="ctr">
                      <a:noFill/>
                      <a:prstDash val="dot"/>
                      <a:round/>
                      <a:headEnd type="none" w="med" len="med"/>
                      <a:tailEnd type="none" w="med" len="med"/>
                    </a:lnL>
                    <a:lnR w="3175" cap="flat" cmpd="sng" algn="ctr">
                      <a:noFill/>
                      <a:prstDash val="dot"/>
                      <a:round/>
                      <a:headEnd type="none" w="med" len="med"/>
                      <a:tailEnd type="none" w="med" len="med"/>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bl>
          </a:graphicData>
        </a:graphic>
      </p:graphicFrame>
      <p:pic>
        <p:nvPicPr>
          <p:cNvPr id="290829" name="Picture 13"/>
          <p:cNvPicPr>
            <a:picLocks noChangeAspect="1" noChangeArrowheads="1"/>
          </p:cNvPicPr>
          <p:nvPr/>
        </p:nvPicPr>
        <p:blipFill>
          <a:blip r:embed="rId3" cstate="print"/>
          <a:srcRect/>
          <a:stretch>
            <a:fillRect/>
          </a:stretch>
        </p:blipFill>
        <p:spPr bwMode="auto">
          <a:xfrm>
            <a:off x="3475953" y="3418150"/>
            <a:ext cx="1446620" cy="451019"/>
          </a:xfrm>
          <a:prstGeom prst="rect">
            <a:avLst/>
          </a:prstGeom>
          <a:noFill/>
          <a:ln w="9525">
            <a:noFill/>
            <a:miter lim="800000"/>
            <a:headEnd/>
            <a:tailEnd/>
          </a:ln>
        </p:spPr>
      </p:pic>
      <p:pic>
        <p:nvPicPr>
          <p:cNvPr id="290831" name="Picture 15"/>
          <p:cNvPicPr>
            <a:picLocks noChangeAspect="1" noChangeArrowheads="1"/>
          </p:cNvPicPr>
          <p:nvPr/>
        </p:nvPicPr>
        <p:blipFill>
          <a:blip r:embed="rId4" cstate="print"/>
          <a:srcRect/>
          <a:stretch>
            <a:fillRect/>
          </a:stretch>
        </p:blipFill>
        <p:spPr bwMode="auto">
          <a:xfrm>
            <a:off x="3431229" y="2040965"/>
            <a:ext cx="1446620" cy="946878"/>
          </a:xfrm>
          <a:prstGeom prst="rect">
            <a:avLst/>
          </a:prstGeom>
          <a:noFill/>
          <a:ln w="9525">
            <a:noFill/>
            <a:miter lim="800000"/>
            <a:headEnd/>
            <a:tailEnd/>
          </a:ln>
        </p:spPr>
      </p:pic>
      <p:pic>
        <p:nvPicPr>
          <p:cNvPr id="290833" name="Picture 17"/>
          <p:cNvPicPr>
            <a:picLocks noChangeAspect="1" noChangeArrowheads="1"/>
          </p:cNvPicPr>
          <p:nvPr/>
        </p:nvPicPr>
        <p:blipFill>
          <a:blip r:embed="rId5" cstate="print"/>
          <a:srcRect/>
          <a:stretch>
            <a:fillRect/>
          </a:stretch>
        </p:blipFill>
        <p:spPr bwMode="auto">
          <a:xfrm>
            <a:off x="5647575" y="1242110"/>
            <a:ext cx="1326383" cy="472488"/>
          </a:xfrm>
          <a:prstGeom prst="rect">
            <a:avLst/>
          </a:prstGeom>
          <a:noFill/>
          <a:ln w="9525">
            <a:noFill/>
            <a:miter lim="800000"/>
            <a:headEnd/>
            <a:tailEnd/>
          </a:ln>
        </p:spPr>
      </p:pic>
      <p:pic>
        <p:nvPicPr>
          <p:cNvPr id="290834" name="Picture 18"/>
          <p:cNvPicPr>
            <a:picLocks noChangeAspect="1" noChangeArrowheads="1"/>
          </p:cNvPicPr>
          <p:nvPr/>
        </p:nvPicPr>
        <p:blipFill>
          <a:blip r:embed="rId6" cstate="print"/>
          <a:srcRect/>
          <a:stretch>
            <a:fillRect/>
          </a:stretch>
        </p:blipFill>
        <p:spPr bwMode="auto">
          <a:xfrm>
            <a:off x="3563888" y="1242110"/>
            <a:ext cx="1327603" cy="472487"/>
          </a:xfrm>
          <a:prstGeom prst="rect">
            <a:avLst/>
          </a:prstGeom>
          <a:noFill/>
          <a:ln w="9525">
            <a:noFill/>
            <a:miter lim="800000"/>
            <a:headEnd/>
            <a:tailEnd/>
          </a:ln>
        </p:spPr>
      </p:pic>
      <p:pic>
        <p:nvPicPr>
          <p:cNvPr id="290835" name="Picture 19"/>
          <p:cNvPicPr>
            <a:picLocks noChangeAspect="1" noChangeArrowheads="1"/>
          </p:cNvPicPr>
          <p:nvPr/>
        </p:nvPicPr>
        <p:blipFill>
          <a:blip r:embed="rId7" cstate="print">
            <a:lum contrast="20000"/>
          </a:blip>
          <a:srcRect/>
          <a:stretch>
            <a:fillRect/>
          </a:stretch>
        </p:blipFill>
        <p:spPr bwMode="auto">
          <a:xfrm>
            <a:off x="5719582" y="3482407"/>
            <a:ext cx="1409601" cy="446443"/>
          </a:xfrm>
          <a:prstGeom prst="rect">
            <a:avLst/>
          </a:prstGeom>
          <a:noFill/>
          <a:ln w="9525">
            <a:noFill/>
            <a:miter lim="800000"/>
            <a:headEnd/>
            <a:tailEnd/>
          </a:ln>
        </p:spPr>
      </p:pic>
      <p:pic>
        <p:nvPicPr>
          <p:cNvPr id="1027" name="Picture 3"/>
          <p:cNvPicPr>
            <a:picLocks noChangeAspect="1" noChangeArrowheads="1"/>
          </p:cNvPicPr>
          <p:nvPr/>
        </p:nvPicPr>
        <p:blipFill>
          <a:blip r:embed="rId8" cstate="print"/>
          <a:srcRect/>
          <a:stretch>
            <a:fillRect/>
          </a:stretch>
        </p:blipFill>
        <p:spPr bwMode="auto">
          <a:xfrm>
            <a:off x="5647575" y="2059272"/>
            <a:ext cx="1368420" cy="928571"/>
          </a:xfrm>
          <a:prstGeom prst="rect">
            <a:avLst/>
          </a:prstGeom>
          <a:noFill/>
          <a:ln w="9525">
            <a:noFill/>
            <a:miter lim="800000"/>
            <a:headEnd/>
            <a:tailEnd/>
          </a:ln>
        </p:spPr>
      </p:pic>
    </p:spTree>
    <p:extLst>
      <p:ext uri="{BB962C8B-B14F-4D97-AF65-F5344CB8AC3E}">
        <p14:creationId xmlns:p14="http://schemas.microsoft.com/office/powerpoint/2010/main" val="24743194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253030356"/>
              </p:ext>
            </p:extLst>
          </p:nvPr>
        </p:nvGraphicFramePr>
        <p:xfrm>
          <a:off x="1331640" y="1275606"/>
          <a:ext cx="6102679" cy="2947071"/>
        </p:xfrm>
        <a:graphic>
          <a:graphicData uri="http://schemas.openxmlformats.org/drawingml/2006/table">
            <a:tbl>
              <a:tblPr firstRow="1" bandRow="1">
                <a:tableStyleId>{2D5ABB26-0587-4C30-8999-92F81FD0307C}</a:tableStyleId>
              </a:tblPr>
              <a:tblGrid>
                <a:gridCol w="1782198">
                  <a:extLst>
                    <a:ext uri="{9D8B030D-6E8A-4147-A177-3AD203B41FA5}">
                      <a16:colId xmlns="" xmlns:a16="http://schemas.microsoft.com/office/drawing/2014/main" val="20000"/>
                    </a:ext>
                  </a:extLst>
                </a:gridCol>
                <a:gridCol w="1987104">
                  <a:extLst>
                    <a:ext uri="{9D8B030D-6E8A-4147-A177-3AD203B41FA5}">
                      <a16:colId xmlns="" xmlns:a16="http://schemas.microsoft.com/office/drawing/2014/main" val="20001"/>
                    </a:ext>
                  </a:extLst>
                </a:gridCol>
                <a:gridCol w="2333377">
                  <a:extLst>
                    <a:ext uri="{9D8B030D-6E8A-4147-A177-3AD203B41FA5}">
                      <a16:colId xmlns="" xmlns:a16="http://schemas.microsoft.com/office/drawing/2014/main" val="20002"/>
                    </a:ext>
                  </a:extLst>
                </a:gridCol>
              </a:tblGrid>
              <a:tr h="1132325">
                <a:tc>
                  <a:txBody>
                    <a:bodyPr/>
                    <a:lstStyle/>
                    <a:p>
                      <a:pPr algn="l">
                        <a:lnSpc>
                          <a:spcPct val="100000"/>
                        </a:lnSpc>
                      </a:pPr>
                      <a:r>
                        <a:rPr lang="en-US" altLang="zh-CN" sz="1400" b="0" dirty="0" smtClean="0">
                          <a:latin typeface="微软雅黑" panose="020B0503020204020204" pitchFamily="34" charset="-122"/>
                          <a:ea typeface="微软雅黑" pitchFamily="34" charset="-122"/>
                          <a:cs typeface="Tahoma" pitchFamily="34" charset="0"/>
                        </a:rPr>
                        <a:t>MSR 2600-6-X1</a:t>
                      </a:r>
                    </a:p>
                    <a:p>
                      <a:pPr algn="l">
                        <a:lnSpc>
                          <a:spcPct val="100000"/>
                        </a:lnSpc>
                      </a:pPr>
                      <a:endParaRPr lang="zh-CN" altLang="en-US" sz="1400" b="1" dirty="0">
                        <a:latin typeface="微软雅黑" panose="020B0503020204020204" pitchFamily="34" charset="-122"/>
                        <a:ea typeface="微软雅黑" pitchFamily="34" charset="-122"/>
                        <a:cs typeface="Tahoma" pitchFamily="34" charset="0"/>
                      </a:endParaRPr>
                    </a:p>
                  </a:txBody>
                  <a:tcPr marL="243000" marR="68580" marT="34290" marB="34290" anchor="ctr">
                    <a:lnL>
                      <a:noFill/>
                    </a:lnL>
                    <a:lnR>
                      <a:noFill/>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500" dirty="0">
                        <a:latin typeface="微软雅黑" panose="020B0503020204020204" pitchFamily="34" charset="-122"/>
                        <a:ea typeface="微软雅黑" panose="020B0503020204020204" pitchFamily="34" charset="-122"/>
                      </a:endParaRPr>
                    </a:p>
                  </a:txBody>
                  <a:tcPr marL="243000" marR="68580" marT="34290" marB="34290" anchor="ctr">
                    <a:lnL>
                      <a:noFill/>
                    </a:lnL>
                    <a:lnR>
                      <a:noFill/>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500" dirty="0">
                        <a:latin typeface="微软雅黑" panose="020B0503020204020204" pitchFamily="34" charset="-122"/>
                        <a:ea typeface="微软雅黑" panose="020B0503020204020204" pitchFamily="34" charset="-122"/>
                      </a:endParaRPr>
                    </a:p>
                  </a:txBody>
                  <a:tcPr marL="243000" marR="68580" marT="34290" marB="34290" anchor="ctr">
                    <a:lnL>
                      <a:noFill/>
                    </a:lnL>
                    <a:lnR>
                      <a:noFill/>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898331082"/>
                  </a:ext>
                </a:extLst>
              </a:tr>
              <a:tr h="1008112">
                <a:tc>
                  <a:txBody>
                    <a:bodyPr/>
                    <a:lstStyle/>
                    <a:p>
                      <a:pPr algn="l">
                        <a:lnSpc>
                          <a:spcPct val="100000"/>
                        </a:lnSpc>
                      </a:pPr>
                      <a:r>
                        <a:rPr lang="en-US" altLang="zh-CN" sz="1400" dirty="0">
                          <a:latin typeface="微软雅黑" panose="020B0503020204020204" pitchFamily="34" charset="-122"/>
                          <a:ea typeface="微软雅黑" panose="020B0503020204020204" pitchFamily="34" charset="-122"/>
                        </a:rPr>
                        <a:t>MSR 2600-10</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latin typeface="微软雅黑" panose="020B0503020204020204" pitchFamily="34" charset="-122"/>
                          <a:ea typeface="微软雅黑" panose="020B0503020204020204" pitchFamily="34" charset="-122"/>
                        </a:rPr>
                        <a:t>MSR </a:t>
                      </a:r>
                      <a:r>
                        <a:rPr lang="en-US" altLang="zh-CN" sz="1400" dirty="0" smtClean="0">
                          <a:latin typeface="微软雅黑" panose="020B0503020204020204" pitchFamily="34" charset="-122"/>
                          <a:ea typeface="微软雅黑" panose="020B0503020204020204" pitchFamily="34" charset="-122"/>
                        </a:rPr>
                        <a:t>2600-10-X1</a:t>
                      </a:r>
                      <a:endParaRPr lang="en-US" altLang="zh-CN" sz="1400" dirty="0">
                        <a:latin typeface="微软雅黑" panose="020B0503020204020204" pitchFamily="34" charset="-122"/>
                        <a:ea typeface="微软雅黑" panose="020B0503020204020204" pitchFamily="34" charset="-122"/>
                      </a:endParaRPr>
                    </a:p>
                  </a:txBody>
                  <a:tcPr marL="243000" marR="68580" marT="34290" marB="34290" anchor="ctr">
                    <a:lnL>
                      <a:noFill/>
                    </a:lnL>
                    <a:lnR>
                      <a:noFill/>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500" dirty="0">
                        <a:latin typeface="微软雅黑" panose="020B0503020204020204" pitchFamily="34" charset="-122"/>
                        <a:ea typeface="微软雅黑" panose="020B0503020204020204" pitchFamily="34" charset="-122"/>
                      </a:endParaRPr>
                    </a:p>
                  </a:txBody>
                  <a:tcPr marL="243000" marR="68580" marT="34290" marB="34290" anchor="ctr">
                    <a:lnL>
                      <a:noFill/>
                    </a:lnL>
                    <a:lnR>
                      <a:noFill/>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500" dirty="0">
                        <a:latin typeface="微软雅黑" panose="020B0503020204020204" pitchFamily="34" charset="-122"/>
                        <a:ea typeface="微软雅黑" panose="020B0503020204020204" pitchFamily="34" charset="-122"/>
                      </a:endParaRPr>
                    </a:p>
                  </a:txBody>
                  <a:tcPr marL="243000" marR="68580" marT="34290" marB="34290" anchor="ctr">
                    <a:lnL>
                      <a:noFill/>
                    </a:lnL>
                    <a:lnR>
                      <a:noFill/>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8066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latin typeface="微软雅黑" panose="020B0503020204020204" pitchFamily="34" charset="-122"/>
                          <a:ea typeface="微软雅黑" panose="020B0503020204020204" pitchFamily="34" charset="-122"/>
                        </a:rPr>
                        <a:t>MSR 2600-17</a:t>
                      </a:r>
                    </a:p>
                  </a:txBody>
                  <a:tcPr marL="243000" marR="68580" marT="34290" marB="34290" anchor="ctr">
                    <a:lnL>
                      <a:noFill/>
                    </a:lnL>
                    <a:lnR>
                      <a:noFill/>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500" dirty="0">
                        <a:latin typeface="微软雅黑" panose="020B0503020204020204" pitchFamily="34" charset="-122"/>
                        <a:ea typeface="微软雅黑" panose="020B0503020204020204" pitchFamily="34" charset="-122"/>
                      </a:endParaRPr>
                    </a:p>
                  </a:txBody>
                  <a:tcPr marL="243000" marR="68580" marT="34290" marB="34290" anchor="ctr">
                    <a:lnL>
                      <a:noFill/>
                    </a:lnL>
                    <a:lnR>
                      <a:noFill/>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500" dirty="0">
                        <a:latin typeface="微软雅黑" panose="020B0503020204020204" pitchFamily="34" charset="-122"/>
                        <a:ea typeface="微软雅黑" panose="020B0503020204020204" pitchFamily="34" charset="-122"/>
                      </a:endParaRPr>
                    </a:p>
                  </a:txBody>
                  <a:tcPr marL="243000" marR="68580" marT="34290" marB="34290" anchor="ctr">
                    <a:lnL>
                      <a:noFill/>
                    </a:lnL>
                    <a:lnR>
                      <a:noFill/>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811932714"/>
                  </a:ext>
                </a:extLst>
              </a:tr>
            </a:tbl>
          </a:graphicData>
        </a:graphic>
      </p:graphicFrame>
      <p:sp>
        <p:nvSpPr>
          <p:cNvPr id="2"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2600</a:t>
            </a:r>
            <a:r>
              <a:rPr lang="zh-CN" altLang="zh-CN" dirty="0">
                <a:solidFill>
                  <a:schemeClr val="tx1"/>
                </a:solidFill>
              </a:rPr>
              <a:t>系列产品介绍</a:t>
            </a:r>
            <a:endParaRPr lang="zh-CN" altLang="en-US" dirty="0">
              <a:solidFill>
                <a:schemeClr val="tx1"/>
              </a:solidFill>
            </a:endParaRPr>
          </a:p>
        </p:txBody>
      </p:sp>
      <p:pic>
        <p:nvPicPr>
          <p:cNvPr id="367618"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546" y1="72821" x2="51061" y2="61538"/>
                        <a14:foregroundMark x1="11315" y1="87179" x2="25743" y2="86154"/>
                        <a14:foregroundMark x1="60537" y1="78462" x2="97878" y2="73846"/>
                        <a14:foregroundMark x1="64922" y1="88718" x2="96040" y2="87692"/>
                        <a14:foregroundMark x1="69590" y1="83077" x2="85149" y2="81026"/>
                        <a14:foregroundMark x1="2829" y1="97949" x2="98444" y2="95897"/>
                        <a14:foregroundMark x1="98868" y1="70256" x2="99010" y2="96410"/>
                        <a14:foregroundMark x1="96605" y1="97949" x2="68175" y2="98462"/>
                        <a14:foregroundMark x1="1556" y1="64103" x2="1839" y2="97949"/>
                        <a14:foregroundMark x1="64599" y1="75497" x2="64599" y2="75497"/>
                      </a14:backgroundRemoval>
                    </a14:imgEffect>
                  </a14:imgLayer>
                </a14:imgProps>
              </a:ext>
              <a:ext uri="{28A0092B-C50C-407E-A947-70E740481C1C}">
                <a14:useLocalDpi xmlns:a14="http://schemas.microsoft.com/office/drawing/2010/main" val="0"/>
              </a:ext>
            </a:extLst>
          </a:blip>
          <a:srcRect/>
          <a:stretch>
            <a:fillRect/>
          </a:stretch>
        </p:blipFill>
        <p:spPr bwMode="auto">
          <a:xfrm>
            <a:off x="3319971" y="2617045"/>
            <a:ext cx="1963269" cy="54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7619"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17931" y="2561792"/>
            <a:ext cx="1873334" cy="5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7620"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30" y1="65455" x2="47670" y2="66364"/>
                        <a14:foregroundMark x1="91079" y1="67273" x2="98136" y2="64545"/>
                        <a14:foregroundMark x1="48868" y1="75455" x2="80959" y2="74545"/>
                        <a14:foregroundMark x1="48469" y1="88636" x2="96272" y2="84545"/>
                        <a14:foregroundMark x1="98802" y1="75000" x2="99068" y2="95909"/>
                        <a14:foregroundMark x1="2796" y1="70000" x2="2264" y2="93636"/>
                        <a14:foregroundMark x1="1598" y1="68636" x2="1731" y2="94091"/>
                        <a14:foregroundMark x1="5060" y1="75000" x2="47670" y2="73182"/>
                        <a14:foregroundMark x1="2264" y1="96364" x2="98269" y2="96364"/>
                        <a14:foregroundMark x1="54594" y1="97727" x2="71105" y2="97727"/>
                      </a14:backgroundRemoval>
                    </a14:imgEffect>
                  </a14:imgLayer>
                </a14:imgProps>
              </a:ext>
              <a:ext uri="{28A0092B-C50C-407E-A947-70E740481C1C}">
                <a14:useLocalDpi xmlns:a14="http://schemas.microsoft.com/office/drawing/2010/main" val="0"/>
              </a:ext>
            </a:extLst>
          </a:blip>
          <a:srcRect/>
          <a:stretch>
            <a:fillRect/>
          </a:stretch>
        </p:blipFill>
        <p:spPr bwMode="auto">
          <a:xfrm>
            <a:off x="3335448" y="3550893"/>
            <a:ext cx="1909109" cy="55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7621" name="Picture 5"/>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6788" y1="80645" x2="95530" y2="83333"/>
                        <a14:foregroundMark x1="4305" y1="94086" x2="97848" y2="95161"/>
                      </a14:backgroundRemoval>
                    </a14:imgEffect>
                  </a14:imgLayer>
                </a14:imgProps>
              </a:ext>
              <a:ext uri="{28A0092B-C50C-407E-A947-70E740481C1C}">
                <a14:useLocalDpi xmlns:a14="http://schemas.microsoft.com/office/drawing/2010/main" val="0"/>
              </a:ext>
            </a:extLst>
          </a:blip>
          <a:srcRect/>
          <a:stretch>
            <a:fillRect/>
          </a:stretch>
        </p:blipFill>
        <p:spPr bwMode="auto">
          <a:xfrm>
            <a:off x="5417931" y="3516246"/>
            <a:ext cx="2012179" cy="61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a:blip r:embed="rId11"/>
          <a:stretch>
            <a:fillRect/>
          </a:stretch>
        </p:blipFill>
        <p:spPr>
          <a:xfrm>
            <a:off x="3335448" y="1327811"/>
            <a:ext cx="1947792" cy="744924"/>
          </a:xfrm>
          <a:prstGeom prst="rect">
            <a:avLst/>
          </a:prstGeom>
        </p:spPr>
      </p:pic>
      <p:pic>
        <p:nvPicPr>
          <p:cNvPr id="13" name="图片 12"/>
          <p:cNvPicPr>
            <a:picLocks noChangeAspect="1"/>
          </p:cNvPicPr>
          <p:nvPr/>
        </p:nvPicPr>
        <p:blipFill>
          <a:blip r:embed="rId12"/>
          <a:stretch>
            <a:fillRect/>
          </a:stretch>
        </p:blipFill>
        <p:spPr>
          <a:xfrm>
            <a:off x="5393593" y="1559529"/>
            <a:ext cx="1897672" cy="565653"/>
          </a:xfrm>
          <a:prstGeom prst="rect">
            <a:avLst/>
          </a:prstGeom>
        </p:spPr>
      </p:pic>
    </p:spTree>
    <p:extLst>
      <p:ext uri="{BB962C8B-B14F-4D97-AF65-F5344CB8AC3E}">
        <p14:creationId xmlns:p14="http://schemas.microsoft.com/office/powerpoint/2010/main" val="32939317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格 10"/>
          <p:cNvGraphicFramePr>
            <a:graphicFrameLocks noGrp="1"/>
          </p:cNvGraphicFramePr>
          <p:nvPr>
            <p:extLst>
              <p:ext uri="{D42A27DB-BD31-4B8C-83A1-F6EECF244321}">
                <p14:modId xmlns:p14="http://schemas.microsoft.com/office/powerpoint/2010/main" val="3384162994"/>
              </p:ext>
            </p:extLst>
          </p:nvPr>
        </p:nvGraphicFramePr>
        <p:xfrm>
          <a:off x="1259632" y="1083539"/>
          <a:ext cx="6023023" cy="3588422"/>
        </p:xfrm>
        <a:graphic>
          <a:graphicData uri="http://schemas.openxmlformats.org/drawingml/2006/table">
            <a:tbl>
              <a:tblPr firstRow="1" bandRow="1">
                <a:tableStyleId>{2D5ABB26-0587-4C30-8999-92F81FD0307C}</a:tableStyleId>
              </a:tblPr>
              <a:tblGrid>
                <a:gridCol w="1417181">
                  <a:extLst>
                    <a:ext uri="{9D8B030D-6E8A-4147-A177-3AD203B41FA5}">
                      <a16:colId xmlns="" xmlns:a16="http://schemas.microsoft.com/office/drawing/2014/main" val="20000"/>
                    </a:ext>
                  </a:extLst>
                </a:gridCol>
                <a:gridCol w="2302921">
                  <a:extLst>
                    <a:ext uri="{9D8B030D-6E8A-4147-A177-3AD203B41FA5}">
                      <a16:colId xmlns="" xmlns:a16="http://schemas.microsoft.com/office/drawing/2014/main" val="20001"/>
                    </a:ext>
                  </a:extLst>
                </a:gridCol>
                <a:gridCol w="2302921">
                  <a:extLst>
                    <a:ext uri="{9D8B030D-6E8A-4147-A177-3AD203B41FA5}">
                      <a16:colId xmlns="" xmlns:a16="http://schemas.microsoft.com/office/drawing/2014/main" val="20002"/>
                    </a:ext>
                  </a:extLst>
                </a:gridCol>
              </a:tblGrid>
              <a:tr h="9299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rPr>
                        <a:t>MSR 3600-28</a:t>
                      </a:r>
                      <a:endParaRPr lang="zh-CN" altLang="en-US" sz="1200" dirty="0">
                        <a:latin typeface="微软雅黑" panose="020B0503020204020204" pitchFamily="34" charset="-122"/>
                        <a:ea typeface="微软雅黑" panose="020B0503020204020204" pitchFamily="34" charset="-122"/>
                      </a:endParaRPr>
                    </a:p>
                    <a:p>
                      <a:pPr marL="0" algn="ctr" defTabSz="914400" rtl="0" eaLnBrk="1" latinLnBrk="0" hangingPunct="1">
                        <a:lnSpc>
                          <a:spcPct val="100000"/>
                        </a:lnSpc>
                      </a:pPr>
                      <a:endParaRPr lang="zh-CN" altLang="en-US" sz="1200" b="1" kern="1200" dirty="0">
                        <a:solidFill>
                          <a:schemeClr val="tx1"/>
                        </a:solidFill>
                        <a:latin typeface="微软雅黑" pitchFamily="34" charset="-122"/>
                        <a:ea typeface="微软雅黑" pitchFamily="34" charset="-122"/>
                        <a:cs typeface="+mn-cs"/>
                      </a:endParaRPr>
                    </a:p>
                  </a:txBody>
                  <a:tcPr marL="68580" marR="68580" marT="34290" marB="34290" anchor="ctr"/>
                </a:tc>
                <a:tc>
                  <a:txBody>
                    <a:bodyPr/>
                    <a:lstStyle/>
                    <a:p>
                      <a:pPr algn="ctr"/>
                      <a:endParaRPr lang="zh-CN" altLang="en-US" sz="1200" dirty="0">
                        <a:latin typeface="微软雅黑" pitchFamily="34" charset="-122"/>
                        <a:ea typeface="微软雅黑" pitchFamily="34" charset="-122"/>
                      </a:endParaRPr>
                    </a:p>
                  </a:txBody>
                  <a:tcPr marL="68580" marR="68580" marT="34290" marB="34290"/>
                </a:tc>
                <a:tc>
                  <a:txBody>
                    <a:bodyPr/>
                    <a:lstStyle/>
                    <a:p>
                      <a:pPr algn="ctr"/>
                      <a:endParaRPr lang="zh-CN" altLang="en-US" sz="1200" dirty="0">
                        <a:latin typeface="微软雅黑" pitchFamily="34" charset="-122"/>
                        <a:ea typeface="微软雅黑" pitchFamily="34" charset="-122"/>
                      </a:endParaRPr>
                    </a:p>
                  </a:txBody>
                  <a:tcPr marL="68580" marR="68580" marT="34290" marB="34290"/>
                </a:tc>
                <a:extLst>
                  <a:ext uri="{0D108BD9-81ED-4DB2-BD59-A6C34878D82A}">
                    <a16:rowId xmlns="" xmlns:a16="http://schemas.microsoft.com/office/drawing/2014/main" val="10000"/>
                  </a:ext>
                </a:extLst>
              </a:tr>
              <a:tr h="8369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latin typeface="微软雅黑" panose="020B0503020204020204" pitchFamily="34" charset="-122"/>
                          <a:ea typeface="微软雅黑" panose="020B0503020204020204" pitchFamily="34" charset="-122"/>
                        </a:rPr>
                        <a:t>MSR 3600-51</a:t>
                      </a:r>
                      <a:endParaRPr lang="zh-CN" altLang="en-US" sz="1200" kern="1200" dirty="0">
                        <a:latin typeface="微软雅黑" panose="020B0503020204020204" pitchFamily="34" charset="-122"/>
                        <a:ea typeface="微软雅黑" panose="020B0503020204020204" pitchFamily="34" charset="-122"/>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1200" b="1" dirty="0">
                        <a:latin typeface="微软雅黑" pitchFamily="34" charset="-122"/>
                        <a:ea typeface="微软雅黑" pitchFamily="34" charset="-122"/>
                      </a:endParaRPr>
                    </a:p>
                  </a:txBody>
                  <a:tcPr marL="68580" marR="68580" marT="34290" marB="34290" anchor="ctr"/>
                </a:tc>
                <a:tc>
                  <a:txBody>
                    <a:bodyPr/>
                    <a:lstStyle/>
                    <a:p>
                      <a:pPr algn="ctr"/>
                      <a:endParaRPr lang="zh-CN" altLang="en-US" sz="1200" dirty="0">
                        <a:latin typeface="微软雅黑" pitchFamily="34" charset="-122"/>
                        <a:ea typeface="微软雅黑" pitchFamily="34" charset="-122"/>
                      </a:endParaRPr>
                    </a:p>
                  </a:txBody>
                  <a:tcPr marL="68580" marR="68580" marT="34290" marB="34290"/>
                </a:tc>
                <a:tc>
                  <a:txBody>
                    <a:bodyPr/>
                    <a:lstStyle/>
                    <a:p>
                      <a:pPr algn="ctr"/>
                      <a:endParaRPr lang="zh-CN" altLang="en-US" sz="1200" dirty="0">
                        <a:latin typeface="微软雅黑" pitchFamily="34" charset="-122"/>
                        <a:ea typeface="微软雅黑" pitchFamily="34" charset="-122"/>
                      </a:endParaRPr>
                    </a:p>
                  </a:txBody>
                  <a:tcPr marL="68580" marR="68580" marT="34290" marB="34290"/>
                </a:tc>
                <a:extLst>
                  <a:ext uri="{0D108BD9-81ED-4DB2-BD59-A6C34878D82A}">
                    <a16:rowId xmlns="" xmlns:a16="http://schemas.microsoft.com/office/drawing/2014/main" val="10001"/>
                  </a:ext>
                </a:extLst>
              </a:tr>
              <a:tr h="9107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rPr>
                        <a:t>MSR </a:t>
                      </a:r>
                      <a:r>
                        <a:rPr lang="en-US" altLang="zh-CN" sz="1200" dirty="0" smtClean="0">
                          <a:latin typeface="微软雅黑" panose="020B0503020204020204" pitchFamily="34" charset="-122"/>
                          <a:ea typeface="微软雅黑" panose="020B0503020204020204" pitchFamily="34" charset="-122"/>
                        </a:rPr>
                        <a:t>3600-28-SI</a:t>
                      </a:r>
                      <a:endParaRPr lang="zh-CN" altLang="en-US" sz="1200" dirty="0">
                        <a:latin typeface="微软雅黑" panose="020B0503020204020204" pitchFamily="34" charset="-122"/>
                        <a:ea typeface="微软雅黑" panose="020B0503020204020204" pitchFamily="34" charset="-122"/>
                      </a:endParaRPr>
                    </a:p>
                  </a:txBody>
                  <a:tcPr marL="68580" marR="68580" marT="34290" marB="34290" anchor="ctr"/>
                </a:tc>
                <a:tc>
                  <a:txBody>
                    <a:bodyPr/>
                    <a:lstStyle/>
                    <a:p>
                      <a:pPr algn="ctr"/>
                      <a:endParaRPr lang="zh-CN" altLang="en-US" sz="1200" dirty="0">
                        <a:latin typeface="微软雅黑" pitchFamily="34" charset="-122"/>
                        <a:ea typeface="微软雅黑" pitchFamily="34" charset="-122"/>
                      </a:endParaRPr>
                    </a:p>
                  </a:txBody>
                  <a:tcPr marL="68580" marR="68580" marT="34290" marB="34290"/>
                </a:tc>
                <a:tc>
                  <a:txBody>
                    <a:bodyPr/>
                    <a:lstStyle/>
                    <a:p>
                      <a:pPr algn="ctr"/>
                      <a:endParaRPr lang="zh-CN" altLang="en-US" sz="1200" dirty="0">
                        <a:latin typeface="微软雅黑" pitchFamily="34" charset="-122"/>
                        <a:ea typeface="微软雅黑" pitchFamily="34" charset="-122"/>
                      </a:endParaRPr>
                    </a:p>
                  </a:txBody>
                  <a:tcPr marL="68580" marR="68580" marT="34290" marB="34290"/>
                </a:tc>
                <a:extLst>
                  <a:ext uri="{0D108BD9-81ED-4DB2-BD59-A6C34878D82A}">
                    <a16:rowId xmlns="" xmlns:a16="http://schemas.microsoft.com/office/drawing/2014/main" val="10002"/>
                  </a:ext>
                </a:extLst>
              </a:tr>
              <a:tr h="9107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latin typeface="微软雅黑" panose="020B0503020204020204" pitchFamily="34" charset="-122"/>
                          <a:ea typeface="微软雅黑" panose="020B0503020204020204" pitchFamily="34" charset="-122"/>
                        </a:rPr>
                        <a:t>MSR </a:t>
                      </a:r>
                      <a:r>
                        <a:rPr lang="en-US" altLang="zh-CN" sz="1200" kern="1200" dirty="0" smtClean="0">
                          <a:latin typeface="微软雅黑" panose="020B0503020204020204" pitchFamily="34" charset="-122"/>
                          <a:ea typeface="微软雅黑" panose="020B0503020204020204" pitchFamily="34" charset="-122"/>
                        </a:rPr>
                        <a:t>3600-51-SI</a:t>
                      </a:r>
                      <a:endParaRPr lang="zh-CN" altLang="en-US" sz="1200" kern="1200" dirty="0">
                        <a:latin typeface="微软雅黑" panose="020B0503020204020204" pitchFamily="34" charset="-122"/>
                        <a:ea typeface="微软雅黑" panose="020B0503020204020204" pitchFamily="34" charset="-122"/>
                      </a:endParaRPr>
                    </a:p>
                  </a:txBody>
                  <a:tcPr marL="68580" marR="68580" marT="34290" marB="34290" anchor="ctr"/>
                </a:tc>
                <a:tc>
                  <a:txBody>
                    <a:bodyPr/>
                    <a:lstStyle/>
                    <a:p>
                      <a:pPr algn="ctr"/>
                      <a:endParaRPr lang="zh-CN" altLang="en-US" sz="1200" dirty="0">
                        <a:latin typeface="微软雅黑" pitchFamily="34" charset="-122"/>
                        <a:ea typeface="微软雅黑" pitchFamily="34" charset="-122"/>
                      </a:endParaRPr>
                    </a:p>
                  </a:txBody>
                  <a:tcPr marL="68580" marR="68580" marT="34290" marB="34290"/>
                </a:tc>
                <a:tc>
                  <a:txBody>
                    <a:bodyPr/>
                    <a:lstStyle/>
                    <a:p>
                      <a:pPr algn="ctr"/>
                      <a:endParaRPr lang="zh-CN" altLang="en-US" sz="1200" dirty="0">
                        <a:latin typeface="微软雅黑" pitchFamily="34" charset="-122"/>
                        <a:ea typeface="微软雅黑" pitchFamily="34" charset="-122"/>
                      </a:endParaRPr>
                    </a:p>
                  </a:txBody>
                  <a:tcPr marL="68580" marR="68580" marT="34290" marB="34290"/>
                </a:tc>
              </a:tr>
            </a:tbl>
          </a:graphicData>
        </a:graphic>
      </p:graphicFrame>
      <p:sp>
        <p:nvSpPr>
          <p:cNvPr id="2"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3600</a:t>
            </a:r>
            <a:r>
              <a:rPr lang="zh-CN" altLang="zh-CN" dirty="0">
                <a:solidFill>
                  <a:schemeClr val="tx1"/>
                </a:solidFill>
              </a:rPr>
              <a:t>系列产品介绍</a:t>
            </a:r>
            <a:endParaRPr lang="zh-CN" altLang="en-US" dirty="0">
              <a:solidFill>
                <a:schemeClr val="tx1"/>
              </a:solidFill>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066" y="843558"/>
            <a:ext cx="2602928" cy="1735285"/>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8387" y="627534"/>
            <a:ext cx="2484276" cy="1656184"/>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8123" y="1512602"/>
            <a:ext cx="2554756" cy="1703171"/>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5074" y="1724862"/>
            <a:ext cx="2730902" cy="1820602"/>
          </a:xfrm>
          <a:prstGeom prst="rect">
            <a:avLst/>
          </a:prstGeom>
        </p:spPr>
      </p:pic>
      <p:pic>
        <p:nvPicPr>
          <p:cNvPr id="10" name="图片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9832" y="3032471"/>
            <a:ext cx="2180338" cy="47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90693" y="3055338"/>
            <a:ext cx="2016608" cy="4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59832" y="3896433"/>
            <a:ext cx="2223796" cy="47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65976" y="3885906"/>
            <a:ext cx="2273027" cy="48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7551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274126"/>
            <a:ext cx="8229443" cy="4572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a:t>
            </a:r>
            <a:r>
              <a:rPr lang="en-US" altLang="zh-CN" dirty="0" smtClean="0">
                <a:solidFill>
                  <a:schemeClr val="tx1"/>
                </a:solidFill>
              </a:rPr>
              <a:t>3600</a:t>
            </a:r>
            <a:r>
              <a:rPr lang="zh-CN" altLang="zh-CN" dirty="0" smtClean="0">
                <a:solidFill>
                  <a:schemeClr val="tx1"/>
                </a:solidFill>
              </a:rPr>
              <a:t>系列产品</a:t>
            </a:r>
            <a:r>
              <a:rPr lang="zh-CN" altLang="zh-CN" dirty="0">
                <a:solidFill>
                  <a:schemeClr val="tx1"/>
                </a:solidFill>
              </a:rPr>
              <a:t>介绍</a:t>
            </a:r>
            <a:endParaRPr lang="zh-CN" altLang="en-US" dirty="0">
              <a:solidFill>
                <a:schemeClr val="tx1"/>
              </a:solidFill>
            </a:endParaRPr>
          </a:p>
        </p:txBody>
      </p:sp>
      <p:pic>
        <p:nvPicPr>
          <p:cNvPr id="12" name="图片 11"/>
          <p:cNvPicPr>
            <a:picLocks noChangeAspect="1"/>
          </p:cNvPicPr>
          <p:nvPr/>
        </p:nvPicPr>
        <p:blipFill>
          <a:blip r:embed="rId3"/>
          <a:stretch>
            <a:fillRect/>
          </a:stretch>
        </p:blipFill>
        <p:spPr>
          <a:xfrm>
            <a:off x="3778512" y="1075135"/>
            <a:ext cx="2922027" cy="499814"/>
          </a:xfrm>
          <a:prstGeom prst="rect">
            <a:avLst/>
          </a:prstGeom>
        </p:spPr>
      </p:pic>
      <p:sp>
        <p:nvSpPr>
          <p:cNvPr id="13" name="文本框 12"/>
          <p:cNvSpPr txBox="1"/>
          <p:nvPr/>
        </p:nvSpPr>
        <p:spPr>
          <a:xfrm>
            <a:off x="1619671" y="1261127"/>
            <a:ext cx="2025215" cy="276999"/>
          </a:xfrm>
          <a:prstGeom prst="rect">
            <a:avLst/>
          </a:prstGeom>
          <a:noFill/>
        </p:spPr>
        <p:txBody>
          <a:bodyPr wrap="square" rtlCol="0">
            <a:spAutoFit/>
          </a:bodyPr>
          <a:lstStyle/>
          <a:p>
            <a:r>
              <a:rPr lang="en-US" altLang="zh-CN" sz="1200" dirty="0" smtClean="0"/>
              <a:t>MSR3600-28-X1</a:t>
            </a:r>
            <a:endParaRPr lang="zh-CN" altLang="en-US" sz="1200" dirty="0"/>
          </a:p>
        </p:txBody>
      </p:sp>
      <p:pic>
        <p:nvPicPr>
          <p:cNvPr id="14" name="图片 13"/>
          <p:cNvPicPr>
            <a:picLocks noChangeAspect="1"/>
          </p:cNvPicPr>
          <p:nvPr/>
        </p:nvPicPr>
        <p:blipFill>
          <a:blip r:embed="rId4"/>
          <a:stretch>
            <a:fillRect/>
          </a:stretch>
        </p:blipFill>
        <p:spPr>
          <a:xfrm>
            <a:off x="3778512" y="2048751"/>
            <a:ext cx="3027992" cy="510880"/>
          </a:xfrm>
          <a:prstGeom prst="rect">
            <a:avLst/>
          </a:prstGeom>
        </p:spPr>
      </p:pic>
      <p:sp>
        <p:nvSpPr>
          <p:cNvPr id="15" name="文本框 14"/>
          <p:cNvSpPr txBox="1"/>
          <p:nvPr/>
        </p:nvSpPr>
        <p:spPr>
          <a:xfrm>
            <a:off x="1619672" y="2304191"/>
            <a:ext cx="2025215" cy="276999"/>
          </a:xfrm>
          <a:prstGeom prst="rect">
            <a:avLst/>
          </a:prstGeom>
          <a:noFill/>
        </p:spPr>
        <p:txBody>
          <a:bodyPr wrap="square" rtlCol="0">
            <a:spAutoFit/>
          </a:bodyPr>
          <a:lstStyle/>
          <a:p>
            <a:r>
              <a:rPr lang="en-US" altLang="zh-CN" sz="1200" dirty="0" smtClean="0"/>
              <a:t>MSR3600-51-X1</a:t>
            </a:r>
            <a:endParaRPr lang="zh-CN" altLang="en-US" sz="1200" dirty="0"/>
          </a:p>
        </p:txBody>
      </p:sp>
      <p:sp>
        <p:nvSpPr>
          <p:cNvPr id="16" name="文本框 15"/>
          <p:cNvSpPr txBox="1"/>
          <p:nvPr/>
        </p:nvSpPr>
        <p:spPr>
          <a:xfrm>
            <a:off x="1619671" y="3350215"/>
            <a:ext cx="2448273" cy="276999"/>
          </a:xfrm>
          <a:prstGeom prst="rect">
            <a:avLst/>
          </a:prstGeom>
          <a:noFill/>
        </p:spPr>
        <p:txBody>
          <a:bodyPr wrap="square" rtlCol="0">
            <a:spAutoFit/>
          </a:bodyPr>
          <a:lstStyle/>
          <a:p>
            <a:r>
              <a:rPr lang="en-US" altLang="zh-CN" sz="1200" dirty="0" smtClean="0"/>
              <a:t>MSR3600-28-X1-DP</a:t>
            </a:r>
            <a:endParaRPr lang="zh-CN" altLang="en-US" dirty="0"/>
          </a:p>
        </p:txBody>
      </p:sp>
      <p:pic>
        <p:nvPicPr>
          <p:cNvPr id="17" name="图片 16"/>
          <p:cNvPicPr>
            <a:picLocks noChangeAspect="1"/>
          </p:cNvPicPr>
          <p:nvPr/>
        </p:nvPicPr>
        <p:blipFill>
          <a:blip r:embed="rId5"/>
          <a:stretch>
            <a:fillRect/>
          </a:stretch>
        </p:blipFill>
        <p:spPr>
          <a:xfrm>
            <a:off x="3778512" y="3114508"/>
            <a:ext cx="3027992" cy="489298"/>
          </a:xfrm>
          <a:prstGeom prst="rect">
            <a:avLst/>
          </a:prstGeom>
        </p:spPr>
      </p:pic>
      <p:sp>
        <p:nvSpPr>
          <p:cNvPr id="18" name="文本框 17"/>
          <p:cNvSpPr txBox="1"/>
          <p:nvPr/>
        </p:nvSpPr>
        <p:spPr>
          <a:xfrm>
            <a:off x="1619670" y="4301522"/>
            <a:ext cx="2448273" cy="276999"/>
          </a:xfrm>
          <a:prstGeom prst="rect">
            <a:avLst/>
          </a:prstGeom>
          <a:noFill/>
        </p:spPr>
        <p:txBody>
          <a:bodyPr wrap="square" rtlCol="0">
            <a:spAutoFit/>
          </a:bodyPr>
          <a:lstStyle/>
          <a:p>
            <a:r>
              <a:rPr lang="en-US" altLang="zh-CN" sz="1200" dirty="0" smtClean="0"/>
              <a:t>MSR3600-51-X1-DP</a:t>
            </a:r>
            <a:endParaRPr lang="zh-CN" altLang="en-US" dirty="0"/>
          </a:p>
        </p:txBody>
      </p:sp>
      <p:pic>
        <p:nvPicPr>
          <p:cNvPr id="19" name="图片 18"/>
          <p:cNvPicPr>
            <a:picLocks noChangeAspect="1"/>
          </p:cNvPicPr>
          <p:nvPr/>
        </p:nvPicPr>
        <p:blipFill>
          <a:blip r:embed="rId6"/>
          <a:stretch>
            <a:fillRect/>
          </a:stretch>
        </p:blipFill>
        <p:spPr>
          <a:xfrm>
            <a:off x="3778512" y="4158683"/>
            <a:ext cx="3384376" cy="562679"/>
          </a:xfrm>
          <a:prstGeom prst="rect">
            <a:avLst/>
          </a:prstGeom>
        </p:spPr>
      </p:pic>
    </p:spTree>
    <p:extLst>
      <p:ext uri="{BB962C8B-B14F-4D97-AF65-F5344CB8AC3E}">
        <p14:creationId xmlns:p14="http://schemas.microsoft.com/office/powerpoint/2010/main" val="39298391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26</a:t>
            </a:r>
            <a:r>
              <a:rPr lang="zh-CN" altLang="zh-CN" dirty="0">
                <a:solidFill>
                  <a:schemeClr val="tx1"/>
                </a:solidFill>
              </a:rPr>
              <a:t>系列产品介绍</a:t>
            </a:r>
            <a:endParaRPr lang="zh-CN" altLang="en-US" dirty="0">
              <a:solidFill>
                <a:schemeClr val="tx1"/>
              </a:solidFill>
            </a:endParaRPr>
          </a:p>
        </p:txBody>
      </p:sp>
      <p:pic>
        <p:nvPicPr>
          <p:cNvPr id="285699" name="Picture 3"/>
          <p:cNvPicPr>
            <a:picLocks noChangeAspect="1" noChangeArrowheads="1"/>
          </p:cNvPicPr>
          <p:nvPr/>
        </p:nvPicPr>
        <p:blipFill>
          <a:blip r:embed="rId3" cstate="print"/>
          <a:srcRect/>
          <a:stretch>
            <a:fillRect/>
          </a:stretch>
        </p:blipFill>
        <p:spPr bwMode="auto">
          <a:xfrm>
            <a:off x="5330415" y="1963390"/>
            <a:ext cx="2265921" cy="680368"/>
          </a:xfrm>
          <a:prstGeom prst="rect">
            <a:avLst/>
          </a:prstGeom>
          <a:noFill/>
          <a:ln w="9525">
            <a:noFill/>
            <a:miter lim="800000"/>
            <a:headEnd/>
            <a:tailEnd/>
          </a:ln>
        </p:spPr>
      </p:pic>
      <p:pic>
        <p:nvPicPr>
          <p:cNvPr id="285700" name="Picture 4"/>
          <p:cNvPicPr>
            <a:picLocks noChangeAspect="1" noChangeArrowheads="1"/>
          </p:cNvPicPr>
          <p:nvPr/>
        </p:nvPicPr>
        <p:blipFill>
          <a:blip r:embed="rId4" cstate="print"/>
          <a:srcRect/>
          <a:stretch>
            <a:fillRect/>
          </a:stretch>
        </p:blipFill>
        <p:spPr bwMode="auto">
          <a:xfrm>
            <a:off x="2684122" y="1963390"/>
            <a:ext cx="2221352" cy="654352"/>
          </a:xfrm>
          <a:prstGeom prst="rect">
            <a:avLst/>
          </a:prstGeom>
          <a:noFill/>
          <a:ln w="9525">
            <a:noFill/>
            <a:miter lim="800000"/>
            <a:headEnd/>
            <a:tailEnd/>
          </a:ln>
        </p:spPr>
      </p:pic>
      <p:sp>
        <p:nvSpPr>
          <p:cNvPr id="4" name="矩形 3"/>
          <p:cNvSpPr/>
          <p:nvPr/>
        </p:nvSpPr>
        <p:spPr>
          <a:xfrm>
            <a:off x="717158" y="2211710"/>
            <a:ext cx="1401345" cy="369332"/>
          </a:xfrm>
          <a:prstGeom prst="rect">
            <a:avLst/>
          </a:prstGeom>
        </p:spPr>
        <p:txBody>
          <a:bodyPr wrap="none">
            <a:spAutoFit/>
          </a:bodyPr>
          <a:lstStyle/>
          <a:p>
            <a:pPr algn="ctr">
              <a:lnSpc>
                <a:spcPct val="100000"/>
              </a:lnSpc>
            </a:pPr>
            <a:r>
              <a:rPr lang="en-US" altLang="zh-CN" dirty="0">
                <a:latin typeface="微软雅黑" panose="020B0503020204020204" pitchFamily="34" charset="-122"/>
                <a:ea typeface="Tahoma" pitchFamily="34" charset="0"/>
                <a:cs typeface="Tahoma" pitchFamily="34" charset="0"/>
              </a:rPr>
              <a:t>MSR 26-30</a:t>
            </a:r>
          </a:p>
        </p:txBody>
      </p:sp>
    </p:spTree>
    <p:extLst>
      <p:ext uri="{BB962C8B-B14F-4D97-AF65-F5344CB8AC3E}">
        <p14:creationId xmlns:p14="http://schemas.microsoft.com/office/powerpoint/2010/main" val="25573022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格 10"/>
          <p:cNvGraphicFramePr>
            <a:graphicFrameLocks noGrp="1"/>
          </p:cNvGraphicFramePr>
          <p:nvPr>
            <p:extLst/>
          </p:nvPr>
        </p:nvGraphicFramePr>
        <p:xfrm>
          <a:off x="1587750" y="742998"/>
          <a:ext cx="6023023" cy="3588422"/>
        </p:xfrm>
        <a:graphic>
          <a:graphicData uri="http://schemas.openxmlformats.org/drawingml/2006/table">
            <a:tbl>
              <a:tblPr firstRow="1" bandRow="1">
                <a:tableStyleId>{2D5ABB26-0587-4C30-8999-92F81FD0307C}</a:tableStyleId>
              </a:tblPr>
              <a:tblGrid>
                <a:gridCol w="1417181">
                  <a:extLst>
                    <a:ext uri="{9D8B030D-6E8A-4147-A177-3AD203B41FA5}">
                      <a16:colId xmlns="" xmlns:a16="http://schemas.microsoft.com/office/drawing/2014/main" val="20000"/>
                    </a:ext>
                  </a:extLst>
                </a:gridCol>
                <a:gridCol w="2302921">
                  <a:extLst>
                    <a:ext uri="{9D8B030D-6E8A-4147-A177-3AD203B41FA5}">
                      <a16:colId xmlns="" xmlns:a16="http://schemas.microsoft.com/office/drawing/2014/main" val="20001"/>
                    </a:ext>
                  </a:extLst>
                </a:gridCol>
                <a:gridCol w="2302921">
                  <a:extLst>
                    <a:ext uri="{9D8B030D-6E8A-4147-A177-3AD203B41FA5}">
                      <a16:colId xmlns="" xmlns:a16="http://schemas.microsoft.com/office/drawing/2014/main" val="20002"/>
                    </a:ext>
                  </a:extLst>
                </a:gridCol>
              </a:tblGrid>
              <a:tr h="929918">
                <a:tc>
                  <a:txBody>
                    <a:bodyPr/>
                    <a:lstStyle/>
                    <a:p>
                      <a:pPr marL="0" algn="ctr" defTabSz="914400" rtl="0" eaLnBrk="1" latinLnBrk="0" hangingPunct="1">
                        <a:lnSpc>
                          <a:spcPct val="100000"/>
                        </a:lnSpc>
                      </a:pPr>
                      <a:r>
                        <a:rPr lang="en-US" altLang="zh-CN" sz="1400" b="0" kern="1200" dirty="0">
                          <a:solidFill>
                            <a:schemeClr val="tx1"/>
                          </a:solidFill>
                          <a:latin typeface="微软雅黑" panose="020B0503020204020204" pitchFamily="34" charset="-122"/>
                          <a:ea typeface="微软雅黑" pitchFamily="34" charset="-122"/>
                          <a:cs typeface="+mn-cs"/>
                        </a:rPr>
                        <a:t>MSR 36-10</a:t>
                      </a:r>
                      <a:endParaRPr lang="zh-CN" altLang="en-US" sz="1400" b="0" kern="1200" dirty="0">
                        <a:solidFill>
                          <a:schemeClr val="tx1"/>
                        </a:solidFill>
                        <a:latin typeface="微软雅黑" panose="020B0503020204020204" pitchFamily="34" charset="-122"/>
                        <a:ea typeface="微软雅黑" pitchFamily="34" charset="-122"/>
                        <a:cs typeface="+mn-cs"/>
                      </a:endParaRPr>
                    </a:p>
                  </a:txBody>
                  <a:tcPr marL="68580" marR="68580" marT="34290" marB="34290" anchor="ct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1200" dirty="0">
                        <a:latin typeface="微软雅黑" pitchFamily="34" charset="-122"/>
                        <a:ea typeface="微软雅黑" pitchFamily="34" charset="-122"/>
                      </a:endParaRPr>
                    </a:p>
                  </a:txBody>
                  <a:tcPr marL="68580" marR="68580" marT="34290" marB="34290">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1200" dirty="0">
                        <a:latin typeface="微软雅黑" pitchFamily="34" charset="-122"/>
                        <a:ea typeface="微软雅黑" pitchFamily="34" charset="-122"/>
                      </a:endParaRPr>
                    </a:p>
                  </a:txBody>
                  <a:tcPr marL="68580" marR="68580" marT="34290" marB="34290">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8369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0" dirty="0">
                          <a:latin typeface="微软雅黑" panose="020B0503020204020204" pitchFamily="34" charset="-122"/>
                          <a:ea typeface="微软雅黑" pitchFamily="34" charset="-122"/>
                        </a:rPr>
                        <a:t>MSR 36-20</a:t>
                      </a:r>
                      <a:endParaRPr lang="zh-CN" altLang="en-US" sz="1400" b="0" dirty="0">
                        <a:latin typeface="微软雅黑" panose="020B0503020204020204" pitchFamily="34" charset="-122"/>
                        <a:ea typeface="微软雅黑" pitchFamily="34" charset="-122"/>
                      </a:endParaRPr>
                    </a:p>
                  </a:txBody>
                  <a:tcPr marL="68580" marR="68580" marT="34290" marB="34290" anchor="ct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1200" dirty="0">
                        <a:latin typeface="微软雅黑" pitchFamily="34" charset="-122"/>
                        <a:ea typeface="微软雅黑" pitchFamily="34" charset="-122"/>
                      </a:endParaRPr>
                    </a:p>
                  </a:txBody>
                  <a:tcPr marL="68580" marR="68580" marT="34290" marB="34290">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1200" dirty="0">
                        <a:latin typeface="微软雅黑" pitchFamily="34" charset="-122"/>
                        <a:ea typeface="微软雅黑" pitchFamily="34" charset="-122"/>
                      </a:endParaRPr>
                    </a:p>
                  </a:txBody>
                  <a:tcPr marL="68580" marR="68580" marT="34290" marB="34290">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9107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0" dirty="0">
                          <a:latin typeface="微软雅黑" panose="020B0503020204020204" pitchFamily="34" charset="-122"/>
                          <a:ea typeface="微软雅黑" pitchFamily="34" charset="-122"/>
                        </a:rPr>
                        <a:t>MSR 36-40</a:t>
                      </a:r>
                      <a:endParaRPr lang="zh-CN" altLang="en-US" sz="1400" b="0" dirty="0">
                        <a:latin typeface="微软雅黑" panose="020B0503020204020204" pitchFamily="34" charset="-122"/>
                        <a:ea typeface="微软雅黑" pitchFamily="34" charset="-122"/>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1400" b="0" dirty="0">
                        <a:latin typeface="微软雅黑" panose="020B0503020204020204" pitchFamily="34" charset="-122"/>
                        <a:ea typeface="微软雅黑" pitchFamily="34" charset="-122"/>
                      </a:endParaRPr>
                    </a:p>
                  </a:txBody>
                  <a:tcPr marL="68580" marR="68580" marT="34290" marB="34290" anchor="ct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1200" dirty="0">
                        <a:latin typeface="微软雅黑" pitchFamily="34" charset="-122"/>
                        <a:ea typeface="微软雅黑" pitchFamily="34" charset="-122"/>
                      </a:endParaRPr>
                    </a:p>
                  </a:txBody>
                  <a:tcPr marL="68580" marR="68580" marT="34290" marB="34290">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1200" dirty="0">
                        <a:latin typeface="微软雅黑" pitchFamily="34" charset="-122"/>
                        <a:ea typeface="微软雅黑" pitchFamily="34" charset="-122"/>
                      </a:endParaRPr>
                    </a:p>
                  </a:txBody>
                  <a:tcPr marL="68580" marR="68580" marT="34290" marB="34290">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998641081"/>
                  </a:ext>
                </a:extLst>
              </a:tr>
              <a:tr h="9107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0" dirty="0">
                          <a:latin typeface="微软雅黑" panose="020B0503020204020204" pitchFamily="34" charset="-122"/>
                          <a:ea typeface="微软雅黑" pitchFamily="34" charset="-122"/>
                        </a:rPr>
                        <a:t>MSR 36-60</a:t>
                      </a:r>
                      <a:endParaRPr lang="zh-CN" altLang="en-US" sz="1400" b="0" dirty="0">
                        <a:latin typeface="微软雅黑" panose="020B0503020204020204" pitchFamily="34" charset="-122"/>
                        <a:ea typeface="微软雅黑" pitchFamily="34" charset="-122"/>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1400" b="0" dirty="0">
                        <a:latin typeface="微软雅黑" panose="020B0503020204020204" pitchFamily="34" charset="-122"/>
                        <a:ea typeface="微软雅黑" pitchFamily="34" charset="-122"/>
                      </a:endParaRPr>
                    </a:p>
                  </a:txBody>
                  <a:tcPr marL="68580" marR="68580" marT="34290" marB="34290" anchor="ct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1200" dirty="0">
                        <a:latin typeface="微软雅黑" pitchFamily="34" charset="-122"/>
                        <a:ea typeface="微软雅黑" pitchFamily="34" charset="-122"/>
                      </a:endParaRPr>
                    </a:p>
                  </a:txBody>
                  <a:tcPr marL="68580" marR="68580" marT="34290" marB="34290">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1200" dirty="0">
                        <a:latin typeface="微软雅黑" pitchFamily="34" charset="-122"/>
                        <a:ea typeface="微软雅黑" pitchFamily="34" charset="-122"/>
                      </a:endParaRPr>
                    </a:p>
                  </a:txBody>
                  <a:tcPr marL="68580" marR="68580" marT="34290" marB="34290">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810750818"/>
                  </a:ext>
                </a:extLst>
              </a:tr>
            </a:tbl>
          </a:graphicData>
        </a:graphic>
      </p:graphicFrame>
      <p:pic>
        <p:nvPicPr>
          <p:cNvPr id="28672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974" y1="74051" x2="21466" y2="70886"/>
                        <a14:foregroundMark x1="3665" y1="77215" x2="23822" y2="77215"/>
                        <a14:foregroundMark x1="4450" y1="80380" x2="16754" y2="79747"/>
                        <a14:foregroundMark x1="23298" y1="79747" x2="29581" y2="78481"/>
                        <a14:foregroundMark x1="2618" y1="79747" x2="9948" y2="79114"/>
                        <a14:foregroundMark x1="10471" y1="81646" x2="2618" y2="80380"/>
                      </a14:backgroundRemoval>
                    </a14:imgEffect>
                  </a14:imgLayer>
                </a14:imgProps>
              </a:ext>
            </a:extLst>
          </a:blip>
          <a:srcRect/>
          <a:stretch>
            <a:fillRect/>
          </a:stretch>
        </p:blipFill>
        <p:spPr bwMode="auto">
          <a:xfrm>
            <a:off x="3182250" y="857238"/>
            <a:ext cx="1925536" cy="784154"/>
          </a:xfrm>
          <a:prstGeom prst="rect">
            <a:avLst/>
          </a:prstGeom>
          <a:noFill/>
          <a:ln w="9525">
            <a:noFill/>
            <a:miter lim="800000"/>
            <a:headEnd/>
            <a:tailEnd/>
          </a:ln>
        </p:spPr>
      </p:pic>
      <p:pic>
        <p:nvPicPr>
          <p:cNvPr id="286723"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5518" y1="57857" x2="95798" y2="77857"/>
                      </a14:backgroundRemoval>
                    </a14:imgEffect>
                  </a14:imgLayer>
                </a14:imgProps>
              </a:ext>
            </a:extLst>
          </a:blip>
          <a:srcRect/>
          <a:stretch>
            <a:fillRect/>
          </a:stretch>
        </p:blipFill>
        <p:spPr bwMode="auto">
          <a:xfrm>
            <a:off x="5536413" y="937635"/>
            <a:ext cx="1796675" cy="695573"/>
          </a:xfrm>
          <a:prstGeom prst="rect">
            <a:avLst/>
          </a:prstGeom>
          <a:noFill/>
          <a:ln w="9525">
            <a:noFill/>
            <a:miter lim="800000"/>
            <a:headEnd/>
            <a:tailEnd/>
          </a:ln>
        </p:spPr>
      </p:pic>
      <p:pic>
        <p:nvPicPr>
          <p:cNvPr id="286724"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788" y1="65672" x2="23990" y2="81343"/>
                        <a14:foregroundMark x1="28030" y1="84328" x2="23232" y2="84328"/>
                        <a14:foregroundMark x1="20202" y1="73881" x2="25000" y2="79851"/>
                        <a14:foregroundMark x1="3030" y1="85821" x2="30556" y2="85821"/>
                        <a14:foregroundMark x1="30303" y1="85821" x2="94949" y2="85821"/>
                      </a14:backgroundRemoval>
                    </a14:imgEffect>
                  </a14:imgLayer>
                </a14:imgProps>
              </a:ext>
            </a:extLst>
          </a:blip>
          <a:srcRect/>
          <a:stretch>
            <a:fillRect/>
          </a:stretch>
        </p:blipFill>
        <p:spPr bwMode="auto">
          <a:xfrm>
            <a:off x="3125381" y="1800430"/>
            <a:ext cx="1991621" cy="664163"/>
          </a:xfrm>
          <a:prstGeom prst="rect">
            <a:avLst/>
          </a:prstGeom>
          <a:noFill/>
          <a:ln w="9525">
            <a:noFill/>
            <a:miter lim="800000"/>
            <a:headEnd/>
            <a:tailEnd/>
          </a:ln>
        </p:spPr>
      </p:pic>
      <p:sp>
        <p:nvSpPr>
          <p:cNvPr id="2"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a:t>
            </a:r>
            <a:r>
              <a:rPr lang="en-US" altLang="zh-CN" dirty="0" smtClean="0">
                <a:solidFill>
                  <a:schemeClr val="tx1"/>
                </a:solidFill>
              </a:rPr>
              <a:t>36</a:t>
            </a:r>
            <a:r>
              <a:rPr lang="zh-CN" altLang="zh-CN" dirty="0" smtClean="0">
                <a:solidFill>
                  <a:schemeClr val="tx1"/>
                </a:solidFill>
              </a:rPr>
              <a:t>系列产品</a:t>
            </a:r>
            <a:r>
              <a:rPr lang="zh-CN" altLang="zh-CN" dirty="0">
                <a:solidFill>
                  <a:schemeClr val="tx1"/>
                </a:solidFill>
              </a:rPr>
              <a:t>介绍</a:t>
            </a:r>
            <a:endParaRPr lang="zh-CN" altLang="en-US" dirty="0">
              <a:solidFill>
                <a:schemeClr val="tx1"/>
              </a:solidFill>
            </a:endParaRPr>
          </a:p>
        </p:txBody>
      </p:sp>
      <p:pic>
        <p:nvPicPr>
          <p:cNvPr id="286729" name="Picture 9"/>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4469" y1="67544" x2="94469" y2="94737"/>
                        <a14:foregroundMark x1="94912" y1="65789" x2="95575" y2="96491"/>
                      </a14:backgroundRemoval>
                    </a14:imgEffect>
                  </a14:imgLayer>
                </a14:imgProps>
              </a:ext>
            </a:extLst>
          </a:blip>
          <a:srcRect/>
          <a:stretch>
            <a:fillRect/>
          </a:stretch>
        </p:blipFill>
        <p:spPr bwMode="auto">
          <a:xfrm>
            <a:off x="5513491" y="1892208"/>
            <a:ext cx="1844591" cy="465229"/>
          </a:xfrm>
          <a:prstGeom prst="rect">
            <a:avLst/>
          </a:prstGeom>
          <a:noFill/>
          <a:ln w="9525">
            <a:noFill/>
            <a:miter lim="800000"/>
            <a:headEnd/>
            <a:tailEnd/>
          </a:ln>
        </p:spPr>
      </p:pic>
      <p:pic>
        <p:nvPicPr>
          <p:cNvPr id="10" name="Picture 6"/>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Lst>
          </a:blip>
          <a:srcRect/>
          <a:stretch>
            <a:fillRect/>
          </a:stretch>
        </p:blipFill>
        <p:spPr bwMode="auto">
          <a:xfrm>
            <a:off x="3014778" y="2585762"/>
            <a:ext cx="1988192" cy="723520"/>
          </a:xfrm>
          <a:prstGeom prst="rect">
            <a:avLst/>
          </a:prstGeom>
          <a:noFill/>
          <a:ln w="9525">
            <a:noFill/>
            <a:miter lim="800000"/>
            <a:headEnd/>
            <a:tailEnd/>
          </a:ln>
        </p:spPr>
      </p:pic>
      <p:pic>
        <p:nvPicPr>
          <p:cNvPr id="12"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Lst>
          </a:blip>
          <a:srcRect/>
          <a:stretch>
            <a:fillRect/>
          </a:stretch>
        </p:blipFill>
        <p:spPr bwMode="auto">
          <a:xfrm>
            <a:off x="5408224" y="2585762"/>
            <a:ext cx="1941920" cy="751615"/>
          </a:xfrm>
          <a:prstGeom prst="rect">
            <a:avLst/>
          </a:prstGeom>
          <a:noFill/>
          <a:ln w="9525">
            <a:noFill/>
            <a:miter lim="800000"/>
            <a:headEnd/>
            <a:tailEnd/>
          </a:ln>
        </p:spPr>
      </p:pic>
      <p:pic>
        <p:nvPicPr>
          <p:cNvPr id="13" name="Picture 7"/>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Lst>
          </a:blip>
          <a:srcRect/>
          <a:stretch>
            <a:fillRect/>
          </a:stretch>
        </p:blipFill>
        <p:spPr bwMode="auto">
          <a:xfrm>
            <a:off x="5409546" y="3343385"/>
            <a:ext cx="2040902" cy="891264"/>
          </a:xfrm>
          <a:prstGeom prst="rect">
            <a:avLst/>
          </a:prstGeom>
          <a:noFill/>
          <a:ln w="9525">
            <a:noFill/>
            <a:miter lim="800000"/>
            <a:headEnd/>
            <a:tailEnd/>
          </a:ln>
        </p:spPr>
      </p:pic>
      <p:pic>
        <p:nvPicPr>
          <p:cNvPr id="14" name="Picture 8"/>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9596" b="100000" l="0" r="100000">
                        <a14:foregroundMark x1="7843" y1="82828" x2="94363" y2="82828"/>
                        <a14:foregroundMark x1="7598" y1="88384" x2="93627" y2="85354"/>
                      </a14:backgroundRemoval>
                    </a14:imgEffect>
                  </a14:imgLayer>
                </a14:imgProps>
              </a:ext>
            </a:extLst>
          </a:blip>
          <a:srcRect/>
          <a:stretch>
            <a:fillRect/>
          </a:stretch>
        </p:blipFill>
        <p:spPr bwMode="auto">
          <a:xfrm>
            <a:off x="3065591" y="3298005"/>
            <a:ext cx="2056602" cy="982025"/>
          </a:xfrm>
          <a:prstGeom prst="rect">
            <a:avLst/>
          </a:prstGeom>
          <a:noFill/>
          <a:ln w="9525">
            <a:noFill/>
            <a:miter lim="800000"/>
            <a:headEnd/>
            <a:tailEnd/>
          </a:ln>
        </p:spPr>
      </p:pic>
    </p:spTree>
    <p:extLst>
      <p:ext uri="{BB962C8B-B14F-4D97-AF65-F5344CB8AC3E}">
        <p14:creationId xmlns:p14="http://schemas.microsoft.com/office/powerpoint/2010/main" val="5230304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36</a:t>
            </a:r>
            <a:r>
              <a:rPr lang="zh-CN" altLang="zh-CN" dirty="0">
                <a:solidFill>
                  <a:schemeClr val="tx1"/>
                </a:solidFill>
              </a:rPr>
              <a:t>系列产品介绍</a:t>
            </a:r>
            <a:endParaRPr lang="zh-CN" altLang="en-US" dirty="0">
              <a:solidFill>
                <a:schemeClr val="tx1"/>
              </a:solidFill>
            </a:endParaRPr>
          </a:p>
        </p:txBody>
      </p:sp>
      <p:graphicFrame>
        <p:nvGraphicFramePr>
          <p:cNvPr id="3" name="表格 2"/>
          <p:cNvGraphicFramePr>
            <a:graphicFrameLocks noGrp="1"/>
          </p:cNvGraphicFramePr>
          <p:nvPr>
            <p:extLst>
              <p:ext uri="{D42A27DB-BD31-4B8C-83A1-F6EECF244321}">
                <p14:modId xmlns:p14="http://schemas.microsoft.com/office/powerpoint/2010/main" val="204153572"/>
              </p:ext>
            </p:extLst>
          </p:nvPr>
        </p:nvGraphicFramePr>
        <p:xfrm>
          <a:off x="395536" y="771550"/>
          <a:ext cx="8496944" cy="2664296"/>
        </p:xfrm>
        <a:graphic>
          <a:graphicData uri="http://schemas.openxmlformats.org/drawingml/2006/table">
            <a:tbl>
              <a:tblPr firstRow="1" bandRow="1">
                <a:tableStyleId>{2D5ABB26-0587-4C30-8999-92F81FD0307C}</a:tableStyleId>
              </a:tblPr>
              <a:tblGrid>
                <a:gridCol w="2241608"/>
                <a:gridCol w="3006505"/>
                <a:gridCol w="3248831"/>
              </a:tblGrid>
              <a:tr h="15444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1" dirty="0" smtClean="0">
                          <a:latin typeface="微软雅黑" pitchFamily="34" charset="-122"/>
                          <a:ea typeface="微软雅黑" pitchFamily="34" charset="-122"/>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600" b="1" dirty="0" smtClean="0">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0" dirty="0" smtClean="0">
                          <a:latin typeface="微软雅黑" pitchFamily="34" charset="-122"/>
                          <a:ea typeface="微软雅黑" pitchFamily="34" charset="-122"/>
                        </a:rPr>
                        <a:t>     MSR 3610-X1</a:t>
                      </a:r>
                      <a:endParaRPr lang="zh-CN" altLang="en-US" sz="1400" b="0" dirty="0">
                        <a:latin typeface="微软雅黑" pitchFamily="34" charset="-122"/>
                        <a:ea typeface="微软雅黑" pitchFamily="34" charset="-122"/>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1600" b="1" dirty="0">
                        <a:latin typeface="微软雅黑" pitchFamily="34" charset="-122"/>
                        <a:ea typeface="微软雅黑" pitchFamily="34" charset="-122"/>
                      </a:endParaRPr>
                    </a:p>
                  </a:txBody>
                  <a:tcPr anchor="ct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1600" dirty="0">
                        <a:latin typeface="微软雅黑" pitchFamily="34" charset="-122"/>
                        <a:ea typeface="微软雅黑" pitchFamily="34" charset="-122"/>
                      </a:endParaRPr>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1600" dirty="0">
                        <a:latin typeface="微软雅黑" pitchFamily="34" charset="-122"/>
                        <a:ea typeface="微软雅黑" pitchFamily="34" charset="-122"/>
                      </a:endParaRPr>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r>
              <a:tr h="111986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0" dirty="0" smtClean="0">
                          <a:latin typeface="微软雅黑" pitchFamily="34" charset="-122"/>
                          <a:ea typeface="微软雅黑" pitchFamily="34" charset="-122"/>
                        </a:rPr>
                        <a:t>MSR 3610-X1-DP</a:t>
                      </a:r>
                      <a:endParaRPr lang="zh-CN" altLang="en-US" sz="1400" b="0" dirty="0">
                        <a:latin typeface="微软雅黑" pitchFamily="34" charset="-122"/>
                        <a:ea typeface="微软雅黑" pitchFamily="34" charset="-122"/>
                      </a:endParaRPr>
                    </a:p>
                  </a:txBody>
                  <a:tcPr anchor="ct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1600" dirty="0">
                        <a:latin typeface="微软雅黑" pitchFamily="34" charset="-122"/>
                        <a:ea typeface="微软雅黑" pitchFamily="34" charset="-122"/>
                      </a:endParaRPr>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1600" dirty="0">
                        <a:latin typeface="微软雅黑" pitchFamily="34" charset="-122"/>
                        <a:ea typeface="微软雅黑" pitchFamily="34" charset="-122"/>
                      </a:endParaRPr>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4" name="表格 3"/>
          <p:cNvGraphicFramePr>
            <a:graphicFrameLocks noGrp="1"/>
          </p:cNvGraphicFramePr>
          <p:nvPr>
            <p:extLst>
              <p:ext uri="{D42A27DB-BD31-4B8C-83A1-F6EECF244321}">
                <p14:modId xmlns:p14="http://schemas.microsoft.com/office/powerpoint/2010/main" val="144332862"/>
              </p:ext>
            </p:extLst>
          </p:nvPr>
        </p:nvGraphicFramePr>
        <p:xfrm>
          <a:off x="179513" y="3422243"/>
          <a:ext cx="8208912" cy="1353902"/>
        </p:xfrm>
        <a:graphic>
          <a:graphicData uri="http://schemas.openxmlformats.org/drawingml/2006/table">
            <a:tbl>
              <a:tblPr firstRow="1" bandRow="1">
                <a:tableStyleId>{2D5ABB26-0587-4C30-8999-92F81FD0307C}</a:tableStyleId>
              </a:tblPr>
              <a:tblGrid>
                <a:gridCol w="2165622"/>
                <a:gridCol w="2904588"/>
                <a:gridCol w="3138702"/>
              </a:tblGrid>
              <a:tr h="13539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0" dirty="0" smtClean="0">
                          <a:latin typeface="微软雅黑" pitchFamily="34" charset="-122"/>
                          <a:ea typeface="微软雅黑" pitchFamily="34" charset="-122"/>
                        </a:rPr>
                        <a:t>  </a:t>
                      </a:r>
                      <a:r>
                        <a:rPr lang="en-US" altLang="zh-CN" sz="1400" b="0" baseline="0" dirty="0" smtClean="0">
                          <a:latin typeface="微软雅黑" pitchFamily="34" charset="-122"/>
                          <a:ea typeface="微软雅黑" pitchFamily="34" charset="-122"/>
                        </a:rPr>
                        <a:t>  </a:t>
                      </a:r>
                      <a:r>
                        <a:rPr lang="en-US" altLang="zh-CN" sz="1400" b="0" dirty="0" smtClean="0">
                          <a:latin typeface="微软雅黑" pitchFamily="34" charset="-122"/>
                          <a:ea typeface="微软雅黑" pitchFamily="34" charset="-122"/>
                        </a:rPr>
                        <a:t>MSR 3620-DP</a:t>
                      </a:r>
                      <a:endParaRPr lang="zh-CN" altLang="en-US" sz="1400" b="0" dirty="0">
                        <a:latin typeface="微软雅黑" pitchFamily="34" charset="-122"/>
                        <a:ea typeface="微软雅黑" pitchFamily="34" charset="-122"/>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1600" b="1" dirty="0">
                        <a:latin typeface="微软雅黑" pitchFamily="34" charset="-122"/>
                        <a:ea typeface="微软雅黑" pitchFamily="34" charset="-122"/>
                      </a:endParaRPr>
                    </a:p>
                  </a:txBody>
                  <a:tcPr anchor="ct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1600" dirty="0">
                        <a:latin typeface="微软雅黑" pitchFamily="34" charset="-122"/>
                        <a:ea typeface="微软雅黑" pitchFamily="34" charset="-122"/>
                      </a:endParaRPr>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zh-CN" altLang="en-US" sz="1600" dirty="0">
                        <a:latin typeface="微软雅黑" pitchFamily="34" charset="-122"/>
                        <a:ea typeface="微软雅黑" pitchFamily="34" charset="-122"/>
                      </a:endParaRPr>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r>
            </a:tbl>
          </a:graphicData>
        </a:graphic>
      </p:graphicFrame>
      <p:pic>
        <p:nvPicPr>
          <p:cNvPr id="15" name="图片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7556" y="1362483"/>
            <a:ext cx="2592288" cy="5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5245" y="1315459"/>
            <a:ext cx="2737141" cy="60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7556" y="2586020"/>
            <a:ext cx="2676216" cy="58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1024" y="2542974"/>
            <a:ext cx="2730221" cy="604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66972" y="3759225"/>
            <a:ext cx="2656800" cy="7069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08981" y="3732224"/>
            <a:ext cx="2709937" cy="733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1059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格 7"/>
          <p:cNvGraphicFramePr>
            <a:graphicFrameLocks noGrp="1"/>
          </p:cNvGraphicFramePr>
          <p:nvPr>
            <p:extLst>
              <p:ext uri="{D42A27DB-BD31-4B8C-83A1-F6EECF244321}">
                <p14:modId xmlns:p14="http://schemas.microsoft.com/office/powerpoint/2010/main" val="3675661146"/>
              </p:ext>
            </p:extLst>
          </p:nvPr>
        </p:nvGraphicFramePr>
        <p:xfrm>
          <a:off x="1043608" y="998511"/>
          <a:ext cx="5987874" cy="3294366"/>
        </p:xfrm>
        <a:graphic>
          <a:graphicData uri="http://schemas.openxmlformats.org/drawingml/2006/table">
            <a:tbl>
              <a:tblPr firstRow="1" bandRow="1">
                <a:tableStyleId>{2D5ABB26-0587-4C30-8999-92F81FD0307C}</a:tableStyleId>
              </a:tblPr>
              <a:tblGrid>
                <a:gridCol w="1269806">
                  <a:extLst>
                    <a:ext uri="{9D8B030D-6E8A-4147-A177-3AD203B41FA5}">
                      <a16:colId xmlns="" xmlns:a16="http://schemas.microsoft.com/office/drawing/2014/main" val="20000"/>
                    </a:ext>
                  </a:extLst>
                </a:gridCol>
                <a:gridCol w="2277688">
                  <a:extLst>
                    <a:ext uri="{9D8B030D-6E8A-4147-A177-3AD203B41FA5}">
                      <a16:colId xmlns="" xmlns:a16="http://schemas.microsoft.com/office/drawing/2014/main" val="20001"/>
                    </a:ext>
                  </a:extLst>
                </a:gridCol>
                <a:gridCol w="2440380">
                  <a:extLst>
                    <a:ext uri="{9D8B030D-6E8A-4147-A177-3AD203B41FA5}">
                      <a16:colId xmlns="" xmlns:a16="http://schemas.microsoft.com/office/drawing/2014/main" val="20002"/>
                    </a:ext>
                  </a:extLst>
                </a:gridCol>
              </a:tblGrid>
              <a:tr h="1080120">
                <a:tc>
                  <a:txBody>
                    <a:bodyPr/>
                    <a:lstStyle/>
                    <a:p>
                      <a:pPr algn="ctr">
                        <a:lnSpc>
                          <a:spcPct val="100000"/>
                        </a:lnSpc>
                      </a:pPr>
                      <a:r>
                        <a:rPr lang="en-US" altLang="zh-CN" sz="1400" b="0" dirty="0">
                          <a:latin typeface="微软雅黑" panose="020B0503020204020204" pitchFamily="34" charset="-122"/>
                          <a:ea typeface="微软雅黑" pitchFamily="34" charset="-122"/>
                        </a:rPr>
                        <a:t>MSR56-20</a:t>
                      </a:r>
                      <a:endParaRPr lang="zh-CN" altLang="en-US" sz="1400" b="0" dirty="0">
                        <a:latin typeface="微软雅黑" panose="020B0503020204020204" pitchFamily="34" charset="-122"/>
                        <a:ea typeface="微软雅黑" pitchFamily="34" charset="-122"/>
                      </a:endParaRPr>
                    </a:p>
                  </a:txBody>
                  <a:tcPr marL="68580" marR="68580" marT="34290" marB="34290" anchor="ct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lang="zh-CN" altLang="en-US" sz="1200" dirty="0">
                        <a:latin typeface="微软雅黑" panose="020B0503020204020204" pitchFamily="34" charset="-122"/>
                        <a:ea typeface="微软雅黑" pitchFamily="34" charset="-122"/>
                      </a:endParaRPr>
                    </a:p>
                  </a:txBody>
                  <a:tcPr marL="68580" marR="68580" marT="34290" marB="34290">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lang="zh-CN" altLang="en-US" sz="1200" dirty="0">
                        <a:latin typeface="微软雅黑" panose="020B0503020204020204" pitchFamily="34" charset="-122"/>
                        <a:ea typeface="微软雅黑" pitchFamily="34" charset="-122"/>
                      </a:endParaRPr>
                    </a:p>
                  </a:txBody>
                  <a:tcPr marL="68580" marR="68580" marT="34290" marB="34290">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951601105"/>
                  </a:ext>
                </a:extLst>
              </a:tr>
              <a:tr h="1080120">
                <a:tc>
                  <a:txBody>
                    <a:bodyPr/>
                    <a:lstStyle/>
                    <a:p>
                      <a:pPr algn="ctr">
                        <a:lnSpc>
                          <a:spcPct val="100000"/>
                        </a:lnSpc>
                      </a:pPr>
                      <a:r>
                        <a:rPr lang="en-US" altLang="zh-CN" sz="1400" b="0" dirty="0">
                          <a:latin typeface="微软雅黑" panose="020B0503020204020204" pitchFamily="34" charset="-122"/>
                          <a:ea typeface="微软雅黑" pitchFamily="34" charset="-122"/>
                        </a:rPr>
                        <a:t>MSR56-60</a:t>
                      </a:r>
                      <a:endParaRPr lang="zh-CN" altLang="en-US" sz="1400" b="0" dirty="0">
                        <a:latin typeface="微软雅黑" panose="020B0503020204020204" pitchFamily="34" charset="-122"/>
                        <a:ea typeface="微软雅黑" pitchFamily="34" charset="-122"/>
                      </a:endParaRPr>
                    </a:p>
                  </a:txBody>
                  <a:tcPr marL="68580" marR="68580" marT="34290" marB="34290" anchor="ct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lang="zh-CN" altLang="en-US" sz="1200" dirty="0">
                        <a:latin typeface="微软雅黑" panose="020B0503020204020204" pitchFamily="34" charset="-122"/>
                        <a:ea typeface="微软雅黑" pitchFamily="34" charset="-122"/>
                      </a:endParaRPr>
                    </a:p>
                  </a:txBody>
                  <a:tcPr marL="68580" marR="68580" marT="34290" marB="34290">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lang="zh-CN" altLang="en-US" sz="1200" dirty="0">
                        <a:latin typeface="微软雅黑" panose="020B0503020204020204" pitchFamily="34" charset="-122"/>
                        <a:ea typeface="微软雅黑" pitchFamily="34" charset="-122"/>
                      </a:endParaRPr>
                    </a:p>
                  </a:txBody>
                  <a:tcPr marL="68580" marR="68580" marT="34290" marB="34290">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11341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0" dirty="0">
                          <a:latin typeface="微软雅黑" panose="020B0503020204020204" pitchFamily="34" charset="-122"/>
                          <a:ea typeface="微软雅黑" pitchFamily="34" charset="-122"/>
                        </a:rPr>
                        <a:t>MSR56-80</a:t>
                      </a:r>
                      <a:endParaRPr lang="zh-CN" altLang="en-US" sz="1400" b="0" dirty="0">
                        <a:latin typeface="微软雅黑" panose="020B0503020204020204" pitchFamily="34" charset="-122"/>
                        <a:ea typeface="微软雅黑" pitchFamily="34" charset="-122"/>
                      </a:endParaRPr>
                    </a:p>
                  </a:txBody>
                  <a:tcPr marL="68580" marR="68580" marT="34290" marB="34290" anchor="ct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lang="zh-CN" altLang="en-US" sz="1200" dirty="0">
                        <a:latin typeface="微软雅黑" panose="020B0503020204020204" pitchFamily="34" charset="-122"/>
                        <a:ea typeface="微软雅黑" pitchFamily="34" charset="-122"/>
                      </a:endParaRPr>
                    </a:p>
                  </a:txBody>
                  <a:tcPr marL="68580" marR="68580" marT="34290" marB="34290">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lang="zh-CN" altLang="en-US" sz="1200" dirty="0">
                        <a:latin typeface="微软雅黑" panose="020B0503020204020204" pitchFamily="34" charset="-122"/>
                        <a:ea typeface="微软雅黑" pitchFamily="34" charset="-122"/>
                      </a:endParaRPr>
                    </a:p>
                  </a:txBody>
                  <a:tcPr marL="68580" marR="68580" marT="34290" marB="34290">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bl>
          </a:graphicData>
        </a:graphic>
      </p:graphicFrame>
      <p:sp>
        <p:nvSpPr>
          <p:cNvPr id="2"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56</a:t>
            </a:r>
            <a:r>
              <a:rPr lang="zh-CN" altLang="zh-CN" dirty="0">
                <a:solidFill>
                  <a:schemeClr val="tx1"/>
                </a:solidFill>
              </a:rPr>
              <a:t>系列产品介绍</a:t>
            </a:r>
            <a:endParaRPr lang="zh-CN" altLang="en-US" dirty="0">
              <a:solidFill>
                <a:schemeClr val="tx1"/>
              </a:solidFill>
            </a:endParaRPr>
          </a:p>
        </p:txBody>
      </p:sp>
      <p:pic>
        <p:nvPicPr>
          <p:cNvPr id="367618" name="图片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2228" y="1005576"/>
            <a:ext cx="2237296" cy="76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7619"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9737" y="951571"/>
            <a:ext cx="2368587" cy="82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76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7164" y="2069865"/>
            <a:ext cx="2508276" cy="123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76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3900" y="2123470"/>
            <a:ext cx="2353605" cy="117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762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7784" y="3384116"/>
            <a:ext cx="2445837" cy="126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762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7006" y="3384116"/>
            <a:ext cx="2448434" cy="127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18828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格 7"/>
          <p:cNvGraphicFramePr>
            <a:graphicFrameLocks noGrp="1"/>
          </p:cNvGraphicFramePr>
          <p:nvPr>
            <p:extLst>
              <p:ext uri="{D42A27DB-BD31-4B8C-83A1-F6EECF244321}">
                <p14:modId xmlns:p14="http://schemas.microsoft.com/office/powerpoint/2010/main" val="1110493077"/>
              </p:ext>
            </p:extLst>
          </p:nvPr>
        </p:nvGraphicFramePr>
        <p:xfrm>
          <a:off x="1619672" y="767126"/>
          <a:ext cx="6247652" cy="4017223"/>
        </p:xfrm>
        <a:graphic>
          <a:graphicData uri="http://schemas.openxmlformats.org/drawingml/2006/table">
            <a:tbl>
              <a:tblPr firstRow="1" bandRow="1">
                <a:tableStyleId>{2D5ABB26-0587-4C30-8999-92F81FD0307C}</a:tableStyleId>
              </a:tblPr>
              <a:tblGrid>
                <a:gridCol w="312384">
                  <a:extLst>
                    <a:ext uri="{9D8B030D-6E8A-4147-A177-3AD203B41FA5}">
                      <a16:colId xmlns="" xmlns:a16="http://schemas.microsoft.com/office/drawing/2014/main" val="20000"/>
                    </a:ext>
                  </a:extLst>
                </a:gridCol>
                <a:gridCol w="1271793"/>
                <a:gridCol w="1747905">
                  <a:extLst>
                    <a:ext uri="{9D8B030D-6E8A-4147-A177-3AD203B41FA5}">
                      <a16:colId xmlns="" xmlns:a16="http://schemas.microsoft.com/office/drawing/2014/main" val="20001"/>
                    </a:ext>
                  </a:extLst>
                </a:gridCol>
                <a:gridCol w="2915570">
                  <a:extLst>
                    <a:ext uri="{9D8B030D-6E8A-4147-A177-3AD203B41FA5}">
                      <a16:colId xmlns="" xmlns:a16="http://schemas.microsoft.com/office/drawing/2014/main" val="20002"/>
                    </a:ext>
                  </a:extLst>
                </a:gridCol>
              </a:tblGrid>
              <a:tr h="390464">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1200" b="1" dirty="0">
                        <a:latin typeface="微软雅黑" panose="020B0503020204020204" pitchFamily="34" charset="-122"/>
                        <a:ea typeface="微软雅黑"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mpd="sng">
                      <a:noFill/>
                      <a:prstDash val="solid"/>
                    </a:lnBlToTr>
                  </a:tcPr>
                </a:tc>
                <a:tc hMerge="1">
                  <a:txBody>
                    <a:bodyPr/>
                    <a:lstStyle/>
                    <a:p>
                      <a:endParaRPr lang="zh-CN" altLang="en-US"/>
                    </a:p>
                  </a:txBody>
                  <a:tcPr/>
                </a:tc>
                <a:tc>
                  <a:txBody>
                    <a:bodyPr/>
                    <a:lstStyle/>
                    <a:p>
                      <a:pPr algn="ctr"/>
                      <a:r>
                        <a:rPr lang="en-US" altLang="zh-CN" sz="1200" b="1" dirty="0" smtClean="0">
                          <a:latin typeface="微软雅黑" panose="020B0503020204020204" pitchFamily="34" charset="-122"/>
                          <a:ea typeface="微软雅黑" pitchFamily="34" charset="-122"/>
                        </a:rPr>
                        <a:t>MSR5620</a:t>
                      </a:r>
                      <a:endParaRPr lang="zh-CN" altLang="en-US" sz="1200" b="1" dirty="0">
                        <a:latin typeface="微软雅黑" panose="020B0503020204020204" pitchFamily="34" charset="-122"/>
                        <a:ea typeface="微软雅黑"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1" dirty="0" smtClean="0">
                          <a:latin typeface="微软雅黑" pitchFamily="34" charset="-122"/>
                          <a:ea typeface="微软雅黑" pitchFamily="34" charset="-122"/>
                        </a:rPr>
                        <a:t>MSR5660/MSR5680</a:t>
                      </a:r>
                      <a:endParaRPr lang="zh-CN" altLang="en-US" sz="1200" b="1" dirty="0">
                        <a:latin typeface="微软雅黑" pitchFamily="34" charset="-122"/>
                        <a:ea typeface="微软雅黑"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91405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b="1" dirty="0" smtClean="0">
                          <a:latin typeface="微软雅黑" panose="020B0503020204020204" pitchFamily="34" charset="-122"/>
                          <a:ea typeface="微软雅黑" pitchFamily="34" charset="-122"/>
                        </a:rPr>
                        <a:t>主控板</a:t>
                      </a:r>
                      <a:endParaRPr lang="zh-CN" altLang="en-US" sz="1200" b="1" dirty="0">
                        <a:latin typeface="微软雅黑" panose="020B0503020204020204" pitchFamily="34" charset="-122"/>
                        <a:ea typeface="微软雅黑"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a:txBody>
                    <a:bodyPr/>
                    <a:lstStyle/>
                    <a:p>
                      <a:endParaRPr lang="en-US" altLang="zh-CN" sz="1200" b="1" dirty="0">
                        <a:latin typeface="微软雅黑" panose="020B0503020204020204" pitchFamily="34" charset="-122"/>
                        <a:ea typeface="微软雅黑" pitchFamily="34" charset="-122"/>
                      </a:endParaRPr>
                    </a:p>
                    <a:p>
                      <a:endParaRPr lang="en-US" altLang="zh-CN" sz="1200" b="1" dirty="0">
                        <a:latin typeface="微软雅黑" panose="020B0503020204020204" pitchFamily="34" charset="-122"/>
                        <a:ea typeface="微软雅黑" pitchFamily="34" charset="-122"/>
                      </a:endParaRPr>
                    </a:p>
                    <a:p>
                      <a:endParaRPr lang="en-US" altLang="zh-CN" sz="1200" b="1" dirty="0">
                        <a:latin typeface="微软雅黑" panose="020B0503020204020204" pitchFamily="34" charset="-122"/>
                        <a:ea typeface="微软雅黑" pitchFamily="34" charset="-122"/>
                      </a:endParaRPr>
                    </a:p>
                    <a:p>
                      <a:endParaRPr lang="en-US" altLang="zh-CN" sz="1200" b="1" dirty="0">
                        <a:latin typeface="微软雅黑" panose="020B0503020204020204" pitchFamily="34" charset="-122"/>
                        <a:ea typeface="微软雅黑" pitchFamily="34" charset="-122"/>
                      </a:endParaRPr>
                    </a:p>
                    <a:p>
                      <a:endParaRPr lang="en-US" altLang="zh-CN" sz="1200" b="1" dirty="0">
                        <a:latin typeface="微软雅黑" panose="020B0503020204020204" pitchFamily="34" charset="-122"/>
                        <a:ea typeface="微软雅黑" pitchFamily="34" charset="-122"/>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ltLang="zh-CN" sz="1200" b="1" dirty="0">
                        <a:latin typeface="微软雅黑" panose="020B0503020204020204" pitchFamily="34" charset="-122"/>
                        <a:ea typeface="微软雅黑" pitchFamily="34" charset="-122"/>
                      </a:endParaRPr>
                    </a:p>
                    <a:p>
                      <a:endParaRPr lang="en-US" altLang="zh-CN" sz="1200" b="1" dirty="0">
                        <a:latin typeface="微软雅黑" panose="020B0503020204020204" pitchFamily="34" charset="-122"/>
                        <a:ea typeface="微软雅黑" pitchFamily="34" charset="-122"/>
                      </a:endParaRPr>
                    </a:p>
                    <a:p>
                      <a:endParaRPr lang="en-US" altLang="zh-CN" sz="1200" b="1" dirty="0">
                        <a:latin typeface="微软雅黑" panose="020B0503020204020204" pitchFamily="34" charset="-122"/>
                        <a:ea typeface="微软雅黑" pitchFamily="34" charset="-122"/>
                      </a:endParaRPr>
                    </a:p>
                    <a:p>
                      <a:endParaRPr lang="en-US" altLang="zh-CN" sz="1200" b="1" dirty="0">
                        <a:latin typeface="微软雅黑" panose="020B0503020204020204" pitchFamily="34" charset="-122"/>
                        <a:ea typeface="微软雅黑" pitchFamily="34" charset="-122"/>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540095">
                <a:tc row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b="1" dirty="0" smtClean="0">
                          <a:latin typeface="微软雅黑" panose="020B0503020204020204" pitchFamily="34" charset="-122"/>
                          <a:ea typeface="微软雅黑" pitchFamily="34" charset="-122"/>
                        </a:rPr>
                        <a:t>转发板</a:t>
                      </a:r>
                      <a:endParaRPr lang="zh-CN" altLang="en-US" sz="1200" b="1" dirty="0">
                        <a:latin typeface="微软雅黑" panose="020B0503020204020204" pitchFamily="34" charset="-122"/>
                        <a:ea typeface="微软雅黑"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dirty="0" smtClean="0">
                          <a:latin typeface="微软雅黑" panose="020B0503020204020204" pitchFamily="34" charset="-122"/>
                          <a:ea typeface="微软雅黑" pitchFamily="34" charset="-122"/>
                        </a:rPr>
                        <a:t>SPU-100</a:t>
                      </a:r>
                      <a:endParaRPr lang="zh-CN" altLang="en-US" sz="1200" b="1" dirty="0" smtClean="0">
                        <a:latin typeface="微软雅黑" panose="020B0503020204020204" pitchFamily="34" charset="-122"/>
                        <a:ea typeface="微软雅黑"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ltLang="zh-CN" sz="1600" b="1" dirty="0">
                        <a:latin typeface="+mn-lt"/>
                        <a:ea typeface="微软雅黑" pitchFamily="34" charset="-122"/>
                      </a:endParaRPr>
                    </a:p>
                  </a:txBody>
                  <a:tcPr>
                    <a:lnL w="12700" cap="flat" cmpd="sng" algn="ctr">
                      <a:solidFill>
                        <a:srgbClr val="00B0F0"/>
                      </a:solidFill>
                      <a:prstDash val="lgDashDot"/>
                      <a:round/>
                      <a:headEnd type="none" w="med" len="med"/>
                      <a:tailEnd type="none" w="med" len="med"/>
                    </a:lnL>
                    <a:lnR w="12700" cap="flat" cmpd="sng" algn="ctr">
                      <a:solidFill>
                        <a:srgbClr val="00B0F0"/>
                      </a:solidFill>
                      <a:prstDash val="lgDashDot"/>
                      <a:round/>
                      <a:headEnd type="none" w="med" len="med"/>
                      <a:tailEnd type="none" w="med" len="med"/>
                    </a:lnR>
                    <a:lnT w="12700" cap="flat" cmpd="sng" algn="ctr">
                      <a:solidFill>
                        <a:srgbClr val="00B0F0"/>
                      </a:solidFill>
                      <a:prstDash val="lgDashDot"/>
                      <a:round/>
                      <a:headEnd type="none" w="med" len="med"/>
                      <a:tailEnd type="none" w="med" len="med"/>
                    </a:lnT>
                    <a:lnB w="12700" cap="flat" cmpd="sng" algn="ctr">
                      <a:solidFill>
                        <a:srgbClr val="00B0F0"/>
                      </a:solidFill>
                      <a:prstDash val="lgDash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903172431"/>
                  </a:ext>
                </a:extLst>
              </a:tr>
              <a:tr h="525921">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1600" b="1" dirty="0">
                        <a:latin typeface="+mn-lt"/>
                        <a:ea typeface="微软雅黑" pitchFamily="34" charset="-122"/>
                      </a:endParaRPr>
                    </a:p>
                  </a:txBody>
                  <a:tcPr anchor="ctr">
                    <a:lnL w="12700" cap="flat" cmpd="sng" algn="ctr">
                      <a:solidFill>
                        <a:srgbClr val="00B0F0"/>
                      </a:solidFill>
                      <a:prstDash val="lgDashDot"/>
                      <a:round/>
                      <a:headEnd type="none" w="med" len="med"/>
                      <a:tailEnd type="none" w="med" len="med"/>
                    </a:lnL>
                    <a:lnR w="12700" cap="flat" cmpd="sng" algn="ctr">
                      <a:solidFill>
                        <a:srgbClr val="00B0F0"/>
                      </a:solidFill>
                      <a:prstDash val="lgDashDot"/>
                      <a:round/>
                      <a:headEnd type="none" w="med" len="med"/>
                      <a:tailEnd type="none" w="med" len="med"/>
                    </a:lnR>
                    <a:lnT w="12700" cap="flat" cmpd="sng" algn="ctr">
                      <a:solidFill>
                        <a:srgbClr val="00B0F0"/>
                      </a:solidFill>
                      <a:prstDash val="lgDashDot"/>
                      <a:round/>
                      <a:headEnd type="none" w="med" len="med"/>
                      <a:tailEnd type="none" w="med" len="med"/>
                    </a:lnT>
                    <a:lnB w="12700" cap="flat" cmpd="sng" algn="ctr">
                      <a:solidFill>
                        <a:srgbClr val="00B0F0"/>
                      </a:solidFill>
                      <a:prstDash val="lgDashDot"/>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dirty="0" smtClean="0">
                          <a:latin typeface="微软雅黑" panose="020B0503020204020204" pitchFamily="34" charset="-122"/>
                          <a:ea typeface="微软雅黑" pitchFamily="34" charset="-122"/>
                        </a:rPr>
                        <a:t>SPU-200/300</a:t>
                      </a:r>
                      <a:endParaRPr lang="zh-CN" altLang="en-US" sz="1200" b="1" dirty="0" smtClean="0">
                        <a:latin typeface="微软雅黑" panose="020B0503020204020204" pitchFamily="34" charset="-122"/>
                        <a:ea typeface="微软雅黑"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smtClean="0">
                        <a:latin typeface="微软雅黑" panose="020B0503020204020204" pitchFamily="34" charset="-122"/>
                        <a:ea typeface="微软雅黑"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ltLang="zh-CN" sz="1600" b="1" dirty="0">
                        <a:latin typeface="+mn-lt"/>
                        <a:ea typeface="微软雅黑" pitchFamily="34" charset="-122"/>
                      </a:endParaRPr>
                    </a:p>
                  </a:txBody>
                  <a:tcPr>
                    <a:lnL w="12700" cap="flat" cmpd="sng" algn="ctr">
                      <a:solidFill>
                        <a:srgbClr val="00B0F0"/>
                      </a:solidFill>
                      <a:prstDash val="lgDashDot"/>
                      <a:round/>
                      <a:headEnd type="none" w="med" len="med"/>
                      <a:tailEnd type="none" w="med" len="med"/>
                    </a:lnL>
                    <a:lnR w="12700" cap="flat" cmpd="sng" algn="ctr">
                      <a:solidFill>
                        <a:srgbClr val="00B0F0"/>
                      </a:solidFill>
                      <a:prstDash val="lgDashDot"/>
                      <a:round/>
                      <a:headEnd type="none" w="med" len="med"/>
                      <a:tailEnd type="none" w="med" len="med"/>
                    </a:lnR>
                    <a:lnT w="12700" cap="flat" cmpd="sng" algn="ctr">
                      <a:solidFill>
                        <a:srgbClr val="00B0F0"/>
                      </a:solidFill>
                      <a:prstDash val="lgDashDot"/>
                      <a:round/>
                      <a:headEnd type="none" w="med" len="med"/>
                      <a:tailEnd type="none" w="med" len="med"/>
                    </a:lnT>
                    <a:lnB w="12700" cap="flat" cmpd="sng" algn="ctr">
                      <a:solidFill>
                        <a:srgbClr val="00B0F0"/>
                      </a:solidFill>
                      <a:prstDash val="lgDash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167357801"/>
                  </a:ext>
                </a:extLst>
              </a:tr>
              <a:tr h="525921">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1600" b="1" dirty="0">
                        <a:latin typeface="+mn-lt"/>
                        <a:ea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dirty="0" smtClean="0">
                          <a:latin typeface="微软雅黑" panose="020B0503020204020204" pitchFamily="34" charset="-122"/>
                          <a:ea typeface="微软雅黑" pitchFamily="34" charset="-122"/>
                        </a:rPr>
                        <a:t>SPU-100-X1</a:t>
                      </a:r>
                      <a:endParaRPr lang="zh-CN" altLang="en-US" sz="1200" b="1" dirty="0" smtClean="0">
                        <a:latin typeface="微软雅黑" panose="020B0503020204020204" pitchFamily="34" charset="-122"/>
                        <a:ea typeface="微软雅黑"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smtClean="0">
                        <a:latin typeface="微软雅黑" panose="020B0503020204020204" pitchFamily="34" charset="-122"/>
                        <a:ea typeface="微软雅黑"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r>
              <a:tr h="525921">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1600" b="1" dirty="0">
                        <a:latin typeface="+mn-lt"/>
                        <a:ea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dirty="0" smtClean="0">
                          <a:latin typeface="微软雅黑" panose="020B0503020204020204" pitchFamily="34" charset="-122"/>
                          <a:ea typeface="微软雅黑" pitchFamily="34" charset="-122"/>
                        </a:rPr>
                        <a:t>SPU-200-X1</a:t>
                      </a:r>
                      <a:endParaRPr lang="zh-CN" altLang="en-US" sz="1200" b="1" dirty="0" smtClean="0">
                        <a:latin typeface="微软雅黑" panose="020B0503020204020204" pitchFamily="34" charset="-122"/>
                        <a:ea typeface="微软雅黑"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smtClean="0">
                        <a:latin typeface="微软雅黑" panose="020B0503020204020204" pitchFamily="34" charset="-122"/>
                        <a:ea typeface="微软雅黑"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r>
              <a:tr h="525921">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1600" b="1" dirty="0">
                        <a:latin typeface="+mn-lt"/>
                        <a:ea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dirty="0" smtClean="0">
                          <a:latin typeface="微软雅黑" panose="020B0503020204020204" pitchFamily="34" charset="-122"/>
                          <a:ea typeface="微软雅黑" pitchFamily="34" charset="-122"/>
                        </a:rPr>
                        <a:t>SPU-400-X1</a:t>
                      </a:r>
                      <a:endParaRPr lang="zh-CN" altLang="en-US" sz="1200" b="1" dirty="0" smtClean="0">
                        <a:latin typeface="微软雅黑" panose="020B0503020204020204" pitchFamily="34" charset="-122"/>
                        <a:ea typeface="微软雅黑"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smtClean="0">
                        <a:latin typeface="微软雅黑" panose="020B0503020204020204" pitchFamily="34" charset="-122"/>
                        <a:ea typeface="微软雅黑"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r>
            </a:tbl>
          </a:graphicData>
        </a:graphic>
      </p:graphicFrame>
      <p:sp>
        <p:nvSpPr>
          <p:cNvPr id="2" name="标题 1"/>
          <p:cNvSpPr>
            <a:spLocks noGrp="1"/>
          </p:cNvSpPr>
          <p:nvPr>
            <p:ph type="title"/>
          </p:nvPr>
        </p:nvSpPr>
        <p:spPr>
          <a:xfrm>
            <a:off x="467544" y="167758"/>
            <a:ext cx="8229443" cy="4572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56</a:t>
            </a:r>
            <a:r>
              <a:rPr lang="zh-CN" altLang="zh-CN" dirty="0">
                <a:solidFill>
                  <a:schemeClr val="tx1"/>
                </a:solidFill>
              </a:rPr>
              <a:t>系列产品介绍</a:t>
            </a:r>
            <a:endParaRPr lang="zh-CN" altLang="en-US" dirty="0">
              <a:solidFill>
                <a:schemeClr val="tx1"/>
              </a:solidFill>
            </a:endParaRPr>
          </a:p>
        </p:txBody>
      </p:sp>
      <p:pic>
        <p:nvPicPr>
          <p:cNvPr id="10" name="Picture 2"/>
          <p:cNvPicPr>
            <a:picLocks noChangeAspect="1" noChangeArrowheads="1"/>
          </p:cNvPicPr>
          <p:nvPr/>
        </p:nvPicPr>
        <p:blipFill>
          <a:blip r:embed="rId2" cstate="print"/>
          <a:srcRect/>
          <a:stretch>
            <a:fillRect/>
          </a:stretch>
        </p:blipFill>
        <p:spPr bwMode="auto">
          <a:xfrm>
            <a:off x="3824517" y="2751028"/>
            <a:ext cx="2548315" cy="468794"/>
          </a:xfrm>
          <a:prstGeom prst="rect">
            <a:avLst/>
          </a:prstGeom>
          <a:noFill/>
          <a:ln w="9525">
            <a:noFill/>
            <a:miter lim="800000"/>
            <a:headEnd/>
            <a:tailEnd/>
          </a:ln>
        </p:spPr>
      </p:pic>
      <p:pic>
        <p:nvPicPr>
          <p:cNvPr id="11" name="Picture 3"/>
          <p:cNvPicPr>
            <a:picLocks noChangeAspect="1" noChangeArrowheads="1"/>
          </p:cNvPicPr>
          <p:nvPr/>
        </p:nvPicPr>
        <p:blipFill>
          <a:blip r:embed="rId3" cstate="print"/>
          <a:srcRect/>
          <a:stretch>
            <a:fillRect/>
          </a:stretch>
        </p:blipFill>
        <p:spPr bwMode="auto">
          <a:xfrm>
            <a:off x="3829352" y="2191493"/>
            <a:ext cx="2487459" cy="452265"/>
          </a:xfrm>
          <a:prstGeom prst="rect">
            <a:avLst/>
          </a:prstGeom>
          <a:noFill/>
          <a:ln w="9525">
            <a:noFill/>
            <a:miter lim="800000"/>
            <a:headEnd/>
            <a:tailEnd/>
          </a:ln>
        </p:spPr>
      </p:pic>
      <p:grpSp>
        <p:nvGrpSpPr>
          <p:cNvPr id="5" name="组合 4"/>
          <p:cNvGrpSpPr/>
          <p:nvPr/>
        </p:nvGrpSpPr>
        <p:grpSpPr>
          <a:xfrm>
            <a:off x="2987824" y="1059582"/>
            <a:ext cx="2086523" cy="1075513"/>
            <a:chOff x="2630237" y="1340768"/>
            <a:chExt cx="3381923" cy="1768184"/>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0237" y="1340768"/>
              <a:ext cx="3381923" cy="1530320"/>
            </a:xfrm>
            <a:prstGeom prst="rect">
              <a:avLst/>
            </a:prstGeom>
          </p:spPr>
        </p:pic>
        <p:sp>
          <p:nvSpPr>
            <p:cNvPr id="4" name="矩形 3"/>
            <p:cNvSpPr/>
            <p:nvPr/>
          </p:nvSpPr>
          <p:spPr>
            <a:xfrm>
              <a:off x="3756973" y="2501757"/>
              <a:ext cx="299420" cy="607195"/>
            </a:xfrm>
            <a:prstGeom prst="rect">
              <a:avLst/>
            </a:prstGeom>
          </p:spPr>
          <p:txBody>
            <a:bodyPr wrap="none">
              <a:spAutoFit/>
            </a:bodyPr>
            <a:lstStyle/>
            <a:p>
              <a:pPr fontAlgn="auto">
                <a:spcBef>
                  <a:spcPts val="0"/>
                </a:spcBef>
                <a:spcAft>
                  <a:spcPts val="0"/>
                </a:spcAft>
                <a:defRPr/>
              </a:pPr>
              <a:endParaRPr lang="zh-CN" altLang="en-US" b="1" dirty="0">
                <a:latin typeface="微软雅黑" panose="020B0503020204020204" pitchFamily="34" charset="-122"/>
                <a:ea typeface="微软雅黑" pitchFamily="34" charset="-122"/>
              </a:endParaRPr>
            </a:p>
          </p:txBody>
        </p:sp>
      </p:grpSp>
      <p:pic>
        <p:nvPicPr>
          <p:cNvPr id="9" name="Picture 2"/>
          <p:cNvPicPr>
            <a:picLocks noChangeAspect="1" noChangeArrowheads="1"/>
          </p:cNvPicPr>
          <p:nvPr/>
        </p:nvPicPr>
        <p:blipFill>
          <a:blip r:embed="rId5" cstate="print"/>
          <a:srcRect/>
          <a:stretch>
            <a:fillRect/>
          </a:stretch>
        </p:blipFill>
        <p:spPr bwMode="auto">
          <a:xfrm>
            <a:off x="5005658" y="1318820"/>
            <a:ext cx="1327426" cy="460842"/>
          </a:xfrm>
          <a:prstGeom prst="rect">
            <a:avLst/>
          </a:prstGeom>
          <a:noFill/>
          <a:ln w="9525">
            <a:noFill/>
            <a:miter lim="800000"/>
            <a:headEnd/>
            <a:tailEnd/>
          </a:ln>
        </p:spPr>
      </p:pic>
      <p:sp>
        <p:nvSpPr>
          <p:cNvPr id="7" name="文本框 6"/>
          <p:cNvSpPr txBox="1"/>
          <p:nvPr/>
        </p:nvSpPr>
        <p:spPr>
          <a:xfrm>
            <a:off x="3564913" y="1737229"/>
            <a:ext cx="821059" cy="276999"/>
          </a:xfrm>
          <a:prstGeom prst="rect">
            <a:avLst/>
          </a:prstGeom>
          <a:noFill/>
        </p:spPr>
        <p:txBody>
          <a:bodyPr wrap="none" rtlCol="0">
            <a:spAutoFit/>
          </a:bodyPr>
          <a:lstStyle/>
          <a:p>
            <a:r>
              <a:rPr lang="en-US" altLang="zh-CN" sz="1200" b="1" dirty="0" smtClean="0">
                <a:latin typeface="微软雅黑" panose="020B0503020204020204" pitchFamily="34" charset="-122"/>
                <a:ea typeface="微软雅黑" pitchFamily="34" charset="-122"/>
              </a:rPr>
              <a:t>MPU-60</a:t>
            </a:r>
            <a:endParaRPr lang="zh-CN" altLang="en-US" sz="1200" b="1" dirty="0">
              <a:latin typeface="微软雅黑" panose="020B0503020204020204" pitchFamily="34" charset="-122"/>
              <a:ea typeface="微软雅黑" pitchFamily="34" charset="-122"/>
            </a:endParaRPr>
          </a:p>
        </p:txBody>
      </p:sp>
      <p:sp>
        <p:nvSpPr>
          <p:cNvPr id="13" name="文本框 12"/>
          <p:cNvSpPr txBox="1"/>
          <p:nvPr/>
        </p:nvSpPr>
        <p:spPr>
          <a:xfrm>
            <a:off x="5192413" y="1734405"/>
            <a:ext cx="915635" cy="276999"/>
          </a:xfrm>
          <a:prstGeom prst="rect">
            <a:avLst/>
          </a:prstGeom>
          <a:noFill/>
        </p:spPr>
        <p:txBody>
          <a:bodyPr wrap="none" rtlCol="0">
            <a:spAutoFit/>
          </a:bodyPr>
          <a:lstStyle/>
          <a:p>
            <a:r>
              <a:rPr lang="en-US" altLang="zh-CN" sz="1200" b="1" dirty="0" smtClean="0">
                <a:latin typeface="微软雅黑" panose="020B0503020204020204" pitchFamily="34" charset="-122"/>
                <a:ea typeface="微软雅黑" pitchFamily="34" charset="-122"/>
              </a:rPr>
              <a:t>MPU-100</a:t>
            </a:r>
            <a:endParaRPr lang="zh-CN" altLang="en-US" sz="1200" b="1" dirty="0">
              <a:latin typeface="微软雅黑" panose="020B0503020204020204" pitchFamily="34" charset="-122"/>
              <a:ea typeface="微软雅黑" pitchFamily="34" charset="-122"/>
            </a:endParaRPr>
          </a:p>
        </p:txBody>
      </p:sp>
      <p:pic>
        <p:nvPicPr>
          <p:cNvPr id="14" name="图片 13"/>
          <p:cNvPicPr>
            <a:picLocks noChangeAspect="1"/>
          </p:cNvPicPr>
          <p:nvPr/>
        </p:nvPicPr>
        <p:blipFill>
          <a:blip r:embed="rId6"/>
          <a:stretch>
            <a:fillRect/>
          </a:stretch>
        </p:blipFill>
        <p:spPr>
          <a:xfrm>
            <a:off x="6300192" y="1325384"/>
            <a:ext cx="1440160" cy="454278"/>
          </a:xfrm>
          <a:prstGeom prst="rect">
            <a:avLst/>
          </a:prstGeom>
        </p:spPr>
      </p:pic>
      <p:sp>
        <p:nvSpPr>
          <p:cNvPr id="15" name="文本框 14"/>
          <p:cNvSpPr txBox="1"/>
          <p:nvPr/>
        </p:nvSpPr>
        <p:spPr>
          <a:xfrm>
            <a:off x="6380666" y="1734404"/>
            <a:ext cx="1184940" cy="276999"/>
          </a:xfrm>
          <a:prstGeom prst="rect">
            <a:avLst/>
          </a:prstGeom>
          <a:noFill/>
        </p:spPr>
        <p:txBody>
          <a:bodyPr wrap="none" rtlCol="0">
            <a:spAutoFit/>
          </a:bodyPr>
          <a:lstStyle/>
          <a:p>
            <a:r>
              <a:rPr lang="en-US" altLang="zh-CN" sz="1200" b="1" dirty="0" smtClean="0">
                <a:latin typeface="微软雅黑" panose="020B0503020204020204" pitchFamily="34" charset="-122"/>
                <a:ea typeface="微软雅黑" pitchFamily="34" charset="-122"/>
              </a:rPr>
              <a:t>MPU-100-X1</a:t>
            </a:r>
            <a:endParaRPr lang="zh-CN" altLang="en-US" sz="1200" b="1" dirty="0">
              <a:latin typeface="微软雅黑" panose="020B0503020204020204" pitchFamily="34" charset="-122"/>
              <a:ea typeface="微软雅黑" pitchFamily="34" charset="-122"/>
            </a:endParaRPr>
          </a:p>
        </p:txBody>
      </p:sp>
      <p:pic>
        <p:nvPicPr>
          <p:cNvPr id="16" name="图片 15"/>
          <p:cNvPicPr>
            <a:picLocks noChangeAspect="1"/>
          </p:cNvPicPr>
          <p:nvPr/>
        </p:nvPicPr>
        <p:blipFill>
          <a:blip r:embed="rId7"/>
          <a:stretch>
            <a:fillRect/>
          </a:stretch>
        </p:blipFill>
        <p:spPr>
          <a:xfrm>
            <a:off x="3871325" y="3233461"/>
            <a:ext cx="2501507" cy="490417"/>
          </a:xfrm>
          <a:prstGeom prst="rect">
            <a:avLst/>
          </a:prstGeom>
        </p:spPr>
      </p:pic>
      <p:pic>
        <p:nvPicPr>
          <p:cNvPr id="17" name="图片 16"/>
          <p:cNvPicPr>
            <a:picLocks noChangeAspect="1"/>
          </p:cNvPicPr>
          <p:nvPr/>
        </p:nvPicPr>
        <p:blipFill>
          <a:blip r:embed="rId8"/>
          <a:stretch>
            <a:fillRect/>
          </a:stretch>
        </p:blipFill>
        <p:spPr>
          <a:xfrm>
            <a:off x="3871325" y="3776912"/>
            <a:ext cx="2501507" cy="484526"/>
          </a:xfrm>
          <a:prstGeom prst="rect">
            <a:avLst/>
          </a:prstGeom>
        </p:spPr>
      </p:pic>
      <p:pic>
        <p:nvPicPr>
          <p:cNvPr id="18" name="图片 17"/>
          <p:cNvPicPr>
            <a:picLocks noChangeAspect="1"/>
          </p:cNvPicPr>
          <p:nvPr/>
        </p:nvPicPr>
        <p:blipFill>
          <a:blip r:embed="rId9"/>
          <a:stretch>
            <a:fillRect/>
          </a:stretch>
        </p:blipFill>
        <p:spPr>
          <a:xfrm>
            <a:off x="3871325" y="4299942"/>
            <a:ext cx="2501507" cy="484407"/>
          </a:xfrm>
          <a:prstGeom prst="rect">
            <a:avLst/>
          </a:prstGeom>
        </p:spPr>
      </p:pic>
    </p:spTree>
    <p:extLst>
      <p:ext uri="{BB962C8B-B14F-4D97-AF65-F5344CB8AC3E}">
        <p14:creationId xmlns:p14="http://schemas.microsoft.com/office/powerpoint/2010/main" val="11270343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802638"/>
            <a:ext cx="9144000" cy="474470"/>
          </a:xfrm>
          <a:prstGeom prst="rect">
            <a:avLst/>
          </a:prstGeom>
        </p:spPr>
      </p:pic>
      <p:grpSp>
        <p:nvGrpSpPr>
          <p:cNvPr id="10" name="Group 4"/>
          <p:cNvGrpSpPr/>
          <p:nvPr/>
        </p:nvGrpSpPr>
        <p:grpSpPr>
          <a:xfrm>
            <a:off x="1475656" y="1573393"/>
            <a:ext cx="3154554" cy="2695206"/>
            <a:chOff x="4806253" y="1988840"/>
            <a:chExt cx="4206072" cy="3593606"/>
          </a:xfrm>
        </p:grpSpPr>
        <p:grpSp>
          <p:nvGrpSpPr>
            <p:cNvPr id="11" name="Group 49"/>
            <p:cNvGrpSpPr/>
            <p:nvPr/>
          </p:nvGrpSpPr>
          <p:grpSpPr>
            <a:xfrm>
              <a:off x="4806253" y="2982218"/>
              <a:ext cx="613472" cy="613472"/>
              <a:chOff x="4806253" y="2982218"/>
              <a:chExt cx="613472" cy="613472"/>
            </a:xfrm>
          </p:grpSpPr>
          <p:sp>
            <p:nvSpPr>
              <p:cNvPr id="46" name="Oval 8"/>
              <p:cNvSpPr/>
              <p:nvPr/>
            </p:nvSpPr>
            <p:spPr>
              <a:xfrm>
                <a:off x="4806253" y="2982218"/>
                <a:ext cx="613472" cy="613472"/>
              </a:xfrm>
              <a:prstGeom prst="ellipse">
                <a:avLst/>
              </a:prstGeom>
              <a:solidFill>
                <a:srgbClr val="4C4948"/>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765" algn="l" defTabSz="913765" rtl="0" eaLnBrk="1" latinLnBrk="0" hangingPunct="1">
                  <a:defRPr sz="1800" kern="1200">
                    <a:solidFill>
                      <a:schemeClr val="lt1"/>
                    </a:solidFill>
                    <a:latin typeface="+mn-lt"/>
                    <a:ea typeface="+mn-ea"/>
                    <a:cs typeface="+mn-cs"/>
                  </a:defRPr>
                </a:lvl8pPr>
                <a:lvl9pPr marL="3656965" algn="l" defTabSz="913765" rtl="0" eaLnBrk="1" latinLnBrk="0" hangingPunct="1">
                  <a:defRPr sz="1800" kern="1200">
                    <a:solidFill>
                      <a:schemeClr val="lt1"/>
                    </a:solidFill>
                    <a:latin typeface="+mn-lt"/>
                    <a:ea typeface="+mn-ea"/>
                    <a:cs typeface="+mn-cs"/>
                  </a:defRPr>
                </a:lvl9pPr>
              </a:lstStyle>
              <a:p>
                <a:pPr algn="ctr"/>
                <a:endParaRPr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7" name="Freeform: Shape 9"/>
              <p:cNvSpPr/>
              <p:nvPr/>
            </p:nvSpPr>
            <p:spPr bwMode="auto">
              <a:xfrm>
                <a:off x="5000294" y="3171416"/>
                <a:ext cx="225388" cy="225388"/>
              </a:xfrm>
              <a:custGeom>
                <a:avLst/>
                <a:gdLst>
                  <a:gd name="T0" fmla="*/ 177354294 w 21600"/>
                  <a:gd name="T1" fmla="*/ 119619947 h 21600"/>
                  <a:gd name="T2" fmla="*/ 181994773 w 21600"/>
                  <a:gd name="T3" fmla="*/ 90970153 h 21600"/>
                  <a:gd name="T4" fmla="*/ 90997440 w 21600"/>
                  <a:gd name="T5" fmla="*/ 0 h 21600"/>
                  <a:gd name="T6" fmla="*/ 0 w 21600"/>
                  <a:gd name="T7" fmla="*/ 90970153 h 21600"/>
                  <a:gd name="T8" fmla="*/ 90997440 w 21600"/>
                  <a:gd name="T9" fmla="*/ 181941690 h 21600"/>
                  <a:gd name="T10" fmla="*/ 119632265 w 21600"/>
                  <a:gd name="T11" fmla="*/ 177314796 h 21600"/>
                  <a:gd name="T12" fmla="*/ 140353873 w 21600"/>
                  <a:gd name="T13" fmla="*/ 198036404 h 21600"/>
                  <a:gd name="T14" fmla="*/ 184433669 w 21600"/>
                  <a:gd name="T15" fmla="*/ 198036404 h 21600"/>
                  <a:gd name="T16" fmla="*/ 184433669 w 21600"/>
                  <a:gd name="T17" fmla="*/ 242088912 h 21600"/>
                  <a:gd name="T18" fmla="*/ 184513921 w 21600"/>
                  <a:gd name="T19" fmla="*/ 242169283 h 21600"/>
                  <a:gd name="T20" fmla="*/ 228567695 w 21600"/>
                  <a:gd name="T21" fmla="*/ 242169283 h 21600"/>
                  <a:gd name="T22" fmla="*/ 228567695 w 21600"/>
                  <a:gd name="T23" fmla="*/ 286223057 h 21600"/>
                  <a:gd name="T24" fmla="*/ 228660384 w 21600"/>
                  <a:gd name="T25" fmla="*/ 286302043 h 21600"/>
                  <a:gd name="T26" fmla="*/ 286355233 w 21600"/>
                  <a:gd name="T27" fmla="*/ 286302043 h 21600"/>
                  <a:gd name="T28" fmla="*/ 286355233 w 21600"/>
                  <a:gd name="T29" fmla="*/ 286355233 h 21600"/>
                  <a:gd name="T30" fmla="*/ 286355233 w 21600"/>
                  <a:gd name="T31" fmla="*/ 228580132 h 21600"/>
                  <a:gd name="T32" fmla="*/ 177354294 w 21600"/>
                  <a:gd name="T33" fmla="*/ 119619947 h 21600"/>
                  <a:gd name="T34" fmla="*/ 72066037 w 21600"/>
                  <a:gd name="T35" fmla="*/ 102106942 h 21600"/>
                  <a:gd name="T36" fmla="*/ 41349250 w 21600"/>
                  <a:gd name="T37" fmla="*/ 71416187 h 21600"/>
                  <a:gd name="T38" fmla="*/ 72066037 w 21600"/>
                  <a:gd name="T39" fmla="*/ 40712996 h 21600"/>
                  <a:gd name="T40" fmla="*/ 102769110 w 21600"/>
                  <a:gd name="T41" fmla="*/ 71416187 h 21600"/>
                  <a:gd name="T42" fmla="*/ 72066037 w 21600"/>
                  <a:gd name="T43" fmla="*/ 102106942 h 21600"/>
                  <a:gd name="T44" fmla="*/ 72066037 w 21600"/>
                  <a:gd name="T45" fmla="*/ 102106942 h 216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600" h="21600">
                    <a:moveTo>
                      <a:pt x="13378" y="9023"/>
                    </a:moveTo>
                    <a:cubicBezTo>
                      <a:pt x="13604" y="8343"/>
                      <a:pt x="13728" y="7617"/>
                      <a:pt x="13728" y="6862"/>
                    </a:cubicBezTo>
                    <a:cubicBezTo>
                      <a:pt x="13728" y="3072"/>
                      <a:pt x="10655" y="0"/>
                      <a:pt x="6864" y="0"/>
                    </a:cubicBezTo>
                    <a:cubicBezTo>
                      <a:pt x="3073" y="0"/>
                      <a:pt x="0" y="3072"/>
                      <a:pt x="0" y="6862"/>
                    </a:cubicBezTo>
                    <a:cubicBezTo>
                      <a:pt x="0" y="10652"/>
                      <a:pt x="3073" y="13724"/>
                      <a:pt x="6864" y="13724"/>
                    </a:cubicBezTo>
                    <a:cubicBezTo>
                      <a:pt x="7619" y="13724"/>
                      <a:pt x="8345" y="13600"/>
                      <a:pt x="9024" y="13375"/>
                    </a:cubicBezTo>
                    <a:lnTo>
                      <a:pt x="10587" y="14938"/>
                    </a:lnTo>
                    <a:lnTo>
                      <a:pt x="13912" y="14938"/>
                    </a:lnTo>
                    <a:lnTo>
                      <a:pt x="13912" y="18261"/>
                    </a:lnTo>
                    <a:lnTo>
                      <a:pt x="13918" y="18267"/>
                    </a:lnTo>
                    <a:lnTo>
                      <a:pt x="17241" y="18267"/>
                    </a:lnTo>
                    <a:lnTo>
                      <a:pt x="17241" y="21590"/>
                    </a:lnTo>
                    <a:lnTo>
                      <a:pt x="17248" y="21596"/>
                    </a:lnTo>
                    <a:lnTo>
                      <a:pt x="21600" y="21596"/>
                    </a:lnTo>
                    <a:lnTo>
                      <a:pt x="21600" y="21600"/>
                    </a:lnTo>
                    <a:lnTo>
                      <a:pt x="21600" y="17242"/>
                    </a:lnTo>
                    <a:lnTo>
                      <a:pt x="13378" y="9023"/>
                    </a:lnTo>
                    <a:close/>
                    <a:moveTo>
                      <a:pt x="5436" y="7702"/>
                    </a:moveTo>
                    <a:cubicBezTo>
                      <a:pt x="4157" y="7702"/>
                      <a:pt x="3119" y="6665"/>
                      <a:pt x="3119" y="5387"/>
                    </a:cubicBezTo>
                    <a:cubicBezTo>
                      <a:pt x="3119" y="4108"/>
                      <a:pt x="4157" y="3071"/>
                      <a:pt x="5436" y="3071"/>
                    </a:cubicBezTo>
                    <a:cubicBezTo>
                      <a:pt x="6715" y="3071"/>
                      <a:pt x="7752" y="4108"/>
                      <a:pt x="7752" y="5387"/>
                    </a:cubicBezTo>
                    <a:cubicBezTo>
                      <a:pt x="7751" y="6665"/>
                      <a:pt x="6715" y="7702"/>
                      <a:pt x="5436" y="7702"/>
                    </a:cubicBezTo>
                    <a:close/>
                    <a:moveTo>
                      <a:pt x="5436" y="7702"/>
                    </a:moveTo>
                  </a:path>
                </a:pathLst>
              </a:custGeom>
              <a:solidFill>
                <a:schemeClr val="bg1"/>
              </a:solidFill>
              <a:ln>
                <a:noFill/>
              </a:ln>
            </p:spPr>
            <p:txBody>
              <a:bodyPr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algn="ctr"/>
                <a:endParaRPr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2" name="Group 50"/>
            <p:cNvGrpSpPr/>
            <p:nvPr/>
          </p:nvGrpSpPr>
          <p:grpSpPr>
            <a:xfrm>
              <a:off x="4806253" y="3975596"/>
              <a:ext cx="613472" cy="613472"/>
              <a:chOff x="4806253" y="3975596"/>
              <a:chExt cx="613472" cy="613472"/>
            </a:xfrm>
          </p:grpSpPr>
          <p:sp>
            <p:nvSpPr>
              <p:cNvPr id="44" name="Oval 11"/>
              <p:cNvSpPr/>
              <p:nvPr/>
            </p:nvSpPr>
            <p:spPr>
              <a:xfrm>
                <a:off x="4806253" y="3975596"/>
                <a:ext cx="613472" cy="613472"/>
              </a:xfrm>
              <a:prstGeom prst="ellipse">
                <a:avLst/>
              </a:prstGeom>
              <a:solidFill>
                <a:srgbClr val="E6001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3765"/>
                <a:endParaRPr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5" name="Freeform: Shape 12"/>
              <p:cNvSpPr/>
              <p:nvPr/>
            </p:nvSpPr>
            <p:spPr bwMode="auto">
              <a:xfrm>
                <a:off x="5003891" y="4174066"/>
                <a:ext cx="197601" cy="225388"/>
              </a:xfrm>
              <a:custGeom>
                <a:avLst/>
                <a:gdLst>
                  <a:gd name="T0" fmla="*/ 145512959 w 21600"/>
                  <a:gd name="T1" fmla="*/ 203073433 h 21600"/>
                  <a:gd name="T2" fmla="*/ 145802623 w 21600"/>
                  <a:gd name="T3" fmla="*/ 194761133 h 21600"/>
                  <a:gd name="T4" fmla="*/ 145802623 w 21600"/>
                  <a:gd name="T5" fmla="*/ 125373600 h 21600"/>
                  <a:gd name="T6" fmla="*/ 104926995 w 21600"/>
                  <a:gd name="T7" fmla="*/ 39943277 h 21600"/>
                  <a:gd name="T8" fmla="*/ 105749513 w 21600"/>
                  <a:gd name="T9" fmla="*/ 31392540 h 21600"/>
                  <a:gd name="T10" fmla="*/ 84532065 w 21600"/>
                  <a:gd name="T11" fmla="*/ 0 h 21600"/>
                  <a:gd name="T12" fmla="*/ 63314533 w 21600"/>
                  <a:gd name="T13" fmla="*/ 31392540 h 21600"/>
                  <a:gd name="T14" fmla="*/ 64145452 w 21600"/>
                  <a:gd name="T15" fmla="*/ 39996478 h 21600"/>
                  <a:gd name="T16" fmla="*/ 23363023 w 21600"/>
                  <a:gd name="T17" fmla="*/ 125385918 h 21600"/>
                  <a:gd name="T18" fmla="*/ 23363023 w 21600"/>
                  <a:gd name="T19" fmla="*/ 194761133 h 21600"/>
                  <a:gd name="T20" fmla="*/ 23645246 w 21600"/>
                  <a:gd name="T21" fmla="*/ 203100602 h 21600"/>
                  <a:gd name="T22" fmla="*/ 0 w 21600"/>
                  <a:gd name="T23" fmla="*/ 236998693 h 21600"/>
                  <a:gd name="T24" fmla="*/ 9272957 w 21600"/>
                  <a:gd name="T25" fmla="*/ 250706436 h 21600"/>
                  <a:gd name="T26" fmla="*/ 63534281 w 21600"/>
                  <a:gd name="T27" fmla="*/ 250706436 h 21600"/>
                  <a:gd name="T28" fmla="*/ 63314533 w 21600"/>
                  <a:gd name="T29" fmla="*/ 254962705 h 21600"/>
                  <a:gd name="T30" fmla="*/ 84532065 w 21600"/>
                  <a:gd name="T31" fmla="*/ 286355233 h 21600"/>
                  <a:gd name="T32" fmla="*/ 105749513 w 21600"/>
                  <a:gd name="T33" fmla="*/ 254962705 h 21600"/>
                  <a:gd name="T34" fmla="*/ 105529766 w 21600"/>
                  <a:gd name="T35" fmla="*/ 250706436 h 21600"/>
                  <a:gd name="T36" fmla="*/ 159908522 w 21600"/>
                  <a:gd name="T37" fmla="*/ 250706436 h 21600"/>
                  <a:gd name="T38" fmla="*/ 169173962 w 21600"/>
                  <a:gd name="T39" fmla="*/ 236998693 h 21600"/>
                  <a:gd name="T40" fmla="*/ 145512959 w 21600"/>
                  <a:gd name="T41" fmla="*/ 203073433 h 21600"/>
                  <a:gd name="T42" fmla="*/ 72721479 w 21600"/>
                  <a:gd name="T43" fmla="*/ 31392540 h 21600"/>
                  <a:gd name="T44" fmla="*/ 84532065 w 21600"/>
                  <a:gd name="T45" fmla="*/ 13920288 h 21600"/>
                  <a:gd name="T46" fmla="*/ 96343451 w 21600"/>
                  <a:gd name="T47" fmla="*/ 31392540 h 21600"/>
                  <a:gd name="T48" fmla="*/ 95802281 w 21600"/>
                  <a:gd name="T49" fmla="*/ 36338135 h 21600"/>
                  <a:gd name="T50" fmla="*/ 84587024 w 21600"/>
                  <a:gd name="T51" fmla="*/ 34799986 h 21600"/>
                  <a:gd name="T52" fmla="*/ 73269292 w 21600"/>
                  <a:gd name="T53" fmla="*/ 36364156 h 21600"/>
                  <a:gd name="T54" fmla="*/ 72721479 w 21600"/>
                  <a:gd name="T55" fmla="*/ 31392540 h 21600"/>
                  <a:gd name="T56" fmla="*/ 72721479 w 21600"/>
                  <a:gd name="T57" fmla="*/ 3139254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600" h="21600">
                    <a:moveTo>
                      <a:pt x="18579" y="15318"/>
                    </a:moveTo>
                    <a:cubicBezTo>
                      <a:pt x="18603" y="15119"/>
                      <a:pt x="18616" y="14912"/>
                      <a:pt x="18616" y="14691"/>
                    </a:cubicBezTo>
                    <a:lnTo>
                      <a:pt x="18616" y="9457"/>
                    </a:lnTo>
                    <a:cubicBezTo>
                      <a:pt x="18616" y="6480"/>
                      <a:pt x="16437" y="3949"/>
                      <a:pt x="13397" y="3013"/>
                    </a:cubicBezTo>
                    <a:cubicBezTo>
                      <a:pt x="13464" y="2807"/>
                      <a:pt x="13502" y="2592"/>
                      <a:pt x="13502" y="2368"/>
                    </a:cubicBezTo>
                    <a:cubicBezTo>
                      <a:pt x="13502" y="1061"/>
                      <a:pt x="12289" y="0"/>
                      <a:pt x="10793" y="0"/>
                    </a:cubicBezTo>
                    <a:cubicBezTo>
                      <a:pt x="9297" y="0"/>
                      <a:pt x="8084" y="1060"/>
                      <a:pt x="8084" y="2368"/>
                    </a:cubicBezTo>
                    <a:cubicBezTo>
                      <a:pt x="8084" y="2593"/>
                      <a:pt x="8122" y="2810"/>
                      <a:pt x="8190" y="3017"/>
                    </a:cubicBezTo>
                    <a:cubicBezTo>
                      <a:pt x="5156" y="3956"/>
                      <a:pt x="2983" y="6484"/>
                      <a:pt x="2983" y="9458"/>
                    </a:cubicBezTo>
                    <a:lnTo>
                      <a:pt x="2983" y="14691"/>
                    </a:lnTo>
                    <a:cubicBezTo>
                      <a:pt x="2983" y="14912"/>
                      <a:pt x="2996" y="15121"/>
                      <a:pt x="3019" y="15320"/>
                    </a:cubicBezTo>
                    <a:lnTo>
                      <a:pt x="0" y="17877"/>
                    </a:lnTo>
                    <a:cubicBezTo>
                      <a:pt x="0" y="18448"/>
                      <a:pt x="530" y="18911"/>
                      <a:pt x="1184" y="18911"/>
                    </a:cubicBezTo>
                    <a:lnTo>
                      <a:pt x="8112" y="18911"/>
                    </a:lnTo>
                    <a:cubicBezTo>
                      <a:pt x="8096" y="19017"/>
                      <a:pt x="8084" y="19123"/>
                      <a:pt x="8084" y="19232"/>
                    </a:cubicBezTo>
                    <a:cubicBezTo>
                      <a:pt x="8084" y="20540"/>
                      <a:pt x="9297" y="21600"/>
                      <a:pt x="10793" y="21600"/>
                    </a:cubicBezTo>
                    <a:cubicBezTo>
                      <a:pt x="12289" y="21600"/>
                      <a:pt x="13502" y="20540"/>
                      <a:pt x="13502" y="19232"/>
                    </a:cubicBezTo>
                    <a:cubicBezTo>
                      <a:pt x="13502" y="19123"/>
                      <a:pt x="13490" y="19016"/>
                      <a:pt x="13474" y="18911"/>
                    </a:cubicBezTo>
                    <a:lnTo>
                      <a:pt x="20417" y="18911"/>
                    </a:lnTo>
                    <a:cubicBezTo>
                      <a:pt x="21070" y="18911"/>
                      <a:pt x="21600" y="18448"/>
                      <a:pt x="21600" y="17877"/>
                    </a:cubicBezTo>
                    <a:lnTo>
                      <a:pt x="18579" y="15318"/>
                    </a:lnTo>
                    <a:close/>
                    <a:moveTo>
                      <a:pt x="9285" y="2368"/>
                    </a:moveTo>
                    <a:cubicBezTo>
                      <a:pt x="9285" y="1641"/>
                      <a:pt x="9962" y="1050"/>
                      <a:pt x="10793" y="1050"/>
                    </a:cubicBezTo>
                    <a:cubicBezTo>
                      <a:pt x="11624" y="1050"/>
                      <a:pt x="12301" y="1641"/>
                      <a:pt x="12301" y="2368"/>
                    </a:cubicBezTo>
                    <a:cubicBezTo>
                      <a:pt x="12301" y="2498"/>
                      <a:pt x="12272" y="2622"/>
                      <a:pt x="12232" y="2741"/>
                    </a:cubicBezTo>
                    <a:cubicBezTo>
                      <a:pt x="11767" y="2666"/>
                      <a:pt x="11289" y="2625"/>
                      <a:pt x="10800" y="2625"/>
                    </a:cubicBezTo>
                    <a:cubicBezTo>
                      <a:pt x="10306" y="2625"/>
                      <a:pt x="9824" y="2666"/>
                      <a:pt x="9355" y="2743"/>
                    </a:cubicBezTo>
                    <a:cubicBezTo>
                      <a:pt x="9314" y="2623"/>
                      <a:pt x="9285" y="2499"/>
                      <a:pt x="9285" y="2368"/>
                    </a:cubicBezTo>
                    <a:close/>
                    <a:moveTo>
                      <a:pt x="9285" y="2368"/>
                    </a:moveTo>
                  </a:path>
                </a:pathLst>
              </a:custGeom>
              <a:solidFill>
                <a:schemeClr val="bg1"/>
              </a:solidFill>
              <a:ln>
                <a:noFill/>
              </a:ln>
            </p:spPr>
            <p:txBody>
              <a:bodyPr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algn="ctr"/>
                <a:endParaRPr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3" name="Group 51"/>
            <p:cNvGrpSpPr/>
            <p:nvPr/>
          </p:nvGrpSpPr>
          <p:grpSpPr>
            <a:xfrm>
              <a:off x="4806253" y="4968974"/>
              <a:ext cx="613472" cy="613472"/>
              <a:chOff x="4806253" y="4968974"/>
              <a:chExt cx="613472" cy="613472"/>
            </a:xfrm>
          </p:grpSpPr>
          <p:sp>
            <p:nvSpPr>
              <p:cNvPr id="37" name="Oval 17"/>
              <p:cNvSpPr/>
              <p:nvPr/>
            </p:nvSpPr>
            <p:spPr>
              <a:xfrm>
                <a:off x="4806253" y="4968974"/>
                <a:ext cx="613472" cy="613472"/>
              </a:xfrm>
              <a:prstGeom prst="ellipse">
                <a:avLst/>
              </a:prstGeom>
              <a:solidFill>
                <a:srgbClr val="4C4948"/>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3765"/>
                <a:endParaRPr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8" name="Group 18"/>
              <p:cNvGrpSpPr/>
              <p:nvPr/>
            </p:nvGrpSpPr>
            <p:grpSpPr bwMode="auto">
              <a:xfrm>
                <a:off x="4999338" y="5167444"/>
                <a:ext cx="225387" cy="225387"/>
                <a:chOff x="0" y="0"/>
                <a:chExt cx="577" cy="574"/>
              </a:xfrm>
              <a:solidFill>
                <a:schemeClr val="bg1"/>
              </a:solidFill>
            </p:grpSpPr>
            <p:sp>
              <p:nvSpPr>
                <p:cNvPr id="39" name="Freeform: Shape 19"/>
                <p:cNvSpPr/>
                <p:nvPr/>
              </p:nvSpPr>
              <p:spPr bwMode="auto">
                <a:xfrm>
                  <a:off x="368" y="368"/>
                  <a:ext cx="205" cy="20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18447" y="8564"/>
                      </a:moveTo>
                      <a:lnTo>
                        <a:pt x="6893" y="0"/>
                      </a:lnTo>
                      <a:lnTo>
                        <a:pt x="0" y="6909"/>
                      </a:lnTo>
                      <a:lnTo>
                        <a:pt x="8514" y="18507"/>
                      </a:lnTo>
                      <a:cubicBezTo>
                        <a:pt x="10541" y="16972"/>
                        <a:pt x="14706" y="18290"/>
                        <a:pt x="18327" y="21600"/>
                      </a:cubicBezTo>
                      <a:lnTo>
                        <a:pt x="21600" y="18319"/>
                      </a:lnTo>
                      <a:cubicBezTo>
                        <a:pt x="18344" y="14739"/>
                        <a:pt x="17015" y="10625"/>
                        <a:pt x="18447" y="8564"/>
                      </a:cubicBezTo>
                      <a:close/>
                      <a:moveTo>
                        <a:pt x="14477" y="14461"/>
                      </a:moveTo>
                      <a:cubicBezTo>
                        <a:pt x="13723" y="15214"/>
                        <a:pt x="12501" y="15214"/>
                        <a:pt x="11748" y="14461"/>
                      </a:cubicBezTo>
                      <a:cubicBezTo>
                        <a:pt x="10995" y="13705"/>
                        <a:pt x="10995" y="12479"/>
                        <a:pt x="11749" y="11725"/>
                      </a:cubicBezTo>
                      <a:cubicBezTo>
                        <a:pt x="12502" y="10969"/>
                        <a:pt x="13724" y="10969"/>
                        <a:pt x="14477" y="11725"/>
                      </a:cubicBezTo>
                      <a:cubicBezTo>
                        <a:pt x="15230" y="12479"/>
                        <a:pt x="15230" y="13705"/>
                        <a:pt x="14477" y="14461"/>
                      </a:cubicBezTo>
                      <a:close/>
                      <a:moveTo>
                        <a:pt x="14477" y="14461"/>
                      </a:moveTo>
                    </a:path>
                  </a:pathLst>
                </a:custGeom>
                <a:grpFill/>
                <a:ln>
                  <a:noFill/>
                </a:ln>
                <a:extLst>
                  <a:ext uri="{91240B29-F687-4f45-9708-019B960494DF}">
                    <a14:hiddenLine xmlns:a14="http://schemas.microsoft.com/office/drawing/2010/main" xmlns="" w="25400">
                      <a:solidFill>
                        <a:schemeClr val="tx1"/>
                      </a:solidFill>
                      <a:miter lim="800000"/>
                      <a:headEnd type="none" w="med" len="med"/>
                      <a:tailEnd type="none" w="med" len="med"/>
                    </a14:hiddenLine>
                  </a:ext>
                </a:extLst>
              </p:spPr>
              <p:txBody>
                <a:bodyPr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algn="ctr"/>
                  <a:endParaRPr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Freeform: Shape 20"/>
                <p:cNvSpPr/>
                <p:nvPr/>
              </p:nvSpPr>
              <p:spPr bwMode="auto">
                <a:xfrm>
                  <a:off x="328" y="304"/>
                  <a:ext cx="107" cy="1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14544" y="0"/>
                      </a:moveTo>
                      <a:lnTo>
                        <a:pt x="13967" y="562"/>
                      </a:lnTo>
                      <a:cubicBezTo>
                        <a:pt x="14018" y="3961"/>
                        <a:pt x="12593" y="7264"/>
                        <a:pt x="9866" y="9922"/>
                      </a:cubicBezTo>
                      <a:lnTo>
                        <a:pt x="24" y="19504"/>
                      </a:lnTo>
                      <a:cubicBezTo>
                        <a:pt x="18" y="19554"/>
                        <a:pt x="6" y="19602"/>
                        <a:pt x="0" y="19652"/>
                      </a:cubicBezTo>
                      <a:lnTo>
                        <a:pt x="2371" y="21600"/>
                      </a:lnTo>
                      <a:lnTo>
                        <a:pt x="21600" y="5798"/>
                      </a:lnTo>
                      <a:lnTo>
                        <a:pt x="14544" y="0"/>
                      </a:lnTo>
                      <a:close/>
                      <a:moveTo>
                        <a:pt x="14544" y="0"/>
                      </a:moveTo>
                    </a:path>
                  </a:pathLst>
                </a:custGeom>
                <a:grpFill/>
                <a:ln>
                  <a:noFill/>
                </a:ln>
                <a:extLst>
                  <a:ext uri="{91240B29-F687-4f45-9708-019B960494DF}">
                    <a14:hiddenLine xmlns:a14="http://schemas.microsoft.com/office/drawing/2010/main" xmlns="" w="25400">
                      <a:solidFill>
                        <a:schemeClr val="tx1"/>
                      </a:solidFill>
                      <a:miter lim="800000"/>
                      <a:headEnd type="none" w="med" len="med"/>
                      <a:tailEnd type="none" w="med" len="med"/>
                    </a14:hiddenLine>
                  </a:ext>
                </a:extLst>
              </p:spPr>
              <p:txBody>
                <a:bodyPr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algn="ctr"/>
                  <a:endParaRPr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 name="Freeform: Shape 21"/>
                <p:cNvSpPr/>
                <p:nvPr/>
              </p:nvSpPr>
              <p:spPr bwMode="auto">
                <a:xfrm>
                  <a:off x="0" y="0"/>
                  <a:ext cx="297" cy="289"/>
                </a:xfrm>
                <a:custGeom>
                  <a:avLst/>
                  <a:gdLst>
                    <a:gd name="T0" fmla="*/ 0 w 21222"/>
                    <a:gd name="T1" fmla="*/ 0 h 21211"/>
                    <a:gd name="T2" fmla="*/ 0 w 21222"/>
                    <a:gd name="T3" fmla="*/ 0 h 21211"/>
                    <a:gd name="T4" fmla="*/ 0 w 21222"/>
                    <a:gd name="T5" fmla="*/ 0 h 21211"/>
                    <a:gd name="T6" fmla="*/ 0 w 21222"/>
                    <a:gd name="T7" fmla="*/ 0 h 21211"/>
                    <a:gd name="T8" fmla="*/ 0 w 21222"/>
                    <a:gd name="T9" fmla="*/ 0 h 21211"/>
                    <a:gd name="T10" fmla="*/ 0 w 21222"/>
                    <a:gd name="T11" fmla="*/ 0 h 21211"/>
                    <a:gd name="T12" fmla="*/ 0 w 21222"/>
                    <a:gd name="T13" fmla="*/ 0 h 21211"/>
                    <a:gd name="T14" fmla="*/ 0 w 21222"/>
                    <a:gd name="T15" fmla="*/ 0 h 21211"/>
                    <a:gd name="T16" fmla="*/ 0 w 21222"/>
                    <a:gd name="T17" fmla="*/ 0 h 212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22" h="21211">
                      <a:moveTo>
                        <a:pt x="15153" y="21211"/>
                      </a:moveTo>
                      <a:lnTo>
                        <a:pt x="17409" y="18463"/>
                      </a:lnTo>
                      <a:cubicBezTo>
                        <a:pt x="18368" y="17292"/>
                        <a:pt x="19694" y="16530"/>
                        <a:pt x="21146" y="16293"/>
                      </a:cubicBezTo>
                      <a:lnTo>
                        <a:pt x="21222" y="16201"/>
                      </a:lnTo>
                      <a:lnTo>
                        <a:pt x="6603" y="1165"/>
                      </a:lnTo>
                      <a:cubicBezTo>
                        <a:pt x="5093" y="-389"/>
                        <a:pt x="2643" y="-389"/>
                        <a:pt x="1133" y="1165"/>
                      </a:cubicBezTo>
                      <a:cubicBezTo>
                        <a:pt x="-378" y="2718"/>
                        <a:pt x="-378" y="5237"/>
                        <a:pt x="1133" y="6791"/>
                      </a:cubicBezTo>
                      <a:lnTo>
                        <a:pt x="15153" y="21211"/>
                      </a:lnTo>
                      <a:close/>
                      <a:moveTo>
                        <a:pt x="15153" y="21211"/>
                      </a:moveTo>
                    </a:path>
                  </a:pathLst>
                </a:custGeom>
                <a:grpFill/>
                <a:ln>
                  <a:noFill/>
                </a:ln>
                <a:extLst>
                  <a:ext uri="{91240B29-F687-4f45-9708-019B960494DF}">
                    <a14:hiddenLine xmlns:a14="http://schemas.microsoft.com/office/drawing/2010/main" xmlns="" w="25400">
                      <a:solidFill>
                        <a:schemeClr val="tx1"/>
                      </a:solidFill>
                      <a:miter lim="800000"/>
                      <a:headEnd type="none" w="med" len="med"/>
                      <a:tailEnd type="none" w="med" len="med"/>
                    </a14:hiddenLine>
                  </a:ext>
                </a:extLst>
              </p:spPr>
              <p:txBody>
                <a:bodyPr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algn="ctr"/>
                  <a:endParaRPr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2" name="Freeform: Shape 22"/>
                <p:cNvSpPr/>
                <p:nvPr/>
              </p:nvSpPr>
              <p:spPr bwMode="auto">
                <a:xfrm>
                  <a:off x="0" y="328"/>
                  <a:ext cx="298" cy="246"/>
                </a:xfrm>
                <a:custGeom>
                  <a:avLst/>
                  <a:gdLst>
                    <a:gd name="T0" fmla="*/ 0 w 21116"/>
                    <a:gd name="T1" fmla="*/ 0 h 21374"/>
                    <a:gd name="T2" fmla="*/ 0 w 21116"/>
                    <a:gd name="T3" fmla="*/ 0 h 21374"/>
                    <a:gd name="T4" fmla="*/ 0 w 21116"/>
                    <a:gd name="T5" fmla="*/ 0 h 21374"/>
                    <a:gd name="T6" fmla="*/ 0 w 21116"/>
                    <a:gd name="T7" fmla="*/ 0 h 21374"/>
                    <a:gd name="T8" fmla="*/ 0 w 21116"/>
                    <a:gd name="T9" fmla="*/ 0 h 21374"/>
                    <a:gd name="T10" fmla="*/ 0 w 21116"/>
                    <a:gd name="T11" fmla="*/ 0 h 21374"/>
                    <a:gd name="T12" fmla="*/ 0 w 21116"/>
                    <a:gd name="T13" fmla="*/ 0 h 21374"/>
                    <a:gd name="T14" fmla="*/ 0 w 21116"/>
                    <a:gd name="T15" fmla="*/ 0 h 21374"/>
                    <a:gd name="T16" fmla="*/ 0 w 21116"/>
                    <a:gd name="T17" fmla="*/ 0 h 213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16" h="21374">
                      <a:moveTo>
                        <a:pt x="17024" y="721"/>
                      </a:moveTo>
                      <a:cubicBezTo>
                        <a:pt x="16543" y="427"/>
                        <a:pt x="16052" y="191"/>
                        <a:pt x="15571" y="0"/>
                      </a:cubicBezTo>
                      <a:cubicBezTo>
                        <a:pt x="13915" y="235"/>
                        <a:pt x="7378" y="2037"/>
                        <a:pt x="6834" y="8291"/>
                      </a:cubicBezTo>
                      <a:cubicBezTo>
                        <a:pt x="6063" y="17146"/>
                        <a:pt x="1254" y="15657"/>
                        <a:pt x="153" y="15771"/>
                      </a:cubicBezTo>
                      <a:cubicBezTo>
                        <a:pt x="-484" y="15837"/>
                        <a:pt x="743" y="21126"/>
                        <a:pt x="6046" y="21364"/>
                      </a:cubicBezTo>
                      <a:cubicBezTo>
                        <a:pt x="11298" y="21600"/>
                        <a:pt x="20647" y="17485"/>
                        <a:pt x="21032" y="7006"/>
                      </a:cubicBezTo>
                      <a:lnTo>
                        <a:pt x="21116" y="6884"/>
                      </a:lnTo>
                      <a:cubicBezTo>
                        <a:pt x="20449" y="3612"/>
                        <a:pt x="18811" y="1844"/>
                        <a:pt x="17024" y="721"/>
                      </a:cubicBezTo>
                      <a:close/>
                      <a:moveTo>
                        <a:pt x="17024" y="721"/>
                      </a:moveTo>
                    </a:path>
                  </a:pathLst>
                </a:custGeom>
                <a:grpFill/>
                <a:ln>
                  <a:noFill/>
                </a:ln>
                <a:extLst>
                  <a:ext uri="{91240B29-F687-4f45-9708-019B960494DF}">
                    <a14:hiddenLine xmlns:a14="http://schemas.microsoft.com/office/drawing/2010/main" xmlns="" w="25400">
                      <a:solidFill>
                        <a:schemeClr val="tx1"/>
                      </a:solidFill>
                      <a:miter lim="800000"/>
                      <a:headEnd type="none" w="med" len="med"/>
                      <a:tailEnd type="none" w="med" len="med"/>
                    </a14:hiddenLine>
                  </a:ext>
                </a:extLst>
              </p:spPr>
              <p:txBody>
                <a:bodyPr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algn="ctr"/>
                  <a:endParaRPr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3" name="Freeform: Shape 23"/>
                <p:cNvSpPr/>
                <p:nvPr/>
              </p:nvSpPr>
              <p:spPr bwMode="auto">
                <a:xfrm>
                  <a:off x="240" y="0"/>
                  <a:ext cx="337" cy="385"/>
                </a:xfrm>
                <a:custGeom>
                  <a:avLst/>
                  <a:gdLst>
                    <a:gd name="T0" fmla="*/ 0 w 21345"/>
                    <a:gd name="T1" fmla="*/ 0 h 21376"/>
                    <a:gd name="T2" fmla="*/ 0 w 21345"/>
                    <a:gd name="T3" fmla="*/ 0 h 21376"/>
                    <a:gd name="T4" fmla="*/ 0 w 21345"/>
                    <a:gd name="T5" fmla="*/ 0 h 21376"/>
                    <a:gd name="T6" fmla="*/ 0 w 21345"/>
                    <a:gd name="T7" fmla="*/ 0 h 21376"/>
                    <a:gd name="T8" fmla="*/ 0 w 21345"/>
                    <a:gd name="T9" fmla="*/ 0 h 21376"/>
                    <a:gd name="T10" fmla="*/ 0 w 21345"/>
                    <a:gd name="T11" fmla="*/ 0 h 21376"/>
                    <a:gd name="T12" fmla="*/ 0 w 21345"/>
                    <a:gd name="T13" fmla="*/ 0 h 21376"/>
                    <a:gd name="T14" fmla="*/ 0 w 21345"/>
                    <a:gd name="T15" fmla="*/ 0 h 21376"/>
                    <a:gd name="T16" fmla="*/ 0 w 21345"/>
                    <a:gd name="T17" fmla="*/ 0 h 21376"/>
                    <a:gd name="T18" fmla="*/ 0 w 21345"/>
                    <a:gd name="T19" fmla="*/ 0 h 21376"/>
                    <a:gd name="T20" fmla="*/ 0 w 21345"/>
                    <a:gd name="T21" fmla="*/ 0 h 21376"/>
                    <a:gd name="T22" fmla="*/ 0 w 21345"/>
                    <a:gd name="T23" fmla="*/ 0 h 213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345" h="21376">
                      <a:moveTo>
                        <a:pt x="7963" y="16438"/>
                      </a:moveTo>
                      <a:lnTo>
                        <a:pt x="20844" y="3060"/>
                      </a:lnTo>
                      <a:cubicBezTo>
                        <a:pt x="21600" y="2274"/>
                        <a:pt x="21488" y="1102"/>
                        <a:pt x="20592" y="438"/>
                      </a:cubicBezTo>
                      <a:cubicBezTo>
                        <a:pt x="19696" y="-224"/>
                        <a:pt x="18359" y="-125"/>
                        <a:pt x="17602" y="661"/>
                      </a:cubicBezTo>
                      <a:lnTo>
                        <a:pt x="4720" y="14039"/>
                      </a:lnTo>
                      <a:cubicBezTo>
                        <a:pt x="3698" y="14005"/>
                        <a:pt x="2666" y="14368"/>
                        <a:pt x="1957" y="15106"/>
                      </a:cubicBezTo>
                      <a:lnTo>
                        <a:pt x="0" y="17139"/>
                      </a:lnTo>
                      <a:cubicBezTo>
                        <a:pt x="266" y="17232"/>
                        <a:pt x="533" y="17334"/>
                        <a:pt x="800" y="17450"/>
                      </a:cubicBezTo>
                      <a:cubicBezTo>
                        <a:pt x="2456" y="18154"/>
                        <a:pt x="4079" y="19406"/>
                        <a:pt x="4942" y="21376"/>
                      </a:cubicBezTo>
                      <a:lnTo>
                        <a:pt x="7225" y="19005"/>
                      </a:lnTo>
                      <a:cubicBezTo>
                        <a:pt x="7936" y="18266"/>
                        <a:pt x="8172" y="17316"/>
                        <a:pt x="7963" y="16438"/>
                      </a:cubicBezTo>
                      <a:close/>
                      <a:moveTo>
                        <a:pt x="7963" y="16438"/>
                      </a:moveTo>
                    </a:path>
                  </a:pathLst>
                </a:custGeom>
                <a:grpFill/>
                <a:ln>
                  <a:noFill/>
                </a:ln>
                <a:extLst>
                  <a:ext uri="{91240B29-F687-4f45-9708-019B960494DF}">
                    <a14:hiddenLine xmlns:a14="http://schemas.microsoft.com/office/drawing/2010/main" xmlns="" w="25400">
                      <a:solidFill>
                        <a:schemeClr val="tx1"/>
                      </a:solidFill>
                      <a:miter lim="800000"/>
                      <a:headEnd type="none" w="med" len="med"/>
                      <a:tailEnd type="none" w="med" len="med"/>
                    </a14:hiddenLine>
                  </a:ext>
                </a:extLst>
              </p:spPr>
              <p:txBody>
                <a:bodyPr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algn="ctr"/>
                  <a:endParaRPr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grpSp>
          <p:nvGrpSpPr>
            <p:cNvPr id="14" name="Group 48"/>
            <p:cNvGrpSpPr/>
            <p:nvPr/>
          </p:nvGrpSpPr>
          <p:grpSpPr>
            <a:xfrm>
              <a:off x="4806253" y="1988840"/>
              <a:ext cx="613472" cy="613472"/>
              <a:chOff x="4806253" y="1988840"/>
              <a:chExt cx="613472" cy="613472"/>
            </a:xfrm>
          </p:grpSpPr>
          <p:sp>
            <p:nvSpPr>
              <p:cNvPr id="27" name="Oval 25"/>
              <p:cNvSpPr/>
              <p:nvPr/>
            </p:nvSpPr>
            <p:spPr>
              <a:xfrm>
                <a:off x="4806253" y="1988840"/>
                <a:ext cx="613472" cy="613472"/>
              </a:xfrm>
              <a:prstGeom prst="ellipse">
                <a:avLst/>
              </a:prstGeom>
              <a:solidFill>
                <a:srgbClr val="E6001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765" algn="l" defTabSz="913765" rtl="0" eaLnBrk="1" latinLnBrk="0" hangingPunct="1">
                  <a:defRPr sz="1800" kern="1200">
                    <a:solidFill>
                      <a:schemeClr val="lt1"/>
                    </a:solidFill>
                    <a:latin typeface="+mn-lt"/>
                    <a:ea typeface="+mn-ea"/>
                    <a:cs typeface="+mn-cs"/>
                  </a:defRPr>
                </a:lvl8pPr>
                <a:lvl9pPr marL="3656965" algn="l" defTabSz="913765" rtl="0" eaLnBrk="1" latinLnBrk="0" hangingPunct="1">
                  <a:defRPr sz="1800" kern="1200">
                    <a:solidFill>
                      <a:schemeClr val="lt1"/>
                    </a:solidFill>
                    <a:latin typeface="+mn-lt"/>
                    <a:ea typeface="+mn-ea"/>
                    <a:cs typeface="+mn-cs"/>
                  </a:defRPr>
                </a:lvl9pPr>
              </a:lstStyle>
              <a:p>
                <a:pPr algn="ctr"/>
                <a:endParaRPr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8" name="Group 26"/>
              <p:cNvGrpSpPr/>
              <p:nvPr/>
            </p:nvGrpSpPr>
            <p:grpSpPr bwMode="auto">
              <a:xfrm>
                <a:off x="4998751" y="2166682"/>
                <a:ext cx="228478" cy="223844"/>
                <a:chOff x="0" y="0"/>
                <a:chExt cx="581" cy="573"/>
              </a:xfrm>
              <a:solidFill>
                <a:schemeClr val="bg1"/>
              </a:solidFill>
            </p:grpSpPr>
            <p:sp>
              <p:nvSpPr>
                <p:cNvPr id="29" name="Freeform: Shape 27"/>
                <p:cNvSpPr/>
                <p:nvPr/>
              </p:nvSpPr>
              <p:spPr bwMode="auto">
                <a:xfrm>
                  <a:off x="256" y="0"/>
                  <a:ext cx="72"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10799" y="0"/>
                      </a:moveTo>
                      <a:cubicBezTo>
                        <a:pt x="4833" y="0"/>
                        <a:pt x="0" y="1476"/>
                        <a:pt x="0" y="3295"/>
                      </a:cubicBezTo>
                      <a:lnTo>
                        <a:pt x="0" y="18305"/>
                      </a:lnTo>
                      <a:cubicBezTo>
                        <a:pt x="0" y="20125"/>
                        <a:pt x="4833" y="21600"/>
                        <a:pt x="10799" y="21600"/>
                      </a:cubicBezTo>
                      <a:cubicBezTo>
                        <a:pt x="16762" y="21600"/>
                        <a:pt x="21600" y="20125"/>
                        <a:pt x="21600" y="18305"/>
                      </a:cubicBezTo>
                      <a:lnTo>
                        <a:pt x="21600" y="3295"/>
                      </a:lnTo>
                      <a:cubicBezTo>
                        <a:pt x="21600" y="1476"/>
                        <a:pt x="16762" y="0"/>
                        <a:pt x="10799" y="0"/>
                      </a:cubicBezTo>
                      <a:close/>
                      <a:moveTo>
                        <a:pt x="10799" y="0"/>
                      </a:moveTo>
                    </a:path>
                  </a:pathLst>
                </a:custGeom>
                <a:grpFill/>
                <a:ln>
                  <a:noFill/>
                </a:ln>
                <a:extLst>
                  <a:ext uri="{91240B29-F687-4f45-9708-019B960494DF}">
                    <a14:hiddenLine xmlns:a14="http://schemas.microsoft.com/office/drawing/2010/main" xmlns="" w="25400">
                      <a:solidFill>
                        <a:schemeClr val="tx1"/>
                      </a:solidFill>
                      <a:miter lim="800000"/>
                      <a:headEnd type="none" w="med" len="med"/>
                      <a:tailEnd type="none" w="med" len="med"/>
                    </a14:hiddenLine>
                  </a:ext>
                </a:extLst>
              </p:spPr>
              <p:txBody>
                <a:bodyPr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algn="ctr"/>
                  <a:endParaRPr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Freeform: Shape 28"/>
                <p:cNvSpPr/>
                <p:nvPr/>
              </p:nvSpPr>
              <p:spPr bwMode="auto">
                <a:xfrm>
                  <a:off x="256" y="392"/>
                  <a:ext cx="72"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10799" y="0"/>
                      </a:moveTo>
                      <a:cubicBezTo>
                        <a:pt x="4833" y="0"/>
                        <a:pt x="0" y="1476"/>
                        <a:pt x="0" y="3295"/>
                      </a:cubicBezTo>
                      <a:lnTo>
                        <a:pt x="0" y="18305"/>
                      </a:lnTo>
                      <a:cubicBezTo>
                        <a:pt x="0" y="20125"/>
                        <a:pt x="4833" y="21600"/>
                        <a:pt x="10799" y="21600"/>
                      </a:cubicBezTo>
                      <a:cubicBezTo>
                        <a:pt x="16762" y="21600"/>
                        <a:pt x="21600" y="20125"/>
                        <a:pt x="21600" y="18305"/>
                      </a:cubicBezTo>
                      <a:lnTo>
                        <a:pt x="21600" y="3295"/>
                      </a:lnTo>
                      <a:cubicBezTo>
                        <a:pt x="21600" y="1476"/>
                        <a:pt x="16762" y="0"/>
                        <a:pt x="10799" y="0"/>
                      </a:cubicBezTo>
                      <a:close/>
                      <a:moveTo>
                        <a:pt x="10799" y="0"/>
                      </a:moveTo>
                    </a:path>
                  </a:pathLst>
                </a:custGeom>
                <a:grpFill/>
                <a:ln>
                  <a:noFill/>
                </a:ln>
                <a:extLst>
                  <a:ext uri="{91240B29-F687-4f45-9708-019B960494DF}">
                    <a14:hiddenLine xmlns:a14="http://schemas.microsoft.com/office/drawing/2010/main" xmlns="" w="25400">
                      <a:solidFill>
                        <a:schemeClr val="tx1"/>
                      </a:solidFill>
                      <a:miter lim="800000"/>
                      <a:headEnd type="none" w="med" len="med"/>
                      <a:tailEnd type="none" w="med" len="med"/>
                    </a14:hiddenLine>
                  </a:ext>
                </a:extLst>
              </p:spPr>
              <p:txBody>
                <a:bodyPr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algn="ctr"/>
                  <a:endParaRPr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Freeform: Shape 29"/>
                <p:cNvSpPr/>
                <p:nvPr/>
              </p:nvSpPr>
              <p:spPr bwMode="auto">
                <a:xfrm>
                  <a:off x="400" y="248"/>
                  <a:ext cx="181" cy="7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18305" y="0"/>
                      </a:moveTo>
                      <a:lnTo>
                        <a:pt x="3295" y="0"/>
                      </a:lnTo>
                      <a:cubicBezTo>
                        <a:pt x="1475" y="0"/>
                        <a:pt x="0" y="4834"/>
                        <a:pt x="0" y="10798"/>
                      </a:cubicBezTo>
                      <a:cubicBezTo>
                        <a:pt x="0" y="16762"/>
                        <a:pt x="1475" y="21600"/>
                        <a:pt x="3295" y="21600"/>
                      </a:cubicBezTo>
                      <a:lnTo>
                        <a:pt x="18305" y="21600"/>
                      </a:lnTo>
                      <a:cubicBezTo>
                        <a:pt x="20124" y="21600"/>
                        <a:pt x="21600" y="16762"/>
                        <a:pt x="21600" y="10798"/>
                      </a:cubicBezTo>
                      <a:cubicBezTo>
                        <a:pt x="21600" y="4834"/>
                        <a:pt x="20124" y="0"/>
                        <a:pt x="18305" y="0"/>
                      </a:cubicBezTo>
                      <a:close/>
                      <a:moveTo>
                        <a:pt x="18305" y="0"/>
                      </a:moveTo>
                    </a:path>
                  </a:pathLst>
                </a:custGeom>
                <a:grpFill/>
                <a:ln>
                  <a:noFill/>
                </a:ln>
                <a:extLst>
                  <a:ext uri="{91240B29-F687-4f45-9708-019B960494DF}">
                    <a14:hiddenLine xmlns:a14="http://schemas.microsoft.com/office/drawing/2010/main" xmlns="" w="25400">
                      <a:solidFill>
                        <a:schemeClr val="tx1"/>
                      </a:solidFill>
                      <a:miter lim="800000"/>
                      <a:headEnd type="none" w="med" len="med"/>
                      <a:tailEnd type="none" w="med" len="med"/>
                    </a14:hiddenLine>
                  </a:ext>
                </a:extLst>
              </p:spPr>
              <p:txBody>
                <a:bodyPr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algn="ctr"/>
                  <a:endParaRPr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Freeform: Shape 30"/>
                <p:cNvSpPr/>
                <p:nvPr/>
              </p:nvSpPr>
              <p:spPr bwMode="auto">
                <a:xfrm>
                  <a:off x="0" y="248"/>
                  <a:ext cx="181" cy="7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10798"/>
                      </a:moveTo>
                      <a:cubicBezTo>
                        <a:pt x="21600" y="4834"/>
                        <a:pt x="20124" y="0"/>
                        <a:pt x="18304" y="0"/>
                      </a:cubicBezTo>
                      <a:lnTo>
                        <a:pt x="3295" y="0"/>
                      </a:lnTo>
                      <a:cubicBezTo>
                        <a:pt x="1475" y="0"/>
                        <a:pt x="0" y="4834"/>
                        <a:pt x="0" y="10798"/>
                      </a:cubicBezTo>
                      <a:cubicBezTo>
                        <a:pt x="0" y="16762"/>
                        <a:pt x="1475" y="21600"/>
                        <a:pt x="3295" y="21600"/>
                      </a:cubicBezTo>
                      <a:lnTo>
                        <a:pt x="18304" y="21600"/>
                      </a:lnTo>
                      <a:cubicBezTo>
                        <a:pt x="20124" y="21600"/>
                        <a:pt x="21600" y="16764"/>
                        <a:pt x="21600" y="10798"/>
                      </a:cubicBezTo>
                      <a:close/>
                      <a:moveTo>
                        <a:pt x="21600" y="10798"/>
                      </a:moveTo>
                    </a:path>
                  </a:pathLst>
                </a:custGeom>
                <a:grpFill/>
                <a:ln>
                  <a:noFill/>
                </a:ln>
                <a:extLst>
                  <a:ext uri="{91240B29-F687-4f45-9708-019B960494DF}">
                    <a14:hiddenLine xmlns:a14="http://schemas.microsoft.com/office/drawing/2010/main" xmlns="" w="25400">
                      <a:solidFill>
                        <a:schemeClr val="tx1"/>
                      </a:solidFill>
                      <a:miter lim="800000"/>
                      <a:headEnd type="none" w="med" len="med"/>
                      <a:tailEnd type="none" w="med" len="med"/>
                    </a14:hiddenLine>
                  </a:ext>
                </a:extLst>
              </p:spPr>
              <p:txBody>
                <a:bodyPr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algn="ctr"/>
                  <a:endParaRPr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3" name="Freeform: Shape 31"/>
                <p:cNvSpPr/>
                <p:nvPr/>
              </p:nvSpPr>
              <p:spPr bwMode="auto">
                <a:xfrm>
                  <a:off x="352" y="64"/>
                  <a:ext cx="153" cy="153"/>
                </a:xfrm>
                <a:custGeom>
                  <a:avLst/>
                  <a:gdLst>
                    <a:gd name="T0" fmla="*/ 0 w 20488"/>
                    <a:gd name="T1" fmla="*/ 0 h 20489"/>
                    <a:gd name="T2" fmla="*/ 0 w 20488"/>
                    <a:gd name="T3" fmla="*/ 0 h 20489"/>
                    <a:gd name="T4" fmla="*/ 0 w 20488"/>
                    <a:gd name="T5" fmla="*/ 0 h 20489"/>
                    <a:gd name="T6" fmla="*/ 0 w 20488"/>
                    <a:gd name="T7" fmla="*/ 0 h 20489"/>
                    <a:gd name="T8" fmla="*/ 0 w 20488"/>
                    <a:gd name="T9" fmla="*/ 0 h 20489"/>
                    <a:gd name="T10" fmla="*/ 0 w 20488"/>
                    <a:gd name="T11" fmla="*/ 0 h 20489"/>
                    <a:gd name="T12" fmla="*/ 0 w 20488"/>
                    <a:gd name="T13" fmla="*/ 0 h 20489"/>
                    <a:gd name="T14" fmla="*/ 0 w 20488"/>
                    <a:gd name="T15" fmla="*/ 0 h 204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488" h="20489">
                      <a:moveTo>
                        <a:pt x="7697" y="19601"/>
                      </a:moveTo>
                      <a:lnTo>
                        <a:pt x="19601" y="7697"/>
                      </a:lnTo>
                      <a:cubicBezTo>
                        <a:pt x="21044" y="6253"/>
                        <a:pt x="20690" y="3557"/>
                        <a:pt x="18809" y="1678"/>
                      </a:cubicBezTo>
                      <a:cubicBezTo>
                        <a:pt x="16928" y="-203"/>
                        <a:pt x="14234" y="-555"/>
                        <a:pt x="12792" y="887"/>
                      </a:cubicBezTo>
                      <a:lnTo>
                        <a:pt x="888" y="12791"/>
                      </a:lnTo>
                      <a:cubicBezTo>
                        <a:pt x="-556" y="14235"/>
                        <a:pt x="-202" y="16928"/>
                        <a:pt x="1679" y="18809"/>
                      </a:cubicBezTo>
                      <a:cubicBezTo>
                        <a:pt x="3558" y="20690"/>
                        <a:pt x="6252" y="21045"/>
                        <a:pt x="7697" y="19601"/>
                      </a:cubicBezTo>
                      <a:close/>
                      <a:moveTo>
                        <a:pt x="7697" y="19601"/>
                      </a:moveTo>
                    </a:path>
                  </a:pathLst>
                </a:custGeom>
                <a:grpFill/>
                <a:ln>
                  <a:noFill/>
                </a:ln>
                <a:extLst>
                  <a:ext uri="{91240B29-F687-4f45-9708-019B960494DF}">
                    <a14:hiddenLine xmlns:a14="http://schemas.microsoft.com/office/drawing/2010/main" xmlns="" w="25400">
                      <a:solidFill>
                        <a:schemeClr val="tx1"/>
                      </a:solidFill>
                      <a:miter lim="800000"/>
                      <a:headEnd type="none" w="med" len="med"/>
                      <a:tailEnd type="none" w="med" len="med"/>
                    </a14:hiddenLine>
                  </a:ext>
                </a:extLst>
              </p:spPr>
              <p:txBody>
                <a:bodyPr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algn="ctr"/>
                  <a:endParaRPr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4" name="Freeform: Shape 32"/>
                <p:cNvSpPr/>
                <p:nvPr/>
              </p:nvSpPr>
              <p:spPr bwMode="auto">
                <a:xfrm>
                  <a:off x="72" y="344"/>
                  <a:ext cx="153" cy="153"/>
                </a:xfrm>
                <a:custGeom>
                  <a:avLst/>
                  <a:gdLst>
                    <a:gd name="T0" fmla="*/ 0 w 20489"/>
                    <a:gd name="T1" fmla="*/ 0 h 20488"/>
                    <a:gd name="T2" fmla="*/ 0 w 20489"/>
                    <a:gd name="T3" fmla="*/ 0 h 20488"/>
                    <a:gd name="T4" fmla="*/ 0 w 20489"/>
                    <a:gd name="T5" fmla="*/ 0 h 20488"/>
                    <a:gd name="T6" fmla="*/ 0 w 20489"/>
                    <a:gd name="T7" fmla="*/ 0 h 20488"/>
                    <a:gd name="T8" fmla="*/ 0 w 20489"/>
                    <a:gd name="T9" fmla="*/ 0 h 20488"/>
                    <a:gd name="T10" fmla="*/ 0 w 20489"/>
                    <a:gd name="T11" fmla="*/ 0 h 20488"/>
                    <a:gd name="T12" fmla="*/ 0 w 20489"/>
                    <a:gd name="T13" fmla="*/ 0 h 20488"/>
                    <a:gd name="T14" fmla="*/ 0 w 20489"/>
                    <a:gd name="T15" fmla="*/ 0 h 204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489" h="20488">
                      <a:moveTo>
                        <a:pt x="12792" y="888"/>
                      </a:moveTo>
                      <a:lnTo>
                        <a:pt x="888" y="12792"/>
                      </a:lnTo>
                      <a:cubicBezTo>
                        <a:pt x="-556" y="14236"/>
                        <a:pt x="-202" y="16929"/>
                        <a:pt x="1679" y="18809"/>
                      </a:cubicBezTo>
                      <a:cubicBezTo>
                        <a:pt x="3558" y="20689"/>
                        <a:pt x="6253" y="21044"/>
                        <a:pt x="7697" y="19601"/>
                      </a:cubicBezTo>
                      <a:lnTo>
                        <a:pt x="19601" y="7697"/>
                      </a:lnTo>
                      <a:cubicBezTo>
                        <a:pt x="21044" y="6254"/>
                        <a:pt x="20690" y="3559"/>
                        <a:pt x="18810" y="1679"/>
                      </a:cubicBezTo>
                      <a:cubicBezTo>
                        <a:pt x="16929" y="-203"/>
                        <a:pt x="14235" y="-556"/>
                        <a:pt x="12792" y="888"/>
                      </a:cubicBezTo>
                      <a:close/>
                      <a:moveTo>
                        <a:pt x="12792" y="888"/>
                      </a:moveTo>
                    </a:path>
                  </a:pathLst>
                </a:custGeom>
                <a:grpFill/>
                <a:ln>
                  <a:noFill/>
                </a:ln>
                <a:extLst>
                  <a:ext uri="{91240B29-F687-4f45-9708-019B960494DF}">
                    <a14:hiddenLine xmlns:a14="http://schemas.microsoft.com/office/drawing/2010/main" xmlns="" w="25400">
                      <a:solidFill>
                        <a:schemeClr val="tx1"/>
                      </a:solidFill>
                      <a:miter lim="800000"/>
                      <a:headEnd type="none" w="med" len="med"/>
                      <a:tailEnd type="none" w="med" len="med"/>
                    </a14:hiddenLine>
                  </a:ext>
                </a:extLst>
              </p:spPr>
              <p:txBody>
                <a:bodyPr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algn="ctr"/>
                  <a:endParaRPr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5" name="Freeform: Shape 33"/>
                <p:cNvSpPr/>
                <p:nvPr/>
              </p:nvSpPr>
              <p:spPr bwMode="auto">
                <a:xfrm>
                  <a:off x="352" y="344"/>
                  <a:ext cx="153" cy="153"/>
                </a:xfrm>
                <a:custGeom>
                  <a:avLst/>
                  <a:gdLst>
                    <a:gd name="T0" fmla="*/ 0 w 20489"/>
                    <a:gd name="T1" fmla="*/ 0 h 20489"/>
                    <a:gd name="T2" fmla="*/ 0 w 20489"/>
                    <a:gd name="T3" fmla="*/ 0 h 20489"/>
                    <a:gd name="T4" fmla="*/ 0 w 20489"/>
                    <a:gd name="T5" fmla="*/ 0 h 20489"/>
                    <a:gd name="T6" fmla="*/ 0 w 20489"/>
                    <a:gd name="T7" fmla="*/ 0 h 20489"/>
                    <a:gd name="T8" fmla="*/ 0 w 20489"/>
                    <a:gd name="T9" fmla="*/ 0 h 20489"/>
                    <a:gd name="T10" fmla="*/ 0 w 20489"/>
                    <a:gd name="T11" fmla="*/ 0 h 20489"/>
                    <a:gd name="T12" fmla="*/ 0 w 20489"/>
                    <a:gd name="T13" fmla="*/ 0 h 20489"/>
                    <a:gd name="T14" fmla="*/ 0 w 20489"/>
                    <a:gd name="T15" fmla="*/ 0 h 204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489" h="20489">
                      <a:moveTo>
                        <a:pt x="7696" y="888"/>
                      </a:moveTo>
                      <a:cubicBezTo>
                        <a:pt x="6251" y="-556"/>
                        <a:pt x="3559" y="-202"/>
                        <a:pt x="1679" y="1678"/>
                      </a:cubicBezTo>
                      <a:cubicBezTo>
                        <a:pt x="-201" y="3558"/>
                        <a:pt x="-556" y="6251"/>
                        <a:pt x="888" y="7697"/>
                      </a:cubicBezTo>
                      <a:lnTo>
                        <a:pt x="12792" y="19601"/>
                      </a:lnTo>
                      <a:cubicBezTo>
                        <a:pt x="14236" y="21044"/>
                        <a:pt x="16932" y="20690"/>
                        <a:pt x="18811" y="18810"/>
                      </a:cubicBezTo>
                      <a:cubicBezTo>
                        <a:pt x="20691" y="16929"/>
                        <a:pt x="21044" y="14236"/>
                        <a:pt x="19601" y="12793"/>
                      </a:cubicBezTo>
                      <a:lnTo>
                        <a:pt x="7696" y="888"/>
                      </a:lnTo>
                      <a:close/>
                      <a:moveTo>
                        <a:pt x="7696" y="888"/>
                      </a:moveTo>
                    </a:path>
                  </a:pathLst>
                </a:custGeom>
                <a:grpFill/>
                <a:ln>
                  <a:noFill/>
                </a:ln>
                <a:extLst>
                  <a:ext uri="{91240B29-F687-4f45-9708-019B960494DF}">
                    <a14:hiddenLine xmlns:a14="http://schemas.microsoft.com/office/drawing/2010/main" xmlns="" w="25400">
                      <a:solidFill>
                        <a:schemeClr val="tx1"/>
                      </a:solidFill>
                      <a:miter lim="800000"/>
                      <a:headEnd type="none" w="med" len="med"/>
                      <a:tailEnd type="none" w="med" len="med"/>
                    </a14:hiddenLine>
                  </a:ext>
                </a:extLst>
              </p:spPr>
              <p:txBody>
                <a:bodyPr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algn="ctr"/>
                  <a:endParaRPr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6" name="Freeform: Shape 34"/>
                <p:cNvSpPr/>
                <p:nvPr/>
              </p:nvSpPr>
              <p:spPr bwMode="auto">
                <a:xfrm>
                  <a:off x="71" y="71"/>
                  <a:ext cx="154" cy="154"/>
                </a:xfrm>
                <a:custGeom>
                  <a:avLst/>
                  <a:gdLst>
                    <a:gd name="T0" fmla="*/ 0 w 20489"/>
                    <a:gd name="T1" fmla="*/ 0 h 20489"/>
                    <a:gd name="T2" fmla="*/ 0 w 20489"/>
                    <a:gd name="T3" fmla="*/ 0 h 20489"/>
                    <a:gd name="T4" fmla="*/ 0 w 20489"/>
                    <a:gd name="T5" fmla="*/ 0 h 20489"/>
                    <a:gd name="T6" fmla="*/ 0 w 20489"/>
                    <a:gd name="T7" fmla="*/ 0 h 20489"/>
                    <a:gd name="T8" fmla="*/ 0 w 20489"/>
                    <a:gd name="T9" fmla="*/ 0 h 20489"/>
                    <a:gd name="T10" fmla="*/ 0 w 20489"/>
                    <a:gd name="T11" fmla="*/ 0 h 20489"/>
                    <a:gd name="T12" fmla="*/ 0 w 20489"/>
                    <a:gd name="T13" fmla="*/ 0 h 20489"/>
                    <a:gd name="T14" fmla="*/ 0 w 20489"/>
                    <a:gd name="T15" fmla="*/ 0 h 204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489" h="20489">
                      <a:moveTo>
                        <a:pt x="12792" y="19602"/>
                      </a:moveTo>
                      <a:cubicBezTo>
                        <a:pt x="14235" y="21045"/>
                        <a:pt x="16930" y="20691"/>
                        <a:pt x="18811" y="18810"/>
                      </a:cubicBezTo>
                      <a:cubicBezTo>
                        <a:pt x="20691" y="16930"/>
                        <a:pt x="21044" y="14236"/>
                        <a:pt x="19601" y="12793"/>
                      </a:cubicBezTo>
                      <a:lnTo>
                        <a:pt x="7696" y="888"/>
                      </a:lnTo>
                      <a:cubicBezTo>
                        <a:pt x="6252" y="-555"/>
                        <a:pt x="3560" y="-202"/>
                        <a:pt x="1679" y="1679"/>
                      </a:cubicBezTo>
                      <a:cubicBezTo>
                        <a:pt x="-201" y="3559"/>
                        <a:pt x="-556" y="6254"/>
                        <a:pt x="887" y="7697"/>
                      </a:cubicBezTo>
                      <a:lnTo>
                        <a:pt x="12792" y="19602"/>
                      </a:lnTo>
                      <a:close/>
                      <a:moveTo>
                        <a:pt x="12792" y="19602"/>
                      </a:moveTo>
                    </a:path>
                  </a:pathLst>
                </a:custGeom>
                <a:grpFill/>
                <a:ln>
                  <a:noFill/>
                </a:ln>
                <a:extLst>
                  <a:ext uri="{91240B29-F687-4f45-9708-019B960494DF}">
                    <a14:hiddenLine xmlns:a14="http://schemas.microsoft.com/office/drawing/2010/main" xmlns="" w="25400">
                      <a:solidFill>
                        <a:schemeClr val="tx1"/>
                      </a:solidFill>
                      <a:miter lim="800000"/>
                      <a:headEnd type="none" w="med" len="med"/>
                      <a:tailEnd type="none" w="med" len="med"/>
                    </a14:hiddenLine>
                  </a:ext>
                </a:extLst>
              </p:spPr>
              <p:txBody>
                <a:bodyPr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algn="ctr"/>
                  <a:endParaRPr sz="2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sp>
          <p:nvSpPr>
            <p:cNvPr id="25" name="TextBox 35"/>
            <p:cNvSpPr txBox="1"/>
            <p:nvPr/>
          </p:nvSpPr>
          <p:spPr>
            <a:xfrm>
              <a:off x="5505846" y="2064436"/>
              <a:ext cx="3506479" cy="426380"/>
            </a:xfrm>
            <a:prstGeom prst="rect">
              <a:avLst/>
            </a:prstGeom>
            <a:noFill/>
          </p:spPr>
          <p:txBody>
            <a:bodyPr wrap="none" lIns="0" tIns="0" rIns="0" bIns="0" anchor="ctr" anchorCtr="0">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r>
                <a:rPr lang="zh-CN" altLang="en-US" sz="16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掌握</a:t>
              </a:r>
              <a:r>
                <a:rPr lang="en-US" altLang="zh-CN" sz="16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MSR G2</a:t>
              </a:r>
              <a:r>
                <a:rPr lang="zh-CN" altLang="en-US" sz="16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产品定位和款型</a:t>
              </a:r>
            </a:p>
          </p:txBody>
        </p:sp>
      </p:grpSp>
      <p:sp>
        <p:nvSpPr>
          <p:cNvPr id="48" name="TextBox 35"/>
          <p:cNvSpPr txBox="1"/>
          <p:nvPr/>
        </p:nvSpPr>
        <p:spPr>
          <a:xfrm>
            <a:off x="1993213" y="2405813"/>
            <a:ext cx="2629859" cy="319785"/>
          </a:xfrm>
          <a:prstGeom prst="rect">
            <a:avLst/>
          </a:prstGeom>
          <a:noFill/>
        </p:spPr>
        <p:txBody>
          <a:bodyPr wrap="none" lIns="0" tIns="0" rIns="0" bIns="0" anchor="ctr" anchorCtr="0">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r>
              <a:rPr lang="zh-CN" altLang="en-US" sz="16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了解</a:t>
            </a:r>
            <a:r>
              <a:rPr lang="en-US" altLang="zh-CN" sz="16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MSR G2</a:t>
            </a:r>
            <a:r>
              <a:rPr lang="zh-CN" altLang="en-US" sz="16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产品软硬件架构</a:t>
            </a:r>
          </a:p>
        </p:txBody>
      </p:sp>
      <p:sp>
        <p:nvSpPr>
          <p:cNvPr id="49" name="TextBox 35"/>
          <p:cNvSpPr txBox="1"/>
          <p:nvPr/>
        </p:nvSpPr>
        <p:spPr>
          <a:xfrm>
            <a:off x="2000350" y="3157766"/>
            <a:ext cx="2629859" cy="319785"/>
          </a:xfrm>
          <a:prstGeom prst="rect">
            <a:avLst/>
          </a:prstGeom>
          <a:noFill/>
        </p:spPr>
        <p:txBody>
          <a:bodyPr wrap="none" lIns="0" tIns="0" rIns="0" bIns="0" anchor="ctr" anchorCtr="0">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r>
              <a:rPr lang="zh-CN" altLang="en-US" sz="16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了解</a:t>
            </a:r>
            <a:r>
              <a:rPr lang="en-US" altLang="zh-CN" sz="16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MSR G2</a:t>
            </a:r>
            <a:r>
              <a:rPr lang="zh-CN" altLang="en-US" sz="16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产品主要特点</a:t>
            </a:r>
          </a:p>
        </p:txBody>
      </p:sp>
      <p:sp>
        <p:nvSpPr>
          <p:cNvPr id="50" name="TextBox 35"/>
          <p:cNvSpPr txBox="1"/>
          <p:nvPr/>
        </p:nvSpPr>
        <p:spPr>
          <a:xfrm>
            <a:off x="2000350" y="3886981"/>
            <a:ext cx="2629859" cy="319785"/>
          </a:xfrm>
          <a:prstGeom prst="rect">
            <a:avLst/>
          </a:prstGeom>
          <a:noFill/>
        </p:spPr>
        <p:txBody>
          <a:bodyPr wrap="none" lIns="0" tIns="0" rIns="0" bIns="0" anchor="ctr" anchorCtr="0">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r>
              <a:rPr lang="zh-CN" altLang="en-US" sz="16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了解</a:t>
            </a:r>
            <a:r>
              <a:rPr lang="en-US" altLang="zh-CN" sz="16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MSR G2</a:t>
            </a:r>
            <a:r>
              <a:rPr lang="zh-CN" altLang="en-US" sz="16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产品典型应用</a:t>
            </a:r>
          </a:p>
        </p:txBody>
      </p:sp>
      <p:sp>
        <p:nvSpPr>
          <p:cNvPr id="3" name="矩形 2"/>
          <p:cNvSpPr/>
          <p:nvPr/>
        </p:nvSpPr>
        <p:spPr>
          <a:xfrm>
            <a:off x="107504" y="154090"/>
            <a:ext cx="2304256" cy="584775"/>
          </a:xfrm>
          <a:prstGeom prst="rect">
            <a:avLst/>
          </a:prstGeom>
        </p:spPr>
        <p:txBody>
          <a:bodyPr wrap="square">
            <a:spAutoFit/>
          </a:bodyPr>
          <a:lstStyle/>
          <a:p>
            <a:r>
              <a:rPr lang="zh-CN" altLang="en-US" sz="3200" b="1" dirty="0">
                <a:solidFill>
                  <a:srgbClr val="CC0000"/>
                </a:solidFill>
                <a:latin typeface="华文细黑" pitchFamily="2" charset="-122"/>
                <a:ea typeface="华文细黑" pitchFamily="2" charset="-122"/>
              </a:rPr>
              <a:t>课程目标</a:t>
            </a:r>
            <a:endParaRPr lang="en-US" altLang="zh-CN" sz="3200" b="1" dirty="0">
              <a:solidFill>
                <a:srgbClr val="CC0000"/>
              </a:solidFill>
              <a:latin typeface="华文细黑" pitchFamily="2" charset="-122"/>
              <a:ea typeface="华文细黑" pitchFamily="2" charset="-122"/>
            </a:endParaRPr>
          </a:p>
        </p:txBody>
      </p:sp>
      <p:sp>
        <p:nvSpPr>
          <p:cNvPr id="4" name="矩形 3"/>
          <p:cNvSpPr/>
          <p:nvPr/>
        </p:nvSpPr>
        <p:spPr>
          <a:xfrm>
            <a:off x="107504" y="876735"/>
            <a:ext cx="4838393" cy="646331"/>
          </a:xfrm>
          <a:prstGeom prst="rect">
            <a:avLst/>
          </a:prstGeom>
        </p:spPr>
        <p:txBody>
          <a:bodyPr wrap="square">
            <a:spAutoFit/>
          </a:bodyPr>
          <a:lstStyle/>
          <a:p>
            <a:r>
              <a:rPr lang="zh-CN" altLang="en-US" b="1" dirty="0">
                <a:solidFill>
                  <a:schemeClr val="bg1"/>
                </a:solidFill>
                <a:ea typeface="华文细黑" pitchFamily="2" charset="-122"/>
              </a:rPr>
              <a:t>学习完本课程，您应该能够：</a:t>
            </a:r>
          </a:p>
          <a:p>
            <a:endParaRPr lang="en-US" altLang="zh-CN" b="1" dirty="0">
              <a:solidFill>
                <a:srgbClr val="CC0000"/>
              </a:solidFill>
              <a:latin typeface="华文细黑" pitchFamily="2" charset="-122"/>
              <a:ea typeface="华文细黑" pitchFamily="2" charset="-122"/>
            </a:endParaRPr>
          </a:p>
        </p:txBody>
      </p:sp>
    </p:spTree>
    <p:extLst>
      <p:ext uri="{BB962C8B-B14F-4D97-AF65-F5344CB8AC3E}">
        <p14:creationId xmlns:p14="http://schemas.microsoft.com/office/powerpoint/2010/main" val="4157199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75782" y="199075"/>
            <a:ext cx="8229443" cy="4572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5680</a:t>
            </a:r>
            <a:r>
              <a:rPr lang="zh-CN" altLang="zh-CN" dirty="0">
                <a:solidFill>
                  <a:schemeClr val="tx1"/>
                </a:solidFill>
              </a:rPr>
              <a:t>产品介绍</a:t>
            </a:r>
            <a:endParaRPr lang="zh-CN" altLang="en-US" dirty="0">
              <a:solidFill>
                <a:schemeClr val="tx1"/>
              </a:solidFill>
            </a:endParaRPr>
          </a:p>
        </p:txBody>
      </p:sp>
      <p:pic>
        <p:nvPicPr>
          <p:cNvPr id="83" name="Picture 3"/>
          <p:cNvPicPr>
            <a:picLocks noChangeAspect="1" noChangeArrowheads="1"/>
          </p:cNvPicPr>
          <p:nvPr/>
        </p:nvPicPr>
        <p:blipFill>
          <a:blip r:embed="rId3" cstate="print"/>
          <a:srcRect/>
          <a:stretch>
            <a:fillRect/>
          </a:stretch>
        </p:blipFill>
        <p:spPr bwMode="auto">
          <a:xfrm>
            <a:off x="2601707" y="2886195"/>
            <a:ext cx="3695700" cy="1521759"/>
          </a:xfrm>
          <a:prstGeom prst="rect">
            <a:avLst/>
          </a:prstGeom>
          <a:noFill/>
          <a:ln w="9525">
            <a:noFill/>
            <a:miter lim="800000"/>
            <a:headEnd/>
            <a:tailEnd/>
          </a:ln>
          <a:effectLst/>
        </p:spPr>
      </p:pic>
      <p:pic>
        <p:nvPicPr>
          <p:cNvPr id="23" name="Picture 2"/>
          <p:cNvPicPr>
            <a:picLocks noChangeAspect="1" noChangeArrowheads="1"/>
          </p:cNvPicPr>
          <p:nvPr/>
        </p:nvPicPr>
        <p:blipFill>
          <a:blip r:embed="rId4" cstate="print"/>
          <a:srcRect/>
          <a:stretch>
            <a:fillRect/>
          </a:stretch>
        </p:blipFill>
        <p:spPr bwMode="auto">
          <a:xfrm>
            <a:off x="2652888" y="843559"/>
            <a:ext cx="3675233" cy="1860044"/>
          </a:xfrm>
          <a:prstGeom prst="rect">
            <a:avLst/>
          </a:prstGeom>
          <a:noFill/>
          <a:ln w="9525">
            <a:noFill/>
            <a:miter lim="800000"/>
            <a:headEnd/>
            <a:tailEnd/>
          </a:ln>
          <a:effectLst/>
        </p:spPr>
      </p:pic>
      <p:sp>
        <p:nvSpPr>
          <p:cNvPr id="24" name="TextBox 23"/>
          <p:cNvSpPr txBox="1"/>
          <p:nvPr/>
        </p:nvSpPr>
        <p:spPr>
          <a:xfrm>
            <a:off x="1475656" y="910817"/>
            <a:ext cx="1083564" cy="323165"/>
          </a:xfrm>
          <a:prstGeom prst="rect">
            <a:avLst/>
          </a:prstGeom>
          <a:noFill/>
        </p:spPr>
        <p:txBody>
          <a:bodyPr wrap="square" rtlCol="0">
            <a:spAutoFit/>
          </a:bodyPr>
          <a:lstStyle/>
          <a:p>
            <a:r>
              <a:rPr lang="zh-CN" altLang="en-US" sz="1500" b="1" dirty="0">
                <a:latin typeface="微软雅黑" panose="020B0503020204020204" pitchFamily="34" charset="-122"/>
                <a:ea typeface="微软雅黑" panose="020B0503020204020204" pitchFamily="34" charset="-122"/>
              </a:rPr>
              <a:t>主控板</a:t>
            </a:r>
          </a:p>
        </p:txBody>
      </p:sp>
      <p:sp>
        <p:nvSpPr>
          <p:cNvPr id="25" name="TextBox 24"/>
          <p:cNvSpPr txBox="1"/>
          <p:nvPr/>
        </p:nvSpPr>
        <p:spPr>
          <a:xfrm>
            <a:off x="1464447" y="1285866"/>
            <a:ext cx="1017992" cy="323165"/>
          </a:xfrm>
          <a:prstGeom prst="rect">
            <a:avLst/>
          </a:prstGeom>
          <a:noFill/>
        </p:spPr>
        <p:txBody>
          <a:bodyPr wrap="square" rtlCol="0">
            <a:spAutoFit/>
          </a:bodyPr>
          <a:lstStyle/>
          <a:p>
            <a:r>
              <a:rPr lang="zh-CN" altLang="en-US" sz="1500" b="1" dirty="0">
                <a:latin typeface="微软雅黑" panose="020B0503020204020204" pitchFamily="34" charset="-122"/>
                <a:ea typeface="微软雅黑" panose="020B0503020204020204" pitchFamily="34" charset="-122"/>
              </a:rPr>
              <a:t>转发引擎</a:t>
            </a:r>
          </a:p>
        </p:txBody>
      </p:sp>
      <p:sp>
        <p:nvSpPr>
          <p:cNvPr id="26" name="TextBox 25"/>
          <p:cNvSpPr txBox="1"/>
          <p:nvPr/>
        </p:nvSpPr>
        <p:spPr>
          <a:xfrm>
            <a:off x="1464447" y="3128924"/>
            <a:ext cx="1071570" cy="323165"/>
          </a:xfrm>
          <a:prstGeom prst="rect">
            <a:avLst/>
          </a:prstGeom>
          <a:noFill/>
        </p:spPr>
        <p:txBody>
          <a:bodyPr wrap="square" rtlCol="0">
            <a:spAutoFit/>
          </a:bodyPr>
          <a:lstStyle/>
          <a:p>
            <a:r>
              <a:rPr lang="zh-CN" altLang="en-US" sz="1500" b="1" dirty="0">
                <a:latin typeface="微软雅黑" panose="020B0503020204020204" pitchFamily="34" charset="-122"/>
                <a:ea typeface="微软雅黑" panose="020B0503020204020204" pitchFamily="34" charset="-122"/>
              </a:rPr>
              <a:t>风扇槽位</a:t>
            </a:r>
            <a:endParaRPr lang="en-US" altLang="zh-CN" sz="1500" b="1" dirty="0">
              <a:latin typeface="微软雅黑" panose="020B0503020204020204" pitchFamily="34" charset="-122"/>
              <a:ea typeface="微软雅黑" panose="020B0503020204020204" pitchFamily="34" charset="-122"/>
            </a:endParaRPr>
          </a:p>
        </p:txBody>
      </p:sp>
      <p:sp>
        <p:nvSpPr>
          <p:cNvPr id="30" name="TextBox 29"/>
          <p:cNvSpPr txBox="1"/>
          <p:nvPr/>
        </p:nvSpPr>
        <p:spPr>
          <a:xfrm>
            <a:off x="6500826" y="910817"/>
            <a:ext cx="1178727" cy="323165"/>
          </a:xfrm>
          <a:prstGeom prst="rect">
            <a:avLst/>
          </a:prstGeom>
          <a:noFill/>
        </p:spPr>
        <p:txBody>
          <a:bodyPr wrap="square" rtlCol="0">
            <a:spAutoFit/>
          </a:bodyPr>
          <a:lstStyle/>
          <a:p>
            <a:r>
              <a:rPr lang="zh-CN" altLang="en-US" sz="1500" b="1" dirty="0">
                <a:latin typeface="微软雅黑" panose="020B0503020204020204" pitchFamily="34" charset="-122"/>
                <a:ea typeface="微软雅黑" panose="020B0503020204020204" pitchFamily="34" charset="-122"/>
              </a:rPr>
              <a:t>备用主控板</a:t>
            </a:r>
          </a:p>
        </p:txBody>
      </p:sp>
      <p:sp>
        <p:nvSpPr>
          <p:cNvPr id="31" name="TextBox 30"/>
          <p:cNvSpPr txBox="1"/>
          <p:nvPr/>
        </p:nvSpPr>
        <p:spPr>
          <a:xfrm>
            <a:off x="6500850" y="1768073"/>
            <a:ext cx="1527534" cy="323165"/>
          </a:xfrm>
          <a:prstGeom prst="rect">
            <a:avLst/>
          </a:prstGeom>
          <a:noFill/>
        </p:spPr>
        <p:txBody>
          <a:bodyPr wrap="square" rtlCol="0">
            <a:spAutoFit/>
          </a:bodyPr>
          <a:lstStyle/>
          <a:p>
            <a:r>
              <a:rPr lang="en-US" altLang="zh-CN" sz="1500" b="1" dirty="0">
                <a:latin typeface="微软雅黑" panose="020B0503020204020204" pitchFamily="34" charset="-122"/>
                <a:ea typeface="微软雅黑" panose="020B0503020204020204" pitchFamily="34" charset="-122"/>
              </a:rPr>
              <a:t>8</a:t>
            </a:r>
            <a:r>
              <a:rPr lang="zh-CN" altLang="en-US" sz="1500" b="1" dirty="0">
                <a:latin typeface="微软雅黑" panose="020B0503020204020204" pitchFamily="34" charset="-122"/>
                <a:ea typeface="微软雅黑" panose="020B0503020204020204" pitchFamily="34" charset="-122"/>
              </a:rPr>
              <a:t>个</a:t>
            </a:r>
            <a:r>
              <a:rPr lang="en-US" altLang="zh-CN" sz="1500" b="1" dirty="0">
                <a:latin typeface="微软雅黑" panose="020B0503020204020204" pitchFamily="34" charset="-122"/>
                <a:ea typeface="微软雅黑" panose="020B0503020204020204" pitchFamily="34" charset="-122"/>
              </a:rPr>
              <a:t>HMIM</a:t>
            </a:r>
            <a:r>
              <a:rPr lang="zh-CN" altLang="en-US" sz="1500" b="1" dirty="0">
                <a:latin typeface="微软雅黑" panose="020B0503020204020204" pitchFamily="34" charset="-122"/>
                <a:ea typeface="微软雅黑" panose="020B0503020204020204" pitchFamily="34" charset="-122"/>
              </a:rPr>
              <a:t>槽位</a:t>
            </a:r>
          </a:p>
        </p:txBody>
      </p:sp>
      <p:sp>
        <p:nvSpPr>
          <p:cNvPr id="32" name="TextBox 31"/>
          <p:cNvSpPr txBox="1"/>
          <p:nvPr/>
        </p:nvSpPr>
        <p:spPr>
          <a:xfrm>
            <a:off x="6554405" y="3696899"/>
            <a:ext cx="1178727" cy="323165"/>
          </a:xfrm>
          <a:prstGeom prst="rect">
            <a:avLst/>
          </a:prstGeom>
          <a:noFill/>
        </p:spPr>
        <p:txBody>
          <a:bodyPr wrap="square" rtlCol="0">
            <a:spAutoFit/>
          </a:bodyPr>
          <a:lstStyle/>
          <a:p>
            <a:r>
              <a:rPr lang="zh-CN" altLang="en-US" sz="1500" b="1" dirty="0">
                <a:latin typeface="微软雅黑" panose="020B0503020204020204" pitchFamily="34" charset="-122"/>
                <a:ea typeface="微软雅黑" panose="020B0503020204020204" pitchFamily="34" charset="-122"/>
              </a:rPr>
              <a:t>四电源槽位</a:t>
            </a:r>
            <a:endParaRPr lang="en-US" altLang="zh-CN" sz="15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15122352"/>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5635" y="179726"/>
            <a:ext cx="8229443" cy="4572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56</a:t>
            </a:r>
            <a:r>
              <a:rPr lang="zh-CN" altLang="en-US" dirty="0">
                <a:solidFill>
                  <a:schemeClr val="tx1"/>
                </a:solidFill>
              </a:rPr>
              <a:t>系列</a:t>
            </a:r>
            <a:r>
              <a:rPr lang="en-US" altLang="zh-CN" dirty="0">
                <a:solidFill>
                  <a:schemeClr val="tx1"/>
                </a:solidFill>
              </a:rPr>
              <a:t>MPU</a:t>
            </a:r>
            <a:r>
              <a:rPr lang="zh-CN" altLang="en-US" dirty="0">
                <a:solidFill>
                  <a:schemeClr val="tx1"/>
                </a:solidFill>
              </a:rPr>
              <a:t>主控板</a:t>
            </a:r>
          </a:p>
        </p:txBody>
      </p:sp>
      <p:pic>
        <p:nvPicPr>
          <p:cNvPr id="13" name="图片 12" descr="IMG_9906精修-锐化.png"/>
          <p:cNvPicPr>
            <a:picLocks noChangeAspect="1"/>
          </p:cNvPicPr>
          <p:nvPr/>
        </p:nvPicPr>
        <p:blipFill>
          <a:blip r:embed="rId3" cstate="print"/>
          <a:stretch>
            <a:fillRect/>
          </a:stretch>
        </p:blipFill>
        <p:spPr>
          <a:xfrm>
            <a:off x="457357" y="837636"/>
            <a:ext cx="3138569" cy="1176963"/>
          </a:xfrm>
          <a:prstGeom prst="rect">
            <a:avLst/>
          </a:prstGeom>
        </p:spPr>
      </p:pic>
      <p:pic>
        <p:nvPicPr>
          <p:cNvPr id="3" name="图片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6512" y="3314851"/>
            <a:ext cx="4176692" cy="1777179"/>
          </a:xfrm>
          <a:prstGeom prst="rect">
            <a:avLst/>
          </a:prstGeom>
        </p:spPr>
      </p:pic>
      <p:sp>
        <p:nvSpPr>
          <p:cNvPr id="16" name="TextBox 9"/>
          <p:cNvSpPr txBox="1"/>
          <p:nvPr/>
        </p:nvSpPr>
        <p:spPr>
          <a:xfrm>
            <a:off x="1076952" y="2037905"/>
            <a:ext cx="1285884" cy="323165"/>
          </a:xfrm>
          <a:prstGeom prst="rect">
            <a:avLst/>
          </a:prstGeom>
          <a:noFill/>
        </p:spPr>
        <p:txBody>
          <a:bodyPr wrap="square" rtlCol="0">
            <a:spAutoFit/>
          </a:bodyPr>
          <a:lstStyle/>
          <a:p>
            <a:pPr algn="ctr"/>
            <a:r>
              <a:rPr lang="en-US" altLang="zh-CN" sz="1500" b="1" dirty="0">
                <a:latin typeface="微软雅黑" panose="020B0503020204020204" pitchFamily="34" charset="-122"/>
                <a:ea typeface="微软雅黑" panose="020B0503020204020204" pitchFamily="34" charset="-122"/>
              </a:rPr>
              <a:t>MPU-100</a:t>
            </a:r>
            <a:endParaRPr lang="zh-CN" altLang="en-US" sz="1500" b="1" dirty="0">
              <a:latin typeface="微软雅黑" panose="020B0503020204020204" pitchFamily="34" charset="-122"/>
              <a:ea typeface="微软雅黑" panose="020B0503020204020204" pitchFamily="34" charset="-122"/>
            </a:endParaRPr>
          </a:p>
        </p:txBody>
      </p:sp>
      <p:sp>
        <p:nvSpPr>
          <p:cNvPr id="18" name="TextBox 9"/>
          <p:cNvSpPr txBox="1"/>
          <p:nvPr/>
        </p:nvSpPr>
        <p:spPr>
          <a:xfrm>
            <a:off x="1076952" y="4519592"/>
            <a:ext cx="1285884" cy="323165"/>
          </a:xfrm>
          <a:prstGeom prst="rect">
            <a:avLst/>
          </a:prstGeom>
          <a:noFill/>
        </p:spPr>
        <p:txBody>
          <a:bodyPr wrap="square" rtlCol="0">
            <a:spAutoFit/>
          </a:bodyPr>
          <a:lstStyle/>
          <a:p>
            <a:pPr algn="ctr"/>
            <a:r>
              <a:rPr lang="en-US" altLang="zh-CN" sz="1500" b="1" dirty="0">
                <a:latin typeface="微软雅黑" panose="020B0503020204020204" pitchFamily="34" charset="-122"/>
                <a:ea typeface="微软雅黑" panose="020B0503020204020204" pitchFamily="34" charset="-122"/>
              </a:rPr>
              <a:t>MPU-60</a:t>
            </a:r>
            <a:endParaRPr lang="zh-CN" altLang="en-US" sz="1500" b="1" dirty="0">
              <a:latin typeface="微软雅黑" panose="020B0503020204020204" pitchFamily="34" charset="-122"/>
              <a:ea typeface="微软雅黑" panose="020B0503020204020204" pitchFamily="34" charset="-122"/>
            </a:endParaRPr>
          </a:p>
        </p:txBody>
      </p:sp>
      <p:grpSp>
        <p:nvGrpSpPr>
          <p:cNvPr id="10" name="组合 19"/>
          <p:cNvGrpSpPr/>
          <p:nvPr/>
        </p:nvGrpSpPr>
        <p:grpSpPr>
          <a:xfrm>
            <a:off x="4532161" y="764052"/>
            <a:ext cx="4291765" cy="1778589"/>
            <a:chOff x="6156175" y="1777806"/>
            <a:chExt cx="2736305" cy="2794368"/>
          </a:xfrm>
          <a:effectLst>
            <a:outerShdw blurRad="50800" dist="38100" dir="2700000" algn="tl" rotWithShape="0">
              <a:prstClr val="black">
                <a:alpha val="40000"/>
              </a:prstClr>
            </a:outerShdw>
          </a:effectLst>
        </p:grpSpPr>
        <p:sp>
          <p:nvSpPr>
            <p:cNvPr id="12" name="TextBox 11"/>
            <p:cNvSpPr txBox="1"/>
            <p:nvPr/>
          </p:nvSpPr>
          <p:spPr>
            <a:xfrm>
              <a:off x="6156175" y="2204785"/>
              <a:ext cx="2736304" cy="2367389"/>
            </a:xfrm>
            <a:prstGeom prst="rect">
              <a:avLst/>
            </a:prstGeom>
            <a:solidFill>
              <a:schemeClr val="accent3">
                <a:lumMod val="95000"/>
              </a:schemeClr>
            </a:solidFill>
            <a:ln>
              <a:noFill/>
            </a:ln>
            <a:effectLst/>
          </p:spPr>
          <p:txBody>
            <a:bodyPr wrap="square" tIns="135000" bIns="135000" rtlCol="0">
              <a:spAutoFit/>
            </a:bodyPr>
            <a:lstStyle/>
            <a:p>
              <a:pPr marL="267891" indent="-128588">
                <a:lnSpc>
                  <a:spcPct val="130000"/>
                </a:lnSpc>
                <a:spcBef>
                  <a:spcPts val="600"/>
                </a:spcBef>
                <a:buSzPct val="80000"/>
                <a:buFont typeface="Wingdings" pitchFamily="2" charset="2"/>
                <a:buChar char="l"/>
              </a:pPr>
              <a:r>
                <a:rPr lang="zh-CN" altLang="en-US" b="1" dirty="0">
                  <a:solidFill>
                    <a:srgbClr val="FF0000"/>
                  </a:solidFill>
                  <a:latin typeface="微软雅黑" panose="020B0503020204020204" pitchFamily="34" charset="-122"/>
                  <a:ea typeface="微软雅黑" panose="020B0503020204020204" pitchFamily="34" charset="-122"/>
                </a:rPr>
                <a:t>  </a:t>
              </a:r>
              <a:r>
                <a:rPr lang="en-US" altLang="zh-CN" b="1" dirty="0">
                  <a:solidFill>
                    <a:srgbClr val="FF0000"/>
                  </a:solidFill>
                  <a:latin typeface="微软雅黑" panose="020B0503020204020204" pitchFamily="34" charset="-122"/>
                  <a:ea typeface="微软雅黑" panose="020B0503020204020204" pitchFamily="34" charset="-122"/>
                </a:rPr>
                <a:t>MPU-100 </a:t>
              </a:r>
              <a:r>
                <a:rPr lang="en-US" altLang="zh-CN" b="1" dirty="0" smtClean="0">
                  <a:solidFill>
                    <a:srgbClr val="FF0000"/>
                  </a:solidFill>
                  <a:latin typeface="微软雅黑" panose="020B0503020204020204" pitchFamily="34" charset="-122"/>
                  <a:ea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rPr>
                <a:t>MSR5660/80</a:t>
              </a:r>
              <a:r>
                <a:rPr lang="zh-CN" altLang="en-US" b="1" dirty="0">
                  <a:latin typeface="微软雅黑" panose="020B0503020204020204" pitchFamily="34" charset="-122"/>
                  <a:ea typeface="微软雅黑" panose="020B0503020204020204" pitchFamily="34" charset="-122"/>
                </a:rPr>
                <a:t>主</a:t>
              </a:r>
              <a:r>
                <a:rPr lang="zh-CN" altLang="en-US" b="1" dirty="0" smtClean="0">
                  <a:latin typeface="微软雅黑" panose="020B0503020204020204" pitchFamily="34" charset="-122"/>
                  <a:ea typeface="微软雅黑" panose="020B0503020204020204" pitchFamily="34" charset="-122"/>
                </a:rPr>
                <a:t>控</a:t>
              </a:r>
              <a:endParaRPr lang="en-US" altLang="zh-CN" b="1" dirty="0" smtClean="0">
                <a:latin typeface="微软雅黑" panose="020B0503020204020204" pitchFamily="34" charset="-122"/>
                <a:ea typeface="微软雅黑" panose="020B0503020204020204" pitchFamily="34" charset="-122"/>
              </a:endParaRPr>
            </a:p>
            <a:p>
              <a:pPr marL="267891" indent="-128588">
                <a:lnSpc>
                  <a:spcPct val="130000"/>
                </a:lnSpc>
                <a:spcBef>
                  <a:spcPts val="600"/>
                </a:spcBef>
                <a:buSzPct val="80000"/>
                <a:buFont typeface="Wingdings" pitchFamily="2" charset="2"/>
                <a:buChar char="l"/>
              </a:pPr>
              <a:r>
                <a:rPr lang="en-US" altLang="zh-CN" b="1" dirty="0" smtClean="0">
                  <a:solidFill>
                    <a:srgbClr val="FF0000"/>
                  </a:solidFill>
                  <a:latin typeface="微软雅黑" panose="020B0503020204020204" pitchFamily="34" charset="-122"/>
                  <a:ea typeface="微软雅黑" panose="020B0503020204020204" pitchFamily="34" charset="-122"/>
                </a:rPr>
                <a:t>  MPU-100-X1   </a:t>
              </a:r>
              <a:r>
                <a:rPr lang="en-US" altLang="zh-CN" b="1" dirty="0" smtClean="0">
                  <a:solidFill>
                    <a:schemeClr val="tx1">
                      <a:lumMod val="95000"/>
                      <a:lumOff val="5000"/>
                    </a:schemeClr>
                  </a:solidFill>
                  <a:latin typeface="微软雅黑" panose="020B0503020204020204" pitchFamily="34" charset="-122"/>
                  <a:ea typeface="微软雅黑" panose="020B0503020204020204" pitchFamily="34" charset="-122"/>
                </a:rPr>
                <a:t>MSR5660/80</a:t>
              </a:r>
              <a:r>
                <a:rPr lang="zh-CN" altLang="en-US" b="1" dirty="0" smtClean="0">
                  <a:solidFill>
                    <a:schemeClr val="tx1">
                      <a:lumMod val="95000"/>
                      <a:lumOff val="5000"/>
                    </a:schemeClr>
                  </a:solidFill>
                  <a:latin typeface="微软雅黑" panose="020B0503020204020204" pitchFamily="34" charset="-122"/>
                  <a:ea typeface="微软雅黑" panose="020B0503020204020204" pitchFamily="34" charset="-122"/>
                </a:rPr>
                <a:t>主控</a:t>
              </a:r>
              <a:endParaRPr lang="en-US" altLang="zh-CN" b="1"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marL="267891" indent="-128588">
                <a:lnSpc>
                  <a:spcPct val="130000"/>
                </a:lnSpc>
                <a:spcBef>
                  <a:spcPts val="600"/>
                </a:spcBef>
                <a:buSzPct val="80000"/>
                <a:buFont typeface="Wingdings" pitchFamily="2" charset="2"/>
                <a:buChar char="l"/>
              </a:pPr>
              <a:r>
                <a:rPr lang="en-US" altLang="zh-CN" b="1" dirty="0" smtClean="0">
                  <a:solidFill>
                    <a:srgbClr val="FF0000"/>
                  </a:solidFill>
                  <a:latin typeface="微软雅黑" panose="020B0503020204020204" pitchFamily="34" charset="-122"/>
                  <a:ea typeface="微软雅黑" panose="020B0503020204020204" pitchFamily="34" charset="-122"/>
                </a:rPr>
                <a:t>  MPU-60           </a:t>
              </a:r>
              <a:r>
                <a:rPr lang="en-US" altLang="zh-CN" b="1" dirty="0" smtClean="0">
                  <a:latin typeface="微软雅黑" panose="020B0503020204020204" pitchFamily="34" charset="-122"/>
                  <a:ea typeface="微软雅黑" panose="020B0503020204020204" pitchFamily="34" charset="-122"/>
                </a:rPr>
                <a:t>MSR5620</a:t>
              </a:r>
              <a:r>
                <a:rPr lang="zh-CN" altLang="en-US" b="1" dirty="0" smtClean="0">
                  <a:latin typeface="微软雅黑" panose="020B0503020204020204" pitchFamily="34" charset="-122"/>
                  <a:ea typeface="微软雅黑" panose="020B0503020204020204" pitchFamily="34" charset="-122"/>
                </a:rPr>
                <a:t>主控</a:t>
              </a:r>
              <a:endParaRPr lang="en-US" altLang="zh-CN" b="1" dirty="0" smtClean="0">
                <a:latin typeface="微软雅黑" panose="020B0503020204020204" pitchFamily="34" charset="-122"/>
                <a:ea typeface="微软雅黑" panose="020B0503020204020204" pitchFamily="34" charset="-122"/>
              </a:endParaRPr>
            </a:p>
          </p:txBody>
        </p:sp>
        <p:sp>
          <p:nvSpPr>
            <p:cNvPr id="14" name="同侧圆角矩形 13"/>
            <p:cNvSpPr/>
            <p:nvPr/>
          </p:nvSpPr>
          <p:spPr bwMode="ltGray">
            <a:xfrm>
              <a:off x="6156176" y="1777806"/>
              <a:ext cx="2736304" cy="575382"/>
            </a:xfrm>
            <a:prstGeom prst="round2SameRect">
              <a:avLst/>
            </a:prstGeom>
            <a:solidFill>
              <a:srgbClr val="0070C0"/>
            </a:solidFill>
            <a:ln w="9525">
              <a:noFill/>
              <a:miter lim="800000"/>
              <a:headEnd/>
              <a:tailEnd/>
            </a:ln>
            <a:effectLst/>
          </p:spPr>
          <p:txBody>
            <a:bodyPr wrap="none" rtlCol="0" anchor="ctr"/>
            <a:lstStyle/>
            <a:p>
              <a:pPr algn="ctr"/>
              <a:r>
                <a:rPr lang="en-US" altLang="zh-CN" b="1" dirty="0">
                  <a:solidFill>
                    <a:schemeClr val="bg1"/>
                  </a:solidFill>
                  <a:latin typeface="微软雅黑" panose="020B0503020204020204" pitchFamily="34" charset="-122"/>
                  <a:ea typeface="微软雅黑" panose="020B0503020204020204" pitchFamily="34" charset="-122"/>
                </a:rPr>
                <a:t>56</a:t>
              </a:r>
              <a:r>
                <a:rPr lang="zh-CN" altLang="en-US" b="1" dirty="0">
                  <a:solidFill>
                    <a:schemeClr val="bg1"/>
                  </a:solidFill>
                  <a:latin typeface="微软雅黑" panose="020B0503020204020204" pitchFamily="34" charset="-122"/>
                  <a:ea typeface="微软雅黑" panose="020B0503020204020204" pitchFamily="34" charset="-122"/>
                </a:rPr>
                <a:t>系列</a:t>
              </a:r>
              <a:r>
                <a:rPr lang="en-US" altLang="zh-CN" b="1" dirty="0">
                  <a:solidFill>
                    <a:schemeClr val="bg1"/>
                  </a:solidFill>
                  <a:latin typeface="微软雅黑" panose="020B0503020204020204" pitchFamily="34" charset="-122"/>
                  <a:ea typeface="微软雅黑" panose="020B0503020204020204" pitchFamily="34" charset="-122"/>
                </a:rPr>
                <a:t>MPU</a:t>
              </a:r>
              <a:r>
                <a:rPr lang="zh-CN" altLang="en-US" b="1" dirty="0">
                  <a:solidFill>
                    <a:schemeClr val="bg1"/>
                  </a:solidFill>
                  <a:latin typeface="微软雅黑" panose="020B0503020204020204" pitchFamily="34" charset="-122"/>
                  <a:ea typeface="微软雅黑" panose="020B0503020204020204" pitchFamily="34" charset="-122"/>
                </a:rPr>
                <a:t>主控板说明</a:t>
              </a:r>
            </a:p>
          </p:txBody>
        </p:sp>
      </p:grpSp>
      <p:pic>
        <p:nvPicPr>
          <p:cNvPr id="4" name="图片 3"/>
          <p:cNvPicPr>
            <a:picLocks noChangeAspect="1"/>
          </p:cNvPicPr>
          <p:nvPr/>
        </p:nvPicPr>
        <p:blipFill>
          <a:blip r:embed="rId6"/>
          <a:stretch>
            <a:fillRect/>
          </a:stretch>
        </p:blipFill>
        <p:spPr>
          <a:xfrm>
            <a:off x="395557" y="2292158"/>
            <a:ext cx="3262167" cy="1102704"/>
          </a:xfrm>
          <a:prstGeom prst="rect">
            <a:avLst/>
          </a:prstGeom>
        </p:spPr>
      </p:pic>
      <p:sp>
        <p:nvSpPr>
          <p:cNvPr id="17" name="TextBox 9"/>
          <p:cNvSpPr txBox="1"/>
          <p:nvPr/>
        </p:nvSpPr>
        <p:spPr>
          <a:xfrm>
            <a:off x="1187624" y="3439265"/>
            <a:ext cx="1450562" cy="323165"/>
          </a:xfrm>
          <a:prstGeom prst="rect">
            <a:avLst/>
          </a:prstGeom>
          <a:noFill/>
        </p:spPr>
        <p:txBody>
          <a:bodyPr wrap="square" rtlCol="0">
            <a:spAutoFit/>
          </a:bodyPr>
          <a:lstStyle/>
          <a:p>
            <a:pPr algn="ctr"/>
            <a:r>
              <a:rPr lang="en-US" altLang="zh-CN" sz="1500" b="1" dirty="0">
                <a:latin typeface="微软雅黑" panose="020B0503020204020204" pitchFamily="34" charset="-122"/>
                <a:ea typeface="微软雅黑" panose="020B0503020204020204" pitchFamily="34" charset="-122"/>
              </a:rPr>
              <a:t>MPU-100-X1</a:t>
            </a:r>
            <a:endParaRPr lang="zh-CN" altLang="en-US" sz="1500" b="1" dirty="0">
              <a:latin typeface="微软雅黑" panose="020B0503020204020204" pitchFamily="34" charset="-122"/>
              <a:ea typeface="微软雅黑" panose="020B0503020204020204" pitchFamily="34" charset="-122"/>
            </a:endParaRPr>
          </a:p>
        </p:txBody>
      </p:sp>
      <p:sp>
        <p:nvSpPr>
          <p:cNvPr id="6" name="文本框 5"/>
          <p:cNvSpPr txBox="1"/>
          <p:nvPr/>
        </p:nvSpPr>
        <p:spPr>
          <a:xfrm>
            <a:off x="4487992" y="4339396"/>
            <a:ext cx="184731" cy="646331"/>
          </a:xfrm>
          <a:prstGeom prst="rect">
            <a:avLst/>
          </a:prstGeom>
          <a:noFill/>
        </p:spPr>
        <p:txBody>
          <a:bodyPr wrap="none" rtlCol="0">
            <a:spAutoFit/>
          </a:bodyPr>
          <a:lstStyle/>
          <a:p>
            <a:endParaRPr lang="zh-CN" altLang="en-US"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sp>
        <p:nvSpPr>
          <p:cNvPr id="7" name="文本框 6"/>
          <p:cNvSpPr txBox="1"/>
          <p:nvPr/>
        </p:nvSpPr>
        <p:spPr>
          <a:xfrm>
            <a:off x="4835526" y="2456585"/>
            <a:ext cx="184731" cy="369332"/>
          </a:xfrm>
          <a:prstGeom prst="rect">
            <a:avLst/>
          </a:prstGeom>
          <a:noFill/>
        </p:spPr>
        <p:txBody>
          <a:bodyPr wrap="none" rtlCol="0">
            <a:spAutoFit/>
          </a:bodyPr>
          <a:lstStyle/>
          <a:p>
            <a:endParaRPr lang="zh-CN" altLang="en-US" dirty="0">
              <a:latin typeface="微软雅黑" panose="020B0503020204020204" pitchFamily="34" charset="-122"/>
              <a:ea typeface="微软雅黑" panose="020B0503020204020204" pitchFamily="34" charset="-122"/>
            </a:endParaRPr>
          </a:p>
        </p:txBody>
      </p:sp>
      <p:grpSp>
        <p:nvGrpSpPr>
          <p:cNvPr id="9" name="组合 19"/>
          <p:cNvGrpSpPr/>
          <p:nvPr/>
        </p:nvGrpSpPr>
        <p:grpSpPr>
          <a:xfrm>
            <a:off x="4532161" y="2432236"/>
            <a:ext cx="4291765" cy="2273774"/>
            <a:chOff x="6156176" y="1667427"/>
            <a:chExt cx="2736304" cy="2319630"/>
          </a:xfrm>
          <a:effectLst>
            <a:outerShdw blurRad="50800" dist="38100" dir="2700000" algn="tl" rotWithShape="0">
              <a:prstClr val="black">
                <a:alpha val="40000"/>
              </a:prstClr>
            </a:outerShdw>
          </a:effectLst>
        </p:grpSpPr>
        <p:sp>
          <p:nvSpPr>
            <p:cNvPr id="11" name="TextBox 10"/>
            <p:cNvSpPr txBox="1"/>
            <p:nvPr/>
          </p:nvSpPr>
          <p:spPr>
            <a:xfrm>
              <a:off x="6156176" y="2003991"/>
              <a:ext cx="2736304" cy="1983066"/>
            </a:xfrm>
            <a:prstGeom prst="rect">
              <a:avLst/>
            </a:prstGeom>
            <a:solidFill>
              <a:schemeClr val="accent3">
                <a:lumMod val="95000"/>
              </a:schemeClr>
            </a:solidFill>
            <a:ln>
              <a:noFill/>
            </a:ln>
            <a:effectLst/>
          </p:spPr>
          <p:txBody>
            <a:bodyPr wrap="square" tIns="135000" bIns="135000" rtlCol="0">
              <a:spAutoFit/>
            </a:bodyPr>
            <a:lstStyle/>
            <a:p>
              <a:pPr marL="267891" indent="-128588">
                <a:lnSpc>
                  <a:spcPct val="130000"/>
                </a:lnSpc>
                <a:spcBef>
                  <a:spcPts val="600"/>
                </a:spcBef>
                <a:buSzPct val="80000"/>
                <a:buFont typeface="Wingdings" pitchFamily="2" charset="2"/>
                <a:buChar char="l"/>
              </a:pPr>
              <a:r>
                <a:rPr lang="zh-CN" altLang="en-US" b="1" dirty="0">
                  <a:solidFill>
                    <a:srgbClr val="FF0000"/>
                  </a:solidFill>
                  <a:latin typeface="微软雅黑" panose="020B0503020204020204" pitchFamily="34" charset="-122"/>
                  <a:ea typeface="微软雅黑" panose="020B0503020204020204" pitchFamily="34" charset="-122"/>
                </a:rPr>
                <a:t>  多核</a:t>
              </a:r>
              <a:r>
                <a:rPr lang="zh-CN" altLang="en-US" b="1" dirty="0">
                  <a:latin typeface="微软雅黑" panose="020B0503020204020204" pitchFamily="34" charset="-122"/>
                  <a:ea typeface="微软雅黑" panose="020B0503020204020204" pitchFamily="34" charset="-122"/>
                </a:rPr>
                <a:t>处理器</a:t>
              </a:r>
              <a:endParaRPr lang="en-US" altLang="zh-CN" b="1" dirty="0">
                <a:latin typeface="微软雅黑" panose="020B0503020204020204" pitchFamily="34" charset="-122"/>
                <a:ea typeface="微软雅黑" panose="020B0503020204020204" pitchFamily="34" charset="-122"/>
              </a:endParaRPr>
            </a:p>
            <a:p>
              <a:pPr marL="267891" indent="-128588">
                <a:lnSpc>
                  <a:spcPct val="130000"/>
                </a:lnSpc>
                <a:spcBef>
                  <a:spcPts val="600"/>
                </a:spcBef>
                <a:buSzPct val="80000"/>
                <a:buFont typeface="Wingdings" pitchFamily="2" charset="2"/>
                <a:buChar char="l"/>
              </a:pPr>
              <a:r>
                <a:rPr lang="zh-CN" altLang="en-US" b="1" dirty="0">
                  <a:solidFill>
                    <a:srgbClr val="FF0000"/>
                  </a:solidFill>
                  <a:latin typeface="微软雅黑" panose="020B0503020204020204" pitchFamily="34" charset="-122"/>
                  <a:ea typeface="微软雅黑" panose="020B0503020204020204" pitchFamily="34" charset="-122"/>
                </a:rPr>
                <a:t>  大容量</a:t>
              </a:r>
              <a:r>
                <a:rPr lang="zh-CN" altLang="en-US" b="1" dirty="0">
                  <a:latin typeface="微软雅黑" panose="020B0503020204020204" pitchFamily="34" charset="-122"/>
                  <a:ea typeface="微软雅黑" panose="020B0503020204020204" pitchFamily="34" charset="-122"/>
                </a:rPr>
                <a:t>路由表</a:t>
              </a:r>
              <a:endParaRPr lang="en-US" altLang="zh-CN" b="1" dirty="0">
                <a:latin typeface="微软雅黑" panose="020B0503020204020204" pitchFamily="34" charset="-122"/>
                <a:ea typeface="微软雅黑" panose="020B0503020204020204" pitchFamily="34" charset="-122"/>
              </a:endParaRPr>
            </a:p>
            <a:p>
              <a:pPr marL="267891" indent="-128588">
                <a:lnSpc>
                  <a:spcPct val="130000"/>
                </a:lnSpc>
                <a:spcBef>
                  <a:spcPts val="600"/>
                </a:spcBef>
                <a:buSzPct val="80000"/>
                <a:buFont typeface="Wingdings" pitchFamily="2" charset="2"/>
                <a:buChar char="l"/>
              </a:pPr>
              <a:r>
                <a:rPr lang="zh-CN" altLang="en-US" b="1" dirty="0">
                  <a:solidFill>
                    <a:srgbClr val="FF0000"/>
                  </a:solidFill>
                  <a:latin typeface="微软雅黑" panose="020B0503020204020204" pitchFamily="34" charset="-122"/>
                  <a:ea typeface="微软雅黑" panose="020B0503020204020204" pitchFamily="34" charset="-122"/>
                </a:rPr>
                <a:t>  毫秒级</a:t>
              </a:r>
              <a:r>
                <a:rPr lang="zh-CN" altLang="en-US" b="1" dirty="0">
                  <a:latin typeface="微软雅黑" panose="020B0503020204020204" pitchFamily="34" charset="-122"/>
                  <a:ea typeface="微软雅黑" panose="020B0503020204020204" pitchFamily="34" charset="-122"/>
                </a:rPr>
                <a:t>切换</a:t>
              </a:r>
              <a:endParaRPr lang="en-US" altLang="zh-CN" b="1" dirty="0">
                <a:latin typeface="微软雅黑" panose="020B0503020204020204" pitchFamily="34" charset="-122"/>
                <a:ea typeface="微软雅黑" panose="020B0503020204020204" pitchFamily="34" charset="-122"/>
              </a:endParaRPr>
            </a:p>
            <a:p>
              <a:pPr marL="267891" indent="-128588">
                <a:lnSpc>
                  <a:spcPct val="130000"/>
                </a:lnSpc>
                <a:spcBef>
                  <a:spcPts val="600"/>
                </a:spcBef>
                <a:buSzPct val="80000"/>
                <a:buFont typeface="Wingdings" pitchFamily="2" charset="2"/>
                <a:buChar char="l"/>
              </a:pPr>
              <a:r>
                <a:rPr lang="zh-CN" altLang="en-US" b="1" dirty="0">
                  <a:solidFill>
                    <a:srgbClr val="FF0000"/>
                  </a:solidFill>
                  <a:latin typeface="微软雅黑" panose="020B0503020204020204" pitchFamily="34" charset="-122"/>
                  <a:ea typeface="微软雅黑" panose="020B0503020204020204" pitchFamily="34" charset="-122"/>
                </a:rPr>
                <a:t>  进程级</a:t>
              </a:r>
              <a:r>
                <a:rPr lang="zh-CN" altLang="en-US" b="1" dirty="0">
                  <a:latin typeface="微软雅黑" panose="020B0503020204020204" pitchFamily="34" charset="-122"/>
                  <a:ea typeface="微软雅黑" panose="020B0503020204020204" pitchFamily="34" charset="-122"/>
                </a:rPr>
                <a:t>备份</a:t>
              </a:r>
              <a:endParaRPr lang="en-US" altLang="zh-CN" b="1" dirty="0">
                <a:latin typeface="微软雅黑" panose="020B0503020204020204" pitchFamily="34" charset="-122"/>
                <a:ea typeface="微软雅黑" panose="020B0503020204020204" pitchFamily="34" charset="-122"/>
              </a:endParaRPr>
            </a:p>
          </p:txBody>
        </p:sp>
        <p:sp>
          <p:nvSpPr>
            <p:cNvPr id="15" name="同侧圆角矩形 14"/>
            <p:cNvSpPr/>
            <p:nvPr/>
          </p:nvSpPr>
          <p:spPr bwMode="ltGray">
            <a:xfrm>
              <a:off x="6156176" y="1667427"/>
              <a:ext cx="2736304" cy="336564"/>
            </a:xfrm>
            <a:prstGeom prst="round2SameRect">
              <a:avLst/>
            </a:prstGeom>
            <a:solidFill>
              <a:srgbClr val="0070C0"/>
            </a:solidFill>
            <a:ln w="9525">
              <a:noFill/>
              <a:miter lim="800000"/>
              <a:headEnd/>
              <a:tailEnd/>
            </a:ln>
            <a:effectLst/>
          </p:spPr>
          <p:txBody>
            <a:bodyPr wrap="none" rtlCol="0" anchor="ctr"/>
            <a:lstStyle/>
            <a:p>
              <a:pPr algn="ctr"/>
              <a:r>
                <a:rPr lang="en-US" altLang="zh-CN" b="1" dirty="0">
                  <a:solidFill>
                    <a:schemeClr val="bg1"/>
                  </a:solidFill>
                  <a:latin typeface="微软雅黑" panose="020B0503020204020204" pitchFamily="34" charset="-122"/>
                  <a:ea typeface="微软雅黑" panose="020B0503020204020204" pitchFamily="34" charset="-122"/>
                </a:rPr>
                <a:t>56</a:t>
              </a:r>
              <a:r>
                <a:rPr lang="zh-CN" altLang="en-US" b="1" dirty="0">
                  <a:solidFill>
                    <a:schemeClr val="bg1"/>
                  </a:solidFill>
                  <a:latin typeface="微软雅黑" panose="020B0503020204020204" pitchFamily="34" charset="-122"/>
                  <a:ea typeface="微软雅黑" panose="020B0503020204020204" pitchFamily="34" charset="-122"/>
                </a:rPr>
                <a:t>系列</a:t>
              </a:r>
              <a:r>
                <a:rPr lang="en-US" altLang="zh-CN" b="1" dirty="0">
                  <a:solidFill>
                    <a:schemeClr val="bg1"/>
                  </a:solidFill>
                  <a:latin typeface="微软雅黑" panose="020B0503020204020204" pitchFamily="34" charset="-122"/>
                  <a:ea typeface="微软雅黑" panose="020B0503020204020204" pitchFamily="34" charset="-122"/>
                </a:rPr>
                <a:t>MPU</a:t>
              </a:r>
              <a:r>
                <a:rPr lang="zh-CN" altLang="en-US" b="1" dirty="0">
                  <a:solidFill>
                    <a:schemeClr val="bg1"/>
                  </a:solidFill>
                  <a:latin typeface="微软雅黑" panose="020B0503020204020204" pitchFamily="34" charset="-122"/>
                  <a:ea typeface="微软雅黑" panose="020B0503020204020204" pitchFamily="34" charset="-122"/>
                </a:rPr>
                <a:t>主控板特点</a:t>
              </a:r>
            </a:p>
          </p:txBody>
        </p:sp>
      </p:grpSp>
    </p:spTree>
    <p:extLst>
      <p:ext uri="{BB962C8B-B14F-4D97-AF65-F5344CB8AC3E}">
        <p14:creationId xmlns:p14="http://schemas.microsoft.com/office/powerpoint/2010/main" val="71466690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descr="IMG_9905精修-锐化.png"/>
          <p:cNvPicPr>
            <a:picLocks noChangeAspect="1"/>
          </p:cNvPicPr>
          <p:nvPr/>
        </p:nvPicPr>
        <p:blipFill>
          <a:blip r:embed="rId3" cstate="print"/>
          <a:stretch>
            <a:fillRect/>
          </a:stretch>
        </p:blipFill>
        <p:spPr>
          <a:xfrm>
            <a:off x="4679157" y="1360833"/>
            <a:ext cx="2853507" cy="910835"/>
          </a:xfrm>
          <a:prstGeom prst="rect">
            <a:avLst/>
          </a:prstGeom>
        </p:spPr>
      </p:pic>
      <p:sp>
        <p:nvSpPr>
          <p:cNvPr id="46" name="矩形 45"/>
          <p:cNvSpPr/>
          <p:nvPr/>
        </p:nvSpPr>
        <p:spPr>
          <a:xfrm>
            <a:off x="6179355" y="1982387"/>
            <a:ext cx="160736" cy="1071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aphicFrame>
        <p:nvGraphicFramePr>
          <p:cNvPr id="56" name="表格 55"/>
          <p:cNvGraphicFramePr>
            <a:graphicFrameLocks noGrp="1"/>
          </p:cNvGraphicFramePr>
          <p:nvPr>
            <p:extLst/>
          </p:nvPr>
        </p:nvGraphicFramePr>
        <p:xfrm>
          <a:off x="1723983" y="3195541"/>
          <a:ext cx="5910350" cy="1266419"/>
        </p:xfrm>
        <a:graphic>
          <a:graphicData uri="http://schemas.openxmlformats.org/drawingml/2006/table">
            <a:tbl>
              <a:tblPr firstRow="1" bandRow="1">
                <a:tableStyleId>{21E4AEA4-8DFA-4A89-87EB-49C32662AFE0}</a:tableStyleId>
              </a:tblPr>
              <a:tblGrid>
                <a:gridCol w="668045">
                  <a:extLst>
                    <a:ext uri="{9D8B030D-6E8A-4147-A177-3AD203B41FA5}">
                      <a16:colId xmlns="" xmlns:a16="http://schemas.microsoft.com/office/drawing/2014/main" val="20000"/>
                    </a:ext>
                  </a:extLst>
                </a:gridCol>
                <a:gridCol w="454647">
                  <a:extLst>
                    <a:ext uri="{9D8B030D-6E8A-4147-A177-3AD203B41FA5}">
                      <a16:colId xmlns="" xmlns:a16="http://schemas.microsoft.com/office/drawing/2014/main" val="20002"/>
                    </a:ext>
                  </a:extLst>
                </a:gridCol>
                <a:gridCol w="890726">
                  <a:extLst>
                    <a:ext uri="{9D8B030D-6E8A-4147-A177-3AD203B41FA5}">
                      <a16:colId xmlns="" xmlns:a16="http://schemas.microsoft.com/office/drawing/2014/main" val="20003"/>
                    </a:ext>
                  </a:extLst>
                </a:gridCol>
                <a:gridCol w="723716">
                  <a:extLst>
                    <a:ext uri="{9D8B030D-6E8A-4147-A177-3AD203B41FA5}">
                      <a16:colId xmlns="" xmlns:a16="http://schemas.microsoft.com/office/drawing/2014/main" val="20004"/>
                    </a:ext>
                  </a:extLst>
                </a:gridCol>
                <a:gridCol w="1002068">
                  <a:extLst>
                    <a:ext uri="{9D8B030D-6E8A-4147-A177-3AD203B41FA5}">
                      <a16:colId xmlns="" xmlns:a16="http://schemas.microsoft.com/office/drawing/2014/main" val="20005"/>
                    </a:ext>
                  </a:extLst>
                </a:gridCol>
                <a:gridCol w="445364">
                  <a:extLst>
                    <a:ext uri="{9D8B030D-6E8A-4147-A177-3AD203B41FA5}">
                      <a16:colId xmlns="" xmlns:a16="http://schemas.microsoft.com/office/drawing/2014/main" val="20006"/>
                    </a:ext>
                  </a:extLst>
                </a:gridCol>
                <a:gridCol w="445364">
                  <a:extLst>
                    <a:ext uri="{9D8B030D-6E8A-4147-A177-3AD203B41FA5}">
                      <a16:colId xmlns="" xmlns:a16="http://schemas.microsoft.com/office/drawing/2014/main" val="20007"/>
                    </a:ext>
                  </a:extLst>
                </a:gridCol>
                <a:gridCol w="676022">
                  <a:extLst>
                    <a:ext uri="{9D8B030D-6E8A-4147-A177-3AD203B41FA5}">
                      <a16:colId xmlns="" xmlns:a16="http://schemas.microsoft.com/office/drawing/2014/main" val="20008"/>
                    </a:ext>
                  </a:extLst>
                </a:gridCol>
                <a:gridCol w="604398">
                  <a:extLst>
                    <a:ext uri="{9D8B030D-6E8A-4147-A177-3AD203B41FA5}">
                      <a16:colId xmlns="" xmlns:a16="http://schemas.microsoft.com/office/drawing/2014/main" val="20009"/>
                    </a:ext>
                  </a:extLst>
                </a:gridCol>
              </a:tblGrid>
              <a:tr h="240305">
                <a:tc>
                  <a:txBody>
                    <a:bodyPr/>
                    <a:lstStyle/>
                    <a:p>
                      <a:pPr algn="ctr"/>
                      <a:r>
                        <a:rPr lang="zh-CN" altLang="en-US" sz="900" b="1" dirty="0">
                          <a:solidFill>
                            <a:schemeClr val="tx1"/>
                          </a:solidFill>
                          <a:latin typeface="微软雅黑" panose="020B0503020204020204" pitchFamily="34" charset="-122"/>
                          <a:ea typeface="微软雅黑" panose="020B0503020204020204" pitchFamily="34" charset="-122"/>
                        </a:rPr>
                        <a:t>转发板</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algn="ctr"/>
                      <a:r>
                        <a:rPr lang="zh-CN" altLang="en-US" sz="900" b="1" dirty="0">
                          <a:solidFill>
                            <a:schemeClr val="tx1"/>
                          </a:solidFill>
                          <a:latin typeface="微软雅黑" panose="020B0503020204020204" pitchFamily="34" charset="-122"/>
                          <a:ea typeface="微软雅黑" panose="020B0503020204020204" pitchFamily="34" charset="-122"/>
                        </a:rPr>
                        <a:t>核</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algn="ctr"/>
                      <a:r>
                        <a:rPr lang="en-US" altLang="zh-CN" sz="900" b="1" dirty="0">
                          <a:solidFill>
                            <a:schemeClr val="tx1"/>
                          </a:solidFill>
                          <a:latin typeface="微软雅黑" panose="020B0503020204020204" pitchFamily="34" charset="-122"/>
                          <a:ea typeface="微软雅黑" panose="020B0503020204020204" pitchFamily="34" charset="-122"/>
                        </a:rPr>
                        <a:t>GE</a:t>
                      </a:r>
                      <a:r>
                        <a:rPr lang="zh-CN" altLang="en-US" sz="900" b="1" dirty="0">
                          <a:solidFill>
                            <a:schemeClr val="tx1"/>
                          </a:solidFill>
                          <a:latin typeface="微软雅黑" panose="020B0503020204020204" pitchFamily="34" charset="-122"/>
                          <a:ea typeface="微软雅黑" panose="020B0503020204020204" pitchFamily="34" charset="-122"/>
                        </a:rPr>
                        <a:t>接口</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algn="ctr"/>
                      <a:r>
                        <a:rPr lang="en-US" altLang="zh-CN" sz="900" b="1" dirty="0">
                          <a:solidFill>
                            <a:schemeClr val="tx1"/>
                          </a:solidFill>
                          <a:latin typeface="微软雅黑" panose="020B0503020204020204" pitchFamily="34" charset="-122"/>
                          <a:ea typeface="微软雅黑" panose="020B0503020204020204" pitchFamily="34" charset="-122"/>
                        </a:rPr>
                        <a:t>10GE</a:t>
                      </a:r>
                      <a:r>
                        <a:rPr lang="zh-CN" altLang="en-US" sz="900" b="1" dirty="0">
                          <a:solidFill>
                            <a:schemeClr val="tx1"/>
                          </a:solidFill>
                          <a:latin typeface="微软雅黑" panose="020B0503020204020204" pitchFamily="34" charset="-122"/>
                          <a:ea typeface="微软雅黑" panose="020B0503020204020204" pitchFamily="34" charset="-122"/>
                        </a:rPr>
                        <a:t>接口</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algn="ctr"/>
                      <a:r>
                        <a:rPr lang="en-US" altLang="zh-CN" sz="900" b="1" dirty="0">
                          <a:solidFill>
                            <a:schemeClr val="tx1"/>
                          </a:solidFill>
                          <a:latin typeface="微软雅黑" panose="020B0503020204020204" pitchFamily="34" charset="-122"/>
                          <a:ea typeface="微软雅黑" panose="020B0503020204020204" pitchFamily="34" charset="-122"/>
                        </a:rPr>
                        <a:t>USB</a:t>
                      </a:r>
                      <a:endParaRPr lang="zh-CN" altLang="en-US" sz="9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algn="ctr"/>
                      <a:r>
                        <a:rPr lang="en-US" altLang="zh-CN" sz="900" b="1" dirty="0">
                          <a:solidFill>
                            <a:schemeClr val="tx1"/>
                          </a:solidFill>
                          <a:latin typeface="微软雅黑" panose="020B0503020204020204" pitchFamily="34" charset="-122"/>
                          <a:ea typeface="微软雅黑" panose="020B0503020204020204" pitchFamily="34" charset="-122"/>
                        </a:rPr>
                        <a:t>VPM</a:t>
                      </a:r>
                      <a:endParaRPr lang="zh-CN" altLang="en-US" sz="9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algn="ctr"/>
                      <a:r>
                        <a:rPr lang="zh-CN" altLang="en-US" sz="900" b="1" dirty="0">
                          <a:solidFill>
                            <a:schemeClr val="tx1"/>
                          </a:solidFill>
                          <a:latin typeface="微软雅黑" panose="020B0503020204020204" pitchFamily="34" charset="-122"/>
                          <a:ea typeface="微软雅黑" panose="020B0503020204020204" pitchFamily="34" charset="-122"/>
                        </a:rPr>
                        <a:t>内存</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algn="ctr"/>
                      <a:r>
                        <a:rPr lang="zh-CN" altLang="en-US" sz="900" b="1" dirty="0">
                          <a:solidFill>
                            <a:schemeClr val="tx1"/>
                          </a:solidFill>
                          <a:latin typeface="微软雅黑" panose="020B0503020204020204" pitchFamily="34" charset="-122"/>
                          <a:ea typeface="微软雅黑" panose="020B0503020204020204" pitchFamily="34" charset="-122"/>
                        </a:rPr>
                        <a:t>转发性能</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algn="ctr"/>
                      <a:r>
                        <a:rPr lang="zh-CN" altLang="en-US" sz="900" b="1" dirty="0">
                          <a:solidFill>
                            <a:schemeClr val="tx1"/>
                          </a:solidFill>
                          <a:latin typeface="微软雅黑" panose="020B0503020204020204" pitchFamily="34" charset="-122"/>
                          <a:ea typeface="微软雅黑" panose="020B0503020204020204" pitchFamily="34" charset="-122"/>
                        </a:rPr>
                        <a:t>加密性能</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extLst>
                  <a:ext uri="{0D108BD9-81ED-4DB2-BD59-A6C34878D82A}">
                    <a16:rowId xmlns="" xmlns:a16="http://schemas.microsoft.com/office/drawing/2014/main" val="10000"/>
                  </a:ext>
                </a:extLst>
              </a:tr>
              <a:tr h="37804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SPU-100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900" b="0" kern="1200" dirty="0" smtClean="0">
                          <a:solidFill>
                            <a:schemeClr val="tx1"/>
                          </a:solidFill>
                          <a:latin typeface="微软雅黑" panose="020B0503020204020204" pitchFamily="34" charset="-122"/>
                          <a:ea typeface="微软雅黑" panose="020B0503020204020204" pitchFamily="34" charset="-122"/>
                          <a:cs typeface="+mn-cs"/>
                        </a:rPr>
                        <a:t>多核</a:t>
                      </a:r>
                      <a:endParaRPr lang="en-US" altLang="zh-CN"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4(4 x</a:t>
                      </a:r>
                      <a:r>
                        <a:rPr lang="en-US" altLang="zh-CN" sz="900" b="0" kern="1200" baseline="0" dirty="0">
                          <a:solidFill>
                            <a:schemeClr val="tx1"/>
                          </a:solidFill>
                          <a:latin typeface="微软雅黑" panose="020B0503020204020204" pitchFamily="34" charset="-122"/>
                          <a:ea typeface="微软雅黑" panose="020B0503020204020204" pitchFamily="34" charset="-122"/>
                          <a:cs typeface="+mn-cs"/>
                        </a:rPr>
                        <a:t> </a:t>
                      </a:r>
                      <a:r>
                        <a:rPr lang="en-US" altLang="zh-CN" sz="900" b="0" kern="1200" dirty="0">
                          <a:solidFill>
                            <a:schemeClr val="tx1"/>
                          </a:solidFill>
                          <a:latin typeface="微软雅黑" panose="020B0503020204020204" pitchFamily="34" charset="-122"/>
                          <a:ea typeface="微软雅黑" panose="020B0503020204020204" pitchFamily="34" charset="-122"/>
                          <a:cs typeface="+mn-cs"/>
                        </a:rPr>
                        <a:t>Combo)</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2</a:t>
                      </a:r>
                      <a:r>
                        <a:rPr lang="zh-CN" altLang="en-US" sz="900" b="0" kern="1200" dirty="0">
                          <a:solidFill>
                            <a:schemeClr val="tx1"/>
                          </a:solidFill>
                          <a:latin typeface="微软雅黑" panose="020B0503020204020204" pitchFamily="34" charset="-122"/>
                          <a:ea typeface="微软雅黑" panose="020B0503020204020204" pitchFamily="34" charset="-122"/>
                          <a:cs typeface="+mn-cs"/>
                        </a:rPr>
                        <a:t>，支持</a:t>
                      </a:r>
                      <a:r>
                        <a:rPr lang="en-US" altLang="zh-CN" sz="900" b="0" kern="1200" dirty="0">
                          <a:solidFill>
                            <a:schemeClr val="tx1"/>
                          </a:solidFill>
                          <a:latin typeface="微软雅黑" panose="020B0503020204020204" pitchFamily="34" charset="-122"/>
                          <a:ea typeface="微软雅黑" panose="020B0503020204020204" pitchFamily="34" charset="-122"/>
                          <a:cs typeface="+mn-cs"/>
                        </a:rPr>
                        <a:t>3G</a:t>
                      </a:r>
                      <a:r>
                        <a:rPr lang="zh-CN" altLang="en-US" sz="900" b="0" kern="1200" dirty="0">
                          <a:solidFill>
                            <a:schemeClr val="tx1"/>
                          </a:solidFill>
                          <a:latin typeface="微软雅黑" panose="020B0503020204020204" pitchFamily="34" charset="-122"/>
                          <a:ea typeface="微软雅黑" panose="020B0503020204020204" pitchFamily="34" charset="-122"/>
                          <a:cs typeface="+mn-cs"/>
                        </a:rPr>
                        <a:t>扩展</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2</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2G</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smtClean="0">
                          <a:solidFill>
                            <a:schemeClr val="tx1"/>
                          </a:solidFill>
                          <a:latin typeface="微软雅黑" panose="020B0503020204020204" pitchFamily="34" charset="-122"/>
                          <a:ea typeface="微软雅黑" panose="020B0503020204020204" pitchFamily="34" charset="-122"/>
                          <a:cs typeface="+mn-cs"/>
                        </a:rPr>
                        <a:t>15Mpps</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4Gbps</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 xmlns:a16="http://schemas.microsoft.com/office/drawing/2014/main" val="10001"/>
                  </a:ext>
                </a:extLst>
              </a:tr>
              <a:tr h="3240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SPU-200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900" b="0" kern="1200" dirty="0" smtClean="0">
                          <a:solidFill>
                            <a:schemeClr val="tx1"/>
                          </a:solidFill>
                          <a:latin typeface="微软雅黑" panose="020B0503020204020204" pitchFamily="34" charset="-122"/>
                          <a:ea typeface="微软雅黑" panose="020B0503020204020204" pitchFamily="34" charset="-122"/>
                          <a:cs typeface="+mn-cs"/>
                        </a:rPr>
                        <a:t>多核</a:t>
                      </a:r>
                      <a:endParaRPr lang="en-US" altLang="zh-CN"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4(4</a:t>
                      </a:r>
                      <a:r>
                        <a:rPr lang="en-US" altLang="zh-CN" sz="900" b="0" kern="1200" baseline="0" dirty="0">
                          <a:solidFill>
                            <a:schemeClr val="tx1"/>
                          </a:solidFill>
                          <a:latin typeface="微软雅黑" panose="020B0503020204020204" pitchFamily="34" charset="-122"/>
                          <a:ea typeface="微软雅黑" panose="020B0503020204020204" pitchFamily="34" charset="-122"/>
                          <a:cs typeface="+mn-cs"/>
                        </a:rPr>
                        <a:t> x </a:t>
                      </a:r>
                      <a:r>
                        <a:rPr lang="en-US" altLang="zh-CN" sz="900" b="0" kern="1200" dirty="0">
                          <a:solidFill>
                            <a:schemeClr val="tx1"/>
                          </a:solidFill>
                          <a:latin typeface="微软雅黑" panose="020B0503020204020204" pitchFamily="34" charset="-122"/>
                          <a:ea typeface="微软雅黑" panose="020B0503020204020204" pitchFamily="34" charset="-122"/>
                          <a:cs typeface="+mn-cs"/>
                        </a:rPr>
                        <a:t>Combo)</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1</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2</a:t>
                      </a:r>
                      <a:r>
                        <a:rPr lang="zh-CN" altLang="en-US" sz="900" b="0" kern="1200" dirty="0">
                          <a:solidFill>
                            <a:schemeClr val="tx1"/>
                          </a:solidFill>
                          <a:latin typeface="微软雅黑" panose="020B0503020204020204" pitchFamily="34" charset="-122"/>
                          <a:ea typeface="微软雅黑" panose="020B0503020204020204" pitchFamily="34" charset="-122"/>
                          <a:cs typeface="+mn-cs"/>
                        </a:rPr>
                        <a:t>，支持</a:t>
                      </a:r>
                      <a:r>
                        <a:rPr lang="en-US" altLang="zh-CN" sz="900" b="0" kern="1200" dirty="0">
                          <a:solidFill>
                            <a:schemeClr val="tx1"/>
                          </a:solidFill>
                          <a:latin typeface="微软雅黑" panose="020B0503020204020204" pitchFamily="34" charset="-122"/>
                          <a:ea typeface="微软雅黑" panose="020B0503020204020204" pitchFamily="34" charset="-122"/>
                          <a:cs typeface="+mn-cs"/>
                        </a:rPr>
                        <a:t>3G</a:t>
                      </a:r>
                      <a:r>
                        <a:rPr lang="zh-CN" altLang="en-US" sz="900" b="0" kern="1200" dirty="0">
                          <a:solidFill>
                            <a:schemeClr val="tx1"/>
                          </a:solidFill>
                          <a:latin typeface="微软雅黑" panose="020B0503020204020204" pitchFamily="34" charset="-122"/>
                          <a:ea typeface="微软雅黑" panose="020B0503020204020204" pitchFamily="34" charset="-122"/>
                          <a:cs typeface="+mn-cs"/>
                        </a:rPr>
                        <a:t>扩展</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2</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2G</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smtClean="0">
                          <a:solidFill>
                            <a:schemeClr val="tx1"/>
                          </a:solidFill>
                          <a:latin typeface="微软雅黑" panose="020B0503020204020204" pitchFamily="34" charset="-122"/>
                          <a:ea typeface="微软雅黑" panose="020B0503020204020204" pitchFamily="34" charset="-122"/>
                          <a:cs typeface="+mn-cs"/>
                        </a:rPr>
                        <a:t>20Mpps</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8</a:t>
                      </a:r>
                      <a:r>
                        <a:rPr lang="en-US" altLang="zh-CN" sz="900" b="0" kern="1200" dirty="0" smtClean="0">
                          <a:solidFill>
                            <a:schemeClr val="tx1"/>
                          </a:solidFill>
                          <a:latin typeface="微软雅黑" panose="020B0503020204020204" pitchFamily="34" charset="-122"/>
                          <a:ea typeface="微软雅黑" panose="020B0503020204020204" pitchFamily="34" charset="-122"/>
                          <a:cs typeface="+mn-cs"/>
                        </a:rPr>
                        <a:t>Gbps</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 xmlns:a16="http://schemas.microsoft.com/office/drawing/2014/main" val="10002"/>
                  </a:ext>
                </a:extLst>
              </a:tr>
              <a:tr h="3240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SPU-300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900" b="0" kern="1200" dirty="0" smtClean="0">
                          <a:solidFill>
                            <a:schemeClr val="tx1"/>
                          </a:solidFill>
                          <a:latin typeface="微软雅黑" panose="020B0503020204020204" pitchFamily="34" charset="-122"/>
                          <a:ea typeface="微软雅黑" panose="020B0503020204020204" pitchFamily="34" charset="-122"/>
                          <a:cs typeface="+mn-cs"/>
                        </a:rPr>
                        <a:t>多核</a:t>
                      </a:r>
                      <a:endParaRPr lang="en-US" altLang="zh-CN"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4(4</a:t>
                      </a:r>
                      <a:r>
                        <a:rPr lang="en-US" altLang="zh-CN" sz="900" b="0" kern="1200" baseline="0" dirty="0">
                          <a:solidFill>
                            <a:schemeClr val="tx1"/>
                          </a:solidFill>
                          <a:latin typeface="微软雅黑" panose="020B0503020204020204" pitchFamily="34" charset="-122"/>
                          <a:ea typeface="微软雅黑" panose="020B0503020204020204" pitchFamily="34" charset="-122"/>
                          <a:cs typeface="+mn-cs"/>
                        </a:rPr>
                        <a:t> x </a:t>
                      </a:r>
                      <a:r>
                        <a:rPr lang="en-US" altLang="zh-CN" sz="900" b="0" kern="1200" dirty="0">
                          <a:solidFill>
                            <a:schemeClr val="tx1"/>
                          </a:solidFill>
                          <a:latin typeface="微软雅黑" panose="020B0503020204020204" pitchFamily="34" charset="-122"/>
                          <a:ea typeface="微软雅黑" panose="020B0503020204020204" pitchFamily="34" charset="-122"/>
                          <a:cs typeface="+mn-cs"/>
                        </a:rPr>
                        <a:t>Combo)</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1</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2</a:t>
                      </a:r>
                      <a:r>
                        <a:rPr lang="zh-CN" altLang="en-US" sz="900" b="0" kern="1200" dirty="0">
                          <a:solidFill>
                            <a:schemeClr val="tx1"/>
                          </a:solidFill>
                          <a:latin typeface="微软雅黑" panose="020B0503020204020204" pitchFamily="34" charset="-122"/>
                          <a:ea typeface="微软雅黑" panose="020B0503020204020204" pitchFamily="34" charset="-122"/>
                          <a:cs typeface="+mn-cs"/>
                        </a:rPr>
                        <a:t>，支持</a:t>
                      </a:r>
                      <a:r>
                        <a:rPr lang="en-US" altLang="zh-CN" sz="900" b="0" kern="1200" dirty="0">
                          <a:solidFill>
                            <a:schemeClr val="tx1"/>
                          </a:solidFill>
                          <a:latin typeface="微软雅黑" panose="020B0503020204020204" pitchFamily="34" charset="-122"/>
                          <a:ea typeface="微软雅黑" panose="020B0503020204020204" pitchFamily="34" charset="-122"/>
                          <a:cs typeface="+mn-cs"/>
                        </a:rPr>
                        <a:t>3G</a:t>
                      </a:r>
                      <a:r>
                        <a:rPr lang="zh-CN" altLang="en-US" sz="900" b="0" kern="1200" dirty="0">
                          <a:solidFill>
                            <a:schemeClr val="tx1"/>
                          </a:solidFill>
                          <a:latin typeface="微软雅黑" panose="020B0503020204020204" pitchFamily="34" charset="-122"/>
                          <a:ea typeface="微软雅黑" panose="020B0503020204020204" pitchFamily="34" charset="-122"/>
                          <a:cs typeface="+mn-cs"/>
                        </a:rPr>
                        <a:t>扩展</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2</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2G</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smtClean="0">
                          <a:solidFill>
                            <a:schemeClr val="tx1"/>
                          </a:solidFill>
                          <a:latin typeface="微软雅黑" panose="020B0503020204020204" pitchFamily="34" charset="-122"/>
                          <a:ea typeface="微软雅黑" panose="020B0503020204020204" pitchFamily="34" charset="-122"/>
                          <a:cs typeface="+mn-cs"/>
                        </a:rPr>
                        <a:t>40Mpps</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28Gbps</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 xmlns:a16="http://schemas.microsoft.com/office/drawing/2014/main" val="10003"/>
                  </a:ext>
                </a:extLst>
              </a:tr>
            </a:tbl>
          </a:graphicData>
        </a:graphic>
      </p:graphicFrame>
      <p:sp>
        <p:nvSpPr>
          <p:cNvPr id="57" name="圆角矩形标注 56"/>
          <p:cNvSpPr/>
          <p:nvPr/>
        </p:nvSpPr>
        <p:spPr bwMode="ltGray">
          <a:xfrm>
            <a:off x="6179354" y="803660"/>
            <a:ext cx="1633005" cy="270030"/>
          </a:xfrm>
          <a:prstGeom prst="wedgeRoundRectCallout">
            <a:avLst>
              <a:gd name="adj1" fmla="val -42815"/>
              <a:gd name="adj2" fmla="val 383806"/>
              <a:gd name="adj3" fmla="val 16667"/>
            </a:avLst>
          </a:prstGeom>
          <a:gradFill rotWithShape="1">
            <a:gsLst>
              <a:gs pos="0">
                <a:srgbClr val="B2D28D"/>
              </a:gs>
              <a:gs pos="50000">
                <a:srgbClr val="D0EDA9"/>
              </a:gs>
              <a:gs pos="100000">
                <a:srgbClr val="6B8B4B"/>
              </a:gs>
            </a:gsLst>
            <a:lin ang="5400000"/>
          </a:gradFill>
          <a:ln w="9525">
            <a:solidFill>
              <a:srgbClr val="6B8B4B"/>
            </a:solidFill>
            <a:round/>
            <a:headEnd/>
            <a:tailEnd/>
          </a:ln>
        </p:spPr>
        <p:txBody>
          <a:bodyPr/>
          <a:lstStyle/>
          <a:p>
            <a:pPr algn="ctr">
              <a:defRPr/>
            </a:pPr>
            <a:r>
              <a:rPr lang="en-US" altLang="zh-CN" sz="1200" b="1" dirty="0">
                <a:latin typeface="微软雅黑" panose="020B0503020204020204" pitchFamily="34" charset="-122"/>
                <a:ea typeface="微软雅黑" panose="020B0503020204020204" pitchFamily="34" charset="-122"/>
              </a:rPr>
              <a:t>LAN</a:t>
            </a:r>
            <a:r>
              <a:rPr lang="zh-CN" altLang="en-US" sz="1200" b="1" dirty="0">
                <a:latin typeface="微软雅黑" panose="020B0503020204020204" pitchFamily="34" charset="-122"/>
                <a:ea typeface="微软雅黑" panose="020B0503020204020204" pitchFamily="34" charset="-122"/>
              </a:rPr>
              <a:t>模式</a:t>
            </a:r>
            <a:r>
              <a:rPr lang="en-US" altLang="zh-CN" sz="1200" b="1" dirty="0">
                <a:latin typeface="微软雅黑" panose="020B0503020204020204" pitchFamily="34" charset="-122"/>
                <a:ea typeface="微软雅黑" panose="020B0503020204020204" pitchFamily="34" charset="-122"/>
              </a:rPr>
              <a:t>10GE</a:t>
            </a:r>
            <a:r>
              <a:rPr lang="zh-CN" altLang="en-US" sz="1200" b="1" dirty="0">
                <a:latin typeface="微软雅黑" panose="020B0503020204020204" pitchFamily="34" charset="-122"/>
                <a:ea typeface="微软雅黑" panose="020B0503020204020204" pitchFamily="34" charset="-122"/>
              </a:rPr>
              <a:t>接口</a:t>
            </a:r>
          </a:p>
        </p:txBody>
      </p:sp>
      <p:pic>
        <p:nvPicPr>
          <p:cNvPr id="50" name="图片 49" descr="IMG_9904精修-锐化.png"/>
          <p:cNvPicPr>
            <a:picLocks noChangeAspect="1"/>
          </p:cNvPicPr>
          <p:nvPr/>
        </p:nvPicPr>
        <p:blipFill>
          <a:blip r:embed="rId4" cstate="print"/>
          <a:stretch>
            <a:fillRect/>
          </a:stretch>
        </p:blipFill>
        <p:spPr>
          <a:xfrm>
            <a:off x="1541596" y="1360833"/>
            <a:ext cx="2708933" cy="964413"/>
          </a:xfrm>
          <a:prstGeom prst="rect">
            <a:avLst/>
          </a:prstGeom>
        </p:spPr>
      </p:pic>
      <p:sp>
        <p:nvSpPr>
          <p:cNvPr id="60"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56</a:t>
            </a:r>
            <a:r>
              <a:rPr lang="zh-CN" altLang="en-US" dirty="0">
                <a:solidFill>
                  <a:schemeClr val="tx1"/>
                </a:solidFill>
              </a:rPr>
              <a:t>系列</a:t>
            </a:r>
            <a:r>
              <a:rPr lang="en-US" altLang="zh-CN" dirty="0">
                <a:solidFill>
                  <a:schemeClr val="tx1"/>
                </a:solidFill>
              </a:rPr>
              <a:t>SPU</a:t>
            </a:r>
            <a:r>
              <a:rPr lang="zh-CN" altLang="en-US" dirty="0">
                <a:solidFill>
                  <a:schemeClr val="tx1"/>
                </a:solidFill>
              </a:rPr>
              <a:t>转发板</a:t>
            </a:r>
          </a:p>
        </p:txBody>
      </p:sp>
      <p:sp>
        <p:nvSpPr>
          <p:cNvPr id="49" name="TextBox 48"/>
          <p:cNvSpPr txBox="1"/>
          <p:nvPr/>
        </p:nvSpPr>
        <p:spPr>
          <a:xfrm>
            <a:off x="2345274" y="2539560"/>
            <a:ext cx="1434638" cy="323165"/>
          </a:xfrm>
          <a:prstGeom prst="rect">
            <a:avLst/>
          </a:prstGeom>
          <a:noFill/>
        </p:spPr>
        <p:txBody>
          <a:bodyPr wrap="square" rtlCol="0">
            <a:spAutoFit/>
          </a:bodyPr>
          <a:lstStyle/>
          <a:p>
            <a:r>
              <a:rPr lang="en-US" altLang="zh-CN" sz="1500" b="1" dirty="0">
                <a:latin typeface="微软雅黑" panose="020B0503020204020204" pitchFamily="34" charset="-122"/>
                <a:ea typeface="微软雅黑" panose="020B0503020204020204" pitchFamily="34" charset="-122"/>
              </a:rPr>
              <a:t>SPU - 100</a:t>
            </a:r>
            <a:endParaRPr lang="zh-CN" altLang="en-US" sz="1500" b="1" dirty="0">
              <a:latin typeface="微软雅黑" panose="020B0503020204020204" pitchFamily="34" charset="-122"/>
              <a:ea typeface="微软雅黑" panose="020B0503020204020204" pitchFamily="34" charset="-122"/>
            </a:endParaRPr>
          </a:p>
        </p:txBody>
      </p:sp>
      <p:sp>
        <p:nvSpPr>
          <p:cNvPr id="59" name="TextBox 58"/>
          <p:cNvSpPr txBox="1"/>
          <p:nvPr/>
        </p:nvSpPr>
        <p:spPr>
          <a:xfrm>
            <a:off x="5228788" y="2518172"/>
            <a:ext cx="2079516" cy="323165"/>
          </a:xfrm>
          <a:prstGeom prst="rect">
            <a:avLst/>
          </a:prstGeom>
          <a:noFill/>
        </p:spPr>
        <p:txBody>
          <a:bodyPr wrap="square" rtlCol="0">
            <a:spAutoFit/>
          </a:bodyPr>
          <a:lstStyle/>
          <a:p>
            <a:r>
              <a:rPr lang="en-US" altLang="zh-CN" sz="1500" b="1" dirty="0">
                <a:latin typeface="微软雅黑" panose="020B0503020204020204" pitchFamily="34" charset="-122"/>
                <a:ea typeface="微软雅黑" panose="020B0503020204020204" pitchFamily="34" charset="-122"/>
              </a:rPr>
              <a:t>SPU – 200/300</a:t>
            </a:r>
            <a:endParaRPr lang="zh-CN" altLang="en-US" sz="15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8276383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 name="表格 55"/>
          <p:cNvGraphicFramePr>
            <a:graphicFrameLocks noGrp="1"/>
          </p:cNvGraphicFramePr>
          <p:nvPr>
            <p:extLst/>
          </p:nvPr>
        </p:nvGraphicFramePr>
        <p:xfrm>
          <a:off x="1281167" y="2931790"/>
          <a:ext cx="6858108" cy="1234440"/>
        </p:xfrm>
        <a:graphic>
          <a:graphicData uri="http://schemas.openxmlformats.org/drawingml/2006/table">
            <a:tbl>
              <a:tblPr firstRow="1" bandRow="1">
                <a:tableStyleId>{21E4AEA4-8DFA-4A89-87EB-49C32662AFE0}</a:tableStyleId>
              </a:tblPr>
              <a:tblGrid>
                <a:gridCol w="856700">
                  <a:extLst>
                    <a:ext uri="{9D8B030D-6E8A-4147-A177-3AD203B41FA5}">
                      <a16:colId xmlns="" xmlns:a16="http://schemas.microsoft.com/office/drawing/2014/main" val="20000"/>
                    </a:ext>
                  </a:extLst>
                </a:gridCol>
                <a:gridCol w="511219">
                  <a:extLst>
                    <a:ext uri="{9D8B030D-6E8A-4147-A177-3AD203B41FA5}">
                      <a16:colId xmlns="" xmlns:a16="http://schemas.microsoft.com/office/drawing/2014/main" val="20002"/>
                    </a:ext>
                  </a:extLst>
                </a:gridCol>
                <a:gridCol w="1027291">
                  <a:extLst>
                    <a:ext uri="{9D8B030D-6E8A-4147-A177-3AD203B41FA5}">
                      <a16:colId xmlns="" xmlns:a16="http://schemas.microsoft.com/office/drawing/2014/main" val="20003"/>
                    </a:ext>
                  </a:extLst>
                </a:gridCol>
                <a:gridCol w="846469">
                  <a:extLst>
                    <a:ext uri="{9D8B030D-6E8A-4147-A177-3AD203B41FA5}">
                      <a16:colId xmlns="" xmlns:a16="http://schemas.microsoft.com/office/drawing/2014/main" val="20004"/>
                    </a:ext>
                  </a:extLst>
                </a:gridCol>
                <a:gridCol w="1172033">
                  <a:extLst>
                    <a:ext uri="{9D8B030D-6E8A-4147-A177-3AD203B41FA5}">
                      <a16:colId xmlns="" xmlns:a16="http://schemas.microsoft.com/office/drawing/2014/main" val="20005"/>
                    </a:ext>
                  </a:extLst>
                </a:gridCol>
                <a:gridCol w="441874">
                  <a:extLst>
                    <a:ext uri="{9D8B030D-6E8A-4147-A177-3AD203B41FA5}">
                      <a16:colId xmlns="" xmlns:a16="http://schemas.microsoft.com/office/drawing/2014/main" val="20006"/>
                    </a:ext>
                  </a:extLst>
                </a:gridCol>
                <a:gridCol w="516780">
                  <a:extLst>
                    <a:ext uri="{9D8B030D-6E8A-4147-A177-3AD203B41FA5}">
                      <a16:colId xmlns="" xmlns:a16="http://schemas.microsoft.com/office/drawing/2014/main" val="20007"/>
                    </a:ext>
                  </a:extLst>
                </a:gridCol>
                <a:gridCol w="784425">
                  <a:extLst>
                    <a:ext uri="{9D8B030D-6E8A-4147-A177-3AD203B41FA5}">
                      <a16:colId xmlns="" xmlns:a16="http://schemas.microsoft.com/office/drawing/2014/main" val="20008"/>
                    </a:ext>
                  </a:extLst>
                </a:gridCol>
                <a:gridCol w="701317">
                  <a:extLst>
                    <a:ext uri="{9D8B030D-6E8A-4147-A177-3AD203B41FA5}">
                      <a16:colId xmlns="" xmlns:a16="http://schemas.microsoft.com/office/drawing/2014/main" val="20009"/>
                    </a:ext>
                  </a:extLst>
                </a:gridCol>
              </a:tblGrid>
              <a:tr h="205740">
                <a:tc>
                  <a:txBody>
                    <a:bodyPr/>
                    <a:lstStyle/>
                    <a:p>
                      <a:pPr algn="ctr"/>
                      <a:r>
                        <a:rPr lang="zh-CN" altLang="en-US" sz="900" b="1" dirty="0">
                          <a:solidFill>
                            <a:schemeClr val="tx1"/>
                          </a:solidFill>
                          <a:latin typeface="微软雅黑" panose="020B0503020204020204" pitchFamily="34" charset="-122"/>
                          <a:ea typeface="微软雅黑" panose="020B0503020204020204" pitchFamily="34" charset="-122"/>
                        </a:rPr>
                        <a:t>转发板</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algn="ctr"/>
                      <a:r>
                        <a:rPr lang="zh-CN" altLang="en-US" sz="900" b="1" dirty="0">
                          <a:solidFill>
                            <a:schemeClr val="tx1"/>
                          </a:solidFill>
                          <a:latin typeface="微软雅黑" panose="020B0503020204020204" pitchFamily="34" charset="-122"/>
                          <a:ea typeface="微软雅黑" panose="020B0503020204020204" pitchFamily="34" charset="-122"/>
                        </a:rPr>
                        <a:t>核</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algn="ctr"/>
                      <a:r>
                        <a:rPr lang="en-US" altLang="zh-CN" sz="900" b="1" dirty="0">
                          <a:solidFill>
                            <a:schemeClr val="tx1"/>
                          </a:solidFill>
                          <a:latin typeface="微软雅黑" panose="020B0503020204020204" pitchFamily="34" charset="-122"/>
                          <a:ea typeface="微软雅黑" panose="020B0503020204020204" pitchFamily="34" charset="-122"/>
                        </a:rPr>
                        <a:t>GE</a:t>
                      </a:r>
                      <a:r>
                        <a:rPr lang="zh-CN" altLang="en-US" sz="900" b="1" dirty="0">
                          <a:solidFill>
                            <a:schemeClr val="tx1"/>
                          </a:solidFill>
                          <a:latin typeface="微软雅黑" panose="020B0503020204020204" pitchFamily="34" charset="-122"/>
                          <a:ea typeface="微软雅黑" panose="020B0503020204020204" pitchFamily="34" charset="-122"/>
                        </a:rPr>
                        <a:t>接口</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algn="ctr"/>
                      <a:r>
                        <a:rPr lang="en-US" altLang="zh-CN" sz="900" b="1" dirty="0">
                          <a:solidFill>
                            <a:schemeClr val="tx1"/>
                          </a:solidFill>
                          <a:latin typeface="微软雅黑" panose="020B0503020204020204" pitchFamily="34" charset="-122"/>
                          <a:ea typeface="微软雅黑" panose="020B0503020204020204" pitchFamily="34" charset="-122"/>
                        </a:rPr>
                        <a:t>10GE</a:t>
                      </a:r>
                      <a:r>
                        <a:rPr lang="zh-CN" altLang="en-US" sz="900" b="1" dirty="0">
                          <a:solidFill>
                            <a:schemeClr val="tx1"/>
                          </a:solidFill>
                          <a:latin typeface="微软雅黑" panose="020B0503020204020204" pitchFamily="34" charset="-122"/>
                          <a:ea typeface="微软雅黑" panose="020B0503020204020204" pitchFamily="34" charset="-122"/>
                        </a:rPr>
                        <a:t>接口</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algn="ctr"/>
                      <a:r>
                        <a:rPr lang="en-US" altLang="zh-CN" sz="900" b="1" dirty="0">
                          <a:solidFill>
                            <a:schemeClr val="tx1"/>
                          </a:solidFill>
                          <a:latin typeface="微软雅黑" panose="020B0503020204020204" pitchFamily="34" charset="-122"/>
                          <a:ea typeface="微软雅黑" panose="020B0503020204020204" pitchFamily="34" charset="-122"/>
                        </a:rPr>
                        <a:t>USB</a:t>
                      </a:r>
                      <a:endParaRPr lang="zh-CN" altLang="en-US" sz="9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algn="ctr"/>
                      <a:r>
                        <a:rPr lang="en-US" altLang="zh-CN" sz="900" b="1" dirty="0">
                          <a:solidFill>
                            <a:schemeClr val="tx1"/>
                          </a:solidFill>
                          <a:latin typeface="微软雅黑" panose="020B0503020204020204" pitchFamily="34" charset="-122"/>
                          <a:ea typeface="微软雅黑" panose="020B0503020204020204" pitchFamily="34" charset="-122"/>
                        </a:rPr>
                        <a:t>VPM</a:t>
                      </a:r>
                      <a:endParaRPr lang="zh-CN" altLang="en-US" sz="900" b="1" dirty="0">
                        <a:solidFill>
                          <a:schemeClr val="tx1"/>
                        </a:solidFill>
                        <a:latin typeface="微软雅黑" panose="020B0503020204020204" pitchFamily="34" charset="-122"/>
                        <a:ea typeface="微软雅黑" panose="020B0503020204020204" pitchFamily="34" charset="-122"/>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algn="ctr"/>
                      <a:r>
                        <a:rPr lang="zh-CN" altLang="en-US" sz="900" b="1" dirty="0">
                          <a:solidFill>
                            <a:schemeClr val="tx1"/>
                          </a:solidFill>
                          <a:latin typeface="微软雅黑" panose="020B0503020204020204" pitchFamily="34" charset="-122"/>
                          <a:ea typeface="微软雅黑" panose="020B0503020204020204" pitchFamily="34" charset="-122"/>
                        </a:rPr>
                        <a:t>内存</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algn="ctr"/>
                      <a:r>
                        <a:rPr lang="zh-CN" altLang="en-US" sz="900" b="1" dirty="0">
                          <a:solidFill>
                            <a:schemeClr val="tx1"/>
                          </a:solidFill>
                          <a:latin typeface="微软雅黑" panose="020B0503020204020204" pitchFamily="34" charset="-122"/>
                          <a:ea typeface="微软雅黑" panose="020B0503020204020204" pitchFamily="34" charset="-122"/>
                        </a:rPr>
                        <a:t>转发性能</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algn="ctr"/>
                      <a:r>
                        <a:rPr lang="zh-CN" altLang="en-US" sz="900" b="1" dirty="0">
                          <a:solidFill>
                            <a:schemeClr val="tx1"/>
                          </a:solidFill>
                          <a:latin typeface="微软雅黑" panose="020B0503020204020204" pitchFamily="34" charset="-122"/>
                          <a:ea typeface="微软雅黑" panose="020B0503020204020204" pitchFamily="34" charset="-122"/>
                        </a:rPr>
                        <a:t>加密性能</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extLst>
                  <a:ext uri="{0D108BD9-81ED-4DB2-BD59-A6C34878D82A}">
                    <a16:rowId xmlns="" xmlns:a16="http://schemas.microsoft.com/office/drawing/2014/main" val="10000"/>
                  </a:ext>
                </a:extLst>
              </a:tr>
              <a:tr h="3429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SPU-100-X1</a:t>
                      </a:r>
                      <a:endParaRPr lang="en-US" altLang="zh-CN"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多核</a:t>
                      </a:r>
                      <a:endParaRPr lang="en-US" altLang="zh-CN"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10</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(10 </a:t>
                      </a:r>
                      <a:r>
                        <a:rPr lang="en-US" altLang="zh-CN"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rPr>
                        <a:t>x</a:t>
                      </a:r>
                      <a:r>
                        <a:rPr lang="en-US" altLang="zh-CN" sz="900" b="0" kern="1200" baseline="0" dirty="0">
                          <a:solidFill>
                            <a:schemeClr val="tx1">
                              <a:lumMod val="95000"/>
                              <a:lumOff val="5000"/>
                            </a:schemeClr>
                          </a:solidFill>
                          <a:latin typeface="微软雅黑" panose="020B0503020204020204" pitchFamily="34" charset="-122"/>
                          <a:ea typeface="微软雅黑" panose="020B0503020204020204" pitchFamily="34" charset="-122"/>
                          <a:cs typeface="+mn-cs"/>
                        </a:rPr>
                        <a:t> </a:t>
                      </a:r>
                      <a:r>
                        <a:rPr lang="en-US" altLang="zh-CN"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rPr>
                        <a:t>Combo)</a:t>
                      </a:r>
                      <a:endParaRPr lang="zh-CN" altLang="en-US"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rPr>
                        <a:t>/</a:t>
                      </a:r>
                      <a:endParaRPr lang="zh-CN" altLang="en-US"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1</a:t>
                      </a:r>
                      <a:r>
                        <a:rPr lang="zh-CN" altLang="en-US"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a:t>
                      </a:r>
                      <a:r>
                        <a:rPr lang="zh-CN" altLang="en-US"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rPr>
                        <a:t>支持</a:t>
                      </a:r>
                      <a:r>
                        <a:rPr lang="en-US" altLang="zh-CN"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rPr>
                        <a:t>3G</a:t>
                      </a:r>
                      <a:r>
                        <a:rPr lang="zh-CN" altLang="en-US"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rPr>
                        <a:t>扩展</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0</a:t>
                      </a:r>
                      <a:endParaRPr lang="zh-CN" altLang="en-US"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rPr>
                        <a:t>2G</a:t>
                      </a:r>
                      <a:endParaRPr lang="zh-CN" altLang="en-US"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15Mpps</a:t>
                      </a:r>
                      <a:endParaRPr lang="zh-CN" altLang="en-US"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rPr>
                        <a:t>4Gbps</a:t>
                      </a:r>
                      <a:endParaRPr lang="zh-CN" altLang="en-US"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 xmlns:a16="http://schemas.microsoft.com/office/drawing/2014/main" val="10001"/>
                  </a:ext>
                </a:extLst>
              </a:tr>
              <a:tr h="3429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SPU-200-X1</a:t>
                      </a:r>
                      <a:endParaRPr lang="en-US" altLang="zh-CN"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多核</a:t>
                      </a:r>
                      <a:endParaRPr lang="en-US" altLang="zh-CN"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10</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(10</a:t>
                      </a:r>
                      <a:r>
                        <a:rPr lang="en-US" altLang="zh-CN" sz="900" b="0" kern="1200" baseline="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 </a:t>
                      </a:r>
                      <a:r>
                        <a:rPr lang="en-US" altLang="zh-CN" sz="900" b="0" kern="1200" baseline="0" dirty="0">
                          <a:solidFill>
                            <a:schemeClr val="tx1">
                              <a:lumMod val="95000"/>
                              <a:lumOff val="5000"/>
                            </a:schemeClr>
                          </a:solidFill>
                          <a:latin typeface="微软雅黑" panose="020B0503020204020204" pitchFamily="34" charset="-122"/>
                          <a:ea typeface="微软雅黑" panose="020B0503020204020204" pitchFamily="34" charset="-122"/>
                          <a:cs typeface="+mn-cs"/>
                        </a:rPr>
                        <a:t>x </a:t>
                      </a:r>
                      <a:r>
                        <a:rPr lang="en-US" altLang="zh-CN"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rPr>
                        <a:t>Combo)</a:t>
                      </a:r>
                      <a:endParaRPr lang="zh-CN" altLang="en-US"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2</a:t>
                      </a:r>
                      <a:endParaRPr lang="zh-CN" altLang="en-US"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1</a:t>
                      </a:r>
                      <a:r>
                        <a:rPr lang="zh-CN" altLang="en-US"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a:t>
                      </a:r>
                      <a:r>
                        <a:rPr lang="zh-CN" altLang="en-US"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rPr>
                        <a:t>支持</a:t>
                      </a:r>
                      <a:r>
                        <a:rPr lang="en-US" altLang="zh-CN"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rPr>
                        <a:t>3G</a:t>
                      </a:r>
                      <a:r>
                        <a:rPr lang="zh-CN" altLang="en-US"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rPr>
                        <a:t>扩展</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0</a:t>
                      </a:r>
                      <a:endParaRPr lang="zh-CN" altLang="en-US"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rPr>
                        <a:t>2G</a:t>
                      </a:r>
                      <a:endParaRPr lang="zh-CN" altLang="en-US"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20Mpps</a:t>
                      </a:r>
                      <a:endParaRPr lang="zh-CN" altLang="en-US"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rPr>
                        <a:t>8</a:t>
                      </a:r>
                      <a:r>
                        <a:rPr lang="en-US" altLang="zh-CN"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Gbps</a:t>
                      </a:r>
                      <a:endParaRPr lang="zh-CN" altLang="en-US"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 xmlns:a16="http://schemas.microsoft.com/office/drawing/2014/main" val="10002"/>
                  </a:ext>
                </a:extLst>
              </a:tr>
              <a:tr h="3429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SPU-400-X1</a:t>
                      </a:r>
                      <a:endParaRPr lang="en-US" altLang="zh-CN"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多核</a:t>
                      </a:r>
                      <a:endParaRPr lang="en-US" altLang="zh-CN"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10</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(10</a:t>
                      </a:r>
                      <a:r>
                        <a:rPr lang="en-US" altLang="zh-CN" sz="900" b="0" kern="1200" baseline="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 </a:t>
                      </a:r>
                      <a:r>
                        <a:rPr lang="en-US" altLang="zh-CN" sz="900" b="0" kern="1200" baseline="0" dirty="0">
                          <a:solidFill>
                            <a:schemeClr val="tx1">
                              <a:lumMod val="95000"/>
                              <a:lumOff val="5000"/>
                            </a:schemeClr>
                          </a:solidFill>
                          <a:latin typeface="微软雅黑" panose="020B0503020204020204" pitchFamily="34" charset="-122"/>
                          <a:ea typeface="微软雅黑" panose="020B0503020204020204" pitchFamily="34" charset="-122"/>
                          <a:cs typeface="+mn-cs"/>
                        </a:rPr>
                        <a:t>x </a:t>
                      </a:r>
                      <a:r>
                        <a:rPr lang="en-US" altLang="zh-CN"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rPr>
                        <a:t>Combo)</a:t>
                      </a:r>
                      <a:endParaRPr lang="zh-CN" altLang="en-US"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4</a:t>
                      </a:r>
                      <a:endParaRPr lang="zh-CN" altLang="en-US"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1</a:t>
                      </a:r>
                      <a:r>
                        <a:rPr lang="zh-CN" altLang="en-US"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a:t>
                      </a:r>
                      <a:r>
                        <a:rPr lang="zh-CN" altLang="en-US"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rPr>
                        <a:t>支持</a:t>
                      </a:r>
                      <a:r>
                        <a:rPr lang="en-US" altLang="zh-CN"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rPr>
                        <a:t>3G</a:t>
                      </a:r>
                      <a:r>
                        <a:rPr lang="zh-CN" altLang="en-US"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rPr>
                        <a:t>扩展</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0</a:t>
                      </a:r>
                      <a:endParaRPr lang="zh-CN" altLang="en-US"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rPr>
                        <a:t>4</a:t>
                      </a:r>
                      <a:r>
                        <a:rPr lang="en-US" altLang="zh-CN"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G</a:t>
                      </a:r>
                      <a:endParaRPr lang="zh-CN" altLang="en-US"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smtClean="0">
                          <a:solidFill>
                            <a:schemeClr val="tx1">
                              <a:lumMod val="95000"/>
                              <a:lumOff val="5000"/>
                            </a:schemeClr>
                          </a:solidFill>
                          <a:latin typeface="微软雅黑" panose="020B0503020204020204" pitchFamily="34" charset="-122"/>
                          <a:ea typeface="微软雅黑" panose="020B0503020204020204" pitchFamily="34" charset="-122"/>
                          <a:cs typeface="+mn-cs"/>
                        </a:rPr>
                        <a:t>50Mpps</a:t>
                      </a:r>
                      <a:endParaRPr lang="zh-CN" altLang="en-US"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rPr>
                        <a:t>28Gbps</a:t>
                      </a:r>
                      <a:endParaRPr lang="zh-CN" altLang="en-US" sz="900" b="0" kern="1200" dirty="0">
                        <a:solidFill>
                          <a:schemeClr val="tx1">
                            <a:lumMod val="95000"/>
                            <a:lumOff val="5000"/>
                          </a:schemeClr>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 xmlns:a16="http://schemas.microsoft.com/office/drawing/2014/main" val="10003"/>
                  </a:ext>
                </a:extLst>
              </a:tr>
            </a:tbl>
          </a:graphicData>
        </a:graphic>
      </p:graphicFrame>
      <p:sp>
        <p:nvSpPr>
          <p:cNvPr id="60"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56</a:t>
            </a:r>
            <a:r>
              <a:rPr lang="zh-CN" altLang="en-US" dirty="0">
                <a:solidFill>
                  <a:schemeClr val="tx1"/>
                </a:solidFill>
              </a:rPr>
              <a:t>系列</a:t>
            </a:r>
            <a:r>
              <a:rPr lang="en-US" altLang="zh-CN" dirty="0">
                <a:solidFill>
                  <a:schemeClr val="tx1"/>
                </a:solidFill>
              </a:rPr>
              <a:t>SPU</a:t>
            </a:r>
            <a:r>
              <a:rPr lang="zh-CN" altLang="en-US" dirty="0">
                <a:solidFill>
                  <a:schemeClr val="tx1"/>
                </a:solidFill>
              </a:rPr>
              <a:t>转发板</a:t>
            </a:r>
          </a:p>
        </p:txBody>
      </p:sp>
      <p:sp>
        <p:nvSpPr>
          <p:cNvPr id="49" name="TextBox 48"/>
          <p:cNvSpPr txBox="1"/>
          <p:nvPr/>
        </p:nvSpPr>
        <p:spPr>
          <a:xfrm>
            <a:off x="1500503" y="2368131"/>
            <a:ext cx="1990229" cy="323165"/>
          </a:xfrm>
          <a:prstGeom prst="rect">
            <a:avLst/>
          </a:prstGeom>
          <a:noFill/>
        </p:spPr>
        <p:txBody>
          <a:bodyPr wrap="square" rtlCol="0">
            <a:spAutoFit/>
          </a:bodyPr>
          <a:lstStyle/>
          <a:p>
            <a:r>
              <a:rPr lang="en-US" altLang="zh-CN" sz="1500" b="1" dirty="0" smtClean="0">
                <a:latin typeface="微软雅黑" panose="020B0503020204020204" pitchFamily="34" charset="-122"/>
                <a:ea typeface="微软雅黑" panose="020B0503020204020204" pitchFamily="34" charset="-122"/>
              </a:rPr>
              <a:t>SPU</a:t>
            </a:r>
            <a:r>
              <a:rPr lang="en-US" altLang="zh-CN" sz="1500" b="1" dirty="0">
                <a:latin typeface="微软雅黑" panose="020B0503020204020204" pitchFamily="34" charset="-122"/>
                <a:ea typeface="微软雅黑" panose="020B0503020204020204" pitchFamily="34" charset="-122"/>
              </a:rPr>
              <a:t> – </a:t>
            </a:r>
            <a:r>
              <a:rPr lang="en-US" altLang="zh-CN" sz="1500" b="1" dirty="0" smtClean="0">
                <a:latin typeface="微软雅黑" panose="020B0503020204020204" pitchFamily="34" charset="-122"/>
                <a:ea typeface="微软雅黑" panose="020B0503020204020204" pitchFamily="34" charset="-122"/>
              </a:rPr>
              <a:t>100 </a:t>
            </a:r>
            <a:r>
              <a:rPr lang="en-US" altLang="zh-CN" sz="1500" b="1" dirty="0">
                <a:latin typeface="微软雅黑" panose="020B0503020204020204" pitchFamily="34" charset="-122"/>
                <a:ea typeface="微软雅黑" panose="020B0503020204020204" pitchFamily="34" charset="-122"/>
              </a:rPr>
              <a:t>– X1</a:t>
            </a:r>
            <a:endParaRPr lang="zh-CN" altLang="en-US" sz="1500" b="1" dirty="0">
              <a:latin typeface="微软雅黑" panose="020B0503020204020204" pitchFamily="34" charset="-122"/>
              <a:ea typeface="微软雅黑" panose="020B0503020204020204" pitchFamily="34" charset="-122"/>
            </a:endParaRPr>
          </a:p>
        </p:txBody>
      </p:sp>
      <p:sp>
        <p:nvSpPr>
          <p:cNvPr id="59" name="TextBox 58"/>
          <p:cNvSpPr txBox="1"/>
          <p:nvPr/>
        </p:nvSpPr>
        <p:spPr>
          <a:xfrm>
            <a:off x="3768322" y="2354982"/>
            <a:ext cx="1883798" cy="323165"/>
          </a:xfrm>
          <a:prstGeom prst="rect">
            <a:avLst/>
          </a:prstGeom>
          <a:noFill/>
        </p:spPr>
        <p:txBody>
          <a:bodyPr wrap="square" rtlCol="0">
            <a:spAutoFit/>
          </a:bodyPr>
          <a:lstStyle/>
          <a:p>
            <a:r>
              <a:rPr lang="en-US" altLang="zh-CN" sz="1500" b="1" dirty="0" smtClean="0">
                <a:latin typeface="微软雅黑" panose="020B0503020204020204" pitchFamily="34" charset="-122"/>
                <a:ea typeface="微软雅黑" panose="020B0503020204020204" pitchFamily="34" charset="-122"/>
              </a:rPr>
              <a:t>SPU</a:t>
            </a:r>
            <a:r>
              <a:rPr lang="en-US" altLang="zh-CN" sz="1500" b="1" dirty="0">
                <a:latin typeface="微软雅黑" panose="020B0503020204020204" pitchFamily="34" charset="-122"/>
                <a:ea typeface="微软雅黑" panose="020B0503020204020204" pitchFamily="34" charset="-122"/>
              </a:rPr>
              <a:t> – </a:t>
            </a:r>
            <a:r>
              <a:rPr lang="en-US" altLang="zh-CN" sz="1500" b="1" dirty="0" smtClean="0">
                <a:latin typeface="微软雅黑" panose="020B0503020204020204" pitchFamily="34" charset="-122"/>
                <a:ea typeface="微软雅黑" panose="020B0503020204020204" pitchFamily="34" charset="-122"/>
              </a:rPr>
              <a:t>200 </a:t>
            </a:r>
            <a:r>
              <a:rPr lang="en-US" altLang="zh-CN" sz="1500" b="1" dirty="0">
                <a:latin typeface="微软雅黑" panose="020B0503020204020204" pitchFamily="34" charset="-122"/>
                <a:ea typeface="微软雅黑" panose="020B0503020204020204" pitchFamily="34" charset="-122"/>
              </a:rPr>
              <a:t>– X1</a:t>
            </a:r>
            <a:endParaRPr lang="zh-CN" altLang="en-US" sz="1500" b="1"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1317946" y="1119620"/>
            <a:ext cx="2184200" cy="650965"/>
          </a:xfrm>
          <a:prstGeom prst="rect">
            <a:avLst/>
          </a:prstGeom>
        </p:spPr>
      </p:pic>
      <p:pic>
        <p:nvPicPr>
          <p:cNvPr id="3" name="图片 2"/>
          <p:cNvPicPr>
            <a:picLocks noChangeAspect="1"/>
          </p:cNvPicPr>
          <p:nvPr/>
        </p:nvPicPr>
        <p:blipFill>
          <a:blip r:embed="rId4"/>
          <a:stretch>
            <a:fillRect/>
          </a:stretch>
        </p:blipFill>
        <p:spPr>
          <a:xfrm>
            <a:off x="3502146" y="1173643"/>
            <a:ext cx="2086130" cy="634909"/>
          </a:xfrm>
          <a:prstGeom prst="rect">
            <a:avLst/>
          </a:prstGeom>
        </p:spPr>
      </p:pic>
      <p:pic>
        <p:nvPicPr>
          <p:cNvPr id="4" name="图片 3"/>
          <p:cNvPicPr>
            <a:picLocks noChangeAspect="1"/>
          </p:cNvPicPr>
          <p:nvPr/>
        </p:nvPicPr>
        <p:blipFill>
          <a:blip r:embed="rId5"/>
          <a:stretch>
            <a:fillRect/>
          </a:stretch>
        </p:blipFill>
        <p:spPr>
          <a:xfrm>
            <a:off x="5792767" y="1242229"/>
            <a:ext cx="2108948" cy="592838"/>
          </a:xfrm>
          <a:prstGeom prst="rect">
            <a:avLst/>
          </a:prstGeom>
        </p:spPr>
      </p:pic>
      <p:sp>
        <p:nvSpPr>
          <p:cNvPr id="13" name="TextBox 58"/>
          <p:cNvSpPr txBox="1"/>
          <p:nvPr/>
        </p:nvSpPr>
        <p:spPr>
          <a:xfrm>
            <a:off x="6070351" y="2348049"/>
            <a:ext cx="1958033" cy="323165"/>
          </a:xfrm>
          <a:prstGeom prst="rect">
            <a:avLst/>
          </a:prstGeom>
          <a:noFill/>
        </p:spPr>
        <p:txBody>
          <a:bodyPr wrap="square" rtlCol="0">
            <a:spAutoFit/>
          </a:bodyPr>
          <a:lstStyle/>
          <a:p>
            <a:r>
              <a:rPr lang="en-US" altLang="zh-CN" sz="1500" b="1" dirty="0" smtClean="0">
                <a:latin typeface="微软雅黑" panose="020B0503020204020204" pitchFamily="34" charset="-122"/>
                <a:ea typeface="微软雅黑" panose="020B0503020204020204" pitchFamily="34" charset="-122"/>
              </a:rPr>
              <a:t>SPU</a:t>
            </a:r>
            <a:r>
              <a:rPr lang="en-US" altLang="zh-CN" sz="1500" b="1" dirty="0">
                <a:latin typeface="微软雅黑" panose="020B0503020204020204" pitchFamily="34" charset="-122"/>
                <a:ea typeface="微软雅黑" panose="020B0503020204020204" pitchFamily="34" charset="-122"/>
              </a:rPr>
              <a:t> – </a:t>
            </a:r>
            <a:r>
              <a:rPr lang="en-US" altLang="zh-CN" sz="1500" b="1" dirty="0" smtClean="0">
                <a:latin typeface="微软雅黑" panose="020B0503020204020204" pitchFamily="34" charset="-122"/>
                <a:ea typeface="微软雅黑" panose="020B0503020204020204" pitchFamily="34" charset="-122"/>
              </a:rPr>
              <a:t>400 </a:t>
            </a:r>
            <a:r>
              <a:rPr lang="en-US" altLang="zh-CN" sz="1500" b="1" dirty="0">
                <a:latin typeface="微软雅黑" panose="020B0503020204020204" pitchFamily="34" charset="-122"/>
                <a:ea typeface="微软雅黑" panose="020B0503020204020204" pitchFamily="34" charset="-122"/>
              </a:rPr>
              <a:t>– X1</a:t>
            </a:r>
            <a:endParaRPr lang="zh-CN" altLang="en-US" sz="15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4110096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圆角矩形 37"/>
          <p:cNvSpPr/>
          <p:nvPr/>
        </p:nvSpPr>
        <p:spPr bwMode="ltGray">
          <a:xfrm>
            <a:off x="2214546" y="1110121"/>
            <a:ext cx="4590510" cy="918102"/>
          </a:xfrm>
          <a:prstGeom prst="roundRect">
            <a:avLst/>
          </a:prstGeom>
          <a:solidFill>
            <a:schemeClr val="bg2">
              <a:lumMod val="20000"/>
              <a:lumOff val="80000"/>
            </a:schemeClr>
          </a:solidFill>
          <a:ln w="9525">
            <a:no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8" name="圆角矩形 77"/>
          <p:cNvSpPr/>
          <p:nvPr/>
        </p:nvSpPr>
        <p:spPr bwMode="ltGray">
          <a:xfrm>
            <a:off x="2214546" y="2121700"/>
            <a:ext cx="4590510" cy="978948"/>
          </a:xfrm>
          <a:prstGeom prst="roundRect">
            <a:avLst/>
          </a:prstGeom>
          <a:solidFill>
            <a:schemeClr val="bg2">
              <a:lumMod val="20000"/>
              <a:lumOff val="80000"/>
            </a:schemeClr>
          </a:solidFill>
          <a:ln w="9525">
            <a:noFill/>
            <a:miter lim="800000"/>
            <a:headEnd/>
            <a:tailEnd/>
          </a:ln>
          <a:effectLst/>
        </p:spPr>
        <p:txBody>
          <a:bodyPr wrap="none" rtlCol="0" anchor="ct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49" name="圆柱形 48"/>
          <p:cNvSpPr/>
          <p:nvPr/>
        </p:nvSpPr>
        <p:spPr>
          <a:xfrm>
            <a:off x="2448831" y="1311182"/>
            <a:ext cx="998021" cy="621065"/>
          </a:xfrm>
          <a:prstGeom prst="can">
            <a:avLst/>
          </a:prstGeom>
          <a:gradFill flip="none" rotWithShape="1">
            <a:gsLst>
              <a:gs pos="100000">
                <a:srgbClr val="E4DF1B">
                  <a:gamma/>
                  <a:shade val="46275"/>
                  <a:invGamma/>
                  <a:alpha val="59000"/>
                </a:srgbClr>
              </a:gs>
              <a:gs pos="50000">
                <a:srgbClr val="E4DF1B">
                  <a:alpha val="55000"/>
                </a:srgbClr>
              </a:gs>
              <a:gs pos="100000">
                <a:srgbClr val="E4DF1B">
                  <a:gamma/>
                  <a:shade val="46275"/>
                  <a:invGamma/>
                  <a:alpha val="55000"/>
                </a:srgbClr>
              </a:gs>
            </a:gsLst>
            <a:lin ang="21000000" scaled="0"/>
            <a:tileRect/>
          </a:gradFill>
          <a:ln w="9525" algn="ctr">
            <a:solidFill>
              <a:srgbClr val="E1CB95"/>
            </a:solidFill>
            <a:round/>
            <a:headEnd/>
            <a:tailEnd/>
          </a:ln>
          <a:effectLst/>
        </p:spPr>
        <p:txBody>
          <a:bodyPr wrap="none" anchor="ctr"/>
          <a:lstStyle/>
          <a:p>
            <a:pPr>
              <a:defRPr/>
            </a:pPr>
            <a:endParaRPr lang="zh-CN" altLang="en-US" sz="1200" dirty="0">
              <a:latin typeface="微软雅黑" panose="020B0503020204020204" pitchFamily="34" charset="-122"/>
              <a:ea typeface="微软雅黑" panose="020B0503020204020204" pitchFamily="34" charset="-122"/>
            </a:endParaRPr>
          </a:p>
        </p:txBody>
      </p:sp>
      <p:sp>
        <p:nvSpPr>
          <p:cNvPr id="50" name="TextBox 49"/>
          <p:cNvSpPr txBox="1"/>
          <p:nvPr/>
        </p:nvSpPr>
        <p:spPr>
          <a:xfrm>
            <a:off x="2580191" y="1538750"/>
            <a:ext cx="809837" cy="276999"/>
          </a:xfrm>
          <a:prstGeom prst="rect">
            <a:avLst/>
          </a:prstGeom>
          <a:noFill/>
          <a:effectLst/>
        </p:spPr>
        <p:txBody>
          <a:bodyPr wrap="none" rtlCol="0">
            <a:spAutoFit/>
          </a:bodyPr>
          <a:lstStyle/>
          <a:p>
            <a:r>
              <a:rPr lang="en-US" altLang="zh-CN" sz="1200" b="1" dirty="0">
                <a:latin typeface="微软雅黑" panose="020B0503020204020204" pitchFamily="34" charset="-122"/>
                <a:ea typeface="微软雅黑" panose="020B0503020204020204" pitchFamily="34" charset="-122"/>
              </a:rPr>
              <a:t>SIC </a:t>
            </a:r>
            <a:r>
              <a:rPr lang="zh-CN" altLang="en-US" sz="1200" b="1" dirty="0">
                <a:latin typeface="微软雅黑" panose="020B0503020204020204" pitchFamily="34" charset="-122"/>
                <a:ea typeface="微软雅黑" panose="020B0503020204020204" pitchFamily="34" charset="-122"/>
              </a:rPr>
              <a:t>模块</a:t>
            </a:r>
            <a:endParaRPr lang="en-US" altLang="zh-CN" sz="1200" b="1" dirty="0">
              <a:latin typeface="微软雅黑" panose="020B0503020204020204" pitchFamily="34" charset="-122"/>
              <a:ea typeface="微软雅黑" panose="020B0503020204020204" pitchFamily="34" charset="-122"/>
            </a:endParaRPr>
          </a:p>
        </p:txBody>
      </p:sp>
      <p:grpSp>
        <p:nvGrpSpPr>
          <p:cNvPr id="4" name="组合 76"/>
          <p:cNvGrpSpPr/>
          <p:nvPr/>
        </p:nvGrpSpPr>
        <p:grpSpPr>
          <a:xfrm>
            <a:off x="5663543" y="1311182"/>
            <a:ext cx="1013839" cy="621065"/>
            <a:chOff x="5761586" y="1268760"/>
            <a:chExt cx="1351784" cy="828086"/>
          </a:xfrm>
        </p:grpSpPr>
        <p:sp>
          <p:nvSpPr>
            <p:cNvPr id="68" name="圆柱形 67"/>
            <p:cNvSpPr/>
            <p:nvPr/>
          </p:nvSpPr>
          <p:spPr>
            <a:xfrm>
              <a:off x="5761586" y="1268760"/>
              <a:ext cx="1330694" cy="828086"/>
            </a:xfrm>
            <a:prstGeom prst="can">
              <a:avLst/>
            </a:prstGeom>
            <a:gradFill flip="none" rotWithShape="1">
              <a:gsLst>
                <a:gs pos="100000">
                  <a:srgbClr val="E4DF1B">
                    <a:gamma/>
                    <a:shade val="46275"/>
                    <a:invGamma/>
                    <a:alpha val="59000"/>
                  </a:srgbClr>
                </a:gs>
                <a:gs pos="50000">
                  <a:srgbClr val="E4DF1B">
                    <a:alpha val="55000"/>
                  </a:srgbClr>
                </a:gs>
                <a:gs pos="100000">
                  <a:srgbClr val="E4DF1B">
                    <a:gamma/>
                    <a:shade val="46275"/>
                    <a:invGamma/>
                    <a:alpha val="55000"/>
                  </a:srgbClr>
                </a:gs>
              </a:gsLst>
              <a:lin ang="21000000" scaled="0"/>
              <a:tileRect/>
            </a:gradFill>
            <a:ln w="9525" algn="ctr">
              <a:solidFill>
                <a:srgbClr val="E1CB95"/>
              </a:solidFill>
              <a:round/>
              <a:headEnd/>
              <a:tailEnd/>
            </a:ln>
            <a:effectLst/>
          </p:spPr>
          <p:txBody>
            <a:bodyPr wrap="none" anchor="ctr"/>
            <a:lstStyle/>
            <a:p>
              <a:pPr>
                <a:defRPr/>
              </a:pPr>
              <a:endParaRPr lang="zh-CN" altLang="en-US" sz="1200" dirty="0">
                <a:latin typeface="微软雅黑" panose="020B0503020204020204" pitchFamily="34" charset="-122"/>
                <a:ea typeface="微软雅黑" panose="020B0503020204020204" pitchFamily="34" charset="-122"/>
              </a:endParaRPr>
            </a:p>
          </p:txBody>
        </p:sp>
        <p:sp>
          <p:nvSpPr>
            <p:cNvPr id="53" name="TextBox 52"/>
            <p:cNvSpPr txBox="1"/>
            <p:nvPr/>
          </p:nvSpPr>
          <p:spPr>
            <a:xfrm>
              <a:off x="5974020" y="1575093"/>
              <a:ext cx="1139350" cy="369332"/>
            </a:xfrm>
            <a:prstGeom prst="rect">
              <a:avLst/>
            </a:prstGeom>
            <a:noFill/>
            <a:effectLst/>
          </p:spPr>
          <p:txBody>
            <a:bodyPr wrap="square" rtlCol="0">
              <a:spAutoFit/>
            </a:bodyPr>
            <a:lstStyle/>
            <a:p>
              <a:r>
                <a:rPr lang="en-US" altLang="zh-CN" sz="1200" b="1" dirty="0">
                  <a:latin typeface="微软雅黑" panose="020B0503020204020204" pitchFamily="34" charset="-122"/>
                  <a:ea typeface="微软雅黑" panose="020B0503020204020204" pitchFamily="34" charset="-122"/>
                </a:rPr>
                <a:t>SIC </a:t>
              </a:r>
              <a:r>
                <a:rPr lang="zh-CN" altLang="en-US" sz="1200" b="1" dirty="0">
                  <a:latin typeface="微软雅黑" panose="020B0503020204020204" pitchFamily="34" charset="-122"/>
                  <a:ea typeface="微软雅黑" panose="020B0503020204020204" pitchFamily="34" charset="-122"/>
                </a:rPr>
                <a:t>模块</a:t>
              </a:r>
              <a:endParaRPr lang="en-US" altLang="zh-CN" sz="1200" b="1" dirty="0">
                <a:latin typeface="微软雅黑" panose="020B0503020204020204" pitchFamily="34" charset="-122"/>
                <a:ea typeface="微软雅黑" panose="020B0503020204020204" pitchFamily="34" charset="-122"/>
              </a:endParaRPr>
            </a:p>
          </p:txBody>
        </p:sp>
      </p:grpSp>
      <p:grpSp>
        <p:nvGrpSpPr>
          <p:cNvPr id="5" name="组合 73"/>
          <p:cNvGrpSpPr/>
          <p:nvPr/>
        </p:nvGrpSpPr>
        <p:grpSpPr>
          <a:xfrm>
            <a:off x="2447979" y="2256288"/>
            <a:ext cx="1020894" cy="621069"/>
            <a:chOff x="1381070" y="2456892"/>
            <a:chExt cx="1361192" cy="828092"/>
          </a:xfrm>
        </p:grpSpPr>
        <p:sp>
          <p:nvSpPr>
            <p:cNvPr id="54" name="圆柱形 53"/>
            <p:cNvSpPr/>
            <p:nvPr/>
          </p:nvSpPr>
          <p:spPr>
            <a:xfrm>
              <a:off x="1381070" y="2456892"/>
              <a:ext cx="1318721" cy="828092"/>
            </a:xfrm>
            <a:prstGeom prst="can">
              <a:avLst/>
            </a:prstGeom>
            <a:gradFill rotWithShape="1">
              <a:gsLst>
                <a:gs pos="0">
                  <a:srgbClr val="497F13"/>
                </a:gs>
                <a:gs pos="50000">
                  <a:srgbClr val="80DB25"/>
                </a:gs>
                <a:gs pos="100000">
                  <a:srgbClr val="26420A"/>
                </a:gs>
              </a:gsLst>
              <a:lin ang="5400000"/>
            </a:gradFill>
            <a:ln w="9525">
              <a:solidFill>
                <a:srgbClr val="26420A"/>
              </a:solidFill>
              <a:round/>
              <a:headEnd/>
              <a:tailEnd/>
            </a:ln>
          </p:spPr>
          <p:txBody>
            <a:bodyPr/>
            <a:lstStyle/>
            <a:p>
              <a:endParaRPr lang="zh-CN" altLang="en-US" sz="1200" b="1" dirty="0">
                <a:latin typeface="微软雅黑" panose="020B0503020204020204" pitchFamily="34" charset="-122"/>
                <a:ea typeface="微软雅黑" panose="020B0503020204020204" pitchFamily="34" charset="-122"/>
              </a:endParaRPr>
            </a:p>
          </p:txBody>
        </p:sp>
        <p:sp>
          <p:nvSpPr>
            <p:cNvPr id="55" name="TextBox 54"/>
            <p:cNvSpPr txBox="1"/>
            <p:nvPr/>
          </p:nvSpPr>
          <p:spPr>
            <a:xfrm>
              <a:off x="1532101" y="2742788"/>
              <a:ext cx="1210161" cy="369332"/>
            </a:xfrm>
            <a:prstGeom prst="rect">
              <a:avLst/>
            </a:prstGeom>
            <a:noFill/>
            <a:effectLst/>
          </p:spPr>
          <p:txBody>
            <a:bodyPr wrap="none" rtlCol="0">
              <a:spAutoFit/>
            </a:bodyPr>
            <a:lstStyle>
              <a:defPPr>
                <a:defRPr lang="zh-CN"/>
              </a:defPPr>
              <a:lvl1pPr>
                <a:defRPr sz="1600" b="1">
                  <a:latin typeface="+mn-lt"/>
                  <a:ea typeface="+mn-ea"/>
                </a:defRPr>
              </a:lvl1pPr>
            </a:lstStyle>
            <a:p>
              <a:r>
                <a:rPr lang="en-US" altLang="zh-CN" sz="1200" dirty="0">
                  <a:latin typeface="微软雅黑" panose="020B0503020204020204" pitchFamily="34" charset="-122"/>
                  <a:ea typeface="微软雅黑" panose="020B0503020204020204" pitchFamily="34" charset="-122"/>
                </a:rPr>
                <a:t>MIM </a:t>
              </a:r>
              <a:r>
                <a:rPr lang="zh-CN" altLang="en-US" sz="1200" dirty="0">
                  <a:latin typeface="微软雅黑" panose="020B0503020204020204" pitchFamily="34" charset="-122"/>
                  <a:ea typeface="微软雅黑" panose="020B0503020204020204" pitchFamily="34" charset="-122"/>
                </a:rPr>
                <a:t>模块</a:t>
              </a:r>
              <a:endParaRPr lang="en-US" altLang="zh-CN" sz="1200" dirty="0">
                <a:latin typeface="微软雅黑" panose="020B0503020204020204" pitchFamily="34" charset="-122"/>
                <a:ea typeface="微软雅黑" panose="020B0503020204020204" pitchFamily="34" charset="-122"/>
              </a:endParaRPr>
            </a:p>
          </p:txBody>
        </p:sp>
      </p:grpSp>
      <p:grpSp>
        <p:nvGrpSpPr>
          <p:cNvPr id="7" name="组合 75"/>
          <p:cNvGrpSpPr/>
          <p:nvPr/>
        </p:nvGrpSpPr>
        <p:grpSpPr>
          <a:xfrm>
            <a:off x="5654469" y="2256715"/>
            <a:ext cx="1122871" cy="621069"/>
            <a:chOff x="5800409" y="2924944"/>
            <a:chExt cx="1497162" cy="828092"/>
          </a:xfrm>
        </p:grpSpPr>
        <p:sp>
          <p:nvSpPr>
            <p:cNvPr id="58" name="圆柱形 57"/>
            <p:cNvSpPr/>
            <p:nvPr/>
          </p:nvSpPr>
          <p:spPr>
            <a:xfrm>
              <a:off x="5800409" y="2924944"/>
              <a:ext cx="1363879" cy="828092"/>
            </a:xfrm>
            <a:prstGeom prst="can">
              <a:avLst/>
            </a:prstGeom>
            <a:gradFill rotWithShape="1">
              <a:gsLst>
                <a:gs pos="0">
                  <a:srgbClr val="497F13"/>
                </a:gs>
                <a:gs pos="50000">
                  <a:srgbClr val="80DB25"/>
                </a:gs>
                <a:gs pos="100000">
                  <a:srgbClr val="26420A"/>
                </a:gs>
              </a:gsLst>
              <a:lin ang="5400000"/>
            </a:gradFill>
            <a:ln w="9525">
              <a:solidFill>
                <a:srgbClr val="26420A"/>
              </a:solidFill>
              <a:round/>
              <a:headEnd/>
              <a:tailEnd/>
            </a:ln>
          </p:spPr>
          <p:txBody>
            <a:bodyPr/>
            <a:lstStyle/>
            <a:p>
              <a:pPr>
                <a:defRPr/>
              </a:pPr>
              <a:endParaRPr lang="zh-CN" altLang="en-US" sz="1200" b="1" dirty="0">
                <a:latin typeface="微软雅黑" panose="020B0503020204020204" pitchFamily="34" charset="-122"/>
                <a:ea typeface="微软雅黑" panose="020B0503020204020204" pitchFamily="34" charset="-122"/>
              </a:endParaRPr>
            </a:p>
          </p:txBody>
        </p:sp>
        <p:sp>
          <p:nvSpPr>
            <p:cNvPr id="59" name="TextBox 58"/>
            <p:cNvSpPr txBox="1"/>
            <p:nvPr/>
          </p:nvSpPr>
          <p:spPr>
            <a:xfrm>
              <a:off x="5918561" y="3233323"/>
              <a:ext cx="1379010" cy="369332"/>
            </a:xfrm>
            <a:prstGeom prst="rect">
              <a:avLst/>
            </a:prstGeom>
            <a:noFill/>
            <a:effectLst/>
          </p:spPr>
          <p:txBody>
            <a:bodyPr wrap="none" rtlCol="0">
              <a:spAutoFit/>
            </a:bodyPr>
            <a:lstStyle/>
            <a:p>
              <a:r>
                <a:rPr lang="en-US" altLang="zh-CN" sz="1200" b="1" dirty="0">
                  <a:latin typeface="微软雅黑" panose="020B0503020204020204" pitchFamily="34" charset="-122"/>
                  <a:ea typeface="微软雅黑" panose="020B0503020204020204" pitchFamily="34" charset="-122"/>
                </a:rPr>
                <a:t>HMIM </a:t>
              </a:r>
              <a:r>
                <a:rPr lang="zh-CN" altLang="en-US" sz="1200" b="1" dirty="0">
                  <a:latin typeface="微软雅黑" panose="020B0503020204020204" pitchFamily="34" charset="-122"/>
                  <a:ea typeface="微软雅黑" panose="020B0503020204020204" pitchFamily="34" charset="-122"/>
                </a:rPr>
                <a:t>模块</a:t>
              </a:r>
              <a:endParaRPr lang="en-US" altLang="zh-CN" sz="1200" b="1" dirty="0">
                <a:latin typeface="微软雅黑" panose="020B0503020204020204" pitchFamily="34" charset="-122"/>
                <a:ea typeface="微软雅黑" panose="020B0503020204020204" pitchFamily="34" charset="-122"/>
              </a:endParaRPr>
            </a:p>
          </p:txBody>
        </p:sp>
      </p:grpSp>
      <p:sp>
        <p:nvSpPr>
          <p:cNvPr id="51" name="右箭头 50"/>
          <p:cNvSpPr/>
          <p:nvPr/>
        </p:nvSpPr>
        <p:spPr bwMode="ltGray">
          <a:xfrm>
            <a:off x="4050750" y="1390589"/>
            <a:ext cx="1080120" cy="486054"/>
          </a:xfrm>
          <a:prstGeom prst="rightArrow">
            <a:avLst/>
          </a:prstGeom>
          <a:gradFill flip="none" rotWithShape="1">
            <a:gsLst>
              <a:gs pos="100000">
                <a:srgbClr val="FF9933"/>
              </a:gs>
              <a:gs pos="50000">
                <a:srgbClr val="E4DF1B">
                  <a:alpha val="55000"/>
                </a:srgbClr>
              </a:gs>
              <a:gs pos="100000">
                <a:srgbClr val="E4DF1B">
                  <a:gamma/>
                  <a:shade val="46275"/>
                  <a:invGamma/>
                  <a:alpha val="55000"/>
                </a:srgbClr>
              </a:gs>
            </a:gsLst>
            <a:lin ang="21000000" scaled="0"/>
            <a:tileRect/>
          </a:gradFill>
          <a:ln w="9525" algn="ctr">
            <a:solidFill>
              <a:srgbClr val="E1CB95"/>
            </a:solidFill>
            <a:round/>
            <a:headEnd/>
            <a:tailEnd/>
          </a:ln>
          <a:effectLst>
            <a:outerShdw blurRad="50800" dist="38100" dir="2700000" algn="tl" rotWithShape="0">
              <a:prstClr val="black">
                <a:alpha val="40000"/>
              </a:prstClr>
            </a:outerShdw>
          </a:effectLst>
        </p:spPr>
        <p:txBody>
          <a:bodyPr wrap="none" anchor="ctr"/>
          <a:lstStyle/>
          <a:p>
            <a:pPr>
              <a:defRPr/>
            </a:pPr>
            <a:endParaRPr lang="zh-CN" altLang="en-US" sz="1200" dirty="0">
              <a:latin typeface="微软雅黑" panose="020B0503020204020204" pitchFamily="34" charset="-122"/>
              <a:ea typeface="微软雅黑" panose="020B0503020204020204" pitchFamily="34" charset="-122"/>
            </a:endParaRPr>
          </a:p>
        </p:txBody>
      </p:sp>
      <p:sp>
        <p:nvSpPr>
          <p:cNvPr id="80" name="TextBox 79"/>
          <p:cNvSpPr txBox="1"/>
          <p:nvPr/>
        </p:nvSpPr>
        <p:spPr>
          <a:xfrm>
            <a:off x="4300640" y="1499148"/>
            <a:ext cx="658973" cy="276999"/>
          </a:xfrm>
          <a:prstGeom prst="rect">
            <a:avLst/>
          </a:prstGeom>
          <a:noFill/>
        </p:spPr>
        <p:txBody>
          <a:bodyPr wrap="square" rtlCol="0">
            <a:spAutoFit/>
          </a:bodyPr>
          <a:lstStyle/>
          <a:p>
            <a:pPr algn="ctr"/>
            <a:r>
              <a:rPr lang="zh-CN" altLang="en-US" sz="1200" b="1" dirty="0">
                <a:latin typeface="微软雅黑" panose="020B0503020204020204" pitchFamily="34" charset="-122"/>
                <a:ea typeface="微软雅黑" panose="020B0503020204020204" pitchFamily="34" charset="-122"/>
              </a:rPr>
              <a:t>继承</a:t>
            </a:r>
          </a:p>
        </p:txBody>
      </p:sp>
      <p:grpSp>
        <p:nvGrpSpPr>
          <p:cNvPr id="46" name="组合 45"/>
          <p:cNvGrpSpPr/>
          <p:nvPr/>
        </p:nvGrpSpPr>
        <p:grpSpPr>
          <a:xfrm>
            <a:off x="2233783" y="3255826"/>
            <a:ext cx="4571273" cy="1188132"/>
            <a:chOff x="1285852" y="4786322"/>
            <a:chExt cx="6357982" cy="1584176"/>
          </a:xfrm>
        </p:grpSpPr>
        <p:sp>
          <p:nvSpPr>
            <p:cNvPr id="72" name="圆角矩形 71"/>
            <p:cNvSpPr/>
            <p:nvPr/>
          </p:nvSpPr>
          <p:spPr bwMode="ltGray">
            <a:xfrm>
              <a:off x="1285852" y="4786322"/>
              <a:ext cx="6357982" cy="1584176"/>
            </a:xfrm>
            <a:prstGeom prst="roundRect">
              <a:avLst/>
            </a:prstGeom>
            <a:solidFill>
              <a:schemeClr val="bg2">
                <a:lumMod val="20000"/>
                <a:lumOff val="80000"/>
              </a:schemeClr>
            </a:solidFill>
            <a:ln w="9525">
              <a:no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45" name="组合 44"/>
            <p:cNvGrpSpPr/>
            <p:nvPr/>
          </p:nvGrpSpPr>
          <p:grpSpPr>
            <a:xfrm>
              <a:off x="1357290" y="5072074"/>
              <a:ext cx="6215106" cy="714380"/>
              <a:chOff x="3878416" y="4929198"/>
              <a:chExt cx="7110277" cy="936105"/>
            </a:xfrm>
          </p:grpSpPr>
          <p:sp>
            <p:nvSpPr>
              <p:cNvPr id="43" name="右箭头 42"/>
              <p:cNvSpPr/>
              <p:nvPr/>
            </p:nvSpPr>
            <p:spPr bwMode="ltGray">
              <a:xfrm>
                <a:off x="7964357" y="5001207"/>
                <a:ext cx="1080120" cy="576064"/>
              </a:xfrm>
              <a:prstGeom prst="rightArrow">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2700000" scaled="1"/>
                <a:tileRect/>
              </a:gradFill>
              <a:ln w="9525">
                <a:noFill/>
                <a:miter lim="800000"/>
                <a:headEnd/>
                <a:tailEnd/>
              </a:ln>
              <a:effectLst>
                <a:outerShdw blurRad="50800" dist="38100" dir="2700000" algn="tl" rotWithShape="0">
                  <a:prstClr val="black">
                    <a:alpha val="40000"/>
                  </a:prstClr>
                </a:outerShdw>
              </a:effectLst>
            </p:spPr>
            <p:txBody>
              <a:bodyPr wrap="none" rtlCol="0" anchor="ctr"/>
              <a:lstStyle/>
              <a:p>
                <a:pPr algn="ctr">
                  <a:defRPr/>
                </a:pPr>
                <a:endParaRPr lang="zh-CN" altLang="en-US" dirty="0">
                  <a:latin typeface="微软雅黑" panose="020B0503020204020204" pitchFamily="34" charset="-122"/>
                  <a:ea typeface="微软雅黑" panose="020B0503020204020204" pitchFamily="34" charset="-122"/>
                </a:endParaRPr>
              </a:p>
            </p:txBody>
          </p:sp>
          <p:grpSp>
            <p:nvGrpSpPr>
              <p:cNvPr id="8" name="组合 84"/>
              <p:cNvGrpSpPr/>
              <p:nvPr/>
            </p:nvGrpSpPr>
            <p:grpSpPr>
              <a:xfrm>
                <a:off x="5354968" y="5128123"/>
                <a:ext cx="360040" cy="360040"/>
                <a:chOff x="2149457" y="5244763"/>
                <a:chExt cx="306000" cy="306000"/>
              </a:xfrm>
            </p:grpSpPr>
            <p:sp>
              <p:nvSpPr>
                <p:cNvPr id="63" name="矩形 62"/>
                <p:cNvSpPr/>
                <p:nvPr/>
              </p:nvSpPr>
              <p:spPr bwMode="ltGray">
                <a:xfrm>
                  <a:off x="2259606" y="5244763"/>
                  <a:ext cx="93600" cy="306000"/>
                </a:xfrm>
                <a:prstGeom prst="rect">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2700000" scaled="1"/>
                  <a:tileRect/>
                </a:gradFill>
                <a:ln w="9525">
                  <a:noFill/>
                  <a:miter lim="800000"/>
                  <a:headEnd/>
                  <a:tailEnd/>
                </a:ln>
                <a:effectLst>
                  <a:outerShdw blurRad="50800" dist="38100" dir="2700000" algn="tl" rotWithShape="0">
                    <a:prstClr val="black">
                      <a:alpha val="40000"/>
                    </a:prstClr>
                  </a:outerShdw>
                </a:effectLst>
              </p:spPr>
              <p:txBody>
                <a:bodyPr wrap="none" rtlCol="0" anchor="ctr"/>
                <a:lstStyle/>
                <a:p>
                  <a:pPr algn="ctr">
                    <a:defRPr/>
                  </a:pPr>
                  <a:endParaRPr lang="zh-CN" altLang="en-US" dirty="0">
                    <a:latin typeface="微软雅黑" panose="020B0503020204020204" pitchFamily="34" charset="-122"/>
                    <a:ea typeface="微软雅黑" panose="020B0503020204020204" pitchFamily="34" charset="-122"/>
                  </a:endParaRPr>
                </a:p>
              </p:txBody>
            </p:sp>
            <p:sp>
              <p:nvSpPr>
                <p:cNvPr id="62" name="矩形 61"/>
                <p:cNvSpPr/>
                <p:nvPr/>
              </p:nvSpPr>
              <p:spPr bwMode="ltGray">
                <a:xfrm>
                  <a:off x="2149457" y="5350638"/>
                  <a:ext cx="306000" cy="93600"/>
                </a:xfrm>
                <a:prstGeom prst="rect">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2700000" scaled="1"/>
                  <a:tileRect/>
                </a:gradFill>
                <a:ln w="9525">
                  <a:noFill/>
                  <a:miter lim="800000"/>
                  <a:headEnd/>
                  <a:tailEnd/>
                </a:ln>
                <a:effectLst>
                  <a:outerShdw blurRad="50800" dist="38100" dir="2700000" algn="tl" rotWithShape="0">
                    <a:prstClr val="black">
                      <a:alpha val="40000"/>
                    </a:prstClr>
                  </a:outerShdw>
                </a:effectLst>
              </p:spPr>
              <p:txBody>
                <a:bodyPr wrap="none" rtlCol="0" anchor="ctr"/>
                <a:lstStyle/>
                <a:p>
                  <a:pPr algn="ctr">
                    <a:defRPr/>
                  </a:pPr>
                  <a:endParaRPr lang="zh-CN" altLang="en-US" dirty="0">
                    <a:latin typeface="微软雅黑" panose="020B0503020204020204" pitchFamily="34" charset="-122"/>
                    <a:ea typeface="微软雅黑" panose="020B0503020204020204" pitchFamily="34" charset="-122"/>
                  </a:endParaRPr>
                </a:p>
              </p:txBody>
            </p:sp>
          </p:grpSp>
          <p:sp>
            <p:nvSpPr>
              <p:cNvPr id="84" name="TextBox 83"/>
              <p:cNvSpPr txBox="1"/>
              <p:nvPr/>
            </p:nvSpPr>
            <p:spPr>
              <a:xfrm>
                <a:off x="8133984" y="5089474"/>
                <a:ext cx="758170" cy="443633"/>
              </a:xfrm>
              <a:prstGeom prst="rect">
                <a:avLst/>
              </a:prstGeom>
              <a:noFill/>
            </p:spPr>
            <p:txBody>
              <a:bodyPr wrap="square" rtlCol="0">
                <a:spAutoFit/>
              </a:bodyPr>
              <a:lstStyle/>
              <a:p>
                <a:pPr algn="ctr"/>
                <a:r>
                  <a:rPr lang="zh-CN" altLang="en-US" sz="1050" b="1" dirty="0">
                    <a:solidFill>
                      <a:schemeClr val="accent5">
                        <a:lumMod val="50000"/>
                      </a:schemeClr>
                    </a:solidFill>
                    <a:latin typeface="微软雅黑" panose="020B0503020204020204" pitchFamily="34" charset="-122"/>
                    <a:ea typeface="微软雅黑" panose="020B0503020204020204" pitchFamily="34" charset="-122"/>
                  </a:rPr>
                  <a:t>兼容</a:t>
                </a:r>
              </a:p>
            </p:txBody>
          </p:sp>
          <p:pic>
            <p:nvPicPr>
              <p:cNvPr id="36" name="图片 35" descr="RT-1CE3_FL_0605透明-小.png"/>
              <p:cNvPicPr>
                <a:picLocks noChangeAspect="1"/>
              </p:cNvPicPr>
              <p:nvPr/>
            </p:nvPicPr>
            <p:blipFill>
              <a:blip r:embed="rId3" cstate="print"/>
              <a:stretch>
                <a:fillRect/>
              </a:stretch>
            </p:blipFill>
            <p:spPr>
              <a:xfrm>
                <a:off x="3878416" y="5059535"/>
                <a:ext cx="1265088" cy="586504"/>
              </a:xfrm>
              <a:prstGeom prst="rect">
                <a:avLst/>
              </a:prstGeom>
            </p:spPr>
          </p:pic>
          <p:pic>
            <p:nvPicPr>
              <p:cNvPr id="37" name="图片 36" descr="IMG_9753精修-锐化.png"/>
              <p:cNvPicPr>
                <a:picLocks noChangeAspect="1"/>
              </p:cNvPicPr>
              <p:nvPr/>
            </p:nvPicPr>
            <p:blipFill>
              <a:blip r:embed="rId4" cstate="print"/>
              <a:stretch>
                <a:fillRect/>
              </a:stretch>
            </p:blipFill>
            <p:spPr>
              <a:xfrm>
                <a:off x="5939815" y="4929199"/>
                <a:ext cx="1952534" cy="936104"/>
              </a:xfrm>
              <a:prstGeom prst="rect">
                <a:avLst/>
              </a:prstGeom>
            </p:spPr>
          </p:pic>
          <p:pic>
            <p:nvPicPr>
              <p:cNvPr id="39" name="图片 38" descr="IMG_9755精修-锐化.png"/>
              <p:cNvPicPr>
                <a:picLocks noChangeAspect="1"/>
              </p:cNvPicPr>
              <p:nvPr/>
            </p:nvPicPr>
            <p:blipFill>
              <a:blip r:embed="rId5" cstate="print"/>
              <a:stretch>
                <a:fillRect/>
              </a:stretch>
            </p:blipFill>
            <p:spPr>
              <a:xfrm>
                <a:off x="9116485" y="4929198"/>
                <a:ext cx="1872208" cy="900555"/>
              </a:xfrm>
              <a:prstGeom prst="rect">
                <a:avLst/>
              </a:prstGeom>
            </p:spPr>
          </p:pic>
        </p:grpSp>
      </p:grpSp>
      <p:sp>
        <p:nvSpPr>
          <p:cNvPr id="40" name="标题 1"/>
          <p:cNvSpPr txBox="1">
            <a:spLocks/>
          </p:cNvSpPr>
          <p:nvPr/>
        </p:nvSpPr>
        <p:spPr bwMode="auto">
          <a:xfrm>
            <a:off x="1043608" y="192656"/>
            <a:ext cx="5429250" cy="45720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defTabSz="685800" eaLnBrk="0" hangingPunct="0">
              <a:defRPr/>
            </a:pPr>
            <a:endParaRPr lang="zh-CN" altLang="en-US" sz="2400" b="1" kern="0" dirty="0">
              <a:solidFill>
                <a:srgbClr val="CC0000"/>
              </a:solidFill>
              <a:latin typeface="微软雅黑" panose="020B0503020204020204" pitchFamily="34" charset="-122"/>
              <a:ea typeface="微软雅黑" panose="020B0503020204020204" pitchFamily="34" charset="-122"/>
              <a:cs typeface="+mj-cs"/>
            </a:endParaRPr>
          </a:p>
        </p:txBody>
      </p:sp>
      <p:sp>
        <p:nvSpPr>
          <p:cNvPr id="41" name="右箭头 40"/>
          <p:cNvSpPr/>
          <p:nvPr/>
        </p:nvSpPr>
        <p:spPr bwMode="ltGray">
          <a:xfrm>
            <a:off x="4078597" y="2309664"/>
            <a:ext cx="1080120" cy="486054"/>
          </a:xfrm>
          <a:prstGeom prst="rightArrow">
            <a:avLst/>
          </a:prstGeom>
          <a:gradFill flip="none" rotWithShape="1">
            <a:gsLst>
              <a:gs pos="27523">
                <a:srgbClr val="92D050"/>
              </a:gs>
              <a:gs pos="100000">
                <a:srgbClr val="00B050"/>
              </a:gs>
              <a:gs pos="50000">
                <a:srgbClr val="92D050"/>
              </a:gs>
              <a:gs pos="100000">
                <a:srgbClr val="E4DF1B">
                  <a:gamma/>
                  <a:shade val="46275"/>
                  <a:invGamma/>
                  <a:alpha val="55000"/>
                </a:srgbClr>
              </a:gs>
            </a:gsLst>
            <a:lin ang="21000000" scaled="0"/>
            <a:tileRect/>
          </a:gradFill>
          <a:ln w="9525" algn="ctr">
            <a:solidFill>
              <a:srgbClr val="E1CB95"/>
            </a:solidFill>
            <a:round/>
            <a:headEnd/>
            <a:tailEnd/>
          </a:ln>
          <a:effectLst>
            <a:outerShdw blurRad="50800" dist="38100" dir="2700000" algn="tl" rotWithShape="0">
              <a:prstClr val="black">
                <a:alpha val="40000"/>
              </a:prstClr>
            </a:outerShdw>
          </a:effectLst>
        </p:spPr>
        <p:txBody>
          <a:bodyPr wrap="none" anchor="ctr"/>
          <a:lstStyle/>
          <a:p>
            <a:pPr>
              <a:defRPr/>
            </a:pPr>
            <a:endParaRPr lang="zh-CN" altLang="en-US" sz="1200" dirty="0">
              <a:latin typeface="微软雅黑" panose="020B0503020204020204" pitchFamily="34" charset="-122"/>
              <a:ea typeface="微软雅黑" panose="020B0503020204020204" pitchFamily="34" charset="-122"/>
            </a:endParaRPr>
          </a:p>
        </p:txBody>
      </p:sp>
      <p:sp>
        <p:nvSpPr>
          <p:cNvPr id="42" name="TextBox 79"/>
          <p:cNvSpPr txBox="1"/>
          <p:nvPr/>
        </p:nvSpPr>
        <p:spPr>
          <a:xfrm>
            <a:off x="4328487" y="2418224"/>
            <a:ext cx="602321" cy="276999"/>
          </a:xfrm>
          <a:prstGeom prst="rect">
            <a:avLst/>
          </a:prstGeom>
          <a:noFill/>
        </p:spPr>
        <p:txBody>
          <a:bodyPr wrap="square" rtlCol="0">
            <a:spAutoFit/>
          </a:bodyPr>
          <a:lstStyle/>
          <a:p>
            <a:pPr algn="ctr"/>
            <a:r>
              <a:rPr lang="zh-CN" altLang="en-US" sz="1200" b="1" dirty="0">
                <a:latin typeface="微软雅黑" panose="020B0503020204020204" pitchFamily="34" charset="-122"/>
                <a:ea typeface="微软雅黑" panose="020B0503020204020204" pitchFamily="34" charset="-122"/>
              </a:rPr>
              <a:t>升级</a:t>
            </a:r>
          </a:p>
        </p:txBody>
      </p:sp>
      <p:sp>
        <p:nvSpPr>
          <p:cNvPr id="2" name="文本框 1"/>
          <p:cNvSpPr txBox="1"/>
          <p:nvPr/>
        </p:nvSpPr>
        <p:spPr>
          <a:xfrm>
            <a:off x="2238893" y="4028025"/>
            <a:ext cx="1222905" cy="276999"/>
          </a:xfrm>
          <a:prstGeom prst="rect">
            <a:avLst/>
          </a:prstGeom>
          <a:noFill/>
        </p:spPr>
        <p:txBody>
          <a:bodyPr wrap="square" rtlCol="0">
            <a:spAutoFit/>
          </a:bodyPr>
          <a:lstStyle/>
          <a:p>
            <a:r>
              <a:rPr lang="zh-CN" altLang="en-US" sz="1200" b="1" dirty="0">
                <a:latin typeface="微软雅黑" panose="020B0503020204020204" pitchFamily="34" charset="-122"/>
                <a:ea typeface="微软雅黑" panose="020B0503020204020204" pitchFamily="34" charset="-122"/>
              </a:rPr>
              <a:t>部分</a:t>
            </a:r>
            <a:r>
              <a:rPr lang="en-US" altLang="zh-CN" sz="1200" b="1" dirty="0">
                <a:latin typeface="微软雅黑" panose="020B0503020204020204" pitchFamily="34" charset="-122"/>
                <a:ea typeface="微软雅黑" panose="020B0503020204020204" pitchFamily="34" charset="-122"/>
              </a:rPr>
              <a:t>MIM</a:t>
            </a:r>
            <a:r>
              <a:rPr lang="zh-CN" altLang="en-US" sz="1200" b="1" dirty="0">
                <a:latin typeface="微软雅黑" panose="020B0503020204020204" pitchFamily="34" charset="-122"/>
                <a:ea typeface="微软雅黑" panose="020B0503020204020204" pitchFamily="34" charset="-122"/>
              </a:rPr>
              <a:t>模块</a:t>
            </a:r>
          </a:p>
        </p:txBody>
      </p:sp>
      <p:sp>
        <p:nvSpPr>
          <p:cNvPr id="9" name="文本框 8"/>
          <p:cNvSpPr txBox="1"/>
          <p:nvPr/>
        </p:nvSpPr>
        <p:spPr>
          <a:xfrm>
            <a:off x="5681326" y="4010023"/>
            <a:ext cx="1034257" cy="276999"/>
          </a:xfrm>
          <a:prstGeom prst="rect">
            <a:avLst/>
          </a:prstGeom>
          <a:noFill/>
        </p:spPr>
        <p:txBody>
          <a:bodyPr wrap="none" rtlCol="0">
            <a:spAutoFit/>
          </a:bodyPr>
          <a:lstStyle/>
          <a:p>
            <a:r>
              <a:rPr lang="en-US" altLang="zh-CN" sz="1200" b="1" dirty="0">
                <a:latin typeface="微软雅黑" panose="020B0503020204020204" pitchFamily="34" charset="-122"/>
                <a:ea typeface="微软雅黑" panose="020B0503020204020204" pitchFamily="34" charset="-122"/>
              </a:rPr>
              <a:t>HMIM </a:t>
            </a:r>
            <a:r>
              <a:rPr lang="zh-CN" altLang="en-US" sz="1200" b="1" dirty="0" smtClean="0">
                <a:latin typeface="微软雅黑" panose="020B0503020204020204" pitchFamily="34" charset="-122"/>
                <a:ea typeface="微软雅黑" panose="020B0503020204020204" pitchFamily="34" charset="-122"/>
              </a:rPr>
              <a:t>模块</a:t>
            </a:r>
            <a:endParaRPr lang="en-US" altLang="zh-CN" sz="1200" b="1" dirty="0">
              <a:latin typeface="微软雅黑" panose="020B0503020204020204" pitchFamily="34" charset="-122"/>
              <a:ea typeface="微软雅黑" panose="020B0503020204020204" pitchFamily="34" charset="-122"/>
            </a:endParaRPr>
          </a:p>
        </p:txBody>
      </p:sp>
      <p:sp>
        <p:nvSpPr>
          <p:cNvPr id="44" name="文本框 43"/>
          <p:cNvSpPr txBox="1"/>
          <p:nvPr/>
        </p:nvSpPr>
        <p:spPr>
          <a:xfrm>
            <a:off x="3707904" y="4026565"/>
            <a:ext cx="1584176" cy="276999"/>
          </a:xfrm>
          <a:prstGeom prst="rect">
            <a:avLst/>
          </a:prstGeom>
          <a:noFill/>
        </p:spPr>
        <p:txBody>
          <a:bodyPr wrap="square" rtlCol="0">
            <a:spAutoFit/>
          </a:bodyPr>
          <a:lstStyle/>
          <a:p>
            <a:r>
              <a:rPr lang="en-US" altLang="zh-CN" sz="1200" b="1" dirty="0">
                <a:latin typeface="微软雅黑" panose="020B0503020204020204" pitchFamily="34" charset="-122"/>
                <a:ea typeface="微软雅黑" panose="020B0503020204020204" pitchFamily="34" charset="-122"/>
              </a:rPr>
              <a:t>HMIM</a:t>
            </a:r>
            <a:r>
              <a:rPr lang="zh-CN" altLang="en-US" sz="1200" b="1" dirty="0">
                <a:latin typeface="微软雅黑" panose="020B0503020204020204" pitchFamily="34" charset="-122"/>
                <a:ea typeface="微软雅黑" panose="020B0503020204020204" pitchFamily="34" charset="-122"/>
              </a:rPr>
              <a:t> </a:t>
            </a:r>
            <a:r>
              <a:rPr lang="en-US" altLang="zh-CN" sz="1200" b="1" dirty="0">
                <a:latin typeface="微软雅黑" panose="020B0503020204020204" pitchFamily="34" charset="-122"/>
                <a:ea typeface="微软雅黑" panose="020B0503020204020204" pitchFamily="34" charset="-122"/>
              </a:rPr>
              <a:t>Adapter</a:t>
            </a:r>
            <a:endParaRPr lang="zh-CN" altLang="en-US" sz="1200" b="1" dirty="0">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G2</a:t>
            </a:r>
            <a:r>
              <a:rPr lang="zh-CN" altLang="en-US" dirty="0">
                <a:solidFill>
                  <a:schemeClr val="tx1"/>
                </a:solidFill>
              </a:rPr>
              <a:t>产品模块接口卡</a:t>
            </a:r>
          </a:p>
        </p:txBody>
      </p:sp>
    </p:spTree>
    <p:extLst>
      <p:ext uri="{BB962C8B-B14F-4D97-AF65-F5344CB8AC3E}">
        <p14:creationId xmlns:p14="http://schemas.microsoft.com/office/powerpoint/2010/main" val="417245786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8"/>
          <p:cNvSpPr>
            <a:spLocks noChangeArrowheads="1"/>
          </p:cNvSpPr>
          <p:nvPr/>
        </p:nvSpPr>
        <p:spPr bwMode="gray">
          <a:xfrm>
            <a:off x="1601670" y="1257604"/>
            <a:ext cx="2862318" cy="3546394"/>
          </a:xfrm>
          <a:prstGeom prst="roundRect">
            <a:avLst>
              <a:gd name="adj" fmla="val 3949"/>
            </a:avLst>
          </a:prstGeom>
          <a:noFill/>
          <a:ln w="28575">
            <a:solidFill>
              <a:schemeClr val="hlink"/>
            </a:solidFill>
            <a:round/>
            <a:headEnd/>
            <a:tailEnd/>
          </a:ln>
          <a:effectLst/>
        </p:spPr>
        <p:txBody>
          <a:bodyPr wrap="none" anchor="ctr"/>
          <a:lstStyle/>
          <a:p>
            <a:endParaRPr lang="zh-CN" altLang="en-US" dirty="0">
              <a:latin typeface="微软雅黑" panose="020B0503020204020204" pitchFamily="34" charset="-122"/>
              <a:ea typeface="微软雅黑" panose="020B0503020204020204" pitchFamily="34" charset="-122"/>
            </a:endParaRPr>
          </a:p>
        </p:txBody>
      </p:sp>
      <p:sp>
        <p:nvSpPr>
          <p:cNvPr id="15" name="AutoShape 9"/>
          <p:cNvSpPr>
            <a:spLocks noChangeArrowheads="1"/>
          </p:cNvSpPr>
          <p:nvPr/>
        </p:nvSpPr>
        <p:spPr bwMode="gray">
          <a:xfrm>
            <a:off x="1872148" y="1051967"/>
            <a:ext cx="2321361" cy="351725"/>
          </a:xfrm>
          <a:prstGeom prst="roundRect">
            <a:avLst>
              <a:gd name="adj" fmla="val 33333"/>
            </a:avLst>
          </a:prstGeom>
          <a:gradFill rotWithShape="1">
            <a:gsLst>
              <a:gs pos="0">
                <a:srgbClr val="B2D28D"/>
              </a:gs>
              <a:gs pos="50000">
                <a:srgbClr val="D0EDA9"/>
              </a:gs>
              <a:gs pos="100000">
                <a:srgbClr val="6B8B4B"/>
              </a:gs>
            </a:gsLst>
            <a:lin ang="5400000"/>
          </a:gradFill>
          <a:ln w="9525">
            <a:noFill/>
            <a:round/>
            <a:headEnd/>
            <a:tailEnd/>
          </a:ln>
        </p:spPr>
        <p:txBody>
          <a:bodyPr/>
          <a:lstStyle/>
          <a:p>
            <a:pPr algn="ctr">
              <a:defRPr/>
            </a:pPr>
            <a:r>
              <a:rPr lang="en-US" altLang="zh-CN" sz="975" b="1" dirty="0">
                <a:latin typeface="微软雅黑" panose="020B0503020204020204" pitchFamily="34" charset="-122"/>
                <a:ea typeface="微软雅黑" panose="020B0503020204020204" pitchFamily="34" charset="-122"/>
              </a:rPr>
              <a:t>2/4/8</a:t>
            </a:r>
            <a:r>
              <a:rPr lang="zh-CN" altLang="en-US" sz="975" b="1" dirty="0">
                <a:latin typeface="微软雅黑" panose="020B0503020204020204" pitchFamily="34" charset="-122"/>
                <a:ea typeface="微软雅黑" panose="020B0503020204020204" pitchFamily="34" charset="-122"/>
              </a:rPr>
              <a:t>端口 </a:t>
            </a:r>
            <a:r>
              <a:rPr lang="en-US" altLang="zh-CN" sz="975" b="1" dirty="0">
                <a:latin typeface="微软雅黑" panose="020B0503020204020204" pitchFamily="34" charset="-122"/>
                <a:ea typeface="微软雅黑" panose="020B0503020204020204" pitchFamily="34" charset="-122"/>
              </a:rPr>
              <a:t>10/100/1000M </a:t>
            </a:r>
            <a:r>
              <a:rPr lang="zh-CN" altLang="en-US" sz="975" b="1" dirty="0">
                <a:latin typeface="微软雅黑" panose="020B0503020204020204" pitchFamily="34" charset="-122"/>
                <a:ea typeface="微软雅黑" panose="020B0503020204020204" pitchFamily="34" charset="-122"/>
              </a:rPr>
              <a:t>电接口</a:t>
            </a:r>
          </a:p>
          <a:p>
            <a:pPr algn="ctr">
              <a:defRPr/>
            </a:pPr>
            <a:endParaRPr lang="zh-CN" altLang="en-US" sz="900" b="1" dirty="0">
              <a:latin typeface="微软雅黑" panose="020B0503020204020204" pitchFamily="34" charset="-122"/>
              <a:ea typeface="微软雅黑" panose="020B0503020204020204" pitchFamily="34" charset="-122"/>
            </a:endParaRPr>
          </a:p>
        </p:txBody>
      </p:sp>
      <p:sp>
        <p:nvSpPr>
          <p:cNvPr id="17" name="AutoShape 8"/>
          <p:cNvSpPr>
            <a:spLocks noChangeArrowheads="1"/>
          </p:cNvSpPr>
          <p:nvPr/>
        </p:nvSpPr>
        <p:spPr bwMode="gray">
          <a:xfrm>
            <a:off x="4680012" y="1257604"/>
            <a:ext cx="2862318" cy="3546394"/>
          </a:xfrm>
          <a:prstGeom prst="roundRect">
            <a:avLst>
              <a:gd name="adj" fmla="val 3949"/>
            </a:avLst>
          </a:prstGeom>
          <a:noFill/>
          <a:ln w="28575">
            <a:solidFill>
              <a:schemeClr val="hlink"/>
            </a:solidFill>
            <a:round/>
            <a:headEnd/>
            <a:tailEnd/>
          </a:ln>
          <a:effectLst/>
        </p:spPr>
        <p:txBody>
          <a:bodyPr wrap="none" anchor="ctr"/>
          <a:lstStyle/>
          <a:p>
            <a:endParaRPr lang="zh-CN" altLang="en-US" dirty="0">
              <a:latin typeface="微软雅黑" panose="020B0503020204020204" pitchFamily="34" charset="-122"/>
              <a:ea typeface="微软雅黑" panose="020B0503020204020204" pitchFamily="34" charset="-122"/>
            </a:endParaRPr>
          </a:p>
        </p:txBody>
      </p:sp>
      <p:sp>
        <p:nvSpPr>
          <p:cNvPr id="20" name="AutoShape 9"/>
          <p:cNvSpPr>
            <a:spLocks noChangeArrowheads="1"/>
          </p:cNvSpPr>
          <p:nvPr/>
        </p:nvSpPr>
        <p:spPr bwMode="gray">
          <a:xfrm>
            <a:off x="4896036" y="1031846"/>
            <a:ext cx="2401357" cy="351725"/>
          </a:xfrm>
          <a:prstGeom prst="roundRect">
            <a:avLst>
              <a:gd name="adj" fmla="val 33333"/>
            </a:avLst>
          </a:prstGeom>
          <a:gradFill rotWithShape="1">
            <a:gsLst>
              <a:gs pos="0">
                <a:srgbClr val="B2D28D"/>
              </a:gs>
              <a:gs pos="50000">
                <a:srgbClr val="D0EDA9"/>
              </a:gs>
              <a:gs pos="100000">
                <a:srgbClr val="6B8B4B"/>
              </a:gs>
            </a:gsLst>
            <a:lin ang="5400000"/>
          </a:gradFill>
          <a:ln w="9525">
            <a:noFill/>
            <a:round/>
            <a:headEnd/>
            <a:tailEnd/>
          </a:ln>
        </p:spPr>
        <p:txBody>
          <a:bodyPr/>
          <a:lstStyle/>
          <a:p>
            <a:pPr algn="ctr">
              <a:defRPr/>
            </a:pPr>
            <a:r>
              <a:rPr lang="en-US" altLang="zh-CN" sz="975" b="1" dirty="0">
                <a:latin typeface="微软雅黑" panose="020B0503020204020204" pitchFamily="34" charset="-122"/>
                <a:ea typeface="微软雅黑" panose="020B0503020204020204" pitchFamily="34" charset="-122"/>
              </a:rPr>
              <a:t>2/4/8</a:t>
            </a:r>
            <a:r>
              <a:rPr lang="zh-CN" altLang="en-US" sz="975" b="1" dirty="0">
                <a:latin typeface="微软雅黑" panose="020B0503020204020204" pitchFamily="34" charset="-122"/>
                <a:ea typeface="微软雅黑" panose="020B0503020204020204" pitchFamily="34" charset="-122"/>
              </a:rPr>
              <a:t>端口 </a:t>
            </a:r>
            <a:r>
              <a:rPr lang="en-US" altLang="zh-CN" sz="975" b="1" dirty="0">
                <a:latin typeface="微软雅黑" panose="020B0503020204020204" pitchFamily="34" charset="-122"/>
                <a:ea typeface="微软雅黑" panose="020B0503020204020204" pitchFamily="34" charset="-122"/>
              </a:rPr>
              <a:t>10/100/1000M </a:t>
            </a:r>
            <a:r>
              <a:rPr lang="zh-CN" altLang="en-US" sz="975" b="1" dirty="0">
                <a:latin typeface="微软雅黑" panose="020B0503020204020204" pitchFamily="34" charset="-122"/>
                <a:ea typeface="微软雅黑" panose="020B0503020204020204" pitchFamily="34" charset="-122"/>
              </a:rPr>
              <a:t>光接口</a:t>
            </a:r>
          </a:p>
          <a:p>
            <a:pPr algn="ctr">
              <a:defRPr/>
            </a:pPr>
            <a:endParaRPr lang="zh-CN" altLang="en-US" sz="900" b="1" dirty="0">
              <a:latin typeface="微软雅黑" panose="020B0503020204020204" pitchFamily="34" charset="-122"/>
              <a:ea typeface="微软雅黑" panose="020B0503020204020204" pitchFamily="34" charset="-122"/>
            </a:endParaRPr>
          </a:p>
        </p:txBody>
      </p:sp>
      <p:pic>
        <p:nvPicPr>
          <p:cNvPr id="16" name="图片 15" descr="IMG_9776精修-锐化.png"/>
          <p:cNvPicPr>
            <a:picLocks noChangeAspect="1"/>
          </p:cNvPicPr>
          <p:nvPr/>
        </p:nvPicPr>
        <p:blipFill>
          <a:blip r:embed="rId3" cstate="print"/>
          <a:stretch>
            <a:fillRect/>
          </a:stretch>
        </p:blipFill>
        <p:spPr>
          <a:xfrm>
            <a:off x="1871700" y="3792809"/>
            <a:ext cx="2376264" cy="921179"/>
          </a:xfrm>
          <a:prstGeom prst="rect">
            <a:avLst/>
          </a:prstGeom>
        </p:spPr>
      </p:pic>
      <p:pic>
        <p:nvPicPr>
          <p:cNvPr id="18" name="图片 17" descr="IMG_9775精修-锐化.png"/>
          <p:cNvPicPr>
            <a:picLocks noChangeAspect="1"/>
          </p:cNvPicPr>
          <p:nvPr/>
        </p:nvPicPr>
        <p:blipFill>
          <a:blip r:embed="rId4" cstate="print"/>
          <a:stretch>
            <a:fillRect/>
          </a:stretch>
        </p:blipFill>
        <p:spPr>
          <a:xfrm>
            <a:off x="1763688" y="2697992"/>
            <a:ext cx="2606690" cy="989882"/>
          </a:xfrm>
          <a:prstGeom prst="rect">
            <a:avLst/>
          </a:prstGeom>
        </p:spPr>
      </p:pic>
      <p:pic>
        <p:nvPicPr>
          <p:cNvPr id="19" name="图片 18" descr="IMG_9771精修-锐化.png"/>
          <p:cNvPicPr>
            <a:picLocks noChangeAspect="1"/>
          </p:cNvPicPr>
          <p:nvPr/>
        </p:nvPicPr>
        <p:blipFill>
          <a:blip r:embed="rId5" cstate="print"/>
          <a:stretch>
            <a:fillRect/>
          </a:stretch>
        </p:blipFill>
        <p:spPr>
          <a:xfrm>
            <a:off x="1729224" y="1547935"/>
            <a:ext cx="2626752" cy="1005814"/>
          </a:xfrm>
          <a:prstGeom prst="rect">
            <a:avLst/>
          </a:prstGeom>
        </p:spPr>
      </p:pic>
      <p:pic>
        <p:nvPicPr>
          <p:cNvPr id="21" name="图片 20" descr="IMG_9774精修-锐化.png"/>
          <p:cNvPicPr>
            <a:picLocks noChangeAspect="1"/>
          </p:cNvPicPr>
          <p:nvPr/>
        </p:nvPicPr>
        <p:blipFill>
          <a:blip r:embed="rId6" cstate="print"/>
          <a:stretch>
            <a:fillRect/>
          </a:stretch>
        </p:blipFill>
        <p:spPr>
          <a:xfrm>
            <a:off x="4950042" y="3741880"/>
            <a:ext cx="2484276" cy="963050"/>
          </a:xfrm>
          <a:prstGeom prst="rect">
            <a:avLst/>
          </a:prstGeom>
        </p:spPr>
      </p:pic>
      <p:pic>
        <p:nvPicPr>
          <p:cNvPr id="13" name="图片 12" descr="HMIM-2GEF-小.png"/>
          <p:cNvPicPr>
            <a:picLocks noChangeAspect="1"/>
          </p:cNvPicPr>
          <p:nvPr/>
        </p:nvPicPr>
        <p:blipFill>
          <a:blip r:embed="rId7" cstate="print"/>
          <a:stretch>
            <a:fillRect/>
          </a:stretch>
        </p:blipFill>
        <p:spPr>
          <a:xfrm>
            <a:off x="4950042" y="1585668"/>
            <a:ext cx="2268252" cy="879306"/>
          </a:xfrm>
          <a:prstGeom prst="rect">
            <a:avLst/>
          </a:prstGeom>
        </p:spPr>
      </p:pic>
      <p:pic>
        <p:nvPicPr>
          <p:cNvPr id="22" name="图片 21" descr="HMIM-4GEF-小.png"/>
          <p:cNvPicPr>
            <a:picLocks noChangeAspect="1"/>
          </p:cNvPicPr>
          <p:nvPr/>
        </p:nvPicPr>
        <p:blipFill>
          <a:blip r:embed="rId8" cstate="print"/>
          <a:stretch>
            <a:fillRect/>
          </a:stretch>
        </p:blipFill>
        <p:spPr>
          <a:xfrm>
            <a:off x="4896036" y="2625709"/>
            <a:ext cx="2509369" cy="972777"/>
          </a:xfrm>
          <a:prstGeom prst="rect">
            <a:avLst/>
          </a:prstGeom>
        </p:spPr>
      </p:pic>
      <p:sp>
        <p:nvSpPr>
          <p:cNvPr id="23" name="标题 1"/>
          <p:cNvSpPr txBox="1">
            <a:spLocks/>
          </p:cNvSpPr>
          <p:nvPr/>
        </p:nvSpPr>
        <p:spPr bwMode="auto">
          <a:xfrm>
            <a:off x="1485900" y="33338"/>
            <a:ext cx="5429250" cy="45720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defTabSz="685800" eaLnBrk="0" hangingPunct="0">
              <a:defRPr/>
            </a:pPr>
            <a:endParaRPr lang="zh-CN" altLang="en-US" sz="2400" b="1" kern="0" dirty="0">
              <a:solidFill>
                <a:srgbClr val="CC0000"/>
              </a:solidFill>
              <a:latin typeface="微软雅黑" panose="020B0503020204020204" pitchFamily="34" charset="-122"/>
              <a:ea typeface="微软雅黑" panose="020B0503020204020204" pitchFamily="34" charset="-122"/>
              <a:cs typeface="+mj-cs"/>
            </a:endParaRPr>
          </a:p>
        </p:txBody>
      </p:sp>
      <p:sp>
        <p:nvSpPr>
          <p:cNvPr id="2"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G2</a:t>
            </a:r>
            <a:r>
              <a:rPr lang="zh-CN" altLang="en-US" dirty="0">
                <a:solidFill>
                  <a:schemeClr val="tx1"/>
                </a:solidFill>
              </a:rPr>
              <a:t>高密度千兆以太网路由模块</a:t>
            </a:r>
          </a:p>
        </p:txBody>
      </p:sp>
    </p:spTree>
    <p:extLst>
      <p:ext uri="{BB962C8B-B14F-4D97-AF65-F5344CB8AC3E}">
        <p14:creationId xmlns:p14="http://schemas.microsoft.com/office/powerpoint/2010/main" val="155917137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表格 25"/>
          <p:cNvGraphicFramePr>
            <a:graphicFrameLocks noGrp="1"/>
          </p:cNvGraphicFramePr>
          <p:nvPr/>
        </p:nvGraphicFramePr>
        <p:xfrm>
          <a:off x="1785918" y="3857634"/>
          <a:ext cx="5562619" cy="432048"/>
        </p:xfrm>
        <a:graphic>
          <a:graphicData uri="http://schemas.openxmlformats.org/drawingml/2006/table">
            <a:tbl>
              <a:tblPr firstRow="1" bandRow="1">
                <a:tableStyleId>{21E4AEA4-8DFA-4A89-87EB-49C32662AFE0}</a:tableStyleId>
              </a:tblPr>
              <a:tblGrid>
                <a:gridCol w="1125149">
                  <a:extLst>
                    <a:ext uri="{9D8B030D-6E8A-4147-A177-3AD203B41FA5}">
                      <a16:colId xmlns="" xmlns:a16="http://schemas.microsoft.com/office/drawing/2014/main" val="20000"/>
                    </a:ext>
                  </a:extLst>
                </a:gridCol>
                <a:gridCol w="1071570">
                  <a:extLst>
                    <a:ext uri="{9D8B030D-6E8A-4147-A177-3AD203B41FA5}">
                      <a16:colId xmlns="" xmlns:a16="http://schemas.microsoft.com/office/drawing/2014/main" val="20001"/>
                    </a:ext>
                  </a:extLst>
                </a:gridCol>
                <a:gridCol w="1017992">
                  <a:extLst>
                    <a:ext uri="{9D8B030D-6E8A-4147-A177-3AD203B41FA5}">
                      <a16:colId xmlns="" xmlns:a16="http://schemas.microsoft.com/office/drawing/2014/main" val="20002"/>
                    </a:ext>
                  </a:extLst>
                </a:gridCol>
                <a:gridCol w="964413">
                  <a:extLst>
                    <a:ext uri="{9D8B030D-6E8A-4147-A177-3AD203B41FA5}">
                      <a16:colId xmlns="" xmlns:a16="http://schemas.microsoft.com/office/drawing/2014/main" val="20003"/>
                    </a:ext>
                  </a:extLst>
                </a:gridCol>
                <a:gridCol w="726560">
                  <a:extLst>
                    <a:ext uri="{9D8B030D-6E8A-4147-A177-3AD203B41FA5}">
                      <a16:colId xmlns="" xmlns:a16="http://schemas.microsoft.com/office/drawing/2014/main" val="20004"/>
                    </a:ext>
                  </a:extLst>
                </a:gridCol>
                <a:gridCol w="656935">
                  <a:extLst>
                    <a:ext uri="{9D8B030D-6E8A-4147-A177-3AD203B41FA5}">
                      <a16:colId xmlns="" xmlns:a16="http://schemas.microsoft.com/office/drawing/2014/main" val="20005"/>
                    </a:ext>
                  </a:extLst>
                </a:gridCol>
              </a:tblGrid>
              <a:tr h="222570">
                <a:tc>
                  <a:txBody>
                    <a:bodyPr/>
                    <a:lstStyle/>
                    <a:p>
                      <a:pPr marL="0" algn="ctr" defTabSz="914400" rtl="0" eaLnBrk="1" latinLnBrk="0" hangingPunct="1"/>
                      <a:r>
                        <a:rPr lang="zh-CN" altLang="en-US" sz="900" b="1" kern="1200" dirty="0">
                          <a:solidFill>
                            <a:schemeClr val="tx1"/>
                          </a:solidFill>
                          <a:latin typeface="微软雅黑" panose="020B0503020204020204" pitchFamily="34" charset="-122"/>
                          <a:ea typeface="微软雅黑" panose="020B0503020204020204" pitchFamily="34" charset="-122"/>
                          <a:cs typeface="+mn-cs"/>
                        </a:rPr>
                        <a:t>插卡类型</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marL="0" algn="ctr" defTabSz="914400" rtl="0" eaLnBrk="1" latinLnBrk="0" hangingPunct="1"/>
                      <a:r>
                        <a:rPr lang="en-US" altLang="zh-CN" sz="900" b="1" kern="1200" dirty="0">
                          <a:solidFill>
                            <a:schemeClr val="tx1"/>
                          </a:solidFill>
                          <a:latin typeface="微软雅黑" panose="020B0503020204020204" pitchFamily="34" charset="-122"/>
                          <a:ea typeface="微软雅黑" panose="020B0503020204020204" pitchFamily="34" charset="-122"/>
                          <a:cs typeface="+mn-cs"/>
                        </a:rPr>
                        <a:t>MAC</a:t>
                      </a:r>
                      <a:r>
                        <a:rPr lang="zh-CN" altLang="en-US" sz="900" b="1" kern="1200" dirty="0">
                          <a:solidFill>
                            <a:schemeClr val="tx1"/>
                          </a:solidFill>
                          <a:latin typeface="微软雅黑" panose="020B0503020204020204" pitchFamily="34" charset="-122"/>
                          <a:ea typeface="微软雅黑" panose="020B0503020204020204" pitchFamily="34" charset="-122"/>
                          <a:cs typeface="+mn-cs"/>
                        </a:rPr>
                        <a:t>地址数</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marL="0" algn="ctr" defTabSz="914400" rtl="0" eaLnBrk="1" latinLnBrk="0" hangingPunct="1"/>
                      <a:r>
                        <a:rPr lang="en-US" altLang="zh-CN" sz="900" b="1" kern="1200" dirty="0">
                          <a:solidFill>
                            <a:schemeClr val="tx1"/>
                          </a:solidFill>
                          <a:latin typeface="微软雅黑" panose="020B0503020204020204" pitchFamily="34" charset="-122"/>
                          <a:ea typeface="微软雅黑" panose="020B0503020204020204" pitchFamily="34" charset="-122"/>
                          <a:cs typeface="+mn-cs"/>
                        </a:rPr>
                        <a:t>VLAN</a:t>
                      </a:r>
                      <a:r>
                        <a:rPr lang="zh-CN" altLang="en-US" sz="900" b="1" kern="1200" dirty="0">
                          <a:solidFill>
                            <a:schemeClr val="tx1"/>
                          </a:solidFill>
                          <a:latin typeface="微软雅黑" panose="020B0503020204020204" pitchFamily="34" charset="-122"/>
                          <a:ea typeface="微软雅黑" panose="020B0503020204020204" pitchFamily="34" charset="-122"/>
                          <a:cs typeface="+mn-cs"/>
                        </a:rPr>
                        <a:t>数目</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marL="0" algn="ctr" defTabSz="914400" rtl="0" eaLnBrk="1" latinLnBrk="0" hangingPunct="1"/>
                      <a:r>
                        <a:rPr lang="zh-CN" altLang="en-US" sz="900" b="1" kern="1200" dirty="0">
                          <a:solidFill>
                            <a:schemeClr val="tx1"/>
                          </a:solidFill>
                          <a:latin typeface="微软雅黑" panose="020B0503020204020204" pitchFamily="34" charset="-122"/>
                          <a:ea typeface="微软雅黑" panose="020B0503020204020204" pitchFamily="34" charset="-122"/>
                          <a:cs typeface="+mn-cs"/>
                        </a:rPr>
                        <a:t>二</a:t>
                      </a:r>
                      <a:r>
                        <a:rPr lang="en-US" altLang="zh-CN" sz="900" b="1" kern="1200" dirty="0">
                          <a:solidFill>
                            <a:schemeClr val="tx1"/>
                          </a:solidFill>
                          <a:latin typeface="微软雅黑" panose="020B0503020204020204" pitchFamily="34" charset="-122"/>
                          <a:ea typeface="微软雅黑" panose="020B0503020204020204" pitchFamily="34" charset="-122"/>
                          <a:cs typeface="+mn-cs"/>
                        </a:rPr>
                        <a:t>/</a:t>
                      </a:r>
                      <a:r>
                        <a:rPr lang="zh-CN" altLang="en-US" sz="900" b="1" kern="1200" dirty="0">
                          <a:solidFill>
                            <a:schemeClr val="tx1"/>
                          </a:solidFill>
                          <a:latin typeface="微软雅黑" panose="020B0503020204020204" pitchFamily="34" charset="-122"/>
                          <a:ea typeface="微软雅黑" panose="020B0503020204020204" pitchFamily="34" charset="-122"/>
                          <a:cs typeface="+mn-cs"/>
                        </a:rPr>
                        <a:t>三层切换</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marL="0" algn="ctr" defTabSz="914400" rtl="0" eaLnBrk="1" latinLnBrk="0" hangingPunct="1"/>
                      <a:r>
                        <a:rPr lang="en-US" altLang="zh-CN" sz="900" b="1" kern="1200" dirty="0">
                          <a:solidFill>
                            <a:schemeClr val="tx1"/>
                          </a:solidFill>
                          <a:latin typeface="微软雅黑" panose="020B0503020204020204" pitchFamily="34" charset="-122"/>
                          <a:ea typeface="微软雅黑" panose="020B0503020204020204" pitchFamily="34" charset="-122"/>
                          <a:cs typeface="+mn-cs"/>
                        </a:rPr>
                        <a:t>ACL</a:t>
                      </a:r>
                      <a:endParaRPr lang="zh-CN" altLang="en-US" sz="9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marL="0" algn="ctr" defTabSz="914400" rtl="0" eaLnBrk="1" latinLnBrk="0" hangingPunct="1"/>
                      <a:r>
                        <a:rPr lang="en-US" altLang="zh-CN" sz="900" b="1" kern="1200" dirty="0" err="1">
                          <a:solidFill>
                            <a:schemeClr val="tx1"/>
                          </a:solidFill>
                          <a:latin typeface="微软雅黑" panose="020B0503020204020204" pitchFamily="34" charset="-122"/>
                          <a:ea typeface="微软雅黑" panose="020B0503020204020204" pitchFamily="34" charset="-122"/>
                          <a:cs typeface="+mn-cs"/>
                        </a:rPr>
                        <a:t>PoE</a:t>
                      </a:r>
                      <a:r>
                        <a:rPr lang="en-US" altLang="zh-CN" sz="900" b="1" kern="1200" dirty="0">
                          <a:solidFill>
                            <a:schemeClr val="tx1"/>
                          </a:solidFill>
                          <a:latin typeface="微软雅黑" panose="020B0503020204020204" pitchFamily="34" charset="-122"/>
                          <a:ea typeface="微软雅黑" panose="020B0503020204020204" pitchFamily="34" charset="-122"/>
                          <a:cs typeface="+mn-cs"/>
                        </a:rPr>
                        <a:t>+</a:t>
                      </a:r>
                      <a:endParaRPr lang="zh-CN" altLang="en-US" sz="900" b="1"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extLst>
                  <a:ext uri="{0D108BD9-81ED-4DB2-BD59-A6C34878D82A}">
                    <a16:rowId xmlns="" xmlns:a16="http://schemas.microsoft.com/office/drawing/2014/main" val="10000"/>
                  </a:ext>
                </a:extLst>
              </a:tr>
              <a:tr h="2094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HMIM-24GSW</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16K</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4094</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24</a:t>
                      </a:r>
                      <a:r>
                        <a:rPr lang="zh-CN" altLang="en-US" sz="900" b="0" kern="1200" dirty="0">
                          <a:solidFill>
                            <a:schemeClr val="tx1"/>
                          </a:solidFill>
                          <a:latin typeface="微软雅黑" panose="020B0503020204020204" pitchFamily="34" charset="-122"/>
                          <a:ea typeface="微软雅黑" panose="020B0503020204020204" pitchFamily="34" charset="-122"/>
                          <a:cs typeface="+mn-cs"/>
                        </a:rPr>
                        <a:t>端口</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512</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200" dirty="0">
                          <a:solidFill>
                            <a:schemeClr val="tx1"/>
                          </a:solidFill>
                          <a:latin typeface="微软雅黑" panose="020B0503020204020204" pitchFamily="34" charset="-122"/>
                          <a:ea typeface="微软雅黑" panose="020B0503020204020204" pitchFamily="34" charset="-122"/>
                          <a:cs typeface="+mn-cs"/>
                        </a:rPr>
                        <a:t>30W</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 xmlns:a16="http://schemas.microsoft.com/office/drawing/2014/main" val="10001"/>
                  </a:ext>
                </a:extLst>
              </a:tr>
            </a:tbl>
          </a:graphicData>
        </a:graphic>
      </p:graphicFrame>
      <p:sp>
        <p:nvSpPr>
          <p:cNvPr id="37" name="AutoShape 8"/>
          <p:cNvSpPr>
            <a:spLocks noChangeArrowheads="1"/>
          </p:cNvSpPr>
          <p:nvPr/>
        </p:nvSpPr>
        <p:spPr bwMode="gray">
          <a:xfrm>
            <a:off x="1732339" y="1361706"/>
            <a:ext cx="5625743" cy="2007281"/>
          </a:xfrm>
          <a:prstGeom prst="roundRect">
            <a:avLst>
              <a:gd name="adj" fmla="val 3949"/>
            </a:avLst>
          </a:prstGeom>
          <a:noFill/>
          <a:ln w="28575">
            <a:solidFill>
              <a:schemeClr val="hlink"/>
            </a:solidFill>
            <a:round/>
            <a:headEnd/>
            <a:tailEnd/>
          </a:ln>
          <a:effectLst/>
        </p:spPr>
        <p:txBody>
          <a:bodyPr wrap="none" anchor="ctr"/>
          <a:lstStyle/>
          <a:p>
            <a:endParaRPr lang="zh-CN" altLang="en-US" dirty="0">
              <a:latin typeface="微软雅黑" panose="020B0503020204020204" pitchFamily="34" charset="-122"/>
              <a:ea typeface="微软雅黑" panose="020B0503020204020204" pitchFamily="34" charset="-122"/>
            </a:endParaRPr>
          </a:p>
        </p:txBody>
      </p:sp>
      <p:cxnSp>
        <p:nvCxnSpPr>
          <p:cNvPr id="41" name="直接连接符 40"/>
          <p:cNvCxnSpPr>
            <a:stCxn id="37" idx="2"/>
            <a:endCxn id="37" idx="0"/>
          </p:cNvCxnSpPr>
          <p:nvPr/>
        </p:nvCxnSpPr>
        <p:spPr>
          <a:xfrm rot="5400000" flipH="1">
            <a:off x="3541570" y="2365346"/>
            <a:ext cx="2007281" cy="1191"/>
          </a:xfrm>
          <a:prstGeom prst="line">
            <a:avLst/>
          </a:prstGeom>
          <a:noFill/>
          <a:ln w="28575">
            <a:solidFill>
              <a:schemeClr val="hlink"/>
            </a:solidFill>
            <a:round/>
            <a:headEnd/>
            <a:tailEnd/>
          </a:ln>
          <a:effectLst/>
        </p:spPr>
      </p:cxnSp>
      <p:sp>
        <p:nvSpPr>
          <p:cNvPr id="38" name="AutoShape 9"/>
          <p:cNvSpPr>
            <a:spLocks noChangeArrowheads="1"/>
          </p:cNvSpPr>
          <p:nvPr/>
        </p:nvSpPr>
        <p:spPr bwMode="gray">
          <a:xfrm>
            <a:off x="1839497" y="1200970"/>
            <a:ext cx="2472234" cy="343733"/>
          </a:xfrm>
          <a:prstGeom prst="roundRect">
            <a:avLst>
              <a:gd name="adj" fmla="val 33333"/>
            </a:avLst>
          </a:prstGeom>
          <a:gradFill rotWithShape="1">
            <a:gsLst>
              <a:gs pos="0">
                <a:srgbClr val="B2D28D"/>
              </a:gs>
              <a:gs pos="50000">
                <a:srgbClr val="D0EDA9"/>
              </a:gs>
              <a:gs pos="100000">
                <a:srgbClr val="6B8B4B"/>
              </a:gs>
            </a:gsLst>
            <a:lin ang="5400000"/>
          </a:gradFill>
          <a:ln w="9525">
            <a:noFill/>
            <a:round/>
            <a:headEnd/>
            <a:tailEnd/>
          </a:ln>
        </p:spPr>
        <p:txBody>
          <a:bodyPr/>
          <a:lstStyle/>
          <a:p>
            <a:pPr algn="ctr"/>
            <a:r>
              <a:rPr lang="en-US" altLang="zh-CN" sz="1050" b="1" dirty="0">
                <a:latin typeface="微软雅黑" panose="020B0503020204020204" pitchFamily="34" charset="-122"/>
                <a:ea typeface="微软雅黑" panose="020B0503020204020204" pitchFamily="34" charset="-122"/>
                <a:cs typeface="Arial" pitchFamily="34" charset="0"/>
              </a:rPr>
              <a:t>24</a:t>
            </a:r>
            <a:r>
              <a:rPr lang="zh-CN" altLang="en-US" sz="1050" b="1" dirty="0">
                <a:latin typeface="微软雅黑" panose="020B0503020204020204" pitchFamily="34" charset="-122"/>
                <a:ea typeface="微软雅黑" panose="020B0503020204020204" pitchFamily="34" charset="-122"/>
                <a:cs typeface="Arial" pitchFamily="34" charset="0"/>
              </a:rPr>
              <a:t>端口千兆交换模块</a:t>
            </a:r>
            <a:endParaRPr lang="zh-CN" altLang="en-US" sz="1050" b="1" dirty="0">
              <a:latin typeface="微软雅黑" panose="020B0503020204020204" pitchFamily="34" charset="-122"/>
              <a:ea typeface="微软雅黑" panose="020B0503020204020204" pitchFamily="34" charset="-122"/>
            </a:endParaRPr>
          </a:p>
          <a:p>
            <a:pPr algn="ctr">
              <a:defRPr/>
            </a:pPr>
            <a:endParaRPr lang="zh-CN" altLang="en-US" sz="900" b="1" dirty="0">
              <a:latin typeface="微软雅黑" panose="020B0503020204020204" pitchFamily="34" charset="-122"/>
              <a:ea typeface="微软雅黑" panose="020B0503020204020204" pitchFamily="34" charset="-122"/>
            </a:endParaRPr>
          </a:p>
        </p:txBody>
      </p:sp>
      <p:pic>
        <p:nvPicPr>
          <p:cNvPr id="14" name="图片 13" descr="IMG_9752精修-锐化.png"/>
          <p:cNvPicPr>
            <a:picLocks noChangeAspect="1"/>
          </p:cNvPicPr>
          <p:nvPr/>
        </p:nvPicPr>
        <p:blipFill>
          <a:blip r:embed="rId3" cstate="print"/>
          <a:stretch>
            <a:fillRect/>
          </a:stretch>
        </p:blipFill>
        <p:spPr>
          <a:xfrm>
            <a:off x="1785918" y="2004648"/>
            <a:ext cx="2678925" cy="923394"/>
          </a:xfrm>
          <a:prstGeom prst="rect">
            <a:avLst/>
          </a:prstGeom>
        </p:spPr>
      </p:pic>
      <p:sp>
        <p:nvSpPr>
          <p:cNvPr id="39" name="AutoShape 9"/>
          <p:cNvSpPr>
            <a:spLocks noChangeArrowheads="1"/>
          </p:cNvSpPr>
          <p:nvPr/>
        </p:nvSpPr>
        <p:spPr bwMode="gray">
          <a:xfrm>
            <a:off x="4732736" y="1178709"/>
            <a:ext cx="2464611" cy="343733"/>
          </a:xfrm>
          <a:prstGeom prst="roundRect">
            <a:avLst>
              <a:gd name="adj" fmla="val 33333"/>
            </a:avLst>
          </a:prstGeom>
          <a:gradFill rotWithShape="1">
            <a:gsLst>
              <a:gs pos="0">
                <a:srgbClr val="B2D28D"/>
              </a:gs>
              <a:gs pos="50000">
                <a:srgbClr val="D0EDA9"/>
              </a:gs>
              <a:gs pos="100000">
                <a:srgbClr val="6B8B4B"/>
              </a:gs>
            </a:gsLst>
            <a:lin ang="5400000"/>
          </a:gradFill>
          <a:ln w="9525">
            <a:noFill/>
            <a:round/>
            <a:headEnd/>
            <a:tailEnd/>
          </a:ln>
        </p:spPr>
        <p:txBody>
          <a:bodyPr/>
          <a:lstStyle/>
          <a:p>
            <a:pPr algn="ctr"/>
            <a:r>
              <a:rPr lang="en-US" altLang="zh-CN" sz="1050" b="1" dirty="0">
                <a:latin typeface="微软雅黑" panose="020B0503020204020204" pitchFamily="34" charset="-122"/>
                <a:ea typeface="微软雅黑" panose="020B0503020204020204" pitchFamily="34" charset="-122"/>
                <a:cs typeface="Arial" pitchFamily="34" charset="0"/>
              </a:rPr>
              <a:t>24</a:t>
            </a:r>
            <a:r>
              <a:rPr lang="zh-CN" altLang="en-US" sz="1050" b="1" dirty="0">
                <a:latin typeface="微软雅黑" panose="020B0503020204020204" pitchFamily="34" charset="-122"/>
                <a:ea typeface="微软雅黑" panose="020B0503020204020204" pitchFamily="34" charset="-122"/>
                <a:cs typeface="Arial" pitchFamily="34" charset="0"/>
              </a:rPr>
              <a:t>端口千兆交换模块</a:t>
            </a:r>
            <a:r>
              <a:rPr lang="en-US" altLang="zh-CN" sz="1050" b="1" dirty="0">
                <a:latin typeface="微软雅黑" panose="020B0503020204020204" pitchFamily="34" charset="-122"/>
                <a:ea typeface="微软雅黑" panose="020B0503020204020204" pitchFamily="34" charset="-122"/>
                <a:cs typeface="Arial" pitchFamily="34" charset="0"/>
              </a:rPr>
              <a:t>-</a:t>
            </a:r>
            <a:r>
              <a:rPr lang="en-US" altLang="zh-CN" sz="1050" b="1" dirty="0" err="1">
                <a:latin typeface="微软雅黑" panose="020B0503020204020204" pitchFamily="34" charset="-122"/>
                <a:ea typeface="微软雅黑" panose="020B0503020204020204" pitchFamily="34" charset="-122"/>
                <a:cs typeface="Arial" pitchFamily="34" charset="0"/>
              </a:rPr>
              <a:t>PoE</a:t>
            </a:r>
            <a:endParaRPr lang="zh-CN" altLang="en-US" sz="1050" b="1" dirty="0">
              <a:latin typeface="微软雅黑" panose="020B0503020204020204" pitchFamily="34" charset="-122"/>
              <a:ea typeface="微软雅黑" panose="020B0503020204020204" pitchFamily="34" charset="-122"/>
            </a:endParaRPr>
          </a:p>
          <a:p>
            <a:pPr algn="ctr">
              <a:defRPr/>
            </a:pPr>
            <a:endParaRPr lang="zh-CN" altLang="en-US" sz="900" b="1" dirty="0">
              <a:latin typeface="微软雅黑" panose="020B0503020204020204" pitchFamily="34" charset="-122"/>
              <a:ea typeface="微软雅黑" panose="020B0503020204020204" pitchFamily="34" charset="-122"/>
            </a:endParaRPr>
          </a:p>
        </p:txBody>
      </p:sp>
      <p:pic>
        <p:nvPicPr>
          <p:cNvPr id="15" name="图片 14" descr="IMG_9777精修-锐化.png"/>
          <p:cNvPicPr>
            <a:picLocks noChangeAspect="1"/>
          </p:cNvPicPr>
          <p:nvPr/>
        </p:nvPicPr>
        <p:blipFill>
          <a:blip r:embed="rId4" cstate="print"/>
          <a:stretch>
            <a:fillRect/>
          </a:stretch>
        </p:blipFill>
        <p:spPr>
          <a:xfrm>
            <a:off x="4572000" y="2004648"/>
            <a:ext cx="2625347" cy="948206"/>
          </a:xfrm>
          <a:prstGeom prst="rect">
            <a:avLst/>
          </a:prstGeom>
        </p:spPr>
      </p:pic>
      <p:sp>
        <p:nvSpPr>
          <p:cNvPr id="13" name="标题 1"/>
          <p:cNvSpPr txBox="1">
            <a:spLocks/>
          </p:cNvSpPr>
          <p:nvPr/>
        </p:nvSpPr>
        <p:spPr bwMode="auto">
          <a:xfrm>
            <a:off x="1485900" y="33338"/>
            <a:ext cx="5429250" cy="45720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eaLnBrk="0" hangingPunct="0"/>
            <a:endParaRPr lang="zh-CN" altLang="en-US" sz="2400" b="1" dirty="0">
              <a:solidFill>
                <a:srgbClr val="CC0000"/>
              </a:solidFill>
              <a:latin typeface="微软雅黑" panose="020B0503020204020204" pitchFamily="34" charset="-122"/>
              <a:ea typeface="微软雅黑" panose="020B0503020204020204" pitchFamily="34" charset="-122"/>
              <a:cs typeface="+mj-cs"/>
            </a:endParaRPr>
          </a:p>
        </p:txBody>
      </p:sp>
      <p:sp>
        <p:nvSpPr>
          <p:cNvPr id="2"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G2</a:t>
            </a:r>
            <a:r>
              <a:rPr lang="zh-CN" altLang="en-US" dirty="0">
                <a:solidFill>
                  <a:schemeClr val="tx1"/>
                </a:solidFill>
              </a:rPr>
              <a:t>全千兆以太网交换模块</a:t>
            </a:r>
          </a:p>
        </p:txBody>
      </p:sp>
    </p:spTree>
    <p:extLst>
      <p:ext uri="{BB962C8B-B14F-4D97-AF65-F5344CB8AC3E}">
        <p14:creationId xmlns:p14="http://schemas.microsoft.com/office/powerpoint/2010/main" val="330694048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1625183" y="910817"/>
            <a:ext cx="3000396" cy="3453819"/>
            <a:chOff x="714348" y="1252800"/>
            <a:chExt cx="3672408" cy="4176464"/>
          </a:xfrm>
        </p:grpSpPr>
        <p:sp>
          <p:nvSpPr>
            <p:cNvPr id="15" name="AutoShape 8"/>
            <p:cNvSpPr>
              <a:spLocks noChangeArrowheads="1"/>
            </p:cNvSpPr>
            <p:nvPr/>
          </p:nvSpPr>
          <p:spPr bwMode="gray">
            <a:xfrm>
              <a:off x="714348" y="1396816"/>
              <a:ext cx="3672408" cy="4032448"/>
            </a:xfrm>
            <a:prstGeom prst="roundRect">
              <a:avLst>
                <a:gd name="adj" fmla="val 3949"/>
              </a:avLst>
            </a:prstGeom>
            <a:noFill/>
            <a:ln w="28575">
              <a:solidFill>
                <a:schemeClr val="hlink"/>
              </a:solidFill>
              <a:round/>
              <a:headEnd/>
              <a:tailEnd/>
            </a:ln>
            <a:effectLst/>
          </p:spPr>
          <p:txBody>
            <a:bodyPr wrap="none" anchor="ctr"/>
            <a:lstStyle/>
            <a:p>
              <a:endParaRPr lang="zh-CN" altLang="en-US" dirty="0">
                <a:latin typeface="微软雅黑" panose="020B0503020204020204" pitchFamily="34" charset="-122"/>
                <a:ea typeface="微软雅黑" panose="020B0503020204020204" pitchFamily="34" charset="-122"/>
              </a:endParaRPr>
            </a:p>
          </p:txBody>
        </p:sp>
        <p:sp>
          <p:nvSpPr>
            <p:cNvPr id="18" name="AutoShape 9"/>
            <p:cNvSpPr>
              <a:spLocks noChangeArrowheads="1"/>
            </p:cNvSpPr>
            <p:nvPr/>
          </p:nvSpPr>
          <p:spPr bwMode="gray">
            <a:xfrm>
              <a:off x="1290412" y="1252800"/>
              <a:ext cx="2304256" cy="360040"/>
            </a:xfrm>
            <a:prstGeom prst="roundRect">
              <a:avLst>
                <a:gd name="adj" fmla="val 33333"/>
              </a:avLst>
            </a:prstGeom>
            <a:gradFill rotWithShape="1">
              <a:gsLst>
                <a:gs pos="0">
                  <a:srgbClr val="B2D28D"/>
                </a:gs>
                <a:gs pos="50000">
                  <a:srgbClr val="D0EDA9"/>
                </a:gs>
                <a:gs pos="100000">
                  <a:srgbClr val="6B8B4B"/>
                </a:gs>
              </a:gsLst>
              <a:lin ang="5400000"/>
            </a:gradFill>
            <a:ln w="9525">
              <a:noFill/>
              <a:round/>
              <a:headEnd/>
              <a:tailEnd/>
            </a:ln>
          </p:spPr>
          <p:txBody>
            <a:bodyPr/>
            <a:lstStyle/>
            <a:p>
              <a:pPr algn="ctr"/>
              <a:r>
                <a:rPr lang="en-US" altLang="zh-CN" sz="1050" b="1" dirty="0">
                  <a:latin typeface="微软雅黑" panose="020B0503020204020204" pitchFamily="34" charset="-122"/>
                  <a:ea typeface="微软雅黑" panose="020B0503020204020204" pitchFamily="34" charset="-122"/>
                  <a:cs typeface="Arial" pitchFamily="34" charset="0"/>
                </a:rPr>
                <a:t>512</a:t>
              </a:r>
              <a:r>
                <a:rPr lang="zh-CN" altLang="en-US" sz="1050" b="1" dirty="0">
                  <a:latin typeface="微软雅黑" panose="020B0503020204020204" pitchFamily="34" charset="-122"/>
                  <a:ea typeface="微软雅黑" panose="020B0503020204020204" pitchFamily="34" charset="-122"/>
                  <a:cs typeface="Arial" pitchFamily="34" charset="0"/>
                </a:rPr>
                <a:t>路语音处理模块</a:t>
              </a:r>
              <a:endParaRPr lang="zh-CN" altLang="en-US" sz="1050" b="1" dirty="0">
                <a:latin typeface="微软雅黑" panose="020B0503020204020204" pitchFamily="34" charset="-122"/>
                <a:ea typeface="微软雅黑" panose="020B0503020204020204" pitchFamily="34" charset="-122"/>
              </a:endParaRPr>
            </a:p>
            <a:p>
              <a:pPr algn="ctr">
                <a:defRPr/>
              </a:pPr>
              <a:endParaRPr lang="zh-CN" altLang="en-US" sz="900" b="1" dirty="0">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714348" y="4061112"/>
              <a:ext cx="3672408" cy="0"/>
            </a:xfrm>
            <a:prstGeom prst="line">
              <a:avLst/>
            </a:prstGeom>
            <a:noFill/>
            <a:ln w="28575">
              <a:solidFill>
                <a:schemeClr val="hlink"/>
              </a:solidFill>
              <a:round/>
              <a:headEnd/>
              <a:tailEnd/>
            </a:ln>
            <a:effectLst/>
          </p:spPr>
        </p:cxnSp>
        <p:cxnSp>
          <p:nvCxnSpPr>
            <p:cNvPr id="20" name="直接连接符 19"/>
            <p:cNvCxnSpPr/>
            <p:nvPr/>
          </p:nvCxnSpPr>
          <p:spPr>
            <a:xfrm>
              <a:off x="714348" y="2692960"/>
              <a:ext cx="3672408" cy="0"/>
            </a:xfrm>
            <a:prstGeom prst="line">
              <a:avLst/>
            </a:prstGeom>
            <a:noFill/>
            <a:ln w="28575">
              <a:solidFill>
                <a:schemeClr val="hlink"/>
              </a:solidFill>
              <a:round/>
              <a:headEnd/>
              <a:tailEnd/>
            </a:ln>
            <a:effectLst/>
          </p:spPr>
        </p:cxnSp>
        <p:sp>
          <p:nvSpPr>
            <p:cNvPr id="21" name="AutoShape 9"/>
            <p:cNvSpPr>
              <a:spLocks noChangeArrowheads="1"/>
            </p:cNvSpPr>
            <p:nvPr/>
          </p:nvSpPr>
          <p:spPr bwMode="gray">
            <a:xfrm>
              <a:off x="1290412" y="2476936"/>
              <a:ext cx="2304256" cy="360040"/>
            </a:xfrm>
            <a:prstGeom prst="roundRect">
              <a:avLst>
                <a:gd name="adj" fmla="val 33333"/>
              </a:avLst>
            </a:prstGeom>
            <a:gradFill rotWithShape="1">
              <a:gsLst>
                <a:gs pos="0">
                  <a:srgbClr val="B2D28D"/>
                </a:gs>
                <a:gs pos="50000">
                  <a:srgbClr val="D0EDA9"/>
                </a:gs>
                <a:gs pos="100000">
                  <a:srgbClr val="6B8B4B"/>
                </a:gs>
              </a:gsLst>
              <a:lin ang="5400000"/>
            </a:gradFill>
            <a:ln w="9525">
              <a:noFill/>
              <a:round/>
              <a:headEnd/>
              <a:tailEnd/>
            </a:ln>
          </p:spPr>
          <p:txBody>
            <a:bodyPr/>
            <a:lstStyle/>
            <a:p>
              <a:pPr algn="ctr"/>
              <a:r>
                <a:rPr lang="en-US" altLang="zh-CN" sz="1050" b="1" dirty="0">
                  <a:latin typeface="微软雅黑" panose="020B0503020204020204" pitchFamily="34" charset="-122"/>
                  <a:ea typeface="微软雅黑" panose="020B0503020204020204" pitchFamily="34" charset="-122"/>
                  <a:cs typeface="Arial" pitchFamily="34" charset="0"/>
                </a:rPr>
                <a:t>256</a:t>
              </a:r>
              <a:r>
                <a:rPr lang="zh-CN" altLang="en-US" sz="1050" b="1" dirty="0">
                  <a:latin typeface="微软雅黑" panose="020B0503020204020204" pitchFamily="34" charset="-122"/>
                  <a:ea typeface="微软雅黑" panose="020B0503020204020204" pitchFamily="34" charset="-122"/>
                  <a:cs typeface="Arial" pitchFamily="34" charset="0"/>
                </a:rPr>
                <a:t>路语音处理模块</a:t>
              </a:r>
              <a:endParaRPr lang="zh-CN" altLang="en-US" sz="1050" b="1" dirty="0">
                <a:latin typeface="微软雅黑" panose="020B0503020204020204" pitchFamily="34" charset="-122"/>
                <a:ea typeface="微软雅黑" panose="020B0503020204020204" pitchFamily="34" charset="-122"/>
              </a:endParaRPr>
            </a:p>
            <a:p>
              <a:pPr algn="ctr">
                <a:defRPr/>
              </a:pPr>
              <a:endParaRPr lang="zh-CN" altLang="en-US" sz="900" b="1" dirty="0">
                <a:latin typeface="微软雅黑" panose="020B0503020204020204" pitchFamily="34" charset="-122"/>
                <a:ea typeface="微软雅黑" panose="020B0503020204020204" pitchFamily="34" charset="-122"/>
              </a:endParaRPr>
            </a:p>
          </p:txBody>
        </p:sp>
        <p:sp>
          <p:nvSpPr>
            <p:cNvPr id="22" name="AutoShape 9"/>
            <p:cNvSpPr>
              <a:spLocks noChangeArrowheads="1"/>
            </p:cNvSpPr>
            <p:nvPr/>
          </p:nvSpPr>
          <p:spPr bwMode="gray">
            <a:xfrm>
              <a:off x="1290412" y="3917096"/>
              <a:ext cx="2304256" cy="360040"/>
            </a:xfrm>
            <a:prstGeom prst="roundRect">
              <a:avLst>
                <a:gd name="adj" fmla="val 33333"/>
              </a:avLst>
            </a:prstGeom>
            <a:gradFill rotWithShape="1">
              <a:gsLst>
                <a:gs pos="0">
                  <a:srgbClr val="B2D28D"/>
                </a:gs>
                <a:gs pos="50000">
                  <a:srgbClr val="D0EDA9"/>
                </a:gs>
                <a:gs pos="100000">
                  <a:srgbClr val="6B8B4B"/>
                </a:gs>
              </a:gsLst>
              <a:lin ang="5400000"/>
            </a:gradFill>
            <a:ln w="9525">
              <a:noFill/>
              <a:round/>
              <a:headEnd/>
              <a:tailEnd/>
            </a:ln>
          </p:spPr>
          <p:txBody>
            <a:bodyPr/>
            <a:lstStyle/>
            <a:p>
              <a:pPr algn="ctr"/>
              <a:r>
                <a:rPr lang="en-US" altLang="zh-CN" sz="1050" b="1" dirty="0">
                  <a:latin typeface="微软雅黑" panose="020B0503020204020204" pitchFamily="34" charset="-122"/>
                  <a:ea typeface="微软雅黑" panose="020B0503020204020204" pitchFamily="34" charset="-122"/>
                  <a:cs typeface="Arial" pitchFamily="34" charset="0"/>
                </a:rPr>
                <a:t>128</a:t>
              </a:r>
              <a:r>
                <a:rPr lang="zh-CN" altLang="en-US" sz="1050" b="1" dirty="0">
                  <a:latin typeface="微软雅黑" panose="020B0503020204020204" pitchFamily="34" charset="-122"/>
                  <a:ea typeface="微软雅黑" panose="020B0503020204020204" pitchFamily="34" charset="-122"/>
                  <a:cs typeface="Arial" pitchFamily="34" charset="0"/>
                </a:rPr>
                <a:t>路语音处理模块</a:t>
              </a:r>
              <a:endParaRPr lang="zh-CN" altLang="en-US" sz="1050" b="1" dirty="0">
                <a:latin typeface="微软雅黑" panose="020B0503020204020204" pitchFamily="34" charset="-122"/>
                <a:ea typeface="微软雅黑" panose="020B0503020204020204" pitchFamily="34" charset="-122"/>
              </a:endParaRPr>
            </a:p>
            <a:p>
              <a:pPr algn="ctr">
                <a:defRPr/>
              </a:pPr>
              <a:endParaRPr lang="zh-CN" altLang="en-US" sz="900" b="1" dirty="0">
                <a:latin typeface="微软雅黑" panose="020B0503020204020204" pitchFamily="34" charset="-122"/>
                <a:ea typeface="微软雅黑" panose="020B0503020204020204" pitchFamily="34" charset="-122"/>
              </a:endParaRPr>
            </a:p>
          </p:txBody>
        </p:sp>
        <p:pic>
          <p:nvPicPr>
            <p:cNvPr id="28" name="Picture 3"/>
            <p:cNvPicPr>
              <a:picLocks noChangeAspect="1" noChangeArrowheads="1"/>
            </p:cNvPicPr>
            <p:nvPr/>
          </p:nvPicPr>
          <p:blipFill>
            <a:blip r:embed="rId3" cstate="print"/>
            <a:srcRect/>
            <a:stretch>
              <a:fillRect/>
            </a:stretch>
          </p:blipFill>
          <p:spPr bwMode="auto">
            <a:xfrm>
              <a:off x="1362420" y="1684848"/>
              <a:ext cx="2240249" cy="720080"/>
            </a:xfrm>
            <a:prstGeom prst="rect">
              <a:avLst/>
            </a:prstGeom>
            <a:noFill/>
            <a:ln w="9525">
              <a:noFill/>
              <a:miter lim="800000"/>
              <a:headEnd/>
              <a:tailEnd/>
            </a:ln>
          </p:spPr>
        </p:pic>
        <p:pic>
          <p:nvPicPr>
            <p:cNvPr id="23" name="图片 22" descr="IMG_9761精修-锐化.png"/>
            <p:cNvPicPr>
              <a:picLocks noChangeAspect="1"/>
            </p:cNvPicPr>
            <p:nvPr/>
          </p:nvPicPr>
          <p:blipFill>
            <a:blip r:embed="rId4" cstate="print"/>
            <a:stretch>
              <a:fillRect/>
            </a:stretch>
          </p:blipFill>
          <p:spPr>
            <a:xfrm>
              <a:off x="1434428" y="2980992"/>
              <a:ext cx="2232248" cy="858285"/>
            </a:xfrm>
            <a:prstGeom prst="rect">
              <a:avLst/>
            </a:prstGeom>
          </p:spPr>
        </p:pic>
        <p:pic>
          <p:nvPicPr>
            <p:cNvPr id="25" name="图片 24" descr="IMG_9761精修-锐化.png"/>
            <p:cNvPicPr>
              <a:picLocks noChangeAspect="1"/>
            </p:cNvPicPr>
            <p:nvPr/>
          </p:nvPicPr>
          <p:blipFill>
            <a:blip r:embed="rId4" cstate="print"/>
            <a:stretch>
              <a:fillRect/>
            </a:stretch>
          </p:blipFill>
          <p:spPr>
            <a:xfrm>
              <a:off x="1362420" y="4421152"/>
              <a:ext cx="2232248" cy="858285"/>
            </a:xfrm>
            <a:prstGeom prst="rect">
              <a:avLst/>
            </a:prstGeom>
          </p:spPr>
        </p:pic>
      </p:grpSp>
      <p:sp>
        <p:nvSpPr>
          <p:cNvPr id="26" name="标题 1"/>
          <p:cNvSpPr txBox="1">
            <a:spLocks/>
          </p:cNvSpPr>
          <p:nvPr/>
        </p:nvSpPr>
        <p:spPr bwMode="auto">
          <a:xfrm>
            <a:off x="1485900" y="33338"/>
            <a:ext cx="5429250" cy="45720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defTabSz="685800" eaLnBrk="0" hangingPunct="0">
              <a:defRPr/>
            </a:pPr>
            <a:endParaRPr lang="zh-CN" altLang="en-US" sz="2400" kern="0" dirty="0">
              <a:solidFill>
                <a:srgbClr val="CC0000"/>
              </a:solidFill>
              <a:latin typeface="微软雅黑" panose="020B0503020204020204" pitchFamily="34" charset="-122"/>
              <a:ea typeface="微软雅黑" panose="020B0503020204020204" pitchFamily="34" charset="-122"/>
              <a:cs typeface="+mj-cs"/>
            </a:endParaRPr>
          </a:p>
        </p:txBody>
      </p:sp>
      <p:grpSp>
        <p:nvGrpSpPr>
          <p:cNvPr id="31" name="组合 19"/>
          <p:cNvGrpSpPr/>
          <p:nvPr/>
        </p:nvGrpSpPr>
        <p:grpSpPr>
          <a:xfrm>
            <a:off x="4947050" y="1005406"/>
            <a:ext cx="2678925" cy="2262863"/>
            <a:chOff x="6156176" y="1777805"/>
            <a:chExt cx="2736304" cy="2469199"/>
          </a:xfrm>
          <a:effectLst>
            <a:outerShdw blurRad="50800" dist="38100" dir="2700000" algn="tl" rotWithShape="0">
              <a:prstClr val="black">
                <a:alpha val="40000"/>
              </a:prstClr>
            </a:outerShdw>
          </a:effectLst>
        </p:grpSpPr>
        <p:sp>
          <p:nvSpPr>
            <p:cNvPr id="32" name="TextBox 31"/>
            <p:cNvSpPr txBox="1"/>
            <p:nvPr/>
          </p:nvSpPr>
          <p:spPr>
            <a:xfrm>
              <a:off x="6156176" y="2209853"/>
              <a:ext cx="2736304" cy="2037151"/>
            </a:xfrm>
            <a:prstGeom prst="rect">
              <a:avLst/>
            </a:prstGeom>
            <a:solidFill>
              <a:schemeClr val="bg1">
                <a:lumMod val="95000"/>
              </a:schemeClr>
            </a:solidFill>
            <a:ln>
              <a:noFill/>
            </a:ln>
            <a:effectLst/>
          </p:spPr>
          <p:txBody>
            <a:bodyPr wrap="square" tIns="135000" bIns="135000" rtlCol="0">
              <a:spAutoFit/>
            </a:bodyPr>
            <a:lstStyle/>
            <a:p>
              <a:pPr marL="133350" indent="-133350">
                <a:lnSpc>
                  <a:spcPct val="120000"/>
                </a:lnSpc>
                <a:spcBef>
                  <a:spcPts val="600"/>
                </a:spcBef>
                <a:buSzPct val="80000"/>
                <a:buFont typeface="Wingdings" pitchFamily="2" charset="2"/>
                <a:buChar char="l"/>
              </a:pPr>
              <a:r>
                <a:rPr lang="zh-CN" altLang="en-US" sz="1200" dirty="0">
                  <a:latin typeface="微软雅黑" panose="020B0503020204020204" pitchFamily="34" charset="-122"/>
                  <a:ea typeface="微软雅黑" panose="020B0503020204020204" pitchFamily="34" charset="-122"/>
                </a:rPr>
                <a:t>支持更高的接入密度</a:t>
              </a:r>
              <a:endParaRPr lang="en-US" altLang="zh-CN" sz="1200" dirty="0">
                <a:latin typeface="微软雅黑" panose="020B0503020204020204" pitchFamily="34" charset="-122"/>
                <a:ea typeface="微软雅黑" panose="020B0503020204020204" pitchFamily="34" charset="-122"/>
              </a:endParaRPr>
            </a:p>
            <a:p>
              <a:pPr marL="133350" indent="-133350">
                <a:lnSpc>
                  <a:spcPct val="120000"/>
                </a:lnSpc>
                <a:spcBef>
                  <a:spcPts val="600"/>
                </a:spcBef>
                <a:buSzPct val="80000"/>
                <a:buFont typeface="Wingdings" pitchFamily="2" charset="2"/>
                <a:buChar char="l"/>
              </a:pPr>
              <a:r>
                <a:rPr lang="zh-CN" altLang="en-US" sz="1200" dirty="0">
                  <a:latin typeface="微软雅黑" panose="020B0503020204020204" pitchFamily="34" charset="-122"/>
                  <a:ea typeface="微软雅黑" panose="020B0503020204020204" pitchFamily="34" charset="-122"/>
                </a:rPr>
                <a:t>支持更多的算法</a:t>
              </a:r>
            </a:p>
            <a:p>
              <a:pPr marL="330994" lvl="1" indent="-129779">
                <a:spcBef>
                  <a:spcPts val="0"/>
                </a:spcBef>
                <a:buSzPct val="80000"/>
                <a:buFont typeface="Wingdings" pitchFamily="2" charset="2"/>
                <a:buChar char="Ø"/>
              </a:pPr>
              <a:r>
                <a:rPr lang="en-US" altLang="zh-CN" sz="1200" dirty="0">
                  <a:latin typeface="微软雅黑" panose="020B0503020204020204" pitchFamily="34" charset="-122"/>
                  <a:ea typeface="微软雅黑" panose="020B0503020204020204" pitchFamily="34" charset="-122"/>
                </a:rPr>
                <a:t>G.711</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G.723</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G.726</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G.729AB</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AMR-NB</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GSM-FR</a:t>
              </a:r>
              <a:r>
                <a:rPr lang="zh-CN" altLang="en-US" sz="1200" dirty="0">
                  <a:latin typeface="微软雅黑" panose="020B0503020204020204" pitchFamily="34" charset="-122"/>
                  <a:ea typeface="微软雅黑" panose="020B0503020204020204" pitchFamily="34" charset="-122"/>
                </a:rPr>
                <a:t>、</a:t>
              </a:r>
              <a:r>
                <a:rPr lang="en-US" altLang="zh-CN" sz="1200" dirty="0" err="1">
                  <a:latin typeface="微软雅黑" panose="020B0503020204020204" pitchFamily="34" charset="-122"/>
                  <a:ea typeface="微软雅黑" panose="020B0503020204020204" pitchFamily="34" charset="-122"/>
                </a:rPr>
                <a:t>iLBC</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RT-Audio</a:t>
              </a:r>
            </a:p>
            <a:p>
              <a:pPr marL="133350" indent="-133350">
                <a:lnSpc>
                  <a:spcPct val="120000"/>
                </a:lnSpc>
                <a:spcBef>
                  <a:spcPts val="600"/>
                </a:spcBef>
                <a:buSzPct val="80000"/>
                <a:buFont typeface="Wingdings" pitchFamily="2" charset="2"/>
                <a:buChar char="l"/>
              </a:pPr>
              <a:r>
                <a:rPr lang="zh-CN" altLang="en-US" sz="1200" dirty="0">
                  <a:latin typeface="微软雅黑" panose="020B0503020204020204" pitchFamily="34" charset="-122"/>
                  <a:ea typeface="微软雅黑" panose="020B0503020204020204" pitchFamily="34" charset="-122"/>
                </a:rPr>
                <a:t>支持更多的功能</a:t>
              </a:r>
              <a:endParaRPr lang="en-US" altLang="zh-CN" sz="1200" dirty="0">
                <a:latin typeface="微软雅黑" panose="020B0503020204020204" pitchFamily="34" charset="-122"/>
                <a:ea typeface="微软雅黑" panose="020B0503020204020204" pitchFamily="34" charset="-122"/>
              </a:endParaRPr>
            </a:p>
            <a:p>
              <a:pPr marL="330994" lvl="1" indent="-129779">
                <a:lnSpc>
                  <a:spcPct val="120000"/>
                </a:lnSpc>
                <a:spcBef>
                  <a:spcPts val="0"/>
                </a:spcBef>
                <a:buSzPct val="80000"/>
                <a:buFont typeface="Wingdings" pitchFamily="2" charset="2"/>
                <a:buChar char="Ø"/>
              </a:pPr>
              <a:r>
                <a:rPr lang="zh-CN" altLang="en-US" sz="1200" dirty="0">
                  <a:latin typeface="微软雅黑" panose="020B0503020204020204" pitchFamily="34" charset="-122"/>
                  <a:ea typeface="微软雅黑" panose="020B0503020204020204" pitchFamily="34" charset="-122"/>
                </a:rPr>
                <a:t>多方会议、</a:t>
              </a:r>
              <a:r>
                <a:rPr lang="en-US" altLang="zh-CN" sz="1200" dirty="0">
                  <a:latin typeface="微软雅黑" panose="020B0503020204020204" pitchFamily="34" charset="-122"/>
                  <a:ea typeface="微软雅黑" panose="020B0503020204020204" pitchFamily="34" charset="-122"/>
                </a:rPr>
                <a:t>Jitter Buffer</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SRTP</a:t>
              </a:r>
            </a:p>
          </p:txBody>
        </p:sp>
        <p:sp>
          <p:nvSpPr>
            <p:cNvPr id="33" name="同侧圆角矩形 32"/>
            <p:cNvSpPr/>
            <p:nvPr/>
          </p:nvSpPr>
          <p:spPr bwMode="ltGray">
            <a:xfrm>
              <a:off x="6156176" y="1777805"/>
              <a:ext cx="2736304" cy="432048"/>
            </a:xfrm>
            <a:prstGeom prst="round2SameRect">
              <a:avLst/>
            </a:prstGeom>
            <a:solidFill>
              <a:srgbClr val="0070C0"/>
            </a:solidFill>
            <a:ln w="9525">
              <a:noFill/>
              <a:miter lim="800000"/>
              <a:headEnd/>
              <a:tailEnd/>
            </a:ln>
            <a:effectLst/>
          </p:spPr>
          <p:txBody>
            <a:bodyPr wrap="none" rtlCol="0" anchor="ctr"/>
            <a:lstStyle/>
            <a:p>
              <a:pPr algn="ctr"/>
              <a:r>
                <a:rPr lang="en-US" altLang="zh-CN" b="1" dirty="0">
                  <a:solidFill>
                    <a:schemeClr val="bg1"/>
                  </a:solidFill>
                  <a:latin typeface="微软雅黑" panose="020B0503020204020204" pitchFamily="34" charset="-122"/>
                  <a:ea typeface="微软雅黑" panose="020B0503020204020204" pitchFamily="34" charset="-122"/>
                </a:rPr>
                <a:t>VPM2</a:t>
              </a:r>
              <a:r>
                <a:rPr lang="zh-CN" altLang="en-US" b="1" dirty="0">
                  <a:solidFill>
                    <a:schemeClr val="bg1"/>
                  </a:solidFill>
                  <a:latin typeface="微软雅黑" panose="020B0503020204020204" pitchFamily="34" charset="-122"/>
                  <a:ea typeface="微软雅黑" panose="020B0503020204020204" pitchFamily="34" charset="-122"/>
                </a:rPr>
                <a:t>模块</a:t>
              </a:r>
            </a:p>
          </p:txBody>
        </p:sp>
      </p:grpSp>
      <p:sp>
        <p:nvSpPr>
          <p:cNvPr id="2"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G2</a:t>
            </a:r>
            <a:r>
              <a:rPr lang="zh-CN" altLang="en-US" dirty="0">
                <a:solidFill>
                  <a:schemeClr val="tx1"/>
                </a:solidFill>
              </a:rPr>
              <a:t>高密度</a:t>
            </a:r>
            <a:r>
              <a:rPr lang="en-US" altLang="zh-CN" dirty="0">
                <a:solidFill>
                  <a:schemeClr val="tx1"/>
                </a:solidFill>
              </a:rPr>
              <a:t>VPM2</a:t>
            </a:r>
            <a:r>
              <a:rPr lang="zh-CN" altLang="en-US" dirty="0">
                <a:solidFill>
                  <a:schemeClr val="tx1"/>
                </a:solidFill>
              </a:rPr>
              <a:t>模块</a:t>
            </a:r>
          </a:p>
        </p:txBody>
      </p:sp>
    </p:spTree>
    <p:extLst>
      <p:ext uri="{BB962C8B-B14F-4D97-AF65-F5344CB8AC3E}">
        <p14:creationId xmlns:p14="http://schemas.microsoft.com/office/powerpoint/2010/main" val="32611390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G2 </a:t>
            </a:r>
            <a:r>
              <a:rPr lang="en-US" altLang="zh-CN" dirty="0" err="1">
                <a:solidFill>
                  <a:schemeClr val="tx1"/>
                </a:solidFill>
              </a:rPr>
              <a:t>PoE</a:t>
            </a:r>
            <a:r>
              <a:rPr lang="en-US" altLang="zh-CN" dirty="0">
                <a:solidFill>
                  <a:schemeClr val="tx1"/>
                </a:solidFill>
              </a:rPr>
              <a:t> &amp; </a:t>
            </a:r>
            <a:r>
              <a:rPr lang="en-US" altLang="zh-CN" dirty="0" err="1">
                <a:solidFill>
                  <a:schemeClr val="tx1"/>
                </a:solidFill>
              </a:rPr>
              <a:t>PoE</a:t>
            </a:r>
            <a:r>
              <a:rPr lang="zh-CN" altLang="en-US" dirty="0">
                <a:solidFill>
                  <a:schemeClr val="tx1"/>
                </a:solidFill>
              </a:rPr>
              <a:t>＋</a:t>
            </a:r>
          </a:p>
        </p:txBody>
      </p:sp>
      <p:sp>
        <p:nvSpPr>
          <p:cNvPr id="19" name="AutoShape 8"/>
          <p:cNvSpPr>
            <a:spLocks noChangeArrowheads="1"/>
          </p:cNvSpPr>
          <p:nvPr/>
        </p:nvSpPr>
        <p:spPr bwMode="gray">
          <a:xfrm>
            <a:off x="1732339" y="1151217"/>
            <a:ext cx="2732504" cy="1339463"/>
          </a:xfrm>
          <a:prstGeom prst="roundRect">
            <a:avLst>
              <a:gd name="adj" fmla="val 3949"/>
            </a:avLst>
          </a:prstGeom>
          <a:noFill/>
          <a:ln w="28575">
            <a:solidFill>
              <a:schemeClr val="hlink"/>
            </a:solidFill>
            <a:round/>
            <a:headEnd/>
            <a:tailEnd/>
          </a:ln>
          <a:effectLst/>
        </p:spPr>
        <p:txBody>
          <a:bodyPr wrap="none" anchor="ctr"/>
          <a:lstStyle/>
          <a:p>
            <a:endParaRPr lang="zh-CN" altLang="en-US" dirty="0">
              <a:latin typeface="微软雅黑" panose="020B0503020204020204" pitchFamily="34" charset="-122"/>
              <a:ea typeface="微软雅黑" panose="020B0503020204020204" pitchFamily="34" charset="-122"/>
            </a:endParaRPr>
          </a:p>
        </p:txBody>
      </p:sp>
      <p:pic>
        <p:nvPicPr>
          <p:cNvPr id="17" name="图片 16" descr="IMG_9778精修-锐化.png"/>
          <p:cNvPicPr>
            <a:picLocks noChangeAspect="1"/>
          </p:cNvPicPr>
          <p:nvPr/>
        </p:nvPicPr>
        <p:blipFill>
          <a:blip r:embed="rId3" cstate="print"/>
          <a:stretch>
            <a:fillRect/>
          </a:stretch>
        </p:blipFill>
        <p:spPr>
          <a:xfrm>
            <a:off x="5429256" y="1500180"/>
            <a:ext cx="1512168" cy="741728"/>
          </a:xfrm>
          <a:prstGeom prst="rect">
            <a:avLst/>
          </a:prstGeom>
        </p:spPr>
      </p:pic>
      <p:pic>
        <p:nvPicPr>
          <p:cNvPr id="18" name="图片 17" descr="IMG_9777精修-锐化.png"/>
          <p:cNvPicPr>
            <a:picLocks noChangeAspect="1"/>
          </p:cNvPicPr>
          <p:nvPr/>
        </p:nvPicPr>
        <p:blipFill>
          <a:blip r:embed="rId4" cstate="print"/>
          <a:stretch>
            <a:fillRect/>
          </a:stretch>
        </p:blipFill>
        <p:spPr>
          <a:xfrm>
            <a:off x="5268521" y="2728809"/>
            <a:ext cx="1836204" cy="700198"/>
          </a:xfrm>
          <a:prstGeom prst="rect">
            <a:avLst/>
          </a:prstGeom>
        </p:spPr>
      </p:pic>
      <p:pic>
        <p:nvPicPr>
          <p:cNvPr id="1026" name="Picture 2"/>
          <p:cNvPicPr>
            <a:picLocks noChangeAspect="1" noChangeArrowheads="1"/>
          </p:cNvPicPr>
          <p:nvPr/>
        </p:nvPicPr>
        <p:blipFill>
          <a:blip r:embed="rId5" cstate="print"/>
          <a:srcRect/>
          <a:stretch>
            <a:fillRect/>
          </a:stretch>
        </p:blipFill>
        <p:spPr bwMode="auto">
          <a:xfrm>
            <a:off x="1893075" y="1579845"/>
            <a:ext cx="2302725" cy="599106"/>
          </a:xfrm>
          <a:prstGeom prst="rect">
            <a:avLst/>
          </a:prstGeom>
          <a:noFill/>
          <a:ln w="9525">
            <a:noFill/>
            <a:miter lim="800000"/>
            <a:headEnd/>
            <a:tailEnd/>
          </a:ln>
        </p:spPr>
      </p:pic>
      <p:sp>
        <p:nvSpPr>
          <p:cNvPr id="20" name="AutoShape 9"/>
          <p:cNvSpPr>
            <a:spLocks noChangeArrowheads="1"/>
          </p:cNvSpPr>
          <p:nvPr/>
        </p:nvSpPr>
        <p:spPr bwMode="gray">
          <a:xfrm>
            <a:off x="2000233" y="1017974"/>
            <a:ext cx="2196719" cy="293979"/>
          </a:xfrm>
          <a:prstGeom prst="roundRect">
            <a:avLst>
              <a:gd name="adj" fmla="val 33333"/>
            </a:avLst>
          </a:prstGeom>
          <a:gradFill rotWithShape="1">
            <a:gsLst>
              <a:gs pos="0">
                <a:srgbClr val="B2D28D"/>
              </a:gs>
              <a:gs pos="50000">
                <a:srgbClr val="D0EDA9"/>
              </a:gs>
              <a:gs pos="100000">
                <a:srgbClr val="6B8B4B"/>
              </a:gs>
            </a:gsLst>
            <a:lin ang="5400000"/>
          </a:gradFill>
          <a:ln w="9525">
            <a:noFill/>
            <a:round/>
            <a:headEnd/>
            <a:tailEnd/>
          </a:ln>
        </p:spPr>
        <p:txBody>
          <a:bodyPr/>
          <a:lstStyle/>
          <a:p>
            <a:pPr algn="ctr"/>
            <a:r>
              <a:rPr lang="en-US" altLang="zh-CN" sz="1050" b="1" dirty="0" err="1">
                <a:latin typeface="微软雅黑" panose="020B0503020204020204" pitchFamily="34" charset="-122"/>
                <a:ea typeface="微软雅黑" panose="020B0503020204020204" pitchFamily="34" charset="-122"/>
              </a:rPr>
              <a:t>PoE</a:t>
            </a:r>
            <a:r>
              <a:rPr lang="zh-CN" altLang="en-US" sz="1050" b="1" dirty="0">
                <a:latin typeface="微软雅黑" panose="020B0503020204020204" pitchFamily="34" charset="-122"/>
                <a:ea typeface="微软雅黑" panose="020B0503020204020204" pitchFamily="34" charset="-122"/>
              </a:rPr>
              <a:t>主机</a:t>
            </a:r>
          </a:p>
          <a:p>
            <a:pPr algn="ctr">
              <a:defRPr/>
            </a:pPr>
            <a:endParaRPr lang="zh-CN" altLang="en-US" sz="900" b="1" dirty="0">
              <a:latin typeface="微软雅黑" panose="020B0503020204020204" pitchFamily="34" charset="-122"/>
              <a:ea typeface="微软雅黑" panose="020B0503020204020204" pitchFamily="34" charset="-122"/>
            </a:endParaRPr>
          </a:p>
        </p:txBody>
      </p:sp>
      <p:sp>
        <p:nvSpPr>
          <p:cNvPr id="23" name="AutoShape 8"/>
          <p:cNvSpPr>
            <a:spLocks noChangeArrowheads="1"/>
          </p:cNvSpPr>
          <p:nvPr/>
        </p:nvSpPr>
        <p:spPr bwMode="gray">
          <a:xfrm>
            <a:off x="4893471" y="1151217"/>
            <a:ext cx="2625347" cy="2545682"/>
          </a:xfrm>
          <a:prstGeom prst="roundRect">
            <a:avLst>
              <a:gd name="adj" fmla="val 3949"/>
            </a:avLst>
          </a:prstGeom>
          <a:noFill/>
          <a:ln w="28575">
            <a:solidFill>
              <a:schemeClr val="hlink"/>
            </a:solidFill>
            <a:round/>
            <a:headEnd/>
            <a:tailEnd/>
          </a:ln>
          <a:effectLst/>
        </p:spPr>
        <p:txBody>
          <a:bodyPr wrap="none" anchor="ctr"/>
          <a:lstStyle/>
          <a:p>
            <a:endParaRPr lang="zh-CN" altLang="en-US" dirty="0">
              <a:latin typeface="微软雅黑" panose="020B0503020204020204" pitchFamily="34" charset="-122"/>
              <a:ea typeface="微软雅黑" panose="020B0503020204020204" pitchFamily="34" charset="-122"/>
            </a:endParaRPr>
          </a:p>
        </p:txBody>
      </p:sp>
      <p:sp>
        <p:nvSpPr>
          <p:cNvPr id="22" name="AutoShape 9"/>
          <p:cNvSpPr>
            <a:spLocks noChangeArrowheads="1"/>
          </p:cNvSpPr>
          <p:nvPr/>
        </p:nvSpPr>
        <p:spPr bwMode="gray">
          <a:xfrm>
            <a:off x="5107785" y="1017974"/>
            <a:ext cx="2250297" cy="293979"/>
          </a:xfrm>
          <a:prstGeom prst="roundRect">
            <a:avLst>
              <a:gd name="adj" fmla="val 33333"/>
            </a:avLst>
          </a:prstGeom>
          <a:gradFill rotWithShape="1">
            <a:gsLst>
              <a:gs pos="0">
                <a:srgbClr val="B2D28D"/>
              </a:gs>
              <a:gs pos="50000">
                <a:srgbClr val="D0EDA9"/>
              </a:gs>
              <a:gs pos="100000">
                <a:srgbClr val="6B8B4B"/>
              </a:gs>
            </a:gsLst>
            <a:lin ang="5400000"/>
          </a:gradFill>
          <a:ln w="9525">
            <a:noFill/>
            <a:round/>
            <a:headEnd/>
            <a:tailEnd/>
          </a:ln>
        </p:spPr>
        <p:txBody>
          <a:bodyPr/>
          <a:lstStyle/>
          <a:p>
            <a:pPr algn="ctr"/>
            <a:r>
              <a:rPr lang="en-US" altLang="zh-CN" sz="1050" b="1" dirty="0" err="1">
                <a:latin typeface="微软雅黑" panose="020B0503020204020204" pitchFamily="34" charset="-122"/>
                <a:ea typeface="微软雅黑" panose="020B0503020204020204" pitchFamily="34" charset="-122"/>
              </a:rPr>
              <a:t>PoE</a:t>
            </a:r>
            <a:r>
              <a:rPr lang="zh-CN" altLang="en-US" sz="1050" b="1" dirty="0">
                <a:latin typeface="微软雅黑" panose="020B0503020204020204" pitchFamily="34" charset="-122"/>
                <a:ea typeface="微软雅黑" panose="020B0503020204020204" pitchFamily="34" charset="-122"/>
              </a:rPr>
              <a:t>电源模块和交换模块</a:t>
            </a:r>
          </a:p>
          <a:p>
            <a:pPr algn="ctr">
              <a:defRPr/>
            </a:pPr>
            <a:endParaRPr lang="zh-CN" altLang="en-US" sz="900" b="1" dirty="0">
              <a:latin typeface="微软雅黑" panose="020B0503020204020204" pitchFamily="34" charset="-122"/>
              <a:ea typeface="微软雅黑" panose="020B0503020204020204" pitchFamily="34" charset="-122"/>
            </a:endParaRPr>
          </a:p>
        </p:txBody>
      </p:sp>
      <p:cxnSp>
        <p:nvCxnSpPr>
          <p:cNvPr id="13" name="直接连接符 12"/>
          <p:cNvCxnSpPr>
            <a:stCxn id="23" idx="1"/>
            <a:endCxn id="23" idx="3"/>
          </p:cNvCxnSpPr>
          <p:nvPr/>
        </p:nvCxnSpPr>
        <p:spPr bwMode="auto">
          <a:xfrm rot="10800000" flipH="1">
            <a:off x="4893471" y="2424058"/>
            <a:ext cx="2625347" cy="1191"/>
          </a:xfrm>
          <a:prstGeom prst="line">
            <a:avLst/>
          </a:prstGeom>
          <a:noFill/>
          <a:ln w="28575">
            <a:solidFill>
              <a:schemeClr val="hlink"/>
            </a:solidFill>
            <a:round/>
            <a:headEnd/>
            <a:tailEnd/>
          </a:ln>
          <a:effectLst/>
        </p:spPr>
      </p:cxnSp>
    </p:spTree>
    <p:extLst>
      <p:ext uri="{BB962C8B-B14F-4D97-AF65-F5344CB8AC3E}">
        <p14:creationId xmlns:p14="http://schemas.microsoft.com/office/powerpoint/2010/main" val="40148437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p:nvPr/>
        </p:nvSpPr>
        <p:spPr>
          <a:xfrm>
            <a:off x="4644008" y="1739217"/>
            <a:ext cx="255676" cy="255676"/>
          </a:xfrm>
          <a:prstGeom prst="rect">
            <a:avLst/>
          </a:prstGeom>
          <a:solidFill>
            <a:srgbClr val="CD0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Rectangle 2"/>
          <p:cNvSpPr/>
          <p:nvPr/>
        </p:nvSpPr>
        <p:spPr>
          <a:xfrm>
            <a:off x="4644008" y="1971419"/>
            <a:ext cx="3600000" cy="3600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p:cNvSpPr/>
          <p:nvPr/>
        </p:nvSpPr>
        <p:spPr>
          <a:xfrm>
            <a:off x="4644008" y="2187443"/>
            <a:ext cx="255676" cy="2556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4" name="Rectangle 2"/>
          <p:cNvSpPr/>
          <p:nvPr/>
        </p:nvSpPr>
        <p:spPr>
          <a:xfrm>
            <a:off x="4644008" y="2619491"/>
            <a:ext cx="255676" cy="25567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8" name="Rectangle 2"/>
          <p:cNvSpPr/>
          <p:nvPr/>
        </p:nvSpPr>
        <p:spPr>
          <a:xfrm>
            <a:off x="4644008" y="3067717"/>
            <a:ext cx="255676" cy="25567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文本框 20"/>
          <p:cNvSpPr txBox="1"/>
          <p:nvPr/>
        </p:nvSpPr>
        <p:spPr>
          <a:xfrm>
            <a:off x="4588178" y="2155880"/>
            <a:ext cx="384365" cy="307777"/>
          </a:xfrm>
          <a:prstGeom prst="rect">
            <a:avLst/>
          </a:prstGeom>
          <a:solidFill>
            <a:srgbClr val="FF0000"/>
          </a:solidFill>
        </p:spPr>
        <p:txBody>
          <a:bodyPr wrap="none" rtlCol="0">
            <a:spAutoFit/>
          </a:bodyPr>
          <a:lstStyle/>
          <a:p>
            <a:r>
              <a:rPr kumimoji="1" lang="en-US" altLang="zh-CN" sz="1400" dirty="0">
                <a:solidFill>
                  <a:schemeClr val="bg1"/>
                </a:solidFill>
                <a:latin typeface="Microsoft Sans Serif" panose="020B0604020202020204"/>
                <a:ea typeface="huxiaobo-gdh"/>
                <a:cs typeface="Microsoft Sans Serif" panose="020B0604020202020204"/>
              </a:rPr>
              <a:t>02</a:t>
            </a:r>
            <a:endParaRPr kumimoji="1" lang="zh-CN" altLang="en-US" sz="1400" dirty="0">
              <a:solidFill>
                <a:schemeClr val="bg1"/>
              </a:solidFill>
              <a:latin typeface="Microsoft Sans Serif" panose="020B0604020202020204"/>
              <a:ea typeface="huxiaobo-gdh"/>
              <a:cs typeface="Microsoft Sans Serif" panose="020B0604020202020204"/>
            </a:endParaRPr>
          </a:p>
        </p:txBody>
      </p:sp>
      <p:sp>
        <p:nvSpPr>
          <p:cNvPr id="25" name="文本框 24"/>
          <p:cNvSpPr txBox="1"/>
          <p:nvPr/>
        </p:nvSpPr>
        <p:spPr>
          <a:xfrm>
            <a:off x="4588178" y="2587928"/>
            <a:ext cx="384365" cy="307777"/>
          </a:xfrm>
          <a:prstGeom prst="rect">
            <a:avLst/>
          </a:prstGeom>
          <a:solidFill>
            <a:srgbClr val="A0A0A0"/>
          </a:solidFill>
        </p:spPr>
        <p:txBody>
          <a:bodyPr wrap="none" rtlCol="0">
            <a:spAutoFit/>
          </a:bodyPr>
          <a:lstStyle/>
          <a:p>
            <a:r>
              <a:rPr kumimoji="1" lang="en-US" altLang="zh-CN" sz="1400" dirty="0">
                <a:solidFill>
                  <a:schemeClr val="bg1"/>
                </a:solidFill>
                <a:latin typeface="Microsoft Sans Serif" panose="020B0604020202020204"/>
                <a:ea typeface="huxiaobo-gdh"/>
                <a:cs typeface="Microsoft Sans Serif" panose="020B0604020202020204"/>
              </a:rPr>
              <a:t>03</a:t>
            </a:r>
            <a:endParaRPr kumimoji="1" lang="zh-CN" altLang="en-US" sz="1400" dirty="0">
              <a:solidFill>
                <a:schemeClr val="bg1"/>
              </a:solidFill>
              <a:latin typeface="Microsoft Sans Serif" panose="020B0604020202020204"/>
              <a:ea typeface="huxiaobo-gdh"/>
              <a:cs typeface="Microsoft Sans Serif" panose="020B0604020202020204"/>
            </a:endParaRPr>
          </a:p>
        </p:txBody>
      </p:sp>
      <p:sp>
        <p:nvSpPr>
          <p:cNvPr id="29" name="文本框 28"/>
          <p:cNvSpPr txBox="1"/>
          <p:nvPr/>
        </p:nvSpPr>
        <p:spPr>
          <a:xfrm>
            <a:off x="4588178" y="3036154"/>
            <a:ext cx="384365" cy="307777"/>
          </a:xfrm>
          <a:prstGeom prst="rect">
            <a:avLst/>
          </a:prstGeom>
          <a:solidFill>
            <a:srgbClr val="A0A0A0"/>
          </a:solidFill>
        </p:spPr>
        <p:txBody>
          <a:bodyPr wrap="none" rtlCol="0">
            <a:spAutoFit/>
          </a:bodyPr>
          <a:lstStyle/>
          <a:p>
            <a:r>
              <a:rPr kumimoji="1" lang="en-US" altLang="zh-CN" sz="1400" dirty="0">
                <a:solidFill>
                  <a:schemeClr val="bg1"/>
                </a:solidFill>
                <a:latin typeface="Microsoft Sans Serif" panose="020B0604020202020204"/>
                <a:ea typeface="huxiaobo-gdh"/>
                <a:cs typeface="Microsoft Sans Serif" panose="020B0604020202020204"/>
              </a:rPr>
              <a:t>04</a:t>
            </a:r>
            <a:endParaRPr kumimoji="1" lang="zh-CN" altLang="en-US" sz="1400" dirty="0">
              <a:solidFill>
                <a:schemeClr val="bg1"/>
              </a:solidFill>
              <a:latin typeface="Microsoft Sans Serif" panose="020B0604020202020204"/>
              <a:ea typeface="huxiaobo-gdh"/>
              <a:cs typeface="Microsoft Sans Serif" panose="020B0604020202020204"/>
            </a:endParaRPr>
          </a:p>
        </p:txBody>
      </p:sp>
      <p:sp>
        <p:nvSpPr>
          <p:cNvPr id="11" name="文本框 10"/>
          <p:cNvSpPr txBox="1"/>
          <p:nvPr/>
        </p:nvSpPr>
        <p:spPr>
          <a:xfrm>
            <a:off x="859336" y="2443991"/>
            <a:ext cx="2153129" cy="2215991"/>
          </a:xfrm>
          <a:prstGeom prst="rect">
            <a:avLst/>
          </a:prstGeom>
          <a:noFill/>
        </p:spPr>
        <p:txBody>
          <a:bodyPr wrap="none" rtlCol="0">
            <a:spAutoFit/>
          </a:bodyPr>
          <a:lstStyle/>
          <a:p>
            <a:r>
              <a:rPr kumimoji="1" lang="en-US" altLang="zh-CN" sz="13800" dirty="0">
                <a:solidFill>
                  <a:schemeClr val="bg1"/>
                </a:solidFill>
                <a:latin typeface="Microsoft Sans Serif" panose="020B0604020202020204"/>
                <a:ea typeface="huxiaobo-gdh"/>
                <a:cs typeface="Microsoft Sans Serif" panose="020B0604020202020204"/>
              </a:rPr>
              <a:t>01</a:t>
            </a:r>
            <a:endParaRPr kumimoji="1" lang="zh-CN" altLang="en-US" sz="13800" dirty="0">
              <a:solidFill>
                <a:schemeClr val="bg1"/>
              </a:solidFill>
              <a:latin typeface="Microsoft Sans Serif" panose="020B0604020202020204"/>
              <a:ea typeface="huxiaobo-gdh"/>
              <a:cs typeface="Microsoft Sans Serif" panose="020B0604020202020204"/>
            </a:endParaRPr>
          </a:p>
        </p:txBody>
      </p:sp>
      <p:sp>
        <p:nvSpPr>
          <p:cNvPr id="18" name="Rectangle 62"/>
          <p:cNvSpPr>
            <a:spLocks noChangeArrowheads="1"/>
          </p:cNvSpPr>
          <p:nvPr/>
        </p:nvSpPr>
        <p:spPr bwMode="auto">
          <a:xfrm>
            <a:off x="5028373" y="1769209"/>
            <a:ext cx="1203856"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dist"/>
            <a:r>
              <a:rPr lang="en-US" altLang="zh-CN" sz="1200" kern="1000" dirty="0">
                <a:solidFill>
                  <a:srgbClr val="A0A0A0"/>
                </a:solidFill>
                <a:latin typeface="微软雅黑" panose="020B0503020204020204" pitchFamily="34" charset="-122"/>
                <a:ea typeface="微软雅黑" panose="020B0503020204020204" pitchFamily="34" charset="-122"/>
              </a:rPr>
              <a:t>MSR G2</a:t>
            </a:r>
            <a:r>
              <a:rPr lang="zh-CN" altLang="en-US" sz="1200" kern="1000" dirty="0">
                <a:solidFill>
                  <a:srgbClr val="A0A0A0"/>
                </a:solidFill>
                <a:latin typeface="微软雅黑" panose="020B0503020204020204" pitchFamily="34" charset="-122"/>
                <a:ea typeface="微软雅黑" panose="020B0503020204020204" pitchFamily="34" charset="-122"/>
              </a:rPr>
              <a:t>产品概述</a:t>
            </a:r>
          </a:p>
        </p:txBody>
      </p:sp>
      <p:sp>
        <p:nvSpPr>
          <p:cNvPr id="22" name="Rectangle 62"/>
          <p:cNvSpPr>
            <a:spLocks noChangeArrowheads="1"/>
          </p:cNvSpPr>
          <p:nvPr/>
        </p:nvSpPr>
        <p:spPr bwMode="auto">
          <a:xfrm>
            <a:off x="5028373" y="2202414"/>
            <a:ext cx="1665521"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lang="en-US" altLang="zh-CN" sz="1200" kern="1000" dirty="0">
                <a:latin typeface="微软雅黑" panose="020B0503020204020204" pitchFamily="34" charset="-122"/>
                <a:ea typeface="微软雅黑" panose="020B0503020204020204" pitchFamily="34" charset="-122"/>
              </a:rPr>
              <a:t>MSR G2</a:t>
            </a:r>
            <a:r>
              <a:rPr lang="zh-CN" altLang="en-US" sz="1200" kern="1000" dirty="0">
                <a:latin typeface="微软雅黑" panose="020B0503020204020204" pitchFamily="34" charset="-122"/>
                <a:ea typeface="微软雅黑" panose="020B0503020204020204" pitchFamily="34" charset="-122"/>
              </a:rPr>
              <a:t>产品软硬件架构</a:t>
            </a:r>
          </a:p>
        </p:txBody>
      </p:sp>
      <p:sp>
        <p:nvSpPr>
          <p:cNvPr id="23" name="Rectangle 2"/>
          <p:cNvSpPr/>
          <p:nvPr/>
        </p:nvSpPr>
        <p:spPr>
          <a:xfrm>
            <a:off x="4644008" y="2428237"/>
            <a:ext cx="3600000" cy="3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6" name="Rectangle 62"/>
          <p:cNvSpPr>
            <a:spLocks noChangeArrowheads="1"/>
          </p:cNvSpPr>
          <p:nvPr/>
        </p:nvSpPr>
        <p:spPr bwMode="auto">
          <a:xfrm>
            <a:off x="5028373" y="2634462"/>
            <a:ext cx="1511632"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lang="en-US" altLang="zh-CN" sz="1200" kern="1000" dirty="0">
                <a:solidFill>
                  <a:srgbClr val="A0A0A0"/>
                </a:solidFill>
                <a:latin typeface="微软雅黑" panose="020B0503020204020204" pitchFamily="34" charset="-122"/>
                <a:ea typeface="微软雅黑" panose="020B0503020204020204" pitchFamily="34" charset="-122"/>
              </a:rPr>
              <a:t>MSR G2</a:t>
            </a:r>
            <a:r>
              <a:rPr lang="zh-CN" altLang="en-US" sz="1200" kern="1000" dirty="0">
                <a:solidFill>
                  <a:srgbClr val="A0A0A0"/>
                </a:solidFill>
                <a:latin typeface="微软雅黑" panose="020B0503020204020204" pitchFamily="34" charset="-122"/>
                <a:ea typeface="微软雅黑" panose="020B0503020204020204" pitchFamily="34" charset="-122"/>
              </a:rPr>
              <a:t>产品主要特点</a:t>
            </a:r>
          </a:p>
        </p:txBody>
      </p:sp>
      <p:sp>
        <p:nvSpPr>
          <p:cNvPr id="27" name="Rectangle 2"/>
          <p:cNvSpPr/>
          <p:nvPr/>
        </p:nvSpPr>
        <p:spPr>
          <a:xfrm>
            <a:off x="4644008" y="2851693"/>
            <a:ext cx="3600000" cy="3600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2"/>
          <p:cNvSpPr>
            <a:spLocks noChangeArrowheads="1"/>
          </p:cNvSpPr>
          <p:nvPr/>
        </p:nvSpPr>
        <p:spPr bwMode="auto">
          <a:xfrm>
            <a:off x="5018733" y="3067717"/>
            <a:ext cx="1511632"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lang="en-US" altLang="zh-CN" sz="1200" kern="1000" dirty="0">
                <a:solidFill>
                  <a:srgbClr val="A0A0A0"/>
                </a:solidFill>
                <a:latin typeface="微软雅黑" panose="020B0503020204020204" pitchFamily="34" charset="-122"/>
                <a:ea typeface="微软雅黑" panose="020B0503020204020204" pitchFamily="34" charset="-122"/>
              </a:rPr>
              <a:t>MSR G2</a:t>
            </a:r>
            <a:r>
              <a:rPr lang="zh-CN" altLang="en-US" sz="1200" kern="1000" dirty="0">
                <a:solidFill>
                  <a:srgbClr val="A0A0A0"/>
                </a:solidFill>
                <a:latin typeface="微软雅黑" panose="020B0503020204020204" pitchFamily="34" charset="-122"/>
                <a:ea typeface="微软雅黑" panose="020B0503020204020204" pitchFamily="34" charset="-122"/>
              </a:rPr>
              <a:t>产品典型应用</a:t>
            </a:r>
          </a:p>
        </p:txBody>
      </p:sp>
      <p:sp>
        <p:nvSpPr>
          <p:cNvPr id="31" name="Rectangle 2"/>
          <p:cNvSpPr/>
          <p:nvPr/>
        </p:nvSpPr>
        <p:spPr>
          <a:xfrm>
            <a:off x="4644008" y="3299919"/>
            <a:ext cx="3600000" cy="3600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文本框 31"/>
          <p:cNvSpPr txBox="1"/>
          <p:nvPr/>
        </p:nvSpPr>
        <p:spPr>
          <a:xfrm>
            <a:off x="4588178" y="1707654"/>
            <a:ext cx="384365" cy="307777"/>
          </a:xfrm>
          <a:prstGeom prst="rect">
            <a:avLst/>
          </a:prstGeom>
          <a:solidFill>
            <a:srgbClr val="A0A0A0"/>
          </a:solidFill>
        </p:spPr>
        <p:txBody>
          <a:bodyPr wrap="none" rtlCol="0">
            <a:spAutoFit/>
          </a:bodyPr>
          <a:lstStyle>
            <a:defPPr>
              <a:defRPr lang="zh-CN"/>
            </a:defPPr>
            <a:lvl1pPr>
              <a:defRPr kumimoji="1" sz="1400">
                <a:solidFill>
                  <a:schemeClr val="bg1"/>
                </a:solidFill>
                <a:latin typeface="Microsoft Sans Serif" panose="020B0604020202020204"/>
                <a:ea typeface="huxiaobo-gdh"/>
                <a:cs typeface="Microsoft Sans Serif" panose="020B0604020202020204"/>
              </a:defRPr>
            </a:lvl1pPr>
          </a:lstStyle>
          <a:p>
            <a:r>
              <a:rPr lang="en-US" altLang="zh-CN" dirty="0"/>
              <a:t>01</a:t>
            </a:r>
            <a:endParaRPr lang="zh-CN" altLang="en-US" dirty="0"/>
          </a:p>
        </p:txBody>
      </p:sp>
      <p:pic>
        <p:nvPicPr>
          <p:cNvPr id="34" name="图片 3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536" y="1347614"/>
            <a:ext cx="3459846" cy="2116138"/>
          </a:xfrm>
          <a:prstGeom prst="rect">
            <a:avLst/>
          </a:prstGeom>
        </p:spPr>
      </p:pic>
    </p:spTree>
    <p:extLst>
      <p:ext uri="{BB962C8B-B14F-4D97-AF65-F5344CB8AC3E}">
        <p14:creationId xmlns:p14="http://schemas.microsoft.com/office/powerpoint/2010/main" val="2907345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p:nvPr/>
        </p:nvSpPr>
        <p:spPr>
          <a:xfrm>
            <a:off x="4644008" y="1739217"/>
            <a:ext cx="255676" cy="255676"/>
          </a:xfrm>
          <a:prstGeom prst="rect">
            <a:avLst/>
          </a:prstGeom>
          <a:solidFill>
            <a:srgbClr val="CD0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Rectangle 2"/>
          <p:cNvSpPr/>
          <p:nvPr/>
        </p:nvSpPr>
        <p:spPr>
          <a:xfrm>
            <a:off x="4644008" y="1971419"/>
            <a:ext cx="3600000" cy="36000"/>
          </a:xfrm>
          <a:prstGeom prst="rect">
            <a:avLst/>
          </a:prstGeom>
          <a:solidFill>
            <a:srgbClr val="E60012"/>
          </a:solidFill>
          <a:ln w="6350" cmpd="sng">
            <a:solidFill>
              <a:srgbClr val="E70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0" name="Rectangle 2"/>
          <p:cNvSpPr/>
          <p:nvPr/>
        </p:nvSpPr>
        <p:spPr>
          <a:xfrm>
            <a:off x="4644008" y="2187443"/>
            <a:ext cx="255676" cy="2556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4" name="Rectangle 2"/>
          <p:cNvSpPr/>
          <p:nvPr/>
        </p:nvSpPr>
        <p:spPr>
          <a:xfrm>
            <a:off x="4644008" y="2619491"/>
            <a:ext cx="255676" cy="25567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8" name="Rectangle 2"/>
          <p:cNvSpPr/>
          <p:nvPr/>
        </p:nvSpPr>
        <p:spPr>
          <a:xfrm>
            <a:off x="4644008" y="3067717"/>
            <a:ext cx="255676" cy="25567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文本框 20"/>
          <p:cNvSpPr txBox="1"/>
          <p:nvPr/>
        </p:nvSpPr>
        <p:spPr>
          <a:xfrm>
            <a:off x="4588178" y="2155880"/>
            <a:ext cx="384365" cy="307777"/>
          </a:xfrm>
          <a:prstGeom prst="rect">
            <a:avLst/>
          </a:prstGeom>
          <a:solidFill>
            <a:srgbClr val="A0A0A0"/>
          </a:solidFill>
        </p:spPr>
        <p:txBody>
          <a:bodyPr wrap="none" rtlCol="0">
            <a:spAutoFit/>
          </a:bodyPr>
          <a:lstStyle/>
          <a:p>
            <a:r>
              <a:rPr kumimoji="1" lang="en-US" altLang="zh-CN" sz="1400" dirty="0">
                <a:solidFill>
                  <a:schemeClr val="bg1"/>
                </a:solidFill>
                <a:latin typeface="Microsoft Sans Serif" panose="020B0604020202020204"/>
                <a:ea typeface="huxiaobo-gdh"/>
                <a:cs typeface="Microsoft Sans Serif" panose="020B0604020202020204"/>
              </a:rPr>
              <a:t>02</a:t>
            </a:r>
            <a:endParaRPr kumimoji="1" lang="zh-CN" altLang="en-US" sz="1400" dirty="0">
              <a:solidFill>
                <a:schemeClr val="bg1"/>
              </a:solidFill>
              <a:latin typeface="Microsoft Sans Serif" panose="020B0604020202020204"/>
              <a:ea typeface="huxiaobo-gdh"/>
              <a:cs typeface="Microsoft Sans Serif" panose="020B0604020202020204"/>
            </a:endParaRPr>
          </a:p>
        </p:txBody>
      </p:sp>
      <p:sp>
        <p:nvSpPr>
          <p:cNvPr id="25" name="文本框 24"/>
          <p:cNvSpPr txBox="1"/>
          <p:nvPr/>
        </p:nvSpPr>
        <p:spPr>
          <a:xfrm>
            <a:off x="4588178" y="2587928"/>
            <a:ext cx="384365" cy="307777"/>
          </a:xfrm>
          <a:prstGeom prst="rect">
            <a:avLst/>
          </a:prstGeom>
          <a:solidFill>
            <a:srgbClr val="A0A0A0"/>
          </a:solidFill>
        </p:spPr>
        <p:txBody>
          <a:bodyPr wrap="none" rtlCol="0">
            <a:spAutoFit/>
          </a:bodyPr>
          <a:lstStyle/>
          <a:p>
            <a:r>
              <a:rPr kumimoji="1" lang="en-US" altLang="zh-CN" sz="1400" dirty="0">
                <a:solidFill>
                  <a:schemeClr val="bg1"/>
                </a:solidFill>
                <a:latin typeface="Microsoft Sans Serif" panose="020B0604020202020204"/>
                <a:ea typeface="huxiaobo-gdh"/>
                <a:cs typeface="Microsoft Sans Serif" panose="020B0604020202020204"/>
              </a:rPr>
              <a:t>03</a:t>
            </a:r>
            <a:endParaRPr kumimoji="1" lang="zh-CN" altLang="en-US" sz="1400" dirty="0">
              <a:solidFill>
                <a:schemeClr val="bg1"/>
              </a:solidFill>
              <a:latin typeface="Microsoft Sans Serif" panose="020B0604020202020204"/>
              <a:ea typeface="huxiaobo-gdh"/>
              <a:cs typeface="Microsoft Sans Serif" panose="020B0604020202020204"/>
            </a:endParaRPr>
          </a:p>
        </p:txBody>
      </p:sp>
      <p:sp>
        <p:nvSpPr>
          <p:cNvPr id="29" name="文本框 28"/>
          <p:cNvSpPr txBox="1"/>
          <p:nvPr/>
        </p:nvSpPr>
        <p:spPr>
          <a:xfrm>
            <a:off x="4588178" y="3036154"/>
            <a:ext cx="384365" cy="307777"/>
          </a:xfrm>
          <a:prstGeom prst="rect">
            <a:avLst/>
          </a:prstGeom>
          <a:solidFill>
            <a:srgbClr val="A0A0A0"/>
          </a:solidFill>
        </p:spPr>
        <p:txBody>
          <a:bodyPr wrap="none" rtlCol="0">
            <a:spAutoFit/>
          </a:bodyPr>
          <a:lstStyle/>
          <a:p>
            <a:r>
              <a:rPr kumimoji="1" lang="en-US" altLang="zh-CN" sz="1400" dirty="0">
                <a:solidFill>
                  <a:schemeClr val="bg1"/>
                </a:solidFill>
                <a:latin typeface="Microsoft Sans Serif" panose="020B0604020202020204"/>
                <a:ea typeface="huxiaobo-gdh"/>
                <a:cs typeface="Microsoft Sans Serif" panose="020B0604020202020204"/>
              </a:rPr>
              <a:t>04</a:t>
            </a:r>
            <a:endParaRPr kumimoji="1" lang="zh-CN" altLang="en-US" sz="1400" dirty="0">
              <a:solidFill>
                <a:schemeClr val="bg1"/>
              </a:solidFill>
              <a:latin typeface="Microsoft Sans Serif" panose="020B0604020202020204"/>
              <a:ea typeface="huxiaobo-gdh"/>
              <a:cs typeface="Microsoft Sans Serif" panose="020B0604020202020204"/>
            </a:endParaRPr>
          </a:p>
        </p:txBody>
      </p:sp>
      <p:sp>
        <p:nvSpPr>
          <p:cNvPr id="11" name="文本框 10"/>
          <p:cNvSpPr txBox="1"/>
          <p:nvPr/>
        </p:nvSpPr>
        <p:spPr>
          <a:xfrm>
            <a:off x="859336" y="2443991"/>
            <a:ext cx="2153129" cy="2215991"/>
          </a:xfrm>
          <a:prstGeom prst="rect">
            <a:avLst/>
          </a:prstGeom>
          <a:noFill/>
        </p:spPr>
        <p:txBody>
          <a:bodyPr wrap="none" rtlCol="0">
            <a:spAutoFit/>
          </a:bodyPr>
          <a:lstStyle/>
          <a:p>
            <a:r>
              <a:rPr kumimoji="1" lang="en-US" altLang="zh-CN" sz="13800" dirty="0">
                <a:solidFill>
                  <a:schemeClr val="bg1"/>
                </a:solidFill>
                <a:latin typeface="Microsoft Sans Serif" panose="020B0604020202020204"/>
                <a:ea typeface="huxiaobo-gdh"/>
                <a:cs typeface="Microsoft Sans Serif" panose="020B0604020202020204"/>
              </a:rPr>
              <a:t>01</a:t>
            </a:r>
            <a:endParaRPr kumimoji="1" lang="zh-CN" altLang="en-US" sz="13800" dirty="0">
              <a:solidFill>
                <a:schemeClr val="bg1"/>
              </a:solidFill>
              <a:latin typeface="Microsoft Sans Serif" panose="020B0604020202020204"/>
              <a:ea typeface="huxiaobo-gdh"/>
              <a:cs typeface="Microsoft Sans Serif" panose="020B0604020202020204"/>
            </a:endParaRPr>
          </a:p>
        </p:txBody>
      </p:sp>
      <p:sp>
        <p:nvSpPr>
          <p:cNvPr id="18" name="Rectangle 62"/>
          <p:cNvSpPr>
            <a:spLocks noChangeArrowheads="1"/>
          </p:cNvSpPr>
          <p:nvPr/>
        </p:nvSpPr>
        <p:spPr bwMode="auto">
          <a:xfrm>
            <a:off x="5028373" y="1769209"/>
            <a:ext cx="1203856"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lang="en-US" altLang="zh-CN" sz="1200" kern="1000" dirty="0">
                <a:latin typeface="微软雅黑" panose="020B0503020204020204" pitchFamily="34" charset="-122"/>
                <a:ea typeface="微软雅黑" panose="020B0503020204020204" pitchFamily="34" charset="-122"/>
              </a:rPr>
              <a:t>MSR G2</a:t>
            </a:r>
            <a:r>
              <a:rPr lang="zh-CN" altLang="en-US" sz="1200" kern="1000" dirty="0">
                <a:latin typeface="微软雅黑" panose="020B0503020204020204" pitchFamily="34" charset="-122"/>
                <a:ea typeface="微软雅黑" panose="020B0503020204020204" pitchFamily="34" charset="-122"/>
              </a:rPr>
              <a:t>产品概述</a:t>
            </a:r>
          </a:p>
        </p:txBody>
      </p:sp>
      <p:sp>
        <p:nvSpPr>
          <p:cNvPr id="22" name="Rectangle 62"/>
          <p:cNvSpPr>
            <a:spLocks noChangeArrowheads="1"/>
          </p:cNvSpPr>
          <p:nvPr/>
        </p:nvSpPr>
        <p:spPr bwMode="auto">
          <a:xfrm>
            <a:off x="5018733" y="2190281"/>
            <a:ext cx="1665521"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lang="en-US" altLang="zh-CN" sz="1200" kern="1000" dirty="0">
                <a:solidFill>
                  <a:srgbClr val="A0A0A0"/>
                </a:solidFill>
                <a:latin typeface="微软雅黑" panose="020B0503020204020204" pitchFamily="34" charset="-122"/>
                <a:ea typeface="微软雅黑" panose="020B0503020204020204" pitchFamily="34" charset="-122"/>
              </a:rPr>
              <a:t>MSR G2</a:t>
            </a:r>
            <a:r>
              <a:rPr lang="zh-CN" altLang="en-US" sz="1200" kern="1000" dirty="0">
                <a:solidFill>
                  <a:srgbClr val="A0A0A0"/>
                </a:solidFill>
                <a:latin typeface="微软雅黑" panose="020B0503020204020204" pitchFamily="34" charset="-122"/>
                <a:ea typeface="微软雅黑" panose="020B0503020204020204" pitchFamily="34" charset="-122"/>
              </a:rPr>
              <a:t>产品软硬件架构</a:t>
            </a:r>
          </a:p>
        </p:txBody>
      </p:sp>
      <p:sp>
        <p:nvSpPr>
          <p:cNvPr id="23" name="Rectangle 2"/>
          <p:cNvSpPr/>
          <p:nvPr/>
        </p:nvSpPr>
        <p:spPr>
          <a:xfrm>
            <a:off x="4644008" y="2426388"/>
            <a:ext cx="3600000" cy="3600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2"/>
          <p:cNvSpPr>
            <a:spLocks noChangeArrowheads="1"/>
          </p:cNvSpPr>
          <p:nvPr/>
        </p:nvSpPr>
        <p:spPr bwMode="auto">
          <a:xfrm>
            <a:off x="5028373" y="2634462"/>
            <a:ext cx="1511632"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lang="en-US" altLang="zh-CN" sz="1200" kern="1000" dirty="0">
                <a:solidFill>
                  <a:srgbClr val="A0A0A0"/>
                </a:solidFill>
                <a:latin typeface="微软雅黑" panose="020B0503020204020204" pitchFamily="34" charset="-122"/>
                <a:ea typeface="微软雅黑" panose="020B0503020204020204" pitchFamily="34" charset="-122"/>
              </a:rPr>
              <a:t>MSR G2</a:t>
            </a:r>
            <a:r>
              <a:rPr lang="zh-CN" altLang="en-US" sz="1200" kern="1000" dirty="0">
                <a:solidFill>
                  <a:srgbClr val="A0A0A0"/>
                </a:solidFill>
                <a:latin typeface="微软雅黑" panose="020B0503020204020204" pitchFamily="34" charset="-122"/>
                <a:ea typeface="微软雅黑" panose="020B0503020204020204" pitchFamily="34" charset="-122"/>
              </a:rPr>
              <a:t>产品主要特点</a:t>
            </a:r>
          </a:p>
        </p:txBody>
      </p:sp>
      <p:sp>
        <p:nvSpPr>
          <p:cNvPr id="27" name="Rectangle 2"/>
          <p:cNvSpPr/>
          <p:nvPr/>
        </p:nvSpPr>
        <p:spPr>
          <a:xfrm>
            <a:off x="4644008" y="2857167"/>
            <a:ext cx="3600000" cy="3600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2"/>
          <p:cNvSpPr>
            <a:spLocks noChangeArrowheads="1"/>
          </p:cNvSpPr>
          <p:nvPr/>
        </p:nvSpPr>
        <p:spPr bwMode="auto">
          <a:xfrm>
            <a:off x="5018733" y="3067717"/>
            <a:ext cx="1511632"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lang="en-US" altLang="zh-CN" sz="1200" kern="1000" dirty="0">
                <a:solidFill>
                  <a:srgbClr val="A0A0A0"/>
                </a:solidFill>
                <a:latin typeface="微软雅黑" panose="020B0503020204020204" pitchFamily="34" charset="-122"/>
                <a:ea typeface="微软雅黑" panose="020B0503020204020204" pitchFamily="34" charset="-122"/>
              </a:rPr>
              <a:t>MSR G2</a:t>
            </a:r>
            <a:r>
              <a:rPr lang="zh-CN" altLang="en-US" sz="1200" kern="1000" dirty="0">
                <a:solidFill>
                  <a:srgbClr val="A0A0A0"/>
                </a:solidFill>
                <a:latin typeface="微软雅黑" panose="020B0503020204020204" pitchFamily="34" charset="-122"/>
                <a:ea typeface="微软雅黑" panose="020B0503020204020204" pitchFamily="34" charset="-122"/>
              </a:rPr>
              <a:t>产品典型应用</a:t>
            </a:r>
          </a:p>
        </p:txBody>
      </p:sp>
      <p:sp>
        <p:nvSpPr>
          <p:cNvPr id="31" name="Rectangle 2"/>
          <p:cNvSpPr/>
          <p:nvPr/>
        </p:nvSpPr>
        <p:spPr>
          <a:xfrm>
            <a:off x="4644008" y="3307931"/>
            <a:ext cx="3600000" cy="3600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文本框 31"/>
          <p:cNvSpPr txBox="1"/>
          <p:nvPr/>
        </p:nvSpPr>
        <p:spPr>
          <a:xfrm>
            <a:off x="4588178" y="1707654"/>
            <a:ext cx="384365" cy="307777"/>
          </a:xfrm>
          <a:prstGeom prst="rect">
            <a:avLst/>
          </a:prstGeom>
          <a:solidFill>
            <a:srgbClr val="E60012"/>
          </a:solidFill>
        </p:spPr>
        <p:txBody>
          <a:bodyPr wrap="none" rtlCol="0">
            <a:spAutoFit/>
          </a:bodyPr>
          <a:lstStyle/>
          <a:p>
            <a:r>
              <a:rPr kumimoji="1" lang="en-US" altLang="zh-CN" sz="1400" dirty="0">
                <a:solidFill>
                  <a:schemeClr val="bg1"/>
                </a:solidFill>
                <a:latin typeface="Microsoft Sans Serif" panose="020B0604020202020204"/>
                <a:ea typeface="huxiaobo-gdh"/>
                <a:cs typeface="Microsoft Sans Serif" panose="020B0604020202020204"/>
              </a:rPr>
              <a:t>01</a:t>
            </a:r>
            <a:endParaRPr kumimoji="1" lang="zh-CN" altLang="en-US" sz="1400" dirty="0">
              <a:solidFill>
                <a:schemeClr val="bg1"/>
              </a:solidFill>
              <a:latin typeface="Microsoft Sans Serif" panose="020B0604020202020204"/>
              <a:ea typeface="huxiaobo-gdh"/>
              <a:cs typeface="Microsoft Sans Serif" panose="020B0604020202020204"/>
            </a:endParaRPr>
          </a:p>
        </p:txBody>
      </p:sp>
      <p:pic>
        <p:nvPicPr>
          <p:cNvPr id="34" name="图片 3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536" y="1347614"/>
            <a:ext cx="3459846" cy="2116138"/>
          </a:xfrm>
          <a:prstGeom prst="rect">
            <a:avLst/>
          </a:prstGeom>
        </p:spPr>
      </p:pic>
    </p:spTree>
    <p:extLst>
      <p:ext uri="{BB962C8B-B14F-4D97-AF65-F5344CB8AC3E}">
        <p14:creationId xmlns:p14="http://schemas.microsoft.com/office/powerpoint/2010/main" val="144196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219546" y="915566"/>
            <a:ext cx="7384902" cy="3323987"/>
            <a:chOff x="1283681" y="915566"/>
            <a:chExt cx="7101315" cy="3330957"/>
          </a:xfrm>
        </p:grpSpPr>
        <p:pic>
          <p:nvPicPr>
            <p:cNvPr id="3" name="图片 2"/>
            <p:cNvPicPr>
              <a:picLocks noChangeAspect="1"/>
            </p:cNvPicPr>
            <p:nvPr/>
          </p:nvPicPr>
          <p:blipFill>
            <a:blip r:embed="rId3"/>
            <a:stretch>
              <a:fillRect/>
            </a:stretch>
          </p:blipFill>
          <p:spPr>
            <a:xfrm>
              <a:off x="1331640" y="915566"/>
              <a:ext cx="7053356" cy="3330957"/>
            </a:xfrm>
            <a:prstGeom prst="rect">
              <a:avLst/>
            </a:prstGeom>
          </p:spPr>
        </p:pic>
        <p:sp>
          <p:nvSpPr>
            <p:cNvPr id="5" name="矩形 4"/>
            <p:cNvSpPr/>
            <p:nvPr/>
          </p:nvSpPr>
          <p:spPr>
            <a:xfrm>
              <a:off x="1283681" y="915566"/>
              <a:ext cx="7053356" cy="3330957"/>
            </a:xfrm>
            <a:prstGeom prst="rect">
              <a:avLst/>
            </a:prstGeom>
            <a:gradFill flip="none" rotWithShape="1">
              <a:gsLst>
                <a:gs pos="0">
                  <a:schemeClr val="bg1">
                    <a:alpha val="0"/>
                  </a:schemeClr>
                </a:gs>
                <a:gs pos="91000">
                  <a:schemeClr val="bg1"/>
                </a:gs>
                <a:gs pos="100000">
                  <a:schemeClr val="bg1"/>
                </a:gs>
              </a:gsLst>
              <a:lin ang="10800000" scaled="1"/>
              <a:tileRect/>
            </a:gra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grpSp>
      <p:sp>
        <p:nvSpPr>
          <p:cNvPr id="2" name="标题 1"/>
          <p:cNvSpPr>
            <a:spLocks noGrp="1"/>
          </p:cNvSpPr>
          <p:nvPr>
            <p:ph type="title"/>
          </p:nvPr>
        </p:nvSpPr>
        <p:spPr>
          <a:xfrm>
            <a:off x="375005" y="267494"/>
            <a:ext cx="8229443" cy="4572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COMWARE V7</a:t>
            </a:r>
            <a:r>
              <a:rPr lang="zh-CN" altLang="en-US" dirty="0">
                <a:solidFill>
                  <a:schemeClr val="tx1"/>
                </a:solidFill>
              </a:rPr>
              <a:t>特点</a:t>
            </a:r>
          </a:p>
        </p:txBody>
      </p:sp>
      <p:sp>
        <p:nvSpPr>
          <p:cNvPr id="332" name="矩形 331"/>
          <p:cNvSpPr/>
          <p:nvPr/>
        </p:nvSpPr>
        <p:spPr>
          <a:xfrm>
            <a:off x="1403648" y="915566"/>
            <a:ext cx="4982801" cy="3323987"/>
          </a:xfrm>
          <a:prstGeom prst="rect">
            <a:avLst/>
          </a:prstGeom>
        </p:spPr>
        <p:txBody>
          <a:bodyPr wrap="square">
            <a:spAutoFit/>
          </a:bodyPr>
          <a:lstStyle/>
          <a:p>
            <a:pPr marL="269081" indent="-269081">
              <a:lnSpc>
                <a:spcPct val="200000"/>
              </a:lnSpc>
              <a:buClr>
                <a:srgbClr val="CC0000"/>
              </a:buClr>
              <a:buFont typeface="Wingdings" pitchFamily="2" charset="2"/>
              <a:buChar char="n"/>
              <a:tabLst>
                <a:tab pos="741760" algn="l"/>
                <a:tab pos="945356" algn="l"/>
              </a:tabLst>
            </a:pPr>
            <a:r>
              <a:rPr lang="zh-CN" altLang="en-US" sz="1500" b="1" dirty="0">
                <a:solidFill>
                  <a:schemeClr val="tx2"/>
                </a:solidFill>
                <a:latin typeface="微软雅黑" panose="020B0503020204020204" pitchFamily="34" charset="-122"/>
                <a:ea typeface="微软雅黑" panose="020B0503020204020204" pitchFamily="34" charset="-122"/>
              </a:rPr>
              <a:t>统一的系统：适用于各硬件架构</a:t>
            </a:r>
            <a:endParaRPr lang="en-US" altLang="zh-CN" sz="1500" b="1" dirty="0">
              <a:latin typeface="微软雅黑" panose="020B0503020204020204" pitchFamily="34" charset="-122"/>
              <a:ea typeface="微软雅黑" panose="020B0503020204020204" pitchFamily="34" charset="-122"/>
            </a:endParaRPr>
          </a:p>
          <a:p>
            <a:pPr marL="269081" indent="-269081">
              <a:lnSpc>
                <a:spcPct val="200000"/>
              </a:lnSpc>
              <a:buClr>
                <a:srgbClr val="CC0000"/>
              </a:buClr>
              <a:buFont typeface="Wingdings" pitchFamily="2" charset="2"/>
              <a:buChar char="n"/>
              <a:tabLst>
                <a:tab pos="741760" algn="l"/>
                <a:tab pos="945356" algn="l"/>
              </a:tabLst>
            </a:pPr>
            <a:r>
              <a:rPr lang="zh-CN" altLang="en-US" sz="1500" b="1" dirty="0">
                <a:solidFill>
                  <a:schemeClr val="tx2"/>
                </a:solidFill>
                <a:latin typeface="微软雅黑" panose="020B0503020204020204" pitchFamily="34" charset="-122"/>
                <a:ea typeface="微软雅黑" panose="020B0503020204020204" pitchFamily="34" charset="-122"/>
              </a:rPr>
              <a:t>高性能：模块化提高资源利用率</a:t>
            </a:r>
            <a:endParaRPr lang="en-US" altLang="zh-CN" sz="1500" b="1" dirty="0">
              <a:solidFill>
                <a:schemeClr val="tx2"/>
              </a:solidFill>
              <a:latin typeface="微软雅黑" panose="020B0503020204020204" pitchFamily="34" charset="-122"/>
              <a:ea typeface="微软雅黑" panose="020B0503020204020204" pitchFamily="34" charset="-122"/>
            </a:endParaRPr>
          </a:p>
          <a:p>
            <a:pPr marL="269081" indent="-269081">
              <a:lnSpc>
                <a:spcPct val="200000"/>
              </a:lnSpc>
              <a:buClr>
                <a:srgbClr val="CC0000"/>
              </a:buClr>
              <a:buFont typeface="Wingdings" pitchFamily="2" charset="2"/>
              <a:buChar char="n"/>
              <a:tabLst>
                <a:tab pos="741760" algn="l"/>
                <a:tab pos="945356" algn="l"/>
              </a:tabLst>
            </a:pPr>
            <a:r>
              <a:rPr lang="zh-CN" altLang="en-US" sz="1500" b="1" dirty="0">
                <a:latin typeface="微软雅黑" panose="020B0503020204020204" pitchFamily="34" charset="-122"/>
                <a:ea typeface="微软雅黑" panose="020B0503020204020204" pitchFamily="34" charset="-122"/>
              </a:rPr>
              <a:t>全面虚拟化：支持</a:t>
            </a:r>
            <a:r>
              <a:rPr lang="en-US" altLang="zh-CN" sz="1500" b="1" dirty="0">
                <a:latin typeface="微软雅黑" panose="020B0503020204020204" pitchFamily="34" charset="-122"/>
                <a:ea typeface="微软雅黑" panose="020B0503020204020204" pitchFamily="34" charset="-122"/>
              </a:rPr>
              <a:t>IRF</a:t>
            </a:r>
            <a:r>
              <a:rPr lang="zh-CN" altLang="en-US" sz="1500" b="1" dirty="0">
                <a:latin typeface="微软雅黑" panose="020B0503020204020204" pitchFamily="34" charset="-122"/>
                <a:ea typeface="微软雅黑" panose="020B0503020204020204" pitchFamily="34" charset="-122"/>
              </a:rPr>
              <a:t>和</a:t>
            </a:r>
            <a:r>
              <a:rPr lang="en-US" altLang="zh-CN" sz="1500" b="1" dirty="0">
                <a:latin typeface="微软雅黑" panose="020B0503020204020204" pitchFamily="34" charset="-122"/>
                <a:ea typeface="微软雅黑" panose="020B0503020204020204" pitchFamily="34" charset="-122"/>
              </a:rPr>
              <a:t>VD</a:t>
            </a:r>
            <a:endParaRPr lang="en-US" altLang="zh-CN" sz="1500" b="1" dirty="0">
              <a:solidFill>
                <a:schemeClr val="tx2"/>
              </a:solidFill>
              <a:latin typeface="微软雅黑" panose="020B0503020204020204" pitchFamily="34" charset="-122"/>
              <a:ea typeface="微软雅黑" panose="020B0503020204020204" pitchFamily="34" charset="-122"/>
            </a:endParaRPr>
          </a:p>
          <a:p>
            <a:pPr marL="269081" indent="-269081">
              <a:lnSpc>
                <a:spcPct val="200000"/>
              </a:lnSpc>
              <a:buClr>
                <a:srgbClr val="CC0000"/>
              </a:buClr>
              <a:buFont typeface="Wingdings" pitchFamily="2" charset="2"/>
              <a:buChar char="n"/>
              <a:tabLst>
                <a:tab pos="741760" algn="l"/>
                <a:tab pos="945356" algn="l"/>
              </a:tabLst>
            </a:pPr>
            <a:r>
              <a:rPr lang="zh-CN" altLang="en-US" sz="1500" b="1" dirty="0">
                <a:latin typeface="微软雅黑" panose="020B0503020204020204" pitchFamily="34" charset="-122"/>
                <a:ea typeface="微软雅黑" panose="020B0503020204020204" pitchFamily="34" charset="-122"/>
              </a:rPr>
              <a:t>高可靠性：故障隔离和进程级</a:t>
            </a:r>
            <a:r>
              <a:rPr lang="en-US" altLang="zh-CN" sz="1500" b="1" dirty="0">
                <a:latin typeface="微软雅黑" panose="020B0503020204020204" pitchFamily="34" charset="-122"/>
                <a:ea typeface="微软雅黑" panose="020B0503020204020204" pitchFamily="34" charset="-122"/>
              </a:rPr>
              <a:t>GR</a:t>
            </a:r>
            <a:endParaRPr lang="en-US" altLang="zh-CN" sz="1500" b="1" dirty="0">
              <a:solidFill>
                <a:schemeClr val="tx2"/>
              </a:solidFill>
              <a:latin typeface="微软雅黑" panose="020B0503020204020204" pitchFamily="34" charset="-122"/>
              <a:ea typeface="微软雅黑" panose="020B0503020204020204" pitchFamily="34" charset="-122"/>
            </a:endParaRPr>
          </a:p>
          <a:p>
            <a:pPr marL="269081" indent="-269081">
              <a:lnSpc>
                <a:spcPct val="200000"/>
              </a:lnSpc>
              <a:buClr>
                <a:srgbClr val="CC0000"/>
              </a:buClr>
              <a:buFont typeface="Wingdings" pitchFamily="2" charset="2"/>
              <a:buChar char="n"/>
              <a:tabLst>
                <a:tab pos="741760" algn="l"/>
                <a:tab pos="945356" algn="l"/>
              </a:tabLst>
            </a:pPr>
            <a:r>
              <a:rPr lang="zh-CN" altLang="en-US" sz="1500" b="1" dirty="0">
                <a:latin typeface="微软雅黑" panose="020B0503020204020204" pitchFamily="34" charset="-122"/>
                <a:ea typeface="微软雅黑" panose="020B0503020204020204" pitchFamily="34" charset="-122"/>
              </a:rPr>
              <a:t>开放性：提供开发接口</a:t>
            </a:r>
            <a:endParaRPr lang="en-US" altLang="zh-CN" sz="1500" b="1" dirty="0">
              <a:solidFill>
                <a:schemeClr val="tx2"/>
              </a:solidFill>
              <a:latin typeface="微软雅黑" panose="020B0503020204020204" pitchFamily="34" charset="-122"/>
              <a:ea typeface="微软雅黑" panose="020B0503020204020204" pitchFamily="34" charset="-122"/>
            </a:endParaRPr>
          </a:p>
          <a:p>
            <a:pPr marL="269081" indent="-269081">
              <a:lnSpc>
                <a:spcPct val="200000"/>
              </a:lnSpc>
              <a:buClr>
                <a:srgbClr val="CC0000"/>
              </a:buClr>
              <a:buFont typeface="Wingdings" pitchFamily="2" charset="2"/>
              <a:buChar char="n"/>
              <a:tabLst>
                <a:tab pos="741760" algn="l"/>
                <a:tab pos="945356" algn="l"/>
              </a:tabLst>
            </a:pPr>
            <a:r>
              <a:rPr lang="zh-CN" altLang="en-US" sz="1500" b="1" dirty="0">
                <a:latin typeface="微软雅黑" panose="020B0503020204020204" pitchFamily="34" charset="-122"/>
                <a:ea typeface="微软雅黑" panose="020B0503020204020204" pitchFamily="34" charset="-122"/>
              </a:rPr>
              <a:t>弹性架构：特性功能易裁剪</a:t>
            </a:r>
            <a:endParaRPr lang="en-US" altLang="zh-CN" sz="1500" b="1" dirty="0">
              <a:solidFill>
                <a:schemeClr val="tx2"/>
              </a:solidFill>
              <a:latin typeface="微软雅黑" panose="020B0503020204020204" pitchFamily="34" charset="-122"/>
              <a:ea typeface="微软雅黑" panose="020B0503020204020204" pitchFamily="34" charset="-122"/>
            </a:endParaRPr>
          </a:p>
          <a:p>
            <a:pPr marL="269081" indent="-269081">
              <a:lnSpc>
                <a:spcPct val="200000"/>
              </a:lnSpc>
              <a:buClr>
                <a:srgbClr val="CC0000"/>
              </a:buClr>
              <a:buFont typeface="Wingdings" pitchFamily="2" charset="2"/>
              <a:buChar char="n"/>
              <a:tabLst>
                <a:tab pos="741760" algn="l"/>
                <a:tab pos="945356" algn="l"/>
              </a:tabLst>
            </a:pPr>
            <a:r>
              <a:rPr lang="zh-CN" altLang="en-US" sz="1500" b="1" dirty="0">
                <a:latin typeface="微软雅黑" panose="020B0503020204020204" pitchFamily="34" charset="-122"/>
                <a:ea typeface="微软雅黑" panose="020B0503020204020204" pitchFamily="34" charset="-122"/>
              </a:rPr>
              <a:t>延续性 ：操作界面和特性完全继承</a:t>
            </a:r>
            <a:endParaRPr lang="en-US" altLang="zh-CN" sz="15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810486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COMWARE V7</a:t>
            </a:r>
            <a:r>
              <a:rPr lang="zh-CN" altLang="en-US" dirty="0">
                <a:solidFill>
                  <a:schemeClr val="tx1"/>
                </a:solidFill>
              </a:rPr>
              <a:t>系统构成</a:t>
            </a:r>
          </a:p>
        </p:txBody>
      </p:sp>
      <p:sp>
        <p:nvSpPr>
          <p:cNvPr id="4" name="Rectangle 4"/>
          <p:cNvSpPr>
            <a:spLocks noChangeArrowheads="1"/>
          </p:cNvSpPr>
          <p:nvPr/>
        </p:nvSpPr>
        <p:spPr bwMode="auto">
          <a:xfrm>
            <a:off x="1839497" y="1071553"/>
            <a:ext cx="2430270" cy="522644"/>
          </a:xfrm>
          <a:prstGeom prst="rect">
            <a:avLst/>
          </a:prstGeom>
          <a:solidFill>
            <a:schemeClr val="accent1">
              <a:lumMod val="40000"/>
              <a:lumOff val="60000"/>
            </a:schemeClr>
          </a:solidFill>
          <a:ln w="9525">
            <a:noFill/>
            <a:miter lim="800000"/>
            <a:headEnd/>
            <a:tailEn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en-US" altLang="zh-CN" sz="1500" b="1" dirty="0">
                <a:latin typeface="微软雅黑" panose="020B0503020204020204" pitchFamily="34" charset="-122"/>
                <a:ea typeface="微软雅黑" panose="020B0503020204020204" pitchFamily="34" charset="-122"/>
              </a:rPr>
              <a:t>Management Plane</a:t>
            </a:r>
          </a:p>
        </p:txBody>
      </p:sp>
      <p:sp>
        <p:nvSpPr>
          <p:cNvPr id="5" name="Rectangle 8"/>
          <p:cNvSpPr>
            <a:spLocks noChangeArrowheads="1"/>
          </p:cNvSpPr>
          <p:nvPr/>
        </p:nvSpPr>
        <p:spPr bwMode="auto">
          <a:xfrm>
            <a:off x="1839497" y="1887914"/>
            <a:ext cx="2430270" cy="620550"/>
          </a:xfrm>
          <a:prstGeom prst="rect">
            <a:avLst/>
          </a:prstGeom>
          <a:solidFill>
            <a:schemeClr val="tx2">
              <a:lumMod val="40000"/>
              <a:lumOff val="60000"/>
            </a:schemeClr>
          </a:solidFill>
          <a:ln w="9525">
            <a:noFill/>
            <a:miter lim="800000"/>
            <a:headEnd/>
            <a:tailEn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500" b="1" dirty="0">
                <a:latin typeface="微软雅黑" panose="020B0503020204020204" pitchFamily="34" charset="-122"/>
                <a:ea typeface="微软雅黑" panose="020B0503020204020204" pitchFamily="34" charset="-122"/>
              </a:rPr>
              <a:t>Control Plane</a:t>
            </a:r>
          </a:p>
        </p:txBody>
      </p:sp>
      <p:sp>
        <p:nvSpPr>
          <p:cNvPr id="6" name="Rectangle 13"/>
          <p:cNvSpPr>
            <a:spLocks noChangeArrowheads="1"/>
          </p:cNvSpPr>
          <p:nvPr/>
        </p:nvSpPr>
        <p:spPr bwMode="auto">
          <a:xfrm>
            <a:off x="1839497" y="2867692"/>
            <a:ext cx="2430270" cy="522644"/>
          </a:xfrm>
          <a:prstGeom prst="rect">
            <a:avLst/>
          </a:prstGeom>
          <a:solidFill>
            <a:schemeClr val="accent6">
              <a:lumMod val="60000"/>
              <a:lumOff val="40000"/>
            </a:schemeClr>
          </a:solidFill>
          <a:ln w="9525" algn="ctr">
            <a:noFill/>
            <a:miter lim="800000"/>
            <a:headEnd/>
            <a:tailEn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500" b="1" dirty="0">
                <a:latin typeface="微软雅黑" panose="020B0503020204020204" pitchFamily="34" charset="-122"/>
                <a:ea typeface="微软雅黑" panose="020B0503020204020204" pitchFamily="34" charset="-122"/>
              </a:rPr>
              <a:t>Data Plane</a:t>
            </a:r>
          </a:p>
        </p:txBody>
      </p:sp>
      <p:sp>
        <p:nvSpPr>
          <p:cNvPr id="7" name="AutoShape 17"/>
          <p:cNvSpPr>
            <a:spLocks noChangeArrowheads="1"/>
          </p:cNvSpPr>
          <p:nvPr/>
        </p:nvSpPr>
        <p:spPr bwMode="auto">
          <a:xfrm>
            <a:off x="3048854" y="1593949"/>
            <a:ext cx="28704" cy="293717"/>
          </a:xfrm>
          <a:prstGeom prst="upDownArrow">
            <a:avLst>
              <a:gd name="adj1" fmla="val 50000"/>
              <a:gd name="adj2" fmla="val 181335"/>
            </a:avLst>
          </a:prstGeom>
          <a:solidFill>
            <a:schemeClr val="accent1"/>
          </a:solidFill>
          <a:ln w="9525" algn="ctr">
            <a:noFill/>
            <a:miter lim="800000"/>
            <a:headEnd/>
            <a:tailEn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b="1" dirty="0">
              <a:latin typeface="微软雅黑" panose="020B0503020204020204" pitchFamily="34" charset="-122"/>
              <a:ea typeface="微软雅黑" panose="020B0503020204020204" pitchFamily="34" charset="-122"/>
            </a:endParaRPr>
          </a:p>
        </p:txBody>
      </p:sp>
      <p:sp>
        <p:nvSpPr>
          <p:cNvPr id="8" name="AutoShape 18"/>
          <p:cNvSpPr>
            <a:spLocks noChangeArrowheads="1"/>
          </p:cNvSpPr>
          <p:nvPr/>
        </p:nvSpPr>
        <p:spPr bwMode="auto">
          <a:xfrm>
            <a:off x="3048854" y="2524128"/>
            <a:ext cx="28704" cy="326833"/>
          </a:xfrm>
          <a:prstGeom prst="upDownArrow">
            <a:avLst>
              <a:gd name="adj1" fmla="val 50000"/>
              <a:gd name="adj2" fmla="val 201779"/>
            </a:avLst>
          </a:prstGeom>
          <a:solidFill>
            <a:schemeClr val="accent1"/>
          </a:solidFill>
          <a:ln w="9525" algn="ctr">
            <a:noFill/>
            <a:miter lim="800000"/>
            <a:headEnd/>
            <a:tailEn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b="1" dirty="0">
              <a:latin typeface="微软雅黑" panose="020B0503020204020204" pitchFamily="34" charset="-122"/>
              <a:ea typeface="微软雅黑" panose="020B0503020204020204" pitchFamily="34" charset="-122"/>
            </a:endParaRPr>
          </a:p>
        </p:txBody>
      </p:sp>
      <p:sp>
        <p:nvSpPr>
          <p:cNvPr id="9" name="Rectangle 21"/>
          <p:cNvSpPr>
            <a:spLocks noChangeArrowheads="1"/>
          </p:cNvSpPr>
          <p:nvPr/>
        </p:nvSpPr>
        <p:spPr bwMode="auto">
          <a:xfrm>
            <a:off x="1839497" y="3679436"/>
            <a:ext cx="2430270" cy="338934"/>
          </a:xfrm>
          <a:prstGeom prst="rect">
            <a:avLst/>
          </a:prstGeom>
          <a:solidFill>
            <a:srgbClr val="92D050"/>
          </a:solidFill>
          <a:ln w="9525" algn="ctr">
            <a:noFill/>
            <a:miter lim="800000"/>
            <a:headEnd/>
            <a:tailEn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500" b="1" dirty="0">
                <a:latin typeface="微软雅黑" panose="020B0503020204020204" pitchFamily="34" charset="-122"/>
                <a:ea typeface="微软雅黑" panose="020B0503020204020204" pitchFamily="34" charset="-122"/>
              </a:rPr>
              <a:t>Infrastructure Plane</a:t>
            </a:r>
          </a:p>
        </p:txBody>
      </p:sp>
      <p:grpSp>
        <p:nvGrpSpPr>
          <p:cNvPr id="10" name="组合 19"/>
          <p:cNvGrpSpPr/>
          <p:nvPr/>
        </p:nvGrpSpPr>
        <p:grpSpPr>
          <a:xfrm>
            <a:off x="4932040" y="1071553"/>
            <a:ext cx="2664296" cy="3041538"/>
            <a:chOff x="6156176" y="1777805"/>
            <a:chExt cx="2736304" cy="3318878"/>
          </a:xfrm>
          <a:effectLst>
            <a:outerShdw blurRad="50800" dist="38100" dir="2700000" algn="tl" rotWithShape="0">
              <a:prstClr val="black">
                <a:alpha val="40000"/>
              </a:prstClr>
            </a:outerShdw>
          </a:effectLst>
        </p:grpSpPr>
        <p:sp>
          <p:nvSpPr>
            <p:cNvPr id="12" name="TextBox 11"/>
            <p:cNvSpPr txBox="1"/>
            <p:nvPr/>
          </p:nvSpPr>
          <p:spPr>
            <a:xfrm>
              <a:off x="6156176" y="2209853"/>
              <a:ext cx="2736304" cy="2886830"/>
            </a:xfrm>
            <a:prstGeom prst="rect">
              <a:avLst/>
            </a:prstGeom>
            <a:solidFill>
              <a:schemeClr val="bg1">
                <a:lumMod val="95000"/>
              </a:schemeClr>
            </a:solidFill>
            <a:ln>
              <a:noFill/>
            </a:ln>
            <a:effectLst/>
          </p:spPr>
          <p:txBody>
            <a:bodyPr wrap="square" tIns="135000" bIns="135000" rtlCol="0">
              <a:spAutoFit/>
            </a:bodyPr>
            <a:lstStyle/>
            <a:p>
              <a:pPr marL="133350" indent="-133350">
                <a:lnSpc>
                  <a:spcPct val="120000"/>
                </a:lnSpc>
                <a:spcBef>
                  <a:spcPts val="600"/>
                </a:spcBef>
                <a:buSzPct val="80000"/>
                <a:buFont typeface="Wingdings" pitchFamily="2" charset="2"/>
                <a:buChar char="l"/>
              </a:pPr>
              <a:r>
                <a:rPr lang="zh-CN" altLang="en-US" sz="1200" dirty="0">
                  <a:latin typeface="微软雅黑" panose="020B0503020204020204" pitchFamily="34" charset="-122"/>
                  <a:ea typeface="微软雅黑" panose="020B0503020204020204" pitchFamily="34" charset="-122"/>
                </a:rPr>
                <a:t>基础设施平面</a:t>
              </a:r>
            </a:p>
            <a:p>
              <a:pPr marL="330994" lvl="1" indent="-129779">
                <a:spcBef>
                  <a:spcPts val="0"/>
                </a:spcBef>
                <a:buSzPct val="80000"/>
                <a:buFont typeface="Wingdings" pitchFamily="2" charset="2"/>
                <a:buChar char="Ø"/>
              </a:pPr>
              <a:r>
                <a:rPr lang="zh-CN" altLang="zh-CN" sz="1200" dirty="0">
                  <a:latin typeface="微软雅黑" panose="020B0503020204020204" pitchFamily="34" charset="-122"/>
                  <a:ea typeface="微软雅黑" panose="020B0503020204020204" pitchFamily="34" charset="-122"/>
                </a:rPr>
                <a:t>操作系统基础服务</a:t>
              </a:r>
              <a:endParaRPr lang="en-US" altLang="zh-CN" sz="1200" dirty="0">
                <a:latin typeface="微软雅黑" panose="020B0503020204020204" pitchFamily="34" charset="-122"/>
                <a:ea typeface="微软雅黑" panose="020B0503020204020204" pitchFamily="34" charset="-122"/>
              </a:endParaRPr>
            </a:p>
            <a:p>
              <a:pPr marL="330994" lvl="1" indent="-129779">
                <a:spcBef>
                  <a:spcPts val="0"/>
                </a:spcBef>
                <a:buSzPct val="80000"/>
                <a:buFont typeface="Wingdings" pitchFamily="2" charset="2"/>
                <a:buChar char="Ø"/>
              </a:pPr>
              <a:r>
                <a:rPr lang="zh-CN" altLang="en-US" sz="1200" dirty="0">
                  <a:latin typeface="微软雅黑" panose="020B0503020204020204" pitchFamily="34" charset="-122"/>
                  <a:ea typeface="微软雅黑" panose="020B0503020204020204" pitchFamily="34" charset="-122"/>
                </a:rPr>
                <a:t>业务支撑功能</a:t>
              </a:r>
              <a:endParaRPr lang="en-US" altLang="zh-CN" sz="1200" dirty="0">
                <a:latin typeface="微软雅黑" panose="020B0503020204020204" pitchFamily="34" charset="-122"/>
                <a:ea typeface="微软雅黑" panose="020B0503020204020204" pitchFamily="34" charset="-122"/>
              </a:endParaRPr>
            </a:p>
            <a:p>
              <a:pPr marL="133350" indent="-133350">
                <a:lnSpc>
                  <a:spcPct val="120000"/>
                </a:lnSpc>
                <a:spcBef>
                  <a:spcPts val="600"/>
                </a:spcBef>
                <a:buSzPct val="80000"/>
                <a:buFont typeface="Wingdings" pitchFamily="2" charset="2"/>
                <a:buChar char="l"/>
              </a:pPr>
              <a:r>
                <a:rPr lang="zh-CN" altLang="en-US" sz="1200" dirty="0">
                  <a:latin typeface="微软雅黑" panose="020B0503020204020204" pitchFamily="34" charset="-122"/>
                  <a:ea typeface="微软雅黑" panose="020B0503020204020204" pitchFamily="34" charset="-122"/>
                </a:rPr>
                <a:t>数据平面：提供数据报文转发功能</a:t>
              </a:r>
              <a:endParaRPr lang="en-US" altLang="zh-CN" sz="1200" dirty="0">
                <a:latin typeface="微软雅黑" panose="020B0503020204020204" pitchFamily="34" charset="-122"/>
                <a:ea typeface="微软雅黑" panose="020B0503020204020204" pitchFamily="34" charset="-122"/>
              </a:endParaRPr>
            </a:p>
            <a:p>
              <a:pPr marL="133350" indent="-133350">
                <a:lnSpc>
                  <a:spcPct val="120000"/>
                </a:lnSpc>
                <a:spcBef>
                  <a:spcPts val="600"/>
                </a:spcBef>
                <a:buSzPct val="80000"/>
                <a:buFont typeface="Wingdings" pitchFamily="2" charset="2"/>
                <a:buChar char="l"/>
              </a:pPr>
              <a:r>
                <a:rPr lang="zh-CN" altLang="en-US" sz="1200" dirty="0">
                  <a:latin typeface="微软雅黑" panose="020B0503020204020204" pitchFamily="34" charset="-122"/>
                  <a:ea typeface="微软雅黑" panose="020B0503020204020204" pitchFamily="34" charset="-122"/>
                </a:rPr>
                <a:t>控制平面：运行路由、</a:t>
              </a:r>
              <a:r>
                <a:rPr lang="en-US" altLang="zh-CN" sz="1200" dirty="0">
                  <a:latin typeface="微软雅黑" panose="020B0503020204020204" pitchFamily="34" charset="-122"/>
                  <a:ea typeface="微软雅黑" panose="020B0503020204020204" pitchFamily="34" charset="-122"/>
                </a:rPr>
                <a:t>MPLS</a:t>
              </a:r>
              <a:r>
                <a:rPr lang="zh-CN" altLang="en-US" sz="1200" dirty="0">
                  <a:latin typeface="微软雅黑" panose="020B0503020204020204" pitchFamily="34" charset="-122"/>
                  <a:ea typeface="微软雅黑" panose="020B0503020204020204" pitchFamily="34" charset="-122"/>
                </a:rPr>
                <a:t>、链路层、安全等各种路由、信令和控制协议， 生成各种转发表项以控制数据平面的转发行为</a:t>
              </a:r>
              <a:endParaRPr lang="en-US" altLang="zh-CN" sz="1200" dirty="0">
                <a:latin typeface="微软雅黑" panose="020B0503020204020204" pitchFamily="34" charset="-122"/>
                <a:ea typeface="微软雅黑" panose="020B0503020204020204" pitchFamily="34" charset="-122"/>
              </a:endParaRPr>
            </a:p>
            <a:p>
              <a:pPr marL="133350" indent="-133350">
                <a:lnSpc>
                  <a:spcPct val="120000"/>
                </a:lnSpc>
                <a:spcBef>
                  <a:spcPts val="600"/>
                </a:spcBef>
                <a:buSzPct val="80000"/>
                <a:buFont typeface="Wingdings" pitchFamily="2" charset="2"/>
                <a:buChar char="l"/>
              </a:pPr>
              <a:r>
                <a:rPr lang="zh-CN" altLang="en-US" sz="1200" dirty="0">
                  <a:latin typeface="微软雅黑" panose="020B0503020204020204" pitchFamily="34" charset="-122"/>
                  <a:ea typeface="微软雅黑" panose="020B0503020204020204" pitchFamily="34" charset="-122"/>
                </a:rPr>
                <a:t>管理平面：对外提供设备的管理接口，通过管理平面，实现人机交互</a:t>
              </a:r>
              <a:endParaRPr lang="en-US" altLang="zh-CN" sz="1200" dirty="0">
                <a:latin typeface="微软雅黑" panose="020B0503020204020204" pitchFamily="34" charset="-122"/>
                <a:ea typeface="微软雅黑" panose="020B0503020204020204" pitchFamily="34" charset="-122"/>
              </a:endParaRPr>
            </a:p>
          </p:txBody>
        </p:sp>
        <p:sp>
          <p:nvSpPr>
            <p:cNvPr id="13" name="同侧圆角矩形 12"/>
            <p:cNvSpPr/>
            <p:nvPr/>
          </p:nvSpPr>
          <p:spPr bwMode="ltGray">
            <a:xfrm>
              <a:off x="6156176" y="1777805"/>
              <a:ext cx="2736304" cy="432048"/>
            </a:xfrm>
            <a:prstGeom prst="round2SameRect">
              <a:avLst/>
            </a:prstGeom>
            <a:solidFill>
              <a:srgbClr val="0070C0"/>
            </a:solidFill>
            <a:ln w="9525">
              <a:noFill/>
              <a:miter lim="800000"/>
              <a:headEnd/>
              <a:tailEnd/>
            </a:ln>
            <a:effectLst/>
          </p:spPr>
          <p:txBody>
            <a:bodyPr wrap="none"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系统架构</a:t>
              </a:r>
            </a:p>
          </p:txBody>
        </p:sp>
      </p:grpSp>
    </p:spTree>
    <p:extLst>
      <p:ext uri="{BB962C8B-B14F-4D97-AF65-F5344CB8AC3E}">
        <p14:creationId xmlns:p14="http://schemas.microsoft.com/office/powerpoint/2010/main" val="33084019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 name="矩形 54"/>
          <p:cNvSpPr/>
          <p:nvPr/>
        </p:nvSpPr>
        <p:spPr bwMode="ltGray">
          <a:xfrm>
            <a:off x="1043608" y="915566"/>
            <a:ext cx="3942438" cy="3888432"/>
          </a:xfrm>
          <a:prstGeom prst="rect">
            <a:avLst/>
          </a:prstGeom>
          <a:solidFill>
            <a:schemeClr val="accent1">
              <a:lumMod val="50000"/>
            </a:schemeClr>
          </a:solidFill>
          <a:ln>
            <a:solidFill>
              <a:schemeClr val="bg1"/>
            </a:solidFill>
            <a:headEnd/>
            <a:tailEnd/>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6" name="矩形 55"/>
          <p:cNvSpPr/>
          <p:nvPr/>
        </p:nvSpPr>
        <p:spPr bwMode="ltGray">
          <a:xfrm>
            <a:off x="1205626" y="3291830"/>
            <a:ext cx="3564396" cy="1296144"/>
          </a:xfrm>
          <a:prstGeom prst="rect">
            <a:avLst/>
          </a:prstGeom>
          <a:solidFill>
            <a:srgbClr val="027AE8"/>
          </a:solidFill>
          <a:ln w="9525">
            <a:noFill/>
            <a:miter lim="800000"/>
            <a:headEnd/>
            <a:tailEnd/>
          </a:ln>
          <a:effectLst/>
          <a:scene3d>
            <a:camera prst="orthographicFront"/>
            <a:lightRig rig="threePt" dir="t"/>
          </a:scene3d>
          <a:sp3d>
            <a:bevelT w="114300" prst="artDeco"/>
          </a:sp3d>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7" name="矩形 56"/>
          <p:cNvSpPr/>
          <p:nvPr/>
        </p:nvSpPr>
        <p:spPr bwMode="ltGray">
          <a:xfrm>
            <a:off x="1205626" y="1347614"/>
            <a:ext cx="3564396" cy="1674186"/>
          </a:xfrm>
          <a:prstGeom prst="rect">
            <a:avLst/>
          </a:prstGeom>
          <a:solidFill>
            <a:schemeClr val="tx2">
              <a:lumMod val="40000"/>
              <a:lumOff val="60000"/>
            </a:schemeClr>
          </a:solidFill>
          <a:ln w="9525">
            <a:noFill/>
            <a:miter lim="800000"/>
            <a:headEnd/>
            <a:tailEnd/>
          </a:ln>
          <a:effectLst/>
          <a:scene3d>
            <a:camera prst="orthographicFront"/>
            <a:lightRig rig="threePt" dir="t"/>
          </a:scene3d>
          <a:sp3d>
            <a:bevelT w="114300" prst="artDeco"/>
          </a:sp3d>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8" name="TextBox 57"/>
          <p:cNvSpPr txBox="1"/>
          <p:nvPr/>
        </p:nvSpPr>
        <p:spPr>
          <a:xfrm>
            <a:off x="1043608" y="969572"/>
            <a:ext cx="1944216" cy="369332"/>
          </a:xfrm>
          <a:prstGeom prst="rect">
            <a:avLst/>
          </a:prstGeom>
          <a:noFill/>
        </p:spPr>
        <p:txBody>
          <a:bodyPr wrap="square" rtlCol="0">
            <a:spAutoFit/>
          </a:bodyPr>
          <a:lstStyle/>
          <a:p>
            <a:r>
              <a:rPr lang="en-US" altLang="zh-CN" b="1" dirty="0">
                <a:solidFill>
                  <a:schemeClr val="bg1"/>
                </a:solidFill>
                <a:latin typeface="微软雅黑" panose="020B0503020204020204" pitchFamily="34" charset="-122"/>
                <a:ea typeface="微软雅黑" panose="020B0503020204020204" pitchFamily="34" charset="-122"/>
              </a:rPr>
              <a:t>COMWARE V7</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59" name="上下箭头 58"/>
          <p:cNvSpPr/>
          <p:nvPr/>
        </p:nvSpPr>
        <p:spPr bwMode="ltGray">
          <a:xfrm>
            <a:off x="1691680" y="3021800"/>
            <a:ext cx="162018" cy="270030"/>
          </a:xfrm>
          <a:prstGeom prst="upDownArrow">
            <a:avLst/>
          </a:prstGeom>
          <a:solidFill>
            <a:schemeClr val="bg1"/>
          </a:solidFill>
          <a:ln w="9525">
            <a:no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0" name="上下箭头 59"/>
          <p:cNvSpPr/>
          <p:nvPr/>
        </p:nvSpPr>
        <p:spPr bwMode="ltGray">
          <a:xfrm>
            <a:off x="2447764" y="3021800"/>
            <a:ext cx="162018" cy="270030"/>
          </a:xfrm>
          <a:prstGeom prst="upDownArrow">
            <a:avLst/>
          </a:prstGeom>
          <a:solidFill>
            <a:schemeClr val="bg1"/>
          </a:solidFill>
          <a:ln w="9525">
            <a:no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1" name="上下箭头 60"/>
          <p:cNvSpPr/>
          <p:nvPr/>
        </p:nvSpPr>
        <p:spPr bwMode="ltGray">
          <a:xfrm>
            <a:off x="3257854" y="3021800"/>
            <a:ext cx="162018" cy="270030"/>
          </a:xfrm>
          <a:prstGeom prst="upDownArrow">
            <a:avLst/>
          </a:prstGeom>
          <a:solidFill>
            <a:schemeClr val="bg1"/>
          </a:solidFill>
          <a:ln w="9525">
            <a:no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2" name="上下箭头 61"/>
          <p:cNvSpPr/>
          <p:nvPr/>
        </p:nvSpPr>
        <p:spPr bwMode="ltGray">
          <a:xfrm>
            <a:off x="4067944" y="3021800"/>
            <a:ext cx="162018" cy="270030"/>
          </a:xfrm>
          <a:prstGeom prst="upDownArrow">
            <a:avLst/>
          </a:prstGeom>
          <a:solidFill>
            <a:schemeClr val="bg1"/>
          </a:solidFill>
          <a:ln w="9525">
            <a:no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3" name="TextBox 62"/>
          <p:cNvSpPr txBox="1"/>
          <p:nvPr/>
        </p:nvSpPr>
        <p:spPr>
          <a:xfrm>
            <a:off x="1259632" y="1617644"/>
            <a:ext cx="270030" cy="1077218"/>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业务平面</a:t>
            </a:r>
          </a:p>
        </p:txBody>
      </p:sp>
      <p:sp>
        <p:nvSpPr>
          <p:cNvPr id="64" name="TextBox 63"/>
          <p:cNvSpPr txBox="1"/>
          <p:nvPr/>
        </p:nvSpPr>
        <p:spPr>
          <a:xfrm>
            <a:off x="1259632" y="3471703"/>
            <a:ext cx="378042" cy="1077218"/>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内核平面</a:t>
            </a:r>
          </a:p>
        </p:txBody>
      </p:sp>
      <p:sp>
        <p:nvSpPr>
          <p:cNvPr id="65" name="矩形 64"/>
          <p:cNvSpPr/>
          <p:nvPr/>
        </p:nvSpPr>
        <p:spPr bwMode="ltGray">
          <a:xfrm>
            <a:off x="2501770" y="3453848"/>
            <a:ext cx="702078" cy="918102"/>
          </a:xfrm>
          <a:prstGeom prst="rect">
            <a:avLst/>
          </a:prstGeom>
          <a:solidFill>
            <a:schemeClr val="accent1">
              <a:lumMod val="40000"/>
              <a:lumOff val="60000"/>
            </a:schemeClr>
          </a:solidFill>
          <a:ln w="9525">
            <a:solidFill>
              <a:schemeClr val="bg1"/>
            </a:solid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9" name="矩形 68"/>
          <p:cNvSpPr/>
          <p:nvPr/>
        </p:nvSpPr>
        <p:spPr bwMode="ltGray">
          <a:xfrm>
            <a:off x="2555776" y="3507854"/>
            <a:ext cx="702078" cy="918102"/>
          </a:xfrm>
          <a:prstGeom prst="rect">
            <a:avLst/>
          </a:prstGeom>
          <a:solidFill>
            <a:schemeClr val="accent1">
              <a:lumMod val="40000"/>
              <a:lumOff val="60000"/>
            </a:schemeClr>
          </a:solidFill>
          <a:ln w="9525">
            <a:solidFill>
              <a:schemeClr val="bg1"/>
            </a:solid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0" name="矩形 69"/>
          <p:cNvSpPr/>
          <p:nvPr/>
        </p:nvSpPr>
        <p:spPr bwMode="ltGray">
          <a:xfrm>
            <a:off x="2616070" y="3568148"/>
            <a:ext cx="702078" cy="918102"/>
          </a:xfrm>
          <a:prstGeom prst="rect">
            <a:avLst/>
          </a:prstGeom>
          <a:solidFill>
            <a:schemeClr val="accent1">
              <a:lumMod val="40000"/>
              <a:lumOff val="60000"/>
            </a:schemeClr>
          </a:solidFill>
          <a:ln w="9525">
            <a:solidFill>
              <a:schemeClr val="bg1"/>
            </a:solidFill>
            <a:miter lim="800000"/>
            <a:headEnd/>
            <a:tailEnd/>
          </a:ln>
          <a:effectLst/>
        </p:spPr>
        <p:txBody>
          <a:bodyPr wrap="none" rtlCol="0" anchor="ctr"/>
          <a:lstStyle/>
          <a:p>
            <a:pPr algn="ctr"/>
            <a:r>
              <a:rPr lang="en-US" altLang="zh-CN" sz="1200" dirty="0">
                <a:latin typeface="微软雅黑" panose="020B0503020204020204" pitchFamily="34" charset="-122"/>
                <a:ea typeface="微软雅黑" panose="020B0503020204020204" pitchFamily="34" charset="-122"/>
              </a:rPr>
              <a:t>IPV4/V6</a:t>
            </a:r>
          </a:p>
          <a:p>
            <a:pPr algn="ctr"/>
            <a:r>
              <a:rPr lang="zh-CN" altLang="en-US" sz="1200" dirty="0">
                <a:latin typeface="微软雅黑" panose="020B0503020204020204" pitchFamily="34" charset="-122"/>
                <a:ea typeface="微软雅黑" panose="020B0503020204020204" pitchFamily="34" charset="-122"/>
              </a:rPr>
              <a:t>转发</a:t>
            </a:r>
            <a:endParaRPr lang="en-US" altLang="zh-CN" sz="1200" dirty="0">
              <a:latin typeface="微软雅黑" panose="020B0503020204020204" pitchFamily="34" charset="-122"/>
              <a:ea typeface="微软雅黑" panose="020B0503020204020204" pitchFamily="34" charset="-122"/>
            </a:endParaRPr>
          </a:p>
          <a:p>
            <a:pPr algn="ctr"/>
            <a:r>
              <a:rPr lang="zh-CN" altLang="en-US" sz="1200" dirty="0">
                <a:latin typeface="微软雅黑" panose="020B0503020204020204" pitchFamily="34" charset="-122"/>
                <a:ea typeface="微软雅黑" panose="020B0503020204020204" pitchFamily="34" charset="-122"/>
              </a:rPr>
              <a:t>模块</a:t>
            </a:r>
          </a:p>
        </p:txBody>
      </p:sp>
      <p:sp>
        <p:nvSpPr>
          <p:cNvPr id="71" name="矩形 70"/>
          <p:cNvSpPr/>
          <p:nvPr/>
        </p:nvSpPr>
        <p:spPr bwMode="ltGray">
          <a:xfrm>
            <a:off x="3791626" y="3453848"/>
            <a:ext cx="702078" cy="918102"/>
          </a:xfrm>
          <a:prstGeom prst="rect">
            <a:avLst/>
          </a:prstGeom>
          <a:solidFill>
            <a:schemeClr val="accent1">
              <a:lumMod val="40000"/>
              <a:lumOff val="60000"/>
            </a:schemeClr>
          </a:solidFill>
          <a:ln w="9525">
            <a:solidFill>
              <a:schemeClr val="bg1"/>
            </a:solid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2" name="矩形 71"/>
          <p:cNvSpPr/>
          <p:nvPr/>
        </p:nvSpPr>
        <p:spPr bwMode="ltGray">
          <a:xfrm>
            <a:off x="3845632" y="3507854"/>
            <a:ext cx="702078" cy="918102"/>
          </a:xfrm>
          <a:prstGeom prst="rect">
            <a:avLst/>
          </a:prstGeom>
          <a:solidFill>
            <a:schemeClr val="accent1">
              <a:lumMod val="40000"/>
              <a:lumOff val="60000"/>
            </a:schemeClr>
          </a:solidFill>
          <a:ln w="9525">
            <a:solidFill>
              <a:schemeClr val="bg1"/>
            </a:solid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3" name="矩形 72"/>
          <p:cNvSpPr/>
          <p:nvPr/>
        </p:nvSpPr>
        <p:spPr bwMode="ltGray">
          <a:xfrm>
            <a:off x="3905926" y="3568148"/>
            <a:ext cx="702078" cy="918102"/>
          </a:xfrm>
          <a:prstGeom prst="rect">
            <a:avLst/>
          </a:prstGeom>
          <a:solidFill>
            <a:schemeClr val="accent1">
              <a:lumMod val="40000"/>
              <a:lumOff val="60000"/>
            </a:schemeClr>
          </a:solidFill>
          <a:ln w="9525">
            <a:solidFill>
              <a:schemeClr val="bg1"/>
            </a:solidFill>
            <a:miter lim="800000"/>
            <a:headEnd/>
            <a:tailEnd/>
          </a:ln>
          <a:effectLst/>
        </p:spPr>
        <p:txBody>
          <a:bodyPr wrap="none" rtlCol="0" anchor="ctr"/>
          <a:lstStyle/>
          <a:p>
            <a:pPr algn="ctr"/>
            <a:r>
              <a:rPr lang="en-US" altLang="zh-CN" sz="1200" dirty="0">
                <a:latin typeface="微软雅黑" panose="020B0503020204020204" pitchFamily="34" charset="-122"/>
                <a:ea typeface="微软雅黑" panose="020B0503020204020204" pitchFamily="34" charset="-122"/>
              </a:rPr>
              <a:t>TCP</a:t>
            </a:r>
          </a:p>
          <a:p>
            <a:pPr algn="ctr"/>
            <a:r>
              <a:rPr lang="en-US" altLang="zh-CN" sz="1200" dirty="0">
                <a:latin typeface="微软雅黑" panose="020B0503020204020204" pitchFamily="34" charset="-122"/>
                <a:ea typeface="微软雅黑" panose="020B0503020204020204" pitchFamily="34" charset="-122"/>
              </a:rPr>
              <a:t>Socket</a:t>
            </a:r>
          </a:p>
          <a:p>
            <a:pPr algn="ctr"/>
            <a:r>
              <a:rPr lang="zh-CN" altLang="en-US" sz="1200" dirty="0">
                <a:latin typeface="微软雅黑" panose="020B0503020204020204" pitchFamily="34" charset="-122"/>
                <a:ea typeface="微软雅黑" panose="020B0503020204020204" pitchFamily="34" charset="-122"/>
              </a:rPr>
              <a:t>处理</a:t>
            </a:r>
            <a:endParaRPr lang="en-US" altLang="zh-CN" sz="1200" dirty="0">
              <a:latin typeface="微软雅黑" panose="020B0503020204020204" pitchFamily="34" charset="-122"/>
              <a:ea typeface="微软雅黑" panose="020B0503020204020204" pitchFamily="34" charset="-122"/>
            </a:endParaRPr>
          </a:p>
          <a:p>
            <a:pPr algn="ctr"/>
            <a:r>
              <a:rPr lang="zh-CN" altLang="en-US" sz="1200" dirty="0">
                <a:latin typeface="微软雅黑" panose="020B0503020204020204" pitchFamily="34" charset="-122"/>
                <a:ea typeface="微软雅黑" panose="020B0503020204020204" pitchFamily="34" charset="-122"/>
              </a:rPr>
              <a:t>模块</a:t>
            </a:r>
          </a:p>
        </p:txBody>
      </p:sp>
      <p:sp>
        <p:nvSpPr>
          <p:cNvPr id="74" name="矩形 73"/>
          <p:cNvSpPr/>
          <p:nvPr/>
        </p:nvSpPr>
        <p:spPr bwMode="ltGray">
          <a:xfrm>
            <a:off x="1577380" y="3453848"/>
            <a:ext cx="702078" cy="918102"/>
          </a:xfrm>
          <a:prstGeom prst="rect">
            <a:avLst/>
          </a:prstGeom>
          <a:solidFill>
            <a:schemeClr val="accent1">
              <a:lumMod val="40000"/>
              <a:lumOff val="60000"/>
            </a:schemeClr>
          </a:solidFill>
          <a:ln w="9525">
            <a:solidFill>
              <a:schemeClr val="bg1"/>
            </a:solid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5" name="矩形 74"/>
          <p:cNvSpPr/>
          <p:nvPr/>
        </p:nvSpPr>
        <p:spPr bwMode="ltGray">
          <a:xfrm>
            <a:off x="1631386" y="3507854"/>
            <a:ext cx="702078" cy="918102"/>
          </a:xfrm>
          <a:prstGeom prst="rect">
            <a:avLst/>
          </a:prstGeom>
          <a:solidFill>
            <a:schemeClr val="accent1">
              <a:lumMod val="40000"/>
              <a:lumOff val="60000"/>
            </a:schemeClr>
          </a:solidFill>
          <a:ln w="9525">
            <a:solidFill>
              <a:schemeClr val="bg1"/>
            </a:solid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6" name="矩形 75"/>
          <p:cNvSpPr/>
          <p:nvPr/>
        </p:nvSpPr>
        <p:spPr bwMode="ltGray">
          <a:xfrm>
            <a:off x="1691680" y="3568148"/>
            <a:ext cx="702078" cy="918102"/>
          </a:xfrm>
          <a:prstGeom prst="rect">
            <a:avLst/>
          </a:prstGeom>
          <a:solidFill>
            <a:schemeClr val="accent1">
              <a:lumMod val="40000"/>
              <a:lumOff val="60000"/>
            </a:schemeClr>
          </a:solidFill>
          <a:ln w="9525">
            <a:solidFill>
              <a:schemeClr val="bg1"/>
            </a:solidFill>
            <a:miter lim="800000"/>
            <a:headEnd/>
            <a:tailEnd/>
          </a:ln>
          <a:effectLst/>
        </p:spPr>
        <p:txBody>
          <a:bodyPr wrap="none" rtlCol="0" anchor="ctr"/>
          <a:lstStyle/>
          <a:p>
            <a:pPr algn="ctr"/>
            <a:r>
              <a:rPr lang="zh-CN" altLang="en-US" sz="1200" dirty="0">
                <a:latin typeface="微软雅黑" panose="020B0503020204020204" pitchFamily="34" charset="-122"/>
                <a:ea typeface="微软雅黑" panose="020B0503020204020204" pitchFamily="34" charset="-122"/>
              </a:rPr>
              <a:t>接口</a:t>
            </a:r>
            <a:endParaRPr lang="en-US" altLang="zh-CN" sz="1200" dirty="0">
              <a:latin typeface="微软雅黑" panose="020B0503020204020204" pitchFamily="34" charset="-122"/>
              <a:ea typeface="微软雅黑" panose="020B0503020204020204" pitchFamily="34" charset="-122"/>
            </a:endParaRPr>
          </a:p>
          <a:p>
            <a:pPr algn="ctr"/>
            <a:r>
              <a:rPr lang="zh-CN" altLang="en-US" sz="1200" dirty="0">
                <a:latin typeface="微软雅黑" panose="020B0503020204020204" pitchFamily="34" charset="-122"/>
                <a:ea typeface="微软雅黑" panose="020B0503020204020204" pitchFamily="34" charset="-122"/>
              </a:rPr>
              <a:t>驱动</a:t>
            </a:r>
            <a:endParaRPr lang="en-US" altLang="zh-CN" sz="1200" dirty="0">
              <a:latin typeface="微软雅黑" panose="020B0503020204020204" pitchFamily="34" charset="-122"/>
              <a:ea typeface="微软雅黑" panose="020B0503020204020204" pitchFamily="34" charset="-122"/>
            </a:endParaRPr>
          </a:p>
          <a:p>
            <a:pPr algn="ctr"/>
            <a:r>
              <a:rPr lang="zh-CN" altLang="en-US" sz="1200" dirty="0">
                <a:latin typeface="微软雅黑" panose="020B0503020204020204" pitchFamily="34" charset="-122"/>
                <a:ea typeface="微软雅黑" panose="020B0503020204020204" pitchFamily="34" charset="-122"/>
              </a:rPr>
              <a:t>处理</a:t>
            </a:r>
            <a:endParaRPr lang="en-US" altLang="zh-CN" sz="1200" dirty="0">
              <a:latin typeface="微软雅黑" panose="020B0503020204020204" pitchFamily="34" charset="-122"/>
              <a:ea typeface="微软雅黑" panose="020B0503020204020204" pitchFamily="34" charset="-122"/>
            </a:endParaRPr>
          </a:p>
          <a:p>
            <a:pPr algn="ctr"/>
            <a:r>
              <a:rPr lang="zh-CN" altLang="en-US" sz="1200" dirty="0">
                <a:latin typeface="微软雅黑" panose="020B0503020204020204" pitchFamily="34" charset="-122"/>
                <a:ea typeface="微软雅黑" panose="020B0503020204020204" pitchFamily="34" charset="-122"/>
              </a:rPr>
              <a:t>模块</a:t>
            </a:r>
          </a:p>
        </p:txBody>
      </p:sp>
      <p:grpSp>
        <p:nvGrpSpPr>
          <p:cNvPr id="16" name="组合 110"/>
          <p:cNvGrpSpPr/>
          <p:nvPr/>
        </p:nvGrpSpPr>
        <p:grpSpPr>
          <a:xfrm>
            <a:off x="1637674" y="1455626"/>
            <a:ext cx="918102" cy="702078"/>
            <a:chOff x="1403648" y="1988840"/>
            <a:chExt cx="1224136" cy="936104"/>
          </a:xfrm>
        </p:grpSpPr>
        <p:sp>
          <p:nvSpPr>
            <p:cNvPr id="77" name="矩形 76"/>
            <p:cNvSpPr/>
            <p:nvPr/>
          </p:nvSpPr>
          <p:spPr bwMode="ltGray">
            <a:xfrm>
              <a:off x="1403648" y="1988840"/>
              <a:ext cx="1080120" cy="792088"/>
            </a:xfrm>
            <a:prstGeom prst="rect">
              <a:avLst/>
            </a:prstGeom>
            <a:solidFill>
              <a:schemeClr val="accent2">
                <a:lumMod val="40000"/>
                <a:lumOff val="60000"/>
              </a:schemeClr>
            </a:solidFill>
            <a:ln w="9525">
              <a:solidFill>
                <a:schemeClr val="bg1"/>
              </a:solid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06" name="矩形 105"/>
            <p:cNvSpPr/>
            <p:nvPr/>
          </p:nvSpPr>
          <p:spPr bwMode="ltGray">
            <a:xfrm>
              <a:off x="1475656" y="2060848"/>
              <a:ext cx="1080120" cy="792088"/>
            </a:xfrm>
            <a:prstGeom prst="rect">
              <a:avLst/>
            </a:prstGeom>
            <a:solidFill>
              <a:schemeClr val="accent2">
                <a:lumMod val="40000"/>
                <a:lumOff val="60000"/>
              </a:schemeClr>
            </a:solidFill>
            <a:ln w="9525">
              <a:solidFill>
                <a:schemeClr val="bg1"/>
              </a:solid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07" name="矩形 106"/>
            <p:cNvSpPr/>
            <p:nvPr/>
          </p:nvSpPr>
          <p:spPr bwMode="ltGray">
            <a:xfrm>
              <a:off x="1547664" y="2132856"/>
              <a:ext cx="1080120" cy="792088"/>
            </a:xfrm>
            <a:prstGeom prst="rect">
              <a:avLst/>
            </a:prstGeom>
            <a:solidFill>
              <a:schemeClr val="accent2">
                <a:lumMod val="40000"/>
                <a:lumOff val="60000"/>
              </a:schemeClr>
            </a:solidFill>
            <a:ln w="9525">
              <a:solidFill>
                <a:schemeClr val="bg1"/>
              </a:solidFill>
              <a:miter lim="800000"/>
              <a:headEnd/>
              <a:tailEnd/>
            </a:ln>
            <a:effectLst/>
          </p:spPr>
          <p:txBody>
            <a:bodyPr wrap="none" rtlCol="0" anchor="ctr"/>
            <a:lstStyle/>
            <a:p>
              <a:pPr algn="ctr"/>
              <a:r>
                <a:rPr lang="zh-CN" altLang="en-US" sz="1200" dirty="0">
                  <a:latin typeface="微软雅黑" panose="020B0503020204020204" pitchFamily="34" charset="-122"/>
                  <a:ea typeface="微软雅黑" panose="020B0503020204020204" pitchFamily="34" charset="-122"/>
                </a:rPr>
                <a:t>虚拟化</a:t>
              </a:r>
              <a:endParaRPr lang="en-US" altLang="zh-CN" sz="1200" dirty="0">
                <a:latin typeface="微软雅黑" panose="020B0503020204020204" pitchFamily="34" charset="-122"/>
                <a:ea typeface="微软雅黑" panose="020B0503020204020204" pitchFamily="34" charset="-122"/>
              </a:endParaRPr>
            </a:p>
            <a:p>
              <a:pPr algn="ctr"/>
              <a:r>
                <a:rPr lang="zh-CN" altLang="en-US" sz="1200" dirty="0">
                  <a:latin typeface="微软雅黑" panose="020B0503020204020204" pitchFamily="34" charset="-122"/>
                  <a:ea typeface="微软雅黑" panose="020B0503020204020204" pitchFamily="34" charset="-122"/>
                </a:rPr>
                <a:t>处理模块</a:t>
              </a:r>
            </a:p>
          </p:txBody>
        </p:sp>
      </p:grpSp>
      <p:grpSp>
        <p:nvGrpSpPr>
          <p:cNvPr id="17" name="组合 111"/>
          <p:cNvGrpSpPr/>
          <p:nvPr/>
        </p:nvGrpSpPr>
        <p:grpSpPr>
          <a:xfrm>
            <a:off x="1637674" y="2211710"/>
            <a:ext cx="918102" cy="702078"/>
            <a:chOff x="1403648" y="2996952"/>
            <a:chExt cx="1224136" cy="936104"/>
          </a:xfrm>
        </p:grpSpPr>
        <p:sp>
          <p:nvSpPr>
            <p:cNvPr id="108" name="矩形 107"/>
            <p:cNvSpPr/>
            <p:nvPr/>
          </p:nvSpPr>
          <p:spPr bwMode="ltGray">
            <a:xfrm>
              <a:off x="1403648" y="2996952"/>
              <a:ext cx="1080120" cy="792088"/>
            </a:xfrm>
            <a:prstGeom prst="rect">
              <a:avLst/>
            </a:prstGeom>
            <a:solidFill>
              <a:schemeClr val="accent2">
                <a:lumMod val="40000"/>
                <a:lumOff val="60000"/>
              </a:schemeClr>
            </a:solidFill>
            <a:ln w="9525">
              <a:solidFill>
                <a:schemeClr val="bg1"/>
              </a:solid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09" name="矩形 108"/>
            <p:cNvSpPr/>
            <p:nvPr/>
          </p:nvSpPr>
          <p:spPr bwMode="ltGray">
            <a:xfrm>
              <a:off x="1475656" y="3068960"/>
              <a:ext cx="1080120" cy="792088"/>
            </a:xfrm>
            <a:prstGeom prst="rect">
              <a:avLst/>
            </a:prstGeom>
            <a:solidFill>
              <a:schemeClr val="accent2">
                <a:lumMod val="40000"/>
                <a:lumOff val="60000"/>
              </a:schemeClr>
            </a:solidFill>
            <a:ln w="9525">
              <a:solidFill>
                <a:schemeClr val="bg1"/>
              </a:solid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10" name="矩形 109"/>
            <p:cNvSpPr/>
            <p:nvPr/>
          </p:nvSpPr>
          <p:spPr bwMode="ltGray">
            <a:xfrm>
              <a:off x="1547664" y="3140968"/>
              <a:ext cx="1080120" cy="792088"/>
            </a:xfrm>
            <a:prstGeom prst="rect">
              <a:avLst/>
            </a:prstGeom>
            <a:solidFill>
              <a:schemeClr val="accent2">
                <a:lumMod val="40000"/>
                <a:lumOff val="60000"/>
              </a:schemeClr>
            </a:solidFill>
            <a:ln w="9525">
              <a:solidFill>
                <a:schemeClr val="bg1"/>
              </a:solidFill>
              <a:miter lim="800000"/>
              <a:headEnd/>
              <a:tailEnd/>
            </a:ln>
            <a:effectLst/>
          </p:spPr>
          <p:txBody>
            <a:bodyPr wrap="none" rtlCol="0" anchor="ctr"/>
            <a:lstStyle/>
            <a:p>
              <a:pPr algn="ctr"/>
              <a:r>
                <a:rPr lang="zh-CN" altLang="en-US" sz="1200" dirty="0">
                  <a:latin typeface="微软雅黑" panose="020B0503020204020204" pitchFamily="34" charset="-122"/>
                  <a:ea typeface="微软雅黑" panose="020B0503020204020204" pitchFamily="34" charset="-122"/>
                </a:rPr>
                <a:t>配置管</a:t>
              </a:r>
              <a:endParaRPr lang="en-US" altLang="zh-CN" sz="1200" dirty="0">
                <a:latin typeface="微软雅黑" panose="020B0503020204020204" pitchFamily="34" charset="-122"/>
                <a:ea typeface="微软雅黑" panose="020B0503020204020204" pitchFamily="34" charset="-122"/>
              </a:endParaRPr>
            </a:p>
            <a:p>
              <a:pPr algn="ctr"/>
              <a:r>
                <a:rPr lang="zh-CN" altLang="en-US" sz="1200" dirty="0">
                  <a:latin typeface="微软雅黑" panose="020B0503020204020204" pitchFamily="34" charset="-122"/>
                  <a:ea typeface="微软雅黑" panose="020B0503020204020204" pitchFamily="34" charset="-122"/>
                </a:rPr>
                <a:t>理模块</a:t>
              </a:r>
            </a:p>
          </p:txBody>
        </p:sp>
      </p:grpSp>
      <p:grpSp>
        <p:nvGrpSpPr>
          <p:cNvPr id="18" name="组合 135"/>
          <p:cNvGrpSpPr/>
          <p:nvPr/>
        </p:nvGrpSpPr>
        <p:grpSpPr>
          <a:xfrm>
            <a:off x="2663788" y="1455626"/>
            <a:ext cx="918102" cy="702078"/>
            <a:chOff x="1403648" y="1988840"/>
            <a:chExt cx="1224136" cy="936104"/>
          </a:xfrm>
        </p:grpSpPr>
        <p:sp>
          <p:nvSpPr>
            <p:cNvPr id="137" name="矩形 136"/>
            <p:cNvSpPr/>
            <p:nvPr/>
          </p:nvSpPr>
          <p:spPr bwMode="ltGray">
            <a:xfrm>
              <a:off x="1403648" y="1988840"/>
              <a:ext cx="1080120" cy="792088"/>
            </a:xfrm>
            <a:prstGeom prst="rect">
              <a:avLst/>
            </a:prstGeom>
            <a:solidFill>
              <a:schemeClr val="accent2">
                <a:lumMod val="40000"/>
                <a:lumOff val="60000"/>
              </a:schemeClr>
            </a:solidFill>
            <a:ln w="9525">
              <a:solidFill>
                <a:schemeClr val="bg1"/>
              </a:solid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8" name="矩形 137"/>
            <p:cNvSpPr/>
            <p:nvPr/>
          </p:nvSpPr>
          <p:spPr bwMode="ltGray">
            <a:xfrm>
              <a:off x="1475656" y="2060848"/>
              <a:ext cx="1080120" cy="792088"/>
            </a:xfrm>
            <a:prstGeom prst="rect">
              <a:avLst/>
            </a:prstGeom>
            <a:solidFill>
              <a:schemeClr val="accent2">
                <a:lumMod val="40000"/>
                <a:lumOff val="60000"/>
              </a:schemeClr>
            </a:solidFill>
            <a:ln w="9525">
              <a:solidFill>
                <a:schemeClr val="bg1"/>
              </a:solid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9" name="矩形 138"/>
            <p:cNvSpPr/>
            <p:nvPr/>
          </p:nvSpPr>
          <p:spPr bwMode="ltGray">
            <a:xfrm>
              <a:off x="1547664" y="2132856"/>
              <a:ext cx="1080120" cy="792088"/>
            </a:xfrm>
            <a:prstGeom prst="rect">
              <a:avLst/>
            </a:prstGeom>
            <a:solidFill>
              <a:schemeClr val="accent2">
                <a:lumMod val="40000"/>
                <a:lumOff val="60000"/>
              </a:schemeClr>
            </a:solidFill>
            <a:ln w="9525">
              <a:solidFill>
                <a:schemeClr val="bg1"/>
              </a:solidFill>
              <a:miter lim="800000"/>
              <a:headEnd/>
              <a:tailEnd/>
            </a:ln>
            <a:effectLst/>
          </p:spPr>
          <p:txBody>
            <a:bodyPr wrap="none" rtlCol="0" anchor="ctr"/>
            <a:lstStyle/>
            <a:p>
              <a:pPr algn="ctr"/>
              <a:r>
                <a:rPr lang="zh-CN" altLang="en-US" sz="1200" dirty="0">
                  <a:latin typeface="微软雅黑" panose="020B0503020204020204" pitchFamily="34" charset="-122"/>
                  <a:ea typeface="微软雅黑" panose="020B0503020204020204" pitchFamily="34" charset="-122"/>
                </a:rPr>
                <a:t>安全处</a:t>
              </a:r>
              <a:endParaRPr lang="en-US" altLang="zh-CN" sz="1200" dirty="0">
                <a:latin typeface="微软雅黑" panose="020B0503020204020204" pitchFamily="34" charset="-122"/>
                <a:ea typeface="微软雅黑" panose="020B0503020204020204" pitchFamily="34" charset="-122"/>
              </a:endParaRPr>
            </a:p>
            <a:p>
              <a:pPr algn="ctr"/>
              <a:r>
                <a:rPr lang="zh-CN" altLang="en-US" sz="1200" dirty="0">
                  <a:latin typeface="微软雅黑" panose="020B0503020204020204" pitchFamily="34" charset="-122"/>
                  <a:ea typeface="微软雅黑" panose="020B0503020204020204" pitchFamily="34" charset="-122"/>
                </a:rPr>
                <a:t>理模块</a:t>
              </a:r>
            </a:p>
          </p:txBody>
        </p:sp>
      </p:grpSp>
      <p:grpSp>
        <p:nvGrpSpPr>
          <p:cNvPr id="19" name="组合 139"/>
          <p:cNvGrpSpPr/>
          <p:nvPr/>
        </p:nvGrpSpPr>
        <p:grpSpPr>
          <a:xfrm>
            <a:off x="2717794" y="2211710"/>
            <a:ext cx="918102" cy="702078"/>
            <a:chOff x="1403648" y="1988840"/>
            <a:chExt cx="1224136" cy="936104"/>
          </a:xfrm>
        </p:grpSpPr>
        <p:sp>
          <p:nvSpPr>
            <p:cNvPr id="141" name="矩形 140"/>
            <p:cNvSpPr/>
            <p:nvPr/>
          </p:nvSpPr>
          <p:spPr bwMode="ltGray">
            <a:xfrm>
              <a:off x="1403648" y="1988840"/>
              <a:ext cx="1080120" cy="792088"/>
            </a:xfrm>
            <a:prstGeom prst="rect">
              <a:avLst/>
            </a:prstGeom>
            <a:solidFill>
              <a:schemeClr val="accent2">
                <a:lumMod val="40000"/>
                <a:lumOff val="60000"/>
              </a:schemeClr>
            </a:solidFill>
            <a:ln w="9525">
              <a:solidFill>
                <a:schemeClr val="bg1"/>
              </a:solid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42" name="矩形 141"/>
            <p:cNvSpPr/>
            <p:nvPr/>
          </p:nvSpPr>
          <p:spPr bwMode="ltGray">
            <a:xfrm>
              <a:off x="1475656" y="2060848"/>
              <a:ext cx="1080120" cy="792088"/>
            </a:xfrm>
            <a:prstGeom prst="rect">
              <a:avLst/>
            </a:prstGeom>
            <a:solidFill>
              <a:schemeClr val="accent2">
                <a:lumMod val="40000"/>
                <a:lumOff val="60000"/>
              </a:schemeClr>
            </a:solidFill>
            <a:ln w="9525">
              <a:solidFill>
                <a:schemeClr val="bg1"/>
              </a:solid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43" name="矩形 142"/>
            <p:cNvSpPr/>
            <p:nvPr/>
          </p:nvSpPr>
          <p:spPr bwMode="ltGray">
            <a:xfrm>
              <a:off x="1547664" y="2132856"/>
              <a:ext cx="1080120" cy="792088"/>
            </a:xfrm>
            <a:prstGeom prst="rect">
              <a:avLst/>
            </a:prstGeom>
            <a:solidFill>
              <a:schemeClr val="accent2">
                <a:lumMod val="40000"/>
                <a:lumOff val="60000"/>
              </a:schemeClr>
            </a:solidFill>
            <a:ln w="9525">
              <a:solidFill>
                <a:schemeClr val="bg1"/>
              </a:solidFill>
              <a:miter lim="800000"/>
              <a:headEnd/>
              <a:tailEnd/>
            </a:ln>
            <a:effectLst/>
          </p:spPr>
          <p:txBody>
            <a:bodyPr wrap="none" rtlCol="0" anchor="ctr"/>
            <a:lstStyle/>
            <a:p>
              <a:pPr algn="ctr"/>
              <a:r>
                <a:rPr lang="zh-CN" altLang="en-US" sz="1200" dirty="0">
                  <a:latin typeface="微软雅黑" panose="020B0503020204020204" pitchFamily="34" charset="-122"/>
                  <a:ea typeface="微软雅黑" panose="020B0503020204020204" pitchFamily="34" charset="-122"/>
                </a:rPr>
                <a:t>路由处</a:t>
              </a:r>
              <a:endParaRPr lang="en-US" altLang="zh-CN" sz="1200" dirty="0">
                <a:latin typeface="微软雅黑" panose="020B0503020204020204" pitchFamily="34" charset="-122"/>
                <a:ea typeface="微软雅黑" panose="020B0503020204020204" pitchFamily="34" charset="-122"/>
              </a:endParaRPr>
            </a:p>
            <a:p>
              <a:pPr algn="ctr"/>
              <a:r>
                <a:rPr lang="zh-CN" altLang="en-US" sz="1200" dirty="0">
                  <a:latin typeface="微软雅黑" panose="020B0503020204020204" pitchFamily="34" charset="-122"/>
                  <a:ea typeface="微软雅黑" panose="020B0503020204020204" pitchFamily="34" charset="-122"/>
                </a:rPr>
                <a:t>理模块</a:t>
              </a:r>
            </a:p>
          </p:txBody>
        </p:sp>
      </p:grpSp>
      <p:grpSp>
        <p:nvGrpSpPr>
          <p:cNvPr id="20" name="组合 143"/>
          <p:cNvGrpSpPr/>
          <p:nvPr/>
        </p:nvGrpSpPr>
        <p:grpSpPr>
          <a:xfrm>
            <a:off x="3689902" y="2157704"/>
            <a:ext cx="918102" cy="702077"/>
            <a:chOff x="1403648" y="1988840"/>
            <a:chExt cx="1224136" cy="936103"/>
          </a:xfrm>
        </p:grpSpPr>
        <p:sp>
          <p:nvSpPr>
            <p:cNvPr id="145" name="矩形 144"/>
            <p:cNvSpPr/>
            <p:nvPr/>
          </p:nvSpPr>
          <p:spPr bwMode="ltGray">
            <a:xfrm>
              <a:off x="1403648" y="1988840"/>
              <a:ext cx="1080120" cy="792088"/>
            </a:xfrm>
            <a:prstGeom prst="rect">
              <a:avLst/>
            </a:prstGeom>
            <a:solidFill>
              <a:schemeClr val="accent2">
                <a:lumMod val="40000"/>
                <a:lumOff val="60000"/>
              </a:schemeClr>
            </a:solidFill>
            <a:ln w="9525">
              <a:solidFill>
                <a:schemeClr val="bg1"/>
              </a:solid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46" name="矩形 145"/>
            <p:cNvSpPr/>
            <p:nvPr/>
          </p:nvSpPr>
          <p:spPr bwMode="ltGray">
            <a:xfrm>
              <a:off x="1475656" y="2060848"/>
              <a:ext cx="1080120" cy="792088"/>
            </a:xfrm>
            <a:prstGeom prst="rect">
              <a:avLst/>
            </a:prstGeom>
            <a:solidFill>
              <a:schemeClr val="accent2">
                <a:lumMod val="40000"/>
                <a:lumOff val="60000"/>
              </a:schemeClr>
            </a:solidFill>
            <a:ln w="9525">
              <a:solidFill>
                <a:schemeClr val="bg1"/>
              </a:solid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47" name="矩形 146"/>
            <p:cNvSpPr/>
            <p:nvPr/>
          </p:nvSpPr>
          <p:spPr bwMode="ltGray">
            <a:xfrm>
              <a:off x="1547664" y="2132855"/>
              <a:ext cx="1080120" cy="792088"/>
            </a:xfrm>
            <a:prstGeom prst="rect">
              <a:avLst/>
            </a:prstGeom>
            <a:solidFill>
              <a:schemeClr val="accent2">
                <a:lumMod val="40000"/>
                <a:lumOff val="60000"/>
              </a:schemeClr>
            </a:solidFill>
            <a:ln w="9525">
              <a:solidFill>
                <a:schemeClr val="bg1"/>
              </a:solidFill>
              <a:miter lim="800000"/>
              <a:headEnd/>
              <a:tailEnd/>
            </a:ln>
            <a:effectLst/>
          </p:spPr>
          <p:txBody>
            <a:bodyPr wrap="none" rtlCol="0" anchor="ctr"/>
            <a:lstStyle/>
            <a:p>
              <a:pPr algn="ctr"/>
              <a:r>
                <a:rPr lang="en-US" altLang="zh-CN" sz="1200" dirty="0">
                  <a:latin typeface="微软雅黑" panose="020B0503020204020204" pitchFamily="34" charset="-122"/>
                  <a:ea typeface="微软雅黑" panose="020B0503020204020204" pitchFamily="34" charset="-122"/>
                </a:rPr>
                <a:t>Open Flow</a:t>
              </a:r>
            </a:p>
            <a:p>
              <a:pPr algn="ctr"/>
              <a:r>
                <a:rPr lang="zh-CN" altLang="en-US" sz="1200" dirty="0">
                  <a:latin typeface="微软雅黑" panose="020B0503020204020204" pitchFamily="34" charset="-122"/>
                  <a:ea typeface="微软雅黑" panose="020B0503020204020204" pitchFamily="34" charset="-122"/>
                </a:rPr>
                <a:t>处理模块</a:t>
              </a:r>
            </a:p>
          </p:txBody>
        </p:sp>
      </p:grpSp>
      <p:sp>
        <p:nvSpPr>
          <p:cNvPr id="148" name="TextBox 147"/>
          <p:cNvSpPr txBox="1"/>
          <p:nvPr/>
        </p:nvSpPr>
        <p:spPr>
          <a:xfrm>
            <a:off x="3365866" y="3831890"/>
            <a:ext cx="432048" cy="323165"/>
          </a:xfrm>
          <a:prstGeom prst="rect">
            <a:avLst/>
          </a:prstGeom>
          <a:noFill/>
        </p:spPr>
        <p:txBody>
          <a:bodyPr wrap="square" rtlCol="0">
            <a:spAutoFit/>
          </a:bodyPr>
          <a:lstStyle/>
          <a:p>
            <a:r>
              <a:rPr lang="en-US" altLang="zh-CN" sz="1500" b="1" dirty="0">
                <a:solidFill>
                  <a:schemeClr val="bg1"/>
                </a:solidFill>
                <a:latin typeface="微软雅黑" panose="020B0503020204020204" pitchFamily="34" charset="-122"/>
                <a:ea typeface="微软雅黑" panose="020B0503020204020204" pitchFamily="34" charset="-122"/>
              </a:rPr>
              <a:t>.…</a:t>
            </a:r>
            <a:endParaRPr lang="zh-CN" altLang="en-US" sz="1500" b="1" dirty="0">
              <a:solidFill>
                <a:schemeClr val="bg1"/>
              </a:solidFill>
              <a:latin typeface="微软雅黑" panose="020B0503020204020204" pitchFamily="34" charset="-122"/>
              <a:ea typeface="微软雅黑" panose="020B0503020204020204" pitchFamily="34" charset="-122"/>
            </a:endParaRPr>
          </a:p>
        </p:txBody>
      </p:sp>
      <p:grpSp>
        <p:nvGrpSpPr>
          <p:cNvPr id="21" name="组合 65"/>
          <p:cNvGrpSpPr>
            <a:grpSpLocks/>
          </p:cNvGrpSpPr>
          <p:nvPr/>
        </p:nvGrpSpPr>
        <p:grpSpPr bwMode="auto">
          <a:xfrm>
            <a:off x="3797914" y="1725656"/>
            <a:ext cx="810090" cy="270030"/>
            <a:chOff x="1121487" y="3118093"/>
            <a:chExt cx="2047021" cy="455200"/>
          </a:xfrm>
        </p:grpSpPr>
        <p:sp>
          <p:nvSpPr>
            <p:cNvPr id="154" name="AutoShape 6"/>
            <p:cNvSpPr>
              <a:spLocks noChangeArrowheads="1"/>
            </p:cNvSpPr>
            <p:nvPr/>
          </p:nvSpPr>
          <p:spPr bwMode="ltGray">
            <a:xfrm>
              <a:off x="1121487" y="3118093"/>
              <a:ext cx="2047021" cy="455200"/>
            </a:xfrm>
            <a:prstGeom prst="roundRect">
              <a:avLst>
                <a:gd name="adj" fmla="val 16667"/>
              </a:avLst>
            </a:prstGeom>
            <a:solidFill>
              <a:srgbClr val="1E7BB4"/>
            </a:solidFill>
            <a:ln w="38100" algn="ctr">
              <a:solidFill>
                <a:srgbClr val="FFFFFF">
                  <a:alpha val="70195"/>
                </a:srgbClr>
              </a:solidFill>
              <a:round/>
              <a:headEnd/>
              <a:tailEnd/>
            </a:ln>
          </p:spPr>
          <p:txBody>
            <a:bodyPr wrap="none" anchor="ctr"/>
            <a:lstStyle/>
            <a:p>
              <a:pPr algn="ctr"/>
              <a:r>
                <a:rPr lang="zh-CN" altLang="en-US" sz="1050" dirty="0">
                  <a:solidFill>
                    <a:schemeClr val="bg1"/>
                  </a:solidFill>
                  <a:latin typeface="微软雅黑" panose="020B0503020204020204" pitchFamily="34" charset="-122"/>
                  <a:ea typeface="微软雅黑" panose="020B0503020204020204" pitchFamily="34" charset="-122"/>
                </a:rPr>
                <a:t>动态加载</a:t>
              </a:r>
            </a:p>
          </p:txBody>
        </p:sp>
        <p:sp>
          <p:nvSpPr>
            <p:cNvPr id="155" name="AutoShape 11"/>
            <p:cNvSpPr>
              <a:spLocks noChangeArrowheads="1"/>
            </p:cNvSpPr>
            <p:nvPr/>
          </p:nvSpPr>
          <p:spPr bwMode="ltGray">
            <a:xfrm>
              <a:off x="1153354" y="3153552"/>
              <a:ext cx="1988778" cy="184839"/>
            </a:xfrm>
            <a:prstGeom prst="roundRect">
              <a:avLst>
                <a:gd name="adj" fmla="val 28356"/>
              </a:avLst>
            </a:prstGeom>
            <a:gradFill rotWithShape="1">
              <a:gsLst>
                <a:gs pos="0">
                  <a:srgbClr val="FFFFFF">
                    <a:alpha val="70000"/>
                  </a:srgbClr>
                </a:gs>
                <a:gs pos="100000">
                  <a:schemeClr val="folHlink">
                    <a:alpha val="0"/>
                  </a:schemeClr>
                </a:gs>
              </a:gsLst>
              <a:lin ang="5400000" scaled="1"/>
            </a:gradFill>
            <a:ln w="9525" algn="ctr">
              <a:noFill/>
              <a:round/>
              <a:headEnd/>
              <a:tailEnd/>
            </a:ln>
          </p:spPr>
          <p:txBody>
            <a:bodyPr wrap="none" anchor="ctr"/>
            <a:lstStyle/>
            <a:p>
              <a:endParaRPr lang="zh-CN" altLang="en-US" dirty="0">
                <a:latin typeface="微软雅黑" panose="020B0503020204020204" pitchFamily="34" charset="-122"/>
                <a:ea typeface="微软雅黑" panose="020B0503020204020204" pitchFamily="34" charset="-122"/>
              </a:endParaRPr>
            </a:p>
          </p:txBody>
        </p:sp>
      </p:grpSp>
      <p:sp>
        <p:nvSpPr>
          <p:cNvPr id="157" name="下箭头 156"/>
          <p:cNvSpPr/>
          <p:nvPr/>
        </p:nvSpPr>
        <p:spPr bwMode="ltGray">
          <a:xfrm>
            <a:off x="4121950" y="1995686"/>
            <a:ext cx="162018" cy="162018"/>
          </a:xfrm>
          <a:prstGeom prst="downArrow">
            <a:avLst>
              <a:gd name="adj1" fmla="val 50000"/>
              <a:gd name="adj2" fmla="val 53528"/>
            </a:avLst>
          </a:prstGeom>
          <a:solidFill>
            <a:schemeClr val="bg1"/>
          </a:solidFill>
          <a:ln w="9525">
            <a:no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58" name="下箭头 157"/>
          <p:cNvSpPr/>
          <p:nvPr/>
        </p:nvSpPr>
        <p:spPr bwMode="ltGray">
          <a:xfrm rot="4185268">
            <a:off x="3612007" y="1413604"/>
            <a:ext cx="173531" cy="262459"/>
          </a:xfrm>
          <a:prstGeom prst="downArrow">
            <a:avLst>
              <a:gd name="adj1" fmla="val 50000"/>
              <a:gd name="adj2" fmla="val 37601"/>
            </a:avLst>
          </a:prstGeom>
          <a:solidFill>
            <a:schemeClr val="bg1"/>
          </a:solidFill>
          <a:ln w="9525">
            <a:no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59" name="AutoShape 6"/>
          <p:cNvSpPr>
            <a:spLocks noChangeArrowheads="1"/>
          </p:cNvSpPr>
          <p:nvPr/>
        </p:nvSpPr>
        <p:spPr bwMode="ltGray">
          <a:xfrm>
            <a:off x="3743908" y="1401620"/>
            <a:ext cx="810090" cy="270030"/>
          </a:xfrm>
          <a:prstGeom prst="roundRect">
            <a:avLst>
              <a:gd name="adj" fmla="val 16667"/>
            </a:avLst>
          </a:prstGeom>
          <a:solidFill>
            <a:srgbClr val="1E7BB4"/>
          </a:solidFill>
          <a:ln w="38100" algn="ctr">
            <a:solidFill>
              <a:srgbClr val="FFFFFF">
                <a:alpha val="70195"/>
              </a:srgbClr>
            </a:solidFill>
            <a:round/>
            <a:headEnd/>
            <a:tailEnd/>
          </a:ln>
        </p:spPr>
        <p:txBody>
          <a:bodyPr wrap="none" anchor="ctr"/>
          <a:lstStyle/>
          <a:p>
            <a:pPr algn="ctr"/>
            <a:r>
              <a:rPr lang="zh-CN" altLang="en-US" sz="1050" dirty="0">
                <a:solidFill>
                  <a:schemeClr val="bg1"/>
                </a:solidFill>
                <a:latin typeface="微软雅黑" panose="020B0503020204020204" pitchFamily="34" charset="-122"/>
                <a:ea typeface="微软雅黑" panose="020B0503020204020204" pitchFamily="34" charset="-122"/>
              </a:rPr>
              <a:t>动态升级</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nvGrpSpPr>
          <p:cNvPr id="78" name="组合 19"/>
          <p:cNvGrpSpPr/>
          <p:nvPr/>
        </p:nvGrpSpPr>
        <p:grpSpPr>
          <a:xfrm>
            <a:off x="5663255" y="926870"/>
            <a:ext cx="1982429" cy="1068816"/>
            <a:chOff x="6156176" y="1777805"/>
            <a:chExt cx="2736304" cy="1543795"/>
          </a:xfrm>
          <a:effectLst>
            <a:outerShdw blurRad="50800" dist="38100" dir="2700000" algn="tl" rotWithShape="0">
              <a:prstClr val="black">
                <a:alpha val="40000"/>
              </a:prstClr>
            </a:outerShdw>
          </a:effectLst>
        </p:grpSpPr>
        <p:sp>
          <p:nvSpPr>
            <p:cNvPr id="79" name="TextBox 78"/>
            <p:cNvSpPr txBox="1"/>
            <p:nvPr/>
          </p:nvSpPr>
          <p:spPr>
            <a:xfrm>
              <a:off x="6156176" y="2209853"/>
              <a:ext cx="2736304" cy="1111747"/>
            </a:xfrm>
            <a:prstGeom prst="rect">
              <a:avLst/>
            </a:prstGeom>
            <a:solidFill>
              <a:schemeClr val="accent3">
                <a:lumMod val="95000"/>
              </a:schemeClr>
            </a:solidFill>
            <a:ln>
              <a:noFill/>
            </a:ln>
            <a:effectLst/>
          </p:spPr>
          <p:txBody>
            <a:bodyPr wrap="square" tIns="135000" bIns="135000" rtlCol="0">
              <a:spAutoFit/>
            </a:bodyPr>
            <a:lstStyle/>
            <a:p>
              <a:pPr marL="133350" indent="-133350">
                <a:lnSpc>
                  <a:spcPct val="130000"/>
                </a:lnSpc>
                <a:spcBef>
                  <a:spcPts val="600"/>
                </a:spcBef>
                <a:buSzPct val="80000"/>
                <a:buFont typeface="Wingdings" pitchFamily="2" charset="2"/>
                <a:buChar char="l"/>
              </a:pPr>
              <a:r>
                <a:rPr lang="zh-CN" altLang="en-US" sz="1050" dirty="0">
                  <a:latin typeface="微软雅黑" panose="020B0503020204020204" pitchFamily="34" charset="-122"/>
                  <a:ea typeface="微软雅黑" panose="020B0503020204020204" pitchFamily="34" charset="-122"/>
                </a:rPr>
                <a:t>系统架构为多核处理器设计</a:t>
              </a:r>
              <a:endParaRPr lang="en-US" altLang="zh-CN" sz="1050"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zh-CN" altLang="en-US" sz="1050" dirty="0">
                  <a:latin typeface="微软雅黑" panose="020B0503020204020204" pitchFamily="34" charset="-122"/>
                  <a:ea typeface="微软雅黑" panose="020B0503020204020204" pitchFamily="34" charset="-122"/>
                </a:rPr>
                <a:t>多任务抢占式调度机制</a:t>
              </a:r>
              <a:endParaRPr lang="en-US" altLang="zh-CN" sz="1050" dirty="0">
                <a:latin typeface="微软雅黑" panose="020B0503020204020204" pitchFamily="34" charset="-122"/>
                <a:ea typeface="微软雅黑" panose="020B0503020204020204" pitchFamily="34" charset="-122"/>
              </a:endParaRPr>
            </a:p>
          </p:txBody>
        </p:sp>
        <p:sp>
          <p:nvSpPr>
            <p:cNvPr id="80" name="同侧圆角矩形 79"/>
            <p:cNvSpPr/>
            <p:nvPr/>
          </p:nvSpPr>
          <p:spPr bwMode="ltGray">
            <a:xfrm>
              <a:off x="6156176" y="1777805"/>
              <a:ext cx="2736304" cy="559586"/>
            </a:xfrm>
            <a:prstGeom prst="round2SameRect">
              <a:avLst/>
            </a:prstGeom>
            <a:solidFill>
              <a:srgbClr val="0070C0"/>
            </a:solidFill>
            <a:ln w="9525">
              <a:noFill/>
              <a:miter lim="800000"/>
              <a:headEnd/>
              <a:tailEnd/>
            </a:ln>
            <a:effectLst/>
          </p:spPr>
          <p:txBody>
            <a:bodyPr wrap="none" rtlCol="0" anchor="ctr"/>
            <a:lstStyle/>
            <a:p>
              <a:pPr algn="ctr"/>
              <a:r>
                <a:rPr lang="zh-CN" altLang="en-US" sz="1200" b="1" dirty="0">
                  <a:solidFill>
                    <a:schemeClr val="bg1"/>
                  </a:solidFill>
                  <a:latin typeface="微软雅黑" panose="020B0503020204020204" pitchFamily="34" charset="-122"/>
                  <a:ea typeface="微软雅黑" panose="020B0503020204020204" pitchFamily="34" charset="-122"/>
                </a:rPr>
                <a:t>多核多任务</a:t>
              </a:r>
            </a:p>
          </p:txBody>
        </p:sp>
      </p:grpSp>
      <p:grpSp>
        <p:nvGrpSpPr>
          <p:cNvPr id="81" name="组合 19"/>
          <p:cNvGrpSpPr/>
          <p:nvPr/>
        </p:nvGrpSpPr>
        <p:grpSpPr>
          <a:xfrm>
            <a:off x="5663255" y="1930227"/>
            <a:ext cx="1982405" cy="1049019"/>
            <a:chOff x="6156176" y="1777805"/>
            <a:chExt cx="2736304" cy="1622587"/>
          </a:xfrm>
          <a:effectLst>
            <a:outerShdw blurRad="50800" dist="38100" dir="2700000" algn="tl" rotWithShape="0">
              <a:prstClr val="black">
                <a:alpha val="40000"/>
              </a:prstClr>
            </a:outerShdw>
          </a:effectLst>
        </p:grpSpPr>
        <p:sp>
          <p:nvSpPr>
            <p:cNvPr id="82" name="TextBox 81"/>
            <p:cNvSpPr txBox="1"/>
            <p:nvPr/>
          </p:nvSpPr>
          <p:spPr>
            <a:xfrm>
              <a:off x="6156176" y="2209852"/>
              <a:ext cx="2736304" cy="1190540"/>
            </a:xfrm>
            <a:prstGeom prst="rect">
              <a:avLst/>
            </a:prstGeom>
            <a:solidFill>
              <a:schemeClr val="accent3">
                <a:lumMod val="95000"/>
              </a:schemeClr>
            </a:solidFill>
            <a:ln>
              <a:noFill/>
            </a:ln>
            <a:effectLst/>
          </p:spPr>
          <p:txBody>
            <a:bodyPr wrap="square" tIns="135000" bIns="135000" rtlCol="0">
              <a:spAutoFit/>
            </a:bodyPr>
            <a:lstStyle/>
            <a:p>
              <a:pPr marL="133350" indent="-133350">
                <a:lnSpc>
                  <a:spcPct val="130000"/>
                </a:lnSpc>
                <a:spcBef>
                  <a:spcPts val="600"/>
                </a:spcBef>
                <a:buSzPct val="80000"/>
                <a:buFont typeface="Wingdings" pitchFamily="2" charset="2"/>
                <a:buChar char="l"/>
              </a:pPr>
              <a:r>
                <a:rPr lang="zh-CN" altLang="en-US" sz="1050" dirty="0">
                  <a:latin typeface="微软雅黑" panose="020B0503020204020204" pitchFamily="34" charset="-122"/>
                  <a:ea typeface="微软雅黑" panose="020B0503020204020204" pitchFamily="34" charset="-122"/>
                </a:rPr>
                <a:t>业务模块化设计理念</a:t>
              </a:r>
              <a:endParaRPr lang="en-US" altLang="zh-CN" sz="1050"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zh-CN" altLang="en-US" sz="1050" dirty="0">
                  <a:latin typeface="微软雅黑" panose="020B0503020204020204" pitchFamily="34" charset="-122"/>
                  <a:ea typeface="微软雅黑" panose="020B0503020204020204" pitchFamily="34" charset="-122"/>
                </a:rPr>
                <a:t>动态加载和升级</a:t>
              </a:r>
              <a:endParaRPr lang="en-US" altLang="zh-CN" sz="1050" dirty="0">
                <a:latin typeface="微软雅黑" panose="020B0503020204020204" pitchFamily="34" charset="-122"/>
                <a:ea typeface="微软雅黑" panose="020B0503020204020204" pitchFamily="34" charset="-122"/>
              </a:endParaRPr>
            </a:p>
          </p:txBody>
        </p:sp>
        <p:sp>
          <p:nvSpPr>
            <p:cNvPr id="84" name="同侧圆角矩形 83"/>
            <p:cNvSpPr/>
            <p:nvPr/>
          </p:nvSpPr>
          <p:spPr bwMode="ltGray">
            <a:xfrm>
              <a:off x="6156176" y="1777805"/>
              <a:ext cx="2736304" cy="559586"/>
            </a:xfrm>
            <a:prstGeom prst="round2SameRect">
              <a:avLst/>
            </a:prstGeom>
            <a:solidFill>
              <a:srgbClr val="0070C0"/>
            </a:solidFill>
            <a:ln w="9525">
              <a:noFill/>
              <a:miter lim="800000"/>
              <a:headEnd/>
              <a:tailEnd/>
            </a:ln>
            <a:effectLst/>
          </p:spPr>
          <p:txBody>
            <a:bodyPr wrap="none" rtlCol="0" anchor="ctr"/>
            <a:lstStyle/>
            <a:p>
              <a:pPr algn="ctr"/>
              <a:r>
                <a:rPr lang="zh-CN" altLang="en-US" sz="1200" b="1" dirty="0">
                  <a:solidFill>
                    <a:schemeClr val="bg1"/>
                  </a:solidFill>
                  <a:latin typeface="微软雅黑" panose="020B0503020204020204" pitchFamily="34" charset="-122"/>
                  <a:ea typeface="微软雅黑" panose="020B0503020204020204" pitchFamily="34" charset="-122"/>
                </a:rPr>
                <a:t>业务模块化</a:t>
              </a:r>
            </a:p>
          </p:txBody>
        </p:sp>
      </p:grpSp>
      <p:grpSp>
        <p:nvGrpSpPr>
          <p:cNvPr id="85" name="组合 19"/>
          <p:cNvGrpSpPr/>
          <p:nvPr/>
        </p:nvGrpSpPr>
        <p:grpSpPr>
          <a:xfrm>
            <a:off x="5663255" y="2834570"/>
            <a:ext cx="1982405" cy="1052387"/>
            <a:chOff x="6156176" y="1777805"/>
            <a:chExt cx="2736304" cy="1608414"/>
          </a:xfrm>
          <a:effectLst>
            <a:outerShdw blurRad="50800" dist="38100" dir="2700000" algn="tl" rotWithShape="0">
              <a:prstClr val="black">
                <a:alpha val="40000"/>
              </a:prstClr>
            </a:outerShdw>
          </a:effectLst>
        </p:grpSpPr>
        <p:sp>
          <p:nvSpPr>
            <p:cNvPr id="86" name="TextBox 85"/>
            <p:cNvSpPr txBox="1"/>
            <p:nvPr/>
          </p:nvSpPr>
          <p:spPr>
            <a:xfrm>
              <a:off x="6156176" y="2209855"/>
              <a:ext cx="2736304" cy="1176364"/>
            </a:xfrm>
            <a:prstGeom prst="rect">
              <a:avLst/>
            </a:prstGeom>
            <a:solidFill>
              <a:schemeClr val="accent3">
                <a:lumMod val="95000"/>
              </a:schemeClr>
            </a:solidFill>
            <a:ln>
              <a:noFill/>
            </a:ln>
            <a:effectLst/>
          </p:spPr>
          <p:txBody>
            <a:bodyPr wrap="square" tIns="135000" bIns="135000" rtlCol="0">
              <a:spAutoFit/>
            </a:bodyPr>
            <a:lstStyle/>
            <a:p>
              <a:pPr marL="133350" indent="-133350">
                <a:lnSpc>
                  <a:spcPct val="130000"/>
                </a:lnSpc>
                <a:spcBef>
                  <a:spcPts val="600"/>
                </a:spcBef>
                <a:buSzPct val="80000"/>
                <a:buFont typeface="Wingdings" pitchFamily="2" charset="2"/>
                <a:buChar char="l"/>
              </a:pPr>
              <a:r>
                <a:rPr lang="zh-CN" altLang="en-US" sz="1050" dirty="0">
                  <a:latin typeface="微软雅黑" panose="020B0503020204020204" pitchFamily="34" charset="-122"/>
                  <a:ea typeface="微软雅黑" panose="020B0503020204020204" pitchFamily="34" charset="-122"/>
                </a:rPr>
                <a:t>网络虚拟化特性</a:t>
              </a:r>
              <a:endParaRPr lang="en-US" altLang="zh-CN" sz="1050"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en-US" altLang="zh-CN" sz="1050" dirty="0">
                  <a:latin typeface="微软雅黑" panose="020B0503020204020204" pitchFamily="34" charset="-122"/>
                  <a:ea typeface="微软雅黑" panose="020B0503020204020204" pitchFamily="34" charset="-122"/>
                </a:rPr>
                <a:t>SDN/Open Flow</a:t>
              </a:r>
              <a:r>
                <a:rPr lang="zh-CN" altLang="en-US" sz="1050" dirty="0">
                  <a:latin typeface="微软雅黑" panose="020B0503020204020204" pitchFamily="34" charset="-122"/>
                  <a:ea typeface="微软雅黑" panose="020B0503020204020204" pitchFamily="34" charset="-122"/>
                </a:rPr>
                <a:t>技术</a:t>
              </a:r>
              <a:endParaRPr lang="en-US" altLang="zh-CN" sz="1050" dirty="0">
                <a:latin typeface="微软雅黑" panose="020B0503020204020204" pitchFamily="34" charset="-122"/>
                <a:ea typeface="微软雅黑" panose="020B0503020204020204" pitchFamily="34" charset="-122"/>
              </a:endParaRPr>
            </a:p>
          </p:txBody>
        </p:sp>
        <p:sp>
          <p:nvSpPr>
            <p:cNvPr id="87" name="同侧圆角矩形 86"/>
            <p:cNvSpPr/>
            <p:nvPr/>
          </p:nvSpPr>
          <p:spPr bwMode="ltGray">
            <a:xfrm>
              <a:off x="6156176" y="1777805"/>
              <a:ext cx="2736304" cy="559586"/>
            </a:xfrm>
            <a:prstGeom prst="round2SameRect">
              <a:avLst/>
            </a:prstGeom>
            <a:solidFill>
              <a:srgbClr val="0070C0"/>
            </a:solidFill>
            <a:ln w="9525">
              <a:noFill/>
              <a:miter lim="800000"/>
              <a:headEnd/>
              <a:tailEnd/>
            </a:ln>
            <a:effectLst/>
          </p:spPr>
          <p:txBody>
            <a:bodyPr wrap="none" rtlCol="0" anchor="ctr"/>
            <a:lstStyle/>
            <a:p>
              <a:pPr algn="ctr"/>
              <a:r>
                <a:rPr lang="zh-CN" altLang="en-US" sz="1200" b="1" dirty="0">
                  <a:solidFill>
                    <a:schemeClr val="bg1"/>
                  </a:solidFill>
                  <a:latin typeface="微软雅黑" panose="020B0503020204020204" pitchFamily="34" charset="-122"/>
                  <a:ea typeface="微软雅黑" panose="020B0503020204020204" pitchFamily="34" charset="-122"/>
                </a:rPr>
                <a:t>云业务支撑</a:t>
              </a:r>
            </a:p>
          </p:txBody>
        </p:sp>
      </p:grpSp>
      <p:grpSp>
        <p:nvGrpSpPr>
          <p:cNvPr id="88" name="组合 19"/>
          <p:cNvGrpSpPr/>
          <p:nvPr/>
        </p:nvGrpSpPr>
        <p:grpSpPr>
          <a:xfrm>
            <a:off x="5663255" y="3787838"/>
            <a:ext cx="1982405" cy="1016160"/>
            <a:chOff x="6156176" y="1777805"/>
            <a:chExt cx="2736304" cy="1781330"/>
          </a:xfrm>
          <a:effectLst>
            <a:outerShdw blurRad="50800" dist="38100" dir="2700000" algn="tl" rotWithShape="0">
              <a:prstClr val="black">
                <a:alpha val="40000"/>
              </a:prstClr>
            </a:outerShdw>
          </a:effectLst>
        </p:grpSpPr>
        <p:sp>
          <p:nvSpPr>
            <p:cNvPr id="89" name="TextBox 88"/>
            <p:cNvSpPr txBox="1"/>
            <p:nvPr/>
          </p:nvSpPr>
          <p:spPr>
            <a:xfrm>
              <a:off x="6156176" y="2209857"/>
              <a:ext cx="2736304" cy="1349278"/>
            </a:xfrm>
            <a:prstGeom prst="rect">
              <a:avLst/>
            </a:prstGeom>
            <a:solidFill>
              <a:schemeClr val="accent3">
                <a:lumMod val="95000"/>
              </a:schemeClr>
            </a:solidFill>
            <a:ln>
              <a:noFill/>
            </a:ln>
            <a:effectLst/>
          </p:spPr>
          <p:txBody>
            <a:bodyPr wrap="square" tIns="135000" bIns="135000" rtlCol="0">
              <a:spAutoFit/>
            </a:bodyPr>
            <a:lstStyle/>
            <a:p>
              <a:pPr marL="133350" indent="-133350">
                <a:lnSpc>
                  <a:spcPct val="130000"/>
                </a:lnSpc>
                <a:spcBef>
                  <a:spcPts val="600"/>
                </a:spcBef>
                <a:buSzPct val="80000"/>
                <a:buFont typeface="Wingdings" pitchFamily="2" charset="2"/>
                <a:buChar char="l"/>
              </a:pPr>
              <a:r>
                <a:rPr lang="en-US" altLang="zh-CN" sz="1050" dirty="0">
                  <a:latin typeface="微软雅黑" panose="020B0503020204020204" pitchFamily="34" charset="-122"/>
                  <a:ea typeface="微软雅黑" panose="020B0503020204020204" pitchFamily="34" charset="-122"/>
                </a:rPr>
                <a:t>OAA</a:t>
              </a:r>
              <a:r>
                <a:rPr lang="zh-CN" altLang="en-US" sz="1050" dirty="0">
                  <a:latin typeface="微软雅黑" panose="020B0503020204020204" pitchFamily="34" charset="-122"/>
                  <a:ea typeface="微软雅黑" panose="020B0503020204020204" pitchFamily="34" charset="-122"/>
                </a:rPr>
                <a:t>开发业务架构</a:t>
              </a:r>
              <a:endParaRPr lang="en-US" altLang="zh-CN" sz="1050"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zh-CN" altLang="en-US" sz="1050" dirty="0">
                  <a:latin typeface="微软雅黑" panose="020B0503020204020204" pitchFamily="34" charset="-122"/>
                  <a:ea typeface="微软雅黑" panose="020B0503020204020204" pitchFamily="34" charset="-122"/>
                </a:rPr>
                <a:t>第三方技术集成</a:t>
              </a:r>
              <a:endParaRPr lang="en-US" altLang="zh-CN" sz="1050" dirty="0">
                <a:latin typeface="微软雅黑" panose="020B0503020204020204" pitchFamily="34" charset="-122"/>
                <a:ea typeface="微软雅黑" panose="020B0503020204020204" pitchFamily="34" charset="-122"/>
              </a:endParaRPr>
            </a:p>
          </p:txBody>
        </p:sp>
        <p:sp>
          <p:nvSpPr>
            <p:cNvPr id="90" name="同侧圆角矩形 89"/>
            <p:cNvSpPr/>
            <p:nvPr/>
          </p:nvSpPr>
          <p:spPr bwMode="ltGray">
            <a:xfrm>
              <a:off x="6156176" y="1777805"/>
              <a:ext cx="2736304" cy="559586"/>
            </a:xfrm>
            <a:prstGeom prst="round2SameRect">
              <a:avLst/>
            </a:prstGeom>
            <a:solidFill>
              <a:srgbClr val="0070C0"/>
            </a:solidFill>
            <a:ln w="9525">
              <a:noFill/>
              <a:miter lim="800000"/>
              <a:headEnd/>
              <a:tailEnd/>
            </a:ln>
            <a:effectLst/>
          </p:spPr>
          <p:txBody>
            <a:bodyPr wrap="none" rtlCol="0" anchor="ctr"/>
            <a:lstStyle/>
            <a:p>
              <a:pPr algn="ctr"/>
              <a:r>
                <a:rPr lang="zh-CN" altLang="en-US" sz="1200" b="1" dirty="0">
                  <a:solidFill>
                    <a:schemeClr val="bg1"/>
                  </a:solidFill>
                  <a:latin typeface="微软雅黑" panose="020B0503020204020204" pitchFamily="34" charset="-122"/>
                  <a:ea typeface="微软雅黑" panose="020B0503020204020204" pitchFamily="34" charset="-122"/>
                </a:rPr>
                <a:t>开放性</a:t>
              </a:r>
            </a:p>
          </p:txBody>
        </p:sp>
      </p:grpSp>
      <p:sp>
        <p:nvSpPr>
          <p:cNvPr id="2"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zh-CN" altLang="en-US" dirty="0">
                <a:solidFill>
                  <a:schemeClr val="tx1"/>
                </a:solidFill>
              </a:rPr>
              <a:t>模块化云网络操作系统</a:t>
            </a:r>
          </a:p>
        </p:txBody>
      </p:sp>
    </p:spTree>
    <p:extLst>
      <p:ext uri="{BB962C8B-B14F-4D97-AF65-F5344CB8AC3E}">
        <p14:creationId xmlns:p14="http://schemas.microsoft.com/office/powerpoint/2010/main" val="231302228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 name="Rectangle 17"/>
          <p:cNvSpPr>
            <a:spLocks noChangeArrowheads="1"/>
          </p:cNvSpPr>
          <p:nvPr/>
        </p:nvSpPr>
        <p:spPr bwMode="auto">
          <a:xfrm>
            <a:off x="1434990" y="918760"/>
            <a:ext cx="3402378" cy="2430270"/>
          </a:xfrm>
          <a:prstGeom prst="rect">
            <a:avLst/>
          </a:prstGeom>
          <a:solidFill>
            <a:schemeClr val="accent1">
              <a:lumMod val="75000"/>
            </a:schemeClr>
          </a:solidFill>
          <a:ln w="9525" algn="ctr">
            <a:noFill/>
            <a:miter lim="800000"/>
            <a:headEnd/>
            <a:tailEnd/>
          </a:ln>
          <a:effectLst/>
        </p:spPr>
        <p:txBody>
          <a:bodyPr wrap="none" anchor="ctr"/>
          <a:lstStyle/>
          <a:p>
            <a:endParaRPr lang="zh-CN" altLang="en-US" dirty="0">
              <a:latin typeface="微软雅黑" panose="020B0503020204020204" pitchFamily="34" charset="-122"/>
              <a:ea typeface="微软雅黑" panose="020B0503020204020204" pitchFamily="34" charset="-122"/>
            </a:endParaRPr>
          </a:p>
        </p:txBody>
      </p:sp>
      <p:sp>
        <p:nvSpPr>
          <p:cNvPr id="121" name="Rectangle 19"/>
          <p:cNvSpPr>
            <a:spLocks noChangeArrowheads="1"/>
          </p:cNvSpPr>
          <p:nvPr/>
        </p:nvSpPr>
        <p:spPr bwMode="auto">
          <a:xfrm>
            <a:off x="1560808" y="1026771"/>
            <a:ext cx="1764394" cy="972164"/>
          </a:xfrm>
          <a:prstGeom prst="rect">
            <a:avLst/>
          </a:prstGeom>
          <a:solidFill>
            <a:srgbClr val="FFFF99"/>
          </a:solidFill>
          <a:ln w="9525" algn="ctr">
            <a:solidFill>
              <a:schemeClr val="tx1"/>
            </a:solidFill>
            <a:miter lim="800000"/>
            <a:headEnd/>
            <a:tailEnd/>
          </a:ln>
          <a:effectLst/>
        </p:spPr>
        <p:txBody>
          <a:bodyPr wrap="none" anchor="ctr"/>
          <a:lstStyle/>
          <a:p>
            <a:pPr marL="257175" indent="-257175">
              <a:spcBef>
                <a:spcPct val="20000"/>
              </a:spcBef>
            </a:pPr>
            <a:r>
              <a:rPr lang="en-US" altLang="zh-CN" dirty="0">
                <a:latin typeface="微软雅黑" panose="020B0503020204020204" pitchFamily="34" charset="-122"/>
                <a:ea typeface="微软雅黑" panose="020B0503020204020204" pitchFamily="34" charset="-122"/>
              </a:rPr>
              <a:t>      </a:t>
            </a:r>
            <a:r>
              <a:rPr lang="en-US" altLang="zh-CN" sz="1500" b="1" dirty="0" smtClean="0">
                <a:latin typeface="微软雅黑" panose="020B0503020204020204" pitchFamily="34" charset="-122"/>
                <a:ea typeface="微软雅黑" panose="020B0503020204020204" pitchFamily="34" charset="-122"/>
              </a:rPr>
              <a:t>Processor</a:t>
            </a:r>
            <a:endParaRPr lang="en-US" altLang="zh-CN" sz="1500" b="1" dirty="0">
              <a:latin typeface="微软雅黑" panose="020B0503020204020204" pitchFamily="34" charset="-122"/>
              <a:ea typeface="微软雅黑" panose="020B0503020204020204" pitchFamily="34" charset="-122"/>
            </a:endParaRPr>
          </a:p>
          <a:p>
            <a:pPr marL="257175" indent="-257175">
              <a:spcBef>
                <a:spcPct val="20000"/>
              </a:spcBef>
            </a:pPr>
            <a:endParaRPr lang="en-US" altLang="zh-CN" sz="1200" dirty="0">
              <a:latin typeface="微软雅黑" panose="020B0503020204020204" pitchFamily="34" charset="-122"/>
              <a:ea typeface="微软雅黑" panose="020B0503020204020204" pitchFamily="34" charset="-122"/>
            </a:endParaRPr>
          </a:p>
          <a:p>
            <a:pPr marL="257175" indent="-257175">
              <a:spcBef>
                <a:spcPct val="20000"/>
              </a:spcBef>
            </a:pPr>
            <a:endParaRPr lang="zh-CN" altLang="en-US" sz="1350" dirty="0">
              <a:latin typeface="微软雅黑" panose="020B0503020204020204" pitchFamily="34" charset="-122"/>
              <a:ea typeface="微软雅黑" panose="020B0503020204020204" pitchFamily="34" charset="-122"/>
            </a:endParaRPr>
          </a:p>
        </p:txBody>
      </p:sp>
      <p:sp>
        <p:nvSpPr>
          <p:cNvPr id="124" name="Line 22"/>
          <p:cNvSpPr>
            <a:spLocks noChangeShapeType="1"/>
          </p:cNvSpPr>
          <p:nvPr/>
        </p:nvSpPr>
        <p:spPr bwMode="auto">
          <a:xfrm>
            <a:off x="1921045" y="1998880"/>
            <a:ext cx="0" cy="378042"/>
          </a:xfrm>
          <a:prstGeom prst="line">
            <a:avLst/>
          </a:prstGeom>
          <a:noFill/>
          <a:ln w="38100">
            <a:solidFill>
              <a:srgbClr val="0000FF"/>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154" name="Rectangle 36"/>
          <p:cNvSpPr>
            <a:spLocks noChangeArrowheads="1"/>
          </p:cNvSpPr>
          <p:nvPr/>
        </p:nvSpPr>
        <p:spPr bwMode="auto">
          <a:xfrm>
            <a:off x="2598015" y="2376922"/>
            <a:ext cx="655080" cy="702078"/>
          </a:xfrm>
          <a:prstGeom prst="rect">
            <a:avLst/>
          </a:prstGeom>
          <a:solidFill>
            <a:srgbClr val="33CCCC"/>
          </a:solidFill>
          <a:ln w="9525" algn="ctr">
            <a:solidFill>
              <a:schemeClr val="tx1"/>
            </a:solidFill>
            <a:miter lim="800000"/>
            <a:headEnd/>
            <a:tailEnd/>
          </a:ln>
          <a:effectLst/>
        </p:spPr>
        <p:txBody>
          <a:bodyPr wrap="none" anchor="ctr"/>
          <a:lstStyle/>
          <a:p>
            <a:pPr marL="257175" indent="-257175">
              <a:spcBef>
                <a:spcPct val="20000"/>
              </a:spcBef>
            </a:pPr>
            <a:endParaRPr lang="en-US" altLang="zh-CN" sz="1500" dirty="0">
              <a:latin typeface="微软雅黑" panose="020B0503020204020204" pitchFamily="34" charset="-122"/>
              <a:ea typeface="微软雅黑" panose="020B0503020204020204" pitchFamily="34" charset="-122"/>
            </a:endParaRPr>
          </a:p>
        </p:txBody>
      </p:sp>
      <p:sp>
        <p:nvSpPr>
          <p:cNvPr id="155" name="Rectangle 36"/>
          <p:cNvSpPr>
            <a:spLocks noChangeArrowheads="1"/>
          </p:cNvSpPr>
          <p:nvPr/>
        </p:nvSpPr>
        <p:spPr bwMode="auto">
          <a:xfrm>
            <a:off x="1534827" y="2376922"/>
            <a:ext cx="764259" cy="702078"/>
          </a:xfrm>
          <a:prstGeom prst="rect">
            <a:avLst/>
          </a:prstGeom>
          <a:solidFill>
            <a:srgbClr val="33CCCC"/>
          </a:solidFill>
          <a:ln w="9525" algn="ctr">
            <a:solidFill>
              <a:schemeClr val="tx1"/>
            </a:solidFill>
            <a:miter lim="800000"/>
            <a:headEnd/>
            <a:tailEnd/>
          </a:ln>
          <a:effectLst/>
        </p:spPr>
        <p:txBody>
          <a:bodyPr wrap="none" anchor="ctr"/>
          <a:lstStyle/>
          <a:p>
            <a:pPr marL="257175" indent="-257175">
              <a:spcBef>
                <a:spcPct val="20000"/>
              </a:spcBef>
            </a:pPr>
            <a:r>
              <a:rPr lang="en-US" altLang="zh-CN" sz="1200" dirty="0">
                <a:latin typeface="微软雅黑" panose="020B0503020204020204" pitchFamily="34" charset="-122"/>
                <a:ea typeface="微软雅黑" panose="020B0503020204020204" pitchFamily="34" charset="-122"/>
              </a:rPr>
              <a:t>   </a:t>
            </a:r>
          </a:p>
          <a:p>
            <a:pPr marL="257175" indent="-257175">
              <a:spcBef>
                <a:spcPct val="20000"/>
              </a:spcBef>
            </a:pPr>
            <a:r>
              <a:rPr lang="en-US" altLang="zh-CN" sz="1200" dirty="0">
                <a:latin typeface="微软雅黑" panose="020B0503020204020204" pitchFamily="34" charset="-122"/>
                <a:ea typeface="微软雅黑" panose="020B0503020204020204" pitchFamily="34" charset="-122"/>
              </a:rPr>
              <a:t>    </a:t>
            </a:r>
            <a:r>
              <a:rPr lang="en-US" altLang="zh-CN" sz="1200" dirty="0" err="1">
                <a:latin typeface="微软雅黑" panose="020B0503020204020204" pitchFamily="34" charset="-122"/>
                <a:ea typeface="微软雅黑" panose="020B0503020204020204" pitchFamily="34" charset="-122"/>
              </a:rPr>
              <a:t>PCIe</a:t>
            </a:r>
            <a:r>
              <a:rPr lang="en-US" altLang="zh-CN" sz="1200" dirty="0">
                <a:latin typeface="微软雅黑" panose="020B0503020204020204" pitchFamily="34" charset="-122"/>
                <a:ea typeface="微软雅黑" panose="020B0503020204020204" pitchFamily="34" charset="-122"/>
              </a:rPr>
              <a:t> </a:t>
            </a:r>
          </a:p>
          <a:p>
            <a:pPr marL="257175" indent="-257175">
              <a:spcBef>
                <a:spcPct val="20000"/>
              </a:spcBef>
            </a:pPr>
            <a:r>
              <a:rPr lang="en-US" altLang="zh-CN" sz="1200" dirty="0">
                <a:latin typeface="微软雅黑" panose="020B0503020204020204" pitchFamily="34" charset="-122"/>
                <a:ea typeface="微软雅黑" panose="020B0503020204020204" pitchFamily="34" charset="-122"/>
              </a:rPr>
              <a:t>   Switch</a:t>
            </a:r>
          </a:p>
          <a:p>
            <a:pPr marL="257175" indent="-257175">
              <a:spcBef>
                <a:spcPct val="20000"/>
              </a:spcBef>
            </a:pPr>
            <a:endParaRPr lang="en-US" altLang="zh-CN" sz="1200" dirty="0">
              <a:latin typeface="微软雅黑" panose="020B0503020204020204" pitchFamily="34" charset="-122"/>
              <a:ea typeface="微软雅黑" panose="020B0503020204020204" pitchFamily="34" charset="-122"/>
            </a:endParaRPr>
          </a:p>
        </p:txBody>
      </p:sp>
      <p:sp>
        <p:nvSpPr>
          <p:cNvPr id="156" name="Rectangle 36"/>
          <p:cNvSpPr>
            <a:spLocks noChangeArrowheads="1"/>
          </p:cNvSpPr>
          <p:nvPr/>
        </p:nvSpPr>
        <p:spPr bwMode="auto">
          <a:xfrm>
            <a:off x="4017354" y="2376922"/>
            <a:ext cx="725275" cy="648072"/>
          </a:xfrm>
          <a:prstGeom prst="rect">
            <a:avLst/>
          </a:prstGeom>
          <a:solidFill>
            <a:schemeClr val="accent5">
              <a:lumMod val="90000"/>
            </a:schemeClr>
          </a:solidFill>
          <a:ln w="9525" algn="ctr">
            <a:solidFill>
              <a:schemeClr val="tx1"/>
            </a:solidFill>
            <a:miter lim="800000"/>
            <a:headEnd/>
            <a:tailEnd/>
          </a:ln>
          <a:effectLst/>
        </p:spPr>
        <p:txBody>
          <a:bodyPr wrap="none" anchor="ctr"/>
          <a:lstStyle/>
          <a:p>
            <a:pPr marL="257175" indent="-257175">
              <a:spcBef>
                <a:spcPct val="20000"/>
              </a:spcBef>
            </a:pPr>
            <a:endParaRPr lang="en-US" altLang="zh-CN" sz="1500" dirty="0">
              <a:latin typeface="微软雅黑" panose="020B0503020204020204" pitchFamily="34" charset="-122"/>
              <a:ea typeface="微软雅黑" panose="020B0503020204020204" pitchFamily="34" charset="-122"/>
            </a:endParaRPr>
          </a:p>
          <a:p>
            <a:pPr marL="257175" indent="-257175">
              <a:spcBef>
                <a:spcPct val="20000"/>
              </a:spcBef>
            </a:pPr>
            <a:r>
              <a:rPr lang="en-US" altLang="zh-CN" sz="1500" dirty="0">
                <a:latin typeface="微软雅黑" panose="020B0503020204020204" pitchFamily="34" charset="-122"/>
                <a:ea typeface="微软雅黑" panose="020B0503020204020204" pitchFamily="34" charset="-122"/>
              </a:rPr>
              <a:t> </a:t>
            </a:r>
          </a:p>
          <a:p>
            <a:pPr marL="257175" indent="-257175">
              <a:spcBef>
                <a:spcPct val="20000"/>
              </a:spcBef>
            </a:pPr>
            <a:r>
              <a:rPr lang="en-US" altLang="zh-CN" sz="1500" dirty="0">
                <a:latin typeface="微软雅黑" panose="020B0503020204020204" pitchFamily="34" charset="-122"/>
                <a:ea typeface="微软雅黑" panose="020B0503020204020204" pitchFamily="34" charset="-122"/>
              </a:rPr>
              <a:t> CUBE</a:t>
            </a:r>
          </a:p>
          <a:p>
            <a:pPr marL="257175" indent="-257175">
              <a:spcBef>
                <a:spcPct val="20000"/>
              </a:spcBef>
            </a:pPr>
            <a:endParaRPr lang="en-US" altLang="zh-CN" sz="1500" dirty="0">
              <a:latin typeface="微软雅黑" panose="020B0503020204020204" pitchFamily="34" charset="-122"/>
              <a:ea typeface="微软雅黑" panose="020B0503020204020204" pitchFamily="34" charset="-122"/>
            </a:endParaRPr>
          </a:p>
          <a:p>
            <a:pPr marL="257175" indent="-257175">
              <a:spcBef>
                <a:spcPct val="20000"/>
              </a:spcBef>
            </a:pPr>
            <a:endParaRPr lang="en-US" altLang="zh-CN" sz="1500" dirty="0">
              <a:latin typeface="微软雅黑" panose="020B0503020204020204" pitchFamily="34" charset="-122"/>
              <a:ea typeface="微软雅黑" panose="020B0503020204020204" pitchFamily="34" charset="-122"/>
            </a:endParaRPr>
          </a:p>
        </p:txBody>
      </p:sp>
      <p:sp>
        <p:nvSpPr>
          <p:cNvPr id="157" name="Line 22"/>
          <p:cNvSpPr>
            <a:spLocks noChangeShapeType="1"/>
          </p:cNvSpPr>
          <p:nvPr/>
        </p:nvSpPr>
        <p:spPr bwMode="auto">
          <a:xfrm>
            <a:off x="3325201" y="1890868"/>
            <a:ext cx="1091798" cy="0"/>
          </a:xfrm>
          <a:prstGeom prst="line">
            <a:avLst/>
          </a:prstGeom>
          <a:noFill/>
          <a:ln w="38100">
            <a:solidFill>
              <a:srgbClr val="0000FF"/>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158" name="Line 22"/>
          <p:cNvSpPr>
            <a:spLocks noChangeShapeType="1"/>
          </p:cNvSpPr>
          <p:nvPr/>
        </p:nvSpPr>
        <p:spPr bwMode="auto">
          <a:xfrm flipH="1">
            <a:off x="4399483" y="1890868"/>
            <a:ext cx="5838" cy="486054"/>
          </a:xfrm>
          <a:prstGeom prst="line">
            <a:avLst/>
          </a:prstGeom>
          <a:noFill/>
          <a:ln w="38100">
            <a:solidFill>
              <a:srgbClr val="0000FF"/>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160" name="Rectangle 24"/>
          <p:cNvSpPr>
            <a:spLocks noChangeArrowheads="1"/>
          </p:cNvSpPr>
          <p:nvPr/>
        </p:nvSpPr>
        <p:spPr bwMode="auto">
          <a:xfrm>
            <a:off x="1534245" y="3511048"/>
            <a:ext cx="1682943" cy="540060"/>
          </a:xfrm>
          <a:prstGeom prst="rect">
            <a:avLst/>
          </a:prstGeom>
          <a:solidFill>
            <a:schemeClr val="accent6">
              <a:lumMod val="40000"/>
              <a:lumOff val="60000"/>
            </a:schemeClr>
          </a:solidFill>
          <a:ln w="9525" algn="ctr">
            <a:solidFill>
              <a:schemeClr val="tx1"/>
            </a:solidFill>
            <a:miter lim="800000"/>
            <a:headEnd/>
            <a:tailEnd/>
          </a:ln>
          <a:effectLst/>
        </p:spPr>
        <p:txBody>
          <a:bodyPr wrap="none" anchor="ctr"/>
          <a:lstStyle/>
          <a:p>
            <a:pPr algn="ctr"/>
            <a:r>
              <a:rPr lang="en-US" altLang="zh-CN" sz="825" dirty="0">
                <a:latin typeface="微软雅黑" panose="020B0503020204020204" pitchFamily="34" charset="-122"/>
                <a:ea typeface="微软雅黑" panose="020B0503020204020204" pitchFamily="34" charset="-122"/>
              </a:rPr>
              <a:t>HMIM SLOTs</a:t>
            </a:r>
            <a:endParaRPr lang="zh-CN" altLang="en-US" sz="825" dirty="0">
              <a:latin typeface="微软雅黑" panose="020B0503020204020204" pitchFamily="34" charset="-122"/>
              <a:ea typeface="微软雅黑" panose="020B0503020204020204" pitchFamily="34" charset="-122"/>
            </a:endParaRPr>
          </a:p>
        </p:txBody>
      </p:sp>
      <p:sp>
        <p:nvSpPr>
          <p:cNvPr id="164" name="Line 22"/>
          <p:cNvSpPr>
            <a:spLocks noChangeShapeType="1"/>
          </p:cNvSpPr>
          <p:nvPr/>
        </p:nvSpPr>
        <p:spPr bwMode="auto">
          <a:xfrm>
            <a:off x="2947158" y="1998880"/>
            <a:ext cx="0" cy="378042"/>
          </a:xfrm>
          <a:prstGeom prst="line">
            <a:avLst/>
          </a:prstGeom>
          <a:noFill/>
          <a:ln w="31750">
            <a:solidFill>
              <a:srgbClr val="FF0000"/>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190" name="Rectangle 36"/>
          <p:cNvSpPr>
            <a:spLocks noChangeArrowheads="1"/>
          </p:cNvSpPr>
          <p:nvPr/>
        </p:nvSpPr>
        <p:spPr bwMode="auto">
          <a:xfrm>
            <a:off x="3429124" y="2754964"/>
            <a:ext cx="382130" cy="162018"/>
          </a:xfrm>
          <a:prstGeom prst="rect">
            <a:avLst/>
          </a:prstGeom>
          <a:solidFill>
            <a:srgbClr val="66FF66"/>
          </a:solidFill>
          <a:ln w="9525" algn="ctr">
            <a:solidFill>
              <a:schemeClr val="tx1"/>
            </a:solidFill>
            <a:miter lim="800000"/>
            <a:headEnd/>
            <a:tailEnd/>
          </a:ln>
          <a:effectLst/>
        </p:spPr>
        <p:txBody>
          <a:bodyPr wrap="none" anchor="ctr"/>
          <a:lstStyle/>
          <a:p>
            <a:pPr marL="257175" indent="-257175">
              <a:spcBef>
                <a:spcPct val="20000"/>
              </a:spcBef>
            </a:pPr>
            <a:r>
              <a:rPr lang="en-US" altLang="zh-CN" sz="788" dirty="0">
                <a:latin typeface="微软雅黑" panose="020B0503020204020204" pitchFamily="34" charset="-122"/>
                <a:ea typeface="微软雅黑" panose="020B0503020204020204" pitchFamily="34" charset="-122"/>
              </a:rPr>
              <a:t>VPM2</a:t>
            </a:r>
          </a:p>
        </p:txBody>
      </p:sp>
      <p:sp>
        <p:nvSpPr>
          <p:cNvPr id="191" name="Line 22"/>
          <p:cNvSpPr>
            <a:spLocks noChangeShapeType="1"/>
          </p:cNvSpPr>
          <p:nvPr/>
        </p:nvSpPr>
        <p:spPr bwMode="auto">
          <a:xfrm flipH="1">
            <a:off x="3253095" y="2808970"/>
            <a:ext cx="163769" cy="0"/>
          </a:xfrm>
          <a:prstGeom prst="line">
            <a:avLst/>
          </a:prstGeom>
          <a:noFill/>
          <a:ln w="31750">
            <a:solidFill>
              <a:srgbClr val="FF0000"/>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192" name="Rectangle 55"/>
          <p:cNvSpPr>
            <a:spLocks noChangeArrowheads="1"/>
          </p:cNvSpPr>
          <p:nvPr/>
        </p:nvSpPr>
        <p:spPr bwMode="auto">
          <a:xfrm>
            <a:off x="1615396" y="1566832"/>
            <a:ext cx="491309" cy="324036"/>
          </a:xfrm>
          <a:prstGeom prst="rect">
            <a:avLst/>
          </a:prstGeom>
          <a:solidFill>
            <a:srgbClr val="CCFFCC"/>
          </a:solidFill>
          <a:ln w="9525" algn="ctr">
            <a:solidFill>
              <a:schemeClr val="tx1"/>
            </a:solidFill>
            <a:miter lim="800000"/>
            <a:headEnd/>
            <a:tailEnd/>
          </a:ln>
          <a:effectLst/>
        </p:spPr>
        <p:txBody>
          <a:bodyPr wrap="none" anchor="ctr"/>
          <a:lstStyle/>
          <a:p>
            <a:pPr marL="257175" indent="-257175">
              <a:spcBef>
                <a:spcPct val="20000"/>
              </a:spcBef>
            </a:pPr>
            <a:r>
              <a:rPr lang="en-US" altLang="zh-CN" sz="600" dirty="0">
                <a:latin typeface="微软雅黑" panose="020B0503020204020204" pitchFamily="34" charset="-122"/>
                <a:ea typeface="微软雅黑" panose="020B0503020204020204" pitchFamily="34" charset="-122"/>
              </a:rPr>
              <a:t>  </a:t>
            </a:r>
            <a:r>
              <a:rPr lang="en-US" altLang="zh-CN" sz="750" b="1" dirty="0" err="1">
                <a:latin typeface="微软雅黑" panose="020B0503020204020204" pitchFamily="34" charset="-122"/>
                <a:ea typeface="微软雅黑" panose="020B0503020204020204" pitchFamily="34" charset="-122"/>
              </a:rPr>
              <a:t>Crpto</a:t>
            </a:r>
            <a:endParaRPr lang="en-US" altLang="zh-CN" sz="750" b="1" dirty="0">
              <a:latin typeface="微软雅黑" panose="020B0503020204020204" pitchFamily="34" charset="-122"/>
              <a:ea typeface="微软雅黑" panose="020B0503020204020204" pitchFamily="34" charset="-122"/>
            </a:endParaRPr>
          </a:p>
          <a:p>
            <a:pPr marL="257175" indent="-257175">
              <a:spcBef>
                <a:spcPct val="20000"/>
              </a:spcBef>
            </a:pPr>
            <a:r>
              <a:rPr lang="en-US" altLang="zh-CN" sz="750" b="1" dirty="0">
                <a:latin typeface="微软雅黑" panose="020B0503020204020204" pitchFamily="34" charset="-122"/>
                <a:ea typeface="微软雅黑" panose="020B0503020204020204" pitchFamily="34" charset="-122"/>
              </a:rPr>
              <a:t>Security</a:t>
            </a:r>
            <a:endParaRPr lang="zh-CN" altLang="en-US" sz="750" b="1" dirty="0">
              <a:latin typeface="微软雅黑" panose="020B0503020204020204" pitchFamily="34" charset="-122"/>
              <a:ea typeface="微软雅黑" panose="020B0503020204020204" pitchFamily="34" charset="-122"/>
            </a:endParaRPr>
          </a:p>
        </p:txBody>
      </p:sp>
      <p:sp>
        <p:nvSpPr>
          <p:cNvPr id="193" name="Rectangle 55"/>
          <p:cNvSpPr>
            <a:spLocks noChangeArrowheads="1"/>
          </p:cNvSpPr>
          <p:nvPr/>
        </p:nvSpPr>
        <p:spPr bwMode="auto">
          <a:xfrm>
            <a:off x="2185819" y="1566832"/>
            <a:ext cx="491309" cy="324036"/>
          </a:xfrm>
          <a:prstGeom prst="rect">
            <a:avLst/>
          </a:prstGeom>
          <a:solidFill>
            <a:srgbClr val="CCFFCC"/>
          </a:solidFill>
          <a:ln w="9525" algn="ctr">
            <a:solidFill>
              <a:schemeClr val="tx1"/>
            </a:solidFill>
            <a:miter lim="800000"/>
            <a:headEnd/>
            <a:tailEnd/>
          </a:ln>
          <a:effectLst/>
        </p:spPr>
        <p:txBody>
          <a:bodyPr wrap="none" anchor="ctr"/>
          <a:lstStyle/>
          <a:p>
            <a:pPr marL="257175" indent="-257175">
              <a:spcBef>
                <a:spcPct val="20000"/>
              </a:spcBef>
            </a:pPr>
            <a:r>
              <a:rPr lang="en-US" altLang="zh-CN" sz="600" b="1" dirty="0">
                <a:latin typeface="微软雅黑" panose="020B0503020204020204" pitchFamily="34" charset="-122"/>
                <a:ea typeface="微软雅黑" panose="020B0503020204020204" pitchFamily="34" charset="-122"/>
              </a:rPr>
              <a:t>Compress</a:t>
            </a:r>
          </a:p>
          <a:p>
            <a:pPr marL="257175" indent="-257175">
              <a:spcBef>
                <a:spcPct val="20000"/>
              </a:spcBef>
            </a:pPr>
            <a:r>
              <a:rPr lang="en-US" altLang="zh-CN" sz="600" b="1" dirty="0" err="1">
                <a:latin typeface="微软雅黑" panose="020B0503020204020204" pitchFamily="34" charset="-122"/>
                <a:ea typeface="微软雅黑" panose="020B0503020204020204" pitchFamily="34" charset="-122"/>
              </a:rPr>
              <a:t>Decomp</a:t>
            </a:r>
            <a:endParaRPr lang="zh-CN" altLang="en-US" sz="600" b="1" dirty="0">
              <a:latin typeface="微软雅黑" panose="020B0503020204020204" pitchFamily="34" charset="-122"/>
              <a:ea typeface="微软雅黑" panose="020B0503020204020204" pitchFamily="34" charset="-122"/>
            </a:endParaRPr>
          </a:p>
        </p:txBody>
      </p:sp>
      <p:sp>
        <p:nvSpPr>
          <p:cNvPr id="194" name="Rectangle 55"/>
          <p:cNvSpPr>
            <a:spLocks noChangeArrowheads="1"/>
          </p:cNvSpPr>
          <p:nvPr/>
        </p:nvSpPr>
        <p:spPr bwMode="auto">
          <a:xfrm>
            <a:off x="2761786" y="1566832"/>
            <a:ext cx="491309" cy="324036"/>
          </a:xfrm>
          <a:prstGeom prst="rect">
            <a:avLst/>
          </a:prstGeom>
          <a:solidFill>
            <a:srgbClr val="CCFFCC"/>
          </a:solidFill>
          <a:ln w="9525" algn="ctr">
            <a:solidFill>
              <a:schemeClr val="tx1"/>
            </a:solidFill>
            <a:miter lim="800000"/>
            <a:headEnd/>
            <a:tailEnd/>
          </a:ln>
          <a:effectLst/>
        </p:spPr>
        <p:txBody>
          <a:bodyPr wrap="none" anchor="ctr"/>
          <a:lstStyle/>
          <a:p>
            <a:pPr marL="257175" indent="-257175">
              <a:spcBef>
                <a:spcPct val="20000"/>
              </a:spcBef>
            </a:pPr>
            <a:r>
              <a:rPr lang="en-US" altLang="zh-CN" sz="600" dirty="0">
                <a:latin typeface="微软雅黑" panose="020B0503020204020204" pitchFamily="34" charset="-122"/>
                <a:ea typeface="微软雅黑" panose="020B0503020204020204" pitchFamily="34" charset="-122"/>
              </a:rPr>
              <a:t>     </a:t>
            </a:r>
            <a:r>
              <a:rPr lang="en-US" altLang="zh-CN" sz="750" b="1" dirty="0">
                <a:latin typeface="微软雅黑" panose="020B0503020204020204" pitchFamily="34" charset="-122"/>
                <a:ea typeface="微软雅黑" panose="020B0503020204020204" pitchFamily="34" charset="-122"/>
              </a:rPr>
              <a:t>DPI </a:t>
            </a:r>
          </a:p>
          <a:p>
            <a:pPr marL="257175" indent="-257175">
              <a:spcBef>
                <a:spcPct val="20000"/>
              </a:spcBef>
            </a:pPr>
            <a:r>
              <a:rPr lang="en-US" altLang="zh-CN" sz="750" b="1" dirty="0">
                <a:latin typeface="微软雅黑" panose="020B0503020204020204" pitchFamily="34" charset="-122"/>
                <a:ea typeface="微软雅黑" panose="020B0503020204020204" pitchFamily="34" charset="-122"/>
              </a:rPr>
              <a:t>  engines</a:t>
            </a:r>
            <a:endParaRPr lang="zh-CN" altLang="en-US" sz="750" b="1" dirty="0">
              <a:latin typeface="微软雅黑" panose="020B0503020204020204" pitchFamily="34" charset="-122"/>
              <a:ea typeface="微软雅黑" panose="020B0503020204020204" pitchFamily="34" charset="-122"/>
            </a:endParaRPr>
          </a:p>
        </p:txBody>
      </p:sp>
      <p:sp>
        <p:nvSpPr>
          <p:cNvPr id="225" name="Line 22"/>
          <p:cNvSpPr>
            <a:spLocks noChangeShapeType="1"/>
          </p:cNvSpPr>
          <p:nvPr/>
        </p:nvSpPr>
        <p:spPr bwMode="auto">
          <a:xfrm flipH="1">
            <a:off x="3811255" y="2808970"/>
            <a:ext cx="206099" cy="0"/>
          </a:xfrm>
          <a:prstGeom prst="line">
            <a:avLst/>
          </a:prstGeom>
          <a:noFill/>
          <a:ln w="31750">
            <a:solidFill>
              <a:srgbClr val="FF0000"/>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239" name="Line 22"/>
          <p:cNvSpPr>
            <a:spLocks noChangeShapeType="1"/>
          </p:cNvSpPr>
          <p:nvPr/>
        </p:nvSpPr>
        <p:spPr bwMode="auto">
          <a:xfrm>
            <a:off x="3325200" y="1674844"/>
            <a:ext cx="648072" cy="0"/>
          </a:xfrm>
          <a:prstGeom prst="line">
            <a:avLst/>
          </a:prstGeom>
          <a:noFill/>
          <a:ln w="38100">
            <a:solidFill>
              <a:srgbClr val="FF0000"/>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73" name="Rectangle 36"/>
          <p:cNvSpPr>
            <a:spLocks noChangeArrowheads="1"/>
          </p:cNvSpPr>
          <p:nvPr/>
        </p:nvSpPr>
        <p:spPr bwMode="auto">
          <a:xfrm>
            <a:off x="3433212" y="2538940"/>
            <a:ext cx="382130" cy="162018"/>
          </a:xfrm>
          <a:prstGeom prst="rect">
            <a:avLst/>
          </a:prstGeom>
          <a:solidFill>
            <a:srgbClr val="66FF66"/>
          </a:solidFill>
          <a:ln w="9525" algn="ctr">
            <a:solidFill>
              <a:schemeClr val="tx1"/>
            </a:solidFill>
            <a:miter lim="800000"/>
            <a:headEnd/>
            <a:tailEnd/>
          </a:ln>
          <a:effectLst/>
        </p:spPr>
        <p:txBody>
          <a:bodyPr wrap="none" anchor="ctr"/>
          <a:lstStyle/>
          <a:p>
            <a:pPr marL="257175" indent="-257175">
              <a:spcBef>
                <a:spcPct val="20000"/>
              </a:spcBef>
            </a:pPr>
            <a:r>
              <a:rPr lang="en-US" altLang="zh-CN" sz="788" dirty="0">
                <a:latin typeface="微软雅黑" panose="020B0503020204020204" pitchFamily="34" charset="-122"/>
                <a:ea typeface="微软雅黑" panose="020B0503020204020204" pitchFamily="34" charset="-122"/>
              </a:rPr>
              <a:t>VPM2</a:t>
            </a:r>
          </a:p>
        </p:txBody>
      </p:sp>
      <p:sp>
        <p:nvSpPr>
          <p:cNvPr id="74" name="Line 22"/>
          <p:cNvSpPr>
            <a:spLocks noChangeShapeType="1"/>
          </p:cNvSpPr>
          <p:nvPr/>
        </p:nvSpPr>
        <p:spPr bwMode="auto">
          <a:xfrm flipH="1">
            <a:off x="3257182" y="2592946"/>
            <a:ext cx="176030" cy="0"/>
          </a:xfrm>
          <a:prstGeom prst="line">
            <a:avLst/>
          </a:prstGeom>
          <a:noFill/>
          <a:ln w="31750">
            <a:solidFill>
              <a:srgbClr val="FF0000"/>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75" name="Line 22"/>
          <p:cNvSpPr>
            <a:spLocks noChangeShapeType="1"/>
          </p:cNvSpPr>
          <p:nvPr/>
        </p:nvSpPr>
        <p:spPr bwMode="auto">
          <a:xfrm flipH="1">
            <a:off x="3811254" y="2592946"/>
            <a:ext cx="210186" cy="0"/>
          </a:xfrm>
          <a:prstGeom prst="line">
            <a:avLst/>
          </a:prstGeom>
          <a:noFill/>
          <a:ln w="31750">
            <a:solidFill>
              <a:srgbClr val="FF0000"/>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76" name="Rectangle 68"/>
          <p:cNvSpPr>
            <a:spLocks noChangeArrowheads="1"/>
          </p:cNvSpPr>
          <p:nvPr/>
        </p:nvSpPr>
        <p:spPr bwMode="auto">
          <a:xfrm>
            <a:off x="4027278" y="3511048"/>
            <a:ext cx="648072" cy="540060"/>
          </a:xfrm>
          <a:prstGeom prst="rect">
            <a:avLst/>
          </a:prstGeom>
          <a:solidFill>
            <a:schemeClr val="accent1">
              <a:lumMod val="60000"/>
              <a:lumOff val="40000"/>
            </a:schemeClr>
          </a:solidFill>
          <a:ln w="9525" algn="ctr">
            <a:solidFill>
              <a:schemeClr val="tx1"/>
            </a:solidFill>
            <a:miter lim="800000"/>
            <a:headEnd/>
            <a:tailEnd/>
          </a:ln>
          <a:effectLst/>
        </p:spPr>
        <p:txBody>
          <a:bodyPr wrap="none" anchor="ctr"/>
          <a:lstStyle/>
          <a:p>
            <a:pPr marL="257175" indent="-257175">
              <a:spcBef>
                <a:spcPct val="20000"/>
              </a:spcBef>
            </a:pPr>
            <a:r>
              <a:rPr lang="en-US" altLang="zh-CN" sz="900" dirty="0">
                <a:latin typeface="微软雅黑" panose="020B0503020204020204" pitchFamily="34" charset="-122"/>
                <a:ea typeface="微软雅黑" panose="020B0503020204020204" pitchFamily="34" charset="-122"/>
              </a:rPr>
              <a:t>SIC  SLOTs</a:t>
            </a:r>
          </a:p>
        </p:txBody>
      </p:sp>
      <p:sp>
        <p:nvSpPr>
          <p:cNvPr id="91" name="Line 22"/>
          <p:cNvSpPr>
            <a:spLocks noChangeShapeType="1"/>
          </p:cNvSpPr>
          <p:nvPr/>
        </p:nvSpPr>
        <p:spPr bwMode="auto">
          <a:xfrm flipH="1">
            <a:off x="1921043" y="3079000"/>
            <a:ext cx="1" cy="432048"/>
          </a:xfrm>
          <a:prstGeom prst="line">
            <a:avLst/>
          </a:prstGeom>
          <a:noFill/>
          <a:ln w="38100">
            <a:solidFill>
              <a:srgbClr val="0000FF"/>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92" name="Line 22"/>
          <p:cNvSpPr>
            <a:spLocks noChangeShapeType="1"/>
          </p:cNvSpPr>
          <p:nvPr/>
        </p:nvSpPr>
        <p:spPr bwMode="auto">
          <a:xfrm>
            <a:off x="2947158" y="3079000"/>
            <a:ext cx="0" cy="432048"/>
          </a:xfrm>
          <a:prstGeom prst="line">
            <a:avLst/>
          </a:prstGeom>
          <a:noFill/>
          <a:ln w="31750">
            <a:solidFill>
              <a:srgbClr val="FF0000"/>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93" name="Line 22"/>
          <p:cNvSpPr>
            <a:spLocks noChangeShapeType="1"/>
          </p:cNvSpPr>
          <p:nvPr/>
        </p:nvSpPr>
        <p:spPr bwMode="auto">
          <a:xfrm>
            <a:off x="4351314" y="3024994"/>
            <a:ext cx="0" cy="486054"/>
          </a:xfrm>
          <a:prstGeom prst="line">
            <a:avLst/>
          </a:prstGeom>
          <a:noFill/>
          <a:ln w="31750">
            <a:solidFill>
              <a:srgbClr val="00CC00"/>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187" name="Freeform 103"/>
          <p:cNvSpPr>
            <a:spLocks/>
          </p:cNvSpPr>
          <p:nvPr/>
        </p:nvSpPr>
        <p:spPr bwMode="auto">
          <a:xfrm>
            <a:off x="2725879" y="2700958"/>
            <a:ext cx="491309" cy="324036"/>
          </a:xfrm>
          <a:custGeom>
            <a:avLst/>
            <a:gdLst/>
            <a:ahLst/>
            <a:cxnLst>
              <a:cxn ang="0">
                <a:pos x="14" y="0"/>
              </a:cxn>
              <a:cxn ang="0">
                <a:pos x="14" y="5"/>
              </a:cxn>
              <a:cxn ang="0">
                <a:pos x="36" y="5"/>
              </a:cxn>
              <a:cxn ang="0">
                <a:pos x="48" y="16"/>
              </a:cxn>
              <a:cxn ang="0">
                <a:pos x="60" y="5"/>
              </a:cxn>
              <a:cxn ang="0">
                <a:pos x="83" y="5"/>
              </a:cxn>
              <a:cxn ang="0">
                <a:pos x="83" y="0"/>
              </a:cxn>
              <a:cxn ang="0">
                <a:pos x="97" y="7"/>
              </a:cxn>
              <a:cxn ang="0">
                <a:pos x="83" y="13"/>
              </a:cxn>
              <a:cxn ang="0">
                <a:pos x="83" y="8"/>
              </a:cxn>
              <a:cxn ang="0">
                <a:pos x="66" y="8"/>
              </a:cxn>
              <a:cxn ang="0">
                <a:pos x="53" y="21"/>
              </a:cxn>
              <a:cxn ang="0">
                <a:pos x="66" y="33"/>
              </a:cxn>
              <a:cxn ang="0">
                <a:pos x="83" y="33"/>
              </a:cxn>
              <a:cxn ang="0">
                <a:pos x="83" y="29"/>
              </a:cxn>
              <a:cxn ang="0">
                <a:pos x="97" y="35"/>
              </a:cxn>
              <a:cxn ang="0">
                <a:pos x="83" y="41"/>
              </a:cxn>
              <a:cxn ang="0">
                <a:pos x="83" y="37"/>
              </a:cxn>
              <a:cxn ang="0">
                <a:pos x="60" y="37"/>
              </a:cxn>
              <a:cxn ang="0">
                <a:pos x="48" y="25"/>
              </a:cxn>
              <a:cxn ang="0">
                <a:pos x="36" y="37"/>
              </a:cxn>
              <a:cxn ang="0">
                <a:pos x="14" y="37"/>
              </a:cxn>
              <a:cxn ang="0">
                <a:pos x="14" y="41"/>
              </a:cxn>
              <a:cxn ang="0">
                <a:pos x="0" y="35"/>
              </a:cxn>
              <a:cxn ang="0">
                <a:pos x="14" y="29"/>
              </a:cxn>
              <a:cxn ang="0">
                <a:pos x="14" y="33"/>
              </a:cxn>
              <a:cxn ang="0">
                <a:pos x="29" y="33"/>
              </a:cxn>
              <a:cxn ang="0">
                <a:pos x="43" y="21"/>
              </a:cxn>
              <a:cxn ang="0">
                <a:pos x="29" y="8"/>
              </a:cxn>
              <a:cxn ang="0">
                <a:pos x="14" y="8"/>
              </a:cxn>
              <a:cxn ang="0">
                <a:pos x="14" y="13"/>
              </a:cxn>
              <a:cxn ang="0">
                <a:pos x="0" y="7"/>
              </a:cxn>
              <a:cxn ang="0">
                <a:pos x="14" y="0"/>
              </a:cxn>
            </a:cxnLst>
            <a:rect l="0" t="0" r="r" b="b"/>
            <a:pathLst>
              <a:path w="97" h="41">
                <a:moveTo>
                  <a:pt x="14" y="0"/>
                </a:moveTo>
                <a:lnTo>
                  <a:pt x="14" y="5"/>
                </a:lnTo>
                <a:lnTo>
                  <a:pt x="36" y="5"/>
                </a:lnTo>
                <a:lnTo>
                  <a:pt x="48" y="16"/>
                </a:lnTo>
                <a:lnTo>
                  <a:pt x="60" y="5"/>
                </a:lnTo>
                <a:lnTo>
                  <a:pt x="83" y="5"/>
                </a:lnTo>
                <a:lnTo>
                  <a:pt x="83" y="0"/>
                </a:lnTo>
                <a:lnTo>
                  <a:pt x="97" y="7"/>
                </a:lnTo>
                <a:lnTo>
                  <a:pt x="83" y="13"/>
                </a:lnTo>
                <a:lnTo>
                  <a:pt x="83" y="8"/>
                </a:lnTo>
                <a:lnTo>
                  <a:pt x="66" y="8"/>
                </a:lnTo>
                <a:lnTo>
                  <a:pt x="53" y="21"/>
                </a:lnTo>
                <a:lnTo>
                  <a:pt x="66" y="33"/>
                </a:lnTo>
                <a:lnTo>
                  <a:pt x="83" y="33"/>
                </a:lnTo>
                <a:lnTo>
                  <a:pt x="83" y="29"/>
                </a:lnTo>
                <a:lnTo>
                  <a:pt x="97" y="35"/>
                </a:lnTo>
                <a:lnTo>
                  <a:pt x="83" y="41"/>
                </a:lnTo>
                <a:lnTo>
                  <a:pt x="83" y="37"/>
                </a:lnTo>
                <a:lnTo>
                  <a:pt x="60" y="37"/>
                </a:lnTo>
                <a:lnTo>
                  <a:pt x="48" y="25"/>
                </a:lnTo>
                <a:lnTo>
                  <a:pt x="36" y="37"/>
                </a:lnTo>
                <a:lnTo>
                  <a:pt x="14" y="37"/>
                </a:lnTo>
                <a:lnTo>
                  <a:pt x="14" y="41"/>
                </a:lnTo>
                <a:lnTo>
                  <a:pt x="0" y="35"/>
                </a:lnTo>
                <a:lnTo>
                  <a:pt x="14" y="29"/>
                </a:lnTo>
                <a:lnTo>
                  <a:pt x="14" y="33"/>
                </a:lnTo>
                <a:lnTo>
                  <a:pt x="29" y="33"/>
                </a:lnTo>
                <a:lnTo>
                  <a:pt x="43" y="21"/>
                </a:lnTo>
                <a:lnTo>
                  <a:pt x="29" y="8"/>
                </a:lnTo>
                <a:lnTo>
                  <a:pt x="14" y="8"/>
                </a:lnTo>
                <a:lnTo>
                  <a:pt x="14" y="13"/>
                </a:lnTo>
                <a:lnTo>
                  <a:pt x="0" y="7"/>
                </a:lnTo>
                <a:lnTo>
                  <a:pt x="14" y="0"/>
                </a:lnTo>
              </a:path>
            </a:pathLst>
          </a:custGeom>
          <a:gradFill rotWithShape="0">
            <a:gsLst>
              <a:gs pos="0">
                <a:srgbClr val="EFBD59"/>
              </a:gs>
              <a:gs pos="50000">
                <a:srgbClr val="EFBD59">
                  <a:gamma/>
                  <a:tint val="23529"/>
                  <a:invGamma/>
                </a:srgbClr>
              </a:gs>
              <a:gs pos="100000">
                <a:srgbClr val="EFBD59"/>
              </a:gs>
            </a:gsLst>
            <a:lin ang="0" scaled="1"/>
          </a:gradFill>
          <a:ln w="9525">
            <a:noFill/>
            <a:round/>
            <a:headEnd/>
            <a:tailEnd/>
          </a:ln>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188" name="矩形 187"/>
          <p:cNvSpPr/>
          <p:nvPr/>
        </p:nvSpPr>
        <p:spPr>
          <a:xfrm>
            <a:off x="2627784" y="2376922"/>
            <a:ext cx="668773" cy="338554"/>
          </a:xfrm>
          <a:prstGeom prst="rect">
            <a:avLst/>
          </a:prstGeom>
        </p:spPr>
        <p:txBody>
          <a:bodyPr wrap="none">
            <a:spAutoFit/>
          </a:bodyPr>
          <a:lstStyle/>
          <a:p>
            <a:r>
              <a:rPr lang="en-US" altLang="zh-CN" sz="1600" dirty="0">
                <a:latin typeface="微软雅黑" panose="020B0503020204020204" pitchFamily="34" charset="-122"/>
                <a:ea typeface="微软雅黑" panose="020B0503020204020204" pitchFamily="34" charset="-122"/>
              </a:rPr>
              <a:t>MGF</a:t>
            </a:r>
            <a:endParaRPr lang="zh-CN" altLang="en-US" sz="1600" dirty="0">
              <a:latin typeface="微软雅黑" panose="020B0503020204020204" pitchFamily="34" charset="-122"/>
              <a:ea typeface="微软雅黑" panose="020B0503020204020204" pitchFamily="34" charset="-122"/>
            </a:endParaRPr>
          </a:p>
        </p:txBody>
      </p:sp>
      <p:sp>
        <p:nvSpPr>
          <p:cNvPr id="224" name="矩形 223"/>
          <p:cNvSpPr/>
          <p:nvPr/>
        </p:nvSpPr>
        <p:spPr>
          <a:xfrm>
            <a:off x="1488996" y="4375143"/>
            <a:ext cx="2970330" cy="473206"/>
          </a:xfrm>
          <a:prstGeom prst="rect">
            <a:avLst/>
          </a:prstGeom>
        </p:spPr>
        <p:txBody>
          <a:bodyPr wrap="square">
            <a:spAutoFit/>
          </a:bodyPr>
          <a:lstStyle/>
          <a:p>
            <a:r>
              <a:rPr lang="en-US" altLang="zh-CN" sz="825" b="1" dirty="0">
                <a:latin typeface="微软雅黑" panose="020B0503020204020204" pitchFamily="34" charset="-122"/>
                <a:ea typeface="微软雅黑" panose="020B0503020204020204" pitchFamily="34" charset="-122"/>
              </a:rPr>
              <a:t>MGF: Multi Gigabit Fabric</a:t>
            </a:r>
          </a:p>
          <a:p>
            <a:r>
              <a:rPr lang="en-US" altLang="zh-CN" sz="825" b="1" dirty="0">
                <a:latin typeface="微软雅黑" panose="020B0503020204020204" pitchFamily="34" charset="-122"/>
                <a:ea typeface="微软雅黑" panose="020B0503020204020204" pitchFamily="34" charset="-122"/>
              </a:rPr>
              <a:t>CUBE: Intelligent Wan Engine</a:t>
            </a:r>
          </a:p>
          <a:p>
            <a:r>
              <a:rPr lang="en-US" altLang="zh-CN" sz="825" b="1" dirty="0">
                <a:latin typeface="微软雅黑" panose="020B0503020204020204" pitchFamily="34" charset="-122"/>
                <a:ea typeface="微软雅黑" panose="020B0503020204020204" pitchFamily="34" charset="-122"/>
              </a:rPr>
              <a:t>VPM2: Voice </a:t>
            </a:r>
            <a:r>
              <a:rPr lang="en-US" altLang="zh-CN" sz="825" b="1" dirty="0" err="1">
                <a:latin typeface="微软雅黑" panose="020B0503020204020204" pitchFamily="34" charset="-122"/>
                <a:ea typeface="微软雅黑" panose="020B0503020204020204" pitchFamily="34" charset="-122"/>
              </a:rPr>
              <a:t>Procesing</a:t>
            </a:r>
            <a:r>
              <a:rPr lang="en-US" altLang="zh-CN" sz="825" b="1" dirty="0">
                <a:latin typeface="微软雅黑" panose="020B0503020204020204" pitchFamily="34" charset="-122"/>
                <a:ea typeface="微软雅黑" panose="020B0503020204020204" pitchFamily="34" charset="-122"/>
              </a:rPr>
              <a:t> Module II</a:t>
            </a:r>
          </a:p>
        </p:txBody>
      </p:sp>
      <p:sp>
        <p:nvSpPr>
          <p:cNvPr id="227" name="Rectangle 72"/>
          <p:cNvSpPr>
            <a:spLocks noChangeArrowheads="1"/>
          </p:cNvSpPr>
          <p:nvPr/>
        </p:nvSpPr>
        <p:spPr bwMode="auto">
          <a:xfrm>
            <a:off x="3433212" y="1080778"/>
            <a:ext cx="378042" cy="155145"/>
          </a:xfrm>
          <a:prstGeom prst="rect">
            <a:avLst/>
          </a:prstGeom>
          <a:solidFill>
            <a:srgbClr val="CCFFCC"/>
          </a:solidFill>
          <a:ln w="9525" algn="ctr">
            <a:solidFill>
              <a:schemeClr val="tx1"/>
            </a:solidFill>
            <a:prstDash val="solid"/>
            <a:miter lim="800000"/>
            <a:headEnd/>
            <a:tailEnd/>
          </a:ln>
          <a:effectLst/>
        </p:spPr>
        <p:txBody>
          <a:bodyPr wrap="none" anchor="ctr"/>
          <a:lstStyle/>
          <a:p>
            <a:r>
              <a:rPr lang="en-US" altLang="zh-CN" sz="600" dirty="0">
                <a:latin typeface="微软雅黑" panose="020B0503020204020204" pitchFamily="34" charset="-122"/>
                <a:ea typeface="微软雅黑" panose="020B0503020204020204" pitchFamily="34" charset="-122"/>
              </a:rPr>
              <a:t>CF card</a:t>
            </a:r>
            <a:endParaRPr lang="zh-CN" altLang="en-US" sz="600" dirty="0">
              <a:latin typeface="微软雅黑" panose="020B0503020204020204" pitchFamily="34" charset="-122"/>
              <a:ea typeface="微软雅黑" panose="020B0503020204020204" pitchFamily="34" charset="-122"/>
            </a:endParaRPr>
          </a:p>
        </p:txBody>
      </p:sp>
      <p:sp>
        <p:nvSpPr>
          <p:cNvPr id="228" name="Line 70"/>
          <p:cNvSpPr>
            <a:spLocks noChangeShapeType="1"/>
          </p:cNvSpPr>
          <p:nvPr/>
        </p:nvSpPr>
        <p:spPr bwMode="auto">
          <a:xfrm flipV="1">
            <a:off x="3325200" y="1134784"/>
            <a:ext cx="108012" cy="0"/>
          </a:xfrm>
          <a:prstGeom prst="line">
            <a:avLst/>
          </a:prstGeom>
          <a:noFill/>
          <a:ln w="38100">
            <a:solidFill>
              <a:schemeClr val="tx1"/>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229" name="Rectangle 72"/>
          <p:cNvSpPr>
            <a:spLocks noChangeArrowheads="1"/>
          </p:cNvSpPr>
          <p:nvPr/>
        </p:nvSpPr>
        <p:spPr bwMode="auto">
          <a:xfrm>
            <a:off x="3433212" y="1296802"/>
            <a:ext cx="594066" cy="162018"/>
          </a:xfrm>
          <a:prstGeom prst="rect">
            <a:avLst/>
          </a:prstGeom>
          <a:solidFill>
            <a:srgbClr val="CCFFCC"/>
          </a:solidFill>
          <a:ln w="9525" algn="ctr">
            <a:solidFill>
              <a:schemeClr val="tx1"/>
            </a:solidFill>
            <a:prstDash val="solid"/>
            <a:miter lim="800000"/>
            <a:headEnd/>
            <a:tailEnd/>
          </a:ln>
          <a:effectLst/>
        </p:spPr>
        <p:txBody>
          <a:bodyPr wrap="none" anchor="ctr"/>
          <a:lstStyle/>
          <a:p>
            <a:r>
              <a:rPr lang="en-US" altLang="zh-CN" sz="600" dirty="0">
                <a:latin typeface="微软雅黑" panose="020B0503020204020204" pitchFamily="34" charset="-122"/>
                <a:ea typeface="微软雅黑" panose="020B0503020204020204" pitchFamily="34" charset="-122"/>
              </a:rPr>
              <a:t>DDR3 DIMM</a:t>
            </a:r>
            <a:endParaRPr lang="zh-CN" altLang="en-US" sz="600" dirty="0">
              <a:latin typeface="微软雅黑" panose="020B0503020204020204" pitchFamily="34" charset="-122"/>
              <a:ea typeface="微软雅黑" panose="020B0503020204020204" pitchFamily="34" charset="-122"/>
            </a:endParaRPr>
          </a:p>
        </p:txBody>
      </p:sp>
      <p:sp>
        <p:nvSpPr>
          <p:cNvPr id="230" name="Line 70"/>
          <p:cNvSpPr>
            <a:spLocks noChangeShapeType="1"/>
          </p:cNvSpPr>
          <p:nvPr/>
        </p:nvSpPr>
        <p:spPr bwMode="auto">
          <a:xfrm flipV="1">
            <a:off x="3325200" y="1350808"/>
            <a:ext cx="108012" cy="6873"/>
          </a:xfrm>
          <a:prstGeom prst="line">
            <a:avLst/>
          </a:prstGeom>
          <a:noFill/>
          <a:ln w="38100">
            <a:solidFill>
              <a:schemeClr val="tx1"/>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94" name="Line 22"/>
          <p:cNvSpPr>
            <a:spLocks noChangeShapeType="1"/>
          </p:cNvSpPr>
          <p:nvPr/>
        </p:nvSpPr>
        <p:spPr bwMode="auto">
          <a:xfrm>
            <a:off x="3792444" y="4429150"/>
            <a:ext cx="270030" cy="0"/>
          </a:xfrm>
          <a:prstGeom prst="line">
            <a:avLst/>
          </a:prstGeom>
          <a:noFill/>
          <a:ln w="38100">
            <a:solidFill>
              <a:srgbClr val="0000FF"/>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95" name="矩形 94"/>
          <p:cNvSpPr/>
          <p:nvPr/>
        </p:nvSpPr>
        <p:spPr>
          <a:xfrm>
            <a:off x="4062475" y="4321138"/>
            <a:ext cx="593432" cy="230832"/>
          </a:xfrm>
          <a:prstGeom prst="rect">
            <a:avLst/>
          </a:prstGeom>
        </p:spPr>
        <p:txBody>
          <a:bodyPr wrap="none">
            <a:spAutoFit/>
          </a:bodyPr>
          <a:lstStyle/>
          <a:p>
            <a:r>
              <a:rPr lang="en-US" altLang="zh-CN" sz="900" dirty="0">
                <a:latin typeface="微软雅黑" panose="020B0503020204020204" pitchFamily="34" charset="-122"/>
                <a:ea typeface="微软雅黑" panose="020B0503020204020204" pitchFamily="34" charset="-122"/>
              </a:rPr>
              <a:t>PCIe2.0</a:t>
            </a:r>
            <a:endParaRPr lang="zh-CN" altLang="en-US" sz="900" dirty="0">
              <a:latin typeface="微软雅黑" panose="020B0503020204020204" pitchFamily="34" charset="-122"/>
              <a:ea typeface="微软雅黑" panose="020B0503020204020204" pitchFamily="34" charset="-122"/>
            </a:endParaRPr>
          </a:p>
        </p:txBody>
      </p:sp>
      <p:sp>
        <p:nvSpPr>
          <p:cNvPr id="97" name="Line 22"/>
          <p:cNvSpPr>
            <a:spLocks noChangeShapeType="1"/>
          </p:cNvSpPr>
          <p:nvPr/>
        </p:nvSpPr>
        <p:spPr bwMode="auto">
          <a:xfrm>
            <a:off x="3792444" y="4591168"/>
            <a:ext cx="270030" cy="0"/>
          </a:xfrm>
          <a:prstGeom prst="line">
            <a:avLst/>
          </a:prstGeom>
          <a:noFill/>
          <a:ln w="31750">
            <a:solidFill>
              <a:srgbClr val="FF0000"/>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98" name="矩形 97"/>
          <p:cNvSpPr/>
          <p:nvPr/>
        </p:nvSpPr>
        <p:spPr>
          <a:xfrm>
            <a:off x="4062475" y="4483156"/>
            <a:ext cx="564578" cy="230832"/>
          </a:xfrm>
          <a:prstGeom prst="rect">
            <a:avLst/>
          </a:prstGeom>
        </p:spPr>
        <p:txBody>
          <a:bodyPr wrap="none">
            <a:spAutoFit/>
          </a:bodyPr>
          <a:lstStyle/>
          <a:p>
            <a:r>
              <a:rPr lang="en-US" altLang="zh-CN" sz="900" dirty="0">
                <a:latin typeface="微软雅黑" panose="020B0503020204020204" pitchFamily="34" charset="-122"/>
                <a:ea typeface="微软雅黑" panose="020B0503020204020204" pitchFamily="34" charset="-122"/>
              </a:rPr>
              <a:t>GE Bus</a:t>
            </a:r>
            <a:endParaRPr lang="zh-CN" altLang="en-US" sz="900" dirty="0">
              <a:latin typeface="微软雅黑" panose="020B0503020204020204" pitchFamily="34" charset="-122"/>
              <a:ea typeface="微软雅黑" panose="020B0503020204020204" pitchFamily="34" charset="-122"/>
            </a:endParaRPr>
          </a:p>
        </p:txBody>
      </p:sp>
      <p:sp>
        <p:nvSpPr>
          <p:cNvPr id="99" name="Line 22"/>
          <p:cNvSpPr>
            <a:spLocks noChangeShapeType="1"/>
          </p:cNvSpPr>
          <p:nvPr/>
        </p:nvSpPr>
        <p:spPr bwMode="auto">
          <a:xfrm>
            <a:off x="3792444" y="4753186"/>
            <a:ext cx="270030" cy="0"/>
          </a:xfrm>
          <a:prstGeom prst="line">
            <a:avLst/>
          </a:prstGeom>
          <a:noFill/>
          <a:ln w="31750">
            <a:solidFill>
              <a:srgbClr val="00CC00"/>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100" name="矩形 99"/>
          <p:cNvSpPr/>
          <p:nvPr/>
        </p:nvSpPr>
        <p:spPr>
          <a:xfrm>
            <a:off x="4062475" y="4645174"/>
            <a:ext cx="877163" cy="230832"/>
          </a:xfrm>
          <a:prstGeom prst="rect">
            <a:avLst/>
          </a:prstGeom>
        </p:spPr>
        <p:txBody>
          <a:bodyPr wrap="none">
            <a:spAutoFit/>
          </a:bodyPr>
          <a:lstStyle/>
          <a:p>
            <a:r>
              <a:rPr lang="zh-CN" altLang="en-US" sz="900" dirty="0">
                <a:latin typeface="微软雅黑" panose="020B0503020204020204" pitchFamily="34" charset="-122"/>
                <a:ea typeface="微软雅黑" panose="020B0503020204020204" pitchFamily="34" charset="-122"/>
              </a:rPr>
              <a:t>低速数据总线</a:t>
            </a:r>
          </a:p>
        </p:txBody>
      </p:sp>
      <p:sp>
        <p:nvSpPr>
          <p:cNvPr id="151" name="Rectangle 36"/>
          <p:cNvSpPr>
            <a:spLocks noChangeArrowheads="1"/>
          </p:cNvSpPr>
          <p:nvPr/>
        </p:nvSpPr>
        <p:spPr bwMode="auto">
          <a:xfrm>
            <a:off x="3973272" y="1566832"/>
            <a:ext cx="540060" cy="216024"/>
          </a:xfrm>
          <a:prstGeom prst="rect">
            <a:avLst/>
          </a:prstGeom>
          <a:solidFill>
            <a:srgbClr val="C100D0"/>
          </a:solidFill>
          <a:ln w="9525" algn="ctr">
            <a:solidFill>
              <a:schemeClr val="tx1"/>
            </a:solidFill>
            <a:miter lim="800000"/>
            <a:headEnd/>
            <a:tailEnd/>
          </a:ln>
          <a:effectLst/>
        </p:spPr>
        <p:txBody>
          <a:bodyPr wrap="none" anchor="ctr"/>
          <a:lstStyle/>
          <a:p>
            <a:pPr marL="257175" indent="-257175">
              <a:spcBef>
                <a:spcPct val="20000"/>
              </a:spcBef>
            </a:pPr>
            <a:r>
              <a:rPr lang="en-US" altLang="zh-CN" sz="788" dirty="0">
                <a:latin typeface="微软雅黑" panose="020B0503020204020204" pitchFamily="34" charset="-122"/>
                <a:ea typeface="微软雅黑" panose="020B0503020204020204" pitchFamily="34" charset="-122"/>
              </a:rPr>
              <a:t>GE/SFP</a:t>
            </a:r>
          </a:p>
        </p:txBody>
      </p:sp>
      <p:grpSp>
        <p:nvGrpSpPr>
          <p:cNvPr id="60" name="组合 19"/>
          <p:cNvGrpSpPr/>
          <p:nvPr/>
        </p:nvGrpSpPr>
        <p:grpSpPr>
          <a:xfrm>
            <a:off x="5107809" y="968093"/>
            <a:ext cx="2625323" cy="1387633"/>
            <a:chOff x="6156176" y="1777805"/>
            <a:chExt cx="2736304" cy="1811593"/>
          </a:xfrm>
          <a:effectLst>
            <a:outerShdw blurRad="50800" dist="38100" dir="2700000" algn="tl" rotWithShape="0">
              <a:prstClr val="black">
                <a:alpha val="40000"/>
              </a:prstClr>
            </a:outerShdw>
          </a:effectLst>
        </p:grpSpPr>
        <p:sp>
          <p:nvSpPr>
            <p:cNvPr id="62" name="TextBox 61"/>
            <p:cNvSpPr txBox="1"/>
            <p:nvPr/>
          </p:nvSpPr>
          <p:spPr>
            <a:xfrm>
              <a:off x="6156176" y="2209849"/>
              <a:ext cx="2736304" cy="1379549"/>
            </a:xfrm>
            <a:prstGeom prst="rect">
              <a:avLst/>
            </a:prstGeom>
            <a:solidFill>
              <a:schemeClr val="accent3">
                <a:lumMod val="95000"/>
              </a:schemeClr>
            </a:solidFill>
            <a:ln>
              <a:noFill/>
            </a:ln>
            <a:effectLst/>
          </p:spPr>
          <p:txBody>
            <a:bodyPr wrap="square" tIns="135000" bIns="135000" rtlCol="0">
              <a:spAutoFit/>
            </a:bodyPr>
            <a:lstStyle/>
            <a:p>
              <a:pPr marL="133350" indent="-133350">
                <a:lnSpc>
                  <a:spcPct val="130000"/>
                </a:lnSpc>
                <a:spcBef>
                  <a:spcPts val="600"/>
                </a:spcBef>
                <a:buSzPct val="80000"/>
                <a:buFont typeface="Wingdings" pitchFamily="2" charset="2"/>
                <a:buChar char="l"/>
              </a:pPr>
              <a:r>
                <a:rPr lang="zh-CN" altLang="en-US" sz="1050" dirty="0">
                  <a:latin typeface="微软雅黑" panose="020B0503020204020204" pitchFamily="34" charset="-122"/>
                  <a:ea typeface="微软雅黑" panose="020B0503020204020204" pitchFamily="34" charset="-122"/>
                </a:rPr>
                <a:t>自主研发，独立知识产权</a:t>
              </a:r>
              <a:endParaRPr lang="en-US" altLang="zh-CN" sz="1050"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zh-CN" altLang="en-US" sz="1050" dirty="0">
                  <a:latin typeface="微软雅黑" panose="020B0503020204020204" pitchFamily="34" charset="-122"/>
                  <a:ea typeface="微软雅黑" panose="020B0503020204020204" pitchFamily="34" charset="-122"/>
                </a:rPr>
                <a:t>硬件资源动态分配</a:t>
              </a:r>
              <a:endParaRPr lang="en-US" altLang="zh-CN" sz="1050"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en-US" altLang="zh-CN" sz="1050" dirty="0">
                  <a:latin typeface="微软雅黑" panose="020B0503020204020204" pitchFamily="34" charset="-122"/>
                  <a:ea typeface="微软雅黑" panose="020B0503020204020204" pitchFamily="34" charset="-122"/>
                </a:rPr>
                <a:t>GE</a:t>
              </a:r>
              <a:r>
                <a:rPr lang="zh-CN" altLang="en-US" sz="1050" dirty="0">
                  <a:latin typeface="微软雅黑" panose="020B0503020204020204" pitchFamily="34" charset="-122"/>
                  <a:ea typeface="微软雅黑" panose="020B0503020204020204" pitchFamily="34" charset="-122"/>
                </a:rPr>
                <a:t>线速交换性能</a:t>
              </a:r>
              <a:endParaRPr lang="en-US" altLang="zh-CN" sz="1050" dirty="0">
                <a:latin typeface="微软雅黑" panose="020B0503020204020204" pitchFamily="34" charset="-122"/>
                <a:ea typeface="微软雅黑" panose="020B0503020204020204" pitchFamily="34" charset="-122"/>
              </a:endParaRPr>
            </a:p>
          </p:txBody>
        </p:sp>
        <p:sp>
          <p:nvSpPr>
            <p:cNvPr id="63" name="同侧圆角矩形 62"/>
            <p:cNvSpPr/>
            <p:nvPr/>
          </p:nvSpPr>
          <p:spPr bwMode="ltGray">
            <a:xfrm>
              <a:off x="6156176" y="1777805"/>
              <a:ext cx="2736304" cy="559586"/>
            </a:xfrm>
            <a:prstGeom prst="round2SameRect">
              <a:avLst/>
            </a:prstGeom>
            <a:solidFill>
              <a:srgbClr val="0070C0"/>
            </a:solidFill>
            <a:ln w="9525">
              <a:noFill/>
              <a:miter lim="800000"/>
              <a:headEnd/>
              <a:tailEnd/>
            </a:ln>
            <a:effectLst/>
          </p:spPr>
          <p:txBody>
            <a:bodyPr wrap="none"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智能链路引擎（</a:t>
              </a:r>
              <a:r>
                <a:rPr lang="en-US" altLang="zh-CN" b="1" dirty="0">
                  <a:solidFill>
                    <a:schemeClr val="bg1"/>
                  </a:solidFill>
                  <a:latin typeface="微软雅黑" panose="020B0503020204020204" pitchFamily="34" charset="-122"/>
                  <a:ea typeface="微软雅黑" panose="020B0503020204020204" pitchFamily="34" charset="-122"/>
                </a:rPr>
                <a:t>CUBE</a:t>
              </a:r>
              <a:r>
                <a:rPr lang="zh-CN" altLang="en-US" b="1" dirty="0">
                  <a:solidFill>
                    <a:schemeClr val="bg1"/>
                  </a:solidFill>
                  <a:latin typeface="微软雅黑" panose="020B0503020204020204" pitchFamily="34" charset="-122"/>
                  <a:ea typeface="微软雅黑" panose="020B0503020204020204" pitchFamily="34" charset="-122"/>
                </a:rPr>
                <a:t>）</a:t>
              </a:r>
            </a:p>
          </p:txBody>
        </p:sp>
      </p:grpSp>
      <p:grpSp>
        <p:nvGrpSpPr>
          <p:cNvPr id="64" name="组合 19"/>
          <p:cNvGrpSpPr/>
          <p:nvPr/>
        </p:nvGrpSpPr>
        <p:grpSpPr>
          <a:xfrm>
            <a:off x="5107809" y="2283718"/>
            <a:ext cx="2625323" cy="1100633"/>
            <a:chOff x="6156176" y="1777805"/>
            <a:chExt cx="2736304" cy="1436908"/>
          </a:xfrm>
          <a:effectLst>
            <a:outerShdw blurRad="50800" dist="38100" dir="2700000" algn="tl" rotWithShape="0">
              <a:prstClr val="black">
                <a:alpha val="40000"/>
              </a:prstClr>
            </a:outerShdw>
          </a:effectLst>
        </p:grpSpPr>
        <p:sp>
          <p:nvSpPr>
            <p:cNvPr id="65" name="TextBox 64"/>
            <p:cNvSpPr txBox="1"/>
            <p:nvPr/>
          </p:nvSpPr>
          <p:spPr>
            <a:xfrm>
              <a:off x="6156176" y="2209853"/>
              <a:ext cx="2736304" cy="1004860"/>
            </a:xfrm>
            <a:prstGeom prst="rect">
              <a:avLst/>
            </a:prstGeom>
            <a:solidFill>
              <a:schemeClr val="accent3">
                <a:lumMod val="95000"/>
              </a:schemeClr>
            </a:solidFill>
            <a:ln>
              <a:noFill/>
            </a:ln>
            <a:effectLst/>
          </p:spPr>
          <p:txBody>
            <a:bodyPr wrap="square" tIns="135000" bIns="135000" rtlCol="0">
              <a:spAutoFit/>
            </a:bodyPr>
            <a:lstStyle/>
            <a:p>
              <a:pPr marL="133350" indent="-133350">
                <a:lnSpc>
                  <a:spcPct val="130000"/>
                </a:lnSpc>
                <a:spcBef>
                  <a:spcPts val="600"/>
                </a:spcBef>
                <a:buSzPct val="80000"/>
                <a:buFont typeface="Wingdings" pitchFamily="2" charset="2"/>
                <a:buChar char="l"/>
              </a:pPr>
              <a:r>
                <a:rPr lang="zh-CN" altLang="en-US" sz="1050" dirty="0">
                  <a:latin typeface="微软雅黑" panose="020B0503020204020204" pitchFamily="34" charset="-122"/>
                  <a:ea typeface="微软雅黑" panose="020B0503020204020204" pitchFamily="34" charset="-122"/>
                </a:rPr>
                <a:t>路由和交换平面分离，降低</a:t>
              </a:r>
              <a:r>
                <a:rPr lang="en-US" altLang="zh-CN" sz="1050" dirty="0">
                  <a:latin typeface="微软雅黑" panose="020B0503020204020204" pitchFamily="34" charset="-122"/>
                  <a:ea typeface="微软雅黑" panose="020B0503020204020204" pitchFamily="34" charset="-122"/>
                </a:rPr>
                <a:t>CPU</a:t>
              </a:r>
              <a:r>
                <a:rPr lang="zh-CN" altLang="en-US" sz="1050" dirty="0">
                  <a:latin typeface="微软雅黑" panose="020B0503020204020204" pitchFamily="34" charset="-122"/>
                  <a:ea typeface="微软雅黑" panose="020B0503020204020204" pitchFamily="34" charset="-122"/>
                </a:rPr>
                <a:t>压力</a:t>
              </a:r>
              <a:endParaRPr lang="en-US" altLang="zh-CN" sz="1050"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zh-CN" altLang="en-US" sz="1050" dirty="0">
                  <a:latin typeface="微软雅黑" panose="020B0503020204020204" pitchFamily="34" charset="-122"/>
                  <a:ea typeface="微软雅黑" panose="020B0503020204020204" pitchFamily="34" charset="-122"/>
                </a:rPr>
                <a:t>背板带宽</a:t>
              </a:r>
              <a:r>
                <a:rPr lang="en-US" altLang="zh-CN" sz="1050" dirty="0">
                  <a:latin typeface="微软雅黑" panose="020B0503020204020204" pitchFamily="34" charset="-122"/>
                  <a:ea typeface="微软雅黑" panose="020B0503020204020204" pitchFamily="34" charset="-122"/>
                </a:rPr>
                <a:t>20Gbps</a:t>
              </a:r>
              <a:r>
                <a:rPr lang="zh-CN" altLang="en-US" sz="1050" dirty="0">
                  <a:latin typeface="微软雅黑" panose="020B0503020204020204" pitchFamily="34" charset="-122"/>
                  <a:ea typeface="微软雅黑" panose="020B0503020204020204" pitchFamily="34" charset="-122"/>
                </a:rPr>
                <a:t>，保证千兆线速交换</a:t>
              </a:r>
              <a:endParaRPr lang="en-US" altLang="zh-CN" sz="1050" dirty="0">
                <a:latin typeface="微软雅黑" panose="020B0503020204020204" pitchFamily="34" charset="-122"/>
                <a:ea typeface="微软雅黑" panose="020B0503020204020204" pitchFamily="34" charset="-122"/>
              </a:endParaRPr>
            </a:p>
          </p:txBody>
        </p:sp>
        <p:sp>
          <p:nvSpPr>
            <p:cNvPr id="66" name="同侧圆角矩形 65"/>
            <p:cNvSpPr/>
            <p:nvPr/>
          </p:nvSpPr>
          <p:spPr bwMode="ltGray">
            <a:xfrm>
              <a:off x="6156176" y="1777805"/>
              <a:ext cx="2736304" cy="559586"/>
            </a:xfrm>
            <a:prstGeom prst="round2SameRect">
              <a:avLst/>
            </a:prstGeom>
            <a:solidFill>
              <a:srgbClr val="0070C0"/>
            </a:solidFill>
            <a:ln w="9525">
              <a:noFill/>
              <a:miter lim="800000"/>
              <a:headEnd/>
              <a:tailEnd/>
            </a:ln>
            <a:effectLst/>
          </p:spPr>
          <p:txBody>
            <a:bodyPr wrap="none"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路由交换双矩阵</a:t>
              </a:r>
            </a:p>
          </p:txBody>
        </p:sp>
      </p:grpSp>
      <p:grpSp>
        <p:nvGrpSpPr>
          <p:cNvPr id="67" name="组合 19"/>
          <p:cNvGrpSpPr/>
          <p:nvPr/>
        </p:nvGrpSpPr>
        <p:grpSpPr>
          <a:xfrm>
            <a:off x="5107809" y="3363838"/>
            <a:ext cx="2625323" cy="1310687"/>
            <a:chOff x="6156176" y="1777805"/>
            <a:chExt cx="2736304" cy="1711141"/>
          </a:xfrm>
          <a:effectLst>
            <a:outerShdw blurRad="50800" dist="38100" dir="2700000" algn="tl" rotWithShape="0">
              <a:prstClr val="black">
                <a:alpha val="40000"/>
              </a:prstClr>
            </a:outerShdw>
          </a:effectLst>
        </p:grpSpPr>
        <p:sp>
          <p:nvSpPr>
            <p:cNvPr id="68" name="TextBox 67"/>
            <p:cNvSpPr txBox="1"/>
            <p:nvPr/>
          </p:nvSpPr>
          <p:spPr>
            <a:xfrm>
              <a:off x="6156176" y="2209850"/>
              <a:ext cx="2736304" cy="1279096"/>
            </a:xfrm>
            <a:prstGeom prst="rect">
              <a:avLst/>
            </a:prstGeom>
            <a:solidFill>
              <a:schemeClr val="accent3">
                <a:lumMod val="95000"/>
              </a:schemeClr>
            </a:solidFill>
            <a:ln>
              <a:noFill/>
            </a:ln>
            <a:effectLst/>
          </p:spPr>
          <p:txBody>
            <a:bodyPr wrap="square" tIns="135000" bIns="135000" rtlCol="0">
              <a:spAutoFit/>
            </a:bodyPr>
            <a:lstStyle/>
            <a:p>
              <a:pPr marL="133350" indent="-133350">
                <a:lnSpc>
                  <a:spcPct val="130000"/>
                </a:lnSpc>
                <a:spcBef>
                  <a:spcPts val="600"/>
                </a:spcBef>
                <a:buSzPct val="80000"/>
                <a:buFont typeface="Wingdings" pitchFamily="2" charset="2"/>
                <a:buChar char="l"/>
              </a:pPr>
              <a:r>
                <a:rPr lang="zh-CN" altLang="en-US" sz="1050" dirty="0">
                  <a:latin typeface="微软雅黑" panose="020B0503020204020204" pitchFamily="34" charset="-122"/>
                  <a:ea typeface="微软雅黑" panose="020B0503020204020204" pitchFamily="34" charset="-122"/>
                </a:rPr>
                <a:t>处理器内置多种业务加速引擎</a:t>
              </a:r>
              <a:endParaRPr lang="en-US" altLang="zh-CN" sz="1050"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zh-CN" altLang="en-US" sz="1050" dirty="0">
                  <a:latin typeface="微软雅黑" panose="020B0503020204020204" pitchFamily="34" charset="-122"/>
                  <a:ea typeface="微软雅黑" panose="020B0503020204020204" pitchFamily="34" charset="-122"/>
                </a:rPr>
                <a:t>性能强大的第二代音频处理模块</a:t>
              </a:r>
              <a:r>
                <a:rPr lang="en-US" altLang="zh-CN" sz="1050" dirty="0">
                  <a:latin typeface="微软雅黑" panose="020B0503020204020204" pitchFamily="34" charset="-122"/>
                  <a:ea typeface="微软雅黑" panose="020B0503020204020204" pitchFamily="34" charset="-122"/>
                </a:rPr>
                <a:t>VPM2</a:t>
              </a:r>
              <a:r>
                <a:rPr lang="zh-CN" altLang="en-US" sz="1050" dirty="0">
                  <a:latin typeface="微软雅黑" panose="020B0503020204020204" pitchFamily="34" charset="-122"/>
                  <a:ea typeface="微软雅黑" panose="020B0503020204020204" pitchFamily="34" charset="-122"/>
                </a:rPr>
                <a:t>，预留视频处理能力</a:t>
              </a:r>
              <a:endParaRPr lang="en-US" altLang="zh-CN" sz="1050" dirty="0">
                <a:latin typeface="微软雅黑" panose="020B0503020204020204" pitchFamily="34" charset="-122"/>
                <a:ea typeface="微软雅黑" panose="020B0503020204020204" pitchFamily="34" charset="-122"/>
              </a:endParaRPr>
            </a:p>
          </p:txBody>
        </p:sp>
        <p:sp>
          <p:nvSpPr>
            <p:cNvPr id="69" name="同侧圆角矩形 68"/>
            <p:cNvSpPr/>
            <p:nvPr/>
          </p:nvSpPr>
          <p:spPr bwMode="ltGray">
            <a:xfrm>
              <a:off x="6156176" y="1777805"/>
              <a:ext cx="2736304" cy="559586"/>
            </a:xfrm>
            <a:prstGeom prst="round2SameRect">
              <a:avLst/>
            </a:prstGeom>
            <a:solidFill>
              <a:srgbClr val="0070C0"/>
            </a:solidFill>
            <a:ln w="9525">
              <a:noFill/>
              <a:miter lim="800000"/>
              <a:headEnd/>
              <a:tailEnd/>
            </a:ln>
            <a:effectLst/>
          </p:spPr>
          <p:txBody>
            <a:bodyPr wrap="none"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业务协处理引擎</a:t>
              </a:r>
            </a:p>
          </p:txBody>
        </p:sp>
      </p:grpSp>
      <p:sp>
        <p:nvSpPr>
          <p:cNvPr id="2" name="标题 1"/>
          <p:cNvSpPr>
            <a:spLocks noGrp="1"/>
          </p:cNvSpPr>
          <p:nvPr>
            <p:ph type="title"/>
          </p:nvPr>
        </p:nvSpPr>
        <p:spPr>
          <a:xfrm>
            <a:off x="467544" y="285115"/>
            <a:ext cx="8229443" cy="457200"/>
          </a:xfrm>
          <a:noFill/>
          <a:ln w="9525">
            <a:noFill/>
            <a:miter lim="800000"/>
            <a:headEnd/>
            <a:tailEnd/>
          </a:ln>
        </p:spPr>
        <p:txBody>
          <a:bodyPr vert="horz" wrap="square" lIns="91440" tIns="45720" rIns="91440" bIns="45720" numCol="1" anchor="ctr" anchorCtr="0" compatLnSpc="1">
            <a:prstTxWarp prst="textNoShape">
              <a:avLst/>
            </a:prstTxWarp>
          </a:bodyPr>
          <a:lstStyle/>
          <a:p>
            <a:r>
              <a:rPr lang="zh-CN" altLang="en-US" dirty="0">
                <a:solidFill>
                  <a:schemeClr val="tx1"/>
                </a:solidFill>
              </a:rPr>
              <a:t>高业务性能硬件架构设计－ </a:t>
            </a:r>
            <a:r>
              <a:rPr lang="en-US" altLang="zh-CN" dirty="0">
                <a:solidFill>
                  <a:schemeClr val="tx1"/>
                </a:solidFill>
              </a:rPr>
              <a:t>MSR36</a:t>
            </a:r>
            <a:endParaRPr lang="zh-CN" altLang="en-US" dirty="0">
              <a:solidFill>
                <a:schemeClr val="tx1"/>
              </a:solidFill>
            </a:endParaRPr>
          </a:p>
        </p:txBody>
      </p:sp>
    </p:spTree>
    <p:extLst>
      <p:ext uri="{BB962C8B-B14F-4D97-AF65-F5344CB8AC3E}">
        <p14:creationId xmlns:p14="http://schemas.microsoft.com/office/powerpoint/2010/main" val="408090660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17"/>
          <p:cNvSpPr>
            <a:spLocks noChangeArrowheads="1"/>
          </p:cNvSpPr>
          <p:nvPr/>
        </p:nvSpPr>
        <p:spPr bwMode="auto">
          <a:xfrm>
            <a:off x="1457954" y="1858639"/>
            <a:ext cx="3402378" cy="2430270"/>
          </a:xfrm>
          <a:prstGeom prst="rect">
            <a:avLst/>
          </a:prstGeom>
          <a:solidFill>
            <a:srgbClr val="336699"/>
          </a:solidFill>
          <a:ln w="9525" algn="ctr">
            <a:noFill/>
            <a:miter lim="800000"/>
            <a:headEnd/>
            <a:tailEnd/>
          </a:ln>
          <a:effectLst/>
        </p:spPr>
        <p:txBody>
          <a:bodyPr wrap="none" anchor="ctr"/>
          <a:lstStyle/>
          <a:p>
            <a:endParaRPr lang="zh-CN" altLang="en-US" dirty="0">
              <a:latin typeface="微软雅黑" panose="020B0503020204020204" pitchFamily="34" charset="-122"/>
              <a:ea typeface="微软雅黑" panose="020B0503020204020204" pitchFamily="34" charset="-122"/>
            </a:endParaRPr>
          </a:p>
        </p:txBody>
      </p:sp>
      <p:sp>
        <p:nvSpPr>
          <p:cNvPr id="5" name="Rectangle 19"/>
          <p:cNvSpPr>
            <a:spLocks noChangeArrowheads="1"/>
          </p:cNvSpPr>
          <p:nvPr/>
        </p:nvSpPr>
        <p:spPr bwMode="auto">
          <a:xfrm>
            <a:off x="1853801" y="2020657"/>
            <a:ext cx="1764393" cy="972164"/>
          </a:xfrm>
          <a:prstGeom prst="rect">
            <a:avLst/>
          </a:prstGeom>
          <a:solidFill>
            <a:srgbClr val="DBB691"/>
          </a:solidFill>
          <a:ln w="9525" algn="ctr">
            <a:solidFill>
              <a:schemeClr val="bg1"/>
            </a:solidFill>
            <a:miter lim="800000"/>
            <a:headEnd/>
            <a:tailEnd/>
          </a:ln>
          <a:effectLst/>
        </p:spPr>
        <p:txBody>
          <a:bodyPr wrap="none" anchor="ctr"/>
          <a:lstStyle/>
          <a:p>
            <a:pPr marL="257175" indent="-257175">
              <a:spcBef>
                <a:spcPct val="20000"/>
              </a:spcBef>
            </a:pPr>
            <a:endParaRPr lang="en-US" altLang="zh-CN" dirty="0">
              <a:latin typeface="微软雅黑" panose="020B0503020204020204" pitchFamily="34" charset="-122"/>
              <a:ea typeface="微软雅黑" panose="020B0503020204020204" pitchFamily="34" charset="-122"/>
            </a:endParaRPr>
          </a:p>
          <a:p>
            <a:pPr marL="257175" indent="-257175" algn="ctr">
              <a:spcBef>
                <a:spcPct val="20000"/>
              </a:spcBef>
            </a:pPr>
            <a:r>
              <a:rPr lang="en-US" altLang="zh-CN" sz="1200" dirty="0" err="1">
                <a:latin typeface="微软雅黑" panose="020B0503020204020204" pitchFamily="34" charset="-122"/>
                <a:ea typeface="微软雅黑" panose="020B0503020204020204" pitchFamily="34" charset="-122"/>
              </a:rPr>
              <a:t>Muti</a:t>
            </a:r>
            <a:r>
              <a:rPr lang="en-US" altLang="zh-CN" sz="1200" dirty="0">
                <a:latin typeface="微软雅黑" panose="020B0503020204020204" pitchFamily="34" charset="-122"/>
                <a:ea typeface="微软雅黑" panose="020B0503020204020204" pitchFamily="34" charset="-122"/>
              </a:rPr>
              <a:t>-Core </a:t>
            </a:r>
          </a:p>
          <a:p>
            <a:pPr marL="257175" indent="-257175" algn="ctr">
              <a:spcBef>
                <a:spcPct val="20000"/>
              </a:spcBef>
            </a:pPr>
            <a:r>
              <a:rPr lang="en-US" altLang="zh-CN" sz="1200" b="1" dirty="0">
                <a:latin typeface="微软雅黑" panose="020B0503020204020204" pitchFamily="34" charset="-122"/>
                <a:ea typeface="微软雅黑" panose="020B0503020204020204" pitchFamily="34" charset="-122"/>
              </a:rPr>
              <a:t>Processor</a:t>
            </a:r>
          </a:p>
          <a:p>
            <a:pPr marL="257175" indent="-257175">
              <a:spcBef>
                <a:spcPct val="20000"/>
              </a:spcBef>
            </a:pPr>
            <a:endParaRPr lang="en-US" altLang="zh-CN" sz="1200" dirty="0">
              <a:latin typeface="微软雅黑" panose="020B0503020204020204" pitchFamily="34" charset="-122"/>
              <a:ea typeface="微软雅黑" panose="020B0503020204020204" pitchFamily="34" charset="-122"/>
            </a:endParaRPr>
          </a:p>
          <a:p>
            <a:pPr marL="257175" indent="-257175">
              <a:spcBef>
                <a:spcPct val="20000"/>
              </a:spcBef>
            </a:pPr>
            <a:endParaRPr lang="en-US" altLang="zh-CN" sz="1200" dirty="0">
              <a:latin typeface="微软雅黑" panose="020B0503020204020204" pitchFamily="34" charset="-122"/>
              <a:ea typeface="微软雅黑" panose="020B0503020204020204" pitchFamily="34" charset="-122"/>
            </a:endParaRPr>
          </a:p>
          <a:p>
            <a:pPr marL="257175" indent="-257175">
              <a:spcBef>
                <a:spcPct val="20000"/>
              </a:spcBef>
            </a:pPr>
            <a:endParaRPr lang="zh-CN" altLang="en-US" sz="1350" dirty="0">
              <a:latin typeface="微软雅黑" panose="020B0503020204020204" pitchFamily="34" charset="-122"/>
              <a:ea typeface="微软雅黑" panose="020B0503020204020204" pitchFamily="34" charset="-122"/>
            </a:endParaRPr>
          </a:p>
        </p:txBody>
      </p:sp>
      <p:sp>
        <p:nvSpPr>
          <p:cNvPr id="6" name="Line 22"/>
          <p:cNvSpPr>
            <a:spLocks noChangeShapeType="1"/>
          </p:cNvSpPr>
          <p:nvPr/>
        </p:nvSpPr>
        <p:spPr bwMode="auto">
          <a:xfrm>
            <a:off x="2214038" y="2992765"/>
            <a:ext cx="0" cy="378042"/>
          </a:xfrm>
          <a:prstGeom prst="line">
            <a:avLst/>
          </a:prstGeom>
          <a:noFill/>
          <a:ln w="38100">
            <a:solidFill>
              <a:srgbClr val="0000FF"/>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13" name="Rectangle 36"/>
          <p:cNvSpPr>
            <a:spLocks noChangeArrowheads="1"/>
          </p:cNvSpPr>
          <p:nvPr/>
        </p:nvSpPr>
        <p:spPr bwMode="auto">
          <a:xfrm>
            <a:off x="2897614" y="3370807"/>
            <a:ext cx="702278" cy="702078"/>
          </a:xfrm>
          <a:prstGeom prst="rect">
            <a:avLst/>
          </a:prstGeom>
          <a:solidFill>
            <a:schemeClr val="accent1">
              <a:lumMod val="60000"/>
              <a:lumOff val="40000"/>
            </a:schemeClr>
          </a:solidFill>
          <a:ln w="9525" algn="ctr">
            <a:solidFill>
              <a:schemeClr val="bg1"/>
            </a:solidFill>
            <a:miter lim="800000"/>
            <a:headEnd/>
            <a:tailEnd/>
          </a:ln>
          <a:effectLst/>
        </p:spPr>
        <p:txBody>
          <a:bodyPr wrap="none" anchor="ctr"/>
          <a:lstStyle/>
          <a:p>
            <a:pPr marL="257175" indent="-257175">
              <a:spcBef>
                <a:spcPct val="20000"/>
              </a:spcBef>
            </a:pPr>
            <a:endParaRPr lang="en-US" altLang="zh-CN" sz="1500" dirty="0">
              <a:latin typeface="微软雅黑" panose="020B0503020204020204" pitchFamily="34" charset="-122"/>
              <a:ea typeface="微软雅黑" panose="020B0503020204020204" pitchFamily="34" charset="-122"/>
            </a:endParaRPr>
          </a:p>
        </p:txBody>
      </p:sp>
      <p:sp>
        <p:nvSpPr>
          <p:cNvPr id="14" name="Rectangle 36"/>
          <p:cNvSpPr>
            <a:spLocks noChangeArrowheads="1"/>
          </p:cNvSpPr>
          <p:nvPr/>
        </p:nvSpPr>
        <p:spPr bwMode="auto">
          <a:xfrm>
            <a:off x="1835996" y="3370807"/>
            <a:ext cx="764259" cy="702078"/>
          </a:xfrm>
          <a:prstGeom prst="rect">
            <a:avLst/>
          </a:prstGeom>
          <a:solidFill>
            <a:schemeClr val="accent1">
              <a:lumMod val="60000"/>
              <a:lumOff val="40000"/>
            </a:schemeClr>
          </a:solidFill>
          <a:ln w="9525" algn="ctr">
            <a:solidFill>
              <a:schemeClr val="bg1"/>
            </a:solidFill>
            <a:miter lim="800000"/>
            <a:headEnd/>
            <a:tailEnd/>
          </a:ln>
          <a:effectLst/>
        </p:spPr>
        <p:txBody>
          <a:bodyPr wrap="none" anchor="ctr"/>
          <a:lstStyle/>
          <a:p>
            <a:pPr marL="257175" indent="-257175">
              <a:spcBef>
                <a:spcPct val="20000"/>
              </a:spcBef>
            </a:pPr>
            <a:r>
              <a:rPr lang="en-US" altLang="zh-CN" sz="1200" dirty="0">
                <a:latin typeface="微软雅黑" panose="020B0503020204020204" pitchFamily="34" charset="-122"/>
                <a:ea typeface="微软雅黑" panose="020B0503020204020204" pitchFamily="34" charset="-122"/>
              </a:rPr>
              <a:t>   </a:t>
            </a:r>
          </a:p>
          <a:p>
            <a:pPr marL="257175" indent="-257175">
              <a:spcBef>
                <a:spcPct val="20000"/>
              </a:spcBef>
            </a:pPr>
            <a:r>
              <a:rPr lang="en-US" altLang="zh-CN" sz="1200" dirty="0">
                <a:latin typeface="微软雅黑" panose="020B0503020204020204" pitchFamily="34" charset="-122"/>
                <a:ea typeface="微软雅黑" panose="020B0503020204020204" pitchFamily="34" charset="-122"/>
              </a:rPr>
              <a:t>    </a:t>
            </a:r>
            <a:r>
              <a:rPr lang="en-US" altLang="zh-CN" sz="1200" dirty="0" err="1">
                <a:latin typeface="微软雅黑" panose="020B0503020204020204" pitchFamily="34" charset="-122"/>
                <a:ea typeface="微软雅黑" panose="020B0503020204020204" pitchFamily="34" charset="-122"/>
              </a:rPr>
              <a:t>PCIe</a:t>
            </a:r>
            <a:r>
              <a:rPr lang="en-US" altLang="zh-CN" sz="1200" dirty="0">
                <a:latin typeface="微软雅黑" panose="020B0503020204020204" pitchFamily="34" charset="-122"/>
                <a:ea typeface="微软雅黑" panose="020B0503020204020204" pitchFamily="34" charset="-122"/>
              </a:rPr>
              <a:t> </a:t>
            </a:r>
          </a:p>
          <a:p>
            <a:pPr marL="257175" indent="-257175">
              <a:spcBef>
                <a:spcPct val="20000"/>
              </a:spcBef>
            </a:pPr>
            <a:r>
              <a:rPr lang="en-US" altLang="zh-CN" sz="1200" dirty="0">
                <a:latin typeface="微软雅黑" panose="020B0503020204020204" pitchFamily="34" charset="-122"/>
                <a:ea typeface="微软雅黑" panose="020B0503020204020204" pitchFamily="34" charset="-122"/>
              </a:rPr>
              <a:t>   Switch</a:t>
            </a:r>
          </a:p>
          <a:p>
            <a:pPr marL="257175" indent="-257175">
              <a:spcBef>
                <a:spcPct val="20000"/>
              </a:spcBef>
            </a:pPr>
            <a:endParaRPr lang="en-US" altLang="zh-CN" sz="1200" dirty="0">
              <a:latin typeface="微软雅黑" panose="020B0503020204020204" pitchFamily="34" charset="-122"/>
              <a:ea typeface="微软雅黑" panose="020B0503020204020204" pitchFamily="34" charset="-122"/>
            </a:endParaRPr>
          </a:p>
        </p:txBody>
      </p:sp>
      <p:sp>
        <p:nvSpPr>
          <p:cNvPr id="23" name="Line 22"/>
          <p:cNvSpPr>
            <a:spLocks noChangeShapeType="1"/>
          </p:cNvSpPr>
          <p:nvPr/>
        </p:nvSpPr>
        <p:spPr bwMode="auto">
          <a:xfrm>
            <a:off x="3436907" y="2992765"/>
            <a:ext cx="0" cy="378042"/>
          </a:xfrm>
          <a:prstGeom prst="line">
            <a:avLst/>
          </a:prstGeom>
          <a:noFill/>
          <a:ln w="31750">
            <a:solidFill>
              <a:srgbClr val="FF0000"/>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39" name="Line 22"/>
          <p:cNvSpPr>
            <a:spLocks noChangeShapeType="1"/>
          </p:cNvSpPr>
          <p:nvPr/>
        </p:nvSpPr>
        <p:spPr bwMode="auto">
          <a:xfrm>
            <a:off x="3024128" y="2992765"/>
            <a:ext cx="0" cy="378042"/>
          </a:xfrm>
          <a:prstGeom prst="line">
            <a:avLst/>
          </a:prstGeom>
          <a:noFill/>
          <a:ln w="31750">
            <a:solidFill>
              <a:srgbClr val="FF0000"/>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42" name="Line 22"/>
          <p:cNvSpPr>
            <a:spLocks noChangeShapeType="1"/>
          </p:cNvSpPr>
          <p:nvPr/>
        </p:nvSpPr>
        <p:spPr bwMode="auto">
          <a:xfrm flipH="1">
            <a:off x="3598141" y="3802855"/>
            <a:ext cx="163769" cy="0"/>
          </a:xfrm>
          <a:prstGeom prst="line">
            <a:avLst/>
          </a:prstGeom>
          <a:noFill/>
          <a:ln w="31750">
            <a:solidFill>
              <a:srgbClr val="FF0000"/>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43" name="Rectangle 55"/>
          <p:cNvSpPr>
            <a:spLocks noChangeArrowheads="1"/>
          </p:cNvSpPr>
          <p:nvPr/>
        </p:nvSpPr>
        <p:spPr bwMode="auto">
          <a:xfrm>
            <a:off x="1908389" y="2560717"/>
            <a:ext cx="491309" cy="324036"/>
          </a:xfrm>
          <a:prstGeom prst="rect">
            <a:avLst/>
          </a:prstGeom>
          <a:solidFill>
            <a:srgbClr val="FBDD93"/>
          </a:solidFill>
          <a:ln w="9525" algn="ctr">
            <a:solidFill>
              <a:schemeClr val="bg1"/>
            </a:solidFill>
            <a:prstDash val="solid"/>
            <a:miter lim="800000"/>
            <a:headEnd/>
            <a:tailEnd/>
          </a:ln>
          <a:effectLst/>
        </p:spPr>
        <p:txBody>
          <a:bodyPr wrap="none" anchor="ctr"/>
          <a:lstStyle/>
          <a:p>
            <a:pPr marL="257175" indent="-257175"/>
            <a:r>
              <a:rPr lang="en-US" altLang="zh-CN" sz="600" dirty="0">
                <a:latin typeface="微软雅黑" panose="020B0503020204020204" pitchFamily="34" charset="-122"/>
                <a:ea typeface="微软雅黑" panose="020B0503020204020204" pitchFamily="34" charset="-122"/>
              </a:rPr>
              <a:t>  </a:t>
            </a:r>
            <a:r>
              <a:rPr lang="en-US" altLang="zh-CN" sz="750" dirty="0">
                <a:latin typeface="微软雅黑" panose="020B0503020204020204" pitchFamily="34" charset="-122"/>
                <a:ea typeface="微软雅黑" panose="020B0503020204020204" pitchFamily="34" charset="-122"/>
              </a:rPr>
              <a:t>Crypto</a:t>
            </a:r>
          </a:p>
          <a:p>
            <a:pPr marL="257175" indent="-257175"/>
            <a:r>
              <a:rPr lang="en-US" altLang="zh-CN" sz="750" dirty="0">
                <a:latin typeface="微软雅黑" panose="020B0503020204020204" pitchFamily="34" charset="-122"/>
                <a:ea typeface="微软雅黑" panose="020B0503020204020204" pitchFamily="34" charset="-122"/>
              </a:rPr>
              <a:t>Security</a:t>
            </a:r>
            <a:endParaRPr lang="zh-CN" altLang="en-US" sz="750" dirty="0">
              <a:latin typeface="微软雅黑" panose="020B0503020204020204" pitchFamily="34" charset="-122"/>
              <a:ea typeface="微软雅黑" panose="020B0503020204020204" pitchFamily="34" charset="-122"/>
            </a:endParaRPr>
          </a:p>
        </p:txBody>
      </p:sp>
      <p:sp>
        <p:nvSpPr>
          <p:cNvPr id="44" name="Rectangle 55"/>
          <p:cNvSpPr>
            <a:spLocks noChangeArrowheads="1"/>
          </p:cNvSpPr>
          <p:nvPr/>
        </p:nvSpPr>
        <p:spPr bwMode="auto">
          <a:xfrm>
            <a:off x="2465766" y="2560717"/>
            <a:ext cx="540060" cy="324036"/>
          </a:xfrm>
          <a:prstGeom prst="rect">
            <a:avLst/>
          </a:prstGeom>
          <a:solidFill>
            <a:srgbClr val="FBDD93"/>
          </a:solidFill>
          <a:ln w="9525" algn="ctr">
            <a:solidFill>
              <a:schemeClr val="bg1"/>
            </a:solidFill>
            <a:prstDash val="solid"/>
            <a:miter lim="800000"/>
            <a:headEnd/>
            <a:tailEnd/>
          </a:ln>
          <a:effectLst/>
        </p:spPr>
        <p:txBody>
          <a:bodyPr wrap="none" anchor="ctr"/>
          <a:lstStyle/>
          <a:p>
            <a:pPr marL="257175" indent="-257175"/>
            <a:r>
              <a:rPr lang="en-US" altLang="zh-CN" sz="750" dirty="0">
                <a:latin typeface="微软雅黑" panose="020B0503020204020204" pitchFamily="34" charset="-122"/>
                <a:ea typeface="微软雅黑" panose="020B0503020204020204" pitchFamily="34" charset="-122"/>
              </a:rPr>
              <a:t>Compress</a:t>
            </a:r>
          </a:p>
        </p:txBody>
      </p:sp>
      <p:sp>
        <p:nvSpPr>
          <p:cNvPr id="45" name="Rectangle 55"/>
          <p:cNvSpPr>
            <a:spLocks noChangeArrowheads="1"/>
          </p:cNvSpPr>
          <p:nvPr/>
        </p:nvSpPr>
        <p:spPr bwMode="auto">
          <a:xfrm>
            <a:off x="3054577" y="2560717"/>
            <a:ext cx="491309" cy="324036"/>
          </a:xfrm>
          <a:prstGeom prst="rect">
            <a:avLst/>
          </a:prstGeom>
          <a:solidFill>
            <a:srgbClr val="FBDD93"/>
          </a:solidFill>
          <a:ln w="9525" algn="ctr">
            <a:solidFill>
              <a:schemeClr val="bg1"/>
            </a:solidFill>
            <a:prstDash val="solid"/>
            <a:miter lim="800000"/>
            <a:headEnd/>
            <a:tailEnd/>
          </a:ln>
          <a:effectLst/>
        </p:spPr>
        <p:txBody>
          <a:bodyPr wrap="none" anchor="ctr"/>
          <a:lstStyle/>
          <a:p>
            <a:pPr marL="257175" indent="-257175"/>
            <a:r>
              <a:rPr lang="en-US" altLang="zh-CN" sz="750" dirty="0">
                <a:latin typeface="微软雅黑" panose="020B0503020204020204" pitchFamily="34" charset="-122"/>
                <a:ea typeface="微软雅黑" panose="020B0503020204020204" pitchFamily="34" charset="-122"/>
              </a:rPr>
              <a:t>     DPI </a:t>
            </a:r>
          </a:p>
          <a:p>
            <a:pPr marL="257175" indent="-257175"/>
            <a:r>
              <a:rPr lang="en-US" altLang="zh-CN" sz="750" dirty="0">
                <a:latin typeface="微软雅黑" panose="020B0503020204020204" pitchFamily="34" charset="-122"/>
                <a:ea typeface="微软雅黑" panose="020B0503020204020204" pitchFamily="34" charset="-122"/>
              </a:rPr>
              <a:t>  engines</a:t>
            </a:r>
            <a:endParaRPr lang="zh-CN" altLang="en-US" sz="750" dirty="0">
              <a:latin typeface="微软雅黑" panose="020B0503020204020204" pitchFamily="34" charset="-122"/>
              <a:ea typeface="微软雅黑" panose="020B0503020204020204" pitchFamily="34" charset="-122"/>
            </a:endParaRPr>
          </a:p>
        </p:txBody>
      </p:sp>
      <p:sp>
        <p:nvSpPr>
          <p:cNvPr id="46" name="Text Box 29"/>
          <p:cNvSpPr txBox="1">
            <a:spLocks noChangeArrowheads="1"/>
          </p:cNvSpPr>
          <p:nvPr/>
        </p:nvSpPr>
        <p:spPr bwMode="auto">
          <a:xfrm>
            <a:off x="4320271" y="1844266"/>
            <a:ext cx="845795" cy="323165"/>
          </a:xfrm>
          <a:prstGeom prst="rect">
            <a:avLst/>
          </a:prstGeom>
          <a:noFill/>
          <a:ln w="19050" algn="ctr">
            <a:noFill/>
            <a:miter lim="800000"/>
            <a:headEnd/>
            <a:tailEnd/>
          </a:ln>
          <a:effectLst/>
        </p:spPr>
        <p:txBody>
          <a:bodyPr wrap="square">
            <a:spAutoFit/>
          </a:bodyPr>
          <a:lstStyle/>
          <a:p>
            <a:pPr marL="257175" indent="-257175"/>
            <a:r>
              <a:rPr lang="en-US" altLang="zh-CN" sz="1500" dirty="0">
                <a:solidFill>
                  <a:schemeClr val="bg1"/>
                </a:solidFill>
                <a:latin typeface="微软雅黑" panose="020B0503020204020204" pitchFamily="34" charset="-122"/>
                <a:ea typeface="微软雅黑" panose="020B0503020204020204" pitchFamily="34" charset="-122"/>
              </a:rPr>
              <a:t>SPU</a:t>
            </a:r>
          </a:p>
        </p:txBody>
      </p:sp>
      <p:sp>
        <p:nvSpPr>
          <p:cNvPr id="47" name="Line 22"/>
          <p:cNvSpPr>
            <a:spLocks noChangeShapeType="1"/>
          </p:cNvSpPr>
          <p:nvPr/>
        </p:nvSpPr>
        <p:spPr bwMode="auto">
          <a:xfrm>
            <a:off x="3275856" y="1750627"/>
            <a:ext cx="0" cy="270030"/>
          </a:xfrm>
          <a:prstGeom prst="line">
            <a:avLst/>
          </a:prstGeom>
          <a:noFill/>
          <a:ln w="31750">
            <a:solidFill>
              <a:srgbClr val="FF0000"/>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49" name="Line 22"/>
          <p:cNvSpPr>
            <a:spLocks noChangeShapeType="1"/>
          </p:cNvSpPr>
          <p:nvPr/>
        </p:nvSpPr>
        <p:spPr bwMode="auto">
          <a:xfrm flipH="1">
            <a:off x="2646086" y="1372585"/>
            <a:ext cx="324036" cy="0"/>
          </a:xfrm>
          <a:prstGeom prst="line">
            <a:avLst/>
          </a:prstGeom>
          <a:noFill/>
          <a:ln w="31750">
            <a:solidFill>
              <a:srgbClr val="FF0000"/>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90" name="Line 22"/>
          <p:cNvSpPr>
            <a:spLocks noChangeShapeType="1"/>
          </p:cNvSpPr>
          <p:nvPr/>
        </p:nvSpPr>
        <p:spPr bwMode="auto">
          <a:xfrm flipH="1">
            <a:off x="3599892" y="3586831"/>
            <a:ext cx="162018" cy="0"/>
          </a:xfrm>
          <a:prstGeom prst="line">
            <a:avLst/>
          </a:prstGeom>
          <a:noFill/>
          <a:ln w="31750">
            <a:solidFill>
              <a:srgbClr val="FF0000"/>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60" name="Freeform 103"/>
          <p:cNvSpPr>
            <a:spLocks/>
          </p:cNvSpPr>
          <p:nvPr/>
        </p:nvSpPr>
        <p:spPr bwMode="auto">
          <a:xfrm>
            <a:off x="3000189" y="3640837"/>
            <a:ext cx="491309" cy="324036"/>
          </a:xfrm>
          <a:custGeom>
            <a:avLst/>
            <a:gdLst/>
            <a:ahLst/>
            <a:cxnLst>
              <a:cxn ang="0">
                <a:pos x="14" y="0"/>
              </a:cxn>
              <a:cxn ang="0">
                <a:pos x="14" y="5"/>
              </a:cxn>
              <a:cxn ang="0">
                <a:pos x="36" y="5"/>
              </a:cxn>
              <a:cxn ang="0">
                <a:pos x="48" y="16"/>
              </a:cxn>
              <a:cxn ang="0">
                <a:pos x="60" y="5"/>
              </a:cxn>
              <a:cxn ang="0">
                <a:pos x="83" y="5"/>
              </a:cxn>
              <a:cxn ang="0">
                <a:pos x="83" y="0"/>
              </a:cxn>
              <a:cxn ang="0">
                <a:pos x="97" y="7"/>
              </a:cxn>
              <a:cxn ang="0">
                <a:pos x="83" y="13"/>
              </a:cxn>
              <a:cxn ang="0">
                <a:pos x="83" y="8"/>
              </a:cxn>
              <a:cxn ang="0">
                <a:pos x="66" y="8"/>
              </a:cxn>
              <a:cxn ang="0">
                <a:pos x="53" y="21"/>
              </a:cxn>
              <a:cxn ang="0">
                <a:pos x="66" y="33"/>
              </a:cxn>
              <a:cxn ang="0">
                <a:pos x="83" y="33"/>
              </a:cxn>
              <a:cxn ang="0">
                <a:pos x="83" y="29"/>
              </a:cxn>
              <a:cxn ang="0">
                <a:pos x="97" y="35"/>
              </a:cxn>
              <a:cxn ang="0">
                <a:pos x="83" y="41"/>
              </a:cxn>
              <a:cxn ang="0">
                <a:pos x="83" y="37"/>
              </a:cxn>
              <a:cxn ang="0">
                <a:pos x="60" y="37"/>
              </a:cxn>
              <a:cxn ang="0">
                <a:pos x="48" y="25"/>
              </a:cxn>
              <a:cxn ang="0">
                <a:pos x="36" y="37"/>
              </a:cxn>
              <a:cxn ang="0">
                <a:pos x="14" y="37"/>
              </a:cxn>
              <a:cxn ang="0">
                <a:pos x="14" y="41"/>
              </a:cxn>
              <a:cxn ang="0">
                <a:pos x="0" y="35"/>
              </a:cxn>
              <a:cxn ang="0">
                <a:pos x="14" y="29"/>
              </a:cxn>
              <a:cxn ang="0">
                <a:pos x="14" y="33"/>
              </a:cxn>
              <a:cxn ang="0">
                <a:pos x="29" y="33"/>
              </a:cxn>
              <a:cxn ang="0">
                <a:pos x="43" y="21"/>
              </a:cxn>
              <a:cxn ang="0">
                <a:pos x="29" y="8"/>
              </a:cxn>
              <a:cxn ang="0">
                <a:pos x="14" y="8"/>
              </a:cxn>
              <a:cxn ang="0">
                <a:pos x="14" y="13"/>
              </a:cxn>
              <a:cxn ang="0">
                <a:pos x="0" y="7"/>
              </a:cxn>
              <a:cxn ang="0">
                <a:pos x="14" y="0"/>
              </a:cxn>
            </a:cxnLst>
            <a:rect l="0" t="0" r="r" b="b"/>
            <a:pathLst>
              <a:path w="97" h="41">
                <a:moveTo>
                  <a:pt x="14" y="0"/>
                </a:moveTo>
                <a:lnTo>
                  <a:pt x="14" y="5"/>
                </a:lnTo>
                <a:lnTo>
                  <a:pt x="36" y="5"/>
                </a:lnTo>
                <a:lnTo>
                  <a:pt x="48" y="16"/>
                </a:lnTo>
                <a:lnTo>
                  <a:pt x="60" y="5"/>
                </a:lnTo>
                <a:lnTo>
                  <a:pt x="83" y="5"/>
                </a:lnTo>
                <a:lnTo>
                  <a:pt x="83" y="0"/>
                </a:lnTo>
                <a:lnTo>
                  <a:pt x="97" y="7"/>
                </a:lnTo>
                <a:lnTo>
                  <a:pt x="83" y="13"/>
                </a:lnTo>
                <a:lnTo>
                  <a:pt x="83" y="8"/>
                </a:lnTo>
                <a:lnTo>
                  <a:pt x="66" y="8"/>
                </a:lnTo>
                <a:lnTo>
                  <a:pt x="53" y="21"/>
                </a:lnTo>
                <a:lnTo>
                  <a:pt x="66" y="33"/>
                </a:lnTo>
                <a:lnTo>
                  <a:pt x="83" y="33"/>
                </a:lnTo>
                <a:lnTo>
                  <a:pt x="83" y="29"/>
                </a:lnTo>
                <a:lnTo>
                  <a:pt x="97" y="35"/>
                </a:lnTo>
                <a:lnTo>
                  <a:pt x="83" y="41"/>
                </a:lnTo>
                <a:lnTo>
                  <a:pt x="83" y="37"/>
                </a:lnTo>
                <a:lnTo>
                  <a:pt x="60" y="37"/>
                </a:lnTo>
                <a:lnTo>
                  <a:pt x="48" y="25"/>
                </a:lnTo>
                <a:lnTo>
                  <a:pt x="36" y="37"/>
                </a:lnTo>
                <a:lnTo>
                  <a:pt x="14" y="37"/>
                </a:lnTo>
                <a:lnTo>
                  <a:pt x="14" y="41"/>
                </a:lnTo>
                <a:lnTo>
                  <a:pt x="0" y="35"/>
                </a:lnTo>
                <a:lnTo>
                  <a:pt x="14" y="29"/>
                </a:lnTo>
                <a:lnTo>
                  <a:pt x="14" y="33"/>
                </a:lnTo>
                <a:lnTo>
                  <a:pt x="29" y="33"/>
                </a:lnTo>
                <a:lnTo>
                  <a:pt x="43" y="21"/>
                </a:lnTo>
                <a:lnTo>
                  <a:pt x="29" y="8"/>
                </a:lnTo>
                <a:lnTo>
                  <a:pt x="14" y="8"/>
                </a:lnTo>
                <a:lnTo>
                  <a:pt x="14" y="13"/>
                </a:lnTo>
                <a:lnTo>
                  <a:pt x="0" y="7"/>
                </a:lnTo>
                <a:lnTo>
                  <a:pt x="14" y="0"/>
                </a:lnTo>
              </a:path>
            </a:pathLst>
          </a:custGeom>
          <a:gradFill rotWithShape="0">
            <a:gsLst>
              <a:gs pos="0">
                <a:srgbClr val="EFBD59"/>
              </a:gs>
              <a:gs pos="50000">
                <a:srgbClr val="EFBD59">
                  <a:gamma/>
                  <a:tint val="23529"/>
                  <a:invGamma/>
                </a:srgbClr>
              </a:gs>
              <a:gs pos="100000">
                <a:srgbClr val="EFBD59"/>
              </a:gs>
            </a:gsLst>
            <a:lin ang="0" scaled="1"/>
          </a:gradFill>
          <a:ln w="9525">
            <a:noFill/>
            <a:round/>
            <a:headEnd/>
            <a:tailEnd/>
          </a:ln>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61" name="矩形 60"/>
          <p:cNvSpPr/>
          <p:nvPr/>
        </p:nvSpPr>
        <p:spPr>
          <a:xfrm>
            <a:off x="2970121" y="3370807"/>
            <a:ext cx="728084"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rPr>
              <a:t>MGF</a:t>
            </a:r>
            <a:endParaRPr lang="zh-CN" altLang="en-US" dirty="0">
              <a:latin typeface="微软雅黑" panose="020B0503020204020204" pitchFamily="34" charset="-122"/>
              <a:ea typeface="微软雅黑" panose="020B0503020204020204" pitchFamily="34" charset="-122"/>
            </a:endParaRPr>
          </a:p>
        </p:txBody>
      </p:sp>
      <p:sp>
        <p:nvSpPr>
          <p:cNvPr id="65" name="Rectangle 55"/>
          <p:cNvSpPr>
            <a:spLocks noChangeArrowheads="1"/>
          </p:cNvSpPr>
          <p:nvPr/>
        </p:nvSpPr>
        <p:spPr bwMode="auto">
          <a:xfrm>
            <a:off x="2951820" y="994543"/>
            <a:ext cx="1268760" cy="756140"/>
          </a:xfrm>
          <a:prstGeom prst="rect">
            <a:avLst/>
          </a:prstGeom>
          <a:solidFill>
            <a:schemeClr val="accent5">
              <a:lumMod val="90000"/>
            </a:schemeClr>
          </a:solidFill>
          <a:ln w="9525" algn="ctr">
            <a:solidFill>
              <a:schemeClr val="bg1"/>
            </a:solidFill>
            <a:miter lim="800000"/>
            <a:headEnd/>
            <a:tailEnd/>
          </a:ln>
          <a:effectLst/>
        </p:spPr>
        <p:txBody>
          <a:bodyPr wrap="none" anchor="ctr"/>
          <a:lstStyle/>
          <a:p>
            <a:endParaRPr lang="zh-CN" altLang="en-US" dirty="0">
              <a:latin typeface="微软雅黑" panose="020B0503020204020204" pitchFamily="34" charset="-122"/>
              <a:ea typeface="微软雅黑" panose="020B0503020204020204" pitchFamily="34" charset="-122"/>
            </a:endParaRPr>
          </a:p>
        </p:txBody>
      </p:sp>
      <p:sp>
        <p:nvSpPr>
          <p:cNvPr id="66" name="Rectangle 57"/>
          <p:cNvSpPr>
            <a:spLocks noChangeArrowheads="1"/>
          </p:cNvSpPr>
          <p:nvPr/>
        </p:nvSpPr>
        <p:spPr bwMode="auto">
          <a:xfrm>
            <a:off x="2996744" y="1264908"/>
            <a:ext cx="485924" cy="432197"/>
          </a:xfrm>
          <a:prstGeom prst="rect">
            <a:avLst/>
          </a:prstGeom>
          <a:solidFill>
            <a:schemeClr val="tx2">
              <a:lumMod val="20000"/>
              <a:lumOff val="80000"/>
            </a:schemeClr>
          </a:solidFill>
          <a:ln w="9525" algn="ctr">
            <a:solidFill>
              <a:schemeClr val="bg1"/>
            </a:solidFill>
            <a:miter lim="800000"/>
            <a:headEnd/>
            <a:tailEnd/>
          </a:ln>
          <a:effectLst/>
        </p:spPr>
        <p:txBody>
          <a:bodyPr wrap="none" anchor="ctr"/>
          <a:lstStyle/>
          <a:p>
            <a:pPr marL="257175" indent="-257175">
              <a:spcBef>
                <a:spcPct val="20000"/>
              </a:spcBef>
            </a:pPr>
            <a:r>
              <a:rPr lang="en-US" altLang="zh-CN" sz="1200" dirty="0">
                <a:latin typeface="微软雅黑" panose="020B0503020204020204" pitchFamily="34" charset="-122"/>
                <a:ea typeface="微软雅黑" panose="020B0503020204020204" pitchFamily="34" charset="-122"/>
              </a:rPr>
              <a:t>CPU</a:t>
            </a:r>
            <a:endParaRPr lang="zh-CN" altLang="en-US" sz="1200" dirty="0">
              <a:latin typeface="微软雅黑" panose="020B0503020204020204" pitchFamily="34" charset="-122"/>
              <a:ea typeface="微软雅黑" panose="020B0503020204020204" pitchFamily="34" charset="-122"/>
            </a:endParaRPr>
          </a:p>
        </p:txBody>
      </p:sp>
      <p:sp>
        <p:nvSpPr>
          <p:cNvPr id="67" name="Rectangle 72"/>
          <p:cNvSpPr>
            <a:spLocks noChangeArrowheads="1"/>
          </p:cNvSpPr>
          <p:nvPr/>
        </p:nvSpPr>
        <p:spPr bwMode="auto">
          <a:xfrm>
            <a:off x="3644815" y="1541476"/>
            <a:ext cx="441131" cy="155145"/>
          </a:xfrm>
          <a:prstGeom prst="rect">
            <a:avLst/>
          </a:prstGeom>
          <a:solidFill>
            <a:schemeClr val="bg2">
              <a:lumMod val="40000"/>
              <a:lumOff val="60000"/>
            </a:schemeClr>
          </a:solidFill>
          <a:ln w="9525" algn="ctr">
            <a:solidFill>
              <a:schemeClr val="bg1"/>
            </a:solidFill>
            <a:prstDash val="solid"/>
            <a:miter lim="800000"/>
            <a:headEnd/>
            <a:tailEnd/>
          </a:ln>
          <a:effectLst/>
        </p:spPr>
        <p:txBody>
          <a:bodyPr wrap="none" anchor="ctr"/>
          <a:lstStyle/>
          <a:p>
            <a:pPr algn="ctr"/>
            <a:r>
              <a:rPr lang="en-US" altLang="zh-CN" sz="750" dirty="0">
                <a:latin typeface="微软雅黑" panose="020B0503020204020204" pitchFamily="34" charset="-122"/>
                <a:ea typeface="微软雅黑" panose="020B0503020204020204" pitchFamily="34" charset="-122"/>
              </a:rPr>
              <a:t>DDR3 </a:t>
            </a:r>
            <a:endParaRPr lang="zh-CN" altLang="en-US" sz="750" dirty="0" err="1">
              <a:latin typeface="微软雅黑" panose="020B0503020204020204" pitchFamily="34" charset="-122"/>
              <a:ea typeface="微软雅黑" panose="020B0503020204020204" pitchFamily="34" charset="-122"/>
            </a:endParaRPr>
          </a:p>
        </p:txBody>
      </p:sp>
      <p:sp>
        <p:nvSpPr>
          <p:cNvPr id="68" name="Line 70"/>
          <p:cNvSpPr>
            <a:spLocks noChangeShapeType="1"/>
          </p:cNvSpPr>
          <p:nvPr/>
        </p:nvSpPr>
        <p:spPr bwMode="auto">
          <a:xfrm flipV="1">
            <a:off x="3482798" y="1588609"/>
            <a:ext cx="162018" cy="0"/>
          </a:xfrm>
          <a:prstGeom prst="line">
            <a:avLst/>
          </a:prstGeom>
          <a:noFill/>
          <a:ln w="38100">
            <a:solidFill>
              <a:schemeClr val="tx1"/>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69" name="Rectangle 72"/>
          <p:cNvSpPr>
            <a:spLocks noChangeArrowheads="1"/>
          </p:cNvSpPr>
          <p:nvPr/>
        </p:nvSpPr>
        <p:spPr bwMode="auto">
          <a:xfrm>
            <a:off x="3644815" y="1318579"/>
            <a:ext cx="441131" cy="162018"/>
          </a:xfrm>
          <a:prstGeom prst="rect">
            <a:avLst/>
          </a:prstGeom>
          <a:solidFill>
            <a:schemeClr val="bg2">
              <a:lumMod val="40000"/>
              <a:lumOff val="60000"/>
            </a:schemeClr>
          </a:solidFill>
          <a:ln w="9525" algn="ctr">
            <a:solidFill>
              <a:schemeClr val="bg1"/>
            </a:solidFill>
            <a:prstDash val="solid"/>
            <a:miter lim="800000"/>
            <a:headEnd/>
            <a:tailEnd/>
          </a:ln>
          <a:effectLst/>
        </p:spPr>
        <p:txBody>
          <a:bodyPr wrap="none" anchor="ctr"/>
          <a:lstStyle/>
          <a:p>
            <a:r>
              <a:rPr lang="en-US" altLang="zh-CN" sz="750" dirty="0">
                <a:latin typeface="微软雅黑" panose="020B0503020204020204" pitchFamily="34" charset="-122"/>
                <a:ea typeface="微软雅黑" panose="020B0503020204020204" pitchFamily="34" charset="-122"/>
              </a:rPr>
              <a:t>CF Card</a:t>
            </a:r>
            <a:endParaRPr lang="zh-CN" altLang="en-US" sz="750" dirty="0" err="1">
              <a:latin typeface="微软雅黑" panose="020B0503020204020204" pitchFamily="34" charset="-122"/>
              <a:ea typeface="微软雅黑" panose="020B0503020204020204" pitchFamily="34" charset="-122"/>
            </a:endParaRPr>
          </a:p>
        </p:txBody>
      </p:sp>
      <p:sp>
        <p:nvSpPr>
          <p:cNvPr id="70" name="Line 70"/>
          <p:cNvSpPr>
            <a:spLocks noChangeShapeType="1"/>
          </p:cNvSpPr>
          <p:nvPr/>
        </p:nvSpPr>
        <p:spPr bwMode="auto">
          <a:xfrm flipV="1">
            <a:off x="3482798" y="1372585"/>
            <a:ext cx="162018" cy="0"/>
          </a:xfrm>
          <a:prstGeom prst="line">
            <a:avLst/>
          </a:prstGeom>
          <a:noFill/>
          <a:ln w="38100">
            <a:solidFill>
              <a:schemeClr val="tx1"/>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71" name="Rectangle 55"/>
          <p:cNvSpPr>
            <a:spLocks noChangeArrowheads="1"/>
          </p:cNvSpPr>
          <p:nvPr/>
        </p:nvSpPr>
        <p:spPr bwMode="auto">
          <a:xfrm>
            <a:off x="1457954" y="994543"/>
            <a:ext cx="1268760" cy="756140"/>
          </a:xfrm>
          <a:prstGeom prst="rect">
            <a:avLst/>
          </a:prstGeom>
          <a:solidFill>
            <a:schemeClr val="accent5">
              <a:lumMod val="90000"/>
            </a:schemeClr>
          </a:solidFill>
          <a:ln w="9525" algn="ctr">
            <a:solidFill>
              <a:schemeClr val="bg1"/>
            </a:solidFill>
            <a:miter lim="800000"/>
            <a:headEnd/>
            <a:tailEnd/>
          </a:ln>
          <a:effectLst/>
        </p:spPr>
        <p:txBody>
          <a:bodyPr wrap="none" anchor="ctr"/>
          <a:lstStyle/>
          <a:p>
            <a:endParaRPr lang="zh-CN" altLang="en-US" dirty="0">
              <a:latin typeface="微软雅黑" panose="020B0503020204020204" pitchFamily="34" charset="-122"/>
              <a:ea typeface="微软雅黑" panose="020B0503020204020204" pitchFamily="34" charset="-122"/>
            </a:endParaRPr>
          </a:p>
        </p:txBody>
      </p:sp>
      <p:sp>
        <p:nvSpPr>
          <p:cNvPr id="72" name="Rectangle 57"/>
          <p:cNvSpPr>
            <a:spLocks noChangeArrowheads="1"/>
          </p:cNvSpPr>
          <p:nvPr/>
        </p:nvSpPr>
        <p:spPr bwMode="auto">
          <a:xfrm>
            <a:off x="2214168" y="1264424"/>
            <a:ext cx="485924" cy="432197"/>
          </a:xfrm>
          <a:prstGeom prst="rect">
            <a:avLst/>
          </a:prstGeom>
          <a:solidFill>
            <a:schemeClr val="tx2">
              <a:lumMod val="20000"/>
              <a:lumOff val="80000"/>
            </a:schemeClr>
          </a:solidFill>
          <a:ln w="9525" algn="ctr">
            <a:solidFill>
              <a:schemeClr val="bg1"/>
            </a:solidFill>
            <a:miter lim="800000"/>
            <a:headEnd/>
            <a:tailEnd/>
          </a:ln>
          <a:effectLst/>
        </p:spPr>
        <p:txBody>
          <a:bodyPr wrap="none" anchor="ctr"/>
          <a:lstStyle/>
          <a:p>
            <a:pPr marL="257175" indent="-257175">
              <a:spcBef>
                <a:spcPct val="20000"/>
              </a:spcBef>
            </a:pPr>
            <a:r>
              <a:rPr lang="en-US" altLang="zh-CN" sz="1200" dirty="0">
                <a:latin typeface="微软雅黑" panose="020B0503020204020204" pitchFamily="34" charset="-122"/>
                <a:ea typeface="微软雅黑" panose="020B0503020204020204" pitchFamily="34" charset="-122"/>
              </a:rPr>
              <a:t>CPU</a:t>
            </a:r>
            <a:endParaRPr lang="zh-CN" altLang="en-US" sz="1200" dirty="0">
              <a:latin typeface="微软雅黑" panose="020B0503020204020204" pitchFamily="34" charset="-122"/>
              <a:ea typeface="微软雅黑" panose="020B0503020204020204" pitchFamily="34" charset="-122"/>
            </a:endParaRPr>
          </a:p>
        </p:txBody>
      </p:sp>
      <p:sp>
        <p:nvSpPr>
          <p:cNvPr id="73" name="Rectangle 72"/>
          <p:cNvSpPr>
            <a:spLocks noChangeArrowheads="1"/>
          </p:cNvSpPr>
          <p:nvPr/>
        </p:nvSpPr>
        <p:spPr bwMode="auto">
          <a:xfrm>
            <a:off x="1601670" y="1541476"/>
            <a:ext cx="450350" cy="155145"/>
          </a:xfrm>
          <a:prstGeom prst="rect">
            <a:avLst/>
          </a:prstGeom>
          <a:solidFill>
            <a:schemeClr val="bg2">
              <a:lumMod val="40000"/>
              <a:lumOff val="60000"/>
            </a:schemeClr>
          </a:solidFill>
          <a:ln w="9525" algn="ctr">
            <a:solidFill>
              <a:schemeClr val="bg1"/>
            </a:solidFill>
            <a:prstDash val="solid"/>
            <a:miter lim="800000"/>
            <a:headEnd/>
            <a:tailEnd/>
          </a:ln>
          <a:effectLst/>
        </p:spPr>
        <p:txBody>
          <a:bodyPr wrap="none" anchor="ctr"/>
          <a:lstStyle/>
          <a:p>
            <a:pPr algn="ctr"/>
            <a:r>
              <a:rPr lang="en-US" altLang="zh-CN" sz="750" dirty="0">
                <a:latin typeface="微软雅黑" panose="020B0503020204020204" pitchFamily="34" charset="-122"/>
                <a:ea typeface="微软雅黑" panose="020B0503020204020204" pitchFamily="34" charset="-122"/>
              </a:rPr>
              <a:t>DDR3 </a:t>
            </a:r>
            <a:endParaRPr lang="zh-CN" altLang="en-US" sz="750" dirty="0" err="1">
              <a:latin typeface="微软雅黑" panose="020B0503020204020204" pitchFamily="34" charset="-122"/>
              <a:ea typeface="微软雅黑" panose="020B0503020204020204" pitchFamily="34" charset="-122"/>
            </a:endParaRPr>
          </a:p>
        </p:txBody>
      </p:sp>
      <p:sp>
        <p:nvSpPr>
          <p:cNvPr id="74" name="Line 70"/>
          <p:cNvSpPr>
            <a:spLocks noChangeShapeType="1"/>
          </p:cNvSpPr>
          <p:nvPr/>
        </p:nvSpPr>
        <p:spPr bwMode="auto">
          <a:xfrm flipV="1">
            <a:off x="2052020" y="1588609"/>
            <a:ext cx="162018" cy="0"/>
          </a:xfrm>
          <a:prstGeom prst="line">
            <a:avLst/>
          </a:prstGeom>
          <a:noFill/>
          <a:ln w="38100">
            <a:solidFill>
              <a:schemeClr val="tx1"/>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75" name="Rectangle 72"/>
          <p:cNvSpPr>
            <a:spLocks noChangeArrowheads="1"/>
          </p:cNvSpPr>
          <p:nvPr/>
        </p:nvSpPr>
        <p:spPr bwMode="auto">
          <a:xfrm>
            <a:off x="1601670" y="1318579"/>
            <a:ext cx="450350" cy="162018"/>
          </a:xfrm>
          <a:prstGeom prst="rect">
            <a:avLst/>
          </a:prstGeom>
          <a:solidFill>
            <a:schemeClr val="bg2">
              <a:lumMod val="40000"/>
              <a:lumOff val="60000"/>
            </a:schemeClr>
          </a:solidFill>
          <a:ln w="9525" algn="ctr">
            <a:solidFill>
              <a:schemeClr val="bg1"/>
            </a:solidFill>
            <a:prstDash val="solid"/>
            <a:miter lim="800000"/>
            <a:headEnd/>
            <a:tailEnd/>
          </a:ln>
          <a:effectLst/>
        </p:spPr>
        <p:txBody>
          <a:bodyPr wrap="none" anchor="ctr"/>
          <a:lstStyle/>
          <a:p>
            <a:r>
              <a:rPr lang="en-US" altLang="zh-CN" sz="750" dirty="0">
                <a:latin typeface="微软雅黑" panose="020B0503020204020204" pitchFamily="34" charset="-122"/>
                <a:ea typeface="微软雅黑" panose="020B0503020204020204" pitchFamily="34" charset="-122"/>
              </a:rPr>
              <a:t>CF Card</a:t>
            </a:r>
            <a:endParaRPr lang="zh-CN" altLang="en-US" sz="750" dirty="0">
              <a:latin typeface="微软雅黑" panose="020B0503020204020204" pitchFamily="34" charset="-122"/>
              <a:ea typeface="微软雅黑" panose="020B0503020204020204" pitchFamily="34" charset="-122"/>
            </a:endParaRPr>
          </a:p>
        </p:txBody>
      </p:sp>
      <p:sp>
        <p:nvSpPr>
          <p:cNvPr id="76" name="Line 70"/>
          <p:cNvSpPr>
            <a:spLocks noChangeShapeType="1"/>
          </p:cNvSpPr>
          <p:nvPr/>
        </p:nvSpPr>
        <p:spPr bwMode="auto">
          <a:xfrm flipV="1">
            <a:off x="2052020" y="1372585"/>
            <a:ext cx="162018" cy="0"/>
          </a:xfrm>
          <a:prstGeom prst="line">
            <a:avLst/>
          </a:prstGeom>
          <a:noFill/>
          <a:ln w="38100">
            <a:solidFill>
              <a:schemeClr val="tx1"/>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77" name="Rectangle 72"/>
          <p:cNvSpPr>
            <a:spLocks noChangeArrowheads="1"/>
          </p:cNvSpPr>
          <p:nvPr/>
        </p:nvSpPr>
        <p:spPr bwMode="auto">
          <a:xfrm>
            <a:off x="3726205" y="2074663"/>
            <a:ext cx="521759" cy="162018"/>
          </a:xfrm>
          <a:prstGeom prst="rect">
            <a:avLst/>
          </a:prstGeom>
          <a:solidFill>
            <a:schemeClr val="bg2">
              <a:lumMod val="40000"/>
              <a:lumOff val="60000"/>
            </a:schemeClr>
          </a:solidFill>
          <a:ln w="9525" algn="ctr">
            <a:solidFill>
              <a:schemeClr val="bg1"/>
            </a:solidFill>
            <a:prstDash val="solid"/>
            <a:miter lim="800000"/>
            <a:headEnd/>
            <a:tailEnd/>
          </a:ln>
          <a:effectLst/>
        </p:spPr>
        <p:txBody>
          <a:bodyPr wrap="none" anchor="ctr"/>
          <a:lstStyle/>
          <a:p>
            <a:r>
              <a:rPr lang="en-US" altLang="zh-CN" sz="750" dirty="0">
                <a:latin typeface="微软雅黑" panose="020B0503020204020204" pitchFamily="34" charset="-122"/>
                <a:ea typeface="微软雅黑" panose="020B0503020204020204" pitchFamily="34" charset="-122"/>
              </a:rPr>
              <a:t>CF Card</a:t>
            </a:r>
            <a:endParaRPr lang="zh-CN" altLang="en-US" sz="750" dirty="0">
              <a:latin typeface="微软雅黑" panose="020B0503020204020204" pitchFamily="34" charset="-122"/>
              <a:ea typeface="微软雅黑" panose="020B0503020204020204" pitchFamily="34" charset="-122"/>
            </a:endParaRPr>
          </a:p>
        </p:txBody>
      </p:sp>
      <p:sp>
        <p:nvSpPr>
          <p:cNvPr id="78" name="Line 70"/>
          <p:cNvSpPr>
            <a:spLocks noChangeShapeType="1"/>
          </p:cNvSpPr>
          <p:nvPr/>
        </p:nvSpPr>
        <p:spPr bwMode="auto">
          <a:xfrm flipV="1">
            <a:off x="3618194" y="2128669"/>
            <a:ext cx="108012" cy="0"/>
          </a:xfrm>
          <a:prstGeom prst="line">
            <a:avLst/>
          </a:prstGeom>
          <a:noFill/>
          <a:ln w="38100">
            <a:solidFill>
              <a:schemeClr val="tx1"/>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79" name="Rectangle 72"/>
          <p:cNvSpPr>
            <a:spLocks noChangeArrowheads="1"/>
          </p:cNvSpPr>
          <p:nvPr/>
        </p:nvSpPr>
        <p:spPr bwMode="auto">
          <a:xfrm>
            <a:off x="3726205" y="2290687"/>
            <a:ext cx="521759" cy="162018"/>
          </a:xfrm>
          <a:prstGeom prst="rect">
            <a:avLst/>
          </a:prstGeom>
          <a:solidFill>
            <a:schemeClr val="bg2">
              <a:lumMod val="40000"/>
              <a:lumOff val="60000"/>
            </a:schemeClr>
          </a:solidFill>
          <a:ln w="9525" algn="ctr">
            <a:solidFill>
              <a:schemeClr val="bg1"/>
            </a:solidFill>
            <a:prstDash val="solid"/>
            <a:miter lim="800000"/>
            <a:headEnd/>
            <a:tailEnd/>
          </a:ln>
          <a:effectLst/>
        </p:spPr>
        <p:txBody>
          <a:bodyPr wrap="none" anchor="ctr"/>
          <a:lstStyle/>
          <a:p>
            <a:pPr algn="ctr"/>
            <a:r>
              <a:rPr lang="en-US" altLang="zh-CN" sz="750" dirty="0">
                <a:latin typeface="微软雅黑" panose="020B0503020204020204" pitchFamily="34" charset="-122"/>
                <a:ea typeface="微软雅黑" panose="020B0503020204020204" pitchFamily="34" charset="-122"/>
              </a:rPr>
              <a:t>DDR3 </a:t>
            </a:r>
            <a:endParaRPr lang="zh-CN" altLang="en-US" sz="750" dirty="0">
              <a:latin typeface="微软雅黑" panose="020B0503020204020204" pitchFamily="34" charset="-122"/>
              <a:ea typeface="微软雅黑" panose="020B0503020204020204" pitchFamily="34" charset="-122"/>
            </a:endParaRPr>
          </a:p>
        </p:txBody>
      </p:sp>
      <p:sp>
        <p:nvSpPr>
          <p:cNvPr id="80" name="Line 70"/>
          <p:cNvSpPr>
            <a:spLocks noChangeShapeType="1"/>
          </p:cNvSpPr>
          <p:nvPr/>
        </p:nvSpPr>
        <p:spPr bwMode="auto">
          <a:xfrm flipV="1">
            <a:off x="3618194" y="2344693"/>
            <a:ext cx="108012" cy="0"/>
          </a:xfrm>
          <a:prstGeom prst="line">
            <a:avLst/>
          </a:prstGeom>
          <a:noFill/>
          <a:ln w="38100">
            <a:solidFill>
              <a:schemeClr val="tx1"/>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94" name="Line 22"/>
          <p:cNvSpPr>
            <a:spLocks noChangeShapeType="1"/>
          </p:cNvSpPr>
          <p:nvPr/>
        </p:nvSpPr>
        <p:spPr bwMode="auto">
          <a:xfrm>
            <a:off x="3240152" y="4072885"/>
            <a:ext cx="0" cy="477779"/>
          </a:xfrm>
          <a:prstGeom prst="line">
            <a:avLst/>
          </a:prstGeom>
          <a:noFill/>
          <a:ln w="31750">
            <a:solidFill>
              <a:srgbClr val="FF0000"/>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95" name="Line 22"/>
          <p:cNvSpPr>
            <a:spLocks noChangeShapeType="1"/>
          </p:cNvSpPr>
          <p:nvPr/>
        </p:nvSpPr>
        <p:spPr bwMode="auto">
          <a:xfrm>
            <a:off x="3618194" y="2614723"/>
            <a:ext cx="432048" cy="0"/>
          </a:xfrm>
          <a:prstGeom prst="line">
            <a:avLst/>
          </a:prstGeom>
          <a:noFill/>
          <a:ln w="31750">
            <a:solidFill>
              <a:srgbClr val="FF0000"/>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97" name="Rectangle 36"/>
          <p:cNvSpPr>
            <a:spLocks noChangeArrowheads="1"/>
          </p:cNvSpPr>
          <p:nvPr/>
        </p:nvSpPr>
        <p:spPr bwMode="auto">
          <a:xfrm>
            <a:off x="3977935" y="2506711"/>
            <a:ext cx="597677" cy="216024"/>
          </a:xfrm>
          <a:prstGeom prst="rect">
            <a:avLst/>
          </a:prstGeom>
          <a:solidFill>
            <a:schemeClr val="accent1">
              <a:lumMod val="20000"/>
              <a:lumOff val="80000"/>
            </a:schemeClr>
          </a:solidFill>
          <a:ln w="9525" algn="ctr">
            <a:solidFill>
              <a:schemeClr val="bg1"/>
            </a:solidFill>
            <a:miter lim="800000"/>
            <a:headEnd/>
            <a:tailEnd/>
          </a:ln>
          <a:effectLst/>
        </p:spPr>
        <p:txBody>
          <a:bodyPr wrap="none" anchor="ctr"/>
          <a:lstStyle/>
          <a:p>
            <a:pPr marL="257175" indent="-257175">
              <a:spcBef>
                <a:spcPct val="20000"/>
              </a:spcBef>
            </a:pPr>
            <a:r>
              <a:rPr lang="en-US" altLang="zh-CN" sz="788" dirty="0">
                <a:latin typeface="微软雅黑" panose="020B0503020204020204" pitchFamily="34" charset="-122"/>
                <a:ea typeface="微软雅黑" panose="020B0503020204020204" pitchFamily="34" charset="-122"/>
              </a:rPr>
              <a:t>  GE/SFP</a:t>
            </a:r>
          </a:p>
        </p:txBody>
      </p:sp>
      <p:sp>
        <p:nvSpPr>
          <p:cNvPr id="98" name="Line 22"/>
          <p:cNvSpPr>
            <a:spLocks noChangeShapeType="1"/>
          </p:cNvSpPr>
          <p:nvPr/>
        </p:nvSpPr>
        <p:spPr bwMode="auto">
          <a:xfrm>
            <a:off x="3618194" y="2884753"/>
            <a:ext cx="432048" cy="0"/>
          </a:xfrm>
          <a:prstGeom prst="line">
            <a:avLst/>
          </a:prstGeom>
          <a:noFill/>
          <a:ln w="38100">
            <a:solidFill>
              <a:srgbClr val="B60DC3"/>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99" name="Rectangle 36"/>
          <p:cNvSpPr>
            <a:spLocks noChangeArrowheads="1"/>
          </p:cNvSpPr>
          <p:nvPr/>
        </p:nvSpPr>
        <p:spPr bwMode="auto">
          <a:xfrm>
            <a:off x="3977934" y="2776741"/>
            <a:ext cx="717213" cy="216024"/>
          </a:xfrm>
          <a:prstGeom prst="rect">
            <a:avLst/>
          </a:prstGeom>
          <a:solidFill>
            <a:schemeClr val="accent1">
              <a:lumMod val="20000"/>
              <a:lumOff val="80000"/>
            </a:schemeClr>
          </a:solidFill>
          <a:ln w="9525" algn="ctr">
            <a:solidFill>
              <a:schemeClr val="bg1"/>
            </a:solidFill>
            <a:miter lim="800000"/>
            <a:headEnd/>
            <a:tailEnd/>
          </a:ln>
          <a:effectLst/>
        </p:spPr>
        <p:txBody>
          <a:bodyPr wrap="none" anchor="ctr"/>
          <a:lstStyle/>
          <a:p>
            <a:pPr marL="257175" indent="-257175">
              <a:spcBef>
                <a:spcPct val="20000"/>
              </a:spcBef>
            </a:pPr>
            <a:r>
              <a:rPr lang="en-US" altLang="zh-CN" sz="788" dirty="0">
                <a:latin typeface="微软雅黑" panose="020B0503020204020204" pitchFamily="34" charset="-122"/>
                <a:ea typeface="微软雅黑" panose="020B0503020204020204" pitchFamily="34" charset="-122"/>
              </a:rPr>
              <a:t>  10G SFP+</a:t>
            </a:r>
          </a:p>
        </p:txBody>
      </p:sp>
      <p:sp>
        <p:nvSpPr>
          <p:cNvPr id="101" name="Line 22"/>
          <p:cNvSpPr>
            <a:spLocks noChangeShapeType="1"/>
          </p:cNvSpPr>
          <p:nvPr/>
        </p:nvSpPr>
        <p:spPr bwMode="auto">
          <a:xfrm>
            <a:off x="4358182" y="1264573"/>
            <a:ext cx="270030" cy="0"/>
          </a:xfrm>
          <a:prstGeom prst="line">
            <a:avLst/>
          </a:prstGeom>
          <a:noFill/>
          <a:ln w="38100">
            <a:solidFill>
              <a:srgbClr val="0000FF"/>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102" name="矩形 101"/>
          <p:cNvSpPr/>
          <p:nvPr/>
        </p:nvSpPr>
        <p:spPr>
          <a:xfrm>
            <a:off x="4628212" y="1156561"/>
            <a:ext cx="442750" cy="230832"/>
          </a:xfrm>
          <a:prstGeom prst="rect">
            <a:avLst/>
          </a:prstGeom>
        </p:spPr>
        <p:txBody>
          <a:bodyPr wrap="none">
            <a:spAutoFit/>
          </a:bodyPr>
          <a:lstStyle/>
          <a:p>
            <a:r>
              <a:rPr lang="en-US" altLang="zh-CN" sz="900" b="1" dirty="0">
                <a:latin typeface="微软雅黑" panose="020B0503020204020204" pitchFamily="34" charset="-122"/>
                <a:ea typeface="微软雅黑" panose="020B0503020204020204" pitchFamily="34" charset="-122"/>
              </a:rPr>
              <a:t>PCIe</a:t>
            </a:r>
            <a:endParaRPr lang="zh-CN" altLang="en-US" sz="900" b="1" dirty="0">
              <a:latin typeface="微软雅黑" panose="020B0503020204020204" pitchFamily="34" charset="-122"/>
              <a:ea typeface="微软雅黑" panose="020B0503020204020204" pitchFamily="34" charset="-122"/>
            </a:endParaRPr>
          </a:p>
        </p:txBody>
      </p:sp>
      <p:sp>
        <p:nvSpPr>
          <p:cNvPr id="103" name="Line 22"/>
          <p:cNvSpPr>
            <a:spLocks noChangeShapeType="1"/>
          </p:cNvSpPr>
          <p:nvPr/>
        </p:nvSpPr>
        <p:spPr bwMode="auto">
          <a:xfrm>
            <a:off x="4355976" y="1426591"/>
            <a:ext cx="270030" cy="0"/>
          </a:xfrm>
          <a:prstGeom prst="line">
            <a:avLst/>
          </a:prstGeom>
          <a:noFill/>
          <a:ln w="31750">
            <a:solidFill>
              <a:srgbClr val="FF0000"/>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104" name="矩形 103"/>
          <p:cNvSpPr/>
          <p:nvPr/>
        </p:nvSpPr>
        <p:spPr>
          <a:xfrm>
            <a:off x="4628212" y="1318579"/>
            <a:ext cx="338554" cy="230832"/>
          </a:xfrm>
          <a:prstGeom prst="rect">
            <a:avLst/>
          </a:prstGeom>
        </p:spPr>
        <p:txBody>
          <a:bodyPr wrap="none">
            <a:spAutoFit/>
          </a:bodyPr>
          <a:lstStyle/>
          <a:p>
            <a:r>
              <a:rPr lang="en-US" altLang="zh-CN" sz="900" b="1" dirty="0">
                <a:latin typeface="微软雅黑" panose="020B0503020204020204" pitchFamily="34" charset="-122"/>
                <a:ea typeface="微软雅黑" panose="020B0503020204020204" pitchFamily="34" charset="-122"/>
              </a:rPr>
              <a:t>GE</a:t>
            </a:r>
            <a:endParaRPr lang="zh-CN" altLang="en-US" sz="900" b="1" dirty="0">
              <a:latin typeface="微软雅黑" panose="020B0503020204020204" pitchFamily="34" charset="-122"/>
              <a:ea typeface="微软雅黑" panose="020B0503020204020204" pitchFamily="34" charset="-122"/>
            </a:endParaRPr>
          </a:p>
        </p:txBody>
      </p:sp>
      <p:sp>
        <p:nvSpPr>
          <p:cNvPr id="105" name="Line 22"/>
          <p:cNvSpPr>
            <a:spLocks noChangeShapeType="1"/>
          </p:cNvSpPr>
          <p:nvPr/>
        </p:nvSpPr>
        <p:spPr bwMode="auto">
          <a:xfrm>
            <a:off x="4355976" y="1588609"/>
            <a:ext cx="270030" cy="0"/>
          </a:xfrm>
          <a:prstGeom prst="line">
            <a:avLst/>
          </a:prstGeom>
          <a:noFill/>
          <a:ln w="31750">
            <a:solidFill>
              <a:srgbClr val="B60DC3"/>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106" name="矩形 105"/>
          <p:cNvSpPr/>
          <p:nvPr/>
        </p:nvSpPr>
        <p:spPr>
          <a:xfrm>
            <a:off x="4626007" y="1480597"/>
            <a:ext cx="479618" cy="230832"/>
          </a:xfrm>
          <a:prstGeom prst="rect">
            <a:avLst/>
          </a:prstGeom>
        </p:spPr>
        <p:txBody>
          <a:bodyPr wrap="none">
            <a:spAutoFit/>
          </a:bodyPr>
          <a:lstStyle/>
          <a:p>
            <a:r>
              <a:rPr lang="en-US" altLang="zh-CN" sz="900" b="1" dirty="0">
                <a:latin typeface="微软雅黑" panose="020B0503020204020204" pitchFamily="34" charset="-122"/>
                <a:ea typeface="微软雅黑" panose="020B0503020204020204" pitchFamily="34" charset="-122"/>
              </a:rPr>
              <a:t>10GE</a:t>
            </a:r>
            <a:endParaRPr lang="zh-CN" altLang="en-US" sz="900" b="1" dirty="0">
              <a:latin typeface="微软雅黑" panose="020B0503020204020204" pitchFamily="34" charset="-122"/>
              <a:ea typeface="微软雅黑" panose="020B0503020204020204" pitchFamily="34" charset="-122"/>
            </a:endParaRPr>
          </a:p>
        </p:txBody>
      </p:sp>
      <p:sp>
        <p:nvSpPr>
          <p:cNvPr id="84" name="Line 22"/>
          <p:cNvSpPr>
            <a:spLocks noChangeShapeType="1"/>
          </p:cNvSpPr>
          <p:nvPr/>
        </p:nvSpPr>
        <p:spPr bwMode="auto">
          <a:xfrm>
            <a:off x="2322050" y="1750627"/>
            <a:ext cx="0" cy="270030"/>
          </a:xfrm>
          <a:prstGeom prst="line">
            <a:avLst/>
          </a:prstGeom>
          <a:noFill/>
          <a:ln w="31750">
            <a:solidFill>
              <a:srgbClr val="FF0000"/>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93" name="Line 22"/>
          <p:cNvSpPr>
            <a:spLocks noChangeShapeType="1"/>
          </p:cNvSpPr>
          <p:nvPr/>
        </p:nvSpPr>
        <p:spPr bwMode="auto">
          <a:xfrm>
            <a:off x="2214038" y="4072886"/>
            <a:ext cx="0" cy="477779"/>
          </a:xfrm>
          <a:prstGeom prst="line">
            <a:avLst/>
          </a:prstGeom>
          <a:noFill/>
          <a:ln w="38100">
            <a:solidFill>
              <a:srgbClr val="0000FF"/>
            </a:solidFill>
            <a:round/>
            <a:headEnd/>
            <a:tailEnd/>
          </a:ln>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92" name="Rectangle 24"/>
          <p:cNvSpPr>
            <a:spLocks noChangeArrowheads="1"/>
          </p:cNvSpPr>
          <p:nvPr/>
        </p:nvSpPr>
        <p:spPr bwMode="auto">
          <a:xfrm>
            <a:off x="1439652" y="4450927"/>
            <a:ext cx="3456384" cy="324036"/>
          </a:xfrm>
          <a:prstGeom prst="rect">
            <a:avLst/>
          </a:prstGeom>
          <a:solidFill>
            <a:schemeClr val="accent1">
              <a:lumMod val="50000"/>
            </a:schemeClr>
          </a:solidFill>
          <a:ln w="9525" algn="ctr">
            <a:solidFill>
              <a:schemeClr val="bg1"/>
            </a:solidFill>
            <a:miter lim="800000"/>
            <a:headEnd/>
            <a:tailEnd/>
          </a:ln>
          <a:effectLst/>
        </p:spPr>
        <p:txBody>
          <a:bodyPr wrap="none" anchor="ctr"/>
          <a:lstStyle/>
          <a:p>
            <a:pPr algn="ctr"/>
            <a:r>
              <a:rPr lang="en-US" altLang="zh-CN" sz="825" dirty="0">
                <a:solidFill>
                  <a:schemeClr val="bg1"/>
                </a:solidFill>
                <a:latin typeface="微软雅黑" panose="020B0503020204020204" pitchFamily="34" charset="-122"/>
                <a:ea typeface="微软雅黑" panose="020B0503020204020204" pitchFamily="34" charset="-122"/>
              </a:rPr>
              <a:t>HMIM SLOTs</a:t>
            </a:r>
            <a:endParaRPr lang="zh-CN" altLang="en-US" sz="825" dirty="0">
              <a:solidFill>
                <a:schemeClr val="bg1"/>
              </a:solidFill>
              <a:latin typeface="微软雅黑" panose="020B0503020204020204" pitchFamily="34" charset="-122"/>
              <a:ea typeface="微软雅黑" panose="020B0503020204020204" pitchFamily="34" charset="-122"/>
            </a:endParaRPr>
          </a:p>
        </p:txBody>
      </p:sp>
      <p:sp>
        <p:nvSpPr>
          <p:cNvPr id="41" name="Rectangle 36"/>
          <p:cNvSpPr>
            <a:spLocks noChangeArrowheads="1"/>
          </p:cNvSpPr>
          <p:nvPr/>
        </p:nvSpPr>
        <p:spPr bwMode="auto">
          <a:xfrm>
            <a:off x="3722119" y="3748849"/>
            <a:ext cx="382129" cy="162018"/>
          </a:xfrm>
          <a:prstGeom prst="rect">
            <a:avLst/>
          </a:prstGeom>
          <a:solidFill>
            <a:schemeClr val="accent3">
              <a:lumMod val="90000"/>
            </a:schemeClr>
          </a:solidFill>
          <a:ln w="9525" algn="ctr">
            <a:solidFill>
              <a:schemeClr val="bg1"/>
            </a:solidFill>
            <a:miter lim="800000"/>
            <a:headEnd/>
            <a:tailEnd/>
          </a:ln>
          <a:effectLst/>
        </p:spPr>
        <p:txBody>
          <a:bodyPr wrap="none" anchor="ctr"/>
          <a:lstStyle/>
          <a:p>
            <a:pPr marL="257175" indent="-257175">
              <a:spcBef>
                <a:spcPct val="20000"/>
              </a:spcBef>
            </a:pPr>
            <a:r>
              <a:rPr lang="en-US" altLang="zh-CN" sz="788" dirty="0">
                <a:latin typeface="微软雅黑" panose="020B0503020204020204" pitchFamily="34" charset="-122"/>
                <a:ea typeface="微软雅黑" panose="020B0503020204020204" pitchFamily="34" charset="-122"/>
              </a:rPr>
              <a:t>VPM2</a:t>
            </a:r>
          </a:p>
        </p:txBody>
      </p:sp>
      <p:sp>
        <p:nvSpPr>
          <p:cNvPr id="89" name="Rectangle 36"/>
          <p:cNvSpPr>
            <a:spLocks noChangeArrowheads="1"/>
          </p:cNvSpPr>
          <p:nvPr/>
        </p:nvSpPr>
        <p:spPr bwMode="auto">
          <a:xfrm>
            <a:off x="3726206" y="3532825"/>
            <a:ext cx="382129" cy="162018"/>
          </a:xfrm>
          <a:prstGeom prst="rect">
            <a:avLst/>
          </a:prstGeom>
          <a:solidFill>
            <a:schemeClr val="accent3">
              <a:lumMod val="90000"/>
            </a:schemeClr>
          </a:solidFill>
          <a:ln w="9525" algn="ctr">
            <a:solidFill>
              <a:schemeClr val="bg1"/>
            </a:solidFill>
            <a:miter lim="800000"/>
            <a:headEnd/>
            <a:tailEnd/>
          </a:ln>
          <a:effectLst/>
        </p:spPr>
        <p:txBody>
          <a:bodyPr wrap="none" anchor="ctr"/>
          <a:lstStyle/>
          <a:p>
            <a:pPr marL="257175" indent="-257175">
              <a:spcBef>
                <a:spcPct val="20000"/>
              </a:spcBef>
            </a:pPr>
            <a:r>
              <a:rPr lang="en-US" altLang="zh-CN" sz="788" dirty="0">
                <a:latin typeface="微软雅黑" panose="020B0503020204020204" pitchFamily="34" charset="-122"/>
                <a:ea typeface="微软雅黑" panose="020B0503020204020204" pitchFamily="34" charset="-122"/>
              </a:rPr>
              <a:t>VPM2</a:t>
            </a:r>
          </a:p>
        </p:txBody>
      </p:sp>
      <p:sp>
        <p:nvSpPr>
          <p:cNvPr id="88" name="Text Box 29"/>
          <p:cNvSpPr txBox="1">
            <a:spLocks noChangeArrowheads="1"/>
          </p:cNvSpPr>
          <p:nvPr/>
        </p:nvSpPr>
        <p:spPr bwMode="auto">
          <a:xfrm>
            <a:off x="1547664" y="987574"/>
            <a:ext cx="1791154" cy="276999"/>
          </a:xfrm>
          <a:prstGeom prst="rect">
            <a:avLst/>
          </a:prstGeom>
          <a:noFill/>
          <a:ln w="19050" algn="ctr">
            <a:noFill/>
            <a:miter lim="800000"/>
            <a:headEnd/>
            <a:tailEnd/>
          </a:ln>
          <a:effectLst/>
        </p:spPr>
        <p:txBody>
          <a:bodyPr wrap="square">
            <a:spAutoFit/>
          </a:bodyPr>
          <a:lstStyle/>
          <a:p>
            <a:pPr marL="257175" indent="-257175"/>
            <a:r>
              <a:rPr lang="en-US" altLang="zh-CN" sz="1200" dirty="0">
                <a:latin typeface="微软雅黑" panose="020B0503020204020204" pitchFamily="34" charset="-122"/>
                <a:ea typeface="微软雅黑" panose="020B0503020204020204" pitchFamily="34" charset="-122"/>
              </a:rPr>
              <a:t>MPU Master</a:t>
            </a:r>
          </a:p>
        </p:txBody>
      </p:sp>
      <p:sp>
        <p:nvSpPr>
          <p:cNvPr id="91" name="Text Box 29"/>
          <p:cNvSpPr txBox="1">
            <a:spLocks noChangeArrowheads="1"/>
          </p:cNvSpPr>
          <p:nvPr/>
        </p:nvSpPr>
        <p:spPr bwMode="auto">
          <a:xfrm>
            <a:off x="3113838" y="987574"/>
            <a:ext cx="1746494" cy="276999"/>
          </a:xfrm>
          <a:prstGeom prst="rect">
            <a:avLst/>
          </a:prstGeom>
          <a:noFill/>
          <a:ln w="19050" algn="ctr">
            <a:noFill/>
            <a:miter lim="800000"/>
            <a:headEnd/>
            <a:tailEnd/>
          </a:ln>
          <a:effectLst/>
        </p:spPr>
        <p:txBody>
          <a:bodyPr wrap="square">
            <a:spAutoFit/>
          </a:bodyPr>
          <a:lstStyle/>
          <a:p>
            <a:pPr marL="257175" indent="-257175"/>
            <a:r>
              <a:rPr lang="en-US" altLang="zh-CN" sz="1200" dirty="0">
                <a:latin typeface="微软雅黑" panose="020B0503020204020204" pitchFamily="34" charset="-122"/>
                <a:ea typeface="微软雅黑" panose="020B0503020204020204" pitchFamily="34" charset="-122"/>
              </a:rPr>
              <a:t>MPU Slave</a:t>
            </a:r>
          </a:p>
        </p:txBody>
      </p:sp>
      <p:grpSp>
        <p:nvGrpSpPr>
          <p:cNvPr id="96" name="组合 19"/>
          <p:cNvGrpSpPr/>
          <p:nvPr/>
        </p:nvGrpSpPr>
        <p:grpSpPr>
          <a:xfrm>
            <a:off x="5204995" y="919340"/>
            <a:ext cx="3101474" cy="977847"/>
            <a:chOff x="6156176" y="1777805"/>
            <a:chExt cx="2736304" cy="1985376"/>
          </a:xfrm>
          <a:effectLst>
            <a:outerShdw blurRad="50800" dist="38100" dir="2700000" algn="tl" rotWithShape="0">
              <a:prstClr val="black">
                <a:alpha val="40000"/>
              </a:prstClr>
            </a:outerShdw>
          </a:effectLst>
        </p:grpSpPr>
        <p:sp>
          <p:nvSpPr>
            <p:cNvPr id="100" name="TextBox 99"/>
            <p:cNvSpPr txBox="1"/>
            <p:nvPr/>
          </p:nvSpPr>
          <p:spPr>
            <a:xfrm>
              <a:off x="6156176" y="2209850"/>
              <a:ext cx="2736304" cy="1553331"/>
            </a:xfrm>
            <a:prstGeom prst="rect">
              <a:avLst/>
            </a:prstGeom>
            <a:solidFill>
              <a:schemeClr val="accent3">
                <a:lumMod val="95000"/>
              </a:schemeClr>
            </a:solidFill>
            <a:ln>
              <a:noFill/>
            </a:ln>
            <a:effectLst/>
          </p:spPr>
          <p:txBody>
            <a:bodyPr wrap="square" tIns="135000" bIns="135000" rtlCol="0">
              <a:spAutoFit/>
            </a:bodyPr>
            <a:lstStyle/>
            <a:p>
              <a:pPr marL="133350" indent="-133350">
                <a:lnSpc>
                  <a:spcPct val="130000"/>
                </a:lnSpc>
                <a:spcBef>
                  <a:spcPts val="600"/>
                </a:spcBef>
                <a:buSzPct val="80000"/>
                <a:buFont typeface="Wingdings" pitchFamily="2" charset="2"/>
                <a:buChar char="l"/>
              </a:pPr>
              <a:r>
                <a:rPr lang="zh-CN" altLang="en-US" sz="1050" dirty="0">
                  <a:latin typeface="微软雅黑" panose="020B0503020204020204" pitchFamily="34" charset="-122"/>
                  <a:ea typeface="微软雅黑" panose="020B0503020204020204" pitchFamily="34" charset="-122"/>
                </a:rPr>
                <a:t>系统控制和数据转发分离，提升系统可靠性</a:t>
              </a:r>
              <a:endParaRPr lang="en-US" altLang="zh-CN" sz="1050"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zh-CN" altLang="en-US" sz="1050" dirty="0">
                  <a:latin typeface="微软雅黑" panose="020B0503020204020204" pitchFamily="34" charset="-122"/>
                  <a:ea typeface="微软雅黑" panose="020B0503020204020204" pitchFamily="34" charset="-122"/>
                </a:rPr>
                <a:t>双主控</a:t>
              </a:r>
              <a:r>
                <a:rPr lang="en-US" altLang="zh-CN" sz="1050" dirty="0">
                  <a:latin typeface="微软雅黑" panose="020B0503020204020204" pitchFamily="34" charset="-122"/>
                  <a:ea typeface="微软雅黑" panose="020B0503020204020204" pitchFamily="34" charset="-122"/>
                </a:rPr>
                <a:t>MPU</a:t>
              </a:r>
              <a:r>
                <a:rPr lang="zh-CN" altLang="en-US" sz="1050" dirty="0">
                  <a:latin typeface="微软雅黑" panose="020B0503020204020204" pitchFamily="34" charset="-122"/>
                  <a:ea typeface="微软雅黑" panose="020B0503020204020204" pitchFamily="34" charset="-122"/>
                </a:rPr>
                <a:t>支持</a:t>
              </a:r>
              <a:r>
                <a:rPr lang="en-US" altLang="zh-CN" sz="1050" dirty="0">
                  <a:latin typeface="微软雅黑" panose="020B0503020204020204" pitchFamily="34" charset="-122"/>
                  <a:ea typeface="微软雅黑" panose="020B0503020204020204" pitchFamily="34" charset="-122"/>
                </a:rPr>
                <a:t>ms</a:t>
              </a:r>
              <a:r>
                <a:rPr lang="zh-CN" altLang="en-US" sz="1050" dirty="0">
                  <a:latin typeface="微软雅黑" panose="020B0503020204020204" pitchFamily="34" charset="-122"/>
                  <a:ea typeface="微软雅黑" panose="020B0503020204020204" pitchFamily="34" charset="-122"/>
                </a:rPr>
                <a:t>级主备倒换和进程级备份</a:t>
              </a:r>
            </a:p>
          </p:txBody>
        </p:sp>
        <p:sp>
          <p:nvSpPr>
            <p:cNvPr id="110" name="同侧圆角矩形 109"/>
            <p:cNvSpPr/>
            <p:nvPr/>
          </p:nvSpPr>
          <p:spPr bwMode="ltGray">
            <a:xfrm>
              <a:off x="6156176" y="1777805"/>
              <a:ext cx="2736304" cy="559586"/>
            </a:xfrm>
            <a:prstGeom prst="round2SameRect">
              <a:avLst/>
            </a:prstGeom>
            <a:solidFill>
              <a:srgbClr val="0070C0"/>
            </a:solidFill>
            <a:ln w="9525">
              <a:noFill/>
              <a:miter lim="800000"/>
              <a:headEnd/>
              <a:tailEnd/>
            </a:ln>
            <a:effectLst/>
          </p:spPr>
          <p:txBody>
            <a:bodyPr wrap="none"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双主控系统架构</a:t>
              </a:r>
            </a:p>
          </p:txBody>
        </p:sp>
      </p:grpSp>
      <p:grpSp>
        <p:nvGrpSpPr>
          <p:cNvPr id="114" name="组合 19"/>
          <p:cNvGrpSpPr/>
          <p:nvPr/>
        </p:nvGrpSpPr>
        <p:grpSpPr>
          <a:xfrm>
            <a:off x="5214942" y="2048213"/>
            <a:ext cx="3091527" cy="1387633"/>
            <a:chOff x="6156176" y="1777805"/>
            <a:chExt cx="2736304" cy="1811595"/>
          </a:xfrm>
          <a:effectLst>
            <a:outerShdw blurRad="50800" dist="38100" dir="2700000" algn="tl" rotWithShape="0">
              <a:prstClr val="black">
                <a:alpha val="40000"/>
              </a:prstClr>
            </a:outerShdw>
          </a:effectLst>
        </p:grpSpPr>
        <p:sp>
          <p:nvSpPr>
            <p:cNvPr id="117" name="TextBox 116"/>
            <p:cNvSpPr txBox="1"/>
            <p:nvPr/>
          </p:nvSpPr>
          <p:spPr>
            <a:xfrm>
              <a:off x="6156176" y="2209850"/>
              <a:ext cx="2736304" cy="1379550"/>
            </a:xfrm>
            <a:prstGeom prst="rect">
              <a:avLst/>
            </a:prstGeom>
            <a:solidFill>
              <a:schemeClr val="accent3">
                <a:lumMod val="95000"/>
              </a:schemeClr>
            </a:solidFill>
            <a:ln>
              <a:noFill/>
            </a:ln>
            <a:effectLst/>
          </p:spPr>
          <p:txBody>
            <a:bodyPr wrap="square" tIns="135000" bIns="135000" rtlCol="0">
              <a:spAutoFit/>
            </a:bodyPr>
            <a:lstStyle/>
            <a:p>
              <a:pPr marL="133350" indent="-133350">
                <a:lnSpc>
                  <a:spcPct val="130000"/>
                </a:lnSpc>
                <a:spcBef>
                  <a:spcPts val="600"/>
                </a:spcBef>
                <a:buSzPct val="80000"/>
                <a:buFont typeface="Wingdings" pitchFamily="2" charset="2"/>
                <a:buChar char="l"/>
              </a:pPr>
              <a:r>
                <a:rPr lang="zh-CN" altLang="en-US" sz="1050" dirty="0">
                  <a:latin typeface="微软雅黑" panose="020B0503020204020204" pitchFamily="34" charset="-122"/>
                  <a:ea typeface="微软雅黑" panose="020B0503020204020204" pitchFamily="34" charset="-122"/>
                </a:rPr>
                <a:t>路由和交换平面分离，降低</a:t>
              </a:r>
              <a:r>
                <a:rPr lang="en-US" altLang="zh-CN" sz="1050" dirty="0">
                  <a:latin typeface="微软雅黑" panose="020B0503020204020204" pitchFamily="34" charset="-122"/>
                  <a:ea typeface="微软雅黑" panose="020B0503020204020204" pitchFamily="34" charset="-122"/>
                </a:rPr>
                <a:t>CPU</a:t>
              </a:r>
              <a:r>
                <a:rPr lang="zh-CN" altLang="en-US" sz="1050" dirty="0">
                  <a:latin typeface="微软雅黑" panose="020B0503020204020204" pitchFamily="34" charset="-122"/>
                  <a:ea typeface="微软雅黑" panose="020B0503020204020204" pitchFamily="34" charset="-122"/>
                </a:rPr>
                <a:t>压力</a:t>
              </a:r>
              <a:endParaRPr lang="en-US" altLang="zh-CN" sz="1050"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en-US" altLang="zh-CN" sz="1050" dirty="0">
                  <a:latin typeface="微软雅黑" panose="020B0503020204020204" pitchFamily="34" charset="-122"/>
                  <a:ea typeface="微软雅黑" panose="020B0503020204020204" pitchFamily="34" charset="-122"/>
                </a:rPr>
                <a:t>20Gbps</a:t>
              </a:r>
              <a:r>
                <a:rPr lang="zh-CN" altLang="en-US" sz="1050" dirty="0">
                  <a:latin typeface="微软雅黑" panose="020B0503020204020204" pitchFamily="34" charset="-122"/>
                  <a:ea typeface="微软雅黑" panose="020B0503020204020204" pitchFamily="34" charset="-122"/>
                </a:rPr>
                <a:t>背板带宽，千兆线速交换</a:t>
              </a:r>
              <a:endParaRPr lang="en-US" altLang="zh-CN" sz="1050"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zh-CN" altLang="en-US" sz="1050" dirty="0">
                  <a:latin typeface="微软雅黑" panose="020B0503020204020204" pitchFamily="34" charset="-122"/>
                  <a:ea typeface="微软雅黑" panose="020B0503020204020204" pitchFamily="34" charset="-122"/>
                </a:rPr>
                <a:t>支持</a:t>
              </a:r>
              <a:r>
                <a:rPr lang="en-US" altLang="zh-CN" sz="1050" dirty="0">
                  <a:latin typeface="微软雅黑" panose="020B0503020204020204" pitchFamily="34" charset="-122"/>
                  <a:ea typeface="微软雅黑" panose="020B0503020204020204" pitchFamily="34" charset="-122"/>
                </a:rPr>
                <a:t>10GE LAN</a:t>
              </a:r>
              <a:r>
                <a:rPr lang="zh-CN" altLang="en-US" sz="1050" dirty="0">
                  <a:latin typeface="微软雅黑" panose="020B0503020204020204" pitchFamily="34" charset="-122"/>
                  <a:ea typeface="微软雅黑" panose="020B0503020204020204" pitchFamily="34" charset="-122"/>
                </a:rPr>
                <a:t>局域网接入</a:t>
              </a:r>
            </a:p>
          </p:txBody>
        </p:sp>
        <p:sp>
          <p:nvSpPr>
            <p:cNvPr id="121" name="同侧圆角矩形 120"/>
            <p:cNvSpPr/>
            <p:nvPr/>
          </p:nvSpPr>
          <p:spPr bwMode="ltGray">
            <a:xfrm>
              <a:off x="6156176" y="1777805"/>
              <a:ext cx="2736304" cy="559586"/>
            </a:xfrm>
            <a:prstGeom prst="round2SameRect">
              <a:avLst/>
            </a:prstGeom>
            <a:solidFill>
              <a:srgbClr val="0070C0"/>
            </a:solidFill>
            <a:ln w="9525">
              <a:noFill/>
              <a:miter lim="800000"/>
              <a:headEnd/>
              <a:tailEnd/>
            </a:ln>
            <a:effectLst/>
          </p:spPr>
          <p:txBody>
            <a:bodyPr wrap="none"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路由交换双矩阵</a:t>
              </a:r>
            </a:p>
          </p:txBody>
        </p:sp>
      </p:grpSp>
      <p:grpSp>
        <p:nvGrpSpPr>
          <p:cNvPr id="122" name="组合 19"/>
          <p:cNvGrpSpPr/>
          <p:nvPr/>
        </p:nvGrpSpPr>
        <p:grpSpPr>
          <a:xfrm>
            <a:off x="5214942" y="3511359"/>
            <a:ext cx="3091527" cy="1310689"/>
            <a:chOff x="6156176" y="1777805"/>
            <a:chExt cx="2736304" cy="1711143"/>
          </a:xfrm>
          <a:effectLst>
            <a:outerShdw blurRad="50800" dist="38100" dir="2700000" algn="tl" rotWithShape="0">
              <a:prstClr val="black">
                <a:alpha val="40000"/>
              </a:prstClr>
            </a:outerShdw>
          </a:effectLst>
        </p:grpSpPr>
        <p:sp>
          <p:nvSpPr>
            <p:cNvPr id="123" name="TextBox 122"/>
            <p:cNvSpPr txBox="1"/>
            <p:nvPr/>
          </p:nvSpPr>
          <p:spPr>
            <a:xfrm>
              <a:off x="6156176" y="2209851"/>
              <a:ext cx="2736304" cy="1279097"/>
            </a:xfrm>
            <a:prstGeom prst="rect">
              <a:avLst/>
            </a:prstGeom>
            <a:solidFill>
              <a:schemeClr val="accent3">
                <a:lumMod val="95000"/>
              </a:schemeClr>
            </a:solidFill>
            <a:ln>
              <a:noFill/>
            </a:ln>
            <a:effectLst/>
          </p:spPr>
          <p:txBody>
            <a:bodyPr wrap="square" tIns="135000" bIns="135000" rtlCol="0">
              <a:spAutoFit/>
            </a:bodyPr>
            <a:lstStyle/>
            <a:p>
              <a:pPr marL="133350" indent="-133350">
                <a:lnSpc>
                  <a:spcPct val="130000"/>
                </a:lnSpc>
                <a:spcBef>
                  <a:spcPts val="600"/>
                </a:spcBef>
                <a:buSzPct val="80000"/>
                <a:buFont typeface="Wingdings" pitchFamily="2" charset="2"/>
                <a:buChar char="l"/>
              </a:pPr>
              <a:r>
                <a:rPr lang="zh-CN" altLang="en-US" sz="1050" dirty="0">
                  <a:latin typeface="微软雅黑" panose="020B0503020204020204" pitchFamily="34" charset="-122"/>
                  <a:ea typeface="微软雅黑" panose="020B0503020204020204" pitchFamily="34" charset="-122"/>
                </a:rPr>
                <a:t>处理器内置多种业务加速引擎</a:t>
              </a:r>
              <a:endParaRPr lang="en-US" altLang="zh-CN" sz="1050"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zh-CN" altLang="en-US" sz="1050" dirty="0">
                  <a:latin typeface="微软雅黑" panose="020B0503020204020204" pitchFamily="34" charset="-122"/>
                  <a:ea typeface="微软雅黑" panose="020B0503020204020204" pitchFamily="34" charset="-122"/>
                </a:rPr>
                <a:t>性能强大的第二代音频处理模块</a:t>
              </a:r>
              <a:r>
                <a:rPr lang="en-US" altLang="zh-CN" sz="1050" dirty="0">
                  <a:latin typeface="微软雅黑" panose="020B0503020204020204" pitchFamily="34" charset="-122"/>
                  <a:ea typeface="微软雅黑" panose="020B0503020204020204" pitchFamily="34" charset="-122"/>
                </a:rPr>
                <a:t>VPM2</a:t>
              </a:r>
              <a:r>
                <a:rPr lang="zh-CN" altLang="en-US" sz="1050" dirty="0">
                  <a:latin typeface="微软雅黑" panose="020B0503020204020204" pitchFamily="34" charset="-122"/>
                  <a:ea typeface="微软雅黑" panose="020B0503020204020204" pitchFamily="34" charset="-122"/>
                </a:rPr>
                <a:t>，预留视频处理能力</a:t>
              </a:r>
              <a:endParaRPr lang="en-US" altLang="zh-CN" sz="1050" dirty="0">
                <a:latin typeface="微软雅黑" panose="020B0503020204020204" pitchFamily="34" charset="-122"/>
                <a:ea typeface="微软雅黑" panose="020B0503020204020204" pitchFamily="34" charset="-122"/>
              </a:endParaRPr>
            </a:p>
          </p:txBody>
        </p:sp>
        <p:sp>
          <p:nvSpPr>
            <p:cNvPr id="124" name="同侧圆角矩形 123"/>
            <p:cNvSpPr/>
            <p:nvPr/>
          </p:nvSpPr>
          <p:spPr bwMode="ltGray">
            <a:xfrm>
              <a:off x="6156176" y="1777805"/>
              <a:ext cx="2736304" cy="559586"/>
            </a:xfrm>
            <a:prstGeom prst="round2SameRect">
              <a:avLst/>
            </a:prstGeom>
            <a:solidFill>
              <a:srgbClr val="0070C0"/>
            </a:solidFill>
            <a:ln w="9525">
              <a:noFill/>
              <a:miter lim="800000"/>
              <a:headEnd/>
              <a:tailEnd/>
            </a:ln>
            <a:effectLst/>
          </p:spPr>
          <p:txBody>
            <a:bodyPr wrap="none"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业务处理引擎</a:t>
              </a:r>
            </a:p>
          </p:txBody>
        </p:sp>
      </p:grpSp>
      <p:sp>
        <p:nvSpPr>
          <p:cNvPr id="2" name="标题 1"/>
          <p:cNvSpPr>
            <a:spLocks noGrp="1"/>
          </p:cNvSpPr>
          <p:nvPr>
            <p:ph type="title"/>
          </p:nvPr>
        </p:nvSpPr>
        <p:spPr>
          <a:xfrm>
            <a:off x="460890" y="272356"/>
            <a:ext cx="8229443" cy="457200"/>
          </a:xfrm>
          <a:noFill/>
          <a:ln w="9525">
            <a:noFill/>
            <a:miter lim="800000"/>
            <a:headEnd/>
            <a:tailEnd/>
          </a:ln>
        </p:spPr>
        <p:txBody>
          <a:bodyPr vert="horz" wrap="square" lIns="91440" tIns="45720" rIns="91440" bIns="45720" numCol="1" anchor="ctr" anchorCtr="0" compatLnSpc="1">
            <a:prstTxWarp prst="textNoShape">
              <a:avLst/>
            </a:prstTxWarp>
          </a:bodyPr>
          <a:lstStyle/>
          <a:p>
            <a:r>
              <a:rPr lang="zh-CN" altLang="en-US" dirty="0">
                <a:solidFill>
                  <a:schemeClr val="tx1"/>
                </a:solidFill>
              </a:rPr>
              <a:t>高业务性能硬件架构设计－ </a:t>
            </a:r>
            <a:r>
              <a:rPr lang="en-US" altLang="zh-CN" dirty="0">
                <a:solidFill>
                  <a:schemeClr val="tx1"/>
                </a:solidFill>
              </a:rPr>
              <a:t>MSR56</a:t>
            </a:r>
            <a:endParaRPr lang="zh-CN" altLang="en-US" dirty="0">
              <a:solidFill>
                <a:schemeClr val="tx1"/>
              </a:solidFill>
            </a:endParaRPr>
          </a:p>
        </p:txBody>
      </p:sp>
    </p:spTree>
    <p:extLst>
      <p:ext uri="{BB962C8B-B14F-4D97-AF65-F5344CB8AC3E}">
        <p14:creationId xmlns:p14="http://schemas.microsoft.com/office/powerpoint/2010/main" val="339329614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p:nvPr/>
        </p:nvSpPr>
        <p:spPr>
          <a:xfrm>
            <a:off x="4644008" y="1739217"/>
            <a:ext cx="255676" cy="255676"/>
          </a:xfrm>
          <a:prstGeom prst="rect">
            <a:avLst/>
          </a:prstGeom>
          <a:solidFill>
            <a:srgbClr val="CD0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Rectangle 2"/>
          <p:cNvSpPr/>
          <p:nvPr/>
        </p:nvSpPr>
        <p:spPr>
          <a:xfrm>
            <a:off x="4644008" y="1971419"/>
            <a:ext cx="3600000" cy="3600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p:cNvSpPr/>
          <p:nvPr/>
        </p:nvSpPr>
        <p:spPr>
          <a:xfrm>
            <a:off x="4644008" y="2187443"/>
            <a:ext cx="255676" cy="2556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4" name="Rectangle 2"/>
          <p:cNvSpPr/>
          <p:nvPr/>
        </p:nvSpPr>
        <p:spPr>
          <a:xfrm>
            <a:off x="4644008" y="2619491"/>
            <a:ext cx="255676" cy="25567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8" name="Rectangle 2"/>
          <p:cNvSpPr/>
          <p:nvPr/>
        </p:nvSpPr>
        <p:spPr>
          <a:xfrm>
            <a:off x="4644008" y="3067717"/>
            <a:ext cx="255676" cy="25567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文本框 20"/>
          <p:cNvSpPr txBox="1"/>
          <p:nvPr/>
        </p:nvSpPr>
        <p:spPr>
          <a:xfrm>
            <a:off x="4588178" y="2155880"/>
            <a:ext cx="384365" cy="307777"/>
          </a:xfrm>
          <a:prstGeom prst="rect">
            <a:avLst/>
          </a:prstGeom>
          <a:solidFill>
            <a:srgbClr val="A0A0A0"/>
          </a:solidFill>
        </p:spPr>
        <p:txBody>
          <a:bodyPr wrap="none" rtlCol="0">
            <a:spAutoFit/>
          </a:bodyPr>
          <a:lstStyle/>
          <a:p>
            <a:r>
              <a:rPr kumimoji="1" lang="en-US" altLang="zh-CN" sz="1400" dirty="0">
                <a:solidFill>
                  <a:schemeClr val="bg1"/>
                </a:solidFill>
                <a:latin typeface="Microsoft Sans Serif" panose="020B0604020202020204"/>
                <a:ea typeface="huxiaobo-gdh"/>
                <a:cs typeface="Microsoft Sans Serif" panose="020B0604020202020204"/>
              </a:rPr>
              <a:t>02</a:t>
            </a:r>
            <a:endParaRPr kumimoji="1" lang="zh-CN" altLang="en-US" sz="1400" dirty="0">
              <a:solidFill>
                <a:schemeClr val="bg1"/>
              </a:solidFill>
              <a:latin typeface="Microsoft Sans Serif" panose="020B0604020202020204"/>
              <a:ea typeface="huxiaobo-gdh"/>
              <a:cs typeface="Microsoft Sans Serif" panose="020B0604020202020204"/>
            </a:endParaRPr>
          </a:p>
        </p:txBody>
      </p:sp>
      <p:sp>
        <p:nvSpPr>
          <p:cNvPr id="25" name="文本框 24"/>
          <p:cNvSpPr txBox="1"/>
          <p:nvPr/>
        </p:nvSpPr>
        <p:spPr>
          <a:xfrm>
            <a:off x="4588178" y="2587928"/>
            <a:ext cx="384365" cy="307777"/>
          </a:xfrm>
          <a:prstGeom prst="rect">
            <a:avLst/>
          </a:prstGeom>
          <a:solidFill>
            <a:srgbClr val="E60012"/>
          </a:solidFill>
        </p:spPr>
        <p:txBody>
          <a:bodyPr wrap="none" rtlCol="0">
            <a:spAutoFit/>
          </a:bodyPr>
          <a:lstStyle/>
          <a:p>
            <a:r>
              <a:rPr kumimoji="1" lang="en-US" altLang="zh-CN" sz="1400" dirty="0">
                <a:solidFill>
                  <a:schemeClr val="bg1"/>
                </a:solidFill>
                <a:latin typeface="Microsoft Sans Serif" panose="020B0604020202020204"/>
                <a:ea typeface="huxiaobo-gdh"/>
                <a:cs typeface="Microsoft Sans Serif" panose="020B0604020202020204"/>
              </a:rPr>
              <a:t>03</a:t>
            </a:r>
            <a:endParaRPr kumimoji="1" lang="zh-CN" altLang="en-US" sz="1400" dirty="0">
              <a:solidFill>
                <a:schemeClr val="bg1"/>
              </a:solidFill>
              <a:latin typeface="Microsoft Sans Serif" panose="020B0604020202020204"/>
              <a:ea typeface="huxiaobo-gdh"/>
              <a:cs typeface="Microsoft Sans Serif" panose="020B0604020202020204"/>
            </a:endParaRPr>
          </a:p>
        </p:txBody>
      </p:sp>
      <p:sp>
        <p:nvSpPr>
          <p:cNvPr id="29" name="文本框 28"/>
          <p:cNvSpPr txBox="1"/>
          <p:nvPr/>
        </p:nvSpPr>
        <p:spPr>
          <a:xfrm>
            <a:off x="4588178" y="3036154"/>
            <a:ext cx="384365" cy="307777"/>
          </a:xfrm>
          <a:prstGeom prst="rect">
            <a:avLst/>
          </a:prstGeom>
          <a:solidFill>
            <a:srgbClr val="A0A0A0"/>
          </a:solidFill>
        </p:spPr>
        <p:txBody>
          <a:bodyPr wrap="none" rtlCol="0">
            <a:spAutoFit/>
          </a:bodyPr>
          <a:lstStyle/>
          <a:p>
            <a:r>
              <a:rPr kumimoji="1" lang="en-US" altLang="zh-CN" sz="1400" dirty="0">
                <a:solidFill>
                  <a:schemeClr val="bg1"/>
                </a:solidFill>
                <a:latin typeface="Microsoft Sans Serif" panose="020B0604020202020204"/>
                <a:ea typeface="huxiaobo-gdh"/>
                <a:cs typeface="Microsoft Sans Serif" panose="020B0604020202020204"/>
              </a:rPr>
              <a:t>04</a:t>
            </a:r>
            <a:endParaRPr kumimoji="1" lang="zh-CN" altLang="en-US" sz="1400" dirty="0">
              <a:solidFill>
                <a:schemeClr val="bg1"/>
              </a:solidFill>
              <a:latin typeface="Microsoft Sans Serif" panose="020B0604020202020204"/>
              <a:ea typeface="huxiaobo-gdh"/>
              <a:cs typeface="Microsoft Sans Serif" panose="020B0604020202020204"/>
            </a:endParaRPr>
          </a:p>
        </p:txBody>
      </p:sp>
      <p:sp>
        <p:nvSpPr>
          <p:cNvPr id="11" name="文本框 10"/>
          <p:cNvSpPr txBox="1"/>
          <p:nvPr/>
        </p:nvSpPr>
        <p:spPr>
          <a:xfrm>
            <a:off x="859336" y="2443991"/>
            <a:ext cx="2153129" cy="2215991"/>
          </a:xfrm>
          <a:prstGeom prst="rect">
            <a:avLst/>
          </a:prstGeom>
          <a:noFill/>
        </p:spPr>
        <p:txBody>
          <a:bodyPr wrap="none" rtlCol="0">
            <a:spAutoFit/>
          </a:bodyPr>
          <a:lstStyle/>
          <a:p>
            <a:r>
              <a:rPr kumimoji="1" lang="en-US" altLang="zh-CN" sz="13800" dirty="0">
                <a:solidFill>
                  <a:schemeClr val="bg1"/>
                </a:solidFill>
                <a:latin typeface="Microsoft Sans Serif" panose="020B0604020202020204"/>
                <a:ea typeface="huxiaobo-gdh"/>
                <a:cs typeface="Microsoft Sans Serif" panose="020B0604020202020204"/>
              </a:rPr>
              <a:t>01</a:t>
            </a:r>
            <a:endParaRPr kumimoji="1" lang="zh-CN" altLang="en-US" sz="13800" dirty="0">
              <a:solidFill>
                <a:schemeClr val="bg1"/>
              </a:solidFill>
              <a:latin typeface="Microsoft Sans Serif" panose="020B0604020202020204"/>
              <a:ea typeface="huxiaobo-gdh"/>
              <a:cs typeface="Microsoft Sans Serif" panose="020B0604020202020204"/>
            </a:endParaRPr>
          </a:p>
        </p:txBody>
      </p:sp>
      <p:sp>
        <p:nvSpPr>
          <p:cNvPr id="18" name="Rectangle 62"/>
          <p:cNvSpPr>
            <a:spLocks noChangeArrowheads="1"/>
          </p:cNvSpPr>
          <p:nvPr/>
        </p:nvSpPr>
        <p:spPr bwMode="auto">
          <a:xfrm>
            <a:off x="5028373" y="1769209"/>
            <a:ext cx="1203856"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lang="en-US" altLang="zh-CN" sz="1200" kern="1000" dirty="0">
                <a:solidFill>
                  <a:srgbClr val="A0A0A0"/>
                </a:solidFill>
                <a:latin typeface="微软雅黑" panose="020B0503020204020204" pitchFamily="34" charset="-122"/>
                <a:ea typeface="微软雅黑" panose="020B0503020204020204" pitchFamily="34" charset="-122"/>
              </a:rPr>
              <a:t>MSR G2</a:t>
            </a:r>
            <a:r>
              <a:rPr lang="zh-CN" altLang="en-US" sz="1200" kern="1000" dirty="0">
                <a:solidFill>
                  <a:srgbClr val="A0A0A0"/>
                </a:solidFill>
                <a:latin typeface="微软雅黑" panose="020B0503020204020204" pitchFamily="34" charset="-122"/>
                <a:ea typeface="微软雅黑" panose="020B0503020204020204" pitchFamily="34" charset="-122"/>
              </a:rPr>
              <a:t>产品概述</a:t>
            </a:r>
          </a:p>
        </p:txBody>
      </p:sp>
      <p:sp>
        <p:nvSpPr>
          <p:cNvPr id="22" name="Rectangle 62"/>
          <p:cNvSpPr>
            <a:spLocks noChangeArrowheads="1"/>
          </p:cNvSpPr>
          <p:nvPr/>
        </p:nvSpPr>
        <p:spPr bwMode="auto">
          <a:xfrm>
            <a:off x="5018733" y="2190281"/>
            <a:ext cx="1665521"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lang="en-US" altLang="zh-CN" sz="1200" kern="1000" dirty="0">
                <a:solidFill>
                  <a:srgbClr val="A0A0A0"/>
                </a:solidFill>
                <a:latin typeface="微软雅黑" panose="020B0503020204020204" pitchFamily="34" charset="-122"/>
                <a:ea typeface="微软雅黑" panose="020B0503020204020204" pitchFamily="34" charset="-122"/>
              </a:rPr>
              <a:t>MSR G2</a:t>
            </a:r>
            <a:r>
              <a:rPr lang="zh-CN" altLang="en-US" sz="1200" kern="1000" dirty="0">
                <a:solidFill>
                  <a:srgbClr val="A0A0A0"/>
                </a:solidFill>
                <a:latin typeface="微软雅黑" panose="020B0503020204020204" pitchFamily="34" charset="-122"/>
                <a:ea typeface="微软雅黑" panose="020B0503020204020204" pitchFamily="34" charset="-122"/>
              </a:rPr>
              <a:t>产品软硬件架构</a:t>
            </a:r>
          </a:p>
        </p:txBody>
      </p:sp>
      <p:sp>
        <p:nvSpPr>
          <p:cNvPr id="23" name="Rectangle 2"/>
          <p:cNvSpPr/>
          <p:nvPr/>
        </p:nvSpPr>
        <p:spPr>
          <a:xfrm>
            <a:off x="4644008" y="2419645"/>
            <a:ext cx="3600000" cy="3600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2"/>
          <p:cNvSpPr>
            <a:spLocks noChangeArrowheads="1"/>
          </p:cNvSpPr>
          <p:nvPr/>
        </p:nvSpPr>
        <p:spPr bwMode="auto">
          <a:xfrm>
            <a:off x="5028373" y="2634462"/>
            <a:ext cx="1511632"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lang="en-US" altLang="zh-CN" sz="1200" kern="1000" dirty="0">
                <a:latin typeface="微软雅黑" panose="020B0503020204020204" pitchFamily="34" charset="-122"/>
                <a:ea typeface="微软雅黑" panose="020B0503020204020204" pitchFamily="34" charset="-122"/>
              </a:rPr>
              <a:t>MSR G2</a:t>
            </a:r>
            <a:r>
              <a:rPr lang="zh-CN" altLang="en-US" sz="1200" kern="1000" dirty="0">
                <a:latin typeface="微软雅黑" panose="020B0503020204020204" pitchFamily="34" charset="-122"/>
                <a:ea typeface="微软雅黑" panose="020B0503020204020204" pitchFamily="34" charset="-122"/>
              </a:rPr>
              <a:t>产品主要特点</a:t>
            </a:r>
          </a:p>
        </p:txBody>
      </p:sp>
      <p:sp>
        <p:nvSpPr>
          <p:cNvPr id="27" name="Rectangle 2"/>
          <p:cNvSpPr/>
          <p:nvPr/>
        </p:nvSpPr>
        <p:spPr>
          <a:xfrm>
            <a:off x="4644008" y="2851693"/>
            <a:ext cx="3600000" cy="3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2"/>
          <p:cNvSpPr>
            <a:spLocks noChangeArrowheads="1"/>
          </p:cNvSpPr>
          <p:nvPr/>
        </p:nvSpPr>
        <p:spPr bwMode="auto">
          <a:xfrm>
            <a:off x="5018733" y="3067717"/>
            <a:ext cx="1511632"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lang="en-US" altLang="zh-CN" sz="1200" kern="1000" dirty="0">
                <a:solidFill>
                  <a:srgbClr val="A0A0A0"/>
                </a:solidFill>
                <a:latin typeface="微软雅黑" panose="020B0503020204020204" pitchFamily="34" charset="-122"/>
                <a:ea typeface="微软雅黑" panose="020B0503020204020204" pitchFamily="34" charset="-122"/>
              </a:rPr>
              <a:t>MSR G2</a:t>
            </a:r>
            <a:r>
              <a:rPr lang="zh-CN" altLang="en-US" sz="1200" kern="1000" dirty="0">
                <a:solidFill>
                  <a:srgbClr val="A0A0A0"/>
                </a:solidFill>
                <a:latin typeface="微软雅黑" panose="020B0503020204020204" pitchFamily="34" charset="-122"/>
                <a:ea typeface="微软雅黑" panose="020B0503020204020204" pitchFamily="34" charset="-122"/>
              </a:rPr>
              <a:t>产品典型应用</a:t>
            </a:r>
          </a:p>
        </p:txBody>
      </p:sp>
      <p:sp>
        <p:nvSpPr>
          <p:cNvPr id="31" name="Rectangle 2"/>
          <p:cNvSpPr/>
          <p:nvPr/>
        </p:nvSpPr>
        <p:spPr>
          <a:xfrm>
            <a:off x="4644008" y="3299919"/>
            <a:ext cx="3600000" cy="3600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文本框 31"/>
          <p:cNvSpPr txBox="1"/>
          <p:nvPr/>
        </p:nvSpPr>
        <p:spPr>
          <a:xfrm>
            <a:off x="4588178" y="1707654"/>
            <a:ext cx="384365" cy="307777"/>
          </a:xfrm>
          <a:prstGeom prst="rect">
            <a:avLst/>
          </a:prstGeom>
          <a:solidFill>
            <a:srgbClr val="A0A0A0"/>
          </a:solidFill>
        </p:spPr>
        <p:txBody>
          <a:bodyPr wrap="none" rtlCol="0">
            <a:spAutoFit/>
          </a:bodyPr>
          <a:lstStyle>
            <a:defPPr>
              <a:defRPr lang="zh-CN"/>
            </a:defPPr>
            <a:lvl1pPr>
              <a:defRPr kumimoji="1" sz="1400">
                <a:solidFill>
                  <a:schemeClr val="bg1"/>
                </a:solidFill>
                <a:latin typeface="Microsoft Sans Serif" panose="020B0604020202020204"/>
                <a:ea typeface="huxiaobo-gdh"/>
                <a:cs typeface="Microsoft Sans Serif" panose="020B0604020202020204"/>
              </a:defRPr>
            </a:lvl1pPr>
          </a:lstStyle>
          <a:p>
            <a:r>
              <a:rPr lang="en-US" altLang="zh-CN" dirty="0"/>
              <a:t>01</a:t>
            </a:r>
            <a:endParaRPr lang="zh-CN" altLang="en-US" dirty="0"/>
          </a:p>
        </p:txBody>
      </p:sp>
      <p:pic>
        <p:nvPicPr>
          <p:cNvPr id="34" name="图片 3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536" y="1347614"/>
            <a:ext cx="3459846" cy="2116138"/>
          </a:xfrm>
          <a:prstGeom prst="rect">
            <a:avLst/>
          </a:prstGeom>
        </p:spPr>
      </p:pic>
    </p:spTree>
    <p:extLst>
      <p:ext uri="{BB962C8B-B14F-4D97-AF65-F5344CB8AC3E}">
        <p14:creationId xmlns:p14="http://schemas.microsoft.com/office/powerpoint/2010/main" val="4231879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mb03791792"/>
          <p:cNvPicPr>
            <a:picLocks noChangeAspect="1" noChangeArrowheads="1"/>
          </p:cNvPicPr>
          <p:nvPr/>
        </p:nvPicPr>
        <p:blipFill>
          <a:blip r:embed="rId2" cstate="print"/>
          <a:srcRect/>
          <a:stretch>
            <a:fillRect/>
          </a:stretch>
        </p:blipFill>
        <p:spPr bwMode="auto">
          <a:xfrm>
            <a:off x="971600" y="832247"/>
            <a:ext cx="7560839" cy="3694897"/>
          </a:xfrm>
          <a:prstGeom prst="rect">
            <a:avLst/>
          </a:prstGeom>
          <a:noFill/>
          <a:ln w="9525">
            <a:noFill/>
            <a:miter lim="800000"/>
            <a:headEnd/>
            <a:tailEnd/>
          </a:ln>
        </p:spPr>
      </p:pic>
      <p:sp>
        <p:nvSpPr>
          <p:cNvPr id="32" name="矩形 31"/>
          <p:cNvSpPr/>
          <p:nvPr/>
        </p:nvSpPr>
        <p:spPr>
          <a:xfrm>
            <a:off x="1619672" y="692224"/>
            <a:ext cx="3429000" cy="3905300"/>
          </a:xfrm>
          <a:prstGeom prst="rect">
            <a:avLst/>
          </a:prstGeom>
        </p:spPr>
        <p:txBody>
          <a:bodyPr wrap="square">
            <a:spAutoFit/>
          </a:bodyPr>
          <a:lstStyle/>
          <a:p>
            <a:pPr marL="269081" indent="-269081">
              <a:lnSpc>
                <a:spcPct val="200000"/>
              </a:lnSpc>
              <a:buClr>
                <a:srgbClr val="CC0000"/>
              </a:buClr>
              <a:buFont typeface="Wingdings" pitchFamily="2" charset="2"/>
              <a:buChar char="n"/>
              <a:tabLst>
                <a:tab pos="741760" algn="l"/>
                <a:tab pos="945356" algn="l"/>
              </a:tabLst>
            </a:pPr>
            <a:r>
              <a:rPr lang="zh-CN" altLang="en-US" sz="1400" b="1" dirty="0">
                <a:solidFill>
                  <a:schemeClr val="tx2"/>
                </a:solidFill>
                <a:latin typeface="微软雅黑" panose="020B0503020204020204" pitchFamily="34" charset="-122"/>
                <a:ea typeface="微软雅黑" panose="020B0503020204020204" pitchFamily="34" charset="-122"/>
              </a:rPr>
              <a:t>灵活</a:t>
            </a:r>
            <a:r>
              <a:rPr lang="en-US" altLang="zh-CN" sz="1400" b="1" dirty="0">
                <a:latin typeface="微软雅黑" panose="020B0503020204020204" pitchFamily="34" charset="-122"/>
                <a:ea typeface="微软雅黑" panose="020B0503020204020204" pitchFamily="34" charset="-122"/>
              </a:rPr>
              <a:t>License</a:t>
            </a:r>
            <a:r>
              <a:rPr lang="zh-CN" altLang="en-US" sz="1400" b="1" dirty="0">
                <a:latin typeface="微软雅黑" panose="020B0503020204020204" pitchFamily="34" charset="-122"/>
                <a:ea typeface="微软雅黑" panose="020B0503020204020204" pitchFamily="34" charset="-122"/>
              </a:rPr>
              <a:t>方案</a:t>
            </a:r>
            <a:endParaRPr lang="en-US" altLang="zh-CN" sz="1400" b="1" dirty="0">
              <a:latin typeface="微软雅黑" panose="020B0503020204020204" pitchFamily="34" charset="-122"/>
              <a:ea typeface="微软雅黑" panose="020B0503020204020204" pitchFamily="34" charset="-122"/>
            </a:endParaRPr>
          </a:p>
          <a:p>
            <a:pPr marL="269081" indent="-269081">
              <a:lnSpc>
                <a:spcPct val="200000"/>
              </a:lnSpc>
              <a:buClr>
                <a:srgbClr val="CC0000"/>
              </a:buClr>
              <a:buFont typeface="Wingdings" pitchFamily="2" charset="2"/>
              <a:buChar char="n"/>
              <a:tabLst>
                <a:tab pos="741760" algn="l"/>
                <a:tab pos="945356" algn="l"/>
              </a:tabLst>
            </a:pPr>
            <a:r>
              <a:rPr lang="zh-CN" altLang="en-US" sz="1400" b="1" dirty="0">
                <a:solidFill>
                  <a:schemeClr val="tx2"/>
                </a:solidFill>
                <a:latin typeface="微软雅黑" panose="020B0503020204020204" pitchFamily="34" charset="-122"/>
                <a:ea typeface="微软雅黑" panose="020B0503020204020204" pitchFamily="34" charset="-122"/>
              </a:rPr>
              <a:t>基于角色控制访问</a:t>
            </a:r>
            <a:endParaRPr lang="en-US" altLang="zh-CN" sz="1400" b="1" dirty="0">
              <a:solidFill>
                <a:schemeClr val="tx2"/>
              </a:solidFill>
              <a:latin typeface="微软雅黑" panose="020B0503020204020204" pitchFamily="34" charset="-122"/>
              <a:ea typeface="微软雅黑" panose="020B0503020204020204" pitchFamily="34" charset="-122"/>
            </a:endParaRPr>
          </a:p>
          <a:p>
            <a:pPr marL="269081" indent="-269081">
              <a:lnSpc>
                <a:spcPct val="200000"/>
              </a:lnSpc>
              <a:buClr>
                <a:srgbClr val="CC0000"/>
              </a:buClr>
              <a:buFont typeface="Wingdings" pitchFamily="2" charset="2"/>
              <a:buChar char="n"/>
              <a:tabLst>
                <a:tab pos="741760" algn="l"/>
                <a:tab pos="945356" algn="l"/>
              </a:tabLst>
            </a:pPr>
            <a:r>
              <a:rPr lang="zh-CN" altLang="en-US" sz="1400" b="1" dirty="0">
                <a:solidFill>
                  <a:schemeClr val="tx2"/>
                </a:solidFill>
                <a:latin typeface="微软雅黑" panose="020B0503020204020204" pitchFamily="34" charset="-122"/>
                <a:ea typeface="微软雅黑" panose="020B0503020204020204" pitchFamily="34" charset="-122"/>
              </a:rPr>
              <a:t>嵌入式自动化架构</a:t>
            </a:r>
            <a:r>
              <a:rPr lang="en-US" altLang="zh-CN" sz="1400" b="1" dirty="0">
                <a:solidFill>
                  <a:schemeClr val="tx2"/>
                </a:solidFill>
                <a:latin typeface="微软雅黑" panose="020B0503020204020204" pitchFamily="34" charset="-122"/>
                <a:ea typeface="微软雅黑" panose="020B0503020204020204" pitchFamily="34" charset="-122"/>
              </a:rPr>
              <a:t>EAA</a:t>
            </a:r>
          </a:p>
          <a:p>
            <a:pPr marL="269081" indent="-269081">
              <a:lnSpc>
                <a:spcPct val="200000"/>
              </a:lnSpc>
              <a:buClr>
                <a:srgbClr val="CC0000"/>
              </a:buClr>
              <a:buFont typeface="Wingdings" pitchFamily="2" charset="2"/>
              <a:buChar char="n"/>
              <a:tabLst>
                <a:tab pos="741760" algn="l"/>
                <a:tab pos="945356" algn="l"/>
              </a:tabLst>
            </a:pPr>
            <a:r>
              <a:rPr lang="zh-CN" altLang="en-US" sz="1400" b="1" dirty="0">
                <a:solidFill>
                  <a:schemeClr val="tx2"/>
                </a:solidFill>
                <a:latin typeface="微软雅黑" panose="020B0503020204020204" pitchFamily="34" charset="-122"/>
                <a:ea typeface="微软雅黑" panose="020B0503020204020204" pitchFamily="34" charset="-122"/>
              </a:rPr>
              <a:t>内嵌</a:t>
            </a:r>
            <a:r>
              <a:rPr lang="en-US" altLang="zh-CN" sz="1400" b="1" dirty="0">
                <a:solidFill>
                  <a:schemeClr val="tx2"/>
                </a:solidFill>
                <a:latin typeface="微软雅黑" panose="020B0503020204020204" pitchFamily="34" charset="-122"/>
                <a:ea typeface="微软雅黑" panose="020B0503020204020204" pitchFamily="34" charset="-122"/>
              </a:rPr>
              <a:t>TCL</a:t>
            </a:r>
          </a:p>
          <a:p>
            <a:pPr marL="269081" indent="-269081">
              <a:lnSpc>
                <a:spcPct val="200000"/>
              </a:lnSpc>
              <a:buClr>
                <a:srgbClr val="CC0000"/>
              </a:buClr>
              <a:buFont typeface="Wingdings" pitchFamily="2" charset="2"/>
              <a:buChar char="n"/>
              <a:tabLst>
                <a:tab pos="741760" algn="l"/>
                <a:tab pos="945356" algn="l"/>
              </a:tabLst>
            </a:pPr>
            <a:r>
              <a:rPr lang="en-US" altLang="zh-CN" sz="1400" b="1" dirty="0">
                <a:solidFill>
                  <a:schemeClr val="tx2"/>
                </a:solidFill>
                <a:latin typeface="微软雅黑" panose="020B0503020204020204" pitchFamily="34" charset="-122"/>
                <a:ea typeface="微软雅黑" panose="020B0503020204020204" pitchFamily="34" charset="-122"/>
              </a:rPr>
              <a:t>0 </a:t>
            </a:r>
            <a:r>
              <a:rPr lang="zh-CN" altLang="en-US" sz="1400" b="1" dirty="0">
                <a:solidFill>
                  <a:schemeClr val="tx2"/>
                </a:solidFill>
                <a:latin typeface="微软雅黑" panose="020B0503020204020204" pitchFamily="34" charset="-122"/>
                <a:ea typeface="微软雅黑" panose="020B0503020204020204" pitchFamily="34" charset="-122"/>
              </a:rPr>
              <a:t>配置开局</a:t>
            </a:r>
            <a:endParaRPr lang="en-US" altLang="zh-CN" sz="1400" b="1" dirty="0">
              <a:solidFill>
                <a:schemeClr val="tx2"/>
              </a:solidFill>
              <a:latin typeface="微软雅黑" panose="020B0503020204020204" pitchFamily="34" charset="-122"/>
              <a:ea typeface="微软雅黑" panose="020B0503020204020204" pitchFamily="34" charset="-122"/>
            </a:endParaRPr>
          </a:p>
          <a:p>
            <a:pPr marL="269081" indent="-269081">
              <a:lnSpc>
                <a:spcPct val="200000"/>
              </a:lnSpc>
              <a:buClr>
                <a:srgbClr val="CC0000"/>
              </a:buClr>
              <a:buFont typeface="Wingdings" pitchFamily="2" charset="2"/>
              <a:buChar char="n"/>
              <a:tabLst>
                <a:tab pos="741760" algn="l"/>
                <a:tab pos="945356" algn="l"/>
              </a:tabLst>
            </a:pPr>
            <a:r>
              <a:rPr lang="zh-CN" altLang="en-US" sz="1400" b="1" dirty="0">
                <a:latin typeface="微软雅黑" panose="020B0503020204020204" pitchFamily="34" charset="-122"/>
                <a:ea typeface="微软雅黑" panose="020B0503020204020204" pitchFamily="34" charset="-122"/>
              </a:rPr>
              <a:t>系统电源灵活备份</a:t>
            </a:r>
            <a:endParaRPr lang="en-US" altLang="zh-CN" sz="1400" b="1" dirty="0">
              <a:latin typeface="微软雅黑" panose="020B0503020204020204" pitchFamily="34" charset="-122"/>
              <a:ea typeface="微软雅黑" panose="020B0503020204020204" pitchFamily="34" charset="-122"/>
            </a:endParaRPr>
          </a:p>
          <a:p>
            <a:pPr marL="269081" indent="-269081">
              <a:lnSpc>
                <a:spcPct val="200000"/>
              </a:lnSpc>
              <a:buClr>
                <a:srgbClr val="CC0000"/>
              </a:buClr>
              <a:buFont typeface="Wingdings" pitchFamily="2" charset="2"/>
              <a:buChar char="n"/>
              <a:tabLst>
                <a:tab pos="741760" algn="l"/>
                <a:tab pos="945356" algn="l"/>
              </a:tabLst>
            </a:pPr>
            <a:r>
              <a:rPr lang="zh-CN" altLang="en-US" sz="1400" b="1" dirty="0">
                <a:latin typeface="微软雅黑" panose="020B0503020204020204" pitchFamily="34" charset="-122"/>
                <a:ea typeface="微软雅黑" panose="020B0503020204020204" pitchFamily="34" charset="-122"/>
              </a:rPr>
              <a:t>智能系统监控</a:t>
            </a:r>
            <a:endParaRPr lang="en-US" altLang="zh-CN" sz="1400" b="1" dirty="0">
              <a:latin typeface="微软雅黑" panose="020B0503020204020204" pitchFamily="34" charset="-122"/>
              <a:ea typeface="微软雅黑" panose="020B0503020204020204" pitchFamily="34" charset="-122"/>
            </a:endParaRPr>
          </a:p>
          <a:p>
            <a:pPr marL="269081" indent="-269081">
              <a:lnSpc>
                <a:spcPct val="200000"/>
              </a:lnSpc>
              <a:buClr>
                <a:srgbClr val="CC0000"/>
              </a:buClr>
              <a:buFont typeface="Wingdings" pitchFamily="2" charset="2"/>
              <a:buChar char="n"/>
              <a:tabLst>
                <a:tab pos="741760" algn="l"/>
                <a:tab pos="945356" algn="l"/>
              </a:tabLst>
            </a:pPr>
            <a:r>
              <a:rPr lang="zh-CN" altLang="en-US" sz="1400" b="1" dirty="0">
                <a:latin typeface="微软雅黑" panose="020B0503020204020204" pitchFamily="34" charset="-122"/>
                <a:ea typeface="微软雅黑" panose="020B0503020204020204" pitchFamily="34" charset="-122"/>
              </a:rPr>
              <a:t>可编程器件在线升级</a:t>
            </a:r>
            <a:endParaRPr lang="en-US" altLang="zh-CN" sz="1400" b="1" dirty="0">
              <a:latin typeface="微软雅黑" panose="020B0503020204020204" pitchFamily="34" charset="-122"/>
              <a:ea typeface="微软雅黑" panose="020B0503020204020204" pitchFamily="34" charset="-122"/>
            </a:endParaRPr>
          </a:p>
          <a:p>
            <a:pPr marL="269081" indent="-269081">
              <a:lnSpc>
                <a:spcPct val="200000"/>
              </a:lnSpc>
              <a:buClr>
                <a:srgbClr val="CC0000"/>
              </a:buClr>
              <a:buFont typeface="Wingdings" pitchFamily="2" charset="2"/>
              <a:buChar char="n"/>
              <a:tabLst>
                <a:tab pos="741760" algn="l"/>
                <a:tab pos="945356" algn="l"/>
              </a:tabLst>
            </a:pPr>
            <a:r>
              <a:rPr lang="zh-CN" altLang="en-US" sz="1400" b="1" dirty="0">
                <a:latin typeface="微软雅黑" panose="020B0503020204020204" pitchFamily="34" charset="-122"/>
                <a:ea typeface="微软雅黑" panose="020B0503020204020204" pitchFamily="34" charset="-122"/>
              </a:rPr>
              <a:t>先进的风道隔离设计</a:t>
            </a:r>
            <a:endParaRPr lang="en-US" altLang="zh-CN" sz="1400" b="1" dirty="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467544" y="235024"/>
            <a:ext cx="8229443" cy="4572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G2</a:t>
            </a:r>
            <a:r>
              <a:rPr lang="zh-CN" altLang="en-US" dirty="0">
                <a:solidFill>
                  <a:schemeClr val="tx1"/>
                </a:solidFill>
              </a:rPr>
              <a:t>产品主要特点</a:t>
            </a:r>
          </a:p>
        </p:txBody>
      </p:sp>
    </p:spTree>
    <p:extLst>
      <p:ext uri="{BB962C8B-B14F-4D97-AF65-F5344CB8AC3E}">
        <p14:creationId xmlns:p14="http://schemas.microsoft.com/office/powerpoint/2010/main" val="402753292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右箭头 42"/>
          <p:cNvSpPr/>
          <p:nvPr/>
        </p:nvSpPr>
        <p:spPr bwMode="ltGray">
          <a:xfrm rot="5400000">
            <a:off x="3210590" y="2557168"/>
            <a:ext cx="432903" cy="428628"/>
          </a:xfrm>
          <a:prstGeom prst="rightArrow">
            <a:avLst/>
          </a:prstGeom>
          <a:solidFill>
            <a:schemeClr val="accent1">
              <a:lumMod val="75000"/>
            </a:schemeClr>
          </a:solidFill>
          <a:ln w="9525">
            <a:no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 name="右箭头 23"/>
          <p:cNvSpPr/>
          <p:nvPr/>
        </p:nvSpPr>
        <p:spPr bwMode="ltGray">
          <a:xfrm rot="5400000">
            <a:off x="2567648" y="2557168"/>
            <a:ext cx="432903" cy="428628"/>
          </a:xfrm>
          <a:prstGeom prst="rightArrow">
            <a:avLst/>
          </a:prstGeom>
          <a:solidFill>
            <a:schemeClr val="accent1">
              <a:lumMod val="75000"/>
            </a:schemeClr>
          </a:solidFill>
          <a:ln w="9525">
            <a:no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9" name="矩形 8"/>
          <p:cNvSpPr/>
          <p:nvPr/>
        </p:nvSpPr>
        <p:spPr bwMode="ltGray">
          <a:xfrm>
            <a:off x="1485900" y="825556"/>
            <a:ext cx="2871786" cy="1729475"/>
          </a:xfrm>
          <a:prstGeom prst="rect">
            <a:avLst/>
          </a:prstGeom>
          <a:solidFill>
            <a:schemeClr val="bg1">
              <a:lumMod val="85000"/>
            </a:schemeClr>
          </a:solidFill>
          <a:ln w="9525">
            <a:solidFill>
              <a:schemeClr val="bg1">
                <a:lumMod val="75000"/>
              </a:schemeClr>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42" name="组合 41"/>
          <p:cNvGrpSpPr/>
          <p:nvPr/>
        </p:nvGrpSpPr>
        <p:grpSpPr>
          <a:xfrm>
            <a:off x="2194736" y="1908717"/>
            <a:ext cx="1728000" cy="432000"/>
            <a:chOff x="1215042" y="2399303"/>
            <a:chExt cx="2576733" cy="663462"/>
          </a:xfrm>
        </p:grpSpPr>
        <p:sp>
          <p:nvSpPr>
            <p:cNvPr id="7" name="矩形 6"/>
            <p:cNvSpPr/>
            <p:nvPr/>
          </p:nvSpPr>
          <p:spPr bwMode="ltGray">
            <a:xfrm>
              <a:off x="1215042" y="2399303"/>
              <a:ext cx="2576733" cy="663462"/>
            </a:xfrm>
            <a:prstGeom prst="rect">
              <a:avLst/>
            </a:prstGeom>
            <a:solidFill>
              <a:schemeClr val="accent6">
                <a:lumMod val="40000"/>
                <a:lumOff val="60000"/>
              </a:schemeClr>
            </a:solidFill>
            <a:ln w="9525">
              <a:noFill/>
              <a:miter lim="800000"/>
              <a:headEnd/>
              <a:tailEnd/>
            </a:ln>
            <a:effectLst>
              <a:outerShdw blurRad="50800" dist="38100" dir="2700000" algn="tl" rotWithShape="0">
                <a:prstClr val="black">
                  <a:alpha val="40000"/>
                </a:prstClr>
              </a:outerShdw>
            </a:effectLst>
          </p:spPr>
          <p:txBody>
            <a:bodyPr wrap="none" rtlCol="0" anchor="ctr"/>
            <a:lstStyle/>
            <a:p>
              <a:pPr algn="ctr">
                <a:defRPr/>
              </a:pPr>
              <a:endParaRPr lang="zh-CN" altLang="en-US" dirty="0">
                <a:latin typeface="微软雅黑" panose="020B0503020204020204" pitchFamily="34" charset="-122"/>
                <a:ea typeface="微软雅黑" panose="020B0503020204020204" pitchFamily="34" charset="-122"/>
              </a:endParaRPr>
            </a:p>
          </p:txBody>
        </p:sp>
        <p:sp>
          <p:nvSpPr>
            <p:cNvPr id="10" name="TextBox 9"/>
            <p:cNvSpPr txBox="1"/>
            <p:nvPr/>
          </p:nvSpPr>
          <p:spPr>
            <a:xfrm>
              <a:off x="1922164" y="2436342"/>
              <a:ext cx="1705699" cy="567217"/>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基础版</a:t>
              </a:r>
            </a:p>
          </p:txBody>
        </p:sp>
      </p:grpSp>
      <p:grpSp>
        <p:nvGrpSpPr>
          <p:cNvPr id="41" name="组合 40"/>
          <p:cNvGrpSpPr/>
          <p:nvPr/>
        </p:nvGrpSpPr>
        <p:grpSpPr>
          <a:xfrm>
            <a:off x="2194736" y="1269147"/>
            <a:ext cx="1728000" cy="432000"/>
            <a:chOff x="-2123230" y="1277522"/>
            <a:chExt cx="1476810" cy="718750"/>
          </a:xfrm>
        </p:grpSpPr>
        <p:sp>
          <p:nvSpPr>
            <p:cNvPr id="6" name="矩形 5"/>
            <p:cNvSpPr/>
            <p:nvPr/>
          </p:nvSpPr>
          <p:spPr bwMode="ltGray">
            <a:xfrm>
              <a:off x="-2123230" y="1277522"/>
              <a:ext cx="1476810" cy="718750"/>
            </a:xfrm>
            <a:prstGeom prst="rect">
              <a:avLst/>
            </a:prstGeom>
            <a:solidFill>
              <a:schemeClr val="accent1">
                <a:lumMod val="90000"/>
              </a:schemeClr>
            </a:solidFill>
            <a:ln w="9525">
              <a:noFill/>
              <a:miter lim="800000"/>
              <a:headEnd/>
              <a:tailEnd/>
            </a:ln>
            <a:effectLst>
              <a:outerShdw blurRad="50800" dist="38100" dir="2700000" algn="tl" rotWithShape="0">
                <a:prstClr val="black">
                  <a:alpha val="40000"/>
                </a:prstClr>
              </a:outerShdw>
            </a:effectLst>
          </p:spPr>
          <p:txBody>
            <a:bodyPr wrap="none" rtlCol="0" anchor="ctr"/>
            <a:lstStyle/>
            <a:p>
              <a:pPr algn="ctr">
                <a:defRPr/>
              </a:pPr>
              <a:endParaRPr lang="zh-CN" altLang="en-US" dirty="0">
                <a:latin typeface="微软雅黑" panose="020B0503020204020204" pitchFamily="34" charset="-122"/>
                <a:ea typeface="微软雅黑" panose="020B0503020204020204" pitchFamily="34" charset="-122"/>
              </a:endParaRPr>
            </a:p>
          </p:txBody>
        </p:sp>
        <p:sp>
          <p:nvSpPr>
            <p:cNvPr id="11" name="TextBox 10"/>
            <p:cNvSpPr txBox="1"/>
            <p:nvPr/>
          </p:nvSpPr>
          <p:spPr>
            <a:xfrm>
              <a:off x="-1932674" y="1352428"/>
              <a:ext cx="1136083" cy="614485"/>
            </a:xfrm>
            <a:prstGeom prst="rect">
              <a:avLst/>
            </a:prstGeom>
            <a:noFill/>
          </p:spPr>
          <p:txBody>
            <a:bodyPr vert="horz"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标准版</a:t>
              </a:r>
            </a:p>
          </p:txBody>
        </p:sp>
      </p:grpSp>
      <p:sp>
        <p:nvSpPr>
          <p:cNvPr id="25" name="TextBox 24"/>
          <p:cNvSpPr txBox="1"/>
          <p:nvPr/>
        </p:nvSpPr>
        <p:spPr>
          <a:xfrm>
            <a:off x="2631058" y="894097"/>
            <a:ext cx="1117454" cy="323165"/>
          </a:xfrm>
          <a:prstGeom prst="rect">
            <a:avLst/>
          </a:prstGeom>
          <a:noFill/>
        </p:spPr>
        <p:txBody>
          <a:bodyPr wrap="square" rtlCol="0">
            <a:spAutoFit/>
          </a:bodyPr>
          <a:lstStyle/>
          <a:p>
            <a:r>
              <a:rPr lang="en-US" altLang="zh-CN" sz="1500" dirty="0">
                <a:latin typeface="微软雅黑" panose="020B0503020204020204" pitchFamily="34" charset="-122"/>
                <a:ea typeface="微软雅黑" panose="020B0503020204020204" pitchFamily="34" charset="-122"/>
              </a:rPr>
              <a:t>MSR </a:t>
            </a:r>
            <a:r>
              <a:rPr lang="zh-CN" altLang="en-US" sz="1500" dirty="0">
                <a:latin typeface="微软雅黑" panose="020B0503020204020204" pitchFamily="34" charset="-122"/>
                <a:ea typeface="微软雅黑" panose="020B0503020204020204" pitchFamily="34" charset="-122"/>
              </a:rPr>
              <a:t>系列</a:t>
            </a:r>
          </a:p>
        </p:txBody>
      </p:sp>
      <p:sp>
        <p:nvSpPr>
          <p:cNvPr id="14" name="矩形 13"/>
          <p:cNvSpPr/>
          <p:nvPr/>
        </p:nvSpPr>
        <p:spPr bwMode="ltGray">
          <a:xfrm>
            <a:off x="1479431" y="2987934"/>
            <a:ext cx="6254726" cy="1816064"/>
          </a:xfrm>
          <a:prstGeom prst="rect">
            <a:avLst/>
          </a:prstGeom>
          <a:solidFill>
            <a:schemeClr val="accent5"/>
          </a:solidFill>
          <a:ln w="9525">
            <a:noFill/>
            <a:miter lim="800000"/>
            <a:headEnd/>
            <a:tailEnd/>
          </a:ln>
          <a:effectLst>
            <a:outerShdw blurRad="50800" dist="38100" dir="2700000" algn="tl" rotWithShape="0">
              <a:prstClr val="black">
                <a:alpha val="40000"/>
              </a:prstClr>
            </a:outerShdw>
          </a:effectLst>
        </p:spPr>
        <p:txBody>
          <a:bodyPr wrap="none" rtlCol="0" anchor="ctr"/>
          <a:lstStyle/>
          <a:p>
            <a:pPr algn="ctr">
              <a:defRPr/>
            </a:pPr>
            <a:endParaRPr lang="zh-CN" altLang="en-US" dirty="0">
              <a:latin typeface="微软雅黑" panose="020B0503020204020204" pitchFamily="34" charset="-122"/>
              <a:ea typeface="微软雅黑" panose="020B0503020204020204" pitchFamily="34" charset="-122"/>
            </a:endParaRPr>
          </a:p>
        </p:txBody>
      </p:sp>
      <p:sp>
        <p:nvSpPr>
          <p:cNvPr id="15" name="矩形 14"/>
          <p:cNvSpPr/>
          <p:nvPr/>
        </p:nvSpPr>
        <p:spPr bwMode="ltGray">
          <a:xfrm>
            <a:off x="1997716" y="4422755"/>
            <a:ext cx="5289314" cy="381243"/>
          </a:xfrm>
          <a:prstGeom prst="rect">
            <a:avLst/>
          </a:prstGeom>
          <a:solidFill>
            <a:schemeClr val="accent3">
              <a:lumMod val="75000"/>
            </a:schemeClr>
          </a:solidFill>
          <a:ln w="9525">
            <a:no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 name="TextBox 16"/>
          <p:cNvSpPr txBox="1"/>
          <p:nvPr/>
        </p:nvSpPr>
        <p:spPr>
          <a:xfrm>
            <a:off x="4268612" y="4434666"/>
            <a:ext cx="1178727"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基础版</a:t>
            </a:r>
          </a:p>
        </p:txBody>
      </p:sp>
      <p:sp>
        <p:nvSpPr>
          <p:cNvPr id="18" name="矩形 17"/>
          <p:cNvSpPr/>
          <p:nvPr/>
        </p:nvSpPr>
        <p:spPr bwMode="ltGray">
          <a:xfrm>
            <a:off x="1953635" y="3453181"/>
            <a:ext cx="459000" cy="675000"/>
          </a:xfrm>
          <a:prstGeom prst="rect">
            <a:avLst/>
          </a:prstGeom>
          <a:solidFill>
            <a:srgbClr val="92D050"/>
          </a:solidFill>
          <a:ln w="9525">
            <a:noFill/>
            <a:miter lim="800000"/>
            <a:headEnd/>
            <a:tailEnd/>
          </a:ln>
          <a:effectLst/>
        </p:spPr>
        <p:txBody>
          <a:bodyPr wrap="none" rtlCol="0" anchor="ctr"/>
          <a:lstStyle/>
          <a:p>
            <a:pPr algn="ctr"/>
            <a:r>
              <a:rPr lang="zh-CN" altLang="en-US" b="1" dirty="0" smtClean="0">
                <a:latin typeface="微软雅黑" panose="020B0503020204020204" pitchFamily="34" charset="-122"/>
                <a:ea typeface="微软雅黑" panose="020B0503020204020204" pitchFamily="34" charset="-122"/>
              </a:rPr>
              <a:t>高</a:t>
            </a:r>
            <a:endParaRPr lang="en-US" altLang="zh-CN" b="1" dirty="0" smtClean="0">
              <a:latin typeface="微软雅黑" panose="020B0503020204020204" pitchFamily="34" charset="-122"/>
              <a:ea typeface="微软雅黑" panose="020B0503020204020204" pitchFamily="34" charset="-122"/>
            </a:endParaRPr>
          </a:p>
          <a:p>
            <a:pPr algn="ctr"/>
            <a:r>
              <a:rPr lang="zh-CN" altLang="en-US" b="1" dirty="0" smtClean="0">
                <a:latin typeface="微软雅黑" panose="020B0503020204020204" pitchFamily="34" charset="-122"/>
                <a:ea typeface="微软雅黑" panose="020B0503020204020204" pitchFamily="34" charset="-122"/>
              </a:rPr>
              <a:t>级</a:t>
            </a:r>
            <a:endParaRPr lang="en-US" altLang="zh-CN" b="1" dirty="0">
              <a:latin typeface="微软雅黑" panose="020B0503020204020204" pitchFamily="34" charset="-122"/>
              <a:ea typeface="微软雅黑" panose="020B0503020204020204" pitchFamily="34" charset="-122"/>
            </a:endParaRPr>
          </a:p>
        </p:txBody>
      </p:sp>
      <p:sp>
        <p:nvSpPr>
          <p:cNvPr id="21" name="矩形 20"/>
          <p:cNvSpPr/>
          <p:nvPr/>
        </p:nvSpPr>
        <p:spPr bwMode="ltGray">
          <a:xfrm>
            <a:off x="3195772" y="3453181"/>
            <a:ext cx="458126" cy="675000"/>
          </a:xfrm>
          <a:prstGeom prst="rect">
            <a:avLst/>
          </a:prstGeom>
          <a:solidFill>
            <a:srgbClr val="CC3300"/>
          </a:solidFill>
          <a:ln w="9525" algn="ctr">
            <a:noFill/>
            <a:round/>
            <a:headEnd/>
            <a:tailEnd/>
          </a:ln>
        </p:spPr>
        <p:txBody>
          <a:bodyPr wrap="none" anchor="ctr"/>
          <a:lstStyle/>
          <a:p>
            <a:pPr algn="ctr"/>
            <a:r>
              <a:rPr lang="zh-CN" altLang="en-US" b="1" dirty="0">
                <a:latin typeface="微软雅黑" panose="020B0503020204020204" pitchFamily="34" charset="-122"/>
                <a:ea typeface="微软雅黑" panose="020B0503020204020204" pitchFamily="34" charset="-122"/>
              </a:rPr>
              <a:t>语</a:t>
            </a:r>
            <a:endParaRPr lang="en-US" altLang="zh-CN" b="1" dirty="0">
              <a:latin typeface="微软雅黑" panose="020B0503020204020204" pitchFamily="34" charset="-122"/>
              <a:ea typeface="微软雅黑" panose="020B0503020204020204" pitchFamily="34" charset="-122"/>
            </a:endParaRPr>
          </a:p>
          <a:p>
            <a:pPr algn="ctr"/>
            <a:r>
              <a:rPr lang="zh-CN" altLang="en-US" b="1" dirty="0">
                <a:latin typeface="微软雅黑" panose="020B0503020204020204" pitchFamily="34" charset="-122"/>
                <a:ea typeface="微软雅黑" panose="020B0503020204020204" pitchFamily="34" charset="-122"/>
              </a:rPr>
              <a:t>音</a:t>
            </a:r>
          </a:p>
        </p:txBody>
      </p:sp>
      <p:sp>
        <p:nvSpPr>
          <p:cNvPr id="22" name="矩形 21"/>
          <p:cNvSpPr/>
          <p:nvPr/>
        </p:nvSpPr>
        <p:spPr bwMode="ltGray">
          <a:xfrm>
            <a:off x="2547701" y="3453181"/>
            <a:ext cx="459000" cy="675000"/>
          </a:xfrm>
          <a:prstGeom prst="rect">
            <a:avLst/>
          </a:prstGeom>
          <a:solidFill>
            <a:srgbClr val="FF9933"/>
          </a:solidFill>
          <a:ln w="9525">
            <a:noFill/>
            <a:miter lim="800000"/>
            <a:headEnd/>
            <a:tailEnd/>
          </a:ln>
          <a:effectLst/>
        </p:spPr>
        <p:txBody>
          <a:bodyPr wrap="none" rtlCol="0" anchor="ctr"/>
          <a:lstStyle/>
          <a:p>
            <a:pPr algn="ctr"/>
            <a:r>
              <a:rPr lang="zh-CN" altLang="en-US" b="1" dirty="0">
                <a:latin typeface="微软雅黑" panose="020B0503020204020204" pitchFamily="34" charset="-122"/>
                <a:ea typeface="微软雅黑" panose="020B0503020204020204" pitchFamily="34" charset="-122"/>
              </a:rPr>
              <a:t>安</a:t>
            </a:r>
            <a:endParaRPr lang="en-US" altLang="zh-CN" b="1" dirty="0">
              <a:latin typeface="微软雅黑" panose="020B0503020204020204" pitchFamily="34" charset="-122"/>
              <a:ea typeface="微软雅黑" panose="020B0503020204020204" pitchFamily="34" charset="-122"/>
            </a:endParaRPr>
          </a:p>
          <a:p>
            <a:pPr algn="ctr"/>
            <a:r>
              <a:rPr lang="zh-CN" altLang="en-US" b="1" dirty="0">
                <a:latin typeface="微软雅黑" panose="020B0503020204020204" pitchFamily="34" charset="-122"/>
                <a:ea typeface="微软雅黑" panose="020B0503020204020204" pitchFamily="34" charset="-122"/>
              </a:rPr>
              <a:t>全</a:t>
            </a:r>
          </a:p>
        </p:txBody>
      </p:sp>
      <p:sp>
        <p:nvSpPr>
          <p:cNvPr id="26" name="TextBox 25"/>
          <p:cNvSpPr txBox="1"/>
          <p:nvPr/>
        </p:nvSpPr>
        <p:spPr>
          <a:xfrm>
            <a:off x="4115133" y="2997024"/>
            <a:ext cx="1294886" cy="323165"/>
          </a:xfrm>
          <a:prstGeom prst="rect">
            <a:avLst/>
          </a:prstGeom>
          <a:noFill/>
        </p:spPr>
        <p:txBody>
          <a:bodyPr wrap="square" rtlCol="0">
            <a:spAutoFit/>
          </a:bodyPr>
          <a:lstStyle/>
          <a:p>
            <a:r>
              <a:rPr lang="en-US" altLang="zh-CN" sz="1500" dirty="0">
                <a:latin typeface="微软雅黑" panose="020B0503020204020204" pitchFamily="34" charset="-122"/>
                <a:ea typeface="微软雅黑" panose="020B0503020204020204" pitchFamily="34" charset="-122"/>
              </a:rPr>
              <a:t>MSR G2</a:t>
            </a:r>
            <a:r>
              <a:rPr lang="zh-CN" altLang="en-US" sz="1500" dirty="0">
                <a:latin typeface="微软雅黑" panose="020B0503020204020204" pitchFamily="34" charset="-122"/>
                <a:ea typeface="微软雅黑" panose="020B0503020204020204" pitchFamily="34" charset="-122"/>
              </a:rPr>
              <a:t>系列</a:t>
            </a:r>
          </a:p>
        </p:txBody>
      </p:sp>
      <p:grpSp>
        <p:nvGrpSpPr>
          <p:cNvPr id="31" name="组合 19"/>
          <p:cNvGrpSpPr/>
          <p:nvPr/>
        </p:nvGrpSpPr>
        <p:grpSpPr>
          <a:xfrm>
            <a:off x="5066522" y="759500"/>
            <a:ext cx="2625347" cy="2034733"/>
            <a:chOff x="6156176" y="1777805"/>
            <a:chExt cx="2736304" cy="2656402"/>
          </a:xfrm>
          <a:effectLst>
            <a:outerShdw blurRad="50800" dist="38100" dir="2700000" algn="tl" rotWithShape="0">
              <a:prstClr val="black">
                <a:alpha val="40000"/>
              </a:prstClr>
            </a:outerShdw>
          </a:effectLst>
        </p:grpSpPr>
        <p:sp>
          <p:nvSpPr>
            <p:cNvPr id="32" name="TextBox 31"/>
            <p:cNvSpPr txBox="1"/>
            <p:nvPr/>
          </p:nvSpPr>
          <p:spPr>
            <a:xfrm>
              <a:off x="6156176" y="2209850"/>
              <a:ext cx="2736304" cy="2224357"/>
            </a:xfrm>
            <a:prstGeom prst="rect">
              <a:avLst/>
            </a:prstGeom>
            <a:solidFill>
              <a:schemeClr val="accent3">
                <a:lumMod val="95000"/>
              </a:schemeClr>
            </a:solidFill>
            <a:ln>
              <a:noFill/>
            </a:ln>
            <a:effectLst/>
          </p:spPr>
          <p:txBody>
            <a:bodyPr wrap="square" tIns="135000" bIns="135000" rtlCol="0">
              <a:spAutoFit/>
            </a:bodyPr>
            <a:lstStyle/>
            <a:p>
              <a:pPr marL="267891" indent="-203597">
                <a:lnSpc>
                  <a:spcPct val="130000"/>
                </a:lnSpc>
                <a:spcBef>
                  <a:spcPts val="600"/>
                </a:spcBef>
                <a:buSzPct val="80000"/>
                <a:buFont typeface="Wingdings" pitchFamily="2" charset="2"/>
                <a:buChar char="l"/>
                <a:tabLst>
                  <a:tab pos="267891" algn="l"/>
                </a:tabLst>
              </a:pPr>
              <a:r>
                <a:rPr lang="zh-CN" altLang="en-US" sz="1500" b="1" dirty="0">
                  <a:latin typeface="微软雅黑" panose="020B0503020204020204" pitchFamily="34" charset="-122"/>
                  <a:ea typeface="微软雅黑" panose="020B0503020204020204" pitchFamily="34" charset="-122"/>
                </a:rPr>
                <a:t>提供灵活的报价方式</a:t>
              </a:r>
              <a:endParaRPr lang="en-US" altLang="zh-CN" sz="1500" b="1" dirty="0">
                <a:latin typeface="微软雅黑" panose="020B0503020204020204" pitchFamily="34" charset="-122"/>
                <a:ea typeface="微软雅黑" panose="020B0503020204020204" pitchFamily="34" charset="-122"/>
              </a:endParaRPr>
            </a:p>
            <a:p>
              <a:pPr marL="267891" indent="-203597">
                <a:lnSpc>
                  <a:spcPct val="130000"/>
                </a:lnSpc>
                <a:spcBef>
                  <a:spcPts val="600"/>
                </a:spcBef>
                <a:buSzPct val="80000"/>
                <a:buFont typeface="Wingdings" pitchFamily="2" charset="2"/>
                <a:buChar char="l"/>
                <a:tabLst>
                  <a:tab pos="267891" algn="l"/>
                </a:tabLst>
              </a:pPr>
              <a:r>
                <a:rPr lang="zh-CN" altLang="en-US" sz="1500" b="1" dirty="0">
                  <a:latin typeface="微软雅黑" panose="020B0503020204020204" pitchFamily="34" charset="-122"/>
                  <a:ea typeface="微软雅黑" panose="020B0503020204020204" pitchFamily="34" charset="-122"/>
                </a:rPr>
                <a:t>降低客户管理成本</a:t>
              </a:r>
              <a:endParaRPr lang="en-US" altLang="zh-CN" sz="1500" b="1" dirty="0">
                <a:latin typeface="微软雅黑" panose="020B0503020204020204" pitchFamily="34" charset="-122"/>
                <a:ea typeface="微软雅黑" panose="020B0503020204020204" pitchFamily="34" charset="-122"/>
              </a:endParaRPr>
            </a:p>
            <a:p>
              <a:pPr marL="267891" indent="-203597">
                <a:lnSpc>
                  <a:spcPct val="130000"/>
                </a:lnSpc>
                <a:spcBef>
                  <a:spcPts val="600"/>
                </a:spcBef>
                <a:buSzPct val="80000"/>
                <a:buFont typeface="Wingdings" pitchFamily="2" charset="2"/>
                <a:buChar char="l"/>
                <a:tabLst>
                  <a:tab pos="267891" algn="l"/>
                </a:tabLst>
              </a:pPr>
              <a:r>
                <a:rPr lang="zh-CN" altLang="en-US" sz="1500" b="1" dirty="0">
                  <a:latin typeface="微软雅黑" panose="020B0503020204020204" pitchFamily="34" charset="-122"/>
                  <a:ea typeface="微软雅黑" panose="020B0503020204020204" pitchFamily="34" charset="-122"/>
                </a:rPr>
                <a:t>软件</a:t>
              </a:r>
              <a:r>
                <a:rPr lang="en-US" altLang="zh-CN" sz="1500" b="1" dirty="0">
                  <a:latin typeface="微软雅黑" panose="020B0503020204020204" pitchFamily="34" charset="-122"/>
                  <a:ea typeface="微软雅黑" panose="020B0503020204020204" pitchFamily="34" charset="-122"/>
                </a:rPr>
                <a:t>License</a:t>
              </a:r>
              <a:r>
                <a:rPr lang="zh-CN" altLang="en-US" sz="1500" b="1" dirty="0">
                  <a:latin typeface="微软雅黑" panose="020B0503020204020204" pitchFamily="34" charset="-122"/>
                  <a:ea typeface="微软雅黑" panose="020B0503020204020204" pitchFamily="34" charset="-122"/>
                </a:rPr>
                <a:t>与硬件绑定</a:t>
              </a:r>
              <a:endParaRPr lang="en-US" altLang="zh-CN" sz="1500" b="1" dirty="0">
                <a:latin typeface="微软雅黑" panose="020B0503020204020204" pitchFamily="34" charset="-122"/>
                <a:ea typeface="微软雅黑" panose="020B0503020204020204" pitchFamily="34" charset="-122"/>
              </a:endParaRPr>
            </a:p>
            <a:p>
              <a:pPr marL="267891" indent="-203597">
                <a:lnSpc>
                  <a:spcPct val="130000"/>
                </a:lnSpc>
                <a:spcBef>
                  <a:spcPts val="600"/>
                </a:spcBef>
                <a:buSzPct val="80000"/>
                <a:buFont typeface="Wingdings" pitchFamily="2" charset="2"/>
                <a:buChar char="l"/>
                <a:tabLst>
                  <a:tab pos="267891" algn="l"/>
                </a:tabLst>
              </a:pPr>
              <a:r>
                <a:rPr lang="zh-CN" altLang="en-US" sz="1500" b="1" dirty="0">
                  <a:latin typeface="微软雅黑" panose="020B0503020204020204" pitchFamily="34" charset="-122"/>
                  <a:ea typeface="微软雅黑" panose="020B0503020204020204" pitchFamily="34" charset="-122"/>
                </a:rPr>
                <a:t>批量安装和激活</a:t>
              </a:r>
            </a:p>
          </p:txBody>
        </p:sp>
        <p:sp>
          <p:nvSpPr>
            <p:cNvPr id="36" name="同侧圆角矩形 35"/>
            <p:cNvSpPr/>
            <p:nvPr/>
          </p:nvSpPr>
          <p:spPr bwMode="ltGray">
            <a:xfrm>
              <a:off x="6156176" y="1777805"/>
              <a:ext cx="2736304" cy="559586"/>
            </a:xfrm>
            <a:prstGeom prst="round2SameRect">
              <a:avLst/>
            </a:prstGeom>
            <a:solidFill>
              <a:srgbClr val="0070C0"/>
            </a:solidFill>
            <a:ln w="9525">
              <a:noFill/>
              <a:miter lim="800000"/>
              <a:headEnd/>
              <a:tailEnd/>
            </a:ln>
            <a:effectLst/>
          </p:spPr>
          <p:txBody>
            <a:bodyPr wrap="none" rtlCol="0" anchor="ctr"/>
            <a:lstStyle/>
            <a:p>
              <a:pPr algn="ctr"/>
              <a:r>
                <a:rPr lang="zh-CN" altLang="en-US" sz="1500" b="1" dirty="0">
                  <a:solidFill>
                    <a:schemeClr val="bg1"/>
                  </a:solidFill>
                  <a:latin typeface="微软雅黑" panose="020B0503020204020204" pitchFamily="34" charset="-122"/>
                  <a:ea typeface="微软雅黑" panose="020B0503020204020204" pitchFamily="34" charset="-122"/>
                </a:rPr>
                <a:t>灵活的</a:t>
              </a:r>
              <a:r>
                <a:rPr lang="en-US" altLang="zh-CN" sz="1500" b="1" dirty="0">
                  <a:solidFill>
                    <a:schemeClr val="bg1"/>
                  </a:solidFill>
                  <a:latin typeface="微软雅黑" panose="020B0503020204020204" pitchFamily="34" charset="-122"/>
                  <a:ea typeface="微软雅黑" panose="020B0503020204020204" pitchFamily="34" charset="-122"/>
                </a:rPr>
                <a:t>License</a:t>
              </a:r>
              <a:r>
                <a:rPr lang="zh-CN" altLang="en-US" sz="1500" b="1" dirty="0">
                  <a:solidFill>
                    <a:schemeClr val="bg1"/>
                  </a:solidFill>
                  <a:latin typeface="微软雅黑" panose="020B0503020204020204" pitchFamily="34" charset="-122"/>
                  <a:ea typeface="微软雅黑" panose="020B0503020204020204" pitchFamily="34" charset="-122"/>
                </a:rPr>
                <a:t>方案</a:t>
              </a:r>
            </a:p>
          </p:txBody>
        </p:sp>
      </p:grpSp>
      <p:cxnSp>
        <p:nvCxnSpPr>
          <p:cNvPr id="62" name="直接箭头连接符 61"/>
          <p:cNvCxnSpPr/>
          <p:nvPr/>
        </p:nvCxnSpPr>
        <p:spPr bwMode="auto">
          <a:xfrm rot="5400000">
            <a:off x="2114820" y="4277634"/>
            <a:ext cx="214314" cy="119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3" name="直接箭头连接符 62"/>
          <p:cNvCxnSpPr/>
          <p:nvPr/>
        </p:nvCxnSpPr>
        <p:spPr bwMode="auto">
          <a:xfrm rot="5400000">
            <a:off x="2657163" y="4277634"/>
            <a:ext cx="214314" cy="119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4" name="直接箭头连接符 63"/>
          <p:cNvCxnSpPr/>
          <p:nvPr/>
        </p:nvCxnSpPr>
        <p:spPr bwMode="auto">
          <a:xfrm rot="5400000">
            <a:off x="3305235" y="4277634"/>
            <a:ext cx="214314" cy="119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5" name="矩形 34"/>
          <p:cNvSpPr/>
          <p:nvPr/>
        </p:nvSpPr>
        <p:spPr bwMode="ltGray">
          <a:xfrm>
            <a:off x="3789838" y="3453181"/>
            <a:ext cx="458126" cy="675000"/>
          </a:xfrm>
          <a:prstGeom prst="rect">
            <a:avLst/>
          </a:prstGeom>
          <a:solidFill>
            <a:srgbClr val="FFFF00"/>
          </a:solidFill>
          <a:ln w="9525" algn="ctr">
            <a:noFill/>
            <a:round/>
            <a:headEnd/>
            <a:tailEnd/>
          </a:ln>
        </p:spPr>
        <p:txBody>
          <a:bodyPr wrap="none" anchor="ctr"/>
          <a:lstStyle/>
          <a:p>
            <a:pPr algn="ctr"/>
            <a:r>
              <a:rPr lang="zh-CN" altLang="en-US" b="1" dirty="0" smtClean="0">
                <a:latin typeface="微软雅黑" panose="020B0503020204020204" pitchFamily="34" charset="-122"/>
                <a:ea typeface="微软雅黑" panose="020B0503020204020204" pitchFamily="34" charset="-122"/>
              </a:rPr>
              <a:t>空</a:t>
            </a:r>
            <a:endParaRPr lang="en-US" altLang="zh-CN" b="1" dirty="0" smtClean="0">
              <a:latin typeface="微软雅黑" panose="020B0503020204020204" pitchFamily="34" charset="-122"/>
              <a:ea typeface="微软雅黑" panose="020B0503020204020204" pitchFamily="34" charset="-122"/>
            </a:endParaRPr>
          </a:p>
          <a:p>
            <a:pPr algn="ctr"/>
            <a:r>
              <a:rPr lang="zh-CN" altLang="en-US" b="1" dirty="0" smtClean="0">
                <a:latin typeface="微软雅黑" panose="020B0503020204020204" pitchFamily="34" charset="-122"/>
                <a:ea typeface="微软雅黑" panose="020B0503020204020204" pitchFamily="34" charset="-122"/>
              </a:rPr>
              <a:t>管</a:t>
            </a:r>
            <a:endParaRPr lang="zh-CN" altLang="en-US" b="1" dirty="0">
              <a:latin typeface="微软雅黑" panose="020B0503020204020204" pitchFamily="34" charset="-122"/>
              <a:ea typeface="微软雅黑" panose="020B0503020204020204" pitchFamily="34" charset="-122"/>
            </a:endParaRPr>
          </a:p>
        </p:txBody>
      </p:sp>
      <p:sp>
        <p:nvSpPr>
          <p:cNvPr id="37" name="矩形 36"/>
          <p:cNvSpPr/>
          <p:nvPr/>
        </p:nvSpPr>
        <p:spPr bwMode="ltGray">
          <a:xfrm>
            <a:off x="4383904" y="3453181"/>
            <a:ext cx="458126" cy="675000"/>
          </a:xfrm>
          <a:prstGeom prst="rect">
            <a:avLst/>
          </a:prstGeom>
          <a:solidFill>
            <a:srgbClr val="DD97C9"/>
          </a:solidFill>
          <a:ln w="9525" algn="ctr">
            <a:noFill/>
            <a:round/>
            <a:headEnd/>
            <a:tailEnd/>
          </a:ln>
        </p:spPr>
        <p:txBody>
          <a:bodyPr wrap="none" anchor="ctr"/>
          <a:lstStyle/>
          <a:p>
            <a:pPr algn="ctr"/>
            <a:r>
              <a:rPr lang="en-US" altLang="zh-CN" b="1" dirty="0" smtClean="0">
                <a:latin typeface="微软雅黑" panose="020B0503020204020204" pitchFamily="34" charset="-122"/>
                <a:ea typeface="微软雅黑" panose="020B0503020204020204" pitchFamily="34" charset="-122"/>
              </a:rPr>
              <a:t>IP</a:t>
            </a:r>
          </a:p>
          <a:p>
            <a:pPr algn="ctr"/>
            <a:r>
              <a:rPr lang="en-US" altLang="zh-CN" b="1" dirty="0" smtClean="0">
                <a:latin typeface="微软雅黑" panose="020B0503020204020204" pitchFamily="34" charset="-122"/>
                <a:ea typeface="微软雅黑" panose="020B0503020204020204" pitchFamily="34" charset="-122"/>
              </a:rPr>
              <a:t>POS</a:t>
            </a:r>
            <a:endParaRPr lang="zh-CN" altLang="en-US" b="1" dirty="0">
              <a:latin typeface="微软雅黑" panose="020B0503020204020204" pitchFamily="34" charset="-122"/>
              <a:ea typeface="微软雅黑" panose="020B0503020204020204" pitchFamily="34" charset="-122"/>
            </a:endParaRPr>
          </a:p>
        </p:txBody>
      </p:sp>
      <p:sp>
        <p:nvSpPr>
          <p:cNvPr id="38" name="矩形 37"/>
          <p:cNvSpPr/>
          <p:nvPr/>
        </p:nvSpPr>
        <p:spPr bwMode="ltGray">
          <a:xfrm>
            <a:off x="4951893" y="3453181"/>
            <a:ext cx="458126" cy="675000"/>
          </a:xfrm>
          <a:prstGeom prst="rect">
            <a:avLst/>
          </a:prstGeom>
          <a:solidFill>
            <a:srgbClr val="4DC4FF"/>
          </a:solidFill>
          <a:ln w="9525" algn="ctr">
            <a:noFill/>
            <a:round/>
            <a:headEnd/>
            <a:tailEnd/>
          </a:ln>
        </p:spPr>
        <p:txBody>
          <a:bodyPr wrap="none" anchor="ctr"/>
          <a:lstStyle/>
          <a:p>
            <a:pPr algn="ctr"/>
            <a:r>
              <a:rPr lang="en-US" altLang="zh-CN" b="1" dirty="0" smtClean="0">
                <a:latin typeface="微软雅黑" panose="020B0503020204020204" pitchFamily="34" charset="-122"/>
                <a:ea typeface="微软雅黑" panose="020B0503020204020204" pitchFamily="34" charset="-122"/>
              </a:rPr>
              <a:t>AC</a:t>
            </a:r>
            <a:endParaRPr lang="zh-CN" altLang="en-US" b="1" dirty="0">
              <a:latin typeface="微软雅黑" panose="020B0503020204020204" pitchFamily="34" charset="-122"/>
              <a:ea typeface="微软雅黑" panose="020B0503020204020204" pitchFamily="34" charset="-122"/>
            </a:endParaRPr>
          </a:p>
        </p:txBody>
      </p:sp>
      <p:sp>
        <p:nvSpPr>
          <p:cNvPr id="39" name="矩形 38"/>
          <p:cNvSpPr/>
          <p:nvPr/>
        </p:nvSpPr>
        <p:spPr bwMode="ltGray">
          <a:xfrm>
            <a:off x="5572036" y="3453181"/>
            <a:ext cx="458126" cy="675000"/>
          </a:xfrm>
          <a:prstGeom prst="rect">
            <a:avLst/>
          </a:prstGeom>
          <a:solidFill>
            <a:srgbClr val="FFC000"/>
          </a:solidFill>
          <a:ln w="9525" algn="ctr">
            <a:noFill/>
            <a:round/>
            <a:headEnd/>
            <a:tailEnd/>
          </a:ln>
        </p:spPr>
        <p:txBody>
          <a:bodyPr wrap="none" anchor="ctr"/>
          <a:lstStyle/>
          <a:p>
            <a:pPr algn="ctr"/>
            <a:r>
              <a:rPr lang="en-US" altLang="zh-CN" b="1" dirty="0" smtClean="0">
                <a:latin typeface="微软雅黑" panose="020B0503020204020204" pitchFamily="34" charset="-122"/>
                <a:ea typeface="微软雅黑" panose="020B0503020204020204" pitchFamily="34" charset="-122"/>
              </a:rPr>
              <a:t>IPS</a:t>
            </a:r>
            <a:endParaRPr lang="zh-CN" altLang="en-US" b="1" dirty="0">
              <a:latin typeface="微软雅黑" panose="020B0503020204020204" pitchFamily="34" charset="-122"/>
              <a:ea typeface="微软雅黑" panose="020B0503020204020204" pitchFamily="34" charset="-122"/>
            </a:endParaRPr>
          </a:p>
        </p:txBody>
      </p:sp>
      <p:sp>
        <p:nvSpPr>
          <p:cNvPr id="40" name="矩形 39"/>
          <p:cNvSpPr/>
          <p:nvPr/>
        </p:nvSpPr>
        <p:spPr bwMode="ltGray">
          <a:xfrm>
            <a:off x="6194031" y="3453181"/>
            <a:ext cx="458126" cy="675000"/>
          </a:xfrm>
          <a:prstGeom prst="rect">
            <a:avLst/>
          </a:prstGeom>
          <a:solidFill>
            <a:schemeClr val="accent5">
              <a:lumMod val="50000"/>
            </a:schemeClr>
          </a:solidFill>
          <a:ln w="9525" algn="ctr">
            <a:noFill/>
            <a:round/>
            <a:headEnd/>
            <a:tailEnd/>
          </a:ln>
        </p:spPr>
        <p:txBody>
          <a:bodyPr wrap="none" anchor="ctr"/>
          <a:lstStyle/>
          <a:p>
            <a:pPr algn="ctr"/>
            <a:r>
              <a:rPr lang="en-US" altLang="zh-CN" b="1" dirty="0" smtClean="0">
                <a:latin typeface="微软雅黑" panose="020B0503020204020204" pitchFamily="34" charset="-122"/>
                <a:ea typeface="微软雅黑" panose="020B0503020204020204" pitchFamily="34" charset="-122"/>
              </a:rPr>
              <a:t>ACG</a:t>
            </a:r>
            <a:endParaRPr lang="zh-CN" altLang="en-US" b="1" dirty="0">
              <a:latin typeface="微软雅黑" panose="020B0503020204020204" pitchFamily="34" charset="-122"/>
              <a:ea typeface="微软雅黑" panose="020B0503020204020204" pitchFamily="34" charset="-122"/>
            </a:endParaRPr>
          </a:p>
        </p:txBody>
      </p:sp>
      <p:sp>
        <p:nvSpPr>
          <p:cNvPr id="44" name="矩形 43"/>
          <p:cNvSpPr/>
          <p:nvPr/>
        </p:nvSpPr>
        <p:spPr bwMode="ltGray">
          <a:xfrm>
            <a:off x="6814174" y="3453181"/>
            <a:ext cx="458126" cy="675000"/>
          </a:xfrm>
          <a:prstGeom prst="rect">
            <a:avLst/>
          </a:prstGeom>
          <a:solidFill>
            <a:schemeClr val="accent6">
              <a:lumMod val="60000"/>
              <a:lumOff val="40000"/>
            </a:schemeClr>
          </a:solidFill>
          <a:ln w="9525" algn="ctr">
            <a:noFill/>
            <a:round/>
            <a:headEnd/>
            <a:tailEnd/>
          </a:ln>
        </p:spPr>
        <p:txBody>
          <a:bodyPr wrap="none" anchor="ctr"/>
          <a:lstStyle/>
          <a:p>
            <a:pPr algn="ctr"/>
            <a:r>
              <a:rPr lang="en-US" altLang="zh-CN" b="1" dirty="0" smtClean="0">
                <a:latin typeface="微软雅黑" panose="020B0503020204020204" pitchFamily="34" charset="-122"/>
                <a:ea typeface="微软雅黑" panose="020B0503020204020204" pitchFamily="34" charset="-122"/>
              </a:rPr>
              <a:t>SSL</a:t>
            </a:r>
          </a:p>
          <a:p>
            <a:pPr algn="ctr"/>
            <a:r>
              <a:rPr lang="en-US" altLang="zh-CN" b="1" dirty="0" smtClean="0">
                <a:latin typeface="微软雅黑" panose="020B0503020204020204" pitchFamily="34" charset="-122"/>
                <a:ea typeface="微软雅黑" panose="020B0503020204020204" pitchFamily="34" charset="-122"/>
              </a:rPr>
              <a:t>VPN</a:t>
            </a:r>
            <a:endParaRPr lang="zh-CN" altLang="en-US" b="1" dirty="0">
              <a:latin typeface="微软雅黑" panose="020B0503020204020204" pitchFamily="34" charset="-122"/>
              <a:ea typeface="微软雅黑" panose="020B0503020204020204" pitchFamily="34" charset="-122"/>
            </a:endParaRPr>
          </a:p>
        </p:txBody>
      </p:sp>
      <p:cxnSp>
        <p:nvCxnSpPr>
          <p:cNvPr id="45" name="直接箭头连接符 44"/>
          <p:cNvCxnSpPr/>
          <p:nvPr/>
        </p:nvCxnSpPr>
        <p:spPr bwMode="auto">
          <a:xfrm rot="5400000">
            <a:off x="3899301" y="4277241"/>
            <a:ext cx="214314" cy="119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6" name="直接箭头连接符 45"/>
          <p:cNvCxnSpPr/>
          <p:nvPr/>
        </p:nvCxnSpPr>
        <p:spPr bwMode="auto">
          <a:xfrm rot="5400000">
            <a:off x="4441644" y="4277241"/>
            <a:ext cx="214314" cy="119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7" name="直接箭头连接符 46"/>
          <p:cNvCxnSpPr/>
          <p:nvPr/>
        </p:nvCxnSpPr>
        <p:spPr bwMode="auto">
          <a:xfrm rot="5400000">
            <a:off x="5089716" y="4277241"/>
            <a:ext cx="214314" cy="119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8" name="直接箭头连接符 47"/>
          <p:cNvCxnSpPr/>
          <p:nvPr/>
        </p:nvCxnSpPr>
        <p:spPr bwMode="auto">
          <a:xfrm rot="5400000">
            <a:off x="5693027" y="4262335"/>
            <a:ext cx="214314" cy="119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9" name="直接箭头连接符 48"/>
          <p:cNvCxnSpPr/>
          <p:nvPr/>
        </p:nvCxnSpPr>
        <p:spPr bwMode="auto">
          <a:xfrm rot="5400000">
            <a:off x="6328380" y="4262335"/>
            <a:ext cx="214314" cy="119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0" name="直接箭头连接符 49"/>
          <p:cNvCxnSpPr/>
          <p:nvPr/>
        </p:nvCxnSpPr>
        <p:spPr bwMode="auto">
          <a:xfrm rot="5400000">
            <a:off x="6922445" y="4262335"/>
            <a:ext cx="214314" cy="119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51" name="左中括号 50"/>
          <p:cNvSpPr/>
          <p:nvPr/>
        </p:nvSpPr>
        <p:spPr bwMode="auto">
          <a:xfrm rot="5400000">
            <a:off x="2756376" y="2762541"/>
            <a:ext cx="102854" cy="1224136"/>
          </a:xfrm>
          <a:prstGeom prst="leftBracket">
            <a:avLst>
              <a:gd name="adj" fmla="val 0"/>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67500" tIns="35100" rIns="67500" bIns="35100" numCol="1" rtlCol="0" anchor="t" anchorCtr="0" compatLnSpc="1">
            <a:prstTxWarp prst="textNoShape">
              <a:avLst/>
            </a:prstTxWarp>
            <a:spAutoFit/>
          </a:bodyPr>
          <a:lstStyle/>
          <a:p>
            <a:pPr defTabSz="685800"/>
            <a:endParaRPr lang="zh-CN" altLang="en-US" sz="1350" dirty="0">
              <a:latin typeface="微软雅黑" panose="020B0503020204020204" pitchFamily="34" charset="-122"/>
              <a:ea typeface="微软雅黑" panose="020B0503020204020204" pitchFamily="34" charset="-122"/>
            </a:endParaRPr>
          </a:p>
        </p:txBody>
      </p:sp>
      <p:sp>
        <p:nvSpPr>
          <p:cNvPr id="23" name="文本框 22"/>
          <p:cNvSpPr txBox="1"/>
          <p:nvPr/>
        </p:nvSpPr>
        <p:spPr>
          <a:xfrm>
            <a:off x="2231666" y="3003798"/>
            <a:ext cx="1648208" cy="369332"/>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rPr>
              <a:t>特性包</a:t>
            </a:r>
            <a:r>
              <a:rPr lang="en-US" altLang="zh-CN" dirty="0" smtClean="0">
                <a:latin typeface="微软雅黑" panose="020B0503020204020204" pitchFamily="34" charset="-122"/>
                <a:ea typeface="微软雅黑" panose="020B0503020204020204" pitchFamily="34" charset="-122"/>
              </a:rPr>
              <a:t>license</a:t>
            </a:r>
            <a:endParaRPr lang="zh-CN" altLang="en-US" dirty="0">
              <a:latin typeface="微软雅黑" panose="020B0503020204020204" pitchFamily="34" charset="-122"/>
              <a:ea typeface="微软雅黑" panose="020B0503020204020204" pitchFamily="34" charset="-122"/>
            </a:endParaRPr>
          </a:p>
        </p:txBody>
      </p:sp>
      <p:cxnSp>
        <p:nvCxnSpPr>
          <p:cNvPr id="65" name="直接连接符 64"/>
          <p:cNvCxnSpPr/>
          <p:nvPr/>
        </p:nvCxnSpPr>
        <p:spPr bwMode="auto">
          <a:xfrm>
            <a:off x="2784099" y="3323180"/>
            <a:ext cx="0" cy="7709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 name="标题 1"/>
          <p:cNvSpPr>
            <a:spLocks noGrp="1"/>
          </p:cNvSpPr>
          <p:nvPr>
            <p:ph type="title"/>
          </p:nvPr>
        </p:nvSpPr>
        <p:spPr>
          <a:xfrm>
            <a:off x="492072" y="233666"/>
            <a:ext cx="8229443" cy="4572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G2 license</a:t>
            </a:r>
            <a:r>
              <a:rPr lang="zh-CN" altLang="en-US" dirty="0">
                <a:solidFill>
                  <a:schemeClr val="tx1"/>
                </a:solidFill>
              </a:rPr>
              <a:t>解决方案</a:t>
            </a:r>
          </a:p>
        </p:txBody>
      </p:sp>
    </p:spTree>
    <p:extLst>
      <p:ext uri="{BB962C8B-B14F-4D97-AF65-F5344CB8AC3E}">
        <p14:creationId xmlns:p14="http://schemas.microsoft.com/office/powerpoint/2010/main" val="1106496746"/>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G2 </a:t>
            </a:r>
            <a:r>
              <a:rPr lang="zh-CN" altLang="en-US" dirty="0">
                <a:solidFill>
                  <a:schemeClr val="tx1"/>
                </a:solidFill>
              </a:rPr>
              <a:t>特性包无需</a:t>
            </a:r>
            <a:r>
              <a:rPr lang="en-US" altLang="zh-CN" dirty="0">
                <a:solidFill>
                  <a:schemeClr val="tx1"/>
                </a:solidFill>
              </a:rPr>
              <a:t>license</a:t>
            </a:r>
            <a:r>
              <a:rPr lang="zh-CN" altLang="en-US" dirty="0">
                <a:solidFill>
                  <a:schemeClr val="tx1"/>
                </a:solidFill>
              </a:rPr>
              <a:t>款型</a:t>
            </a:r>
          </a:p>
        </p:txBody>
      </p:sp>
      <p:grpSp>
        <p:nvGrpSpPr>
          <p:cNvPr id="6" name="组合 19"/>
          <p:cNvGrpSpPr/>
          <p:nvPr/>
        </p:nvGrpSpPr>
        <p:grpSpPr>
          <a:xfrm>
            <a:off x="4860032" y="1071761"/>
            <a:ext cx="2405050" cy="2834533"/>
            <a:chOff x="6156175" y="1777804"/>
            <a:chExt cx="2736306" cy="2917442"/>
          </a:xfrm>
          <a:effectLst>
            <a:outerShdw blurRad="50800" dist="38100" dir="2700000" algn="tl" rotWithShape="0">
              <a:prstClr val="black">
                <a:alpha val="40000"/>
              </a:prstClr>
            </a:outerShdw>
          </a:effectLst>
        </p:grpSpPr>
        <p:sp>
          <p:nvSpPr>
            <p:cNvPr id="7" name="TextBox 6"/>
            <p:cNvSpPr txBox="1"/>
            <p:nvPr/>
          </p:nvSpPr>
          <p:spPr>
            <a:xfrm>
              <a:off x="6156175" y="2209853"/>
              <a:ext cx="2736304" cy="2485393"/>
            </a:xfrm>
            <a:prstGeom prst="rect">
              <a:avLst/>
            </a:prstGeom>
            <a:solidFill>
              <a:schemeClr val="accent3">
                <a:lumMod val="95000"/>
              </a:schemeClr>
            </a:solidFill>
            <a:ln>
              <a:noFill/>
            </a:ln>
            <a:effectLst/>
          </p:spPr>
          <p:txBody>
            <a:bodyPr wrap="square" tIns="135000" bIns="135000" rtlCol="0">
              <a:spAutoFit/>
            </a:bodyPr>
            <a:lstStyle/>
            <a:p>
              <a:pPr marL="133350" indent="-133350">
                <a:lnSpc>
                  <a:spcPct val="130000"/>
                </a:lnSpc>
                <a:spcBef>
                  <a:spcPts val="600"/>
                </a:spcBef>
                <a:buSzPct val="80000"/>
                <a:buFont typeface="Wingdings" pitchFamily="2" charset="2"/>
                <a:buChar char="l"/>
              </a:pPr>
              <a:r>
                <a:rPr lang="en-US" altLang="zh-CN" sz="1200" b="1" dirty="0">
                  <a:latin typeface="微软雅黑" panose="020B0503020204020204" pitchFamily="34" charset="-122"/>
                  <a:ea typeface="微软雅黑" panose="020B0503020204020204" pitchFamily="34" charset="-122"/>
                </a:rPr>
                <a:t>MSR 810</a:t>
              </a:r>
              <a:r>
                <a:rPr lang="zh-CN" altLang="en-US" sz="1200" b="1" dirty="0">
                  <a:latin typeface="微软雅黑" panose="020B0503020204020204" pitchFamily="34" charset="-122"/>
                  <a:ea typeface="微软雅黑" panose="020B0503020204020204" pitchFamily="34" charset="-122"/>
                </a:rPr>
                <a:t>系列</a:t>
              </a:r>
              <a:endParaRPr lang="en-US" altLang="zh-CN" sz="1200" b="1"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en-US" altLang="zh-CN" sz="1200" b="1" dirty="0">
                  <a:latin typeface="微软雅黑" panose="020B0503020204020204" pitchFamily="34" charset="-122"/>
                  <a:ea typeface="微软雅黑" panose="020B0503020204020204" pitchFamily="34" charset="-122"/>
                </a:rPr>
                <a:t>MSR 2600-10-X1</a:t>
              </a:r>
              <a:endParaRPr lang="zh-CN" altLang="en-US" sz="1200" b="1"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en-US" altLang="zh-CN" sz="1200" b="1" dirty="0">
                  <a:latin typeface="微软雅黑" panose="020B0503020204020204" pitchFamily="34" charset="-122"/>
                  <a:ea typeface="微软雅黑" panose="020B0503020204020204" pitchFamily="34" charset="-122"/>
                </a:rPr>
                <a:t>MSR 3600-SI</a:t>
              </a:r>
              <a:r>
                <a:rPr lang="zh-CN" altLang="en-US" sz="1200" b="1" dirty="0">
                  <a:latin typeface="微软雅黑" panose="020B0503020204020204" pitchFamily="34" charset="-122"/>
                  <a:ea typeface="微软雅黑" panose="020B0503020204020204" pitchFamily="34" charset="-122"/>
                </a:rPr>
                <a:t>系列</a:t>
              </a:r>
              <a:endParaRPr lang="en-US" altLang="zh-CN" sz="1200" b="1"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en-US" altLang="zh-CN" sz="1200" b="1" dirty="0">
                  <a:latin typeface="微软雅黑" panose="020B0503020204020204" pitchFamily="34" charset="-122"/>
                  <a:ea typeface="微软雅黑" panose="020B0503020204020204" pitchFamily="34" charset="-122"/>
                </a:rPr>
                <a:t>MSR </a:t>
              </a:r>
              <a:r>
                <a:rPr lang="en-US" altLang="zh-CN" sz="1200" b="1" dirty="0" smtClean="0">
                  <a:latin typeface="微软雅黑" panose="020B0503020204020204" pitchFamily="34" charset="-122"/>
                  <a:ea typeface="微软雅黑" panose="020B0503020204020204" pitchFamily="34" charset="-122"/>
                </a:rPr>
                <a:t>3620-DP</a:t>
              </a:r>
            </a:p>
            <a:p>
              <a:pPr marL="133350" indent="-133350">
                <a:lnSpc>
                  <a:spcPct val="130000"/>
                </a:lnSpc>
                <a:spcBef>
                  <a:spcPts val="600"/>
                </a:spcBef>
                <a:buSzPct val="80000"/>
                <a:buFont typeface="Wingdings" pitchFamily="2" charset="2"/>
                <a:buChar char="l"/>
              </a:pPr>
              <a:r>
                <a:rPr lang="en-US" altLang="zh-CN" sz="1200" b="1" dirty="0" smtClean="0">
                  <a:latin typeface="微软雅黑" panose="020B0503020204020204" pitchFamily="34" charset="-122"/>
                  <a:ea typeface="微软雅黑" panose="020B0503020204020204" pitchFamily="34" charset="-122"/>
                </a:rPr>
                <a:t>MSR 3610-X1</a:t>
              </a:r>
              <a:r>
                <a:rPr lang="zh-CN" altLang="en-US" sz="1200" b="1" smtClean="0">
                  <a:latin typeface="微软雅黑" panose="020B0503020204020204" pitchFamily="34" charset="-122"/>
                  <a:ea typeface="微软雅黑" panose="020B0503020204020204" pitchFamily="34" charset="-122"/>
                </a:rPr>
                <a:t>系列</a:t>
              </a:r>
              <a:endParaRPr lang="en-US" altLang="zh-CN" sz="1200" b="1"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en-US" altLang="zh-CN" sz="1200" b="1" dirty="0">
                  <a:latin typeface="微软雅黑" panose="020B0503020204020204" pitchFamily="34" charset="-122"/>
                  <a:ea typeface="微软雅黑" panose="020B0503020204020204" pitchFamily="34" charset="-122"/>
                </a:rPr>
                <a:t>MSR 5620</a:t>
              </a:r>
            </a:p>
            <a:p>
              <a:pPr marL="133350" indent="-133350">
                <a:lnSpc>
                  <a:spcPct val="130000"/>
                </a:lnSpc>
                <a:spcBef>
                  <a:spcPts val="600"/>
                </a:spcBef>
                <a:buSzPct val="80000"/>
                <a:buFont typeface="Wingdings" pitchFamily="2" charset="2"/>
                <a:buChar char="l"/>
              </a:pPr>
              <a:r>
                <a:rPr lang="en-US" altLang="zh-CN" sz="1200" b="1" dirty="0">
                  <a:latin typeface="微软雅黑" panose="020B0503020204020204" pitchFamily="34" charset="-122"/>
                  <a:ea typeface="微软雅黑" panose="020B0503020204020204" pitchFamily="34" charset="-122"/>
                </a:rPr>
                <a:t>MPU-100-X1</a:t>
              </a:r>
              <a:r>
                <a:rPr lang="zh-CN" altLang="en-US" sz="1200" b="1" dirty="0">
                  <a:latin typeface="微软雅黑" panose="020B0503020204020204" pitchFamily="34" charset="-122"/>
                  <a:ea typeface="微软雅黑" panose="020B0503020204020204" pitchFamily="34" charset="-122"/>
                </a:rPr>
                <a:t>主控</a:t>
              </a:r>
            </a:p>
          </p:txBody>
        </p:sp>
        <p:sp>
          <p:nvSpPr>
            <p:cNvPr id="8" name="同侧圆角矩形 7"/>
            <p:cNvSpPr/>
            <p:nvPr/>
          </p:nvSpPr>
          <p:spPr bwMode="ltGray">
            <a:xfrm>
              <a:off x="6156177" y="1777804"/>
              <a:ext cx="2736304" cy="432048"/>
            </a:xfrm>
            <a:prstGeom prst="round2SameRect">
              <a:avLst/>
            </a:prstGeom>
            <a:solidFill>
              <a:srgbClr val="0070C0"/>
            </a:solidFill>
            <a:ln w="9525">
              <a:noFill/>
              <a:miter lim="800000"/>
              <a:headEnd/>
              <a:tailEnd/>
            </a:ln>
            <a:effectLst/>
          </p:spPr>
          <p:txBody>
            <a:bodyPr wrap="none" rtlCol="0" anchor="ctr"/>
            <a:lstStyle/>
            <a:p>
              <a:pPr algn="ctr"/>
              <a:r>
                <a:rPr lang="zh-CN" altLang="en-US" sz="1500" b="1" dirty="0">
                  <a:solidFill>
                    <a:schemeClr val="bg1"/>
                  </a:solidFill>
                  <a:latin typeface="微软雅黑" panose="020B0503020204020204" pitchFamily="34" charset="-122"/>
                  <a:ea typeface="微软雅黑" panose="020B0503020204020204" pitchFamily="34" charset="-122"/>
                </a:rPr>
                <a:t>特性包无需</a:t>
              </a:r>
              <a:r>
                <a:rPr lang="en-US" altLang="zh-CN" sz="1500" b="1" dirty="0">
                  <a:solidFill>
                    <a:schemeClr val="bg1"/>
                  </a:solidFill>
                  <a:latin typeface="微软雅黑" panose="020B0503020204020204" pitchFamily="34" charset="-122"/>
                  <a:ea typeface="微软雅黑" panose="020B0503020204020204" pitchFamily="34" charset="-122"/>
                </a:rPr>
                <a:t>License</a:t>
              </a:r>
              <a:r>
                <a:rPr lang="zh-CN" altLang="en-US" sz="1500" b="1" dirty="0">
                  <a:solidFill>
                    <a:schemeClr val="bg1"/>
                  </a:solidFill>
                  <a:latin typeface="微软雅黑" panose="020B0503020204020204" pitchFamily="34" charset="-122"/>
                  <a:ea typeface="微软雅黑" panose="020B0503020204020204" pitchFamily="34" charset="-122"/>
                </a:rPr>
                <a:t>款型</a:t>
              </a:r>
            </a:p>
          </p:txBody>
        </p:sp>
      </p:grpSp>
      <p:grpSp>
        <p:nvGrpSpPr>
          <p:cNvPr id="10" name="组合 19"/>
          <p:cNvGrpSpPr/>
          <p:nvPr/>
        </p:nvGrpSpPr>
        <p:grpSpPr>
          <a:xfrm>
            <a:off x="1043608" y="1071761"/>
            <a:ext cx="3268630" cy="1515388"/>
            <a:chOff x="6151098" y="1777805"/>
            <a:chExt cx="2741382" cy="1775918"/>
          </a:xfrm>
          <a:effectLst>
            <a:outerShdw blurRad="50800" dist="38100" dir="2700000" algn="tl" rotWithShape="0">
              <a:prstClr val="black">
                <a:alpha val="40000"/>
              </a:prstClr>
            </a:outerShdw>
          </a:effectLst>
        </p:grpSpPr>
        <p:sp>
          <p:nvSpPr>
            <p:cNvPr id="11" name="TextBox 6"/>
            <p:cNvSpPr txBox="1"/>
            <p:nvPr/>
          </p:nvSpPr>
          <p:spPr>
            <a:xfrm>
              <a:off x="6156176" y="2209853"/>
              <a:ext cx="2736304" cy="1343870"/>
            </a:xfrm>
            <a:prstGeom prst="rect">
              <a:avLst/>
            </a:prstGeom>
            <a:solidFill>
              <a:schemeClr val="accent3">
                <a:lumMod val="95000"/>
              </a:schemeClr>
            </a:solidFill>
            <a:ln>
              <a:noFill/>
            </a:ln>
            <a:effectLst/>
          </p:spPr>
          <p:txBody>
            <a:bodyPr wrap="square" tIns="135000" bIns="135000" rtlCol="0">
              <a:spAutoFit/>
            </a:bodyPr>
            <a:lstStyle/>
            <a:p>
              <a:pPr marL="133350" indent="-133350">
                <a:lnSpc>
                  <a:spcPct val="130000"/>
                </a:lnSpc>
                <a:spcBef>
                  <a:spcPts val="600"/>
                </a:spcBef>
                <a:buSzPct val="80000"/>
                <a:buFont typeface="Wingdings" pitchFamily="2" charset="2"/>
                <a:buChar char="l"/>
              </a:pPr>
              <a:r>
                <a:rPr lang="zh-CN" altLang="en-US" sz="1200" b="1" dirty="0">
                  <a:latin typeface="微软雅黑" panose="020B0503020204020204" pitchFamily="34" charset="-122"/>
                  <a:ea typeface="微软雅黑" panose="020B0503020204020204" pitchFamily="34" charset="-122"/>
                </a:rPr>
                <a:t>高级（</a:t>
              </a:r>
              <a:r>
                <a:rPr lang="en-US" altLang="zh-CN" sz="1200" b="1" dirty="0">
                  <a:latin typeface="微软雅黑" panose="020B0503020204020204" pitchFamily="34" charset="-122"/>
                  <a:ea typeface="微软雅黑" panose="020B0503020204020204" pitchFamily="34" charset="-122"/>
                </a:rPr>
                <a:t>Data Software License</a:t>
              </a:r>
              <a:r>
                <a:rPr lang="zh-CN" altLang="en-US" sz="1200" b="1" dirty="0">
                  <a:latin typeface="微软雅黑" panose="020B0503020204020204" pitchFamily="34" charset="-122"/>
                  <a:ea typeface="微软雅黑" panose="020B0503020204020204" pitchFamily="34" charset="-122"/>
                </a:rPr>
                <a:t>）</a:t>
              </a:r>
              <a:endParaRPr lang="en-US" altLang="zh-CN" sz="1200" b="1"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zh-CN" altLang="en-US" sz="1200" b="1" dirty="0">
                  <a:latin typeface="微软雅黑" panose="020B0503020204020204" pitchFamily="34" charset="-122"/>
                  <a:ea typeface="微软雅黑" panose="020B0503020204020204" pitchFamily="34" charset="-122"/>
                </a:rPr>
                <a:t>安全（</a:t>
              </a:r>
              <a:r>
                <a:rPr lang="en-US" altLang="zh-CN" sz="1200" b="1" dirty="0">
                  <a:latin typeface="微软雅黑" panose="020B0503020204020204" pitchFamily="34" charset="-122"/>
                  <a:ea typeface="微软雅黑" panose="020B0503020204020204" pitchFamily="34" charset="-122"/>
                </a:rPr>
                <a:t>Security Software License</a:t>
              </a:r>
              <a:r>
                <a:rPr lang="zh-CN" altLang="en-US" sz="1200" b="1" dirty="0">
                  <a:latin typeface="微软雅黑" panose="020B0503020204020204" pitchFamily="34" charset="-122"/>
                  <a:ea typeface="微软雅黑" panose="020B0503020204020204" pitchFamily="34" charset="-122"/>
                </a:rPr>
                <a:t>）</a:t>
              </a:r>
              <a:endParaRPr lang="en-US" altLang="zh-CN" sz="1200" b="1"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zh-CN" altLang="en-US" sz="1200" b="1" dirty="0">
                  <a:latin typeface="微软雅黑" panose="020B0503020204020204" pitchFamily="34" charset="-122"/>
                  <a:ea typeface="微软雅黑" panose="020B0503020204020204" pitchFamily="34" charset="-122"/>
                </a:rPr>
                <a:t>语音（</a:t>
              </a:r>
              <a:r>
                <a:rPr lang="en-US" altLang="zh-CN" sz="1200" b="1" dirty="0">
                  <a:latin typeface="微软雅黑" panose="020B0503020204020204" pitchFamily="34" charset="-122"/>
                  <a:ea typeface="微软雅黑" panose="020B0503020204020204" pitchFamily="34" charset="-122"/>
                </a:rPr>
                <a:t>Voice Software License</a:t>
              </a:r>
              <a:r>
                <a:rPr lang="zh-CN" altLang="en-US" sz="1200" b="1" dirty="0">
                  <a:latin typeface="微软雅黑" panose="020B0503020204020204" pitchFamily="34" charset="-122"/>
                  <a:ea typeface="微软雅黑" panose="020B0503020204020204" pitchFamily="34" charset="-122"/>
                </a:rPr>
                <a:t>）</a:t>
              </a:r>
            </a:p>
          </p:txBody>
        </p:sp>
        <p:sp>
          <p:nvSpPr>
            <p:cNvPr id="12" name="同侧圆角矩形 11"/>
            <p:cNvSpPr/>
            <p:nvPr/>
          </p:nvSpPr>
          <p:spPr bwMode="ltGray">
            <a:xfrm>
              <a:off x="6151098" y="1777805"/>
              <a:ext cx="2736304" cy="432048"/>
            </a:xfrm>
            <a:prstGeom prst="round2SameRect">
              <a:avLst/>
            </a:prstGeom>
            <a:solidFill>
              <a:srgbClr val="0070C0"/>
            </a:solidFill>
            <a:ln w="9525">
              <a:noFill/>
              <a:miter lim="800000"/>
              <a:headEnd/>
              <a:tailEnd/>
            </a:ln>
            <a:effectLst/>
          </p:spPr>
          <p:txBody>
            <a:bodyPr wrap="none" rtlCol="0" anchor="ctr"/>
            <a:lstStyle/>
            <a:p>
              <a:pPr algn="ctr"/>
              <a:r>
                <a:rPr lang="zh-CN" altLang="en-US" sz="1500" b="1" dirty="0">
                  <a:solidFill>
                    <a:schemeClr val="bg1"/>
                  </a:solidFill>
                  <a:latin typeface="微软雅黑" panose="020B0503020204020204" pitchFamily="34" charset="-122"/>
                  <a:ea typeface="微软雅黑" panose="020B0503020204020204" pitchFamily="34" charset="-122"/>
                </a:rPr>
                <a:t>特性包内容</a:t>
              </a:r>
            </a:p>
          </p:txBody>
        </p:sp>
      </p:grpSp>
      <p:sp>
        <p:nvSpPr>
          <p:cNvPr id="3" name="文本框 2"/>
          <p:cNvSpPr txBox="1"/>
          <p:nvPr/>
        </p:nvSpPr>
        <p:spPr>
          <a:xfrm>
            <a:off x="539552" y="4227934"/>
            <a:ext cx="6274475" cy="369332"/>
          </a:xfrm>
          <a:prstGeom prst="rect">
            <a:avLst/>
          </a:prstGeom>
          <a:noFill/>
        </p:spPr>
        <p:txBody>
          <a:bodyPr wrap="none" rtlCol="0">
            <a:spAutoFit/>
          </a:bodyPr>
          <a:lstStyle/>
          <a:p>
            <a:pPr marL="285750" indent="-285750">
              <a:buFont typeface="Wingdings" panose="05000000000000000000" pitchFamily="2" charset="2"/>
              <a:buChar char="l"/>
            </a:pPr>
            <a:r>
              <a:rPr lang="zh-CN" altLang="en-US" dirty="0" smtClean="0">
                <a:latin typeface="微软雅黑" panose="020B0503020204020204" pitchFamily="34" charset="-122"/>
                <a:ea typeface="微软雅黑" panose="020B0503020204020204" pitchFamily="34" charset="-122"/>
              </a:rPr>
              <a:t>产品</a:t>
            </a:r>
            <a:r>
              <a:rPr lang="en-US" altLang="zh-CN" dirty="0" smtClean="0">
                <a:latin typeface="微软雅黑" panose="020B0503020204020204" pitchFamily="34" charset="-122"/>
                <a:ea typeface="微软雅黑" panose="020B0503020204020204" pitchFamily="34" charset="-122"/>
              </a:rPr>
              <a:t>License</a:t>
            </a:r>
            <a:r>
              <a:rPr lang="zh-CN" altLang="en-US" dirty="0" smtClean="0">
                <a:latin typeface="微软雅黑" panose="020B0503020204020204" pitchFamily="34" charset="-122"/>
                <a:ea typeface="微软雅黑" panose="020B0503020204020204" pitchFamily="34" charset="-122"/>
              </a:rPr>
              <a:t>详细内容参考</a:t>
            </a:r>
            <a:r>
              <a:rPr lang="en-US" altLang="zh-CN" dirty="0" smtClean="0">
                <a:latin typeface="微软雅黑" panose="020B0503020204020204" pitchFamily="34" charset="-122"/>
                <a:ea typeface="微软雅黑" panose="020B0503020204020204" pitchFamily="34" charset="-122"/>
              </a:rPr>
              <a:t>《MSR </a:t>
            </a:r>
            <a:r>
              <a:rPr lang="en-US" altLang="zh-CN" dirty="0">
                <a:latin typeface="微软雅黑" panose="020B0503020204020204" pitchFamily="34" charset="-122"/>
                <a:ea typeface="微软雅黑" panose="020B0503020204020204" pitchFamily="34" charset="-122"/>
              </a:rPr>
              <a:t>G2 License</a:t>
            </a:r>
            <a:r>
              <a:rPr lang="zh-CN" altLang="en-US" dirty="0" smtClean="0">
                <a:latin typeface="微软雅黑" panose="020B0503020204020204" pitchFamily="34" charset="-122"/>
                <a:ea typeface="微软雅黑" panose="020B0503020204020204" pitchFamily="34" charset="-122"/>
              </a:rPr>
              <a:t>介绍</a:t>
            </a: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胶片</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416279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1487652" y="-19769"/>
            <a:ext cx="5429250" cy="45720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eaLnBrk="0" hangingPunct="0"/>
            <a:endParaRPr lang="zh-CN" altLang="en-US" sz="2400" b="1" dirty="0">
              <a:solidFill>
                <a:srgbClr val="CC0000"/>
              </a:solidFill>
              <a:latin typeface="微软雅黑" panose="020B0503020204020204" pitchFamily="34" charset="-122"/>
              <a:ea typeface="微软雅黑" panose="020B0503020204020204" pitchFamily="34" charset="-122"/>
              <a:cs typeface="+mj-cs"/>
            </a:endParaRPr>
          </a:p>
        </p:txBody>
      </p:sp>
      <p:grpSp>
        <p:nvGrpSpPr>
          <p:cNvPr id="26" name="组合 25"/>
          <p:cNvGrpSpPr/>
          <p:nvPr/>
        </p:nvGrpSpPr>
        <p:grpSpPr>
          <a:xfrm>
            <a:off x="1571604" y="857238"/>
            <a:ext cx="3161132" cy="3643338"/>
            <a:chOff x="357158" y="1142984"/>
            <a:chExt cx="4214842" cy="4857784"/>
          </a:xfrm>
        </p:grpSpPr>
        <p:sp>
          <p:nvSpPr>
            <p:cNvPr id="8" name="圆角矩形 7"/>
            <p:cNvSpPr/>
            <p:nvPr/>
          </p:nvSpPr>
          <p:spPr bwMode="ltGray">
            <a:xfrm>
              <a:off x="357158" y="1142984"/>
              <a:ext cx="4214842" cy="4857784"/>
            </a:xfrm>
            <a:prstGeom prst="roundRect">
              <a:avLst>
                <a:gd name="adj" fmla="val 9459"/>
              </a:avLst>
            </a:prstGeom>
            <a:solidFill>
              <a:schemeClr val="accent1">
                <a:lumMod val="20000"/>
                <a:lumOff val="80000"/>
              </a:schemeClr>
            </a:solidFill>
            <a:ln w="9525">
              <a:no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9" name="Picture 2"/>
            <p:cNvPicPr>
              <a:picLocks noChangeAspect="1" noChangeArrowheads="1"/>
            </p:cNvPicPr>
            <p:nvPr/>
          </p:nvPicPr>
          <p:blipFill>
            <a:blip r:embed="rId3" cstate="print"/>
            <a:srcRect/>
            <a:stretch>
              <a:fillRect/>
            </a:stretch>
          </p:blipFill>
          <p:spPr bwMode="auto">
            <a:xfrm>
              <a:off x="2850445" y="1538233"/>
              <a:ext cx="1355478" cy="939207"/>
            </a:xfrm>
            <a:prstGeom prst="rect">
              <a:avLst/>
            </a:prstGeom>
            <a:ln>
              <a:noFill/>
            </a:ln>
            <a:effectLst>
              <a:softEdge rad="112500"/>
            </a:effectLst>
          </p:spPr>
        </p:pic>
        <p:pic>
          <p:nvPicPr>
            <p:cNvPr id="10" name="Picture 3" descr="C:\Program Files\Microsoft Office\MEDIA\CAGCAT10\j0195384.wmf"/>
            <p:cNvPicPr>
              <a:picLocks noChangeAspect="1" noChangeArrowheads="1"/>
            </p:cNvPicPr>
            <p:nvPr/>
          </p:nvPicPr>
          <p:blipFill>
            <a:blip r:embed="rId4" cstate="print"/>
            <a:srcRect/>
            <a:stretch>
              <a:fillRect/>
            </a:stretch>
          </p:blipFill>
          <p:spPr bwMode="auto">
            <a:xfrm flipH="1">
              <a:off x="653978" y="3455780"/>
              <a:ext cx="811673" cy="873979"/>
            </a:xfrm>
            <a:prstGeom prst="rect">
              <a:avLst/>
            </a:prstGeom>
            <a:noFill/>
          </p:spPr>
        </p:pic>
        <p:pic>
          <p:nvPicPr>
            <p:cNvPr id="11" name="Picture 4"/>
            <p:cNvPicPr>
              <a:picLocks noChangeAspect="1" noChangeArrowheads="1"/>
            </p:cNvPicPr>
            <p:nvPr/>
          </p:nvPicPr>
          <p:blipFill>
            <a:blip r:embed="rId5" cstate="print"/>
            <a:srcRect/>
            <a:stretch>
              <a:fillRect/>
            </a:stretch>
          </p:blipFill>
          <p:spPr bwMode="auto">
            <a:xfrm>
              <a:off x="3028537" y="2816598"/>
              <a:ext cx="1015486" cy="655329"/>
            </a:xfrm>
            <a:prstGeom prst="rect">
              <a:avLst/>
            </a:prstGeom>
            <a:noFill/>
            <a:ln w="9525">
              <a:noFill/>
              <a:miter lim="800000"/>
              <a:headEnd/>
              <a:tailEnd/>
            </a:ln>
          </p:spPr>
        </p:pic>
        <p:pic>
          <p:nvPicPr>
            <p:cNvPr id="12" name="Picture 23" descr="中低端路由器"/>
            <p:cNvPicPr>
              <a:picLocks noChangeAspect="1" noChangeArrowheads="1"/>
            </p:cNvPicPr>
            <p:nvPr/>
          </p:nvPicPr>
          <p:blipFill>
            <a:blip r:embed="rId6" cstate="print"/>
            <a:srcRect/>
            <a:stretch>
              <a:fillRect/>
            </a:stretch>
          </p:blipFill>
          <p:spPr bwMode="auto">
            <a:xfrm>
              <a:off x="3147265" y="4989817"/>
              <a:ext cx="717456" cy="563524"/>
            </a:xfrm>
            <a:prstGeom prst="rect">
              <a:avLst/>
            </a:prstGeom>
            <a:noFill/>
            <a:ln w="9525">
              <a:noFill/>
              <a:miter lim="800000"/>
              <a:headEnd/>
              <a:tailEnd/>
            </a:ln>
            <a:effectLst/>
          </p:spPr>
        </p:pic>
        <p:pic>
          <p:nvPicPr>
            <p:cNvPr id="13" name="Picture 5"/>
            <p:cNvPicPr>
              <a:picLocks noChangeAspect="1" noChangeArrowheads="1"/>
            </p:cNvPicPr>
            <p:nvPr/>
          </p:nvPicPr>
          <p:blipFill>
            <a:blip r:embed="rId7" cstate="print"/>
            <a:srcRect/>
            <a:stretch>
              <a:fillRect/>
            </a:stretch>
          </p:blipFill>
          <p:spPr bwMode="auto">
            <a:xfrm>
              <a:off x="2375533" y="1474315"/>
              <a:ext cx="430946" cy="480511"/>
            </a:xfrm>
            <a:prstGeom prst="rect">
              <a:avLst/>
            </a:prstGeom>
            <a:noFill/>
            <a:ln w="9525">
              <a:noFill/>
              <a:miter lim="800000"/>
              <a:headEnd/>
              <a:tailEnd/>
            </a:ln>
          </p:spPr>
        </p:pic>
        <p:cxnSp>
          <p:nvCxnSpPr>
            <p:cNvPr id="14" name="曲线连接符 13"/>
            <p:cNvCxnSpPr/>
            <p:nvPr/>
          </p:nvCxnSpPr>
          <p:spPr>
            <a:xfrm flipV="1">
              <a:off x="1247618" y="2177415"/>
              <a:ext cx="1602827" cy="1300541"/>
            </a:xfrm>
            <a:prstGeom prst="curvedConnector3">
              <a:avLst>
                <a:gd name="adj1" fmla="val 50000"/>
              </a:avLst>
            </a:prstGeom>
            <a:ln w="12700">
              <a:solidFill>
                <a:srgbClr val="A1BFDB"/>
              </a:solidFill>
              <a:tailEnd type="arrow"/>
            </a:ln>
          </p:spPr>
          <p:style>
            <a:lnRef idx="1">
              <a:schemeClr val="accent1"/>
            </a:lnRef>
            <a:fillRef idx="0">
              <a:schemeClr val="accent1"/>
            </a:fillRef>
            <a:effectRef idx="0">
              <a:schemeClr val="accent1"/>
            </a:effectRef>
            <a:fontRef idx="minor">
              <a:schemeClr val="tx1"/>
            </a:fontRef>
          </p:style>
        </p:cxnSp>
        <p:cxnSp>
          <p:nvCxnSpPr>
            <p:cNvPr id="15" name="形状 14"/>
            <p:cNvCxnSpPr>
              <a:stCxn id="9" idx="1"/>
              <a:endCxn id="10" idx="0"/>
            </p:cNvCxnSpPr>
            <p:nvPr/>
          </p:nvCxnSpPr>
          <p:spPr>
            <a:xfrm rot="10800000" flipV="1">
              <a:off x="1059814" y="2007836"/>
              <a:ext cx="1790631" cy="1447943"/>
            </a:xfrm>
            <a:prstGeom prst="bentConnector2">
              <a:avLst/>
            </a:prstGeom>
            <a:ln w="12700">
              <a:solidFill>
                <a:srgbClr val="A1BFDB"/>
              </a:solidFill>
              <a:tailEnd type="arrow"/>
            </a:ln>
          </p:spPr>
          <p:style>
            <a:lnRef idx="1">
              <a:schemeClr val="accent1"/>
            </a:lnRef>
            <a:fillRef idx="0">
              <a:schemeClr val="accent1"/>
            </a:fillRef>
            <a:effectRef idx="0">
              <a:schemeClr val="accent1"/>
            </a:effectRef>
            <a:fontRef idx="minor">
              <a:schemeClr val="tx1"/>
            </a:fontRef>
          </p:style>
        </p:cxnSp>
        <p:cxnSp>
          <p:nvCxnSpPr>
            <p:cNvPr id="16" name="曲线连接符 15"/>
            <p:cNvCxnSpPr/>
            <p:nvPr/>
          </p:nvCxnSpPr>
          <p:spPr>
            <a:xfrm rot="10800000">
              <a:off x="1485073" y="4158884"/>
              <a:ext cx="1721555" cy="894852"/>
            </a:xfrm>
            <a:prstGeom prst="curvedConnector3">
              <a:avLst>
                <a:gd name="adj1" fmla="val 50000"/>
              </a:avLst>
            </a:prstGeom>
            <a:ln w="12700">
              <a:solidFill>
                <a:srgbClr val="A1BFDB"/>
              </a:solidFill>
              <a:tailEnd type="arrow"/>
            </a:ln>
          </p:spPr>
          <p:style>
            <a:lnRef idx="1">
              <a:schemeClr val="accent1"/>
            </a:lnRef>
            <a:fillRef idx="0">
              <a:schemeClr val="accent1"/>
            </a:fillRef>
            <a:effectRef idx="0">
              <a:schemeClr val="accent1"/>
            </a:effectRef>
            <a:fontRef idx="minor">
              <a:schemeClr val="tx1"/>
            </a:fontRef>
          </p:style>
        </p:cxnSp>
        <p:cxnSp>
          <p:nvCxnSpPr>
            <p:cNvPr id="17" name="形状 16"/>
            <p:cNvCxnSpPr>
              <a:stCxn id="10" idx="2"/>
              <a:endCxn id="12" idx="1"/>
            </p:cNvCxnSpPr>
            <p:nvPr/>
          </p:nvCxnSpPr>
          <p:spPr>
            <a:xfrm rot="16200000" flipH="1">
              <a:off x="1632630" y="3756943"/>
              <a:ext cx="941820" cy="2087451"/>
            </a:xfrm>
            <a:prstGeom prst="bentConnector2">
              <a:avLst/>
            </a:prstGeom>
            <a:ln w="12700">
              <a:solidFill>
                <a:srgbClr val="A1BFDB"/>
              </a:solidFill>
              <a:tailEnd type="arrow"/>
            </a:ln>
          </p:spPr>
          <p:style>
            <a:lnRef idx="1">
              <a:schemeClr val="accent1"/>
            </a:lnRef>
            <a:fillRef idx="0">
              <a:schemeClr val="accent1"/>
            </a:fillRef>
            <a:effectRef idx="0">
              <a:schemeClr val="accent1"/>
            </a:effectRef>
            <a:fontRef idx="minor">
              <a:schemeClr val="tx1"/>
            </a:fontRef>
          </p:style>
        </p:cxnSp>
        <p:cxnSp>
          <p:nvCxnSpPr>
            <p:cNvPr id="18" name="曲线连接符 17"/>
            <p:cNvCxnSpPr/>
            <p:nvPr/>
          </p:nvCxnSpPr>
          <p:spPr>
            <a:xfrm flipV="1">
              <a:off x="1485073" y="3008352"/>
              <a:ext cx="1484099" cy="767019"/>
            </a:xfrm>
            <a:prstGeom prst="curvedConnector3">
              <a:avLst>
                <a:gd name="adj1" fmla="val 50000"/>
              </a:avLst>
            </a:prstGeom>
            <a:ln w="12700">
              <a:solidFill>
                <a:srgbClr val="A1BFDB"/>
              </a:solidFill>
              <a:tailEnd type="arrow"/>
            </a:ln>
          </p:spPr>
          <p:style>
            <a:lnRef idx="1">
              <a:schemeClr val="accent1"/>
            </a:lnRef>
            <a:fillRef idx="0">
              <a:schemeClr val="accent1"/>
            </a:fillRef>
            <a:effectRef idx="0">
              <a:schemeClr val="accent1"/>
            </a:effectRef>
            <a:fontRef idx="minor">
              <a:schemeClr val="tx1"/>
            </a:fontRef>
          </p:style>
        </p:cxnSp>
        <p:cxnSp>
          <p:nvCxnSpPr>
            <p:cNvPr id="19" name="形状 18"/>
            <p:cNvCxnSpPr>
              <a:stCxn id="11" idx="2"/>
              <a:endCxn id="10" idx="1"/>
            </p:cNvCxnSpPr>
            <p:nvPr/>
          </p:nvCxnSpPr>
          <p:spPr>
            <a:xfrm rot="5400000">
              <a:off x="2290545" y="2647034"/>
              <a:ext cx="420842" cy="2070628"/>
            </a:xfrm>
            <a:prstGeom prst="bentConnector2">
              <a:avLst/>
            </a:prstGeom>
            <a:ln w="12700">
              <a:solidFill>
                <a:srgbClr val="A1BFDB"/>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357290" y="2500307"/>
              <a:ext cx="1068550" cy="553997"/>
            </a:xfrm>
            <a:prstGeom prst="rect">
              <a:avLst/>
            </a:prstGeom>
            <a:noFill/>
          </p:spPr>
          <p:txBody>
            <a:bodyPr wrap="square" rtlCol="0">
              <a:spAutoFit/>
            </a:bodyPr>
            <a:lstStyle/>
            <a:p>
              <a:pPr algn="ctr"/>
              <a:r>
                <a:rPr lang="en-US" altLang="zh-CN" sz="1050" b="1" dirty="0">
                  <a:solidFill>
                    <a:srgbClr val="12519E"/>
                  </a:solidFill>
                  <a:latin typeface="微软雅黑" panose="020B0503020204020204" pitchFamily="34" charset="-122"/>
                  <a:ea typeface="微软雅黑" panose="020B0503020204020204" pitchFamily="34" charset="-122"/>
                </a:rPr>
                <a:t>1.</a:t>
              </a:r>
              <a:r>
                <a:rPr lang="zh-CN" altLang="en-US" sz="1050" b="1" dirty="0">
                  <a:solidFill>
                    <a:srgbClr val="12519E"/>
                  </a:solidFill>
                  <a:latin typeface="微软雅黑" panose="020B0503020204020204" pitchFamily="34" charset="-122"/>
                  <a:ea typeface="微软雅黑" panose="020B0503020204020204" pitchFamily="34" charset="-122"/>
                </a:rPr>
                <a:t>订单申购</a:t>
              </a:r>
            </a:p>
          </p:txBody>
        </p:sp>
        <p:sp>
          <p:nvSpPr>
            <p:cNvPr id="21" name="TextBox 20"/>
            <p:cNvSpPr txBox="1"/>
            <p:nvPr/>
          </p:nvSpPr>
          <p:spPr>
            <a:xfrm>
              <a:off x="785786" y="1643051"/>
              <a:ext cx="1275822" cy="553997"/>
            </a:xfrm>
            <a:prstGeom prst="rect">
              <a:avLst/>
            </a:prstGeom>
            <a:noFill/>
          </p:spPr>
          <p:txBody>
            <a:bodyPr wrap="square" rtlCol="0">
              <a:spAutoFit/>
            </a:bodyPr>
            <a:lstStyle/>
            <a:p>
              <a:pPr algn="ctr"/>
              <a:r>
                <a:rPr lang="en-US" altLang="zh-CN" sz="1050" b="1" dirty="0">
                  <a:solidFill>
                    <a:srgbClr val="12519E"/>
                  </a:solidFill>
                  <a:latin typeface="微软雅黑" panose="020B0503020204020204" pitchFamily="34" charset="-122"/>
                  <a:ea typeface="微软雅黑" panose="020B0503020204020204" pitchFamily="34" charset="-122"/>
                </a:rPr>
                <a:t>2.</a:t>
              </a:r>
              <a:r>
                <a:rPr lang="zh-CN" altLang="en-US" sz="1050" b="1" dirty="0">
                  <a:solidFill>
                    <a:srgbClr val="12519E"/>
                  </a:solidFill>
                  <a:latin typeface="微软雅黑" panose="020B0503020204020204" pitchFamily="34" charset="-122"/>
                  <a:ea typeface="微软雅黑" panose="020B0503020204020204" pitchFamily="34" charset="-122"/>
                </a:rPr>
                <a:t>获得授权函</a:t>
              </a:r>
            </a:p>
          </p:txBody>
        </p:sp>
        <p:sp>
          <p:nvSpPr>
            <p:cNvPr id="22" name="TextBox 21"/>
            <p:cNvSpPr txBox="1"/>
            <p:nvPr/>
          </p:nvSpPr>
          <p:spPr>
            <a:xfrm>
              <a:off x="2399680" y="4500571"/>
              <a:ext cx="1315062" cy="338555"/>
            </a:xfrm>
            <a:prstGeom prst="rect">
              <a:avLst/>
            </a:prstGeom>
            <a:noFill/>
          </p:spPr>
          <p:txBody>
            <a:bodyPr wrap="square" rtlCol="0">
              <a:spAutoFit/>
            </a:bodyPr>
            <a:lstStyle/>
            <a:p>
              <a:pPr algn="ctr"/>
              <a:r>
                <a:rPr lang="en-US" altLang="zh-CN" sz="1050" b="1" dirty="0">
                  <a:solidFill>
                    <a:srgbClr val="12519E"/>
                  </a:solidFill>
                  <a:latin typeface="微软雅黑" panose="020B0503020204020204" pitchFamily="34" charset="-122"/>
                  <a:ea typeface="微软雅黑" panose="020B0503020204020204" pitchFamily="34" charset="-122"/>
                </a:rPr>
                <a:t>3.</a:t>
              </a:r>
              <a:r>
                <a:rPr lang="zh-CN" altLang="en-US" sz="1050" b="1" dirty="0">
                  <a:solidFill>
                    <a:srgbClr val="12519E"/>
                  </a:solidFill>
                  <a:latin typeface="微软雅黑" panose="020B0503020204020204" pitchFamily="34" charset="-122"/>
                  <a:ea typeface="微软雅黑" panose="020B0503020204020204" pitchFamily="34" charset="-122"/>
                </a:rPr>
                <a:t>获取设备</a:t>
              </a:r>
              <a:r>
                <a:rPr lang="en-US" altLang="zh-CN" sz="1050" b="1" dirty="0">
                  <a:solidFill>
                    <a:srgbClr val="12519E"/>
                  </a:solidFill>
                  <a:latin typeface="微软雅黑" panose="020B0503020204020204" pitchFamily="34" charset="-122"/>
                  <a:ea typeface="微软雅黑" panose="020B0503020204020204" pitchFamily="34" charset="-122"/>
                </a:rPr>
                <a:t>ID</a:t>
              </a:r>
              <a:endParaRPr lang="zh-CN" altLang="en-US" sz="1050" b="1" dirty="0">
                <a:solidFill>
                  <a:srgbClr val="12519E"/>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1877479" y="3214687"/>
              <a:ext cx="980009" cy="553997"/>
            </a:xfrm>
            <a:prstGeom prst="rect">
              <a:avLst/>
            </a:prstGeom>
            <a:noFill/>
          </p:spPr>
          <p:txBody>
            <a:bodyPr wrap="square" rtlCol="0">
              <a:spAutoFit/>
            </a:bodyPr>
            <a:lstStyle/>
            <a:p>
              <a:pPr algn="ctr"/>
              <a:r>
                <a:rPr lang="en-US" altLang="zh-CN" sz="1050" b="1" dirty="0">
                  <a:solidFill>
                    <a:srgbClr val="12519E"/>
                  </a:solidFill>
                  <a:latin typeface="微软雅黑" panose="020B0503020204020204" pitchFamily="34" charset="-122"/>
                  <a:ea typeface="微软雅黑" panose="020B0503020204020204" pitchFamily="34" charset="-122"/>
                </a:rPr>
                <a:t>4.</a:t>
              </a:r>
              <a:r>
                <a:rPr lang="zh-CN" altLang="en-US" sz="1050" b="1" dirty="0">
                  <a:solidFill>
                    <a:srgbClr val="12519E"/>
                  </a:solidFill>
                  <a:latin typeface="微软雅黑" panose="020B0503020204020204" pitchFamily="34" charset="-122"/>
                  <a:ea typeface="微软雅黑" panose="020B0503020204020204" pitchFamily="34" charset="-122"/>
                </a:rPr>
                <a:t>授权码</a:t>
              </a:r>
              <a:r>
                <a:rPr lang="en-US" altLang="zh-CN" sz="1050" b="1" dirty="0">
                  <a:solidFill>
                    <a:srgbClr val="12519E"/>
                  </a:solidFill>
                  <a:latin typeface="微软雅黑" panose="020B0503020204020204" pitchFamily="34" charset="-122"/>
                  <a:ea typeface="微软雅黑" panose="020B0503020204020204" pitchFamily="34" charset="-122"/>
                </a:rPr>
                <a:t>+</a:t>
              </a:r>
              <a:r>
                <a:rPr lang="zh-CN" altLang="en-US" sz="1050" b="1" dirty="0">
                  <a:solidFill>
                    <a:srgbClr val="12519E"/>
                  </a:solidFill>
                  <a:latin typeface="微软雅黑" panose="020B0503020204020204" pitchFamily="34" charset="-122"/>
                  <a:ea typeface="微软雅黑" panose="020B0503020204020204" pitchFamily="34" charset="-122"/>
                </a:rPr>
                <a:t>设备</a:t>
              </a:r>
              <a:r>
                <a:rPr lang="en-US" altLang="zh-CN" sz="1050" b="1" dirty="0">
                  <a:solidFill>
                    <a:srgbClr val="12519E"/>
                  </a:solidFill>
                  <a:latin typeface="微软雅黑" panose="020B0503020204020204" pitchFamily="34" charset="-122"/>
                  <a:ea typeface="微软雅黑" panose="020B0503020204020204" pitchFamily="34" charset="-122"/>
                </a:rPr>
                <a:t>ID</a:t>
              </a:r>
              <a:endParaRPr lang="zh-CN" altLang="en-US" sz="1050" b="1" dirty="0">
                <a:solidFill>
                  <a:srgbClr val="12519E"/>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2411755" y="4000504"/>
              <a:ext cx="1660178" cy="338555"/>
            </a:xfrm>
            <a:prstGeom prst="rect">
              <a:avLst/>
            </a:prstGeom>
            <a:noFill/>
          </p:spPr>
          <p:txBody>
            <a:bodyPr wrap="square" rtlCol="0">
              <a:spAutoFit/>
            </a:bodyPr>
            <a:lstStyle/>
            <a:p>
              <a:pPr algn="ctr"/>
              <a:r>
                <a:rPr lang="en-US" altLang="zh-CN" sz="1050" b="1" dirty="0">
                  <a:solidFill>
                    <a:srgbClr val="12519E"/>
                  </a:solidFill>
                  <a:latin typeface="微软雅黑" panose="020B0503020204020204" pitchFamily="34" charset="-122"/>
                  <a:ea typeface="微软雅黑" panose="020B0503020204020204" pitchFamily="34" charset="-122"/>
                </a:rPr>
                <a:t>5. Email</a:t>
              </a:r>
              <a:r>
                <a:rPr lang="zh-CN" altLang="en-US" sz="1050" b="1" dirty="0">
                  <a:solidFill>
                    <a:srgbClr val="12519E"/>
                  </a:solidFill>
                  <a:latin typeface="微软雅黑" panose="020B0503020204020204" pitchFamily="34" charset="-122"/>
                  <a:ea typeface="微软雅黑" panose="020B0503020204020204" pitchFamily="34" charset="-122"/>
                </a:rPr>
                <a:t>激活文件</a:t>
              </a:r>
            </a:p>
          </p:txBody>
        </p:sp>
        <p:sp>
          <p:nvSpPr>
            <p:cNvPr id="25" name="TextBox 24"/>
            <p:cNvSpPr txBox="1"/>
            <p:nvPr/>
          </p:nvSpPr>
          <p:spPr>
            <a:xfrm>
              <a:off x="1086631" y="4857760"/>
              <a:ext cx="1127914" cy="338555"/>
            </a:xfrm>
            <a:prstGeom prst="rect">
              <a:avLst/>
            </a:prstGeom>
            <a:noFill/>
          </p:spPr>
          <p:txBody>
            <a:bodyPr wrap="square" rtlCol="0">
              <a:spAutoFit/>
            </a:bodyPr>
            <a:lstStyle/>
            <a:p>
              <a:pPr algn="ctr"/>
              <a:r>
                <a:rPr lang="en-US" altLang="zh-CN" sz="1050" b="1" dirty="0">
                  <a:solidFill>
                    <a:srgbClr val="12519E"/>
                  </a:solidFill>
                  <a:latin typeface="微软雅黑" panose="020B0503020204020204" pitchFamily="34" charset="-122"/>
                  <a:ea typeface="微软雅黑" panose="020B0503020204020204" pitchFamily="34" charset="-122"/>
                </a:rPr>
                <a:t>6.</a:t>
              </a:r>
              <a:r>
                <a:rPr lang="zh-CN" altLang="en-US" sz="1050" b="1" dirty="0">
                  <a:solidFill>
                    <a:srgbClr val="12519E"/>
                  </a:solidFill>
                  <a:latin typeface="微软雅黑" panose="020B0503020204020204" pitchFamily="34" charset="-122"/>
                  <a:ea typeface="微软雅黑" panose="020B0503020204020204" pitchFamily="34" charset="-122"/>
                </a:rPr>
                <a:t>激活文件</a:t>
              </a:r>
            </a:p>
          </p:txBody>
        </p:sp>
      </p:grpSp>
      <p:grpSp>
        <p:nvGrpSpPr>
          <p:cNvPr id="27" name="组合 19"/>
          <p:cNvGrpSpPr/>
          <p:nvPr/>
        </p:nvGrpSpPr>
        <p:grpSpPr>
          <a:xfrm>
            <a:off x="5107785" y="857238"/>
            <a:ext cx="2464611" cy="3638250"/>
            <a:chOff x="6156176" y="1777805"/>
            <a:chExt cx="2736304" cy="4749839"/>
          </a:xfrm>
          <a:effectLst>
            <a:outerShdw blurRad="50800" dist="38100" dir="2700000" algn="tl" rotWithShape="0">
              <a:prstClr val="black">
                <a:alpha val="40000"/>
              </a:prstClr>
            </a:outerShdw>
          </a:effectLst>
        </p:grpSpPr>
        <p:sp>
          <p:nvSpPr>
            <p:cNvPr id="28" name="TextBox 27"/>
            <p:cNvSpPr txBox="1"/>
            <p:nvPr/>
          </p:nvSpPr>
          <p:spPr>
            <a:xfrm>
              <a:off x="6156176" y="2209851"/>
              <a:ext cx="2736304" cy="4317793"/>
            </a:xfrm>
            <a:prstGeom prst="rect">
              <a:avLst/>
            </a:prstGeom>
            <a:solidFill>
              <a:schemeClr val="accent3">
                <a:lumMod val="95000"/>
              </a:schemeClr>
            </a:solidFill>
            <a:ln>
              <a:noFill/>
            </a:ln>
            <a:effectLst/>
          </p:spPr>
          <p:txBody>
            <a:bodyPr wrap="square" tIns="135000" bIns="135000" rtlCol="0">
              <a:spAutoFit/>
            </a:bodyPr>
            <a:lstStyle/>
            <a:p>
              <a:pPr marL="133350" lvl="2" indent="-133350">
                <a:lnSpc>
                  <a:spcPct val="130000"/>
                </a:lnSpc>
                <a:spcBef>
                  <a:spcPts val="600"/>
                </a:spcBef>
                <a:buSzPct val="80000"/>
                <a:buFont typeface="Wingdings" pitchFamily="2" charset="2"/>
                <a:buChar char="l"/>
              </a:pPr>
              <a:r>
                <a:rPr lang="zh-CN" altLang="en-US" b="1" dirty="0">
                  <a:latin typeface="微软雅黑" panose="020B0503020204020204" pitchFamily="34" charset="-122"/>
                  <a:ea typeface="微软雅黑" panose="020B0503020204020204" pitchFamily="34" charset="-122"/>
                </a:rPr>
                <a:t>与硬件绑定，用户根据硬件</a:t>
              </a:r>
              <a:r>
                <a:rPr lang="en-US" altLang="zh-CN" b="1" dirty="0">
                  <a:latin typeface="微软雅黑" panose="020B0503020204020204" pitchFamily="34" charset="-122"/>
                  <a:ea typeface="微软雅黑" panose="020B0503020204020204" pitchFamily="34" charset="-122"/>
                </a:rPr>
                <a:t>ID</a:t>
              </a:r>
              <a:r>
                <a:rPr lang="zh-CN" altLang="en-US" b="1" dirty="0">
                  <a:latin typeface="微软雅黑" panose="020B0503020204020204" pitchFamily="34" charset="-122"/>
                  <a:ea typeface="微软雅黑" panose="020B0503020204020204" pitchFamily="34" charset="-122"/>
                </a:rPr>
                <a:t>和授权码登录网站注册获得激活码</a:t>
              </a:r>
              <a:endParaRPr lang="en-US" altLang="zh-CN" b="1" dirty="0">
                <a:latin typeface="微软雅黑" panose="020B0503020204020204" pitchFamily="34" charset="-122"/>
                <a:ea typeface="微软雅黑" panose="020B0503020204020204" pitchFamily="34" charset="-122"/>
              </a:endParaRPr>
            </a:p>
            <a:p>
              <a:pPr marL="133350" lvl="2" indent="-133350">
                <a:lnSpc>
                  <a:spcPct val="130000"/>
                </a:lnSpc>
                <a:spcBef>
                  <a:spcPts val="600"/>
                </a:spcBef>
                <a:buClr>
                  <a:schemeClr val="tx2"/>
                </a:buClr>
                <a:buSzPct val="80000"/>
                <a:buFont typeface="Wingdings" pitchFamily="2" charset="2"/>
                <a:buChar char="l"/>
                <a:defRPr/>
              </a:pPr>
              <a:r>
                <a:rPr lang="zh-CN" altLang="en-US" b="1" dirty="0">
                  <a:latin typeface="微软雅黑" panose="020B0503020204020204" pitchFamily="34" charset="-122"/>
                  <a:ea typeface="微软雅黑" panose="020B0503020204020204" pitchFamily="34" charset="-122"/>
                </a:rPr>
                <a:t>支持生产激活码预安装</a:t>
              </a:r>
              <a:endParaRPr lang="en-US" altLang="zh-CN" b="1" dirty="0">
                <a:latin typeface="微软雅黑" panose="020B0503020204020204" pitchFamily="34" charset="-122"/>
                <a:ea typeface="微软雅黑" panose="020B0503020204020204" pitchFamily="34" charset="-122"/>
              </a:endParaRPr>
            </a:p>
            <a:p>
              <a:pPr marL="133350" lvl="2" indent="-133350">
                <a:lnSpc>
                  <a:spcPct val="130000"/>
                </a:lnSpc>
                <a:spcBef>
                  <a:spcPts val="600"/>
                </a:spcBef>
                <a:buClr>
                  <a:schemeClr val="tx2"/>
                </a:buClr>
                <a:buSzPct val="80000"/>
                <a:buFont typeface="Wingdings" pitchFamily="2" charset="2"/>
                <a:buChar char="l"/>
                <a:defRPr/>
              </a:pPr>
              <a:r>
                <a:rPr lang="zh-CN" altLang="en-US" b="1" dirty="0">
                  <a:latin typeface="微软雅黑" panose="020B0503020204020204" pitchFamily="34" charset="-122"/>
                  <a:ea typeface="微软雅黑" panose="020B0503020204020204" pitchFamily="34" charset="-122"/>
                </a:rPr>
                <a:t>支持</a:t>
              </a:r>
              <a:r>
                <a:rPr lang="en-US" altLang="zh-CN" b="1" dirty="0">
                  <a:latin typeface="微软雅黑" panose="020B0503020204020204" pitchFamily="34" charset="-122"/>
                  <a:ea typeface="微软雅黑" panose="020B0503020204020204" pitchFamily="34" charset="-122"/>
                </a:rPr>
                <a:t>license</a:t>
              </a:r>
              <a:r>
                <a:rPr lang="zh-CN" altLang="en-US" b="1" dirty="0">
                  <a:latin typeface="微软雅黑" panose="020B0503020204020204" pitchFamily="34" charset="-122"/>
                  <a:ea typeface="微软雅黑" panose="020B0503020204020204" pitchFamily="34" charset="-122"/>
                </a:rPr>
                <a:t>批量激活安装</a:t>
              </a:r>
              <a:endParaRPr lang="zh-CN" altLang="en-US" sz="1500" dirty="0">
                <a:latin typeface="微软雅黑" panose="020B0503020204020204" pitchFamily="34" charset="-122"/>
                <a:ea typeface="微软雅黑" panose="020B0503020204020204" pitchFamily="34" charset="-122"/>
              </a:endParaRPr>
            </a:p>
          </p:txBody>
        </p:sp>
        <p:sp>
          <p:nvSpPr>
            <p:cNvPr id="29" name="同侧圆角矩形 28"/>
            <p:cNvSpPr/>
            <p:nvPr/>
          </p:nvSpPr>
          <p:spPr bwMode="ltGray">
            <a:xfrm>
              <a:off x="6156176" y="1777805"/>
              <a:ext cx="2736304" cy="559586"/>
            </a:xfrm>
            <a:prstGeom prst="round2SameRect">
              <a:avLst/>
            </a:prstGeom>
            <a:solidFill>
              <a:srgbClr val="0070C0"/>
            </a:solidFill>
            <a:ln w="9525">
              <a:noFill/>
              <a:miter lim="800000"/>
              <a:headEnd/>
              <a:tailEnd/>
            </a:ln>
            <a:effectLst/>
          </p:spPr>
          <p:txBody>
            <a:bodyPr wrap="none" rtlCol="0" anchor="ctr"/>
            <a:lstStyle/>
            <a:p>
              <a:pPr algn="ctr"/>
              <a:r>
                <a:rPr lang="zh-CN" altLang="en-US" sz="1500" b="1" dirty="0">
                  <a:solidFill>
                    <a:schemeClr val="bg1"/>
                  </a:solidFill>
                  <a:latin typeface="微软雅黑" panose="020B0503020204020204" pitchFamily="34" charset="-122"/>
                  <a:ea typeface="微软雅黑" panose="020B0503020204020204" pitchFamily="34" charset="-122"/>
                </a:rPr>
                <a:t>注册方式</a:t>
              </a:r>
            </a:p>
          </p:txBody>
        </p:sp>
      </p:grpSp>
      <p:sp>
        <p:nvSpPr>
          <p:cNvPr id="30" name="TextBox 29"/>
          <p:cNvSpPr txBox="1"/>
          <p:nvPr/>
        </p:nvSpPr>
        <p:spPr>
          <a:xfrm>
            <a:off x="1571604" y="765824"/>
            <a:ext cx="6312764" cy="3919240"/>
          </a:xfrm>
          <a:prstGeom prst="roundRect">
            <a:avLst>
              <a:gd name="adj" fmla="val 5295"/>
            </a:avLst>
          </a:prstGeom>
          <a:solidFill>
            <a:schemeClr val="accent1">
              <a:lumMod val="20000"/>
              <a:lumOff val="80000"/>
            </a:schemeClr>
          </a:solidFill>
        </p:spPr>
        <p:txBody>
          <a:bodyPr wrap="square" rtlCol="0">
            <a:spAutoFit/>
          </a:bodyPr>
          <a:lstStyle/>
          <a:p>
            <a:r>
              <a:rPr lang="en-US" sz="1050" b="1" dirty="0">
                <a:latin typeface="微软雅黑" panose="020B0503020204020204" pitchFamily="34" charset="-122"/>
                <a:ea typeface="微软雅黑" panose="020B0503020204020204" pitchFamily="34" charset="-122"/>
              </a:rPr>
              <a:t>[H3C]license activation-file install </a:t>
            </a:r>
            <a:r>
              <a:rPr lang="en-US" sz="1050" b="1" dirty="0" err="1">
                <a:latin typeface="微软雅黑" panose="020B0503020204020204" pitchFamily="34" charset="-122"/>
                <a:ea typeface="微软雅黑" panose="020B0503020204020204" pitchFamily="34" charset="-122"/>
              </a:rPr>
              <a:t>xxxxxxxxx.ak</a:t>
            </a:r>
            <a:r>
              <a:rPr lang="en-US" sz="1050" b="1" dirty="0">
                <a:latin typeface="微软雅黑" panose="020B0503020204020204" pitchFamily="34" charset="-122"/>
                <a:ea typeface="微软雅黑" panose="020B0503020204020204" pitchFamily="34" charset="-122"/>
              </a:rPr>
              <a:t>            </a:t>
            </a:r>
            <a:r>
              <a:rPr lang="zh-CN" altLang="en-US" sz="1050" b="1" dirty="0">
                <a:solidFill>
                  <a:srgbClr val="FF0000"/>
                </a:solidFill>
                <a:latin typeface="微软雅黑" panose="020B0503020204020204" pitchFamily="34" charset="-122"/>
                <a:ea typeface="微软雅黑" panose="020B0503020204020204" pitchFamily="34" charset="-122"/>
              </a:rPr>
              <a:t>其中</a:t>
            </a:r>
            <a:r>
              <a:rPr lang="en-US" sz="1050" b="1" dirty="0" err="1">
                <a:solidFill>
                  <a:srgbClr val="FF0000"/>
                </a:solidFill>
                <a:latin typeface="微软雅黑" panose="020B0503020204020204" pitchFamily="34" charset="-122"/>
                <a:ea typeface="微软雅黑" panose="020B0503020204020204" pitchFamily="34" charset="-122"/>
              </a:rPr>
              <a:t>xxxxxxxxx.ak</a:t>
            </a:r>
            <a:r>
              <a:rPr lang="zh-CN" altLang="en-US" sz="1050" b="1" dirty="0">
                <a:solidFill>
                  <a:srgbClr val="FF0000"/>
                </a:solidFill>
                <a:latin typeface="微软雅黑" panose="020B0503020204020204" pitchFamily="34" charset="-122"/>
                <a:ea typeface="微软雅黑" panose="020B0503020204020204" pitchFamily="34" charset="-122"/>
              </a:rPr>
              <a:t>为激活文件名称</a:t>
            </a:r>
            <a:endParaRPr lang="en-US" altLang="zh-CN" sz="1050" b="1" dirty="0">
              <a:solidFill>
                <a:srgbClr val="FF0000"/>
              </a:solidFill>
              <a:latin typeface="微软雅黑" panose="020B0503020204020204" pitchFamily="34" charset="-122"/>
              <a:ea typeface="微软雅黑" panose="020B0503020204020204" pitchFamily="34" charset="-122"/>
            </a:endParaRPr>
          </a:p>
          <a:p>
            <a:endParaRPr lang="en-US" altLang="zh-CN" sz="1050" b="1" dirty="0">
              <a:latin typeface="微软雅黑" panose="020B0503020204020204" pitchFamily="34" charset="-122"/>
              <a:ea typeface="微软雅黑" panose="020B0503020204020204" pitchFamily="34" charset="-122"/>
            </a:endParaRPr>
          </a:p>
          <a:p>
            <a:r>
              <a:rPr lang="en-US" altLang="zh-CN" sz="1050" b="1" dirty="0">
                <a:latin typeface="微软雅黑" panose="020B0503020204020204" pitchFamily="34" charset="-122"/>
                <a:ea typeface="微软雅黑" panose="020B0503020204020204" pitchFamily="34" charset="-122"/>
              </a:rPr>
              <a:t>[H3C]display license</a:t>
            </a:r>
          </a:p>
          <a:p>
            <a:r>
              <a:rPr lang="en-US" altLang="zh-CN" sz="1050" b="1" dirty="0">
                <a:latin typeface="微软雅黑" panose="020B0503020204020204" pitchFamily="34" charset="-122"/>
                <a:ea typeface="微软雅黑" panose="020B0503020204020204" pitchFamily="34" charset="-122"/>
              </a:rPr>
              <a:t>flash:/license/210235A0WAA1290000012012101015150988741.ak</a:t>
            </a:r>
          </a:p>
          <a:p>
            <a:r>
              <a:rPr lang="en-US" altLang="zh-CN" sz="1050" b="1" dirty="0">
                <a:latin typeface="微软雅黑" panose="020B0503020204020204" pitchFamily="34" charset="-122"/>
                <a:ea typeface="微软雅黑" panose="020B0503020204020204" pitchFamily="34" charset="-122"/>
              </a:rPr>
              <a:t>Feature: -</a:t>
            </a:r>
          </a:p>
          <a:p>
            <a:r>
              <a:rPr lang="en-US" altLang="zh-CN" sz="1050" b="1" dirty="0">
                <a:latin typeface="微软雅黑" panose="020B0503020204020204" pitchFamily="34" charset="-122"/>
                <a:ea typeface="微软雅黑" panose="020B0503020204020204" pitchFamily="34" charset="-122"/>
              </a:rPr>
              <a:t>Product  Description: -</a:t>
            </a:r>
          </a:p>
          <a:p>
            <a:r>
              <a:rPr lang="en-US" altLang="zh-CN" sz="1050" b="1" dirty="0">
                <a:latin typeface="微软雅黑" panose="020B0503020204020204" pitchFamily="34" charset="-122"/>
                <a:ea typeface="微软雅黑" panose="020B0503020204020204" pitchFamily="34" charset="-122"/>
              </a:rPr>
              <a:t>Registered  at: </a:t>
            </a:r>
            <a:r>
              <a:rPr lang="en-US" altLang="zh-CN" sz="1050" b="1" dirty="0" smtClean="0">
                <a:latin typeface="微软雅黑" panose="020B0503020204020204" pitchFamily="34" charset="-122"/>
                <a:ea typeface="微软雅黑" panose="020B0503020204020204" pitchFamily="34" charset="-122"/>
              </a:rPr>
              <a:t>2018-10-10  </a:t>
            </a:r>
            <a:r>
              <a:rPr lang="en-US" altLang="zh-CN" sz="1050" b="1" dirty="0">
                <a:latin typeface="微软雅黑" panose="020B0503020204020204" pitchFamily="34" charset="-122"/>
                <a:ea typeface="微软雅黑" panose="020B0503020204020204" pitchFamily="34" charset="-122"/>
              </a:rPr>
              <a:t>15:23:34</a:t>
            </a:r>
          </a:p>
          <a:p>
            <a:r>
              <a:rPr lang="en-US" altLang="zh-CN" sz="1050" b="1" dirty="0">
                <a:solidFill>
                  <a:srgbClr val="FF0000"/>
                </a:solidFill>
                <a:latin typeface="微软雅黑" panose="020B0503020204020204" pitchFamily="34" charset="-122"/>
                <a:ea typeface="微软雅黑" panose="020B0503020204020204" pitchFamily="34" charset="-122"/>
              </a:rPr>
              <a:t>License  Type: Permanent</a:t>
            </a:r>
          </a:p>
          <a:p>
            <a:r>
              <a:rPr lang="en-US" altLang="zh-CN" sz="1050" b="1" dirty="0">
                <a:solidFill>
                  <a:srgbClr val="FF0000"/>
                </a:solidFill>
                <a:latin typeface="微软雅黑" panose="020B0503020204020204" pitchFamily="34" charset="-122"/>
                <a:ea typeface="微软雅黑" panose="020B0503020204020204" pitchFamily="34" charset="-122"/>
              </a:rPr>
              <a:t>Current  State: In use</a:t>
            </a:r>
          </a:p>
          <a:p>
            <a:endParaRPr lang="en-US" altLang="zh-CN" sz="1050" b="1" dirty="0">
              <a:latin typeface="微软雅黑" panose="020B0503020204020204" pitchFamily="34" charset="-122"/>
              <a:ea typeface="微软雅黑" panose="020B0503020204020204" pitchFamily="34" charset="-122"/>
              <a:cs typeface="Courier New" pitchFamily="49" charset="0"/>
            </a:endParaRPr>
          </a:p>
          <a:p>
            <a:r>
              <a:rPr lang="zh-CN" altLang="en-US" sz="1050" b="1" dirty="0">
                <a:latin typeface="微软雅黑" panose="020B0503020204020204" pitchFamily="34" charset="-122"/>
                <a:ea typeface="微软雅黑" panose="020B0503020204020204" pitchFamily="34" charset="-122"/>
              </a:rPr>
              <a:t>对设备进行如下操作，可以卸载当前已加载</a:t>
            </a:r>
            <a:r>
              <a:rPr lang="en-US" sz="1050" b="1" dirty="0">
                <a:latin typeface="微软雅黑" panose="020B0503020204020204" pitchFamily="34" charset="-122"/>
                <a:ea typeface="微软雅黑" panose="020B0503020204020204" pitchFamily="34" charset="-122"/>
              </a:rPr>
              <a:t>License</a:t>
            </a:r>
            <a:r>
              <a:rPr lang="zh-CN" altLang="en-US" sz="1050" b="1" dirty="0">
                <a:latin typeface="微软雅黑" panose="020B0503020204020204" pitchFamily="34" charset="-122"/>
                <a:ea typeface="微软雅黑" panose="020B0503020204020204" pitchFamily="34" charset="-122"/>
              </a:rPr>
              <a:t>的软件包</a:t>
            </a:r>
          </a:p>
          <a:p>
            <a:r>
              <a:rPr lang="en-US" sz="1050" b="1" dirty="0">
                <a:latin typeface="微软雅黑" panose="020B0503020204020204" pitchFamily="34" charset="-122"/>
                <a:ea typeface="微软雅黑" panose="020B0503020204020204" pitchFamily="34" charset="-122"/>
              </a:rPr>
              <a:t>[H3C]license activation-file uninstall 210235A0WAA1290000012012112809452790227.ak </a:t>
            </a:r>
            <a:endParaRPr lang="zh-CN" altLang="en-US" sz="1050" b="1" dirty="0">
              <a:latin typeface="微软雅黑" panose="020B0503020204020204" pitchFamily="34" charset="-122"/>
              <a:ea typeface="微软雅黑" panose="020B0503020204020204" pitchFamily="34" charset="-122"/>
            </a:endParaRPr>
          </a:p>
          <a:p>
            <a:r>
              <a:rPr lang="en-US" sz="1050" b="1" dirty="0">
                <a:latin typeface="微软雅黑" panose="020B0503020204020204" pitchFamily="34" charset="-122"/>
                <a:ea typeface="微软雅黑" panose="020B0503020204020204" pitchFamily="34" charset="-122"/>
              </a:rPr>
              <a:t>Uninstall file: flash:/license/210235A0WAA1290000012012112809452790227.uak</a:t>
            </a:r>
            <a:endParaRPr lang="en-US" altLang="zh-CN" sz="1050" b="1" dirty="0">
              <a:latin typeface="微软雅黑" panose="020B0503020204020204" pitchFamily="34" charset="-122"/>
              <a:ea typeface="微软雅黑" panose="020B0503020204020204" pitchFamily="34" charset="-122"/>
            </a:endParaRPr>
          </a:p>
          <a:p>
            <a:endParaRPr lang="en-US" altLang="zh-CN" sz="1050" b="1" dirty="0">
              <a:latin typeface="微软雅黑" panose="020B0503020204020204" pitchFamily="34" charset="-122"/>
              <a:ea typeface="微软雅黑" panose="020B0503020204020204" pitchFamily="34" charset="-122"/>
            </a:endParaRPr>
          </a:p>
          <a:p>
            <a:r>
              <a:rPr lang="en-US" altLang="zh-CN" sz="1050" b="1" dirty="0">
                <a:latin typeface="微软雅黑" panose="020B0503020204020204" pitchFamily="34" charset="-122"/>
                <a:ea typeface="微软雅黑" panose="020B0503020204020204" pitchFamily="34" charset="-122"/>
              </a:rPr>
              <a:t>[H3C]display license</a:t>
            </a:r>
          </a:p>
          <a:p>
            <a:r>
              <a:rPr lang="en-US" altLang="zh-CN" sz="1050" b="1" dirty="0">
                <a:latin typeface="微软雅黑" panose="020B0503020204020204" pitchFamily="34" charset="-122"/>
                <a:ea typeface="微软雅黑" panose="020B0503020204020204" pitchFamily="34" charset="-122"/>
              </a:rPr>
              <a:t>flash:/license/210235A0WAA1290000012012112809452790227.ak</a:t>
            </a:r>
          </a:p>
          <a:p>
            <a:r>
              <a:rPr lang="en-US" altLang="zh-CN" sz="1050" b="1" dirty="0">
                <a:latin typeface="微软雅黑" panose="020B0503020204020204" pitchFamily="34" charset="-122"/>
                <a:ea typeface="微软雅黑" panose="020B0503020204020204" pitchFamily="34" charset="-122"/>
              </a:rPr>
              <a:t>Feature: </a:t>
            </a:r>
            <a:r>
              <a:rPr lang="en-US" altLang="zh-CN" sz="1050" b="1" dirty="0" err="1">
                <a:latin typeface="微软雅黑" panose="020B0503020204020204" pitchFamily="34" charset="-122"/>
                <a:ea typeface="微软雅黑" panose="020B0503020204020204" pitchFamily="34" charset="-122"/>
              </a:rPr>
              <a:t>pkg_license</a:t>
            </a:r>
            <a:endParaRPr lang="en-US" altLang="zh-CN" sz="1050" b="1" dirty="0">
              <a:latin typeface="微软雅黑" panose="020B0503020204020204" pitchFamily="34" charset="-122"/>
              <a:ea typeface="微软雅黑" panose="020B0503020204020204" pitchFamily="34" charset="-122"/>
            </a:endParaRPr>
          </a:p>
          <a:p>
            <a:r>
              <a:rPr lang="en-US" altLang="zh-CN" sz="1050" b="1" dirty="0">
                <a:latin typeface="微软雅黑" panose="020B0503020204020204" pitchFamily="34" charset="-122"/>
                <a:ea typeface="微软雅黑" panose="020B0503020204020204" pitchFamily="34" charset="-122"/>
              </a:rPr>
              <a:t>Product  Description: H3C  MSR  26  Data  Software  License</a:t>
            </a:r>
          </a:p>
          <a:p>
            <a:r>
              <a:rPr lang="en-US" altLang="zh-CN" sz="1050" b="1" dirty="0">
                <a:latin typeface="微软雅黑" panose="020B0503020204020204" pitchFamily="34" charset="-122"/>
                <a:ea typeface="微软雅黑" panose="020B0503020204020204" pitchFamily="34" charset="-122"/>
              </a:rPr>
              <a:t>Registered  at: </a:t>
            </a:r>
            <a:r>
              <a:rPr lang="en-US" altLang="zh-CN" sz="1050" b="1" dirty="0" smtClean="0">
                <a:latin typeface="微软雅黑" panose="020B0503020204020204" pitchFamily="34" charset="-122"/>
                <a:ea typeface="微软雅黑" panose="020B0503020204020204" pitchFamily="34" charset="-122"/>
              </a:rPr>
              <a:t>2018-11-29  </a:t>
            </a:r>
            <a:r>
              <a:rPr lang="en-US" altLang="zh-CN" sz="1050" b="1" dirty="0">
                <a:latin typeface="微软雅黑" panose="020B0503020204020204" pitchFamily="34" charset="-122"/>
                <a:ea typeface="微软雅黑" panose="020B0503020204020204" pitchFamily="34" charset="-122"/>
              </a:rPr>
              <a:t>17:54:29</a:t>
            </a:r>
          </a:p>
          <a:p>
            <a:r>
              <a:rPr lang="en-US" altLang="zh-CN" sz="1050" b="1" dirty="0">
                <a:latin typeface="微软雅黑" panose="020B0503020204020204" pitchFamily="34" charset="-122"/>
                <a:ea typeface="微软雅黑" panose="020B0503020204020204" pitchFamily="34" charset="-122"/>
              </a:rPr>
              <a:t>License  Type: Permanent</a:t>
            </a:r>
          </a:p>
          <a:p>
            <a:r>
              <a:rPr lang="en-US" altLang="zh-CN" sz="1050" b="1" dirty="0">
                <a:solidFill>
                  <a:srgbClr val="FF0000"/>
                </a:solidFill>
                <a:latin typeface="微软雅黑" panose="020B0503020204020204" pitchFamily="34" charset="-122"/>
                <a:ea typeface="微软雅黑" panose="020B0503020204020204" pitchFamily="34" charset="-122"/>
              </a:rPr>
              <a:t>Current  State: Uninstalled</a:t>
            </a:r>
          </a:p>
          <a:p>
            <a:r>
              <a:rPr lang="en-US" altLang="zh-CN" sz="1050" b="1" dirty="0">
                <a:solidFill>
                  <a:srgbClr val="3349E9"/>
                </a:solidFill>
                <a:latin typeface="微软雅黑" panose="020B0503020204020204" pitchFamily="34" charset="-122"/>
                <a:ea typeface="微软雅黑" panose="020B0503020204020204" pitchFamily="34" charset="-122"/>
              </a:rPr>
              <a:t>Uninstall  Key: 5w/Y-CP@4-NTqt-J5cT-eA9S-Xg2V-NF2$-</a:t>
            </a:r>
            <a:r>
              <a:rPr lang="en-US" altLang="zh-CN" sz="1050" b="1" dirty="0" err="1">
                <a:solidFill>
                  <a:srgbClr val="3349E9"/>
                </a:solidFill>
                <a:latin typeface="微软雅黑" panose="020B0503020204020204" pitchFamily="34" charset="-122"/>
                <a:ea typeface="微软雅黑" panose="020B0503020204020204" pitchFamily="34" charset="-122"/>
              </a:rPr>
              <a:t>BnfC</a:t>
            </a:r>
            <a:endParaRPr lang="en-US" altLang="zh-CN" sz="1050" b="1" dirty="0">
              <a:solidFill>
                <a:srgbClr val="3349E9"/>
              </a:solidFill>
              <a:latin typeface="微软雅黑" panose="020B0503020204020204" pitchFamily="34" charset="-122"/>
              <a:ea typeface="微软雅黑" panose="020B0503020204020204" pitchFamily="34" charset="-122"/>
            </a:endParaRPr>
          </a:p>
          <a:p>
            <a:r>
              <a:rPr lang="en-US" altLang="zh-CN" sz="1050" b="1" dirty="0">
                <a:latin typeface="微软雅黑" panose="020B0503020204020204" pitchFamily="34" charset="-122"/>
                <a:ea typeface="微软雅黑" panose="020B0503020204020204" pitchFamily="34" charset="-122"/>
              </a:rPr>
              <a:t>Uninstall  Data: </a:t>
            </a:r>
            <a:r>
              <a:rPr lang="en-US" altLang="zh-CN" sz="1050" b="1" dirty="0" smtClean="0">
                <a:latin typeface="微软雅黑" panose="020B0503020204020204" pitchFamily="34" charset="-122"/>
                <a:ea typeface="微软雅黑" panose="020B0503020204020204" pitchFamily="34" charset="-122"/>
              </a:rPr>
              <a:t>2018-12-21  </a:t>
            </a:r>
            <a:r>
              <a:rPr lang="en-US" altLang="zh-CN" sz="1050" b="1" dirty="0">
                <a:latin typeface="微软雅黑" panose="020B0503020204020204" pitchFamily="34" charset="-122"/>
                <a:ea typeface="微软雅黑" panose="020B0503020204020204" pitchFamily="34" charset="-122"/>
              </a:rPr>
              <a:t>10:40:31</a:t>
            </a:r>
            <a:endParaRPr lang="en-US" altLang="zh-CN" sz="1050" b="1" dirty="0">
              <a:latin typeface="微软雅黑" panose="020B0503020204020204" pitchFamily="34" charset="-122"/>
              <a:ea typeface="微软雅黑" panose="020B0503020204020204" pitchFamily="34" charset="-122"/>
              <a:cs typeface="Courier New" pitchFamily="49" charset="0"/>
            </a:endParaRPr>
          </a:p>
        </p:txBody>
      </p:sp>
      <p:sp>
        <p:nvSpPr>
          <p:cNvPr id="2" name="标题 1"/>
          <p:cNvSpPr>
            <a:spLocks noGrp="1"/>
          </p:cNvSpPr>
          <p:nvPr>
            <p:ph type="title"/>
          </p:nvPr>
        </p:nvSpPr>
        <p:spPr>
          <a:xfrm>
            <a:off x="467544" y="211182"/>
            <a:ext cx="8229443" cy="4572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G2 license</a:t>
            </a:r>
            <a:r>
              <a:rPr lang="zh-CN" altLang="en-US" dirty="0">
                <a:solidFill>
                  <a:schemeClr val="tx1"/>
                </a:solidFill>
              </a:rPr>
              <a:t>激活功能</a:t>
            </a:r>
          </a:p>
        </p:txBody>
      </p:sp>
    </p:spTree>
    <p:extLst>
      <p:ext uri="{BB962C8B-B14F-4D97-AF65-F5344CB8AC3E}">
        <p14:creationId xmlns:p14="http://schemas.microsoft.com/office/powerpoint/2010/main" val="8065182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标题 1"/>
          <p:cNvSpPr txBox="1">
            <a:spLocks/>
          </p:cNvSpPr>
          <p:nvPr/>
        </p:nvSpPr>
        <p:spPr bwMode="auto">
          <a:xfrm>
            <a:off x="539552" y="205989"/>
            <a:ext cx="8229443" cy="457200"/>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en-US" altLang="zh-CN" dirty="0">
                <a:solidFill>
                  <a:schemeClr val="tx1"/>
                </a:solidFill>
              </a:rPr>
              <a:t>MSR G2 </a:t>
            </a:r>
            <a:r>
              <a:rPr lang="zh-CN" altLang="en-US" dirty="0">
                <a:solidFill>
                  <a:schemeClr val="tx1"/>
                </a:solidFill>
              </a:rPr>
              <a:t>全家福</a:t>
            </a:r>
          </a:p>
        </p:txBody>
      </p:sp>
      <p:sp>
        <p:nvSpPr>
          <p:cNvPr id="21" name="文本框 20"/>
          <p:cNvSpPr txBox="1"/>
          <p:nvPr/>
        </p:nvSpPr>
        <p:spPr>
          <a:xfrm>
            <a:off x="2220273" y="1872771"/>
            <a:ext cx="1133644"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MSR8XX</a:t>
            </a:r>
            <a:endParaRPr lang="zh-CN" altLang="en-US" dirty="0">
              <a:latin typeface="微软雅黑" panose="020B0503020204020204" pitchFamily="34" charset="-122"/>
              <a:ea typeface="微软雅黑" panose="020B0503020204020204" pitchFamily="34" charset="-122"/>
            </a:endParaRPr>
          </a:p>
        </p:txBody>
      </p:sp>
      <p:sp>
        <p:nvSpPr>
          <p:cNvPr id="22" name="文本框 21"/>
          <p:cNvSpPr txBox="1"/>
          <p:nvPr/>
        </p:nvSpPr>
        <p:spPr>
          <a:xfrm>
            <a:off x="4438711" y="1899649"/>
            <a:ext cx="1236236"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MSR900E</a:t>
            </a:r>
            <a:endParaRPr lang="zh-CN" altLang="en-US" dirty="0">
              <a:latin typeface="微软雅黑" panose="020B0503020204020204" pitchFamily="34" charset="-122"/>
              <a:ea typeface="微软雅黑" panose="020B0503020204020204" pitchFamily="34" charset="-122"/>
            </a:endParaRPr>
          </a:p>
        </p:txBody>
      </p:sp>
      <p:sp>
        <p:nvSpPr>
          <p:cNvPr id="23" name="文本框 22"/>
          <p:cNvSpPr txBox="1"/>
          <p:nvPr/>
        </p:nvSpPr>
        <p:spPr>
          <a:xfrm>
            <a:off x="2179534" y="3127911"/>
            <a:ext cx="1233030"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MSR2600</a:t>
            </a:r>
            <a:endParaRPr lang="zh-CN" altLang="en-US" dirty="0">
              <a:latin typeface="微软雅黑" panose="020B0503020204020204" pitchFamily="34" charset="-122"/>
              <a:ea typeface="微软雅黑" panose="020B0503020204020204" pitchFamily="34" charset="-122"/>
            </a:endParaRPr>
          </a:p>
        </p:txBody>
      </p:sp>
      <p:sp>
        <p:nvSpPr>
          <p:cNvPr id="24" name="文本框 23"/>
          <p:cNvSpPr txBox="1"/>
          <p:nvPr/>
        </p:nvSpPr>
        <p:spPr>
          <a:xfrm>
            <a:off x="6436308" y="4467297"/>
            <a:ext cx="963725"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MSR56</a:t>
            </a:r>
            <a:endParaRPr lang="zh-CN" altLang="en-US" dirty="0">
              <a:latin typeface="微软雅黑" panose="020B0503020204020204" pitchFamily="34" charset="-122"/>
              <a:ea typeface="微软雅黑" panose="020B0503020204020204" pitchFamily="34" charset="-122"/>
            </a:endParaRPr>
          </a:p>
        </p:txBody>
      </p:sp>
      <p:sp>
        <p:nvSpPr>
          <p:cNvPr id="25" name="文本框 24"/>
          <p:cNvSpPr txBox="1"/>
          <p:nvPr/>
        </p:nvSpPr>
        <p:spPr>
          <a:xfrm>
            <a:off x="4393781" y="2759686"/>
            <a:ext cx="963725"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MSR26</a:t>
            </a:r>
            <a:endParaRPr lang="zh-CN" altLang="en-US"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4393781" y="4471934"/>
            <a:ext cx="963725"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MSR36</a:t>
            </a:r>
            <a:endParaRPr lang="zh-CN" altLang="en-US" dirty="0">
              <a:latin typeface="微软雅黑" panose="020B0503020204020204" pitchFamily="34" charset="-122"/>
              <a:ea typeface="微软雅黑" panose="020B0503020204020204" pitchFamily="34" charset="-122"/>
            </a:endParaRPr>
          </a:p>
        </p:txBody>
      </p:sp>
      <p:sp>
        <p:nvSpPr>
          <p:cNvPr id="27" name="文本框 26"/>
          <p:cNvSpPr txBox="1"/>
          <p:nvPr/>
        </p:nvSpPr>
        <p:spPr>
          <a:xfrm>
            <a:off x="2218202" y="4508997"/>
            <a:ext cx="1233030"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MSR3600</a:t>
            </a:r>
            <a:endParaRPr lang="zh-CN" altLang="en-US" dirty="0">
              <a:latin typeface="微软雅黑" panose="020B0503020204020204" pitchFamily="34" charset="-122"/>
              <a:ea typeface="微软雅黑" panose="020B0503020204020204" pitchFamily="34" charset="-122"/>
            </a:endParaRPr>
          </a:p>
        </p:txBody>
      </p:sp>
      <p:sp>
        <p:nvSpPr>
          <p:cNvPr id="28" name="文本框 27"/>
          <p:cNvSpPr txBox="1"/>
          <p:nvPr/>
        </p:nvSpPr>
        <p:spPr>
          <a:xfrm>
            <a:off x="6263083" y="1899649"/>
            <a:ext cx="1265163"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MSR93X</a:t>
            </a:r>
            <a:endParaRPr lang="zh-CN" altLang="en-US" dirty="0">
              <a:latin typeface="微软雅黑" panose="020B0503020204020204" pitchFamily="34" charset="-122"/>
              <a:ea typeface="微软雅黑" panose="020B0503020204020204" pitchFamily="34" charset="-122"/>
            </a:endParaRPr>
          </a:p>
        </p:txBody>
      </p:sp>
      <p:pic>
        <p:nvPicPr>
          <p:cNvPr id="29" name="图片 28"/>
          <p:cNvPicPr>
            <a:picLocks noChangeAspect="1"/>
          </p:cNvPicPr>
          <p:nvPr/>
        </p:nvPicPr>
        <p:blipFill>
          <a:blip r:embed="rId2"/>
          <a:stretch>
            <a:fillRect/>
          </a:stretch>
        </p:blipFill>
        <p:spPr>
          <a:xfrm>
            <a:off x="3954984" y="3041939"/>
            <a:ext cx="1642857" cy="1335714"/>
          </a:xfrm>
          <a:prstGeom prst="rect">
            <a:avLst/>
          </a:prstGeom>
        </p:spPr>
      </p:pic>
      <p:pic>
        <p:nvPicPr>
          <p:cNvPr id="30" name="图片 29"/>
          <p:cNvPicPr>
            <a:picLocks noChangeAspect="1"/>
          </p:cNvPicPr>
          <p:nvPr/>
        </p:nvPicPr>
        <p:blipFill>
          <a:blip r:embed="rId3"/>
          <a:stretch>
            <a:fillRect/>
          </a:stretch>
        </p:blipFill>
        <p:spPr>
          <a:xfrm>
            <a:off x="6013960" y="2622724"/>
            <a:ext cx="1514286" cy="1757143"/>
          </a:xfrm>
          <a:prstGeom prst="rect">
            <a:avLst/>
          </a:prstGeom>
        </p:spPr>
      </p:pic>
      <p:pic>
        <p:nvPicPr>
          <p:cNvPr id="31" name="图片 30"/>
          <p:cNvPicPr>
            <a:picLocks noChangeAspect="1"/>
          </p:cNvPicPr>
          <p:nvPr/>
        </p:nvPicPr>
        <p:blipFill>
          <a:blip r:embed="rId4"/>
          <a:stretch>
            <a:fillRect/>
          </a:stretch>
        </p:blipFill>
        <p:spPr>
          <a:xfrm>
            <a:off x="1747487" y="3556224"/>
            <a:ext cx="1835714" cy="821429"/>
          </a:xfrm>
          <a:prstGeom prst="rect">
            <a:avLst/>
          </a:prstGeom>
        </p:spPr>
      </p:pic>
      <p:pic>
        <p:nvPicPr>
          <p:cNvPr id="32" name="图片 31"/>
          <p:cNvPicPr>
            <a:picLocks noChangeAspect="1"/>
          </p:cNvPicPr>
          <p:nvPr/>
        </p:nvPicPr>
        <p:blipFill>
          <a:blip r:embed="rId5"/>
          <a:stretch>
            <a:fillRect/>
          </a:stretch>
        </p:blipFill>
        <p:spPr>
          <a:xfrm>
            <a:off x="1815398" y="2242946"/>
            <a:ext cx="1714286" cy="835715"/>
          </a:xfrm>
          <a:prstGeom prst="rect">
            <a:avLst/>
          </a:prstGeom>
        </p:spPr>
      </p:pic>
      <p:pic>
        <p:nvPicPr>
          <p:cNvPr id="33" name="图片 32"/>
          <p:cNvPicPr>
            <a:picLocks noChangeAspect="1"/>
          </p:cNvPicPr>
          <p:nvPr/>
        </p:nvPicPr>
        <p:blipFill>
          <a:blip r:embed="rId6"/>
          <a:stretch>
            <a:fillRect/>
          </a:stretch>
        </p:blipFill>
        <p:spPr>
          <a:xfrm>
            <a:off x="1811096" y="783860"/>
            <a:ext cx="1842857" cy="1064286"/>
          </a:xfrm>
          <a:prstGeom prst="rect">
            <a:avLst/>
          </a:prstGeom>
        </p:spPr>
      </p:pic>
      <p:pic>
        <p:nvPicPr>
          <p:cNvPr id="34" name="图片 33"/>
          <p:cNvPicPr>
            <a:picLocks noChangeAspect="1"/>
          </p:cNvPicPr>
          <p:nvPr/>
        </p:nvPicPr>
        <p:blipFill>
          <a:blip r:embed="rId7"/>
          <a:stretch>
            <a:fillRect/>
          </a:stretch>
        </p:blipFill>
        <p:spPr>
          <a:xfrm>
            <a:off x="4153340" y="858845"/>
            <a:ext cx="1428572" cy="978572"/>
          </a:xfrm>
          <a:prstGeom prst="rect">
            <a:avLst/>
          </a:prstGeom>
        </p:spPr>
      </p:pic>
      <p:pic>
        <p:nvPicPr>
          <p:cNvPr id="35" name="图片 34"/>
          <p:cNvPicPr>
            <a:picLocks noChangeAspect="1"/>
          </p:cNvPicPr>
          <p:nvPr/>
        </p:nvPicPr>
        <p:blipFill>
          <a:blip r:embed="rId8"/>
          <a:stretch>
            <a:fillRect/>
          </a:stretch>
        </p:blipFill>
        <p:spPr>
          <a:xfrm>
            <a:off x="5946688" y="775402"/>
            <a:ext cx="1471429" cy="1057143"/>
          </a:xfrm>
          <a:prstGeom prst="rect">
            <a:avLst/>
          </a:prstGeom>
        </p:spPr>
      </p:pic>
      <p:pic>
        <p:nvPicPr>
          <p:cNvPr id="36" name="图片 35"/>
          <p:cNvPicPr>
            <a:picLocks noChangeAspect="1"/>
          </p:cNvPicPr>
          <p:nvPr/>
        </p:nvPicPr>
        <p:blipFill>
          <a:blip r:embed="rId9"/>
          <a:stretch>
            <a:fillRect/>
          </a:stretch>
        </p:blipFill>
        <p:spPr>
          <a:xfrm>
            <a:off x="3907726" y="2242947"/>
            <a:ext cx="1664286" cy="571429"/>
          </a:xfrm>
          <a:prstGeom prst="rect">
            <a:avLst/>
          </a:prstGeom>
        </p:spPr>
      </p:pic>
    </p:spTree>
    <p:extLst>
      <p:ext uri="{BB962C8B-B14F-4D97-AF65-F5344CB8AC3E}">
        <p14:creationId xmlns:p14="http://schemas.microsoft.com/office/powerpoint/2010/main" val="107491054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3528" y="123478"/>
            <a:ext cx="8229443" cy="4572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G2</a:t>
            </a:r>
            <a:r>
              <a:rPr lang="zh-CN" altLang="en-US" dirty="0">
                <a:solidFill>
                  <a:schemeClr val="tx1"/>
                </a:solidFill>
              </a:rPr>
              <a:t>软件包管理</a:t>
            </a:r>
          </a:p>
        </p:txBody>
      </p:sp>
      <p:sp>
        <p:nvSpPr>
          <p:cNvPr id="19" name="TextBox 18"/>
          <p:cNvSpPr txBox="1"/>
          <p:nvPr/>
        </p:nvSpPr>
        <p:spPr>
          <a:xfrm>
            <a:off x="1187624" y="638431"/>
            <a:ext cx="6210690" cy="4085511"/>
          </a:xfrm>
          <a:prstGeom prst="roundRect">
            <a:avLst>
              <a:gd name="adj" fmla="val 5295"/>
            </a:avLst>
          </a:prstGeom>
          <a:solidFill>
            <a:schemeClr val="accent1">
              <a:lumMod val="20000"/>
              <a:lumOff val="80000"/>
            </a:schemeClr>
          </a:solidFill>
        </p:spPr>
        <p:txBody>
          <a:bodyPr wrap="square" rtlCol="0">
            <a:spAutoFit/>
          </a:bodyPr>
          <a:lstStyle/>
          <a:p>
            <a:r>
              <a:rPr lang="en-US" altLang="zh-CN" sz="900" b="1" dirty="0">
                <a:latin typeface="微软雅黑" panose="020B0503020204020204" pitchFamily="34" charset="-122"/>
                <a:ea typeface="微软雅黑" panose="020B0503020204020204" pitchFamily="34" charset="-122"/>
                <a:cs typeface="Courier New" pitchFamily="49" charset="0"/>
              </a:rPr>
              <a:t>&lt;H3C&gt;dir</a:t>
            </a:r>
          </a:p>
          <a:p>
            <a:r>
              <a:rPr lang="en-US" altLang="zh-CN" sz="900" b="1" dirty="0">
                <a:latin typeface="微软雅黑" panose="020B0503020204020204" pitchFamily="34" charset="-122"/>
                <a:ea typeface="微软雅黑" panose="020B0503020204020204" pitchFamily="34" charset="-122"/>
                <a:cs typeface="Courier New" pitchFamily="49" charset="0"/>
              </a:rPr>
              <a:t>Directory of cfa0:</a:t>
            </a:r>
          </a:p>
          <a:p>
            <a:r>
              <a:rPr lang="en-US" altLang="zh-CN" sz="900" b="1" dirty="0">
                <a:latin typeface="微软雅黑" panose="020B0503020204020204" pitchFamily="34" charset="-122"/>
                <a:ea typeface="微软雅黑" panose="020B0503020204020204" pitchFamily="34" charset="-122"/>
                <a:cs typeface="Courier New" pitchFamily="49" charset="0"/>
              </a:rPr>
              <a:t>   0 </a:t>
            </a:r>
            <a:r>
              <a:rPr lang="en-US" altLang="zh-CN" sz="900" b="1" dirty="0" err="1">
                <a:latin typeface="微软雅黑" panose="020B0503020204020204" pitchFamily="34" charset="-122"/>
                <a:ea typeface="微软雅黑" panose="020B0503020204020204" pitchFamily="34" charset="-122"/>
                <a:cs typeface="Courier New" pitchFamily="49" charset="0"/>
              </a:rPr>
              <a:t>drw</a:t>
            </a:r>
            <a:r>
              <a:rPr lang="en-US" altLang="zh-CN" sz="900" b="1" dirty="0">
                <a:latin typeface="微软雅黑" panose="020B0503020204020204" pitchFamily="34" charset="-122"/>
                <a:ea typeface="微软雅黑" panose="020B0503020204020204" pitchFamily="34" charset="-122"/>
                <a:cs typeface="Courier New" pitchFamily="49" charset="0"/>
              </a:rPr>
              <a:t>-           - Dec 07 2012 20:49:52   </a:t>
            </a:r>
            <a:r>
              <a:rPr lang="en-US" altLang="zh-CN" sz="900" b="1" dirty="0" err="1">
                <a:latin typeface="微软雅黑" panose="020B0503020204020204" pitchFamily="34" charset="-122"/>
                <a:ea typeface="微软雅黑" panose="020B0503020204020204" pitchFamily="34" charset="-122"/>
                <a:cs typeface="Courier New" pitchFamily="49" charset="0"/>
              </a:rPr>
              <a:t>diagfile</a:t>
            </a:r>
            <a:endParaRPr lang="en-US" altLang="zh-CN" sz="900" b="1" dirty="0">
              <a:latin typeface="微软雅黑" panose="020B0503020204020204" pitchFamily="34" charset="-122"/>
              <a:ea typeface="微软雅黑" panose="020B0503020204020204" pitchFamily="34" charset="-122"/>
              <a:cs typeface="Courier New" pitchFamily="49" charset="0"/>
            </a:endParaRPr>
          </a:p>
          <a:p>
            <a:r>
              <a:rPr lang="en-US" altLang="zh-CN" sz="900" b="1" dirty="0">
                <a:latin typeface="微软雅黑" panose="020B0503020204020204" pitchFamily="34" charset="-122"/>
                <a:ea typeface="微软雅黑" panose="020B0503020204020204" pitchFamily="34" charset="-122"/>
                <a:cs typeface="Courier New" pitchFamily="49" charset="0"/>
              </a:rPr>
              <a:t>   1 -</a:t>
            </a:r>
            <a:r>
              <a:rPr lang="en-US" altLang="zh-CN" sz="900" b="1" dirty="0" err="1">
                <a:latin typeface="微软雅黑" panose="020B0503020204020204" pitchFamily="34" charset="-122"/>
                <a:ea typeface="微软雅黑" panose="020B0503020204020204" pitchFamily="34" charset="-122"/>
                <a:cs typeface="Courier New" pitchFamily="49" charset="0"/>
              </a:rPr>
              <a:t>rw</a:t>
            </a:r>
            <a:r>
              <a:rPr lang="en-US" altLang="zh-CN" sz="900" b="1" dirty="0">
                <a:latin typeface="微软雅黑" panose="020B0503020204020204" pitchFamily="34" charset="-122"/>
                <a:ea typeface="微软雅黑" panose="020B0503020204020204" pitchFamily="34" charset="-122"/>
                <a:cs typeface="Courier New" pitchFamily="49" charset="0"/>
              </a:rPr>
              <a:t>-         399 Feb 22 2013 14:32:26   hp_MSR3044.txt</a:t>
            </a:r>
          </a:p>
          <a:p>
            <a:r>
              <a:rPr lang="en-US" altLang="zh-CN" sz="900" b="1" dirty="0">
                <a:latin typeface="微软雅黑" panose="020B0503020204020204" pitchFamily="34" charset="-122"/>
                <a:ea typeface="微软雅黑" panose="020B0503020204020204" pitchFamily="34" charset="-122"/>
                <a:cs typeface="Courier New" pitchFamily="49" charset="0"/>
              </a:rPr>
              <a:t>   2 -</a:t>
            </a:r>
            <a:r>
              <a:rPr lang="en-US" altLang="zh-CN" sz="900" b="1" dirty="0" err="1">
                <a:latin typeface="微软雅黑" panose="020B0503020204020204" pitchFamily="34" charset="-122"/>
                <a:ea typeface="微软雅黑" panose="020B0503020204020204" pitchFamily="34" charset="-122"/>
                <a:cs typeface="Courier New" pitchFamily="49" charset="0"/>
              </a:rPr>
              <a:t>rw</a:t>
            </a:r>
            <a:r>
              <a:rPr lang="en-US" altLang="zh-CN" sz="900" b="1" dirty="0">
                <a:latin typeface="微软雅黑" panose="020B0503020204020204" pitchFamily="34" charset="-122"/>
                <a:ea typeface="微软雅黑" panose="020B0503020204020204" pitchFamily="34" charset="-122"/>
                <a:cs typeface="Courier New" pitchFamily="49" charset="0"/>
              </a:rPr>
              <a:t>-         125 Feb 22 2013 14:41:05   ifindex.dat</a:t>
            </a:r>
          </a:p>
          <a:p>
            <a:r>
              <a:rPr lang="en-US" altLang="zh-CN" sz="900" b="1" dirty="0">
                <a:latin typeface="微软雅黑" panose="020B0503020204020204" pitchFamily="34" charset="-122"/>
                <a:ea typeface="微软雅黑" panose="020B0503020204020204" pitchFamily="34" charset="-122"/>
                <a:cs typeface="Courier New" pitchFamily="49" charset="0"/>
              </a:rPr>
              <a:t>   3 </a:t>
            </a:r>
            <a:r>
              <a:rPr lang="en-US" altLang="zh-CN" sz="900" b="1" dirty="0" err="1">
                <a:latin typeface="微软雅黑" panose="020B0503020204020204" pitchFamily="34" charset="-122"/>
                <a:ea typeface="微软雅黑" panose="020B0503020204020204" pitchFamily="34" charset="-122"/>
                <a:cs typeface="Courier New" pitchFamily="49" charset="0"/>
              </a:rPr>
              <a:t>drw</a:t>
            </a:r>
            <a:r>
              <a:rPr lang="en-US" altLang="zh-CN" sz="900" b="1" dirty="0">
                <a:latin typeface="微软雅黑" panose="020B0503020204020204" pitchFamily="34" charset="-122"/>
                <a:ea typeface="微软雅黑" panose="020B0503020204020204" pitchFamily="34" charset="-122"/>
                <a:cs typeface="Courier New" pitchFamily="49" charset="0"/>
              </a:rPr>
              <a:t>-           - Dec 07 2012 20:49:54   license</a:t>
            </a:r>
          </a:p>
          <a:p>
            <a:r>
              <a:rPr lang="en-US" altLang="zh-CN" sz="900" b="1" dirty="0">
                <a:latin typeface="微软雅黑" panose="020B0503020204020204" pitchFamily="34" charset="-122"/>
                <a:ea typeface="微软雅黑" panose="020B0503020204020204" pitchFamily="34" charset="-122"/>
                <a:cs typeface="Courier New" pitchFamily="49" charset="0"/>
              </a:rPr>
              <a:t>   4 </a:t>
            </a:r>
            <a:r>
              <a:rPr lang="en-US" altLang="zh-CN" sz="900" b="1" dirty="0" err="1">
                <a:latin typeface="微软雅黑" panose="020B0503020204020204" pitchFamily="34" charset="-122"/>
                <a:ea typeface="微软雅黑" panose="020B0503020204020204" pitchFamily="34" charset="-122"/>
                <a:cs typeface="Courier New" pitchFamily="49" charset="0"/>
              </a:rPr>
              <a:t>drw</a:t>
            </a:r>
            <a:r>
              <a:rPr lang="en-US" altLang="zh-CN" sz="900" b="1" dirty="0">
                <a:latin typeface="微软雅黑" panose="020B0503020204020204" pitchFamily="34" charset="-122"/>
                <a:ea typeface="微软雅黑" panose="020B0503020204020204" pitchFamily="34" charset="-122"/>
                <a:cs typeface="Courier New" pitchFamily="49" charset="0"/>
              </a:rPr>
              <a:t>-           - Feb 23 2013 14:37:10   </a:t>
            </a:r>
            <a:r>
              <a:rPr lang="en-US" altLang="zh-CN" sz="900" b="1" dirty="0" err="1">
                <a:latin typeface="微软雅黑" panose="020B0503020204020204" pitchFamily="34" charset="-122"/>
                <a:ea typeface="微软雅黑" panose="020B0503020204020204" pitchFamily="34" charset="-122"/>
                <a:cs typeface="Courier New" pitchFamily="49" charset="0"/>
              </a:rPr>
              <a:t>logfile</a:t>
            </a:r>
            <a:endParaRPr lang="en-US" altLang="zh-CN" sz="900" b="1" dirty="0">
              <a:latin typeface="微软雅黑" panose="020B0503020204020204" pitchFamily="34" charset="-122"/>
              <a:ea typeface="微软雅黑" panose="020B0503020204020204" pitchFamily="34" charset="-122"/>
              <a:cs typeface="Courier New" pitchFamily="49" charset="0"/>
            </a:endParaRPr>
          </a:p>
          <a:p>
            <a:r>
              <a:rPr lang="en-US" altLang="zh-CN" sz="900" b="1" dirty="0">
                <a:solidFill>
                  <a:srgbClr val="C00000"/>
                </a:solidFill>
                <a:latin typeface="微软雅黑" panose="020B0503020204020204" pitchFamily="34" charset="-122"/>
                <a:ea typeface="微软雅黑" panose="020B0503020204020204" pitchFamily="34" charset="-122"/>
                <a:cs typeface="Courier New" pitchFamily="49" charset="0"/>
              </a:rPr>
              <a:t>   5 -</a:t>
            </a:r>
            <a:r>
              <a:rPr lang="en-US" altLang="zh-CN" sz="900" b="1" dirty="0" err="1">
                <a:solidFill>
                  <a:srgbClr val="C00000"/>
                </a:solidFill>
                <a:latin typeface="微软雅黑" panose="020B0503020204020204" pitchFamily="34" charset="-122"/>
                <a:ea typeface="微软雅黑" panose="020B0503020204020204" pitchFamily="34" charset="-122"/>
                <a:cs typeface="Courier New" pitchFamily="49" charset="0"/>
              </a:rPr>
              <a:t>rw</a:t>
            </a:r>
            <a:r>
              <a:rPr lang="en-US" altLang="zh-CN" sz="900" b="1" dirty="0">
                <a:solidFill>
                  <a:srgbClr val="C00000"/>
                </a:solidFill>
                <a:latin typeface="微软雅黑" panose="020B0503020204020204" pitchFamily="34" charset="-122"/>
                <a:ea typeface="微软雅黑" panose="020B0503020204020204" pitchFamily="34" charset="-122"/>
                <a:cs typeface="Courier New" pitchFamily="49" charset="0"/>
              </a:rPr>
              <a:t>-    11878400 Feb 22 2013 14:32:40   msr3000-cmw710-boot-e0006.bin</a:t>
            </a:r>
          </a:p>
          <a:p>
            <a:r>
              <a:rPr lang="en-US" altLang="zh-CN" sz="900" b="1" dirty="0">
                <a:solidFill>
                  <a:srgbClr val="C00000"/>
                </a:solidFill>
                <a:latin typeface="微软雅黑" panose="020B0503020204020204" pitchFamily="34" charset="-122"/>
                <a:ea typeface="微软雅黑" panose="020B0503020204020204" pitchFamily="34" charset="-122"/>
                <a:cs typeface="Courier New" pitchFamily="49" charset="0"/>
              </a:rPr>
              <a:t>   6 -</a:t>
            </a:r>
            <a:r>
              <a:rPr lang="en-US" altLang="zh-CN" sz="900" b="1" dirty="0" err="1">
                <a:solidFill>
                  <a:srgbClr val="C00000"/>
                </a:solidFill>
                <a:latin typeface="微软雅黑" panose="020B0503020204020204" pitchFamily="34" charset="-122"/>
                <a:ea typeface="微软雅黑" panose="020B0503020204020204" pitchFamily="34" charset="-122"/>
                <a:cs typeface="Courier New" pitchFamily="49" charset="0"/>
              </a:rPr>
              <a:t>rw</a:t>
            </a:r>
            <a:r>
              <a:rPr lang="en-US" altLang="zh-CN" sz="900" b="1" dirty="0">
                <a:solidFill>
                  <a:srgbClr val="C00000"/>
                </a:solidFill>
                <a:latin typeface="微软雅黑" panose="020B0503020204020204" pitchFamily="34" charset="-122"/>
                <a:ea typeface="微软雅黑" panose="020B0503020204020204" pitchFamily="34" charset="-122"/>
                <a:cs typeface="Courier New" pitchFamily="49" charset="0"/>
              </a:rPr>
              <a:t>-     1136640 Feb 22 2013 14:33:10   msr3000-cmw710-data-e0006.bin</a:t>
            </a:r>
          </a:p>
          <a:p>
            <a:r>
              <a:rPr lang="en-US" altLang="zh-CN" sz="900" b="1" dirty="0">
                <a:solidFill>
                  <a:srgbClr val="C00000"/>
                </a:solidFill>
                <a:latin typeface="微软雅黑" panose="020B0503020204020204" pitchFamily="34" charset="-122"/>
                <a:ea typeface="微软雅黑" panose="020B0503020204020204" pitchFamily="34" charset="-122"/>
                <a:cs typeface="Courier New" pitchFamily="49" charset="0"/>
              </a:rPr>
              <a:t>   7 -</a:t>
            </a:r>
            <a:r>
              <a:rPr lang="en-US" altLang="zh-CN" sz="900" b="1" dirty="0" err="1">
                <a:solidFill>
                  <a:srgbClr val="C00000"/>
                </a:solidFill>
                <a:latin typeface="微软雅黑" panose="020B0503020204020204" pitchFamily="34" charset="-122"/>
                <a:ea typeface="微软雅黑" panose="020B0503020204020204" pitchFamily="34" charset="-122"/>
                <a:cs typeface="Courier New" pitchFamily="49" charset="0"/>
              </a:rPr>
              <a:t>rw</a:t>
            </a:r>
            <a:r>
              <a:rPr lang="en-US" altLang="zh-CN" sz="900" b="1" dirty="0">
                <a:solidFill>
                  <a:srgbClr val="C00000"/>
                </a:solidFill>
                <a:latin typeface="微软雅黑" panose="020B0503020204020204" pitchFamily="34" charset="-122"/>
                <a:ea typeface="微软雅黑" panose="020B0503020204020204" pitchFamily="34" charset="-122"/>
                <a:cs typeface="Courier New" pitchFamily="49" charset="0"/>
              </a:rPr>
              <a:t>-       10240 Feb 22 2013 14:33:10   msr3000-cmw710-security-e0006.bin</a:t>
            </a:r>
          </a:p>
          <a:p>
            <a:r>
              <a:rPr lang="en-US" altLang="zh-CN" sz="900" b="1" dirty="0">
                <a:solidFill>
                  <a:srgbClr val="C00000"/>
                </a:solidFill>
                <a:latin typeface="微软雅黑" panose="020B0503020204020204" pitchFamily="34" charset="-122"/>
                <a:ea typeface="微软雅黑" panose="020B0503020204020204" pitchFamily="34" charset="-122"/>
                <a:cs typeface="Courier New" pitchFamily="49" charset="0"/>
              </a:rPr>
              <a:t>   8 -</a:t>
            </a:r>
            <a:r>
              <a:rPr lang="en-US" altLang="zh-CN" sz="900" b="1" dirty="0" err="1">
                <a:solidFill>
                  <a:srgbClr val="C00000"/>
                </a:solidFill>
                <a:latin typeface="微软雅黑" panose="020B0503020204020204" pitchFamily="34" charset="-122"/>
                <a:ea typeface="微软雅黑" panose="020B0503020204020204" pitchFamily="34" charset="-122"/>
                <a:cs typeface="Courier New" pitchFamily="49" charset="0"/>
              </a:rPr>
              <a:t>rw</a:t>
            </a:r>
            <a:r>
              <a:rPr lang="en-US" altLang="zh-CN" sz="900" b="1" dirty="0">
                <a:solidFill>
                  <a:srgbClr val="C00000"/>
                </a:solidFill>
                <a:latin typeface="微软雅黑" panose="020B0503020204020204" pitchFamily="34" charset="-122"/>
                <a:ea typeface="微软雅黑" panose="020B0503020204020204" pitchFamily="34" charset="-122"/>
                <a:cs typeface="Courier New" pitchFamily="49" charset="0"/>
              </a:rPr>
              <a:t>-    32614400 Feb 22 2013 14:32:48   msr3000-cmw710-system-e0006.bin</a:t>
            </a:r>
          </a:p>
          <a:p>
            <a:r>
              <a:rPr lang="en-US" altLang="zh-CN" sz="900" b="1" dirty="0">
                <a:solidFill>
                  <a:srgbClr val="C00000"/>
                </a:solidFill>
                <a:latin typeface="微软雅黑" panose="020B0503020204020204" pitchFamily="34" charset="-122"/>
                <a:ea typeface="微软雅黑" panose="020B0503020204020204" pitchFamily="34" charset="-122"/>
                <a:cs typeface="Courier New" pitchFamily="49" charset="0"/>
              </a:rPr>
              <a:t>   9 -</a:t>
            </a:r>
            <a:r>
              <a:rPr lang="en-US" altLang="zh-CN" sz="900" b="1" dirty="0" err="1">
                <a:solidFill>
                  <a:srgbClr val="C00000"/>
                </a:solidFill>
                <a:latin typeface="微软雅黑" panose="020B0503020204020204" pitchFamily="34" charset="-122"/>
                <a:ea typeface="微软雅黑" panose="020B0503020204020204" pitchFamily="34" charset="-122"/>
                <a:cs typeface="Courier New" pitchFamily="49" charset="0"/>
              </a:rPr>
              <a:t>rw</a:t>
            </a:r>
            <a:r>
              <a:rPr lang="en-US" altLang="zh-CN" sz="900" b="1" dirty="0">
                <a:solidFill>
                  <a:srgbClr val="C00000"/>
                </a:solidFill>
                <a:latin typeface="微软雅黑" panose="020B0503020204020204" pitchFamily="34" charset="-122"/>
                <a:ea typeface="微软雅黑" panose="020B0503020204020204" pitchFamily="34" charset="-122"/>
                <a:cs typeface="Courier New" pitchFamily="49" charset="0"/>
              </a:rPr>
              <a:t>-     1473536 Feb 22 2013 14:33:10   msr3000-cmw710-voice-e0006.bin</a:t>
            </a:r>
          </a:p>
          <a:p>
            <a:r>
              <a:rPr lang="en-US" altLang="zh-CN" sz="900" b="1" dirty="0">
                <a:solidFill>
                  <a:srgbClr val="FF0000"/>
                </a:solidFill>
                <a:latin typeface="微软雅黑" panose="020B0503020204020204" pitchFamily="34" charset="-122"/>
                <a:ea typeface="微软雅黑" panose="020B0503020204020204" pitchFamily="34" charset="-122"/>
                <a:cs typeface="Courier New" pitchFamily="49" charset="0"/>
              </a:rPr>
              <a:t>  10 -</a:t>
            </a:r>
            <a:r>
              <a:rPr lang="en-US" altLang="zh-CN" sz="900" b="1" dirty="0" err="1">
                <a:solidFill>
                  <a:srgbClr val="FF0000"/>
                </a:solidFill>
                <a:latin typeface="微软雅黑" panose="020B0503020204020204" pitchFamily="34" charset="-122"/>
                <a:ea typeface="微软雅黑" panose="020B0503020204020204" pitchFamily="34" charset="-122"/>
                <a:cs typeface="Courier New" pitchFamily="49" charset="0"/>
              </a:rPr>
              <a:t>rw</a:t>
            </a:r>
            <a:r>
              <a:rPr lang="en-US" altLang="zh-CN" sz="900" b="1" dirty="0">
                <a:solidFill>
                  <a:srgbClr val="FF0000"/>
                </a:solidFill>
                <a:latin typeface="微软雅黑" panose="020B0503020204020204" pitchFamily="34" charset="-122"/>
                <a:ea typeface="微软雅黑" panose="020B0503020204020204" pitchFamily="34" charset="-122"/>
                <a:cs typeface="Courier New" pitchFamily="49" charset="0"/>
              </a:rPr>
              <a:t>-    47121408 Feb 22 2013 14:30:42   msr3000.ipe</a:t>
            </a:r>
          </a:p>
          <a:p>
            <a:r>
              <a:rPr lang="en-US" altLang="zh-CN" sz="900" b="1" dirty="0">
                <a:latin typeface="微软雅黑" panose="020B0503020204020204" pitchFamily="34" charset="-122"/>
                <a:ea typeface="微软雅黑" panose="020B0503020204020204" pitchFamily="34" charset="-122"/>
                <a:cs typeface="Courier New" pitchFamily="49" charset="0"/>
              </a:rPr>
              <a:t>  11 </a:t>
            </a:r>
            <a:r>
              <a:rPr lang="en-US" altLang="zh-CN" sz="900" b="1" dirty="0" err="1">
                <a:latin typeface="微软雅黑" panose="020B0503020204020204" pitchFamily="34" charset="-122"/>
                <a:ea typeface="微软雅黑" panose="020B0503020204020204" pitchFamily="34" charset="-122"/>
                <a:cs typeface="Courier New" pitchFamily="49" charset="0"/>
              </a:rPr>
              <a:t>drw</a:t>
            </a:r>
            <a:r>
              <a:rPr lang="en-US" altLang="zh-CN" sz="900" b="1" dirty="0">
                <a:latin typeface="微软雅黑" panose="020B0503020204020204" pitchFamily="34" charset="-122"/>
                <a:ea typeface="微软雅黑" panose="020B0503020204020204" pitchFamily="34" charset="-122"/>
                <a:cs typeface="Courier New" pitchFamily="49" charset="0"/>
              </a:rPr>
              <a:t>-           - Dec 07 2012 20:49:52   </a:t>
            </a:r>
            <a:r>
              <a:rPr lang="en-US" altLang="zh-CN" sz="900" b="1" dirty="0" err="1">
                <a:latin typeface="微软雅黑" panose="020B0503020204020204" pitchFamily="34" charset="-122"/>
                <a:ea typeface="微软雅黑" panose="020B0503020204020204" pitchFamily="34" charset="-122"/>
                <a:cs typeface="Courier New" pitchFamily="49" charset="0"/>
              </a:rPr>
              <a:t>seclog</a:t>
            </a:r>
            <a:endParaRPr lang="en-US" altLang="zh-CN" sz="900" b="1" dirty="0">
              <a:latin typeface="微软雅黑" panose="020B0503020204020204" pitchFamily="34" charset="-122"/>
              <a:ea typeface="微软雅黑" panose="020B0503020204020204" pitchFamily="34" charset="-122"/>
              <a:cs typeface="Courier New" pitchFamily="49" charset="0"/>
            </a:endParaRPr>
          </a:p>
          <a:p>
            <a:r>
              <a:rPr lang="en-US" altLang="zh-CN" sz="900" b="1" dirty="0">
                <a:latin typeface="微软雅黑" panose="020B0503020204020204" pitchFamily="34" charset="-122"/>
                <a:ea typeface="微软雅黑" panose="020B0503020204020204" pitchFamily="34" charset="-122"/>
                <a:cs typeface="Courier New" pitchFamily="49" charset="0"/>
              </a:rPr>
              <a:t>  12 -</a:t>
            </a:r>
            <a:r>
              <a:rPr lang="en-US" altLang="zh-CN" sz="900" b="1" dirty="0" err="1">
                <a:latin typeface="微软雅黑" panose="020B0503020204020204" pitchFamily="34" charset="-122"/>
                <a:ea typeface="微软雅黑" panose="020B0503020204020204" pitchFamily="34" charset="-122"/>
                <a:cs typeface="Courier New" pitchFamily="49" charset="0"/>
              </a:rPr>
              <a:t>rw</a:t>
            </a:r>
            <a:r>
              <a:rPr lang="en-US" altLang="zh-CN" sz="900" b="1" dirty="0">
                <a:latin typeface="微软雅黑" panose="020B0503020204020204" pitchFamily="34" charset="-122"/>
                <a:ea typeface="微软雅黑" panose="020B0503020204020204" pitchFamily="34" charset="-122"/>
                <a:cs typeface="Courier New" pitchFamily="49" charset="0"/>
              </a:rPr>
              <a:t>-        2046 Feb 22 2013 14:41:06   startup.cfg</a:t>
            </a:r>
          </a:p>
          <a:p>
            <a:r>
              <a:rPr lang="en-US" altLang="zh-CN" sz="900" b="1" dirty="0">
                <a:latin typeface="微软雅黑" panose="020B0503020204020204" pitchFamily="34" charset="-122"/>
                <a:ea typeface="微软雅黑" panose="020B0503020204020204" pitchFamily="34" charset="-122"/>
                <a:cs typeface="Courier New" pitchFamily="49" charset="0"/>
              </a:rPr>
              <a:t>  13 -</a:t>
            </a:r>
            <a:r>
              <a:rPr lang="en-US" altLang="zh-CN" sz="900" b="1" dirty="0" err="1">
                <a:latin typeface="微软雅黑" panose="020B0503020204020204" pitchFamily="34" charset="-122"/>
                <a:ea typeface="微软雅黑" panose="020B0503020204020204" pitchFamily="34" charset="-122"/>
                <a:cs typeface="Courier New" pitchFamily="49" charset="0"/>
              </a:rPr>
              <a:t>rw</a:t>
            </a:r>
            <a:r>
              <a:rPr lang="en-US" altLang="zh-CN" sz="900" b="1" dirty="0">
                <a:latin typeface="微软雅黑" panose="020B0503020204020204" pitchFamily="34" charset="-122"/>
                <a:ea typeface="微软雅黑" panose="020B0503020204020204" pitchFamily="34" charset="-122"/>
                <a:cs typeface="Courier New" pitchFamily="49" charset="0"/>
              </a:rPr>
              <a:t>-       51227 Feb 22 2013 14:41:06   startup.mdb</a:t>
            </a:r>
          </a:p>
          <a:p>
            <a:endParaRPr lang="en-US" altLang="zh-CN" sz="900" b="1" dirty="0">
              <a:latin typeface="微软雅黑" panose="020B0503020204020204" pitchFamily="34" charset="-122"/>
              <a:ea typeface="微软雅黑" panose="020B0503020204020204" pitchFamily="34" charset="-122"/>
              <a:cs typeface="Courier New" pitchFamily="49" charset="0"/>
            </a:endParaRPr>
          </a:p>
          <a:p>
            <a:r>
              <a:rPr lang="en-US" altLang="zh-CN" sz="900" b="1" dirty="0">
                <a:latin typeface="微软雅黑" panose="020B0503020204020204" pitchFamily="34" charset="-122"/>
                <a:ea typeface="微软雅黑" panose="020B0503020204020204" pitchFamily="34" charset="-122"/>
                <a:cs typeface="Courier New" pitchFamily="49" charset="0"/>
              </a:rPr>
              <a:t>252164 KB total (160050 KB free)</a:t>
            </a:r>
          </a:p>
          <a:p>
            <a:r>
              <a:rPr lang="en-US" altLang="zh-CN" sz="900" b="1" dirty="0">
                <a:latin typeface="微软雅黑" panose="020B0503020204020204" pitchFamily="34" charset="-122"/>
                <a:ea typeface="微软雅黑" panose="020B0503020204020204" pitchFamily="34" charset="-122"/>
                <a:cs typeface="Courier New" pitchFamily="49" charset="0"/>
              </a:rPr>
              <a:t>&lt;H3C&gt;</a:t>
            </a:r>
            <a:r>
              <a:rPr lang="en-US" altLang="zh-CN" sz="900" b="1" dirty="0" err="1">
                <a:latin typeface="微软雅黑" panose="020B0503020204020204" pitchFamily="34" charset="-122"/>
                <a:ea typeface="微软雅黑" panose="020B0503020204020204" pitchFamily="34" charset="-122"/>
                <a:cs typeface="Courier New" pitchFamily="49" charset="0"/>
              </a:rPr>
              <a:t>dis</a:t>
            </a:r>
            <a:r>
              <a:rPr lang="en-US" altLang="zh-CN" sz="900" b="1" dirty="0">
                <a:latin typeface="微软雅黑" panose="020B0503020204020204" pitchFamily="34" charset="-122"/>
                <a:ea typeface="微软雅黑" panose="020B0503020204020204" pitchFamily="34" charset="-122"/>
                <a:cs typeface="Courier New" pitchFamily="49" charset="0"/>
              </a:rPr>
              <a:t> boot-loader</a:t>
            </a:r>
          </a:p>
          <a:p>
            <a:r>
              <a:rPr lang="en-US" altLang="zh-CN" sz="900" b="1" dirty="0">
                <a:latin typeface="微软雅黑" panose="020B0503020204020204" pitchFamily="34" charset="-122"/>
                <a:ea typeface="微软雅黑" panose="020B0503020204020204" pitchFamily="34" charset="-122"/>
                <a:cs typeface="Courier New" pitchFamily="49" charset="0"/>
              </a:rPr>
              <a:t>Software images on the device:</a:t>
            </a:r>
          </a:p>
          <a:p>
            <a:r>
              <a:rPr lang="en-US" altLang="zh-CN" sz="900" b="1" dirty="0">
                <a:latin typeface="微软雅黑" panose="020B0503020204020204" pitchFamily="34" charset="-122"/>
                <a:ea typeface="微软雅黑" panose="020B0503020204020204" pitchFamily="34" charset="-122"/>
                <a:cs typeface="Courier New" pitchFamily="49" charset="0"/>
              </a:rPr>
              <a:t>Current software images:</a:t>
            </a:r>
          </a:p>
          <a:p>
            <a:r>
              <a:rPr lang="en-US" altLang="zh-CN" sz="900" b="1" dirty="0">
                <a:solidFill>
                  <a:schemeClr val="accent1"/>
                </a:solidFill>
                <a:latin typeface="微软雅黑" panose="020B0503020204020204" pitchFamily="34" charset="-122"/>
                <a:ea typeface="微软雅黑" panose="020B0503020204020204" pitchFamily="34" charset="-122"/>
                <a:cs typeface="Courier New" pitchFamily="49" charset="0"/>
              </a:rPr>
              <a:t>  </a:t>
            </a:r>
            <a:r>
              <a:rPr lang="en-US" altLang="zh-CN" sz="900" b="1" dirty="0">
                <a:solidFill>
                  <a:srgbClr val="C00000"/>
                </a:solidFill>
                <a:latin typeface="微软雅黑" panose="020B0503020204020204" pitchFamily="34" charset="-122"/>
                <a:ea typeface="微软雅黑" panose="020B0503020204020204" pitchFamily="34" charset="-122"/>
                <a:cs typeface="Courier New" pitchFamily="49" charset="0"/>
              </a:rPr>
              <a:t>cfa0:/msr3000-cmw710-boot-e0006.bin</a:t>
            </a:r>
          </a:p>
          <a:p>
            <a:r>
              <a:rPr lang="en-US" altLang="zh-CN" sz="900" b="1" dirty="0">
                <a:solidFill>
                  <a:srgbClr val="C00000"/>
                </a:solidFill>
                <a:latin typeface="微软雅黑" panose="020B0503020204020204" pitchFamily="34" charset="-122"/>
                <a:ea typeface="微软雅黑" panose="020B0503020204020204" pitchFamily="34" charset="-122"/>
                <a:cs typeface="Courier New" pitchFamily="49" charset="0"/>
              </a:rPr>
              <a:t>  cfa0:/msr3000-cmw710-system-e0006.bin</a:t>
            </a:r>
          </a:p>
          <a:p>
            <a:r>
              <a:rPr lang="en-US" altLang="zh-CN" sz="900" b="1" dirty="0">
                <a:latin typeface="微软雅黑" panose="020B0503020204020204" pitchFamily="34" charset="-122"/>
                <a:ea typeface="微软雅黑" panose="020B0503020204020204" pitchFamily="34" charset="-122"/>
                <a:cs typeface="Courier New" pitchFamily="49" charset="0"/>
              </a:rPr>
              <a:t>Main startup software images:</a:t>
            </a:r>
          </a:p>
          <a:p>
            <a:r>
              <a:rPr lang="en-US" altLang="zh-CN" sz="900" b="1" dirty="0">
                <a:latin typeface="微软雅黑" panose="020B0503020204020204" pitchFamily="34" charset="-122"/>
                <a:ea typeface="微软雅黑" panose="020B0503020204020204" pitchFamily="34" charset="-122"/>
                <a:cs typeface="Courier New" pitchFamily="49" charset="0"/>
              </a:rPr>
              <a:t>  cfa0:/msr3000-cmw710-boot-e0006.bin</a:t>
            </a:r>
          </a:p>
          <a:p>
            <a:r>
              <a:rPr lang="en-US" altLang="zh-CN" sz="900" b="1" dirty="0">
                <a:latin typeface="微软雅黑" panose="020B0503020204020204" pitchFamily="34" charset="-122"/>
                <a:ea typeface="微软雅黑" panose="020B0503020204020204" pitchFamily="34" charset="-122"/>
                <a:cs typeface="Courier New" pitchFamily="49" charset="0"/>
              </a:rPr>
              <a:t>  cfa0:/msr3000-cmw710-system-e0006.bin</a:t>
            </a:r>
          </a:p>
          <a:p>
            <a:r>
              <a:rPr lang="en-US" altLang="zh-CN" sz="900" b="1" dirty="0">
                <a:latin typeface="微软雅黑" panose="020B0503020204020204" pitchFamily="34" charset="-122"/>
                <a:ea typeface="微软雅黑" panose="020B0503020204020204" pitchFamily="34" charset="-122"/>
                <a:cs typeface="Courier New" pitchFamily="49" charset="0"/>
              </a:rPr>
              <a:t>Backup startup software images:</a:t>
            </a:r>
          </a:p>
          <a:p>
            <a:r>
              <a:rPr lang="en-US" altLang="zh-CN" sz="900" b="1" dirty="0">
                <a:latin typeface="微软雅黑" panose="020B0503020204020204" pitchFamily="34" charset="-122"/>
                <a:ea typeface="微软雅黑" panose="020B0503020204020204" pitchFamily="34" charset="-122"/>
                <a:cs typeface="Courier New" pitchFamily="49" charset="0"/>
              </a:rPr>
              <a:t>  None</a:t>
            </a:r>
          </a:p>
        </p:txBody>
      </p:sp>
    </p:spTree>
    <p:extLst>
      <p:ext uri="{BB962C8B-B14F-4D97-AF65-F5344CB8AC3E}">
        <p14:creationId xmlns:p14="http://schemas.microsoft.com/office/powerpoint/2010/main" val="306744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4564" y="241040"/>
            <a:ext cx="8229443" cy="4572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RBAC-</a:t>
            </a:r>
            <a:r>
              <a:rPr lang="zh-CN" altLang="zh-CN" dirty="0">
                <a:solidFill>
                  <a:schemeClr val="tx1"/>
                </a:solidFill>
              </a:rPr>
              <a:t>基于角色的访问控制</a:t>
            </a:r>
            <a:endParaRPr lang="zh-CN" altLang="en-US" dirty="0">
              <a:solidFill>
                <a:schemeClr val="tx1"/>
              </a:solidFill>
            </a:endParaRPr>
          </a:p>
        </p:txBody>
      </p:sp>
      <p:pic>
        <p:nvPicPr>
          <p:cNvPr id="7" name="Picture 215" descr="D:\zana\shasta\marie-sept99\tifs\man-computer.jpg"/>
          <p:cNvPicPr>
            <a:picLocks noChangeAspect="1" noChangeArrowheads="1"/>
          </p:cNvPicPr>
          <p:nvPr/>
        </p:nvPicPr>
        <p:blipFill>
          <a:blip r:embed="rId3" cstate="print"/>
          <a:srcRect/>
          <a:stretch>
            <a:fillRect/>
          </a:stretch>
        </p:blipFill>
        <p:spPr bwMode="auto">
          <a:xfrm>
            <a:off x="1398137" y="4281940"/>
            <a:ext cx="668324" cy="594066"/>
          </a:xfrm>
          <a:prstGeom prst="rect">
            <a:avLst/>
          </a:prstGeom>
          <a:noFill/>
          <a:effectLst>
            <a:softEdge rad="31750"/>
          </a:effectLst>
        </p:spPr>
      </p:pic>
      <p:cxnSp>
        <p:nvCxnSpPr>
          <p:cNvPr id="23" name="直接箭头连接符 22"/>
          <p:cNvCxnSpPr>
            <a:endCxn id="12" idx="1"/>
          </p:cNvCxnSpPr>
          <p:nvPr/>
        </p:nvCxnSpPr>
        <p:spPr>
          <a:xfrm>
            <a:off x="1560156" y="2679288"/>
            <a:ext cx="212186" cy="519047"/>
          </a:xfrm>
          <a:prstGeom prst="straightConnector1">
            <a:avLst/>
          </a:prstGeom>
          <a:ln w="127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H="1">
            <a:off x="2424251" y="2679288"/>
            <a:ext cx="1323147" cy="486054"/>
          </a:xfrm>
          <a:prstGeom prst="straightConnector1">
            <a:avLst/>
          </a:prstGeom>
          <a:ln w="127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a:endCxn id="13" idx="1"/>
          </p:cNvCxnSpPr>
          <p:nvPr/>
        </p:nvCxnSpPr>
        <p:spPr>
          <a:xfrm>
            <a:off x="2046210" y="2679288"/>
            <a:ext cx="1130288" cy="519047"/>
          </a:xfrm>
          <a:prstGeom prst="straightConnector1">
            <a:avLst/>
          </a:prstGeom>
          <a:ln w="127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a:endCxn id="13" idx="7"/>
          </p:cNvCxnSpPr>
          <p:nvPr/>
        </p:nvCxnSpPr>
        <p:spPr>
          <a:xfrm flipH="1">
            <a:off x="3940257" y="2679288"/>
            <a:ext cx="266192" cy="519047"/>
          </a:xfrm>
          <a:prstGeom prst="straightConnector1">
            <a:avLst/>
          </a:prstGeom>
          <a:ln w="127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rot="5400000">
            <a:off x="1548542" y="3843409"/>
            <a:ext cx="581669" cy="197642"/>
          </a:xfrm>
          <a:prstGeom prst="straightConnector1">
            <a:avLst/>
          </a:prstGeom>
          <a:ln w="127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40" name="Picture 215" descr="D:\zana\shasta\marie-sept99\tifs\man-computer.jpg"/>
          <p:cNvPicPr>
            <a:picLocks noChangeAspect="1" noChangeArrowheads="1"/>
          </p:cNvPicPr>
          <p:nvPr/>
        </p:nvPicPr>
        <p:blipFill>
          <a:blip r:embed="rId3" cstate="print"/>
          <a:srcRect/>
          <a:stretch>
            <a:fillRect/>
          </a:stretch>
        </p:blipFill>
        <p:spPr bwMode="auto">
          <a:xfrm>
            <a:off x="2370245" y="4281940"/>
            <a:ext cx="668324" cy="594066"/>
          </a:xfrm>
          <a:prstGeom prst="rect">
            <a:avLst/>
          </a:prstGeom>
          <a:noFill/>
          <a:effectLst>
            <a:softEdge rad="31750"/>
          </a:effectLst>
        </p:spPr>
      </p:pic>
      <p:cxnSp>
        <p:nvCxnSpPr>
          <p:cNvPr id="44" name="直接箭头连接符 43"/>
          <p:cNvCxnSpPr/>
          <p:nvPr/>
        </p:nvCxnSpPr>
        <p:spPr>
          <a:xfrm rot="16200000" flipH="1">
            <a:off x="3618582" y="3807215"/>
            <a:ext cx="581669" cy="270030"/>
          </a:xfrm>
          <a:prstGeom prst="straightConnector1">
            <a:avLst/>
          </a:prstGeom>
          <a:ln w="127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rot="16200000" flipH="1">
            <a:off x="2246773" y="3774867"/>
            <a:ext cx="635675" cy="280718"/>
          </a:xfrm>
          <a:prstGeom prst="straightConnector1">
            <a:avLst/>
          </a:prstGeom>
          <a:ln w="127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流程图: 联系 11"/>
          <p:cNvSpPr/>
          <p:nvPr/>
        </p:nvSpPr>
        <p:spPr bwMode="ltGray">
          <a:xfrm>
            <a:off x="1614161" y="3111336"/>
            <a:ext cx="1080120" cy="594066"/>
          </a:xfrm>
          <a:prstGeom prst="flowChartConnector">
            <a:avLst/>
          </a:prstGeom>
          <a:solidFill>
            <a:schemeClr val="accent1">
              <a:lumMod val="40000"/>
              <a:lumOff val="60000"/>
            </a:schemeClr>
          </a:solidFill>
          <a:ln>
            <a:noFill/>
            <a:headEnd/>
            <a:tailEnd/>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zh-CN" altLang="en-US" sz="1200" b="1" dirty="0">
                <a:solidFill>
                  <a:schemeClr val="accent1">
                    <a:lumMod val="50000"/>
                  </a:schemeClr>
                </a:solidFill>
                <a:latin typeface="微软雅黑" panose="020B0503020204020204" pitchFamily="34" charset="-122"/>
                <a:ea typeface="微软雅黑" panose="020B0503020204020204" pitchFamily="34" charset="-122"/>
              </a:rPr>
              <a:t>角色</a:t>
            </a:r>
            <a:r>
              <a:rPr lang="en-US" altLang="zh-CN" sz="1200" b="1" dirty="0">
                <a:solidFill>
                  <a:schemeClr val="accent1">
                    <a:lumMod val="50000"/>
                  </a:schemeClr>
                </a:solidFill>
                <a:latin typeface="微软雅黑" panose="020B0503020204020204" pitchFamily="34" charset="-122"/>
                <a:ea typeface="微软雅黑" panose="020B0503020204020204" pitchFamily="34" charset="-122"/>
              </a:rPr>
              <a:t>1</a:t>
            </a:r>
            <a:endParaRPr lang="zh-CN" altLang="en-US" sz="12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3" name="流程图: 联系 12"/>
          <p:cNvSpPr/>
          <p:nvPr/>
        </p:nvSpPr>
        <p:spPr bwMode="ltGray">
          <a:xfrm>
            <a:off x="3018317" y="3111336"/>
            <a:ext cx="1080120" cy="594066"/>
          </a:xfrm>
          <a:prstGeom prst="flowChartConnector">
            <a:avLst/>
          </a:prstGeom>
          <a:solidFill>
            <a:schemeClr val="accent1">
              <a:lumMod val="40000"/>
              <a:lumOff val="60000"/>
            </a:schemeClr>
          </a:solidFill>
          <a:ln>
            <a:noFill/>
            <a:headEnd/>
            <a:tailEnd/>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zh-CN" altLang="en-US" sz="1200" b="1" dirty="0">
                <a:solidFill>
                  <a:schemeClr val="accent1">
                    <a:lumMod val="50000"/>
                  </a:schemeClr>
                </a:solidFill>
                <a:latin typeface="微软雅黑" panose="020B0503020204020204" pitchFamily="34" charset="-122"/>
                <a:ea typeface="微软雅黑" panose="020B0503020204020204" pitchFamily="34" charset="-122"/>
              </a:rPr>
              <a:t>角色</a:t>
            </a:r>
            <a:r>
              <a:rPr lang="en-US" altLang="zh-CN" sz="1200" b="1" dirty="0">
                <a:solidFill>
                  <a:schemeClr val="accent1">
                    <a:lumMod val="50000"/>
                  </a:schemeClr>
                </a:solidFill>
                <a:latin typeface="微软雅黑" panose="020B0503020204020204" pitchFamily="34" charset="-122"/>
                <a:ea typeface="微软雅黑" panose="020B0503020204020204" pitchFamily="34" charset="-122"/>
              </a:rPr>
              <a:t>2</a:t>
            </a:r>
            <a:endParaRPr lang="zh-CN" altLang="en-US" sz="12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30" name="圆角矩形 29"/>
          <p:cNvSpPr/>
          <p:nvPr/>
        </p:nvSpPr>
        <p:spPr>
          <a:xfrm>
            <a:off x="5264390" y="3392644"/>
            <a:ext cx="3422409" cy="1346662"/>
          </a:xfrm>
          <a:prstGeom prst="roundRect">
            <a:avLst>
              <a:gd name="adj" fmla="val 2876"/>
            </a:avLst>
          </a:prstGeom>
          <a:solidFill>
            <a:schemeClr val="accent1">
              <a:lumMod val="20000"/>
              <a:lumOff val="80000"/>
            </a:schemeClr>
          </a:solidFill>
        </p:spPr>
        <p:txBody>
          <a:bodyPr wrap="square" lIns="0" tIns="0" rIns="0" bIns="0">
            <a:spAutoFit/>
          </a:bodyPr>
          <a:lstStyle/>
          <a:p>
            <a:r>
              <a:rPr lang="en-US" altLang="zh-CN" sz="788" dirty="0">
                <a:latin typeface="微软雅黑" panose="020B0503020204020204" pitchFamily="34" charset="-122"/>
                <a:ea typeface="微软雅黑" pitchFamily="34" charset="-122"/>
              </a:rPr>
              <a:t>#</a:t>
            </a:r>
          </a:p>
          <a:p>
            <a:r>
              <a:rPr lang="en-US" altLang="zh-CN" sz="788" dirty="0">
                <a:latin typeface="微软雅黑" panose="020B0503020204020204" pitchFamily="34" charset="-122"/>
                <a:ea typeface="微软雅黑" pitchFamily="34" charset="-122"/>
              </a:rPr>
              <a:t>role name role1</a:t>
            </a:r>
          </a:p>
          <a:p>
            <a:r>
              <a:rPr lang="en-US" altLang="zh-CN" sz="788" dirty="0">
                <a:latin typeface="微软雅黑" panose="020B0503020204020204" pitchFamily="34" charset="-122"/>
                <a:ea typeface="微软雅黑" pitchFamily="34" charset="-122"/>
              </a:rPr>
              <a:t> rule 1 permit read feature </a:t>
            </a:r>
          </a:p>
          <a:p>
            <a:r>
              <a:rPr lang="en-US" altLang="zh-CN" sz="788" dirty="0">
                <a:latin typeface="微软雅黑" panose="020B0503020204020204" pitchFamily="34" charset="-122"/>
                <a:ea typeface="微软雅黑" pitchFamily="34" charset="-122"/>
              </a:rPr>
              <a:t> rule 2 permit command system-view ; interface *</a:t>
            </a:r>
          </a:p>
          <a:p>
            <a:r>
              <a:rPr lang="en-US" altLang="zh-CN" sz="788" dirty="0">
                <a:latin typeface="微软雅黑" panose="020B0503020204020204" pitchFamily="34" charset="-122"/>
                <a:ea typeface="微软雅黑" pitchFamily="34" charset="-122"/>
              </a:rPr>
              <a:t> interface policy deny</a:t>
            </a:r>
          </a:p>
          <a:p>
            <a:r>
              <a:rPr lang="en-US" altLang="zh-CN" sz="788" dirty="0">
                <a:latin typeface="微软雅黑" panose="020B0503020204020204" pitchFamily="34" charset="-122"/>
                <a:ea typeface="微软雅黑" pitchFamily="34" charset="-122"/>
              </a:rPr>
              <a:t>  permit interface GigabitEthernet0/0 to GigabitEthernet0/1</a:t>
            </a:r>
          </a:p>
          <a:p>
            <a:r>
              <a:rPr lang="en-US" altLang="zh-CN" sz="788" dirty="0">
                <a:latin typeface="微软雅黑" panose="020B0503020204020204" pitchFamily="34" charset="-122"/>
                <a:ea typeface="微软雅黑" pitchFamily="34" charset="-122"/>
              </a:rPr>
              <a:t>#</a:t>
            </a:r>
          </a:p>
          <a:p>
            <a:r>
              <a:rPr lang="en-US" altLang="zh-CN" sz="788" dirty="0">
                <a:latin typeface="微软雅黑" panose="020B0503020204020204" pitchFamily="34" charset="-122"/>
                <a:ea typeface="微软雅黑" pitchFamily="34" charset="-122"/>
              </a:rPr>
              <a:t>local-user user class manage</a:t>
            </a:r>
          </a:p>
          <a:p>
            <a:r>
              <a:rPr lang="en-US" altLang="zh-CN" sz="788" dirty="0">
                <a:latin typeface="微软雅黑" panose="020B0503020204020204" pitchFamily="34" charset="-122"/>
                <a:ea typeface="微软雅黑" pitchFamily="34" charset="-122"/>
              </a:rPr>
              <a:t> password hash ******</a:t>
            </a:r>
          </a:p>
          <a:p>
            <a:r>
              <a:rPr lang="en-US" altLang="zh-CN" sz="788" dirty="0">
                <a:latin typeface="微软雅黑" panose="020B0503020204020204" pitchFamily="34" charset="-122"/>
                <a:ea typeface="微软雅黑" pitchFamily="34" charset="-122"/>
              </a:rPr>
              <a:t> service-type telnet</a:t>
            </a:r>
          </a:p>
          <a:p>
            <a:r>
              <a:rPr lang="en-US" altLang="zh-CN" sz="788" dirty="0">
                <a:latin typeface="微软雅黑" panose="020B0503020204020204" pitchFamily="34" charset="-122"/>
                <a:ea typeface="微软雅黑" pitchFamily="34" charset="-122"/>
              </a:rPr>
              <a:t> </a:t>
            </a:r>
            <a:r>
              <a:rPr lang="en-US" altLang="zh-CN" sz="788" dirty="0">
                <a:solidFill>
                  <a:srgbClr val="C00000"/>
                </a:solidFill>
                <a:latin typeface="微软雅黑" panose="020B0503020204020204" pitchFamily="34" charset="-122"/>
                <a:ea typeface="微软雅黑" pitchFamily="34" charset="-122"/>
              </a:rPr>
              <a:t>authorization-attribute user-role role1</a:t>
            </a:r>
            <a:endParaRPr lang="zh-CN" altLang="en-US" sz="788" dirty="0">
              <a:solidFill>
                <a:srgbClr val="C00000"/>
              </a:solidFill>
              <a:latin typeface="微软雅黑" panose="020B0503020204020204" pitchFamily="34" charset="-122"/>
              <a:ea typeface="微软雅黑" pitchFamily="34" charset="-122"/>
            </a:endParaRPr>
          </a:p>
        </p:txBody>
      </p:sp>
      <p:grpSp>
        <p:nvGrpSpPr>
          <p:cNvPr id="49" name="组合 48"/>
          <p:cNvGrpSpPr/>
          <p:nvPr/>
        </p:nvGrpSpPr>
        <p:grpSpPr>
          <a:xfrm>
            <a:off x="1097614" y="1018354"/>
            <a:ext cx="3402378" cy="1620180"/>
            <a:chOff x="714348" y="1268760"/>
            <a:chExt cx="4536504" cy="2160240"/>
          </a:xfrm>
        </p:grpSpPr>
        <p:sp>
          <p:nvSpPr>
            <p:cNvPr id="50" name="圆角矩形 49"/>
            <p:cNvSpPr/>
            <p:nvPr/>
          </p:nvSpPr>
          <p:spPr bwMode="ltGray">
            <a:xfrm>
              <a:off x="3018604" y="1268760"/>
              <a:ext cx="2232248" cy="2160240"/>
            </a:xfrm>
            <a:prstGeom prst="roundRect">
              <a:avLst/>
            </a:prstGeom>
            <a:solidFill>
              <a:srgbClr val="CCFF66"/>
            </a:solidFill>
            <a:ln w="25400" cap="flat" cmpd="sng" algn="ctr">
              <a:noFill/>
              <a:prstDash val="solid"/>
              <a:headEnd/>
              <a:tailEnd/>
            </a:ln>
            <a:effectLst>
              <a:outerShdw blurRad="50800" dist="38100" dir="2700000" algn="tl" rotWithShape="0">
                <a:prstClr val="black">
                  <a:alpha val="40000"/>
                </a:prstClr>
              </a:outerShdw>
            </a:effectLst>
          </p:spPr>
          <p:txBody>
            <a:bodyPr wrap="none" bIns="13500" rtlCol="0" anchor="b" anchorCtr="0"/>
            <a:lstStyle/>
            <a:p>
              <a:pPr algn="r" defTabSz="685800" fontAlgn="auto">
                <a:spcBef>
                  <a:spcPts val="0"/>
                </a:spcBef>
                <a:spcAft>
                  <a:spcPts val="0"/>
                </a:spcAft>
                <a:defRPr/>
              </a:pPr>
              <a:r>
                <a:rPr lang="zh-CN" altLang="en-US" sz="825" b="1" kern="0" dirty="0">
                  <a:solidFill>
                    <a:srgbClr val="E7B016">
                      <a:lumMod val="75000"/>
                    </a:srgbClr>
                  </a:solidFill>
                  <a:latin typeface="微软雅黑" panose="020B0503020204020204" pitchFamily="34" charset="-122"/>
                  <a:ea typeface="微软雅黑" panose="020B0503020204020204" pitchFamily="34" charset="-122"/>
                </a:rPr>
                <a:t>资源控制策略</a:t>
              </a:r>
              <a:endParaRPr lang="en-US" altLang="zh-CN" sz="825" b="1" kern="0" dirty="0">
                <a:solidFill>
                  <a:srgbClr val="E7B016">
                    <a:lumMod val="75000"/>
                  </a:srgbClr>
                </a:solidFill>
                <a:latin typeface="微软雅黑" panose="020B0503020204020204" pitchFamily="34" charset="-122"/>
                <a:ea typeface="微软雅黑" panose="020B0503020204020204" pitchFamily="34" charset="-122"/>
              </a:endParaRPr>
            </a:p>
          </p:txBody>
        </p:sp>
        <p:sp>
          <p:nvSpPr>
            <p:cNvPr id="51" name="圆角矩形 50"/>
            <p:cNvSpPr/>
            <p:nvPr/>
          </p:nvSpPr>
          <p:spPr bwMode="ltGray">
            <a:xfrm>
              <a:off x="714348" y="1268760"/>
              <a:ext cx="2304256" cy="2160240"/>
            </a:xfrm>
            <a:prstGeom prst="roundRect">
              <a:avLst/>
            </a:prstGeom>
            <a:solidFill>
              <a:srgbClr val="FFFFCC"/>
            </a:solidFill>
            <a:ln w="25400" cap="flat" cmpd="sng" algn="ctr">
              <a:noFill/>
              <a:prstDash val="solid"/>
              <a:headEnd/>
              <a:tailEnd/>
            </a:ln>
            <a:effectLst>
              <a:outerShdw blurRad="50800" dist="38100" dir="2700000" algn="tl" rotWithShape="0">
                <a:prstClr val="black">
                  <a:alpha val="40000"/>
                </a:prstClr>
              </a:outerShdw>
            </a:effectLst>
          </p:spPr>
          <p:txBody>
            <a:bodyPr wrap="none" bIns="13500" rtlCol="0" anchor="b" anchorCtr="0"/>
            <a:lstStyle/>
            <a:p>
              <a:pPr algn="r" defTabSz="685800" fontAlgn="auto">
                <a:spcBef>
                  <a:spcPts val="0"/>
                </a:spcBef>
                <a:spcAft>
                  <a:spcPts val="0"/>
                </a:spcAft>
                <a:defRPr/>
              </a:pPr>
              <a:r>
                <a:rPr lang="zh-CN" altLang="en-US" sz="825" b="1" kern="0" dirty="0">
                  <a:solidFill>
                    <a:srgbClr val="CA5C02"/>
                  </a:solidFill>
                  <a:latin typeface="微软雅黑" panose="020B0503020204020204" pitchFamily="34" charset="-122"/>
                  <a:ea typeface="微软雅黑" panose="020B0503020204020204" pitchFamily="34" charset="-122"/>
                </a:rPr>
                <a:t>用户角色规则</a:t>
              </a:r>
              <a:endParaRPr lang="en-US" altLang="zh-CN" sz="825" b="1" kern="0" dirty="0">
                <a:solidFill>
                  <a:srgbClr val="CA5C02"/>
                </a:solidFill>
                <a:latin typeface="微软雅黑" panose="020B0503020204020204" pitchFamily="34" charset="-122"/>
                <a:ea typeface="微软雅黑" panose="020B0503020204020204" pitchFamily="34" charset="-122"/>
              </a:endParaRPr>
            </a:p>
          </p:txBody>
        </p:sp>
        <p:pic>
          <p:nvPicPr>
            <p:cNvPr id="52" name="Picture 23" descr="中低端路由器"/>
            <p:cNvPicPr>
              <a:picLocks noChangeAspect="1" noChangeArrowheads="1"/>
            </p:cNvPicPr>
            <p:nvPr/>
          </p:nvPicPr>
          <p:blipFill>
            <a:blip r:embed="rId4" cstate="print">
              <a:duotone>
                <a:srgbClr val="0687FD">
                  <a:shade val="45000"/>
                  <a:satMod val="135000"/>
                </a:srgbClr>
                <a:prstClr val="white"/>
              </a:duotone>
            </a:blip>
            <a:srcRect/>
            <a:stretch>
              <a:fillRect/>
            </a:stretch>
          </p:blipFill>
          <p:spPr bwMode="auto">
            <a:xfrm>
              <a:off x="2580384" y="1844824"/>
              <a:ext cx="870268" cy="648072"/>
            </a:xfrm>
            <a:prstGeom prst="rect">
              <a:avLst/>
            </a:prstGeom>
            <a:noFill/>
            <a:ln w="9525">
              <a:noFill/>
              <a:miter lim="800000"/>
              <a:headEnd/>
              <a:tailEnd/>
            </a:ln>
            <a:effectLst/>
          </p:spPr>
        </p:pic>
        <p:sp>
          <p:nvSpPr>
            <p:cNvPr id="53" name="圆角矩形 52"/>
            <p:cNvSpPr/>
            <p:nvPr/>
          </p:nvSpPr>
          <p:spPr bwMode="ltGray">
            <a:xfrm>
              <a:off x="1043608" y="1412776"/>
              <a:ext cx="648072" cy="432048"/>
            </a:xfrm>
            <a:prstGeom prst="roundRect">
              <a:avLst/>
            </a:prstGeom>
            <a:solidFill>
              <a:srgbClr val="CC3300">
                <a:lumMod val="60000"/>
                <a:lumOff val="40000"/>
              </a:srgbClr>
            </a:solidFill>
            <a:ln w="9525" cap="flat" cmpd="sng" algn="ctr">
              <a:noFill/>
              <a:prstDash val="solid"/>
              <a:headEnd/>
              <a:tailEnd/>
            </a:ln>
            <a:effectLst>
              <a:outerShdw blurRad="40000" dist="23000" dir="5400000" rotWithShape="0">
                <a:srgbClr val="000000">
                  <a:alpha val="35000"/>
                </a:srgbClr>
              </a:outerShdw>
            </a:effectLst>
          </p:spPr>
          <p:txBody>
            <a:bodyPr wrap="none" rtlCol="0" anchor="ctr"/>
            <a:lstStyle/>
            <a:p>
              <a:pPr algn="ctr" defTabSz="685800" fontAlgn="auto">
                <a:spcBef>
                  <a:spcPts val="0"/>
                </a:spcBef>
                <a:spcAft>
                  <a:spcPts val="0"/>
                </a:spcAft>
                <a:defRPr/>
              </a:pPr>
              <a:r>
                <a:rPr lang="zh-CN" altLang="en-US" sz="1050" b="1" kern="0" dirty="0">
                  <a:solidFill>
                    <a:srgbClr val="FFFFFF"/>
                  </a:solidFill>
                  <a:latin typeface="微软雅黑" panose="020B0503020204020204" pitchFamily="34" charset="-122"/>
                  <a:ea typeface="微软雅黑" panose="020B0503020204020204" pitchFamily="34" charset="-122"/>
                </a:rPr>
                <a:t>命令</a:t>
              </a:r>
            </a:p>
          </p:txBody>
        </p:sp>
        <p:sp>
          <p:nvSpPr>
            <p:cNvPr id="54" name="圆角矩形 53"/>
            <p:cNvSpPr/>
            <p:nvPr/>
          </p:nvSpPr>
          <p:spPr bwMode="ltGray">
            <a:xfrm>
              <a:off x="1835696" y="1412776"/>
              <a:ext cx="648072" cy="432048"/>
            </a:xfrm>
            <a:prstGeom prst="roundRect">
              <a:avLst/>
            </a:prstGeom>
            <a:solidFill>
              <a:srgbClr val="CC3300">
                <a:lumMod val="60000"/>
                <a:lumOff val="40000"/>
              </a:srgbClr>
            </a:solidFill>
            <a:ln w="9525" cap="flat" cmpd="sng" algn="ctr">
              <a:noFill/>
              <a:prstDash val="solid"/>
              <a:headEnd/>
              <a:tailEnd/>
            </a:ln>
            <a:effectLst>
              <a:outerShdw blurRad="40000" dist="23000" dir="5400000" rotWithShape="0">
                <a:srgbClr val="000000">
                  <a:alpha val="35000"/>
                </a:srgbClr>
              </a:outerShdw>
            </a:effectLst>
          </p:spPr>
          <p:txBody>
            <a:bodyPr wrap="none" rtlCol="0" anchor="ctr"/>
            <a:lstStyle/>
            <a:p>
              <a:pPr algn="ctr" defTabSz="685800" fontAlgn="auto">
                <a:spcBef>
                  <a:spcPts val="0"/>
                </a:spcBef>
                <a:spcAft>
                  <a:spcPts val="0"/>
                </a:spcAft>
                <a:defRPr/>
              </a:pPr>
              <a:r>
                <a:rPr lang="zh-CN" altLang="en-US" sz="1050" b="1" kern="0" dirty="0">
                  <a:solidFill>
                    <a:srgbClr val="FFFFFF"/>
                  </a:solidFill>
                  <a:latin typeface="微软雅黑" panose="020B0503020204020204" pitchFamily="34" charset="-122"/>
                  <a:ea typeface="微软雅黑" panose="020B0503020204020204" pitchFamily="34" charset="-122"/>
                </a:rPr>
                <a:t>特性</a:t>
              </a:r>
            </a:p>
          </p:txBody>
        </p:sp>
        <p:sp>
          <p:nvSpPr>
            <p:cNvPr id="55" name="圆角矩形 54"/>
            <p:cNvSpPr/>
            <p:nvPr/>
          </p:nvSpPr>
          <p:spPr bwMode="ltGray">
            <a:xfrm>
              <a:off x="827584" y="1988840"/>
              <a:ext cx="648072" cy="432048"/>
            </a:xfrm>
            <a:prstGeom prst="roundRect">
              <a:avLst/>
            </a:prstGeom>
            <a:solidFill>
              <a:srgbClr val="CC3300">
                <a:lumMod val="60000"/>
                <a:lumOff val="40000"/>
              </a:srgbClr>
            </a:solidFill>
            <a:ln w="9525" cap="flat" cmpd="sng" algn="ctr">
              <a:noFill/>
              <a:prstDash val="solid"/>
              <a:headEnd/>
              <a:tailEnd/>
            </a:ln>
            <a:effectLst>
              <a:outerShdw blurRad="40000" dist="23000" dir="5400000" rotWithShape="0">
                <a:srgbClr val="000000">
                  <a:alpha val="35000"/>
                </a:srgbClr>
              </a:outerShdw>
            </a:effectLst>
          </p:spPr>
          <p:txBody>
            <a:bodyPr wrap="none" rtlCol="0" anchor="ctr"/>
            <a:lstStyle/>
            <a:p>
              <a:pPr algn="ctr" defTabSz="685800" fontAlgn="auto">
                <a:spcBef>
                  <a:spcPts val="0"/>
                </a:spcBef>
                <a:spcAft>
                  <a:spcPts val="0"/>
                </a:spcAft>
                <a:defRPr/>
              </a:pPr>
              <a:r>
                <a:rPr lang="zh-CN" altLang="en-US" sz="1050" b="1" kern="0" dirty="0">
                  <a:solidFill>
                    <a:srgbClr val="FFFFFF"/>
                  </a:solidFill>
                  <a:latin typeface="微软雅黑" panose="020B0503020204020204" pitchFamily="34" charset="-122"/>
                  <a:ea typeface="微软雅黑" panose="020B0503020204020204" pitchFamily="34" charset="-122"/>
                </a:rPr>
                <a:t>特性组</a:t>
              </a:r>
            </a:p>
          </p:txBody>
        </p:sp>
        <p:sp>
          <p:nvSpPr>
            <p:cNvPr id="56" name="圆角矩形 55"/>
            <p:cNvSpPr/>
            <p:nvPr/>
          </p:nvSpPr>
          <p:spPr bwMode="ltGray">
            <a:xfrm>
              <a:off x="1547664" y="1988840"/>
              <a:ext cx="936104" cy="432048"/>
            </a:xfrm>
            <a:prstGeom prst="roundRect">
              <a:avLst/>
            </a:prstGeom>
            <a:solidFill>
              <a:srgbClr val="CC3300">
                <a:lumMod val="60000"/>
                <a:lumOff val="40000"/>
              </a:srgbClr>
            </a:solidFill>
            <a:ln w="9525" cap="flat" cmpd="sng" algn="ctr">
              <a:noFill/>
              <a:prstDash val="solid"/>
              <a:headEnd/>
              <a:tailEnd/>
            </a:ln>
            <a:effectLst>
              <a:outerShdw blurRad="40000" dist="23000" dir="5400000" rotWithShape="0">
                <a:srgbClr val="000000">
                  <a:alpha val="35000"/>
                </a:srgbClr>
              </a:outerShdw>
            </a:effectLst>
          </p:spPr>
          <p:txBody>
            <a:bodyPr wrap="none" rtlCol="0" anchor="ctr"/>
            <a:lstStyle/>
            <a:p>
              <a:pPr algn="ctr" defTabSz="685800" fontAlgn="auto">
                <a:spcBef>
                  <a:spcPts val="0"/>
                </a:spcBef>
                <a:spcAft>
                  <a:spcPts val="0"/>
                </a:spcAft>
                <a:defRPr/>
              </a:pPr>
              <a:r>
                <a:rPr lang="en-US" altLang="zh-CN" sz="1050" b="1" kern="0" dirty="0">
                  <a:solidFill>
                    <a:srgbClr val="FFFFFF"/>
                  </a:solidFill>
                  <a:latin typeface="微软雅黑" panose="020B0503020204020204" pitchFamily="34" charset="-122"/>
                  <a:ea typeface="微软雅黑" panose="020B0503020204020204" pitchFamily="34" charset="-122"/>
                </a:rPr>
                <a:t>Web</a:t>
              </a:r>
              <a:r>
                <a:rPr lang="zh-CN" altLang="en-US" sz="1050" b="1" kern="0" dirty="0">
                  <a:solidFill>
                    <a:srgbClr val="FFFFFF"/>
                  </a:solidFill>
                  <a:latin typeface="微软雅黑" panose="020B0503020204020204" pitchFamily="34" charset="-122"/>
                  <a:ea typeface="微软雅黑" panose="020B0503020204020204" pitchFamily="34" charset="-122"/>
                </a:rPr>
                <a:t>菜单</a:t>
              </a:r>
            </a:p>
          </p:txBody>
        </p:sp>
        <p:sp>
          <p:nvSpPr>
            <p:cNvPr id="57" name="圆角矩形 56"/>
            <p:cNvSpPr/>
            <p:nvPr/>
          </p:nvSpPr>
          <p:spPr bwMode="ltGray">
            <a:xfrm>
              <a:off x="1115616" y="2564904"/>
              <a:ext cx="936104" cy="432048"/>
            </a:xfrm>
            <a:prstGeom prst="roundRect">
              <a:avLst/>
            </a:prstGeom>
            <a:solidFill>
              <a:srgbClr val="CC3300">
                <a:lumMod val="60000"/>
                <a:lumOff val="40000"/>
              </a:srgbClr>
            </a:solidFill>
            <a:ln w="9525" cap="flat" cmpd="sng" algn="ctr">
              <a:noFill/>
              <a:prstDash val="solid"/>
              <a:headEnd/>
              <a:tailEnd/>
            </a:ln>
            <a:effectLst>
              <a:outerShdw blurRad="40000" dist="23000" dir="5400000" rotWithShape="0">
                <a:srgbClr val="000000">
                  <a:alpha val="35000"/>
                </a:srgbClr>
              </a:outerShdw>
            </a:effectLst>
          </p:spPr>
          <p:txBody>
            <a:bodyPr wrap="none" rtlCol="0" anchor="ctr"/>
            <a:lstStyle/>
            <a:p>
              <a:pPr algn="ctr" defTabSz="685800" fontAlgn="auto">
                <a:spcBef>
                  <a:spcPts val="0"/>
                </a:spcBef>
                <a:spcAft>
                  <a:spcPts val="0"/>
                </a:spcAft>
                <a:defRPr/>
              </a:pPr>
              <a:r>
                <a:rPr lang="en-US" altLang="zh-CN" sz="1050" b="1" kern="0" dirty="0">
                  <a:solidFill>
                    <a:srgbClr val="FFFFFF"/>
                  </a:solidFill>
                  <a:latin typeface="微软雅黑" panose="020B0503020204020204" pitchFamily="34" charset="-122"/>
                  <a:ea typeface="微软雅黑" panose="020B0503020204020204" pitchFamily="34" charset="-122"/>
                </a:rPr>
                <a:t>XML</a:t>
              </a:r>
              <a:r>
                <a:rPr lang="zh-CN" altLang="en-US" sz="1050" b="1" kern="0" dirty="0">
                  <a:solidFill>
                    <a:srgbClr val="FFFFFF"/>
                  </a:solidFill>
                  <a:latin typeface="微软雅黑" panose="020B0503020204020204" pitchFamily="34" charset="-122"/>
                  <a:ea typeface="微软雅黑" panose="020B0503020204020204" pitchFamily="34" charset="-122"/>
                </a:rPr>
                <a:t>元素</a:t>
              </a:r>
            </a:p>
          </p:txBody>
        </p:sp>
        <p:sp>
          <p:nvSpPr>
            <p:cNvPr id="59" name="圆角矩形 58"/>
            <p:cNvSpPr/>
            <p:nvPr/>
          </p:nvSpPr>
          <p:spPr bwMode="ltGray">
            <a:xfrm>
              <a:off x="3594668" y="1484784"/>
              <a:ext cx="936104" cy="432048"/>
            </a:xfrm>
            <a:prstGeom prst="roundRect">
              <a:avLst/>
            </a:prstGeom>
            <a:solidFill>
              <a:srgbClr val="FFCA33"/>
            </a:solidFill>
            <a:ln w="9525" cap="flat" cmpd="sng" algn="ctr">
              <a:noFill/>
              <a:prstDash val="solid"/>
              <a:headEnd/>
              <a:tailEnd/>
            </a:ln>
            <a:effectLst>
              <a:outerShdw blurRad="40000" dist="23000" dir="5400000" rotWithShape="0">
                <a:srgbClr val="000000">
                  <a:alpha val="35000"/>
                </a:srgbClr>
              </a:outerShdw>
            </a:effectLst>
          </p:spPr>
          <p:txBody>
            <a:bodyPr wrap="none" rtlCol="0" anchor="ctr"/>
            <a:lstStyle/>
            <a:p>
              <a:pPr algn="ctr" defTabSz="685800" fontAlgn="auto">
                <a:spcBef>
                  <a:spcPts val="0"/>
                </a:spcBef>
                <a:spcAft>
                  <a:spcPts val="0"/>
                </a:spcAft>
                <a:defRPr/>
              </a:pPr>
              <a:r>
                <a:rPr lang="zh-CN" altLang="en-US" sz="1050" b="1" kern="0" dirty="0">
                  <a:solidFill>
                    <a:srgbClr val="E7B016">
                      <a:lumMod val="50000"/>
                    </a:srgbClr>
                  </a:solidFill>
                  <a:latin typeface="微软雅黑" panose="020B0503020204020204" pitchFamily="34" charset="-122"/>
                  <a:ea typeface="微软雅黑" panose="020B0503020204020204" pitchFamily="34" charset="-122"/>
                </a:rPr>
                <a:t>接口策略</a:t>
              </a:r>
            </a:p>
          </p:txBody>
        </p:sp>
        <p:sp>
          <p:nvSpPr>
            <p:cNvPr id="60" name="圆角矩形 59"/>
            <p:cNvSpPr/>
            <p:nvPr/>
          </p:nvSpPr>
          <p:spPr bwMode="ltGray">
            <a:xfrm>
              <a:off x="4098724" y="2060848"/>
              <a:ext cx="1008112" cy="432048"/>
            </a:xfrm>
            <a:prstGeom prst="roundRect">
              <a:avLst/>
            </a:prstGeom>
            <a:solidFill>
              <a:srgbClr val="FFCA33"/>
            </a:solidFill>
            <a:ln w="9525" cap="flat" cmpd="sng" algn="ctr">
              <a:noFill/>
              <a:prstDash val="solid"/>
              <a:headEnd/>
              <a:tailEnd/>
            </a:ln>
            <a:effectLst>
              <a:outerShdw blurRad="40000" dist="23000" dir="5400000" rotWithShape="0">
                <a:srgbClr val="000000">
                  <a:alpha val="35000"/>
                </a:srgbClr>
              </a:outerShdw>
            </a:effectLst>
          </p:spPr>
          <p:txBody>
            <a:bodyPr wrap="none" rtlCol="0" anchor="ctr"/>
            <a:lstStyle/>
            <a:p>
              <a:pPr algn="ctr" defTabSz="685800" fontAlgn="auto">
                <a:spcBef>
                  <a:spcPts val="0"/>
                </a:spcBef>
                <a:spcAft>
                  <a:spcPts val="0"/>
                </a:spcAft>
                <a:defRPr/>
              </a:pPr>
              <a:r>
                <a:rPr lang="en-US" altLang="zh-CN" sz="1050" b="1" kern="0" dirty="0">
                  <a:solidFill>
                    <a:srgbClr val="E7B016">
                      <a:lumMod val="50000"/>
                    </a:srgbClr>
                  </a:solidFill>
                  <a:latin typeface="微软雅黑" panose="020B0503020204020204" pitchFamily="34" charset="-122"/>
                  <a:ea typeface="微软雅黑" panose="020B0503020204020204" pitchFamily="34" charset="-122"/>
                </a:rPr>
                <a:t>VLAN</a:t>
              </a:r>
              <a:r>
                <a:rPr lang="zh-CN" altLang="en-US" sz="1050" b="1" kern="0" dirty="0">
                  <a:solidFill>
                    <a:srgbClr val="E7B016">
                      <a:lumMod val="50000"/>
                    </a:srgbClr>
                  </a:solidFill>
                  <a:latin typeface="微软雅黑" panose="020B0503020204020204" pitchFamily="34" charset="-122"/>
                  <a:ea typeface="微软雅黑" panose="020B0503020204020204" pitchFamily="34" charset="-122"/>
                </a:rPr>
                <a:t>策略</a:t>
              </a:r>
            </a:p>
          </p:txBody>
        </p:sp>
        <p:sp>
          <p:nvSpPr>
            <p:cNvPr id="61" name="圆角矩形 60"/>
            <p:cNvSpPr/>
            <p:nvPr/>
          </p:nvSpPr>
          <p:spPr bwMode="ltGray">
            <a:xfrm>
              <a:off x="3419872" y="2564904"/>
              <a:ext cx="936104" cy="432048"/>
            </a:xfrm>
            <a:prstGeom prst="roundRect">
              <a:avLst/>
            </a:prstGeom>
            <a:solidFill>
              <a:srgbClr val="FFCA33"/>
            </a:solidFill>
            <a:ln w="9525" cap="flat" cmpd="sng" algn="ctr">
              <a:noFill/>
              <a:prstDash val="solid"/>
              <a:headEnd/>
              <a:tailEnd/>
            </a:ln>
            <a:effectLst>
              <a:outerShdw blurRad="40000" dist="23000" dir="5400000" rotWithShape="0">
                <a:srgbClr val="000000">
                  <a:alpha val="35000"/>
                </a:srgbClr>
              </a:outerShdw>
            </a:effectLst>
          </p:spPr>
          <p:txBody>
            <a:bodyPr wrap="none" rtlCol="0" anchor="ctr"/>
            <a:lstStyle/>
            <a:p>
              <a:pPr algn="ctr" defTabSz="685800" fontAlgn="auto">
                <a:spcBef>
                  <a:spcPts val="0"/>
                </a:spcBef>
                <a:spcAft>
                  <a:spcPts val="0"/>
                </a:spcAft>
                <a:defRPr/>
              </a:pPr>
              <a:r>
                <a:rPr lang="en-US" altLang="zh-CN" sz="1050" b="1" kern="0" dirty="0">
                  <a:solidFill>
                    <a:srgbClr val="E7B016">
                      <a:lumMod val="50000"/>
                    </a:srgbClr>
                  </a:solidFill>
                  <a:latin typeface="微软雅黑" panose="020B0503020204020204" pitchFamily="34" charset="-122"/>
                  <a:ea typeface="微软雅黑" panose="020B0503020204020204" pitchFamily="34" charset="-122"/>
                </a:rPr>
                <a:t>VPN</a:t>
              </a:r>
              <a:r>
                <a:rPr lang="zh-CN" altLang="en-US" sz="1050" b="1" kern="0" dirty="0">
                  <a:solidFill>
                    <a:srgbClr val="E7B016">
                      <a:lumMod val="50000"/>
                    </a:srgbClr>
                  </a:solidFill>
                  <a:latin typeface="微软雅黑" panose="020B0503020204020204" pitchFamily="34" charset="-122"/>
                  <a:ea typeface="微软雅黑" panose="020B0503020204020204" pitchFamily="34" charset="-122"/>
                </a:rPr>
                <a:t>策略</a:t>
              </a:r>
            </a:p>
          </p:txBody>
        </p:sp>
      </p:grpSp>
      <p:grpSp>
        <p:nvGrpSpPr>
          <p:cNvPr id="68" name="组合 67"/>
          <p:cNvGrpSpPr/>
          <p:nvPr/>
        </p:nvGrpSpPr>
        <p:grpSpPr>
          <a:xfrm>
            <a:off x="5233251" y="812332"/>
            <a:ext cx="3420757" cy="2456001"/>
            <a:chOff x="6156176" y="1777805"/>
            <a:chExt cx="2736305" cy="4515186"/>
          </a:xfrm>
          <a:effectLst>
            <a:outerShdw blurRad="50800" dist="38100" dir="2700000" algn="tl" rotWithShape="0">
              <a:prstClr val="black">
                <a:alpha val="40000"/>
              </a:prstClr>
            </a:outerShdw>
          </a:effectLst>
        </p:grpSpPr>
        <p:sp>
          <p:nvSpPr>
            <p:cNvPr id="69" name="TextBox 68"/>
            <p:cNvSpPr txBox="1"/>
            <p:nvPr/>
          </p:nvSpPr>
          <p:spPr>
            <a:xfrm>
              <a:off x="6156176" y="2209852"/>
              <a:ext cx="2736304" cy="4083139"/>
            </a:xfrm>
            <a:prstGeom prst="rect">
              <a:avLst/>
            </a:prstGeom>
            <a:solidFill>
              <a:schemeClr val="accent3">
                <a:lumMod val="95000"/>
              </a:schemeClr>
            </a:solidFill>
            <a:ln>
              <a:noFill/>
            </a:ln>
            <a:effectLst/>
          </p:spPr>
          <p:txBody>
            <a:bodyPr wrap="square" tIns="135000" bIns="135000" rtlCol="0">
              <a:spAutoFit/>
            </a:bodyPr>
            <a:lstStyle/>
            <a:p>
              <a:pPr marL="133350" indent="-133350" defTabSz="685800" fontAlgn="auto">
                <a:spcBef>
                  <a:spcPts val="600"/>
                </a:spcBef>
                <a:spcAft>
                  <a:spcPts val="0"/>
                </a:spcAft>
                <a:buSzPct val="80000"/>
                <a:buFont typeface="Wingdings" pitchFamily="2" charset="2"/>
                <a:buChar char="l"/>
                <a:defRPr/>
              </a:pPr>
              <a:r>
                <a:rPr lang="zh-CN" altLang="en-US" sz="1200" b="1" kern="0" dirty="0">
                  <a:latin typeface="微软雅黑" panose="020B0503020204020204" pitchFamily="34" charset="-122"/>
                  <a:ea typeface="微软雅黑" panose="020B0503020204020204" pitchFamily="34" charset="-122"/>
                </a:rPr>
                <a:t>基于角色权限进行资源分配</a:t>
              </a:r>
              <a:endParaRPr lang="en-US" altLang="zh-CN" sz="1200" b="1" kern="0" dirty="0">
                <a:latin typeface="微软雅黑" panose="020B0503020204020204" pitchFamily="34" charset="-122"/>
                <a:ea typeface="微软雅黑" panose="020B0503020204020204" pitchFamily="34" charset="-122"/>
              </a:endParaRPr>
            </a:p>
            <a:p>
              <a:pPr marL="133350" indent="-133350" defTabSz="685800" fontAlgn="auto">
                <a:spcBef>
                  <a:spcPts val="600"/>
                </a:spcBef>
                <a:spcAft>
                  <a:spcPts val="0"/>
                </a:spcAft>
                <a:buSzPct val="80000"/>
                <a:buFont typeface="Wingdings" pitchFamily="2" charset="2"/>
                <a:buChar char="l"/>
                <a:defRPr/>
              </a:pPr>
              <a:r>
                <a:rPr lang="zh-CN" altLang="en-US" sz="1200" b="1" kern="0" dirty="0">
                  <a:latin typeface="微软雅黑" panose="020B0503020204020204" pitchFamily="34" charset="-122"/>
                  <a:ea typeface="微软雅黑" panose="020B0503020204020204" pitchFamily="34" charset="-122"/>
                </a:rPr>
                <a:t>用户与角色对应，管理灵活</a:t>
              </a:r>
              <a:endParaRPr lang="en-US" altLang="zh-CN" sz="1200" b="1" kern="0" dirty="0">
                <a:latin typeface="微软雅黑" panose="020B0503020204020204" pitchFamily="34" charset="-122"/>
                <a:ea typeface="微软雅黑" panose="020B0503020204020204" pitchFamily="34" charset="-122"/>
              </a:endParaRPr>
            </a:p>
            <a:p>
              <a:pPr marL="133350" indent="-133350" defTabSz="685800" fontAlgn="auto">
                <a:spcBef>
                  <a:spcPts val="600"/>
                </a:spcBef>
                <a:spcAft>
                  <a:spcPts val="0"/>
                </a:spcAft>
                <a:buSzPct val="80000"/>
                <a:buFont typeface="Wingdings" pitchFamily="2" charset="2"/>
                <a:buChar char="l"/>
                <a:defRPr/>
              </a:pPr>
              <a:r>
                <a:rPr lang="zh-CN" altLang="en-US" sz="1200" b="1" kern="0" dirty="0">
                  <a:latin typeface="微软雅黑" panose="020B0503020204020204" pitchFamily="34" charset="-122"/>
                  <a:ea typeface="微软雅黑" panose="020B0503020204020204" pitchFamily="34" charset="-122"/>
                </a:rPr>
                <a:t>权限二维分配方式：</a:t>
              </a:r>
              <a:endParaRPr lang="en-US" altLang="zh-CN" sz="1200" b="1" kern="0" dirty="0">
                <a:latin typeface="微软雅黑" panose="020B0503020204020204" pitchFamily="34" charset="-122"/>
                <a:ea typeface="微软雅黑" panose="020B0503020204020204" pitchFamily="34" charset="-122"/>
              </a:endParaRPr>
            </a:p>
            <a:p>
              <a:pPr marL="266700" lvl="1" indent="-133350" defTabSz="685800" fontAlgn="auto">
                <a:spcBef>
                  <a:spcPts val="600"/>
                </a:spcBef>
                <a:spcAft>
                  <a:spcPts val="0"/>
                </a:spcAft>
                <a:buSzPct val="80000"/>
                <a:buFont typeface="Wingdings" pitchFamily="2" charset="2"/>
                <a:buChar char="Ø"/>
                <a:defRPr/>
              </a:pPr>
              <a:r>
                <a:rPr lang="en-US" altLang="zh-CN" sz="1200" b="1" kern="0" dirty="0">
                  <a:latin typeface="微软雅黑" panose="020B0503020204020204" pitchFamily="34" charset="-122"/>
                  <a:ea typeface="微软雅黑" panose="020B0503020204020204" pitchFamily="34" charset="-122"/>
                </a:rPr>
                <a:t> </a:t>
              </a:r>
              <a:r>
                <a:rPr lang="zh-CN" altLang="en-US" sz="1200" b="1" kern="0" dirty="0">
                  <a:latin typeface="微软雅黑" panose="020B0503020204020204" pitchFamily="34" charset="-122"/>
                  <a:ea typeface="微软雅黑" panose="020B0503020204020204" pitchFamily="34" charset="-122"/>
                </a:rPr>
                <a:t>基于命令行和特性</a:t>
              </a:r>
              <a:endParaRPr lang="en-US" altLang="zh-CN" sz="1200" b="1" kern="0" dirty="0">
                <a:latin typeface="微软雅黑" panose="020B0503020204020204" pitchFamily="34" charset="-122"/>
                <a:ea typeface="微软雅黑" panose="020B0503020204020204" pitchFamily="34" charset="-122"/>
              </a:endParaRPr>
            </a:p>
            <a:p>
              <a:pPr marL="266700" lvl="1" indent="-133350" defTabSz="685800" fontAlgn="auto">
                <a:spcBef>
                  <a:spcPts val="600"/>
                </a:spcBef>
                <a:spcAft>
                  <a:spcPts val="0"/>
                </a:spcAft>
                <a:buSzPct val="80000"/>
                <a:buFont typeface="Wingdings" pitchFamily="2" charset="2"/>
                <a:buChar char="Ø"/>
                <a:defRPr/>
              </a:pPr>
              <a:r>
                <a:rPr lang="en-US" altLang="zh-CN" sz="1200" b="1" kern="0" dirty="0">
                  <a:latin typeface="微软雅黑" panose="020B0503020204020204" pitchFamily="34" charset="-122"/>
                  <a:ea typeface="微软雅黑" panose="020B0503020204020204" pitchFamily="34" charset="-122"/>
                </a:rPr>
                <a:t> </a:t>
              </a:r>
              <a:r>
                <a:rPr lang="zh-CN" altLang="en-US" sz="1200" b="1" kern="0" dirty="0">
                  <a:latin typeface="微软雅黑" panose="020B0503020204020204" pitchFamily="34" charset="-122"/>
                  <a:ea typeface="微软雅黑" panose="020B0503020204020204" pitchFamily="34" charset="-122"/>
                </a:rPr>
                <a:t>基于资源访问控制</a:t>
              </a:r>
              <a:endParaRPr lang="en-US" altLang="zh-CN" sz="1200" b="1" kern="0" dirty="0">
                <a:latin typeface="微软雅黑" panose="020B0503020204020204" pitchFamily="34" charset="-122"/>
                <a:ea typeface="微软雅黑" panose="020B0503020204020204" pitchFamily="34" charset="-122"/>
              </a:endParaRPr>
            </a:p>
            <a:p>
              <a:pPr marL="129779" lvl="1" indent="-129779" defTabSz="685800" fontAlgn="auto">
                <a:spcBef>
                  <a:spcPts val="600"/>
                </a:spcBef>
                <a:spcAft>
                  <a:spcPts val="0"/>
                </a:spcAft>
                <a:buSzPct val="80000"/>
                <a:buFont typeface="Wingdings" pitchFamily="2" charset="2"/>
                <a:buChar char="l"/>
                <a:defRPr/>
              </a:pPr>
              <a:r>
                <a:rPr lang="zh-CN" altLang="en-US" sz="1200" b="1" kern="0" dirty="0">
                  <a:latin typeface="微软雅黑" panose="020B0503020204020204" pitchFamily="34" charset="-122"/>
                  <a:ea typeface="微软雅黑" panose="020B0503020204020204" pitchFamily="34" charset="-122"/>
                </a:rPr>
                <a:t>预定义</a:t>
              </a:r>
              <a:r>
                <a:rPr lang="en-US" altLang="zh-CN" sz="1200" b="1" kern="0" dirty="0">
                  <a:latin typeface="微软雅黑" panose="020B0503020204020204" pitchFamily="34" charset="-122"/>
                  <a:ea typeface="微软雅黑" panose="020B0503020204020204" pitchFamily="34" charset="-122"/>
                </a:rPr>
                <a:t>18</a:t>
              </a:r>
              <a:r>
                <a:rPr lang="zh-CN" altLang="en-US" sz="1200" b="1" kern="0" dirty="0">
                  <a:latin typeface="微软雅黑" panose="020B0503020204020204" pitchFamily="34" charset="-122"/>
                  <a:ea typeface="微软雅黑" panose="020B0503020204020204" pitchFamily="34" charset="-122"/>
                </a:rPr>
                <a:t>种用户角色：</a:t>
              </a:r>
              <a:endParaRPr lang="en-US" altLang="zh-CN" sz="1200" b="1" kern="0" dirty="0">
                <a:latin typeface="微软雅黑" panose="020B0503020204020204" pitchFamily="34" charset="-122"/>
                <a:ea typeface="微软雅黑" panose="020B0503020204020204" pitchFamily="34" charset="-122"/>
              </a:endParaRPr>
            </a:p>
            <a:p>
              <a:pPr marL="266700" lvl="1" indent="-133350" fontAlgn="auto">
                <a:spcBef>
                  <a:spcPts val="600"/>
                </a:spcBef>
                <a:spcAft>
                  <a:spcPts val="0"/>
                </a:spcAft>
                <a:buSzPct val="80000"/>
                <a:buFont typeface="Wingdings" pitchFamily="2" charset="2"/>
                <a:buChar char="Ø"/>
                <a:defRPr/>
              </a:pPr>
              <a:r>
                <a:rPr lang="en-US" altLang="zh-CN" sz="1200" b="1" kern="0" dirty="0">
                  <a:latin typeface="微软雅黑" panose="020B0503020204020204" pitchFamily="34" charset="-122"/>
                  <a:ea typeface="微软雅黑" panose="020B0503020204020204" pitchFamily="34" charset="-122"/>
                </a:rPr>
                <a:t>network-admin</a:t>
              </a:r>
              <a:r>
                <a:rPr lang="zh-CN" altLang="en-US" sz="1200" b="1" kern="0" dirty="0">
                  <a:latin typeface="微软雅黑" panose="020B0503020204020204" pitchFamily="34" charset="-122"/>
                  <a:ea typeface="微软雅黑" panose="020B0503020204020204" pitchFamily="34" charset="-122"/>
                </a:rPr>
                <a:t>，</a:t>
              </a:r>
              <a:r>
                <a:rPr lang="en-US" altLang="zh-CN" sz="1200" b="1" kern="0" dirty="0">
                  <a:latin typeface="微软雅黑" panose="020B0503020204020204" pitchFamily="34" charset="-122"/>
                  <a:ea typeface="微软雅黑" panose="020B0503020204020204" pitchFamily="34" charset="-122"/>
                </a:rPr>
                <a:t>network-operator</a:t>
              </a:r>
              <a:r>
                <a:rPr lang="zh-CN" altLang="en-US" sz="1200" b="1" kern="0" dirty="0">
                  <a:latin typeface="微软雅黑" panose="020B0503020204020204" pitchFamily="34" charset="-122"/>
                  <a:ea typeface="微软雅黑" panose="020B0503020204020204" pitchFamily="34" charset="-122"/>
                </a:rPr>
                <a:t>，</a:t>
              </a:r>
              <a:r>
                <a:rPr lang="en-US" altLang="zh-CN" sz="1200" b="1" kern="0" dirty="0">
                  <a:latin typeface="微软雅黑" panose="020B0503020204020204" pitchFamily="34" charset="-122"/>
                  <a:ea typeface="微软雅黑" panose="020B0503020204020204" pitchFamily="34" charset="-122"/>
                </a:rPr>
                <a:t>level-n (n = 0</a:t>
              </a:r>
              <a:r>
                <a:rPr lang="zh-CN" altLang="zh-CN" sz="1200" b="1" kern="0" dirty="0">
                  <a:latin typeface="微软雅黑" panose="020B0503020204020204" pitchFamily="34" charset="-122"/>
                  <a:ea typeface="微软雅黑" panose="020B0503020204020204" pitchFamily="34" charset="-122"/>
                </a:rPr>
                <a:t>～</a:t>
              </a:r>
              <a:r>
                <a:rPr lang="en-US" altLang="zh-CN" sz="1200" b="1" kern="0" dirty="0">
                  <a:latin typeface="微软雅黑" panose="020B0503020204020204" pitchFamily="34" charset="-122"/>
                  <a:ea typeface="微软雅黑" panose="020B0503020204020204" pitchFamily="34" charset="-122"/>
                </a:rPr>
                <a:t>15)</a:t>
              </a:r>
            </a:p>
          </p:txBody>
        </p:sp>
        <p:sp>
          <p:nvSpPr>
            <p:cNvPr id="70" name="同侧圆角矩形 69"/>
            <p:cNvSpPr/>
            <p:nvPr/>
          </p:nvSpPr>
          <p:spPr bwMode="ltGray">
            <a:xfrm>
              <a:off x="6156177" y="1777805"/>
              <a:ext cx="2736304" cy="432048"/>
            </a:xfrm>
            <a:prstGeom prst="round2SameRect">
              <a:avLst/>
            </a:prstGeom>
            <a:solidFill>
              <a:srgbClr val="0070C0"/>
            </a:solidFill>
            <a:ln w="9525">
              <a:noFill/>
              <a:miter lim="800000"/>
              <a:headEnd/>
              <a:tailEnd/>
            </a:ln>
            <a:effectLst/>
          </p:spPr>
          <p:txBody>
            <a:bodyPr wrap="none" rtlCol="0" anchor="ctr"/>
            <a:lstStyle/>
            <a:p>
              <a:pPr algn="ctr" defTabSz="685800" fontAlgn="auto">
                <a:spcBef>
                  <a:spcPts val="0"/>
                </a:spcBef>
                <a:spcAft>
                  <a:spcPts val="0"/>
                </a:spcAft>
                <a:defRPr/>
              </a:pPr>
              <a:r>
                <a:rPr lang="en-US" altLang="zh-CN" sz="1350" b="1" kern="0" dirty="0">
                  <a:solidFill>
                    <a:schemeClr val="bg1"/>
                  </a:solidFill>
                  <a:latin typeface="微软雅黑" panose="020B0503020204020204" pitchFamily="34" charset="-122"/>
                  <a:ea typeface="微软雅黑" panose="020B0503020204020204" pitchFamily="34" charset="-122"/>
                </a:rPr>
                <a:t>RBAC</a:t>
              </a:r>
              <a:endParaRPr lang="zh-CN" altLang="en-US" sz="1350" b="1" kern="0" dirty="0">
                <a:solidFill>
                  <a:schemeClr val="bg1"/>
                </a:solidFill>
                <a:latin typeface="微软雅黑" panose="020B0503020204020204" pitchFamily="34" charset="-122"/>
                <a:ea typeface="微软雅黑" panose="020B0503020204020204" pitchFamily="34" charset="-122"/>
              </a:endParaRPr>
            </a:p>
          </p:txBody>
        </p:sp>
      </p:grpSp>
      <p:pic>
        <p:nvPicPr>
          <p:cNvPr id="71" name="Picture 215" descr="D:\zana\shasta\marie-sept99\tifs\man-computer.jpg"/>
          <p:cNvPicPr>
            <a:picLocks noChangeAspect="1" noChangeArrowheads="1"/>
          </p:cNvPicPr>
          <p:nvPr/>
        </p:nvPicPr>
        <p:blipFill>
          <a:blip r:embed="rId3" cstate="print"/>
          <a:srcRect/>
          <a:stretch>
            <a:fillRect/>
          </a:stretch>
        </p:blipFill>
        <p:spPr bwMode="auto">
          <a:xfrm>
            <a:off x="3722960" y="4269970"/>
            <a:ext cx="668324" cy="594066"/>
          </a:xfrm>
          <a:prstGeom prst="rect">
            <a:avLst/>
          </a:prstGeom>
          <a:noFill/>
          <a:effectLst>
            <a:softEdge rad="31750"/>
          </a:effectLst>
        </p:spPr>
      </p:pic>
    </p:spTree>
    <p:extLst>
      <p:ext uri="{BB962C8B-B14F-4D97-AF65-F5344CB8AC3E}">
        <p14:creationId xmlns:p14="http://schemas.microsoft.com/office/powerpoint/2010/main" val="84966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圆角矩形 99"/>
          <p:cNvSpPr/>
          <p:nvPr/>
        </p:nvSpPr>
        <p:spPr bwMode="ltGray">
          <a:xfrm>
            <a:off x="1464447" y="3233502"/>
            <a:ext cx="3672408" cy="1350150"/>
          </a:xfrm>
          <a:prstGeom prst="roundRect">
            <a:avLst>
              <a:gd name="adj" fmla="val 7190"/>
            </a:avLst>
          </a:prstGeom>
          <a:solidFill>
            <a:srgbClr val="C6EFBF"/>
          </a:solidFill>
          <a:ln w="9525">
            <a:no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428067" y="203791"/>
            <a:ext cx="8229443" cy="4572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EAA </a:t>
            </a:r>
            <a:r>
              <a:rPr lang="zh-CN" altLang="zh-CN" dirty="0">
                <a:solidFill>
                  <a:schemeClr val="tx1"/>
                </a:solidFill>
              </a:rPr>
              <a:t>嵌入式自动化架构</a:t>
            </a:r>
            <a:endParaRPr lang="zh-CN" altLang="en-US" dirty="0">
              <a:solidFill>
                <a:schemeClr val="tx1"/>
              </a:solidFill>
            </a:endParaRPr>
          </a:p>
        </p:txBody>
      </p:sp>
      <p:grpSp>
        <p:nvGrpSpPr>
          <p:cNvPr id="3" name="组合 19"/>
          <p:cNvGrpSpPr/>
          <p:nvPr/>
        </p:nvGrpSpPr>
        <p:grpSpPr>
          <a:xfrm>
            <a:off x="5429256" y="857238"/>
            <a:ext cx="2303852" cy="2887743"/>
            <a:chOff x="6156176" y="1777805"/>
            <a:chExt cx="2736304" cy="3304382"/>
          </a:xfrm>
          <a:effectLst>
            <a:outerShdw blurRad="50800" dist="38100" dir="2700000" algn="tl" rotWithShape="0">
              <a:prstClr val="black">
                <a:alpha val="40000"/>
              </a:prstClr>
            </a:outerShdw>
          </a:effectLst>
        </p:grpSpPr>
        <p:sp>
          <p:nvSpPr>
            <p:cNvPr id="5" name="TextBox 4"/>
            <p:cNvSpPr txBox="1"/>
            <p:nvPr/>
          </p:nvSpPr>
          <p:spPr>
            <a:xfrm>
              <a:off x="6156176" y="2209852"/>
              <a:ext cx="2736304" cy="2872335"/>
            </a:xfrm>
            <a:prstGeom prst="rect">
              <a:avLst/>
            </a:prstGeom>
            <a:solidFill>
              <a:schemeClr val="accent3">
                <a:lumMod val="95000"/>
              </a:schemeClr>
            </a:solidFill>
            <a:ln>
              <a:noFill/>
            </a:ln>
            <a:effectLst/>
          </p:spPr>
          <p:txBody>
            <a:bodyPr wrap="square" tIns="135000" bIns="135000" rtlCol="0">
              <a:spAutoFit/>
            </a:bodyPr>
            <a:lstStyle/>
            <a:p>
              <a:pPr marL="133350" indent="-133350">
                <a:lnSpc>
                  <a:spcPct val="130000"/>
                </a:lnSpc>
                <a:spcBef>
                  <a:spcPts val="600"/>
                </a:spcBef>
                <a:buSzPct val="80000"/>
                <a:buFont typeface="Wingdings" pitchFamily="2" charset="2"/>
                <a:buChar char="l"/>
              </a:pPr>
              <a:r>
                <a:rPr lang="zh-CN" altLang="en-US" b="1" dirty="0">
                  <a:latin typeface="微软雅黑" panose="020B0503020204020204" pitchFamily="34" charset="-122"/>
                  <a:ea typeface="微软雅黑" panose="020B0503020204020204" pitchFamily="34" charset="-122"/>
                </a:rPr>
                <a:t>自动收集现场故障信息，协助快速定位</a:t>
              </a:r>
              <a:endParaRPr lang="en-US" altLang="zh-CN" b="1"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zh-CN" altLang="en-US" b="1" dirty="0">
                  <a:latin typeface="微软雅黑" panose="020B0503020204020204" pitchFamily="34" charset="-122"/>
                  <a:ea typeface="微软雅黑" panose="020B0503020204020204" pitchFamily="34" charset="-122"/>
                </a:rPr>
                <a:t>支持</a:t>
              </a:r>
              <a:r>
                <a:rPr lang="en-US" altLang="zh-CN" b="1" dirty="0">
                  <a:latin typeface="微软雅黑" panose="020B0503020204020204" pitchFamily="34" charset="-122"/>
                  <a:ea typeface="微软雅黑" panose="020B0503020204020204" pitchFamily="34" charset="-122"/>
                </a:rPr>
                <a:t>CLI</a:t>
              </a:r>
              <a:r>
                <a:rPr lang="zh-CN" altLang="en-US" b="1" dirty="0">
                  <a:latin typeface="微软雅黑" panose="020B0503020204020204" pitchFamily="34" charset="-122"/>
                  <a:ea typeface="微软雅黑" panose="020B0503020204020204" pitchFamily="34" charset="-122"/>
                </a:rPr>
                <a:t>和</a:t>
              </a:r>
              <a:r>
                <a:rPr lang="en-US" altLang="zh-CN" b="1" dirty="0">
                  <a:latin typeface="微软雅黑" panose="020B0503020204020204" pitchFamily="34" charset="-122"/>
                  <a:ea typeface="微软雅黑" panose="020B0503020204020204" pitchFamily="34" charset="-122"/>
                </a:rPr>
                <a:t>TCL</a:t>
              </a:r>
              <a:r>
                <a:rPr lang="zh-CN" altLang="en-US" b="1" dirty="0">
                  <a:latin typeface="微软雅黑" panose="020B0503020204020204" pitchFamily="34" charset="-122"/>
                  <a:ea typeface="微软雅黑" panose="020B0503020204020204" pitchFamily="34" charset="-122"/>
                </a:rPr>
                <a:t>命令脚本，易于用户定制策略</a:t>
              </a:r>
              <a:endParaRPr lang="en-US" altLang="zh-CN" b="1" dirty="0">
                <a:latin typeface="微软雅黑" panose="020B0503020204020204" pitchFamily="34" charset="-122"/>
                <a:ea typeface="微软雅黑" panose="020B0503020204020204" pitchFamily="34" charset="-122"/>
              </a:endParaRPr>
            </a:p>
          </p:txBody>
        </p:sp>
        <p:sp>
          <p:nvSpPr>
            <p:cNvPr id="6" name="同侧圆角矩形 5"/>
            <p:cNvSpPr/>
            <p:nvPr/>
          </p:nvSpPr>
          <p:spPr bwMode="ltGray">
            <a:xfrm>
              <a:off x="6156176" y="1777805"/>
              <a:ext cx="2736304" cy="432048"/>
            </a:xfrm>
            <a:prstGeom prst="round2SameRect">
              <a:avLst/>
            </a:prstGeom>
            <a:solidFill>
              <a:srgbClr val="0070C0"/>
            </a:solidFill>
            <a:ln w="9525">
              <a:noFill/>
              <a:miter lim="800000"/>
              <a:headEnd/>
              <a:tailEnd/>
            </a:ln>
            <a:effectLst/>
          </p:spPr>
          <p:txBody>
            <a:bodyPr wrap="none" rtlCol="0" anchor="ctr"/>
            <a:lstStyle/>
            <a:p>
              <a:pPr algn="ctr"/>
              <a:r>
                <a:rPr lang="en-US" altLang="zh-CN" b="1" dirty="0">
                  <a:solidFill>
                    <a:schemeClr val="bg1"/>
                  </a:solidFill>
                  <a:latin typeface="微软雅黑" panose="020B0503020204020204" pitchFamily="34" charset="-122"/>
                  <a:ea typeface="微软雅黑" panose="020B0503020204020204" pitchFamily="34" charset="-122"/>
                </a:rPr>
                <a:t>EAA</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98" name="圆角矩形 97"/>
          <p:cNvSpPr/>
          <p:nvPr/>
        </p:nvSpPr>
        <p:spPr bwMode="ltGray">
          <a:xfrm>
            <a:off x="1464447" y="857238"/>
            <a:ext cx="3672408" cy="1350150"/>
          </a:xfrm>
          <a:prstGeom prst="roundRect">
            <a:avLst>
              <a:gd name="adj" fmla="val 6053"/>
            </a:avLst>
          </a:prstGeom>
          <a:solidFill>
            <a:schemeClr val="bg1">
              <a:lumMod val="85000"/>
            </a:schemeClr>
          </a:solidFill>
          <a:ln w="9525">
            <a:no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01" name="椭圆 100"/>
          <p:cNvSpPr/>
          <p:nvPr/>
        </p:nvSpPr>
        <p:spPr bwMode="ltGray">
          <a:xfrm>
            <a:off x="1788483" y="1073262"/>
            <a:ext cx="594066" cy="324036"/>
          </a:xfrm>
          <a:prstGeom prst="ellipse">
            <a:avLst/>
          </a:prstGeom>
          <a:solidFill>
            <a:srgbClr val="FFC000"/>
          </a:solidFill>
          <a:ln w="9525">
            <a:noFill/>
            <a:miter lim="800000"/>
            <a:headEnd/>
            <a:tailEnd/>
          </a:ln>
          <a:effectLst/>
        </p:spPr>
        <p:txBody>
          <a:bodyPr wrap="none" rtlCol="0" anchor="ctr"/>
          <a:lstStyle/>
          <a:p>
            <a:pPr algn="ctr"/>
            <a:r>
              <a:rPr lang="en-US" altLang="zh-CN" sz="900" b="1" dirty="0">
                <a:solidFill>
                  <a:srgbClr val="C00000"/>
                </a:solidFill>
                <a:latin typeface="微软雅黑" panose="020B0503020204020204" pitchFamily="34" charset="-122"/>
                <a:ea typeface="微软雅黑" panose="020B0503020204020204" pitchFamily="34" charset="-122"/>
              </a:rPr>
              <a:t>CLI</a:t>
            </a:r>
            <a:endParaRPr lang="zh-CN" altLang="en-US" sz="900" b="1" dirty="0">
              <a:solidFill>
                <a:srgbClr val="C00000"/>
              </a:solidFill>
              <a:latin typeface="微软雅黑" panose="020B0503020204020204" pitchFamily="34" charset="-122"/>
              <a:ea typeface="微软雅黑" panose="020B0503020204020204" pitchFamily="34" charset="-122"/>
            </a:endParaRPr>
          </a:p>
        </p:txBody>
      </p:sp>
      <p:sp>
        <p:nvSpPr>
          <p:cNvPr id="102" name="椭圆 101"/>
          <p:cNvSpPr/>
          <p:nvPr/>
        </p:nvSpPr>
        <p:spPr bwMode="ltGray">
          <a:xfrm>
            <a:off x="2544567" y="1073262"/>
            <a:ext cx="594066" cy="324036"/>
          </a:xfrm>
          <a:prstGeom prst="ellipse">
            <a:avLst/>
          </a:prstGeom>
          <a:solidFill>
            <a:srgbClr val="FFC000"/>
          </a:solidFill>
          <a:ln w="9525">
            <a:noFill/>
            <a:miter lim="800000"/>
            <a:headEnd/>
            <a:tailEnd/>
          </a:ln>
          <a:effectLst/>
        </p:spPr>
        <p:txBody>
          <a:bodyPr wrap="none" rtlCol="0" anchor="ctr"/>
          <a:lstStyle/>
          <a:p>
            <a:pPr algn="ctr"/>
            <a:r>
              <a:rPr lang="en-US" altLang="zh-CN" sz="900" b="1" dirty="0" err="1">
                <a:solidFill>
                  <a:srgbClr val="C00000"/>
                </a:solidFill>
                <a:latin typeface="微软雅黑" panose="020B0503020204020204" pitchFamily="34" charset="-122"/>
                <a:ea typeface="微软雅黑" panose="020B0503020204020204" pitchFamily="34" charset="-122"/>
              </a:rPr>
              <a:t>Syslog</a:t>
            </a:r>
            <a:endParaRPr lang="zh-CN" altLang="en-US" sz="900" b="1" dirty="0">
              <a:solidFill>
                <a:srgbClr val="C00000"/>
              </a:solidFill>
              <a:latin typeface="微软雅黑" panose="020B0503020204020204" pitchFamily="34" charset="-122"/>
              <a:ea typeface="微软雅黑" panose="020B0503020204020204" pitchFamily="34" charset="-122"/>
            </a:endParaRPr>
          </a:p>
        </p:txBody>
      </p:sp>
      <p:sp>
        <p:nvSpPr>
          <p:cNvPr id="103" name="椭圆 102"/>
          <p:cNvSpPr/>
          <p:nvPr/>
        </p:nvSpPr>
        <p:spPr bwMode="ltGray">
          <a:xfrm>
            <a:off x="3300651" y="1073262"/>
            <a:ext cx="594066" cy="324036"/>
          </a:xfrm>
          <a:prstGeom prst="ellipse">
            <a:avLst/>
          </a:prstGeom>
          <a:solidFill>
            <a:srgbClr val="FFC000"/>
          </a:solidFill>
          <a:ln w="9525">
            <a:noFill/>
            <a:miter lim="800000"/>
            <a:headEnd/>
            <a:tailEnd/>
          </a:ln>
          <a:effectLst/>
        </p:spPr>
        <p:txBody>
          <a:bodyPr wrap="none" rtlCol="0" anchor="ctr"/>
          <a:lstStyle/>
          <a:p>
            <a:pPr algn="ctr"/>
            <a:r>
              <a:rPr lang="en-US" altLang="zh-CN" sz="900" b="1" dirty="0" err="1">
                <a:solidFill>
                  <a:srgbClr val="C00000"/>
                </a:solidFill>
                <a:latin typeface="微软雅黑" panose="020B0503020204020204" pitchFamily="34" charset="-122"/>
                <a:ea typeface="微软雅黑" panose="020B0503020204020204" pitchFamily="34" charset="-122"/>
              </a:rPr>
              <a:t>Snmp</a:t>
            </a:r>
            <a:endParaRPr lang="zh-CN" altLang="en-US" sz="900" b="1" dirty="0">
              <a:solidFill>
                <a:srgbClr val="C00000"/>
              </a:solidFill>
              <a:latin typeface="微软雅黑" panose="020B0503020204020204" pitchFamily="34" charset="-122"/>
              <a:ea typeface="微软雅黑" panose="020B0503020204020204" pitchFamily="34" charset="-122"/>
            </a:endParaRPr>
          </a:p>
        </p:txBody>
      </p:sp>
      <p:sp>
        <p:nvSpPr>
          <p:cNvPr id="104" name="椭圆 103"/>
          <p:cNvSpPr/>
          <p:nvPr/>
        </p:nvSpPr>
        <p:spPr bwMode="ltGray">
          <a:xfrm>
            <a:off x="1788483" y="1559316"/>
            <a:ext cx="594066" cy="324036"/>
          </a:xfrm>
          <a:prstGeom prst="ellipse">
            <a:avLst/>
          </a:prstGeom>
          <a:solidFill>
            <a:srgbClr val="FFC000"/>
          </a:solidFill>
          <a:ln w="9525">
            <a:noFill/>
            <a:miter lim="800000"/>
            <a:headEnd/>
            <a:tailEnd/>
          </a:ln>
          <a:effectLst/>
        </p:spPr>
        <p:txBody>
          <a:bodyPr wrap="none" rtlCol="0" anchor="ctr"/>
          <a:lstStyle/>
          <a:p>
            <a:pPr algn="ctr"/>
            <a:r>
              <a:rPr lang="en-US" altLang="zh-CN" sz="900" b="1" dirty="0">
                <a:solidFill>
                  <a:srgbClr val="C00000"/>
                </a:solidFill>
                <a:latin typeface="微软雅黑" panose="020B0503020204020204" pitchFamily="34" charset="-122"/>
                <a:ea typeface="微软雅黑" panose="020B0503020204020204" pitchFamily="34" charset="-122"/>
              </a:rPr>
              <a:t>Interface</a:t>
            </a:r>
            <a:endParaRPr lang="zh-CN" altLang="en-US" sz="900" b="1" dirty="0">
              <a:solidFill>
                <a:srgbClr val="C00000"/>
              </a:solidFill>
              <a:latin typeface="微软雅黑" panose="020B0503020204020204" pitchFamily="34" charset="-122"/>
              <a:ea typeface="微软雅黑" panose="020B0503020204020204" pitchFamily="34" charset="-122"/>
            </a:endParaRPr>
          </a:p>
        </p:txBody>
      </p:sp>
      <p:sp>
        <p:nvSpPr>
          <p:cNvPr id="105" name="椭圆 104"/>
          <p:cNvSpPr/>
          <p:nvPr/>
        </p:nvSpPr>
        <p:spPr bwMode="ltGray">
          <a:xfrm>
            <a:off x="2544567" y="1559316"/>
            <a:ext cx="594066" cy="324036"/>
          </a:xfrm>
          <a:prstGeom prst="ellipse">
            <a:avLst/>
          </a:prstGeom>
          <a:solidFill>
            <a:srgbClr val="FFC000"/>
          </a:solidFill>
          <a:ln w="9525">
            <a:noFill/>
            <a:miter lim="800000"/>
            <a:headEnd/>
            <a:tailEnd/>
          </a:ln>
          <a:effectLst/>
        </p:spPr>
        <p:txBody>
          <a:bodyPr wrap="none" rtlCol="0" anchor="ctr"/>
          <a:lstStyle/>
          <a:p>
            <a:pPr algn="ctr"/>
            <a:r>
              <a:rPr lang="en-US" altLang="zh-CN" sz="900" b="1" dirty="0">
                <a:solidFill>
                  <a:srgbClr val="C00000"/>
                </a:solidFill>
                <a:latin typeface="微软雅黑" panose="020B0503020204020204" pitchFamily="34" charset="-122"/>
                <a:ea typeface="微软雅黑" panose="020B0503020204020204" pitchFamily="34" charset="-122"/>
              </a:rPr>
              <a:t>Process</a:t>
            </a:r>
            <a:endParaRPr lang="zh-CN" altLang="en-US" sz="900" b="1" dirty="0">
              <a:solidFill>
                <a:srgbClr val="C00000"/>
              </a:solidFill>
              <a:latin typeface="微软雅黑" panose="020B0503020204020204" pitchFamily="34" charset="-122"/>
              <a:ea typeface="微软雅黑" panose="020B0503020204020204" pitchFamily="34" charset="-122"/>
            </a:endParaRPr>
          </a:p>
        </p:txBody>
      </p:sp>
      <p:sp>
        <p:nvSpPr>
          <p:cNvPr id="107" name="椭圆 106"/>
          <p:cNvSpPr/>
          <p:nvPr/>
        </p:nvSpPr>
        <p:spPr bwMode="ltGray">
          <a:xfrm>
            <a:off x="3300651" y="1559316"/>
            <a:ext cx="594066" cy="324036"/>
          </a:xfrm>
          <a:prstGeom prst="ellipse">
            <a:avLst/>
          </a:prstGeom>
          <a:solidFill>
            <a:srgbClr val="FFC000"/>
          </a:solidFill>
          <a:ln w="9525">
            <a:noFill/>
            <a:miter lim="800000"/>
            <a:headEnd/>
            <a:tailEnd/>
          </a:ln>
          <a:effectLst/>
        </p:spPr>
        <p:txBody>
          <a:bodyPr wrap="none" rtlCol="0" anchor="ctr"/>
          <a:lstStyle/>
          <a:p>
            <a:pPr algn="ctr"/>
            <a:r>
              <a:rPr lang="en-US" altLang="zh-CN" sz="900" b="1" dirty="0" err="1">
                <a:solidFill>
                  <a:srgbClr val="C00000"/>
                </a:solidFill>
                <a:latin typeface="微软雅黑" panose="020B0503020204020204" pitchFamily="34" charset="-122"/>
                <a:ea typeface="微软雅黑" panose="020B0503020204020204" pitchFamily="34" charset="-122"/>
              </a:rPr>
              <a:t>Hotplug</a:t>
            </a:r>
            <a:endParaRPr lang="zh-CN" altLang="en-US" sz="900" b="1" dirty="0">
              <a:solidFill>
                <a:srgbClr val="C00000"/>
              </a:solidFill>
              <a:latin typeface="微软雅黑" panose="020B0503020204020204" pitchFamily="34" charset="-122"/>
              <a:ea typeface="微软雅黑" panose="020B0503020204020204" pitchFamily="34" charset="-122"/>
            </a:endParaRPr>
          </a:p>
        </p:txBody>
      </p:sp>
      <p:sp>
        <p:nvSpPr>
          <p:cNvPr id="108" name="椭圆 107"/>
          <p:cNvSpPr/>
          <p:nvPr/>
        </p:nvSpPr>
        <p:spPr bwMode="ltGray">
          <a:xfrm>
            <a:off x="4434777" y="1775340"/>
            <a:ext cx="594066" cy="324036"/>
          </a:xfrm>
          <a:prstGeom prst="ellipse">
            <a:avLst/>
          </a:prstGeom>
          <a:noFill/>
          <a:ln w="9525">
            <a:noFill/>
            <a:miter lim="800000"/>
            <a:headEnd/>
            <a:tailEnd/>
          </a:ln>
          <a:effectLst/>
        </p:spPr>
        <p:txBody>
          <a:bodyPr wrap="none" rtlCol="0" anchor="ctr"/>
          <a:lstStyle/>
          <a:p>
            <a:pPr algn="ctr"/>
            <a:r>
              <a:rPr lang="zh-CN" altLang="en-US" sz="900" b="1" dirty="0">
                <a:solidFill>
                  <a:schemeClr val="tx2">
                    <a:lumMod val="75000"/>
                  </a:schemeClr>
                </a:solidFill>
                <a:latin typeface="微软雅黑" panose="020B0503020204020204" pitchFamily="34" charset="-122"/>
                <a:ea typeface="微软雅黑" panose="020B0503020204020204" pitchFamily="34" charset="-122"/>
              </a:rPr>
              <a:t>事件源</a:t>
            </a:r>
          </a:p>
        </p:txBody>
      </p:sp>
      <p:sp>
        <p:nvSpPr>
          <p:cNvPr id="109" name="同侧圆角矩形 108"/>
          <p:cNvSpPr/>
          <p:nvPr/>
        </p:nvSpPr>
        <p:spPr bwMode="ltGray">
          <a:xfrm>
            <a:off x="1896495" y="3557538"/>
            <a:ext cx="864096" cy="648072"/>
          </a:xfrm>
          <a:prstGeom prst="round2SameRect">
            <a:avLst>
              <a:gd name="adj1" fmla="val 29077"/>
              <a:gd name="adj2" fmla="val 31364"/>
            </a:avLst>
          </a:prstGeom>
          <a:solidFill>
            <a:srgbClr val="8FCC7A"/>
          </a:solidFill>
          <a:ln w="9525">
            <a:noFill/>
            <a:miter lim="800000"/>
            <a:headEnd/>
            <a:tailEnd/>
          </a:ln>
          <a:effectLst/>
        </p:spPr>
        <p:txBody>
          <a:bodyPr wrap="none" rtlCol="0" anchor="ctr"/>
          <a:lstStyle/>
          <a:p>
            <a:pPr algn="ctr"/>
            <a:r>
              <a:rPr lang="en-US" altLang="zh-CN" sz="1050" b="1" dirty="0">
                <a:solidFill>
                  <a:srgbClr val="008000"/>
                </a:solidFill>
                <a:latin typeface="微软雅黑" panose="020B0503020204020204" pitchFamily="34" charset="-122"/>
                <a:ea typeface="微软雅黑" panose="020B0503020204020204" pitchFamily="34" charset="-122"/>
              </a:rPr>
              <a:t>CLI</a:t>
            </a:r>
            <a:r>
              <a:rPr lang="zh-CN" altLang="en-US" sz="1050" b="1" dirty="0">
                <a:solidFill>
                  <a:srgbClr val="008000"/>
                </a:solidFill>
                <a:latin typeface="微软雅黑" panose="020B0503020204020204" pitchFamily="34" charset="-122"/>
                <a:ea typeface="微软雅黑" panose="020B0503020204020204" pitchFamily="34" charset="-122"/>
              </a:rPr>
              <a:t>监控策略</a:t>
            </a:r>
          </a:p>
        </p:txBody>
      </p:sp>
      <p:sp>
        <p:nvSpPr>
          <p:cNvPr id="110" name="同侧圆角矩形 109"/>
          <p:cNvSpPr/>
          <p:nvPr/>
        </p:nvSpPr>
        <p:spPr bwMode="ltGray">
          <a:xfrm>
            <a:off x="3840711" y="3557538"/>
            <a:ext cx="864096" cy="648072"/>
          </a:xfrm>
          <a:prstGeom prst="round2SameRect">
            <a:avLst>
              <a:gd name="adj1" fmla="val 30430"/>
              <a:gd name="adj2" fmla="val 28881"/>
            </a:avLst>
          </a:prstGeom>
          <a:solidFill>
            <a:srgbClr val="8FCC7A"/>
          </a:solidFill>
          <a:ln w="9525">
            <a:noFill/>
            <a:miter lim="800000"/>
            <a:headEnd/>
            <a:tailEnd/>
          </a:ln>
          <a:effectLst/>
        </p:spPr>
        <p:txBody>
          <a:bodyPr wrap="none" rtlCol="0" anchor="ctr"/>
          <a:lstStyle/>
          <a:p>
            <a:pPr algn="ctr"/>
            <a:r>
              <a:rPr lang="en-US" altLang="zh-CN" sz="1050" b="1" dirty="0">
                <a:solidFill>
                  <a:srgbClr val="008000"/>
                </a:solidFill>
                <a:latin typeface="微软雅黑" panose="020B0503020204020204" pitchFamily="34" charset="-122"/>
                <a:ea typeface="微软雅黑" panose="020B0503020204020204" pitchFamily="34" charset="-122"/>
              </a:rPr>
              <a:t>TCL</a:t>
            </a:r>
            <a:r>
              <a:rPr lang="zh-CN" altLang="en-US" sz="1050" b="1" dirty="0">
                <a:solidFill>
                  <a:srgbClr val="008000"/>
                </a:solidFill>
                <a:latin typeface="微软雅黑" panose="020B0503020204020204" pitchFamily="34" charset="-122"/>
                <a:ea typeface="微软雅黑" panose="020B0503020204020204" pitchFamily="34" charset="-122"/>
              </a:rPr>
              <a:t>监控策略</a:t>
            </a:r>
          </a:p>
        </p:txBody>
      </p:sp>
      <p:sp>
        <p:nvSpPr>
          <p:cNvPr id="111" name="同侧圆角矩形 110"/>
          <p:cNvSpPr/>
          <p:nvPr/>
        </p:nvSpPr>
        <p:spPr bwMode="ltGray">
          <a:xfrm>
            <a:off x="4164747" y="4259616"/>
            <a:ext cx="972108" cy="378042"/>
          </a:xfrm>
          <a:prstGeom prst="round2SameRect">
            <a:avLst>
              <a:gd name="adj1" fmla="val 15313"/>
              <a:gd name="adj2" fmla="val 16246"/>
            </a:avLst>
          </a:prstGeom>
          <a:noFill/>
          <a:ln w="9525">
            <a:noFill/>
            <a:miter lim="800000"/>
            <a:headEnd/>
            <a:tailEnd/>
          </a:ln>
          <a:effectLst/>
        </p:spPr>
        <p:txBody>
          <a:bodyPr wrap="none" rtlCol="0" anchor="ctr"/>
          <a:lstStyle/>
          <a:p>
            <a:pPr algn="ctr"/>
            <a:r>
              <a:rPr lang="en-US" altLang="zh-CN" sz="900" b="1" dirty="0">
                <a:solidFill>
                  <a:srgbClr val="C00000"/>
                </a:solidFill>
                <a:latin typeface="微软雅黑" panose="020B0503020204020204" pitchFamily="34" charset="-122"/>
                <a:ea typeface="微软雅黑" panose="020B0503020204020204" pitchFamily="34" charset="-122"/>
              </a:rPr>
              <a:t>EAA</a:t>
            </a:r>
            <a:r>
              <a:rPr lang="zh-CN" altLang="en-US" sz="900" b="1" dirty="0">
                <a:solidFill>
                  <a:srgbClr val="C00000"/>
                </a:solidFill>
                <a:latin typeface="微软雅黑" panose="020B0503020204020204" pitchFamily="34" charset="-122"/>
                <a:ea typeface="微软雅黑" panose="020B0503020204020204" pitchFamily="34" charset="-122"/>
              </a:rPr>
              <a:t>监控策略</a:t>
            </a:r>
          </a:p>
        </p:txBody>
      </p:sp>
      <p:sp>
        <p:nvSpPr>
          <p:cNvPr id="113" name="下箭头 112"/>
          <p:cNvSpPr/>
          <p:nvPr/>
        </p:nvSpPr>
        <p:spPr bwMode="ltGray">
          <a:xfrm>
            <a:off x="2220531" y="2207388"/>
            <a:ext cx="2268252" cy="432048"/>
          </a:xfrm>
          <a:prstGeom prst="downArrow">
            <a:avLst/>
          </a:prstGeom>
          <a:gradFill flip="none" rotWithShape="1">
            <a:gsLst>
              <a:gs pos="0">
                <a:srgbClr val="3BAFF7"/>
              </a:gs>
              <a:gs pos="100000">
                <a:srgbClr val="FCFBE4"/>
              </a:gs>
            </a:gsLst>
            <a:lin ang="16200000" scaled="1"/>
            <a:tileRect/>
          </a:gradFill>
          <a:ln w="9525" algn="ctr">
            <a:noFill/>
            <a:miter lim="800000"/>
            <a:headEnd/>
            <a:tailEnd/>
          </a:ln>
        </p:spPr>
        <p:txBody>
          <a:bodyPr wrap="none" anchor="ctr"/>
          <a:lstStyle/>
          <a:p>
            <a:pPr algn="ctr"/>
            <a:r>
              <a:rPr lang="en-US" altLang="zh-CN" sz="900" b="1" dirty="0">
                <a:solidFill>
                  <a:srgbClr val="00518E"/>
                </a:solidFill>
                <a:latin typeface="微软雅黑" panose="020B0503020204020204" pitchFamily="34" charset="-122"/>
                <a:ea typeface="微软雅黑" panose="020B0503020204020204" pitchFamily="34" charset="-122"/>
              </a:rPr>
              <a:t>EM</a:t>
            </a:r>
            <a:r>
              <a:rPr lang="zh-CN" altLang="en-US" sz="900" b="1" dirty="0">
                <a:solidFill>
                  <a:srgbClr val="00518E"/>
                </a:solidFill>
                <a:latin typeface="微软雅黑" panose="020B0503020204020204" pitchFamily="34" charset="-122"/>
                <a:ea typeface="微软雅黑" panose="020B0503020204020204" pitchFamily="34" charset="-122"/>
              </a:rPr>
              <a:t>事件监控</a:t>
            </a:r>
          </a:p>
        </p:txBody>
      </p:sp>
      <p:sp>
        <p:nvSpPr>
          <p:cNvPr id="99" name="圆角矩形 98"/>
          <p:cNvSpPr/>
          <p:nvPr/>
        </p:nvSpPr>
        <p:spPr bwMode="ltGray">
          <a:xfrm>
            <a:off x="1464447" y="2639436"/>
            <a:ext cx="3672408" cy="486054"/>
          </a:xfrm>
          <a:prstGeom prst="roundRect">
            <a:avLst/>
          </a:prstGeom>
          <a:solidFill>
            <a:schemeClr val="accent1">
              <a:lumMod val="20000"/>
              <a:lumOff val="80000"/>
            </a:schemeClr>
          </a:solidFill>
          <a:ln w="9525">
            <a:noFill/>
            <a:miter lim="800000"/>
            <a:headEnd/>
            <a:tailEnd/>
          </a:ln>
          <a:effectLst/>
        </p:spPr>
        <p:txBody>
          <a:bodyPr wrap="none" rtlCol="0" anchor="ctr"/>
          <a:lstStyle/>
          <a:p>
            <a:pPr algn="ctr"/>
            <a:r>
              <a:rPr lang="en-US" altLang="zh-CN" sz="1050" b="1" dirty="0">
                <a:solidFill>
                  <a:srgbClr val="00518E"/>
                </a:solidFill>
                <a:latin typeface="微软雅黑" panose="020B0503020204020204" pitchFamily="34" charset="-122"/>
                <a:ea typeface="微软雅黑" panose="020B0503020204020204" pitchFamily="34" charset="-122"/>
              </a:rPr>
              <a:t>RTM </a:t>
            </a:r>
            <a:r>
              <a:rPr lang="zh-CN" altLang="en-US" sz="1050" b="1" dirty="0">
                <a:solidFill>
                  <a:srgbClr val="00518E"/>
                </a:solidFill>
                <a:latin typeface="微软雅黑" panose="020B0503020204020204" pitchFamily="34" charset="-122"/>
                <a:ea typeface="微软雅黑" panose="020B0503020204020204" pitchFamily="34" charset="-122"/>
              </a:rPr>
              <a:t>实时事件管理中心</a:t>
            </a:r>
          </a:p>
        </p:txBody>
      </p:sp>
      <p:sp>
        <p:nvSpPr>
          <p:cNvPr id="119" name="椭圆 118"/>
          <p:cNvSpPr/>
          <p:nvPr/>
        </p:nvSpPr>
        <p:spPr bwMode="ltGray">
          <a:xfrm>
            <a:off x="4110741" y="1289286"/>
            <a:ext cx="864096" cy="378042"/>
          </a:xfrm>
          <a:prstGeom prst="ellipse">
            <a:avLst/>
          </a:prstGeom>
          <a:solidFill>
            <a:srgbClr val="FFC000"/>
          </a:solidFill>
          <a:ln w="9525">
            <a:noFill/>
            <a:miter lim="800000"/>
            <a:headEnd/>
            <a:tailEnd/>
          </a:ln>
          <a:effectLst/>
        </p:spPr>
        <p:txBody>
          <a:bodyPr wrap="none" rtlCol="0" anchor="ctr"/>
          <a:lstStyle/>
          <a:p>
            <a:pPr algn="ctr"/>
            <a:r>
              <a:rPr lang="en-US" altLang="zh-CN" sz="900" b="1" dirty="0" err="1">
                <a:solidFill>
                  <a:srgbClr val="C00000"/>
                </a:solidFill>
                <a:latin typeface="微软雅黑" panose="020B0503020204020204" pitchFamily="34" charset="-122"/>
                <a:ea typeface="微软雅黑" panose="020B0503020204020204" pitchFamily="34" charset="-122"/>
              </a:rPr>
              <a:t>snmp</a:t>
            </a:r>
            <a:r>
              <a:rPr lang="en-US" altLang="zh-CN" sz="900" b="1" dirty="0">
                <a:solidFill>
                  <a:schemeClr val="tx2">
                    <a:lumMod val="75000"/>
                  </a:schemeClr>
                </a:solidFill>
                <a:latin typeface="微软雅黑" panose="020B0503020204020204" pitchFamily="34" charset="-122"/>
                <a:ea typeface="微软雅黑" panose="020B0503020204020204" pitchFamily="34" charset="-122"/>
              </a:rPr>
              <a:t>_</a:t>
            </a:r>
          </a:p>
          <a:p>
            <a:pPr algn="ctr"/>
            <a:r>
              <a:rPr lang="en-US" altLang="zh-CN" sz="900" b="1" dirty="0">
                <a:solidFill>
                  <a:srgbClr val="C00000"/>
                </a:solidFill>
                <a:latin typeface="微软雅黑" panose="020B0503020204020204" pitchFamily="34" charset="-122"/>
                <a:ea typeface="微软雅黑" panose="020B0503020204020204" pitchFamily="34" charset="-122"/>
              </a:rPr>
              <a:t>notification</a:t>
            </a:r>
          </a:p>
        </p:txBody>
      </p:sp>
      <p:sp>
        <p:nvSpPr>
          <p:cNvPr id="123" name="Freeform 6"/>
          <p:cNvSpPr>
            <a:spLocks/>
          </p:cNvSpPr>
          <p:nvPr/>
        </p:nvSpPr>
        <p:spPr bwMode="gray">
          <a:xfrm>
            <a:off x="2760591" y="3125490"/>
            <a:ext cx="465311" cy="615832"/>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w="0">
            <a:noFill/>
            <a:prstDash val="solid"/>
            <a:round/>
            <a:headEnd/>
            <a:tailEnd/>
          </a:ln>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124" name="Freeform 21"/>
          <p:cNvSpPr>
            <a:spLocks/>
          </p:cNvSpPr>
          <p:nvPr/>
        </p:nvSpPr>
        <p:spPr bwMode="gray">
          <a:xfrm flipH="1">
            <a:off x="3361319" y="3125490"/>
            <a:ext cx="465310" cy="615832"/>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w="0">
            <a:noFill/>
            <a:prstDash val="solid"/>
            <a:round/>
            <a:headEnd/>
            <a:tailEnd/>
          </a:ln>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26" name="TextBox 25"/>
          <p:cNvSpPr txBox="1"/>
          <p:nvPr/>
        </p:nvSpPr>
        <p:spPr>
          <a:xfrm>
            <a:off x="1464874" y="684396"/>
            <a:ext cx="6371853" cy="4085511"/>
          </a:xfrm>
          <a:prstGeom prst="roundRect">
            <a:avLst>
              <a:gd name="adj" fmla="val 5295"/>
            </a:avLst>
          </a:prstGeom>
          <a:solidFill>
            <a:schemeClr val="accent1">
              <a:lumMod val="20000"/>
              <a:lumOff val="80000"/>
            </a:schemeClr>
          </a:solidFill>
        </p:spPr>
        <p:txBody>
          <a:bodyPr wrap="square" rtlCol="0">
            <a:spAutoFit/>
          </a:bodyPr>
          <a:lstStyle/>
          <a:p>
            <a:r>
              <a:rPr lang="zh-CN" altLang="en-US" sz="900" b="1" dirty="0">
                <a:latin typeface="微软雅黑" panose="020B0503020204020204" pitchFamily="34" charset="-122"/>
                <a:ea typeface="微软雅黑" panose="020B0503020204020204" pitchFamily="34" charset="-122"/>
                <a:cs typeface="Courier New" pitchFamily="49" charset="0"/>
              </a:rPr>
              <a:t>示例：</a:t>
            </a:r>
            <a:endParaRPr lang="en-US" altLang="zh-CN" sz="900" b="1" dirty="0">
              <a:latin typeface="微软雅黑" panose="020B0503020204020204" pitchFamily="34" charset="-122"/>
              <a:ea typeface="微软雅黑" panose="020B0503020204020204" pitchFamily="34" charset="-122"/>
              <a:cs typeface="Courier New" pitchFamily="49" charset="0"/>
            </a:endParaRPr>
          </a:p>
          <a:p>
            <a:r>
              <a:rPr lang="zh-CN" altLang="en-US" sz="900" b="1" dirty="0">
                <a:latin typeface="微软雅黑" panose="020B0503020204020204" pitchFamily="34" charset="-122"/>
                <a:ea typeface="微软雅黑" panose="020B0503020204020204" pitchFamily="34" charset="-122"/>
                <a:cs typeface="Courier New" pitchFamily="49" charset="0"/>
              </a:rPr>
              <a:t>当</a:t>
            </a:r>
            <a:r>
              <a:rPr lang="en-US" altLang="zh-CN" sz="900" b="1" dirty="0">
                <a:latin typeface="微软雅黑" panose="020B0503020204020204" pitchFamily="34" charset="-122"/>
                <a:ea typeface="微软雅黑" panose="020B0503020204020204" pitchFamily="34" charset="-122"/>
                <a:cs typeface="Courier New" pitchFamily="49" charset="0"/>
              </a:rPr>
              <a:t>GE</a:t>
            </a:r>
            <a:r>
              <a:rPr lang="zh-CN" altLang="en-US" sz="900" b="1" dirty="0">
                <a:latin typeface="微软雅黑" panose="020B0503020204020204" pitchFamily="34" charset="-122"/>
                <a:ea typeface="微软雅黑" panose="020B0503020204020204" pitchFamily="34" charset="-122"/>
                <a:cs typeface="Courier New" pitchFamily="49" charset="0"/>
              </a:rPr>
              <a:t>口流量超过</a:t>
            </a:r>
            <a:r>
              <a:rPr lang="en-US" altLang="zh-CN" sz="900" b="1" dirty="0">
                <a:latin typeface="微软雅黑" panose="020B0503020204020204" pitchFamily="34" charset="-122"/>
                <a:ea typeface="微软雅黑" panose="020B0503020204020204" pitchFamily="34" charset="-122"/>
                <a:cs typeface="Courier New" pitchFamily="49" charset="0"/>
              </a:rPr>
              <a:t>50Kbps</a:t>
            </a:r>
            <a:r>
              <a:rPr lang="zh-CN" altLang="en-US" sz="900" b="1" dirty="0">
                <a:latin typeface="微软雅黑" panose="020B0503020204020204" pitchFamily="34" charset="-122"/>
                <a:ea typeface="微软雅黑" panose="020B0503020204020204" pitchFamily="34" charset="-122"/>
                <a:cs typeface="Courier New" pitchFamily="49" charset="0"/>
              </a:rPr>
              <a:t>时，记录</a:t>
            </a:r>
            <a:r>
              <a:rPr lang="en-US" altLang="zh-CN" sz="900" b="1" dirty="0">
                <a:latin typeface="微软雅黑" panose="020B0503020204020204" pitchFamily="34" charset="-122"/>
                <a:ea typeface="微软雅黑" panose="020B0503020204020204" pitchFamily="34" charset="-122"/>
                <a:cs typeface="Courier New" pitchFamily="49" charset="0"/>
              </a:rPr>
              <a:t>log</a:t>
            </a:r>
            <a:r>
              <a:rPr lang="zh-CN" altLang="en-US" sz="900" b="1" dirty="0">
                <a:latin typeface="微软雅黑" panose="020B0503020204020204" pitchFamily="34" charset="-122"/>
                <a:ea typeface="微软雅黑" panose="020B0503020204020204" pitchFamily="34" charset="-122"/>
                <a:cs typeface="Courier New" pitchFamily="49" charset="0"/>
              </a:rPr>
              <a:t>，并记录路由器实时</a:t>
            </a:r>
            <a:r>
              <a:rPr lang="en-US" altLang="zh-CN" sz="900" b="1" dirty="0">
                <a:latin typeface="微软雅黑" panose="020B0503020204020204" pitchFamily="34" charset="-122"/>
                <a:ea typeface="微软雅黑" panose="020B0503020204020204" pitchFamily="34" charset="-122"/>
                <a:cs typeface="Courier New" pitchFamily="49" charset="0"/>
              </a:rPr>
              <a:t>CPU</a:t>
            </a:r>
            <a:r>
              <a:rPr lang="zh-CN" altLang="en-US" sz="900" b="1" dirty="0">
                <a:latin typeface="微软雅黑" panose="020B0503020204020204" pitchFamily="34" charset="-122"/>
                <a:ea typeface="微软雅黑" panose="020B0503020204020204" pitchFamily="34" charset="-122"/>
                <a:cs typeface="Courier New" pitchFamily="49" charset="0"/>
              </a:rPr>
              <a:t>、接口统计等信息。</a:t>
            </a:r>
            <a:endParaRPr lang="en-US" altLang="zh-CN" sz="900" b="1" dirty="0">
              <a:latin typeface="微软雅黑" panose="020B0503020204020204" pitchFamily="34" charset="-122"/>
              <a:ea typeface="微软雅黑" panose="020B0503020204020204" pitchFamily="34" charset="-122"/>
              <a:cs typeface="Courier New" pitchFamily="49" charset="0"/>
            </a:endParaRPr>
          </a:p>
          <a:p>
            <a:endParaRPr lang="en-US" altLang="zh-CN" sz="900" b="1" dirty="0">
              <a:latin typeface="微软雅黑" panose="020B0503020204020204" pitchFamily="34" charset="-122"/>
              <a:ea typeface="微软雅黑" panose="020B0503020204020204" pitchFamily="34" charset="-122"/>
              <a:cs typeface="Courier New" pitchFamily="49" charset="0"/>
            </a:endParaRPr>
          </a:p>
          <a:p>
            <a:r>
              <a:rPr lang="en-US" altLang="zh-CN" sz="900" dirty="0">
                <a:latin typeface="微软雅黑" panose="020B0503020204020204" pitchFamily="34" charset="-122"/>
                <a:ea typeface="微软雅黑" panose="020B0503020204020204" pitchFamily="34" charset="-122"/>
                <a:cs typeface="Courier New" pitchFamily="49" charset="0"/>
              </a:rPr>
              <a:t>[2630]rtm </a:t>
            </a:r>
            <a:r>
              <a:rPr lang="en-US" altLang="zh-CN" sz="900" dirty="0" err="1">
                <a:latin typeface="微软雅黑" panose="020B0503020204020204" pitchFamily="34" charset="-122"/>
                <a:ea typeface="微软雅黑" panose="020B0503020204020204" pitchFamily="34" charset="-122"/>
                <a:cs typeface="Courier New" pitchFamily="49" charset="0"/>
              </a:rPr>
              <a:t>cli</a:t>
            </a:r>
            <a:r>
              <a:rPr lang="en-US" altLang="zh-CN" sz="900" dirty="0">
                <a:latin typeface="微软雅黑" panose="020B0503020204020204" pitchFamily="34" charset="-122"/>
                <a:ea typeface="微软雅黑" panose="020B0503020204020204" pitchFamily="34" charset="-122"/>
                <a:cs typeface="Courier New" pitchFamily="49" charset="0"/>
              </a:rPr>
              <a:t>-policy 1</a:t>
            </a:r>
          </a:p>
          <a:p>
            <a:r>
              <a:rPr lang="en-US" altLang="zh-CN" sz="900" dirty="0">
                <a:latin typeface="微软雅黑" panose="020B0503020204020204" pitchFamily="34" charset="-122"/>
                <a:ea typeface="微软雅黑" panose="020B0503020204020204" pitchFamily="34" charset="-122"/>
                <a:cs typeface="Courier New" pitchFamily="49" charset="0"/>
              </a:rPr>
              <a:t>[2630-rtm-1]event </a:t>
            </a:r>
            <a:r>
              <a:rPr lang="en-US" altLang="zh-CN" sz="900" dirty="0">
                <a:solidFill>
                  <a:srgbClr val="C00000"/>
                </a:solidFill>
                <a:latin typeface="微软雅黑" panose="020B0503020204020204" pitchFamily="34" charset="-122"/>
                <a:ea typeface="微软雅黑" panose="020B0503020204020204" pitchFamily="34" charset="-122"/>
                <a:cs typeface="Courier New" pitchFamily="49" charset="0"/>
              </a:rPr>
              <a:t>interface GigabitEthernet0/1 monitor-</a:t>
            </a:r>
            <a:r>
              <a:rPr lang="en-US" altLang="zh-CN" sz="900" dirty="0" err="1">
                <a:solidFill>
                  <a:srgbClr val="C00000"/>
                </a:solidFill>
                <a:latin typeface="微软雅黑" panose="020B0503020204020204" pitchFamily="34" charset="-122"/>
                <a:ea typeface="微软雅黑" panose="020B0503020204020204" pitchFamily="34" charset="-122"/>
                <a:cs typeface="Courier New" pitchFamily="49" charset="0"/>
              </a:rPr>
              <a:t>obj</a:t>
            </a:r>
            <a:r>
              <a:rPr lang="en-US" altLang="zh-CN" sz="900" dirty="0">
                <a:solidFill>
                  <a:srgbClr val="C00000"/>
                </a:solidFill>
                <a:latin typeface="微软雅黑" panose="020B0503020204020204" pitchFamily="34" charset="-122"/>
                <a:ea typeface="微软雅黑" panose="020B0503020204020204" pitchFamily="34" charset="-122"/>
                <a:cs typeface="Courier New" pitchFamily="49" charset="0"/>
              </a:rPr>
              <a:t> </a:t>
            </a:r>
            <a:r>
              <a:rPr lang="en-US" altLang="zh-CN" sz="900" dirty="0" err="1">
                <a:solidFill>
                  <a:srgbClr val="C00000"/>
                </a:solidFill>
                <a:latin typeface="微软雅黑" panose="020B0503020204020204" pitchFamily="34" charset="-122"/>
                <a:ea typeface="微软雅黑" panose="020B0503020204020204" pitchFamily="34" charset="-122"/>
                <a:cs typeface="Courier New" pitchFamily="49" charset="0"/>
              </a:rPr>
              <a:t>rcv</a:t>
            </a:r>
            <a:r>
              <a:rPr lang="en-US" altLang="zh-CN" sz="900" dirty="0">
                <a:solidFill>
                  <a:srgbClr val="C00000"/>
                </a:solidFill>
                <a:latin typeface="微软雅黑" panose="020B0503020204020204" pitchFamily="34" charset="-122"/>
                <a:ea typeface="微软雅黑" panose="020B0503020204020204" pitchFamily="34" charset="-122"/>
                <a:cs typeface="Courier New" pitchFamily="49" charset="0"/>
              </a:rPr>
              <a:t>-bps start-op </a:t>
            </a:r>
            <a:r>
              <a:rPr lang="en-US" altLang="zh-CN" sz="900" dirty="0" err="1">
                <a:solidFill>
                  <a:srgbClr val="C00000"/>
                </a:solidFill>
                <a:latin typeface="微软雅黑" panose="020B0503020204020204" pitchFamily="34" charset="-122"/>
                <a:ea typeface="微软雅黑" panose="020B0503020204020204" pitchFamily="34" charset="-122"/>
                <a:cs typeface="Courier New" pitchFamily="49" charset="0"/>
              </a:rPr>
              <a:t>ge</a:t>
            </a:r>
            <a:r>
              <a:rPr lang="en-US" altLang="zh-CN" sz="900" dirty="0">
                <a:solidFill>
                  <a:srgbClr val="C00000"/>
                </a:solidFill>
                <a:latin typeface="微软雅黑" panose="020B0503020204020204" pitchFamily="34" charset="-122"/>
                <a:ea typeface="微软雅黑" panose="020B0503020204020204" pitchFamily="34" charset="-122"/>
                <a:cs typeface="Courier New" pitchFamily="49" charset="0"/>
              </a:rPr>
              <a:t> start-</a:t>
            </a:r>
            <a:r>
              <a:rPr lang="en-US" altLang="zh-CN" sz="900" dirty="0" err="1">
                <a:solidFill>
                  <a:srgbClr val="C00000"/>
                </a:solidFill>
                <a:latin typeface="微软雅黑" panose="020B0503020204020204" pitchFamily="34" charset="-122"/>
                <a:ea typeface="微软雅黑" panose="020B0503020204020204" pitchFamily="34" charset="-122"/>
                <a:cs typeface="Courier New" pitchFamily="49" charset="0"/>
              </a:rPr>
              <a:t>val</a:t>
            </a:r>
            <a:r>
              <a:rPr lang="en-US" altLang="zh-CN" sz="900" dirty="0">
                <a:solidFill>
                  <a:srgbClr val="C00000"/>
                </a:solidFill>
                <a:latin typeface="微软雅黑" panose="020B0503020204020204" pitchFamily="34" charset="-122"/>
                <a:ea typeface="微软雅黑" panose="020B0503020204020204" pitchFamily="34" charset="-122"/>
                <a:cs typeface="Courier New" pitchFamily="49" charset="0"/>
              </a:rPr>
              <a:t> 50000 restart-op </a:t>
            </a:r>
            <a:r>
              <a:rPr lang="en-US" altLang="zh-CN" sz="900" dirty="0" err="1">
                <a:solidFill>
                  <a:srgbClr val="C00000"/>
                </a:solidFill>
                <a:latin typeface="微软雅黑" panose="020B0503020204020204" pitchFamily="34" charset="-122"/>
                <a:ea typeface="微软雅黑" panose="020B0503020204020204" pitchFamily="34" charset="-122"/>
                <a:cs typeface="Courier New" pitchFamily="49" charset="0"/>
              </a:rPr>
              <a:t>lt</a:t>
            </a:r>
            <a:r>
              <a:rPr lang="en-US" altLang="zh-CN" sz="900" dirty="0">
                <a:solidFill>
                  <a:srgbClr val="C00000"/>
                </a:solidFill>
                <a:latin typeface="微软雅黑" panose="020B0503020204020204" pitchFamily="34" charset="-122"/>
                <a:ea typeface="微软雅黑" panose="020B0503020204020204" pitchFamily="34" charset="-122"/>
                <a:cs typeface="Courier New" pitchFamily="49" charset="0"/>
              </a:rPr>
              <a:t> restart-</a:t>
            </a:r>
            <a:r>
              <a:rPr lang="en-US" altLang="zh-CN" sz="900" dirty="0" err="1">
                <a:solidFill>
                  <a:srgbClr val="C00000"/>
                </a:solidFill>
                <a:latin typeface="微软雅黑" panose="020B0503020204020204" pitchFamily="34" charset="-122"/>
                <a:ea typeface="微软雅黑" panose="020B0503020204020204" pitchFamily="34" charset="-122"/>
                <a:cs typeface="Courier New" pitchFamily="49" charset="0"/>
              </a:rPr>
              <a:t>val</a:t>
            </a:r>
            <a:r>
              <a:rPr lang="en-US" altLang="zh-CN" sz="900" dirty="0">
                <a:solidFill>
                  <a:srgbClr val="C00000"/>
                </a:solidFill>
                <a:latin typeface="微软雅黑" panose="020B0503020204020204" pitchFamily="34" charset="-122"/>
                <a:ea typeface="微软雅黑" panose="020B0503020204020204" pitchFamily="34" charset="-122"/>
                <a:cs typeface="Courier New" pitchFamily="49" charset="0"/>
              </a:rPr>
              <a:t> 20000 interval 20 </a:t>
            </a:r>
          </a:p>
          <a:p>
            <a:r>
              <a:rPr lang="en-US" altLang="zh-CN" sz="900" dirty="0">
                <a:latin typeface="微软雅黑" panose="020B0503020204020204" pitchFamily="34" charset="-122"/>
                <a:ea typeface="微软雅黑" panose="020B0503020204020204" pitchFamily="34" charset="-122"/>
                <a:cs typeface="Courier New" pitchFamily="49" charset="0"/>
              </a:rPr>
              <a:t>[2630-rtm-1]action 0 </a:t>
            </a:r>
            <a:r>
              <a:rPr lang="en-US" altLang="zh-CN" sz="900" dirty="0" err="1">
                <a:solidFill>
                  <a:srgbClr val="C00000"/>
                </a:solidFill>
                <a:latin typeface="微软雅黑" panose="020B0503020204020204" pitchFamily="34" charset="-122"/>
                <a:ea typeface="微软雅黑" panose="020B0503020204020204" pitchFamily="34" charset="-122"/>
                <a:cs typeface="Courier New" pitchFamily="49" charset="0"/>
              </a:rPr>
              <a:t>syslog</a:t>
            </a:r>
            <a:r>
              <a:rPr lang="en-US" altLang="zh-CN" sz="900" dirty="0">
                <a:solidFill>
                  <a:srgbClr val="C00000"/>
                </a:solidFill>
                <a:latin typeface="微软雅黑" panose="020B0503020204020204" pitchFamily="34" charset="-122"/>
                <a:ea typeface="微软雅黑" panose="020B0503020204020204" pitchFamily="34" charset="-122"/>
                <a:cs typeface="Courier New" pitchFamily="49" charset="0"/>
              </a:rPr>
              <a:t> priority 3 facility local1 </a:t>
            </a:r>
            <a:r>
              <a:rPr lang="en-US" altLang="zh-CN" sz="900" dirty="0" err="1">
                <a:solidFill>
                  <a:srgbClr val="C00000"/>
                </a:solidFill>
                <a:latin typeface="微软雅黑" panose="020B0503020204020204" pitchFamily="34" charset="-122"/>
                <a:ea typeface="微软雅黑" panose="020B0503020204020204" pitchFamily="34" charset="-122"/>
                <a:cs typeface="Courier New" pitchFamily="49" charset="0"/>
              </a:rPr>
              <a:t>msg</a:t>
            </a:r>
            <a:r>
              <a:rPr lang="en-US" altLang="zh-CN" sz="900" dirty="0">
                <a:solidFill>
                  <a:srgbClr val="C00000"/>
                </a:solidFill>
                <a:latin typeface="微软雅黑" panose="020B0503020204020204" pitchFamily="34" charset="-122"/>
                <a:ea typeface="微软雅黑" panose="020B0503020204020204" pitchFamily="34" charset="-122"/>
                <a:cs typeface="Courier New" pitchFamily="49" charset="0"/>
              </a:rPr>
              <a:t> "GE0/1 input rate more than 50000bps"</a:t>
            </a:r>
          </a:p>
          <a:p>
            <a:r>
              <a:rPr lang="en-US" altLang="zh-CN" sz="900" dirty="0">
                <a:latin typeface="微软雅黑" panose="020B0503020204020204" pitchFamily="34" charset="-122"/>
                <a:ea typeface="微软雅黑" panose="020B0503020204020204" pitchFamily="34" charset="-122"/>
                <a:cs typeface="Courier New" pitchFamily="49" charset="0"/>
              </a:rPr>
              <a:t>[2630-rtm-1]action 1 </a:t>
            </a:r>
            <a:r>
              <a:rPr lang="en-US" altLang="zh-CN" sz="900" dirty="0" err="1">
                <a:latin typeface="微软雅黑" panose="020B0503020204020204" pitchFamily="34" charset="-122"/>
                <a:ea typeface="微软雅黑" panose="020B0503020204020204" pitchFamily="34" charset="-122"/>
                <a:cs typeface="Courier New" pitchFamily="49" charset="0"/>
              </a:rPr>
              <a:t>cli</a:t>
            </a:r>
            <a:r>
              <a:rPr lang="en-US" altLang="zh-CN" sz="900" dirty="0">
                <a:latin typeface="微软雅黑" panose="020B0503020204020204" pitchFamily="34" charset="-122"/>
                <a:ea typeface="微软雅黑" panose="020B0503020204020204" pitchFamily="34" charset="-122"/>
                <a:cs typeface="Courier New" pitchFamily="49" charset="0"/>
              </a:rPr>
              <a:t> </a:t>
            </a:r>
            <a:r>
              <a:rPr lang="en-US" altLang="zh-CN" sz="900" dirty="0">
                <a:solidFill>
                  <a:srgbClr val="C00000"/>
                </a:solidFill>
                <a:latin typeface="微软雅黑" panose="020B0503020204020204" pitchFamily="34" charset="-122"/>
                <a:ea typeface="微软雅黑" panose="020B0503020204020204" pitchFamily="34" charset="-122"/>
                <a:cs typeface="Courier New" pitchFamily="49" charset="0"/>
              </a:rPr>
              <a:t>display </a:t>
            </a:r>
            <a:r>
              <a:rPr lang="en-US" altLang="zh-CN" sz="900" dirty="0" err="1">
                <a:solidFill>
                  <a:srgbClr val="C00000"/>
                </a:solidFill>
                <a:latin typeface="微软雅黑" panose="020B0503020204020204" pitchFamily="34" charset="-122"/>
                <a:ea typeface="微软雅黑" panose="020B0503020204020204" pitchFamily="34" charset="-122"/>
                <a:cs typeface="Courier New" pitchFamily="49" charset="0"/>
              </a:rPr>
              <a:t>cpu</a:t>
            </a:r>
            <a:r>
              <a:rPr lang="en-US" altLang="zh-CN" sz="900" dirty="0">
                <a:solidFill>
                  <a:srgbClr val="C00000"/>
                </a:solidFill>
                <a:latin typeface="微软雅黑" panose="020B0503020204020204" pitchFamily="34" charset="-122"/>
                <a:ea typeface="微软雅黑" panose="020B0503020204020204" pitchFamily="34" charset="-122"/>
                <a:cs typeface="Courier New" pitchFamily="49" charset="0"/>
              </a:rPr>
              <a:t> &gt;&gt; ge1_info.txt   </a:t>
            </a:r>
            <a:r>
              <a:rPr lang="zh-CN" altLang="en-US" sz="900" dirty="0">
                <a:solidFill>
                  <a:srgbClr val="C00000"/>
                </a:solidFill>
                <a:latin typeface="微软雅黑" panose="020B0503020204020204" pitchFamily="34" charset="-122"/>
                <a:ea typeface="微软雅黑" panose="020B0503020204020204" pitchFamily="34" charset="-122"/>
                <a:cs typeface="Courier New" pitchFamily="49" charset="0"/>
              </a:rPr>
              <a:t>记录到文件里</a:t>
            </a:r>
            <a:endParaRPr lang="en-US" altLang="zh-CN" sz="900" dirty="0">
              <a:solidFill>
                <a:srgbClr val="C00000"/>
              </a:solidFill>
              <a:latin typeface="微软雅黑" panose="020B0503020204020204" pitchFamily="34" charset="-122"/>
              <a:ea typeface="微软雅黑" panose="020B0503020204020204" pitchFamily="34" charset="-122"/>
              <a:cs typeface="Courier New" pitchFamily="49" charset="0"/>
            </a:endParaRPr>
          </a:p>
          <a:p>
            <a:r>
              <a:rPr lang="en-US" altLang="zh-CN" sz="900" dirty="0">
                <a:latin typeface="微软雅黑" panose="020B0503020204020204" pitchFamily="34" charset="-122"/>
                <a:ea typeface="微软雅黑" panose="020B0503020204020204" pitchFamily="34" charset="-122"/>
                <a:cs typeface="Courier New" pitchFamily="49" charset="0"/>
              </a:rPr>
              <a:t>[2630-rtm-1]action 2 </a:t>
            </a:r>
            <a:r>
              <a:rPr lang="en-US" altLang="zh-CN" sz="900" dirty="0" err="1">
                <a:latin typeface="微软雅黑" panose="020B0503020204020204" pitchFamily="34" charset="-122"/>
                <a:ea typeface="微软雅黑" panose="020B0503020204020204" pitchFamily="34" charset="-122"/>
                <a:cs typeface="Courier New" pitchFamily="49" charset="0"/>
              </a:rPr>
              <a:t>cli</a:t>
            </a:r>
            <a:r>
              <a:rPr lang="en-US" altLang="zh-CN" sz="900" dirty="0">
                <a:latin typeface="微软雅黑" panose="020B0503020204020204" pitchFamily="34" charset="-122"/>
                <a:ea typeface="微软雅黑" panose="020B0503020204020204" pitchFamily="34" charset="-122"/>
                <a:cs typeface="Courier New" pitchFamily="49" charset="0"/>
              </a:rPr>
              <a:t> display interface gi0/1 &gt;&gt; ge1_info.txt</a:t>
            </a:r>
          </a:p>
          <a:p>
            <a:r>
              <a:rPr lang="en-US" altLang="zh-CN" sz="900" dirty="0">
                <a:latin typeface="微软雅黑" panose="020B0503020204020204" pitchFamily="34" charset="-122"/>
                <a:ea typeface="微软雅黑" panose="020B0503020204020204" pitchFamily="34" charset="-122"/>
                <a:cs typeface="Courier New" pitchFamily="49" charset="0"/>
              </a:rPr>
              <a:t>[2630-rtm-1]action 3 </a:t>
            </a:r>
            <a:r>
              <a:rPr lang="en-US" altLang="zh-CN" sz="900" dirty="0" err="1">
                <a:latin typeface="微软雅黑" panose="020B0503020204020204" pitchFamily="34" charset="-122"/>
                <a:ea typeface="微软雅黑" panose="020B0503020204020204" pitchFamily="34" charset="-122"/>
                <a:cs typeface="Courier New" pitchFamily="49" charset="0"/>
              </a:rPr>
              <a:t>cli</a:t>
            </a:r>
            <a:r>
              <a:rPr lang="en-US" altLang="zh-CN" sz="900" dirty="0">
                <a:latin typeface="微软雅黑" panose="020B0503020204020204" pitchFamily="34" charset="-122"/>
                <a:ea typeface="微软雅黑" panose="020B0503020204020204" pitchFamily="34" charset="-122"/>
                <a:cs typeface="Courier New" pitchFamily="49" charset="0"/>
              </a:rPr>
              <a:t> display process &gt;&gt; ge1_info.txt     </a:t>
            </a:r>
            <a:r>
              <a:rPr lang="zh-CN" altLang="en-US" sz="900" dirty="0">
                <a:solidFill>
                  <a:srgbClr val="C00000"/>
                </a:solidFill>
                <a:latin typeface="微软雅黑" panose="020B0503020204020204" pitchFamily="34" charset="-122"/>
                <a:ea typeface="微软雅黑" panose="020B0503020204020204" pitchFamily="34" charset="-122"/>
                <a:cs typeface="Courier New" pitchFamily="49" charset="0"/>
              </a:rPr>
              <a:t>并打印</a:t>
            </a:r>
            <a:r>
              <a:rPr lang="en-US" altLang="zh-CN" sz="900" dirty="0" err="1">
                <a:solidFill>
                  <a:srgbClr val="C00000"/>
                </a:solidFill>
                <a:latin typeface="微软雅黑" panose="020B0503020204020204" pitchFamily="34" charset="-122"/>
                <a:ea typeface="微软雅黑" panose="020B0503020204020204" pitchFamily="34" charset="-122"/>
                <a:cs typeface="Courier New" pitchFamily="49" charset="0"/>
              </a:rPr>
              <a:t>syslog</a:t>
            </a:r>
            <a:r>
              <a:rPr lang="zh-CN" altLang="en-US" sz="900" dirty="0">
                <a:solidFill>
                  <a:srgbClr val="C00000"/>
                </a:solidFill>
                <a:latin typeface="微软雅黑" panose="020B0503020204020204" pitchFamily="34" charset="-122"/>
                <a:ea typeface="微软雅黑" panose="020B0503020204020204" pitchFamily="34" charset="-122"/>
                <a:cs typeface="Courier New" pitchFamily="49" charset="0"/>
              </a:rPr>
              <a:t>出来</a:t>
            </a:r>
            <a:endParaRPr lang="en-US" altLang="zh-CN" sz="900" dirty="0">
              <a:solidFill>
                <a:srgbClr val="C00000"/>
              </a:solidFill>
              <a:latin typeface="微软雅黑" panose="020B0503020204020204" pitchFamily="34" charset="-122"/>
              <a:ea typeface="微软雅黑" panose="020B0503020204020204" pitchFamily="34" charset="-122"/>
              <a:cs typeface="Courier New" pitchFamily="49" charset="0"/>
            </a:endParaRPr>
          </a:p>
          <a:p>
            <a:r>
              <a:rPr lang="en-US" altLang="zh-CN" sz="900" dirty="0">
                <a:latin typeface="微软雅黑" panose="020B0503020204020204" pitchFamily="34" charset="-122"/>
                <a:ea typeface="微软雅黑" panose="020B0503020204020204" pitchFamily="34" charset="-122"/>
                <a:cs typeface="Courier New" pitchFamily="49" charset="0"/>
              </a:rPr>
              <a:t>[2630-rtm-1]action 4 </a:t>
            </a:r>
            <a:r>
              <a:rPr lang="en-US" altLang="zh-CN" sz="900" dirty="0" err="1">
                <a:latin typeface="微软雅黑" panose="020B0503020204020204" pitchFamily="34" charset="-122"/>
                <a:ea typeface="微软雅黑" panose="020B0503020204020204" pitchFamily="34" charset="-122"/>
                <a:cs typeface="Courier New" pitchFamily="49" charset="0"/>
              </a:rPr>
              <a:t>cli</a:t>
            </a:r>
            <a:r>
              <a:rPr lang="en-US" altLang="zh-CN" sz="900" dirty="0">
                <a:latin typeface="微软雅黑" panose="020B0503020204020204" pitchFamily="34" charset="-122"/>
                <a:ea typeface="微软雅黑" panose="020B0503020204020204" pitchFamily="34" charset="-122"/>
                <a:cs typeface="Courier New" pitchFamily="49" charset="0"/>
              </a:rPr>
              <a:t> display clock &gt;&gt; ge1_info.txt</a:t>
            </a:r>
          </a:p>
          <a:p>
            <a:r>
              <a:rPr lang="en-US" altLang="zh-CN" sz="900" dirty="0">
                <a:latin typeface="微软雅黑" panose="020B0503020204020204" pitchFamily="34" charset="-122"/>
                <a:ea typeface="微软雅黑" panose="020B0503020204020204" pitchFamily="34" charset="-122"/>
                <a:cs typeface="Courier New" pitchFamily="49" charset="0"/>
              </a:rPr>
              <a:t>[2630-rtm-1]</a:t>
            </a:r>
            <a:r>
              <a:rPr lang="en-US" altLang="zh-CN" sz="900" dirty="0">
                <a:solidFill>
                  <a:srgbClr val="FF0000"/>
                </a:solidFill>
                <a:latin typeface="微软雅黑" panose="020B0503020204020204" pitchFamily="34" charset="-122"/>
                <a:ea typeface="微软雅黑" panose="020B0503020204020204" pitchFamily="34" charset="-122"/>
                <a:cs typeface="Courier New" pitchFamily="49" charset="0"/>
              </a:rPr>
              <a:t>commit</a:t>
            </a:r>
            <a:r>
              <a:rPr lang="en-US" altLang="zh-CN" sz="900" dirty="0">
                <a:latin typeface="微软雅黑" panose="020B0503020204020204" pitchFamily="34" charset="-122"/>
                <a:ea typeface="微软雅黑" panose="020B0503020204020204" pitchFamily="34" charset="-122"/>
                <a:cs typeface="Courier New" pitchFamily="49" charset="0"/>
              </a:rPr>
              <a:t> 			</a:t>
            </a:r>
            <a:r>
              <a:rPr lang="en-US" altLang="zh-CN" sz="900" dirty="0" err="1">
                <a:latin typeface="微软雅黑" panose="020B0503020204020204" pitchFamily="34" charset="-122"/>
                <a:ea typeface="微软雅黑" panose="020B0503020204020204" pitchFamily="34" charset="-122"/>
                <a:cs typeface="Courier New" pitchFamily="49" charset="0"/>
              </a:rPr>
              <a:t>commit</a:t>
            </a:r>
            <a:r>
              <a:rPr lang="zh-CN" altLang="en-US" sz="900" dirty="0">
                <a:latin typeface="微软雅黑" panose="020B0503020204020204" pitchFamily="34" charset="-122"/>
                <a:ea typeface="微软雅黑" panose="020B0503020204020204" pitchFamily="34" charset="-122"/>
                <a:cs typeface="Courier New" pitchFamily="49" charset="0"/>
              </a:rPr>
              <a:t>之后就可以看到这个配置了。这只是</a:t>
            </a:r>
            <a:r>
              <a:rPr lang="en-US" altLang="zh-CN" sz="900" dirty="0">
                <a:latin typeface="微软雅黑" panose="020B0503020204020204" pitchFamily="34" charset="-122"/>
                <a:ea typeface="微软雅黑" panose="020B0503020204020204" pitchFamily="34" charset="-122"/>
                <a:cs typeface="Courier New" pitchFamily="49" charset="0"/>
              </a:rPr>
              <a:t>interface</a:t>
            </a:r>
            <a:r>
              <a:rPr lang="zh-CN" altLang="en-US" sz="900" dirty="0">
                <a:latin typeface="微软雅黑" panose="020B0503020204020204" pitchFamily="34" charset="-122"/>
                <a:ea typeface="微软雅黑" panose="020B0503020204020204" pitchFamily="34" charset="-122"/>
                <a:cs typeface="Courier New" pitchFamily="49" charset="0"/>
              </a:rPr>
              <a:t>的情况</a:t>
            </a:r>
            <a:endParaRPr lang="en-US" altLang="zh-CN" sz="900" dirty="0">
              <a:latin typeface="微软雅黑" panose="020B0503020204020204" pitchFamily="34" charset="-122"/>
              <a:ea typeface="微软雅黑" panose="020B0503020204020204" pitchFamily="34" charset="-122"/>
              <a:cs typeface="Courier New" pitchFamily="49" charset="0"/>
            </a:endParaRPr>
          </a:p>
          <a:p>
            <a:r>
              <a:rPr lang="en-US" altLang="zh-CN" sz="900" dirty="0">
                <a:latin typeface="微软雅黑" panose="020B0503020204020204" pitchFamily="34" charset="-122"/>
                <a:ea typeface="微软雅黑" panose="020B0503020204020204" pitchFamily="34" charset="-122"/>
                <a:cs typeface="Courier New" pitchFamily="49" charset="0"/>
              </a:rPr>
              <a:t>[2630-rtm-1]</a:t>
            </a:r>
            <a:r>
              <a:rPr lang="en-US" altLang="zh-CN" sz="900" dirty="0" err="1">
                <a:latin typeface="微软雅黑" panose="020B0503020204020204" pitchFamily="34" charset="-122"/>
                <a:ea typeface="微软雅黑" panose="020B0503020204020204" pitchFamily="34" charset="-122"/>
                <a:cs typeface="Courier New" pitchFamily="49" charset="0"/>
              </a:rPr>
              <a:t>dis</a:t>
            </a:r>
            <a:r>
              <a:rPr lang="en-US" altLang="zh-CN" sz="900" dirty="0">
                <a:latin typeface="微软雅黑" panose="020B0503020204020204" pitchFamily="34" charset="-122"/>
                <a:ea typeface="微软雅黑" panose="020B0503020204020204" pitchFamily="34" charset="-122"/>
                <a:cs typeface="Courier New" pitchFamily="49" charset="0"/>
              </a:rPr>
              <a:t> </a:t>
            </a:r>
            <a:r>
              <a:rPr lang="en-US" altLang="zh-CN" sz="900" dirty="0" err="1">
                <a:latin typeface="微软雅黑" panose="020B0503020204020204" pitchFamily="34" charset="-122"/>
                <a:ea typeface="微软雅黑" panose="020B0503020204020204" pitchFamily="34" charset="-122"/>
                <a:cs typeface="Courier New" pitchFamily="49" charset="0"/>
              </a:rPr>
              <a:t>th</a:t>
            </a:r>
            <a:endParaRPr lang="en-US" altLang="zh-CN" sz="900" dirty="0">
              <a:latin typeface="微软雅黑" panose="020B0503020204020204" pitchFamily="34" charset="-122"/>
              <a:ea typeface="微软雅黑" panose="020B0503020204020204" pitchFamily="34" charset="-122"/>
              <a:cs typeface="Courier New" pitchFamily="49" charset="0"/>
            </a:endParaRPr>
          </a:p>
          <a:p>
            <a:r>
              <a:rPr lang="en-US" altLang="zh-CN" sz="900" dirty="0">
                <a:latin typeface="微软雅黑" panose="020B0503020204020204" pitchFamily="34" charset="-122"/>
                <a:ea typeface="微软雅黑" panose="020B0503020204020204" pitchFamily="34" charset="-122"/>
                <a:cs typeface="Courier New" pitchFamily="49" charset="0"/>
              </a:rPr>
              <a:t>#</a:t>
            </a:r>
          </a:p>
          <a:p>
            <a:r>
              <a:rPr lang="en-US" altLang="zh-CN" sz="900" dirty="0">
                <a:latin typeface="微软雅黑" panose="020B0503020204020204" pitchFamily="34" charset="-122"/>
                <a:ea typeface="微软雅黑" panose="020B0503020204020204" pitchFamily="34" charset="-122"/>
                <a:cs typeface="Courier New" pitchFamily="49" charset="0"/>
              </a:rPr>
              <a:t>rtm </a:t>
            </a:r>
            <a:r>
              <a:rPr lang="en-US" altLang="zh-CN" sz="900" dirty="0" err="1">
                <a:latin typeface="微软雅黑" panose="020B0503020204020204" pitchFamily="34" charset="-122"/>
                <a:ea typeface="微软雅黑" panose="020B0503020204020204" pitchFamily="34" charset="-122"/>
                <a:cs typeface="Courier New" pitchFamily="49" charset="0"/>
              </a:rPr>
              <a:t>cli</a:t>
            </a:r>
            <a:r>
              <a:rPr lang="en-US" altLang="zh-CN" sz="900" dirty="0">
                <a:latin typeface="微软雅黑" panose="020B0503020204020204" pitchFamily="34" charset="-122"/>
                <a:ea typeface="微软雅黑" panose="020B0503020204020204" pitchFamily="34" charset="-122"/>
                <a:cs typeface="Courier New" pitchFamily="49" charset="0"/>
              </a:rPr>
              <a:t>-policy 1</a:t>
            </a:r>
          </a:p>
          <a:p>
            <a:r>
              <a:rPr lang="en-US" altLang="zh-CN" sz="900" dirty="0">
                <a:latin typeface="微软雅黑" panose="020B0503020204020204" pitchFamily="34" charset="-122"/>
                <a:ea typeface="微软雅黑" panose="020B0503020204020204" pitchFamily="34" charset="-122"/>
                <a:cs typeface="Courier New" pitchFamily="49" charset="0"/>
              </a:rPr>
              <a:t> event interface GigabitEthernet0/1 monitor-</a:t>
            </a:r>
            <a:r>
              <a:rPr lang="en-US" altLang="zh-CN" sz="900" dirty="0" err="1">
                <a:latin typeface="微软雅黑" panose="020B0503020204020204" pitchFamily="34" charset="-122"/>
                <a:ea typeface="微软雅黑" panose="020B0503020204020204" pitchFamily="34" charset="-122"/>
                <a:cs typeface="Courier New" pitchFamily="49" charset="0"/>
              </a:rPr>
              <a:t>obj</a:t>
            </a:r>
            <a:r>
              <a:rPr lang="en-US" altLang="zh-CN" sz="900" dirty="0">
                <a:latin typeface="微软雅黑" panose="020B0503020204020204" pitchFamily="34" charset="-122"/>
                <a:ea typeface="微软雅黑" panose="020B0503020204020204" pitchFamily="34" charset="-122"/>
                <a:cs typeface="Courier New" pitchFamily="49" charset="0"/>
              </a:rPr>
              <a:t> </a:t>
            </a:r>
            <a:r>
              <a:rPr lang="en-US" altLang="zh-CN" sz="900" dirty="0" err="1">
                <a:latin typeface="微软雅黑" panose="020B0503020204020204" pitchFamily="34" charset="-122"/>
                <a:ea typeface="微软雅黑" panose="020B0503020204020204" pitchFamily="34" charset="-122"/>
                <a:cs typeface="Courier New" pitchFamily="49" charset="0"/>
              </a:rPr>
              <a:t>rcv</a:t>
            </a:r>
            <a:r>
              <a:rPr lang="en-US" altLang="zh-CN" sz="900" dirty="0">
                <a:latin typeface="微软雅黑" panose="020B0503020204020204" pitchFamily="34" charset="-122"/>
                <a:ea typeface="微软雅黑" panose="020B0503020204020204" pitchFamily="34" charset="-122"/>
                <a:cs typeface="Courier New" pitchFamily="49" charset="0"/>
              </a:rPr>
              <a:t>-bps start-op </a:t>
            </a:r>
            <a:r>
              <a:rPr lang="en-US" altLang="zh-CN" sz="900" dirty="0" err="1">
                <a:latin typeface="微软雅黑" panose="020B0503020204020204" pitchFamily="34" charset="-122"/>
                <a:ea typeface="微软雅黑" panose="020B0503020204020204" pitchFamily="34" charset="-122"/>
                <a:cs typeface="Courier New" pitchFamily="49" charset="0"/>
              </a:rPr>
              <a:t>ge</a:t>
            </a:r>
            <a:r>
              <a:rPr lang="en-US" altLang="zh-CN" sz="900" dirty="0">
                <a:latin typeface="微软雅黑" panose="020B0503020204020204" pitchFamily="34" charset="-122"/>
                <a:ea typeface="微软雅黑" panose="020B0503020204020204" pitchFamily="34" charset="-122"/>
                <a:cs typeface="Courier New" pitchFamily="49" charset="0"/>
              </a:rPr>
              <a:t> start-</a:t>
            </a:r>
            <a:r>
              <a:rPr lang="en-US" altLang="zh-CN" sz="900" dirty="0" err="1">
                <a:latin typeface="微软雅黑" panose="020B0503020204020204" pitchFamily="34" charset="-122"/>
                <a:ea typeface="微软雅黑" panose="020B0503020204020204" pitchFamily="34" charset="-122"/>
                <a:cs typeface="Courier New" pitchFamily="49" charset="0"/>
              </a:rPr>
              <a:t>val</a:t>
            </a:r>
            <a:r>
              <a:rPr lang="en-US" altLang="zh-CN" sz="900" dirty="0">
                <a:latin typeface="微软雅黑" panose="020B0503020204020204" pitchFamily="34" charset="-122"/>
                <a:ea typeface="微软雅黑" panose="020B0503020204020204" pitchFamily="34" charset="-122"/>
                <a:cs typeface="Courier New" pitchFamily="49" charset="0"/>
              </a:rPr>
              <a:t> 50000 restart-op </a:t>
            </a:r>
            <a:r>
              <a:rPr lang="en-US" altLang="zh-CN" sz="900" dirty="0" err="1">
                <a:latin typeface="微软雅黑" panose="020B0503020204020204" pitchFamily="34" charset="-122"/>
                <a:ea typeface="微软雅黑" panose="020B0503020204020204" pitchFamily="34" charset="-122"/>
                <a:cs typeface="Courier New" pitchFamily="49" charset="0"/>
              </a:rPr>
              <a:t>lt</a:t>
            </a:r>
            <a:r>
              <a:rPr lang="en-US" altLang="zh-CN" sz="900" dirty="0">
                <a:latin typeface="微软雅黑" panose="020B0503020204020204" pitchFamily="34" charset="-122"/>
                <a:ea typeface="微软雅黑" panose="020B0503020204020204" pitchFamily="34" charset="-122"/>
                <a:cs typeface="Courier New" pitchFamily="49" charset="0"/>
              </a:rPr>
              <a:t> restart-</a:t>
            </a:r>
            <a:r>
              <a:rPr lang="en-US" altLang="zh-CN" sz="900" dirty="0" err="1">
                <a:latin typeface="微软雅黑" panose="020B0503020204020204" pitchFamily="34" charset="-122"/>
                <a:ea typeface="微软雅黑" panose="020B0503020204020204" pitchFamily="34" charset="-122"/>
                <a:cs typeface="Courier New" pitchFamily="49" charset="0"/>
              </a:rPr>
              <a:t>val</a:t>
            </a:r>
            <a:r>
              <a:rPr lang="en-US" altLang="zh-CN" sz="900" dirty="0">
                <a:latin typeface="微软雅黑" panose="020B0503020204020204" pitchFamily="34" charset="-122"/>
                <a:ea typeface="微软雅黑" panose="020B0503020204020204" pitchFamily="34" charset="-122"/>
                <a:cs typeface="Courier New" pitchFamily="49" charset="0"/>
              </a:rPr>
              <a:t> 20000 interval 20</a:t>
            </a:r>
          </a:p>
          <a:p>
            <a:r>
              <a:rPr lang="en-US" altLang="zh-CN" sz="900" dirty="0">
                <a:latin typeface="微软雅黑" panose="020B0503020204020204" pitchFamily="34" charset="-122"/>
                <a:ea typeface="微软雅黑" panose="020B0503020204020204" pitchFamily="34" charset="-122"/>
                <a:cs typeface="Courier New" pitchFamily="49" charset="0"/>
              </a:rPr>
              <a:t> action 0 </a:t>
            </a:r>
            <a:r>
              <a:rPr lang="en-US" altLang="zh-CN" sz="900" dirty="0" err="1">
                <a:latin typeface="微软雅黑" panose="020B0503020204020204" pitchFamily="34" charset="-122"/>
                <a:ea typeface="微软雅黑" panose="020B0503020204020204" pitchFamily="34" charset="-122"/>
                <a:cs typeface="Courier New" pitchFamily="49" charset="0"/>
              </a:rPr>
              <a:t>syslog</a:t>
            </a:r>
            <a:r>
              <a:rPr lang="en-US" altLang="zh-CN" sz="900" dirty="0">
                <a:latin typeface="微软雅黑" panose="020B0503020204020204" pitchFamily="34" charset="-122"/>
                <a:ea typeface="微软雅黑" panose="020B0503020204020204" pitchFamily="34" charset="-122"/>
                <a:cs typeface="Courier New" pitchFamily="49" charset="0"/>
              </a:rPr>
              <a:t> priority 3 facility local1 </a:t>
            </a:r>
            <a:r>
              <a:rPr lang="en-US" altLang="zh-CN" sz="900" dirty="0" err="1">
                <a:latin typeface="微软雅黑" panose="020B0503020204020204" pitchFamily="34" charset="-122"/>
                <a:ea typeface="微软雅黑" panose="020B0503020204020204" pitchFamily="34" charset="-122"/>
                <a:cs typeface="Courier New" pitchFamily="49" charset="0"/>
              </a:rPr>
              <a:t>msg</a:t>
            </a:r>
            <a:r>
              <a:rPr lang="en-US" altLang="zh-CN" sz="900" dirty="0">
                <a:latin typeface="微软雅黑" panose="020B0503020204020204" pitchFamily="34" charset="-122"/>
                <a:ea typeface="微软雅黑" panose="020B0503020204020204" pitchFamily="34" charset="-122"/>
                <a:cs typeface="Courier New" pitchFamily="49" charset="0"/>
              </a:rPr>
              <a:t> "GE0/1 input rate more than 50000bps"</a:t>
            </a:r>
          </a:p>
          <a:p>
            <a:r>
              <a:rPr lang="en-US" altLang="zh-CN" sz="900" dirty="0">
                <a:latin typeface="微软雅黑" panose="020B0503020204020204" pitchFamily="34" charset="-122"/>
                <a:ea typeface="微软雅黑" panose="020B0503020204020204" pitchFamily="34" charset="-122"/>
                <a:cs typeface="Courier New" pitchFamily="49" charset="0"/>
              </a:rPr>
              <a:t> action 1 </a:t>
            </a:r>
            <a:r>
              <a:rPr lang="en-US" altLang="zh-CN" sz="900" dirty="0" err="1">
                <a:latin typeface="微软雅黑" panose="020B0503020204020204" pitchFamily="34" charset="-122"/>
                <a:ea typeface="微软雅黑" panose="020B0503020204020204" pitchFamily="34" charset="-122"/>
                <a:cs typeface="Courier New" pitchFamily="49" charset="0"/>
              </a:rPr>
              <a:t>cli</a:t>
            </a:r>
            <a:r>
              <a:rPr lang="en-US" altLang="zh-CN" sz="900" dirty="0">
                <a:latin typeface="微软雅黑" panose="020B0503020204020204" pitchFamily="34" charset="-122"/>
                <a:ea typeface="微软雅黑" panose="020B0503020204020204" pitchFamily="34" charset="-122"/>
                <a:cs typeface="Courier New" pitchFamily="49" charset="0"/>
              </a:rPr>
              <a:t> display </a:t>
            </a:r>
            <a:r>
              <a:rPr lang="en-US" altLang="zh-CN" sz="900" dirty="0" err="1">
                <a:latin typeface="微软雅黑" panose="020B0503020204020204" pitchFamily="34" charset="-122"/>
                <a:ea typeface="微软雅黑" panose="020B0503020204020204" pitchFamily="34" charset="-122"/>
                <a:cs typeface="Courier New" pitchFamily="49" charset="0"/>
              </a:rPr>
              <a:t>cpu</a:t>
            </a:r>
            <a:r>
              <a:rPr lang="en-US" altLang="zh-CN" sz="900" dirty="0">
                <a:latin typeface="微软雅黑" panose="020B0503020204020204" pitchFamily="34" charset="-122"/>
                <a:ea typeface="微软雅黑" panose="020B0503020204020204" pitchFamily="34" charset="-122"/>
                <a:cs typeface="Courier New" pitchFamily="49" charset="0"/>
              </a:rPr>
              <a:t> &gt;&gt; ge1_info.txt</a:t>
            </a:r>
          </a:p>
          <a:p>
            <a:r>
              <a:rPr lang="en-US" altLang="zh-CN" sz="900" dirty="0">
                <a:latin typeface="微软雅黑" panose="020B0503020204020204" pitchFamily="34" charset="-122"/>
                <a:ea typeface="微软雅黑" panose="020B0503020204020204" pitchFamily="34" charset="-122"/>
                <a:cs typeface="Courier New" pitchFamily="49" charset="0"/>
              </a:rPr>
              <a:t> action 2 </a:t>
            </a:r>
            <a:r>
              <a:rPr lang="en-US" altLang="zh-CN" sz="900" dirty="0" err="1">
                <a:latin typeface="微软雅黑" panose="020B0503020204020204" pitchFamily="34" charset="-122"/>
                <a:ea typeface="微软雅黑" panose="020B0503020204020204" pitchFamily="34" charset="-122"/>
                <a:cs typeface="Courier New" pitchFamily="49" charset="0"/>
              </a:rPr>
              <a:t>cli</a:t>
            </a:r>
            <a:r>
              <a:rPr lang="en-US" altLang="zh-CN" sz="900" dirty="0">
                <a:latin typeface="微软雅黑" panose="020B0503020204020204" pitchFamily="34" charset="-122"/>
                <a:ea typeface="微软雅黑" panose="020B0503020204020204" pitchFamily="34" charset="-122"/>
                <a:cs typeface="Courier New" pitchFamily="49" charset="0"/>
              </a:rPr>
              <a:t> display interface gi0/1 &gt;&gt; ge1_info.txt</a:t>
            </a:r>
          </a:p>
          <a:p>
            <a:r>
              <a:rPr lang="en-US" altLang="zh-CN" sz="900" dirty="0">
                <a:latin typeface="微软雅黑" panose="020B0503020204020204" pitchFamily="34" charset="-122"/>
                <a:ea typeface="微软雅黑" panose="020B0503020204020204" pitchFamily="34" charset="-122"/>
                <a:cs typeface="Courier New" pitchFamily="49" charset="0"/>
              </a:rPr>
              <a:t> action 3 </a:t>
            </a:r>
            <a:r>
              <a:rPr lang="en-US" altLang="zh-CN" sz="900" dirty="0" err="1">
                <a:latin typeface="微软雅黑" panose="020B0503020204020204" pitchFamily="34" charset="-122"/>
                <a:ea typeface="微软雅黑" panose="020B0503020204020204" pitchFamily="34" charset="-122"/>
                <a:cs typeface="Courier New" pitchFamily="49" charset="0"/>
              </a:rPr>
              <a:t>cli</a:t>
            </a:r>
            <a:r>
              <a:rPr lang="en-US" altLang="zh-CN" sz="900" dirty="0">
                <a:latin typeface="微软雅黑" panose="020B0503020204020204" pitchFamily="34" charset="-122"/>
                <a:ea typeface="微软雅黑" panose="020B0503020204020204" pitchFamily="34" charset="-122"/>
                <a:cs typeface="Courier New" pitchFamily="49" charset="0"/>
              </a:rPr>
              <a:t> display process &gt;&gt; ge1_info.txt</a:t>
            </a:r>
          </a:p>
          <a:p>
            <a:r>
              <a:rPr lang="en-US" altLang="zh-CN" sz="900" dirty="0">
                <a:latin typeface="微软雅黑" panose="020B0503020204020204" pitchFamily="34" charset="-122"/>
                <a:ea typeface="微软雅黑" panose="020B0503020204020204" pitchFamily="34" charset="-122"/>
                <a:cs typeface="Courier New" pitchFamily="49" charset="0"/>
              </a:rPr>
              <a:t> action 4 </a:t>
            </a:r>
            <a:r>
              <a:rPr lang="en-US" altLang="zh-CN" sz="900" dirty="0" err="1">
                <a:latin typeface="微软雅黑" panose="020B0503020204020204" pitchFamily="34" charset="-122"/>
                <a:ea typeface="微软雅黑" panose="020B0503020204020204" pitchFamily="34" charset="-122"/>
                <a:cs typeface="Courier New" pitchFamily="49" charset="0"/>
              </a:rPr>
              <a:t>cli</a:t>
            </a:r>
            <a:r>
              <a:rPr lang="en-US" altLang="zh-CN" sz="900" dirty="0">
                <a:latin typeface="微软雅黑" panose="020B0503020204020204" pitchFamily="34" charset="-122"/>
                <a:ea typeface="微软雅黑" panose="020B0503020204020204" pitchFamily="34" charset="-122"/>
                <a:cs typeface="Courier New" pitchFamily="49" charset="0"/>
              </a:rPr>
              <a:t> display clock &gt;&gt; ge1_info.txt</a:t>
            </a:r>
          </a:p>
          <a:p>
            <a:r>
              <a:rPr lang="en-US" altLang="zh-CN" sz="900" dirty="0">
                <a:latin typeface="微软雅黑" panose="020B0503020204020204" pitchFamily="34" charset="-122"/>
                <a:ea typeface="微软雅黑" panose="020B0503020204020204" pitchFamily="34" charset="-122"/>
                <a:cs typeface="Courier New" pitchFamily="49" charset="0"/>
              </a:rPr>
              <a:t> user-role network-admin </a:t>
            </a:r>
          </a:p>
          <a:p>
            <a:r>
              <a:rPr lang="en-US" altLang="zh-CN" sz="900" dirty="0">
                <a:latin typeface="微软雅黑" panose="020B0503020204020204" pitchFamily="34" charset="-122"/>
                <a:ea typeface="微软雅黑" panose="020B0503020204020204" pitchFamily="34" charset="-122"/>
                <a:cs typeface="Courier New" pitchFamily="49" charset="0"/>
              </a:rPr>
              <a:t>#</a:t>
            </a:r>
          </a:p>
          <a:p>
            <a:r>
              <a:rPr lang="en-US" altLang="zh-CN" sz="900" dirty="0">
                <a:latin typeface="微软雅黑" panose="020B0503020204020204" pitchFamily="34" charset="-122"/>
                <a:ea typeface="微软雅黑" panose="020B0503020204020204" pitchFamily="34" charset="-122"/>
                <a:cs typeface="Courier New" pitchFamily="49" charset="0"/>
              </a:rPr>
              <a:t>return</a:t>
            </a:r>
          </a:p>
          <a:p>
            <a:r>
              <a:rPr lang="en-US" altLang="zh-CN" sz="900" dirty="0">
                <a:latin typeface="微软雅黑" panose="020B0503020204020204" pitchFamily="34" charset="-122"/>
                <a:ea typeface="微软雅黑" panose="020B0503020204020204" pitchFamily="34" charset="-122"/>
                <a:cs typeface="Courier New" pitchFamily="49" charset="0"/>
              </a:rPr>
              <a:t>&lt;2630</a:t>
            </a:r>
            <a:r>
              <a:rPr lang="en-US" altLang="zh-CN" sz="900" dirty="0">
                <a:solidFill>
                  <a:srgbClr val="FF0000"/>
                </a:solidFill>
                <a:latin typeface="微软雅黑" panose="020B0503020204020204" pitchFamily="34" charset="-122"/>
                <a:ea typeface="微软雅黑" panose="020B0503020204020204" pitchFamily="34" charset="-122"/>
                <a:cs typeface="Courier New" pitchFamily="49" charset="0"/>
              </a:rPr>
              <a:t>&gt;%Dec 19 16:13:40:593 2011 2630 RTM/3/RTM_ACTION: "GE0/1 input rate more than 50000bps"</a:t>
            </a:r>
          </a:p>
          <a:p>
            <a:r>
              <a:rPr lang="en-US" altLang="zh-CN" sz="900" dirty="0">
                <a:latin typeface="微软雅黑" panose="020B0503020204020204" pitchFamily="34" charset="-122"/>
                <a:ea typeface="微软雅黑" panose="020B0503020204020204" pitchFamily="34" charset="-122"/>
                <a:cs typeface="Courier New" pitchFamily="49" charset="0"/>
              </a:rPr>
              <a:t>%Dec 19 16:13:41:317 2011 2630 RTM/6/RTM_POLICY: CLI policy 1 is running successfully.</a:t>
            </a:r>
          </a:p>
        </p:txBody>
      </p:sp>
    </p:spTree>
    <p:extLst>
      <p:ext uri="{BB962C8B-B14F-4D97-AF65-F5344CB8AC3E}">
        <p14:creationId xmlns:p14="http://schemas.microsoft.com/office/powerpoint/2010/main" val="390140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7" name="矩形 56"/>
          <p:cNvSpPr>
            <a:spLocks noChangeArrowheads="1"/>
          </p:cNvSpPr>
          <p:nvPr/>
        </p:nvSpPr>
        <p:spPr bwMode="ltGray">
          <a:xfrm>
            <a:off x="1893075" y="3827600"/>
            <a:ext cx="5250669" cy="631046"/>
          </a:xfrm>
          <a:prstGeom prst="rect">
            <a:avLst/>
          </a:prstGeom>
          <a:solidFill>
            <a:srgbClr val="025AAA"/>
          </a:solidFill>
          <a:ln w="9525">
            <a:noFill/>
            <a:miter lim="800000"/>
            <a:headEnd/>
            <a:tailEnd/>
          </a:ln>
        </p:spPr>
        <p:txBody>
          <a:bodyPr wrap="none"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028" name="Rectangle 1056"/>
          <p:cNvSpPr>
            <a:spLocks noChangeArrowheads="1"/>
          </p:cNvSpPr>
          <p:nvPr/>
        </p:nvSpPr>
        <p:spPr bwMode="auto">
          <a:xfrm rot="-5400000">
            <a:off x="6536447" y="1167356"/>
            <a:ext cx="121668" cy="868269"/>
          </a:xfrm>
          <a:prstGeom prst="rect">
            <a:avLst/>
          </a:prstGeom>
          <a:gradFill rotWithShape="1">
            <a:gsLst>
              <a:gs pos="0">
                <a:srgbClr val="808080"/>
              </a:gs>
              <a:gs pos="50000">
                <a:srgbClr val="FFFFFF"/>
              </a:gs>
              <a:gs pos="100000">
                <a:srgbClr val="808080"/>
              </a:gs>
            </a:gsLst>
            <a:lin ang="0" scaled="1"/>
          </a:gradFill>
          <a:ln w="9525">
            <a:solidFill>
              <a:schemeClr val="bg2"/>
            </a:solidFill>
            <a:miter lim="800000"/>
            <a:headEnd/>
            <a:tailEnd/>
          </a:ln>
        </p:spPr>
        <p:txBody>
          <a:bodyPr wrap="none" anchor="ctr"/>
          <a:lstStyle/>
          <a:p>
            <a:endParaRPr lang="zh-CN" altLang="zh-CN" dirty="0">
              <a:latin typeface="微软雅黑" panose="020B0503020204020204" pitchFamily="34" charset="-122"/>
              <a:ea typeface="微软雅黑" panose="020B0503020204020204" pitchFamily="34" charset="-122"/>
            </a:endParaRPr>
          </a:p>
        </p:txBody>
      </p:sp>
      <p:sp>
        <p:nvSpPr>
          <p:cNvPr id="1029" name="Rectangle 1056"/>
          <p:cNvSpPr>
            <a:spLocks noChangeArrowheads="1"/>
          </p:cNvSpPr>
          <p:nvPr/>
        </p:nvSpPr>
        <p:spPr bwMode="auto">
          <a:xfrm rot="5400000">
            <a:off x="3940720" y="1237768"/>
            <a:ext cx="47397" cy="679378"/>
          </a:xfrm>
          <a:prstGeom prst="rect">
            <a:avLst/>
          </a:prstGeom>
          <a:gradFill rotWithShape="1">
            <a:gsLst>
              <a:gs pos="0">
                <a:srgbClr val="808080"/>
              </a:gs>
              <a:gs pos="50000">
                <a:srgbClr val="FFFFFF"/>
              </a:gs>
              <a:gs pos="100000">
                <a:srgbClr val="808080"/>
              </a:gs>
            </a:gsLst>
            <a:lin ang="0" scaled="1"/>
          </a:gradFill>
          <a:ln w="9525">
            <a:solidFill>
              <a:schemeClr val="bg2"/>
            </a:solidFill>
            <a:miter lim="800000"/>
            <a:headEnd/>
            <a:tailEnd/>
          </a:ln>
        </p:spPr>
        <p:txBody>
          <a:bodyPr wrap="none" anchor="ctr"/>
          <a:lstStyle/>
          <a:p>
            <a:endParaRPr lang="zh-CN" altLang="zh-CN" dirty="0">
              <a:latin typeface="微软雅黑" panose="020B0503020204020204" pitchFamily="34" charset="-122"/>
              <a:ea typeface="微软雅黑" panose="020B0503020204020204" pitchFamily="34" charset="-122"/>
            </a:endParaRPr>
          </a:p>
        </p:txBody>
      </p:sp>
      <p:sp>
        <p:nvSpPr>
          <p:cNvPr id="1030" name="Rectangle 1056"/>
          <p:cNvSpPr>
            <a:spLocks noChangeArrowheads="1"/>
          </p:cNvSpPr>
          <p:nvPr/>
        </p:nvSpPr>
        <p:spPr bwMode="auto">
          <a:xfrm rot="-5400000">
            <a:off x="3922604" y="1404711"/>
            <a:ext cx="99485" cy="695227"/>
          </a:xfrm>
          <a:prstGeom prst="rect">
            <a:avLst/>
          </a:prstGeom>
          <a:gradFill rotWithShape="1">
            <a:gsLst>
              <a:gs pos="0">
                <a:srgbClr val="808080"/>
              </a:gs>
              <a:gs pos="50000">
                <a:srgbClr val="FFFFFF"/>
              </a:gs>
              <a:gs pos="100000">
                <a:srgbClr val="808080"/>
              </a:gs>
            </a:gsLst>
            <a:lin ang="0" scaled="1"/>
          </a:gradFill>
          <a:ln w="9525">
            <a:solidFill>
              <a:schemeClr val="bg2"/>
            </a:solidFill>
            <a:miter lim="800000"/>
            <a:headEnd/>
            <a:tailEnd/>
          </a:ln>
        </p:spPr>
        <p:txBody>
          <a:bodyPr wrap="none" anchor="ctr"/>
          <a:lstStyle/>
          <a:p>
            <a:endParaRPr lang="zh-CN" altLang="zh-CN" dirty="0">
              <a:latin typeface="微软雅黑" panose="020B0503020204020204" pitchFamily="34" charset="-122"/>
              <a:ea typeface="微软雅黑" panose="020B0503020204020204" pitchFamily="34" charset="-122"/>
            </a:endParaRPr>
          </a:p>
        </p:txBody>
      </p:sp>
      <p:grpSp>
        <p:nvGrpSpPr>
          <p:cNvPr id="2" name="组合 39"/>
          <p:cNvGrpSpPr>
            <a:grpSpLocks/>
          </p:cNvGrpSpPr>
          <p:nvPr/>
        </p:nvGrpSpPr>
        <p:grpSpPr bwMode="auto">
          <a:xfrm>
            <a:off x="4621242" y="1204936"/>
            <a:ext cx="1504535" cy="884608"/>
            <a:chOff x="642910" y="1584756"/>
            <a:chExt cx="2335708" cy="1678467"/>
          </a:xfrm>
        </p:grpSpPr>
        <p:sp>
          <p:nvSpPr>
            <p:cNvPr id="25" name="Oval 11"/>
            <p:cNvSpPr>
              <a:spLocks noChangeArrowheads="1"/>
            </p:cNvSpPr>
            <p:nvPr/>
          </p:nvSpPr>
          <p:spPr bwMode="ltGray">
            <a:xfrm>
              <a:off x="642910" y="1588582"/>
              <a:ext cx="1927999" cy="1283083"/>
            </a:xfrm>
            <a:prstGeom prst="cloud">
              <a:avLst/>
            </a:prstGeom>
            <a:solidFill>
              <a:srgbClr val="B3DC27"/>
            </a:solidFill>
            <a:ln w="28575" algn="ctr">
              <a:noFill/>
              <a:round/>
              <a:headEnd/>
              <a:tailEnd/>
            </a:ln>
          </p:spPr>
          <p:txBody>
            <a:bodyPr wrap="none" anchor="ctr"/>
            <a:lstStyle/>
            <a:p>
              <a:pPr>
                <a:defRPr/>
              </a:pPr>
              <a:endParaRPr lang="zh-CN" altLang="en-US" dirty="0">
                <a:latin typeface="微软雅黑" panose="020B0503020204020204" pitchFamily="34" charset="-122"/>
                <a:ea typeface="微软雅黑" panose="020B0503020204020204" pitchFamily="34" charset="-122"/>
              </a:endParaRPr>
            </a:p>
          </p:txBody>
        </p:sp>
        <p:grpSp>
          <p:nvGrpSpPr>
            <p:cNvPr id="3" name="Oval 11"/>
            <p:cNvGrpSpPr>
              <a:grpSpLocks/>
            </p:cNvGrpSpPr>
            <p:nvPr/>
          </p:nvGrpSpPr>
          <p:grpSpPr bwMode="auto">
            <a:xfrm>
              <a:off x="696835" y="1584756"/>
              <a:ext cx="2281783" cy="1678467"/>
              <a:chOff x="2877348" y="2548128"/>
              <a:chExt cx="1645920" cy="1213104"/>
            </a:xfrm>
          </p:grpSpPr>
          <p:pic>
            <p:nvPicPr>
              <p:cNvPr id="1057" name="Oval 11"/>
              <p:cNvPicPr>
                <a:picLocks noChangeArrowheads="1"/>
              </p:cNvPicPr>
              <p:nvPr/>
            </p:nvPicPr>
            <p:blipFill>
              <a:blip r:embed="rId4"/>
              <a:srcRect/>
              <a:stretch>
                <a:fillRect/>
              </a:stretch>
            </p:blipFill>
            <p:spPr bwMode="ltGray">
              <a:xfrm>
                <a:off x="2877348" y="2548128"/>
                <a:ext cx="1645920" cy="1213104"/>
              </a:xfrm>
              <a:prstGeom prst="rect">
                <a:avLst/>
              </a:prstGeom>
              <a:noFill/>
              <a:ln w="9525">
                <a:noFill/>
                <a:miter lim="800000"/>
                <a:headEnd/>
                <a:tailEnd/>
              </a:ln>
            </p:spPr>
          </p:pic>
          <p:sp>
            <p:nvSpPr>
              <p:cNvPr id="1058" name="Text Box 63"/>
              <p:cNvSpPr txBox="1">
                <a:spLocks noChangeArrowheads="1"/>
              </p:cNvSpPr>
              <p:nvPr/>
            </p:nvSpPr>
            <p:spPr bwMode="auto">
              <a:xfrm>
                <a:off x="3083102" y="2714091"/>
                <a:ext cx="806720" cy="525315"/>
              </a:xfrm>
              <a:prstGeom prst="rect">
                <a:avLst/>
              </a:prstGeom>
              <a:noFill/>
              <a:ln w="9525">
                <a:noFill/>
                <a:miter lim="800000"/>
                <a:headEnd/>
                <a:tailEnd/>
              </a:ln>
            </p:spPr>
            <p:txBody>
              <a:bodyPr wrap="none" anchor="ctr"/>
              <a:lstStyle/>
              <a:p>
                <a:endParaRPr lang="zh-CN" altLang="en-US" dirty="0">
                  <a:latin typeface="微软雅黑" panose="020B0503020204020204" pitchFamily="34" charset="-122"/>
                  <a:ea typeface="微软雅黑" panose="020B0503020204020204" pitchFamily="34" charset="-122"/>
                </a:endParaRPr>
              </a:p>
            </p:txBody>
          </p:sp>
        </p:grpSp>
      </p:grpSp>
      <p:sp>
        <p:nvSpPr>
          <p:cNvPr id="1032"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EAA </a:t>
            </a:r>
            <a:r>
              <a:rPr lang="zh-CN" altLang="en-US" dirty="0">
                <a:solidFill>
                  <a:schemeClr val="tx1"/>
                </a:solidFill>
              </a:rPr>
              <a:t>网络维护</a:t>
            </a:r>
          </a:p>
        </p:txBody>
      </p:sp>
      <p:pic>
        <p:nvPicPr>
          <p:cNvPr id="1033" name="Picture 16" descr="大楼通用_05"/>
          <p:cNvPicPr>
            <a:picLocks noChangeAspect="1" noChangeArrowheads="1"/>
          </p:cNvPicPr>
          <p:nvPr/>
        </p:nvPicPr>
        <p:blipFill>
          <a:blip r:embed="rId5"/>
          <a:srcRect/>
          <a:stretch>
            <a:fillRect/>
          </a:stretch>
        </p:blipFill>
        <p:spPr bwMode="auto">
          <a:xfrm>
            <a:off x="7297809" y="1206091"/>
            <a:ext cx="524928" cy="497138"/>
          </a:xfrm>
          <a:prstGeom prst="rect">
            <a:avLst/>
          </a:prstGeom>
          <a:noFill/>
          <a:ln w="9525">
            <a:noFill/>
            <a:miter lim="800000"/>
            <a:headEnd/>
            <a:tailEnd/>
          </a:ln>
        </p:spPr>
      </p:pic>
      <p:sp>
        <p:nvSpPr>
          <p:cNvPr id="1034" name="TextBox 8"/>
          <p:cNvSpPr txBox="1">
            <a:spLocks noChangeArrowheads="1"/>
          </p:cNvSpPr>
          <p:nvPr/>
        </p:nvSpPr>
        <p:spPr bwMode="auto">
          <a:xfrm>
            <a:off x="4835556" y="1339445"/>
            <a:ext cx="966690" cy="369332"/>
          </a:xfrm>
          <a:prstGeom prst="rect">
            <a:avLst/>
          </a:prstGeom>
          <a:noFill/>
          <a:ln w="9525">
            <a:noFill/>
            <a:miter lim="800000"/>
            <a:headEnd/>
            <a:tailEnd/>
          </a:ln>
        </p:spPr>
        <p:txBody>
          <a:bodyPr wrap="square">
            <a:spAutoFit/>
          </a:bodyPr>
          <a:lstStyle/>
          <a:p>
            <a:r>
              <a:rPr lang="zh-CN" altLang="en-US" b="1" dirty="0">
                <a:solidFill>
                  <a:schemeClr val="bg1"/>
                </a:solidFill>
                <a:latin typeface="微软雅黑" panose="020B0503020204020204" pitchFamily="34" charset="-122"/>
                <a:ea typeface="微软雅黑" panose="020B0503020204020204" pitchFamily="34" charset="-122"/>
              </a:rPr>
              <a:t>广域网</a:t>
            </a:r>
          </a:p>
        </p:txBody>
      </p:sp>
      <p:sp>
        <p:nvSpPr>
          <p:cNvPr id="1035" name="Rectangle 1056"/>
          <p:cNvSpPr>
            <a:spLocks noChangeArrowheads="1"/>
          </p:cNvSpPr>
          <p:nvPr/>
        </p:nvSpPr>
        <p:spPr bwMode="auto">
          <a:xfrm rot="-5400000">
            <a:off x="2432215" y="1303731"/>
            <a:ext cx="121667" cy="621724"/>
          </a:xfrm>
          <a:prstGeom prst="rect">
            <a:avLst/>
          </a:prstGeom>
          <a:gradFill rotWithShape="1">
            <a:gsLst>
              <a:gs pos="0">
                <a:srgbClr val="808080"/>
              </a:gs>
              <a:gs pos="50000">
                <a:srgbClr val="FFFFFF"/>
              </a:gs>
              <a:gs pos="100000">
                <a:srgbClr val="808080"/>
              </a:gs>
            </a:gsLst>
            <a:lin ang="0" scaled="1"/>
          </a:gradFill>
          <a:ln w="9525">
            <a:solidFill>
              <a:schemeClr val="bg2"/>
            </a:solidFill>
            <a:miter lim="800000"/>
            <a:headEnd/>
            <a:tailEnd/>
          </a:ln>
        </p:spPr>
        <p:txBody>
          <a:bodyPr wrap="none" anchor="ctr"/>
          <a:lstStyle/>
          <a:p>
            <a:endParaRPr lang="zh-CN" altLang="zh-CN" dirty="0">
              <a:latin typeface="微软雅黑" panose="020B0503020204020204" pitchFamily="34" charset="-122"/>
              <a:ea typeface="微软雅黑" panose="020B0503020204020204" pitchFamily="34" charset="-122"/>
            </a:endParaRPr>
          </a:p>
        </p:txBody>
      </p:sp>
      <p:pic>
        <p:nvPicPr>
          <p:cNvPr id="1036" name="Picture 15" descr="大楼通用_04"/>
          <p:cNvPicPr>
            <a:picLocks noChangeAspect="1" noChangeArrowheads="1"/>
          </p:cNvPicPr>
          <p:nvPr/>
        </p:nvPicPr>
        <p:blipFill>
          <a:blip r:embed="rId6"/>
          <a:srcRect/>
          <a:stretch>
            <a:fillRect/>
          </a:stretch>
        </p:blipFill>
        <p:spPr bwMode="auto">
          <a:xfrm>
            <a:off x="1344685" y="1291320"/>
            <a:ext cx="638405" cy="530331"/>
          </a:xfrm>
          <a:prstGeom prst="rect">
            <a:avLst/>
          </a:prstGeom>
          <a:noFill/>
          <a:ln w="9525">
            <a:noFill/>
            <a:miter lim="800000"/>
            <a:headEnd/>
            <a:tailEnd/>
          </a:ln>
        </p:spPr>
      </p:pic>
      <p:pic>
        <p:nvPicPr>
          <p:cNvPr id="1037" name="Picture 23" descr="中低端路由器-"/>
          <p:cNvPicPr>
            <a:picLocks noGrp="1" noChangeAspect="1" noChangeArrowheads="1"/>
          </p:cNvPicPr>
          <p:nvPr/>
        </p:nvPicPr>
        <p:blipFill>
          <a:blip r:embed="rId7"/>
          <a:srcRect/>
          <a:stretch>
            <a:fillRect/>
          </a:stretch>
        </p:blipFill>
        <p:spPr bwMode="auto">
          <a:xfrm>
            <a:off x="3031800" y="1432311"/>
            <a:ext cx="472436" cy="350467"/>
          </a:xfrm>
          <a:prstGeom prst="rect">
            <a:avLst/>
          </a:prstGeom>
          <a:noFill/>
          <a:ln w="9525">
            <a:noFill/>
            <a:miter lim="800000"/>
            <a:headEnd/>
            <a:tailEnd/>
          </a:ln>
        </p:spPr>
      </p:pic>
      <p:pic>
        <p:nvPicPr>
          <p:cNvPr id="1038" name="Picture 1035" descr="D:\杂类胶片\移动周田兵\图片07.jpg"/>
          <p:cNvPicPr>
            <a:picLocks noChangeAspect="1" noChangeArrowheads="1"/>
          </p:cNvPicPr>
          <p:nvPr/>
        </p:nvPicPr>
        <p:blipFill>
          <a:blip r:embed="rId8"/>
          <a:srcRect/>
          <a:stretch>
            <a:fillRect/>
          </a:stretch>
        </p:blipFill>
        <p:spPr bwMode="auto">
          <a:xfrm>
            <a:off x="5623791" y="2369332"/>
            <a:ext cx="1225089" cy="768865"/>
          </a:xfrm>
          <a:prstGeom prst="rect">
            <a:avLst/>
          </a:prstGeom>
          <a:noFill/>
          <a:ln w="9525">
            <a:noFill/>
            <a:miter lim="800000"/>
            <a:headEnd/>
            <a:tailEnd/>
          </a:ln>
        </p:spPr>
      </p:pic>
      <p:sp>
        <p:nvSpPr>
          <p:cNvPr id="33" name="TextBox 32"/>
          <p:cNvSpPr txBox="1"/>
          <p:nvPr/>
        </p:nvSpPr>
        <p:spPr>
          <a:xfrm>
            <a:off x="3138956" y="857239"/>
            <a:ext cx="1647357" cy="369332"/>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CN" altLang="en-US" dirty="0">
                <a:solidFill>
                  <a:srgbClr val="FF0000"/>
                </a:solidFill>
                <a:latin typeface="微软雅黑" panose="020B0503020204020204" pitchFamily="34" charset="-122"/>
                <a:ea typeface="微软雅黑" panose="020B0503020204020204" pitchFamily="34" charset="-122"/>
              </a:rPr>
              <a:t>网络故障发生</a:t>
            </a:r>
          </a:p>
        </p:txBody>
      </p:sp>
      <p:cxnSp>
        <p:nvCxnSpPr>
          <p:cNvPr id="35" name="直接箭头连接符 34"/>
          <p:cNvCxnSpPr>
            <a:stCxn id="33" idx="2"/>
          </p:cNvCxnSpPr>
          <p:nvPr/>
        </p:nvCxnSpPr>
        <p:spPr>
          <a:xfrm flipH="1">
            <a:off x="3895003" y="1226571"/>
            <a:ext cx="67632" cy="2783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rot="10800000" flipV="1">
            <a:off x="3178959" y="2089544"/>
            <a:ext cx="589364" cy="21431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946653" y="2250279"/>
            <a:ext cx="2015982" cy="1200329"/>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CN" altLang="en-US" dirty="0">
                <a:solidFill>
                  <a:schemeClr val="tx1"/>
                </a:solidFill>
                <a:latin typeface="微软雅黑" panose="020B0503020204020204" pitchFamily="34" charset="-122"/>
                <a:ea typeface="微软雅黑" panose="020B0503020204020204" pitchFamily="34" charset="-122"/>
              </a:rPr>
              <a:t>实时设备情况</a:t>
            </a:r>
            <a:endParaRPr lang="en-US" altLang="zh-CN" dirty="0">
              <a:solidFill>
                <a:schemeClr val="tx1"/>
              </a:solidFill>
              <a:latin typeface="微软雅黑" panose="020B0503020204020204" pitchFamily="34" charset="-122"/>
              <a:ea typeface="微软雅黑" panose="020B0503020204020204" pitchFamily="34" charset="-122"/>
            </a:endParaRPr>
          </a:p>
          <a:p>
            <a:pPr>
              <a:defRPr/>
            </a:pPr>
            <a:r>
              <a:rPr lang="zh-CN" altLang="en-US" dirty="0">
                <a:solidFill>
                  <a:schemeClr val="tx1"/>
                </a:solidFill>
                <a:latin typeface="微软雅黑" panose="020B0503020204020204" pitchFamily="34" charset="-122"/>
                <a:ea typeface="微软雅黑" panose="020B0503020204020204" pitchFamily="34" charset="-122"/>
              </a:rPr>
              <a:t>实时链路情况</a:t>
            </a:r>
            <a:endParaRPr lang="en-US" altLang="zh-CN" dirty="0">
              <a:solidFill>
                <a:schemeClr val="tx1"/>
              </a:solidFill>
              <a:latin typeface="微软雅黑" panose="020B0503020204020204" pitchFamily="34" charset="-122"/>
              <a:ea typeface="微软雅黑" panose="020B0503020204020204" pitchFamily="34" charset="-122"/>
            </a:endParaRPr>
          </a:p>
          <a:p>
            <a:pPr>
              <a:defRPr/>
            </a:pPr>
            <a:r>
              <a:rPr lang="zh-CN" altLang="en-US" dirty="0">
                <a:solidFill>
                  <a:schemeClr val="tx1"/>
                </a:solidFill>
                <a:latin typeface="微软雅黑" panose="020B0503020204020204" pitchFamily="34" charset="-122"/>
                <a:ea typeface="微软雅黑" panose="020B0503020204020204" pitchFamily="34" charset="-122"/>
              </a:rPr>
              <a:t>实时网络情况</a:t>
            </a:r>
            <a:endParaRPr lang="en-US" altLang="zh-CN" dirty="0">
              <a:solidFill>
                <a:schemeClr val="tx1"/>
              </a:solidFill>
              <a:latin typeface="微软雅黑" panose="020B0503020204020204" pitchFamily="34" charset="-122"/>
              <a:ea typeface="微软雅黑" panose="020B0503020204020204" pitchFamily="34" charset="-122"/>
            </a:endParaRPr>
          </a:p>
          <a:p>
            <a:pPr>
              <a:defRPr/>
            </a:pPr>
            <a:r>
              <a:rPr lang="en-US" altLang="zh-CN" dirty="0" smtClean="0">
                <a:solidFill>
                  <a:schemeClr val="tx1"/>
                </a:solidFill>
                <a:latin typeface="微软雅黑" panose="020B0503020204020204" pitchFamily="34" charset="-122"/>
                <a:ea typeface="微软雅黑" panose="020B0503020204020204" pitchFamily="34" charset="-122"/>
              </a:rPr>
              <a:t>……………</a:t>
            </a:r>
            <a:endParaRPr lang="zh-CN" altLang="en-US" dirty="0">
              <a:solidFill>
                <a:schemeClr val="tx1"/>
              </a:solidFill>
              <a:latin typeface="微软雅黑" panose="020B0503020204020204" pitchFamily="34" charset="-122"/>
              <a:ea typeface="微软雅黑" panose="020B0503020204020204" pitchFamily="34" charset="-122"/>
            </a:endParaRPr>
          </a:p>
        </p:txBody>
      </p:sp>
      <p:grpSp>
        <p:nvGrpSpPr>
          <p:cNvPr id="4" name="组合 33"/>
          <p:cNvGrpSpPr>
            <a:grpSpLocks/>
          </p:cNvGrpSpPr>
          <p:nvPr/>
        </p:nvGrpSpPr>
        <p:grpSpPr bwMode="auto">
          <a:xfrm>
            <a:off x="3962635" y="2464594"/>
            <a:ext cx="1575380" cy="905116"/>
            <a:chOff x="4112095" y="3359514"/>
            <a:chExt cx="5891251" cy="2518955"/>
          </a:xfrm>
        </p:grpSpPr>
        <p:grpSp>
          <p:nvGrpSpPr>
            <p:cNvPr id="5" name="组合 28"/>
            <p:cNvGrpSpPr>
              <a:grpSpLocks/>
            </p:cNvGrpSpPr>
            <p:nvPr/>
          </p:nvGrpSpPr>
          <p:grpSpPr bwMode="auto">
            <a:xfrm>
              <a:off x="4112095" y="3359514"/>
              <a:ext cx="5891251" cy="1327474"/>
              <a:chOff x="4112095" y="3359514"/>
              <a:chExt cx="5891251" cy="1327474"/>
            </a:xfrm>
          </p:grpSpPr>
          <p:pic>
            <p:nvPicPr>
              <p:cNvPr id="1052" name="Picture 54"/>
              <p:cNvPicPr>
                <a:picLocks noChangeAspect="1" noChangeArrowheads="1"/>
              </p:cNvPicPr>
              <p:nvPr/>
            </p:nvPicPr>
            <p:blipFill>
              <a:blip r:embed="rId9"/>
              <a:srcRect/>
              <a:stretch>
                <a:fillRect/>
              </a:stretch>
            </p:blipFill>
            <p:spPr bwMode="auto">
              <a:xfrm>
                <a:off x="5789779" y="3359514"/>
                <a:ext cx="1327472" cy="1327474"/>
              </a:xfrm>
              <a:prstGeom prst="rect">
                <a:avLst/>
              </a:prstGeom>
              <a:noFill/>
              <a:ln w="9525">
                <a:noFill/>
                <a:miter lim="800000"/>
                <a:headEnd/>
                <a:tailEnd/>
              </a:ln>
            </p:spPr>
          </p:pic>
          <p:cxnSp>
            <p:nvCxnSpPr>
              <p:cNvPr id="48" name="直接箭头连接符 47"/>
              <p:cNvCxnSpPr>
                <a:stCxn id="40" idx="3"/>
              </p:cNvCxnSpPr>
              <p:nvPr/>
            </p:nvCxnSpPr>
            <p:spPr>
              <a:xfrm flipV="1">
                <a:off x="4112095" y="4254185"/>
                <a:ext cx="1477323" cy="17915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a:off x="7192304" y="4101747"/>
                <a:ext cx="2811042" cy="331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1051" name="TextBox 53"/>
            <p:cNvSpPr txBox="1">
              <a:spLocks noChangeArrowheads="1"/>
            </p:cNvSpPr>
            <p:nvPr/>
          </p:nvSpPr>
          <p:spPr bwMode="auto">
            <a:xfrm>
              <a:off x="5589414" y="4850611"/>
              <a:ext cx="3206861" cy="1027858"/>
            </a:xfrm>
            <a:prstGeom prst="rect">
              <a:avLst/>
            </a:prstGeom>
            <a:noFill/>
            <a:ln w="9525">
              <a:noFill/>
              <a:miter lim="800000"/>
              <a:headEnd/>
              <a:tailEnd/>
            </a:ln>
          </p:spPr>
          <p:txBody>
            <a:bodyPr wrap="square">
              <a:spAutoFit/>
            </a:bodyPr>
            <a:lstStyle/>
            <a:p>
              <a:r>
                <a:rPr lang="en-US" altLang="zh-CN" dirty="0">
                  <a:latin typeface="微软雅黑" panose="020B0503020204020204" pitchFamily="34" charset="-122"/>
                  <a:ea typeface="微软雅黑" panose="020B0503020204020204" pitchFamily="34" charset="-122"/>
                </a:rPr>
                <a:t>Email</a:t>
              </a:r>
              <a:endParaRPr lang="zh-CN" altLang="en-US" dirty="0">
                <a:latin typeface="微软雅黑" panose="020B0503020204020204" pitchFamily="34" charset="-122"/>
                <a:ea typeface="微软雅黑" panose="020B0503020204020204" pitchFamily="34" charset="-122"/>
              </a:endParaRPr>
            </a:p>
          </p:txBody>
        </p:sp>
      </p:grpSp>
      <p:grpSp>
        <p:nvGrpSpPr>
          <p:cNvPr id="6" name="组合 31"/>
          <p:cNvGrpSpPr>
            <a:grpSpLocks/>
          </p:cNvGrpSpPr>
          <p:nvPr/>
        </p:nvGrpSpPr>
        <p:grpSpPr bwMode="auto">
          <a:xfrm>
            <a:off x="3733078" y="1518037"/>
            <a:ext cx="922900" cy="816347"/>
            <a:chOff x="3203846" y="2294384"/>
            <a:chExt cx="1913595" cy="1927132"/>
          </a:xfrm>
        </p:grpSpPr>
        <p:graphicFrame>
          <p:nvGraphicFramePr>
            <p:cNvPr id="1026" name="Object 2"/>
            <p:cNvGraphicFramePr>
              <a:graphicFrameLocks noChangeAspect="1"/>
            </p:cNvGraphicFramePr>
            <p:nvPr/>
          </p:nvGraphicFramePr>
          <p:xfrm>
            <a:off x="3307983" y="2294384"/>
            <a:ext cx="615945" cy="846584"/>
          </p:xfrm>
          <a:graphic>
            <a:graphicData uri="http://schemas.openxmlformats.org/presentationml/2006/ole">
              <mc:AlternateContent xmlns:mc="http://schemas.openxmlformats.org/markup-compatibility/2006">
                <mc:Choice xmlns:v="urn:schemas-microsoft-com:vml" Requires="v">
                  <p:oleObj spid="_x0000_s1064" name="Clip" r:id="rId10" imgW="2309760" imgH="3176280" progId="">
                    <p:embed/>
                  </p:oleObj>
                </mc:Choice>
                <mc:Fallback>
                  <p:oleObj name="Clip" r:id="rId10" imgW="2309760" imgH="317628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07983" y="2294384"/>
                          <a:ext cx="615945" cy="84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9" name="TextBox 54"/>
            <p:cNvSpPr txBox="1">
              <a:spLocks noChangeArrowheads="1"/>
            </p:cNvSpPr>
            <p:nvPr/>
          </p:nvSpPr>
          <p:spPr bwMode="auto">
            <a:xfrm>
              <a:off x="3203846" y="3131674"/>
              <a:ext cx="1913595" cy="1089842"/>
            </a:xfrm>
            <a:prstGeom prst="rect">
              <a:avLst/>
            </a:prstGeom>
            <a:noFill/>
            <a:ln w="9525">
              <a:noFill/>
              <a:miter lim="800000"/>
              <a:headEnd/>
              <a:tailEnd/>
            </a:ln>
          </p:spPr>
          <p:txBody>
            <a:bodyPr wrap="square">
              <a:spAutoFit/>
            </a:bodyPr>
            <a:lstStyle/>
            <a:p>
              <a:r>
                <a:rPr lang="zh-CN" altLang="en-US" sz="1200" b="1" dirty="0">
                  <a:latin typeface="微软雅黑" panose="020B0503020204020204" pitchFamily="34" charset="-122"/>
                  <a:ea typeface="微软雅黑" panose="020B0503020204020204" pitchFamily="34" charset="-122"/>
                </a:rPr>
                <a:t>自动执行</a:t>
              </a:r>
              <a:r>
                <a:rPr lang="en-US" altLang="zh-CN" sz="1200" b="1" dirty="0">
                  <a:latin typeface="微软雅黑" panose="020B0503020204020204" pitchFamily="34" charset="-122"/>
                  <a:ea typeface="微软雅黑" panose="020B0503020204020204" pitchFamily="34" charset="-122"/>
                </a:rPr>
                <a:t>EAA</a:t>
              </a:r>
              <a:r>
                <a:rPr lang="zh-CN" altLang="en-US" sz="1200" b="1" dirty="0">
                  <a:latin typeface="微软雅黑" panose="020B0503020204020204" pitchFamily="34" charset="-122"/>
                  <a:ea typeface="微软雅黑" panose="020B0503020204020204" pitchFamily="34" charset="-122"/>
                </a:rPr>
                <a:t>脚本</a:t>
              </a:r>
            </a:p>
          </p:txBody>
        </p:sp>
      </p:grpSp>
      <p:sp>
        <p:nvSpPr>
          <p:cNvPr id="1045" name="TextBox 55"/>
          <p:cNvSpPr txBox="1">
            <a:spLocks noChangeArrowheads="1"/>
          </p:cNvSpPr>
          <p:nvPr/>
        </p:nvSpPr>
        <p:spPr bwMode="auto">
          <a:xfrm>
            <a:off x="1987100" y="3750477"/>
            <a:ext cx="4822065" cy="784830"/>
          </a:xfrm>
          <a:prstGeom prst="rect">
            <a:avLst/>
          </a:prstGeom>
          <a:noFill/>
          <a:ln w="9525">
            <a:noFill/>
            <a:miter lim="800000"/>
            <a:headEnd/>
            <a:tailEnd/>
          </a:ln>
        </p:spPr>
        <p:txBody>
          <a:bodyPr wrap="square">
            <a:spAutoFit/>
          </a:bodyPr>
          <a:lstStyle/>
          <a:p>
            <a:pPr>
              <a:lnSpc>
                <a:spcPct val="150000"/>
              </a:lnSpc>
              <a:buFont typeface="Wingdings" pitchFamily="2" charset="2"/>
              <a:buChar char="l"/>
            </a:pPr>
            <a:r>
              <a:rPr lang="zh-CN" altLang="en-US" sz="1500" dirty="0">
                <a:solidFill>
                  <a:schemeClr val="bg1"/>
                </a:solidFill>
                <a:latin typeface="微软雅黑" panose="020B0503020204020204" pitchFamily="34" charset="-122"/>
                <a:ea typeface="微软雅黑" panose="020B0503020204020204" pitchFamily="34" charset="-122"/>
              </a:rPr>
              <a:t>  自动收集现场故障信息，协助快速定位</a:t>
            </a:r>
            <a:endParaRPr lang="en-US" altLang="zh-CN" sz="1500" dirty="0">
              <a:solidFill>
                <a:schemeClr val="bg1"/>
              </a:solidFill>
              <a:latin typeface="微软雅黑" panose="020B0503020204020204" pitchFamily="34" charset="-122"/>
              <a:ea typeface="微软雅黑" panose="020B0503020204020204" pitchFamily="34" charset="-122"/>
            </a:endParaRPr>
          </a:p>
          <a:p>
            <a:pPr>
              <a:lnSpc>
                <a:spcPct val="150000"/>
              </a:lnSpc>
              <a:buFont typeface="Wingdings" pitchFamily="2" charset="2"/>
              <a:buChar char="l"/>
            </a:pPr>
            <a:r>
              <a:rPr lang="zh-CN" altLang="en-US" sz="1500" dirty="0">
                <a:solidFill>
                  <a:schemeClr val="bg1"/>
                </a:solidFill>
                <a:latin typeface="微软雅黑" panose="020B0503020204020204" pitchFamily="34" charset="-122"/>
                <a:ea typeface="微软雅黑" panose="020B0503020204020204" pitchFamily="34" charset="-122"/>
              </a:rPr>
              <a:t>  支持</a:t>
            </a:r>
            <a:r>
              <a:rPr lang="en-US" altLang="zh-CN" sz="1500" dirty="0">
                <a:solidFill>
                  <a:schemeClr val="bg1"/>
                </a:solidFill>
                <a:latin typeface="微软雅黑" panose="020B0503020204020204" pitchFamily="34" charset="-122"/>
                <a:ea typeface="微软雅黑" panose="020B0503020204020204" pitchFamily="34" charset="-122"/>
              </a:rPr>
              <a:t>CLI</a:t>
            </a:r>
            <a:r>
              <a:rPr lang="zh-CN" altLang="en-US" sz="1500" dirty="0">
                <a:solidFill>
                  <a:schemeClr val="bg1"/>
                </a:solidFill>
                <a:latin typeface="微软雅黑" panose="020B0503020204020204" pitchFamily="34" charset="-122"/>
                <a:ea typeface="微软雅黑" panose="020B0503020204020204" pitchFamily="34" charset="-122"/>
              </a:rPr>
              <a:t>和</a:t>
            </a:r>
            <a:r>
              <a:rPr lang="en-US" altLang="zh-CN" sz="1500" dirty="0">
                <a:solidFill>
                  <a:schemeClr val="bg1"/>
                </a:solidFill>
                <a:latin typeface="微软雅黑" panose="020B0503020204020204" pitchFamily="34" charset="-122"/>
                <a:ea typeface="微软雅黑" panose="020B0503020204020204" pitchFamily="34" charset="-122"/>
              </a:rPr>
              <a:t>TCL</a:t>
            </a:r>
            <a:r>
              <a:rPr lang="zh-CN" altLang="en-US" sz="1500" dirty="0">
                <a:solidFill>
                  <a:schemeClr val="bg1"/>
                </a:solidFill>
                <a:latin typeface="微软雅黑" panose="020B0503020204020204" pitchFamily="34" charset="-122"/>
                <a:ea typeface="微软雅黑" panose="020B0503020204020204" pitchFamily="34" charset="-122"/>
              </a:rPr>
              <a:t>命令脚本，易于用户定制策略</a:t>
            </a:r>
            <a:r>
              <a:rPr lang="en-US" altLang="zh-CN" sz="1500" dirty="0">
                <a:solidFill>
                  <a:schemeClr val="bg1"/>
                </a:solidFill>
                <a:latin typeface="微软雅黑" panose="020B0503020204020204" pitchFamily="34" charset="-122"/>
                <a:ea typeface="微软雅黑" panose="020B0503020204020204" pitchFamily="34" charset="-122"/>
              </a:rPr>
              <a:t>  </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1046" name="TextBox 35"/>
          <p:cNvSpPr txBox="1">
            <a:spLocks noChangeArrowheads="1"/>
          </p:cNvSpPr>
          <p:nvPr/>
        </p:nvSpPr>
        <p:spPr bwMode="auto">
          <a:xfrm>
            <a:off x="1410868" y="1928809"/>
            <a:ext cx="661054" cy="276999"/>
          </a:xfrm>
          <a:prstGeom prst="rect">
            <a:avLst/>
          </a:prstGeom>
          <a:noFill/>
          <a:ln w="9525">
            <a:noFill/>
            <a:miter lim="800000"/>
            <a:headEnd/>
            <a:tailEnd/>
          </a:ln>
        </p:spPr>
        <p:txBody>
          <a:bodyPr wrap="square">
            <a:spAutoFit/>
          </a:bodyPr>
          <a:lstStyle/>
          <a:p>
            <a:r>
              <a:rPr lang="zh-CN" altLang="en-US" sz="1200" b="1" dirty="0">
                <a:latin typeface="微软雅黑" panose="020B0503020204020204" pitchFamily="34" charset="-122"/>
                <a:ea typeface="微软雅黑" panose="020B0503020204020204" pitchFamily="34" charset="-122"/>
              </a:rPr>
              <a:t>分支</a:t>
            </a:r>
          </a:p>
        </p:txBody>
      </p:sp>
      <p:sp>
        <p:nvSpPr>
          <p:cNvPr id="1047" name="TextBox 36"/>
          <p:cNvSpPr txBox="1">
            <a:spLocks noChangeArrowheads="1"/>
          </p:cNvSpPr>
          <p:nvPr/>
        </p:nvSpPr>
        <p:spPr bwMode="auto">
          <a:xfrm>
            <a:off x="7358082" y="1875230"/>
            <a:ext cx="487688" cy="276999"/>
          </a:xfrm>
          <a:prstGeom prst="rect">
            <a:avLst/>
          </a:prstGeom>
          <a:noFill/>
          <a:ln w="9525">
            <a:noFill/>
            <a:miter lim="800000"/>
            <a:headEnd/>
            <a:tailEnd/>
          </a:ln>
        </p:spPr>
        <p:txBody>
          <a:bodyPr wrap="square">
            <a:spAutoFit/>
          </a:bodyPr>
          <a:lstStyle/>
          <a:p>
            <a:r>
              <a:rPr lang="zh-CN" altLang="en-US" sz="1200" b="1" dirty="0">
                <a:latin typeface="微软雅黑" panose="020B0503020204020204" pitchFamily="34" charset="-122"/>
                <a:ea typeface="微软雅黑" panose="020B0503020204020204" pitchFamily="34" charset="-122"/>
              </a:rPr>
              <a:t>总部</a:t>
            </a:r>
          </a:p>
        </p:txBody>
      </p:sp>
      <p:sp>
        <p:nvSpPr>
          <p:cNvPr id="1048" name="TextBox 37"/>
          <p:cNvSpPr txBox="1">
            <a:spLocks noChangeArrowheads="1"/>
          </p:cNvSpPr>
          <p:nvPr/>
        </p:nvSpPr>
        <p:spPr bwMode="auto">
          <a:xfrm>
            <a:off x="5857884" y="3321850"/>
            <a:ext cx="1045306" cy="276999"/>
          </a:xfrm>
          <a:prstGeom prst="rect">
            <a:avLst/>
          </a:prstGeom>
          <a:noFill/>
          <a:ln w="9525">
            <a:noFill/>
            <a:miter lim="800000"/>
            <a:headEnd/>
            <a:tailEnd/>
          </a:ln>
        </p:spPr>
        <p:txBody>
          <a:bodyPr wrap="square">
            <a:spAutoFit/>
          </a:bodyPr>
          <a:lstStyle/>
          <a:p>
            <a:r>
              <a:rPr lang="zh-CN" altLang="en-US" sz="1200" b="1" dirty="0">
                <a:latin typeface="微软雅黑" panose="020B0503020204020204" pitchFamily="34" charset="-122"/>
                <a:ea typeface="微软雅黑" panose="020B0503020204020204" pitchFamily="34" charset="-122"/>
              </a:rPr>
              <a:t>网管中心</a:t>
            </a:r>
          </a:p>
        </p:txBody>
      </p:sp>
    </p:spTree>
    <p:extLst>
      <p:ext uri="{BB962C8B-B14F-4D97-AF65-F5344CB8AC3E}">
        <p14:creationId xmlns:p14="http://schemas.microsoft.com/office/powerpoint/2010/main" val="31141119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ppt_x</p:attrName>
                                        </p:attrNameLst>
                                      </p:cBhvr>
                                      <p:tavLst>
                                        <p:tav tm="0">
                                          <p:val>
                                            <p:strVal val="#ppt_x-.2"/>
                                          </p:val>
                                        </p:tav>
                                        <p:tav tm="100000">
                                          <p:val>
                                            <p:strVal val="#ppt_x"/>
                                          </p:val>
                                        </p:tav>
                                      </p:tavLst>
                                    </p:anim>
                                    <p:anim calcmode="lin" valueType="num">
                                      <p:cBhvr>
                                        <p:cTn id="8"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3"/>
                                        </p:tgtEl>
                                      </p:cBhvr>
                                    </p:animEffect>
                                  </p:childTnLst>
                                </p:cTn>
                              </p:par>
                              <p:par>
                                <p:cTn id="10" presetID="29"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ppt_x</p:attrName>
                                        </p:attrNameLst>
                                      </p:cBhvr>
                                      <p:tavLst>
                                        <p:tav tm="0">
                                          <p:val>
                                            <p:strVal val="#ppt_x-.2"/>
                                          </p:val>
                                        </p:tav>
                                        <p:tav tm="100000">
                                          <p:val>
                                            <p:strVal val="#ppt_x"/>
                                          </p:val>
                                        </p:tav>
                                      </p:tavLst>
                                    </p:anim>
                                    <p:anim calcmode="lin" valueType="num">
                                      <p:cBhvr>
                                        <p:cTn id="13" dur="1000" fill="hold"/>
                                        <p:tgtEl>
                                          <p:spTgt spid="3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up)">
                                      <p:cBhvr>
                                        <p:cTn id="22" dur="500"/>
                                        <p:tgtEl>
                                          <p:spTgt spid="39"/>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left)">
                                      <p:cBhvr>
                                        <p:cTn id="26" dur="500"/>
                                        <p:tgtEl>
                                          <p:spTgt spid="40"/>
                                        </p:tgtEl>
                                      </p:cBhvr>
                                    </p:animEffect>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1565" y="110891"/>
            <a:ext cx="8229443" cy="457200"/>
          </a:xfrm>
          <a:noFill/>
          <a:ln w="9525">
            <a:noFill/>
            <a:miter lim="800000"/>
            <a:headEnd/>
            <a:tailEnd/>
          </a:ln>
        </p:spPr>
        <p:txBody>
          <a:bodyPr vert="horz" wrap="square" lIns="91440" tIns="45720" rIns="91440" bIns="45720" numCol="1" anchor="ctr" anchorCtr="0" compatLnSpc="1">
            <a:prstTxWarp prst="textNoShape">
              <a:avLst/>
            </a:prstTxWarp>
          </a:bodyPr>
          <a:lstStyle/>
          <a:p>
            <a:r>
              <a:rPr lang="zh-CN" altLang="en-US" dirty="0">
                <a:solidFill>
                  <a:schemeClr val="tx1"/>
                </a:solidFill>
              </a:rPr>
              <a:t>内嵌</a:t>
            </a:r>
            <a:r>
              <a:rPr lang="en-US" altLang="zh-CN" dirty="0">
                <a:solidFill>
                  <a:schemeClr val="tx1"/>
                </a:solidFill>
              </a:rPr>
              <a:t>TCL</a:t>
            </a:r>
            <a:endParaRPr lang="zh-CN" altLang="en-US" dirty="0">
              <a:solidFill>
                <a:schemeClr val="tx1"/>
              </a:solidFill>
            </a:endParaRPr>
          </a:p>
        </p:txBody>
      </p:sp>
      <p:sp>
        <p:nvSpPr>
          <p:cNvPr id="5" name="圆角矩形 4"/>
          <p:cNvSpPr/>
          <p:nvPr/>
        </p:nvSpPr>
        <p:spPr>
          <a:xfrm>
            <a:off x="539552" y="640661"/>
            <a:ext cx="3689970" cy="4226243"/>
          </a:xfrm>
          <a:prstGeom prst="roundRect">
            <a:avLst>
              <a:gd name="adj" fmla="val 3218"/>
            </a:avLst>
          </a:prstGeom>
          <a:solidFill>
            <a:schemeClr val="accent1">
              <a:lumMod val="20000"/>
              <a:lumOff val="80000"/>
            </a:schemeClr>
          </a:solidFill>
        </p:spPr>
        <p:txBody>
          <a:bodyPr wrap="square" lIns="270000" tIns="0" rIns="0" bIns="0">
            <a:spAutoFit/>
          </a:bodyPr>
          <a:lstStyle/>
          <a:p>
            <a:r>
              <a:rPr lang="en-US" altLang="zh-CN" sz="800" dirty="0">
                <a:latin typeface="微软雅黑" panose="020B0503020204020204" pitchFamily="34" charset="-122"/>
                <a:ea typeface="微软雅黑" panose="020B0503020204020204" pitchFamily="34" charset="-122"/>
                <a:cs typeface="Courier New" pitchFamily="49" charset="0"/>
              </a:rPr>
              <a:t>&lt;2630&gt;</a:t>
            </a:r>
            <a:r>
              <a:rPr lang="en-US" altLang="zh-CN" sz="800" b="1" dirty="0" err="1">
                <a:solidFill>
                  <a:srgbClr val="C00000"/>
                </a:solidFill>
                <a:latin typeface="微软雅黑" panose="020B0503020204020204" pitchFamily="34" charset="-122"/>
                <a:ea typeface="微软雅黑" panose="020B0503020204020204" pitchFamily="34" charset="-122"/>
                <a:cs typeface="Courier New" pitchFamily="49" charset="0"/>
              </a:rPr>
              <a:t>tclsh</a:t>
            </a:r>
            <a:endParaRPr lang="en-US" altLang="zh-CN" sz="800" b="1" dirty="0">
              <a:solidFill>
                <a:srgbClr val="C00000"/>
              </a:solidFill>
              <a:latin typeface="微软雅黑" panose="020B0503020204020204" pitchFamily="34" charset="-122"/>
              <a:ea typeface="微软雅黑" panose="020B0503020204020204" pitchFamily="34" charset="-122"/>
              <a:cs typeface="Courier New" pitchFamily="49" charset="0"/>
            </a:endParaRPr>
          </a:p>
          <a:p>
            <a:r>
              <a:rPr lang="en-US" altLang="zh-CN" sz="800" dirty="0">
                <a:latin typeface="微软雅黑" panose="020B0503020204020204" pitchFamily="34" charset="-122"/>
                <a:ea typeface="微软雅黑" panose="020B0503020204020204" pitchFamily="34" charset="-122"/>
                <a:cs typeface="Courier New" pitchFamily="49" charset="0"/>
              </a:rPr>
              <a:t>&lt;2630-tcl&gt;</a:t>
            </a:r>
            <a:r>
              <a:rPr lang="en-US" altLang="zh-CN" sz="800" dirty="0" err="1">
                <a:latin typeface="微软雅黑" panose="020B0503020204020204" pitchFamily="34" charset="-122"/>
                <a:ea typeface="微软雅黑" panose="020B0503020204020204" pitchFamily="34" charset="-122"/>
                <a:cs typeface="Courier New" pitchFamily="49" charset="0"/>
              </a:rPr>
              <a:t>dis</a:t>
            </a:r>
            <a:r>
              <a:rPr lang="en-US" altLang="zh-CN" sz="800" dirty="0">
                <a:latin typeface="微软雅黑" panose="020B0503020204020204" pitchFamily="34" charset="-122"/>
                <a:ea typeface="微软雅黑" panose="020B0503020204020204" pitchFamily="34" charset="-122"/>
                <a:cs typeface="Courier New" pitchFamily="49" charset="0"/>
              </a:rPr>
              <a:t> cur </a:t>
            </a:r>
            <a:r>
              <a:rPr lang="en-US" altLang="zh-CN" sz="800" dirty="0" err="1">
                <a:latin typeface="微软雅黑" panose="020B0503020204020204" pitchFamily="34" charset="-122"/>
                <a:ea typeface="微软雅黑" panose="020B0503020204020204" pitchFamily="34" charset="-122"/>
                <a:cs typeface="Courier New" pitchFamily="49" charset="0"/>
              </a:rPr>
              <a:t>int</a:t>
            </a:r>
            <a:r>
              <a:rPr lang="en-US" altLang="zh-CN" sz="800" dirty="0">
                <a:latin typeface="微软雅黑" panose="020B0503020204020204" pitchFamily="34" charset="-122"/>
                <a:ea typeface="微软雅黑" panose="020B0503020204020204" pitchFamily="34" charset="-122"/>
                <a:cs typeface="Courier New" pitchFamily="49" charset="0"/>
              </a:rPr>
              <a:t> </a:t>
            </a:r>
            <a:r>
              <a:rPr lang="en-US" altLang="zh-CN" sz="800" dirty="0" err="1">
                <a:latin typeface="微软雅黑" panose="020B0503020204020204" pitchFamily="34" charset="-122"/>
                <a:ea typeface="微软雅黑" panose="020B0503020204020204" pitchFamily="34" charset="-122"/>
                <a:cs typeface="Courier New" pitchFamily="49" charset="0"/>
              </a:rPr>
              <a:t>gi</a:t>
            </a:r>
            <a:endParaRPr lang="en-US" altLang="zh-CN" sz="800" dirty="0">
              <a:latin typeface="微软雅黑" panose="020B0503020204020204" pitchFamily="34" charset="-122"/>
              <a:ea typeface="微软雅黑" panose="020B0503020204020204" pitchFamily="34" charset="-122"/>
              <a:cs typeface="Courier New" pitchFamily="49" charset="0"/>
            </a:endParaRPr>
          </a:p>
          <a:p>
            <a:r>
              <a:rPr lang="en-US" altLang="zh-CN" sz="800" dirty="0">
                <a:latin typeface="微软雅黑" panose="020B0503020204020204" pitchFamily="34" charset="-122"/>
                <a:ea typeface="微软雅黑" panose="020B0503020204020204" pitchFamily="34" charset="-122"/>
                <a:cs typeface="Courier New" pitchFamily="49" charset="0"/>
              </a:rPr>
              <a:t>#</a:t>
            </a:r>
          </a:p>
          <a:p>
            <a:r>
              <a:rPr lang="en-US" altLang="zh-CN" sz="800" dirty="0">
                <a:latin typeface="微软雅黑" panose="020B0503020204020204" pitchFamily="34" charset="-122"/>
                <a:ea typeface="微软雅黑" panose="020B0503020204020204" pitchFamily="34" charset="-122"/>
                <a:cs typeface="Courier New" pitchFamily="49" charset="0"/>
              </a:rPr>
              <a:t>interface GigabitEthernet0/0</a:t>
            </a:r>
          </a:p>
          <a:p>
            <a:r>
              <a:rPr lang="en-US" altLang="zh-CN" sz="800" dirty="0">
                <a:latin typeface="微软雅黑" panose="020B0503020204020204" pitchFamily="34" charset="-122"/>
                <a:ea typeface="微软雅黑" panose="020B0503020204020204" pitchFamily="34" charset="-122"/>
                <a:cs typeface="Courier New" pitchFamily="49" charset="0"/>
              </a:rPr>
              <a:t> port link-mode route</a:t>
            </a:r>
          </a:p>
          <a:p>
            <a:r>
              <a:rPr lang="en-US" altLang="zh-CN" sz="800" dirty="0">
                <a:latin typeface="微软雅黑" panose="020B0503020204020204" pitchFamily="34" charset="-122"/>
                <a:ea typeface="微软雅黑" panose="020B0503020204020204" pitchFamily="34" charset="-122"/>
                <a:cs typeface="Courier New" pitchFamily="49" charset="0"/>
              </a:rPr>
              <a:t> </a:t>
            </a:r>
            <a:r>
              <a:rPr lang="en-US" altLang="zh-CN" sz="800" dirty="0" err="1">
                <a:latin typeface="微软雅黑" panose="020B0503020204020204" pitchFamily="34" charset="-122"/>
                <a:ea typeface="微软雅黑" panose="020B0503020204020204" pitchFamily="34" charset="-122"/>
                <a:cs typeface="Courier New" pitchFamily="49" charset="0"/>
              </a:rPr>
              <a:t>ip</a:t>
            </a:r>
            <a:r>
              <a:rPr lang="en-US" altLang="zh-CN" sz="800" dirty="0">
                <a:latin typeface="微软雅黑" panose="020B0503020204020204" pitchFamily="34" charset="-122"/>
                <a:ea typeface="微软雅黑" panose="020B0503020204020204" pitchFamily="34" charset="-122"/>
                <a:cs typeface="Courier New" pitchFamily="49" charset="0"/>
              </a:rPr>
              <a:t> address 172.31.4.17 255.255.255.0</a:t>
            </a:r>
          </a:p>
          <a:p>
            <a:r>
              <a:rPr lang="en-US" altLang="zh-CN" sz="800" dirty="0">
                <a:latin typeface="微软雅黑" panose="020B0503020204020204" pitchFamily="34" charset="-122"/>
                <a:ea typeface="微软雅黑" panose="020B0503020204020204" pitchFamily="34" charset="-122"/>
                <a:cs typeface="Courier New" pitchFamily="49" charset="0"/>
              </a:rPr>
              <a:t>#</a:t>
            </a:r>
          </a:p>
          <a:p>
            <a:r>
              <a:rPr lang="en-US" altLang="zh-CN" sz="800" dirty="0">
                <a:latin typeface="微软雅黑" panose="020B0503020204020204" pitchFamily="34" charset="-122"/>
                <a:ea typeface="微软雅黑" panose="020B0503020204020204" pitchFamily="34" charset="-122"/>
                <a:cs typeface="Courier New" pitchFamily="49" charset="0"/>
              </a:rPr>
              <a:t>interface GigabitEthernet0/1</a:t>
            </a:r>
          </a:p>
          <a:p>
            <a:r>
              <a:rPr lang="en-US" altLang="zh-CN" sz="800" dirty="0">
                <a:latin typeface="微软雅黑" panose="020B0503020204020204" pitchFamily="34" charset="-122"/>
                <a:ea typeface="微软雅黑" panose="020B0503020204020204" pitchFamily="34" charset="-122"/>
                <a:cs typeface="Courier New" pitchFamily="49" charset="0"/>
              </a:rPr>
              <a:t> port link-mode route</a:t>
            </a:r>
          </a:p>
          <a:p>
            <a:r>
              <a:rPr lang="en-US" altLang="zh-CN" sz="800" dirty="0">
                <a:latin typeface="微软雅黑" panose="020B0503020204020204" pitchFamily="34" charset="-122"/>
                <a:ea typeface="微软雅黑" panose="020B0503020204020204" pitchFamily="34" charset="-122"/>
                <a:cs typeface="Courier New" pitchFamily="49" charset="0"/>
              </a:rPr>
              <a:t> </a:t>
            </a:r>
            <a:r>
              <a:rPr lang="en-US" altLang="zh-CN" sz="800" dirty="0" err="1">
                <a:latin typeface="微软雅黑" panose="020B0503020204020204" pitchFamily="34" charset="-122"/>
                <a:ea typeface="微软雅黑" panose="020B0503020204020204" pitchFamily="34" charset="-122"/>
                <a:cs typeface="Courier New" pitchFamily="49" charset="0"/>
              </a:rPr>
              <a:t>ip</a:t>
            </a:r>
            <a:r>
              <a:rPr lang="en-US" altLang="zh-CN" sz="800" dirty="0">
                <a:latin typeface="微软雅黑" panose="020B0503020204020204" pitchFamily="34" charset="-122"/>
                <a:ea typeface="微软雅黑" panose="020B0503020204020204" pitchFamily="34" charset="-122"/>
                <a:cs typeface="Courier New" pitchFamily="49" charset="0"/>
              </a:rPr>
              <a:t> address 192.168.1.2 255.255.255.0</a:t>
            </a:r>
          </a:p>
          <a:p>
            <a:r>
              <a:rPr lang="en-US" altLang="zh-CN" sz="800" dirty="0">
                <a:latin typeface="微软雅黑" panose="020B0503020204020204" pitchFamily="34" charset="-122"/>
                <a:ea typeface="微软雅黑" panose="020B0503020204020204" pitchFamily="34" charset="-122"/>
                <a:cs typeface="Courier New" pitchFamily="49" charset="0"/>
              </a:rPr>
              <a:t>#</a:t>
            </a:r>
          </a:p>
          <a:p>
            <a:r>
              <a:rPr lang="en-US" altLang="zh-CN" sz="800" dirty="0">
                <a:latin typeface="微软雅黑" panose="020B0503020204020204" pitchFamily="34" charset="-122"/>
                <a:ea typeface="微软雅黑" panose="020B0503020204020204" pitchFamily="34" charset="-122"/>
                <a:cs typeface="Courier New" pitchFamily="49" charset="0"/>
              </a:rPr>
              <a:t>return</a:t>
            </a:r>
          </a:p>
          <a:p>
            <a:r>
              <a:rPr lang="en-US" altLang="zh-CN" sz="800" dirty="0">
                <a:latin typeface="微软雅黑" panose="020B0503020204020204" pitchFamily="34" charset="-122"/>
                <a:ea typeface="微软雅黑" panose="020B0503020204020204" pitchFamily="34" charset="-122"/>
                <a:cs typeface="Courier New" pitchFamily="49" charset="0"/>
              </a:rPr>
              <a:t>&lt;2630-tcl&gt;sys</a:t>
            </a:r>
          </a:p>
          <a:p>
            <a:r>
              <a:rPr lang="en-US" altLang="zh-CN" sz="800" dirty="0">
                <a:latin typeface="微软雅黑" panose="020B0503020204020204" pitchFamily="34" charset="-122"/>
                <a:ea typeface="微软雅黑" panose="020B0503020204020204" pitchFamily="34" charset="-122"/>
                <a:cs typeface="Courier New" pitchFamily="49" charset="0"/>
              </a:rPr>
              <a:t>System View: return to User View with </a:t>
            </a:r>
            <a:r>
              <a:rPr lang="en-US" altLang="zh-CN" sz="800" dirty="0" err="1">
                <a:latin typeface="微软雅黑" panose="020B0503020204020204" pitchFamily="34" charset="-122"/>
                <a:ea typeface="微软雅黑" panose="020B0503020204020204" pitchFamily="34" charset="-122"/>
                <a:cs typeface="Courier New" pitchFamily="49" charset="0"/>
              </a:rPr>
              <a:t>Ctrl+Z</a:t>
            </a:r>
            <a:r>
              <a:rPr lang="en-US" altLang="zh-CN" sz="800" dirty="0">
                <a:latin typeface="微软雅黑" panose="020B0503020204020204" pitchFamily="34" charset="-122"/>
                <a:ea typeface="微软雅黑" panose="020B0503020204020204" pitchFamily="34" charset="-122"/>
                <a:cs typeface="Courier New" pitchFamily="49" charset="0"/>
              </a:rPr>
              <a:t>.</a:t>
            </a:r>
          </a:p>
          <a:p>
            <a:r>
              <a:rPr lang="en-US" altLang="zh-CN" sz="800" dirty="0">
                <a:latin typeface="微软雅黑" panose="020B0503020204020204" pitchFamily="34" charset="-122"/>
                <a:ea typeface="微软雅黑" panose="020B0503020204020204" pitchFamily="34" charset="-122"/>
                <a:cs typeface="Courier New" pitchFamily="49" charset="0"/>
              </a:rPr>
              <a:t>[2630-tcl]</a:t>
            </a:r>
            <a:r>
              <a:rPr lang="en-US" altLang="zh-CN" sz="800" b="1" dirty="0">
                <a:solidFill>
                  <a:srgbClr val="C00000"/>
                </a:solidFill>
                <a:latin typeface="微软雅黑" panose="020B0503020204020204" pitchFamily="34" charset="-122"/>
                <a:ea typeface="微软雅黑" panose="020B0503020204020204" pitchFamily="34" charset="-122"/>
                <a:cs typeface="Courier New" pitchFamily="49" charset="0"/>
              </a:rPr>
              <a:t>for {set </a:t>
            </a:r>
            <a:r>
              <a:rPr lang="en-US" altLang="zh-CN" sz="800" b="1" dirty="0" err="1">
                <a:solidFill>
                  <a:srgbClr val="C00000"/>
                </a:solidFill>
                <a:latin typeface="微软雅黑" panose="020B0503020204020204" pitchFamily="34" charset="-122"/>
                <a:ea typeface="微软雅黑" panose="020B0503020204020204" pitchFamily="34" charset="-122"/>
                <a:cs typeface="Courier New" pitchFamily="49" charset="0"/>
              </a:rPr>
              <a:t>i</a:t>
            </a:r>
            <a:r>
              <a:rPr lang="en-US" altLang="zh-CN" sz="800" b="1" dirty="0">
                <a:solidFill>
                  <a:srgbClr val="C00000"/>
                </a:solidFill>
                <a:latin typeface="微软雅黑" panose="020B0503020204020204" pitchFamily="34" charset="-122"/>
                <a:ea typeface="微软雅黑" panose="020B0503020204020204" pitchFamily="34" charset="-122"/>
                <a:cs typeface="Courier New" pitchFamily="49" charset="0"/>
              </a:rPr>
              <a:t> 0} {$</a:t>
            </a:r>
            <a:r>
              <a:rPr lang="en-US" altLang="zh-CN" sz="800" b="1" dirty="0" err="1">
                <a:solidFill>
                  <a:srgbClr val="C00000"/>
                </a:solidFill>
                <a:latin typeface="微软雅黑" panose="020B0503020204020204" pitchFamily="34" charset="-122"/>
                <a:ea typeface="微软雅黑" panose="020B0503020204020204" pitchFamily="34" charset="-122"/>
                <a:cs typeface="Courier New" pitchFamily="49" charset="0"/>
              </a:rPr>
              <a:t>i</a:t>
            </a:r>
            <a:r>
              <a:rPr lang="en-US" altLang="zh-CN" sz="800" b="1" dirty="0">
                <a:solidFill>
                  <a:srgbClr val="C00000"/>
                </a:solidFill>
                <a:latin typeface="微软雅黑" panose="020B0503020204020204" pitchFamily="34" charset="-122"/>
                <a:ea typeface="微软雅黑" panose="020B0503020204020204" pitchFamily="34" charset="-122"/>
                <a:cs typeface="Courier New" pitchFamily="49" charset="0"/>
              </a:rPr>
              <a:t> &lt; 2}  {</a:t>
            </a:r>
            <a:r>
              <a:rPr lang="en-US" altLang="zh-CN" sz="800" b="1" dirty="0" err="1">
                <a:solidFill>
                  <a:srgbClr val="C00000"/>
                </a:solidFill>
                <a:latin typeface="微软雅黑" panose="020B0503020204020204" pitchFamily="34" charset="-122"/>
                <a:ea typeface="微软雅黑" panose="020B0503020204020204" pitchFamily="34" charset="-122"/>
                <a:cs typeface="Courier New" pitchFamily="49" charset="0"/>
              </a:rPr>
              <a:t>incr</a:t>
            </a:r>
            <a:r>
              <a:rPr lang="en-US" altLang="zh-CN" sz="800" b="1" dirty="0">
                <a:solidFill>
                  <a:srgbClr val="C00000"/>
                </a:solidFill>
                <a:latin typeface="微软雅黑" panose="020B0503020204020204" pitchFamily="34" charset="-122"/>
                <a:ea typeface="微软雅黑" panose="020B0503020204020204" pitchFamily="34" charset="-122"/>
                <a:cs typeface="Courier New" pitchFamily="49" charset="0"/>
              </a:rPr>
              <a:t> </a:t>
            </a:r>
            <a:r>
              <a:rPr lang="en-US" altLang="zh-CN" sz="800" b="1" dirty="0" err="1">
                <a:solidFill>
                  <a:srgbClr val="C00000"/>
                </a:solidFill>
                <a:latin typeface="微软雅黑" panose="020B0503020204020204" pitchFamily="34" charset="-122"/>
                <a:ea typeface="微软雅黑" panose="020B0503020204020204" pitchFamily="34" charset="-122"/>
                <a:cs typeface="Courier New" pitchFamily="49" charset="0"/>
              </a:rPr>
              <a:t>i</a:t>
            </a:r>
            <a:r>
              <a:rPr lang="en-US" altLang="zh-CN" sz="800" b="1" dirty="0">
                <a:solidFill>
                  <a:srgbClr val="C00000"/>
                </a:solidFill>
                <a:latin typeface="微软雅黑" panose="020B0503020204020204" pitchFamily="34" charset="-122"/>
                <a:ea typeface="微软雅黑" panose="020B0503020204020204" pitchFamily="34" charset="-122"/>
                <a:cs typeface="Courier New" pitchFamily="49" charset="0"/>
              </a:rPr>
              <a:t> 1} {</a:t>
            </a:r>
          </a:p>
          <a:p>
            <a:r>
              <a:rPr lang="en-US" altLang="zh-CN" sz="800" b="1" dirty="0">
                <a:solidFill>
                  <a:srgbClr val="C00000"/>
                </a:solidFill>
                <a:latin typeface="微软雅黑" panose="020B0503020204020204" pitchFamily="34" charset="-122"/>
                <a:ea typeface="微软雅黑" panose="020B0503020204020204" pitchFamily="34" charset="-122"/>
                <a:cs typeface="Courier New" pitchFamily="49" charset="0"/>
              </a:rPr>
              <a:t>   interface </a:t>
            </a:r>
            <a:r>
              <a:rPr lang="en-US" altLang="zh-CN" sz="800" b="1" dirty="0" err="1">
                <a:solidFill>
                  <a:srgbClr val="C00000"/>
                </a:solidFill>
                <a:latin typeface="微软雅黑" panose="020B0503020204020204" pitchFamily="34" charset="-122"/>
                <a:ea typeface="微软雅黑" panose="020B0503020204020204" pitchFamily="34" charset="-122"/>
                <a:cs typeface="Courier New" pitchFamily="49" charset="0"/>
              </a:rPr>
              <a:t>gigabitethernet</a:t>
            </a:r>
            <a:r>
              <a:rPr lang="en-US" altLang="zh-CN" sz="800" b="1" dirty="0">
                <a:solidFill>
                  <a:srgbClr val="C00000"/>
                </a:solidFill>
                <a:latin typeface="微软雅黑" panose="020B0503020204020204" pitchFamily="34" charset="-122"/>
                <a:ea typeface="微软雅黑" panose="020B0503020204020204" pitchFamily="34" charset="-122"/>
                <a:cs typeface="Courier New" pitchFamily="49" charset="0"/>
              </a:rPr>
              <a:t> 0/$</a:t>
            </a:r>
            <a:r>
              <a:rPr lang="en-US" altLang="zh-CN" sz="800" b="1" dirty="0" err="1">
                <a:solidFill>
                  <a:srgbClr val="C00000"/>
                </a:solidFill>
                <a:latin typeface="微软雅黑" panose="020B0503020204020204" pitchFamily="34" charset="-122"/>
                <a:ea typeface="微软雅黑" panose="020B0503020204020204" pitchFamily="34" charset="-122"/>
                <a:cs typeface="Courier New" pitchFamily="49" charset="0"/>
              </a:rPr>
              <a:t>i</a:t>
            </a:r>
            <a:r>
              <a:rPr lang="en-US" altLang="zh-CN" sz="800" b="1" dirty="0">
                <a:solidFill>
                  <a:srgbClr val="C00000"/>
                </a:solidFill>
                <a:latin typeface="微软雅黑" panose="020B0503020204020204" pitchFamily="34" charset="-122"/>
                <a:ea typeface="微软雅黑" panose="020B0503020204020204" pitchFamily="34" charset="-122"/>
                <a:cs typeface="Courier New" pitchFamily="49" charset="0"/>
              </a:rPr>
              <a:t>   </a:t>
            </a:r>
          </a:p>
          <a:p>
            <a:r>
              <a:rPr lang="en-US" altLang="zh-CN" sz="800" b="1" dirty="0">
                <a:solidFill>
                  <a:srgbClr val="C00000"/>
                </a:solidFill>
                <a:latin typeface="微软雅黑" panose="020B0503020204020204" pitchFamily="34" charset="-122"/>
                <a:ea typeface="微软雅黑" panose="020B0503020204020204" pitchFamily="34" charset="-122"/>
                <a:cs typeface="Courier New" pitchFamily="49" charset="0"/>
              </a:rPr>
              <a:t>   </a:t>
            </a:r>
            <a:r>
              <a:rPr lang="en-US" altLang="zh-CN" sz="800" b="1" dirty="0" err="1">
                <a:solidFill>
                  <a:srgbClr val="C00000"/>
                </a:solidFill>
                <a:latin typeface="微软雅黑" panose="020B0503020204020204" pitchFamily="34" charset="-122"/>
                <a:ea typeface="微软雅黑" panose="020B0503020204020204" pitchFamily="34" charset="-122"/>
                <a:cs typeface="Courier New" pitchFamily="49" charset="0"/>
              </a:rPr>
              <a:t>mtu</a:t>
            </a:r>
            <a:r>
              <a:rPr lang="en-US" altLang="zh-CN" sz="800" b="1" dirty="0">
                <a:solidFill>
                  <a:srgbClr val="C00000"/>
                </a:solidFill>
                <a:latin typeface="微软雅黑" panose="020B0503020204020204" pitchFamily="34" charset="-122"/>
                <a:ea typeface="微软雅黑" panose="020B0503020204020204" pitchFamily="34" charset="-122"/>
                <a:cs typeface="Courier New" pitchFamily="49" charset="0"/>
              </a:rPr>
              <a:t> 1000 }</a:t>
            </a:r>
          </a:p>
          <a:p>
            <a:r>
              <a:rPr lang="en-US" altLang="zh-CN" sz="800" dirty="0">
                <a:latin typeface="微软雅黑" panose="020B0503020204020204" pitchFamily="34" charset="-122"/>
                <a:ea typeface="微软雅黑" panose="020B0503020204020204" pitchFamily="34" charset="-122"/>
                <a:cs typeface="Courier New" pitchFamily="49" charset="0"/>
              </a:rPr>
              <a:t>[2630-tcl-GigabitEthernet0/1]display current interface </a:t>
            </a:r>
            <a:r>
              <a:rPr lang="en-US" altLang="zh-CN" sz="800" dirty="0" err="1">
                <a:latin typeface="微软雅黑" panose="020B0503020204020204" pitchFamily="34" charset="-122"/>
                <a:ea typeface="微软雅黑" panose="020B0503020204020204" pitchFamily="34" charset="-122"/>
                <a:cs typeface="Courier New" pitchFamily="49" charset="0"/>
              </a:rPr>
              <a:t>gigabite</a:t>
            </a:r>
            <a:endParaRPr lang="en-US" altLang="zh-CN" sz="800" dirty="0">
              <a:latin typeface="微软雅黑" panose="020B0503020204020204" pitchFamily="34" charset="-122"/>
              <a:ea typeface="微软雅黑" panose="020B0503020204020204" pitchFamily="34" charset="-122"/>
              <a:cs typeface="Courier New" pitchFamily="49" charset="0"/>
            </a:endParaRPr>
          </a:p>
          <a:p>
            <a:r>
              <a:rPr lang="en-US" altLang="zh-CN" sz="800" dirty="0">
                <a:latin typeface="微软雅黑" panose="020B0503020204020204" pitchFamily="34" charset="-122"/>
                <a:ea typeface="微软雅黑" panose="020B0503020204020204" pitchFamily="34" charset="-122"/>
                <a:cs typeface="Courier New" pitchFamily="49" charset="0"/>
              </a:rPr>
              <a:t>#</a:t>
            </a:r>
          </a:p>
          <a:p>
            <a:r>
              <a:rPr lang="en-US" altLang="zh-CN" sz="800" dirty="0">
                <a:latin typeface="微软雅黑" panose="020B0503020204020204" pitchFamily="34" charset="-122"/>
                <a:ea typeface="微软雅黑" panose="020B0503020204020204" pitchFamily="34" charset="-122"/>
                <a:cs typeface="Courier New" pitchFamily="49" charset="0"/>
              </a:rPr>
              <a:t>interface GigabitEthernet0/0</a:t>
            </a:r>
          </a:p>
          <a:p>
            <a:r>
              <a:rPr lang="en-US" altLang="zh-CN" sz="800" dirty="0">
                <a:latin typeface="微软雅黑" panose="020B0503020204020204" pitchFamily="34" charset="-122"/>
                <a:ea typeface="微软雅黑" panose="020B0503020204020204" pitchFamily="34" charset="-122"/>
                <a:cs typeface="Courier New" pitchFamily="49" charset="0"/>
              </a:rPr>
              <a:t> port link-mode route</a:t>
            </a:r>
          </a:p>
          <a:p>
            <a:r>
              <a:rPr lang="en-US" altLang="zh-CN" sz="800" dirty="0">
                <a:solidFill>
                  <a:srgbClr val="FF0000"/>
                </a:solidFill>
                <a:latin typeface="微软雅黑" panose="020B0503020204020204" pitchFamily="34" charset="-122"/>
                <a:ea typeface="微软雅黑" panose="020B0503020204020204" pitchFamily="34" charset="-122"/>
                <a:cs typeface="Courier New" pitchFamily="49" charset="0"/>
              </a:rPr>
              <a:t> </a:t>
            </a:r>
            <a:r>
              <a:rPr lang="en-US" altLang="zh-CN" sz="800" dirty="0" err="1">
                <a:solidFill>
                  <a:srgbClr val="FF0000"/>
                </a:solidFill>
                <a:latin typeface="微软雅黑" panose="020B0503020204020204" pitchFamily="34" charset="-122"/>
                <a:ea typeface="微软雅黑" panose="020B0503020204020204" pitchFamily="34" charset="-122"/>
                <a:cs typeface="Courier New" pitchFamily="49" charset="0"/>
              </a:rPr>
              <a:t>mtu</a:t>
            </a:r>
            <a:r>
              <a:rPr lang="en-US" altLang="zh-CN" sz="800" dirty="0">
                <a:solidFill>
                  <a:srgbClr val="FF0000"/>
                </a:solidFill>
                <a:latin typeface="微软雅黑" panose="020B0503020204020204" pitchFamily="34" charset="-122"/>
                <a:ea typeface="微软雅黑" panose="020B0503020204020204" pitchFamily="34" charset="-122"/>
                <a:cs typeface="Courier New" pitchFamily="49" charset="0"/>
              </a:rPr>
              <a:t> 1000</a:t>
            </a:r>
          </a:p>
          <a:p>
            <a:r>
              <a:rPr lang="en-US" altLang="zh-CN" sz="800" dirty="0">
                <a:latin typeface="微软雅黑" panose="020B0503020204020204" pitchFamily="34" charset="-122"/>
                <a:ea typeface="微软雅黑" panose="020B0503020204020204" pitchFamily="34" charset="-122"/>
                <a:cs typeface="Courier New" pitchFamily="49" charset="0"/>
              </a:rPr>
              <a:t> </a:t>
            </a:r>
            <a:r>
              <a:rPr lang="en-US" altLang="zh-CN" sz="800" dirty="0" err="1">
                <a:latin typeface="微软雅黑" panose="020B0503020204020204" pitchFamily="34" charset="-122"/>
                <a:ea typeface="微软雅黑" panose="020B0503020204020204" pitchFamily="34" charset="-122"/>
                <a:cs typeface="Courier New" pitchFamily="49" charset="0"/>
              </a:rPr>
              <a:t>ip</a:t>
            </a:r>
            <a:r>
              <a:rPr lang="en-US" altLang="zh-CN" sz="800" dirty="0">
                <a:latin typeface="微软雅黑" panose="020B0503020204020204" pitchFamily="34" charset="-122"/>
                <a:ea typeface="微软雅黑" panose="020B0503020204020204" pitchFamily="34" charset="-122"/>
                <a:cs typeface="Courier New" pitchFamily="49" charset="0"/>
              </a:rPr>
              <a:t> address 172.31.4.17 255.255.255.0</a:t>
            </a:r>
          </a:p>
          <a:p>
            <a:r>
              <a:rPr lang="en-US" altLang="zh-CN" sz="800" dirty="0">
                <a:latin typeface="微软雅黑" panose="020B0503020204020204" pitchFamily="34" charset="-122"/>
                <a:ea typeface="微软雅黑" panose="020B0503020204020204" pitchFamily="34" charset="-122"/>
                <a:cs typeface="Courier New" pitchFamily="49" charset="0"/>
              </a:rPr>
              <a:t>#</a:t>
            </a:r>
          </a:p>
          <a:p>
            <a:r>
              <a:rPr lang="en-US" altLang="zh-CN" sz="800" dirty="0">
                <a:latin typeface="微软雅黑" panose="020B0503020204020204" pitchFamily="34" charset="-122"/>
                <a:ea typeface="微软雅黑" panose="020B0503020204020204" pitchFamily="34" charset="-122"/>
                <a:cs typeface="Courier New" pitchFamily="49" charset="0"/>
              </a:rPr>
              <a:t>interface GigabitEthernet0/1</a:t>
            </a:r>
          </a:p>
          <a:p>
            <a:r>
              <a:rPr lang="en-US" altLang="zh-CN" sz="800" dirty="0">
                <a:latin typeface="微软雅黑" panose="020B0503020204020204" pitchFamily="34" charset="-122"/>
                <a:ea typeface="微软雅黑" panose="020B0503020204020204" pitchFamily="34" charset="-122"/>
                <a:cs typeface="Courier New" pitchFamily="49" charset="0"/>
              </a:rPr>
              <a:t> port link-mode route</a:t>
            </a:r>
          </a:p>
          <a:p>
            <a:r>
              <a:rPr lang="en-US" altLang="zh-CN" sz="800" dirty="0">
                <a:solidFill>
                  <a:srgbClr val="FF0000"/>
                </a:solidFill>
                <a:latin typeface="微软雅黑" panose="020B0503020204020204" pitchFamily="34" charset="-122"/>
                <a:ea typeface="微软雅黑" panose="020B0503020204020204" pitchFamily="34" charset="-122"/>
                <a:cs typeface="Courier New" pitchFamily="49" charset="0"/>
              </a:rPr>
              <a:t> </a:t>
            </a:r>
            <a:r>
              <a:rPr lang="en-US" altLang="zh-CN" sz="800" dirty="0" err="1">
                <a:solidFill>
                  <a:srgbClr val="FF0000"/>
                </a:solidFill>
                <a:latin typeface="微软雅黑" panose="020B0503020204020204" pitchFamily="34" charset="-122"/>
                <a:ea typeface="微软雅黑" panose="020B0503020204020204" pitchFamily="34" charset="-122"/>
                <a:cs typeface="Courier New" pitchFamily="49" charset="0"/>
              </a:rPr>
              <a:t>mtu</a:t>
            </a:r>
            <a:r>
              <a:rPr lang="en-US" altLang="zh-CN" sz="800" dirty="0">
                <a:solidFill>
                  <a:srgbClr val="FF0000"/>
                </a:solidFill>
                <a:latin typeface="微软雅黑" panose="020B0503020204020204" pitchFamily="34" charset="-122"/>
                <a:ea typeface="微软雅黑" panose="020B0503020204020204" pitchFamily="34" charset="-122"/>
                <a:cs typeface="Courier New" pitchFamily="49" charset="0"/>
              </a:rPr>
              <a:t> 1000</a:t>
            </a:r>
          </a:p>
          <a:p>
            <a:r>
              <a:rPr lang="en-US" altLang="zh-CN" sz="800" dirty="0">
                <a:latin typeface="微软雅黑" panose="020B0503020204020204" pitchFamily="34" charset="-122"/>
                <a:ea typeface="微软雅黑" panose="020B0503020204020204" pitchFamily="34" charset="-122"/>
                <a:cs typeface="Courier New" pitchFamily="49" charset="0"/>
              </a:rPr>
              <a:t> </a:t>
            </a:r>
            <a:r>
              <a:rPr lang="en-US" altLang="zh-CN" sz="800" dirty="0" err="1">
                <a:latin typeface="微软雅黑" panose="020B0503020204020204" pitchFamily="34" charset="-122"/>
                <a:ea typeface="微软雅黑" panose="020B0503020204020204" pitchFamily="34" charset="-122"/>
                <a:cs typeface="Courier New" pitchFamily="49" charset="0"/>
              </a:rPr>
              <a:t>ip</a:t>
            </a:r>
            <a:r>
              <a:rPr lang="en-US" altLang="zh-CN" sz="800" dirty="0">
                <a:latin typeface="微软雅黑" panose="020B0503020204020204" pitchFamily="34" charset="-122"/>
                <a:ea typeface="微软雅黑" panose="020B0503020204020204" pitchFamily="34" charset="-122"/>
                <a:cs typeface="Courier New" pitchFamily="49" charset="0"/>
              </a:rPr>
              <a:t> address 192.168.1.2 255.255.255.0</a:t>
            </a:r>
          </a:p>
          <a:p>
            <a:r>
              <a:rPr lang="en-US" altLang="zh-CN" sz="800" dirty="0">
                <a:latin typeface="微软雅黑" panose="020B0503020204020204" pitchFamily="34" charset="-122"/>
                <a:ea typeface="微软雅黑" panose="020B0503020204020204" pitchFamily="34" charset="-122"/>
                <a:cs typeface="Courier New" pitchFamily="49" charset="0"/>
              </a:rPr>
              <a:t>#</a:t>
            </a:r>
          </a:p>
          <a:p>
            <a:r>
              <a:rPr lang="en-US" altLang="zh-CN" sz="800" dirty="0">
                <a:latin typeface="微软雅黑" panose="020B0503020204020204" pitchFamily="34" charset="-122"/>
                <a:ea typeface="微软雅黑" panose="020B0503020204020204" pitchFamily="34" charset="-122"/>
                <a:cs typeface="Courier New" pitchFamily="49" charset="0"/>
              </a:rPr>
              <a:t>return</a:t>
            </a:r>
          </a:p>
          <a:p>
            <a:r>
              <a:rPr lang="en-US" altLang="zh-CN" sz="800" dirty="0">
                <a:latin typeface="微软雅黑" panose="020B0503020204020204" pitchFamily="34" charset="-122"/>
                <a:ea typeface="微软雅黑" panose="020B0503020204020204" pitchFamily="34" charset="-122"/>
                <a:cs typeface="Courier New" pitchFamily="49" charset="0"/>
              </a:rPr>
              <a:t>[2630-tcl-GigabitEthernet0/1]quit</a:t>
            </a:r>
          </a:p>
          <a:p>
            <a:r>
              <a:rPr lang="en-US" altLang="zh-CN" sz="800" dirty="0">
                <a:latin typeface="微软雅黑" panose="020B0503020204020204" pitchFamily="34" charset="-122"/>
                <a:ea typeface="微软雅黑" panose="020B0503020204020204" pitchFamily="34" charset="-122"/>
                <a:cs typeface="Courier New" pitchFamily="49" charset="0"/>
              </a:rPr>
              <a:t>[2630-tcl]quit</a:t>
            </a:r>
          </a:p>
          <a:p>
            <a:r>
              <a:rPr lang="en-US" altLang="zh-CN" sz="800" dirty="0">
                <a:latin typeface="微软雅黑" panose="020B0503020204020204" pitchFamily="34" charset="-122"/>
                <a:ea typeface="微软雅黑" panose="020B0503020204020204" pitchFamily="34" charset="-122"/>
                <a:cs typeface="Courier New" pitchFamily="49" charset="0"/>
              </a:rPr>
              <a:t>&lt;2630-tcl&gt;</a:t>
            </a:r>
            <a:r>
              <a:rPr lang="en-US" altLang="zh-CN" sz="800" b="1" dirty="0" err="1">
                <a:solidFill>
                  <a:srgbClr val="C00000"/>
                </a:solidFill>
                <a:latin typeface="微软雅黑" panose="020B0503020204020204" pitchFamily="34" charset="-122"/>
                <a:ea typeface="微软雅黑" panose="020B0503020204020204" pitchFamily="34" charset="-122"/>
                <a:cs typeface="Courier New" pitchFamily="49" charset="0"/>
              </a:rPr>
              <a:t>tclquit</a:t>
            </a:r>
            <a:endParaRPr lang="en-US" altLang="zh-CN" sz="800" b="1" dirty="0">
              <a:solidFill>
                <a:srgbClr val="C00000"/>
              </a:solidFill>
              <a:latin typeface="微软雅黑" panose="020B0503020204020204" pitchFamily="34" charset="-122"/>
              <a:ea typeface="微软雅黑" panose="020B0503020204020204" pitchFamily="34" charset="-122"/>
              <a:cs typeface="Courier New" pitchFamily="49" charset="0"/>
            </a:endParaRPr>
          </a:p>
          <a:p>
            <a:r>
              <a:rPr lang="en-US" altLang="zh-CN" sz="800" dirty="0">
                <a:latin typeface="微软雅黑" panose="020B0503020204020204" pitchFamily="34" charset="-122"/>
                <a:ea typeface="微软雅黑" panose="020B0503020204020204" pitchFamily="34" charset="-122"/>
                <a:cs typeface="Courier New" pitchFamily="49" charset="0"/>
              </a:rPr>
              <a:t>&lt;2630&gt;</a:t>
            </a:r>
            <a:endParaRPr lang="zh-CN" altLang="en-US" sz="800" dirty="0">
              <a:latin typeface="微软雅黑" panose="020B0503020204020204" pitchFamily="34" charset="-122"/>
              <a:ea typeface="微软雅黑" panose="020B0503020204020204" pitchFamily="34" charset="-122"/>
              <a:cs typeface="Courier New" pitchFamily="49" charset="0"/>
            </a:endParaRPr>
          </a:p>
        </p:txBody>
      </p:sp>
      <p:grpSp>
        <p:nvGrpSpPr>
          <p:cNvPr id="3" name="组合 19"/>
          <p:cNvGrpSpPr/>
          <p:nvPr/>
        </p:nvGrpSpPr>
        <p:grpSpPr>
          <a:xfrm>
            <a:off x="5024579" y="662018"/>
            <a:ext cx="3672408" cy="1689528"/>
            <a:chOff x="6156176" y="1777805"/>
            <a:chExt cx="2736304" cy="2710106"/>
          </a:xfrm>
          <a:effectLst>
            <a:outerShdw blurRad="50800" dist="38100" dir="2700000" algn="tl" rotWithShape="0">
              <a:prstClr val="black">
                <a:alpha val="40000"/>
              </a:prstClr>
            </a:outerShdw>
          </a:effectLst>
        </p:grpSpPr>
        <p:sp>
          <p:nvSpPr>
            <p:cNvPr id="7" name="TextBox 6"/>
            <p:cNvSpPr txBox="1"/>
            <p:nvPr/>
          </p:nvSpPr>
          <p:spPr>
            <a:xfrm>
              <a:off x="6156176" y="2209853"/>
              <a:ext cx="2736304" cy="2278058"/>
            </a:xfrm>
            <a:prstGeom prst="rect">
              <a:avLst/>
            </a:prstGeom>
            <a:solidFill>
              <a:schemeClr val="accent3">
                <a:lumMod val="95000"/>
              </a:schemeClr>
            </a:solidFill>
            <a:ln>
              <a:noFill/>
            </a:ln>
            <a:effectLst/>
          </p:spPr>
          <p:txBody>
            <a:bodyPr wrap="square" tIns="135000" bIns="135000" rtlCol="0">
              <a:spAutoFit/>
            </a:bodyPr>
            <a:lstStyle/>
            <a:p>
              <a:pPr marL="133350" indent="-133350">
                <a:lnSpc>
                  <a:spcPct val="130000"/>
                </a:lnSpc>
                <a:spcBef>
                  <a:spcPts val="600"/>
                </a:spcBef>
                <a:buSzPct val="80000"/>
                <a:buFont typeface="Wingdings" pitchFamily="2" charset="2"/>
                <a:buChar char="l"/>
              </a:pPr>
              <a:r>
                <a:rPr lang="en-US" altLang="zh-CN" sz="1200" b="1" dirty="0" err="1">
                  <a:latin typeface="微软雅黑" panose="020B0503020204020204" pitchFamily="34" charset="-122"/>
                  <a:ea typeface="微软雅黑" panose="020B0503020204020204" pitchFamily="34" charset="-122"/>
                </a:rPr>
                <a:t>tcl</a:t>
              </a:r>
              <a:r>
                <a:rPr lang="zh-CN" altLang="en-US" sz="1200" b="1" dirty="0">
                  <a:latin typeface="微软雅黑" panose="020B0503020204020204" pitchFamily="34" charset="-122"/>
                  <a:ea typeface="微软雅黑" panose="020B0503020204020204" pitchFamily="34" charset="-122"/>
                </a:rPr>
                <a:t>模式下可执行</a:t>
              </a:r>
              <a:r>
                <a:rPr lang="en-US" altLang="zh-CN" sz="1200" b="1" dirty="0">
                  <a:latin typeface="微软雅黑" panose="020B0503020204020204" pitchFamily="34" charset="-122"/>
                  <a:ea typeface="微软雅黑" panose="020B0503020204020204" pitchFamily="34" charset="-122"/>
                </a:rPr>
                <a:t>TCL</a:t>
              </a:r>
              <a:r>
                <a:rPr lang="zh-CN" altLang="en-US" sz="1200" b="1" dirty="0">
                  <a:latin typeface="微软雅黑" panose="020B0503020204020204" pitchFamily="34" charset="-122"/>
                  <a:ea typeface="微软雅黑" panose="020B0503020204020204" pitchFamily="34" charset="-122"/>
                </a:rPr>
                <a:t>脚本，方便配置、操作</a:t>
              </a:r>
              <a:endParaRPr lang="en-US" altLang="zh-CN" sz="1200" b="1"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en-US" altLang="zh-CN" sz="1200" b="1" dirty="0" err="1">
                  <a:latin typeface="微软雅黑" panose="020B0503020204020204" pitchFamily="34" charset="-122"/>
                  <a:ea typeface="微软雅黑" panose="020B0503020204020204" pitchFamily="34" charset="-122"/>
                </a:rPr>
                <a:t>tcl</a:t>
              </a:r>
              <a:r>
                <a:rPr lang="zh-CN" altLang="en-US" sz="1200" b="1" dirty="0">
                  <a:latin typeface="微软雅黑" panose="020B0503020204020204" pitchFamily="34" charset="-122"/>
                  <a:ea typeface="微软雅黑" panose="020B0503020204020204" pitchFamily="34" charset="-122"/>
                </a:rPr>
                <a:t>模式下仍可进行普通命令行操作</a:t>
              </a:r>
              <a:endParaRPr lang="en-US" altLang="zh-CN" sz="1200" b="1"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en-US" altLang="zh-CN" sz="1200" b="1" dirty="0" err="1">
                  <a:latin typeface="微软雅黑" panose="020B0503020204020204" pitchFamily="34" charset="-122"/>
                  <a:ea typeface="微软雅黑" panose="020B0503020204020204" pitchFamily="34" charset="-122"/>
                </a:rPr>
                <a:t>tclsh</a:t>
              </a:r>
              <a:r>
                <a:rPr lang="en-US" altLang="zh-CN" sz="1200" b="1" dirty="0">
                  <a:latin typeface="微软雅黑" panose="020B0503020204020204" pitchFamily="34" charset="-122"/>
                  <a:ea typeface="微软雅黑" panose="020B0503020204020204" pitchFamily="34" charset="-122"/>
                </a:rPr>
                <a:t> </a:t>
              </a:r>
              <a:r>
                <a:rPr lang="zh-CN" altLang="en-US" sz="1200" b="1" dirty="0">
                  <a:latin typeface="微软雅黑" panose="020B0503020204020204" pitchFamily="34" charset="-122"/>
                  <a:ea typeface="微软雅黑" panose="020B0503020204020204" pitchFamily="34" charset="-122"/>
                </a:rPr>
                <a:t>命令进入</a:t>
              </a:r>
              <a:r>
                <a:rPr lang="en-US" altLang="zh-CN" sz="1200" b="1" dirty="0" err="1">
                  <a:latin typeface="微软雅黑" panose="020B0503020204020204" pitchFamily="34" charset="-122"/>
                  <a:ea typeface="微软雅黑" panose="020B0503020204020204" pitchFamily="34" charset="-122"/>
                </a:rPr>
                <a:t>tcl</a:t>
              </a:r>
              <a:r>
                <a:rPr lang="en-US" altLang="zh-CN" sz="1200" b="1" dirty="0">
                  <a:latin typeface="微软雅黑" panose="020B0503020204020204" pitchFamily="34" charset="-122"/>
                  <a:ea typeface="微软雅黑" panose="020B0503020204020204" pitchFamily="34" charset="-122"/>
                </a:rPr>
                <a:t> </a:t>
              </a:r>
              <a:r>
                <a:rPr lang="zh-CN" altLang="en-US" sz="1200" b="1" dirty="0">
                  <a:latin typeface="微软雅黑" panose="020B0503020204020204" pitchFamily="34" charset="-122"/>
                  <a:ea typeface="微软雅黑" panose="020B0503020204020204" pitchFamily="34" charset="-122"/>
                </a:rPr>
                <a:t>模式</a:t>
              </a:r>
            </a:p>
            <a:p>
              <a:pPr marL="133350" indent="-133350">
                <a:lnSpc>
                  <a:spcPct val="130000"/>
                </a:lnSpc>
                <a:spcBef>
                  <a:spcPts val="600"/>
                </a:spcBef>
                <a:buSzPct val="80000"/>
                <a:buFont typeface="Wingdings" pitchFamily="2" charset="2"/>
                <a:buChar char="l"/>
              </a:pPr>
              <a:r>
                <a:rPr lang="en-US" altLang="zh-CN" sz="1200" b="1" dirty="0" err="1">
                  <a:latin typeface="微软雅黑" panose="020B0503020204020204" pitchFamily="34" charset="-122"/>
                  <a:ea typeface="微软雅黑" panose="020B0503020204020204" pitchFamily="34" charset="-122"/>
                </a:rPr>
                <a:t>tclquit</a:t>
              </a:r>
              <a:r>
                <a:rPr lang="zh-CN" altLang="en-US" sz="1200" b="1" dirty="0">
                  <a:latin typeface="微软雅黑" panose="020B0503020204020204" pitchFamily="34" charset="-122"/>
                  <a:ea typeface="微软雅黑" panose="020B0503020204020204" pitchFamily="34" charset="-122"/>
                </a:rPr>
                <a:t>命令退出</a:t>
              </a:r>
              <a:r>
                <a:rPr lang="en-US" altLang="zh-CN" sz="1200" b="1" dirty="0" err="1">
                  <a:latin typeface="微软雅黑" panose="020B0503020204020204" pitchFamily="34" charset="-122"/>
                  <a:ea typeface="微软雅黑" panose="020B0503020204020204" pitchFamily="34" charset="-122"/>
                </a:rPr>
                <a:t>tcl</a:t>
              </a:r>
              <a:r>
                <a:rPr lang="zh-CN" altLang="en-US" sz="1200" b="1" dirty="0">
                  <a:latin typeface="微软雅黑" panose="020B0503020204020204" pitchFamily="34" charset="-122"/>
                  <a:ea typeface="微软雅黑" panose="020B0503020204020204" pitchFamily="34" charset="-122"/>
                </a:rPr>
                <a:t>模式</a:t>
              </a:r>
            </a:p>
          </p:txBody>
        </p:sp>
        <p:sp>
          <p:nvSpPr>
            <p:cNvPr id="8" name="同侧圆角矩形 7"/>
            <p:cNvSpPr/>
            <p:nvPr/>
          </p:nvSpPr>
          <p:spPr bwMode="ltGray">
            <a:xfrm>
              <a:off x="6156176" y="1777805"/>
              <a:ext cx="2736304" cy="432048"/>
            </a:xfrm>
            <a:prstGeom prst="round2SameRect">
              <a:avLst/>
            </a:prstGeom>
            <a:solidFill>
              <a:srgbClr val="0070C0"/>
            </a:solidFill>
            <a:ln w="9525">
              <a:noFill/>
              <a:miter lim="800000"/>
              <a:headEnd/>
              <a:tailEnd/>
            </a:ln>
            <a:effectLst/>
          </p:spPr>
          <p:txBody>
            <a:bodyPr wrap="none" rtlCol="0" anchor="ctr"/>
            <a:lstStyle/>
            <a:p>
              <a:pPr algn="ctr"/>
              <a:r>
                <a:rPr lang="zh-CN" altLang="en-US" sz="1500" b="1" dirty="0">
                  <a:solidFill>
                    <a:schemeClr val="bg1"/>
                  </a:solidFill>
                  <a:latin typeface="微软雅黑" panose="020B0503020204020204" pitchFamily="34" charset="-122"/>
                  <a:ea typeface="微软雅黑" panose="020B0503020204020204" pitchFamily="34" charset="-122"/>
                </a:rPr>
                <a:t>内嵌</a:t>
              </a:r>
              <a:r>
                <a:rPr lang="en-US" altLang="zh-CN" sz="1500" b="1" dirty="0">
                  <a:solidFill>
                    <a:schemeClr val="bg1"/>
                  </a:solidFill>
                  <a:latin typeface="微软雅黑" panose="020B0503020204020204" pitchFamily="34" charset="-122"/>
                  <a:ea typeface="微软雅黑" panose="020B0503020204020204" pitchFamily="34" charset="-122"/>
                </a:rPr>
                <a:t>TCL</a:t>
              </a:r>
              <a:endParaRPr lang="zh-CN" altLang="en-US" sz="1500" b="1"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9065866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8"/>
          <p:cNvGrpSpPr>
            <a:grpSpLocks/>
          </p:cNvGrpSpPr>
          <p:nvPr/>
        </p:nvGrpSpPr>
        <p:grpSpPr bwMode="auto">
          <a:xfrm>
            <a:off x="3429000" y="825556"/>
            <a:ext cx="2249091" cy="1201341"/>
            <a:chOff x="1920" y="1026"/>
            <a:chExt cx="1889" cy="1009"/>
          </a:xfrm>
        </p:grpSpPr>
        <p:grpSp>
          <p:nvGrpSpPr>
            <p:cNvPr id="4" name="Group 9"/>
            <p:cNvGrpSpPr>
              <a:grpSpLocks/>
            </p:cNvGrpSpPr>
            <p:nvPr/>
          </p:nvGrpSpPr>
          <p:grpSpPr bwMode="auto">
            <a:xfrm>
              <a:off x="1920" y="1026"/>
              <a:ext cx="1889" cy="1009"/>
              <a:chOff x="1997" y="1314"/>
              <a:chExt cx="1889" cy="1009"/>
            </a:xfrm>
          </p:grpSpPr>
          <p:grpSp>
            <p:nvGrpSpPr>
              <p:cNvPr id="9" name="Group 10"/>
              <p:cNvGrpSpPr>
                <a:grpSpLocks/>
              </p:cNvGrpSpPr>
              <p:nvPr/>
            </p:nvGrpSpPr>
            <p:grpSpPr bwMode="auto">
              <a:xfrm>
                <a:off x="1997" y="1404"/>
                <a:ext cx="1889" cy="919"/>
                <a:chOff x="1973" y="1027"/>
                <a:chExt cx="1926" cy="937"/>
              </a:xfrm>
            </p:grpSpPr>
            <p:sp>
              <p:nvSpPr>
                <p:cNvPr id="17" name="Oval 11"/>
                <p:cNvSpPr>
                  <a:spLocks noChangeArrowheads="1"/>
                </p:cNvSpPr>
                <p:nvPr/>
              </p:nvSpPr>
              <p:spPr bwMode="gray">
                <a:xfrm>
                  <a:off x="1994" y="1057"/>
                  <a:ext cx="1905" cy="907"/>
                </a:xfrm>
                <a:prstGeom prst="ellipse">
                  <a:avLst/>
                </a:prstGeom>
                <a:gradFill rotWithShape="1">
                  <a:gsLst>
                    <a:gs pos="0">
                      <a:schemeClr val="hlink"/>
                    </a:gs>
                    <a:gs pos="100000">
                      <a:schemeClr val="hlink">
                        <a:gamma/>
                        <a:shade val="48627"/>
                        <a:invGamma/>
                      </a:schemeClr>
                    </a:gs>
                  </a:gsLst>
                  <a:lin ang="2700000" scaled="1"/>
                </a:gradFill>
                <a:ln w="9525">
                  <a:noFill/>
                  <a:round/>
                  <a:headEnd/>
                  <a:tailEnd/>
                </a:ln>
                <a:effectLst/>
              </p:spPr>
              <p:txBody>
                <a:bodyPr wrap="none" anchor="ctr"/>
                <a:lstStyle/>
                <a:p>
                  <a:pPr>
                    <a:defRPr/>
                  </a:pPr>
                  <a:endParaRPr lang="zh-CN" altLang="en-US" dirty="0">
                    <a:latin typeface="微软雅黑" panose="020B0503020204020204" pitchFamily="34" charset="-122"/>
                    <a:ea typeface="微软雅黑" panose="020B0503020204020204" pitchFamily="34" charset="-122"/>
                  </a:endParaRPr>
                </a:p>
              </p:txBody>
            </p:sp>
            <p:sp>
              <p:nvSpPr>
                <p:cNvPr id="18" name="Oval 12"/>
                <p:cNvSpPr>
                  <a:spLocks noChangeArrowheads="1"/>
                </p:cNvSpPr>
                <p:nvPr/>
              </p:nvSpPr>
              <p:spPr bwMode="gray">
                <a:xfrm>
                  <a:off x="1973" y="1027"/>
                  <a:ext cx="1905" cy="907"/>
                </a:xfrm>
                <a:prstGeom prst="ellipse">
                  <a:avLst/>
                </a:prstGeom>
                <a:gradFill rotWithShape="1">
                  <a:gsLst>
                    <a:gs pos="0">
                      <a:schemeClr val="hlink">
                        <a:gamma/>
                        <a:tint val="44314"/>
                        <a:invGamma/>
                      </a:schemeClr>
                    </a:gs>
                    <a:gs pos="100000">
                      <a:schemeClr val="hlink"/>
                    </a:gs>
                  </a:gsLst>
                  <a:lin ang="2700000" scaled="1"/>
                </a:gradFill>
                <a:ln w="9525">
                  <a:noFill/>
                  <a:round/>
                  <a:headEnd/>
                  <a:tailEnd/>
                </a:ln>
                <a:effectLst/>
              </p:spPr>
              <p:txBody>
                <a:bodyPr wrap="none" anchor="ctr"/>
                <a:lstStyle/>
                <a:p>
                  <a:pPr>
                    <a:defRPr/>
                  </a:pPr>
                  <a:endParaRPr lang="zh-CN" altLang="en-US" dirty="0">
                    <a:latin typeface="微软雅黑" panose="020B0503020204020204" pitchFamily="34" charset="-122"/>
                    <a:ea typeface="微软雅黑" panose="020B0503020204020204" pitchFamily="34" charset="-122"/>
                  </a:endParaRPr>
                </a:p>
              </p:txBody>
            </p:sp>
          </p:grpSp>
          <p:sp>
            <p:nvSpPr>
              <p:cNvPr id="13" name="Oval 13"/>
              <p:cNvSpPr>
                <a:spLocks noChangeArrowheads="1"/>
              </p:cNvSpPr>
              <p:nvPr/>
            </p:nvSpPr>
            <p:spPr bwMode="gray">
              <a:xfrm>
                <a:off x="2086" y="1314"/>
                <a:ext cx="1691" cy="845"/>
              </a:xfrm>
              <a:prstGeom prst="ellipse">
                <a:avLst/>
              </a:prstGeom>
              <a:gradFill rotWithShape="1">
                <a:gsLst>
                  <a:gs pos="0">
                    <a:schemeClr val="folHlink">
                      <a:gamma/>
                      <a:shade val="46275"/>
                      <a:invGamma/>
                    </a:schemeClr>
                  </a:gs>
                  <a:gs pos="100000">
                    <a:schemeClr val="folHlink"/>
                  </a:gs>
                </a:gsLst>
                <a:lin ang="2700000" scaled="1"/>
              </a:gradFill>
              <a:ln w="9525" algn="ctr">
                <a:noFill/>
                <a:round/>
                <a:headEnd/>
                <a:tailEnd/>
              </a:ln>
              <a:effectLst/>
            </p:spPr>
            <p:txBody>
              <a:bodyPr vert="eaVert" wrap="none" anchor="ctr"/>
              <a:lstStyle/>
              <a:p>
                <a:pPr>
                  <a:defRPr/>
                </a:pPr>
                <a:endParaRPr lang="zh-CN" altLang="en-US" dirty="0">
                  <a:latin typeface="微软雅黑" panose="020B0503020204020204" pitchFamily="34" charset="-122"/>
                  <a:ea typeface="微软雅黑" panose="020B0503020204020204" pitchFamily="34" charset="-122"/>
                </a:endParaRPr>
              </a:p>
            </p:txBody>
          </p:sp>
          <p:sp>
            <p:nvSpPr>
              <p:cNvPr id="14" name="Oval 14"/>
              <p:cNvSpPr>
                <a:spLocks noChangeArrowheads="1"/>
              </p:cNvSpPr>
              <p:nvPr/>
            </p:nvSpPr>
            <p:spPr bwMode="gray">
              <a:xfrm>
                <a:off x="2108" y="1319"/>
                <a:ext cx="1650" cy="824"/>
              </a:xfrm>
              <a:prstGeom prst="ellipse">
                <a:avLst/>
              </a:prstGeom>
              <a:gradFill rotWithShape="1">
                <a:gsLst>
                  <a:gs pos="0">
                    <a:schemeClr val="folHlink">
                      <a:alpha val="0"/>
                    </a:schemeClr>
                  </a:gs>
                  <a:gs pos="100000">
                    <a:schemeClr val="folHlink">
                      <a:gamma/>
                      <a:tint val="34902"/>
                      <a:invGamma/>
                    </a:schemeClr>
                  </a:gs>
                </a:gsLst>
                <a:lin ang="2700000" scaled="1"/>
              </a:gradFill>
              <a:ln w="9525" algn="ctr">
                <a:noFill/>
                <a:round/>
                <a:headEnd/>
                <a:tailEnd/>
              </a:ln>
              <a:effectLst/>
            </p:spPr>
            <p:txBody>
              <a:bodyPr vert="eaVert" wrap="none" anchor="ctr"/>
              <a:lstStyle/>
              <a:p>
                <a:pPr>
                  <a:defRPr/>
                </a:pPr>
                <a:endParaRPr lang="zh-CN" altLang="en-US" dirty="0">
                  <a:latin typeface="微软雅黑" panose="020B0503020204020204" pitchFamily="34" charset="-122"/>
                  <a:ea typeface="微软雅黑" panose="020B0503020204020204" pitchFamily="34" charset="-122"/>
                </a:endParaRPr>
              </a:p>
            </p:txBody>
          </p:sp>
          <p:sp>
            <p:nvSpPr>
              <p:cNvPr id="15" name="Oval 15"/>
              <p:cNvSpPr>
                <a:spLocks noChangeArrowheads="1"/>
              </p:cNvSpPr>
              <p:nvPr/>
            </p:nvSpPr>
            <p:spPr bwMode="gray">
              <a:xfrm>
                <a:off x="2125" y="1327"/>
                <a:ext cx="1570" cy="770"/>
              </a:xfrm>
              <a:prstGeom prst="ellipse">
                <a:avLst/>
              </a:prstGeom>
              <a:gradFill rotWithShape="1">
                <a:gsLst>
                  <a:gs pos="0">
                    <a:schemeClr val="folHlink">
                      <a:gamma/>
                      <a:shade val="79216"/>
                      <a:invGamma/>
                    </a:schemeClr>
                  </a:gs>
                  <a:gs pos="100000">
                    <a:schemeClr val="folHlink">
                      <a:alpha val="48000"/>
                    </a:schemeClr>
                  </a:gs>
                </a:gsLst>
                <a:lin ang="2700000" scaled="1"/>
              </a:gradFill>
              <a:ln w="9525" algn="ctr">
                <a:noFill/>
                <a:round/>
                <a:headEnd/>
                <a:tailEnd/>
              </a:ln>
              <a:effectLst/>
            </p:spPr>
            <p:txBody>
              <a:bodyPr vert="eaVert" wrap="none" anchor="ctr"/>
              <a:lstStyle/>
              <a:p>
                <a:pPr>
                  <a:defRPr/>
                </a:pPr>
                <a:endParaRPr lang="zh-CN" altLang="en-US" dirty="0">
                  <a:latin typeface="微软雅黑" panose="020B0503020204020204" pitchFamily="34" charset="-122"/>
                  <a:ea typeface="微软雅黑" panose="020B0503020204020204" pitchFamily="34" charset="-122"/>
                </a:endParaRPr>
              </a:p>
            </p:txBody>
          </p:sp>
          <p:sp>
            <p:nvSpPr>
              <p:cNvPr id="16" name="Oval 16"/>
              <p:cNvSpPr>
                <a:spLocks noChangeArrowheads="1"/>
              </p:cNvSpPr>
              <p:nvPr/>
            </p:nvSpPr>
            <p:spPr bwMode="gray">
              <a:xfrm>
                <a:off x="2208" y="1344"/>
                <a:ext cx="1382" cy="624"/>
              </a:xfrm>
              <a:prstGeom prst="ellipse">
                <a:avLst/>
              </a:prstGeom>
              <a:gradFill rotWithShape="1">
                <a:gsLst>
                  <a:gs pos="0">
                    <a:schemeClr val="folHlink">
                      <a:gamma/>
                      <a:tint val="0"/>
                      <a:invGamma/>
                    </a:schemeClr>
                  </a:gs>
                  <a:gs pos="100000">
                    <a:schemeClr val="folHlink">
                      <a:alpha val="38000"/>
                    </a:schemeClr>
                  </a:gs>
                </a:gsLst>
                <a:lin ang="2700000" scaled="1"/>
              </a:gradFill>
              <a:ln w="9525" algn="ctr">
                <a:noFill/>
                <a:round/>
                <a:headEnd/>
                <a:tailEnd/>
              </a:ln>
              <a:effectLst/>
            </p:spPr>
            <p:txBody>
              <a:bodyPr vert="eaVert" wrap="none" anchor="ctr"/>
              <a:lstStyle/>
              <a:p>
                <a:pPr>
                  <a:defRPr/>
                </a:pPr>
                <a:endParaRPr lang="zh-CN" altLang="en-US" dirty="0">
                  <a:latin typeface="微软雅黑" panose="020B0503020204020204" pitchFamily="34" charset="-122"/>
                  <a:ea typeface="微软雅黑" panose="020B0503020204020204" pitchFamily="34" charset="-122"/>
                </a:endParaRPr>
              </a:p>
            </p:txBody>
          </p:sp>
        </p:grpSp>
        <p:sp>
          <p:nvSpPr>
            <p:cNvPr id="11" name="Text Box 17"/>
            <p:cNvSpPr txBox="1">
              <a:spLocks noChangeArrowheads="1"/>
            </p:cNvSpPr>
            <p:nvPr/>
          </p:nvSpPr>
          <p:spPr bwMode="auto">
            <a:xfrm>
              <a:off x="2137" y="1344"/>
              <a:ext cx="1458" cy="349"/>
            </a:xfrm>
            <a:prstGeom prst="rect">
              <a:avLst/>
            </a:prstGeom>
            <a:noFill/>
            <a:ln w="9525" algn="ctr">
              <a:noFill/>
              <a:miter lim="800000"/>
              <a:headEnd/>
              <a:tailEnd/>
            </a:ln>
          </p:spPr>
          <p:txBody>
            <a:bodyPr wrap="none">
              <a:spAutoFit/>
            </a:bodyPr>
            <a:lstStyle/>
            <a:p>
              <a:pPr algn="ctr" eaLnBrk="0" hangingPunct="0"/>
              <a:r>
                <a:rPr lang="en-US" altLang="zh-CN" sz="2100" b="1" dirty="0">
                  <a:solidFill>
                    <a:srgbClr val="FF0000"/>
                  </a:solidFill>
                  <a:latin typeface="微软雅黑" panose="020B0503020204020204" pitchFamily="34" charset="-122"/>
                  <a:ea typeface="微软雅黑" panose="020B0503020204020204" pitchFamily="34" charset="-122"/>
                </a:rPr>
                <a:t>0</a:t>
              </a:r>
              <a:r>
                <a:rPr lang="zh-CN" altLang="en-US" b="1" dirty="0">
                  <a:latin typeface="微软雅黑" panose="020B0503020204020204" pitchFamily="34" charset="-122"/>
                  <a:ea typeface="微软雅黑" panose="020B0503020204020204" pitchFamily="34" charset="-122"/>
                </a:rPr>
                <a:t>配置开局方案</a:t>
              </a:r>
              <a:endParaRPr lang="en-US" altLang="zh-CN" b="1" dirty="0">
                <a:latin typeface="微软雅黑" panose="020B0503020204020204" pitchFamily="34" charset="-122"/>
                <a:ea typeface="微软雅黑" panose="020B0503020204020204" pitchFamily="34" charset="-122"/>
              </a:endParaRPr>
            </a:p>
          </p:txBody>
        </p:sp>
      </p:grpSp>
      <p:sp>
        <p:nvSpPr>
          <p:cNvPr id="23" name="Text Box 17"/>
          <p:cNvSpPr txBox="1">
            <a:spLocks noChangeArrowheads="1"/>
          </p:cNvSpPr>
          <p:nvPr/>
        </p:nvSpPr>
        <p:spPr bwMode="auto">
          <a:xfrm>
            <a:off x="3981015" y="933586"/>
            <a:ext cx="1117614" cy="369332"/>
          </a:xfrm>
          <a:prstGeom prst="rect">
            <a:avLst/>
          </a:prstGeom>
          <a:noFill/>
          <a:ln w="9525" algn="ctr">
            <a:noFill/>
            <a:miter lim="800000"/>
            <a:headEnd/>
            <a:tailEnd/>
          </a:ln>
        </p:spPr>
        <p:txBody>
          <a:bodyPr wrap="none">
            <a:spAutoFit/>
          </a:bodyPr>
          <a:lstStyle/>
          <a:p>
            <a:pPr algn="ctr" eaLnBrk="0" hangingPunct="0"/>
            <a:r>
              <a:rPr lang="en-US" altLang="zh-CN" b="1" dirty="0">
                <a:latin typeface="微软雅黑" panose="020B0503020204020204" pitchFamily="34" charset="-122"/>
                <a:ea typeface="微软雅黑" panose="020B0503020204020204" pitchFamily="34" charset="-122"/>
              </a:rPr>
              <a:t>MSR G2</a:t>
            </a:r>
          </a:p>
        </p:txBody>
      </p:sp>
      <p:grpSp>
        <p:nvGrpSpPr>
          <p:cNvPr id="10" name="组合 105"/>
          <p:cNvGrpSpPr/>
          <p:nvPr/>
        </p:nvGrpSpPr>
        <p:grpSpPr>
          <a:xfrm>
            <a:off x="1601670" y="1852370"/>
            <a:ext cx="2916324" cy="2992715"/>
            <a:chOff x="611560" y="2493829"/>
            <a:chExt cx="3888432" cy="4031515"/>
          </a:xfrm>
        </p:grpSpPr>
        <p:sp>
          <p:nvSpPr>
            <p:cNvPr id="47" name="Rectangle 1056"/>
            <p:cNvSpPr>
              <a:spLocks noChangeArrowheads="1"/>
            </p:cNvSpPr>
            <p:nvPr/>
          </p:nvSpPr>
          <p:spPr bwMode="auto">
            <a:xfrm rot="20647060">
              <a:off x="1741329" y="3452272"/>
              <a:ext cx="88232" cy="792088"/>
            </a:xfrm>
            <a:prstGeom prst="rect">
              <a:avLst/>
            </a:prstGeom>
            <a:gradFill rotWithShape="1">
              <a:gsLst>
                <a:gs pos="0">
                  <a:srgbClr val="808080"/>
                </a:gs>
                <a:gs pos="50000">
                  <a:srgbClr val="FFFFFF"/>
                </a:gs>
                <a:gs pos="100000">
                  <a:srgbClr val="808080"/>
                </a:gs>
              </a:gsLst>
              <a:lin ang="0" scaled="1"/>
            </a:gradFill>
            <a:ln w="9525">
              <a:solidFill>
                <a:schemeClr val="bg2"/>
              </a:solidFill>
              <a:miter lim="800000"/>
              <a:headEnd/>
              <a:tailEnd/>
            </a:ln>
            <a:effectLst/>
          </p:spPr>
          <p:txBody>
            <a:bodyPr wrap="none" anchor="ctr"/>
            <a:lstStyle/>
            <a:p>
              <a:endParaRPr lang="zh-CN" altLang="zh-CN" dirty="0">
                <a:latin typeface="微软雅黑" panose="020B0503020204020204" pitchFamily="34" charset="-122"/>
                <a:ea typeface="微软雅黑" panose="020B0503020204020204" pitchFamily="34" charset="-122"/>
              </a:endParaRPr>
            </a:p>
          </p:txBody>
        </p:sp>
        <p:sp>
          <p:nvSpPr>
            <p:cNvPr id="40" name="Rectangle 1056"/>
            <p:cNvSpPr>
              <a:spLocks noChangeArrowheads="1"/>
            </p:cNvSpPr>
            <p:nvPr/>
          </p:nvSpPr>
          <p:spPr bwMode="auto">
            <a:xfrm rot="5052872">
              <a:off x="2191713" y="2883435"/>
              <a:ext cx="80053" cy="788032"/>
            </a:xfrm>
            <a:prstGeom prst="rect">
              <a:avLst/>
            </a:prstGeom>
            <a:gradFill rotWithShape="1">
              <a:gsLst>
                <a:gs pos="0">
                  <a:srgbClr val="808080"/>
                </a:gs>
                <a:gs pos="50000">
                  <a:srgbClr val="FFFFFF"/>
                </a:gs>
                <a:gs pos="100000">
                  <a:srgbClr val="808080"/>
                </a:gs>
              </a:gsLst>
              <a:lin ang="0" scaled="1"/>
            </a:gradFill>
            <a:ln w="9525">
              <a:solidFill>
                <a:schemeClr val="bg2"/>
              </a:solidFill>
              <a:miter lim="800000"/>
              <a:headEnd/>
              <a:tailEnd/>
            </a:ln>
            <a:effectLst/>
          </p:spPr>
          <p:txBody>
            <a:bodyPr wrap="none" anchor="ctr"/>
            <a:lstStyle/>
            <a:p>
              <a:endParaRPr lang="zh-CN" altLang="zh-CN" dirty="0">
                <a:latin typeface="微软雅黑" panose="020B0503020204020204" pitchFamily="34" charset="-122"/>
                <a:ea typeface="微软雅黑" panose="020B0503020204020204" pitchFamily="34" charset="-122"/>
              </a:endParaRPr>
            </a:p>
          </p:txBody>
        </p:sp>
        <p:sp>
          <p:nvSpPr>
            <p:cNvPr id="46" name="Rectangle 1056"/>
            <p:cNvSpPr>
              <a:spLocks noChangeArrowheads="1"/>
            </p:cNvSpPr>
            <p:nvPr/>
          </p:nvSpPr>
          <p:spPr bwMode="auto">
            <a:xfrm>
              <a:off x="2051720" y="5013176"/>
              <a:ext cx="72008" cy="792088"/>
            </a:xfrm>
            <a:prstGeom prst="rect">
              <a:avLst/>
            </a:prstGeom>
            <a:gradFill rotWithShape="1">
              <a:gsLst>
                <a:gs pos="0">
                  <a:srgbClr val="808080"/>
                </a:gs>
                <a:gs pos="50000">
                  <a:srgbClr val="FFFFFF"/>
                </a:gs>
                <a:gs pos="100000">
                  <a:srgbClr val="808080"/>
                </a:gs>
              </a:gsLst>
              <a:lin ang="0" scaled="1"/>
            </a:gradFill>
            <a:ln w="9525">
              <a:solidFill>
                <a:schemeClr val="bg2"/>
              </a:solidFill>
              <a:miter lim="800000"/>
              <a:headEnd/>
              <a:tailEnd/>
            </a:ln>
            <a:effectLst/>
          </p:spPr>
          <p:txBody>
            <a:bodyPr wrap="none" anchor="ctr"/>
            <a:lstStyle/>
            <a:p>
              <a:endParaRPr lang="zh-CN" altLang="zh-CN" dirty="0">
                <a:latin typeface="微软雅黑" panose="020B0503020204020204" pitchFamily="34" charset="-122"/>
                <a:ea typeface="微软雅黑" panose="020B0503020204020204" pitchFamily="34" charset="-122"/>
              </a:endParaRPr>
            </a:p>
          </p:txBody>
        </p:sp>
        <p:grpSp>
          <p:nvGrpSpPr>
            <p:cNvPr id="12" name="Group 3"/>
            <p:cNvGrpSpPr>
              <a:grpSpLocks/>
            </p:cNvGrpSpPr>
            <p:nvPr/>
          </p:nvGrpSpPr>
          <p:grpSpPr bwMode="auto">
            <a:xfrm>
              <a:off x="611560" y="2493829"/>
              <a:ext cx="3456145" cy="4031515"/>
              <a:chOff x="720" y="1877"/>
              <a:chExt cx="1541" cy="1915"/>
            </a:xfrm>
          </p:grpSpPr>
          <p:sp>
            <p:nvSpPr>
              <p:cNvPr id="5" name="AutoShape 4"/>
              <p:cNvSpPr>
                <a:spLocks noChangeArrowheads="1"/>
              </p:cNvSpPr>
              <p:nvPr/>
            </p:nvSpPr>
            <p:spPr bwMode="auto">
              <a:xfrm>
                <a:off x="720" y="2112"/>
                <a:ext cx="1440" cy="1680"/>
              </a:xfrm>
              <a:prstGeom prst="roundRect">
                <a:avLst>
                  <a:gd name="adj" fmla="val 16667"/>
                </a:avLst>
              </a:prstGeom>
              <a:noFill/>
              <a:ln w="38100">
                <a:solidFill>
                  <a:schemeClr val="tx1"/>
                </a:solidFill>
                <a:round/>
                <a:headEnd/>
                <a:tailEnd/>
              </a:ln>
            </p:spPr>
            <p:txBody>
              <a:bodyPr wrap="none" anchor="ctr"/>
              <a:lstStyle/>
              <a:p>
                <a:pPr algn="ctr" eaLnBrk="0" hangingPunct="0"/>
                <a:endParaRPr lang="zh-CN" altLang="en-US" dirty="0">
                  <a:latin typeface="微软雅黑" panose="020B0503020204020204" pitchFamily="34" charset="-122"/>
                  <a:ea typeface="微软雅黑" panose="020B0503020204020204" pitchFamily="34" charset="-122"/>
                </a:endParaRPr>
              </a:p>
            </p:txBody>
          </p:sp>
          <p:sp>
            <p:nvSpPr>
              <p:cNvPr id="6" name="Text Box 5"/>
              <p:cNvSpPr txBox="1">
                <a:spLocks noChangeArrowheads="1"/>
              </p:cNvSpPr>
              <p:nvPr/>
            </p:nvSpPr>
            <p:spPr bwMode="auto">
              <a:xfrm>
                <a:off x="977" y="1877"/>
                <a:ext cx="1284" cy="205"/>
              </a:xfrm>
              <a:prstGeom prst="rect">
                <a:avLst/>
              </a:prstGeom>
              <a:noFill/>
              <a:ln w="9525">
                <a:noFill/>
                <a:miter lim="800000"/>
                <a:headEnd/>
                <a:tailEnd/>
              </a:ln>
            </p:spPr>
            <p:txBody>
              <a:bodyPr>
                <a:spAutoFit/>
              </a:bodyPr>
              <a:lstStyle/>
              <a:p>
                <a:pPr eaLnBrk="0" hangingPunct="0"/>
                <a:r>
                  <a:rPr lang="en-US" altLang="zh-CN" sz="1500" b="1" dirty="0">
                    <a:solidFill>
                      <a:srgbClr val="000000"/>
                    </a:solidFill>
                    <a:latin typeface="微软雅黑" panose="020B0503020204020204" pitchFamily="34" charset="-122"/>
                    <a:ea typeface="微软雅黑" panose="020B0503020204020204" pitchFamily="34" charset="-122"/>
                  </a:rPr>
                  <a:t>U </a:t>
                </a:r>
                <a:r>
                  <a:rPr lang="zh-CN" altLang="en-US" sz="1500" b="1" dirty="0">
                    <a:solidFill>
                      <a:srgbClr val="000000"/>
                    </a:solidFill>
                    <a:latin typeface="微软雅黑" panose="020B0503020204020204" pitchFamily="34" charset="-122"/>
                    <a:ea typeface="微软雅黑" panose="020B0503020204020204" pitchFamily="34" charset="-122"/>
                  </a:rPr>
                  <a:t>盘自动部署</a:t>
                </a:r>
                <a:endParaRPr lang="en-US" altLang="zh-CN" sz="1050" dirty="0">
                  <a:solidFill>
                    <a:srgbClr val="000000"/>
                  </a:solidFill>
                  <a:latin typeface="微软雅黑" panose="020B0503020204020204" pitchFamily="34" charset="-122"/>
                  <a:ea typeface="微软雅黑" panose="020B0503020204020204" pitchFamily="34" charset="-122"/>
                </a:endParaRPr>
              </a:p>
            </p:txBody>
          </p:sp>
        </p:grpSp>
        <p:sp>
          <p:nvSpPr>
            <p:cNvPr id="7" name="Freeform 6"/>
            <p:cNvSpPr>
              <a:spLocks/>
            </p:cNvSpPr>
            <p:nvPr/>
          </p:nvSpPr>
          <p:spPr bwMode="gray">
            <a:xfrm>
              <a:off x="3596704" y="2751932"/>
              <a:ext cx="903288" cy="1241425"/>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w="0">
              <a:noFill/>
              <a:prstDash val="solid"/>
              <a:round/>
              <a:headEnd/>
              <a:tailEnd/>
            </a:ln>
          </p:spPr>
          <p:txBody>
            <a:bodyPr/>
            <a:lstStyle/>
            <a:p>
              <a:pPr>
                <a:defRPr/>
              </a:pPr>
              <a:endParaRPr lang="zh-CN" altLang="en-US" dirty="0">
                <a:latin typeface="微软雅黑" panose="020B0503020204020204" pitchFamily="34" charset="-122"/>
                <a:ea typeface="微软雅黑" panose="020B0503020204020204" pitchFamily="34" charset="-122"/>
              </a:endParaRPr>
            </a:p>
          </p:txBody>
        </p:sp>
        <p:pic>
          <p:nvPicPr>
            <p:cNvPr id="29" name="Picture 31" descr="通用大楼07"/>
            <p:cNvPicPr>
              <a:picLocks noChangeAspect="1" noChangeArrowheads="1"/>
            </p:cNvPicPr>
            <p:nvPr/>
          </p:nvPicPr>
          <p:blipFill>
            <a:blip r:embed="rId3" cstate="print"/>
            <a:srcRect/>
            <a:stretch>
              <a:fillRect/>
            </a:stretch>
          </p:blipFill>
          <p:spPr bwMode="auto">
            <a:xfrm>
              <a:off x="1179758" y="2996952"/>
              <a:ext cx="871962" cy="563728"/>
            </a:xfrm>
            <a:prstGeom prst="rect">
              <a:avLst/>
            </a:prstGeom>
            <a:noFill/>
            <a:ln w="9525">
              <a:noFill/>
              <a:miter lim="800000"/>
              <a:headEnd/>
              <a:tailEnd/>
            </a:ln>
          </p:spPr>
        </p:pic>
        <p:grpSp>
          <p:nvGrpSpPr>
            <p:cNvPr id="19" name="组合 35"/>
            <p:cNvGrpSpPr/>
            <p:nvPr/>
          </p:nvGrpSpPr>
          <p:grpSpPr>
            <a:xfrm>
              <a:off x="1187625" y="4149080"/>
              <a:ext cx="2160239" cy="1512168"/>
              <a:chOff x="1259633" y="3717032"/>
              <a:chExt cx="2160239" cy="1512168"/>
            </a:xfrm>
          </p:grpSpPr>
          <p:grpSp>
            <p:nvGrpSpPr>
              <p:cNvPr id="20" name="组合 39"/>
              <p:cNvGrpSpPr>
                <a:grpSpLocks/>
              </p:cNvGrpSpPr>
              <p:nvPr/>
            </p:nvGrpSpPr>
            <p:grpSpPr bwMode="auto">
              <a:xfrm>
                <a:off x="1259633" y="3717032"/>
                <a:ext cx="2160239" cy="1512168"/>
                <a:chOff x="642910" y="1584756"/>
                <a:chExt cx="2335708" cy="1678467"/>
              </a:xfrm>
            </p:grpSpPr>
            <p:sp>
              <p:nvSpPr>
                <p:cNvPr id="31" name="Oval 11"/>
                <p:cNvSpPr>
                  <a:spLocks noChangeArrowheads="1"/>
                </p:cNvSpPr>
                <p:nvPr/>
              </p:nvSpPr>
              <p:spPr bwMode="ltGray">
                <a:xfrm>
                  <a:off x="642910" y="1588887"/>
                  <a:ext cx="1927895" cy="1282748"/>
                </a:xfrm>
                <a:prstGeom prst="cloud">
                  <a:avLst/>
                </a:prstGeom>
                <a:solidFill>
                  <a:srgbClr val="B3DC27"/>
                </a:solidFill>
                <a:ln w="28575" algn="ctr">
                  <a:noFill/>
                  <a:round/>
                  <a:headEnd/>
                  <a:tailEnd/>
                </a:ln>
              </p:spPr>
              <p:txBody>
                <a:bodyPr wrap="none" anchor="ctr"/>
                <a:lstStyle/>
                <a:p>
                  <a:endParaRPr lang="zh-CN" altLang="en-US" dirty="0">
                    <a:latin typeface="微软雅黑" panose="020B0503020204020204" pitchFamily="34" charset="-122"/>
                    <a:ea typeface="微软雅黑" panose="020B0503020204020204" pitchFamily="34" charset="-122"/>
                  </a:endParaRPr>
                </a:p>
              </p:txBody>
            </p:sp>
            <p:grpSp>
              <p:nvGrpSpPr>
                <p:cNvPr id="21" name="Oval 11"/>
                <p:cNvGrpSpPr>
                  <a:grpSpLocks/>
                </p:cNvGrpSpPr>
                <p:nvPr/>
              </p:nvGrpSpPr>
              <p:grpSpPr bwMode="auto">
                <a:xfrm>
                  <a:off x="696835" y="1584756"/>
                  <a:ext cx="2281783" cy="1678467"/>
                  <a:chOff x="2877348" y="2548128"/>
                  <a:chExt cx="1645920" cy="1213104"/>
                </a:xfrm>
              </p:grpSpPr>
              <p:pic>
                <p:nvPicPr>
                  <p:cNvPr id="33" name="Oval 11"/>
                  <p:cNvPicPr>
                    <a:picLocks noChangeArrowheads="1"/>
                  </p:cNvPicPr>
                  <p:nvPr/>
                </p:nvPicPr>
                <p:blipFill>
                  <a:blip r:embed="rId4" cstate="print"/>
                  <a:srcRect/>
                  <a:stretch>
                    <a:fillRect/>
                  </a:stretch>
                </p:blipFill>
                <p:spPr bwMode="ltGray">
                  <a:xfrm>
                    <a:off x="2877348" y="2548128"/>
                    <a:ext cx="1645920" cy="1213104"/>
                  </a:xfrm>
                  <a:prstGeom prst="rect">
                    <a:avLst/>
                  </a:prstGeom>
                  <a:noFill/>
                  <a:ln w="9525">
                    <a:noFill/>
                    <a:miter lim="800000"/>
                    <a:headEnd/>
                    <a:tailEnd/>
                  </a:ln>
                </p:spPr>
              </p:pic>
              <p:sp>
                <p:nvSpPr>
                  <p:cNvPr id="34" name="Text Box 63"/>
                  <p:cNvSpPr txBox="1">
                    <a:spLocks noChangeArrowheads="1"/>
                  </p:cNvSpPr>
                  <p:nvPr/>
                </p:nvSpPr>
                <p:spPr bwMode="auto">
                  <a:xfrm>
                    <a:off x="3083102" y="2714091"/>
                    <a:ext cx="806720" cy="525315"/>
                  </a:xfrm>
                  <a:prstGeom prst="rect">
                    <a:avLst/>
                  </a:prstGeom>
                  <a:noFill/>
                  <a:ln w="9525">
                    <a:noFill/>
                    <a:miter lim="800000"/>
                    <a:headEnd/>
                    <a:tailEnd/>
                  </a:ln>
                </p:spPr>
                <p:txBody>
                  <a:bodyPr wrap="none" anchor="ctr"/>
                  <a:lstStyle/>
                  <a:p>
                    <a:endParaRPr lang="zh-CN" altLang="en-US" dirty="0">
                      <a:latin typeface="微软雅黑" panose="020B0503020204020204" pitchFamily="34" charset="-122"/>
                      <a:ea typeface="微软雅黑" panose="020B0503020204020204" pitchFamily="34" charset="-122"/>
                    </a:endParaRPr>
                  </a:p>
                </p:txBody>
              </p:sp>
            </p:grpSp>
          </p:grpSp>
          <p:sp>
            <p:nvSpPr>
              <p:cNvPr id="35" name="TextBox 34"/>
              <p:cNvSpPr txBox="1"/>
              <p:nvPr/>
            </p:nvSpPr>
            <p:spPr>
              <a:xfrm>
                <a:off x="1547664" y="4005064"/>
                <a:ext cx="1296144" cy="492443"/>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广域网</a:t>
                </a:r>
              </a:p>
            </p:txBody>
          </p:sp>
        </p:grpSp>
        <p:pic>
          <p:nvPicPr>
            <p:cNvPr id="41" name="Picture 30" descr="通用路由器"/>
            <p:cNvPicPr>
              <a:picLocks noChangeAspect="1" noChangeArrowheads="1"/>
            </p:cNvPicPr>
            <p:nvPr/>
          </p:nvPicPr>
          <p:blipFill>
            <a:blip r:embed="rId5" cstate="print"/>
            <a:srcRect/>
            <a:stretch>
              <a:fillRect/>
            </a:stretch>
          </p:blipFill>
          <p:spPr bwMode="auto">
            <a:xfrm>
              <a:off x="1619672" y="5805264"/>
              <a:ext cx="936104" cy="541726"/>
            </a:xfrm>
            <a:prstGeom prst="rect">
              <a:avLst/>
            </a:prstGeom>
            <a:noFill/>
            <a:ln w="9525">
              <a:noFill/>
              <a:miter lim="800000"/>
              <a:headEnd/>
              <a:tailEnd/>
            </a:ln>
          </p:spPr>
        </p:pic>
        <p:sp>
          <p:nvSpPr>
            <p:cNvPr id="43" name="TextBox 42"/>
            <p:cNvSpPr txBox="1"/>
            <p:nvPr/>
          </p:nvSpPr>
          <p:spPr>
            <a:xfrm>
              <a:off x="683568" y="3212976"/>
              <a:ext cx="648072" cy="338555"/>
            </a:xfrm>
            <a:prstGeom prst="rect">
              <a:avLst/>
            </a:prstGeom>
            <a:noFill/>
          </p:spPr>
          <p:txBody>
            <a:bodyPr wrap="square" rtlCol="0">
              <a:spAutoFit/>
            </a:bodyPr>
            <a:lstStyle/>
            <a:p>
              <a:r>
                <a:rPr lang="zh-CN" altLang="en-US" sz="1050" b="1" dirty="0">
                  <a:latin typeface="微软雅黑" panose="020B0503020204020204" pitchFamily="34" charset="-122"/>
                  <a:ea typeface="微软雅黑" panose="020B0503020204020204" pitchFamily="34" charset="-122"/>
                </a:rPr>
                <a:t>总部</a:t>
              </a:r>
            </a:p>
          </p:txBody>
        </p:sp>
        <p:sp>
          <p:nvSpPr>
            <p:cNvPr id="44" name="TextBox 43"/>
            <p:cNvSpPr txBox="1"/>
            <p:nvPr/>
          </p:nvSpPr>
          <p:spPr>
            <a:xfrm>
              <a:off x="2987824" y="3068960"/>
              <a:ext cx="778491" cy="677108"/>
            </a:xfrm>
            <a:prstGeom prst="rect">
              <a:avLst/>
            </a:prstGeom>
            <a:noFill/>
          </p:spPr>
          <p:txBody>
            <a:bodyPr wrap="square" rtlCol="0">
              <a:spAutoFit/>
            </a:bodyPr>
            <a:lstStyle/>
            <a:p>
              <a:r>
                <a:rPr lang="en-US" altLang="zh-CN" sz="900" b="1" dirty="0">
                  <a:latin typeface="微软雅黑" panose="020B0503020204020204" pitchFamily="34" charset="-122"/>
                  <a:ea typeface="微软雅黑" panose="020B0503020204020204" pitchFamily="34" charset="-122"/>
                </a:rPr>
                <a:t>IMC BIMS Server</a:t>
              </a:r>
              <a:endParaRPr lang="zh-CN" altLang="en-US" sz="900" b="1" dirty="0">
                <a:latin typeface="微软雅黑" panose="020B0503020204020204" pitchFamily="34" charset="-122"/>
                <a:ea typeface="微软雅黑" panose="020B0503020204020204" pitchFamily="34" charset="-122"/>
              </a:endParaRPr>
            </a:p>
          </p:txBody>
        </p:sp>
        <p:sp>
          <p:nvSpPr>
            <p:cNvPr id="45" name="TextBox 44"/>
            <p:cNvSpPr txBox="1"/>
            <p:nvPr/>
          </p:nvSpPr>
          <p:spPr>
            <a:xfrm>
              <a:off x="755576" y="5949280"/>
              <a:ext cx="648072" cy="338555"/>
            </a:xfrm>
            <a:prstGeom prst="rect">
              <a:avLst/>
            </a:prstGeom>
            <a:noFill/>
          </p:spPr>
          <p:txBody>
            <a:bodyPr wrap="square" rtlCol="0">
              <a:spAutoFit/>
            </a:bodyPr>
            <a:lstStyle/>
            <a:p>
              <a:r>
                <a:rPr lang="zh-CN" altLang="en-US" sz="1050" b="1" dirty="0">
                  <a:latin typeface="微软雅黑" panose="020B0503020204020204" pitchFamily="34" charset="-122"/>
                  <a:ea typeface="微软雅黑" panose="020B0503020204020204" pitchFamily="34" charset="-122"/>
                </a:rPr>
                <a:t>分支</a:t>
              </a:r>
            </a:p>
          </p:txBody>
        </p:sp>
        <p:pic>
          <p:nvPicPr>
            <p:cNvPr id="50" name="Picture 11" descr="Network-management"/>
            <p:cNvPicPr>
              <a:picLocks noChangeAspect="1" noChangeArrowheads="1"/>
            </p:cNvPicPr>
            <p:nvPr/>
          </p:nvPicPr>
          <p:blipFill>
            <a:blip r:embed="rId6" cstate="print"/>
            <a:srcRect/>
            <a:stretch>
              <a:fillRect/>
            </a:stretch>
          </p:blipFill>
          <p:spPr bwMode="auto">
            <a:xfrm>
              <a:off x="2195736" y="3068618"/>
              <a:ext cx="870024" cy="504398"/>
            </a:xfrm>
            <a:prstGeom prst="rect">
              <a:avLst/>
            </a:prstGeom>
            <a:noFill/>
          </p:spPr>
        </p:pic>
      </p:grpSp>
      <p:grpSp>
        <p:nvGrpSpPr>
          <p:cNvPr id="24" name="组合 89"/>
          <p:cNvGrpSpPr/>
          <p:nvPr/>
        </p:nvGrpSpPr>
        <p:grpSpPr>
          <a:xfrm>
            <a:off x="2627784" y="2283719"/>
            <a:ext cx="648072" cy="509138"/>
            <a:chOff x="2339752" y="3645024"/>
            <a:chExt cx="864096" cy="678850"/>
          </a:xfrm>
        </p:grpSpPr>
        <p:sp>
          <p:nvSpPr>
            <p:cNvPr id="42" name="Document"/>
            <p:cNvSpPr>
              <a:spLocks noEditPoints="1" noChangeArrowheads="1"/>
            </p:cNvSpPr>
            <p:nvPr/>
          </p:nvSpPr>
          <p:spPr bwMode="auto">
            <a:xfrm>
              <a:off x="2555776" y="3645024"/>
              <a:ext cx="247646" cy="333370"/>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vert="horz" wrap="square" lIns="68580" tIns="34290" rIns="68580" bIns="3429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88" name="TextBox 87"/>
            <p:cNvSpPr txBox="1"/>
            <p:nvPr/>
          </p:nvSpPr>
          <p:spPr>
            <a:xfrm>
              <a:off x="2339752" y="4031486"/>
              <a:ext cx="864096" cy="292388"/>
            </a:xfrm>
            <a:prstGeom prst="rect">
              <a:avLst/>
            </a:prstGeom>
            <a:noFill/>
          </p:spPr>
          <p:txBody>
            <a:bodyPr wrap="square" rtlCol="0">
              <a:spAutoFit/>
            </a:bodyPr>
            <a:lstStyle/>
            <a:p>
              <a:r>
                <a:rPr lang="zh-CN" altLang="en-US" sz="825" b="1" dirty="0">
                  <a:latin typeface="微软雅黑" panose="020B0503020204020204" pitchFamily="34" charset="-122"/>
                  <a:ea typeface="微软雅黑" panose="020B0503020204020204" pitchFamily="34" charset="-122"/>
                </a:rPr>
                <a:t>完整配置</a:t>
              </a:r>
            </a:p>
          </p:txBody>
        </p:sp>
      </p:grpSp>
      <p:grpSp>
        <p:nvGrpSpPr>
          <p:cNvPr id="25" name="组合 107"/>
          <p:cNvGrpSpPr/>
          <p:nvPr/>
        </p:nvGrpSpPr>
        <p:grpSpPr>
          <a:xfrm>
            <a:off x="4734109" y="1874474"/>
            <a:ext cx="3466413" cy="2970611"/>
            <a:chOff x="4788145" y="2523302"/>
            <a:chExt cx="4621884" cy="4002042"/>
          </a:xfrm>
        </p:grpSpPr>
        <p:sp>
          <p:nvSpPr>
            <p:cNvPr id="95" name="Rectangle 1056"/>
            <p:cNvSpPr>
              <a:spLocks noChangeArrowheads="1"/>
            </p:cNvSpPr>
            <p:nvPr/>
          </p:nvSpPr>
          <p:spPr bwMode="auto">
            <a:xfrm rot="5052872">
              <a:off x="7088258" y="2970509"/>
              <a:ext cx="80053" cy="788032"/>
            </a:xfrm>
            <a:prstGeom prst="rect">
              <a:avLst/>
            </a:prstGeom>
            <a:gradFill rotWithShape="1">
              <a:gsLst>
                <a:gs pos="0">
                  <a:srgbClr val="808080"/>
                </a:gs>
                <a:gs pos="50000">
                  <a:srgbClr val="FFFFFF"/>
                </a:gs>
                <a:gs pos="100000">
                  <a:srgbClr val="808080"/>
                </a:gs>
              </a:gsLst>
              <a:lin ang="0" scaled="1"/>
            </a:gradFill>
            <a:ln w="9525">
              <a:solidFill>
                <a:schemeClr val="bg2"/>
              </a:solidFill>
              <a:miter lim="800000"/>
              <a:headEnd/>
              <a:tailEnd/>
            </a:ln>
            <a:effectLst/>
          </p:spPr>
          <p:txBody>
            <a:bodyPr wrap="none" anchor="ctr"/>
            <a:lstStyle/>
            <a:p>
              <a:endParaRPr lang="zh-CN" altLang="zh-CN" dirty="0">
                <a:latin typeface="微软雅黑" panose="020B0503020204020204" pitchFamily="34" charset="-122"/>
                <a:ea typeface="微软雅黑" panose="020B0503020204020204" pitchFamily="34" charset="-122"/>
              </a:endParaRPr>
            </a:p>
          </p:txBody>
        </p:sp>
        <p:sp>
          <p:nvSpPr>
            <p:cNvPr id="99" name="Rectangle 1056"/>
            <p:cNvSpPr>
              <a:spLocks noChangeArrowheads="1"/>
            </p:cNvSpPr>
            <p:nvPr/>
          </p:nvSpPr>
          <p:spPr bwMode="auto">
            <a:xfrm rot="20647060">
              <a:off x="6897470" y="5015478"/>
              <a:ext cx="88232" cy="792088"/>
            </a:xfrm>
            <a:prstGeom prst="rect">
              <a:avLst/>
            </a:prstGeom>
            <a:gradFill rotWithShape="1">
              <a:gsLst>
                <a:gs pos="0">
                  <a:srgbClr val="808080"/>
                </a:gs>
                <a:gs pos="50000">
                  <a:srgbClr val="FFFFFF"/>
                </a:gs>
                <a:gs pos="100000">
                  <a:srgbClr val="808080"/>
                </a:gs>
              </a:gsLst>
              <a:lin ang="0" scaled="1"/>
            </a:gradFill>
            <a:ln w="9525">
              <a:solidFill>
                <a:schemeClr val="bg2"/>
              </a:solidFill>
              <a:miter lim="800000"/>
              <a:headEnd/>
              <a:tailEnd/>
            </a:ln>
            <a:effectLst/>
          </p:spPr>
          <p:txBody>
            <a:bodyPr wrap="none" anchor="ctr"/>
            <a:lstStyle/>
            <a:p>
              <a:endParaRPr lang="zh-CN" altLang="zh-CN" dirty="0">
                <a:latin typeface="微软雅黑" panose="020B0503020204020204" pitchFamily="34" charset="-122"/>
                <a:ea typeface="微软雅黑" panose="020B0503020204020204" pitchFamily="34" charset="-122"/>
              </a:endParaRPr>
            </a:p>
          </p:txBody>
        </p:sp>
        <p:sp>
          <p:nvSpPr>
            <p:cNvPr id="91" name="Rectangle 1056"/>
            <p:cNvSpPr>
              <a:spLocks noChangeArrowheads="1"/>
            </p:cNvSpPr>
            <p:nvPr/>
          </p:nvSpPr>
          <p:spPr bwMode="auto">
            <a:xfrm rot="20647060">
              <a:off x="6537430" y="3588506"/>
              <a:ext cx="88232" cy="792088"/>
            </a:xfrm>
            <a:prstGeom prst="rect">
              <a:avLst/>
            </a:prstGeom>
            <a:gradFill rotWithShape="1">
              <a:gsLst>
                <a:gs pos="0">
                  <a:srgbClr val="808080"/>
                </a:gs>
                <a:gs pos="50000">
                  <a:srgbClr val="FFFFFF"/>
                </a:gs>
                <a:gs pos="100000">
                  <a:srgbClr val="808080"/>
                </a:gs>
              </a:gsLst>
              <a:lin ang="0" scaled="1"/>
            </a:gradFill>
            <a:ln w="9525">
              <a:solidFill>
                <a:schemeClr val="bg2"/>
              </a:solidFill>
              <a:miter lim="800000"/>
              <a:headEnd/>
              <a:tailEnd/>
            </a:ln>
            <a:effectLst/>
          </p:spPr>
          <p:txBody>
            <a:bodyPr wrap="none" anchor="ctr"/>
            <a:lstStyle/>
            <a:p>
              <a:endParaRPr lang="zh-CN" altLang="zh-CN" dirty="0">
                <a:latin typeface="微软雅黑" panose="020B0503020204020204" pitchFamily="34" charset="-122"/>
                <a:ea typeface="微软雅黑" panose="020B0503020204020204" pitchFamily="34" charset="-122"/>
              </a:endParaRPr>
            </a:p>
          </p:txBody>
        </p:sp>
        <p:sp>
          <p:nvSpPr>
            <p:cNvPr id="8" name="AutoShape 7"/>
            <p:cNvSpPr>
              <a:spLocks noChangeAspect="1" noChangeArrowheads="1" noTextEdit="1"/>
            </p:cNvSpPr>
            <p:nvPr/>
          </p:nvSpPr>
          <p:spPr bwMode="gray">
            <a:xfrm flipH="1">
              <a:off x="5292201" y="2820022"/>
              <a:ext cx="909637" cy="1244600"/>
            </a:xfrm>
            <a:prstGeom prst="rect">
              <a:avLst/>
            </a:prstGeom>
            <a:noFill/>
            <a:ln w="9525">
              <a:noFill/>
              <a:miter lim="800000"/>
              <a:headEnd/>
              <a:tailEnd/>
            </a:ln>
          </p:spPr>
          <p:txBody>
            <a:bodyPr/>
            <a:lstStyle/>
            <a:p>
              <a:endParaRPr lang="zh-CN" altLang="en-US" dirty="0">
                <a:latin typeface="微软雅黑" panose="020B0503020204020204" pitchFamily="34" charset="-122"/>
                <a:ea typeface="微软雅黑" panose="020B0503020204020204" pitchFamily="34" charset="-122"/>
              </a:endParaRPr>
            </a:p>
          </p:txBody>
        </p:sp>
        <p:grpSp>
          <p:nvGrpSpPr>
            <p:cNvPr id="28" name="组合 113"/>
            <p:cNvGrpSpPr/>
            <p:nvPr/>
          </p:nvGrpSpPr>
          <p:grpSpPr>
            <a:xfrm>
              <a:off x="4788145" y="2523302"/>
              <a:ext cx="4176343" cy="4002042"/>
              <a:chOff x="4788145" y="2452037"/>
              <a:chExt cx="4176343" cy="4002042"/>
            </a:xfrm>
          </p:grpSpPr>
          <p:grpSp>
            <p:nvGrpSpPr>
              <p:cNvPr id="30" name="Group 3"/>
              <p:cNvGrpSpPr>
                <a:grpSpLocks/>
              </p:cNvGrpSpPr>
              <p:nvPr/>
            </p:nvGrpSpPr>
            <p:grpSpPr bwMode="auto">
              <a:xfrm>
                <a:off x="5508225" y="2452037"/>
                <a:ext cx="3456263" cy="4002042"/>
                <a:chOff x="720" y="1891"/>
                <a:chExt cx="1541" cy="1901"/>
              </a:xfrm>
            </p:grpSpPr>
            <p:sp>
              <p:nvSpPr>
                <p:cNvPr id="26" name="AutoShape 4"/>
                <p:cNvSpPr>
                  <a:spLocks noChangeArrowheads="1"/>
                </p:cNvSpPr>
                <p:nvPr/>
              </p:nvSpPr>
              <p:spPr bwMode="auto">
                <a:xfrm>
                  <a:off x="720" y="2112"/>
                  <a:ext cx="1440" cy="1680"/>
                </a:xfrm>
                <a:prstGeom prst="roundRect">
                  <a:avLst>
                    <a:gd name="adj" fmla="val 16667"/>
                  </a:avLst>
                </a:prstGeom>
                <a:noFill/>
                <a:ln w="38100">
                  <a:solidFill>
                    <a:schemeClr val="tx1"/>
                  </a:solidFill>
                  <a:round/>
                  <a:headEnd/>
                  <a:tailEnd/>
                </a:ln>
              </p:spPr>
              <p:txBody>
                <a:bodyPr wrap="none" anchor="ctr"/>
                <a:lstStyle/>
                <a:p>
                  <a:pPr algn="ctr" eaLnBrk="0" hangingPunct="0"/>
                  <a:endParaRPr lang="zh-CN" altLang="en-US" dirty="0">
                    <a:latin typeface="微软雅黑" panose="020B0503020204020204" pitchFamily="34" charset="-122"/>
                    <a:ea typeface="微软雅黑" panose="020B0503020204020204" pitchFamily="34" charset="-122"/>
                  </a:endParaRPr>
                </a:p>
              </p:txBody>
            </p:sp>
            <p:sp>
              <p:nvSpPr>
                <p:cNvPr id="27" name="Text Box 5"/>
                <p:cNvSpPr txBox="1">
                  <a:spLocks noChangeArrowheads="1"/>
                </p:cNvSpPr>
                <p:nvPr/>
              </p:nvSpPr>
              <p:spPr bwMode="auto">
                <a:xfrm>
                  <a:off x="977" y="1891"/>
                  <a:ext cx="1284" cy="205"/>
                </a:xfrm>
                <a:prstGeom prst="rect">
                  <a:avLst/>
                </a:prstGeom>
                <a:noFill/>
                <a:ln w="9525">
                  <a:noFill/>
                  <a:miter lim="800000"/>
                  <a:headEnd/>
                  <a:tailEnd/>
                </a:ln>
              </p:spPr>
              <p:txBody>
                <a:bodyPr>
                  <a:spAutoFit/>
                </a:bodyPr>
                <a:lstStyle/>
                <a:p>
                  <a:pPr eaLnBrk="0" hangingPunct="0"/>
                  <a:r>
                    <a:rPr lang="zh-CN" altLang="en-US" sz="1500" b="1" dirty="0">
                      <a:solidFill>
                        <a:srgbClr val="000000"/>
                      </a:solidFill>
                      <a:latin typeface="微软雅黑" panose="020B0503020204020204" pitchFamily="34" charset="-122"/>
                      <a:ea typeface="微软雅黑" panose="020B0503020204020204" pitchFamily="34" charset="-122"/>
                    </a:rPr>
                    <a:t>短信自动部署</a:t>
                  </a:r>
                  <a:endParaRPr lang="en-US" altLang="zh-CN" sz="1050" dirty="0">
                    <a:solidFill>
                      <a:srgbClr val="000000"/>
                    </a:solidFill>
                    <a:latin typeface="微软雅黑" panose="020B0503020204020204" pitchFamily="34" charset="-122"/>
                    <a:ea typeface="微软雅黑" panose="020B0503020204020204" pitchFamily="34" charset="-122"/>
                  </a:endParaRPr>
                </a:p>
              </p:txBody>
            </p:sp>
          </p:grpSp>
          <p:sp>
            <p:nvSpPr>
              <p:cNvPr id="22" name="Freeform 21"/>
              <p:cNvSpPr>
                <a:spLocks/>
              </p:cNvSpPr>
              <p:nvPr/>
            </p:nvSpPr>
            <p:spPr bwMode="gray">
              <a:xfrm flipH="1">
                <a:off x="4788145" y="2708920"/>
                <a:ext cx="903287" cy="1241425"/>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hlink"/>
                  </a:gs>
                  <a:gs pos="100000">
                    <a:schemeClr val="hlink">
                      <a:gamma/>
                      <a:tint val="31765"/>
                      <a:invGamma/>
                    </a:schemeClr>
                  </a:gs>
                </a:gsLst>
                <a:lin ang="0" scaled="1"/>
              </a:gradFill>
              <a:ln w="0">
                <a:noFill/>
                <a:prstDash val="solid"/>
                <a:round/>
                <a:headEnd/>
                <a:tailEnd/>
              </a:ln>
            </p:spPr>
            <p:txBody>
              <a:bodyPr/>
              <a:lstStyle/>
              <a:p>
                <a:pPr>
                  <a:defRPr/>
                </a:pPr>
                <a:endParaRPr lang="zh-CN" altLang="en-US" dirty="0">
                  <a:latin typeface="微软雅黑" panose="020B0503020204020204" pitchFamily="34" charset="-122"/>
                  <a:ea typeface="微软雅黑" panose="020B0503020204020204" pitchFamily="34" charset="-122"/>
                </a:endParaRPr>
              </a:p>
            </p:txBody>
          </p:sp>
        </p:grpSp>
        <p:pic>
          <p:nvPicPr>
            <p:cNvPr id="59" name="Picture 31" descr="通用大楼07"/>
            <p:cNvPicPr>
              <a:picLocks noChangeAspect="1" noChangeArrowheads="1"/>
            </p:cNvPicPr>
            <p:nvPr/>
          </p:nvPicPr>
          <p:blipFill>
            <a:blip r:embed="rId3" cstate="print"/>
            <a:srcRect/>
            <a:stretch>
              <a:fillRect/>
            </a:stretch>
          </p:blipFill>
          <p:spPr bwMode="auto">
            <a:xfrm>
              <a:off x="6084289" y="3080553"/>
              <a:ext cx="871962" cy="563728"/>
            </a:xfrm>
            <a:prstGeom prst="rect">
              <a:avLst/>
            </a:prstGeom>
            <a:noFill/>
            <a:ln w="9525">
              <a:noFill/>
              <a:miter lim="800000"/>
              <a:headEnd/>
              <a:tailEnd/>
            </a:ln>
          </p:spPr>
        </p:pic>
        <p:sp>
          <p:nvSpPr>
            <p:cNvPr id="60" name="TextBox 59"/>
            <p:cNvSpPr txBox="1"/>
            <p:nvPr/>
          </p:nvSpPr>
          <p:spPr>
            <a:xfrm>
              <a:off x="5580233" y="3296577"/>
              <a:ext cx="648072" cy="338555"/>
            </a:xfrm>
            <a:prstGeom prst="rect">
              <a:avLst/>
            </a:prstGeom>
            <a:noFill/>
          </p:spPr>
          <p:txBody>
            <a:bodyPr wrap="square" rtlCol="0">
              <a:spAutoFit/>
            </a:bodyPr>
            <a:lstStyle/>
            <a:p>
              <a:r>
                <a:rPr lang="zh-CN" altLang="en-US" sz="1050" b="1" dirty="0">
                  <a:latin typeface="微软雅黑" panose="020B0503020204020204" pitchFamily="34" charset="-122"/>
                  <a:ea typeface="微软雅黑" panose="020B0503020204020204" pitchFamily="34" charset="-122"/>
                </a:rPr>
                <a:t>总部</a:t>
              </a:r>
            </a:p>
          </p:txBody>
        </p:sp>
        <p:sp>
          <p:nvSpPr>
            <p:cNvPr id="61" name="TextBox 60"/>
            <p:cNvSpPr txBox="1"/>
            <p:nvPr/>
          </p:nvSpPr>
          <p:spPr>
            <a:xfrm>
              <a:off x="8028384" y="3069958"/>
              <a:ext cx="1381645" cy="492443"/>
            </a:xfrm>
            <a:prstGeom prst="rect">
              <a:avLst/>
            </a:prstGeom>
            <a:noFill/>
          </p:spPr>
          <p:txBody>
            <a:bodyPr wrap="square" rtlCol="0">
              <a:spAutoFit/>
            </a:bodyPr>
            <a:lstStyle/>
            <a:p>
              <a:r>
                <a:rPr lang="en-US" altLang="zh-CN" sz="900" b="1" dirty="0">
                  <a:latin typeface="微软雅黑" panose="020B0503020204020204" pitchFamily="34" charset="-122"/>
                  <a:ea typeface="微软雅黑" panose="020B0503020204020204" pitchFamily="34" charset="-122"/>
                </a:rPr>
                <a:t>IMC BIMS Server</a:t>
              </a:r>
              <a:endParaRPr lang="zh-CN" altLang="en-US" sz="900" b="1" dirty="0">
                <a:latin typeface="微软雅黑" panose="020B0503020204020204" pitchFamily="34" charset="-122"/>
                <a:ea typeface="微软雅黑" panose="020B0503020204020204" pitchFamily="34" charset="-122"/>
              </a:endParaRPr>
            </a:p>
          </p:txBody>
        </p:sp>
        <p:grpSp>
          <p:nvGrpSpPr>
            <p:cNvPr id="32" name="组合 62"/>
            <p:cNvGrpSpPr/>
            <p:nvPr/>
          </p:nvGrpSpPr>
          <p:grpSpPr>
            <a:xfrm>
              <a:off x="5796257" y="4148337"/>
              <a:ext cx="2182373" cy="1512168"/>
              <a:chOff x="1259633" y="3717032"/>
              <a:chExt cx="2182373" cy="1512168"/>
            </a:xfrm>
          </p:grpSpPr>
          <p:grpSp>
            <p:nvGrpSpPr>
              <p:cNvPr id="36" name="组合 39"/>
              <p:cNvGrpSpPr>
                <a:grpSpLocks/>
              </p:cNvGrpSpPr>
              <p:nvPr/>
            </p:nvGrpSpPr>
            <p:grpSpPr bwMode="auto">
              <a:xfrm>
                <a:off x="1259633" y="3717032"/>
                <a:ext cx="2182373" cy="1512168"/>
                <a:chOff x="642910" y="1584756"/>
                <a:chExt cx="2359640" cy="1678467"/>
              </a:xfrm>
            </p:grpSpPr>
            <p:sp>
              <p:nvSpPr>
                <p:cNvPr id="66" name="Oval 11"/>
                <p:cNvSpPr>
                  <a:spLocks noChangeArrowheads="1"/>
                </p:cNvSpPr>
                <p:nvPr/>
              </p:nvSpPr>
              <p:spPr bwMode="ltGray">
                <a:xfrm>
                  <a:off x="642910" y="1588887"/>
                  <a:ext cx="1927895" cy="1282748"/>
                </a:xfrm>
                <a:prstGeom prst="cloud">
                  <a:avLst/>
                </a:prstGeom>
                <a:solidFill>
                  <a:srgbClr val="B3DC27"/>
                </a:solidFill>
                <a:ln w="28575" algn="ctr">
                  <a:noFill/>
                  <a:round/>
                  <a:headEnd/>
                  <a:tailEnd/>
                </a:ln>
              </p:spPr>
              <p:txBody>
                <a:bodyPr wrap="none" anchor="ctr"/>
                <a:lstStyle/>
                <a:p>
                  <a:endParaRPr lang="zh-CN" altLang="en-US" dirty="0">
                    <a:latin typeface="微软雅黑" panose="020B0503020204020204" pitchFamily="34" charset="-122"/>
                    <a:ea typeface="微软雅黑" panose="020B0503020204020204" pitchFamily="34" charset="-122"/>
                  </a:endParaRPr>
                </a:p>
              </p:txBody>
            </p:sp>
            <p:grpSp>
              <p:nvGrpSpPr>
                <p:cNvPr id="37" name="Oval 11"/>
                <p:cNvGrpSpPr>
                  <a:grpSpLocks/>
                </p:cNvGrpSpPr>
                <p:nvPr/>
              </p:nvGrpSpPr>
              <p:grpSpPr bwMode="auto">
                <a:xfrm>
                  <a:off x="720767" y="1584756"/>
                  <a:ext cx="2281783" cy="1678467"/>
                  <a:chOff x="2894611" y="2548128"/>
                  <a:chExt cx="1645920" cy="1213104"/>
                </a:xfrm>
              </p:grpSpPr>
              <p:pic>
                <p:nvPicPr>
                  <p:cNvPr id="68" name="Oval 11"/>
                  <p:cNvPicPr>
                    <a:picLocks noChangeArrowheads="1"/>
                  </p:cNvPicPr>
                  <p:nvPr/>
                </p:nvPicPr>
                <p:blipFill>
                  <a:blip r:embed="rId4" cstate="print"/>
                  <a:srcRect/>
                  <a:stretch>
                    <a:fillRect/>
                  </a:stretch>
                </p:blipFill>
                <p:spPr bwMode="ltGray">
                  <a:xfrm>
                    <a:off x="2894611" y="2548128"/>
                    <a:ext cx="1645920" cy="1213104"/>
                  </a:xfrm>
                  <a:prstGeom prst="rect">
                    <a:avLst/>
                  </a:prstGeom>
                  <a:noFill/>
                  <a:ln w="9525">
                    <a:noFill/>
                    <a:miter lim="800000"/>
                    <a:headEnd/>
                    <a:tailEnd/>
                  </a:ln>
                </p:spPr>
              </p:pic>
              <p:sp>
                <p:nvSpPr>
                  <p:cNvPr id="69" name="Text Box 63"/>
                  <p:cNvSpPr txBox="1">
                    <a:spLocks noChangeArrowheads="1"/>
                  </p:cNvSpPr>
                  <p:nvPr/>
                </p:nvSpPr>
                <p:spPr bwMode="auto">
                  <a:xfrm>
                    <a:off x="3083102" y="2714091"/>
                    <a:ext cx="806720" cy="525315"/>
                  </a:xfrm>
                  <a:prstGeom prst="rect">
                    <a:avLst/>
                  </a:prstGeom>
                  <a:noFill/>
                  <a:ln w="9525">
                    <a:noFill/>
                    <a:miter lim="800000"/>
                    <a:headEnd/>
                    <a:tailEnd/>
                  </a:ln>
                </p:spPr>
                <p:txBody>
                  <a:bodyPr wrap="none" anchor="ctr"/>
                  <a:lstStyle/>
                  <a:p>
                    <a:endParaRPr lang="zh-CN" altLang="en-US" dirty="0">
                      <a:latin typeface="微软雅黑" panose="020B0503020204020204" pitchFamily="34" charset="-122"/>
                      <a:ea typeface="微软雅黑" panose="020B0503020204020204" pitchFamily="34" charset="-122"/>
                    </a:endParaRPr>
                  </a:p>
                </p:txBody>
              </p:sp>
            </p:grpSp>
          </p:grpSp>
          <p:sp>
            <p:nvSpPr>
              <p:cNvPr id="65" name="TextBox 64"/>
              <p:cNvSpPr txBox="1"/>
              <p:nvPr/>
            </p:nvSpPr>
            <p:spPr>
              <a:xfrm>
                <a:off x="1547664" y="4005064"/>
                <a:ext cx="1296144" cy="492443"/>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广域网</a:t>
                </a:r>
              </a:p>
            </p:txBody>
          </p:sp>
        </p:grpSp>
        <p:pic>
          <p:nvPicPr>
            <p:cNvPr id="70" name="Picture 4" descr="蜂窝和天线"/>
            <p:cNvPicPr>
              <a:picLocks noChangeAspect="1" noChangeArrowheads="1"/>
            </p:cNvPicPr>
            <p:nvPr/>
          </p:nvPicPr>
          <p:blipFill>
            <a:blip r:embed="rId7" cstate="print"/>
            <a:srcRect/>
            <a:stretch>
              <a:fillRect/>
            </a:stretch>
          </p:blipFill>
          <p:spPr bwMode="auto">
            <a:xfrm>
              <a:off x="7668344" y="4463682"/>
              <a:ext cx="864096" cy="908791"/>
            </a:xfrm>
            <a:prstGeom prst="rect">
              <a:avLst/>
            </a:prstGeom>
            <a:noFill/>
            <a:ln w="9525">
              <a:noFill/>
              <a:miter lim="800000"/>
              <a:headEnd/>
              <a:tailEnd/>
            </a:ln>
          </p:spPr>
        </p:pic>
        <p:sp>
          <p:nvSpPr>
            <p:cNvPr id="71" name="Freeform 12"/>
            <p:cNvSpPr>
              <a:spLocks/>
            </p:cNvSpPr>
            <p:nvPr/>
          </p:nvSpPr>
          <p:spPr bwMode="auto">
            <a:xfrm rot="585285" flipH="1">
              <a:off x="7659811" y="5367903"/>
              <a:ext cx="323641" cy="557993"/>
            </a:xfrm>
            <a:custGeom>
              <a:avLst/>
              <a:gdLst>
                <a:gd name="T0" fmla="*/ 2147483647 w 404"/>
                <a:gd name="T1" fmla="*/ 2147483647 h 1294"/>
                <a:gd name="T2" fmla="*/ 2147483647 w 404"/>
                <a:gd name="T3" fmla="*/ 0 h 1294"/>
                <a:gd name="T4" fmla="*/ 2147483647 w 404"/>
                <a:gd name="T5" fmla="*/ 2147483647 h 1294"/>
                <a:gd name="T6" fmla="*/ 0 w 404"/>
                <a:gd name="T7" fmla="*/ 2147483647 h 1294"/>
                <a:gd name="T8" fmla="*/ 2147483647 w 404"/>
                <a:gd name="T9" fmla="*/ 2147483647 h 1294"/>
                <a:gd name="T10" fmla="*/ 2147483647 w 404"/>
                <a:gd name="T11" fmla="*/ 2147483647 h 1294"/>
                <a:gd name="T12" fmla="*/ 2147483647 w 404"/>
                <a:gd name="T13" fmla="*/ 2147483647 h 1294"/>
                <a:gd name="T14" fmla="*/ 0 60000 65536"/>
                <a:gd name="T15" fmla="*/ 0 60000 65536"/>
                <a:gd name="T16" fmla="*/ 0 60000 65536"/>
                <a:gd name="T17" fmla="*/ 0 60000 65536"/>
                <a:gd name="T18" fmla="*/ 0 60000 65536"/>
                <a:gd name="T19" fmla="*/ 0 60000 65536"/>
                <a:gd name="T20" fmla="*/ 0 60000 65536"/>
                <a:gd name="T21" fmla="*/ 0 w 404"/>
                <a:gd name="T22" fmla="*/ 0 h 1294"/>
                <a:gd name="T23" fmla="*/ 404 w 404"/>
                <a:gd name="T24" fmla="*/ 1294 h 1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4" h="1294">
                  <a:moveTo>
                    <a:pt x="404" y="771"/>
                  </a:moveTo>
                  <a:lnTo>
                    <a:pt x="87" y="0"/>
                  </a:lnTo>
                  <a:lnTo>
                    <a:pt x="224" y="574"/>
                  </a:lnTo>
                  <a:lnTo>
                    <a:pt x="0" y="466"/>
                  </a:lnTo>
                  <a:lnTo>
                    <a:pt x="301" y="1294"/>
                  </a:lnTo>
                  <a:lnTo>
                    <a:pt x="155" y="686"/>
                  </a:lnTo>
                  <a:lnTo>
                    <a:pt x="404" y="771"/>
                  </a:lnTo>
                  <a:close/>
                </a:path>
              </a:pathLst>
            </a:custGeom>
            <a:solidFill>
              <a:srgbClr val="FF3300"/>
            </a:solidFill>
            <a:ln w="9525">
              <a:solidFill>
                <a:schemeClr val="accent1"/>
              </a:solidFill>
              <a:round/>
              <a:headEnd/>
              <a:tailEnd/>
            </a:ln>
          </p:spPr>
          <p:txBody>
            <a:bodyPr wrap="none" anchor="ctr"/>
            <a:lstStyle/>
            <a:p>
              <a:endParaRPr lang="en-US" altLang="zh-CN" dirty="0">
                <a:latin typeface="微软雅黑" panose="020B0503020204020204" pitchFamily="34" charset="-122"/>
                <a:ea typeface="微软雅黑" panose="020B0503020204020204" pitchFamily="34" charset="-122"/>
              </a:endParaRPr>
            </a:p>
          </p:txBody>
        </p:sp>
        <p:pic>
          <p:nvPicPr>
            <p:cNvPr id="72" name="Picture 30" descr="通用路由器"/>
            <p:cNvPicPr>
              <a:picLocks noChangeAspect="1" noChangeArrowheads="1"/>
            </p:cNvPicPr>
            <p:nvPr/>
          </p:nvPicPr>
          <p:blipFill>
            <a:blip r:embed="rId5" cstate="print"/>
            <a:srcRect/>
            <a:stretch>
              <a:fillRect/>
            </a:stretch>
          </p:blipFill>
          <p:spPr bwMode="auto">
            <a:xfrm>
              <a:off x="7517992" y="3788297"/>
              <a:ext cx="438384" cy="253694"/>
            </a:xfrm>
            <a:prstGeom prst="rect">
              <a:avLst/>
            </a:prstGeom>
            <a:noFill/>
            <a:ln w="9525">
              <a:noFill/>
              <a:miter lim="800000"/>
              <a:headEnd/>
              <a:tailEnd/>
            </a:ln>
          </p:spPr>
        </p:pic>
        <p:sp>
          <p:nvSpPr>
            <p:cNvPr id="73" name="Freeform 12"/>
            <p:cNvSpPr>
              <a:spLocks/>
            </p:cNvSpPr>
            <p:nvPr/>
          </p:nvSpPr>
          <p:spPr bwMode="auto">
            <a:xfrm rot="18551362" flipH="1">
              <a:off x="7821092" y="3954123"/>
              <a:ext cx="296126" cy="557993"/>
            </a:xfrm>
            <a:custGeom>
              <a:avLst/>
              <a:gdLst>
                <a:gd name="T0" fmla="*/ 2147483647 w 404"/>
                <a:gd name="T1" fmla="*/ 2147483647 h 1294"/>
                <a:gd name="T2" fmla="*/ 2147483647 w 404"/>
                <a:gd name="T3" fmla="*/ 0 h 1294"/>
                <a:gd name="T4" fmla="*/ 2147483647 w 404"/>
                <a:gd name="T5" fmla="*/ 2147483647 h 1294"/>
                <a:gd name="T6" fmla="*/ 0 w 404"/>
                <a:gd name="T7" fmla="*/ 2147483647 h 1294"/>
                <a:gd name="T8" fmla="*/ 2147483647 w 404"/>
                <a:gd name="T9" fmla="*/ 2147483647 h 1294"/>
                <a:gd name="T10" fmla="*/ 2147483647 w 404"/>
                <a:gd name="T11" fmla="*/ 2147483647 h 1294"/>
                <a:gd name="T12" fmla="*/ 2147483647 w 404"/>
                <a:gd name="T13" fmla="*/ 2147483647 h 1294"/>
                <a:gd name="T14" fmla="*/ 0 60000 65536"/>
                <a:gd name="T15" fmla="*/ 0 60000 65536"/>
                <a:gd name="T16" fmla="*/ 0 60000 65536"/>
                <a:gd name="T17" fmla="*/ 0 60000 65536"/>
                <a:gd name="T18" fmla="*/ 0 60000 65536"/>
                <a:gd name="T19" fmla="*/ 0 60000 65536"/>
                <a:gd name="T20" fmla="*/ 0 60000 65536"/>
                <a:gd name="T21" fmla="*/ 0 w 404"/>
                <a:gd name="T22" fmla="*/ 0 h 1294"/>
                <a:gd name="T23" fmla="*/ 404 w 404"/>
                <a:gd name="T24" fmla="*/ 1294 h 1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4" h="1294">
                  <a:moveTo>
                    <a:pt x="404" y="771"/>
                  </a:moveTo>
                  <a:lnTo>
                    <a:pt x="87" y="0"/>
                  </a:lnTo>
                  <a:lnTo>
                    <a:pt x="224" y="574"/>
                  </a:lnTo>
                  <a:lnTo>
                    <a:pt x="0" y="466"/>
                  </a:lnTo>
                  <a:lnTo>
                    <a:pt x="301" y="1294"/>
                  </a:lnTo>
                  <a:lnTo>
                    <a:pt x="155" y="686"/>
                  </a:lnTo>
                  <a:lnTo>
                    <a:pt x="404" y="771"/>
                  </a:lnTo>
                  <a:close/>
                </a:path>
              </a:pathLst>
            </a:custGeom>
            <a:solidFill>
              <a:srgbClr val="FF3300"/>
            </a:solidFill>
            <a:ln w="9525">
              <a:solidFill>
                <a:schemeClr val="accent1"/>
              </a:solidFill>
              <a:round/>
              <a:headEnd/>
              <a:tailEnd/>
            </a:ln>
          </p:spPr>
          <p:txBody>
            <a:bodyPr wrap="none" anchor="ctr"/>
            <a:lstStyle/>
            <a:p>
              <a:endParaRPr lang="en-US" altLang="zh-CN" dirty="0">
                <a:latin typeface="微软雅黑" panose="020B0503020204020204" pitchFamily="34" charset="-122"/>
                <a:ea typeface="微软雅黑" panose="020B0503020204020204" pitchFamily="34" charset="-122"/>
              </a:endParaRPr>
            </a:p>
          </p:txBody>
        </p:sp>
        <p:pic>
          <p:nvPicPr>
            <p:cNvPr id="74" name="Picture 30" descr="通用路由器"/>
            <p:cNvPicPr>
              <a:picLocks noChangeAspect="1" noChangeArrowheads="1"/>
            </p:cNvPicPr>
            <p:nvPr/>
          </p:nvPicPr>
          <p:blipFill>
            <a:blip r:embed="rId5" cstate="print"/>
            <a:srcRect/>
            <a:stretch>
              <a:fillRect/>
            </a:stretch>
          </p:blipFill>
          <p:spPr bwMode="auto">
            <a:xfrm>
              <a:off x="6732361" y="5766851"/>
              <a:ext cx="936104" cy="541726"/>
            </a:xfrm>
            <a:prstGeom prst="rect">
              <a:avLst/>
            </a:prstGeom>
            <a:noFill/>
            <a:ln w="9525">
              <a:noFill/>
              <a:miter lim="800000"/>
              <a:headEnd/>
              <a:tailEnd/>
            </a:ln>
          </p:spPr>
        </p:pic>
        <p:sp>
          <p:nvSpPr>
            <p:cNvPr id="75" name="TextBox 74"/>
            <p:cNvSpPr txBox="1"/>
            <p:nvPr/>
          </p:nvSpPr>
          <p:spPr>
            <a:xfrm>
              <a:off x="5580233" y="5948537"/>
              <a:ext cx="648072" cy="338555"/>
            </a:xfrm>
            <a:prstGeom prst="rect">
              <a:avLst/>
            </a:prstGeom>
            <a:noFill/>
          </p:spPr>
          <p:txBody>
            <a:bodyPr wrap="square" rtlCol="0">
              <a:spAutoFit/>
            </a:bodyPr>
            <a:lstStyle/>
            <a:p>
              <a:r>
                <a:rPr lang="zh-CN" altLang="en-US" sz="1050" b="1" dirty="0">
                  <a:latin typeface="微软雅黑" panose="020B0503020204020204" pitchFamily="34" charset="-122"/>
                  <a:ea typeface="微软雅黑" panose="020B0503020204020204" pitchFamily="34" charset="-122"/>
                </a:rPr>
                <a:t>分支</a:t>
              </a:r>
            </a:p>
          </p:txBody>
        </p:sp>
        <p:cxnSp>
          <p:nvCxnSpPr>
            <p:cNvPr id="77" name="直接连接符 76"/>
            <p:cNvCxnSpPr/>
            <p:nvPr/>
          </p:nvCxnSpPr>
          <p:spPr>
            <a:xfrm>
              <a:off x="7671308" y="3500265"/>
              <a:ext cx="69044" cy="28769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62" name="Picture 11" descr="Network-management"/>
            <p:cNvPicPr>
              <a:picLocks noChangeAspect="1" noChangeArrowheads="1"/>
            </p:cNvPicPr>
            <p:nvPr/>
          </p:nvPicPr>
          <p:blipFill>
            <a:blip r:embed="rId6" cstate="print"/>
            <a:srcRect/>
            <a:stretch>
              <a:fillRect/>
            </a:stretch>
          </p:blipFill>
          <p:spPr bwMode="auto">
            <a:xfrm>
              <a:off x="7164288" y="3068217"/>
              <a:ext cx="870024" cy="504398"/>
            </a:xfrm>
            <a:prstGeom prst="rect">
              <a:avLst/>
            </a:prstGeom>
            <a:noFill/>
          </p:spPr>
        </p:pic>
        <p:sp>
          <p:nvSpPr>
            <p:cNvPr id="109" name="TextBox 108"/>
            <p:cNvSpPr txBox="1"/>
            <p:nvPr/>
          </p:nvSpPr>
          <p:spPr>
            <a:xfrm>
              <a:off x="7884368" y="3676219"/>
              <a:ext cx="504056" cy="430887"/>
            </a:xfrm>
            <a:prstGeom prst="rect">
              <a:avLst/>
            </a:prstGeom>
            <a:noFill/>
          </p:spPr>
          <p:txBody>
            <a:bodyPr wrap="square" rtlCol="0">
              <a:spAutoFit/>
            </a:bodyPr>
            <a:lstStyle/>
            <a:p>
              <a:r>
                <a:rPr lang="zh-CN" altLang="en-US" sz="750" b="1" dirty="0">
                  <a:latin typeface="微软雅黑" panose="020B0503020204020204" pitchFamily="34" charset="-122"/>
                  <a:ea typeface="微软雅黑" panose="020B0503020204020204" pitchFamily="34" charset="-122"/>
                </a:rPr>
                <a:t>短信网关</a:t>
              </a:r>
            </a:p>
          </p:txBody>
        </p:sp>
      </p:grpSp>
      <p:grpSp>
        <p:nvGrpSpPr>
          <p:cNvPr id="38" name="组合 86"/>
          <p:cNvGrpSpPr/>
          <p:nvPr/>
        </p:nvGrpSpPr>
        <p:grpSpPr>
          <a:xfrm>
            <a:off x="6570222" y="2283720"/>
            <a:ext cx="648072" cy="509138"/>
            <a:chOff x="4211960" y="5517232"/>
            <a:chExt cx="864096" cy="678850"/>
          </a:xfrm>
        </p:grpSpPr>
        <p:pic>
          <p:nvPicPr>
            <p:cNvPr id="159747" name="Picture 3"/>
            <p:cNvPicPr>
              <a:picLocks noChangeAspect="1" noChangeArrowheads="1"/>
            </p:cNvPicPr>
            <p:nvPr/>
          </p:nvPicPr>
          <p:blipFill>
            <a:blip r:embed="rId8" cstate="print"/>
            <a:srcRect/>
            <a:stretch>
              <a:fillRect/>
            </a:stretch>
          </p:blipFill>
          <p:spPr bwMode="auto">
            <a:xfrm>
              <a:off x="4355976" y="5517232"/>
              <a:ext cx="409575" cy="466725"/>
            </a:xfrm>
            <a:prstGeom prst="rect">
              <a:avLst/>
            </a:prstGeom>
            <a:noFill/>
            <a:ln w="9525">
              <a:noFill/>
              <a:miter lim="800000"/>
              <a:headEnd/>
              <a:tailEnd/>
            </a:ln>
          </p:spPr>
        </p:pic>
        <p:sp>
          <p:nvSpPr>
            <p:cNvPr id="86" name="TextBox 85"/>
            <p:cNvSpPr txBox="1"/>
            <p:nvPr/>
          </p:nvSpPr>
          <p:spPr>
            <a:xfrm>
              <a:off x="4211960" y="5903694"/>
              <a:ext cx="864096" cy="292388"/>
            </a:xfrm>
            <a:prstGeom prst="rect">
              <a:avLst/>
            </a:prstGeom>
            <a:noFill/>
          </p:spPr>
          <p:txBody>
            <a:bodyPr wrap="square" rtlCol="0">
              <a:spAutoFit/>
            </a:bodyPr>
            <a:lstStyle/>
            <a:p>
              <a:r>
                <a:rPr lang="zh-CN" altLang="en-US" sz="825" b="1" dirty="0">
                  <a:latin typeface="微软雅黑" panose="020B0503020204020204" pitchFamily="34" charset="-122"/>
                  <a:ea typeface="微软雅黑" panose="020B0503020204020204" pitchFamily="34" charset="-122"/>
                </a:rPr>
                <a:t>初始配置</a:t>
              </a:r>
            </a:p>
          </p:txBody>
        </p:sp>
      </p:grpSp>
      <p:grpSp>
        <p:nvGrpSpPr>
          <p:cNvPr id="39" name="组合 54"/>
          <p:cNvGrpSpPr/>
          <p:nvPr/>
        </p:nvGrpSpPr>
        <p:grpSpPr>
          <a:xfrm>
            <a:off x="3059832" y="4329756"/>
            <a:ext cx="648072" cy="515329"/>
            <a:chOff x="2627784" y="5770587"/>
            <a:chExt cx="864096" cy="687105"/>
          </a:xfrm>
        </p:grpSpPr>
        <p:pic>
          <p:nvPicPr>
            <p:cNvPr id="159746" name="Picture 2"/>
            <p:cNvPicPr>
              <a:picLocks noChangeAspect="1" noChangeArrowheads="1"/>
            </p:cNvPicPr>
            <p:nvPr/>
          </p:nvPicPr>
          <p:blipFill>
            <a:blip r:embed="rId9" cstate="print"/>
            <a:srcRect/>
            <a:stretch>
              <a:fillRect/>
            </a:stretch>
          </p:blipFill>
          <p:spPr bwMode="auto">
            <a:xfrm>
              <a:off x="2627784" y="5770587"/>
              <a:ext cx="476250" cy="466725"/>
            </a:xfrm>
            <a:prstGeom prst="ellipse">
              <a:avLst/>
            </a:prstGeom>
            <a:noFill/>
            <a:ln w="9525">
              <a:noFill/>
              <a:miter lim="800000"/>
              <a:headEnd/>
              <a:tailEnd/>
            </a:ln>
            <a:effectLst>
              <a:outerShdw blurRad="50800" dist="50800" dir="5400000" algn="ctr" rotWithShape="0">
                <a:schemeClr val="bg1">
                  <a:alpha val="0"/>
                </a:schemeClr>
              </a:outerShdw>
            </a:effectLst>
          </p:spPr>
        </p:pic>
        <p:sp>
          <p:nvSpPr>
            <p:cNvPr id="53" name="TextBox 52"/>
            <p:cNvSpPr txBox="1"/>
            <p:nvPr/>
          </p:nvSpPr>
          <p:spPr>
            <a:xfrm>
              <a:off x="2627784" y="6165304"/>
              <a:ext cx="864096" cy="292388"/>
            </a:xfrm>
            <a:prstGeom prst="rect">
              <a:avLst/>
            </a:prstGeom>
            <a:noFill/>
          </p:spPr>
          <p:txBody>
            <a:bodyPr wrap="square" rtlCol="0">
              <a:spAutoFit/>
            </a:bodyPr>
            <a:lstStyle/>
            <a:p>
              <a:r>
                <a:rPr lang="en-US" altLang="zh-CN" sz="825" b="1" dirty="0">
                  <a:latin typeface="微软雅黑" panose="020B0503020204020204" pitchFamily="34" charset="-122"/>
                  <a:ea typeface="微软雅黑" panose="020B0503020204020204" pitchFamily="34" charset="-122"/>
                </a:rPr>
                <a:t>U</a:t>
              </a:r>
              <a:r>
                <a:rPr lang="zh-CN" altLang="en-US" sz="825" b="1" dirty="0">
                  <a:latin typeface="微软雅黑" panose="020B0503020204020204" pitchFamily="34" charset="-122"/>
                  <a:ea typeface="微软雅黑" panose="020B0503020204020204" pitchFamily="34" charset="-122"/>
                </a:rPr>
                <a:t>盘</a:t>
              </a:r>
            </a:p>
          </p:txBody>
        </p:sp>
      </p:grpSp>
      <p:grpSp>
        <p:nvGrpSpPr>
          <p:cNvPr id="48" name="组合 112"/>
          <p:cNvGrpSpPr/>
          <p:nvPr/>
        </p:nvGrpSpPr>
        <p:grpSpPr>
          <a:xfrm>
            <a:off x="6602853" y="932714"/>
            <a:ext cx="648072" cy="509138"/>
            <a:chOff x="2339752" y="3645024"/>
            <a:chExt cx="864096" cy="678850"/>
          </a:xfrm>
        </p:grpSpPr>
        <p:sp>
          <p:nvSpPr>
            <p:cNvPr id="115" name="Document"/>
            <p:cNvSpPr>
              <a:spLocks noEditPoints="1" noChangeArrowheads="1"/>
            </p:cNvSpPr>
            <p:nvPr/>
          </p:nvSpPr>
          <p:spPr bwMode="auto">
            <a:xfrm>
              <a:off x="2555776" y="3645024"/>
              <a:ext cx="247646" cy="333370"/>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vert="horz" wrap="square" lIns="68580" tIns="34290" rIns="68580" bIns="3429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16" name="TextBox 115"/>
            <p:cNvSpPr txBox="1"/>
            <p:nvPr/>
          </p:nvSpPr>
          <p:spPr>
            <a:xfrm>
              <a:off x="2339752" y="4031486"/>
              <a:ext cx="864096" cy="292388"/>
            </a:xfrm>
            <a:prstGeom prst="rect">
              <a:avLst/>
            </a:prstGeom>
            <a:noFill/>
          </p:spPr>
          <p:txBody>
            <a:bodyPr wrap="square" rtlCol="0">
              <a:spAutoFit/>
            </a:bodyPr>
            <a:lstStyle/>
            <a:p>
              <a:r>
                <a:rPr lang="zh-CN" altLang="en-US" sz="825" b="1" dirty="0">
                  <a:latin typeface="微软雅黑" panose="020B0503020204020204" pitchFamily="34" charset="-122"/>
                  <a:ea typeface="微软雅黑" panose="020B0503020204020204" pitchFamily="34" charset="-122"/>
                </a:rPr>
                <a:t>完整配置</a:t>
              </a:r>
            </a:p>
          </p:txBody>
        </p:sp>
      </p:grpSp>
      <p:grpSp>
        <p:nvGrpSpPr>
          <p:cNvPr id="49" name="组合 116"/>
          <p:cNvGrpSpPr/>
          <p:nvPr/>
        </p:nvGrpSpPr>
        <p:grpSpPr>
          <a:xfrm>
            <a:off x="5906333" y="933570"/>
            <a:ext cx="648072" cy="509138"/>
            <a:chOff x="4211960" y="5517232"/>
            <a:chExt cx="864096" cy="678850"/>
          </a:xfrm>
        </p:grpSpPr>
        <p:pic>
          <p:nvPicPr>
            <p:cNvPr id="118" name="Picture 3"/>
            <p:cNvPicPr>
              <a:picLocks noChangeAspect="1" noChangeArrowheads="1"/>
            </p:cNvPicPr>
            <p:nvPr/>
          </p:nvPicPr>
          <p:blipFill>
            <a:blip r:embed="rId8" cstate="print"/>
            <a:srcRect/>
            <a:stretch>
              <a:fillRect/>
            </a:stretch>
          </p:blipFill>
          <p:spPr bwMode="auto">
            <a:xfrm>
              <a:off x="4355976" y="5517232"/>
              <a:ext cx="409575" cy="466725"/>
            </a:xfrm>
            <a:prstGeom prst="rect">
              <a:avLst/>
            </a:prstGeom>
            <a:noFill/>
            <a:ln w="9525">
              <a:noFill/>
              <a:miter lim="800000"/>
              <a:headEnd/>
              <a:tailEnd/>
            </a:ln>
          </p:spPr>
        </p:pic>
        <p:sp>
          <p:nvSpPr>
            <p:cNvPr id="120" name="TextBox 119"/>
            <p:cNvSpPr txBox="1"/>
            <p:nvPr/>
          </p:nvSpPr>
          <p:spPr>
            <a:xfrm>
              <a:off x="4211960" y="5903694"/>
              <a:ext cx="864096" cy="292388"/>
            </a:xfrm>
            <a:prstGeom prst="rect">
              <a:avLst/>
            </a:prstGeom>
            <a:noFill/>
          </p:spPr>
          <p:txBody>
            <a:bodyPr wrap="square" rtlCol="0">
              <a:spAutoFit/>
            </a:bodyPr>
            <a:lstStyle/>
            <a:p>
              <a:r>
                <a:rPr lang="zh-CN" altLang="en-US" sz="825" b="1" dirty="0">
                  <a:latin typeface="微软雅黑" panose="020B0503020204020204" pitchFamily="34" charset="-122"/>
                  <a:ea typeface="微软雅黑" panose="020B0503020204020204" pitchFamily="34" charset="-122"/>
                </a:rPr>
                <a:t>初始配置</a:t>
              </a:r>
            </a:p>
          </p:txBody>
        </p:sp>
      </p:grpSp>
      <p:grpSp>
        <p:nvGrpSpPr>
          <p:cNvPr id="51" name="组合 120"/>
          <p:cNvGrpSpPr/>
          <p:nvPr/>
        </p:nvGrpSpPr>
        <p:grpSpPr>
          <a:xfrm>
            <a:off x="3167844" y="4173930"/>
            <a:ext cx="648072" cy="509138"/>
            <a:chOff x="4211960" y="5517232"/>
            <a:chExt cx="864096" cy="678850"/>
          </a:xfrm>
        </p:grpSpPr>
        <p:pic>
          <p:nvPicPr>
            <p:cNvPr id="122" name="Picture 3"/>
            <p:cNvPicPr>
              <a:picLocks noChangeAspect="1" noChangeArrowheads="1"/>
            </p:cNvPicPr>
            <p:nvPr/>
          </p:nvPicPr>
          <p:blipFill>
            <a:blip r:embed="rId8" cstate="print"/>
            <a:srcRect/>
            <a:stretch>
              <a:fillRect/>
            </a:stretch>
          </p:blipFill>
          <p:spPr bwMode="auto">
            <a:xfrm>
              <a:off x="4355976" y="5517232"/>
              <a:ext cx="409575" cy="466725"/>
            </a:xfrm>
            <a:prstGeom prst="rect">
              <a:avLst/>
            </a:prstGeom>
            <a:noFill/>
            <a:ln w="9525">
              <a:noFill/>
              <a:miter lim="800000"/>
              <a:headEnd/>
              <a:tailEnd/>
            </a:ln>
          </p:spPr>
        </p:pic>
        <p:sp>
          <p:nvSpPr>
            <p:cNvPr id="123" name="TextBox 122"/>
            <p:cNvSpPr txBox="1"/>
            <p:nvPr/>
          </p:nvSpPr>
          <p:spPr>
            <a:xfrm>
              <a:off x="4211960" y="5903694"/>
              <a:ext cx="864096" cy="292388"/>
            </a:xfrm>
            <a:prstGeom prst="rect">
              <a:avLst/>
            </a:prstGeom>
            <a:noFill/>
          </p:spPr>
          <p:txBody>
            <a:bodyPr wrap="square" rtlCol="0">
              <a:spAutoFit/>
            </a:bodyPr>
            <a:lstStyle/>
            <a:p>
              <a:r>
                <a:rPr lang="zh-CN" altLang="en-US" sz="825" b="1" dirty="0">
                  <a:latin typeface="微软雅黑" panose="020B0503020204020204" pitchFamily="34" charset="-122"/>
                  <a:ea typeface="微软雅黑" panose="020B0503020204020204" pitchFamily="34" charset="-122"/>
                </a:rPr>
                <a:t>初始配置</a:t>
              </a:r>
            </a:p>
          </p:txBody>
        </p:sp>
      </p:grpSp>
      <p:grpSp>
        <p:nvGrpSpPr>
          <p:cNvPr id="52" name="组合 95"/>
          <p:cNvGrpSpPr/>
          <p:nvPr/>
        </p:nvGrpSpPr>
        <p:grpSpPr>
          <a:xfrm>
            <a:off x="6408204" y="2283719"/>
            <a:ext cx="648072" cy="509138"/>
            <a:chOff x="2339752" y="3645024"/>
            <a:chExt cx="864096" cy="678850"/>
          </a:xfrm>
        </p:grpSpPr>
        <p:sp>
          <p:nvSpPr>
            <p:cNvPr id="97" name="Document"/>
            <p:cNvSpPr>
              <a:spLocks noEditPoints="1" noChangeArrowheads="1"/>
            </p:cNvSpPr>
            <p:nvPr/>
          </p:nvSpPr>
          <p:spPr bwMode="auto">
            <a:xfrm>
              <a:off x="2555776" y="3645024"/>
              <a:ext cx="247646" cy="333370"/>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vert="horz" wrap="square" lIns="68580" tIns="34290" rIns="68580" bIns="3429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98" name="TextBox 97"/>
            <p:cNvSpPr txBox="1"/>
            <p:nvPr/>
          </p:nvSpPr>
          <p:spPr>
            <a:xfrm>
              <a:off x="2339752" y="4031486"/>
              <a:ext cx="864096" cy="292388"/>
            </a:xfrm>
            <a:prstGeom prst="rect">
              <a:avLst/>
            </a:prstGeom>
            <a:noFill/>
          </p:spPr>
          <p:txBody>
            <a:bodyPr wrap="square" rtlCol="0">
              <a:spAutoFit/>
            </a:bodyPr>
            <a:lstStyle/>
            <a:p>
              <a:r>
                <a:rPr lang="zh-CN" altLang="en-US" sz="825" b="1" dirty="0">
                  <a:latin typeface="微软雅黑" panose="020B0503020204020204" pitchFamily="34" charset="-122"/>
                  <a:ea typeface="微软雅黑" panose="020B0503020204020204" pitchFamily="34" charset="-122"/>
                </a:rPr>
                <a:t>完整配置</a:t>
              </a:r>
            </a:p>
          </p:txBody>
        </p:sp>
      </p:grpSp>
      <p:grpSp>
        <p:nvGrpSpPr>
          <p:cNvPr id="54" name="组合 135"/>
          <p:cNvGrpSpPr/>
          <p:nvPr/>
        </p:nvGrpSpPr>
        <p:grpSpPr>
          <a:xfrm>
            <a:off x="6570222" y="2769772"/>
            <a:ext cx="540060" cy="1495425"/>
            <a:chOff x="4499992" y="3759200"/>
            <a:chExt cx="720080" cy="1993900"/>
          </a:xfrm>
        </p:grpSpPr>
        <p:sp>
          <p:nvSpPr>
            <p:cNvPr id="133" name="任意多边形 132"/>
            <p:cNvSpPr/>
            <p:nvPr/>
          </p:nvSpPr>
          <p:spPr>
            <a:xfrm>
              <a:off x="4644008" y="3759200"/>
              <a:ext cx="442383" cy="1993900"/>
            </a:xfrm>
            <a:custGeom>
              <a:avLst/>
              <a:gdLst>
                <a:gd name="connsiteX0" fmla="*/ 139700 w 442383"/>
                <a:gd name="connsiteY0" fmla="*/ 0 h 1993900"/>
                <a:gd name="connsiteX1" fmla="*/ 419100 w 442383"/>
                <a:gd name="connsiteY1" fmla="*/ 1104900 h 1993900"/>
                <a:gd name="connsiteX2" fmla="*/ 0 w 442383"/>
                <a:gd name="connsiteY2" fmla="*/ 1993900 h 1993900"/>
              </a:gdLst>
              <a:ahLst/>
              <a:cxnLst>
                <a:cxn ang="0">
                  <a:pos x="connsiteX0" y="connsiteY0"/>
                </a:cxn>
                <a:cxn ang="0">
                  <a:pos x="connsiteX1" y="connsiteY1"/>
                </a:cxn>
                <a:cxn ang="0">
                  <a:pos x="connsiteX2" y="connsiteY2"/>
                </a:cxn>
              </a:cxnLst>
              <a:rect l="l" t="t" r="r" b="b"/>
              <a:pathLst>
                <a:path w="442383" h="1993900">
                  <a:moveTo>
                    <a:pt x="139700" y="0"/>
                  </a:moveTo>
                  <a:cubicBezTo>
                    <a:pt x="291041" y="386291"/>
                    <a:pt x="442383" y="772583"/>
                    <a:pt x="419100" y="1104900"/>
                  </a:cubicBezTo>
                  <a:cubicBezTo>
                    <a:pt x="395817" y="1437217"/>
                    <a:pt x="197908" y="1715558"/>
                    <a:pt x="0" y="1993900"/>
                  </a:cubicBezTo>
                </a:path>
              </a:pathLst>
            </a:custGeom>
            <a:ln w="19050">
              <a:solidFill>
                <a:srgbClr val="C00000"/>
              </a:solidFill>
              <a:prstDash val="dash"/>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134" name="Picture 90" descr="锁"/>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4927795" y="4551288"/>
              <a:ext cx="292277" cy="223209"/>
            </a:xfrm>
            <a:prstGeom prst="rect">
              <a:avLst/>
            </a:prstGeom>
            <a:noFill/>
          </p:spPr>
        </p:pic>
        <p:sp>
          <p:nvSpPr>
            <p:cNvPr id="135" name="TextBox 134"/>
            <p:cNvSpPr txBox="1"/>
            <p:nvPr/>
          </p:nvSpPr>
          <p:spPr>
            <a:xfrm>
              <a:off x="4499992" y="5231299"/>
              <a:ext cx="714380" cy="430887"/>
            </a:xfrm>
            <a:prstGeom prst="rect">
              <a:avLst/>
            </a:prstGeom>
            <a:noFill/>
          </p:spPr>
          <p:txBody>
            <a:bodyPr wrap="square" rtlCol="0">
              <a:spAutoFit/>
            </a:bodyPr>
            <a:lstStyle/>
            <a:p>
              <a:pPr algn="ctr"/>
              <a:r>
                <a:rPr lang="zh-CN" altLang="en-US" sz="750" b="1" dirty="0">
                  <a:latin typeface="微软雅黑" panose="020B0503020204020204" pitchFamily="34" charset="-122"/>
                  <a:ea typeface="微软雅黑" panose="020B0503020204020204" pitchFamily="34" charset="-122"/>
                </a:rPr>
                <a:t>加密</a:t>
              </a:r>
              <a:endParaRPr lang="en-US" altLang="zh-CN" sz="750" b="1" dirty="0">
                <a:latin typeface="微软雅黑" panose="020B0503020204020204" pitchFamily="34" charset="-122"/>
                <a:ea typeface="微软雅黑" panose="020B0503020204020204" pitchFamily="34" charset="-122"/>
              </a:endParaRPr>
            </a:p>
            <a:p>
              <a:pPr algn="ctr"/>
              <a:r>
                <a:rPr lang="zh-CN" altLang="en-US" sz="750" b="1" dirty="0">
                  <a:latin typeface="微软雅黑" panose="020B0503020204020204" pitchFamily="34" charset="-122"/>
                  <a:ea typeface="微软雅黑" panose="020B0503020204020204" pitchFamily="34" charset="-122"/>
                </a:rPr>
                <a:t>传输</a:t>
              </a:r>
            </a:p>
          </p:txBody>
        </p:sp>
      </p:grpSp>
      <p:grpSp>
        <p:nvGrpSpPr>
          <p:cNvPr id="55" name="组合 106"/>
          <p:cNvGrpSpPr/>
          <p:nvPr/>
        </p:nvGrpSpPr>
        <p:grpSpPr>
          <a:xfrm>
            <a:off x="2312148" y="2439448"/>
            <a:ext cx="567576" cy="1896498"/>
            <a:chOff x="1558864" y="3276600"/>
            <a:chExt cx="756768" cy="2528664"/>
          </a:xfrm>
        </p:grpSpPr>
        <p:grpSp>
          <p:nvGrpSpPr>
            <p:cNvPr id="56" name="组合 123"/>
            <p:cNvGrpSpPr/>
            <p:nvPr/>
          </p:nvGrpSpPr>
          <p:grpSpPr>
            <a:xfrm>
              <a:off x="1558864" y="4437112"/>
              <a:ext cx="714380" cy="796302"/>
              <a:chOff x="1414848" y="4429386"/>
              <a:chExt cx="714380" cy="796302"/>
            </a:xfrm>
          </p:grpSpPr>
          <p:sp>
            <p:nvSpPr>
              <p:cNvPr id="58" name="TextBox 57"/>
              <p:cNvSpPr txBox="1"/>
              <p:nvPr/>
            </p:nvSpPr>
            <p:spPr>
              <a:xfrm rot="203305">
                <a:off x="1414848" y="4794801"/>
                <a:ext cx="714380" cy="430887"/>
              </a:xfrm>
              <a:prstGeom prst="rect">
                <a:avLst/>
              </a:prstGeom>
              <a:noFill/>
            </p:spPr>
            <p:txBody>
              <a:bodyPr wrap="square" rtlCol="0">
                <a:spAutoFit/>
              </a:bodyPr>
              <a:lstStyle/>
              <a:p>
                <a:pPr algn="ctr"/>
                <a:r>
                  <a:rPr lang="zh-CN" altLang="en-US" sz="750" dirty="0">
                    <a:latin typeface="微软雅黑" panose="020B0503020204020204" pitchFamily="34" charset="-122"/>
                    <a:ea typeface="微软雅黑" panose="020B0503020204020204" pitchFamily="34" charset="-122"/>
                  </a:rPr>
                  <a:t>自动</a:t>
                </a:r>
                <a:endParaRPr lang="en-US" altLang="zh-CN" sz="750" dirty="0">
                  <a:latin typeface="微软雅黑" panose="020B0503020204020204" pitchFamily="34" charset="-122"/>
                  <a:ea typeface="微软雅黑" panose="020B0503020204020204" pitchFamily="34" charset="-122"/>
                </a:endParaRPr>
              </a:p>
              <a:p>
                <a:pPr algn="ctr"/>
                <a:r>
                  <a:rPr lang="zh-CN" altLang="en-US" sz="750" dirty="0">
                    <a:latin typeface="微软雅黑" panose="020B0503020204020204" pitchFamily="34" charset="-122"/>
                    <a:ea typeface="微软雅黑" panose="020B0503020204020204" pitchFamily="34" charset="-122"/>
                  </a:rPr>
                  <a:t>连接</a:t>
                </a:r>
              </a:p>
            </p:txBody>
          </p:sp>
          <p:pic>
            <p:nvPicPr>
              <p:cNvPr id="111" name="Picture 90" descr="锁"/>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1475656" y="4429386"/>
                <a:ext cx="347493" cy="265377"/>
              </a:xfrm>
              <a:prstGeom prst="rect">
                <a:avLst/>
              </a:prstGeom>
              <a:noFill/>
            </p:spPr>
          </p:pic>
        </p:grpSp>
        <p:sp>
          <p:nvSpPr>
            <p:cNvPr id="102" name="任意多边形 101"/>
            <p:cNvSpPr/>
            <p:nvPr/>
          </p:nvSpPr>
          <p:spPr>
            <a:xfrm>
              <a:off x="1619672" y="3276600"/>
              <a:ext cx="695960" cy="2528664"/>
            </a:xfrm>
            <a:custGeom>
              <a:avLst/>
              <a:gdLst>
                <a:gd name="connsiteX0" fmla="*/ 497840 w 695960"/>
                <a:gd name="connsiteY0" fmla="*/ 2781300 h 2781300"/>
                <a:gd name="connsiteX1" fmla="*/ 33020 w 695960"/>
                <a:gd name="connsiteY1" fmla="*/ 495300 h 2781300"/>
                <a:gd name="connsiteX2" fmla="*/ 695960 w 695960"/>
                <a:gd name="connsiteY2" fmla="*/ 0 h 2781300"/>
              </a:gdLst>
              <a:ahLst/>
              <a:cxnLst>
                <a:cxn ang="0">
                  <a:pos x="connsiteX0" y="connsiteY0"/>
                </a:cxn>
                <a:cxn ang="0">
                  <a:pos x="connsiteX1" y="connsiteY1"/>
                </a:cxn>
                <a:cxn ang="0">
                  <a:pos x="connsiteX2" y="connsiteY2"/>
                </a:cxn>
              </a:cxnLst>
              <a:rect l="l" t="t" r="r" b="b"/>
              <a:pathLst>
                <a:path w="695960" h="2781300">
                  <a:moveTo>
                    <a:pt x="497840" y="2781300"/>
                  </a:moveTo>
                  <a:cubicBezTo>
                    <a:pt x="248920" y="1870075"/>
                    <a:pt x="0" y="958850"/>
                    <a:pt x="33020" y="495300"/>
                  </a:cubicBezTo>
                  <a:cubicBezTo>
                    <a:pt x="66040" y="31750"/>
                    <a:pt x="381000" y="15875"/>
                    <a:pt x="695960" y="0"/>
                  </a:cubicBezTo>
                </a:path>
              </a:pathLst>
            </a:custGeom>
            <a:ln w="19050">
              <a:solidFill>
                <a:srgbClr val="0070C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grpSp>
        <p:nvGrpSpPr>
          <p:cNvPr id="57" name="组合 109"/>
          <p:cNvGrpSpPr/>
          <p:nvPr/>
        </p:nvGrpSpPr>
        <p:grpSpPr>
          <a:xfrm>
            <a:off x="6002646" y="2445736"/>
            <a:ext cx="567576" cy="1896498"/>
            <a:chOff x="1558864" y="3276600"/>
            <a:chExt cx="756768" cy="2528664"/>
          </a:xfrm>
        </p:grpSpPr>
        <p:grpSp>
          <p:nvGrpSpPr>
            <p:cNvPr id="63" name="组合 123"/>
            <p:cNvGrpSpPr/>
            <p:nvPr/>
          </p:nvGrpSpPr>
          <p:grpSpPr>
            <a:xfrm>
              <a:off x="1558864" y="4437112"/>
              <a:ext cx="714380" cy="796302"/>
              <a:chOff x="1414848" y="4429386"/>
              <a:chExt cx="714380" cy="796302"/>
            </a:xfrm>
          </p:grpSpPr>
          <p:sp>
            <p:nvSpPr>
              <p:cNvPr id="127" name="TextBox 126"/>
              <p:cNvSpPr txBox="1"/>
              <p:nvPr/>
            </p:nvSpPr>
            <p:spPr>
              <a:xfrm rot="203305">
                <a:off x="1414848" y="4794801"/>
                <a:ext cx="714380" cy="430887"/>
              </a:xfrm>
              <a:prstGeom prst="rect">
                <a:avLst/>
              </a:prstGeom>
              <a:noFill/>
            </p:spPr>
            <p:txBody>
              <a:bodyPr wrap="square" rtlCol="0">
                <a:spAutoFit/>
              </a:bodyPr>
              <a:lstStyle/>
              <a:p>
                <a:pPr algn="ctr"/>
                <a:r>
                  <a:rPr lang="zh-CN" altLang="en-US" sz="750" dirty="0">
                    <a:latin typeface="微软雅黑" panose="020B0503020204020204" pitchFamily="34" charset="-122"/>
                    <a:ea typeface="微软雅黑" panose="020B0503020204020204" pitchFamily="34" charset="-122"/>
                  </a:rPr>
                  <a:t>自动</a:t>
                </a:r>
                <a:endParaRPr lang="en-US" altLang="zh-CN" sz="750" dirty="0">
                  <a:latin typeface="微软雅黑" panose="020B0503020204020204" pitchFamily="34" charset="-122"/>
                  <a:ea typeface="微软雅黑" panose="020B0503020204020204" pitchFamily="34" charset="-122"/>
                </a:endParaRPr>
              </a:p>
              <a:p>
                <a:pPr algn="ctr"/>
                <a:r>
                  <a:rPr lang="zh-CN" altLang="en-US" sz="750" dirty="0">
                    <a:latin typeface="微软雅黑" panose="020B0503020204020204" pitchFamily="34" charset="-122"/>
                    <a:ea typeface="微软雅黑" panose="020B0503020204020204" pitchFamily="34" charset="-122"/>
                  </a:rPr>
                  <a:t>连接</a:t>
                </a:r>
              </a:p>
            </p:txBody>
          </p:sp>
          <p:pic>
            <p:nvPicPr>
              <p:cNvPr id="128" name="Picture 90" descr="锁"/>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1475656" y="4429386"/>
                <a:ext cx="347493" cy="265377"/>
              </a:xfrm>
              <a:prstGeom prst="rect">
                <a:avLst/>
              </a:prstGeom>
              <a:noFill/>
            </p:spPr>
          </p:pic>
        </p:grpSp>
        <p:sp>
          <p:nvSpPr>
            <p:cNvPr id="126" name="任意多边形 125"/>
            <p:cNvSpPr/>
            <p:nvPr/>
          </p:nvSpPr>
          <p:spPr>
            <a:xfrm>
              <a:off x="1619672" y="3276600"/>
              <a:ext cx="695960" cy="2528664"/>
            </a:xfrm>
            <a:custGeom>
              <a:avLst/>
              <a:gdLst>
                <a:gd name="connsiteX0" fmla="*/ 497840 w 695960"/>
                <a:gd name="connsiteY0" fmla="*/ 2781300 h 2781300"/>
                <a:gd name="connsiteX1" fmla="*/ 33020 w 695960"/>
                <a:gd name="connsiteY1" fmla="*/ 495300 h 2781300"/>
                <a:gd name="connsiteX2" fmla="*/ 695960 w 695960"/>
                <a:gd name="connsiteY2" fmla="*/ 0 h 2781300"/>
              </a:gdLst>
              <a:ahLst/>
              <a:cxnLst>
                <a:cxn ang="0">
                  <a:pos x="connsiteX0" y="connsiteY0"/>
                </a:cxn>
                <a:cxn ang="0">
                  <a:pos x="connsiteX1" y="connsiteY1"/>
                </a:cxn>
                <a:cxn ang="0">
                  <a:pos x="connsiteX2" y="connsiteY2"/>
                </a:cxn>
              </a:cxnLst>
              <a:rect l="l" t="t" r="r" b="b"/>
              <a:pathLst>
                <a:path w="695960" h="2781300">
                  <a:moveTo>
                    <a:pt x="497840" y="2781300"/>
                  </a:moveTo>
                  <a:cubicBezTo>
                    <a:pt x="248920" y="1870075"/>
                    <a:pt x="0" y="958850"/>
                    <a:pt x="33020" y="495300"/>
                  </a:cubicBezTo>
                  <a:cubicBezTo>
                    <a:pt x="66040" y="31750"/>
                    <a:pt x="381000" y="15875"/>
                    <a:pt x="695960" y="0"/>
                  </a:cubicBezTo>
                </a:path>
              </a:pathLst>
            </a:custGeom>
            <a:ln w="19050">
              <a:solidFill>
                <a:srgbClr val="0070C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zh-CN" altLang="en-US" dirty="0">
                <a:solidFill>
                  <a:schemeClr val="tx1"/>
                </a:solidFill>
              </a:rPr>
              <a:t>零配置开局</a:t>
            </a:r>
          </a:p>
        </p:txBody>
      </p:sp>
    </p:spTree>
    <p:extLst>
      <p:ext uri="{BB962C8B-B14F-4D97-AF65-F5344CB8AC3E}">
        <p14:creationId xmlns:p14="http://schemas.microsoft.com/office/powerpoint/2010/main" val="36267597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2000"/>
                                        <p:tgtEl>
                                          <p:spTgt spid="39"/>
                                        </p:tgtEl>
                                      </p:cBhvr>
                                    </p:animEffect>
                                  </p:childTnLst>
                                </p:cTn>
                              </p:par>
                              <p:par>
                                <p:cTn id="12" presetID="10" presetClass="entr" presetSubtype="0" fill="hold" nodeType="with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2000"/>
                                        <p:tgtEl>
                                          <p:spTgt spid="51"/>
                                        </p:tgtEl>
                                      </p:cBhvr>
                                    </p:animEffect>
                                  </p:childTnLst>
                                </p:cTn>
                              </p:par>
                            </p:childTnLst>
                          </p:cTn>
                        </p:par>
                        <p:par>
                          <p:cTn id="15" fill="hold">
                            <p:stCondLst>
                              <p:cond delay="3000"/>
                            </p:stCondLst>
                            <p:childTnLst>
                              <p:par>
                                <p:cTn id="16" presetID="0" presetClass="path" presetSubtype="0" accel="50000" decel="50000" fill="hold" nodeType="afterEffect">
                                  <p:stCondLst>
                                    <p:cond delay="0"/>
                                  </p:stCondLst>
                                  <p:childTnLst>
                                    <p:animMotion origin="layout" path="M 2.5E-6 -1.48148E-6 C -0.04288 0.00995 -0.08559 0.02014 -0.10278 0.02407 " pathEditMode="relative" ptsTypes="aA">
                                      <p:cBhvr>
                                        <p:cTn id="17" dur="2000" fill="hold"/>
                                        <p:tgtEl>
                                          <p:spTgt spid="51"/>
                                        </p:tgtEl>
                                        <p:attrNameLst>
                                          <p:attrName>ppt_x</p:attrName>
                                          <p:attrName>ppt_y</p:attrName>
                                        </p:attrNameLst>
                                      </p:cBhvr>
                                    </p:animMotion>
                                  </p:childTnLst>
                                </p:cTn>
                              </p:par>
                            </p:childTnLst>
                          </p:cTn>
                        </p:par>
                        <p:par>
                          <p:cTn id="18" fill="hold">
                            <p:stCondLst>
                              <p:cond delay="5000"/>
                            </p:stCondLst>
                            <p:childTnLst>
                              <p:par>
                                <p:cTn id="19" presetID="1" presetClass="exit" presetSubtype="0" fill="hold" nodeType="afterEffect">
                                  <p:stCondLst>
                                    <p:cond delay="0"/>
                                  </p:stCondLst>
                                  <p:childTnLst>
                                    <p:set>
                                      <p:cBhvr>
                                        <p:cTn id="20" dur="1" fill="hold">
                                          <p:stCondLst>
                                            <p:cond delay="0"/>
                                          </p:stCondLst>
                                        </p:cTn>
                                        <p:tgtEl>
                                          <p:spTgt spid="51"/>
                                        </p:tgtEl>
                                        <p:attrNameLst>
                                          <p:attrName>style.visibility</p:attrName>
                                        </p:attrNameLst>
                                      </p:cBhvr>
                                      <p:to>
                                        <p:strVal val="hidden"/>
                                      </p:to>
                                    </p:set>
                                  </p:childTnLst>
                                </p:cTn>
                              </p:par>
                            </p:childTnLst>
                          </p:cTn>
                        </p:par>
                        <p:par>
                          <p:cTn id="21" fill="hold">
                            <p:stCondLst>
                              <p:cond delay="5000"/>
                            </p:stCondLst>
                            <p:childTnLst>
                              <p:par>
                                <p:cTn id="22" presetID="22" presetClass="entr" presetSubtype="4" fill="hold" nodeType="after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wipe(down)">
                                      <p:cBhvr>
                                        <p:cTn id="24" dur="500"/>
                                        <p:tgtEl>
                                          <p:spTgt spid="55"/>
                                        </p:tgtEl>
                                      </p:cBhvr>
                                    </p:animEffect>
                                  </p:childTnLst>
                                </p:cTn>
                              </p:par>
                            </p:childTnLst>
                          </p:cTn>
                        </p:par>
                        <p:par>
                          <p:cTn id="25" fill="hold">
                            <p:stCondLst>
                              <p:cond delay="5500"/>
                            </p:stCondLst>
                            <p:childTnLst>
                              <p:par>
                                <p:cTn id="26" presetID="10"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childTnLst>
                          </p:cTn>
                        </p:par>
                        <p:par>
                          <p:cTn id="29" fill="hold">
                            <p:stCondLst>
                              <p:cond delay="6500"/>
                            </p:stCondLst>
                            <p:childTnLst>
                              <p:par>
                                <p:cTn id="30" presetID="0" presetClass="path" presetSubtype="0" accel="50000" decel="50000" fill="hold" nodeType="afterEffect">
                                  <p:stCondLst>
                                    <p:cond delay="0"/>
                                  </p:stCondLst>
                                  <p:childTnLst>
                                    <p:animMotion origin="layout" path="M 0 2.59259E-6 C -0.03802 -0.0081 -0.07535 -0.01597 -0.08524 0.04676 C -0.09462 0.11018 -0.07691 0.24421 -0.05903 0.37893 " pathEditMode="relative" rAng="0" ptsTypes="aaA">
                                      <p:cBhvr>
                                        <p:cTn id="31" dur="2000" fill="hold"/>
                                        <p:tgtEl>
                                          <p:spTgt spid="24"/>
                                        </p:tgtEl>
                                        <p:attrNameLst>
                                          <p:attrName>ppt_x</p:attrName>
                                          <p:attrName>ppt_y</p:attrName>
                                        </p:attrNameLst>
                                      </p:cBhvr>
                                      <p:rCtr x="-4700" y="18100"/>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childTnLst>
                                </p:cTn>
                              </p:par>
                            </p:childTnLst>
                          </p:cTn>
                        </p:par>
                        <p:par>
                          <p:cTn id="37" fill="hold">
                            <p:stCondLst>
                              <p:cond delay="1000"/>
                            </p:stCondLst>
                            <p:childTnLst>
                              <p:par>
                                <p:cTn id="38" presetID="22" presetClass="entr" presetSubtype="1" fill="hold" nodeType="after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wipe(up)">
                                      <p:cBhvr>
                                        <p:cTn id="40" dur="500"/>
                                        <p:tgtEl>
                                          <p:spTgt spid="54"/>
                                        </p:tgtEl>
                                      </p:cBhvr>
                                    </p:animEffect>
                                  </p:childTnLst>
                                </p:cTn>
                              </p:par>
                            </p:childTnLst>
                          </p:cTn>
                        </p:par>
                        <p:par>
                          <p:cTn id="41" fill="hold">
                            <p:stCondLst>
                              <p:cond delay="1500"/>
                            </p:stCondLst>
                            <p:childTnLst>
                              <p:par>
                                <p:cTn id="42" presetID="1" presetClass="entr" presetSubtype="0" fill="hold" nodeType="after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childTnLst>
                          </p:cTn>
                        </p:par>
                        <p:par>
                          <p:cTn id="44" fill="hold">
                            <p:stCondLst>
                              <p:cond delay="1500"/>
                            </p:stCondLst>
                            <p:childTnLst>
                              <p:par>
                                <p:cTn id="45" presetID="0" presetClass="path" presetSubtype="0" accel="50000" decel="50000" fill="hold" nodeType="afterEffect">
                                  <p:stCondLst>
                                    <p:cond delay="0"/>
                                  </p:stCondLst>
                                  <p:childTnLst>
                                    <p:animMotion origin="layout" path="M -0.01319 -0.00672 C 0.01771 0.03287 0.04931 0.07291 0.04861 0.14097 C 0.04688 0.20717 0.01059 0.30046 -0.02465 0.39421 " pathEditMode="relative" rAng="576312" ptsTypes="aaA">
                                      <p:cBhvr>
                                        <p:cTn id="46" dur="2000" fill="hold"/>
                                        <p:tgtEl>
                                          <p:spTgt spid="38"/>
                                        </p:tgtEl>
                                        <p:attrNameLst>
                                          <p:attrName>ppt_x</p:attrName>
                                          <p:attrName>ppt_y</p:attrName>
                                        </p:attrNameLst>
                                      </p:cBhvr>
                                      <p:rCtr x="1800" y="20600"/>
                                    </p:animMotion>
                                  </p:childTnLst>
                                </p:cTn>
                              </p:par>
                            </p:childTnLst>
                          </p:cTn>
                        </p:par>
                        <p:par>
                          <p:cTn id="47" fill="hold">
                            <p:stCondLst>
                              <p:cond delay="3500"/>
                            </p:stCondLst>
                            <p:childTnLst>
                              <p:par>
                                <p:cTn id="48" presetID="10" presetClass="exit" presetSubtype="0" fill="hold" nodeType="afterEffect">
                                  <p:stCondLst>
                                    <p:cond delay="0"/>
                                  </p:stCondLst>
                                  <p:childTnLst>
                                    <p:animEffect transition="out" filter="fade">
                                      <p:cBhvr>
                                        <p:cTn id="49" dur="1000"/>
                                        <p:tgtEl>
                                          <p:spTgt spid="38"/>
                                        </p:tgtEl>
                                      </p:cBhvr>
                                    </p:animEffect>
                                    <p:set>
                                      <p:cBhvr>
                                        <p:cTn id="50" dur="1" fill="hold">
                                          <p:stCondLst>
                                            <p:cond delay="999"/>
                                          </p:stCondLst>
                                        </p:cTn>
                                        <p:tgtEl>
                                          <p:spTgt spid="38"/>
                                        </p:tgtEl>
                                        <p:attrNameLst>
                                          <p:attrName>style.visibility</p:attrName>
                                        </p:attrNameLst>
                                      </p:cBhvr>
                                      <p:to>
                                        <p:strVal val="hidden"/>
                                      </p:to>
                                    </p:set>
                                  </p:childTnLst>
                                </p:cTn>
                              </p:par>
                            </p:childTnLst>
                          </p:cTn>
                        </p:par>
                        <p:par>
                          <p:cTn id="51" fill="hold">
                            <p:stCondLst>
                              <p:cond delay="4500"/>
                            </p:stCondLst>
                            <p:childTnLst>
                              <p:par>
                                <p:cTn id="52" presetID="22" presetClass="entr" presetSubtype="4" fill="hold" nodeType="after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wipe(down)">
                                      <p:cBhvr>
                                        <p:cTn id="54" dur="500"/>
                                        <p:tgtEl>
                                          <p:spTgt spid="57"/>
                                        </p:tgtEl>
                                      </p:cBhvr>
                                    </p:animEffect>
                                  </p:childTnLst>
                                </p:cTn>
                              </p:par>
                            </p:childTnLst>
                          </p:cTn>
                        </p:par>
                        <p:par>
                          <p:cTn id="55" fill="hold">
                            <p:stCondLst>
                              <p:cond delay="5000"/>
                            </p:stCondLst>
                            <p:childTnLst>
                              <p:par>
                                <p:cTn id="56" presetID="10" presetClass="entr" presetSubtype="0" fill="hold" nodeType="after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fade">
                                      <p:cBhvr>
                                        <p:cTn id="58" dur="1000"/>
                                        <p:tgtEl>
                                          <p:spTgt spid="52"/>
                                        </p:tgtEl>
                                      </p:cBhvr>
                                    </p:animEffect>
                                  </p:childTnLst>
                                </p:cTn>
                              </p:par>
                            </p:childTnLst>
                          </p:cTn>
                        </p:par>
                        <p:par>
                          <p:cTn id="59" fill="hold">
                            <p:stCondLst>
                              <p:cond delay="6000"/>
                            </p:stCondLst>
                            <p:childTnLst>
                              <p:par>
                                <p:cTn id="60" presetID="0" presetClass="path" presetSubtype="0" accel="50000" decel="50000" fill="hold" nodeType="afterEffect">
                                  <p:stCondLst>
                                    <p:cond delay="0"/>
                                  </p:stCondLst>
                                  <p:childTnLst>
                                    <p:animMotion origin="layout" path="M 0 2.59259E-6 C -0.03802 -0.0081 -0.07535 -0.01597 -0.08524 0.04676 C -0.09462 0.11018 -0.07691 0.24421 -0.05903 0.37893 " pathEditMode="relative" rAng="0" ptsTypes="aaA">
                                      <p:cBhvr>
                                        <p:cTn id="61" dur="2000" fill="hold"/>
                                        <p:tgtEl>
                                          <p:spTgt spid="52"/>
                                        </p:tgtEl>
                                        <p:attrNameLst>
                                          <p:attrName>ppt_x</p:attrName>
                                          <p:attrName>ppt_y</p:attrName>
                                        </p:attrNameLst>
                                      </p:cBhvr>
                                      <p:rCtr x="-4700" y="18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6"/>
          <p:cNvGrpSpPr/>
          <p:nvPr/>
        </p:nvGrpSpPr>
        <p:grpSpPr>
          <a:xfrm>
            <a:off x="2051720" y="3310121"/>
            <a:ext cx="6215106" cy="1061829"/>
            <a:chOff x="0" y="4498622"/>
            <a:chExt cx="9144000" cy="1738455"/>
          </a:xfrm>
        </p:grpSpPr>
        <p:sp>
          <p:nvSpPr>
            <p:cNvPr id="4" name="矩形 3"/>
            <p:cNvSpPr/>
            <p:nvPr/>
          </p:nvSpPr>
          <p:spPr bwMode="ltGray">
            <a:xfrm>
              <a:off x="0" y="4509120"/>
              <a:ext cx="9144000" cy="1656184"/>
            </a:xfrm>
            <a:prstGeom prst="rect">
              <a:avLst/>
            </a:prstGeom>
            <a:solidFill>
              <a:srgbClr val="025AAA"/>
            </a:solidFill>
            <a:ln w="9525">
              <a:no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 name="TextBox 5"/>
            <p:cNvSpPr txBox="1"/>
            <p:nvPr/>
          </p:nvSpPr>
          <p:spPr>
            <a:xfrm>
              <a:off x="0" y="4498622"/>
              <a:ext cx="9144000" cy="1738455"/>
            </a:xfrm>
            <a:prstGeom prst="rect">
              <a:avLst/>
            </a:prstGeom>
            <a:noFill/>
          </p:spPr>
          <p:txBody>
            <a:bodyPr wrap="square" rtlCol="0">
              <a:spAutoFit/>
            </a:bodyPr>
            <a:lstStyle/>
            <a:p>
              <a:pPr marL="139304" indent="-75010">
                <a:lnSpc>
                  <a:spcPct val="150000"/>
                </a:lnSpc>
                <a:buClr>
                  <a:schemeClr val="bg1"/>
                </a:buClr>
                <a:buFont typeface="Wingdings" pitchFamily="2" charset="2"/>
                <a:buChar char="l"/>
              </a:pPr>
              <a:r>
                <a:rPr lang="zh-CN" altLang="en-US" sz="1400" dirty="0">
                  <a:solidFill>
                    <a:schemeClr val="bg1"/>
                  </a:solidFill>
                  <a:latin typeface="微软雅黑" panose="020B0503020204020204" pitchFamily="34" charset="-122"/>
                  <a:ea typeface="微软雅黑" panose="020B0503020204020204" pitchFamily="34" charset="-122"/>
                </a:rPr>
                <a:t>  最大支持四个电源槽位，可配置多种灵活的电源备份方案</a:t>
              </a:r>
              <a:r>
                <a:rPr lang="en-US" altLang="zh-CN" sz="1400" dirty="0">
                  <a:solidFill>
                    <a:schemeClr val="bg1"/>
                  </a:solidFill>
                  <a:latin typeface="微软雅黑" panose="020B0503020204020204" pitchFamily="34" charset="-122"/>
                  <a:ea typeface="微软雅黑" panose="020B0503020204020204" pitchFamily="34" charset="-122"/>
                </a:rPr>
                <a:t>(3+1/2+2/1+3</a:t>
              </a:r>
              <a:r>
                <a:rPr lang="zh-CN" altLang="en-US" sz="1400" dirty="0">
                  <a:solidFill>
                    <a:schemeClr val="bg1"/>
                  </a:solidFill>
                  <a:latin typeface="微软雅黑" panose="020B0503020204020204" pitchFamily="34" charset="-122"/>
                  <a:ea typeface="微软雅黑" panose="020B0503020204020204" pitchFamily="34" charset="-122"/>
                </a:rPr>
                <a:t>）</a:t>
              </a:r>
              <a:endParaRPr lang="en-US" altLang="zh-CN" sz="1400" dirty="0">
                <a:solidFill>
                  <a:schemeClr val="bg1"/>
                </a:solidFill>
                <a:latin typeface="微软雅黑" panose="020B0503020204020204" pitchFamily="34" charset="-122"/>
                <a:ea typeface="微软雅黑" panose="020B0503020204020204" pitchFamily="34" charset="-122"/>
              </a:endParaRPr>
            </a:p>
            <a:p>
              <a:pPr marL="139304" indent="-75010">
                <a:lnSpc>
                  <a:spcPct val="150000"/>
                </a:lnSpc>
                <a:buClr>
                  <a:schemeClr val="bg1"/>
                </a:buClr>
                <a:buFont typeface="Wingdings" pitchFamily="2" charset="2"/>
                <a:buChar char="l"/>
              </a:pPr>
              <a:r>
                <a:rPr lang="zh-CN" altLang="en-US" sz="1400" dirty="0">
                  <a:solidFill>
                    <a:schemeClr val="bg1"/>
                  </a:solidFill>
                  <a:latin typeface="微软雅黑" panose="020B0503020204020204" pitchFamily="34" charset="-122"/>
                  <a:ea typeface="微软雅黑" panose="020B0503020204020204" pitchFamily="34" charset="-122"/>
                </a:rPr>
                <a:t>  单电源功率</a:t>
              </a:r>
              <a:r>
                <a:rPr lang="en-US" altLang="zh-CN" sz="1400" dirty="0">
                  <a:solidFill>
                    <a:schemeClr val="bg1"/>
                  </a:solidFill>
                  <a:latin typeface="微软雅黑" panose="020B0503020204020204" pitchFamily="34" charset="-122"/>
                  <a:ea typeface="微软雅黑" panose="020B0503020204020204" pitchFamily="34" charset="-122"/>
                </a:rPr>
                <a:t>300W</a:t>
              </a:r>
              <a:r>
                <a:rPr lang="zh-CN" altLang="en-US" sz="1400" dirty="0">
                  <a:solidFill>
                    <a:schemeClr val="bg1"/>
                  </a:solidFill>
                  <a:latin typeface="微软雅黑" panose="020B0503020204020204" pitchFamily="34" charset="-122"/>
                  <a:ea typeface="微软雅黑" panose="020B0503020204020204" pitchFamily="34" charset="-122"/>
                </a:rPr>
                <a:t>，整机最大支持</a:t>
              </a:r>
              <a:r>
                <a:rPr lang="en-US" altLang="zh-CN" sz="1400" dirty="0">
                  <a:solidFill>
                    <a:schemeClr val="bg1"/>
                  </a:solidFill>
                  <a:latin typeface="微软雅黑" panose="020B0503020204020204" pitchFamily="34" charset="-122"/>
                  <a:ea typeface="微软雅黑" panose="020B0503020204020204" pitchFamily="34" charset="-122"/>
                </a:rPr>
                <a:t>1200W</a:t>
              </a:r>
            </a:p>
            <a:p>
              <a:pPr marL="139304" indent="-75010">
                <a:lnSpc>
                  <a:spcPct val="150000"/>
                </a:lnSpc>
                <a:buClr>
                  <a:schemeClr val="bg1"/>
                </a:buClr>
                <a:buFont typeface="Wingdings" pitchFamily="2" charset="2"/>
                <a:buChar char="l"/>
              </a:pPr>
              <a:r>
                <a:rPr lang="zh-CN" altLang="en-US" sz="1400" dirty="0">
                  <a:solidFill>
                    <a:schemeClr val="bg1"/>
                  </a:solidFill>
                  <a:latin typeface="微软雅黑" panose="020B0503020204020204" pitchFamily="34" charset="-122"/>
                  <a:ea typeface="微软雅黑" panose="020B0503020204020204" pitchFamily="34" charset="-122"/>
                </a:rPr>
                <a:t>  产品预留设计，未来可扩展支持更高性能的主控板及大功率接口板</a:t>
              </a:r>
            </a:p>
          </p:txBody>
        </p:sp>
      </p:grpSp>
      <p:pic>
        <p:nvPicPr>
          <p:cNvPr id="128005" name="Picture 5"/>
          <p:cNvPicPr>
            <a:picLocks noChangeAspect="1" noChangeArrowheads="1"/>
          </p:cNvPicPr>
          <p:nvPr/>
        </p:nvPicPr>
        <p:blipFill>
          <a:blip r:embed="rId3" cstate="print"/>
          <a:srcRect/>
          <a:stretch>
            <a:fillRect/>
          </a:stretch>
        </p:blipFill>
        <p:spPr bwMode="auto">
          <a:xfrm>
            <a:off x="1433263" y="843559"/>
            <a:ext cx="3460208" cy="1742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 name="组合 30"/>
          <p:cNvGrpSpPr/>
          <p:nvPr/>
        </p:nvGrpSpPr>
        <p:grpSpPr>
          <a:xfrm>
            <a:off x="2573802" y="1928808"/>
            <a:ext cx="1944620" cy="594349"/>
            <a:chOff x="1907704" y="2924944"/>
            <a:chExt cx="2872781" cy="944022"/>
          </a:xfrm>
        </p:grpSpPr>
        <p:sp>
          <p:nvSpPr>
            <p:cNvPr id="16" name="矩形 15"/>
            <p:cNvSpPr/>
            <p:nvPr/>
          </p:nvSpPr>
          <p:spPr bwMode="ltGray">
            <a:xfrm>
              <a:off x="1907704" y="2924944"/>
              <a:ext cx="2664296" cy="936104"/>
            </a:xfrm>
            <a:prstGeom prst="rect">
              <a:avLst/>
            </a:prstGeom>
            <a:solidFill>
              <a:schemeClr val="bg1">
                <a:lumMod val="85000"/>
              </a:schemeClr>
            </a:solidFill>
            <a:ln w="25400">
              <a:solidFill>
                <a:srgbClr val="FF0000">
                  <a:alpha val="48000"/>
                </a:srgbClr>
              </a:solid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3275856" y="2924944"/>
              <a:ext cx="0" cy="936104"/>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16" idx="1"/>
              <a:endCxn id="16" idx="3"/>
            </p:cNvCxnSpPr>
            <p:nvPr/>
          </p:nvCxnSpPr>
          <p:spPr>
            <a:xfrm>
              <a:off x="1907704" y="3392996"/>
              <a:ext cx="2664296"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203847" y="3429000"/>
              <a:ext cx="1440161" cy="439966"/>
            </a:xfrm>
            <a:prstGeom prst="rect">
              <a:avLst/>
            </a:prstGeom>
            <a:noFill/>
          </p:spPr>
          <p:txBody>
            <a:bodyPr wrap="square" rtlCol="0">
              <a:spAutoFit/>
            </a:bodyPr>
            <a:lstStyle/>
            <a:p>
              <a:r>
                <a:rPr lang="en-US" altLang="zh-CN" sz="1200" dirty="0">
                  <a:latin typeface="微软雅黑" panose="020B0503020204020204" pitchFamily="34" charset="-122"/>
                  <a:ea typeface="微软雅黑" panose="020B0503020204020204" pitchFamily="34" charset="-122"/>
                </a:rPr>
                <a:t>PWR</a:t>
              </a:r>
              <a:r>
                <a:rPr lang="zh-CN" altLang="en-US" sz="1200" dirty="0">
                  <a:latin typeface="微软雅黑" panose="020B0503020204020204" pitchFamily="34" charset="-122"/>
                  <a:ea typeface="微软雅黑" panose="020B0503020204020204" pitchFamily="34" charset="-122"/>
                </a:rPr>
                <a:t>槽位</a:t>
              </a:r>
              <a:r>
                <a:rPr lang="en-US" altLang="zh-CN" sz="1200" dirty="0">
                  <a:latin typeface="微软雅黑" panose="020B0503020204020204" pitchFamily="34" charset="-122"/>
                  <a:ea typeface="微软雅黑" panose="020B0503020204020204" pitchFamily="34" charset="-122"/>
                </a:rPr>
                <a:t>1</a:t>
              </a:r>
              <a:endParaRPr lang="zh-CN" altLang="en-US" sz="1200" dirty="0">
                <a:latin typeface="微软雅黑" panose="020B0503020204020204" pitchFamily="34" charset="-122"/>
                <a:ea typeface="微软雅黑" panose="020B0503020204020204" pitchFamily="34" charset="-122"/>
              </a:endParaRPr>
            </a:p>
          </p:txBody>
        </p:sp>
        <p:sp>
          <p:nvSpPr>
            <p:cNvPr id="28" name="TextBox 27"/>
            <p:cNvSpPr txBox="1"/>
            <p:nvPr/>
          </p:nvSpPr>
          <p:spPr>
            <a:xfrm>
              <a:off x="1907704" y="3429000"/>
              <a:ext cx="1440161" cy="439966"/>
            </a:xfrm>
            <a:prstGeom prst="rect">
              <a:avLst/>
            </a:prstGeom>
            <a:noFill/>
          </p:spPr>
          <p:txBody>
            <a:bodyPr wrap="square" rtlCol="0">
              <a:spAutoFit/>
            </a:bodyPr>
            <a:lstStyle/>
            <a:p>
              <a:r>
                <a:rPr lang="en-US" altLang="zh-CN" sz="1200" dirty="0">
                  <a:latin typeface="微软雅黑" panose="020B0503020204020204" pitchFamily="34" charset="-122"/>
                  <a:ea typeface="微软雅黑" panose="020B0503020204020204" pitchFamily="34" charset="-122"/>
                </a:rPr>
                <a:t>PWR</a:t>
              </a:r>
              <a:r>
                <a:rPr lang="zh-CN" altLang="en-US" sz="1200" dirty="0">
                  <a:latin typeface="微软雅黑" panose="020B0503020204020204" pitchFamily="34" charset="-122"/>
                  <a:ea typeface="微软雅黑" panose="020B0503020204020204" pitchFamily="34" charset="-122"/>
                </a:rPr>
                <a:t>槽位</a:t>
              </a:r>
              <a:r>
                <a:rPr lang="en-US" altLang="zh-CN" sz="1200" dirty="0">
                  <a:latin typeface="微软雅黑" panose="020B0503020204020204" pitchFamily="34" charset="-122"/>
                  <a:ea typeface="微软雅黑" panose="020B0503020204020204" pitchFamily="34" charset="-122"/>
                </a:rPr>
                <a:t>2</a:t>
              </a:r>
              <a:endParaRPr lang="zh-CN" altLang="en-US" sz="1200" dirty="0">
                <a:latin typeface="微软雅黑" panose="020B0503020204020204" pitchFamily="34" charset="-122"/>
                <a:ea typeface="微软雅黑" panose="020B0503020204020204" pitchFamily="34" charset="-122"/>
              </a:endParaRPr>
            </a:p>
          </p:txBody>
        </p:sp>
        <p:sp>
          <p:nvSpPr>
            <p:cNvPr id="29" name="TextBox 28"/>
            <p:cNvSpPr txBox="1"/>
            <p:nvPr/>
          </p:nvSpPr>
          <p:spPr>
            <a:xfrm>
              <a:off x="3203847" y="2956884"/>
              <a:ext cx="1576638" cy="439966"/>
            </a:xfrm>
            <a:prstGeom prst="rect">
              <a:avLst/>
            </a:prstGeom>
            <a:noFill/>
          </p:spPr>
          <p:txBody>
            <a:bodyPr wrap="square" rtlCol="0">
              <a:spAutoFit/>
            </a:bodyPr>
            <a:lstStyle/>
            <a:p>
              <a:r>
                <a:rPr lang="en-US" altLang="zh-CN" sz="1200" dirty="0">
                  <a:latin typeface="微软雅黑" panose="020B0503020204020204" pitchFamily="34" charset="-122"/>
                  <a:ea typeface="微软雅黑" panose="020B0503020204020204" pitchFamily="34" charset="-122"/>
                </a:rPr>
                <a:t>PWR</a:t>
              </a:r>
              <a:r>
                <a:rPr lang="zh-CN" altLang="en-US" sz="1200" dirty="0">
                  <a:latin typeface="微软雅黑" panose="020B0503020204020204" pitchFamily="34" charset="-122"/>
                  <a:ea typeface="微软雅黑" panose="020B0503020204020204" pitchFamily="34" charset="-122"/>
                </a:rPr>
                <a:t>槽位</a:t>
              </a:r>
              <a:r>
                <a:rPr lang="en-US" altLang="zh-CN" sz="1200" dirty="0">
                  <a:latin typeface="微软雅黑" panose="020B0503020204020204" pitchFamily="34" charset="-122"/>
                  <a:ea typeface="微软雅黑" panose="020B0503020204020204" pitchFamily="34" charset="-122"/>
                </a:rPr>
                <a:t>3</a:t>
              </a:r>
              <a:endParaRPr lang="zh-CN" altLang="en-US" sz="1200" dirty="0">
                <a:latin typeface="微软雅黑" panose="020B0503020204020204" pitchFamily="34" charset="-122"/>
                <a:ea typeface="微软雅黑" panose="020B0503020204020204" pitchFamily="34" charset="-122"/>
              </a:endParaRPr>
            </a:p>
          </p:txBody>
        </p:sp>
        <p:sp>
          <p:nvSpPr>
            <p:cNvPr id="30" name="TextBox 29"/>
            <p:cNvSpPr txBox="1"/>
            <p:nvPr/>
          </p:nvSpPr>
          <p:spPr>
            <a:xfrm>
              <a:off x="1907704" y="2987661"/>
              <a:ext cx="1512168" cy="439966"/>
            </a:xfrm>
            <a:prstGeom prst="rect">
              <a:avLst/>
            </a:prstGeom>
            <a:noFill/>
          </p:spPr>
          <p:txBody>
            <a:bodyPr wrap="square" rtlCol="0">
              <a:spAutoFit/>
            </a:bodyPr>
            <a:lstStyle/>
            <a:p>
              <a:r>
                <a:rPr lang="en-US" altLang="zh-CN" sz="1200" dirty="0">
                  <a:latin typeface="微软雅黑" panose="020B0503020204020204" pitchFamily="34" charset="-122"/>
                  <a:ea typeface="微软雅黑" panose="020B0503020204020204" pitchFamily="34" charset="-122"/>
                </a:rPr>
                <a:t>PWR</a:t>
              </a:r>
              <a:r>
                <a:rPr lang="zh-CN" altLang="en-US" sz="1200" dirty="0">
                  <a:latin typeface="微软雅黑" panose="020B0503020204020204" pitchFamily="34" charset="-122"/>
                  <a:ea typeface="微软雅黑" panose="020B0503020204020204" pitchFamily="34" charset="-122"/>
                </a:rPr>
                <a:t>槽位</a:t>
              </a:r>
              <a:r>
                <a:rPr lang="en-US" altLang="zh-CN" sz="1200" dirty="0">
                  <a:latin typeface="微软雅黑" panose="020B0503020204020204" pitchFamily="34" charset="-122"/>
                  <a:ea typeface="微软雅黑" panose="020B0503020204020204" pitchFamily="34" charset="-122"/>
                </a:rPr>
                <a:t>4</a:t>
              </a:r>
              <a:endParaRPr lang="zh-CN" altLang="en-US" sz="1200" dirty="0">
                <a:latin typeface="微软雅黑" panose="020B0503020204020204" pitchFamily="34" charset="-122"/>
                <a:ea typeface="微软雅黑" panose="020B0503020204020204" pitchFamily="34" charset="-122"/>
              </a:endParaRPr>
            </a:p>
          </p:txBody>
        </p:sp>
      </p:grpSp>
      <p:sp>
        <p:nvSpPr>
          <p:cNvPr id="33" name="TextBox 32"/>
          <p:cNvSpPr txBox="1"/>
          <p:nvPr/>
        </p:nvSpPr>
        <p:spPr>
          <a:xfrm>
            <a:off x="5489698" y="1329612"/>
            <a:ext cx="2297012" cy="738664"/>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电信级路由器电源</a:t>
            </a:r>
            <a:endParaRPr lang="en-US" altLang="zh-CN" b="1" dirty="0">
              <a:latin typeface="微软雅黑" panose="020B0503020204020204" pitchFamily="34" charset="-122"/>
              <a:ea typeface="微软雅黑" panose="020B0503020204020204" pitchFamily="34" charset="-122"/>
            </a:endParaRPr>
          </a:p>
          <a:p>
            <a:r>
              <a:rPr lang="zh-CN" altLang="en-US" b="1" dirty="0">
                <a:latin typeface="微软雅黑" panose="020B0503020204020204" pitchFamily="34" charset="-122"/>
                <a:ea typeface="微软雅黑" panose="020B0503020204020204" pitchFamily="34" charset="-122"/>
              </a:rPr>
              <a:t>高</a:t>
            </a:r>
            <a:r>
              <a:rPr lang="zh-CN" altLang="en-US" sz="2400" b="1" dirty="0">
                <a:solidFill>
                  <a:srgbClr val="FF0000"/>
                </a:solidFill>
                <a:latin typeface="微软雅黑" panose="020B0503020204020204" pitchFamily="34" charset="-122"/>
                <a:ea typeface="微软雅黑" panose="020B0503020204020204" pitchFamily="34" charset="-122"/>
              </a:rPr>
              <a:t>可靠性</a:t>
            </a:r>
            <a:endParaRPr lang="zh-CN" altLang="en-US" b="1" dirty="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zh-CN" altLang="en-US" dirty="0">
                <a:solidFill>
                  <a:schemeClr val="tx1"/>
                </a:solidFill>
              </a:rPr>
              <a:t>系统电源灵活备份</a:t>
            </a:r>
          </a:p>
        </p:txBody>
      </p:sp>
    </p:spTree>
    <p:extLst>
      <p:ext uri="{BB962C8B-B14F-4D97-AF65-F5344CB8AC3E}">
        <p14:creationId xmlns:p14="http://schemas.microsoft.com/office/powerpoint/2010/main" val="307537547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圆角矩形 3"/>
          <p:cNvSpPr/>
          <p:nvPr/>
        </p:nvSpPr>
        <p:spPr bwMode="ltGray">
          <a:xfrm>
            <a:off x="1946653" y="987574"/>
            <a:ext cx="5411429" cy="3107553"/>
          </a:xfrm>
          <a:prstGeom prst="roundRect">
            <a:avLst/>
          </a:prstGeom>
          <a:solidFill>
            <a:srgbClr val="1E7BB4"/>
          </a:solidFill>
          <a:ln w="25400">
            <a:solidFill>
              <a:srgbClr val="FFFFFF"/>
            </a:solidFill>
            <a:round/>
            <a:headEnd/>
            <a:tailEnd/>
          </a:ln>
          <a:effectLst>
            <a:outerShdw dist="53882" dir="2700000" algn="ctr" rotWithShape="0">
              <a:srgbClr val="000000">
                <a:alpha val="50000"/>
              </a:srgbClr>
            </a:outerShdw>
          </a:effectLst>
        </p:spPr>
        <p:txBody>
          <a:bodyPr wrap="none" anchor="ctr"/>
          <a:lstStyle/>
          <a:p>
            <a:pPr>
              <a:lnSpc>
                <a:spcPct val="120000"/>
              </a:lnSpc>
              <a:defRPr/>
            </a:pPr>
            <a:endParaRPr lang="zh-CN" altLang="en-US" sz="1200" dirty="0">
              <a:latin typeface="微软雅黑" panose="020B0503020204020204" pitchFamily="34" charset="-122"/>
              <a:ea typeface="微软雅黑" panose="020B0503020204020204" pitchFamily="34" charset="-122"/>
            </a:endParaRPr>
          </a:p>
        </p:txBody>
      </p:sp>
      <p:grpSp>
        <p:nvGrpSpPr>
          <p:cNvPr id="3" name="组合 54"/>
          <p:cNvGrpSpPr/>
          <p:nvPr/>
        </p:nvGrpSpPr>
        <p:grpSpPr>
          <a:xfrm>
            <a:off x="3650714" y="1041580"/>
            <a:ext cx="1636540" cy="743867"/>
            <a:chOff x="2987824" y="1124744"/>
            <a:chExt cx="2448272" cy="1126976"/>
          </a:xfrm>
        </p:grpSpPr>
        <p:grpSp>
          <p:nvGrpSpPr>
            <p:cNvPr id="6" name="组合 26"/>
            <p:cNvGrpSpPr/>
            <p:nvPr/>
          </p:nvGrpSpPr>
          <p:grpSpPr>
            <a:xfrm>
              <a:off x="2987824" y="1124744"/>
              <a:ext cx="2448272" cy="1126976"/>
              <a:chOff x="1187624" y="1628800"/>
              <a:chExt cx="2448272" cy="1126976"/>
            </a:xfrm>
          </p:grpSpPr>
          <p:sp>
            <p:nvSpPr>
              <p:cNvPr id="17" name="对角圆角矩形 16"/>
              <p:cNvSpPr/>
              <p:nvPr/>
            </p:nvSpPr>
            <p:spPr bwMode="ltGray">
              <a:xfrm>
                <a:off x="1187624" y="1628800"/>
                <a:ext cx="2016224" cy="910952"/>
              </a:xfrm>
              <a:prstGeom prst="round2DiagRect">
                <a:avLst/>
              </a:prstGeom>
              <a:solidFill>
                <a:schemeClr val="accent1">
                  <a:lumMod val="20000"/>
                  <a:lumOff val="80000"/>
                </a:schemeClr>
              </a:solidFill>
              <a:ln w="9525">
                <a:solidFill>
                  <a:schemeClr val="tx1"/>
                </a:solid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 name="对角圆角矩形 23"/>
              <p:cNvSpPr/>
              <p:nvPr/>
            </p:nvSpPr>
            <p:spPr bwMode="ltGray">
              <a:xfrm>
                <a:off x="1331640" y="1700808"/>
                <a:ext cx="2016224" cy="910952"/>
              </a:xfrm>
              <a:prstGeom prst="round2DiagRect">
                <a:avLst/>
              </a:prstGeom>
              <a:solidFill>
                <a:schemeClr val="accent1">
                  <a:lumMod val="20000"/>
                  <a:lumOff val="80000"/>
                </a:schemeClr>
              </a:solidFill>
              <a:ln w="9525">
                <a:solidFill>
                  <a:schemeClr val="tx1"/>
                </a:solid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 name="对角圆角矩形 24"/>
              <p:cNvSpPr/>
              <p:nvPr/>
            </p:nvSpPr>
            <p:spPr bwMode="ltGray">
              <a:xfrm>
                <a:off x="1475656" y="1772816"/>
                <a:ext cx="2016224" cy="910952"/>
              </a:xfrm>
              <a:prstGeom prst="round2DiagRect">
                <a:avLst/>
              </a:prstGeom>
              <a:solidFill>
                <a:schemeClr val="accent1">
                  <a:lumMod val="20000"/>
                  <a:lumOff val="80000"/>
                </a:schemeClr>
              </a:solidFill>
              <a:ln w="9525">
                <a:solidFill>
                  <a:schemeClr val="tx1"/>
                </a:solid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6" name="对角圆角矩形 25"/>
              <p:cNvSpPr/>
              <p:nvPr/>
            </p:nvSpPr>
            <p:spPr bwMode="ltGray">
              <a:xfrm>
                <a:off x="1619672" y="1844824"/>
                <a:ext cx="2016224" cy="910952"/>
              </a:xfrm>
              <a:prstGeom prst="round2DiagRect">
                <a:avLst/>
              </a:prstGeom>
              <a:solidFill>
                <a:schemeClr val="accent1">
                  <a:lumMod val="20000"/>
                  <a:lumOff val="80000"/>
                </a:schemeClr>
              </a:solidFill>
              <a:ln w="9525">
                <a:solidFill>
                  <a:schemeClr val="tx1"/>
                </a:solid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grpSp>
        <p:sp>
          <p:nvSpPr>
            <p:cNvPr id="28" name="TextBox 27"/>
            <p:cNvSpPr txBox="1"/>
            <p:nvPr/>
          </p:nvSpPr>
          <p:spPr>
            <a:xfrm>
              <a:off x="3635896" y="1588731"/>
              <a:ext cx="1800200" cy="489603"/>
            </a:xfrm>
            <a:prstGeom prst="rect">
              <a:avLst/>
            </a:prstGeom>
            <a:noFill/>
          </p:spPr>
          <p:txBody>
            <a:bodyPr wrap="square" rtlCol="0">
              <a:spAutoFit/>
            </a:bodyPr>
            <a:lstStyle/>
            <a:p>
              <a:r>
                <a:rPr lang="zh-CN" altLang="en-US" sz="1500" b="1" dirty="0">
                  <a:latin typeface="微软雅黑" panose="020B0503020204020204" pitchFamily="34" charset="-122"/>
                  <a:ea typeface="微软雅黑" panose="020B0503020204020204" pitchFamily="34" charset="-122"/>
                </a:rPr>
                <a:t>多核处理器</a:t>
              </a:r>
            </a:p>
          </p:txBody>
        </p:sp>
      </p:grpSp>
      <p:sp>
        <p:nvSpPr>
          <p:cNvPr id="36" name="圆角矩形 35"/>
          <p:cNvSpPr/>
          <p:nvPr/>
        </p:nvSpPr>
        <p:spPr bwMode="ltGray">
          <a:xfrm>
            <a:off x="2138546" y="2391730"/>
            <a:ext cx="962670" cy="475293"/>
          </a:xfrm>
          <a:prstGeom prst="roundRect">
            <a:avLst/>
          </a:prstGeom>
          <a:solidFill>
            <a:schemeClr val="accent3"/>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algn="ctr"/>
            <a:endParaRPr lang="en-US" altLang="zh-CN" dirty="0">
              <a:latin typeface="微软雅黑" panose="020B0503020204020204" pitchFamily="34" charset="-122"/>
              <a:ea typeface="微软雅黑" panose="020B0503020204020204" pitchFamily="34" charset="-122"/>
            </a:endParaRPr>
          </a:p>
          <a:p>
            <a:pPr algn="ctr"/>
            <a:endParaRPr lang="en-US" altLang="zh-CN" dirty="0">
              <a:latin typeface="微软雅黑" panose="020B0503020204020204" pitchFamily="34" charset="-122"/>
              <a:ea typeface="微软雅黑" panose="020B0503020204020204" pitchFamily="34" charset="-122"/>
            </a:endParaRPr>
          </a:p>
        </p:txBody>
      </p:sp>
      <p:sp>
        <p:nvSpPr>
          <p:cNvPr id="37" name="矩形 36"/>
          <p:cNvSpPr/>
          <p:nvPr/>
        </p:nvSpPr>
        <p:spPr bwMode="ltGray">
          <a:xfrm>
            <a:off x="2536017" y="2445735"/>
            <a:ext cx="529469" cy="190118"/>
          </a:xfrm>
          <a:prstGeom prst="rect">
            <a:avLst/>
          </a:prstGeom>
          <a:solidFill>
            <a:schemeClr val="accent5"/>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nchor="ctr"/>
          <a:lstStyle/>
          <a:p>
            <a:pPr algn="ctr"/>
            <a:r>
              <a:rPr lang="zh-CN" altLang="en-US" sz="900" dirty="0">
                <a:latin typeface="微软雅黑" panose="020B0503020204020204" pitchFamily="34" charset="-122"/>
                <a:ea typeface="微软雅黑" panose="020B0503020204020204" pitchFamily="34" charset="-122"/>
              </a:rPr>
              <a:t>监控单元</a:t>
            </a:r>
          </a:p>
        </p:txBody>
      </p:sp>
      <p:cxnSp>
        <p:nvCxnSpPr>
          <p:cNvPr id="44" name="直接箭头连接符 43"/>
          <p:cNvCxnSpPr/>
          <p:nvPr/>
        </p:nvCxnSpPr>
        <p:spPr>
          <a:xfrm rot="16200000" flipH="1">
            <a:off x="4702480" y="2089398"/>
            <a:ext cx="489206" cy="68"/>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49" name="直接箭头连接符 48"/>
          <p:cNvCxnSpPr/>
          <p:nvPr/>
        </p:nvCxnSpPr>
        <p:spPr>
          <a:xfrm>
            <a:off x="3178959" y="2648507"/>
            <a:ext cx="696521" cy="1191"/>
          </a:xfrm>
          <a:prstGeom prst="straightConnector1">
            <a:avLst/>
          </a:prstGeom>
          <a:ln>
            <a:headEnd type="arrow"/>
            <a:tailEnd type="arrow"/>
          </a:ln>
        </p:spPr>
        <p:style>
          <a:lnRef idx="2">
            <a:schemeClr val="accent6"/>
          </a:lnRef>
          <a:fillRef idx="0">
            <a:schemeClr val="accent6"/>
          </a:fillRef>
          <a:effectRef idx="1">
            <a:schemeClr val="accent6"/>
          </a:effectRef>
          <a:fontRef idx="minor">
            <a:schemeClr val="tx1"/>
          </a:fontRef>
        </p:style>
      </p:cxnSp>
      <p:cxnSp>
        <p:nvCxnSpPr>
          <p:cNvPr id="57" name="直接箭头连接符 56"/>
          <p:cNvCxnSpPr/>
          <p:nvPr/>
        </p:nvCxnSpPr>
        <p:spPr>
          <a:xfrm rot="5400000">
            <a:off x="4164130" y="2086901"/>
            <a:ext cx="489206" cy="5063"/>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58" name="直接箭头连接符 57"/>
          <p:cNvCxnSpPr/>
          <p:nvPr/>
        </p:nvCxnSpPr>
        <p:spPr>
          <a:xfrm>
            <a:off x="5429256" y="3023556"/>
            <a:ext cx="642942" cy="482207"/>
          </a:xfrm>
          <a:prstGeom prst="straightConnector1">
            <a:avLst/>
          </a:prstGeom>
          <a:ln>
            <a:headEnd type="arrow"/>
            <a:tailEnd type="arrow"/>
          </a:ln>
        </p:spPr>
        <p:style>
          <a:lnRef idx="2">
            <a:schemeClr val="accent5"/>
          </a:lnRef>
          <a:fillRef idx="0">
            <a:schemeClr val="accent5"/>
          </a:fillRef>
          <a:effectRef idx="1">
            <a:schemeClr val="accent5"/>
          </a:effectRef>
          <a:fontRef idx="minor">
            <a:schemeClr val="tx1"/>
          </a:fontRef>
        </p:style>
      </p:cxnSp>
      <p:cxnSp>
        <p:nvCxnSpPr>
          <p:cNvPr id="63" name="直接箭头连接符 62"/>
          <p:cNvCxnSpPr/>
          <p:nvPr/>
        </p:nvCxnSpPr>
        <p:spPr>
          <a:xfrm rot="5400000" flipH="1" flipV="1">
            <a:off x="4438054" y="3264660"/>
            <a:ext cx="375050" cy="1191"/>
          </a:xfrm>
          <a:prstGeom prst="straightConnector1">
            <a:avLst/>
          </a:prstGeom>
          <a:ln>
            <a:headEnd type="arrow"/>
            <a:tailEnd type="arrow"/>
          </a:ln>
        </p:spPr>
        <p:style>
          <a:lnRef idx="2">
            <a:schemeClr val="accent6"/>
          </a:lnRef>
          <a:fillRef idx="0">
            <a:schemeClr val="accent6"/>
          </a:fillRef>
          <a:effectRef idx="1">
            <a:schemeClr val="accent6"/>
          </a:effectRef>
          <a:fontRef idx="minor">
            <a:schemeClr val="tx1"/>
          </a:fontRef>
        </p:style>
      </p:cxnSp>
      <p:cxnSp>
        <p:nvCxnSpPr>
          <p:cNvPr id="65" name="直接箭头连接符 64"/>
          <p:cNvCxnSpPr/>
          <p:nvPr/>
        </p:nvCxnSpPr>
        <p:spPr>
          <a:xfrm>
            <a:off x="5387439" y="1365616"/>
            <a:ext cx="577602" cy="1191"/>
          </a:xfrm>
          <a:prstGeom prst="straightConnector1">
            <a:avLst/>
          </a:prstGeom>
          <a:ln>
            <a:headEnd type="arrow"/>
            <a:tailEnd type="arrow"/>
          </a:ln>
        </p:spPr>
        <p:style>
          <a:lnRef idx="2">
            <a:schemeClr val="accent6"/>
          </a:lnRef>
          <a:fillRef idx="0">
            <a:schemeClr val="accent6"/>
          </a:fillRef>
          <a:effectRef idx="1">
            <a:schemeClr val="accent6"/>
          </a:effectRef>
          <a:fontRef idx="minor">
            <a:schemeClr val="tx1"/>
          </a:fontRef>
        </p:style>
      </p:cxnSp>
      <p:cxnSp>
        <p:nvCxnSpPr>
          <p:cNvPr id="66" name="直接箭头连接符 65"/>
          <p:cNvCxnSpPr/>
          <p:nvPr/>
        </p:nvCxnSpPr>
        <p:spPr>
          <a:xfrm>
            <a:off x="5387439" y="1635646"/>
            <a:ext cx="577602" cy="1191"/>
          </a:xfrm>
          <a:prstGeom prst="straightConnector1">
            <a:avLst/>
          </a:prstGeom>
          <a:ln>
            <a:headEnd type="arrow"/>
            <a:tailEnd type="arrow"/>
          </a:ln>
        </p:spPr>
        <p:style>
          <a:lnRef idx="2">
            <a:schemeClr val="accent5"/>
          </a:lnRef>
          <a:fillRef idx="0">
            <a:schemeClr val="accent5"/>
          </a:fillRef>
          <a:effectRef idx="1">
            <a:schemeClr val="accent5"/>
          </a:effectRef>
          <a:fontRef idx="minor">
            <a:schemeClr val="tx1"/>
          </a:fontRef>
        </p:style>
      </p:cxnSp>
      <p:sp>
        <p:nvSpPr>
          <p:cNvPr id="70" name="TextBox 69"/>
          <p:cNvSpPr txBox="1"/>
          <p:nvPr/>
        </p:nvSpPr>
        <p:spPr>
          <a:xfrm>
            <a:off x="6020363" y="1242795"/>
            <a:ext cx="1077296" cy="253916"/>
          </a:xfrm>
          <a:prstGeom prst="rect">
            <a:avLst/>
          </a:prstGeom>
          <a:noFill/>
        </p:spPr>
        <p:txBody>
          <a:bodyPr wrap="square" rtlCol="0">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温度监控总线</a:t>
            </a:r>
          </a:p>
        </p:txBody>
      </p:sp>
      <p:sp>
        <p:nvSpPr>
          <p:cNvPr id="71" name="TextBox 70"/>
          <p:cNvSpPr txBox="1"/>
          <p:nvPr/>
        </p:nvSpPr>
        <p:spPr>
          <a:xfrm>
            <a:off x="6020362" y="1527634"/>
            <a:ext cx="1077297" cy="253916"/>
          </a:xfrm>
          <a:prstGeom prst="rect">
            <a:avLst/>
          </a:prstGeom>
          <a:noFill/>
        </p:spPr>
        <p:txBody>
          <a:bodyPr wrap="square" rtlCol="0">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系统监控总线</a:t>
            </a:r>
          </a:p>
        </p:txBody>
      </p:sp>
      <p:grpSp>
        <p:nvGrpSpPr>
          <p:cNvPr id="7" name="组合 72"/>
          <p:cNvGrpSpPr/>
          <p:nvPr/>
        </p:nvGrpSpPr>
        <p:grpSpPr>
          <a:xfrm>
            <a:off x="3974750" y="2391730"/>
            <a:ext cx="1395872" cy="617881"/>
            <a:chOff x="3491880" y="2924944"/>
            <a:chExt cx="2088232" cy="936104"/>
          </a:xfrm>
          <a:effectLst>
            <a:glow rad="139700">
              <a:schemeClr val="accent1">
                <a:satMod val="175000"/>
                <a:alpha val="40000"/>
              </a:schemeClr>
            </a:glow>
          </a:effectLst>
        </p:grpSpPr>
        <p:sp>
          <p:nvSpPr>
            <p:cNvPr id="5" name="剪去对角的矩形 4"/>
            <p:cNvSpPr/>
            <p:nvPr/>
          </p:nvSpPr>
          <p:spPr bwMode="ltGray">
            <a:xfrm>
              <a:off x="3491880" y="2924944"/>
              <a:ext cx="2088232" cy="936104"/>
            </a:xfrm>
            <a:prstGeom prst="snip2DiagRect">
              <a:avLst/>
            </a:prstGeom>
            <a:solidFill>
              <a:srgbClr val="3366CC"/>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8" name="TextBox 37"/>
            <p:cNvSpPr txBox="1"/>
            <p:nvPr/>
          </p:nvSpPr>
          <p:spPr>
            <a:xfrm>
              <a:off x="3923928" y="3081153"/>
              <a:ext cx="1296144" cy="699433"/>
            </a:xfrm>
            <a:prstGeom prst="rect">
              <a:avLst/>
            </a:prstGeom>
            <a:noFill/>
          </p:spPr>
          <p:txBody>
            <a:bodyPr wrap="square" rtlCol="0">
              <a:spAutoFit/>
            </a:bodyPr>
            <a:lstStyle/>
            <a:p>
              <a:r>
                <a:rPr lang="zh-CN" altLang="en-US" sz="1200" b="1" dirty="0">
                  <a:solidFill>
                    <a:schemeClr val="bg1"/>
                  </a:solidFill>
                  <a:latin typeface="微软雅黑" panose="020B0503020204020204" pitchFamily="34" charset="-122"/>
                  <a:ea typeface="微软雅黑" panose="020B0503020204020204" pitchFamily="34" charset="-122"/>
                </a:rPr>
                <a:t>系统监控处理模块</a:t>
              </a:r>
            </a:p>
          </p:txBody>
        </p:sp>
      </p:grpSp>
      <p:grpSp>
        <p:nvGrpSpPr>
          <p:cNvPr id="8" name="组合 74"/>
          <p:cNvGrpSpPr/>
          <p:nvPr/>
        </p:nvGrpSpPr>
        <p:grpSpPr>
          <a:xfrm>
            <a:off x="1893075" y="4444813"/>
            <a:ext cx="5572164" cy="400413"/>
            <a:chOff x="-108520" y="5805264"/>
            <a:chExt cx="9324528" cy="720080"/>
          </a:xfrm>
        </p:grpSpPr>
        <p:sp>
          <p:nvSpPr>
            <p:cNvPr id="81" name="矩形 80"/>
            <p:cNvSpPr/>
            <p:nvPr/>
          </p:nvSpPr>
          <p:spPr bwMode="ltGray">
            <a:xfrm>
              <a:off x="0" y="5805264"/>
              <a:ext cx="9144000" cy="720080"/>
            </a:xfrm>
            <a:prstGeom prst="rect">
              <a:avLst/>
            </a:prstGeom>
            <a:solidFill>
              <a:srgbClr val="025AAA"/>
            </a:solidFill>
            <a:ln w="9525">
              <a:no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80" name="矩形 79"/>
            <p:cNvSpPr/>
            <p:nvPr/>
          </p:nvSpPr>
          <p:spPr>
            <a:xfrm>
              <a:off x="-108520" y="5850875"/>
              <a:ext cx="9324528" cy="581162"/>
            </a:xfrm>
            <a:prstGeom prst="rect">
              <a:avLst/>
            </a:prstGeom>
          </p:spPr>
          <p:txBody>
            <a:bodyPr wrap="square">
              <a:spAutoFit/>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自主设计硬件处理模块监控系统，降低</a:t>
              </a:r>
              <a:r>
                <a:rPr lang="en-US" altLang="zh-CN" sz="1500" dirty="0">
                  <a:solidFill>
                    <a:schemeClr val="bg1"/>
                  </a:solidFill>
                  <a:latin typeface="微软雅黑" panose="020B0503020204020204" pitchFamily="34" charset="-122"/>
                  <a:ea typeface="微软雅黑" panose="020B0503020204020204" pitchFamily="34" charset="-122"/>
                </a:rPr>
                <a:t>CPU</a:t>
              </a:r>
              <a:r>
                <a:rPr lang="zh-CN" altLang="en-US" sz="1500" dirty="0">
                  <a:solidFill>
                    <a:schemeClr val="bg1"/>
                  </a:solidFill>
                  <a:latin typeface="微软雅黑" panose="020B0503020204020204" pitchFamily="34" charset="-122"/>
                  <a:ea typeface="微软雅黑" panose="020B0503020204020204" pitchFamily="34" charset="-122"/>
                </a:rPr>
                <a:t>压力</a:t>
              </a:r>
            </a:p>
          </p:txBody>
        </p:sp>
      </p:grpSp>
      <p:sp>
        <p:nvSpPr>
          <p:cNvPr id="39" name="Freeform 15"/>
          <p:cNvSpPr>
            <a:spLocks/>
          </p:cNvSpPr>
          <p:nvPr/>
        </p:nvSpPr>
        <p:spPr bwMode="gray">
          <a:xfrm>
            <a:off x="2267096" y="1041580"/>
            <a:ext cx="2292104" cy="272437"/>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bg1">
                  <a:alpha val="65000"/>
                </a:schemeClr>
              </a:gs>
              <a:gs pos="50000">
                <a:schemeClr val="bg1">
                  <a:alpha val="0"/>
                </a:schemeClr>
              </a:gs>
            </a:gsLst>
            <a:lin ang="2700000" scaled="1"/>
          </a:gradFill>
          <a:ln w="0">
            <a:noFill/>
            <a:prstDash val="solid"/>
            <a:round/>
            <a:headEnd/>
            <a:tailEnd/>
          </a:ln>
        </p:spPr>
        <p:txBody>
          <a:bodyPr/>
          <a:lstStyle/>
          <a:p>
            <a:pPr>
              <a:lnSpc>
                <a:spcPct val="120000"/>
              </a:lnSpc>
              <a:defRPr/>
            </a:pPr>
            <a:endParaRPr lang="zh-CN" altLang="zh-CN" sz="1200" dirty="0">
              <a:latin typeface="微软雅黑" panose="020B0503020204020204" pitchFamily="34" charset="-122"/>
              <a:ea typeface="微软雅黑" panose="020B0503020204020204" pitchFamily="34" charset="-122"/>
            </a:endParaRPr>
          </a:p>
        </p:txBody>
      </p:sp>
      <p:sp>
        <p:nvSpPr>
          <p:cNvPr id="43" name="TextBox 42"/>
          <p:cNvSpPr txBox="1"/>
          <p:nvPr/>
        </p:nvSpPr>
        <p:spPr>
          <a:xfrm>
            <a:off x="2107389" y="2648507"/>
            <a:ext cx="718943" cy="253916"/>
          </a:xfrm>
          <a:prstGeom prst="rect">
            <a:avLst/>
          </a:prstGeom>
          <a:noFill/>
        </p:spPr>
        <p:txBody>
          <a:bodyPr wrap="square" rtlCol="0">
            <a:spAutoFit/>
          </a:bodyPr>
          <a:lstStyle/>
          <a:p>
            <a:r>
              <a:rPr lang="en-US" altLang="zh-CN" sz="1050" b="1" dirty="0">
                <a:latin typeface="微软雅黑" panose="020B0503020204020204" pitchFamily="34" charset="-122"/>
                <a:ea typeface="微软雅黑" panose="020B0503020204020204" pitchFamily="34" charset="-122"/>
              </a:rPr>
              <a:t>SIC</a:t>
            </a:r>
            <a:r>
              <a:rPr lang="zh-CN" altLang="en-US" sz="1050" b="1" dirty="0">
                <a:latin typeface="微软雅黑" panose="020B0503020204020204" pitchFamily="34" charset="-122"/>
                <a:ea typeface="微软雅黑" panose="020B0503020204020204" pitchFamily="34" charset="-122"/>
              </a:rPr>
              <a:t>槽位</a:t>
            </a:r>
          </a:p>
        </p:txBody>
      </p:sp>
      <p:sp>
        <p:nvSpPr>
          <p:cNvPr id="45" name="圆角矩形 44"/>
          <p:cNvSpPr/>
          <p:nvPr/>
        </p:nvSpPr>
        <p:spPr bwMode="ltGray">
          <a:xfrm>
            <a:off x="2246558" y="3518016"/>
            <a:ext cx="962670" cy="475293"/>
          </a:xfrm>
          <a:prstGeom prst="roundRect">
            <a:avLst/>
          </a:prstGeom>
          <a:solidFill>
            <a:schemeClr val="accent3"/>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algn="ctr"/>
            <a:endParaRPr lang="en-US" altLang="zh-CN" dirty="0">
              <a:latin typeface="微软雅黑" panose="020B0503020204020204" pitchFamily="34" charset="-122"/>
              <a:ea typeface="微软雅黑" panose="020B0503020204020204" pitchFamily="34" charset="-122"/>
            </a:endParaRPr>
          </a:p>
          <a:p>
            <a:pPr algn="ctr"/>
            <a:endParaRPr lang="en-US" altLang="zh-CN" dirty="0">
              <a:latin typeface="微软雅黑" panose="020B0503020204020204" pitchFamily="34" charset="-122"/>
              <a:ea typeface="微软雅黑" panose="020B0503020204020204" pitchFamily="34" charset="-122"/>
            </a:endParaRPr>
          </a:p>
        </p:txBody>
      </p:sp>
      <p:sp>
        <p:nvSpPr>
          <p:cNvPr id="48" name="TextBox 47"/>
          <p:cNvSpPr txBox="1"/>
          <p:nvPr/>
        </p:nvSpPr>
        <p:spPr>
          <a:xfrm>
            <a:off x="2246557" y="3757137"/>
            <a:ext cx="926085" cy="253916"/>
          </a:xfrm>
          <a:prstGeom prst="rect">
            <a:avLst/>
          </a:prstGeom>
          <a:noFill/>
        </p:spPr>
        <p:txBody>
          <a:bodyPr wrap="square" rtlCol="0">
            <a:spAutoFit/>
          </a:bodyPr>
          <a:lstStyle/>
          <a:p>
            <a:r>
              <a:rPr lang="en-US" altLang="zh-CN" sz="1050" b="1" dirty="0">
                <a:latin typeface="微软雅黑" panose="020B0503020204020204" pitchFamily="34" charset="-122"/>
                <a:ea typeface="微软雅黑" panose="020B0503020204020204" pitchFamily="34" charset="-122"/>
              </a:rPr>
              <a:t>HMIM</a:t>
            </a:r>
            <a:r>
              <a:rPr lang="zh-CN" altLang="en-US" sz="1050" b="1" dirty="0">
                <a:latin typeface="微软雅黑" panose="020B0503020204020204" pitchFamily="34" charset="-122"/>
                <a:ea typeface="微软雅黑" panose="020B0503020204020204" pitchFamily="34" charset="-122"/>
              </a:rPr>
              <a:t>槽位</a:t>
            </a:r>
          </a:p>
        </p:txBody>
      </p:sp>
      <p:sp>
        <p:nvSpPr>
          <p:cNvPr id="50" name="矩形 49"/>
          <p:cNvSpPr/>
          <p:nvPr/>
        </p:nvSpPr>
        <p:spPr bwMode="ltGray">
          <a:xfrm>
            <a:off x="2643174" y="3559341"/>
            <a:ext cx="529469" cy="190118"/>
          </a:xfrm>
          <a:prstGeom prst="rect">
            <a:avLst/>
          </a:prstGeom>
          <a:solidFill>
            <a:schemeClr val="accent5"/>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nchor="ctr"/>
          <a:lstStyle/>
          <a:p>
            <a:pPr algn="ctr"/>
            <a:r>
              <a:rPr lang="zh-CN" altLang="en-US" sz="900" dirty="0">
                <a:latin typeface="微软雅黑" panose="020B0503020204020204" pitchFamily="34" charset="-122"/>
                <a:ea typeface="微软雅黑" panose="020B0503020204020204" pitchFamily="34" charset="-122"/>
              </a:rPr>
              <a:t>监控单元</a:t>
            </a:r>
          </a:p>
        </p:txBody>
      </p:sp>
      <p:sp>
        <p:nvSpPr>
          <p:cNvPr id="51" name="圆角矩形 50"/>
          <p:cNvSpPr/>
          <p:nvPr/>
        </p:nvSpPr>
        <p:spPr bwMode="ltGray">
          <a:xfrm>
            <a:off x="4082762" y="3525856"/>
            <a:ext cx="962670" cy="475293"/>
          </a:xfrm>
          <a:prstGeom prst="roundRect">
            <a:avLst/>
          </a:prstGeom>
          <a:solidFill>
            <a:schemeClr val="accent3"/>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algn="ctr"/>
            <a:endParaRPr lang="en-US" altLang="zh-CN" dirty="0">
              <a:latin typeface="微软雅黑" panose="020B0503020204020204" pitchFamily="34" charset="-122"/>
              <a:ea typeface="微软雅黑" panose="020B0503020204020204" pitchFamily="34" charset="-122"/>
            </a:endParaRPr>
          </a:p>
          <a:p>
            <a:pPr algn="ctr"/>
            <a:endParaRPr lang="en-US" altLang="zh-CN" dirty="0">
              <a:latin typeface="微软雅黑" panose="020B0503020204020204" pitchFamily="34" charset="-122"/>
              <a:ea typeface="微软雅黑" panose="020B0503020204020204" pitchFamily="34" charset="-122"/>
            </a:endParaRPr>
          </a:p>
        </p:txBody>
      </p:sp>
      <p:sp>
        <p:nvSpPr>
          <p:cNvPr id="52" name="TextBox 51"/>
          <p:cNvSpPr txBox="1"/>
          <p:nvPr/>
        </p:nvSpPr>
        <p:spPr>
          <a:xfrm>
            <a:off x="4082762" y="3773656"/>
            <a:ext cx="757131" cy="253916"/>
          </a:xfrm>
          <a:prstGeom prst="rect">
            <a:avLst/>
          </a:prstGeom>
          <a:noFill/>
        </p:spPr>
        <p:txBody>
          <a:bodyPr wrap="square" rtlCol="0">
            <a:spAutoFit/>
          </a:bodyPr>
          <a:lstStyle/>
          <a:p>
            <a:r>
              <a:rPr lang="en-US" altLang="zh-CN" sz="1050" b="1" dirty="0">
                <a:latin typeface="微软雅黑" panose="020B0503020204020204" pitchFamily="34" charset="-122"/>
                <a:ea typeface="微软雅黑" panose="020B0503020204020204" pitchFamily="34" charset="-122"/>
              </a:rPr>
              <a:t>SPU</a:t>
            </a:r>
            <a:r>
              <a:rPr lang="zh-CN" altLang="en-US" sz="1050" b="1" dirty="0">
                <a:latin typeface="微软雅黑" panose="020B0503020204020204" pitchFamily="34" charset="-122"/>
                <a:ea typeface="微软雅黑" panose="020B0503020204020204" pitchFamily="34" charset="-122"/>
              </a:rPr>
              <a:t>槽位</a:t>
            </a:r>
          </a:p>
        </p:txBody>
      </p:sp>
      <p:sp>
        <p:nvSpPr>
          <p:cNvPr id="53" name="矩形 52"/>
          <p:cNvSpPr/>
          <p:nvPr/>
        </p:nvSpPr>
        <p:spPr bwMode="ltGray">
          <a:xfrm>
            <a:off x="4464843" y="3529959"/>
            <a:ext cx="529469" cy="190118"/>
          </a:xfrm>
          <a:prstGeom prst="rect">
            <a:avLst/>
          </a:prstGeom>
          <a:solidFill>
            <a:schemeClr val="accent5"/>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nchor="ctr"/>
          <a:lstStyle/>
          <a:p>
            <a:pPr algn="ctr"/>
            <a:r>
              <a:rPr lang="zh-CN" altLang="en-US" sz="900" dirty="0">
                <a:latin typeface="微软雅黑" panose="020B0503020204020204" pitchFamily="34" charset="-122"/>
                <a:ea typeface="微软雅黑" panose="020B0503020204020204" pitchFamily="34" charset="-122"/>
              </a:rPr>
              <a:t>监控单元</a:t>
            </a:r>
          </a:p>
        </p:txBody>
      </p:sp>
      <p:sp>
        <p:nvSpPr>
          <p:cNvPr id="56" name="圆角矩形 55"/>
          <p:cNvSpPr/>
          <p:nvPr/>
        </p:nvSpPr>
        <p:spPr bwMode="ltGray">
          <a:xfrm>
            <a:off x="6134990" y="3525856"/>
            <a:ext cx="962670" cy="475293"/>
          </a:xfrm>
          <a:prstGeom prst="roundRect">
            <a:avLst/>
          </a:prstGeom>
          <a:solidFill>
            <a:schemeClr val="accent1">
              <a:lumMod val="40000"/>
              <a:lumOff val="60000"/>
            </a:scheme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algn="ctr"/>
            <a:endParaRPr lang="en-US" altLang="zh-CN" dirty="0">
              <a:latin typeface="微软雅黑" panose="020B0503020204020204" pitchFamily="34" charset="-122"/>
              <a:ea typeface="微软雅黑" panose="020B0503020204020204" pitchFamily="34" charset="-122"/>
            </a:endParaRPr>
          </a:p>
          <a:p>
            <a:pPr algn="ctr"/>
            <a:endParaRPr lang="en-US" altLang="zh-CN" dirty="0">
              <a:latin typeface="微软雅黑" panose="020B0503020204020204" pitchFamily="34" charset="-122"/>
              <a:ea typeface="微软雅黑" panose="020B0503020204020204" pitchFamily="34" charset="-122"/>
            </a:endParaRPr>
          </a:p>
        </p:txBody>
      </p:sp>
      <p:sp>
        <p:nvSpPr>
          <p:cNvPr id="59" name="TextBox 58"/>
          <p:cNvSpPr txBox="1"/>
          <p:nvPr/>
        </p:nvSpPr>
        <p:spPr>
          <a:xfrm>
            <a:off x="6447247" y="3773656"/>
            <a:ext cx="857258" cy="253916"/>
          </a:xfrm>
          <a:prstGeom prst="rect">
            <a:avLst/>
          </a:prstGeom>
          <a:noFill/>
        </p:spPr>
        <p:txBody>
          <a:bodyPr wrap="square" rtlCol="0">
            <a:spAutoFit/>
          </a:bodyPr>
          <a:lstStyle/>
          <a:p>
            <a:r>
              <a:rPr lang="zh-CN" altLang="en-US" sz="1050" b="1" dirty="0">
                <a:latin typeface="微软雅黑" panose="020B0503020204020204" pitchFamily="34" charset="-122"/>
                <a:ea typeface="微软雅黑" panose="020B0503020204020204" pitchFamily="34" charset="-122"/>
              </a:rPr>
              <a:t>电源模块</a:t>
            </a:r>
          </a:p>
        </p:txBody>
      </p:sp>
      <p:sp>
        <p:nvSpPr>
          <p:cNvPr id="60" name="矩形 59"/>
          <p:cNvSpPr/>
          <p:nvPr/>
        </p:nvSpPr>
        <p:spPr bwMode="ltGray">
          <a:xfrm>
            <a:off x="6188995" y="3579861"/>
            <a:ext cx="529469" cy="190118"/>
          </a:xfrm>
          <a:prstGeom prst="rect">
            <a:avLst/>
          </a:prstGeom>
          <a:solidFill>
            <a:srgbClr val="336699"/>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nchor="ctr"/>
          <a:lstStyle/>
          <a:p>
            <a:pPr algn="ctr"/>
            <a:r>
              <a:rPr lang="zh-CN" altLang="en-US" sz="900" dirty="0">
                <a:solidFill>
                  <a:schemeClr val="bg1"/>
                </a:solidFill>
                <a:latin typeface="微软雅黑" panose="020B0503020204020204" pitchFamily="34" charset="-122"/>
                <a:ea typeface="微软雅黑" panose="020B0503020204020204" pitchFamily="34" charset="-122"/>
              </a:rPr>
              <a:t>监控单元</a:t>
            </a:r>
          </a:p>
        </p:txBody>
      </p:sp>
      <p:sp>
        <p:nvSpPr>
          <p:cNvPr id="64" name="圆角矩形 63"/>
          <p:cNvSpPr/>
          <p:nvPr/>
        </p:nvSpPr>
        <p:spPr bwMode="ltGray">
          <a:xfrm>
            <a:off x="6134990" y="2445736"/>
            <a:ext cx="962670" cy="475293"/>
          </a:xfrm>
          <a:prstGeom prst="roundRect">
            <a:avLst/>
          </a:prstGeom>
          <a:solidFill>
            <a:schemeClr val="tx2">
              <a:lumMod val="20000"/>
              <a:lumOff val="80000"/>
            </a:scheme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algn="ctr"/>
            <a:endParaRPr lang="en-US" altLang="zh-CN" dirty="0">
              <a:latin typeface="微软雅黑" panose="020B0503020204020204" pitchFamily="34" charset="-122"/>
              <a:ea typeface="微软雅黑" panose="020B0503020204020204" pitchFamily="34" charset="-122"/>
            </a:endParaRPr>
          </a:p>
          <a:p>
            <a:pPr algn="ctr"/>
            <a:endParaRPr lang="en-US" altLang="zh-CN" dirty="0">
              <a:latin typeface="微软雅黑" panose="020B0503020204020204" pitchFamily="34" charset="-122"/>
              <a:ea typeface="微软雅黑" panose="020B0503020204020204" pitchFamily="34" charset="-122"/>
            </a:endParaRPr>
          </a:p>
        </p:txBody>
      </p:sp>
      <p:sp>
        <p:nvSpPr>
          <p:cNvPr id="67" name="TextBox 66"/>
          <p:cNvSpPr txBox="1"/>
          <p:nvPr/>
        </p:nvSpPr>
        <p:spPr>
          <a:xfrm>
            <a:off x="6447247" y="2685567"/>
            <a:ext cx="857258" cy="253916"/>
          </a:xfrm>
          <a:prstGeom prst="rect">
            <a:avLst/>
          </a:prstGeom>
          <a:noFill/>
        </p:spPr>
        <p:txBody>
          <a:bodyPr wrap="square" rtlCol="0">
            <a:spAutoFit/>
          </a:bodyPr>
          <a:lstStyle/>
          <a:p>
            <a:r>
              <a:rPr lang="zh-CN" altLang="en-US" sz="1050" b="1" dirty="0">
                <a:latin typeface="微软雅黑" panose="020B0503020204020204" pitchFamily="34" charset="-122"/>
                <a:ea typeface="微软雅黑" panose="020B0503020204020204" pitchFamily="34" charset="-122"/>
              </a:rPr>
              <a:t>风扇模块</a:t>
            </a:r>
          </a:p>
        </p:txBody>
      </p:sp>
      <p:sp>
        <p:nvSpPr>
          <p:cNvPr id="68" name="矩形 67"/>
          <p:cNvSpPr/>
          <p:nvPr/>
        </p:nvSpPr>
        <p:spPr bwMode="ltGray">
          <a:xfrm>
            <a:off x="6188995" y="2499741"/>
            <a:ext cx="529469" cy="190118"/>
          </a:xfrm>
          <a:prstGeom prst="rect">
            <a:avLst/>
          </a:prstGeom>
          <a:solidFill>
            <a:srgbClr val="336699"/>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nchor="ctr"/>
          <a:lstStyle/>
          <a:p>
            <a:pPr algn="ctr"/>
            <a:r>
              <a:rPr lang="zh-CN" altLang="en-US" sz="900" dirty="0">
                <a:solidFill>
                  <a:schemeClr val="bg1"/>
                </a:solidFill>
                <a:latin typeface="微软雅黑" panose="020B0503020204020204" pitchFamily="34" charset="-122"/>
                <a:ea typeface="微软雅黑" panose="020B0503020204020204" pitchFamily="34" charset="-122"/>
              </a:rPr>
              <a:t>监控单元</a:t>
            </a:r>
          </a:p>
        </p:txBody>
      </p:sp>
      <p:cxnSp>
        <p:nvCxnSpPr>
          <p:cNvPr id="61" name="直接箭头连接符 60"/>
          <p:cNvCxnSpPr/>
          <p:nvPr/>
        </p:nvCxnSpPr>
        <p:spPr>
          <a:xfrm>
            <a:off x="3286116" y="3720077"/>
            <a:ext cx="696521" cy="1191"/>
          </a:xfrm>
          <a:prstGeom prst="straightConnector1">
            <a:avLst/>
          </a:prstGeom>
          <a:ln>
            <a:headEnd type="arrow"/>
            <a:tailEnd type="arrow"/>
          </a:ln>
        </p:spPr>
        <p:style>
          <a:lnRef idx="2">
            <a:schemeClr val="accent6"/>
          </a:lnRef>
          <a:fillRef idx="0">
            <a:schemeClr val="accent6"/>
          </a:fillRef>
          <a:effectRef idx="1">
            <a:schemeClr val="accent6"/>
          </a:effectRef>
          <a:fontRef idx="minor">
            <a:schemeClr val="tx1"/>
          </a:fontRef>
        </p:style>
      </p:cxnSp>
      <p:cxnSp>
        <p:nvCxnSpPr>
          <p:cNvPr id="47" name="直接箭头连接符 46"/>
          <p:cNvCxnSpPr/>
          <p:nvPr/>
        </p:nvCxnSpPr>
        <p:spPr>
          <a:xfrm flipV="1">
            <a:off x="5429256" y="2648507"/>
            <a:ext cx="648072" cy="12954"/>
          </a:xfrm>
          <a:prstGeom prst="straightConnector1">
            <a:avLst/>
          </a:prstGeom>
          <a:ln>
            <a:headEnd type="arrow"/>
            <a:tailEnd type="arrow"/>
          </a:ln>
        </p:spPr>
        <p:style>
          <a:lnRef idx="2">
            <a:schemeClr val="accent5"/>
          </a:lnRef>
          <a:fillRef idx="0">
            <a:schemeClr val="accent5"/>
          </a:fillRef>
          <a:effectRef idx="1">
            <a:schemeClr val="accent5"/>
          </a:effectRef>
          <a:fontRef idx="minor">
            <a:schemeClr val="tx1"/>
          </a:fontRef>
        </p:style>
      </p:cxnSp>
      <p:sp>
        <p:nvSpPr>
          <p:cNvPr id="2"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zh-CN" altLang="en-US" dirty="0">
                <a:solidFill>
                  <a:schemeClr val="tx1"/>
                </a:solidFill>
              </a:rPr>
              <a:t>智能系统监控设计</a:t>
            </a:r>
          </a:p>
        </p:txBody>
      </p:sp>
    </p:spTree>
    <p:extLst>
      <p:ext uri="{BB962C8B-B14F-4D97-AF65-F5344CB8AC3E}">
        <p14:creationId xmlns:p14="http://schemas.microsoft.com/office/powerpoint/2010/main" val="51204119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31"/>
          <p:cNvGrpSpPr>
            <a:grpSpLocks/>
          </p:cNvGrpSpPr>
          <p:nvPr/>
        </p:nvGrpSpPr>
        <p:grpSpPr bwMode="auto">
          <a:xfrm>
            <a:off x="1824082" y="980306"/>
            <a:ext cx="5459186" cy="3014671"/>
            <a:chOff x="2653" y="663"/>
            <a:chExt cx="2903" cy="1179"/>
          </a:xfrm>
        </p:grpSpPr>
        <p:sp>
          <p:nvSpPr>
            <p:cNvPr id="48" name="AutoShape 14"/>
            <p:cNvSpPr>
              <a:spLocks noChangeArrowheads="1"/>
            </p:cNvSpPr>
            <p:nvPr/>
          </p:nvSpPr>
          <p:spPr bwMode="gray">
            <a:xfrm>
              <a:off x="2653" y="663"/>
              <a:ext cx="2903" cy="1179"/>
            </a:xfrm>
            <a:prstGeom prst="roundRect">
              <a:avLst>
                <a:gd name="adj" fmla="val 11921"/>
              </a:avLst>
            </a:prstGeom>
            <a:solidFill>
              <a:srgbClr val="1E7BB4"/>
            </a:solidFill>
            <a:ln w="25400">
              <a:solidFill>
                <a:srgbClr val="FFFFFF"/>
              </a:solidFill>
              <a:round/>
              <a:headEnd/>
              <a:tailEnd/>
            </a:ln>
            <a:effectLst>
              <a:outerShdw dist="53882" dir="2700000" algn="ctr" rotWithShape="0">
                <a:srgbClr val="000000">
                  <a:alpha val="50000"/>
                </a:srgbClr>
              </a:outerShdw>
            </a:effectLst>
          </p:spPr>
          <p:txBody>
            <a:bodyPr wrap="none" anchor="ctr"/>
            <a:lstStyle/>
            <a:p>
              <a:pPr>
                <a:lnSpc>
                  <a:spcPct val="120000"/>
                </a:lnSpc>
                <a:defRPr/>
              </a:pPr>
              <a:endParaRPr lang="zh-CN" altLang="zh-CN" sz="1200" dirty="0">
                <a:latin typeface="微软雅黑" panose="020B0503020204020204" pitchFamily="34" charset="-122"/>
                <a:ea typeface="微软雅黑" panose="020B0503020204020204" pitchFamily="34" charset="-122"/>
              </a:endParaRPr>
            </a:p>
          </p:txBody>
        </p:sp>
        <p:sp>
          <p:nvSpPr>
            <p:cNvPr id="51" name="Freeform 15"/>
            <p:cNvSpPr>
              <a:spLocks/>
            </p:cNvSpPr>
            <p:nvPr/>
          </p:nvSpPr>
          <p:spPr bwMode="gray">
            <a:xfrm>
              <a:off x="2761" y="681"/>
              <a:ext cx="1280" cy="109"/>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bg1">
                    <a:alpha val="65000"/>
                  </a:schemeClr>
                </a:gs>
                <a:gs pos="50000">
                  <a:schemeClr val="bg1">
                    <a:alpha val="0"/>
                  </a:schemeClr>
                </a:gs>
              </a:gsLst>
              <a:lin ang="2700000" scaled="1"/>
            </a:gradFill>
            <a:ln w="0">
              <a:noFill/>
              <a:prstDash val="solid"/>
              <a:round/>
              <a:headEnd/>
              <a:tailEnd/>
            </a:ln>
          </p:spPr>
          <p:txBody>
            <a:bodyPr/>
            <a:lstStyle/>
            <a:p>
              <a:pPr>
                <a:lnSpc>
                  <a:spcPct val="120000"/>
                </a:lnSpc>
                <a:defRPr/>
              </a:pPr>
              <a:endParaRPr lang="zh-CN" altLang="zh-CN" sz="1200" dirty="0">
                <a:latin typeface="微软雅黑" panose="020B0503020204020204" pitchFamily="34" charset="-122"/>
                <a:ea typeface="微软雅黑" panose="020B0503020204020204" pitchFamily="34" charset="-122"/>
              </a:endParaRPr>
            </a:p>
          </p:txBody>
        </p:sp>
      </p:grpSp>
      <p:sp>
        <p:nvSpPr>
          <p:cNvPr id="924674"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zh-CN" altLang="zh-CN" dirty="0">
                <a:solidFill>
                  <a:schemeClr val="tx1"/>
                </a:solidFill>
              </a:rPr>
              <a:t>可编程器件</a:t>
            </a:r>
            <a:r>
              <a:rPr lang="zh-CN" altLang="en-US" dirty="0">
                <a:solidFill>
                  <a:schemeClr val="tx1"/>
                </a:solidFill>
              </a:rPr>
              <a:t>在线升级</a:t>
            </a:r>
          </a:p>
        </p:txBody>
      </p:sp>
      <p:grpSp>
        <p:nvGrpSpPr>
          <p:cNvPr id="3" name="组合 11"/>
          <p:cNvGrpSpPr/>
          <p:nvPr/>
        </p:nvGrpSpPr>
        <p:grpSpPr>
          <a:xfrm>
            <a:off x="3581614" y="1101737"/>
            <a:ext cx="1617474" cy="626120"/>
            <a:chOff x="2987824" y="1124744"/>
            <a:chExt cx="2448272" cy="1126976"/>
          </a:xfrm>
          <a:effectLst>
            <a:outerShdw blurRad="50800" dist="38100" dir="2700000" algn="tl" rotWithShape="0">
              <a:prstClr val="black">
                <a:alpha val="40000"/>
              </a:prstClr>
            </a:outerShdw>
          </a:effectLst>
        </p:grpSpPr>
        <p:grpSp>
          <p:nvGrpSpPr>
            <p:cNvPr id="4" name="组合 26"/>
            <p:cNvGrpSpPr/>
            <p:nvPr/>
          </p:nvGrpSpPr>
          <p:grpSpPr>
            <a:xfrm>
              <a:off x="2987824" y="1124744"/>
              <a:ext cx="2448272" cy="1126976"/>
              <a:chOff x="1187624" y="1628800"/>
              <a:chExt cx="2448272" cy="1126976"/>
            </a:xfrm>
          </p:grpSpPr>
          <p:sp>
            <p:nvSpPr>
              <p:cNvPr id="15" name="对角圆角矩形 14"/>
              <p:cNvSpPr/>
              <p:nvPr/>
            </p:nvSpPr>
            <p:spPr bwMode="ltGray">
              <a:xfrm>
                <a:off x="1187624" y="1628800"/>
                <a:ext cx="2016224" cy="910952"/>
              </a:xfrm>
              <a:prstGeom prst="round2DiagRect">
                <a:avLst/>
              </a:prstGeom>
              <a:solidFill>
                <a:schemeClr val="accent1">
                  <a:lumMod val="20000"/>
                  <a:lumOff val="80000"/>
                </a:schemeClr>
              </a:solidFill>
              <a:ln w="9525">
                <a:solidFill>
                  <a:schemeClr val="tx1"/>
                </a:solidFill>
                <a:miter lim="800000"/>
                <a:headEnd/>
                <a:tailEnd/>
              </a:ln>
              <a:effectLst/>
            </p:spPr>
            <p:txBody>
              <a:bodyPr wrap="none" anchor="ctr"/>
              <a:lstStyle/>
              <a:p>
                <a:pPr algn="ctr">
                  <a:defRPr/>
                </a:pPr>
                <a:endParaRPr lang="zh-CN" altLang="en-US" dirty="0">
                  <a:latin typeface="微软雅黑" panose="020B0503020204020204" pitchFamily="34" charset="-122"/>
                  <a:ea typeface="微软雅黑" panose="020B0503020204020204" pitchFamily="34" charset="-122"/>
                </a:endParaRPr>
              </a:p>
            </p:txBody>
          </p:sp>
          <p:sp>
            <p:nvSpPr>
              <p:cNvPr id="16" name="对角圆角矩形 15"/>
              <p:cNvSpPr/>
              <p:nvPr/>
            </p:nvSpPr>
            <p:spPr bwMode="ltGray">
              <a:xfrm>
                <a:off x="1331640" y="1700808"/>
                <a:ext cx="2016224" cy="910952"/>
              </a:xfrm>
              <a:prstGeom prst="round2DiagRect">
                <a:avLst/>
              </a:prstGeom>
              <a:solidFill>
                <a:schemeClr val="accent1">
                  <a:lumMod val="20000"/>
                  <a:lumOff val="80000"/>
                </a:schemeClr>
              </a:solidFill>
              <a:ln w="9525">
                <a:solidFill>
                  <a:schemeClr val="tx1"/>
                </a:solidFill>
                <a:miter lim="800000"/>
                <a:headEnd/>
                <a:tailEnd/>
              </a:ln>
              <a:effectLst/>
            </p:spPr>
            <p:txBody>
              <a:bodyPr wrap="none" anchor="ctr"/>
              <a:lstStyle/>
              <a:p>
                <a:pPr algn="ctr">
                  <a:defRPr/>
                </a:pPr>
                <a:endParaRPr lang="zh-CN" altLang="en-US" dirty="0">
                  <a:latin typeface="微软雅黑" panose="020B0503020204020204" pitchFamily="34" charset="-122"/>
                  <a:ea typeface="微软雅黑" panose="020B0503020204020204" pitchFamily="34" charset="-122"/>
                </a:endParaRPr>
              </a:p>
            </p:txBody>
          </p:sp>
          <p:sp>
            <p:nvSpPr>
              <p:cNvPr id="17" name="对角圆角矩形 16"/>
              <p:cNvSpPr/>
              <p:nvPr/>
            </p:nvSpPr>
            <p:spPr bwMode="ltGray">
              <a:xfrm>
                <a:off x="1475656" y="1772816"/>
                <a:ext cx="2016224" cy="910952"/>
              </a:xfrm>
              <a:prstGeom prst="round2DiagRect">
                <a:avLst/>
              </a:prstGeom>
              <a:solidFill>
                <a:schemeClr val="accent1">
                  <a:lumMod val="20000"/>
                  <a:lumOff val="80000"/>
                </a:schemeClr>
              </a:solidFill>
              <a:ln w="9525">
                <a:solidFill>
                  <a:schemeClr val="tx1"/>
                </a:solidFill>
                <a:miter lim="800000"/>
                <a:headEnd/>
                <a:tailEnd/>
              </a:ln>
              <a:effectLst/>
            </p:spPr>
            <p:txBody>
              <a:bodyPr wrap="none" anchor="ctr"/>
              <a:lstStyle/>
              <a:p>
                <a:pPr algn="ctr">
                  <a:defRPr/>
                </a:pPr>
                <a:endParaRPr lang="zh-CN" altLang="en-US" dirty="0">
                  <a:latin typeface="微软雅黑" panose="020B0503020204020204" pitchFamily="34" charset="-122"/>
                  <a:ea typeface="微软雅黑" panose="020B0503020204020204" pitchFamily="34" charset="-122"/>
                </a:endParaRPr>
              </a:p>
            </p:txBody>
          </p:sp>
          <p:sp>
            <p:nvSpPr>
              <p:cNvPr id="18" name="对角圆角矩形 17"/>
              <p:cNvSpPr/>
              <p:nvPr/>
            </p:nvSpPr>
            <p:spPr bwMode="ltGray">
              <a:xfrm>
                <a:off x="1619672" y="1844824"/>
                <a:ext cx="2016224" cy="910952"/>
              </a:xfrm>
              <a:prstGeom prst="round2DiagRect">
                <a:avLst/>
              </a:prstGeom>
              <a:solidFill>
                <a:schemeClr val="accent1">
                  <a:lumMod val="20000"/>
                  <a:lumOff val="80000"/>
                </a:schemeClr>
              </a:solidFill>
              <a:ln w="9525">
                <a:solidFill>
                  <a:schemeClr val="tx1"/>
                </a:solidFill>
                <a:miter lim="800000"/>
                <a:headEnd/>
                <a:tailEnd/>
              </a:ln>
              <a:effectLst/>
            </p:spPr>
            <p:txBody>
              <a:bodyPr wrap="none" anchor="ctr"/>
              <a:lstStyle/>
              <a:p>
                <a:pPr algn="ctr">
                  <a:defRPr/>
                </a:pPr>
                <a:endParaRPr lang="zh-CN" altLang="en-US" dirty="0">
                  <a:latin typeface="微软雅黑" panose="020B0503020204020204" pitchFamily="34" charset="-122"/>
                  <a:ea typeface="微软雅黑" panose="020B0503020204020204" pitchFamily="34" charset="-122"/>
                </a:endParaRPr>
              </a:p>
            </p:txBody>
          </p:sp>
        </p:grpSp>
        <p:sp>
          <p:nvSpPr>
            <p:cNvPr id="14" name="TextBox 13"/>
            <p:cNvSpPr txBox="1"/>
            <p:nvPr/>
          </p:nvSpPr>
          <p:spPr>
            <a:xfrm>
              <a:off x="3635896" y="1588730"/>
              <a:ext cx="1748262" cy="581676"/>
            </a:xfrm>
            <a:prstGeom prst="rect">
              <a:avLst/>
            </a:prstGeom>
            <a:noFill/>
          </p:spPr>
          <p:txBody>
            <a:bodyPr wrap="square">
              <a:spAutoFit/>
            </a:bodyPr>
            <a:lstStyle/>
            <a:p>
              <a:pPr>
                <a:defRPr/>
              </a:pPr>
              <a:r>
                <a:rPr lang="zh-CN" altLang="en-US" sz="1500" b="1" dirty="0">
                  <a:latin typeface="微软雅黑" panose="020B0503020204020204" pitchFamily="34" charset="-122"/>
                  <a:ea typeface="微软雅黑" panose="020B0503020204020204" pitchFamily="34" charset="-122"/>
                </a:rPr>
                <a:t>多核处理器</a:t>
              </a:r>
            </a:p>
          </p:txBody>
        </p:sp>
      </p:grpSp>
      <p:sp>
        <p:nvSpPr>
          <p:cNvPr id="21" name="圆角矩形 20"/>
          <p:cNvSpPr/>
          <p:nvPr/>
        </p:nvSpPr>
        <p:spPr bwMode="ltGray">
          <a:xfrm>
            <a:off x="2077928" y="3423959"/>
            <a:ext cx="960567" cy="396079"/>
          </a:xfrm>
          <a:prstGeom prst="round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altLang="zh-CN" sz="1400" b="1" dirty="0">
                <a:latin typeface="微软雅黑" panose="020B0503020204020204" pitchFamily="34" charset="-122"/>
                <a:ea typeface="微软雅黑" panose="020B0503020204020204" pitchFamily="34" charset="-122"/>
              </a:rPr>
              <a:t>SIC</a:t>
            </a:r>
            <a:r>
              <a:rPr lang="zh-CN" altLang="en-US" sz="1400" b="1" dirty="0">
                <a:latin typeface="微软雅黑" panose="020B0503020204020204" pitchFamily="34" charset="-122"/>
                <a:ea typeface="微软雅黑" panose="020B0503020204020204" pitchFamily="34" charset="-122"/>
              </a:rPr>
              <a:t>槽位</a:t>
            </a:r>
          </a:p>
        </p:txBody>
      </p:sp>
      <p:cxnSp>
        <p:nvCxnSpPr>
          <p:cNvPr id="30" name="直接箭头连接符 29"/>
          <p:cNvCxnSpPr/>
          <p:nvPr/>
        </p:nvCxnSpPr>
        <p:spPr>
          <a:xfrm>
            <a:off x="5451683" y="1347458"/>
            <a:ext cx="606205" cy="41"/>
          </a:xfrm>
          <a:prstGeom prst="straightConnector1">
            <a:avLst/>
          </a:prstGeom>
          <a:ln>
            <a:headEnd type="arrow"/>
            <a:tailEnd type="arrow"/>
          </a:ln>
        </p:spPr>
        <p:style>
          <a:lnRef idx="2">
            <a:schemeClr val="accent6"/>
          </a:lnRef>
          <a:fillRef idx="0">
            <a:schemeClr val="accent6"/>
          </a:fillRef>
          <a:effectRef idx="1">
            <a:schemeClr val="accent6"/>
          </a:effectRef>
          <a:fontRef idx="minor">
            <a:schemeClr val="tx1"/>
          </a:fontRef>
        </p:style>
      </p:cxnSp>
      <p:cxnSp>
        <p:nvCxnSpPr>
          <p:cNvPr id="31" name="直接箭头连接符 30"/>
          <p:cNvCxnSpPr/>
          <p:nvPr/>
        </p:nvCxnSpPr>
        <p:spPr>
          <a:xfrm>
            <a:off x="5451683" y="1616539"/>
            <a:ext cx="606205" cy="41"/>
          </a:xfrm>
          <a:prstGeom prst="straightConnector1">
            <a:avLst/>
          </a:prstGeom>
          <a:ln>
            <a:headEnd type="arrow"/>
            <a:tailEnd type="arrow"/>
          </a:ln>
        </p:spPr>
        <p:style>
          <a:lnRef idx="2">
            <a:schemeClr val="accent5"/>
          </a:lnRef>
          <a:fillRef idx="0">
            <a:schemeClr val="accent5"/>
          </a:fillRef>
          <a:effectRef idx="1">
            <a:schemeClr val="accent5"/>
          </a:effectRef>
          <a:fontRef idx="minor">
            <a:schemeClr val="tx1"/>
          </a:fontRef>
        </p:style>
      </p:cxnSp>
      <p:sp>
        <p:nvSpPr>
          <p:cNvPr id="924679" name="TextBox 31"/>
          <p:cNvSpPr txBox="1">
            <a:spLocks noChangeArrowheads="1"/>
          </p:cNvSpPr>
          <p:nvPr/>
        </p:nvSpPr>
        <p:spPr bwMode="auto">
          <a:xfrm>
            <a:off x="6127071" y="1221292"/>
            <a:ext cx="771232" cy="253916"/>
          </a:xfrm>
          <a:prstGeom prst="rect">
            <a:avLst/>
          </a:prstGeom>
          <a:noFill/>
          <a:ln w="9525">
            <a:noFill/>
            <a:miter lim="800000"/>
            <a:headEnd/>
            <a:tailEnd/>
          </a:ln>
        </p:spPr>
        <p:txBody>
          <a:bodyPr wrap="square">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数据总线</a:t>
            </a:r>
          </a:p>
        </p:txBody>
      </p:sp>
      <p:sp>
        <p:nvSpPr>
          <p:cNvPr id="924680" name="TextBox 32"/>
          <p:cNvSpPr txBox="1">
            <a:spLocks noChangeArrowheads="1"/>
          </p:cNvSpPr>
          <p:nvPr/>
        </p:nvSpPr>
        <p:spPr bwMode="auto">
          <a:xfrm>
            <a:off x="6127071" y="1507042"/>
            <a:ext cx="717653" cy="253916"/>
          </a:xfrm>
          <a:prstGeom prst="rect">
            <a:avLst/>
          </a:prstGeom>
          <a:noFill/>
          <a:ln w="9525">
            <a:noFill/>
            <a:miter lim="800000"/>
            <a:headEnd/>
            <a:tailEnd/>
          </a:ln>
        </p:spPr>
        <p:txBody>
          <a:bodyPr wrap="square">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监控总线</a:t>
            </a:r>
          </a:p>
        </p:txBody>
      </p:sp>
      <p:sp>
        <p:nvSpPr>
          <p:cNvPr id="37" name="矩形 36"/>
          <p:cNvSpPr>
            <a:spLocks noChangeArrowheads="1"/>
          </p:cNvSpPr>
          <p:nvPr/>
        </p:nvSpPr>
        <p:spPr bwMode="auto">
          <a:xfrm>
            <a:off x="1893075" y="4316447"/>
            <a:ext cx="5357850" cy="415543"/>
          </a:xfrm>
          <a:prstGeom prst="rect">
            <a:avLst/>
          </a:prstGeom>
          <a:solidFill>
            <a:srgbClr val="025AAA"/>
          </a:solidFill>
          <a:ln w="9525">
            <a:noFill/>
            <a:miter lim="800000"/>
            <a:headEnd/>
            <a:tailEnd/>
          </a:ln>
        </p:spPr>
        <p:txBody>
          <a:bodyPr wrap="none" anchor="ctr"/>
          <a:lstStyle/>
          <a:p>
            <a:pPr algn="ctr">
              <a:lnSpc>
                <a:spcPct val="120000"/>
              </a:lnSpc>
            </a:pPr>
            <a:r>
              <a:rPr lang="zh-CN" altLang="en-US" sz="1500" dirty="0">
                <a:solidFill>
                  <a:schemeClr val="bg1"/>
                </a:solidFill>
                <a:latin typeface="微软雅黑" panose="020B0503020204020204" pitchFamily="34" charset="-122"/>
                <a:ea typeface="微软雅黑" panose="020B0503020204020204" pitchFamily="34" charset="-122"/>
              </a:rPr>
              <a:t>可编程器件支持在线升级和自动加载，增强产品可靠性</a:t>
            </a:r>
            <a:endParaRPr lang="zh-CN" altLang="en-US" dirty="0">
              <a:latin typeface="微软雅黑" panose="020B0503020204020204" pitchFamily="34" charset="-122"/>
              <a:ea typeface="微软雅黑" panose="020B0503020204020204" pitchFamily="34" charset="-122"/>
            </a:endParaRPr>
          </a:p>
        </p:txBody>
      </p:sp>
      <p:sp>
        <p:nvSpPr>
          <p:cNvPr id="39" name="圆角矩形 38"/>
          <p:cNvSpPr/>
          <p:nvPr/>
        </p:nvSpPr>
        <p:spPr bwMode="ltGray">
          <a:xfrm>
            <a:off x="3324372" y="3423959"/>
            <a:ext cx="1010713" cy="396079"/>
          </a:xfrm>
          <a:prstGeom prst="round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altLang="zh-CN" sz="1400" b="1" dirty="0">
                <a:latin typeface="微软雅黑" panose="020B0503020204020204" pitchFamily="34" charset="-122"/>
                <a:ea typeface="微软雅黑" panose="020B0503020204020204" pitchFamily="34" charset="-122"/>
              </a:rPr>
              <a:t>HMIM</a:t>
            </a:r>
            <a:r>
              <a:rPr lang="zh-CN" altLang="en-US" sz="1400" b="1" dirty="0">
                <a:latin typeface="微软雅黑" panose="020B0503020204020204" pitchFamily="34" charset="-122"/>
                <a:ea typeface="微软雅黑" panose="020B0503020204020204" pitchFamily="34" charset="-122"/>
              </a:rPr>
              <a:t>槽位</a:t>
            </a:r>
          </a:p>
        </p:txBody>
      </p:sp>
      <p:sp>
        <p:nvSpPr>
          <p:cNvPr id="42" name="圆角矩形 41"/>
          <p:cNvSpPr/>
          <p:nvPr/>
        </p:nvSpPr>
        <p:spPr bwMode="ltGray">
          <a:xfrm>
            <a:off x="4667599" y="3423959"/>
            <a:ext cx="909308" cy="396079"/>
          </a:xfrm>
          <a:prstGeom prst="round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defRPr/>
            </a:pPr>
            <a:r>
              <a:rPr lang="zh-CN" altLang="en-US" sz="1400" b="1" dirty="0">
                <a:latin typeface="微软雅黑" panose="020B0503020204020204" pitchFamily="34" charset="-122"/>
                <a:ea typeface="微软雅黑" panose="020B0503020204020204" pitchFamily="34" charset="-122"/>
              </a:rPr>
              <a:t>电源模块</a:t>
            </a:r>
          </a:p>
        </p:txBody>
      </p:sp>
      <p:sp>
        <p:nvSpPr>
          <p:cNvPr id="43" name="圆角矩形 42"/>
          <p:cNvSpPr/>
          <p:nvPr/>
        </p:nvSpPr>
        <p:spPr bwMode="ltGray">
          <a:xfrm>
            <a:off x="5852411" y="3423959"/>
            <a:ext cx="859161" cy="396079"/>
          </a:xfrm>
          <a:prstGeom prst="round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defRPr/>
            </a:pPr>
            <a:r>
              <a:rPr lang="zh-CN" altLang="en-US" sz="1400" b="1" dirty="0">
                <a:latin typeface="微软雅黑" panose="020B0503020204020204" pitchFamily="34" charset="-122"/>
                <a:ea typeface="微软雅黑" panose="020B0503020204020204" pitchFamily="34" charset="-122"/>
              </a:rPr>
              <a:t>风扇模块</a:t>
            </a:r>
          </a:p>
        </p:txBody>
      </p:sp>
      <p:cxnSp>
        <p:nvCxnSpPr>
          <p:cNvPr id="49" name="直接箭头连接符 48"/>
          <p:cNvCxnSpPr>
            <a:stCxn id="39" idx="0"/>
          </p:cNvCxnSpPr>
          <p:nvPr/>
        </p:nvCxnSpPr>
        <p:spPr>
          <a:xfrm rot="16200000" flipV="1">
            <a:off x="3327143" y="2921372"/>
            <a:ext cx="519432" cy="485740"/>
          </a:xfrm>
          <a:prstGeom prst="straightConnector1">
            <a:avLst/>
          </a:prstGeom>
          <a:ln>
            <a:headEnd type="arrow"/>
            <a:tailEnd type="arrow"/>
          </a:ln>
        </p:spPr>
        <p:style>
          <a:lnRef idx="2">
            <a:schemeClr val="accent6"/>
          </a:lnRef>
          <a:fillRef idx="0">
            <a:schemeClr val="accent6"/>
          </a:fillRef>
          <a:effectRef idx="1">
            <a:schemeClr val="accent6"/>
          </a:effectRef>
          <a:fontRef idx="minor">
            <a:schemeClr val="tx1"/>
          </a:fontRef>
        </p:style>
      </p:cxnSp>
      <p:cxnSp>
        <p:nvCxnSpPr>
          <p:cNvPr id="50" name="直接箭头连接符 49"/>
          <p:cNvCxnSpPr>
            <a:stCxn id="21" idx="0"/>
          </p:cNvCxnSpPr>
          <p:nvPr/>
        </p:nvCxnSpPr>
        <p:spPr>
          <a:xfrm rot="5400000" flipH="1" flipV="1">
            <a:off x="3412612" y="1974250"/>
            <a:ext cx="595310" cy="2304109"/>
          </a:xfrm>
          <a:prstGeom prst="straightConnector1">
            <a:avLst/>
          </a:prstGeom>
          <a:ln>
            <a:headEnd type="arrow"/>
            <a:tailEnd type="arrow"/>
          </a:ln>
        </p:spPr>
        <p:style>
          <a:lnRef idx="2">
            <a:schemeClr val="accent5"/>
          </a:lnRef>
          <a:fillRef idx="0">
            <a:schemeClr val="accent5"/>
          </a:fillRef>
          <a:effectRef idx="1">
            <a:schemeClr val="accent5"/>
          </a:effectRef>
          <a:fontRef idx="minor">
            <a:schemeClr val="tx1"/>
          </a:fontRef>
        </p:style>
      </p:cxnSp>
      <p:cxnSp>
        <p:nvCxnSpPr>
          <p:cNvPr id="52" name="直接箭头连接符 51"/>
          <p:cNvCxnSpPr>
            <a:stCxn id="39" idx="0"/>
          </p:cNvCxnSpPr>
          <p:nvPr/>
        </p:nvCxnSpPr>
        <p:spPr>
          <a:xfrm rot="5400000" flipH="1" flipV="1">
            <a:off x="4048369" y="2610008"/>
            <a:ext cx="595312" cy="1032592"/>
          </a:xfrm>
          <a:prstGeom prst="straightConnector1">
            <a:avLst/>
          </a:prstGeom>
          <a:ln>
            <a:headEnd type="arrow"/>
            <a:tailEnd type="arrow"/>
          </a:ln>
        </p:spPr>
        <p:style>
          <a:lnRef idx="2">
            <a:schemeClr val="accent5"/>
          </a:lnRef>
          <a:fillRef idx="0">
            <a:schemeClr val="accent5"/>
          </a:fillRef>
          <a:effectRef idx="1">
            <a:schemeClr val="accent5"/>
          </a:effectRef>
          <a:fontRef idx="minor">
            <a:schemeClr val="tx1"/>
          </a:fontRef>
        </p:style>
      </p:cxnSp>
      <p:cxnSp>
        <p:nvCxnSpPr>
          <p:cNvPr id="55" name="直接箭头连接符 54"/>
          <p:cNvCxnSpPr>
            <a:endCxn id="42" idx="0"/>
          </p:cNvCxnSpPr>
          <p:nvPr/>
        </p:nvCxnSpPr>
        <p:spPr>
          <a:xfrm rot="5400000">
            <a:off x="5039349" y="2987430"/>
            <a:ext cx="519433" cy="353624"/>
          </a:xfrm>
          <a:prstGeom prst="straightConnector1">
            <a:avLst/>
          </a:prstGeom>
          <a:ln>
            <a:headEnd type="arrow"/>
            <a:tailEnd type="arrow"/>
          </a:ln>
        </p:spPr>
        <p:style>
          <a:lnRef idx="2">
            <a:schemeClr val="accent5"/>
          </a:lnRef>
          <a:fillRef idx="0">
            <a:schemeClr val="accent5"/>
          </a:fillRef>
          <a:effectRef idx="1">
            <a:schemeClr val="accent5"/>
          </a:effectRef>
          <a:fontRef idx="minor">
            <a:schemeClr val="tx1"/>
          </a:fontRef>
        </p:style>
      </p:cxnSp>
      <p:cxnSp>
        <p:nvCxnSpPr>
          <p:cNvPr id="23" name="直接箭头连接符 22"/>
          <p:cNvCxnSpPr/>
          <p:nvPr/>
        </p:nvCxnSpPr>
        <p:spPr>
          <a:xfrm>
            <a:off x="4523065" y="1749723"/>
            <a:ext cx="962300" cy="540146"/>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26" name="直接箭头连接符 25"/>
          <p:cNvCxnSpPr/>
          <p:nvPr/>
        </p:nvCxnSpPr>
        <p:spPr>
          <a:xfrm rot="10800000" flipV="1">
            <a:off x="3257575" y="1749722"/>
            <a:ext cx="1265494" cy="539569"/>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27" name="直接箭头连接符 26"/>
          <p:cNvCxnSpPr>
            <a:endCxn id="43" idx="0"/>
          </p:cNvCxnSpPr>
          <p:nvPr/>
        </p:nvCxnSpPr>
        <p:spPr>
          <a:xfrm>
            <a:off x="5475874" y="2904525"/>
            <a:ext cx="806118" cy="519434"/>
          </a:xfrm>
          <a:prstGeom prst="straightConnector1">
            <a:avLst/>
          </a:prstGeom>
          <a:ln>
            <a:headEnd type="arrow"/>
            <a:tailEnd type="arrow"/>
          </a:ln>
        </p:spPr>
        <p:style>
          <a:lnRef idx="2">
            <a:schemeClr val="accent5"/>
          </a:lnRef>
          <a:fillRef idx="0">
            <a:schemeClr val="accent5"/>
          </a:fillRef>
          <a:effectRef idx="1">
            <a:schemeClr val="accent5"/>
          </a:effectRef>
          <a:fontRef idx="minor">
            <a:schemeClr val="tx1"/>
          </a:fontRef>
        </p:style>
      </p:cxnSp>
      <p:cxnSp>
        <p:nvCxnSpPr>
          <p:cNvPr id="28" name="直接箭头连接符 27"/>
          <p:cNvCxnSpPr>
            <a:stCxn id="21" idx="0"/>
          </p:cNvCxnSpPr>
          <p:nvPr/>
        </p:nvCxnSpPr>
        <p:spPr>
          <a:xfrm rot="5400000" flipH="1" flipV="1">
            <a:off x="2691385" y="2771356"/>
            <a:ext cx="519430" cy="785775"/>
          </a:xfrm>
          <a:prstGeom prst="straightConnector1">
            <a:avLst/>
          </a:prstGeom>
          <a:ln>
            <a:headEnd type="arrow"/>
            <a:tailEnd type="arrow"/>
          </a:ln>
        </p:spPr>
        <p:style>
          <a:lnRef idx="2">
            <a:schemeClr val="accent6"/>
          </a:lnRef>
          <a:fillRef idx="0">
            <a:schemeClr val="accent6"/>
          </a:fillRef>
          <a:effectRef idx="1">
            <a:schemeClr val="accent6"/>
          </a:effectRef>
          <a:fontRef idx="minor">
            <a:schemeClr val="tx1"/>
          </a:fontRef>
        </p:style>
      </p:cxnSp>
      <p:grpSp>
        <p:nvGrpSpPr>
          <p:cNvPr id="5" name="组合 46"/>
          <p:cNvGrpSpPr>
            <a:grpSpLocks/>
          </p:cNvGrpSpPr>
          <p:nvPr/>
        </p:nvGrpSpPr>
        <p:grpSpPr bwMode="auto">
          <a:xfrm>
            <a:off x="1915502" y="2333346"/>
            <a:ext cx="915817" cy="544472"/>
            <a:chOff x="755577" y="2982438"/>
            <a:chExt cx="1597357" cy="792088"/>
          </a:xfrm>
        </p:grpSpPr>
        <p:sp>
          <p:nvSpPr>
            <p:cNvPr id="80" name="矩形 79"/>
            <p:cNvSpPr/>
            <p:nvPr/>
          </p:nvSpPr>
          <p:spPr bwMode="ltGray">
            <a:xfrm>
              <a:off x="755577" y="2982438"/>
              <a:ext cx="863736" cy="792088"/>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CN" altLang="en-US" sz="1400" b="1" dirty="0">
                  <a:solidFill>
                    <a:schemeClr val="bg1"/>
                  </a:solidFill>
                  <a:latin typeface="微软雅黑" panose="020B0503020204020204" pitchFamily="34" charset="-122"/>
                  <a:ea typeface="微软雅黑" panose="020B0503020204020204" pitchFamily="34" charset="-122"/>
                </a:rPr>
                <a:t>版本</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defRPr/>
              </a:pPr>
              <a:r>
                <a:rPr lang="zh-CN" altLang="en-US" sz="1400" b="1" dirty="0">
                  <a:solidFill>
                    <a:schemeClr val="bg1"/>
                  </a:solidFill>
                  <a:latin typeface="微软雅黑" panose="020B0503020204020204" pitchFamily="34" charset="-122"/>
                  <a:ea typeface="微软雅黑" panose="020B0503020204020204" pitchFamily="34" charset="-122"/>
                </a:rPr>
                <a:t>升级</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cxnSp>
          <p:nvCxnSpPr>
            <p:cNvPr id="86" name="直接箭头连接符 85"/>
            <p:cNvCxnSpPr>
              <a:stCxn id="80" idx="3"/>
              <a:endCxn id="78" idx="1"/>
            </p:cNvCxnSpPr>
            <p:nvPr/>
          </p:nvCxnSpPr>
          <p:spPr>
            <a:xfrm>
              <a:off x="1619313" y="3378482"/>
              <a:ext cx="733621" cy="7288"/>
            </a:xfrm>
            <a:prstGeom prst="straightConnector1">
              <a:avLst/>
            </a:prstGeom>
            <a:ln>
              <a:tailEnd type="arrow"/>
            </a:ln>
          </p:spPr>
          <p:style>
            <a:lnRef idx="3">
              <a:schemeClr val="lt1"/>
            </a:lnRef>
            <a:fillRef idx="1">
              <a:schemeClr val="accent1"/>
            </a:fillRef>
            <a:effectRef idx="1">
              <a:schemeClr val="accent1"/>
            </a:effectRef>
            <a:fontRef idx="minor">
              <a:schemeClr val="lt1"/>
            </a:fontRef>
          </p:style>
        </p:cxnSp>
      </p:grpSp>
      <p:grpSp>
        <p:nvGrpSpPr>
          <p:cNvPr id="6" name="组合 52"/>
          <p:cNvGrpSpPr>
            <a:grpSpLocks/>
          </p:cNvGrpSpPr>
          <p:nvPr/>
        </p:nvGrpSpPr>
        <p:grpSpPr bwMode="auto">
          <a:xfrm>
            <a:off x="6117192" y="2322631"/>
            <a:ext cx="1080155" cy="544473"/>
            <a:chOff x="6633291" y="2967924"/>
            <a:chExt cx="1539109" cy="792088"/>
          </a:xfrm>
        </p:grpSpPr>
        <p:sp>
          <p:nvSpPr>
            <p:cNvPr id="84" name="矩形 83"/>
            <p:cNvSpPr/>
            <p:nvPr/>
          </p:nvSpPr>
          <p:spPr bwMode="ltGray">
            <a:xfrm>
              <a:off x="7308621" y="2967924"/>
              <a:ext cx="863779" cy="792088"/>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CN" altLang="en-US" sz="1400" b="1" dirty="0">
                  <a:solidFill>
                    <a:schemeClr val="bg1"/>
                  </a:solidFill>
                  <a:latin typeface="微软雅黑" panose="020B0503020204020204" pitchFamily="34" charset="-122"/>
                  <a:ea typeface="微软雅黑" panose="020B0503020204020204" pitchFamily="34" charset="-122"/>
                </a:rPr>
                <a:t>自动</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defRPr/>
              </a:pPr>
              <a:r>
                <a:rPr lang="zh-CN" altLang="en-US" sz="1400" b="1" dirty="0">
                  <a:solidFill>
                    <a:schemeClr val="bg1"/>
                  </a:solidFill>
                  <a:latin typeface="微软雅黑" panose="020B0503020204020204" pitchFamily="34" charset="-122"/>
                  <a:ea typeface="微软雅黑" panose="020B0503020204020204" pitchFamily="34" charset="-122"/>
                </a:rPr>
                <a:t>更新</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cxnSp>
          <p:nvCxnSpPr>
            <p:cNvPr id="88" name="直接箭头连接符 87"/>
            <p:cNvCxnSpPr>
              <a:stCxn id="84" idx="1"/>
              <a:endCxn id="74" idx="0"/>
            </p:cNvCxnSpPr>
            <p:nvPr/>
          </p:nvCxnSpPr>
          <p:spPr>
            <a:xfrm flipH="1" flipV="1">
              <a:off x="6633291" y="3352271"/>
              <a:ext cx="675330" cy="11698"/>
            </a:xfrm>
            <a:prstGeom prst="straightConnector1">
              <a:avLst/>
            </a:prstGeom>
            <a:ln>
              <a:tailEnd type="arrow"/>
            </a:ln>
          </p:spPr>
          <p:style>
            <a:lnRef idx="3">
              <a:schemeClr val="lt1"/>
            </a:lnRef>
            <a:fillRef idx="1">
              <a:schemeClr val="accent1"/>
            </a:fillRef>
            <a:effectRef idx="1">
              <a:schemeClr val="accent1"/>
            </a:effectRef>
            <a:fontRef idx="minor">
              <a:schemeClr val="lt1"/>
            </a:fontRef>
          </p:style>
        </p:cxnSp>
      </p:grpSp>
      <p:grpSp>
        <p:nvGrpSpPr>
          <p:cNvPr id="7" name="组合 313"/>
          <p:cNvGrpSpPr>
            <a:grpSpLocks/>
          </p:cNvGrpSpPr>
          <p:nvPr/>
        </p:nvGrpSpPr>
        <p:grpSpPr bwMode="auto">
          <a:xfrm>
            <a:off x="2826336" y="2292861"/>
            <a:ext cx="3286210" cy="594665"/>
            <a:chOff x="2051720" y="3717032"/>
            <a:chExt cx="4680520" cy="864096"/>
          </a:xfrm>
        </p:grpSpPr>
        <p:grpSp>
          <p:nvGrpSpPr>
            <p:cNvPr id="8" name="组合 306"/>
            <p:cNvGrpSpPr/>
            <p:nvPr/>
          </p:nvGrpSpPr>
          <p:grpSpPr>
            <a:xfrm>
              <a:off x="4932040" y="3717032"/>
              <a:ext cx="1800200" cy="864096"/>
              <a:chOff x="3491880" y="2924944"/>
              <a:chExt cx="2088232" cy="936104"/>
            </a:xfrm>
            <a:solidFill>
              <a:schemeClr val="bg2">
                <a:lumMod val="20000"/>
                <a:lumOff val="80000"/>
              </a:schemeClr>
            </a:solidFill>
            <a:effectLst/>
          </p:grpSpPr>
          <p:sp>
            <p:nvSpPr>
              <p:cNvPr id="308" name="剪去对角的矩形 307"/>
              <p:cNvSpPr/>
              <p:nvPr/>
            </p:nvSpPr>
            <p:spPr bwMode="ltGray">
              <a:xfrm>
                <a:off x="3491880" y="2924944"/>
                <a:ext cx="2088232" cy="936104"/>
              </a:xfrm>
              <a:prstGeom prst="snip2DiagRect">
                <a:avLst/>
              </a:prstGeom>
              <a:solidFill>
                <a:schemeClr val="accent1">
                  <a:lumMod val="40000"/>
                  <a:lumOff val="60000"/>
                </a:schemeClr>
              </a:solidFill>
              <a:ln w="9525">
                <a:solidFill>
                  <a:schemeClr val="bg1"/>
                </a:solidFill>
                <a:miter lim="800000"/>
                <a:headEnd/>
                <a:tailEnd/>
              </a:ln>
              <a:effectLst/>
            </p:spPr>
            <p:txBody>
              <a:bodyPr wrap="none" anchor="ctr"/>
              <a:lstStyle/>
              <a:p>
                <a:pPr algn="ctr">
                  <a:defRPr/>
                </a:pPr>
                <a:endParaRPr lang="zh-CN" altLang="en-US" sz="1200" dirty="0">
                  <a:latin typeface="微软雅黑" panose="020B0503020204020204" pitchFamily="34" charset="-122"/>
                  <a:ea typeface="微软雅黑" panose="020B0503020204020204" pitchFamily="34" charset="-122"/>
                </a:endParaRPr>
              </a:p>
            </p:txBody>
          </p:sp>
          <p:sp>
            <p:nvSpPr>
              <p:cNvPr id="309" name="TextBox 308"/>
              <p:cNvSpPr txBox="1"/>
              <p:nvPr/>
            </p:nvSpPr>
            <p:spPr>
              <a:xfrm>
                <a:off x="3691557" y="3009286"/>
                <a:ext cx="1626574" cy="581391"/>
              </a:xfrm>
              <a:prstGeom prst="rect">
                <a:avLst/>
              </a:prstGeom>
              <a:solidFill>
                <a:schemeClr val="bg1">
                  <a:alpha val="0"/>
                </a:schemeClr>
              </a:solidFill>
            </p:spPr>
            <p:txBody>
              <a:bodyPr wrap="square">
                <a:spAutoFit/>
              </a:bodyPr>
              <a:lstStyle/>
              <a:p>
                <a:pPr>
                  <a:defRPr/>
                </a:pPr>
                <a:endParaRPr lang="zh-CN" altLang="en-US" b="1" dirty="0">
                  <a:latin typeface="微软雅黑" panose="020B0503020204020204" pitchFamily="34" charset="-122"/>
                  <a:ea typeface="微软雅黑" panose="020B0503020204020204" pitchFamily="34" charset="-122"/>
                </a:endParaRPr>
              </a:p>
            </p:txBody>
          </p:sp>
        </p:grpSp>
        <p:grpSp>
          <p:nvGrpSpPr>
            <p:cNvPr id="9" name="组合 309"/>
            <p:cNvGrpSpPr/>
            <p:nvPr/>
          </p:nvGrpSpPr>
          <p:grpSpPr>
            <a:xfrm>
              <a:off x="2051720" y="3717032"/>
              <a:ext cx="1872208" cy="864096"/>
              <a:chOff x="1916088" y="5373216"/>
              <a:chExt cx="2088232" cy="936104"/>
            </a:xfrm>
            <a:solidFill>
              <a:schemeClr val="bg2">
                <a:lumMod val="20000"/>
                <a:lumOff val="80000"/>
              </a:schemeClr>
            </a:solidFill>
            <a:effectLst/>
          </p:grpSpPr>
          <p:sp>
            <p:nvSpPr>
              <p:cNvPr id="311" name="圆角矩形 310"/>
              <p:cNvSpPr/>
              <p:nvPr/>
            </p:nvSpPr>
            <p:spPr bwMode="ltGray">
              <a:xfrm>
                <a:off x="1916088" y="5373216"/>
                <a:ext cx="2088232" cy="936104"/>
              </a:xfrm>
              <a:prstGeom prst="roundRect">
                <a:avLst/>
              </a:prstGeom>
              <a:solidFill>
                <a:schemeClr val="accent1">
                  <a:lumMod val="40000"/>
                  <a:lumOff val="60000"/>
                </a:schemeClr>
              </a:solidFill>
              <a:ln w="9525">
                <a:solidFill>
                  <a:schemeClr val="bg1"/>
                </a:solidFill>
                <a:miter lim="800000"/>
                <a:headEnd/>
                <a:tailEnd/>
              </a:ln>
              <a:effectLst/>
            </p:spPr>
            <p:txBody>
              <a:bodyPr wrap="none" anchor="ctr"/>
              <a:lstStyle/>
              <a:p>
                <a:pPr algn="ctr">
                  <a:defRPr/>
                </a:pPr>
                <a:endParaRPr lang="zh-CN" altLang="en-US" sz="1200" dirty="0">
                  <a:latin typeface="微软雅黑" panose="020B0503020204020204" pitchFamily="34" charset="-122"/>
                  <a:ea typeface="微软雅黑" panose="020B0503020204020204" pitchFamily="34" charset="-122"/>
                </a:endParaRPr>
              </a:p>
            </p:txBody>
          </p:sp>
          <p:sp>
            <p:nvSpPr>
              <p:cNvPr id="312" name="TextBox 311"/>
              <p:cNvSpPr txBox="1"/>
              <p:nvPr/>
            </p:nvSpPr>
            <p:spPr>
              <a:xfrm>
                <a:off x="1988096" y="5661246"/>
                <a:ext cx="2007839" cy="581391"/>
              </a:xfrm>
              <a:prstGeom prst="rect">
                <a:avLst/>
              </a:prstGeom>
              <a:solidFill>
                <a:schemeClr val="bg1">
                  <a:alpha val="0"/>
                </a:schemeClr>
              </a:solidFill>
            </p:spPr>
            <p:txBody>
              <a:bodyPr>
                <a:spAutoFit/>
              </a:bodyPr>
              <a:lstStyle/>
              <a:p>
                <a:pPr>
                  <a:defRPr/>
                </a:pPr>
                <a:endParaRPr lang="zh-CN" altLang="en-US" b="1" dirty="0">
                  <a:latin typeface="微软雅黑" panose="020B0503020204020204" pitchFamily="34" charset="-122"/>
                  <a:ea typeface="微软雅黑" panose="020B0503020204020204" pitchFamily="34" charset="-122"/>
                </a:endParaRPr>
              </a:p>
            </p:txBody>
          </p:sp>
        </p:grpSp>
      </p:grpSp>
      <p:grpSp>
        <p:nvGrpSpPr>
          <p:cNvPr id="10" name="组合 72"/>
          <p:cNvGrpSpPr/>
          <p:nvPr/>
        </p:nvGrpSpPr>
        <p:grpSpPr>
          <a:xfrm>
            <a:off x="4853538" y="2289869"/>
            <a:ext cx="1263653" cy="593915"/>
            <a:chOff x="3491880" y="2924944"/>
            <a:chExt cx="2088232" cy="936104"/>
          </a:xfrm>
          <a:solidFill>
            <a:schemeClr val="accent3">
              <a:lumMod val="75000"/>
            </a:schemeClr>
          </a:solidFill>
          <a:effectLst>
            <a:glow rad="139700">
              <a:schemeClr val="accent2">
                <a:satMod val="175000"/>
                <a:alpha val="40000"/>
              </a:schemeClr>
            </a:glow>
          </a:effectLst>
        </p:grpSpPr>
        <p:sp>
          <p:nvSpPr>
            <p:cNvPr id="74" name="剪去对角的矩形 73"/>
            <p:cNvSpPr/>
            <p:nvPr/>
          </p:nvSpPr>
          <p:spPr bwMode="ltGray">
            <a:xfrm>
              <a:off x="3491880" y="2924944"/>
              <a:ext cx="2088232" cy="936104"/>
            </a:xfrm>
            <a:prstGeom prst="snip2DiagRect">
              <a:avLst/>
            </a:prstGeom>
            <a:grpFill/>
            <a:ln w="9525">
              <a:solidFill>
                <a:schemeClr val="bg1"/>
              </a:solidFill>
              <a:miter lim="800000"/>
              <a:headEnd/>
              <a:tailEnd/>
            </a:ln>
            <a:effectLst/>
          </p:spPr>
          <p:txBody>
            <a:bodyPr wrap="none" anchor="ctr"/>
            <a:lstStyle/>
            <a:p>
              <a:pPr algn="ctr">
                <a:defRPr/>
              </a:pPr>
              <a:endParaRPr lang="zh-CN" altLang="en-US" sz="1200" dirty="0">
                <a:solidFill>
                  <a:srgbClr val="FF0000"/>
                </a:solidFill>
                <a:latin typeface="微软雅黑" panose="020B0503020204020204" pitchFamily="34" charset="-122"/>
                <a:ea typeface="微软雅黑" panose="020B0503020204020204" pitchFamily="34" charset="-122"/>
              </a:endParaRPr>
            </a:p>
          </p:txBody>
        </p:sp>
        <p:sp>
          <p:nvSpPr>
            <p:cNvPr id="75" name="TextBox 74"/>
            <p:cNvSpPr txBox="1"/>
            <p:nvPr/>
          </p:nvSpPr>
          <p:spPr>
            <a:xfrm>
              <a:off x="3772011" y="3014109"/>
              <a:ext cx="1530352" cy="727657"/>
            </a:xfrm>
            <a:prstGeom prst="rect">
              <a:avLst/>
            </a:prstGeom>
            <a:grpFill/>
          </p:spPr>
          <p:txBody>
            <a:bodyPr wrap="square">
              <a:spAutoFit/>
            </a:bodyPr>
            <a:lstStyle/>
            <a:p>
              <a:pPr>
                <a:defRPr/>
              </a:pPr>
              <a:r>
                <a:rPr lang="zh-CN" altLang="en-US" sz="1200" b="1" dirty="0">
                  <a:solidFill>
                    <a:srgbClr val="FF0000"/>
                  </a:solidFill>
                  <a:latin typeface="微软雅黑" panose="020B0503020204020204" pitchFamily="34" charset="-122"/>
                  <a:ea typeface="微软雅黑" panose="020B0503020204020204" pitchFamily="34" charset="-122"/>
                </a:rPr>
                <a:t>系统监控处理模块</a:t>
              </a:r>
            </a:p>
          </p:txBody>
        </p:sp>
      </p:grpSp>
      <p:grpSp>
        <p:nvGrpSpPr>
          <p:cNvPr id="11" name="组合 80"/>
          <p:cNvGrpSpPr/>
          <p:nvPr/>
        </p:nvGrpSpPr>
        <p:grpSpPr>
          <a:xfrm>
            <a:off x="2826336" y="2289869"/>
            <a:ext cx="1314199" cy="593915"/>
            <a:chOff x="1916088" y="5373216"/>
            <a:chExt cx="2088232" cy="936104"/>
          </a:xfrm>
          <a:effectLst>
            <a:glow rad="101600">
              <a:schemeClr val="accent2">
                <a:satMod val="175000"/>
                <a:alpha val="40000"/>
              </a:schemeClr>
            </a:glow>
          </a:effectLst>
        </p:grpSpPr>
        <p:sp>
          <p:nvSpPr>
            <p:cNvPr id="77" name="圆角矩形 76"/>
            <p:cNvSpPr/>
            <p:nvPr/>
          </p:nvSpPr>
          <p:spPr bwMode="ltGray">
            <a:xfrm>
              <a:off x="1916088" y="5373216"/>
              <a:ext cx="2088232" cy="936104"/>
            </a:xfrm>
            <a:prstGeom prst="roundRect">
              <a:avLst/>
            </a:prstGeom>
            <a:solidFill>
              <a:schemeClr val="accent3">
                <a:lumMod val="75000"/>
              </a:schemeClr>
            </a:solidFill>
            <a:ln w="9525">
              <a:solidFill>
                <a:schemeClr val="bg1"/>
              </a:solidFill>
              <a:miter lim="800000"/>
              <a:headEnd/>
              <a:tailEnd/>
            </a:ln>
            <a:effectLst/>
          </p:spPr>
          <p:txBody>
            <a:bodyPr wrap="none" anchor="ctr"/>
            <a:lstStyle/>
            <a:p>
              <a:pPr algn="ctr">
                <a:defRPr/>
              </a:pPr>
              <a:endParaRPr lang="zh-CN" altLang="en-US" sz="1200" dirty="0">
                <a:solidFill>
                  <a:srgbClr val="FF0000"/>
                </a:solidFill>
                <a:latin typeface="微软雅黑" panose="020B0503020204020204" pitchFamily="34" charset="-122"/>
                <a:ea typeface="微软雅黑" panose="020B0503020204020204" pitchFamily="34" charset="-122"/>
              </a:endParaRPr>
            </a:p>
          </p:txBody>
        </p:sp>
        <p:sp>
          <p:nvSpPr>
            <p:cNvPr id="78" name="TextBox 77"/>
            <p:cNvSpPr txBox="1"/>
            <p:nvPr/>
          </p:nvSpPr>
          <p:spPr>
            <a:xfrm>
              <a:off x="1924006" y="5660428"/>
              <a:ext cx="2007839" cy="436594"/>
            </a:xfrm>
            <a:prstGeom prst="rect">
              <a:avLst/>
            </a:prstGeom>
            <a:solidFill>
              <a:schemeClr val="accent3">
                <a:lumMod val="75000"/>
              </a:schemeClr>
            </a:solidFill>
          </p:spPr>
          <p:txBody>
            <a:bodyPr>
              <a:spAutoFit/>
            </a:bodyPr>
            <a:lstStyle/>
            <a:p>
              <a:pPr>
                <a:defRPr/>
              </a:pPr>
              <a:r>
                <a:rPr lang="zh-CN" altLang="en-US" sz="1200" b="1" dirty="0">
                  <a:solidFill>
                    <a:srgbClr val="FF0000"/>
                  </a:solidFill>
                  <a:latin typeface="微软雅黑" panose="020B0503020204020204" pitchFamily="34" charset="-122"/>
                  <a:ea typeface="微软雅黑" panose="020B0503020204020204" pitchFamily="34" charset="-122"/>
                </a:rPr>
                <a:t>智能</a:t>
              </a:r>
              <a:r>
                <a:rPr lang="en-US" altLang="zh-CN" sz="1200" b="1" dirty="0">
                  <a:solidFill>
                    <a:srgbClr val="FF0000"/>
                  </a:solidFill>
                  <a:latin typeface="微软雅黑" panose="020B0503020204020204" pitchFamily="34" charset="-122"/>
                  <a:ea typeface="微软雅黑" panose="020B0503020204020204" pitchFamily="34" charset="-122"/>
                </a:rPr>
                <a:t>WAN</a:t>
              </a:r>
              <a:r>
                <a:rPr lang="zh-CN" altLang="en-US" sz="1200" b="1" dirty="0">
                  <a:solidFill>
                    <a:srgbClr val="FF0000"/>
                  </a:solidFill>
                  <a:latin typeface="微软雅黑" panose="020B0503020204020204" pitchFamily="34" charset="-122"/>
                  <a:ea typeface="微软雅黑" panose="020B0503020204020204" pitchFamily="34" charset="-122"/>
                </a:rPr>
                <a:t>引擎</a:t>
              </a:r>
            </a:p>
          </p:txBody>
        </p:sp>
      </p:grpSp>
    </p:spTree>
    <p:extLst>
      <p:ext uri="{BB962C8B-B14F-4D97-AF65-F5344CB8AC3E}">
        <p14:creationId xmlns:p14="http://schemas.microsoft.com/office/powerpoint/2010/main" val="843413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 name="组合 12"/>
          <p:cNvGrpSpPr/>
          <p:nvPr/>
        </p:nvGrpSpPr>
        <p:grpSpPr>
          <a:xfrm>
            <a:off x="1464447" y="964395"/>
            <a:ext cx="6390203" cy="3398529"/>
            <a:chOff x="-216615" y="1147996"/>
            <a:chExt cx="9819029" cy="5100684"/>
          </a:xfrm>
        </p:grpSpPr>
        <p:pic>
          <p:nvPicPr>
            <p:cNvPr id="9" name="图片 8" descr="MSR 56-60风道示意图2.png"/>
            <p:cNvPicPr>
              <a:picLocks noChangeAspect="1"/>
            </p:cNvPicPr>
            <p:nvPr/>
          </p:nvPicPr>
          <p:blipFill>
            <a:blip r:embed="rId3" cstate="print"/>
            <a:stretch>
              <a:fillRect/>
            </a:stretch>
          </p:blipFill>
          <p:spPr>
            <a:xfrm>
              <a:off x="2280748" y="1823164"/>
              <a:ext cx="4320480" cy="3488586"/>
            </a:xfrm>
            <a:prstGeom prst="rect">
              <a:avLst/>
            </a:prstGeom>
          </p:spPr>
        </p:pic>
        <p:sp>
          <p:nvSpPr>
            <p:cNvPr id="7" name="AutoShape 11"/>
            <p:cNvSpPr>
              <a:spLocks/>
            </p:cNvSpPr>
            <p:nvPr/>
          </p:nvSpPr>
          <p:spPr bwMode="gray">
            <a:xfrm>
              <a:off x="6204923" y="1147996"/>
              <a:ext cx="2743199" cy="914400"/>
            </a:xfrm>
            <a:prstGeom prst="accentCallout2">
              <a:avLst>
                <a:gd name="adj1" fmla="val 12500"/>
                <a:gd name="adj2" fmla="val -2778"/>
                <a:gd name="adj3" fmla="val 12500"/>
                <a:gd name="adj4" fmla="val -52218"/>
                <a:gd name="adj5" fmla="val 178820"/>
                <a:gd name="adj6" fmla="val -51449"/>
              </a:avLst>
            </a:prstGeom>
            <a:noFill/>
            <a:ln w="9525">
              <a:solidFill>
                <a:schemeClr val="tx2"/>
              </a:solidFill>
              <a:miter lim="800000"/>
              <a:headEnd type="triangle" w="med" len="med"/>
              <a:tailEnd type="oval" w="med" len="med"/>
            </a:ln>
          </p:spPr>
          <p:txBody>
            <a:bodyPr anchor="ctr"/>
            <a:lstStyle/>
            <a:p>
              <a:pPr eaLnBrk="0" hangingPunct="0"/>
              <a:r>
                <a:rPr lang="zh-CN" altLang="en-US" sz="1500" b="1" dirty="0">
                  <a:solidFill>
                    <a:srgbClr val="1C1C1C"/>
                  </a:solidFill>
                  <a:latin typeface="微软雅黑" panose="020B0503020204020204" pitchFamily="34" charset="-122"/>
                  <a:ea typeface="微软雅黑" panose="020B0503020204020204" pitchFamily="34" charset="-122"/>
                </a:rPr>
                <a:t>电源和系统风道隔离设计，提高散热效率</a:t>
              </a:r>
              <a:r>
                <a:rPr lang="en-US" altLang="zh-CN" sz="1500" b="1" dirty="0">
                  <a:solidFill>
                    <a:srgbClr val="1C1C1C"/>
                  </a:solidFill>
                  <a:latin typeface="微软雅黑" panose="020B0503020204020204" pitchFamily="34" charset="-122"/>
                  <a:ea typeface="微软雅黑" panose="020B0503020204020204" pitchFamily="34" charset="-122"/>
                </a:rPr>
                <a:t>.</a:t>
              </a:r>
            </a:p>
          </p:txBody>
        </p:sp>
        <p:sp>
          <p:nvSpPr>
            <p:cNvPr id="8" name="AutoShape 13"/>
            <p:cNvSpPr>
              <a:spLocks/>
            </p:cNvSpPr>
            <p:nvPr/>
          </p:nvSpPr>
          <p:spPr bwMode="gray">
            <a:xfrm>
              <a:off x="-134286" y="1147996"/>
              <a:ext cx="2963787" cy="965200"/>
            </a:xfrm>
            <a:prstGeom prst="accentCallout2">
              <a:avLst>
                <a:gd name="adj1" fmla="val 16286"/>
                <a:gd name="adj2" fmla="val 99480"/>
                <a:gd name="adj3" fmla="val 16286"/>
                <a:gd name="adj4" fmla="val 137517"/>
                <a:gd name="adj5" fmla="val 156468"/>
                <a:gd name="adj6" fmla="val 137300"/>
              </a:avLst>
            </a:prstGeom>
            <a:noFill/>
            <a:ln w="9525">
              <a:solidFill>
                <a:schemeClr val="tx2"/>
              </a:solidFill>
              <a:miter lim="800000"/>
              <a:headEnd type="triangle" w="med" len="med"/>
              <a:tailEnd type="oval" w="med" len="med"/>
            </a:ln>
          </p:spPr>
          <p:txBody>
            <a:bodyPr anchor="ctr"/>
            <a:lstStyle/>
            <a:p>
              <a:pPr eaLnBrk="0" hangingPunct="0"/>
              <a:r>
                <a:rPr lang="zh-CN" altLang="en-US" sz="1500" b="1" dirty="0">
                  <a:solidFill>
                    <a:srgbClr val="1C1C1C"/>
                  </a:solidFill>
                  <a:latin typeface="微软雅黑" panose="020B0503020204020204" pitchFamily="34" charset="-122"/>
                  <a:ea typeface="微软雅黑" panose="020B0503020204020204" pitchFamily="34" charset="-122"/>
                </a:rPr>
                <a:t>独立双</a:t>
              </a:r>
              <a:r>
                <a:rPr lang="en-US" altLang="zh-CN" sz="1500" b="1" dirty="0">
                  <a:solidFill>
                    <a:srgbClr val="1C1C1C"/>
                  </a:solidFill>
                  <a:latin typeface="微软雅黑" panose="020B0503020204020204" pitchFamily="34" charset="-122"/>
                  <a:ea typeface="微软雅黑" panose="020B0503020204020204" pitchFamily="34" charset="-122"/>
                </a:rPr>
                <a:t>L</a:t>
              </a:r>
              <a:r>
                <a:rPr lang="zh-CN" altLang="en-US" sz="1500" b="1" dirty="0">
                  <a:solidFill>
                    <a:srgbClr val="1C1C1C"/>
                  </a:solidFill>
                  <a:latin typeface="微软雅黑" panose="020B0503020204020204" pitchFamily="34" charset="-122"/>
                  <a:ea typeface="微软雅黑" panose="020B0503020204020204" pitchFamily="34" charset="-122"/>
                </a:rPr>
                <a:t>系统风道设计，提高空间利用率</a:t>
              </a:r>
              <a:endParaRPr lang="en-US" altLang="zh-CN" sz="1500" b="1" dirty="0">
                <a:solidFill>
                  <a:srgbClr val="1C1C1C"/>
                </a:solidFill>
                <a:latin typeface="微软雅黑" panose="020B0503020204020204" pitchFamily="34" charset="-122"/>
                <a:ea typeface="微软雅黑" panose="020B0503020204020204" pitchFamily="34" charset="-122"/>
              </a:endParaRPr>
            </a:p>
          </p:txBody>
        </p:sp>
        <p:sp>
          <p:nvSpPr>
            <p:cNvPr id="10" name="AutoShape 12"/>
            <p:cNvSpPr>
              <a:spLocks/>
            </p:cNvSpPr>
            <p:nvPr/>
          </p:nvSpPr>
          <p:spPr bwMode="gray">
            <a:xfrm>
              <a:off x="5546304" y="4927423"/>
              <a:ext cx="4056110" cy="854075"/>
            </a:xfrm>
            <a:prstGeom prst="accentCallout2">
              <a:avLst>
                <a:gd name="adj1" fmla="val 13384"/>
                <a:gd name="adj2" fmla="val -2500"/>
                <a:gd name="adj3" fmla="val 13384"/>
                <a:gd name="adj4" fmla="val -25256"/>
                <a:gd name="adj5" fmla="val -105187"/>
                <a:gd name="adj6" fmla="val -25617"/>
              </a:avLst>
            </a:prstGeom>
            <a:noFill/>
            <a:ln w="9525">
              <a:solidFill>
                <a:schemeClr val="tx2"/>
              </a:solidFill>
              <a:miter lim="800000"/>
              <a:headEnd type="triangle" w="med" len="med"/>
              <a:tailEnd type="oval" w="med" len="med"/>
            </a:ln>
          </p:spPr>
          <p:txBody>
            <a:bodyPr anchor="ctr"/>
            <a:lstStyle/>
            <a:p>
              <a:pPr eaLnBrk="0" hangingPunct="0"/>
              <a:r>
                <a:rPr lang="zh-CN" altLang="en-US" sz="1500" b="1" dirty="0">
                  <a:solidFill>
                    <a:srgbClr val="1C1C1C"/>
                  </a:solidFill>
                  <a:latin typeface="微软雅黑" panose="020B0503020204020204" pitchFamily="34" charset="-122"/>
                  <a:ea typeface="微软雅黑" panose="020B0503020204020204" pitchFamily="34" charset="-122"/>
                </a:rPr>
                <a:t>前后风道设计，风向为侧进后出，提升散热效率</a:t>
              </a:r>
              <a:endParaRPr lang="en-US" altLang="zh-CN" sz="1500" b="1" dirty="0">
                <a:solidFill>
                  <a:srgbClr val="1C1C1C"/>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216615" y="5832946"/>
              <a:ext cx="4332407" cy="415734"/>
            </a:xfrm>
            <a:prstGeom prst="rect">
              <a:avLst/>
            </a:prstGeom>
            <a:noFill/>
          </p:spPr>
          <p:txBody>
            <a:bodyPr wrap="square" rtlCol="0">
              <a:spAutoFit/>
            </a:bodyPr>
            <a:lstStyle/>
            <a:p>
              <a:r>
                <a:rPr lang="zh-CN" altLang="en-US" sz="1200" b="1" dirty="0">
                  <a:latin typeface="微软雅黑" panose="020B0503020204020204" pitchFamily="34" charset="-122"/>
                  <a:ea typeface="微软雅黑" panose="020B0503020204020204" pitchFamily="34" charset="-122"/>
                </a:rPr>
                <a:t>注：</a:t>
              </a:r>
              <a:r>
                <a:rPr lang="en-US" altLang="zh-CN" sz="1200" b="1" dirty="0">
                  <a:latin typeface="微软雅黑" panose="020B0503020204020204" pitchFamily="34" charset="-122"/>
                  <a:ea typeface="微软雅黑" panose="020B0503020204020204" pitchFamily="34" charset="-122"/>
                </a:rPr>
                <a:t>3640</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3660</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5660</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5680</a:t>
              </a:r>
              <a:r>
                <a:rPr lang="zh-CN" altLang="en-US" sz="1200" b="1" dirty="0">
                  <a:latin typeface="微软雅黑" panose="020B0503020204020204" pitchFamily="34" charset="-122"/>
                  <a:ea typeface="微软雅黑" panose="020B0503020204020204" pitchFamily="34" charset="-122"/>
                </a:rPr>
                <a:t>采用</a:t>
              </a:r>
            </a:p>
          </p:txBody>
        </p:sp>
      </p:grpSp>
      <p:sp>
        <p:nvSpPr>
          <p:cNvPr id="2"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zh-CN" altLang="en-US" dirty="0">
                <a:solidFill>
                  <a:schemeClr val="tx1"/>
                </a:solidFill>
              </a:rPr>
              <a:t>先进的风道隔离设计</a:t>
            </a:r>
          </a:p>
        </p:txBody>
      </p:sp>
    </p:spTree>
    <p:extLst>
      <p:ext uri="{BB962C8B-B14F-4D97-AF65-F5344CB8AC3E}">
        <p14:creationId xmlns:p14="http://schemas.microsoft.com/office/powerpoint/2010/main" val="177256408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2939" y="196229"/>
            <a:ext cx="8229443" cy="457200"/>
          </a:xfrm>
        </p:spPr>
        <p:txBody>
          <a:bodyPr/>
          <a:lstStyle/>
          <a:p>
            <a:r>
              <a:rPr lang="en-US" altLang="zh-CN" dirty="0">
                <a:solidFill>
                  <a:schemeClr val="tx1"/>
                </a:solidFill>
              </a:rPr>
              <a:t>MSR G2</a:t>
            </a:r>
            <a:r>
              <a:rPr lang="zh-CN" altLang="en-US" dirty="0">
                <a:solidFill>
                  <a:schemeClr val="tx1"/>
                </a:solidFill>
              </a:rPr>
              <a:t>产品定位和新</a:t>
            </a:r>
            <a:r>
              <a:rPr lang="zh-CN" altLang="en-US" dirty="0" smtClean="0">
                <a:solidFill>
                  <a:schemeClr val="tx1"/>
                </a:solidFill>
              </a:rPr>
              <a:t>特性</a:t>
            </a:r>
            <a:endParaRPr lang="zh-CN" altLang="en-US" dirty="0">
              <a:solidFill>
                <a:schemeClr val="tx1"/>
              </a:solidFill>
            </a:endParaRPr>
          </a:p>
        </p:txBody>
      </p:sp>
      <p:grpSp>
        <p:nvGrpSpPr>
          <p:cNvPr id="3" name="组合 2"/>
          <p:cNvGrpSpPr/>
          <p:nvPr/>
        </p:nvGrpSpPr>
        <p:grpSpPr>
          <a:xfrm>
            <a:off x="1658659" y="1283990"/>
            <a:ext cx="6738149" cy="3457735"/>
            <a:chOff x="808473" y="2000240"/>
            <a:chExt cx="7508563" cy="4094927"/>
          </a:xfrm>
        </p:grpSpPr>
        <p:sp>
          <p:nvSpPr>
            <p:cNvPr id="4" name="AutoShape 3"/>
            <p:cNvSpPr>
              <a:spLocks noChangeArrowheads="1"/>
            </p:cNvSpPr>
            <p:nvPr/>
          </p:nvSpPr>
          <p:spPr bwMode="gray">
            <a:xfrm flipV="1">
              <a:off x="4528950" y="3270179"/>
              <a:ext cx="1728192" cy="2304256"/>
            </a:xfrm>
            <a:prstGeom prst="can">
              <a:avLst>
                <a:gd name="adj" fmla="val 25000"/>
              </a:avLst>
            </a:prstGeom>
            <a:solidFill>
              <a:schemeClr val="bg2">
                <a:lumMod val="20000"/>
                <a:lumOff val="80000"/>
              </a:schemeClr>
            </a:solidFill>
            <a:ln w="9525">
              <a:noFill/>
              <a:round/>
              <a:headEnd/>
              <a:tailEnd/>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nvGrpSpPr>
            <p:cNvPr id="5" name="Group 13"/>
            <p:cNvGrpSpPr>
              <a:grpSpLocks/>
            </p:cNvGrpSpPr>
            <p:nvPr/>
          </p:nvGrpSpPr>
          <p:grpSpPr bwMode="auto">
            <a:xfrm>
              <a:off x="4528950" y="3185471"/>
              <a:ext cx="1715492" cy="520700"/>
              <a:chOff x="1003" y="2400"/>
              <a:chExt cx="1089" cy="336"/>
            </a:xfrm>
          </p:grpSpPr>
          <p:sp>
            <p:nvSpPr>
              <p:cNvPr id="39" name="Oval 14"/>
              <p:cNvSpPr>
                <a:spLocks noChangeArrowheads="1"/>
              </p:cNvSpPr>
              <p:nvPr/>
            </p:nvSpPr>
            <p:spPr bwMode="gray">
              <a:xfrm>
                <a:off x="1006" y="2427"/>
                <a:ext cx="1086" cy="309"/>
              </a:xfrm>
              <a:prstGeom prst="ellipse">
                <a:avLst/>
              </a:prstGeom>
              <a:gradFill rotWithShape="1">
                <a:gsLst>
                  <a:gs pos="0">
                    <a:srgbClr val="98D25F"/>
                  </a:gs>
                  <a:gs pos="50000">
                    <a:srgbClr val="A6ED43"/>
                  </a:gs>
                  <a:gs pos="100000">
                    <a:srgbClr val="5F8B25"/>
                  </a:gs>
                </a:gsLst>
                <a:lin ang="5400000"/>
              </a:gradFill>
              <a:ln w="9525">
                <a:solidFill>
                  <a:srgbClr val="5F8B25"/>
                </a:solidFill>
                <a:round/>
                <a:headEnd/>
                <a:tailEnd/>
              </a:ln>
            </p:spPr>
            <p:txBody>
              <a:bodyPr/>
              <a:lstStyle/>
              <a:p>
                <a:pPr>
                  <a:defRPr/>
                </a:pPr>
                <a:endParaRPr lang="zh-CN" altLang="en-US" sz="1050" b="1">
                  <a:latin typeface="微软雅黑" panose="020B0503020204020204" pitchFamily="34" charset="-122"/>
                  <a:ea typeface="微软雅黑" panose="020B0503020204020204" pitchFamily="34" charset="-122"/>
                </a:endParaRPr>
              </a:p>
            </p:txBody>
          </p:sp>
          <p:sp>
            <p:nvSpPr>
              <p:cNvPr id="40" name="Oval 15"/>
              <p:cNvSpPr>
                <a:spLocks noChangeArrowheads="1"/>
              </p:cNvSpPr>
              <p:nvPr/>
            </p:nvSpPr>
            <p:spPr bwMode="gray">
              <a:xfrm>
                <a:off x="1003" y="2400"/>
                <a:ext cx="1086" cy="309"/>
              </a:xfrm>
              <a:prstGeom prst="ellipse">
                <a:avLst/>
              </a:prstGeom>
              <a:gradFill rotWithShape="1">
                <a:gsLst>
                  <a:gs pos="0">
                    <a:srgbClr val="98D25F"/>
                  </a:gs>
                  <a:gs pos="50000">
                    <a:srgbClr val="A6ED43"/>
                  </a:gs>
                  <a:gs pos="100000">
                    <a:srgbClr val="5F8B25"/>
                  </a:gs>
                </a:gsLst>
                <a:lin ang="5400000"/>
              </a:gradFill>
              <a:ln w="9525">
                <a:solidFill>
                  <a:srgbClr val="5F8B25"/>
                </a:solidFill>
                <a:round/>
                <a:headEnd/>
                <a:tailEnd/>
              </a:ln>
            </p:spPr>
            <p:txBody>
              <a:bodyPr/>
              <a:lstStyle/>
              <a:p>
                <a:pPr>
                  <a:defRPr/>
                </a:pPr>
                <a:endParaRPr lang="zh-CN" altLang="en-US" sz="1050" b="1">
                  <a:latin typeface="微软雅黑" panose="020B0503020204020204" pitchFamily="34" charset="-122"/>
                  <a:ea typeface="微软雅黑" panose="020B0503020204020204" pitchFamily="34" charset="-122"/>
                </a:endParaRPr>
              </a:p>
            </p:txBody>
          </p:sp>
        </p:grpSp>
        <p:sp>
          <p:nvSpPr>
            <p:cNvPr id="6" name="AutoShape 3"/>
            <p:cNvSpPr>
              <a:spLocks noChangeArrowheads="1"/>
            </p:cNvSpPr>
            <p:nvPr/>
          </p:nvSpPr>
          <p:spPr bwMode="gray">
            <a:xfrm flipV="1">
              <a:off x="808473" y="4169195"/>
              <a:ext cx="1698625" cy="1405240"/>
            </a:xfrm>
            <a:prstGeom prst="can">
              <a:avLst>
                <a:gd name="adj" fmla="val 25000"/>
              </a:avLst>
            </a:prstGeom>
            <a:solidFill>
              <a:schemeClr val="bg2">
                <a:lumMod val="20000"/>
                <a:lumOff val="80000"/>
              </a:schemeClr>
            </a:solidFill>
            <a:ln w="9525">
              <a:noFill/>
              <a:round/>
              <a:headEnd/>
              <a:tailEnd/>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nvGrpSpPr>
            <p:cNvPr id="7" name="Group 13"/>
            <p:cNvGrpSpPr>
              <a:grpSpLocks/>
            </p:cNvGrpSpPr>
            <p:nvPr/>
          </p:nvGrpSpPr>
          <p:grpSpPr bwMode="auto">
            <a:xfrm>
              <a:off x="814823" y="4062267"/>
              <a:ext cx="1687512" cy="520700"/>
              <a:chOff x="1003" y="2400"/>
              <a:chExt cx="1089" cy="336"/>
            </a:xfrm>
          </p:grpSpPr>
          <p:sp>
            <p:nvSpPr>
              <p:cNvPr id="37" name="Oval 14"/>
              <p:cNvSpPr>
                <a:spLocks noChangeArrowheads="1"/>
              </p:cNvSpPr>
              <p:nvPr/>
            </p:nvSpPr>
            <p:spPr bwMode="gray">
              <a:xfrm>
                <a:off x="1006" y="2427"/>
                <a:ext cx="1086" cy="309"/>
              </a:xfrm>
              <a:prstGeom prst="ellipse">
                <a:avLst/>
              </a:prstGeom>
              <a:gradFill rotWithShape="1">
                <a:gsLst>
                  <a:gs pos="0">
                    <a:srgbClr val="C7D2BB"/>
                  </a:gs>
                  <a:gs pos="50000">
                    <a:srgbClr val="E1EDD4"/>
                  </a:gs>
                  <a:gs pos="100000">
                    <a:srgbClr val="808B78"/>
                  </a:gs>
                </a:gsLst>
                <a:lin ang="5400000"/>
              </a:gradFill>
              <a:ln w="9525">
                <a:solidFill>
                  <a:srgbClr val="808B78"/>
                </a:solidFill>
                <a:round/>
                <a:headEnd/>
                <a:tailEnd/>
              </a:ln>
            </p:spPr>
            <p:txBody>
              <a:bodyPr/>
              <a:lstStyle/>
              <a:p>
                <a:pPr>
                  <a:defRPr/>
                </a:pPr>
                <a:endParaRPr lang="zh-CN" altLang="en-US" sz="1050" b="1">
                  <a:latin typeface="微软雅黑" panose="020B0503020204020204" pitchFamily="34" charset="-122"/>
                  <a:ea typeface="微软雅黑" panose="020B0503020204020204" pitchFamily="34" charset="-122"/>
                </a:endParaRPr>
              </a:p>
            </p:txBody>
          </p:sp>
          <p:sp>
            <p:nvSpPr>
              <p:cNvPr id="38" name="Oval 15"/>
              <p:cNvSpPr>
                <a:spLocks noChangeArrowheads="1"/>
              </p:cNvSpPr>
              <p:nvPr/>
            </p:nvSpPr>
            <p:spPr bwMode="gray">
              <a:xfrm>
                <a:off x="1003" y="2400"/>
                <a:ext cx="1086" cy="309"/>
              </a:xfrm>
              <a:prstGeom prst="ellipse">
                <a:avLst/>
              </a:prstGeom>
              <a:gradFill rotWithShape="1">
                <a:gsLst>
                  <a:gs pos="0">
                    <a:srgbClr val="C7D2BB"/>
                  </a:gs>
                  <a:gs pos="50000">
                    <a:srgbClr val="E1EDD4"/>
                  </a:gs>
                  <a:gs pos="100000">
                    <a:srgbClr val="808B78"/>
                  </a:gs>
                </a:gsLst>
                <a:lin ang="5400000"/>
              </a:gradFill>
              <a:ln w="9525">
                <a:solidFill>
                  <a:srgbClr val="808B78"/>
                </a:solidFill>
                <a:round/>
                <a:headEnd/>
                <a:tailEnd/>
              </a:ln>
            </p:spPr>
            <p:txBody>
              <a:bodyPr/>
              <a:lstStyle/>
              <a:p>
                <a:pPr>
                  <a:defRPr/>
                </a:pPr>
                <a:endParaRPr lang="zh-CN" altLang="en-US" sz="1050" b="1">
                  <a:latin typeface="微软雅黑" panose="020B0503020204020204" pitchFamily="34" charset="-122"/>
                  <a:ea typeface="微软雅黑" panose="020B0503020204020204" pitchFamily="34" charset="-122"/>
                </a:endParaRPr>
              </a:p>
            </p:txBody>
          </p:sp>
        </p:grpSp>
        <p:sp>
          <p:nvSpPr>
            <p:cNvPr id="8" name="Rectangle 20"/>
            <p:cNvSpPr>
              <a:spLocks noChangeArrowheads="1"/>
            </p:cNvSpPr>
            <p:nvPr/>
          </p:nvSpPr>
          <p:spPr bwMode="auto">
            <a:xfrm>
              <a:off x="871077" y="4414358"/>
              <a:ext cx="1635125" cy="656089"/>
            </a:xfrm>
            <a:prstGeom prst="rect">
              <a:avLst/>
            </a:prstGeom>
            <a:noFill/>
            <a:ln w="9525">
              <a:noFill/>
              <a:miter lim="800000"/>
              <a:headEnd/>
              <a:tailEnd/>
            </a:ln>
          </p:spPr>
          <p:txBody>
            <a:bodyPr wrap="square">
              <a:spAutoFit/>
            </a:bodyPr>
            <a:lstStyle/>
            <a:p>
              <a:pPr algn="ctr"/>
              <a:r>
                <a:rPr lang="en-US" altLang="zh-CN" sz="1050" b="1" dirty="0">
                  <a:latin typeface="微软雅黑" panose="020B0503020204020204" pitchFamily="34" charset="-122"/>
                  <a:ea typeface="微软雅黑" panose="020B0503020204020204" pitchFamily="34" charset="-122"/>
                  <a:cs typeface="Arial" pitchFamily="34" charset="0"/>
                </a:rPr>
                <a:t>MSR9XX</a:t>
              </a:r>
              <a:r>
                <a:rPr lang="zh-CN" altLang="en-US" sz="1050" b="1" dirty="0">
                  <a:latin typeface="微软雅黑" panose="020B0503020204020204" pitchFamily="34" charset="-122"/>
                  <a:ea typeface="微软雅黑" panose="020B0503020204020204" pitchFamily="34" charset="-122"/>
                  <a:cs typeface="Arial" pitchFamily="34" charset="0"/>
                </a:rPr>
                <a:t>系列</a:t>
              </a:r>
              <a:endParaRPr lang="en-US" altLang="zh-CN" sz="1050" b="1" dirty="0">
                <a:latin typeface="微软雅黑" panose="020B0503020204020204" pitchFamily="34" charset="-122"/>
                <a:ea typeface="微软雅黑" panose="020B0503020204020204" pitchFamily="34" charset="-122"/>
                <a:cs typeface="Arial" pitchFamily="34" charset="0"/>
              </a:endParaRPr>
            </a:p>
            <a:p>
              <a:pPr algn="ctr"/>
              <a:r>
                <a:rPr lang="en-US" altLang="zh-CN" sz="1050" b="1" dirty="0">
                  <a:latin typeface="微软雅黑" panose="020B0503020204020204" pitchFamily="34" charset="-122"/>
                  <a:ea typeface="微软雅黑" panose="020B0503020204020204" pitchFamily="34" charset="-122"/>
                  <a:cs typeface="Arial" pitchFamily="34" charset="0"/>
                </a:rPr>
                <a:t>MSR8XX</a:t>
              </a:r>
              <a:r>
                <a:rPr lang="zh-CN" altLang="en-US" sz="1050" b="1" dirty="0">
                  <a:latin typeface="微软雅黑" panose="020B0503020204020204" pitchFamily="34" charset="-122"/>
                  <a:ea typeface="微软雅黑" panose="020B0503020204020204" pitchFamily="34" charset="-122"/>
                  <a:cs typeface="Arial" pitchFamily="34" charset="0"/>
                </a:rPr>
                <a:t>系列</a:t>
              </a:r>
              <a:endParaRPr lang="en-US" altLang="zh-CN" sz="1050" b="1" dirty="0">
                <a:latin typeface="微软雅黑" panose="020B0503020204020204" pitchFamily="34" charset="-122"/>
                <a:ea typeface="微软雅黑" panose="020B0503020204020204" pitchFamily="34" charset="-122"/>
                <a:cs typeface="Arial" pitchFamily="34" charset="0"/>
              </a:endParaRPr>
            </a:p>
            <a:p>
              <a:pPr algn="ctr"/>
              <a:r>
                <a:rPr lang="zh-CN" altLang="en-US" sz="900" b="1" dirty="0">
                  <a:latin typeface="微软雅黑" panose="020B0503020204020204" pitchFamily="34" charset="-122"/>
                  <a:ea typeface="微软雅黑" panose="020B0503020204020204" pitchFamily="34" charset="-122"/>
                  <a:cs typeface="Arial" pitchFamily="34" charset="0"/>
                </a:rPr>
                <a:t>移动分支</a:t>
              </a:r>
              <a:endParaRPr lang="en-US" altLang="zh-CN" sz="900" b="1" dirty="0">
                <a:latin typeface="微软雅黑" panose="020B0503020204020204" pitchFamily="34" charset="-122"/>
                <a:ea typeface="微软雅黑" panose="020B0503020204020204" pitchFamily="34" charset="-122"/>
                <a:cs typeface="Arial" pitchFamily="34" charset="0"/>
              </a:endParaRPr>
            </a:p>
          </p:txBody>
        </p:sp>
        <p:sp>
          <p:nvSpPr>
            <p:cNvPr id="9" name="AutoShape 3"/>
            <p:cNvSpPr>
              <a:spLocks noChangeArrowheads="1"/>
            </p:cNvSpPr>
            <p:nvPr/>
          </p:nvSpPr>
          <p:spPr bwMode="gray">
            <a:xfrm flipV="1">
              <a:off x="2642918" y="3774235"/>
              <a:ext cx="1698625" cy="1800200"/>
            </a:xfrm>
            <a:prstGeom prst="can">
              <a:avLst>
                <a:gd name="adj" fmla="val 25000"/>
              </a:avLst>
            </a:prstGeom>
            <a:solidFill>
              <a:schemeClr val="bg2">
                <a:lumMod val="20000"/>
                <a:lumOff val="80000"/>
              </a:schemeClr>
            </a:solidFill>
            <a:ln w="9525">
              <a:noFill/>
              <a:round/>
              <a:headEnd/>
              <a:tailEnd/>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nvGrpSpPr>
            <p:cNvPr id="10" name="Group 13"/>
            <p:cNvGrpSpPr>
              <a:grpSpLocks/>
            </p:cNvGrpSpPr>
            <p:nvPr/>
          </p:nvGrpSpPr>
          <p:grpSpPr bwMode="auto">
            <a:xfrm>
              <a:off x="2649268" y="3629923"/>
              <a:ext cx="1687512" cy="520700"/>
              <a:chOff x="1003" y="2400"/>
              <a:chExt cx="1089" cy="336"/>
            </a:xfrm>
          </p:grpSpPr>
          <p:sp>
            <p:nvSpPr>
              <p:cNvPr id="35" name="Oval 14"/>
              <p:cNvSpPr>
                <a:spLocks noChangeArrowheads="1"/>
              </p:cNvSpPr>
              <p:nvPr/>
            </p:nvSpPr>
            <p:spPr bwMode="gray">
              <a:xfrm>
                <a:off x="1006" y="2427"/>
                <a:ext cx="1086" cy="309"/>
              </a:xfrm>
              <a:prstGeom prst="ellipse">
                <a:avLst/>
              </a:prstGeom>
              <a:gradFill rotWithShape="1">
                <a:gsLst>
                  <a:gs pos="0">
                    <a:srgbClr val="B2D28D"/>
                  </a:gs>
                  <a:gs pos="50000">
                    <a:srgbClr val="D0EDA9"/>
                  </a:gs>
                  <a:gs pos="100000">
                    <a:srgbClr val="6B8B4B"/>
                  </a:gs>
                </a:gsLst>
                <a:lin ang="5400000"/>
              </a:gradFill>
              <a:ln w="9525">
                <a:solidFill>
                  <a:srgbClr val="6B8B4B"/>
                </a:solidFill>
                <a:round/>
                <a:headEnd/>
                <a:tailEnd/>
              </a:ln>
            </p:spPr>
            <p:txBody>
              <a:bodyPr/>
              <a:lstStyle/>
              <a:p>
                <a:pPr>
                  <a:defRPr/>
                </a:pPr>
                <a:endParaRPr lang="zh-CN" altLang="en-US" sz="1050" b="1">
                  <a:latin typeface="微软雅黑" panose="020B0503020204020204" pitchFamily="34" charset="-122"/>
                  <a:ea typeface="微软雅黑" panose="020B0503020204020204" pitchFamily="34" charset="-122"/>
                </a:endParaRPr>
              </a:p>
            </p:txBody>
          </p:sp>
          <p:sp>
            <p:nvSpPr>
              <p:cNvPr id="36" name="Oval 15"/>
              <p:cNvSpPr>
                <a:spLocks noChangeArrowheads="1"/>
              </p:cNvSpPr>
              <p:nvPr/>
            </p:nvSpPr>
            <p:spPr bwMode="gray">
              <a:xfrm>
                <a:off x="1003" y="2400"/>
                <a:ext cx="1086" cy="309"/>
              </a:xfrm>
              <a:prstGeom prst="ellipse">
                <a:avLst/>
              </a:prstGeom>
              <a:gradFill rotWithShape="1">
                <a:gsLst>
                  <a:gs pos="0">
                    <a:srgbClr val="B2D28D"/>
                  </a:gs>
                  <a:gs pos="50000">
                    <a:srgbClr val="D0EDA9"/>
                  </a:gs>
                  <a:gs pos="100000">
                    <a:srgbClr val="6B8B4B"/>
                  </a:gs>
                </a:gsLst>
                <a:lin ang="5400000"/>
              </a:gradFill>
              <a:ln w="9525">
                <a:solidFill>
                  <a:srgbClr val="6B8B4B"/>
                </a:solidFill>
                <a:round/>
                <a:headEnd/>
                <a:tailEnd/>
              </a:ln>
            </p:spPr>
            <p:txBody>
              <a:bodyPr/>
              <a:lstStyle/>
              <a:p>
                <a:pPr>
                  <a:defRPr/>
                </a:pPr>
                <a:endParaRPr lang="zh-CN" altLang="en-US" sz="1050" b="1">
                  <a:latin typeface="微软雅黑" panose="020B0503020204020204" pitchFamily="34" charset="-122"/>
                  <a:ea typeface="微软雅黑" panose="020B0503020204020204" pitchFamily="34" charset="-122"/>
                </a:endParaRPr>
              </a:p>
            </p:txBody>
          </p:sp>
        </p:grpSp>
        <p:sp>
          <p:nvSpPr>
            <p:cNvPr id="11" name="Rectangle 20"/>
            <p:cNvSpPr>
              <a:spLocks noChangeArrowheads="1"/>
            </p:cNvSpPr>
            <p:nvPr/>
          </p:nvSpPr>
          <p:spPr bwMode="auto">
            <a:xfrm>
              <a:off x="2644042" y="4208606"/>
              <a:ext cx="1656184" cy="464729"/>
            </a:xfrm>
            <a:prstGeom prst="rect">
              <a:avLst/>
            </a:prstGeom>
            <a:noFill/>
            <a:ln w="9525">
              <a:noFill/>
              <a:miter lim="800000"/>
              <a:headEnd/>
              <a:tailEnd/>
            </a:ln>
          </p:spPr>
          <p:txBody>
            <a:bodyPr wrap="square">
              <a:spAutoFit/>
            </a:bodyPr>
            <a:lstStyle/>
            <a:p>
              <a:pPr algn="ctr"/>
              <a:r>
                <a:rPr lang="en-US" altLang="zh-CN" sz="1050" b="1" dirty="0">
                  <a:latin typeface="微软雅黑" panose="020B0503020204020204" pitchFamily="34" charset="-122"/>
                  <a:ea typeface="微软雅黑" panose="020B0503020204020204" pitchFamily="34" charset="-122"/>
                  <a:cs typeface="Arial" pitchFamily="34" charset="0"/>
                </a:rPr>
                <a:t>MSR26</a:t>
              </a:r>
              <a:r>
                <a:rPr lang="zh-CN" altLang="en-US" sz="1050" b="1" dirty="0">
                  <a:latin typeface="微软雅黑" panose="020B0503020204020204" pitchFamily="34" charset="-122"/>
                  <a:ea typeface="微软雅黑" panose="020B0503020204020204" pitchFamily="34" charset="-122"/>
                  <a:cs typeface="Arial" pitchFamily="34" charset="0"/>
                </a:rPr>
                <a:t>系列</a:t>
              </a:r>
              <a:endParaRPr lang="en-US" altLang="zh-CN" sz="1050" b="1" dirty="0">
                <a:latin typeface="微软雅黑" panose="020B0503020204020204" pitchFamily="34" charset="-122"/>
                <a:ea typeface="微软雅黑" panose="020B0503020204020204" pitchFamily="34" charset="-122"/>
                <a:cs typeface="Arial" pitchFamily="34" charset="0"/>
              </a:endParaRPr>
            </a:p>
            <a:p>
              <a:pPr algn="ctr"/>
              <a:r>
                <a:rPr lang="zh-CN" altLang="en-US" sz="900" b="1" dirty="0">
                  <a:latin typeface="微软雅黑" panose="020B0503020204020204" pitchFamily="34" charset="-122"/>
                  <a:ea typeface="微软雅黑" panose="020B0503020204020204" pitchFamily="34" charset="-122"/>
                  <a:cs typeface="Arial" pitchFamily="34" charset="0"/>
                </a:rPr>
                <a:t>标准分支</a:t>
              </a:r>
              <a:endParaRPr lang="en-US" altLang="zh-CN" sz="900" b="1" dirty="0">
                <a:latin typeface="微软雅黑" panose="020B0503020204020204" pitchFamily="34" charset="-122"/>
                <a:ea typeface="微软雅黑" panose="020B0503020204020204" pitchFamily="34" charset="-122"/>
                <a:cs typeface="Arial" pitchFamily="34" charset="0"/>
              </a:endParaRPr>
            </a:p>
          </p:txBody>
        </p:sp>
        <p:sp>
          <p:nvSpPr>
            <p:cNvPr id="12" name="Rectangle 20"/>
            <p:cNvSpPr>
              <a:spLocks noChangeArrowheads="1"/>
            </p:cNvSpPr>
            <p:nvPr/>
          </p:nvSpPr>
          <p:spPr bwMode="auto">
            <a:xfrm>
              <a:off x="4588258" y="3774235"/>
              <a:ext cx="1635125" cy="464729"/>
            </a:xfrm>
            <a:prstGeom prst="rect">
              <a:avLst/>
            </a:prstGeom>
            <a:noFill/>
            <a:ln w="9525">
              <a:noFill/>
              <a:miter lim="800000"/>
              <a:headEnd/>
              <a:tailEnd/>
            </a:ln>
          </p:spPr>
          <p:txBody>
            <a:bodyPr wrap="square">
              <a:spAutoFit/>
            </a:bodyPr>
            <a:lstStyle/>
            <a:p>
              <a:pPr algn="ctr"/>
              <a:r>
                <a:rPr lang="en-US" altLang="zh-CN" sz="1050" b="1" dirty="0">
                  <a:latin typeface="微软雅黑" panose="020B0503020204020204" pitchFamily="34" charset="-122"/>
                  <a:ea typeface="微软雅黑" panose="020B0503020204020204" pitchFamily="34" charset="-122"/>
                  <a:cs typeface="Arial" pitchFamily="34" charset="0"/>
                </a:rPr>
                <a:t>MSR36</a:t>
              </a:r>
              <a:r>
                <a:rPr lang="zh-CN" altLang="en-US" sz="1050" b="1" dirty="0">
                  <a:latin typeface="微软雅黑" panose="020B0503020204020204" pitchFamily="34" charset="-122"/>
                  <a:ea typeface="微软雅黑" panose="020B0503020204020204" pitchFamily="34" charset="-122"/>
                  <a:cs typeface="Arial" pitchFamily="34" charset="0"/>
                </a:rPr>
                <a:t>系列</a:t>
              </a:r>
              <a:endParaRPr lang="en-US" altLang="zh-CN" sz="1050" b="1" dirty="0">
                <a:latin typeface="微软雅黑" panose="020B0503020204020204" pitchFamily="34" charset="-122"/>
                <a:ea typeface="微软雅黑" panose="020B0503020204020204" pitchFamily="34" charset="-122"/>
                <a:cs typeface="Arial" pitchFamily="34" charset="0"/>
              </a:endParaRPr>
            </a:p>
            <a:p>
              <a:pPr algn="ctr"/>
              <a:r>
                <a:rPr lang="zh-CN" altLang="en-US" sz="900" b="1" dirty="0">
                  <a:latin typeface="微软雅黑" panose="020B0503020204020204" pitchFamily="34" charset="-122"/>
                  <a:ea typeface="微软雅黑" panose="020B0503020204020204" pitchFamily="34" charset="-122"/>
                  <a:cs typeface="Arial" pitchFamily="34" charset="0"/>
                </a:rPr>
                <a:t>中型分支</a:t>
              </a:r>
              <a:endParaRPr lang="en-US" altLang="zh-CN" sz="900" b="1" dirty="0">
                <a:latin typeface="微软雅黑" panose="020B0503020204020204" pitchFamily="34" charset="-122"/>
                <a:ea typeface="微软雅黑" panose="020B0503020204020204" pitchFamily="34" charset="-122"/>
                <a:cs typeface="Arial" pitchFamily="34" charset="0"/>
              </a:endParaRPr>
            </a:p>
          </p:txBody>
        </p:sp>
        <p:sp>
          <p:nvSpPr>
            <p:cNvPr id="13" name="AutoShape 3"/>
            <p:cNvSpPr>
              <a:spLocks noChangeArrowheads="1"/>
            </p:cNvSpPr>
            <p:nvPr/>
          </p:nvSpPr>
          <p:spPr bwMode="gray">
            <a:xfrm flipV="1">
              <a:off x="6416901" y="2752171"/>
              <a:ext cx="1842641" cy="2822264"/>
            </a:xfrm>
            <a:prstGeom prst="can">
              <a:avLst>
                <a:gd name="adj" fmla="val 25000"/>
              </a:avLst>
            </a:prstGeom>
            <a:solidFill>
              <a:schemeClr val="bg2">
                <a:lumMod val="20000"/>
                <a:lumOff val="80000"/>
              </a:schemeClr>
            </a:solidFill>
            <a:ln w="9525">
              <a:noFill/>
              <a:round/>
              <a:headEnd/>
              <a:tailEnd/>
            </a:ln>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nvGrpSpPr>
            <p:cNvPr id="14" name="Group 13"/>
            <p:cNvGrpSpPr>
              <a:grpSpLocks/>
            </p:cNvGrpSpPr>
            <p:nvPr/>
          </p:nvGrpSpPr>
          <p:grpSpPr bwMode="auto">
            <a:xfrm>
              <a:off x="6423250" y="2663519"/>
              <a:ext cx="1836291" cy="520700"/>
              <a:chOff x="1003" y="2400"/>
              <a:chExt cx="1089" cy="336"/>
            </a:xfrm>
          </p:grpSpPr>
          <p:sp>
            <p:nvSpPr>
              <p:cNvPr id="33" name="Oval 14"/>
              <p:cNvSpPr>
                <a:spLocks noChangeArrowheads="1"/>
              </p:cNvSpPr>
              <p:nvPr/>
            </p:nvSpPr>
            <p:spPr bwMode="gray">
              <a:xfrm>
                <a:off x="1006" y="2427"/>
                <a:ext cx="1086" cy="309"/>
              </a:xfrm>
              <a:prstGeom prst="ellipse">
                <a:avLst/>
              </a:prstGeom>
              <a:gradFill rotWithShape="1">
                <a:gsLst>
                  <a:gs pos="0">
                    <a:srgbClr val="497F13"/>
                  </a:gs>
                  <a:gs pos="50000">
                    <a:srgbClr val="80DB25"/>
                  </a:gs>
                  <a:gs pos="100000">
                    <a:srgbClr val="26420A"/>
                  </a:gs>
                </a:gsLst>
                <a:lin ang="5400000"/>
              </a:gradFill>
              <a:ln w="9525">
                <a:solidFill>
                  <a:srgbClr val="26420A"/>
                </a:solidFill>
                <a:round/>
                <a:headEnd/>
                <a:tailEnd/>
              </a:ln>
            </p:spPr>
            <p:txBody>
              <a:bodyPr/>
              <a:lstStyle/>
              <a:p>
                <a:pPr>
                  <a:defRPr/>
                </a:pPr>
                <a:endParaRPr lang="zh-CN" altLang="en-US" sz="1050" b="1">
                  <a:latin typeface="微软雅黑" panose="020B0503020204020204" pitchFamily="34" charset="-122"/>
                  <a:ea typeface="微软雅黑" panose="020B0503020204020204" pitchFamily="34" charset="-122"/>
                </a:endParaRPr>
              </a:p>
            </p:txBody>
          </p:sp>
          <p:sp>
            <p:nvSpPr>
              <p:cNvPr id="34" name="Oval 15"/>
              <p:cNvSpPr>
                <a:spLocks noChangeArrowheads="1"/>
              </p:cNvSpPr>
              <p:nvPr/>
            </p:nvSpPr>
            <p:spPr bwMode="gray">
              <a:xfrm>
                <a:off x="1003" y="2400"/>
                <a:ext cx="1086" cy="309"/>
              </a:xfrm>
              <a:prstGeom prst="ellipse">
                <a:avLst/>
              </a:prstGeom>
              <a:gradFill rotWithShape="1">
                <a:gsLst>
                  <a:gs pos="0">
                    <a:srgbClr val="497F13"/>
                  </a:gs>
                  <a:gs pos="50000">
                    <a:srgbClr val="80DB25"/>
                  </a:gs>
                  <a:gs pos="100000">
                    <a:srgbClr val="26420A"/>
                  </a:gs>
                </a:gsLst>
                <a:lin ang="5400000"/>
              </a:gradFill>
              <a:ln w="9525">
                <a:solidFill>
                  <a:srgbClr val="26420A"/>
                </a:solidFill>
                <a:round/>
                <a:headEnd/>
                <a:tailEnd/>
              </a:ln>
            </p:spPr>
            <p:txBody>
              <a:bodyPr/>
              <a:lstStyle/>
              <a:p>
                <a:pPr>
                  <a:defRPr/>
                </a:pPr>
                <a:endParaRPr lang="zh-CN" altLang="en-US" sz="1050" b="1">
                  <a:latin typeface="微软雅黑" panose="020B0503020204020204" pitchFamily="34" charset="-122"/>
                  <a:ea typeface="微软雅黑" panose="020B0503020204020204" pitchFamily="34" charset="-122"/>
                </a:endParaRPr>
              </a:p>
            </p:txBody>
          </p:sp>
        </p:grpSp>
        <p:sp>
          <p:nvSpPr>
            <p:cNvPr id="15" name="Rectangle 20"/>
            <p:cNvSpPr>
              <a:spLocks noChangeArrowheads="1"/>
            </p:cNvSpPr>
            <p:nvPr/>
          </p:nvSpPr>
          <p:spPr bwMode="auto">
            <a:xfrm>
              <a:off x="6460465" y="3258550"/>
              <a:ext cx="1728192" cy="464729"/>
            </a:xfrm>
            <a:prstGeom prst="rect">
              <a:avLst/>
            </a:prstGeom>
            <a:noFill/>
            <a:ln w="9525">
              <a:noFill/>
              <a:miter lim="800000"/>
              <a:headEnd/>
              <a:tailEnd/>
            </a:ln>
          </p:spPr>
          <p:txBody>
            <a:bodyPr wrap="square">
              <a:spAutoFit/>
            </a:bodyPr>
            <a:lstStyle/>
            <a:p>
              <a:pPr algn="ctr"/>
              <a:r>
                <a:rPr lang="en-US" altLang="zh-CN" sz="1050" b="1" dirty="0">
                  <a:latin typeface="微软雅黑" panose="020B0503020204020204" pitchFamily="34" charset="-122"/>
                  <a:ea typeface="微软雅黑" panose="020B0503020204020204" pitchFamily="34" charset="-122"/>
                  <a:cs typeface="Arial" pitchFamily="34" charset="0"/>
                </a:rPr>
                <a:t>MSR56</a:t>
              </a:r>
              <a:r>
                <a:rPr lang="zh-CN" altLang="en-US" sz="1050" b="1" dirty="0">
                  <a:latin typeface="微软雅黑" panose="020B0503020204020204" pitchFamily="34" charset="-122"/>
                  <a:ea typeface="微软雅黑" panose="020B0503020204020204" pitchFamily="34" charset="-122"/>
                  <a:cs typeface="Arial" pitchFamily="34" charset="0"/>
                </a:rPr>
                <a:t>系列</a:t>
              </a:r>
              <a:endParaRPr lang="en-US" altLang="zh-CN" sz="1050" b="1" dirty="0">
                <a:latin typeface="微软雅黑" panose="020B0503020204020204" pitchFamily="34" charset="-122"/>
                <a:ea typeface="微软雅黑" panose="020B0503020204020204" pitchFamily="34" charset="-122"/>
                <a:cs typeface="Arial" pitchFamily="34" charset="0"/>
              </a:endParaRPr>
            </a:p>
            <a:p>
              <a:pPr algn="ctr"/>
              <a:r>
                <a:rPr lang="zh-CN" altLang="en-US" sz="900" b="1" dirty="0">
                  <a:latin typeface="微软雅黑" panose="020B0503020204020204" pitchFamily="34" charset="-122"/>
                  <a:ea typeface="微软雅黑" panose="020B0503020204020204" pitchFamily="34" charset="-122"/>
                  <a:cs typeface="Arial" pitchFamily="34" charset="0"/>
                </a:rPr>
                <a:t>大型分支</a:t>
              </a:r>
              <a:r>
                <a:rPr lang="en-US" altLang="zh-CN" sz="900" b="1" dirty="0">
                  <a:latin typeface="微软雅黑" panose="020B0503020204020204" pitchFamily="34" charset="-122"/>
                  <a:ea typeface="微软雅黑" panose="020B0503020204020204" pitchFamily="34" charset="-122"/>
                  <a:cs typeface="Arial" pitchFamily="34" charset="0"/>
                </a:rPr>
                <a:t>/</a:t>
              </a:r>
              <a:r>
                <a:rPr lang="zh-CN" altLang="en-US" sz="900" b="1" dirty="0">
                  <a:latin typeface="微软雅黑" panose="020B0503020204020204" pitchFamily="34" charset="-122"/>
                  <a:ea typeface="微软雅黑" panose="020B0503020204020204" pitchFamily="34" charset="-122"/>
                  <a:cs typeface="Arial" pitchFamily="34" charset="0"/>
                </a:rPr>
                <a:t>中小汇聚</a:t>
              </a:r>
              <a:endParaRPr lang="en-US" altLang="zh-CN" sz="900" b="1" dirty="0">
                <a:latin typeface="微软雅黑" panose="020B0503020204020204" pitchFamily="34" charset="-122"/>
                <a:ea typeface="微软雅黑" panose="020B0503020204020204" pitchFamily="34" charset="-122"/>
                <a:cs typeface="Arial" pitchFamily="34" charset="0"/>
              </a:endParaRPr>
            </a:p>
          </p:txBody>
        </p:sp>
        <p:grpSp>
          <p:nvGrpSpPr>
            <p:cNvPr id="16" name="组合 91"/>
            <p:cNvGrpSpPr/>
            <p:nvPr/>
          </p:nvGrpSpPr>
          <p:grpSpPr>
            <a:xfrm>
              <a:off x="808473" y="5661519"/>
              <a:ext cx="7508563" cy="433648"/>
              <a:chOff x="1225387" y="5964356"/>
              <a:chExt cx="7508563" cy="433648"/>
            </a:xfrm>
          </p:grpSpPr>
          <p:sp>
            <p:nvSpPr>
              <p:cNvPr id="25" name="Freeform 8"/>
              <p:cNvSpPr>
                <a:spLocks/>
              </p:cNvSpPr>
              <p:nvPr/>
            </p:nvSpPr>
            <p:spPr bwMode="auto">
              <a:xfrm>
                <a:off x="2884479" y="5964356"/>
                <a:ext cx="2106295" cy="432048"/>
              </a:xfrm>
              <a:custGeom>
                <a:avLst/>
                <a:gdLst>
                  <a:gd name="T0" fmla="*/ 2147483647 w 400"/>
                  <a:gd name="T1" fmla="*/ 0 h 207"/>
                  <a:gd name="T2" fmla="*/ 2147483647 w 400"/>
                  <a:gd name="T3" fmla="*/ 0 h 207"/>
                  <a:gd name="T4" fmla="*/ 0 w 400"/>
                  <a:gd name="T5" fmla="*/ 0 h 207"/>
                  <a:gd name="T6" fmla="*/ 0 w 400"/>
                  <a:gd name="T7" fmla="*/ 0 h 207"/>
                  <a:gd name="T8" fmla="*/ 2147483647 w 400"/>
                  <a:gd name="T9" fmla="*/ 2147483647 h 207"/>
                  <a:gd name="T10" fmla="*/ 2147483647 w 400"/>
                  <a:gd name="T11" fmla="*/ 2147483647 h 207"/>
                  <a:gd name="T12" fmla="*/ 2147483647 w 400"/>
                  <a:gd name="T13" fmla="*/ 2147483647 h 207"/>
                  <a:gd name="T14" fmla="*/ 2147483647 w 400"/>
                  <a:gd name="T15" fmla="*/ 2147483647 h 207"/>
                  <a:gd name="T16" fmla="*/ 2147483647 w 400"/>
                  <a:gd name="T17" fmla="*/ 2147483647 h 207"/>
                  <a:gd name="T18" fmla="*/ 2147483647 w 400"/>
                  <a:gd name="T19" fmla="*/ 2147483647 h 207"/>
                  <a:gd name="T20" fmla="*/ 2147483647 w 400"/>
                  <a:gd name="T21" fmla="*/ 2147483647 h 207"/>
                  <a:gd name="T22" fmla="*/ 2147483647 w 400"/>
                  <a:gd name="T23" fmla="*/ 2147483647 h 207"/>
                  <a:gd name="T24" fmla="*/ 2147483647 w 400"/>
                  <a:gd name="T25" fmla="*/ 2147483647 h 207"/>
                  <a:gd name="T26" fmla="*/ 2147483647 w 400"/>
                  <a:gd name="T27" fmla="*/ 2147483647 h 207"/>
                  <a:gd name="T28" fmla="*/ 2147483647 w 400"/>
                  <a:gd name="T29" fmla="*/ 2147483647 h 207"/>
                  <a:gd name="T30" fmla="*/ 2147483647 w 400"/>
                  <a:gd name="T31" fmla="*/ 2147483647 h 207"/>
                  <a:gd name="T32" fmla="*/ 2147483647 w 400"/>
                  <a:gd name="T33" fmla="*/ 2147483647 h 207"/>
                  <a:gd name="T34" fmla="*/ 2147483647 w 400"/>
                  <a:gd name="T35" fmla="*/ 2147483647 h 207"/>
                  <a:gd name="T36" fmla="*/ 2147483647 w 400"/>
                  <a:gd name="T37" fmla="*/ 2147483647 h 207"/>
                  <a:gd name="T38" fmla="*/ 2147483647 w 400"/>
                  <a:gd name="T39" fmla="*/ 2147483647 h 207"/>
                  <a:gd name="T40" fmla="*/ 0 w 400"/>
                  <a:gd name="T41" fmla="*/ 2147483647 h 207"/>
                  <a:gd name="T42" fmla="*/ 2147483647 w 400"/>
                  <a:gd name="T43" fmla="*/ 2147483647 h 207"/>
                  <a:gd name="T44" fmla="*/ 2147483647 w 400"/>
                  <a:gd name="T45" fmla="*/ 2147483647 h 207"/>
                  <a:gd name="T46" fmla="*/ 2147483647 w 400"/>
                  <a:gd name="T47" fmla="*/ 2147483647 h 207"/>
                  <a:gd name="T48" fmla="*/ 2147483647 w 400"/>
                  <a:gd name="T49" fmla="*/ 2147483647 h 207"/>
                  <a:gd name="T50" fmla="*/ 2147483647 w 400"/>
                  <a:gd name="T51" fmla="*/ 2147483647 h 207"/>
                  <a:gd name="T52" fmla="*/ 2147483647 w 400"/>
                  <a:gd name="T53" fmla="*/ 2147483647 h 207"/>
                  <a:gd name="T54" fmla="*/ 2147483647 w 400"/>
                  <a:gd name="T55" fmla="*/ 2147483647 h 207"/>
                  <a:gd name="T56" fmla="*/ 2147483647 w 400"/>
                  <a:gd name="T57" fmla="*/ 2147483647 h 207"/>
                  <a:gd name="T58" fmla="*/ 2147483647 w 400"/>
                  <a:gd name="T59" fmla="*/ 2147483647 h 207"/>
                  <a:gd name="T60" fmla="*/ 2147483647 w 400"/>
                  <a:gd name="T61" fmla="*/ 2147483647 h 207"/>
                  <a:gd name="T62" fmla="*/ 2147483647 w 400"/>
                  <a:gd name="T63" fmla="*/ 2147483647 h 207"/>
                  <a:gd name="T64" fmla="*/ 2147483647 w 400"/>
                  <a:gd name="T65" fmla="*/ 2147483647 h 207"/>
                  <a:gd name="T66" fmla="*/ 2147483647 w 400"/>
                  <a:gd name="T67" fmla="*/ 2147483647 h 207"/>
                  <a:gd name="T68" fmla="*/ 2147483647 w 400"/>
                  <a:gd name="T69" fmla="*/ 2147483647 h 207"/>
                  <a:gd name="T70" fmla="*/ 2147483647 w 400"/>
                  <a:gd name="T71" fmla="*/ 2147483647 h 207"/>
                  <a:gd name="T72" fmla="*/ 2147483647 w 400"/>
                  <a:gd name="T73" fmla="*/ 2147483647 h 207"/>
                  <a:gd name="T74" fmla="*/ 2147483647 w 400"/>
                  <a:gd name="T75" fmla="*/ 2147483647 h 207"/>
                  <a:gd name="T76" fmla="*/ 2147483647 w 400"/>
                  <a:gd name="T77" fmla="*/ 2147483647 h 207"/>
                  <a:gd name="T78" fmla="*/ 2147483647 w 400"/>
                  <a:gd name="T79" fmla="*/ 2147483647 h 207"/>
                  <a:gd name="T80" fmla="*/ 2147483647 w 400"/>
                  <a:gd name="T81" fmla="*/ 0 h 207"/>
                  <a:gd name="T82" fmla="*/ 2147483647 w 400"/>
                  <a:gd name="T83" fmla="*/ 0 h 2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0"/>
                  <a:gd name="T127" fmla="*/ 0 h 207"/>
                  <a:gd name="T128" fmla="*/ 400 w 400"/>
                  <a:gd name="T129" fmla="*/ 207 h 2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0" h="207">
                    <a:moveTo>
                      <a:pt x="348" y="0"/>
                    </a:moveTo>
                    <a:lnTo>
                      <a:pt x="190" y="0"/>
                    </a:lnTo>
                    <a:lnTo>
                      <a:pt x="0" y="0"/>
                    </a:lnTo>
                    <a:lnTo>
                      <a:pt x="12" y="9"/>
                    </a:lnTo>
                    <a:lnTo>
                      <a:pt x="22" y="20"/>
                    </a:lnTo>
                    <a:lnTo>
                      <a:pt x="30" y="33"/>
                    </a:lnTo>
                    <a:lnTo>
                      <a:pt x="37" y="45"/>
                    </a:lnTo>
                    <a:lnTo>
                      <a:pt x="43" y="58"/>
                    </a:lnTo>
                    <a:lnTo>
                      <a:pt x="47" y="73"/>
                    </a:lnTo>
                    <a:lnTo>
                      <a:pt x="50" y="87"/>
                    </a:lnTo>
                    <a:lnTo>
                      <a:pt x="51" y="103"/>
                    </a:lnTo>
                    <a:lnTo>
                      <a:pt x="50" y="119"/>
                    </a:lnTo>
                    <a:lnTo>
                      <a:pt x="47" y="134"/>
                    </a:lnTo>
                    <a:lnTo>
                      <a:pt x="43" y="148"/>
                    </a:lnTo>
                    <a:lnTo>
                      <a:pt x="37" y="162"/>
                    </a:lnTo>
                    <a:lnTo>
                      <a:pt x="30" y="174"/>
                    </a:lnTo>
                    <a:lnTo>
                      <a:pt x="22" y="186"/>
                    </a:lnTo>
                    <a:lnTo>
                      <a:pt x="12" y="197"/>
                    </a:lnTo>
                    <a:lnTo>
                      <a:pt x="0" y="207"/>
                    </a:lnTo>
                    <a:lnTo>
                      <a:pt x="190" y="207"/>
                    </a:lnTo>
                    <a:lnTo>
                      <a:pt x="348" y="207"/>
                    </a:lnTo>
                    <a:lnTo>
                      <a:pt x="359" y="197"/>
                    </a:lnTo>
                    <a:lnTo>
                      <a:pt x="370" y="186"/>
                    </a:lnTo>
                    <a:lnTo>
                      <a:pt x="379" y="174"/>
                    </a:lnTo>
                    <a:lnTo>
                      <a:pt x="386" y="162"/>
                    </a:lnTo>
                    <a:lnTo>
                      <a:pt x="391" y="148"/>
                    </a:lnTo>
                    <a:lnTo>
                      <a:pt x="396" y="134"/>
                    </a:lnTo>
                    <a:lnTo>
                      <a:pt x="398" y="119"/>
                    </a:lnTo>
                    <a:lnTo>
                      <a:pt x="400" y="103"/>
                    </a:lnTo>
                    <a:lnTo>
                      <a:pt x="398" y="87"/>
                    </a:lnTo>
                    <a:lnTo>
                      <a:pt x="396" y="73"/>
                    </a:lnTo>
                    <a:lnTo>
                      <a:pt x="391" y="58"/>
                    </a:lnTo>
                    <a:lnTo>
                      <a:pt x="386" y="45"/>
                    </a:lnTo>
                    <a:lnTo>
                      <a:pt x="379" y="33"/>
                    </a:lnTo>
                    <a:lnTo>
                      <a:pt x="370" y="20"/>
                    </a:lnTo>
                    <a:lnTo>
                      <a:pt x="359" y="9"/>
                    </a:lnTo>
                    <a:lnTo>
                      <a:pt x="348" y="0"/>
                    </a:lnTo>
                    <a:close/>
                  </a:path>
                </a:pathLst>
              </a:custGeom>
              <a:gradFill rotWithShape="1">
                <a:gsLst>
                  <a:gs pos="0">
                    <a:srgbClr val="B2D28D"/>
                  </a:gs>
                  <a:gs pos="50000">
                    <a:srgbClr val="D0EDA9"/>
                  </a:gs>
                  <a:gs pos="100000">
                    <a:srgbClr val="6B8B4B"/>
                  </a:gs>
                </a:gsLst>
                <a:lin ang="5400000"/>
              </a:gradFill>
              <a:ln w="9525">
                <a:solidFill>
                  <a:srgbClr val="6B8B4B"/>
                </a:solidFill>
                <a:round/>
                <a:headEnd/>
                <a:tailEnd/>
              </a:ln>
            </p:spPr>
            <p:txBody>
              <a:bodyPr/>
              <a:lstStyle/>
              <a:p>
                <a:endParaRPr lang="zh-CN" altLang="en-US" sz="1050" b="1">
                  <a:latin typeface="微软雅黑" panose="020B0503020204020204" pitchFamily="34" charset="-122"/>
                  <a:ea typeface="微软雅黑" panose="020B0503020204020204" pitchFamily="34" charset="-122"/>
                </a:endParaRPr>
              </a:p>
            </p:txBody>
          </p:sp>
          <p:sp>
            <p:nvSpPr>
              <p:cNvPr id="26" name="Freeform 9"/>
              <p:cNvSpPr>
                <a:spLocks/>
              </p:cNvSpPr>
              <p:nvPr/>
            </p:nvSpPr>
            <p:spPr bwMode="auto">
              <a:xfrm>
                <a:off x="1225387" y="5965956"/>
                <a:ext cx="1824447" cy="432048"/>
              </a:xfrm>
              <a:custGeom>
                <a:avLst/>
                <a:gdLst>
                  <a:gd name="T0" fmla="*/ 2147483647 w 399"/>
                  <a:gd name="T1" fmla="*/ 0 h 207"/>
                  <a:gd name="T2" fmla="*/ 2147483647 w 399"/>
                  <a:gd name="T3" fmla="*/ 0 h 207"/>
                  <a:gd name="T4" fmla="*/ 2147483647 w 399"/>
                  <a:gd name="T5" fmla="*/ 0 h 207"/>
                  <a:gd name="T6" fmla="*/ 0 w 399"/>
                  <a:gd name="T7" fmla="*/ 0 h 207"/>
                  <a:gd name="T8" fmla="*/ 0 w 399"/>
                  <a:gd name="T9" fmla="*/ 2147483647 h 207"/>
                  <a:gd name="T10" fmla="*/ 0 w 399"/>
                  <a:gd name="T11" fmla="*/ 2147483647 h 207"/>
                  <a:gd name="T12" fmla="*/ 0 w 399"/>
                  <a:gd name="T13" fmla="*/ 2147483647 h 207"/>
                  <a:gd name="T14" fmla="*/ 0 w 399"/>
                  <a:gd name="T15" fmla="*/ 2147483647 h 207"/>
                  <a:gd name="T16" fmla="*/ 2147483647 w 399"/>
                  <a:gd name="T17" fmla="*/ 2147483647 h 207"/>
                  <a:gd name="T18" fmla="*/ 2147483647 w 399"/>
                  <a:gd name="T19" fmla="*/ 2147483647 h 207"/>
                  <a:gd name="T20" fmla="*/ 2147483647 w 399"/>
                  <a:gd name="T21" fmla="*/ 2147483647 h 207"/>
                  <a:gd name="T22" fmla="*/ 2147483647 w 399"/>
                  <a:gd name="T23" fmla="*/ 2147483647 h 207"/>
                  <a:gd name="T24" fmla="*/ 2147483647 w 399"/>
                  <a:gd name="T25" fmla="*/ 2147483647 h 207"/>
                  <a:gd name="T26" fmla="*/ 2147483647 w 399"/>
                  <a:gd name="T27" fmla="*/ 2147483647 h 207"/>
                  <a:gd name="T28" fmla="*/ 2147483647 w 399"/>
                  <a:gd name="T29" fmla="*/ 2147483647 h 207"/>
                  <a:gd name="T30" fmla="*/ 2147483647 w 399"/>
                  <a:gd name="T31" fmla="*/ 2147483647 h 207"/>
                  <a:gd name="T32" fmla="*/ 2147483647 w 399"/>
                  <a:gd name="T33" fmla="*/ 2147483647 h 207"/>
                  <a:gd name="T34" fmla="*/ 2147483647 w 399"/>
                  <a:gd name="T35" fmla="*/ 2147483647 h 207"/>
                  <a:gd name="T36" fmla="*/ 2147483647 w 399"/>
                  <a:gd name="T37" fmla="*/ 2147483647 h 207"/>
                  <a:gd name="T38" fmla="*/ 2147483647 w 399"/>
                  <a:gd name="T39" fmla="*/ 2147483647 h 207"/>
                  <a:gd name="T40" fmla="*/ 2147483647 w 399"/>
                  <a:gd name="T41" fmla="*/ 2147483647 h 207"/>
                  <a:gd name="T42" fmla="*/ 2147483647 w 399"/>
                  <a:gd name="T43" fmla="*/ 2147483647 h 207"/>
                  <a:gd name="T44" fmla="*/ 2147483647 w 399"/>
                  <a:gd name="T45" fmla="*/ 2147483647 h 207"/>
                  <a:gd name="T46" fmla="*/ 2147483647 w 399"/>
                  <a:gd name="T47" fmla="*/ 2147483647 h 207"/>
                  <a:gd name="T48" fmla="*/ 2147483647 w 399"/>
                  <a:gd name="T49" fmla="*/ 2147483647 h 207"/>
                  <a:gd name="T50" fmla="*/ 2147483647 w 399"/>
                  <a:gd name="T51" fmla="*/ 2147483647 h 207"/>
                  <a:gd name="T52" fmla="*/ 2147483647 w 399"/>
                  <a:gd name="T53" fmla="*/ 2147483647 h 207"/>
                  <a:gd name="T54" fmla="*/ 2147483647 w 399"/>
                  <a:gd name="T55" fmla="*/ 2147483647 h 207"/>
                  <a:gd name="T56" fmla="*/ 2147483647 w 399"/>
                  <a:gd name="T57" fmla="*/ 0 h 207"/>
                  <a:gd name="T58" fmla="*/ 2147483647 w 399"/>
                  <a:gd name="T59" fmla="*/ 0 h 2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99"/>
                  <a:gd name="T91" fmla="*/ 0 h 207"/>
                  <a:gd name="T92" fmla="*/ 399 w 399"/>
                  <a:gd name="T93" fmla="*/ 207 h 2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99" h="207">
                    <a:moveTo>
                      <a:pt x="348" y="0"/>
                    </a:moveTo>
                    <a:lnTo>
                      <a:pt x="189" y="0"/>
                    </a:lnTo>
                    <a:lnTo>
                      <a:pt x="56" y="0"/>
                    </a:lnTo>
                    <a:lnTo>
                      <a:pt x="0" y="0"/>
                    </a:lnTo>
                    <a:lnTo>
                      <a:pt x="0" y="207"/>
                    </a:lnTo>
                    <a:lnTo>
                      <a:pt x="56" y="207"/>
                    </a:lnTo>
                    <a:lnTo>
                      <a:pt x="189" y="207"/>
                    </a:lnTo>
                    <a:lnTo>
                      <a:pt x="348" y="207"/>
                    </a:lnTo>
                    <a:lnTo>
                      <a:pt x="360" y="197"/>
                    </a:lnTo>
                    <a:lnTo>
                      <a:pt x="370" y="186"/>
                    </a:lnTo>
                    <a:lnTo>
                      <a:pt x="378" y="174"/>
                    </a:lnTo>
                    <a:lnTo>
                      <a:pt x="385" y="162"/>
                    </a:lnTo>
                    <a:lnTo>
                      <a:pt x="392" y="148"/>
                    </a:lnTo>
                    <a:lnTo>
                      <a:pt x="395" y="134"/>
                    </a:lnTo>
                    <a:lnTo>
                      <a:pt x="398" y="119"/>
                    </a:lnTo>
                    <a:lnTo>
                      <a:pt x="399" y="103"/>
                    </a:lnTo>
                    <a:lnTo>
                      <a:pt x="398" y="87"/>
                    </a:lnTo>
                    <a:lnTo>
                      <a:pt x="395" y="73"/>
                    </a:lnTo>
                    <a:lnTo>
                      <a:pt x="392" y="58"/>
                    </a:lnTo>
                    <a:lnTo>
                      <a:pt x="385" y="45"/>
                    </a:lnTo>
                    <a:lnTo>
                      <a:pt x="378" y="33"/>
                    </a:lnTo>
                    <a:lnTo>
                      <a:pt x="370" y="20"/>
                    </a:lnTo>
                    <a:lnTo>
                      <a:pt x="360" y="9"/>
                    </a:lnTo>
                    <a:lnTo>
                      <a:pt x="348" y="0"/>
                    </a:lnTo>
                    <a:close/>
                  </a:path>
                </a:pathLst>
              </a:custGeom>
              <a:gradFill rotWithShape="1">
                <a:gsLst>
                  <a:gs pos="0">
                    <a:srgbClr val="C7D2BB"/>
                  </a:gs>
                  <a:gs pos="50000">
                    <a:srgbClr val="E1EDD4"/>
                  </a:gs>
                  <a:gs pos="100000">
                    <a:srgbClr val="808B78"/>
                  </a:gs>
                </a:gsLst>
                <a:lin ang="5400000"/>
              </a:gradFill>
              <a:ln w="9525">
                <a:solidFill>
                  <a:srgbClr val="808B78"/>
                </a:solidFill>
                <a:round/>
                <a:headEnd/>
                <a:tailEnd/>
              </a:ln>
            </p:spPr>
            <p:txBody>
              <a:bodyPr/>
              <a:lstStyle/>
              <a:p>
                <a:endParaRPr lang="zh-CN" altLang="en-US" sz="1050" b="1">
                  <a:latin typeface="微软雅黑" panose="020B0503020204020204" pitchFamily="34" charset="-122"/>
                  <a:ea typeface="微软雅黑" panose="020B0503020204020204" pitchFamily="34" charset="-122"/>
                </a:endParaRPr>
              </a:p>
            </p:txBody>
          </p:sp>
          <p:sp>
            <p:nvSpPr>
              <p:cNvPr id="27" name="Freeform 10"/>
              <p:cNvSpPr>
                <a:spLocks/>
              </p:cNvSpPr>
              <p:nvPr/>
            </p:nvSpPr>
            <p:spPr bwMode="auto">
              <a:xfrm>
                <a:off x="4839226" y="5964356"/>
                <a:ext cx="2020608" cy="432048"/>
              </a:xfrm>
              <a:custGeom>
                <a:avLst/>
                <a:gdLst>
                  <a:gd name="T0" fmla="*/ 2147483647 w 400"/>
                  <a:gd name="T1" fmla="*/ 0 h 207"/>
                  <a:gd name="T2" fmla="*/ 2147483647 w 400"/>
                  <a:gd name="T3" fmla="*/ 0 h 207"/>
                  <a:gd name="T4" fmla="*/ 0 w 400"/>
                  <a:gd name="T5" fmla="*/ 0 h 207"/>
                  <a:gd name="T6" fmla="*/ 0 w 400"/>
                  <a:gd name="T7" fmla="*/ 0 h 207"/>
                  <a:gd name="T8" fmla="*/ 2147483647 w 400"/>
                  <a:gd name="T9" fmla="*/ 2147483647 h 207"/>
                  <a:gd name="T10" fmla="*/ 2147483647 w 400"/>
                  <a:gd name="T11" fmla="*/ 2147483647 h 207"/>
                  <a:gd name="T12" fmla="*/ 2147483647 w 400"/>
                  <a:gd name="T13" fmla="*/ 2147483647 h 207"/>
                  <a:gd name="T14" fmla="*/ 2147483647 w 400"/>
                  <a:gd name="T15" fmla="*/ 2147483647 h 207"/>
                  <a:gd name="T16" fmla="*/ 2147483647 w 400"/>
                  <a:gd name="T17" fmla="*/ 2147483647 h 207"/>
                  <a:gd name="T18" fmla="*/ 2147483647 w 400"/>
                  <a:gd name="T19" fmla="*/ 2147483647 h 207"/>
                  <a:gd name="T20" fmla="*/ 2147483647 w 400"/>
                  <a:gd name="T21" fmla="*/ 2147483647 h 207"/>
                  <a:gd name="T22" fmla="*/ 2147483647 w 400"/>
                  <a:gd name="T23" fmla="*/ 2147483647 h 207"/>
                  <a:gd name="T24" fmla="*/ 2147483647 w 400"/>
                  <a:gd name="T25" fmla="*/ 2147483647 h 207"/>
                  <a:gd name="T26" fmla="*/ 2147483647 w 400"/>
                  <a:gd name="T27" fmla="*/ 2147483647 h 207"/>
                  <a:gd name="T28" fmla="*/ 2147483647 w 400"/>
                  <a:gd name="T29" fmla="*/ 2147483647 h 207"/>
                  <a:gd name="T30" fmla="*/ 2147483647 w 400"/>
                  <a:gd name="T31" fmla="*/ 2147483647 h 207"/>
                  <a:gd name="T32" fmla="*/ 2147483647 w 400"/>
                  <a:gd name="T33" fmla="*/ 2147483647 h 207"/>
                  <a:gd name="T34" fmla="*/ 2147483647 w 400"/>
                  <a:gd name="T35" fmla="*/ 2147483647 h 207"/>
                  <a:gd name="T36" fmla="*/ 2147483647 w 400"/>
                  <a:gd name="T37" fmla="*/ 2147483647 h 207"/>
                  <a:gd name="T38" fmla="*/ 2147483647 w 400"/>
                  <a:gd name="T39" fmla="*/ 2147483647 h 207"/>
                  <a:gd name="T40" fmla="*/ 0 w 400"/>
                  <a:gd name="T41" fmla="*/ 2147483647 h 207"/>
                  <a:gd name="T42" fmla="*/ 2147483647 w 400"/>
                  <a:gd name="T43" fmla="*/ 2147483647 h 207"/>
                  <a:gd name="T44" fmla="*/ 2147483647 w 400"/>
                  <a:gd name="T45" fmla="*/ 2147483647 h 207"/>
                  <a:gd name="T46" fmla="*/ 2147483647 w 400"/>
                  <a:gd name="T47" fmla="*/ 2147483647 h 207"/>
                  <a:gd name="T48" fmla="*/ 2147483647 w 400"/>
                  <a:gd name="T49" fmla="*/ 2147483647 h 207"/>
                  <a:gd name="T50" fmla="*/ 2147483647 w 400"/>
                  <a:gd name="T51" fmla="*/ 2147483647 h 207"/>
                  <a:gd name="T52" fmla="*/ 2147483647 w 400"/>
                  <a:gd name="T53" fmla="*/ 2147483647 h 207"/>
                  <a:gd name="T54" fmla="*/ 2147483647 w 400"/>
                  <a:gd name="T55" fmla="*/ 2147483647 h 207"/>
                  <a:gd name="T56" fmla="*/ 2147483647 w 400"/>
                  <a:gd name="T57" fmla="*/ 2147483647 h 207"/>
                  <a:gd name="T58" fmla="*/ 2147483647 w 400"/>
                  <a:gd name="T59" fmla="*/ 2147483647 h 207"/>
                  <a:gd name="T60" fmla="*/ 2147483647 w 400"/>
                  <a:gd name="T61" fmla="*/ 2147483647 h 207"/>
                  <a:gd name="T62" fmla="*/ 2147483647 w 400"/>
                  <a:gd name="T63" fmla="*/ 2147483647 h 207"/>
                  <a:gd name="T64" fmla="*/ 2147483647 w 400"/>
                  <a:gd name="T65" fmla="*/ 2147483647 h 207"/>
                  <a:gd name="T66" fmla="*/ 2147483647 w 400"/>
                  <a:gd name="T67" fmla="*/ 2147483647 h 207"/>
                  <a:gd name="T68" fmla="*/ 2147483647 w 400"/>
                  <a:gd name="T69" fmla="*/ 2147483647 h 207"/>
                  <a:gd name="T70" fmla="*/ 2147483647 w 400"/>
                  <a:gd name="T71" fmla="*/ 2147483647 h 207"/>
                  <a:gd name="T72" fmla="*/ 2147483647 w 400"/>
                  <a:gd name="T73" fmla="*/ 2147483647 h 207"/>
                  <a:gd name="T74" fmla="*/ 2147483647 w 400"/>
                  <a:gd name="T75" fmla="*/ 2147483647 h 207"/>
                  <a:gd name="T76" fmla="*/ 2147483647 w 400"/>
                  <a:gd name="T77" fmla="*/ 2147483647 h 207"/>
                  <a:gd name="T78" fmla="*/ 2147483647 w 400"/>
                  <a:gd name="T79" fmla="*/ 2147483647 h 207"/>
                  <a:gd name="T80" fmla="*/ 2147483647 w 400"/>
                  <a:gd name="T81" fmla="*/ 0 h 207"/>
                  <a:gd name="T82" fmla="*/ 2147483647 w 400"/>
                  <a:gd name="T83" fmla="*/ 0 h 2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0"/>
                  <a:gd name="T127" fmla="*/ 0 h 207"/>
                  <a:gd name="T128" fmla="*/ 400 w 400"/>
                  <a:gd name="T129" fmla="*/ 207 h 2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0" h="207">
                    <a:moveTo>
                      <a:pt x="349" y="0"/>
                    </a:moveTo>
                    <a:lnTo>
                      <a:pt x="190" y="0"/>
                    </a:lnTo>
                    <a:lnTo>
                      <a:pt x="0" y="0"/>
                    </a:lnTo>
                    <a:lnTo>
                      <a:pt x="11" y="9"/>
                    </a:lnTo>
                    <a:lnTo>
                      <a:pt x="21" y="20"/>
                    </a:lnTo>
                    <a:lnTo>
                      <a:pt x="31" y="33"/>
                    </a:lnTo>
                    <a:lnTo>
                      <a:pt x="38" y="45"/>
                    </a:lnTo>
                    <a:lnTo>
                      <a:pt x="43" y="58"/>
                    </a:lnTo>
                    <a:lnTo>
                      <a:pt x="48" y="73"/>
                    </a:lnTo>
                    <a:lnTo>
                      <a:pt x="50" y="87"/>
                    </a:lnTo>
                    <a:lnTo>
                      <a:pt x="51" y="103"/>
                    </a:lnTo>
                    <a:lnTo>
                      <a:pt x="50" y="119"/>
                    </a:lnTo>
                    <a:lnTo>
                      <a:pt x="48" y="134"/>
                    </a:lnTo>
                    <a:lnTo>
                      <a:pt x="43" y="148"/>
                    </a:lnTo>
                    <a:lnTo>
                      <a:pt x="38" y="162"/>
                    </a:lnTo>
                    <a:lnTo>
                      <a:pt x="31" y="174"/>
                    </a:lnTo>
                    <a:lnTo>
                      <a:pt x="21" y="186"/>
                    </a:lnTo>
                    <a:lnTo>
                      <a:pt x="11" y="197"/>
                    </a:lnTo>
                    <a:lnTo>
                      <a:pt x="0" y="207"/>
                    </a:lnTo>
                    <a:lnTo>
                      <a:pt x="190" y="207"/>
                    </a:lnTo>
                    <a:lnTo>
                      <a:pt x="349" y="207"/>
                    </a:lnTo>
                    <a:lnTo>
                      <a:pt x="360" y="197"/>
                    </a:lnTo>
                    <a:lnTo>
                      <a:pt x="370" y="186"/>
                    </a:lnTo>
                    <a:lnTo>
                      <a:pt x="378" y="174"/>
                    </a:lnTo>
                    <a:lnTo>
                      <a:pt x="386" y="162"/>
                    </a:lnTo>
                    <a:lnTo>
                      <a:pt x="392" y="148"/>
                    </a:lnTo>
                    <a:lnTo>
                      <a:pt x="397" y="134"/>
                    </a:lnTo>
                    <a:lnTo>
                      <a:pt x="399" y="119"/>
                    </a:lnTo>
                    <a:lnTo>
                      <a:pt x="400" y="103"/>
                    </a:lnTo>
                    <a:lnTo>
                      <a:pt x="399" y="87"/>
                    </a:lnTo>
                    <a:lnTo>
                      <a:pt x="397" y="73"/>
                    </a:lnTo>
                    <a:lnTo>
                      <a:pt x="392" y="58"/>
                    </a:lnTo>
                    <a:lnTo>
                      <a:pt x="386" y="45"/>
                    </a:lnTo>
                    <a:lnTo>
                      <a:pt x="378" y="33"/>
                    </a:lnTo>
                    <a:lnTo>
                      <a:pt x="370" y="20"/>
                    </a:lnTo>
                    <a:lnTo>
                      <a:pt x="360" y="9"/>
                    </a:lnTo>
                    <a:lnTo>
                      <a:pt x="349" y="0"/>
                    </a:lnTo>
                    <a:close/>
                  </a:path>
                </a:pathLst>
              </a:custGeom>
              <a:gradFill rotWithShape="1">
                <a:gsLst>
                  <a:gs pos="0">
                    <a:srgbClr val="98D25F"/>
                  </a:gs>
                  <a:gs pos="50000">
                    <a:srgbClr val="A6ED43"/>
                  </a:gs>
                  <a:gs pos="100000">
                    <a:srgbClr val="5F8B25"/>
                  </a:gs>
                </a:gsLst>
                <a:lin ang="5400000"/>
              </a:gradFill>
              <a:ln w="9525">
                <a:solidFill>
                  <a:srgbClr val="5F8B25"/>
                </a:solidFill>
                <a:round/>
                <a:headEnd/>
                <a:tailEnd/>
              </a:ln>
            </p:spPr>
            <p:txBody>
              <a:bodyPr/>
              <a:lstStyle/>
              <a:p>
                <a:endParaRPr lang="zh-CN" altLang="en-US" sz="1050" b="1">
                  <a:latin typeface="微软雅黑" panose="020B0503020204020204" pitchFamily="34" charset="-122"/>
                  <a:ea typeface="微软雅黑" panose="020B0503020204020204" pitchFamily="34" charset="-122"/>
                </a:endParaRPr>
              </a:p>
            </p:txBody>
          </p:sp>
          <p:sp>
            <p:nvSpPr>
              <p:cNvPr id="28" name="Freeform 11"/>
              <p:cNvSpPr>
                <a:spLocks/>
              </p:cNvSpPr>
              <p:nvPr/>
            </p:nvSpPr>
            <p:spPr bwMode="auto">
              <a:xfrm>
                <a:off x="6713342" y="5964356"/>
                <a:ext cx="2020608" cy="432048"/>
              </a:xfrm>
              <a:custGeom>
                <a:avLst/>
                <a:gdLst>
                  <a:gd name="T0" fmla="*/ 2147483647 w 400"/>
                  <a:gd name="T1" fmla="*/ 0 h 207"/>
                  <a:gd name="T2" fmla="*/ 2147483647 w 400"/>
                  <a:gd name="T3" fmla="*/ 0 h 207"/>
                  <a:gd name="T4" fmla="*/ 0 w 400"/>
                  <a:gd name="T5" fmla="*/ 0 h 207"/>
                  <a:gd name="T6" fmla="*/ 0 w 400"/>
                  <a:gd name="T7" fmla="*/ 0 h 207"/>
                  <a:gd name="T8" fmla="*/ 2147483647 w 400"/>
                  <a:gd name="T9" fmla="*/ 2147483647 h 207"/>
                  <a:gd name="T10" fmla="*/ 2147483647 w 400"/>
                  <a:gd name="T11" fmla="*/ 2147483647 h 207"/>
                  <a:gd name="T12" fmla="*/ 2147483647 w 400"/>
                  <a:gd name="T13" fmla="*/ 2147483647 h 207"/>
                  <a:gd name="T14" fmla="*/ 2147483647 w 400"/>
                  <a:gd name="T15" fmla="*/ 2147483647 h 207"/>
                  <a:gd name="T16" fmla="*/ 2147483647 w 400"/>
                  <a:gd name="T17" fmla="*/ 2147483647 h 207"/>
                  <a:gd name="T18" fmla="*/ 2147483647 w 400"/>
                  <a:gd name="T19" fmla="*/ 2147483647 h 207"/>
                  <a:gd name="T20" fmla="*/ 2147483647 w 400"/>
                  <a:gd name="T21" fmla="*/ 2147483647 h 207"/>
                  <a:gd name="T22" fmla="*/ 2147483647 w 400"/>
                  <a:gd name="T23" fmla="*/ 2147483647 h 207"/>
                  <a:gd name="T24" fmla="*/ 2147483647 w 400"/>
                  <a:gd name="T25" fmla="*/ 2147483647 h 207"/>
                  <a:gd name="T26" fmla="*/ 2147483647 w 400"/>
                  <a:gd name="T27" fmla="*/ 2147483647 h 207"/>
                  <a:gd name="T28" fmla="*/ 2147483647 w 400"/>
                  <a:gd name="T29" fmla="*/ 2147483647 h 207"/>
                  <a:gd name="T30" fmla="*/ 2147483647 w 400"/>
                  <a:gd name="T31" fmla="*/ 2147483647 h 207"/>
                  <a:gd name="T32" fmla="*/ 2147483647 w 400"/>
                  <a:gd name="T33" fmla="*/ 2147483647 h 207"/>
                  <a:gd name="T34" fmla="*/ 2147483647 w 400"/>
                  <a:gd name="T35" fmla="*/ 2147483647 h 207"/>
                  <a:gd name="T36" fmla="*/ 2147483647 w 400"/>
                  <a:gd name="T37" fmla="*/ 2147483647 h 207"/>
                  <a:gd name="T38" fmla="*/ 2147483647 w 400"/>
                  <a:gd name="T39" fmla="*/ 2147483647 h 207"/>
                  <a:gd name="T40" fmla="*/ 0 w 400"/>
                  <a:gd name="T41" fmla="*/ 2147483647 h 207"/>
                  <a:gd name="T42" fmla="*/ 2147483647 w 400"/>
                  <a:gd name="T43" fmla="*/ 2147483647 h 207"/>
                  <a:gd name="T44" fmla="*/ 2147483647 w 400"/>
                  <a:gd name="T45" fmla="*/ 2147483647 h 207"/>
                  <a:gd name="T46" fmla="*/ 2147483647 w 400"/>
                  <a:gd name="T47" fmla="*/ 2147483647 h 207"/>
                  <a:gd name="T48" fmla="*/ 2147483647 w 400"/>
                  <a:gd name="T49" fmla="*/ 2147483647 h 207"/>
                  <a:gd name="T50" fmla="*/ 2147483647 w 400"/>
                  <a:gd name="T51" fmla="*/ 2147483647 h 207"/>
                  <a:gd name="T52" fmla="*/ 2147483647 w 400"/>
                  <a:gd name="T53" fmla="*/ 2147483647 h 207"/>
                  <a:gd name="T54" fmla="*/ 2147483647 w 400"/>
                  <a:gd name="T55" fmla="*/ 2147483647 h 207"/>
                  <a:gd name="T56" fmla="*/ 2147483647 w 400"/>
                  <a:gd name="T57" fmla="*/ 2147483647 h 207"/>
                  <a:gd name="T58" fmla="*/ 2147483647 w 400"/>
                  <a:gd name="T59" fmla="*/ 2147483647 h 207"/>
                  <a:gd name="T60" fmla="*/ 2147483647 w 400"/>
                  <a:gd name="T61" fmla="*/ 2147483647 h 207"/>
                  <a:gd name="T62" fmla="*/ 2147483647 w 400"/>
                  <a:gd name="T63" fmla="*/ 2147483647 h 207"/>
                  <a:gd name="T64" fmla="*/ 2147483647 w 400"/>
                  <a:gd name="T65" fmla="*/ 2147483647 h 207"/>
                  <a:gd name="T66" fmla="*/ 2147483647 w 400"/>
                  <a:gd name="T67" fmla="*/ 2147483647 h 207"/>
                  <a:gd name="T68" fmla="*/ 2147483647 w 400"/>
                  <a:gd name="T69" fmla="*/ 2147483647 h 207"/>
                  <a:gd name="T70" fmla="*/ 2147483647 w 400"/>
                  <a:gd name="T71" fmla="*/ 2147483647 h 207"/>
                  <a:gd name="T72" fmla="*/ 2147483647 w 400"/>
                  <a:gd name="T73" fmla="*/ 2147483647 h 207"/>
                  <a:gd name="T74" fmla="*/ 2147483647 w 400"/>
                  <a:gd name="T75" fmla="*/ 2147483647 h 207"/>
                  <a:gd name="T76" fmla="*/ 2147483647 w 400"/>
                  <a:gd name="T77" fmla="*/ 2147483647 h 207"/>
                  <a:gd name="T78" fmla="*/ 2147483647 w 400"/>
                  <a:gd name="T79" fmla="*/ 2147483647 h 207"/>
                  <a:gd name="T80" fmla="*/ 2147483647 w 400"/>
                  <a:gd name="T81" fmla="*/ 0 h 207"/>
                  <a:gd name="T82" fmla="*/ 2147483647 w 400"/>
                  <a:gd name="T83" fmla="*/ 0 h 2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0"/>
                  <a:gd name="T127" fmla="*/ 0 h 207"/>
                  <a:gd name="T128" fmla="*/ 400 w 400"/>
                  <a:gd name="T129" fmla="*/ 207 h 2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0" h="207">
                    <a:moveTo>
                      <a:pt x="349" y="0"/>
                    </a:moveTo>
                    <a:lnTo>
                      <a:pt x="190" y="0"/>
                    </a:lnTo>
                    <a:lnTo>
                      <a:pt x="0" y="0"/>
                    </a:lnTo>
                    <a:lnTo>
                      <a:pt x="11" y="9"/>
                    </a:lnTo>
                    <a:lnTo>
                      <a:pt x="21" y="20"/>
                    </a:lnTo>
                    <a:lnTo>
                      <a:pt x="29" y="33"/>
                    </a:lnTo>
                    <a:lnTo>
                      <a:pt x="37" y="45"/>
                    </a:lnTo>
                    <a:lnTo>
                      <a:pt x="43" y="58"/>
                    </a:lnTo>
                    <a:lnTo>
                      <a:pt x="48" y="73"/>
                    </a:lnTo>
                    <a:lnTo>
                      <a:pt x="50" y="87"/>
                    </a:lnTo>
                    <a:lnTo>
                      <a:pt x="51" y="103"/>
                    </a:lnTo>
                    <a:lnTo>
                      <a:pt x="50" y="119"/>
                    </a:lnTo>
                    <a:lnTo>
                      <a:pt x="48" y="134"/>
                    </a:lnTo>
                    <a:lnTo>
                      <a:pt x="43" y="148"/>
                    </a:lnTo>
                    <a:lnTo>
                      <a:pt x="37" y="162"/>
                    </a:lnTo>
                    <a:lnTo>
                      <a:pt x="29" y="174"/>
                    </a:lnTo>
                    <a:lnTo>
                      <a:pt x="21" y="186"/>
                    </a:lnTo>
                    <a:lnTo>
                      <a:pt x="11" y="197"/>
                    </a:lnTo>
                    <a:lnTo>
                      <a:pt x="0" y="207"/>
                    </a:lnTo>
                    <a:lnTo>
                      <a:pt x="190" y="207"/>
                    </a:lnTo>
                    <a:lnTo>
                      <a:pt x="349" y="207"/>
                    </a:lnTo>
                    <a:lnTo>
                      <a:pt x="360" y="197"/>
                    </a:lnTo>
                    <a:lnTo>
                      <a:pt x="369" y="186"/>
                    </a:lnTo>
                    <a:lnTo>
                      <a:pt x="378" y="174"/>
                    </a:lnTo>
                    <a:lnTo>
                      <a:pt x="385" y="162"/>
                    </a:lnTo>
                    <a:lnTo>
                      <a:pt x="391" y="148"/>
                    </a:lnTo>
                    <a:lnTo>
                      <a:pt x="396" y="134"/>
                    </a:lnTo>
                    <a:lnTo>
                      <a:pt x="399" y="119"/>
                    </a:lnTo>
                    <a:lnTo>
                      <a:pt x="400" y="103"/>
                    </a:lnTo>
                    <a:lnTo>
                      <a:pt x="399" y="87"/>
                    </a:lnTo>
                    <a:lnTo>
                      <a:pt x="396" y="73"/>
                    </a:lnTo>
                    <a:lnTo>
                      <a:pt x="391" y="58"/>
                    </a:lnTo>
                    <a:lnTo>
                      <a:pt x="385" y="45"/>
                    </a:lnTo>
                    <a:lnTo>
                      <a:pt x="378" y="33"/>
                    </a:lnTo>
                    <a:lnTo>
                      <a:pt x="369" y="20"/>
                    </a:lnTo>
                    <a:lnTo>
                      <a:pt x="360" y="9"/>
                    </a:lnTo>
                    <a:lnTo>
                      <a:pt x="349" y="0"/>
                    </a:lnTo>
                    <a:close/>
                  </a:path>
                </a:pathLst>
              </a:custGeom>
              <a:gradFill rotWithShape="1">
                <a:gsLst>
                  <a:gs pos="0">
                    <a:srgbClr val="497F13"/>
                  </a:gs>
                  <a:gs pos="50000">
                    <a:srgbClr val="80DB25"/>
                  </a:gs>
                  <a:gs pos="100000">
                    <a:srgbClr val="26420A"/>
                  </a:gs>
                </a:gsLst>
                <a:lin ang="5400000"/>
              </a:gradFill>
              <a:ln w="9525">
                <a:solidFill>
                  <a:srgbClr val="26420A"/>
                </a:solidFill>
                <a:round/>
                <a:headEnd/>
                <a:tailEnd/>
              </a:ln>
            </p:spPr>
            <p:txBody>
              <a:bodyPr/>
              <a:lstStyle/>
              <a:p>
                <a:endParaRPr lang="zh-CN" altLang="en-US" sz="1050" b="1">
                  <a:latin typeface="微软雅黑" panose="020B0503020204020204" pitchFamily="34" charset="-122"/>
                  <a:ea typeface="微软雅黑" panose="020B0503020204020204" pitchFamily="34" charset="-122"/>
                </a:endParaRPr>
              </a:p>
            </p:txBody>
          </p:sp>
          <p:sp>
            <p:nvSpPr>
              <p:cNvPr id="29" name="Rektangel 33"/>
              <p:cNvSpPr>
                <a:spLocks noChangeArrowheads="1"/>
              </p:cNvSpPr>
              <p:nvPr/>
            </p:nvSpPr>
            <p:spPr bwMode="auto">
              <a:xfrm>
                <a:off x="1568959" y="6036364"/>
                <a:ext cx="1120357" cy="300708"/>
              </a:xfrm>
              <a:prstGeom prst="rect">
                <a:avLst/>
              </a:prstGeom>
              <a:noFill/>
              <a:ln w="9525">
                <a:noFill/>
                <a:miter lim="800000"/>
                <a:headEnd/>
                <a:tailEnd/>
              </a:ln>
            </p:spPr>
            <p:txBody>
              <a:bodyPr wrap="none">
                <a:spAutoFit/>
              </a:bodyPr>
              <a:lstStyle/>
              <a:p>
                <a:r>
                  <a:rPr lang="da-DK" altLang="zh-CN" sz="1050" b="1" dirty="0">
                    <a:solidFill>
                      <a:srgbClr val="000000"/>
                    </a:solidFill>
                    <a:latin typeface="微软雅黑" panose="020B0503020204020204" pitchFamily="34" charset="-122"/>
                    <a:ea typeface="微软雅黑" panose="020B0503020204020204" pitchFamily="34" charset="-122"/>
                  </a:rPr>
                  <a:t>200K</a:t>
                </a:r>
                <a:r>
                  <a:rPr lang="zh-CN" altLang="en-US" sz="1050" b="1" dirty="0">
                    <a:solidFill>
                      <a:srgbClr val="000000"/>
                    </a:solidFill>
                    <a:latin typeface="微软雅黑" panose="020B0503020204020204" pitchFamily="34" charset="-122"/>
                    <a:ea typeface="微软雅黑" panose="020B0503020204020204" pitchFamily="34" charset="-122"/>
                  </a:rPr>
                  <a:t>～</a:t>
                </a:r>
                <a:r>
                  <a:rPr lang="en-US" altLang="zh-CN" sz="1050" b="1" dirty="0">
                    <a:solidFill>
                      <a:srgbClr val="000000"/>
                    </a:solidFill>
                    <a:latin typeface="微软雅黑" panose="020B0503020204020204" pitchFamily="34" charset="-122"/>
                    <a:ea typeface="微软雅黑" panose="020B0503020204020204" pitchFamily="34" charset="-122"/>
                  </a:rPr>
                  <a:t>450K</a:t>
                </a:r>
                <a:endParaRPr lang="da-DK" altLang="zh-CN" sz="1050" b="1" dirty="0">
                  <a:solidFill>
                    <a:srgbClr val="000000"/>
                  </a:solidFill>
                  <a:latin typeface="微软雅黑" panose="020B0503020204020204" pitchFamily="34" charset="-122"/>
                  <a:ea typeface="微软雅黑" panose="020B0503020204020204" pitchFamily="34" charset="-122"/>
                </a:endParaRPr>
              </a:p>
            </p:txBody>
          </p:sp>
          <p:sp>
            <p:nvSpPr>
              <p:cNvPr id="30" name="Rektangel 33"/>
              <p:cNvSpPr>
                <a:spLocks noChangeArrowheads="1"/>
              </p:cNvSpPr>
              <p:nvPr/>
            </p:nvSpPr>
            <p:spPr bwMode="auto">
              <a:xfrm>
                <a:off x="3426677" y="6055925"/>
                <a:ext cx="984600" cy="300708"/>
              </a:xfrm>
              <a:prstGeom prst="rect">
                <a:avLst/>
              </a:prstGeom>
              <a:noFill/>
              <a:ln w="9525">
                <a:noFill/>
                <a:miter lim="800000"/>
                <a:headEnd/>
                <a:tailEnd/>
              </a:ln>
            </p:spPr>
            <p:txBody>
              <a:bodyPr wrap="none">
                <a:spAutoFit/>
              </a:bodyPr>
              <a:lstStyle/>
              <a:p>
                <a:r>
                  <a:rPr lang="da-DK" altLang="zh-CN" sz="1050" b="1" dirty="0">
                    <a:solidFill>
                      <a:srgbClr val="000000"/>
                    </a:solidFill>
                    <a:latin typeface="微软雅黑" panose="020B0503020204020204" pitchFamily="34" charset="-122"/>
                    <a:ea typeface="微软雅黑" panose="020B0503020204020204" pitchFamily="34" charset="-122"/>
                  </a:rPr>
                  <a:t>600K</a:t>
                </a:r>
                <a:r>
                  <a:rPr lang="zh-CN" altLang="en-US" sz="1050" b="1" dirty="0">
                    <a:solidFill>
                      <a:srgbClr val="000000"/>
                    </a:solidFill>
                    <a:latin typeface="微软雅黑" panose="020B0503020204020204" pitchFamily="34" charset="-122"/>
                    <a:ea typeface="微软雅黑" panose="020B0503020204020204" pitchFamily="34" charset="-122"/>
                  </a:rPr>
                  <a:t>～</a:t>
                </a:r>
                <a:r>
                  <a:rPr lang="da-DK" altLang="zh-CN" sz="1050" b="1" dirty="0">
                    <a:solidFill>
                      <a:srgbClr val="000000"/>
                    </a:solidFill>
                    <a:latin typeface="微软雅黑" panose="020B0503020204020204" pitchFamily="34" charset="-122"/>
                    <a:ea typeface="微软雅黑" panose="020B0503020204020204" pitchFamily="34" charset="-122"/>
                  </a:rPr>
                  <a:t>2M</a:t>
                </a:r>
              </a:p>
            </p:txBody>
          </p:sp>
          <p:sp>
            <p:nvSpPr>
              <p:cNvPr id="31" name="Rektangel 33"/>
              <p:cNvSpPr>
                <a:spLocks noChangeArrowheads="1"/>
              </p:cNvSpPr>
              <p:nvPr/>
            </p:nvSpPr>
            <p:spPr bwMode="auto">
              <a:xfrm>
                <a:off x="5376364" y="6036364"/>
                <a:ext cx="941729" cy="300708"/>
              </a:xfrm>
              <a:prstGeom prst="rect">
                <a:avLst/>
              </a:prstGeom>
              <a:noFill/>
              <a:ln w="9525">
                <a:noFill/>
                <a:miter lim="800000"/>
                <a:headEnd/>
                <a:tailEnd/>
              </a:ln>
            </p:spPr>
            <p:txBody>
              <a:bodyPr wrap="none">
                <a:spAutoFit/>
              </a:bodyPr>
              <a:lstStyle/>
              <a:p>
                <a:r>
                  <a:rPr lang="da-DK" altLang="zh-CN" sz="1050" b="1" dirty="0">
                    <a:solidFill>
                      <a:srgbClr val="000000"/>
                    </a:solidFill>
                    <a:latin typeface="微软雅黑" panose="020B0503020204020204" pitchFamily="34" charset="-122"/>
                    <a:ea typeface="微软雅黑" panose="020B0503020204020204" pitchFamily="34" charset="-122"/>
                  </a:rPr>
                  <a:t>1M</a:t>
                </a:r>
                <a:r>
                  <a:rPr lang="zh-CN" altLang="en-US" sz="1050" b="1" dirty="0">
                    <a:solidFill>
                      <a:srgbClr val="000000"/>
                    </a:solidFill>
                    <a:latin typeface="微软雅黑" panose="020B0503020204020204" pitchFamily="34" charset="-122"/>
                    <a:ea typeface="微软雅黑" panose="020B0503020204020204" pitchFamily="34" charset="-122"/>
                  </a:rPr>
                  <a:t>～</a:t>
                </a:r>
                <a:r>
                  <a:rPr lang="en-US" altLang="zh-CN" sz="1050" b="1" dirty="0">
                    <a:solidFill>
                      <a:srgbClr val="000000"/>
                    </a:solidFill>
                    <a:latin typeface="微软雅黑" panose="020B0503020204020204" pitchFamily="34" charset="-122"/>
                    <a:ea typeface="微软雅黑" panose="020B0503020204020204" pitchFamily="34" charset="-122"/>
                  </a:rPr>
                  <a:t>15M</a:t>
                </a:r>
                <a:endParaRPr lang="da-DK" altLang="zh-CN" sz="1050" b="1" dirty="0">
                  <a:solidFill>
                    <a:srgbClr val="000000"/>
                  </a:solidFill>
                  <a:latin typeface="微软雅黑" panose="020B0503020204020204" pitchFamily="34" charset="-122"/>
                  <a:ea typeface="微软雅黑" panose="020B0503020204020204" pitchFamily="34" charset="-122"/>
                </a:endParaRPr>
              </a:p>
            </p:txBody>
          </p:sp>
          <p:sp>
            <p:nvSpPr>
              <p:cNvPr id="32" name="Rektangel 33"/>
              <p:cNvSpPr>
                <a:spLocks noChangeArrowheads="1"/>
              </p:cNvSpPr>
              <p:nvPr/>
            </p:nvSpPr>
            <p:spPr bwMode="auto">
              <a:xfrm>
                <a:off x="7233752" y="6007898"/>
                <a:ext cx="1034615" cy="300708"/>
              </a:xfrm>
              <a:prstGeom prst="rect">
                <a:avLst/>
              </a:prstGeom>
              <a:noFill/>
              <a:ln w="9525">
                <a:noFill/>
                <a:miter lim="800000"/>
                <a:headEnd/>
                <a:tailEnd/>
              </a:ln>
            </p:spPr>
            <p:txBody>
              <a:bodyPr wrap="none">
                <a:spAutoFit/>
              </a:bodyPr>
              <a:lstStyle/>
              <a:p>
                <a:r>
                  <a:rPr lang="da-DK" altLang="zh-CN" sz="1050" b="1" dirty="0">
                    <a:solidFill>
                      <a:srgbClr val="000000"/>
                    </a:solidFill>
                    <a:latin typeface="微软雅黑" panose="020B0503020204020204" pitchFamily="34" charset="-122"/>
                    <a:ea typeface="微软雅黑" panose="020B0503020204020204" pitchFamily="34" charset="-122"/>
                  </a:rPr>
                  <a:t>16M</a:t>
                </a:r>
                <a:r>
                  <a:rPr lang="zh-CN" altLang="en-US" sz="1050" b="1" dirty="0">
                    <a:solidFill>
                      <a:srgbClr val="000000"/>
                    </a:solidFill>
                    <a:latin typeface="微软雅黑" panose="020B0503020204020204" pitchFamily="34" charset="-122"/>
                    <a:ea typeface="微软雅黑" panose="020B0503020204020204" pitchFamily="34" charset="-122"/>
                  </a:rPr>
                  <a:t>～</a:t>
                </a:r>
                <a:r>
                  <a:rPr lang="en-US" altLang="zh-CN" sz="1050" b="1" dirty="0">
                    <a:solidFill>
                      <a:srgbClr val="000000"/>
                    </a:solidFill>
                    <a:latin typeface="微软雅黑" panose="020B0503020204020204" pitchFamily="34" charset="-122"/>
                    <a:ea typeface="微软雅黑" panose="020B0503020204020204" pitchFamily="34" charset="-122"/>
                  </a:rPr>
                  <a:t>50</a:t>
                </a:r>
                <a:r>
                  <a:rPr lang="da-DK" altLang="zh-CN" sz="1050" b="1" dirty="0">
                    <a:solidFill>
                      <a:srgbClr val="000000"/>
                    </a:solidFill>
                    <a:latin typeface="微软雅黑" panose="020B0503020204020204" pitchFamily="34" charset="-122"/>
                    <a:ea typeface="微软雅黑" panose="020B0503020204020204" pitchFamily="34" charset="-122"/>
                  </a:rPr>
                  <a:t>M</a:t>
                </a:r>
              </a:p>
            </p:txBody>
          </p:sp>
        </p:grpSp>
        <p:sp>
          <p:nvSpPr>
            <p:cNvPr id="17" name="矩形 16"/>
            <p:cNvSpPr/>
            <p:nvPr/>
          </p:nvSpPr>
          <p:spPr>
            <a:xfrm>
              <a:off x="4588258" y="5070379"/>
              <a:ext cx="1637928" cy="382718"/>
            </a:xfrm>
            <a:prstGeom prst="rect">
              <a:avLst/>
            </a:prstGeom>
          </p:spPr>
          <p:txBody>
            <a:bodyPr wrap="square">
              <a:spAutoFit/>
            </a:bodyPr>
            <a:lstStyle/>
            <a:p>
              <a:pPr algn="ctr">
                <a:spcBef>
                  <a:spcPts val="450"/>
                </a:spcBef>
              </a:pPr>
              <a:r>
                <a:rPr lang="zh-CN" altLang="en-US" sz="750" dirty="0">
                  <a:latin typeface="微软雅黑" panose="020B0503020204020204" pitchFamily="34" charset="-122"/>
                  <a:ea typeface="微软雅黑" panose="020B0503020204020204" pitchFamily="34" charset="-122"/>
                  <a:cs typeface="Arial" pitchFamily="34" charset="0"/>
                </a:rPr>
                <a:t>   中型企业、金融、电力、 </a:t>
              </a:r>
              <a:endParaRPr lang="en-US" altLang="zh-CN" sz="750" dirty="0">
                <a:latin typeface="微软雅黑" panose="020B0503020204020204" pitchFamily="34" charset="-122"/>
                <a:ea typeface="微软雅黑" panose="020B0503020204020204" pitchFamily="34" charset="-122"/>
                <a:cs typeface="Arial" pitchFamily="34" charset="0"/>
              </a:endParaRPr>
            </a:p>
            <a:p>
              <a:pPr algn="ctr">
                <a:spcBef>
                  <a:spcPts val="0"/>
                </a:spcBef>
              </a:pPr>
              <a:r>
                <a:rPr lang="en-US" altLang="zh-CN" sz="750" dirty="0">
                  <a:latin typeface="微软雅黑" panose="020B0503020204020204" pitchFamily="34" charset="-122"/>
                  <a:ea typeface="微软雅黑" panose="020B0503020204020204" pitchFamily="34" charset="-122"/>
                  <a:cs typeface="Arial" pitchFamily="34" charset="0"/>
                </a:rPr>
                <a:t> </a:t>
              </a:r>
              <a:r>
                <a:rPr lang="zh-CN" altLang="en-US" sz="750" dirty="0">
                  <a:latin typeface="微软雅黑" panose="020B0503020204020204" pitchFamily="34" charset="-122"/>
                  <a:ea typeface="微软雅黑" panose="020B0503020204020204" pitchFamily="34" charset="-122"/>
                  <a:cs typeface="Arial" pitchFamily="34" charset="0"/>
                </a:rPr>
                <a:t>政府、教育、军队、能源</a:t>
              </a:r>
              <a:endParaRPr lang="en-US" altLang="zh-CN" sz="750" dirty="0">
                <a:latin typeface="微软雅黑" panose="020B0503020204020204" pitchFamily="34" charset="-122"/>
                <a:ea typeface="微软雅黑" panose="020B0503020204020204" pitchFamily="34" charset="-122"/>
                <a:cs typeface="Arial" pitchFamily="34" charset="0"/>
              </a:endParaRPr>
            </a:p>
          </p:txBody>
        </p:sp>
        <p:sp>
          <p:nvSpPr>
            <p:cNvPr id="18" name="矩形 17"/>
            <p:cNvSpPr/>
            <p:nvPr/>
          </p:nvSpPr>
          <p:spPr>
            <a:xfrm>
              <a:off x="6604481" y="5070379"/>
              <a:ext cx="1512168" cy="382718"/>
            </a:xfrm>
            <a:prstGeom prst="rect">
              <a:avLst/>
            </a:prstGeom>
          </p:spPr>
          <p:txBody>
            <a:bodyPr wrap="square">
              <a:spAutoFit/>
            </a:bodyPr>
            <a:lstStyle/>
            <a:p>
              <a:pPr algn="ctr">
                <a:spcBef>
                  <a:spcPts val="450"/>
                </a:spcBef>
              </a:pPr>
              <a:r>
                <a:rPr lang="zh-CN" altLang="en-US" sz="750" dirty="0">
                  <a:latin typeface="微软雅黑" panose="020B0503020204020204" pitchFamily="34" charset="-122"/>
                  <a:ea typeface="微软雅黑" panose="020B0503020204020204" pitchFamily="34" charset="-122"/>
                  <a:cs typeface="Arial" pitchFamily="34" charset="0"/>
                </a:rPr>
                <a:t>   大型企业、中小汇聚、 </a:t>
              </a:r>
              <a:endParaRPr lang="en-US" altLang="zh-CN" sz="750" dirty="0">
                <a:latin typeface="微软雅黑" panose="020B0503020204020204" pitchFamily="34" charset="-122"/>
                <a:ea typeface="微软雅黑" panose="020B0503020204020204" pitchFamily="34" charset="-122"/>
                <a:cs typeface="Arial" pitchFamily="34" charset="0"/>
              </a:endParaRPr>
            </a:p>
            <a:p>
              <a:pPr algn="ctr">
                <a:spcBef>
                  <a:spcPts val="0"/>
                </a:spcBef>
              </a:pPr>
              <a:r>
                <a:rPr lang="en-US" altLang="zh-CN" sz="750" dirty="0">
                  <a:latin typeface="微软雅黑" panose="020B0503020204020204" pitchFamily="34" charset="-122"/>
                  <a:ea typeface="微软雅黑" panose="020B0503020204020204" pitchFamily="34" charset="-122"/>
                  <a:cs typeface="Arial" pitchFamily="34" charset="0"/>
                </a:rPr>
                <a:t>  </a:t>
              </a:r>
              <a:r>
                <a:rPr lang="zh-CN" altLang="en-US" sz="750" dirty="0">
                  <a:latin typeface="微软雅黑" panose="020B0503020204020204" pitchFamily="34" charset="-122"/>
                  <a:ea typeface="微软雅黑" panose="020B0503020204020204" pitchFamily="34" charset="-122"/>
                  <a:cs typeface="Arial" pitchFamily="34" charset="0"/>
                </a:rPr>
                <a:t>校园出口、园区出口</a:t>
              </a:r>
              <a:endParaRPr lang="en-US" altLang="zh-CN" sz="750" dirty="0">
                <a:latin typeface="微软雅黑" panose="020B0503020204020204" pitchFamily="34" charset="-122"/>
                <a:ea typeface="微软雅黑" panose="020B0503020204020204" pitchFamily="34" charset="-122"/>
                <a:cs typeface="Arial" pitchFamily="34" charset="0"/>
              </a:endParaRPr>
            </a:p>
          </p:txBody>
        </p:sp>
        <p:sp>
          <p:nvSpPr>
            <p:cNvPr id="19" name="矩形 18"/>
            <p:cNvSpPr/>
            <p:nvPr/>
          </p:nvSpPr>
          <p:spPr>
            <a:xfrm>
              <a:off x="2788058" y="5061162"/>
              <a:ext cx="1421904" cy="382718"/>
            </a:xfrm>
            <a:prstGeom prst="rect">
              <a:avLst/>
            </a:prstGeom>
          </p:spPr>
          <p:txBody>
            <a:bodyPr wrap="square">
              <a:spAutoFit/>
            </a:bodyPr>
            <a:lstStyle/>
            <a:p>
              <a:pPr algn="ctr">
                <a:spcBef>
                  <a:spcPts val="450"/>
                </a:spcBef>
              </a:pPr>
              <a:r>
                <a:rPr lang="zh-CN" altLang="en-US" sz="750" dirty="0">
                  <a:latin typeface="微软雅黑" panose="020B0503020204020204" pitchFamily="34" charset="-122"/>
                  <a:ea typeface="微软雅黑" panose="020B0503020204020204" pitchFamily="34" charset="-122"/>
                  <a:cs typeface="Arial" pitchFamily="34" charset="0"/>
                </a:rPr>
                <a:t>小型企业、金融网点、     </a:t>
              </a:r>
              <a:r>
                <a:rPr lang="en-US" altLang="zh-CN" sz="750" dirty="0">
                  <a:latin typeface="微软雅黑" panose="020B0503020204020204" pitchFamily="34" charset="-122"/>
                  <a:ea typeface="微软雅黑" panose="020B0503020204020204" pitchFamily="34" charset="-122"/>
                  <a:cs typeface="Arial" pitchFamily="34" charset="0"/>
                </a:rPr>
                <a:t>          </a:t>
              </a:r>
            </a:p>
            <a:p>
              <a:pPr algn="ctr">
                <a:spcBef>
                  <a:spcPts val="0"/>
                </a:spcBef>
              </a:pPr>
              <a:r>
                <a:rPr lang="en-US" altLang="zh-CN" sz="750" dirty="0">
                  <a:latin typeface="微软雅黑" panose="020B0503020204020204" pitchFamily="34" charset="-122"/>
                  <a:ea typeface="微软雅黑" panose="020B0503020204020204" pitchFamily="34" charset="-122"/>
                  <a:cs typeface="Arial" pitchFamily="34" charset="0"/>
                </a:rPr>
                <a:t> </a:t>
              </a:r>
              <a:r>
                <a:rPr lang="zh-CN" altLang="en-US" sz="750" dirty="0">
                  <a:latin typeface="微软雅黑" panose="020B0503020204020204" pitchFamily="34" charset="-122"/>
                  <a:ea typeface="微软雅黑" panose="020B0503020204020204" pitchFamily="34" charset="-122"/>
                  <a:cs typeface="Arial" pitchFamily="34" charset="0"/>
                </a:rPr>
                <a:t>电力、政府、军队</a:t>
              </a:r>
              <a:r>
                <a:rPr lang="en-US" altLang="zh-CN" sz="750" dirty="0">
                  <a:latin typeface="微软雅黑" panose="020B0503020204020204" pitchFamily="34" charset="-122"/>
                  <a:ea typeface="微软雅黑" panose="020B0503020204020204" pitchFamily="34" charset="-122"/>
                  <a:cs typeface="Arial" pitchFamily="34" charset="0"/>
                </a:rPr>
                <a:t> </a:t>
              </a:r>
            </a:p>
          </p:txBody>
        </p:sp>
        <p:sp>
          <p:nvSpPr>
            <p:cNvPr id="20" name="矩形 19"/>
            <p:cNvSpPr/>
            <p:nvPr/>
          </p:nvSpPr>
          <p:spPr>
            <a:xfrm>
              <a:off x="987857" y="5061162"/>
              <a:ext cx="1368152" cy="382718"/>
            </a:xfrm>
            <a:prstGeom prst="rect">
              <a:avLst/>
            </a:prstGeom>
          </p:spPr>
          <p:txBody>
            <a:bodyPr wrap="square">
              <a:spAutoFit/>
            </a:bodyPr>
            <a:lstStyle/>
            <a:p>
              <a:pPr algn="ctr">
                <a:spcBef>
                  <a:spcPts val="0"/>
                </a:spcBef>
              </a:pPr>
              <a:r>
                <a:rPr lang="en-US" altLang="zh-CN" sz="750" dirty="0">
                  <a:latin typeface="微软雅黑" panose="020B0503020204020204" pitchFamily="34" charset="-122"/>
                  <a:ea typeface="微软雅黑" panose="020B0503020204020204" pitchFamily="34" charset="-122"/>
                  <a:cs typeface="Arial" pitchFamily="34" charset="0"/>
                </a:rPr>
                <a:t>  ATM</a:t>
              </a:r>
              <a:r>
                <a:rPr lang="zh-CN" altLang="en-US" sz="750" dirty="0">
                  <a:latin typeface="微软雅黑" panose="020B0503020204020204" pitchFamily="34" charset="-122"/>
                  <a:ea typeface="微软雅黑" panose="020B0503020204020204" pitchFamily="34" charset="-122"/>
                  <a:cs typeface="Arial" pitchFamily="34" charset="0"/>
                </a:rPr>
                <a:t>、连锁、车载、</a:t>
              </a:r>
              <a:endParaRPr lang="en-US" altLang="zh-CN" sz="750" dirty="0">
                <a:latin typeface="微软雅黑" panose="020B0503020204020204" pitchFamily="34" charset="-122"/>
                <a:ea typeface="微软雅黑" panose="020B0503020204020204" pitchFamily="34" charset="-122"/>
                <a:cs typeface="Arial" pitchFamily="34" charset="0"/>
              </a:endParaRPr>
            </a:p>
            <a:p>
              <a:pPr algn="ctr">
                <a:spcBef>
                  <a:spcPts val="0"/>
                </a:spcBef>
              </a:pPr>
              <a:r>
                <a:rPr lang="zh-CN" altLang="en-US" sz="750" dirty="0">
                  <a:latin typeface="微软雅黑" panose="020B0503020204020204" pitchFamily="34" charset="-122"/>
                  <a:ea typeface="微软雅黑" panose="020B0503020204020204" pitchFamily="34" charset="-122"/>
                  <a:cs typeface="Arial" pitchFamily="34" charset="0"/>
                </a:rPr>
                <a:t>加油站、偏远机构</a:t>
              </a:r>
            </a:p>
          </p:txBody>
        </p:sp>
        <p:pic>
          <p:nvPicPr>
            <p:cNvPr id="21" name="图片 20" descr="IMG_9826透明-小.png"/>
            <p:cNvPicPr>
              <a:picLocks noChangeAspect="1"/>
            </p:cNvPicPr>
            <p:nvPr/>
          </p:nvPicPr>
          <p:blipFill>
            <a:blip r:embed="rId2" cstate="print"/>
            <a:stretch>
              <a:fillRect/>
            </a:stretch>
          </p:blipFill>
          <p:spPr>
            <a:xfrm>
              <a:off x="1131874" y="3668046"/>
              <a:ext cx="1080661" cy="682253"/>
            </a:xfrm>
            <a:prstGeom prst="rect">
              <a:avLst/>
            </a:prstGeom>
          </p:spPr>
        </p:pic>
        <p:pic>
          <p:nvPicPr>
            <p:cNvPr id="22" name="图片 21" descr="IMG_9870透明-小.png"/>
            <p:cNvPicPr>
              <a:picLocks noChangeAspect="1"/>
            </p:cNvPicPr>
            <p:nvPr/>
          </p:nvPicPr>
          <p:blipFill>
            <a:blip r:embed="rId3" cstate="print"/>
            <a:stretch>
              <a:fillRect/>
            </a:stretch>
          </p:blipFill>
          <p:spPr>
            <a:xfrm>
              <a:off x="2716050" y="3569308"/>
              <a:ext cx="1524836" cy="348943"/>
            </a:xfrm>
            <a:prstGeom prst="rect">
              <a:avLst/>
            </a:prstGeom>
          </p:spPr>
        </p:pic>
        <p:pic>
          <p:nvPicPr>
            <p:cNvPr id="23" name="图片 22" descr="IMG_9896精修-锐化.png"/>
            <p:cNvPicPr>
              <a:picLocks noChangeAspect="1"/>
            </p:cNvPicPr>
            <p:nvPr/>
          </p:nvPicPr>
          <p:blipFill>
            <a:blip r:embed="rId4" cstate="print"/>
            <a:stretch>
              <a:fillRect/>
            </a:stretch>
          </p:blipFill>
          <p:spPr>
            <a:xfrm>
              <a:off x="6532474" y="2000240"/>
              <a:ext cx="1584176" cy="909899"/>
            </a:xfrm>
            <a:prstGeom prst="rect">
              <a:avLst/>
            </a:prstGeom>
          </p:spPr>
        </p:pic>
        <p:pic>
          <p:nvPicPr>
            <p:cNvPr id="24" name="图片 23" descr="IMG_9806精修-锐化.png"/>
            <p:cNvPicPr>
              <a:picLocks noChangeAspect="1"/>
            </p:cNvPicPr>
            <p:nvPr/>
          </p:nvPicPr>
          <p:blipFill>
            <a:blip r:embed="rId5" cstate="print"/>
            <a:stretch>
              <a:fillRect/>
            </a:stretch>
          </p:blipFill>
          <p:spPr>
            <a:xfrm>
              <a:off x="4624242" y="2910139"/>
              <a:ext cx="1512168" cy="507246"/>
            </a:xfrm>
            <a:prstGeom prst="rect">
              <a:avLst/>
            </a:prstGeom>
          </p:spPr>
        </p:pic>
      </p:grpSp>
      <p:grpSp>
        <p:nvGrpSpPr>
          <p:cNvPr id="41" name="组合 19"/>
          <p:cNvGrpSpPr/>
          <p:nvPr/>
        </p:nvGrpSpPr>
        <p:grpSpPr>
          <a:xfrm>
            <a:off x="285202" y="814066"/>
            <a:ext cx="4535571" cy="1362487"/>
            <a:chOff x="6156176" y="1777805"/>
            <a:chExt cx="2736304" cy="3361993"/>
          </a:xfrm>
          <a:effectLst>
            <a:outerShdw blurRad="50800" dist="38100" dir="2700000" algn="tl" rotWithShape="0">
              <a:prstClr val="black">
                <a:alpha val="40000"/>
              </a:prstClr>
            </a:outerShdw>
          </a:effectLst>
        </p:grpSpPr>
        <p:sp>
          <p:nvSpPr>
            <p:cNvPr id="42" name="TextBox 55"/>
            <p:cNvSpPr txBox="1"/>
            <p:nvPr/>
          </p:nvSpPr>
          <p:spPr>
            <a:xfrm>
              <a:off x="6156176" y="2209852"/>
              <a:ext cx="2736304" cy="2929946"/>
            </a:xfrm>
            <a:prstGeom prst="rect">
              <a:avLst/>
            </a:prstGeom>
            <a:solidFill>
              <a:schemeClr val="accent3">
                <a:lumMod val="95000"/>
              </a:schemeClr>
            </a:solidFill>
            <a:ln>
              <a:noFill/>
            </a:ln>
            <a:effectLst/>
          </p:spPr>
          <p:txBody>
            <a:bodyPr wrap="square" tIns="135000" bIns="135000" rtlCol="0">
              <a:spAutoFit/>
            </a:bodyPr>
            <a:lstStyle/>
            <a:p>
              <a:pPr marL="133350" indent="-133350">
                <a:lnSpc>
                  <a:spcPct val="130000"/>
                </a:lnSpc>
                <a:spcBef>
                  <a:spcPts val="600"/>
                </a:spcBef>
                <a:buSzPct val="80000"/>
                <a:buFont typeface="Wingdings" pitchFamily="2" charset="2"/>
                <a:buChar char="l"/>
              </a:pPr>
              <a:r>
                <a:rPr lang="zh-CN" altLang="en-US" sz="1400" dirty="0">
                  <a:latin typeface="微软雅黑" panose="020B0503020204020204" pitchFamily="34" charset="-122"/>
                  <a:ea typeface="微软雅黑" panose="020B0503020204020204" pitchFamily="34" charset="-122"/>
                </a:rPr>
                <a:t>多核处理器，转发性能高。双主控架构，分布处理</a:t>
              </a:r>
              <a:r>
                <a:rPr lang="zh-CN" altLang="en-US" sz="1400" dirty="0" smtClean="0">
                  <a:latin typeface="微软雅黑" panose="020B0503020204020204" pitchFamily="34" charset="-122"/>
                  <a:ea typeface="微软雅黑" panose="020B0503020204020204" pitchFamily="34" charset="-122"/>
                </a:rPr>
                <a:t>好。</a:t>
              </a:r>
              <a:endParaRPr lang="zh-CN" altLang="en-US" sz="1400" dirty="0">
                <a:latin typeface="微软雅黑" panose="020B0503020204020204" pitchFamily="34" charset="-122"/>
                <a:ea typeface="微软雅黑" panose="020B0503020204020204" pitchFamily="34" charset="-122"/>
              </a:endParaRPr>
            </a:p>
            <a:p>
              <a:pPr marL="133350" indent="-133350">
                <a:spcBef>
                  <a:spcPts val="600"/>
                </a:spcBef>
                <a:buSzPct val="80000"/>
                <a:buFont typeface="Wingdings" pitchFamily="2" charset="2"/>
                <a:buChar char="l"/>
              </a:pPr>
              <a:r>
                <a:rPr lang="zh-CN" altLang="en-US" sz="1400" dirty="0">
                  <a:latin typeface="微软雅黑" panose="020B0503020204020204" pitchFamily="34" charset="-122"/>
                  <a:ea typeface="微软雅黑" panose="020B0503020204020204" pitchFamily="34" charset="-122"/>
                </a:rPr>
                <a:t>冗余双电源，可靠性更高。内置双  </a:t>
              </a:r>
              <a:r>
                <a:rPr lang="en-US" altLang="zh-CN" sz="1400" dirty="0">
                  <a:latin typeface="微软雅黑" panose="020B0503020204020204" pitchFamily="34" charset="-122"/>
                  <a:ea typeface="微软雅黑" panose="020B0503020204020204" pitchFamily="34" charset="-122"/>
                </a:rPr>
                <a:t>3G</a:t>
              </a:r>
              <a:r>
                <a:rPr lang="zh-CN" altLang="en-US" sz="1400" dirty="0">
                  <a:latin typeface="微软雅黑" panose="020B0503020204020204" pitchFamily="34" charset="-122"/>
                  <a:ea typeface="微软雅黑" panose="020B0503020204020204" pitchFamily="34" charset="-122"/>
                </a:rPr>
                <a:t>，灵活接入</a:t>
              </a:r>
              <a:r>
                <a:rPr lang="zh-CN" altLang="en-US" sz="1400" dirty="0" smtClean="0">
                  <a:latin typeface="微软雅黑" panose="020B0503020204020204" pitchFamily="34" charset="-122"/>
                  <a:ea typeface="微软雅黑" panose="020B0503020204020204" pitchFamily="34" charset="-122"/>
                </a:rPr>
                <a:t>好。</a:t>
              </a:r>
              <a:endParaRPr lang="en-US" altLang="zh-CN" sz="1400" dirty="0">
                <a:latin typeface="微软雅黑" panose="020B0503020204020204" pitchFamily="34" charset="-122"/>
                <a:ea typeface="微软雅黑" panose="020B0503020204020204" pitchFamily="34" charset="-122"/>
              </a:endParaRPr>
            </a:p>
            <a:p>
              <a:pPr marL="133350" indent="-133350">
                <a:spcBef>
                  <a:spcPts val="600"/>
                </a:spcBef>
                <a:buSzPct val="80000"/>
                <a:buFont typeface="Wingdings" pitchFamily="2" charset="2"/>
                <a:buChar char="l"/>
              </a:pPr>
              <a:r>
                <a:rPr lang="zh-CN" altLang="en-US" sz="1400" dirty="0">
                  <a:latin typeface="微软雅黑" panose="020B0503020204020204" pitchFamily="34" charset="-122"/>
                  <a:ea typeface="微软雅黑" panose="020B0503020204020204" pitchFamily="34" charset="-122"/>
                </a:rPr>
                <a:t>零配置部署，管理效率高。应用控制强，安全保障</a:t>
              </a:r>
              <a:r>
                <a:rPr lang="zh-CN" altLang="en-US" sz="1400" dirty="0" smtClean="0">
                  <a:latin typeface="微软雅黑" panose="020B0503020204020204" pitchFamily="34" charset="-122"/>
                  <a:ea typeface="微软雅黑" panose="020B0503020204020204" pitchFamily="34" charset="-122"/>
                </a:rPr>
                <a:t>好。</a:t>
              </a:r>
              <a:endParaRPr lang="en-US" altLang="zh-CN" sz="1400" dirty="0">
                <a:latin typeface="微软雅黑" panose="020B0503020204020204" pitchFamily="34" charset="-122"/>
                <a:ea typeface="微软雅黑" panose="020B0503020204020204" pitchFamily="34" charset="-122"/>
              </a:endParaRPr>
            </a:p>
          </p:txBody>
        </p:sp>
        <p:sp>
          <p:nvSpPr>
            <p:cNvPr id="43" name="同侧圆角矩形 42"/>
            <p:cNvSpPr/>
            <p:nvPr/>
          </p:nvSpPr>
          <p:spPr bwMode="ltGray">
            <a:xfrm>
              <a:off x="6156176" y="1777805"/>
              <a:ext cx="2736304" cy="559586"/>
            </a:xfrm>
            <a:prstGeom prst="round2SameRect">
              <a:avLst/>
            </a:prstGeom>
            <a:solidFill>
              <a:srgbClr val="0070C0"/>
            </a:solidFill>
            <a:ln w="9525">
              <a:noFill/>
              <a:miter lim="800000"/>
              <a:headEnd/>
              <a:tailEnd/>
            </a:ln>
            <a:effectLst/>
          </p:spPr>
          <p:txBody>
            <a:bodyPr wrap="none" rtlCol="0" anchor="ctr"/>
            <a:lstStyle/>
            <a:p>
              <a:pPr algn="ctr"/>
              <a:r>
                <a:rPr lang="zh-CN" altLang="en-US" sz="1500" b="1" dirty="0">
                  <a:solidFill>
                    <a:schemeClr val="bg1"/>
                  </a:solidFill>
                  <a:latin typeface="微软雅黑" panose="020B0503020204020204" pitchFamily="34" charset="-122"/>
                  <a:ea typeface="微软雅黑" panose="020B0503020204020204" pitchFamily="34" charset="-122"/>
                </a:rPr>
                <a:t>产品定位和新特性</a:t>
              </a:r>
            </a:p>
          </p:txBody>
        </p:sp>
      </p:grpSp>
    </p:spTree>
    <p:extLst>
      <p:ext uri="{BB962C8B-B14F-4D97-AF65-F5344CB8AC3E}">
        <p14:creationId xmlns:p14="http://schemas.microsoft.com/office/powerpoint/2010/main" val="279405051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p:nvPr/>
        </p:nvSpPr>
        <p:spPr>
          <a:xfrm>
            <a:off x="4644008" y="1739217"/>
            <a:ext cx="255676" cy="255676"/>
          </a:xfrm>
          <a:prstGeom prst="rect">
            <a:avLst/>
          </a:prstGeom>
          <a:solidFill>
            <a:srgbClr val="CD0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Rectangle 2"/>
          <p:cNvSpPr/>
          <p:nvPr/>
        </p:nvSpPr>
        <p:spPr>
          <a:xfrm>
            <a:off x="4644008" y="1977586"/>
            <a:ext cx="3600000" cy="3600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p:cNvSpPr/>
          <p:nvPr/>
        </p:nvSpPr>
        <p:spPr>
          <a:xfrm>
            <a:off x="4644008" y="2187443"/>
            <a:ext cx="255676" cy="2556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4" name="Rectangle 2"/>
          <p:cNvSpPr/>
          <p:nvPr/>
        </p:nvSpPr>
        <p:spPr>
          <a:xfrm>
            <a:off x="4644008" y="2619491"/>
            <a:ext cx="255676" cy="25567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8" name="Rectangle 2"/>
          <p:cNvSpPr/>
          <p:nvPr/>
        </p:nvSpPr>
        <p:spPr>
          <a:xfrm>
            <a:off x="4644008" y="3067717"/>
            <a:ext cx="255676" cy="25567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文本框 20"/>
          <p:cNvSpPr txBox="1"/>
          <p:nvPr/>
        </p:nvSpPr>
        <p:spPr>
          <a:xfrm>
            <a:off x="4588178" y="2155880"/>
            <a:ext cx="384365" cy="307777"/>
          </a:xfrm>
          <a:prstGeom prst="rect">
            <a:avLst/>
          </a:prstGeom>
          <a:solidFill>
            <a:srgbClr val="A0A0A0"/>
          </a:solidFill>
        </p:spPr>
        <p:txBody>
          <a:bodyPr wrap="none" rtlCol="0">
            <a:spAutoFit/>
          </a:bodyPr>
          <a:lstStyle/>
          <a:p>
            <a:r>
              <a:rPr kumimoji="1" lang="en-US" altLang="zh-CN" sz="1400" dirty="0">
                <a:solidFill>
                  <a:schemeClr val="bg1"/>
                </a:solidFill>
                <a:latin typeface="Microsoft Sans Serif" panose="020B0604020202020204"/>
                <a:ea typeface="huxiaobo-gdh"/>
                <a:cs typeface="Microsoft Sans Serif" panose="020B0604020202020204"/>
              </a:rPr>
              <a:t>02</a:t>
            </a:r>
            <a:endParaRPr kumimoji="1" lang="zh-CN" altLang="en-US" sz="1400" dirty="0">
              <a:solidFill>
                <a:schemeClr val="bg1"/>
              </a:solidFill>
              <a:latin typeface="Microsoft Sans Serif" panose="020B0604020202020204"/>
              <a:ea typeface="huxiaobo-gdh"/>
              <a:cs typeface="Microsoft Sans Serif" panose="020B0604020202020204"/>
            </a:endParaRPr>
          </a:p>
        </p:txBody>
      </p:sp>
      <p:sp>
        <p:nvSpPr>
          <p:cNvPr id="25" name="文本框 24"/>
          <p:cNvSpPr txBox="1"/>
          <p:nvPr/>
        </p:nvSpPr>
        <p:spPr>
          <a:xfrm>
            <a:off x="4588178" y="2587928"/>
            <a:ext cx="384365" cy="307777"/>
          </a:xfrm>
          <a:prstGeom prst="rect">
            <a:avLst/>
          </a:prstGeom>
          <a:solidFill>
            <a:srgbClr val="A0A0A0"/>
          </a:solidFill>
        </p:spPr>
        <p:txBody>
          <a:bodyPr wrap="none" rtlCol="0">
            <a:spAutoFit/>
          </a:bodyPr>
          <a:lstStyle>
            <a:defPPr>
              <a:defRPr lang="zh-CN"/>
            </a:defPPr>
            <a:lvl1pPr>
              <a:defRPr kumimoji="1" sz="1400">
                <a:solidFill>
                  <a:schemeClr val="bg1"/>
                </a:solidFill>
                <a:latin typeface="Microsoft Sans Serif" panose="020B0604020202020204"/>
                <a:ea typeface="huxiaobo-gdh"/>
                <a:cs typeface="Microsoft Sans Serif" panose="020B0604020202020204"/>
              </a:defRPr>
            </a:lvl1pPr>
          </a:lstStyle>
          <a:p>
            <a:r>
              <a:rPr lang="en-US" altLang="zh-CN" dirty="0"/>
              <a:t>03</a:t>
            </a:r>
            <a:endParaRPr lang="zh-CN" altLang="en-US" dirty="0"/>
          </a:p>
        </p:txBody>
      </p:sp>
      <p:sp>
        <p:nvSpPr>
          <p:cNvPr id="29" name="文本框 28"/>
          <p:cNvSpPr txBox="1"/>
          <p:nvPr/>
        </p:nvSpPr>
        <p:spPr>
          <a:xfrm>
            <a:off x="4588178" y="3036154"/>
            <a:ext cx="384365" cy="307777"/>
          </a:xfrm>
          <a:prstGeom prst="rect">
            <a:avLst/>
          </a:prstGeom>
          <a:solidFill>
            <a:srgbClr val="FF0000"/>
          </a:solidFill>
        </p:spPr>
        <p:txBody>
          <a:bodyPr wrap="none" rtlCol="0">
            <a:spAutoFit/>
          </a:bodyPr>
          <a:lstStyle/>
          <a:p>
            <a:r>
              <a:rPr kumimoji="1" lang="en-US" altLang="zh-CN" sz="1400" dirty="0">
                <a:solidFill>
                  <a:schemeClr val="bg1"/>
                </a:solidFill>
                <a:latin typeface="Microsoft Sans Serif" panose="020B0604020202020204"/>
                <a:ea typeface="huxiaobo-gdh"/>
                <a:cs typeface="Microsoft Sans Serif" panose="020B0604020202020204"/>
              </a:rPr>
              <a:t>04</a:t>
            </a:r>
            <a:endParaRPr kumimoji="1" lang="zh-CN" altLang="en-US" sz="1400" dirty="0">
              <a:solidFill>
                <a:schemeClr val="bg1"/>
              </a:solidFill>
              <a:latin typeface="Microsoft Sans Serif" panose="020B0604020202020204"/>
              <a:ea typeface="huxiaobo-gdh"/>
              <a:cs typeface="Microsoft Sans Serif" panose="020B0604020202020204"/>
            </a:endParaRPr>
          </a:p>
        </p:txBody>
      </p:sp>
      <p:sp>
        <p:nvSpPr>
          <p:cNvPr id="11" name="文本框 10"/>
          <p:cNvSpPr txBox="1"/>
          <p:nvPr/>
        </p:nvSpPr>
        <p:spPr>
          <a:xfrm>
            <a:off x="859336" y="2443991"/>
            <a:ext cx="2153129" cy="2215991"/>
          </a:xfrm>
          <a:prstGeom prst="rect">
            <a:avLst/>
          </a:prstGeom>
          <a:noFill/>
        </p:spPr>
        <p:txBody>
          <a:bodyPr wrap="none" rtlCol="0">
            <a:spAutoFit/>
          </a:bodyPr>
          <a:lstStyle/>
          <a:p>
            <a:r>
              <a:rPr kumimoji="1" lang="en-US" altLang="zh-CN" sz="13800" dirty="0">
                <a:solidFill>
                  <a:schemeClr val="bg1"/>
                </a:solidFill>
                <a:latin typeface="Microsoft Sans Serif" panose="020B0604020202020204"/>
                <a:ea typeface="huxiaobo-gdh"/>
                <a:cs typeface="Microsoft Sans Serif" panose="020B0604020202020204"/>
              </a:rPr>
              <a:t>01</a:t>
            </a:r>
            <a:endParaRPr kumimoji="1" lang="zh-CN" altLang="en-US" sz="13800" dirty="0">
              <a:solidFill>
                <a:schemeClr val="bg1"/>
              </a:solidFill>
              <a:latin typeface="Microsoft Sans Serif" panose="020B0604020202020204"/>
              <a:ea typeface="huxiaobo-gdh"/>
              <a:cs typeface="Microsoft Sans Serif" panose="020B0604020202020204"/>
            </a:endParaRPr>
          </a:p>
        </p:txBody>
      </p:sp>
      <p:sp>
        <p:nvSpPr>
          <p:cNvPr id="18" name="Rectangle 62"/>
          <p:cNvSpPr>
            <a:spLocks noChangeArrowheads="1"/>
          </p:cNvSpPr>
          <p:nvPr/>
        </p:nvSpPr>
        <p:spPr bwMode="auto">
          <a:xfrm>
            <a:off x="5028373" y="1769209"/>
            <a:ext cx="1203856"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lang="en-US" altLang="zh-CN" sz="1200" kern="1000" dirty="0">
                <a:solidFill>
                  <a:srgbClr val="A0A0A0"/>
                </a:solidFill>
                <a:latin typeface="微软雅黑" panose="020B0503020204020204" pitchFamily="34" charset="-122"/>
                <a:ea typeface="微软雅黑" panose="020B0503020204020204" pitchFamily="34" charset="-122"/>
              </a:rPr>
              <a:t>MSR G2</a:t>
            </a:r>
            <a:r>
              <a:rPr lang="zh-CN" altLang="en-US" sz="1200" kern="1000" dirty="0">
                <a:solidFill>
                  <a:srgbClr val="A0A0A0"/>
                </a:solidFill>
                <a:latin typeface="微软雅黑" panose="020B0503020204020204" pitchFamily="34" charset="-122"/>
                <a:ea typeface="微软雅黑" panose="020B0503020204020204" pitchFamily="34" charset="-122"/>
              </a:rPr>
              <a:t>产品概述</a:t>
            </a:r>
          </a:p>
        </p:txBody>
      </p:sp>
      <p:sp>
        <p:nvSpPr>
          <p:cNvPr id="22" name="Rectangle 62"/>
          <p:cNvSpPr>
            <a:spLocks noChangeArrowheads="1"/>
          </p:cNvSpPr>
          <p:nvPr/>
        </p:nvSpPr>
        <p:spPr bwMode="auto">
          <a:xfrm>
            <a:off x="5018733" y="2190281"/>
            <a:ext cx="1665521"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lang="en-US" altLang="zh-CN" sz="1200" kern="1000" dirty="0">
                <a:solidFill>
                  <a:srgbClr val="A0A0A0"/>
                </a:solidFill>
                <a:latin typeface="微软雅黑" panose="020B0503020204020204" pitchFamily="34" charset="-122"/>
                <a:ea typeface="微软雅黑" panose="020B0503020204020204" pitchFamily="34" charset="-122"/>
              </a:rPr>
              <a:t>MSR G2</a:t>
            </a:r>
            <a:r>
              <a:rPr lang="zh-CN" altLang="en-US" sz="1200" kern="1000" dirty="0">
                <a:solidFill>
                  <a:srgbClr val="A0A0A0"/>
                </a:solidFill>
                <a:latin typeface="微软雅黑" panose="020B0503020204020204" pitchFamily="34" charset="-122"/>
                <a:ea typeface="微软雅黑" panose="020B0503020204020204" pitchFamily="34" charset="-122"/>
              </a:rPr>
              <a:t>产品软硬件架构</a:t>
            </a:r>
          </a:p>
        </p:txBody>
      </p:sp>
      <p:sp>
        <p:nvSpPr>
          <p:cNvPr id="23" name="Rectangle 2"/>
          <p:cNvSpPr/>
          <p:nvPr/>
        </p:nvSpPr>
        <p:spPr>
          <a:xfrm>
            <a:off x="4644008" y="2424605"/>
            <a:ext cx="3600000" cy="3600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2"/>
          <p:cNvSpPr>
            <a:spLocks noChangeArrowheads="1"/>
          </p:cNvSpPr>
          <p:nvPr/>
        </p:nvSpPr>
        <p:spPr bwMode="auto">
          <a:xfrm>
            <a:off x="5028373" y="2634462"/>
            <a:ext cx="1511632"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dist"/>
            <a:r>
              <a:rPr lang="en-US" altLang="zh-CN" sz="1200" kern="1000" dirty="0">
                <a:solidFill>
                  <a:srgbClr val="A0A0A0"/>
                </a:solidFill>
                <a:latin typeface="微软雅黑" panose="020B0503020204020204" pitchFamily="34" charset="-122"/>
                <a:ea typeface="微软雅黑" panose="020B0503020204020204" pitchFamily="34" charset="-122"/>
              </a:rPr>
              <a:t>MSR G2</a:t>
            </a:r>
            <a:r>
              <a:rPr lang="zh-CN" altLang="en-US" sz="1200" kern="1000" dirty="0">
                <a:solidFill>
                  <a:srgbClr val="A0A0A0"/>
                </a:solidFill>
                <a:latin typeface="微软雅黑" panose="020B0503020204020204" pitchFamily="34" charset="-122"/>
                <a:ea typeface="微软雅黑" panose="020B0503020204020204" pitchFamily="34" charset="-122"/>
              </a:rPr>
              <a:t>产品主要特点</a:t>
            </a:r>
          </a:p>
        </p:txBody>
      </p:sp>
      <p:sp>
        <p:nvSpPr>
          <p:cNvPr id="27" name="Rectangle 2"/>
          <p:cNvSpPr/>
          <p:nvPr/>
        </p:nvSpPr>
        <p:spPr>
          <a:xfrm>
            <a:off x="4644008" y="2857860"/>
            <a:ext cx="3600000" cy="3600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2"/>
          <p:cNvSpPr>
            <a:spLocks noChangeArrowheads="1"/>
          </p:cNvSpPr>
          <p:nvPr/>
        </p:nvSpPr>
        <p:spPr bwMode="auto">
          <a:xfrm>
            <a:off x="5018733" y="3067717"/>
            <a:ext cx="1511632"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lang="en-US" altLang="zh-CN" sz="1200" kern="1000" dirty="0">
                <a:latin typeface="微软雅黑" panose="020B0503020204020204" pitchFamily="34" charset="-122"/>
                <a:ea typeface="微软雅黑" panose="020B0503020204020204" pitchFamily="34" charset="-122"/>
              </a:rPr>
              <a:t>MSR G2</a:t>
            </a:r>
            <a:r>
              <a:rPr lang="zh-CN" altLang="en-US" sz="1200" kern="1000" dirty="0">
                <a:latin typeface="微软雅黑" panose="020B0503020204020204" pitchFamily="34" charset="-122"/>
                <a:ea typeface="微软雅黑" panose="020B0503020204020204" pitchFamily="34" charset="-122"/>
              </a:rPr>
              <a:t>产品典型应用</a:t>
            </a:r>
          </a:p>
        </p:txBody>
      </p:sp>
      <p:sp>
        <p:nvSpPr>
          <p:cNvPr id="31" name="Rectangle 2"/>
          <p:cNvSpPr/>
          <p:nvPr/>
        </p:nvSpPr>
        <p:spPr>
          <a:xfrm>
            <a:off x="4644008" y="3307931"/>
            <a:ext cx="3600000" cy="3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2" name="文本框 31"/>
          <p:cNvSpPr txBox="1"/>
          <p:nvPr/>
        </p:nvSpPr>
        <p:spPr>
          <a:xfrm>
            <a:off x="4588178" y="1707654"/>
            <a:ext cx="384365" cy="307777"/>
          </a:xfrm>
          <a:prstGeom prst="rect">
            <a:avLst/>
          </a:prstGeom>
          <a:solidFill>
            <a:srgbClr val="A0A0A0"/>
          </a:solidFill>
        </p:spPr>
        <p:txBody>
          <a:bodyPr wrap="none" rtlCol="0">
            <a:spAutoFit/>
          </a:bodyPr>
          <a:lstStyle>
            <a:defPPr>
              <a:defRPr lang="zh-CN"/>
            </a:defPPr>
            <a:lvl1pPr>
              <a:defRPr kumimoji="1" sz="1400">
                <a:solidFill>
                  <a:schemeClr val="bg1"/>
                </a:solidFill>
                <a:latin typeface="Microsoft Sans Serif" panose="020B0604020202020204"/>
                <a:ea typeface="huxiaobo-gdh"/>
                <a:cs typeface="Microsoft Sans Serif" panose="020B0604020202020204"/>
              </a:defRPr>
            </a:lvl1pPr>
          </a:lstStyle>
          <a:p>
            <a:r>
              <a:rPr lang="en-US" altLang="zh-CN" dirty="0"/>
              <a:t>01</a:t>
            </a:r>
            <a:endParaRPr lang="zh-CN" altLang="en-US" dirty="0"/>
          </a:p>
        </p:txBody>
      </p:sp>
      <p:pic>
        <p:nvPicPr>
          <p:cNvPr id="34" name="图片 3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536" y="1347614"/>
            <a:ext cx="3459846" cy="2116138"/>
          </a:xfrm>
          <a:prstGeom prst="rect">
            <a:avLst/>
          </a:prstGeom>
        </p:spPr>
      </p:pic>
    </p:spTree>
    <p:extLst>
      <p:ext uri="{BB962C8B-B14F-4D97-AF65-F5344CB8AC3E}">
        <p14:creationId xmlns:p14="http://schemas.microsoft.com/office/powerpoint/2010/main" val="1367873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圆角矩形 102"/>
          <p:cNvSpPr/>
          <p:nvPr/>
        </p:nvSpPr>
        <p:spPr>
          <a:xfrm>
            <a:off x="2788116" y="3772419"/>
            <a:ext cx="1242138" cy="918102"/>
          </a:xfrm>
          <a:prstGeom prst="roundRect">
            <a:avLst/>
          </a:prstGeom>
          <a:solidFill>
            <a:srgbClr val="00B0F0">
              <a:alpha val="44000"/>
            </a:srgbClr>
          </a:solidFill>
          <a:ln w="25400" cap="flat" cmpd="sng" algn="ctr">
            <a:solidFill>
              <a:srgbClr val="4F81BD">
                <a:shade val="50000"/>
              </a:srgbClr>
            </a:solidFill>
            <a:prstDash val="solid"/>
          </a:ln>
          <a:effectLst/>
        </p:spPr>
        <p:txBody>
          <a:bodyPr rtlCol="0" anchor="ctr"/>
          <a:lstStyle/>
          <a:p>
            <a:pPr algn="ctr" defTabSz="685800" fontAlgn="auto">
              <a:spcBef>
                <a:spcPts val="0"/>
              </a:spcBef>
              <a:spcAft>
                <a:spcPts val="0"/>
              </a:spcAft>
              <a:defRPr/>
            </a:pPr>
            <a:endParaRPr lang="zh-CN" altLang="en-US" sz="1350" kern="0" dirty="0">
              <a:solidFill>
                <a:sysClr val="window" lastClr="FFFFFF"/>
              </a:solidFill>
              <a:latin typeface="微软雅黑" panose="020B0503020204020204" pitchFamily="34" charset="-122"/>
              <a:ea typeface="微软雅黑" panose="020B0503020204020204" pitchFamily="34" charset="-122"/>
            </a:endParaRPr>
          </a:p>
        </p:txBody>
      </p:sp>
      <p:sp>
        <p:nvSpPr>
          <p:cNvPr id="115" name="圆角矩形 114"/>
          <p:cNvSpPr/>
          <p:nvPr/>
        </p:nvSpPr>
        <p:spPr>
          <a:xfrm>
            <a:off x="4084260" y="3772419"/>
            <a:ext cx="864096" cy="918102"/>
          </a:xfrm>
          <a:prstGeom prst="roundRect">
            <a:avLst/>
          </a:prstGeom>
          <a:solidFill>
            <a:srgbClr val="00B0F0">
              <a:alpha val="44000"/>
            </a:srgbClr>
          </a:solidFill>
          <a:ln w="25400" cap="flat" cmpd="sng" algn="ctr">
            <a:solidFill>
              <a:srgbClr val="4F81BD">
                <a:shade val="50000"/>
              </a:srgbClr>
            </a:solidFill>
            <a:prstDash val="solid"/>
          </a:ln>
          <a:effectLst/>
        </p:spPr>
        <p:txBody>
          <a:bodyPr rtlCol="0" anchor="ctr"/>
          <a:lstStyle/>
          <a:p>
            <a:pPr algn="ctr" defTabSz="685800" fontAlgn="auto">
              <a:spcBef>
                <a:spcPts val="0"/>
              </a:spcBef>
              <a:spcAft>
                <a:spcPts val="0"/>
              </a:spcAft>
              <a:defRPr/>
            </a:pPr>
            <a:endParaRPr lang="zh-CN" altLang="en-US" sz="1350" kern="0" dirty="0">
              <a:solidFill>
                <a:sysClr val="window" lastClr="FFFFFF"/>
              </a:solidFill>
              <a:latin typeface="微软雅黑" panose="020B0503020204020204" pitchFamily="34" charset="-122"/>
              <a:ea typeface="微软雅黑" panose="020B0503020204020204" pitchFamily="34" charset="-122"/>
            </a:endParaRPr>
          </a:p>
        </p:txBody>
      </p:sp>
      <p:sp>
        <p:nvSpPr>
          <p:cNvPr id="100" name="圆角矩形 99"/>
          <p:cNvSpPr/>
          <p:nvPr/>
        </p:nvSpPr>
        <p:spPr>
          <a:xfrm>
            <a:off x="1491972" y="3772419"/>
            <a:ext cx="1242138" cy="918102"/>
          </a:xfrm>
          <a:prstGeom prst="roundRect">
            <a:avLst/>
          </a:prstGeom>
          <a:solidFill>
            <a:srgbClr val="00B0F0">
              <a:alpha val="44000"/>
            </a:srgbClr>
          </a:solidFill>
          <a:ln w="25400" cap="flat" cmpd="sng" algn="ctr">
            <a:solidFill>
              <a:srgbClr val="4F81BD">
                <a:shade val="50000"/>
              </a:srgbClr>
            </a:solidFill>
            <a:prstDash val="solid"/>
          </a:ln>
          <a:effectLst/>
        </p:spPr>
        <p:txBody>
          <a:bodyPr rtlCol="0" anchor="ctr"/>
          <a:lstStyle/>
          <a:p>
            <a:pPr algn="ctr" defTabSz="685800" fontAlgn="auto">
              <a:spcBef>
                <a:spcPts val="0"/>
              </a:spcBef>
              <a:spcAft>
                <a:spcPts val="0"/>
              </a:spcAft>
              <a:defRPr/>
            </a:pPr>
            <a:endParaRPr lang="zh-CN" altLang="en-US" sz="1350" kern="0" dirty="0">
              <a:solidFill>
                <a:sysClr val="window" lastClr="FFFFFF"/>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448783" y="232424"/>
            <a:ext cx="8229443" cy="457200"/>
          </a:xfrm>
          <a:noFill/>
          <a:ln w="9525">
            <a:noFill/>
            <a:miter lim="800000"/>
            <a:headEnd/>
            <a:tailEnd/>
          </a:ln>
        </p:spPr>
        <p:txBody>
          <a:bodyPr vert="horz" wrap="square" lIns="91440" tIns="45720" rIns="91440" bIns="45720" numCol="1" anchor="ctr" anchorCtr="0" compatLnSpc="1">
            <a:prstTxWarp prst="textNoShape">
              <a:avLst/>
            </a:prstTxWarp>
          </a:bodyPr>
          <a:lstStyle/>
          <a:p>
            <a:r>
              <a:rPr lang="zh-CN" altLang="en-US" dirty="0">
                <a:solidFill>
                  <a:schemeClr val="tx1"/>
                </a:solidFill>
              </a:rPr>
              <a:t>商业连锁</a:t>
            </a:r>
            <a:r>
              <a:rPr lang="zh-CN" altLang="zh-CN" dirty="0">
                <a:solidFill>
                  <a:schemeClr val="tx1"/>
                </a:solidFill>
              </a:rPr>
              <a:t>解决方案</a:t>
            </a:r>
            <a:endParaRPr lang="zh-CN" altLang="en-US" dirty="0">
              <a:solidFill>
                <a:schemeClr val="tx1"/>
              </a:solidFill>
            </a:endParaRPr>
          </a:p>
        </p:txBody>
      </p:sp>
      <p:pic>
        <p:nvPicPr>
          <p:cNvPr id="3" name="Picture 13" descr="cloud"/>
          <p:cNvPicPr>
            <a:picLocks noChangeAspect="1" noChangeArrowheads="1"/>
          </p:cNvPicPr>
          <p:nvPr/>
        </p:nvPicPr>
        <p:blipFill>
          <a:blip r:embed="rId3" cstate="print"/>
          <a:srcRect/>
          <a:stretch>
            <a:fillRect/>
          </a:stretch>
        </p:blipFill>
        <p:spPr bwMode="auto">
          <a:xfrm>
            <a:off x="2002476" y="2429109"/>
            <a:ext cx="1973772" cy="857256"/>
          </a:xfrm>
          <a:prstGeom prst="rect">
            <a:avLst/>
          </a:prstGeom>
          <a:noFill/>
        </p:spPr>
      </p:pic>
      <p:pic>
        <p:nvPicPr>
          <p:cNvPr id="5" name="Picture 25" descr="通用路由器"/>
          <p:cNvPicPr>
            <a:picLocks noChangeAspect="1" noChangeArrowheads="1"/>
          </p:cNvPicPr>
          <p:nvPr/>
        </p:nvPicPr>
        <p:blipFill>
          <a:blip r:embed="rId4" cstate="print"/>
          <a:srcRect/>
          <a:stretch>
            <a:fillRect/>
          </a:stretch>
        </p:blipFill>
        <p:spPr bwMode="auto">
          <a:xfrm>
            <a:off x="1978026" y="3556396"/>
            <a:ext cx="407197" cy="317195"/>
          </a:xfrm>
          <a:prstGeom prst="rect">
            <a:avLst/>
          </a:prstGeom>
          <a:noFill/>
        </p:spPr>
      </p:pic>
      <p:sp>
        <p:nvSpPr>
          <p:cNvPr id="6" name="Text Box 869"/>
          <p:cNvSpPr txBox="1">
            <a:spLocks noChangeAspect="1" noChangeArrowheads="1"/>
          </p:cNvSpPr>
          <p:nvPr/>
        </p:nvSpPr>
        <p:spPr bwMode="auto">
          <a:xfrm>
            <a:off x="1141314" y="3448383"/>
            <a:ext cx="702078" cy="186201"/>
          </a:xfrm>
          <a:prstGeom prst="rect">
            <a:avLst/>
          </a:prstGeom>
          <a:noFill/>
          <a:ln w="9525" algn="ctr">
            <a:noFill/>
            <a:miter lim="800000"/>
            <a:headEnd/>
            <a:tailEnd/>
          </a:ln>
          <a:effectLst/>
        </p:spPr>
        <p:txBody>
          <a:bodyPr wrap="square" lIns="24379" tIns="12190" rIns="24379" bIns="12190">
            <a:spAutoFit/>
          </a:bodyPr>
          <a:lstStyle/>
          <a:p>
            <a:pPr algn="ctr" defTabSz="244079"/>
            <a:r>
              <a:rPr lang="zh-CN" altLang="en-US" sz="1050" b="1" dirty="0">
                <a:latin typeface="微软雅黑" panose="020B0503020204020204" pitchFamily="34" charset="-122"/>
                <a:ea typeface="微软雅黑" panose="020B0503020204020204" pitchFamily="34" charset="-122"/>
              </a:rPr>
              <a:t>连锁分支</a:t>
            </a:r>
          </a:p>
        </p:txBody>
      </p:sp>
      <p:sp>
        <p:nvSpPr>
          <p:cNvPr id="7" name="圆角矩形 135"/>
          <p:cNvSpPr/>
          <p:nvPr/>
        </p:nvSpPr>
        <p:spPr>
          <a:xfrm>
            <a:off x="3086795" y="1769993"/>
            <a:ext cx="1014413" cy="490258"/>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8" name="TextBox 31"/>
          <p:cNvSpPr txBox="1">
            <a:spLocks noChangeArrowheads="1"/>
          </p:cNvSpPr>
          <p:nvPr/>
        </p:nvSpPr>
        <p:spPr bwMode="auto">
          <a:xfrm>
            <a:off x="1462150" y="1852157"/>
            <a:ext cx="623888" cy="323165"/>
          </a:xfrm>
          <a:prstGeom prst="rect">
            <a:avLst/>
          </a:prstGeom>
          <a:noFill/>
          <a:ln w="9525">
            <a:noFill/>
            <a:miter lim="800000"/>
            <a:headEnd/>
            <a:tailEnd/>
          </a:ln>
        </p:spPr>
        <p:txBody>
          <a:bodyPr>
            <a:spAutoFit/>
          </a:bodyPr>
          <a:lstStyle/>
          <a:p>
            <a:pPr algn="ctr"/>
            <a:r>
              <a:rPr lang="en-US" altLang="zh-CN" sz="750" b="1" dirty="0">
                <a:latin typeface="微软雅黑" panose="020B0503020204020204" pitchFamily="34" charset="-122"/>
                <a:ea typeface="微软雅黑" panose="020B0503020204020204" pitchFamily="34" charset="-122"/>
              </a:rPr>
              <a:t>DVPN</a:t>
            </a:r>
          </a:p>
          <a:p>
            <a:pPr algn="ctr"/>
            <a:r>
              <a:rPr lang="en-US" altLang="zh-CN" sz="750" b="1" dirty="0">
                <a:latin typeface="微软雅黑" panose="020B0503020204020204" pitchFamily="34" charset="-122"/>
                <a:ea typeface="微软雅黑" panose="020B0503020204020204" pitchFamily="34" charset="-122"/>
              </a:rPr>
              <a:t>Server</a:t>
            </a:r>
            <a:endParaRPr lang="zh-CN" altLang="en-US" sz="750" b="1" dirty="0">
              <a:latin typeface="微软雅黑" panose="020B0503020204020204" pitchFamily="34" charset="-122"/>
              <a:ea typeface="微软雅黑" panose="020B0503020204020204" pitchFamily="34" charset="-122"/>
            </a:endParaRPr>
          </a:p>
        </p:txBody>
      </p:sp>
      <p:sp>
        <p:nvSpPr>
          <p:cNvPr id="11" name="TextBox 49"/>
          <p:cNvSpPr txBox="1">
            <a:spLocks noChangeArrowheads="1"/>
          </p:cNvSpPr>
          <p:nvPr/>
        </p:nvSpPr>
        <p:spPr bwMode="auto">
          <a:xfrm>
            <a:off x="2627784" y="1041411"/>
            <a:ext cx="752648" cy="207749"/>
          </a:xfrm>
          <a:prstGeom prst="rect">
            <a:avLst/>
          </a:prstGeom>
          <a:noFill/>
          <a:ln w="9525">
            <a:noFill/>
            <a:miter lim="800000"/>
            <a:headEnd/>
            <a:tailEnd/>
          </a:ln>
        </p:spPr>
        <p:txBody>
          <a:bodyPr>
            <a:spAutoFit/>
          </a:bodyPr>
          <a:lstStyle/>
          <a:p>
            <a:pPr algn="ctr"/>
            <a:r>
              <a:rPr lang="en-US" altLang="zh-CN" sz="750" dirty="0">
                <a:latin typeface="微软雅黑" panose="020B0503020204020204" pitchFamily="34" charset="-122"/>
                <a:ea typeface="微软雅黑" panose="020B0503020204020204" pitchFamily="34" charset="-122"/>
              </a:rPr>
              <a:t>HQ</a:t>
            </a:r>
            <a:endParaRPr lang="zh-CN" altLang="en-US" sz="750" dirty="0">
              <a:latin typeface="微软雅黑" panose="020B0503020204020204" pitchFamily="34" charset="-122"/>
              <a:ea typeface="微软雅黑" panose="020B0503020204020204" pitchFamily="34" charset="-122"/>
            </a:endParaRPr>
          </a:p>
        </p:txBody>
      </p:sp>
      <p:cxnSp>
        <p:nvCxnSpPr>
          <p:cNvPr id="12" name="直接连接符 65"/>
          <p:cNvCxnSpPr/>
          <p:nvPr/>
        </p:nvCxnSpPr>
        <p:spPr bwMode="auto">
          <a:xfrm flipV="1">
            <a:off x="2902249" y="1306841"/>
            <a:ext cx="177403" cy="6786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直接连接符 68"/>
          <p:cNvCxnSpPr>
            <a:stCxn id="62" idx="1"/>
          </p:cNvCxnSpPr>
          <p:nvPr/>
        </p:nvCxnSpPr>
        <p:spPr bwMode="auto">
          <a:xfrm rot="10800000" flipV="1">
            <a:off x="3391587" y="1083687"/>
            <a:ext cx="375050" cy="11479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Box 49"/>
          <p:cNvSpPr txBox="1">
            <a:spLocks noChangeArrowheads="1"/>
          </p:cNvSpPr>
          <p:nvPr/>
        </p:nvSpPr>
        <p:spPr bwMode="auto">
          <a:xfrm>
            <a:off x="3950585" y="923507"/>
            <a:ext cx="1131446" cy="253916"/>
          </a:xfrm>
          <a:prstGeom prst="rect">
            <a:avLst/>
          </a:prstGeom>
          <a:noFill/>
          <a:ln w="9525">
            <a:noFill/>
            <a:miter lim="800000"/>
            <a:headEnd/>
            <a:tailEnd/>
          </a:ln>
        </p:spPr>
        <p:txBody>
          <a:bodyPr wrap="square">
            <a:spAutoFit/>
          </a:bodyPr>
          <a:lstStyle/>
          <a:p>
            <a:pPr algn="ctr"/>
            <a:r>
              <a:rPr lang="en-US" altLang="zh-CN" sz="1050" b="1" dirty="0">
                <a:latin typeface="微软雅黑" panose="020B0503020204020204" pitchFamily="34" charset="-122"/>
                <a:ea typeface="微软雅黑" panose="020B0503020204020204" pitchFamily="34" charset="-122"/>
              </a:rPr>
              <a:t>AAA </a:t>
            </a:r>
            <a:r>
              <a:rPr lang="zh-CN" altLang="en-US" sz="1050" b="1" dirty="0">
                <a:latin typeface="微软雅黑" panose="020B0503020204020204" pitchFamily="34" charset="-122"/>
                <a:ea typeface="微软雅黑" panose="020B0503020204020204" pitchFamily="34" charset="-122"/>
              </a:rPr>
              <a:t>服务器</a:t>
            </a:r>
          </a:p>
        </p:txBody>
      </p:sp>
      <p:sp>
        <p:nvSpPr>
          <p:cNvPr id="15" name="圆角矩形 103"/>
          <p:cNvSpPr/>
          <p:nvPr/>
        </p:nvSpPr>
        <p:spPr>
          <a:xfrm>
            <a:off x="1981896" y="1769993"/>
            <a:ext cx="968239" cy="490258"/>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zh-CN" altLang="en-US" dirty="0">
              <a:solidFill>
                <a:schemeClr val="bg1"/>
              </a:solidFill>
              <a:latin typeface="微软雅黑" panose="020B0503020204020204" pitchFamily="34" charset="-122"/>
              <a:ea typeface="微软雅黑" panose="020B0503020204020204" pitchFamily="34" charset="-122"/>
            </a:endParaRPr>
          </a:p>
        </p:txBody>
      </p:sp>
      <p:cxnSp>
        <p:nvCxnSpPr>
          <p:cNvPr id="16" name="直接连接符 111"/>
          <p:cNvCxnSpPr/>
          <p:nvPr/>
        </p:nvCxnSpPr>
        <p:spPr>
          <a:xfrm>
            <a:off x="2222402" y="1892623"/>
            <a:ext cx="432197" cy="119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直接连接符 112"/>
          <p:cNvCxnSpPr/>
          <p:nvPr/>
        </p:nvCxnSpPr>
        <p:spPr>
          <a:xfrm>
            <a:off x="2222401" y="1955731"/>
            <a:ext cx="295685" cy="57455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直接连接符 116"/>
          <p:cNvCxnSpPr/>
          <p:nvPr/>
        </p:nvCxnSpPr>
        <p:spPr>
          <a:xfrm>
            <a:off x="2654598" y="1955731"/>
            <a:ext cx="241530" cy="52054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直接连接符 124"/>
          <p:cNvCxnSpPr/>
          <p:nvPr/>
        </p:nvCxnSpPr>
        <p:spPr>
          <a:xfrm flipH="1">
            <a:off x="3166158" y="1959303"/>
            <a:ext cx="161145" cy="51697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直接连接符 125"/>
          <p:cNvCxnSpPr/>
          <p:nvPr/>
        </p:nvCxnSpPr>
        <p:spPr>
          <a:xfrm flipH="1">
            <a:off x="3490194" y="1924774"/>
            <a:ext cx="270252" cy="65951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直接连接符 129"/>
          <p:cNvCxnSpPr/>
          <p:nvPr/>
        </p:nvCxnSpPr>
        <p:spPr>
          <a:xfrm flipV="1">
            <a:off x="2198589" y="1431856"/>
            <a:ext cx="623888" cy="38338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直接连接符 132"/>
          <p:cNvCxnSpPr>
            <a:stCxn id="127" idx="0"/>
          </p:cNvCxnSpPr>
          <p:nvPr/>
        </p:nvCxnSpPr>
        <p:spPr>
          <a:xfrm flipV="1">
            <a:off x="2713116" y="1431856"/>
            <a:ext cx="133174" cy="39634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Box 31"/>
          <p:cNvSpPr txBox="1">
            <a:spLocks noChangeArrowheads="1"/>
          </p:cNvSpPr>
          <p:nvPr/>
        </p:nvSpPr>
        <p:spPr bwMode="auto">
          <a:xfrm>
            <a:off x="1870014" y="2044227"/>
            <a:ext cx="359100" cy="230832"/>
          </a:xfrm>
          <a:prstGeom prst="rect">
            <a:avLst/>
          </a:prstGeom>
          <a:noFill/>
          <a:ln w="9525">
            <a:noFill/>
            <a:miter lim="800000"/>
            <a:headEnd/>
            <a:tailEnd/>
          </a:ln>
        </p:spPr>
        <p:txBody>
          <a:bodyPr wrap="square">
            <a:spAutoFit/>
          </a:bodyPr>
          <a:lstStyle/>
          <a:p>
            <a:pPr algn="ctr"/>
            <a:r>
              <a:rPr lang="zh-CN" altLang="en-US" sz="900" dirty="0">
                <a:latin typeface="微软雅黑" panose="020B0503020204020204" pitchFamily="34" charset="-122"/>
                <a:ea typeface="微软雅黑" panose="020B0503020204020204" pitchFamily="34" charset="-122"/>
              </a:rPr>
              <a:t>主</a:t>
            </a:r>
          </a:p>
        </p:txBody>
      </p:sp>
      <p:cxnSp>
        <p:nvCxnSpPr>
          <p:cNvPr id="27" name="直接连接符 140"/>
          <p:cNvCxnSpPr/>
          <p:nvPr/>
        </p:nvCxnSpPr>
        <p:spPr>
          <a:xfrm flipH="1" flipV="1">
            <a:off x="2948683" y="1466385"/>
            <a:ext cx="361950" cy="34051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直接连接符 145"/>
          <p:cNvCxnSpPr>
            <a:stCxn id="132" idx="0"/>
          </p:cNvCxnSpPr>
          <p:nvPr/>
        </p:nvCxnSpPr>
        <p:spPr>
          <a:xfrm flipH="1" flipV="1">
            <a:off x="2949875" y="1425903"/>
            <a:ext cx="843361" cy="4023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Box 31"/>
          <p:cNvSpPr txBox="1">
            <a:spLocks noChangeArrowheads="1"/>
          </p:cNvSpPr>
          <p:nvPr/>
        </p:nvSpPr>
        <p:spPr bwMode="auto">
          <a:xfrm>
            <a:off x="4084260" y="1854583"/>
            <a:ext cx="522685" cy="323165"/>
          </a:xfrm>
          <a:prstGeom prst="rect">
            <a:avLst/>
          </a:prstGeom>
          <a:noFill/>
          <a:ln w="9525">
            <a:noFill/>
            <a:miter lim="800000"/>
            <a:headEnd/>
            <a:tailEnd/>
          </a:ln>
        </p:spPr>
        <p:txBody>
          <a:bodyPr wrap="square">
            <a:spAutoFit/>
          </a:bodyPr>
          <a:lstStyle/>
          <a:p>
            <a:pPr algn="ctr"/>
            <a:r>
              <a:rPr lang="en-US" altLang="zh-CN" sz="750" b="1" dirty="0">
                <a:latin typeface="微软雅黑" panose="020B0503020204020204" pitchFamily="34" charset="-122"/>
                <a:ea typeface="微软雅黑" panose="020B0503020204020204" pitchFamily="34" charset="-122"/>
              </a:rPr>
              <a:t>VAM </a:t>
            </a:r>
          </a:p>
          <a:p>
            <a:pPr algn="ctr"/>
            <a:r>
              <a:rPr lang="en-US" altLang="zh-CN" sz="750" b="1" dirty="0">
                <a:latin typeface="微软雅黑" panose="020B0503020204020204" pitchFamily="34" charset="-122"/>
                <a:ea typeface="微软雅黑" panose="020B0503020204020204" pitchFamily="34" charset="-122"/>
              </a:rPr>
              <a:t>Server</a:t>
            </a:r>
            <a:endParaRPr lang="zh-CN" altLang="en-US" sz="750" b="1" dirty="0">
              <a:latin typeface="微软雅黑" panose="020B0503020204020204" pitchFamily="34" charset="-122"/>
              <a:ea typeface="微软雅黑" panose="020B0503020204020204" pitchFamily="34" charset="-122"/>
            </a:endParaRPr>
          </a:p>
        </p:txBody>
      </p:sp>
      <p:sp>
        <p:nvSpPr>
          <p:cNvPr id="30" name="TextBox 31"/>
          <p:cNvSpPr txBox="1">
            <a:spLocks noChangeArrowheads="1"/>
          </p:cNvSpPr>
          <p:nvPr/>
        </p:nvSpPr>
        <p:spPr bwMode="auto">
          <a:xfrm>
            <a:off x="4030254" y="1234137"/>
            <a:ext cx="918102" cy="415498"/>
          </a:xfrm>
          <a:prstGeom prst="rect">
            <a:avLst/>
          </a:prstGeom>
          <a:noFill/>
          <a:ln w="9525">
            <a:noFill/>
            <a:miter lim="800000"/>
            <a:headEnd/>
            <a:tailEnd/>
          </a:ln>
        </p:spPr>
        <p:txBody>
          <a:bodyPr wrap="square">
            <a:spAutoFit/>
          </a:bodyPr>
          <a:lstStyle/>
          <a:p>
            <a:pPr algn="ctr"/>
            <a:r>
              <a:rPr lang="en-US" altLang="zh-CN" sz="1050" b="1" dirty="0">
                <a:latin typeface="微软雅黑" panose="020B0503020204020204" pitchFamily="34" charset="-122"/>
                <a:ea typeface="微软雅黑" panose="020B0503020204020204" pitchFamily="34" charset="-122"/>
              </a:rPr>
              <a:t>IMC BIMS </a:t>
            </a:r>
            <a:r>
              <a:rPr lang="zh-CN" altLang="en-US" sz="1050" b="1" dirty="0">
                <a:latin typeface="微软雅黑" panose="020B0503020204020204" pitchFamily="34" charset="-122"/>
                <a:ea typeface="微软雅黑" panose="020B0503020204020204" pitchFamily="34" charset="-122"/>
              </a:rPr>
              <a:t>服务器</a:t>
            </a:r>
          </a:p>
        </p:txBody>
      </p:sp>
      <p:pic>
        <p:nvPicPr>
          <p:cNvPr id="31" name="Picture 30" descr="通用路由器"/>
          <p:cNvPicPr>
            <a:picLocks noChangeAspect="1" noChangeArrowheads="1"/>
          </p:cNvPicPr>
          <p:nvPr/>
        </p:nvPicPr>
        <p:blipFill>
          <a:blip r:embed="rId5" cstate="print"/>
          <a:srcRect/>
          <a:stretch>
            <a:fillRect/>
          </a:stretch>
        </p:blipFill>
        <p:spPr bwMode="auto">
          <a:xfrm>
            <a:off x="2020015" y="1828203"/>
            <a:ext cx="390059" cy="228990"/>
          </a:xfrm>
          <a:prstGeom prst="rect">
            <a:avLst/>
          </a:prstGeom>
          <a:noFill/>
          <a:ln w="9525">
            <a:noFill/>
            <a:miter lim="800000"/>
            <a:headEnd/>
            <a:tailEnd/>
          </a:ln>
        </p:spPr>
      </p:pic>
      <p:cxnSp>
        <p:nvCxnSpPr>
          <p:cNvPr id="33" name="直接连接符 145"/>
          <p:cNvCxnSpPr/>
          <p:nvPr/>
        </p:nvCxnSpPr>
        <p:spPr>
          <a:xfrm rot="10800000">
            <a:off x="3498744" y="1328263"/>
            <a:ext cx="417908" cy="16668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34" name="Picture 31" descr="服务器类"/>
          <p:cNvPicPr>
            <a:picLocks noChangeAspect="1" noChangeArrowheads="1"/>
          </p:cNvPicPr>
          <p:nvPr/>
        </p:nvPicPr>
        <p:blipFill>
          <a:blip r:embed="rId6" cstate="print"/>
          <a:srcRect/>
          <a:stretch>
            <a:fillRect/>
          </a:stretch>
        </p:blipFill>
        <p:spPr bwMode="auto">
          <a:xfrm>
            <a:off x="3760689" y="1263978"/>
            <a:ext cx="301229" cy="333375"/>
          </a:xfrm>
          <a:prstGeom prst="rect">
            <a:avLst/>
          </a:prstGeom>
          <a:noFill/>
          <a:ln w="9525">
            <a:noFill/>
            <a:miter lim="800000"/>
            <a:headEnd/>
            <a:tailEnd/>
          </a:ln>
        </p:spPr>
      </p:pic>
      <p:pic>
        <p:nvPicPr>
          <p:cNvPr id="35" name="Picture 60" descr="防火墙"/>
          <p:cNvPicPr>
            <a:picLocks noChangeAspect="1" noChangeArrowheads="1"/>
          </p:cNvPicPr>
          <p:nvPr/>
        </p:nvPicPr>
        <p:blipFill>
          <a:blip r:embed="rId7" cstate="print"/>
          <a:srcRect/>
          <a:stretch>
            <a:fillRect/>
          </a:stretch>
        </p:blipFill>
        <p:spPr bwMode="auto">
          <a:xfrm>
            <a:off x="2670398" y="1247398"/>
            <a:ext cx="268441" cy="253283"/>
          </a:xfrm>
          <a:prstGeom prst="rect">
            <a:avLst/>
          </a:prstGeom>
          <a:noFill/>
          <a:ln w="9525">
            <a:noFill/>
            <a:miter lim="800000"/>
            <a:headEnd/>
            <a:tailEnd/>
          </a:ln>
        </p:spPr>
      </p:pic>
      <p:pic>
        <p:nvPicPr>
          <p:cNvPr id="37" name="Picture 31" descr="通用大楼07"/>
          <p:cNvPicPr>
            <a:picLocks noChangeAspect="1" noChangeArrowheads="1"/>
          </p:cNvPicPr>
          <p:nvPr/>
        </p:nvPicPr>
        <p:blipFill>
          <a:blip r:embed="rId8" cstate="print"/>
          <a:srcRect/>
          <a:stretch>
            <a:fillRect/>
          </a:stretch>
        </p:blipFill>
        <p:spPr bwMode="auto">
          <a:xfrm>
            <a:off x="2986471" y="1054208"/>
            <a:ext cx="570437" cy="368790"/>
          </a:xfrm>
          <a:prstGeom prst="rect">
            <a:avLst/>
          </a:prstGeom>
          <a:noFill/>
          <a:ln w="9525">
            <a:noFill/>
            <a:miter lim="800000"/>
            <a:headEnd/>
            <a:tailEnd/>
          </a:ln>
        </p:spPr>
      </p:pic>
      <p:cxnSp>
        <p:nvCxnSpPr>
          <p:cNvPr id="39" name="直接连接符 116"/>
          <p:cNvCxnSpPr>
            <a:endCxn id="69" idx="0"/>
          </p:cNvCxnSpPr>
          <p:nvPr/>
        </p:nvCxnSpPr>
        <p:spPr>
          <a:xfrm>
            <a:off x="3112153" y="3124349"/>
            <a:ext cx="174443" cy="4388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4" name="TextBox 31"/>
          <p:cNvSpPr txBox="1">
            <a:spLocks noChangeArrowheads="1"/>
          </p:cNvSpPr>
          <p:nvPr/>
        </p:nvSpPr>
        <p:spPr bwMode="auto">
          <a:xfrm>
            <a:off x="1437966" y="2584287"/>
            <a:ext cx="697648" cy="692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50" b="1" dirty="0" err="1">
                <a:solidFill>
                  <a:schemeClr val="tx1"/>
                </a:solidFill>
                <a:latin typeface="微软雅黑" panose="020B0503020204020204" pitchFamily="34" charset="-122"/>
                <a:ea typeface="微软雅黑" panose="020B0503020204020204" pitchFamily="34" charset="-122"/>
              </a:rPr>
              <a:t>IPsec</a:t>
            </a:r>
            <a:r>
              <a:rPr lang="en-US" altLang="zh-CN" sz="750" b="1" dirty="0">
                <a:solidFill>
                  <a:schemeClr val="tx1"/>
                </a:solidFill>
                <a:latin typeface="微软雅黑" panose="020B0503020204020204" pitchFamily="34" charset="-122"/>
                <a:ea typeface="微软雅黑" panose="020B0503020204020204" pitchFamily="34" charset="-122"/>
              </a:rPr>
              <a:t> </a:t>
            </a:r>
            <a:r>
              <a:rPr lang="zh-CN" altLang="en-US" sz="750" b="1" dirty="0">
                <a:solidFill>
                  <a:schemeClr val="tx1"/>
                </a:solidFill>
                <a:latin typeface="微软雅黑" panose="020B0503020204020204" pitchFamily="34" charset="-122"/>
                <a:ea typeface="微软雅黑" panose="020B0503020204020204" pitchFamily="34" charset="-122"/>
              </a:rPr>
              <a:t>隧道</a:t>
            </a:r>
          </a:p>
        </p:txBody>
      </p:sp>
      <p:pic>
        <p:nvPicPr>
          <p:cNvPr id="62" name="Picture 31" descr="服务器类"/>
          <p:cNvPicPr>
            <a:picLocks noChangeAspect="1" noChangeArrowheads="1"/>
          </p:cNvPicPr>
          <p:nvPr/>
        </p:nvPicPr>
        <p:blipFill>
          <a:blip r:embed="rId6" cstate="print"/>
          <a:srcRect/>
          <a:stretch>
            <a:fillRect/>
          </a:stretch>
        </p:blipFill>
        <p:spPr bwMode="auto">
          <a:xfrm>
            <a:off x="3766636" y="917000"/>
            <a:ext cx="301229" cy="333375"/>
          </a:xfrm>
          <a:prstGeom prst="rect">
            <a:avLst/>
          </a:prstGeom>
          <a:noFill/>
          <a:ln w="9525">
            <a:noFill/>
            <a:miter lim="800000"/>
            <a:headEnd/>
            <a:tailEnd/>
          </a:ln>
        </p:spPr>
      </p:pic>
      <p:pic>
        <p:nvPicPr>
          <p:cNvPr id="66" name="Picture 803" descr="天线"/>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598206" y="2638294"/>
            <a:ext cx="322443" cy="599771"/>
          </a:xfrm>
          <a:prstGeom prst="rect">
            <a:avLst/>
          </a:prstGeom>
          <a:noFill/>
        </p:spPr>
      </p:pic>
      <p:sp>
        <p:nvSpPr>
          <p:cNvPr id="67" name="Freeform 807"/>
          <p:cNvSpPr>
            <a:spLocks/>
          </p:cNvSpPr>
          <p:nvPr/>
        </p:nvSpPr>
        <p:spPr bwMode="auto">
          <a:xfrm rot="20395861" flipH="1" flipV="1">
            <a:off x="3980726" y="3204513"/>
            <a:ext cx="219660" cy="379728"/>
          </a:xfrm>
          <a:custGeom>
            <a:avLst/>
            <a:gdLst/>
            <a:ahLst/>
            <a:cxnLst>
              <a:cxn ang="0">
                <a:pos x="404" y="771"/>
              </a:cxn>
              <a:cxn ang="0">
                <a:pos x="87" y="0"/>
              </a:cxn>
              <a:cxn ang="0">
                <a:pos x="224" y="574"/>
              </a:cxn>
              <a:cxn ang="0">
                <a:pos x="0" y="466"/>
              </a:cxn>
              <a:cxn ang="0">
                <a:pos x="301" y="1294"/>
              </a:cxn>
              <a:cxn ang="0">
                <a:pos x="155" y="686"/>
              </a:cxn>
              <a:cxn ang="0">
                <a:pos x="404" y="771"/>
              </a:cxn>
            </a:cxnLst>
            <a:rect l="0" t="0" r="r" b="b"/>
            <a:pathLst>
              <a:path w="404" h="1294">
                <a:moveTo>
                  <a:pt x="404" y="771"/>
                </a:moveTo>
                <a:lnTo>
                  <a:pt x="87" y="0"/>
                </a:lnTo>
                <a:lnTo>
                  <a:pt x="224" y="574"/>
                </a:lnTo>
                <a:lnTo>
                  <a:pt x="0" y="466"/>
                </a:lnTo>
                <a:lnTo>
                  <a:pt x="301" y="1294"/>
                </a:lnTo>
                <a:lnTo>
                  <a:pt x="155" y="686"/>
                </a:lnTo>
                <a:lnTo>
                  <a:pt x="404" y="771"/>
                </a:lnTo>
                <a:close/>
              </a:path>
            </a:pathLst>
          </a:custGeom>
          <a:solidFill>
            <a:srgbClr val="FF9900"/>
          </a:solidFill>
          <a:ln w="9525">
            <a:solidFill>
              <a:srgbClr val="FF9900"/>
            </a:solidFill>
            <a:round/>
            <a:headEnd/>
            <a:tailEnd/>
          </a:ln>
          <a:effectLst/>
        </p:spPr>
        <p:txBody>
          <a:bodyPr wrap="none" anchor="ctr"/>
          <a:lstStyle/>
          <a:p>
            <a:endParaRPr lang="zh-CN" altLang="en-US" dirty="0">
              <a:latin typeface="微软雅黑" panose="020B0503020204020204" pitchFamily="34" charset="-122"/>
              <a:ea typeface="微软雅黑" panose="020B0503020204020204" pitchFamily="34" charset="-122"/>
            </a:endParaRPr>
          </a:p>
        </p:txBody>
      </p:sp>
      <p:pic>
        <p:nvPicPr>
          <p:cNvPr id="68" name="Picture 25" descr="通用路由器"/>
          <p:cNvPicPr>
            <a:picLocks noChangeAspect="1" noChangeArrowheads="1"/>
          </p:cNvPicPr>
          <p:nvPr/>
        </p:nvPicPr>
        <p:blipFill>
          <a:blip r:embed="rId4" cstate="print"/>
          <a:srcRect/>
          <a:stretch>
            <a:fillRect/>
          </a:stretch>
        </p:blipFill>
        <p:spPr bwMode="auto">
          <a:xfrm>
            <a:off x="4271130" y="3563236"/>
            <a:ext cx="407197" cy="317195"/>
          </a:xfrm>
          <a:prstGeom prst="rect">
            <a:avLst/>
          </a:prstGeom>
          <a:noFill/>
        </p:spPr>
      </p:pic>
      <p:pic>
        <p:nvPicPr>
          <p:cNvPr id="69" name="Picture 25" descr="通用路由器"/>
          <p:cNvPicPr>
            <a:picLocks noChangeAspect="1" noChangeArrowheads="1"/>
          </p:cNvPicPr>
          <p:nvPr/>
        </p:nvPicPr>
        <p:blipFill>
          <a:blip r:embed="rId4" cstate="print"/>
          <a:srcRect/>
          <a:stretch>
            <a:fillRect/>
          </a:stretch>
        </p:blipFill>
        <p:spPr bwMode="auto">
          <a:xfrm>
            <a:off x="3082998" y="3563236"/>
            <a:ext cx="407197" cy="317195"/>
          </a:xfrm>
          <a:prstGeom prst="rect">
            <a:avLst/>
          </a:prstGeom>
          <a:noFill/>
        </p:spPr>
      </p:pic>
      <p:cxnSp>
        <p:nvCxnSpPr>
          <p:cNvPr id="79" name="直接连接符 116"/>
          <p:cNvCxnSpPr/>
          <p:nvPr/>
        </p:nvCxnSpPr>
        <p:spPr>
          <a:xfrm flipH="1">
            <a:off x="2271030" y="3016336"/>
            <a:ext cx="301062" cy="5374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1" name="Text Box 805"/>
          <p:cNvSpPr txBox="1">
            <a:spLocks noChangeAspect="1" noChangeArrowheads="1"/>
          </p:cNvSpPr>
          <p:nvPr/>
        </p:nvSpPr>
        <p:spPr bwMode="auto">
          <a:xfrm rot="4855020">
            <a:off x="2459883" y="4192486"/>
            <a:ext cx="403622" cy="116951"/>
          </a:xfrm>
          <a:prstGeom prst="rect">
            <a:avLst/>
          </a:prstGeom>
          <a:noFill/>
          <a:ln w="9525" algn="ctr">
            <a:noFill/>
            <a:miter lim="800000"/>
            <a:headEnd/>
            <a:tailEnd/>
          </a:ln>
          <a:effectLst/>
        </p:spPr>
        <p:txBody>
          <a:bodyPr lIns="24379" tIns="12190" rIns="24379" bIns="12190">
            <a:spAutoFit/>
          </a:bodyPr>
          <a:lstStyle/>
          <a:p>
            <a:pPr defTabSz="244079">
              <a:spcBef>
                <a:spcPct val="50000"/>
              </a:spcBef>
            </a:pPr>
            <a:r>
              <a:rPr lang="zh-CN" altLang="en-US" sz="600" b="1" dirty="0">
                <a:latin typeface="微软雅黑" panose="020B0503020204020204" pitchFamily="34" charset="-122"/>
                <a:ea typeface="微软雅黑" panose="020B0503020204020204" pitchFamily="34" charset="-122"/>
                <a:cs typeface="Arial" charset="0"/>
              </a:rPr>
              <a:t>移动终端</a:t>
            </a:r>
          </a:p>
        </p:txBody>
      </p:sp>
      <p:pic>
        <p:nvPicPr>
          <p:cNvPr id="82" name="Picture 806" descr="笔记本"/>
          <p:cNvPicPr>
            <a:picLocks noChangeAspect="1" noChangeArrowheads="1"/>
          </p:cNvPicPr>
          <p:nvPr/>
        </p:nvPicPr>
        <p:blipFill>
          <a:blip r:embed="rId10" cstate="print"/>
          <a:srcRect/>
          <a:stretch>
            <a:fillRect/>
          </a:stretch>
        </p:blipFill>
        <p:spPr bwMode="auto">
          <a:xfrm>
            <a:off x="2144871" y="4248036"/>
            <a:ext cx="211198" cy="263129"/>
          </a:xfrm>
          <a:prstGeom prst="rect">
            <a:avLst/>
          </a:prstGeom>
          <a:noFill/>
        </p:spPr>
      </p:pic>
      <p:pic>
        <p:nvPicPr>
          <p:cNvPr id="83" name="Picture 2"/>
          <p:cNvPicPr>
            <a:picLocks noChangeAspect="1" noChangeArrowheads="1"/>
          </p:cNvPicPr>
          <p:nvPr/>
        </p:nvPicPr>
        <p:blipFill>
          <a:blip r:embed="rId11" cstate="print"/>
          <a:stretch>
            <a:fillRect/>
          </a:stretch>
        </p:blipFill>
        <p:spPr bwMode="auto">
          <a:xfrm>
            <a:off x="2410074" y="4295140"/>
            <a:ext cx="182104" cy="233363"/>
          </a:xfrm>
          <a:prstGeom prst="rect">
            <a:avLst/>
          </a:prstGeom>
          <a:ln>
            <a:noFill/>
          </a:ln>
          <a:effectLst>
            <a:outerShdw blurRad="292100" dist="139700" dir="2700000" algn="tl" rotWithShape="0">
              <a:srgbClr val="333333">
                <a:alpha val="65000"/>
              </a:srgbClr>
            </a:outerShdw>
          </a:effectLst>
          <a:extLst/>
        </p:spPr>
      </p:pic>
      <p:pic>
        <p:nvPicPr>
          <p:cNvPr id="84" name="Picture 25"/>
          <p:cNvPicPr>
            <a:picLocks noChangeAspect="1" noChangeArrowheads="1"/>
          </p:cNvPicPr>
          <p:nvPr/>
        </p:nvPicPr>
        <p:blipFill>
          <a:blip r:embed="rId12" cstate="print"/>
          <a:stretch>
            <a:fillRect/>
          </a:stretch>
        </p:blipFill>
        <p:spPr bwMode="auto">
          <a:xfrm>
            <a:off x="2464080" y="3934437"/>
            <a:ext cx="98056" cy="264319"/>
          </a:xfrm>
          <a:prstGeom prst="rect">
            <a:avLst/>
          </a:prstGeom>
          <a:ln>
            <a:noFill/>
          </a:ln>
          <a:effectLst>
            <a:outerShdw blurRad="292100" dist="139700" dir="2700000" algn="tl" rotWithShape="0">
              <a:srgbClr val="333333">
                <a:alpha val="65000"/>
              </a:srgbClr>
            </a:outerShdw>
          </a:effectLst>
        </p:spPr>
      </p:pic>
      <p:pic>
        <p:nvPicPr>
          <p:cNvPr id="85" name="Picture 6"/>
          <p:cNvPicPr>
            <a:picLocks noChangeAspect="1" noChangeArrowheads="1"/>
          </p:cNvPicPr>
          <p:nvPr/>
        </p:nvPicPr>
        <p:blipFill>
          <a:blip r:embed="rId13" cstate="print"/>
          <a:srcRect/>
          <a:stretch>
            <a:fillRect/>
          </a:stretch>
        </p:blipFill>
        <p:spPr bwMode="auto">
          <a:xfrm>
            <a:off x="1870015" y="4210605"/>
            <a:ext cx="173486" cy="313080"/>
          </a:xfrm>
          <a:prstGeom prst="rect">
            <a:avLst/>
          </a:prstGeom>
          <a:noFill/>
          <a:ln w="9525">
            <a:noFill/>
            <a:miter lim="800000"/>
            <a:headEnd/>
            <a:tailEnd/>
          </a:ln>
        </p:spPr>
      </p:pic>
      <p:pic>
        <p:nvPicPr>
          <p:cNvPr id="86" name="Picture 16" descr="无线覆盖"/>
          <p:cNvPicPr>
            <a:picLocks noChangeAspect="1" noChangeArrowheads="1"/>
          </p:cNvPicPr>
          <p:nvPr/>
        </p:nvPicPr>
        <p:blipFill>
          <a:blip r:embed="rId14" cstate="print"/>
          <a:srcRect/>
          <a:stretch>
            <a:fillRect/>
          </a:stretch>
        </p:blipFill>
        <p:spPr bwMode="auto">
          <a:xfrm rot="3446445">
            <a:off x="2274083" y="3956652"/>
            <a:ext cx="183475" cy="213301"/>
          </a:xfrm>
          <a:prstGeom prst="rect">
            <a:avLst/>
          </a:prstGeom>
          <a:ln>
            <a:noFill/>
          </a:ln>
          <a:effectLst>
            <a:outerShdw blurRad="292100" dist="139700" dir="2700000" algn="tl" rotWithShape="0">
              <a:srgbClr val="333333">
                <a:alpha val="65000"/>
              </a:srgbClr>
            </a:outerShdw>
          </a:effectLst>
        </p:spPr>
      </p:pic>
      <p:pic>
        <p:nvPicPr>
          <p:cNvPr id="87" name="Picture 6"/>
          <p:cNvPicPr>
            <a:picLocks noChangeAspect="1" noChangeArrowheads="1"/>
          </p:cNvPicPr>
          <p:nvPr/>
        </p:nvPicPr>
        <p:blipFill>
          <a:blip r:embed="rId13" cstate="print"/>
          <a:srcRect/>
          <a:stretch>
            <a:fillRect/>
          </a:stretch>
        </p:blipFill>
        <p:spPr bwMode="auto">
          <a:xfrm>
            <a:off x="1696528" y="4222035"/>
            <a:ext cx="173486" cy="313080"/>
          </a:xfrm>
          <a:prstGeom prst="rect">
            <a:avLst/>
          </a:prstGeom>
          <a:noFill/>
          <a:ln w="9525">
            <a:noFill/>
            <a:miter lim="800000"/>
            <a:headEnd/>
            <a:tailEnd/>
          </a:ln>
        </p:spPr>
      </p:pic>
      <p:cxnSp>
        <p:nvCxnSpPr>
          <p:cNvPr id="88" name="直接连接符 116"/>
          <p:cNvCxnSpPr/>
          <p:nvPr/>
        </p:nvCxnSpPr>
        <p:spPr>
          <a:xfrm>
            <a:off x="1707996" y="4042449"/>
            <a:ext cx="432048" cy="0"/>
          </a:xfrm>
          <a:prstGeom prst="line">
            <a:avLst/>
          </a:prstGeom>
          <a:ln/>
        </p:spPr>
        <p:style>
          <a:lnRef idx="2">
            <a:schemeClr val="dk1"/>
          </a:lnRef>
          <a:fillRef idx="0">
            <a:schemeClr val="dk1"/>
          </a:fillRef>
          <a:effectRef idx="1">
            <a:schemeClr val="dk1"/>
          </a:effectRef>
          <a:fontRef idx="minor">
            <a:schemeClr val="tx1"/>
          </a:fontRef>
        </p:style>
      </p:cxnSp>
      <p:cxnSp>
        <p:nvCxnSpPr>
          <p:cNvPr id="90" name="直接连接符 116"/>
          <p:cNvCxnSpPr/>
          <p:nvPr/>
        </p:nvCxnSpPr>
        <p:spPr>
          <a:xfrm flipV="1">
            <a:off x="2032032" y="3826425"/>
            <a:ext cx="0" cy="216024"/>
          </a:xfrm>
          <a:prstGeom prst="line">
            <a:avLst/>
          </a:prstGeom>
          <a:ln/>
        </p:spPr>
        <p:style>
          <a:lnRef idx="2">
            <a:schemeClr val="dk1"/>
          </a:lnRef>
          <a:fillRef idx="0">
            <a:schemeClr val="dk1"/>
          </a:fillRef>
          <a:effectRef idx="1">
            <a:schemeClr val="dk1"/>
          </a:effectRef>
          <a:fontRef idx="minor">
            <a:schemeClr val="tx1"/>
          </a:fontRef>
        </p:style>
      </p:cxnSp>
      <p:cxnSp>
        <p:nvCxnSpPr>
          <p:cNvPr id="95" name="直接连接符 116"/>
          <p:cNvCxnSpPr/>
          <p:nvPr/>
        </p:nvCxnSpPr>
        <p:spPr>
          <a:xfrm>
            <a:off x="1757013" y="4042449"/>
            <a:ext cx="4989" cy="179586"/>
          </a:xfrm>
          <a:prstGeom prst="line">
            <a:avLst/>
          </a:prstGeom>
          <a:ln/>
        </p:spPr>
        <p:style>
          <a:lnRef idx="2">
            <a:schemeClr val="dk1"/>
          </a:lnRef>
          <a:fillRef idx="0">
            <a:schemeClr val="dk1"/>
          </a:fillRef>
          <a:effectRef idx="1">
            <a:schemeClr val="dk1"/>
          </a:effectRef>
          <a:fontRef idx="minor">
            <a:schemeClr val="tx1"/>
          </a:fontRef>
        </p:style>
      </p:cxnSp>
      <p:cxnSp>
        <p:nvCxnSpPr>
          <p:cNvPr id="96" name="直接连接符 116"/>
          <p:cNvCxnSpPr/>
          <p:nvPr/>
        </p:nvCxnSpPr>
        <p:spPr>
          <a:xfrm flipV="1">
            <a:off x="1978026" y="4042449"/>
            <a:ext cx="0" cy="162018"/>
          </a:xfrm>
          <a:prstGeom prst="line">
            <a:avLst/>
          </a:prstGeom>
          <a:ln/>
        </p:spPr>
        <p:style>
          <a:lnRef idx="2">
            <a:schemeClr val="dk1"/>
          </a:lnRef>
          <a:fillRef idx="0">
            <a:schemeClr val="dk1"/>
          </a:fillRef>
          <a:effectRef idx="1">
            <a:schemeClr val="dk1"/>
          </a:effectRef>
          <a:fontRef idx="minor">
            <a:schemeClr val="tx1"/>
          </a:fontRef>
        </p:style>
      </p:cxnSp>
      <p:sp>
        <p:nvSpPr>
          <p:cNvPr id="104" name="Text Box 805"/>
          <p:cNvSpPr txBox="1">
            <a:spLocks noChangeAspect="1" noChangeArrowheads="1"/>
          </p:cNvSpPr>
          <p:nvPr/>
        </p:nvSpPr>
        <p:spPr bwMode="auto">
          <a:xfrm rot="4855020">
            <a:off x="3756027" y="4232245"/>
            <a:ext cx="403622" cy="116951"/>
          </a:xfrm>
          <a:prstGeom prst="rect">
            <a:avLst/>
          </a:prstGeom>
          <a:noFill/>
          <a:ln w="9525" algn="ctr">
            <a:noFill/>
            <a:miter lim="800000"/>
            <a:headEnd/>
            <a:tailEnd/>
          </a:ln>
          <a:effectLst/>
        </p:spPr>
        <p:txBody>
          <a:bodyPr lIns="24379" tIns="12190" rIns="24379" bIns="12190">
            <a:spAutoFit/>
          </a:bodyPr>
          <a:lstStyle/>
          <a:p>
            <a:pPr defTabSz="244079">
              <a:spcBef>
                <a:spcPct val="50000"/>
              </a:spcBef>
            </a:pPr>
            <a:r>
              <a:rPr lang="zh-CN" altLang="en-US" sz="600" b="1" dirty="0">
                <a:latin typeface="微软雅黑" panose="020B0503020204020204" pitchFamily="34" charset="-122"/>
                <a:ea typeface="微软雅黑" panose="020B0503020204020204" pitchFamily="34" charset="-122"/>
                <a:cs typeface="Arial" charset="0"/>
              </a:rPr>
              <a:t>移动终端</a:t>
            </a:r>
          </a:p>
        </p:txBody>
      </p:sp>
      <p:pic>
        <p:nvPicPr>
          <p:cNvPr id="105" name="Picture 806" descr="笔记本"/>
          <p:cNvPicPr>
            <a:picLocks noChangeAspect="1" noChangeArrowheads="1"/>
          </p:cNvPicPr>
          <p:nvPr/>
        </p:nvPicPr>
        <p:blipFill>
          <a:blip r:embed="rId10" cstate="print"/>
          <a:srcRect/>
          <a:stretch>
            <a:fillRect/>
          </a:stretch>
        </p:blipFill>
        <p:spPr bwMode="auto">
          <a:xfrm>
            <a:off x="3387009" y="4248036"/>
            <a:ext cx="211198" cy="263129"/>
          </a:xfrm>
          <a:prstGeom prst="rect">
            <a:avLst/>
          </a:prstGeom>
          <a:noFill/>
        </p:spPr>
      </p:pic>
      <p:pic>
        <p:nvPicPr>
          <p:cNvPr id="106" name="Picture 2"/>
          <p:cNvPicPr>
            <a:picLocks noChangeAspect="1" noChangeArrowheads="1"/>
          </p:cNvPicPr>
          <p:nvPr/>
        </p:nvPicPr>
        <p:blipFill>
          <a:blip r:embed="rId11" cstate="print"/>
          <a:stretch>
            <a:fillRect/>
          </a:stretch>
        </p:blipFill>
        <p:spPr bwMode="auto">
          <a:xfrm>
            <a:off x="3652212" y="4295140"/>
            <a:ext cx="182104" cy="233363"/>
          </a:xfrm>
          <a:prstGeom prst="rect">
            <a:avLst/>
          </a:prstGeom>
          <a:ln>
            <a:noFill/>
          </a:ln>
          <a:effectLst>
            <a:outerShdw blurRad="292100" dist="139700" dir="2700000" algn="tl" rotWithShape="0">
              <a:srgbClr val="333333">
                <a:alpha val="65000"/>
              </a:srgbClr>
            </a:outerShdw>
          </a:effectLst>
          <a:extLst/>
        </p:spPr>
      </p:pic>
      <p:pic>
        <p:nvPicPr>
          <p:cNvPr id="107" name="Picture 25"/>
          <p:cNvPicPr>
            <a:picLocks noChangeAspect="1" noChangeArrowheads="1"/>
          </p:cNvPicPr>
          <p:nvPr/>
        </p:nvPicPr>
        <p:blipFill>
          <a:blip r:embed="rId12" cstate="print"/>
          <a:stretch>
            <a:fillRect/>
          </a:stretch>
        </p:blipFill>
        <p:spPr bwMode="auto">
          <a:xfrm>
            <a:off x="3760224" y="4025111"/>
            <a:ext cx="98056" cy="264319"/>
          </a:xfrm>
          <a:prstGeom prst="rect">
            <a:avLst/>
          </a:prstGeom>
          <a:ln>
            <a:noFill/>
          </a:ln>
          <a:effectLst>
            <a:outerShdw blurRad="292100" dist="139700" dir="2700000" algn="tl" rotWithShape="0">
              <a:srgbClr val="333333">
                <a:alpha val="65000"/>
              </a:srgbClr>
            </a:outerShdw>
          </a:effectLst>
        </p:spPr>
      </p:pic>
      <p:pic>
        <p:nvPicPr>
          <p:cNvPr id="108" name="Picture 6"/>
          <p:cNvPicPr>
            <a:picLocks noChangeAspect="1" noChangeArrowheads="1"/>
          </p:cNvPicPr>
          <p:nvPr/>
        </p:nvPicPr>
        <p:blipFill>
          <a:blip r:embed="rId13" cstate="print"/>
          <a:srcRect/>
          <a:stretch>
            <a:fillRect/>
          </a:stretch>
        </p:blipFill>
        <p:spPr bwMode="auto">
          <a:xfrm>
            <a:off x="3112153" y="4210605"/>
            <a:ext cx="173486" cy="313080"/>
          </a:xfrm>
          <a:prstGeom prst="rect">
            <a:avLst/>
          </a:prstGeom>
          <a:noFill/>
          <a:ln w="9525">
            <a:noFill/>
            <a:miter lim="800000"/>
            <a:headEnd/>
            <a:tailEnd/>
          </a:ln>
        </p:spPr>
      </p:pic>
      <p:pic>
        <p:nvPicPr>
          <p:cNvPr id="109" name="Picture 16" descr="无线覆盖"/>
          <p:cNvPicPr>
            <a:picLocks noChangeAspect="1" noChangeArrowheads="1"/>
          </p:cNvPicPr>
          <p:nvPr/>
        </p:nvPicPr>
        <p:blipFill>
          <a:blip r:embed="rId14" cstate="print"/>
          <a:srcRect/>
          <a:stretch>
            <a:fillRect/>
          </a:stretch>
        </p:blipFill>
        <p:spPr bwMode="auto">
          <a:xfrm rot="15160344">
            <a:off x="3481316" y="3895742"/>
            <a:ext cx="221408" cy="257402"/>
          </a:xfrm>
          <a:prstGeom prst="rect">
            <a:avLst/>
          </a:prstGeom>
          <a:ln>
            <a:noFill/>
          </a:ln>
          <a:effectLst>
            <a:outerShdw blurRad="292100" dist="139700" dir="2700000" algn="tl" rotWithShape="0">
              <a:srgbClr val="333333">
                <a:alpha val="65000"/>
              </a:srgbClr>
            </a:outerShdw>
          </a:effectLst>
        </p:spPr>
      </p:pic>
      <p:pic>
        <p:nvPicPr>
          <p:cNvPr id="110" name="Picture 6"/>
          <p:cNvPicPr>
            <a:picLocks noChangeAspect="1" noChangeArrowheads="1"/>
          </p:cNvPicPr>
          <p:nvPr/>
        </p:nvPicPr>
        <p:blipFill>
          <a:blip r:embed="rId13" cstate="print"/>
          <a:srcRect/>
          <a:stretch>
            <a:fillRect/>
          </a:stretch>
        </p:blipFill>
        <p:spPr bwMode="auto">
          <a:xfrm>
            <a:off x="2938666" y="4222035"/>
            <a:ext cx="173486" cy="313080"/>
          </a:xfrm>
          <a:prstGeom prst="rect">
            <a:avLst/>
          </a:prstGeom>
          <a:noFill/>
          <a:ln w="9525">
            <a:noFill/>
            <a:miter lim="800000"/>
            <a:headEnd/>
            <a:tailEnd/>
          </a:ln>
        </p:spPr>
      </p:pic>
      <p:cxnSp>
        <p:nvCxnSpPr>
          <p:cNvPr id="111" name="直接连接符 116"/>
          <p:cNvCxnSpPr/>
          <p:nvPr/>
        </p:nvCxnSpPr>
        <p:spPr>
          <a:xfrm>
            <a:off x="2950134" y="4042449"/>
            <a:ext cx="432048" cy="0"/>
          </a:xfrm>
          <a:prstGeom prst="line">
            <a:avLst/>
          </a:prstGeom>
          <a:ln/>
        </p:spPr>
        <p:style>
          <a:lnRef idx="2">
            <a:schemeClr val="dk1"/>
          </a:lnRef>
          <a:fillRef idx="0">
            <a:schemeClr val="dk1"/>
          </a:fillRef>
          <a:effectRef idx="1">
            <a:schemeClr val="dk1"/>
          </a:effectRef>
          <a:fontRef idx="minor">
            <a:schemeClr val="tx1"/>
          </a:fontRef>
        </p:style>
      </p:cxnSp>
      <p:cxnSp>
        <p:nvCxnSpPr>
          <p:cNvPr id="112" name="直接连接符 116"/>
          <p:cNvCxnSpPr/>
          <p:nvPr/>
        </p:nvCxnSpPr>
        <p:spPr>
          <a:xfrm flipV="1">
            <a:off x="3274170" y="3826425"/>
            <a:ext cx="0" cy="216024"/>
          </a:xfrm>
          <a:prstGeom prst="line">
            <a:avLst/>
          </a:prstGeom>
          <a:ln/>
        </p:spPr>
        <p:style>
          <a:lnRef idx="2">
            <a:schemeClr val="dk1"/>
          </a:lnRef>
          <a:fillRef idx="0">
            <a:schemeClr val="dk1"/>
          </a:fillRef>
          <a:effectRef idx="1">
            <a:schemeClr val="dk1"/>
          </a:effectRef>
          <a:fontRef idx="minor">
            <a:schemeClr val="tx1"/>
          </a:fontRef>
        </p:style>
      </p:cxnSp>
      <p:cxnSp>
        <p:nvCxnSpPr>
          <p:cNvPr id="113" name="直接连接符 116"/>
          <p:cNvCxnSpPr/>
          <p:nvPr/>
        </p:nvCxnSpPr>
        <p:spPr>
          <a:xfrm>
            <a:off x="2999151" y="4042449"/>
            <a:ext cx="4989" cy="179586"/>
          </a:xfrm>
          <a:prstGeom prst="line">
            <a:avLst/>
          </a:prstGeom>
          <a:ln/>
        </p:spPr>
        <p:style>
          <a:lnRef idx="2">
            <a:schemeClr val="dk1"/>
          </a:lnRef>
          <a:fillRef idx="0">
            <a:schemeClr val="dk1"/>
          </a:fillRef>
          <a:effectRef idx="1">
            <a:schemeClr val="dk1"/>
          </a:effectRef>
          <a:fontRef idx="minor">
            <a:schemeClr val="tx1"/>
          </a:fontRef>
        </p:style>
      </p:cxnSp>
      <p:cxnSp>
        <p:nvCxnSpPr>
          <p:cNvPr id="114" name="直接连接符 116"/>
          <p:cNvCxnSpPr/>
          <p:nvPr/>
        </p:nvCxnSpPr>
        <p:spPr>
          <a:xfrm flipV="1">
            <a:off x="3220164" y="4042449"/>
            <a:ext cx="0" cy="162018"/>
          </a:xfrm>
          <a:prstGeom prst="line">
            <a:avLst/>
          </a:prstGeom>
          <a:ln/>
        </p:spPr>
        <p:style>
          <a:lnRef idx="2">
            <a:schemeClr val="dk1"/>
          </a:lnRef>
          <a:fillRef idx="0">
            <a:schemeClr val="dk1"/>
          </a:fillRef>
          <a:effectRef idx="1">
            <a:schemeClr val="dk1"/>
          </a:effectRef>
          <a:fontRef idx="minor">
            <a:schemeClr val="tx1"/>
          </a:fontRef>
        </p:style>
      </p:cxnSp>
      <p:sp>
        <p:nvSpPr>
          <p:cNvPr id="116" name="Text Box 805"/>
          <p:cNvSpPr txBox="1">
            <a:spLocks noChangeAspect="1" noChangeArrowheads="1"/>
          </p:cNvSpPr>
          <p:nvPr/>
        </p:nvSpPr>
        <p:spPr bwMode="auto">
          <a:xfrm rot="4855020">
            <a:off x="4620123" y="4192485"/>
            <a:ext cx="403622" cy="116951"/>
          </a:xfrm>
          <a:prstGeom prst="rect">
            <a:avLst/>
          </a:prstGeom>
          <a:noFill/>
          <a:ln w="9525" algn="ctr">
            <a:noFill/>
            <a:miter lim="800000"/>
            <a:headEnd/>
            <a:tailEnd/>
          </a:ln>
          <a:effectLst/>
        </p:spPr>
        <p:txBody>
          <a:bodyPr lIns="24379" tIns="12190" rIns="24379" bIns="12190">
            <a:spAutoFit/>
          </a:bodyPr>
          <a:lstStyle/>
          <a:p>
            <a:pPr defTabSz="244079">
              <a:spcBef>
                <a:spcPct val="50000"/>
              </a:spcBef>
            </a:pPr>
            <a:r>
              <a:rPr lang="zh-CN" altLang="en-US" sz="600" b="1" dirty="0">
                <a:latin typeface="微软雅黑" panose="020B0503020204020204" pitchFamily="34" charset="-122"/>
                <a:ea typeface="微软雅黑" panose="020B0503020204020204" pitchFamily="34" charset="-122"/>
                <a:cs typeface="Arial" charset="0"/>
              </a:rPr>
              <a:t>移动终端</a:t>
            </a:r>
          </a:p>
        </p:txBody>
      </p:sp>
      <p:pic>
        <p:nvPicPr>
          <p:cNvPr id="117" name="Picture 806" descr="笔记本"/>
          <p:cNvPicPr>
            <a:picLocks noChangeAspect="1" noChangeArrowheads="1"/>
          </p:cNvPicPr>
          <p:nvPr/>
        </p:nvPicPr>
        <p:blipFill>
          <a:blip r:embed="rId10" cstate="print"/>
          <a:srcRect/>
          <a:stretch>
            <a:fillRect/>
          </a:stretch>
        </p:blipFill>
        <p:spPr bwMode="auto">
          <a:xfrm>
            <a:off x="4251105" y="4319380"/>
            <a:ext cx="211198" cy="263129"/>
          </a:xfrm>
          <a:prstGeom prst="rect">
            <a:avLst/>
          </a:prstGeom>
          <a:noFill/>
        </p:spPr>
      </p:pic>
      <p:pic>
        <p:nvPicPr>
          <p:cNvPr id="118" name="Picture 2"/>
          <p:cNvPicPr>
            <a:picLocks noChangeAspect="1" noChangeArrowheads="1"/>
          </p:cNvPicPr>
          <p:nvPr/>
        </p:nvPicPr>
        <p:blipFill>
          <a:blip r:embed="rId11" cstate="print"/>
          <a:stretch>
            <a:fillRect/>
          </a:stretch>
        </p:blipFill>
        <p:spPr bwMode="auto">
          <a:xfrm>
            <a:off x="4550229" y="4349146"/>
            <a:ext cx="182104" cy="233363"/>
          </a:xfrm>
          <a:prstGeom prst="rect">
            <a:avLst/>
          </a:prstGeom>
          <a:ln>
            <a:noFill/>
          </a:ln>
          <a:effectLst>
            <a:outerShdw blurRad="292100" dist="139700" dir="2700000" algn="tl" rotWithShape="0">
              <a:srgbClr val="333333">
                <a:alpha val="65000"/>
              </a:srgbClr>
            </a:outerShdw>
          </a:effectLst>
          <a:extLst/>
        </p:spPr>
      </p:pic>
      <p:pic>
        <p:nvPicPr>
          <p:cNvPr id="119" name="Picture 25"/>
          <p:cNvPicPr>
            <a:picLocks noChangeAspect="1" noChangeArrowheads="1"/>
          </p:cNvPicPr>
          <p:nvPr/>
        </p:nvPicPr>
        <p:blipFill>
          <a:blip r:embed="rId12" cstate="print"/>
          <a:stretch>
            <a:fillRect/>
          </a:stretch>
        </p:blipFill>
        <p:spPr bwMode="auto">
          <a:xfrm>
            <a:off x="4634277" y="3940149"/>
            <a:ext cx="98056" cy="264319"/>
          </a:xfrm>
          <a:prstGeom prst="rect">
            <a:avLst/>
          </a:prstGeom>
          <a:ln>
            <a:noFill/>
          </a:ln>
          <a:effectLst>
            <a:outerShdw blurRad="292100" dist="139700" dir="2700000" algn="tl" rotWithShape="0">
              <a:srgbClr val="333333">
                <a:alpha val="65000"/>
              </a:srgbClr>
            </a:outerShdw>
          </a:effectLst>
        </p:spPr>
      </p:pic>
      <p:pic>
        <p:nvPicPr>
          <p:cNvPr id="120" name="Picture 16" descr="无线覆盖"/>
          <p:cNvPicPr>
            <a:picLocks noChangeAspect="1" noChangeArrowheads="1"/>
          </p:cNvPicPr>
          <p:nvPr/>
        </p:nvPicPr>
        <p:blipFill>
          <a:blip r:embed="rId14" cstate="print"/>
          <a:srcRect/>
          <a:stretch>
            <a:fillRect/>
          </a:stretch>
        </p:blipFill>
        <p:spPr bwMode="auto">
          <a:xfrm rot="15160344">
            <a:off x="4345412" y="3877748"/>
            <a:ext cx="221408" cy="257402"/>
          </a:xfrm>
          <a:prstGeom prst="rect">
            <a:avLst/>
          </a:prstGeom>
          <a:ln>
            <a:noFill/>
          </a:ln>
          <a:effectLst>
            <a:outerShdw blurRad="292100" dist="139700" dir="2700000" algn="tl" rotWithShape="0">
              <a:srgbClr val="333333">
                <a:alpha val="65000"/>
              </a:srgbClr>
            </a:outerShdw>
          </a:effectLst>
        </p:spPr>
      </p:pic>
      <p:cxnSp>
        <p:nvCxnSpPr>
          <p:cNvPr id="121" name="直接箭头连接符 120"/>
          <p:cNvCxnSpPr/>
          <p:nvPr/>
        </p:nvCxnSpPr>
        <p:spPr>
          <a:xfrm flipH="1">
            <a:off x="2212194" y="2152239"/>
            <a:ext cx="251887" cy="1458163"/>
          </a:xfrm>
          <a:prstGeom prst="straightConnector1">
            <a:avLst/>
          </a:prstGeom>
          <a:noFill/>
          <a:ln w="28575" cap="flat" cmpd="sng" algn="ctr">
            <a:solidFill>
              <a:srgbClr val="C00000"/>
            </a:solidFill>
            <a:prstDash val="dash"/>
            <a:headEnd type="arrow"/>
            <a:tailEnd type="arrow"/>
          </a:ln>
          <a:effectLst/>
        </p:spPr>
      </p:cxnSp>
      <p:pic>
        <p:nvPicPr>
          <p:cNvPr id="122" name="Picture 90" descr="锁"/>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2248056" y="2692299"/>
            <a:ext cx="166448" cy="267893"/>
          </a:xfrm>
          <a:prstGeom prst="rect">
            <a:avLst/>
          </a:prstGeom>
          <a:noFill/>
        </p:spPr>
      </p:pic>
      <p:sp>
        <p:nvSpPr>
          <p:cNvPr id="126" name="TextBox 31"/>
          <p:cNvSpPr txBox="1">
            <a:spLocks noChangeArrowheads="1"/>
          </p:cNvSpPr>
          <p:nvPr/>
        </p:nvSpPr>
        <p:spPr bwMode="auto">
          <a:xfrm>
            <a:off x="2699046" y="2052502"/>
            <a:ext cx="359100" cy="230832"/>
          </a:xfrm>
          <a:prstGeom prst="rect">
            <a:avLst/>
          </a:prstGeom>
          <a:noFill/>
          <a:ln w="9525">
            <a:noFill/>
            <a:miter lim="800000"/>
            <a:headEnd/>
            <a:tailEnd/>
          </a:ln>
        </p:spPr>
        <p:txBody>
          <a:bodyPr wrap="square">
            <a:spAutoFit/>
          </a:bodyPr>
          <a:lstStyle/>
          <a:p>
            <a:pPr algn="ctr"/>
            <a:r>
              <a:rPr lang="zh-CN" altLang="en-US" sz="900" dirty="0">
                <a:latin typeface="微软雅黑" panose="020B0503020204020204" pitchFamily="34" charset="-122"/>
                <a:ea typeface="微软雅黑" panose="020B0503020204020204" pitchFamily="34" charset="-122"/>
              </a:rPr>
              <a:t>备</a:t>
            </a:r>
          </a:p>
        </p:txBody>
      </p:sp>
      <p:pic>
        <p:nvPicPr>
          <p:cNvPr id="127" name="Picture 30" descr="通用路由器"/>
          <p:cNvPicPr>
            <a:picLocks noChangeAspect="1" noChangeArrowheads="1"/>
          </p:cNvPicPr>
          <p:nvPr/>
        </p:nvPicPr>
        <p:blipFill>
          <a:blip r:embed="rId5" cstate="print"/>
          <a:srcRect/>
          <a:stretch>
            <a:fillRect/>
          </a:stretch>
        </p:blipFill>
        <p:spPr bwMode="auto">
          <a:xfrm>
            <a:off x="2518086" y="1828203"/>
            <a:ext cx="390059" cy="228990"/>
          </a:xfrm>
          <a:prstGeom prst="rect">
            <a:avLst/>
          </a:prstGeom>
          <a:noFill/>
          <a:ln w="9525">
            <a:noFill/>
            <a:miter lim="800000"/>
            <a:headEnd/>
            <a:tailEnd/>
          </a:ln>
        </p:spPr>
      </p:pic>
      <p:sp>
        <p:nvSpPr>
          <p:cNvPr id="129" name="TextBox 31"/>
          <p:cNvSpPr txBox="1">
            <a:spLocks noChangeArrowheads="1"/>
          </p:cNvSpPr>
          <p:nvPr/>
        </p:nvSpPr>
        <p:spPr bwMode="auto">
          <a:xfrm>
            <a:off x="2969076" y="2044227"/>
            <a:ext cx="359100" cy="230832"/>
          </a:xfrm>
          <a:prstGeom prst="rect">
            <a:avLst/>
          </a:prstGeom>
          <a:noFill/>
          <a:ln w="9525">
            <a:noFill/>
            <a:miter lim="800000"/>
            <a:headEnd/>
            <a:tailEnd/>
          </a:ln>
        </p:spPr>
        <p:txBody>
          <a:bodyPr wrap="square">
            <a:spAutoFit/>
          </a:bodyPr>
          <a:lstStyle/>
          <a:p>
            <a:pPr algn="ctr"/>
            <a:r>
              <a:rPr lang="zh-CN" altLang="en-US" sz="900" dirty="0">
                <a:latin typeface="微软雅黑" panose="020B0503020204020204" pitchFamily="34" charset="-122"/>
                <a:ea typeface="微软雅黑" panose="020B0503020204020204" pitchFamily="34" charset="-122"/>
              </a:rPr>
              <a:t>主</a:t>
            </a:r>
          </a:p>
        </p:txBody>
      </p:sp>
      <p:pic>
        <p:nvPicPr>
          <p:cNvPr id="130" name="Picture 30" descr="通用路由器"/>
          <p:cNvPicPr>
            <a:picLocks noChangeAspect="1" noChangeArrowheads="1"/>
          </p:cNvPicPr>
          <p:nvPr/>
        </p:nvPicPr>
        <p:blipFill>
          <a:blip r:embed="rId5" cstate="print"/>
          <a:srcRect/>
          <a:stretch>
            <a:fillRect/>
          </a:stretch>
        </p:blipFill>
        <p:spPr bwMode="auto">
          <a:xfrm>
            <a:off x="3154141" y="1828203"/>
            <a:ext cx="390059" cy="228990"/>
          </a:xfrm>
          <a:prstGeom prst="rect">
            <a:avLst/>
          </a:prstGeom>
          <a:noFill/>
          <a:ln w="9525">
            <a:noFill/>
            <a:miter lim="800000"/>
            <a:headEnd/>
            <a:tailEnd/>
          </a:ln>
        </p:spPr>
      </p:pic>
      <p:sp>
        <p:nvSpPr>
          <p:cNvPr id="131" name="TextBox 31"/>
          <p:cNvSpPr txBox="1">
            <a:spLocks noChangeArrowheads="1"/>
          </p:cNvSpPr>
          <p:nvPr/>
        </p:nvSpPr>
        <p:spPr bwMode="auto">
          <a:xfrm>
            <a:off x="3833172" y="2052502"/>
            <a:ext cx="359100" cy="230832"/>
          </a:xfrm>
          <a:prstGeom prst="rect">
            <a:avLst/>
          </a:prstGeom>
          <a:noFill/>
          <a:ln w="9525">
            <a:noFill/>
            <a:miter lim="800000"/>
            <a:headEnd/>
            <a:tailEnd/>
          </a:ln>
        </p:spPr>
        <p:txBody>
          <a:bodyPr wrap="square">
            <a:spAutoFit/>
          </a:bodyPr>
          <a:lstStyle/>
          <a:p>
            <a:pPr algn="ctr"/>
            <a:r>
              <a:rPr lang="zh-CN" altLang="en-US" sz="900" dirty="0">
                <a:latin typeface="微软雅黑" panose="020B0503020204020204" pitchFamily="34" charset="-122"/>
                <a:ea typeface="微软雅黑" panose="020B0503020204020204" pitchFamily="34" charset="-122"/>
              </a:rPr>
              <a:t>备</a:t>
            </a:r>
          </a:p>
        </p:txBody>
      </p:sp>
      <p:pic>
        <p:nvPicPr>
          <p:cNvPr id="132" name="Picture 30" descr="通用路由器"/>
          <p:cNvPicPr>
            <a:picLocks noChangeAspect="1" noChangeArrowheads="1"/>
          </p:cNvPicPr>
          <p:nvPr/>
        </p:nvPicPr>
        <p:blipFill>
          <a:blip r:embed="rId5" cstate="print"/>
          <a:srcRect/>
          <a:stretch>
            <a:fillRect/>
          </a:stretch>
        </p:blipFill>
        <p:spPr bwMode="auto">
          <a:xfrm>
            <a:off x="3598206" y="1828203"/>
            <a:ext cx="390059" cy="228990"/>
          </a:xfrm>
          <a:prstGeom prst="rect">
            <a:avLst/>
          </a:prstGeom>
          <a:noFill/>
          <a:ln w="9525">
            <a:noFill/>
            <a:miter lim="800000"/>
            <a:headEnd/>
            <a:tailEnd/>
          </a:ln>
        </p:spPr>
      </p:pic>
      <p:sp>
        <p:nvSpPr>
          <p:cNvPr id="134" name="TextBox 31"/>
          <p:cNvSpPr txBox="1">
            <a:spLocks noChangeArrowheads="1"/>
          </p:cNvSpPr>
          <p:nvPr/>
        </p:nvSpPr>
        <p:spPr bwMode="auto">
          <a:xfrm>
            <a:off x="2248056" y="2044227"/>
            <a:ext cx="540060" cy="207749"/>
          </a:xfrm>
          <a:prstGeom prst="rect">
            <a:avLst/>
          </a:prstGeom>
          <a:noFill/>
          <a:ln w="9525">
            <a:noFill/>
            <a:miter lim="800000"/>
            <a:headEnd/>
            <a:tailEnd/>
          </a:ln>
        </p:spPr>
        <p:txBody>
          <a:bodyPr wrap="square">
            <a:spAutoFit/>
          </a:bodyPr>
          <a:lstStyle/>
          <a:p>
            <a:pPr algn="ctr"/>
            <a:r>
              <a:rPr lang="en-US" altLang="zh-CN" sz="750" dirty="0">
                <a:solidFill>
                  <a:srgbClr val="0000FF"/>
                </a:solidFill>
                <a:latin typeface="微软雅黑" panose="020B0503020204020204" pitchFamily="34" charset="-122"/>
                <a:ea typeface="微软雅黑" panose="020B0503020204020204" pitchFamily="34" charset="-122"/>
              </a:rPr>
              <a:t>MSR56</a:t>
            </a:r>
            <a:endParaRPr lang="zh-CN" altLang="en-US" sz="750" dirty="0">
              <a:solidFill>
                <a:srgbClr val="0000FF"/>
              </a:solidFill>
              <a:latin typeface="微软雅黑" panose="020B0503020204020204" pitchFamily="34" charset="-122"/>
              <a:ea typeface="微软雅黑" panose="020B0503020204020204" pitchFamily="34" charset="-122"/>
            </a:endParaRPr>
          </a:p>
        </p:txBody>
      </p:sp>
      <p:sp>
        <p:nvSpPr>
          <p:cNvPr id="135" name="TextBox 31"/>
          <p:cNvSpPr txBox="1">
            <a:spLocks noChangeArrowheads="1"/>
          </p:cNvSpPr>
          <p:nvPr/>
        </p:nvSpPr>
        <p:spPr bwMode="auto">
          <a:xfrm>
            <a:off x="3220164" y="2075586"/>
            <a:ext cx="540060" cy="207749"/>
          </a:xfrm>
          <a:prstGeom prst="rect">
            <a:avLst/>
          </a:prstGeom>
          <a:noFill/>
          <a:ln w="9525">
            <a:noFill/>
            <a:miter lim="800000"/>
            <a:headEnd/>
            <a:tailEnd/>
          </a:ln>
        </p:spPr>
        <p:txBody>
          <a:bodyPr wrap="square">
            <a:spAutoFit/>
          </a:bodyPr>
          <a:lstStyle/>
          <a:p>
            <a:pPr algn="ctr"/>
            <a:r>
              <a:rPr lang="en-US" altLang="zh-CN" sz="750" dirty="0">
                <a:solidFill>
                  <a:srgbClr val="0000FF"/>
                </a:solidFill>
                <a:latin typeface="微软雅黑" panose="020B0503020204020204" pitchFamily="34" charset="-122"/>
                <a:ea typeface="微软雅黑" panose="020B0503020204020204" pitchFamily="34" charset="-122"/>
              </a:rPr>
              <a:t>MSR56</a:t>
            </a:r>
            <a:endParaRPr lang="zh-CN" altLang="en-US" sz="750" dirty="0">
              <a:solidFill>
                <a:srgbClr val="0000FF"/>
              </a:solidFill>
              <a:latin typeface="微软雅黑" panose="020B0503020204020204" pitchFamily="34" charset="-122"/>
              <a:ea typeface="微软雅黑" panose="020B0503020204020204" pitchFamily="34" charset="-122"/>
            </a:endParaRPr>
          </a:p>
        </p:txBody>
      </p:sp>
      <p:cxnSp>
        <p:nvCxnSpPr>
          <p:cNvPr id="137" name="直接箭头连接符 136"/>
          <p:cNvCxnSpPr>
            <a:stCxn id="134" idx="2"/>
          </p:cNvCxnSpPr>
          <p:nvPr/>
        </p:nvCxnSpPr>
        <p:spPr>
          <a:xfrm>
            <a:off x="2518086" y="2251976"/>
            <a:ext cx="756085" cy="1358426"/>
          </a:xfrm>
          <a:prstGeom prst="straightConnector1">
            <a:avLst/>
          </a:prstGeom>
          <a:noFill/>
          <a:ln w="28575" cap="flat" cmpd="sng" algn="ctr">
            <a:solidFill>
              <a:srgbClr val="C00000"/>
            </a:solidFill>
            <a:prstDash val="dash"/>
            <a:headEnd type="arrow"/>
            <a:tailEnd type="arrow"/>
          </a:ln>
          <a:effectLst/>
        </p:spPr>
      </p:cxnSp>
      <p:pic>
        <p:nvPicPr>
          <p:cNvPr id="139" name="Picture 90" descr="锁"/>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3436188" y="2854317"/>
            <a:ext cx="166448" cy="267893"/>
          </a:xfrm>
          <a:prstGeom prst="rect">
            <a:avLst/>
          </a:prstGeom>
          <a:noFill/>
        </p:spPr>
      </p:pic>
      <p:cxnSp>
        <p:nvCxnSpPr>
          <p:cNvPr id="140" name="直接箭头连接符 139"/>
          <p:cNvCxnSpPr>
            <a:endCxn id="68" idx="0"/>
          </p:cNvCxnSpPr>
          <p:nvPr/>
        </p:nvCxnSpPr>
        <p:spPr>
          <a:xfrm>
            <a:off x="2572092" y="2206245"/>
            <a:ext cx="1902636" cy="1356991"/>
          </a:xfrm>
          <a:prstGeom prst="straightConnector1">
            <a:avLst/>
          </a:prstGeom>
          <a:noFill/>
          <a:ln w="28575" cap="flat" cmpd="sng" algn="ctr">
            <a:solidFill>
              <a:srgbClr val="C00000"/>
            </a:solidFill>
            <a:prstDash val="dash"/>
            <a:headEnd type="arrow"/>
            <a:tailEnd type="arrow"/>
          </a:ln>
          <a:effectLst/>
        </p:spPr>
      </p:cxnSp>
      <p:pic>
        <p:nvPicPr>
          <p:cNvPr id="144" name="Picture 90" descr="锁"/>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2896128" y="2854317"/>
            <a:ext cx="166448" cy="267893"/>
          </a:xfrm>
          <a:prstGeom prst="rect">
            <a:avLst/>
          </a:prstGeom>
          <a:noFill/>
        </p:spPr>
      </p:pic>
      <p:sp>
        <p:nvSpPr>
          <p:cNvPr id="4" name="TextBox 3"/>
          <p:cNvSpPr txBox="1"/>
          <p:nvPr/>
        </p:nvSpPr>
        <p:spPr>
          <a:xfrm>
            <a:off x="2580018" y="2530281"/>
            <a:ext cx="910177" cy="323165"/>
          </a:xfrm>
          <a:prstGeom prst="rect">
            <a:avLst/>
          </a:prstGeom>
          <a:noFill/>
        </p:spPr>
        <p:txBody>
          <a:bodyPr wrap="square" rtlCol="0">
            <a:spAutoFit/>
          </a:bodyPr>
          <a:lstStyle/>
          <a:p>
            <a:pPr algn="ctr"/>
            <a:r>
              <a:rPr lang="en-US" altLang="zh-CN" sz="1500" dirty="0">
                <a:latin typeface="微软雅黑" panose="020B0503020204020204" pitchFamily="34" charset="-122"/>
                <a:ea typeface="微软雅黑" panose="020B0503020204020204" pitchFamily="34" charset="-122"/>
              </a:rPr>
              <a:t>Internet</a:t>
            </a:r>
            <a:endParaRPr lang="zh-CN" altLang="en-US" sz="1500" dirty="0">
              <a:latin typeface="微软雅黑" panose="020B0503020204020204" pitchFamily="34" charset="-122"/>
              <a:ea typeface="微软雅黑" panose="020B0503020204020204" pitchFamily="34" charset="-122"/>
            </a:endParaRPr>
          </a:p>
        </p:txBody>
      </p:sp>
      <p:sp>
        <p:nvSpPr>
          <p:cNvPr id="146" name="任意多边形 145"/>
          <p:cNvSpPr/>
          <p:nvPr/>
        </p:nvSpPr>
        <p:spPr>
          <a:xfrm>
            <a:off x="2194050" y="3016335"/>
            <a:ext cx="1080120" cy="540060"/>
          </a:xfrm>
          <a:custGeom>
            <a:avLst/>
            <a:gdLst>
              <a:gd name="connsiteX0" fmla="*/ 0 w 1955800"/>
              <a:gd name="connsiteY0" fmla="*/ 994833 h 1020233"/>
              <a:gd name="connsiteX1" fmla="*/ 901700 w 1955800"/>
              <a:gd name="connsiteY1" fmla="*/ 4233 h 1020233"/>
              <a:gd name="connsiteX2" fmla="*/ 1955800 w 1955800"/>
              <a:gd name="connsiteY2" fmla="*/ 1020233 h 1020233"/>
            </a:gdLst>
            <a:ahLst/>
            <a:cxnLst>
              <a:cxn ang="0">
                <a:pos x="connsiteX0" y="connsiteY0"/>
              </a:cxn>
              <a:cxn ang="0">
                <a:pos x="connsiteX1" y="connsiteY1"/>
              </a:cxn>
              <a:cxn ang="0">
                <a:pos x="connsiteX2" y="connsiteY2"/>
              </a:cxn>
            </a:cxnLst>
            <a:rect l="l" t="t" r="r" b="b"/>
            <a:pathLst>
              <a:path w="1955800" h="1020233">
                <a:moveTo>
                  <a:pt x="0" y="994833"/>
                </a:moveTo>
                <a:cubicBezTo>
                  <a:pt x="287866" y="497416"/>
                  <a:pt x="575733" y="0"/>
                  <a:pt x="901700" y="4233"/>
                </a:cubicBezTo>
                <a:cubicBezTo>
                  <a:pt x="1227667" y="8466"/>
                  <a:pt x="1591733" y="514349"/>
                  <a:pt x="1955800" y="1020233"/>
                </a:cubicBezTo>
              </a:path>
            </a:pathLst>
          </a:custGeom>
          <a:ln w="38100">
            <a:solidFill>
              <a:schemeClr val="accent1">
                <a:lumMod val="50000"/>
              </a:schemeClr>
            </a:solidFill>
            <a:prstDash val="dash"/>
            <a:headEnd type="arrow"/>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147" name="Picture 90" descr="锁"/>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2464080" y="3016335"/>
            <a:ext cx="166448" cy="267893"/>
          </a:xfrm>
          <a:prstGeom prst="rect">
            <a:avLst/>
          </a:prstGeom>
          <a:noFill/>
        </p:spPr>
      </p:pic>
      <p:sp>
        <p:nvSpPr>
          <p:cNvPr id="148" name="TextBox 31"/>
          <p:cNvSpPr txBox="1">
            <a:spLocks noChangeArrowheads="1"/>
          </p:cNvSpPr>
          <p:nvPr/>
        </p:nvSpPr>
        <p:spPr bwMode="auto">
          <a:xfrm>
            <a:off x="4516308" y="3394377"/>
            <a:ext cx="702078" cy="207749"/>
          </a:xfrm>
          <a:prstGeom prst="rect">
            <a:avLst/>
          </a:prstGeom>
          <a:noFill/>
          <a:ln w="9525">
            <a:noFill/>
            <a:miter lim="800000"/>
            <a:headEnd/>
            <a:tailEnd/>
          </a:ln>
        </p:spPr>
        <p:txBody>
          <a:bodyPr wrap="square">
            <a:spAutoFit/>
          </a:bodyPr>
          <a:lstStyle/>
          <a:p>
            <a:pPr algn="ctr"/>
            <a:r>
              <a:rPr lang="en-US" altLang="zh-CN" sz="750" dirty="0">
                <a:solidFill>
                  <a:srgbClr val="0000FF"/>
                </a:solidFill>
                <a:latin typeface="微软雅黑" panose="020B0503020204020204" pitchFamily="34" charset="-122"/>
                <a:ea typeface="微软雅黑" panose="020B0503020204020204" pitchFamily="34" charset="-122"/>
              </a:rPr>
              <a:t>MSR93X</a:t>
            </a:r>
            <a:endParaRPr lang="zh-CN" altLang="en-US" sz="750" dirty="0">
              <a:solidFill>
                <a:srgbClr val="0000FF"/>
              </a:solidFill>
              <a:latin typeface="微软雅黑" panose="020B0503020204020204" pitchFamily="34" charset="-122"/>
              <a:ea typeface="微软雅黑" panose="020B0503020204020204" pitchFamily="34" charset="-122"/>
            </a:endParaRPr>
          </a:p>
        </p:txBody>
      </p:sp>
      <p:sp>
        <p:nvSpPr>
          <p:cNvPr id="149" name="TextBox 31"/>
          <p:cNvSpPr txBox="1">
            <a:spLocks noChangeArrowheads="1"/>
          </p:cNvSpPr>
          <p:nvPr/>
        </p:nvSpPr>
        <p:spPr bwMode="auto">
          <a:xfrm>
            <a:off x="3436188" y="3502389"/>
            <a:ext cx="606326" cy="207749"/>
          </a:xfrm>
          <a:prstGeom prst="rect">
            <a:avLst/>
          </a:prstGeom>
          <a:noFill/>
          <a:ln w="9525">
            <a:noFill/>
            <a:miter lim="800000"/>
            <a:headEnd/>
            <a:tailEnd/>
          </a:ln>
        </p:spPr>
        <p:txBody>
          <a:bodyPr wrap="square">
            <a:spAutoFit/>
          </a:bodyPr>
          <a:lstStyle/>
          <a:p>
            <a:pPr algn="ctr"/>
            <a:r>
              <a:rPr lang="en-US" altLang="zh-CN" sz="750" dirty="0">
                <a:solidFill>
                  <a:srgbClr val="0000FF"/>
                </a:solidFill>
                <a:latin typeface="微软雅黑" panose="020B0503020204020204" pitchFamily="34" charset="-122"/>
                <a:ea typeface="微软雅黑" panose="020B0503020204020204" pitchFamily="34" charset="-122"/>
              </a:rPr>
              <a:t>MSR93X</a:t>
            </a:r>
            <a:endParaRPr lang="zh-CN" altLang="en-US" sz="750" dirty="0">
              <a:solidFill>
                <a:srgbClr val="0000FF"/>
              </a:solidFill>
              <a:latin typeface="微软雅黑" panose="020B0503020204020204" pitchFamily="34" charset="-122"/>
              <a:ea typeface="微软雅黑" panose="020B0503020204020204" pitchFamily="34" charset="-122"/>
            </a:endParaRPr>
          </a:p>
        </p:txBody>
      </p:sp>
      <p:sp>
        <p:nvSpPr>
          <p:cNvPr id="150" name="TextBox 31"/>
          <p:cNvSpPr txBox="1">
            <a:spLocks noChangeArrowheads="1"/>
          </p:cNvSpPr>
          <p:nvPr/>
        </p:nvSpPr>
        <p:spPr bwMode="auto">
          <a:xfrm>
            <a:off x="2356068" y="3502389"/>
            <a:ext cx="587760" cy="207749"/>
          </a:xfrm>
          <a:prstGeom prst="rect">
            <a:avLst/>
          </a:prstGeom>
          <a:noFill/>
          <a:ln w="9525">
            <a:noFill/>
            <a:miter lim="800000"/>
            <a:headEnd/>
            <a:tailEnd/>
          </a:ln>
        </p:spPr>
        <p:txBody>
          <a:bodyPr wrap="square">
            <a:spAutoFit/>
          </a:bodyPr>
          <a:lstStyle/>
          <a:p>
            <a:pPr algn="ctr"/>
            <a:r>
              <a:rPr lang="en-US" altLang="zh-CN" sz="750" dirty="0">
                <a:solidFill>
                  <a:srgbClr val="0000FF"/>
                </a:solidFill>
                <a:latin typeface="微软雅黑" panose="020B0503020204020204" pitchFamily="34" charset="-122"/>
                <a:ea typeface="微软雅黑" panose="020B0503020204020204" pitchFamily="34" charset="-122"/>
              </a:rPr>
              <a:t>MSR93X</a:t>
            </a:r>
            <a:endParaRPr lang="zh-CN" altLang="en-US" sz="750" dirty="0">
              <a:solidFill>
                <a:srgbClr val="0000FF"/>
              </a:solidFill>
              <a:latin typeface="微软雅黑" panose="020B0503020204020204" pitchFamily="34" charset="-122"/>
              <a:ea typeface="微软雅黑" panose="020B0503020204020204" pitchFamily="34" charset="-122"/>
            </a:endParaRPr>
          </a:p>
        </p:txBody>
      </p:sp>
      <p:sp>
        <p:nvSpPr>
          <p:cNvPr id="151" name="TextBox 150"/>
          <p:cNvSpPr txBox="1"/>
          <p:nvPr/>
        </p:nvSpPr>
        <p:spPr>
          <a:xfrm>
            <a:off x="3274170" y="3340371"/>
            <a:ext cx="594066" cy="484748"/>
          </a:xfrm>
          <a:prstGeom prst="rect">
            <a:avLst/>
          </a:prstGeom>
          <a:noFill/>
        </p:spPr>
        <p:txBody>
          <a:bodyPr wrap="square" rtlCol="0">
            <a:spAutoFit/>
          </a:bodyPr>
          <a:lstStyle/>
          <a:p>
            <a:r>
              <a:rPr lang="en-US" altLang="zh-CN" sz="750" dirty="0">
                <a:latin typeface="微软雅黑" panose="020B0503020204020204" pitchFamily="34" charset="-122"/>
                <a:ea typeface="微软雅黑" panose="020B0503020204020204" pitchFamily="34" charset="-122"/>
              </a:rPr>
              <a:t>ADSL2</a:t>
            </a:r>
            <a:r>
              <a:rPr lang="zh-CN" altLang="en-US" sz="750" dirty="0">
                <a:latin typeface="微软雅黑" panose="020B0503020204020204" pitchFamily="34" charset="-122"/>
                <a:ea typeface="微软雅黑" panose="020B0503020204020204" pitchFamily="34" charset="-122"/>
              </a:rPr>
              <a:t>＋</a:t>
            </a:r>
            <a:endParaRPr lang="en-US" altLang="zh-CN" sz="750"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sp>
        <p:nvSpPr>
          <p:cNvPr id="152" name="TextBox 151"/>
          <p:cNvSpPr txBox="1"/>
          <p:nvPr/>
        </p:nvSpPr>
        <p:spPr>
          <a:xfrm>
            <a:off x="1816008" y="3317724"/>
            <a:ext cx="594066" cy="207749"/>
          </a:xfrm>
          <a:prstGeom prst="rect">
            <a:avLst/>
          </a:prstGeom>
          <a:noFill/>
        </p:spPr>
        <p:txBody>
          <a:bodyPr wrap="square" rtlCol="0">
            <a:spAutoFit/>
          </a:bodyPr>
          <a:lstStyle/>
          <a:p>
            <a:r>
              <a:rPr lang="en-US" altLang="zh-CN" sz="750" dirty="0">
                <a:latin typeface="微软雅黑" panose="020B0503020204020204" pitchFamily="34" charset="-122"/>
                <a:ea typeface="微软雅黑" panose="020B0503020204020204" pitchFamily="34" charset="-122"/>
              </a:rPr>
              <a:t>GE/SA</a:t>
            </a:r>
            <a:endParaRPr lang="zh-CN" altLang="en-US" sz="750" dirty="0">
              <a:latin typeface="微软雅黑" panose="020B0503020204020204" pitchFamily="34" charset="-122"/>
              <a:ea typeface="微软雅黑" panose="020B0503020204020204" pitchFamily="34" charset="-122"/>
            </a:endParaRPr>
          </a:p>
        </p:txBody>
      </p:sp>
      <p:sp>
        <p:nvSpPr>
          <p:cNvPr id="153" name="TextBox 152"/>
          <p:cNvSpPr txBox="1"/>
          <p:nvPr/>
        </p:nvSpPr>
        <p:spPr>
          <a:xfrm>
            <a:off x="4300284" y="3263718"/>
            <a:ext cx="594066" cy="207749"/>
          </a:xfrm>
          <a:prstGeom prst="rect">
            <a:avLst/>
          </a:prstGeom>
          <a:noFill/>
        </p:spPr>
        <p:txBody>
          <a:bodyPr wrap="square" rtlCol="0">
            <a:spAutoFit/>
          </a:bodyPr>
          <a:lstStyle/>
          <a:p>
            <a:r>
              <a:rPr lang="en-US" altLang="zh-CN" sz="750" dirty="0">
                <a:latin typeface="微软雅黑" panose="020B0503020204020204" pitchFamily="34" charset="-122"/>
                <a:ea typeface="微软雅黑" panose="020B0503020204020204" pitchFamily="34" charset="-122"/>
              </a:rPr>
              <a:t>3G</a:t>
            </a:r>
            <a:endParaRPr lang="zh-CN" altLang="en-US" sz="750" dirty="0">
              <a:latin typeface="微软雅黑" panose="020B0503020204020204" pitchFamily="34" charset="-122"/>
              <a:ea typeface="微软雅黑" panose="020B0503020204020204" pitchFamily="34" charset="-122"/>
            </a:endParaRPr>
          </a:p>
        </p:txBody>
      </p:sp>
      <p:grpSp>
        <p:nvGrpSpPr>
          <p:cNvPr id="101" name="组合 19"/>
          <p:cNvGrpSpPr/>
          <p:nvPr/>
        </p:nvGrpSpPr>
        <p:grpSpPr>
          <a:xfrm>
            <a:off x="5722725" y="918224"/>
            <a:ext cx="2625347" cy="1837757"/>
            <a:chOff x="6156176" y="1777805"/>
            <a:chExt cx="2736304" cy="2399246"/>
          </a:xfrm>
          <a:effectLst>
            <a:outerShdw blurRad="50800" dist="38100" dir="2700000" algn="tl" rotWithShape="0">
              <a:prstClr val="black">
                <a:alpha val="40000"/>
              </a:prstClr>
            </a:outerShdw>
          </a:effectLst>
        </p:grpSpPr>
        <p:sp>
          <p:nvSpPr>
            <p:cNvPr id="125" name="TextBox 124"/>
            <p:cNvSpPr txBox="1"/>
            <p:nvPr/>
          </p:nvSpPr>
          <p:spPr>
            <a:xfrm>
              <a:off x="6156176" y="2209852"/>
              <a:ext cx="2736304" cy="1967199"/>
            </a:xfrm>
            <a:prstGeom prst="rect">
              <a:avLst/>
            </a:prstGeom>
            <a:solidFill>
              <a:schemeClr val="accent3">
                <a:lumMod val="95000"/>
              </a:schemeClr>
            </a:solidFill>
            <a:ln>
              <a:noFill/>
            </a:ln>
            <a:effectLst/>
          </p:spPr>
          <p:txBody>
            <a:bodyPr wrap="square" tIns="135000" bIns="135000" rtlCol="0">
              <a:spAutoFit/>
            </a:bodyPr>
            <a:lstStyle/>
            <a:p>
              <a:pPr marL="133350" indent="-133350">
                <a:lnSpc>
                  <a:spcPct val="130000"/>
                </a:lnSpc>
                <a:spcBef>
                  <a:spcPts val="600"/>
                </a:spcBef>
                <a:buSzPct val="80000"/>
                <a:buFont typeface="Wingdings" pitchFamily="2" charset="2"/>
                <a:buChar char="l"/>
              </a:pPr>
              <a:r>
                <a:rPr lang="zh-CN" altLang="en-US" b="1" dirty="0">
                  <a:latin typeface="微软雅黑" panose="020B0503020204020204" pitchFamily="34" charset="-122"/>
                  <a:ea typeface="微软雅黑" panose="020B0503020204020204" pitchFamily="34" charset="-122"/>
                </a:rPr>
                <a:t>灵活接入，快速布署</a:t>
              </a:r>
              <a:endParaRPr lang="en-US" altLang="zh-CN" b="1"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zh-CN" altLang="en-US" b="1" dirty="0">
                  <a:latin typeface="微软雅黑" panose="020B0503020204020204" pitchFamily="34" charset="-122"/>
                  <a:ea typeface="微软雅黑" panose="020B0503020204020204" pitchFamily="34" charset="-122"/>
                </a:rPr>
                <a:t>零配置，分支无需维护</a:t>
              </a:r>
              <a:endParaRPr lang="en-US" altLang="zh-CN" b="1"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zh-CN" altLang="en-US" b="1" dirty="0">
                  <a:latin typeface="微软雅黑" panose="020B0503020204020204" pitchFamily="34" charset="-122"/>
                  <a:ea typeface="微软雅黑" panose="020B0503020204020204" pitchFamily="34" charset="-122"/>
                </a:rPr>
                <a:t>业务可视，易管理</a:t>
              </a:r>
            </a:p>
          </p:txBody>
        </p:sp>
        <p:sp>
          <p:nvSpPr>
            <p:cNvPr id="136" name="同侧圆角矩形 135"/>
            <p:cNvSpPr/>
            <p:nvPr/>
          </p:nvSpPr>
          <p:spPr bwMode="ltGray">
            <a:xfrm>
              <a:off x="6156176" y="1777805"/>
              <a:ext cx="2736304" cy="559586"/>
            </a:xfrm>
            <a:prstGeom prst="round2SameRect">
              <a:avLst/>
            </a:prstGeom>
            <a:solidFill>
              <a:srgbClr val="0070C0"/>
            </a:solidFill>
            <a:ln w="9525">
              <a:noFill/>
              <a:miter lim="800000"/>
              <a:headEnd/>
              <a:tailEnd/>
            </a:ln>
            <a:effectLst/>
          </p:spPr>
          <p:txBody>
            <a:bodyPr wrap="none" rtlCol="0" anchor="ctr"/>
            <a:lstStyle/>
            <a:p>
              <a:pPr algn="ctr"/>
              <a:r>
                <a:rPr lang="zh-CN" altLang="en-US" sz="1500" b="1" dirty="0">
                  <a:solidFill>
                    <a:schemeClr val="bg1"/>
                  </a:solidFill>
                  <a:latin typeface="微软雅黑" panose="020B0503020204020204" pitchFamily="34" charset="-122"/>
                  <a:ea typeface="微软雅黑" panose="020B0503020204020204" pitchFamily="34" charset="-122"/>
                </a:rPr>
                <a:t>智能零配置布署方案</a:t>
              </a:r>
            </a:p>
          </p:txBody>
        </p:sp>
      </p:grpSp>
    </p:spTree>
    <p:extLst>
      <p:ext uri="{BB962C8B-B14F-4D97-AF65-F5344CB8AC3E}">
        <p14:creationId xmlns:p14="http://schemas.microsoft.com/office/powerpoint/2010/main" val="3868029063"/>
      </p:ext>
    </p:extLst>
  </p:cSld>
  <p:clrMapOvr>
    <a:masterClrMapping/>
  </p:clrMapOvr>
  <p:transition>
    <p:pull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172"/>
          <p:cNvSpPr/>
          <p:nvPr/>
        </p:nvSpPr>
        <p:spPr>
          <a:xfrm>
            <a:off x="1547664" y="681540"/>
            <a:ext cx="6018266" cy="3270780"/>
          </a:xfrm>
          <a:prstGeom prst="ellipse">
            <a:avLst/>
          </a:prstGeom>
          <a:solidFill>
            <a:schemeClr val="accent1">
              <a:lumMod val="20000"/>
              <a:lumOff val="80000"/>
            </a:schemeClr>
          </a:solidFill>
          <a:ln w="19050">
            <a:noFill/>
            <a:prstDash val="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cxnSp>
        <p:nvCxnSpPr>
          <p:cNvPr id="129" name="直接连接符 128"/>
          <p:cNvCxnSpPr/>
          <p:nvPr/>
        </p:nvCxnSpPr>
        <p:spPr>
          <a:xfrm flipH="1">
            <a:off x="2627784" y="3921900"/>
            <a:ext cx="270030" cy="594066"/>
          </a:xfrm>
          <a:prstGeom prst="line">
            <a:avLst/>
          </a:prstGeom>
        </p:spPr>
        <p:style>
          <a:lnRef idx="1">
            <a:schemeClr val="dk1"/>
          </a:lnRef>
          <a:fillRef idx="0">
            <a:schemeClr val="dk1"/>
          </a:fillRef>
          <a:effectRef idx="0">
            <a:schemeClr val="dk1"/>
          </a:effectRef>
          <a:fontRef idx="minor">
            <a:schemeClr val="tx1"/>
          </a:fontRef>
        </p:style>
      </p:cxnSp>
      <p:cxnSp>
        <p:nvCxnSpPr>
          <p:cNvPr id="131" name="直接连接符 130"/>
          <p:cNvCxnSpPr/>
          <p:nvPr/>
        </p:nvCxnSpPr>
        <p:spPr>
          <a:xfrm>
            <a:off x="3054436" y="3975906"/>
            <a:ext cx="5396" cy="540060"/>
          </a:xfrm>
          <a:prstGeom prst="line">
            <a:avLst/>
          </a:prstGeom>
        </p:spPr>
        <p:style>
          <a:lnRef idx="1">
            <a:schemeClr val="dk1"/>
          </a:lnRef>
          <a:fillRef idx="0">
            <a:schemeClr val="dk1"/>
          </a:fillRef>
          <a:effectRef idx="0">
            <a:schemeClr val="dk1"/>
          </a:effectRef>
          <a:fontRef idx="minor">
            <a:schemeClr val="tx1"/>
          </a:fontRef>
        </p:style>
      </p:cxnSp>
      <p:sp>
        <p:nvSpPr>
          <p:cNvPr id="2" name="标题 1"/>
          <p:cNvSpPr>
            <a:spLocks noGrp="1"/>
          </p:cNvSpPr>
          <p:nvPr>
            <p:ph type="title"/>
          </p:nvPr>
        </p:nvSpPr>
        <p:spPr>
          <a:xfrm>
            <a:off x="442075" y="141480"/>
            <a:ext cx="8229443" cy="457200"/>
          </a:xfrm>
          <a:noFill/>
          <a:ln w="9525">
            <a:noFill/>
            <a:miter lim="800000"/>
            <a:headEnd/>
            <a:tailEnd/>
          </a:ln>
        </p:spPr>
        <p:txBody>
          <a:bodyPr vert="horz" wrap="square" lIns="91440" tIns="45720" rIns="91440" bIns="45720" numCol="1" anchor="ctr" anchorCtr="0" compatLnSpc="1">
            <a:prstTxWarp prst="textNoShape">
              <a:avLst/>
            </a:prstTxWarp>
          </a:bodyPr>
          <a:lstStyle/>
          <a:p>
            <a:r>
              <a:rPr lang="zh-CN" altLang="zh-CN" dirty="0">
                <a:solidFill>
                  <a:schemeClr val="tx1"/>
                </a:solidFill>
              </a:rPr>
              <a:t>金融行业典型组网</a:t>
            </a:r>
            <a:endParaRPr lang="zh-CN" altLang="en-US" dirty="0">
              <a:solidFill>
                <a:schemeClr val="tx1"/>
              </a:solidFill>
            </a:endParaRPr>
          </a:p>
        </p:txBody>
      </p:sp>
      <p:sp>
        <p:nvSpPr>
          <p:cNvPr id="4" name="Oval 171"/>
          <p:cNvSpPr/>
          <p:nvPr/>
        </p:nvSpPr>
        <p:spPr>
          <a:xfrm>
            <a:off x="3052949" y="1182597"/>
            <a:ext cx="2967257" cy="1929214"/>
          </a:xfrm>
          <a:prstGeom prst="ellipse">
            <a:avLst/>
          </a:prstGeom>
          <a:solidFill>
            <a:schemeClr val="accent1">
              <a:lumMod val="60000"/>
              <a:lumOff val="40000"/>
            </a:schemeClr>
          </a:solidFill>
          <a:ln w="28575">
            <a:noFill/>
            <a:prstDash val="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sp>
        <p:nvSpPr>
          <p:cNvPr id="5" name="Oval 122"/>
          <p:cNvSpPr/>
          <p:nvPr/>
        </p:nvSpPr>
        <p:spPr>
          <a:xfrm>
            <a:off x="3922310" y="1465004"/>
            <a:ext cx="1315577" cy="843898"/>
          </a:xfrm>
          <a:prstGeom prst="ellipse">
            <a:avLst/>
          </a:prstGeom>
          <a:solidFill>
            <a:srgbClr val="0070C0"/>
          </a:solidFill>
          <a:ln w="28575">
            <a:noFill/>
            <a:prstDash val="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sp>
        <p:nvSpPr>
          <p:cNvPr id="10" name="Rounded Rectangle 127"/>
          <p:cNvSpPr/>
          <p:nvPr/>
        </p:nvSpPr>
        <p:spPr>
          <a:xfrm>
            <a:off x="3980853" y="808213"/>
            <a:ext cx="445671" cy="417605"/>
          </a:xfrm>
          <a:prstGeom prst="roundRect">
            <a:avLst/>
          </a:prstGeom>
          <a:gradFill>
            <a:gsLst>
              <a:gs pos="0">
                <a:srgbClr val="003300"/>
              </a:gs>
              <a:gs pos="80000">
                <a:srgbClr val="006600"/>
              </a:gs>
              <a:gs pos="100000">
                <a:srgbClr val="008000"/>
              </a:gs>
            </a:gsLst>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900" dirty="0">
              <a:latin typeface="微软雅黑" panose="020B0503020204020204" pitchFamily="34" charset="-122"/>
              <a:ea typeface="微软雅黑" panose="020B0503020204020204" pitchFamily="34" charset="-122"/>
            </a:endParaRPr>
          </a:p>
        </p:txBody>
      </p:sp>
      <p:sp>
        <p:nvSpPr>
          <p:cNvPr id="11" name="TextBox 10"/>
          <p:cNvSpPr txBox="1"/>
          <p:nvPr/>
        </p:nvSpPr>
        <p:spPr>
          <a:xfrm>
            <a:off x="3893353" y="849306"/>
            <a:ext cx="607237" cy="312484"/>
          </a:xfrm>
          <a:prstGeom prst="rect">
            <a:avLst/>
          </a:prstGeom>
          <a:noFill/>
          <a:ln>
            <a:noFill/>
          </a:ln>
        </p:spPr>
        <p:txBody>
          <a:bodyPr wrap="square" rtlCol="0">
            <a:noAutofit/>
          </a:bodyPr>
          <a:lstStyle/>
          <a:p>
            <a:pPr algn="ctr"/>
            <a:r>
              <a:rPr lang="zh-CN" altLang="en-US" sz="900" dirty="0">
                <a:solidFill>
                  <a:schemeClr val="bg1"/>
                </a:solidFill>
                <a:latin typeface="微软雅黑" panose="020B0503020204020204" pitchFamily="34" charset="-122"/>
                <a:ea typeface="微软雅黑" panose="020B0503020204020204" pitchFamily="34" charset="-122"/>
              </a:rPr>
              <a:t>北京</a:t>
            </a:r>
            <a:endParaRPr lang="en-US" altLang="zh-CN" sz="900" dirty="0">
              <a:solidFill>
                <a:schemeClr val="bg1"/>
              </a:solidFill>
              <a:latin typeface="微软雅黑" panose="020B0503020204020204" pitchFamily="34" charset="-122"/>
              <a:ea typeface="微软雅黑" panose="020B0503020204020204" pitchFamily="34" charset="-122"/>
            </a:endParaRPr>
          </a:p>
          <a:p>
            <a:pPr algn="ctr"/>
            <a:r>
              <a:rPr lang="zh-CN" altLang="en-US" sz="900" dirty="0">
                <a:solidFill>
                  <a:schemeClr val="bg1"/>
                </a:solidFill>
                <a:latin typeface="微软雅黑" panose="020B0503020204020204" pitchFamily="34" charset="-122"/>
                <a:ea typeface="微软雅黑" panose="020B0503020204020204" pitchFamily="34" charset="-122"/>
              </a:rPr>
              <a:t>中心</a:t>
            </a:r>
            <a:endParaRPr lang="en-US" altLang="zh-CN" sz="900" dirty="0">
              <a:solidFill>
                <a:schemeClr val="bg1"/>
              </a:solidFill>
              <a:latin typeface="微软雅黑" panose="020B0503020204020204" pitchFamily="34" charset="-122"/>
              <a:ea typeface="微软雅黑" panose="020B0503020204020204" pitchFamily="34" charset="-122"/>
            </a:endParaRPr>
          </a:p>
        </p:txBody>
      </p:sp>
      <p:sp>
        <p:nvSpPr>
          <p:cNvPr id="12" name="Rounded Rectangle 129"/>
          <p:cNvSpPr/>
          <p:nvPr/>
        </p:nvSpPr>
        <p:spPr>
          <a:xfrm>
            <a:off x="4715323" y="813900"/>
            <a:ext cx="445671" cy="417605"/>
          </a:xfrm>
          <a:prstGeom prst="roundRect">
            <a:avLst/>
          </a:prstGeom>
          <a:gradFill>
            <a:gsLst>
              <a:gs pos="0">
                <a:srgbClr val="003300"/>
              </a:gs>
              <a:gs pos="80000">
                <a:srgbClr val="006600"/>
              </a:gs>
              <a:gs pos="100000">
                <a:srgbClr val="008000"/>
              </a:gs>
            </a:gsLst>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900" dirty="0">
              <a:latin typeface="微软雅黑" panose="020B0503020204020204" pitchFamily="34" charset="-122"/>
              <a:ea typeface="微软雅黑" panose="020B0503020204020204" pitchFamily="34" charset="-122"/>
            </a:endParaRPr>
          </a:p>
        </p:txBody>
      </p:sp>
      <p:sp>
        <p:nvSpPr>
          <p:cNvPr id="13" name="TextBox 12"/>
          <p:cNvSpPr txBox="1"/>
          <p:nvPr/>
        </p:nvSpPr>
        <p:spPr>
          <a:xfrm>
            <a:off x="4676190" y="845023"/>
            <a:ext cx="545554" cy="312484"/>
          </a:xfrm>
          <a:prstGeom prst="rect">
            <a:avLst/>
          </a:prstGeom>
          <a:noFill/>
          <a:ln>
            <a:noFill/>
          </a:ln>
        </p:spPr>
        <p:txBody>
          <a:bodyPr wrap="square" rtlCol="0">
            <a:noAutofit/>
          </a:bodyPr>
          <a:lstStyle/>
          <a:p>
            <a:pPr algn="ctr"/>
            <a:r>
              <a:rPr lang="zh-CN" altLang="en-US" sz="900" dirty="0">
                <a:solidFill>
                  <a:schemeClr val="bg1"/>
                </a:solidFill>
                <a:latin typeface="微软雅黑" panose="020B0503020204020204" pitchFamily="34" charset="-122"/>
                <a:ea typeface="微软雅黑" panose="020B0503020204020204" pitchFamily="34" charset="-122"/>
              </a:rPr>
              <a:t>上海数据中心</a:t>
            </a:r>
            <a:endParaRPr lang="en-US" altLang="zh-CN" sz="900" dirty="0">
              <a:solidFill>
                <a:schemeClr val="bg1"/>
              </a:solidFill>
              <a:latin typeface="微软雅黑" panose="020B0503020204020204" pitchFamily="34" charset="-122"/>
              <a:ea typeface="微软雅黑" panose="020B0503020204020204" pitchFamily="34" charset="-122"/>
            </a:endParaRPr>
          </a:p>
        </p:txBody>
      </p:sp>
      <p:sp>
        <p:nvSpPr>
          <p:cNvPr id="14" name="Rounded Rectangle 131"/>
          <p:cNvSpPr/>
          <p:nvPr/>
        </p:nvSpPr>
        <p:spPr>
          <a:xfrm>
            <a:off x="5431265" y="948954"/>
            <a:ext cx="445671" cy="417605"/>
          </a:xfrm>
          <a:prstGeom prst="roundRect">
            <a:avLst/>
          </a:prstGeom>
          <a:gradFill>
            <a:gsLst>
              <a:gs pos="0">
                <a:srgbClr val="003300"/>
              </a:gs>
              <a:gs pos="80000">
                <a:srgbClr val="006600"/>
              </a:gs>
              <a:gs pos="100000">
                <a:srgbClr val="008000"/>
              </a:gs>
            </a:gsLst>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900" dirty="0">
              <a:latin typeface="微软雅黑" panose="020B0503020204020204" pitchFamily="34" charset="-122"/>
              <a:ea typeface="微软雅黑" panose="020B0503020204020204" pitchFamily="34" charset="-122"/>
            </a:endParaRPr>
          </a:p>
        </p:txBody>
      </p:sp>
      <p:sp>
        <p:nvSpPr>
          <p:cNvPr id="15" name="TextBox 14"/>
          <p:cNvSpPr txBox="1"/>
          <p:nvPr/>
        </p:nvSpPr>
        <p:spPr>
          <a:xfrm>
            <a:off x="5377946" y="915733"/>
            <a:ext cx="569322" cy="46077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algn="ctr">
              <a:defRPr sz="1200">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zh-CN" altLang="en-US" sz="900" dirty="0">
                <a:solidFill>
                  <a:schemeClr val="bg1"/>
                </a:solidFill>
                <a:latin typeface="微软雅黑" panose="020B0503020204020204" pitchFamily="34" charset="-122"/>
                <a:ea typeface="微软雅黑" panose="020B0503020204020204" pitchFamily="34" charset="-122"/>
              </a:rPr>
              <a:t>上海同城灾备</a:t>
            </a:r>
            <a:endParaRPr lang="en-US" altLang="zh-CN" sz="900" dirty="0">
              <a:solidFill>
                <a:schemeClr val="bg1"/>
              </a:solidFill>
              <a:latin typeface="微软雅黑" panose="020B0503020204020204" pitchFamily="34" charset="-122"/>
              <a:ea typeface="微软雅黑" panose="020B0503020204020204" pitchFamily="34" charset="-122"/>
            </a:endParaRPr>
          </a:p>
        </p:txBody>
      </p:sp>
      <p:cxnSp>
        <p:nvCxnSpPr>
          <p:cNvPr id="16" name="Straight Connector 143"/>
          <p:cNvCxnSpPr>
            <a:stCxn id="10" idx="2"/>
          </p:cNvCxnSpPr>
          <p:nvPr/>
        </p:nvCxnSpPr>
        <p:spPr>
          <a:xfrm flipH="1">
            <a:off x="3945402" y="1225818"/>
            <a:ext cx="258287" cy="23015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7" name="Straight Connector 145"/>
          <p:cNvCxnSpPr>
            <a:stCxn id="12" idx="2"/>
          </p:cNvCxnSpPr>
          <p:nvPr/>
        </p:nvCxnSpPr>
        <p:spPr>
          <a:xfrm>
            <a:off x="4938159" y="1231505"/>
            <a:ext cx="274639" cy="224463"/>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8" name="Straight Connector 147"/>
          <p:cNvCxnSpPr>
            <a:stCxn id="14" idx="2"/>
          </p:cNvCxnSpPr>
          <p:nvPr/>
        </p:nvCxnSpPr>
        <p:spPr>
          <a:xfrm flipH="1">
            <a:off x="5355473" y="1366559"/>
            <a:ext cx="298628" cy="89409"/>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253611" y="1743269"/>
            <a:ext cx="747017" cy="276999"/>
          </a:xfrm>
          <a:prstGeom prst="rect">
            <a:avLst/>
          </a:prstGeom>
          <a:noFill/>
          <a:ln w="9525">
            <a:noFill/>
            <a:miter lim="800000"/>
            <a:headEnd/>
            <a:tailEnd/>
          </a:ln>
        </p:spPr>
        <p:txBody>
          <a:bodyPr wrap="square">
            <a:spAutoFit/>
          </a:bodyPr>
          <a:lstStyle>
            <a:defPPr>
              <a:defRPr lang="en-US"/>
            </a:defPPr>
            <a:lvl1pPr algn="ctr">
              <a:defRPr sz="1600" b="1">
                <a:latin typeface="黑体" pitchFamily="2" charset="-122"/>
                <a:ea typeface="黑体" pitchFamily="2" charset="-122"/>
              </a:defRPr>
            </a:lvl1pPr>
          </a:lstStyle>
          <a:p>
            <a:r>
              <a:rPr lang="zh-CN" altLang="en-US" sz="1200" dirty="0">
                <a:solidFill>
                  <a:schemeClr val="bg1"/>
                </a:solidFill>
                <a:latin typeface="微软雅黑" panose="020B0503020204020204" pitchFamily="34" charset="-122"/>
                <a:ea typeface="微软雅黑" panose="020B0503020204020204" pitchFamily="34" charset="-122"/>
              </a:rPr>
              <a:t>核心网</a:t>
            </a:r>
            <a:endParaRPr lang="en-US" altLang="zh-CN" sz="1200" dirty="0">
              <a:solidFill>
                <a:schemeClr val="bg1"/>
              </a:solidFill>
              <a:latin typeface="微软雅黑" panose="020B0503020204020204" pitchFamily="34" charset="-122"/>
              <a:ea typeface="微软雅黑" panose="020B0503020204020204" pitchFamily="34" charset="-122"/>
            </a:endParaRPr>
          </a:p>
        </p:txBody>
      </p:sp>
      <p:cxnSp>
        <p:nvCxnSpPr>
          <p:cNvPr id="23" name="Straight Connector 176"/>
          <p:cNvCxnSpPr/>
          <p:nvPr/>
        </p:nvCxnSpPr>
        <p:spPr>
          <a:xfrm flipV="1">
            <a:off x="1925706" y="2251584"/>
            <a:ext cx="862004" cy="644202"/>
          </a:xfrm>
          <a:prstGeom prst="line">
            <a:avLst/>
          </a:prstGeom>
          <a:ln w="19050">
            <a:solidFill>
              <a:srgbClr val="5D87A1"/>
            </a:solidFill>
          </a:ln>
        </p:spPr>
        <p:style>
          <a:lnRef idx="1">
            <a:schemeClr val="accent1"/>
          </a:lnRef>
          <a:fillRef idx="0">
            <a:schemeClr val="accent1"/>
          </a:fillRef>
          <a:effectRef idx="0">
            <a:schemeClr val="accent1"/>
          </a:effectRef>
          <a:fontRef idx="minor">
            <a:schemeClr val="tx1"/>
          </a:fontRef>
        </p:style>
      </p:cxnSp>
      <p:cxnSp>
        <p:nvCxnSpPr>
          <p:cNvPr id="24" name="Straight Connector 178"/>
          <p:cNvCxnSpPr/>
          <p:nvPr/>
        </p:nvCxnSpPr>
        <p:spPr>
          <a:xfrm flipV="1">
            <a:off x="2335388" y="2251582"/>
            <a:ext cx="452322" cy="1125549"/>
          </a:xfrm>
          <a:prstGeom prst="line">
            <a:avLst/>
          </a:prstGeom>
          <a:ln w="19050">
            <a:solidFill>
              <a:srgbClr val="5D87A1"/>
            </a:solidFill>
          </a:ln>
        </p:spPr>
        <p:style>
          <a:lnRef idx="1">
            <a:schemeClr val="accent1"/>
          </a:lnRef>
          <a:fillRef idx="0">
            <a:schemeClr val="accent1"/>
          </a:fillRef>
          <a:effectRef idx="0">
            <a:schemeClr val="accent1"/>
          </a:effectRef>
          <a:fontRef idx="minor">
            <a:schemeClr val="tx1"/>
          </a:fontRef>
        </p:style>
      </p:cxnSp>
      <p:cxnSp>
        <p:nvCxnSpPr>
          <p:cNvPr id="25" name="Straight Connector 180"/>
          <p:cNvCxnSpPr/>
          <p:nvPr/>
        </p:nvCxnSpPr>
        <p:spPr>
          <a:xfrm flipV="1">
            <a:off x="3142684" y="1873572"/>
            <a:ext cx="802718" cy="37801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6" name="Straight Connector 182"/>
          <p:cNvCxnSpPr>
            <a:endCxn id="5" idx="6"/>
          </p:cNvCxnSpPr>
          <p:nvPr/>
        </p:nvCxnSpPr>
        <p:spPr>
          <a:xfrm flipV="1">
            <a:off x="3142685" y="1886953"/>
            <a:ext cx="2095202" cy="364629"/>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7" name="Straight Connector 184"/>
          <p:cNvCxnSpPr>
            <a:endCxn id="5" idx="6"/>
          </p:cNvCxnSpPr>
          <p:nvPr/>
        </p:nvCxnSpPr>
        <p:spPr>
          <a:xfrm flipV="1">
            <a:off x="3699278" y="1886953"/>
            <a:ext cx="1538609" cy="979052"/>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8" name="Straight Connector 186"/>
          <p:cNvCxnSpPr/>
          <p:nvPr/>
        </p:nvCxnSpPr>
        <p:spPr>
          <a:xfrm flipV="1">
            <a:off x="3699277" y="1873572"/>
            <a:ext cx="246125" cy="992433"/>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9" name="Straight Connector 188"/>
          <p:cNvCxnSpPr/>
          <p:nvPr/>
        </p:nvCxnSpPr>
        <p:spPr>
          <a:xfrm flipH="1" flipV="1">
            <a:off x="5233837" y="1873572"/>
            <a:ext cx="688313" cy="36825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30" name="Straight Connector 190"/>
          <p:cNvCxnSpPr/>
          <p:nvPr/>
        </p:nvCxnSpPr>
        <p:spPr>
          <a:xfrm flipH="1" flipV="1">
            <a:off x="3922309" y="1886953"/>
            <a:ext cx="1999841" cy="354877"/>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31" name="Straight Connector 198"/>
          <p:cNvCxnSpPr/>
          <p:nvPr/>
        </p:nvCxnSpPr>
        <p:spPr>
          <a:xfrm flipH="1" flipV="1">
            <a:off x="6300192" y="2301720"/>
            <a:ext cx="810090" cy="486054"/>
          </a:xfrm>
          <a:prstGeom prst="line">
            <a:avLst/>
          </a:prstGeom>
          <a:ln w="19050">
            <a:solidFill>
              <a:srgbClr val="5D87A1"/>
            </a:solidFill>
          </a:ln>
        </p:spPr>
        <p:style>
          <a:lnRef idx="1">
            <a:schemeClr val="accent1"/>
          </a:lnRef>
          <a:fillRef idx="0">
            <a:schemeClr val="accent1"/>
          </a:fillRef>
          <a:effectRef idx="0">
            <a:schemeClr val="accent1"/>
          </a:effectRef>
          <a:fontRef idx="minor">
            <a:schemeClr val="tx1"/>
          </a:fontRef>
        </p:style>
      </p:cxnSp>
      <p:cxnSp>
        <p:nvCxnSpPr>
          <p:cNvPr id="32" name="Straight Connector 200"/>
          <p:cNvCxnSpPr/>
          <p:nvPr/>
        </p:nvCxnSpPr>
        <p:spPr>
          <a:xfrm flipH="1" flipV="1">
            <a:off x="6192181" y="2409733"/>
            <a:ext cx="499739" cy="1058513"/>
          </a:xfrm>
          <a:prstGeom prst="line">
            <a:avLst/>
          </a:prstGeom>
          <a:ln w="19050">
            <a:solidFill>
              <a:srgbClr val="5D87A1"/>
            </a:solidFill>
          </a:ln>
        </p:spPr>
        <p:style>
          <a:lnRef idx="1">
            <a:schemeClr val="accent1"/>
          </a:lnRef>
          <a:fillRef idx="0">
            <a:schemeClr val="accent1"/>
          </a:fillRef>
          <a:effectRef idx="0">
            <a:schemeClr val="accent1"/>
          </a:effectRef>
          <a:fontRef idx="minor">
            <a:schemeClr val="tx1"/>
          </a:fontRef>
        </p:style>
      </p:cxnSp>
      <p:cxnSp>
        <p:nvCxnSpPr>
          <p:cNvPr id="39" name="Straight Connector 263"/>
          <p:cNvCxnSpPr>
            <a:stCxn id="5" idx="2"/>
          </p:cNvCxnSpPr>
          <p:nvPr/>
        </p:nvCxnSpPr>
        <p:spPr>
          <a:xfrm>
            <a:off x="3922310" y="1886953"/>
            <a:ext cx="1608383" cy="975659"/>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0" name="Straight Connector 265"/>
          <p:cNvCxnSpPr>
            <a:stCxn id="5" idx="6"/>
          </p:cNvCxnSpPr>
          <p:nvPr/>
        </p:nvCxnSpPr>
        <p:spPr>
          <a:xfrm>
            <a:off x="5237887" y="1886953"/>
            <a:ext cx="306833" cy="975658"/>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2457801" y="3201916"/>
            <a:ext cx="1031277" cy="378042"/>
          </a:xfrm>
          <a:prstGeom prst="rect">
            <a:avLst/>
          </a:prstGeom>
          <a:noFill/>
          <a:ln>
            <a:noFill/>
          </a:ln>
        </p:spPr>
        <p:txBody>
          <a:bodyPr wrap="square" rtlCol="0">
            <a:noAutofit/>
          </a:bodyPr>
          <a:lstStyle/>
          <a:p>
            <a:pPr algn="ctr"/>
            <a:r>
              <a:rPr lang="zh-CN" altLang="en-US" sz="900" b="1" dirty="0">
                <a:solidFill>
                  <a:srgbClr val="000000"/>
                </a:solidFill>
                <a:latin typeface="微软雅黑" panose="020B0503020204020204" pitchFamily="34" charset="-122"/>
                <a:ea typeface="微软雅黑" panose="020B0503020204020204" pitchFamily="34" charset="-122"/>
              </a:rPr>
              <a:t>二</a:t>
            </a:r>
            <a:r>
              <a:rPr lang="en-US" altLang="zh-CN" sz="900" b="1" dirty="0">
                <a:solidFill>
                  <a:srgbClr val="000000"/>
                </a:solidFill>
                <a:latin typeface="微软雅黑" panose="020B0503020204020204" pitchFamily="34" charset="-122"/>
                <a:ea typeface="微软雅黑" panose="020B0503020204020204" pitchFamily="34" charset="-122"/>
              </a:rPr>
              <a:t>/</a:t>
            </a:r>
            <a:r>
              <a:rPr lang="zh-CN" altLang="en-US" sz="900" b="1" dirty="0">
                <a:solidFill>
                  <a:srgbClr val="000000"/>
                </a:solidFill>
                <a:latin typeface="微软雅黑" panose="020B0503020204020204" pitchFamily="34" charset="-122"/>
                <a:ea typeface="微软雅黑" panose="020B0503020204020204" pitchFamily="34" charset="-122"/>
              </a:rPr>
              <a:t>三级上下联</a:t>
            </a:r>
            <a:endParaRPr lang="en-US" sz="900" b="1" dirty="0">
              <a:solidFill>
                <a:srgbClr val="000000"/>
              </a:solidFill>
              <a:latin typeface="微软雅黑" panose="020B0503020204020204" pitchFamily="34" charset="-122"/>
              <a:ea typeface="微软雅黑" panose="020B0503020204020204" pitchFamily="34" charset="-122"/>
            </a:endParaRPr>
          </a:p>
        </p:txBody>
      </p:sp>
      <p:cxnSp>
        <p:nvCxnSpPr>
          <p:cNvPr id="57" name="Straight Connector 328"/>
          <p:cNvCxnSpPr/>
          <p:nvPr/>
        </p:nvCxnSpPr>
        <p:spPr>
          <a:xfrm flipV="1">
            <a:off x="3150355" y="3165816"/>
            <a:ext cx="395531" cy="575507"/>
          </a:xfrm>
          <a:prstGeom prst="line">
            <a:avLst/>
          </a:prstGeom>
          <a:ln w="19050">
            <a:solidFill>
              <a:srgbClr val="5D87A1"/>
            </a:solidFill>
          </a:ln>
        </p:spPr>
        <p:style>
          <a:lnRef idx="1">
            <a:schemeClr val="accent1"/>
          </a:lnRef>
          <a:fillRef idx="0">
            <a:schemeClr val="accent1"/>
          </a:fillRef>
          <a:effectRef idx="0">
            <a:schemeClr val="accent1"/>
          </a:effectRef>
          <a:fontRef idx="minor">
            <a:schemeClr val="tx1"/>
          </a:fontRef>
        </p:style>
      </p:cxnSp>
      <p:cxnSp>
        <p:nvCxnSpPr>
          <p:cNvPr id="58" name="Straight Connector 330"/>
          <p:cNvCxnSpPr/>
          <p:nvPr/>
        </p:nvCxnSpPr>
        <p:spPr>
          <a:xfrm flipH="1" flipV="1">
            <a:off x="3707904" y="3165816"/>
            <a:ext cx="97868" cy="699852"/>
          </a:xfrm>
          <a:prstGeom prst="line">
            <a:avLst/>
          </a:prstGeom>
          <a:ln w="19050">
            <a:solidFill>
              <a:srgbClr val="5D87A1"/>
            </a:solidFill>
          </a:ln>
        </p:spPr>
        <p:style>
          <a:lnRef idx="1">
            <a:schemeClr val="accent1"/>
          </a:lnRef>
          <a:fillRef idx="0">
            <a:schemeClr val="accent1"/>
          </a:fillRef>
          <a:effectRef idx="0">
            <a:schemeClr val="accent1"/>
          </a:effectRef>
          <a:fontRef idx="minor">
            <a:schemeClr val="tx1"/>
          </a:fontRef>
        </p:style>
      </p:cxnSp>
      <p:cxnSp>
        <p:nvCxnSpPr>
          <p:cNvPr id="59" name="Straight Connector 332"/>
          <p:cNvCxnSpPr/>
          <p:nvPr/>
        </p:nvCxnSpPr>
        <p:spPr>
          <a:xfrm flipV="1">
            <a:off x="5396838" y="3111810"/>
            <a:ext cx="147271" cy="665219"/>
          </a:xfrm>
          <a:prstGeom prst="line">
            <a:avLst/>
          </a:prstGeom>
          <a:ln w="19050">
            <a:solidFill>
              <a:srgbClr val="5D87A1"/>
            </a:solidFill>
          </a:ln>
        </p:spPr>
        <p:style>
          <a:lnRef idx="1">
            <a:schemeClr val="accent1"/>
          </a:lnRef>
          <a:fillRef idx="0">
            <a:schemeClr val="accent1"/>
          </a:fillRef>
          <a:effectRef idx="0">
            <a:schemeClr val="accent1"/>
          </a:effectRef>
          <a:fontRef idx="minor">
            <a:schemeClr val="tx1"/>
          </a:fontRef>
        </p:style>
      </p:cxnSp>
      <p:cxnSp>
        <p:nvCxnSpPr>
          <p:cNvPr id="60" name="Straight Connector 334"/>
          <p:cNvCxnSpPr/>
          <p:nvPr/>
        </p:nvCxnSpPr>
        <p:spPr>
          <a:xfrm flipH="1" flipV="1">
            <a:off x="5652120" y="3111810"/>
            <a:ext cx="337481" cy="597612"/>
          </a:xfrm>
          <a:prstGeom prst="line">
            <a:avLst/>
          </a:prstGeom>
          <a:ln w="19050">
            <a:solidFill>
              <a:srgbClr val="5D87A1"/>
            </a:solidFill>
          </a:ln>
        </p:spPr>
        <p:style>
          <a:lnRef idx="1">
            <a:schemeClr val="accent1"/>
          </a:lnRef>
          <a:fillRef idx="0">
            <a:schemeClr val="accent1"/>
          </a:fillRef>
          <a:effectRef idx="0">
            <a:schemeClr val="accent1"/>
          </a:effectRef>
          <a:fontRef idx="minor">
            <a:schemeClr val="tx1"/>
          </a:fontRef>
        </p:style>
      </p:cxnSp>
      <p:sp>
        <p:nvSpPr>
          <p:cNvPr id="67" name="TextBox 200"/>
          <p:cNvSpPr txBox="1">
            <a:spLocks noChangeArrowheads="1"/>
          </p:cNvSpPr>
          <p:nvPr/>
        </p:nvSpPr>
        <p:spPr bwMode="auto">
          <a:xfrm>
            <a:off x="4125892" y="2703903"/>
            <a:ext cx="1095852" cy="276999"/>
          </a:xfrm>
          <a:prstGeom prst="rect">
            <a:avLst/>
          </a:prstGeom>
          <a:noFill/>
          <a:ln w="9525">
            <a:noFill/>
            <a:miter lim="800000"/>
            <a:headEnd/>
            <a:tailEnd/>
          </a:ln>
        </p:spPr>
        <p:txBody>
          <a:bodyPr wrap="square">
            <a:spAutoFit/>
          </a:bodyPr>
          <a:lstStyle/>
          <a:p>
            <a:pPr algn="ctr"/>
            <a:r>
              <a:rPr lang="zh-CN" altLang="en-US" sz="1200" b="1" dirty="0">
                <a:latin typeface="微软雅黑" panose="020B0503020204020204" pitchFamily="34" charset="-122"/>
                <a:ea typeface="微软雅黑" panose="020B0503020204020204" pitchFamily="34" charset="-122"/>
              </a:rPr>
              <a:t>一级骨干网</a:t>
            </a:r>
          </a:p>
        </p:txBody>
      </p:sp>
      <p:sp>
        <p:nvSpPr>
          <p:cNvPr id="68" name="TextBox 201"/>
          <p:cNvSpPr txBox="1">
            <a:spLocks noChangeArrowheads="1"/>
          </p:cNvSpPr>
          <p:nvPr/>
        </p:nvSpPr>
        <p:spPr bwMode="auto">
          <a:xfrm>
            <a:off x="3875480" y="3375428"/>
            <a:ext cx="1289363" cy="276999"/>
          </a:xfrm>
          <a:prstGeom prst="rect">
            <a:avLst/>
          </a:prstGeom>
          <a:noFill/>
          <a:ln w="9525">
            <a:noFill/>
            <a:miter lim="800000"/>
            <a:headEnd/>
            <a:tailEnd/>
          </a:ln>
        </p:spPr>
        <p:txBody>
          <a:bodyPr wrap="square">
            <a:spAutoFit/>
          </a:bodyPr>
          <a:lstStyle>
            <a:defPPr>
              <a:defRPr lang="en-US"/>
            </a:defPPr>
            <a:lvl1pPr algn="ctr">
              <a:defRPr sz="1600">
                <a:solidFill>
                  <a:srgbClr val="000000"/>
                </a:solidFill>
                <a:latin typeface="宋体" pitchFamily="2" charset="-122"/>
                <a:ea typeface="宋体" pitchFamily="2" charset="-122"/>
              </a:defRPr>
            </a:lvl1pPr>
          </a:lstStyle>
          <a:p>
            <a:r>
              <a:rPr lang="zh-CN" altLang="en-US" sz="1200" b="1" dirty="0">
                <a:solidFill>
                  <a:schemeClr val="tx1"/>
                </a:solidFill>
                <a:latin typeface="微软雅黑" panose="020B0503020204020204" pitchFamily="34" charset="-122"/>
                <a:ea typeface="微软雅黑" panose="020B0503020204020204" pitchFamily="34" charset="-122"/>
              </a:rPr>
              <a:t>二</a:t>
            </a:r>
            <a:r>
              <a:rPr lang="en-US" altLang="zh-CN" sz="1200" b="1" dirty="0">
                <a:solidFill>
                  <a:schemeClr val="tx1"/>
                </a:solidFill>
                <a:latin typeface="微软雅黑" panose="020B0503020204020204" pitchFamily="34" charset="-122"/>
                <a:ea typeface="微软雅黑" panose="020B0503020204020204" pitchFamily="34" charset="-122"/>
              </a:rPr>
              <a:t>/</a:t>
            </a:r>
            <a:r>
              <a:rPr lang="zh-CN" altLang="en-US" sz="1200" b="1" dirty="0">
                <a:solidFill>
                  <a:schemeClr val="tx1"/>
                </a:solidFill>
                <a:latin typeface="微软雅黑" panose="020B0503020204020204" pitchFamily="34" charset="-122"/>
                <a:ea typeface="微软雅黑" panose="020B0503020204020204" pitchFamily="34" charset="-122"/>
              </a:rPr>
              <a:t>三级广域网</a:t>
            </a:r>
          </a:p>
        </p:txBody>
      </p:sp>
      <p:sp>
        <p:nvSpPr>
          <p:cNvPr id="69" name="Rounded Rectangle 369"/>
          <p:cNvSpPr/>
          <p:nvPr/>
        </p:nvSpPr>
        <p:spPr>
          <a:xfrm>
            <a:off x="3303640" y="941002"/>
            <a:ext cx="445671" cy="417605"/>
          </a:xfrm>
          <a:prstGeom prst="roundRect">
            <a:avLst/>
          </a:prstGeom>
          <a:gradFill>
            <a:gsLst>
              <a:gs pos="0">
                <a:srgbClr val="003300"/>
              </a:gs>
              <a:gs pos="80000">
                <a:srgbClr val="006600"/>
              </a:gs>
              <a:gs pos="100000">
                <a:srgbClr val="008000"/>
              </a:gs>
            </a:gsLst>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900" dirty="0">
              <a:latin typeface="微软雅黑" panose="020B0503020204020204" pitchFamily="34" charset="-122"/>
              <a:ea typeface="微软雅黑" panose="020B0503020204020204" pitchFamily="34" charset="-122"/>
            </a:endParaRPr>
          </a:p>
        </p:txBody>
      </p:sp>
      <p:sp>
        <p:nvSpPr>
          <p:cNvPr id="70" name="TextBox 69"/>
          <p:cNvSpPr txBox="1"/>
          <p:nvPr/>
        </p:nvSpPr>
        <p:spPr>
          <a:xfrm>
            <a:off x="3188721" y="975169"/>
            <a:ext cx="623072" cy="318973"/>
          </a:xfrm>
          <a:prstGeom prst="rect">
            <a:avLst/>
          </a:prstGeom>
          <a:noFill/>
          <a:ln>
            <a:noFill/>
          </a:ln>
        </p:spPr>
        <p:txBody>
          <a:bodyPr wrap="square" rtlCol="0">
            <a:noAutofit/>
          </a:bodyPr>
          <a:lstStyle/>
          <a:p>
            <a:pPr algn="ctr"/>
            <a:r>
              <a:rPr lang="zh-CN" altLang="en-US" sz="900" dirty="0">
                <a:solidFill>
                  <a:schemeClr val="bg1"/>
                </a:solidFill>
                <a:latin typeface="微软雅黑" panose="020B0503020204020204" pitchFamily="34" charset="-122"/>
                <a:ea typeface="微软雅黑" panose="020B0503020204020204" pitchFamily="34" charset="-122"/>
              </a:rPr>
              <a:t>北京同城机构</a:t>
            </a:r>
            <a:endParaRPr lang="en-US" altLang="zh-CN" sz="900" dirty="0">
              <a:solidFill>
                <a:schemeClr val="bg1"/>
              </a:solidFill>
              <a:latin typeface="微软雅黑" panose="020B0503020204020204" pitchFamily="34" charset="-122"/>
              <a:ea typeface="微软雅黑" panose="020B0503020204020204" pitchFamily="34" charset="-122"/>
            </a:endParaRPr>
          </a:p>
        </p:txBody>
      </p:sp>
      <p:cxnSp>
        <p:nvCxnSpPr>
          <p:cNvPr id="71" name="Straight Connector 372"/>
          <p:cNvCxnSpPr>
            <a:stCxn id="69" idx="2"/>
          </p:cNvCxnSpPr>
          <p:nvPr/>
        </p:nvCxnSpPr>
        <p:spPr>
          <a:xfrm>
            <a:off x="3526476" y="1358607"/>
            <a:ext cx="316823" cy="97361"/>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flipV="1">
            <a:off x="4181904" y="1683136"/>
            <a:ext cx="812265" cy="4031"/>
          </a:xfrm>
          <a:prstGeom prst="line">
            <a:avLst/>
          </a:prstGeom>
          <a:ln w="114300" cmpd="dbl">
            <a:solidFill>
              <a:srgbClr val="5D87A1"/>
            </a:solidFill>
          </a:ln>
        </p:spPr>
        <p:style>
          <a:lnRef idx="1">
            <a:schemeClr val="accent1"/>
          </a:lnRef>
          <a:fillRef idx="0">
            <a:schemeClr val="accent1"/>
          </a:fillRef>
          <a:effectRef idx="0">
            <a:schemeClr val="accent1"/>
          </a:effectRef>
          <a:fontRef idx="minor">
            <a:schemeClr val="tx1"/>
          </a:fontRef>
        </p:style>
      </p:cxnSp>
      <p:pic>
        <p:nvPicPr>
          <p:cNvPr id="76" name="Picture 24" descr="高端路由器"/>
          <p:cNvPicPr>
            <a:picLocks noGrp="1" noChangeAspect="1" noChangeArrowheads="1"/>
          </p:cNvPicPr>
          <p:nvPr/>
        </p:nvPicPr>
        <p:blipFill>
          <a:blip r:embed="rId2" cstate="print"/>
          <a:srcRect/>
          <a:stretch>
            <a:fillRect/>
          </a:stretch>
        </p:blipFill>
        <p:spPr bwMode="auto">
          <a:xfrm>
            <a:off x="3707904" y="1437625"/>
            <a:ext cx="540060" cy="501008"/>
          </a:xfrm>
          <a:prstGeom prst="rect">
            <a:avLst/>
          </a:prstGeom>
          <a:noFill/>
          <a:ln w="9525">
            <a:noFill/>
            <a:miter lim="800000"/>
            <a:headEnd/>
            <a:tailEnd/>
          </a:ln>
          <a:effectLst/>
        </p:spPr>
      </p:pic>
      <p:pic>
        <p:nvPicPr>
          <p:cNvPr id="77" name="Picture 24" descr="高端路由器"/>
          <p:cNvPicPr>
            <a:picLocks noGrp="1" noChangeAspect="1" noChangeArrowheads="1"/>
          </p:cNvPicPr>
          <p:nvPr/>
        </p:nvPicPr>
        <p:blipFill>
          <a:blip r:embed="rId2" cstate="print"/>
          <a:srcRect/>
          <a:stretch>
            <a:fillRect/>
          </a:stretch>
        </p:blipFill>
        <p:spPr bwMode="auto">
          <a:xfrm>
            <a:off x="4950042" y="1437625"/>
            <a:ext cx="540060" cy="501008"/>
          </a:xfrm>
          <a:prstGeom prst="rect">
            <a:avLst/>
          </a:prstGeom>
          <a:noFill/>
          <a:ln w="9525">
            <a:noFill/>
            <a:miter lim="800000"/>
            <a:headEnd/>
            <a:tailEnd/>
          </a:ln>
          <a:effectLst/>
        </p:spPr>
      </p:pic>
      <p:pic>
        <p:nvPicPr>
          <p:cNvPr id="79" name="Picture 23" descr="中低端路由器-"/>
          <p:cNvPicPr>
            <a:picLocks noGrp="1" noChangeAspect="1" noChangeArrowheads="1"/>
          </p:cNvPicPr>
          <p:nvPr/>
        </p:nvPicPr>
        <p:blipFill>
          <a:blip r:embed="rId3" cstate="print"/>
          <a:srcRect/>
          <a:stretch>
            <a:fillRect/>
          </a:stretch>
        </p:blipFill>
        <p:spPr bwMode="auto">
          <a:xfrm>
            <a:off x="3383869" y="2819784"/>
            <a:ext cx="486054" cy="360040"/>
          </a:xfrm>
          <a:prstGeom prst="rect">
            <a:avLst/>
          </a:prstGeom>
          <a:noFill/>
          <a:ln w="9525">
            <a:noFill/>
            <a:miter lim="800000"/>
            <a:headEnd/>
            <a:tailEnd/>
          </a:ln>
          <a:effectLst/>
        </p:spPr>
      </p:pic>
      <p:pic>
        <p:nvPicPr>
          <p:cNvPr id="80" name="Picture 23" descr="中低端路由器-"/>
          <p:cNvPicPr>
            <a:picLocks noGrp="1" noChangeAspect="1" noChangeArrowheads="1"/>
          </p:cNvPicPr>
          <p:nvPr/>
        </p:nvPicPr>
        <p:blipFill>
          <a:blip r:embed="rId3" cstate="print"/>
          <a:srcRect/>
          <a:stretch>
            <a:fillRect/>
          </a:stretch>
        </p:blipFill>
        <p:spPr bwMode="auto">
          <a:xfrm>
            <a:off x="2681791" y="2117706"/>
            <a:ext cx="486054" cy="360040"/>
          </a:xfrm>
          <a:prstGeom prst="rect">
            <a:avLst/>
          </a:prstGeom>
          <a:noFill/>
          <a:ln w="9525">
            <a:noFill/>
            <a:miter lim="800000"/>
            <a:headEnd/>
            <a:tailEnd/>
          </a:ln>
          <a:effectLst/>
        </p:spPr>
      </p:pic>
      <p:sp>
        <p:nvSpPr>
          <p:cNvPr id="84" name="TextBox 83"/>
          <p:cNvSpPr txBox="1"/>
          <p:nvPr/>
        </p:nvSpPr>
        <p:spPr>
          <a:xfrm>
            <a:off x="2360249" y="1832947"/>
            <a:ext cx="847087" cy="321263"/>
          </a:xfrm>
          <a:prstGeom prst="rect">
            <a:avLst/>
          </a:prstGeom>
          <a:noFill/>
          <a:ln>
            <a:noFill/>
          </a:ln>
        </p:spPr>
        <p:txBody>
          <a:bodyPr wrap="square" rtlCol="0">
            <a:noAutofit/>
          </a:bodyPr>
          <a:lstStyle/>
          <a:p>
            <a:pPr algn="ctr"/>
            <a:r>
              <a:rPr lang="zh-CN" altLang="en-US" sz="900" b="1" dirty="0">
                <a:latin typeface="微软雅黑" panose="020B0503020204020204" pitchFamily="34" charset="-122"/>
                <a:ea typeface="微软雅黑" panose="020B0503020204020204" pitchFamily="34" charset="-122"/>
              </a:rPr>
              <a:t>一级分行</a:t>
            </a:r>
            <a:endParaRPr lang="en-US" sz="900" b="1" dirty="0">
              <a:latin typeface="微软雅黑" panose="020B0503020204020204" pitchFamily="34" charset="-122"/>
              <a:ea typeface="微软雅黑" panose="020B0503020204020204" pitchFamily="34" charset="-122"/>
            </a:endParaRPr>
          </a:p>
        </p:txBody>
      </p:sp>
      <p:pic>
        <p:nvPicPr>
          <p:cNvPr id="90" name="Picture 23" descr="中低端路由器-"/>
          <p:cNvPicPr>
            <a:picLocks noGrp="1" noChangeAspect="1" noChangeArrowheads="1"/>
          </p:cNvPicPr>
          <p:nvPr/>
        </p:nvPicPr>
        <p:blipFill>
          <a:blip r:embed="rId3" cstate="print"/>
          <a:srcRect/>
          <a:stretch>
            <a:fillRect/>
          </a:stretch>
        </p:blipFill>
        <p:spPr bwMode="auto">
          <a:xfrm>
            <a:off x="1596261" y="2841774"/>
            <a:ext cx="437458" cy="324043"/>
          </a:xfrm>
          <a:prstGeom prst="rect">
            <a:avLst/>
          </a:prstGeom>
          <a:noFill/>
          <a:ln w="9525">
            <a:noFill/>
            <a:miter lim="800000"/>
            <a:headEnd/>
            <a:tailEnd/>
          </a:ln>
          <a:effectLst/>
        </p:spPr>
      </p:pic>
      <p:grpSp>
        <p:nvGrpSpPr>
          <p:cNvPr id="3" name="组合 198"/>
          <p:cNvGrpSpPr/>
          <p:nvPr/>
        </p:nvGrpSpPr>
        <p:grpSpPr>
          <a:xfrm>
            <a:off x="1410869" y="3213410"/>
            <a:ext cx="3755625" cy="697803"/>
            <a:chOff x="357158" y="4284546"/>
            <a:chExt cx="5007500" cy="930404"/>
          </a:xfrm>
        </p:grpSpPr>
        <p:sp>
          <p:nvSpPr>
            <p:cNvPr id="112" name="TextBox 111"/>
            <p:cNvSpPr txBox="1"/>
            <p:nvPr/>
          </p:nvSpPr>
          <p:spPr>
            <a:xfrm>
              <a:off x="357158" y="4284546"/>
              <a:ext cx="864096" cy="216024"/>
            </a:xfrm>
            <a:prstGeom prst="rect">
              <a:avLst/>
            </a:prstGeom>
            <a:noFill/>
            <a:ln>
              <a:noFill/>
            </a:ln>
          </p:spPr>
          <p:txBody>
            <a:bodyPr wrap="square" rtlCol="0">
              <a:noAutofit/>
            </a:bodyPr>
            <a:lstStyle/>
            <a:p>
              <a:pPr algn="ctr"/>
              <a:r>
                <a:rPr lang="en-US" altLang="zh-CN" sz="900" b="1" dirty="0">
                  <a:solidFill>
                    <a:srgbClr val="C00000"/>
                  </a:solidFill>
                  <a:latin typeface="微软雅黑" panose="020B0503020204020204" pitchFamily="34" charset="-122"/>
                  <a:ea typeface="微软雅黑" panose="020B0503020204020204" pitchFamily="34" charset="-122"/>
                </a:rPr>
                <a:t>MSR56</a:t>
              </a:r>
            </a:p>
          </p:txBody>
        </p:sp>
        <p:sp>
          <p:nvSpPr>
            <p:cNvPr id="120" name="TextBox 119"/>
            <p:cNvSpPr txBox="1"/>
            <p:nvPr/>
          </p:nvSpPr>
          <p:spPr>
            <a:xfrm>
              <a:off x="4500562" y="4998926"/>
              <a:ext cx="864096" cy="216024"/>
            </a:xfrm>
            <a:prstGeom prst="rect">
              <a:avLst/>
            </a:prstGeom>
            <a:noFill/>
            <a:ln>
              <a:noFill/>
            </a:ln>
          </p:spPr>
          <p:txBody>
            <a:bodyPr wrap="square" rtlCol="0">
              <a:noAutofit/>
            </a:bodyPr>
            <a:lstStyle/>
            <a:p>
              <a:pPr algn="ctr"/>
              <a:r>
                <a:rPr lang="en-US" altLang="zh-CN" sz="900" b="1" dirty="0">
                  <a:solidFill>
                    <a:srgbClr val="C00000"/>
                  </a:solidFill>
                  <a:latin typeface="微软雅黑" panose="020B0503020204020204" pitchFamily="34" charset="-122"/>
                  <a:ea typeface="微软雅黑" panose="020B0503020204020204" pitchFamily="34" charset="-122"/>
                </a:rPr>
                <a:t>MSR56</a:t>
              </a:r>
            </a:p>
          </p:txBody>
        </p:sp>
      </p:grpSp>
      <p:sp>
        <p:nvSpPr>
          <p:cNvPr id="138" name="TextBox 137"/>
          <p:cNvSpPr txBox="1"/>
          <p:nvPr/>
        </p:nvSpPr>
        <p:spPr>
          <a:xfrm>
            <a:off x="3113838" y="4299942"/>
            <a:ext cx="648072" cy="162018"/>
          </a:xfrm>
          <a:prstGeom prst="rect">
            <a:avLst/>
          </a:prstGeom>
          <a:noFill/>
          <a:ln>
            <a:noFill/>
          </a:ln>
        </p:spPr>
        <p:txBody>
          <a:bodyPr wrap="square" rtlCol="0">
            <a:noAutofit/>
          </a:bodyPr>
          <a:lstStyle/>
          <a:p>
            <a:pPr algn="ctr"/>
            <a:r>
              <a:rPr lang="zh-CN" altLang="en-US" sz="900" b="1" dirty="0">
                <a:solidFill>
                  <a:srgbClr val="000000"/>
                </a:solidFill>
                <a:latin typeface="微软雅黑" panose="020B0503020204020204" pitchFamily="34" charset="-122"/>
                <a:ea typeface="微软雅黑" panose="020B0503020204020204" pitchFamily="34" charset="-122"/>
              </a:rPr>
              <a:t>网点</a:t>
            </a:r>
            <a:endParaRPr lang="en-US" sz="900" b="1" dirty="0">
              <a:solidFill>
                <a:srgbClr val="000000"/>
              </a:solidFill>
              <a:latin typeface="微软雅黑" panose="020B0503020204020204" pitchFamily="34" charset="-122"/>
              <a:ea typeface="微软雅黑" panose="020B0503020204020204" pitchFamily="34" charset="-122"/>
            </a:endParaRPr>
          </a:p>
        </p:txBody>
      </p:sp>
      <p:sp>
        <p:nvSpPr>
          <p:cNvPr id="142" name="TextBox 141"/>
          <p:cNvSpPr txBox="1"/>
          <p:nvPr/>
        </p:nvSpPr>
        <p:spPr>
          <a:xfrm>
            <a:off x="4517994" y="4353948"/>
            <a:ext cx="648072" cy="162018"/>
          </a:xfrm>
          <a:prstGeom prst="rect">
            <a:avLst/>
          </a:prstGeom>
          <a:noFill/>
          <a:ln>
            <a:noFill/>
          </a:ln>
        </p:spPr>
        <p:txBody>
          <a:bodyPr wrap="square" rtlCol="0">
            <a:noAutofit/>
          </a:bodyPr>
          <a:lstStyle/>
          <a:p>
            <a:pPr algn="ctr"/>
            <a:r>
              <a:rPr lang="zh-CN" altLang="en-US" sz="900" b="1" dirty="0">
                <a:solidFill>
                  <a:srgbClr val="000000"/>
                </a:solidFill>
                <a:latin typeface="微软雅黑" panose="020B0503020204020204" pitchFamily="34" charset="-122"/>
                <a:ea typeface="微软雅黑" panose="020B0503020204020204" pitchFamily="34" charset="-122"/>
              </a:rPr>
              <a:t>网点</a:t>
            </a:r>
            <a:endParaRPr lang="en-US" sz="900" b="1" dirty="0">
              <a:solidFill>
                <a:srgbClr val="000000"/>
              </a:solidFill>
              <a:latin typeface="微软雅黑" panose="020B0503020204020204" pitchFamily="34" charset="-122"/>
              <a:ea typeface="微软雅黑" panose="020B0503020204020204" pitchFamily="34" charset="-122"/>
            </a:endParaRPr>
          </a:p>
        </p:txBody>
      </p:sp>
      <p:sp>
        <p:nvSpPr>
          <p:cNvPr id="146" name="TextBox 145"/>
          <p:cNvSpPr txBox="1"/>
          <p:nvPr/>
        </p:nvSpPr>
        <p:spPr>
          <a:xfrm>
            <a:off x="5598114" y="4245936"/>
            <a:ext cx="648072" cy="162018"/>
          </a:xfrm>
          <a:prstGeom prst="rect">
            <a:avLst/>
          </a:prstGeom>
          <a:noFill/>
          <a:ln>
            <a:noFill/>
          </a:ln>
        </p:spPr>
        <p:txBody>
          <a:bodyPr wrap="square" rtlCol="0">
            <a:noAutofit/>
          </a:bodyPr>
          <a:lstStyle/>
          <a:p>
            <a:pPr algn="ctr"/>
            <a:r>
              <a:rPr lang="zh-CN" altLang="en-US" sz="900" b="1" dirty="0">
                <a:solidFill>
                  <a:srgbClr val="000000"/>
                </a:solidFill>
                <a:latin typeface="微软雅黑" panose="020B0503020204020204" pitchFamily="34" charset="-122"/>
                <a:ea typeface="微软雅黑" panose="020B0503020204020204" pitchFamily="34" charset="-122"/>
              </a:rPr>
              <a:t>网点</a:t>
            </a:r>
            <a:endParaRPr lang="en-US" sz="900" b="1" dirty="0">
              <a:solidFill>
                <a:srgbClr val="000000"/>
              </a:solidFill>
              <a:latin typeface="微软雅黑" panose="020B0503020204020204" pitchFamily="34" charset="-122"/>
              <a:ea typeface="微软雅黑" panose="020B0503020204020204" pitchFamily="34" charset="-122"/>
            </a:endParaRPr>
          </a:p>
        </p:txBody>
      </p:sp>
      <p:sp>
        <p:nvSpPr>
          <p:cNvPr id="150" name="TextBox 149"/>
          <p:cNvSpPr txBox="1"/>
          <p:nvPr/>
        </p:nvSpPr>
        <p:spPr>
          <a:xfrm>
            <a:off x="6516216" y="3921900"/>
            <a:ext cx="648072" cy="162018"/>
          </a:xfrm>
          <a:prstGeom prst="rect">
            <a:avLst/>
          </a:prstGeom>
          <a:noFill/>
          <a:ln>
            <a:noFill/>
          </a:ln>
        </p:spPr>
        <p:txBody>
          <a:bodyPr wrap="square" rtlCol="0">
            <a:noAutofit/>
          </a:bodyPr>
          <a:lstStyle/>
          <a:p>
            <a:pPr algn="ctr"/>
            <a:r>
              <a:rPr lang="zh-CN" altLang="en-US" sz="900" b="1" dirty="0">
                <a:solidFill>
                  <a:srgbClr val="000000"/>
                </a:solidFill>
                <a:latin typeface="微软雅黑" panose="020B0503020204020204" pitchFamily="34" charset="-122"/>
                <a:ea typeface="微软雅黑" panose="020B0503020204020204" pitchFamily="34" charset="-122"/>
              </a:rPr>
              <a:t>网点</a:t>
            </a:r>
            <a:endParaRPr lang="en-US" sz="900" b="1" dirty="0">
              <a:solidFill>
                <a:srgbClr val="000000"/>
              </a:solidFill>
              <a:latin typeface="微软雅黑" panose="020B0503020204020204" pitchFamily="34" charset="-122"/>
              <a:ea typeface="微软雅黑" panose="020B0503020204020204" pitchFamily="34" charset="-122"/>
            </a:endParaRPr>
          </a:p>
        </p:txBody>
      </p:sp>
      <p:cxnSp>
        <p:nvCxnSpPr>
          <p:cNvPr id="153" name="直接连接符 152"/>
          <p:cNvCxnSpPr/>
          <p:nvPr/>
        </p:nvCxnSpPr>
        <p:spPr>
          <a:xfrm>
            <a:off x="1763688" y="4083918"/>
            <a:ext cx="16201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1115616" y="3759882"/>
            <a:ext cx="648072" cy="162018"/>
          </a:xfrm>
          <a:prstGeom prst="rect">
            <a:avLst/>
          </a:prstGeom>
          <a:noFill/>
          <a:ln>
            <a:noFill/>
          </a:ln>
        </p:spPr>
        <p:txBody>
          <a:bodyPr wrap="square" rtlCol="0">
            <a:noAutofit/>
          </a:bodyPr>
          <a:lstStyle/>
          <a:p>
            <a:pPr algn="ctr"/>
            <a:r>
              <a:rPr lang="zh-CN" altLang="en-US" sz="900" b="1" dirty="0">
                <a:solidFill>
                  <a:srgbClr val="000000"/>
                </a:solidFill>
                <a:latin typeface="微软雅黑" panose="020B0503020204020204" pitchFamily="34" charset="-122"/>
                <a:ea typeface="微软雅黑" panose="020B0503020204020204" pitchFamily="34" charset="-122"/>
              </a:rPr>
              <a:t>网点</a:t>
            </a:r>
            <a:endParaRPr lang="en-US" sz="900" b="1" dirty="0">
              <a:solidFill>
                <a:srgbClr val="000000"/>
              </a:solidFill>
              <a:latin typeface="微软雅黑" panose="020B0503020204020204" pitchFamily="34" charset="-122"/>
              <a:ea typeface="微软雅黑" panose="020B0503020204020204" pitchFamily="34" charset="-122"/>
            </a:endParaRPr>
          </a:p>
        </p:txBody>
      </p:sp>
      <p:cxnSp>
        <p:nvCxnSpPr>
          <p:cNvPr id="155" name="直接连接符 154"/>
          <p:cNvCxnSpPr/>
          <p:nvPr/>
        </p:nvCxnSpPr>
        <p:spPr>
          <a:xfrm flipH="1">
            <a:off x="1655676" y="3489852"/>
            <a:ext cx="486054" cy="486054"/>
          </a:xfrm>
          <a:prstGeom prst="line">
            <a:avLst/>
          </a:prstGeom>
        </p:spPr>
        <p:style>
          <a:lnRef idx="1">
            <a:schemeClr val="dk1"/>
          </a:lnRef>
          <a:fillRef idx="0">
            <a:schemeClr val="dk1"/>
          </a:fillRef>
          <a:effectRef idx="0">
            <a:schemeClr val="dk1"/>
          </a:effectRef>
          <a:fontRef idx="minor">
            <a:schemeClr val="tx1"/>
          </a:fontRef>
        </p:style>
      </p:cxnSp>
      <p:cxnSp>
        <p:nvCxnSpPr>
          <p:cNvPr id="157" name="直接连接符 156"/>
          <p:cNvCxnSpPr/>
          <p:nvPr/>
        </p:nvCxnSpPr>
        <p:spPr>
          <a:xfrm flipH="1">
            <a:off x="2093119" y="3543858"/>
            <a:ext cx="156623" cy="432048"/>
          </a:xfrm>
          <a:prstGeom prst="line">
            <a:avLst/>
          </a:prstGeom>
        </p:spPr>
        <p:style>
          <a:lnRef idx="1">
            <a:schemeClr val="dk1"/>
          </a:lnRef>
          <a:fillRef idx="0">
            <a:schemeClr val="dk1"/>
          </a:fillRef>
          <a:effectRef idx="0">
            <a:schemeClr val="dk1"/>
          </a:effectRef>
          <a:fontRef idx="minor">
            <a:schemeClr val="tx1"/>
          </a:fontRef>
        </p:style>
      </p:cxnSp>
      <p:cxnSp>
        <p:nvCxnSpPr>
          <p:cNvPr id="160" name="直接连接符 159"/>
          <p:cNvCxnSpPr/>
          <p:nvPr/>
        </p:nvCxnSpPr>
        <p:spPr>
          <a:xfrm flipH="1">
            <a:off x="3653898" y="4029912"/>
            <a:ext cx="54006" cy="486054"/>
          </a:xfrm>
          <a:prstGeom prst="line">
            <a:avLst/>
          </a:prstGeom>
        </p:spPr>
        <p:style>
          <a:lnRef idx="1">
            <a:schemeClr val="dk1"/>
          </a:lnRef>
          <a:fillRef idx="0">
            <a:schemeClr val="dk1"/>
          </a:fillRef>
          <a:effectRef idx="0">
            <a:schemeClr val="dk1"/>
          </a:effectRef>
          <a:fontRef idx="minor">
            <a:schemeClr val="tx1"/>
          </a:fontRef>
        </p:style>
      </p:cxnSp>
      <p:cxnSp>
        <p:nvCxnSpPr>
          <p:cNvPr id="162" name="直接连接符 161"/>
          <p:cNvCxnSpPr/>
          <p:nvPr/>
        </p:nvCxnSpPr>
        <p:spPr>
          <a:xfrm>
            <a:off x="3869922" y="4083918"/>
            <a:ext cx="162018" cy="432048"/>
          </a:xfrm>
          <a:prstGeom prst="line">
            <a:avLst/>
          </a:prstGeom>
        </p:spPr>
        <p:style>
          <a:lnRef idx="1">
            <a:schemeClr val="dk1"/>
          </a:lnRef>
          <a:fillRef idx="0">
            <a:schemeClr val="dk1"/>
          </a:fillRef>
          <a:effectRef idx="0">
            <a:schemeClr val="dk1"/>
          </a:effectRef>
          <a:fontRef idx="minor">
            <a:schemeClr val="tx1"/>
          </a:fontRef>
        </p:style>
      </p:cxnSp>
      <p:cxnSp>
        <p:nvCxnSpPr>
          <p:cNvPr id="164" name="直接连接符 163"/>
          <p:cNvCxnSpPr/>
          <p:nvPr/>
        </p:nvCxnSpPr>
        <p:spPr>
          <a:xfrm>
            <a:off x="5490102" y="4029912"/>
            <a:ext cx="54006" cy="486054"/>
          </a:xfrm>
          <a:prstGeom prst="line">
            <a:avLst/>
          </a:prstGeom>
        </p:spPr>
        <p:style>
          <a:lnRef idx="1">
            <a:schemeClr val="dk1"/>
          </a:lnRef>
          <a:fillRef idx="0">
            <a:schemeClr val="dk1"/>
          </a:fillRef>
          <a:effectRef idx="0">
            <a:schemeClr val="dk1"/>
          </a:effectRef>
          <a:fontRef idx="minor">
            <a:schemeClr val="tx1"/>
          </a:fontRef>
        </p:style>
      </p:cxnSp>
      <p:cxnSp>
        <p:nvCxnSpPr>
          <p:cNvPr id="167" name="直接连接符 166"/>
          <p:cNvCxnSpPr/>
          <p:nvPr/>
        </p:nvCxnSpPr>
        <p:spPr>
          <a:xfrm flipH="1">
            <a:off x="5112060" y="4029912"/>
            <a:ext cx="162018" cy="486054"/>
          </a:xfrm>
          <a:prstGeom prst="line">
            <a:avLst/>
          </a:prstGeom>
        </p:spPr>
        <p:style>
          <a:lnRef idx="1">
            <a:schemeClr val="dk1"/>
          </a:lnRef>
          <a:fillRef idx="0">
            <a:schemeClr val="dk1"/>
          </a:fillRef>
          <a:effectRef idx="0">
            <a:schemeClr val="dk1"/>
          </a:effectRef>
          <a:fontRef idx="minor">
            <a:schemeClr val="tx1"/>
          </a:fontRef>
        </p:style>
      </p:cxnSp>
      <p:cxnSp>
        <p:nvCxnSpPr>
          <p:cNvPr id="169" name="直接连接符 168"/>
          <p:cNvCxnSpPr>
            <a:endCxn id="192" idx="0"/>
          </p:cNvCxnSpPr>
          <p:nvPr/>
        </p:nvCxnSpPr>
        <p:spPr>
          <a:xfrm>
            <a:off x="6192180" y="3867894"/>
            <a:ext cx="411796" cy="540060"/>
          </a:xfrm>
          <a:prstGeom prst="line">
            <a:avLst/>
          </a:prstGeom>
        </p:spPr>
        <p:style>
          <a:lnRef idx="1">
            <a:schemeClr val="dk1"/>
          </a:lnRef>
          <a:fillRef idx="0">
            <a:schemeClr val="dk1"/>
          </a:fillRef>
          <a:effectRef idx="0">
            <a:schemeClr val="dk1"/>
          </a:effectRef>
          <a:fontRef idx="minor">
            <a:schemeClr val="tx1"/>
          </a:fontRef>
        </p:style>
      </p:cxnSp>
      <p:cxnSp>
        <p:nvCxnSpPr>
          <p:cNvPr id="171" name="直接连接符 170"/>
          <p:cNvCxnSpPr/>
          <p:nvPr/>
        </p:nvCxnSpPr>
        <p:spPr>
          <a:xfrm>
            <a:off x="6138174" y="3867894"/>
            <a:ext cx="0" cy="594066"/>
          </a:xfrm>
          <a:prstGeom prst="line">
            <a:avLst/>
          </a:prstGeom>
        </p:spPr>
        <p:style>
          <a:lnRef idx="1">
            <a:schemeClr val="dk1"/>
          </a:lnRef>
          <a:fillRef idx="0">
            <a:schemeClr val="dk1"/>
          </a:fillRef>
          <a:effectRef idx="0">
            <a:schemeClr val="dk1"/>
          </a:effectRef>
          <a:fontRef idx="minor">
            <a:schemeClr val="tx1"/>
          </a:fontRef>
        </p:style>
      </p:cxnSp>
      <p:cxnSp>
        <p:nvCxnSpPr>
          <p:cNvPr id="173" name="直接连接符 172"/>
          <p:cNvCxnSpPr/>
          <p:nvPr/>
        </p:nvCxnSpPr>
        <p:spPr>
          <a:xfrm>
            <a:off x="7002270" y="3597864"/>
            <a:ext cx="534664" cy="418040"/>
          </a:xfrm>
          <a:prstGeom prst="line">
            <a:avLst/>
          </a:prstGeom>
        </p:spPr>
        <p:style>
          <a:lnRef idx="1">
            <a:schemeClr val="dk1"/>
          </a:lnRef>
          <a:fillRef idx="0">
            <a:schemeClr val="dk1"/>
          </a:fillRef>
          <a:effectRef idx="0">
            <a:schemeClr val="dk1"/>
          </a:effectRef>
          <a:fontRef idx="minor">
            <a:schemeClr val="tx1"/>
          </a:fontRef>
        </p:style>
      </p:cxnSp>
      <p:cxnSp>
        <p:nvCxnSpPr>
          <p:cNvPr id="176" name="直接连接符 175"/>
          <p:cNvCxnSpPr/>
          <p:nvPr/>
        </p:nvCxnSpPr>
        <p:spPr>
          <a:xfrm>
            <a:off x="6894258" y="3597864"/>
            <a:ext cx="216024" cy="432048"/>
          </a:xfrm>
          <a:prstGeom prst="line">
            <a:avLst/>
          </a:prstGeom>
        </p:spPr>
        <p:style>
          <a:lnRef idx="1">
            <a:schemeClr val="dk1"/>
          </a:lnRef>
          <a:fillRef idx="0">
            <a:schemeClr val="dk1"/>
          </a:fillRef>
          <a:effectRef idx="0">
            <a:schemeClr val="dk1"/>
          </a:effectRef>
          <a:fontRef idx="minor">
            <a:schemeClr val="tx1"/>
          </a:fontRef>
        </p:style>
      </p:cxnSp>
      <p:grpSp>
        <p:nvGrpSpPr>
          <p:cNvPr id="6" name="组合 199"/>
          <p:cNvGrpSpPr/>
          <p:nvPr/>
        </p:nvGrpSpPr>
        <p:grpSpPr>
          <a:xfrm>
            <a:off x="1464447" y="4231401"/>
            <a:ext cx="6161528" cy="216879"/>
            <a:chOff x="428596" y="5641868"/>
            <a:chExt cx="8215370" cy="289172"/>
          </a:xfrm>
        </p:grpSpPr>
        <p:sp>
          <p:nvSpPr>
            <p:cNvPr id="178" name="TextBox 177"/>
            <p:cNvSpPr txBox="1"/>
            <p:nvPr/>
          </p:nvSpPr>
          <p:spPr>
            <a:xfrm>
              <a:off x="428596" y="5641868"/>
              <a:ext cx="864096" cy="216024"/>
            </a:xfrm>
            <a:prstGeom prst="rect">
              <a:avLst/>
            </a:prstGeom>
            <a:noFill/>
            <a:ln>
              <a:noFill/>
            </a:ln>
          </p:spPr>
          <p:txBody>
            <a:bodyPr wrap="square" rtlCol="0">
              <a:noAutofit/>
            </a:bodyPr>
            <a:lstStyle/>
            <a:p>
              <a:pPr algn="ctr"/>
              <a:r>
                <a:rPr lang="en-US" altLang="zh-CN" sz="900" b="1" dirty="0">
                  <a:solidFill>
                    <a:srgbClr val="0000FF"/>
                  </a:solidFill>
                  <a:latin typeface="微软雅黑" panose="020B0503020204020204" pitchFamily="34" charset="-122"/>
                  <a:ea typeface="微软雅黑" panose="020B0503020204020204" pitchFamily="34" charset="-122"/>
                </a:rPr>
                <a:t>MSR36</a:t>
              </a:r>
            </a:p>
          </p:txBody>
        </p:sp>
        <p:sp>
          <p:nvSpPr>
            <p:cNvPr id="182" name="TextBox 181"/>
            <p:cNvSpPr txBox="1"/>
            <p:nvPr/>
          </p:nvSpPr>
          <p:spPr>
            <a:xfrm>
              <a:off x="7779870" y="5715016"/>
              <a:ext cx="864096" cy="216024"/>
            </a:xfrm>
            <a:prstGeom prst="rect">
              <a:avLst/>
            </a:prstGeom>
            <a:noFill/>
            <a:ln>
              <a:noFill/>
            </a:ln>
          </p:spPr>
          <p:txBody>
            <a:bodyPr wrap="square" rtlCol="0">
              <a:noAutofit/>
            </a:bodyPr>
            <a:lstStyle/>
            <a:p>
              <a:pPr algn="ctr"/>
              <a:r>
                <a:rPr lang="en-US" altLang="zh-CN" sz="900" b="1" dirty="0">
                  <a:solidFill>
                    <a:srgbClr val="0000FF"/>
                  </a:solidFill>
                  <a:latin typeface="微软雅黑" panose="020B0503020204020204" pitchFamily="34" charset="-122"/>
                  <a:ea typeface="微软雅黑" panose="020B0503020204020204" pitchFamily="34" charset="-122"/>
                </a:rPr>
                <a:t>MSR36</a:t>
              </a:r>
            </a:p>
          </p:txBody>
        </p:sp>
      </p:grpSp>
      <p:pic>
        <p:nvPicPr>
          <p:cNvPr id="111" name="Picture 23" descr="中低端路由器-"/>
          <p:cNvPicPr>
            <a:picLocks noGrp="1" noChangeAspect="1" noChangeArrowheads="1"/>
          </p:cNvPicPr>
          <p:nvPr/>
        </p:nvPicPr>
        <p:blipFill>
          <a:blip r:embed="rId3" cstate="print"/>
          <a:srcRect/>
          <a:stretch>
            <a:fillRect/>
          </a:stretch>
        </p:blipFill>
        <p:spPr bwMode="auto">
          <a:xfrm>
            <a:off x="2033718" y="3273828"/>
            <a:ext cx="437458" cy="324043"/>
          </a:xfrm>
          <a:prstGeom prst="rect">
            <a:avLst/>
          </a:prstGeom>
          <a:noFill/>
          <a:ln w="9525">
            <a:noFill/>
            <a:miter lim="800000"/>
            <a:headEnd/>
            <a:tailEnd/>
          </a:ln>
          <a:effectLst/>
        </p:spPr>
      </p:pic>
      <p:pic>
        <p:nvPicPr>
          <p:cNvPr id="116" name="Picture 23" descr="中低端路由器-"/>
          <p:cNvPicPr>
            <a:picLocks noGrp="1" noChangeAspect="1" noChangeArrowheads="1"/>
          </p:cNvPicPr>
          <p:nvPr/>
        </p:nvPicPr>
        <p:blipFill>
          <a:blip r:embed="rId3" cstate="print"/>
          <a:srcRect/>
          <a:stretch>
            <a:fillRect/>
          </a:stretch>
        </p:blipFill>
        <p:spPr bwMode="auto">
          <a:xfrm>
            <a:off x="2843808" y="3651870"/>
            <a:ext cx="437458" cy="324043"/>
          </a:xfrm>
          <a:prstGeom prst="rect">
            <a:avLst/>
          </a:prstGeom>
          <a:noFill/>
          <a:ln w="9525">
            <a:noFill/>
            <a:miter lim="800000"/>
            <a:headEnd/>
            <a:tailEnd/>
          </a:ln>
          <a:effectLst/>
        </p:spPr>
      </p:pic>
      <p:pic>
        <p:nvPicPr>
          <p:cNvPr id="117" name="Picture 23" descr="中低端路由器-"/>
          <p:cNvPicPr>
            <a:picLocks noGrp="1" noChangeAspect="1" noChangeArrowheads="1"/>
          </p:cNvPicPr>
          <p:nvPr/>
        </p:nvPicPr>
        <p:blipFill>
          <a:blip r:embed="rId3" cstate="print"/>
          <a:srcRect/>
          <a:stretch>
            <a:fillRect/>
          </a:stretch>
        </p:blipFill>
        <p:spPr bwMode="auto">
          <a:xfrm>
            <a:off x="3599892" y="3759882"/>
            <a:ext cx="437458" cy="324043"/>
          </a:xfrm>
          <a:prstGeom prst="rect">
            <a:avLst/>
          </a:prstGeom>
          <a:noFill/>
          <a:ln w="9525">
            <a:noFill/>
            <a:miter lim="800000"/>
            <a:headEnd/>
            <a:tailEnd/>
          </a:ln>
          <a:effectLst/>
        </p:spPr>
      </p:pic>
      <p:pic>
        <p:nvPicPr>
          <p:cNvPr id="118" name="Picture 23" descr="中低端路由器-"/>
          <p:cNvPicPr>
            <a:picLocks noGrp="1" noChangeAspect="1" noChangeArrowheads="1"/>
          </p:cNvPicPr>
          <p:nvPr/>
        </p:nvPicPr>
        <p:blipFill>
          <a:blip r:embed="rId3" cstate="print"/>
          <a:srcRect/>
          <a:stretch>
            <a:fillRect/>
          </a:stretch>
        </p:blipFill>
        <p:spPr bwMode="auto">
          <a:xfrm>
            <a:off x="5166066" y="3705876"/>
            <a:ext cx="437458" cy="324043"/>
          </a:xfrm>
          <a:prstGeom prst="rect">
            <a:avLst/>
          </a:prstGeom>
          <a:noFill/>
          <a:ln w="9525">
            <a:noFill/>
            <a:miter lim="800000"/>
            <a:headEnd/>
            <a:tailEnd/>
          </a:ln>
          <a:effectLst/>
        </p:spPr>
      </p:pic>
      <p:pic>
        <p:nvPicPr>
          <p:cNvPr id="125" name="Picture 23" descr="中低端路由器-"/>
          <p:cNvPicPr>
            <a:picLocks noGrp="1" noChangeAspect="1" noChangeArrowheads="1"/>
          </p:cNvPicPr>
          <p:nvPr/>
        </p:nvPicPr>
        <p:blipFill>
          <a:blip r:embed="rId3" cstate="print"/>
          <a:srcRect/>
          <a:stretch>
            <a:fillRect/>
          </a:stretch>
        </p:blipFill>
        <p:spPr bwMode="auto">
          <a:xfrm>
            <a:off x="5814138" y="3597864"/>
            <a:ext cx="437458" cy="324043"/>
          </a:xfrm>
          <a:prstGeom prst="rect">
            <a:avLst/>
          </a:prstGeom>
          <a:noFill/>
          <a:ln w="9525">
            <a:noFill/>
            <a:miter lim="800000"/>
            <a:headEnd/>
            <a:tailEnd/>
          </a:ln>
          <a:effectLst/>
        </p:spPr>
      </p:pic>
      <p:pic>
        <p:nvPicPr>
          <p:cNvPr id="126" name="Picture 23" descr="中低端路由器-"/>
          <p:cNvPicPr>
            <a:picLocks noGrp="1" noChangeAspect="1" noChangeArrowheads="1"/>
          </p:cNvPicPr>
          <p:nvPr/>
        </p:nvPicPr>
        <p:blipFill>
          <a:blip r:embed="rId3" cstate="print"/>
          <a:srcRect/>
          <a:stretch>
            <a:fillRect/>
          </a:stretch>
        </p:blipFill>
        <p:spPr bwMode="auto">
          <a:xfrm>
            <a:off x="6624228" y="3327834"/>
            <a:ext cx="437458" cy="324043"/>
          </a:xfrm>
          <a:prstGeom prst="rect">
            <a:avLst/>
          </a:prstGeom>
          <a:noFill/>
          <a:ln w="9525">
            <a:noFill/>
            <a:miter lim="800000"/>
            <a:headEnd/>
            <a:tailEnd/>
          </a:ln>
          <a:effectLst/>
        </p:spPr>
      </p:pic>
      <p:pic>
        <p:nvPicPr>
          <p:cNvPr id="128" name="Picture 23" descr="中低端路由器-"/>
          <p:cNvPicPr>
            <a:picLocks noGrp="1" noChangeAspect="1" noChangeArrowheads="1"/>
          </p:cNvPicPr>
          <p:nvPr/>
        </p:nvPicPr>
        <p:blipFill>
          <a:blip r:embed="rId3" cstate="print"/>
          <a:srcRect/>
          <a:stretch>
            <a:fillRect/>
          </a:stretch>
        </p:blipFill>
        <p:spPr bwMode="auto">
          <a:xfrm>
            <a:off x="7110282" y="2733768"/>
            <a:ext cx="437458" cy="324043"/>
          </a:xfrm>
          <a:prstGeom prst="rect">
            <a:avLst/>
          </a:prstGeom>
          <a:noFill/>
          <a:ln w="9525">
            <a:noFill/>
            <a:miter lim="800000"/>
            <a:headEnd/>
            <a:tailEnd/>
          </a:ln>
          <a:effectLst/>
        </p:spPr>
      </p:pic>
      <p:pic>
        <p:nvPicPr>
          <p:cNvPr id="132" name="Picture 23" descr="中低端路由器-"/>
          <p:cNvPicPr>
            <a:picLocks noGrp="1" noChangeAspect="1" noChangeArrowheads="1"/>
          </p:cNvPicPr>
          <p:nvPr/>
        </p:nvPicPr>
        <p:blipFill>
          <a:blip r:embed="rId3" cstate="print"/>
          <a:srcRect/>
          <a:stretch>
            <a:fillRect/>
          </a:stretch>
        </p:blipFill>
        <p:spPr bwMode="auto">
          <a:xfrm>
            <a:off x="5382090" y="2787774"/>
            <a:ext cx="486054" cy="360040"/>
          </a:xfrm>
          <a:prstGeom prst="rect">
            <a:avLst/>
          </a:prstGeom>
          <a:noFill/>
          <a:ln w="9525">
            <a:noFill/>
            <a:miter lim="800000"/>
            <a:headEnd/>
            <a:tailEnd/>
          </a:ln>
          <a:effectLst/>
        </p:spPr>
      </p:pic>
      <p:pic>
        <p:nvPicPr>
          <p:cNvPr id="133" name="Picture 23" descr="中低端路由器-"/>
          <p:cNvPicPr>
            <a:picLocks noGrp="1" noChangeAspect="1" noChangeArrowheads="1"/>
          </p:cNvPicPr>
          <p:nvPr/>
        </p:nvPicPr>
        <p:blipFill>
          <a:blip r:embed="rId3" cstate="print"/>
          <a:srcRect/>
          <a:stretch>
            <a:fillRect/>
          </a:stretch>
        </p:blipFill>
        <p:spPr bwMode="auto">
          <a:xfrm>
            <a:off x="5868144" y="2139702"/>
            <a:ext cx="486054" cy="360040"/>
          </a:xfrm>
          <a:prstGeom prst="rect">
            <a:avLst/>
          </a:prstGeom>
          <a:noFill/>
          <a:ln w="9525">
            <a:noFill/>
            <a:miter lim="800000"/>
            <a:headEnd/>
            <a:tailEnd/>
          </a:ln>
          <a:effectLst/>
        </p:spPr>
      </p:pic>
      <p:pic>
        <p:nvPicPr>
          <p:cNvPr id="151" name="Picture 23" descr="中低端路由器-"/>
          <p:cNvPicPr>
            <a:picLocks noGrp="1" noChangeAspect="1" noChangeArrowheads="1"/>
          </p:cNvPicPr>
          <p:nvPr/>
        </p:nvPicPr>
        <p:blipFill>
          <a:blip r:embed="rId3" cstate="print"/>
          <a:srcRect/>
          <a:stretch>
            <a:fillRect/>
          </a:stretch>
        </p:blipFill>
        <p:spPr bwMode="auto">
          <a:xfrm>
            <a:off x="1480157" y="3975906"/>
            <a:ext cx="283532" cy="210023"/>
          </a:xfrm>
          <a:prstGeom prst="rect">
            <a:avLst/>
          </a:prstGeom>
          <a:noFill/>
          <a:ln w="9525">
            <a:noFill/>
            <a:miter lim="800000"/>
            <a:headEnd/>
            <a:tailEnd/>
          </a:ln>
          <a:effectLst/>
        </p:spPr>
      </p:pic>
      <p:pic>
        <p:nvPicPr>
          <p:cNvPr id="163" name="Picture 23" descr="中低端路由器-"/>
          <p:cNvPicPr>
            <a:picLocks noGrp="1" noChangeAspect="1" noChangeArrowheads="1"/>
          </p:cNvPicPr>
          <p:nvPr/>
        </p:nvPicPr>
        <p:blipFill>
          <a:blip r:embed="rId3" cstate="print"/>
          <a:srcRect/>
          <a:stretch>
            <a:fillRect/>
          </a:stretch>
        </p:blipFill>
        <p:spPr bwMode="auto">
          <a:xfrm>
            <a:off x="1925706" y="3975906"/>
            <a:ext cx="283532" cy="210023"/>
          </a:xfrm>
          <a:prstGeom prst="rect">
            <a:avLst/>
          </a:prstGeom>
          <a:noFill/>
          <a:ln w="9525">
            <a:noFill/>
            <a:miter lim="800000"/>
            <a:headEnd/>
            <a:tailEnd/>
          </a:ln>
          <a:effectLst/>
        </p:spPr>
      </p:pic>
      <p:cxnSp>
        <p:nvCxnSpPr>
          <p:cNvPr id="165" name="直接连接符 164"/>
          <p:cNvCxnSpPr/>
          <p:nvPr/>
        </p:nvCxnSpPr>
        <p:spPr>
          <a:xfrm>
            <a:off x="2735796" y="4623978"/>
            <a:ext cx="16201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66" name="Picture 23" descr="中低端路由器-"/>
          <p:cNvPicPr>
            <a:picLocks noGrp="1" noChangeAspect="1" noChangeArrowheads="1"/>
          </p:cNvPicPr>
          <p:nvPr/>
        </p:nvPicPr>
        <p:blipFill>
          <a:blip r:embed="rId3" cstate="print"/>
          <a:srcRect/>
          <a:stretch>
            <a:fillRect/>
          </a:stretch>
        </p:blipFill>
        <p:spPr bwMode="auto">
          <a:xfrm>
            <a:off x="2452265" y="4515966"/>
            <a:ext cx="283532" cy="210023"/>
          </a:xfrm>
          <a:prstGeom prst="rect">
            <a:avLst/>
          </a:prstGeom>
          <a:noFill/>
          <a:ln w="9525">
            <a:noFill/>
            <a:miter lim="800000"/>
            <a:headEnd/>
            <a:tailEnd/>
          </a:ln>
          <a:effectLst/>
        </p:spPr>
      </p:pic>
      <p:pic>
        <p:nvPicPr>
          <p:cNvPr id="168" name="Picture 23" descr="中低端路由器-"/>
          <p:cNvPicPr>
            <a:picLocks noGrp="1" noChangeAspect="1" noChangeArrowheads="1"/>
          </p:cNvPicPr>
          <p:nvPr/>
        </p:nvPicPr>
        <p:blipFill>
          <a:blip r:embed="rId3" cstate="print"/>
          <a:srcRect/>
          <a:stretch>
            <a:fillRect/>
          </a:stretch>
        </p:blipFill>
        <p:spPr bwMode="auto">
          <a:xfrm>
            <a:off x="2897814" y="4515966"/>
            <a:ext cx="283532" cy="210023"/>
          </a:xfrm>
          <a:prstGeom prst="rect">
            <a:avLst/>
          </a:prstGeom>
          <a:noFill/>
          <a:ln w="9525">
            <a:noFill/>
            <a:miter lim="800000"/>
            <a:headEnd/>
            <a:tailEnd/>
          </a:ln>
          <a:effectLst/>
        </p:spPr>
      </p:pic>
      <p:cxnSp>
        <p:nvCxnSpPr>
          <p:cNvPr id="170" name="直接连接符 169"/>
          <p:cNvCxnSpPr/>
          <p:nvPr/>
        </p:nvCxnSpPr>
        <p:spPr>
          <a:xfrm>
            <a:off x="3761910" y="4623978"/>
            <a:ext cx="16201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72" name="Picture 23" descr="中低端路由器-"/>
          <p:cNvPicPr>
            <a:picLocks noGrp="1" noChangeAspect="1" noChangeArrowheads="1"/>
          </p:cNvPicPr>
          <p:nvPr/>
        </p:nvPicPr>
        <p:blipFill>
          <a:blip r:embed="rId3" cstate="print"/>
          <a:srcRect/>
          <a:stretch>
            <a:fillRect/>
          </a:stretch>
        </p:blipFill>
        <p:spPr bwMode="auto">
          <a:xfrm>
            <a:off x="3478379" y="4515966"/>
            <a:ext cx="283532" cy="210023"/>
          </a:xfrm>
          <a:prstGeom prst="rect">
            <a:avLst/>
          </a:prstGeom>
          <a:noFill/>
          <a:ln w="9525">
            <a:noFill/>
            <a:miter lim="800000"/>
            <a:headEnd/>
            <a:tailEnd/>
          </a:ln>
          <a:effectLst/>
        </p:spPr>
      </p:pic>
      <p:pic>
        <p:nvPicPr>
          <p:cNvPr id="174" name="Picture 23" descr="中低端路由器-"/>
          <p:cNvPicPr>
            <a:picLocks noGrp="1" noChangeAspect="1" noChangeArrowheads="1"/>
          </p:cNvPicPr>
          <p:nvPr/>
        </p:nvPicPr>
        <p:blipFill>
          <a:blip r:embed="rId3" cstate="print"/>
          <a:srcRect/>
          <a:stretch>
            <a:fillRect/>
          </a:stretch>
        </p:blipFill>
        <p:spPr bwMode="auto">
          <a:xfrm>
            <a:off x="3923928" y="4515966"/>
            <a:ext cx="283532" cy="210023"/>
          </a:xfrm>
          <a:prstGeom prst="rect">
            <a:avLst/>
          </a:prstGeom>
          <a:noFill/>
          <a:ln w="9525">
            <a:noFill/>
            <a:miter lim="800000"/>
            <a:headEnd/>
            <a:tailEnd/>
          </a:ln>
          <a:effectLst/>
        </p:spPr>
      </p:pic>
      <p:cxnSp>
        <p:nvCxnSpPr>
          <p:cNvPr id="184" name="直接连接符 183"/>
          <p:cNvCxnSpPr/>
          <p:nvPr/>
        </p:nvCxnSpPr>
        <p:spPr>
          <a:xfrm>
            <a:off x="5274078" y="4623978"/>
            <a:ext cx="16201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85" name="Picture 23" descr="中低端路由器-"/>
          <p:cNvPicPr>
            <a:picLocks noGrp="1" noChangeAspect="1" noChangeArrowheads="1"/>
          </p:cNvPicPr>
          <p:nvPr/>
        </p:nvPicPr>
        <p:blipFill>
          <a:blip r:embed="rId3" cstate="print"/>
          <a:srcRect/>
          <a:stretch>
            <a:fillRect/>
          </a:stretch>
        </p:blipFill>
        <p:spPr bwMode="auto">
          <a:xfrm>
            <a:off x="4990547" y="4515966"/>
            <a:ext cx="283532" cy="210023"/>
          </a:xfrm>
          <a:prstGeom prst="rect">
            <a:avLst/>
          </a:prstGeom>
          <a:noFill/>
          <a:ln w="9525">
            <a:noFill/>
            <a:miter lim="800000"/>
            <a:headEnd/>
            <a:tailEnd/>
          </a:ln>
          <a:effectLst/>
        </p:spPr>
      </p:pic>
      <p:pic>
        <p:nvPicPr>
          <p:cNvPr id="186" name="Picture 23" descr="中低端路由器-"/>
          <p:cNvPicPr>
            <a:picLocks noGrp="1" noChangeAspect="1" noChangeArrowheads="1"/>
          </p:cNvPicPr>
          <p:nvPr/>
        </p:nvPicPr>
        <p:blipFill>
          <a:blip r:embed="rId3" cstate="print"/>
          <a:srcRect/>
          <a:stretch>
            <a:fillRect/>
          </a:stretch>
        </p:blipFill>
        <p:spPr bwMode="auto">
          <a:xfrm>
            <a:off x="5436096" y="4515966"/>
            <a:ext cx="283532" cy="210023"/>
          </a:xfrm>
          <a:prstGeom prst="rect">
            <a:avLst/>
          </a:prstGeom>
          <a:noFill/>
          <a:ln w="9525">
            <a:noFill/>
            <a:miter lim="800000"/>
            <a:headEnd/>
            <a:tailEnd/>
          </a:ln>
          <a:effectLst/>
        </p:spPr>
      </p:pic>
      <p:cxnSp>
        <p:nvCxnSpPr>
          <p:cNvPr id="190" name="直接连接符 189"/>
          <p:cNvCxnSpPr/>
          <p:nvPr/>
        </p:nvCxnSpPr>
        <p:spPr>
          <a:xfrm>
            <a:off x="6300192" y="4515966"/>
            <a:ext cx="16201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91" name="Picture 23" descr="中低端路由器-"/>
          <p:cNvPicPr>
            <a:picLocks noGrp="1" noChangeAspect="1" noChangeArrowheads="1"/>
          </p:cNvPicPr>
          <p:nvPr/>
        </p:nvPicPr>
        <p:blipFill>
          <a:blip r:embed="rId3" cstate="print"/>
          <a:srcRect/>
          <a:stretch>
            <a:fillRect/>
          </a:stretch>
        </p:blipFill>
        <p:spPr bwMode="auto">
          <a:xfrm>
            <a:off x="6016661" y="4407954"/>
            <a:ext cx="283532" cy="210023"/>
          </a:xfrm>
          <a:prstGeom prst="rect">
            <a:avLst/>
          </a:prstGeom>
          <a:noFill/>
          <a:ln w="9525">
            <a:noFill/>
            <a:miter lim="800000"/>
            <a:headEnd/>
            <a:tailEnd/>
          </a:ln>
          <a:effectLst/>
        </p:spPr>
      </p:pic>
      <p:pic>
        <p:nvPicPr>
          <p:cNvPr id="192" name="Picture 23" descr="中低端路由器-"/>
          <p:cNvPicPr>
            <a:picLocks noGrp="1" noChangeAspect="1" noChangeArrowheads="1"/>
          </p:cNvPicPr>
          <p:nvPr/>
        </p:nvPicPr>
        <p:blipFill>
          <a:blip r:embed="rId3" cstate="print"/>
          <a:srcRect/>
          <a:stretch>
            <a:fillRect/>
          </a:stretch>
        </p:blipFill>
        <p:spPr bwMode="auto">
          <a:xfrm>
            <a:off x="6462210" y="4407954"/>
            <a:ext cx="283532" cy="210023"/>
          </a:xfrm>
          <a:prstGeom prst="rect">
            <a:avLst/>
          </a:prstGeom>
          <a:noFill/>
          <a:ln w="9525">
            <a:noFill/>
            <a:miter lim="800000"/>
            <a:headEnd/>
            <a:tailEnd/>
          </a:ln>
          <a:effectLst/>
        </p:spPr>
      </p:pic>
      <p:cxnSp>
        <p:nvCxnSpPr>
          <p:cNvPr id="196" name="直接连接符 195"/>
          <p:cNvCxnSpPr/>
          <p:nvPr/>
        </p:nvCxnSpPr>
        <p:spPr>
          <a:xfrm>
            <a:off x="7272300" y="4137924"/>
            <a:ext cx="16201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97" name="Picture 23" descr="中低端路由器-"/>
          <p:cNvPicPr>
            <a:picLocks noGrp="1" noChangeAspect="1" noChangeArrowheads="1"/>
          </p:cNvPicPr>
          <p:nvPr/>
        </p:nvPicPr>
        <p:blipFill>
          <a:blip r:embed="rId3" cstate="print"/>
          <a:srcRect/>
          <a:stretch>
            <a:fillRect/>
          </a:stretch>
        </p:blipFill>
        <p:spPr bwMode="auto">
          <a:xfrm>
            <a:off x="6988769" y="4029912"/>
            <a:ext cx="283532" cy="210023"/>
          </a:xfrm>
          <a:prstGeom prst="rect">
            <a:avLst/>
          </a:prstGeom>
          <a:noFill/>
          <a:ln w="9525">
            <a:noFill/>
            <a:miter lim="800000"/>
            <a:headEnd/>
            <a:tailEnd/>
          </a:ln>
          <a:effectLst/>
        </p:spPr>
      </p:pic>
      <p:pic>
        <p:nvPicPr>
          <p:cNvPr id="198" name="Picture 23" descr="中低端路由器-"/>
          <p:cNvPicPr>
            <a:picLocks noGrp="1" noChangeAspect="1" noChangeArrowheads="1"/>
          </p:cNvPicPr>
          <p:nvPr/>
        </p:nvPicPr>
        <p:blipFill>
          <a:blip r:embed="rId3" cstate="print"/>
          <a:srcRect/>
          <a:stretch>
            <a:fillRect/>
          </a:stretch>
        </p:blipFill>
        <p:spPr bwMode="auto">
          <a:xfrm>
            <a:off x="7434318" y="4029912"/>
            <a:ext cx="283532" cy="210023"/>
          </a:xfrm>
          <a:prstGeom prst="rect">
            <a:avLst/>
          </a:prstGeom>
          <a:noFill/>
          <a:ln w="9525">
            <a:noFill/>
            <a:miter lim="800000"/>
            <a:headEnd/>
            <a:tailEnd/>
          </a:ln>
          <a:effectLst/>
        </p:spPr>
      </p:pic>
    </p:spTree>
    <p:extLst>
      <p:ext uri="{BB962C8B-B14F-4D97-AF65-F5344CB8AC3E}">
        <p14:creationId xmlns:p14="http://schemas.microsoft.com/office/powerpoint/2010/main" val="191109266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ppt_x</p:attrName>
                                        </p:attrNameLst>
                                      </p:cBhvr>
                                      <p:tavLst>
                                        <p:tav tm="0">
                                          <p:val>
                                            <p:strVal val="#ppt_x-.2"/>
                                          </p:val>
                                        </p:tav>
                                        <p:tav tm="100000">
                                          <p:val>
                                            <p:strVal val="#ppt_x"/>
                                          </p:val>
                                        </p:tav>
                                      </p:tavLst>
                                    </p:anim>
                                    <p:anim calcmode="lin" valueType="num">
                                      <p:cBhvr>
                                        <p:cTn id="14"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1" name="直接连接符 90"/>
          <p:cNvCxnSpPr/>
          <p:nvPr/>
        </p:nvCxnSpPr>
        <p:spPr>
          <a:xfrm>
            <a:off x="3571728" y="2621698"/>
            <a:ext cx="37383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4" name="直接连接符 133"/>
          <p:cNvCxnSpPr/>
          <p:nvPr/>
        </p:nvCxnSpPr>
        <p:spPr>
          <a:xfrm>
            <a:off x="5191908" y="2621698"/>
            <a:ext cx="48184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7" name="直接连接符 86"/>
          <p:cNvCxnSpPr/>
          <p:nvPr/>
        </p:nvCxnSpPr>
        <p:spPr>
          <a:xfrm>
            <a:off x="4165794" y="2135644"/>
            <a:ext cx="1" cy="432048"/>
          </a:xfrm>
          <a:prstGeom prst="line">
            <a:avLst/>
          </a:prstGeom>
        </p:spPr>
        <p:style>
          <a:lnRef idx="2">
            <a:schemeClr val="accent2"/>
          </a:lnRef>
          <a:fillRef idx="0">
            <a:schemeClr val="accent2"/>
          </a:fillRef>
          <a:effectRef idx="1">
            <a:schemeClr val="accent2"/>
          </a:effectRef>
          <a:fontRef idx="minor">
            <a:schemeClr val="tx1"/>
          </a:fontRef>
        </p:style>
      </p:cxnSp>
      <p:cxnSp>
        <p:nvCxnSpPr>
          <p:cNvPr id="133" name="直接连接符 132"/>
          <p:cNvCxnSpPr/>
          <p:nvPr/>
        </p:nvCxnSpPr>
        <p:spPr>
          <a:xfrm>
            <a:off x="5083896" y="2135644"/>
            <a:ext cx="1" cy="432048"/>
          </a:xfrm>
          <a:prstGeom prst="line">
            <a:avLst/>
          </a:prstGeom>
        </p:spPr>
        <p:style>
          <a:lnRef idx="2">
            <a:schemeClr val="accent2"/>
          </a:lnRef>
          <a:fillRef idx="0">
            <a:schemeClr val="accent2"/>
          </a:fillRef>
          <a:effectRef idx="1">
            <a:schemeClr val="accent2"/>
          </a:effectRef>
          <a:fontRef idx="minor">
            <a:schemeClr val="tx1"/>
          </a:fontRef>
        </p:style>
      </p:cxnSp>
      <p:grpSp>
        <p:nvGrpSpPr>
          <p:cNvPr id="3" name="组合 30"/>
          <p:cNvGrpSpPr>
            <a:grpSpLocks/>
          </p:cNvGrpSpPr>
          <p:nvPr/>
        </p:nvGrpSpPr>
        <p:grpSpPr bwMode="auto">
          <a:xfrm>
            <a:off x="3841758" y="2297662"/>
            <a:ext cx="1728192" cy="1188132"/>
            <a:chOff x="642910" y="1588887"/>
            <a:chExt cx="2320076" cy="1681345"/>
          </a:xfrm>
        </p:grpSpPr>
        <p:sp>
          <p:nvSpPr>
            <p:cNvPr id="70" name="Oval 11"/>
            <p:cNvSpPr>
              <a:spLocks noChangeArrowheads="1"/>
            </p:cNvSpPr>
            <p:nvPr/>
          </p:nvSpPr>
          <p:spPr bwMode="ltGray">
            <a:xfrm>
              <a:off x="642910" y="1588887"/>
              <a:ext cx="1927895" cy="1282748"/>
            </a:xfrm>
            <a:prstGeom prst="cloud">
              <a:avLst/>
            </a:prstGeom>
            <a:solidFill>
              <a:srgbClr val="1E7BB4"/>
            </a:solidFill>
            <a:ln w="28575" algn="ctr">
              <a:noFill/>
              <a:round/>
              <a:headEnd/>
              <a:tailEnd/>
            </a:ln>
          </p:spPr>
          <p:txBody>
            <a:bodyPr wrap="none" anchor="ctr"/>
            <a:lstStyle/>
            <a:p>
              <a:endParaRPr lang="zh-CN" altLang="en-US" dirty="0">
                <a:latin typeface="微软雅黑" panose="020B0503020204020204" pitchFamily="34" charset="-122"/>
                <a:ea typeface="微软雅黑" panose="020B0503020204020204" pitchFamily="34" charset="-122"/>
              </a:endParaRPr>
            </a:p>
          </p:txBody>
        </p:sp>
        <p:grpSp>
          <p:nvGrpSpPr>
            <p:cNvPr id="4" name="Oval 11"/>
            <p:cNvGrpSpPr>
              <a:grpSpLocks/>
            </p:cNvGrpSpPr>
            <p:nvPr/>
          </p:nvGrpSpPr>
          <p:grpSpPr bwMode="auto">
            <a:xfrm>
              <a:off x="681202" y="1588887"/>
              <a:ext cx="2281784" cy="1681345"/>
              <a:chOff x="4937760" y="1285875"/>
              <a:chExt cx="1645921" cy="1213104"/>
            </a:xfrm>
          </p:grpSpPr>
          <p:pic>
            <p:nvPicPr>
              <p:cNvPr id="72" name="Oval 11"/>
              <p:cNvPicPr>
                <a:picLocks noChangeArrowheads="1"/>
              </p:cNvPicPr>
              <p:nvPr/>
            </p:nvPicPr>
            <p:blipFill>
              <a:blip r:embed="rId2" cstate="print"/>
              <a:srcRect/>
              <a:stretch>
                <a:fillRect/>
              </a:stretch>
            </p:blipFill>
            <p:spPr bwMode="ltGray">
              <a:xfrm>
                <a:off x="4937760" y="1285875"/>
                <a:ext cx="1645921" cy="1213104"/>
              </a:xfrm>
              <a:prstGeom prst="rect">
                <a:avLst/>
              </a:prstGeom>
              <a:noFill/>
              <a:ln w="9525">
                <a:noFill/>
                <a:miter lim="800000"/>
                <a:headEnd/>
                <a:tailEnd/>
              </a:ln>
            </p:spPr>
          </p:pic>
          <p:sp>
            <p:nvSpPr>
              <p:cNvPr id="73" name="Text Box 75"/>
              <p:cNvSpPr txBox="1">
                <a:spLocks noChangeArrowheads="1"/>
              </p:cNvSpPr>
              <p:nvPr/>
            </p:nvSpPr>
            <p:spPr bwMode="auto">
              <a:xfrm>
                <a:off x="5154790" y="1448574"/>
                <a:ext cx="806720" cy="524415"/>
              </a:xfrm>
              <a:prstGeom prst="rect">
                <a:avLst/>
              </a:prstGeom>
              <a:noFill/>
              <a:ln w="9525">
                <a:noFill/>
                <a:miter lim="800000"/>
                <a:headEnd/>
                <a:tailEnd/>
              </a:ln>
            </p:spPr>
            <p:txBody>
              <a:bodyPr wrap="none" anchor="ctr"/>
              <a:lstStyle/>
              <a:p>
                <a:endParaRPr lang="zh-CN" altLang="en-US" dirty="0">
                  <a:latin typeface="微软雅黑" panose="020B0503020204020204" pitchFamily="34" charset="-122"/>
                  <a:ea typeface="微软雅黑" panose="020B0503020204020204" pitchFamily="34" charset="-122"/>
                </a:endParaRPr>
              </a:p>
            </p:txBody>
          </p:sp>
        </p:grpSp>
      </p:grpSp>
      <p:sp>
        <p:nvSpPr>
          <p:cNvPr id="2" name="标题 1"/>
          <p:cNvSpPr>
            <a:spLocks noGrp="1"/>
          </p:cNvSpPr>
          <p:nvPr>
            <p:ph type="title"/>
          </p:nvPr>
        </p:nvSpPr>
        <p:spPr>
          <a:xfrm>
            <a:off x="485070" y="127419"/>
            <a:ext cx="8229443" cy="457200"/>
          </a:xfrm>
          <a:noFill/>
          <a:ln w="9525">
            <a:noFill/>
            <a:miter lim="800000"/>
            <a:headEnd/>
            <a:tailEnd/>
          </a:ln>
        </p:spPr>
        <p:txBody>
          <a:bodyPr vert="horz" wrap="square" lIns="91440" tIns="45720" rIns="91440" bIns="45720" numCol="1" anchor="ctr" anchorCtr="0" compatLnSpc="1">
            <a:prstTxWarp prst="textNoShape">
              <a:avLst/>
            </a:prstTxWarp>
          </a:bodyPr>
          <a:lstStyle/>
          <a:p>
            <a:r>
              <a:rPr lang="zh-CN" altLang="zh-CN" dirty="0">
                <a:solidFill>
                  <a:schemeClr val="tx1"/>
                </a:solidFill>
              </a:rPr>
              <a:t>政府行业典型组网</a:t>
            </a:r>
            <a:endParaRPr lang="zh-CN" altLang="en-US" dirty="0">
              <a:solidFill>
                <a:schemeClr val="tx1"/>
              </a:solidFill>
            </a:endParaRPr>
          </a:p>
        </p:txBody>
      </p:sp>
      <p:sp>
        <p:nvSpPr>
          <p:cNvPr id="10" name="圆角矩形 9"/>
          <p:cNvSpPr/>
          <p:nvPr/>
        </p:nvSpPr>
        <p:spPr>
          <a:xfrm>
            <a:off x="2545614" y="785494"/>
            <a:ext cx="3672408" cy="702078"/>
          </a:xfrm>
          <a:prstGeom prst="roundRect">
            <a:avLst/>
          </a:prstGeom>
          <a:solidFill>
            <a:schemeClr val="accent1">
              <a:lumMod val="20000"/>
              <a:lumOff val="80000"/>
              <a:alpha val="44000"/>
            </a:schemeClr>
          </a:solidFill>
          <a:ln w="25400" cap="flat" cmpd="sng" algn="ctr">
            <a:solidFill>
              <a:srgbClr val="4F81BD">
                <a:shade val="50000"/>
              </a:srgbClr>
            </a:solidFill>
            <a:prstDash val="solid"/>
          </a:ln>
          <a:effectLst/>
        </p:spPr>
        <p:txBody>
          <a:bodyPr rtlCol="0" anchor="ctr"/>
          <a:lstStyle/>
          <a:p>
            <a:pPr algn="ctr" defTabSz="685800" fontAlgn="auto">
              <a:spcBef>
                <a:spcPts val="0"/>
              </a:spcBef>
              <a:spcAft>
                <a:spcPts val="0"/>
              </a:spcAft>
              <a:defRPr/>
            </a:pPr>
            <a:endParaRPr lang="zh-CN" altLang="en-US" sz="1350" kern="0" dirty="0">
              <a:solidFill>
                <a:sysClr val="window" lastClr="FFFFFF"/>
              </a:solidFill>
              <a:latin typeface="微软雅黑" panose="020B0503020204020204" pitchFamily="34" charset="-122"/>
              <a:ea typeface="微软雅黑" panose="020B0503020204020204" pitchFamily="34" charset="-122"/>
            </a:endParaRPr>
          </a:p>
        </p:txBody>
      </p:sp>
      <p:sp>
        <p:nvSpPr>
          <p:cNvPr id="11" name="Text Box 14"/>
          <p:cNvSpPr txBox="1">
            <a:spLocks noChangeArrowheads="1"/>
          </p:cNvSpPr>
          <p:nvPr/>
        </p:nvSpPr>
        <p:spPr bwMode="auto">
          <a:xfrm>
            <a:off x="2555776" y="785495"/>
            <a:ext cx="954107" cy="276999"/>
          </a:xfrm>
          <a:prstGeom prst="rect">
            <a:avLst/>
          </a:prstGeom>
          <a:noFill/>
          <a:ln w="9525">
            <a:noFill/>
            <a:miter lim="800000"/>
            <a:headEnd/>
            <a:tailEnd/>
          </a:ln>
        </p:spPr>
        <p:txBody>
          <a:bodyPr wrap="none">
            <a:spAutoFit/>
          </a:bodyPr>
          <a:lstStyle/>
          <a:p>
            <a:r>
              <a:rPr lang="zh-CN" altLang="en-US" sz="1200" b="1" dirty="0">
                <a:latin typeface="微软雅黑" panose="020B0503020204020204" pitchFamily="34" charset="-122"/>
                <a:ea typeface="微软雅黑" panose="020B0503020204020204" pitchFamily="34" charset="-122"/>
              </a:rPr>
              <a:t>省数据中心</a:t>
            </a:r>
            <a:endParaRPr lang="en-US" altLang="zh-CN" sz="1200" b="1" dirty="0">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3463716" y="1109530"/>
            <a:ext cx="2592288" cy="0"/>
          </a:xfrm>
          <a:prstGeom prst="line">
            <a:avLst/>
          </a:prstGeom>
          <a:ln/>
        </p:spPr>
        <p:style>
          <a:lnRef idx="3">
            <a:schemeClr val="accent5"/>
          </a:lnRef>
          <a:fillRef idx="0">
            <a:schemeClr val="accent5"/>
          </a:fillRef>
          <a:effectRef idx="2">
            <a:schemeClr val="accent5"/>
          </a:effectRef>
          <a:fontRef idx="minor">
            <a:schemeClr val="tx1"/>
          </a:fontRef>
        </p:style>
      </p:cxnSp>
      <p:pic>
        <p:nvPicPr>
          <p:cNvPr id="28" name="Picture 17" descr="ASP"/>
          <p:cNvPicPr>
            <a:picLocks noChangeAspect="1" noChangeArrowheads="1"/>
          </p:cNvPicPr>
          <p:nvPr/>
        </p:nvPicPr>
        <p:blipFill>
          <a:blip r:embed="rId3" cstate="print"/>
          <a:srcRect/>
          <a:stretch>
            <a:fillRect/>
          </a:stretch>
        </p:blipFill>
        <p:spPr bwMode="auto">
          <a:xfrm>
            <a:off x="5785974" y="839500"/>
            <a:ext cx="324036" cy="382877"/>
          </a:xfrm>
          <a:prstGeom prst="rect">
            <a:avLst/>
          </a:prstGeom>
          <a:noFill/>
        </p:spPr>
      </p:pic>
      <p:pic>
        <p:nvPicPr>
          <p:cNvPr id="17" name="Picture 35" descr="语音服务器"/>
          <p:cNvPicPr>
            <a:picLocks noChangeAspect="1" noChangeArrowheads="1"/>
          </p:cNvPicPr>
          <p:nvPr/>
        </p:nvPicPr>
        <p:blipFill>
          <a:blip r:embed="rId4" cstate="print"/>
          <a:srcRect/>
          <a:stretch>
            <a:fillRect/>
          </a:stretch>
        </p:blipFill>
        <p:spPr bwMode="auto">
          <a:xfrm>
            <a:off x="3355704" y="817736"/>
            <a:ext cx="486054" cy="399806"/>
          </a:xfrm>
          <a:prstGeom prst="rect">
            <a:avLst/>
          </a:prstGeom>
          <a:noFill/>
        </p:spPr>
      </p:pic>
      <p:pic>
        <p:nvPicPr>
          <p:cNvPr id="25" name="Picture 17" descr="ASP"/>
          <p:cNvPicPr>
            <a:picLocks noChangeAspect="1" noChangeArrowheads="1"/>
          </p:cNvPicPr>
          <p:nvPr/>
        </p:nvPicPr>
        <p:blipFill>
          <a:blip r:embed="rId3" cstate="print"/>
          <a:srcRect/>
          <a:stretch>
            <a:fillRect/>
          </a:stretch>
        </p:blipFill>
        <p:spPr bwMode="auto">
          <a:xfrm>
            <a:off x="4921878" y="839500"/>
            <a:ext cx="324036" cy="382877"/>
          </a:xfrm>
          <a:prstGeom prst="rect">
            <a:avLst/>
          </a:prstGeom>
          <a:noFill/>
        </p:spPr>
      </p:pic>
      <p:pic>
        <p:nvPicPr>
          <p:cNvPr id="27" name="Picture 17" descr="ASP"/>
          <p:cNvPicPr>
            <a:picLocks noChangeAspect="1" noChangeArrowheads="1"/>
          </p:cNvPicPr>
          <p:nvPr/>
        </p:nvPicPr>
        <p:blipFill>
          <a:blip r:embed="rId3" cstate="print"/>
          <a:srcRect/>
          <a:stretch>
            <a:fillRect/>
          </a:stretch>
        </p:blipFill>
        <p:spPr bwMode="auto">
          <a:xfrm>
            <a:off x="5353926" y="839500"/>
            <a:ext cx="324036" cy="382877"/>
          </a:xfrm>
          <a:prstGeom prst="rect">
            <a:avLst/>
          </a:prstGeom>
          <a:noFill/>
        </p:spPr>
      </p:pic>
      <p:pic>
        <p:nvPicPr>
          <p:cNvPr id="29" name="Picture 12" descr="服务器类"/>
          <p:cNvPicPr>
            <a:picLocks noChangeAspect="1" noChangeArrowheads="1"/>
          </p:cNvPicPr>
          <p:nvPr/>
        </p:nvPicPr>
        <p:blipFill>
          <a:blip r:embed="rId5" cstate="print"/>
          <a:srcRect/>
          <a:stretch>
            <a:fillRect/>
          </a:stretch>
        </p:blipFill>
        <p:spPr bwMode="auto">
          <a:xfrm>
            <a:off x="3949770" y="805810"/>
            <a:ext cx="324036" cy="465739"/>
          </a:xfrm>
          <a:prstGeom prst="rect">
            <a:avLst/>
          </a:prstGeom>
          <a:noFill/>
        </p:spPr>
      </p:pic>
      <p:cxnSp>
        <p:nvCxnSpPr>
          <p:cNvPr id="34" name="直接连接符 33"/>
          <p:cNvCxnSpPr/>
          <p:nvPr/>
        </p:nvCxnSpPr>
        <p:spPr>
          <a:xfrm flipV="1">
            <a:off x="4597842" y="1109530"/>
            <a:ext cx="0" cy="162018"/>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36" name="直接连接符 35"/>
          <p:cNvCxnSpPr>
            <a:stCxn id="104" idx="0"/>
            <a:endCxn id="14" idx="1"/>
          </p:cNvCxnSpPr>
          <p:nvPr/>
        </p:nvCxnSpPr>
        <p:spPr>
          <a:xfrm flipV="1">
            <a:off x="4138792" y="1487572"/>
            <a:ext cx="189020" cy="197164"/>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43" name="直接连接符 42"/>
          <p:cNvCxnSpPr>
            <a:stCxn id="13" idx="0"/>
            <a:endCxn id="14" idx="3"/>
          </p:cNvCxnSpPr>
          <p:nvPr/>
        </p:nvCxnSpPr>
        <p:spPr>
          <a:xfrm flipH="1" flipV="1">
            <a:off x="4926829" y="1487572"/>
            <a:ext cx="130064" cy="216024"/>
          </a:xfrm>
          <a:prstGeom prst="line">
            <a:avLst/>
          </a:prstGeom>
          <a:ln/>
        </p:spPr>
        <p:style>
          <a:lnRef idx="3">
            <a:schemeClr val="accent5"/>
          </a:lnRef>
          <a:fillRef idx="0">
            <a:schemeClr val="accent5"/>
          </a:fillRef>
          <a:effectRef idx="2">
            <a:schemeClr val="accent5"/>
          </a:effectRef>
          <a:fontRef idx="minor">
            <a:schemeClr val="tx1"/>
          </a:fontRef>
        </p:style>
      </p:cxnSp>
      <p:pic>
        <p:nvPicPr>
          <p:cNvPr id="14" name="Picture 21" descr="汇聚交换机"/>
          <p:cNvPicPr>
            <a:picLocks noChangeAspect="1" noChangeArrowheads="1"/>
          </p:cNvPicPr>
          <p:nvPr/>
        </p:nvPicPr>
        <p:blipFill>
          <a:blip r:embed="rId6" cstate="print"/>
          <a:srcRect/>
          <a:stretch>
            <a:fillRect/>
          </a:stretch>
        </p:blipFill>
        <p:spPr bwMode="auto">
          <a:xfrm>
            <a:off x="4327812" y="1271548"/>
            <a:ext cx="599017" cy="432048"/>
          </a:xfrm>
          <a:prstGeom prst="rect">
            <a:avLst/>
          </a:prstGeom>
          <a:noFill/>
        </p:spPr>
      </p:pic>
      <p:sp>
        <p:nvSpPr>
          <p:cNvPr id="66" name="TextBox 65"/>
          <p:cNvSpPr txBox="1"/>
          <p:nvPr/>
        </p:nvSpPr>
        <p:spPr>
          <a:xfrm>
            <a:off x="5299920" y="1595584"/>
            <a:ext cx="1134126" cy="646331"/>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核心路由器</a:t>
            </a:r>
          </a:p>
        </p:txBody>
      </p:sp>
      <p:sp>
        <p:nvSpPr>
          <p:cNvPr id="67" name="TextBox 66"/>
          <p:cNvSpPr txBox="1"/>
          <p:nvPr/>
        </p:nvSpPr>
        <p:spPr>
          <a:xfrm>
            <a:off x="1384866" y="2243656"/>
            <a:ext cx="1134126" cy="369332"/>
          </a:xfrm>
          <a:prstGeom prst="rect">
            <a:avLst/>
          </a:prstGeom>
          <a:noFill/>
        </p:spPr>
        <p:txBody>
          <a:bodyPr wrap="square" rtlCol="0">
            <a:spAutoFit/>
          </a:bodyPr>
          <a:lstStyle/>
          <a:p>
            <a:r>
              <a:rPr lang="zh-CN" altLang="en-US" b="1" dirty="0">
                <a:solidFill>
                  <a:srgbClr val="C00000"/>
                </a:solidFill>
                <a:latin typeface="微软雅黑" panose="020B0503020204020204" pitchFamily="34" charset="-122"/>
                <a:ea typeface="微软雅黑" panose="020B0503020204020204" pitchFamily="34" charset="-122"/>
              </a:rPr>
              <a:t>地市汇聚</a:t>
            </a:r>
          </a:p>
        </p:txBody>
      </p:sp>
      <p:sp>
        <p:nvSpPr>
          <p:cNvPr id="68" name="TextBox 67"/>
          <p:cNvSpPr txBox="1"/>
          <p:nvPr/>
        </p:nvSpPr>
        <p:spPr>
          <a:xfrm>
            <a:off x="1357482" y="832531"/>
            <a:ext cx="1134126" cy="369332"/>
          </a:xfrm>
          <a:prstGeom prst="rect">
            <a:avLst/>
          </a:prstGeom>
          <a:noFill/>
        </p:spPr>
        <p:txBody>
          <a:bodyPr wrap="square" rtlCol="0">
            <a:spAutoFit/>
          </a:bodyPr>
          <a:lstStyle/>
          <a:p>
            <a:r>
              <a:rPr lang="zh-CN" altLang="en-US" b="1" dirty="0">
                <a:solidFill>
                  <a:srgbClr val="FF0000"/>
                </a:solidFill>
                <a:latin typeface="微软雅黑" panose="020B0503020204020204" pitchFamily="34" charset="-122"/>
                <a:ea typeface="微软雅黑" panose="020B0503020204020204" pitchFamily="34" charset="-122"/>
              </a:rPr>
              <a:t>省级中心</a:t>
            </a:r>
          </a:p>
        </p:txBody>
      </p:sp>
      <p:cxnSp>
        <p:nvCxnSpPr>
          <p:cNvPr id="77" name="直接连接符 76"/>
          <p:cNvCxnSpPr/>
          <p:nvPr/>
        </p:nvCxnSpPr>
        <p:spPr>
          <a:xfrm>
            <a:off x="1170504" y="2243656"/>
            <a:ext cx="6858000"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1170504" y="3755824"/>
            <a:ext cx="6858000"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5569950" y="2297662"/>
            <a:ext cx="1134126" cy="230832"/>
          </a:xfrm>
          <a:prstGeom prst="rect">
            <a:avLst/>
          </a:prstGeom>
          <a:noFill/>
        </p:spPr>
        <p:txBody>
          <a:bodyPr wrap="square" rtlCol="0">
            <a:spAutoFit/>
          </a:bodyPr>
          <a:lstStyle/>
          <a:p>
            <a:r>
              <a:rPr lang="en-US" altLang="zh-CN" sz="900" b="1" dirty="0">
                <a:solidFill>
                  <a:srgbClr val="0000FF"/>
                </a:solidFill>
                <a:latin typeface="微软雅黑" panose="020B0503020204020204" pitchFamily="34" charset="-122"/>
                <a:ea typeface="微软雅黑" panose="020B0503020204020204" pitchFamily="34" charset="-122"/>
              </a:rPr>
              <a:t>MSR56</a:t>
            </a:r>
            <a:endParaRPr lang="zh-CN" altLang="en-US" sz="900" b="1" dirty="0">
              <a:solidFill>
                <a:srgbClr val="0000FF"/>
              </a:solidFill>
              <a:latin typeface="微软雅黑" panose="020B0503020204020204" pitchFamily="34" charset="-122"/>
              <a:ea typeface="微软雅黑" panose="020B0503020204020204" pitchFamily="34" charset="-122"/>
            </a:endParaRPr>
          </a:p>
        </p:txBody>
      </p:sp>
      <p:sp>
        <p:nvSpPr>
          <p:cNvPr id="80" name="TextBox 79"/>
          <p:cNvSpPr txBox="1"/>
          <p:nvPr/>
        </p:nvSpPr>
        <p:spPr>
          <a:xfrm>
            <a:off x="3139680" y="2305937"/>
            <a:ext cx="648072" cy="230832"/>
          </a:xfrm>
          <a:prstGeom prst="rect">
            <a:avLst/>
          </a:prstGeom>
          <a:noFill/>
        </p:spPr>
        <p:txBody>
          <a:bodyPr wrap="square" rtlCol="0">
            <a:spAutoFit/>
          </a:bodyPr>
          <a:lstStyle/>
          <a:p>
            <a:r>
              <a:rPr lang="en-US" altLang="zh-CN" sz="900" b="1" dirty="0">
                <a:solidFill>
                  <a:srgbClr val="0000FF"/>
                </a:solidFill>
                <a:latin typeface="微软雅黑" panose="020B0503020204020204" pitchFamily="34" charset="-122"/>
                <a:ea typeface="微软雅黑" panose="020B0503020204020204" pitchFamily="34" charset="-122"/>
              </a:rPr>
              <a:t>MSR56</a:t>
            </a:r>
            <a:endParaRPr lang="zh-CN" altLang="en-US" sz="900" b="1" dirty="0">
              <a:solidFill>
                <a:srgbClr val="0000FF"/>
              </a:solidFill>
              <a:latin typeface="微软雅黑" panose="020B0503020204020204" pitchFamily="34" charset="-122"/>
              <a:ea typeface="微软雅黑" panose="020B0503020204020204" pitchFamily="34" charset="-122"/>
            </a:endParaRPr>
          </a:p>
        </p:txBody>
      </p:sp>
      <p:sp>
        <p:nvSpPr>
          <p:cNvPr id="83" name="TextBox 82"/>
          <p:cNvSpPr txBox="1"/>
          <p:nvPr/>
        </p:nvSpPr>
        <p:spPr>
          <a:xfrm>
            <a:off x="4111788" y="2491473"/>
            <a:ext cx="918102" cy="36933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广域网</a:t>
            </a:r>
          </a:p>
        </p:txBody>
      </p:sp>
      <p:cxnSp>
        <p:nvCxnSpPr>
          <p:cNvPr id="100" name="直接连接符 99"/>
          <p:cNvCxnSpPr/>
          <p:nvPr/>
        </p:nvCxnSpPr>
        <p:spPr>
          <a:xfrm flipV="1">
            <a:off x="5839980" y="2783716"/>
            <a:ext cx="1" cy="48605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9" name="直接连接符 108"/>
          <p:cNvCxnSpPr>
            <a:endCxn id="138" idx="2"/>
          </p:cNvCxnSpPr>
          <p:nvPr/>
        </p:nvCxnSpPr>
        <p:spPr>
          <a:xfrm flipH="1" flipV="1">
            <a:off x="5243214" y="3053746"/>
            <a:ext cx="2700" cy="27003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flipH="1" flipV="1">
            <a:off x="3463716" y="2837722"/>
            <a:ext cx="54006" cy="7020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6" name="直接连接符 115"/>
          <p:cNvCxnSpPr>
            <a:endCxn id="136" idx="2"/>
          </p:cNvCxnSpPr>
          <p:nvPr/>
        </p:nvCxnSpPr>
        <p:spPr>
          <a:xfrm flipH="1" flipV="1">
            <a:off x="3947070" y="3053746"/>
            <a:ext cx="2700" cy="27003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3355704" y="1217542"/>
            <a:ext cx="1134126" cy="253916"/>
          </a:xfrm>
          <a:prstGeom prst="rect">
            <a:avLst/>
          </a:prstGeom>
          <a:noFill/>
        </p:spPr>
        <p:txBody>
          <a:bodyPr wrap="square" rtlCol="0">
            <a:spAutoFit/>
          </a:bodyPr>
          <a:lstStyle/>
          <a:p>
            <a:r>
              <a:rPr lang="zh-CN" altLang="en-US" sz="1050" b="1" dirty="0">
                <a:latin typeface="微软雅黑" panose="020B0503020204020204" pitchFamily="34" charset="-122"/>
                <a:ea typeface="微软雅黑" panose="020B0503020204020204" pitchFamily="34" charset="-122"/>
              </a:rPr>
              <a:t>视频服务器</a:t>
            </a:r>
          </a:p>
        </p:txBody>
      </p:sp>
      <p:sp>
        <p:nvSpPr>
          <p:cNvPr id="120" name="TextBox 119"/>
          <p:cNvSpPr txBox="1"/>
          <p:nvPr/>
        </p:nvSpPr>
        <p:spPr>
          <a:xfrm>
            <a:off x="5191908" y="1217542"/>
            <a:ext cx="1134126" cy="253916"/>
          </a:xfrm>
          <a:prstGeom prst="rect">
            <a:avLst/>
          </a:prstGeom>
          <a:noFill/>
        </p:spPr>
        <p:txBody>
          <a:bodyPr wrap="square" rtlCol="0">
            <a:spAutoFit/>
          </a:bodyPr>
          <a:lstStyle/>
          <a:p>
            <a:r>
              <a:rPr lang="zh-CN" altLang="en-US" sz="1050" b="1" dirty="0">
                <a:latin typeface="微软雅黑" panose="020B0503020204020204" pitchFamily="34" charset="-122"/>
                <a:ea typeface="微软雅黑" panose="020B0503020204020204" pitchFamily="34" charset="-122"/>
              </a:rPr>
              <a:t>应用服务器</a:t>
            </a:r>
          </a:p>
        </p:txBody>
      </p:sp>
      <p:cxnSp>
        <p:nvCxnSpPr>
          <p:cNvPr id="129" name="直接连接符 128"/>
          <p:cNvCxnSpPr/>
          <p:nvPr/>
        </p:nvCxnSpPr>
        <p:spPr>
          <a:xfrm flipH="1">
            <a:off x="6056004" y="2621698"/>
            <a:ext cx="37804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22" name="圆角矩形 121"/>
          <p:cNvSpPr/>
          <p:nvPr/>
        </p:nvSpPr>
        <p:spPr>
          <a:xfrm>
            <a:off x="2383596" y="2675704"/>
            <a:ext cx="702078" cy="864096"/>
          </a:xfrm>
          <a:prstGeom prst="roundRect">
            <a:avLst/>
          </a:prstGeom>
          <a:solidFill>
            <a:schemeClr val="accent1">
              <a:lumMod val="60000"/>
              <a:lumOff val="40000"/>
              <a:alpha val="44000"/>
            </a:scheme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685800" fontAlgn="auto">
              <a:spcBef>
                <a:spcPts val="0"/>
              </a:spcBef>
              <a:spcAft>
                <a:spcPts val="0"/>
              </a:spcAft>
              <a:defRPr/>
            </a:pPr>
            <a:endParaRPr lang="zh-CN" altLang="en-US" sz="1350" kern="0" dirty="0">
              <a:solidFill>
                <a:sysClr val="window" lastClr="FFFFFF"/>
              </a:solidFill>
              <a:latin typeface="微软雅黑" panose="020B0503020204020204" pitchFamily="34" charset="-122"/>
              <a:ea typeface="微软雅黑" panose="020B0503020204020204" pitchFamily="34" charset="-122"/>
            </a:endParaRPr>
          </a:p>
        </p:txBody>
      </p:sp>
      <p:sp>
        <p:nvSpPr>
          <p:cNvPr id="123" name="TextBox 122"/>
          <p:cNvSpPr txBox="1"/>
          <p:nvPr/>
        </p:nvSpPr>
        <p:spPr>
          <a:xfrm>
            <a:off x="2383596" y="3323776"/>
            <a:ext cx="702078" cy="253916"/>
          </a:xfrm>
          <a:prstGeom prst="rect">
            <a:avLst/>
          </a:prstGeom>
          <a:noFill/>
        </p:spPr>
        <p:txBody>
          <a:bodyPr wrap="square" rtlCol="0">
            <a:spAutoFit/>
          </a:bodyPr>
          <a:lstStyle/>
          <a:p>
            <a:pPr algn="ctr" defTabSz="685800" fontAlgn="auto">
              <a:spcBef>
                <a:spcPts val="0"/>
              </a:spcBef>
              <a:spcAft>
                <a:spcPts val="0"/>
              </a:spcAft>
              <a:defRPr/>
            </a:pPr>
            <a:r>
              <a:rPr lang="zh-CN" altLang="en-US" sz="1050" b="1" kern="0" dirty="0">
                <a:latin typeface="微软雅黑" panose="020B0503020204020204" pitchFamily="34" charset="-122"/>
                <a:ea typeface="微软雅黑" panose="020B0503020204020204" pitchFamily="34" charset="-122"/>
              </a:rPr>
              <a:t>视频</a:t>
            </a:r>
          </a:p>
        </p:txBody>
      </p:sp>
      <p:pic>
        <p:nvPicPr>
          <p:cNvPr id="125" name="Picture 30" descr="通用路由器"/>
          <p:cNvPicPr>
            <a:picLocks noChangeAspect="1" noChangeArrowheads="1"/>
          </p:cNvPicPr>
          <p:nvPr/>
        </p:nvPicPr>
        <p:blipFill>
          <a:blip r:embed="rId7" cstate="print"/>
          <a:srcRect/>
          <a:stretch>
            <a:fillRect/>
          </a:stretch>
        </p:blipFill>
        <p:spPr bwMode="auto">
          <a:xfrm>
            <a:off x="2545614" y="2513686"/>
            <a:ext cx="378042" cy="283309"/>
          </a:xfrm>
          <a:prstGeom prst="rect">
            <a:avLst/>
          </a:prstGeom>
          <a:noFill/>
          <a:ln w="9525">
            <a:noFill/>
            <a:miter lim="800000"/>
            <a:headEnd/>
            <a:tailEnd/>
          </a:ln>
        </p:spPr>
      </p:pic>
      <p:sp>
        <p:nvSpPr>
          <p:cNvPr id="132" name="TextBox 131"/>
          <p:cNvSpPr txBox="1"/>
          <p:nvPr/>
        </p:nvSpPr>
        <p:spPr>
          <a:xfrm>
            <a:off x="2491608" y="2297663"/>
            <a:ext cx="648072" cy="219291"/>
          </a:xfrm>
          <a:prstGeom prst="rect">
            <a:avLst/>
          </a:prstGeom>
          <a:noFill/>
        </p:spPr>
        <p:txBody>
          <a:bodyPr wrap="square" rtlCol="0">
            <a:spAutoFit/>
          </a:bodyPr>
          <a:lstStyle/>
          <a:p>
            <a:r>
              <a:rPr lang="en-US" altLang="zh-CN" sz="825" b="1" dirty="0">
                <a:solidFill>
                  <a:srgbClr val="0000FF"/>
                </a:solidFill>
                <a:latin typeface="微软雅黑" panose="020B0503020204020204" pitchFamily="34" charset="-122"/>
                <a:ea typeface="微软雅黑" panose="020B0503020204020204" pitchFamily="34" charset="-122"/>
              </a:rPr>
              <a:t>MSR36</a:t>
            </a:r>
            <a:endParaRPr lang="zh-CN" altLang="en-US" sz="825" b="1" dirty="0">
              <a:solidFill>
                <a:srgbClr val="0000FF"/>
              </a:solidFill>
              <a:latin typeface="微软雅黑" panose="020B0503020204020204" pitchFamily="34" charset="-122"/>
              <a:ea typeface="微软雅黑" panose="020B0503020204020204" pitchFamily="34" charset="-122"/>
            </a:endParaRPr>
          </a:p>
        </p:txBody>
      </p:sp>
      <p:sp>
        <p:nvSpPr>
          <p:cNvPr id="137" name="TextBox 136"/>
          <p:cNvSpPr txBox="1"/>
          <p:nvPr/>
        </p:nvSpPr>
        <p:spPr>
          <a:xfrm>
            <a:off x="6272028" y="2371485"/>
            <a:ext cx="1134126" cy="219291"/>
          </a:xfrm>
          <a:prstGeom prst="rect">
            <a:avLst/>
          </a:prstGeom>
          <a:noFill/>
        </p:spPr>
        <p:txBody>
          <a:bodyPr wrap="square" rtlCol="0">
            <a:spAutoFit/>
          </a:bodyPr>
          <a:lstStyle/>
          <a:p>
            <a:r>
              <a:rPr lang="en-US" altLang="zh-CN" sz="825" b="1" dirty="0">
                <a:solidFill>
                  <a:srgbClr val="0000FF"/>
                </a:solidFill>
                <a:latin typeface="微软雅黑" panose="020B0503020204020204" pitchFamily="34" charset="-122"/>
                <a:ea typeface="微软雅黑" panose="020B0503020204020204" pitchFamily="34" charset="-122"/>
              </a:rPr>
              <a:t>MSR36</a:t>
            </a:r>
            <a:endParaRPr lang="zh-CN" altLang="en-US" sz="825" b="1" dirty="0">
              <a:solidFill>
                <a:srgbClr val="0000FF"/>
              </a:solidFill>
              <a:latin typeface="微软雅黑" panose="020B0503020204020204" pitchFamily="34" charset="-122"/>
              <a:ea typeface="微软雅黑" panose="020B0503020204020204" pitchFamily="34" charset="-122"/>
            </a:endParaRPr>
          </a:p>
        </p:txBody>
      </p:sp>
      <p:sp>
        <p:nvSpPr>
          <p:cNvPr id="145" name="圆角矩形 144"/>
          <p:cNvSpPr/>
          <p:nvPr/>
        </p:nvSpPr>
        <p:spPr>
          <a:xfrm>
            <a:off x="4246278" y="4029912"/>
            <a:ext cx="810090" cy="864096"/>
          </a:xfrm>
          <a:prstGeom prst="roundRect">
            <a:avLst/>
          </a:prstGeom>
          <a:solidFill>
            <a:schemeClr val="accent2">
              <a:lumMod val="60000"/>
              <a:lumOff val="40000"/>
              <a:alpha val="44000"/>
            </a:scheme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685800" fontAlgn="auto">
              <a:spcBef>
                <a:spcPts val="0"/>
              </a:spcBef>
              <a:spcAft>
                <a:spcPts val="0"/>
              </a:spcAft>
              <a:defRPr/>
            </a:pPr>
            <a:endParaRPr lang="zh-CN" altLang="en-US" sz="1350" kern="0" dirty="0">
              <a:solidFill>
                <a:sysClr val="window" lastClr="FFFFFF"/>
              </a:solidFill>
              <a:latin typeface="微软雅黑" panose="020B0503020204020204" pitchFamily="34" charset="-122"/>
              <a:ea typeface="微软雅黑" panose="020B0503020204020204" pitchFamily="34" charset="-122"/>
            </a:endParaRPr>
          </a:p>
        </p:txBody>
      </p:sp>
      <p:cxnSp>
        <p:nvCxnSpPr>
          <p:cNvPr id="158" name="直接连接符 157"/>
          <p:cNvCxnSpPr/>
          <p:nvPr/>
        </p:nvCxnSpPr>
        <p:spPr>
          <a:xfrm flipH="1">
            <a:off x="2923657" y="2621698"/>
            <a:ext cx="26462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a:off x="1357482" y="3755824"/>
            <a:ext cx="1134126"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县乡接入</a:t>
            </a:r>
          </a:p>
        </p:txBody>
      </p:sp>
      <p:cxnSp>
        <p:nvCxnSpPr>
          <p:cNvPr id="172" name="直接连接符 171"/>
          <p:cNvCxnSpPr/>
          <p:nvPr/>
        </p:nvCxnSpPr>
        <p:spPr>
          <a:xfrm flipV="1">
            <a:off x="5785974" y="3809830"/>
            <a:ext cx="1" cy="2160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p:nvPr/>
        </p:nvCxnSpPr>
        <p:spPr>
          <a:xfrm>
            <a:off x="3571728" y="3809830"/>
            <a:ext cx="0" cy="32403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flipH="1" flipV="1">
            <a:off x="4219800" y="3701818"/>
            <a:ext cx="216024" cy="37804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2" name="直接连接符 181"/>
          <p:cNvCxnSpPr/>
          <p:nvPr/>
        </p:nvCxnSpPr>
        <p:spPr>
          <a:xfrm flipV="1">
            <a:off x="4921878" y="3701818"/>
            <a:ext cx="162018" cy="32403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flipH="1">
            <a:off x="6596064" y="839500"/>
            <a:ext cx="594066"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185" name="直接连接符 184"/>
          <p:cNvCxnSpPr/>
          <p:nvPr/>
        </p:nvCxnSpPr>
        <p:spPr>
          <a:xfrm>
            <a:off x="6596064" y="1055524"/>
            <a:ext cx="59406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90" name="直接连接符 189"/>
          <p:cNvCxnSpPr/>
          <p:nvPr/>
        </p:nvCxnSpPr>
        <p:spPr>
          <a:xfrm>
            <a:off x="6596064" y="1271548"/>
            <a:ext cx="59406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92" name="直接连接符 191"/>
          <p:cNvCxnSpPr/>
          <p:nvPr/>
        </p:nvCxnSpPr>
        <p:spPr>
          <a:xfrm flipH="1">
            <a:off x="6596064" y="1487572"/>
            <a:ext cx="59406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03" name="TextBox 202"/>
          <p:cNvSpPr txBox="1"/>
          <p:nvPr/>
        </p:nvSpPr>
        <p:spPr>
          <a:xfrm>
            <a:off x="7136124" y="659480"/>
            <a:ext cx="810090" cy="253916"/>
          </a:xfrm>
          <a:prstGeom prst="rect">
            <a:avLst/>
          </a:prstGeom>
          <a:noFill/>
        </p:spPr>
        <p:txBody>
          <a:bodyPr wrap="square" rtlCol="0">
            <a:spAutoFit/>
          </a:bodyPr>
          <a:lstStyle/>
          <a:p>
            <a:r>
              <a:rPr lang="en-US" altLang="zh-CN" sz="1050" dirty="0">
                <a:latin typeface="微软雅黑" panose="020B0503020204020204" pitchFamily="34" charset="-122"/>
                <a:ea typeface="微软雅黑" panose="020B0503020204020204" pitchFamily="34" charset="-122"/>
              </a:rPr>
              <a:t>1000M</a:t>
            </a:r>
            <a:endParaRPr lang="zh-CN" altLang="en-US" sz="1050" dirty="0">
              <a:latin typeface="微软雅黑" panose="020B0503020204020204" pitchFamily="34" charset="-122"/>
              <a:ea typeface="微软雅黑" panose="020B0503020204020204" pitchFamily="34" charset="-122"/>
            </a:endParaRPr>
          </a:p>
        </p:txBody>
      </p:sp>
      <p:sp>
        <p:nvSpPr>
          <p:cNvPr id="204" name="TextBox 203"/>
          <p:cNvSpPr txBox="1"/>
          <p:nvPr/>
        </p:nvSpPr>
        <p:spPr>
          <a:xfrm>
            <a:off x="7136124" y="947512"/>
            <a:ext cx="810090" cy="253916"/>
          </a:xfrm>
          <a:prstGeom prst="rect">
            <a:avLst/>
          </a:prstGeom>
          <a:noFill/>
        </p:spPr>
        <p:txBody>
          <a:bodyPr wrap="square" rtlCol="0">
            <a:spAutoFit/>
          </a:bodyPr>
          <a:lstStyle/>
          <a:p>
            <a:r>
              <a:rPr lang="en-US" altLang="zh-CN" sz="1050" dirty="0">
                <a:latin typeface="微软雅黑" panose="020B0503020204020204" pitchFamily="34" charset="-122"/>
                <a:ea typeface="微软雅黑" panose="020B0503020204020204" pitchFamily="34" charset="-122"/>
              </a:rPr>
              <a:t>155M</a:t>
            </a:r>
            <a:endParaRPr lang="zh-CN" altLang="en-US" sz="1050" dirty="0">
              <a:latin typeface="微软雅黑" panose="020B0503020204020204" pitchFamily="34" charset="-122"/>
              <a:ea typeface="微软雅黑" panose="020B0503020204020204" pitchFamily="34" charset="-122"/>
            </a:endParaRPr>
          </a:p>
        </p:txBody>
      </p:sp>
      <p:sp>
        <p:nvSpPr>
          <p:cNvPr id="205" name="TextBox 204"/>
          <p:cNvSpPr txBox="1"/>
          <p:nvPr/>
        </p:nvSpPr>
        <p:spPr>
          <a:xfrm>
            <a:off x="7136124" y="1163536"/>
            <a:ext cx="810090" cy="253916"/>
          </a:xfrm>
          <a:prstGeom prst="rect">
            <a:avLst/>
          </a:prstGeom>
          <a:noFill/>
        </p:spPr>
        <p:txBody>
          <a:bodyPr wrap="square" rtlCol="0">
            <a:spAutoFit/>
          </a:bodyPr>
          <a:lstStyle/>
          <a:p>
            <a:r>
              <a:rPr lang="en-US" altLang="zh-CN" sz="1050" dirty="0">
                <a:latin typeface="微软雅黑" panose="020B0503020204020204" pitchFamily="34" charset="-122"/>
                <a:ea typeface="微软雅黑" panose="020B0503020204020204" pitchFamily="34" charset="-122"/>
              </a:rPr>
              <a:t>30M</a:t>
            </a:r>
            <a:endParaRPr lang="zh-CN" altLang="en-US" sz="1050" dirty="0">
              <a:latin typeface="微软雅黑" panose="020B0503020204020204" pitchFamily="34" charset="-122"/>
              <a:ea typeface="微软雅黑" panose="020B0503020204020204" pitchFamily="34" charset="-122"/>
            </a:endParaRPr>
          </a:p>
        </p:txBody>
      </p:sp>
      <p:sp>
        <p:nvSpPr>
          <p:cNvPr id="206" name="TextBox 205"/>
          <p:cNvSpPr txBox="1"/>
          <p:nvPr/>
        </p:nvSpPr>
        <p:spPr>
          <a:xfrm>
            <a:off x="7136124" y="1379560"/>
            <a:ext cx="810090" cy="253916"/>
          </a:xfrm>
          <a:prstGeom prst="rect">
            <a:avLst/>
          </a:prstGeom>
          <a:noFill/>
        </p:spPr>
        <p:txBody>
          <a:bodyPr wrap="square" rtlCol="0">
            <a:spAutoFit/>
          </a:bodyPr>
          <a:lstStyle/>
          <a:p>
            <a:r>
              <a:rPr lang="en-US" altLang="zh-CN" sz="1050" dirty="0">
                <a:latin typeface="微软雅黑" panose="020B0503020204020204" pitchFamily="34" charset="-122"/>
                <a:ea typeface="微软雅黑" panose="020B0503020204020204" pitchFamily="34" charset="-122"/>
              </a:rPr>
              <a:t>10M</a:t>
            </a:r>
            <a:endParaRPr lang="zh-CN" altLang="en-US" sz="1050" dirty="0">
              <a:latin typeface="微软雅黑" panose="020B0503020204020204" pitchFamily="34" charset="-122"/>
              <a:ea typeface="微软雅黑" panose="020B0503020204020204" pitchFamily="34" charset="-122"/>
            </a:endParaRPr>
          </a:p>
        </p:txBody>
      </p:sp>
      <p:sp>
        <p:nvSpPr>
          <p:cNvPr id="207" name="TextBox 206"/>
          <p:cNvSpPr txBox="1"/>
          <p:nvPr/>
        </p:nvSpPr>
        <p:spPr>
          <a:xfrm>
            <a:off x="5778255" y="3863836"/>
            <a:ext cx="1134126" cy="207749"/>
          </a:xfrm>
          <a:prstGeom prst="rect">
            <a:avLst/>
          </a:prstGeom>
          <a:noFill/>
        </p:spPr>
        <p:txBody>
          <a:bodyPr wrap="square" rtlCol="0">
            <a:spAutoFit/>
          </a:bodyPr>
          <a:lstStyle/>
          <a:p>
            <a:r>
              <a:rPr lang="en-US" altLang="zh-CN" sz="750" b="1" dirty="0">
                <a:solidFill>
                  <a:srgbClr val="0000FF"/>
                </a:solidFill>
                <a:latin typeface="微软雅黑" panose="020B0503020204020204" pitchFamily="34" charset="-122"/>
                <a:ea typeface="微软雅黑" panose="020B0503020204020204" pitchFamily="34" charset="-122"/>
              </a:rPr>
              <a:t>MSR 26</a:t>
            </a:r>
            <a:endParaRPr lang="zh-CN" altLang="en-US" sz="750" b="1" dirty="0">
              <a:solidFill>
                <a:srgbClr val="0000FF"/>
              </a:solidFill>
              <a:latin typeface="微软雅黑" panose="020B0503020204020204" pitchFamily="34" charset="-122"/>
              <a:ea typeface="微软雅黑" panose="020B0503020204020204" pitchFamily="34" charset="-122"/>
            </a:endParaRPr>
          </a:p>
        </p:txBody>
      </p:sp>
      <p:sp>
        <p:nvSpPr>
          <p:cNvPr id="208" name="TextBox 207"/>
          <p:cNvSpPr txBox="1"/>
          <p:nvPr/>
        </p:nvSpPr>
        <p:spPr>
          <a:xfrm>
            <a:off x="4435824" y="3854859"/>
            <a:ext cx="1134126" cy="207749"/>
          </a:xfrm>
          <a:prstGeom prst="rect">
            <a:avLst/>
          </a:prstGeom>
          <a:noFill/>
        </p:spPr>
        <p:txBody>
          <a:bodyPr wrap="square" rtlCol="0">
            <a:spAutoFit/>
          </a:bodyPr>
          <a:lstStyle/>
          <a:p>
            <a:r>
              <a:rPr lang="en-US" altLang="zh-CN" sz="750" b="1" dirty="0">
                <a:solidFill>
                  <a:srgbClr val="0000FF"/>
                </a:solidFill>
                <a:latin typeface="微软雅黑" panose="020B0503020204020204" pitchFamily="34" charset="-122"/>
                <a:ea typeface="微软雅黑" panose="020B0503020204020204" pitchFamily="34" charset="-122"/>
              </a:rPr>
              <a:t>MSR 36</a:t>
            </a:r>
            <a:endParaRPr lang="zh-CN" altLang="en-US" sz="750" b="1" dirty="0">
              <a:solidFill>
                <a:srgbClr val="0000FF"/>
              </a:solidFill>
              <a:latin typeface="微软雅黑" panose="020B0503020204020204" pitchFamily="34" charset="-122"/>
              <a:ea typeface="微软雅黑" panose="020B0503020204020204" pitchFamily="34" charset="-122"/>
            </a:endParaRPr>
          </a:p>
        </p:txBody>
      </p:sp>
      <p:sp>
        <p:nvSpPr>
          <p:cNvPr id="219" name="TextBox 218"/>
          <p:cNvSpPr txBox="1"/>
          <p:nvPr/>
        </p:nvSpPr>
        <p:spPr>
          <a:xfrm>
            <a:off x="4300284" y="4663175"/>
            <a:ext cx="702078" cy="253916"/>
          </a:xfrm>
          <a:prstGeom prst="rect">
            <a:avLst/>
          </a:prstGeom>
          <a:noFill/>
        </p:spPr>
        <p:txBody>
          <a:bodyPr wrap="square" rtlCol="0">
            <a:spAutoFit/>
          </a:bodyPr>
          <a:lstStyle/>
          <a:p>
            <a:pPr algn="ctr" defTabSz="685800" fontAlgn="auto">
              <a:spcBef>
                <a:spcPts val="0"/>
              </a:spcBef>
              <a:spcAft>
                <a:spcPts val="0"/>
              </a:spcAft>
              <a:defRPr/>
            </a:pPr>
            <a:r>
              <a:rPr lang="zh-CN" altLang="en-US" sz="1050" b="1" kern="0" dirty="0">
                <a:latin typeface="微软雅黑" panose="020B0503020204020204" pitchFamily="34" charset="-122"/>
                <a:ea typeface="微软雅黑" panose="020B0503020204020204" pitchFamily="34" charset="-122"/>
              </a:rPr>
              <a:t>应用</a:t>
            </a:r>
          </a:p>
        </p:txBody>
      </p:sp>
      <p:pic>
        <p:nvPicPr>
          <p:cNvPr id="151" name="Picture 30" descr="通用路由器"/>
          <p:cNvPicPr>
            <a:picLocks noChangeAspect="1" noChangeArrowheads="1"/>
          </p:cNvPicPr>
          <p:nvPr/>
        </p:nvPicPr>
        <p:blipFill>
          <a:blip r:embed="rId7" cstate="print"/>
          <a:srcRect/>
          <a:stretch>
            <a:fillRect/>
          </a:stretch>
        </p:blipFill>
        <p:spPr bwMode="auto">
          <a:xfrm>
            <a:off x="4651849" y="4025854"/>
            <a:ext cx="360323" cy="270030"/>
          </a:xfrm>
          <a:prstGeom prst="rect">
            <a:avLst/>
          </a:prstGeom>
          <a:noFill/>
          <a:ln w="9525">
            <a:noFill/>
            <a:miter lim="800000"/>
            <a:headEnd/>
            <a:tailEnd/>
          </a:ln>
        </p:spPr>
      </p:pic>
      <p:pic>
        <p:nvPicPr>
          <p:cNvPr id="152" name="Picture 30" descr="通用路由器"/>
          <p:cNvPicPr>
            <a:picLocks noChangeAspect="1" noChangeArrowheads="1"/>
          </p:cNvPicPr>
          <p:nvPr/>
        </p:nvPicPr>
        <p:blipFill>
          <a:blip r:embed="rId7" cstate="print"/>
          <a:srcRect/>
          <a:stretch>
            <a:fillRect/>
          </a:stretch>
        </p:blipFill>
        <p:spPr bwMode="auto">
          <a:xfrm>
            <a:off x="4327813" y="4025854"/>
            <a:ext cx="360323" cy="270030"/>
          </a:xfrm>
          <a:prstGeom prst="rect">
            <a:avLst/>
          </a:prstGeom>
          <a:noFill/>
          <a:ln w="9525">
            <a:noFill/>
            <a:miter lim="800000"/>
            <a:headEnd/>
            <a:tailEnd/>
          </a:ln>
        </p:spPr>
      </p:pic>
      <p:pic>
        <p:nvPicPr>
          <p:cNvPr id="104" name="Picture 24" descr="高端路由器"/>
          <p:cNvPicPr>
            <a:picLocks noGrp="1" noChangeAspect="1" noChangeArrowheads="1"/>
          </p:cNvPicPr>
          <p:nvPr/>
        </p:nvPicPr>
        <p:blipFill>
          <a:blip r:embed="rId8" cstate="print"/>
          <a:srcRect/>
          <a:stretch>
            <a:fillRect/>
          </a:stretch>
        </p:blipFill>
        <p:spPr bwMode="auto">
          <a:xfrm>
            <a:off x="3895764" y="1684736"/>
            <a:ext cx="486055" cy="450908"/>
          </a:xfrm>
          <a:prstGeom prst="rect">
            <a:avLst/>
          </a:prstGeom>
          <a:noFill/>
          <a:ln w="9525">
            <a:noFill/>
            <a:miter lim="800000"/>
            <a:headEnd/>
            <a:tailEnd/>
          </a:ln>
          <a:effectLst/>
        </p:spPr>
      </p:pic>
      <p:pic>
        <p:nvPicPr>
          <p:cNvPr id="13" name="Picture 24" descr="高端路由器"/>
          <p:cNvPicPr>
            <a:picLocks noGrp="1" noChangeAspect="1" noChangeArrowheads="1"/>
          </p:cNvPicPr>
          <p:nvPr/>
        </p:nvPicPr>
        <p:blipFill>
          <a:blip r:embed="rId8" cstate="print"/>
          <a:srcRect/>
          <a:stretch>
            <a:fillRect/>
          </a:stretch>
        </p:blipFill>
        <p:spPr bwMode="auto">
          <a:xfrm>
            <a:off x="4813866" y="1703597"/>
            <a:ext cx="486055" cy="450908"/>
          </a:xfrm>
          <a:prstGeom prst="rect">
            <a:avLst/>
          </a:prstGeom>
          <a:noFill/>
          <a:ln w="9525">
            <a:noFill/>
            <a:miter lim="800000"/>
            <a:headEnd/>
            <a:tailEnd/>
          </a:ln>
          <a:effectLst/>
        </p:spPr>
      </p:pic>
      <p:pic>
        <p:nvPicPr>
          <p:cNvPr id="135" name="Picture 23" descr="中低端路由器-"/>
          <p:cNvPicPr>
            <a:picLocks noGrp="1" noChangeAspect="1" noChangeArrowheads="1"/>
          </p:cNvPicPr>
          <p:nvPr/>
        </p:nvPicPr>
        <p:blipFill>
          <a:blip r:embed="rId9" cstate="print"/>
          <a:srcRect/>
          <a:stretch>
            <a:fillRect/>
          </a:stretch>
        </p:blipFill>
        <p:spPr bwMode="auto">
          <a:xfrm>
            <a:off x="5623956" y="2459680"/>
            <a:ext cx="437449" cy="324036"/>
          </a:xfrm>
          <a:prstGeom prst="rect">
            <a:avLst/>
          </a:prstGeom>
          <a:noFill/>
          <a:ln w="9525">
            <a:noFill/>
            <a:miter lim="800000"/>
            <a:headEnd/>
            <a:tailEnd/>
          </a:ln>
          <a:effectLst/>
        </p:spPr>
      </p:pic>
      <p:pic>
        <p:nvPicPr>
          <p:cNvPr id="136" name="Picture 23" descr="中低端路由器-"/>
          <p:cNvPicPr>
            <a:picLocks noGrp="1" noChangeAspect="1" noChangeArrowheads="1"/>
          </p:cNvPicPr>
          <p:nvPr/>
        </p:nvPicPr>
        <p:blipFill>
          <a:blip r:embed="rId9" cstate="print"/>
          <a:srcRect/>
          <a:stretch>
            <a:fillRect/>
          </a:stretch>
        </p:blipFill>
        <p:spPr bwMode="auto">
          <a:xfrm>
            <a:off x="3728346" y="2729710"/>
            <a:ext cx="437449" cy="324036"/>
          </a:xfrm>
          <a:prstGeom prst="rect">
            <a:avLst/>
          </a:prstGeom>
          <a:noFill/>
          <a:ln w="9525">
            <a:noFill/>
            <a:miter lim="800000"/>
            <a:headEnd/>
            <a:tailEnd/>
          </a:ln>
          <a:effectLst/>
        </p:spPr>
      </p:pic>
      <p:pic>
        <p:nvPicPr>
          <p:cNvPr id="138" name="Picture 23" descr="中低端路由器-"/>
          <p:cNvPicPr>
            <a:picLocks noGrp="1" noChangeAspect="1" noChangeArrowheads="1"/>
          </p:cNvPicPr>
          <p:nvPr/>
        </p:nvPicPr>
        <p:blipFill>
          <a:blip r:embed="rId9" cstate="print"/>
          <a:srcRect/>
          <a:stretch>
            <a:fillRect/>
          </a:stretch>
        </p:blipFill>
        <p:spPr bwMode="auto">
          <a:xfrm>
            <a:off x="5024490" y="2729710"/>
            <a:ext cx="437449" cy="324036"/>
          </a:xfrm>
          <a:prstGeom prst="rect">
            <a:avLst/>
          </a:prstGeom>
          <a:noFill/>
          <a:ln w="9525">
            <a:noFill/>
            <a:miter lim="800000"/>
            <a:headEnd/>
            <a:tailEnd/>
          </a:ln>
          <a:effectLst/>
        </p:spPr>
      </p:pic>
      <p:pic>
        <p:nvPicPr>
          <p:cNvPr id="60" name="Picture 23" descr="中低端路由器-"/>
          <p:cNvPicPr>
            <a:picLocks noGrp="1" noChangeAspect="1" noChangeArrowheads="1"/>
          </p:cNvPicPr>
          <p:nvPr/>
        </p:nvPicPr>
        <p:blipFill>
          <a:blip r:embed="rId9" cstate="print"/>
          <a:srcRect/>
          <a:stretch>
            <a:fillRect/>
          </a:stretch>
        </p:blipFill>
        <p:spPr bwMode="auto">
          <a:xfrm>
            <a:off x="3188286" y="2513686"/>
            <a:ext cx="437449" cy="324036"/>
          </a:xfrm>
          <a:prstGeom prst="rect">
            <a:avLst/>
          </a:prstGeom>
          <a:noFill/>
          <a:ln w="9525">
            <a:noFill/>
            <a:miter lim="800000"/>
            <a:headEnd/>
            <a:tailEnd/>
          </a:ln>
          <a:effectLst/>
        </p:spPr>
      </p:pic>
      <p:grpSp>
        <p:nvGrpSpPr>
          <p:cNvPr id="5" name="组合 42"/>
          <p:cNvGrpSpPr>
            <a:grpSpLocks/>
          </p:cNvGrpSpPr>
          <p:nvPr/>
        </p:nvGrpSpPr>
        <p:grpSpPr bwMode="auto">
          <a:xfrm>
            <a:off x="5029890" y="3215765"/>
            <a:ext cx="1026114" cy="648072"/>
            <a:chOff x="642910" y="1588887"/>
            <a:chExt cx="1927895" cy="1282748"/>
          </a:xfrm>
        </p:grpSpPr>
        <p:sp>
          <p:nvSpPr>
            <p:cNvPr id="176" name="Oval 11"/>
            <p:cNvSpPr>
              <a:spLocks noChangeArrowheads="1"/>
            </p:cNvSpPr>
            <p:nvPr/>
          </p:nvSpPr>
          <p:spPr bwMode="ltGray">
            <a:xfrm>
              <a:off x="642910" y="1588887"/>
              <a:ext cx="1927895" cy="1282748"/>
            </a:xfrm>
            <a:prstGeom prst="cloud">
              <a:avLst/>
            </a:prstGeom>
            <a:solidFill>
              <a:srgbClr val="00B0F0"/>
            </a:solidFill>
            <a:ln w="28575" algn="ctr">
              <a:noFill/>
              <a:round/>
              <a:headEnd/>
              <a:tailEnd/>
            </a:ln>
          </p:spPr>
          <p:txBody>
            <a:bodyPr wrap="none" anchor="ctr"/>
            <a:lstStyle/>
            <a:p>
              <a:endParaRPr lang="zh-CN" altLang="en-US" dirty="0">
                <a:latin typeface="微软雅黑" panose="020B0503020204020204" pitchFamily="34" charset="-122"/>
                <a:ea typeface="微软雅黑" panose="020B0503020204020204" pitchFamily="34" charset="-122"/>
              </a:endParaRPr>
            </a:p>
          </p:txBody>
        </p:sp>
        <p:grpSp>
          <p:nvGrpSpPr>
            <p:cNvPr id="6" name="Oval 11"/>
            <p:cNvGrpSpPr>
              <a:grpSpLocks/>
            </p:cNvGrpSpPr>
            <p:nvPr/>
          </p:nvGrpSpPr>
          <p:grpSpPr bwMode="auto">
            <a:xfrm>
              <a:off x="681203" y="1589943"/>
              <a:ext cx="2281783" cy="1681345"/>
              <a:chOff x="4937760" y="2572512"/>
              <a:chExt cx="1645920" cy="1213104"/>
            </a:xfrm>
          </p:grpSpPr>
          <p:pic>
            <p:nvPicPr>
              <p:cNvPr id="178" name="Oval 11"/>
              <p:cNvPicPr>
                <a:picLocks noChangeArrowheads="1"/>
              </p:cNvPicPr>
              <p:nvPr/>
            </p:nvPicPr>
            <p:blipFill>
              <a:blip r:embed="rId10" cstate="print"/>
              <a:srcRect/>
              <a:stretch>
                <a:fillRect/>
              </a:stretch>
            </p:blipFill>
            <p:spPr bwMode="ltGray">
              <a:xfrm>
                <a:off x="4937760" y="2572512"/>
                <a:ext cx="1645920" cy="1213104"/>
              </a:xfrm>
              <a:prstGeom prst="rect">
                <a:avLst/>
              </a:prstGeom>
              <a:noFill/>
              <a:ln w="9525">
                <a:noFill/>
                <a:miter lim="800000"/>
                <a:headEnd/>
                <a:tailEnd/>
              </a:ln>
            </p:spPr>
          </p:pic>
          <p:sp>
            <p:nvSpPr>
              <p:cNvPr id="180" name="Text Box 59"/>
              <p:cNvSpPr txBox="1">
                <a:spLocks noChangeArrowheads="1"/>
              </p:cNvSpPr>
              <p:nvPr/>
            </p:nvSpPr>
            <p:spPr bwMode="auto">
              <a:xfrm>
                <a:off x="5154790" y="2734449"/>
                <a:ext cx="806720" cy="524415"/>
              </a:xfrm>
              <a:prstGeom prst="rect">
                <a:avLst/>
              </a:prstGeom>
              <a:noFill/>
              <a:ln w="9525">
                <a:noFill/>
                <a:miter lim="800000"/>
                <a:headEnd/>
                <a:tailEnd/>
              </a:ln>
            </p:spPr>
            <p:txBody>
              <a:bodyPr wrap="none" anchor="ctr"/>
              <a:lstStyle/>
              <a:p>
                <a:endParaRPr lang="zh-CN" altLang="en-US" dirty="0">
                  <a:latin typeface="微软雅黑" panose="020B0503020204020204" pitchFamily="34" charset="-122"/>
                  <a:ea typeface="微软雅黑" panose="020B0503020204020204" pitchFamily="34" charset="-122"/>
                </a:endParaRPr>
              </a:p>
            </p:txBody>
          </p:sp>
        </p:grpSp>
      </p:grpSp>
      <p:grpSp>
        <p:nvGrpSpPr>
          <p:cNvPr id="7" name="组合 42"/>
          <p:cNvGrpSpPr>
            <a:grpSpLocks/>
          </p:cNvGrpSpPr>
          <p:nvPr/>
        </p:nvGrpSpPr>
        <p:grpSpPr bwMode="auto">
          <a:xfrm>
            <a:off x="3321309" y="3269770"/>
            <a:ext cx="1222528" cy="864096"/>
            <a:chOff x="642910" y="1588887"/>
            <a:chExt cx="2387241" cy="1681345"/>
          </a:xfrm>
        </p:grpSpPr>
        <p:sp>
          <p:nvSpPr>
            <p:cNvPr id="160" name="Oval 11"/>
            <p:cNvSpPr>
              <a:spLocks noChangeArrowheads="1"/>
            </p:cNvSpPr>
            <p:nvPr/>
          </p:nvSpPr>
          <p:spPr bwMode="ltGray">
            <a:xfrm>
              <a:off x="642910" y="1588887"/>
              <a:ext cx="1927895" cy="1282748"/>
            </a:xfrm>
            <a:prstGeom prst="cloud">
              <a:avLst/>
            </a:prstGeom>
            <a:solidFill>
              <a:srgbClr val="00B0F0"/>
            </a:solidFill>
            <a:ln w="28575" algn="ctr">
              <a:noFill/>
              <a:round/>
              <a:headEnd/>
              <a:tailEnd/>
            </a:ln>
          </p:spPr>
          <p:txBody>
            <a:bodyPr wrap="none" anchor="ctr"/>
            <a:lstStyle/>
            <a:p>
              <a:endParaRPr lang="zh-CN" altLang="en-US" dirty="0">
                <a:latin typeface="微软雅黑" panose="020B0503020204020204" pitchFamily="34" charset="-122"/>
                <a:ea typeface="微软雅黑" panose="020B0503020204020204" pitchFamily="34" charset="-122"/>
              </a:endParaRPr>
            </a:p>
          </p:txBody>
        </p:sp>
        <p:grpSp>
          <p:nvGrpSpPr>
            <p:cNvPr id="8" name="Oval 11"/>
            <p:cNvGrpSpPr>
              <a:grpSpLocks/>
            </p:cNvGrpSpPr>
            <p:nvPr/>
          </p:nvGrpSpPr>
          <p:grpSpPr bwMode="auto">
            <a:xfrm>
              <a:off x="748368" y="1588887"/>
              <a:ext cx="2281783" cy="1681345"/>
              <a:chOff x="4986208" y="2571751"/>
              <a:chExt cx="1645920" cy="1213104"/>
            </a:xfrm>
          </p:grpSpPr>
          <p:pic>
            <p:nvPicPr>
              <p:cNvPr id="169" name="Oval 11"/>
              <p:cNvPicPr>
                <a:picLocks noChangeArrowheads="1"/>
              </p:cNvPicPr>
              <p:nvPr/>
            </p:nvPicPr>
            <p:blipFill>
              <a:blip r:embed="rId10" cstate="print"/>
              <a:srcRect/>
              <a:stretch>
                <a:fillRect/>
              </a:stretch>
            </p:blipFill>
            <p:spPr bwMode="ltGray">
              <a:xfrm>
                <a:off x="4986208" y="2571751"/>
                <a:ext cx="1645920" cy="1213104"/>
              </a:xfrm>
              <a:prstGeom prst="rect">
                <a:avLst/>
              </a:prstGeom>
              <a:noFill/>
              <a:ln w="9525">
                <a:noFill/>
                <a:miter lim="800000"/>
                <a:headEnd/>
                <a:tailEnd/>
              </a:ln>
            </p:spPr>
          </p:pic>
          <p:sp>
            <p:nvSpPr>
              <p:cNvPr id="174" name="Text Box 59"/>
              <p:cNvSpPr txBox="1">
                <a:spLocks noChangeArrowheads="1"/>
              </p:cNvSpPr>
              <p:nvPr/>
            </p:nvSpPr>
            <p:spPr bwMode="auto">
              <a:xfrm>
                <a:off x="5154790" y="2734449"/>
                <a:ext cx="806720" cy="524415"/>
              </a:xfrm>
              <a:prstGeom prst="rect">
                <a:avLst/>
              </a:prstGeom>
              <a:noFill/>
              <a:ln w="9525">
                <a:noFill/>
                <a:miter lim="800000"/>
                <a:headEnd/>
                <a:tailEnd/>
              </a:ln>
            </p:spPr>
            <p:txBody>
              <a:bodyPr wrap="none" anchor="ctr"/>
              <a:lstStyle/>
              <a:p>
                <a:endParaRPr lang="zh-CN" altLang="en-US" dirty="0">
                  <a:latin typeface="微软雅黑" panose="020B0503020204020204" pitchFamily="34" charset="-122"/>
                  <a:ea typeface="微软雅黑" panose="020B0503020204020204" pitchFamily="34" charset="-122"/>
                </a:endParaRPr>
              </a:p>
            </p:txBody>
          </p:sp>
        </p:grpSp>
      </p:grpSp>
      <p:sp>
        <p:nvSpPr>
          <p:cNvPr id="189" name="TextBox 188"/>
          <p:cNvSpPr txBox="1"/>
          <p:nvPr/>
        </p:nvSpPr>
        <p:spPr>
          <a:xfrm>
            <a:off x="3517722" y="3447903"/>
            <a:ext cx="918102" cy="276999"/>
          </a:xfrm>
          <a:prstGeom prst="rect">
            <a:avLst/>
          </a:prstGeom>
          <a:noFill/>
        </p:spPr>
        <p:txBody>
          <a:bodyPr wrap="square" rtlCol="0">
            <a:spAutoFit/>
          </a:bodyPr>
          <a:lstStyle/>
          <a:p>
            <a:r>
              <a:rPr lang="en-US" altLang="zh-CN" sz="1200" b="1" dirty="0">
                <a:solidFill>
                  <a:schemeClr val="bg1"/>
                </a:solidFill>
                <a:latin typeface="微软雅黑" panose="020B0503020204020204" pitchFamily="34" charset="-122"/>
                <a:ea typeface="微软雅黑" panose="020B0503020204020204" pitchFamily="34" charset="-122"/>
              </a:rPr>
              <a:t>MSTP</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191" name="TextBox 190"/>
          <p:cNvSpPr txBox="1"/>
          <p:nvPr/>
        </p:nvSpPr>
        <p:spPr>
          <a:xfrm>
            <a:off x="5191908" y="3393897"/>
            <a:ext cx="918102" cy="276999"/>
          </a:xfrm>
          <a:prstGeom prst="rect">
            <a:avLst/>
          </a:prstGeom>
          <a:noFill/>
        </p:spPr>
        <p:txBody>
          <a:bodyPr wrap="square" rtlCol="0">
            <a:spAutoFit/>
          </a:bodyPr>
          <a:lstStyle/>
          <a:p>
            <a:r>
              <a:rPr lang="en-US" altLang="zh-CN" sz="1200" b="1" dirty="0">
                <a:solidFill>
                  <a:schemeClr val="bg1"/>
                </a:solidFill>
                <a:latin typeface="微软雅黑" panose="020B0503020204020204" pitchFamily="34" charset="-122"/>
                <a:ea typeface="微软雅黑" panose="020B0503020204020204" pitchFamily="34" charset="-122"/>
              </a:rPr>
              <a:t>MSTP</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pic>
        <p:nvPicPr>
          <p:cNvPr id="194" name="Picture 14" descr="Office-Building"/>
          <p:cNvPicPr>
            <a:picLocks noChangeAspect="1" noChangeArrowheads="1"/>
          </p:cNvPicPr>
          <p:nvPr/>
        </p:nvPicPr>
        <p:blipFill>
          <a:blip r:embed="rId11" cstate="print"/>
          <a:srcRect/>
          <a:stretch>
            <a:fillRect/>
          </a:stretch>
        </p:blipFill>
        <p:spPr bwMode="auto">
          <a:xfrm>
            <a:off x="4399568" y="4289858"/>
            <a:ext cx="540060" cy="461910"/>
          </a:xfrm>
          <a:prstGeom prst="rect">
            <a:avLst/>
          </a:prstGeom>
          <a:noFill/>
        </p:spPr>
      </p:pic>
      <p:sp>
        <p:nvSpPr>
          <p:cNvPr id="201" name="圆角矩形 200"/>
          <p:cNvSpPr/>
          <p:nvPr/>
        </p:nvSpPr>
        <p:spPr>
          <a:xfrm>
            <a:off x="3274170" y="4029912"/>
            <a:ext cx="648072" cy="864096"/>
          </a:xfrm>
          <a:prstGeom prst="roundRect">
            <a:avLst/>
          </a:prstGeom>
          <a:solidFill>
            <a:schemeClr val="accent2">
              <a:lumMod val="60000"/>
              <a:lumOff val="40000"/>
              <a:alpha val="44000"/>
            </a:scheme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685800" fontAlgn="auto">
              <a:spcBef>
                <a:spcPts val="0"/>
              </a:spcBef>
              <a:spcAft>
                <a:spcPts val="0"/>
              </a:spcAft>
              <a:defRPr/>
            </a:pPr>
            <a:endParaRPr lang="zh-CN" altLang="en-US" sz="1350" kern="0" dirty="0">
              <a:solidFill>
                <a:sysClr val="window" lastClr="FFFFFF"/>
              </a:solidFill>
              <a:latin typeface="微软雅黑" panose="020B0503020204020204" pitchFamily="34" charset="-122"/>
              <a:ea typeface="微软雅黑" panose="020B0503020204020204" pitchFamily="34" charset="-122"/>
            </a:endParaRPr>
          </a:p>
        </p:txBody>
      </p:sp>
      <p:pic>
        <p:nvPicPr>
          <p:cNvPr id="202" name="Picture 30" descr="通用路由器"/>
          <p:cNvPicPr>
            <a:picLocks noChangeAspect="1" noChangeArrowheads="1"/>
          </p:cNvPicPr>
          <p:nvPr/>
        </p:nvPicPr>
        <p:blipFill>
          <a:blip r:embed="rId7" cstate="print"/>
          <a:srcRect/>
          <a:stretch>
            <a:fillRect/>
          </a:stretch>
        </p:blipFill>
        <p:spPr bwMode="auto">
          <a:xfrm>
            <a:off x="3427429" y="4025854"/>
            <a:ext cx="360323" cy="270030"/>
          </a:xfrm>
          <a:prstGeom prst="rect">
            <a:avLst/>
          </a:prstGeom>
          <a:noFill/>
          <a:ln w="9525">
            <a:noFill/>
            <a:miter lim="800000"/>
            <a:headEnd/>
            <a:tailEnd/>
          </a:ln>
        </p:spPr>
      </p:pic>
      <p:sp>
        <p:nvSpPr>
          <p:cNvPr id="210" name="TextBox 209"/>
          <p:cNvSpPr txBox="1"/>
          <p:nvPr/>
        </p:nvSpPr>
        <p:spPr>
          <a:xfrm>
            <a:off x="3220164" y="4663175"/>
            <a:ext cx="702078" cy="253916"/>
          </a:xfrm>
          <a:prstGeom prst="rect">
            <a:avLst/>
          </a:prstGeom>
          <a:noFill/>
        </p:spPr>
        <p:txBody>
          <a:bodyPr wrap="square" rtlCol="0">
            <a:spAutoFit/>
          </a:bodyPr>
          <a:lstStyle/>
          <a:p>
            <a:pPr algn="ctr" defTabSz="685800" fontAlgn="auto">
              <a:spcBef>
                <a:spcPts val="0"/>
              </a:spcBef>
              <a:spcAft>
                <a:spcPts val="0"/>
              </a:spcAft>
              <a:defRPr/>
            </a:pPr>
            <a:r>
              <a:rPr lang="zh-CN" altLang="en-US" sz="1050" b="1" kern="0" dirty="0">
                <a:latin typeface="微软雅黑" panose="020B0503020204020204" pitchFamily="34" charset="-122"/>
                <a:ea typeface="微软雅黑" panose="020B0503020204020204" pitchFamily="34" charset="-122"/>
              </a:rPr>
              <a:t>应用</a:t>
            </a:r>
          </a:p>
        </p:txBody>
      </p:sp>
      <p:pic>
        <p:nvPicPr>
          <p:cNvPr id="211" name="Picture 14" descr="Office-Building"/>
          <p:cNvPicPr>
            <a:picLocks noChangeAspect="1" noChangeArrowheads="1"/>
          </p:cNvPicPr>
          <p:nvPr/>
        </p:nvPicPr>
        <p:blipFill>
          <a:blip r:embed="rId11" cstate="print"/>
          <a:srcRect/>
          <a:stretch>
            <a:fillRect/>
          </a:stretch>
        </p:blipFill>
        <p:spPr bwMode="auto">
          <a:xfrm>
            <a:off x="3367967" y="4283221"/>
            <a:ext cx="505146" cy="432048"/>
          </a:xfrm>
          <a:prstGeom prst="rect">
            <a:avLst/>
          </a:prstGeom>
          <a:noFill/>
        </p:spPr>
      </p:pic>
      <p:pic>
        <p:nvPicPr>
          <p:cNvPr id="213" name="Picture 17" descr="Govemment"/>
          <p:cNvPicPr>
            <a:picLocks noChangeAspect="1" noChangeArrowheads="1"/>
          </p:cNvPicPr>
          <p:nvPr/>
        </p:nvPicPr>
        <p:blipFill>
          <a:blip r:embed="rId12" cstate="print"/>
          <a:srcRect/>
          <a:stretch>
            <a:fillRect/>
          </a:stretch>
        </p:blipFill>
        <p:spPr bwMode="auto">
          <a:xfrm>
            <a:off x="2437602" y="2891728"/>
            <a:ext cx="578283" cy="433202"/>
          </a:xfrm>
          <a:prstGeom prst="rect">
            <a:avLst/>
          </a:prstGeom>
          <a:noFill/>
        </p:spPr>
      </p:pic>
      <p:sp>
        <p:nvSpPr>
          <p:cNvPr id="214" name="圆角矩形 213"/>
          <p:cNvSpPr/>
          <p:nvPr/>
        </p:nvSpPr>
        <p:spPr>
          <a:xfrm>
            <a:off x="6164016" y="2675704"/>
            <a:ext cx="702078" cy="864096"/>
          </a:xfrm>
          <a:prstGeom prst="roundRect">
            <a:avLst/>
          </a:prstGeom>
          <a:solidFill>
            <a:schemeClr val="accent1">
              <a:lumMod val="60000"/>
              <a:lumOff val="40000"/>
              <a:alpha val="44000"/>
            </a:scheme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685800" fontAlgn="auto">
              <a:spcBef>
                <a:spcPts val="0"/>
              </a:spcBef>
              <a:spcAft>
                <a:spcPts val="0"/>
              </a:spcAft>
              <a:defRPr/>
            </a:pPr>
            <a:endParaRPr lang="zh-CN" altLang="en-US" sz="1350" kern="0" dirty="0">
              <a:solidFill>
                <a:sysClr val="window" lastClr="FFFFFF"/>
              </a:solidFill>
              <a:latin typeface="微软雅黑" panose="020B0503020204020204" pitchFamily="34" charset="-122"/>
              <a:ea typeface="微软雅黑" panose="020B0503020204020204" pitchFamily="34" charset="-122"/>
            </a:endParaRPr>
          </a:p>
        </p:txBody>
      </p:sp>
      <p:sp>
        <p:nvSpPr>
          <p:cNvPr id="215" name="TextBox 214"/>
          <p:cNvSpPr txBox="1"/>
          <p:nvPr/>
        </p:nvSpPr>
        <p:spPr>
          <a:xfrm>
            <a:off x="6164016" y="3308967"/>
            <a:ext cx="702078" cy="253916"/>
          </a:xfrm>
          <a:prstGeom prst="rect">
            <a:avLst/>
          </a:prstGeom>
          <a:noFill/>
        </p:spPr>
        <p:txBody>
          <a:bodyPr wrap="square" rtlCol="0">
            <a:spAutoFit/>
          </a:bodyPr>
          <a:lstStyle/>
          <a:p>
            <a:pPr algn="ctr" defTabSz="685800" fontAlgn="auto">
              <a:spcBef>
                <a:spcPts val="0"/>
              </a:spcBef>
              <a:spcAft>
                <a:spcPts val="0"/>
              </a:spcAft>
              <a:defRPr/>
            </a:pPr>
            <a:r>
              <a:rPr lang="zh-CN" altLang="en-US" sz="1050" b="1" kern="0" dirty="0">
                <a:latin typeface="微软雅黑" panose="020B0503020204020204" pitchFamily="34" charset="-122"/>
                <a:ea typeface="微软雅黑" panose="020B0503020204020204" pitchFamily="34" charset="-122"/>
              </a:rPr>
              <a:t>视频</a:t>
            </a:r>
          </a:p>
        </p:txBody>
      </p:sp>
      <p:pic>
        <p:nvPicPr>
          <p:cNvPr id="222" name="Picture 17" descr="Govemment"/>
          <p:cNvPicPr>
            <a:picLocks noChangeAspect="1" noChangeArrowheads="1"/>
          </p:cNvPicPr>
          <p:nvPr/>
        </p:nvPicPr>
        <p:blipFill>
          <a:blip r:embed="rId12" cstate="print"/>
          <a:srcRect/>
          <a:stretch>
            <a:fillRect/>
          </a:stretch>
        </p:blipFill>
        <p:spPr bwMode="auto">
          <a:xfrm>
            <a:off x="6218022" y="2836568"/>
            <a:ext cx="578283" cy="433202"/>
          </a:xfrm>
          <a:prstGeom prst="rect">
            <a:avLst/>
          </a:prstGeom>
          <a:noFill/>
        </p:spPr>
      </p:pic>
      <p:pic>
        <p:nvPicPr>
          <p:cNvPr id="154" name="Picture 30" descr="通用路由器"/>
          <p:cNvPicPr>
            <a:picLocks noChangeAspect="1" noChangeArrowheads="1"/>
          </p:cNvPicPr>
          <p:nvPr/>
        </p:nvPicPr>
        <p:blipFill>
          <a:blip r:embed="rId7" cstate="print"/>
          <a:srcRect/>
          <a:stretch>
            <a:fillRect/>
          </a:stretch>
        </p:blipFill>
        <p:spPr bwMode="auto">
          <a:xfrm>
            <a:off x="6326034" y="2513686"/>
            <a:ext cx="378042" cy="283309"/>
          </a:xfrm>
          <a:prstGeom prst="rect">
            <a:avLst/>
          </a:prstGeom>
          <a:noFill/>
          <a:ln w="9525">
            <a:noFill/>
            <a:miter lim="800000"/>
            <a:headEnd/>
            <a:tailEnd/>
          </a:ln>
        </p:spPr>
      </p:pic>
      <p:sp>
        <p:nvSpPr>
          <p:cNvPr id="223" name="圆角矩形 222"/>
          <p:cNvSpPr/>
          <p:nvPr/>
        </p:nvSpPr>
        <p:spPr>
          <a:xfrm>
            <a:off x="5470959" y="4013434"/>
            <a:ext cx="648072" cy="864096"/>
          </a:xfrm>
          <a:prstGeom prst="roundRect">
            <a:avLst/>
          </a:prstGeom>
          <a:solidFill>
            <a:schemeClr val="accent2">
              <a:lumMod val="60000"/>
              <a:lumOff val="40000"/>
              <a:alpha val="44000"/>
            </a:scheme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685800" fontAlgn="auto">
              <a:spcBef>
                <a:spcPts val="0"/>
              </a:spcBef>
              <a:spcAft>
                <a:spcPts val="0"/>
              </a:spcAft>
              <a:defRPr/>
            </a:pPr>
            <a:endParaRPr lang="zh-CN" altLang="en-US" sz="1350" kern="0" dirty="0">
              <a:solidFill>
                <a:sysClr val="window" lastClr="FFFFFF"/>
              </a:solidFill>
              <a:latin typeface="微软雅黑" panose="020B0503020204020204" pitchFamily="34" charset="-122"/>
              <a:ea typeface="微软雅黑" panose="020B0503020204020204" pitchFamily="34" charset="-122"/>
            </a:endParaRPr>
          </a:p>
        </p:txBody>
      </p:sp>
      <p:sp>
        <p:nvSpPr>
          <p:cNvPr id="224" name="TextBox 223"/>
          <p:cNvSpPr txBox="1"/>
          <p:nvPr/>
        </p:nvSpPr>
        <p:spPr>
          <a:xfrm>
            <a:off x="5434410" y="4663175"/>
            <a:ext cx="702078" cy="253916"/>
          </a:xfrm>
          <a:prstGeom prst="rect">
            <a:avLst/>
          </a:prstGeom>
          <a:noFill/>
        </p:spPr>
        <p:txBody>
          <a:bodyPr wrap="square" rtlCol="0">
            <a:spAutoFit/>
          </a:bodyPr>
          <a:lstStyle/>
          <a:p>
            <a:pPr algn="ctr" defTabSz="685800" fontAlgn="auto">
              <a:spcBef>
                <a:spcPts val="0"/>
              </a:spcBef>
              <a:spcAft>
                <a:spcPts val="0"/>
              </a:spcAft>
              <a:defRPr/>
            </a:pPr>
            <a:r>
              <a:rPr lang="zh-CN" altLang="en-US" sz="1050" b="1" kern="0" dirty="0">
                <a:latin typeface="微软雅黑" panose="020B0503020204020204" pitchFamily="34" charset="-122"/>
                <a:ea typeface="微软雅黑" panose="020B0503020204020204" pitchFamily="34" charset="-122"/>
              </a:rPr>
              <a:t>应用</a:t>
            </a:r>
          </a:p>
        </p:txBody>
      </p:sp>
      <p:pic>
        <p:nvPicPr>
          <p:cNvPr id="225" name="Picture 14" descr="Office-Building"/>
          <p:cNvPicPr>
            <a:picLocks noChangeAspect="1" noChangeArrowheads="1"/>
          </p:cNvPicPr>
          <p:nvPr/>
        </p:nvPicPr>
        <p:blipFill>
          <a:blip r:embed="rId11" cstate="print"/>
          <a:srcRect/>
          <a:stretch>
            <a:fillRect/>
          </a:stretch>
        </p:blipFill>
        <p:spPr bwMode="auto">
          <a:xfrm>
            <a:off x="5542422" y="4306644"/>
            <a:ext cx="505146" cy="432048"/>
          </a:xfrm>
          <a:prstGeom prst="rect">
            <a:avLst/>
          </a:prstGeom>
          <a:noFill/>
        </p:spPr>
      </p:pic>
      <p:pic>
        <p:nvPicPr>
          <p:cNvPr id="168" name="Picture 30" descr="通用路由器"/>
          <p:cNvPicPr>
            <a:picLocks noChangeAspect="1" noChangeArrowheads="1"/>
          </p:cNvPicPr>
          <p:nvPr/>
        </p:nvPicPr>
        <p:blipFill>
          <a:blip r:embed="rId7" cstate="print"/>
          <a:srcRect/>
          <a:stretch>
            <a:fillRect/>
          </a:stretch>
        </p:blipFill>
        <p:spPr bwMode="auto">
          <a:xfrm>
            <a:off x="5641675" y="4025854"/>
            <a:ext cx="360323" cy="270030"/>
          </a:xfrm>
          <a:prstGeom prst="rect">
            <a:avLst/>
          </a:prstGeom>
          <a:noFill/>
          <a:ln w="9525">
            <a:noFill/>
            <a:miter lim="800000"/>
            <a:headEnd/>
            <a:tailEnd/>
          </a:ln>
        </p:spPr>
      </p:pic>
      <p:sp>
        <p:nvSpPr>
          <p:cNvPr id="226" name="TextBox 225"/>
          <p:cNvSpPr txBox="1"/>
          <p:nvPr/>
        </p:nvSpPr>
        <p:spPr>
          <a:xfrm>
            <a:off x="3093203" y="3854859"/>
            <a:ext cx="648072" cy="207749"/>
          </a:xfrm>
          <a:prstGeom prst="rect">
            <a:avLst/>
          </a:prstGeom>
          <a:noFill/>
        </p:spPr>
        <p:txBody>
          <a:bodyPr wrap="square" rtlCol="0">
            <a:spAutoFit/>
          </a:bodyPr>
          <a:lstStyle/>
          <a:p>
            <a:r>
              <a:rPr lang="en-US" altLang="zh-CN" sz="750" b="1" dirty="0">
                <a:solidFill>
                  <a:srgbClr val="0000FF"/>
                </a:solidFill>
                <a:latin typeface="微软雅黑" panose="020B0503020204020204" pitchFamily="34" charset="-122"/>
                <a:ea typeface="微软雅黑" panose="020B0503020204020204" pitchFamily="34" charset="-122"/>
              </a:rPr>
              <a:t>MSR 26</a:t>
            </a:r>
            <a:endParaRPr lang="zh-CN" altLang="en-US" sz="750" b="1" dirty="0">
              <a:solidFill>
                <a:srgbClr val="0000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42859085"/>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1000"/>
                                        <p:tgtEl>
                                          <p:spTgt spid="77"/>
                                        </p:tgtEl>
                                      </p:cBhvr>
                                    </p:animEffect>
                                    <p:anim calcmode="lin" valueType="num">
                                      <p:cBhvr>
                                        <p:cTn id="13" dur="1000" fill="hold"/>
                                        <p:tgtEl>
                                          <p:spTgt spid="77"/>
                                        </p:tgtEl>
                                        <p:attrNameLst>
                                          <p:attrName>ppt_x</p:attrName>
                                        </p:attrNameLst>
                                      </p:cBhvr>
                                      <p:tavLst>
                                        <p:tav tm="0">
                                          <p:val>
                                            <p:strVal val="#ppt_x"/>
                                          </p:val>
                                        </p:tav>
                                        <p:tav tm="100000">
                                          <p:val>
                                            <p:strVal val="#ppt_x"/>
                                          </p:val>
                                        </p:tav>
                                      </p:tavLst>
                                    </p:anim>
                                    <p:anim calcmode="lin" valueType="num">
                                      <p:cBhvr>
                                        <p:cTn id="14" dur="1000" fill="hold"/>
                                        <p:tgtEl>
                                          <p:spTgt spid="7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1"/>
                                        </p:tgtEl>
                                        <p:attrNameLst>
                                          <p:attrName>style.visibility</p:attrName>
                                        </p:attrNameLst>
                                      </p:cBhvr>
                                      <p:to>
                                        <p:strVal val="visible"/>
                                      </p:to>
                                    </p:set>
                                    <p:animEffect transition="in" filter="fade">
                                      <p:cBhvr>
                                        <p:cTn id="17" dur="1000"/>
                                        <p:tgtEl>
                                          <p:spTgt spid="161"/>
                                        </p:tgtEl>
                                      </p:cBhvr>
                                    </p:animEffect>
                                    <p:anim calcmode="lin" valueType="num">
                                      <p:cBhvr>
                                        <p:cTn id="18" dur="1000" fill="hold"/>
                                        <p:tgtEl>
                                          <p:spTgt spid="161"/>
                                        </p:tgtEl>
                                        <p:attrNameLst>
                                          <p:attrName>ppt_x</p:attrName>
                                        </p:attrNameLst>
                                      </p:cBhvr>
                                      <p:tavLst>
                                        <p:tav tm="0">
                                          <p:val>
                                            <p:strVal val="#ppt_x"/>
                                          </p:val>
                                        </p:tav>
                                        <p:tav tm="100000">
                                          <p:val>
                                            <p:strVal val="#ppt_x"/>
                                          </p:val>
                                        </p:tav>
                                      </p:tavLst>
                                    </p:anim>
                                    <p:anim calcmode="lin" valueType="num">
                                      <p:cBhvr>
                                        <p:cTn id="19" dur="1000" fill="hold"/>
                                        <p:tgtEl>
                                          <p:spTgt spid="16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1000"/>
                                        <p:tgtEl>
                                          <p:spTgt spid="67"/>
                                        </p:tgtEl>
                                      </p:cBhvr>
                                    </p:animEffect>
                                    <p:anim calcmode="lin" valueType="num">
                                      <p:cBhvr>
                                        <p:cTn id="23" dur="1000" fill="hold"/>
                                        <p:tgtEl>
                                          <p:spTgt spid="67"/>
                                        </p:tgtEl>
                                        <p:attrNameLst>
                                          <p:attrName>ppt_x</p:attrName>
                                        </p:attrNameLst>
                                      </p:cBhvr>
                                      <p:tavLst>
                                        <p:tav tm="0">
                                          <p:val>
                                            <p:strVal val="#ppt_x"/>
                                          </p:val>
                                        </p:tav>
                                        <p:tav tm="100000">
                                          <p:val>
                                            <p:strVal val="#ppt_x"/>
                                          </p:val>
                                        </p:tav>
                                      </p:tavLst>
                                    </p:anim>
                                    <p:anim calcmode="lin" valueType="num">
                                      <p:cBhvr>
                                        <p:cTn id="24" dur="1000" fill="hold"/>
                                        <p:tgtEl>
                                          <p:spTgt spid="6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1000"/>
                                        <p:tgtEl>
                                          <p:spTgt spid="68"/>
                                        </p:tgtEl>
                                      </p:cBhvr>
                                    </p:animEffect>
                                    <p:anim calcmode="lin" valueType="num">
                                      <p:cBhvr>
                                        <p:cTn id="28" dur="1000" fill="hold"/>
                                        <p:tgtEl>
                                          <p:spTgt spid="68"/>
                                        </p:tgtEl>
                                        <p:attrNameLst>
                                          <p:attrName>ppt_x</p:attrName>
                                        </p:attrNameLst>
                                      </p:cBhvr>
                                      <p:tavLst>
                                        <p:tav tm="0">
                                          <p:val>
                                            <p:strVal val="#ppt_x"/>
                                          </p:val>
                                        </p:tav>
                                        <p:tav tm="100000">
                                          <p:val>
                                            <p:strVal val="#ppt_x"/>
                                          </p:val>
                                        </p:tav>
                                      </p:tavLst>
                                    </p:anim>
                                    <p:anim calcmode="lin" valueType="num">
                                      <p:cBhvr>
                                        <p:cTn id="29"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16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249"/>
          <p:cNvSpPr>
            <a:spLocks noChangeArrowheads="1"/>
          </p:cNvSpPr>
          <p:nvPr/>
        </p:nvSpPr>
        <p:spPr bwMode="auto">
          <a:xfrm>
            <a:off x="2321750" y="3157473"/>
            <a:ext cx="1683246" cy="1714500"/>
          </a:xfrm>
          <a:prstGeom prst="roundRect">
            <a:avLst/>
          </a:prstGeom>
          <a:solidFill>
            <a:schemeClr val="accent1">
              <a:lumMod val="75000"/>
            </a:schemeClr>
          </a:soli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7" name="椭圆 138"/>
          <p:cNvSpPr>
            <a:spLocks noChangeArrowheads="1"/>
          </p:cNvSpPr>
          <p:nvPr/>
        </p:nvSpPr>
        <p:spPr bwMode="auto">
          <a:xfrm>
            <a:off x="4698014" y="846898"/>
            <a:ext cx="3402378" cy="2202563"/>
          </a:xfrm>
          <a:prstGeom prst="roundRect">
            <a:avLst/>
          </a:prstGeom>
          <a:solidFill>
            <a:schemeClr val="accent2">
              <a:lumMod val="20000"/>
              <a:lumOff val="80000"/>
            </a:schemeClr>
          </a:soli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8" name="椭圆 137"/>
          <p:cNvSpPr>
            <a:spLocks noChangeArrowheads="1"/>
          </p:cNvSpPr>
          <p:nvPr/>
        </p:nvSpPr>
        <p:spPr bwMode="auto">
          <a:xfrm>
            <a:off x="1457654" y="889221"/>
            <a:ext cx="3078342" cy="2160240"/>
          </a:xfrm>
          <a:prstGeom prst="roundRect">
            <a:avLst/>
          </a:prstGeom>
          <a:solidFill>
            <a:schemeClr val="accent1">
              <a:lumMod val="60000"/>
              <a:lumOff val="40000"/>
            </a:schemeClr>
          </a:soli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zh-CN" altLang="en-US" dirty="0">
              <a:latin typeface="微软雅黑" panose="020B0503020204020204" pitchFamily="34" charset="-122"/>
              <a:ea typeface="微软雅黑" panose="020B0503020204020204" pitchFamily="34" charset="-122"/>
            </a:endParaRPr>
          </a:p>
        </p:txBody>
      </p:sp>
      <p:pic>
        <p:nvPicPr>
          <p:cNvPr id="41" name="Picture 40" descr="通用路由器"/>
          <p:cNvPicPr>
            <a:picLocks noChangeAspect="1" noChangeArrowheads="1"/>
          </p:cNvPicPr>
          <p:nvPr/>
        </p:nvPicPr>
        <p:blipFill>
          <a:blip r:embed="rId2" cstate="print"/>
          <a:srcRect/>
          <a:stretch>
            <a:fillRect/>
          </a:stretch>
        </p:blipFill>
        <p:spPr bwMode="auto">
          <a:xfrm>
            <a:off x="2807804" y="3390687"/>
            <a:ext cx="292795" cy="198835"/>
          </a:xfrm>
          <a:prstGeom prst="rect">
            <a:avLst/>
          </a:prstGeom>
          <a:noFill/>
          <a:ln w="9525">
            <a:noFill/>
            <a:miter lim="800000"/>
            <a:headEnd/>
            <a:tailEnd/>
          </a:ln>
        </p:spPr>
      </p:pic>
      <p:pic>
        <p:nvPicPr>
          <p:cNvPr id="42" name="Picture 41" descr="通用路由器"/>
          <p:cNvPicPr>
            <a:picLocks noChangeAspect="1" noChangeArrowheads="1"/>
          </p:cNvPicPr>
          <p:nvPr/>
        </p:nvPicPr>
        <p:blipFill>
          <a:blip r:embed="rId3" cstate="print"/>
          <a:srcRect/>
          <a:stretch>
            <a:fillRect/>
          </a:stretch>
        </p:blipFill>
        <p:spPr bwMode="auto">
          <a:xfrm>
            <a:off x="3545160" y="3751539"/>
            <a:ext cx="234752" cy="159544"/>
          </a:xfrm>
          <a:prstGeom prst="rect">
            <a:avLst/>
          </a:prstGeom>
          <a:noFill/>
          <a:ln w="9525">
            <a:noFill/>
            <a:miter lim="800000"/>
            <a:headEnd/>
            <a:tailEnd/>
          </a:ln>
        </p:spPr>
      </p:pic>
      <p:cxnSp>
        <p:nvCxnSpPr>
          <p:cNvPr id="43" name="AutoShape 42"/>
          <p:cNvCxnSpPr>
            <a:cxnSpLocks noChangeShapeType="1"/>
            <a:stCxn id="42" idx="0"/>
            <a:endCxn id="121" idx="2"/>
          </p:cNvCxnSpPr>
          <p:nvPr/>
        </p:nvCxnSpPr>
        <p:spPr bwMode="auto">
          <a:xfrm flipH="1" flipV="1">
            <a:off x="3525504" y="3589521"/>
            <a:ext cx="137033" cy="162018"/>
          </a:xfrm>
          <a:prstGeom prst="straightConnector1">
            <a:avLst/>
          </a:prstGeom>
          <a:noFill/>
          <a:ln w="9525">
            <a:solidFill>
              <a:schemeClr val="bg1"/>
            </a:solidFill>
            <a:round/>
            <a:headEnd/>
            <a:tailEnd/>
          </a:ln>
        </p:spPr>
      </p:cxnSp>
      <p:cxnSp>
        <p:nvCxnSpPr>
          <p:cNvPr id="44" name="AutoShape 50"/>
          <p:cNvCxnSpPr>
            <a:cxnSpLocks noChangeShapeType="1"/>
            <a:stCxn id="154" idx="0"/>
            <a:endCxn id="42" idx="2"/>
          </p:cNvCxnSpPr>
          <p:nvPr/>
        </p:nvCxnSpPr>
        <p:spPr bwMode="auto">
          <a:xfrm flipH="1" flipV="1">
            <a:off x="3662536" y="3911083"/>
            <a:ext cx="108012" cy="272504"/>
          </a:xfrm>
          <a:prstGeom prst="straightConnector1">
            <a:avLst/>
          </a:prstGeom>
          <a:noFill/>
          <a:ln w="9525">
            <a:solidFill>
              <a:schemeClr val="bg1"/>
            </a:solidFill>
            <a:round/>
            <a:headEnd/>
            <a:tailEnd/>
          </a:ln>
        </p:spPr>
      </p:cxnSp>
      <p:cxnSp>
        <p:nvCxnSpPr>
          <p:cNvPr id="47" name="AutoShape 53"/>
          <p:cNvCxnSpPr>
            <a:cxnSpLocks noChangeShapeType="1"/>
            <a:stCxn id="327" idx="0"/>
            <a:endCxn id="154" idx="2"/>
          </p:cNvCxnSpPr>
          <p:nvPr/>
        </p:nvCxnSpPr>
        <p:spPr bwMode="auto">
          <a:xfrm flipH="1" flipV="1">
            <a:off x="3770549" y="4343131"/>
            <a:ext cx="360403" cy="129522"/>
          </a:xfrm>
          <a:prstGeom prst="straightConnector1">
            <a:avLst/>
          </a:prstGeom>
          <a:noFill/>
          <a:ln w="9525">
            <a:solidFill>
              <a:schemeClr val="bg1"/>
            </a:solidFill>
            <a:round/>
            <a:headEnd/>
            <a:tailEnd/>
          </a:ln>
        </p:spPr>
      </p:cxnSp>
      <p:sp>
        <p:nvSpPr>
          <p:cNvPr id="59" name="Text Box 97"/>
          <p:cNvSpPr txBox="1">
            <a:spLocks noChangeArrowheads="1"/>
          </p:cNvSpPr>
          <p:nvPr/>
        </p:nvSpPr>
        <p:spPr bwMode="auto">
          <a:xfrm>
            <a:off x="3045153" y="3157474"/>
            <a:ext cx="403958" cy="161583"/>
          </a:xfrm>
          <a:prstGeom prst="rect">
            <a:avLst/>
          </a:prstGeom>
          <a:noFill/>
          <a:ln w="9525">
            <a:noFill/>
            <a:miter lim="800000"/>
            <a:headEnd/>
            <a:tailEnd/>
          </a:ln>
        </p:spPr>
        <p:txBody>
          <a:bodyPr wrap="none" lIns="0" tIns="0" rIns="0" bIns="0">
            <a:spAutoFit/>
          </a:bodyPr>
          <a:lstStyle/>
          <a:p>
            <a:pPr algn="ctr"/>
            <a:r>
              <a:rPr lang="zh-CN" altLang="en-US" sz="1050" b="1" dirty="0">
                <a:solidFill>
                  <a:schemeClr val="bg1"/>
                </a:solidFill>
                <a:latin typeface="微软雅黑" panose="020B0503020204020204" pitchFamily="34" charset="-122"/>
                <a:ea typeface="微软雅黑" panose="020B0503020204020204" pitchFamily="34" charset="-122"/>
              </a:rPr>
              <a:t>接入网</a:t>
            </a:r>
          </a:p>
        </p:txBody>
      </p:sp>
      <p:pic>
        <p:nvPicPr>
          <p:cNvPr id="70" name="Picture 7" descr="通用路由器"/>
          <p:cNvPicPr>
            <a:picLocks noChangeAspect="1" noChangeArrowheads="1"/>
          </p:cNvPicPr>
          <p:nvPr/>
        </p:nvPicPr>
        <p:blipFill>
          <a:blip r:embed="rId2" cstate="print"/>
          <a:srcRect/>
          <a:stretch>
            <a:fillRect/>
          </a:stretch>
        </p:blipFill>
        <p:spPr bwMode="auto">
          <a:xfrm>
            <a:off x="3015406" y="943227"/>
            <a:ext cx="292794" cy="198835"/>
          </a:xfrm>
          <a:prstGeom prst="rect">
            <a:avLst/>
          </a:prstGeom>
          <a:noFill/>
          <a:ln w="9525">
            <a:noFill/>
            <a:miter lim="800000"/>
            <a:headEnd/>
            <a:tailEnd/>
          </a:ln>
        </p:spPr>
      </p:pic>
      <p:pic>
        <p:nvPicPr>
          <p:cNvPr id="71" name="Picture 8" descr="通用路由器"/>
          <p:cNvPicPr>
            <a:picLocks noChangeAspect="1" noChangeArrowheads="1"/>
          </p:cNvPicPr>
          <p:nvPr/>
        </p:nvPicPr>
        <p:blipFill>
          <a:blip r:embed="rId2" cstate="print"/>
          <a:srcRect/>
          <a:stretch>
            <a:fillRect/>
          </a:stretch>
        </p:blipFill>
        <p:spPr bwMode="auto">
          <a:xfrm>
            <a:off x="2375756" y="1591299"/>
            <a:ext cx="292794" cy="198834"/>
          </a:xfrm>
          <a:prstGeom prst="rect">
            <a:avLst/>
          </a:prstGeom>
          <a:noFill/>
          <a:ln w="9525">
            <a:noFill/>
            <a:miter lim="800000"/>
            <a:headEnd/>
            <a:tailEnd/>
          </a:ln>
        </p:spPr>
      </p:pic>
      <p:pic>
        <p:nvPicPr>
          <p:cNvPr id="72" name="Picture 9" descr="通用路由器"/>
          <p:cNvPicPr>
            <a:picLocks noChangeAspect="1" noChangeArrowheads="1"/>
          </p:cNvPicPr>
          <p:nvPr/>
        </p:nvPicPr>
        <p:blipFill>
          <a:blip r:embed="rId2" cstate="print"/>
          <a:srcRect/>
          <a:stretch>
            <a:fillRect/>
          </a:stretch>
        </p:blipFill>
        <p:spPr bwMode="auto">
          <a:xfrm>
            <a:off x="3671900" y="943227"/>
            <a:ext cx="292795" cy="198834"/>
          </a:xfrm>
          <a:prstGeom prst="rect">
            <a:avLst/>
          </a:prstGeom>
          <a:noFill/>
          <a:ln w="9525">
            <a:noFill/>
            <a:miter lim="800000"/>
            <a:headEnd/>
            <a:tailEnd/>
          </a:ln>
        </p:spPr>
      </p:pic>
      <p:pic>
        <p:nvPicPr>
          <p:cNvPr id="73" name="Picture 10" descr="通用路由器"/>
          <p:cNvPicPr>
            <a:picLocks noChangeAspect="1" noChangeArrowheads="1"/>
          </p:cNvPicPr>
          <p:nvPr/>
        </p:nvPicPr>
        <p:blipFill>
          <a:blip r:embed="rId2" cstate="print"/>
          <a:srcRect/>
          <a:stretch>
            <a:fillRect/>
          </a:stretch>
        </p:blipFill>
        <p:spPr bwMode="auto">
          <a:xfrm>
            <a:off x="4049942" y="1591299"/>
            <a:ext cx="292795" cy="198834"/>
          </a:xfrm>
          <a:prstGeom prst="rect">
            <a:avLst/>
          </a:prstGeom>
          <a:noFill/>
          <a:ln w="9525">
            <a:noFill/>
            <a:miter lim="800000"/>
            <a:headEnd/>
            <a:tailEnd/>
          </a:ln>
        </p:spPr>
      </p:pic>
      <p:pic>
        <p:nvPicPr>
          <p:cNvPr id="75" name="Picture 12" descr="通用路由器"/>
          <p:cNvPicPr>
            <a:picLocks noChangeAspect="1" noChangeArrowheads="1"/>
          </p:cNvPicPr>
          <p:nvPr/>
        </p:nvPicPr>
        <p:blipFill>
          <a:blip r:embed="rId2" cstate="print"/>
          <a:srcRect/>
          <a:stretch>
            <a:fillRect/>
          </a:stretch>
        </p:blipFill>
        <p:spPr bwMode="auto">
          <a:xfrm>
            <a:off x="2969822" y="1591299"/>
            <a:ext cx="292794" cy="198834"/>
          </a:xfrm>
          <a:prstGeom prst="rect">
            <a:avLst/>
          </a:prstGeom>
          <a:noFill/>
          <a:ln w="9525">
            <a:noFill/>
            <a:miter lim="800000"/>
            <a:headEnd/>
            <a:tailEnd/>
          </a:ln>
        </p:spPr>
      </p:pic>
      <p:cxnSp>
        <p:nvCxnSpPr>
          <p:cNvPr id="76" name="AutoShape 13"/>
          <p:cNvCxnSpPr>
            <a:cxnSpLocks noChangeShapeType="1"/>
            <a:endCxn id="71" idx="0"/>
          </p:cNvCxnSpPr>
          <p:nvPr/>
        </p:nvCxnSpPr>
        <p:spPr bwMode="auto">
          <a:xfrm flipH="1">
            <a:off x="2522153" y="1119273"/>
            <a:ext cx="640296" cy="472027"/>
          </a:xfrm>
          <a:prstGeom prst="straightConnector1">
            <a:avLst/>
          </a:prstGeom>
          <a:noFill/>
          <a:ln w="9525">
            <a:solidFill>
              <a:schemeClr val="tx1"/>
            </a:solidFill>
            <a:round/>
            <a:headEnd/>
            <a:tailEnd/>
          </a:ln>
        </p:spPr>
      </p:cxnSp>
      <p:cxnSp>
        <p:nvCxnSpPr>
          <p:cNvPr id="77" name="AutoShape 14"/>
          <p:cNvCxnSpPr>
            <a:cxnSpLocks noChangeShapeType="1"/>
            <a:stCxn id="75" idx="1"/>
            <a:endCxn id="71" idx="3"/>
          </p:cNvCxnSpPr>
          <p:nvPr/>
        </p:nvCxnSpPr>
        <p:spPr bwMode="auto">
          <a:xfrm flipH="1">
            <a:off x="2668550" y="1690716"/>
            <a:ext cx="301272" cy="0"/>
          </a:xfrm>
          <a:prstGeom prst="straightConnector1">
            <a:avLst/>
          </a:prstGeom>
          <a:noFill/>
          <a:ln w="9525">
            <a:solidFill>
              <a:schemeClr val="tx1"/>
            </a:solidFill>
            <a:round/>
            <a:headEnd/>
            <a:tailEnd/>
          </a:ln>
        </p:spPr>
      </p:cxnSp>
      <p:cxnSp>
        <p:nvCxnSpPr>
          <p:cNvPr id="78" name="AutoShape 15"/>
          <p:cNvCxnSpPr>
            <a:cxnSpLocks noChangeShapeType="1"/>
            <a:stCxn id="75" idx="0"/>
          </p:cNvCxnSpPr>
          <p:nvPr/>
        </p:nvCxnSpPr>
        <p:spPr bwMode="auto">
          <a:xfrm flipV="1">
            <a:off x="3116219" y="1119273"/>
            <a:ext cx="46230" cy="472026"/>
          </a:xfrm>
          <a:prstGeom prst="straightConnector1">
            <a:avLst/>
          </a:prstGeom>
          <a:noFill/>
          <a:ln w="9525">
            <a:solidFill>
              <a:schemeClr val="tx1"/>
            </a:solidFill>
            <a:round/>
            <a:headEnd/>
            <a:tailEnd/>
          </a:ln>
        </p:spPr>
      </p:cxnSp>
      <p:cxnSp>
        <p:nvCxnSpPr>
          <p:cNvPr id="83" name="AutoShape 20"/>
          <p:cNvCxnSpPr>
            <a:cxnSpLocks noChangeShapeType="1"/>
            <a:stCxn id="70" idx="3"/>
            <a:endCxn id="72" idx="1"/>
          </p:cNvCxnSpPr>
          <p:nvPr/>
        </p:nvCxnSpPr>
        <p:spPr bwMode="auto">
          <a:xfrm flipV="1">
            <a:off x="3308201" y="1042644"/>
            <a:ext cx="363700" cy="1"/>
          </a:xfrm>
          <a:prstGeom prst="straightConnector1">
            <a:avLst/>
          </a:prstGeom>
          <a:noFill/>
          <a:ln w="9525">
            <a:solidFill>
              <a:schemeClr val="tx1"/>
            </a:solidFill>
            <a:round/>
            <a:headEnd/>
            <a:tailEnd/>
          </a:ln>
        </p:spPr>
      </p:cxnSp>
      <p:pic>
        <p:nvPicPr>
          <p:cNvPr id="84" name="Picture 21" descr="通用路由器"/>
          <p:cNvPicPr>
            <a:picLocks noChangeAspect="1" noChangeArrowheads="1"/>
          </p:cNvPicPr>
          <p:nvPr/>
        </p:nvPicPr>
        <p:blipFill>
          <a:blip r:embed="rId2" cstate="print"/>
          <a:srcRect/>
          <a:stretch>
            <a:fillRect/>
          </a:stretch>
        </p:blipFill>
        <p:spPr bwMode="auto">
          <a:xfrm>
            <a:off x="2082962" y="2202555"/>
            <a:ext cx="292794" cy="198835"/>
          </a:xfrm>
          <a:prstGeom prst="rect">
            <a:avLst/>
          </a:prstGeom>
          <a:noFill/>
          <a:ln w="9525">
            <a:noFill/>
            <a:miter lim="800000"/>
            <a:headEnd/>
            <a:tailEnd/>
          </a:ln>
        </p:spPr>
      </p:pic>
      <p:pic>
        <p:nvPicPr>
          <p:cNvPr id="85" name="Picture 22" descr="通用路由器"/>
          <p:cNvPicPr>
            <a:picLocks noChangeAspect="1" noChangeArrowheads="1"/>
          </p:cNvPicPr>
          <p:nvPr/>
        </p:nvPicPr>
        <p:blipFill>
          <a:blip r:embed="rId2" cstate="print"/>
          <a:srcRect/>
          <a:stretch>
            <a:fillRect/>
          </a:stretch>
        </p:blipFill>
        <p:spPr bwMode="auto">
          <a:xfrm>
            <a:off x="2537774" y="2202555"/>
            <a:ext cx="292794" cy="198835"/>
          </a:xfrm>
          <a:prstGeom prst="rect">
            <a:avLst/>
          </a:prstGeom>
          <a:noFill/>
          <a:ln w="9525">
            <a:noFill/>
            <a:miter lim="800000"/>
            <a:headEnd/>
            <a:tailEnd/>
          </a:ln>
        </p:spPr>
      </p:pic>
      <p:cxnSp>
        <p:nvCxnSpPr>
          <p:cNvPr id="86" name="AutoShape 23"/>
          <p:cNvCxnSpPr>
            <a:cxnSpLocks noChangeShapeType="1"/>
            <a:stCxn id="71" idx="2"/>
            <a:endCxn id="84" idx="0"/>
          </p:cNvCxnSpPr>
          <p:nvPr/>
        </p:nvCxnSpPr>
        <p:spPr bwMode="auto">
          <a:xfrm flipH="1">
            <a:off x="2229359" y="1790134"/>
            <a:ext cx="292794" cy="412421"/>
          </a:xfrm>
          <a:prstGeom prst="straightConnector1">
            <a:avLst/>
          </a:prstGeom>
          <a:noFill/>
          <a:ln w="9525">
            <a:solidFill>
              <a:schemeClr val="tx1"/>
            </a:solidFill>
            <a:round/>
            <a:headEnd/>
            <a:tailEnd/>
          </a:ln>
        </p:spPr>
      </p:cxnSp>
      <p:cxnSp>
        <p:nvCxnSpPr>
          <p:cNvPr id="87" name="AutoShape 24"/>
          <p:cNvCxnSpPr>
            <a:cxnSpLocks noChangeShapeType="1"/>
            <a:stCxn id="85" idx="0"/>
            <a:endCxn id="71" idx="2"/>
          </p:cNvCxnSpPr>
          <p:nvPr/>
        </p:nvCxnSpPr>
        <p:spPr bwMode="auto">
          <a:xfrm flipH="1" flipV="1">
            <a:off x="2522153" y="1790134"/>
            <a:ext cx="162018" cy="412421"/>
          </a:xfrm>
          <a:prstGeom prst="straightConnector1">
            <a:avLst/>
          </a:prstGeom>
          <a:noFill/>
          <a:ln w="9525">
            <a:solidFill>
              <a:schemeClr val="tx1"/>
            </a:solidFill>
            <a:round/>
            <a:headEnd/>
            <a:tailEnd/>
          </a:ln>
        </p:spPr>
      </p:cxnSp>
      <p:sp>
        <p:nvSpPr>
          <p:cNvPr id="92" name="Text Box 29"/>
          <p:cNvSpPr txBox="1">
            <a:spLocks noChangeArrowheads="1"/>
          </p:cNvSpPr>
          <p:nvPr/>
        </p:nvSpPr>
        <p:spPr bwMode="auto">
          <a:xfrm>
            <a:off x="2645786" y="943228"/>
            <a:ext cx="269304" cy="161583"/>
          </a:xfrm>
          <a:prstGeom prst="rect">
            <a:avLst/>
          </a:prstGeom>
          <a:noFill/>
          <a:ln w="9525" algn="ctr">
            <a:noFill/>
            <a:miter lim="800000"/>
            <a:headEnd/>
            <a:tailEnd/>
          </a:ln>
        </p:spPr>
        <p:txBody>
          <a:bodyPr wrap="none" lIns="0" tIns="0" rIns="0" bIns="0">
            <a:spAutoFit/>
          </a:bodyPr>
          <a:lstStyle/>
          <a:p>
            <a:pPr algn="ctr"/>
            <a:r>
              <a:rPr lang="zh-CN" altLang="en-US" sz="1050" b="1" dirty="0">
                <a:solidFill>
                  <a:srgbClr val="C00000"/>
                </a:solidFill>
                <a:latin typeface="微软雅黑" panose="020B0503020204020204" pitchFamily="34" charset="-122"/>
                <a:ea typeface="微软雅黑" panose="020B0503020204020204" pitchFamily="34" charset="-122"/>
              </a:rPr>
              <a:t>国调</a:t>
            </a:r>
          </a:p>
        </p:txBody>
      </p:sp>
      <p:sp>
        <p:nvSpPr>
          <p:cNvPr id="93" name="Text Box 30"/>
          <p:cNvSpPr txBox="1">
            <a:spLocks noChangeArrowheads="1"/>
          </p:cNvSpPr>
          <p:nvPr/>
        </p:nvSpPr>
        <p:spPr bwMode="auto">
          <a:xfrm>
            <a:off x="2051720" y="1483288"/>
            <a:ext cx="269304" cy="161583"/>
          </a:xfrm>
          <a:prstGeom prst="rect">
            <a:avLst/>
          </a:prstGeom>
          <a:noFill/>
          <a:ln w="9525" algn="ctr">
            <a:noFill/>
            <a:miter lim="800000"/>
            <a:headEnd/>
            <a:tailEnd/>
          </a:ln>
        </p:spPr>
        <p:txBody>
          <a:bodyPr wrap="none" lIns="0" tIns="0" rIns="0" bIns="0">
            <a:spAutoFit/>
          </a:bodyPr>
          <a:lstStyle/>
          <a:p>
            <a:pPr algn="ctr"/>
            <a:r>
              <a:rPr lang="zh-CN" altLang="en-US" sz="1050" b="1" dirty="0">
                <a:solidFill>
                  <a:srgbClr val="C00000"/>
                </a:solidFill>
                <a:latin typeface="微软雅黑" panose="020B0503020204020204" pitchFamily="34" charset="-122"/>
                <a:ea typeface="微软雅黑" panose="020B0503020204020204" pitchFamily="34" charset="-122"/>
              </a:rPr>
              <a:t>网调</a:t>
            </a:r>
          </a:p>
        </p:txBody>
      </p:sp>
      <p:cxnSp>
        <p:nvCxnSpPr>
          <p:cNvPr id="99" name="AutoShape 28"/>
          <p:cNvCxnSpPr>
            <a:cxnSpLocks noChangeShapeType="1"/>
            <a:stCxn id="85" idx="1"/>
            <a:endCxn id="84" idx="3"/>
          </p:cNvCxnSpPr>
          <p:nvPr/>
        </p:nvCxnSpPr>
        <p:spPr bwMode="auto">
          <a:xfrm flipH="1">
            <a:off x="2375756" y="2301972"/>
            <a:ext cx="162018" cy="0"/>
          </a:xfrm>
          <a:prstGeom prst="straightConnector1">
            <a:avLst/>
          </a:prstGeom>
          <a:noFill/>
          <a:ln w="9525">
            <a:solidFill>
              <a:schemeClr val="tx1"/>
            </a:solidFill>
            <a:round/>
            <a:headEnd/>
            <a:tailEnd/>
          </a:ln>
        </p:spPr>
      </p:cxnSp>
      <p:sp>
        <p:nvSpPr>
          <p:cNvPr id="101" name="Text Box 33"/>
          <p:cNvSpPr txBox="1">
            <a:spLocks noChangeArrowheads="1"/>
          </p:cNvSpPr>
          <p:nvPr/>
        </p:nvSpPr>
        <p:spPr bwMode="auto">
          <a:xfrm>
            <a:off x="1637239" y="2725861"/>
            <a:ext cx="368691" cy="161583"/>
          </a:xfrm>
          <a:prstGeom prst="rect">
            <a:avLst/>
          </a:prstGeom>
          <a:noFill/>
          <a:ln w="9525" algn="ctr">
            <a:noFill/>
            <a:miter lim="800000"/>
            <a:headEnd/>
            <a:tailEnd/>
          </a:ln>
        </p:spPr>
        <p:txBody>
          <a:bodyPr wrap="none" lIns="0" tIns="0" rIns="0" bIns="0">
            <a:spAutoFit/>
          </a:bodyPr>
          <a:lstStyle/>
          <a:p>
            <a:pPr algn="ctr"/>
            <a:r>
              <a:rPr lang="zh-CN" altLang="en-US" sz="1050" b="1" dirty="0">
                <a:solidFill>
                  <a:srgbClr val="C00000"/>
                </a:solidFill>
                <a:latin typeface="微软雅黑" panose="020B0503020204020204" pitchFamily="34" charset="-122"/>
                <a:ea typeface="微软雅黑" panose="020B0503020204020204" pitchFamily="34" charset="-122"/>
              </a:rPr>
              <a:t>地调</a:t>
            </a:r>
            <a:r>
              <a:rPr lang="en-US" altLang="zh-CN" sz="1050" b="1" dirty="0">
                <a:solidFill>
                  <a:srgbClr val="C00000"/>
                </a:solidFill>
                <a:latin typeface="微软雅黑" panose="020B0503020204020204" pitchFamily="34" charset="-122"/>
                <a:ea typeface="微软雅黑" panose="020B0503020204020204" pitchFamily="34" charset="-122"/>
              </a:rPr>
              <a:t>B</a:t>
            </a:r>
            <a:endParaRPr lang="zh-CN" altLang="en-US" sz="1050" b="1" dirty="0">
              <a:solidFill>
                <a:srgbClr val="C00000"/>
              </a:solidFill>
              <a:latin typeface="微软雅黑" panose="020B0503020204020204" pitchFamily="34" charset="-122"/>
              <a:ea typeface="微软雅黑" panose="020B0503020204020204" pitchFamily="34" charset="-122"/>
            </a:endParaRPr>
          </a:p>
        </p:txBody>
      </p:sp>
      <p:sp>
        <p:nvSpPr>
          <p:cNvPr id="102" name="Text Box 31"/>
          <p:cNvSpPr txBox="1">
            <a:spLocks noChangeArrowheads="1"/>
          </p:cNvSpPr>
          <p:nvPr/>
        </p:nvSpPr>
        <p:spPr bwMode="auto">
          <a:xfrm>
            <a:off x="1671875" y="1969342"/>
            <a:ext cx="370294" cy="161583"/>
          </a:xfrm>
          <a:prstGeom prst="rect">
            <a:avLst/>
          </a:prstGeom>
          <a:noFill/>
          <a:ln w="9525" algn="ctr">
            <a:noFill/>
            <a:miter lim="800000"/>
            <a:headEnd/>
            <a:tailEnd/>
          </a:ln>
        </p:spPr>
        <p:txBody>
          <a:bodyPr wrap="none" lIns="0" tIns="0" rIns="0" bIns="0">
            <a:spAutoFit/>
          </a:bodyPr>
          <a:lstStyle/>
          <a:p>
            <a:pPr algn="ctr"/>
            <a:r>
              <a:rPr lang="zh-CN" altLang="en-US" sz="1050" b="1" dirty="0">
                <a:solidFill>
                  <a:srgbClr val="C00000"/>
                </a:solidFill>
                <a:latin typeface="微软雅黑" panose="020B0503020204020204" pitchFamily="34" charset="-122"/>
                <a:ea typeface="微软雅黑" panose="020B0503020204020204" pitchFamily="34" charset="-122"/>
              </a:rPr>
              <a:t>省调</a:t>
            </a:r>
            <a:r>
              <a:rPr lang="en-US" altLang="zh-CN" sz="1050" b="1" dirty="0">
                <a:solidFill>
                  <a:srgbClr val="C00000"/>
                </a:solidFill>
                <a:latin typeface="微软雅黑" panose="020B0503020204020204" pitchFamily="34" charset="-122"/>
                <a:ea typeface="微软雅黑" panose="020B0503020204020204" pitchFamily="34" charset="-122"/>
              </a:rPr>
              <a:t>A</a:t>
            </a:r>
            <a:endParaRPr lang="zh-CN" altLang="en-US" sz="1050" b="1" dirty="0">
              <a:solidFill>
                <a:srgbClr val="C00000"/>
              </a:solidFill>
              <a:latin typeface="微软雅黑" panose="020B0503020204020204" pitchFamily="34" charset="-122"/>
              <a:ea typeface="微软雅黑" panose="020B0503020204020204" pitchFamily="34" charset="-122"/>
            </a:endParaRPr>
          </a:p>
        </p:txBody>
      </p:sp>
      <p:sp>
        <p:nvSpPr>
          <p:cNvPr id="104" name="Text Box 38"/>
          <p:cNvSpPr txBox="1">
            <a:spLocks noChangeArrowheads="1"/>
          </p:cNvSpPr>
          <p:nvPr/>
        </p:nvSpPr>
        <p:spPr bwMode="auto">
          <a:xfrm>
            <a:off x="1583376" y="889222"/>
            <a:ext cx="923330" cy="276999"/>
          </a:xfrm>
          <a:prstGeom prst="rect">
            <a:avLst/>
          </a:prstGeom>
          <a:noFill/>
          <a:ln w="9525">
            <a:noFill/>
            <a:miter lim="800000"/>
            <a:headEnd/>
            <a:tailEnd/>
          </a:ln>
        </p:spPr>
        <p:txBody>
          <a:bodyPr wrap="none" lIns="0" tIns="0" rIns="0" bIns="0">
            <a:spAutoFit/>
          </a:bodyPr>
          <a:lstStyle/>
          <a:p>
            <a:pPr algn="ctr"/>
            <a:r>
              <a:rPr lang="zh-CN" altLang="en-US" b="1" dirty="0">
                <a:solidFill>
                  <a:srgbClr val="C00000"/>
                </a:solidFill>
                <a:latin typeface="微软雅黑" panose="020B0503020204020204" pitchFamily="34" charset="-122"/>
                <a:ea typeface="微软雅黑" panose="020B0503020204020204" pitchFamily="34" charset="-122"/>
              </a:rPr>
              <a:t>主调度网</a:t>
            </a:r>
          </a:p>
        </p:txBody>
      </p:sp>
      <p:pic>
        <p:nvPicPr>
          <p:cNvPr id="113" name="Picture 41" descr="通用路由器"/>
          <p:cNvPicPr>
            <a:picLocks noChangeAspect="1" noChangeArrowheads="1"/>
          </p:cNvPicPr>
          <p:nvPr/>
        </p:nvPicPr>
        <p:blipFill>
          <a:blip r:embed="rId3" cstate="print"/>
          <a:srcRect/>
          <a:stretch>
            <a:fillRect/>
          </a:stretch>
        </p:blipFill>
        <p:spPr bwMode="auto">
          <a:xfrm>
            <a:off x="2501714" y="3754014"/>
            <a:ext cx="234752" cy="159544"/>
          </a:xfrm>
          <a:prstGeom prst="rect">
            <a:avLst/>
          </a:prstGeom>
          <a:noFill/>
          <a:ln w="9525">
            <a:noFill/>
            <a:miter lim="800000"/>
            <a:headEnd/>
            <a:tailEnd/>
          </a:ln>
        </p:spPr>
      </p:pic>
      <p:cxnSp>
        <p:nvCxnSpPr>
          <p:cNvPr id="114" name="AutoShape 50"/>
          <p:cNvCxnSpPr>
            <a:cxnSpLocks noChangeShapeType="1"/>
            <a:endCxn id="113" idx="2"/>
          </p:cNvCxnSpPr>
          <p:nvPr/>
        </p:nvCxnSpPr>
        <p:spPr bwMode="auto">
          <a:xfrm flipV="1">
            <a:off x="2546858" y="3913557"/>
            <a:ext cx="72232" cy="355589"/>
          </a:xfrm>
          <a:prstGeom prst="straightConnector1">
            <a:avLst/>
          </a:prstGeom>
          <a:noFill/>
          <a:ln w="9525">
            <a:solidFill>
              <a:schemeClr val="bg1"/>
            </a:solidFill>
            <a:round/>
            <a:headEnd/>
            <a:tailEnd/>
          </a:ln>
        </p:spPr>
      </p:cxnSp>
      <p:cxnSp>
        <p:nvCxnSpPr>
          <p:cNvPr id="115" name="AutoShape 51"/>
          <p:cNvCxnSpPr>
            <a:cxnSpLocks noChangeShapeType="1"/>
            <a:endCxn id="119" idx="2"/>
          </p:cNvCxnSpPr>
          <p:nvPr/>
        </p:nvCxnSpPr>
        <p:spPr bwMode="auto">
          <a:xfrm flipV="1">
            <a:off x="3069246" y="3911083"/>
            <a:ext cx="53231" cy="365207"/>
          </a:xfrm>
          <a:prstGeom prst="straightConnector1">
            <a:avLst/>
          </a:prstGeom>
          <a:noFill/>
          <a:ln w="9525">
            <a:solidFill>
              <a:schemeClr val="bg1"/>
            </a:solidFill>
            <a:round/>
            <a:headEnd/>
            <a:tailEnd/>
          </a:ln>
        </p:spPr>
      </p:cxnSp>
      <p:pic>
        <p:nvPicPr>
          <p:cNvPr id="116" name="Picture 52" descr="服务器类"/>
          <p:cNvPicPr>
            <a:picLocks noChangeAspect="1" noChangeArrowheads="1"/>
          </p:cNvPicPr>
          <p:nvPr/>
        </p:nvPicPr>
        <p:blipFill>
          <a:blip r:embed="rId4" cstate="print"/>
          <a:srcRect/>
          <a:stretch>
            <a:fillRect/>
          </a:stretch>
        </p:blipFill>
        <p:spPr bwMode="auto">
          <a:xfrm>
            <a:off x="2697770" y="4547863"/>
            <a:ext cx="172839" cy="229790"/>
          </a:xfrm>
          <a:prstGeom prst="rect">
            <a:avLst/>
          </a:prstGeom>
          <a:noFill/>
          <a:ln w="9525">
            <a:noFill/>
            <a:miter lim="800000"/>
            <a:headEnd/>
            <a:tailEnd/>
          </a:ln>
        </p:spPr>
      </p:pic>
      <p:cxnSp>
        <p:nvCxnSpPr>
          <p:cNvPr id="117" name="AutoShape 53"/>
          <p:cNvCxnSpPr>
            <a:cxnSpLocks noChangeShapeType="1"/>
            <a:endCxn id="152" idx="2"/>
          </p:cNvCxnSpPr>
          <p:nvPr/>
        </p:nvCxnSpPr>
        <p:spPr bwMode="auto">
          <a:xfrm flipH="1" flipV="1">
            <a:off x="2582417" y="4343131"/>
            <a:ext cx="201773" cy="222482"/>
          </a:xfrm>
          <a:prstGeom prst="straightConnector1">
            <a:avLst/>
          </a:prstGeom>
          <a:noFill/>
          <a:ln w="9525">
            <a:solidFill>
              <a:schemeClr val="bg1"/>
            </a:solidFill>
            <a:round/>
            <a:headEnd/>
            <a:tailEnd/>
          </a:ln>
        </p:spPr>
      </p:cxnSp>
      <p:sp>
        <p:nvSpPr>
          <p:cNvPr id="118" name="Text Box 90"/>
          <p:cNvSpPr txBox="1">
            <a:spLocks noChangeArrowheads="1"/>
          </p:cNvSpPr>
          <p:nvPr/>
        </p:nvSpPr>
        <p:spPr bwMode="auto">
          <a:xfrm>
            <a:off x="2152397" y="4453617"/>
            <a:ext cx="709414" cy="323165"/>
          </a:xfrm>
          <a:prstGeom prst="rect">
            <a:avLst/>
          </a:prstGeom>
          <a:noFill/>
          <a:ln w="9525" algn="ctr">
            <a:noFill/>
            <a:miter lim="800000"/>
            <a:headEnd/>
            <a:tailEnd/>
          </a:ln>
        </p:spPr>
        <p:txBody>
          <a:bodyPr lIns="0" tIns="0" rIns="0" bIns="0">
            <a:spAutoFit/>
          </a:bodyPr>
          <a:lstStyle/>
          <a:p>
            <a:pPr algn="ctr"/>
            <a:r>
              <a:rPr lang="zh-CN" altLang="en-US" sz="1050" dirty="0">
                <a:solidFill>
                  <a:schemeClr val="accent1">
                    <a:lumMod val="20000"/>
                    <a:lumOff val="80000"/>
                  </a:schemeClr>
                </a:solidFill>
                <a:latin typeface="微软雅黑" panose="020B0503020204020204" pitchFamily="34" charset="-122"/>
                <a:ea typeface="微软雅黑" panose="020B0503020204020204" pitchFamily="34" charset="-122"/>
              </a:rPr>
              <a:t>地调</a:t>
            </a:r>
          </a:p>
          <a:p>
            <a:pPr algn="ctr"/>
            <a:r>
              <a:rPr lang="zh-CN" altLang="en-US" sz="1050" dirty="0">
                <a:solidFill>
                  <a:schemeClr val="accent1">
                    <a:lumMod val="20000"/>
                    <a:lumOff val="80000"/>
                  </a:schemeClr>
                </a:solidFill>
                <a:latin typeface="微软雅黑" panose="020B0503020204020204" pitchFamily="34" charset="-122"/>
                <a:ea typeface="微软雅黑" panose="020B0503020204020204" pitchFamily="34" charset="-122"/>
              </a:rPr>
              <a:t>厂站</a:t>
            </a:r>
          </a:p>
        </p:txBody>
      </p:sp>
      <p:pic>
        <p:nvPicPr>
          <p:cNvPr id="119" name="Picture 106" descr="通用路由器"/>
          <p:cNvPicPr>
            <a:picLocks noChangeAspect="1" noChangeArrowheads="1"/>
          </p:cNvPicPr>
          <p:nvPr/>
        </p:nvPicPr>
        <p:blipFill>
          <a:blip r:embed="rId3" cstate="print"/>
          <a:srcRect/>
          <a:stretch>
            <a:fillRect/>
          </a:stretch>
        </p:blipFill>
        <p:spPr bwMode="auto">
          <a:xfrm>
            <a:off x="3005100" y="3751539"/>
            <a:ext cx="234752" cy="159544"/>
          </a:xfrm>
          <a:prstGeom prst="rect">
            <a:avLst/>
          </a:prstGeom>
          <a:noFill/>
          <a:ln w="9525">
            <a:noFill/>
            <a:miter lim="800000"/>
            <a:headEnd/>
            <a:tailEnd/>
          </a:ln>
        </p:spPr>
      </p:pic>
      <p:cxnSp>
        <p:nvCxnSpPr>
          <p:cNvPr id="120" name="AutoShape 53"/>
          <p:cNvCxnSpPr>
            <a:cxnSpLocks noChangeShapeType="1"/>
            <a:endCxn id="153" idx="2"/>
          </p:cNvCxnSpPr>
          <p:nvPr/>
        </p:nvCxnSpPr>
        <p:spPr bwMode="auto">
          <a:xfrm flipV="1">
            <a:off x="2784190" y="4343131"/>
            <a:ext cx="273144" cy="222480"/>
          </a:xfrm>
          <a:prstGeom prst="straightConnector1">
            <a:avLst/>
          </a:prstGeom>
          <a:noFill/>
          <a:ln w="9525">
            <a:solidFill>
              <a:schemeClr val="bg1"/>
            </a:solidFill>
            <a:round/>
            <a:headEnd/>
            <a:tailEnd/>
          </a:ln>
        </p:spPr>
      </p:cxnSp>
      <p:pic>
        <p:nvPicPr>
          <p:cNvPr id="121" name="Picture 40" descr="通用路由器"/>
          <p:cNvPicPr>
            <a:picLocks noChangeAspect="1" noChangeArrowheads="1"/>
          </p:cNvPicPr>
          <p:nvPr/>
        </p:nvPicPr>
        <p:blipFill>
          <a:blip r:embed="rId2" cstate="print"/>
          <a:srcRect/>
          <a:stretch>
            <a:fillRect/>
          </a:stretch>
        </p:blipFill>
        <p:spPr bwMode="auto">
          <a:xfrm>
            <a:off x="3379106" y="3390687"/>
            <a:ext cx="292795" cy="198835"/>
          </a:xfrm>
          <a:prstGeom prst="rect">
            <a:avLst/>
          </a:prstGeom>
          <a:noFill/>
          <a:ln w="9525">
            <a:noFill/>
            <a:miter lim="800000"/>
            <a:headEnd/>
            <a:tailEnd/>
          </a:ln>
        </p:spPr>
      </p:pic>
      <p:cxnSp>
        <p:nvCxnSpPr>
          <p:cNvPr id="124" name="AutoShape 50"/>
          <p:cNvCxnSpPr>
            <a:cxnSpLocks noChangeShapeType="1"/>
            <a:stCxn id="113" idx="3"/>
            <a:endCxn id="119" idx="1"/>
          </p:cNvCxnSpPr>
          <p:nvPr/>
        </p:nvCxnSpPr>
        <p:spPr bwMode="auto">
          <a:xfrm flipV="1">
            <a:off x="2736466" y="3831312"/>
            <a:ext cx="268635" cy="2474"/>
          </a:xfrm>
          <a:prstGeom prst="straightConnector1">
            <a:avLst/>
          </a:prstGeom>
          <a:noFill/>
          <a:ln w="9525">
            <a:solidFill>
              <a:schemeClr val="bg1"/>
            </a:solidFill>
            <a:round/>
            <a:headEnd/>
            <a:tailEnd/>
          </a:ln>
        </p:spPr>
      </p:cxnSp>
      <p:cxnSp>
        <p:nvCxnSpPr>
          <p:cNvPr id="135" name="直接连接符 229"/>
          <p:cNvCxnSpPr>
            <a:cxnSpLocks noChangeShapeType="1"/>
            <a:stCxn id="41" idx="2"/>
            <a:endCxn id="113" idx="0"/>
          </p:cNvCxnSpPr>
          <p:nvPr/>
        </p:nvCxnSpPr>
        <p:spPr bwMode="auto">
          <a:xfrm flipH="1">
            <a:off x="2619090" y="3589522"/>
            <a:ext cx="335112" cy="164492"/>
          </a:xfrm>
          <a:prstGeom prst="line">
            <a:avLst/>
          </a:prstGeom>
          <a:noFill/>
          <a:ln w="9525" algn="ctr">
            <a:solidFill>
              <a:schemeClr val="bg1"/>
            </a:solidFill>
            <a:round/>
            <a:headEnd/>
            <a:tailEnd/>
          </a:ln>
        </p:spPr>
      </p:cxnSp>
      <p:cxnSp>
        <p:nvCxnSpPr>
          <p:cNvPr id="136" name="直接连接符 232"/>
          <p:cNvCxnSpPr>
            <a:cxnSpLocks noChangeShapeType="1"/>
            <a:stCxn id="121" idx="2"/>
            <a:endCxn id="119" idx="0"/>
          </p:cNvCxnSpPr>
          <p:nvPr/>
        </p:nvCxnSpPr>
        <p:spPr bwMode="auto">
          <a:xfrm flipH="1">
            <a:off x="3122477" y="3589521"/>
            <a:ext cx="403027" cy="162018"/>
          </a:xfrm>
          <a:prstGeom prst="line">
            <a:avLst/>
          </a:prstGeom>
          <a:noFill/>
          <a:ln w="9525" algn="ctr">
            <a:solidFill>
              <a:schemeClr val="bg1"/>
            </a:solidFill>
            <a:round/>
            <a:headEnd/>
            <a:tailEnd/>
          </a:ln>
        </p:spPr>
      </p:cxnSp>
      <p:cxnSp>
        <p:nvCxnSpPr>
          <p:cNvPr id="141" name="直接连接符 247"/>
          <p:cNvCxnSpPr>
            <a:cxnSpLocks noChangeShapeType="1"/>
            <a:stCxn id="41" idx="3"/>
            <a:endCxn id="121" idx="1"/>
          </p:cNvCxnSpPr>
          <p:nvPr/>
        </p:nvCxnSpPr>
        <p:spPr bwMode="auto">
          <a:xfrm>
            <a:off x="3100599" y="3490104"/>
            <a:ext cx="278507" cy="0"/>
          </a:xfrm>
          <a:prstGeom prst="line">
            <a:avLst/>
          </a:prstGeom>
          <a:ln>
            <a:solidFill>
              <a:schemeClr val="bg1"/>
            </a:solidFill>
            <a:headEnd/>
            <a:tailEnd/>
          </a:ln>
        </p:spPr>
        <p:style>
          <a:lnRef idx="1">
            <a:schemeClr val="accent2"/>
          </a:lnRef>
          <a:fillRef idx="0">
            <a:schemeClr val="accent2"/>
          </a:fillRef>
          <a:effectRef idx="0">
            <a:schemeClr val="accent2"/>
          </a:effectRef>
          <a:fontRef idx="minor">
            <a:schemeClr val="tx1"/>
          </a:fontRef>
        </p:style>
      </p:cxnSp>
      <p:sp>
        <p:nvSpPr>
          <p:cNvPr id="148" name="Text Box 97"/>
          <p:cNvSpPr txBox="1">
            <a:spLocks noChangeArrowheads="1"/>
          </p:cNvSpPr>
          <p:nvPr/>
        </p:nvSpPr>
        <p:spPr bwMode="auto">
          <a:xfrm>
            <a:off x="1619672" y="3103468"/>
            <a:ext cx="370294" cy="161583"/>
          </a:xfrm>
          <a:prstGeom prst="rect">
            <a:avLst/>
          </a:prstGeom>
          <a:noFill/>
          <a:ln w="9525">
            <a:noFill/>
            <a:miter lim="800000"/>
            <a:headEnd/>
            <a:tailEnd/>
          </a:ln>
        </p:spPr>
        <p:txBody>
          <a:bodyPr wrap="none" lIns="0" tIns="0" rIns="0" bIns="0">
            <a:spAutoFit/>
          </a:bodyPr>
          <a:lstStyle/>
          <a:p>
            <a:pPr algn="ctr"/>
            <a:r>
              <a:rPr lang="zh-CN" altLang="en-US" sz="1050" b="1" dirty="0">
                <a:latin typeface="微软雅黑" panose="020B0503020204020204" pitchFamily="34" charset="-122"/>
                <a:ea typeface="微软雅黑" panose="020B0503020204020204" pitchFamily="34" charset="-122"/>
              </a:rPr>
              <a:t>地调</a:t>
            </a:r>
            <a:r>
              <a:rPr lang="en-US" altLang="zh-CN" sz="1050" b="1" dirty="0">
                <a:latin typeface="微软雅黑" panose="020B0503020204020204" pitchFamily="34" charset="-122"/>
                <a:ea typeface="微软雅黑" panose="020B0503020204020204" pitchFamily="34" charset="-122"/>
              </a:rPr>
              <a:t>A</a:t>
            </a:r>
            <a:endParaRPr lang="zh-CN" altLang="en-US" sz="1050" b="1" dirty="0">
              <a:latin typeface="微软雅黑" panose="020B0503020204020204" pitchFamily="34" charset="-122"/>
              <a:ea typeface="微软雅黑" panose="020B0503020204020204" pitchFamily="34" charset="-122"/>
            </a:endParaRPr>
          </a:p>
        </p:txBody>
      </p:sp>
      <p:sp>
        <p:nvSpPr>
          <p:cNvPr id="149" name="Text Box 97"/>
          <p:cNvSpPr txBox="1">
            <a:spLocks noChangeArrowheads="1"/>
          </p:cNvSpPr>
          <p:nvPr/>
        </p:nvSpPr>
        <p:spPr bwMode="auto">
          <a:xfrm>
            <a:off x="3563888" y="3157474"/>
            <a:ext cx="269304" cy="161583"/>
          </a:xfrm>
          <a:prstGeom prst="rect">
            <a:avLst/>
          </a:prstGeom>
          <a:noFill/>
          <a:ln w="9525">
            <a:noFill/>
            <a:miter lim="800000"/>
            <a:headEnd/>
            <a:tailEnd/>
          </a:ln>
        </p:spPr>
        <p:txBody>
          <a:bodyPr wrap="none" lIns="0" tIns="0" rIns="0" bIns="0">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备调</a:t>
            </a:r>
          </a:p>
        </p:txBody>
      </p:sp>
      <p:pic>
        <p:nvPicPr>
          <p:cNvPr id="152" name="Picture 41" descr="通用路由器"/>
          <p:cNvPicPr>
            <a:picLocks noChangeAspect="1" noChangeArrowheads="1"/>
          </p:cNvPicPr>
          <p:nvPr/>
        </p:nvPicPr>
        <p:blipFill>
          <a:blip r:embed="rId3" cstate="print"/>
          <a:srcRect/>
          <a:stretch>
            <a:fillRect/>
          </a:stretch>
        </p:blipFill>
        <p:spPr bwMode="auto">
          <a:xfrm>
            <a:off x="2465040" y="4183587"/>
            <a:ext cx="234752" cy="159544"/>
          </a:xfrm>
          <a:prstGeom prst="rect">
            <a:avLst/>
          </a:prstGeom>
          <a:noFill/>
          <a:ln w="9525">
            <a:noFill/>
            <a:miter lim="800000"/>
            <a:headEnd/>
            <a:tailEnd/>
          </a:ln>
        </p:spPr>
      </p:pic>
      <p:pic>
        <p:nvPicPr>
          <p:cNvPr id="153" name="Picture 41" descr="通用路由器"/>
          <p:cNvPicPr>
            <a:picLocks noChangeAspect="1" noChangeArrowheads="1"/>
          </p:cNvPicPr>
          <p:nvPr/>
        </p:nvPicPr>
        <p:blipFill>
          <a:blip r:embed="rId3" cstate="print"/>
          <a:srcRect/>
          <a:stretch>
            <a:fillRect/>
          </a:stretch>
        </p:blipFill>
        <p:spPr bwMode="auto">
          <a:xfrm>
            <a:off x="2939958" y="4183587"/>
            <a:ext cx="234752" cy="159544"/>
          </a:xfrm>
          <a:prstGeom prst="rect">
            <a:avLst/>
          </a:prstGeom>
          <a:noFill/>
          <a:ln w="9525">
            <a:noFill/>
            <a:miter lim="800000"/>
            <a:headEnd/>
            <a:tailEnd/>
          </a:ln>
        </p:spPr>
      </p:pic>
      <p:pic>
        <p:nvPicPr>
          <p:cNvPr id="154" name="Picture 41" descr="通用路由器"/>
          <p:cNvPicPr>
            <a:picLocks noChangeAspect="1" noChangeArrowheads="1"/>
          </p:cNvPicPr>
          <p:nvPr/>
        </p:nvPicPr>
        <p:blipFill>
          <a:blip r:embed="rId3" cstate="print"/>
          <a:srcRect/>
          <a:stretch>
            <a:fillRect/>
          </a:stretch>
        </p:blipFill>
        <p:spPr bwMode="auto">
          <a:xfrm>
            <a:off x="3653172" y="4183587"/>
            <a:ext cx="234752" cy="159544"/>
          </a:xfrm>
          <a:prstGeom prst="rect">
            <a:avLst/>
          </a:prstGeom>
          <a:noFill/>
          <a:ln w="9525">
            <a:noFill/>
            <a:miter lim="800000"/>
            <a:headEnd/>
            <a:tailEnd/>
          </a:ln>
        </p:spPr>
      </p:pic>
      <p:sp>
        <p:nvSpPr>
          <p:cNvPr id="160" name="Text Box 38"/>
          <p:cNvSpPr txBox="1">
            <a:spLocks noChangeArrowheads="1"/>
          </p:cNvSpPr>
          <p:nvPr/>
        </p:nvSpPr>
        <p:spPr bwMode="auto">
          <a:xfrm>
            <a:off x="4823774" y="889222"/>
            <a:ext cx="1154163" cy="276999"/>
          </a:xfrm>
          <a:prstGeom prst="rect">
            <a:avLst/>
          </a:prstGeom>
          <a:noFill/>
          <a:ln w="9525">
            <a:noFill/>
            <a:miter lim="800000"/>
            <a:headEnd/>
            <a:tailEnd/>
          </a:ln>
        </p:spPr>
        <p:txBody>
          <a:bodyPr wrap="none" lIns="0" tIns="0" rIns="0" bIns="0">
            <a:spAutoFit/>
          </a:bodyPr>
          <a:lstStyle/>
          <a:p>
            <a:pPr algn="ctr"/>
            <a:r>
              <a:rPr lang="zh-CN" altLang="en-US" b="1" dirty="0">
                <a:latin typeface="微软雅黑" panose="020B0503020204020204" pitchFamily="34" charset="-122"/>
                <a:ea typeface="微软雅黑" panose="020B0503020204020204" pitchFamily="34" charset="-122"/>
              </a:rPr>
              <a:t>备份调度网</a:t>
            </a:r>
          </a:p>
        </p:txBody>
      </p:sp>
      <p:cxnSp>
        <p:nvCxnSpPr>
          <p:cNvPr id="174" name="AutoShape 13"/>
          <p:cNvCxnSpPr>
            <a:cxnSpLocks noChangeShapeType="1"/>
            <a:stCxn id="72" idx="2"/>
            <a:endCxn id="73" idx="0"/>
          </p:cNvCxnSpPr>
          <p:nvPr/>
        </p:nvCxnSpPr>
        <p:spPr bwMode="auto">
          <a:xfrm>
            <a:off x="3818298" y="1142061"/>
            <a:ext cx="378042" cy="449238"/>
          </a:xfrm>
          <a:prstGeom prst="straightConnector1">
            <a:avLst/>
          </a:prstGeom>
          <a:noFill/>
          <a:ln w="9525">
            <a:solidFill>
              <a:schemeClr val="tx1"/>
            </a:solidFill>
            <a:round/>
            <a:headEnd/>
            <a:tailEnd/>
          </a:ln>
        </p:spPr>
      </p:cxnSp>
      <p:pic>
        <p:nvPicPr>
          <p:cNvPr id="186" name="Picture 22" descr="通用路由器"/>
          <p:cNvPicPr>
            <a:picLocks noChangeAspect="1" noChangeArrowheads="1"/>
          </p:cNvPicPr>
          <p:nvPr/>
        </p:nvPicPr>
        <p:blipFill>
          <a:blip r:embed="rId2" cstate="print"/>
          <a:srcRect/>
          <a:stretch>
            <a:fillRect/>
          </a:stretch>
        </p:blipFill>
        <p:spPr bwMode="auto">
          <a:xfrm>
            <a:off x="3455876" y="1591299"/>
            <a:ext cx="292794" cy="198835"/>
          </a:xfrm>
          <a:prstGeom prst="rect">
            <a:avLst/>
          </a:prstGeom>
          <a:noFill/>
          <a:ln w="9525">
            <a:noFill/>
            <a:miter lim="800000"/>
            <a:headEnd/>
            <a:tailEnd/>
          </a:ln>
        </p:spPr>
      </p:pic>
      <p:cxnSp>
        <p:nvCxnSpPr>
          <p:cNvPr id="232" name="AutoShape 15"/>
          <p:cNvCxnSpPr>
            <a:cxnSpLocks noChangeShapeType="1"/>
            <a:stCxn id="186" idx="0"/>
            <a:endCxn id="72" idx="2"/>
          </p:cNvCxnSpPr>
          <p:nvPr/>
        </p:nvCxnSpPr>
        <p:spPr bwMode="auto">
          <a:xfrm flipV="1">
            <a:off x="3602273" y="1142061"/>
            <a:ext cx="216025" cy="449238"/>
          </a:xfrm>
          <a:prstGeom prst="straightConnector1">
            <a:avLst/>
          </a:prstGeom>
          <a:noFill/>
          <a:ln w="9525">
            <a:solidFill>
              <a:schemeClr val="tx1"/>
            </a:solidFill>
            <a:round/>
            <a:headEnd/>
            <a:tailEnd/>
          </a:ln>
        </p:spPr>
      </p:cxnSp>
      <p:cxnSp>
        <p:nvCxnSpPr>
          <p:cNvPr id="235" name="AutoShape 14"/>
          <p:cNvCxnSpPr>
            <a:cxnSpLocks noChangeShapeType="1"/>
            <a:stCxn id="73" idx="1"/>
          </p:cNvCxnSpPr>
          <p:nvPr/>
        </p:nvCxnSpPr>
        <p:spPr bwMode="auto">
          <a:xfrm flipH="1">
            <a:off x="3725906" y="1690716"/>
            <a:ext cx="324036" cy="8596"/>
          </a:xfrm>
          <a:prstGeom prst="straightConnector1">
            <a:avLst/>
          </a:prstGeom>
          <a:noFill/>
          <a:ln w="9525">
            <a:solidFill>
              <a:schemeClr val="tx1"/>
            </a:solidFill>
            <a:round/>
            <a:headEnd/>
            <a:tailEnd/>
          </a:ln>
        </p:spPr>
      </p:cxnSp>
      <p:pic>
        <p:nvPicPr>
          <p:cNvPr id="240" name="Picture 21" descr="通用路由器"/>
          <p:cNvPicPr>
            <a:picLocks noChangeAspect="1" noChangeArrowheads="1"/>
          </p:cNvPicPr>
          <p:nvPr/>
        </p:nvPicPr>
        <p:blipFill>
          <a:blip r:embed="rId2" cstate="print"/>
          <a:srcRect/>
          <a:stretch>
            <a:fillRect/>
          </a:stretch>
        </p:blipFill>
        <p:spPr bwMode="auto">
          <a:xfrm>
            <a:off x="2893052" y="2219745"/>
            <a:ext cx="292794" cy="198835"/>
          </a:xfrm>
          <a:prstGeom prst="rect">
            <a:avLst/>
          </a:prstGeom>
          <a:noFill/>
          <a:ln w="9525">
            <a:noFill/>
            <a:miter lim="800000"/>
            <a:headEnd/>
            <a:tailEnd/>
          </a:ln>
        </p:spPr>
      </p:pic>
      <p:pic>
        <p:nvPicPr>
          <p:cNvPr id="241" name="Picture 22" descr="通用路由器"/>
          <p:cNvPicPr>
            <a:picLocks noChangeAspect="1" noChangeArrowheads="1"/>
          </p:cNvPicPr>
          <p:nvPr/>
        </p:nvPicPr>
        <p:blipFill>
          <a:blip r:embed="rId2" cstate="print"/>
          <a:srcRect/>
          <a:stretch>
            <a:fillRect/>
          </a:stretch>
        </p:blipFill>
        <p:spPr bwMode="auto">
          <a:xfrm>
            <a:off x="3325100" y="2219745"/>
            <a:ext cx="292794" cy="198835"/>
          </a:xfrm>
          <a:prstGeom prst="rect">
            <a:avLst/>
          </a:prstGeom>
          <a:noFill/>
          <a:ln w="9525">
            <a:noFill/>
            <a:miter lim="800000"/>
            <a:headEnd/>
            <a:tailEnd/>
          </a:ln>
        </p:spPr>
      </p:pic>
      <p:cxnSp>
        <p:nvCxnSpPr>
          <p:cNvPr id="242" name="AutoShape 23"/>
          <p:cNvCxnSpPr>
            <a:cxnSpLocks noChangeShapeType="1"/>
            <a:stCxn id="75" idx="2"/>
            <a:endCxn id="240" idx="0"/>
          </p:cNvCxnSpPr>
          <p:nvPr/>
        </p:nvCxnSpPr>
        <p:spPr bwMode="auto">
          <a:xfrm flipH="1">
            <a:off x="3039449" y="1790134"/>
            <a:ext cx="76770" cy="429611"/>
          </a:xfrm>
          <a:prstGeom prst="straightConnector1">
            <a:avLst/>
          </a:prstGeom>
          <a:noFill/>
          <a:ln w="9525">
            <a:solidFill>
              <a:schemeClr val="tx1"/>
            </a:solidFill>
            <a:round/>
            <a:headEnd/>
            <a:tailEnd/>
          </a:ln>
        </p:spPr>
      </p:cxnSp>
      <p:cxnSp>
        <p:nvCxnSpPr>
          <p:cNvPr id="243" name="AutoShape 24"/>
          <p:cNvCxnSpPr>
            <a:cxnSpLocks noChangeShapeType="1"/>
            <a:stCxn id="241" idx="0"/>
            <a:endCxn id="75" idx="2"/>
          </p:cNvCxnSpPr>
          <p:nvPr/>
        </p:nvCxnSpPr>
        <p:spPr bwMode="auto">
          <a:xfrm flipH="1" flipV="1">
            <a:off x="3116219" y="1790134"/>
            <a:ext cx="355278" cy="429611"/>
          </a:xfrm>
          <a:prstGeom prst="straightConnector1">
            <a:avLst/>
          </a:prstGeom>
          <a:noFill/>
          <a:ln w="9525">
            <a:solidFill>
              <a:schemeClr val="tx1"/>
            </a:solidFill>
            <a:round/>
            <a:headEnd/>
            <a:tailEnd/>
          </a:ln>
        </p:spPr>
      </p:cxnSp>
      <p:cxnSp>
        <p:nvCxnSpPr>
          <p:cNvPr id="244" name="AutoShape 28"/>
          <p:cNvCxnSpPr>
            <a:cxnSpLocks noChangeShapeType="1"/>
            <a:stCxn id="241" idx="1"/>
            <a:endCxn id="240" idx="3"/>
          </p:cNvCxnSpPr>
          <p:nvPr/>
        </p:nvCxnSpPr>
        <p:spPr bwMode="auto">
          <a:xfrm flipH="1">
            <a:off x="3185846" y="2319162"/>
            <a:ext cx="139254" cy="0"/>
          </a:xfrm>
          <a:prstGeom prst="straightConnector1">
            <a:avLst/>
          </a:prstGeom>
          <a:noFill/>
          <a:ln w="9525">
            <a:solidFill>
              <a:schemeClr val="tx1"/>
            </a:solidFill>
            <a:round/>
            <a:headEnd/>
            <a:tailEnd/>
          </a:ln>
        </p:spPr>
      </p:cxnSp>
      <p:pic>
        <p:nvPicPr>
          <p:cNvPr id="245" name="Picture 21" descr="通用路由器"/>
          <p:cNvPicPr>
            <a:picLocks noChangeAspect="1" noChangeArrowheads="1"/>
          </p:cNvPicPr>
          <p:nvPr/>
        </p:nvPicPr>
        <p:blipFill>
          <a:blip r:embed="rId2" cstate="print"/>
          <a:srcRect/>
          <a:stretch>
            <a:fillRect/>
          </a:stretch>
        </p:blipFill>
        <p:spPr bwMode="auto">
          <a:xfrm>
            <a:off x="3680378" y="2219745"/>
            <a:ext cx="292794" cy="198835"/>
          </a:xfrm>
          <a:prstGeom prst="rect">
            <a:avLst/>
          </a:prstGeom>
          <a:noFill/>
          <a:ln w="9525">
            <a:noFill/>
            <a:miter lim="800000"/>
            <a:headEnd/>
            <a:tailEnd/>
          </a:ln>
        </p:spPr>
      </p:pic>
      <p:pic>
        <p:nvPicPr>
          <p:cNvPr id="246" name="Picture 22" descr="通用路由器"/>
          <p:cNvPicPr>
            <a:picLocks noChangeAspect="1" noChangeArrowheads="1"/>
          </p:cNvPicPr>
          <p:nvPr/>
        </p:nvPicPr>
        <p:blipFill>
          <a:blip r:embed="rId2" cstate="print"/>
          <a:srcRect/>
          <a:stretch>
            <a:fillRect/>
          </a:stretch>
        </p:blipFill>
        <p:spPr bwMode="auto">
          <a:xfrm>
            <a:off x="4135190" y="2219745"/>
            <a:ext cx="292794" cy="198835"/>
          </a:xfrm>
          <a:prstGeom prst="rect">
            <a:avLst/>
          </a:prstGeom>
          <a:noFill/>
          <a:ln w="9525">
            <a:noFill/>
            <a:miter lim="800000"/>
            <a:headEnd/>
            <a:tailEnd/>
          </a:ln>
        </p:spPr>
      </p:pic>
      <p:cxnSp>
        <p:nvCxnSpPr>
          <p:cNvPr id="247" name="AutoShape 23"/>
          <p:cNvCxnSpPr>
            <a:cxnSpLocks noChangeShapeType="1"/>
            <a:stCxn id="73" idx="2"/>
            <a:endCxn id="245" idx="0"/>
          </p:cNvCxnSpPr>
          <p:nvPr/>
        </p:nvCxnSpPr>
        <p:spPr bwMode="auto">
          <a:xfrm flipH="1">
            <a:off x="3826775" y="1790134"/>
            <a:ext cx="369565" cy="429611"/>
          </a:xfrm>
          <a:prstGeom prst="straightConnector1">
            <a:avLst/>
          </a:prstGeom>
          <a:noFill/>
          <a:ln w="9525">
            <a:solidFill>
              <a:schemeClr val="tx1"/>
            </a:solidFill>
            <a:round/>
            <a:headEnd/>
            <a:tailEnd/>
          </a:ln>
        </p:spPr>
      </p:cxnSp>
      <p:cxnSp>
        <p:nvCxnSpPr>
          <p:cNvPr id="248" name="AutoShape 24"/>
          <p:cNvCxnSpPr>
            <a:cxnSpLocks noChangeShapeType="1"/>
            <a:stCxn id="246" idx="0"/>
            <a:endCxn id="73" idx="2"/>
          </p:cNvCxnSpPr>
          <p:nvPr/>
        </p:nvCxnSpPr>
        <p:spPr bwMode="auto">
          <a:xfrm flipH="1" flipV="1">
            <a:off x="4196340" y="1790134"/>
            <a:ext cx="85247" cy="429611"/>
          </a:xfrm>
          <a:prstGeom prst="straightConnector1">
            <a:avLst/>
          </a:prstGeom>
          <a:noFill/>
          <a:ln w="9525">
            <a:solidFill>
              <a:schemeClr val="tx1"/>
            </a:solidFill>
            <a:round/>
            <a:headEnd/>
            <a:tailEnd/>
          </a:ln>
        </p:spPr>
      </p:cxnSp>
      <p:cxnSp>
        <p:nvCxnSpPr>
          <p:cNvPr id="249" name="AutoShape 28"/>
          <p:cNvCxnSpPr>
            <a:cxnSpLocks noChangeShapeType="1"/>
            <a:stCxn id="246" idx="1"/>
            <a:endCxn id="245" idx="3"/>
          </p:cNvCxnSpPr>
          <p:nvPr/>
        </p:nvCxnSpPr>
        <p:spPr bwMode="auto">
          <a:xfrm flipH="1">
            <a:off x="3973172" y="2319162"/>
            <a:ext cx="162018" cy="0"/>
          </a:xfrm>
          <a:prstGeom prst="straightConnector1">
            <a:avLst/>
          </a:prstGeom>
          <a:noFill/>
          <a:ln w="9525">
            <a:solidFill>
              <a:schemeClr val="tx1"/>
            </a:solidFill>
            <a:round/>
            <a:headEnd/>
            <a:tailEnd/>
          </a:ln>
        </p:spPr>
      </p:cxnSp>
      <p:pic>
        <p:nvPicPr>
          <p:cNvPr id="262" name="Picture 26" descr="通用路由器"/>
          <p:cNvPicPr>
            <a:picLocks noChangeAspect="1" noChangeArrowheads="1"/>
          </p:cNvPicPr>
          <p:nvPr/>
        </p:nvPicPr>
        <p:blipFill>
          <a:blip r:embed="rId2" cstate="print"/>
          <a:srcRect/>
          <a:stretch>
            <a:fillRect/>
          </a:stretch>
        </p:blipFill>
        <p:spPr bwMode="auto">
          <a:xfrm>
            <a:off x="2861810" y="2725425"/>
            <a:ext cx="292795" cy="198835"/>
          </a:xfrm>
          <a:prstGeom prst="rect">
            <a:avLst/>
          </a:prstGeom>
          <a:noFill/>
          <a:ln w="9525">
            <a:noFill/>
            <a:miter lim="800000"/>
            <a:headEnd/>
            <a:tailEnd/>
          </a:ln>
        </p:spPr>
      </p:pic>
      <p:cxnSp>
        <p:nvCxnSpPr>
          <p:cNvPr id="263" name="AutoShape 27"/>
          <p:cNvCxnSpPr>
            <a:cxnSpLocks noChangeShapeType="1"/>
            <a:stCxn id="240" idx="2"/>
            <a:endCxn id="262" idx="0"/>
          </p:cNvCxnSpPr>
          <p:nvPr/>
        </p:nvCxnSpPr>
        <p:spPr bwMode="auto">
          <a:xfrm flipH="1">
            <a:off x="3008208" y="2418579"/>
            <a:ext cx="31241" cy="306846"/>
          </a:xfrm>
          <a:prstGeom prst="straightConnector1">
            <a:avLst/>
          </a:prstGeom>
          <a:noFill/>
          <a:ln w="9525">
            <a:solidFill>
              <a:schemeClr val="tx1"/>
            </a:solidFill>
            <a:round/>
            <a:headEnd/>
            <a:tailEnd/>
          </a:ln>
        </p:spPr>
      </p:cxnSp>
      <p:pic>
        <p:nvPicPr>
          <p:cNvPr id="264" name="Picture 26" descr="通用路由器"/>
          <p:cNvPicPr>
            <a:picLocks noChangeAspect="1" noChangeArrowheads="1"/>
          </p:cNvPicPr>
          <p:nvPr/>
        </p:nvPicPr>
        <p:blipFill>
          <a:blip r:embed="rId2" cstate="print"/>
          <a:srcRect/>
          <a:stretch>
            <a:fillRect/>
          </a:stretch>
        </p:blipFill>
        <p:spPr bwMode="auto">
          <a:xfrm>
            <a:off x="3347864" y="2725425"/>
            <a:ext cx="292795" cy="198835"/>
          </a:xfrm>
          <a:prstGeom prst="rect">
            <a:avLst/>
          </a:prstGeom>
          <a:noFill/>
          <a:ln w="9525">
            <a:noFill/>
            <a:miter lim="800000"/>
            <a:headEnd/>
            <a:tailEnd/>
          </a:ln>
        </p:spPr>
      </p:pic>
      <p:cxnSp>
        <p:nvCxnSpPr>
          <p:cNvPr id="265" name="AutoShape 28"/>
          <p:cNvCxnSpPr>
            <a:cxnSpLocks noChangeShapeType="1"/>
            <a:stCxn id="264" idx="0"/>
            <a:endCxn id="241" idx="2"/>
          </p:cNvCxnSpPr>
          <p:nvPr/>
        </p:nvCxnSpPr>
        <p:spPr bwMode="auto">
          <a:xfrm flipH="1" flipV="1">
            <a:off x="3471497" y="2418579"/>
            <a:ext cx="22765" cy="306846"/>
          </a:xfrm>
          <a:prstGeom prst="straightConnector1">
            <a:avLst/>
          </a:prstGeom>
          <a:noFill/>
          <a:ln w="9525">
            <a:solidFill>
              <a:schemeClr val="tx1"/>
            </a:solidFill>
            <a:round/>
            <a:headEnd/>
            <a:tailEnd/>
          </a:ln>
        </p:spPr>
      </p:cxnSp>
      <p:pic>
        <p:nvPicPr>
          <p:cNvPr id="268" name="Picture 7" descr="通用路由器"/>
          <p:cNvPicPr>
            <a:picLocks noChangeAspect="1" noChangeArrowheads="1"/>
          </p:cNvPicPr>
          <p:nvPr/>
        </p:nvPicPr>
        <p:blipFill>
          <a:blip r:embed="rId2" cstate="print"/>
          <a:srcRect/>
          <a:stretch>
            <a:fillRect/>
          </a:stretch>
        </p:blipFill>
        <p:spPr bwMode="auto">
          <a:xfrm>
            <a:off x="6417784" y="943227"/>
            <a:ext cx="292794" cy="198835"/>
          </a:xfrm>
          <a:prstGeom prst="rect">
            <a:avLst/>
          </a:prstGeom>
          <a:noFill/>
          <a:ln w="9525">
            <a:noFill/>
            <a:miter lim="800000"/>
            <a:headEnd/>
            <a:tailEnd/>
          </a:ln>
        </p:spPr>
      </p:pic>
      <p:pic>
        <p:nvPicPr>
          <p:cNvPr id="269" name="Picture 8" descr="通用路由器"/>
          <p:cNvPicPr>
            <a:picLocks noChangeAspect="1" noChangeArrowheads="1"/>
          </p:cNvPicPr>
          <p:nvPr/>
        </p:nvPicPr>
        <p:blipFill>
          <a:blip r:embed="rId2" cstate="print"/>
          <a:srcRect/>
          <a:stretch>
            <a:fillRect/>
          </a:stretch>
        </p:blipFill>
        <p:spPr bwMode="auto">
          <a:xfrm>
            <a:off x="5778134" y="1591299"/>
            <a:ext cx="292794" cy="198834"/>
          </a:xfrm>
          <a:prstGeom prst="rect">
            <a:avLst/>
          </a:prstGeom>
          <a:noFill/>
          <a:ln w="9525">
            <a:noFill/>
            <a:miter lim="800000"/>
            <a:headEnd/>
            <a:tailEnd/>
          </a:ln>
        </p:spPr>
      </p:pic>
      <p:pic>
        <p:nvPicPr>
          <p:cNvPr id="270" name="Picture 9" descr="通用路由器"/>
          <p:cNvPicPr>
            <a:picLocks noChangeAspect="1" noChangeArrowheads="1"/>
          </p:cNvPicPr>
          <p:nvPr/>
        </p:nvPicPr>
        <p:blipFill>
          <a:blip r:embed="rId2" cstate="print"/>
          <a:srcRect/>
          <a:stretch>
            <a:fillRect/>
          </a:stretch>
        </p:blipFill>
        <p:spPr bwMode="auto">
          <a:xfrm>
            <a:off x="7074278" y="943227"/>
            <a:ext cx="292795" cy="198834"/>
          </a:xfrm>
          <a:prstGeom prst="rect">
            <a:avLst/>
          </a:prstGeom>
          <a:noFill/>
          <a:ln w="9525">
            <a:noFill/>
            <a:miter lim="800000"/>
            <a:headEnd/>
            <a:tailEnd/>
          </a:ln>
        </p:spPr>
      </p:pic>
      <p:pic>
        <p:nvPicPr>
          <p:cNvPr id="271" name="Picture 10" descr="通用路由器"/>
          <p:cNvPicPr>
            <a:picLocks noChangeAspect="1" noChangeArrowheads="1"/>
          </p:cNvPicPr>
          <p:nvPr/>
        </p:nvPicPr>
        <p:blipFill>
          <a:blip r:embed="rId2" cstate="print"/>
          <a:srcRect/>
          <a:stretch>
            <a:fillRect/>
          </a:stretch>
        </p:blipFill>
        <p:spPr bwMode="auto">
          <a:xfrm>
            <a:off x="7452320" y="1591299"/>
            <a:ext cx="292795" cy="198834"/>
          </a:xfrm>
          <a:prstGeom prst="rect">
            <a:avLst/>
          </a:prstGeom>
          <a:noFill/>
          <a:ln w="9525">
            <a:noFill/>
            <a:miter lim="800000"/>
            <a:headEnd/>
            <a:tailEnd/>
          </a:ln>
        </p:spPr>
      </p:pic>
      <p:pic>
        <p:nvPicPr>
          <p:cNvPr id="272" name="Picture 12" descr="通用路由器"/>
          <p:cNvPicPr>
            <a:picLocks noChangeAspect="1" noChangeArrowheads="1"/>
          </p:cNvPicPr>
          <p:nvPr/>
        </p:nvPicPr>
        <p:blipFill>
          <a:blip r:embed="rId2" cstate="print"/>
          <a:srcRect/>
          <a:stretch>
            <a:fillRect/>
          </a:stretch>
        </p:blipFill>
        <p:spPr bwMode="auto">
          <a:xfrm>
            <a:off x="6372200" y="1591299"/>
            <a:ext cx="292794" cy="198834"/>
          </a:xfrm>
          <a:prstGeom prst="rect">
            <a:avLst/>
          </a:prstGeom>
          <a:noFill/>
          <a:ln w="9525">
            <a:noFill/>
            <a:miter lim="800000"/>
            <a:headEnd/>
            <a:tailEnd/>
          </a:ln>
        </p:spPr>
      </p:pic>
      <p:cxnSp>
        <p:nvCxnSpPr>
          <p:cNvPr id="273" name="AutoShape 13"/>
          <p:cNvCxnSpPr>
            <a:cxnSpLocks noChangeShapeType="1"/>
            <a:endCxn id="269" idx="0"/>
          </p:cNvCxnSpPr>
          <p:nvPr/>
        </p:nvCxnSpPr>
        <p:spPr bwMode="auto">
          <a:xfrm flipH="1">
            <a:off x="5924531" y="1119273"/>
            <a:ext cx="640296" cy="472027"/>
          </a:xfrm>
          <a:prstGeom prst="straightConnector1">
            <a:avLst/>
          </a:prstGeom>
          <a:noFill/>
          <a:ln w="9525">
            <a:solidFill>
              <a:schemeClr val="tx1"/>
            </a:solidFill>
            <a:round/>
            <a:headEnd/>
            <a:tailEnd/>
          </a:ln>
        </p:spPr>
      </p:cxnSp>
      <p:cxnSp>
        <p:nvCxnSpPr>
          <p:cNvPr id="274" name="AutoShape 14"/>
          <p:cNvCxnSpPr>
            <a:cxnSpLocks noChangeShapeType="1"/>
            <a:stCxn id="272" idx="1"/>
            <a:endCxn id="269" idx="3"/>
          </p:cNvCxnSpPr>
          <p:nvPr/>
        </p:nvCxnSpPr>
        <p:spPr bwMode="auto">
          <a:xfrm flipH="1">
            <a:off x="6070928" y="1690716"/>
            <a:ext cx="301272" cy="0"/>
          </a:xfrm>
          <a:prstGeom prst="straightConnector1">
            <a:avLst/>
          </a:prstGeom>
          <a:noFill/>
          <a:ln w="9525">
            <a:solidFill>
              <a:schemeClr val="tx1"/>
            </a:solidFill>
            <a:round/>
            <a:headEnd/>
            <a:tailEnd/>
          </a:ln>
        </p:spPr>
      </p:cxnSp>
      <p:cxnSp>
        <p:nvCxnSpPr>
          <p:cNvPr id="275" name="AutoShape 15"/>
          <p:cNvCxnSpPr>
            <a:cxnSpLocks noChangeShapeType="1"/>
            <a:stCxn id="272" idx="0"/>
          </p:cNvCxnSpPr>
          <p:nvPr/>
        </p:nvCxnSpPr>
        <p:spPr bwMode="auto">
          <a:xfrm flipV="1">
            <a:off x="6518597" y="1119273"/>
            <a:ext cx="46230" cy="472026"/>
          </a:xfrm>
          <a:prstGeom prst="straightConnector1">
            <a:avLst/>
          </a:prstGeom>
          <a:noFill/>
          <a:ln w="9525">
            <a:solidFill>
              <a:schemeClr val="tx1"/>
            </a:solidFill>
            <a:round/>
            <a:headEnd/>
            <a:tailEnd/>
          </a:ln>
        </p:spPr>
      </p:cxnSp>
      <p:cxnSp>
        <p:nvCxnSpPr>
          <p:cNvPr id="276" name="AutoShape 20"/>
          <p:cNvCxnSpPr>
            <a:cxnSpLocks noChangeShapeType="1"/>
            <a:stCxn id="268" idx="3"/>
            <a:endCxn id="270" idx="1"/>
          </p:cNvCxnSpPr>
          <p:nvPr/>
        </p:nvCxnSpPr>
        <p:spPr bwMode="auto">
          <a:xfrm flipV="1">
            <a:off x="6710579" y="1042644"/>
            <a:ext cx="363700" cy="1"/>
          </a:xfrm>
          <a:prstGeom prst="straightConnector1">
            <a:avLst/>
          </a:prstGeom>
          <a:noFill/>
          <a:ln w="9525">
            <a:solidFill>
              <a:schemeClr val="tx1"/>
            </a:solidFill>
            <a:round/>
            <a:headEnd/>
            <a:tailEnd/>
          </a:ln>
        </p:spPr>
      </p:cxnSp>
      <p:pic>
        <p:nvPicPr>
          <p:cNvPr id="277" name="Picture 21" descr="通用路由器"/>
          <p:cNvPicPr>
            <a:picLocks noChangeAspect="1" noChangeArrowheads="1"/>
          </p:cNvPicPr>
          <p:nvPr/>
        </p:nvPicPr>
        <p:blipFill>
          <a:blip r:embed="rId2" cstate="print"/>
          <a:srcRect/>
          <a:stretch>
            <a:fillRect/>
          </a:stretch>
        </p:blipFill>
        <p:spPr bwMode="auto">
          <a:xfrm>
            <a:off x="5485340" y="2202555"/>
            <a:ext cx="292794" cy="198835"/>
          </a:xfrm>
          <a:prstGeom prst="rect">
            <a:avLst/>
          </a:prstGeom>
          <a:noFill/>
          <a:ln w="9525">
            <a:noFill/>
            <a:miter lim="800000"/>
            <a:headEnd/>
            <a:tailEnd/>
          </a:ln>
        </p:spPr>
      </p:pic>
      <p:pic>
        <p:nvPicPr>
          <p:cNvPr id="278" name="Picture 22" descr="通用路由器"/>
          <p:cNvPicPr>
            <a:picLocks noChangeAspect="1" noChangeArrowheads="1"/>
          </p:cNvPicPr>
          <p:nvPr/>
        </p:nvPicPr>
        <p:blipFill>
          <a:blip r:embed="rId2" cstate="print"/>
          <a:srcRect/>
          <a:stretch>
            <a:fillRect/>
          </a:stretch>
        </p:blipFill>
        <p:spPr bwMode="auto">
          <a:xfrm>
            <a:off x="5940152" y="2202555"/>
            <a:ext cx="292794" cy="198835"/>
          </a:xfrm>
          <a:prstGeom prst="rect">
            <a:avLst/>
          </a:prstGeom>
          <a:noFill/>
          <a:ln w="9525">
            <a:noFill/>
            <a:miter lim="800000"/>
            <a:headEnd/>
            <a:tailEnd/>
          </a:ln>
        </p:spPr>
      </p:pic>
      <p:cxnSp>
        <p:nvCxnSpPr>
          <p:cNvPr id="279" name="AutoShape 23"/>
          <p:cNvCxnSpPr>
            <a:cxnSpLocks noChangeShapeType="1"/>
            <a:stCxn id="269" idx="2"/>
            <a:endCxn id="277" idx="0"/>
          </p:cNvCxnSpPr>
          <p:nvPr/>
        </p:nvCxnSpPr>
        <p:spPr bwMode="auto">
          <a:xfrm flipH="1">
            <a:off x="5631737" y="1790134"/>
            <a:ext cx="292794" cy="412421"/>
          </a:xfrm>
          <a:prstGeom prst="straightConnector1">
            <a:avLst/>
          </a:prstGeom>
          <a:noFill/>
          <a:ln w="9525">
            <a:solidFill>
              <a:schemeClr val="tx1"/>
            </a:solidFill>
            <a:round/>
            <a:headEnd/>
            <a:tailEnd/>
          </a:ln>
        </p:spPr>
      </p:cxnSp>
      <p:cxnSp>
        <p:nvCxnSpPr>
          <p:cNvPr id="280" name="AutoShape 24"/>
          <p:cNvCxnSpPr>
            <a:cxnSpLocks noChangeShapeType="1"/>
            <a:stCxn id="278" idx="0"/>
            <a:endCxn id="269" idx="2"/>
          </p:cNvCxnSpPr>
          <p:nvPr/>
        </p:nvCxnSpPr>
        <p:spPr bwMode="auto">
          <a:xfrm flipH="1" flipV="1">
            <a:off x="5924531" y="1790134"/>
            <a:ext cx="162018" cy="412421"/>
          </a:xfrm>
          <a:prstGeom prst="straightConnector1">
            <a:avLst/>
          </a:prstGeom>
          <a:noFill/>
          <a:ln w="9525">
            <a:solidFill>
              <a:schemeClr val="tx1"/>
            </a:solidFill>
            <a:round/>
            <a:headEnd/>
            <a:tailEnd/>
          </a:ln>
        </p:spPr>
      </p:cxnSp>
      <p:pic>
        <p:nvPicPr>
          <p:cNvPr id="281" name="Picture 26" descr="通用路由器"/>
          <p:cNvPicPr>
            <a:picLocks noChangeAspect="1" noChangeArrowheads="1"/>
          </p:cNvPicPr>
          <p:nvPr/>
        </p:nvPicPr>
        <p:blipFill>
          <a:blip r:embed="rId2" cstate="print"/>
          <a:srcRect/>
          <a:stretch>
            <a:fillRect/>
          </a:stretch>
        </p:blipFill>
        <p:spPr bwMode="auto">
          <a:xfrm>
            <a:off x="6295430" y="2725425"/>
            <a:ext cx="292795" cy="198835"/>
          </a:xfrm>
          <a:prstGeom prst="rect">
            <a:avLst/>
          </a:prstGeom>
          <a:noFill/>
          <a:ln w="9525">
            <a:noFill/>
            <a:miter lim="800000"/>
            <a:headEnd/>
            <a:tailEnd/>
          </a:ln>
        </p:spPr>
      </p:pic>
      <p:cxnSp>
        <p:nvCxnSpPr>
          <p:cNvPr id="282" name="AutoShape 27"/>
          <p:cNvCxnSpPr>
            <a:cxnSpLocks noChangeShapeType="1"/>
            <a:stCxn id="294" idx="2"/>
            <a:endCxn id="281" idx="0"/>
          </p:cNvCxnSpPr>
          <p:nvPr/>
        </p:nvCxnSpPr>
        <p:spPr bwMode="auto">
          <a:xfrm>
            <a:off x="6441827" y="2418579"/>
            <a:ext cx="0" cy="306846"/>
          </a:xfrm>
          <a:prstGeom prst="straightConnector1">
            <a:avLst/>
          </a:prstGeom>
          <a:noFill/>
          <a:ln w="9525">
            <a:solidFill>
              <a:schemeClr val="tx1"/>
            </a:solidFill>
            <a:round/>
            <a:headEnd/>
            <a:tailEnd/>
          </a:ln>
        </p:spPr>
      </p:cxnSp>
      <p:sp>
        <p:nvSpPr>
          <p:cNvPr id="283" name="Text Box 29"/>
          <p:cNvSpPr txBox="1">
            <a:spLocks noChangeArrowheads="1"/>
          </p:cNvSpPr>
          <p:nvPr/>
        </p:nvSpPr>
        <p:spPr bwMode="auto">
          <a:xfrm>
            <a:off x="6048164" y="943228"/>
            <a:ext cx="269304" cy="161583"/>
          </a:xfrm>
          <a:prstGeom prst="rect">
            <a:avLst/>
          </a:prstGeom>
          <a:noFill/>
          <a:ln w="9525" algn="ctr">
            <a:noFill/>
            <a:miter lim="800000"/>
            <a:headEnd/>
            <a:tailEnd/>
          </a:ln>
        </p:spPr>
        <p:txBody>
          <a:bodyPr wrap="none" lIns="0" tIns="0" rIns="0" bIns="0">
            <a:spAutoFit/>
          </a:bodyPr>
          <a:lstStyle/>
          <a:p>
            <a:pPr algn="ctr"/>
            <a:r>
              <a:rPr lang="zh-CN" altLang="en-US" sz="1050" b="1" dirty="0">
                <a:latin typeface="微软雅黑" panose="020B0503020204020204" pitchFamily="34" charset="-122"/>
                <a:ea typeface="微软雅黑" panose="020B0503020204020204" pitchFamily="34" charset="-122"/>
              </a:rPr>
              <a:t>国调</a:t>
            </a:r>
          </a:p>
        </p:txBody>
      </p:sp>
      <p:sp>
        <p:nvSpPr>
          <p:cNvPr id="284" name="Text Box 30"/>
          <p:cNvSpPr txBox="1">
            <a:spLocks noChangeArrowheads="1"/>
          </p:cNvSpPr>
          <p:nvPr/>
        </p:nvSpPr>
        <p:spPr bwMode="auto">
          <a:xfrm>
            <a:off x="5454098" y="1483288"/>
            <a:ext cx="269304" cy="161583"/>
          </a:xfrm>
          <a:prstGeom prst="rect">
            <a:avLst/>
          </a:prstGeom>
          <a:noFill/>
          <a:ln w="9525" algn="ctr">
            <a:noFill/>
            <a:miter lim="800000"/>
            <a:headEnd/>
            <a:tailEnd/>
          </a:ln>
        </p:spPr>
        <p:txBody>
          <a:bodyPr wrap="none" lIns="0" tIns="0" rIns="0" bIns="0">
            <a:spAutoFit/>
          </a:bodyPr>
          <a:lstStyle/>
          <a:p>
            <a:pPr algn="ctr"/>
            <a:r>
              <a:rPr lang="zh-CN" altLang="en-US" sz="1050" b="1" dirty="0">
                <a:latin typeface="微软雅黑" panose="020B0503020204020204" pitchFamily="34" charset="-122"/>
                <a:ea typeface="微软雅黑" panose="020B0503020204020204" pitchFamily="34" charset="-122"/>
              </a:rPr>
              <a:t>网调</a:t>
            </a:r>
          </a:p>
        </p:txBody>
      </p:sp>
      <p:pic>
        <p:nvPicPr>
          <p:cNvPr id="285" name="Picture 26" descr="通用路由器"/>
          <p:cNvPicPr>
            <a:picLocks noChangeAspect="1" noChangeArrowheads="1"/>
          </p:cNvPicPr>
          <p:nvPr/>
        </p:nvPicPr>
        <p:blipFill>
          <a:blip r:embed="rId2" cstate="print"/>
          <a:srcRect/>
          <a:stretch>
            <a:fillRect/>
          </a:stretch>
        </p:blipFill>
        <p:spPr bwMode="auto">
          <a:xfrm>
            <a:off x="6835490" y="2725425"/>
            <a:ext cx="292795" cy="198835"/>
          </a:xfrm>
          <a:prstGeom prst="rect">
            <a:avLst/>
          </a:prstGeom>
          <a:noFill/>
          <a:ln w="9525">
            <a:noFill/>
            <a:miter lim="800000"/>
            <a:headEnd/>
            <a:tailEnd/>
          </a:ln>
        </p:spPr>
      </p:pic>
      <p:cxnSp>
        <p:nvCxnSpPr>
          <p:cNvPr id="286" name="AutoShape 28"/>
          <p:cNvCxnSpPr>
            <a:cxnSpLocks noChangeShapeType="1"/>
            <a:stCxn id="278" idx="1"/>
            <a:endCxn id="277" idx="3"/>
          </p:cNvCxnSpPr>
          <p:nvPr/>
        </p:nvCxnSpPr>
        <p:spPr bwMode="auto">
          <a:xfrm flipH="1">
            <a:off x="5778134" y="2301972"/>
            <a:ext cx="162018" cy="0"/>
          </a:xfrm>
          <a:prstGeom prst="straightConnector1">
            <a:avLst/>
          </a:prstGeom>
          <a:noFill/>
          <a:ln w="9525">
            <a:solidFill>
              <a:schemeClr val="tx1"/>
            </a:solidFill>
            <a:round/>
            <a:headEnd/>
            <a:tailEnd/>
          </a:ln>
        </p:spPr>
      </p:cxnSp>
      <p:cxnSp>
        <p:nvCxnSpPr>
          <p:cNvPr id="287" name="AutoShape 28"/>
          <p:cNvCxnSpPr>
            <a:cxnSpLocks noChangeShapeType="1"/>
            <a:stCxn id="285" idx="0"/>
            <a:endCxn id="295" idx="2"/>
          </p:cNvCxnSpPr>
          <p:nvPr/>
        </p:nvCxnSpPr>
        <p:spPr bwMode="auto">
          <a:xfrm flipH="1" flipV="1">
            <a:off x="6873875" y="2418579"/>
            <a:ext cx="108012" cy="306846"/>
          </a:xfrm>
          <a:prstGeom prst="straightConnector1">
            <a:avLst/>
          </a:prstGeom>
          <a:noFill/>
          <a:ln w="9525">
            <a:solidFill>
              <a:schemeClr val="tx1"/>
            </a:solidFill>
            <a:round/>
            <a:headEnd/>
            <a:tailEnd/>
          </a:ln>
        </p:spPr>
      </p:cxnSp>
      <p:sp>
        <p:nvSpPr>
          <p:cNvPr id="288" name="Text Box 33"/>
          <p:cNvSpPr txBox="1">
            <a:spLocks noChangeArrowheads="1"/>
          </p:cNvSpPr>
          <p:nvPr/>
        </p:nvSpPr>
        <p:spPr bwMode="auto">
          <a:xfrm>
            <a:off x="4913037" y="2671420"/>
            <a:ext cx="368691" cy="161583"/>
          </a:xfrm>
          <a:prstGeom prst="rect">
            <a:avLst/>
          </a:prstGeom>
          <a:noFill/>
          <a:ln w="9525" algn="ctr">
            <a:noFill/>
            <a:miter lim="800000"/>
            <a:headEnd/>
            <a:tailEnd/>
          </a:ln>
        </p:spPr>
        <p:txBody>
          <a:bodyPr wrap="none" lIns="0" tIns="0" rIns="0" bIns="0">
            <a:spAutoFit/>
          </a:bodyPr>
          <a:lstStyle/>
          <a:p>
            <a:pPr algn="ctr"/>
            <a:r>
              <a:rPr lang="zh-CN" altLang="en-US" sz="1050" b="1" dirty="0">
                <a:latin typeface="微软雅黑" panose="020B0503020204020204" pitchFamily="34" charset="-122"/>
                <a:ea typeface="微软雅黑" panose="020B0503020204020204" pitchFamily="34" charset="-122"/>
              </a:rPr>
              <a:t>地调</a:t>
            </a:r>
            <a:r>
              <a:rPr lang="en-US" altLang="zh-CN" sz="1050" b="1" dirty="0">
                <a:latin typeface="微软雅黑" panose="020B0503020204020204" pitchFamily="34" charset="-122"/>
                <a:ea typeface="微软雅黑" panose="020B0503020204020204" pitchFamily="34" charset="-122"/>
              </a:rPr>
              <a:t>B</a:t>
            </a:r>
            <a:endParaRPr lang="zh-CN" altLang="en-US" sz="1050" b="1" dirty="0">
              <a:latin typeface="微软雅黑" panose="020B0503020204020204" pitchFamily="34" charset="-122"/>
              <a:ea typeface="微软雅黑" panose="020B0503020204020204" pitchFamily="34" charset="-122"/>
            </a:endParaRPr>
          </a:p>
        </p:txBody>
      </p:sp>
      <p:sp>
        <p:nvSpPr>
          <p:cNvPr id="289" name="Text Box 31"/>
          <p:cNvSpPr txBox="1">
            <a:spLocks noChangeArrowheads="1"/>
          </p:cNvSpPr>
          <p:nvPr/>
        </p:nvSpPr>
        <p:spPr bwMode="auto">
          <a:xfrm>
            <a:off x="5074253" y="1969342"/>
            <a:ext cx="370294" cy="161583"/>
          </a:xfrm>
          <a:prstGeom prst="rect">
            <a:avLst/>
          </a:prstGeom>
          <a:noFill/>
          <a:ln w="9525" algn="ctr">
            <a:noFill/>
            <a:miter lim="800000"/>
            <a:headEnd/>
            <a:tailEnd/>
          </a:ln>
        </p:spPr>
        <p:txBody>
          <a:bodyPr wrap="none" lIns="0" tIns="0" rIns="0" bIns="0">
            <a:spAutoFit/>
          </a:bodyPr>
          <a:lstStyle/>
          <a:p>
            <a:pPr algn="ctr"/>
            <a:r>
              <a:rPr lang="zh-CN" altLang="en-US" sz="1050" b="1" dirty="0">
                <a:latin typeface="微软雅黑" panose="020B0503020204020204" pitchFamily="34" charset="-122"/>
                <a:ea typeface="微软雅黑" panose="020B0503020204020204" pitchFamily="34" charset="-122"/>
              </a:rPr>
              <a:t>省调</a:t>
            </a:r>
            <a:r>
              <a:rPr lang="en-US" altLang="zh-CN" sz="1050" b="1" dirty="0">
                <a:latin typeface="微软雅黑" panose="020B0503020204020204" pitchFamily="34" charset="-122"/>
                <a:ea typeface="微软雅黑" panose="020B0503020204020204" pitchFamily="34" charset="-122"/>
              </a:rPr>
              <a:t>A</a:t>
            </a:r>
            <a:endParaRPr lang="zh-CN" altLang="en-US" sz="1050" b="1" dirty="0">
              <a:latin typeface="微软雅黑" panose="020B0503020204020204" pitchFamily="34" charset="-122"/>
              <a:ea typeface="微软雅黑" panose="020B0503020204020204" pitchFamily="34" charset="-122"/>
            </a:endParaRPr>
          </a:p>
        </p:txBody>
      </p:sp>
      <p:cxnSp>
        <p:nvCxnSpPr>
          <p:cNvPr id="290" name="AutoShape 13"/>
          <p:cNvCxnSpPr>
            <a:cxnSpLocks noChangeShapeType="1"/>
            <a:stCxn id="270" idx="2"/>
            <a:endCxn id="271" idx="0"/>
          </p:cNvCxnSpPr>
          <p:nvPr/>
        </p:nvCxnSpPr>
        <p:spPr bwMode="auto">
          <a:xfrm>
            <a:off x="7220676" y="1142061"/>
            <a:ext cx="378042" cy="449238"/>
          </a:xfrm>
          <a:prstGeom prst="straightConnector1">
            <a:avLst/>
          </a:prstGeom>
          <a:noFill/>
          <a:ln w="9525">
            <a:solidFill>
              <a:schemeClr val="tx1"/>
            </a:solidFill>
            <a:round/>
            <a:headEnd/>
            <a:tailEnd/>
          </a:ln>
        </p:spPr>
      </p:cxnSp>
      <p:pic>
        <p:nvPicPr>
          <p:cNvPr id="291" name="Picture 22" descr="通用路由器"/>
          <p:cNvPicPr>
            <a:picLocks noChangeAspect="1" noChangeArrowheads="1"/>
          </p:cNvPicPr>
          <p:nvPr/>
        </p:nvPicPr>
        <p:blipFill>
          <a:blip r:embed="rId2" cstate="print"/>
          <a:srcRect/>
          <a:stretch>
            <a:fillRect/>
          </a:stretch>
        </p:blipFill>
        <p:spPr bwMode="auto">
          <a:xfrm>
            <a:off x="6858254" y="1591299"/>
            <a:ext cx="292794" cy="198835"/>
          </a:xfrm>
          <a:prstGeom prst="rect">
            <a:avLst/>
          </a:prstGeom>
          <a:noFill/>
          <a:ln w="9525">
            <a:noFill/>
            <a:miter lim="800000"/>
            <a:headEnd/>
            <a:tailEnd/>
          </a:ln>
        </p:spPr>
      </p:pic>
      <p:cxnSp>
        <p:nvCxnSpPr>
          <p:cNvPr id="292" name="AutoShape 15"/>
          <p:cNvCxnSpPr>
            <a:cxnSpLocks noChangeShapeType="1"/>
            <a:stCxn id="291" idx="0"/>
            <a:endCxn id="270" idx="2"/>
          </p:cNvCxnSpPr>
          <p:nvPr/>
        </p:nvCxnSpPr>
        <p:spPr bwMode="auto">
          <a:xfrm flipV="1">
            <a:off x="7004651" y="1142061"/>
            <a:ext cx="216025" cy="449238"/>
          </a:xfrm>
          <a:prstGeom prst="straightConnector1">
            <a:avLst/>
          </a:prstGeom>
          <a:noFill/>
          <a:ln w="9525">
            <a:solidFill>
              <a:schemeClr val="tx1"/>
            </a:solidFill>
            <a:round/>
            <a:headEnd/>
            <a:tailEnd/>
          </a:ln>
        </p:spPr>
      </p:cxnSp>
      <p:cxnSp>
        <p:nvCxnSpPr>
          <p:cNvPr id="293" name="AutoShape 14"/>
          <p:cNvCxnSpPr>
            <a:cxnSpLocks noChangeShapeType="1"/>
            <a:stCxn id="271" idx="1"/>
          </p:cNvCxnSpPr>
          <p:nvPr/>
        </p:nvCxnSpPr>
        <p:spPr bwMode="auto">
          <a:xfrm flipH="1">
            <a:off x="7128284" y="1690716"/>
            <a:ext cx="324036" cy="8596"/>
          </a:xfrm>
          <a:prstGeom prst="straightConnector1">
            <a:avLst/>
          </a:prstGeom>
          <a:noFill/>
          <a:ln w="9525">
            <a:solidFill>
              <a:schemeClr val="tx1"/>
            </a:solidFill>
            <a:round/>
            <a:headEnd/>
            <a:tailEnd/>
          </a:ln>
        </p:spPr>
      </p:cxnSp>
      <p:pic>
        <p:nvPicPr>
          <p:cNvPr id="294" name="Picture 21" descr="通用路由器"/>
          <p:cNvPicPr>
            <a:picLocks noChangeAspect="1" noChangeArrowheads="1"/>
          </p:cNvPicPr>
          <p:nvPr/>
        </p:nvPicPr>
        <p:blipFill>
          <a:blip r:embed="rId2" cstate="print"/>
          <a:srcRect/>
          <a:stretch>
            <a:fillRect/>
          </a:stretch>
        </p:blipFill>
        <p:spPr bwMode="auto">
          <a:xfrm>
            <a:off x="6295430" y="2219745"/>
            <a:ext cx="292794" cy="198835"/>
          </a:xfrm>
          <a:prstGeom prst="rect">
            <a:avLst/>
          </a:prstGeom>
          <a:noFill/>
          <a:ln w="9525">
            <a:noFill/>
            <a:miter lim="800000"/>
            <a:headEnd/>
            <a:tailEnd/>
          </a:ln>
        </p:spPr>
      </p:pic>
      <p:pic>
        <p:nvPicPr>
          <p:cNvPr id="295" name="Picture 22" descr="通用路由器"/>
          <p:cNvPicPr>
            <a:picLocks noChangeAspect="1" noChangeArrowheads="1"/>
          </p:cNvPicPr>
          <p:nvPr/>
        </p:nvPicPr>
        <p:blipFill>
          <a:blip r:embed="rId2" cstate="print"/>
          <a:srcRect/>
          <a:stretch>
            <a:fillRect/>
          </a:stretch>
        </p:blipFill>
        <p:spPr bwMode="auto">
          <a:xfrm>
            <a:off x="6727478" y="2219745"/>
            <a:ext cx="292794" cy="198835"/>
          </a:xfrm>
          <a:prstGeom prst="rect">
            <a:avLst/>
          </a:prstGeom>
          <a:noFill/>
          <a:ln w="9525">
            <a:noFill/>
            <a:miter lim="800000"/>
            <a:headEnd/>
            <a:tailEnd/>
          </a:ln>
        </p:spPr>
      </p:pic>
      <p:cxnSp>
        <p:nvCxnSpPr>
          <p:cNvPr id="296" name="AutoShape 23"/>
          <p:cNvCxnSpPr>
            <a:cxnSpLocks noChangeShapeType="1"/>
            <a:stCxn id="272" idx="2"/>
            <a:endCxn id="294" idx="0"/>
          </p:cNvCxnSpPr>
          <p:nvPr/>
        </p:nvCxnSpPr>
        <p:spPr bwMode="auto">
          <a:xfrm flipH="1">
            <a:off x="6441827" y="1790134"/>
            <a:ext cx="76770" cy="429611"/>
          </a:xfrm>
          <a:prstGeom prst="straightConnector1">
            <a:avLst/>
          </a:prstGeom>
          <a:noFill/>
          <a:ln w="9525">
            <a:solidFill>
              <a:schemeClr val="tx1"/>
            </a:solidFill>
            <a:round/>
            <a:headEnd/>
            <a:tailEnd/>
          </a:ln>
        </p:spPr>
      </p:cxnSp>
      <p:cxnSp>
        <p:nvCxnSpPr>
          <p:cNvPr id="297" name="AutoShape 24"/>
          <p:cNvCxnSpPr>
            <a:cxnSpLocks noChangeShapeType="1"/>
            <a:stCxn id="295" idx="0"/>
            <a:endCxn id="272" idx="2"/>
          </p:cNvCxnSpPr>
          <p:nvPr/>
        </p:nvCxnSpPr>
        <p:spPr bwMode="auto">
          <a:xfrm flipH="1" flipV="1">
            <a:off x="6518597" y="1790134"/>
            <a:ext cx="355278" cy="429611"/>
          </a:xfrm>
          <a:prstGeom prst="straightConnector1">
            <a:avLst/>
          </a:prstGeom>
          <a:noFill/>
          <a:ln w="9525">
            <a:solidFill>
              <a:schemeClr val="tx1"/>
            </a:solidFill>
            <a:round/>
            <a:headEnd/>
            <a:tailEnd/>
          </a:ln>
        </p:spPr>
      </p:cxnSp>
      <p:cxnSp>
        <p:nvCxnSpPr>
          <p:cNvPr id="298" name="AutoShape 28"/>
          <p:cNvCxnSpPr>
            <a:cxnSpLocks noChangeShapeType="1"/>
            <a:stCxn id="295" idx="1"/>
            <a:endCxn id="294" idx="3"/>
          </p:cNvCxnSpPr>
          <p:nvPr/>
        </p:nvCxnSpPr>
        <p:spPr bwMode="auto">
          <a:xfrm flipH="1">
            <a:off x="6588224" y="2319162"/>
            <a:ext cx="139254" cy="0"/>
          </a:xfrm>
          <a:prstGeom prst="straightConnector1">
            <a:avLst/>
          </a:prstGeom>
          <a:noFill/>
          <a:ln w="9525">
            <a:solidFill>
              <a:schemeClr val="tx1"/>
            </a:solidFill>
            <a:round/>
            <a:headEnd/>
            <a:tailEnd/>
          </a:ln>
        </p:spPr>
      </p:cxnSp>
      <p:pic>
        <p:nvPicPr>
          <p:cNvPr id="299" name="Picture 21" descr="通用路由器"/>
          <p:cNvPicPr>
            <a:picLocks noChangeAspect="1" noChangeArrowheads="1"/>
          </p:cNvPicPr>
          <p:nvPr/>
        </p:nvPicPr>
        <p:blipFill>
          <a:blip r:embed="rId2" cstate="print"/>
          <a:srcRect/>
          <a:stretch>
            <a:fillRect/>
          </a:stretch>
        </p:blipFill>
        <p:spPr bwMode="auto">
          <a:xfrm>
            <a:off x="7082756" y="2219745"/>
            <a:ext cx="292794" cy="198835"/>
          </a:xfrm>
          <a:prstGeom prst="rect">
            <a:avLst/>
          </a:prstGeom>
          <a:noFill/>
          <a:ln w="9525">
            <a:noFill/>
            <a:miter lim="800000"/>
            <a:headEnd/>
            <a:tailEnd/>
          </a:ln>
        </p:spPr>
      </p:pic>
      <p:pic>
        <p:nvPicPr>
          <p:cNvPr id="300" name="Picture 22" descr="通用路由器"/>
          <p:cNvPicPr>
            <a:picLocks noChangeAspect="1" noChangeArrowheads="1"/>
          </p:cNvPicPr>
          <p:nvPr/>
        </p:nvPicPr>
        <p:blipFill>
          <a:blip r:embed="rId2" cstate="print"/>
          <a:srcRect/>
          <a:stretch>
            <a:fillRect/>
          </a:stretch>
        </p:blipFill>
        <p:spPr bwMode="auto">
          <a:xfrm>
            <a:off x="7537568" y="2219745"/>
            <a:ext cx="292794" cy="198835"/>
          </a:xfrm>
          <a:prstGeom prst="rect">
            <a:avLst/>
          </a:prstGeom>
          <a:noFill/>
          <a:ln w="9525">
            <a:noFill/>
            <a:miter lim="800000"/>
            <a:headEnd/>
            <a:tailEnd/>
          </a:ln>
        </p:spPr>
      </p:pic>
      <p:cxnSp>
        <p:nvCxnSpPr>
          <p:cNvPr id="301" name="AutoShape 23"/>
          <p:cNvCxnSpPr>
            <a:cxnSpLocks noChangeShapeType="1"/>
            <a:stCxn id="271" idx="2"/>
            <a:endCxn id="299" idx="0"/>
          </p:cNvCxnSpPr>
          <p:nvPr/>
        </p:nvCxnSpPr>
        <p:spPr bwMode="auto">
          <a:xfrm flipH="1">
            <a:off x="7229153" y="1790134"/>
            <a:ext cx="369565" cy="429611"/>
          </a:xfrm>
          <a:prstGeom prst="straightConnector1">
            <a:avLst/>
          </a:prstGeom>
          <a:noFill/>
          <a:ln w="9525">
            <a:solidFill>
              <a:schemeClr val="tx1"/>
            </a:solidFill>
            <a:round/>
            <a:headEnd/>
            <a:tailEnd/>
          </a:ln>
        </p:spPr>
      </p:cxnSp>
      <p:cxnSp>
        <p:nvCxnSpPr>
          <p:cNvPr id="302" name="AutoShape 24"/>
          <p:cNvCxnSpPr>
            <a:cxnSpLocks noChangeShapeType="1"/>
            <a:stCxn id="300" idx="0"/>
            <a:endCxn id="271" idx="2"/>
          </p:cNvCxnSpPr>
          <p:nvPr/>
        </p:nvCxnSpPr>
        <p:spPr bwMode="auto">
          <a:xfrm flipH="1" flipV="1">
            <a:off x="7598718" y="1790134"/>
            <a:ext cx="85247" cy="429611"/>
          </a:xfrm>
          <a:prstGeom prst="straightConnector1">
            <a:avLst/>
          </a:prstGeom>
          <a:noFill/>
          <a:ln w="9525">
            <a:solidFill>
              <a:schemeClr val="tx1"/>
            </a:solidFill>
            <a:round/>
            <a:headEnd/>
            <a:tailEnd/>
          </a:ln>
        </p:spPr>
      </p:cxnSp>
      <p:cxnSp>
        <p:nvCxnSpPr>
          <p:cNvPr id="303" name="AutoShape 28"/>
          <p:cNvCxnSpPr>
            <a:cxnSpLocks noChangeShapeType="1"/>
            <a:stCxn id="300" idx="1"/>
            <a:endCxn id="299" idx="3"/>
          </p:cNvCxnSpPr>
          <p:nvPr/>
        </p:nvCxnSpPr>
        <p:spPr bwMode="auto">
          <a:xfrm flipH="1">
            <a:off x="7375550" y="2319162"/>
            <a:ext cx="162018" cy="0"/>
          </a:xfrm>
          <a:prstGeom prst="straightConnector1">
            <a:avLst/>
          </a:prstGeom>
          <a:noFill/>
          <a:ln w="9525">
            <a:solidFill>
              <a:schemeClr val="tx1"/>
            </a:solidFill>
            <a:round/>
            <a:headEnd/>
            <a:tailEnd/>
          </a:ln>
        </p:spPr>
      </p:cxnSp>
      <p:sp>
        <p:nvSpPr>
          <p:cNvPr id="312" name="Text Box 97"/>
          <p:cNvSpPr txBox="1">
            <a:spLocks noChangeArrowheads="1"/>
          </p:cNvSpPr>
          <p:nvPr/>
        </p:nvSpPr>
        <p:spPr bwMode="auto">
          <a:xfrm>
            <a:off x="2592505" y="3157474"/>
            <a:ext cx="269304" cy="161583"/>
          </a:xfrm>
          <a:prstGeom prst="rect">
            <a:avLst/>
          </a:prstGeom>
          <a:noFill/>
          <a:ln w="9525">
            <a:noFill/>
            <a:miter lim="800000"/>
            <a:headEnd/>
            <a:tailEnd/>
          </a:ln>
        </p:spPr>
        <p:txBody>
          <a:bodyPr wrap="none" lIns="0" tIns="0" rIns="0" bIns="0">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主调</a:t>
            </a:r>
          </a:p>
        </p:txBody>
      </p:sp>
      <p:pic>
        <p:nvPicPr>
          <p:cNvPr id="327" name="Picture 52" descr="服务器类"/>
          <p:cNvPicPr>
            <a:picLocks noChangeAspect="1" noChangeArrowheads="1"/>
          </p:cNvPicPr>
          <p:nvPr/>
        </p:nvPicPr>
        <p:blipFill>
          <a:blip r:embed="rId4" cstate="print"/>
          <a:srcRect/>
          <a:stretch>
            <a:fillRect/>
          </a:stretch>
        </p:blipFill>
        <p:spPr bwMode="auto">
          <a:xfrm>
            <a:off x="3995936" y="4472653"/>
            <a:ext cx="270030" cy="359006"/>
          </a:xfrm>
          <a:prstGeom prst="rect">
            <a:avLst/>
          </a:prstGeom>
          <a:noFill/>
          <a:ln w="9525">
            <a:noFill/>
            <a:miter lim="800000"/>
            <a:headEnd/>
            <a:tailEnd/>
          </a:ln>
        </p:spPr>
      </p:pic>
      <p:sp>
        <p:nvSpPr>
          <p:cNvPr id="328" name="椭圆 249"/>
          <p:cNvSpPr>
            <a:spLocks noChangeArrowheads="1"/>
          </p:cNvSpPr>
          <p:nvPr/>
        </p:nvSpPr>
        <p:spPr bwMode="auto">
          <a:xfrm>
            <a:off x="5994158" y="3157473"/>
            <a:ext cx="1683246" cy="1714500"/>
          </a:xfrm>
          <a:prstGeom prst="roundRect">
            <a:avLst/>
          </a:prstGeom>
          <a:solidFill>
            <a:schemeClr val="accent1">
              <a:lumMod val="75000"/>
            </a:schemeClr>
          </a:soli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zh-CN" altLang="en-US" dirty="0">
              <a:latin typeface="微软雅黑" panose="020B0503020204020204" pitchFamily="34" charset="-122"/>
              <a:ea typeface="微软雅黑" panose="020B0503020204020204" pitchFamily="34" charset="-122"/>
            </a:endParaRPr>
          </a:p>
        </p:txBody>
      </p:sp>
      <p:pic>
        <p:nvPicPr>
          <p:cNvPr id="329" name="Picture 40" descr="通用路由器"/>
          <p:cNvPicPr>
            <a:picLocks noChangeAspect="1" noChangeArrowheads="1"/>
          </p:cNvPicPr>
          <p:nvPr/>
        </p:nvPicPr>
        <p:blipFill>
          <a:blip r:embed="rId2" cstate="print"/>
          <a:srcRect/>
          <a:stretch>
            <a:fillRect/>
          </a:stretch>
        </p:blipFill>
        <p:spPr bwMode="auto">
          <a:xfrm>
            <a:off x="6480212" y="3390687"/>
            <a:ext cx="292795" cy="198835"/>
          </a:xfrm>
          <a:prstGeom prst="rect">
            <a:avLst/>
          </a:prstGeom>
          <a:noFill/>
          <a:ln w="9525">
            <a:noFill/>
            <a:miter lim="800000"/>
            <a:headEnd/>
            <a:tailEnd/>
          </a:ln>
        </p:spPr>
      </p:pic>
      <p:pic>
        <p:nvPicPr>
          <p:cNvPr id="330" name="Picture 41" descr="通用路由器"/>
          <p:cNvPicPr>
            <a:picLocks noChangeAspect="1" noChangeArrowheads="1"/>
          </p:cNvPicPr>
          <p:nvPr/>
        </p:nvPicPr>
        <p:blipFill>
          <a:blip r:embed="rId3" cstate="print"/>
          <a:srcRect/>
          <a:stretch>
            <a:fillRect/>
          </a:stretch>
        </p:blipFill>
        <p:spPr bwMode="auto">
          <a:xfrm>
            <a:off x="6318194" y="3751539"/>
            <a:ext cx="234752" cy="159544"/>
          </a:xfrm>
          <a:prstGeom prst="rect">
            <a:avLst/>
          </a:prstGeom>
          <a:noFill/>
          <a:ln w="9525">
            <a:noFill/>
            <a:miter lim="800000"/>
            <a:headEnd/>
            <a:tailEnd/>
          </a:ln>
        </p:spPr>
      </p:pic>
      <p:cxnSp>
        <p:nvCxnSpPr>
          <p:cNvPr id="331" name="AutoShape 42"/>
          <p:cNvCxnSpPr>
            <a:cxnSpLocks noChangeShapeType="1"/>
            <a:stCxn id="330" idx="0"/>
            <a:endCxn id="329" idx="2"/>
          </p:cNvCxnSpPr>
          <p:nvPr/>
        </p:nvCxnSpPr>
        <p:spPr bwMode="auto">
          <a:xfrm flipV="1">
            <a:off x="6435570" y="3589521"/>
            <a:ext cx="191040" cy="162018"/>
          </a:xfrm>
          <a:prstGeom prst="straightConnector1">
            <a:avLst/>
          </a:prstGeom>
          <a:noFill/>
          <a:ln w="9525">
            <a:solidFill>
              <a:schemeClr val="bg1"/>
            </a:solidFill>
            <a:round/>
            <a:headEnd/>
            <a:tailEnd/>
          </a:ln>
        </p:spPr>
      </p:cxnSp>
      <p:cxnSp>
        <p:nvCxnSpPr>
          <p:cNvPr id="332" name="AutoShape 50"/>
          <p:cNvCxnSpPr>
            <a:cxnSpLocks noChangeShapeType="1"/>
            <a:stCxn id="352" idx="0"/>
            <a:endCxn id="330" idx="2"/>
          </p:cNvCxnSpPr>
          <p:nvPr/>
        </p:nvCxnSpPr>
        <p:spPr bwMode="auto">
          <a:xfrm flipV="1">
            <a:off x="6273552" y="3911083"/>
            <a:ext cx="162018" cy="272504"/>
          </a:xfrm>
          <a:prstGeom prst="straightConnector1">
            <a:avLst/>
          </a:prstGeom>
          <a:noFill/>
          <a:ln w="9525">
            <a:solidFill>
              <a:schemeClr val="bg1"/>
            </a:solidFill>
            <a:round/>
            <a:headEnd/>
            <a:tailEnd/>
          </a:ln>
        </p:spPr>
      </p:cxnSp>
      <p:cxnSp>
        <p:nvCxnSpPr>
          <p:cNvPr id="333" name="AutoShape 53"/>
          <p:cNvCxnSpPr>
            <a:cxnSpLocks noChangeShapeType="1"/>
          </p:cNvCxnSpPr>
          <p:nvPr/>
        </p:nvCxnSpPr>
        <p:spPr bwMode="auto">
          <a:xfrm flipV="1">
            <a:off x="5940152" y="4343131"/>
            <a:ext cx="279394" cy="164492"/>
          </a:xfrm>
          <a:prstGeom prst="straightConnector1">
            <a:avLst/>
          </a:prstGeom>
          <a:noFill/>
          <a:ln w="9525">
            <a:solidFill>
              <a:schemeClr val="bg1"/>
            </a:solidFill>
            <a:round/>
            <a:headEnd/>
            <a:tailEnd/>
          </a:ln>
        </p:spPr>
      </p:cxnSp>
      <p:sp>
        <p:nvSpPr>
          <p:cNvPr id="335" name="Text Box 97"/>
          <p:cNvSpPr txBox="1">
            <a:spLocks noChangeArrowheads="1"/>
          </p:cNvSpPr>
          <p:nvPr/>
        </p:nvSpPr>
        <p:spPr bwMode="auto">
          <a:xfrm>
            <a:off x="6717561" y="3157474"/>
            <a:ext cx="403958" cy="161583"/>
          </a:xfrm>
          <a:prstGeom prst="rect">
            <a:avLst/>
          </a:prstGeom>
          <a:noFill/>
          <a:ln w="9525">
            <a:noFill/>
            <a:miter lim="800000"/>
            <a:headEnd/>
            <a:tailEnd/>
          </a:ln>
        </p:spPr>
        <p:txBody>
          <a:bodyPr wrap="none" lIns="0" tIns="0" rIns="0" bIns="0">
            <a:spAutoFit/>
          </a:bodyPr>
          <a:lstStyle/>
          <a:p>
            <a:pPr algn="ctr"/>
            <a:r>
              <a:rPr lang="zh-CN" altLang="en-US" sz="1050" b="1" dirty="0">
                <a:solidFill>
                  <a:schemeClr val="bg1"/>
                </a:solidFill>
                <a:latin typeface="微软雅黑" panose="020B0503020204020204" pitchFamily="34" charset="-122"/>
                <a:ea typeface="微软雅黑" panose="020B0503020204020204" pitchFamily="34" charset="-122"/>
              </a:rPr>
              <a:t>接入网</a:t>
            </a:r>
          </a:p>
        </p:txBody>
      </p:sp>
      <p:pic>
        <p:nvPicPr>
          <p:cNvPr id="336" name="Picture 41" descr="通用路由器"/>
          <p:cNvPicPr>
            <a:picLocks noChangeAspect="1" noChangeArrowheads="1"/>
          </p:cNvPicPr>
          <p:nvPr/>
        </p:nvPicPr>
        <p:blipFill>
          <a:blip r:embed="rId3" cstate="print"/>
          <a:srcRect/>
          <a:stretch>
            <a:fillRect/>
          </a:stretch>
        </p:blipFill>
        <p:spPr bwMode="auto">
          <a:xfrm>
            <a:off x="6768188" y="3754014"/>
            <a:ext cx="234752" cy="159544"/>
          </a:xfrm>
          <a:prstGeom prst="rect">
            <a:avLst/>
          </a:prstGeom>
          <a:noFill/>
          <a:ln w="9525">
            <a:noFill/>
            <a:miter lim="800000"/>
            <a:headEnd/>
            <a:tailEnd/>
          </a:ln>
        </p:spPr>
      </p:pic>
      <p:cxnSp>
        <p:nvCxnSpPr>
          <p:cNvPr id="337" name="AutoShape 50"/>
          <p:cNvCxnSpPr>
            <a:cxnSpLocks noChangeShapeType="1"/>
            <a:stCxn id="350" idx="0"/>
            <a:endCxn id="336" idx="2"/>
          </p:cNvCxnSpPr>
          <p:nvPr/>
        </p:nvCxnSpPr>
        <p:spPr bwMode="auto">
          <a:xfrm flipH="1" flipV="1">
            <a:off x="6885564" y="3913557"/>
            <a:ext cx="71339" cy="270030"/>
          </a:xfrm>
          <a:prstGeom prst="straightConnector1">
            <a:avLst/>
          </a:prstGeom>
          <a:noFill/>
          <a:ln w="9525">
            <a:solidFill>
              <a:schemeClr val="bg1"/>
            </a:solidFill>
            <a:round/>
            <a:headEnd/>
            <a:tailEnd/>
          </a:ln>
        </p:spPr>
      </p:cxnSp>
      <p:cxnSp>
        <p:nvCxnSpPr>
          <p:cNvPr id="338" name="AutoShape 51"/>
          <p:cNvCxnSpPr>
            <a:cxnSpLocks noChangeShapeType="1"/>
            <a:stCxn id="351" idx="0"/>
            <a:endCxn id="342" idx="2"/>
          </p:cNvCxnSpPr>
          <p:nvPr/>
        </p:nvCxnSpPr>
        <p:spPr bwMode="auto">
          <a:xfrm flipH="1" flipV="1">
            <a:off x="7388950" y="3911083"/>
            <a:ext cx="54006" cy="272504"/>
          </a:xfrm>
          <a:prstGeom prst="straightConnector1">
            <a:avLst/>
          </a:prstGeom>
          <a:noFill/>
          <a:ln w="9525">
            <a:solidFill>
              <a:schemeClr val="bg1"/>
            </a:solidFill>
            <a:round/>
            <a:headEnd/>
            <a:tailEnd/>
          </a:ln>
        </p:spPr>
      </p:cxnSp>
      <p:pic>
        <p:nvPicPr>
          <p:cNvPr id="339" name="Picture 52" descr="服务器类"/>
          <p:cNvPicPr>
            <a:picLocks noChangeAspect="1" noChangeArrowheads="1"/>
          </p:cNvPicPr>
          <p:nvPr/>
        </p:nvPicPr>
        <p:blipFill>
          <a:blip r:embed="rId4" cstate="print"/>
          <a:srcRect/>
          <a:stretch>
            <a:fillRect/>
          </a:stretch>
        </p:blipFill>
        <p:spPr bwMode="auto">
          <a:xfrm>
            <a:off x="7117463" y="4547863"/>
            <a:ext cx="172839" cy="229790"/>
          </a:xfrm>
          <a:prstGeom prst="rect">
            <a:avLst/>
          </a:prstGeom>
          <a:noFill/>
          <a:ln w="9525">
            <a:noFill/>
            <a:miter lim="800000"/>
            <a:headEnd/>
            <a:tailEnd/>
          </a:ln>
        </p:spPr>
      </p:pic>
      <p:cxnSp>
        <p:nvCxnSpPr>
          <p:cNvPr id="340" name="AutoShape 53"/>
          <p:cNvCxnSpPr>
            <a:cxnSpLocks noChangeShapeType="1"/>
            <a:stCxn id="339" idx="0"/>
            <a:endCxn id="350" idx="2"/>
          </p:cNvCxnSpPr>
          <p:nvPr/>
        </p:nvCxnSpPr>
        <p:spPr bwMode="auto">
          <a:xfrm flipH="1" flipV="1">
            <a:off x="6956903" y="4343131"/>
            <a:ext cx="246980" cy="204732"/>
          </a:xfrm>
          <a:prstGeom prst="straightConnector1">
            <a:avLst/>
          </a:prstGeom>
          <a:noFill/>
          <a:ln w="9525">
            <a:solidFill>
              <a:schemeClr val="bg1"/>
            </a:solidFill>
            <a:round/>
            <a:headEnd/>
            <a:tailEnd/>
          </a:ln>
        </p:spPr>
      </p:cxnSp>
      <p:sp>
        <p:nvSpPr>
          <p:cNvPr id="341" name="Text Box 90"/>
          <p:cNvSpPr txBox="1">
            <a:spLocks noChangeArrowheads="1"/>
          </p:cNvSpPr>
          <p:nvPr/>
        </p:nvSpPr>
        <p:spPr bwMode="auto">
          <a:xfrm>
            <a:off x="6472877" y="4453617"/>
            <a:ext cx="709414" cy="323165"/>
          </a:xfrm>
          <a:prstGeom prst="rect">
            <a:avLst/>
          </a:prstGeom>
          <a:noFill/>
          <a:ln w="9525" algn="ctr">
            <a:noFill/>
            <a:miter lim="800000"/>
            <a:headEnd/>
            <a:tailEnd/>
          </a:ln>
        </p:spPr>
        <p:txBody>
          <a:bodyPr lIns="0" tIns="0" rIns="0" bIns="0">
            <a:spAutoFit/>
          </a:bodyPr>
          <a:lstStyle/>
          <a:p>
            <a:pPr algn="ctr"/>
            <a:r>
              <a:rPr lang="zh-CN" altLang="en-US" sz="1050" dirty="0">
                <a:solidFill>
                  <a:schemeClr val="accent1">
                    <a:lumMod val="20000"/>
                    <a:lumOff val="80000"/>
                  </a:schemeClr>
                </a:solidFill>
                <a:latin typeface="微软雅黑" panose="020B0503020204020204" pitchFamily="34" charset="-122"/>
                <a:ea typeface="微软雅黑" panose="020B0503020204020204" pitchFamily="34" charset="-122"/>
              </a:rPr>
              <a:t>地调</a:t>
            </a:r>
          </a:p>
          <a:p>
            <a:pPr algn="ctr"/>
            <a:r>
              <a:rPr lang="zh-CN" altLang="en-US" sz="1050" dirty="0">
                <a:solidFill>
                  <a:schemeClr val="accent1">
                    <a:lumMod val="20000"/>
                    <a:lumOff val="80000"/>
                  </a:schemeClr>
                </a:solidFill>
                <a:latin typeface="微软雅黑" panose="020B0503020204020204" pitchFamily="34" charset="-122"/>
                <a:ea typeface="微软雅黑" panose="020B0503020204020204" pitchFamily="34" charset="-122"/>
              </a:rPr>
              <a:t>厂站</a:t>
            </a:r>
          </a:p>
        </p:txBody>
      </p:sp>
      <p:pic>
        <p:nvPicPr>
          <p:cNvPr id="342" name="Picture 106" descr="通用路由器"/>
          <p:cNvPicPr>
            <a:picLocks noChangeAspect="1" noChangeArrowheads="1"/>
          </p:cNvPicPr>
          <p:nvPr/>
        </p:nvPicPr>
        <p:blipFill>
          <a:blip r:embed="rId3" cstate="print"/>
          <a:srcRect/>
          <a:stretch>
            <a:fillRect/>
          </a:stretch>
        </p:blipFill>
        <p:spPr bwMode="auto">
          <a:xfrm>
            <a:off x="7271574" y="3751539"/>
            <a:ext cx="234752" cy="159544"/>
          </a:xfrm>
          <a:prstGeom prst="rect">
            <a:avLst/>
          </a:prstGeom>
          <a:noFill/>
          <a:ln w="9525">
            <a:noFill/>
            <a:miter lim="800000"/>
            <a:headEnd/>
            <a:tailEnd/>
          </a:ln>
        </p:spPr>
      </p:pic>
      <p:cxnSp>
        <p:nvCxnSpPr>
          <p:cNvPr id="343" name="AutoShape 53"/>
          <p:cNvCxnSpPr>
            <a:cxnSpLocks noChangeShapeType="1"/>
            <a:stCxn id="339" idx="0"/>
            <a:endCxn id="351" idx="2"/>
          </p:cNvCxnSpPr>
          <p:nvPr/>
        </p:nvCxnSpPr>
        <p:spPr bwMode="auto">
          <a:xfrm flipV="1">
            <a:off x="7203883" y="4343131"/>
            <a:ext cx="239074" cy="204732"/>
          </a:xfrm>
          <a:prstGeom prst="straightConnector1">
            <a:avLst/>
          </a:prstGeom>
          <a:noFill/>
          <a:ln w="9525">
            <a:solidFill>
              <a:schemeClr val="bg1"/>
            </a:solidFill>
            <a:round/>
            <a:headEnd/>
            <a:tailEnd/>
          </a:ln>
        </p:spPr>
      </p:cxnSp>
      <p:pic>
        <p:nvPicPr>
          <p:cNvPr id="344" name="Picture 40" descr="通用路由器"/>
          <p:cNvPicPr>
            <a:picLocks noChangeAspect="1" noChangeArrowheads="1"/>
          </p:cNvPicPr>
          <p:nvPr/>
        </p:nvPicPr>
        <p:blipFill>
          <a:blip r:embed="rId2" cstate="print"/>
          <a:srcRect/>
          <a:stretch>
            <a:fillRect/>
          </a:stretch>
        </p:blipFill>
        <p:spPr bwMode="auto">
          <a:xfrm>
            <a:off x="7051514" y="3390687"/>
            <a:ext cx="292795" cy="198835"/>
          </a:xfrm>
          <a:prstGeom prst="rect">
            <a:avLst/>
          </a:prstGeom>
          <a:noFill/>
          <a:ln w="9525">
            <a:noFill/>
            <a:miter lim="800000"/>
            <a:headEnd/>
            <a:tailEnd/>
          </a:ln>
        </p:spPr>
      </p:pic>
      <p:cxnSp>
        <p:nvCxnSpPr>
          <p:cNvPr id="345" name="AutoShape 50"/>
          <p:cNvCxnSpPr>
            <a:cxnSpLocks noChangeShapeType="1"/>
            <a:stCxn id="336" idx="3"/>
            <a:endCxn id="342" idx="1"/>
          </p:cNvCxnSpPr>
          <p:nvPr/>
        </p:nvCxnSpPr>
        <p:spPr bwMode="auto">
          <a:xfrm flipV="1">
            <a:off x="7002940" y="3831312"/>
            <a:ext cx="268635" cy="2474"/>
          </a:xfrm>
          <a:prstGeom prst="straightConnector1">
            <a:avLst/>
          </a:prstGeom>
          <a:noFill/>
          <a:ln w="9525">
            <a:solidFill>
              <a:schemeClr val="bg1"/>
            </a:solidFill>
            <a:round/>
            <a:headEnd/>
            <a:tailEnd/>
          </a:ln>
        </p:spPr>
      </p:cxnSp>
      <p:cxnSp>
        <p:nvCxnSpPr>
          <p:cNvPr id="346" name="直接连接符 229"/>
          <p:cNvCxnSpPr>
            <a:cxnSpLocks noChangeShapeType="1"/>
            <a:stCxn id="329" idx="2"/>
            <a:endCxn id="336" idx="0"/>
          </p:cNvCxnSpPr>
          <p:nvPr/>
        </p:nvCxnSpPr>
        <p:spPr bwMode="auto">
          <a:xfrm>
            <a:off x="6626610" y="3589522"/>
            <a:ext cx="258954" cy="164492"/>
          </a:xfrm>
          <a:prstGeom prst="line">
            <a:avLst/>
          </a:prstGeom>
          <a:noFill/>
          <a:ln w="9525" algn="ctr">
            <a:solidFill>
              <a:schemeClr val="bg1"/>
            </a:solidFill>
            <a:round/>
            <a:headEnd/>
            <a:tailEnd/>
          </a:ln>
        </p:spPr>
      </p:cxnSp>
      <p:cxnSp>
        <p:nvCxnSpPr>
          <p:cNvPr id="347" name="直接连接符 232"/>
          <p:cNvCxnSpPr>
            <a:cxnSpLocks noChangeShapeType="1"/>
            <a:stCxn id="344" idx="2"/>
            <a:endCxn id="342" idx="0"/>
          </p:cNvCxnSpPr>
          <p:nvPr/>
        </p:nvCxnSpPr>
        <p:spPr bwMode="auto">
          <a:xfrm>
            <a:off x="7197912" y="3589521"/>
            <a:ext cx="191039" cy="162018"/>
          </a:xfrm>
          <a:prstGeom prst="line">
            <a:avLst/>
          </a:prstGeom>
          <a:noFill/>
          <a:ln w="9525" algn="ctr">
            <a:solidFill>
              <a:schemeClr val="bg1"/>
            </a:solidFill>
            <a:round/>
            <a:headEnd/>
            <a:tailEnd/>
          </a:ln>
        </p:spPr>
      </p:cxnSp>
      <p:cxnSp>
        <p:nvCxnSpPr>
          <p:cNvPr id="348" name="直接连接符 247"/>
          <p:cNvCxnSpPr>
            <a:cxnSpLocks noChangeShapeType="1"/>
            <a:stCxn id="329" idx="3"/>
            <a:endCxn id="344" idx="1"/>
          </p:cNvCxnSpPr>
          <p:nvPr/>
        </p:nvCxnSpPr>
        <p:spPr bwMode="auto">
          <a:xfrm>
            <a:off x="6773007" y="3490104"/>
            <a:ext cx="278507" cy="0"/>
          </a:xfrm>
          <a:prstGeom prst="line">
            <a:avLst/>
          </a:prstGeom>
          <a:ln>
            <a:solidFill>
              <a:schemeClr val="bg1"/>
            </a:solidFill>
            <a:headEnd/>
            <a:tailEnd/>
          </a:ln>
        </p:spPr>
        <p:style>
          <a:lnRef idx="1">
            <a:schemeClr val="accent2"/>
          </a:lnRef>
          <a:fillRef idx="0">
            <a:schemeClr val="accent2"/>
          </a:fillRef>
          <a:effectRef idx="0">
            <a:schemeClr val="accent2"/>
          </a:effectRef>
          <a:fontRef idx="minor">
            <a:schemeClr val="tx1"/>
          </a:fontRef>
        </p:style>
      </p:cxnSp>
      <p:sp>
        <p:nvSpPr>
          <p:cNvPr id="349" name="Text Box 97"/>
          <p:cNvSpPr txBox="1">
            <a:spLocks noChangeArrowheads="1"/>
          </p:cNvSpPr>
          <p:nvPr/>
        </p:nvSpPr>
        <p:spPr bwMode="auto">
          <a:xfrm>
            <a:off x="7182290" y="3157474"/>
            <a:ext cx="269304" cy="161583"/>
          </a:xfrm>
          <a:prstGeom prst="rect">
            <a:avLst/>
          </a:prstGeom>
          <a:noFill/>
          <a:ln w="9525">
            <a:noFill/>
            <a:miter lim="800000"/>
            <a:headEnd/>
            <a:tailEnd/>
          </a:ln>
        </p:spPr>
        <p:txBody>
          <a:bodyPr wrap="none" lIns="0" tIns="0" rIns="0" bIns="0">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备调</a:t>
            </a:r>
          </a:p>
        </p:txBody>
      </p:sp>
      <p:pic>
        <p:nvPicPr>
          <p:cNvPr id="350" name="Picture 41" descr="通用路由器"/>
          <p:cNvPicPr>
            <a:picLocks noChangeAspect="1" noChangeArrowheads="1"/>
          </p:cNvPicPr>
          <p:nvPr/>
        </p:nvPicPr>
        <p:blipFill>
          <a:blip r:embed="rId3" cstate="print"/>
          <a:srcRect/>
          <a:stretch>
            <a:fillRect/>
          </a:stretch>
        </p:blipFill>
        <p:spPr bwMode="auto">
          <a:xfrm>
            <a:off x="6839526" y="4183587"/>
            <a:ext cx="234752" cy="159544"/>
          </a:xfrm>
          <a:prstGeom prst="rect">
            <a:avLst/>
          </a:prstGeom>
          <a:noFill/>
          <a:ln w="9525">
            <a:noFill/>
            <a:miter lim="800000"/>
            <a:headEnd/>
            <a:tailEnd/>
          </a:ln>
        </p:spPr>
      </p:pic>
      <p:pic>
        <p:nvPicPr>
          <p:cNvPr id="351" name="Picture 41" descr="通用路由器"/>
          <p:cNvPicPr>
            <a:picLocks noChangeAspect="1" noChangeArrowheads="1"/>
          </p:cNvPicPr>
          <p:nvPr/>
        </p:nvPicPr>
        <p:blipFill>
          <a:blip r:embed="rId3" cstate="print"/>
          <a:srcRect/>
          <a:stretch>
            <a:fillRect/>
          </a:stretch>
        </p:blipFill>
        <p:spPr bwMode="auto">
          <a:xfrm>
            <a:off x="7325580" y="4183587"/>
            <a:ext cx="234752" cy="159544"/>
          </a:xfrm>
          <a:prstGeom prst="rect">
            <a:avLst/>
          </a:prstGeom>
          <a:noFill/>
          <a:ln w="9525">
            <a:noFill/>
            <a:miter lim="800000"/>
            <a:headEnd/>
            <a:tailEnd/>
          </a:ln>
        </p:spPr>
      </p:pic>
      <p:pic>
        <p:nvPicPr>
          <p:cNvPr id="352" name="Picture 41" descr="通用路由器"/>
          <p:cNvPicPr>
            <a:picLocks noChangeAspect="1" noChangeArrowheads="1"/>
          </p:cNvPicPr>
          <p:nvPr/>
        </p:nvPicPr>
        <p:blipFill>
          <a:blip r:embed="rId3" cstate="print"/>
          <a:srcRect/>
          <a:stretch>
            <a:fillRect/>
          </a:stretch>
        </p:blipFill>
        <p:spPr bwMode="auto">
          <a:xfrm>
            <a:off x="6156176" y="4183587"/>
            <a:ext cx="234752" cy="159544"/>
          </a:xfrm>
          <a:prstGeom prst="rect">
            <a:avLst/>
          </a:prstGeom>
          <a:noFill/>
          <a:ln w="9525">
            <a:noFill/>
            <a:miter lim="800000"/>
            <a:headEnd/>
            <a:tailEnd/>
          </a:ln>
        </p:spPr>
      </p:pic>
      <p:sp>
        <p:nvSpPr>
          <p:cNvPr id="353" name="Text Box 97"/>
          <p:cNvSpPr txBox="1">
            <a:spLocks noChangeArrowheads="1"/>
          </p:cNvSpPr>
          <p:nvPr/>
        </p:nvSpPr>
        <p:spPr bwMode="auto">
          <a:xfrm>
            <a:off x="6210907" y="3157474"/>
            <a:ext cx="269304" cy="161583"/>
          </a:xfrm>
          <a:prstGeom prst="rect">
            <a:avLst/>
          </a:prstGeom>
          <a:noFill/>
          <a:ln w="9525">
            <a:noFill/>
            <a:miter lim="800000"/>
            <a:headEnd/>
            <a:tailEnd/>
          </a:ln>
        </p:spPr>
        <p:txBody>
          <a:bodyPr wrap="none" lIns="0" tIns="0" rIns="0" bIns="0">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主调</a:t>
            </a:r>
          </a:p>
        </p:txBody>
      </p:sp>
      <p:sp>
        <p:nvSpPr>
          <p:cNvPr id="354" name="椭圆 249"/>
          <p:cNvSpPr>
            <a:spLocks noChangeArrowheads="1"/>
          </p:cNvSpPr>
          <p:nvPr/>
        </p:nvSpPr>
        <p:spPr bwMode="auto">
          <a:xfrm>
            <a:off x="4319972" y="3157473"/>
            <a:ext cx="1404156" cy="1714500"/>
          </a:xfrm>
          <a:prstGeom prst="roundRect">
            <a:avLst/>
          </a:prstGeom>
          <a:solidFill>
            <a:schemeClr val="accent1">
              <a:lumMod val="75000"/>
            </a:schemeClr>
          </a:soli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zh-CN" altLang="en-US" dirty="0">
              <a:latin typeface="微软雅黑" panose="020B0503020204020204" pitchFamily="34" charset="-122"/>
              <a:ea typeface="微软雅黑" panose="020B0503020204020204" pitchFamily="34" charset="-122"/>
            </a:endParaRPr>
          </a:p>
        </p:txBody>
      </p:sp>
      <p:pic>
        <p:nvPicPr>
          <p:cNvPr id="355" name="Picture 40" descr="通用路由器"/>
          <p:cNvPicPr>
            <a:picLocks noChangeAspect="1" noChangeArrowheads="1"/>
          </p:cNvPicPr>
          <p:nvPr/>
        </p:nvPicPr>
        <p:blipFill>
          <a:blip r:embed="rId2" cstate="print"/>
          <a:srcRect/>
          <a:stretch>
            <a:fillRect/>
          </a:stretch>
        </p:blipFill>
        <p:spPr bwMode="auto">
          <a:xfrm>
            <a:off x="4644008" y="3390687"/>
            <a:ext cx="292795" cy="198835"/>
          </a:xfrm>
          <a:prstGeom prst="rect">
            <a:avLst/>
          </a:prstGeom>
          <a:noFill/>
          <a:ln w="9525">
            <a:noFill/>
            <a:miter lim="800000"/>
            <a:headEnd/>
            <a:tailEnd/>
          </a:ln>
        </p:spPr>
      </p:pic>
      <p:pic>
        <p:nvPicPr>
          <p:cNvPr id="356" name="Picture 41" descr="通用路由器"/>
          <p:cNvPicPr>
            <a:picLocks noChangeAspect="1" noChangeArrowheads="1"/>
          </p:cNvPicPr>
          <p:nvPr/>
        </p:nvPicPr>
        <p:blipFill>
          <a:blip r:embed="rId3" cstate="print"/>
          <a:srcRect/>
          <a:stretch>
            <a:fillRect/>
          </a:stretch>
        </p:blipFill>
        <p:spPr bwMode="auto">
          <a:xfrm>
            <a:off x="5184068" y="3751539"/>
            <a:ext cx="234752" cy="159544"/>
          </a:xfrm>
          <a:prstGeom prst="rect">
            <a:avLst/>
          </a:prstGeom>
          <a:noFill/>
          <a:ln w="9525">
            <a:noFill/>
            <a:miter lim="800000"/>
            <a:headEnd/>
            <a:tailEnd/>
          </a:ln>
        </p:spPr>
      </p:pic>
      <p:cxnSp>
        <p:nvCxnSpPr>
          <p:cNvPr id="357" name="AutoShape 42"/>
          <p:cNvCxnSpPr>
            <a:cxnSpLocks noChangeShapeType="1"/>
            <a:stCxn id="356" idx="0"/>
            <a:endCxn id="370" idx="2"/>
          </p:cNvCxnSpPr>
          <p:nvPr/>
        </p:nvCxnSpPr>
        <p:spPr bwMode="auto">
          <a:xfrm flipH="1" flipV="1">
            <a:off x="5276460" y="3589521"/>
            <a:ext cx="24984" cy="162018"/>
          </a:xfrm>
          <a:prstGeom prst="straightConnector1">
            <a:avLst/>
          </a:prstGeom>
          <a:noFill/>
          <a:ln w="9525">
            <a:solidFill>
              <a:schemeClr val="bg1"/>
            </a:solidFill>
            <a:round/>
            <a:headEnd/>
            <a:tailEnd/>
          </a:ln>
        </p:spPr>
      </p:cxnSp>
      <p:cxnSp>
        <p:nvCxnSpPr>
          <p:cNvPr id="358" name="AutoShape 50"/>
          <p:cNvCxnSpPr>
            <a:cxnSpLocks noChangeShapeType="1"/>
            <a:stCxn id="378" idx="0"/>
            <a:endCxn id="356" idx="2"/>
          </p:cNvCxnSpPr>
          <p:nvPr/>
        </p:nvCxnSpPr>
        <p:spPr bwMode="auto">
          <a:xfrm flipH="1" flipV="1">
            <a:off x="5301444" y="3911083"/>
            <a:ext cx="143291" cy="274979"/>
          </a:xfrm>
          <a:prstGeom prst="straightConnector1">
            <a:avLst/>
          </a:prstGeom>
          <a:noFill/>
          <a:ln w="9525">
            <a:solidFill>
              <a:schemeClr val="bg1"/>
            </a:solidFill>
            <a:round/>
            <a:headEnd/>
            <a:tailEnd/>
          </a:ln>
        </p:spPr>
      </p:cxnSp>
      <p:cxnSp>
        <p:nvCxnSpPr>
          <p:cNvPr id="359" name="AutoShape 53"/>
          <p:cNvCxnSpPr>
            <a:cxnSpLocks noChangeShapeType="1"/>
            <a:stCxn id="390" idx="0"/>
            <a:endCxn id="378" idx="2"/>
          </p:cNvCxnSpPr>
          <p:nvPr/>
        </p:nvCxnSpPr>
        <p:spPr bwMode="auto">
          <a:xfrm flipH="1" flipV="1">
            <a:off x="5444735" y="4345605"/>
            <a:ext cx="414409" cy="140814"/>
          </a:xfrm>
          <a:prstGeom prst="straightConnector1">
            <a:avLst/>
          </a:prstGeom>
          <a:noFill/>
          <a:ln w="9525">
            <a:solidFill>
              <a:schemeClr val="bg1"/>
            </a:solidFill>
            <a:round/>
            <a:headEnd/>
            <a:tailEnd/>
          </a:ln>
        </p:spPr>
      </p:cxnSp>
      <p:sp>
        <p:nvSpPr>
          <p:cNvPr id="361" name="Text Box 97"/>
          <p:cNvSpPr txBox="1">
            <a:spLocks noChangeArrowheads="1"/>
          </p:cNvSpPr>
          <p:nvPr/>
        </p:nvSpPr>
        <p:spPr bwMode="auto">
          <a:xfrm>
            <a:off x="4780111" y="3157474"/>
            <a:ext cx="403958" cy="161583"/>
          </a:xfrm>
          <a:prstGeom prst="rect">
            <a:avLst/>
          </a:prstGeom>
          <a:noFill/>
          <a:ln w="9525">
            <a:noFill/>
            <a:miter lim="800000"/>
            <a:headEnd/>
            <a:tailEnd/>
          </a:ln>
        </p:spPr>
        <p:txBody>
          <a:bodyPr wrap="none" lIns="0" tIns="0" rIns="0" bIns="0">
            <a:spAutoFit/>
          </a:bodyPr>
          <a:lstStyle/>
          <a:p>
            <a:pPr algn="ctr"/>
            <a:r>
              <a:rPr lang="zh-CN" altLang="en-US" sz="1050" b="1" dirty="0">
                <a:solidFill>
                  <a:schemeClr val="bg1"/>
                </a:solidFill>
                <a:latin typeface="微软雅黑" panose="020B0503020204020204" pitchFamily="34" charset="-122"/>
                <a:ea typeface="微软雅黑" panose="020B0503020204020204" pitchFamily="34" charset="-122"/>
              </a:rPr>
              <a:t>接入网</a:t>
            </a:r>
          </a:p>
        </p:txBody>
      </p:sp>
      <p:pic>
        <p:nvPicPr>
          <p:cNvPr id="362" name="Picture 41" descr="通用路由器"/>
          <p:cNvPicPr>
            <a:picLocks noChangeAspect="1" noChangeArrowheads="1"/>
          </p:cNvPicPr>
          <p:nvPr/>
        </p:nvPicPr>
        <p:blipFill>
          <a:blip r:embed="rId3" cstate="print"/>
          <a:srcRect/>
          <a:stretch>
            <a:fillRect/>
          </a:stretch>
        </p:blipFill>
        <p:spPr bwMode="auto">
          <a:xfrm>
            <a:off x="4499936" y="3754014"/>
            <a:ext cx="234752" cy="159544"/>
          </a:xfrm>
          <a:prstGeom prst="rect">
            <a:avLst/>
          </a:prstGeom>
          <a:noFill/>
          <a:ln w="9525">
            <a:noFill/>
            <a:miter lim="800000"/>
            <a:headEnd/>
            <a:tailEnd/>
          </a:ln>
        </p:spPr>
      </p:pic>
      <p:cxnSp>
        <p:nvCxnSpPr>
          <p:cNvPr id="363" name="AutoShape 50"/>
          <p:cNvCxnSpPr>
            <a:cxnSpLocks noChangeShapeType="1"/>
            <a:endCxn id="362" idx="2"/>
          </p:cNvCxnSpPr>
          <p:nvPr/>
        </p:nvCxnSpPr>
        <p:spPr bwMode="auto">
          <a:xfrm flipV="1">
            <a:off x="4545080" y="3913557"/>
            <a:ext cx="72232" cy="355589"/>
          </a:xfrm>
          <a:prstGeom prst="straightConnector1">
            <a:avLst/>
          </a:prstGeom>
          <a:noFill/>
          <a:ln w="9525">
            <a:solidFill>
              <a:schemeClr val="bg1"/>
            </a:solidFill>
            <a:round/>
            <a:headEnd/>
            <a:tailEnd/>
          </a:ln>
        </p:spPr>
      </p:cxnSp>
      <p:cxnSp>
        <p:nvCxnSpPr>
          <p:cNvPr id="366" name="AutoShape 53"/>
          <p:cNvCxnSpPr>
            <a:cxnSpLocks noChangeShapeType="1"/>
            <a:stCxn id="327" idx="0"/>
            <a:endCxn id="376" idx="2"/>
          </p:cNvCxnSpPr>
          <p:nvPr/>
        </p:nvCxnSpPr>
        <p:spPr bwMode="auto">
          <a:xfrm flipV="1">
            <a:off x="4130952" y="4343131"/>
            <a:ext cx="449687" cy="129522"/>
          </a:xfrm>
          <a:prstGeom prst="straightConnector1">
            <a:avLst/>
          </a:prstGeom>
          <a:noFill/>
          <a:ln w="9525">
            <a:solidFill>
              <a:schemeClr val="bg1"/>
            </a:solidFill>
            <a:round/>
            <a:headEnd/>
            <a:tailEnd/>
          </a:ln>
        </p:spPr>
      </p:cxnSp>
      <p:pic>
        <p:nvPicPr>
          <p:cNvPr id="370" name="Picture 40" descr="通用路由器"/>
          <p:cNvPicPr>
            <a:picLocks noChangeAspect="1" noChangeArrowheads="1"/>
          </p:cNvPicPr>
          <p:nvPr/>
        </p:nvPicPr>
        <p:blipFill>
          <a:blip r:embed="rId2" cstate="print"/>
          <a:srcRect/>
          <a:stretch>
            <a:fillRect/>
          </a:stretch>
        </p:blipFill>
        <p:spPr bwMode="auto">
          <a:xfrm>
            <a:off x="5130062" y="3390687"/>
            <a:ext cx="292795" cy="198835"/>
          </a:xfrm>
          <a:prstGeom prst="rect">
            <a:avLst/>
          </a:prstGeom>
          <a:noFill/>
          <a:ln w="9525">
            <a:noFill/>
            <a:miter lim="800000"/>
            <a:headEnd/>
            <a:tailEnd/>
          </a:ln>
        </p:spPr>
      </p:pic>
      <p:cxnSp>
        <p:nvCxnSpPr>
          <p:cNvPr id="372" name="直接连接符 229"/>
          <p:cNvCxnSpPr>
            <a:cxnSpLocks noChangeShapeType="1"/>
            <a:stCxn id="355" idx="2"/>
            <a:endCxn id="362" idx="0"/>
          </p:cNvCxnSpPr>
          <p:nvPr/>
        </p:nvCxnSpPr>
        <p:spPr bwMode="auto">
          <a:xfrm flipH="1">
            <a:off x="4617312" y="3589522"/>
            <a:ext cx="173094" cy="164492"/>
          </a:xfrm>
          <a:prstGeom prst="line">
            <a:avLst/>
          </a:prstGeom>
          <a:noFill/>
          <a:ln w="9525" algn="ctr">
            <a:solidFill>
              <a:schemeClr val="bg1"/>
            </a:solidFill>
            <a:round/>
            <a:headEnd/>
            <a:tailEnd/>
          </a:ln>
        </p:spPr>
      </p:cxnSp>
      <p:cxnSp>
        <p:nvCxnSpPr>
          <p:cNvPr id="374" name="直接连接符 247"/>
          <p:cNvCxnSpPr>
            <a:cxnSpLocks noChangeShapeType="1"/>
            <a:stCxn id="355" idx="3"/>
            <a:endCxn id="370" idx="1"/>
          </p:cNvCxnSpPr>
          <p:nvPr/>
        </p:nvCxnSpPr>
        <p:spPr bwMode="auto">
          <a:xfrm>
            <a:off x="4936803" y="3490104"/>
            <a:ext cx="193259" cy="0"/>
          </a:xfrm>
          <a:prstGeom prst="line">
            <a:avLst/>
          </a:prstGeom>
          <a:ln>
            <a:solidFill>
              <a:schemeClr val="bg1"/>
            </a:solidFill>
            <a:headEnd/>
            <a:tailEnd/>
          </a:ln>
        </p:spPr>
        <p:style>
          <a:lnRef idx="1">
            <a:schemeClr val="accent2"/>
          </a:lnRef>
          <a:fillRef idx="0">
            <a:schemeClr val="accent2"/>
          </a:fillRef>
          <a:effectRef idx="0">
            <a:schemeClr val="accent2"/>
          </a:effectRef>
          <a:fontRef idx="minor">
            <a:schemeClr val="tx1"/>
          </a:fontRef>
        </p:style>
      </p:cxnSp>
      <p:sp>
        <p:nvSpPr>
          <p:cNvPr id="375" name="Text Box 97"/>
          <p:cNvSpPr txBox="1">
            <a:spLocks noChangeArrowheads="1"/>
          </p:cNvSpPr>
          <p:nvPr/>
        </p:nvSpPr>
        <p:spPr bwMode="auto">
          <a:xfrm>
            <a:off x="5400092" y="3211915"/>
            <a:ext cx="269304" cy="161583"/>
          </a:xfrm>
          <a:prstGeom prst="rect">
            <a:avLst/>
          </a:prstGeom>
          <a:noFill/>
          <a:ln w="9525">
            <a:noFill/>
            <a:miter lim="800000"/>
            <a:headEnd/>
            <a:tailEnd/>
          </a:ln>
        </p:spPr>
        <p:txBody>
          <a:bodyPr wrap="none" lIns="0" tIns="0" rIns="0" bIns="0">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备调</a:t>
            </a:r>
          </a:p>
        </p:txBody>
      </p:sp>
      <p:pic>
        <p:nvPicPr>
          <p:cNvPr id="376" name="Picture 41" descr="通用路由器"/>
          <p:cNvPicPr>
            <a:picLocks noChangeAspect="1" noChangeArrowheads="1"/>
          </p:cNvPicPr>
          <p:nvPr/>
        </p:nvPicPr>
        <p:blipFill>
          <a:blip r:embed="rId3" cstate="print"/>
          <a:srcRect/>
          <a:stretch>
            <a:fillRect/>
          </a:stretch>
        </p:blipFill>
        <p:spPr bwMode="auto">
          <a:xfrm>
            <a:off x="4463262" y="4183587"/>
            <a:ext cx="234752" cy="159544"/>
          </a:xfrm>
          <a:prstGeom prst="rect">
            <a:avLst/>
          </a:prstGeom>
          <a:noFill/>
          <a:ln w="9525">
            <a:noFill/>
            <a:miter lim="800000"/>
            <a:headEnd/>
            <a:tailEnd/>
          </a:ln>
        </p:spPr>
      </p:pic>
      <p:pic>
        <p:nvPicPr>
          <p:cNvPr id="378" name="Picture 41" descr="通用路由器"/>
          <p:cNvPicPr>
            <a:picLocks noChangeAspect="1" noChangeArrowheads="1"/>
          </p:cNvPicPr>
          <p:nvPr/>
        </p:nvPicPr>
        <p:blipFill>
          <a:blip r:embed="rId3" cstate="print"/>
          <a:srcRect/>
          <a:stretch>
            <a:fillRect/>
          </a:stretch>
        </p:blipFill>
        <p:spPr bwMode="auto">
          <a:xfrm>
            <a:off x="5327358" y="4186062"/>
            <a:ext cx="234752" cy="159544"/>
          </a:xfrm>
          <a:prstGeom prst="rect">
            <a:avLst/>
          </a:prstGeom>
          <a:noFill/>
          <a:ln w="9525">
            <a:noFill/>
            <a:miter lim="800000"/>
            <a:headEnd/>
            <a:tailEnd/>
          </a:ln>
        </p:spPr>
      </p:pic>
      <p:sp>
        <p:nvSpPr>
          <p:cNvPr id="379" name="Text Box 97"/>
          <p:cNvSpPr txBox="1">
            <a:spLocks noChangeArrowheads="1"/>
          </p:cNvSpPr>
          <p:nvPr/>
        </p:nvSpPr>
        <p:spPr bwMode="auto">
          <a:xfrm>
            <a:off x="4373978" y="3211915"/>
            <a:ext cx="269304" cy="161583"/>
          </a:xfrm>
          <a:prstGeom prst="rect">
            <a:avLst/>
          </a:prstGeom>
          <a:noFill/>
          <a:ln w="9525">
            <a:noFill/>
            <a:miter lim="800000"/>
            <a:headEnd/>
            <a:tailEnd/>
          </a:ln>
        </p:spPr>
        <p:txBody>
          <a:bodyPr wrap="none" lIns="0" tIns="0" rIns="0" bIns="0">
            <a:spAutoFit/>
          </a:bodyPr>
          <a:lstStyle/>
          <a:p>
            <a:pPr algn="ctr"/>
            <a:r>
              <a:rPr lang="zh-CN" altLang="en-US" sz="1050" dirty="0">
                <a:solidFill>
                  <a:schemeClr val="bg1"/>
                </a:solidFill>
                <a:latin typeface="微软雅黑" panose="020B0503020204020204" pitchFamily="34" charset="-122"/>
                <a:ea typeface="微软雅黑" panose="020B0503020204020204" pitchFamily="34" charset="-122"/>
              </a:rPr>
              <a:t>主调</a:t>
            </a:r>
          </a:p>
        </p:txBody>
      </p:sp>
      <p:pic>
        <p:nvPicPr>
          <p:cNvPr id="390" name="Picture 52" descr="服务器类"/>
          <p:cNvPicPr>
            <a:picLocks noChangeAspect="1" noChangeArrowheads="1"/>
          </p:cNvPicPr>
          <p:nvPr/>
        </p:nvPicPr>
        <p:blipFill>
          <a:blip r:embed="rId4" cstate="print"/>
          <a:srcRect/>
          <a:stretch>
            <a:fillRect/>
          </a:stretch>
        </p:blipFill>
        <p:spPr bwMode="auto">
          <a:xfrm>
            <a:off x="5724128" y="4486420"/>
            <a:ext cx="270030" cy="359006"/>
          </a:xfrm>
          <a:prstGeom prst="rect">
            <a:avLst/>
          </a:prstGeom>
          <a:noFill/>
          <a:ln w="9525">
            <a:noFill/>
            <a:miter lim="800000"/>
            <a:headEnd/>
            <a:tailEnd/>
          </a:ln>
        </p:spPr>
      </p:pic>
      <p:sp>
        <p:nvSpPr>
          <p:cNvPr id="334" name="Text Box 90"/>
          <p:cNvSpPr txBox="1">
            <a:spLocks noChangeArrowheads="1"/>
          </p:cNvSpPr>
          <p:nvPr/>
        </p:nvSpPr>
        <p:spPr bwMode="auto">
          <a:xfrm>
            <a:off x="5130062" y="4453617"/>
            <a:ext cx="709414" cy="323165"/>
          </a:xfrm>
          <a:prstGeom prst="rect">
            <a:avLst/>
          </a:prstGeom>
          <a:noFill/>
          <a:ln w="9525" algn="ctr">
            <a:noFill/>
            <a:miter lim="800000"/>
            <a:headEnd/>
            <a:tailEnd/>
          </a:ln>
        </p:spPr>
        <p:txBody>
          <a:bodyPr lIns="0" tIns="0" rIns="0" bIns="0">
            <a:spAutoFit/>
          </a:bodyPr>
          <a:lstStyle/>
          <a:p>
            <a:pPr algn="ctr"/>
            <a:r>
              <a:rPr lang="zh-CN" altLang="en-US" sz="1050" dirty="0">
                <a:solidFill>
                  <a:schemeClr val="accent1">
                    <a:lumMod val="20000"/>
                    <a:lumOff val="80000"/>
                  </a:schemeClr>
                </a:solidFill>
                <a:latin typeface="微软雅黑" panose="020B0503020204020204" pitchFamily="34" charset="-122"/>
                <a:ea typeface="微软雅黑" panose="020B0503020204020204" pitchFamily="34" charset="-122"/>
              </a:rPr>
              <a:t>省调</a:t>
            </a:r>
          </a:p>
          <a:p>
            <a:pPr algn="ctr"/>
            <a:r>
              <a:rPr lang="zh-CN" altLang="en-US" sz="1050" dirty="0">
                <a:solidFill>
                  <a:schemeClr val="accent1">
                    <a:lumMod val="20000"/>
                    <a:lumOff val="80000"/>
                  </a:schemeClr>
                </a:solidFill>
                <a:latin typeface="微软雅黑" panose="020B0503020204020204" pitchFamily="34" charset="-122"/>
                <a:ea typeface="微软雅黑" panose="020B0503020204020204" pitchFamily="34" charset="-122"/>
              </a:rPr>
              <a:t>厂站</a:t>
            </a:r>
          </a:p>
        </p:txBody>
      </p:sp>
      <p:sp>
        <p:nvSpPr>
          <p:cNvPr id="56" name="Text Box 90"/>
          <p:cNvSpPr txBox="1">
            <a:spLocks noChangeArrowheads="1"/>
          </p:cNvSpPr>
          <p:nvPr/>
        </p:nvSpPr>
        <p:spPr bwMode="auto">
          <a:xfrm>
            <a:off x="4157954" y="4453617"/>
            <a:ext cx="709414" cy="323165"/>
          </a:xfrm>
          <a:prstGeom prst="rect">
            <a:avLst/>
          </a:prstGeom>
          <a:noFill/>
          <a:ln w="9525" algn="ctr">
            <a:noFill/>
            <a:miter lim="800000"/>
            <a:headEnd/>
            <a:tailEnd/>
          </a:ln>
        </p:spPr>
        <p:txBody>
          <a:bodyPr lIns="0" tIns="0" rIns="0" bIns="0">
            <a:spAutoFit/>
          </a:bodyPr>
          <a:lstStyle/>
          <a:p>
            <a:pPr algn="ctr"/>
            <a:r>
              <a:rPr lang="zh-CN" altLang="en-US" sz="1050" dirty="0">
                <a:solidFill>
                  <a:schemeClr val="accent1">
                    <a:lumMod val="20000"/>
                    <a:lumOff val="80000"/>
                  </a:schemeClr>
                </a:solidFill>
                <a:latin typeface="微软雅黑" panose="020B0503020204020204" pitchFamily="34" charset="-122"/>
                <a:ea typeface="微软雅黑" panose="020B0503020204020204" pitchFamily="34" charset="-122"/>
              </a:rPr>
              <a:t>省调</a:t>
            </a:r>
          </a:p>
          <a:p>
            <a:pPr algn="ctr"/>
            <a:r>
              <a:rPr lang="zh-CN" altLang="en-US" sz="1050" dirty="0">
                <a:solidFill>
                  <a:schemeClr val="accent1">
                    <a:lumMod val="20000"/>
                    <a:lumOff val="80000"/>
                  </a:schemeClr>
                </a:solidFill>
                <a:latin typeface="微软雅黑" panose="020B0503020204020204" pitchFamily="34" charset="-122"/>
                <a:ea typeface="微软雅黑" panose="020B0503020204020204" pitchFamily="34" charset="-122"/>
              </a:rPr>
              <a:t>厂站</a:t>
            </a:r>
          </a:p>
        </p:txBody>
      </p:sp>
      <p:grpSp>
        <p:nvGrpSpPr>
          <p:cNvPr id="3" name="组合 406"/>
          <p:cNvGrpSpPr/>
          <p:nvPr/>
        </p:nvGrpSpPr>
        <p:grpSpPr>
          <a:xfrm>
            <a:off x="1499355" y="4129581"/>
            <a:ext cx="6306640" cy="270030"/>
            <a:chOff x="451918" y="5517232"/>
            <a:chExt cx="8008514" cy="360040"/>
          </a:xfrm>
        </p:grpSpPr>
        <p:sp>
          <p:nvSpPr>
            <p:cNvPr id="405" name="矩形 404"/>
            <p:cNvSpPr/>
            <p:nvPr/>
          </p:nvSpPr>
          <p:spPr bwMode="ltGray">
            <a:xfrm>
              <a:off x="467544" y="5517232"/>
              <a:ext cx="7992888" cy="360040"/>
            </a:xfrm>
            <a:prstGeom prst="rect">
              <a:avLst/>
            </a:prstGeom>
            <a:solidFill>
              <a:schemeClr val="lt1">
                <a:alpha val="0"/>
              </a:schemeClr>
            </a:solidFill>
            <a:ln>
              <a:solidFill>
                <a:srgbClr val="FF0000"/>
              </a:solidFill>
              <a:prstDash val="sysDash"/>
              <a:headEnd/>
              <a:tailEnd/>
            </a:ln>
          </p:spPr>
          <p:style>
            <a:lnRef idx="2">
              <a:schemeClr val="accent2"/>
            </a:lnRef>
            <a:fillRef idx="1">
              <a:schemeClr val="lt1"/>
            </a:fillRef>
            <a:effectRef idx="0">
              <a:schemeClr val="accent2"/>
            </a:effectRef>
            <a:fontRef idx="minor">
              <a:schemeClr val="dk1"/>
            </a:fontRef>
          </p:style>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06" name="Text Box 97"/>
            <p:cNvSpPr txBox="1">
              <a:spLocks noChangeArrowheads="1"/>
            </p:cNvSpPr>
            <p:nvPr/>
          </p:nvSpPr>
          <p:spPr bwMode="auto">
            <a:xfrm>
              <a:off x="451918" y="5589240"/>
              <a:ext cx="975044" cy="215444"/>
            </a:xfrm>
            <a:prstGeom prst="rect">
              <a:avLst/>
            </a:prstGeom>
            <a:noFill/>
            <a:ln w="9525">
              <a:noFill/>
              <a:miter lim="800000"/>
              <a:headEnd/>
              <a:tailEnd/>
            </a:ln>
          </p:spPr>
          <p:txBody>
            <a:bodyPr wrap="none" lIns="0" tIns="0" rIns="0" bIns="0">
              <a:spAutoFit/>
            </a:bodyPr>
            <a:lstStyle/>
            <a:p>
              <a:pPr algn="ctr"/>
              <a:r>
                <a:rPr lang="en-US" altLang="zh-CN" sz="1050" b="1" dirty="0">
                  <a:solidFill>
                    <a:srgbClr val="0000FF"/>
                  </a:solidFill>
                  <a:latin typeface="微软雅黑" panose="020B0503020204020204" pitchFamily="34" charset="-122"/>
                  <a:ea typeface="微软雅黑" panose="020B0503020204020204" pitchFamily="34" charset="-122"/>
                </a:rPr>
                <a:t>MSR 36/56</a:t>
              </a:r>
              <a:endParaRPr lang="zh-CN" altLang="en-US" sz="1050" b="1" dirty="0">
                <a:solidFill>
                  <a:srgbClr val="0000FF"/>
                </a:solidFill>
                <a:latin typeface="微软雅黑" panose="020B0503020204020204" pitchFamily="34" charset="-122"/>
                <a:ea typeface="微软雅黑" panose="020B0503020204020204" pitchFamily="34" charset="-122"/>
              </a:endParaRPr>
            </a:p>
          </p:txBody>
        </p:sp>
      </p:grpSp>
      <p:cxnSp>
        <p:nvCxnSpPr>
          <p:cNvPr id="411" name="AutoShape 27"/>
          <p:cNvCxnSpPr>
            <a:cxnSpLocks noChangeShapeType="1"/>
            <a:stCxn id="262" idx="2"/>
            <a:endCxn id="41" idx="0"/>
          </p:cNvCxnSpPr>
          <p:nvPr/>
        </p:nvCxnSpPr>
        <p:spPr bwMode="auto">
          <a:xfrm flipH="1">
            <a:off x="2954202" y="2924260"/>
            <a:ext cx="54006" cy="466427"/>
          </a:xfrm>
          <a:prstGeom prst="straightConnector1">
            <a:avLst/>
          </a:prstGeom>
          <a:noFill/>
          <a:ln w="9525">
            <a:solidFill>
              <a:schemeClr val="tx1"/>
            </a:solidFill>
            <a:round/>
            <a:headEnd/>
            <a:tailEnd/>
          </a:ln>
        </p:spPr>
      </p:cxnSp>
      <p:cxnSp>
        <p:nvCxnSpPr>
          <p:cNvPr id="414" name="AutoShape 27"/>
          <p:cNvCxnSpPr>
            <a:cxnSpLocks noChangeShapeType="1"/>
            <a:stCxn id="264" idx="2"/>
            <a:endCxn id="121" idx="0"/>
          </p:cNvCxnSpPr>
          <p:nvPr/>
        </p:nvCxnSpPr>
        <p:spPr bwMode="auto">
          <a:xfrm>
            <a:off x="3494262" y="2924260"/>
            <a:ext cx="31241" cy="466427"/>
          </a:xfrm>
          <a:prstGeom prst="straightConnector1">
            <a:avLst/>
          </a:prstGeom>
          <a:noFill/>
          <a:ln w="9525">
            <a:solidFill>
              <a:schemeClr val="tx1"/>
            </a:solidFill>
            <a:round/>
            <a:headEnd/>
            <a:tailEnd/>
          </a:ln>
        </p:spPr>
      </p:cxnSp>
      <p:cxnSp>
        <p:nvCxnSpPr>
          <p:cNvPr id="435" name="AutoShape 27"/>
          <p:cNvCxnSpPr>
            <a:cxnSpLocks noChangeShapeType="1"/>
            <a:stCxn id="246" idx="2"/>
            <a:endCxn id="370" idx="0"/>
          </p:cNvCxnSpPr>
          <p:nvPr/>
        </p:nvCxnSpPr>
        <p:spPr bwMode="auto">
          <a:xfrm>
            <a:off x="4281587" y="2418580"/>
            <a:ext cx="994873" cy="972107"/>
          </a:xfrm>
          <a:prstGeom prst="straightConnector1">
            <a:avLst/>
          </a:prstGeom>
          <a:noFill/>
          <a:ln w="9525">
            <a:solidFill>
              <a:schemeClr val="tx1"/>
            </a:solidFill>
            <a:round/>
            <a:headEnd/>
            <a:tailEnd/>
          </a:ln>
        </p:spPr>
      </p:cxnSp>
      <p:cxnSp>
        <p:nvCxnSpPr>
          <p:cNvPr id="438" name="AutoShape 27"/>
          <p:cNvCxnSpPr>
            <a:cxnSpLocks noChangeShapeType="1"/>
            <a:stCxn id="245" idx="2"/>
            <a:endCxn id="355" idx="0"/>
          </p:cNvCxnSpPr>
          <p:nvPr/>
        </p:nvCxnSpPr>
        <p:spPr bwMode="auto">
          <a:xfrm>
            <a:off x="3826775" y="2418580"/>
            <a:ext cx="963631" cy="972107"/>
          </a:xfrm>
          <a:prstGeom prst="straightConnector1">
            <a:avLst/>
          </a:prstGeom>
          <a:noFill/>
          <a:ln w="9525">
            <a:solidFill>
              <a:schemeClr val="tx1"/>
            </a:solidFill>
            <a:round/>
            <a:headEnd/>
            <a:tailEnd/>
          </a:ln>
        </p:spPr>
      </p:cxnSp>
      <p:cxnSp>
        <p:nvCxnSpPr>
          <p:cNvPr id="441" name="AutoShape 27"/>
          <p:cNvCxnSpPr>
            <a:cxnSpLocks noChangeShapeType="1"/>
            <a:stCxn id="285" idx="2"/>
            <a:endCxn id="344" idx="0"/>
          </p:cNvCxnSpPr>
          <p:nvPr/>
        </p:nvCxnSpPr>
        <p:spPr bwMode="auto">
          <a:xfrm>
            <a:off x="6981887" y="2924260"/>
            <a:ext cx="216024" cy="466427"/>
          </a:xfrm>
          <a:prstGeom prst="straightConnector1">
            <a:avLst/>
          </a:prstGeom>
          <a:noFill/>
          <a:ln w="9525">
            <a:solidFill>
              <a:schemeClr val="tx1"/>
            </a:solidFill>
            <a:round/>
            <a:headEnd/>
            <a:tailEnd/>
          </a:ln>
        </p:spPr>
      </p:cxnSp>
      <p:cxnSp>
        <p:nvCxnSpPr>
          <p:cNvPr id="444" name="AutoShape 27"/>
          <p:cNvCxnSpPr>
            <a:cxnSpLocks noChangeShapeType="1"/>
            <a:stCxn id="281" idx="2"/>
            <a:endCxn id="329" idx="0"/>
          </p:cNvCxnSpPr>
          <p:nvPr/>
        </p:nvCxnSpPr>
        <p:spPr bwMode="auto">
          <a:xfrm>
            <a:off x="6441827" y="2924260"/>
            <a:ext cx="184783" cy="466427"/>
          </a:xfrm>
          <a:prstGeom prst="straightConnector1">
            <a:avLst/>
          </a:prstGeom>
          <a:noFill/>
          <a:ln w="9525">
            <a:solidFill>
              <a:schemeClr val="tx1"/>
            </a:solidFill>
            <a:round/>
            <a:headEnd/>
            <a:tailEnd/>
          </a:ln>
        </p:spPr>
      </p:cxnSp>
      <p:cxnSp>
        <p:nvCxnSpPr>
          <p:cNvPr id="466" name="AutoShape 27"/>
          <p:cNvCxnSpPr>
            <a:cxnSpLocks noChangeShapeType="1"/>
            <a:stCxn id="278" idx="2"/>
            <a:endCxn id="370" idx="0"/>
          </p:cNvCxnSpPr>
          <p:nvPr/>
        </p:nvCxnSpPr>
        <p:spPr bwMode="auto">
          <a:xfrm flipH="1">
            <a:off x="5276460" y="2401390"/>
            <a:ext cx="810089" cy="989297"/>
          </a:xfrm>
          <a:prstGeom prst="straightConnector1">
            <a:avLst/>
          </a:prstGeom>
          <a:noFill/>
          <a:ln w="9525">
            <a:solidFill>
              <a:schemeClr val="tx1"/>
            </a:solidFill>
            <a:round/>
            <a:headEnd/>
            <a:tailEnd/>
          </a:ln>
        </p:spPr>
      </p:cxnSp>
      <p:cxnSp>
        <p:nvCxnSpPr>
          <p:cNvPr id="469" name="AutoShape 27"/>
          <p:cNvCxnSpPr>
            <a:cxnSpLocks noChangeShapeType="1"/>
            <a:stCxn id="277" idx="2"/>
            <a:endCxn id="355" idx="0"/>
          </p:cNvCxnSpPr>
          <p:nvPr/>
        </p:nvCxnSpPr>
        <p:spPr bwMode="auto">
          <a:xfrm flipH="1">
            <a:off x="4790406" y="2401390"/>
            <a:ext cx="841331" cy="989297"/>
          </a:xfrm>
          <a:prstGeom prst="straightConnector1">
            <a:avLst/>
          </a:prstGeom>
          <a:noFill/>
          <a:ln w="9525">
            <a:solidFill>
              <a:schemeClr val="tx1"/>
            </a:solidFill>
            <a:round/>
            <a:headEnd/>
            <a:tailEnd/>
          </a:ln>
        </p:spPr>
      </p:cxnSp>
      <p:pic>
        <p:nvPicPr>
          <p:cNvPr id="479" name="Picture 26" descr="通用路由器"/>
          <p:cNvPicPr>
            <a:picLocks noChangeAspect="1" noChangeArrowheads="1"/>
          </p:cNvPicPr>
          <p:nvPr/>
        </p:nvPicPr>
        <p:blipFill>
          <a:blip r:embed="rId2" cstate="print"/>
          <a:srcRect/>
          <a:stretch>
            <a:fillRect/>
          </a:stretch>
        </p:blipFill>
        <p:spPr bwMode="auto">
          <a:xfrm>
            <a:off x="2051720" y="2725425"/>
            <a:ext cx="292795" cy="198835"/>
          </a:xfrm>
          <a:prstGeom prst="rect">
            <a:avLst/>
          </a:prstGeom>
          <a:noFill/>
          <a:ln w="9525">
            <a:noFill/>
            <a:miter lim="800000"/>
            <a:headEnd/>
            <a:tailEnd/>
          </a:ln>
        </p:spPr>
      </p:pic>
      <p:pic>
        <p:nvPicPr>
          <p:cNvPr id="480" name="Picture 26" descr="通用路由器"/>
          <p:cNvPicPr>
            <a:picLocks noChangeAspect="1" noChangeArrowheads="1"/>
          </p:cNvPicPr>
          <p:nvPr/>
        </p:nvPicPr>
        <p:blipFill>
          <a:blip r:embed="rId2" cstate="print"/>
          <a:srcRect/>
          <a:stretch>
            <a:fillRect/>
          </a:stretch>
        </p:blipFill>
        <p:spPr bwMode="auto">
          <a:xfrm>
            <a:off x="2537774" y="2725425"/>
            <a:ext cx="292795" cy="198835"/>
          </a:xfrm>
          <a:prstGeom prst="rect">
            <a:avLst/>
          </a:prstGeom>
          <a:noFill/>
          <a:ln w="9525">
            <a:noFill/>
            <a:miter lim="800000"/>
            <a:headEnd/>
            <a:tailEnd/>
          </a:ln>
        </p:spPr>
      </p:pic>
      <p:cxnSp>
        <p:nvCxnSpPr>
          <p:cNvPr id="481" name="AutoShape 27"/>
          <p:cNvCxnSpPr>
            <a:cxnSpLocks noChangeShapeType="1"/>
            <a:stCxn id="84" idx="2"/>
            <a:endCxn id="479" idx="0"/>
          </p:cNvCxnSpPr>
          <p:nvPr/>
        </p:nvCxnSpPr>
        <p:spPr bwMode="auto">
          <a:xfrm flipH="1">
            <a:off x="2198118" y="2401389"/>
            <a:ext cx="31241" cy="324036"/>
          </a:xfrm>
          <a:prstGeom prst="straightConnector1">
            <a:avLst/>
          </a:prstGeom>
          <a:noFill/>
          <a:ln w="9525">
            <a:solidFill>
              <a:schemeClr val="tx1"/>
            </a:solidFill>
            <a:round/>
            <a:headEnd/>
            <a:tailEnd/>
          </a:ln>
        </p:spPr>
      </p:cxnSp>
      <p:cxnSp>
        <p:nvCxnSpPr>
          <p:cNvPr id="482" name="AutoShape 28"/>
          <p:cNvCxnSpPr>
            <a:cxnSpLocks noChangeShapeType="1"/>
            <a:stCxn id="480" idx="0"/>
            <a:endCxn id="85" idx="2"/>
          </p:cNvCxnSpPr>
          <p:nvPr/>
        </p:nvCxnSpPr>
        <p:spPr bwMode="auto">
          <a:xfrm flipH="1" flipV="1">
            <a:off x="2684171" y="2401389"/>
            <a:ext cx="1" cy="324036"/>
          </a:xfrm>
          <a:prstGeom prst="straightConnector1">
            <a:avLst/>
          </a:prstGeom>
          <a:noFill/>
          <a:ln w="9525">
            <a:solidFill>
              <a:schemeClr val="tx1"/>
            </a:solidFill>
            <a:round/>
            <a:headEnd/>
            <a:tailEnd/>
          </a:ln>
        </p:spPr>
      </p:cxnSp>
      <p:pic>
        <p:nvPicPr>
          <p:cNvPr id="492" name="Picture 26" descr="通用路由器"/>
          <p:cNvPicPr>
            <a:picLocks noChangeAspect="1" noChangeArrowheads="1"/>
          </p:cNvPicPr>
          <p:nvPr/>
        </p:nvPicPr>
        <p:blipFill>
          <a:blip r:embed="rId2" cstate="print"/>
          <a:srcRect/>
          <a:stretch>
            <a:fillRect/>
          </a:stretch>
        </p:blipFill>
        <p:spPr bwMode="auto">
          <a:xfrm>
            <a:off x="7213532" y="2725425"/>
            <a:ext cx="292795" cy="198835"/>
          </a:xfrm>
          <a:prstGeom prst="rect">
            <a:avLst/>
          </a:prstGeom>
          <a:noFill/>
          <a:ln w="9525">
            <a:noFill/>
            <a:miter lim="800000"/>
            <a:headEnd/>
            <a:tailEnd/>
          </a:ln>
        </p:spPr>
      </p:pic>
      <p:pic>
        <p:nvPicPr>
          <p:cNvPr id="493" name="Picture 26" descr="通用路由器"/>
          <p:cNvPicPr>
            <a:picLocks noChangeAspect="1" noChangeArrowheads="1"/>
          </p:cNvPicPr>
          <p:nvPr/>
        </p:nvPicPr>
        <p:blipFill>
          <a:blip r:embed="rId2" cstate="print"/>
          <a:srcRect/>
          <a:stretch>
            <a:fillRect/>
          </a:stretch>
        </p:blipFill>
        <p:spPr bwMode="auto">
          <a:xfrm>
            <a:off x="7699586" y="2725425"/>
            <a:ext cx="292795" cy="198835"/>
          </a:xfrm>
          <a:prstGeom prst="rect">
            <a:avLst/>
          </a:prstGeom>
          <a:noFill/>
          <a:ln w="9525">
            <a:noFill/>
            <a:miter lim="800000"/>
            <a:headEnd/>
            <a:tailEnd/>
          </a:ln>
        </p:spPr>
      </p:pic>
      <p:cxnSp>
        <p:nvCxnSpPr>
          <p:cNvPr id="494" name="AutoShape 27"/>
          <p:cNvCxnSpPr>
            <a:cxnSpLocks noChangeShapeType="1"/>
            <a:stCxn id="299" idx="2"/>
            <a:endCxn id="492" idx="0"/>
          </p:cNvCxnSpPr>
          <p:nvPr/>
        </p:nvCxnSpPr>
        <p:spPr bwMode="auto">
          <a:xfrm>
            <a:off x="7229153" y="2418579"/>
            <a:ext cx="130776" cy="306846"/>
          </a:xfrm>
          <a:prstGeom prst="straightConnector1">
            <a:avLst/>
          </a:prstGeom>
          <a:noFill/>
          <a:ln w="9525">
            <a:solidFill>
              <a:schemeClr val="tx1"/>
            </a:solidFill>
            <a:round/>
            <a:headEnd/>
            <a:tailEnd/>
          </a:ln>
        </p:spPr>
      </p:cxnSp>
      <p:cxnSp>
        <p:nvCxnSpPr>
          <p:cNvPr id="495" name="AutoShape 28"/>
          <p:cNvCxnSpPr>
            <a:cxnSpLocks noChangeShapeType="1"/>
            <a:stCxn id="493" idx="0"/>
            <a:endCxn id="300" idx="2"/>
          </p:cNvCxnSpPr>
          <p:nvPr/>
        </p:nvCxnSpPr>
        <p:spPr bwMode="auto">
          <a:xfrm flipH="1" flipV="1">
            <a:off x="7683965" y="2418579"/>
            <a:ext cx="162018" cy="306846"/>
          </a:xfrm>
          <a:prstGeom prst="straightConnector1">
            <a:avLst/>
          </a:prstGeom>
          <a:noFill/>
          <a:ln w="9525">
            <a:solidFill>
              <a:schemeClr val="tx1"/>
            </a:solidFill>
            <a:round/>
            <a:headEnd/>
            <a:tailEnd/>
          </a:ln>
        </p:spPr>
      </p:cxnSp>
      <p:sp>
        <p:nvSpPr>
          <p:cNvPr id="2"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zh-CN" altLang="en-US" dirty="0">
                <a:solidFill>
                  <a:schemeClr val="tx1"/>
                </a:solidFill>
              </a:rPr>
              <a:t>电力行业典型组网</a:t>
            </a:r>
          </a:p>
        </p:txBody>
      </p:sp>
      <mc:AlternateContent xmlns:mc="http://schemas.openxmlformats.org/markup-compatibility/2006" xmlns:p14="http://schemas.microsoft.com/office/powerpoint/2010/main">
        <mc:Choice Requires="p14">
          <p:contentPart p14:bwMode="auto" r:id="rId5">
            <p14:nvContentPartPr>
              <p14:cNvPr id="4" name="墨迹 3"/>
              <p14:cNvContentPartPr/>
              <p14:nvPr/>
            </p14:nvContentPartPr>
            <p14:xfrm>
              <a:off x="6138000" y="3085920"/>
              <a:ext cx="11880" cy="86400"/>
            </p14:xfrm>
          </p:contentPart>
        </mc:Choice>
        <mc:Fallback xmlns="">
          <p:pic>
            <p:nvPicPr>
              <p:cNvPr id="4" name="墨迹 3"/>
              <p:cNvPicPr/>
              <p:nvPr/>
            </p:nvPicPr>
            <p:blipFill>
              <a:blip r:embed="rId6"/>
              <a:stretch>
                <a:fillRect/>
              </a:stretch>
            </p:blipFill>
            <p:spPr>
              <a:xfrm>
                <a:off x="6128640" y="3076560"/>
                <a:ext cx="30600" cy="105120"/>
              </a:xfrm>
              <a:prstGeom prst="rect">
                <a:avLst/>
              </a:prstGeom>
            </p:spPr>
          </p:pic>
        </mc:Fallback>
      </mc:AlternateContent>
    </p:spTree>
    <p:extLst>
      <p:ext uri="{BB962C8B-B14F-4D97-AF65-F5344CB8AC3E}">
        <p14:creationId xmlns:p14="http://schemas.microsoft.com/office/powerpoint/2010/main" val="67562132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圆角矩形 137"/>
          <p:cNvSpPr/>
          <p:nvPr/>
        </p:nvSpPr>
        <p:spPr>
          <a:xfrm>
            <a:off x="2941574" y="3813888"/>
            <a:ext cx="702078" cy="864096"/>
          </a:xfrm>
          <a:prstGeom prst="roundRect">
            <a:avLst/>
          </a:prstGeom>
          <a:solidFill>
            <a:schemeClr val="accent1">
              <a:lumMod val="75000"/>
              <a:alpha val="44000"/>
            </a:scheme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685800" fontAlgn="auto">
              <a:spcBef>
                <a:spcPts val="0"/>
              </a:spcBef>
              <a:spcAft>
                <a:spcPts val="0"/>
              </a:spcAft>
              <a:defRPr/>
            </a:pPr>
            <a:endParaRPr lang="zh-CN" altLang="en-US" sz="1350" kern="0" dirty="0">
              <a:solidFill>
                <a:sysClr val="window" lastClr="FFFFFF"/>
              </a:solidFill>
              <a:latin typeface="微软雅黑" panose="020B0503020204020204" pitchFamily="34" charset="-122"/>
              <a:ea typeface="微软雅黑" panose="020B0503020204020204" pitchFamily="34" charset="-122"/>
            </a:endParaRPr>
          </a:p>
        </p:txBody>
      </p:sp>
      <p:sp>
        <p:nvSpPr>
          <p:cNvPr id="197" name="矩形 196"/>
          <p:cNvSpPr/>
          <p:nvPr/>
        </p:nvSpPr>
        <p:spPr bwMode="ltGray">
          <a:xfrm>
            <a:off x="5209826" y="1707654"/>
            <a:ext cx="972108" cy="378042"/>
          </a:xfrm>
          <a:prstGeom prst="rect">
            <a:avLst/>
          </a:prstGeom>
          <a:solidFill>
            <a:schemeClr val="bg1"/>
          </a:solidFill>
          <a:ln w="19050">
            <a:solidFill>
              <a:srgbClr val="FF0000"/>
            </a:solid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16" name="矩形 115"/>
          <p:cNvSpPr/>
          <p:nvPr/>
        </p:nvSpPr>
        <p:spPr bwMode="ltGray">
          <a:xfrm>
            <a:off x="3427628" y="1761660"/>
            <a:ext cx="972108" cy="378042"/>
          </a:xfrm>
          <a:prstGeom prst="rect">
            <a:avLst/>
          </a:prstGeom>
          <a:solidFill>
            <a:schemeClr val="bg1"/>
          </a:solidFill>
          <a:ln w="19050">
            <a:solidFill>
              <a:srgbClr val="FF0000"/>
            </a:solidFill>
            <a:miter lim="800000"/>
            <a:headEnd/>
            <a:tailEnd/>
          </a:ln>
          <a:effectLst/>
        </p:spPr>
        <p:txBody>
          <a:bodyPr wrap="none"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1" name="圆角矩形 70"/>
          <p:cNvSpPr/>
          <p:nvPr/>
        </p:nvSpPr>
        <p:spPr>
          <a:xfrm>
            <a:off x="4831784" y="843558"/>
            <a:ext cx="2160240" cy="1080120"/>
          </a:xfrm>
          <a:prstGeom prst="roundRect">
            <a:avLst/>
          </a:prstGeom>
          <a:solidFill>
            <a:schemeClr val="accent1">
              <a:lumMod val="20000"/>
              <a:lumOff val="80000"/>
              <a:alpha val="44000"/>
            </a:schemeClr>
          </a:solidFill>
          <a:ln w="25400" cap="flat" cmpd="sng" algn="ctr">
            <a:solidFill>
              <a:srgbClr val="4F81BD">
                <a:shade val="50000"/>
              </a:srgbClr>
            </a:solidFill>
            <a:prstDash val="solid"/>
          </a:ln>
          <a:effectLst/>
        </p:spPr>
        <p:txBody>
          <a:bodyPr rtlCol="0" anchor="ctr"/>
          <a:lstStyle/>
          <a:p>
            <a:pPr algn="ctr" defTabSz="685800" fontAlgn="auto">
              <a:spcBef>
                <a:spcPts val="0"/>
              </a:spcBef>
              <a:spcAft>
                <a:spcPts val="0"/>
              </a:spcAft>
              <a:defRPr/>
            </a:pPr>
            <a:endParaRPr lang="zh-CN" altLang="en-US" sz="1350" kern="0" dirty="0">
              <a:solidFill>
                <a:sysClr val="window" lastClr="FFFFFF"/>
              </a:solidFill>
              <a:latin typeface="微软雅黑" panose="020B0503020204020204" pitchFamily="34" charset="-122"/>
              <a:ea typeface="微软雅黑" panose="020B0503020204020204" pitchFamily="34" charset="-122"/>
            </a:endParaRPr>
          </a:p>
        </p:txBody>
      </p:sp>
      <p:sp>
        <p:nvSpPr>
          <p:cNvPr id="36" name="圆角矩形 35"/>
          <p:cNvSpPr/>
          <p:nvPr/>
        </p:nvSpPr>
        <p:spPr>
          <a:xfrm>
            <a:off x="2185490" y="843558"/>
            <a:ext cx="2376264" cy="1080120"/>
          </a:xfrm>
          <a:prstGeom prst="roundRect">
            <a:avLst/>
          </a:prstGeom>
          <a:solidFill>
            <a:schemeClr val="accent6">
              <a:lumMod val="20000"/>
              <a:lumOff val="80000"/>
              <a:alpha val="44000"/>
            </a:schemeClr>
          </a:solidFill>
          <a:ln w="25400" cap="flat" cmpd="sng" algn="ctr">
            <a:solidFill>
              <a:srgbClr val="4F81BD">
                <a:shade val="50000"/>
              </a:srgbClr>
            </a:solidFill>
            <a:prstDash val="solid"/>
          </a:ln>
          <a:effectLst/>
        </p:spPr>
        <p:txBody>
          <a:bodyPr rtlCol="0" anchor="ctr"/>
          <a:lstStyle/>
          <a:p>
            <a:pPr algn="ctr" defTabSz="685800" fontAlgn="auto">
              <a:spcBef>
                <a:spcPts val="0"/>
              </a:spcBef>
              <a:spcAft>
                <a:spcPts val="0"/>
              </a:spcAft>
              <a:defRPr/>
            </a:pPr>
            <a:endParaRPr lang="zh-CN" altLang="en-US" sz="1350" kern="0" dirty="0">
              <a:solidFill>
                <a:sysClr val="window" lastClr="FFFFFF"/>
              </a:solidFill>
              <a:latin typeface="微软雅黑" panose="020B0503020204020204" pitchFamily="34" charset="-122"/>
              <a:ea typeface="微软雅黑" panose="020B0503020204020204" pitchFamily="34" charset="-122"/>
            </a:endParaRPr>
          </a:p>
        </p:txBody>
      </p:sp>
      <p:sp>
        <p:nvSpPr>
          <p:cNvPr id="6" name="Freeform 41"/>
          <p:cNvSpPr>
            <a:spLocks/>
          </p:cNvSpPr>
          <p:nvPr/>
        </p:nvSpPr>
        <p:spPr bwMode="auto">
          <a:xfrm>
            <a:off x="2185490" y="2139702"/>
            <a:ext cx="4644516" cy="1296144"/>
          </a:xfrm>
          <a:custGeom>
            <a:avLst/>
            <a:gdLst/>
            <a:ahLst/>
            <a:cxnLst>
              <a:cxn ang="0">
                <a:pos x="384" y="313"/>
              </a:cxn>
              <a:cxn ang="0">
                <a:pos x="457" y="237"/>
              </a:cxn>
              <a:cxn ang="0">
                <a:pos x="563" y="194"/>
              </a:cxn>
              <a:cxn ang="0">
                <a:pos x="711" y="173"/>
              </a:cxn>
              <a:cxn ang="0">
                <a:pos x="878" y="197"/>
              </a:cxn>
              <a:cxn ang="0">
                <a:pos x="972" y="149"/>
              </a:cxn>
              <a:cxn ang="0">
                <a:pos x="1077" y="54"/>
              </a:cxn>
              <a:cxn ang="0">
                <a:pos x="1256" y="2"/>
              </a:cxn>
              <a:cxn ang="0">
                <a:pos x="1439" y="11"/>
              </a:cxn>
              <a:cxn ang="0">
                <a:pos x="1608" y="85"/>
              </a:cxn>
              <a:cxn ang="0">
                <a:pos x="1694" y="175"/>
              </a:cxn>
              <a:cxn ang="0">
                <a:pos x="1770" y="214"/>
              </a:cxn>
              <a:cxn ang="0">
                <a:pos x="1915" y="237"/>
              </a:cxn>
              <a:cxn ang="0">
                <a:pos x="2015" y="330"/>
              </a:cxn>
              <a:cxn ang="0">
                <a:pos x="2029" y="429"/>
              </a:cxn>
              <a:cxn ang="0">
                <a:pos x="2115" y="436"/>
              </a:cxn>
              <a:cxn ang="0">
                <a:pos x="2201" y="479"/>
              </a:cxn>
              <a:cxn ang="0">
                <a:pos x="2250" y="524"/>
              </a:cxn>
              <a:cxn ang="0">
                <a:pos x="2288" y="598"/>
              </a:cxn>
              <a:cxn ang="0">
                <a:pos x="2282" y="659"/>
              </a:cxn>
              <a:cxn ang="0">
                <a:pos x="2288" y="740"/>
              </a:cxn>
              <a:cxn ang="0">
                <a:pos x="2300" y="819"/>
              </a:cxn>
              <a:cxn ang="0">
                <a:pos x="2282" y="900"/>
              </a:cxn>
              <a:cxn ang="0">
                <a:pos x="2290" y="988"/>
              </a:cxn>
              <a:cxn ang="0">
                <a:pos x="2304" y="1066"/>
              </a:cxn>
              <a:cxn ang="0">
                <a:pos x="2277" y="1162"/>
              </a:cxn>
              <a:cxn ang="0">
                <a:pos x="2209" y="1234"/>
              </a:cxn>
              <a:cxn ang="0">
                <a:pos x="2067" y="1279"/>
              </a:cxn>
              <a:cxn ang="0">
                <a:pos x="1959" y="1250"/>
              </a:cxn>
              <a:cxn ang="0">
                <a:pos x="1896" y="1315"/>
              </a:cxn>
              <a:cxn ang="0">
                <a:pos x="1816" y="1357"/>
              </a:cxn>
              <a:cxn ang="0">
                <a:pos x="1703" y="1386"/>
              </a:cxn>
              <a:cxn ang="0">
                <a:pos x="1571" y="1367"/>
              </a:cxn>
              <a:cxn ang="0">
                <a:pos x="1477" y="1388"/>
              </a:cxn>
              <a:cxn ang="0">
                <a:pos x="1404" y="1441"/>
              </a:cxn>
              <a:cxn ang="0">
                <a:pos x="1301" y="1469"/>
              </a:cxn>
              <a:cxn ang="0">
                <a:pos x="1204" y="1460"/>
              </a:cxn>
              <a:cxn ang="0">
                <a:pos x="1110" y="1410"/>
              </a:cxn>
              <a:cxn ang="0">
                <a:pos x="1045" y="1460"/>
              </a:cxn>
              <a:cxn ang="0">
                <a:pos x="943" y="1491"/>
              </a:cxn>
              <a:cxn ang="0">
                <a:pos x="819" y="1471"/>
              </a:cxn>
              <a:cxn ang="0">
                <a:pos x="725" y="1407"/>
              </a:cxn>
              <a:cxn ang="0">
                <a:pos x="649" y="1381"/>
              </a:cxn>
              <a:cxn ang="0">
                <a:pos x="530" y="1388"/>
              </a:cxn>
              <a:cxn ang="0">
                <a:pos x="428" y="1343"/>
              </a:cxn>
              <a:cxn ang="0">
                <a:pos x="363" y="1274"/>
              </a:cxn>
              <a:cxn ang="0">
                <a:pos x="325" y="1243"/>
              </a:cxn>
              <a:cxn ang="0">
                <a:pos x="212" y="1234"/>
              </a:cxn>
              <a:cxn ang="0">
                <a:pos x="113" y="1167"/>
              </a:cxn>
              <a:cxn ang="0">
                <a:pos x="59" y="1066"/>
              </a:cxn>
              <a:cxn ang="0">
                <a:pos x="53" y="947"/>
              </a:cxn>
              <a:cxn ang="0">
                <a:pos x="32" y="835"/>
              </a:cxn>
              <a:cxn ang="0">
                <a:pos x="0" y="728"/>
              </a:cxn>
              <a:cxn ang="0">
                <a:pos x="13" y="607"/>
              </a:cxn>
              <a:cxn ang="0">
                <a:pos x="86" y="510"/>
              </a:cxn>
              <a:cxn ang="0">
                <a:pos x="191" y="436"/>
              </a:cxn>
              <a:cxn ang="0">
                <a:pos x="330" y="398"/>
              </a:cxn>
              <a:cxn ang="0">
                <a:pos x="366" y="354"/>
              </a:cxn>
            </a:cxnLst>
            <a:rect l="0" t="0" r="r" b="b"/>
            <a:pathLst>
              <a:path w="2305" h="1492">
                <a:moveTo>
                  <a:pt x="366" y="354"/>
                </a:moveTo>
                <a:lnTo>
                  <a:pt x="384" y="313"/>
                </a:lnTo>
                <a:lnTo>
                  <a:pt x="414" y="271"/>
                </a:lnTo>
                <a:lnTo>
                  <a:pt x="457" y="237"/>
                </a:lnTo>
                <a:lnTo>
                  <a:pt x="517" y="209"/>
                </a:lnTo>
                <a:lnTo>
                  <a:pt x="563" y="194"/>
                </a:lnTo>
                <a:lnTo>
                  <a:pt x="622" y="180"/>
                </a:lnTo>
                <a:lnTo>
                  <a:pt x="711" y="173"/>
                </a:lnTo>
                <a:lnTo>
                  <a:pt x="797" y="180"/>
                </a:lnTo>
                <a:lnTo>
                  <a:pt x="878" y="197"/>
                </a:lnTo>
                <a:lnTo>
                  <a:pt x="937" y="218"/>
                </a:lnTo>
                <a:lnTo>
                  <a:pt x="972" y="149"/>
                </a:lnTo>
                <a:lnTo>
                  <a:pt x="1018" y="97"/>
                </a:lnTo>
                <a:lnTo>
                  <a:pt x="1077" y="54"/>
                </a:lnTo>
                <a:lnTo>
                  <a:pt x="1158" y="26"/>
                </a:lnTo>
                <a:lnTo>
                  <a:pt x="1256" y="2"/>
                </a:lnTo>
                <a:lnTo>
                  <a:pt x="1352" y="0"/>
                </a:lnTo>
                <a:lnTo>
                  <a:pt x="1439" y="11"/>
                </a:lnTo>
                <a:lnTo>
                  <a:pt x="1536" y="38"/>
                </a:lnTo>
                <a:lnTo>
                  <a:pt x="1608" y="85"/>
                </a:lnTo>
                <a:lnTo>
                  <a:pt x="1662" y="130"/>
                </a:lnTo>
                <a:lnTo>
                  <a:pt x="1694" y="175"/>
                </a:lnTo>
                <a:lnTo>
                  <a:pt x="1703" y="233"/>
                </a:lnTo>
                <a:lnTo>
                  <a:pt x="1770" y="214"/>
                </a:lnTo>
                <a:lnTo>
                  <a:pt x="1851" y="221"/>
                </a:lnTo>
                <a:lnTo>
                  <a:pt x="1915" y="237"/>
                </a:lnTo>
                <a:lnTo>
                  <a:pt x="1973" y="278"/>
                </a:lnTo>
                <a:lnTo>
                  <a:pt x="2015" y="330"/>
                </a:lnTo>
                <a:lnTo>
                  <a:pt x="2032" y="388"/>
                </a:lnTo>
                <a:lnTo>
                  <a:pt x="2029" y="429"/>
                </a:lnTo>
                <a:lnTo>
                  <a:pt x="2067" y="426"/>
                </a:lnTo>
                <a:lnTo>
                  <a:pt x="2115" y="436"/>
                </a:lnTo>
                <a:lnTo>
                  <a:pt x="2163" y="455"/>
                </a:lnTo>
                <a:lnTo>
                  <a:pt x="2201" y="479"/>
                </a:lnTo>
                <a:lnTo>
                  <a:pt x="2225" y="498"/>
                </a:lnTo>
                <a:lnTo>
                  <a:pt x="2250" y="524"/>
                </a:lnTo>
                <a:lnTo>
                  <a:pt x="2274" y="557"/>
                </a:lnTo>
                <a:lnTo>
                  <a:pt x="2288" y="598"/>
                </a:lnTo>
                <a:lnTo>
                  <a:pt x="2290" y="626"/>
                </a:lnTo>
                <a:lnTo>
                  <a:pt x="2282" y="659"/>
                </a:lnTo>
                <a:lnTo>
                  <a:pt x="2265" y="700"/>
                </a:lnTo>
                <a:lnTo>
                  <a:pt x="2288" y="740"/>
                </a:lnTo>
                <a:lnTo>
                  <a:pt x="2295" y="778"/>
                </a:lnTo>
                <a:lnTo>
                  <a:pt x="2300" y="819"/>
                </a:lnTo>
                <a:lnTo>
                  <a:pt x="2290" y="871"/>
                </a:lnTo>
                <a:lnTo>
                  <a:pt x="2282" y="900"/>
                </a:lnTo>
                <a:lnTo>
                  <a:pt x="2255" y="935"/>
                </a:lnTo>
                <a:lnTo>
                  <a:pt x="2290" y="988"/>
                </a:lnTo>
                <a:lnTo>
                  <a:pt x="2300" y="1018"/>
                </a:lnTo>
                <a:lnTo>
                  <a:pt x="2304" y="1066"/>
                </a:lnTo>
                <a:lnTo>
                  <a:pt x="2295" y="1111"/>
                </a:lnTo>
                <a:lnTo>
                  <a:pt x="2277" y="1162"/>
                </a:lnTo>
                <a:lnTo>
                  <a:pt x="2250" y="1198"/>
                </a:lnTo>
                <a:lnTo>
                  <a:pt x="2209" y="1234"/>
                </a:lnTo>
                <a:lnTo>
                  <a:pt x="2140" y="1267"/>
                </a:lnTo>
                <a:lnTo>
                  <a:pt x="2067" y="1279"/>
                </a:lnTo>
                <a:lnTo>
                  <a:pt x="2002" y="1269"/>
                </a:lnTo>
                <a:lnTo>
                  <a:pt x="1959" y="1250"/>
                </a:lnTo>
                <a:lnTo>
                  <a:pt x="1929" y="1286"/>
                </a:lnTo>
                <a:lnTo>
                  <a:pt x="1896" y="1315"/>
                </a:lnTo>
                <a:lnTo>
                  <a:pt x="1870" y="1334"/>
                </a:lnTo>
                <a:lnTo>
                  <a:pt x="1816" y="1357"/>
                </a:lnTo>
                <a:lnTo>
                  <a:pt x="1770" y="1374"/>
                </a:lnTo>
                <a:lnTo>
                  <a:pt x="1703" y="1386"/>
                </a:lnTo>
                <a:lnTo>
                  <a:pt x="1635" y="1383"/>
                </a:lnTo>
                <a:lnTo>
                  <a:pt x="1571" y="1367"/>
                </a:lnTo>
                <a:lnTo>
                  <a:pt x="1512" y="1338"/>
                </a:lnTo>
                <a:lnTo>
                  <a:pt x="1477" y="1388"/>
                </a:lnTo>
                <a:lnTo>
                  <a:pt x="1444" y="1417"/>
                </a:lnTo>
                <a:lnTo>
                  <a:pt x="1404" y="1441"/>
                </a:lnTo>
                <a:lnTo>
                  <a:pt x="1355" y="1460"/>
                </a:lnTo>
                <a:lnTo>
                  <a:pt x="1301" y="1469"/>
                </a:lnTo>
                <a:lnTo>
                  <a:pt x="1252" y="1469"/>
                </a:lnTo>
                <a:lnTo>
                  <a:pt x="1204" y="1460"/>
                </a:lnTo>
                <a:lnTo>
                  <a:pt x="1145" y="1433"/>
                </a:lnTo>
                <a:lnTo>
                  <a:pt x="1110" y="1410"/>
                </a:lnTo>
                <a:lnTo>
                  <a:pt x="1077" y="1441"/>
                </a:lnTo>
                <a:lnTo>
                  <a:pt x="1045" y="1460"/>
                </a:lnTo>
                <a:lnTo>
                  <a:pt x="1002" y="1476"/>
                </a:lnTo>
                <a:lnTo>
                  <a:pt x="943" y="1491"/>
                </a:lnTo>
                <a:lnTo>
                  <a:pt x="883" y="1486"/>
                </a:lnTo>
                <a:lnTo>
                  <a:pt x="819" y="1471"/>
                </a:lnTo>
                <a:lnTo>
                  <a:pt x="770" y="1448"/>
                </a:lnTo>
                <a:lnTo>
                  <a:pt x="725" y="1407"/>
                </a:lnTo>
                <a:lnTo>
                  <a:pt x="697" y="1367"/>
                </a:lnTo>
                <a:lnTo>
                  <a:pt x="649" y="1381"/>
                </a:lnTo>
                <a:lnTo>
                  <a:pt x="595" y="1391"/>
                </a:lnTo>
                <a:lnTo>
                  <a:pt x="530" y="1388"/>
                </a:lnTo>
                <a:lnTo>
                  <a:pt x="474" y="1369"/>
                </a:lnTo>
                <a:lnTo>
                  <a:pt x="428" y="1343"/>
                </a:lnTo>
                <a:lnTo>
                  <a:pt x="393" y="1315"/>
                </a:lnTo>
                <a:lnTo>
                  <a:pt x="363" y="1274"/>
                </a:lnTo>
                <a:lnTo>
                  <a:pt x="355" y="1234"/>
                </a:lnTo>
                <a:lnTo>
                  <a:pt x="325" y="1243"/>
                </a:lnTo>
                <a:lnTo>
                  <a:pt x="271" y="1246"/>
                </a:lnTo>
                <a:lnTo>
                  <a:pt x="212" y="1234"/>
                </a:lnTo>
                <a:lnTo>
                  <a:pt x="153" y="1205"/>
                </a:lnTo>
                <a:lnTo>
                  <a:pt x="113" y="1167"/>
                </a:lnTo>
                <a:lnTo>
                  <a:pt x="78" y="1118"/>
                </a:lnTo>
                <a:lnTo>
                  <a:pt x="59" y="1066"/>
                </a:lnTo>
                <a:lnTo>
                  <a:pt x="50" y="995"/>
                </a:lnTo>
                <a:lnTo>
                  <a:pt x="53" y="947"/>
                </a:lnTo>
                <a:lnTo>
                  <a:pt x="72" y="876"/>
                </a:lnTo>
                <a:lnTo>
                  <a:pt x="32" y="835"/>
                </a:lnTo>
                <a:lnTo>
                  <a:pt x="10" y="783"/>
                </a:lnTo>
                <a:lnTo>
                  <a:pt x="0" y="728"/>
                </a:lnTo>
                <a:lnTo>
                  <a:pt x="0" y="669"/>
                </a:lnTo>
                <a:lnTo>
                  <a:pt x="13" y="607"/>
                </a:lnTo>
                <a:lnTo>
                  <a:pt x="40" y="560"/>
                </a:lnTo>
                <a:lnTo>
                  <a:pt x="86" y="510"/>
                </a:lnTo>
                <a:lnTo>
                  <a:pt x="134" y="472"/>
                </a:lnTo>
                <a:lnTo>
                  <a:pt x="191" y="436"/>
                </a:lnTo>
                <a:lnTo>
                  <a:pt x="264" y="412"/>
                </a:lnTo>
                <a:lnTo>
                  <a:pt x="330" y="398"/>
                </a:lnTo>
                <a:lnTo>
                  <a:pt x="363" y="391"/>
                </a:lnTo>
                <a:lnTo>
                  <a:pt x="366" y="354"/>
                </a:lnTo>
              </a:path>
            </a:pathLst>
          </a:custGeom>
          <a:gradFill rotWithShape="0">
            <a:gsLst>
              <a:gs pos="0">
                <a:srgbClr val="CCECFF"/>
              </a:gs>
              <a:gs pos="100000">
                <a:srgbClr val="99CCFF"/>
              </a:gs>
            </a:gsLst>
            <a:path path="rect">
              <a:fillToRect l="50000" t="50000" r="50000" b="50000"/>
            </a:path>
          </a:gradFill>
          <a:ln w="25400" cap="rnd" cmpd="sng">
            <a:noFill/>
            <a:prstDash val="solid"/>
            <a:round/>
            <a:headEnd/>
            <a:tailEnd/>
          </a:ln>
          <a:effectLst>
            <a:outerShdw dist="107763" dir="2700000" algn="ctr" rotWithShape="0">
              <a:schemeClr val="bg2"/>
            </a:outerShdw>
          </a:effectLst>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11" name="矩形 10"/>
          <p:cNvSpPr/>
          <p:nvPr/>
        </p:nvSpPr>
        <p:spPr>
          <a:xfrm>
            <a:off x="2293502" y="2625757"/>
            <a:ext cx="1026114" cy="276999"/>
          </a:xfrm>
          <a:prstGeom prst="rect">
            <a:avLst/>
          </a:prstGeom>
        </p:spPr>
        <p:txBody>
          <a:bodyPr wrap="square">
            <a:spAutoFit/>
          </a:bodyPr>
          <a:lstStyle/>
          <a:p>
            <a:r>
              <a:rPr lang="zh-CN" altLang="en-US" sz="1200" b="1" dirty="0">
                <a:latin typeface="微软雅黑" panose="020B0503020204020204" pitchFamily="34" charset="-122"/>
                <a:ea typeface="微软雅黑" panose="020B0503020204020204" pitchFamily="34" charset="-122"/>
              </a:rPr>
              <a:t>虚拟云网络</a:t>
            </a:r>
          </a:p>
        </p:txBody>
      </p:sp>
      <p:pic>
        <p:nvPicPr>
          <p:cNvPr id="15" name="Picture 10" descr="cloud"/>
          <p:cNvPicPr>
            <a:picLocks noChangeAspect="1" noChangeArrowheads="1"/>
          </p:cNvPicPr>
          <p:nvPr/>
        </p:nvPicPr>
        <p:blipFill>
          <a:blip r:embed="rId4" cstate="print"/>
          <a:srcRect/>
          <a:stretch>
            <a:fillRect/>
          </a:stretch>
        </p:blipFill>
        <p:spPr bwMode="auto">
          <a:xfrm>
            <a:off x="5803892" y="843558"/>
            <a:ext cx="1134126" cy="613700"/>
          </a:xfrm>
          <a:prstGeom prst="rect">
            <a:avLst/>
          </a:prstGeom>
          <a:noFill/>
        </p:spPr>
      </p:pic>
      <p:pic>
        <p:nvPicPr>
          <p:cNvPr id="16" name="Picture 10" descr="cloud"/>
          <p:cNvPicPr>
            <a:picLocks noChangeAspect="1" noChangeArrowheads="1"/>
          </p:cNvPicPr>
          <p:nvPr/>
        </p:nvPicPr>
        <p:blipFill>
          <a:blip r:embed="rId4" cstate="print"/>
          <a:srcRect/>
          <a:stretch>
            <a:fillRect/>
          </a:stretch>
        </p:blipFill>
        <p:spPr bwMode="auto">
          <a:xfrm>
            <a:off x="4831784" y="843558"/>
            <a:ext cx="1134126" cy="613700"/>
          </a:xfrm>
          <a:prstGeom prst="rect">
            <a:avLst/>
          </a:prstGeom>
          <a:noFill/>
        </p:spPr>
      </p:pic>
      <p:grpSp>
        <p:nvGrpSpPr>
          <p:cNvPr id="3" name="组合 154"/>
          <p:cNvGrpSpPr/>
          <p:nvPr/>
        </p:nvGrpSpPr>
        <p:grpSpPr>
          <a:xfrm>
            <a:off x="2293502" y="852786"/>
            <a:ext cx="864096" cy="422821"/>
            <a:chOff x="1547664" y="1065039"/>
            <a:chExt cx="1152128" cy="563761"/>
          </a:xfrm>
        </p:grpSpPr>
        <p:sp>
          <p:nvSpPr>
            <p:cNvPr id="17" name="Freeform 41"/>
            <p:cNvSpPr>
              <a:spLocks/>
            </p:cNvSpPr>
            <p:nvPr/>
          </p:nvSpPr>
          <p:spPr bwMode="auto">
            <a:xfrm>
              <a:off x="1547664" y="1065039"/>
              <a:ext cx="1152128" cy="563761"/>
            </a:xfrm>
            <a:custGeom>
              <a:avLst/>
              <a:gdLst/>
              <a:ahLst/>
              <a:cxnLst>
                <a:cxn ang="0">
                  <a:pos x="384" y="313"/>
                </a:cxn>
                <a:cxn ang="0">
                  <a:pos x="457" y="237"/>
                </a:cxn>
                <a:cxn ang="0">
                  <a:pos x="563" y="194"/>
                </a:cxn>
                <a:cxn ang="0">
                  <a:pos x="711" y="173"/>
                </a:cxn>
                <a:cxn ang="0">
                  <a:pos x="878" y="197"/>
                </a:cxn>
                <a:cxn ang="0">
                  <a:pos x="972" y="149"/>
                </a:cxn>
                <a:cxn ang="0">
                  <a:pos x="1077" y="54"/>
                </a:cxn>
                <a:cxn ang="0">
                  <a:pos x="1256" y="2"/>
                </a:cxn>
                <a:cxn ang="0">
                  <a:pos x="1439" y="11"/>
                </a:cxn>
                <a:cxn ang="0">
                  <a:pos x="1608" y="85"/>
                </a:cxn>
                <a:cxn ang="0">
                  <a:pos x="1694" y="175"/>
                </a:cxn>
                <a:cxn ang="0">
                  <a:pos x="1770" y="214"/>
                </a:cxn>
                <a:cxn ang="0">
                  <a:pos x="1915" y="237"/>
                </a:cxn>
                <a:cxn ang="0">
                  <a:pos x="2015" y="330"/>
                </a:cxn>
                <a:cxn ang="0">
                  <a:pos x="2029" y="429"/>
                </a:cxn>
                <a:cxn ang="0">
                  <a:pos x="2115" y="436"/>
                </a:cxn>
                <a:cxn ang="0">
                  <a:pos x="2201" y="479"/>
                </a:cxn>
                <a:cxn ang="0">
                  <a:pos x="2250" y="524"/>
                </a:cxn>
                <a:cxn ang="0">
                  <a:pos x="2288" y="598"/>
                </a:cxn>
                <a:cxn ang="0">
                  <a:pos x="2282" y="659"/>
                </a:cxn>
                <a:cxn ang="0">
                  <a:pos x="2288" y="740"/>
                </a:cxn>
                <a:cxn ang="0">
                  <a:pos x="2300" y="819"/>
                </a:cxn>
                <a:cxn ang="0">
                  <a:pos x="2282" y="900"/>
                </a:cxn>
                <a:cxn ang="0">
                  <a:pos x="2290" y="988"/>
                </a:cxn>
                <a:cxn ang="0">
                  <a:pos x="2304" y="1066"/>
                </a:cxn>
                <a:cxn ang="0">
                  <a:pos x="2277" y="1162"/>
                </a:cxn>
                <a:cxn ang="0">
                  <a:pos x="2209" y="1234"/>
                </a:cxn>
                <a:cxn ang="0">
                  <a:pos x="2067" y="1279"/>
                </a:cxn>
                <a:cxn ang="0">
                  <a:pos x="1959" y="1250"/>
                </a:cxn>
                <a:cxn ang="0">
                  <a:pos x="1896" y="1315"/>
                </a:cxn>
                <a:cxn ang="0">
                  <a:pos x="1816" y="1357"/>
                </a:cxn>
                <a:cxn ang="0">
                  <a:pos x="1703" y="1386"/>
                </a:cxn>
                <a:cxn ang="0">
                  <a:pos x="1571" y="1367"/>
                </a:cxn>
                <a:cxn ang="0">
                  <a:pos x="1477" y="1388"/>
                </a:cxn>
                <a:cxn ang="0">
                  <a:pos x="1404" y="1441"/>
                </a:cxn>
                <a:cxn ang="0">
                  <a:pos x="1301" y="1469"/>
                </a:cxn>
                <a:cxn ang="0">
                  <a:pos x="1204" y="1460"/>
                </a:cxn>
                <a:cxn ang="0">
                  <a:pos x="1110" y="1410"/>
                </a:cxn>
                <a:cxn ang="0">
                  <a:pos x="1045" y="1460"/>
                </a:cxn>
                <a:cxn ang="0">
                  <a:pos x="943" y="1491"/>
                </a:cxn>
                <a:cxn ang="0">
                  <a:pos x="819" y="1471"/>
                </a:cxn>
                <a:cxn ang="0">
                  <a:pos x="725" y="1407"/>
                </a:cxn>
                <a:cxn ang="0">
                  <a:pos x="649" y="1381"/>
                </a:cxn>
                <a:cxn ang="0">
                  <a:pos x="530" y="1388"/>
                </a:cxn>
                <a:cxn ang="0">
                  <a:pos x="428" y="1343"/>
                </a:cxn>
                <a:cxn ang="0">
                  <a:pos x="363" y="1274"/>
                </a:cxn>
                <a:cxn ang="0">
                  <a:pos x="325" y="1243"/>
                </a:cxn>
                <a:cxn ang="0">
                  <a:pos x="212" y="1234"/>
                </a:cxn>
                <a:cxn ang="0">
                  <a:pos x="113" y="1167"/>
                </a:cxn>
                <a:cxn ang="0">
                  <a:pos x="59" y="1066"/>
                </a:cxn>
                <a:cxn ang="0">
                  <a:pos x="53" y="947"/>
                </a:cxn>
                <a:cxn ang="0">
                  <a:pos x="32" y="835"/>
                </a:cxn>
                <a:cxn ang="0">
                  <a:pos x="0" y="728"/>
                </a:cxn>
                <a:cxn ang="0">
                  <a:pos x="13" y="607"/>
                </a:cxn>
                <a:cxn ang="0">
                  <a:pos x="86" y="510"/>
                </a:cxn>
                <a:cxn ang="0">
                  <a:pos x="191" y="436"/>
                </a:cxn>
                <a:cxn ang="0">
                  <a:pos x="330" y="398"/>
                </a:cxn>
                <a:cxn ang="0">
                  <a:pos x="366" y="354"/>
                </a:cxn>
              </a:cxnLst>
              <a:rect l="0" t="0" r="r" b="b"/>
              <a:pathLst>
                <a:path w="2305" h="1492">
                  <a:moveTo>
                    <a:pt x="366" y="354"/>
                  </a:moveTo>
                  <a:lnTo>
                    <a:pt x="384" y="313"/>
                  </a:lnTo>
                  <a:lnTo>
                    <a:pt x="414" y="271"/>
                  </a:lnTo>
                  <a:lnTo>
                    <a:pt x="457" y="237"/>
                  </a:lnTo>
                  <a:lnTo>
                    <a:pt x="517" y="209"/>
                  </a:lnTo>
                  <a:lnTo>
                    <a:pt x="563" y="194"/>
                  </a:lnTo>
                  <a:lnTo>
                    <a:pt x="622" y="180"/>
                  </a:lnTo>
                  <a:lnTo>
                    <a:pt x="711" y="173"/>
                  </a:lnTo>
                  <a:lnTo>
                    <a:pt x="797" y="180"/>
                  </a:lnTo>
                  <a:lnTo>
                    <a:pt x="878" y="197"/>
                  </a:lnTo>
                  <a:lnTo>
                    <a:pt x="937" y="218"/>
                  </a:lnTo>
                  <a:lnTo>
                    <a:pt x="972" y="149"/>
                  </a:lnTo>
                  <a:lnTo>
                    <a:pt x="1018" y="97"/>
                  </a:lnTo>
                  <a:lnTo>
                    <a:pt x="1077" y="54"/>
                  </a:lnTo>
                  <a:lnTo>
                    <a:pt x="1158" y="26"/>
                  </a:lnTo>
                  <a:lnTo>
                    <a:pt x="1256" y="2"/>
                  </a:lnTo>
                  <a:lnTo>
                    <a:pt x="1352" y="0"/>
                  </a:lnTo>
                  <a:lnTo>
                    <a:pt x="1439" y="11"/>
                  </a:lnTo>
                  <a:lnTo>
                    <a:pt x="1536" y="38"/>
                  </a:lnTo>
                  <a:lnTo>
                    <a:pt x="1608" y="85"/>
                  </a:lnTo>
                  <a:lnTo>
                    <a:pt x="1662" y="130"/>
                  </a:lnTo>
                  <a:lnTo>
                    <a:pt x="1694" y="175"/>
                  </a:lnTo>
                  <a:lnTo>
                    <a:pt x="1703" y="233"/>
                  </a:lnTo>
                  <a:lnTo>
                    <a:pt x="1770" y="214"/>
                  </a:lnTo>
                  <a:lnTo>
                    <a:pt x="1851" y="221"/>
                  </a:lnTo>
                  <a:lnTo>
                    <a:pt x="1915" y="237"/>
                  </a:lnTo>
                  <a:lnTo>
                    <a:pt x="1973" y="278"/>
                  </a:lnTo>
                  <a:lnTo>
                    <a:pt x="2015" y="330"/>
                  </a:lnTo>
                  <a:lnTo>
                    <a:pt x="2032" y="388"/>
                  </a:lnTo>
                  <a:lnTo>
                    <a:pt x="2029" y="429"/>
                  </a:lnTo>
                  <a:lnTo>
                    <a:pt x="2067" y="426"/>
                  </a:lnTo>
                  <a:lnTo>
                    <a:pt x="2115" y="436"/>
                  </a:lnTo>
                  <a:lnTo>
                    <a:pt x="2163" y="455"/>
                  </a:lnTo>
                  <a:lnTo>
                    <a:pt x="2201" y="479"/>
                  </a:lnTo>
                  <a:lnTo>
                    <a:pt x="2225" y="498"/>
                  </a:lnTo>
                  <a:lnTo>
                    <a:pt x="2250" y="524"/>
                  </a:lnTo>
                  <a:lnTo>
                    <a:pt x="2274" y="557"/>
                  </a:lnTo>
                  <a:lnTo>
                    <a:pt x="2288" y="598"/>
                  </a:lnTo>
                  <a:lnTo>
                    <a:pt x="2290" y="626"/>
                  </a:lnTo>
                  <a:lnTo>
                    <a:pt x="2282" y="659"/>
                  </a:lnTo>
                  <a:lnTo>
                    <a:pt x="2265" y="700"/>
                  </a:lnTo>
                  <a:lnTo>
                    <a:pt x="2288" y="740"/>
                  </a:lnTo>
                  <a:lnTo>
                    <a:pt x="2295" y="778"/>
                  </a:lnTo>
                  <a:lnTo>
                    <a:pt x="2300" y="819"/>
                  </a:lnTo>
                  <a:lnTo>
                    <a:pt x="2290" y="871"/>
                  </a:lnTo>
                  <a:lnTo>
                    <a:pt x="2282" y="900"/>
                  </a:lnTo>
                  <a:lnTo>
                    <a:pt x="2255" y="935"/>
                  </a:lnTo>
                  <a:lnTo>
                    <a:pt x="2290" y="988"/>
                  </a:lnTo>
                  <a:lnTo>
                    <a:pt x="2300" y="1018"/>
                  </a:lnTo>
                  <a:lnTo>
                    <a:pt x="2304" y="1066"/>
                  </a:lnTo>
                  <a:lnTo>
                    <a:pt x="2295" y="1111"/>
                  </a:lnTo>
                  <a:lnTo>
                    <a:pt x="2277" y="1162"/>
                  </a:lnTo>
                  <a:lnTo>
                    <a:pt x="2250" y="1198"/>
                  </a:lnTo>
                  <a:lnTo>
                    <a:pt x="2209" y="1234"/>
                  </a:lnTo>
                  <a:lnTo>
                    <a:pt x="2140" y="1267"/>
                  </a:lnTo>
                  <a:lnTo>
                    <a:pt x="2067" y="1279"/>
                  </a:lnTo>
                  <a:lnTo>
                    <a:pt x="2002" y="1269"/>
                  </a:lnTo>
                  <a:lnTo>
                    <a:pt x="1959" y="1250"/>
                  </a:lnTo>
                  <a:lnTo>
                    <a:pt x="1929" y="1286"/>
                  </a:lnTo>
                  <a:lnTo>
                    <a:pt x="1896" y="1315"/>
                  </a:lnTo>
                  <a:lnTo>
                    <a:pt x="1870" y="1334"/>
                  </a:lnTo>
                  <a:lnTo>
                    <a:pt x="1816" y="1357"/>
                  </a:lnTo>
                  <a:lnTo>
                    <a:pt x="1770" y="1374"/>
                  </a:lnTo>
                  <a:lnTo>
                    <a:pt x="1703" y="1386"/>
                  </a:lnTo>
                  <a:lnTo>
                    <a:pt x="1635" y="1383"/>
                  </a:lnTo>
                  <a:lnTo>
                    <a:pt x="1571" y="1367"/>
                  </a:lnTo>
                  <a:lnTo>
                    <a:pt x="1512" y="1338"/>
                  </a:lnTo>
                  <a:lnTo>
                    <a:pt x="1477" y="1388"/>
                  </a:lnTo>
                  <a:lnTo>
                    <a:pt x="1444" y="1417"/>
                  </a:lnTo>
                  <a:lnTo>
                    <a:pt x="1404" y="1441"/>
                  </a:lnTo>
                  <a:lnTo>
                    <a:pt x="1355" y="1460"/>
                  </a:lnTo>
                  <a:lnTo>
                    <a:pt x="1301" y="1469"/>
                  </a:lnTo>
                  <a:lnTo>
                    <a:pt x="1252" y="1469"/>
                  </a:lnTo>
                  <a:lnTo>
                    <a:pt x="1204" y="1460"/>
                  </a:lnTo>
                  <a:lnTo>
                    <a:pt x="1145" y="1433"/>
                  </a:lnTo>
                  <a:lnTo>
                    <a:pt x="1110" y="1410"/>
                  </a:lnTo>
                  <a:lnTo>
                    <a:pt x="1077" y="1441"/>
                  </a:lnTo>
                  <a:lnTo>
                    <a:pt x="1045" y="1460"/>
                  </a:lnTo>
                  <a:lnTo>
                    <a:pt x="1002" y="1476"/>
                  </a:lnTo>
                  <a:lnTo>
                    <a:pt x="943" y="1491"/>
                  </a:lnTo>
                  <a:lnTo>
                    <a:pt x="883" y="1486"/>
                  </a:lnTo>
                  <a:lnTo>
                    <a:pt x="819" y="1471"/>
                  </a:lnTo>
                  <a:lnTo>
                    <a:pt x="770" y="1448"/>
                  </a:lnTo>
                  <a:lnTo>
                    <a:pt x="725" y="1407"/>
                  </a:lnTo>
                  <a:lnTo>
                    <a:pt x="697" y="1367"/>
                  </a:lnTo>
                  <a:lnTo>
                    <a:pt x="649" y="1381"/>
                  </a:lnTo>
                  <a:lnTo>
                    <a:pt x="595" y="1391"/>
                  </a:lnTo>
                  <a:lnTo>
                    <a:pt x="530" y="1388"/>
                  </a:lnTo>
                  <a:lnTo>
                    <a:pt x="474" y="1369"/>
                  </a:lnTo>
                  <a:lnTo>
                    <a:pt x="428" y="1343"/>
                  </a:lnTo>
                  <a:lnTo>
                    <a:pt x="393" y="1315"/>
                  </a:lnTo>
                  <a:lnTo>
                    <a:pt x="363" y="1274"/>
                  </a:lnTo>
                  <a:lnTo>
                    <a:pt x="355" y="1234"/>
                  </a:lnTo>
                  <a:lnTo>
                    <a:pt x="325" y="1243"/>
                  </a:lnTo>
                  <a:lnTo>
                    <a:pt x="271" y="1246"/>
                  </a:lnTo>
                  <a:lnTo>
                    <a:pt x="212" y="1234"/>
                  </a:lnTo>
                  <a:lnTo>
                    <a:pt x="153" y="1205"/>
                  </a:lnTo>
                  <a:lnTo>
                    <a:pt x="113" y="1167"/>
                  </a:lnTo>
                  <a:lnTo>
                    <a:pt x="78" y="1118"/>
                  </a:lnTo>
                  <a:lnTo>
                    <a:pt x="59" y="1066"/>
                  </a:lnTo>
                  <a:lnTo>
                    <a:pt x="50" y="995"/>
                  </a:lnTo>
                  <a:lnTo>
                    <a:pt x="53" y="947"/>
                  </a:lnTo>
                  <a:lnTo>
                    <a:pt x="72" y="876"/>
                  </a:lnTo>
                  <a:lnTo>
                    <a:pt x="32" y="835"/>
                  </a:lnTo>
                  <a:lnTo>
                    <a:pt x="10" y="783"/>
                  </a:lnTo>
                  <a:lnTo>
                    <a:pt x="0" y="728"/>
                  </a:lnTo>
                  <a:lnTo>
                    <a:pt x="0" y="669"/>
                  </a:lnTo>
                  <a:lnTo>
                    <a:pt x="13" y="607"/>
                  </a:lnTo>
                  <a:lnTo>
                    <a:pt x="40" y="560"/>
                  </a:lnTo>
                  <a:lnTo>
                    <a:pt x="86" y="510"/>
                  </a:lnTo>
                  <a:lnTo>
                    <a:pt x="134" y="472"/>
                  </a:lnTo>
                  <a:lnTo>
                    <a:pt x="191" y="436"/>
                  </a:lnTo>
                  <a:lnTo>
                    <a:pt x="264" y="412"/>
                  </a:lnTo>
                  <a:lnTo>
                    <a:pt x="330" y="398"/>
                  </a:lnTo>
                  <a:lnTo>
                    <a:pt x="363" y="391"/>
                  </a:lnTo>
                  <a:lnTo>
                    <a:pt x="366" y="354"/>
                  </a:lnTo>
                </a:path>
              </a:pathLst>
            </a:custGeom>
            <a:gradFill rotWithShape="0">
              <a:gsLst>
                <a:gs pos="0">
                  <a:srgbClr val="CCECFF"/>
                </a:gs>
                <a:gs pos="100000">
                  <a:srgbClr val="99CCFF"/>
                </a:gs>
              </a:gsLst>
              <a:path path="rect">
                <a:fillToRect l="50000" t="50000" r="50000" b="50000"/>
              </a:path>
            </a:gradFill>
            <a:ln w="25400" cap="rnd" cmpd="sng">
              <a:noFill/>
              <a:prstDash val="solid"/>
              <a:round/>
              <a:headEnd/>
              <a:tailEnd/>
            </a:ln>
            <a:effectLst>
              <a:outerShdw dist="107763" dir="2700000" algn="ctr" rotWithShape="0">
                <a:schemeClr val="bg2"/>
              </a:outerShdw>
            </a:effectLst>
          </p:spPr>
          <p:txBody>
            <a:bodyPr/>
            <a:lstStyle/>
            <a:p>
              <a:endParaRPr lang="zh-CN" altLang="en-US" dirty="0">
                <a:latin typeface="微软雅黑" panose="020B0503020204020204" pitchFamily="34" charset="-122"/>
                <a:ea typeface="微软雅黑" panose="020B0503020204020204" pitchFamily="34" charset="-122"/>
              </a:endParaRPr>
            </a:p>
          </p:txBody>
        </p:sp>
        <p:grpSp>
          <p:nvGrpSpPr>
            <p:cNvPr id="4" name="组合 682"/>
            <p:cNvGrpSpPr/>
            <p:nvPr/>
          </p:nvGrpSpPr>
          <p:grpSpPr>
            <a:xfrm>
              <a:off x="1907704" y="1281063"/>
              <a:ext cx="527458" cy="303609"/>
              <a:chOff x="1547664" y="3140968"/>
              <a:chExt cx="743482" cy="447625"/>
            </a:xfrm>
          </p:grpSpPr>
          <p:pic>
            <p:nvPicPr>
              <p:cNvPr id="19" name="Picture 12" descr="服务器类"/>
              <p:cNvPicPr>
                <a:picLocks noChangeAspect="1" noChangeArrowheads="1"/>
              </p:cNvPicPr>
              <p:nvPr/>
            </p:nvPicPr>
            <p:blipFill>
              <a:blip r:embed="rId5" cstate="print"/>
              <a:srcRect/>
              <a:stretch>
                <a:fillRect/>
              </a:stretch>
            </p:blipFill>
            <p:spPr bwMode="auto">
              <a:xfrm>
                <a:off x="1547664" y="3140968"/>
                <a:ext cx="311434" cy="447625"/>
              </a:xfrm>
              <a:prstGeom prst="rect">
                <a:avLst/>
              </a:prstGeom>
              <a:noFill/>
            </p:spPr>
          </p:pic>
          <p:pic>
            <p:nvPicPr>
              <p:cNvPr id="20" name="Picture 12" descr="服务器类"/>
              <p:cNvPicPr>
                <a:picLocks noChangeAspect="1" noChangeArrowheads="1"/>
              </p:cNvPicPr>
              <p:nvPr/>
            </p:nvPicPr>
            <p:blipFill>
              <a:blip r:embed="rId5" cstate="print"/>
              <a:srcRect/>
              <a:stretch>
                <a:fillRect/>
              </a:stretch>
            </p:blipFill>
            <p:spPr bwMode="auto">
              <a:xfrm>
                <a:off x="1763688" y="3140968"/>
                <a:ext cx="311434" cy="447625"/>
              </a:xfrm>
              <a:prstGeom prst="rect">
                <a:avLst/>
              </a:prstGeom>
              <a:noFill/>
            </p:spPr>
          </p:pic>
          <p:pic>
            <p:nvPicPr>
              <p:cNvPr id="21" name="Picture 12" descr="服务器类"/>
              <p:cNvPicPr>
                <a:picLocks noChangeAspect="1" noChangeArrowheads="1"/>
              </p:cNvPicPr>
              <p:nvPr/>
            </p:nvPicPr>
            <p:blipFill>
              <a:blip r:embed="rId5" cstate="print"/>
              <a:srcRect/>
              <a:stretch>
                <a:fillRect/>
              </a:stretch>
            </p:blipFill>
            <p:spPr bwMode="auto">
              <a:xfrm>
                <a:off x="1979712" y="3140968"/>
                <a:ext cx="311434" cy="447625"/>
              </a:xfrm>
              <a:prstGeom prst="rect">
                <a:avLst/>
              </a:prstGeom>
              <a:noFill/>
            </p:spPr>
          </p:pic>
        </p:grpSp>
        <p:sp>
          <p:nvSpPr>
            <p:cNvPr id="22" name="TextBox 21"/>
            <p:cNvSpPr txBox="1"/>
            <p:nvPr/>
          </p:nvSpPr>
          <p:spPr>
            <a:xfrm>
              <a:off x="1835696" y="1065039"/>
              <a:ext cx="648072" cy="276999"/>
            </a:xfrm>
            <a:prstGeom prst="rect">
              <a:avLst/>
            </a:prstGeom>
            <a:noFill/>
          </p:spPr>
          <p:txBody>
            <a:bodyPr wrap="square" rtlCol="0">
              <a:spAutoFit/>
            </a:bodyPr>
            <a:lstStyle/>
            <a:p>
              <a:r>
                <a:rPr lang="zh-CN" altLang="en-US" sz="750" b="1" dirty="0">
                  <a:latin typeface="微软雅黑" panose="020B0503020204020204" pitchFamily="34" charset="-122"/>
                  <a:ea typeface="微软雅黑" panose="020B0503020204020204" pitchFamily="34" charset="-122"/>
                </a:rPr>
                <a:t>私有云</a:t>
              </a:r>
            </a:p>
          </p:txBody>
        </p:sp>
      </p:grpSp>
      <p:pic>
        <p:nvPicPr>
          <p:cNvPr id="23" name="Picture 2"/>
          <p:cNvPicPr>
            <a:picLocks noChangeAspect="1" noChangeArrowheads="1"/>
          </p:cNvPicPr>
          <p:nvPr/>
        </p:nvPicPr>
        <p:blipFill>
          <a:blip r:embed="rId6" cstate="print"/>
          <a:srcRect/>
          <a:stretch>
            <a:fillRect/>
          </a:stretch>
        </p:blipFill>
        <p:spPr bwMode="auto">
          <a:xfrm>
            <a:off x="5209826" y="1119320"/>
            <a:ext cx="378042" cy="171483"/>
          </a:xfrm>
          <a:prstGeom prst="rect">
            <a:avLst/>
          </a:prstGeom>
          <a:noFill/>
          <a:ln w="9525">
            <a:noFill/>
            <a:miter lim="800000"/>
            <a:headEnd/>
            <a:tailEnd/>
          </a:ln>
        </p:spPr>
      </p:pic>
      <p:sp>
        <p:nvSpPr>
          <p:cNvPr id="24" name="TextBox 23"/>
          <p:cNvSpPr txBox="1"/>
          <p:nvPr/>
        </p:nvSpPr>
        <p:spPr>
          <a:xfrm>
            <a:off x="5101814" y="931937"/>
            <a:ext cx="681597" cy="207749"/>
          </a:xfrm>
          <a:prstGeom prst="rect">
            <a:avLst/>
          </a:prstGeom>
          <a:noFill/>
        </p:spPr>
        <p:txBody>
          <a:bodyPr wrap="none" rtlCol="0">
            <a:spAutoFit/>
          </a:bodyPr>
          <a:lstStyle/>
          <a:p>
            <a:r>
              <a:rPr lang="en-US" altLang="zh-CN" sz="750" b="1" dirty="0" err="1">
                <a:latin typeface="微软雅黑" panose="020B0503020204020204" pitchFamily="34" charset="-122"/>
                <a:ea typeface="微软雅黑" panose="020B0503020204020204" pitchFamily="34" charset="-122"/>
              </a:rPr>
              <a:t>IaaS</a:t>
            </a:r>
            <a:r>
              <a:rPr lang="zh-CN" altLang="en-US" sz="750" b="1" dirty="0">
                <a:latin typeface="微软雅黑" panose="020B0503020204020204" pitchFamily="34" charset="-122"/>
                <a:ea typeface="微软雅黑" panose="020B0503020204020204" pitchFamily="34" charset="-122"/>
              </a:rPr>
              <a:t>公有云</a:t>
            </a:r>
          </a:p>
        </p:txBody>
      </p:sp>
      <p:pic>
        <p:nvPicPr>
          <p:cNvPr id="25" name="Picture 3"/>
          <p:cNvPicPr>
            <a:picLocks noChangeAspect="1" noChangeArrowheads="1"/>
          </p:cNvPicPr>
          <p:nvPr/>
        </p:nvPicPr>
        <p:blipFill>
          <a:blip r:embed="rId7" cstate="print"/>
          <a:srcRect/>
          <a:stretch>
            <a:fillRect/>
          </a:stretch>
        </p:blipFill>
        <p:spPr bwMode="auto">
          <a:xfrm>
            <a:off x="6178050" y="1113382"/>
            <a:ext cx="481243" cy="142591"/>
          </a:xfrm>
          <a:prstGeom prst="rect">
            <a:avLst/>
          </a:prstGeom>
          <a:noFill/>
          <a:ln w="9525">
            <a:noFill/>
            <a:miter lim="800000"/>
            <a:headEnd/>
            <a:tailEnd/>
          </a:ln>
        </p:spPr>
      </p:pic>
      <p:sp>
        <p:nvSpPr>
          <p:cNvPr id="26" name="TextBox 25"/>
          <p:cNvSpPr txBox="1"/>
          <p:nvPr/>
        </p:nvSpPr>
        <p:spPr>
          <a:xfrm>
            <a:off x="6016032" y="919362"/>
            <a:ext cx="742511" cy="219291"/>
          </a:xfrm>
          <a:prstGeom prst="rect">
            <a:avLst/>
          </a:prstGeom>
          <a:noFill/>
        </p:spPr>
        <p:txBody>
          <a:bodyPr wrap="none" rtlCol="0">
            <a:spAutoFit/>
          </a:bodyPr>
          <a:lstStyle/>
          <a:p>
            <a:r>
              <a:rPr lang="en-US" altLang="zh-CN" sz="750" b="1" dirty="0" err="1">
                <a:latin typeface="微软雅黑" panose="020B0503020204020204" pitchFamily="34" charset="-122"/>
                <a:ea typeface="微软雅黑" panose="020B0503020204020204" pitchFamily="34" charset="-122"/>
              </a:rPr>
              <a:t>SaaS</a:t>
            </a:r>
            <a:r>
              <a:rPr lang="zh-CN" altLang="en-US" sz="825" b="1" dirty="0">
                <a:latin typeface="微软雅黑" panose="020B0503020204020204" pitchFamily="34" charset="-122"/>
                <a:ea typeface="微软雅黑" panose="020B0503020204020204" pitchFamily="34" charset="-122"/>
              </a:rPr>
              <a:t>公有云</a:t>
            </a:r>
          </a:p>
        </p:txBody>
      </p:sp>
      <p:sp>
        <p:nvSpPr>
          <p:cNvPr id="30" name="TextBox 31"/>
          <p:cNvSpPr txBox="1">
            <a:spLocks noChangeArrowheads="1"/>
          </p:cNvSpPr>
          <p:nvPr/>
        </p:nvSpPr>
        <p:spPr bwMode="auto">
          <a:xfrm>
            <a:off x="2239496" y="1383618"/>
            <a:ext cx="644544" cy="207749"/>
          </a:xfrm>
          <a:prstGeom prst="rect">
            <a:avLst/>
          </a:prstGeom>
          <a:noFill/>
          <a:ln w="9525">
            <a:noFill/>
            <a:miter lim="800000"/>
            <a:headEnd/>
            <a:tailEnd/>
          </a:ln>
        </p:spPr>
        <p:txBody>
          <a:bodyPr wrap="square">
            <a:spAutoFit/>
          </a:bodyPr>
          <a:lstStyle/>
          <a:p>
            <a:pPr algn="ctr" defTabSz="685800" fontAlgn="auto">
              <a:spcBef>
                <a:spcPts val="0"/>
              </a:spcBef>
              <a:spcAft>
                <a:spcPts val="0"/>
              </a:spcAft>
              <a:defRPr/>
            </a:pPr>
            <a:r>
              <a:rPr lang="en-US" altLang="zh-CN" sz="750" b="1" kern="0" dirty="0">
                <a:latin typeface="微软雅黑" panose="020B0503020204020204" pitchFamily="34" charset="-122"/>
                <a:ea typeface="微软雅黑" panose="020B0503020204020204" pitchFamily="34" charset="-122"/>
              </a:rPr>
              <a:t>IMC</a:t>
            </a:r>
            <a:endParaRPr lang="zh-CN" altLang="en-US" sz="750" b="1" kern="0" dirty="0">
              <a:latin typeface="微软雅黑" panose="020B0503020204020204" pitchFamily="34" charset="-122"/>
              <a:ea typeface="微软雅黑" panose="020B0503020204020204" pitchFamily="34" charset="-122"/>
            </a:endParaRPr>
          </a:p>
        </p:txBody>
      </p:sp>
      <p:pic>
        <p:nvPicPr>
          <p:cNvPr id="31" name="Picture 31" descr="服务器类"/>
          <p:cNvPicPr>
            <a:picLocks noChangeAspect="1" noChangeArrowheads="1"/>
          </p:cNvPicPr>
          <p:nvPr/>
        </p:nvPicPr>
        <p:blipFill>
          <a:blip r:embed="rId8" cstate="print"/>
          <a:srcRect/>
          <a:stretch>
            <a:fillRect/>
          </a:stretch>
        </p:blipFill>
        <p:spPr bwMode="auto">
          <a:xfrm>
            <a:off x="3049586" y="1589437"/>
            <a:ext cx="266019" cy="280235"/>
          </a:xfrm>
          <a:prstGeom prst="rect">
            <a:avLst/>
          </a:prstGeom>
          <a:noFill/>
          <a:ln w="9525">
            <a:noFill/>
            <a:miter lim="800000"/>
            <a:headEnd/>
            <a:tailEnd/>
          </a:ln>
        </p:spPr>
      </p:pic>
      <p:pic>
        <p:nvPicPr>
          <p:cNvPr id="32" name="Picture 31" descr="服务器类"/>
          <p:cNvPicPr>
            <a:picLocks noChangeAspect="1" noChangeArrowheads="1"/>
          </p:cNvPicPr>
          <p:nvPr/>
        </p:nvPicPr>
        <p:blipFill>
          <a:blip r:embed="rId8" cstate="print"/>
          <a:srcRect/>
          <a:stretch>
            <a:fillRect/>
          </a:stretch>
        </p:blipFill>
        <p:spPr bwMode="auto">
          <a:xfrm>
            <a:off x="2891579" y="1319407"/>
            <a:ext cx="266019" cy="280235"/>
          </a:xfrm>
          <a:prstGeom prst="rect">
            <a:avLst/>
          </a:prstGeom>
          <a:noFill/>
          <a:ln w="9525">
            <a:noFill/>
            <a:miter lim="800000"/>
            <a:headEnd/>
            <a:tailEnd/>
          </a:ln>
        </p:spPr>
      </p:pic>
      <p:sp>
        <p:nvSpPr>
          <p:cNvPr id="33" name="TextBox 31"/>
          <p:cNvSpPr txBox="1">
            <a:spLocks noChangeArrowheads="1"/>
          </p:cNvSpPr>
          <p:nvPr/>
        </p:nvSpPr>
        <p:spPr bwMode="auto">
          <a:xfrm>
            <a:off x="2401514" y="1599642"/>
            <a:ext cx="584610" cy="323165"/>
          </a:xfrm>
          <a:prstGeom prst="rect">
            <a:avLst/>
          </a:prstGeom>
          <a:noFill/>
          <a:ln w="9525">
            <a:noFill/>
            <a:miter lim="800000"/>
            <a:headEnd/>
            <a:tailEnd/>
          </a:ln>
        </p:spPr>
        <p:txBody>
          <a:bodyPr>
            <a:spAutoFit/>
          </a:bodyPr>
          <a:lstStyle/>
          <a:p>
            <a:pPr algn="ctr" defTabSz="685800" fontAlgn="auto">
              <a:spcBef>
                <a:spcPts val="0"/>
              </a:spcBef>
              <a:spcAft>
                <a:spcPts val="0"/>
              </a:spcAft>
              <a:defRPr/>
            </a:pPr>
            <a:r>
              <a:rPr lang="en-US" altLang="zh-CN" sz="750" b="1" kern="0" dirty="0">
                <a:latin typeface="微软雅黑" panose="020B0503020204020204" pitchFamily="34" charset="-122"/>
                <a:ea typeface="微软雅黑" panose="020B0503020204020204" pitchFamily="34" charset="-122"/>
              </a:rPr>
              <a:t>AAA</a:t>
            </a:r>
          </a:p>
          <a:p>
            <a:pPr algn="ctr" defTabSz="685800" fontAlgn="auto">
              <a:spcBef>
                <a:spcPts val="0"/>
              </a:spcBef>
              <a:spcAft>
                <a:spcPts val="0"/>
              </a:spcAft>
              <a:defRPr/>
            </a:pPr>
            <a:r>
              <a:rPr lang="en-US" altLang="zh-CN" sz="750" b="1" kern="0" dirty="0">
                <a:latin typeface="微软雅黑" panose="020B0503020204020204" pitchFamily="34" charset="-122"/>
                <a:ea typeface="微软雅黑" panose="020B0503020204020204" pitchFamily="34" charset="-122"/>
              </a:rPr>
              <a:t>Server</a:t>
            </a:r>
            <a:endParaRPr lang="zh-CN" altLang="en-US" sz="750" b="1" kern="0" dirty="0">
              <a:latin typeface="微软雅黑" panose="020B0503020204020204" pitchFamily="34" charset="-122"/>
              <a:ea typeface="微软雅黑" panose="020B0503020204020204" pitchFamily="34" charset="-122"/>
            </a:endParaRPr>
          </a:p>
        </p:txBody>
      </p:sp>
      <p:cxnSp>
        <p:nvCxnSpPr>
          <p:cNvPr id="44" name="直接连接符 43"/>
          <p:cNvCxnSpPr>
            <a:endCxn id="48" idx="1"/>
          </p:cNvCxnSpPr>
          <p:nvPr/>
        </p:nvCxnSpPr>
        <p:spPr>
          <a:xfrm flipV="1">
            <a:off x="3157598" y="1079155"/>
            <a:ext cx="364228" cy="19571"/>
          </a:xfrm>
          <a:prstGeom prst="line">
            <a:avLst/>
          </a:prstGeom>
        </p:spPr>
        <p:style>
          <a:lnRef idx="2">
            <a:schemeClr val="dk1"/>
          </a:lnRef>
          <a:fillRef idx="0">
            <a:schemeClr val="dk1"/>
          </a:fillRef>
          <a:effectRef idx="1">
            <a:schemeClr val="dk1"/>
          </a:effectRef>
          <a:fontRef idx="minor">
            <a:schemeClr val="tx1"/>
          </a:fontRef>
        </p:style>
      </p:cxnSp>
      <p:cxnSp>
        <p:nvCxnSpPr>
          <p:cNvPr id="51" name="直接连接符 50"/>
          <p:cNvCxnSpPr/>
          <p:nvPr/>
        </p:nvCxnSpPr>
        <p:spPr>
          <a:xfrm flipV="1">
            <a:off x="3157598" y="1167594"/>
            <a:ext cx="378042" cy="235596"/>
          </a:xfrm>
          <a:prstGeom prst="line">
            <a:avLst/>
          </a:prstGeom>
        </p:spPr>
        <p:style>
          <a:lnRef idx="2">
            <a:schemeClr val="dk1"/>
          </a:lnRef>
          <a:fillRef idx="0">
            <a:schemeClr val="dk1"/>
          </a:fillRef>
          <a:effectRef idx="1">
            <a:schemeClr val="dk1"/>
          </a:effectRef>
          <a:fontRef idx="minor">
            <a:schemeClr val="tx1"/>
          </a:fontRef>
        </p:style>
      </p:cxnSp>
      <p:cxnSp>
        <p:nvCxnSpPr>
          <p:cNvPr id="53" name="直接连接符 52"/>
          <p:cNvCxnSpPr/>
          <p:nvPr/>
        </p:nvCxnSpPr>
        <p:spPr>
          <a:xfrm flipV="1">
            <a:off x="3265610" y="1221600"/>
            <a:ext cx="324036" cy="451620"/>
          </a:xfrm>
          <a:prstGeom prst="line">
            <a:avLst/>
          </a:prstGeom>
        </p:spPr>
        <p:style>
          <a:lnRef idx="2">
            <a:schemeClr val="dk1"/>
          </a:lnRef>
          <a:fillRef idx="0">
            <a:schemeClr val="dk1"/>
          </a:fillRef>
          <a:effectRef idx="1">
            <a:schemeClr val="dk1"/>
          </a:effectRef>
          <a:fontRef idx="minor">
            <a:schemeClr val="tx1"/>
          </a:fontRef>
        </p:style>
      </p:cxnSp>
      <p:cxnSp>
        <p:nvCxnSpPr>
          <p:cNvPr id="55" name="直接连接符 54"/>
          <p:cNvCxnSpPr>
            <a:endCxn id="48" idx="2"/>
          </p:cNvCxnSpPr>
          <p:nvPr/>
        </p:nvCxnSpPr>
        <p:spPr>
          <a:xfrm flipH="1" flipV="1">
            <a:off x="3690752" y="1260744"/>
            <a:ext cx="6907" cy="196453"/>
          </a:xfrm>
          <a:prstGeom prst="line">
            <a:avLst/>
          </a:prstGeom>
        </p:spPr>
        <p:style>
          <a:lnRef idx="2">
            <a:schemeClr val="dk1"/>
          </a:lnRef>
          <a:fillRef idx="0">
            <a:schemeClr val="dk1"/>
          </a:fillRef>
          <a:effectRef idx="1">
            <a:schemeClr val="dk1"/>
          </a:effectRef>
          <a:fontRef idx="minor">
            <a:schemeClr val="tx1"/>
          </a:fontRef>
        </p:style>
      </p:cxnSp>
      <p:pic>
        <p:nvPicPr>
          <p:cNvPr id="37" name="Picture 60" descr="防火墙"/>
          <p:cNvPicPr>
            <a:picLocks noChangeAspect="1" noChangeArrowheads="1"/>
          </p:cNvPicPr>
          <p:nvPr/>
        </p:nvPicPr>
        <p:blipFill>
          <a:blip r:embed="rId9" cstate="print"/>
          <a:srcRect/>
          <a:stretch>
            <a:fillRect/>
          </a:stretch>
        </p:blipFill>
        <p:spPr bwMode="auto">
          <a:xfrm>
            <a:off x="3543077" y="1383619"/>
            <a:ext cx="262594" cy="235838"/>
          </a:xfrm>
          <a:prstGeom prst="rect">
            <a:avLst/>
          </a:prstGeom>
          <a:noFill/>
          <a:ln w="9525">
            <a:noFill/>
            <a:miter lim="800000"/>
            <a:headEnd/>
            <a:tailEnd/>
          </a:ln>
        </p:spPr>
      </p:pic>
      <p:cxnSp>
        <p:nvCxnSpPr>
          <p:cNvPr id="57" name="直接连接符 56"/>
          <p:cNvCxnSpPr/>
          <p:nvPr/>
        </p:nvCxnSpPr>
        <p:spPr>
          <a:xfrm flipV="1">
            <a:off x="3697658" y="1580070"/>
            <a:ext cx="0" cy="289602"/>
          </a:xfrm>
          <a:prstGeom prst="line">
            <a:avLst/>
          </a:prstGeom>
        </p:spPr>
        <p:style>
          <a:lnRef idx="2">
            <a:schemeClr val="dk1"/>
          </a:lnRef>
          <a:fillRef idx="0">
            <a:schemeClr val="dk1"/>
          </a:fillRef>
          <a:effectRef idx="1">
            <a:schemeClr val="dk1"/>
          </a:effectRef>
          <a:fontRef idx="minor">
            <a:schemeClr val="tx1"/>
          </a:fontRef>
        </p:style>
      </p:cxnSp>
      <p:cxnSp>
        <p:nvCxnSpPr>
          <p:cNvPr id="60" name="直接连接符 59"/>
          <p:cNvCxnSpPr>
            <a:stCxn id="61" idx="0"/>
          </p:cNvCxnSpPr>
          <p:nvPr/>
        </p:nvCxnSpPr>
        <p:spPr>
          <a:xfrm flipH="1" flipV="1">
            <a:off x="4129707" y="1545637"/>
            <a:ext cx="27002" cy="234026"/>
          </a:xfrm>
          <a:prstGeom prst="line">
            <a:avLst/>
          </a:prstGeom>
        </p:spPr>
        <p:style>
          <a:lnRef idx="2">
            <a:schemeClr val="dk1"/>
          </a:lnRef>
          <a:fillRef idx="0">
            <a:schemeClr val="dk1"/>
          </a:fillRef>
          <a:effectRef idx="1">
            <a:schemeClr val="dk1"/>
          </a:effectRef>
          <a:fontRef idx="minor">
            <a:schemeClr val="tx1"/>
          </a:fontRef>
        </p:style>
      </p:cxnSp>
      <p:cxnSp>
        <p:nvCxnSpPr>
          <p:cNvPr id="62" name="直接连接符 61"/>
          <p:cNvCxnSpPr/>
          <p:nvPr/>
        </p:nvCxnSpPr>
        <p:spPr>
          <a:xfrm flipH="1" flipV="1">
            <a:off x="4075701" y="1167594"/>
            <a:ext cx="54005" cy="324036"/>
          </a:xfrm>
          <a:prstGeom prst="line">
            <a:avLst/>
          </a:prstGeom>
        </p:spPr>
        <p:style>
          <a:lnRef idx="2">
            <a:schemeClr val="dk1"/>
          </a:lnRef>
          <a:fillRef idx="0">
            <a:schemeClr val="dk1"/>
          </a:fillRef>
          <a:effectRef idx="1">
            <a:schemeClr val="dk1"/>
          </a:effectRef>
          <a:fontRef idx="minor">
            <a:schemeClr val="tx1"/>
          </a:fontRef>
        </p:style>
      </p:cxnSp>
      <p:pic>
        <p:nvPicPr>
          <p:cNvPr id="58" name="Picture 23" descr="中继器"/>
          <p:cNvPicPr>
            <a:picLocks noChangeAspect="1" noChangeArrowheads="1"/>
          </p:cNvPicPr>
          <p:nvPr/>
        </p:nvPicPr>
        <p:blipFill>
          <a:blip r:embed="rId10" cstate="print"/>
          <a:srcRect/>
          <a:stretch>
            <a:fillRect/>
          </a:stretch>
        </p:blipFill>
        <p:spPr bwMode="auto">
          <a:xfrm>
            <a:off x="3859677" y="897565"/>
            <a:ext cx="337850" cy="363179"/>
          </a:xfrm>
          <a:prstGeom prst="rect">
            <a:avLst/>
          </a:prstGeom>
          <a:noFill/>
        </p:spPr>
      </p:pic>
      <p:pic>
        <p:nvPicPr>
          <p:cNvPr id="48" name="Picture 23" descr="中继器"/>
          <p:cNvPicPr>
            <a:picLocks noChangeAspect="1" noChangeArrowheads="1"/>
          </p:cNvPicPr>
          <p:nvPr/>
        </p:nvPicPr>
        <p:blipFill>
          <a:blip r:embed="rId10" cstate="print"/>
          <a:srcRect/>
          <a:stretch>
            <a:fillRect/>
          </a:stretch>
        </p:blipFill>
        <p:spPr bwMode="auto">
          <a:xfrm>
            <a:off x="3521826" y="897565"/>
            <a:ext cx="337850" cy="363179"/>
          </a:xfrm>
          <a:prstGeom prst="rect">
            <a:avLst/>
          </a:prstGeom>
          <a:noFill/>
        </p:spPr>
      </p:pic>
      <p:pic>
        <p:nvPicPr>
          <p:cNvPr id="59" name="Picture 60" descr="防火墙"/>
          <p:cNvPicPr>
            <a:picLocks noChangeAspect="1" noChangeArrowheads="1"/>
          </p:cNvPicPr>
          <p:nvPr/>
        </p:nvPicPr>
        <p:blipFill>
          <a:blip r:embed="rId9" cstate="print"/>
          <a:srcRect/>
          <a:stretch>
            <a:fillRect/>
          </a:stretch>
        </p:blipFill>
        <p:spPr bwMode="auto">
          <a:xfrm>
            <a:off x="3975125" y="1383619"/>
            <a:ext cx="262594" cy="235838"/>
          </a:xfrm>
          <a:prstGeom prst="rect">
            <a:avLst/>
          </a:prstGeom>
          <a:noFill/>
          <a:ln w="9525">
            <a:noFill/>
            <a:miter lim="800000"/>
            <a:headEnd/>
            <a:tailEnd/>
          </a:ln>
        </p:spPr>
      </p:pic>
      <p:cxnSp>
        <p:nvCxnSpPr>
          <p:cNvPr id="75" name="直接连接符 74"/>
          <p:cNvCxnSpPr/>
          <p:nvPr/>
        </p:nvCxnSpPr>
        <p:spPr>
          <a:xfrm>
            <a:off x="3670655" y="2085696"/>
            <a:ext cx="81009" cy="486054"/>
          </a:xfrm>
          <a:prstGeom prst="line">
            <a:avLst/>
          </a:prstGeom>
        </p:spPr>
        <p:style>
          <a:lnRef idx="3">
            <a:schemeClr val="accent2"/>
          </a:lnRef>
          <a:fillRef idx="0">
            <a:schemeClr val="accent2"/>
          </a:fillRef>
          <a:effectRef idx="2">
            <a:schemeClr val="accent2"/>
          </a:effectRef>
          <a:fontRef idx="minor">
            <a:schemeClr val="tx1"/>
          </a:fontRef>
        </p:style>
      </p:cxnSp>
      <p:cxnSp>
        <p:nvCxnSpPr>
          <p:cNvPr id="77" name="直接连接符 76"/>
          <p:cNvCxnSpPr/>
          <p:nvPr/>
        </p:nvCxnSpPr>
        <p:spPr>
          <a:xfrm flipH="1">
            <a:off x="4129706" y="2085696"/>
            <a:ext cx="27003" cy="486054"/>
          </a:xfrm>
          <a:prstGeom prst="line">
            <a:avLst/>
          </a:prstGeom>
        </p:spPr>
        <p:style>
          <a:lnRef idx="3">
            <a:schemeClr val="accent2"/>
          </a:lnRef>
          <a:fillRef idx="0">
            <a:schemeClr val="accent2"/>
          </a:fillRef>
          <a:effectRef idx="2">
            <a:schemeClr val="accent2"/>
          </a:effectRef>
          <a:fontRef idx="minor">
            <a:schemeClr val="tx1"/>
          </a:fontRef>
        </p:style>
      </p:cxnSp>
      <p:pic>
        <p:nvPicPr>
          <p:cNvPr id="35" name="Picture 23" descr="中低端路由器-"/>
          <p:cNvPicPr>
            <a:picLocks noGrp="1" noChangeAspect="1" noChangeArrowheads="1"/>
          </p:cNvPicPr>
          <p:nvPr/>
        </p:nvPicPr>
        <p:blipFill>
          <a:blip r:embed="rId11" cstate="print"/>
          <a:srcRect/>
          <a:stretch>
            <a:fillRect/>
          </a:stretch>
        </p:blipFill>
        <p:spPr bwMode="auto">
          <a:xfrm>
            <a:off x="3427628" y="1779663"/>
            <a:ext cx="486054" cy="360040"/>
          </a:xfrm>
          <a:prstGeom prst="rect">
            <a:avLst/>
          </a:prstGeom>
          <a:noFill/>
          <a:ln w="9525">
            <a:noFill/>
            <a:miter lim="800000"/>
            <a:headEnd/>
            <a:tailEnd/>
          </a:ln>
          <a:effectLst/>
        </p:spPr>
      </p:pic>
      <p:pic>
        <p:nvPicPr>
          <p:cNvPr id="61" name="Picture 23" descr="中低端路由器-"/>
          <p:cNvPicPr>
            <a:picLocks noGrp="1" noChangeAspect="1" noChangeArrowheads="1"/>
          </p:cNvPicPr>
          <p:nvPr/>
        </p:nvPicPr>
        <p:blipFill>
          <a:blip r:embed="rId11" cstate="print"/>
          <a:srcRect/>
          <a:stretch>
            <a:fillRect/>
          </a:stretch>
        </p:blipFill>
        <p:spPr bwMode="auto">
          <a:xfrm>
            <a:off x="3913682" y="1779663"/>
            <a:ext cx="486054" cy="360040"/>
          </a:xfrm>
          <a:prstGeom prst="rect">
            <a:avLst/>
          </a:prstGeom>
          <a:noFill/>
          <a:ln w="9525">
            <a:noFill/>
            <a:miter lim="800000"/>
            <a:headEnd/>
            <a:tailEnd/>
          </a:ln>
          <a:effectLst/>
        </p:spPr>
      </p:pic>
      <p:pic>
        <p:nvPicPr>
          <p:cNvPr id="73" name="Picture 23" descr="中低端路由器-"/>
          <p:cNvPicPr>
            <a:picLocks noGrp="1" noChangeAspect="1" noChangeArrowheads="1"/>
          </p:cNvPicPr>
          <p:nvPr/>
        </p:nvPicPr>
        <p:blipFill>
          <a:blip r:embed="rId11" cstate="print"/>
          <a:srcRect/>
          <a:stretch>
            <a:fillRect/>
          </a:stretch>
        </p:blipFill>
        <p:spPr bwMode="auto">
          <a:xfrm>
            <a:off x="5695880" y="1725657"/>
            <a:ext cx="486054" cy="360040"/>
          </a:xfrm>
          <a:prstGeom prst="rect">
            <a:avLst/>
          </a:prstGeom>
          <a:noFill/>
          <a:ln w="9525">
            <a:noFill/>
            <a:miter lim="800000"/>
            <a:headEnd/>
            <a:tailEnd/>
          </a:ln>
          <a:effectLst/>
        </p:spPr>
      </p:pic>
      <p:pic>
        <p:nvPicPr>
          <p:cNvPr id="72" name="Picture 23" descr="中低端路由器-"/>
          <p:cNvPicPr>
            <a:picLocks noGrp="1" noChangeAspect="1" noChangeArrowheads="1"/>
          </p:cNvPicPr>
          <p:nvPr/>
        </p:nvPicPr>
        <p:blipFill>
          <a:blip r:embed="rId11" cstate="print"/>
          <a:srcRect/>
          <a:stretch>
            <a:fillRect/>
          </a:stretch>
        </p:blipFill>
        <p:spPr bwMode="auto">
          <a:xfrm>
            <a:off x="5209826" y="1707654"/>
            <a:ext cx="486054" cy="360040"/>
          </a:xfrm>
          <a:prstGeom prst="rect">
            <a:avLst/>
          </a:prstGeom>
          <a:noFill/>
          <a:ln w="9525">
            <a:noFill/>
            <a:miter lim="800000"/>
            <a:headEnd/>
            <a:tailEnd/>
          </a:ln>
          <a:effectLst/>
        </p:spPr>
      </p:pic>
      <p:cxnSp>
        <p:nvCxnSpPr>
          <p:cNvPr id="97" name="直接连接符 96"/>
          <p:cNvCxnSpPr>
            <a:stCxn id="95" idx="0"/>
          </p:cNvCxnSpPr>
          <p:nvPr/>
        </p:nvCxnSpPr>
        <p:spPr>
          <a:xfrm flipH="1" flipV="1">
            <a:off x="5418944" y="1349184"/>
            <a:ext cx="37628" cy="176638"/>
          </a:xfrm>
          <a:prstGeom prst="line">
            <a:avLst/>
          </a:prstGeom>
        </p:spPr>
        <p:style>
          <a:lnRef idx="2">
            <a:schemeClr val="dk1"/>
          </a:lnRef>
          <a:fillRef idx="0">
            <a:schemeClr val="dk1"/>
          </a:fillRef>
          <a:effectRef idx="1">
            <a:schemeClr val="dk1"/>
          </a:effectRef>
          <a:fontRef idx="minor">
            <a:schemeClr val="tx1"/>
          </a:fontRef>
        </p:style>
      </p:cxnSp>
      <p:pic>
        <p:nvPicPr>
          <p:cNvPr id="95" name="Picture 60" descr="防火墙"/>
          <p:cNvPicPr>
            <a:picLocks noChangeAspect="1" noChangeArrowheads="1"/>
          </p:cNvPicPr>
          <p:nvPr/>
        </p:nvPicPr>
        <p:blipFill>
          <a:blip r:embed="rId9" cstate="print"/>
          <a:srcRect/>
          <a:stretch>
            <a:fillRect/>
          </a:stretch>
        </p:blipFill>
        <p:spPr bwMode="auto">
          <a:xfrm>
            <a:off x="5325275" y="1525822"/>
            <a:ext cx="262594" cy="235838"/>
          </a:xfrm>
          <a:prstGeom prst="rect">
            <a:avLst/>
          </a:prstGeom>
          <a:noFill/>
          <a:ln w="9525">
            <a:noFill/>
            <a:miter lim="800000"/>
            <a:headEnd/>
            <a:tailEnd/>
          </a:ln>
        </p:spPr>
      </p:pic>
      <p:cxnSp>
        <p:nvCxnSpPr>
          <p:cNvPr id="103" name="直接连接符 102"/>
          <p:cNvCxnSpPr/>
          <p:nvPr/>
        </p:nvCxnSpPr>
        <p:spPr>
          <a:xfrm flipV="1">
            <a:off x="6073922" y="1329612"/>
            <a:ext cx="108012" cy="216024"/>
          </a:xfrm>
          <a:prstGeom prst="line">
            <a:avLst/>
          </a:prstGeom>
        </p:spPr>
        <p:style>
          <a:lnRef idx="2">
            <a:schemeClr val="dk1"/>
          </a:lnRef>
          <a:fillRef idx="0">
            <a:schemeClr val="dk1"/>
          </a:fillRef>
          <a:effectRef idx="1">
            <a:schemeClr val="dk1"/>
          </a:effectRef>
          <a:fontRef idx="minor">
            <a:schemeClr val="tx1"/>
          </a:fontRef>
        </p:style>
      </p:cxnSp>
      <p:pic>
        <p:nvPicPr>
          <p:cNvPr id="96" name="Picture 60" descr="防火墙"/>
          <p:cNvPicPr>
            <a:picLocks noChangeAspect="1" noChangeArrowheads="1"/>
          </p:cNvPicPr>
          <p:nvPr/>
        </p:nvPicPr>
        <p:blipFill>
          <a:blip r:embed="rId9" cstate="print"/>
          <a:srcRect/>
          <a:stretch>
            <a:fillRect/>
          </a:stretch>
        </p:blipFill>
        <p:spPr bwMode="auto">
          <a:xfrm>
            <a:off x="5911904" y="1525822"/>
            <a:ext cx="262594" cy="235838"/>
          </a:xfrm>
          <a:prstGeom prst="rect">
            <a:avLst/>
          </a:prstGeom>
          <a:noFill/>
          <a:ln w="9525">
            <a:noFill/>
            <a:miter lim="800000"/>
            <a:headEnd/>
            <a:tailEnd/>
          </a:ln>
        </p:spPr>
      </p:pic>
      <p:cxnSp>
        <p:nvCxnSpPr>
          <p:cNvPr id="108" name="直接连接符 107"/>
          <p:cNvCxnSpPr>
            <a:stCxn id="73" idx="2"/>
          </p:cNvCxnSpPr>
          <p:nvPr/>
        </p:nvCxnSpPr>
        <p:spPr>
          <a:xfrm flipH="1">
            <a:off x="5722883" y="2085696"/>
            <a:ext cx="216024" cy="432048"/>
          </a:xfrm>
          <a:prstGeom prst="line">
            <a:avLst/>
          </a:prstGeom>
        </p:spPr>
        <p:style>
          <a:lnRef idx="3">
            <a:schemeClr val="accent1"/>
          </a:lnRef>
          <a:fillRef idx="0">
            <a:schemeClr val="accent1"/>
          </a:fillRef>
          <a:effectRef idx="2">
            <a:schemeClr val="accent1"/>
          </a:effectRef>
          <a:fontRef idx="minor">
            <a:schemeClr val="tx1"/>
          </a:fontRef>
        </p:style>
      </p:cxnSp>
      <p:cxnSp>
        <p:nvCxnSpPr>
          <p:cNvPr id="110" name="直接连接符 109"/>
          <p:cNvCxnSpPr>
            <a:stCxn id="72" idx="2"/>
          </p:cNvCxnSpPr>
          <p:nvPr/>
        </p:nvCxnSpPr>
        <p:spPr>
          <a:xfrm>
            <a:off x="5452853" y="2067694"/>
            <a:ext cx="81009" cy="288032"/>
          </a:xfrm>
          <a:prstGeom prst="line">
            <a:avLst/>
          </a:prstGeom>
        </p:spPr>
        <p:style>
          <a:lnRef idx="3">
            <a:schemeClr val="accent1"/>
          </a:lnRef>
          <a:fillRef idx="0">
            <a:schemeClr val="accent1"/>
          </a:fillRef>
          <a:effectRef idx="2">
            <a:schemeClr val="accent1"/>
          </a:effectRef>
          <a:fontRef idx="minor">
            <a:schemeClr val="tx1"/>
          </a:fontRef>
        </p:style>
      </p:cxnSp>
      <p:pic>
        <p:nvPicPr>
          <p:cNvPr id="115" name="Picture 90" descr="锁"/>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3589646" y="2787774"/>
            <a:ext cx="166448" cy="267893"/>
          </a:xfrm>
          <a:prstGeom prst="rect">
            <a:avLst/>
          </a:prstGeom>
          <a:noFill/>
        </p:spPr>
      </p:pic>
      <p:grpSp>
        <p:nvGrpSpPr>
          <p:cNvPr id="5" name="组合 155"/>
          <p:cNvGrpSpPr/>
          <p:nvPr/>
        </p:nvGrpSpPr>
        <p:grpSpPr>
          <a:xfrm>
            <a:off x="2887568" y="3651873"/>
            <a:ext cx="702078" cy="1049197"/>
            <a:chOff x="2339752" y="4797153"/>
            <a:chExt cx="936104" cy="1398928"/>
          </a:xfrm>
        </p:grpSpPr>
        <p:pic>
          <p:nvPicPr>
            <p:cNvPr id="125" name="Picture 30" descr="通用路由器"/>
            <p:cNvPicPr>
              <a:picLocks noChangeAspect="1" noChangeArrowheads="1"/>
            </p:cNvPicPr>
            <p:nvPr/>
          </p:nvPicPr>
          <p:blipFill>
            <a:blip r:embed="rId13" cstate="print"/>
            <a:srcRect/>
            <a:stretch>
              <a:fillRect/>
            </a:stretch>
          </p:blipFill>
          <p:spPr bwMode="auto">
            <a:xfrm>
              <a:off x="2627783" y="4797153"/>
              <a:ext cx="480431" cy="360040"/>
            </a:xfrm>
            <a:prstGeom prst="rect">
              <a:avLst/>
            </a:prstGeom>
            <a:noFill/>
            <a:ln w="9525">
              <a:noFill/>
              <a:miter lim="800000"/>
              <a:headEnd/>
              <a:tailEnd/>
            </a:ln>
          </p:spPr>
        </p:pic>
        <p:sp>
          <p:nvSpPr>
            <p:cNvPr id="126" name="TextBox 125"/>
            <p:cNvSpPr txBox="1"/>
            <p:nvPr/>
          </p:nvSpPr>
          <p:spPr>
            <a:xfrm>
              <a:off x="2339752" y="5857527"/>
              <a:ext cx="936104" cy="338554"/>
            </a:xfrm>
            <a:prstGeom prst="rect">
              <a:avLst/>
            </a:prstGeom>
            <a:noFill/>
          </p:spPr>
          <p:txBody>
            <a:bodyPr wrap="square" rtlCol="0">
              <a:spAutoFit/>
            </a:bodyPr>
            <a:lstStyle/>
            <a:p>
              <a:pPr algn="ctr" defTabSz="685800" fontAlgn="auto">
                <a:spcBef>
                  <a:spcPts val="0"/>
                </a:spcBef>
                <a:spcAft>
                  <a:spcPts val="0"/>
                </a:spcAft>
                <a:defRPr/>
              </a:pPr>
              <a:r>
                <a:rPr lang="en-US" altLang="zh-CN" sz="1050" b="1" kern="0" dirty="0">
                  <a:solidFill>
                    <a:schemeClr val="bg2">
                      <a:lumMod val="50000"/>
                    </a:schemeClr>
                  </a:solidFill>
                  <a:latin typeface="微软雅黑" panose="020B0503020204020204" pitchFamily="34" charset="-122"/>
                  <a:ea typeface="微软雅黑" panose="020B0503020204020204" pitchFamily="34" charset="-122"/>
                </a:rPr>
                <a:t>VPN 2</a:t>
              </a:r>
              <a:endParaRPr lang="zh-CN" altLang="en-US" sz="1050" b="1" kern="0" dirty="0">
                <a:solidFill>
                  <a:schemeClr val="bg2">
                    <a:lumMod val="50000"/>
                  </a:schemeClr>
                </a:solidFill>
                <a:latin typeface="微软雅黑" panose="020B0503020204020204" pitchFamily="34" charset="-122"/>
                <a:ea typeface="微软雅黑" panose="020B0503020204020204" pitchFamily="34" charset="-122"/>
              </a:endParaRPr>
            </a:p>
          </p:txBody>
        </p:sp>
      </p:grpSp>
      <p:graphicFrame>
        <p:nvGraphicFramePr>
          <p:cNvPr id="126978" name="Object 2"/>
          <p:cNvGraphicFramePr>
            <a:graphicFrameLocks noChangeAspect="1"/>
          </p:cNvGraphicFramePr>
          <p:nvPr>
            <p:extLst>
              <p:ext uri="{D42A27DB-BD31-4B8C-83A1-F6EECF244321}">
                <p14:modId xmlns:p14="http://schemas.microsoft.com/office/powerpoint/2010/main" val="2496626526"/>
              </p:ext>
            </p:extLst>
          </p:nvPr>
        </p:nvGraphicFramePr>
        <p:xfrm>
          <a:off x="3805671" y="2031690"/>
          <a:ext cx="270272" cy="320278"/>
        </p:xfrm>
        <a:graphic>
          <a:graphicData uri="http://schemas.openxmlformats.org/presentationml/2006/ole">
            <mc:AlternateContent xmlns:mc="http://schemas.openxmlformats.org/markup-compatibility/2006">
              <mc:Choice xmlns:v="urn:schemas-microsoft-com:vml" Requires="v">
                <p:oleObj spid="_x0000_s2088" name="CorelDRAW" r:id="rId14" imgW="1785600" imgH="2121480" progId="">
                  <p:embed/>
                </p:oleObj>
              </mc:Choice>
              <mc:Fallback>
                <p:oleObj name="CorelDRAW" r:id="rId14" imgW="1785600" imgH="2121480"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05671" y="2031690"/>
                        <a:ext cx="270272" cy="320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137" name="直接连接符 136"/>
          <p:cNvCxnSpPr/>
          <p:nvPr/>
        </p:nvCxnSpPr>
        <p:spPr>
          <a:xfrm flipH="1">
            <a:off x="2725550" y="2949792"/>
            <a:ext cx="702078" cy="54006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9" name="直接连接符 138"/>
          <p:cNvCxnSpPr>
            <a:endCxn id="125" idx="0"/>
          </p:cNvCxnSpPr>
          <p:nvPr/>
        </p:nvCxnSpPr>
        <p:spPr>
          <a:xfrm flipH="1">
            <a:off x="3283753" y="3003798"/>
            <a:ext cx="359900" cy="648073"/>
          </a:xfrm>
          <a:prstGeom prst="line">
            <a:avLst/>
          </a:prstGeom>
        </p:spPr>
        <p:style>
          <a:lnRef idx="2">
            <a:schemeClr val="accent2"/>
          </a:lnRef>
          <a:fillRef idx="0">
            <a:schemeClr val="accent2"/>
          </a:fillRef>
          <a:effectRef idx="1">
            <a:schemeClr val="accent2"/>
          </a:effectRef>
          <a:fontRef idx="minor">
            <a:schemeClr val="tx1"/>
          </a:fontRef>
        </p:style>
      </p:cxnSp>
      <p:cxnSp>
        <p:nvCxnSpPr>
          <p:cNvPr id="141" name="直接连接符 140"/>
          <p:cNvCxnSpPr/>
          <p:nvPr/>
        </p:nvCxnSpPr>
        <p:spPr>
          <a:xfrm>
            <a:off x="3967688" y="3003798"/>
            <a:ext cx="54006" cy="486054"/>
          </a:xfrm>
          <a:prstGeom prst="line">
            <a:avLst/>
          </a:prstGeom>
        </p:spPr>
        <p:style>
          <a:lnRef idx="2">
            <a:schemeClr val="accent2"/>
          </a:lnRef>
          <a:fillRef idx="0">
            <a:schemeClr val="accent2"/>
          </a:fillRef>
          <a:effectRef idx="1">
            <a:schemeClr val="accent2"/>
          </a:effectRef>
          <a:fontRef idx="minor">
            <a:schemeClr val="tx1"/>
          </a:fontRef>
        </p:style>
      </p:cxnSp>
      <p:cxnSp>
        <p:nvCxnSpPr>
          <p:cNvPr id="143" name="直接连接符 142"/>
          <p:cNvCxnSpPr/>
          <p:nvPr/>
        </p:nvCxnSpPr>
        <p:spPr>
          <a:xfrm>
            <a:off x="4345730" y="2949792"/>
            <a:ext cx="378042" cy="702078"/>
          </a:xfrm>
          <a:prstGeom prst="line">
            <a:avLst/>
          </a:prstGeom>
        </p:spPr>
        <p:style>
          <a:lnRef idx="2">
            <a:schemeClr val="accent2"/>
          </a:lnRef>
          <a:fillRef idx="0">
            <a:schemeClr val="accent2"/>
          </a:fillRef>
          <a:effectRef idx="1">
            <a:schemeClr val="accent2"/>
          </a:effectRef>
          <a:fontRef idx="minor">
            <a:schemeClr val="tx1"/>
          </a:fontRef>
        </p:style>
      </p:cxnSp>
      <p:grpSp>
        <p:nvGrpSpPr>
          <p:cNvPr id="12" name="组合 156"/>
          <p:cNvGrpSpPr/>
          <p:nvPr/>
        </p:nvGrpSpPr>
        <p:grpSpPr>
          <a:xfrm>
            <a:off x="3373622" y="2355726"/>
            <a:ext cx="1404156" cy="702078"/>
            <a:chOff x="2987824" y="3068960"/>
            <a:chExt cx="1872208" cy="936104"/>
          </a:xfrm>
        </p:grpSpPr>
        <p:pic>
          <p:nvPicPr>
            <p:cNvPr id="9" name="图片 8" descr="cloud.png"/>
            <p:cNvPicPr>
              <a:picLocks noChangeAspect="1"/>
            </p:cNvPicPr>
            <p:nvPr/>
          </p:nvPicPr>
          <p:blipFill>
            <a:blip r:embed="rId16" cstate="print"/>
            <a:srcRect/>
            <a:stretch>
              <a:fillRect/>
            </a:stretch>
          </p:blipFill>
          <p:spPr bwMode="auto">
            <a:xfrm>
              <a:off x="2987824" y="3068960"/>
              <a:ext cx="1872208" cy="936104"/>
            </a:xfrm>
            <a:prstGeom prst="rect">
              <a:avLst/>
            </a:prstGeom>
            <a:noFill/>
            <a:ln w="9525">
              <a:noFill/>
              <a:miter lim="800000"/>
              <a:headEnd/>
              <a:tailEnd/>
            </a:ln>
          </p:spPr>
        </p:pic>
        <p:sp>
          <p:nvSpPr>
            <p:cNvPr id="10" name="TextBox 715"/>
            <p:cNvSpPr txBox="1">
              <a:spLocks noChangeArrowheads="1"/>
            </p:cNvSpPr>
            <p:nvPr/>
          </p:nvSpPr>
          <p:spPr bwMode="auto">
            <a:xfrm>
              <a:off x="3262543" y="3309048"/>
              <a:ext cx="1109707" cy="492443"/>
            </a:xfrm>
            <a:prstGeom prst="rect">
              <a:avLst/>
            </a:prstGeom>
            <a:noFill/>
            <a:ln w="9525">
              <a:noFill/>
              <a:miter lim="800000"/>
              <a:headEnd/>
              <a:tailEnd/>
            </a:ln>
          </p:spPr>
          <p:txBody>
            <a:bodyPr wrap="none">
              <a:spAutoFit/>
            </a:bodyPr>
            <a:lstStyle/>
            <a:p>
              <a:pPr algn="ctr"/>
              <a:r>
                <a:rPr lang="en-US" altLang="zh-CN" b="1" dirty="0">
                  <a:latin typeface="微软雅黑" panose="020B0503020204020204" pitchFamily="34" charset="-122"/>
                  <a:ea typeface="微软雅黑" panose="020B0503020204020204" pitchFamily="34" charset="-122"/>
                </a:rPr>
                <a:t>MPLS</a:t>
              </a:r>
              <a:endParaRPr lang="zh-CN" altLang="en-US" b="1" dirty="0">
                <a:latin typeface="微软雅黑" panose="020B0503020204020204" pitchFamily="34" charset="-122"/>
                <a:ea typeface="微软雅黑" panose="020B0503020204020204" pitchFamily="34" charset="-122"/>
              </a:endParaRPr>
            </a:p>
          </p:txBody>
        </p:sp>
      </p:grpSp>
      <p:cxnSp>
        <p:nvCxnSpPr>
          <p:cNvPr id="158" name="直接箭头连接符 157"/>
          <p:cNvCxnSpPr/>
          <p:nvPr/>
        </p:nvCxnSpPr>
        <p:spPr>
          <a:xfrm>
            <a:off x="3913683" y="2193708"/>
            <a:ext cx="72149" cy="1296145"/>
          </a:xfrm>
          <a:prstGeom prst="straightConnector1">
            <a:avLst/>
          </a:prstGeom>
          <a:noFill/>
          <a:ln w="19050" cap="flat" cmpd="sng" algn="ctr">
            <a:solidFill>
              <a:srgbClr val="C00000"/>
            </a:solidFill>
            <a:prstDash val="dash"/>
            <a:headEnd type="arrow"/>
            <a:tailEnd type="arrow"/>
          </a:ln>
          <a:effectLst/>
        </p:spPr>
      </p:cxnSp>
      <p:pic>
        <p:nvPicPr>
          <p:cNvPr id="160" name="Picture 90" descr="锁"/>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3859676" y="2789911"/>
            <a:ext cx="166448" cy="267893"/>
          </a:xfrm>
          <a:prstGeom prst="rect">
            <a:avLst/>
          </a:prstGeom>
          <a:noFill/>
        </p:spPr>
      </p:pic>
      <p:sp>
        <p:nvSpPr>
          <p:cNvPr id="162" name="任意多边形 161"/>
          <p:cNvSpPr/>
          <p:nvPr/>
        </p:nvSpPr>
        <p:spPr>
          <a:xfrm>
            <a:off x="3319616" y="3111810"/>
            <a:ext cx="1404156" cy="540060"/>
          </a:xfrm>
          <a:custGeom>
            <a:avLst/>
            <a:gdLst>
              <a:gd name="connsiteX0" fmla="*/ 0 w 1955800"/>
              <a:gd name="connsiteY0" fmla="*/ 994833 h 1020233"/>
              <a:gd name="connsiteX1" fmla="*/ 901700 w 1955800"/>
              <a:gd name="connsiteY1" fmla="*/ 4233 h 1020233"/>
              <a:gd name="connsiteX2" fmla="*/ 1955800 w 1955800"/>
              <a:gd name="connsiteY2" fmla="*/ 1020233 h 1020233"/>
            </a:gdLst>
            <a:ahLst/>
            <a:cxnLst>
              <a:cxn ang="0">
                <a:pos x="connsiteX0" y="connsiteY0"/>
              </a:cxn>
              <a:cxn ang="0">
                <a:pos x="connsiteX1" y="connsiteY1"/>
              </a:cxn>
              <a:cxn ang="0">
                <a:pos x="connsiteX2" y="connsiteY2"/>
              </a:cxn>
            </a:cxnLst>
            <a:rect l="l" t="t" r="r" b="b"/>
            <a:pathLst>
              <a:path w="1955800" h="1020233">
                <a:moveTo>
                  <a:pt x="0" y="994833"/>
                </a:moveTo>
                <a:cubicBezTo>
                  <a:pt x="287866" y="497416"/>
                  <a:pt x="575733" y="0"/>
                  <a:pt x="901700" y="4233"/>
                </a:cubicBezTo>
                <a:cubicBezTo>
                  <a:pt x="1227667" y="8466"/>
                  <a:pt x="1591733" y="514349"/>
                  <a:pt x="1955800" y="1020233"/>
                </a:cubicBezTo>
              </a:path>
            </a:pathLst>
          </a:custGeom>
          <a:ln w="38100">
            <a:solidFill>
              <a:schemeClr val="accent1">
                <a:lumMod val="50000"/>
              </a:schemeClr>
            </a:solidFill>
            <a:prstDash val="dash"/>
            <a:headEnd type="arrow"/>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163" name="Picture 90" descr="锁"/>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4125276" y="3057804"/>
            <a:ext cx="166448" cy="267893"/>
          </a:xfrm>
          <a:prstGeom prst="rect">
            <a:avLst/>
          </a:prstGeom>
          <a:noFill/>
        </p:spPr>
      </p:pic>
      <p:sp>
        <p:nvSpPr>
          <p:cNvPr id="165" name="任意多边形 164"/>
          <p:cNvSpPr/>
          <p:nvPr/>
        </p:nvSpPr>
        <p:spPr>
          <a:xfrm>
            <a:off x="2647601" y="2209707"/>
            <a:ext cx="1228725" cy="1266825"/>
          </a:xfrm>
          <a:custGeom>
            <a:avLst/>
            <a:gdLst>
              <a:gd name="connsiteX0" fmla="*/ 0 w 1638300"/>
              <a:gd name="connsiteY0" fmla="*/ 1689100 h 1689100"/>
              <a:gd name="connsiteX1" fmla="*/ 1206500 w 1638300"/>
              <a:gd name="connsiteY1" fmla="*/ 1104900 h 1689100"/>
              <a:gd name="connsiteX2" fmla="*/ 1638300 w 1638300"/>
              <a:gd name="connsiteY2" fmla="*/ 0 h 1689100"/>
            </a:gdLst>
            <a:ahLst/>
            <a:cxnLst>
              <a:cxn ang="0">
                <a:pos x="connsiteX0" y="connsiteY0"/>
              </a:cxn>
              <a:cxn ang="0">
                <a:pos x="connsiteX1" y="connsiteY1"/>
              </a:cxn>
              <a:cxn ang="0">
                <a:pos x="connsiteX2" y="connsiteY2"/>
              </a:cxn>
            </a:cxnLst>
            <a:rect l="l" t="t" r="r" b="b"/>
            <a:pathLst>
              <a:path w="1638300" h="1689100">
                <a:moveTo>
                  <a:pt x="0" y="1689100"/>
                </a:moveTo>
                <a:cubicBezTo>
                  <a:pt x="466725" y="1537758"/>
                  <a:pt x="933450" y="1386417"/>
                  <a:pt x="1206500" y="1104900"/>
                </a:cubicBezTo>
                <a:cubicBezTo>
                  <a:pt x="1479550" y="823383"/>
                  <a:pt x="1558925" y="411691"/>
                  <a:pt x="1638300" y="0"/>
                </a:cubicBezTo>
              </a:path>
            </a:pathLst>
          </a:custGeom>
          <a:noFill/>
          <a:ln w="19050" cap="flat" cmpd="sng" algn="ctr">
            <a:solidFill>
              <a:srgbClr val="C00000"/>
            </a:solidFill>
            <a:prstDash val="dash"/>
            <a:headEnd type="arrow"/>
            <a:tailEnd type="arrow"/>
          </a:ln>
          <a:effectLst/>
        </p:spPr>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166" name="Picture 90" descr="锁"/>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3535640" y="2789911"/>
            <a:ext cx="166448" cy="267893"/>
          </a:xfrm>
          <a:prstGeom prst="rect">
            <a:avLst/>
          </a:prstGeom>
          <a:noFill/>
        </p:spPr>
      </p:pic>
      <p:sp>
        <p:nvSpPr>
          <p:cNvPr id="168" name="圆角矩形 167"/>
          <p:cNvSpPr/>
          <p:nvPr/>
        </p:nvSpPr>
        <p:spPr>
          <a:xfrm>
            <a:off x="5155820" y="3651870"/>
            <a:ext cx="668211" cy="864096"/>
          </a:xfrm>
          <a:prstGeom prst="roundRect">
            <a:avLst/>
          </a:prstGeom>
          <a:solidFill>
            <a:schemeClr val="tx2">
              <a:lumMod val="60000"/>
              <a:lumOff val="40000"/>
              <a:alpha val="44000"/>
            </a:scheme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685800" fontAlgn="auto">
              <a:spcBef>
                <a:spcPts val="0"/>
              </a:spcBef>
              <a:spcAft>
                <a:spcPts val="0"/>
              </a:spcAft>
              <a:defRPr/>
            </a:pPr>
            <a:endParaRPr lang="zh-CN" altLang="en-US" sz="1350" kern="0" dirty="0">
              <a:solidFill>
                <a:sysClr val="window" lastClr="FFFFFF"/>
              </a:solidFill>
              <a:latin typeface="微软雅黑" panose="020B0503020204020204" pitchFamily="34" charset="-122"/>
              <a:ea typeface="微软雅黑" panose="020B0503020204020204" pitchFamily="34" charset="-122"/>
            </a:endParaRPr>
          </a:p>
        </p:txBody>
      </p:sp>
      <p:pic>
        <p:nvPicPr>
          <p:cNvPr id="169" name="Picture 30" descr="通用路由器"/>
          <p:cNvPicPr>
            <a:picLocks noChangeAspect="1" noChangeArrowheads="1"/>
          </p:cNvPicPr>
          <p:nvPr/>
        </p:nvPicPr>
        <p:blipFill>
          <a:blip r:embed="rId13" cstate="print"/>
          <a:srcRect/>
          <a:stretch>
            <a:fillRect/>
          </a:stretch>
        </p:blipFill>
        <p:spPr bwMode="auto">
          <a:xfrm>
            <a:off x="5317839" y="3489852"/>
            <a:ext cx="360323" cy="270030"/>
          </a:xfrm>
          <a:prstGeom prst="rect">
            <a:avLst/>
          </a:prstGeom>
          <a:noFill/>
          <a:ln w="9525">
            <a:noFill/>
            <a:miter lim="800000"/>
            <a:headEnd/>
            <a:tailEnd/>
          </a:ln>
        </p:spPr>
      </p:pic>
      <p:sp>
        <p:nvSpPr>
          <p:cNvPr id="177" name="TextBox 176"/>
          <p:cNvSpPr txBox="1"/>
          <p:nvPr/>
        </p:nvSpPr>
        <p:spPr>
          <a:xfrm>
            <a:off x="5155820" y="4285133"/>
            <a:ext cx="702078" cy="253916"/>
          </a:xfrm>
          <a:prstGeom prst="rect">
            <a:avLst/>
          </a:prstGeom>
          <a:noFill/>
        </p:spPr>
        <p:txBody>
          <a:bodyPr wrap="square" rtlCol="0">
            <a:spAutoFit/>
          </a:bodyPr>
          <a:lstStyle/>
          <a:p>
            <a:pPr algn="ctr" defTabSz="685800" fontAlgn="auto">
              <a:spcBef>
                <a:spcPts val="0"/>
              </a:spcBef>
              <a:spcAft>
                <a:spcPts val="0"/>
              </a:spcAft>
              <a:defRPr/>
            </a:pPr>
            <a:r>
              <a:rPr lang="en-US" altLang="zh-CN" sz="1050" b="1" kern="0" dirty="0">
                <a:solidFill>
                  <a:schemeClr val="tx2">
                    <a:lumMod val="95000"/>
                    <a:lumOff val="5000"/>
                  </a:schemeClr>
                </a:solidFill>
                <a:latin typeface="微软雅黑" panose="020B0503020204020204" pitchFamily="34" charset="-122"/>
                <a:ea typeface="微软雅黑" panose="020B0503020204020204" pitchFamily="34" charset="-122"/>
              </a:rPr>
              <a:t>VPN3</a:t>
            </a:r>
            <a:endParaRPr lang="zh-CN" altLang="en-US" sz="1050" b="1" kern="0" dirty="0">
              <a:solidFill>
                <a:schemeClr val="tx2">
                  <a:lumMod val="95000"/>
                  <a:lumOff val="5000"/>
                </a:schemeClr>
              </a:solidFill>
              <a:latin typeface="微软雅黑" panose="020B0503020204020204" pitchFamily="34" charset="-122"/>
              <a:ea typeface="微软雅黑" panose="020B0503020204020204" pitchFamily="34" charset="-122"/>
            </a:endParaRPr>
          </a:p>
        </p:txBody>
      </p:sp>
      <p:sp>
        <p:nvSpPr>
          <p:cNvPr id="181" name="TextBox 180"/>
          <p:cNvSpPr txBox="1"/>
          <p:nvPr/>
        </p:nvSpPr>
        <p:spPr>
          <a:xfrm>
            <a:off x="1969466" y="3111810"/>
            <a:ext cx="617477" cy="323165"/>
          </a:xfrm>
          <a:prstGeom prst="rect">
            <a:avLst/>
          </a:prstGeom>
          <a:noFill/>
        </p:spPr>
        <p:txBody>
          <a:bodyPr wrap="none" rtlCol="0">
            <a:spAutoFit/>
          </a:bodyPr>
          <a:lstStyle/>
          <a:p>
            <a:r>
              <a:rPr lang="en-US" altLang="zh-CN" sz="750" b="1" dirty="0">
                <a:latin typeface="微软雅黑" panose="020B0503020204020204" pitchFamily="34" charset="-122"/>
                <a:ea typeface="微软雅黑" panose="020B0503020204020204" pitchFamily="34" charset="-122"/>
              </a:rPr>
              <a:t>GET VPN</a:t>
            </a:r>
          </a:p>
          <a:p>
            <a:r>
              <a:rPr lang="en-US" altLang="zh-CN" sz="750" b="1" dirty="0">
                <a:latin typeface="微软雅黑" panose="020B0503020204020204" pitchFamily="34" charset="-122"/>
                <a:ea typeface="微软雅黑" panose="020B0503020204020204" pitchFamily="34" charset="-122"/>
              </a:rPr>
              <a:t>Member</a:t>
            </a:r>
            <a:endParaRPr lang="zh-CN" altLang="en-US" sz="750" b="1" dirty="0">
              <a:latin typeface="微软雅黑" panose="020B0503020204020204" pitchFamily="34" charset="-122"/>
              <a:ea typeface="微软雅黑" panose="020B0503020204020204" pitchFamily="34" charset="-122"/>
            </a:endParaRPr>
          </a:p>
        </p:txBody>
      </p:sp>
      <p:cxnSp>
        <p:nvCxnSpPr>
          <p:cNvPr id="190" name="直接连接符 189"/>
          <p:cNvCxnSpPr/>
          <p:nvPr/>
        </p:nvCxnSpPr>
        <p:spPr>
          <a:xfrm flipH="1">
            <a:off x="5506859" y="2949793"/>
            <a:ext cx="81009" cy="558062"/>
          </a:xfrm>
          <a:prstGeom prst="line">
            <a:avLst/>
          </a:prstGeom>
        </p:spPr>
        <p:style>
          <a:lnRef idx="2">
            <a:schemeClr val="accent1"/>
          </a:lnRef>
          <a:fillRef idx="0">
            <a:schemeClr val="accent1"/>
          </a:fillRef>
          <a:effectRef idx="1">
            <a:schemeClr val="accent1"/>
          </a:effectRef>
          <a:fontRef idx="minor">
            <a:schemeClr val="tx1"/>
          </a:fontRef>
        </p:style>
      </p:cxnSp>
      <p:cxnSp>
        <p:nvCxnSpPr>
          <p:cNvPr id="192" name="直接连接符 191"/>
          <p:cNvCxnSpPr>
            <a:endCxn id="176" idx="0"/>
          </p:cNvCxnSpPr>
          <p:nvPr/>
        </p:nvCxnSpPr>
        <p:spPr>
          <a:xfrm>
            <a:off x="5857898" y="2841780"/>
            <a:ext cx="396186" cy="918102"/>
          </a:xfrm>
          <a:prstGeom prst="line">
            <a:avLst/>
          </a:prstGeom>
        </p:spPr>
        <p:style>
          <a:lnRef idx="2">
            <a:schemeClr val="accent1"/>
          </a:lnRef>
          <a:fillRef idx="0">
            <a:schemeClr val="accent1"/>
          </a:fillRef>
          <a:effectRef idx="1">
            <a:schemeClr val="accent1"/>
          </a:effectRef>
          <a:fontRef idx="minor">
            <a:schemeClr val="tx1"/>
          </a:fontRef>
        </p:style>
      </p:cxnSp>
      <p:grpSp>
        <p:nvGrpSpPr>
          <p:cNvPr id="13" name="组合 158"/>
          <p:cNvGrpSpPr/>
          <p:nvPr/>
        </p:nvGrpSpPr>
        <p:grpSpPr>
          <a:xfrm>
            <a:off x="5101815" y="2355726"/>
            <a:ext cx="1348040" cy="743576"/>
            <a:chOff x="5292080" y="3068960"/>
            <a:chExt cx="1797387" cy="991434"/>
          </a:xfrm>
        </p:grpSpPr>
        <p:pic>
          <p:nvPicPr>
            <p:cNvPr id="7" name="图片 6" descr="cloud.png"/>
            <p:cNvPicPr>
              <a:picLocks noChangeAspect="1"/>
            </p:cNvPicPr>
            <p:nvPr/>
          </p:nvPicPr>
          <p:blipFill>
            <a:blip r:embed="rId16" cstate="print"/>
            <a:srcRect/>
            <a:stretch>
              <a:fillRect/>
            </a:stretch>
          </p:blipFill>
          <p:spPr bwMode="auto">
            <a:xfrm>
              <a:off x="5292080" y="3068960"/>
              <a:ext cx="1797387" cy="991434"/>
            </a:xfrm>
            <a:prstGeom prst="rect">
              <a:avLst/>
            </a:prstGeom>
            <a:noFill/>
            <a:ln w="9525">
              <a:noFill/>
              <a:miter lim="800000"/>
              <a:headEnd/>
              <a:tailEnd/>
            </a:ln>
          </p:spPr>
        </p:pic>
        <p:sp>
          <p:nvSpPr>
            <p:cNvPr id="8" name="TextBox 715"/>
            <p:cNvSpPr txBox="1">
              <a:spLocks noChangeArrowheads="1"/>
            </p:cNvSpPr>
            <p:nvPr/>
          </p:nvSpPr>
          <p:spPr bwMode="auto">
            <a:xfrm>
              <a:off x="5484556" y="3403532"/>
              <a:ext cx="1491692" cy="492442"/>
            </a:xfrm>
            <a:prstGeom prst="rect">
              <a:avLst/>
            </a:prstGeom>
            <a:noFill/>
            <a:ln w="9525">
              <a:noFill/>
              <a:miter lim="800000"/>
              <a:headEnd/>
              <a:tailEnd/>
            </a:ln>
          </p:spPr>
          <p:txBody>
            <a:bodyPr wrap="none">
              <a:spAutoFit/>
            </a:bodyPr>
            <a:lstStyle/>
            <a:p>
              <a:pPr algn="ctr"/>
              <a:r>
                <a:rPr lang="en-US" altLang="zh-CN" b="1" dirty="0">
                  <a:latin typeface="微软雅黑" panose="020B0503020204020204" pitchFamily="34" charset="-122"/>
                  <a:ea typeface="微软雅黑" panose="020B0503020204020204" pitchFamily="34" charset="-122"/>
                </a:rPr>
                <a:t>Internet</a:t>
              </a:r>
              <a:endParaRPr lang="zh-CN" altLang="en-US" b="1" dirty="0">
                <a:latin typeface="微软雅黑" panose="020B0503020204020204" pitchFamily="34" charset="-122"/>
                <a:ea typeface="微软雅黑" panose="020B0503020204020204" pitchFamily="34" charset="-122"/>
              </a:endParaRPr>
            </a:p>
          </p:txBody>
        </p:sp>
      </p:grpSp>
      <p:sp>
        <p:nvSpPr>
          <p:cNvPr id="198" name="TextBox 197"/>
          <p:cNvSpPr txBox="1"/>
          <p:nvPr/>
        </p:nvSpPr>
        <p:spPr>
          <a:xfrm>
            <a:off x="6177038" y="1785614"/>
            <a:ext cx="808235" cy="323165"/>
          </a:xfrm>
          <a:prstGeom prst="rect">
            <a:avLst/>
          </a:prstGeom>
          <a:noFill/>
        </p:spPr>
        <p:txBody>
          <a:bodyPr wrap="none" rtlCol="0">
            <a:spAutoFit/>
          </a:bodyPr>
          <a:lstStyle/>
          <a:p>
            <a:r>
              <a:rPr lang="en-US" altLang="zh-CN" sz="750" b="1" dirty="0">
                <a:latin typeface="微软雅黑" panose="020B0503020204020204" pitchFamily="34" charset="-122"/>
                <a:ea typeface="微软雅黑" panose="020B0503020204020204" pitchFamily="34" charset="-122"/>
              </a:rPr>
              <a:t>VAM Server</a:t>
            </a:r>
          </a:p>
          <a:p>
            <a:r>
              <a:rPr lang="en-US" altLang="zh-CN" sz="750" b="1" dirty="0">
                <a:latin typeface="微软雅黑" panose="020B0503020204020204" pitchFamily="34" charset="-122"/>
                <a:ea typeface="微软雅黑" panose="020B0503020204020204" pitchFamily="34" charset="-122"/>
              </a:rPr>
              <a:t>DVPN Server</a:t>
            </a:r>
            <a:endParaRPr lang="zh-CN" altLang="en-US" sz="750" b="1" dirty="0">
              <a:latin typeface="微软雅黑" panose="020B0503020204020204" pitchFamily="34" charset="-122"/>
              <a:ea typeface="微软雅黑" panose="020B0503020204020204" pitchFamily="34" charset="-122"/>
            </a:endParaRPr>
          </a:p>
        </p:txBody>
      </p:sp>
      <p:cxnSp>
        <p:nvCxnSpPr>
          <p:cNvPr id="199" name="直接箭头连接符 198"/>
          <p:cNvCxnSpPr/>
          <p:nvPr/>
        </p:nvCxnSpPr>
        <p:spPr>
          <a:xfrm flipH="1">
            <a:off x="5498000" y="2085696"/>
            <a:ext cx="251886" cy="1458163"/>
          </a:xfrm>
          <a:prstGeom prst="straightConnector1">
            <a:avLst/>
          </a:prstGeom>
          <a:noFill/>
          <a:ln w="19050" cap="flat" cmpd="sng" algn="ctr">
            <a:solidFill>
              <a:srgbClr val="C00000"/>
            </a:solidFill>
            <a:prstDash val="dash"/>
            <a:headEnd type="arrow"/>
            <a:tailEnd type="arrow"/>
          </a:ln>
          <a:effectLst/>
        </p:spPr>
      </p:cxnSp>
      <p:cxnSp>
        <p:nvCxnSpPr>
          <p:cNvPr id="201" name="直接箭头连接符 200"/>
          <p:cNvCxnSpPr/>
          <p:nvPr/>
        </p:nvCxnSpPr>
        <p:spPr>
          <a:xfrm>
            <a:off x="5749887" y="2085696"/>
            <a:ext cx="477194" cy="1692189"/>
          </a:xfrm>
          <a:prstGeom prst="straightConnector1">
            <a:avLst/>
          </a:prstGeom>
          <a:noFill/>
          <a:ln w="19050" cap="flat" cmpd="sng" algn="ctr">
            <a:solidFill>
              <a:srgbClr val="C00000"/>
            </a:solidFill>
            <a:prstDash val="dash"/>
            <a:headEnd type="arrow"/>
            <a:tailEnd type="arrow"/>
          </a:ln>
          <a:effectLst/>
        </p:spPr>
      </p:cxnSp>
      <p:pic>
        <p:nvPicPr>
          <p:cNvPr id="114" name="Picture 90" descr="锁"/>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5745456" y="2193708"/>
            <a:ext cx="166448" cy="267893"/>
          </a:xfrm>
          <a:prstGeom prst="rect">
            <a:avLst/>
          </a:prstGeom>
          <a:noFill/>
        </p:spPr>
      </p:pic>
      <p:sp>
        <p:nvSpPr>
          <p:cNvPr id="208" name="任意多边形 207"/>
          <p:cNvSpPr/>
          <p:nvPr/>
        </p:nvSpPr>
        <p:spPr>
          <a:xfrm>
            <a:off x="5501927" y="2981232"/>
            <a:ext cx="708025" cy="762000"/>
          </a:xfrm>
          <a:custGeom>
            <a:avLst/>
            <a:gdLst>
              <a:gd name="connsiteX0" fmla="*/ 4233 w 944033"/>
              <a:gd name="connsiteY0" fmla="*/ 660400 h 1016000"/>
              <a:gd name="connsiteX1" fmla="*/ 67733 w 944033"/>
              <a:gd name="connsiteY1" fmla="*/ 558800 h 1016000"/>
              <a:gd name="connsiteX2" fmla="*/ 410633 w 944033"/>
              <a:gd name="connsiteY2" fmla="*/ 76200 h 1016000"/>
              <a:gd name="connsiteX3" fmla="*/ 944033 w 944033"/>
              <a:gd name="connsiteY3" fmla="*/ 1016000 h 1016000"/>
            </a:gdLst>
            <a:ahLst/>
            <a:cxnLst>
              <a:cxn ang="0">
                <a:pos x="connsiteX0" y="connsiteY0"/>
              </a:cxn>
              <a:cxn ang="0">
                <a:pos x="connsiteX1" y="connsiteY1"/>
              </a:cxn>
              <a:cxn ang="0">
                <a:pos x="connsiteX2" y="connsiteY2"/>
              </a:cxn>
              <a:cxn ang="0">
                <a:pos x="connsiteX3" y="connsiteY3"/>
              </a:cxn>
            </a:cxnLst>
            <a:rect l="l" t="t" r="r" b="b"/>
            <a:pathLst>
              <a:path w="944033" h="1016000">
                <a:moveTo>
                  <a:pt x="4233" y="660400"/>
                </a:moveTo>
                <a:cubicBezTo>
                  <a:pt x="2116" y="658283"/>
                  <a:pt x="0" y="656167"/>
                  <a:pt x="67733" y="558800"/>
                </a:cubicBezTo>
                <a:cubicBezTo>
                  <a:pt x="135466" y="461433"/>
                  <a:pt x="264583" y="0"/>
                  <a:pt x="410633" y="76200"/>
                </a:cubicBezTo>
                <a:cubicBezTo>
                  <a:pt x="556683" y="152400"/>
                  <a:pt x="750358" y="584200"/>
                  <a:pt x="944033" y="1016000"/>
                </a:cubicBezTo>
              </a:path>
            </a:pathLst>
          </a:custGeom>
          <a:ln w="38100">
            <a:solidFill>
              <a:schemeClr val="accent1">
                <a:lumMod val="50000"/>
              </a:schemeClr>
            </a:solidFill>
            <a:prstDash val="dash"/>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209" name="Picture 90" descr="锁"/>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5695880" y="2895786"/>
            <a:ext cx="166448" cy="267893"/>
          </a:xfrm>
          <a:prstGeom prst="rect">
            <a:avLst/>
          </a:prstGeom>
          <a:noFill/>
        </p:spPr>
      </p:pic>
      <p:pic>
        <p:nvPicPr>
          <p:cNvPr id="210" name="Picture 21" descr="j0250432"/>
          <p:cNvPicPr preferRelativeResize="0">
            <a:picLocks noChangeAspect="1" noChangeArrowheads="1"/>
          </p:cNvPicPr>
          <p:nvPr/>
        </p:nvPicPr>
        <p:blipFill>
          <a:blip r:embed="rId17" cstate="print"/>
          <a:srcRect/>
          <a:stretch>
            <a:fillRect/>
          </a:stretch>
        </p:blipFill>
        <p:spPr bwMode="auto">
          <a:xfrm>
            <a:off x="6451964" y="3219822"/>
            <a:ext cx="777479" cy="555427"/>
          </a:xfrm>
          <a:prstGeom prst="rect">
            <a:avLst/>
          </a:prstGeom>
          <a:noFill/>
          <a:ln w="9525">
            <a:noFill/>
            <a:miter lim="800000"/>
            <a:headEnd/>
            <a:tailEnd/>
          </a:ln>
        </p:spPr>
      </p:pic>
      <p:cxnSp>
        <p:nvCxnSpPr>
          <p:cNvPr id="211" name="直接连接符 210"/>
          <p:cNvCxnSpPr/>
          <p:nvPr/>
        </p:nvCxnSpPr>
        <p:spPr>
          <a:xfrm>
            <a:off x="6235940" y="3003798"/>
            <a:ext cx="504198" cy="432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4" name="直接箭头连接符 213"/>
          <p:cNvCxnSpPr/>
          <p:nvPr/>
        </p:nvCxnSpPr>
        <p:spPr>
          <a:xfrm>
            <a:off x="5749887" y="2085696"/>
            <a:ext cx="1017254" cy="1368153"/>
          </a:xfrm>
          <a:prstGeom prst="straightConnector1">
            <a:avLst/>
          </a:prstGeom>
          <a:noFill/>
          <a:ln w="19050" cap="flat" cmpd="sng" algn="ctr">
            <a:solidFill>
              <a:srgbClr val="C00000"/>
            </a:solidFill>
            <a:prstDash val="dash"/>
            <a:headEnd type="arrow"/>
            <a:tailEnd type="arrow"/>
          </a:ln>
          <a:effectLst/>
        </p:spPr>
      </p:cxnSp>
      <p:sp>
        <p:nvSpPr>
          <p:cNvPr id="221" name="TextBox 220"/>
          <p:cNvSpPr txBox="1"/>
          <p:nvPr/>
        </p:nvSpPr>
        <p:spPr>
          <a:xfrm>
            <a:off x="6830006" y="2949792"/>
            <a:ext cx="502061" cy="323165"/>
          </a:xfrm>
          <a:prstGeom prst="rect">
            <a:avLst/>
          </a:prstGeom>
          <a:noFill/>
        </p:spPr>
        <p:txBody>
          <a:bodyPr wrap="none" rtlCol="0">
            <a:spAutoFit/>
          </a:bodyPr>
          <a:lstStyle/>
          <a:p>
            <a:r>
              <a:rPr lang="en-US" altLang="zh-CN" sz="750" b="1" dirty="0">
                <a:latin typeface="微软雅黑" panose="020B0503020204020204" pitchFamily="34" charset="-122"/>
                <a:ea typeface="微软雅黑" panose="020B0503020204020204" pitchFamily="34" charset="-122"/>
              </a:rPr>
              <a:t>DVPN </a:t>
            </a:r>
          </a:p>
          <a:p>
            <a:r>
              <a:rPr lang="zh-CN" altLang="en-US" sz="750" b="1" dirty="0">
                <a:latin typeface="微软雅黑" panose="020B0503020204020204" pitchFamily="34" charset="-122"/>
                <a:ea typeface="微软雅黑" panose="020B0503020204020204" pitchFamily="34" charset="-122"/>
              </a:rPr>
              <a:t>客户端</a:t>
            </a:r>
          </a:p>
        </p:txBody>
      </p:sp>
      <p:sp>
        <p:nvSpPr>
          <p:cNvPr id="223" name="TextBox 222"/>
          <p:cNvSpPr txBox="1"/>
          <p:nvPr/>
        </p:nvSpPr>
        <p:spPr>
          <a:xfrm>
            <a:off x="4189827" y="3543858"/>
            <a:ext cx="524503" cy="207749"/>
          </a:xfrm>
          <a:prstGeom prst="rect">
            <a:avLst/>
          </a:prstGeom>
          <a:noFill/>
        </p:spPr>
        <p:txBody>
          <a:bodyPr wrap="none" rtlCol="0">
            <a:spAutoFit/>
          </a:bodyPr>
          <a:lstStyle/>
          <a:p>
            <a:r>
              <a:rPr lang="en-US" altLang="zh-CN" sz="750" b="1" dirty="0">
                <a:solidFill>
                  <a:srgbClr val="0000FF"/>
                </a:solidFill>
                <a:latin typeface="微软雅黑" panose="020B0503020204020204" pitchFamily="34" charset="-122"/>
                <a:ea typeface="微软雅黑" panose="020B0503020204020204" pitchFamily="34" charset="-122"/>
              </a:rPr>
              <a:t>MSR36</a:t>
            </a:r>
            <a:endParaRPr lang="zh-CN" altLang="en-US" sz="750" b="1" dirty="0">
              <a:solidFill>
                <a:srgbClr val="0000FF"/>
              </a:solidFill>
              <a:latin typeface="微软雅黑" panose="020B0503020204020204" pitchFamily="34" charset="-122"/>
              <a:ea typeface="微软雅黑" panose="020B0503020204020204" pitchFamily="34" charset="-122"/>
            </a:endParaRPr>
          </a:p>
        </p:txBody>
      </p:sp>
      <p:sp>
        <p:nvSpPr>
          <p:cNvPr id="224" name="TextBox 223"/>
          <p:cNvSpPr txBox="1"/>
          <p:nvPr/>
        </p:nvSpPr>
        <p:spPr>
          <a:xfrm>
            <a:off x="4722490" y="1929236"/>
            <a:ext cx="524503" cy="207749"/>
          </a:xfrm>
          <a:prstGeom prst="rect">
            <a:avLst/>
          </a:prstGeom>
          <a:noFill/>
        </p:spPr>
        <p:txBody>
          <a:bodyPr wrap="none" rtlCol="0">
            <a:spAutoFit/>
          </a:bodyPr>
          <a:lstStyle/>
          <a:p>
            <a:r>
              <a:rPr lang="en-US" altLang="zh-CN" sz="750" b="1" dirty="0">
                <a:solidFill>
                  <a:srgbClr val="0000FF"/>
                </a:solidFill>
                <a:latin typeface="微软雅黑" panose="020B0503020204020204" pitchFamily="34" charset="-122"/>
                <a:ea typeface="微软雅黑" panose="020B0503020204020204" pitchFamily="34" charset="-122"/>
              </a:rPr>
              <a:t>MSR56</a:t>
            </a:r>
            <a:endParaRPr lang="zh-CN" altLang="en-US" sz="750" b="1" dirty="0">
              <a:solidFill>
                <a:srgbClr val="0000FF"/>
              </a:solidFill>
              <a:latin typeface="微软雅黑" panose="020B0503020204020204" pitchFamily="34" charset="-122"/>
              <a:ea typeface="微软雅黑" panose="020B0503020204020204" pitchFamily="34" charset="-122"/>
            </a:endParaRPr>
          </a:p>
        </p:txBody>
      </p:sp>
      <p:sp>
        <p:nvSpPr>
          <p:cNvPr id="225" name="TextBox 224"/>
          <p:cNvSpPr txBox="1"/>
          <p:nvPr/>
        </p:nvSpPr>
        <p:spPr>
          <a:xfrm>
            <a:off x="2839677" y="3521211"/>
            <a:ext cx="524503" cy="207749"/>
          </a:xfrm>
          <a:prstGeom prst="rect">
            <a:avLst/>
          </a:prstGeom>
          <a:noFill/>
        </p:spPr>
        <p:txBody>
          <a:bodyPr wrap="none" rtlCol="0">
            <a:spAutoFit/>
          </a:bodyPr>
          <a:lstStyle/>
          <a:p>
            <a:r>
              <a:rPr lang="en-US" altLang="zh-CN" sz="750" b="1" dirty="0">
                <a:solidFill>
                  <a:srgbClr val="0000FF"/>
                </a:solidFill>
                <a:latin typeface="微软雅黑" panose="020B0503020204020204" pitchFamily="34" charset="-122"/>
                <a:ea typeface="微软雅黑" panose="020B0503020204020204" pitchFamily="34" charset="-122"/>
              </a:rPr>
              <a:t>MSR26</a:t>
            </a:r>
            <a:endParaRPr lang="zh-CN" altLang="en-US" sz="750" b="1" dirty="0">
              <a:solidFill>
                <a:srgbClr val="0000FF"/>
              </a:solidFill>
              <a:latin typeface="微软雅黑" panose="020B0503020204020204" pitchFamily="34" charset="-122"/>
              <a:ea typeface="微软雅黑" panose="020B0503020204020204" pitchFamily="34" charset="-122"/>
            </a:endParaRPr>
          </a:p>
        </p:txBody>
      </p:sp>
      <p:sp>
        <p:nvSpPr>
          <p:cNvPr id="226" name="TextBox 225"/>
          <p:cNvSpPr txBox="1"/>
          <p:nvPr/>
        </p:nvSpPr>
        <p:spPr>
          <a:xfrm>
            <a:off x="3373623" y="3489852"/>
            <a:ext cx="524503" cy="207749"/>
          </a:xfrm>
          <a:prstGeom prst="rect">
            <a:avLst/>
          </a:prstGeom>
          <a:noFill/>
        </p:spPr>
        <p:txBody>
          <a:bodyPr wrap="none" rtlCol="0">
            <a:spAutoFit/>
          </a:bodyPr>
          <a:lstStyle/>
          <a:p>
            <a:r>
              <a:rPr lang="en-US" altLang="zh-CN" sz="750" b="1" dirty="0">
                <a:solidFill>
                  <a:srgbClr val="0000FF"/>
                </a:solidFill>
                <a:latin typeface="微软雅黑" panose="020B0503020204020204" pitchFamily="34" charset="-122"/>
                <a:ea typeface="微软雅黑" panose="020B0503020204020204" pitchFamily="34" charset="-122"/>
              </a:rPr>
              <a:t>MSR36</a:t>
            </a:r>
            <a:endParaRPr lang="zh-CN" altLang="en-US" sz="750" b="1" dirty="0">
              <a:solidFill>
                <a:srgbClr val="0000FF"/>
              </a:solidFill>
              <a:latin typeface="微软雅黑" panose="020B0503020204020204" pitchFamily="34" charset="-122"/>
              <a:ea typeface="微软雅黑" panose="020B0503020204020204" pitchFamily="34" charset="-122"/>
            </a:endParaRPr>
          </a:p>
        </p:txBody>
      </p:sp>
      <p:sp>
        <p:nvSpPr>
          <p:cNvPr id="227" name="TextBox 226"/>
          <p:cNvSpPr txBox="1"/>
          <p:nvPr/>
        </p:nvSpPr>
        <p:spPr>
          <a:xfrm>
            <a:off x="1915461" y="3489852"/>
            <a:ext cx="524503" cy="207749"/>
          </a:xfrm>
          <a:prstGeom prst="rect">
            <a:avLst/>
          </a:prstGeom>
          <a:noFill/>
        </p:spPr>
        <p:txBody>
          <a:bodyPr wrap="none" rtlCol="0">
            <a:spAutoFit/>
          </a:bodyPr>
          <a:lstStyle/>
          <a:p>
            <a:r>
              <a:rPr lang="en-US" altLang="zh-CN" sz="750" b="1" dirty="0">
                <a:solidFill>
                  <a:srgbClr val="0000FF"/>
                </a:solidFill>
                <a:latin typeface="微软雅黑" panose="020B0503020204020204" pitchFamily="34" charset="-122"/>
                <a:ea typeface="微软雅黑" panose="020B0503020204020204" pitchFamily="34" charset="-122"/>
              </a:rPr>
              <a:t>MSR26</a:t>
            </a:r>
            <a:endParaRPr lang="zh-CN" altLang="en-US" sz="750" b="1" dirty="0">
              <a:solidFill>
                <a:srgbClr val="0000FF"/>
              </a:solidFill>
              <a:latin typeface="微软雅黑" panose="020B0503020204020204" pitchFamily="34" charset="-122"/>
              <a:ea typeface="微软雅黑" panose="020B0503020204020204" pitchFamily="34" charset="-122"/>
            </a:endParaRPr>
          </a:p>
        </p:txBody>
      </p:sp>
      <p:sp>
        <p:nvSpPr>
          <p:cNvPr id="228" name="TextBox 227"/>
          <p:cNvSpPr txBox="1"/>
          <p:nvPr/>
        </p:nvSpPr>
        <p:spPr>
          <a:xfrm>
            <a:off x="6404073" y="3791241"/>
            <a:ext cx="616197" cy="207749"/>
          </a:xfrm>
          <a:prstGeom prst="rect">
            <a:avLst/>
          </a:prstGeom>
          <a:noFill/>
        </p:spPr>
        <p:txBody>
          <a:bodyPr wrap="square" rtlCol="0">
            <a:spAutoFit/>
          </a:bodyPr>
          <a:lstStyle/>
          <a:p>
            <a:r>
              <a:rPr lang="en-US" altLang="zh-CN" sz="750" b="1" dirty="0">
                <a:solidFill>
                  <a:srgbClr val="0000FF"/>
                </a:solidFill>
                <a:latin typeface="微软雅黑" panose="020B0503020204020204" pitchFamily="34" charset="-122"/>
                <a:ea typeface="微软雅黑" panose="020B0503020204020204" pitchFamily="34" charset="-122"/>
              </a:rPr>
              <a:t>MSR93X</a:t>
            </a:r>
            <a:endParaRPr lang="zh-CN" altLang="en-US" sz="750" b="1" dirty="0">
              <a:solidFill>
                <a:srgbClr val="0000FF"/>
              </a:solidFill>
              <a:latin typeface="微软雅黑" panose="020B0503020204020204" pitchFamily="34" charset="-122"/>
              <a:ea typeface="微软雅黑" panose="020B0503020204020204" pitchFamily="34" charset="-122"/>
            </a:endParaRPr>
          </a:p>
        </p:txBody>
      </p:sp>
      <p:sp>
        <p:nvSpPr>
          <p:cNvPr id="229" name="TextBox 228"/>
          <p:cNvSpPr txBox="1"/>
          <p:nvPr/>
        </p:nvSpPr>
        <p:spPr>
          <a:xfrm>
            <a:off x="4831784" y="3489852"/>
            <a:ext cx="593432" cy="207749"/>
          </a:xfrm>
          <a:prstGeom prst="rect">
            <a:avLst/>
          </a:prstGeom>
          <a:noFill/>
        </p:spPr>
        <p:txBody>
          <a:bodyPr wrap="none" rtlCol="0">
            <a:spAutoFit/>
          </a:bodyPr>
          <a:lstStyle/>
          <a:p>
            <a:r>
              <a:rPr lang="en-US" altLang="zh-CN" sz="750" b="1" dirty="0">
                <a:solidFill>
                  <a:srgbClr val="0000FF"/>
                </a:solidFill>
                <a:latin typeface="微软雅黑" panose="020B0503020204020204" pitchFamily="34" charset="-122"/>
                <a:ea typeface="微软雅黑" panose="020B0503020204020204" pitchFamily="34" charset="-122"/>
              </a:rPr>
              <a:t>MSR93X</a:t>
            </a:r>
            <a:endParaRPr lang="zh-CN" altLang="en-US" sz="750" b="1" dirty="0">
              <a:solidFill>
                <a:srgbClr val="0000FF"/>
              </a:solidFill>
              <a:latin typeface="微软雅黑" panose="020B0503020204020204" pitchFamily="34" charset="-122"/>
              <a:ea typeface="微软雅黑" panose="020B0503020204020204" pitchFamily="34" charset="-122"/>
            </a:endParaRPr>
          </a:p>
        </p:txBody>
      </p:sp>
      <p:sp>
        <p:nvSpPr>
          <p:cNvPr id="231" name="TextBox 230"/>
          <p:cNvSpPr txBox="1"/>
          <p:nvPr/>
        </p:nvSpPr>
        <p:spPr>
          <a:xfrm>
            <a:off x="2954400" y="2012463"/>
            <a:ext cx="524503" cy="207749"/>
          </a:xfrm>
          <a:prstGeom prst="rect">
            <a:avLst/>
          </a:prstGeom>
          <a:noFill/>
        </p:spPr>
        <p:txBody>
          <a:bodyPr wrap="none" rtlCol="0">
            <a:spAutoFit/>
          </a:bodyPr>
          <a:lstStyle/>
          <a:p>
            <a:r>
              <a:rPr lang="en-US" altLang="zh-CN" sz="750" b="1" dirty="0">
                <a:solidFill>
                  <a:srgbClr val="0000FF"/>
                </a:solidFill>
                <a:latin typeface="微软雅黑" panose="020B0503020204020204" pitchFamily="34" charset="-122"/>
                <a:ea typeface="微软雅黑" panose="020B0503020204020204" pitchFamily="34" charset="-122"/>
              </a:rPr>
              <a:t>MSR56</a:t>
            </a:r>
            <a:endParaRPr lang="zh-CN" altLang="en-US" sz="750" b="1" dirty="0">
              <a:solidFill>
                <a:srgbClr val="0000FF"/>
              </a:solidFill>
              <a:latin typeface="微软雅黑" panose="020B0503020204020204" pitchFamily="34" charset="-122"/>
              <a:ea typeface="微软雅黑" panose="020B0503020204020204" pitchFamily="34" charset="-122"/>
            </a:endParaRPr>
          </a:p>
        </p:txBody>
      </p:sp>
      <p:grpSp>
        <p:nvGrpSpPr>
          <p:cNvPr id="14" name="组合 160"/>
          <p:cNvGrpSpPr/>
          <p:nvPr/>
        </p:nvGrpSpPr>
        <p:grpSpPr>
          <a:xfrm>
            <a:off x="2185490" y="3651872"/>
            <a:ext cx="702078" cy="887180"/>
            <a:chOff x="1403648" y="4797152"/>
            <a:chExt cx="936104" cy="1182906"/>
          </a:xfrm>
        </p:grpSpPr>
        <p:sp>
          <p:nvSpPr>
            <p:cNvPr id="133" name="圆角矩形 132"/>
            <p:cNvSpPr/>
            <p:nvPr/>
          </p:nvSpPr>
          <p:spPr>
            <a:xfrm>
              <a:off x="1448804" y="4797152"/>
              <a:ext cx="864096" cy="1152128"/>
            </a:xfrm>
            <a:prstGeom prst="roundRect">
              <a:avLst/>
            </a:prstGeom>
            <a:solidFill>
              <a:srgbClr val="00B0F0">
                <a:alpha val="44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685800" fontAlgn="auto">
                <a:spcBef>
                  <a:spcPts val="0"/>
                </a:spcBef>
                <a:spcAft>
                  <a:spcPts val="0"/>
                </a:spcAft>
                <a:defRPr/>
              </a:pPr>
              <a:endParaRPr lang="zh-CN" altLang="en-US" sz="1350" kern="0" dirty="0">
                <a:solidFill>
                  <a:sysClr val="window" lastClr="FFFFFF"/>
                </a:solidFill>
                <a:latin typeface="微软雅黑" panose="020B0503020204020204" pitchFamily="34" charset="-122"/>
                <a:ea typeface="微软雅黑" panose="020B0503020204020204" pitchFamily="34" charset="-122"/>
              </a:endParaRPr>
            </a:p>
          </p:txBody>
        </p:sp>
        <p:sp>
          <p:nvSpPr>
            <p:cNvPr id="135" name="TextBox 134"/>
            <p:cNvSpPr txBox="1"/>
            <p:nvPr/>
          </p:nvSpPr>
          <p:spPr>
            <a:xfrm>
              <a:off x="1403648" y="5641503"/>
              <a:ext cx="936104" cy="338555"/>
            </a:xfrm>
            <a:prstGeom prst="rect">
              <a:avLst/>
            </a:prstGeom>
            <a:noFill/>
          </p:spPr>
          <p:txBody>
            <a:bodyPr wrap="square" rtlCol="0">
              <a:spAutoFit/>
            </a:bodyPr>
            <a:lstStyle/>
            <a:p>
              <a:pPr algn="ctr" defTabSz="685800" fontAlgn="auto">
                <a:spcBef>
                  <a:spcPts val="0"/>
                </a:spcBef>
                <a:spcAft>
                  <a:spcPts val="0"/>
                </a:spcAft>
                <a:defRPr/>
              </a:pPr>
              <a:r>
                <a:rPr lang="en-US" altLang="zh-CN" sz="1050" b="1" kern="0" dirty="0">
                  <a:solidFill>
                    <a:schemeClr val="bg2">
                      <a:lumMod val="75000"/>
                    </a:schemeClr>
                  </a:solidFill>
                  <a:latin typeface="微软雅黑" panose="020B0503020204020204" pitchFamily="34" charset="-122"/>
                  <a:ea typeface="微软雅黑" panose="020B0503020204020204" pitchFamily="34" charset="-122"/>
                </a:rPr>
                <a:t>VPN 1</a:t>
              </a:r>
              <a:endParaRPr lang="zh-CN" altLang="en-US" sz="1050" b="1" kern="0" dirty="0">
                <a:solidFill>
                  <a:schemeClr val="bg2">
                    <a:lumMod val="75000"/>
                  </a:schemeClr>
                </a:solidFill>
                <a:latin typeface="微软雅黑" panose="020B0503020204020204" pitchFamily="34" charset="-122"/>
                <a:ea typeface="微软雅黑" panose="020B0503020204020204" pitchFamily="34" charset="-122"/>
              </a:endParaRPr>
            </a:p>
          </p:txBody>
        </p:sp>
        <p:pic>
          <p:nvPicPr>
            <p:cNvPr id="118" name="Picture 12" descr="assistant_enterprise"/>
            <p:cNvPicPr>
              <a:picLocks noChangeAspect="1" noChangeArrowheads="1"/>
            </p:cNvPicPr>
            <p:nvPr/>
          </p:nvPicPr>
          <p:blipFill>
            <a:blip r:embed="rId18" cstate="print"/>
            <a:srcRect/>
            <a:stretch>
              <a:fillRect/>
            </a:stretch>
          </p:blipFill>
          <p:spPr bwMode="auto">
            <a:xfrm>
              <a:off x="1547664" y="5056822"/>
              <a:ext cx="720080" cy="532418"/>
            </a:xfrm>
            <a:prstGeom prst="rect">
              <a:avLst/>
            </a:prstGeom>
            <a:noFill/>
          </p:spPr>
        </p:pic>
      </p:grpSp>
      <p:pic>
        <p:nvPicPr>
          <p:cNvPr id="134" name="Picture 30" descr="通用路由器"/>
          <p:cNvPicPr>
            <a:picLocks noChangeAspect="1" noChangeArrowheads="1"/>
          </p:cNvPicPr>
          <p:nvPr/>
        </p:nvPicPr>
        <p:blipFill>
          <a:blip r:embed="rId13" cstate="print"/>
          <a:srcRect/>
          <a:stretch>
            <a:fillRect/>
          </a:stretch>
        </p:blipFill>
        <p:spPr bwMode="auto">
          <a:xfrm>
            <a:off x="2347508" y="3476574"/>
            <a:ext cx="378042" cy="283309"/>
          </a:xfrm>
          <a:prstGeom prst="rect">
            <a:avLst/>
          </a:prstGeom>
          <a:noFill/>
          <a:ln w="9525">
            <a:noFill/>
            <a:miter lim="800000"/>
            <a:headEnd/>
            <a:tailEnd/>
          </a:ln>
        </p:spPr>
      </p:pic>
      <p:grpSp>
        <p:nvGrpSpPr>
          <p:cNvPr id="18" name="组合 163"/>
          <p:cNvGrpSpPr/>
          <p:nvPr/>
        </p:nvGrpSpPr>
        <p:grpSpPr>
          <a:xfrm>
            <a:off x="3697658" y="3705876"/>
            <a:ext cx="722217" cy="864096"/>
            <a:chOff x="3419872" y="4869160"/>
            <a:chExt cx="962956" cy="1152128"/>
          </a:xfrm>
        </p:grpSpPr>
        <p:sp>
          <p:nvSpPr>
            <p:cNvPr id="121" name="圆角矩形 120"/>
            <p:cNvSpPr/>
            <p:nvPr/>
          </p:nvSpPr>
          <p:spPr>
            <a:xfrm>
              <a:off x="3419872" y="4869160"/>
              <a:ext cx="864096" cy="1152128"/>
            </a:xfrm>
            <a:prstGeom prst="roundRect">
              <a:avLst/>
            </a:prstGeom>
            <a:solidFill>
              <a:srgbClr val="00B0F0">
                <a:alpha val="44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685800" fontAlgn="auto">
                <a:spcBef>
                  <a:spcPts val="0"/>
                </a:spcBef>
                <a:spcAft>
                  <a:spcPts val="0"/>
                </a:spcAft>
                <a:defRPr/>
              </a:pPr>
              <a:endParaRPr lang="zh-CN" altLang="en-US" sz="1350" kern="0" dirty="0">
                <a:solidFill>
                  <a:sysClr val="window" lastClr="FFFFFF"/>
                </a:solidFill>
                <a:latin typeface="微软雅黑" panose="020B0503020204020204" pitchFamily="34" charset="-122"/>
                <a:ea typeface="微软雅黑" panose="020B0503020204020204" pitchFamily="34" charset="-122"/>
              </a:endParaRPr>
            </a:p>
          </p:txBody>
        </p:sp>
        <p:sp>
          <p:nvSpPr>
            <p:cNvPr id="122" name="TextBox 121"/>
            <p:cNvSpPr txBox="1"/>
            <p:nvPr/>
          </p:nvSpPr>
          <p:spPr>
            <a:xfrm>
              <a:off x="3446724" y="5661248"/>
              <a:ext cx="936104" cy="338555"/>
            </a:xfrm>
            <a:prstGeom prst="rect">
              <a:avLst/>
            </a:prstGeom>
            <a:noFill/>
          </p:spPr>
          <p:txBody>
            <a:bodyPr wrap="square" rtlCol="0">
              <a:spAutoFit/>
            </a:bodyPr>
            <a:lstStyle/>
            <a:p>
              <a:pPr algn="ctr" defTabSz="685800" fontAlgn="auto">
                <a:spcBef>
                  <a:spcPts val="0"/>
                </a:spcBef>
                <a:spcAft>
                  <a:spcPts val="0"/>
                </a:spcAft>
                <a:defRPr/>
              </a:pPr>
              <a:r>
                <a:rPr lang="en-US" altLang="zh-CN" sz="1050" b="1" kern="0" dirty="0">
                  <a:solidFill>
                    <a:schemeClr val="bg2">
                      <a:lumMod val="75000"/>
                    </a:schemeClr>
                  </a:solidFill>
                  <a:latin typeface="微软雅黑" panose="020B0503020204020204" pitchFamily="34" charset="-122"/>
                  <a:ea typeface="微软雅黑" panose="020B0503020204020204" pitchFamily="34" charset="-122"/>
                </a:rPr>
                <a:t>VPN 1</a:t>
              </a:r>
              <a:endParaRPr lang="zh-CN" altLang="en-US" sz="1050" b="1" kern="0" dirty="0">
                <a:solidFill>
                  <a:schemeClr val="bg2">
                    <a:lumMod val="75000"/>
                  </a:schemeClr>
                </a:solidFill>
                <a:latin typeface="微软雅黑" panose="020B0503020204020204" pitchFamily="34" charset="-122"/>
                <a:ea typeface="微软雅黑" panose="020B0503020204020204" pitchFamily="34" charset="-122"/>
              </a:endParaRPr>
            </a:p>
          </p:txBody>
        </p:sp>
        <p:pic>
          <p:nvPicPr>
            <p:cNvPr id="128" name="Picture 12" descr="assistant_enterprise"/>
            <p:cNvPicPr>
              <a:picLocks noChangeAspect="1" noChangeArrowheads="1"/>
            </p:cNvPicPr>
            <p:nvPr/>
          </p:nvPicPr>
          <p:blipFill>
            <a:blip r:embed="rId18" cstate="print"/>
            <a:srcRect/>
            <a:stretch>
              <a:fillRect/>
            </a:stretch>
          </p:blipFill>
          <p:spPr bwMode="auto">
            <a:xfrm>
              <a:off x="3491880" y="5085184"/>
              <a:ext cx="720080" cy="532418"/>
            </a:xfrm>
            <a:prstGeom prst="rect">
              <a:avLst/>
            </a:prstGeom>
            <a:noFill/>
          </p:spPr>
        </p:pic>
      </p:grpSp>
      <p:pic>
        <p:nvPicPr>
          <p:cNvPr id="129" name="Picture 30" descr="通用路由器"/>
          <p:cNvPicPr>
            <a:picLocks noChangeAspect="1" noChangeArrowheads="1"/>
          </p:cNvPicPr>
          <p:nvPr/>
        </p:nvPicPr>
        <p:blipFill>
          <a:blip r:embed="rId13" cstate="print"/>
          <a:srcRect/>
          <a:stretch>
            <a:fillRect/>
          </a:stretch>
        </p:blipFill>
        <p:spPr bwMode="auto">
          <a:xfrm>
            <a:off x="3825809" y="3530580"/>
            <a:ext cx="378042" cy="283309"/>
          </a:xfrm>
          <a:prstGeom prst="rect">
            <a:avLst/>
          </a:prstGeom>
          <a:noFill/>
          <a:ln w="9525">
            <a:noFill/>
            <a:miter lim="800000"/>
            <a:headEnd/>
            <a:tailEnd/>
          </a:ln>
        </p:spPr>
      </p:pic>
      <p:pic>
        <p:nvPicPr>
          <p:cNvPr id="144" name="Picture 14" descr="Office-Building"/>
          <p:cNvPicPr>
            <a:picLocks noChangeAspect="1" noChangeArrowheads="1"/>
          </p:cNvPicPr>
          <p:nvPr/>
        </p:nvPicPr>
        <p:blipFill>
          <a:blip r:embed="rId19" cstate="print"/>
          <a:srcRect/>
          <a:stretch>
            <a:fillRect/>
          </a:stretch>
        </p:blipFill>
        <p:spPr bwMode="auto">
          <a:xfrm>
            <a:off x="3021357" y="3921900"/>
            <a:ext cx="568289" cy="486054"/>
          </a:xfrm>
          <a:prstGeom prst="rect">
            <a:avLst/>
          </a:prstGeom>
          <a:noFill/>
        </p:spPr>
      </p:pic>
      <p:sp>
        <p:nvSpPr>
          <p:cNvPr id="145" name="圆角矩形 144"/>
          <p:cNvSpPr/>
          <p:nvPr/>
        </p:nvSpPr>
        <p:spPr>
          <a:xfrm>
            <a:off x="4399736" y="3813888"/>
            <a:ext cx="702078" cy="864096"/>
          </a:xfrm>
          <a:prstGeom prst="roundRect">
            <a:avLst/>
          </a:prstGeom>
          <a:solidFill>
            <a:schemeClr val="accent1">
              <a:lumMod val="75000"/>
              <a:alpha val="44000"/>
            </a:scheme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685800" fontAlgn="auto">
              <a:spcBef>
                <a:spcPts val="0"/>
              </a:spcBef>
              <a:spcAft>
                <a:spcPts val="0"/>
              </a:spcAft>
              <a:defRPr/>
            </a:pPr>
            <a:endParaRPr lang="zh-CN" altLang="en-US" sz="1350" kern="0" dirty="0">
              <a:solidFill>
                <a:sysClr val="window" lastClr="FFFFFF"/>
              </a:solidFill>
              <a:latin typeface="微软雅黑" panose="020B0503020204020204" pitchFamily="34" charset="-122"/>
              <a:ea typeface="微软雅黑" panose="020B0503020204020204" pitchFamily="34" charset="-122"/>
            </a:endParaRPr>
          </a:p>
        </p:txBody>
      </p:sp>
      <p:grpSp>
        <p:nvGrpSpPr>
          <p:cNvPr id="27" name="组合 166"/>
          <p:cNvGrpSpPr/>
          <p:nvPr/>
        </p:nvGrpSpPr>
        <p:grpSpPr>
          <a:xfrm>
            <a:off x="4345730" y="3651873"/>
            <a:ext cx="702078" cy="1049197"/>
            <a:chOff x="4283968" y="4797153"/>
            <a:chExt cx="936104" cy="1398928"/>
          </a:xfrm>
        </p:grpSpPr>
        <p:pic>
          <p:nvPicPr>
            <p:cNvPr id="147" name="Picture 30" descr="通用路由器"/>
            <p:cNvPicPr>
              <a:picLocks noChangeAspect="1" noChangeArrowheads="1"/>
            </p:cNvPicPr>
            <p:nvPr/>
          </p:nvPicPr>
          <p:blipFill>
            <a:blip r:embed="rId13" cstate="print"/>
            <a:srcRect/>
            <a:stretch>
              <a:fillRect/>
            </a:stretch>
          </p:blipFill>
          <p:spPr bwMode="auto">
            <a:xfrm>
              <a:off x="4571999" y="4797153"/>
              <a:ext cx="480431" cy="360040"/>
            </a:xfrm>
            <a:prstGeom prst="rect">
              <a:avLst/>
            </a:prstGeom>
            <a:noFill/>
            <a:ln w="9525">
              <a:noFill/>
              <a:miter lim="800000"/>
              <a:headEnd/>
              <a:tailEnd/>
            </a:ln>
          </p:spPr>
        </p:pic>
        <p:sp>
          <p:nvSpPr>
            <p:cNvPr id="148" name="TextBox 147"/>
            <p:cNvSpPr txBox="1"/>
            <p:nvPr/>
          </p:nvSpPr>
          <p:spPr>
            <a:xfrm>
              <a:off x="4283968" y="5857527"/>
              <a:ext cx="936104" cy="338554"/>
            </a:xfrm>
            <a:prstGeom prst="rect">
              <a:avLst/>
            </a:prstGeom>
            <a:noFill/>
          </p:spPr>
          <p:txBody>
            <a:bodyPr wrap="square" rtlCol="0">
              <a:spAutoFit/>
            </a:bodyPr>
            <a:lstStyle/>
            <a:p>
              <a:pPr algn="ctr" defTabSz="685800" fontAlgn="auto">
                <a:spcBef>
                  <a:spcPts val="0"/>
                </a:spcBef>
                <a:spcAft>
                  <a:spcPts val="0"/>
                </a:spcAft>
                <a:defRPr/>
              </a:pPr>
              <a:r>
                <a:rPr lang="en-US" altLang="zh-CN" sz="1050" b="1" kern="0" dirty="0">
                  <a:solidFill>
                    <a:schemeClr val="bg2">
                      <a:lumMod val="50000"/>
                    </a:schemeClr>
                  </a:solidFill>
                  <a:latin typeface="微软雅黑" panose="020B0503020204020204" pitchFamily="34" charset="-122"/>
                  <a:ea typeface="微软雅黑" panose="020B0503020204020204" pitchFamily="34" charset="-122"/>
                </a:rPr>
                <a:t>VPN 2</a:t>
              </a:r>
              <a:endParaRPr lang="zh-CN" altLang="en-US" sz="1050" b="1" kern="0" dirty="0">
                <a:solidFill>
                  <a:schemeClr val="bg2">
                    <a:lumMod val="50000"/>
                  </a:schemeClr>
                </a:solidFill>
                <a:latin typeface="微软雅黑" panose="020B0503020204020204" pitchFamily="34" charset="-122"/>
                <a:ea typeface="微软雅黑" panose="020B0503020204020204" pitchFamily="34" charset="-122"/>
              </a:endParaRPr>
            </a:p>
          </p:txBody>
        </p:sp>
      </p:grpSp>
      <p:pic>
        <p:nvPicPr>
          <p:cNvPr id="149" name="Picture 14" descr="Office-Building"/>
          <p:cNvPicPr>
            <a:picLocks noChangeAspect="1" noChangeArrowheads="1"/>
          </p:cNvPicPr>
          <p:nvPr/>
        </p:nvPicPr>
        <p:blipFill>
          <a:blip r:embed="rId19" cstate="print"/>
          <a:srcRect/>
          <a:stretch>
            <a:fillRect/>
          </a:stretch>
        </p:blipFill>
        <p:spPr bwMode="auto">
          <a:xfrm>
            <a:off x="4453743" y="3921900"/>
            <a:ext cx="568289" cy="486054"/>
          </a:xfrm>
          <a:prstGeom prst="rect">
            <a:avLst/>
          </a:prstGeom>
          <a:noFill/>
        </p:spPr>
      </p:pic>
      <p:pic>
        <p:nvPicPr>
          <p:cNvPr id="150" name="Picture 20" descr="Retailing-零售"/>
          <p:cNvPicPr>
            <a:picLocks noChangeAspect="1" noChangeArrowheads="1"/>
          </p:cNvPicPr>
          <p:nvPr/>
        </p:nvPicPr>
        <p:blipFill>
          <a:blip r:embed="rId20" cstate="print"/>
          <a:srcRect/>
          <a:stretch>
            <a:fillRect/>
          </a:stretch>
        </p:blipFill>
        <p:spPr bwMode="auto">
          <a:xfrm>
            <a:off x="5209826" y="3813888"/>
            <a:ext cx="571772" cy="378042"/>
          </a:xfrm>
          <a:prstGeom prst="rect">
            <a:avLst/>
          </a:prstGeom>
          <a:noFill/>
        </p:spPr>
      </p:pic>
      <p:sp>
        <p:nvSpPr>
          <p:cNvPr id="151" name="圆角矩形 150"/>
          <p:cNvSpPr/>
          <p:nvPr/>
        </p:nvSpPr>
        <p:spPr>
          <a:xfrm>
            <a:off x="5911906" y="4011910"/>
            <a:ext cx="756084" cy="864096"/>
          </a:xfrm>
          <a:prstGeom prst="roundRect">
            <a:avLst/>
          </a:prstGeom>
          <a:solidFill>
            <a:schemeClr val="tx2">
              <a:lumMod val="60000"/>
              <a:lumOff val="40000"/>
              <a:alpha val="44000"/>
            </a:scheme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685800" fontAlgn="auto">
              <a:spcBef>
                <a:spcPts val="0"/>
              </a:spcBef>
              <a:spcAft>
                <a:spcPts val="0"/>
              </a:spcAft>
              <a:defRPr/>
            </a:pPr>
            <a:endParaRPr lang="zh-CN" altLang="en-US" sz="1350" kern="0" dirty="0">
              <a:solidFill>
                <a:sysClr val="window" lastClr="FFFFFF"/>
              </a:solidFill>
              <a:latin typeface="微软雅黑" panose="020B0503020204020204" pitchFamily="34" charset="-122"/>
              <a:ea typeface="微软雅黑" panose="020B0503020204020204" pitchFamily="34" charset="-122"/>
            </a:endParaRPr>
          </a:p>
        </p:txBody>
      </p:sp>
      <p:sp>
        <p:nvSpPr>
          <p:cNvPr id="152" name="TextBox 151"/>
          <p:cNvSpPr txBox="1"/>
          <p:nvPr/>
        </p:nvSpPr>
        <p:spPr>
          <a:xfrm>
            <a:off x="5926184" y="4411147"/>
            <a:ext cx="702078" cy="253916"/>
          </a:xfrm>
          <a:prstGeom prst="rect">
            <a:avLst/>
          </a:prstGeom>
          <a:noFill/>
        </p:spPr>
        <p:txBody>
          <a:bodyPr wrap="square" rtlCol="0">
            <a:spAutoFit/>
          </a:bodyPr>
          <a:lstStyle/>
          <a:p>
            <a:pPr algn="ctr" defTabSz="685800" fontAlgn="auto">
              <a:spcBef>
                <a:spcPts val="0"/>
              </a:spcBef>
              <a:spcAft>
                <a:spcPts val="0"/>
              </a:spcAft>
              <a:defRPr/>
            </a:pPr>
            <a:r>
              <a:rPr lang="en-US" altLang="zh-CN" sz="1050" b="1" kern="0" dirty="0">
                <a:solidFill>
                  <a:schemeClr val="tx2">
                    <a:lumMod val="95000"/>
                    <a:lumOff val="5000"/>
                  </a:schemeClr>
                </a:solidFill>
                <a:latin typeface="微软雅黑" panose="020B0503020204020204" pitchFamily="34" charset="-122"/>
                <a:ea typeface="微软雅黑" panose="020B0503020204020204" pitchFamily="34" charset="-122"/>
              </a:rPr>
              <a:t>VPN3</a:t>
            </a:r>
            <a:endParaRPr lang="zh-CN" altLang="en-US" sz="1050" b="1" kern="0" dirty="0">
              <a:solidFill>
                <a:schemeClr val="tx2">
                  <a:lumMod val="95000"/>
                  <a:lumOff val="5000"/>
                </a:schemeClr>
              </a:solidFill>
              <a:latin typeface="微软雅黑" panose="020B0503020204020204" pitchFamily="34" charset="-122"/>
              <a:ea typeface="微软雅黑" panose="020B0503020204020204" pitchFamily="34" charset="-122"/>
            </a:endParaRPr>
          </a:p>
        </p:txBody>
      </p:sp>
      <p:pic>
        <p:nvPicPr>
          <p:cNvPr id="153" name="Picture 20" descr="Retailing-零售"/>
          <p:cNvPicPr>
            <a:picLocks noChangeAspect="1" noChangeArrowheads="1"/>
          </p:cNvPicPr>
          <p:nvPr/>
        </p:nvPicPr>
        <p:blipFill>
          <a:blip r:embed="rId20" cstate="print"/>
          <a:srcRect/>
          <a:stretch>
            <a:fillRect/>
          </a:stretch>
        </p:blipFill>
        <p:spPr bwMode="auto">
          <a:xfrm>
            <a:off x="5988204" y="4083918"/>
            <a:ext cx="571772" cy="378042"/>
          </a:xfrm>
          <a:prstGeom prst="rect">
            <a:avLst/>
          </a:prstGeom>
          <a:noFill/>
        </p:spPr>
      </p:pic>
      <p:pic>
        <p:nvPicPr>
          <p:cNvPr id="176" name="Picture 30" descr="通用路由器"/>
          <p:cNvPicPr>
            <a:picLocks noChangeAspect="1" noChangeArrowheads="1"/>
          </p:cNvPicPr>
          <p:nvPr/>
        </p:nvPicPr>
        <p:blipFill>
          <a:blip r:embed="rId13" cstate="print"/>
          <a:srcRect/>
          <a:stretch>
            <a:fillRect/>
          </a:stretch>
        </p:blipFill>
        <p:spPr bwMode="auto">
          <a:xfrm>
            <a:off x="6073923" y="3759882"/>
            <a:ext cx="360323" cy="270030"/>
          </a:xfrm>
          <a:prstGeom prst="rect">
            <a:avLst/>
          </a:prstGeom>
          <a:noFill/>
          <a:ln w="9525">
            <a:noFill/>
            <a:miter lim="800000"/>
            <a:headEnd/>
            <a:tailEnd/>
          </a:ln>
        </p:spPr>
      </p:pic>
      <p:sp>
        <p:nvSpPr>
          <p:cNvPr id="2" name="标题 1"/>
          <p:cNvSpPr>
            <a:spLocks noGrp="1"/>
          </p:cNvSpPr>
          <p:nvPr>
            <p:ph type="title"/>
          </p:nvPr>
        </p:nvSpPr>
        <p:spPr>
          <a:xfrm>
            <a:off x="447033" y="263801"/>
            <a:ext cx="8229443" cy="4572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VPN</a:t>
            </a:r>
            <a:r>
              <a:rPr lang="zh-CN" altLang="en-US" dirty="0">
                <a:solidFill>
                  <a:schemeClr val="tx1"/>
                </a:solidFill>
              </a:rPr>
              <a:t>典型应用组网</a:t>
            </a:r>
          </a:p>
        </p:txBody>
      </p:sp>
    </p:spTree>
    <p:extLst>
      <p:ext uri="{BB962C8B-B14F-4D97-AF65-F5344CB8AC3E}">
        <p14:creationId xmlns:p14="http://schemas.microsoft.com/office/powerpoint/2010/main" val="371922469"/>
      </p:ext>
    </p:extLst>
  </p:cSld>
  <p:clrMapOvr>
    <a:masterClrMapping/>
  </p:clrMapOvr>
  <p:transition>
    <p:wipe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51520" y="3363838"/>
            <a:ext cx="8640960" cy="1361715"/>
          </a:xfrm>
          <a:prstGeom prst="rect">
            <a:avLst/>
          </a:prstGeom>
          <a:solidFill>
            <a:srgbClr val="A0A0A0"/>
          </a:solidFill>
          <a:ln>
            <a:noFill/>
          </a:ln>
        </p:spPr>
        <p:txBody>
          <a:bodyPr vert="horz" wrap="square" lIns="91440" tIns="45720" rIns="91440" bIns="45720" numCol="1" anchor="ctr" anchorCtr="1" compatLnSpc="1"/>
          <a:lstStyle/>
          <a:p>
            <a:endParaRPr lang="zh-CN" altLang="en-US" sz="1200"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10" name="矩形 9"/>
          <p:cNvSpPr/>
          <p:nvPr/>
        </p:nvSpPr>
        <p:spPr>
          <a:xfrm>
            <a:off x="4139952" y="4299942"/>
            <a:ext cx="859129" cy="338554"/>
          </a:xfrm>
          <a:prstGeom prst="rect">
            <a:avLst/>
          </a:prstGeom>
        </p:spPr>
        <p:txBody>
          <a:bodyPr wrap="none">
            <a:spAutoFit/>
          </a:bodyPr>
          <a:lstStyle/>
          <a:p>
            <a:pPr algn="ctr"/>
            <a:r>
              <a:rPr lang="zh-CN" altLang="en-US" sz="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新华三集团</a:t>
            </a:r>
            <a:endParaRPr lang="en-US" altLang="zh-CN" sz="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sz="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www.h3c.com</a:t>
            </a:r>
            <a:endParaRPr lang="zh-CN" altLang="en-US" sz="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p:nvPr/>
        </p:nvSpPr>
        <p:spPr>
          <a:xfrm>
            <a:off x="251520" y="4758279"/>
            <a:ext cx="8640960" cy="45719"/>
          </a:xfrm>
          <a:prstGeom prst="rect">
            <a:avLst/>
          </a:prstGeom>
          <a:solidFill>
            <a:srgbClr val="D7000F"/>
          </a:solidFill>
          <a:ln>
            <a:noFill/>
          </a:ln>
        </p:spPr>
        <p:txBody>
          <a:bodyPr vert="horz" wrap="square" lIns="91440" tIns="45720" rIns="91440" bIns="45720" numCol="1" anchor="ctr" anchorCtr="1" compatLnSpc="1"/>
          <a:lstStyle/>
          <a:p>
            <a:endParaRPr lang="zh-CN" altLang="en-US" sz="24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3563888" y="2211710"/>
            <a:ext cx="2199941" cy="646331"/>
          </a:xfrm>
          <a:prstGeom prst="rect">
            <a:avLst/>
          </a:prstGeom>
          <a:noFill/>
        </p:spPr>
        <p:txBody>
          <a:bodyPr wrap="none" rtlCol="0">
            <a:spAutoFit/>
          </a:bodyPr>
          <a:lstStyle/>
          <a:p>
            <a:r>
              <a:rPr kumimoji="1" lang="en-US" altLang="zh-CN" sz="36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Thanks</a:t>
            </a:r>
            <a:r>
              <a:rPr kumimoji="1" lang="zh-CN" altLang="en-US" sz="36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p>
        </p:txBody>
      </p:sp>
    </p:spTree>
    <p:extLst>
      <p:ext uri="{BB962C8B-B14F-4D97-AF65-F5344CB8AC3E}">
        <p14:creationId xmlns:p14="http://schemas.microsoft.com/office/powerpoint/2010/main" val="889106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172"/>
          <p:cNvSpPr/>
          <p:nvPr/>
        </p:nvSpPr>
        <p:spPr>
          <a:xfrm>
            <a:off x="1303098" y="796021"/>
            <a:ext cx="4149509" cy="2357454"/>
          </a:xfrm>
          <a:prstGeom prst="ellipse">
            <a:avLst/>
          </a:prstGeom>
          <a:solidFill>
            <a:schemeClr val="accent1">
              <a:lumMod val="20000"/>
              <a:lumOff val="80000"/>
            </a:schemeClr>
          </a:solidFill>
          <a:ln w="19050">
            <a:noFill/>
            <a:prstDash val="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cxnSp>
        <p:nvCxnSpPr>
          <p:cNvPr id="4" name="直接连接符 3"/>
          <p:cNvCxnSpPr>
            <a:endCxn id="34" idx="0"/>
          </p:cNvCxnSpPr>
          <p:nvPr/>
        </p:nvCxnSpPr>
        <p:spPr>
          <a:xfrm rot="5400000">
            <a:off x="1640344" y="3048626"/>
            <a:ext cx="432920" cy="394023"/>
          </a:xfrm>
          <a:prstGeom prst="line">
            <a:avLst/>
          </a:prstGeom>
        </p:spPr>
        <p:style>
          <a:lnRef idx="1">
            <a:schemeClr val="dk1"/>
          </a:lnRef>
          <a:fillRef idx="0">
            <a:schemeClr val="dk1"/>
          </a:fillRef>
          <a:effectRef idx="0">
            <a:schemeClr val="dk1"/>
          </a:effectRef>
          <a:fontRef idx="minor">
            <a:schemeClr val="tx1"/>
          </a:fontRef>
        </p:style>
      </p:cxnSp>
      <p:cxnSp>
        <p:nvCxnSpPr>
          <p:cNvPr id="5" name="直接连接符 4"/>
          <p:cNvCxnSpPr>
            <a:stCxn id="28" idx="2"/>
            <a:endCxn id="35" idx="0"/>
          </p:cNvCxnSpPr>
          <p:nvPr/>
        </p:nvCxnSpPr>
        <p:spPr>
          <a:xfrm rot="5400000">
            <a:off x="1973767" y="3216904"/>
            <a:ext cx="376769" cy="113621"/>
          </a:xfrm>
          <a:prstGeom prst="line">
            <a:avLst/>
          </a:prstGeom>
        </p:spPr>
        <p:style>
          <a:lnRef idx="1">
            <a:schemeClr val="dk1"/>
          </a:lnRef>
          <a:fillRef idx="0">
            <a:schemeClr val="dk1"/>
          </a:fillRef>
          <a:effectRef idx="0">
            <a:schemeClr val="dk1"/>
          </a:effectRef>
          <a:fontRef idx="minor">
            <a:schemeClr val="tx1"/>
          </a:fontRef>
        </p:style>
      </p:cxnSp>
      <p:sp>
        <p:nvSpPr>
          <p:cNvPr id="6" name="标题 1"/>
          <p:cNvSpPr txBox="1">
            <a:spLocks/>
          </p:cNvSpPr>
          <p:nvPr/>
        </p:nvSpPr>
        <p:spPr bwMode="auto">
          <a:xfrm>
            <a:off x="403700" y="197137"/>
            <a:ext cx="8229443"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en-US" altLang="zh-CN" kern="0" dirty="0" smtClean="0">
                <a:solidFill>
                  <a:schemeClr val="tx1"/>
                </a:solidFill>
              </a:rPr>
              <a:t>MSR G2</a:t>
            </a:r>
            <a:r>
              <a:rPr lang="zh-CN" altLang="en-US" kern="0" dirty="0" smtClean="0">
                <a:solidFill>
                  <a:schemeClr val="tx1"/>
                </a:solidFill>
              </a:rPr>
              <a:t>系列路由器网络定位</a:t>
            </a:r>
            <a:endParaRPr lang="zh-CN" altLang="en-US" kern="0" dirty="0">
              <a:solidFill>
                <a:schemeClr val="tx1"/>
              </a:solidFill>
            </a:endParaRPr>
          </a:p>
        </p:txBody>
      </p:sp>
      <p:sp>
        <p:nvSpPr>
          <p:cNvPr id="7" name="Oval 171"/>
          <p:cNvSpPr/>
          <p:nvPr/>
        </p:nvSpPr>
        <p:spPr>
          <a:xfrm>
            <a:off x="2268125" y="1100353"/>
            <a:ext cx="2250297" cy="1393041"/>
          </a:xfrm>
          <a:prstGeom prst="ellipse">
            <a:avLst/>
          </a:prstGeom>
          <a:solidFill>
            <a:schemeClr val="accent1">
              <a:lumMod val="60000"/>
              <a:lumOff val="40000"/>
            </a:schemeClr>
          </a:solidFill>
          <a:ln w="28575">
            <a:noFill/>
            <a:prstDash val="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endParaRPr>
          </a:p>
        </p:txBody>
      </p:sp>
      <p:sp>
        <p:nvSpPr>
          <p:cNvPr id="8" name="TextBox 18"/>
          <p:cNvSpPr txBox="1"/>
          <p:nvPr/>
        </p:nvSpPr>
        <p:spPr>
          <a:xfrm>
            <a:off x="2857488" y="1100353"/>
            <a:ext cx="910835" cy="369332"/>
          </a:xfrm>
          <a:prstGeom prst="rect">
            <a:avLst/>
          </a:prstGeom>
          <a:noFill/>
          <a:ln w="9525">
            <a:noFill/>
            <a:miter lim="800000"/>
            <a:headEnd/>
            <a:tailEnd/>
          </a:ln>
        </p:spPr>
        <p:txBody>
          <a:bodyPr wrap="square">
            <a:spAutoFit/>
          </a:bodyPr>
          <a:lstStyle>
            <a:defPPr>
              <a:defRPr lang="en-US"/>
            </a:defPPr>
            <a:lvl1pPr algn="ctr">
              <a:defRPr sz="1600" b="1">
                <a:latin typeface="黑体" pitchFamily="2" charset="-122"/>
                <a:ea typeface="黑体" pitchFamily="2" charset="-122"/>
              </a:defRPr>
            </a:lvl1pPr>
          </a:lstStyle>
          <a:p>
            <a:r>
              <a:rPr lang="zh-CN" altLang="en-US" sz="1800" dirty="0">
                <a:solidFill>
                  <a:srgbClr val="001C2A"/>
                </a:solidFill>
                <a:latin typeface="微软雅黑" panose="020B0503020204020204" pitchFamily="34" charset="-122"/>
                <a:ea typeface="微软雅黑" panose="020B0503020204020204" pitchFamily="34" charset="-122"/>
              </a:rPr>
              <a:t>核心层</a:t>
            </a:r>
            <a:endParaRPr lang="en-US" altLang="zh-CN" sz="1800" dirty="0">
              <a:solidFill>
                <a:srgbClr val="001C2A"/>
              </a:solidFill>
              <a:latin typeface="微软雅黑" panose="020B0503020204020204" pitchFamily="34" charset="-122"/>
              <a:ea typeface="微软雅黑" panose="020B0503020204020204" pitchFamily="34" charset="-122"/>
            </a:endParaRPr>
          </a:p>
        </p:txBody>
      </p:sp>
      <p:cxnSp>
        <p:nvCxnSpPr>
          <p:cNvPr id="9" name="Straight Connector 184"/>
          <p:cNvCxnSpPr/>
          <p:nvPr/>
        </p:nvCxnSpPr>
        <p:spPr>
          <a:xfrm flipV="1">
            <a:off x="2964645" y="1904030"/>
            <a:ext cx="750099" cy="37505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0" name="Straight Connector 186"/>
          <p:cNvCxnSpPr>
            <a:stCxn id="20" idx="0"/>
            <a:endCxn id="18" idx="2"/>
          </p:cNvCxnSpPr>
          <p:nvPr/>
        </p:nvCxnSpPr>
        <p:spPr>
          <a:xfrm rot="5400000" flipH="1" flipV="1">
            <a:off x="2746445" y="2005163"/>
            <a:ext cx="249091" cy="191586"/>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1" name="Straight Connector 263"/>
          <p:cNvCxnSpPr/>
          <p:nvPr/>
        </p:nvCxnSpPr>
        <p:spPr>
          <a:xfrm>
            <a:off x="3178959" y="1904030"/>
            <a:ext cx="642942" cy="37505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2" name="Straight Connector 265"/>
          <p:cNvCxnSpPr>
            <a:stCxn id="19" idx="2"/>
            <a:endCxn id="32" idx="0"/>
          </p:cNvCxnSpPr>
          <p:nvPr/>
        </p:nvCxnSpPr>
        <p:spPr>
          <a:xfrm rot="16200000" flipH="1">
            <a:off x="3810537" y="2024689"/>
            <a:ext cx="267893" cy="133733"/>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3" name="Straight Connector 328"/>
          <p:cNvCxnSpPr/>
          <p:nvPr/>
        </p:nvCxnSpPr>
        <p:spPr>
          <a:xfrm rot="5400000" flipH="1" flipV="1">
            <a:off x="2294912" y="2520184"/>
            <a:ext cx="375051" cy="321470"/>
          </a:xfrm>
          <a:prstGeom prst="line">
            <a:avLst/>
          </a:prstGeom>
          <a:ln w="19050">
            <a:solidFill>
              <a:srgbClr val="5D87A1"/>
            </a:solidFill>
          </a:ln>
        </p:spPr>
        <p:style>
          <a:lnRef idx="1">
            <a:schemeClr val="accent1"/>
          </a:lnRef>
          <a:fillRef idx="0">
            <a:schemeClr val="accent1"/>
          </a:fillRef>
          <a:effectRef idx="0">
            <a:schemeClr val="accent1"/>
          </a:effectRef>
          <a:fontRef idx="minor">
            <a:schemeClr val="tx1"/>
          </a:fontRef>
        </p:style>
      </p:cxnSp>
      <p:cxnSp>
        <p:nvCxnSpPr>
          <p:cNvPr id="14" name="Straight Connector 330"/>
          <p:cNvCxnSpPr/>
          <p:nvPr/>
        </p:nvCxnSpPr>
        <p:spPr>
          <a:xfrm rot="16200000" flipV="1">
            <a:off x="2723542" y="2680919"/>
            <a:ext cx="428629" cy="160736"/>
          </a:xfrm>
          <a:prstGeom prst="line">
            <a:avLst/>
          </a:prstGeom>
          <a:ln w="19050">
            <a:solidFill>
              <a:srgbClr val="5D87A1"/>
            </a:solidFill>
          </a:ln>
        </p:spPr>
        <p:style>
          <a:lnRef idx="1">
            <a:schemeClr val="accent1"/>
          </a:lnRef>
          <a:fillRef idx="0">
            <a:schemeClr val="accent1"/>
          </a:fillRef>
          <a:effectRef idx="0">
            <a:schemeClr val="accent1"/>
          </a:effectRef>
          <a:fontRef idx="minor">
            <a:schemeClr val="tx1"/>
          </a:fontRef>
        </p:style>
      </p:cxnSp>
      <p:cxnSp>
        <p:nvCxnSpPr>
          <p:cNvPr id="15" name="Straight Connector 332"/>
          <p:cNvCxnSpPr>
            <a:stCxn id="30" idx="0"/>
            <a:endCxn id="32" idx="2"/>
          </p:cNvCxnSpPr>
          <p:nvPr/>
        </p:nvCxnSpPr>
        <p:spPr>
          <a:xfrm rot="5400000" flipH="1" flipV="1">
            <a:off x="3830961" y="2741634"/>
            <a:ext cx="336481" cy="24298"/>
          </a:xfrm>
          <a:prstGeom prst="line">
            <a:avLst/>
          </a:prstGeom>
          <a:ln w="19050">
            <a:solidFill>
              <a:srgbClr val="5D87A1"/>
            </a:solidFill>
          </a:ln>
        </p:spPr>
        <p:style>
          <a:lnRef idx="1">
            <a:schemeClr val="accent1"/>
          </a:lnRef>
          <a:fillRef idx="0">
            <a:schemeClr val="accent1"/>
          </a:fillRef>
          <a:effectRef idx="0">
            <a:schemeClr val="accent1"/>
          </a:effectRef>
          <a:fontRef idx="minor">
            <a:schemeClr val="tx1"/>
          </a:fontRef>
        </p:style>
      </p:cxnSp>
      <p:cxnSp>
        <p:nvCxnSpPr>
          <p:cNvPr id="16" name="Straight Connector 334"/>
          <p:cNvCxnSpPr/>
          <p:nvPr/>
        </p:nvCxnSpPr>
        <p:spPr>
          <a:xfrm rot="10800000">
            <a:off x="4196951" y="2546972"/>
            <a:ext cx="428628" cy="321471"/>
          </a:xfrm>
          <a:prstGeom prst="line">
            <a:avLst/>
          </a:prstGeom>
          <a:ln w="19050">
            <a:solidFill>
              <a:srgbClr val="5D87A1"/>
            </a:solidFill>
          </a:ln>
        </p:spPr>
        <p:style>
          <a:lnRef idx="1">
            <a:schemeClr val="accent1"/>
          </a:lnRef>
          <a:fillRef idx="0">
            <a:schemeClr val="accent1"/>
          </a:fillRef>
          <a:effectRef idx="0">
            <a:schemeClr val="accent1"/>
          </a:effectRef>
          <a:fontRef idx="minor">
            <a:schemeClr val="tx1"/>
          </a:fontRef>
        </p:style>
      </p:cxnSp>
      <p:sp>
        <p:nvSpPr>
          <p:cNvPr id="17" name="TextBox 201"/>
          <p:cNvSpPr txBox="1">
            <a:spLocks noChangeArrowheads="1"/>
          </p:cNvSpPr>
          <p:nvPr/>
        </p:nvSpPr>
        <p:spPr bwMode="auto">
          <a:xfrm>
            <a:off x="1357290" y="1718517"/>
            <a:ext cx="1017992" cy="369332"/>
          </a:xfrm>
          <a:prstGeom prst="rect">
            <a:avLst/>
          </a:prstGeom>
          <a:noFill/>
          <a:ln w="9525">
            <a:noFill/>
            <a:miter lim="800000"/>
            <a:headEnd/>
            <a:tailEnd/>
          </a:ln>
        </p:spPr>
        <p:txBody>
          <a:bodyPr wrap="square">
            <a:spAutoFit/>
          </a:bodyPr>
          <a:lstStyle>
            <a:defPPr>
              <a:defRPr lang="en-US"/>
            </a:defPPr>
            <a:lvl1pPr algn="ctr">
              <a:defRPr sz="1600">
                <a:solidFill>
                  <a:srgbClr val="000000"/>
                </a:solidFill>
                <a:latin typeface="宋体" pitchFamily="2" charset="-122"/>
                <a:ea typeface="宋体" pitchFamily="2" charset="-122"/>
              </a:defRPr>
            </a:lvl1pPr>
          </a:lstStyle>
          <a:p>
            <a:r>
              <a:rPr lang="zh-CN" altLang="en-US" sz="1800" b="1" dirty="0">
                <a:solidFill>
                  <a:schemeClr val="tx1"/>
                </a:solidFill>
                <a:latin typeface="微软雅黑" panose="020B0503020204020204" pitchFamily="34" charset="-122"/>
                <a:ea typeface="微软雅黑" panose="020B0503020204020204" pitchFamily="34" charset="-122"/>
              </a:rPr>
              <a:t>汇聚层</a:t>
            </a:r>
          </a:p>
        </p:txBody>
      </p:sp>
      <p:pic>
        <p:nvPicPr>
          <p:cNvPr id="18" name="Picture 24" descr="高端路由器"/>
          <p:cNvPicPr>
            <a:picLocks noGrp="1" noChangeAspect="1" noChangeArrowheads="1"/>
          </p:cNvPicPr>
          <p:nvPr/>
        </p:nvPicPr>
        <p:blipFill>
          <a:blip r:embed="rId2" cstate="print"/>
          <a:srcRect/>
          <a:stretch>
            <a:fillRect/>
          </a:stretch>
        </p:blipFill>
        <p:spPr bwMode="auto">
          <a:xfrm>
            <a:off x="2696753" y="1475403"/>
            <a:ext cx="540060" cy="501008"/>
          </a:xfrm>
          <a:prstGeom prst="rect">
            <a:avLst/>
          </a:prstGeom>
          <a:noFill/>
          <a:ln w="9525">
            <a:noFill/>
            <a:miter lim="800000"/>
            <a:headEnd/>
            <a:tailEnd/>
          </a:ln>
          <a:effectLst/>
        </p:spPr>
      </p:pic>
      <p:pic>
        <p:nvPicPr>
          <p:cNvPr id="19" name="Picture 24" descr="高端路由器"/>
          <p:cNvPicPr>
            <a:picLocks noGrp="1" noChangeAspect="1" noChangeArrowheads="1"/>
          </p:cNvPicPr>
          <p:nvPr/>
        </p:nvPicPr>
        <p:blipFill>
          <a:blip r:embed="rId2" cstate="print"/>
          <a:srcRect/>
          <a:stretch>
            <a:fillRect/>
          </a:stretch>
        </p:blipFill>
        <p:spPr bwMode="auto">
          <a:xfrm>
            <a:off x="3607587" y="1456601"/>
            <a:ext cx="540060" cy="501008"/>
          </a:xfrm>
          <a:prstGeom prst="rect">
            <a:avLst/>
          </a:prstGeom>
          <a:noFill/>
          <a:ln w="9525">
            <a:noFill/>
            <a:miter lim="800000"/>
            <a:headEnd/>
            <a:tailEnd/>
          </a:ln>
          <a:effectLst/>
        </p:spPr>
      </p:pic>
      <p:pic>
        <p:nvPicPr>
          <p:cNvPr id="20" name="Picture 23" descr="中低端路由器-"/>
          <p:cNvPicPr>
            <a:picLocks noGrp="1" noChangeAspect="1" noChangeArrowheads="1"/>
          </p:cNvPicPr>
          <p:nvPr/>
        </p:nvPicPr>
        <p:blipFill>
          <a:blip r:embed="rId3" cstate="print"/>
          <a:srcRect/>
          <a:stretch>
            <a:fillRect/>
          </a:stretch>
        </p:blipFill>
        <p:spPr bwMode="auto">
          <a:xfrm>
            <a:off x="2532170" y="2225502"/>
            <a:ext cx="486054" cy="360040"/>
          </a:xfrm>
          <a:prstGeom prst="rect">
            <a:avLst/>
          </a:prstGeom>
          <a:noFill/>
          <a:ln w="9525">
            <a:noFill/>
            <a:miter lim="800000"/>
            <a:headEnd/>
            <a:tailEnd/>
          </a:ln>
          <a:effectLst/>
        </p:spPr>
      </p:pic>
      <p:sp>
        <p:nvSpPr>
          <p:cNvPr id="21" name="TextBox 111"/>
          <p:cNvSpPr txBox="1"/>
          <p:nvPr/>
        </p:nvSpPr>
        <p:spPr>
          <a:xfrm>
            <a:off x="4902302" y="2734495"/>
            <a:ext cx="925969" cy="267893"/>
          </a:xfrm>
          <a:prstGeom prst="rect">
            <a:avLst/>
          </a:prstGeom>
          <a:noFill/>
          <a:ln>
            <a:noFill/>
          </a:ln>
        </p:spPr>
        <p:txBody>
          <a:bodyPr wrap="square" rtlCol="0">
            <a:noAutofit/>
          </a:bodyPr>
          <a:lstStyle/>
          <a:p>
            <a:pPr algn="ctr"/>
            <a:r>
              <a:rPr lang="en-US" altLang="zh-CN" sz="1200" b="1" dirty="0">
                <a:solidFill>
                  <a:srgbClr val="001C2A"/>
                </a:solidFill>
                <a:latin typeface="微软雅黑" panose="020B0503020204020204" pitchFamily="34" charset="-122"/>
                <a:ea typeface="微软雅黑" panose="020B0503020204020204" pitchFamily="34" charset="-122"/>
              </a:rPr>
              <a:t>MSR 56</a:t>
            </a:r>
          </a:p>
        </p:txBody>
      </p:sp>
      <p:cxnSp>
        <p:nvCxnSpPr>
          <p:cNvPr id="22" name="直接连接符 21"/>
          <p:cNvCxnSpPr>
            <a:endCxn id="37" idx="0"/>
          </p:cNvCxnSpPr>
          <p:nvPr/>
        </p:nvCxnSpPr>
        <p:spPr>
          <a:xfrm rot="5400000">
            <a:off x="2577966" y="3396891"/>
            <a:ext cx="540075" cy="126127"/>
          </a:xfrm>
          <a:prstGeom prst="line">
            <a:avLst/>
          </a:prstGeom>
        </p:spPr>
        <p:style>
          <a:lnRef idx="1">
            <a:schemeClr val="dk1"/>
          </a:lnRef>
          <a:fillRef idx="0">
            <a:schemeClr val="dk1"/>
          </a:fillRef>
          <a:effectRef idx="0">
            <a:schemeClr val="dk1"/>
          </a:effectRef>
          <a:fontRef idx="minor">
            <a:schemeClr val="tx1"/>
          </a:fontRef>
        </p:style>
      </p:cxnSp>
      <p:cxnSp>
        <p:nvCxnSpPr>
          <p:cNvPr id="23" name="直接连接符 22"/>
          <p:cNvCxnSpPr>
            <a:endCxn id="38" idx="0"/>
          </p:cNvCxnSpPr>
          <p:nvPr/>
        </p:nvCxnSpPr>
        <p:spPr>
          <a:xfrm rot="16200000" flipH="1">
            <a:off x="2907896" y="3407399"/>
            <a:ext cx="540077" cy="105108"/>
          </a:xfrm>
          <a:prstGeom prst="line">
            <a:avLst/>
          </a:prstGeom>
        </p:spPr>
        <p:style>
          <a:lnRef idx="1">
            <a:schemeClr val="dk1"/>
          </a:lnRef>
          <a:fillRef idx="0">
            <a:schemeClr val="dk1"/>
          </a:fillRef>
          <a:effectRef idx="0">
            <a:schemeClr val="dk1"/>
          </a:effectRef>
          <a:fontRef idx="minor">
            <a:schemeClr val="tx1"/>
          </a:fontRef>
        </p:style>
      </p:cxnSp>
      <p:cxnSp>
        <p:nvCxnSpPr>
          <p:cNvPr id="24" name="直接连接符 23"/>
          <p:cNvCxnSpPr>
            <a:endCxn id="41" idx="0"/>
          </p:cNvCxnSpPr>
          <p:nvPr/>
        </p:nvCxnSpPr>
        <p:spPr>
          <a:xfrm rot="16200000" flipH="1">
            <a:off x="3938544" y="3341167"/>
            <a:ext cx="535784" cy="233282"/>
          </a:xfrm>
          <a:prstGeom prst="line">
            <a:avLst/>
          </a:prstGeom>
        </p:spPr>
        <p:style>
          <a:lnRef idx="1">
            <a:schemeClr val="dk1"/>
          </a:lnRef>
          <a:fillRef idx="0">
            <a:schemeClr val="dk1"/>
          </a:fillRef>
          <a:effectRef idx="0">
            <a:schemeClr val="dk1"/>
          </a:effectRef>
          <a:fontRef idx="minor">
            <a:schemeClr val="tx1"/>
          </a:fontRef>
        </p:style>
      </p:cxnSp>
      <p:cxnSp>
        <p:nvCxnSpPr>
          <p:cNvPr id="25" name="直接连接符 24"/>
          <p:cNvCxnSpPr>
            <a:endCxn id="40" idx="0"/>
          </p:cNvCxnSpPr>
          <p:nvPr/>
        </p:nvCxnSpPr>
        <p:spPr>
          <a:xfrm rot="5400000">
            <a:off x="3635401" y="3432042"/>
            <a:ext cx="535785" cy="51530"/>
          </a:xfrm>
          <a:prstGeom prst="line">
            <a:avLst/>
          </a:prstGeom>
        </p:spPr>
        <p:style>
          <a:lnRef idx="1">
            <a:schemeClr val="dk1"/>
          </a:lnRef>
          <a:fillRef idx="0">
            <a:schemeClr val="dk1"/>
          </a:fillRef>
          <a:effectRef idx="0">
            <a:schemeClr val="dk1"/>
          </a:effectRef>
          <a:fontRef idx="minor">
            <a:schemeClr val="tx1"/>
          </a:fontRef>
        </p:style>
      </p:cxnSp>
      <p:cxnSp>
        <p:nvCxnSpPr>
          <p:cNvPr id="26" name="直接连接符 25"/>
          <p:cNvCxnSpPr/>
          <p:nvPr/>
        </p:nvCxnSpPr>
        <p:spPr>
          <a:xfrm rot="16200000" flipH="1">
            <a:off x="4893471" y="2975600"/>
            <a:ext cx="535785" cy="535785"/>
          </a:xfrm>
          <a:prstGeom prst="line">
            <a:avLst/>
          </a:prstGeom>
        </p:spPr>
        <p:style>
          <a:lnRef idx="1">
            <a:schemeClr val="dk1"/>
          </a:lnRef>
          <a:fillRef idx="0">
            <a:schemeClr val="dk1"/>
          </a:fillRef>
          <a:effectRef idx="0">
            <a:schemeClr val="dk1"/>
          </a:effectRef>
          <a:fontRef idx="minor">
            <a:schemeClr val="tx1"/>
          </a:fontRef>
        </p:style>
      </p:cxnSp>
      <p:cxnSp>
        <p:nvCxnSpPr>
          <p:cNvPr id="27" name="直接连接符 26"/>
          <p:cNvCxnSpPr>
            <a:stCxn id="31" idx="2"/>
          </p:cNvCxnSpPr>
          <p:nvPr/>
        </p:nvCxnSpPr>
        <p:spPr>
          <a:xfrm rot="16200000" flipH="1">
            <a:off x="4629072" y="3193408"/>
            <a:ext cx="479635" cy="263477"/>
          </a:xfrm>
          <a:prstGeom prst="line">
            <a:avLst/>
          </a:prstGeom>
        </p:spPr>
        <p:style>
          <a:lnRef idx="1">
            <a:schemeClr val="dk1"/>
          </a:lnRef>
          <a:fillRef idx="0">
            <a:schemeClr val="dk1"/>
          </a:fillRef>
          <a:effectRef idx="0">
            <a:schemeClr val="dk1"/>
          </a:effectRef>
          <a:fontRef idx="minor">
            <a:schemeClr val="tx1"/>
          </a:fontRef>
        </p:style>
      </p:cxnSp>
      <p:pic>
        <p:nvPicPr>
          <p:cNvPr id="28" name="Picture 23" descr="中低端路由器-"/>
          <p:cNvPicPr>
            <a:picLocks noGrp="1" noChangeAspect="1" noChangeArrowheads="1"/>
          </p:cNvPicPr>
          <p:nvPr/>
        </p:nvPicPr>
        <p:blipFill>
          <a:blip r:embed="rId3" cstate="print"/>
          <a:srcRect/>
          <a:stretch>
            <a:fillRect/>
          </a:stretch>
        </p:blipFill>
        <p:spPr bwMode="auto">
          <a:xfrm>
            <a:off x="2000232" y="2761287"/>
            <a:ext cx="437458" cy="324043"/>
          </a:xfrm>
          <a:prstGeom prst="rect">
            <a:avLst/>
          </a:prstGeom>
          <a:noFill/>
          <a:ln w="9525">
            <a:noFill/>
            <a:miter lim="800000"/>
            <a:headEnd/>
            <a:tailEnd/>
          </a:ln>
          <a:effectLst/>
        </p:spPr>
      </p:pic>
      <p:pic>
        <p:nvPicPr>
          <p:cNvPr id="29" name="Picture 23" descr="中低端路由器-"/>
          <p:cNvPicPr>
            <a:picLocks noGrp="1" noChangeAspect="1" noChangeArrowheads="1"/>
          </p:cNvPicPr>
          <p:nvPr/>
        </p:nvPicPr>
        <p:blipFill>
          <a:blip r:embed="rId3" cstate="print"/>
          <a:srcRect/>
          <a:stretch>
            <a:fillRect/>
          </a:stretch>
        </p:blipFill>
        <p:spPr bwMode="auto">
          <a:xfrm>
            <a:off x="2803910" y="2922022"/>
            <a:ext cx="437458" cy="324043"/>
          </a:xfrm>
          <a:prstGeom prst="rect">
            <a:avLst/>
          </a:prstGeom>
          <a:noFill/>
          <a:ln w="9525">
            <a:noFill/>
            <a:miter lim="800000"/>
            <a:headEnd/>
            <a:tailEnd/>
          </a:ln>
          <a:effectLst/>
        </p:spPr>
      </p:pic>
      <p:pic>
        <p:nvPicPr>
          <p:cNvPr id="30" name="Picture 23" descr="中低端路由器-"/>
          <p:cNvPicPr>
            <a:picLocks noGrp="1" noChangeAspect="1" noChangeArrowheads="1"/>
          </p:cNvPicPr>
          <p:nvPr/>
        </p:nvPicPr>
        <p:blipFill>
          <a:blip r:embed="rId3" cstate="print"/>
          <a:srcRect/>
          <a:stretch>
            <a:fillRect/>
          </a:stretch>
        </p:blipFill>
        <p:spPr bwMode="auto">
          <a:xfrm>
            <a:off x="3768323" y="2922022"/>
            <a:ext cx="437458" cy="324043"/>
          </a:xfrm>
          <a:prstGeom prst="rect">
            <a:avLst/>
          </a:prstGeom>
          <a:noFill/>
          <a:ln w="9525">
            <a:noFill/>
            <a:miter lim="800000"/>
            <a:headEnd/>
            <a:tailEnd/>
          </a:ln>
          <a:effectLst/>
        </p:spPr>
      </p:pic>
      <p:pic>
        <p:nvPicPr>
          <p:cNvPr id="31" name="Picture 23" descr="中低端路由器-"/>
          <p:cNvPicPr>
            <a:picLocks noGrp="1" noChangeAspect="1" noChangeArrowheads="1"/>
          </p:cNvPicPr>
          <p:nvPr/>
        </p:nvPicPr>
        <p:blipFill>
          <a:blip r:embed="rId3" cstate="print"/>
          <a:srcRect/>
          <a:stretch>
            <a:fillRect/>
          </a:stretch>
        </p:blipFill>
        <p:spPr bwMode="auto">
          <a:xfrm>
            <a:off x="4518422" y="2761287"/>
            <a:ext cx="437458" cy="324043"/>
          </a:xfrm>
          <a:prstGeom prst="rect">
            <a:avLst/>
          </a:prstGeom>
          <a:noFill/>
          <a:ln w="9525">
            <a:noFill/>
            <a:miter lim="800000"/>
            <a:headEnd/>
            <a:tailEnd/>
          </a:ln>
          <a:effectLst/>
        </p:spPr>
      </p:pic>
      <p:pic>
        <p:nvPicPr>
          <p:cNvPr id="32" name="Picture 23" descr="中低端路由器-"/>
          <p:cNvPicPr>
            <a:picLocks noGrp="1" noChangeAspect="1" noChangeArrowheads="1"/>
          </p:cNvPicPr>
          <p:nvPr/>
        </p:nvPicPr>
        <p:blipFill>
          <a:blip r:embed="rId3" cstate="print"/>
          <a:srcRect/>
          <a:stretch>
            <a:fillRect/>
          </a:stretch>
        </p:blipFill>
        <p:spPr bwMode="auto">
          <a:xfrm>
            <a:off x="3768323" y="2225502"/>
            <a:ext cx="486054" cy="360040"/>
          </a:xfrm>
          <a:prstGeom prst="rect">
            <a:avLst/>
          </a:prstGeom>
          <a:noFill/>
          <a:ln w="9525">
            <a:noFill/>
            <a:miter lim="800000"/>
            <a:headEnd/>
            <a:tailEnd/>
          </a:ln>
          <a:effectLst/>
        </p:spPr>
      </p:pic>
      <p:cxnSp>
        <p:nvCxnSpPr>
          <p:cNvPr id="33" name="直接连接符 32"/>
          <p:cNvCxnSpPr/>
          <p:nvPr/>
        </p:nvCxnSpPr>
        <p:spPr>
          <a:xfrm>
            <a:off x="1801556" y="3570110"/>
            <a:ext cx="16201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Picture 23" descr="中低端路由器-"/>
          <p:cNvPicPr>
            <a:picLocks noGrp="1" noChangeAspect="1" noChangeArrowheads="1"/>
          </p:cNvPicPr>
          <p:nvPr/>
        </p:nvPicPr>
        <p:blipFill>
          <a:blip r:embed="rId3" cstate="print"/>
          <a:srcRect/>
          <a:stretch>
            <a:fillRect/>
          </a:stretch>
        </p:blipFill>
        <p:spPr bwMode="auto">
          <a:xfrm>
            <a:off x="1518025" y="3462098"/>
            <a:ext cx="283532" cy="210023"/>
          </a:xfrm>
          <a:prstGeom prst="rect">
            <a:avLst/>
          </a:prstGeom>
          <a:noFill/>
          <a:ln w="9525">
            <a:noFill/>
            <a:miter lim="800000"/>
            <a:headEnd/>
            <a:tailEnd/>
          </a:ln>
          <a:effectLst/>
        </p:spPr>
      </p:pic>
      <p:pic>
        <p:nvPicPr>
          <p:cNvPr id="35" name="Picture 23" descr="中低端路由器-"/>
          <p:cNvPicPr>
            <a:picLocks noGrp="1" noChangeAspect="1" noChangeArrowheads="1"/>
          </p:cNvPicPr>
          <p:nvPr/>
        </p:nvPicPr>
        <p:blipFill>
          <a:blip r:embed="rId3" cstate="print"/>
          <a:srcRect/>
          <a:stretch>
            <a:fillRect/>
          </a:stretch>
        </p:blipFill>
        <p:spPr bwMode="auto">
          <a:xfrm>
            <a:off x="1963574" y="3462098"/>
            <a:ext cx="283532" cy="210023"/>
          </a:xfrm>
          <a:prstGeom prst="rect">
            <a:avLst/>
          </a:prstGeom>
          <a:noFill/>
          <a:ln w="9525">
            <a:noFill/>
            <a:miter lim="800000"/>
            <a:headEnd/>
            <a:tailEnd/>
          </a:ln>
          <a:effectLst/>
        </p:spPr>
      </p:pic>
      <p:cxnSp>
        <p:nvCxnSpPr>
          <p:cNvPr id="36" name="直接连接符 35"/>
          <p:cNvCxnSpPr/>
          <p:nvPr/>
        </p:nvCxnSpPr>
        <p:spPr>
          <a:xfrm>
            <a:off x="2926705" y="3838003"/>
            <a:ext cx="16201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Picture 23" descr="中低端路由器-"/>
          <p:cNvPicPr>
            <a:picLocks noGrp="1" noChangeAspect="1" noChangeArrowheads="1"/>
          </p:cNvPicPr>
          <p:nvPr/>
        </p:nvPicPr>
        <p:blipFill>
          <a:blip r:embed="rId3" cstate="print"/>
          <a:srcRect/>
          <a:stretch>
            <a:fillRect/>
          </a:stretch>
        </p:blipFill>
        <p:spPr bwMode="auto">
          <a:xfrm>
            <a:off x="2643174" y="3729991"/>
            <a:ext cx="283532" cy="210023"/>
          </a:xfrm>
          <a:prstGeom prst="rect">
            <a:avLst/>
          </a:prstGeom>
          <a:noFill/>
          <a:ln w="9525">
            <a:noFill/>
            <a:miter lim="800000"/>
            <a:headEnd/>
            <a:tailEnd/>
          </a:ln>
          <a:effectLst/>
        </p:spPr>
      </p:pic>
      <p:pic>
        <p:nvPicPr>
          <p:cNvPr id="38" name="Picture 23" descr="中低端路由器-"/>
          <p:cNvPicPr>
            <a:picLocks noGrp="1" noChangeAspect="1" noChangeArrowheads="1"/>
          </p:cNvPicPr>
          <p:nvPr/>
        </p:nvPicPr>
        <p:blipFill>
          <a:blip r:embed="rId3" cstate="print"/>
          <a:srcRect/>
          <a:stretch>
            <a:fillRect/>
          </a:stretch>
        </p:blipFill>
        <p:spPr bwMode="auto">
          <a:xfrm>
            <a:off x="3088723" y="3729991"/>
            <a:ext cx="283532" cy="210023"/>
          </a:xfrm>
          <a:prstGeom prst="rect">
            <a:avLst/>
          </a:prstGeom>
          <a:noFill/>
          <a:ln w="9525">
            <a:noFill/>
            <a:miter lim="800000"/>
            <a:headEnd/>
            <a:tailEnd/>
          </a:ln>
          <a:effectLst/>
        </p:spPr>
      </p:pic>
      <p:cxnSp>
        <p:nvCxnSpPr>
          <p:cNvPr id="39" name="直接连接符 38"/>
          <p:cNvCxnSpPr/>
          <p:nvPr/>
        </p:nvCxnSpPr>
        <p:spPr>
          <a:xfrm>
            <a:off x="4019294" y="3833711"/>
            <a:ext cx="16201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23" descr="中低端路由器-"/>
          <p:cNvPicPr>
            <a:picLocks noGrp="1" noChangeAspect="1" noChangeArrowheads="1"/>
          </p:cNvPicPr>
          <p:nvPr/>
        </p:nvPicPr>
        <p:blipFill>
          <a:blip r:embed="rId3" cstate="print"/>
          <a:srcRect/>
          <a:stretch>
            <a:fillRect/>
          </a:stretch>
        </p:blipFill>
        <p:spPr bwMode="auto">
          <a:xfrm>
            <a:off x="3735763" y="3725699"/>
            <a:ext cx="283532" cy="210023"/>
          </a:xfrm>
          <a:prstGeom prst="rect">
            <a:avLst/>
          </a:prstGeom>
          <a:noFill/>
          <a:ln w="9525">
            <a:noFill/>
            <a:miter lim="800000"/>
            <a:headEnd/>
            <a:tailEnd/>
          </a:ln>
          <a:effectLst/>
        </p:spPr>
      </p:pic>
      <p:pic>
        <p:nvPicPr>
          <p:cNvPr id="41" name="Picture 23" descr="中低端路由器-"/>
          <p:cNvPicPr>
            <a:picLocks noGrp="1" noChangeAspect="1" noChangeArrowheads="1"/>
          </p:cNvPicPr>
          <p:nvPr/>
        </p:nvPicPr>
        <p:blipFill>
          <a:blip r:embed="rId3" cstate="print"/>
          <a:srcRect/>
          <a:stretch>
            <a:fillRect/>
          </a:stretch>
        </p:blipFill>
        <p:spPr bwMode="auto">
          <a:xfrm>
            <a:off x="4181311" y="3725699"/>
            <a:ext cx="283532" cy="210023"/>
          </a:xfrm>
          <a:prstGeom prst="rect">
            <a:avLst/>
          </a:prstGeom>
          <a:noFill/>
          <a:ln w="9525">
            <a:noFill/>
            <a:miter lim="800000"/>
            <a:headEnd/>
            <a:tailEnd/>
          </a:ln>
          <a:effectLst/>
        </p:spPr>
      </p:pic>
      <p:cxnSp>
        <p:nvCxnSpPr>
          <p:cNvPr id="42" name="直接连接符 41"/>
          <p:cNvCxnSpPr/>
          <p:nvPr/>
        </p:nvCxnSpPr>
        <p:spPr>
          <a:xfrm>
            <a:off x="5177002" y="3565819"/>
            <a:ext cx="16201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3" name="Picture 23" descr="中低端路由器-"/>
          <p:cNvPicPr>
            <a:picLocks noGrp="1" noChangeAspect="1" noChangeArrowheads="1"/>
          </p:cNvPicPr>
          <p:nvPr/>
        </p:nvPicPr>
        <p:blipFill>
          <a:blip r:embed="rId3" cstate="print"/>
          <a:srcRect/>
          <a:stretch>
            <a:fillRect/>
          </a:stretch>
        </p:blipFill>
        <p:spPr bwMode="auto">
          <a:xfrm>
            <a:off x="4893471" y="3457807"/>
            <a:ext cx="283532" cy="210023"/>
          </a:xfrm>
          <a:prstGeom prst="rect">
            <a:avLst/>
          </a:prstGeom>
          <a:noFill/>
          <a:ln w="9525">
            <a:noFill/>
            <a:miter lim="800000"/>
            <a:headEnd/>
            <a:tailEnd/>
          </a:ln>
          <a:effectLst/>
        </p:spPr>
      </p:pic>
      <p:pic>
        <p:nvPicPr>
          <p:cNvPr id="44" name="Picture 23" descr="中低端路由器-"/>
          <p:cNvPicPr>
            <a:picLocks noGrp="1" noChangeAspect="1" noChangeArrowheads="1"/>
          </p:cNvPicPr>
          <p:nvPr/>
        </p:nvPicPr>
        <p:blipFill>
          <a:blip r:embed="rId3" cstate="print"/>
          <a:srcRect/>
          <a:stretch>
            <a:fillRect/>
          </a:stretch>
        </p:blipFill>
        <p:spPr bwMode="auto">
          <a:xfrm>
            <a:off x="5339020" y="3457807"/>
            <a:ext cx="283532" cy="210023"/>
          </a:xfrm>
          <a:prstGeom prst="rect">
            <a:avLst/>
          </a:prstGeom>
          <a:noFill/>
          <a:ln w="9525">
            <a:noFill/>
            <a:miter lim="800000"/>
            <a:headEnd/>
            <a:tailEnd/>
          </a:ln>
          <a:effectLst/>
        </p:spPr>
      </p:pic>
      <p:sp>
        <p:nvSpPr>
          <p:cNvPr id="45" name="TextBox 122"/>
          <p:cNvSpPr txBox="1"/>
          <p:nvPr/>
        </p:nvSpPr>
        <p:spPr>
          <a:xfrm>
            <a:off x="579689" y="3758768"/>
            <a:ext cx="2050044" cy="267893"/>
          </a:xfrm>
          <a:prstGeom prst="rect">
            <a:avLst/>
          </a:prstGeom>
          <a:noFill/>
          <a:ln>
            <a:noFill/>
          </a:ln>
        </p:spPr>
        <p:txBody>
          <a:bodyPr wrap="square" rtlCol="0">
            <a:noAutofit/>
          </a:bodyPr>
          <a:lstStyle/>
          <a:p>
            <a:pPr algn="ctr"/>
            <a:r>
              <a:rPr lang="en-US" altLang="zh-CN" sz="1200" b="1" dirty="0">
                <a:solidFill>
                  <a:srgbClr val="001C2A"/>
                </a:solidFill>
                <a:latin typeface="微软雅黑" panose="020B0503020204020204" pitchFamily="34" charset="-122"/>
                <a:ea typeface="微软雅黑" panose="020B0503020204020204" pitchFamily="34" charset="-122"/>
              </a:rPr>
              <a:t>MSR 8XX/9XX/26/36</a:t>
            </a:r>
          </a:p>
        </p:txBody>
      </p:sp>
      <p:sp>
        <p:nvSpPr>
          <p:cNvPr id="46" name="TextBox 201"/>
          <p:cNvSpPr txBox="1">
            <a:spLocks noChangeArrowheads="1"/>
          </p:cNvSpPr>
          <p:nvPr/>
        </p:nvSpPr>
        <p:spPr bwMode="auto">
          <a:xfrm>
            <a:off x="2536017" y="4125527"/>
            <a:ext cx="1017992" cy="369332"/>
          </a:xfrm>
          <a:prstGeom prst="rect">
            <a:avLst/>
          </a:prstGeom>
          <a:noFill/>
          <a:ln w="9525">
            <a:noFill/>
            <a:miter lim="800000"/>
            <a:headEnd/>
            <a:tailEnd/>
          </a:ln>
        </p:spPr>
        <p:txBody>
          <a:bodyPr wrap="square">
            <a:spAutoFit/>
          </a:bodyPr>
          <a:lstStyle>
            <a:defPPr>
              <a:defRPr lang="en-US"/>
            </a:defPPr>
            <a:lvl1pPr algn="ctr">
              <a:defRPr sz="1600">
                <a:solidFill>
                  <a:srgbClr val="000000"/>
                </a:solidFill>
                <a:latin typeface="宋体" pitchFamily="2" charset="-122"/>
                <a:ea typeface="宋体" pitchFamily="2" charset="-122"/>
              </a:defRPr>
            </a:lvl1pPr>
          </a:lstStyle>
          <a:p>
            <a:r>
              <a:rPr lang="zh-CN" altLang="en-US" sz="1800" b="1" dirty="0">
                <a:solidFill>
                  <a:schemeClr val="tx1"/>
                </a:solidFill>
                <a:latin typeface="微软雅黑" panose="020B0503020204020204" pitchFamily="34" charset="-122"/>
                <a:ea typeface="微软雅黑" panose="020B0503020204020204" pitchFamily="34" charset="-122"/>
              </a:rPr>
              <a:t>接入层</a:t>
            </a:r>
          </a:p>
        </p:txBody>
      </p:sp>
      <p:grpSp>
        <p:nvGrpSpPr>
          <p:cNvPr id="47" name="组合 19"/>
          <p:cNvGrpSpPr/>
          <p:nvPr/>
        </p:nvGrpSpPr>
        <p:grpSpPr>
          <a:xfrm>
            <a:off x="6159163" y="1156238"/>
            <a:ext cx="1982429" cy="2242983"/>
            <a:chOff x="6156176" y="1777805"/>
            <a:chExt cx="2736304" cy="3239756"/>
          </a:xfrm>
          <a:effectLst>
            <a:outerShdw blurRad="50800" dist="38100" dir="2700000" algn="tl" rotWithShape="0">
              <a:prstClr val="black">
                <a:alpha val="40000"/>
              </a:prstClr>
            </a:outerShdw>
          </a:effectLst>
        </p:grpSpPr>
        <p:sp>
          <p:nvSpPr>
            <p:cNvPr id="48" name="TextBox 47"/>
            <p:cNvSpPr txBox="1"/>
            <p:nvPr/>
          </p:nvSpPr>
          <p:spPr>
            <a:xfrm>
              <a:off x="6156176" y="2209853"/>
              <a:ext cx="2736304" cy="2807708"/>
            </a:xfrm>
            <a:prstGeom prst="rect">
              <a:avLst/>
            </a:prstGeom>
            <a:solidFill>
              <a:schemeClr val="accent3">
                <a:lumMod val="95000"/>
              </a:schemeClr>
            </a:solidFill>
            <a:ln>
              <a:noFill/>
            </a:ln>
            <a:effectLst/>
          </p:spPr>
          <p:txBody>
            <a:bodyPr wrap="square" tIns="135000" bIns="135000" rtlCol="0">
              <a:spAutoFit/>
            </a:bodyPr>
            <a:lstStyle/>
            <a:p>
              <a:pPr marL="133350" indent="-133350">
                <a:lnSpc>
                  <a:spcPct val="130000"/>
                </a:lnSpc>
                <a:spcBef>
                  <a:spcPts val="600"/>
                </a:spcBef>
                <a:buSzPct val="80000"/>
                <a:buFont typeface="Wingdings" pitchFamily="2" charset="2"/>
                <a:buChar char="l"/>
              </a:pPr>
              <a:r>
                <a:rPr lang="zh-CN" altLang="en-US" dirty="0">
                  <a:latin typeface="微软雅黑" panose="020B0503020204020204" pitchFamily="34" charset="-122"/>
                  <a:ea typeface="微软雅黑" panose="020B0503020204020204" pitchFamily="34" charset="-122"/>
                </a:rPr>
                <a:t>高密度交换接入</a:t>
              </a:r>
              <a:endParaRPr lang="en-US" altLang="zh-CN"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zh-CN" altLang="en-US" dirty="0">
                  <a:latin typeface="微软雅黑" panose="020B0503020204020204" pitchFamily="34" charset="-122"/>
                  <a:ea typeface="微软雅黑" panose="020B0503020204020204" pitchFamily="34" charset="-122"/>
                </a:rPr>
                <a:t>高密度语音接入</a:t>
              </a:r>
              <a:endParaRPr lang="en-US" altLang="zh-CN" dirty="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zh-CN" altLang="en-US" dirty="0">
                  <a:latin typeface="微软雅黑" panose="020B0503020204020204" pitchFamily="34" charset="-122"/>
                  <a:ea typeface="微软雅黑" panose="020B0503020204020204" pitchFamily="34" charset="-122"/>
                </a:rPr>
                <a:t>高性能</a:t>
              </a:r>
              <a:r>
                <a:rPr lang="zh-CN" altLang="en-US" dirty="0" smtClean="0">
                  <a:latin typeface="微软雅黑" panose="020B0503020204020204" pitchFamily="34" charset="-122"/>
                  <a:ea typeface="微软雅黑" panose="020B0503020204020204" pitchFamily="34" charset="-122"/>
                </a:rPr>
                <a:t>安全出口</a:t>
              </a:r>
              <a:endParaRPr lang="en-US" altLang="zh-CN" dirty="0" smtClean="0">
                <a:latin typeface="微软雅黑" panose="020B0503020204020204" pitchFamily="34" charset="-122"/>
                <a:ea typeface="微软雅黑" panose="020B0503020204020204" pitchFamily="34" charset="-122"/>
              </a:endParaRPr>
            </a:p>
            <a:p>
              <a:pPr marL="133350" indent="-133350">
                <a:lnSpc>
                  <a:spcPct val="130000"/>
                </a:lnSpc>
                <a:spcBef>
                  <a:spcPts val="600"/>
                </a:spcBef>
                <a:buSzPct val="80000"/>
                <a:buFont typeface="Wingdings" pitchFamily="2" charset="2"/>
                <a:buChar char="l"/>
              </a:pPr>
              <a:r>
                <a:rPr lang="zh-CN" altLang="en-US" dirty="0">
                  <a:latin typeface="微软雅黑" panose="020B0503020204020204" pitchFamily="34" charset="-122"/>
                  <a:ea typeface="微软雅黑" panose="020B0503020204020204" pitchFamily="34" charset="-122"/>
                </a:rPr>
                <a:t>小型网络</a:t>
              </a:r>
              <a:r>
                <a:rPr lang="zh-CN" altLang="en-US" dirty="0" smtClean="0">
                  <a:latin typeface="微软雅黑" panose="020B0503020204020204" pitchFamily="34" charset="-122"/>
                  <a:ea typeface="微软雅黑" panose="020B0503020204020204" pitchFamily="34" charset="-122"/>
                </a:rPr>
                <a:t>汇聚</a:t>
              </a:r>
              <a:endParaRPr lang="zh-CN" altLang="en-US" dirty="0">
                <a:latin typeface="微软雅黑" panose="020B0503020204020204" pitchFamily="34" charset="-122"/>
                <a:ea typeface="微软雅黑" panose="020B0503020204020204" pitchFamily="34" charset="-122"/>
              </a:endParaRPr>
            </a:p>
          </p:txBody>
        </p:sp>
        <p:sp>
          <p:nvSpPr>
            <p:cNvPr id="49" name="同侧圆角矩形 48"/>
            <p:cNvSpPr/>
            <p:nvPr/>
          </p:nvSpPr>
          <p:spPr bwMode="ltGray">
            <a:xfrm>
              <a:off x="6156176" y="1777805"/>
              <a:ext cx="2736304" cy="559586"/>
            </a:xfrm>
            <a:prstGeom prst="round2SameRect">
              <a:avLst/>
            </a:prstGeom>
            <a:solidFill>
              <a:srgbClr val="0070C0"/>
            </a:solidFill>
            <a:ln w="9525">
              <a:noFill/>
              <a:miter lim="800000"/>
              <a:headEnd/>
              <a:tailEnd/>
            </a:ln>
            <a:effectLst/>
          </p:spPr>
          <p:txBody>
            <a:bodyPr wrap="none" rtlCol="0" anchor="ctr"/>
            <a:lstStyle/>
            <a:p>
              <a:pPr algn="ctr"/>
              <a:r>
                <a:rPr lang="en-US" altLang="zh-CN" sz="1500" b="1" dirty="0">
                  <a:solidFill>
                    <a:schemeClr val="bg1"/>
                  </a:solidFill>
                  <a:latin typeface="微软雅黑" panose="020B0503020204020204" pitchFamily="34" charset="-122"/>
                  <a:ea typeface="微软雅黑" panose="020B0503020204020204" pitchFamily="34" charset="-122"/>
                </a:rPr>
                <a:t>MSR G2 </a:t>
              </a:r>
              <a:r>
                <a:rPr lang="zh-CN" altLang="en-US" sz="1500" b="1" dirty="0">
                  <a:solidFill>
                    <a:schemeClr val="bg1"/>
                  </a:solidFill>
                  <a:latin typeface="微软雅黑" panose="020B0503020204020204" pitchFamily="34" charset="-122"/>
                  <a:ea typeface="微软雅黑" panose="020B0503020204020204" pitchFamily="34" charset="-122"/>
                </a:rPr>
                <a:t>网络定位</a:t>
              </a:r>
            </a:p>
          </p:txBody>
        </p:sp>
      </p:grpSp>
    </p:spTree>
    <p:extLst>
      <p:ext uri="{BB962C8B-B14F-4D97-AF65-F5344CB8AC3E}">
        <p14:creationId xmlns:p14="http://schemas.microsoft.com/office/powerpoint/2010/main" val="167050059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323528" y="284120"/>
            <a:ext cx="8229443"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en-US" altLang="zh-CN" kern="0" dirty="0" smtClean="0">
                <a:solidFill>
                  <a:schemeClr val="tx1"/>
                </a:solidFill>
              </a:rPr>
              <a:t>MSR 800</a:t>
            </a:r>
            <a:r>
              <a:rPr lang="zh-CN" altLang="en-US" kern="0" dirty="0" smtClean="0">
                <a:solidFill>
                  <a:schemeClr val="tx1"/>
                </a:solidFill>
              </a:rPr>
              <a:t>系列</a:t>
            </a:r>
            <a:r>
              <a:rPr lang="zh-CN" altLang="zh-CN" kern="0" dirty="0" smtClean="0">
                <a:solidFill>
                  <a:schemeClr val="tx1"/>
                </a:solidFill>
              </a:rPr>
              <a:t>产品介绍</a:t>
            </a:r>
            <a:endParaRPr lang="zh-CN" altLang="en-US" kern="0" dirty="0">
              <a:solidFill>
                <a:schemeClr val="tx1"/>
              </a:solidFill>
            </a:endParaRPr>
          </a:p>
        </p:txBody>
      </p:sp>
      <p:graphicFrame>
        <p:nvGraphicFramePr>
          <p:cNvPr id="3" name="表格 2"/>
          <p:cNvGraphicFramePr>
            <a:graphicFrameLocks noGrp="1"/>
          </p:cNvGraphicFramePr>
          <p:nvPr>
            <p:extLst>
              <p:ext uri="{D42A27DB-BD31-4B8C-83A1-F6EECF244321}">
                <p14:modId xmlns:p14="http://schemas.microsoft.com/office/powerpoint/2010/main" val="4088706274"/>
              </p:ext>
            </p:extLst>
          </p:nvPr>
        </p:nvGraphicFramePr>
        <p:xfrm>
          <a:off x="1237766" y="808720"/>
          <a:ext cx="5832648" cy="3672408"/>
        </p:xfrm>
        <a:graphic>
          <a:graphicData uri="http://schemas.openxmlformats.org/drawingml/2006/table">
            <a:tbl>
              <a:tblPr firstRow="1" bandRow="1">
                <a:tableStyleId>{2D5ABB26-0587-4C30-8999-92F81FD0307C}</a:tableStyleId>
              </a:tblPr>
              <a:tblGrid>
                <a:gridCol w="1944216">
                  <a:extLst>
                    <a:ext uri="{9D8B030D-6E8A-4147-A177-3AD203B41FA5}">
                      <a16:colId xmlns="" xmlns:a16="http://schemas.microsoft.com/office/drawing/2014/main" val="1937321103"/>
                    </a:ext>
                  </a:extLst>
                </a:gridCol>
                <a:gridCol w="1944216">
                  <a:extLst>
                    <a:ext uri="{9D8B030D-6E8A-4147-A177-3AD203B41FA5}">
                      <a16:colId xmlns="" xmlns:a16="http://schemas.microsoft.com/office/drawing/2014/main" val="2891585839"/>
                    </a:ext>
                  </a:extLst>
                </a:gridCol>
                <a:gridCol w="1944216">
                  <a:extLst>
                    <a:ext uri="{9D8B030D-6E8A-4147-A177-3AD203B41FA5}">
                      <a16:colId xmlns="" xmlns:a16="http://schemas.microsoft.com/office/drawing/2014/main" val="3668615392"/>
                    </a:ext>
                  </a:extLst>
                </a:gridCol>
              </a:tblGrid>
              <a:tr h="891099">
                <a:tc>
                  <a:txBody>
                    <a:bodyPr/>
                    <a:lstStyle/>
                    <a:p>
                      <a:r>
                        <a:rPr lang="en-US" altLang="zh-CN" sz="1400" dirty="0">
                          <a:latin typeface="微软雅黑" panose="020B0503020204020204" pitchFamily="34" charset="-122"/>
                          <a:ea typeface="微软雅黑" panose="020B0503020204020204" pitchFamily="34" charset="-122"/>
                        </a:rPr>
                        <a:t>MSR800</a:t>
                      </a:r>
                      <a:endParaRPr lang="zh-CN" altLang="en-US" sz="1400" dirty="0">
                        <a:latin typeface="微软雅黑" panose="020B0503020204020204" pitchFamily="34" charset="-122"/>
                        <a:ea typeface="微软雅黑" panose="020B0503020204020204" pitchFamily="34" charset="-122"/>
                      </a:endParaRPr>
                    </a:p>
                  </a:txBody>
                  <a:tcPr marL="43200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659898873"/>
                  </a:ext>
                </a:extLst>
              </a:tr>
              <a:tr h="891099">
                <a:tc>
                  <a:txBody>
                    <a:bodyPr/>
                    <a:lstStyle/>
                    <a:p>
                      <a:pPr marL="0" algn="l" defTabSz="914400" rtl="0" eaLnBrk="1" latinLnBrk="0" hangingPunct="1"/>
                      <a:r>
                        <a:rPr lang="en-US" altLang="zh-CN" sz="1400" kern="1200" dirty="0">
                          <a:solidFill>
                            <a:schemeClr val="tx1"/>
                          </a:solidFill>
                          <a:latin typeface="微软雅黑" panose="020B0503020204020204" pitchFamily="34" charset="-122"/>
                          <a:ea typeface="微软雅黑" panose="020B0503020204020204" pitchFamily="34" charset="-122"/>
                          <a:cs typeface="+mn-cs"/>
                        </a:rPr>
                        <a:t>MSR800-W</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txBody>
                  <a:tcPr marL="43200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49930760"/>
                  </a:ext>
                </a:extLst>
              </a:tr>
              <a:tr h="891099">
                <a:tc>
                  <a:txBody>
                    <a:bodyPr/>
                    <a:lstStyle/>
                    <a:p>
                      <a:pPr marL="0" algn="l" defTabSz="914400" rtl="0" eaLnBrk="1" latinLnBrk="0" hangingPunct="1"/>
                      <a:r>
                        <a:rPr lang="en-US" altLang="zh-CN" sz="1400" kern="1200" dirty="0">
                          <a:solidFill>
                            <a:schemeClr val="tx1"/>
                          </a:solidFill>
                          <a:latin typeface="微软雅黑" panose="020B0503020204020204" pitchFamily="34" charset="-122"/>
                          <a:ea typeface="微软雅黑" panose="020B0503020204020204" pitchFamily="34" charset="-122"/>
                          <a:cs typeface="+mn-cs"/>
                        </a:rPr>
                        <a:t>MSR800-10</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txBody>
                  <a:tcPr marL="43200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163241301"/>
                  </a:ext>
                </a:extLst>
              </a:tr>
              <a:tr h="999111">
                <a:tc>
                  <a:txBody>
                    <a:bodyPr/>
                    <a:lstStyle/>
                    <a:p>
                      <a:endParaRPr lang="en-US" altLang="zh-CN" sz="1400" dirty="0" smtClean="0">
                        <a:latin typeface="微软雅黑" panose="020B0503020204020204" pitchFamily="34" charset="-122"/>
                        <a:ea typeface="微软雅黑" panose="020B0503020204020204" pitchFamily="34" charset="-122"/>
                      </a:endParaRPr>
                    </a:p>
                    <a:p>
                      <a:pPr marL="0" algn="l" defTabSz="914400" rtl="0" eaLnBrk="1" latinLnBrk="0" hangingPunct="1"/>
                      <a:r>
                        <a:rPr lang="en-US" altLang="zh-CN" sz="1400" kern="1200" dirty="0" smtClean="0">
                          <a:solidFill>
                            <a:schemeClr val="tx1"/>
                          </a:solidFill>
                          <a:latin typeface="微软雅黑" panose="020B0503020204020204" pitchFamily="34" charset="-122"/>
                          <a:ea typeface="微软雅黑" panose="020B0503020204020204" pitchFamily="34" charset="-122"/>
                          <a:cs typeface="+mn-cs"/>
                        </a:rPr>
                        <a:t>MSR800-10-W</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txBody>
                  <a:tcPr marL="43200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422048442"/>
                  </a:ext>
                </a:extLst>
              </a:tr>
            </a:tbl>
          </a:graphicData>
        </a:graphic>
      </p:graphicFrame>
      <p:pic>
        <p:nvPicPr>
          <p:cNvPr id="4" name="图片 3"/>
          <p:cNvPicPr>
            <a:picLocks/>
          </p:cNvPicPr>
          <p:nvPr/>
        </p:nvPicPr>
        <p:blipFill>
          <a:blip r:embed="rId3">
            <a:extLst>
              <a:ext uri="{BEBA8EAE-BF5A-486C-A8C5-ECC9F3942E4B}">
                <a14:imgProps xmlns:a14="http://schemas.microsoft.com/office/drawing/2010/main">
                  <a14:imgLayer r:embed="rId4">
                    <a14:imgEffect>
                      <a14:backgroundRemoval t="0" b="100000" l="0" r="100000">
                        <a14:foregroundMark x1="9913" y1="88953" x2="92128" y2="86628"/>
                        <a14:foregroundMark x1="6706" y1="73837" x2="7580" y2="95930"/>
                        <a14:foregroundMark x1="7872" y1="97093" x2="95335" y2="95930"/>
                        <a14:foregroundMark x1="73469" y1="96512" x2="90087" y2="97093"/>
                        <a14:foregroundMark x1="81633" y1="9302" x2="81633" y2="45930"/>
                        <a14:foregroundMark x1="21283" y1="9302" x2="21866" y2="51163"/>
                      </a14:backgroundRemoval>
                    </a14:imgEffect>
                  </a14:imgLayer>
                </a14:imgProps>
              </a:ext>
            </a:extLst>
          </a:blip>
          <a:stretch>
            <a:fillRect/>
          </a:stretch>
        </p:blipFill>
        <p:spPr>
          <a:xfrm>
            <a:off x="3275856" y="3512168"/>
            <a:ext cx="1566506" cy="862988"/>
          </a:xfrm>
          <a:prstGeom prst="rect">
            <a:avLst/>
          </a:prstGeom>
        </p:spPr>
      </p:pic>
      <p:pic>
        <p:nvPicPr>
          <p:cNvPr id="5" name="图片 4"/>
          <p:cNvPicPr>
            <a:picLocks/>
          </p:cNvPicPr>
          <p:nvPr/>
        </p:nvPicPr>
        <p:blipFill>
          <a:blip r:embed="rId5">
            <a:extLst>
              <a:ext uri="{BEBA8EAE-BF5A-486C-A8C5-ECC9F3942E4B}">
                <a14:imgProps xmlns:a14="http://schemas.microsoft.com/office/drawing/2010/main">
                  <a14:imgLayer r:embed="rId6">
                    <a14:imgEffect>
                      <a14:backgroundRemoval t="0" b="100000" l="0" r="100000">
                        <a14:foregroundMark x1="6358" y1="82639" x2="10694" y2="84722"/>
                      </a14:backgroundRemoval>
                    </a14:imgEffect>
                  </a14:imgLayer>
                </a14:imgProps>
              </a:ext>
            </a:extLst>
          </a:blip>
          <a:stretch>
            <a:fillRect/>
          </a:stretch>
        </p:blipFill>
        <p:spPr>
          <a:xfrm>
            <a:off x="5402445" y="3574735"/>
            <a:ext cx="1589081" cy="746416"/>
          </a:xfrm>
          <a:prstGeom prst="rect">
            <a:avLst/>
          </a:prstGeom>
        </p:spPr>
      </p:pic>
      <p:pic>
        <p:nvPicPr>
          <p:cNvPr id="6" name="图片 5"/>
          <p:cNvPicPr>
            <a:picLocks/>
          </p:cNvPicPr>
          <p:nvPr/>
        </p:nvPicPr>
        <p:blipFill>
          <a:blip r:embed="rId7"/>
          <a:stretch>
            <a:fillRect/>
          </a:stretch>
        </p:blipFill>
        <p:spPr>
          <a:xfrm>
            <a:off x="3275856" y="987574"/>
            <a:ext cx="1566506" cy="550949"/>
          </a:xfrm>
          <a:prstGeom prst="rect">
            <a:avLst/>
          </a:prstGeom>
        </p:spPr>
      </p:pic>
      <p:pic>
        <p:nvPicPr>
          <p:cNvPr id="7" name="图片 6"/>
          <p:cNvPicPr>
            <a:picLocks/>
          </p:cNvPicPr>
          <p:nvPr/>
        </p:nvPicPr>
        <p:blipFill>
          <a:blip r:embed="rId8"/>
          <a:stretch>
            <a:fillRect/>
          </a:stretch>
        </p:blipFill>
        <p:spPr>
          <a:xfrm>
            <a:off x="5402445" y="952505"/>
            <a:ext cx="1471019" cy="586018"/>
          </a:xfrm>
          <a:prstGeom prst="rect">
            <a:avLst/>
          </a:prstGeom>
        </p:spPr>
      </p:pic>
      <p:pic>
        <p:nvPicPr>
          <p:cNvPr id="8" name="图片 7"/>
          <p:cNvPicPr>
            <a:picLocks/>
          </p:cNvPicPr>
          <p:nvPr/>
        </p:nvPicPr>
        <p:blipFill>
          <a:blip r:embed="rId9"/>
          <a:stretch>
            <a:fillRect/>
          </a:stretch>
        </p:blipFill>
        <p:spPr>
          <a:xfrm>
            <a:off x="3288555" y="1728863"/>
            <a:ext cx="1566506" cy="800000"/>
          </a:xfrm>
          <a:prstGeom prst="rect">
            <a:avLst/>
          </a:prstGeom>
        </p:spPr>
      </p:pic>
      <p:pic>
        <p:nvPicPr>
          <p:cNvPr id="9" name="图片 8"/>
          <p:cNvPicPr>
            <a:picLocks/>
          </p:cNvPicPr>
          <p:nvPr/>
        </p:nvPicPr>
        <p:blipFill>
          <a:blip r:embed="rId10"/>
          <a:stretch>
            <a:fillRect/>
          </a:stretch>
        </p:blipFill>
        <p:spPr>
          <a:xfrm>
            <a:off x="5404674" y="1834946"/>
            <a:ext cx="1586852" cy="650000"/>
          </a:xfrm>
          <a:prstGeom prst="rect">
            <a:avLst/>
          </a:prstGeom>
        </p:spPr>
      </p:pic>
      <p:pic>
        <p:nvPicPr>
          <p:cNvPr id="10" name="图片 9"/>
          <p:cNvPicPr>
            <a:picLocks/>
          </p:cNvPicPr>
          <p:nvPr/>
        </p:nvPicPr>
        <p:blipFill>
          <a:blip r:embed="rId11"/>
          <a:stretch>
            <a:fillRect/>
          </a:stretch>
        </p:blipFill>
        <p:spPr>
          <a:xfrm>
            <a:off x="3275856" y="2782618"/>
            <a:ext cx="1566506" cy="614286"/>
          </a:xfrm>
          <a:prstGeom prst="rect">
            <a:avLst/>
          </a:prstGeom>
        </p:spPr>
      </p:pic>
      <p:pic>
        <p:nvPicPr>
          <p:cNvPr id="11" name="图片 10"/>
          <p:cNvPicPr>
            <a:picLocks/>
          </p:cNvPicPr>
          <p:nvPr/>
        </p:nvPicPr>
        <p:blipFill>
          <a:blip r:embed="rId12"/>
          <a:stretch>
            <a:fillRect/>
          </a:stretch>
        </p:blipFill>
        <p:spPr>
          <a:xfrm>
            <a:off x="5402445" y="2782618"/>
            <a:ext cx="1589081" cy="571429"/>
          </a:xfrm>
          <a:prstGeom prst="rect">
            <a:avLst/>
          </a:prstGeom>
        </p:spPr>
      </p:pic>
    </p:spTree>
    <p:extLst>
      <p:ext uri="{BB962C8B-B14F-4D97-AF65-F5344CB8AC3E}">
        <p14:creationId xmlns:p14="http://schemas.microsoft.com/office/powerpoint/2010/main" val="321797857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467780" y="297371"/>
            <a:ext cx="8229443"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en-US" altLang="zh-CN" kern="0" dirty="0" smtClean="0">
                <a:solidFill>
                  <a:schemeClr val="tx1"/>
                </a:solidFill>
              </a:rPr>
              <a:t>MSR 810</a:t>
            </a:r>
            <a:r>
              <a:rPr lang="zh-CN" altLang="en-US" kern="0" dirty="0">
                <a:solidFill>
                  <a:schemeClr val="tx1"/>
                </a:solidFill>
              </a:rPr>
              <a:t>无线路由器产品介绍</a:t>
            </a:r>
          </a:p>
        </p:txBody>
      </p:sp>
      <p:graphicFrame>
        <p:nvGraphicFramePr>
          <p:cNvPr id="3" name="表格 2"/>
          <p:cNvGraphicFramePr>
            <a:graphicFrameLocks noGrp="1"/>
          </p:cNvGraphicFramePr>
          <p:nvPr>
            <p:extLst>
              <p:ext uri="{D42A27DB-BD31-4B8C-83A1-F6EECF244321}">
                <p14:modId xmlns:p14="http://schemas.microsoft.com/office/powerpoint/2010/main" val="1685545052"/>
              </p:ext>
            </p:extLst>
          </p:nvPr>
        </p:nvGraphicFramePr>
        <p:xfrm>
          <a:off x="1511673" y="987574"/>
          <a:ext cx="5886654" cy="3780422"/>
        </p:xfrm>
        <a:graphic>
          <a:graphicData uri="http://schemas.openxmlformats.org/drawingml/2006/table">
            <a:tbl>
              <a:tblPr firstRow="1" bandRow="1">
                <a:tableStyleId>{2D5ABB26-0587-4C30-8999-92F81FD0307C}</a:tableStyleId>
              </a:tblPr>
              <a:tblGrid>
                <a:gridCol w="1962218">
                  <a:extLst>
                    <a:ext uri="{9D8B030D-6E8A-4147-A177-3AD203B41FA5}">
                      <a16:colId xmlns="" xmlns:a16="http://schemas.microsoft.com/office/drawing/2014/main" val="3337565820"/>
                    </a:ext>
                  </a:extLst>
                </a:gridCol>
                <a:gridCol w="1962218">
                  <a:extLst>
                    <a:ext uri="{9D8B030D-6E8A-4147-A177-3AD203B41FA5}">
                      <a16:colId xmlns="" xmlns:a16="http://schemas.microsoft.com/office/drawing/2014/main" val="2352254800"/>
                    </a:ext>
                  </a:extLst>
                </a:gridCol>
                <a:gridCol w="1962218">
                  <a:extLst>
                    <a:ext uri="{9D8B030D-6E8A-4147-A177-3AD203B41FA5}">
                      <a16:colId xmlns="" xmlns:a16="http://schemas.microsoft.com/office/drawing/2014/main" val="2695196735"/>
                    </a:ext>
                  </a:extLst>
                </a:gridCol>
              </a:tblGrid>
              <a:tr h="742583">
                <a:tc>
                  <a:txBody>
                    <a:bodyPr/>
                    <a:lstStyle/>
                    <a:p>
                      <a:r>
                        <a:rPr lang="en-US" altLang="zh-CN" sz="1400" kern="1200" dirty="0">
                          <a:solidFill>
                            <a:schemeClr val="tx1"/>
                          </a:solidFill>
                          <a:latin typeface="微软雅黑" panose="020B0503020204020204" pitchFamily="34" charset="-122"/>
                          <a:ea typeface="微软雅黑" panose="020B0503020204020204" pitchFamily="34" charset="-122"/>
                          <a:cs typeface="+mn-cs"/>
                        </a:rPr>
                        <a:t>MSR810</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txBody>
                  <a:tcPr marL="405000" marR="68580" marT="34290" marB="34290" anchor="ctr">
                    <a:lnL>
                      <a:noFill/>
                    </a:lnL>
                    <a:lnR>
                      <a:noFill/>
                    </a:lnR>
                    <a:lnT>
                      <a:noFill/>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a:noFill/>
                    </a:lnL>
                    <a:lnR>
                      <a:noFill/>
                    </a:lnR>
                    <a:lnT>
                      <a:noFill/>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a:noFill/>
                    </a:lnL>
                    <a:lnR>
                      <a:noFill/>
                    </a:lnR>
                    <a:lnT>
                      <a:noFill/>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268969403"/>
                  </a:ext>
                </a:extLst>
              </a:tr>
              <a:tr h="1012613">
                <a:tc>
                  <a:txBody>
                    <a:bodyPr/>
                    <a:lstStyle/>
                    <a:p>
                      <a:pPr marL="0" algn="l" defTabSz="914400" rtl="0" eaLnBrk="1" latinLnBrk="0" hangingPunct="1"/>
                      <a:r>
                        <a:rPr lang="en-US" altLang="zh-CN" sz="1400" kern="1200" dirty="0">
                          <a:solidFill>
                            <a:schemeClr val="tx1"/>
                          </a:solidFill>
                          <a:latin typeface="微软雅黑" panose="020B0503020204020204" pitchFamily="34" charset="-122"/>
                          <a:ea typeface="微软雅黑" panose="020B0503020204020204" pitchFamily="34" charset="-122"/>
                          <a:cs typeface="+mn-cs"/>
                        </a:rPr>
                        <a:t>MSR810-W</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txBody>
                  <a:tcPr marL="405000" marR="68580" marT="34290" marB="34290" anchor="ctr">
                    <a:lnL>
                      <a:noFill/>
                    </a:lnL>
                    <a:lnR>
                      <a:noFill/>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a:noFill/>
                    </a:lnL>
                    <a:lnR>
                      <a:noFill/>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a:noFill/>
                    </a:lnL>
                    <a:lnR>
                      <a:noFill/>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30387898"/>
                  </a:ext>
                </a:extLst>
              </a:tr>
              <a:tr h="1012613">
                <a:tc>
                  <a:txBody>
                    <a:bodyPr/>
                    <a:lstStyle/>
                    <a:p>
                      <a:pPr marL="0" algn="l" defTabSz="914400" rtl="0" eaLnBrk="1" latinLnBrk="0" hangingPunct="1"/>
                      <a:r>
                        <a:rPr lang="en-US" altLang="zh-CN" sz="1400" kern="1200" dirty="0">
                          <a:solidFill>
                            <a:schemeClr val="tx1"/>
                          </a:solidFill>
                          <a:latin typeface="微软雅黑" panose="020B0503020204020204" pitchFamily="34" charset="-122"/>
                          <a:ea typeface="微软雅黑" panose="020B0503020204020204" pitchFamily="34" charset="-122"/>
                          <a:cs typeface="+mn-cs"/>
                        </a:rPr>
                        <a:t>MSR810-W-DB</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txBody>
                  <a:tcPr marL="405000" marR="68580" marT="34290" marB="34290" anchor="ctr">
                    <a:lnL>
                      <a:noFill/>
                    </a:lnL>
                    <a:lnR>
                      <a:noFill/>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a:noFill/>
                    </a:lnL>
                    <a:lnR>
                      <a:noFill/>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a:noFill/>
                    </a:lnL>
                    <a:lnR>
                      <a:noFill/>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906315167"/>
                  </a:ext>
                </a:extLst>
              </a:tr>
              <a:tr h="1012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a:solidFill>
                            <a:schemeClr val="tx1"/>
                          </a:solidFill>
                          <a:latin typeface="微软雅黑" panose="020B0503020204020204" pitchFamily="34" charset="-122"/>
                          <a:ea typeface="微软雅黑" panose="020B0503020204020204" pitchFamily="34" charset="-122"/>
                          <a:cs typeface="+mn-cs"/>
                        </a:rPr>
                        <a:t>MSR810-10-PoE</a:t>
                      </a:r>
                      <a:endParaRPr lang="zh-CN" altLang="en-US" sz="1400" kern="1200" dirty="0">
                        <a:solidFill>
                          <a:schemeClr val="tx1"/>
                        </a:solidFill>
                        <a:latin typeface="微软雅黑" panose="020B0503020204020204" pitchFamily="34" charset="-122"/>
                        <a:ea typeface="微软雅黑" panose="020B0503020204020204" pitchFamily="34" charset="-122"/>
                        <a:cs typeface="+mn-cs"/>
                      </a:endParaRPr>
                    </a:p>
                    <a:p>
                      <a:endParaRPr lang="zh-CN" altLang="en-US" sz="1400" dirty="0">
                        <a:latin typeface="微软雅黑" panose="020B0503020204020204" pitchFamily="34" charset="-122"/>
                        <a:ea typeface="微软雅黑" panose="020B0503020204020204" pitchFamily="34" charset="-122"/>
                      </a:endParaRPr>
                    </a:p>
                  </a:txBody>
                  <a:tcPr marL="405000" marR="68580" marT="34290" marB="34290" anchor="ctr">
                    <a:lnL>
                      <a:noFill/>
                    </a:lnL>
                    <a:lnR>
                      <a:noFill/>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a:noFill/>
                    </a:lnL>
                    <a:lnR>
                      <a:noFill/>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a:noFill/>
                    </a:lnL>
                    <a:lnR>
                      <a:noFill/>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25124175"/>
                  </a:ext>
                </a:extLst>
              </a:tr>
            </a:tbl>
          </a:graphicData>
        </a:graphic>
      </p:graphicFrame>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2624" y1="50485" x2="2624" y2="90291"/>
                        <a14:foregroundMark x1="1749" y1="51456" x2="2332" y2="90291"/>
                        <a14:foregroundMark x1="6122" y1="91262" x2="97376" y2="90291"/>
                        <a14:foregroundMark x1="24198" y1="76699" x2="93586" y2="72816"/>
                        <a14:foregroundMark x1="94169" y1="85437" x2="92711" y2="69903"/>
                        <a14:foregroundMark x1="96793" y1="48544" x2="97959" y2="85437"/>
                        <a14:foregroundMark x1="53061" y1="91262" x2="95918" y2="91262"/>
                        <a14:foregroundMark x1="97959" y1="74757" x2="98251" y2="45631"/>
                      </a14:backgroundRemoval>
                    </a14:imgEffect>
                  </a14:imgLayer>
                </a14:imgProps>
              </a:ext>
              <a:ext uri="{28A0092B-C50C-407E-A947-70E740481C1C}">
                <a14:useLocalDpi xmlns:a14="http://schemas.microsoft.com/office/drawing/2010/main" val="0"/>
              </a:ext>
            </a:extLst>
          </a:blip>
          <a:srcRect/>
          <a:stretch>
            <a:fillRect/>
          </a:stretch>
        </p:blipFill>
        <p:spPr bwMode="auto">
          <a:xfrm>
            <a:off x="3796427" y="1203598"/>
            <a:ext cx="1317146" cy="395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5076" y1="4678" x2="25076" y2="4678"/>
                        <a14:foregroundMark x1="74622" y1="6433" x2="74622" y2="6433"/>
                        <a14:foregroundMark x1="3927" y1="71930" x2="3927" y2="71930"/>
                        <a14:foregroundMark x1="86707" y1="82456" x2="86707" y2="82456"/>
                      </a14:backgroundRemoval>
                    </a14:imgEffect>
                  </a14:imgLayer>
                </a14:imgProps>
              </a:ext>
              <a:ext uri="{28A0092B-C50C-407E-A947-70E740481C1C}">
                <a14:useLocalDpi xmlns:a14="http://schemas.microsoft.com/office/drawing/2010/main" val="0"/>
              </a:ext>
            </a:extLst>
          </a:blip>
          <a:srcRect/>
          <a:stretch>
            <a:fillRect/>
          </a:stretch>
        </p:blipFill>
        <p:spPr bwMode="auto">
          <a:xfrm>
            <a:off x="3850433" y="1837384"/>
            <a:ext cx="1317146" cy="659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9539" y1="83648" x2="9539" y2="83648"/>
                        <a14:foregroundMark x1="89474" y1="85535" x2="89474" y2="85535"/>
                        <a14:foregroundMark x1="82895" y1="81761" x2="82895" y2="81761"/>
                        <a14:foregroundMark x1="74671" y1="88050" x2="74671" y2="88050"/>
                        <a14:foregroundMark x1="74013" y1="73585" x2="96382" y2="86792"/>
                        <a14:foregroundMark x1="3947" y1="74843" x2="39145" y2="74843"/>
                        <a14:foregroundMark x1="2632" y1="73585" x2="2303" y2="93082"/>
                        <a14:foregroundMark x1="3289" y1="94969" x2="97368" y2="94969"/>
                        <a14:foregroundMark x1="25000" y1="6289" x2="25000" y2="6289"/>
                        <a14:foregroundMark x1="25000" y1="6918" x2="25000" y2="45912"/>
                        <a14:foregroundMark x1="35526" y1="6918" x2="35526" y2="44025"/>
                        <a14:foregroundMark x1="63816" y1="5031" x2="64474" y2="49686"/>
                        <a14:foregroundMark x1="75000" y1="6289" x2="75329" y2="48428"/>
                        <a14:foregroundMark x1="8224" y1="95597" x2="97697" y2="95597"/>
                      </a14:backgroundRemoval>
                    </a14:imgEffect>
                  </a14:imgLayer>
                </a14:imgProps>
              </a:ext>
              <a:ext uri="{28A0092B-C50C-407E-A947-70E740481C1C}">
                <a14:useLocalDpi xmlns:a14="http://schemas.microsoft.com/office/drawing/2010/main" val="0"/>
              </a:ext>
            </a:extLst>
          </a:blip>
          <a:srcRect/>
          <a:stretch>
            <a:fillRect/>
          </a:stretch>
        </p:blipFill>
        <p:spPr bwMode="auto">
          <a:xfrm>
            <a:off x="3850433" y="2869450"/>
            <a:ext cx="1317146" cy="638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图片 1"/>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4399" y1="77033" x2="18915" y2="77033"/>
                      </a14:backgroundRemoval>
                    </a14:imgEffect>
                  </a14:imgLayer>
                </a14:imgProps>
              </a:ext>
              <a:ext uri="{28A0092B-C50C-407E-A947-70E740481C1C}">
                <a14:useLocalDpi xmlns:a14="http://schemas.microsoft.com/office/drawing/2010/main" val="0"/>
              </a:ext>
            </a:extLst>
          </a:blip>
          <a:srcRect/>
          <a:stretch>
            <a:fillRect/>
          </a:stretch>
        </p:blipFill>
        <p:spPr bwMode="auto">
          <a:xfrm>
            <a:off x="5848654" y="1207755"/>
            <a:ext cx="1354180" cy="41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103" y1="89516" x2="95704" y2="89516"/>
                      </a14:backgroundRemoval>
                    </a14:imgEffect>
                  </a14:imgLayer>
                </a14:imgProps>
              </a:ext>
              <a:ext uri="{28A0092B-C50C-407E-A947-70E740481C1C}">
                <a14:useLocalDpi xmlns:a14="http://schemas.microsoft.com/office/drawing/2010/main" val="0"/>
              </a:ext>
            </a:extLst>
          </a:blip>
          <a:srcRect/>
          <a:stretch>
            <a:fillRect/>
          </a:stretch>
        </p:blipFill>
        <p:spPr bwMode="auto">
          <a:xfrm>
            <a:off x="5848654" y="1726636"/>
            <a:ext cx="1354180" cy="77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48654" y="2676184"/>
            <a:ext cx="1458162" cy="84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15"/>
          <a:stretch>
            <a:fillRect/>
          </a:stretch>
        </p:blipFill>
        <p:spPr>
          <a:xfrm>
            <a:off x="3796427" y="3980259"/>
            <a:ext cx="1371152" cy="451649"/>
          </a:xfrm>
          <a:prstGeom prst="rect">
            <a:avLst/>
          </a:prstGeom>
        </p:spPr>
      </p:pic>
      <p:pic>
        <p:nvPicPr>
          <p:cNvPr id="11" name="图片 10"/>
          <p:cNvPicPr>
            <a:picLocks noChangeAspect="1"/>
          </p:cNvPicPr>
          <p:nvPr/>
        </p:nvPicPr>
        <p:blipFill>
          <a:blip r:embed="rId16"/>
          <a:stretch>
            <a:fillRect/>
          </a:stretch>
        </p:blipFill>
        <p:spPr>
          <a:xfrm>
            <a:off x="5848654" y="3878404"/>
            <a:ext cx="1458162" cy="535715"/>
          </a:xfrm>
          <a:prstGeom prst="rect">
            <a:avLst/>
          </a:prstGeom>
        </p:spPr>
      </p:pic>
    </p:spTree>
    <p:extLst>
      <p:ext uri="{BB962C8B-B14F-4D97-AF65-F5344CB8AC3E}">
        <p14:creationId xmlns:p14="http://schemas.microsoft.com/office/powerpoint/2010/main" val="108484192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solidFill>
                  <a:schemeClr val="tx1"/>
                </a:solidFill>
              </a:rPr>
              <a:t>MSR 810</a:t>
            </a:r>
            <a:r>
              <a:rPr lang="zh-CN" altLang="en-US" dirty="0">
                <a:solidFill>
                  <a:schemeClr val="tx1"/>
                </a:solidFill>
              </a:rPr>
              <a:t>无线路由器产品介绍</a:t>
            </a:r>
          </a:p>
        </p:txBody>
      </p:sp>
      <p:graphicFrame>
        <p:nvGraphicFramePr>
          <p:cNvPr id="4" name="表格 3"/>
          <p:cNvGraphicFramePr>
            <a:graphicFrameLocks noGrp="1"/>
          </p:cNvGraphicFramePr>
          <p:nvPr>
            <p:extLst>
              <p:ext uri="{D42A27DB-BD31-4B8C-83A1-F6EECF244321}">
                <p14:modId xmlns:p14="http://schemas.microsoft.com/office/powerpoint/2010/main" val="4183006140"/>
              </p:ext>
            </p:extLst>
          </p:nvPr>
        </p:nvGraphicFramePr>
        <p:xfrm>
          <a:off x="1691680" y="987575"/>
          <a:ext cx="5220581" cy="2869379"/>
        </p:xfrm>
        <a:graphic>
          <a:graphicData uri="http://schemas.openxmlformats.org/drawingml/2006/table">
            <a:tbl>
              <a:tblPr firstRow="1" bandRow="1">
                <a:tableStyleId>{2D5ABB26-0587-4C30-8999-92F81FD0307C}</a:tableStyleId>
              </a:tblPr>
              <a:tblGrid>
                <a:gridCol w="1705505">
                  <a:extLst>
                    <a:ext uri="{9D8B030D-6E8A-4147-A177-3AD203B41FA5}">
                      <a16:colId xmlns="" xmlns:a16="http://schemas.microsoft.com/office/drawing/2014/main" val="1388480198"/>
                    </a:ext>
                  </a:extLst>
                </a:gridCol>
                <a:gridCol w="1757538">
                  <a:extLst>
                    <a:ext uri="{9D8B030D-6E8A-4147-A177-3AD203B41FA5}">
                      <a16:colId xmlns="" xmlns:a16="http://schemas.microsoft.com/office/drawing/2014/main" val="491318127"/>
                    </a:ext>
                  </a:extLst>
                </a:gridCol>
                <a:gridCol w="1757538">
                  <a:extLst>
                    <a:ext uri="{9D8B030D-6E8A-4147-A177-3AD203B41FA5}">
                      <a16:colId xmlns="" xmlns:a16="http://schemas.microsoft.com/office/drawing/2014/main" val="746958987"/>
                    </a:ext>
                  </a:extLst>
                </a:gridCol>
              </a:tblGrid>
              <a:tr h="14434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400" dirty="0">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400" dirty="0">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smtClean="0">
                          <a:latin typeface="微软雅黑" panose="020B0503020204020204" pitchFamily="34" charset="-122"/>
                          <a:ea typeface="微软雅黑" panose="020B0503020204020204" pitchFamily="34" charset="-122"/>
                        </a:rPr>
                        <a:t>MSR810-LM</a:t>
                      </a:r>
                      <a:endParaRPr lang="zh-CN" altLang="en-US" sz="1400" dirty="0">
                        <a:latin typeface="微软雅黑" panose="020B0503020204020204" pitchFamily="34" charset="-122"/>
                        <a:ea typeface="微软雅黑" panose="020B0503020204020204" pitchFamily="34" charset="-122"/>
                      </a:endParaRPr>
                    </a:p>
                    <a:p>
                      <a:endParaRPr lang="zh-CN" altLang="en-US" sz="1400" dirty="0">
                        <a:latin typeface="微软雅黑" panose="020B0503020204020204" pitchFamily="34" charset="-122"/>
                        <a:ea typeface="微软雅黑" panose="020B0503020204020204" pitchFamily="34" charset="-122"/>
                      </a:endParaRPr>
                    </a:p>
                  </a:txBody>
                  <a:tcPr marL="68580" marR="68580" marT="34290" marB="34290" anchor="ctr" anchorCtr="1">
                    <a:lnL>
                      <a:noFill/>
                    </a:lnL>
                    <a:lnR>
                      <a:noFill/>
                    </a:lnR>
                    <a:lnT>
                      <a:noFill/>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a:noFill/>
                    </a:lnL>
                    <a:lnR>
                      <a:noFill/>
                    </a:lnR>
                    <a:lnT>
                      <a:noFill/>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a:noFill/>
                    </a:lnL>
                    <a:lnR>
                      <a:noFill/>
                    </a:lnR>
                    <a:lnT>
                      <a:noFill/>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743756278"/>
                  </a:ext>
                </a:extLst>
              </a:tr>
              <a:tr h="14259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400" dirty="0">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400" dirty="0">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smtClean="0">
                          <a:latin typeface="微软雅黑" panose="020B0503020204020204" pitchFamily="34" charset="-122"/>
                          <a:ea typeface="微软雅黑" panose="020B0503020204020204" pitchFamily="34" charset="-122"/>
                        </a:rPr>
                        <a:t>    MSR810-W-LM</a:t>
                      </a:r>
                      <a:endParaRPr lang="zh-CN" altLang="en-US" sz="1400" dirty="0">
                        <a:latin typeface="微软雅黑" panose="020B0503020204020204" pitchFamily="34" charset="-122"/>
                        <a:ea typeface="微软雅黑" panose="020B0503020204020204" pitchFamily="34" charset="-122"/>
                      </a:endParaRPr>
                    </a:p>
                    <a:p>
                      <a:endParaRPr lang="zh-CN" altLang="en-US" sz="1400" dirty="0">
                        <a:latin typeface="微软雅黑" panose="020B0503020204020204" pitchFamily="34" charset="-122"/>
                        <a:ea typeface="微软雅黑" panose="020B0503020204020204" pitchFamily="34" charset="-122"/>
                      </a:endParaRPr>
                    </a:p>
                  </a:txBody>
                  <a:tcPr marL="68580" marR="68580" marT="34290" marB="34290" anchor="ctr" anchorCtr="1">
                    <a:lnL>
                      <a:noFill/>
                    </a:lnL>
                    <a:lnR>
                      <a:noFill/>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a:noFill/>
                    </a:lnL>
                    <a:lnR>
                      <a:noFill/>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a:noFill/>
                    </a:lnL>
                    <a:lnR>
                      <a:noFill/>
                    </a:lnR>
                    <a:lnT w="12700" cap="flat" cmpd="sng" algn="ctr">
                      <a:noFill/>
                      <a:prstDash val="lgDashDot"/>
                      <a:round/>
                      <a:headEnd type="none" w="med" len="med"/>
                      <a:tailEnd type="none" w="med" len="med"/>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831478757"/>
                  </a:ext>
                </a:extLst>
              </a:tr>
            </a:tbl>
          </a:graphicData>
        </a:graphic>
      </p:graphicFrame>
      <p:pic>
        <p:nvPicPr>
          <p:cNvPr id="7" name="图片 1"/>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7188" y1="6005" x2="24554" y2="69452"/>
                        <a14:foregroundMark x1="86161" y1="7050" x2="78348" y2="72324"/>
                        <a14:foregroundMark x1="11161" y1="78590" x2="89955" y2="75457"/>
                        <a14:foregroundMark x1="7143" y1="89034" x2="91518" y2="87728"/>
                        <a14:foregroundMark x1="8036" y1="83551" x2="92857" y2="83290"/>
                        <a14:foregroundMark x1="18080" y1="93211" x2="85714" y2="92428"/>
                        <a14:foregroundMark x1="30804" y1="90339" x2="76786" y2="89295"/>
                        <a14:foregroundMark x1="29464" y1="86945" x2="56027" y2="86945"/>
                      </a14:backgroundRemoval>
                    </a14:imgEffect>
                  </a14:imgLayer>
                </a14:imgProps>
              </a:ext>
              <a:ext uri="{28A0092B-C50C-407E-A947-70E740481C1C}">
                <a14:useLocalDpi xmlns:a14="http://schemas.microsoft.com/office/drawing/2010/main" val="0"/>
              </a:ext>
            </a:extLst>
          </a:blip>
          <a:srcRect/>
          <a:stretch>
            <a:fillRect/>
          </a:stretch>
        </p:blipFill>
        <p:spPr bwMode="auto">
          <a:xfrm>
            <a:off x="3761910" y="987574"/>
            <a:ext cx="1302205" cy="111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4516" y1="4527" x2="85161" y2="79835"/>
                        <a14:foregroundMark x1="5806" y1="5350" x2="19355" y2="92181"/>
                        <a14:foregroundMark x1="21613" y1="88066" x2="90000" y2="84774"/>
                      </a14:backgroundRemoval>
                    </a14:imgEffect>
                  </a14:imgLayer>
                </a14:imgProps>
              </a:ext>
              <a:ext uri="{28A0092B-C50C-407E-A947-70E740481C1C}">
                <a14:useLocalDpi xmlns:a14="http://schemas.microsoft.com/office/drawing/2010/main" val="0"/>
              </a:ext>
            </a:extLst>
          </a:blip>
          <a:srcRect/>
          <a:stretch>
            <a:fillRect/>
          </a:stretch>
        </p:blipFill>
        <p:spPr bwMode="auto">
          <a:xfrm>
            <a:off x="5598114" y="988776"/>
            <a:ext cx="1415225" cy="11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3579" y1="92637" x2="81053" y2="91211"/>
                      </a14:backgroundRemoval>
                    </a14:imgEffect>
                  </a14:imgLayer>
                </a14:imgProps>
              </a:ext>
              <a:ext uri="{28A0092B-C50C-407E-A947-70E740481C1C}">
                <a14:useLocalDpi xmlns:a14="http://schemas.microsoft.com/office/drawing/2010/main" val="0"/>
              </a:ext>
            </a:extLst>
          </a:blip>
          <a:srcRect/>
          <a:stretch>
            <a:fillRect/>
          </a:stretch>
        </p:blipFill>
        <p:spPr bwMode="auto">
          <a:xfrm>
            <a:off x="3761910" y="2310294"/>
            <a:ext cx="1380651" cy="122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5873" y1="89333" x2="88095" y2="90000"/>
                        <a14:foregroundMark x1="93651" y1="6000" x2="86508" y2="69667"/>
                        <a14:foregroundMark x1="7672" y1="6667" x2="20106" y2="82000"/>
                      </a14:backgroundRemoval>
                    </a14:imgEffect>
                  </a14:imgLayer>
                </a14:imgProps>
              </a:ext>
              <a:ext uri="{28A0092B-C50C-407E-A947-70E740481C1C}">
                <a14:useLocalDpi xmlns:a14="http://schemas.microsoft.com/office/drawing/2010/main" val="0"/>
              </a:ext>
            </a:extLst>
          </a:blip>
          <a:srcRect/>
          <a:stretch>
            <a:fillRect/>
          </a:stretch>
        </p:blipFill>
        <p:spPr bwMode="auto">
          <a:xfrm>
            <a:off x="5545621" y="2310294"/>
            <a:ext cx="1520209" cy="120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表格 10"/>
          <p:cNvGraphicFramePr>
            <a:graphicFrameLocks noGrp="1"/>
          </p:cNvGraphicFramePr>
          <p:nvPr>
            <p:extLst>
              <p:ext uri="{D42A27DB-BD31-4B8C-83A1-F6EECF244321}">
                <p14:modId xmlns:p14="http://schemas.microsoft.com/office/powerpoint/2010/main" val="1528568916"/>
              </p:ext>
            </p:extLst>
          </p:nvPr>
        </p:nvGraphicFramePr>
        <p:xfrm>
          <a:off x="1763686" y="3634067"/>
          <a:ext cx="5302145" cy="1220997"/>
        </p:xfrm>
        <a:graphic>
          <a:graphicData uri="http://schemas.openxmlformats.org/drawingml/2006/table">
            <a:tbl>
              <a:tblPr firstRow="1" bandRow="1">
                <a:tableStyleId>{2D5ABB26-0587-4C30-8999-92F81FD0307C}</a:tableStyleId>
              </a:tblPr>
              <a:tblGrid>
                <a:gridCol w="1732151">
                  <a:extLst>
                    <a:ext uri="{9D8B030D-6E8A-4147-A177-3AD203B41FA5}">
                      <a16:colId xmlns="" xmlns:a16="http://schemas.microsoft.com/office/drawing/2014/main" val="1388480198"/>
                    </a:ext>
                  </a:extLst>
                </a:gridCol>
                <a:gridCol w="1784997">
                  <a:extLst>
                    <a:ext uri="{9D8B030D-6E8A-4147-A177-3AD203B41FA5}">
                      <a16:colId xmlns="" xmlns:a16="http://schemas.microsoft.com/office/drawing/2014/main" val="491318127"/>
                    </a:ext>
                  </a:extLst>
                </a:gridCol>
                <a:gridCol w="1784997">
                  <a:extLst>
                    <a:ext uri="{9D8B030D-6E8A-4147-A177-3AD203B41FA5}">
                      <a16:colId xmlns="" xmlns:a16="http://schemas.microsoft.com/office/drawing/2014/main" val="746958987"/>
                    </a:ext>
                  </a:extLst>
                </a:gridCol>
              </a:tblGrid>
              <a:tr h="12209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400" dirty="0">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400" dirty="0">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smtClean="0">
                          <a:latin typeface="微软雅黑" panose="020B0503020204020204" pitchFamily="34" charset="-122"/>
                          <a:ea typeface="微软雅黑" panose="020B0503020204020204" pitchFamily="34" charset="-122"/>
                        </a:rPr>
                        <a:t>MSR810-LMS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smtClean="0">
                          <a:latin typeface="微软雅黑" panose="020B0503020204020204" pitchFamily="34" charset="-122"/>
                          <a:ea typeface="微软雅黑" panose="020B0503020204020204" pitchFamily="34" charset="-122"/>
                        </a:rPr>
                        <a:t>MSR810-LUS</a:t>
                      </a:r>
                      <a:endParaRPr lang="zh-CN" altLang="en-US" sz="1400" dirty="0">
                        <a:latin typeface="微软雅黑" panose="020B0503020204020204" pitchFamily="34" charset="-122"/>
                        <a:ea typeface="微软雅黑" panose="020B0503020204020204" pitchFamily="34" charset="-122"/>
                      </a:endParaRPr>
                    </a:p>
                    <a:p>
                      <a:endParaRPr lang="zh-CN" altLang="en-US" sz="1400" dirty="0">
                        <a:latin typeface="微软雅黑" panose="020B0503020204020204" pitchFamily="34" charset="-122"/>
                        <a:ea typeface="微软雅黑" panose="020B0503020204020204" pitchFamily="34" charset="-122"/>
                      </a:endParaRPr>
                    </a:p>
                  </a:txBody>
                  <a:tcPr marL="68580" marR="68580" marT="34290" marB="34290" anchor="ctr" anchorCtr="1">
                    <a:lnL>
                      <a:noFill/>
                    </a:lnL>
                    <a:lnR>
                      <a:noFill/>
                    </a:lnR>
                    <a:lnT>
                      <a:noFill/>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a:noFill/>
                    </a:lnL>
                    <a:lnR>
                      <a:noFill/>
                    </a:lnR>
                    <a:lnT>
                      <a:noFill/>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tc>
                  <a:txBody>
                    <a:bodyPr/>
                    <a:lstStyle/>
                    <a:p>
                      <a:endParaRPr lang="zh-CN" altLang="en-US" sz="1400" dirty="0">
                        <a:latin typeface="微软雅黑" panose="020B0503020204020204" pitchFamily="34" charset="-122"/>
                        <a:ea typeface="微软雅黑" panose="020B0503020204020204" pitchFamily="34" charset="-122"/>
                      </a:endParaRPr>
                    </a:p>
                  </a:txBody>
                  <a:tcPr marL="68580" marR="68580" marT="34290" marB="34290">
                    <a:lnL>
                      <a:noFill/>
                    </a:lnL>
                    <a:lnR>
                      <a:noFill/>
                    </a:lnR>
                    <a:lnT>
                      <a:noFill/>
                    </a:lnT>
                    <a:lnB w="12700" cap="flat" cmpd="sng" algn="ctr">
                      <a:noFill/>
                      <a:prstDash val="lgDash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743756278"/>
                  </a:ext>
                </a:extLst>
              </a:tr>
            </a:tbl>
          </a:graphicData>
        </a:graphic>
      </p:graphicFrame>
      <p:pic>
        <p:nvPicPr>
          <p:cNvPr id="12" name="图片 11"/>
          <p:cNvPicPr>
            <a:picLocks noChangeAspect="1"/>
          </p:cNvPicPr>
          <p:nvPr/>
        </p:nvPicPr>
        <p:blipFill>
          <a:blip r:embed="rId10"/>
          <a:stretch>
            <a:fillRect/>
          </a:stretch>
        </p:blipFill>
        <p:spPr>
          <a:xfrm>
            <a:off x="4021840" y="3672907"/>
            <a:ext cx="860788" cy="1130587"/>
          </a:xfrm>
          <a:prstGeom prst="rect">
            <a:avLst/>
          </a:prstGeom>
        </p:spPr>
      </p:pic>
      <p:pic>
        <p:nvPicPr>
          <p:cNvPr id="13" name="图片 12"/>
          <p:cNvPicPr>
            <a:picLocks noChangeAspect="1"/>
          </p:cNvPicPr>
          <p:nvPr/>
        </p:nvPicPr>
        <p:blipFill>
          <a:blip r:embed="rId11"/>
          <a:stretch>
            <a:fillRect/>
          </a:stretch>
        </p:blipFill>
        <p:spPr>
          <a:xfrm>
            <a:off x="5945278" y="3682561"/>
            <a:ext cx="753646" cy="1125280"/>
          </a:xfrm>
          <a:prstGeom prst="rect">
            <a:avLst/>
          </a:prstGeom>
        </p:spPr>
      </p:pic>
    </p:spTree>
    <p:extLst>
      <p:ext uri="{BB962C8B-B14F-4D97-AF65-F5344CB8AC3E}">
        <p14:creationId xmlns:p14="http://schemas.microsoft.com/office/powerpoint/2010/main" val="2413608811"/>
      </p:ext>
    </p:extLst>
  </p:cSld>
  <p:clrMapOvr>
    <a:masterClrMapping/>
  </p:clrMapOvr>
  <p:timing>
    <p:tnLst>
      <p:par>
        <p:cTn id="1" dur="indefinite" restart="never" nodeType="tmRoot"/>
      </p:par>
    </p:tnLst>
  </p:timing>
</p:sld>
</file>

<file path=ppt/theme/theme1.xml><?xml version="1.0" encoding="utf-8"?>
<a:theme xmlns:a="http://schemas.openxmlformats.org/drawingml/2006/main" name="封面模板">
  <a:themeElements>
    <a:clrScheme name="主题颜色-1">
      <a:dk1>
        <a:srgbClr val="262626"/>
      </a:dk1>
      <a:lt1>
        <a:srgbClr val="FFFFFF"/>
      </a:lt1>
      <a:dk2>
        <a:srgbClr val="262626"/>
      </a:dk2>
      <a:lt2>
        <a:srgbClr val="BFBFBF"/>
      </a:lt2>
      <a:accent1>
        <a:srgbClr val="2C4155"/>
      </a:accent1>
      <a:accent2>
        <a:srgbClr val="2290B3"/>
      </a:accent2>
      <a:accent3>
        <a:srgbClr val="6EADA7"/>
      </a:accent3>
      <a:accent4>
        <a:srgbClr val="ADB378"/>
      </a:accent4>
      <a:accent5>
        <a:srgbClr val="EB6161"/>
      </a:accent5>
      <a:accent6>
        <a:srgbClr val="CF7B0F"/>
      </a:accent6>
      <a:hlink>
        <a:srgbClr val="598486"/>
      </a:hlink>
      <a:folHlink>
        <a:srgbClr val="0072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模板-Top Secret  绝密">
  <a:themeElements>
    <a:clrScheme name="主题颜色-1">
      <a:dk1>
        <a:srgbClr val="262626"/>
      </a:dk1>
      <a:lt1>
        <a:srgbClr val="FFFFFF"/>
      </a:lt1>
      <a:dk2>
        <a:srgbClr val="262626"/>
      </a:dk2>
      <a:lt2>
        <a:srgbClr val="BFBFBF"/>
      </a:lt2>
      <a:accent1>
        <a:srgbClr val="2C4155"/>
      </a:accent1>
      <a:accent2>
        <a:srgbClr val="2290B3"/>
      </a:accent2>
      <a:accent3>
        <a:srgbClr val="6EADA7"/>
      </a:accent3>
      <a:accent4>
        <a:srgbClr val="ADB378"/>
      </a:accent4>
      <a:accent5>
        <a:srgbClr val="EB6161"/>
      </a:accent5>
      <a:accent6>
        <a:srgbClr val="CF7B0F"/>
      </a:accent6>
      <a:hlink>
        <a:srgbClr val="598486"/>
      </a:hlink>
      <a:folHlink>
        <a:srgbClr val="007272"/>
      </a:folHlink>
    </a:clrScheme>
    <a:fontScheme name="自定义设计方案">
      <a:majorFont>
        <a:latin typeface="Arial"/>
        <a:ea typeface="华文细黑"/>
        <a:cs typeface=""/>
      </a:majorFont>
      <a:minorFont>
        <a:latin typeface="华文中宋"/>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688B6"/>
        </a:solidFill>
        <a:ln w="12700" cap="flat" cmpd="sng" algn="ctr">
          <a:noFill/>
          <a:prstDash val="dash"/>
        </a:ln>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defRPr>
        </a:defPPr>
      </a:lstStyle>
    </a:sp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模板-Secret  机密 ">
  <a:themeElements>
    <a:clrScheme name="主题颜色-1">
      <a:dk1>
        <a:srgbClr val="262626"/>
      </a:dk1>
      <a:lt1>
        <a:srgbClr val="FFFFFF"/>
      </a:lt1>
      <a:dk2>
        <a:srgbClr val="262626"/>
      </a:dk2>
      <a:lt2>
        <a:srgbClr val="BFBFBF"/>
      </a:lt2>
      <a:accent1>
        <a:srgbClr val="2C4155"/>
      </a:accent1>
      <a:accent2>
        <a:srgbClr val="2290B3"/>
      </a:accent2>
      <a:accent3>
        <a:srgbClr val="6EADA7"/>
      </a:accent3>
      <a:accent4>
        <a:srgbClr val="ADB378"/>
      </a:accent4>
      <a:accent5>
        <a:srgbClr val="EB6161"/>
      </a:accent5>
      <a:accent6>
        <a:srgbClr val="CF7B0F"/>
      </a:accent6>
      <a:hlink>
        <a:srgbClr val="598486"/>
      </a:hlink>
      <a:folHlink>
        <a:srgbClr val="007272"/>
      </a:folHlink>
    </a:clrScheme>
    <a:fontScheme name="自定义设计方案">
      <a:majorFont>
        <a:latin typeface="Arial"/>
        <a:ea typeface="华文细黑"/>
        <a:cs typeface=""/>
      </a:majorFont>
      <a:minorFont>
        <a:latin typeface="华文中宋"/>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688B6"/>
        </a:solidFill>
        <a:ln w="12700" cap="flat" cmpd="sng" algn="ctr">
          <a:noFill/>
          <a:prstDash val="dash"/>
        </a:ln>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defRPr>
        </a:defPPr>
      </a:lstStyle>
    </a:sp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模板-Confidential 秘密">
  <a:themeElements>
    <a:clrScheme name="主题颜色-1">
      <a:dk1>
        <a:srgbClr val="262626"/>
      </a:dk1>
      <a:lt1>
        <a:srgbClr val="FFFFFF"/>
      </a:lt1>
      <a:dk2>
        <a:srgbClr val="262626"/>
      </a:dk2>
      <a:lt2>
        <a:srgbClr val="BFBFBF"/>
      </a:lt2>
      <a:accent1>
        <a:srgbClr val="2C4155"/>
      </a:accent1>
      <a:accent2>
        <a:srgbClr val="2290B3"/>
      </a:accent2>
      <a:accent3>
        <a:srgbClr val="6EADA7"/>
      </a:accent3>
      <a:accent4>
        <a:srgbClr val="ADB378"/>
      </a:accent4>
      <a:accent5>
        <a:srgbClr val="EB6161"/>
      </a:accent5>
      <a:accent6>
        <a:srgbClr val="CF7B0F"/>
      </a:accent6>
      <a:hlink>
        <a:srgbClr val="598486"/>
      </a:hlink>
      <a:folHlink>
        <a:srgbClr val="007272"/>
      </a:folHlink>
    </a:clrScheme>
    <a:fontScheme name="自定义设计方案">
      <a:majorFont>
        <a:latin typeface="Arial"/>
        <a:ea typeface="华文细黑"/>
        <a:cs typeface=""/>
      </a:majorFont>
      <a:minorFont>
        <a:latin typeface="华文中宋"/>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688B6"/>
        </a:solidFill>
        <a:ln w="12700" cap="flat" cmpd="sng" algn="ctr">
          <a:noFill/>
          <a:prstDash val="dash"/>
        </a:ln>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defRPr>
        </a:defPPr>
      </a:lstStyle>
    </a:sp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模板-Internal  内参">
  <a:themeElements>
    <a:clrScheme name="主题颜色-1">
      <a:dk1>
        <a:srgbClr val="262626"/>
      </a:dk1>
      <a:lt1>
        <a:srgbClr val="FFFFFF"/>
      </a:lt1>
      <a:dk2>
        <a:srgbClr val="262626"/>
      </a:dk2>
      <a:lt2>
        <a:srgbClr val="BFBFBF"/>
      </a:lt2>
      <a:accent1>
        <a:srgbClr val="2C4155"/>
      </a:accent1>
      <a:accent2>
        <a:srgbClr val="2290B3"/>
      </a:accent2>
      <a:accent3>
        <a:srgbClr val="6EADA7"/>
      </a:accent3>
      <a:accent4>
        <a:srgbClr val="ADB378"/>
      </a:accent4>
      <a:accent5>
        <a:srgbClr val="EB6161"/>
      </a:accent5>
      <a:accent6>
        <a:srgbClr val="CF7B0F"/>
      </a:accent6>
      <a:hlink>
        <a:srgbClr val="598486"/>
      </a:hlink>
      <a:folHlink>
        <a:srgbClr val="007272"/>
      </a:folHlink>
    </a:clrScheme>
    <a:fontScheme name="自定义设计方案">
      <a:majorFont>
        <a:latin typeface="Arial"/>
        <a:ea typeface="华文细黑"/>
        <a:cs typeface=""/>
      </a:majorFont>
      <a:minorFont>
        <a:latin typeface="华文中宋"/>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688B6"/>
        </a:solidFill>
        <a:ln w="12700" cap="flat" cmpd="sng" algn="ctr">
          <a:noFill/>
          <a:prstDash val="dash"/>
        </a:ln>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defRPr>
        </a:defPPr>
      </a:lstStyle>
    </a:sp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a2b6b20f-9763-4de6-85cc-78589a406804">UCFH5TWPWDNU-2072096189-1530</_dlc_DocId>
    <_dlc_DocIdUrl xmlns="a2b6b20f-9763-4de6-85cc-78589a406804">
      <Url>http://cmp.h3c.com:9090/_layouts/15/DocIdRedir.aspx?ID=UCFH5TWPWDNU-2072096189-1530</Url>
      <Description>UCFH5TWPWDNU-2072096189-1530</Description>
    </_dlc_DocIdUrl>
    <FilePathEX xmlns="a2b6b20f-9763-4de6-85cc-78589a406804" xsi:nil="true"/>
    <IconOverlay xmlns="http://schemas.microsoft.com/sharepoint/v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文档" ma:contentTypeID="0x01010020F9F0328DBB794BB596573A064C7F7C" ma:contentTypeVersion="1" ma:contentTypeDescription="新建文档。" ma:contentTypeScope="" ma:versionID="e1d1e024392df1f4ba3618986ff610f4">
  <xsd:schema xmlns:xsd="http://www.w3.org/2001/XMLSchema" xmlns:xs="http://www.w3.org/2001/XMLSchema" xmlns:p="http://schemas.microsoft.com/office/2006/metadata/properties" xmlns:ns2="a2b6b20f-9763-4de6-85cc-78589a406804" xmlns:ns3="http://schemas.microsoft.com/sharepoint/v4" targetNamespace="http://schemas.microsoft.com/office/2006/metadata/properties" ma:root="true" ma:fieldsID="67130f4ad5ed48f9b3792515561fb2ad" ns2:_="" ns3:_="">
    <xsd:import namespace="a2b6b20f-9763-4de6-85cc-78589a406804"/>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2:FilePathEX"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b6b20f-9763-4de6-85cc-78589a406804" elementFormDefault="qualified">
    <xsd:import namespace="http://schemas.microsoft.com/office/2006/documentManagement/types"/>
    <xsd:import namespace="http://schemas.microsoft.com/office/infopath/2007/PartnerControls"/>
    <xsd:element name="_dlc_DocId" ma:index="8" nillable="true" ma:displayName="文档 ID 值" ma:description="分配至此项的文档 ID 值。" ma:internalName="_dlc_DocId" ma:readOnly="true">
      <xsd:simpleType>
        <xsd:restriction base="dms:Text"/>
      </xsd:simpleType>
    </xsd:element>
    <xsd:element name="_dlc_DocIdUrl" ma:index="9" nillable="true" ma:displayName="文档 ID" ma:description="此文档的永久链接。"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永久 ID" ma:description="在添加过程中保留 ID。" ma:hidden="true" ma:internalName="_dlc_DocIdPersistId" ma:readOnly="true">
      <xsd:simpleType>
        <xsd:restriction base="dms:Boolean"/>
      </xsd:simpleType>
    </xsd:element>
    <xsd:element name="FilePathEX" ma:index="11" nillable="true" ma:displayName="FilePathEX" ma:description="文档存储路径。供文档搜索使用" ma:internalName="FilePathEX">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内容类型"/>
        <xsd:element ref="dc:title" minOccurs="0" maxOccurs="1" ma:index="4" ma:displayName="标题"/>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817CBB-9A96-4174-A97D-C86CA5BB2DED}">
  <ds:schemaRefs>
    <ds:schemaRef ds:uri="http://schemas.microsoft.com/office/2006/documentManagement/types"/>
    <ds:schemaRef ds:uri="a2b6b20f-9763-4de6-85cc-78589a406804"/>
    <ds:schemaRef ds:uri="http://purl.org/dc/elements/1.1/"/>
    <ds:schemaRef ds:uri="http://schemas.microsoft.com/office/2006/metadata/properties"/>
    <ds:schemaRef ds:uri="http://www.w3.org/XML/1998/namespace"/>
    <ds:schemaRef ds:uri="http://purl.org/dc/dcmitype/"/>
    <ds:schemaRef ds:uri="http://schemas.openxmlformats.org/package/2006/metadata/core-properties"/>
    <ds:schemaRef ds:uri="http://schemas.microsoft.com/sharepoint/v4"/>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5331411B-FDAD-436B-B4B9-949145A0D3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b6b20f-9763-4de6-85cc-78589a406804"/>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F95F76-8C9F-4243-84CB-01F5C4D233E5}">
  <ds:schemaRefs>
    <ds:schemaRef ds:uri="http://schemas.microsoft.com/sharepoint/events"/>
  </ds:schemaRefs>
</ds:datastoreItem>
</file>

<file path=customXml/itemProps4.xml><?xml version="1.0" encoding="utf-8"?>
<ds:datastoreItem xmlns:ds="http://schemas.openxmlformats.org/officeDocument/2006/customXml" ds:itemID="{F33FCC09-8EAB-4EDA-B4A0-E79EA54407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新华三集团PPT模板-白底中文模板</Template>
  <TotalTime>1811</TotalTime>
  <Words>6698</Words>
  <Application>Microsoft Office PowerPoint</Application>
  <PresentationFormat>全屏显示(16:9)</PresentationFormat>
  <Paragraphs>1175</Paragraphs>
  <Slides>56</Slides>
  <Notes>40</Notes>
  <HiddenSlides>8</HiddenSlides>
  <MMClips>0</MMClips>
  <ScaleCrop>false</ScaleCrop>
  <HeadingPairs>
    <vt:vector size="8" baseType="variant">
      <vt:variant>
        <vt:lpstr>已用的字体</vt:lpstr>
      </vt:variant>
      <vt:variant>
        <vt:i4>15</vt:i4>
      </vt:variant>
      <vt:variant>
        <vt:lpstr>主题</vt:lpstr>
      </vt:variant>
      <vt:variant>
        <vt:i4>5</vt:i4>
      </vt:variant>
      <vt:variant>
        <vt:lpstr>嵌入 OLE 服务器</vt:lpstr>
      </vt:variant>
      <vt:variant>
        <vt:i4>2</vt:i4>
      </vt:variant>
      <vt:variant>
        <vt:lpstr>幻灯片标题</vt:lpstr>
      </vt:variant>
      <vt:variant>
        <vt:i4>56</vt:i4>
      </vt:variant>
    </vt:vector>
  </HeadingPairs>
  <TitlesOfParts>
    <vt:vector size="78" baseType="lpstr">
      <vt:lpstr>Futura Bk</vt:lpstr>
      <vt:lpstr>huxiaobo-gdh</vt:lpstr>
      <vt:lpstr>等线</vt:lpstr>
      <vt:lpstr>等线 Light</vt:lpstr>
      <vt:lpstr>华文细黑</vt:lpstr>
      <vt:lpstr>华文中宋</vt:lpstr>
      <vt:lpstr>宋体</vt:lpstr>
      <vt:lpstr>微软雅黑</vt:lpstr>
      <vt:lpstr>Arial</vt:lpstr>
      <vt:lpstr>Calibri</vt:lpstr>
      <vt:lpstr>Courier New</vt:lpstr>
      <vt:lpstr>Microsoft Sans Serif</vt:lpstr>
      <vt:lpstr>Tahoma</vt:lpstr>
      <vt:lpstr>Times New Roman</vt:lpstr>
      <vt:lpstr>Wingdings</vt:lpstr>
      <vt:lpstr>封面模板</vt:lpstr>
      <vt:lpstr>模板-Top Secret  绝密</vt:lpstr>
      <vt:lpstr>模板-Secret  机密 </vt:lpstr>
      <vt:lpstr>模板-Confidential 秘密</vt:lpstr>
      <vt:lpstr>模板-Internal  内参</vt:lpstr>
      <vt:lpstr>Clip</vt:lpstr>
      <vt:lpstr>CorelDRAW</vt:lpstr>
      <vt:lpstr>PowerPoint 演示文稿</vt:lpstr>
      <vt:lpstr>PowerPoint 演示文稿</vt:lpstr>
      <vt:lpstr>PowerPoint 演示文稿</vt:lpstr>
      <vt:lpstr>PowerPoint 演示文稿</vt:lpstr>
      <vt:lpstr>MSR G2产品定位和新特性</vt:lpstr>
      <vt:lpstr>PowerPoint 演示文稿</vt:lpstr>
      <vt:lpstr>PowerPoint 演示文稿</vt:lpstr>
      <vt:lpstr>PowerPoint 演示文稿</vt:lpstr>
      <vt:lpstr>MSR 810无线路由器产品介绍</vt:lpstr>
      <vt:lpstr>MSR 900E系列产品介绍</vt:lpstr>
      <vt:lpstr>MSR 930系列产品介绍</vt:lpstr>
      <vt:lpstr>MSR 2600系列产品介绍</vt:lpstr>
      <vt:lpstr>MSR 3600系列产品介绍</vt:lpstr>
      <vt:lpstr>MSR 3600系列产品介绍</vt:lpstr>
      <vt:lpstr>MSR 26系列产品介绍</vt:lpstr>
      <vt:lpstr>MSR 36系列产品介绍</vt:lpstr>
      <vt:lpstr>MSR 36系列产品介绍</vt:lpstr>
      <vt:lpstr>MSR 56系列产品介绍</vt:lpstr>
      <vt:lpstr>MSR 56系列产品介绍</vt:lpstr>
      <vt:lpstr>MSR 5680产品介绍</vt:lpstr>
      <vt:lpstr>MSR 56系列MPU主控板</vt:lpstr>
      <vt:lpstr>MSR 56系列SPU转发板</vt:lpstr>
      <vt:lpstr>MSR 56系列SPU转发板</vt:lpstr>
      <vt:lpstr>MSR G2产品模块接口卡</vt:lpstr>
      <vt:lpstr>MSR G2高密度千兆以太网路由模块</vt:lpstr>
      <vt:lpstr>MSR G2全千兆以太网交换模块</vt:lpstr>
      <vt:lpstr>MSR G2高密度VPM2模块</vt:lpstr>
      <vt:lpstr>MSR G2 PoE &amp; PoE＋</vt:lpstr>
      <vt:lpstr>PowerPoint 演示文稿</vt:lpstr>
      <vt:lpstr>COMWARE V7特点</vt:lpstr>
      <vt:lpstr>COMWARE V7系统构成</vt:lpstr>
      <vt:lpstr>模块化云网络操作系统</vt:lpstr>
      <vt:lpstr>高业务性能硬件架构设计－ MSR36</vt:lpstr>
      <vt:lpstr>高业务性能硬件架构设计－ MSR56</vt:lpstr>
      <vt:lpstr>PowerPoint 演示文稿</vt:lpstr>
      <vt:lpstr>MSR G2产品主要特点</vt:lpstr>
      <vt:lpstr>MSR G2 license解决方案</vt:lpstr>
      <vt:lpstr>MSR G2 特性包无需license款型</vt:lpstr>
      <vt:lpstr>MSR G2 license激活功能</vt:lpstr>
      <vt:lpstr>MSR G2软件包管理</vt:lpstr>
      <vt:lpstr>RBAC-基于角色的访问控制</vt:lpstr>
      <vt:lpstr>EAA 嵌入式自动化架构</vt:lpstr>
      <vt:lpstr>EAA 网络维护</vt:lpstr>
      <vt:lpstr>内嵌TCL</vt:lpstr>
      <vt:lpstr>零配置开局</vt:lpstr>
      <vt:lpstr>系统电源灵活备份</vt:lpstr>
      <vt:lpstr>智能系统监控设计</vt:lpstr>
      <vt:lpstr>可编程器件在线升级</vt:lpstr>
      <vt:lpstr>先进的风道隔离设计</vt:lpstr>
      <vt:lpstr>PowerPoint 演示文稿</vt:lpstr>
      <vt:lpstr>商业连锁解决方案</vt:lpstr>
      <vt:lpstr>金融行业典型组网</vt:lpstr>
      <vt:lpstr>政府行业典型组网</vt:lpstr>
      <vt:lpstr>电力行业典型组网</vt:lpstr>
      <vt:lpstr>VPN典型应用组网</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PPT使用说明</dc:title>
  <dc:creator>dingyuanmeng 11958</dc:creator>
  <cp:lastModifiedBy>xumeng 15237 (TS)</cp:lastModifiedBy>
  <cp:revision>318</cp:revision>
  <cp:lastPrinted>2013-01-19T15:46:00Z</cp:lastPrinted>
  <dcterms:created xsi:type="dcterms:W3CDTF">2016-05-11T02:15:00Z</dcterms:created>
  <dcterms:modified xsi:type="dcterms:W3CDTF">2021-02-07T15:23:46Z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0x01010020F9F0328DBB794BB596573A064C7F7C</vt:lpwstr>
  </property>
  <property fmtid="{D5CDD505-2E9C-101B-9397-08002B2CF9AE}" pid="3" name="NXPowerLiteLastOptimized">
    <vt:lpwstr>2934491</vt:lpwstr>
  </property>
  <property fmtid="{D5CDD505-2E9C-101B-9397-08002B2CF9AE}" pid="4" name="NXPowerLiteSettings">
    <vt:lpwstr>F7000400038000</vt:lpwstr>
  </property>
  <property fmtid="{D5CDD505-2E9C-101B-9397-08002B2CF9AE}" pid="5" name="NXPowerLiteVersion">
    <vt:lpwstr>D5.0.6</vt:lpwstr>
  </property>
  <property fmtid="{D5CDD505-2E9C-101B-9397-08002B2CF9AE}" pid="6" name="Version">
    <vt:i4>1</vt:i4>
  </property>
  <property fmtid="{D5CDD505-2E9C-101B-9397-08002B2CF9AE}" pid="7" name="KSOProductBuildVer">
    <vt:lpwstr>2052-10.1.0.6748</vt:lpwstr>
  </property>
  <property fmtid="{D5CDD505-2E9C-101B-9397-08002B2CF9AE}" pid="8" name="_dlc_DocIdItemGuid">
    <vt:lpwstr>49d0cc50-f450-4d28-b598-61a30db7e8b8</vt:lpwstr>
  </property>
</Properties>
</file>