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4"/>
    <p:sldMasterId id="2147483659" r:id="rId5"/>
    <p:sldMasterId id="2147483652" r:id="rId6"/>
    <p:sldMasterId id="2147483692" r:id="rId7"/>
    <p:sldMasterId id="2147483704" r:id="rId8"/>
    <p:sldMasterId id="2147483716" r:id="rId9"/>
    <p:sldMasterId id="2147483728" r:id="rId10"/>
    <p:sldMasterId id="2147483740" r:id="rId11"/>
    <p:sldMasterId id="2147483752" r:id="rId12"/>
    <p:sldMasterId id="2147483764" r:id="rId13"/>
    <p:sldMasterId id="2147483776" r:id="rId14"/>
  </p:sldMasterIdLst>
  <p:notesMasterIdLst>
    <p:notesMasterId r:id="rId46"/>
  </p:notesMasterIdLst>
  <p:sldIdLst>
    <p:sldId id="256" r:id="rId15"/>
    <p:sldId id="269" r:id="rId16"/>
    <p:sldId id="268" r:id="rId17"/>
    <p:sldId id="343" r:id="rId18"/>
    <p:sldId id="377" r:id="rId19"/>
    <p:sldId id="376" r:id="rId20"/>
    <p:sldId id="378" r:id="rId21"/>
    <p:sldId id="385" r:id="rId22"/>
    <p:sldId id="392" r:id="rId23"/>
    <p:sldId id="386" r:id="rId24"/>
    <p:sldId id="410" r:id="rId25"/>
    <p:sldId id="387" r:id="rId26"/>
    <p:sldId id="411" r:id="rId27"/>
    <p:sldId id="388" r:id="rId28"/>
    <p:sldId id="393" r:id="rId29"/>
    <p:sldId id="412" r:id="rId30"/>
    <p:sldId id="389" r:id="rId31"/>
    <p:sldId id="394" r:id="rId32"/>
    <p:sldId id="397" r:id="rId33"/>
    <p:sldId id="413" r:id="rId34"/>
    <p:sldId id="395" r:id="rId35"/>
    <p:sldId id="398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260" r:id="rId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3C" initials="H" lastIdx="7" clrIdx="0"/>
  <p:cmAuthor id="1" name="1" initials="1" lastIdx="9" clrIdx="1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FFFF99"/>
    <a:srgbClr val="000066"/>
    <a:srgbClr val="0000FF"/>
    <a:srgbClr val="AB5BB8"/>
    <a:srgbClr val="CCFF33"/>
    <a:srgbClr val="B8B8B8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265" autoAdjust="0"/>
  </p:normalViewPr>
  <p:slideViewPr>
    <p:cSldViewPr showGuides="1">
      <p:cViewPr varScale="1">
        <p:scale>
          <a:sx n="68" d="100"/>
          <a:sy n="68" d="100"/>
        </p:scale>
        <p:origin x="10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8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E5221E-23F9-4EAA-8DE3-532E4EB363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72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472EA-860E-4B8F-BDB0-C89F263B0662}" type="slidenum">
              <a:rPr lang="en-US" altLang="zh-CN"/>
              <a:pPr/>
              <a:t>0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357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58318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18E3D-1245-435B-86CD-CAFD8B669E17}" type="slidenum">
              <a:rPr lang="en-US" altLang="zh-CN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2594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79480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18E3D-1245-435B-86CD-CAFD8B669E17}" type="slidenum">
              <a:rPr lang="en-US" altLang="zh-CN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651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9116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30418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18E3D-1245-435B-86CD-CAFD8B669E17}" type="slidenum">
              <a:rPr lang="en-US" altLang="zh-CN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8888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501281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97069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7819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FD041-CF22-4D4D-A0C4-7B6F7F2446FB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44418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18E3D-1245-435B-86CD-CAFD8B669E17}" type="slidenum">
              <a:rPr lang="en-US" altLang="zh-CN">
                <a:solidFill>
                  <a:srgbClr val="000000"/>
                </a:solidFill>
              </a:rPr>
              <a:pPr/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15784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171560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43813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20888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70712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64299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359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85512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62249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4007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18E3D-1245-435B-86CD-CAFD8B669E17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9127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69724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B29B-91BF-44FB-9B44-7B34B68A5397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6622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2727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val="338421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3444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WAP</a:t>
            </a:r>
            <a:r>
              <a:rPr lang="zh-CN" altLang="en-US" smtClean="0"/>
              <a:t>，</a:t>
            </a:r>
            <a:r>
              <a:rPr lang="en-US" altLang="zh-CN" smtClean="0"/>
              <a:t>Wireless Application Protocol </a:t>
            </a:r>
            <a:r>
              <a:rPr lang="zh-CN" altLang="en-US" smtClean="0"/>
              <a:t>，无线应用协议</a:t>
            </a:r>
          </a:p>
          <a:p>
            <a:r>
              <a:rPr lang="en-US" altLang="zh-CN" smtClean="0"/>
              <a:t>WAP</a:t>
            </a:r>
            <a:r>
              <a:rPr lang="zh-CN" altLang="en-US" smtClean="0"/>
              <a:t>的目标就是将</a:t>
            </a:r>
            <a:r>
              <a:rPr lang="en-US" altLang="zh-CN" smtClean="0"/>
              <a:t>Internet</a:t>
            </a:r>
            <a:r>
              <a:rPr lang="zh-CN" altLang="en-US" smtClean="0"/>
              <a:t>的丰富信息及先进的业务引入到移动电话等无线终端之中。</a:t>
            </a:r>
          </a:p>
          <a:p>
            <a:r>
              <a:rPr lang="en-US" altLang="zh-CN" smtClean="0"/>
              <a:t>WAP</a:t>
            </a:r>
            <a:r>
              <a:rPr lang="zh-CN" altLang="en-US" smtClean="0"/>
              <a:t>只要求移动电话和</a:t>
            </a:r>
            <a:r>
              <a:rPr lang="en-US" altLang="zh-CN" smtClean="0"/>
              <a:t>WAP</a:t>
            </a:r>
            <a:r>
              <a:rPr lang="zh-CN" altLang="en-US" smtClean="0"/>
              <a:t>代理服务器的支持，而不要求现有的移动通信网络协议做任何的改动。</a:t>
            </a:r>
          </a:p>
        </p:txBody>
      </p:sp>
    </p:spTree>
    <p:extLst>
      <p:ext uri="{BB962C8B-B14F-4D97-AF65-F5344CB8AC3E}">
        <p14:creationId xmlns:p14="http://schemas.microsoft.com/office/powerpoint/2010/main" val="206149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24844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F870-D6DD-4097-A651-ACB3332EC013}" type="slidenum">
              <a:rPr lang="en-US" altLang="zh-CN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3005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8920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58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7160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22774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862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298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5249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4091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86339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967350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74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584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827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1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2694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31887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290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235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992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4916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587445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3389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493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7013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9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29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791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4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72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77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0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811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29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739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91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54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672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9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8502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143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69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861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4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9624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4916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7135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265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000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6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02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121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30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8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6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83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7404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5062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7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70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6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02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121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30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80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60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7404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5062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7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70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6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020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121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3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2607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8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60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7404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5062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7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70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62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02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1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3497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30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8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60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7404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5062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7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70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44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5524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16601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24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45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011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2900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21910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54538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55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190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01196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2778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23789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48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376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730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8321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5697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001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939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26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chemeClr val="bg1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chemeClr val="bg1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8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50199" name="Picture 23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0" name="AutoShape 24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50205" name="Picture 29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06" name="AutoShape 30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H3C+中文口号_红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1148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71800" y="4038600"/>
            <a:ext cx="335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ea typeface="华文细黑" pitchFamily="2" charset="-122"/>
              </a:rPr>
              <a:t>杭州华三通信技术有限公司</a:t>
            </a:r>
          </a:p>
          <a:p>
            <a:pPr algn="ctr">
              <a:lnSpc>
                <a:spcPct val="130000"/>
              </a:lnSpc>
            </a:pPr>
            <a:r>
              <a:rPr lang="en-US" altLang="zh-CN" sz="2000">
                <a:ea typeface="华文细黑" pitchFamily="2" charset="-122"/>
              </a:rPr>
              <a:t>www.h3c.com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rgbClr val="FFFFFF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22DF238C-63B2-4B59-9878-D611DA6A87AD}" type="slidenum">
              <a:rPr lang="en-US" altLang="zh-CN" sz="1400">
                <a:solidFill>
                  <a:srgbClr val="FFFFFF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rgbClr val="FFFFFF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5300" y="1401763"/>
            <a:ext cx="8343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C0000"/>
                </a:solidFill>
                <a:ea typeface="华文细黑" pitchFamily="2" charset="-122"/>
              </a:rPr>
              <a:t>MSR V7</a:t>
            </a:r>
            <a:r>
              <a:rPr lang="zh-CN" altLang="en-US" sz="3600" b="1">
                <a:solidFill>
                  <a:srgbClr val="CC0000"/>
                </a:solidFill>
                <a:ea typeface="华文细黑" pitchFamily="2" charset="-122"/>
              </a:rPr>
              <a:t>平台</a:t>
            </a:r>
            <a:r>
              <a:rPr lang="en-US" altLang="zh-CN" sz="3600" b="1" smtClean="0">
                <a:solidFill>
                  <a:srgbClr val="CC0000"/>
                </a:solidFill>
                <a:ea typeface="华文细黑" pitchFamily="2" charset="-122"/>
              </a:rPr>
              <a:t>3G&amp;4G</a:t>
            </a:r>
            <a:r>
              <a:rPr lang="zh-CN" altLang="en-US" sz="3600" b="1">
                <a:solidFill>
                  <a:srgbClr val="CC0000"/>
                </a:solidFill>
                <a:ea typeface="华文细黑" pitchFamily="2" charset="-122"/>
              </a:rPr>
              <a:t>特性介绍</a:t>
            </a:r>
            <a:endParaRPr lang="zh-CN" altLang="en-US" sz="3600" b="1" dirty="0">
              <a:solidFill>
                <a:srgbClr val="CC0000"/>
              </a:solidFill>
              <a:ea typeface="华文细黑" pitchFamily="2" charset="-122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33400" y="6429375"/>
            <a:ext cx="4494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1200">
                <a:solidFill>
                  <a:srgbClr val="5F5F5F"/>
                </a:solidFill>
                <a:ea typeface="华文细黑" pitchFamily="2" charset="-122"/>
              </a:rPr>
              <a:t>杭州华三通信技术有限公司 版权所有，未经授权不得使用与传播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MSR</a:t>
            </a:r>
            <a:r>
              <a:rPr lang="zh-CN" altLang="en-US" smtClean="0"/>
              <a:t>支持的</a:t>
            </a:r>
            <a:r>
              <a:rPr lang="en-US" altLang="zh-CN" smtClean="0"/>
              <a:t>LTE</a:t>
            </a:r>
            <a:r>
              <a:rPr lang="zh-CN" altLang="en-US" smtClean="0"/>
              <a:t>频段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smtClean="0"/>
              <a:t>TDD-LTE</a:t>
            </a:r>
            <a:r>
              <a:rPr lang="en-US" altLang="zh-CN" sz="2800"/>
              <a:t>: </a:t>
            </a:r>
            <a:r>
              <a:rPr lang="en-US" altLang="zh-CN" sz="2800" smtClean="0"/>
              <a:t>Band 38/39/40</a:t>
            </a:r>
            <a:endParaRPr lang="en-US" altLang="zh-CN" sz="2800"/>
          </a:p>
          <a:p>
            <a:r>
              <a:rPr lang="en-US" altLang="zh-CN" sz="2800"/>
              <a:t>FDD-LTE: </a:t>
            </a:r>
            <a:r>
              <a:rPr lang="en-US" altLang="zh-CN" sz="2800" smtClean="0"/>
              <a:t>Band 1/3/7/8/20</a:t>
            </a:r>
            <a:endParaRPr lang="en-US" altLang="zh-CN" sz="2800"/>
          </a:p>
          <a:p>
            <a:pPr lvl="1"/>
            <a:endParaRPr lang="en-US" altLang="zh-CN" sz="1800" smtClean="0"/>
          </a:p>
          <a:p>
            <a:pPr lvl="1"/>
            <a:endParaRPr lang="en-US" altLang="zh-CN" sz="1800" smtClean="0"/>
          </a:p>
          <a:p>
            <a:pPr marL="457200" lvl="1" indent="0">
              <a:buNone/>
            </a:pPr>
            <a:r>
              <a:rPr lang="zh-CN" altLang="en-US" sz="1800" b="1"/>
              <a:t>注</a:t>
            </a:r>
            <a:r>
              <a:rPr lang="zh-CN" altLang="en-US" sz="1800" b="1" smtClean="0"/>
              <a:t>意：</a:t>
            </a:r>
            <a:endParaRPr lang="en-US" altLang="zh-CN" sz="1800" b="1"/>
          </a:p>
          <a:p>
            <a:pPr marL="800100" lvl="1" indent="-342900">
              <a:buFont typeface="+mj-ea"/>
              <a:buAutoNum type="circleNumDbPlain"/>
            </a:pPr>
            <a:r>
              <a:rPr lang="zh-CN" altLang="en-US" sz="1600" smtClean="0"/>
              <a:t>目</a:t>
            </a:r>
            <a:r>
              <a:rPr lang="zh-CN" altLang="en-US" sz="1600"/>
              <a:t>前电信的</a:t>
            </a:r>
            <a:r>
              <a:rPr lang="en-US" altLang="zh-CN" sz="1600"/>
              <a:t>TDD-LTE</a:t>
            </a:r>
            <a:r>
              <a:rPr lang="zh-CN" altLang="en-US" sz="1600"/>
              <a:t>主要用来测试混合组网，在国内电信</a:t>
            </a:r>
            <a:r>
              <a:rPr lang="en-US" altLang="zh-CN" sz="1600"/>
              <a:t>FDD-LTE</a:t>
            </a:r>
            <a:r>
              <a:rPr lang="zh-CN" altLang="en-US" sz="1600"/>
              <a:t>主要使用</a:t>
            </a:r>
            <a:r>
              <a:rPr lang="en-US" altLang="zh-CN" sz="1600"/>
              <a:t>band1</a:t>
            </a:r>
            <a:r>
              <a:rPr lang="zh-CN" altLang="en-US" sz="1600"/>
              <a:t>、联通的</a:t>
            </a:r>
            <a:r>
              <a:rPr lang="en-US" altLang="zh-CN" sz="1600"/>
              <a:t>FDD-LTE</a:t>
            </a:r>
            <a:r>
              <a:rPr lang="zh-CN" altLang="en-US" sz="1600"/>
              <a:t>主要使用</a:t>
            </a:r>
            <a:r>
              <a:rPr lang="en-US" altLang="zh-CN" sz="1600" smtClean="0"/>
              <a:t>band3</a:t>
            </a:r>
            <a:r>
              <a:rPr lang="zh-CN" altLang="en-US" sz="1600" smtClean="0"/>
              <a:t>，而在国际上联通和电信在</a:t>
            </a:r>
            <a:r>
              <a:rPr lang="en-US" altLang="zh-CN" sz="1600" smtClean="0"/>
              <a:t>FDD</a:t>
            </a:r>
            <a:r>
              <a:rPr lang="zh-CN" altLang="en-US" sz="1600" smtClean="0"/>
              <a:t>频段有部分重叠。</a:t>
            </a:r>
            <a:endParaRPr lang="zh-CN" altLang="en-US" sz="1600"/>
          </a:p>
          <a:p>
            <a:pPr marL="800100" lvl="1" indent="-342900">
              <a:buFont typeface="+mj-ea"/>
              <a:buAutoNum type="circleNumDbPlain"/>
            </a:pPr>
            <a:r>
              <a:rPr lang="zh-CN" altLang="en-US" sz="1600"/>
              <a:t>目前采购的芯片主要是高通的，之所以能够支持电信</a:t>
            </a:r>
            <a:r>
              <a:rPr lang="en-US" altLang="zh-CN" sz="1600"/>
              <a:t>4G</a:t>
            </a:r>
            <a:r>
              <a:rPr lang="zh-CN" altLang="en-US" sz="1600"/>
              <a:t>，就是因为该芯片支持的联通频段和电信中的</a:t>
            </a:r>
            <a:r>
              <a:rPr lang="en-US" altLang="zh-CN" sz="1600"/>
              <a:t>band1</a:t>
            </a:r>
            <a:r>
              <a:rPr lang="zh-CN" altLang="en-US" sz="1600"/>
              <a:t>有部分重叠。</a:t>
            </a:r>
          </a:p>
          <a:p>
            <a:pPr marL="800100" lvl="1" indent="-342900">
              <a:buFont typeface="+mj-ea"/>
              <a:buAutoNum type="circleNumDbPlain"/>
            </a:pPr>
            <a:r>
              <a:rPr lang="zh-CN" altLang="en-US" sz="1600"/>
              <a:t>此处在使用时也应该注意，如果非全网通</a:t>
            </a:r>
            <a:r>
              <a:rPr lang="en-US" altLang="zh-CN" sz="1600"/>
              <a:t>modem</a:t>
            </a:r>
            <a:r>
              <a:rPr lang="zh-CN" altLang="en-US" sz="1600"/>
              <a:t>要使用电信</a:t>
            </a:r>
            <a:r>
              <a:rPr lang="en-US" altLang="zh-CN" sz="1600"/>
              <a:t>LTE</a:t>
            </a:r>
            <a:r>
              <a:rPr lang="zh-CN" altLang="en-US" sz="1600"/>
              <a:t>的话，在接口配置的时候，需要使用</a:t>
            </a:r>
            <a:r>
              <a:rPr lang="en-US" altLang="zh-CN" sz="1600"/>
              <a:t>mode wcdma  lte-only</a:t>
            </a:r>
            <a:r>
              <a:rPr lang="zh-CN" altLang="en-US" sz="1600"/>
              <a:t>，而不能选择</a:t>
            </a:r>
            <a:r>
              <a:rPr lang="en-US" altLang="zh-CN" sz="1600"/>
              <a:t>mode cdma</a:t>
            </a:r>
            <a:r>
              <a:rPr lang="zh-CN" altLang="en-US" sz="1600"/>
              <a:t>，且不支持降到电信</a:t>
            </a:r>
            <a:r>
              <a:rPr lang="en-US" altLang="zh-CN" sz="1600"/>
              <a:t>3G</a:t>
            </a:r>
          </a:p>
          <a:p>
            <a:pPr lvl="1"/>
            <a:endParaRPr lang="en-US" altLang="zh-CN" sz="2200" dirty="0" smtClean="0"/>
          </a:p>
          <a:p>
            <a:pPr lvl="1"/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471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技术简介</a:t>
            </a:r>
            <a:endParaRPr lang="zh-CN" altLang="en-US" sz="2800" b="1" dirty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CC0000"/>
                </a:solidFill>
                <a:ea typeface="华文细黑" pitchFamily="2" charset="-122"/>
              </a:rPr>
              <a:t>设</a:t>
            </a:r>
            <a:r>
              <a:rPr lang="zh-CN" altLang="en-US" sz="2800" b="1">
                <a:solidFill>
                  <a:srgbClr val="CC0000"/>
                </a:solidFill>
                <a:ea typeface="华文细黑" pitchFamily="2" charset="-122"/>
              </a:rPr>
              <a:t>备模块介绍</a:t>
            </a:r>
            <a:endParaRPr lang="en-US" altLang="zh-CN" sz="2800" b="1" dirty="0">
              <a:solidFill>
                <a:srgbClr val="CC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应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用场景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开局通用配置</a:t>
            </a:r>
            <a:endParaRPr lang="en-US" altLang="zh-CN" sz="2800" b="1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维护方法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7245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MSR 3G&amp;4G</a:t>
            </a:r>
            <a:r>
              <a:rPr lang="zh-CN" altLang="en-US" smtClean="0"/>
              <a:t>接口模块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smtClean="0"/>
              <a:t>内置</a:t>
            </a:r>
            <a:r>
              <a:rPr lang="en-US" altLang="zh-CN" sz="2800" smtClean="0"/>
              <a:t>3G&amp;4G Modem</a:t>
            </a:r>
            <a:r>
              <a:rPr lang="zh-CN" altLang="en-US" sz="2800" smtClean="0"/>
              <a:t>的设备</a:t>
            </a:r>
            <a:endParaRPr lang="en-US" altLang="zh-CN" sz="2800" smtClean="0"/>
          </a:p>
          <a:p>
            <a:pPr lvl="1"/>
            <a:r>
              <a:rPr lang="en-US" altLang="zh-CN" sz="2200" smtClean="0"/>
              <a:t>MSR810</a:t>
            </a:r>
            <a:r>
              <a:rPr lang="zh-CN" altLang="en-US" sz="2200" smtClean="0"/>
              <a:t>系列、</a:t>
            </a:r>
            <a:r>
              <a:rPr lang="en-US" altLang="zh-CN" sz="2200" smtClean="0"/>
              <a:t>MSR930</a:t>
            </a:r>
            <a:r>
              <a:rPr lang="zh-CN" altLang="en-US" sz="2200" smtClean="0"/>
              <a:t>系列、</a:t>
            </a:r>
            <a:r>
              <a:rPr lang="en-US" altLang="zh-CN" sz="2200" smtClean="0"/>
              <a:t>MSR2600</a:t>
            </a:r>
            <a:r>
              <a:rPr lang="zh-CN" altLang="en-US" sz="2200" smtClean="0"/>
              <a:t>系列</a:t>
            </a:r>
            <a:endParaRPr lang="en-US" altLang="zh-CN" sz="2200" dirty="0" smtClean="0"/>
          </a:p>
          <a:p>
            <a:pPr lvl="1"/>
            <a:r>
              <a:rPr lang="en-US" altLang="zh-CN" sz="2200" smtClean="0"/>
              <a:t>LA36</a:t>
            </a:r>
            <a:r>
              <a:rPr lang="zh-CN" altLang="en-US" sz="2200" smtClean="0"/>
              <a:t>系列、</a:t>
            </a:r>
            <a:r>
              <a:rPr lang="en-US" altLang="zh-CN" sz="2200" smtClean="0"/>
              <a:t>LA26</a:t>
            </a:r>
            <a:r>
              <a:rPr lang="zh-CN" altLang="en-US" sz="2200" smtClean="0"/>
              <a:t>系列</a:t>
            </a:r>
            <a:endParaRPr lang="en-US" altLang="zh-CN" sz="2200"/>
          </a:p>
          <a:p>
            <a:r>
              <a:rPr lang="zh-CN" altLang="en-US" sz="2800" smtClean="0"/>
              <a:t>独立的</a:t>
            </a:r>
            <a:r>
              <a:rPr lang="en-US" altLang="zh-CN" sz="2800" smtClean="0"/>
              <a:t>3G&amp;4G Modem</a:t>
            </a:r>
            <a:r>
              <a:rPr lang="zh-CN" altLang="en-US" sz="2800" smtClean="0"/>
              <a:t>接口模块</a:t>
            </a:r>
            <a:endParaRPr lang="en-US" altLang="zh-CN" sz="2800"/>
          </a:p>
          <a:p>
            <a:pPr lvl="1"/>
            <a:r>
              <a:rPr lang="en-US" altLang="zh-CN" sz="2200" smtClean="0"/>
              <a:t>SIC-3G</a:t>
            </a:r>
            <a:r>
              <a:rPr lang="zh-CN" altLang="en-US" sz="2200" smtClean="0"/>
              <a:t>、</a:t>
            </a:r>
            <a:r>
              <a:rPr lang="en-US" altLang="zh-CN" sz="2200" smtClean="0"/>
              <a:t>SIC-4G</a:t>
            </a:r>
            <a:endParaRPr lang="en-US" altLang="zh-CN" sz="2200" dirty="0" smtClean="0"/>
          </a:p>
          <a:p>
            <a:pPr lvl="1"/>
            <a:r>
              <a:rPr lang="en-US" altLang="zh-CN" sz="2200" smtClean="0"/>
              <a:t>15</a:t>
            </a:r>
            <a:r>
              <a:rPr lang="zh-CN" altLang="en-US" sz="2200" smtClean="0"/>
              <a:t>年</a:t>
            </a:r>
            <a:r>
              <a:rPr lang="en-US" altLang="zh-CN" sz="2200" smtClean="0"/>
              <a:t>4</a:t>
            </a:r>
            <a:r>
              <a:rPr lang="zh-CN" altLang="en-US" sz="2200" smtClean="0"/>
              <a:t>月之前的</a:t>
            </a:r>
            <a:r>
              <a:rPr lang="en-US" altLang="zh-CN" sz="2200" smtClean="0"/>
              <a:t>SIC-4G</a:t>
            </a:r>
            <a:r>
              <a:rPr lang="zh-CN" altLang="en-US" sz="2200"/>
              <a:t>单板，仅</a:t>
            </a:r>
            <a:r>
              <a:rPr lang="zh-CN" altLang="en-US" sz="2200" smtClean="0"/>
              <a:t>在</a:t>
            </a:r>
            <a:r>
              <a:rPr lang="en-US" altLang="zh-CN" sz="2200" smtClean="0"/>
              <a:t>V7</a:t>
            </a:r>
            <a:r>
              <a:rPr lang="zh-CN" altLang="en-US" sz="2200" smtClean="0"/>
              <a:t>系列</a:t>
            </a:r>
            <a:r>
              <a:rPr lang="en-US" altLang="zh-CN" sz="2200" smtClean="0"/>
              <a:t>MSR</a:t>
            </a:r>
            <a:r>
              <a:rPr lang="zh-CN" altLang="en-US" sz="2200" smtClean="0"/>
              <a:t>和</a:t>
            </a:r>
            <a:r>
              <a:rPr lang="en-US" altLang="zh-CN" sz="2200" smtClean="0"/>
              <a:t>MSR2600</a:t>
            </a:r>
            <a:r>
              <a:rPr lang="zh-CN" altLang="en-US" sz="2200" smtClean="0"/>
              <a:t>系列设备支持支持</a:t>
            </a:r>
            <a:endParaRPr lang="en-US" altLang="zh-CN" sz="2200" smtClean="0"/>
          </a:p>
          <a:p>
            <a:pPr lvl="1"/>
            <a:r>
              <a:rPr lang="en-US" altLang="zh-CN" sz="2200"/>
              <a:t>15</a:t>
            </a:r>
            <a:r>
              <a:rPr lang="zh-CN" altLang="en-US" sz="2200" smtClean="0"/>
              <a:t>年</a:t>
            </a:r>
            <a:r>
              <a:rPr lang="en-US" altLang="zh-CN" sz="2200" smtClean="0"/>
              <a:t>5</a:t>
            </a:r>
            <a:r>
              <a:rPr lang="zh-CN" altLang="en-US" sz="2200" smtClean="0"/>
              <a:t>月之后的</a:t>
            </a:r>
            <a:r>
              <a:rPr lang="en-US" altLang="zh-CN" sz="2200"/>
              <a:t>SIC-4G</a:t>
            </a:r>
            <a:r>
              <a:rPr lang="zh-CN" altLang="en-US" sz="2200"/>
              <a:t>单板</a:t>
            </a:r>
            <a:r>
              <a:rPr lang="zh-CN" altLang="en-US" sz="2200" smtClean="0"/>
              <a:t>，所有</a:t>
            </a:r>
            <a:r>
              <a:rPr lang="en-US" altLang="zh-CN" sz="2200" smtClean="0"/>
              <a:t>MSR</a:t>
            </a:r>
            <a:r>
              <a:rPr lang="zh-CN" altLang="en-US" sz="2200" smtClean="0"/>
              <a:t>均支持</a:t>
            </a:r>
            <a:endParaRPr lang="en-US" altLang="zh-CN" sz="2200" smtClean="0"/>
          </a:p>
          <a:p>
            <a:pPr lvl="1"/>
            <a:endParaRPr lang="en-US" altLang="zh-CN" sz="2200"/>
          </a:p>
          <a:p>
            <a:pPr marL="457200" lvl="1" indent="0">
              <a:buNone/>
            </a:pPr>
            <a:r>
              <a:rPr lang="zh-CN" altLang="en-US" sz="1800" b="1"/>
              <a:t>注意：</a:t>
            </a:r>
            <a:endParaRPr lang="en-US" altLang="zh-CN" sz="1800" b="1"/>
          </a:p>
          <a:p>
            <a:pPr marL="800100" lvl="1" indent="-342900">
              <a:buFont typeface="+mj-ea"/>
              <a:buAutoNum type="circleNumDbPlain"/>
            </a:pPr>
            <a:r>
              <a:rPr lang="zh-CN" altLang="en-US" sz="1600" smtClean="0">
                <a:solidFill>
                  <a:schemeClr val="tx1"/>
                </a:solidFill>
              </a:rPr>
              <a:t>目</a:t>
            </a:r>
            <a:r>
              <a:rPr lang="zh-CN" altLang="en-US" sz="1600">
                <a:solidFill>
                  <a:schemeClr val="tx1"/>
                </a:solidFill>
              </a:rPr>
              <a:t>前还没有可支持的</a:t>
            </a:r>
            <a:r>
              <a:rPr lang="en-US" altLang="zh-CN" sz="1600">
                <a:solidFill>
                  <a:schemeClr val="tx1"/>
                </a:solidFill>
              </a:rPr>
              <a:t>USB-LTE</a:t>
            </a:r>
            <a:r>
              <a:rPr lang="zh-CN" altLang="en-US" sz="1600">
                <a:solidFill>
                  <a:schemeClr val="tx1"/>
                </a:solidFill>
              </a:rPr>
              <a:t>模</a:t>
            </a:r>
            <a:r>
              <a:rPr lang="zh-CN" altLang="en-US" sz="1600" smtClean="0">
                <a:solidFill>
                  <a:schemeClr val="tx1"/>
                </a:solidFill>
              </a:rPr>
              <a:t>块</a:t>
            </a:r>
            <a:endParaRPr lang="en-US" altLang="zh-CN" sz="1600" smtClean="0">
              <a:solidFill>
                <a:schemeClr val="tx1"/>
              </a:solidFill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en-US" altLang="zh-CN" sz="1600" smtClean="0">
                <a:solidFill>
                  <a:schemeClr val="tx1"/>
                </a:solidFill>
              </a:rPr>
              <a:t>3G&amp;4G</a:t>
            </a:r>
            <a:r>
              <a:rPr lang="zh-CN" altLang="en-US" sz="1600" smtClean="0">
                <a:solidFill>
                  <a:schemeClr val="tx1"/>
                </a:solidFill>
              </a:rPr>
              <a:t>模块支持情况以版本说明书为准</a:t>
            </a:r>
            <a:endParaRPr lang="zh-CN" altLang="en-US" sz="1600"/>
          </a:p>
          <a:p>
            <a:pPr lvl="1"/>
            <a:endParaRPr lang="en-US" altLang="zh-CN" sz="1800" b="1"/>
          </a:p>
          <a:p>
            <a:pPr lvl="1"/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9221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技术简介</a:t>
            </a:r>
            <a:endParaRPr lang="zh-CN" altLang="en-US" sz="2800" b="1" dirty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设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备模块介绍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CC0000"/>
                </a:solidFill>
                <a:ea typeface="华文细黑" pitchFamily="2" charset="-122"/>
              </a:rPr>
              <a:t>应</a:t>
            </a:r>
            <a:r>
              <a:rPr lang="zh-CN" altLang="en-US" sz="2800" b="1">
                <a:solidFill>
                  <a:srgbClr val="CC0000"/>
                </a:solidFill>
                <a:ea typeface="华文细黑" pitchFamily="2" charset="-122"/>
              </a:rPr>
              <a:t>用场景</a:t>
            </a:r>
            <a:endParaRPr lang="en-US" altLang="zh-CN" sz="2800" b="1" dirty="0">
              <a:solidFill>
                <a:srgbClr val="CC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开局通用配置</a:t>
            </a:r>
            <a:endParaRPr lang="en-US" altLang="zh-CN" sz="2800" b="1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维护方法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8667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典</a:t>
            </a:r>
            <a:r>
              <a:rPr lang="zh-CN" altLang="en-US" smtClean="0"/>
              <a:t>型应用场景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/>
              <a:t>普</a:t>
            </a:r>
            <a:r>
              <a:rPr lang="zh-CN" altLang="en-US" sz="2800" smtClean="0"/>
              <a:t>通拨号上网</a:t>
            </a:r>
            <a:endParaRPr lang="en-US" altLang="zh-CN" sz="2800" dirty="0" smtClean="0"/>
          </a:p>
        </p:txBody>
      </p:sp>
      <p:pic>
        <p:nvPicPr>
          <p:cNvPr id="61444" name="图片 61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988840"/>
            <a:ext cx="7206097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典</a:t>
            </a:r>
            <a:r>
              <a:rPr lang="zh-CN" altLang="en-US" smtClean="0"/>
              <a:t>型应用场景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smtClean="0"/>
              <a:t>VPDN</a:t>
            </a:r>
            <a:r>
              <a:rPr lang="zh-CN" altLang="en-US" sz="2800" smtClean="0"/>
              <a:t>业务</a:t>
            </a:r>
            <a:endParaRPr lang="en-US" altLang="zh-CN" sz="28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988840"/>
            <a:ext cx="8059326" cy="393722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5508104" y="4581128"/>
            <a:ext cx="2188096" cy="1728192"/>
          </a:xfrm>
          <a:prstGeom prst="wedgeRoundRectCallout">
            <a:avLst>
              <a:gd name="adj1" fmla="val -117224"/>
              <a:gd name="adj2" fmla="val -8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solidFill>
                  <a:schemeClr val="tx1"/>
                </a:solidFill>
              </a:rPr>
              <a:t>通过</a:t>
            </a:r>
            <a:r>
              <a:rPr lang="en-US" altLang="zh-CN" sz="1600" b="1" smtClean="0">
                <a:solidFill>
                  <a:schemeClr val="tx1"/>
                </a:solidFill>
              </a:rPr>
              <a:t>4G</a:t>
            </a:r>
            <a:r>
              <a:rPr lang="zh-CN" altLang="en-US" sz="1600" b="1" smtClean="0">
                <a:solidFill>
                  <a:schemeClr val="tx1"/>
                </a:solidFill>
              </a:rPr>
              <a:t>路由器配置的用户名后面的域名来决定与那个企业的</a:t>
            </a:r>
            <a:r>
              <a:rPr lang="en-US" altLang="zh-CN" sz="1600" b="1" smtClean="0">
                <a:solidFill>
                  <a:schemeClr val="tx1"/>
                </a:solidFill>
              </a:rPr>
              <a:t>LNS</a:t>
            </a:r>
            <a:r>
              <a:rPr lang="zh-CN" altLang="en-US" sz="1600" b="1" smtClean="0">
                <a:solidFill>
                  <a:schemeClr val="tx1"/>
                </a:solidFill>
              </a:rPr>
              <a:t>建立</a:t>
            </a:r>
            <a:r>
              <a:rPr lang="en-US" altLang="zh-CN" sz="1600" b="1" smtClean="0">
                <a:solidFill>
                  <a:schemeClr val="tx1"/>
                </a:solidFill>
              </a:rPr>
              <a:t>L2TP VPN</a:t>
            </a:r>
            <a:r>
              <a:rPr lang="zh-CN" altLang="en-US" sz="1600" b="1" smtClean="0">
                <a:solidFill>
                  <a:schemeClr val="tx1"/>
                </a:solidFill>
              </a:rPr>
              <a:t>，比如</a:t>
            </a:r>
            <a:r>
              <a:rPr lang="en-US" altLang="zh-CN" sz="1600" b="1" smtClean="0">
                <a:solidFill>
                  <a:schemeClr val="tx1"/>
                </a:solidFill>
              </a:rPr>
              <a:t>test@</a:t>
            </a:r>
            <a:r>
              <a:rPr lang="en-US" altLang="zh-CN" sz="1600" b="1" smtClean="0">
                <a:solidFill>
                  <a:srgbClr val="FF0000"/>
                </a:solidFill>
              </a:rPr>
              <a:t>test.h3c.com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技术简介</a:t>
            </a:r>
            <a:endParaRPr lang="zh-CN" altLang="en-US" sz="2800" b="1" dirty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设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备模块介绍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应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用场景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CC0000"/>
                </a:solidFill>
                <a:ea typeface="华文细黑" pitchFamily="2" charset="-122"/>
              </a:rPr>
              <a:t>开局通用配置</a:t>
            </a:r>
            <a:endParaRPr lang="en-US" altLang="zh-CN" sz="2800" b="1">
              <a:solidFill>
                <a:srgbClr val="CC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维护方法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6786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典</a:t>
            </a:r>
            <a:r>
              <a:rPr lang="zh-CN" altLang="en-US" smtClean="0"/>
              <a:t>型配置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smtClean="0"/>
              <a:t>普通上网</a:t>
            </a:r>
            <a:endParaRPr lang="en-US" altLang="zh-CN" sz="2800" smtClean="0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2" name="矩形 1"/>
          <p:cNvSpPr/>
          <p:nvPr/>
        </p:nvSpPr>
        <p:spPr>
          <a:xfrm>
            <a:off x="1403648" y="1772816"/>
            <a:ext cx="6292552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n-CL" altLang="zh-CN" sz="1400" b="1" smtClean="0">
                <a:solidFill>
                  <a:schemeClr val="tx1"/>
                </a:solidFill>
              </a:rPr>
              <a:t>4G</a:t>
            </a:r>
            <a:r>
              <a:rPr lang="zh-CN" altLang="en-US" sz="1400" b="1" smtClean="0">
                <a:solidFill>
                  <a:schemeClr val="tx1"/>
                </a:solidFill>
              </a:rPr>
              <a:t>模块配置</a:t>
            </a:r>
            <a:endParaRPr lang="arn-CL" altLang="zh-CN" sz="1400" b="1" smtClean="0">
              <a:solidFill>
                <a:schemeClr val="tx1"/>
              </a:solidFill>
            </a:endParaRPr>
          </a:p>
          <a:p>
            <a:r>
              <a:rPr lang="arn-CL" altLang="zh-CN" sz="1400" smtClean="0">
                <a:solidFill>
                  <a:schemeClr val="tx1"/>
                </a:solidFill>
              </a:rPr>
              <a:t>#</a:t>
            </a:r>
            <a:endParaRPr lang="arn-CL" altLang="zh-CN" sz="1400">
              <a:solidFill>
                <a:schemeClr val="tx1"/>
              </a:solidFill>
            </a:endParaRPr>
          </a:p>
          <a:p>
            <a:r>
              <a:rPr lang="arn-CL" altLang="zh-CN" sz="1400">
                <a:solidFill>
                  <a:schemeClr val="tx1"/>
                </a:solidFill>
              </a:rPr>
              <a:t> dialer-group 1 rule ip permit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apn-profile test</a:t>
            </a:r>
          </a:p>
          <a:p>
            <a:r>
              <a:rPr lang="arn-CL" altLang="zh-CN" sz="1400" b="1">
                <a:solidFill>
                  <a:schemeClr val="tx1"/>
                </a:solidFill>
              </a:rPr>
              <a:t> apn </a:t>
            </a:r>
            <a:r>
              <a:rPr lang="arn-CL" altLang="zh-CN" sz="1400" b="1">
                <a:solidFill>
                  <a:schemeClr val="tx1"/>
                </a:solidFill>
              </a:rPr>
              <a:t>static </a:t>
            </a:r>
            <a:r>
              <a:rPr lang="arn-CL" altLang="zh-CN" sz="1400" b="1" smtClean="0">
                <a:solidFill>
                  <a:schemeClr val="tx1"/>
                </a:solidFill>
              </a:rPr>
              <a:t>3gnet   //</a:t>
            </a:r>
            <a:r>
              <a:rPr lang="zh-CN" altLang="en-US" sz="1400" b="1" smtClean="0">
                <a:solidFill>
                  <a:schemeClr val="tx1"/>
                </a:solidFill>
              </a:rPr>
              <a:t>移动为</a:t>
            </a:r>
            <a:r>
              <a:rPr lang="en-US" altLang="zh-CN" sz="1400" b="1" smtClean="0">
                <a:solidFill>
                  <a:schemeClr val="tx1"/>
                </a:solidFill>
              </a:rPr>
              <a:t>cmnet</a:t>
            </a:r>
            <a:r>
              <a:rPr lang="zh-CN" altLang="en-US" sz="1400" b="1" smtClean="0">
                <a:solidFill>
                  <a:schemeClr val="tx1"/>
                </a:solidFill>
              </a:rPr>
              <a:t>，联通为</a:t>
            </a:r>
            <a:r>
              <a:rPr lang="en-US" altLang="zh-CN" sz="1400" b="1" smtClean="0">
                <a:solidFill>
                  <a:schemeClr val="tx1"/>
                </a:solidFill>
              </a:rPr>
              <a:t>3gnet</a:t>
            </a:r>
            <a:r>
              <a:rPr lang="zh-CN" altLang="en-US" sz="1400" b="1" smtClean="0">
                <a:solidFill>
                  <a:schemeClr val="tx1"/>
                </a:solidFill>
              </a:rPr>
              <a:t>，电信没有</a:t>
            </a:r>
            <a:r>
              <a:rPr lang="en-US" altLang="zh-CN" sz="1400" b="1" smtClean="0">
                <a:solidFill>
                  <a:schemeClr val="tx1"/>
                </a:solidFill>
              </a:rPr>
              <a:t>APN</a:t>
            </a:r>
            <a:endParaRPr lang="arn-CL" altLang="zh-CN" sz="1400" b="1">
              <a:solidFill>
                <a:schemeClr val="tx1"/>
              </a:solidFill>
            </a:endParaRP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controller Cellular2/0/0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eth-channel 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interface Eth-channel2/0/0:0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dialer circular enable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</a:t>
            </a:r>
            <a:r>
              <a:rPr lang="arn-CL" altLang="zh-CN" sz="1400">
                <a:solidFill>
                  <a:schemeClr val="tx1"/>
                </a:solidFill>
              </a:rPr>
              <a:t>dialer-group </a:t>
            </a:r>
            <a:r>
              <a:rPr lang="arn-CL" altLang="zh-CN" sz="1400" smtClean="0">
                <a:solidFill>
                  <a:schemeClr val="tx1"/>
                </a:solidFill>
              </a:rPr>
              <a:t>1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dialer timer idle 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dialer timer autodial 5</a:t>
            </a:r>
          </a:p>
          <a:p>
            <a:r>
              <a:rPr lang="arn-CL" altLang="zh-CN" sz="1400" b="1">
                <a:solidFill>
                  <a:schemeClr val="tx1"/>
                </a:solidFill>
              </a:rPr>
              <a:t> dialer number </a:t>
            </a:r>
            <a:r>
              <a:rPr lang="en-US" altLang="en-US" sz="1400" b="1">
                <a:solidFill>
                  <a:schemeClr val="tx1"/>
                </a:solidFill>
              </a:rPr>
              <a:t>*99#  </a:t>
            </a:r>
            <a:r>
              <a:rPr lang="arn-CL" altLang="zh-CN" sz="1400" b="1">
                <a:solidFill>
                  <a:schemeClr val="tx1"/>
                </a:solidFill>
              </a:rPr>
              <a:t>autodial   //</a:t>
            </a:r>
            <a:r>
              <a:rPr lang="zh-CN" altLang="en-US" sz="1400" b="1">
                <a:solidFill>
                  <a:schemeClr val="tx1"/>
                </a:solidFill>
              </a:rPr>
              <a:t>移动联通用</a:t>
            </a:r>
            <a:r>
              <a:rPr lang="en-US" altLang="en-US" sz="1400" b="1">
                <a:solidFill>
                  <a:schemeClr val="tx1"/>
                </a:solidFill>
              </a:rPr>
              <a:t>*99# </a:t>
            </a:r>
            <a:r>
              <a:rPr lang="zh-CN" altLang="en-US" sz="1400" b="1">
                <a:solidFill>
                  <a:schemeClr val="tx1"/>
                </a:solidFill>
              </a:rPr>
              <a:t>，电信用</a:t>
            </a:r>
            <a:r>
              <a:rPr lang="en-US" altLang="zh-CN" sz="1400" b="1">
                <a:solidFill>
                  <a:schemeClr val="tx1"/>
                </a:solidFill>
              </a:rPr>
              <a:t>#777</a:t>
            </a:r>
            <a:endParaRPr lang="arn-CL" altLang="zh-CN" sz="1400" b="1">
              <a:solidFill>
                <a:schemeClr val="tx1"/>
              </a:solidFill>
            </a:endParaRPr>
          </a:p>
          <a:p>
            <a:r>
              <a:rPr lang="arn-CL" altLang="zh-CN" sz="1400" smtClean="0">
                <a:solidFill>
                  <a:schemeClr val="tx1"/>
                </a:solidFill>
              </a:rPr>
              <a:t> </a:t>
            </a:r>
            <a:r>
              <a:rPr lang="arn-CL" altLang="zh-CN" sz="1400">
                <a:solidFill>
                  <a:schemeClr val="tx1"/>
                </a:solidFill>
              </a:rPr>
              <a:t>ip address cellular-alloc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apn-profile apply test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ip route-static 0.0.0.0 0 Eth-channel 2/0/0:0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典</a:t>
            </a:r>
            <a:r>
              <a:rPr lang="zh-CN" altLang="en-US" smtClean="0"/>
              <a:t>型配置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smtClean="0"/>
              <a:t>VPDN</a:t>
            </a:r>
            <a:r>
              <a:rPr lang="zh-CN" altLang="en-US" sz="2800" smtClean="0"/>
              <a:t>业务</a:t>
            </a:r>
            <a:endParaRPr lang="en-US" altLang="zh-CN" sz="2800" smtClean="0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403648" y="1772815"/>
            <a:ext cx="5976664" cy="472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n-CL" altLang="zh-CN" sz="1400" b="1" smtClean="0">
                <a:solidFill>
                  <a:schemeClr val="tx1"/>
                </a:solidFill>
              </a:rPr>
              <a:t>4G</a:t>
            </a:r>
            <a:r>
              <a:rPr lang="zh-CN" altLang="en-US" sz="1400" b="1" smtClean="0">
                <a:solidFill>
                  <a:schemeClr val="tx1"/>
                </a:solidFill>
              </a:rPr>
              <a:t>模块配置</a:t>
            </a:r>
            <a:endParaRPr lang="arn-CL" altLang="zh-CN" sz="1400" b="1" smtClean="0">
              <a:solidFill>
                <a:schemeClr val="tx1"/>
              </a:solidFill>
            </a:endParaRPr>
          </a:p>
          <a:p>
            <a:r>
              <a:rPr lang="arn-CL" altLang="zh-CN" sz="1400" smtClean="0">
                <a:solidFill>
                  <a:schemeClr val="tx1"/>
                </a:solidFill>
              </a:rPr>
              <a:t>#</a:t>
            </a:r>
            <a:endParaRPr lang="arn-CL" altLang="zh-CN" sz="1400">
              <a:solidFill>
                <a:schemeClr val="tx1"/>
              </a:solidFill>
            </a:endParaRPr>
          </a:p>
          <a:p>
            <a:r>
              <a:rPr lang="arn-CL" altLang="zh-CN" sz="1400">
                <a:solidFill>
                  <a:schemeClr val="tx1"/>
                </a:solidFill>
              </a:rPr>
              <a:t> dialer-group 1 rule ip permit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apn-profile test</a:t>
            </a:r>
          </a:p>
          <a:p>
            <a:r>
              <a:rPr lang="arn-CL" altLang="zh-CN" sz="1400" b="1">
                <a:solidFill>
                  <a:srgbClr val="FF0000"/>
                </a:solidFill>
              </a:rPr>
              <a:t> apn static test@vpdn.h3c.com</a:t>
            </a:r>
          </a:p>
          <a:p>
            <a:r>
              <a:rPr lang="arn-CL" altLang="zh-CN" sz="1400" b="1" smtClean="0">
                <a:solidFill>
                  <a:srgbClr val="FF0000"/>
                </a:solidFill>
              </a:rPr>
              <a:t> authentication-mode </a:t>
            </a:r>
            <a:r>
              <a:rPr lang="arn-CL" altLang="zh-CN" sz="1400" b="1">
                <a:solidFill>
                  <a:srgbClr val="FF0000"/>
                </a:solidFill>
              </a:rPr>
              <a:t>pap user test password </a:t>
            </a:r>
            <a:r>
              <a:rPr lang="arn-CL" altLang="zh-CN" sz="1400" b="1">
                <a:solidFill>
                  <a:srgbClr val="FF0000"/>
                </a:solidFill>
              </a:rPr>
              <a:t>simple </a:t>
            </a:r>
            <a:r>
              <a:rPr lang="arn-CL" altLang="zh-CN" sz="1400" b="1" smtClean="0">
                <a:solidFill>
                  <a:srgbClr val="FF0000"/>
                </a:solidFill>
              </a:rPr>
              <a:t>test</a:t>
            </a:r>
          </a:p>
          <a:p>
            <a:r>
              <a:rPr lang="arn-CL" altLang="zh-CN" sz="1400" smtClean="0">
                <a:solidFill>
                  <a:schemeClr val="tx1"/>
                </a:solidFill>
              </a:rPr>
              <a:t>#</a:t>
            </a:r>
            <a:endParaRPr lang="arn-CL" altLang="zh-CN" sz="1400">
              <a:solidFill>
                <a:schemeClr val="tx1"/>
              </a:solidFill>
            </a:endParaRPr>
          </a:p>
          <a:p>
            <a:r>
              <a:rPr lang="arn-CL" altLang="zh-CN" sz="1400">
                <a:solidFill>
                  <a:schemeClr val="tx1"/>
                </a:solidFill>
              </a:rPr>
              <a:t>controller Cellular2/0/0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eth-channel 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interface Eth-channel2/0/0:0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dialer circular enable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</a:t>
            </a:r>
            <a:r>
              <a:rPr lang="arn-CL" altLang="zh-CN" sz="1400">
                <a:solidFill>
                  <a:schemeClr val="tx1"/>
                </a:solidFill>
              </a:rPr>
              <a:t>dialer-group </a:t>
            </a:r>
            <a:r>
              <a:rPr lang="arn-CL" altLang="zh-CN" sz="1400" smtClean="0">
                <a:solidFill>
                  <a:schemeClr val="tx1"/>
                </a:solidFill>
              </a:rPr>
              <a:t>1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dialer timer idle 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dialer timer autodial 5</a:t>
            </a:r>
          </a:p>
          <a:p>
            <a:r>
              <a:rPr lang="arn-CL" altLang="zh-CN" sz="1400" b="1">
                <a:solidFill>
                  <a:schemeClr val="tx1"/>
                </a:solidFill>
              </a:rPr>
              <a:t> dialer </a:t>
            </a:r>
            <a:r>
              <a:rPr lang="arn-CL" altLang="zh-CN" sz="1400" b="1">
                <a:solidFill>
                  <a:schemeClr val="tx1"/>
                </a:solidFill>
              </a:rPr>
              <a:t>number </a:t>
            </a:r>
            <a:r>
              <a:rPr lang="en-US" altLang="en-US" sz="1400" b="1">
                <a:solidFill>
                  <a:schemeClr val="tx1"/>
                </a:solidFill>
              </a:rPr>
              <a:t>*99</a:t>
            </a:r>
            <a:r>
              <a:rPr lang="en-US" altLang="en-US" sz="1400" b="1">
                <a:solidFill>
                  <a:schemeClr val="tx1"/>
                </a:solidFill>
              </a:rPr>
              <a:t># </a:t>
            </a:r>
            <a:r>
              <a:rPr lang="en-US" altLang="en-US" sz="1400" b="1" smtClean="0">
                <a:solidFill>
                  <a:schemeClr val="tx1"/>
                </a:solidFill>
              </a:rPr>
              <a:t> </a:t>
            </a:r>
            <a:r>
              <a:rPr lang="arn-CL" altLang="zh-CN" sz="1400" b="1" smtClean="0">
                <a:solidFill>
                  <a:schemeClr val="tx1"/>
                </a:solidFill>
              </a:rPr>
              <a:t>autodial   //</a:t>
            </a:r>
            <a:r>
              <a:rPr lang="zh-CN" altLang="en-US" sz="1400" b="1" smtClean="0">
                <a:solidFill>
                  <a:schemeClr val="tx1"/>
                </a:solidFill>
              </a:rPr>
              <a:t>移动联通用</a:t>
            </a:r>
            <a:r>
              <a:rPr lang="en-US" altLang="en-US" sz="1400" b="1">
                <a:solidFill>
                  <a:schemeClr val="tx1"/>
                </a:solidFill>
              </a:rPr>
              <a:t>*99</a:t>
            </a:r>
            <a:r>
              <a:rPr lang="en-US" altLang="en-US" sz="1400" b="1">
                <a:solidFill>
                  <a:schemeClr val="tx1"/>
                </a:solidFill>
              </a:rPr>
              <a:t># </a:t>
            </a:r>
            <a:r>
              <a:rPr lang="zh-CN" altLang="en-US" sz="1400" b="1" smtClean="0">
                <a:solidFill>
                  <a:schemeClr val="tx1"/>
                </a:solidFill>
              </a:rPr>
              <a:t>，电信用</a:t>
            </a:r>
            <a:r>
              <a:rPr lang="en-US" altLang="zh-CN" sz="1400" b="1" smtClean="0">
                <a:solidFill>
                  <a:schemeClr val="tx1"/>
                </a:solidFill>
              </a:rPr>
              <a:t>#777</a:t>
            </a:r>
            <a:endParaRPr lang="arn-CL" altLang="zh-CN" sz="1400" b="1">
              <a:solidFill>
                <a:schemeClr val="tx1"/>
              </a:solidFill>
            </a:endParaRPr>
          </a:p>
          <a:p>
            <a:r>
              <a:rPr lang="arn-CL" altLang="zh-CN" sz="1400">
                <a:solidFill>
                  <a:schemeClr val="tx1"/>
                </a:solidFill>
              </a:rPr>
              <a:t> ip address cellular-alloc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 apn-profile apply test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ip route-static 0.0.0.0 0 Eth-channel 2/0/0:0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注意事项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/>
              <a:t>拨</a:t>
            </a:r>
            <a:r>
              <a:rPr lang="zh-CN" altLang="en-US" sz="2800" smtClean="0"/>
              <a:t>号配置完成后，无论拨号是否成功，接口协议都是</a:t>
            </a:r>
            <a:r>
              <a:rPr lang="en-US" altLang="zh-CN" sz="2800" smtClean="0"/>
              <a:t>UP</a:t>
            </a:r>
            <a:r>
              <a:rPr lang="zh-CN" altLang="en-US" sz="2800" smtClean="0"/>
              <a:t>的</a:t>
            </a:r>
            <a:endParaRPr lang="en-US" altLang="zh-CN" sz="2200"/>
          </a:p>
          <a:p>
            <a:pPr marL="457200" lvl="1" indent="0">
              <a:buNone/>
            </a:pPr>
            <a:r>
              <a:rPr lang="en-US" altLang="zh-CN" sz="1800" smtClean="0">
                <a:latin typeface="新宋体" panose="02010609030101010101" pitchFamily="49" charset="-122"/>
                <a:ea typeface="新宋体" panose="02010609030101010101" pitchFamily="49" charset="-122"/>
              </a:rPr>
              <a:t>[H3C]display </a:t>
            </a:r>
            <a:r>
              <a:rPr lang="en-US" altLang="zh-CN" sz="1800">
                <a:latin typeface="新宋体" panose="02010609030101010101" pitchFamily="49" charset="-122"/>
                <a:ea typeface="新宋体" panose="02010609030101010101" pitchFamily="49" charset="-122"/>
              </a:rPr>
              <a:t>interface Eth-channel 2/0/0:0</a:t>
            </a:r>
          </a:p>
          <a:p>
            <a:pPr marL="457200" lvl="1" indent="0">
              <a:buNone/>
            </a:pPr>
            <a:r>
              <a:rPr lang="en-US" altLang="zh-CN" sz="1800">
                <a:latin typeface="新宋体" panose="02010609030101010101" pitchFamily="49" charset="-122"/>
                <a:ea typeface="新宋体" panose="02010609030101010101" pitchFamily="49" charset="-122"/>
              </a:rPr>
              <a:t>Eth-channel2/0/0:0</a:t>
            </a:r>
          </a:p>
          <a:p>
            <a:pPr marL="457200" lvl="1" indent="0">
              <a:buNone/>
            </a:pPr>
            <a:r>
              <a:rPr lang="en-US" altLang="zh-CN" sz="1800">
                <a:latin typeface="新宋体" panose="02010609030101010101" pitchFamily="49" charset="-122"/>
                <a:ea typeface="新宋体" panose="02010609030101010101" pitchFamily="49" charset="-122"/>
              </a:rPr>
              <a:t>Current state: DOWN</a:t>
            </a:r>
          </a:p>
          <a:p>
            <a:pPr marL="457200" lvl="1" indent="0">
              <a:buNone/>
            </a:pPr>
            <a:r>
              <a:rPr lang="en-US" altLang="zh-CN" sz="1800" b="1">
                <a:latin typeface="新宋体" panose="02010609030101010101" pitchFamily="49" charset="-122"/>
                <a:ea typeface="新宋体" panose="02010609030101010101" pitchFamily="49" charset="-122"/>
              </a:rPr>
              <a:t>Line protocol state: UP(spoofing)</a:t>
            </a:r>
          </a:p>
          <a:p>
            <a:pPr lvl="1"/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391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381000" y="1549400"/>
            <a:ext cx="8439150" cy="639763"/>
          </a:xfrm>
          <a:prstGeom prst="roundRect">
            <a:avLst>
              <a:gd name="adj" fmla="val 18046"/>
            </a:avLst>
          </a:prstGeom>
          <a:solidFill>
            <a:srgbClr val="4DA5E1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641350" y="1693863"/>
            <a:ext cx="349250" cy="342900"/>
          </a:xfrm>
          <a:prstGeom prst="ellipse">
            <a:avLst/>
          </a:prstGeom>
          <a:noFill/>
          <a:ln w="127000" algn="ctr">
            <a:solidFill>
              <a:srgbClr val="4DA5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A5E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t"/>
            <a:endParaRPr lang="zh-CN" altLang="zh-CN" sz="1000">
              <a:ea typeface="华文细黑" pitchFamily="2" charset="-122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2178730"/>
            <a:ext cx="576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>
                <a:ea typeface="华文细黑" pitchFamily="2" charset="-122"/>
              </a:rPr>
              <a:t>了</a:t>
            </a:r>
            <a:r>
              <a:rPr lang="zh-CN" altLang="en-US" sz="2400" b="1" smtClean="0">
                <a:ea typeface="华文细黑" pitchFamily="2" charset="-122"/>
              </a:rPr>
              <a:t>解</a:t>
            </a:r>
            <a:r>
              <a:rPr lang="en-US" altLang="zh-CN" sz="2400" b="1" smtClean="0">
                <a:ea typeface="华文细黑" pitchFamily="2" charset="-122"/>
              </a:rPr>
              <a:t>3G&amp;4G</a:t>
            </a:r>
            <a:r>
              <a:rPr lang="zh-CN" altLang="en-US" sz="2400" b="1" smtClean="0">
                <a:ea typeface="华文细黑" pitchFamily="2" charset="-122"/>
              </a:rPr>
              <a:t>技术概念</a:t>
            </a:r>
            <a:endParaRPr lang="zh-CN" altLang="en-US" sz="2400" b="1" dirty="0" smtClean="0"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>
                <a:ea typeface="华文细黑" pitchFamily="2" charset="-122"/>
              </a:rPr>
              <a:t>理</a:t>
            </a:r>
            <a:r>
              <a:rPr lang="zh-CN" altLang="en-US" sz="2400" b="1" smtClean="0">
                <a:ea typeface="华文细黑" pitchFamily="2" charset="-122"/>
              </a:rPr>
              <a:t>解</a:t>
            </a:r>
            <a:r>
              <a:rPr lang="en-US" altLang="zh-CN" sz="2400" b="1" smtClean="0">
                <a:ea typeface="华文细黑" pitchFamily="2" charset="-122"/>
              </a:rPr>
              <a:t>3G&amp;4G</a:t>
            </a:r>
            <a:r>
              <a:rPr lang="zh-CN" altLang="en-US" sz="2400" b="1" smtClean="0">
                <a:ea typeface="华文细黑" pitchFamily="2" charset="-122"/>
              </a:rPr>
              <a:t>的应用</a:t>
            </a:r>
            <a:endParaRPr lang="en-US" altLang="zh-CN" sz="2400" b="1" dirty="0" smtClean="0"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smtClean="0">
                <a:ea typeface="华文细黑" pitchFamily="2" charset="-122"/>
              </a:rPr>
              <a:t>掌握</a:t>
            </a:r>
            <a:r>
              <a:rPr lang="en-US" altLang="zh-CN" sz="2400" b="1" smtClean="0">
                <a:ea typeface="华文细黑" pitchFamily="2" charset="-122"/>
              </a:rPr>
              <a:t>3G&amp;4G</a:t>
            </a:r>
            <a:r>
              <a:rPr lang="zh-CN" altLang="en-US" sz="2400" b="1" smtClean="0">
                <a:ea typeface="华文细黑" pitchFamily="2" charset="-122"/>
              </a:rPr>
              <a:t>的配置及维护</a:t>
            </a:r>
            <a:endParaRPr lang="en-US" altLang="zh-CN" sz="2400" b="1" smtClean="0">
              <a:ea typeface="华文细黑" pitchFamily="2" charset="-122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课程目标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990600" y="1612900"/>
            <a:ext cx="7329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ea typeface="华文细黑" pitchFamily="2" charset="-122"/>
              </a:rPr>
              <a:t>学习完本课程，您应该能够：</a:t>
            </a:r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86000"/>
            <a:ext cx="2147888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技术简介</a:t>
            </a:r>
            <a:endParaRPr lang="zh-CN" altLang="en-US" sz="2800" b="1" dirty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设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备模块介绍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000000"/>
                </a:solidFill>
                <a:ea typeface="华文细黑" pitchFamily="2" charset="-122"/>
              </a:rPr>
              <a:t>应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用场景</a:t>
            </a:r>
            <a:endParaRPr lang="en-US" altLang="zh-CN" sz="2800" b="1" dirty="0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000000"/>
                </a:solidFill>
                <a:ea typeface="华文细黑" pitchFamily="2" charset="-122"/>
              </a:rPr>
              <a:t>3G&amp;4G</a:t>
            </a:r>
            <a:r>
              <a:rPr lang="zh-CN" altLang="en-US" sz="2800" b="1" smtClean="0">
                <a:solidFill>
                  <a:srgbClr val="000000"/>
                </a:solidFill>
                <a:ea typeface="华文细黑" pitchFamily="2" charset="-122"/>
              </a:rPr>
              <a:t>开局通用配置</a:t>
            </a:r>
            <a:endParaRPr lang="en-US" altLang="zh-CN" sz="2800" b="1" smtClean="0">
              <a:solidFill>
                <a:srgbClr val="00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itchFamily="2" charset="-122"/>
              </a:rPr>
              <a:t>3G&amp;4G</a:t>
            </a:r>
            <a:r>
              <a:rPr lang="zh-CN" altLang="en-US" sz="2800" b="1">
                <a:solidFill>
                  <a:srgbClr val="CC0000"/>
                </a:solidFill>
                <a:ea typeface="华文细黑" pitchFamily="2" charset="-122"/>
              </a:rPr>
              <a:t>维护方法</a:t>
            </a:r>
            <a:endParaRPr lang="en-US" altLang="zh-CN" sz="2800" b="1" dirty="0">
              <a:solidFill>
                <a:srgbClr val="CC0000"/>
              </a:solidFill>
              <a:ea typeface="华文细黑" pitchFamily="2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6354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smtClean="0"/>
              <a:t>普通上网</a:t>
            </a:r>
            <a:endParaRPr lang="en-US" altLang="zh-CN" sz="2800" smtClean="0"/>
          </a:p>
          <a:p>
            <a:pPr lvl="1"/>
            <a:r>
              <a:rPr lang="zh-CN" altLang="en-US" sz="2200"/>
              <a:t>检</a:t>
            </a:r>
            <a:r>
              <a:rPr lang="zh-CN" altLang="en-US" sz="2200" smtClean="0"/>
              <a:t>查拨号配置是否正确</a:t>
            </a:r>
            <a:endParaRPr lang="en-US" altLang="zh-CN" sz="2200" dirty="0" smtClean="0"/>
          </a:p>
          <a:p>
            <a:pPr lvl="1"/>
            <a:r>
              <a:rPr lang="zh-CN" altLang="en-US" sz="2200"/>
              <a:t>查</a:t>
            </a:r>
            <a:r>
              <a:rPr lang="zh-CN" altLang="en-US" sz="2200" smtClean="0"/>
              <a:t>看</a:t>
            </a:r>
            <a:r>
              <a:rPr lang="en-US" altLang="zh-CN" sz="2200" smtClean="0"/>
              <a:t>APN</a:t>
            </a:r>
            <a:r>
              <a:rPr lang="zh-CN" altLang="en-US" sz="2200"/>
              <a:t>是</a:t>
            </a:r>
            <a:r>
              <a:rPr lang="zh-CN" altLang="en-US" sz="2200" smtClean="0"/>
              <a:t>否正确</a:t>
            </a:r>
            <a:endParaRPr lang="en-US" altLang="zh-CN" sz="2200" smtClean="0"/>
          </a:p>
          <a:p>
            <a:pPr lvl="1"/>
            <a:r>
              <a:rPr lang="zh-CN" altLang="en-US" sz="2200"/>
              <a:t>查</a:t>
            </a:r>
            <a:r>
              <a:rPr lang="zh-CN" altLang="en-US" sz="2200" smtClean="0"/>
              <a:t>看</a:t>
            </a:r>
            <a:r>
              <a:rPr lang="en-US" altLang="zh-CN" sz="2200" smtClean="0"/>
              <a:t>SIM/USIM/UIM</a:t>
            </a:r>
            <a:r>
              <a:rPr lang="zh-CN" altLang="en-US" sz="2200" smtClean="0"/>
              <a:t>卡状态是否正常</a:t>
            </a:r>
            <a:endParaRPr lang="en-US" altLang="zh-CN" sz="2200" dirty="0" smtClean="0"/>
          </a:p>
          <a:p>
            <a:pPr lvl="1"/>
            <a:r>
              <a:rPr lang="zh-CN" altLang="en-US" sz="2200"/>
              <a:t>查</a:t>
            </a:r>
            <a:r>
              <a:rPr lang="zh-CN" altLang="en-US" sz="2200" smtClean="0"/>
              <a:t>看信号强度是否正常</a:t>
            </a:r>
            <a:endParaRPr lang="en-US" altLang="zh-CN" sz="2200" smtClean="0"/>
          </a:p>
          <a:p>
            <a:pPr lvl="1"/>
            <a:r>
              <a:rPr lang="zh-CN" altLang="en-US" sz="2200"/>
              <a:t>查</a:t>
            </a:r>
            <a:r>
              <a:rPr lang="zh-CN" altLang="en-US" sz="2200" smtClean="0"/>
              <a:t>看</a:t>
            </a:r>
            <a:r>
              <a:rPr lang="en-US" altLang="zh-CN" sz="2200" smtClean="0"/>
              <a:t>3G&amp;4G</a:t>
            </a:r>
            <a:r>
              <a:rPr lang="zh-CN" altLang="en-US" sz="2200" smtClean="0"/>
              <a:t>状态</a:t>
            </a:r>
            <a:r>
              <a:rPr lang="zh-CN" altLang="en-US" sz="2200" smtClean="0"/>
              <a:t>命令如下</a:t>
            </a:r>
            <a:r>
              <a:rPr lang="zh-CN" altLang="en-US" sz="2200"/>
              <a:t>：</a:t>
            </a:r>
            <a:endParaRPr lang="en-US" altLang="zh-CN" sz="2200" dirty="0" smtClean="0"/>
          </a:p>
          <a:p>
            <a:pPr marL="457200" lvl="1" indent="0">
              <a:buNone/>
            </a:pPr>
            <a:endParaRPr lang="zh-CN" altLang="en-US" sz="2200" dirty="0"/>
          </a:p>
        </p:txBody>
      </p:sp>
      <p:graphicFrame>
        <p:nvGraphicFramePr>
          <p:cNvPr id="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31415"/>
              </p:ext>
            </p:extLst>
          </p:nvPr>
        </p:nvGraphicFramePr>
        <p:xfrm>
          <a:off x="462252" y="4221088"/>
          <a:ext cx="8219496" cy="1343343"/>
        </p:xfrm>
        <a:graphic>
          <a:graphicData uri="http://schemas.openxmlformats.org/drawingml/2006/table">
            <a:tbl>
              <a:tblPr/>
              <a:tblGrid>
                <a:gridCol w="1014720"/>
                <a:gridCol w="3316344"/>
                <a:gridCol w="3888432"/>
              </a:tblGrid>
              <a:tr h="328613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3G Modem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4G Modem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V5 MSR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display cellular </a:t>
                      </a: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interface-number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 all 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b="0" smtClean="0"/>
                        <a:t>display cellular-ethernet </a:t>
                      </a:r>
                      <a:r>
                        <a:rPr lang="en-US" altLang="zh-CN" sz="1400" b="0" i="1" smtClean="0"/>
                        <a:t>interface-number</a:t>
                      </a:r>
                      <a:r>
                        <a:rPr lang="en-US" altLang="zh-CN" sz="1400" b="0" smtClean="0"/>
                        <a:t> all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V7 MSR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display cellular [ </a:t>
                      </a:r>
                      <a:r>
                        <a:rPr kumimoji="0" lang="en-US" altLang="zh-CN" sz="14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interface-number</a:t>
                      </a: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 ]</a:t>
                      </a:r>
                      <a:endParaRPr kumimoji="0" lang="en-US" altLang="zh-CN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display cellular [ </a:t>
                      </a:r>
                      <a:r>
                        <a:rPr kumimoji="0" lang="en-US" altLang="zh-CN" sz="14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interface-number</a:t>
                      </a: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 ]</a:t>
                      </a:r>
                      <a:endParaRPr kumimoji="0" lang="en-US" altLang="zh-CN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3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 smtClean="0"/>
              <a:t>查看</a:t>
            </a:r>
            <a:r>
              <a:rPr lang="en-US" altLang="zh-CN" sz="2200" smtClean="0"/>
              <a:t>APN</a:t>
            </a:r>
            <a:r>
              <a:rPr lang="zh-CN" altLang="en-US" sz="2200"/>
              <a:t>是</a:t>
            </a:r>
            <a:r>
              <a:rPr lang="zh-CN" altLang="en-US" sz="2200" smtClean="0"/>
              <a:t>否正确</a:t>
            </a:r>
            <a:endParaRPr lang="en-US" altLang="zh-CN" sz="2200" smtClean="0"/>
          </a:p>
          <a:p>
            <a:pPr marL="741600" lvl="2" indent="0">
              <a:buNone/>
            </a:pPr>
            <a:r>
              <a:rPr lang="zh-CN" altLang="en-US" sz="1800" i="1" smtClean="0"/>
              <a:t>一</a:t>
            </a:r>
            <a:r>
              <a:rPr lang="zh-CN" altLang="en-US" sz="1800" i="1"/>
              <a:t>般的，移动为</a:t>
            </a:r>
            <a:r>
              <a:rPr lang="en-US" altLang="zh-CN" sz="1800" i="1"/>
              <a:t>cmnet</a:t>
            </a:r>
            <a:r>
              <a:rPr lang="zh-CN" altLang="en-US" sz="1800" i="1"/>
              <a:t>，联通为</a:t>
            </a:r>
            <a:r>
              <a:rPr lang="en-US" altLang="zh-CN" sz="1800" i="1"/>
              <a:t>3gnet</a:t>
            </a:r>
            <a:r>
              <a:rPr lang="zh-CN" altLang="en-US" sz="1800" i="1"/>
              <a:t>，电信没</a:t>
            </a:r>
            <a:r>
              <a:rPr lang="zh-CN" altLang="en-US" sz="1800" i="1"/>
              <a:t>有</a:t>
            </a:r>
            <a:r>
              <a:rPr lang="en-US" altLang="zh-CN" sz="1800" i="1" smtClean="0"/>
              <a:t>APN</a:t>
            </a:r>
            <a:endParaRPr lang="en-US" altLang="zh-CN" sz="1800" i="1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183135"/>
            <a:ext cx="5976664" cy="27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 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显示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G Modem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的呼叫连接信息（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TD-SCDMA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网络）。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display cellular 2/4/0</a:t>
            </a:r>
          </a:p>
          <a:p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Cellular2/4/0:</a:t>
            </a:r>
          </a:p>
          <a:p>
            <a:endParaRPr lang="arn-CL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Profile Information: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Profile 1: Active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PDP Type: IPv4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Header Compression: Off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Data Compression: Off</a:t>
            </a:r>
          </a:p>
          <a:p>
            <a:r>
              <a:rPr lang="arn-CL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Access Point Name (APN): cmnet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Packet Session Status: Active</a:t>
            </a:r>
            <a:endParaRPr lang="arn-CL" altLang="zh-CN" sz="140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/>
              <a:t>查看</a:t>
            </a:r>
            <a:r>
              <a:rPr lang="en-US" altLang="zh-CN" sz="2200"/>
              <a:t>SIM/USIM/UIM</a:t>
            </a:r>
            <a:r>
              <a:rPr lang="zh-CN" altLang="en-US" sz="2200"/>
              <a:t>卡状态是否正常</a:t>
            </a:r>
            <a:endParaRPr lang="en-US" altLang="zh-CN" sz="2200"/>
          </a:p>
          <a:p>
            <a:pPr marL="741600" lvl="2" indent="0">
              <a:buNone/>
            </a:pPr>
            <a:endParaRPr lang="en-US" altLang="zh-CN" sz="1800" i="1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183135"/>
            <a:ext cx="5976664" cy="27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 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显示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G Modem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的呼叫连接信息（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TD-SCDMA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网络）。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display cellular 2/4/0</a:t>
            </a:r>
          </a:p>
          <a:p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Cellular2/4/0:</a:t>
            </a:r>
          </a:p>
          <a:p>
            <a:endParaRPr lang="arn-CL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Modem Security Information: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PIN Verification: Disabled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PIN Status: Ready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Number of Retries remaining: 3</a:t>
            </a:r>
          </a:p>
          <a:p>
            <a:r>
              <a:rPr lang="en-US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SIM Status: OK</a:t>
            </a:r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/>
              <a:t>查看信号强度是否正常</a:t>
            </a:r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183135"/>
            <a:ext cx="5976664" cy="27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 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显示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G Modem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的呼叫连接信息（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TD-SCDMA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网络）。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display cellular 2/4/0</a:t>
            </a:r>
          </a:p>
          <a:p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Cellular2/4/0:</a:t>
            </a:r>
          </a:p>
          <a:p>
            <a:endParaRPr lang="arn-CL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fr-FR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Radio Information:</a:t>
            </a:r>
          </a:p>
          <a:p>
            <a:r>
              <a:rPr lang="fr-FR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Current RSSI: -</a:t>
            </a:r>
            <a:r>
              <a:rPr lang="fr-FR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75 </a:t>
            </a:r>
            <a:r>
              <a:rPr lang="fr-FR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dBm  //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大于</a:t>
            </a:r>
            <a:r>
              <a:rPr lang="en-US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-90dBm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都可以</a:t>
            </a:r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8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smtClean="0"/>
              <a:t>VPDN</a:t>
            </a:r>
            <a:r>
              <a:rPr lang="zh-CN" altLang="en-US" sz="2800" smtClean="0"/>
              <a:t>业务</a:t>
            </a:r>
            <a:endParaRPr lang="en-US" altLang="zh-CN" sz="2800" smtClean="0"/>
          </a:p>
          <a:p>
            <a:pPr lvl="1"/>
            <a:r>
              <a:rPr lang="zh-CN" altLang="en-US" sz="2200" smtClean="0"/>
              <a:t>检查拨号配置是否正确</a:t>
            </a:r>
            <a:endParaRPr lang="en-US" altLang="zh-CN" sz="2200" smtClean="0"/>
          </a:p>
          <a:p>
            <a:pPr lvl="1"/>
            <a:r>
              <a:rPr lang="zh-CN" altLang="en-US" sz="2200" smtClean="0"/>
              <a:t>查看</a:t>
            </a:r>
            <a:r>
              <a:rPr lang="en-US" altLang="zh-CN" sz="2200" smtClean="0"/>
              <a:t>APN</a:t>
            </a:r>
            <a:r>
              <a:rPr lang="zh-CN" altLang="en-US" sz="2200"/>
              <a:t>是</a:t>
            </a:r>
            <a:r>
              <a:rPr lang="zh-CN" altLang="en-US" sz="2200" smtClean="0"/>
              <a:t>否正确</a:t>
            </a:r>
            <a:endParaRPr lang="en-US" altLang="zh-CN" sz="2200" smtClean="0"/>
          </a:p>
          <a:p>
            <a:pPr lvl="1"/>
            <a:r>
              <a:rPr lang="zh-CN" altLang="en-US" sz="2200"/>
              <a:t>查</a:t>
            </a:r>
            <a:r>
              <a:rPr lang="zh-CN" altLang="en-US" sz="2200" smtClean="0"/>
              <a:t>看</a:t>
            </a:r>
            <a:r>
              <a:rPr lang="en-US" altLang="zh-CN" sz="2200" smtClean="0"/>
              <a:t>SIM/USIM/UIM</a:t>
            </a:r>
            <a:r>
              <a:rPr lang="zh-CN" altLang="en-US" sz="2200" smtClean="0"/>
              <a:t>卡状态是否正常</a:t>
            </a:r>
            <a:endParaRPr lang="en-US" altLang="zh-CN" sz="2200" dirty="0" smtClean="0"/>
          </a:p>
          <a:p>
            <a:pPr lvl="1"/>
            <a:r>
              <a:rPr lang="zh-CN" altLang="en-US" sz="2200"/>
              <a:t>查</a:t>
            </a:r>
            <a:r>
              <a:rPr lang="zh-CN" altLang="en-US" sz="2200" smtClean="0"/>
              <a:t>看信号强度是否正常</a:t>
            </a:r>
            <a:endParaRPr lang="en-US" altLang="zh-CN" sz="2200" smtClean="0"/>
          </a:p>
          <a:p>
            <a:pPr lvl="1"/>
            <a:r>
              <a:rPr lang="zh-CN" altLang="en-US" sz="2200"/>
              <a:t>检</a:t>
            </a:r>
            <a:r>
              <a:rPr lang="zh-CN" altLang="en-US" sz="2200" smtClean="0"/>
              <a:t>查</a:t>
            </a:r>
            <a:r>
              <a:rPr lang="en-US" altLang="zh-CN" sz="2200" smtClean="0"/>
              <a:t>VPDN</a:t>
            </a:r>
            <a:r>
              <a:rPr lang="zh-CN" altLang="en-US" sz="2200" smtClean="0"/>
              <a:t>用户名密码及认证方式是否正确</a:t>
            </a:r>
            <a:endParaRPr lang="en-US" altLang="zh-CN" sz="2200" smtClean="0"/>
          </a:p>
          <a:p>
            <a:pPr lvl="1"/>
            <a:r>
              <a:rPr lang="zh-CN" altLang="en-US" sz="2200" smtClean="0"/>
              <a:t>按照</a:t>
            </a:r>
            <a:r>
              <a:rPr lang="en-US" altLang="zh-CN" sz="2200" smtClean="0"/>
              <a:t>L2TP</a:t>
            </a:r>
            <a:r>
              <a:rPr lang="zh-CN" altLang="en-US" sz="2200" smtClean="0"/>
              <a:t>建立失败问题在</a:t>
            </a:r>
            <a:r>
              <a:rPr lang="en-US" altLang="zh-CN" sz="2200" smtClean="0"/>
              <a:t>LNS</a:t>
            </a:r>
            <a:r>
              <a:rPr lang="zh-CN" altLang="en-US" sz="2200" smtClean="0"/>
              <a:t>上排查</a:t>
            </a:r>
            <a:endParaRPr lang="en-US" altLang="zh-CN" sz="2200" smtClean="0"/>
          </a:p>
          <a:p>
            <a:pPr lvl="1"/>
            <a:r>
              <a:rPr lang="zh-CN" altLang="en-US" sz="2200"/>
              <a:t>查</a:t>
            </a:r>
            <a:r>
              <a:rPr lang="zh-CN" altLang="en-US" sz="2200" smtClean="0"/>
              <a:t>看</a:t>
            </a:r>
            <a:r>
              <a:rPr lang="en-US" altLang="zh-CN" sz="2200" smtClean="0"/>
              <a:t>3G&amp;4G</a:t>
            </a:r>
            <a:r>
              <a:rPr lang="zh-CN" altLang="en-US" sz="2200" smtClean="0"/>
              <a:t>状态</a:t>
            </a:r>
            <a:r>
              <a:rPr lang="zh-CN" altLang="en-US" sz="2200" smtClean="0"/>
              <a:t>命令如下</a:t>
            </a:r>
            <a:r>
              <a:rPr lang="zh-CN" altLang="en-US" sz="2200"/>
              <a:t>：</a:t>
            </a:r>
            <a:endParaRPr lang="en-US" altLang="zh-CN" sz="2200" dirty="0" smtClean="0"/>
          </a:p>
          <a:p>
            <a:pPr marL="457200" lvl="1" indent="0">
              <a:buNone/>
            </a:pPr>
            <a:endParaRPr lang="zh-CN" altLang="en-US" sz="2200" dirty="0"/>
          </a:p>
        </p:txBody>
      </p:sp>
      <p:graphicFrame>
        <p:nvGraphicFramePr>
          <p:cNvPr id="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689722"/>
              </p:ext>
            </p:extLst>
          </p:nvPr>
        </p:nvGraphicFramePr>
        <p:xfrm>
          <a:off x="491302" y="4941168"/>
          <a:ext cx="8219496" cy="1298766"/>
        </p:xfrm>
        <a:graphic>
          <a:graphicData uri="http://schemas.openxmlformats.org/drawingml/2006/table">
            <a:tbl>
              <a:tblPr/>
              <a:tblGrid>
                <a:gridCol w="1014720"/>
                <a:gridCol w="3316344"/>
                <a:gridCol w="3888432"/>
              </a:tblGrid>
              <a:tr h="124227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设备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3G Modem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4G Modem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V5 MSR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display cellular </a:t>
                      </a: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interface-number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 all 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b="0" smtClean="0"/>
                        <a:t>display cellular-ethernet </a:t>
                      </a:r>
                      <a:r>
                        <a:rPr lang="en-US" altLang="zh-CN" sz="1400" b="0" i="1" smtClean="0"/>
                        <a:t>interface-number</a:t>
                      </a:r>
                      <a:r>
                        <a:rPr lang="en-US" altLang="zh-CN" sz="1400" b="0" smtClean="0"/>
                        <a:t> all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V7 MSR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display cellular [ </a:t>
                      </a:r>
                      <a:r>
                        <a:rPr kumimoji="0" lang="en-US" altLang="zh-CN" sz="14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interface-number</a:t>
                      </a: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 ]</a:t>
                      </a:r>
                      <a:endParaRPr kumimoji="0" lang="en-US" altLang="zh-CN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display cellular [ </a:t>
                      </a:r>
                      <a:r>
                        <a:rPr kumimoji="0" lang="en-US" altLang="zh-CN" sz="14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interface-number</a:t>
                      </a:r>
                      <a:r>
                        <a:rPr kumimoji="0" lang="en-US" altLang="zh-CN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  <a:cs typeface="+mn-cs"/>
                        </a:rPr>
                        <a:t> ]</a:t>
                      </a:r>
                      <a:endParaRPr kumimoji="0" lang="en-US" altLang="zh-CN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8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 smtClean="0"/>
              <a:t>查看</a:t>
            </a:r>
            <a:r>
              <a:rPr lang="en-US" altLang="zh-CN" sz="2200" smtClean="0"/>
              <a:t>APN</a:t>
            </a:r>
            <a:r>
              <a:rPr lang="zh-CN" altLang="en-US" sz="2200"/>
              <a:t>是</a:t>
            </a:r>
            <a:r>
              <a:rPr lang="zh-CN" altLang="en-US" sz="2200" smtClean="0"/>
              <a:t>否正确</a:t>
            </a:r>
            <a:endParaRPr lang="en-US" altLang="zh-CN" sz="2200" smtClean="0"/>
          </a:p>
          <a:p>
            <a:pPr marL="741600" lvl="2" indent="0">
              <a:buNone/>
            </a:pPr>
            <a:r>
              <a:rPr lang="zh-CN" altLang="en-US" sz="1800" i="1" smtClean="0"/>
              <a:t>一</a:t>
            </a:r>
            <a:r>
              <a:rPr lang="zh-CN" altLang="en-US" sz="1800" i="1"/>
              <a:t>般的，移动为</a:t>
            </a:r>
            <a:r>
              <a:rPr lang="en-US" altLang="zh-CN" sz="1800" i="1"/>
              <a:t>cmnet</a:t>
            </a:r>
            <a:r>
              <a:rPr lang="zh-CN" altLang="en-US" sz="1800" i="1"/>
              <a:t>，联通为</a:t>
            </a:r>
            <a:r>
              <a:rPr lang="en-US" altLang="zh-CN" sz="1800" i="1"/>
              <a:t>3gnet</a:t>
            </a:r>
            <a:r>
              <a:rPr lang="zh-CN" altLang="en-US" sz="1800" i="1"/>
              <a:t>，电信没</a:t>
            </a:r>
            <a:r>
              <a:rPr lang="zh-CN" altLang="en-US" sz="1800" i="1"/>
              <a:t>有</a:t>
            </a:r>
            <a:r>
              <a:rPr lang="en-US" altLang="zh-CN" sz="1800" i="1" smtClean="0"/>
              <a:t>APN</a:t>
            </a:r>
            <a:endParaRPr lang="en-US" altLang="zh-CN" sz="1800" i="1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183135"/>
            <a:ext cx="5976664" cy="27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 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显示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G Modem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的呼叫连接信息（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TD-SCDMA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网络）。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display cellular 2/4/0</a:t>
            </a:r>
          </a:p>
          <a:p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Cellular2/4/0:</a:t>
            </a:r>
          </a:p>
          <a:p>
            <a:endParaRPr lang="arn-CL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Profile Information: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Profile 1: Active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PDP Type: IPv4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Header Compression: Off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Data Compression: Off</a:t>
            </a:r>
          </a:p>
          <a:p>
            <a:r>
              <a:rPr lang="arn-CL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Access Point Name (APN): cmnet</a:t>
            </a:r>
          </a:p>
          <a:p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Packet Session Status: Active</a:t>
            </a:r>
            <a:endParaRPr lang="arn-CL" altLang="zh-CN" sz="140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48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/>
              <a:t>查看</a:t>
            </a:r>
            <a:r>
              <a:rPr lang="en-US" altLang="zh-CN" sz="2200"/>
              <a:t>SIM/USIM/UIM</a:t>
            </a:r>
            <a:r>
              <a:rPr lang="zh-CN" altLang="en-US" sz="2200"/>
              <a:t>卡状态是否正常</a:t>
            </a:r>
            <a:endParaRPr lang="en-US" altLang="zh-CN" sz="2200"/>
          </a:p>
          <a:p>
            <a:pPr marL="741600" lvl="2" indent="0">
              <a:buNone/>
            </a:pPr>
            <a:endParaRPr lang="en-US" altLang="zh-CN" sz="1800" i="1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183135"/>
            <a:ext cx="5976664" cy="27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 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显示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G Modem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的呼叫连接信息（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TD-SCDMA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网络）。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display cellular 2/4/0</a:t>
            </a:r>
          </a:p>
          <a:p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Cellular2/4/0:</a:t>
            </a:r>
          </a:p>
          <a:p>
            <a:endParaRPr lang="arn-CL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Modem Security Information: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PIN Verification: Disabled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PIN Status: Ready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Number of Retries remaining: 3</a:t>
            </a:r>
          </a:p>
          <a:p>
            <a:r>
              <a:rPr lang="en-US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SIM Status: OK</a:t>
            </a:r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5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/>
              <a:t>查看信号强度是否正常</a:t>
            </a:r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183135"/>
            <a:ext cx="5976664" cy="27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 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显示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G Modem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的呼叫连接信息（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TD-SCDMA</a:t>
            </a:r>
            <a:r>
              <a:rPr lang="zh-CN" altLang="en-US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网络）。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display cellular 2/4/0</a:t>
            </a:r>
          </a:p>
          <a:p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Cellular2/4/0:</a:t>
            </a:r>
          </a:p>
          <a:p>
            <a:endParaRPr lang="arn-CL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fr-FR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Radio Information:</a:t>
            </a:r>
          </a:p>
          <a:p>
            <a:r>
              <a:rPr lang="fr-FR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Current RSSI: -</a:t>
            </a:r>
            <a:r>
              <a:rPr lang="fr-FR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75 </a:t>
            </a:r>
            <a:r>
              <a:rPr lang="fr-FR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dBm  //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大于</a:t>
            </a:r>
            <a:r>
              <a:rPr lang="en-US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-90dBm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都可以</a:t>
            </a:r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1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/>
              <a:t>检查</a:t>
            </a:r>
            <a:r>
              <a:rPr lang="en-US" altLang="zh-CN" sz="2200"/>
              <a:t>VPDN</a:t>
            </a:r>
            <a:r>
              <a:rPr lang="zh-CN" altLang="en-US" sz="2200"/>
              <a:t>用户名密码及认证方式是否正确</a:t>
            </a:r>
            <a:endParaRPr lang="en-US" altLang="zh-CN" sz="2200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060848"/>
            <a:ext cx="5976664" cy="367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3G modem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中，</a:t>
            </a:r>
            <a:r>
              <a:rPr lang="en-US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VPDN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用户名配置，直接在拨号接口配置</a:t>
            </a:r>
            <a:endParaRPr lang="en-US" altLang="zh-CN" sz="1400" b="1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interface Serial2/0/1:0</a:t>
            </a:r>
          </a:p>
          <a:p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ppp 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chap password 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simple </a:t>
            </a:r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test</a:t>
            </a:r>
          </a:p>
          <a:p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ppp chap user test </a:t>
            </a:r>
          </a:p>
          <a:p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ppp 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pap local-user test password </a:t>
            </a:r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simple </a:t>
            </a:r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test</a:t>
            </a:r>
          </a:p>
          <a:p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</a:t>
            </a:r>
          </a:p>
          <a:p>
            <a:endParaRPr lang="en-US" altLang="zh-CN" sz="140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en-US" altLang="zh-CN" sz="140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4G </a:t>
            </a:r>
            <a:r>
              <a:rPr lang="en-US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modem</a:t>
            </a:r>
            <a:r>
              <a:rPr lang="zh-CN" altLang="en-US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中，</a:t>
            </a:r>
            <a:r>
              <a:rPr lang="en-US" altLang="zh-CN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VPDN</a:t>
            </a:r>
            <a:r>
              <a:rPr lang="zh-CN" altLang="en-US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用户名</a:t>
            </a:r>
            <a:r>
              <a:rPr lang="zh-CN" altLang="en-US" sz="1400" b="1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配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置。使用</a:t>
            </a:r>
            <a:r>
              <a:rPr lang="en-US" altLang="zh-CN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apn-profile</a:t>
            </a:r>
            <a:r>
              <a:rPr lang="zh-CN" altLang="en-US" sz="1400" b="1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配置。</a:t>
            </a:r>
            <a:endParaRPr lang="en-US" altLang="zh-CN" sz="1400" b="1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arn-CL" altLang="zh-CN" sz="1400" smtClean="0">
                <a:solidFill>
                  <a:schemeClr val="tx1"/>
                </a:solidFill>
              </a:rPr>
              <a:t>#</a:t>
            </a:r>
          </a:p>
          <a:p>
            <a:r>
              <a:rPr lang="arn-CL" altLang="zh-CN" sz="1400" smtClean="0">
                <a:solidFill>
                  <a:schemeClr val="tx1"/>
                </a:solidFill>
              </a:rPr>
              <a:t>apn-profile </a:t>
            </a:r>
            <a:r>
              <a:rPr lang="arn-CL" altLang="zh-CN" sz="1400">
                <a:solidFill>
                  <a:schemeClr val="tx1"/>
                </a:solidFill>
              </a:rPr>
              <a:t>test</a:t>
            </a:r>
          </a:p>
          <a:p>
            <a:r>
              <a:rPr lang="arn-CL" altLang="zh-CN" sz="1400" b="1">
                <a:solidFill>
                  <a:srgbClr val="FF0000"/>
                </a:solidFill>
              </a:rPr>
              <a:t> apn static test@vpdn.h3c.com</a:t>
            </a:r>
          </a:p>
          <a:p>
            <a:r>
              <a:rPr lang="arn-CL" altLang="zh-CN" sz="1400" b="1">
                <a:solidFill>
                  <a:srgbClr val="FF0000"/>
                </a:solidFill>
              </a:rPr>
              <a:t> authentication-mode pap user test password simple test</a:t>
            </a:r>
          </a:p>
          <a:p>
            <a:r>
              <a:rPr lang="arn-CL" altLang="zh-CN" sz="1400">
                <a:solidFill>
                  <a:schemeClr val="tx1"/>
                </a:solidFill>
              </a:rPr>
              <a:t>#</a:t>
            </a:r>
          </a:p>
          <a:p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01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CC0000"/>
                </a:solidFill>
                <a:ea typeface="华文细黑" pitchFamily="2" charset="-122"/>
              </a:rPr>
              <a:t>3G&amp;4G</a:t>
            </a:r>
            <a:r>
              <a:rPr lang="zh-CN" altLang="en-US" sz="2800" b="1" smtClean="0">
                <a:solidFill>
                  <a:srgbClr val="CC0000"/>
                </a:solidFill>
                <a:ea typeface="华文细黑" pitchFamily="2" charset="-122"/>
              </a:rPr>
              <a:t>技术简介</a:t>
            </a:r>
            <a:endParaRPr lang="zh-CN" altLang="en-US" sz="2800" b="1" dirty="0" smtClean="0">
              <a:solidFill>
                <a:srgbClr val="CC0000"/>
              </a:solidFill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3G&amp;4G</a:t>
            </a:r>
            <a:r>
              <a:rPr lang="zh-CN" altLang="en-US" sz="2800" b="1">
                <a:ea typeface="华文细黑" pitchFamily="2" charset="-122"/>
              </a:rPr>
              <a:t>设</a:t>
            </a:r>
            <a:r>
              <a:rPr lang="zh-CN" altLang="en-US" sz="2800" b="1" smtClean="0">
                <a:ea typeface="华文细黑" pitchFamily="2" charset="-122"/>
              </a:rPr>
              <a:t>备模块介绍</a:t>
            </a:r>
            <a:endParaRPr lang="en-US" altLang="zh-CN" sz="2800" b="1" dirty="0" smtClean="0"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3G&amp;4G</a:t>
            </a:r>
            <a:r>
              <a:rPr lang="zh-CN" altLang="en-US" sz="2800" b="1">
                <a:ea typeface="华文细黑" pitchFamily="2" charset="-122"/>
              </a:rPr>
              <a:t>应</a:t>
            </a:r>
            <a:r>
              <a:rPr lang="zh-CN" altLang="en-US" sz="2800" b="1" smtClean="0">
                <a:ea typeface="华文细黑" pitchFamily="2" charset="-122"/>
              </a:rPr>
              <a:t>用场景</a:t>
            </a:r>
            <a:endParaRPr lang="en-US" altLang="zh-CN" sz="2800" b="1" dirty="0" smtClean="0"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3G&amp;4G</a:t>
            </a:r>
            <a:r>
              <a:rPr lang="zh-CN" altLang="en-US" sz="2800" b="1" smtClean="0">
                <a:ea typeface="华文细黑" pitchFamily="2" charset="-122"/>
              </a:rPr>
              <a:t>开局通用配置</a:t>
            </a:r>
            <a:endParaRPr lang="en-US" altLang="zh-CN" sz="2800" b="1" smtClean="0">
              <a:ea typeface="华文细黑" pitchFamily="2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3G&amp;4G</a:t>
            </a:r>
            <a:r>
              <a:rPr lang="zh-CN" altLang="en-US" sz="2800" b="1" smtClean="0">
                <a:ea typeface="华文细黑" pitchFamily="2" charset="-122"/>
              </a:rPr>
              <a:t>维护方法</a:t>
            </a:r>
            <a:endParaRPr lang="en-US" altLang="zh-CN" sz="2800" b="1" dirty="0" smtClean="0">
              <a:ea typeface="华文细黑" pitchFamily="2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3G&amp;4G</a:t>
            </a:r>
            <a:r>
              <a:rPr lang="zh-CN" altLang="en-US"/>
              <a:t>维</a:t>
            </a:r>
            <a:r>
              <a:rPr lang="zh-CN" altLang="en-US" smtClean="0"/>
              <a:t>护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sz="2200" smtClean="0"/>
              <a:t>在</a:t>
            </a:r>
            <a:r>
              <a:rPr lang="en-US" altLang="zh-CN" sz="2200" smtClean="0"/>
              <a:t>LNS</a:t>
            </a:r>
            <a:r>
              <a:rPr lang="zh-CN" altLang="en-US" sz="2200" smtClean="0"/>
              <a:t>上排查</a:t>
            </a:r>
            <a:endParaRPr lang="zh-CN" altLang="en-US" sz="2200"/>
          </a:p>
          <a:p>
            <a:pPr marL="457200" lvl="1" indent="0">
              <a:buNone/>
            </a:pPr>
            <a:r>
              <a:rPr lang="en-US" altLang="zh-CN" sz="1800" i="1" smtClean="0"/>
              <a:t>	</a:t>
            </a:r>
            <a:r>
              <a:rPr lang="zh-CN" altLang="en-US" sz="1800" i="1" smtClean="0"/>
              <a:t>按照正常的</a:t>
            </a:r>
            <a:r>
              <a:rPr lang="en-US" altLang="zh-CN" sz="1800" i="1" smtClean="0"/>
              <a:t>L2TP</a:t>
            </a:r>
            <a:r>
              <a:rPr lang="zh-CN" altLang="en-US" sz="1800" i="1" smtClean="0"/>
              <a:t>排查即可。</a:t>
            </a:r>
            <a:endParaRPr lang="en-US" altLang="zh-CN" sz="1800" i="1"/>
          </a:p>
          <a:p>
            <a:pPr marL="457200" lvl="1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09054" y="2183135"/>
            <a:ext cx="5976664" cy="27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在</a:t>
            </a:r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LNS</a:t>
            </a:r>
            <a:r>
              <a:rPr lang="zh-CN" altLang="en-US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上一般收集拨号前后的如下</a:t>
            </a:r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debug</a:t>
            </a:r>
            <a:r>
              <a:rPr lang="zh-CN" altLang="en-US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信息及配置即可。</a:t>
            </a:r>
            <a:endParaRPr lang="en-US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&gt; 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debugging 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l2tp </a:t>
            </a:r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all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debugging </a:t>
            </a:r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ppp </a:t>
            </a:r>
            <a:r>
              <a:rPr lang="arn-CL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all</a:t>
            </a:r>
            <a:endParaRPr lang="arn-CL" altLang="zh-CN" sz="140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Sysname&gt; 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debugging </a:t>
            </a:r>
            <a:r>
              <a:rPr lang="en-US" altLang="zh-CN" sz="1400" smtClean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radius packet</a:t>
            </a: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&gt; terminal 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monitor </a:t>
            </a:r>
            <a:endParaRPr lang="arn-CL" altLang="zh-CN" sz="1400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Sysname</a:t>
            </a:r>
            <a:r>
              <a:rPr lang="arn-CL" altLang="zh-CN" sz="14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&gt; terminal debugging </a:t>
            </a:r>
          </a:p>
          <a:p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arn-CL" altLang="zh-CN" sz="1400" b="1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arn-CL" altLang="zh-CN" sz="1400" b="1" smtClean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arn-CL" altLang="zh-CN" sz="1400" b="1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87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</a:t>
            </a:r>
            <a:r>
              <a:rPr lang="zh-CN" altLang="en-US" smtClean="0"/>
              <a:t>技术基础知识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488311" cy="4754563"/>
          </a:xfrm>
        </p:spPr>
        <p:txBody>
          <a:bodyPr/>
          <a:lstStyle/>
          <a:p>
            <a:r>
              <a:rPr lang="en-US" altLang="zh-CN" sz="2800" smtClean="0">
                <a:latin typeface="Arial" panose="020B0604020202020204" pitchFamily="34" charset="0"/>
                <a:ea typeface="华文细黑" panose="02010600040101010101" pitchFamily="2" charset="-122"/>
              </a:rPr>
              <a:t>3G</a:t>
            </a:r>
            <a:r>
              <a:rPr lang="zh-CN" altLang="en-US" sz="2800" smtClean="0">
                <a:latin typeface="Arial" panose="020B0604020202020204" pitchFamily="34" charset="0"/>
                <a:ea typeface="华文细黑" panose="02010600040101010101" pitchFamily="2" charset="-122"/>
              </a:rPr>
              <a:t>（</a:t>
            </a:r>
            <a:r>
              <a:rPr lang="arn-CL" altLang="zh-CN" sz="2800" smtClean="0">
                <a:latin typeface="Arial" panose="020B0604020202020204" pitchFamily="34" charset="0"/>
                <a:ea typeface="华文细黑" panose="02010600040101010101" pitchFamily="2" charset="-122"/>
              </a:rPr>
              <a:t>3rd Generation</a:t>
            </a:r>
            <a:r>
              <a:rPr lang="zh-CN" altLang="en-US" sz="2800" smtClean="0">
                <a:latin typeface="Arial" panose="020B0604020202020204" pitchFamily="34" charset="0"/>
                <a:ea typeface="华文细黑" panose="02010600040101010101" pitchFamily="2" charset="-122"/>
              </a:rPr>
              <a:t>）第三代移动通信技术</a:t>
            </a:r>
            <a:endParaRPr lang="en-US" altLang="zh-CN" sz="2800" dirty="0" smtClean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1"/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最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早由国际电信联盟（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ITU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）于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1985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年提出，正式名称为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IMT-2000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（</a:t>
            </a:r>
            <a:r>
              <a:rPr lang="arn-CL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International Mobile Telecom System-2000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）</a:t>
            </a:r>
            <a:endParaRPr lang="zh-CN" altLang="en-US" sz="220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1"/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主流技术标准：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WCDMA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、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TD-SCDMA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、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CDMA2000</a:t>
            </a:r>
          </a:p>
          <a:p>
            <a:pPr lvl="1"/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3G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网络可以分为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UMTS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和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CDMA2000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，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UMTS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在无线接入网和终端方面又区分为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WCDMA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和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TD-SCDMA</a:t>
            </a:r>
          </a:p>
          <a:p>
            <a:pPr lvl="1"/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中国移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动是基于中国自主的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TD-SCDMA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标准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，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中国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联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通是基于成熟的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WCDMA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标准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，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中国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电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信是基于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CDMA2000</a:t>
            </a:r>
            <a:endParaRPr lang="zh-CN" altLang="en-US" sz="220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1"/>
            <a:endParaRPr lang="en-US" altLang="zh-CN" sz="2200" smtClean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69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</a:t>
            </a:r>
            <a:r>
              <a:rPr lang="zh-CN" altLang="en-US" smtClean="0"/>
              <a:t>标准之</a:t>
            </a:r>
            <a:r>
              <a:rPr lang="en-US" altLang="zh-CN" smtClean="0"/>
              <a:t>UMTS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/>
              <a:t>UMTS</a:t>
            </a:r>
            <a:r>
              <a:rPr lang="zh-CN" altLang="en-US" sz="2800"/>
              <a:t>在无线接入网和终端方</a:t>
            </a:r>
            <a:r>
              <a:rPr lang="zh-CN" altLang="en-US" sz="2800" smtClean="0"/>
              <a:t>面区</a:t>
            </a:r>
            <a:r>
              <a:rPr lang="zh-CN" altLang="en-US" sz="2800"/>
              <a:t>分为</a:t>
            </a:r>
            <a:r>
              <a:rPr lang="en-US" altLang="zh-CN" sz="2800"/>
              <a:t>WCDMA</a:t>
            </a:r>
            <a:r>
              <a:rPr lang="zh-CN" altLang="en-US" sz="2800"/>
              <a:t>和</a:t>
            </a:r>
            <a:r>
              <a:rPr lang="en-US" altLang="zh-CN" sz="2800"/>
              <a:t>TD-SCDMA</a:t>
            </a:r>
          </a:p>
          <a:p>
            <a:pPr lvl="1"/>
            <a:r>
              <a:rPr lang="zh-CN" altLang="en-US" sz="2200" smtClean="0"/>
              <a:t>核</a:t>
            </a:r>
            <a:r>
              <a:rPr lang="zh-CN" altLang="en-US" sz="2200"/>
              <a:t>心网络都是基于</a:t>
            </a:r>
            <a:r>
              <a:rPr lang="en-US" altLang="zh-CN" sz="2200" smtClean="0"/>
              <a:t>GSM/GPRS/UMTS/HSDPA</a:t>
            </a:r>
            <a:endParaRPr lang="en-US" altLang="zh-CN" sz="2200" dirty="0" smtClean="0"/>
          </a:p>
          <a:p>
            <a:pPr lvl="1"/>
            <a:r>
              <a:rPr lang="zh-CN" altLang="en-US" sz="2200" smtClean="0"/>
              <a:t>中国移动</a:t>
            </a:r>
            <a:r>
              <a:rPr lang="en-US" altLang="zh-CN" sz="2200" smtClean="0"/>
              <a:t>2G</a:t>
            </a:r>
            <a:r>
              <a:rPr lang="zh-CN" altLang="en-US" sz="2200" smtClean="0"/>
              <a:t>升级</a:t>
            </a:r>
            <a:r>
              <a:rPr lang="en-US" altLang="zh-CN" sz="2200" smtClean="0"/>
              <a:t>3G</a:t>
            </a:r>
            <a:r>
              <a:rPr lang="zh-CN" altLang="en-US" sz="2200" smtClean="0"/>
              <a:t>过程：</a:t>
            </a:r>
            <a:endParaRPr lang="en-US" altLang="zh-CN" sz="2200" smtClean="0"/>
          </a:p>
          <a:p>
            <a:pPr marL="741600" lvl="2" indent="0">
              <a:buNone/>
            </a:pPr>
            <a:r>
              <a:rPr lang="arn-CL" altLang="zh-CN" sz="1800" i="1" smtClean="0"/>
              <a:t>GSM </a:t>
            </a:r>
            <a:r>
              <a:rPr lang="en-US" altLang="zh-CN" sz="1800" i="1" smtClean="0">
                <a:sym typeface="Wingdings" panose="05000000000000000000" pitchFamily="2" charset="2"/>
              </a:rPr>
              <a:t> </a:t>
            </a:r>
            <a:r>
              <a:rPr lang="arn-CL" altLang="zh-CN" sz="1800" i="1" smtClean="0"/>
              <a:t>GPRS</a:t>
            </a:r>
            <a:r>
              <a:rPr lang="en-US" altLang="zh-CN" sz="1800" i="1" smtClean="0">
                <a:sym typeface="Wingdings" panose="05000000000000000000" pitchFamily="2" charset="2"/>
              </a:rPr>
              <a:t> </a:t>
            </a:r>
            <a:r>
              <a:rPr lang="en-US" altLang="zh-CN" sz="1800" i="1">
                <a:sym typeface="Wingdings" panose="05000000000000000000" pitchFamily="2" charset="2"/>
              </a:rPr>
              <a:t> </a:t>
            </a:r>
            <a:r>
              <a:rPr lang="arn-CL" altLang="zh-CN" sz="1800" i="1" smtClean="0"/>
              <a:t>EDGE</a:t>
            </a:r>
            <a:r>
              <a:rPr lang="en-US" altLang="zh-CN" sz="1800" i="1">
                <a:sym typeface="Wingdings" panose="05000000000000000000" pitchFamily="2" charset="2"/>
              </a:rPr>
              <a:t>  </a:t>
            </a:r>
            <a:r>
              <a:rPr lang="arn-CL" altLang="zh-CN" sz="1800" i="1" smtClean="0"/>
              <a:t>TD-SCDMA</a:t>
            </a:r>
            <a:endParaRPr lang="en-US" altLang="zh-CN" sz="1800" i="1" smtClean="0"/>
          </a:p>
          <a:p>
            <a:pPr lvl="1"/>
            <a:r>
              <a:rPr lang="zh-CN" altLang="en-US" sz="2200"/>
              <a:t>中</a:t>
            </a:r>
            <a:r>
              <a:rPr lang="zh-CN" altLang="en-US" sz="2200" smtClean="0"/>
              <a:t>国联通</a:t>
            </a:r>
            <a:r>
              <a:rPr lang="en-US" altLang="zh-CN" sz="2200" smtClean="0"/>
              <a:t>2G</a:t>
            </a:r>
            <a:r>
              <a:rPr lang="zh-CN" altLang="en-US" sz="2200" smtClean="0"/>
              <a:t>升级</a:t>
            </a:r>
            <a:r>
              <a:rPr lang="en-US" altLang="zh-CN" sz="2200" smtClean="0"/>
              <a:t>3G</a:t>
            </a:r>
            <a:r>
              <a:rPr lang="zh-CN" altLang="en-US" sz="2200" smtClean="0"/>
              <a:t>过程：</a:t>
            </a:r>
            <a:endParaRPr lang="en-US" altLang="zh-CN" sz="2200"/>
          </a:p>
          <a:p>
            <a:pPr marL="741600" lvl="2" indent="0">
              <a:buNone/>
            </a:pPr>
            <a:r>
              <a:rPr lang="arn-CL" altLang="zh-CN" sz="1800" i="1"/>
              <a:t>GSM </a:t>
            </a:r>
            <a:r>
              <a:rPr lang="en-US" altLang="zh-CN" sz="1800" i="1">
                <a:sym typeface="Wingdings" panose="05000000000000000000" pitchFamily="2" charset="2"/>
              </a:rPr>
              <a:t> </a:t>
            </a:r>
            <a:r>
              <a:rPr lang="arn-CL" altLang="zh-CN" sz="1800" i="1"/>
              <a:t>GPRS</a:t>
            </a:r>
            <a:r>
              <a:rPr lang="en-US" altLang="zh-CN" sz="1800" i="1">
                <a:sym typeface="Wingdings" panose="05000000000000000000" pitchFamily="2" charset="2"/>
              </a:rPr>
              <a:t>  </a:t>
            </a:r>
            <a:r>
              <a:rPr lang="arn-CL" altLang="zh-CN" sz="1800" i="1"/>
              <a:t>EDGE</a:t>
            </a:r>
            <a:r>
              <a:rPr lang="en-US" altLang="zh-CN" sz="1800" i="1">
                <a:sym typeface="Wingdings" panose="05000000000000000000" pitchFamily="2" charset="2"/>
              </a:rPr>
              <a:t>  </a:t>
            </a:r>
            <a:r>
              <a:rPr lang="arn-CL" altLang="zh-CN" sz="1800" i="1">
                <a:sym typeface="Wingdings" panose="05000000000000000000" pitchFamily="2" charset="2"/>
              </a:rPr>
              <a:t>W</a:t>
            </a:r>
            <a:r>
              <a:rPr lang="arn-CL" altLang="zh-CN" sz="1800" i="1" smtClean="0"/>
              <a:t>CDMA</a:t>
            </a:r>
            <a:endParaRPr lang="en-US" altLang="zh-CN" sz="1800" i="1"/>
          </a:p>
          <a:p>
            <a:pPr marL="741600" lvl="2" indent="0">
              <a:buNone/>
            </a:pPr>
            <a:endParaRPr lang="en-US" altLang="zh-CN" sz="2200" smtClean="0"/>
          </a:p>
          <a:p>
            <a:pPr lvl="1"/>
            <a:endParaRPr lang="zh-CN" altLang="en-US" sz="2200" dirty="0"/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955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3G</a:t>
            </a:r>
            <a:r>
              <a:rPr lang="zh-CN" altLang="en-US" smtClean="0"/>
              <a:t>标准之</a:t>
            </a:r>
            <a:r>
              <a:rPr lang="en-US" altLang="zh-CN" smtClean="0"/>
              <a:t>CDMA2000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488311" cy="4754563"/>
          </a:xfrm>
        </p:spPr>
        <p:txBody>
          <a:bodyPr/>
          <a:lstStyle/>
          <a:p>
            <a:r>
              <a:rPr lang="en-US" altLang="zh-CN" sz="2800"/>
              <a:t>CDMA2000</a:t>
            </a:r>
            <a:r>
              <a:rPr lang="zh-CN" altLang="en-US" sz="2800"/>
              <a:t>即为</a:t>
            </a:r>
            <a:r>
              <a:rPr lang="en-US" altLang="zh-CN" sz="2800"/>
              <a:t>CDMA2000 </a:t>
            </a:r>
            <a:r>
              <a:rPr lang="en-US" altLang="zh-CN" sz="2800" smtClean="0"/>
              <a:t>1x EV</a:t>
            </a:r>
            <a:r>
              <a:rPr lang="zh-CN" altLang="en-US" sz="2800" smtClean="0"/>
              <a:t>，是</a:t>
            </a:r>
            <a:r>
              <a:rPr lang="arn-CL" altLang="zh-CN" sz="2800"/>
              <a:t>CDMA2000 1x</a:t>
            </a:r>
            <a:r>
              <a:rPr lang="zh-CN" altLang="en-US" sz="2800"/>
              <a:t>附加了高数据速率 </a:t>
            </a:r>
            <a:r>
              <a:rPr lang="en-US" altLang="zh-CN" sz="2800"/>
              <a:t>(</a:t>
            </a:r>
            <a:r>
              <a:rPr lang="arn-CL" altLang="zh-CN" sz="2800"/>
              <a:t>HDR) </a:t>
            </a:r>
            <a:r>
              <a:rPr lang="zh-CN" altLang="en-US" sz="2800"/>
              <a:t>能</a:t>
            </a:r>
            <a:r>
              <a:rPr lang="zh-CN" altLang="en-US" sz="2800" smtClean="0"/>
              <a:t>力</a:t>
            </a:r>
            <a:endParaRPr lang="en-US" altLang="zh-CN" sz="2800" smtClean="0"/>
          </a:p>
          <a:p>
            <a:pPr lvl="1"/>
            <a:r>
              <a:rPr lang="zh-CN" altLang="en-US" sz="2200" smtClean="0"/>
              <a:t>第一阶段：</a:t>
            </a:r>
            <a:r>
              <a:rPr lang="en-US" altLang="zh-CN" sz="2200" smtClean="0"/>
              <a:t>CDMA2000 </a:t>
            </a:r>
            <a:r>
              <a:rPr lang="en-US" altLang="zh-CN" sz="2200"/>
              <a:t>1x EV-DO</a:t>
            </a:r>
            <a:r>
              <a:rPr lang="zh-CN" altLang="en-US" sz="2200"/>
              <a:t>（ </a:t>
            </a:r>
            <a:r>
              <a:rPr lang="en-US" altLang="zh-CN" sz="2200"/>
              <a:t>Evolution – Data </a:t>
            </a:r>
            <a:r>
              <a:rPr lang="en-US" altLang="zh-CN" sz="2200" smtClean="0"/>
              <a:t>Only</a:t>
            </a:r>
            <a:r>
              <a:rPr lang="zh-CN" altLang="en-US" sz="2200" smtClean="0"/>
              <a:t>），采</a:t>
            </a:r>
            <a:r>
              <a:rPr lang="zh-CN" altLang="en-US" sz="2200"/>
              <a:t>用话音分离的信道传输数</a:t>
            </a:r>
            <a:r>
              <a:rPr lang="zh-CN" altLang="en-US" sz="2200" smtClean="0"/>
              <a:t>据</a:t>
            </a:r>
            <a:r>
              <a:rPr lang="zh-CN" altLang="arn-CL" sz="2200" smtClean="0"/>
              <a:t> </a:t>
            </a:r>
            <a:endParaRPr lang="en-US" altLang="zh-CN" sz="2200" smtClean="0"/>
          </a:p>
          <a:p>
            <a:pPr lvl="1"/>
            <a:r>
              <a:rPr lang="zh-CN" altLang="en-US" sz="2200" smtClean="0"/>
              <a:t>第二阶段：</a:t>
            </a:r>
            <a:r>
              <a:rPr lang="en-US" altLang="zh-CN" sz="2200" smtClean="0"/>
              <a:t>CDMA2000 </a:t>
            </a:r>
            <a:r>
              <a:rPr lang="en-US" altLang="zh-CN" sz="2200"/>
              <a:t>1x EV-DV</a:t>
            </a:r>
            <a:r>
              <a:rPr lang="zh-CN" altLang="en-US" sz="2200"/>
              <a:t>（ </a:t>
            </a:r>
            <a:r>
              <a:rPr lang="en-US" altLang="zh-CN" sz="2200"/>
              <a:t>Evolution – Data And Voice</a:t>
            </a:r>
            <a:r>
              <a:rPr lang="zh-CN" altLang="en-US" sz="2200" smtClean="0"/>
              <a:t>），即</a:t>
            </a:r>
            <a:r>
              <a:rPr lang="zh-CN" altLang="en-US" sz="2200"/>
              <a:t>数据信道与话音信道合</a:t>
            </a:r>
            <a:r>
              <a:rPr lang="zh-CN" altLang="en-US" sz="2200" smtClean="0"/>
              <a:t>一</a:t>
            </a:r>
            <a:endParaRPr lang="en-US" altLang="zh-CN" sz="2200"/>
          </a:p>
        </p:txBody>
      </p:sp>
    </p:spTree>
    <p:extLst>
      <p:ext uri="{BB962C8B-B14F-4D97-AF65-F5344CB8AC3E}">
        <p14:creationId xmlns:p14="http://schemas.microsoft.com/office/powerpoint/2010/main" val="16253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APN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smtClean="0"/>
              <a:t>APN</a:t>
            </a:r>
            <a:r>
              <a:rPr lang="zh-CN" altLang="en-US" sz="2800" smtClean="0"/>
              <a:t>（</a:t>
            </a:r>
            <a:r>
              <a:rPr lang="arn-CL" altLang="zh-CN" sz="2800" smtClean="0"/>
              <a:t>Access </a:t>
            </a:r>
            <a:r>
              <a:rPr lang="arn-CL" altLang="zh-CN" sz="2800"/>
              <a:t>Point </a:t>
            </a:r>
            <a:r>
              <a:rPr lang="arn-CL" altLang="zh-CN" sz="2800" smtClean="0"/>
              <a:t>Name</a:t>
            </a:r>
            <a:r>
              <a:rPr lang="zh-CN" altLang="en-US" sz="2800" smtClean="0"/>
              <a:t>）接入点</a:t>
            </a:r>
            <a:endParaRPr lang="en-US" altLang="zh-CN" sz="2800" dirty="0" smtClean="0"/>
          </a:p>
          <a:p>
            <a:pPr lvl="1"/>
            <a:r>
              <a:rPr lang="zh-CN" altLang="en-US" sz="2200" smtClean="0"/>
              <a:t>用</a:t>
            </a:r>
            <a:r>
              <a:rPr lang="zh-CN" altLang="en-US" sz="2200"/>
              <a:t>来标识</a:t>
            </a:r>
            <a:r>
              <a:rPr lang="en-US" altLang="zh-CN" sz="2200"/>
              <a:t>GPRS</a:t>
            </a:r>
            <a:r>
              <a:rPr lang="zh-CN" altLang="en-US" sz="2200"/>
              <a:t>的业务种类</a:t>
            </a:r>
            <a:r>
              <a:rPr lang="zh-CN" altLang="en-US" sz="2200" smtClean="0"/>
              <a:t>：</a:t>
            </a:r>
            <a:endParaRPr lang="en-US" altLang="zh-CN" sz="2200"/>
          </a:p>
          <a:p>
            <a:pPr marL="741600" lvl="2" indent="0">
              <a:buNone/>
            </a:pPr>
            <a:r>
              <a:rPr lang="en-US" altLang="zh-CN" sz="1800" i="1" smtClean="0"/>
              <a:t>CMWAP</a:t>
            </a:r>
            <a:r>
              <a:rPr lang="zh-CN" altLang="en-US" sz="1800" i="1" smtClean="0"/>
              <a:t>，通</a:t>
            </a:r>
            <a:r>
              <a:rPr lang="zh-CN" altLang="en-US" sz="1800" i="1"/>
              <a:t>过</a:t>
            </a:r>
            <a:r>
              <a:rPr lang="en-US" altLang="zh-CN" sz="1800" i="1"/>
              <a:t>GPRS</a:t>
            </a:r>
            <a:r>
              <a:rPr lang="zh-CN" altLang="en-US" sz="1800" i="1"/>
              <a:t>访问</a:t>
            </a:r>
            <a:r>
              <a:rPr lang="en-US" altLang="zh-CN" sz="1800" i="1"/>
              <a:t>WAP</a:t>
            </a:r>
            <a:r>
              <a:rPr lang="zh-CN" altLang="en-US" sz="1800" i="1"/>
              <a:t>业</a:t>
            </a:r>
            <a:r>
              <a:rPr lang="zh-CN" altLang="en-US" sz="1800" i="1" smtClean="0"/>
              <a:t>务</a:t>
            </a:r>
            <a:endParaRPr lang="en-US" altLang="zh-CN" sz="1800" i="1"/>
          </a:p>
          <a:p>
            <a:pPr marL="741600" lvl="2" indent="0">
              <a:buNone/>
            </a:pPr>
            <a:r>
              <a:rPr lang="en-US" altLang="zh-CN" sz="1800" i="1" smtClean="0"/>
              <a:t>CMNET</a:t>
            </a:r>
            <a:r>
              <a:rPr lang="zh-CN" altLang="en-US" sz="1800" i="1" smtClean="0"/>
              <a:t>，除</a:t>
            </a:r>
            <a:r>
              <a:rPr lang="zh-CN" altLang="en-US" sz="1800" i="1"/>
              <a:t>了</a:t>
            </a:r>
            <a:r>
              <a:rPr lang="en-US" altLang="zh-CN" sz="1800" i="1"/>
              <a:t>WAP</a:t>
            </a:r>
            <a:r>
              <a:rPr lang="zh-CN" altLang="en-US" sz="1800" i="1"/>
              <a:t>以外的服务目前都用</a:t>
            </a:r>
            <a:r>
              <a:rPr lang="en-US" altLang="zh-CN" sz="1800" i="1" smtClean="0"/>
              <a:t>CMNET</a:t>
            </a:r>
          </a:p>
          <a:p>
            <a:pPr lvl="1"/>
            <a:r>
              <a:rPr lang="en-US" altLang="zh-CN" sz="2200" smtClean="0"/>
              <a:t>APN</a:t>
            </a:r>
            <a:r>
              <a:rPr lang="zh-CN" altLang="en-US" sz="2200"/>
              <a:t>决定</a:t>
            </a:r>
            <a:r>
              <a:rPr lang="zh-CN" altLang="en-US" sz="2200" smtClean="0"/>
              <a:t>了终端通</a:t>
            </a:r>
            <a:r>
              <a:rPr lang="zh-CN" altLang="en-US" sz="2200"/>
              <a:t>过哪种接入方式来访问什么样的网</a:t>
            </a:r>
            <a:r>
              <a:rPr lang="zh-CN" altLang="en-US" sz="2200" smtClean="0"/>
              <a:t>络</a:t>
            </a:r>
            <a:endParaRPr lang="en-US" altLang="zh-CN" sz="2200" smtClean="0"/>
          </a:p>
          <a:p>
            <a:pPr lvl="1"/>
            <a:r>
              <a:rPr lang="en-US" altLang="zh-CN" sz="2200" smtClean="0"/>
              <a:t>APN</a:t>
            </a:r>
            <a:r>
              <a:rPr lang="zh-CN" altLang="en-US" sz="2200" smtClean="0"/>
              <a:t>是</a:t>
            </a:r>
            <a:r>
              <a:rPr lang="en-US" altLang="zh-CN" sz="2200"/>
              <a:t>UMTS</a:t>
            </a:r>
            <a:r>
              <a:rPr lang="zh-CN" altLang="en-US" sz="2200"/>
              <a:t>网络中专用名词</a:t>
            </a:r>
            <a:r>
              <a:rPr lang="zh-CN" altLang="en-US" sz="2200" smtClean="0"/>
              <a:t>，</a:t>
            </a:r>
            <a:r>
              <a:rPr lang="en-US" altLang="zh-CN" sz="2200" smtClean="0"/>
              <a:t>CDMA2000</a:t>
            </a:r>
            <a:r>
              <a:rPr lang="zh-CN" altLang="en-US" sz="2200"/>
              <a:t>没</a:t>
            </a:r>
            <a:r>
              <a:rPr lang="zh-CN" altLang="en-US" sz="2200" smtClean="0"/>
              <a:t>有</a:t>
            </a:r>
            <a:endParaRPr lang="en-US" altLang="zh-CN" sz="2200" smtClean="0"/>
          </a:p>
          <a:p>
            <a:pPr lvl="1"/>
            <a:endParaRPr lang="en-US" altLang="zh-CN" sz="2200"/>
          </a:p>
          <a:p>
            <a:pPr lvl="1"/>
            <a:endParaRPr lang="en-US" altLang="zh-CN" sz="2200" smtClean="0"/>
          </a:p>
          <a:p>
            <a:pPr lvl="1"/>
            <a:endParaRPr lang="en-US" altLang="zh-CN" sz="2200"/>
          </a:p>
          <a:p>
            <a:pPr lvl="1"/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866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终端识别模块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smtClean="0"/>
              <a:t>俗称“手机卡”、“</a:t>
            </a:r>
            <a:r>
              <a:rPr lang="en-US" altLang="zh-CN" sz="2800" smtClean="0"/>
              <a:t>SIM</a:t>
            </a:r>
            <a:r>
              <a:rPr lang="zh-CN" altLang="en-US" sz="2800" smtClean="0"/>
              <a:t>卡”</a:t>
            </a:r>
            <a:endParaRPr lang="en-US" altLang="zh-CN" sz="2800" smtClean="0"/>
          </a:p>
          <a:p>
            <a:pPr lvl="1"/>
            <a:r>
              <a:rPr lang="zh-CN" altLang="en-US" sz="2200" smtClean="0"/>
              <a:t>是一</a:t>
            </a:r>
            <a:r>
              <a:rPr lang="zh-CN" altLang="en-US" sz="2200"/>
              <a:t>张个人资料</a:t>
            </a:r>
            <a:r>
              <a:rPr lang="zh-CN" altLang="en-US" sz="2200" smtClean="0"/>
              <a:t>卡，</a:t>
            </a:r>
            <a:r>
              <a:rPr lang="zh-CN" altLang="en-US" sz="2200"/>
              <a:t>存储着用户的数据、鉴权方法及密钥</a:t>
            </a:r>
            <a:r>
              <a:rPr lang="zh-CN" altLang="en-US" sz="2200" smtClean="0"/>
              <a:t>，对</a:t>
            </a:r>
            <a:r>
              <a:rPr lang="zh-CN" altLang="en-US" sz="2200"/>
              <a:t>用户身份进行鉴别。同时，用户通过它完成与系统的连接和信息的交</a:t>
            </a:r>
            <a:r>
              <a:rPr lang="zh-CN" altLang="en-US" sz="2200" smtClean="0"/>
              <a:t>换</a:t>
            </a:r>
            <a:endParaRPr lang="en-US" altLang="zh-CN" sz="2200" smtClean="0"/>
          </a:p>
        </p:txBody>
      </p:sp>
      <p:graphicFrame>
        <p:nvGraphicFramePr>
          <p:cNvPr id="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817079"/>
              </p:ext>
            </p:extLst>
          </p:nvPr>
        </p:nvGraphicFramePr>
        <p:xfrm>
          <a:off x="287337" y="3212976"/>
          <a:ext cx="8569325" cy="2074863"/>
        </p:xfrm>
        <a:graphic>
          <a:graphicData uri="http://schemas.openxmlformats.org/drawingml/2006/table">
            <a:tbl>
              <a:tblPr/>
              <a:tblGrid>
                <a:gridCol w="1980407"/>
                <a:gridCol w="900905"/>
                <a:gridCol w="2663825"/>
                <a:gridCol w="3024188"/>
              </a:tblGrid>
              <a:tr h="328613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卡名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简称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英文全称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应用无线通信系统系统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用户身份识别模块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Subscriber Identity Module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GSM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WCDMA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TD-SCDMA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用户身份识别模块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UIM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User Identity Module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IS-95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CDMA2000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CDMA-EVDO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通用用户身份识别模块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USIM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Universal Subscriber Identity Module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algn="l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fontAlgn="base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GSM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WCDMA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TD-SCDMA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2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4G</a:t>
            </a:r>
            <a:r>
              <a:rPr lang="zh-CN" altLang="en-US" smtClean="0"/>
              <a:t>技术基础知识</a:t>
            </a:r>
            <a:endParaRPr lang="zh-CN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76343" cy="4754563"/>
          </a:xfrm>
        </p:spPr>
        <p:txBody>
          <a:bodyPr/>
          <a:lstStyle/>
          <a:p>
            <a:r>
              <a:rPr lang="en-US" altLang="zh-CN" sz="2800">
                <a:latin typeface="Arial" panose="020B0604020202020204" pitchFamily="34" charset="0"/>
                <a:ea typeface="华文细黑" panose="02010600040101010101" pitchFamily="2" charset="-122"/>
              </a:rPr>
              <a:t>LTE</a:t>
            </a:r>
            <a:r>
              <a:rPr lang="zh-CN" altLang="en-US" sz="2800">
                <a:latin typeface="Arial" panose="020B0604020202020204" pitchFamily="34" charset="0"/>
                <a:ea typeface="华文细黑" panose="02010600040101010101" pitchFamily="2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华文细黑" panose="02010600040101010101" pitchFamily="2" charset="-122"/>
              </a:rPr>
              <a:t>Long Term Evolution</a:t>
            </a:r>
            <a:r>
              <a:rPr lang="zh-CN" altLang="en-US" sz="2800">
                <a:latin typeface="Arial" panose="020B0604020202020204" pitchFamily="34" charset="0"/>
                <a:ea typeface="华文细黑" panose="02010600040101010101" pitchFamily="2" charset="-122"/>
              </a:rPr>
              <a:t>，长期演进</a:t>
            </a:r>
            <a:r>
              <a:rPr lang="en-US" altLang="zh-CN" sz="2800">
                <a:latin typeface="Arial" panose="020B0604020202020204" pitchFamily="34" charset="0"/>
                <a:ea typeface="华文细黑" panose="02010600040101010101" pitchFamily="2" charset="-122"/>
              </a:rPr>
              <a:t>)</a:t>
            </a:r>
            <a:endParaRPr lang="en-US" altLang="zh-CN" sz="2800" dirty="0" smtClean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1"/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由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r>
              <a:rPr lang="arn-CL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GPP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组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织制定的</a:t>
            </a:r>
            <a:r>
              <a:rPr lang="arn-CL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UMTS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技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术标准的长期演进，于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2004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年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12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月在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  <a:r>
              <a:rPr lang="arn-CL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GPP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多伦多会议上正式立项并启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动</a:t>
            </a:r>
            <a:endParaRPr lang="en-US" altLang="zh-CN" sz="220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1"/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根据双工方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式分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为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FDD-LTE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和</a:t>
            </a:r>
            <a:r>
              <a:rPr lang="en-US" altLang="zh-CN" sz="2200">
                <a:latin typeface="Arial" panose="020B0604020202020204" pitchFamily="34" charset="0"/>
                <a:ea typeface="华文细黑" panose="02010600040101010101" pitchFamily="2" charset="-122"/>
              </a:rPr>
              <a:t>TDD-LTE </a:t>
            </a:r>
            <a:endParaRPr lang="en-US" altLang="zh-CN" sz="2200" smtClean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741600" lvl="2" indent="0">
              <a:buNone/>
            </a:pPr>
            <a:r>
              <a:rPr lang="en-US" altLang="zh-CN" sz="1800" i="1"/>
              <a:t>FDD</a:t>
            </a:r>
            <a:r>
              <a:rPr lang="zh-CN" altLang="en-US" sz="1800" i="1"/>
              <a:t>系统空口上下行采用成对的频段接收和发送数</a:t>
            </a:r>
            <a:r>
              <a:rPr lang="zh-CN" altLang="en-US" sz="1800" i="1" smtClean="0"/>
              <a:t>据</a:t>
            </a:r>
            <a:r>
              <a:rPr lang="zh-CN" altLang="en-US" sz="1800" i="1"/>
              <a:t>；</a:t>
            </a:r>
            <a:endParaRPr lang="en-US" altLang="zh-CN" sz="1800" i="1" smtClean="0"/>
          </a:p>
          <a:p>
            <a:pPr marL="741600" lvl="2" indent="0">
              <a:buNone/>
            </a:pPr>
            <a:r>
              <a:rPr lang="en-US" altLang="zh-CN" sz="1800" i="1" smtClean="0"/>
              <a:t>TDD</a:t>
            </a:r>
            <a:r>
              <a:rPr lang="zh-CN" altLang="en-US" sz="1800" i="1"/>
              <a:t>系</a:t>
            </a:r>
            <a:r>
              <a:rPr lang="zh-CN" altLang="en-US" sz="1800" i="1" smtClean="0"/>
              <a:t>统空口上</a:t>
            </a:r>
            <a:r>
              <a:rPr lang="zh-CN" altLang="en-US" sz="1800" i="1"/>
              <a:t>下行则使用相同的频段在不同的时隙上传</a:t>
            </a:r>
            <a:r>
              <a:rPr lang="zh-CN" altLang="en-US" sz="1800" i="1" smtClean="0"/>
              <a:t>输；</a:t>
            </a:r>
            <a:endParaRPr lang="en-US" altLang="zh-CN" sz="1800" i="1" smtClean="0"/>
          </a:p>
          <a:p>
            <a:pPr marL="741600" lvl="2" indent="0">
              <a:buNone/>
            </a:pPr>
            <a:r>
              <a:rPr lang="zh-CN" altLang="en-US" sz="1800" i="1" smtClean="0"/>
              <a:t>较</a:t>
            </a:r>
            <a:r>
              <a:rPr lang="en-US" altLang="zh-CN" sz="1800" i="1"/>
              <a:t>FDD</a:t>
            </a:r>
            <a:r>
              <a:rPr lang="zh-CN" altLang="en-US" sz="1800" i="1"/>
              <a:t>双工方式，</a:t>
            </a:r>
            <a:r>
              <a:rPr lang="en-US" altLang="zh-CN" sz="1800" i="1"/>
              <a:t>TDD</a:t>
            </a:r>
            <a:r>
              <a:rPr lang="zh-CN" altLang="en-US" sz="1800" i="1"/>
              <a:t>有着较高的频谱利用率。</a:t>
            </a:r>
            <a:endParaRPr lang="en-US" altLang="zh-CN" sz="1800" i="1"/>
          </a:p>
          <a:p>
            <a:pPr lvl="1"/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移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动联通电信均有</a:t>
            </a:r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TDD-LTE</a:t>
            </a:r>
            <a:r>
              <a:rPr lang="zh-CN" altLang="en-US" sz="2200">
                <a:latin typeface="Arial" panose="020B0604020202020204" pitchFamily="34" charset="0"/>
                <a:ea typeface="华文细黑" panose="02010600040101010101" pitchFamily="2" charset="-122"/>
              </a:rPr>
              <a:t>牌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照，但频谱不同</a:t>
            </a:r>
            <a:endParaRPr lang="en-US" altLang="zh-CN" sz="2200" smtClean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1"/>
            <a:r>
              <a:rPr lang="en-US" altLang="zh-CN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FDD-LTE</a:t>
            </a:r>
            <a:r>
              <a:rPr lang="zh-CN" altLang="en-US" sz="2200" smtClean="0">
                <a:latin typeface="Arial" panose="020B0604020202020204" pitchFamily="34" charset="0"/>
                <a:ea typeface="华文细黑" panose="02010600040101010101" pitchFamily="2" charset="-122"/>
              </a:rPr>
              <a:t>牌照目前只有联通电信有</a:t>
            </a:r>
            <a:endParaRPr lang="en-US" altLang="zh-CN" sz="2200" smtClean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4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873F9663D7A6E3429AB4F5857D5A4A28" ma:contentTypeVersion="0" ma:contentTypeDescription="新建文档。" ma:contentTypeScope="" ma:versionID="9805945ef23c581391731ada7c06a7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f872aa5919130a473c1c9447df83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40E716-8944-437E-82A9-F5CD3326F4DF}"/>
</file>

<file path=customXml/itemProps2.xml><?xml version="1.0" encoding="utf-8"?>
<ds:datastoreItem xmlns:ds="http://schemas.openxmlformats.org/officeDocument/2006/customXml" ds:itemID="{EE43F840-FB65-4B2D-A758-AE7A2D038A51}"/>
</file>

<file path=customXml/itemProps3.xml><?xml version="1.0" encoding="utf-8"?>
<ds:datastoreItem xmlns:ds="http://schemas.openxmlformats.org/officeDocument/2006/customXml" ds:itemID="{7AA8FA43-1A9F-464B-8054-DA2218C5C654}"/>
</file>

<file path=docProps/app.xml><?xml version="1.0" encoding="utf-8"?>
<Properties xmlns="http://schemas.openxmlformats.org/officeDocument/2006/extended-properties" xmlns:vt="http://schemas.openxmlformats.org/officeDocument/2006/docPropsVTypes">
  <Template>H3C_培训_PPT_模板_V1.3</Template>
  <TotalTime>2914</TotalTime>
  <Words>2423</Words>
  <Application>Microsoft Office PowerPoint</Application>
  <PresentationFormat>全屏显示(4:3)</PresentationFormat>
  <Paragraphs>334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华文细黑</vt:lpstr>
      <vt:lpstr>宋体</vt:lpstr>
      <vt:lpstr>新宋体</vt:lpstr>
      <vt:lpstr>Arial</vt:lpstr>
      <vt:lpstr>Times New Roman</vt:lpstr>
      <vt:lpstr>Wingdings</vt:lpstr>
      <vt:lpstr>H3C_培训_PPT_模板_V1.3</vt:lpstr>
      <vt:lpstr>1_自定义设计方案</vt:lpstr>
      <vt:lpstr>2_自定义设计方案</vt:lpstr>
      <vt:lpstr>1_H3C_培训_PPT_模板_V1.3</vt:lpstr>
      <vt:lpstr>2_H3C_培训_PPT_模板_V1.3</vt:lpstr>
      <vt:lpstr>3_H3C_培训_PPT_模板_V1.3</vt:lpstr>
      <vt:lpstr>4_H3C_培训_PPT_模板_V1.3</vt:lpstr>
      <vt:lpstr>5_H3C_培训_PPT_模板_V1.3</vt:lpstr>
      <vt:lpstr>6_H3C_培训_PPT_模板_V1.3</vt:lpstr>
      <vt:lpstr>7_H3C_培训_PPT_模板_V1.3</vt:lpstr>
      <vt:lpstr>8_H3C_培训_PPT_模板_V1.3</vt:lpstr>
      <vt:lpstr>PowerPoint 演示文稿</vt:lpstr>
      <vt:lpstr>PowerPoint 演示文稿</vt:lpstr>
      <vt:lpstr>PowerPoint 演示文稿</vt:lpstr>
      <vt:lpstr>3G技术基础知识</vt:lpstr>
      <vt:lpstr>3G标准之UMTS</vt:lpstr>
      <vt:lpstr>3G标准之CDMA2000</vt:lpstr>
      <vt:lpstr>APN</vt:lpstr>
      <vt:lpstr>终端识别模块</vt:lpstr>
      <vt:lpstr>4G技术基础知识</vt:lpstr>
      <vt:lpstr>MSR支持的LTE频段</vt:lpstr>
      <vt:lpstr>PowerPoint 演示文稿</vt:lpstr>
      <vt:lpstr>MSR 3G&amp;4G接口模块</vt:lpstr>
      <vt:lpstr>PowerPoint 演示文稿</vt:lpstr>
      <vt:lpstr>3G&amp;4G典型应用场景</vt:lpstr>
      <vt:lpstr>3G&amp;4G典型应用场景</vt:lpstr>
      <vt:lpstr>PowerPoint 演示文稿</vt:lpstr>
      <vt:lpstr>3G&amp;4G典型配置</vt:lpstr>
      <vt:lpstr>3G&amp;4G典型配置</vt:lpstr>
      <vt:lpstr>注意事项</vt:lpstr>
      <vt:lpstr>PowerPoint 演示文稿</vt:lpstr>
      <vt:lpstr>3G&amp;4G维护</vt:lpstr>
      <vt:lpstr>3G&amp;4G维护</vt:lpstr>
      <vt:lpstr>3G&amp;4G维护</vt:lpstr>
      <vt:lpstr>3G&amp;4G维护</vt:lpstr>
      <vt:lpstr>3G&amp;4G维护</vt:lpstr>
      <vt:lpstr>3G&amp;4G维护</vt:lpstr>
      <vt:lpstr>3G&amp;4G维护</vt:lpstr>
      <vt:lpstr>3G&amp;4G维护</vt:lpstr>
      <vt:lpstr>3G&amp;4G维护</vt:lpstr>
      <vt:lpstr>3G&amp;4G维护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sunpeihao 09859 (TS)</cp:lastModifiedBy>
  <cp:revision>500</cp:revision>
  <cp:lastPrinted>1601-01-01T00:00:00Z</cp:lastPrinted>
  <dcterms:created xsi:type="dcterms:W3CDTF">2011-11-19T07:05:27Z</dcterms:created>
  <dcterms:modified xsi:type="dcterms:W3CDTF">2016-09-21T10:15:44Z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0x010100873F9663D7A6E3429AB4F5857D5A4A28</vt:lpwstr>
  </property>
  <property fmtid="{D5CDD505-2E9C-101B-9397-08002B2CF9AE}" pid="4" name="Order">
    <vt:r8>278400</vt:r8>
  </property>
  <property fmtid="{D5CDD505-2E9C-101B-9397-08002B2CF9AE}" pid="5" name="_CopySource">
    <vt:lpwstr>http://dmp.h3c.com/tsc/64L2/50-培训资料/02-L2内部培训/20160921《 MSR V7平台3G_4G特性介绍》sunpeihao/MSR V7平台3G_4G特性介绍.pptx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