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7.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Lst>
  <p:notesMasterIdLst>
    <p:notesMasterId r:id="rId88"/>
  </p:notesMasterIdLst>
  <p:sldIdLst>
    <p:sldId id="256" r:id="rId5"/>
    <p:sldId id="257" r:id="rId6"/>
    <p:sldId id="302" r:id="rId7"/>
    <p:sldId id="370" r:id="rId8"/>
    <p:sldId id="318" r:id="rId9"/>
    <p:sldId id="401" r:id="rId10"/>
    <p:sldId id="402" r:id="rId11"/>
    <p:sldId id="403" r:id="rId12"/>
    <p:sldId id="404" r:id="rId13"/>
    <p:sldId id="405" r:id="rId14"/>
    <p:sldId id="406" r:id="rId15"/>
    <p:sldId id="379" r:id="rId16"/>
    <p:sldId id="400" r:id="rId17"/>
    <p:sldId id="389" r:id="rId18"/>
    <p:sldId id="390" r:id="rId19"/>
    <p:sldId id="391" r:id="rId20"/>
    <p:sldId id="373" r:id="rId21"/>
    <p:sldId id="303" r:id="rId22"/>
    <p:sldId id="381" r:id="rId23"/>
    <p:sldId id="309" r:id="rId24"/>
    <p:sldId id="357" r:id="rId25"/>
    <p:sldId id="356" r:id="rId26"/>
    <p:sldId id="367" r:id="rId27"/>
    <p:sldId id="368" r:id="rId28"/>
    <p:sldId id="360" r:id="rId29"/>
    <p:sldId id="359" r:id="rId30"/>
    <p:sldId id="358" r:id="rId31"/>
    <p:sldId id="362" r:id="rId32"/>
    <p:sldId id="364" r:id="rId33"/>
    <p:sldId id="386" r:id="rId34"/>
    <p:sldId id="363" r:id="rId35"/>
    <p:sldId id="407" r:id="rId36"/>
    <p:sldId id="304" r:id="rId37"/>
    <p:sldId id="352" r:id="rId38"/>
    <p:sldId id="353" r:id="rId39"/>
    <p:sldId id="354" r:id="rId40"/>
    <p:sldId id="409" r:id="rId41"/>
    <p:sldId id="394" r:id="rId42"/>
    <p:sldId id="411" r:id="rId43"/>
    <p:sldId id="395" r:id="rId44"/>
    <p:sldId id="396" r:id="rId45"/>
    <p:sldId id="408" r:id="rId46"/>
    <p:sldId id="398" r:id="rId47"/>
    <p:sldId id="399" r:id="rId48"/>
    <p:sldId id="397" r:id="rId49"/>
    <p:sldId id="392" r:id="rId50"/>
    <p:sldId id="410" r:id="rId51"/>
    <p:sldId id="305" r:id="rId52"/>
    <p:sldId id="339" r:id="rId53"/>
    <p:sldId id="338" r:id="rId54"/>
    <p:sldId id="332" r:id="rId55"/>
    <p:sldId id="346" r:id="rId56"/>
    <p:sldId id="348" r:id="rId57"/>
    <p:sldId id="347" r:id="rId58"/>
    <p:sldId id="349" r:id="rId59"/>
    <p:sldId id="343" r:id="rId60"/>
    <p:sldId id="333" r:id="rId61"/>
    <p:sldId id="341" r:id="rId62"/>
    <p:sldId id="342" r:id="rId63"/>
    <p:sldId id="336" r:id="rId64"/>
    <p:sldId id="335" r:id="rId65"/>
    <p:sldId id="351" r:id="rId66"/>
    <p:sldId id="306" r:id="rId67"/>
    <p:sldId id="326" r:id="rId68"/>
    <p:sldId id="327" r:id="rId69"/>
    <p:sldId id="328" r:id="rId70"/>
    <p:sldId id="329" r:id="rId71"/>
    <p:sldId id="330" r:id="rId72"/>
    <p:sldId id="331" r:id="rId73"/>
    <p:sldId id="307" r:id="rId74"/>
    <p:sldId id="312" r:id="rId75"/>
    <p:sldId id="317" r:id="rId76"/>
    <p:sldId id="319" r:id="rId77"/>
    <p:sldId id="314" r:id="rId78"/>
    <p:sldId id="369" r:id="rId79"/>
    <p:sldId id="322" r:id="rId80"/>
    <p:sldId id="325" r:id="rId81"/>
    <p:sldId id="365" r:id="rId82"/>
    <p:sldId id="320" r:id="rId83"/>
    <p:sldId id="366" r:id="rId84"/>
    <p:sldId id="315" r:id="rId85"/>
    <p:sldId id="298" r:id="rId86"/>
    <p:sldId id="299" r:id="rId8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08880" initials="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82931" autoAdjust="0"/>
  </p:normalViewPr>
  <p:slideViewPr>
    <p:cSldViewPr>
      <p:cViewPr varScale="1">
        <p:scale>
          <a:sx n="67" d="100"/>
          <a:sy n="67" d="100"/>
        </p:scale>
        <p:origin x="-1392" y="-96"/>
      </p:cViewPr>
      <p:guideLst>
        <p:guide orient="horz" pos="2160"/>
        <p:guide pos="2880"/>
      </p:guideLst>
    </p:cSldViewPr>
  </p:slideViewPr>
  <p:outlineViewPr>
    <p:cViewPr>
      <p:scale>
        <a:sx n="33" d="100"/>
        <a:sy n="33" d="100"/>
      </p:scale>
      <p:origin x="0" y="35250"/>
    </p:cViewPr>
  </p:outlin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27C47-F5F3-4BC2-B3E4-C39EE23F087E}" type="datetimeFigureOut">
              <a:rPr lang="zh-CN" altLang="en-US" smtClean="0"/>
              <a:pPr/>
              <a:t>2014/9/28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08E11-2675-4327-84FB-474A2D8CB5A0}" type="slidenum">
              <a:rPr lang="zh-CN" altLang="en-US" smtClean="0"/>
              <a:pPr/>
              <a:t>‹#›</a:t>
            </a:fld>
            <a:endParaRPr lang="zh-CN" altLang="en-US"/>
          </a:p>
        </p:txBody>
      </p:sp>
    </p:spTree>
    <p:extLst>
      <p:ext uri="{BB962C8B-B14F-4D97-AF65-F5344CB8AC3E}">
        <p14:creationId xmlns="" xmlns:p14="http://schemas.microsoft.com/office/powerpoint/2010/main" val="102052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sz="1200" b="0" i="0" kern="1200" dirty="0" smtClean="0">
                <a:solidFill>
                  <a:schemeClr val="tx1"/>
                </a:solidFill>
                <a:latin typeface="Times New Roman" pitchFamily="18" charset="0"/>
                <a:ea typeface="宋体" pitchFamily="2" charset="-122"/>
                <a:cs typeface="+mn-cs"/>
              </a:rPr>
              <a:t>Embedded automation architecture</a:t>
            </a:r>
          </a:p>
          <a:p>
            <a:r>
              <a:rPr lang="en-US" altLang="zh-CN" b="1" dirty="0" smtClean="0"/>
              <a:t>1. </a:t>
            </a:r>
            <a:r>
              <a:rPr lang="zh-CN" altLang="en-US" sz="1200" b="1" kern="1200" dirty="0" smtClean="0">
                <a:solidFill>
                  <a:schemeClr val="tx1"/>
                </a:solidFill>
                <a:latin typeface="+mn-lt"/>
                <a:ea typeface="+mn-ea"/>
                <a:cs typeface="+mn-cs"/>
              </a:rPr>
              <a:t>事件源</a:t>
            </a:r>
            <a:endParaRPr lang="zh-CN" altLang="en-US" b="1" dirty="0" smtClean="0"/>
          </a:p>
          <a:p>
            <a:r>
              <a:rPr lang="zh-CN" altLang="en-US" sz="1200" kern="1200" dirty="0" smtClean="0">
                <a:solidFill>
                  <a:schemeClr val="tx1"/>
                </a:solidFill>
                <a:latin typeface="+mn-lt"/>
                <a:ea typeface="+mn-ea"/>
                <a:cs typeface="+mn-cs"/>
              </a:rPr>
              <a:t>事件源是系统中的软件或硬件模块，它们会触发事件。例如，</a:t>
            </a:r>
            <a:r>
              <a:rPr lang="en-US" altLang="zh-CN" dirty="0" smtClean="0"/>
              <a:t>CLI</a:t>
            </a:r>
            <a:r>
              <a:rPr lang="zh-CN" altLang="en-US" sz="1200" kern="1200" dirty="0" smtClean="0">
                <a:solidFill>
                  <a:schemeClr val="tx1"/>
                </a:solidFill>
                <a:latin typeface="+mn-lt"/>
                <a:ea typeface="+mn-ea"/>
                <a:cs typeface="+mn-cs"/>
              </a:rPr>
              <a:t>事件源能触发命令行事件，</a:t>
            </a:r>
            <a:r>
              <a:rPr lang="en-US" altLang="zh-CN" dirty="0" err="1" smtClean="0"/>
              <a:t>Syslog</a:t>
            </a:r>
            <a:r>
              <a:rPr lang="zh-CN" altLang="en-US" sz="1200" kern="1200" dirty="0" smtClean="0">
                <a:solidFill>
                  <a:schemeClr val="tx1"/>
                </a:solidFill>
                <a:latin typeface="+mn-lt"/>
                <a:ea typeface="+mn-ea"/>
                <a:cs typeface="+mn-cs"/>
              </a:rPr>
              <a:t>事件源能触发日志事件。</a:t>
            </a:r>
            <a:endParaRPr lang="zh-CN" altLang="en-US" dirty="0" smtClean="0"/>
          </a:p>
          <a:p>
            <a:r>
              <a:rPr lang="en-US" altLang="zh-CN" b="1" dirty="0" smtClean="0"/>
              <a:t>2. EM</a:t>
            </a:r>
            <a:endParaRPr lang="zh-CN" altLang="en-US" b="1" dirty="0" smtClean="0"/>
          </a:p>
          <a:p>
            <a:r>
              <a:rPr lang="en-US" altLang="zh-CN" dirty="0" smtClean="0"/>
              <a:t>EM</a:t>
            </a:r>
            <a:r>
              <a:rPr lang="zh-CN" altLang="en-US" sz="1200" kern="1200" dirty="0" smtClean="0">
                <a:solidFill>
                  <a:schemeClr val="tx1"/>
                </a:solidFill>
                <a:latin typeface="+mn-lt"/>
                <a:ea typeface="+mn-ea"/>
                <a:cs typeface="+mn-cs"/>
              </a:rPr>
              <a:t>根据用户配置对事件源中发生的事件进行过滤匹配，匹配成功则通知</a:t>
            </a:r>
            <a:r>
              <a:rPr lang="en-US" altLang="zh-CN" dirty="0" smtClean="0"/>
              <a:t>RTM</a:t>
            </a:r>
            <a:r>
              <a:rPr lang="zh-CN" altLang="en-US" sz="1200" kern="1200" dirty="0" smtClean="0">
                <a:solidFill>
                  <a:schemeClr val="tx1"/>
                </a:solidFill>
                <a:latin typeface="+mn-lt"/>
                <a:ea typeface="+mn-ea"/>
                <a:cs typeface="+mn-cs"/>
              </a:rPr>
              <a:t>执行相应监控策略。当用户配置了多个监控策略，系统会创建多个</a:t>
            </a:r>
            <a:r>
              <a:rPr lang="en-US" altLang="zh-CN" dirty="0" smtClean="0"/>
              <a:t>EM</a:t>
            </a:r>
            <a:r>
              <a:rPr lang="zh-CN" altLang="en-US" sz="1200" kern="1200" dirty="0" smtClean="0">
                <a:solidFill>
                  <a:schemeClr val="tx1"/>
                </a:solidFill>
                <a:latin typeface="+mn-lt"/>
                <a:ea typeface="+mn-ea"/>
                <a:cs typeface="+mn-cs"/>
              </a:rPr>
              <a:t>组件，每个</a:t>
            </a:r>
            <a:r>
              <a:rPr lang="en-US" altLang="zh-CN" dirty="0" smtClean="0"/>
              <a:t>EM</a:t>
            </a:r>
            <a:r>
              <a:rPr lang="zh-CN" altLang="en-US" sz="1200" kern="1200" dirty="0" smtClean="0">
                <a:solidFill>
                  <a:schemeClr val="tx1"/>
                </a:solidFill>
                <a:latin typeface="+mn-lt"/>
                <a:ea typeface="+mn-ea"/>
                <a:cs typeface="+mn-cs"/>
              </a:rPr>
              <a:t>组件监控一个事件。</a:t>
            </a:r>
            <a:endParaRPr lang="zh-CN" altLang="en-US" dirty="0" smtClean="0"/>
          </a:p>
          <a:p>
            <a:r>
              <a:rPr lang="en-US" altLang="zh-CN" b="1" dirty="0" smtClean="0"/>
              <a:t>3. RTM</a:t>
            </a:r>
            <a:endParaRPr lang="zh-CN" altLang="en-US" b="1" dirty="0" smtClean="0"/>
          </a:p>
          <a:p>
            <a:r>
              <a:rPr lang="en-US" altLang="zh-CN" dirty="0" smtClean="0"/>
              <a:t>RTM</a:t>
            </a:r>
            <a:r>
              <a:rPr lang="zh-CN" altLang="en-US" sz="1200" kern="1200" dirty="0" smtClean="0">
                <a:solidFill>
                  <a:schemeClr val="tx1"/>
                </a:solidFill>
                <a:latin typeface="+mn-lt"/>
                <a:ea typeface="+mn-ea"/>
                <a:cs typeface="+mn-cs"/>
              </a:rPr>
              <a:t>是</a:t>
            </a:r>
            <a:r>
              <a:rPr lang="en-US" altLang="zh-CN" dirty="0" smtClean="0"/>
              <a:t>EAA</a:t>
            </a:r>
            <a:r>
              <a:rPr lang="zh-CN" altLang="en-US" sz="1200" kern="1200" dirty="0" smtClean="0">
                <a:solidFill>
                  <a:schemeClr val="tx1"/>
                </a:solidFill>
                <a:latin typeface="+mn-lt"/>
                <a:ea typeface="+mn-ea"/>
                <a:cs typeface="+mn-cs"/>
              </a:rPr>
              <a:t>的核心部件，负责管理监控策略，包括监控策略的创建、状态变化和执行。</a:t>
            </a:r>
            <a:endParaRPr lang="zh-CN" altLang="en-US" dirty="0" smtClean="0"/>
          </a:p>
          <a:p>
            <a:r>
              <a:rPr lang="en-US" altLang="zh-CN" b="1" dirty="0" smtClean="0"/>
              <a:t>4. EAA</a:t>
            </a:r>
            <a:r>
              <a:rPr lang="zh-CN" altLang="en-US" sz="1200" b="1" kern="1200" dirty="0" smtClean="0">
                <a:solidFill>
                  <a:schemeClr val="tx1"/>
                </a:solidFill>
                <a:latin typeface="+mn-lt"/>
                <a:ea typeface="+mn-ea"/>
                <a:cs typeface="+mn-cs"/>
              </a:rPr>
              <a:t>监控策略</a:t>
            </a:r>
            <a:endParaRPr lang="zh-CN" altLang="en-US" b="1" dirty="0" smtClean="0"/>
          </a:p>
          <a:p>
            <a:r>
              <a:rPr lang="zh-CN" altLang="en-US" sz="1200" kern="1200" dirty="0" smtClean="0">
                <a:solidFill>
                  <a:schemeClr val="tx1"/>
                </a:solidFill>
                <a:latin typeface="+mn-lt"/>
                <a:ea typeface="+mn-ea"/>
                <a:cs typeface="+mn-cs"/>
              </a:rPr>
              <a:t>通过监控策略，用户可以定义自己感兴趣的事件以及事件发生时的处理动作。</a:t>
            </a:r>
            <a:endParaRPr lang="zh-CN" altLang="en-US" dirty="0" smtClean="0"/>
          </a:p>
          <a:p>
            <a:r>
              <a:rPr lang="zh-CN" altLang="en-US" sz="1200" kern="1200" dirty="0" smtClean="0">
                <a:solidFill>
                  <a:schemeClr val="tx1"/>
                </a:solidFill>
                <a:latin typeface="+mn-lt"/>
                <a:ea typeface="+mn-ea"/>
                <a:cs typeface="+mn-cs"/>
              </a:rPr>
              <a:t>监控策略有两种配置方式：一种是通过命令行来配置，一种是通过</a:t>
            </a:r>
            <a:r>
              <a:rPr lang="en-US" altLang="zh-CN" dirty="0" smtClean="0"/>
              <a:t>TCL</a:t>
            </a:r>
            <a:r>
              <a:rPr lang="zh-CN" altLang="en-US" sz="1200" kern="1200" dirty="0" smtClean="0">
                <a:solidFill>
                  <a:schemeClr val="tx1"/>
                </a:solidFill>
                <a:latin typeface="+mn-lt"/>
                <a:ea typeface="+mn-ea"/>
                <a:cs typeface="+mn-cs"/>
              </a:rPr>
              <a:t>脚本来定义。通过命令行在线配置的监控策略称为基于</a:t>
            </a:r>
            <a:r>
              <a:rPr lang="en-US" altLang="zh-CN" dirty="0" smtClean="0"/>
              <a:t>CLI</a:t>
            </a:r>
            <a:r>
              <a:rPr lang="zh-CN" altLang="en-US" sz="1200" kern="1200" dirty="0" smtClean="0">
                <a:solidFill>
                  <a:schemeClr val="tx1"/>
                </a:solidFill>
                <a:latin typeface="+mn-lt"/>
                <a:ea typeface="+mn-ea"/>
                <a:cs typeface="+mn-cs"/>
              </a:rPr>
              <a:t>的监控策略，以下简称</a:t>
            </a:r>
            <a:r>
              <a:rPr lang="en-US" altLang="zh-CN" dirty="0" smtClean="0"/>
              <a:t>CLI</a:t>
            </a:r>
            <a:r>
              <a:rPr lang="zh-CN" altLang="en-US" sz="1200" kern="1200" dirty="0" smtClean="0">
                <a:solidFill>
                  <a:schemeClr val="tx1"/>
                </a:solidFill>
                <a:latin typeface="+mn-lt"/>
                <a:ea typeface="+mn-ea"/>
                <a:cs typeface="+mn-cs"/>
              </a:rPr>
              <a:t>监控策略；通过</a:t>
            </a:r>
            <a:r>
              <a:rPr lang="en-US" altLang="zh-CN" dirty="0" smtClean="0"/>
              <a:t>TCL</a:t>
            </a:r>
            <a:r>
              <a:rPr lang="zh-CN" altLang="en-US" sz="1200" kern="1200" dirty="0" smtClean="0">
                <a:solidFill>
                  <a:schemeClr val="tx1"/>
                </a:solidFill>
                <a:latin typeface="+mn-lt"/>
                <a:ea typeface="+mn-ea"/>
                <a:cs typeface="+mn-cs"/>
              </a:rPr>
              <a:t>脚本定义的监控策略称为基于</a:t>
            </a:r>
            <a:r>
              <a:rPr lang="en-US" altLang="zh-CN" dirty="0" smtClean="0"/>
              <a:t>TCL</a:t>
            </a:r>
            <a:r>
              <a:rPr lang="zh-CN" altLang="en-US" sz="1200" kern="1200" dirty="0" smtClean="0">
                <a:solidFill>
                  <a:schemeClr val="tx1"/>
                </a:solidFill>
                <a:latin typeface="+mn-lt"/>
                <a:ea typeface="+mn-ea"/>
                <a:cs typeface="+mn-cs"/>
              </a:rPr>
              <a:t>的监控策略，以下简称</a:t>
            </a:r>
            <a:r>
              <a:rPr lang="en-US" altLang="zh-CN" dirty="0" smtClean="0"/>
              <a:t>TCL</a:t>
            </a:r>
            <a:r>
              <a:rPr lang="zh-CN" altLang="en-US" sz="1200" kern="1200" dirty="0" smtClean="0">
                <a:solidFill>
                  <a:schemeClr val="tx1"/>
                </a:solidFill>
                <a:latin typeface="+mn-lt"/>
                <a:ea typeface="+mn-ea"/>
                <a:cs typeface="+mn-cs"/>
              </a:rPr>
              <a:t>监控策略。</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事件的名称</a:t>
            </a:r>
            <a:endParaRPr lang="zh-CN" altLang="en-US" dirty="0" smtClean="0"/>
          </a:p>
          <a:p>
            <a:r>
              <a:rPr lang="zh-CN" altLang="en-US" sz="1200" kern="1200" dirty="0" smtClean="0">
                <a:solidFill>
                  <a:schemeClr val="tx1"/>
                </a:solidFill>
                <a:latin typeface="+mn-lt"/>
                <a:ea typeface="+mn-ea"/>
                <a:cs typeface="+mn-cs"/>
              </a:rPr>
              <a:t>描述</a:t>
            </a:r>
            <a:endParaRPr lang="zh-CN" altLang="en-US" dirty="0" smtClean="0"/>
          </a:p>
          <a:p>
            <a:r>
              <a:rPr lang="en-US" altLang="zh-CN" sz="1200" dirty="0" err="1" smtClean="0"/>
              <a:t>cli</a:t>
            </a:r>
            <a:endParaRPr lang="zh-CN" altLang="en-US" dirty="0" smtClean="0"/>
          </a:p>
          <a:p>
            <a:r>
              <a:rPr lang="zh-CN" altLang="en-US" sz="1200" kern="1200" dirty="0" smtClean="0">
                <a:solidFill>
                  <a:schemeClr val="tx1"/>
                </a:solidFill>
                <a:latin typeface="+mn-lt"/>
                <a:ea typeface="+mn-ea"/>
                <a:cs typeface="+mn-cs"/>
              </a:rPr>
              <a:t>监控命令行事件</a:t>
            </a:r>
            <a:endParaRPr lang="zh-CN" altLang="en-US" dirty="0" smtClean="0"/>
          </a:p>
          <a:p>
            <a:r>
              <a:rPr lang="zh-CN" altLang="en-US" sz="1200" kern="1200" dirty="0" smtClean="0">
                <a:solidFill>
                  <a:schemeClr val="tx1"/>
                </a:solidFill>
                <a:latin typeface="+mn-lt"/>
                <a:ea typeface="+mn-ea"/>
                <a:cs typeface="+mn-cs"/>
              </a:rPr>
              <a:t>配置该事件后，当用户输入指定的命令并对指定命令进行特定操作（执行、帮助或者补全）就会触发策略执行</a:t>
            </a:r>
            <a:endParaRPr lang="zh-CN" altLang="en-US" dirty="0" smtClean="0"/>
          </a:p>
          <a:p>
            <a:r>
              <a:rPr lang="en-US" altLang="zh-CN" sz="1200" dirty="0" err="1" smtClean="0"/>
              <a:t>syslog</a:t>
            </a:r>
            <a:endParaRPr lang="zh-CN" altLang="en-US" dirty="0" smtClean="0"/>
          </a:p>
          <a:p>
            <a:r>
              <a:rPr lang="zh-CN" altLang="en-US" sz="1200" kern="1200" dirty="0" smtClean="0">
                <a:solidFill>
                  <a:schemeClr val="tx1"/>
                </a:solidFill>
                <a:latin typeface="+mn-lt"/>
                <a:ea typeface="+mn-ea"/>
                <a:cs typeface="+mn-cs"/>
              </a:rPr>
              <a:t>监控日志事件</a:t>
            </a:r>
            <a:endParaRPr lang="zh-CN" altLang="en-US" dirty="0" smtClean="0"/>
          </a:p>
          <a:p>
            <a:r>
              <a:rPr lang="zh-CN" altLang="en-US" sz="1200" kern="1200" dirty="0" smtClean="0">
                <a:solidFill>
                  <a:schemeClr val="tx1"/>
                </a:solidFill>
                <a:latin typeface="+mn-lt"/>
                <a:ea typeface="+mn-ea"/>
                <a:cs typeface="+mn-cs"/>
              </a:rPr>
              <a:t>配置该事件后，当系统在指定时间段内生成指定规格的日志信息时触发监控策略执行；需要指出的是，</a:t>
            </a:r>
            <a:r>
              <a:rPr lang="en-US" altLang="zh-CN" sz="1200" dirty="0" smtClean="0"/>
              <a:t>RTM</a:t>
            </a:r>
            <a:r>
              <a:rPr lang="zh-CN" altLang="en-US" sz="1200" kern="1200" dirty="0" smtClean="0">
                <a:solidFill>
                  <a:schemeClr val="tx1"/>
                </a:solidFill>
                <a:latin typeface="+mn-lt"/>
                <a:ea typeface="+mn-ea"/>
                <a:cs typeface="+mn-cs"/>
              </a:rPr>
              <a:t>模块产生的日志不会触发策略执行</a:t>
            </a:r>
            <a:endParaRPr lang="zh-CN" altLang="en-US" dirty="0" smtClean="0"/>
          </a:p>
          <a:p>
            <a:r>
              <a:rPr lang="en-US" altLang="zh-CN" sz="1200" dirty="0" smtClean="0"/>
              <a:t>process</a:t>
            </a:r>
            <a:endParaRPr lang="zh-CN" altLang="en-US" dirty="0" smtClean="0"/>
          </a:p>
          <a:p>
            <a:r>
              <a:rPr lang="zh-CN" altLang="en-US" sz="1200" kern="1200" dirty="0" smtClean="0">
                <a:solidFill>
                  <a:schemeClr val="tx1"/>
                </a:solidFill>
                <a:latin typeface="+mn-lt"/>
                <a:ea typeface="+mn-ea"/>
                <a:cs typeface="+mn-cs"/>
              </a:rPr>
              <a:t>监控进程事件</a:t>
            </a:r>
            <a:endParaRPr lang="zh-CN" altLang="en-US" dirty="0" smtClean="0"/>
          </a:p>
          <a:p>
            <a:r>
              <a:rPr lang="zh-CN" altLang="en-US" sz="1200" kern="1200" dirty="0" smtClean="0">
                <a:solidFill>
                  <a:schemeClr val="tx1"/>
                </a:solidFill>
                <a:latin typeface="+mn-lt"/>
                <a:ea typeface="+mn-ea"/>
                <a:cs typeface="+mn-cs"/>
              </a:rPr>
              <a:t>配置该事件后，当指定进程（可以为用户命令行触发的或者系统自动触发的）发生指定状态变化（异常、关闭、启动或重启时），触发监控策略执行</a:t>
            </a:r>
            <a:endParaRPr lang="zh-CN" altLang="en-US" dirty="0" smtClean="0"/>
          </a:p>
          <a:p>
            <a:r>
              <a:rPr lang="en-US" altLang="zh-CN" sz="1200" dirty="0" err="1" smtClean="0"/>
              <a:t>hotplug</a:t>
            </a:r>
            <a:endParaRPr lang="zh-CN" altLang="en-US" dirty="0" smtClean="0"/>
          </a:p>
          <a:p>
            <a:r>
              <a:rPr lang="zh-CN" altLang="en-US" sz="1200" kern="1200" dirty="0" smtClean="0">
                <a:solidFill>
                  <a:schemeClr val="tx1"/>
                </a:solidFill>
                <a:latin typeface="+mn-lt"/>
                <a:ea typeface="+mn-ea"/>
                <a:cs typeface="+mn-cs"/>
              </a:rPr>
              <a:t>监控板卡热插拔事件</a:t>
            </a:r>
            <a:endParaRPr lang="zh-CN" altLang="en-US" dirty="0" smtClean="0"/>
          </a:p>
          <a:p>
            <a:r>
              <a:rPr lang="zh-CN" altLang="en-US" sz="1200" kern="1200" dirty="0" smtClean="0">
                <a:solidFill>
                  <a:schemeClr val="tx1"/>
                </a:solidFill>
                <a:latin typeface="+mn-lt"/>
                <a:ea typeface="+mn-ea"/>
                <a:cs typeface="+mn-cs"/>
              </a:rPr>
              <a:t>配置该事件后，当插入和拔出指定板卡，均会触发监控策略执行</a:t>
            </a:r>
            <a:endParaRPr lang="zh-CN" altLang="en-US" dirty="0" smtClean="0"/>
          </a:p>
          <a:p>
            <a:r>
              <a:rPr lang="en-US" altLang="zh-CN" sz="1200" dirty="0" smtClean="0"/>
              <a:t>interface</a:t>
            </a:r>
            <a:endParaRPr lang="zh-CN" altLang="en-US" dirty="0" smtClean="0"/>
          </a:p>
          <a:p>
            <a:r>
              <a:rPr lang="zh-CN" altLang="en-US" sz="1200" kern="1200" dirty="0" smtClean="0">
                <a:solidFill>
                  <a:schemeClr val="tx1"/>
                </a:solidFill>
                <a:latin typeface="+mn-lt"/>
                <a:ea typeface="+mn-ea"/>
                <a:cs typeface="+mn-cs"/>
              </a:rPr>
              <a:t>监控接口事件</a:t>
            </a:r>
            <a:endParaRPr lang="zh-CN" altLang="en-US" dirty="0" smtClean="0"/>
          </a:p>
          <a:p>
            <a:r>
              <a:rPr lang="zh-CN" altLang="en-US" sz="1200" kern="1200" dirty="0" smtClean="0">
                <a:solidFill>
                  <a:schemeClr val="tx1"/>
                </a:solidFill>
                <a:latin typeface="+mn-lt"/>
                <a:ea typeface="+mn-ea"/>
                <a:cs typeface="+mn-cs"/>
              </a:rPr>
              <a:t>接口事件中存在一个触发开关。配置该事件后，触发开关立即打开。当指定接口上的指定报文的数目达到</a:t>
            </a:r>
            <a:r>
              <a:rPr lang="en-US" altLang="zh-CN" sz="1200" b="1" dirty="0" smtClean="0"/>
              <a:t>start-op</a:t>
            </a:r>
            <a:r>
              <a:rPr lang="zh-CN" altLang="en-US" sz="1200" dirty="0" smtClean="0"/>
              <a:t> </a:t>
            </a:r>
            <a:r>
              <a:rPr lang="en-US" altLang="zh-CN" sz="1200" i="1" dirty="0" smtClean="0"/>
              <a:t>start-op</a:t>
            </a:r>
            <a:r>
              <a:rPr lang="zh-CN" altLang="en-US" sz="1200" dirty="0" smtClean="0"/>
              <a:t> </a:t>
            </a:r>
            <a:r>
              <a:rPr lang="en-US" altLang="zh-CN" sz="1200" b="1" dirty="0" smtClean="0"/>
              <a:t>start-</a:t>
            </a:r>
            <a:r>
              <a:rPr lang="en-US" altLang="zh-CN" sz="1200" b="1" dirty="0" err="1" smtClean="0"/>
              <a:t>val</a:t>
            </a:r>
            <a:r>
              <a:rPr lang="zh-CN" altLang="en-US" sz="1200" dirty="0" smtClean="0"/>
              <a:t> </a:t>
            </a:r>
            <a:r>
              <a:rPr lang="en-US" altLang="zh-CN" sz="1200" i="1" dirty="0" smtClean="0"/>
              <a:t>start-</a:t>
            </a:r>
            <a:r>
              <a:rPr lang="en-US" altLang="zh-CN" sz="1200" i="1" dirty="0" err="1" smtClean="0"/>
              <a:t>val</a:t>
            </a:r>
            <a:r>
              <a:rPr lang="zh-CN" altLang="en-US" sz="1200" kern="1200" dirty="0" smtClean="0">
                <a:solidFill>
                  <a:schemeClr val="tx1"/>
                </a:solidFill>
                <a:latin typeface="+mn-lt"/>
                <a:ea typeface="+mn-ea"/>
                <a:cs typeface="+mn-cs"/>
              </a:rPr>
              <a:t>参数指定的条件时，触发监控策略执行一次（第一次执行），并关闭触发开关，但系统会继续监控接口事件。当满足</a:t>
            </a:r>
            <a:r>
              <a:rPr lang="en-US" altLang="zh-CN" sz="1200" b="1" dirty="0" smtClean="0"/>
              <a:t>restart-op </a:t>
            </a:r>
            <a:r>
              <a:rPr lang="en-US" altLang="zh-CN" sz="1200" i="1" dirty="0" err="1" smtClean="0"/>
              <a:t>restart-op</a:t>
            </a:r>
            <a:r>
              <a:rPr lang="zh-CN" altLang="en-US" sz="1200" b="1" dirty="0" smtClean="0"/>
              <a:t> </a:t>
            </a:r>
            <a:r>
              <a:rPr lang="en-US" altLang="zh-CN" sz="1200" b="1" dirty="0" smtClean="0"/>
              <a:t>restart-</a:t>
            </a:r>
            <a:r>
              <a:rPr lang="en-US" altLang="zh-CN" sz="1200" b="1" dirty="0" err="1" smtClean="0"/>
              <a:t>val</a:t>
            </a:r>
            <a:r>
              <a:rPr lang="en-US" altLang="zh-CN" sz="1200" b="1" dirty="0" smtClean="0"/>
              <a:t> </a:t>
            </a:r>
            <a:r>
              <a:rPr lang="en-US" altLang="zh-CN" sz="1200" i="1" dirty="0" smtClean="0"/>
              <a:t>restart-</a:t>
            </a:r>
            <a:r>
              <a:rPr lang="en-US" altLang="zh-CN" sz="1200" i="1" dirty="0" err="1" smtClean="0"/>
              <a:t>val</a:t>
            </a:r>
            <a:r>
              <a:rPr lang="zh-CN" altLang="en-US" sz="1200" kern="1200" dirty="0" smtClean="0">
                <a:solidFill>
                  <a:schemeClr val="tx1"/>
                </a:solidFill>
                <a:latin typeface="+mn-lt"/>
                <a:ea typeface="+mn-ea"/>
                <a:cs typeface="+mn-cs"/>
              </a:rPr>
              <a:t>参数指定的条件时，才重新开启触发开关。如果指定接口上的指定报文的数目再次达到</a:t>
            </a:r>
            <a:r>
              <a:rPr lang="en-US" altLang="zh-CN" sz="1200" b="1" dirty="0" smtClean="0"/>
              <a:t>start-op</a:t>
            </a:r>
            <a:r>
              <a:rPr lang="zh-CN" altLang="en-US" sz="1200" dirty="0" smtClean="0"/>
              <a:t> </a:t>
            </a:r>
            <a:r>
              <a:rPr lang="en-US" altLang="zh-CN" sz="1200" i="1" dirty="0" smtClean="0"/>
              <a:t>start-op</a:t>
            </a:r>
            <a:r>
              <a:rPr lang="zh-CN" altLang="en-US" sz="1200" dirty="0" smtClean="0"/>
              <a:t> </a:t>
            </a:r>
            <a:r>
              <a:rPr lang="en-US" altLang="zh-CN" sz="1200" b="1" dirty="0" smtClean="0"/>
              <a:t>start-</a:t>
            </a:r>
            <a:r>
              <a:rPr lang="en-US" altLang="zh-CN" sz="1200" b="1" dirty="0" err="1" smtClean="0"/>
              <a:t>val</a:t>
            </a:r>
            <a:r>
              <a:rPr lang="zh-CN" altLang="en-US" sz="1200" dirty="0" smtClean="0"/>
              <a:t> </a:t>
            </a:r>
            <a:r>
              <a:rPr lang="en-US" altLang="zh-CN" sz="1200" i="1" dirty="0" smtClean="0"/>
              <a:t>start-</a:t>
            </a:r>
            <a:r>
              <a:rPr lang="en-US" altLang="zh-CN" sz="1200" i="1" dirty="0" err="1" smtClean="0"/>
              <a:t>val</a:t>
            </a:r>
            <a:r>
              <a:rPr lang="zh-CN" altLang="en-US" sz="1200" kern="1200" dirty="0" smtClean="0">
                <a:solidFill>
                  <a:schemeClr val="tx1"/>
                </a:solidFill>
                <a:latin typeface="+mn-lt"/>
                <a:ea typeface="+mn-ea"/>
                <a:cs typeface="+mn-cs"/>
              </a:rPr>
              <a:t>参数指定的条件时，则再次触发监控策略执行一次（第二次执行），并关闭触发开关，系统继续监控接口事件。如此循环</a:t>
            </a:r>
            <a:endParaRPr lang="zh-CN" altLang="en-US" dirty="0" smtClean="0"/>
          </a:p>
          <a:p>
            <a:r>
              <a:rPr lang="en-US" altLang="zh-CN" sz="1200" dirty="0" err="1" smtClean="0"/>
              <a:t>snmp</a:t>
            </a:r>
            <a:endParaRPr lang="zh-CN" altLang="en-US" dirty="0" smtClean="0"/>
          </a:p>
          <a:p>
            <a:r>
              <a:rPr lang="zh-CN" altLang="en-US" sz="1200" kern="1200" dirty="0" smtClean="0">
                <a:solidFill>
                  <a:schemeClr val="tx1"/>
                </a:solidFill>
                <a:latin typeface="+mn-lt"/>
                <a:ea typeface="+mn-ea"/>
                <a:cs typeface="+mn-cs"/>
              </a:rPr>
              <a:t>监控</a:t>
            </a:r>
            <a:r>
              <a:rPr lang="en-US" altLang="zh-CN" sz="1200" dirty="0" smtClean="0"/>
              <a:t>SNMP</a:t>
            </a:r>
            <a:r>
              <a:rPr lang="zh-CN" altLang="en-US" sz="1200" kern="1200" dirty="0" smtClean="0">
                <a:solidFill>
                  <a:schemeClr val="tx1"/>
                </a:solidFill>
                <a:latin typeface="+mn-lt"/>
                <a:ea typeface="+mn-ea"/>
                <a:cs typeface="+mn-cs"/>
              </a:rPr>
              <a:t>节点值变化事件</a:t>
            </a:r>
            <a:endParaRPr lang="zh-CN" altLang="en-US" dirty="0" smtClean="0"/>
          </a:p>
          <a:p>
            <a:r>
              <a:rPr lang="en-US" altLang="zh-CN" sz="1200" dirty="0" smtClean="0"/>
              <a:t>SNMP</a:t>
            </a:r>
            <a:r>
              <a:rPr lang="zh-CN" altLang="en-US" sz="1200" kern="1200" dirty="0" smtClean="0">
                <a:solidFill>
                  <a:schemeClr val="tx1"/>
                </a:solidFill>
                <a:latin typeface="+mn-lt"/>
                <a:ea typeface="+mn-ea"/>
                <a:cs typeface="+mn-cs"/>
              </a:rPr>
              <a:t>节点值变化事件中存在一个触发开关。配置该事件后，触发开关立即打开。系统根据用户设定，定时轮询设备上某个节点的值，且该值达到</a:t>
            </a:r>
            <a:r>
              <a:rPr lang="en-US" altLang="zh-CN" sz="1200" b="1" dirty="0" smtClean="0"/>
              <a:t>start-op</a:t>
            </a:r>
            <a:r>
              <a:rPr lang="zh-CN" altLang="en-US" sz="1200" dirty="0" smtClean="0"/>
              <a:t> </a:t>
            </a:r>
            <a:r>
              <a:rPr lang="en-US" altLang="zh-CN" sz="1200" i="1" dirty="0" smtClean="0"/>
              <a:t>start-op</a:t>
            </a:r>
            <a:r>
              <a:rPr lang="zh-CN" altLang="en-US" sz="1200" dirty="0" smtClean="0"/>
              <a:t> </a:t>
            </a:r>
            <a:r>
              <a:rPr lang="en-US" altLang="zh-CN" sz="1200" b="1" dirty="0" smtClean="0"/>
              <a:t>start-</a:t>
            </a:r>
            <a:r>
              <a:rPr lang="en-US" altLang="zh-CN" sz="1200" b="1" dirty="0" err="1" smtClean="0"/>
              <a:t>val</a:t>
            </a:r>
            <a:r>
              <a:rPr lang="zh-CN" altLang="en-US" sz="1200" dirty="0" smtClean="0"/>
              <a:t> </a:t>
            </a:r>
            <a:r>
              <a:rPr lang="en-US" altLang="zh-CN" sz="1200" i="1" dirty="0" smtClean="0"/>
              <a:t>start-</a:t>
            </a:r>
            <a:r>
              <a:rPr lang="en-US" altLang="zh-CN" sz="1200" i="1" dirty="0" err="1" smtClean="0"/>
              <a:t>val</a:t>
            </a:r>
            <a:r>
              <a:rPr lang="zh-CN" altLang="en-US" sz="1200" kern="1200" dirty="0" smtClean="0">
                <a:solidFill>
                  <a:schemeClr val="tx1"/>
                </a:solidFill>
                <a:latin typeface="+mn-lt"/>
                <a:ea typeface="+mn-ea"/>
                <a:cs typeface="+mn-cs"/>
              </a:rPr>
              <a:t>指定的条件时，触发监控策略执行一次（第一次执行），并关闭触发开关，但系统会继续监控</a:t>
            </a:r>
            <a:r>
              <a:rPr lang="en-US" altLang="zh-CN" sz="1200" dirty="0" smtClean="0"/>
              <a:t>SNMP</a:t>
            </a:r>
            <a:r>
              <a:rPr lang="zh-CN" altLang="en-US" sz="1200" kern="1200" dirty="0" smtClean="0">
                <a:solidFill>
                  <a:schemeClr val="tx1"/>
                </a:solidFill>
                <a:latin typeface="+mn-lt"/>
                <a:ea typeface="+mn-ea"/>
                <a:cs typeface="+mn-cs"/>
              </a:rPr>
              <a:t>节点值变化事件。当节点值满足</a:t>
            </a:r>
            <a:r>
              <a:rPr lang="en-US" altLang="zh-CN" sz="1200" b="1" dirty="0" smtClean="0"/>
              <a:t>restart-op </a:t>
            </a:r>
            <a:r>
              <a:rPr lang="en-US" altLang="zh-CN" sz="1200" i="1" dirty="0" err="1" smtClean="0"/>
              <a:t>restart-op</a:t>
            </a:r>
            <a:r>
              <a:rPr lang="zh-CN" altLang="en-US" sz="1200" b="1" dirty="0" smtClean="0"/>
              <a:t> </a:t>
            </a:r>
            <a:r>
              <a:rPr lang="en-US" altLang="zh-CN" sz="1200" b="1" dirty="0" smtClean="0"/>
              <a:t>restart-</a:t>
            </a:r>
            <a:r>
              <a:rPr lang="en-US" altLang="zh-CN" sz="1200" b="1" dirty="0" err="1" smtClean="0"/>
              <a:t>val</a:t>
            </a:r>
            <a:r>
              <a:rPr lang="en-US" altLang="zh-CN" sz="1200" b="1" dirty="0" smtClean="0"/>
              <a:t> </a:t>
            </a:r>
            <a:r>
              <a:rPr lang="en-US" altLang="zh-CN" sz="1200" i="1" dirty="0" smtClean="0"/>
              <a:t>restart-</a:t>
            </a:r>
            <a:r>
              <a:rPr lang="en-US" altLang="zh-CN" sz="1200" i="1" dirty="0" err="1" smtClean="0"/>
              <a:t>val</a:t>
            </a:r>
            <a:r>
              <a:rPr lang="zh-CN" altLang="en-US" sz="1200" kern="1200" dirty="0" smtClean="0">
                <a:solidFill>
                  <a:schemeClr val="tx1"/>
                </a:solidFill>
                <a:latin typeface="+mn-lt"/>
                <a:ea typeface="+mn-ea"/>
                <a:cs typeface="+mn-cs"/>
              </a:rPr>
              <a:t>指定的条件时，才重新开启触发开关。当节点值再次达到</a:t>
            </a:r>
            <a:r>
              <a:rPr lang="en-US" altLang="zh-CN" sz="1200" b="1" dirty="0" smtClean="0"/>
              <a:t>start-op</a:t>
            </a:r>
            <a:r>
              <a:rPr lang="zh-CN" altLang="en-US" sz="1200" dirty="0" smtClean="0"/>
              <a:t> </a:t>
            </a:r>
            <a:r>
              <a:rPr lang="en-US" altLang="zh-CN" sz="1200" i="1" dirty="0" smtClean="0"/>
              <a:t>start-op</a:t>
            </a:r>
            <a:r>
              <a:rPr lang="zh-CN" altLang="en-US" sz="1200" dirty="0" smtClean="0"/>
              <a:t> </a:t>
            </a:r>
            <a:r>
              <a:rPr lang="en-US" altLang="zh-CN" sz="1200" b="1" dirty="0" smtClean="0"/>
              <a:t>start-</a:t>
            </a:r>
            <a:r>
              <a:rPr lang="en-US" altLang="zh-CN" sz="1200" b="1" dirty="0" err="1" smtClean="0"/>
              <a:t>val</a:t>
            </a:r>
            <a:r>
              <a:rPr lang="zh-CN" altLang="en-US" sz="1200" dirty="0" smtClean="0"/>
              <a:t> </a:t>
            </a:r>
            <a:r>
              <a:rPr lang="en-US" altLang="zh-CN" sz="1200" i="1" dirty="0" smtClean="0"/>
              <a:t>start-</a:t>
            </a:r>
            <a:r>
              <a:rPr lang="en-US" altLang="zh-CN" sz="1200" i="1" dirty="0" err="1" smtClean="0"/>
              <a:t>val</a:t>
            </a:r>
            <a:r>
              <a:rPr lang="zh-CN" altLang="en-US" sz="1200" kern="1200" dirty="0" smtClean="0">
                <a:solidFill>
                  <a:schemeClr val="tx1"/>
                </a:solidFill>
                <a:latin typeface="+mn-lt"/>
                <a:ea typeface="+mn-ea"/>
                <a:cs typeface="+mn-cs"/>
              </a:rPr>
              <a:t>指定的条件时，则再次触发监控策略执行一次（第二次执行），并关闭触发开关，系统继续监控</a:t>
            </a:r>
            <a:r>
              <a:rPr lang="en-US" altLang="zh-CN" sz="1200" dirty="0" smtClean="0"/>
              <a:t>SNMP</a:t>
            </a:r>
            <a:r>
              <a:rPr lang="zh-CN" altLang="en-US" sz="1200" kern="1200" dirty="0" smtClean="0">
                <a:solidFill>
                  <a:schemeClr val="tx1"/>
                </a:solidFill>
                <a:latin typeface="+mn-lt"/>
                <a:ea typeface="+mn-ea"/>
                <a:cs typeface="+mn-cs"/>
              </a:rPr>
              <a:t>节点值变化事件。如此循环</a:t>
            </a:r>
            <a:endParaRPr lang="zh-CN" altLang="en-US" dirty="0" smtClean="0"/>
          </a:p>
          <a:p>
            <a:r>
              <a:rPr lang="en-US" altLang="zh-CN" sz="1200" dirty="0" err="1" smtClean="0"/>
              <a:t>snmp_notification</a:t>
            </a:r>
            <a:endParaRPr lang="zh-CN" altLang="en-US" dirty="0" smtClean="0"/>
          </a:p>
          <a:p>
            <a:r>
              <a:rPr lang="zh-CN" altLang="en-US" sz="1200" kern="1200" dirty="0" smtClean="0">
                <a:solidFill>
                  <a:schemeClr val="tx1"/>
                </a:solidFill>
                <a:latin typeface="+mn-lt"/>
                <a:ea typeface="+mn-ea"/>
                <a:cs typeface="+mn-cs"/>
              </a:rPr>
              <a:t>监控</a:t>
            </a:r>
            <a:r>
              <a:rPr lang="en-US" altLang="zh-CN" sz="1200" dirty="0" smtClean="0"/>
              <a:t>SNMP Trap</a:t>
            </a:r>
            <a:r>
              <a:rPr lang="zh-CN" altLang="en-US" sz="1200" kern="1200" dirty="0" smtClean="0">
                <a:solidFill>
                  <a:schemeClr val="tx1"/>
                </a:solidFill>
                <a:latin typeface="+mn-lt"/>
                <a:ea typeface="+mn-ea"/>
                <a:cs typeface="+mn-cs"/>
              </a:rPr>
              <a:t>事件</a:t>
            </a:r>
            <a:endParaRPr lang="zh-CN" altLang="en-US" dirty="0" smtClean="0"/>
          </a:p>
          <a:p>
            <a:r>
              <a:rPr lang="zh-CN" altLang="en-US" sz="1200" kern="1200" dirty="0" smtClean="0">
                <a:solidFill>
                  <a:schemeClr val="tx1"/>
                </a:solidFill>
                <a:latin typeface="+mn-lt"/>
                <a:ea typeface="+mn-ea"/>
                <a:cs typeface="+mn-cs"/>
              </a:rPr>
              <a:t>配置该事件后，当系统生成一条</a:t>
            </a:r>
            <a:r>
              <a:rPr lang="en-US" altLang="zh-CN" sz="1200" dirty="0" smtClean="0"/>
              <a:t>Trap</a:t>
            </a:r>
            <a:r>
              <a:rPr lang="zh-CN" altLang="en-US" sz="1200" kern="1200" dirty="0" smtClean="0">
                <a:solidFill>
                  <a:schemeClr val="tx1"/>
                </a:solidFill>
                <a:latin typeface="+mn-lt"/>
                <a:ea typeface="+mn-ea"/>
                <a:cs typeface="+mn-cs"/>
              </a:rPr>
              <a:t>，</a:t>
            </a:r>
            <a:r>
              <a:rPr lang="en-US" altLang="zh-CN" sz="1200" dirty="0" smtClean="0"/>
              <a:t>Trap</a:t>
            </a:r>
            <a:r>
              <a:rPr lang="zh-CN" altLang="en-US" sz="1200" kern="1200" dirty="0" smtClean="0">
                <a:solidFill>
                  <a:schemeClr val="tx1"/>
                </a:solidFill>
                <a:latin typeface="+mn-lt"/>
                <a:ea typeface="+mn-ea"/>
                <a:cs typeface="+mn-cs"/>
              </a:rPr>
              <a:t>中携带的</a:t>
            </a:r>
            <a:r>
              <a:rPr lang="en-US" altLang="zh-CN" sz="1200" dirty="0" smtClean="0"/>
              <a:t>MIB</a:t>
            </a:r>
            <a:r>
              <a:rPr lang="zh-CN" altLang="en-US" sz="1200" kern="1200" dirty="0" smtClean="0">
                <a:solidFill>
                  <a:schemeClr val="tx1"/>
                </a:solidFill>
                <a:latin typeface="+mn-lt"/>
                <a:ea typeface="+mn-ea"/>
                <a:cs typeface="+mn-cs"/>
              </a:rPr>
              <a:t>对象（由</a:t>
            </a:r>
            <a:r>
              <a:rPr lang="en-US" altLang="zh-CN" sz="1200" i="1" dirty="0" err="1" smtClean="0"/>
              <a:t>oid</a:t>
            </a:r>
            <a:r>
              <a:rPr lang="zh-CN" altLang="en-US" sz="1200" kern="1200" dirty="0" smtClean="0">
                <a:solidFill>
                  <a:schemeClr val="tx1"/>
                </a:solidFill>
                <a:latin typeface="+mn-lt"/>
                <a:ea typeface="+mn-ea"/>
                <a:cs typeface="+mn-cs"/>
              </a:rPr>
              <a:t>参数指定）的值到达</a:t>
            </a:r>
            <a:r>
              <a:rPr lang="en-US" altLang="zh-CN" sz="1200" b="1" dirty="0" err="1" smtClean="0"/>
              <a:t>oid-val</a:t>
            </a:r>
            <a:r>
              <a:rPr lang="zh-CN" altLang="en-US" sz="1200" i="1" dirty="0" smtClean="0"/>
              <a:t> </a:t>
            </a:r>
            <a:r>
              <a:rPr lang="en-US" altLang="zh-CN" sz="1200" i="1" dirty="0" err="1" smtClean="0"/>
              <a:t>oid-val</a:t>
            </a:r>
            <a:r>
              <a:rPr lang="en-US" altLang="zh-CN" sz="1200" i="1" dirty="0" smtClean="0"/>
              <a:t> </a:t>
            </a:r>
            <a:r>
              <a:rPr lang="en-US" altLang="zh-CN" sz="1200" b="1" dirty="0" smtClean="0"/>
              <a:t>op</a:t>
            </a:r>
            <a:r>
              <a:rPr lang="zh-CN" altLang="en-US" sz="1200" i="1" dirty="0" smtClean="0"/>
              <a:t> </a:t>
            </a:r>
            <a:r>
              <a:rPr lang="en-US" altLang="zh-CN" sz="1200" i="1" dirty="0" smtClean="0"/>
              <a:t>op</a:t>
            </a:r>
            <a:r>
              <a:rPr lang="zh-CN" altLang="en-US" sz="1200" kern="1200" dirty="0" smtClean="0">
                <a:solidFill>
                  <a:schemeClr val="tx1"/>
                </a:solidFill>
                <a:latin typeface="+mn-lt"/>
                <a:ea typeface="+mn-ea"/>
                <a:cs typeface="+mn-cs"/>
              </a:rPr>
              <a:t>指定的条件时，触发监控策略执行</a:t>
            </a:r>
            <a:endParaRPr lang="zh-CN" altLang="en-US" dirty="0" smtClean="0"/>
          </a:p>
          <a:p>
            <a:endParaRPr lang="zh-CN" altLang="en-US" dirty="0" smtClean="0"/>
          </a:p>
          <a:p>
            <a:endParaRPr lang="zh-CN" altLang="zh-CN" sz="1200" i="1" kern="1200" dirty="0" smtClean="0">
              <a:solidFill>
                <a:schemeClr val="tx1"/>
              </a:solidFill>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50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D29AB837-F72E-491C-8682-331A333E8569}" type="slidenum">
              <a:rPr lang="en-US" altLang="zh-CN" smtClean="0">
                <a:ea typeface="宋体" charset="-122"/>
              </a:rPr>
              <a:pPr/>
              <a:t>82</a:t>
            </a:fld>
            <a:endParaRPr lang="en-US" altLang="zh-CN" smtClean="0">
              <a:ea typeface="宋体" charset="-122"/>
            </a:endParaRPr>
          </a:p>
        </p:txBody>
      </p:sp>
      <p:sp>
        <p:nvSpPr>
          <p:cNvPr id="55299" name="Rectangle 7"/>
          <p:cNvSpPr txBox="1">
            <a:spLocks noGrp="1" noChangeArrowheads="1"/>
          </p:cNvSpPr>
          <p:nvPr/>
        </p:nvSpPr>
        <p:spPr bwMode="auto">
          <a:xfrm>
            <a:off x="3884703" y="8684518"/>
            <a:ext cx="2971693" cy="458009"/>
          </a:xfrm>
          <a:prstGeom prst="rect">
            <a:avLst/>
          </a:prstGeom>
          <a:noFill/>
          <a:ln w="9525">
            <a:noFill/>
            <a:miter lim="800000"/>
            <a:headEnd/>
            <a:tailEnd/>
          </a:ln>
        </p:spPr>
        <p:txBody>
          <a:bodyPr anchor="b"/>
          <a:lstStyle/>
          <a:p>
            <a:pPr algn="r"/>
            <a:fld id="{F8ECC4BD-94B1-43E4-9A23-CBECF7E79EEE}" type="slidenum">
              <a:rPr lang="en-US" altLang="zh-CN" sz="1200"/>
              <a:pPr algn="r"/>
              <a:t>82</a:t>
            </a:fld>
            <a:endParaRPr lang="en-US" altLang="zh-CN" sz="120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685159" y="4342996"/>
            <a:ext cx="5487684" cy="4114726"/>
          </a:xfrm>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BD08E11-2675-4327-84FB-474A2D8CB5A0}"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2" descr="中文封"/>
          <p:cNvPicPr>
            <a:picLocks noChangeAspect="1" noChangeArrowheads="1"/>
          </p:cNvPicPr>
          <p:nvPr/>
        </p:nvPicPr>
        <p:blipFill>
          <a:blip r:embed="rId2"/>
          <a:srcRect l="4077"/>
          <a:stretch>
            <a:fillRect/>
          </a:stretch>
        </p:blipFill>
        <p:spPr bwMode="auto">
          <a:xfrm>
            <a:off x="0" y="2667000"/>
            <a:ext cx="7172325" cy="2428875"/>
          </a:xfrm>
          <a:prstGeom prst="rect">
            <a:avLst/>
          </a:prstGeom>
          <a:noFill/>
          <a:ln w="9525">
            <a:noFill/>
            <a:miter lim="800000"/>
            <a:headEnd/>
            <a:tailEnd/>
          </a:ln>
        </p:spPr>
      </p:pic>
      <p:pic>
        <p:nvPicPr>
          <p:cNvPr id="3" name="Picture 3" descr="H3C_彩色"/>
          <p:cNvPicPr>
            <a:picLocks noChangeAspect="1" noChangeArrowheads="1"/>
          </p:cNvPicPr>
          <p:nvPr/>
        </p:nvPicPr>
        <p:blipFill>
          <a:blip r:embed="rId3"/>
          <a:srcRect/>
          <a:stretch>
            <a:fillRect/>
          </a:stretch>
        </p:blipFill>
        <p:spPr bwMode="auto">
          <a:xfrm>
            <a:off x="7239000" y="515938"/>
            <a:ext cx="1371600" cy="341312"/>
          </a:xfrm>
          <a:prstGeom prst="rect">
            <a:avLst/>
          </a:prstGeom>
          <a:noFill/>
          <a:ln w="9525">
            <a:noFill/>
            <a:miter lim="800000"/>
            <a:headEnd/>
            <a:tailEnd/>
          </a:ln>
        </p:spPr>
      </p:pic>
      <p:sp>
        <p:nvSpPr>
          <p:cNvPr id="4" name="AutoShape 4"/>
          <p:cNvSpPr>
            <a:spLocks noChangeArrowheads="1"/>
          </p:cNvSpPr>
          <p:nvPr/>
        </p:nvSpPr>
        <p:spPr bwMode="auto">
          <a:xfrm>
            <a:off x="1447800" y="2686050"/>
            <a:ext cx="5638800" cy="209550"/>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5" name="AutoShape 5"/>
          <p:cNvSpPr>
            <a:spLocks noChangeArrowheads="1"/>
          </p:cNvSpPr>
          <p:nvPr/>
        </p:nvSpPr>
        <p:spPr bwMode="auto">
          <a:xfrm>
            <a:off x="0" y="2686050"/>
            <a:ext cx="1004888" cy="209550"/>
          </a:xfrm>
          <a:prstGeom prst="roundRect">
            <a:avLst>
              <a:gd name="adj" fmla="val 4013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450"/>
            <a:ext cx="2057400" cy="5978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450"/>
            <a:ext cx="6019800" cy="5978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765175"/>
            <a:ext cx="4038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470275"/>
            <a:ext cx="4038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765175"/>
            <a:ext cx="8229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470275"/>
            <a:ext cx="8229600" cy="2552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2" descr="中文封"/>
          <p:cNvPicPr>
            <a:picLocks noChangeAspect="1" noChangeArrowheads="1"/>
          </p:cNvPicPr>
          <p:nvPr/>
        </p:nvPicPr>
        <p:blipFill>
          <a:blip r:embed="rId2" cstate="print"/>
          <a:srcRect l="4077"/>
          <a:stretch>
            <a:fillRect/>
          </a:stretch>
        </p:blipFill>
        <p:spPr bwMode="auto">
          <a:xfrm>
            <a:off x="0" y="2667000"/>
            <a:ext cx="7172325" cy="2428875"/>
          </a:xfrm>
          <a:prstGeom prst="rect">
            <a:avLst/>
          </a:prstGeom>
          <a:noFill/>
          <a:ln w="9525">
            <a:noFill/>
            <a:miter lim="800000"/>
            <a:headEnd/>
            <a:tailEnd/>
          </a:ln>
        </p:spPr>
      </p:pic>
      <p:pic>
        <p:nvPicPr>
          <p:cNvPr id="3" name="Picture 3" descr="H3C_彩色"/>
          <p:cNvPicPr>
            <a:picLocks noChangeAspect="1" noChangeArrowheads="1"/>
          </p:cNvPicPr>
          <p:nvPr/>
        </p:nvPicPr>
        <p:blipFill>
          <a:blip r:embed="rId3" cstate="print"/>
          <a:srcRect/>
          <a:stretch>
            <a:fillRect/>
          </a:stretch>
        </p:blipFill>
        <p:spPr bwMode="auto">
          <a:xfrm>
            <a:off x="7239000" y="515938"/>
            <a:ext cx="1371600" cy="341312"/>
          </a:xfrm>
          <a:prstGeom prst="rect">
            <a:avLst/>
          </a:prstGeom>
          <a:noFill/>
          <a:ln w="9525">
            <a:noFill/>
            <a:miter lim="800000"/>
            <a:headEnd/>
            <a:tailEnd/>
          </a:ln>
        </p:spPr>
      </p:pic>
      <p:sp>
        <p:nvSpPr>
          <p:cNvPr id="4" name="AutoShape 4"/>
          <p:cNvSpPr>
            <a:spLocks noChangeArrowheads="1"/>
          </p:cNvSpPr>
          <p:nvPr/>
        </p:nvSpPr>
        <p:spPr bwMode="auto">
          <a:xfrm>
            <a:off x="1447800" y="2686050"/>
            <a:ext cx="5638800" cy="209550"/>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zh-CN" altLang="en-US"/>
          </a:p>
        </p:txBody>
      </p:sp>
      <p:sp>
        <p:nvSpPr>
          <p:cNvPr id="5" name="AutoShape 5"/>
          <p:cNvSpPr>
            <a:spLocks noChangeArrowheads="1"/>
          </p:cNvSpPr>
          <p:nvPr/>
        </p:nvSpPr>
        <p:spPr bwMode="auto">
          <a:xfrm>
            <a:off x="0" y="2686050"/>
            <a:ext cx="1004888" cy="209550"/>
          </a:xfrm>
          <a:prstGeom prst="roundRect">
            <a:avLst>
              <a:gd name="adj" fmla="val 40130"/>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765175"/>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65175"/>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765175"/>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65175"/>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4450"/>
            <a:ext cx="2057400" cy="5978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450"/>
            <a:ext cx="6019800" cy="5978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765175"/>
            <a:ext cx="8229600" cy="5257800"/>
          </a:xfrm>
        </p:spPr>
        <p:txBody>
          <a:bodyPr/>
          <a:lstStyle/>
          <a:p>
            <a:pPr lvl="0"/>
            <a:endParaRPr lang="zh-CN" altLang="en-US" noProof="0"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4450"/>
            <a:ext cx="7239000" cy="609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765175"/>
            <a:ext cx="403860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4450"/>
            <a:ext cx="8229600" cy="5978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7.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1内"/>
          <p:cNvPicPr>
            <a:picLocks noChangeAspect="1" noChangeArrowheads="1"/>
          </p:cNvPicPr>
          <p:nvPr/>
        </p:nvPicPr>
        <p:blipFill>
          <a:blip r:embed="rId15"/>
          <a:srcRect l="6418" t="83084" r="34" b="2017"/>
          <a:stretch>
            <a:fillRect/>
          </a:stretch>
        </p:blipFill>
        <p:spPr bwMode="auto">
          <a:xfrm>
            <a:off x="304800" y="6410325"/>
            <a:ext cx="8839200" cy="457200"/>
          </a:xfrm>
          <a:prstGeom prst="rect">
            <a:avLst/>
          </a:prstGeom>
          <a:noFill/>
          <a:ln w="9525">
            <a:noFill/>
            <a:miter lim="800000"/>
            <a:headEnd/>
            <a:tailEnd/>
          </a:ln>
        </p:spPr>
      </p:pic>
      <p:sp>
        <p:nvSpPr>
          <p:cNvPr id="358403" name="Text Box 3"/>
          <p:cNvSpPr txBox="1">
            <a:spLocks noChangeArrowheads="1"/>
          </p:cNvSpPr>
          <p:nvPr/>
        </p:nvSpPr>
        <p:spPr bwMode="auto">
          <a:xfrm>
            <a:off x="533400" y="6583363"/>
            <a:ext cx="2209800" cy="274637"/>
          </a:xfrm>
          <a:prstGeom prst="rect">
            <a:avLst/>
          </a:prstGeom>
          <a:noFill/>
          <a:ln w="9525">
            <a:noFill/>
            <a:miter lim="800000"/>
            <a:headEnd/>
            <a:tailEnd/>
          </a:ln>
          <a:effectLst/>
        </p:spPr>
        <p:txBody>
          <a:bodyPr>
            <a:spAutoFit/>
          </a:bodyPr>
          <a:lstStyle/>
          <a:p>
            <a:pPr>
              <a:spcBef>
                <a:spcPct val="50000"/>
              </a:spcBef>
              <a:defRPr/>
            </a:pPr>
            <a:r>
              <a:rPr lang="en-US" altLang="zh-CN" sz="1200">
                <a:solidFill>
                  <a:schemeClr val="bg1"/>
                </a:solidFill>
                <a:ea typeface="宋体" pitchFamily="2" charset="-122"/>
              </a:rPr>
              <a:t>www.h3c.com</a:t>
            </a:r>
          </a:p>
        </p:txBody>
      </p:sp>
      <p:sp>
        <p:nvSpPr>
          <p:cNvPr id="358404" name="Text Box 4"/>
          <p:cNvSpPr txBox="1">
            <a:spLocks noChangeArrowheads="1"/>
          </p:cNvSpPr>
          <p:nvPr/>
        </p:nvSpPr>
        <p:spPr bwMode="auto">
          <a:xfrm>
            <a:off x="8585200" y="6596063"/>
            <a:ext cx="533400" cy="304800"/>
          </a:xfrm>
          <a:prstGeom prst="rect">
            <a:avLst/>
          </a:prstGeom>
          <a:noFill/>
          <a:ln w="9525">
            <a:noFill/>
            <a:miter lim="800000"/>
            <a:headEnd/>
            <a:tailEnd/>
          </a:ln>
          <a:effectLst/>
        </p:spPr>
        <p:txBody>
          <a:bodyPr>
            <a:spAutoFit/>
          </a:bodyPr>
          <a:lstStyle/>
          <a:p>
            <a:pPr algn="r">
              <a:spcBef>
                <a:spcPct val="50000"/>
              </a:spcBef>
              <a:defRPr/>
            </a:pPr>
            <a:fld id="{0F698B3E-8EB6-4C86-BB5F-4CAF96F8BC30}" type="slidenum">
              <a:rPr lang="en-US" altLang="zh-CN" sz="1400">
                <a:solidFill>
                  <a:schemeClr val="bg1"/>
                </a:solidFill>
                <a:ea typeface="华文细黑" pitchFamily="2" charset="-122"/>
              </a:rPr>
              <a:pPr algn="r">
                <a:spcBef>
                  <a:spcPct val="50000"/>
                </a:spcBef>
                <a:defRPr/>
              </a:pPr>
              <a:t>‹#›</a:t>
            </a:fld>
            <a:endParaRPr lang="en-US" altLang="zh-CN" sz="1400">
              <a:solidFill>
                <a:schemeClr val="bg1"/>
              </a:solidFill>
              <a:ea typeface="华文细黑" pitchFamily="2" charset="-122"/>
            </a:endParaRPr>
          </a:p>
        </p:txBody>
      </p:sp>
      <p:sp>
        <p:nvSpPr>
          <p:cNvPr id="358405" name="AutoShape 5"/>
          <p:cNvSpPr>
            <a:spLocks noChangeArrowheads="1"/>
          </p:cNvSpPr>
          <p:nvPr/>
        </p:nvSpPr>
        <p:spPr bwMode="auto">
          <a:xfrm>
            <a:off x="609600" y="6550025"/>
            <a:ext cx="6997700" cy="79375"/>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58406" name="AutoShape 6"/>
          <p:cNvSpPr>
            <a:spLocks noChangeArrowheads="1"/>
          </p:cNvSpPr>
          <p:nvPr/>
        </p:nvSpPr>
        <p:spPr bwMode="auto">
          <a:xfrm>
            <a:off x="8229600" y="6553200"/>
            <a:ext cx="882650" cy="76200"/>
          </a:xfrm>
          <a:prstGeom prst="roundRect">
            <a:avLst>
              <a:gd name="adj" fmla="val 4013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pic>
        <p:nvPicPr>
          <p:cNvPr id="1031" name="Picture 7" descr="H3C_彩色"/>
          <p:cNvPicPr>
            <a:picLocks noChangeAspect="1" noChangeArrowheads="1"/>
          </p:cNvPicPr>
          <p:nvPr/>
        </p:nvPicPr>
        <p:blipFill>
          <a:blip r:embed="rId16"/>
          <a:srcRect/>
          <a:stretch>
            <a:fillRect/>
          </a:stretch>
        </p:blipFill>
        <p:spPr bwMode="auto">
          <a:xfrm>
            <a:off x="7924800" y="204788"/>
            <a:ext cx="1017588" cy="252412"/>
          </a:xfrm>
          <a:prstGeom prst="rect">
            <a:avLst/>
          </a:prstGeom>
          <a:noFill/>
          <a:ln w="9525">
            <a:noFill/>
            <a:miter lim="800000"/>
            <a:headEnd/>
            <a:tailEnd/>
          </a:ln>
        </p:spPr>
      </p:pic>
      <p:sp>
        <p:nvSpPr>
          <p:cNvPr id="1032" name="Rectangle 8"/>
          <p:cNvSpPr>
            <a:spLocks noGrp="1" noChangeArrowheads="1"/>
          </p:cNvSpPr>
          <p:nvPr>
            <p:ph type="title"/>
          </p:nvPr>
        </p:nvSpPr>
        <p:spPr bwMode="auto">
          <a:xfrm>
            <a:off x="457200" y="44450"/>
            <a:ext cx="7239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3" name="Rectangle 9"/>
          <p:cNvSpPr>
            <a:spLocks noGrp="1" noChangeArrowheads="1"/>
          </p:cNvSpPr>
          <p:nvPr>
            <p:ph type="body" idx="1"/>
          </p:nvPr>
        </p:nvSpPr>
        <p:spPr bwMode="auto">
          <a:xfrm>
            <a:off x="457200" y="765175"/>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58410" name="Line 10"/>
          <p:cNvSpPr>
            <a:spLocks noChangeShapeType="1"/>
          </p:cNvSpPr>
          <p:nvPr/>
        </p:nvSpPr>
        <p:spPr bwMode="auto">
          <a:xfrm>
            <a:off x="323850" y="692150"/>
            <a:ext cx="8820150" cy="0"/>
          </a:xfrm>
          <a:prstGeom prst="line">
            <a:avLst/>
          </a:prstGeom>
          <a:noFill/>
          <a:ln w="28575">
            <a:solidFill>
              <a:srgbClr val="B2B2B2"/>
            </a:solidFill>
            <a:round/>
            <a:headEnd/>
            <a:tailEnd/>
          </a:ln>
          <a:effectLst/>
        </p:spPr>
        <p:txBody>
          <a:bodyPr/>
          <a:lstStyle/>
          <a:p>
            <a:pPr>
              <a:defRPr/>
            </a:pPr>
            <a:endParaRPr lang="zh-CN" alt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Arial" charset="0"/>
          <a:ea typeface="华文细黑" pitchFamily="2" charset="-122"/>
        </a:defRPr>
      </a:lvl2pPr>
      <a:lvl3pPr algn="l" rtl="0" eaLnBrk="0" fontAlgn="base" hangingPunct="0">
        <a:spcBef>
          <a:spcPct val="0"/>
        </a:spcBef>
        <a:spcAft>
          <a:spcPct val="0"/>
        </a:spcAft>
        <a:defRPr sz="3200" b="1">
          <a:solidFill>
            <a:srgbClr val="CC0000"/>
          </a:solidFill>
          <a:latin typeface="Arial" charset="0"/>
          <a:ea typeface="华文细黑" pitchFamily="2" charset="-122"/>
        </a:defRPr>
      </a:lvl3pPr>
      <a:lvl4pPr algn="l" rtl="0" eaLnBrk="0" fontAlgn="base" hangingPunct="0">
        <a:spcBef>
          <a:spcPct val="0"/>
        </a:spcBef>
        <a:spcAft>
          <a:spcPct val="0"/>
        </a:spcAft>
        <a:defRPr sz="3200" b="1">
          <a:solidFill>
            <a:srgbClr val="CC0000"/>
          </a:solidFill>
          <a:latin typeface="Arial" charset="0"/>
          <a:ea typeface="华文细黑" pitchFamily="2" charset="-122"/>
        </a:defRPr>
      </a:lvl4pPr>
      <a:lvl5pPr algn="l" rtl="0" eaLnBrk="0" fontAlgn="base" hangingPunct="0">
        <a:spcBef>
          <a:spcPct val="0"/>
        </a:spcBef>
        <a:spcAft>
          <a:spcPct val="0"/>
        </a:spcAft>
        <a:defRPr sz="3200" b="1">
          <a:solidFill>
            <a:srgbClr val="CC0000"/>
          </a:solidFill>
          <a:latin typeface="Arial" charset="0"/>
          <a:ea typeface="华文细黑" pitchFamily="2" charset="-122"/>
        </a:defRPr>
      </a:lvl5pPr>
      <a:lvl6pPr marL="457200" algn="l" rtl="0" fontAlgn="base">
        <a:spcBef>
          <a:spcPct val="0"/>
        </a:spcBef>
        <a:spcAft>
          <a:spcPct val="0"/>
        </a:spcAft>
        <a:defRPr sz="3200" b="1">
          <a:solidFill>
            <a:srgbClr val="CC0000"/>
          </a:solidFill>
          <a:latin typeface="Arial" charset="0"/>
          <a:ea typeface="华文细黑" pitchFamily="2" charset="-122"/>
        </a:defRPr>
      </a:lvl6pPr>
      <a:lvl7pPr marL="914400" algn="l" rtl="0" fontAlgn="base">
        <a:spcBef>
          <a:spcPct val="0"/>
        </a:spcBef>
        <a:spcAft>
          <a:spcPct val="0"/>
        </a:spcAft>
        <a:defRPr sz="3200" b="1">
          <a:solidFill>
            <a:srgbClr val="CC0000"/>
          </a:solidFill>
          <a:latin typeface="Arial" charset="0"/>
          <a:ea typeface="华文细黑" pitchFamily="2" charset="-122"/>
        </a:defRPr>
      </a:lvl7pPr>
      <a:lvl8pPr marL="1371600" algn="l" rtl="0" fontAlgn="base">
        <a:spcBef>
          <a:spcPct val="0"/>
        </a:spcBef>
        <a:spcAft>
          <a:spcPct val="0"/>
        </a:spcAft>
        <a:defRPr sz="3200" b="1">
          <a:solidFill>
            <a:srgbClr val="CC0000"/>
          </a:solidFill>
          <a:latin typeface="Arial" charset="0"/>
          <a:ea typeface="华文细黑" pitchFamily="2" charset="-122"/>
        </a:defRPr>
      </a:lvl8pPr>
      <a:lvl9pPr marL="1828800" algn="l" rtl="0" fontAlgn="base">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0" fontAlgn="base" hangingPunct="0">
        <a:lnSpc>
          <a:spcPct val="110000"/>
        </a:lnSpc>
        <a:spcBef>
          <a:spcPct val="0"/>
        </a:spcBef>
        <a:spcAft>
          <a:spcPct val="0"/>
        </a:spcAft>
        <a:buClr>
          <a:schemeClr val="tx1"/>
        </a:buClr>
        <a:buFont typeface="Wingdings" pitchFamily="2" charset="2"/>
        <a:buChar char="l"/>
        <a:defRPr sz="2800" b="1">
          <a:solidFill>
            <a:srgbClr val="000000"/>
          </a:solidFill>
          <a:latin typeface="+mn-lt"/>
          <a:ea typeface="+mn-ea"/>
          <a:cs typeface="+mn-cs"/>
        </a:defRPr>
      </a:lvl1pPr>
      <a:lvl2pPr marL="742950" indent="-285750" algn="l" rtl="0" eaLnBrk="0" fontAlgn="base" hangingPunct="0">
        <a:lnSpc>
          <a:spcPct val="110000"/>
        </a:lnSpc>
        <a:spcBef>
          <a:spcPct val="0"/>
        </a:spcBef>
        <a:spcAft>
          <a:spcPct val="0"/>
        </a:spcAft>
        <a:buClr>
          <a:schemeClr val="tx1"/>
        </a:buClr>
        <a:buFont typeface="Wingdings" pitchFamily="2" charset="2"/>
        <a:buChar char="à"/>
        <a:defRPr sz="2400">
          <a:solidFill>
            <a:srgbClr val="000000"/>
          </a:solidFill>
          <a:latin typeface="+mn-lt"/>
          <a:ea typeface="+mn-ea"/>
        </a:defRPr>
      </a:lvl2pPr>
      <a:lvl3pPr marL="1143000" indent="-228600" algn="l" rtl="0" eaLnBrk="0" fontAlgn="base" hangingPunct="0">
        <a:lnSpc>
          <a:spcPct val="110000"/>
        </a:lnSpc>
        <a:spcBef>
          <a:spcPct val="0"/>
        </a:spcBef>
        <a:spcAft>
          <a:spcPct val="0"/>
        </a:spcAft>
        <a:buClr>
          <a:schemeClr val="tx1"/>
        </a:buClr>
        <a:buFont typeface="Wingdings" pitchFamily="2" charset="2"/>
        <a:buChar char="Ø"/>
        <a:defRPr sz="2000">
          <a:solidFill>
            <a:srgbClr val="000000"/>
          </a:solidFill>
          <a:latin typeface="+mn-lt"/>
          <a:ea typeface="+mn-ea"/>
        </a:defRPr>
      </a:lvl3pPr>
      <a:lvl4pPr marL="1600200" indent="-228600" algn="l" rtl="0" eaLnBrk="0" fontAlgn="base" hangingPunct="0">
        <a:lnSpc>
          <a:spcPct val="110000"/>
        </a:lnSpc>
        <a:spcBef>
          <a:spcPct val="0"/>
        </a:spcBef>
        <a:spcAft>
          <a:spcPct val="0"/>
        </a:spcAft>
        <a:buClr>
          <a:schemeClr val="tx1"/>
        </a:buClr>
        <a:buFont typeface="Arial" charset="0"/>
        <a:buChar char="—"/>
        <a:defRPr>
          <a:solidFill>
            <a:srgbClr val="000000"/>
          </a:solidFill>
          <a:latin typeface="+mn-lt"/>
          <a:ea typeface="+mn-ea"/>
        </a:defRPr>
      </a:lvl4pPr>
      <a:lvl5pPr marL="2057400" indent="-228600" algn="l" rtl="0" eaLnBrk="0" fontAlgn="base" hangingPunct="0">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5pPr>
      <a:lvl6pPr marL="25146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6pPr>
      <a:lvl7pPr marL="29718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7pPr>
      <a:lvl8pPr marL="34290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8pPr>
      <a:lvl9pPr marL="38862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1474" name="AutoShape 2"/>
          <p:cNvSpPr>
            <a:spLocks noChangeArrowheads="1"/>
          </p:cNvSpPr>
          <p:nvPr/>
        </p:nvSpPr>
        <p:spPr bwMode="auto">
          <a:xfrm>
            <a:off x="582613" y="935038"/>
            <a:ext cx="1524000" cy="131762"/>
          </a:xfrm>
          <a:prstGeom prst="roundRect">
            <a:avLst>
              <a:gd name="adj" fmla="val 4013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361475" name="AutoShape 3"/>
          <p:cNvSpPr>
            <a:spLocks noChangeArrowheads="1"/>
          </p:cNvSpPr>
          <p:nvPr/>
        </p:nvSpPr>
        <p:spPr bwMode="auto">
          <a:xfrm rot="10800000">
            <a:off x="1181100" y="247650"/>
            <a:ext cx="6781800" cy="152400"/>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nvGrpSpPr>
          <p:cNvPr id="2" name="Group 4"/>
          <p:cNvGrpSpPr>
            <a:grpSpLocks/>
          </p:cNvGrpSpPr>
          <p:nvPr/>
        </p:nvGrpSpPr>
        <p:grpSpPr bwMode="auto">
          <a:xfrm>
            <a:off x="671513" y="6464300"/>
            <a:ext cx="7800975" cy="393700"/>
            <a:chOff x="423" y="4072"/>
            <a:chExt cx="4914" cy="248"/>
          </a:xfrm>
        </p:grpSpPr>
        <p:pic>
          <p:nvPicPr>
            <p:cNvPr id="2056" name="Picture 5" descr="n1目"/>
            <p:cNvPicPr>
              <a:picLocks noChangeAspect="1" noChangeArrowheads="1"/>
            </p:cNvPicPr>
            <p:nvPr userDrawn="1"/>
          </p:nvPicPr>
          <p:blipFill>
            <a:blip r:embed="rId13"/>
            <a:srcRect r="102" b="87794"/>
            <a:stretch>
              <a:fillRect/>
            </a:stretch>
          </p:blipFill>
          <p:spPr bwMode="auto">
            <a:xfrm>
              <a:off x="423" y="4072"/>
              <a:ext cx="4914" cy="248"/>
            </a:xfrm>
            <a:prstGeom prst="rect">
              <a:avLst/>
            </a:prstGeom>
            <a:noFill/>
            <a:ln w="9525">
              <a:noFill/>
              <a:miter lim="800000"/>
              <a:headEnd/>
              <a:tailEnd/>
            </a:ln>
          </p:spPr>
        </p:pic>
        <p:sp>
          <p:nvSpPr>
            <p:cNvPr id="361478" name="AutoShape 6"/>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grpSp>
        <p:nvGrpSpPr>
          <p:cNvPr id="3" name="Group 7"/>
          <p:cNvGrpSpPr>
            <a:grpSpLocks/>
          </p:cNvGrpSpPr>
          <p:nvPr/>
        </p:nvGrpSpPr>
        <p:grpSpPr bwMode="auto">
          <a:xfrm rot="10800000">
            <a:off x="671513" y="0"/>
            <a:ext cx="7800975" cy="393700"/>
            <a:chOff x="423" y="4072"/>
            <a:chExt cx="4914" cy="248"/>
          </a:xfrm>
        </p:grpSpPr>
        <p:pic>
          <p:nvPicPr>
            <p:cNvPr id="2054" name="Picture 8" descr="n1目"/>
            <p:cNvPicPr>
              <a:picLocks noChangeAspect="1" noChangeArrowheads="1"/>
            </p:cNvPicPr>
            <p:nvPr userDrawn="1"/>
          </p:nvPicPr>
          <p:blipFill>
            <a:blip r:embed="rId13"/>
            <a:srcRect r="102" b="87794"/>
            <a:stretch>
              <a:fillRect/>
            </a:stretch>
          </p:blipFill>
          <p:spPr bwMode="auto">
            <a:xfrm>
              <a:off x="423" y="4072"/>
              <a:ext cx="4914" cy="248"/>
            </a:xfrm>
            <a:prstGeom prst="rect">
              <a:avLst/>
            </a:prstGeom>
            <a:noFill/>
            <a:ln w="9525">
              <a:noFill/>
              <a:miter lim="800000"/>
              <a:headEnd/>
              <a:tailEnd/>
            </a:ln>
          </p:spPr>
        </p:pic>
        <p:sp>
          <p:nvSpPr>
            <p:cNvPr id="361481" name="AutoShape 9"/>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H3C+中文口号_红灰"/>
          <p:cNvPicPr>
            <a:picLocks noChangeAspect="1" noChangeArrowheads="1"/>
          </p:cNvPicPr>
          <p:nvPr/>
        </p:nvPicPr>
        <p:blipFill>
          <a:blip r:embed="rId13"/>
          <a:srcRect/>
          <a:stretch>
            <a:fillRect/>
          </a:stretch>
        </p:blipFill>
        <p:spPr bwMode="auto">
          <a:xfrm>
            <a:off x="2667000" y="1752600"/>
            <a:ext cx="4114800" cy="1781175"/>
          </a:xfrm>
          <a:prstGeom prst="rect">
            <a:avLst/>
          </a:prstGeom>
          <a:noFill/>
          <a:ln w="9525">
            <a:noFill/>
            <a:miter lim="800000"/>
            <a:headEnd/>
            <a:tailEnd/>
          </a:ln>
        </p:spPr>
      </p:pic>
      <p:sp>
        <p:nvSpPr>
          <p:cNvPr id="362499" name="Text Box 3"/>
          <p:cNvSpPr txBox="1">
            <a:spLocks noChangeArrowheads="1"/>
          </p:cNvSpPr>
          <p:nvPr/>
        </p:nvSpPr>
        <p:spPr bwMode="auto">
          <a:xfrm>
            <a:off x="2971800" y="4038600"/>
            <a:ext cx="3352800" cy="885825"/>
          </a:xfrm>
          <a:prstGeom prst="rect">
            <a:avLst/>
          </a:prstGeom>
          <a:noFill/>
          <a:ln w="9525" algn="ctr">
            <a:noFill/>
            <a:miter lim="800000"/>
            <a:headEnd/>
            <a:tailEnd/>
          </a:ln>
          <a:effectLst/>
        </p:spPr>
        <p:txBody>
          <a:bodyPr>
            <a:spAutoFit/>
          </a:bodyPr>
          <a:lstStyle/>
          <a:p>
            <a:pPr algn="ctr">
              <a:lnSpc>
                <a:spcPct val="130000"/>
              </a:lnSpc>
              <a:defRPr/>
            </a:pPr>
            <a:r>
              <a:rPr lang="zh-CN" altLang="en-US" sz="2000">
                <a:ea typeface="华文细黑" pitchFamily="2" charset="-122"/>
              </a:rPr>
              <a:t>杭州华三通信技术有限公司</a:t>
            </a:r>
          </a:p>
          <a:p>
            <a:pPr algn="ctr">
              <a:lnSpc>
                <a:spcPct val="130000"/>
              </a:lnSpc>
              <a:defRPr/>
            </a:pPr>
            <a:r>
              <a:rPr lang="en-US" altLang="zh-CN" sz="2000">
                <a:ea typeface="华文细黑" pitchFamily="2" charset="-122"/>
              </a:rPr>
              <a:t>www.h3c.com</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1内"/>
          <p:cNvPicPr>
            <a:picLocks noChangeAspect="1" noChangeArrowheads="1"/>
          </p:cNvPicPr>
          <p:nvPr/>
        </p:nvPicPr>
        <p:blipFill>
          <a:blip r:embed="rId16" cstate="print"/>
          <a:srcRect l="6418" t="83084" r="34" b="2017"/>
          <a:stretch>
            <a:fillRect/>
          </a:stretch>
        </p:blipFill>
        <p:spPr bwMode="auto">
          <a:xfrm>
            <a:off x="304800" y="6410325"/>
            <a:ext cx="8839200" cy="457200"/>
          </a:xfrm>
          <a:prstGeom prst="rect">
            <a:avLst/>
          </a:prstGeom>
          <a:noFill/>
          <a:ln w="9525">
            <a:noFill/>
            <a:miter lim="800000"/>
            <a:headEnd/>
            <a:tailEnd/>
          </a:ln>
        </p:spPr>
      </p:pic>
      <p:sp>
        <p:nvSpPr>
          <p:cNvPr id="1027" name="Text Box 3"/>
          <p:cNvSpPr txBox="1">
            <a:spLocks noChangeArrowheads="1"/>
          </p:cNvSpPr>
          <p:nvPr/>
        </p:nvSpPr>
        <p:spPr bwMode="auto">
          <a:xfrm>
            <a:off x="533400" y="6583363"/>
            <a:ext cx="2209800" cy="274637"/>
          </a:xfrm>
          <a:prstGeom prst="rect">
            <a:avLst/>
          </a:prstGeom>
          <a:noFill/>
          <a:ln w="9525">
            <a:noFill/>
            <a:miter lim="800000"/>
            <a:headEnd/>
            <a:tailEnd/>
          </a:ln>
        </p:spPr>
        <p:txBody>
          <a:bodyPr>
            <a:spAutoFit/>
          </a:bodyPr>
          <a:lstStyle/>
          <a:p>
            <a:pPr>
              <a:spcBef>
                <a:spcPct val="50000"/>
              </a:spcBef>
            </a:pPr>
            <a:r>
              <a:rPr lang="en-US" altLang="zh-CN" sz="1200">
                <a:solidFill>
                  <a:schemeClr val="bg1"/>
                </a:solidFill>
              </a:rPr>
              <a:t>www.h3c.com</a:t>
            </a:r>
          </a:p>
        </p:txBody>
      </p:sp>
      <p:sp>
        <p:nvSpPr>
          <p:cNvPr id="1028" name="Text Box 4"/>
          <p:cNvSpPr txBox="1">
            <a:spLocks noChangeArrowheads="1"/>
          </p:cNvSpPr>
          <p:nvPr/>
        </p:nvSpPr>
        <p:spPr bwMode="auto">
          <a:xfrm>
            <a:off x="8585200" y="6596063"/>
            <a:ext cx="533400" cy="304800"/>
          </a:xfrm>
          <a:prstGeom prst="rect">
            <a:avLst/>
          </a:prstGeom>
          <a:noFill/>
          <a:ln w="9525">
            <a:noFill/>
            <a:miter lim="800000"/>
            <a:headEnd/>
            <a:tailEnd/>
          </a:ln>
        </p:spPr>
        <p:txBody>
          <a:bodyPr>
            <a:spAutoFit/>
          </a:bodyPr>
          <a:lstStyle/>
          <a:p>
            <a:pPr algn="r">
              <a:spcBef>
                <a:spcPct val="50000"/>
              </a:spcBef>
            </a:pPr>
            <a:fld id="{DF837CBE-5A4F-446A-9D61-9B2AE5F17F80}" type="slidenum">
              <a:rPr lang="en-US" altLang="zh-CN" sz="1400">
                <a:solidFill>
                  <a:schemeClr val="bg1"/>
                </a:solidFill>
                <a:ea typeface="华文细黑" pitchFamily="2" charset="-122"/>
              </a:rPr>
              <a:pPr algn="r">
                <a:spcBef>
                  <a:spcPct val="50000"/>
                </a:spcBef>
              </a:pPr>
              <a:t>‹#›</a:t>
            </a:fld>
            <a:endParaRPr lang="en-US" altLang="zh-CN" sz="1400">
              <a:solidFill>
                <a:schemeClr val="bg1"/>
              </a:solidFill>
              <a:ea typeface="华文细黑" pitchFamily="2" charset="-122"/>
            </a:endParaRPr>
          </a:p>
        </p:txBody>
      </p:sp>
      <p:sp>
        <p:nvSpPr>
          <p:cNvPr id="1029" name="AutoShape 5"/>
          <p:cNvSpPr>
            <a:spLocks noChangeArrowheads="1"/>
          </p:cNvSpPr>
          <p:nvPr/>
        </p:nvSpPr>
        <p:spPr bwMode="auto">
          <a:xfrm>
            <a:off x="609600" y="6550025"/>
            <a:ext cx="6997700" cy="79375"/>
          </a:xfrm>
          <a:prstGeom prst="roundRect">
            <a:avLst>
              <a:gd name="adj" fmla="val 50000"/>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zh-CN" altLang="en-US"/>
          </a:p>
        </p:txBody>
      </p:sp>
      <p:sp>
        <p:nvSpPr>
          <p:cNvPr id="1030" name="AutoShape 6"/>
          <p:cNvSpPr>
            <a:spLocks noChangeArrowheads="1"/>
          </p:cNvSpPr>
          <p:nvPr/>
        </p:nvSpPr>
        <p:spPr bwMode="auto">
          <a:xfrm>
            <a:off x="8229600" y="6553200"/>
            <a:ext cx="882650" cy="76200"/>
          </a:xfrm>
          <a:prstGeom prst="roundRect">
            <a:avLst>
              <a:gd name="adj" fmla="val 40130"/>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endParaRPr lang="zh-CN" altLang="en-US"/>
          </a:p>
        </p:txBody>
      </p:sp>
      <p:pic>
        <p:nvPicPr>
          <p:cNvPr id="1031" name="Picture 7" descr="H3C_彩色"/>
          <p:cNvPicPr>
            <a:picLocks noChangeAspect="1" noChangeArrowheads="1"/>
          </p:cNvPicPr>
          <p:nvPr/>
        </p:nvPicPr>
        <p:blipFill>
          <a:blip r:embed="rId17" cstate="print"/>
          <a:srcRect/>
          <a:stretch>
            <a:fillRect/>
          </a:stretch>
        </p:blipFill>
        <p:spPr bwMode="auto">
          <a:xfrm>
            <a:off x="7924800" y="204788"/>
            <a:ext cx="1017588" cy="252412"/>
          </a:xfrm>
          <a:prstGeom prst="rect">
            <a:avLst/>
          </a:prstGeom>
          <a:noFill/>
          <a:ln w="9525">
            <a:noFill/>
            <a:miter lim="800000"/>
            <a:headEnd/>
            <a:tailEnd/>
          </a:ln>
        </p:spPr>
      </p:pic>
      <p:sp>
        <p:nvSpPr>
          <p:cNvPr id="1032" name="Rectangle 8"/>
          <p:cNvSpPr>
            <a:spLocks noGrp="1" noChangeArrowheads="1"/>
          </p:cNvSpPr>
          <p:nvPr>
            <p:ph type="title"/>
          </p:nvPr>
        </p:nvSpPr>
        <p:spPr bwMode="auto">
          <a:xfrm>
            <a:off x="457200" y="44450"/>
            <a:ext cx="7239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3" name="Rectangle 9"/>
          <p:cNvSpPr>
            <a:spLocks noGrp="1" noChangeArrowheads="1"/>
          </p:cNvSpPr>
          <p:nvPr>
            <p:ph type="body" idx="1"/>
          </p:nvPr>
        </p:nvSpPr>
        <p:spPr bwMode="auto">
          <a:xfrm>
            <a:off x="457200" y="765175"/>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4" name="Line 10"/>
          <p:cNvSpPr>
            <a:spLocks noChangeShapeType="1"/>
          </p:cNvSpPr>
          <p:nvPr/>
        </p:nvSpPr>
        <p:spPr bwMode="auto">
          <a:xfrm>
            <a:off x="323850" y="692150"/>
            <a:ext cx="8820150" cy="0"/>
          </a:xfrm>
          <a:prstGeom prst="line">
            <a:avLst/>
          </a:prstGeom>
          <a:noFill/>
          <a:ln w="28575">
            <a:solidFill>
              <a:srgbClr val="B2B2B2"/>
            </a:solidFill>
            <a:round/>
            <a:headEnd/>
            <a:tailEn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Arial" charset="0"/>
          <a:ea typeface="华文细黑" pitchFamily="2" charset="-122"/>
        </a:defRPr>
      </a:lvl2pPr>
      <a:lvl3pPr algn="l" rtl="0" eaLnBrk="0" fontAlgn="base" hangingPunct="0">
        <a:spcBef>
          <a:spcPct val="0"/>
        </a:spcBef>
        <a:spcAft>
          <a:spcPct val="0"/>
        </a:spcAft>
        <a:defRPr sz="3200" b="1">
          <a:solidFill>
            <a:srgbClr val="CC0000"/>
          </a:solidFill>
          <a:latin typeface="Arial" charset="0"/>
          <a:ea typeface="华文细黑" pitchFamily="2" charset="-122"/>
        </a:defRPr>
      </a:lvl3pPr>
      <a:lvl4pPr algn="l" rtl="0" eaLnBrk="0" fontAlgn="base" hangingPunct="0">
        <a:spcBef>
          <a:spcPct val="0"/>
        </a:spcBef>
        <a:spcAft>
          <a:spcPct val="0"/>
        </a:spcAft>
        <a:defRPr sz="3200" b="1">
          <a:solidFill>
            <a:srgbClr val="CC0000"/>
          </a:solidFill>
          <a:latin typeface="Arial" charset="0"/>
          <a:ea typeface="华文细黑" pitchFamily="2" charset="-122"/>
        </a:defRPr>
      </a:lvl4pPr>
      <a:lvl5pPr algn="l" rtl="0" eaLnBrk="0" fontAlgn="base" hangingPunct="0">
        <a:spcBef>
          <a:spcPct val="0"/>
        </a:spcBef>
        <a:spcAft>
          <a:spcPct val="0"/>
        </a:spcAft>
        <a:defRPr sz="3200" b="1">
          <a:solidFill>
            <a:srgbClr val="CC0000"/>
          </a:solidFill>
          <a:latin typeface="Arial" charset="0"/>
          <a:ea typeface="华文细黑" pitchFamily="2" charset="-122"/>
        </a:defRPr>
      </a:lvl5pPr>
      <a:lvl6pPr marL="457200" algn="l" rtl="0" fontAlgn="base">
        <a:spcBef>
          <a:spcPct val="0"/>
        </a:spcBef>
        <a:spcAft>
          <a:spcPct val="0"/>
        </a:spcAft>
        <a:defRPr sz="3200" b="1">
          <a:solidFill>
            <a:srgbClr val="CC0000"/>
          </a:solidFill>
          <a:latin typeface="Arial" charset="0"/>
          <a:ea typeface="华文细黑" pitchFamily="2" charset="-122"/>
        </a:defRPr>
      </a:lvl6pPr>
      <a:lvl7pPr marL="914400" algn="l" rtl="0" fontAlgn="base">
        <a:spcBef>
          <a:spcPct val="0"/>
        </a:spcBef>
        <a:spcAft>
          <a:spcPct val="0"/>
        </a:spcAft>
        <a:defRPr sz="3200" b="1">
          <a:solidFill>
            <a:srgbClr val="CC0000"/>
          </a:solidFill>
          <a:latin typeface="Arial" charset="0"/>
          <a:ea typeface="华文细黑" pitchFamily="2" charset="-122"/>
        </a:defRPr>
      </a:lvl7pPr>
      <a:lvl8pPr marL="1371600" algn="l" rtl="0" fontAlgn="base">
        <a:spcBef>
          <a:spcPct val="0"/>
        </a:spcBef>
        <a:spcAft>
          <a:spcPct val="0"/>
        </a:spcAft>
        <a:defRPr sz="3200" b="1">
          <a:solidFill>
            <a:srgbClr val="CC0000"/>
          </a:solidFill>
          <a:latin typeface="Arial" charset="0"/>
          <a:ea typeface="华文细黑" pitchFamily="2" charset="-122"/>
        </a:defRPr>
      </a:lvl8pPr>
      <a:lvl9pPr marL="1828800" algn="l" rtl="0" fontAlgn="base">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0" fontAlgn="base" hangingPunct="0">
        <a:lnSpc>
          <a:spcPct val="110000"/>
        </a:lnSpc>
        <a:spcBef>
          <a:spcPct val="0"/>
        </a:spcBef>
        <a:spcAft>
          <a:spcPct val="0"/>
        </a:spcAft>
        <a:buClr>
          <a:schemeClr val="tx1"/>
        </a:buClr>
        <a:buFont typeface="Wingdings" pitchFamily="2" charset="2"/>
        <a:buChar char="l"/>
        <a:defRPr sz="2800" b="1">
          <a:solidFill>
            <a:srgbClr val="000000"/>
          </a:solidFill>
          <a:latin typeface="+mn-lt"/>
          <a:ea typeface="+mn-ea"/>
          <a:cs typeface="+mn-cs"/>
        </a:defRPr>
      </a:lvl1pPr>
      <a:lvl2pPr marL="742950" indent="-285750" algn="l" rtl="0" eaLnBrk="0" fontAlgn="base" hangingPunct="0">
        <a:lnSpc>
          <a:spcPct val="110000"/>
        </a:lnSpc>
        <a:spcBef>
          <a:spcPct val="0"/>
        </a:spcBef>
        <a:spcAft>
          <a:spcPct val="0"/>
        </a:spcAft>
        <a:buClr>
          <a:schemeClr val="tx1"/>
        </a:buClr>
        <a:buFont typeface="Wingdings" pitchFamily="2" charset="2"/>
        <a:buChar char="à"/>
        <a:defRPr sz="2400">
          <a:solidFill>
            <a:srgbClr val="000000"/>
          </a:solidFill>
          <a:latin typeface="+mn-lt"/>
          <a:ea typeface="+mn-ea"/>
        </a:defRPr>
      </a:lvl2pPr>
      <a:lvl3pPr marL="1143000" indent="-228600" algn="l" rtl="0" eaLnBrk="0" fontAlgn="base" hangingPunct="0">
        <a:lnSpc>
          <a:spcPct val="110000"/>
        </a:lnSpc>
        <a:spcBef>
          <a:spcPct val="0"/>
        </a:spcBef>
        <a:spcAft>
          <a:spcPct val="0"/>
        </a:spcAft>
        <a:buClr>
          <a:schemeClr val="tx1"/>
        </a:buClr>
        <a:buFont typeface="Wingdings" pitchFamily="2" charset="2"/>
        <a:buChar char="Ø"/>
        <a:defRPr sz="2000">
          <a:solidFill>
            <a:srgbClr val="000000"/>
          </a:solidFill>
          <a:latin typeface="+mn-lt"/>
          <a:ea typeface="+mn-ea"/>
        </a:defRPr>
      </a:lvl3pPr>
      <a:lvl4pPr marL="1600200" indent="-228600" algn="l" rtl="0" eaLnBrk="0" fontAlgn="base" hangingPunct="0">
        <a:lnSpc>
          <a:spcPct val="110000"/>
        </a:lnSpc>
        <a:spcBef>
          <a:spcPct val="0"/>
        </a:spcBef>
        <a:spcAft>
          <a:spcPct val="0"/>
        </a:spcAft>
        <a:buClr>
          <a:schemeClr val="tx1"/>
        </a:buClr>
        <a:buFont typeface="Arial" charset="0"/>
        <a:buChar char="—"/>
        <a:defRPr>
          <a:solidFill>
            <a:srgbClr val="000000"/>
          </a:solidFill>
          <a:latin typeface="+mn-lt"/>
          <a:ea typeface="+mn-ea"/>
        </a:defRPr>
      </a:lvl4pPr>
      <a:lvl5pPr marL="2057400" indent="-228600" algn="l" rtl="0" eaLnBrk="0" fontAlgn="base" hangingPunct="0">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5pPr>
      <a:lvl6pPr marL="25146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6pPr>
      <a:lvl7pPr marL="29718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7pPr>
      <a:lvl8pPr marL="34290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8pPr>
      <a:lvl9pPr marL="38862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95300" y="1089025"/>
            <a:ext cx="8343900" cy="641350"/>
          </a:xfrm>
          <a:prstGeom prst="rect">
            <a:avLst/>
          </a:prstGeom>
          <a:noFill/>
          <a:ln w="9525" algn="ctr">
            <a:noFill/>
            <a:miter lim="800000"/>
            <a:headEnd/>
            <a:tailEnd/>
          </a:ln>
        </p:spPr>
        <p:txBody>
          <a:bodyPr>
            <a:spAutoFit/>
          </a:bodyPr>
          <a:lstStyle/>
          <a:p>
            <a:r>
              <a:rPr lang="en-US" altLang="zh-CN" sz="3600" b="1" dirty="0" smtClean="0">
                <a:solidFill>
                  <a:srgbClr val="CC0000"/>
                </a:solidFill>
                <a:ea typeface="华文细黑" pitchFamily="2" charset="-122"/>
              </a:rPr>
              <a:t>MSR G2</a:t>
            </a:r>
            <a:r>
              <a:rPr lang="zh-CN" altLang="en-US" sz="3600" b="1" dirty="0" smtClean="0">
                <a:solidFill>
                  <a:srgbClr val="CC0000"/>
                </a:solidFill>
                <a:latin typeface="华文细黑" pitchFamily="2" charset="-122"/>
                <a:ea typeface="华文细黑" pitchFamily="2" charset="-122"/>
              </a:rPr>
              <a:t>系列</a:t>
            </a:r>
            <a:r>
              <a:rPr lang="zh-CN" altLang="en-US" sz="3600" b="1" dirty="0">
                <a:solidFill>
                  <a:srgbClr val="CC0000"/>
                </a:solidFill>
                <a:latin typeface="华文细黑" pitchFamily="2" charset="-122"/>
                <a:ea typeface="华文细黑" pitchFamily="2" charset="-122"/>
              </a:rPr>
              <a:t>路由器</a:t>
            </a:r>
            <a:r>
              <a:rPr lang="en-US" altLang="zh-CN" sz="3600" b="1" dirty="0" smtClean="0">
                <a:solidFill>
                  <a:srgbClr val="CC0000"/>
                </a:solidFill>
                <a:latin typeface="华文细黑" pitchFamily="2" charset="-122"/>
                <a:ea typeface="华文细黑" pitchFamily="2" charset="-122"/>
              </a:rPr>
              <a:t>—</a:t>
            </a:r>
            <a:r>
              <a:rPr lang="zh-CN" altLang="en-US" sz="3600" b="1" dirty="0" smtClean="0">
                <a:solidFill>
                  <a:srgbClr val="CC0000"/>
                </a:solidFill>
                <a:latin typeface="华文细黑" pitchFamily="2" charset="-122"/>
                <a:ea typeface="华文细黑" pitchFamily="2" charset="-122"/>
              </a:rPr>
              <a:t>基本</a:t>
            </a:r>
            <a:r>
              <a:rPr lang="zh-CN" altLang="en-US" sz="3600" b="1" dirty="0">
                <a:solidFill>
                  <a:srgbClr val="CC0000"/>
                </a:solidFill>
                <a:latin typeface="华文细黑" pitchFamily="2" charset="-122"/>
                <a:ea typeface="华文细黑" pitchFamily="2" charset="-122"/>
              </a:rPr>
              <a:t>维护</a:t>
            </a:r>
          </a:p>
        </p:txBody>
      </p:sp>
      <p:sp>
        <p:nvSpPr>
          <p:cNvPr id="5123" name="Rectangle 3"/>
          <p:cNvSpPr>
            <a:spLocks noChangeArrowheads="1"/>
          </p:cNvSpPr>
          <p:nvPr/>
        </p:nvSpPr>
        <p:spPr bwMode="auto">
          <a:xfrm>
            <a:off x="533400" y="2055813"/>
            <a:ext cx="1370013" cy="396875"/>
          </a:xfrm>
          <a:prstGeom prst="rect">
            <a:avLst/>
          </a:prstGeom>
          <a:noFill/>
          <a:ln w="9525" algn="ctr">
            <a:noFill/>
            <a:miter lim="800000"/>
            <a:headEnd/>
            <a:tailEnd/>
          </a:ln>
        </p:spPr>
        <p:txBody>
          <a:bodyPr wrap="none">
            <a:spAutoFit/>
          </a:bodyPr>
          <a:lstStyle/>
          <a:p>
            <a:pPr>
              <a:spcBef>
                <a:spcPct val="50000"/>
              </a:spcBef>
            </a:pPr>
            <a:r>
              <a:rPr lang="en-US" altLang="zh-CN" sz="2000" b="1" dirty="0">
                <a:solidFill>
                  <a:srgbClr val="6E6E6E"/>
                </a:solidFill>
                <a:ea typeface="华文细黑" pitchFamily="2" charset="-122"/>
              </a:rPr>
              <a:t>ISSUE 4.0</a:t>
            </a:r>
          </a:p>
        </p:txBody>
      </p:sp>
      <p:sp>
        <p:nvSpPr>
          <p:cNvPr id="5124" name="Text Box 4"/>
          <p:cNvSpPr txBox="1">
            <a:spLocks noChangeArrowheads="1"/>
          </p:cNvSpPr>
          <p:nvPr/>
        </p:nvSpPr>
        <p:spPr bwMode="auto">
          <a:xfrm>
            <a:off x="533400" y="5875338"/>
            <a:ext cx="641350" cy="274637"/>
          </a:xfrm>
          <a:prstGeom prst="rect">
            <a:avLst/>
          </a:prstGeom>
          <a:noFill/>
          <a:ln w="9525">
            <a:noFill/>
            <a:miter lim="800000"/>
            <a:headEnd/>
            <a:tailEnd/>
          </a:ln>
        </p:spPr>
        <p:txBody>
          <a:bodyPr wrap="none" lIns="91425" tIns="45712" rIns="91425" bIns="45712">
            <a:spAutoFit/>
          </a:bodyPr>
          <a:lstStyle/>
          <a:p>
            <a:pPr eaLnBrk="0" hangingPunct="0"/>
            <a:r>
              <a:rPr lang="zh-CN" altLang="en-US" sz="1200" dirty="0">
                <a:solidFill>
                  <a:srgbClr val="5F5F5F"/>
                </a:solidFill>
                <a:ea typeface="华文细黑" pitchFamily="2" charset="-122"/>
              </a:rPr>
              <a:t>日期：</a:t>
            </a:r>
          </a:p>
        </p:txBody>
      </p:sp>
      <p:sp>
        <p:nvSpPr>
          <p:cNvPr id="5125" name="Text Box 5"/>
          <p:cNvSpPr txBox="1">
            <a:spLocks noChangeArrowheads="1"/>
          </p:cNvSpPr>
          <p:nvPr/>
        </p:nvSpPr>
        <p:spPr bwMode="auto">
          <a:xfrm>
            <a:off x="533400" y="6429375"/>
            <a:ext cx="4494213" cy="274638"/>
          </a:xfrm>
          <a:prstGeom prst="rect">
            <a:avLst/>
          </a:prstGeom>
          <a:noFill/>
          <a:ln w="9525" algn="ctr">
            <a:noFill/>
            <a:miter lim="800000"/>
            <a:headEnd/>
            <a:tailEnd/>
          </a:ln>
        </p:spPr>
        <p:txBody>
          <a:bodyPr wrap="none" lIns="91425" tIns="45712" rIns="91425" bIns="45712">
            <a:spAutoFit/>
          </a:bodyPr>
          <a:lstStyle/>
          <a:p>
            <a:pPr eaLnBrk="0" hangingPunct="0"/>
            <a:r>
              <a:rPr lang="zh-CN" altLang="en-US" sz="1200" dirty="0">
                <a:solidFill>
                  <a:srgbClr val="5F5F5F"/>
                </a:solidFill>
                <a:ea typeface="华文细黑" pitchFamily="2" charset="-122"/>
              </a:rPr>
              <a:t>杭州华三通信技术有限公司 版权所有，未经授权不得使用与传播</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39000"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软件包功能说明</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39750" y="972000"/>
            <a:ext cx="8208963" cy="3878271"/>
          </a:xfrm>
        </p:spPr>
        <p:txBody>
          <a:bodyPr/>
          <a:lstStyle/>
          <a:p>
            <a:pPr algn="just">
              <a:lnSpc>
                <a:spcPct val="200000"/>
              </a:lnSpc>
              <a:buSzPct val="80000"/>
            </a:pPr>
            <a:r>
              <a:rPr lang="en-US" sz="1800" dirty="0" smtClean="0"/>
              <a:t>Boot</a:t>
            </a:r>
            <a:r>
              <a:rPr lang="zh-CN" altLang="en-US" sz="1800" dirty="0" smtClean="0"/>
              <a:t>软件包：包含</a:t>
            </a:r>
            <a:r>
              <a:rPr lang="en-US" sz="1800" dirty="0" smtClean="0"/>
              <a:t>Linux</a:t>
            </a:r>
            <a:r>
              <a:rPr lang="zh-CN" altLang="en-US" sz="1800" dirty="0" smtClean="0"/>
              <a:t>内核程序，提供进程管理、内存管理、文件系统管理、应急</a:t>
            </a:r>
            <a:r>
              <a:rPr lang="en-US" sz="1800" dirty="0" smtClean="0"/>
              <a:t>Shell</a:t>
            </a:r>
            <a:r>
              <a:rPr lang="zh-CN" altLang="en-US" sz="1800" dirty="0" smtClean="0"/>
              <a:t>等功能</a:t>
            </a:r>
          </a:p>
          <a:p>
            <a:pPr algn="just">
              <a:lnSpc>
                <a:spcPct val="200000"/>
              </a:lnSpc>
              <a:spcBef>
                <a:spcPts val="1800"/>
              </a:spcBef>
              <a:buSzPct val="80000"/>
            </a:pPr>
            <a:r>
              <a:rPr lang="en-US" sz="1800" dirty="0" smtClean="0"/>
              <a:t>System</a:t>
            </a:r>
            <a:r>
              <a:rPr lang="zh-CN" altLang="en-US" sz="1800" dirty="0" smtClean="0"/>
              <a:t>软件包：包含</a:t>
            </a:r>
            <a:r>
              <a:rPr lang="en-US" sz="1800" dirty="0" err="1" smtClean="0"/>
              <a:t>Comware</a:t>
            </a:r>
            <a:r>
              <a:rPr lang="zh-CN" altLang="en-US" sz="1800" dirty="0" smtClean="0"/>
              <a:t>内核和基本功能模块的程序，如设备管理、接口管理、配置管理和路由模块</a:t>
            </a:r>
            <a:endParaRPr lang="en-US" altLang="zh-CN" sz="1800" dirty="0" smtClean="0"/>
          </a:p>
          <a:p>
            <a:pPr algn="just">
              <a:lnSpc>
                <a:spcPct val="200000"/>
              </a:lnSpc>
              <a:spcBef>
                <a:spcPts val="1800"/>
              </a:spcBef>
              <a:buSzPct val="80000"/>
            </a:pPr>
            <a:r>
              <a:rPr lang="en-US" sz="1800" dirty="0" smtClean="0"/>
              <a:t>Patch</a:t>
            </a:r>
            <a:r>
              <a:rPr lang="zh-CN" altLang="en-US" sz="1800" dirty="0" smtClean="0"/>
              <a:t>软件包：用来修复设备软件缺陷的程序文件。补丁包与软件版本一一对应</a:t>
            </a:r>
            <a:endParaRPr lang="en-US" altLang="zh-CN" sz="1800" dirty="0" smtClean="0">
              <a:ea typeface="华文细黑"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39000"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软件包功能说明</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39750" y="972001"/>
            <a:ext cx="8208963" cy="4671578"/>
          </a:xfrm>
        </p:spPr>
        <p:txBody>
          <a:bodyPr/>
          <a:lstStyle/>
          <a:p>
            <a:pPr algn="just" eaLnBrk="1" hangingPunct="1">
              <a:lnSpc>
                <a:spcPct val="250000"/>
              </a:lnSpc>
              <a:buSzPct val="80000"/>
            </a:pPr>
            <a:r>
              <a:rPr lang="en-US" sz="1800" dirty="0" smtClean="0"/>
              <a:t>Feature</a:t>
            </a:r>
            <a:r>
              <a:rPr lang="zh-CN" altLang="en-US" sz="1800" dirty="0" smtClean="0"/>
              <a:t>软件包：用于业务定制的程序，目前主要包含数据、安全和语音这三种软件包。后期根据客户的业务需求，可定制特定的软件包</a:t>
            </a:r>
          </a:p>
          <a:p>
            <a:pPr lvl="1" eaLnBrk="1" hangingPunct="1">
              <a:lnSpc>
                <a:spcPct val="250000"/>
              </a:lnSpc>
              <a:buSzPct val="80000"/>
            </a:pPr>
            <a:r>
              <a:rPr lang="en-US" altLang="zh-CN" sz="1600" dirty="0" smtClean="0">
                <a:cs typeface="+mn-cs"/>
              </a:rPr>
              <a:t>Data</a:t>
            </a:r>
            <a:r>
              <a:rPr lang="zh-CN" altLang="en-US" sz="1600" dirty="0" smtClean="0">
                <a:cs typeface="+mn-cs"/>
              </a:rPr>
              <a:t>软件包：数据版软件包主要用于支持</a:t>
            </a:r>
            <a:r>
              <a:rPr lang="en-US" altLang="zh-CN" sz="1600" dirty="0" smtClean="0">
                <a:cs typeface="+mn-cs"/>
              </a:rPr>
              <a:t>DLSW</a:t>
            </a:r>
            <a:r>
              <a:rPr lang="zh-CN" altLang="en-US" sz="1600" dirty="0" smtClean="0">
                <a:cs typeface="+mn-cs"/>
              </a:rPr>
              <a:t>、</a:t>
            </a:r>
            <a:r>
              <a:rPr lang="en-US" altLang="zh-CN" sz="1600" dirty="0" smtClean="0">
                <a:cs typeface="+mn-cs"/>
              </a:rPr>
              <a:t>LDP</a:t>
            </a:r>
            <a:r>
              <a:rPr lang="zh-CN" altLang="en-US" sz="1600" dirty="0" smtClean="0">
                <a:cs typeface="+mn-cs"/>
              </a:rPr>
              <a:t>、</a:t>
            </a:r>
            <a:r>
              <a:rPr lang="en-US" altLang="zh-CN" sz="1600" dirty="0" smtClean="0">
                <a:cs typeface="+mn-cs"/>
              </a:rPr>
              <a:t>MPLS VPN</a:t>
            </a:r>
            <a:r>
              <a:rPr lang="zh-CN" altLang="en-US" sz="1600" dirty="0" smtClean="0">
                <a:cs typeface="+mn-cs"/>
              </a:rPr>
              <a:t>等特性</a:t>
            </a:r>
            <a:endParaRPr lang="en-US" altLang="zh-CN" sz="1600" dirty="0" smtClean="0">
              <a:cs typeface="+mn-cs"/>
            </a:endParaRPr>
          </a:p>
          <a:p>
            <a:pPr lvl="1" eaLnBrk="1" hangingPunct="1">
              <a:lnSpc>
                <a:spcPct val="250000"/>
              </a:lnSpc>
              <a:buSzPct val="80000"/>
            </a:pPr>
            <a:r>
              <a:rPr lang="en-US" altLang="zh-CN" sz="1600" dirty="0" smtClean="0">
                <a:cs typeface="+mn-cs"/>
              </a:rPr>
              <a:t>Security</a:t>
            </a:r>
            <a:r>
              <a:rPr lang="zh-CN" altLang="en-US" sz="1600" dirty="0" smtClean="0">
                <a:cs typeface="+mn-cs"/>
              </a:rPr>
              <a:t>软件包：安全版软件包包含</a:t>
            </a:r>
            <a:r>
              <a:rPr lang="en-US" altLang="zh-CN" sz="1600" dirty="0" smtClean="0">
                <a:cs typeface="+mn-cs"/>
              </a:rPr>
              <a:t>802.1x</a:t>
            </a:r>
            <a:r>
              <a:rPr lang="zh-CN" altLang="en-US" sz="1600" dirty="0" smtClean="0">
                <a:cs typeface="+mn-cs"/>
              </a:rPr>
              <a:t>、</a:t>
            </a:r>
            <a:r>
              <a:rPr lang="en-US" altLang="zh-CN" sz="1600" dirty="0" smtClean="0">
                <a:cs typeface="+mn-cs"/>
              </a:rPr>
              <a:t>DVPN</a:t>
            </a:r>
            <a:r>
              <a:rPr lang="zh-CN" altLang="en-US" sz="1600" dirty="0" smtClean="0">
                <a:cs typeface="+mn-cs"/>
              </a:rPr>
              <a:t>、</a:t>
            </a:r>
            <a:r>
              <a:rPr lang="en-US" altLang="zh-CN" sz="1600" dirty="0" smtClean="0">
                <a:cs typeface="+mn-cs"/>
              </a:rPr>
              <a:t>SSL VPN</a:t>
            </a:r>
            <a:r>
              <a:rPr lang="zh-CN" altLang="en-US" sz="1600" dirty="0" smtClean="0">
                <a:cs typeface="+mn-cs"/>
              </a:rPr>
              <a:t>、</a:t>
            </a:r>
            <a:r>
              <a:rPr lang="en-US" altLang="zh-CN" sz="1600" dirty="0" smtClean="0">
                <a:cs typeface="+mn-cs"/>
              </a:rPr>
              <a:t>Get VPN</a:t>
            </a:r>
            <a:r>
              <a:rPr lang="zh-CN" altLang="en-US" sz="1600" dirty="0" smtClean="0">
                <a:cs typeface="+mn-cs"/>
              </a:rPr>
              <a:t>等特性</a:t>
            </a:r>
            <a:endParaRPr lang="en-US" altLang="zh-CN" sz="1600" dirty="0" smtClean="0">
              <a:cs typeface="+mn-cs"/>
            </a:endParaRPr>
          </a:p>
          <a:p>
            <a:pPr lvl="1" eaLnBrk="1" hangingPunct="1">
              <a:lnSpc>
                <a:spcPct val="250000"/>
              </a:lnSpc>
              <a:buSzPct val="80000"/>
            </a:pPr>
            <a:r>
              <a:rPr lang="en-US" altLang="zh-CN" sz="1600" dirty="0" smtClean="0">
                <a:cs typeface="+mn-cs"/>
              </a:rPr>
              <a:t>Voice</a:t>
            </a:r>
            <a:r>
              <a:rPr lang="zh-CN" altLang="en-US" sz="1600" dirty="0" smtClean="0">
                <a:cs typeface="+mn-cs"/>
              </a:rPr>
              <a:t>软件包：语音版软件包主要提供</a:t>
            </a:r>
            <a:r>
              <a:rPr lang="en-US" altLang="zh-CN" sz="1600" dirty="0" smtClean="0">
                <a:cs typeface="+mn-cs"/>
              </a:rPr>
              <a:t>BUSYOUT</a:t>
            </a:r>
            <a:r>
              <a:rPr lang="zh-CN" altLang="en-US" sz="1600" dirty="0" smtClean="0">
                <a:cs typeface="+mn-cs"/>
              </a:rPr>
              <a:t>、</a:t>
            </a:r>
            <a:r>
              <a:rPr lang="en-US" altLang="zh-CN" sz="1600" dirty="0" smtClean="0">
                <a:cs typeface="+mn-cs"/>
              </a:rPr>
              <a:t>Voice</a:t>
            </a:r>
            <a:r>
              <a:rPr lang="zh-CN" altLang="en-US" sz="1600" dirty="0" smtClean="0">
                <a:cs typeface="+mn-cs"/>
              </a:rPr>
              <a:t>等特性</a:t>
            </a:r>
            <a:endParaRPr lang="en-US" altLang="zh-CN" sz="1600" dirty="0" smtClean="0">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查看加载软件包功能</a:t>
            </a:r>
            <a:endParaRPr lang="en-US" altLang="zh-CN" dirty="0" smtClean="0">
              <a:latin typeface="+mn-lt"/>
              <a:ea typeface="华文细黑" pitchFamily="2" charset="-122"/>
            </a:endParaRPr>
          </a:p>
        </p:txBody>
      </p:sp>
      <p:sp>
        <p:nvSpPr>
          <p:cNvPr id="6" name="TextBox 5"/>
          <p:cNvSpPr txBox="1"/>
          <p:nvPr/>
        </p:nvSpPr>
        <p:spPr>
          <a:xfrm>
            <a:off x="785786" y="1000108"/>
            <a:ext cx="7786742" cy="4672388"/>
          </a:xfrm>
          <a:prstGeom prst="rect">
            <a:avLst/>
          </a:prstGeom>
          <a:solidFill>
            <a:schemeClr val="accent3"/>
          </a:solidFill>
          <a:ln>
            <a:noFill/>
          </a:ln>
          <a:effectLst/>
        </p:spPr>
        <p:txBody>
          <a:bodyPr wrap="square" tIns="180000" bIns="180000" rtlCol="0">
            <a:spAutoFit/>
          </a:bodyPr>
          <a:lstStyle/>
          <a:p>
            <a:pPr>
              <a:lnSpc>
                <a:spcPct val="200000"/>
              </a:lnSpc>
            </a:pPr>
            <a:r>
              <a:rPr lang="en-US" altLang="zh-CN" sz="1400" dirty="0" smtClean="0"/>
              <a:t>&lt;H3C&gt;display boot-loader			</a:t>
            </a:r>
            <a:r>
              <a:rPr lang="zh-CN" altLang="en-US" sz="1400" dirty="0" smtClean="0">
                <a:solidFill>
                  <a:srgbClr val="0070C0"/>
                </a:solidFill>
              </a:rPr>
              <a:t>查看设备的启动文件</a:t>
            </a:r>
            <a:endParaRPr lang="en-US" altLang="zh-CN" sz="1400" dirty="0" smtClean="0">
              <a:solidFill>
                <a:srgbClr val="0070C0"/>
              </a:solidFill>
            </a:endParaRPr>
          </a:p>
          <a:p>
            <a:pPr>
              <a:lnSpc>
                <a:spcPct val="200000"/>
              </a:lnSpc>
            </a:pPr>
            <a:r>
              <a:rPr lang="en-US" altLang="zh-CN" sz="1400" dirty="0" smtClean="0"/>
              <a:t>Software images on the device:			</a:t>
            </a:r>
            <a:r>
              <a:rPr lang="zh-CN" altLang="en-US" sz="1400" dirty="0" smtClean="0">
                <a:solidFill>
                  <a:srgbClr val="0070C0"/>
                </a:solidFill>
              </a:rPr>
              <a:t>正常升级成功后，设备会在启动时加</a:t>
            </a:r>
            <a:endParaRPr lang="en-US" altLang="zh-CN" sz="1400" dirty="0" smtClean="0">
              <a:solidFill>
                <a:srgbClr val="0070C0"/>
              </a:solidFill>
            </a:endParaRPr>
          </a:p>
          <a:p>
            <a:pPr>
              <a:lnSpc>
                <a:spcPct val="200000"/>
              </a:lnSpc>
            </a:pPr>
            <a:r>
              <a:rPr lang="en-US" altLang="zh-CN" sz="1400" dirty="0" smtClean="0"/>
              <a:t>Current software images:			</a:t>
            </a:r>
            <a:r>
              <a:rPr lang="zh-CN" altLang="en-US" sz="1400" dirty="0" smtClean="0">
                <a:solidFill>
                  <a:srgbClr val="0070C0"/>
                </a:solidFill>
              </a:rPr>
              <a:t>载</a:t>
            </a:r>
            <a:r>
              <a:rPr lang="en-US" altLang="zh-CN" sz="1400" dirty="0" smtClean="0">
                <a:solidFill>
                  <a:srgbClr val="0070C0"/>
                </a:solidFill>
              </a:rPr>
              <a:t>boot</a:t>
            </a:r>
            <a:r>
              <a:rPr lang="zh-CN" altLang="en-US" sz="1400" dirty="0" smtClean="0">
                <a:solidFill>
                  <a:srgbClr val="0070C0"/>
                </a:solidFill>
              </a:rPr>
              <a:t>和</a:t>
            </a:r>
            <a:r>
              <a:rPr lang="en-US" altLang="zh-CN" sz="1400" dirty="0" smtClean="0">
                <a:solidFill>
                  <a:srgbClr val="0070C0"/>
                </a:solidFill>
              </a:rPr>
              <a:t>system</a:t>
            </a:r>
            <a:r>
              <a:rPr lang="zh-CN" altLang="en-US" sz="1400" dirty="0" smtClean="0">
                <a:solidFill>
                  <a:srgbClr val="0070C0"/>
                </a:solidFill>
              </a:rPr>
              <a:t>软件包</a:t>
            </a:r>
            <a:endParaRPr lang="en-US" altLang="zh-CN" sz="1400" dirty="0" smtClean="0">
              <a:solidFill>
                <a:srgbClr val="0070C0"/>
              </a:solidFill>
            </a:endParaRPr>
          </a:p>
          <a:p>
            <a:pPr>
              <a:lnSpc>
                <a:spcPct val="200000"/>
              </a:lnSpc>
            </a:pPr>
            <a:r>
              <a:rPr lang="en-US" altLang="zh-CN" sz="1400" dirty="0" smtClean="0"/>
              <a:t>  cfa0</a:t>
            </a:r>
            <a:r>
              <a:rPr lang="en-US" altLang="zh-CN" sz="1400" smtClean="0"/>
              <a:t>:/msr36-cmw710-boot-e0006l01.bin</a:t>
            </a:r>
            <a:endParaRPr lang="en-US" altLang="zh-CN" sz="1400" dirty="0" smtClean="0"/>
          </a:p>
          <a:p>
            <a:pPr>
              <a:lnSpc>
                <a:spcPct val="200000"/>
              </a:lnSpc>
            </a:pPr>
            <a:r>
              <a:rPr lang="en-US" altLang="zh-CN" sz="1400" dirty="0" smtClean="0"/>
              <a:t>  cfa0</a:t>
            </a:r>
            <a:r>
              <a:rPr lang="en-US" altLang="zh-CN" sz="1400" smtClean="0"/>
              <a:t>:/msr36-cmw710-system-e0006l01.bin</a:t>
            </a:r>
            <a:r>
              <a:rPr lang="en-US" altLang="zh-CN" sz="1400" dirty="0" smtClean="0"/>
              <a:t>		</a:t>
            </a:r>
            <a:r>
              <a:rPr lang="zh-CN" altLang="en-US" sz="1400" dirty="0" smtClean="0">
                <a:solidFill>
                  <a:srgbClr val="0070C0"/>
                </a:solidFill>
              </a:rPr>
              <a:t>查看启动文件正常，升级成功</a:t>
            </a:r>
            <a:endParaRPr lang="en-US" altLang="zh-CN" sz="1400" dirty="0" smtClean="0">
              <a:solidFill>
                <a:srgbClr val="0070C0"/>
              </a:solidFill>
            </a:endParaRPr>
          </a:p>
          <a:p>
            <a:pPr>
              <a:lnSpc>
                <a:spcPct val="200000"/>
              </a:lnSpc>
            </a:pPr>
            <a:r>
              <a:rPr lang="en-US" altLang="zh-CN" sz="1400" dirty="0" smtClean="0"/>
              <a:t>Main startup software images:</a:t>
            </a:r>
          </a:p>
          <a:p>
            <a:pPr>
              <a:lnSpc>
                <a:spcPct val="200000"/>
              </a:lnSpc>
            </a:pPr>
            <a:r>
              <a:rPr lang="en-US" altLang="zh-CN" sz="1400" dirty="0" smtClean="0"/>
              <a:t>  cfa0</a:t>
            </a:r>
            <a:r>
              <a:rPr lang="en-US" altLang="zh-CN" sz="1400" smtClean="0"/>
              <a:t>:/msr36-cmw710-boot-e0006l01.bin</a:t>
            </a:r>
            <a:endParaRPr lang="en-US" altLang="zh-CN" sz="1400" dirty="0" smtClean="0"/>
          </a:p>
          <a:p>
            <a:pPr>
              <a:lnSpc>
                <a:spcPct val="200000"/>
              </a:lnSpc>
            </a:pPr>
            <a:r>
              <a:rPr lang="en-US" altLang="zh-CN" sz="1400" dirty="0" smtClean="0"/>
              <a:t>  cfa0</a:t>
            </a:r>
            <a:r>
              <a:rPr lang="en-US" altLang="zh-CN" sz="1400" smtClean="0"/>
              <a:t>:/msr36-cmw710-system-e0006l01.bin</a:t>
            </a:r>
            <a:endParaRPr lang="en-US" altLang="zh-CN" sz="1400" dirty="0" smtClean="0"/>
          </a:p>
          <a:p>
            <a:pPr>
              <a:lnSpc>
                <a:spcPct val="200000"/>
              </a:lnSpc>
            </a:pPr>
            <a:r>
              <a:rPr lang="en-US" altLang="zh-CN" sz="1400" dirty="0" smtClean="0"/>
              <a:t>Backup startup software images:</a:t>
            </a:r>
          </a:p>
          <a:p>
            <a:pPr>
              <a:lnSpc>
                <a:spcPct val="200000"/>
              </a:lnSpc>
            </a:pPr>
            <a:r>
              <a:rPr lang="en-US" altLang="zh-CN" sz="1400" dirty="0" smtClean="0"/>
              <a:t>  None</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39000" cy="609600"/>
          </a:xfrm>
        </p:spPr>
        <p:txBody>
          <a:bodyPr/>
          <a:lstStyle/>
          <a:p>
            <a:pPr eaLnBrk="1" hangingPunct="1"/>
            <a:r>
              <a:rPr lang="en-US" altLang="zh-CN" dirty="0" smtClean="0">
                <a:latin typeface="+mn-lt"/>
                <a:ea typeface="华文细黑" pitchFamily="2" charset="-122"/>
              </a:rPr>
              <a:t>MSR G2 </a:t>
            </a:r>
            <a:r>
              <a:rPr lang="en-US" altLang="zh-CN" dirty="0" err="1" smtClean="0">
                <a:latin typeface="+mn-lt"/>
                <a:ea typeface="华文细黑" pitchFamily="2" charset="-122"/>
              </a:rPr>
              <a:t>Devkit</a:t>
            </a:r>
            <a:r>
              <a:rPr lang="zh-CN" altLang="en-US" dirty="0" smtClean="0">
                <a:ea typeface="华文细黑" pitchFamily="2" charset="-122"/>
              </a:rPr>
              <a:t>软件包功能说明</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39750" y="766800"/>
            <a:ext cx="8208963" cy="5592783"/>
          </a:xfrm>
        </p:spPr>
        <p:txBody>
          <a:bodyPr/>
          <a:lstStyle/>
          <a:p>
            <a:pPr eaLnBrk="1" hangingPunct="1">
              <a:lnSpc>
                <a:spcPct val="250000"/>
              </a:lnSpc>
              <a:buSzPct val="80000"/>
            </a:pPr>
            <a:r>
              <a:rPr lang="en-US" altLang="zh-CN" sz="1800" dirty="0" smtClean="0"/>
              <a:t>V7</a:t>
            </a:r>
            <a:r>
              <a:rPr lang="zh-CN" altLang="en-US" sz="1800" dirty="0" smtClean="0"/>
              <a:t>平台取消隐藏命令视图：</a:t>
            </a:r>
            <a:endParaRPr lang="en-US" altLang="zh-CN" sz="1800" dirty="0" smtClean="0"/>
          </a:p>
          <a:p>
            <a:pPr lvl="1" eaLnBrk="1" hangingPunct="1">
              <a:lnSpc>
                <a:spcPct val="250000"/>
              </a:lnSpc>
              <a:buSzPct val="80000"/>
            </a:pPr>
            <a:r>
              <a:rPr lang="zh-CN" altLang="en-US" sz="1600" dirty="0" smtClean="0">
                <a:cs typeface="+mn-cs"/>
              </a:rPr>
              <a:t>将有实际调试意义、不具有毁坏性的隐藏命令行，从隐藏视图移到</a:t>
            </a:r>
            <a:r>
              <a:rPr lang="en-US" altLang="zh-CN" sz="1600" dirty="0" smtClean="0">
                <a:cs typeface="+mn-cs"/>
              </a:rPr>
              <a:t>probe</a:t>
            </a:r>
            <a:r>
              <a:rPr lang="zh-CN" altLang="en-US" sz="1600" dirty="0" smtClean="0">
                <a:cs typeface="+mn-cs"/>
              </a:rPr>
              <a:t>视图，并打包到</a:t>
            </a:r>
            <a:r>
              <a:rPr lang="en-US" altLang="zh-CN" sz="1600" dirty="0" smtClean="0">
                <a:cs typeface="+mn-cs"/>
              </a:rPr>
              <a:t>system.bin</a:t>
            </a:r>
            <a:r>
              <a:rPr lang="zh-CN" altLang="en-US" sz="1600" dirty="0" smtClean="0">
                <a:cs typeface="+mn-cs"/>
              </a:rPr>
              <a:t>下，添加到用户手册中</a:t>
            </a:r>
            <a:endParaRPr lang="en-US" altLang="zh-CN" sz="1600" dirty="0" smtClean="0">
              <a:cs typeface="+mn-cs"/>
            </a:endParaRPr>
          </a:p>
          <a:p>
            <a:pPr lvl="1" eaLnBrk="1" hangingPunct="1">
              <a:lnSpc>
                <a:spcPct val="250000"/>
              </a:lnSpc>
              <a:buSzPct val="80000"/>
            </a:pPr>
            <a:r>
              <a:rPr lang="zh-CN" altLang="en-US" sz="1600" dirty="0" smtClean="0">
                <a:cs typeface="+mn-cs"/>
              </a:rPr>
              <a:t>将有毁坏性的隐藏命令行，从隐藏视图移到</a:t>
            </a:r>
            <a:r>
              <a:rPr lang="en-US" altLang="zh-CN" sz="1600" dirty="0" smtClean="0">
                <a:cs typeface="+mn-cs"/>
              </a:rPr>
              <a:t>probe</a:t>
            </a:r>
            <a:r>
              <a:rPr lang="zh-CN" altLang="en-US" sz="1600" dirty="0" smtClean="0">
                <a:cs typeface="+mn-cs"/>
              </a:rPr>
              <a:t>视图，并打包到</a:t>
            </a:r>
            <a:r>
              <a:rPr lang="en-US" altLang="zh-CN" sz="1600" dirty="0" smtClean="0">
                <a:cs typeface="+mn-cs"/>
              </a:rPr>
              <a:t>devkit.bin</a:t>
            </a:r>
            <a:r>
              <a:rPr lang="zh-CN" altLang="en-US" sz="1600" dirty="0" smtClean="0">
                <a:cs typeface="+mn-cs"/>
              </a:rPr>
              <a:t>下，添加到命令行手册，但不对用户开放</a:t>
            </a:r>
            <a:endParaRPr lang="en-US" altLang="zh-CN" sz="1600" dirty="0" smtClean="0">
              <a:cs typeface="+mn-cs"/>
            </a:endParaRPr>
          </a:p>
          <a:p>
            <a:pPr algn="just">
              <a:lnSpc>
                <a:spcPct val="250000"/>
              </a:lnSpc>
              <a:buSzPct val="80000"/>
            </a:pPr>
            <a:r>
              <a:rPr lang="en-US" altLang="zh-CN" sz="1800" dirty="0" err="1" smtClean="0">
                <a:ea typeface="华文细黑" pitchFamily="2" charset="-122"/>
              </a:rPr>
              <a:t>Devkit</a:t>
            </a:r>
            <a:r>
              <a:rPr lang="zh-CN" altLang="en-US" sz="1800" dirty="0" smtClean="0">
                <a:ea typeface="华文细黑" pitchFamily="2" charset="-122"/>
              </a:rPr>
              <a:t>软件包：软件开发工具包，</a:t>
            </a:r>
            <a:r>
              <a:rPr lang="zh-CN" altLang="en-US" sz="1800" dirty="0" smtClean="0"/>
              <a:t>包括一些破坏性的命令</a:t>
            </a:r>
            <a:endParaRPr lang="en-US" altLang="zh-CN" sz="1800" dirty="0" smtClean="0"/>
          </a:p>
          <a:p>
            <a:pPr algn="just">
              <a:lnSpc>
                <a:spcPct val="250000"/>
              </a:lnSpc>
              <a:buSzPct val="80000"/>
            </a:pPr>
            <a:r>
              <a:rPr lang="en-US" altLang="zh-CN" sz="1800" dirty="0" err="1" smtClean="0">
                <a:latin typeface="+mn-lt"/>
                <a:ea typeface="华文细黑" pitchFamily="2" charset="-122"/>
              </a:rPr>
              <a:t>Devkit</a:t>
            </a:r>
            <a:r>
              <a:rPr lang="zh-CN" altLang="en-US" sz="1800" dirty="0" smtClean="0">
                <a:latin typeface="+mn-lt"/>
                <a:ea typeface="华文细黑" pitchFamily="2" charset="-122"/>
              </a:rPr>
              <a:t>软件包需单独安装使用，不包含在</a:t>
            </a:r>
            <a:r>
              <a:rPr lang="en-US" altLang="zh-CN" sz="1800" dirty="0" err="1" smtClean="0">
                <a:latin typeface="+mn-lt"/>
                <a:ea typeface="华文细黑" pitchFamily="2" charset="-122"/>
              </a:rPr>
              <a:t>ipe</a:t>
            </a:r>
            <a:r>
              <a:rPr lang="zh-CN" altLang="en-US" sz="1800" dirty="0" smtClean="0">
                <a:latin typeface="+mn-lt"/>
                <a:ea typeface="华文细黑" pitchFamily="2" charset="-122"/>
              </a:rPr>
              <a:t>版本文件中</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097064"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err="1" smtClean="0">
                <a:latin typeface="+mn-lt"/>
                <a:ea typeface="华文细黑" pitchFamily="2" charset="-122"/>
              </a:rPr>
              <a:t>Devkit</a:t>
            </a:r>
            <a:r>
              <a:rPr lang="zh-CN" altLang="en-US" dirty="0" smtClean="0">
                <a:latin typeface="+mn-lt"/>
                <a:ea typeface="华文细黑" pitchFamily="2" charset="-122"/>
              </a:rPr>
              <a:t>软件包加载方法</a:t>
            </a:r>
            <a:endParaRPr lang="en-US" altLang="zh-CN" dirty="0" smtClean="0">
              <a:latin typeface="+mn-lt"/>
              <a:ea typeface="华文细黑" pitchFamily="2" charset="-122"/>
            </a:endParaRPr>
          </a:p>
        </p:txBody>
      </p:sp>
      <p:sp>
        <p:nvSpPr>
          <p:cNvPr id="6" name="TextBox 5"/>
          <p:cNvSpPr txBox="1"/>
          <p:nvPr/>
        </p:nvSpPr>
        <p:spPr>
          <a:xfrm>
            <a:off x="571472" y="720883"/>
            <a:ext cx="8072494" cy="5698309"/>
          </a:xfrm>
          <a:prstGeom prst="rect">
            <a:avLst/>
          </a:prstGeom>
          <a:noFill/>
          <a:ln>
            <a:noFill/>
          </a:ln>
          <a:effectLst/>
        </p:spPr>
        <p:txBody>
          <a:bodyPr wrap="square" tIns="180000" bIns="180000" rtlCol="0">
            <a:spAutoFit/>
          </a:bodyPr>
          <a:lstStyle/>
          <a:p>
            <a:pPr>
              <a:lnSpc>
                <a:spcPts val="3200"/>
              </a:lnSpc>
            </a:pPr>
            <a:r>
              <a:rPr lang="en-US" altLang="zh-CN" sz="1400" dirty="0" smtClean="0"/>
              <a:t>&lt;H3C&gt;</a:t>
            </a:r>
            <a:r>
              <a:rPr lang="en-US" altLang="zh-CN" sz="1400" dirty="0" err="1" smtClean="0"/>
              <a:t>tftp</a:t>
            </a:r>
            <a:r>
              <a:rPr lang="en-US" altLang="zh-CN" sz="1400" dirty="0" smtClean="0"/>
              <a:t> </a:t>
            </a:r>
            <a:r>
              <a:rPr lang="en-US" altLang="zh-CN" sz="1400" dirty="0"/>
              <a:t>172.33.3.151 get msr26-cmw710-devkit-e0006.bin      	</a:t>
            </a:r>
            <a:r>
              <a:rPr lang="zh-CN" altLang="zh-CN" sz="1400" dirty="0" smtClean="0">
                <a:solidFill>
                  <a:srgbClr val="0070C0"/>
                </a:solidFill>
              </a:rPr>
              <a:t>通过</a:t>
            </a:r>
            <a:r>
              <a:rPr lang="en-US" altLang="zh-CN" sz="1400" dirty="0" smtClean="0">
                <a:solidFill>
                  <a:srgbClr val="0070C0"/>
                </a:solidFill>
              </a:rPr>
              <a:t>TFTP</a:t>
            </a:r>
            <a:r>
              <a:rPr lang="zh-CN" altLang="zh-CN" sz="1400" dirty="0" smtClean="0">
                <a:solidFill>
                  <a:srgbClr val="0070C0"/>
                </a:solidFill>
              </a:rPr>
              <a:t>下载</a:t>
            </a:r>
            <a:r>
              <a:rPr lang="en-US" altLang="zh-CN" sz="1400" dirty="0" err="1" smtClean="0">
                <a:solidFill>
                  <a:srgbClr val="0070C0"/>
                </a:solidFill>
              </a:rPr>
              <a:t>devkit</a:t>
            </a:r>
            <a:r>
              <a:rPr lang="zh-CN" altLang="en-US" sz="1400" dirty="0" smtClean="0">
                <a:solidFill>
                  <a:srgbClr val="0070C0"/>
                </a:solidFill>
              </a:rPr>
              <a:t>软件</a:t>
            </a:r>
            <a:r>
              <a:rPr lang="zh-CN" altLang="zh-CN" sz="1400" dirty="0" smtClean="0">
                <a:solidFill>
                  <a:srgbClr val="0070C0"/>
                </a:solidFill>
              </a:rPr>
              <a:t>包</a:t>
            </a:r>
            <a:endParaRPr lang="zh-CN" altLang="zh-CN" sz="1400" dirty="0">
              <a:solidFill>
                <a:srgbClr val="0070C0"/>
              </a:solidFill>
            </a:endParaRPr>
          </a:p>
          <a:p>
            <a:pPr>
              <a:lnSpc>
                <a:spcPts val="3200"/>
              </a:lnSpc>
            </a:pPr>
            <a:r>
              <a:rPr lang="en-US" altLang="zh-CN" sz="1400" dirty="0"/>
              <a:t>% Total    % Received % </a:t>
            </a:r>
            <a:r>
              <a:rPr lang="en-US" altLang="zh-CN" sz="1400" dirty="0" err="1"/>
              <a:t>Xferd</a:t>
            </a:r>
            <a:r>
              <a:rPr lang="en-US" altLang="zh-CN" sz="1400" dirty="0"/>
              <a:t>  Average Speed   Time    </a:t>
            </a:r>
            <a:r>
              <a:rPr lang="en-US" altLang="zh-CN" sz="1400" dirty="0" err="1"/>
              <a:t>Time</a:t>
            </a:r>
            <a:r>
              <a:rPr lang="en-US" altLang="zh-CN" sz="1400" dirty="0"/>
              <a:t>     </a:t>
            </a:r>
            <a:r>
              <a:rPr lang="en-US" altLang="zh-CN" sz="1400" dirty="0" err="1"/>
              <a:t>Time</a:t>
            </a:r>
            <a:r>
              <a:rPr lang="en-US" altLang="zh-CN" sz="1400" dirty="0"/>
              <a:t>  Current </a:t>
            </a:r>
            <a:endParaRPr lang="zh-CN" altLang="zh-CN" sz="1400" dirty="0"/>
          </a:p>
          <a:p>
            <a:pPr>
              <a:lnSpc>
                <a:spcPts val="3200"/>
              </a:lnSpc>
            </a:pPr>
            <a:r>
              <a:rPr lang="en-US" altLang="zh-CN" sz="1400" dirty="0"/>
              <a:t>                                </a:t>
            </a:r>
            <a:r>
              <a:rPr lang="en-US" altLang="zh-CN" sz="1400" dirty="0" smtClean="0"/>
              <a:t>                   </a:t>
            </a:r>
            <a:r>
              <a:rPr lang="en-US" altLang="zh-CN" sz="1400" dirty="0" err="1"/>
              <a:t>Dload</a:t>
            </a:r>
            <a:r>
              <a:rPr lang="en-US" altLang="zh-CN" sz="1400" dirty="0"/>
              <a:t>  </a:t>
            </a:r>
            <a:r>
              <a:rPr lang="en-US" altLang="zh-CN" sz="1400" dirty="0" smtClean="0"/>
              <a:t>   Upload  Total   </a:t>
            </a:r>
            <a:r>
              <a:rPr lang="en-US" altLang="zh-CN" sz="1400" dirty="0"/>
              <a:t>Spent    Left  </a:t>
            </a:r>
            <a:r>
              <a:rPr lang="en-US" altLang="zh-CN" sz="1400" dirty="0" smtClean="0"/>
              <a:t>   Speed   </a:t>
            </a:r>
            <a:endParaRPr lang="zh-CN" altLang="zh-CN" sz="1400" dirty="0"/>
          </a:p>
          <a:p>
            <a:pPr marL="342900" indent="-342900">
              <a:lnSpc>
                <a:spcPts val="3200"/>
              </a:lnSpc>
              <a:buAutoNum type="arabicPlain" startAt="100"/>
            </a:pPr>
            <a:r>
              <a:rPr lang="en-US" altLang="zh-CN" sz="1400" dirty="0" smtClean="0"/>
              <a:t>104k  </a:t>
            </a:r>
            <a:r>
              <a:rPr lang="en-US" altLang="zh-CN" sz="1400" dirty="0"/>
              <a:t>100  104k   </a:t>
            </a:r>
            <a:r>
              <a:rPr lang="en-US" altLang="zh-CN" sz="1400" dirty="0" smtClean="0"/>
              <a:t>   </a:t>
            </a:r>
            <a:r>
              <a:rPr lang="en-US" altLang="zh-CN" sz="1400" dirty="0"/>
              <a:t>0     0   </a:t>
            </a:r>
            <a:r>
              <a:rPr lang="en-US" altLang="zh-CN" sz="1400" dirty="0" smtClean="0"/>
              <a:t> 289k       0        --:--:--    --:--:--   </a:t>
            </a:r>
            <a:r>
              <a:rPr lang="en-US" altLang="zh-CN" sz="1400" dirty="0"/>
              <a:t>--:--:--  </a:t>
            </a:r>
            <a:r>
              <a:rPr lang="en-US" altLang="zh-CN" sz="1400" dirty="0" smtClean="0"/>
              <a:t> 298k</a:t>
            </a:r>
          </a:p>
          <a:p>
            <a:pPr>
              <a:lnSpc>
                <a:spcPts val="3200"/>
              </a:lnSpc>
            </a:pPr>
            <a:r>
              <a:rPr lang="zh-CN" altLang="en-US" sz="1400" dirty="0">
                <a:solidFill>
                  <a:srgbClr val="0070C0"/>
                </a:solidFill>
              </a:rPr>
              <a:t>具有破坏性的命令行，被</a:t>
            </a:r>
            <a:r>
              <a:rPr lang="zh-CN" altLang="zh-CN" sz="1400" dirty="0">
                <a:solidFill>
                  <a:srgbClr val="0070C0"/>
                </a:solidFill>
              </a:rPr>
              <a:t>打包到</a:t>
            </a:r>
            <a:r>
              <a:rPr lang="en-US" altLang="zh-CN" sz="1400" dirty="0" err="1">
                <a:solidFill>
                  <a:srgbClr val="0070C0"/>
                </a:solidFill>
              </a:rPr>
              <a:t>devkit.bin</a:t>
            </a:r>
            <a:r>
              <a:rPr lang="zh-CN" altLang="en-US" sz="1400" dirty="0">
                <a:solidFill>
                  <a:srgbClr val="0070C0"/>
                </a:solidFill>
              </a:rPr>
              <a:t>软件包中，</a:t>
            </a:r>
            <a:r>
              <a:rPr lang="zh-CN" altLang="zh-CN" sz="1400" dirty="0">
                <a:solidFill>
                  <a:srgbClr val="0070C0"/>
                </a:solidFill>
              </a:rPr>
              <a:t>需要手动安装</a:t>
            </a:r>
            <a:r>
              <a:rPr lang="en-US" altLang="zh-CN" sz="1400" dirty="0" err="1">
                <a:solidFill>
                  <a:srgbClr val="0070C0"/>
                </a:solidFill>
              </a:rPr>
              <a:t>devkit.bin</a:t>
            </a:r>
            <a:r>
              <a:rPr lang="zh-CN" altLang="zh-CN" sz="1400" dirty="0">
                <a:solidFill>
                  <a:srgbClr val="0070C0"/>
                </a:solidFill>
              </a:rPr>
              <a:t>包，才可正常使用</a:t>
            </a:r>
            <a:endParaRPr lang="en-US" altLang="zh-CN" sz="1400" dirty="0" smtClean="0"/>
          </a:p>
          <a:p>
            <a:pPr>
              <a:lnSpc>
                <a:spcPts val="3200"/>
              </a:lnSpc>
            </a:pPr>
            <a:r>
              <a:rPr lang="en-US" altLang="zh-CN" sz="1400" dirty="0"/>
              <a:t>&lt;</a:t>
            </a:r>
            <a:r>
              <a:rPr lang="en-US" altLang="zh-CN" sz="1400" dirty="0" smtClean="0"/>
              <a:t>H3C&gt;install </a:t>
            </a:r>
            <a:r>
              <a:rPr lang="en-US" altLang="zh-CN" sz="1400" dirty="0"/>
              <a:t>activate feature flash:/</a:t>
            </a:r>
            <a:r>
              <a:rPr lang="en-US" altLang="zh-CN" sz="1400" dirty="0" smtClean="0"/>
              <a:t>msr26-cmw710-devkit-e0006.bin	</a:t>
            </a:r>
            <a:r>
              <a:rPr lang="en-US" altLang="zh-CN" sz="1400" dirty="0" smtClean="0">
                <a:solidFill>
                  <a:srgbClr val="0070C0"/>
                </a:solidFill>
              </a:rPr>
              <a:t>26</a:t>
            </a:r>
            <a:r>
              <a:rPr lang="zh-CN" altLang="en-US" sz="1400" dirty="0" smtClean="0">
                <a:solidFill>
                  <a:srgbClr val="0070C0"/>
                </a:solidFill>
              </a:rPr>
              <a:t>、</a:t>
            </a:r>
            <a:r>
              <a:rPr lang="en-US" altLang="zh-CN" sz="1400" dirty="0" smtClean="0">
                <a:solidFill>
                  <a:srgbClr val="0070C0"/>
                </a:solidFill>
              </a:rPr>
              <a:t>36</a:t>
            </a:r>
            <a:r>
              <a:rPr lang="zh-CN" altLang="en-US" sz="1400" dirty="0" smtClean="0">
                <a:solidFill>
                  <a:srgbClr val="0070C0"/>
                </a:solidFill>
              </a:rPr>
              <a:t>直接</a:t>
            </a:r>
            <a:r>
              <a:rPr lang="zh-CN" altLang="zh-CN" sz="1400" dirty="0" smtClean="0">
                <a:solidFill>
                  <a:srgbClr val="0070C0"/>
                </a:solidFill>
              </a:rPr>
              <a:t>安装</a:t>
            </a:r>
            <a:r>
              <a:rPr lang="en-US" altLang="zh-CN" sz="1400" dirty="0" err="1" smtClean="0">
                <a:solidFill>
                  <a:srgbClr val="0070C0"/>
                </a:solidFill>
              </a:rPr>
              <a:t>devkit</a:t>
            </a:r>
            <a:r>
              <a:rPr lang="zh-CN" altLang="en-US" sz="1400" dirty="0" smtClean="0">
                <a:solidFill>
                  <a:srgbClr val="0070C0"/>
                </a:solidFill>
              </a:rPr>
              <a:t>软件</a:t>
            </a:r>
            <a:r>
              <a:rPr lang="zh-CN" altLang="zh-CN" sz="1400" dirty="0" smtClean="0">
                <a:solidFill>
                  <a:srgbClr val="0070C0"/>
                </a:solidFill>
              </a:rPr>
              <a:t>包</a:t>
            </a:r>
            <a:endParaRPr lang="zh-CN" altLang="zh-CN" sz="1400" dirty="0">
              <a:solidFill>
                <a:srgbClr val="0070C0"/>
              </a:solidFill>
            </a:endParaRPr>
          </a:p>
          <a:p>
            <a:pPr>
              <a:lnSpc>
                <a:spcPts val="3200"/>
              </a:lnSpc>
            </a:pPr>
            <a:r>
              <a:rPr lang="en-US" altLang="zh-CN" sz="1400" dirty="0"/>
              <a:t>Upgrade summary according to following table:                                   </a:t>
            </a:r>
            <a:endParaRPr lang="zh-CN" altLang="zh-CN" sz="1400" dirty="0"/>
          </a:p>
          <a:p>
            <a:pPr>
              <a:lnSpc>
                <a:spcPts val="3200"/>
              </a:lnSpc>
            </a:pPr>
            <a:r>
              <a:rPr lang="en-US" altLang="zh-CN" sz="1400" dirty="0" smtClean="0"/>
              <a:t>flash</a:t>
            </a:r>
            <a:r>
              <a:rPr lang="en-US" altLang="zh-CN" sz="1400" dirty="0"/>
              <a:t>:/msr26-cmw710-devkit-e0006.bin                                            </a:t>
            </a:r>
            <a:endParaRPr lang="zh-CN" altLang="zh-CN" sz="1400" dirty="0"/>
          </a:p>
          <a:p>
            <a:pPr>
              <a:lnSpc>
                <a:spcPts val="3200"/>
              </a:lnSpc>
            </a:pPr>
            <a:r>
              <a:rPr lang="en-US" altLang="zh-CN" sz="1400" dirty="0"/>
              <a:t>  Running Version             New Version              </a:t>
            </a:r>
            <a:r>
              <a:rPr lang="en-US" altLang="zh-CN" sz="1400" dirty="0" smtClean="0"/>
              <a:t>		</a:t>
            </a:r>
            <a:r>
              <a:rPr lang="zh-CN" altLang="en-US" sz="1400" dirty="0" smtClean="0">
                <a:solidFill>
                  <a:srgbClr val="0070C0"/>
                </a:solidFill>
              </a:rPr>
              <a:t>显示当前版本和安装的</a:t>
            </a:r>
            <a:r>
              <a:rPr lang="en-US" altLang="zh-CN" sz="1400" dirty="0" err="1" smtClean="0">
                <a:solidFill>
                  <a:srgbClr val="0070C0"/>
                </a:solidFill>
              </a:rPr>
              <a:t>devkit</a:t>
            </a:r>
            <a:r>
              <a:rPr lang="en-US" altLang="zh-CN" sz="1400" dirty="0" smtClean="0"/>
              <a:t>                     </a:t>
            </a:r>
            <a:endParaRPr lang="zh-CN" altLang="zh-CN" sz="1400" dirty="0"/>
          </a:p>
          <a:p>
            <a:pPr>
              <a:lnSpc>
                <a:spcPts val="3200"/>
              </a:lnSpc>
            </a:pPr>
            <a:r>
              <a:rPr lang="en-US" altLang="zh-CN" sz="1400" dirty="0"/>
              <a:t>  None                       </a:t>
            </a:r>
            <a:r>
              <a:rPr lang="en-US" altLang="zh-CN" sz="1400" dirty="0" smtClean="0"/>
              <a:t>	    ESS  0006                                          	</a:t>
            </a:r>
            <a:r>
              <a:rPr lang="zh-CN" altLang="en-US" sz="1400" dirty="0" smtClean="0">
                <a:solidFill>
                  <a:srgbClr val="0070C0"/>
                </a:solidFill>
              </a:rPr>
              <a:t>软件包版本信息</a:t>
            </a:r>
            <a:endParaRPr lang="zh-CN" altLang="zh-CN" sz="1400" dirty="0">
              <a:solidFill>
                <a:srgbClr val="0070C0"/>
              </a:solidFill>
            </a:endParaRPr>
          </a:p>
          <a:p>
            <a:pPr>
              <a:lnSpc>
                <a:spcPts val="3200"/>
              </a:lnSpc>
            </a:pPr>
            <a:r>
              <a:rPr lang="en-US" altLang="zh-CN" sz="1400" dirty="0" smtClean="0"/>
              <a:t>Upgrade </a:t>
            </a:r>
            <a:r>
              <a:rPr lang="en-US" altLang="zh-CN" sz="1400" dirty="0"/>
              <a:t>Way: Service Upgrade                                                    </a:t>
            </a:r>
            <a:endParaRPr lang="zh-CN" altLang="zh-CN" sz="1400" dirty="0"/>
          </a:p>
          <a:p>
            <a:pPr>
              <a:lnSpc>
                <a:spcPts val="3200"/>
              </a:lnSpc>
            </a:pPr>
            <a:r>
              <a:rPr lang="en-US" altLang="zh-CN" sz="1400" dirty="0"/>
              <a:t>Upgrading software images to compatible versions. Continue? [Y/N]:y             </a:t>
            </a:r>
            <a:endParaRPr lang="zh-CN" altLang="zh-CN" sz="1400" dirty="0"/>
          </a:p>
          <a:p>
            <a:pPr>
              <a:lnSpc>
                <a:spcPts val="3200"/>
              </a:lnSpc>
            </a:pPr>
            <a:r>
              <a:rPr lang="en-US" altLang="zh-CN" sz="1400" dirty="0"/>
              <a:t>This operation maybe take several minutes, please wait...Done</a:t>
            </a:r>
            <a:r>
              <a:rPr lang="en-US" altLang="zh-CN" sz="1400" dirty="0" smtClean="0"/>
              <a:t>.	</a:t>
            </a:r>
            <a:r>
              <a:rPr lang="zh-CN" altLang="en-US" sz="1400" dirty="0" smtClean="0">
                <a:solidFill>
                  <a:srgbClr val="0070C0"/>
                </a:solidFill>
              </a:rPr>
              <a:t>安装成功提示信息</a:t>
            </a:r>
            <a:endParaRPr lang="zh-CN" altLang="en-US" sz="1400" dirty="0">
              <a:solidFill>
                <a:srgbClr val="0070C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806051"/>
            <a:ext cx="8072494" cy="5694783"/>
          </a:xfrm>
          <a:prstGeom prst="rect">
            <a:avLst/>
          </a:prstGeom>
          <a:noFill/>
          <a:ln>
            <a:noFill/>
          </a:ln>
          <a:effectLst/>
        </p:spPr>
        <p:txBody>
          <a:bodyPr wrap="square" tIns="180000" bIns="180000" rtlCol="0">
            <a:spAutoFit/>
          </a:bodyPr>
          <a:lstStyle/>
          <a:p>
            <a:pPr>
              <a:lnSpc>
                <a:spcPts val="2200"/>
              </a:lnSpc>
            </a:pPr>
            <a:r>
              <a:rPr lang="zh-CN" altLang="en-US" sz="1400" dirty="0" smtClean="0">
                <a:solidFill>
                  <a:srgbClr val="0070C0"/>
                </a:solidFill>
              </a:rPr>
              <a:t>对于双主控的</a:t>
            </a:r>
            <a:r>
              <a:rPr lang="en-US" altLang="zh-CN" sz="1400" dirty="0" smtClean="0">
                <a:solidFill>
                  <a:srgbClr val="0070C0"/>
                </a:solidFill>
              </a:rPr>
              <a:t>56</a:t>
            </a:r>
            <a:r>
              <a:rPr lang="zh-CN" altLang="en-US" sz="1400" dirty="0" smtClean="0">
                <a:solidFill>
                  <a:srgbClr val="0070C0"/>
                </a:solidFill>
              </a:rPr>
              <a:t>系列设备，要指定安装软件包的槽位号</a:t>
            </a:r>
            <a:endParaRPr lang="en-US" altLang="zh-CN" sz="1400" dirty="0" smtClean="0">
              <a:solidFill>
                <a:srgbClr val="0070C0"/>
              </a:solidFill>
            </a:endParaRPr>
          </a:p>
          <a:p>
            <a:pPr>
              <a:lnSpc>
                <a:spcPts val="2200"/>
              </a:lnSpc>
            </a:pPr>
            <a:r>
              <a:rPr lang="zh-CN" altLang="en-US" sz="1400" dirty="0" smtClean="0">
                <a:solidFill>
                  <a:srgbClr val="0070C0"/>
                </a:solidFill>
              </a:rPr>
              <a:t>两个主控中的软件包应保持一致</a:t>
            </a:r>
            <a:endParaRPr lang="en-US" altLang="zh-CN" sz="1400" dirty="0" smtClean="0">
              <a:solidFill>
                <a:srgbClr val="0070C0"/>
              </a:solidFill>
            </a:endParaRPr>
          </a:p>
          <a:p>
            <a:pPr>
              <a:lnSpc>
                <a:spcPts val="2200"/>
              </a:lnSpc>
            </a:pPr>
            <a:r>
              <a:rPr lang="zh-CN" altLang="en-US" sz="1400" dirty="0" smtClean="0">
                <a:solidFill>
                  <a:srgbClr val="0070C0"/>
                </a:solidFill>
              </a:rPr>
              <a:t>只有将</a:t>
            </a:r>
            <a:r>
              <a:rPr lang="en-US" altLang="zh-CN" sz="1400" dirty="0" err="1" smtClean="0">
                <a:solidFill>
                  <a:srgbClr val="0070C0"/>
                </a:solidFill>
              </a:rPr>
              <a:t>devkit</a:t>
            </a:r>
            <a:r>
              <a:rPr lang="zh-CN" altLang="en-US" sz="1400" dirty="0" smtClean="0">
                <a:solidFill>
                  <a:srgbClr val="0070C0"/>
                </a:solidFill>
              </a:rPr>
              <a:t>软件包安装在主用主控上，转发板才会自动安装</a:t>
            </a:r>
            <a:r>
              <a:rPr lang="en-US" altLang="zh-CN" sz="1400" dirty="0" err="1" smtClean="0">
                <a:solidFill>
                  <a:srgbClr val="0070C0"/>
                </a:solidFill>
              </a:rPr>
              <a:t>devkit.bin</a:t>
            </a:r>
            <a:r>
              <a:rPr lang="zh-CN" altLang="en-US" sz="1400" dirty="0" smtClean="0">
                <a:solidFill>
                  <a:srgbClr val="0070C0"/>
                </a:solidFill>
              </a:rPr>
              <a:t>包</a:t>
            </a:r>
            <a:endParaRPr lang="en-US" altLang="zh-CN" sz="1400" dirty="0" smtClean="0">
              <a:solidFill>
                <a:srgbClr val="0070C0"/>
              </a:solidFill>
            </a:endParaRPr>
          </a:p>
          <a:p>
            <a:pPr>
              <a:lnSpc>
                <a:spcPts val="2200"/>
              </a:lnSpc>
            </a:pPr>
            <a:r>
              <a:rPr lang="en-US" altLang="zh-CN" sz="1400" dirty="0" smtClean="0"/>
              <a:t>&lt;H3C&gt;display device   						</a:t>
            </a:r>
            <a:r>
              <a:rPr lang="zh-CN" altLang="zh-CN" sz="1400" dirty="0" smtClean="0">
                <a:solidFill>
                  <a:srgbClr val="0070C0"/>
                </a:solidFill>
              </a:rPr>
              <a:t>查看</a:t>
            </a:r>
            <a:r>
              <a:rPr lang="zh-CN" altLang="zh-CN" sz="1400" dirty="0">
                <a:solidFill>
                  <a:srgbClr val="0070C0"/>
                </a:solidFill>
              </a:rPr>
              <a:t>设备</a:t>
            </a:r>
            <a:r>
              <a:rPr lang="zh-CN" altLang="zh-CN" sz="1400" dirty="0" smtClean="0">
                <a:solidFill>
                  <a:srgbClr val="0070C0"/>
                </a:solidFill>
              </a:rPr>
              <a:t>信息</a:t>
            </a:r>
          </a:p>
          <a:p>
            <a:pPr>
              <a:lnSpc>
                <a:spcPts val="2200"/>
              </a:lnSpc>
            </a:pPr>
            <a:r>
              <a:rPr lang="en-US" altLang="zh-CN" sz="1400" dirty="0" smtClean="0"/>
              <a:t> Slot No.      Board Type                Status         Primary        </a:t>
            </a:r>
            <a:r>
              <a:rPr lang="en-US" altLang="zh-CN" sz="1400" dirty="0" err="1" smtClean="0"/>
              <a:t>SubSlots</a:t>
            </a:r>
            <a:endParaRPr lang="zh-CN" altLang="zh-CN" sz="1400" dirty="0" smtClean="0"/>
          </a:p>
          <a:p>
            <a:pPr>
              <a:lnSpc>
                <a:spcPts val="2200"/>
              </a:lnSpc>
            </a:pPr>
            <a:r>
              <a:rPr lang="en-US" altLang="zh-CN" sz="1400" dirty="0" smtClean="0"/>
              <a:t> </a:t>
            </a:r>
            <a:r>
              <a:rPr lang="en-US" altLang="zh-CN" sz="1400" dirty="0"/>
              <a:t>-----------------------------------------------------------------------------                                                      </a:t>
            </a:r>
            <a:endParaRPr lang="zh-CN" altLang="zh-CN" sz="1400" dirty="0"/>
          </a:p>
          <a:p>
            <a:pPr>
              <a:lnSpc>
                <a:spcPts val="2200"/>
              </a:lnSpc>
            </a:pPr>
            <a:r>
              <a:rPr lang="en-US" altLang="zh-CN" sz="1400" dirty="0"/>
              <a:t> 0            </a:t>
            </a:r>
            <a:r>
              <a:rPr lang="en-US" altLang="zh-CN" sz="1400" dirty="0" smtClean="0"/>
              <a:t>     </a:t>
            </a:r>
            <a:r>
              <a:rPr lang="en-US" altLang="zh-CN" sz="1400" dirty="0"/>
              <a:t>MPU-100                   Normal        Master          </a:t>
            </a:r>
            <a:r>
              <a:rPr lang="en-US" altLang="zh-CN" sz="1400" dirty="0" smtClean="0"/>
              <a:t>   0		</a:t>
            </a:r>
            <a:r>
              <a:rPr lang="zh-CN" altLang="en-US" sz="1400" dirty="0" smtClean="0">
                <a:solidFill>
                  <a:srgbClr val="0070C0"/>
                </a:solidFill>
              </a:rPr>
              <a:t>主</a:t>
            </a:r>
            <a:r>
              <a:rPr lang="zh-CN" altLang="en-US" sz="1400" dirty="0">
                <a:solidFill>
                  <a:srgbClr val="0070C0"/>
                </a:solidFill>
              </a:rPr>
              <a:t>用</a:t>
            </a:r>
            <a:r>
              <a:rPr lang="zh-CN" altLang="zh-CN" sz="1400" dirty="0" smtClean="0">
                <a:solidFill>
                  <a:srgbClr val="0070C0"/>
                </a:solidFill>
              </a:rPr>
              <a:t>主</a:t>
            </a:r>
            <a:r>
              <a:rPr lang="zh-CN" altLang="zh-CN" sz="1400" dirty="0">
                <a:solidFill>
                  <a:srgbClr val="0070C0"/>
                </a:solidFill>
              </a:rPr>
              <a:t>控槽</a:t>
            </a:r>
            <a:r>
              <a:rPr lang="zh-CN" altLang="zh-CN" sz="1400" dirty="0" smtClean="0">
                <a:solidFill>
                  <a:srgbClr val="0070C0"/>
                </a:solidFill>
              </a:rPr>
              <a:t>位</a:t>
            </a:r>
            <a:r>
              <a:rPr lang="en-US" altLang="zh-CN" sz="1400" dirty="0" smtClean="0">
                <a:solidFill>
                  <a:srgbClr val="0070C0"/>
                </a:solidFill>
              </a:rPr>
              <a:t>0</a:t>
            </a:r>
            <a:endParaRPr lang="zh-CN" altLang="zh-CN" sz="1400" dirty="0"/>
          </a:p>
          <a:p>
            <a:pPr>
              <a:lnSpc>
                <a:spcPts val="2200"/>
              </a:lnSpc>
            </a:pPr>
            <a:r>
              <a:rPr lang="en-US" altLang="zh-CN" sz="1400" dirty="0"/>
              <a:t> 1             </a:t>
            </a:r>
            <a:r>
              <a:rPr lang="en-US" altLang="zh-CN" sz="1400" dirty="0" smtClean="0"/>
              <a:t>    MPU-100                   </a:t>
            </a:r>
            <a:r>
              <a:rPr lang="en-US" altLang="zh-CN" sz="1400" dirty="0"/>
              <a:t>Normal        Standby           0            </a:t>
            </a:r>
            <a:r>
              <a:rPr lang="en-US" altLang="zh-CN" sz="1400" dirty="0" smtClean="0"/>
              <a:t>	</a:t>
            </a:r>
            <a:r>
              <a:rPr lang="zh-CN" altLang="zh-CN" sz="1400" dirty="0">
                <a:solidFill>
                  <a:srgbClr val="0070C0"/>
                </a:solidFill>
              </a:rPr>
              <a:t>备用主控槽</a:t>
            </a:r>
            <a:r>
              <a:rPr lang="zh-CN" altLang="zh-CN" sz="1400" dirty="0" smtClean="0">
                <a:solidFill>
                  <a:srgbClr val="0070C0"/>
                </a:solidFill>
              </a:rPr>
              <a:t>位</a:t>
            </a:r>
            <a:r>
              <a:rPr lang="en-US" altLang="zh-CN" sz="1400" dirty="0" smtClean="0">
                <a:solidFill>
                  <a:srgbClr val="0070C0"/>
                </a:solidFill>
              </a:rPr>
              <a:t>1</a:t>
            </a:r>
            <a:endParaRPr lang="zh-CN" altLang="zh-CN" sz="1400" dirty="0"/>
          </a:p>
          <a:p>
            <a:pPr>
              <a:lnSpc>
                <a:spcPts val="2200"/>
              </a:lnSpc>
            </a:pPr>
            <a:r>
              <a:rPr lang="en-US" altLang="zh-CN" sz="1400" dirty="0"/>
              <a:t> 2            </a:t>
            </a:r>
            <a:r>
              <a:rPr lang="en-US" altLang="zh-CN" sz="1400" dirty="0" smtClean="0"/>
              <a:t>     </a:t>
            </a:r>
            <a:r>
              <a:rPr lang="en-US" altLang="zh-CN" sz="1400" dirty="0"/>
              <a:t>SPU-100              </a:t>
            </a:r>
            <a:r>
              <a:rPr lang="en-US" altLang="zh-CN" sz="1400" dirty="0" smtClean="0"/>
              <a:t>      </a:t>
            </a:r>
            <a:r>
              <a:rPr lang="en-US" altLang="zh-CN" sz="1400" dirty="0"/>
              <a:t>Normal        N/A              </a:t>
            </a:r>
            <a:r>
              <a:rPr lang="en-US" altLang="zh-CN" sz="1400" dirty="0" smtClean="0"/>
              <a:t>   10		</a:t>
            </a:r>
            <a:r>
              <a:rPr lang="zh-CN" altLang="zh-CN" sz="1400" dirty="0">
                <a:solidFill>
                  <a:srgbClr val="0070C0"/>
                </a:solidFill>
              </a:rPr>
              <a:t>转发板槽位</a:t>
            </a:r>
            <a:r>
              <a:rPr lang="en-US" altLang="zh-CN" sz="1400" dirty="0" smtClean="0">
                <a:solidFill>
                  <a:srgbClr val="0070C0"/>
                </a:solidFill>
              </a:rPr>
              <a:t>2</a:t>
            </a:r>
          </a:p>
          <a:p>
            <a:pPr>
              <a:lnSpc>
                <a:spcPts val="2200"/>
              </a:lnSpc>
            </a:pPr>
            <a:endParaRPr lang="en-US" altLang="zh-CN" sz="1400" dirty="0">
              <a:solidFill>
                <a:srgbClr val="0070C0"/>
              </a:solidFill>
            </a:endParaRPr>
          </a:p>
          <a:p>
            <a:pPr>
              <a:lnSpc>
                <a:spcPts val="2200"/>
              </a:lnSpc>
            </a:pPr>
            <a:r>
              <a:rPr lang="en-US" altLang="zh-CN" sz="1400" dirty="0"/>
              <a:t>&lt;H3C&gt;install activate feature cfa0:/msr56-cmw710-devkit-e0006.bin slot 1 </a:t>
            </a:r>
            <a:r>
              <a:rPr lang="en-US" altLang="zh-CN" sz="1400" dirty="0" smtClean="0"/>
              <a:t>	</a:t>
            </a:r>
            <a:r>
              <a:rPr lang="zh-CN" altLang="en-US" sz="1400" dirty="0" smtClean="0">
                <a:solidFill>
                  <a:srgbClr val="0070C0"/>
                </a:solidFill>
              </a:rPr>
              <a:t>安装到备用主控上</a:t>
            </a:r>
            <a:endParaRPr lang="zh-CN" altLang="zh-CN" sz="1400" dirty="0">
              <a:solidFill>
                <a:srgbClr val="0070C0"/>
              </a:solidFill>
            </a:endParaRPr>
          </a:p>
          <a:p>
            <a:pPr>
              <a:lnSpc>
                <a:spcPts val="2200"/>
              </a:lnSpc>
            </a:pPr>
            <a:r>
              <a:rPr lang="en-US" altLang="zh-CN" sz="1400" dirty="0" smtClean="0"/>
              <a:t>Successfully </a:t>
            </a:r>
            <a:r>
              <a:rPr lang="en-US" altLang="zh-CN" sz="1400" dirty="0"/>
              <a:t>copied cfa0:/msr56-cmw710-devkit-e0006.bin to </a:t>
            </a:r>
            <a:endParaRPr lang="en-US" altLang="zh-CN" sz="1400" dirty="0" smtClean="0"/>
          </a:p>
          <a:p>
            <a:pPr>
              <a:lnSpc>
                <a:spcPts val="2200"/>
              </a:lnSpc>
            </a:pPr>
            <a:r>
              <a:rPr lang="en-US" altLang="zh-CN" sz="1400" dirty="0" smtClean="0"/>
              <a:t>slot1#cfa0</a:t>
            </a:r>
            <a:r>
              <a:rPr lang="en-US" altLang="zh-CN" sz="1400" dirty="0"/>
              <a:t>:/msr56-cmw710-devkit-e0006.bin.                               </a:t>
            </a:r>
            <a:endParaRPr lang="zh-CN" altLang="zh-CN" sz="1400" dirty="0"/>
          </a:p>
          <a:p>
            <a:pPr>
              <a:lnSpc>
                <a:spcPts val="2200"/>
              </a:lnSpc>
            </a:pPr>
            <a:r>
              <a:rPr lang="en-US" altLang="zh-CN" sz="1400" dirty="0"/>
              <a:t>Upgrade summary according to following table</a:t>
            </a:r>
            <a:r>
              <a:rPr lang="en-US" altLang="zh-CN" sz="1400" dirty="0" smtClean="0"/>
              <a:t>:</a:t>
            </a:r>
            <a:endParaRPr lang="zh-CN" altLang="zh-CN" sz="1400" dirty="0"/>
          </a:p>
          <a:p>
            <a:pPr>
              <a:lnSpc>
                <a:spcPts val="2200"/>
              </a:lnSpc>
            </a:pPr>
            <a:r>
              <a:rPr lang="en-US" altLang="zh-CN" sz="1400" dirty="0" smtClean="0"/>
              <a:t>cfa0</a:t>
            </a:r>
            <a:r>
              <a:rPr lang="en-US" altLang="zh-CN" sz="1400" dirty="0"/>
              <a:t>:/</a:t>
            </a:r>
            <a:r>
              <a:rPr lang="en-US" altLang="zh-CN" sz="1400" dirty="0" smtClean="0"/>
              <a:t>msr56-cmw710-devkit-e0006.bin</a:t>
            </a:r>
            <a:endParaRPr lang="zh-CN" altLang="zh-CN" sz="1400" dirty="0"/>
          </a:p>
          <a:p>
            <a:pPr>
              <a:lnSpc>
                <a:spcPts val="2200"/>
              </a:lnSpc>
            </a:pPr>
            <a:r>
              <a:rPr lang="en-US" altLang="zh-CN" sz="1400" dirty="0"/>
              <a:t>  Running Version             New </a:t>
            </a:r>
            <a:r>
              <a:rPr lang="en-US" altLang="zh-CN" sz="1400" dirty="0" smtClean="0"/>
              <a:t>Version</a:t>
            </a:r>
            <a:endParaRPr lang="zh-CN" altLang="zh-CN" sz="1400" dirty="0"/>
          </a:p>
          <a:p>
            <a:pPr>
              <a:lnSpc>
                <a:spcPts val="2200"/>
              </a:lnSpc>
            </a:pPr>
            <a:r>
              <a:rPr lang="en-US" altLang="zh-CN" sz="1400" dirty="0"/>
              <a:t>  None                       </a:t>
            </a:r>
            <a:r>
              <a:rPr lang="en-US" altLang="zh-CN" sz="1400" dirty="0" smtClean="0"/>
              <a:t>	    </a:t>
            </a:r>
            <a:r>
              <a:rPr lang="en-US" altLang="zh-CN" sz="1400" dirty="0"/>
              <a:t>ESS </a:t>
            </a:r>
            <a:r>
              <a:rPr lang="en-US" altLang="zh-CN" sz="1400" dirty="0" smtClean="0"/>
              <a:t> 0006</a:t>
            </a:r>
            <a:endParaRPr lang="zh-CN" altLang="zh-CN" sz="1400" dirty="0"/>
          </a:p>
          <a:p>
            <a:pPr>
              <a:lnSpc>
                <a:spcPts val="2200"/>
              </a:lnSpc>
            </a:pPr>
            <a:r>
              <a:rPr lang="en-US" altLang="zh-CN" sz="1400" dirty="0" smtClean="0"/>
              <a:t>  Slot                                 Upgrade </a:t>
            </a:r>
            <a:r>
              <a:rPr lang="en-US" altLang="zh-CN" sz="1400" dirty="0"/>
              <a:t>Way    </a:t>
            </a:r>
            <a:endParaRPr lang="zh-CN" altLang="zh-CN" sz="1400" dirty="0"/>
          </a:p>
          <a:p>
            <a:pPr>
              <a:lnSpc>
                <a:spcPts val="2200"/>
              </a:lnSpc>
            </a:pPr>
            <a:r>
              <a:rPr lang="en-US" altLang="zh-CN" sz="1400" dirty="0">
                <a:solidFill>
                  <a:srgbClr val="FF0000"/>
                </a:solidFill>
              </a:rPr>
              <a:t>  1                          </a:t>
            </a:r>
            <a:r>
              <a:rPr lang="en-US" altLang="zh-CN" sz="1400" dirty="0" smtClean="0">
                <a:solidFill>
                  <a:srgbClr val="FF0000"/>
                </a:solidFill>
              </a:rPr>
              <a:t>           </a:t>
            </a:r>
            <a:r>
              <a:rPr lang="en-US" altLang="zh-CN" sz="1400" dirty="0">
                <a:solidFill>
                  <a:srgbClr val="FF0000"/>
                </a:solidFill>
              </a:rPr>
              <a:t>Service Upgrade   </a:t>
            </a:r>
            <a:r>
              <a:rPr lang="en-US" altLang="zh-CN" sz="1400" dirty="0" smtClean="0"/>
              <a:t>			</a:t>
            </a:r>
            <a:r>
              <a:rPr lang="en-US" altLang="zh-CN" sz="1400" dirty="0" err="1" smtClean="0">
                <a:solidFill>
                  <a:srgbClr val="0070C0"/>
                </a:solidFill>
              </a:rPr>
              <a:t>devkit.bin</a:t>
            </a:r>
            <a:r>
              <a:rPr lang="zh-CN" altLang="zh-CN" sz="1400" dirty="0">
                <a:solidFill>
                  <a:srgbClr val="0070C0"/>
                </a:solidFill>
              </a:rPr>
              <a:t>只会安装到备用主</a:t>
            </a:r>
            <a:r>
              <a:rPr lang="zh-CN" altLang="zh-CN" sz="1400" dirty="0" smtClean="0">
                <a:solidFill>
                  <a:srgbClr val="0070C0"/>
                </a:solidFill>
              </a:rPr>
              <a:t>控</a:t>
            </a:r>
            <a:endParaRPr lang="zh-CN" altLang="en-US" sz="1400" dirty="0">
              <a:solidFill>
                <a:srgbClr val="0070C0"/>
              </a:solidFill>
            </a:endParaRPr>
          </a:p>
        </p:txBody>
      </p:sp>
      <p:sp>
        <p:nvSpPr>
          <p:cNvPr id="9" name="Rectangle 2"/>
          <p:cNvSpPr txBox="1">
            <a:spLocks noChangeArrowheads="1"/>
          </p:cNvSpPr>
          <p:nvPr/>
        </p:nvSpPr>
        <p:spPr bwMode="auto">
          <a:xfrm>
            <a:off x="475200" y="72000"/>
            <a:ext cx="609706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CC0000"/>
                </a:solidFill>
                <a:effectLst/>
                <a:uLnTx/>
                <a:uFillTx/>
                <a:latin typeface="+mn-lt"/>
                <a:ea typeface="华文细黑" pitchFamily="2" charset="-122"/>
                <a:cs typeface="+mj-cs"/>
              </a:rPr>
              <a:t>MSR G2</a:t>
            </a:r>
            <a:r>
              <a:rPr kumimoji="0" lang="zh-CN" altLang="en-US" sz="3200" b="1" i="0" u="none" strike="noStrike" kern="0" cap="none" spc="0" normalizeH="0" baseline="0" noProof="0" dirty="0" smtClean="0">
                <a:ln>
                  <a:noFill/>
                </a:ln>
                <a:solidFill>
                  <a:srgbClr val="CC0000"/>
                </a:solidFill>
                <a:effectLst/>
                <a:uLnTx/>
                <a:uFillTx/>
                <a:latin typeface="+mn-lt"/>
                <a:ea typeface="华文细黑" pitchFamily="2" charset="-122"/>
                <a:cs typeface="+mj-cs"/>
              </a:rPr>
              <a:t> </a:t>
            </a:r>
            <a:r>
              <a:rPr kumimoji="0" lang="en-US" altLang="zh-CN" sz="3200" b="1" i="0" u="none" strike="noStrike" kern="0" cap="none" spc="0" normalizeH="0" baseline="0" noProof="0" dirty="0" err="1" smtClean="0">
                <a:ln>
                  <a:noFill/>
                </a:ln>
                <a:solidFill>
                  <a:srgbClr val="CC0000"/>
                </a:solidFill>
                <a:effectLst/>
                <a:uLnTx/>
                <a:uFillTx/>
                <a:latin typeface="+mn-lt"/>
                <a:ea typeface="华文细黑" pitchFamily="2" charset="-122"/>
                <a:cs typeface="+mj-cs"/>
              </a:rPr>
              <a:t>Devkit</a:t>
            </a:r>
            <a:r>
              <a:rPr kumimoji="0" lang="zh-CN" altLang="en-US" sz="3200" b="1" i="0" u="none" strike="noStrike" kern="0" cap="none" spc="0" normalizeH="0" baseline="0" noProof="0" dirty="0" smtClean="0">
                <a:ln>
                  <a:noFill/>
                </a:ln>
                <a:solidFill>
                  <a:srgbClr val="CC0000"/>
                </a:solidFill>
                <a:effectLst/>
                <a:uLnTx/>
                <a:uFillTx/>
                <a:latin typeface="+mn-lt"/>
                <a:ea typeface="华文细黑" pitchFamily="2" charset="-122"/>
                <a:cs typeface="+mj-cs"/>
              </a:rPr>
              <a:t>软件包加载方法</a:t>
            </a:r>
            <a:endParaRPr kumimoji="0" lang="en-US" altLang="zh-CN" sz="3200" b="1" i="0" u="none" strike="noStrike" kern="0" cap="none" spc="0" normalizeH="0" baseline="0" noProof="0" dirty="0" smtClean="0">
              <a:ln>
                <a:noFill/>
              </a:ln>
              <a:solidFill>
                <a:srgbClr val="CC0000"/>
              </a:solidFill>
              <a:effectLst/>
              <a:uLnTx/>
              <a:uFillTx/>
              <a:latin typeface="+mn-lt"/>
              <a:ea typeface="华文细黑" pitchFamily="2" charset="-122"/>
              <a:cs typeface="+mj-cs"/>
            </a:endParaRPr>
          </a:p>
        </p:txBody>
      </p:sp>
    </p:spTree>
    <p:extLst>
      <p:ext uri="{BB962C8B-B14F-4D97-AF65-F5344CB8AC3E}">
        <p14:creationId xmlns="" xmlns:p14="http://schemas.microsoft.com/office/powerpoint/2010/main" val="31505872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1003988"/>
            <a:ext cx="8072494" cy="4980164"/>
          </a:xfrm>
          <a:prstGeom prst="rect">
            <a:avLst/>
          </a:prstGeom>
          <a:solidFill>
            <a:schemeClr val="accent3"/>
          </a:solidFill>
          <a:ln>
            <a:noFill/>
          </a:ln>
          <a:effectLst/>
        </p:spPr>
        <p:txBody>
          <a:bodyPr wrap="square" tIns="180000" bIns="180000" rtlCol="0">
            <a:spAutoFit/>
          </a:bodyPr>
          <a:lstStyle/>
          <a:p>
            <a:pPr>
              <a:lnSpc>
                <a:spcPts val="3000"/>
              </a:lnSpc>
            </a:pPr>
            <a:r>
              <a:rPr lang="zh-CN" altLang="zh-CN" sz="1400" dirty="0">
                <a:solidFill>
                  <a:srgbClr val="0070C0"/>
                </a:solidFill>
              </a:rPr>
              <a:t>将</a:t>
            </a:r>
            <a:r>
              <a:rPr lang="en-US" altLang="zh-CN" sz="1400" dirty="0" err="1">
                <a:solidFill>
                  <a:srgbClr val="0070C0"/>
                </a:solidFill>
              </a:rPr>
              <a:t>devkit.bin</a:t>
            </a:r>
            <a:r>
              <a:rPr lang="zh-CN" altLang="zh-CN" sz="1400" dirty="0">
                <a:solidFill>
                  <a:srgbClr val="0070C0"/>
                </a:solidFill>
              </a:rPr>
              <a:t>安装</a:t>
            </a:r>
            <a:r>
              <a:rPr lang="zh-CN" altLang="zh-CN" sz="1400" dirty="0" smtClean="0">
                <a:solidFill>
                  <a:srgbClr val="0070C0"/>
                </a:solidFill>
              </a:rPr>
              <a:t>到</a:t>
            </a:r>
            <a:r>
              <a:rPr lang="zh-CN" altLang="en-US" sz="1400" dirty="0" smtClean="0">
                <a:solidFill>
                  <a:srgbClr val="0070C0"/>
                </a:solidFill>
              </a:rPr>
              <a:t>主用</a:t>
            </a:r>
            <a:r>
              <a:rPr lang="zh-CN" altLang="zh-CN" sz="1400" dirty="0" smtClean="0">
                <a:solidFill>
                  <a:srgbClr val="0070C0"/>
                </a:solidFill>
              </a:rPr>
              <a:t>主</a:t>
            </a:r>
            <a:r>
              <a:rPr lang="zh-CN" altLang="zh-CN" sz="1400" dirty="0">
                <a:solidFill>
                  <a:srgbClr val="0070C0"/>
                </a:solidFill>
              </a:rPr>
              <a:t>控，转发板会自动安装</a:t>
            </a:r>
            <a:r>
              <a:rPr lang="en-US" altLang="zh-CN" sz="1400" dirty="0" err="1">
                <a:solidFill>
                  <a:srgbClr val="0070C0"/>
                </a:solidFill>
              </a:rPr>
              <a:t>devkit.bin</a:t>
            </a:r>
            <a:r>
              <a:rPr lang="zh-CN" altLang="zh-CN" sz="1400" dirty="0" smtClean="0">
                <a:solidFill>
                  <a:srgbClr val="0070C0"/>
                </a:solidFill>
              </a:rPr>
              <a:t>包</a:t>
            </a:r>
            <a:endParaRPr lang="zh-CN" altLang="zh-CN" sz="1400" dirty="0">
              <a:solidFill>
                <a:srgbClr val="0070C0"/>
              </a:solidFill>
            </a:endParaRPr>
          </a:p>
          <a:p>
            <a:pPr>
              <a:lnSpc>
                <a:spcPts val="3000"/>
              </a:lnSpc>
            </a:pPr>
            <a:r>
              <a:rPr lang="en-US" altLang="zh-CN" sz="1400" dirty="0"/>
              <a:t>&lt;H3C&gt;install activate feature cfa0:/msr56-cmw710-devkit-e0006.bin slot 0 </a:t>
            </a:r>
            <a:r>
              <a:rPr lang="en-US" altLang="zh-CN" sz="1400" dirty="0" smtClean="0"/>
              <a:t>	</a:t>
            </a:r>
            <a:r>
              <a:rPr lang="zh-CN" altLang="zh-CN" sz="1400" dirty="0" smtClean="0">
                <a:solidFill>
                  <a:srgbClr val="0070C0"/>
                </a:solidFill>
              </a:rPr>
              <a:t>安装到</a:t>
            </a:r>
            <a:r>
              <a:rPr lang="zh-CN" altLang="en-US" sz="1400" dirty="0" smtClean="0">
                <a:solidFill>
                  <a:srgbClr val="0070C0"/>
                </a:solidFill>
              </a:rPr>
              <a:t>主用</a:t>
            </a:r>
            <a:r>
              <a:rPr lang="zh-CN" altLang="zh-CN" sz="1400" dirty="0" smtClean="0">
                <a:solidFill>
                  <a:srgbClr val="0070C0"/>
                </a:solidFill>
              </a:rPr>
              <a:t>主</a:t>
            </a:r>
            <a:r>
              <a:rPr lang="zh-CN" altLang="zh-CN" sz="1400" dirty="0">
                <a:solidFill>
                  <a:srgbClr val="0070C0"/>
                </a:solidFill>
              </a:rPr>
              <a:t>控上</a:t>
            </a:r>
          </a:p>
          <a:p>
            <a:pPr>
              <a:lnSpc>
                <a:spcPts val="3000"/>
              </a:lnSpc>
            </a:pPr>
            <a:r>
              <a:rPr lang="en-US" altLang="zh-CN" sz="1400" dirty="0" smtClean="0"/>
              <a:t>Upgrade </a:t>
            </a:r>
            <a:r>
              <a:rPr lang="en-US" altLang="zh-CN" sz="1400" dirty="0"/>
              <a:t>summary according to following table:                                                                                       </a:t>
            </a:r>
            <a:endParaRPr lang="zh-CN" altLang="zh-CN" sz="1400" dirty="0"/>
          </a:p>
          <a:p>
            <a:pPr>
              <a:lnSpc>
                <a:spcPts val="3000"/>
              </a:lnSpc>
            </a:pPr>
            <a:r>
              <a:rPr lang="en-US" altLang="zh-CN" sz="1400" dirty="0" smtClean="0"/>
              <a:t>cfa0</a:t>
            </a:r>
            <a:r>
              <a:rPr lang="en-US" altLang="zh-CN" sz="1400" dirty="0"/>
              <a:t>:/msr56-cmw710-devkit-e0006.bin                                                                                                 </a:t>
            </a:r>
            <a:endParaRPr lang="zh-CN" altLang="zh-CN" sz="1400" dirty="0"/>
          </a:p>
          <a:p>
            <a:pPr>
              <a:lnSpc>
                <a:spcPts val="3000"/>
              </a:lnSpc>
            </a:pPr>
            <a:r>
              <a:rPr lang="en-US" altLang="zh-CN" sz="1400" dirty="0"/>
              <a:t>  Running Version             New Version                                                                                           </a:t>
            </a:r>
            <a:endParaRPr lang="zh-CN" altLang="zh-CN" sz="1400" dirty="0"/>
          </a:p>
          <a:p>
            <a:pPr>
              <a:lnSpc>
                <a:spcPts val="3000"/>
              </a:lnSpc>
            </a:pPr>
            <a:r>
              <a:rPr lang="en-US" altLang="zh-CN" sz="1400" dirty="0"/>
              <a:t>  None                        </a:t>
            </a:r>
            <a:r>
              <a:rPr lang="en-US" altLang="zh-CN" sz="1400" dirty="0" smtClean="0"/>
              <a:t>       ESS  0006                                                                                              </a:t>
            </a:r>
            <a:endParaRPr lang="zh-CN" altLang="zh-CN" sz="1400" dirty="0"/>
          </a:p>
          <a:p>
            <a:pPr>
              <a:lnSpc>
                <a:spcPts val="3000"/>
              </a:lnSpc>
            </a:pPr>
            <a:r>
              <a:rPr lang="en-US" altLang="zh-CN" sz="1400" dirty="0" smtClean="0"/>
              <a:t>  Slot                                 </a:t>
            </a:r>
            <a:r>
              <a:rPr lang="en-US" altLang="zh-CN" sz="1400" dirty="0"/>
              <a:t>Upgrade Way                                                                                           </a:t>
            </a:r>
            <a:endParaRPr lang="zh-CN" altLang="zh-CN" sz="1400" dirty="0"/>
          </a:p>
          <a:p>
            <a:pPr>
              <a:lnSpc>
                <a:spcPts val="3000"/>
              </a:lnSpc>
            </a:pPr>
            <a:r>
              <a:rPr lang="en-US" altLang="zh-CN" sz="1400" dirty="0"/>
              <a:t>  </a:t>
            </a:r>
            <a:r>
              <a:rPr lang="en-US" altLang="zh-CN" sz="1400" dirty="0">
                <a:solidFill>
                  <a:srgbClr val="FF0000"/>
                </a:solidFill>
              </a:rPr>
              <a:t>0                    </a:t>
            </a:r>
            <a:r>
              <a:rPr lang="en-US" altLang="zh-CN" sz="1400" dirty="0" smtClean="0">
                <a:solidFill>
                  <a:srgbClr val="FF0000"/>
                </a:solidFill>
              </a:rPr>
              <a:t>                 </a:t>
            </a:r>
            <a:r>
              <a:rPr lang="en-US" altLang="zh-CN" sz="1400" dirty="0">
                <a:solidFill>
                  <a:srgbClr val="FF0000"/>
                </a:solidFill>
              </a:rPr>
              <a:t>Service Upgrade     </a:t>
            </a:r>
            <a:r>
              <a:rPr lang="en-US" altLang="zh-CN" sz="1400" dirty="0" smtClean="0"/>
              <a:t>				</a:t>
            </a:r>
            <a:r>
              <a:rPr lang="zh-CN" altLang="zh-CN" sz="1400" dirty="0" smtClean="0">
                <a:solidFill>
                  <a:srgbClr val="0070C0"/>
                </a:solidFill>
              </a:rPr>
              <a:t>安装到</a:t>
            </a:r>
            <a:r>
              <a:rPr lang="zh-CN" altLang="en-US" sz="1400" dirty="0" smtClean="0">
                <a:solidFill>
                  <a:srgbClr val="0070C0"/>
                </a:solidFill>
              </a:rPr>
              <a:t>了主用</a:t>
            </a:r>
            <a:r>
              <a:rPr lang="zh-CN" altLang="zh-CN" sz="1400" dirty="0" smtClean="0">
                <a:solidFill>
                  <a:srgbClr val="0070C0"/>
                </a:solidFill>
              </a:rPr>
              <a:t>主</a:t>
            </a:r>
            <a:r>
              <a:rPr lang="zh-CN" altLang="zh-CN" sz="1400" dirty="0">
                <a:solidFill>
                  <a:srgbClr val="0070C0"/>
                </a:solidFill>
              </a:rPr>
              <a:t>控</a:t>
            </a:r>
            <a:r>
              <a:rPr lang="zh-CN" altLang="zh-CN" sz="1400" dirty="0"/>
              <a:t> </a:t>
            </a:r>
          </a:p>
          <a:p>
            <a:pPr>
              <a:lnSpc>
                <a:spcPts val="3000"/>
              </a:lnSpc>
            </a:pPr>
            <a:r>
              <a:rPr lang="en-US" altLang="zh-CN" sz="1400" dirty="0"/>
              <a:t>  </a:t>
            </a:r>
            <a:r>
              <a:rPr lang="en-US" altLang="zh-CN" sz="1400" dirty="0">
                <a:solidFill>
                  <a:srgbClr val="FF0000"/>
                </a:solidFill>
              </a:rPr>
              <a:t>2                    </a:t>
            </a:r>
            <a:r>
              <a:rPr lang="en-US" altLang="zh-CN" sz="1400" dirty="0" smtClean="0">
                <a:solidFill>
                  <a:srgbClr val="FF0000"/>
                </a:solidFill>
              </a:rPr>
              <a:t>                 </a:t>
            </a:r>
            <a:r>
              <a:rPr lang="en-US" altLang="zh-CN" sz="1400" dirty="0">
                <a:solidFill>
                  <a:srgbClr val="FF0000"/>
                </a:solidFill>
              </a:rPr>
              <a:t>Service Upgrade     </a:t>
            </a:r>
            <a:r>
              <a:rPr lang="en-US" altLang="zh-CN" sz="1400" dirty="0" smtClean="0">
                <a:solidFill>
                  <a:srgbClr val="FF0000"/>
                </a:solidFill>
              </a:rPr>
              <a:t>	</a:t>
            </a:r>
            <a:r>
              <a:rPr lang="en-US" altLang="zh-CN" sz="1400" dirty="0" smtClean="0"/>
              <a:t>			</a:t>
            </a:r>
            <a:r>
              <a:rPr lang="zh-CN" altLang="zh-CN" sz="1400" dirty="0" smtClean="0">
                <a:solidFill>
                  <a:srgbClr val="0070C0"/>
                </a:solidFill>
              </a:rPr>
              <a:t>安装到</a:t>
            </a:r>
            <a:r>
              <a:rPr lang="zh-CN" altLang="en-US" sz="1400" dirty="0" smtClean="0">
                <a:solidFill>
                  <a:srgbClr val="0070C0"/>
                </a:solidFill>
              </a:rPr>
              <a:t>了</a:t>
            </a:r>
            <a:r>
              <a:rPr lang="zh-CN" altLang="zh-CN" sz="1400" dirty="0" smtClean="0">
                <a:solidFill>
                  <a:srgbClr val="0070C0"/>
                </a:solidFill>
              </a:rPr>
              <a:t>转发</a:t>
            </a:r>
            <a:r>
              <a:rPr lang="zh-CN" altLang="zh-CN" sz="1400" dirty="0">
                <a:solidFill>
                  <a:srgbClr val="0070C0"/>
                </a:solidFill>
              </a:rPr>
              <a:t>板</a:t>
            </a:r>
            <a:r>
              <a:rPr lang="en-US" altLang="zh-CN" sz="1400" dirty="0"/>
              <a:t>  </a:t>
            </a:r>
            <a:endParaRPr lang="en-US" altLang="zh-CN" sz="1400" dirty="0" smtClean="0"/>
          </a:p>
          <a:p>
            <a:pPr>
              <a:lnSpc>
                <a:spcPts val="3000"/>
              </a:lnSpc>
            </a:pPr>
            <a:r>
              <a:rPr lang="zh-CN" altLang="en-US" sz="1400" dirty="0" smtClean="0">
                <a:solidFill>
                  <a:srgbClr val="0070C0"/>
                </a:solidFill>
              </a:rPr>
              <a:t>对于双主控设备，必须保证主用和备用主控板上的版本文件、配置文件相同</a:t>
            </a:r>
            <a:endParaRPr lang="en-US" altLang="zh-CN" sz="1400" dirty="0" smtClean="0">
              <a:solidFill>
                <a:srgbClr val="0070C0"/>
              </a:solidFill>
            </a:endParaRPr>
          </a:p>
          <a:p>
            <a:pPr>
              <a:lnSpc>
                <a:spcPts val="3000"/>
              </a:lnSpc>
            </a:pPr>
            <a:r>
              <a:rPr lang="zh-CN" altLang="en-US" sz="1400" dirty="0" smtClean="0">
                <a:solidFill>
                  <a:srgbClr val="0070C0"/>
                </a:solidFill>
              </a:rPr>
              <a:t>若主备版本不同，则无法实现双主控备份的功能</a:t>
            </a:r>
            <a:endParaRPr lang="en-US" altLang="zh-CN" sz="1400" dirty="0" smtClean="0">
              <a:solidFill>
                <a:srgbClr val="0070C0"/>
              </a:solidFill>
            </a:endParaRPr>
          </a:p>
          <a:p>
            <a:pPr>
              <a:lnSpc>
                <a:spcPts val="3000"/>
              </a:lnSpc>
            </a:pPr>
            <a:r>
              <a:rPr lang="zh-CN" altLang="en-US" sz="1400" dirty="0" smtClean="0">
                <a:solidFill>
                  <a:srgbClr val="0070C0"/>
                </a:solidFill>
              </a:rPr>
              <a:t>若两个主控板上的配置文件不同，则无法正常启动</a:t>
            </a:r>
            <a:endParaRPr lang="zh-CN" altLang="zh-CN" sz="1400" dirty="0">
              <a:solidFill>
                <a:srgbClr val="0070C0"/>
              </a:solidFill>
            </a:endParaRPr>
          </a:p>
        </p:txBody>
      </p:sp>
      <p:sp>
        <p:nvSpPr>
          <p:cNvPr id="9" name="Rectangle 2"/>
          <p:cNvSpPr>
            <a:spLocks noGrp="1" noChangeArrowheads="1"/>
          </p:cNvSpPr>
          <p:nvPr>
            <p:ph type="title"/>
          </p:nvPr>
        </p:nvSpPr>
        <p:spPr>
          <a:xfrm>
            <a:off x="475200" y="72000"/>
            <a:ext cx="6097064"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err="1" smtClean="0">
                <a:latin typeface="+mn-lt"/>
                <a:ea typeface="华文细黑" pitchFamily="2" charset="-122"/>
              </a:rPr>
              <a:t>Devkit</a:t>
            </a:r>
            <a:r>
              <a:rPr lang="zh-CN" altLang="en-US" dirty="0" smtClean="0">
                <a:latin typeface="+mn-lt"/>
                <a:ea typeface="华文细黑" pitchFamily="2" charset="-122"/>
              </a:rPr>
              <a:t>软件包加载方法</a:t>
            </a:r>
            <a:endParaRPr lang="en-US" altLang="zh-CN" dirty="0" smtClean="0">
              <a:latin typeface="+mn-lt"/>
              <a:ea typeface="华文细黑" pitchFamily="2" charset="-122"/>
            </a:endParaRPr>
          </a:p>
        </p:txBody>
      </p:sp>
    </p:spTree>
    <p:extLst>
      <p:ext uri="{BB962C8B-B14F-4D97-AF65-F5344CB8AC3E}">
        <p14:creationId xmlns="" xmlns:p14="http://schemas.microsoft.com/office/powerpoint/2010/main" val="6764156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382816"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双主控启动文件配置方式</a:t>
            </a:r>
            <a:endParaRPr lang="en-US" altLang="zh-CN" dirty="0" smtClean="0">
              <a:latin typeface="+mn-lt"/>
              <a:ea typeface="华文细黑" pitchFamily="2" charset="-122"/>
            </a:endParaRPr>
          </a:p>
        </p:txBody>
      </p:sp>
      <p:sp>
        <p:nvSpPr>
          <p:cNvPr id="6" name="TextBox 5"/>
          <p:cNvSpPr txBox="1"/>
          <p:nvPr/>
        </p:nvSpPr>
        <p:spPr>
          <a:xfrm>
            <a:off x="571472" y="962728"/>
            <a:ext cx="8072494" cy="5252354"/>
          </a:xfrm>
          <a:prstGeom prst="rect">
            <a:avLst/>
          </a:prstGeom>
          <a:solidFill>
            <a:schemeClr val="accent3"/>
          </a:solidFill>
          <a:ln>
            <a:noFill/>
          </a:ln>
          <a:effectLst/>
        </p:spPr>
        <p:txBody>
          <a:bodyPr wrap="square" tIns="180000" bIns="180000" rtlCol="0">
            <a:spAutoFit/>
          </a:bodyPr>
          <a:lstStyle/>
          <a:p>
            <a:pPr>
              <a:lnSpc>
                <a:spcPts val="2400"/>
              </a:lnSpc>
            </a:pPr>
            <a:r>
              <a:rPr lang="en-US" altLang="zh-CN" sz="1400" dirty="0">
                <a:ea typeface="华文细黑" pitchFamily="2" charset="-122"/>
              </a:rPr>
              <a:t>&lt;H3C&gt;</a:t>
            </a:r>
            <a:r>
              <a:rPr lang="en-US" altLang="zh-CN" sz="1400" dirty="0" err="1">
                <a:ea typeface="华文细黑" pitchFamily="2" charset="-122"/>
              </a:rPr>
              <a:t>tftp</a:t>
            </a:r>
            <a:r>
              <a:rPr lang="en-US" altLang="zh-CN" sz="1400" dirty="0">
                <a:ea typeface="华文细黑" pitchFamily="2" charset="-122"/>
              </a:rPr>
              <a:t> </a:t>
            </a:r>
            <a:r>
              <a:rPr lang="en-US" altLang="zh-CN" sz="1400" dirty="0" smtClean="0">
                <a:ea typeface="华文细黑" pitchFamily="2" charset="-122"/>
              </a:rPr>
              <a:t>172.32.11.20 get msr5680.cfg                               </a:t>
            </a:r>
          </a:p>
          <a:p>
            <a:pPr>
              <a:lnSpc>
                <a:spcPts val="2400"/>
              </a:lnSpc>
            </a:pPr>
            <a:r>
              <a:rPr lang="en-US" altLang="zh-CN" sz="1400" dirty="0">
                <a:ea typeface="华文细黑" pitchFamily="2" charset="-122"/>
              </a:rPr>
              <a:t>msr</a:t>
            </a:r>
            <a:r>
              <a:rPr lang="en-US" altLang="zh-CN" sz="1400" dirty="0" smtClean="0">
                <a:ea typeface="华文细黑" pitchFamily="2" charset="-122"/>
              </a:rPr>
              <a:t>5680.cfg already exists. Overwrite it? [Y/N]:y                    </a:t>
            </a:r>
          </a:p>
          <a:p>
            <a:pPr>
              <a:lnSpc>
                <a:spcPts val="2400"/>
              </a:lnSpc>
            </a:pPr>
            <a:r>
              <a:rPr lang="en-US" altLang="zh-CN" sz="1400" dirty="0" smtClean="0">
                <a:ea typeface="华文细黑" pitchFamily="2" charset="-122"/>
              </a:rPr>
              <a:t>  %  Total     %   Received % </a:t>
            </a:r>
            <a:r>
              <a:rPr lang="en-US" altLang="zh-CN" sz="1400" dirty="0" err="1" smtClean="0">
                <a:ea typeface="华文细黑" pitchFamily="2" charset="-122"/>
              </a:rPr>
              <a:t>Xferd</a:t>
            </a:r>
            <a:r>
              <a:rPr lang="en-US" altLang="zh-CN" sz="1400" dirty="0" smtClean="0">
                <a:ea typeface="华文细黑" pitchFamily="2" charset="-122"/>
              </a:rPr>
              <a:t>  Average Speed   Time    </a:t>
            </a:r>
            <a:r>
              <a:rPr lang="en-US" altLang="zh-CN" sz="1400" dirty="0" err="1" smtClean="0">
                <a:ea typeface="华文细黑" pitchFamily="2" charset="-122"/>
              </a:rPr>
              <a:t>Time</a:t>
            </a:r>
            <a:r>
              <a:rPr lang="en-US" altLang="zh-CN" sz="1400" dirty="0" smtClean="0">
                <a:ea typeface="华文细黑" pitchFamily="2" charset="-122"/>
              </a:rPr>
              <a:t>      </a:t>
            </a:r>
            <a:r>
              <a:rPr lang="en-US" altLang="zh-CN" sz="1400" dirty="0" err="1" smtClean="0">
                <a:ea typeface="华文细黑" pitchFamily="2" charset="-122"/>
              </a:rPr>
              <a:t>Time</a:t>
            </a:r>
            <a:r>
              <a:rPr lang="en-US" altLang="zh-CN" sz="1400" dirty="0" smtClean="0">
                <a:ea typeface="华文细黑" pitchFamily="2" charset="-122"/>
              </a:rPr>
              <a:t>   Current </a:t>
            </a:r>
          </a:p>
          <a:p>
            <a:pPr>
              <a:lnSpc>
                <a:spcPts val="2400"/>
              </a:lnSpc>
            </a:pPr>
            <a:r>
              <a:rPr lang="en-US" altLang="zh-CN" sz="1400" dirty="0" smtClean="0">
                <a:ea typeface="华文细黑" pitchFamily="2" charset="-122"/>
              </a:rPr>
              <a:t>                                   	</a:t>
            </a:r>
            <a:r>
              <a:rPr lang="en-US" altLang="zh-CN" sz="1400" dirty="0">
                <a:ea typeface="华文细黑" pitchFamily="2" charset="-122"/>
              </a:rPr>
              <a:t>	</a:t>
            </a:r>
            <a:r>
              <a:rPr lang="en-US" altLang="zh-CN" sz="1400" dirty="0" smtClean="0">
                <a:ea typeface="华文细黑" pitchFamily="2" charset="-122"/>
              </a:rPr>
              <a:t> </a:t>
            </a:r>
            <a:r>
              <a:rPr lang="en-US" altLang="zh-CN" sz="1400" dirty="0" err="1" smtClean="0">
                <a:ea typeface="华文细黑" pitchFamily="2" charset="-122"/>
              </a:rPr>
              <a:t>Dload</a:t>
            </a:r>
            <a:r>
              <a:rPr lang="en-US" altLang="zh-CN" sz="1400" dirty="0" smtClean="0">
                <a:ea typeface="华文细黑" pitchFamily="2" charset="-122"/>
              </a:rPr>
              <a:t>     Upload  Total    Spent     Left    Speed   </a:t>
            </a:r>
          </a:p>
          <a:p>
            <a:pPr>
              <a:lnSpc>
                <a:spcPts val="2400"/>
              </a:lnSpc>
            </a:pPr>
            <a:r>
              <a:rPr lang="nn-NO" altLang="zh-CN" sz="1400" dirty="0" smtClean="0">
                <a:ea typeface="华文细黑" pitchFamily="2" charset="-122"/>
              </a:rPr>
              <a:t>100 25318  100 25318     0     0       574k       0          --:--:--    --:--:--  --:--:--    883k  </a:t>
            </a:r>
          </a:p>
          <a:p>
            <a:pPr>
              <a:lnSpc>
                <a:spcPts val="2400"/>
              </a:lnSpc>
            </a:pPr>
            <a:r>
              <a:rPr lang="en-US" altLang="zh-CN" sz="1400" dirty="0" smtClean="0">
                <a:ea typeface="华文细黑" pitchFamily="2" charset="-122"/>
              </a:rPr>
              <a:t>&lt;H3C&gt;display device                                                                 </a:t>
            </a:r>
          </a:p>
          <a:p>
            <a:pPr>
              <a:lnSpc>
                <a:spcPts val="2400"/>
              </a:lnSpc>
            </a:pPr>
            <a:r>
              <a:rPr lang="en-US" altLang="zh-CN" sz="1400" dirty="0" smtClean="0">
                <a:ea typeface="华文细黑" pitchFamily="2" charset="-122"/>
              </a:rPr>
              <a:t> Slot No.      Board Type               Status        Primary        </a:t>
            </a:r>
            <a:r>
              <a:rPr lang="en-US" altLang="zh-CN" sz="1400" dirty="0" err="1" smtClean="0">
                <a:ea typeface="华文细黑" pitchFamily="2" charset="-122"/>
              </a:rPr>
              <a:t>SubSlots</a:t>
            </a:r>
            <a:r>
              <a:rPr lang="en-US" altLang="zh-CN" sz="1400" dirty="0" smtClean="0">
                <a:ea typeface="华文细黑" pitchFamily="2" charset="-122"/>
              </a:rPr>
              <a:t>  </a:t>
            </a:r>
          </a:p>
          <a:p>
            <a:pPr>
              <a:lnSpc>
                <a:spcPts val="2400"/>
              </a:lnSpc>
            </a:pPr>
            <a:r>
              <a:rPr lang="zh-CN" altLang="en-US" sz="1400" dirty="0" smtClean="0">
                <a:ea typeface="华文细黑" pitchFamily="2" charset="-122"/>
              </a:rPr>
              <a:t> </a:t>
            </a:r>
            <a:r>
              <a:rPr lang="en-US" altLang="zh-CN" sz="1400" dirty="0" smtClean="0">
                <a:ea typeface="华文细黑" pitchFamily="2" charset="-122"/>
              </a:rPr>
              <a:t>-----------------------------------------------------------------------------  </a:t>
            </a:r>
          </a:p>
          <a:p>
            <a:pPr>
              <a:lnSpc>
                <a:spcPts val="2400"/>
              </a:lnSpc>
            </a:pPr>
            <a:r>
              <a:rPr lang="en-US" altLang="zh-CN" sz="1400" dirty="0" smtClean="0">
                <a:ea typeface="华文细黑" pitchFamily="2" charset="-122"/>
              </a:rPr>
              <a:t> 0                MPU-100                   Normal       Standby          0      </a:t>
            </a:r>
          </a:p>
          <a:p>
            <a:pPr>
              <a:lnSpc>
                <a:spcPts val="2400"/>
              </a:lnSpc>
            </a:pPr>
            <a:r>
              <a:rPr lang="en-US" altLang="zh-CN" sz="1400" dirty="0" smtClean="0">
                <a:ea typeface="华文细黑" pitchFamily="2" charset="-122"/>
              </a:rPr>
              <a:t> 1                MPU-100                   Normal       Master            0      </a:t>
            </a:r>
          </a:p>
          <a:p>
            <a:pPr>
              <a:lnSpc>
                <a:spcPts val="2400"/>
              </a:lnSpc>
            </a:pPr>
            <a:r>
              <a:rPr lang="pt-BR" altLang="zh-CN" sz="1400" dirty="0" smtClean="0">
                <a:ea typeface="华文细黑" pitchFamily="2" charset="-122"/>
              </a:rPr>
              <a:t> 2                SPU-200                   Normal        N/A                10</a:t>
            </a:r>
            <a:endParaRPr lang="en-US" altLang="zh-CN" sz="1400" dirty="0" smtClean="0">
              <a:solidFill>
                <a:srgbClr val="0070C0"/>
              </a:solidFill>
            </a:endParaRPr>
          </a:p>
          <a:p>
            <a:pPr>
              <a:lnSpc>
                <a:spcPts val="2400"/>
              </a:lnSpc>
            </a:pPr>
            <a:r>
              <a:rPr lang="en-US" altLang="zh-CN" sz="1400" dirty="0" smtClean="0">
                <a:ea typeface="华文细黑" pitchFamily="2" charset="-122"/>
              </a:rPr>
              <a:t>&lt;H3C&gt;startup saved-configuration msr5680.cfg main                    </a:t>
            </a:r>
          </a:p>
          <a:p>
            <a:pPr>
              <a:lnSpc>
                <a:spcPts val="2400"/>
              </a:lnSpc>
            </a:pPr>
            <a:r>
              <a:rPr lang="en-US" altLang="zh-CN" sz="1400" dirty="0" smtClean="0">
                <a:solidFill>
                  <a:srgbClr val="FF0000"/>
                </a:solidFill>
                <a:ea typeface="华文细黑" pitchFamily="2" charset="-122"/>
              </a:rPr>
              <a:t>The file does not exist or is not as the same as the file on slot 0.	</a:t>
            </a:r>
            <a:r>
              <a:rPr lang="zh-CN" altLang="en-US" sz="1400" dirty="0" smtClean="0">
                <a:solidFill>
                  <a:srgbClr val="0070C0"/>
                </a:solidFill>
                <a:ea typeface="华文细黑" pitchFamily="2" charset="-122"/>
              </a:rPr>
              <a:t>提示双主控配置文件不同</a:t>
            </a:r>
            <a:endParaRPr lang="en-US" altLang="zh-CN" sz="1400" dirty="0" smtClean="0">
              <a:solidFill>
                <a:srgbClr val="0070C0"/>
              </a:solidFill>
              <a:ea typeface="华文细黑" pitchFamily="2" charset="-122"/>
            </a:endParaRPr>
          </a:p>
          <a:p>
            <a:pPr>
              <a:lnSpc>
                <a:spcPts val="2400"/>
              </a:lnSpc>
            </a:pPr>
            <a:r>
              <a:rPr lang="zh-CN" altLang="en-US" sz="1400" dirty="0" smtClean="0">
                <a:solidFill>
                  <a:srgbClr val="0070C0"/>
                </a:solidFill>
                <a:ea typeface="华文细黑" pitchFamily="2" charset="-122"/>
              </a:rPr>
              <a:t>当将配置文件直接传到主用主控上，并将其设置为下次的启动配置时</a:t>
            </a:r>
            <a:endParaRPr lang="en-US" altLang="zh-CN" sz="1400" dirty="0" smtClean="0">
              <a:solidFill>
                <a:srgbClr val="0070C0"/>
              </a:solidFill>
              <a:ea typeface="华文细黑" pitchFamily="2" charset="-122"/>
            </a:endParaRPr>
          </a:p>
          <a:p>
            <a:pPr>
              <a:lnSpc>
                <a:spcPts val="2400"/>
              </a:lnSpc>
            </a:pPr>
            <a:r>
              <a:rPr lang="zh-CN" altLang="en-US" sz="1400" dirty="0" smtClean="0">
                <a:solidFill>
                  <a:srgbClr val="0070C0"/>
                </a:solidFill>
                <a:ea typeface="华文细黑" pitchFamily="2" charset="-122"/>
              </a:rPr>
              <a:t>会由于备用主控上没有该配置文件，导致无法正常设置</a:t>
            </a:r>
            <a:endParaRPr lang="en-US" altLang="zh-CN" sz="1400" dirty="0" smtClean="0">
              <a:solidFill>
                <a:srgbClr val="0070C0"/>
              </a:solidFill>
              <a:ea typeface="华文细黑" pitchFamily="2" charset="-122"/>
            </a:endParaRPr>
          </a:p>
          <a:p>
            <a:pPr>
              <a:lnSpc>
                <a:spcPts val="2400"/>
              </a:lnSpc>
            </a:pPr>
            <a:r>
              <a:rPr lang="zh-CN" altLang="en-US" sz="1400" dirty="0" smtClean="0">
                <a:solidFill>
                  <a:srgbClr val="0070C0"/>
                </a:solidFill>
                <a:ea typeface="华文细黑" pitchFamily="2" charset="-122"/>
              </a:rPr>
              <a:t>此时，将该配置文件也上传至备用主控中即可</a:t>
            </a:r>
            <a:endParaRPr lang="en-US" altLang="zh-CN" sz="1400" dirty="0" smtClean="0">
              <a:solidFill>
                <a:srgbClr val="0070C0"/>
              </a:solidFill>
              <a:ea typeface="华文细黑"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Font typeface="Wingdings" pitchFamily="2" charset="2"/>
              <a:buChar char="n"/>
            </a:pPr>
            <a:r>
              <a:rPr lang="en-US" altLang="zh-CN" sz="2800" b="1" dirty="0" smtClean="0">
                <a:ea typeface="华文细黑" pitchFamily="2" charset="-122"/>
              </a:rPr>
              <a:t>MSR G2</a:t>
            </a:r>
            <a:r>
              <a:rPr lang="zh-CN" altLang="en-US" sz="2800" b="1" dirty="0" smtClean="0">
                <a:ea typeface="华文细黑" pitchFamily="2" charset="-122"/>
              </a:rPr>
              <a:t>版本说明</a:t>
            </a:r>
          </a:p>
          <a:p>
            <a:pPr marL="363538" indent="-363538">
              <a:lnSpc>
                <a:spcPct val="150000"/>
              </a:lnSpc>
              <a:spcBef>
                <a:spcPts val="600"/>
              </a:spcBef>
              <a:buClr>
                <a:srgbClr val="C00000"/>
              </a:buClr>
              <a:buFont typeface="Wingdings" pitchFamily="2" charset="2"/>
              <a:buChar char="n"/>
            </a:pPr>
            <a:r>
              <a:rPr lang="en-US" altLang="zh-CN" sz="2800" b="1" dirty="0" smtClean="0">
                <a:solidFill>
                  <a:srgbClr val="C00000"/>
                </a:solidFill>
                <a:ea typeface="华文细黑" pitchFamily="2" charset="-122"/>
              </a:rPr>
              <a:t>MSR G2 License</a:t>
            </a:r>
            <a:r>
              <a:rPr lang="zh-CN" altLang="en-US" sz="2800" b="1" dirty="0" smtClean="0">
                <a:solidFill>
                  <a:srgbClr val="C00000"/>
                </a:solidFill>
                <a:ea typeface="华文细黑" pitchFamily="2" charset="-122"/>
              </a:rPr>
              <a:t>加载</a:t>
            </a: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基于角色的用户访问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嵌入式自动化架构</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en-US" altLang="zh-CN" sz="2800" b="1" dirty="0" smtClean="0">
                <a:ea typeface="华文细黑" pitchFamily="2" charset="-122"/>
              </a:rPr>
              <a:t>TCL</a:t>
            </a:r>
            <a:r>
              <a:rPr lang="zh-CN" altLang="en-US" sz="2800" b="1" dirty="0" smtClean="0">
                <a:ea typeface="华文细黑" pitchFamily="2" charset="-122"/>
              </a:rPr>
              <a:t>脚本配置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定时执行任务</a:t>
            </a:r>
            <a:endParaRPr lang="zh-CN" altLang="en-US" sz="2800" b="1" dirty="0">
              <a:ea typeface="华文细黑" pitchFamily="2" charset="-122"/>
            </a:endParaRP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latin typeface="+mn-lt"/>
                <a:ea typeface="华文细黑" pitchFamily="2" charset="-122"/>
              </a:rPr>
              <a:t>介绍</a:t>
            </a:r>
            <a:endParaRPr lang="en-US" altLang="zh-CN" dirty="0" smtClean="0">
              <a:latin typeface="+mn-lt"/>
              <a:ea typeface="华文细黑" pitchFamily="2" charset="-122"/>
            </a:endParaRPr>
          </a:p>
        </p:txBody>
      </p:sp>
      <p:sp>
        <p:nvSpPr>
          <p:cNvPr id="5" name="Rectangle 3"/>
          <p:cNvSpPr txBox="1">
            <a:spLocks noChangeArrowheads="1"/>
          </p:cNvSpPr>
          <p:nvPr/>
        </p:nvSpPr>
        <p:spPr bwMode="auto">
          <a:xfrm>
            <a:off x="539751" y="972000"/>
            <a:ext cx="7961340" cy="5021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ct val="0"/>
              </a:spcAft>
              <a:buClr>
                <a:schemeClr val="tx1"/>
              </a:buClr>
              <a:buFont typeface="Wingdings" pitchFamily="2" charset="2"/>
              <a:buChar char="l"/>
              <a:defRPr sz="2800" b="1">
                <a:solidFill>
                  <a:srgbClr val="000000"/>
                </a:solidFill>
                <a:latin typeface="+mn-lt"/>
                <a:ea typeface="+mn-ea"/>
                <a:cs typeface="+mn-cs"/>
              </a:defRPr>
            </a:lvl1pPr>
            <a:lvl2pPr marL="742950" indent="-285750" algn="l" rtl="0" eaLnBrk="0" fontAlgn="base" hangingPunct="0">
              <a:lnSpc>
                <a:spcPct val="110000"/>
              </a:lnSpc>
              <a:spcBef>
                <a:spcPct val="0"/>
              </a:spcBef>
              <a:spcAft>
                <a:spcPct val="0"/>
              </a:spcAft>
              <a:buClr>
                <a:schemeClr val="tx1"/>
              </a:buClr>
              <a:buFont typeface="Wingdings" pitchFamily="2" charset="2"/>
              <a:buChar char="à"/>
              <a:defRPr sz="2400">
                <a:solidFill>
                  <a:srgbClr val="000000"/>
                </a:solidFill>
                <a:latin typeface="+mn-lt"/>
                <a:ea typeface="+mn-ea"/>
              </a:defRPr>
            </a:lvl2pPr>
            <a:lvl3pPr marL="1143000" indent="-228600" algn="l" rtl="0" eaLnBrk="0" fontAlgn="base" hangingPunct="0">
              <a:lnSpc>
                <a:spcPct val="110000"/>
              </a:lnSpc>
              <a:spcBef>
                <a:spcPct val="0"/>
              </a:spcBef>
              <a:spcAft>
                <a:spcPct val="0"/>
              </a:spcAft>
              <a:buClr>
                <a:schemeClr val="tx1"/>
              </a:buClr>
              <a:buFont typeface="Wingdings" pitchFamily="2" charset="2"/>
              <a:buChar char="Ø"/>
              <a:defRPr sz="2000">
                <a:solidFill>
                  <a:srgbClr val="000000"/>
                </a:solidFill>
                <a:latin typeface="+mn-lt"/>
                <a:ea typeface="+mn-ea"/>
              </a:defRPr>
            </a:lvl3pPr>
            <a:lvl4pPr marL="1600200" indent="-228600" algn="l" rtl="0" eaLnBrk="0" fontAlgn="base" hangingPunct="0">
              <a:lnSpc>
                <a:spcPct val="110000"/>
              </a:lnSpc>
              <a:spcBef>
                <a:spcPct val="0"/>
              </a:spcBef>
              <a:spcAft>
                <a:spcPct val="0"/>
              </a:spcAft>
              <a:buClr>
                <a:schemeClr val="tx1"/>
              </a:buClr>
              <a:buFont typeface="Arial" charset="0"/>
              <a:buChar char="—"/>
              <a:defRPr>
                <a:solidFill>
                  <a:srgbClr val="000000"/>
                </a:solidFill>
                <a:latin typeface="+mn-lt"/>
                <a:ea typeface="+mn-ea"/>
              </a:defRPr>
            </a:lvl4pPr>
            <a:lvl5pPr marL="2057400" indent="-228600" algn="l" rtl="0" eaLnBrk="0" fontAlgn="base" hangingPunct="0">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5pPr>
            <a:lvl6pPr marL="25146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6pPr>
            <a:lvl7pPr marL="29718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7pPr>
            <a:lvl8pPr marL="34290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8pPr>
            <a:lvl9pPr marL="38862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9pPr>
          </a:lstStyle>
          <a:p>
            <a:pPr algn="just" eaLnBrk="1" hangingPunct="1">
              <a:lnSpc>
                <a:spcPct val="200000"/>
              </a:lnSpc>
              <a:buSzPct val="80000"/>
            </a:pPr>
            <a:r>
              <a:rPr lang="zh-CN" altLang="en-US" sz="1800" dirty="0" smtClean="0"/>
              <a:t>通过软件特性功能区分，可将设备版本划分为基础版、数据版、安全版和语音版：</a:t>
            </a:r>
            <a:endParaRPr lang="en-US" altLang="zh-CN" sz="1800" dirty="0" smtClean="0"/>
          </a:p>
          <a:p>
            <a:pPr lvl="1" eaLnBrk="1" hangingPunct="1">
              <a:lnSpc>
                <a:spcPct val="200000"/>
              </a:lnSpc>
              <a:buSzPct val="80000"/>
            </a:pPr>
            <a:r>
              <a:rPr lang="zh-CN" altLang="en-US" sz="1600" dirty="0" smtClean="0"/>
              <a:t>基础版：无需注册</a:t>
            </a:r>
            <a:r>
              <a:rPr lang="en-US" altLang="zh-CN" sz="1600" dirty="0" smtClean="0"/>
              <a:t>License</a:t>
            </a:r>
            <a:r>
              <a:rPr lang="zh-CN" altLang="en-US" sz="1600" dirty="0" smtClean="0"/>
              <a:t>，包含系统的基本功能（约</a:t>
            </a:r>
            <a:r>
              <a:rPr lang="en-US" altLang="en-US" sz="1600" dirty="0" smtClean="0"/>
              <a:t>80</a:t>
            </a:r>
            <a:r>
              <a:rPr lang="zh-CN" altLang="en-US" sz="1600" dirty="0" smtClean="0"/>
              <a:t>个特性）</a:t>
            </a:r>
            <a:endParaRPr lang="en-US" altLang="zh-CN" sz="1600" dirty="0" smtClean="0"/>
          </a:p>
          <a:p>
            <a:pPr lvl="1" eaLnBrk="1" hangingPunct="1">
              <a:lnSpc>
                <a:spcPct val="200000"/>
              </a:lnSpc>
              <a:buSzPct val="80000"/>
            </a:pPr>
            <a:r>
              <a:rPr lang="zh-CN" altLang="en-US" sz="1600" dirty="0" smtClean="0"/>
              <a:t>数据版：包含</a:t>
            </a:r>
            <a:r>
              <a:rPr lang="en-US" altLang="en-US" sz="1600" dirty="0" smtClean="0"/>
              <a:t>MPLS</a:t>
            </a:r>
            <a:r>
              <a:rPr lang="zh-CN" altLang="en-US" sz="1600" dirty="0" smtClean="0"/>
              <a:t>、</a:t>
            </a:r>
            <a:r>
              <a:rPr lang="en-US" altLang="en-US" sz="1600" dirty="0" smtClean="0"/>
              <a:t>DLSW</a:t>
            </a:r>
            <a:r>
              <a:rPr lang="zh-CN" altLang="en-US" sz="1600" dirty="0" smtClean="0"/>
              <a:t>等特性</a:t>
            </a:r>
            <a:endParaRPr lang="en-US" altLang="zh-CN" sz="1600" dirty="0" smtClean="0"/>
          </a:p>
          <a:p>
            <a:pPr lvl="1" eaLnBrk="1" hangingPunct="1">
              <a:lnSpc>
                <a:spcPct val="200000"/>
              </a:lnSpc>
              <a:buSzPct val="80000"/>
            </a:pPr>
            <a:r>
              <a:rPr lang="zh-CN" altLang="en-US" sz="1600" dirty="0" smtClean="0"/>
              <a:t>安全版：包含</a:t>
            </a:r>
            <a:r>
              <a:rPr lang="en-US" altLang="en-US" sz="1600" dirty="0" smtClean="0"/>
              <a:t>802.1x</a:t>
            </a:r>
            <a:r>
              <a:rPr lang="zh-CN" altLang="en-US" sz="1600" dirty="0" smtClean="0"/>
              <a:t>、</a:t>
            </a:r>
            <a:r>
              <a:rPr lang="en-US" altLang="en-US" sz="1600" dirty="0" smtClean="0"/>
              <a:t>VPN</a:t>
            </a:r>
            <a:r>
              <a:rPr lang="zh-CN" altLang="en-US" sz="1600" dirty="0" smtClean="0"/>
              <a:t>等特性</a:t>
            </a:r>
            <a:endParaRPr lang="en-US" altLang="zh-CN" sz="1600" dirty="0" smtClean="0"/>
          </a:p>
          <a:p>
            <a:pPr lvl="1" eaLnBrk="1" hangingPunct="1">
              <a:lnSpc>
                <a:spcPct val="200000"/>
              </a:lnSpc>
              <a:buSzPct val="80000"/>
            </a:pPr>
            <a:r>
              <a:rPr lang="zh-CN" altLang="en-US" sz="1600" dirty="0" smtClean="0"/>
              <a:t>语音版：包含</a:t>
            </a:r>
            <a:r>
              <a:rPr lang="en-US" altLang="en-US" sz="1600" dirty="0" smtClean="0"/>
              <a:t>BUSYOUT</a:t>
            </a:r>
            <a:r>
              <a:rPr lang="zh-CN" altLang="en-US" sz="1600" dirty="0" smtClean="0"/>
              <a:t>、</a:t>
            </a:r>
            <a:r>
              <a:rPr lang="en-US" altLang="zh-CN" sz="1600" dirty="0" smtClean="0"/>
              <a:t>V</a:t>
            </a:r>
            <a:r>
              <a:rPr lang="en-US" altLang="en-US" sz="1600" dirty="0" smtClean="0"/>
              <a:t>oice</a:t>
            </a:r>
            <a:r>
              <a:rPr lang="zh-CN" altLang="en-US" sz="1600" dirty="0" smtClean="0"/>
              <a:t>等特性</a:t>
            </a:r>
            <a:endParaRPr lang="en-US" altLang="zh-CN" sz="1600" dirty="0" smtClean="0"/>
          </a:p>
          <a:p>
            <a:pPr algn="just" eaLnBrk="1" hangingPunct="1">
              <a:lnSpc>
                <a:spcPct val="200000"/>
              </a:lnSpc>
              <a:buSzPct val="80000"/>
            </a:pPr>
            <a:r>
              <a:rPr lang="zh-CN" altLang="en-US" sz="1800" dirty="0" smtClean="0">
                <a:ea typeface="华文细黑" pitchFamily="2" charset="-122"/>
              </a:rPr>
              <a:t>后续还可以根据用户需求，开发针对性的特性软件包</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81000" y="1549400"/>
            <a:ext cx="8439150" cy="639763"/>
          </a:xfrm>
          <a:prstGeom prst="roundRect">
            <a:avLst>
              <a:gd name="adj" fmla="val 18046"/>
            </a:avLst>
          </a:prstGeom>
          <a:solidFill>
            <a:srgbClr val="4DA5E1">
              <a:alpha val="74901"/>
            </a:srgbClr>
          </a:solidFill>
          <a:ln w="9525" algn="ctr">
            <a:noFill/>
            <a:round/>
            <a:headEnd/>
            <a:tailEnd/>
          </a:ln>
        </p:spPr>
        <p:txBody>
          <a:bodyPr lIns="0" tIns="0" rIns="0" bIns="0" anchor="ctr">
            <a:spAutoFit/>
          </a:bodyPr>
          <a:lstStyle/>
          <a:p>
            <a:endParaRPr lang="zh-CN" altLang="en-US"/>
          </a:p>
        </p:txBody>
      </p:sp>
      <p:sp>
        <p:nvSpPr>
          <p:cNvPr id="6147" name="Oval 3"/>
          <p:cNvSpPr>
            <a:spLocks noChangeArrowheads="1"/>
          </p:cNvSpPr>
          <p:nvPr/>
        </p:nvSpPr>
        <p:spPr bwMode="auto">
          <a:xfrm>
            <a:off x="641350" y="1693863"/>
            <a:ext cx="349250" cy="342900"/>
          </a:xfrm>
          <a:prstGeom prst="ellipse">
            <a:avLst/>
          </a:prstGeom>
          <a:noFill/>
          <a:ln w="127000" algn="ctr">
            <a:solidFill>
              <a:srgbClr val="4DA5E1"/>
            </a:solidFill>
            <a:round/>
            <a:headEnd/>
            <a:tailEnd/>
          </a:ln>
        </p:spPr>
        <p:txBody>
          <a:bodyPr lIns="0" tIns="0" rIns="0" bIns="0" anchor="ctr">
            <a:spAutoFit/>
          </a:bodyPr>
          <a:lstStyle/>
          <a:p>
            <a:pPr algn="ctr" fontAlgn="t"/>
            <a:endParaRPr lang="zh-CN" altLang="zh-CN" sz="1000">
              <a:ea typeface="华文细黑" pitchFamily="2" charset="-122"/>
            </a:endParaRPr>
          </a:p>
        </p:txBody>
      </p:sp>
      <p:sp>
        <p:nvSpPr>
          <p:cNvPr id="6148" name="Text Box 4"/>
          <p:cNvSpPr txBox="1">
            <a:spLocks noChangeArrowheads="1"/>
          </p:cNvSpPr>
          <p:nvPr/>
        </p:nvSpPr>
        <p:spPr bwMode="auto">
          <a:xfrm>
            <a:off x="611188" y="2376912"/>
            <a:ext cx="5546725" cy="2123658"/>
          </a:xfrm>
          <a:prstGeom prst="rect">
            <a:avLst/>
          </a:prstGeom>
          <a:noFill/>
          <a:ln w="9525">
            <a:noFill/>
            <a:miter lim="800000"/>
            <a:headEnd/>
            <a:tailEnd/>
          </a:ln>
        </p:spPr>
        <p:txBody>
          <a:bodyPr>
            <a:spAutoFit/>
          </a:bodyPr>
          <a:lstStyle/>
          <a:p>
            <a:pPr marL="363538" indent="-363538">
              <a:lnSpc>
                <a:spcPct val="150000"/>
              </a:lnSpc>
              <a:spcBef>
                <a:spcPct val="50000"/>
              </a:spcBef>
              <a:buClr>
                <a:schemeClr val="tx1"/>
              </a:buClr>
              <a:buFont typeface="Wingdings" pitchFamily="2" charset="2"/>
              <a:buChar char="n"/>
            </a:pPr>
            <a:r>
              <a:rPr lang="zh-CN" altLang="en-US" sz="2400" b="1" dirty="0">
                <a:ea typeface="华文细黑" pitchFamily="2" charset="-122"/>
              </a:rPr>
              <a:t>熟悉</a:t>
            </a:r>
            <a:r>
              <a:rPr lang="en-US" altLang="zh-CN" sz="2400" b="1" dirty="0" smtClean="0">
                <a:ea typeface="华文细黑" pitchFamily="2" charset="-122"/>
              </a:rPr>
              <a:t>MSR G2</a:t>
            </a:r>
            <a:r>
              <a:rPr lang="zh-CN" altLang="en-US" sz="2400" b="1" dirty="0" smtClean="0">
                <a:ea typeface="华文细黑" pitchFamily="2" charset="-122"/>
              </a:rPr>
              <a:t>产品的版本</a:t>
            </a:r>
            <a:endParaRPr lang="zh-CN" altLang="en-US" sz="2400" b="1" dirty="0">
              <a:ea typeface="华文细黑" pitchFamily="2" charset="-122"/>
            </a:endParaRPr>
          </a:p>
          <a:p>
            <a:pPr marL="363538" indent="-363538">
              <a:lnSpc>
                <a:spcPct val="150000"/>
              </a:lnSpc>
              <a:spcBef>
                <a:spcPct val="50000"/>
              </a:spcBef>
              <a:buClr>
                <a:schemeClr val="tx1"/>
              </a:buClr>
              <a:buFont typeface="Wingdings" pitchFamily="2" charset="2"/>
              <a:buChar char="n"/>
            </a:pPr>
            <a:r>
              <a:rPr lang="zh-CN" altLang="en-US" sz="2400" b="1" dirty="0" smtClean="0">
                <a:ea typeface="华文细黑" pitchFamily="2" charset="-122"/>
              </a:rPr>
              <a:t>掌握</a:t>
            </a:r>
            <a:r>
              <a:rPr lang="en-US" altLang="zh-CN" sz="2400" b="1" dirty="0" smtClean="0">
                <a:ea typeface="华文细黑" pitchFamily="2" charset="-122"/>
              </a:rPr>
              <a:t>MSR</a:t>
            </a:r>
            <a:r>
              <a:rPr lang="zh-CN" altLang="en-US" sz="2400" b="1" dirty="0" smtClean="0">
                <a:ea typeface="华文细黑" pitchFamily="2" charset="-122"/>
              </a:rPr>
              <a:t> </a:t>
            </a:r>
            <a:r>
              <a:rPr lang="en-US" altLang="zh-CN" sz="2400" b="1" dirty="0" smtClean="0">
                <a:ea typeface="华文细黑" pitchFamily="2" charset="-122"/>
              </a:rPr>
              <a:t>G2 License</a:t>
            </a:r>
            <a:r>
              <a:rPr lang="zh-CN" altLang="en-US" sz="2400" b="1" dirty="0" smtClean="0">
                <a:ea typeface="华文细黑" pitchFamily="2" charset="-122"/>
              </a:rPr>
              <a:t>的加载方法</a:t>
            </a:r>
            <a:endParaRPr lang="zh-CN" altLang="en-US" sz="2400" b="1" dirty="0">
              <a:ea typeface="华文细黑" pitchFamily="2" charset="-122"/>
            </a:endParaRPr>
          </a:p>
          <a:p>
            <a:pPr marL="363538" indent="-363538">
              <a:lnSpc>
                <a:spcPct val="150000"/>
              </a:lnSpc>
              <a:spcBef>
                <a:spcPct val="50000"/>
              </a:spcBef>
              <a:buClr>
                <a:schemeClr val="tx1"/>
              </a:buClr>
              <a:buFont typeface="Wingdings" pitchFamily="2" charset="2"/>
              <a:buChar char="n"/>
            </a:pPr>
            <a:r>
              <a:rPr lang="zh-CN" altLang="en-US" sz="2400" b="1" dirty="0" smtClean="0">
                <a:ea typeface="华文细黑" pitchFamily="2" charset="-122"/>
              </a:rPr>
              <a:t>熟悉</a:t>
            </a:r>
            <a:r>
              <a:rPr lang="en-US" altLang="zh-CN" sz="2400" b="1" dirty="0" smtClean="0">
                <a:ea typeface="华文细黑" pitchFamily="2" charset="-122"/>
              </a:rPr>
              <a:t>MSR G2</a:t>
            </a:r>
            <a:r>
              <a:rPr lang="zh-CN" altLang="en-US" sz="2400" b="1" dirty="0" smtClean="0">
                <a:ea typeface="华文细黑" pitchFamily="2" charset="-122"/>
              </a:rPr>
              <a:t>产品新的功能特性</a:t>
            </a:r>
            <a:endParaRPr lang="en-US" altLang="zh-CN" sz="2400" b="1" dirty="0" smtClean="0">
              <a:ea typeface="华文细黑" pitchFamily="2" charset="-122"/>
            </a:endParaRPr>
          </a:p>
        </p:txBody>
      </p:sp>
      <p:sp>
        <p:nvSpPr>
          <p:cNvPr id="6149" name="Text Box 5"/>
          <p:cNvSpPr txBox="1">
            <a:spLocks noChangeArrowheads="1"/>
          </p:cNvSpPr>
          <p:nvPr/>
        </p:nvSpPr>
        <p:spPr bwMode="auto">
          <a:xfrm>
            <a:off x="533400" y="928670"/>
            <a:ext cx="2057400" cy="519112"/>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课程目标</a:t>
            </a:r>
          </a:p>
        </p:txBody>
      </p:sp>
      <p:sp>
        <p:nvSpPr>
          <p:cNvPr id="6150" name="Rectangle 6"/>
          <p:cNvSpPr>
            <a:spLocks noChangeArrowheads="1"/>
          </p:cNvSpPr>
          <p:nvPr/>
        </p:nvSpPr>
        <p:spPr bwMode="auto">
          <a:xfrm>
            <a:off x="990600" y="1612900"/>
            <a:ext cx="7329488" cy="519113"/>
          </a:xfrm>
          <a:prstGeom prst="rect">
            <a:avLst/>
          </a:prstGeom>
          <a:noFill/>
          <a:ln w="9525">
            <a:noFill/>
            <a:miter lim="800000"/>
            <a:headEnd/>
            <a:tailEnd/>
          </a:ln>
        </p:spPr>
        <p:txBody>
          <a:bodyPr>
            <a:spAutoFit/>
          </a:bodyPr>
          <a:lstStyle/>
          <a:p>
            <a:pPr marL="342900" indent="-342900">
              <a:spcBef>
                <a:spcPct val="20000"/>
              </a:spcBef>
            </a:pPr>
            <a:r>
              <a:rPr lang="zh-CN" altLang="en-US" sz="2800" b="1">
                <a:solidFill>
                  <a:schemeClr val="bg1"/>
                </a:solidFill>
                <a:ea typeface="华文细黑" pitchFamily="2" charset="-122"/>
              </a:rPr>
              <a:t>学习完本课程，您应该能够：</a:t>
            </a:r>
          </a:p>
        </p:txBody>
      </p:sp>
      <p:pic>
        <p:nvPicPr>
          <p:cNvPr id="6151" name="Picture 7"/>
          <p:cNvPicPr>
            <a:picLocks noChangeAspect="1" noChangeArrowheads="1"/>
          </p:cNvPicPr>
          <p:nvPr/>
        </p:nvPicPr>
        <p:blipFill>
          <a:blip r:embed="rId3"/>
          <a:srcRect/>
          <a:stretch>
            <a:fillRect/>
          </a:stretch>
        </p:blipFill>
        <p:spPr bwMode="auto">
          <a:xfrm>
            <a:off x="6588125" y="2286000"/>
            <a:ext cx="2147888" cy="27987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latin typeface="+mn-lt"/>
                <a:ea typeface="华文细黑" pitchFamily="2" charset="-122"/>
              </a:rPr>
              <a:t>介绍</a:t>
            </a:r>
            <a:endParaRPr lang="en-US" altLang="zh-CN" dirty="0" smtClean="0">
              <a:latin typeface="+mn-lt"/>
              <a:ea typeface="华文细黑" pitchFamily="2" charset="-122"/>
            </a:endParaRPr>
          </a:p>
        </p:txBody>
      </p:sp>
      <p:sp>
        <p:nvSpPr>
          <p:cNvPr id="5" name="Rectangle 3"/>
          <p:cNvSpPr txBox="1">
            <a:spLocks noChangeArrowheads="1"/>
          </p:cNvSpPr>
          <p:nvPr/>
        </p:nvSpPr>
        <p:spPr bwMode="auto">
          <a:xfrm>
            <a:off x="539750" y="972000"/>
            <a:ext cx="8208963" cy="4378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ct val="0"/>
              </a:spcAft>
              <a:buClr>
                <a:schemeClr val="tx1"/>
              </a:buClr>
              <a:buFont typeface="Wingdings" pitchFamily="2" charset="2"/>
              <a:buChar char="l"/>
              <a:defRPr sz="2800" b="1">
                <a:solidFill>
                  <a:srgbClr val="000000"/>
                </a:solidFill>
                <a:latin typeface="+mn-lt"/>
                <a:ea typeface="+mn-ea"/>
                <a:cs typeface="+mn-cs"/>
              </a:defRPr>
            </a:lvl1pPr>
            <a:lvl2pPr marL="742950" indent="-285750" algn="l" rtl="0" eaLnBrk="0" fontAlgn="base" hangingPunct="0">
              <a:lnSpc>
                <a:spcPct val="110000"/>
              </a:lnSpc>
              <a:spcBef>
                <a:spcPct val="0"/>
              </a:spcBef>
              <a:spcAft>
                <a:spcPct val="0"/>
              </a:spcAft>
              <a:buClr>
                <a:schemeClr val="tx1"/>
              </a:buClr>
              <a:buFont typeface="Wingdings" pitchFamily="2" charset="2"/>
              <a:buChar char="à"/>
              <a:defRPr sz="2400">
                <a:solidFill>
                  <a:srgbClr val="000000"/>
                </a:solidFill>
                <a:latin typeface="+mn-lt"/>
                <a:ea typeface="+mn-ea"/>
              </a:defRPr>
            </a:lvl2pPr>
            <a:lvl3pPr marL="1143000" indent="-228600" algn="l" rtl="0" eaLnBrk="0" fontAlgn="base" hangingPunct="0">
              <a:lnSpc>
                <a:spcPct val="110000"/>
              </a:lnSpc>
              <a:spcBef>
                <a:spcPct val="0"/>
              </a:spcBef>
              <a:spcAft>
                <a:spcPct val="0"/>
              </a:spcAft>
              <a:buClr>
                <a:schemeClr val="tx1"/>
              </a:buClr>
              <a:buFont typeface="Wingdings" pitchFamily="2" charset="2"/>
              <a:buChar char="Ø"/>
              <a:defRPr sz="2000">
                <a:solidFill>
                  <a:srgbClr val="000000"/>
                </a:solidFill>
                <a:latin typeface="+mn-lt"/>
                <a:ea typeface="+mn-ea"/>
              </a:defRPr>
            </a:lvl3pPr>
            <a:lvl4pPr marL="1600200" indent="-228600" algn="l" rtl="0" eaLnBrk="0" fontAlgn="base" hangingPunct="0">
              <a:lnSpc>
                <a:spcPct val="110000"/>
              </a:lnSpc>
              <a:spcBef>
                <a:spcPct val="0"/>
              </a:spcBef>
              <a:spcAft>
                <a:spcPct val="0"/>
              </a:spcAft>
              <a:buClr>
                <a:schemeClr val="tx1"/>
              </a:buClr>
              <a:buFont typeface="Arial" charset="0"/>
              <a:buChar char="—"/>
              <a:defRPr>
                <a:solidFill>
                  <a:srgbClr val="000000"/>
                </a:solidFill>
                <a:latin typeface="+mn-lt"/>
                <a:ea typeface="+mn-ea"/>
              </a:defRPr>
            </a:lvl4pPr>
            <a:lvl5pPr marL="2057400" indent="-228600" algn="l" rtl="0" eaLnBrk="0" fontAlgn="base" hangingPunct="0">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5pPr>
            <a:lvl6pPr marL="25146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6pPr>
            <a:lvl7pPr marL="29718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7pPr>
            <a:lvl8pPr marL="34290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8pPr>
            <a:lvl9pPr marL="38862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9pPr>
          </a:lstStyle>
          <a:p>
            <a:pPr marL="342900" lvl="1" indent="-342900" algn="just" eaLnBrk="1" hangingPunct="1">
              <a:lnSpc>
                <a:spcPct val="250000"/>
              </a:lnSpc>
              <a:buSzPct val="80000"/>
              <a:buFont typeface="Wingdings" pitchFamily="2" charset="2"/>
              <a:buChar char="l"/>
            </a:pPr>
            <a:r>
              <a:rPr lang="zh-CN" altLang="en-US" sz="1800" b="1" dirty="0" smtClean="0">
                <a:ea typeface="华文细黑" pitchFamily="2" charset="-122"/>
              </a:rPr>
              <a:t>受控软件包会随版本文件一同安装</a:t>
            </a:r>
            <a:endParaRPr lang="en-US" altLang="zh-CN" sz="1800" b="1" dirty="0" smtClean="0">
              <a:ea typeface="华文细黑" pitchFamily="2" charset="-122"/>
            </a:endParaRPr>
          </a:p>
          <a:p>
            <a:pPr marL="342900" lvl="1" indent="-342900" algn="just" eaLnBrk="1" hangingPunct="1">
              <a:lnSpc>
                <a:spcPct val="250000"/>
              </a:lnSpc>
              <a:buSzPct val="80000"/>
              <a:buFont typeface="Wingdings" pitchFamily="2" charset="2"/>
              <a:buChar char="l"/>
            </a:pPr>
            <a:r>
              <a:rPr lang="zh-CN" altLang="en-US" sz="1800" b="1" dirty="0" smtClean="0">
                <a:ea typeface="华文细黑" pitchFamily="2" charset="-122"/>
              </a:rPr>
              <a:t>如需要使用受控功能，需购买软件授权函进行</a:t>
            </a:r>
            <a:r>
              <a:rPr lang="en-US" altLang="zh-CN" sz="1800" b="1" dirty="0" smtClean="0">
                <a:ea typeface="华文细黑" pitchFamily="2" charset="-122"/>
              </a:rPr>
              <a:t>License</a:t>
            </a:r>
            <a:r>
              <a:rPr lang="zh-CN" altLang="en-US" sz="1800" b="1" dirty="0" smtClean="0">
                <a:ea typeface="华文细黑" pitchFamily="2" charset="-122"/>
              </a:rPr>
              <a:t>注册和激活，之后才能加载受控功能的特性软件包</a:t>
            </a:r>
            <a:endParaRPr lang="en-US" altLang="zh-CN" sz="1800" b="1" dirty="0" smtClean="0">
              <a:ea typeface="华文细黑" pitchFamily="2" charset="-122"/>
            </a:endParaRPr>
          </a:p>
          <a:p>
            <a:pPr marL="342900" lvl="1" indent="-342900" algn="just" eaLnBrk="1" hangingPunct="1">
              <a:lnSpc>
                <a:spcPct val="250000"/>
              </a:lnSpc>
              <a:buSzPct val="80000"/>
              <a:buFont typeface="Wingdings" pitchFamily="2" charset="2"/>
              <a:buChar char="l"/>
            </a:pPr>
            <a:r>
              <a:rPr lang="zh-CN" altLang="en-US" sz="1800" b="1" dirty="0" smtClean="0">
                <a:ea typeface="华文细黑" pitchFamily="2" charset="-122"/>
              </a:rPr>
              <a:t>需要激活的</a:t>
            </a:r>
            <a:r>
              <a:rPr lang="en-US" altLang="zh-CN" sz="1800" b="1" dirty="0" smtClean="0">
                <a:ea typeface="华文细黑" pitchFamily="2" charset="-122"/>
              </a:rPr>
              <a:t>License</a:t>
            </a:r>
            <a:r>
              <a:rPr lang="zh-CN" altLang="en-US" sz="1800" b="1" dirty="0" smtClean="0">
                <a:ea typeface="华文细黑" pitchFamily="2" charset="-122"/>
              </a:rPr>
              <a:t>分为三个，分别是数据、安全和语音</a:t>
            </a:r>
            <a:r>
              <a:rPr lang="en-US" altLang="zh-CN" sz="1800" b="1" dirty="0" smtClean="0">
                <a:ea typeface="华文细黑" pitchFamily="2" charset="-122"/>
              </a:rPr>
              <a:t>License</a:t>
            </a:r>
          </a:p>
          <a:p>
            <a:pPr marL="342900" lvl="1" indent="-342900" algn="just" eaLnBrk="1" hangingPunct="1">
              <a:lnSpc>
                <a:spcPct val="250000"/>
              </a:lnSpc>
              <a:buSzPct val="80000"/>
              <a:buFont typeface="Wingdings" pitchFamily="2" charset="2"/>
              <a:buChar char="l"/>
            </a:pPr>
            <a:r>
              <a:rPr lang="zh-CN" altLang="en-US" sz="1800" b="1" dirty="0" smtClean="0">
                <a:ea typeface="华文细黑" pitchFamily="2" charset="-122"/>
              </a:rPr>
              <a:t>三个软件</a:t>
            </a:r>
            <a:r>
              <a:rPr lang="zh-CN" altLang="en-US" sz="1800" b="1" dirty="0">
                <a:ea typeface="华文细黑" pitchFamily="2" charset="-122"/>
              </a:rPr>
              <a:t>授权函</a:t>
            </a:r>
            <a:r>
              <a:rPr lang="zh-CN" altLang="en-US" sz="1800" b="1" dirty="0" smtClean="0">
                <a:ea typeface="华文细黑" pitchFamily="2" charset="-122"/>
              </a:rPr>
              <a:t>需分别采购，分别注册三个</a:t>
            </a:r>
            <a:r>
              <a:rPr lang="en-US" altLang="zh-CN" sz="1800" b="1" dirty="0" smtClean="0">
                <a:ea typeface="华文细黑" pitchFamily="2" charset="-122"/>
              </a:rPr>
              <a:t>License</a:t>
            </a:r>
          </a:p>
          <a:p>
            <a:pPr marL="342900" lvl="1" indent="-342900" algn="just" eaLnBrk="1" hangingPunct="1">
              <a:lnSpc>
                <a:spcPct val="250000"/>
              </a:lnSpc>
              <a:buSzPct val="80000"/>
              <a:buFont typeface="Wingdings" pitchFamily="2" charset="2"/>
              <a:buChar char="l"/>
            </a:pPr>
            <a:r>
              <a:rPr lang="en-US" altLang="zh-CN" sz="1800" b="1" dirty="0" smtClean="0"/>
              <a:t>License</a:t>
            </a:r>
            <a:r>
              <a:rPr lang="zh-CN" altLang="en-US" sz="1800" b="1" dirty="0" smtClean="0"/>
              <a:t>采用“授权码</a:t>
            </a:r>
            <a:r>
              <a:rPr lang="en-US" sz="1800" b="1" dirty="0" smtClean="0"/>
              <a:t> + </a:t>
            </a:r>
            <a:r>
              <a:rPr lang="zh-CN" altLang="en-US" sz="1800" b="1" dirty="0" smtClean="0"/>
              <a:t>激活文件”的方式进行管理</a:t>
            </a:r>
            <a:endParaRPr lang="zh-CN" altLang="en-US" sz="1800" b="1" dirty="0">
              <a:ea typeface="华文细黑"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latin typeface="+mn-lt"/>
                <a:ea typeface="华文细黑" pitchFamily="2" charset="-122"/>
              </a:rPr>
              <a:t>激活流程</a:t>
            </a:r>
            <a:endParaRPr lang="en-US" altLang="zh-CN" dirty="0" smtClean="0">
              <a:latin typeface="+mn-lt"/>
              <a:ea typeface="华文细黑" pitchFamily="2" charset="-122"/>
            </a:endParaRPr>
          </a:p>
        </p:txBody>
      </p:sp>
      <p:pic>
        <p:nvPicPr>
          <p:cNvPr id="2" name="Picture 4"/>
          <p:cNvPicPr>
            <a:picLocks noChangeAspect="1" noChangeArrowheads="1"/>
          </p:cNvPicPr>
          <p:nvPr/>
        </p:nvPicPr>
        <p:blipFill>
          <a:blip r:embed="rId2"/>
          <a:srcRect/>
          <a:stretch>
            <a:fillRect/>
          </a:stretch>
        </p:blipFill>
        <p:spPr bwMode="auto">
          <a:xfrm>
            <a:off x="500063" y="1428736"/>
            <a:ext cx="8143875" cy="4714875"/>
          </a:xfrm>
          <a:prstGeom prst="rect">
            <a:avLst/>
          </a:prstGeom>
          <a:noFill/>
          <a:ln w="9525">
            <a:noFill/>
            <a:miter lim="800000"/>
            <a:headEnd/>
            <a:tailEnd/>
          </a:ln>
          <a:effectLst/>
        </p:spPr>
      </p:pic>
      <p:sp>
        <p:nvSpPr>
          <p:cNvPr id="7" name="Rectangle 3"/>
          <p:cNvSpPr txBox="1">
            <a:spLocks noChangeArrowheads="1"/>
          </p:cNvSpPr>
          <p:nvPr/>
        </p:nvSpPr>
        <p:spPr bwMode="auto">
          <a:xfrm>
            <a:off x="428596" y="714356"/>
            <a:ext cx="8429684"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lang="zh-CN" altLang="en-US" b="1" kern="0" dirty="0" smtClean="0">
                <a:solidFill>
                  <a:srgbClr val="000000"/>
                </a:solidFill>
              </a:rPr>
              <a:t>登录</a:t>
            </a:r>
            <a:r>
              <a:rPr lang="en-US" altLang="zh-CN" b="1" kern="0" dirty="0" smtClean="0">
                <a:solidFill>
                  <a:srgbClr val="000000"/>
                </a:solidFill>
              </a:rPr>
              <a:t>H3C</a:t>
            </a:r>
            <a:r>
              <a:rPr lang="zh-CN" altLang="en-US" b="1" kern="0" dirty="0" smtClean="0">
                <a:solidFill>
                  <a:srgbClr val="000000"/>
                </a:solidFill>
              </a:rPr>
              <a:t>官方网站，选择服务支持</a:t>
            </a:r>
            <a:r>
              <a:rPr lang="zh-CN" altLang="en-US" kern="0" dirty="0" smtClean="0">
                <a:solidFill>
                  <a:srgbClr val="000000"/>
                </a:solidFill>
              </a:rPr>
              <a:t>→</a:t>
            </a:r>
            <a:r>
              <a:rPr lang="zh-CN" altLang="en-US" b="1" kern="0" dirty="0" smtClean="0">
                <a:solidFill>
                  <a:srgbClr val="000000"/>
                </a:solidFill>
              </a:rPr>
              <a:t>授权业务</a:t>
            </a:r>
            <a:r>
              <a:rPr lang="zh-CN" altLang="en-US" kern="0" dirty="0" smtClean="0">
                <a:solidFill>
                  <a:srgbClr val="000000"/>
                </a:solidFill>
              </a:rPr>
              <a:t>→</a:t>
            </a:r>
            <a:r>
              <a:rPr lang="en-US" altLang="zh-CN" b="1" kern="0" dirty="0" smtClean="0">
                <a:solidFill>
                  <a:srgbClr val="000000"/>
                </a:solidFill>
              </a:rPr>
              <a:t>License</a:t>
            </a:r>
            <a:r>
              <a:rPr lang="zh-CN" altLang="en-US" b="1" kern="0" dirty="0" smtClean="0">
                <a:solidFill>
                  <a:srgbClr val="000000"/>
                </a:solidFill>
              </a:rPr>
              <a:t>首次激活申请</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pic>
        <p:nvPicPr>
          <p:cNvPr id="2052" name="Picture 4"/>
          <p:cNvPicPr>
            <a:picLocks noChangeAspect="1" noChangeArrowheads="1"/>
          </p:cNvPicPr>
          <p:nvPr/>
        </p:nvPicPr>
        <p:blipFill>
          <a:blip r:embed="rId2"/>
          <a:srcRect/>
          <a:stretch>
            <a:fillRect/>
          </a:stretch>
        </p:blipFill>
        <p:spPr bwMode="auto">
          <a:xfrm>
            <a:off x="142844" y="2643182"/>
            <a:ext cx="8877300" cy="3543300"/>
          </a:xfrm>
          <a:prstGeom prst="rect">
            <a:avLst/>
          </a:prstGeom>
          <a:noFill/>
          <a:ln w="9525">
            <a:noFill/>
            <a:miter lim="800000"/>
            <a:headEnd/>
            <a:tailEnd/>
          </a:ln>
          <a:effectLst/>
        </p:spPr>
      </p:pic>
      <p:sp>
        <p:nvSpPr>
          <p:cNvPr id="7" name="Rectangle 3"/>
          <p:cNvSpPr txBox="1">
            <a:spLocks noChangeArrowheads="1"/>
          </p:cNvSpPr>
          <p:nvPr/>
        </p:nvSpPr>
        <p:spPr bwMode="auto">
          <a:xfrm>
            <a:off x="571472" y="785794"/>
            <a:ext cx="8143932" cy="1643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fontAlgn="base" hangingPunct="0">
              <a:lnSpc>
                <a:spcPct val="200000"/>
              </a:lnSpc>
              <a:spcBef>
                <a:spcPct val="0"/>
              </a:spcBef>
              <a:spcAft>
                <a:spcPct val="0"/>
              </a:spcAft>
              <a:buClr>
                <a:schemeClr val="tx1"/>
              </a:buClr>
              <a:buSzPct val="80000"/>
              <a:buFont typeface="Wingdings" pitchFamily="2" charset="2"/>
              <a:buChar char="l"/>
            </a:pPr>
            <a:r>
              <a:rPr kumimoji="0" lang="zh-CN" altLang="en-US" b="1" i="0" u="none" strike="noStrike" kern="0" cap="none" spc="0" normalizeH="0" baseline="0" noProof="0" dirty="0" smtClean="0">
                <a:ln>
                  <a:noFill/>
                </a:ln>
                <a:solidFill>
                  <a:srgbClr val="000000"/>
                </a:solidFill>
                <a:effectLst/>
                <a:uLnTx/>
                <a:uFillTx/>
                <a:latin typeface="+mn-lt"/>
                <a:ea typeface="+mn-ea"/>
              </a:rPr>
              <a:t>在授权业务的</a:t>
            </a:r>
            <a:r>
              <a:rPr kumimoji="0" lang="en-US" altLang="zh-CN" b="1" i="0" u="none" strike="noStrike" kern="0" cap="none" spc="0" normalizeH="0" baseline="0" noProof="0" dirty="0" smtClean="0">
                <a:ln>
                  <a:noFill/>
                </a:ln>
                <a:solidFill>
                  <a:srgbClr val="000000"/>
                </a:solidFill>
                <a:effectLst/>
                <a:uLnTx/>
                <a:uFillTx/>
                <a:latin typeface="+mn-lt"/>
                <a:ea typeface="+mn-ea"/>
              </a:rPr>
              <a:t>License</a:t>
            </a:r>
            <a:r>
              <a:rPr kumimoji="0" lang="zh-CN" altLang="en-US" b="1" i="0" u="none" strike="noStrike" kern="0" cap="none" spc="0" normalizeH="0" baseline="0" noProof="0" dirty="0" smtClean="0">
                <a:ln>
                  <a:noFill/>
                </a:ln>
                <a:solidFill>
                  <a:srgbClr val="000000"/>
                </a:solidFill>
                <a:effectLst/>
                <a:uLnTx/>
                <a:uFillTx/>
                <a:latin typeface="+mn-lt"/>
                <a:ea typeface="+mn-ea"/>
              </a:rPr>
              <a:t>首次激活申请中，选择产品分类，根据需要激活的产品款型，点选其中的“</a:t>
            </a:r>
            <a:r>
              <a:rPr lang="zh-CN" altLang="en-US" b="1" kern="0" dirty="0" smtClean="0">
                <a:solidFill>
                  <a:srgbClr val="000000"/>
                </a:solidFill>
              </a:rPr>
              <a:t>路由器</a:t>
            </a:r>
            <a:r>
              <a:rPr lang="en-US" altLang="zh-CN" b="1" kern="0" dirty="0" smtClean="0">
                <a:solidFill>
                  <a:srgbClr val="000000"/>
                </a:solidFill>
              </a:rPr>
              <a:t>_H3C MSR26</a:t>
            </a:r>
            <a:r>
              <a:rPr lang="zh-CN" altLang="en-US" b="1" kern="0" dirty="0" smtClean="0">
                <a:solidFill>
                  <a:srgbClr val="000000"/>
                </a:solidFill>
              </a:rPr>
              <a:t>”、“路由器</a:t>
            </a:r>
            <a:r>
              <a:rPr lang="en-US" altLang="zh-CN" b="1" kern="0" dirty="0" smtClean="0">
                <a:solidFill>
                  <a:srgbClr val="000000"/>
                </a:solidFill>
              </a:rPr>
              <a:t>_H3C MSR36</a:t>
            </a:r>
            <a:r>
              <a:rPr lang="zh-CN" altLang="en-US" b="1" kern="0" dirty="0" smtClean="0">
                <a:solidFill>
                  <a:srgbClr val="000000"/>
                </a:solidFill>
              </a:rPr>
              <a:t>”或是“路由器</a:t>
            </a:r>
            <a:r>
              <a:rPr lang="en-US" altLang="zh-CN" b="1" kern="0" dirty="0" smtClean="0">
                <a:solidFill>
                  <a:srgbClr val="000000"/>
                </a:solidFill>
              </a:rPr>
              <a:t>_H3C MSR56</a:t>
            </a:r>
            <a:r>
              <a:rPr lang="zh-CN" altLang="en-US" b="1" kern="0" dirty="0" smtClean="0">
                <a:solidFill>
                  <a:srgbClr val="000000"/>
                </a:solidFill>
              </a:rPr>
              <a:t>”</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latin typeface="+mn-lt"/>
                <a:ea typeface="华文细黑" pitchFamily="2" charset="-122"/>
              </a:rPr>
              <a:t>激活流程</a:t>
            </a:r>
            <a:endParaRPr lang="en-US" altLang="zh-CN" dirty="0" smtClean="0">
              <a:latin typeface="+mn-lt"/>
              <a:ea typeface="华文细黑" pitchFamily="2" charset="-122"/>
            </a:endParaRPr>
          </a:p>
        </p:txBody>
      </p:sp>
      <p:sp>
        <p:nvSpPr>
          <p:cNvPr id="4" name="Rectangle 3"/>
          <p:cNvSpPr txBox="1">
            <a:spLocks noChangeArrowheads="1"/>
          </p:cNvSpPr>
          <p:nvPr/>
        </p:nvSpPr>
        <p:spPr bwMode="auto">
          <a:xfrm>
            <a:off x="357158" y="857232"/>
            <a:ext cx="3929090" cy="4572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kumimoji="0" lang="zh-CN" altLang="en-US" b="1" i="0" u="none" strike="noStrike" kern="0" cap="none" spc="0" normalizeH="0" baseline="0" noProof="0" dirty="0" smtClean="0">
                <a:ln>
                  <a:noFill/>
                </a:ln>
                <a:solidFill>
                  <a:srgbClr val="000000"/>
                </a:solidFill>
                <a:effectLst/>
                <a:uLnTx/>
                <a:uFillTx/>
                <a:latin typeface="+mn-lt"/>
                <a:ea typeface="+mn-ea"/>
              </a:rPr>
              <a:t>软件授权函的正面，列出说明该授权函适用于某款型的某一软件特性</a:t>
            </a:r>
            <a:endParaRPr kumimoji="0" lang="en-US" altLang="zh-CN" b="1" i="0" u="none" strike="noStrike" kern="0" cap="none" spc="0" normalizeH="0" noProof="0" dirty="0" smtClean="0">
              <a:ln>
                <a:noFill/>
              </a:ln>
              <a:solidFill>
                <a:srgbClr val="000000"/>
              </a:solidFill>
              <a:effectLst/>
              <a:uLnTx/>
              <a:uFillTx/>
              <a:latin typeface="+mn-lt"/>
              <a:ea typeface="+mn-ea"/>
            </a:endParaRPr>
          </a:p>
          <a:p>
            <a:pPr marL="342900" marR="0" lvl="0" indent="-342900" algn="just"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lang="zh-CN" altLang="en-US" b="1" kern="0" baseline="0" dirty="0" smtClean="0">
                <a:solidFill>
                  <a:srgbClr val="000000"/>
                </a:solidFill>
              </a:rPr>
              <a:t>授权序列号处会描述该授权函的</a:t>
            </a:r>
            <a:r>
              <a:rPr lang="en-US" altLang="zh-CN" b="1" kern="0" baseline="0" dirty="0" smtClean="0">
                <a:solidFill>
                  <a:srgbClr val="000000"/>
                </a:solidFill>
              </a:rPr>
              <a:t>License Key</a:t>
            </a:r>
            <a:r>
              <a:rPr lang="zh-CN" altLang="en-US" b="1" kern="0" baseline="0" dirty="0" smtClean="0">
                <a:solidFill>
                  <a:srgbClr val="000000"/>
                </a:solidFill>
              </a:rPr>
              <a:t>，用于在</a:t>
            </a:r>
            <a:r>
              <a:rPr lang="en-US" altLang="zh-CN" b="1" kern="0" baseline="0" dirty="0" smtClean="0">
                <a:solidFill>
                  <a:srgbClr val="000000"/>
                </a:solidFill>
              </a:rPr>
              <a:t>H3C</a:t>
            </a:r>
            <a:r>
              <a:rPr lang="zh-CN" altLang="en-US" b="1" kern="0" baseline="0" dirty="0" smtClean="0">
                <a:solidFill>
                  <a:srgbClr val="000000"/>
                </a:solidFill>
              </a:rPr>
              <a:t>官方网站上进行激活操作</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pic>
        <p:nvPicPr>
          <p:cNvPr id="1026" name="Picture 2"/>
          <p:cNvPicPr>
            <a:picLocks noChangeAspect="1" noChangeArrowheads="1"/>
          </p:cNvPicPr>
          <p:nvPr/>
        </p:nvPicPr>
        <p:blipFill>
          <a:blip r:embed="rId2"/>
          <a:srcRect/>
          <a:stretch>
            <a:fillRect/>
          </a:stretch>
        </p:blipFill>
        <p:spPr bwMode="auto">
          <a:xfrm>
            <a:off x="4472017" y="1000108"/>
            <a:ext cx="4314825" cy="4524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
        <p:nvSpPr>
          <p:cNvPr id="5" name="Rectangle 3"/>
          <p:cNvSpPr txBox="1">
            <a:spLocks noChangeArrowheads="1"/>
          </p:cNvSpPr>
          <p:nvPr/>
        </p:nvSpPr>
        <p:spPr bwMode="auto">
          <a:xfrm>
            <a:off x="714348" y="1000108"/>
            <a:ext cx="7715304" cy="3286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fontAlgn="base" hangingPunct="0">
              <a:lnSpc>
                <a:spcPts val="4000"/>
              </a:lnSpc>
              <a:spcBef>
                <a:spcPct val="0"/>
              </a:spcBef>
              <a:spcAft>
                <a:spcPct val="0"/>
              </a:spcAft>
              <a:buClr>
                <a:schemeClr val="tx1"/>
              </a:buClr>
              <a:buSzPct val="80000"/>
              <a:buFont typeface="Wingdings" pitchFamily="2" charset="2"/>
              <a:buChar char="l"/>
            </a:pPr>
            <a:r>
              <a:rPr lang="zh-CN" altLang="en-US" b="1" kern="0" dirty="0" smtClean="0">
                <a:solidFill>
                  <a:srgbClr val="000000"/>
                </a:solidFill>
              </a:rPr>
              <a:t>在设备上执行如下命令，查看设备信息，显示如下</a:t>
            </a:r>
            <a:r>
              <a:rPr kumimoji="0" lang="zh-CN" altLang="en-US" b="1" i="0" u="none" strike="noStrike" kern="0" cap="none" spc="0" normalizeH="0" baseline="0" noProof="0" dirty="0" smtClean="0">
                <a:ln>
                  <a:noFill/>
                </a:ln>
                <a:solidFill>
                  <a:srgbClr val="000000"/>
                </a:solidFill>
                <a:effectLst/>
                <a:uLnTx/>
                <a:uFillTx/>
                <a:latin typeface="+mn-lt"/>
                <a:ea typeface="华文细黑" pitchFamily="2" charset="-122"/>
                <a:cs typeface="+mn-cs"/>
              </a:rPr>
              <a:t>：</a:t>
            </a:r>
            <a:endParaRPr kumimoji="0" lang="en-US" altLang="zh-CN" b="1" i="0" u="none" strike="noStrike" kern="0" cap="none" spc="0" normalizeH="0" baseline="0" noProof="0" dirty="0" smtClean="0">
              <a:ln>
                <a:noFill/>
              </a:ln>
              <a:solidFill>
                <a:srgbClr val="000000"/>
              </a:solidFill>
              <a:effectLst/>
              <a:uLnTx/>
              <a:uFillTx/>
              <a:latin typeface="+mn-lt"/>
              <a:ea typeface="华文细黑" pitchFamily="2" charset="-122"/>
              <a:cs typeface="+mn-cs"/>
            </a:endParaRPr>
          </a:p>
          <a:p>
            <a:pPr marL="742950" lvl="1" indent="-285750" fontAlgn="base">
              <a:lnSpc>
                <a:spcPts val="4000"/>
              </a:lnSpc>
              <a:spcBef>
                <a:spcPct val="0"/>
              </a:spcBef>
              <a:spcAft>
                <a:spcPct val="0"/>
              </a:spcAft>
              <a:buClr>
                <a:schemeClr val="tx1"/>
              </a:buClr>
              <a:buSzPct val="80000"/>
              <a:buFont typeface="Wingdings" pitchFamily="2" charset="2"/>
              <a:buChar char="à"/>
            </a:pPr>
            <a:r>
              <a:rPr lang="en-US" altLang="zh-CN" sz="1600" kern="0" dirty="0" smtClean="0">
                <a:solidFill>
                  <a:srgbClr val="000000"/>
                </a:solidFill>
              </a:rPr>
              <a:t>&lt;H3C&gt;display license device-id </a:t>
            </a:r>
          </a:p>
          <a:p>
            <a:pPr marL="742950" lvl="1" indent="-285750" fontAlgn="base">
              <a:lnSpc>
                <a:spcPts val="4000"/>
              </a:lnSpc>
              <a:spcBef>
                <a:spcPct val="0"/>
              </a:spcBef>
              <a:spcAft>
                <a:spcPct val="0"/>
              </a:spcAft>
              <a:buClr>
                <a:schemeClr val="tx1"/>
              </a:buClr>
              <a:buSzPct val="80000"/>
            </a:pPr>
            <a:r>
              <a:rPr lang="en-US" altLang="zh-CN" sz="1600" kern="0" dirty="0" smtClean="0">
                <a:solidFill>
                  <a:srgbClr val="000000"/>
                </a:solidFill>
              </a:rPr>
              <a:t>     SN: 210231A1UYB133000032</a:t>
            </a:r>
          </a:p>
          <a:p>
            <a:pPr marL="742950" lvl="1" indent="-285750" fontAlgn="base">
              <a:lnSpc>
                <a:spcPts val="4000"/>
              </a:lnSpc>
              <a:spcBef>
                <a:spcPct val="0"/>
              </a:spcBef>
              <a:spcAft>
                <a:spcPct val="0"/>
              </a:spcAft>
              <a:buClr>
                <a:schemeClr val="tx1"/>
              </a:buClr>
              <a:buSzPct val="80000"/>
            </a:pPr>
            <a:r>
              <a:rPr lang="en-US" altLang="zh-CN" sz="1600" kern="0" dirty="0" smtClean="0">
                <a:solidFill>
                  <a:srgbClr val="000000"/>
                </a:solidFill>
              </a:rPr>
              <a:t>     Device ID: Z:SL-AG%k-7cbC-Y6Tp-9sxW-wEc:-3mRd-a3$8</a:t>
            </a:r>
          </a:p>
          <a:p>
            <a:pPr marL="342900" indent="-342900" eaLnBrk="0" fontAlgn="base" hangingPunct="0">
              <a:lnSpc>
                <a:spcPts val="4000"/>
              </a:lnSpc>
              <a:spcBef>
                <a:spcPct val="0"/>
              </a:spcBef>
              <a:spcAft>
                <a:spcPct val="0"/>
              </a:spcAft>
              <a:buClr>
                <a:schemeClr val="tx1"/>
              </a:buClr>
              <a:buSzPct val="80000"/>
              <a:buFont typeface="Wingdings" pitchFamily="2" charset="2"/>
              <a:buChar char="l"/>
            </a:pPr>
            <a:r>
              <a:rPr lang="zh-CN" altLang="en-US" b="1" kern="0" dirty="0" smtClean="0">
                <a:solidFill>
                  <a:srgbClr val="000000"/>
                </a:solidFill>
              </a:rPr>
              <a:t>将显示的设备</a:t>
            </a:r>
            <a:r>
              <a:rPr lang="en-US" altLang="zh-CN" b="1" kern="0" dirty="0" smtClean="0">
                <a:solidFill>
                  <a:srgbClr val="000000"/>
                </a:solidFill>
              </a:rPr>
              <a:t>SN</a:t>
            </a:r>
            <a:r>
              <a:rPr lang="zh-CN" altLang="en-US" b="1" kern="0" dirty="0" smtClean="0">
                <a:solidFill>
                  <a:srgbClr val="000000"/>
                </a:solidFill>
              </a:rPr>
              <a:t>码和设备</a:t>
            </a:r>
            <a:r>
              <a:rPr lang="en-US" altLang="zh-CN" b="1" kern="0" dirty="0" smtClean="0">
                <a:solidFill>
                  <a:srgbClr val="000000"/>
                </a:solidFill>
              </a:rPr>
              <a:t>ID</a:t>
            </a:r>
            <a:r>
              <a:rPr lang="zh-CN" altLang="en-US" b="1" kern="0" dirty="0" smtClean="0">
                <a:solidFill>
                  <a:srgbClr val="000000"/>
                </a:solidFill>
              </a:rPr>
              <a:t>信息记录下来，用于在官方网站上注册</a:t>
            </a:r>
            <a:r>
              <a:rPr lang="en-US" altLang="zh-CN" b="1" kern="0" dirty="0" smtClean="0">
                <a:solidFill>
                  <a:srgbClr val="000000"/>
                </a:solidFill>
              </a:rPr>
              <a:t>License</a:t>
            </a:r>
            <a:r>
              <a:rPr lang="zh-CN" altLang="en-US" b="1" kern="0" dirty="0" smtClean="0">
                <a:solidFill>
                  <a:srgbClr val="000000"/>
                </a:solidFill>
              </a:rPr>
              <a:t>时使用</a:t>
            </a:r>
            <a:endParaRPr lang="en-US" altLang="zh-CN" b="1" kern="0" dirty="0" smtClean="0">
              <a:solidFill>
                <a:srgbClr val="00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
        <p:nvSpPr>
          <p:cNvPr id="4" name="Rectangle 3"/>
          <p:cNvSpPr txBox="1">
            <a:spLocks noChangeArrowheads="1"/>
          </p:cNvSpPr>
          <p:nvPr/>
        </p:nvSpPr>
        <p:spPr bwMode="auto">
          <a:xfrm>
            <a:off x="428596" y="642918"/>
            <a:ext cx="8143932"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lang="zh-CN" altLang="en-US" b="1" kern="0" dirty="0" smtClean="0">
                <a:solidFill>
                  <a:srgbClr val="000000"/>
                </a:solidFill>
              </a:rPr>
              <a:t>输入授权码，右侧会出现该授权函信息，然后填入设备信息和用户信息</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pic>
        <p:nvPicPr>
          <p:cNvPr id="1027" name="Picture 3"/>
          <p:cNvPicPr>
            <a:picLocks noChangeAspect="1" noChangeArrowheads="1"/>
          </p:cNvPicPr>
          <p:nvPr/>
        </p:nvPicPr>
        <p:blipFill>
          <a:blip r:embed="rId2"/>
          <a:srcRect/>
          <a:stretch>
            <a:fillRect/>
          </a:stretch>
        </p:blipFill>
        <p:spPr bwMode="auto">
          <a:xfrm>
            <a:off x="357158" y="1276371"/>
            <a:ext cx="8467725" cy="5153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pic>
        <p:nvPicPr>
          <p:cNvPr id="4099" name="Picture 3"/>
          <p:cNvPicPr>
            <a:picLocks noChangeAspect="1" noChangeArrowheads="1"/>
          </p:cNvPicPr>
          <p:nvPr/>
        </p:nvPicPr>
        <p:blipFill>
          <a:blip r:embed="rId2"/>
          <a:srcRect/>
          <a:stretch>
            <a:fillRect/>
          </a:stretch>
        </p:blipFill>
        <p:spPr bwMode="auto">
          <a:xfrm>
            <a:off x="857224" y="2081229"/>
            <a:ext cx="7343775" cy="3705225"/>
          </a:xfrm>
          <a:prstGeom prst="rect">
            <a:avLst/>
          </a:prstGeom>
          <a:noFill/>
          <a:ln w="9525">
            <a:noFill/>
            <a:miter lim="800000"/>
            <a:headEnd/>
            <a:tailEnd/>
          </a:ln>
          <a:effectLst/>
        </p:spPr>
      </p:pic>
      <p:sp>
        <p:nvSpPr>
          <p:cNvPr id="4" name="Rectangle 3"/>
          <p:cNvSpPr txBox="1">
            <a:spLocks noChangeArrowheads="1"/>
          </p:cNvSpPr>
          <p:nvPr/>
        </p:nvSpPr>
        <p:spPr bwMode="auto">
          <a:xfrm>
            <a:off x="428596" y="642918"/>
            <a:ext cx="8358246" cy="1285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kumimoji="0" lang="en-US" altLang="zh-CN" b="1" i="0" u="none" strike="noStrike" kern="0" cap="none" spc="0" normalizeH="0" baseline="0" noProof="0" dirty="0" smtClean="0">
                <a:ln>
                  <a:noFill/>
                </a:ln>
                <a:solidFill>
                  <a:srgbClr val="000000"/>
                </a:solidFill>
                <a:effectLst/>
                <a:uLnTx/>
                <a:uFillTx/>
                <a:latin typeface="+mn-lt"/>
                <a:ea typeface="+mn-ea"/>
              </a:rPr>
              <a:t>License</a:t>
            </a:r>
            <a:r>
              <a:rPr kumimoji="0" lang="zh-CN" altLang="en-US" b="1" i="0" u="none" strike="noStrike" kern="0" cap="none" spc="0" normalizeH="0" baseline="0" noProof="0" dirty="0" smtClean="0">
                <a:ln>
                  <a:noFill/>
                </a:ln>
                <a:solidFill>
                  <a:srgbClr val="000000"/>
                </a:solidFill>
                <a:effectLst/>
                <a:uLnTx/>
                <a:uFillTx/>
                <a:latin typeface="+mn-lt"/>
                <a:ea typeface="+mn-ea"/>
              </a:rPr>
              <a:t>激活成功后，会弹出操作成功页面</a:t>
            </a:r>
            <a:endParaRPr kumimoji="0" lang="en-US" altLang="zh-CN" b="1" i="0" u="none" strike="noStrike" kern="0" cap="none" spc="0" normalizeH="0" baseline="0" noProof="0" dirty="0" smtClean="0">
              <a:ln>
                <a:noFill/>
              </a:ln>
              <a:solidFill>
                <a:srgbClr val="000000"/>
              </a:solidFill>
              <a:effectLst/>
              <a:uLnTx/>
              <a:uFillTx/>
              <a:latin typeface="+mn-lt"/>
              <a:ea typeface="+mn-ea"/>
            </a:endParaRPr>
          </a:p>
          <a:p>
            <a:pPr marL="342900" marR="0" lvl="0" indent="-342900" algn="l"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kumimoji="0" lang="zh-CN" altLang="en-US" b="1" i="0" u="none" strike="noStrike" kern="0" cap="none" spc="0" normalizeH="0" baseline="0" noProof="0" dirty="0" smtClean="0">
                <a:ln>
                  <a:noFill/>
                </a:ln>
                <a:solidFill>
                  <a:srgbClr val="000000"/>
                </a:solidFill>
                <a:effectLst/>
                <a:uLnTx/>
                <a:uFillTx/>
                <a:latin typeface="+mn-lt"/>
                <a:ea typeface="+mn-ea"/>
              </a:rPr>
              <a:t>生成的激活文件，会自动发送到注册时申请人</a:t>
            </a:r>
            <a:r>
              <a:rPr kumimoji="0" lang="en-US" altLang="zh-CN" b="1" i="0" u="none" strike="noStrike" kern="0" cap="none" spc="0" normalizeH="0" baseline="0" noProof="0" dirty="0" smtClean="0">
                <a:ln>
                  <a:noFill/>
                </a:ln>
                <a:solidFill>
                  <a:srgbClr val="000000"/>
                </a:solidFill>
                <a:effectLst/>
                <a:uLnTx/>
                <a:uFillTx/>
                <a:latin typeface="+mn-lt"/>
                <a:ea typeface="+mn-ea"/>
              </a:rPr>
              <a:t>E-mail</a:t>
            </a:r>
            <a:r>
              <a:rPr kumimoji="0" lang="zh-CN" altLang="en-US" b="1" i="0" u="none" strike="noStrike" kern="0" cap="none" spc="0" normalizeH="0" baseline="0" noProof="0" dirty="0" smtClean="0">
                <a:ln>
                  <a:noFill/>
                </a:ln>
                <a:solidFill>
                  <a:srgbClr val="000000"/>
                </a:solidFill>
                <a:effectLst/>
                <a:uLnTx/>
                <a:uFillTx/>
                <a:latin typeface="+mn-lt"/>
                <a:ea typeface="+mn-ea"/>
              </a:rPr>
              <a:t>处填写的邮箱中</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pic>
        <p:nvPicPr>
          <p:cNvPr id="5123" name="Picture 3"/>
          <p:cNvPicPr>
            <a:picLocks noChangeAspect="1" noChangeArrowheads="1"/>
          </p:cNvPicPr>
          <p:nvPr/>
        </p:nvPicPr>
        <p:blipFill>
          <a:blip r:embed="rId2"/>
          <a:srcRect/>
          <a:stretch>
            <a:fillRect/>
          </a:stretch>
        </p:blipFill>
        <p:spPr bwMode="auto">
          <a:xfrm>
            <a:off x="357158" y="1357298"/>
            <a:ext cx="8439150" cy="4886325"/>
          </a:xfrm>
          <a:prstGeom prst="rect">
            <a:avLst/>
          </a:prstGeom>
          <a:noFill/>
          <a:ln w="9525">
            <a:noFill/>
            <a:miter lim="800000"/>
            <a:headEnd/>
            <a:tailEnd/>
          </a:ln>
          <a:effectLst/>
        </p:spPr>
      </p:pic>
      <p:sp>
        <p:nvSpPr>
          <p:cNvPr id="4" name="Rectangle 3"/>
          <p:cNvSpPr txBox="1">
            <a:spLocks noChangeArrowheads="1"/>
          </p:cNvSpPr>
          <p:nvPr/>
        </p:nvSpPr>
        <p:spPr bwMode="auto">
          <a:xfrm>
            <a:off x="428596" y="642918"/>
            <a:ext cx="8286808"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200000"/>
              </a:lnSpc>
              <a:spcBef>
                <a:spcPct val="0"/>
              </a:spcBef>
              <a:spcAft>
                <a:spcPct val="0"/>
              </a:spcAft>
              <a:buClr>
                <a:schemeClr val="tx1"/>
              </a:buClr>
              <a:buSzPct val="80000"/>
              <a:buFont typeface="Wingdings" pitchFamily="2" charset="2"/>
              <a:buChar char="l"/>
              <a:tabLst/>
              <a:defRPr/>
            </a:pPr>
            <a:r>
              <a:rPr kumimoji="0" lang="zh-CN" altLang="en-US" b="1" i="0" u="none" strike="noStrike" kern="0" cap="none" spc="0" normalizeH="0" baseline="0" noProof="0" dirty="0" smtClean="0">
                <a:ln>
                  <a:noFill/>
                </a:ln>
                <a:solidFill>
                  <a:srgbClr val="000000"/>
                </a:solidFill>
                <a:effectLst/>
                <a:uLnTx/>
                <a:uFillTx/>
                <a:latin typeface="+mn-lt"/>
                <a:ea typeface="+mn-ea"/>
              </a:rPr>
              <a:t>注册信息时填写的邮箱会收到邮件，其中附件是扩展名为 </a:t>
            </a:r>
            <a:r>
              <a:rPr kumimoji="0" lang="en-US" altLang="zh-CN" b="1" i="0" u="none" strike="noStrike" kern="0" cap="none" spc="0" normalizeH="0" baseline="0" noProof="0" dirty="0" err="1" smtClean="0">
                <a:ln>
                  <a:noFill/>
                </a:ln>
                <a:solidFill>
                  <a:srgbClr val="000000"/>
                </a:solidFill>
                <a:effectLst/>
                <a:uLnTx/>
                <a:uFillTx/>
                <a:latin typeface="+mn-lt"/>
                <a:ea typeface="+mn-ea"/>
              </a:rPr>
              <a:t>ak</a:t>
            </a:r>
            <a:r>
              <a:rPr kumimoji="0" lang="zh-CN" altLang="en-US" b="1" i="0" u="none" strike="noStrike" kern="0" cap="none" spc="0" normalizeH="0" baseline="0" noProof="0" dirty="0" smtClean="0">
                <a:ln>
                  <a:noFill/>
                </a:ln>
                <a:solidFill>
                  <a:srgbClr val="000000"/>
                </a:solidFill>
                <a:effectLst/>
                <a:uLnTx/>
                <a:uFillTx/>
                <a:latin typeface="+mn-lt"/>
                <a:ea typeface="+mn-ea"/>
              </a:rPr>
              <a:t>的激活文件</a:t>
            </a:r>
            <a:endParaRPr kumimoji="0" lang="en-US" altLang="zh-CN" b="1" i="0" u="none" strike="noStrike" kern="0" cap="none" spc="0" normalizeH="0" baseline="0" noProof="0" dirty="0" smtClean="0">
              <a:ln>
                <a:noFill/>
              </a:ln>
              <a:solidFill>
                <a:srgbClr val="000000"/>
              </a:solidFill>
              <a:effectLst/>
              <a:uLnTx/>
              <a:uFillTx/>
              <a:latin typeface="+mn-lt"/>
              <a:ea typeface="+mn-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
        <p:nvSpPr>
          <p:cNvPr id="6" name="TextBox 5"/>
          <p:cNvSpPr txBox="1"/>
          <p:nvPr/>
        </p:nvSpPr>
        <p:spPr>
          <a:xfrm>
            <a:off x="571472" y="819235"/>
            <a:ext cx="8072494" cy="5467285"/>
          </a:xfrm>
          <a:prstGeom prst="rect">
            <a:avLst/>
          </a:prstGeom>
          <a:solidFill>
            <a:schemeClr val="accent3"/>
          </a:solidFill>
          <a:ln>
            <a:noFill/>
          </a:ln>
          <a:effectLst/>
        </p:spPr>
        <p:txBody>
          <a:bodyPr wrap="square" tIns="180000" bIns="180000" rtlCol="0">
            <a:spAutoFit/>
          </a:bodyPr>
          <a:lstStyle/>
          <a:p>
            <a:pPr>
              <a:lnSpc>
                <a:spcPct val="200000"/>
              </a:lnSpc>
            </a:pPr>
            <a:r>
              <a:rPr lang="zh-CN" altLang="en-US" sz="1400" dirty="0" smtClean="0">
                <a:solidFill>
                  <a:srgbClr val="0070C0"/>
                </a:solidFill>
              </a:rPr>
              <a:t>保存邮件中的</a:t>
            </a:r>
            <a:r>
              <a:rPr lang="en-US" altLang="zh-CN" sz="1400" dirty="0" smtClean="0">
                <a:solidFill>
                  <a:srgbClr val="0070C0"/>
                </a:solidFill>
              </a:rPr>
              <a:t> .</a:t>
            </a:r>
            <a:r>
              <a:rPr lang="en-US" altLang="zh-CN" sz="1400" dirty="0" err="1" smtClean="0">
                <a:solidFill>
                  <a:srgbClr val="0070C0"/>
                </a:solidFill>
              </a:rPr>
              <a:t>ak</a:t>
            </a:r>
            <a:r>
              <a:rPr lang="zh-CN" altLang="en-US" sz="1400" dirty="0" smtClean="0">
                <a:solidFill>
                  <a:srgbClr val="0070C0"/>
                </a:solidFill>
              </a:rPr>
              <a:t>文件，并将其上传到设备中，进行激活操作</a:t>
            </a:r>
            <a:endParaRPr lang="en-US" altLang="zh-CN" sz="1400" dirty="0" smtClean="0">
              <a:solidFill>
                <a:srgbClr val="0070C0"/>
              </a:solidFill>
            </a:endParaRPr>
          </a:p>
          <a:p>
            <a:pPr>
              <a:lnSpc>
                <a:spcPct val="200000"/>
              </a:lnSpc>
            </a:pPr>
            <a:r>
              <a:rPr lang="en-US" altLang="zh-CN" sz="1400" dirty="0" smtClean="0"/>
              <a:t>&lt;H3C&gt;</a:t>
            </a:r>
            <a:r>
              <a:rPr lang="en-US" altLang="zh-CN" sz="1400" dirty="0" err="1" smtClean="0"/>
              <a:t>tftp</a:t>
            </a:r>
            <a:r>
              <a:rPr lang="en-US" altLang="zh-CN" sz="1400" dirty="0" smtClean="0"/>
              <a:t> 1.1.1.2 get 210231A1UYB1330000322013053114295803000.ak</a:t>
            </a:r>
          </a:p>
          <a:p>
            <a:pPr>
              <a:lnSpc>
                <a:spcPct val="200000"/>
              </a:lnSpc>
            </a:pPr>
            <a:r>
              <a:rPr lang="en-US" altLang="zh-CN" sz="1400" dirty="0" smtClean="0"/>
              <a:t>  % Total    % Received % </a:t>
            </a:r>
            <a:r>
              <a:rPr lang="en-US" altLang="zh-CN" sz="1400" dirty="0" err="1" smtClean="0"/>
              <a:t>Xferd</a:t>
            </a:r>
            <a:r>
              <a:rPr lang="en-US" altLang="zh-CN" sz="1400" dirty="0" smtClean="0"/>
              <a:t>  Average Speed   Time    </a:t>
            </a:r>
            <a:r>
              <a:rPr lang="en-US" altLang="zh-CN" sz="1400" dirty="0" err="1" smtClean="0"/>
              <a:t>Time</a:t>
            </a:r>
            <a:r>
              <a:rPr lang="en-US" altLang="zh-CN" sz="1400" dirty="0" smtClean="0"/>
              <a:t>     </a:t>
            </a:r>
            <a:r>
              <a:rPr lang="en-US" altLang="zh-CN" sz="1400" dirty="0" err="1" smtClean="0"/>
              <a:t>Time</a:t>
            </a:r>
            <a:r>
              <a:rPr lang="en-US" altLang="zh-CN" sz="1400" dirty="0" smtClean="0"/>
              <a:t>   Current</a:t>
            </a:r>
          </a:p>
          <a:p>
            <a:pPr>
              <a:lnSpc>
                <a:spcPct val="200000"/>
              </a:lnSpc>
            </a:pPr>
            <a:r>
              <a:rPr lang="en-US" altLang="zh-CN" sz="1400" dirty="0" smtClean="0"/>
              <a:t>                                                     </a:t>
            </a:r>
            <a:r>
              <a:rPr lang="en-US" altLang="zh-CN" sz="1400" dirty="0" err="1" smtClean="0"/>
              <a:t>Dload</a:t>
            </a:r>
            <a:r>
              <a:rPr lang="en-US" altLang="zh-CN" sz="1400" dirty="0" smtClean="0"/>
              <a:t>     Upload  Total    Spent    Left    Speed</a:t>
            </a:r>
          </a:p>
          <a:p>
            <a:pPr marL="342900" indent="-342900">
              <a:lnSpc>
                <a:spcPct val="200000"/>
              </a:lnSpc>
              <a:buAutoNum type="arabicPlain" startAt="100"/>
            </a:pPr>
            <a:r>
              <a:rPr lang="en-US" altLang="zh-CN" sz="1400" dirty="0" smtClean="0"/>
              <a:t>2296  100  2296     0     0       25421      0         --:--:--  --:--:--   --:--:--   280k</a:t>
            </a:r>
          </a:p>
          <a:p>
            <a:pPr marL="342900" indent="-342900">
              <a:lnSpc>
                <a:spcPct val="200000"/>
              </a:lnSpc>
            </a:pPr>
            <a:r>
              <a:rPr lang="zh-CN" altLang="en-US" sz="1400" dirty="0" smtClean="0">
                <a:solidFill>
                  <a:srgbClr val="0070C0"/>
                </a:solidFill>
              </a:rPr>
              <a:t>强烈建议使用</a:t>
            </a:r>
            <a:r>
              <a:rPr lang="en-US" altLang="zh-CN" sz="1400" dirty="0" smtClean="0">
                <a:solidFill>
                  <a:srgbClr val="0070C0"/>
                </a:solidFill>
              </a:rPr>
              <a:t>TFTP</a:t>
            </a:r>
            <a:r>
              <a:rPr lang="zh-CN" altLang="en-US" sz="1400" dirty="0" smtClean="0">
                <a:solidFill>
                  <a:srgbClr val="0070C0"/>
                </a:solidFill>
              </a:rPr>
              <a:t>将文件下载到设备中，避免因</a:t>
            </a:r>
            <a:r>
              <a:rPr lang="en-US" altLang="zh-CN" sz="1400" dirty="0" smtClean="0">
                <a:solidFill>
                  <a:srgbClr val="0070C0"/>
                </a:solidFill>
              </a:rPr>
              <a:t>FTP</a:t>
            </a:r>
            <a:r>
              <a:rPr lang="zh-CN" altLang="en-US" sz="1400" dirty="0" smtClean="0">
                <a:solidFill>
                  <a:srgbClr val="0070C0"/>
                </a:solidFill>
              </a:rPr>
              <a:t>传输模式错误导致文件损坏</a:t>
            </a:r>
            <a:endParaRPr lang="en-US" altLang="zh-CN" sz="1400" dirty="0" smtClean="0">
              <a:solidFill>
                <a:srgbClr val="0070C0"/>
              </a:solidFill>
            </a:endParaRPr>
          </a:p>
          <a:p>
            <a:pPr>
              <a:lnSpc>
                <a:spcPct val="200000"/>
              </a:lnSpc>
            </a:pPr>
            <a:r>
              <a:rPr lang="en-US" altLang="zh-CN" sz="1400" dirty="0" smtClean="0"/>
              <a:t>[H3C]license activation-file install 210231A1UYB1330000322013053114295803000.ak </a:t>
            </a:r>
          </a:p>
          <a:p>
            <a:pPr>
              <a:lnSpc>
                <a:spcPct val="200000"/>
              </a:lnSpc>
            </a:pPr>
            <a:r>
              <a:rPr lang="zh-CN" altLang="en-US" sz="1400" dirty="0" smtClean="0">
                <a:solidFill>
                  <a:srgbClr val="0070C0"/>
                </a:solidFill>
              </a:rPr>
              <a:t>执行</a:t>
            </a:r>
            <a:r>
              <a:rPr lang="en-US" altLang="zh-CN" sz="1400" dirty="0" smtClean="0">
                <a:solidFill>
                  <a:srgbClr val="0070C0"/>
                </a:solidFill>
              </a:rPr>
              <a:t>License</a:t>
            </a:r>
            <a:r>
              <a:rPr lang="zh-CN" altLang="en-US" sz="1400" dirty="0" smtClean="0">
                <a:solidFill>
                  <a:srgbClr val="0070C0"/>
                </a:solidFill>
              </a:rPr>
              <a:t>激活命令</a:t>
            </a:r>
            <a:endParaRPr lang="en-US" altLang="zh-CN" sz="1400" dirty="0" smtClean="0">
              <a:solidFill>
                <a:srgbClr val="0070C0"/>
              </a:solidFill>
            </a:endParaRPr>
          </a:p>
          <a:p>
            <a:pPr>
              <a:lnSpc>
                <a:spcPct val="200000"/>
              </a:lnSpc>
            </a:pPr>
            <a:r>
              <a:rPr lang="en-US" altLang="zh-CN" sz="1400" dirty="0" smtClean="0"/>
              <a:t>[H3C]%May 31 15:07:54:394 2013 H3C PKG/5/PKG: Installing package cfa0</a:t>
            </a:r>
            <a:r>
              <a:rPr lang="en-US" altLang="zh-CN" sz="1400" smtClean="0"/>
              <a:t>:/msr56-cmw710-data-e0006l01.bin </a:t>
            </a:r>
            <a:r>
              <a:rPr lang="en-US" altLang="zh-CN" sz="1400" dirty="0" smtClean="0"/>
              <a:t>on slot 0...</a:t>
            </a:r>
          </a:p>
          <a:p>
            <a:pPr>
              <a:lnSpc>
                <a:spcPct val="200000"/>
              </a:lnSpc>
            </a:pPr>
            <a:r>
              <a:rPr lang="en-US" altLang="zh-CN" sz="1400" dirty="0" smtClean="0"/>
              <a:t>%May 31 15:07:57:098 2013 H3C PKG/5/PKG: cfa0</a:t>
            </a:r>
            <a:r>
              <a:rPr lang="en-US" altLang="zh-CN" sz="1400" smtClean="0"/>
              <a:t>:/msr56-cmw710-data-e0006l01.bin </a:t>
            </a:r>
            <a:r>
              <a:rPr lang="en-US" altLang="zh-CN" sz="1400" dirty="0" smtClean="0"/>
              <a:t>installed on slot 0.</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
        <p:nvSpPr>
          <p:cNvPr id="6" name="TextBox 5"/>
          <p:cNvSpPr txBox="1"/>
          <p:nvPr/>
        </p:nvSpPr>
        <p:spPr>
          <a:xfrm>
            <a:off x="571472" y="1142984"/>
            <a:ext cx="8072494" cy="3810613"/>
          </a:xfrm>
          <a:prstGeom prst="rect">
            <a:avLst/>
          </a:prstGeom>
          <a:solidFill>
            <a:schemeClr val="accent3"/>
          </a:solidFill>
          <a:ln>
            <a:noFill/>
          </a:ln>
          <a:effectLst/>
        </p:spPr>
        <p:txBody>
          <a:bodyPr wrap="square" tIns="180000" bIns="180000" rtlCol="0">
            <a:spAutoFit/>
          </a:bodyPr>
          <a:lstStyle/>
          <a:p>
            <a:pPr>
              <a:lnSpc>
                <a:spcPct val="200000"/>
              </a:lnSpc>
            </a:pPr>
            <a:r>
              <a:rPr lang="zh-CN" altLang="en-US" sz="1400" dirty="0" smtClean="0"/>
              <a:t>安装成功之后，可以查看当前设备上所有的</a:t>
            </a:r>
            <a:r>
              <a:rPr lang="en-US" altLang="zh-CN" sz="1400" dirty="0" smtClean="0"/>
              <a:t>License</a:t>
            </a:r>
            <a:r>
              <a:rPr lang="zh-CN" altLang="en-US" sz="1400" dirty="0" smtClean="0"/>
              <a:t>情况</a:t>
            </a:r>
            <a:endParaRPr lang="en-US" altLang="zh-CN" sz="1400" dirty="0" smtClean="0"/>
          </a:p>
          <a:p>
            <a:pPr>
              <a:lnSpc>
                <a:spcPct val="200000"/>
              </a:lnSpc>
            </a:pPr>
            <a:r>
              <a:rPr lang="en-US" altLang="zh-CN" sz="1400" dirty="0" smtClean="0"/>
              <a:t>[H3C]display license</a:t>
            </a:r>
          </a:p>
          <a:p>
            <a:pPr>
              <a:lnSpc>
                <a:spcPct val="200000"/>
              </a:lnSpc>
            </a:pPr>
            <a:r>
              <a:rPr lang="en-US" altLang="zh-CN" sz="1400" dirty="0" smtClean="0"/>
              <a:t>cfa0:/license/210231A1UYB1330000322013053114295803000.ak</a:t>
            </a:r>
          </a:p>
          <a:p>
            <a:pPr>
              <a:lnSpc>
                <a:spcPct val="200000"/>
              </a:lnSpc>
            </a:pPr>
            <a:r>
              <a:rPr lang="en-US" altLang="zh-CN" sz="1400" dirty="0" smtClean="0"/>
              <a:t>Feature: </a:t>
            </a:r>
            <a:r>
              <a:rPr lang="en-US" altLang="zh-CN" sz="1400" dirty="0" err="1" smtClean="0"/>
              <a:t>pkg_license</a:t>
            </a:r>
            <a:r>
              <a:rPr lang="en-US" altLang="zh-CN" sz="1400" dirty="0" smtClean="0"/>
              <a:t> </a:t>
            </a:r>
          </a:p>
          <a:p>
            <a:pPr>
              <a:lnSpc>
                <a:spcPct val="200000"/>
              </a:lnSpc>
            </a:pPr>
            <a:r>
              <a:rPr lang="en-US" altLang="zh-CN" sz="1400" dirty="0" smtClean="0"/>
              <a:t>Product Description: </a:t>
            </a:r>
            <a:r>
              <a:rPr lang="en-US" altLang="zh-CN" sz="1400" dirty="0" smtClean="0">
                <a:solidFill>
                  <a:srgbClr val="FF0000"/>
                </a:solidFill>
              </a:rPr>
              <a:t>H3C</a:t>
            </a:r>
            <a:r>
              <a:rPr lang="en-US" altLang="zh-CN" sz="1400" dirty="0" smtClean="0"/>
              <a:t> </a:t>
            </a:r>
            <a:r>
              <a:rPr lang="en-US" altLang="zh-CN" sz="1400" dirty="0" smtClean="0">
                <a:solidFill>
                  <a:srgbClr val="FF0000"/>
                </a:solidFill>
              </a:rPr>
              <a:t>MSR 56 Data Software License</a:t>
            </a:r>
            <a:r>
              <a:rPr lang="en-US" altLang="zh-CN" sz="1400" dirty="0" smtClean="0"/>
              <a:t>		</a:t>
            </a:r>
            <a:r>
              <a:rPr lang="en-US" altLang="zh-CN" sz="1400" dirty="0" err="1" smtClean="0">
                <a:solidFill>
                  <a:srgbClr val="0070C0"/>
                </a:solidFill>
              </a:rPr>
              <a:t>License</a:t>
            </a:r>
            <a:r>
              <a:rPr lang="zh-CN" altLang="en-US" sz="1400" dirty="0" smtClean="0">
                <a:solidFill>
                  <a:srgbClr val="0070C0"/>
                </a:solidFill>
              </a:rPr>
              <a:t>描述：</a:t>
            </a:r>
            <a:r>
              <a:rPr lang="en-US" altLang="zh-CN" sz="1400" dirty="0" smtClean="0">
                <a:solidFill>
                  <a:srgbClr val="0070C0"/>
                </a:solidFill>
              </a:rPr>
              <a:t>MSR 56</a:t>
            </a:r>
            <a:r>
              <a:rPr lang="zh-CN" altLang="en-US" sz="1400" dirty="0" smtClean="0">
                <a:solidFill>
                  <a:srgbClr val="0070C0"/>
                </a:solidFill>
              </a:rPr>
              <a:t>数据版</a:t>
            </a:r>
            <a:endParaRPr lang="en-US" altLang="zh-CN" sz="1400" dirty="0" smtClean="0">
              <a:solidFill>
                <a:srgbClr val="0070C0"/>
              </a:solidFill>
            </a:endParaRPr>
          </a:p>
          <a:p>
            <a:pPr>
              <a:lnSpc>
                <a:spcPct val="200000"/>
              </a:lnSpc>
            </a:pPr>
            <a:r>
              <a:rPr lang="en-US" altLang="zh-CN" sz="1400" dirty="0" smtClean="0"/>
              <a:t>Registered at: 2013-05-31 15:07:53</a:t>
            </a:r>
          </a:p>
          <a:p>
            <a:pPr>
              <a:lnSpc>
                <a:spcPct val="200000"/>
              </a:lnSpc>
            </a:pPr>
            <a:r>
              <a:rPr lang="en-US" altLang="zh-CN" sz="1400" dirty="0" smtClean="0"/>
              <a:t>License Type: </a:t>
            </a:r>
            <a:r>
              <a:rPr lang="en-US" altLang="zh-CN" sz="1400" dirty="0" smtClean="0">
                <a:solidFill>
                  <a:srgbClr val="FF0000"/>
                </a:solidFill>
              </a:rPr>
              <a:t>Permanent</a:t>
            </a:r>
            <a:r>
              <a:rPr lang="en-US" altLang="zh-CN" sz="1400" dirty="0" smtClean="0"/>
              <a:t>				</a:t>
            </a:r>
            <a:r>
              <a:rPr lang="zh-CN" altLang="en-US" sz="1400" dirty="0" smtClean="0">
                <a:solidFill>
                  <a:srgbClr val="0070C0"/>
                </a:solidFill>
              </a:rPr>
              <a:t>永久版的</a:t>
            </a:r>
            <a:r>
              <a:rPr lang="en-US" altLang="zh-CN" sz="1400" dirty="0" smtClean="0">
                <a:solidFill>
                  <a:srgbClr val="0070C0"/>
                </a:solidFill>
              </a:rPr>
              <a:t>License</a:t>
            </a:r>
          </a:p>
          <a:p>
            <a:pPr>
              <a:lnSpc>
                <a:spcPct val="200000"/>
              </a:lnSpc>
            </a:pPr>
            <a:r>
              <a:rPr lang="en-US" altLang="zh-CN" sz="1400" dirty="0" smtClean="0"/>
              <a:t>Current State: </a:t>
            </a:r>
            <a:r>
              <a:rPr lang="en-US" altLang="zh-CN" sz="1400" dirty="0" smtClean="0">
                <a:solidFill>
                  <a:srgbClr val="FF0000"/>
                </a:solidFill>
              </a:rPr>
              <a:t>In use	</a:t>
            </a:r>
            <a:r>
              <a:rPr lang="en-US" altLang="zh-CN" sz="1400" dirty="0" smtClean="0"/>
              <a:t>				</a:t>
            </a:r>
            <a:r>
              <a:rPr lang="en-US" altLang="zh-CN" sz="1400" dirty="0" smtClean="0">
                <a:solidFill>
                  <a:srgbClr val="0070C0"/>
                </a:solidFill>
              </a:rPr>
              <a:t>License</a:t>
            </a:r>
            <a:r>
              <a:rPr lang="zh-CN" altLang="en-US" sz="1400" dirty="0" smtClean="0">
                <a:solidFill>
                  <a:srgbClr val="0070C0"/>
                </a:solidFill>
              </a:rPr>
              <a:t>当前状态已经是使用中</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Clr>
                <a:srgbClr val="C00000"/>
              </a:buClr>
              <a:buFont typeface="Wingdings" pitchFamily="2" charset="2"/>
              <a:buChar char="n"/>
            </a:pPr>
            <a:r>
              <a:rPr lang="en-US" altLang="zh-CN" sz="2800" b="1" dirty="0" smtClean="0">
                <a:solidFill>
                  <a:srgbClr val="C00000"/>
                </a:solidFill>
                <a:ea typeface="华文细黑" pitchFamily="2" charset="-122"/>
              </a:rPr>
              <a:t>MSR G2</a:t>
            </a:r>
            <a:r>
              <a:rPr lang="zh-CN" altLang="en-US" sz="2800" b="1" dirty="0" smtClean="0">
                <a:solidFill>
                  <a:srgbClr val="C00000"/>
                </a:solidFill>
                <a:ea typeface="华文细黑" pitchFamily="2" charset="-122"/>
              </a:rPr>
              <a:t>版本</a:t>
            </a:r>
            <a:r>
              <a:rPr lang="zh-CN" altLang="en-US" sz="2800" b="1" dirty="0">
                <a:solidFill>
                  <a:srgbClr val="C00000"/>
                </a:solidFill>
                <a:ea typeface="华文细黑" pitchFamily="2" charset="-122"/>
              </a:rPr>
              <a:t>说明</a:t>
            </a:r>
          </a:p>
          <a:p>
            <a:pPr marL="363538" indent="-363538">
              <a:lnSpc>
                <a:spcPct val="150000"/>
              </a:lnSpc>
              <a:spcBef>
                <a:spcPts val="600"/>
              </a:spcBef>
              <a:buClr>
                <a:schemeClr val="tx1"/>
              </a:buClr>
              <a:buFont typeface="Wingdings" pitchFamily="2" charset="2"/>
              <a:buChar char="n"/>
            </a:pPr>
            <a:r>
              <a:rPr lang="en-US" altLang="zh-CN" sz="2800" b="1" dirty="0" smtClean="0">
                <a:ea typeface="华文细黑" pitchFamily="2" charset="-122"/>
              </a:rPr>
              <a:t>MSR G2 License</a:t>
            </a:r>
            <a:r>
              <a:rPr lang="zh-CN" altLang="en-US" sz="2800" b="1" dirty="0" smtClean="0">
                <a:ea typeface="华文细黑" pitchFamily="2" charset="-122"/>
              </a:rPr>
              <a:t>加载方法</a:t>
            </a: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基于角色的用户访问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嵌入式自动化架构</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en-US" altLang="zh-CN" sz="2800" b="1" dirty="0" smtClean="0">
                <a:ea typeface="华文细黑" pitchFamily="2" charset="-122"/>
              </a:rPr>
              <a:t>TCL</a:t>
            </a:r>
            <a:r>
              <a:rPr lang="zh-CN" altLang="en-US" sz="2800" b="1" dirty="0" smtClean="0">
                <a:ea typeface="华文细黑" pitchFamily="2" charset="-122"/>
              </a:rPr>
              <a:t>脚本配置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定时执行任务</a:t>
            </a:r>
            <a:endParaRPr lang="zh-CN" altLang="en-US" sz="2800" b="1" dirty="0">
              <a:ea typeface="华文细黑" pitchFamily="2" charset="-122"/>
            </a:endParaRP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
        <p:nvSpPr>
          <p:cNvPr id="6" name="TextBox 5"/>
          <p:cNvSpPr txBox="1"/>
          <p:nvPr/>
        </p:nvSpPr>
        <p:spPr>
          <a:xfrm>
            <a:off x="571472" y="714356"/>
            <a:ext cx="8072494" cy="5655798"/>
          </a:xfrm>
          <a:prstGeom prst="rect">
            <a:avLst/>
          </a:prstGeom>
          <a:solidFill>
            <a:schemeClr val="accent3"/>
          </a:solidFill>
          <a:ln>
            <a:noFill/>
          </a:ln>
          <a:effectLst/>
        </p:spPr>
        <p:txBody>
          <a:bodyPr wrap="square" tIns="180000" bIns="180000" rtlCol="0">
            <a:spAutoFit/>
          </a:bodyPr>
          <a:lstStyle/>
          <a:p>
            <a:pPr>
              <a:lnSpc>
                <a:spcPts val="2600"/>
              </a:lnSpc>
            </a:pPr>
            <a:r>
              <a:rPr lang="en-US" altLang="zh-CN" sz="1400" dirty="0" smtClean="0"/>
              <a:t>&lt;H3C&gt;display boot-loader				</a:t>
            </a:r>
            <a:r>
              <a:rPr lang="zh-CN" altLang="en-US" sz="1400" dirty="0" smtClean="0">
                <a:solidFill>
                  <a:srgbClr val="0070C0"/>
                </a:solidFill>
              </a:rPr>
              <a:t>查看设备的启动文件</a:t>
            </a:r>
            <a:endParaRPr lang="en-US" altLang="zh-CN" sz="1400" dirty="0" smtClean="0">
              <a:solidFill>
                <a:srgbClr val="0070C0"/>
              </a:solidFill>
            </a:endParaRPr>
          </a:p>
          <a:p>
            <a:pPr>
              <a:lnSpc>
                <a:spcPts val="2600"/>
              </a:lnSpc>
            </a:pPr>
            <a:r>
              <a:rPr lang="en-US" altLang="zh-CN" sz="1400" dirty="0" smtClean="0"/>
              <a:t>Software images on the device:				 </a:t>
            </a:r>
            <a:r>
              <a:rPr lang="en-US" altLang="zh-CN" sz="1400" dirty="0" smtClean="0">
                <a:solidFill>
                  <a:srgbClr val="0070C0"/>
                </a:solidFill>
              </a:rPr>
              <a:t>License</a:t>
            </a:r>
            <a:r>
              <a:rPr lang="zh-CN" altLang="en-US" sz="1400" dirty="0" smtClean="0">
                <a:solidFill>
                  <a:srgbClr val="0070C0"/>
                </a:solidFill>
              </a:rPr>
              <a:t>全部激活成功后</a:t>
            </a:r>
            <a:endParaRPr lang="en-US" altLang="zh-CN" sz="1400" dirty="0" smtClean="0">
              <a:solidFill>
                <a:srgbClr val="0070C0"/>
              </a:solidFill>
            </a:endParaRPr>
          </a:p>
          <a:p>
            <a:pPr>
              <a:lnSpc>
                <a:spcPts val="2600"/>
              </a:lnSpc>
            </a:pPr>
            <a:r>
              <a:rPr lang="en-US" altLang="zh-CN" sz="1400" dirty="0" smtClean="0"/>
              <a:t>Current software images:				</a:t>
            </a:r>
            <a:r>
              <a:rPr lang="zh-CN" altLang="en-US" sz="1400" dirty="0" smtClean="0">
                <a:solidFill>
                  <a:srgbClr val="0070C0"/>
                </a:solidFill>
              </a:rPr>
              <a:t>启动时会加载所有软件包</a:t>
            </a:r>
            <a:endParaRPr lang="en-US" altLang="zh-CN" sz="1400" dirty="0" smtClean="0">
              <a:solidFill>
                <a:srgbClr val="0070C0"/>
              </a:solidFill>
            </a:endParaRPr>
          </a:p>
          <a:p>
            <a:pPr>
              <a:lnSpc>
                <a:spcPts val="2600"/>
              </a:lnSpc>
            </a:pPr>
            <a:r>
              <a:rPr lang="en-US" altLang="zh-CN" sz="1400" dirty="0" smtClean="0"/>
              <a:t>  cfa0:/msr36-cmw710-boot-e0006l01.bin	</a:t>
            </a:r>
          </a:p>
          <a:p>
            <a:pPr>
              <a:lnSpc>
                <a:spcPts val="2600"/>
              </a:lnSpc>
            </a:pPr>
            <a:r>
              <a:rPr lang="en-US" altLang="zh-CN" sz="1400" dirty="0" smtClean="0"/>
              <a:t>  cfa0:/msr36-cmw710-system-e0006l01.bin</a:t>
            </a:r>
          </a:p>
          <a:p>
            <a:pPr>
              <a:lnSpc>
                <a:spcPts val="2600"/>
              </a:lnSpc>
            </a:pPr>
            <a:r>
              <a:rPr lang="en-US" altLang="zh-CN" sz="1400" dirty="0" smtClean="0"/>
              <a:t>  cfa0:/msr36-cmw710-security-e0006l01.bin</a:t>
            </a:r>
          </a:p>
          <a:p>
            <a:pPr>
              <a:lnSpc>
                <a:spcPts val="2600"/>
              </a:lnSpc>
            </a:pPr>
            <a:r>
              <a:rPr lang="en-US" altLang="zh-CN" sz="1400" dirty="0" smtClean="0"/>
              <a:t>  cfa0:/msr36-cmw710-voice-e0006l01.bin</a:t>
            </a:r>
          </a:p>
          <a:p>
            <a:pPr>
              <a:lnSpc>
                <a:spcPts val="2600"/>
              </a:lnSpc>
            </a:pPr>
            <a:r>
              <a:rPr lang="en-US" altLang="zh-CN" sz="1400" dirty="0" smtClean="0"/>
              <a:t>  cfa0:/msr36-cmw710-data-e0006l01.bin</a:t>
            </a:r>
          </a:p>
          <a:p>
            <a:pPr>
              <a:lnSpc>
                <a:spcPts val="2600"/>
              </a:lnSpc>
            </a:pPr>
            <a:r>
              <a:rPr lang="en-US" altLang="zh-CN" sz="1400" dirty="0" smtClean="0"/>
              <a:t>Main startup software images:</a:t>
            </a:r>
          </a:p>
          <a:p>
            <a:pPr>
              <a:lnSpc>
                <a:spcPts val="2600"/>
              </a:lnSpc>
            </a:pPr>
            <a:r>
              <a:rPr lang="en-US" altLang="zh-CN" sz="1400" dirty="0" smtClean="0"/>
              <a:t>  cfa0:/msr36-cmw710-boot-e0006l01.bin</a:t>
            </a:r>
          </a:p>
          <a:p>
            <a:pPr>
              <a:lnSpc>
                <a:spcPts val="2600"/>
              </a:lnSpc>
            </a:pPr>
            <a:r>
              <a:rPr lang="en-US" altLang="zh-CN" sz="1400" dirty="0" smtClean="0"/>
              <a:t>  cfa0:/msr36-cmw710-system-e0006l01.bin</a:t>
            </a:r>
          </a:p>
          <a:p>
            <a:pPr>
              <a:lnSpc>
                <a:spcPts val="2600"/>
              </a:lnSpc>
            </a:pPr>
            <a:r>
              <a:rPr lang="en-US" altLang="zh-CN" sz="1400" dirty="0" smtClean="0"/>
              <a:t>  cfa0:/msr36-cmw710-security-e0006l01.bin</a:t>
            </a:r>
          </a:p>
          <a:p>
            <a:pPr>
              <a:lnSpc>
                <a:spcPts val="2600"/>
              </a:lnSpc>
            </a:pPr>
            <a:r>
              <a:rPr lang="en-US" altLang="zh-CN" sz="1400" dirty="0" smtClean="0"/>
              <a:t>  cfa0:/msr36-cmw710-voice-e0006l01.bin</a:t>
            </a:r>
          </a:p>
          <a:p>
            <a:pPr>
              <a:lnSpc>
                <a:spcPts val="2600"/>
              </a:lnSpc>
            </a:pPr>
            <a:r>
              <a:rPr lang="en-US" altLang="zh-CN" sz="1400" dirty="0" smtClean="0"/>
              <a:t>  cfa0:/msr36-cmw710-data-e0006l01.bin</a:t>
            </a:r>
          </a:p>
          <a:p>
            <a:pPr>
              <a:lnSpc>
                <a:spcPts val="2600"/>
              </a:lnSpc>
            </a:pPr>
            <a:r>
              <a:rPr lang="en-US" altLang="zh-CN" sz="1400" dirty="0" smtClean="0"/>
              <a:t>Backup startup software images:</a:t>
            </a:r>
          </a:p>
          <a:p>
            <a:pPr>
              <a:lnSpc>
                <a:spcPts val="2600"/>
              </a:lnSpc>
            </a:pPr>
            <a:r>
              <a:rPr lang="en-US" altLang="zh-CN" sz="1400" dirty="0" smtClean="0"/>
              <a:t>  None</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71472" y="928670"/>
            <a:ext cx="8143932" cy="5357850"/>
          </a:xfrm>
        </p:spPr>
        <p:txBody>
          <a:bodyPr/>
          <a:lstStyle/>
          <a:p>
            <a:pPr algn="just">
              <a:lnSpc>
                <a:spcPct val="200000"/>
              </a:lnSpc>
              <a:buSzPct val="80000"/>
            </a:pPr>
            <a:r>
              <a:rPr lang="zh-CN" altLang="en-US" sz="1800" dirty="0" smtClean="0">
                <a:latin typeface="+mn-lt"/>
                <a:ea typeface="华文细黑" pitchFamily="2" charset="-122"/>
              </a:rPr>
              <a:t>已经申请过某一模块</a:t>
            </a:r>
            <a:r>
              <a:rPr lang="en-US" altLang="zh-CN" sz="1800" dirty="0" smtClean="0">
                <a:latin typeface="+mn-lt"/>
                <a:ea typeface="华文细黑" pitchFamily="2" charset="-122"/>
              </a:rPr>
              <a:t>License</a:t>
            </a:r>
            <a:r>
              <a:rPr lang="zh-CN" altLang="en-US" sz="1800" dirty="0" smtClean="0">
                <a:latin typeface="+mn-lt"/>
                <a:ea typeface="华文细黑" pitchFamily="2" charset="-122"/>
              </a:rPr>
              <a:t>的设备，若申请其他模块的</a:t>
            </a:r>
            <a:r>
              <a:rPr lang="en-US" altLang="zh-CN" sz="1800" dirty="0" smtClean="0">
                <a:latin typeface="+mn-lt"/>
                <a:ea typeface="华文细黑" pitchFamily="2" charset="-122"/>
              </a:rPr>
              <a:t>License</a:t>
            </a:r>
            <a:r>
              <a:rPr lang="zh-CN" altLang="en-US" sz="1800" dirty="0" smtClean="0">
                <a:latin typeface="+mn-lt"/>
                <a:ea typeface="华文细黑" pitchFamily="2" charset="-122"/>
              </a:rPr>
              <a:t>，则必须选择</a:t>
            </a:r>
            <a:r>
              <a:rPr lang="en-US" altLang="zh-CN" sz="1800" dirty="0" smtClean="0">
                <a:latin typeface="+mn-lt"/>
                <a:ea typeface="华文细黑" pitchFamily="2" charset="-122"/>
              </a:rPr>
              <a:t>License</a:t>
            </a:r>
            <a:r>
              <a:rPr lang="zh-CN" altLang="en-US" sz="1800" dirty="0" smtClean="0">
                <a:latin typeface="+mn-lt"/>
                <a:ea typeface="华文细黑" pitchFamily="2" charset="-122"/>
              </a:rPr>
              <a:t>扩容激活申请</a:t>
            </a:r>
            <a:endParaRPr lang="en-US" altLang="zh-CN" sz="1800" dirty="0" smtClean="0">
              <a:latin typeface="+mn-lt"/>
              <a:ea typeface="华文细黑" pitchFamily="2" charset="-122"/>
            </a:endParaRPr>
          </a:p>
          <a:p>
            <a:pPr algn="just">
              <a:lnSpc>
                <a:spcPct val="200000"/>
              </a:lnSpc>
              <a:buSzPct val="80000"/>
            </a:pPr>
            <a:r>
              <a:rPr lang="zh-CN" altLang="en-US" sz="1800" dirty="0" smtClean="0">
                <a:ea typeface="华文细黑" pitchFamily="2" charset="-122"/>
              </a:rPr>
              <a:t>强烈建议使用</a:t>
            </a:r>
            <a:r>
              <a:rPr lang="en-US" altLang="zh-CN" sz="1800" dirty="0" smtClean="0">
                <a:ea typeface="华文细黑" pitchFamily="2" charset="-122"/>
              </a:rPr>
              <a:t>TFTP</a:t>
            </a:r>
            <a:r>
              <a:rPr lang="zh-CN" altLang="en-US" sz="1800" dirty="0" smtClean="0">
                <a:ea typeface="华文细黑" pitchFamily="2" charset="-122"/>
              </a:rPr>
              <a:t>上传激活文件。若使用</a:t>
            </a:r>
            <a:r>
              <a:rPr lang="en-US" altLang="zh-CN" sz="1800" dirty="0" smtClean="0">
                <a:ea typeface="华文细黑" pitchFamily="2" charset="-122"/>
              </a:rPr>
              <a:t>FTP</a:t>
            </a:r>
            <a:r>
              <a:rPr lang="zh-CN" altLang="en-US" sz="1800" dirty="0" smtClean="0">
                <a:ea typeface="华文细黑" pitchFamily="2" charset="-122"/>
              </a:rPr>
              <a:t>，必须改为二进制模式。在使用</a:t>
            </a:r>
            <a:r>
              <a:rPr lang="en-US" altLang="zh-CN" sz="1800" dirty="0" smtClean="0">
                <a:ea typeface="华文细黑" pitchFamily="2" charset="-122"/>
              </a:rPr>
              <a:t>FTP</a:t>
            </a:r>
            <a:r>
              <a:rPr lang="zh-CN" altLang="en-US" sz="1800" dirty="0" smtClean="0">
                <a:ea typeface="华文细黑" pitchFamily="2" charset="-122"/>
              </a:rPr>
              <a:t>的</a:t>
            </a:r>
            <a:r>
              <a:rPr lang="en-US" altLang="zh-CN" sz="1800" dirty="0" smtClean="0">
                <a:ea typeface="华文细黑" pitchFamily="2" charset="-122"/>
              </a:rPr>
              <a:t>ASCII</a:t>
            </a:r>
            <a:r>
              <a:rPr lang="zh-CN" altLang="en-US" sz="1800" dirty="0" smtClean="0">
                <a:ea typeface="华文细黑" pitchFamily="2" charset="-122"/>
              </a:rPr>
              <a:t>码模式上传时，可能因文件损坏无法成功激活，并出现如下提示信息：</a:t>
            </a:r>
            <a:endParaRPr lang="en-US" altLang="zh-CN" sz="1800" dirty="0" smtClean="0">
              <a:ea typeface="华文细黑" pitchFamily="2" charset="-122"/>
            </a:endParaRPr>
          </a:p>
          <a:p>
            <a:pPr lvl="1" eaLnBrk="1" hangingPunct="1">
              <a:lnSpc>
                <a:spcPct val="200000"/>
              </a:lnSpc>
              <a:buSzPct val="80000"/>
            </a:pPr>
            <a:r>
              <a:rPr lang="en-US" altLang="zh-CN" sz="1600" dirty="0" smtClean="0"/>
              <a:t>[H3C]license activation-file install cfa0:/210235A0W8B1330000502013051609503688308.ak </a:t>
            </a:r>
          </a:p>
          <a:p>
            <a:pPr lvl="1" eaLnBrk="1" hangingPunct="1">
              <a:lnSpc>
                <a:spcPct val="200000"/>
              </a:lnSpc>
              <a:buSzPct val="80000"/>
              <a:buNone/>
            </a:pPr>
            <a:r>
              <a:rPr lang="en-US" altLang="zh-CN" sz="1600" dirty="0" smtClean="0"/>
              <a:t>     Invalid activation file. 				                     </a:t>
            </a:r>
            <a:r>
              <a:rPr lang="zh-CN" altLang="en-US" sz="1600" dirty="0" smtClean="0">
                <a:solidFill>
                  <a:srgbClr val="0070C0"/>
                </a:solidFill>
              </a:rPr>
              <a:t>错误提示信息</a:t>
            </a:r>
            <a:endParaRPr lang="en-US" altLang="zh-CN" sz="1800" dirty="0" smtClean="0">
              <a:solidFill>
                <a:srgbClr val="0070C0"/>
              </a:solidFill>
            </a:endParaRPr>
          </a:p>
        </p:txBody>
      </p:sp>
      <p:sp>
        <p:nvSpPr>
          <p:cNvPr id="6"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ea typeface="华文细黑" pitchFamily="2" charset="-122"/>
              </a:rPr>
              <a:t>激活流程</a:t>
            </a:r>
            <a:endParaRPr lang="en-US" altLang="zh-CN"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71472" y="928670"/>
            <a:ext cx="8143932" cy="5357850"/>
          </a:xfrm>
        </p:spPr>
        <p:txBody>
          <a:bodyPr/>
          <a:lstStyle/>
          <a:p>
            <a:pPr algn="just">
              <a:lnSpc>
                <a:spcPct val="200000"/>
              </a:lnSpc>
              <a:buSzPct val="80000"/>
            </a:pPr>
            <a:r>
              <a:rPr lang="zh-CN" altLang="en-US" sz="1800" dirty="0" smtClean="0">
                <a:ea typeface="华文细黑" pitchFamily="2" charset="-122"/>
              </a:rPr>
              <a:t>若客户设备故障需要返修，必须提供返修的</a:t>
            </a:r>
            <a:r>
              <a:rPr lang="en-US" altLang="zh-CN" sz="1800" dirty="0" smtClean="0">
                <a:ea typeface="华文细黑" pitchFamily="2" charset="-122"/>
              </a:rPr>
              <a:t>RMA</a:t>
            </a:r>
            <a:r>
              <a:rPr lang="zh-CN" altLang="en-US" sz="1800" dirty="0" smtClean="0">
                <a:ea typeface="华文细黑" pitchFamily="2" charset="-122"/>
              </a:rPr>
              <a:t>单号，重新申请激活文件</a:t>
            </a:r>
            <a:endParaRPr lang="en-US" altLang="zh-CN" sz="1800" dirty="0" smtClean="0">
              <a:ea typeface="华文细黑" pitchFamily="2" charset="-122"/>
            </a:endParaRPr>
          </a:p>
          <a:p>
            <a:pPr algn="just">
              <a:lnSpc>
                <a:spcPct val="200000"/>
              </a:lnSpc>
              <a:buSzPct val="80000"/>
            </a:pPr>
            <a:r>
              <a:rPr lang="zh-CN" altLang="en-US" sz="1800" dirty="0" smtClean="0">
                <a:ea typeface="华文细黑" pitchFamily="2" charset="-122"/>
              </a:rPr>
              <a:t>若客户想将已申请</a:t>
            </a:r>
            <a:r>
              <a:rPr lang="en-US" altLang="zh-CN" sz="1800" dirty="0" smtClean="0">
                <a:ea typeface="华文细黑" pitchFamily="2" charset="-122"/>
              </a:rPr>
              <a:t>License</a:t>
            </a:r>
            <a:r>
              <a:rPr lang="zh-CN" altLang="en-US" sz="1800" dirty="0" smtClean="0">
                <a:ea typeface="华文细黑" pitchFamily="2" charset="-122"/>
              </a:rPr>
              <a:t>的授权函用于其它设备，必须在设备上将激活文件解绑定，提供生成的</a:t>
            </a:r>
            <a:r>
              <a:rPr lang="en-US" sz="1800" dirty="0" smtClean="0"/>
              <a:t>Uninstalled Key</a:t>
            </a:r>
            <a:r>
              <a:rPr lang="zh-CN" altLang="en-US" sz="1800" dirty="0" smtClean="0"/>
              <a:t>（</a:t>
            </a:r>
            <a:r>
              <a:rPr lang="en-US" altLang="zh-CN" sz="1800" dirty="0" smtClean="0"/>
              <a:t>display license</a:t>
            </a:r>
            <a:r>
              <a:rPr lang="zh-CN" altLang="en-US" sz="1800" dirty="0" smtClean="0"/>
              <a:t>查看），表明之前</a:t>
            </a:r>
            <a:r>
              <a:rPr lang="en-US" altLang="zh-CN" sz="1800" dirty="0" smtClean="0"/>
              <a:t>License</a:t>
            </a:r>
            <a:r>
              <a:rPr lang="zh-CN" altLang="en-US" sz="1800" dirty="0" smtClean="0"/>
              <a:t>已经卸载，可以重新申请激活文件</a:t>
            </a:r>
            <a:endParaRPr lang="en-US" altLang="zh-CN" sz="1800" dirty="0" smtClean="0"/>
          </a:p>
          <a:p>
            <a:pPr lvl="1" eaLnBrk="1" hangingPunct="1">
              <a:lnSpc>
                <a:spcPct val="200000"/>
              </a:lnSpc>
              <a:buSzPct val="80000"/>
            </a:pPr>
            <a:r>
              <a:rPr lang="en-US" altLang="zh-CN" sz="1600" dirty="0" smtClean="0"/>
              <a:t>[2630]license activation-file uninstall file-</a:t>
            </a:r>
            <a:r>
              <a:rPr lang="en-US" altLang="zh-CN" sz="1600" dirty="0" err="1" smtClean="0"/>
              <a:t>name.ak</a:t>
            </a:r>
            <a:endParaRPr lang="en-US" altLang="zh-CN" sz="1600" dirty="0" smtClean="0"/>
          </a:p>
          <a:p>
            <a:pPr lvl="1" eaLnBrk="1" hangingPunct="1">
              <a:lnSpc>
                <a:spcPct val="200000"/>
              </a:lnSpc>
              <a:buSzPct val="80000"/>
              <a:buNone/>
            </a:pPr>
            <a:r>
              <a:rPr lang="en-US" altLang="zh-CN" sz="1600" dirty="0" smtClean="0"/>
              <a:t>	Uninstall file: flash:/license/file-name.uak</a:t>
            </a:r>
          </a:p>
          <a:p>
            <a:pPr algn="just">
              <a:lnSpc>
                <a:spcPct val="200000"/>
              </a:lnSpc>
              <a:buSzPct val="80000"/>
            </a:pPr>
            <a:r>
              <a:rPr lang="zh-CN" altLang="en-US" sz="1800" dirty="0" smtClean="0">
                <a:ea typeface="华文细黑" pitchFamily="2" charset="-122"/>
              </a:rPr>
              <a:t>若客户误以不匹配的</a:t>
            </a:r>
            <a:r>
              <a:rPr lang="en-US" altLang="zh-CN" sz="1800" dirty="0" smtClean="0">
                <a:ea typeface="华文细黑" pitchFamily="2" charset="-122"/>
              </a:rPr>
              <a:t>SN</a:t>
            </a:r>
            <a:r>
              <a:rPr lang="zh-CN" altLang="en-US" sz="1800" dirty="0" smtClean="0">
                <a:ea typeface="华文细黑" pitchFamily="2" charset="-122"/>
              </a:rPr>
              <a:t>和</a:t>
            </a:r>
            <a:r>
              <a:rPr lang="en-US" altLang="zh-CN" sz="1800" dirty="0" smtClean="0">
                <a:ea typeface="华文细黑" pitchFamily="2" charset="-122"/>
              </a:rPr>
              <a:t>DID</a:t>
            </a:r>
            <a:r>
              <a:rPr lang="zh-CN" altLang="en-US" sz="1800" dirty="0" smtClean="0">
                <a:ea typeface="华文细黑" pitchFamily="2" charset="-122"/>
              </a:rPr>
              <a:t>在官网上申请了激活文件，则该激活文件不可用。需由办事处提交工作联络单至供应链处，在后台将该绑定解除，即可重新申请激活文件</a:t>
            </a:r>
            <a:endParaRPr lang="en-US" altLang="zh-CN" sz="1800" dirty="0" smtClean="0">
              <a:ea typeface="华文细黑" pitchFamily="2" charset="-122"/>
            </a:endParaRPr>
          </a:p>
        </p:txBody>
      </p:sp>
      <p:sp>
        <p:nvSpPr>
          <p:cNvPr id="6"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 </a:t>
            </a:r>
            <a:r>
              <a:rPr lang="en-US" altLang="zh-CN" dirty="0" smtClean="0">
                <a:latin typeface="+mn-lt"/>
                <a:ea typeface="华文细黑" pitchFamily="2" charset="-122"/>
              </a:rPr>
              <a:t>License</a:t>
            </a:r>
            <a:r>
              <a:rPr lang="zh-CN" altLang="en-US" dirty="0" smtClean="0">
                <a:latin typeface="+mn-lt"/>
                <a:ea typeface="华文细黑" pitchFamily="2" charset="-122"/>
              </a:rPr>
              <a:t>注意事项</a:t>
            </a:r>
            <a:endParaRPr lang="en-US" altLang="zh-CN"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Font typeface="Wingdings" pitchFamily="2" charset="2"/>
              <a:buChar char="n"/>
            </a:pPr>
            <a:r>
              <a:rPr lang="en-US" altLang="zh-CN" sz="2800" b="1" dirty="0" smtClean="0">
                <a:ea typeface="华文细黑" pitchFamily="2" charset="-122"/>
              </a:rPr>
              <a:t>MSR G2</a:t>
            </a:r>
            <a:r>
              <a:rPr lang="zh-CN" altLang="en-US" sz="2800" b="1" dirty="0" smtClean="0">
                <a:ea typeface="华文细黑" pitchFamily="2" charset="-122"/>
              </a:rPr>
              <a:t>版本</a:t>
            </a:r>
            <a:r>
              <a:rPr lang="zh-CN" altLang="en-US" sz="2800" b="1" dirty="0">
                <a:ea typeface="华文细黑" pitchFamily="2" charset="-122"/>
              </a:rPr>
              <a:t>说明</a:t>
            </a:r>
          </a:p>
          <a:p>
            <a:pPr marL="363538" indent="-363538">
              <a:lnSpc>
                <a:spcPct val="150000"/>
              </a:lnSpc>
              <a:spcBef>
                <a:spcPts val="600"/>
              </a:spcBef>
              <a:buClr>
                <a:schemeClr val="tx1"/>
              </a:buClr>
              <a:buFont typeface="Wingdings" pitchFamily="2" charset="2"/>
              <a:buChar char="n"/>
            </a:pPr>
            <a:r>
              <a:rPr lang="en-US" altLang="zh-CN" sz="2800" b="1" dirty="0" smtClean="0">
                <a:ea typeface="华文细黑" pitchFamily="2" charset="-122"/>
              </a:rPr>
              <a:t>MSR G2 License</a:t>
            </a:r>
            <a:r>
              <a:rPr lang="zh-CN" altLang="en-US" sz="2800" b="1" dirty="0" smtClean="0">
                <a:ea typeface="华文细黑" pitchFamily="2" charset="-122"/>
              </a:rPr>
              <a:t>加载</a:t>
            </a:r>
          </a:p>
          <a:p>
            <a:pPr marL="363538" indent="-363538">
              <a:lnSpc>
                <a:spcPct val="150000"/>
              </a:lnSpc>
              <a:spcBef>
                <a:spcPts val="600"/>
              </a:spcBef>
              <a:buClr>
                <a:srgbClr val="C00000"/>
              </a:buClr>
              <a:buFont typeface="Wingdings" pitchFamily="2" charset="2"/>
              <a:buChar char="n"/>
            </a:pPr>
            <a:r>
              <a:rPr lang="zh-CN" altLang="en-US" sz="2800" b="1" dirty="0" smtClean="0">
                <a:solidFill>
                  <a:srgbClr val="C00000"/>
                </a:solidFill>
                <a:ea typeface="华文细黑" pitchFamily="2" charset="-122"/>
              </a:rPr>
              <a:t>基于角色的用户访问</a:t>
            </a:r>
            <a:endParaRPr lang="en-US" altLang="zh-CN" sz="2800" b="1" dirty="0" smtClean="0">
              <a:solidFill>
                <a:srgbClr val="C00000"/>
              </a:solidFill>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嵌入式自动化架构</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en-US" altLang="zh-CN" sz="2800" b="1" dirty="0" smtClean="0">
                <a:ea typeface="华文细黑" pitchFamily="2" charset="-122"/>
              </a:rPr>
              <a:t>TCL</a:t>
            </a:r>
            <a:r>
              <a:rPr lang="zh-CN" altLang="en-US" sz="2800" b="1" dirty="0" smtClean="0">
                <a:ea typeface="华文细黑" pitchFamily="2" charset="-122"/>
              </a:rPr>
              <a:t>脚本配置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定时执行任务</a:t>
            </a:r>
            <a:endParaRPr lang="zh-CN" altLang="en-US" sz="2800" b="1" dirty="0">
              <a:ea typeface="华文细黑" pitchFamily="2" charset="-122"/>
            </a:endParaRP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882882"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71472" y="857232"/>
            <a:ext cx="8104216" cy="3857652"/>
          </a:xfrm>
        </p:spPr>
        <p:txBody>
          <a:bodyPr/>
          <a:lstStyle/>
          <a:p>
            <a:pPr algn="just">
              <a:lnSpc>
                <a:spcPct val="250000"/>
              </a:lnSpc>
              <a:buSzPct val="80000"/>
            </a:pPr>
            <a:r>
              <a:rPr lang="zh-CN" altLang="en-US" sz="1800" dirty="0" smtClean="0"/>
              <a:t>通过为角色赋予权限，建立权限与角色的关联</a:t>
            </a:r>
            <a:r>
              <a:rPr lang="zh-CN" altLang="en-US" sz="1800" dirty="0" smtClean="0">
                <a:latin typeface="+mn-lt"/>
                <a:ea typeface="华文细黑" pitchFamily="2" charset="-122"/>
              </a:rPr>
              <a:t>：</a:t>
            </a:r>
            <a:endParaRPr lang="en-US" altLang="zh-CN" sz="1800" dirty="0" smtClean="0">
              <a:latin typeface="+mn-lt"/>
              <a:ea typeface="华文细黑" pitchFamily="2" charset="-122"/>
            </a:endParaRPr>
          </a:p>
          <a:p>
            <a:pPr lvl="1" algn="just" eaLnBrk="1" hangingPunct="1">
              <a:lnSpc>
                <a:spcPct val="250000"/>
              </a:lnSpc>
              <a:buSzPct val="80000"/>
            </a:pPr>
            <a:r>
              <a:rPr lang="zh-CN" altLang="en-US" sz="1600" dirty="0" smtClean="0"/>
              <a:t>通过用户角色规则，实现对系统功能的操作权限控制。例如，定义用户角色规则允许用户配置</a:t>
            </a:r>
            <a:r>
              <a:rPr lang="en-US" altLang="zh-CN" sz="1600" dirty="0" smtClean="0"/>
              <a:t>A</a:t>
            </a:r>
            <a:r>
              <a:rPr lang="zh-CN" altLang="en-US" sz="1600" dirty="0" smtClean="0"/>
              <a:t>功能，或禁止用户配置</a:t>
            </a:r>
            <a:r>
              <a:rPr lang="en-US" altLang="zh-CN" sz="1600" dirty="0" smtClean="0"/>
              <a:t>B</a:t>
            </a:r>
            <a:r>
              <a:rPr lang="zh-CN" altLang="en-US" sz="1600" dirty="0" smtClean="0"/>
              <a:t>功能</a:t>
            </a:r>
            <a:endParaRPr lang="en-US" altLang="zh-CN" sz="1600" dirty="0" smtClean="0"/>
          </a:p>
          <a:p>
            <a:pPr lvl="1" algn="just" eaLnBrk="1" hangingPunct="1">
              <a:lnSpc>
                <a:spcPct val="250000"/>
              </a:lnSpc>
              <a:buSzPct val="80000"/>
            </a:pPr>
            <a:r>
              <a:rPr lang="zh-CN" altLang="en-US" sz="1600" dirty="0" smtClean="0"/>
              <a:t>通过资源控制策略，实现对系统资源（接口、</a:t>
            </a:r>
            <a:r>
              <a:rPr lang="en-US" altLang="zh-CN" sz="1600" dirty="0" smtClean="0"/>
              <a:t>VLAN</a:t>
            </a:r>
            <a:r>
              <a:rPr lang="zh-CN" altLang="en-US" sz="1600" dirty="0" smtClean="0"/>
              <a:t>、</a:t>
            </a:r>
            <a:r>
              <a:rPr lang="en-US" altLang="zh-CN" sz="1600" dirty="0" smtClean="0"/>
              <a:t>VPN</a:t>
            </a:r>
            <a:r>
              <a:rPr lang="zh-CN" altLang="en-US" sz="1600" dirty="0" smtClean="0"/>
              <a:t>实例）的操作权限控制。例如，定义资源控制策略允许用户操作</a:t>
            </a:r>
            <a:r>
              <a:rPr lang="en-US" altLang="zh-CN" sz="1600" dirty="0" smtClean="0"/>
              <a:t>VLAN 10</a:t>
            </a:r>
            <a:r>
              <a:rPr lang="zh-CN" altLang="en-US" sz="1600" dirty="0" smtClean="0"/>
              <a:t>，禁止用户操作接口</a:t>
            </a:r>
            <a:r>
              <a:rPr lang="en-US" altLang="zh-CN" sz="1600" dirty="0" smtClean="0"/>
              <a:t>Ethernet1/1</a:t>
            </a:r>
            <a:endParaRPr lang="en-US" altLang="zh-CN" sz="16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用户角色规则</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71472" y="857232"/>
            <a:ext cx="8104216" cy="5572164"/>
          </a:xfrm>
        </p:spPr>
        <p:txBody>
          <a:bodyPr/>
          <a:lstStyle/>
          <a:p>
            <a:pPr marL="342900" lvl="1" indent="-342900" algn="just">
              <a:lnSpc>
                <a:spcPct val="250000"/>
              </a:lnSpc>
              <a:buSzPct val="80000"/>
              <a:buFont typeface="Wingdings" pitchFamily="2" charset="2"/>
              <a:buChar char="l"/>
            </a:pPr>
            <a:r>
              <a:rPr lang="zh-CN" altLang="en-US" sz="1800" b="1" dirty="0" smtClean="0"/>
              <a:t>用户角色规则定义了允许</a:t>
            </a:r>
            <a:r>
              <a:rPr lang="en-US" altLang="zh-CN" sz="1800" b="1" dirty="0" smtClean="0"/>
              <a:t>/</a:t>
            </a:r>
            <a:r>
              <a:rPr lang="zh-CN" altLang="en-US" sz="1800" b="1" dirty="0" smtClean="0"/>
              <a:t>禁止用户操作某些功能的权限</a:t>
            </a:r>
            <a:endParaRPr lang="en-US" altLang="zh-CN" sz="1800" b="1" dirty="0" smtClean="0"/>
          </a:p>
          <a:p>
            <a:pPr marL="342900" lvl="1" indent="-342900" algn="just">
              <a:lnSpc>
                <a:spcPct val="250000"/>
              </a:lnSpc>
              <a:buSzPct val="80000"/>
              <a:buFont typeface="Wingdings" pitchFamily="2" charset="2"/>
              <a:buChar char="l"/>
            </a:pPr>
            <a:r>
              <a:rPr lang="zh-CN" altLang="en-US" sz="1800" b="1" dirty="0" smtClean="0"/>
              <a:t>一个用户角色中可以包含多条用户角色规则，每条规则定义了是允许还是禁止用户对某命令、特性或特性组进行操作</a:t>
            </a:r>
            <a:r>
              <a:rPr lang="zh-CN" altLang="en-US" sz="1800" b="1" dirty="0" smtClean="0">
                <a:latin typeface="+mn-lt"/>
                <a:ea typeface="华文细黑" pitchFamily="2" charset="-122"/>
              </a:rPr>
              <a:t>：</a:t>
            </a:r>
            <a:endParaRPr lang="en-US" altLang="zh-CN" sz="1800" b="1" dirty="0" smtClean="0">
              <a:latin typeface="+mn-lt"/>
              <a:ea typeface="华文细黑" pitchFamily="2" charset="-122"/>
            </a:endParaRPr>
          </a:p>
          <a:p>
            <a:pPr lvl="1" algn="just" eaLnBrk="1" hangingPunct="1">
              <a:lnSpc>
                <a:spcPct val="250000"/>
              </a:lnSpc>
              <a:buSzPct val="80000"/>
            </a:pPr>
            <a:r>
              <a:rPr lang="zh-CN" altLang="en-US" sz="1600" dirty="0" smtClean="0"/>
              <a:t>命令：控制用户权限的最小单元</a:t>
            </a:r>
            <a:endParaRPr lang="en-US" altLang="zh-CN" sz="1600" dirty="0" smtClean="0"/>
          </a:p>
          <a:p>
            <a:pPr lvl="1" algn="just" eaLnBrk="1" hangingPunct="1">
              <a:lnSpc>
                <a:spcPct val="250000"/>
              </a:lnSpc>
              <a:buSzPct val="80000"/>
            </a:pPr>
            <a:r>
              <a:rPr lang="zh-CN" altLang="en-US" sz="1600" dirty="0" smtClean="0"/>
              <a:t>特性：与一个功能相关的所有命令的集合</a:t>
            </a:r>
            <a:endParaRPr lang="en-US" altLang="zh-CN" sz="1600" dirty="0" smtClean="0"/>
          </a:p>
          <a:p>
            <a:pPr lvl="1" algn="just" eaLnBrk="1" hangingPunct="1">
              <a:lnSpc>
                <a:spcPct val="250000"/>
              </a:lnSpc>
              <a:buSzPct val="80000"/>
            </a:pPr>
            <a:r>
              <a:rPr lang="zh-CN" altLang="en-US" sz="1600" dirty="0" smtClean="0"/>
              <a:t>特性组：一个或者多个特性的集合。系统预定义了两个特性组</a:t>
            </a:r>
            <a:r>
              <a:rPr lang="en-US" altLang="zh-CN" sz="1600" dirty="0" smtClean="0"/>
              <a:t>L2</a:t>
            </a:r>
            <a:r>
              <a:rPr lang="zh-CN" altLang="en-US" sz="1600" dirty="0" smtClean="0"/>
              <a:t>和</a:t>
            </a:r>
            <a:r>
              <a:rPr lang="en-US" altLang="zh-CN" sz="1600" dirty="0" smtClean="0"/>
              <a:t>L3</a:t>
            </a:r>
            <a:r>
              <a:rPr lang="zh-CN" altLang="en-US" sz="1600" dirty="0" smtClean="0"/>
              <a:t>，各个特性组之间包含的特性允许重叠</a:t>
            </a:r>
            <a:endParaRPr lang="en-US" altLang="zh-CN" sz="16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用户角色规则</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71472" y="857232"/>
            <a:ext cx="8104216" cy="4929222"/>
          </a:xfrm>
        </p:spPr>
        <p:txBody>
          <a:bodyPr/>
          <a:lstStyle/>
          <a:p>
            <a:pPr marL="342900" lvl="1" indent="-342900" algn="just">
              <a:lnSpc>
                <a:spcPct val="200000"/>
              </a:lnSpc>
              <a:buSzPct val="80000"/>
              <a:buFont typeface="Wingdings" pitchFamily="2" charset="2"/>
              <a:buChar char="l"/>
            </a:pPr>
            <a:r>
              <a:rPr lang="zh-CN" altLang="en-US" sz="1800" b="1" dirty="0" smtClean="0"/>
              <a:t>根据权限控制范围的不同，可以将用户角色规则分为三类</a:t>
            </a:r>
            <a:endParaRPr lang="en-US" altLang="zh-CN" sz="1800" b="1" dirty="0" smtClean="0"/>
          </a:p>
          <a:p>
            <a:pPr lvl="1" algn="just" eaLnBrk="1" hangingPunct="1">
              <a:lnSpc>
                <a:spcPct val="200000"/>
              </a:lnSpc>
              <a:buSzPct val="80000"/>
            </a:pPr>
            <a:r>
              <a:rPr lang="zh-CN" altLang="en-US" sz="1600" dirty="0" smtClean="0"/>
              <a:t>基于命令的规则：用来控制一条命令或者与指定命令关键字相匹配的一类命令是否允许被执行</a:t>
            </a:r>
            <a:endParaRPr lang="en-US" altLang="zh-CN" sz="1600" dirty="0" smtClean="0"/>
          </a:p>
          <a:p>
            <a:pPr lvl="1" algn="just" eaLnBrk="1" hangingPunct="1">
              <a:lnSpc>
                <a:spcPct val="200000"/>
              </a:lnSpc>
              <a:buSzPct val="80000"/>
            </a:pPr>
            <a:r>
              <a:rPr lang="zh-CN" altLang="en-US" sz="1600" dirty="0" smtClean="0"/>
              <a:t>基于特性的规则：用来控制特性包含的命令是否允许被执行</a:t>
            </a:r>
            <a:endParaRPr lang="en-US" altLang="zh-CN" sz="1600" dirty="0" smtClean="0"/>
          </a:p>
          <a:p>
            <a:pPr lvl="1" algn="just" eaLnBrk="1" hangingPunct="1">
              <a:lnSpc>
                <a:spcPct val="200000"/>
              </a:lnSpc>
              <a:buSzPct val="80000"/>
            </a:pPr>
            <a:r>
              <a:rPr lang="zh-CN" altLang="en-US" sz="1600" dirty="0" smtClean="0"/>
              <a:t>基于特性组的规则：此规则和基于特性的规则类似，区别是一条基于特性组的规则中可同时对多个特性包含的命令进行控制</a:t>
            </a:r>
            <a:endParaRPr lang="en-US" altLang="zh-CN" sz="1600" dirty="0" smtClean="0"/>
          </a:p>
          <a:p>
            <a:pPr marL="342900" lvl="1" indent="-342900" algn="just">
              <a:lnSpc>
                <a:spcPct val="200000"/>
              </a:lnSpc>
              <a:buSzPct val="80000"/>
              <a:buFont typeface="Wingdings" pitchFamily="2" charset="2"/>
              <a:buChar char="l"/>
            </a:pPr>
            <a:r>
              <a:rPr lang="zh-CN" altLang="en-US" sz="1800" b="1" dirty="0" smtClean="0"/>
              <a:t>一个用户角色可以定义多条规则，各规则以创建时指定的编号为唯一标识，被授权该角色的用户可以执行的命令为这些规则中定义的可执行命令的并集</a:t>
            </a:r>
            <a:endParaRPr lang="en-US" altLang="zh-CN" sz="1800" b="1" dirty="0" smtClean="0"/>
          </a:p>
          <a:p>
            <a:pPr marL="342900" lvl="1" indent="-342900" algn="just">
              <a:lnSpc>
                <a:spcPct val="200000"/>
              </a:lnSpc>
              <a:buSzPct val="80000"/>
              <a:buFont typeface="Wingdings" pitchFamily="2" charset="2"/>
              <a:buChar char="l"/>
            </a:pPr>
            <a:r>
              <a:rPr lang="zh-CN" altLang="en-US" sz="1800" b="1" dirty="0" smtClean="0"/>
              <a:t>若规则定义的权限内容有冲突，则规则编号大的有效</a:t>
            </a:r>
            <a:endParaRPr lang="en-US" altLang="zh-CN" sz="18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查看特性规则</a:t>
            </a:r>
            <a:endParaRPr lang="en-US" altLang="zh-CN" dirty="0" smtClean="0">
              <a:solidFill>
                <a:srgbClr val="C00000"/>
              </a:solidFill>
              <a:ea typeface="华文细黑" pitchFamily="2" charset="-122"/>
            </a:endParaRPr>
          </a:p>
        </p:txBody>
      </p:sp>
      <p:sp>
        <p:nvSpPr>
          <p:cNvPr id="6" name="TextBox 5"/>
          <p:cNvSpPr txBox="1"/>
          <p:nvPr/>
        </p:nvSpPr>
        <p:spPr>
          <a:xfrm>
            <a:off x="500034" y="823796"/>
            <a:ext cx="8215338" cy="5534162"/>
          </a:xfrm>
          <a:prstGeom prst="rect">
            <a:avLst/>
          </a:prstGeom>
          <a:noFill/>
          <a:ln>
            <a:noFill/>
          </a:ln>
          <a:effectLst/>
        </p:spPr>
        <p:txBody>
          <a:bodyPr wrap="square" tIns="180000" bIns="180000" rtlCol="0">
            <a:spAutoFit/>
          </a:bodyPr>
          <a:lstStyle/>
          <a:p>
            <a:pPr>
              <a:lnSpc>
                <a:spcPct val="150000"/>
              </a:lnSpc>
            </a:pPr>
            <a:r>
              <a:rPr lang="en-US" altLang="zh-CN" sz="1400" dirty="0" smtClean="0">
                <a:cs typeface="Courier New" pitchFamily="49" charset="0"/>
              </a:rPr>
              <a:t>[H3C] display role feature 				</a:t>
            </a:r>
            <a:r>
              <a:rPr lang="zh-CN" altLang="en-US" sz="1400" dirty="0" smtClean="0">
                <a:solidFill>
                  <a:srgbClr val="0070C0"/>
                </a:solidFill>
                <a:cs typeface="Courier New" pitchFamily="49" charset="0"/>
              </a:rPr>
              <a:t>查看系统定义的用户特性</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mpls</a:t>
            </a:r>
            <a:r>
              <a:rPr lang="en-US" altLang="zh-CN" sz="1400" dirty="0" smtClean="0">
                <a:cs typeface="Courier New" pitchFamily="49" charset="0"/>
              </a:rPr>
              <a:t>            (MPLS-infrastructure related commands)	</a:t>
            </a:r>
            <a:r>
              <a:rPr lang="zh-CN" altLang="en-US" sz="1400" dirty="0" smtClean="0">
                <a:solidFill>
                  <a:srgbClr val="0070C0"/>
                </a:solidFill>
                <a:cs typeface="Courier New" pitchFamily="49" charset="0"/>
              </a:rPr>
              <a:t>对具体特性的描述</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ldp</a:t>
            </a:r>
            <a:r>
              <a:rPr lang="en-US" altLang="zh-CN" sz="1400" dirty="0" smtClean="0">
                <a:cs typeface="Courier New" pitchFamily="49" charset="0"/>
              </a:rPr>
              <a:t>             (LDP related commands)			</a:t>
            </a:r>
            <a:r>
              <a:rPr lang="zh-CN" altLang="en-US" sz="1400" dirty="0" smtClean="0">
                <a:solidFill>
                  <a:srgbClr val="0070C0"/>
                </a:solidFill>
                <a:cs typeface="Courier New" pitchFamily="49" charset="0"/>
              </a:rPr>
              <a:t>共有约</a:t>
            </a:r>
            <a:r>
              <a:rPr lang="en-US" altLang="zh-CN" sz="1400" dirty="0" smtClean="0">
                <a:solidFill>
                  <a:srgbClr val="0070C0"/>
                </a:solidFill>
                <a:cs typeface="Courier New" pitchFamily="49" charset="0"/>
              </a:rPr>
              <a:t>91</a:t>
            </a:r>
            <a:r>
              <a:rPr lang="zh-CN" altLang="en-US" sz="1400" dirty="0" smtClean="0">
                <a:solidFill>
                  <a:srgbClr val="0070C0"/>
                </a:solidFill>
                <a:cs typeface="Courier New" pitchFamily="49" charset="0"/>
              </a:rPr>
              <a:t>种特性</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te</a:t>
            </a:r>
            <a:r>
              <a:rPr lang="en-US" altLang="zh-CN" sz="1400" dirty="0" smtClean="0">
                <a:cs typeface="Courier New" pitchFamily="49" charset="0"/>
              </a:rPr>
              <a:t>              (TE related commands)</a:t>
            </a: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rsvp</a:t>
            </a:r>
            <a:r>
              <a:rPr lang="en-US" altLang="zh-CN" sz="1400" dirty="0" smtClean="0">
                <a:cs typeface="Courier New" pitchFamily="49" charset="0"/>
              </a:rPr>
              <a:t>            (RSVP related commands)</a:t>
            </a:r>
          </a:p>
          <a:p>
            <a:pPr>
              <a:lnSpc>
                <a:spcPct val="150000"/>
              </a:lnSpc>
            </a:pPr>
            <a:r>
              <a:rPr lang="en-US" altLang="zh-CN" sz="1400" dirty="0" smtClean="0">
                <a:cs typeface="Courier New" pitchFamily="49" charset="0"/>
              </a:rPr>
              <a:t>Feature: device          (Device configuration related commands)</a:t>
            </a:r>
          </a:p>
          <a:p>
            <a:pPr>
              <a:lnSpc>
                <a:spcPct val="150000"/>
              </a:lnSpc>
            </a:pPr>
            <a:endParaRPr lang="en-US" altLang="zh-CN" sz="1400" dirty="0" smtClean="0">
              <a:cs typeface="Courier New" pitchFamily="49" charset="0"/>
            </a:endParaRPr>
          </a:p>
          <a:p>
            <a:pPr>
              <a:lnSpc>
                <a:spcPct val="150000"/>
              </a:lnSpc>
            </a:pPr>
            <a:r>
              <a:rPr lang="zh-CN" altLang="en-US" sz="1400" dirty="0" smtClean="0">
                <a:solidFill>
                  <a:srgbClr val="0070C0"/>
                </a:solidFill>
                <a:cs typeface="Courier New" pitchFamily="49" charset="0"/>
              </a:rPr>
              <a:t>系统预定义了两个特性组</a:t>
            </a:r>
            <a:r>
              <a:rPr lang="en-US" altLang="zh-CN" sz="1400" dirty="0" smtClean="0">
                <a:solidFill>
                  <a:srgbClr val="0070C0"/>
                </a:solidFill>
                <a:cs typeface="Courier New" pitchFamily="49" charset="0"/>
              </a:rPr>
              <a:t>L2</a:t>
            </a:r>
            <a:r>
              <a:rPr lang="zh-CN" altLang="en-US" sz="1400" dirty="0" smtClean="0">
                <a:solidFill>
                  <a:srgbClr val="0070C0"/>
                </a:solidFill>
                <a:cs typeface="Courier New" pitchFamily="49" charset="0"/>
              </a:rPr>
              <a:t>和</a:t>
            </a:r>
            <a:r>
              <a:rPr lang="en-US" altLang="zh-CN" sz="1400" dirty="0" smtClean="0">
                <a:solidFill>
                  <a:srgbClr val="0070C0"/>
                </a:solidFill>
                <a:cs typeface="Courier New" pitchFamily="49" charset="0"/>
              </a:rPr>
              <a:t>L3</a:t>
            </a:r>
            <a:r>
              <a:rPr lang="zh-CN" altLang="en-US" sz="1400" dirty="0" smtClean="0">
                <a:solidFill>
                  <a:srgbClr val="0070C0"/>
                </a:solidFill>
                <a:cs typeface="Courier New" pitchFamily="49" charset="0"/>
              </a:rPr>
              <a:t>，其中</a:t>
            </a:r>
            <a:r>
              <a:rPr lang="en-US" altLang="zh-CN" sz="1400" dirty="0" smtClean="0">
                <a:solidFill>
                  <a:srgbClr val="0070C0"/>
                </a:solidFill>
                <a:cs typeface="Courier New" pitchFamily="49" charset="0"/>
              </a:rPr>
              <a:t>L2</a:t>
            </a:r>
            <a:r>
              <a:rPr lang="zh-CN" altLang="en-US" sz="1400" dirty="0" smtClean="0">
                <a:solidFill>
                  <a:srgbClr val="0070C0"/>
                </a:solidFill>
                <a:cs typeface="Courier New" pitchFamily="49" charset="0"/>
              </a:rPr>
              <a:t>包含了</a:t>
            </a:r>
            <a:r>
              <a:rPr lang="en-US" altLang="zh-CN" sz="1400" dirty="0" smtClean="0">
                <a:solidFill>
                  <a:srgbClr val="0070C0"/>
                </a:solidFill>
                <a:cs typeface="Courier New" pitchFamily="49" charset="0"/>
              </a:rPr>
              <a:t>6</a:t>
            </a:r>
            <a:r>
              <a:rPr lang="zh-CN" altLang="en-US" sz="1400" dirty="0" smtClean="0">
                <a:solidFill>
                  <a:srgbClr val="0070C0"/>
                </a:solidFill>
                <a:cs typeface="Courier New" pitchFamily="49" charset="0"/>
              </a:rPr>
              <a:t>种特性，</a:t>
            </a:r>
            <a:r>
              <a:rPr lang="en-US" altLang="zh-CN" sz="1400" dirty="0" smtClean="0">
                <a:solidFill>
                  <a:srgbClr val="0070C0"/>
                </a:solidFill>
                <a:cs typeface="Courier New" pitchFamily="49" charset="0"/>
              </a:rPr>
              <a:t>L3</a:t>
            </a:r>
            <a:r>
              <a:rPr lang="zh-CN" altLang="en-US" sz="1400" dirty="0" smtClean="0">
                <a:solidFill>
                  <a:srgbClr val="0070C0"/>
                </a:solidFill>
                <a:cs typeface="Courier New" pitchFamily="49" charset="0"/>
              </a:rPr>
              <a:t>包含了</a:t>
            </a:r>
            <a:r>
              <a:rPr lang="en-US" altLang="zh-CN" sz="1400" dirty="0" smtClean="0">
                <a:solidFill>
                  <a:srgbClr val="0070C0"/>
                </a:solidFill>
                <a:cs typeface="Courier New" pitchFamily="49" charset="0"/>
              </a:rPr>
              <a:t>13</a:t>
            </a:r>
            <a:r>
              <a:rPr lang="zh-CN" altLang="en-US" sz="1400" dirty="0" smtClean="0">
                <a:solidFill>
                  <a:srgbClr val="0070C0"/>
                </a:solidFill>
                <a:cs typeface="Courier New" pitchFamily="49" charset="0"/>
              </a:rPr>
              <a:t>种特性</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[2630] display role feature-group name L2 			</a:t>
            </a:r>
            <a:r>
              <a:rPr lang="zh-CN" altLang="en-US" sz="1400" dirty="0" smtClean="0">
                <a:solidFill>
                  <a:srgbClr val="0070C0"/>
                </a:solidFill>
                <a:cs typeface="Courier New" pitchFamily="49" charset="0"/>
              </a:rPr>
              <a:t>查看系统预定义的特性组</a:t>
            </a:r>
            <a:r>
              <a:rPr lang="en-US" altLang="zh-CN" sz="1400" dirty="0" smtClean="0">
                <a:solidFill>
                  <a:srgbClr val="0070C0"/>
                </a:solidFill>
                <a:cs typeface="Courier New" pitchFamily="49" charset="0"/>
              </a:rPr>
              <a:t>L2</a:t>
            </a:r>
          </a:p>
          <a:p>
            <a:pPr>
              <a:lnSpc>
                <a:spcPct val="150000"/>
              </a:lnSpc>
            </a:pPr>
            <a:r>
              <a:rPr lang="en-US" altLang="zh-CN" sz="1400" dirty="0" smtClean="0">
                <a:cs typeface="Courier New" pitchFamily="49" charset="0"/>
              </a:rPr>
              <a:t>Feature group: L2					</a:t>
            </a:r>
            <a:r>
              <a:rPr lang="zh-CN" altLang="en-US" sz="1400" dirty="0" smtClean="0">
                <a:solidFill>
                  <a:srgbClr val="0070C0"/>
                </a:solidFill>
                <a:cs typeface="Courier New" pitchFamily="49" charset="0"/>
              </a:rPr>
              <a:t>特性组名称</a:t>
            </a:r>
            <a:r>
              <a:rPr lang="en-US" altLang="zh-CN" sz="1400" dirty="0" smtClean="0">
                <a:solidFill>
                  <a:srgbClr val="0070C0"/>
                </a:solidFill>
                <a:cs typeface="Courier New" pitchFamily="49" charset="0"/>
              </a:rPr>
              <a:t>L2</a:t>
            </a: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igmp</a:t>
            </a:r>
            <a:r>
              <a:rPr lang="en-US" altLang="zh-CN" sz="1400" dirty="0" smtClean="0">
                <a:cs typeface="Courier New" pitchFamily="49" charset="0"/>
              </a:rPr>
              <a:t>-snooping   (IGMP-Snooping related commands)	</a:t>
            </a:r>
            <a:r>
              <a:rPr lang="zh-CN" altLang="en-US" sz="1400" dirty="0" smtClean="0">
                <a:solidFill>
                  <a:srgbClr val="0070C0"/>
                </a:solidFill>
                <a:cs typeface="Courier New" pitchFamily="49" charset="0"/>
              </a:rPr>
              <a:t>特性组</a:t>
            </a:r>
            <a:r>
              <a:rPr lang="en-US" altLang="zh-CN" sz="1400" dirty="0" smtClean="0">
                <a:solidFill>
                  <a:srgbClr val="0070C0"/>
                </a:solidFill>
                <a:cs typeface="Courier New" pitchFamily="49" charset="0"/>
              </a:rPr>
              <a:t>L2</a:t>
            </a:r>
            <a:r>
              <a:rPr lang="zh-CN" altLang="en-US" sz="1400" dirty="0" smtClean="0">
                <a:solidFill>
                  <a:srgbClr val="0070C0"/>
                </a:solidFill>
                <a:cs typeface="Courier New" pitchFamily="49" charset="0"/>
              </a:rPr>
              <a:t>中包含的具体特性内容</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stp</a:t>
            </a:r>
            <a:r>
              <a:rPr lang="en-US" altLang="zh-CN" sz="1400" dirty="0" smtClean="0">
                <a:cs typeface="Courier New" pitchFamily="49" charset="0"/>
              </a:rPr>
              <a:t>             (STP related commands)</a:t>
            </a: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lldp</a:t>
            </a:r>
            <a:r>
              <a:rPr lang="en-US" altLang="zh-CN" sz="1400" dirty="0" smtClean="0">
                <a:cs typeface="Courier New" pitchFamily="49" charset="0"/>
              </a:rPr>
              <a:t>            (LLDP related commands)</a:t>
            </a: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loopbk</a:t>
            </a:r>
            <a:r>
              <a:rPr lang="en-US" altLang="zh-CN" sz="1400" dirty="0" smtClean="0">
                <a:cs typeface="Courier New" pitchFamily="49" charset="0"/>
              </a:rPr>
              <a:t>-detect   (Loopback-detection related commands)</a:t>
            </a:r>
          </a:p>
          <a:p>
            <a:pPr>
              <a:lnSpc>
                <a:spcPct val="150000"/>
              </a:lnSpc>
            </a:pPr>
            <a:r>
              <a:rPr lang="en-US" altLang="zh-CN" sz="1400" dirty="0" smtClean="0">
                <a:cs typeface="Courier New" pitchFamily="49" charset="0"/>
              </a:rPr>
              <a:t>Feature: </a:t>
            </a:r>
            <a:r>
              <a:rPr lang="en-US" altLang="zh-CN" sz="1400" dirty="0" err="1" smtClean="0">
                <a:cs typeface="Courier New" pitchFamily="49" charset="0"/>
              </a:rPr>
              <a:t>vlan</a:t>
            </a:r>
            <a:r>
              <a:rPr lang="en-US" altLang="zh-CN" sz="1400" dirty="0" smtClean="0">
                <a:cs typeface="Courier New" pitchFamily="49" charset="0"/>
              </a:rPr>
              <a:t>            (Virtual LAN related commands)</a:t>
            </a:r>
          </a:p>
          <a:p>
            <a:pPr>
              <a:lnSpc>
                <a:spcPct val="150000"/>
              </a:lnSpc>
            </a:pPr>
            <a:r>
              <a:rPr lang="en-US" altLang="zh-CN" sz="1400" dirty="0" smtClean="0">
                <a:cs typeface="Courier New" pitchFamily="49" charset="0"/>
              </a:rPr>
              <a:t>Feature: port-security   (Port-security related commands)</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资源控制策略</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40000" y="972000"/>
            <a:ext cx="8104216" cy="3814322"/>
          </a:xfrm>
        </p:spPr>
        <p:txBody>
          <a:bodyPr/>
          <a:lstStyle/>
          <a:p>
            <a:pPr marL="342900" lvl="1" indent="-342900" algn="just">
              <a:lnSpc>
                <a:spcPct val="200000"/>
              </a:lnSpc>
              <a:buSzPct val="80000"/>
              <a:buFont typeface="Wingdings" pitchFamily="2" charset="2"/>
              <a:buChar char="l"/>
            </a:pPr>
            <a:r>
              <a:rPr lang="zh-CN" altLang="en-US" sz="1800" b="1" dirty="0" smtClean="0"/>
              <a:t>资源控制策略规定了用户对系统资源的操作权限</a:t>
            </a:r>
            <a:endParaRPr lang="en-US" altLang="zh-CN" sz="1800" b="1" dirty="0" smtClean="0"/>
          </a:p>
          <a:p>
            <a:pPr marL="342900" lvl="1" indent="-342900" algn="just">
              <a:lnSpc>
                <a:spcPct val="200000"/>
              </a:lnSpc>
              <a:spcBef>
                <a:spcPts val="1200"/>
              </a:spcBef>
              <a:buSzPct val="80000"/>
              <a:buFont typeface="Wingdings" pitchFamily="2" charset="2"/>
              <a:buChar char="l"/>
            </a:pPr>
            <a:r>
              <a:rPr lang="zh-CN" altLang="en-US" sz="1800" b="1" dirty="0" smtClean="0"/>
              <a:t>用户角色中可定义三种类型的资源控制策略：接口策略、</a:t>
            </a:r>
            <a:r>
              <a:rPr lang="en-US" altLang="zh-CN" sz="1800" b="1" dirty="0" smtClean="0"/>
              <a:t>VLAN</a:t>
            </a:r>
            <a:r>
              <a:rPr lang="zh-CN" altLang="en-US" sz="1800" b="1" dirty="0" smtClean="0"/>
              <a:t>策略以及</a:t>
            </a:r>
            <a:r>
              <a:rPr lang="en-US" altLang="zh-CN" sz="1800" b="1" dirty="0" smtClean="0"/>
              <a:t>VPN</a:t>
            </a:r>
            <a:r>
              <a:rPr lang="zh-CN" altLang="en-US" sz="1800" b="1" dirty="0" smtClean="0"/>
              <a:t>策略</a:t>
            </a:r>
            <a:endParaRPr lang="en-US" altLang="zh-CN" sz="1800" b="1" dirty="0" smtClean="0"/>
          </a:p>
          <a:p>
            <a:pPr marL="342900" lvl="1" indent="-342900" algn="just">
              <a:lnSpc>
                <a:spcPct val="200000"/>
              </a:lnSpc>
              <a:spcBef>
                <a:spcPts val="1200"/>
              </a:spcBef>
              <a:buSzPct val="80000"/>
              <a:buFont typeface="Wingdings" pitchFamily="2" charset="2"/>
              <a:buChar char="l"/>
            </a:pPr>
            <a:r>
              <a:rPr lang="zh-CN" altLang="en-US" sz="1800" b="1" dirty="0" smtClean="0"/>
              <a:t>资源控制策略需要与用户角色规则相配合才能生效</a:t>
            </a:r>
            <a:endParaRPr lang="en-US" altLang="zh-CN" sz="1800" b="1" dirty="0" smtClean="0"/>
          </a:p>
          <a:p>
            <a:pPr marL="342900" lvl="1" indent="-342900" algn="just">
              <a:lnSpc>
                <a:spcPct val="200000"/>
              </a:lnSpc>
              <a:spcBef>
                <a:spcPts val="1200"/>
              </a:spcBef>
              <a:buSzPct val="80000"/>
              <a:buFont typeface="Wingdings" pitchFamily="2" charset="2"/>
              <a:buChar char="l"/>
            </a:pPr>
            <a:r>
              <a:rPr lang="zh-CN" altLang="en-US" sz="1800" b="1" dirty="0" smtClean="0"/>
              <a:t>在用户执行命令的过程中，系统对该命令涉及的系统资源使用权限进行动态检测</a:t>
            </a:r>
            <a:endParaRPr lang="en-US" altLang="zh-CN" sz="1800" b="1"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查看资源策略</a:t>
            </a:r>
            <a:endParaRPr lang="en-US" altLang="zh-CN" dirty="0" smtClean="0">
              <a:solidFill>
                <a:srgbClr val="C00000"/>
              </a:solidFill>
              <a:ea typeface="华文细黑" pitchFamily="2" charset="-122"/>
            </a:endParaRPr>
          </a:p>
        </p:txBody>
      </p:sp>
      <p:sp>
        <p:nvSpPr>
          <p:cNvPr id="6" name="TextBox 5"/>
          <p:cNvSpPr txBox="1"/>
          <p:nvPr/>
        </p:nvSpPr>
        <p:spPr>
          <a:xfrm>
            <a:off x="571504" y="830574"/>
            <a:ext cx="8072462" cy="5534162"/>
          </a:xfrm>
          <a:prstGeom prst="rect">
            <a:avLst/>
          </a:prstGeom>
          <a:noFill/>
          <a:ln>
            <a:noFill/>
          </a:ln>
          <a:effectLst/>
        </p:spPr>
        <p:txBody>
          <a:bodyPr wrap="square" tIns="180000" bIns="180000" rtlCol="0">
            <a:spAutoFit/>
          </a:bodyPr>
          <a:lstStyle/>
          <a:p>
            <a:pPr>
              <a:lnSpc>
                <a:spcPct val="200000"/>
              </a:lnSpc>
            </a:pPr>
            <a:r>
              <a:rPr lang="en-US" altLang="zh-CN" sz="1400" dirty="0" smtClean="0">
                <a:cs typeface="Courier New" pitchFamily="49" charset="0"/>
              </a:rPr>
              <a:t>[H3C]display role name role1				</a:t>
            </a:r>
            <a:r>
              <a:rPr lang="zh-CN" altLang="en-US" sz="1400" dirty="0" smtClean="0">
                <a:solidFill>
                  <a:srgbClr val="0070C0"/>
                </a:solidFill>
                <a:cs typeface="Courier New" pitchFamily="49" charset="0"/>
              </a:rPr>
              <a:t>查看用户角色</a:t>
            </a:r>
            <a:r>
              <a:rPr lang="en-US" altLang="zh-CN" sz="1400" dirty="0" smtClean="0">
                <a:solidFill>
                  <a:srgbClr val="0070C0"/>
                </a:solidFill>
                <a:cs typeface="Courier New" pitchFamily="49" charset="0"/>
              </a:rPr>
              <a:t>role1</a:t>
            </a:r>
          </a:p>
          <a:p>
            <a:pPr>
              <a:lnSpc>
                <a:spcPct val="200000"/>
              </a:lnSpc>
            </a:pPr>
            <a:r>
              <a:rPr lang="en-US" altLang="zh-CN" sz="1400" dirty="0" smtClean="0">
                <a:cs typeface="Courier New" pitchFamily="49" charset="0"/>
              </a:rPr>
              <a:t>Role: role1						</a:t>
            </a:r>
            <a:r>
              <a:rPr lang="zh-CN" altLang="en-US" sz="1400" dirty="0" smtClean="0">
                <a:solidFill>
                  <a:srgbClr val="0070C0"/>
                </a:solidFill>
                <a:cs typeface="Courier New" pitchFamily="49" charset="0"/>
              </a:rPr>
              <a:t>显示角色名为</a:t>
            </a:r>
            <a:r>
              <a:rPr lang="en-US" altLang="zh-CN" sz="1400" dirty="0" smtClean="0">
                <a:solidFill>
                  <a:srgbClr val="0070C0"/>
                </a:solidFill>
                <a:cs typeface="Courier New" pitchFamily="49" charset="0"/>
              </a:rPr>
              <a:t>role1</a:t>
            </a:r>
          </a:p>
          <a:p>
            <a:pPr>
              <a:lnSpc>
                <a:spcPct val="200000"/>
              </a:lnSpc>
            </a:pPr>
            <a:r>
              <a:rPr lang="en-US" altLang="zh-CN" sz="1400" dirty="0" smtClean="0">
                <a:cs typeface="Courier New" pitchFamily="49" charset="0"/>
              </a:rPr>
              <a:t>  Description: </a:t>
            </a:r>
          </a:p>
          <a:p>
            <a:pPr>
              <a:lnSpc>
                <a:spcPct val="200000"/>
              </a:lnSpc>
            </a:pPr>
            <a:r>
              <a:rPr lang="en-US" altLang="zh-CN" sz="1400" dirty="0" smtClean="0">
                <a:cs typeface="Courier New" pitchFamily="49" charset="0"/>
              </a:rPr>
              <a:t>  VLAN policy: deny					</a:t>
            </a:r>
            <a:r>
              <a:rPr lang="en-US" altLang="zh-CN" sz="1400" dirty="0" err="1" smtClean="0">
                <a:solidFill>
                  <a:srgbClr val="0070C0"/>
                </a:solidFill>
                <a:cs typeface="Courier New" pitchFamily="49" charset="0"/>
              </a:rPr>
              <a:t>Vlan</a:t>
            </a:r>
            <a:r>
              <a:rPr lang="zh-CN" altLang="en-US" sz="1400" dirty="0" smtClean="0">
                <a:solidFill>
                  <a:srgbClr val="0070C0"/>
                </a:solidFill>
                <a:cs typeface="Courier New" pitchFamily="49" charset="0"/>
              </a:rPr>
              <a:t>资源策略，默认</a:t>
            </a:r>
            <a:r>
              <a:rPr lang="en-US" altLang="zh-CN" sz="1400" dirty="0" smtClean="0">
                <a:solidFill>
                  <a:srgbClr val="0070C0"/>
                </a:solidFill>
                <a:cs typeface="Courier New" pitchFamily="49" charset="0"/>
              </a:rPr>
              <a:t>deny</a:t>
            </a:r>
          </a:p>
          <a:p>
            <a:pPr>
              <a:lnSpc>
                <a:spcPct val="200000"/>
              </a:lnSpc>
            </a:pPr>
            <a:r>
              <a:rPr lang="en-US" altLang="zh-CN" sz="1400" dirty="0" smtClean="0">
                <a:cs typeface="Courier New" pitchFamily="49" charset="0"/>
              </a:rPr>
              <a:t>  Permitted VLANs: 1, 5, 10				</a:t>
            </a:r>
            <a:r>
              <a:rPr lang="zh-CN" altLang="en-US" sz="1400" dirty="0" smtClean="0">
                <a:solidFill>
                  <a:srgbClr val="0070C0"/>
                </a:solidFill>
                <a:cs typeface="Courier New" pitchFamily="49" charset="0"/>
              </a:rPr>
              <a:t>配置允许操作</a:t>
            </a:r>
            <a:r>
              <a:rPr lang="en-US" altLang="zh-CN" sz="1400" dirty="0" smtClean="0">
                <a:solidFill>
                  <a:srgbClr val="0070C0"/>
                </a:solidFill>
                <a:cs typeface="Courier New" pitchFamily="49" charset="0"/>
              </a:rPr>
              <a:t>Vlan1</a:t>
            </a:r>
            <a:r>
              <a:rPr lang="zh-CN" altLang="en-US" sz="1400" dirty="0" smtClean="0">
                <a:solidFill>
                  <a:srgbClr val="0070C0"/>
                </a:solidFill>
                <a:cs typeface="Courier New" pitchFamily="49" charset="0"/>
              </a:rPr>
              <a:t>、</a:t>
            </a:r>
            <a:r>
              <a:rPr lang="en-US" altLang="zh-CN" sz="1400" dirty="0" smtClean="0">
                <a:solidFill>
                  <a:srgbClr val="0070C0"/>
                </a:solidFill>
                <a:cs typeface="Courier New" pitchFamily="49" charset="0"/>
              </a:rPr>
              <a:t>5</a:t>
            </a:r>
            <a:r>
              <a:rPr lang="zh-CN" altLang="en-US" sz="1400" dirty="0" smtClean="0">
                <a:solidFill>
                  <a:srgbClr val="0070C0"/>
                </a:solidFill>
                <a:cs typeface="Courier New" pitchFamily="49" charset="0"/>
              </a:rPr>
              <a:t>、</a:t>
            </a:r>
            <a:r>
              <a:rPr lang="en-US" altLang="zh-CN" sz="1400" dirty="0" smtClean="0">
                <a:solidFill>
                  <a:srgbClr val="0070C0"/>
                </a:solidFill>
                <a:cs typeface="Courier New" pitchFamily="49" charset="0"/>
              </a:rPr>
              <a:t>10</a:t>
            </a:r>
          </a:p>
          <a:p>
            <a:pPr>
              <a:lnSpc>
                <a:spcPct val="200000"/>
              </a:lnSpc>
            </a:pPr>
            <a:r>
              <a:rPr lang="en-US" altLang="zh-CN" sz="1400" dirty="0" smtClean="0">
                <a:cs typeface="Courier New" pitchFamily="49" charset="0"/>
              </a:rPr>
              <a:t>  Interface policy: deny					</a:t>
            </a:r>
            <a:r>
              <a:rPr lang="zh-CN" altLang="en-US" sz="1400" dirty="0" smtClean="0">
                <a:solidFill>
                  <a:srgbClr val="0070C0"/>
                </a:solidFill>
                <a:cs typeface="Courier New" pitchFamily="49" charset="0"/>
              </a:rPr>
              <a:t>接口资源策略，默认</a:t>
            </a:r>
            <a:r>
              <a:rPr lang="en-US" altLang="zh-CN" sz="1400" dirty="0" smtClean="0">
                <a:solidFill>
                  <a:srgbClr val="0070C0"/>
                </a:solidFill>
                <a:cs typeface="Courier New" pitchFamily="49" charset="0"/>
              </a:rPr>
              <a:t>deny</a:t>
            </a:r>
          </a:p>
          <a:p>
            <a:pPr>
              <a:lnSpc>
                <a:spcPct val="200000"/>
              </a:lnSpc>
            </a:pPr>
            <a:r>
              <a:rPr lang="en-US" altLang="zh-CN" sz="1400" dirty="0" smtClean="0">
                <a:cs typeface="Courier New" pitchFamily="49" charset="0"/>
              </a:rPr>
              <a:t>  Permitted interfaces: GigabitEthernet0/1			</a:t>
            </a:r>
            <a:r>
              <a:rPr lang="zh-CN" altLang="en-US" sz="1400" dirty="0" smtClean="0">
                <a:solidFill>
                  <a:srgbClr val="0070C0"/>
                </a:solidFill>
                <a:cs typeface="Courier New" pitchFamily="49" charset="0"/>
              </a:rPr>
              <a:t>配置允许操作接口</a:t>
            </a:r>
            <a:r>
              <a:rPr lang="en-US" altLang="zh-CN" sz="1400" dirty="0" smtClean="0">
                <a:solidFill>
                  <a:srgbClr val="0070C0"/>
                </a:solidFill>
                <a:cs typeface="Courier New" pitchFamily="49" charset="0"/>
              </a:rPr>
              <a:t>G0/1</a:t>
            </a:r>
          </a:p>
          <a:p>
            <a:pPr>
              <a:lnSpc>
                <a:spcPct val="200000"/>
              </a:lnSpc>
            </a:pPr>
            <a:r>
              <a:rPr lang="en-US" altLang="zh-CN" sz="1400" dirty="0" smtClean="0">
                <a:cs typeface="Courier New" pitchFamily="49" charset="0"/>
              </a:rPr>
              <a:t>  VPN instance policy: deny				</a:t>
            </a:r>
            <a:r>
              <a:rPr lang="en-US" altLang="zh-CN" sz="1400" dirty="0" smtClean="0">
                <a:solidFill>
                  <a:srgbClr val="0070C0"/>
                </a:solidFill>
                <a:cs typeface="Courier New" pitchFamily="49" charset="0"/>
              </a:rPr>
              <a:t>VPN</a:t>
            </a:r>
            <a:r>
              <a:rPr lang="zh-CN" altLang="en-US" sz="1400" dirty="0" smtClean="0">
                <a:solidFill>
                  <a:srgbClr val="0070C0"/>
                </a:solidFill>
                <a:cs typeface="Courier New" pitchFamily="49" charset="0"/>
              </a:rPr>
              <a:t>资源策略，默认</a:t>
            </a:r>
            <a:r>
              <a:rPr lang="en-US" altLang="zh-CN" sz="1400" dirty="0" smtClean="0">
                <a:solidFill>
                  <a:srgbClr val="0070C0"/>
                </a:solidFill>
                <a:cs typeface="Courier New" pitchFamily="49" charset="0"/>
              </a:rPr>
              <a:t>deny</a:t>
            </a:r>
          </a:p>
          <a:p>
            <a:pPr>
              <a:lnSpc>
                <a:spcPct val="200000"/>
              </a:lnSpc>
            </a:pPr>
            <a:r>
              <a:rPr lang="en-US" altLang="zh-CN" sz="1400" dirty="0" smtClean="0">
                <a:cs typeface="Courier New" pitchFamily="49" charset="0"/>
              </a:rPr>
              <a:t>  Permitted VPN instances: 1, 2, 3				</a:t>
            </a:r>
            <a:r>
              <a:rPr lang="zh-CN" altLang="en-US" sz="1400" dirty="0" smtClean="0">
                <a:solidFill>
                  <a:srgbClr val="0070C0"/>
                </a:solidFill>
                <a:cs typeface="Courier New" pitchFamily="49" charset="0"/>
              </a:rPr>
              <a:t>配置允许操作</a:t>
            </a:r>
            <a:r>
              <a:rPr lang="en-US" altLang="zh-CN" sz="1400" dirty="0" smtClean="0">
                <a:solidFill>
                  <a:srgbClr val="0070C0"/>
                </a:solidFill>
                <a:cs typeface="Courier New" pitchFamily="49" charset="0"/>
              </a:rPr>
              <a:t>VPN1</a:t>
            </a:r>
            <a:r>
              <a:rPr lang="zh-CN" altLang="en-US" sz="1400" dirty="0" smtClean="0">
                <a:solidFill>
                  <a:srgbClr val="0070C0"/>
                </a:solidFill>
                <a:cs typeface="Courier New" pitchFamily="49" charset="0"/>
              </a:rPr>
              <a:t>、</a:t>
            </a:r>
            <a:r>
              <a:rPr lang="en-US" altLang="zh-CN" sz="1400" dirty="0" smtClean="0">
                <a:solidFill>
                  <a:srgbClr val="0070C0"/>
                </a:solidFill>
                <a:cs typeface="Courier New" pitchFamily="49" charset="0"/>
              </a:rPr>
              <a:t>2</a:t>
            </a:r>
            <a:r>
              <a:rPr lang="zh-CN" altLang="en-US" sz="1400" dirty="0" smtClean="0">
                <a:solidFill>
                  <a:srgbClr val="0070C0"/>
                </a:solidFill>
                <a:cs typeface="Courier New" pitchFamily="49" charset="0"/>
              </a:rPr>
              <a:t>、</a:t>
            </a:r>
            <a:r>
              <a:rPr lang="en-US" altLang="zh-CN" sz="1400" dirty="0" smtClean="0">
                <a:solidFill>
                  <a:srgbClr val="0070C0"/>
                </a:solidFill>
                <a:cs typeface="Courier New" pitchFamily="49" charset="0"/>
              </a:rPr>
              <a:t>3</a:t>
            </a:r>
          </a:p>
          <a:p>
            <a:pPr>
              <a:lnSpc>
                <a:spcPct val="200000"/>
              </a:lnSpc>
            </a:pPr>
            <a:r>
              <a:rPr lang="zh-CN" altLang="en-US" sz="1400" dirty="0" smtClean="0">
                <a:solidFill>
                  <a:srgbClr val="0070C0"/>
                </a:solidFill>
                <a:cs typeface="Courier New" pitchFamily="49" charset="0"/>
              </a:rPr>
              <a:t>在配置用户角色时，若不配置资源控制策略，则该用户缺省拥有所有的资源控制权限</a:t>
            </a:r>
            <a:endParaRPr lang="en-US" altLang="zh-CN" sz="1400" dirty="0" smtClean="0">
              <a:solidFill>
                <a:srgbClr val="0070C0"/>
              </a:solidFill>
              <a:cs typeface="Courier New" pitchFamily="49" charset="0"/>
            </a:endParaRPr>
          </a:p>
          <a:p>
            <a:pPr>
              <a:lnSpc>
                <a:spcPct val="200000"/>
              </a:lnSpc>
            </a:pPr>
            <a:r>
              <a:rPr lang="zh-CN" altLang="en-US" sz="1400" dirty="0" smtClean="0">
                <a:solidFill>
                  <a:srgbClr val="0070C0"/>
                </a:solidFill>
                <a:cs typeface="Courier New" pitchFamily="49" charset="0"/>
              </a:rPr>
              <a:t>若配置某模块的资源控制策略，则该模块策略默认变为</a:t>
            </a:r>
            <a:r>
              <a:rPr lang="en-US" altLang="zh-CN" sz="1400" dirty="0" smtClean="0">
                <a:solidFill>
                  <a:srgbClr val="0070C0"/>
                </a:solidFill>
                <a:cs typeface="Courier New" pitchFamily="49" charset="0"/>
              </a:rPr>
              <a:t>deny</a:t>
            </a:r>
          </a:p>
          <a:p>
            <a:pPr>
              <a:lnSpc>
                <a:spcPct val="200000"/>
              </a:lnSpc>
            </a:pPr>
            <a:r>
              <a:rPr lang="zh-CN" altLang="en-US" sz="1400" dirty="0" smtClean="0">
                <a:solidFill>
                  <a:srgbClr val="0070C0"/>
                </a:solidFill>
                <a:cs typeface="Courier New" pitchFamily="49" charset="0"/>
              </a:rPr>
              <a:t>在该资源策略的视图下，配置</a:t>
            </a:r>
            <a:r>
              <a:rPr lang="en-US" altLang="zh-CN" sz="1400" dirty="0" smtClean="0">
                <a:solidFill>
                  <a:srgbClr val="0070C0"/>
                </a:solidFill>
                <a:cs typeface="Courier New" pitchFamily="49" charset="0"/>
              </a:rPr>
              <a:t>permit</a:t>
            </a:r>
            <a:r>
              <a:rPr lang="zh-CN" altLang="en-US" sz="1400" dirty="0" smtClean="0">
                <a:solidFill>
                  <a:srgbClr val="0070C0"/>
                </a:solidFill>
                <a:cs typeface="Courier New" pitchFamily="49" charset="0"/>
              </a:rPr>
              <a:t>的资源</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39000"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版本说明</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04000" y="900000"/>
            <a:ext cx="8208963" cy="4878403"/>
          </a:xfrm>
        </p:spPr>
        <p:txBody>
          <a:bodyPr>
            <a:noAutofit/>
          </a:bodyPr>
          <a:lstStyle/>
          <a:p>
            <a:pPr algn="just" eaLnBrk="1" hangingPunct="1">
              <a:lnSpc>
                <a:spcPct val="250000"/>
              </a:lnSpc>
              <a:buSzPct val="80000"/>
            </a:pPr>
            <a:r>
              <a:rPr lang="zh-CN" altLang="en-US" sz="1800" dirty="0" smtClean="0">
                <a:ea typeface="华文细黑" pitchFamily="2" charset="-122"/>
              </a:rPr>
              <a:t>版本文件不再区分基本版和标准版，所有的软件包在同一个版本文件中发布</a:t>
            </a:r>
            <a:endParaRPr lang="en-US" altLang="zh-CN" sz="1800" dirty="0" smtClean="0">
              <a:ea typeface="华文细黑" pitchFamily="2" charset="-122"/>
            </a:endParaRPr>
          </a:p>
          <a:p>
            <a:pPr algn="just" eaLnBrk="1" hangingPunct="1">
              <a:lnSpc>
                <a:spcPct val="250000"/>
              </a:lnSpc>
              <a:buSzPct val="80000"/>
            </a:pPr>
            <a:r>
              <a:rPr lang="zh-CN" altLang="en-US" sz="1800" dirty="0" smtClean="0"/>
              <a:t>启动软件包发布形式：</a:t>
            </a:r>
            <a:r>
              <a:rPr lang="en-US" sz="1800" dirty="0" smtClean="0"/>
              <a:t>BIN</a:t>
            </a:r>
            <a:r>
              <a:rPr lang="zh-CN" altLang="en-US" sz="1800" dirty="0" smtClean="0"/>
              <a:t>文件，一个</a:t>
            </a:r>
            <a:r>
              <a:rPr lang="en-US" sz="1800" dirty="0" smtClean="0"/>
              <a:t>BIN</a:t>
            </a:r>
            <a:r>
              <a:rPr lang="zh-CN" altLang="en-US" sz="1800" dirty="0" smtClean="0"/>
              <a:t>文件就是一个启动软件包；版本文件发布形式：</a:t>
            </a:r>
            <a:r>
              <a:rPr lang="en-US" sz="1800" dirty="0" smtClean="0"/>
              <a:t>IPE</a:t>
            </a:r>
            <a:r>
              <a:rPr lang="zh-CN" altLang="en-US" sz="1800" dirty="0" smtClean="0"/>
              <a:t>文件，是多个软件包（</a:t>
            </a:r>
            <a:r>
              <a:rPr lang="en-US" altLang="zh-CN" sz="1800" dirty="0" smtClean="0"/>
              <a:t>BIN</a:t>
            </a:r>
            <a:r>
              <a:rPr lang="zh-CN" altLang="en-US" sz="1800" dirty="0" smtClean="0"/>
              <a:t>文件）的集合</a:t>
            </a:r>
            <a:endParaRPr lang="en-US" altLang="zh-CN" sz="1800" dirty="0" smtClean="0"/>
          </a:p>
          <a:p>
            <a:pPr algn="just" eaLnBrk="1" hangingPunct="1">
              <a:lnSpc>
                <a:spcPct val="250000"/>
              </a:lnSpc>
              <a:buSzPct val="80000"/>
            </a:pPr>
            <a:r>
              <a:rPr lang="zh-CN" altLang="en-US" sz="1800" dirty="0" smtClean="0"/>
              <a:t>设备指定的启动软件包之间必须兼容，才能够正常工作</a:t>
            </a:r>
            <a:endParaRPr lang="en-US" altLang="zh-CN" sz="1800" dirty="0" smtClean="0"/>
          </a:p>
          <a:p>
            <a:pPr algn="just" eaLnBrk="1" hangingPunct="1">
              <a:lnSpc>
                <a:spcPct val="250000"/>
              </a:lnSpc>
              <a:buSzPct val="80000"/>
            </a:pPr>
            <a:r>
              <a:rPr lang="zh-CN" altLang="en-US" sz="1800" dirty="0" smtClean="0"/>
              <a:t>将</a:t>
            </a:r>
            <a:r>
              <a:rPr lang="en-US" altLang="zh-CN" sz="1800" dirty="0" smtClean="0"/>
              <a:t>BIN</a:t>
            </a:r>
            <a:r>
              <a:rPr lang="zh-CN" altLang="en-US" sz="1800" dirty="0" smtClean="0"/>
              <a:t>文件打包为</a:t>
            </a:r>
            <a:r>
              <a:rPr lang="en-US" altLang="zh-CN" sz="1800" dirty="0" smtClean="0"/>
              <a:t>IPE</a:t>
            </a:r>
            <a:r>
              <a:rPr lang="zh-CN" altLang="en-US" sz="1800" dirty="0" smtClean="0"/>
              <a:t>文件统一发布，能够简化对启动软件包的管理</a:t>
            </a:r>
            <a:endParaRPr lang="en-US" altLang="zh-CN" sz="1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缺省用户角色</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40000" y="864000"/>
            <a:ext cx="8104216" cy="4779578"/>
          </a:xfrm>
        </p:spPr>
        <p:txBody>
          <a:bodyPr/>
          <a:lstStyle/>
          <a:p>
            <a:pPr marL="342900" lvl="1" indent="-342900" algn="just">
              <a:lnSpc>
                <a:spcPct val="200000"/>
              </a:lnSpc>
              <a:buSzPct val="80000"/>
              <a:buFont typeface="Wingdings" pitchFamily="2" charset="2"/>
              <a:buChar char="l"/>
            </a:pPr>
            <a:r>
              <a:rPr lang="zh-CN" altLang="en-US" sz="1800" b="1" dirty="0" smtClean="0"/>
              <a:t>系统预定义了</a:t>
            </a:r>
            <a:r>
              <a:rPr lang="en-US" altLang="zh-CN" sz="1800" b="1" dirty="0" smtClean="0"/>
              <a:t>18</a:t>
            </a:r>
            <a:r>
              <a:rPr lang="zh-CN" altLang="en-US" sz="1800" b="1" dirty="0" smtClean="0"/>
              <a:t>种用户角色</a:t>
            </a:r>
            <a:endParaRPr lang="en-US" altLang="zh-CN" sz="1800" b="1" dirty="0" smtClean="0"/>
          </a:p>
          <a:p>
            <a:pPr marL="342900" lvl="1" indent="-342900" algn="just">
              <a:lnSpc>
                <a:spcPct val="200000"/>
              </a:lnSpc>
              <a:buSzPct val="80000"/>
              <a:buFont typeface="Wingdings" pitchFamily="2" charset="2"/>
              <a:buChar char="l"/>
            </a:pPr>
            <a:r>
              <a:rPr lang="zh-CN" altLang="en-US" sz="1800" b="1" dirty="0" smtClean="0"/>
              <a:t>这些用户角色缺省均具有操作所有系统资源的权限，但具有不同的系统功能操作权限</a:t>
            </a:r>
            <a:endParaRPr lang="en-US" altLang="zh-CN" sz="1800" b="1" dirty="0" smtClean="0"/>
          </a:p>
          <a:p>
            <a:pPr marL="342900" lvl="1" indent="-342900" algn="just">
              <a:lnSpc>
                <a:spcPct val="200000"/>
              </a:lnSpc>
              <a:buSzPct val="80000"/>
              <a:buFont typeface="Wingdings" pitchFamily="2" charset="2"/>
              <a:buChar char="l"/>
            </a:pPr>
            <a:r>
              <a:rPr lang="zh-CN" altLang="en-US" sz="1800" b="1" dirty="0" smtClean="0"/>
              <a:t>如果系统预定义的用户角色无法满足权限管理需求，管理员还可以自定义用户角色来对用户权限做进一步控制。系统定义的两个</a:t>
            </a:r>
            <a:r>
              <a:rPr lang="en-US" altLang="zh-CN" sz="1800" b="1" dirty="0" smtClean="0"/>
              <a:t>network</a:t>
            </a:r>
            <a:r>
              <a:rPr lang="zh-CN" altLang="en-US" sz="1800" b="1" dirty="0" smtClean="0"/>
              <a:t>用户角色：</a:t>
            </a:r>
            <a:endParaRPr lang="en-US" altLang="zh-CN" sz="1800" b="1" dirty="0" smtClean="0"/>
          </a:p>
          <a:p>
            <a:pPr lvl="1" algn="just" eaLnBrk="1" hangingPunct="1">
              <a:lnSpc>
                <a:spcPct val="200000"/>
              </a:lnSpc>
              <a:buSzPct val="80000"/>
            </a:pPr>
            <a:r>
              <a:rPr lang="en-US" altLang="en-US" sz="1600" dirty="0" smtClean="0"/>
              <a:t>network-admin</a:t>
            </a:r>
            <a:r>
              <a:rPr lang="zh-CN" altLang="en-US" sz="1600" dirty="0" smtClean="0"/>
              <a:t>：可操作系统所有功能和资源</a:t>
            </a:r>
          </a:p>
          <a:p>
            <a:pPr lvl="1" algn="just" eaLnBrk="1" hangingPunct="1">
              <a:lnSpc>
                <a:spcPct val="200000"/>
              </a:lnSpc>
              <a:buSzPct val="80000"/>
            </a:pPr>
            <a:r>
              <a:rPr lang="en-US" altLang="en-US" sz="1600" dirty="0" smtClean="0"/>
              <a:t>network-operator</a:t>
            </a:r>
            <a:r>
              <a:rPr lang="zh-CN" altLang="en-US" sz="1600" dirty="0" smtClean="0"/>
              <a:t>：可执行系统所有功能和资源的相关显示命令，除</a:t>
            </a:r>
            <a:r>
              <a:rPr lang="en-US" altLang="en-US" sz="1600" dirty="0" smtClean="0"/>
              <a:t>display history-command all</a:t>
            </a:r>
            <a:r>
              <a:rPr lang="zh-CN" altLang="en-US" sz="1600" dirty="0" smtClean="0"/>
              <a:t>之外</a:t>
            </a:r>
            <a:endParaRPr lang="en-US" altLang="en-US" sz="16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缺省用户角色</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40000" y="864000"/>
            <a:ext cx="8104216" cy="4851016"/>
          </a:xfrm>
        </p:spPr>
        <p:txBody>
          <a:bodyPr/>
          <a:lstStyle/>
          <a:p>
            <a:pPr marL="342900" lvl="1" indent="-342900" algn="just">
              <a:lnSpc>
                <a:spcPts val="4000"/>
              </a:lnSpc>
              <a:buSzPct val="80000"/>
              <a:buFont typeface="Wingdings" pitchFamily="2" charset="2"/>
              <a:buChar char="l"/>
            </a:pPr>
            <a:r>
              <a:rPr lang="zh-CN" altLang="en-US" sz="1800" b="1" dirty="0" smtClean="0"/>
              <a:t>预定义的</a:t>
            </a:r>
            <a:r>
              <a:rPr lang="en-US" altLang="zh-CN" sz="1800" b="1" dirty="0" smtClean="0"/>
              <a:t>18</a:t>
            </a:r>
            <a:r>
              <a:rPr lang="zh-CN" altLang="en-US" sz="1800" b="1" dirty="0" smtClean="0"/>
              <a:t>种用户角色，除了</a:t>
            </a:r>
            <a:r>
              <a:rPr lang="en-US" sz="1800" b="1" dirty="0" smtClean="0"/>
              <a:t>network-admin</a:t>
            </a:r>
            <a:r>
              <a:rPr lang="zh-CN" altLang="en-US" sz="1800" b="1" dirty="0" smtClean="0"/>
              <a:t>和</a:t>
            </a:r>
            <a:r>
              <a:rPr lang="en-US" sz="1800" b="1" dirty="0" smtClean="0"/>
              <a:t>network-operator</a:t>
            </a:r>
            <a:r>
              <a:rPr lang="zh-CN" altLang="en-US" sz="1800" b="1" dirty="0" smtClean="0"/>
              <a:t>之外，还有</a:t>
            </a:r>
            <a:r>
              <a:rPr lang="en-US" altLang="zh-CN" sz="1800" b="1" dirty="0" smtClean="0"/>
              <a:t>16</a:t>
            </a:r>
            <a:r>
              <a:rPr lang="zh-CN" altLang="en-US" sz="1800" b="1" dirty="0" smtClean="0"/>
              <a:t>个</a:t>
            </a:r>
            <a:r>
              <a:rPr lang="en-US" sz="1800" b="1" dirty="0" smtClean="0"/>
              <a:t>level-</a:t>
            </a:r>
            <a:r>
              <a:rPr lang="en-US" sz="1800" b="1" i="1" dirty="0" smtClean="0"/>
              <a:t>n</a:t>
            </a:r>
            <a:r>
              <a:rPr lang="en-US" sz="1800" b="1" dirty="0" smtClean="0"/>
              <a:t> (</a:t>
            </a:r>
            <a:r>
              <a:rPr lang="en-US" sz="1800" b="1" i="1" dirty="0" smtClean="0"/>
              <a:t>n </a:t>
            </a:r>
            <a:r>
              <a:rPr lang="en-US" sz="1800" b="1" dirty="0" smtClean="0"/>
              <a:t>= 0～15)</a:t>
            </a:r>
            <a:r>
              <a:rPr lang="zh-CN" altLang="en-US" sz="1800" b="1" dirty="0" smtClean="0"/>
              <a:t>，除了</a:t>
            </a:r>
            <a:r>
              <a:rPr lang="en-US" altLang="zh-CN" sz="1800" b="1" dirty="0" smtClean="0"/>
              <a:t>level-15</a:t>
            </a:r>
            <a:r>
              <a:rPr lang="zh-CN" altLang="en-US" sz="1800" b="1" dirty="0" smtClean="0"/>
              <a:t>之外，其他的可以由管理员为其配置权限</a:t>
            </a:r>
            <a:endParaRPr lang="en-US" sz="1800" b="1" dirty="0" smtClean="0"/>
          </a:p>
          <a:p>
            <a:pPr lvl="1" algn="just" eaLnBrk="1" hangingPunct="1">
              <a:lnSpc>
                <a:spcPts val="3800"/>
              </a:lnSpc>
              <a:buSzPct val="80000"/>
            </a:pPr>
            <a:r>
              <a:rPr lang="en-US" altLang="en-US" sz="1600" dirty="0" smtClean="0"/>
              <a:t>level-0： </a:t>
            </a:r>
            <a:r>
              <a:rPr lang="zh-CN" altLang="en-US" sz="1600" dirty="0" smtClean="0"/>
              <a:t>可执行命令</a:t>
            </a:r>
            <a:r>
              <a:rPr lang="en-US" altLang="en-US" sz="1600" dirty="0" smtClean="0"/>
              <a:t>ping、tracert、ssh2、telnet</a:t>
            </a:r>
            <a:r>
              <a:rPr lang="zh-CN" altLang="en-US" sz="1600" dirty="0" smtClean="0"/>
              <a:t>和</a:t>
            </a:r>
            <a:r>
              <a:rPr lang="en-US" altLang="en-US" sz="1600" dirty="0" smtClean="0"/>
              <a:t>super</a:t>
            </a:r>
            <a:endParaRPr lang="en-US" altLang="zh-CN" sz="1600" dirty="0" smtClean="0"/>
          </a:p>
          <a:p>
            <a:pPr lvl="1" algn="just" eaLnBrk="1" hangingPunct="1">
              <a:lnSpc>
                <a:spcPts val="3800"/>
              </a:lnSpc>
              <a:buSzPct val="80000"/>
            </a:pPr>
            <a:r>
              <a:rPr lang="en-US" altLang="en-US" sz="1600" dirty="0" smtClean="0"/>
              <a:t>level-1： </a:t>
            </a:r>
            <a:r>
              <a:rPr lang="zh-CN" altLang="en-US" sz="1600" dirty="0" smtClean="0"/>
              <a:t>同于</a:t>
            </a:r>
            <a:r>
              <a:rPr lang="en-US" altLang="en-US" sz="1600" dirty="0" smtClean="0"/>
              <a:t>network-operator</a:t>
            </a:r>
          </a:p>
          <a:p>
            <a:pPr lvl="1" algn="just" eaLnBrk="1" hangingPunct="1">
              <a:lnSpc>
                <a:spcPts val="3800"/>
              </a:lnSpc>
              <a:buSzPct val="80000"/>
            </a:pPr>
            <a:r>
              <a:rPr lang="en-US" altLang="zh-CN" sz="1600" dirty="0" smtClean="0"/>
              <a:t>level-9</a:t>
            </a:r>
            <a:r>
              <a:rPr lang="zh-CN" altLang="en-US" sz="1600" dirty="0" smtClean="0"/>
              <a:t>：可操作系统中绝大多数的功能和所有的资源，但不能操作</a:t>
            </a:r>
            <a:r>
              <a:rPr lang="en-US" altLang="en-US" sz="1600" dirty="0" smtClean="0"/>
              <a:t>display history-command all</a:t>
            </a:r>
            <a:r>
              <a:rPr lang="zh-CN" altLang="en-US" sz="1600" dirty="0" smtClean="0"/>
              <a:t>命令、</a:t>
            </a:r>
            <a:r>
              <a:rPr lang="en-US" altLang="en-US" sz="1600" dirty="0" smtClean="0"/>
              <a:t>RBAC、</a:t>
            </a:r>
            <a:r>
              <a:rPr lang="zh-CN" altLang="en-US" sz="1600" dirty="0" smtClean="0"/>
              <a:t>文件管理、设备管理以及本地用户特性</a:t>
            </a:r>
            <a:endParaRPr lang="en-US" altLang="zh-CN" sz="1600" dirty="0" smtClean="0"/>
          </a:p>
          <a:p>
            <a:pPr lvl="1" algn="just" eaLnBrk="1" hangingPunct="1">
              <a:lnSpc>
                <a:spcPts val="3800"/>
              </a:lnSpc>
              <a:buSzPct val="80000"/>
            </a:pPr>
            <a:r>
              <a:rPr lang="en-US" altLang="en-US" sz="1600" dirty="0" smtClean="0"/>
              <a:t>level-15：</a:t>
            </a:r>
            <a:r>
              <a:rPr lang="zh-CN" altLang="en-US" sz="1600" dirty="0" smtClean="0"/>
              <a:t>具有与</a:t>
            </a:r>
            <a:r>
              <a:rPr lang="en-US" altLang="en-US" sz="1600" dirty="0" smtClean="0"/>
              <a:t>network-admin</a:t>
            </a:r>
            <a:r>
              <a:rPr lang="zh-CN" altLang="en-US" sz="1600" dirty="0" smtClean="0"/>
              <a:t>角色相同的权限</a:t>
            </a:r>
            <a:endParaRPr lang="en-US" altLang="en-US" sz="1600" dirty="0" smtClean="0"/>
          </a:p>
          <a:p>
            <a:pPr lvl="1" algn="just" eaLnBrk="1" hangingPunct="1">
              <a:lnSpc>
                <a:spcPts val="3800"/>
              </a:lnSpc>
              <a:buSzPct val="80000"/>
            </a:pPr>
            <a:r>
              <a:rPr lang="en-US" altLang="en-US" sz="1600" dirty="0" smtClean="0"/>
              <a:t>level-2～level-8和level-10～level-14：无缺省权限</a:t>
            </a:r>
            <a:r>
              <a:rPr lang="zh-CN" altLang="en-US" sz="1600" dirty="0" smtClean="0"/>
              <a:t>，可供自定义</a:t>
            </a:r>
            <a:endParaRPr lang="en-US" altLang="en-US" sz="16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查看缺省角色</a:t>
            </a:r>
            <a:endParaRPr lang="en-US" altLang="zh-CN" dirty="0" smtClean="0">
              <a:solidFill>
                <a:srgbClr val="C00000"/>
              </a:solidFill>
              <a:ea typeface="华文细黑" pitchFamily="2" charset="-122"/>
            </a:endParaRPr>
          </a:p>
        </p:txBody>
      </p:sp>
      <p:sp>
        <p:nvSpPr>
          <p:cNvPr id="6" name="TextBox 5"/>
          <p:cNvSpPr txBox="1"/>
          <p:nvPr/>
        </p:nvSpPr>
        <p:spPr>
          <a:xfrm>
            <a:off x="357190" y="714356"/>
            <a:ext cx="8572528" cy="5857327"/>
          </a:xfrm>
          <a:prstGeom prst="rect">
            <a:avLst/>
          </a:prstGeom>
          <a:noFill/>
          <a:ln>
            <a:noFill/>
          </a:ln>
          <a:effectLst/>
        </p:spPr>
        <p:txBody>
          <a:bodyPr wrap="square" tIns="180000" bIns="180000" rtlCol="0">
            <a:spAutoFit/>
          </a:bodyPr>
          <a:lstStyle/>
          <a:p>
            <a:pPr>
              <a:lnSpc>
                <a:spcPct val="150000"/>
              </a:lnSpc>
            </a:pPr>
            <a:r>
              <a:rPr lang="en-US" altLang="zh-CN" sz="1400" dirty="0" smtClean="0">
                <a:cs typeface="Courier New" pitchFamily="49" charset="0"/>
              </a:rPr>
              <a:t>[H3C]display role name level-1				</a:t>
            </a:r>
            <a:r>
              <a:rPr lang="zh-CN" altLang="en-US" sz="1400" dirty="0" smtClean="0">
                <a:solidFill>
                  <a:srgbClr val="0070C0"/>
                </a:solidFill>
                <a:cs typeface="Courier New" pitchFamily="49" charset="0"/>
              </a:rPr>
              <a:t>查看缺省用户角色</a:t>
            </a:r>
            <a:r>
              <a:rPr lang="en-US" altLang="zh-CN" sz="1400" dirty="0" smtClean="0">
                <a:solidFill>
                  <a:srgbClr val="0070C0"/>
                </a:solidFill>
                <a:cs typeface="Courier New" pitchFamily="49" charset="0"/>
              </a:rPr>
              <a:t>level-1</a:t>
            </a:r>
          </a:p>
          <a:p>
            <a:pPr>
              <a:lnSpc>
                <a:spcPct val="150000"/>
              </a:lnSpc>
            </a:pPr>
            <a:r>
              <a:rPr lang="en-US" altLang="zh-CN" sz="1400" dirty="0" smtClean="0">
                <a:cs typeface="Courier New" pitchFamily="49" charset="0"/>
              </a:rPr>
              <a:t>Role: level-1</a:t>
            </a:r>
          </a:p>
          <a:p>
            <a:pPr>
              <a:lnSpc>
                <a:spcPct val="150000"/>
              </a:lnSpc>
            </a:pPr>
            <a:r>
              <a:rPr lang="en-US" altLang="zh-CN" sz="1400" dirty="0" smtClean="0">
                <a:cs typeface="Courier New" pitchFamily="49" charset="0"/>
              </a:rPr>
              <a:t>  Description: Predefined level-1 role			</a:t>
            </a:r>
            <a:r>
              <a:rPr lang="zh-CN" altLang="en-US" sz="1400" dirty="0" smtClean="0">
                <a:solidFill>
                  <a:srgbClr val="0070C0"/>
                </a:solidFill>
                <a:cs typeface="Courier New" pitchFamily="49" charset="0"/>
              </a:rPr>
              <a:t>预定义的用户角色</a:t>
            </a:r>
            <a:r>
              <a:rPr lang="en-US" altLang="zh-CN" sz="1400" dirty="0" smtClean="0">
                <a:solidFill>
                  <a:srgbClr val="0070C0"/>
                </a:solidFill>
                <a:cs typeface="Courier New" pitchFamily="49" charset="0"/>
              </a:rPr>
              <a:t>level-1</a:t>
            </a:r>
          </a:p>
          <a:p>
            <a:pPr>
              <a:lnSpc>
                <a:spcPct val="150000"/>
              </a:lnSpc>
            </a:pPr>
            <a:r>
              <a:rPr lang="en-US" altLang="zh-CN" sz="1400" dirty="0" smtClean="0">
                <a:cs typeface="Courier New" pitchFamily="49" charset="0"/>
              </a:rPr>
              <a:t>  VLAN policy: permit (default)				</a:t>
            </a:r>
            <a:r>
              <a:rPr lang="zh-CN" altLang="en-US" sz="1400" dirty="0" smtClean="0">
                <a:solidFill>
                  <a:srgbClr val="0070C0"/>
                </a:solidFill>
                <a:cs typeface="Courier New" pitchFamily="49" charset="0"/>
              </a:rPr>
              <a:t>系统预定义的角色均默认可以操作</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  Interface policy: permit (default)				</a:t>
            </a:r>
            <a:r>
              <a:rPr lang="zh-CN" altLang="en-US" sz="1400" dirty="0" smtClean="0">
                <a:solidFill>
                  <a:srgbClr val="0070C0"/>
                </a:solidFill>
                <a:cs typeface="Courier New" pitchFamily="49" charset="0"/>
              </a:rPr>
              <a:t>所有系统资源</a:t>
            </a:r>
            <a:endParaRPr lang="en-US" altLang="zh-CN" sz="1400" dirty="0" smtClean="0">
              <a:cs typeface="Courier New" pitchFamily="49" charset="0"/>
            </a:endParaRPr>
          </a:p>
          <a:p>
            <a:pPr>
              <a:lnSpc>
                <a:spcPct val="150000"/>
              </a:lnSpc>
            </a:pPr>
            <a:r>
              <a:rPr lang="en-US" altLang="zh-CN" sz="1400" dirty="0" smtClean="0">
                <a:cs typeface="Courier New" pitchFamily="49" charset="0"/>
              </a:rPr>
              <a:t>  VPN instance policy: permit (default)</a:t>
            </a:r>
          </a:p>
          <a:p>
            <a:pPr>
              <a:lnSpc>
                <a:spcPct val="150000"/>
              </a:lnSpc>
            </a:pPr>
            <a:r>
              <a:rPr lang="en-US" altLang="zh-CN" sz="1400" dirty="0" smtClean="0">
                <a:cs typeface="Courier New" pitchFamily="49" charset="0"/>
              </a:rPr>
              <a:t>  -------------------------------------------------------------------</a:t>
            </a:r>
          </a:p>
          <a:p>
            <a:pPr>
              <a:lnSpc>
                <a:spcPct val="150000"/>
              </a:lnSpc>
            </a:pPr>
            <a:r>
              <a:rPr lang="en-US" altLang="zh-CN" sz="1400" dirty="0" smtClean="0">
                <a:cs typeface="Courier New" pitchFamily="49" charset="0"/>
              </a:rPr>
              <a:t>  Rule    Perm   Type  Scope         Entity                          </a:t>
            </a:r>
          </a:p>
          <a:p>
            <a:pPr>
              <a:lnSpc>
                <a:spcPct val="150000"/>
              </a:lnSpc>
            </a:pPr>
            <a:r>
              <a:rPr lang="en-US" altLang="zh-CN" sz="1400" dirty="0" smtClean="0">
                <a:cs typeface="Courier New" pitchFamily="49" charset="0"/>
              </a:rPr>
              <a:t>  -------------------------------------------------------------------</a:t>
            </a:r>
          </a:p>
          <a:p>
            <a:pPr>
              <a:lnSpc>
                <a:spcPct val="150000"/>
              </a:lnSpc>
            </a:pPr>
            <a:r>
              <a:rPr lang="en-US" altLang="zh-CN" sz="1400" dirty="0" smtClean="0">
                <a:cs typeface="Courier New" pitchFamily="49" charset="0"/>
              </a:rPr>
              <a:t>  sys-1   permit         command       </a:t>
            </a:r>
            <a:r>
              <a:rPr lang="en-US" altLang="zh-CN" sz="1400" dirty="0" err="1" smtClean="0">
                <a:cs typeface="Courier New" pitchFamily="49" charset="0"/>
              </a:rPr>
              <a:t>tracert</a:t>
            </a:r>
            <a:r>
              <a:rPr lang="en-US" altLang="zh-CN" sz="1400" dirty="0" smtClean="0">
                <a:cs typeface="Courier New" pitchFamily="49" charset="0"/>
              </a:rPr>
              <a:t> *                       </a:t>
            </a:r>
          </a:p>
          <a:p>
            <a:pPr>
              <a:lnSpc>
                <a:spcPct val="150000"/>
              </a:lnSpc>
            </a:pPr>
            <a:r>
              <a:rPr lang="en-US" altLang="zh-CN" sz="1400" dirty="0" smtClean="0">
                <a:cs typeface="Courier New" pitchFamily="49" charset="0"/>
              </a:rPr>
              <a:t>  sys-2   permit         command       telnet *                        </a:t>
            </a:r>
          </a:p>
          <a:p>
            <a:pPr>
              <a:lnSpc>
                <a:spcPct val="150000"/>
              </a:lnSpc>
            </a:pPr>
            <a:r>
              <a:rPr lang="en-US" altLang="zh-CN" sz="1400" dirty="0" smtClean="0">
                <a:cs typeface="Courier New" pitchFamily="49" charset="0"/>
              </a:rPr>
              <a:t>  sys-3   permit         command       ping *                          </a:t>
            </a:r>
          </a:p>
          <a:p>
            <a:pPr>
              <a:lnSpc>
                <a:spcPct val="150000"/>
              </a:lnSpc>
            </a:pPr>
            <a:r>
              <a:rPr lang="en-US" altLang="zh-CN" sz="1400" dirty="0" smtClean="0">
                <a:cs typeface="Courier New" pitchFamily="49" charset="0"/>
              </a:rPr>
              <a:t>  sys-4   permit         command       ssh2 *                          </a:t>
            </a:r>
          </a:p>
          <a:p>
            <a:pPr>
              <a:lnSpc>
                <a:spcPct val="150000"/>
              </a:lnSpc>
            </a:pPr>
            <a:r>
              <a:rPr lang="en-US" altLang="zh-CN" sz="1400" dirty="0" smtClean="0">
                <a:cs typeface="Courier New" pitchFamily="49" charset="0"/>
              </a:rPr>
              <a:t>  sys-5   permit         command       display *                       </a:t>
            </a:r>
          </a:p>
          <a:p>
            <a:pPr>
              <a:lnSpc>
                <a:spcPct val="150000"/>
              </a:lnSpc>
            </a:pPr>
            <a:r>
              <a:rPr lang="en-US" altLang="zh-CN" sz="1400" dirty="0" smtClean="0">
                <a:cs typeface="Courier New" pitchFamily="49" charset="0"/>
              </a:rPr>
              <a:t>  sys-6   permit         command       super *                         </a:t>
            </a:r>
          </a:p>
          <a:p>
            <a:pPr>
              <a:lnSpc>
                <a:spcPct val="150000"/>
              </a:lnSpc>
            </a:pPr>
            <a:r>
              <a:rPr lang="en-US" altLang="zh-CN" sz="1400" dirty="0" smtClean="0">
                <a:cs typeface="Courier New" pitchFamily="49" charset="0"/>
              </a:rPr>
              <a:t>  sys-7   </a:t>
            </a:r>
            <a:r>
              <a:rPr lang="en-US" altLang="zh-CN" sz="1400" dirty="0" smtClean="0">
                <a:solidFill>
                  <a:srgbClr val="FF0000"/>
                </a:solidFill>
                <a:cs typeface="Courier New" pitchFamily="49" charset="0"/>
              </a:rPr>
              <a:t>deny</a:t>
            </a:r>
            <a:r>
              <a:rPr lang="en-US" altLang="zh-CN" sz="1400" dirty="0" smtClean="0">
                <a:cs typeface="Courier New" pitchFamily="49" charset="0"/>
              </a:rPr>
              <a:t>           command       display history-command all     	</a:t>
            </a:r>
            <a:r>
              <a:rPr lang="zh-CN" altLang="en-US" sz="1400" dirty="0" smtClean="0">
                <a:solidFill>
                  <a:srgbClr val="0070C0"/>
                </a:solidFill>
                <a:cs typeface="Courier New" pitchFamily="49" charset="0"/>
              </a:rPr>
              <a:t>不能执行</a:t>
            </a:r>
            <a:r>
              <a:rPr lang="en-US" altLang="zh-CN" sz="1400" dirty="0" smtClean="0">
                <a:solidFill>
                  <a:srgbClr val="0070C0"/>
                </a:solidFill>
                <a:cs typeface="Courier New" pitchFamily="49" charset="0"/>
              </a:rPr>
              <a:t>display history-command all</a:t>
            </a:r>
          </a:p>
          <a:p>
            <a:pPr>
              <a:lnSpc>
                <a:spcPct val="150000"/>
              </a:lnSpc>
            </a:pPr>
            <a:r>
              <a:rPr lang="en-US" altLang="zh-CN" sz="1400" dirty="0" smtClean="0">
                <a:cs typeface="Courier New" pitchFamily="49" charset="0"/>
              </a:rPr>
              <a:t>  R:Read W:Write X:Execute				</a:t>
            </a:r>
            <a:r>
              <a:rPr lang="zh-CN" altLang="en-US" sz="1400" dirty="0" smtClean="0">
                <a:solidFill>
                  <a:srgbClr val="0070C0"/>
                </a:solidFill>
                <a:cs typeface="Courier New" pitchFamily="49" charset="0"/>
              </a:rPr>
              <a:t>可限制的三种操作：读、写、执行</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配置方法</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71472" y="857232"/>
            <a:ext cx="8104216" cy="5572164"/>
          </a:xfrm>
        </p:spPr>
        <p:txBody>
          <a:bodyPr/>
          <a:lstStyle/>
          <a:p>
            <a:pPr marL="342900" lvl="1" indent="-342900" algn="just">
              <a:lnSpc>
                <a:spcPts val="3400"/>
              </a:lnSpc>
              <a:buSzPct val="80000"/>
              <a:buFont typeface="Wingdings" pitchFamily="2" charset="2"/>
              <a:buChar char="l"/>
            </a:pPr>
            <a:r>
              <a:rPr lang="zh-CN" altLang="en-US" sz="1800" b="1" dirty="0" smtClean="0"/>
              <a:t>创建用户角色</a:t>
            </a:r>
            <a:endParaRPr lang="en-US" altLang="zh-CN" sz="1800" b="1" dirty="0" smtClean="0"/>
          </a:p>
          <a:p>
            <a:pPr lvl="1" algn="just" eaLnBrk="1" hangingPunct="1">
              <a:lnSpc>
                <a:spcPts val="3400"/>
              </a:lnSpc>
              <a:buSzPct val="80000"/>
            </a:pPr>
            <a:r>
              <a:rPr lang="en-US" altLang="en-US" sz="1600" dirty="0" smtClean="0"/>
              <a:t>[H3C] role name </a:t>
            </a:r>
            <a:r>
              <a:rPr lang="en-US" altLang="en-US" sz="1600" i="1" dirty="0" smtClean="0"/>
              <a:t>role-name</a:t>
            </a:r>
          </a:p>
          <a:p>
            <a:pPr marL="342900" lvl="1" indent="-342900" algn="just">
              <a:lnSpc>
                <a:spcPts val="3400"/>
              </a:lnSpc>
              <a:buSzPct val="80000"/>
              <a:buFont typeface="Wingdings" pitchFamily="2" charset="2"/>
              <a:buChar char="l"/>
            </a:pPr>
            <a:r>
              <a:rPr lang="zh-CN" altLang="en-US" sz="1800" b="1" dirty="0" smtClean="0"/>
              <a:t>配置基于命令的规则</a:t>
            </a:r>
            <a:endParaRPr lang="en-US" altLang="zh-CN" sz="1800" b="1" dirty="0" smtClean="0"/>
          </a:p>
          <a:p>
            <a:pPr lvl="1" algn="just" eaLnBrk="1" hangingPunct="1">
              <a:lnSpc>
                <a:spcPts val="3400"/>
              </a:lnSpc>
              <a:buSzPct val="80000"/>
            </a:pPr>
            <a:r>
              <a:rPr lang="en-US" altLang="en-US" sz="1600" dirty="0" smtClean="0"/>
              <a:t>[H3C-role-rolename] rule </a:t>
            </a:r>
            <a:r>
              <a:rPr lang="en-US" altLang="en-US" sz="1600" i="1" dirty="0" smtClean="0"/>
              <a:t>number</a:t>
            </a:r>
            <a:r>
              <a:rPr lang="en-US" altLang="en-US" sz="1600" dirty="0" smtClean="0"/>
              <a:t> { deny | permit } command </a:t>
            </a:r>
            <a:r>
              <a:rPr lang="en-US" altLang="en-US" sz="1600" i="1" dirty="0" err="1" smtClean="0"/>
              <a:t>command</a:t>
            </a:r>
            <a:r>
              <a:rPr lang="en-US" altLang="en-US" sz="1600" i="1" dirty="0" smtClean="0"/>
              <a:t>-string</a:t>
            </a:r>
          </a:p>
          <a:p>
            <a:pPr marL="342900" lvl="1" indent="-342900" algn="just">
              <a:lnSpc>
                <a:spcPts val="3400"/>
              </a:lnSpc>
              <a:buSzPct val="80000"/>
              <a:buFont typeface="Wingdings" pitchFamily="2" charset="2"/>
              <a:buChar char="l"/>
            </a:pPr>
            <a:r>
              <a:rPr lang="zh-CN" altLang="en-US" sz="1800" b="1" dirty="0" smtClean="0"/>
              <a:t>配置基于特性的规则</a:t>
            </a:r>
          </a:p>
          <a:p>
            <a:pPr lvl="1" algn="just" eaLnBrk="1" hangingPunct="1">
              <a:lnSpc>
                <a:spcPts val="3400"/>
              </a:lnSpc>
              <a:buSzPct val="80000"/>
            </a:pPr>
            <a:r>
              <a:rPr lang="en-US" altLang="en-US" sz="1600" dirty="0" smtClean="0"/>
              <a:t>[H3C-role-rolename] rule </a:t>
            </a:r>
            <a:r>
              <a:rPr lang="en-US" altLang="en-US" sz="1600" i="1" dirty="0" smtClean="0"/>
              <a:t>number</a:t>
            </a:r>
            <a:r>
              <a:rPr lang="en-US" altLang="en-US" sz="1600" dirty="0" smtClean="0"/>
              <a:t> { deny | permit } { execute | read | write } * feature [ </a:t>
            </a:r>
            <a:r>
              <a:rPr lang="en-US" altLang="en-US" sz="1600" i="1" dirty="0" smtClean="0"/>
              <a:t>feature-name </a:t>
            </a:r>
            <a:r>
              <a:rPr lang="en-US" altLang="en-US" sz="1600" dirty="0" smtClean="0"/>
              <a:t>]</a:t>
            </a:r>
          </a:p>
          <a:p>
            <a:pPr marL="342900" lvl="1" indent="-342900" algn="just">
              <a:lnSpc>
                <a:spcPts val="3400"/>
              </a:lnSpc>
              <a:buSzPct val="80000"/>
              <a:buFont typeface="Wingdings" pitchFamily="2" charset="2"/>
              <a:buChar char="l"/>
            </a:pPr>
            <a:r>
              <a:rPr lang="zh-CN" altLang="en-US" sz="1800" b="1" dirty="0" smtClean="0"/>
              <a:t>配置基于特性组的规则</a:t>
            </a:r>
          </a:p>
          <a:p>
            <a:pPr lvl="1" algn="just" eaLnBrk="1" hangingPunct="1">
              <a:lnSpc>
                <a:spcPts val="3400"/>
              </a:lnSpc>
              <a:buSzPct val="80000"/>
            </a:pPr>
            <a:r>
              <a:rPr lang="en-US" altLang="en-US" sz="1600" dirty="0" smtClean="0"/>
              <a:t>[H3C-role-rolename] rule </a:t>
            </a:r>
            <a:r>
              <a:rPr lang="en-US" altLang="en-US" sz="1600" i="1" dirty="0" smtClean="0"/>
              <a:t>number </a:t>
            </a:r>
            <a:r>
              <a:rPr lang="en-US" altLang="en-US" sz="1600" dirty="0" smtClean="0"/>
              <a:t>{ deny | permit } { execute | read | write } * feature-group </a:t>
            </a:r>
            <a:r>
              <a:rPr lang="en-US" altLang="en-US" sz="1600" i="1" dirty="0" smtClean="0"/>
              <a:t>feature-group-name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配置方法</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40000" y="900000"/>
            <a:ext cx="8104216" cy="5572164"/>
          </a:xfrm>
        </p:spPr>
        <p:txBody>
          <a:bodyPr/>
          <a:lstStyle/>
          <a:p>
            <a:pPr marL="342900" lvl="1" indent="-342900" algn="just">
              <a:lnSpc>
                <a:spcPts val="3400"/>
              </a:lnSpc>
              <a:buSzPct val="80000"/>
              <a:buFont typeface="Wingdings" pitchFamily="2" charset="2"/>
              <a:buChar char="l"/>
            </a:pPr>
            <a:r>
              <a:rPr lang="zh-CN" altLang="en-US" sz="1800" b="1" dirty="0" smtClean="0"/>
              <a:t>进入接口策略视图</a:t>
            </a:r>
            <a:endParaRPr lang="en-US" altLang="zh-CN" sz="1800" b="1" dirty="0" smtClean="0"/>
          </a:p>
          <a:p>
            <a:pPr lvl="1" algn="just" eaLnBrk="1" hangingPunct="1">
              <a:lnSpc>
                <a:spcPts val="3400"/>
              </a:lnSpc>
              <a:buSzPct val="80000"/>
            </a:pPr>
            <a:r>
              <a:rPr lang="en-US" altLang="en-US" sz="1600" dirty="0" smtClean="0"/>
              <a:t>[H3C-role-rolename] interface policy deny</a:t>
            </a:r>
            <a:endParaRPr lang="en-US" altLang="en-US" sz="1600" i="1" dirty="0" smtClean="0"/>
          </a:p>
          <a:p>
            <a:pPr marL="342900" lvl="1" indent="-342900" algn="just">
              <a:lnSpc>
                <a:spcPts val="3400"/>
              </a:lnSpc>
              <a:buSzPct val="80000"/>
              <a:buFont typeface="Wingdings" pitchFamily="2" charset="2"/>
              <a:buChar char="l"/>
            </a:pPr>
            <a:r>
              <a:rPr lang="zh-CN" altLang="en-US" sz="1800" b="1" dirty="0" smtClean="0"/>
              <a:t>配置允许操作的接口资源</a:t>
            </a:r>
          </a:p>
          <a:p>
            <a:pPr lvl="1" algn="just" eaLnBrk="1" hangingPunct="1">
              <a:lnSpc>
                <a:spcPts val="3400"/>
              </a:lnSpc>
              <a:buSzPct val="80000"/>
            </a:pPr>
            <a:r>
              <a:rPr lang="en-US" altLang="en-US" sz="1600" dirty="0" smtClean="0"/>
              <a:t>[H3C-role-rolename-ifpolicy] permit interface </a:t>
            </a:r>
            <a:r>
              <a:rPr lang="en-US" sz="1600" i="1" dirty="0" err="1" smtClean="0"/>
              <a:t>interface</a:t>
            </a:r>
            <a:r>
              <a:rPr lang="en-US" sz="1600" i="1" dirty="0" smtClean="0"/>
              <a:t>-list</a:t>
            </a:r>
          </a:p>
          <a:p>
            <a:pPr marL="342900" lvl="1" indent="-342900" algn="just">
              <a:lnSpc>
                <a:spcPts val="3400"/>
              </a:lnSpc>
              <a:buSzPct val="80000"/>
              <a:buFont typeface="Wingdings" pitchFamily="2" charset="2"/>
              <a:buChar char="l"/>
            </a:pPr>
            <a:r>
              <a:rPr lang="zh-CN" altLang="en-US" sz="1800" b="1" dirty="0" smtClean="0"/>
              <a:t>进入</a:t>
            </a:r>
            <a:r>
              <a:rPr lang="en-US" altLang="zh-CN" sz="1800" b="1" dirty="0" smtClean="0"/>
              <a:t>VLAN</a:t>
            </a:r>
            <a:r>
              <a:rPr lang="zh-CN" altLang="en-US" sz="1800" b="1" dirty="0" smtClean="0"/>
              <a:t>策略视图</a:t>
            </a:r>
            <a:endParaRPr lang="en-US" altLang="zh-CN" sz="1800" b="1" dirty="0" smtClean="0"/>
          </a:p>
          <a:p>
            <a:pPr lvl="1" algn="just" eaLnBrk="1" hangingPunct="1">
              <a:lnSpc>
                <a:spcPts val="3400"/>
              </a:lnSpc>
              <a:buSzPct val="80000"/>
            </a:pPr>
            <a:r>
              <a:rPr lang="en-US" altLang="en-US" sz="1600" dirty="0" smtClean="0"/>
              <a:t>[H3C-role-rolename] </a:t>
            </a:r>
            <a:r>
              <a:rPr lang="en-US" altLang="en-US" sz="1600" dirty="0" err="1" smtClean="0"/>
              <a:t>vlan</a:t>
            </a:r>
            <a:r>
              <a:rPr lang="en-US" altLang="en-US" sz="1600" dirty="0" smtClean="0"/>
              <a:t> policy deny</a:t>
            </a:r>
          </a:p>
          <a:p>
            <a:pPr marL="342900" lvl="1" indent="-342900" algn="just">
              <a:lnSpc>
                <a:spcPts val="3400"/>
              </a:lnSpc>
              <a:buSzPct val="80000"/>
              <a:buFont typeface="Wingdings" pitchFamily="2" charset="2"/>
              <a:buChar char="l"/>
            </a:pPr>
            <a:r>
              <a:rPr lang="zh-CN" altLang="en-US" sz="1800" b="1" dirty="0" smtClean="0"/>
              <a:t>配置允许操作的</a:t>
            </a:r>
            <a:r>
              <a:rPr lang="en-US" altLang="zh-CN" sz="1800" b="1" dirty="0" smtClean="0"/>
              <a:t>VLAN</a:t>
            </a:r>
            <a:r>
              <a:rPr lang="zh-CN" altLang="en-US" sz="1800" b="1" dirty="0" smtClean="0"/>
              <a:t>列表</a:t>
            </a:r>
            <a:endParaRPr lang="en-US" altLang="zh-CN" sz="1800" b="1" dirty="0" smtClean="0"/>
          </a:p>
          <a:p>
            <a:pPr lvl="1" algn="just" eaLnBrk="1" hangingPunct="1">
              <a:lnSpc>
                <a:spcPts val="3400"/>
              </a:lnSpc>
              <a:buSzPct val="80000"/>
            </a:pPr>
            <a:r>
              <a:rPr lang="en-US" altLang="en-US" sz="1600" dirty="0" smtClean="0"/>
              <a:t>[H3C-role-rolename-vlanpolicy] permit </a:t>
            </a:r>
            <a:r>
              <a:rPr lang="en-US" altLang="en-US" sz="1600" dirty="0" err="1" smtClean="0"/>
              <a:t>vlan</a:t>
            </a:r>
            <a:r>
              <a:rPr lang="en-US" altLang="en-US" sz="1600" dirty="0" smtClean="0"/>
              <a:t> </a:t>
            </a:r>
            <a:r>
              <a:rPr lang="en-US" sz="1600" i="1" dirty="0" err="1" smtClean="0"/>
              <a:t>vlan</a:t>
            </a:r>
            <a:r>
              <a:rPr lang="en-US" sz="1600" i="1" dirty="0" smtClean="0"/>
              <a:t>-id-list</a:t>
            </a:r>
            <a:endParaRPr lang="en-US" sz="1600" dirty="0" smtClean="0"/>
          </a:p>
          <a:p>
            <a:pPr marL="342900" lvl="1" indent="-342900" algn="just">
              <a:lnSpc>
                <a:spcPts val="3400"/>
              </a:lnSpc>
              <a:buSzPct val="80000"/>
              <a:buFont typeface="Wingdings" pitchFamily="2" charset="2"/>
              <a:buChar char="l"/>
            </a:pPr>
            <a:r>
              <a:rPr lang="zh-CN" altLang="en-US" sz="1800" b="1" dirty="0" smtClean="0"/>
              <a:t>进入</a:t>
            </a:r>
            <a:r>
              <a:rPr lang="en-US" altLang="zh-CN" sz="1800" b="1" dirty="0" smtClean="0"/>
              <a:t>VPN</a:t>
            </a:r>
            <a:r>
              <a:rPr lang="zh-CN" altLang="en-US" sz="1800" b="1" dirty="0" smtClean="0"/>
              <a:t>策略视图</a:t>
            </a:r>
          </a:p>
          <a:p>
            <a:pPr lvl="1" algn="just" eaLnBrk="1" hangingPunct="1">
              <a:lnSpc>
                <a:spcPts val="3400"/>
              </a:lnSpc>
              <a:buSzPct val="80000"/>
            </a:pPr>
            <a:r>
              <a:rPr lang="en-US" altLang="en-US" sz="1600" dirty="0" smtClean="0"/>
              <a:t>[H3C-role-rolename] </a:t>
            </a:r>
            <a:r>
              <a:rPr lang="en-US" altLang="en-US" sz="1600" dirty="0" err="1" smtClean="0"/>
              <a:t>vpn</a:t>
            </a:r>
            <a:r>
              <a:rPr lang="en-US" altLang="en-US" sz="1600" dirty="0" smtClean="0"/>
              <a:t>-instance policy deny</a:t>
            </a:r>
          </a:p>
          <a:p>
            <a:pPr marL="342900" lvl="1" indent="-342900" algn="just">
              <a:lnSpc>
                <a:spcPts val="3400"/>
              </a:lnSpc>
              <a:buSzPct val="80000"/>
              <a:buFont typeface="Wingdings" pitchFamily="2" charset="2"/>
              <a:buChar char="l"/>
            </a:pPr>
            <a:r>
              <a:rPr lang="zh-CN" altLang="en-US" sz="1800" b="1" dirty="0" smtClean="0"/>
              <a:t>配置允许操作的</a:t>
            </a:r>
            <a:r>
              <a:rPr lang="en-US" altLang="zh-CN" sz="1800" b="1" dirty="0" smtClean="0"/>
              <a:t>VPN</a:t>
            </a:r>
            <a:r>
              <a:rPr lang="zh-CN" altLang="en-US" sz="1800" b="1" dirty="0" smtClean="0"/>
              <a:t>列表</a:t>
            </a:r>
          </a:p>
          <a:p>
            <a:pPr lvl="1" algn="just" eaLnBrk="1" hangingPunct="1">
              <a:lnSpc>
                <a:spcPts val="3400"/>
              </a:lnSpc>
              <a:buSzPct val="80000"/>
            </a:pPr>
            <a:r>
              <a:rPr lang="en-US" altLang="en-US" sz="1600" dirty="0" smtClean="0"/>
              <a:t>[H3C-role-rolename-vpnpolicy] </a:t>
            </a:r>
            <a:r>
              <a:rPr lang="fr-FR" altLang="en-US" sz="1600" dirty="0" smtClean="0"/>
              <a:t>permit vpn-instance </a:t>
            </a:r>
            <a:r>
              <a:rPr lang="fr-FR" sz="1600" i="1" dirty="0" smtClean="0"/>
              <a:t>vpn-instance-name</a:t>
            </a:r>
            <a:r>
              <a:rPr lang="fr-FR" sz="1600" dirty="0" smtClean="0"/>
              <a:t>&amp;&lt;1-10&gt;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配置方法</a:t>
            </a:r>
            <a:endParaRPr lang="en-US" altLang="zh-CN" dirty="0" smtClean="0">
              <a:solidFill>
                <a:srgbClr val="C00000"/>
              </a:solidFill>
              <a:ea typeface="华文细黑" pitchFamily="2" charset="-122"/>
            </a:endParaRPr>
          </a:p>
        </p:txBody>
      </p:sp>
      <p:sp>
        <p:nvSpPr>
          <p:cNvPr id="8195" name="Rectangle 3"/>
          <p:cNvSpPr>
            <a:spLocks noGrp="1" noChangeArrowheads="1"/>
          </p:cNvSpPr>
          <p:nvPr>
            <p:ph type="body" idx="1"/>
          </p:nvPr>
        </p:nvSpPr>
        <p:spPr>
          <a:xfrm>
            <a:off x="540000" y="900000"/>
            <a:ext cx="8104216" cy="4600702"/>
          </a:xfrm>
        </p:spPr>
        <p:txBody>
          <a:bodyPr/>
          <a:lstStyle/>
          <a:p>
            <a:pPr marL="342900" lvl="1" indent="-342900" algn="just">
              <a:lnSpc>
                <a:spcPct val="200000"/>
              </a:lnSpc>
              <a:buSzPct val="80000"/>
              <a:buFont typeface="Wingdings" pitchFamily="2" charset="2"/>
              <a:buChar char="l"/>
            </a:pPr>
            <a:r>
              <a:rPr lang="zh-CN" altLang="en-US" sz="1800" b="1" dirty="0" smtClean="0"/>
              <a:t>创建特性组，并进入特性组视图</a:t>
            </a:r>
          </a:p>
          <a:p>
            <a:pPr lvl="1" algn="just" eaLnBrk="1" hangingPunct="1">
              <a:lnSpc>
                <a:spcPct val="200000"/>
              </a:lnSpc>
              <a:buSzPct val="80000"/>
            </a:pPr>
            <a:r>
              <a:rPr lang="en-US" altLang="en-US" sz="1600" dirty="0" smtClean="0"/>
              <a:t>[H3C] </a:t>
            </a:r>
            <a:r>
              <a:rPr lang="en-US" sz="1600" dirty="0" smtClean="0"/>
              <a:t>role feature-group name </a:t>
            </a:r>
            <a:r>
              <a:rPr lang="en-US" sz="1600" i="1" dirty="0" smtClean="0"/>
              <a:t>feature-group-name</a:t>
            </a:r>
            <a:endParaRPr lang="en-US" altLang="en-US" sz="1600" dirty="0" smtClean="0"/>
          </a:p>
          <a:p>
            <a:pPr marL="342900" lvl="1" indent="-342900" algn="just">
              <a:lnSpc>
                <a:spcPct val="200000"/>
              </a:lnSpc>
              <a:buSzPct val="80000"/>
              <a:buFont typeface="Wingdings" pitchFamily="2" charset="2"/>
              <a:buChar char="l"/>
            </a:pPr>
            <a:r>
              <a:rPr lang="zh-CN" altLang="en-US" sz="1800" b="1" dirty="0" smtClean="0"/>
              <a:t>向特性组中添加特性</a:t>
            </a:r>
          </a:p>
          <a:p>
            <a:pPr lvl="1" algn="just" eaLnBrk="1" hangingPunct="1">
              <a:lnSpc>
                <a:spcPct val="200000"/>
              </a:lnSpc>
              <a:buSzPct val="80000"/>
            </a:pPr>
            <a:r>
              <a:rPr lang="en-US" altLang="en-US" sz="1600" dirty="0" smtClean="0"/>
              <a:t>[H3C-featuregrp-featuregroupname] feature </a:t>
            </a:r>
            <a:r>
              <a:rPr lang="en-US" altLang="en-US" sz="1600" i="1" dirty="0" err="1" smtClean="0"/>
              <a:t>feature</a:t>
            </a:r>
            <a:r>
              <a:rPr lang="en-US" altLang="en-US" sz="1600" i="1" dirty="0" smtClean="0"/>
              <a:t>-name</a:t>
            </a:r>
          </a:p>
          <a:p>
            <a:pPr marL="342900" lvl="1" indent="-342900" algn="just">
              <a:lnSpc>
                <a:spcPct val="200000"/>
              </a:lnSpc>
              <a:buSzPct val="80000"/>
              <a:buFont typeface="Wingdings" pitchFamily="2" charset="2"/>
              <a:buChar char="l"/>
            </a:pPr>
            <a:r>
              <a:rPr lang="zh-CN" altLang="en-US" sz="1800" b="1" dirty="0" smtClean="0"/>
              <a:t>创建本地用户，并进入本地用户视图</a:t>
            </a:r>
          </a:p>
          <a:p>
            <a:pPr lvl="1" algn="just" eaLnBrk="1" hangingPunct="1">
              <a:lnSpc>
                <a:spcPct val="200000"/>
              </a:lnSpc>
              <a:buSzPct val="80000"/>
            </a:pPr>
            <a:r>
              <a:rPr lang="en-US" altLang="en-US" sz="1600" dirty="0" smtClean="0"/>
              <a:t>[H3C] local-user </a:t>
            </a:r>
            <a:r>
              <a:rPr lang="en-US" altLang="en-US" sz="1600" i="1" dirty="0" smtClean="0"/>
              <a:t>user-name</a:t>
            </a:r>
            <a:r>
              <a:rPr lang="en-US" altLang="en-US" sz="1600" dirty="0" smtClean="0"/>
              <a:t> class { manage | network }</a:t>
            </a:r>
          </a:p>
          <a:p>
            <a:pPr marL="342900" lvl="1" indent="-342900" algn="just">
              <a:lnSpc>
                <a:spcPct val="200000"/>
              </a:lnSpc>
              <a:buSzPct val="80000"/>
              <a:buFont typeface="Wingdings" pitchFamily="2" charset="2"/>
              <a:buChar char="l"/>
            </a:pPr>
            <a:r>
              <a:rPr lang="zh-CN" altLang="en-US" sz="1800" b="1" dirty="0" smtClean="0"/>
              <a:t>为本地用户授权用户角色</a:t>
            </a:r>
          </a:p>
          <a:p>
            <a:pPr lvl="1" algn="just" eaLnBrk="1" hangingPunct="1">
              <a:lnSpc>
                <a:spcPct val="200000"/>
              </a:lnSpc>
              <a:buSzPct val="80000"/>
            </a:pPr>
            <a:r>
              <a:rPr lang="en-US" altLang="en-US" sz="1600" dirty="0" smtClean="0"/>
              <a:t>[</a:t>
            </a:r>
            <a:r>
              <a:rPr lang="en-US" altLang="zh-CN" sz="1600" dirty="0" smtClean="0"/>
              <a:t>H3C</a:t>
            </a:r>
            <a:r>
              <a:rPr lang="en-US" altLang="en-US" sz="1600" dirty="0" smtClean="0"/>
              <a:t>-luser-manage-</a:t>
            </a:r>
            <a:r>
              <a:rPr lang="en-US" altLang="zh-CN" sz="1600" dirty="0" smtClean="0"/>
              <a:t>username</a:t>
            </a:r>
            <a:r>
              <a:rPr lang="en-US" altLang="en-US" sz="1600" dirty="0" smtClean="0"/>
              <a:t>] authorization-attribute user-role </a:t>
            </a:r>
            <a:r>
              <a:rPr lang="en-US" altLang="en-US" sz="1600" i="1" dirty="0" smtClean="0"/>
              <a:t>role-name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配置实例</a:t>
            </a:r>
            <a:endParaRPr lang="en-US" altLang="zh-CN" dirty="0" smtClean="0">
              <a:solidFill>
                <a:srgbClr val="C00000"/>
              </a:solidFill>
              <a:ea typeface="华文细黑" pitchFamily="2" charset="-122"/>
            </a:endParaRPr>
          </a:p>
        </p:txBody>
      </p:sp>
      <p:sp>
        <p:nvSpPr>
          <p:cNvPr id="6" name="TextBox 5"/>
          <p:cNvSpPr txBox="1"/>
          <p:nvPr/>
        </p:nvSpPr>
        <p:spPr>
          <a:xfrm>
            <a:off x="428596" y="1000108"/>
            <a:ext cx="8429684" cy="5103275"/>
          </a:xfrm>
          <a:prstGeom prst="rect">
            <a:avLst/>
          </a:prstGeom>
          <a:solidFill>
            <a:schemeClr val="accent3"/>
          </a:solidFill>
          <a:ln>
            <a:noFill/>
          </a:ln>
          <a:effectLst/>
        </p:spPr>
        <p:txBody>
          <a:bodyPr wrap="square" tIns="180000" bIns="180000" rtlCol="0">
            <a:spAutoFit/>
          </a:bodyPr>
          <a:lstStyle/>
          <a:p>
            <a:pPr>
              <a:lnSpc>
                <a:spcPct val="200000"/>
              </a:lnSpc>
            </a:pPr>
            <a:r>
              <a:rPr lang="en-US" altLang="zh-CN" sz="1400" dirty="0" smtClean="0">
                <a:cs typeface="Courier New" pitchFamily="49" charset="0"/>
              </a:rPr>
              <a:t>[H3C] role name role1						</a:t>
            </a:r>
            <a:r>
              <a:rPr lang="zh-CN" altLang="en-US" sz="1400" dirty="0" smtClean="0">
                <a:solidFill>
                  <a:srgbClr val="0070C0"/>
                </a:solidFill>
                <a:cs typeface="Courier New" pitchFamily="49" charset="0"/>
              </a:rPr>
              <a:t>创建角色</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[H3C-role-role1] rule 1 permit command system-</a:t>
            </a:r>
            <a:r>
              <a:rPr lang="en-US" altLang="zh-CN" sz="1400" dirty="0" err="1" smtClean="0">
                <a:cs typeface="Courier New" pitchFamily="49" charset="0"/>
              </a:rPr>
              <a:t>view;interface</a:t>
            </a:r>
            <a:r>
              <a:rPr lang="en-US" altLang="zh-CN" sz="1400" dirty="0" smtClean="0">
                <a:cs typeface="Courier New" pitchFamily="49" charset="0"/>
              </a:rPr>
              <a:t> *		</a:t>
            </a:r>
            <a:r>
              <a:rPr lang="zh-CN" altLang="en-US" sz="1400" dirty="0" smtClean="0">
                <a:solidFill>
                  <a:srgbClr val="0070C0"/>
                </a:solidFill>
                <a:cs typeface="Courier New" pitchFamily="49" charset="0"/>
              </a:rPr>
              <a:t>配置命令行规则</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[H3C-role-role1] rule 2 permit read write feature </a:t>
            </a:r>
            <a:r>
              <a:rPr lang="en-US" altLang="zh-CN" sz="1400" dirty="0" err="1" smtClean="0">
                <a:cs typeface="Courier New" pitchFamily="49" charset="0"/>
              </a:rPr>
              <a:t>bgp</a:t>
            </a:r>
            <a:r>
              <a:rPr lang="en-US" altLang="zh-CN" sz="1400" dirty="0" smtClean="0">
                <a:cs typeface="Courier New" pitchFamily="49" charset="0"/>
              </a:rPr>
              <a:t> 				</a:t>
            </a:r>
          </a:p>
          <a:p>
            <a:pPr>
              <a:lnSpc>
                <a:spcPct val="200000"/>
              </a:lnSpc>
            </a:pPr>
            <a:r>
              <a:rPr lang="en-US" altLang="zh-CN" sz="1400" dirty="0" smtClean="0">
                <a:cs typeface="Courier New" pitchFamily="49" charset="0"/>
              </a:rPr>
              <a:t>[H3C-role-role1] interface policy deny				</a:t>
            </a:r>
            <a:r>
              <a:rPr lang="zh-CN" altLang="en-US" sz="1400" dirty="0" smtClean="0">
                <a:solidFill>
                  <a:srgbClr val="0070C0"/>
                </a:solidFill>
                <a:cs typeface="Courier New" pitchFamily="49" charset="0"/>
              </a:rPr>
              <a:t>配置接口资源策略</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[H3C-role-role1-ifpolicy] permit interface </a:t>
            </a:r>
            <a:r>
              <a:rPr lang="en-US" altLang="zh-CN" sz="1400" dirty="0" err="1" smtClean="0">
                <a:cs typeface="Courier New" pitchFamily="49" charset="0"/>
              </a:rPr>
              <a:t>GigabitEthernet</a:t>
            </a:r>
            <a:r>
              <a:rPr lang="en-US" altLang="zh-CN" sz="1400" dirty="0" smtClean="0">
                <a:cs typeface="Courier New" pitchFamily="49" charset="0"/>
              </a:rPr>
              <a:t> 0/0		</a:t>
            </a:r>
            <a:r>
              <a:rPr lang="zh-CN" altLang="en-US" sz="1400" dirty="0" smtClean="0">
                <a:solidFill>
                  <a:srgbClr val="0070C0"/>
                </a:solidFill>
                <a:cs typeface="Courier New" pitchFamily="49" charset="0"/>
              </a:rPr>
              <a:t>允许操作接口</a:t>
            </a:r>
            <a:r>
              <a:rPr lang="en-US" altLang="zh-CN" sz="1400" dirty="0" smtClean="0">
                <a:solidFill>
                  <a:srgbClr val="0070C0"/>
                </a:solidFill>
                <a:cs typeface="Courier New" pitchFamily="49" charset="0"/>
              </a:rPr>
              <a:t>G0/0</a:t>
            </a:r>
          </a:p>
          <a:p>
            <a:pPr>
              <a:lnSpc>
                <a:spcPct val="200000"/>
              </a:lnSpc>
            </a:pPr>
            <a:endParaRPr lang="en-US" altLang="zh-CN" sz="1400" dirty="0" smtClean="0">
              <a:cs typeface="Courier New" pitchFamily="49" charset="0"/>
            </a:endParaRPr>
          </a:p>
          <a:p>
            <a:pPr>
              <a:lnSpc>
                <a:spcPct val="200000"/>
              </a:lnSpc>
            </a:pPr>
            <a:r>
              <a:rPr lang="en-US" altLang="zh-CN" sz="1400" dirty="0" smtClean="0">
                <a:cs typeface="Courier New" pitchFamily="49" charset="0"/>
              </a:rPr>
              <a:t>[H3C] local-user user class manage				</a:t>
            </a:r>
            <a:r>
              <a:rPr lang="zh-CN" altLang="en-US" sz="1400" dirty="0" smtClean="0">
                <a:solidFill>
                  <a:srgbClr val="0070C0"/>
                </a:solidFill>
                <a:cs typeface="Courier New" pitchFamily="49" charset="0"/>
              </a:rPr>
              <a:t>创建用户</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[H3C-luser-manage-user] password simple 123</a:t>
            </a:r>
          </a:p>
          <a:p>
            <a:pPr>
              <a:lnSpc>
                <a:spcPct val="200000"/>
              </a:lnSpc>
            </a:pPr>
            <a:r>
              <a:rPr lang="en-US" altLang="zh-CN" sz="1400" dirty="0" smtClean="0">
                <a:cs typeface="Courier New" pitchFamily="49" charset="0"/>
              </a:rPr>
              <a:t>[H3C-luser-manage-user] service-type telnet</a:t>
            </a:r>
          </a:p>
          <a:p>
            <a:pPr>
              <a:lnSpc>
                <a:spcPct val="200000"/>
              </a:lnSpc>
            </a:pPr>
            <a:r>
              <a:rPr lang="en-US" altLang="zh-CN" sz="1400" dirty="0" smtClean="0">
                <a:cs typeface="Courier New" pitchFamily="49" charset="0"/>
              </a:rPr>
              <a:t>[H3C-luser-manage-user] authorization-attribute user-role role1		</a:t>
            </a:r>
            <a:r>
              <a:rPr lang="zh-CN" altLang="en-US" sz="1400" dirty="0" smtClean="0">
                <a:solidFill>
                  <a:srgbClr val="0070C0"/>
                </a:solidFill>
                <a:cs typeface="Courier New" pitchFamily="49" charset="0"/>
              </a:rPr>
              <a:t>配置用户角色为</a:t>
            </a:r>
            <a:r>
              <a:rPr lang="en-US" altLang="zh-CN" sz="1400" dirty="0" smtClean="0">
                <a:solidFill>
                  <a:srgbClr val="0070C0"/>
                </a:solidFill>
                <a:cs typeface="Courier New" pitchFamily="49" charset="0"/>
              </a:rPr>
              <a:t>role1</a:t>
            </a:r>
          </a:p>
          <a:p>
            <a:pPr>
              <a:lnSpc>
                <a:spcPct val="200000"/>
              </a:lnSpc>
            </a:pPr>
            <a:r>
              <a:rPr lang="en-US" altLang="zh-CN" sz="1400" dirty="0" smtClean="0">
                <a:cs typeface="Courier New" pitchFamily="49" charset="0"/>
              </a:rPr>
              <a:t>[H3C-luser-manage-user] undo authorization-attribute user-role network-operator	</a:t>
            </a:r>
            <a:r>
              <a:rPr lang="zh-CN" altLang="en-US" sz="1400" dirty="0" smtClean="0">
                <a:solidFill>
                  <a:srgbClr val="0070C0"/>
                </a:solidFill>
                <a:cs typeface="Courier New" pitchFamily="49" charset="0"/>
              </a:rPr>
              <a:t>删除默认用户角色</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382948" cy="609600"/>
          </a:xfrm>
        </p:spPr>
        <p:txBody>
          <a:bodyPr/>
          <a:lstStyle/>
          <a:p>
            <a:pPr marL="363538" indent="-363538">
              <a:lnSpc>
                <a:spcPct val="150000"/>
              </a:lnSpc>
              <a:spcBef>
                <a:spcPts val="600"/>
              </a:spcBef>
            </a:pPr>
            <a:r>
              <a:rPr lang="zh-CN" altLang="en-US" dirty="0" smtClean="0">
                <a:solidFill>
                  <a:srgbClr val="C00000"/>
                </a:solidFill>
                <a:ea typeface="华文细黑" pitchFamily="2" charset="-122"/>
              </a:rPr>
              <a:t>基于角色的用户访问</a:t>
            </a:r>
            <a:r>
              <a:rPr lang="en-US" altLang="zh-CN" dirty="0" smtClean="0">
                <a:solidFill>
                  <a:srgbClr val="C00000"/>
                </a:solidFill>
                <a:ea typeface="华文细黑" pitchFamily="2" charset="-122"/>
              </a:rPr>
              <a:t>—</a:t>
            </a:r>
            <a:r>
              <a:rPr lang="zh-CN" altLang="en-US" dirty="0" smtClean="0">
                <a:solidFill>
                  <a:srgbClr val="C00000"/>
                </a:solidFill>
                <a:ea typeface="华文细黑" pitchFamily="2" charset="-122"/>
              </a:rPr>
              <a:t>查看用户角色</a:t>
            </a:r>
            <a:endParaRPr lang="en-US" altLang="zh-CN" dirty="0" smtClean="0">
              <a:solidFill>
                <a:srgbClr val="C00000"/>
              </a:solidFill>
              <a:ea typeface="华文细黑" pitchFamily="2" charset="-122"/>
            </a:endParaRPr>
          </a:p>
        </p:txBody>
      </p:sp>
      <p:sp>
        <p:nvSpPr>
          <p:cNvPr id="6" name="TextBox 5"/>
          <p:cNvSpPr txBox="1"/>
          <p:nvPr/>
        </p:nvSpPr>
        <p:spPr>
          <a:xfrm>
            <a:off x="571504" y="857232"/>
            <a:ext cx="8215338" cy="5534162"/>
          </a:xfrm>
          <a:prstGeom prst="rect">
            <a:avLst/>
          </a:prstGeom>
          <a:noFill/>
          <a:ln>
            <a:noFill/>
          </a:ln>
          <a:effectLst/>
        </p:spPr>
        <p:txBody>
          <a:bodyPr wrap="square" tIns="180000" bIns="180000" rtlCol="0">
            <a:spAutoFit/>
          </a:bodyPr>
          <a:lstStyle/>
          <a:p>
            <a:pPr>
              <a:lnSpc>
                <a:spcPct val="150000"/>
              </a:lnSpc>
            </a:pPr>
            <a:r>
              <a:rPr lang="en-US" altLang="zh-CN" sz="1400" dirty="0" smtClean="0">
                <a:cs typeface="Courier New" pitchFamily="49" charset="0"/>
              </a:rPr>
              <a:t>[H3C]display role name role1				</a:t>
            </a:r>
            <a:r>
              <a:rPr lang="zh-CN" altLang="en-US" sz="1400" dirty="0" smtClean="0">
                <a:solidFill>
                  <a:srgbClr val="0070C0"/>
                </a:solidFill>
                <a:cs typeface="Courier New" pitchFamily="49" charset="0"/>
              </a:rPr>
              <a:t>查看用户角色</a:t>
            </a:r>
            <a:r>
              <a:rPr lang="en-US" altLang="zh-CN" sz="1400" dirty="0" smtClean="0">
                <a:solidFill>
                  <a:srgbClr val="0070C0"/>
                </a:solidFill>
                <a:cs typeface="Courier New" pitchFamily="49" charset="0"/>
              </a:rPr>
              <a:t>role1</a:t>
            </a:r>
          </a:p>
          <a:p>
            <a:pPr>
              <a:lnSpc>
                <a:spcPct val="150000"/>
              </a:lnSpc>
            </a:pPr>
            <a:r>
              <a:rPr lang="en-US" altLang="zh-CN" sz="1400" dirty="0" smtClean="0">
                <a:cs typeface="Courier New" pitchFamily="49" charset="0"/>
              </a:rPr>
              <a:t>Role: role1						</a:t>
            </a:r>
            <a:r>
              <a:rPr lang="zh-CN" altLang="en-US" sz="1400" dirty="0" smtClean="0">
                <a:solidFill>
                  <a:srgbClr val="0070C0"/>
                </a:solidFill>
                <a:cs typeface="Courier New" pitchFamily="49" charset="0"/>
              </a:rPr>
              <a:t>用户角色名为</a:t>
            </a:r>
            <a:r>
              <a:rPr lang="en-US" altLang="zh-CN" sz="1400" dirty="0" smtClean="0">
                <a:solidFill>
                  <a:srgbClr val="0070C0"/>
                </a:solidFill>
                <a:cs typeface="Courier New" pitchFamily="49" charset="0"/>
              </a:rPr>
              <a:t>role1</a:t>
            </a:r>
          </a:p>
          <a:p>
            <a:pPr>
              <a:lnSpc>
                <a:spcPct val="150000"/>
              </a:lnSpc>
            </a:pPr>
            <a:r>
              <a:rPr lang="en-US" altLang="zh-CN" sz="1400" dirty="0" smtClean="0">
                <a:cs typeface="Courier New" pitchFamily="49" charset="0"/>
              </a:rPr>
              <a:t>  Description: </a:t>
            </a:r>
          </a:p>
          <a:p>
            <a:pPr>
              <a:lnSpc>
                <a:spcPct val="150000"/>
              </a:lnSpc>
            </a:pPr>
            <a:r>
              <a:rPr lang="en-US" altLang="zh-CN" sz="1400" dirty="0" smtClean="0">
                <a:cs typeface="Courier New" pitchFamily="49" charset="0"/>
              </a:rPr>
              <a:t>  VLAN policy: permit (default)				</a:t>
            </a:r>
            <a:r>
              <a:rPr lang="en-US" altLang="zh-CN" sz="1400" dirty="0" err="1" smtClean="0">
                <a:solidFill>
                  <a:srgbClr val="0070C0"/>
                </a:solidFill>
                <a:cs typeface="Courier New" pitchFamily="49" charset="0"/>
              </a:rPr>
              <a:t>Vlan</a:t>
            </a:r>
            <a:r>
              <a:rPr lang="zh-CN" altLang="en-US" sz="1400" dirty="0" smtClean="0">
                <a:solidFill>
                  <a:srgbClr val="0070C0"/>
                </a:solidFill>
                <a:cs typeface="Courier New" pitchFamily="49" charset="0"/>
              </a:rPr>
              <a:t>策略为缺省的</a:t>
            </a:r>
            <a:r>
              <a:rPr lang="en-US" altLang="zh-CN" sz="1400" dirty="0" smtClean="0">
                <a:solidFill>
                  <a:srgbClr val="0070C0"/>
                </a:solidFill>
                <a:cs typeface="Courier New" pitchFamily="49" charset="0"/>
              </a:rPr>
              <a:t>permit</a:t>
            </a:r>
          </a:p>
          <a:p>
            <a:pPr>
              <a:lnSpc>
                <a:spcPct val="150000"/>
              </a:lnSpc>
            </a:pPr>
            <a:r>
              <a:rPr lang="en-US" altLang="zh-CN" sz="1400" dirty="0" smtClean="0">
                <a:cs typeface="Courier New" pitchFamily="49" charset="0"/>
              </a:rPr>
              <a:t>  Interface policy: deny					</a:t>
            </a:r>
            <a:r>
              <a:rPr lang="zh-CN" altLang="en-US" sz="1400" dirty="0" smtClean="0">
                <a:solidFill>
                  <a:srgbClr val="0070C0"/>
                </a:solidFill>
                <a:cs typeface="Courier New" pitchFamily="49" charset="0"/>
              </a:rPr>
              <a:t>配置了接口策略，变为</a:t>
            </a:r>
            <a:r>
              <a:rPr lang="en-US" altLang="zh-CN" sz="1400" dirty="0" smtClean="0">
                <a:solidFill>
                  <a:srgbClr val="0070C0"/>
                </a:solidFill>
                <a:cs typeface="Courier New" pitchFamily="49" charset="0"/>
              </a:rPr>
              <a:t>deny</a:t>
            </a:r>
          </a:p>
          <a:p>
            <a:pPr>
              <a:lnSpc>
                <a:spcPct val="150000"/>
              </a:lnSpc>
            </a:pPr>
            <a:r>
              <a:rPr lang="en-US" altLang="zh-CN" sz="1400" dirty="0" smtClean="0">
                <a:cs typeface="Courier New" pitchFamily="49" charset="0"/>
              </a:rPr>
              <a:t>  Permitted interfaces: GigabitEthernet0/0			</a:t>
            </a:r>
            <a:r>
              <a:rPr lang="zh-CN" altLang="en-US" sz="1400" dirty="0" smtClean="0">
                <a:solidFill>
                  <a:srgbClr val="0070C0"/>
                </a:solidFill>
                <a:cs typeface="Courier New" pitchFamily="49" charset="0"/>
              </a:rPr>
              <a:t>允许操作接口</a:t>
            </a:r>
            <a:r>
              <a:rPr lang="en-US" altLang="zh-CN" sz="1400" dirty="0" smtClean="0">
                <a:solidFill>
                  <a:srgbClr val="0070C0"/>
                </a:solidFill>
                <a:cs typeface="Courier New" pitchFamily="49" charset="0"/>
              </a:rPr>
              <a:t>G0/0</a:t>
            </a:r>
          </a:p>
          <a:p>
            <a:pPr>
              <a:lnSpc>
                <a:spcPct val="150000"/>
              </a:lnSpc>
            </a:pPr>
            <a:r>
              <a:rPr lang="en-US" altLang="zh-CN" sz="1400" dirty="0" smtClean="0">
                <a:cs typeface="Courier New" pitchFamily="49" charset="0"/>
              </a:rPr>
              <a:t>  VPN instance policy: permit (default)			</a:t>
            </a:r>
            <a:r>
              <a:rPr lang="en-US" altLang="zh-CN" sz="1400" dirty="0" smtClean="0">
                <a:solidFill>
                  <a:srgbClr val="0070C0"/>
                </a:solidFill>
                <a:cs typeface="Courier New" pitchFamily="49" charset="0"/>
              </a:rPr>
              <a:t>VPN</a:t>
            </a:r>
            <a:r>
              <a:rPr lang="zh-CN" altLang="en-US" sz="1400" dirty="0" smtClean="0">
                <a:solidFill>
                  <a:srgbClr val="0070C0"/>
                </a:solidFill>
                <a:cs typeface="Courier New" pitchFamily="49" charset="0"/>
              </a:rPr>
              <a:t>策略为缺省的</a:t>
            </a:r>
            <a:r>
              <a:rPr lang="en-US" altLang="zh-CN" sz="1400" dirty="0" smtClean="0">
                <a:solidFill>
                  <a:srgbClr val="0070C0"/>
                </a:solidFill>
                <a:cs typeface="Courier New" pitchFamily="49" charset="0"/>
              </a:rPr>
              <a:t>permit</a:t>
            </a:r>
          </a:p>
          <a:p>
            <a:pPr>
              <a:lnSpc>
                <a:spcPct val="150000"/>
              </a:lnSpc>
            </a:pPr>
            <a:r>
              <a:rPr lang="en-US" altLang="zh-CN" sz="1400" dirty="0" smtClean="0">
                <a:cs typeface="Courier New" pitchFamily="49" charset="0"/>
              </a:rPr>
              <a:t>  -------------------------------------------------------------------</a:t>
            </a:r>
          </a:p>
          <a:p>
            <a:pPr>
              <a:lnSpc>
                <a:spcPct val="150000"/>
              </a:lnSpc>
            </a:pPr>
            <a:r>
              <a:rPr lang="en-US" altLang="zh-CN" sz="1400" dirty="0" smtClean="0">
                <a:cs typeface="Courier New" pitchFamily="49" charset="0"/>
              </a:rPr>
              <a:t>  Rule    Perm   Type  Scope          Entity                          </a:t>
            </a:r>
          </a:p>
          <a:p>
            <a:pPr>
              <a:lnSpc>
                <a:spcPct val="150000"/>
              </a:lnSpc>
            </a:pPr>
            <a:r>
              <a:rPr lang="en-US" altLang="zh-CN" sz="1400" dirty="0" smtClean="0">
                <a:cs typeface="Courier New" pitchFamily="49" charset="0"/>
              </a:rPr>
              <a:t>  -------------------------------------------------------------------</a:t>
            </a:r>
          </a:p>
          <a:p>
            <a:pPr>
              <a:lnSpc>
                <a:spcPct val="150000"/>
              </a:lnSpc>
            </a:pPr>
            <a:r>
              <a:rPr lang="en-US" altLang="zh-CN" sz="1400" dirty="0" smtClean="0">
                <a:cs typeface="Courier New" pitchFamily="49" charset="0"/>
              </a:rPr>
              <a:t>  1       permit              command    system-</a:t>
            </a:r>
            <a:r>
              <a:rPr lang="en-US" altLang="zh-CN" sz="1400" dirty="0" err="1" smtClean="0">
                <a:cs typeface="Courier New" pitchFamily="49" charset="0"/>
              </a:rPr>
              <a:t>view;interface</a:t>
            </a:r>
            <a:r>
              <a:rPr lang="en-US" altLang="zh-CN" sz="1400" dirty="0" smtClean="0">
                <a:cs typeface="Courier New" pitchFamily="49" charset="0"/>
              </a:rPr>
              <a:t> *         	</a:t>
            </a:r>
            <a:r>
              <a:rPr lang="zh-CN" altLang="en-US" sz="1400" dirty="0" smtClean="0">
                <a:solidFill>
                  <a:srgbClr val="0070C0"/>
                </a:solidFill>
                <a:cs typeface="Courier New" pitchFamily="49" charset="0"/>
              </a:rPr>
              <a:t>允许执行的命令行</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  2       permit     RW-   feature        </a:t>
            </a:r>
            <a:r>
              <a:rPr lang="en-US" altLang="zh-CN" sz="1400" dirty="0" err="1" smtClean="0">
                <a:cs typeface="Courier New" pitchFamily="49" charset="0"/>
              </a:rPr>
              <a:t>bgp</a:t>
            </a:r>
            <a:r>
              <a:rPr lang="en-US" altLang="zh-CN" sz="1400" dirty="0" smtClean="0">
                <a:cs typeface="Courier New" pitchFamily="49" charset="0"/>
              </a:rPr>
              <a:t>                             		</a:t>
            </a:r>
            <a:r>
              <a:rPr lang="zh-CN" altLang="en-US" sz="1400" dirty="0" smtClean="0">
                <a:solidFill>
                  <a:srgbClr val="0070C0"/>
                </a:solidFill>
                <a:cs typeface="Courier New" pitchFamily="49" charset="0"/>
              </a:rPr>
              <a:t>允许对特性</a:t>
            </a:r>
            <a:r>
              <a:rPr lang="en-US" altLang="zh-CN" sz="1400" dirty="0" err="1" smtClean="0">
                <a:solidFill>
                  <a:srgbClr val="0070C0"/>
                </a:solidFill>
                <a:cs typeface="Courier New" pitchFamily="49" charset="0"/>
              </a:rPr>
              <a:t>bgp</a:t>
            </a:r>
            <a:r>
              <a:rPr lang="zh-CN" altLang="en-US" sz="1400" dirty="0" smtClean="0">
                <a:solidFill>
                  <a:srgbClr val="0070C0"/>
                </a:solidFill>
                <a:cs typeface="Courier New" pitchFamily="49" charset="0"/>
              </a:rPr>
              <a:t>进行读写操作</a:t>
            </a:r>
            <a:endParaRPr lang="en-US" altLang="zh-CN" sz="1400" dirty="0" smtClean="0">
              <a:solidFill>
                <a:srgbClr val="0070C0"/>
              </a:solidFill>
              <a:cs typeface="Courier New" pitchFamily="49" charset="0"/>
            </a:endParaRPr>
          </a:p>
          <a:p>
            <a:pPr>
              <a:lnSpc>
                <a:spcPct val="150000"/>
              </a:lnSpc>
            </a:pPr>
            <a:r>
              <a:rPr lang="en-US" altLang="zh-CN" sz="1400" dirty="0" smtClean="0">
                <a:cs typeface="Courier New" pitchFamily="49" charset="0"/>
              </a:rPr>
              <a:t>  R:Read W:Write X:Execute </a:t>
            </a:r>
          </a:p>
          <a:p>
            <a:pPr>
              <a:lnSpc>
                <a:spcPct val="150000"/>
              </a:lnSpc>
            </a:pPr>
            <a:r>
              <a:rPr lang="en-US" altLang="zh-CN" sz="1400" dirty="0" smtClean="0">
                <a:solidFill>
                  <a:srgbClr val="0070C0"/>
                </a:solidFill>
                <a:cs typeface="Courier New" pitchFamily="49" charset="0"/>
              </a:rPr>
              <a:t>Rule</a:t>
            </a:r>
            <a:r>
              <a:rPr lang="zh-CN" altLang="en-US" sz="1400" dirty="0" smtClean="0">
                <a:solidFill>
                  <a:srgbClr val="0070C0"/>
                </a:solidFill>
                <a:cs typeface="Courier New" pitchFamily="49" charset="0"/>
              </a:rPr>
              <a:t>标明规则编号；</a:t>
            </a:r>
            <a:r>
              <a:rPr lang="en-US" altLang="zh-CN" sz="1400" dirty="0" smtClean="0">
                <a:solidFill>
                  <a:srgbClr val="0070C0"/>
                </a:solidFill>
                <a:cs typeface="Courier New" pitchFamily="49" charset="0"/>
              </a:rPr>
              <a:t>Perm</a:t>
            </a:r>
            <a:r>
              <a:rPr lang="zh-CN" altLang="en-US" sz="1400" dirty="0" smtClean="0">
                <a:solidFill>
                  <a:srgbClr val="0070C0"/>
                </a:solidFill>
                <a:cs typeface="Courier New" pitchFamily="49" charset="0"/>
              </a:rPr>
              <a:t>表示规则是</a:t>
            </a:r>
            <a:r>
              <a:rPr lang="en-US" altLang="zh-CN" sz="1400" dirty="0" smtClean="0">
                <a:solidFill>
                  <a:srgbClr val="0070C0"/>
                </a:solidFill>
                <a:cs typeface="Courier New" pitchFamily="49" charset="0"/>
              </a:rPr>
              <a:t>permit</a:t>
            </a:r>
            <a:r>
              <a:rPr lang="zh-CN" altLang="en-US" sz="1400" dirty="0" smtClean="0">
                <a:solidFill>
                  <a:srgbClr val="0070C0"/>
                </a:solidFill>
                <a:cs typeface="Courier New" pitchFamily="49" charset="0"/>
              </a:rPr>
              <a:t>或是</a:t>
            </a:r>
            <a:r>
              <a:rPr lang="en-US" altLang="zh-CN" sz="1400" dirty="0" smtClean="0">
                <a:solidFill>
                  <a:srgbClr val="0070C0"/>
                </a:solidFill>
                <a:cs typeface="Courier New" pitchFamily="49" charset="0"/>
              </a:rPr>
              <a:t>deny</a:t>
            </a:r>
            <a:r>
              <a:rPr lang="zh-CN" altLang="en-US" sz="1400" dirty="0" smtClean="0">
                <a:solidFill>
                  <a:srgbClr val="0070C0"/>
                </a:solidFill>
                <a:cs typeface="Courier New" pitchFamily="49" charset="0"/>
              </a:rPr>
              <a:t>；</a:t>
            </a:r>
            <a:r>
              <a:rPr lang="en-US" altLang="zh-CN" sz="1400" dirty="0" smtClean="0">
                <a:solidFill>
                  <a:srgbClr val="0070C0"/>
                </a:solidFill>
                <a:cs typeface="Courier New" pitchFamily="49" charset="0"/>
              </a:rPr>
              <a:t>Type</a:t>
            </a:r>
            <a:r>
              <a:rPr lang="zh-CN" altLang="en-US" sz="1400" dirty="0" smtClean="0">
                <a:solidFill>
                  <a:srgbClr val="0070C0"/>
                </a:solidFill>
                <a:cs typeface="Courier New" pitchFamily="49" charset="0"/>
              </a:rPr>
              <a:t>表示允许</a:t>
            </a:r>
            <a:endParaRPr lang="en-US" altLang="zh-CN" sz="1400" dirty="0" smtClean="0">
              <a:solidFill>
                <a:srgbClr val="0070C0"/>
              </a:solidFill>
              <a:cs typeface="Courier New" pitchFamily="49" charset="0"/>
            </a:endParaRPr>
          </a:p>
          <a:p>
            <a:pPr>
              <a:lnSpc>
                <a:spcPct val="150000"/>
              </a:lnSpc>
            </a:pPr>
            <a:r>
              <a:rPr lang="zh-CN" altLang="en-US" sz="1400" dirty="0" smtClean="0">
                <a:solidFill>
                  <a:srgbClr val="0070C0"/>
                </a:solidFill>
                <a:cs typeface="Courier New" pitchFamily="49" charset="0"/>
              </a:rPr>
              <a:t>读、写或执行；</a:t>
            </a:r>
            <a:r>
              <a:rPr lang="en-US" altLang="zh-CN" sz="1400" dirty="0" smtClean="0">
                <a:solidFill>
                  <a:srgbClr val="0070C0"/>
                </a:solidFill>
                <a:cs typeface="Courier New" pitchFamily="49" charset="0"/>
              </a:rPr>
              <a:t>Scope</a:t>
            </a:r>
            <a:r>
              <a:rPr lang="zh-CN" altLang="en-US" sz="1400" dirty="0" smtClean="0">
                <a:solidFill>
                  <a:srgbClr val="0070C0"/>
                </a:solidFill>
                <a:cs typeface="Courier New" pitchFamily="49" charset="0"/>
              </a:rPr>
              <a:t>表示是基于命令的、基于特性的或基于特性组的</a:t>
            </a:r>
            <a:endParaRPr lang="en-US" altLang="zh-CN" sz="1400" dirty="0" smtClean="0">
              <a:solidFill>
                <a:srgbClr val="0070C0"/>
              </a:solidFill>
              <a:cs typeface="Courier New" pitchFamily="49" charset="0"/>
            </a:endParaRPr>
          </a:p>
          <a:p>
            <a:pPr>
              <a:lnSpc>
                <a:spcPct val="150000"/>
              </a:lnSpc>
            </a:pPr>
            <a:r>
              <a:rPr lang="zh-CN" altLang="en-US" sz="1400" dirty="0" smtClean="0">
                <a:solidFill>
                  <a:srgbClr val="0070C0"/>
                </a:solidFill>
                <a:cs typeface="Courier New" pitchFamily="49" charset="0"/>
              </a:rPr>
              <a:t>规则；</a:t>
            </a:r>
            <a:r>
              <a:rPr lang="en-US" altLang="zh-CN" sz="1400" dirty="0" smtClean="0">
                <a:solidFill>
                  <a:srgbClr val="0070C0"/>
                </a:solidFill>
                <a:cs typeface="Courier New" pitchFamily="49" charset="0"/>
              </a:rPr>
              <a:t>Entity</a:t>
            </a:r>
            <a:r>
              <a:rPr lang="zh-CN" altLang="en-US" sz="1400" dirty="0" smtClean="0">
                <a:solidFill>
                  <a:srgbClr val="0070C0"/>
                </a:solidFill>
                <a:cs typeface="Courier New" pitchFamily="49" charset="0"/>
              </a:rPr>
              <a:t>表示命令或特性、特性组的具体内容</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Font typeface="Wingdings" pitchFamily="2" charset="2"/>
              <a:buChar char="n"/>
            </a:pPr>
            <a:r>
              <a:rPr lang="en-US" altLang="zh-CN" sz="2800" b="1" dirty="0" smtClean="0">
                <a:ea typeface="华文细黑" pitchFamily="2" charset="-122"/>
              </a:rPr>
              <a:t>MSR G2</a:t>
            </a:r>
            <a:r>
              <a:rPr lang="zh-CN" altLang="en-US" sz="2800" b="1" dirty="0" smtClean="0">
                <a:ea typeface="华文细黑" pitchFamily="2" charset="-122"/>
              </a:rPr>
              <a:t>版本</a:t>
            </a:r>
            <a:r>
              <a:rPr lang="zh-CN" altLang="en-US" sz="2800" b="1" dirty="0">
                <a:ea typeface="华文细黑" pitchFamily="2" charset="-122"/>
              </a:rPr>
              <a:t>说明</a:t>
            </a:r>
          </a:p>
          <a:p>
            <a:pPr marL="363538" indent="-363538">
              <a:lnSpc>
                <a:spcPct val="150000"/>
              </a:lnSpc>
              <a:spcBef>
                <a:spcPts val="600"/>
              </a:spcBef>
              <a:buClr>
                <a:schemeClr val="tx1"/>
              </a:buClr>
              <a:buFont typeface="Wingdings" pitchFamily="2" charset="2"/>
              <a:buChar char="n"/>
            </a:pPr>
            <a:r>
              <a:rPr lang="en-US" altLang="zh-CN" sz="2800" b="1" dirty="0" smtClean="0">
                <a:ea typeface="华文细黑" pitchFamily="2" charset="-122"/>
              </a:rPr>
              <a:t>MSR G2 License</a:t>
            </a:r>
            <a:r>
              <a:rPr lang="zh-CN" altLang="en-US" sz="2800" b="1" dirty="0" smtClean="0">
                <a:ea typeface="华文细黑" pitchFamily="2" charset="-122"/>
              </a:rPr>
              <a:t>加载</a:t>
            </a: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基于角色的用户访问</a:t>
            </a:r>
            <a:endParaRPr lang="en-US" altLang="zh-CN" sz="2800" b="1" dirty="0" smtClean="0">
              <a:ea typeface="华文细黑" pitchFamily="2" charset="-122"/>
            </a:endParaRPr>
          </a:p>
          <a:p>
            <a:pPr marL="363538" indent="-363538">
              <a:lnSpc>
                <a:spcPct val="150000"/>
              </a:lnSpc>
              <a:spcBef>
                <a:spcPts val="600"/>
              </a:spcBef>
              <a:buClr>
                <a:srgbClr val="C00000"/>
              </a:buClr>
              <a:buFont typeface="Wingdings" pitchFamily="2" charset="2"/>
              <a:buChar char="n"/>
            </a:pPr>
            <a:r>
              <a:rPr lang="zh-CN" altLang="en-US" sz="2800" b="1" dirty="0" smtClean="0">
                <a:solidFill>
                  <a:srgbClr val="C00000"/>
                </a:solidFill>
                <a:ea typeface="华文细黑" pitchFamily="2" charset="-122"/>
              </a:rPr>
              <a:t>嵌入式自动化架构</a:t>
            </a:r>
            <a:endParaRPr lang="en-US" altLang="zh-CN" sz="2800" b="1" dirty="0" smtClean="0">
              <a:solidFill>
                <a:srgbClr val="C00000"/>
              </a:solidFill>
              <a:ea typeface="华文细黑" pitchFamily="2" charset="-122"/>
            </a:endParaRPr>
          </a:p>
          <a:p>
            <a:pPr marL="363538" indent="-363538">
              <a:lnSpc>
                <a:spcPct val="150000"/>
              </a:lnSpc>
              <a:spcBef>
                <a:spcPts val="600"/>
              </a:spcBef>
              <a:buFont typeface="Wingdings" pitchFamily="2" charset="2"/>
              <a:buChar char="n"/>
            </a:pPr>
            <a:r>
              <a:rPr lang="en-US" altLang="zh-CN" sz="2800" b="1" dirty="0" smtClean="0">
                <a:ea typeface="华文细黑" pitchFamily="2" charset="-122"/>
              </a:rPr>
              <a:t>TCL</a:t>
            </a:r>
            <a:r>
              <a:rPr lang="zh-CN" altLang="en-US" sz="2800" b="1" dirty="0" smtClean="0">
                <a:ea typeface="华文细黑" pitchFamily="2" charset="-122"/>
              </a:rPr>
              <a:t>脚本配置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定时执行任务</a:t>
            </a:r>
            <a:endParaRPr lang="zh-CN" altLang="en-US" sz="2800" b="1" dirty="0">
              <a:ea typeface="华文细黑" pitchFamily="2" charset="-122"/>
            </a:endParaRP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zh-CN" altLang="en-US" dirty="0" smtClean="0">
                <a:latin typeface="+mn-lt"/>
                <a:ea typeface="华文细黑" pitchFamily="2" charset="-122"/>
              </a:rPr>
              <a:t>嵌入式自动化架构</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82626" y="1000108"/>
            <a:ext cx="7889902" cy="4786346"/>
          </a:xfrm>
        </p:spPr>
        <p:txBody>
          <a:bodyPr/>
          <a:lstStyle/>
          <a:p>
            <a:pPr algn="just">
              <a:lnSpc>
                <a:spcPct val="250000"/>
              </a:lnSpc>
              <a:buSzPct val="80000"/>
            </a:pPr>
            <a:r>
              <a:rPr lang="zh-CN" altLang="en-US" sz="1800" dirty="0" smtClean="0">
                <a:latin typeface="+mn-lt"/>
                <a:ea typeface="华文细黑" pitchFamily="2" charset="-122"/>
              </a:rPr>
              <a:t>嵌入式自动化架构（</a:t>
            </a:r>
            <a:r>
              <a:rPr lang="en-US" altLang="zh-CN" sz="1800" dirty="0" smtClean="0">
                <a:latin typeface="+mn-lt"/>
                <a:ea typeface="华文细黑" pitchFamily="2" charset="-122"/>
              </a:rPr>
              <a:t>E</a:t>
            </a:r>
            <a:r>
              <a:rPr lang="en-US" sz="1800" dirty="0" smtClean="0">
                <a:latin typeface="+mn-lt"/>
                <a:ea typeface="华文细黑" pitchFamily="2" charset="-122"/>
              </a:rPr>
              <a:t>mbedded </a:t>
            </a:r>
            <a:r>
              <a:rPr lang="en-US" altLang="zh-CN" sz="1800" dirty="0" smtClean="0">
                <a:latin typeface="+mn-lt"/>
                <a:ea typeface="华文细黑" pitchFamily="2" charset="-122"/>
              </a:rPr>
              <a:t>A</a:t>
            </a:r>
            <a:r>
              <a:rPr lang="en-US" sz="1800" dirty="0" smtClean="0">
                <a:latin typeface="+mn-lt"/>
                <a:ea typeface="华文细黑" pitchFamily="2" charset="-122"/>
              </a:rPr>
              <a:t>utomation </a:t>
            </a:r>
            <a:r>
              <a:rPr lang="en-US" altLang="zh-CN" sz="1800" dirty="0" smtClean="0">
                <a:latin typeface="+mn-lt"/>
                <a:ea typeface="华文细黑" pitchFamily="2" charset="-122"/>
              </a:rPr>
              <a:t>A</a:t>
            </a:r>
            <a:r>
              <a:rPr lang="en-US" sz="1800" dirty="0" smtClean="0">
                <a:latin typeface="+mn-lt"/>
                <a:ea typeface="华文细黑" pitchFamily="2" charset="-122"/>
              </a:rPr>
              <a:t>rchitecture</a:t>
            </a:r>
            <a:r>
              <a:rPr lang="zh-CN" altLang="en-US" sz="1800" dirty="0" smtClean="0">
                <a:latin typeface="+mn-lt"/>
                <a:ea typeface="华文细黑" pitchFamily="2" charset="-122"/>
              </a:rPr>
              <a:t>，</a:t>
            </a:r>
            <a:r>
              <a:rPr lang="en-US" altLang="zh-CN" sz="1800" dirty="0" smtClean="0">
                <a:latin typeface="+mn-lt"/>
                <a:ea typeface="华文细黑" pitchFamily="2" charset="-122"/>
              </a:rPr>
              <a:t>EAA</a:t>
            </a:r>
            <a:r>
              <a:rPr lang="zh-CN" altLang="en-US" sz="1800" dirty="0" smtClean="0">
                <a:latin typeface="+mn-lt"/>
                <a:ea typeface="华文细黑" pitchFamily="2" charset="-122"/>
              </a:rPr>
              <a:t>）能够对系统软硬件部件的内部事件、状态进行监控</a:t>
            </a:r>
            <a:endParaRPr lang="en-US" altLang="zh-CN" sz="1800" dirty="0" smtClean="0">
              <a:latin typeface="+mn-lt"/>
              <a:ea typeface="华文细黑" pitchFamily="2" charset="-122"/>
            </a:endParaRPr>
          </a:p>
          <a:p>
            <a:pPr algn="just">
              <a:lnSpc>
                <a:spcPct val="250000"/>
              </a:lnSpc>
              <a:buSzPct val="80000"/>
            </a:pPr>
            <a:r>
              <a:rPr lang="zh-CN" altLang="en-US" sz="1800" dirty="0" smtClean="0">
                <a:ea typeface="华文细黑" pitchFamily="2" charset="-122"/>
              </a:rPr>
              <a:t>订阅的实时事件是触发</a:t>
            </a:r>
            <a:r>
              <a:rPr lang="en-US" altLang="zh-CN" sz="1800" dirty="0" smtClean="0">
                <a:ea typeface="华文细黑" pitchFamily="2" charset="-122"/>
              </a:rPr>
              <a:t>EAA</a:t>
            </a:r>
            <a:r>
              <a:rPr lang="zh-CN" altLang="en-US" sz="1800" dirty="0" smtClean="0">
                <a:ea typeface="华文细黑" pitchFamily="2" charset="-122"/>
              </a:rPr>
              <a:t>事件的源头</a:t>
            </a:r>
            <a:endParaRPr lang="en-US" altLang="zh-CN" sz="1800" dirty="0" smtClean="0">
              <a:ea typeface="华文细黑" pitchFamily="2" charset="-122"/>
            </a:endParaRPr>
          </a:p>
          <a:p>
            <a:pPr algn="just">
              <a:lnSpc>
                <a:spcPct val="250000"/>
              </a:lnSpc>
              <a:buSzPct val="80000"/>
            </a:pPr>
            <a:r>
              <a:rPr lang="zh-CN" altLang="en-US" sz="1800" dirty="0" smtClean="0">
                <a:ea typeface="华文细黑" pitchFamily="2" charset="-122"/>
              </a:rPr>
              <a:t>实时事件订阅：执行命令时会触发</a:t>
            </a:r>
            <a:r>
              <a:rPr lang="en-US" sz="1800" dirty="0" smtClean="0">
                <a:ea typeface="华文细黑" pitchFamily="2" charset="-122"/>
              </a:rPr>
              <a:t>CLI</a:t>
            </a:r>
            <a:r>
              <a:rPr lang="zh-CN" altLang="en-US" sz="1800" dirty="0" smtClean="0">
                <a:ea typeface="华文细黑" pitchFamily="2" charset="-122"/>
              </a:rPr>
              <a:t>事件，接口统计变化会触发接口事件，板卡插拔会触发热插拔事件等</a:t>
            </a:r>
            <a:endParaRPr lang="en-US" sz="1800" dirty="0" smtClean="0">
              <a:ea typeface="华文细黑"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39000"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版本说明</a:t>
            </a:r>
            <a:endParaRPr lang="en-US" altLang="zh-CN" dirty="0" smtClean="0">
              <a:latin typeface="+mn-lt"/>
              <a:ea typeface="华文细黑" pitchFamily="2" charset="-122"/>
            </a:endParaRPr>
          </a:p>
        </p:txBody>
      </p:sp>
      <p:sp>
        <p:nvSpPr>
          <p:cNvPr id="21" name="Rectangle 3"/>
          <p:cNvSpPr txBox="1">
            <a:spLocks noChangeArrowheads="1"/>
          </p:cNvSpPr>
          <p:nvPr/>
        </p:nvSpPr>
        <p:spPr bwMode="auto">
          <a:xfrm>
            <a:off x="504000" y="900001"/>
            <a:ext cx="8104216" cy="4100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ct val="0"/>
              </a:spcAft>
              <a:buClr>
                <a:schemeClr val="tx1"/>
              </a:buClr>
              <a:buFont typeface="Wingdings" pitchFamily="2" charset="2"/>
              <a:buChar char="l"/>
              <a:defRPr sz="2800" b="1">
                <a:solidFill>
                  <a:srgbClr val="000000"/>
                </a:solidFill>
                <a:latin typeface="+mn-lt"/>
                <a:ea typeface="+mn-ea"/>
                <a:cs typeface="+mn-cs"/>
              </a:defRPr>
            </a:lvl1pPr>
            <a:lvl2pPr marL="742950" indent="-285750" algn="l" rtl="0" eaLnBrk="0" fontAlgn="base" hangingPunct="0">
              <a:lnSpc>
                <a:spcPct val="110000"/>
              </a:lnSpc>
              <a:spcBef>
                <a:spcPct val="0"/>
              </a:spcBef>
              <a:spcAft>
                <a:spcPct val="0"/>
              </a:spcAft>
              <a:buClr>
                <a:schemeClr val="tx1"/>
              </a:buClr>
              <a:buFont typeface="Wingdings" pitchFamily="2" charset="2"/>
              <a:buChar char="à"/>
              <a:defRPr sz="2400">
                <a:solidFill>
                  <a:srgbClr val="000000"/>
                </a:solidFill>
                <a:latin typeface="+mn-lt"/>
                <a:ea typeface="+mn-ea"/>
              </a:defRPr>
            </a:lvl2pPr>
            <a:lvl3pPr marL="1143000" indent="-228600" algn="l" rtl="0" eaLnBrk="0" fontAlgn="base" hangingPunct="0">
              <a:lnSpc>
                <a:spcPct val="110000"/>
              </a:lnSpc>
              <a:spcBef>
                <a:spcPct val="0"/>
              </a:spcBef>
              <a:spcAft>
                <a:spcPct val="0"/>
              </a:spcAft>
              <a:buClr>
                <a:schemeClr val="tx1"/>
              </a:buClr>
              <a:buFont typeface="Wingdings" pitchFamily="2" charset="2"/>
              <a:buChar char="Ø"/>
              <a:defRPr sz="2000">
                <a:solidFill>
                  <a:srgbClr val="000000"/>
                </a:solidFill>
                <a:latin typeface="+mn-lt"/>
                <a:ea typeface="+mn-ea"/>
              </a:defRPr>
            </a:lvl3pPr>
            <a:lvl4pPr marL="1600200" indent="-228600" algn="l" rtl="0" eaLnBrk="0" fontAlgn="base" hangingPunct="0">
              <a:lnSpc>
                <a:spcPct val="110000"/>
              </a:lnSpc>
              <a:spcBef>
                <a:spcPct val="0"/>
              </a:spcBef>
              <a:spcAft>
                <a:spcPct val="0"/>
              </a:spcAft>
              <a:buClr>
                <a:schemeClr val="tx1"/>
              </a:buClr>
              <a:buFont typeface="Arial" charset="0"/>
              <a:buChar char="—"/>
              <a:defRPr>
                <a:solidFill>
                  <a:srgbClr val="000000"/>
                </a:solidFill>
                <a:latin typeface="+mn-lt"/>
                <a:ea typeface="+mn-ea"/>
              </a:defRPr>
            </a:lvl4pPr>
            <a:lvl5pPr marL="2057400" indent="-228600" algn="l" rtl="0" eaLnBrk="0" fontAlgn="base" hangingPunct="0">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5pPr>
            <a:lvl6pPr marL="25146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6pPr>
            <a:lvl7pPr marL="29718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7pPr>
            <a:lvl8pPr marL="34290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8pPr>
            <a:lvl9pPr marL="3886200" indent="-228600" algn="l" rtl="0" fontAlgn="base">
              <a:lnSpc>
                <a:spcPct val="110000"/>
              </a:lnSpc>
              <a:spcBef>
                <a:spcPct val="0"/>
              </a:spcBef>
              <a:spcAft>
                <a:spcPct val="0"/>
              </a:spcAft>
              <a:buClr>
                <a:schemeClr val="tx1"/>
              </a:buClr>
              <a:buFont typeface="Wingdings" pitchFamily="2" charset="2"/>
              <a:buChar char="Ü"/>
              <a:defRPr sz="1600">
                <a:solidFill>
                  <a:srgbClr val="000000"/>
                </a:solidFill>
                <a:latin typeface="+mn-lt"/>
                <a:ea typeface="+mn-ea"/>
              </a:defRPr>
            </a:lvl9pPr>
          </a:lstStyle>
          <a:p>
            <a:pPr algn="just" eaLnBrk="1" hangingPunct="1">
              <a:lnSpc>
                <a:spcPct val="250000"/>
              </a:lnSpc>
              <a:buSzPct val="80000"/>
            </a:pPr>
            <a:r>
              <a:rPr lang="en-US" altLang="zh-CN" sz="1800" dirty="0" smtClean="0"/>
              <a:t>IPE</a:t>
            </a:r>
            <a:r>
              <a:rPr lang="zh-CN" altLang="en-US" sz="1800" dirty="0" smtClean="0"/>
              <a:t>文件解压出的五个启动软件包，分别是：</a:t>
            </a:r>
            <a:r>
              <a:rPr lang="en-US" altLang="zh-CN" sz="1800" dirty="0" smtClean="0"/>
              <a:t>boot</a:t>
            </a:r>
            <a:r>
              <a:rPr lang="zh-CN" altLang="en-US" sz="1800" dirty="0" smtClean="0"/>
              <a:t>，</a:t>
            </a:r>
            <a:r>
              <a:rPr lang="en-US" altLang="zh-CN" sz="1800" dirty="0" smtClean="0"/>
              <a:t>system</a:t>
            </a:r>
            <a:r>
              <a:rPr lang="zh-CN" altLang="en-US" sz="1800" dirty="0" smtClean="0"/>
              <a:t>，</a:t>
            </a:r>
            <a:r>
              <a:rPr lang="en-US" altLang="zh-CN" sz="1800" dirty="0" smtClean="0"/>
              <a:t>data</a:t>
            </a:r>
            <a:r>
              <a:rPr lang="zh-CN" altLang="en-US" sz="1800" dirty="0" smtClean="0"/>
              <a:t>，</a:t>
            </a:r>
            <a:r>
              <a:rPr lang="en-US" altLang="zh-CN" sz="1800" dirty="0" smtClean="0"/>
              <a:t>security</a:t>
            </a:r>
            <a:r>
              <a:rPr lang="zh-CN" altLang="en-US" sz="1800" dirty="0" smtClean="0"/>
              <a:t>和</a:t>
            </a:r>
            <a:r>
              <a:rPr lang="en-US" altLang="zh-CN" sz="1800" dirty="0" smtClean="0"/>
              <a:t>voice</a:t>
            </a:r>
          </a:p>
          <a:p>
            <a:pPr algn="just" eaLnBrk="1" hangingPunct="1">
              <a:lnSpc>
                <a:spcPct val="250000"/>
              </a:lnSpc>
              <a:buSzPct val="80000"/>
            </a:pPr>
            <a:r>
              <a:rPr lang="zh-CN" altLang="en-US" sz="1800" dirty="0" smtClean="0"/>
              <a:t>设备默认会加载</a:t>
            </a:r>
            <a:r>
              <a:rPr lang="en-US" altLang="zh-CN" sz="1800" dirty="0" smtClean="0"/>
              <a:t>boot</a:t>
            </a:r>
            <a:r>
              <a:rPr lang="zh-CN" altLang="en-US" sz="1800" dirty="0" smtClean="0"/>
              <a:t>和</a:t>
            </a:r>
            <a:r>
              <a:rPr lang="en-US" altLang="zh-CN" sz="1800" dirty="0" smtClean="0"/>
              <a:t>system</a:t>
            </a:r>
            <a:r>
              <a:rPr lang="zh-CN" altLang="en-US" sz="1800" dirty="0" smtClean="0"/>
              <a:t>软件包，提供基本功能</a:t>
            </a:r>
            <a:endParaRPr lang="en-US" altLang="zh-CN" sz="1800" dirty="0" smtClean="0"/>
          </a:p>
          <a:p>
            <a:pPr algn="just" eaLnBrk="1" hangingPunct="1">
              <a:lnSpc>
                <a:spcPct val="250000"/>
              </a:lnSpc>
              <a:buSzPct val="80000"/>
            </a:pPr>
            <a:r>
              <a:rPr lang="zh-CN" altLang="en-US" sz="1800" dirty="0" smtClean="0">
                <a:ea typeface="华文细黑" pitchFamily="2" charset="-122"/>
              </a:rPr>
              <a:t>需要注册</a:t>
            </a:r>
            <a:r>
              <a:rPr lang="en-US" altLang="zh-CN" sz="1800" dirty="0" smtClean="0">
                <a:ea typeface="华文细黑" pitchFamily="2" charset="-122"/>
              </a:rPr>
              <a:t>License</a:t>
            </a:r>
            <a:r>
              <a:rPr lang="zh-CN" altLang="en-US" sz="1800" dirty="0" smtClean="0">
                <a:ea typeface="华文细黑" pitchFamily="2" charset="-122"/>
              </a:rPr>
              <a:t>的软件包：</a:t>
            </a:r>
            <a:r>
              <a:rPr lang="en-US" altLang="zh-CN" sz="1800" dirty="0" smtClean="0">
                <a:ea typeface="华文细黑" pitchFamily="2" charset="-122"/>
              </a:rPr>
              <a:t>data</a:t>
            </a:r>
            <a:r>
              <a:rPr lang="zh-CN" altLang="en-US" sz="1800" dirty="0" smtClean="0">
                <a:ea typeface="华文细黑" pitchFamily="2" charset="-122"/>
              </a:rPr>
              <a:t>，</a:t>
            </a:r>
            <a:r>
              <a:rPr lang="en-US" altLang="zh-CN" sz="1800" dirty="0" smtClean="0">
                <a:ea typeface="华文细黑" pitchFamily="2" charset="-122"/>
              </a:rPr>
              <a:t>security</a:t>
            </a:r>
            <a:r>
              <a:rPr lang="zh-CN" altLang="en-US" sz="1800" dirty="0" smtClean="0">
                <a:ea typeface="华文细黑" pitchFamily="2" charset="-122"/>
              </a:rPr>
              <a:t>和</a:t>
            </a:r>
            <a:r>
              <a:rPr lang="en-US" altLang="zh-CN" sz="1800" dirty="0" smtClean="0">
                <a:ea typeface="华文细黑" pitchFamily="2" charset="-122"/>
              </a:rPr>
              <a:t>voice</a:t>
            </a:r>
          </a:p>
          <a:p>
            <a:pPr algn="just" eaLnBrk="1" hangingPunct="1">
              <a:lnSpc>
                <a:spcPct val="250000"/>
              </a:lnSpc>
              <a:buSzPct val="80000"/>
            </a:pPr>
            <a:r>
              <a:rPr lang="zh-CN" altLang="en-US" sz="1800" dirty="0" smtClean="0">
                <a:ea typeface="华文细黑" pitchFamily="2" charset="-122"/>
              </a:rPr>
              <a:t>三个软件包需要分别购买软件授权函、申请激活码，完成激活操作</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052000" y="1000108"/>
            <a:ext cx="4896544" cy="5147526"/>
            <a:chOff x="2052000" y="1067556"/>
            <a:chExt cx="4896544" cy="5147526"/>
          </a:xfrm>
        </p:grpSpPr>
        <p:sp>
          <p:nvSpPr>
            <p:cNvPr id="100" name="圆角矩形 99"/>
            <p:cNvSpPr/>
            <p:nvPr/>
          </p:nvSpPr>
          <p:spPr bwMode="ltGray">
            <a:xfrm>
              <a:off x="2052000" y="4378784"/>
              <a:ext cx="4896544" cy="1800200"/>
            </a:xfrm>
            <a:prstGeom prst="roundRect">
              <a:avLst>
                <a:gd name="adj" fmla="val 7190"/>
              </a:avLst>
            </a:prstGeom>
            <a:solidFill>
              <a:srgbClr val="C6EFBF"/>
            </a:solidFill>
            <a:ln w="9525">
              <a:noFill/>
              <a:miter lim="800000"/>
              <a:headEnd/>
              <a:tailEnd/>
            </a:ln>
            <a:effectLst/>
          </p:spPr>
          <p:txBody>
            <a:bodyPr wrap="none" rtlCol="0" anchor="ctr"/>
            <a:lstStyle/>
            <a:p>
              <a:pPr algn="ctr"/>
              <a:endParaRPr lang="zh-CN" altLang="en-US">
                <a:latin typeface="+mn-lt"/>
                <a:ea typeface="华文细黑" pitchFamily="2" charset="-122"/>
              </a:endParaRPr>
            </a:p>
          </p:txBody>
        </p:sp>
        <p:sp>
          <p:nvSpPr>
            <p:cNvPr id="98" name="圆角矩形 97"/>
            <p:cNvSpPr/>
            <p:nvPr/>
          </p:nvSpPr>
          <p:spPr bwMode="ltGray">
            <a:xfrm>
              <a:off x="2052000" y="1067556"/>
              <a:ext cx="4896544" cy="1800200"/>
            </a:xfrm>
            <a:prstGeom prst="roundRect">
              <a:avLst>
                <a:gd name="adj" fmla="val 6053"/>
              </a:avLst>
            </a:prstGeom>
            <a:solidFill>
              <a:schemeClr val="bg1">
                <a:lumMod val="85000"/>
              </a:schemeClr>
            </a:solidFill>
            <a:ln w="9525">
              <a:noFill/>
              <a:miter lim="800000"/>
              <a:headEnd/>
              <a:tailEnd/>
            </a:ln>
            <a:effectLst/>
          </p:spPr>
          <p:txBody>
            <a:bodyPr wrap="none" rtlCol="0" anchor="ctr"/>
            <a:lstStyle/>
            <a:p>
              <a:pPr algn="ctr"/>
              <a:endParaRPr lang="zh-CN" altLang="en-US">
                <a:latin typeface="+mn-lt"/>
                <a:ea typeface="华文细黑" pitchFamily="2" charset="-122"/>
              </a:endParaRPr>
            </a:p>
          </p:txBody>
        </p:sp>
        <p:sp>
          <p:nvSpPr>
            <p:cNvPr id="101" name="椭圆 100"/>
            <p:cNvSpPr/>
            <p:nvPr/>
          </p:nvSpPr>
          <p:spPr bwMode="ltGray">
            <a:xfrm>
              <a:off x="2484048" y="1355588"/>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smtClean="0">
                  <a:solidFill>
                    <a:srgbClr val="C00000"/>
                  </a:solidFill>
                  <a:latin typeface="+mn-lt"/>
                  <a:ea typeface="华文细黑" pitchFamily="2" charset="-122"/>
                </a:rPr>
                <a:t>CLI</a:t>
              </a:r>
              <a:endParaRPr lang="zh-CN" altLang="en-US" sz="1400" b="1" dirty="0">
                <a:solidFill>
                  <a:srgbClr val="C00000"/>
                </a:solidFill>
                <a:latin typeface="+mn-lt"/>
                <a:ea typeface="华文细黑" pitchFamily="2" charset="-122"/>
              </a:endParaRPr>
            </a:p>
          </p:txBody>
        </p:sp>
        <p:sp>
          <p:nvSpPr>
            <p:cNvPr id="102" name="椭圆 101"/>
            <p:cNvSpPr/>
            <p:nvPr/>
          </p:nvSpPr>
          <p:spPr bwMode="ltGray">
            <a:xfrm>
              <a:off x="3492160" y="1355588"/>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err="1" smtClean="0">
                  <a:solidFill>
                    <a:srgbClr val="C00000"/>
                  </a:solidFill>
                  <a:latin typeface="+mn-lt"/>
                  <a:ea typeface="华文细黑" pitchFamily="2" charset="-122"/>
                </a:rPr>
                <a:t>Syslog</a:t>
              </a:r>
              <a:endParaRPr lang="zh-CN" altLang="en-US" sz="1400" b="1" dirty="0" smtClean="0">
                <a:solidFill>
                  <a:srgbClr val="C00000"/>
                </a:solidFill>
                <a:latin typeface="+mn-lt"/>
                <a:ea typeface="华文细黑" pitchFamily="2" charset="-122"/>
              </a:endParaRPr>
            </a:p>
          </p:txBody>
        </p:sp>
        <p:sp>
          <p:nvSpPr>
            <p:cNvPr id="103" name="椭圆 102"/>
            <p:cNvSpPr/>
            <p:nvPr/>
          </p:nvSpPr>
          <p:spPr bwMode="ltGray">
            <a:xfrm>
              <a:off x="4500272" y="1355588"/>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err="1" smtClean="0">
                  <a:solidFill>
                    <a:srgbClr val="C00000"/>
                  </a:solidFill>
                  <a:latin typeface="+mn-lt"/>
                  <a:ea typeface="华文细黑" pitchFamily="2" charset="-122"/>
                </a:rPr>
                <a:t>Snmp</a:t>
              </a:r>
              <a:endParaRPr lang="zh-CN" altLang="en-US" sz="1400" b="1" dirty="0" smtClean="0">
                <a:solidFill>
                  <a:srgbClr val="C00000"/>
                </a:solidFill>
                <a:latin typeface="+mn-lt"/>
                <a:ea typeface="华文细黑" pitchFamily="2" charset="-122"/>
              </a:endParaRPr>
            </a:p>
          </p:txBody>
        </p:sp>
        <p:sp>
          <p:nvSpPr>
            <p:cNvPr id="104" name="椭圆 103"/>
            <p:cNvSpPr/>
            <p:nvPr/>
          </p:nvSpPr>
          <p:spPr bwMode="ltGray">
            <a:xfrm>
              <a:off x="2484048" y="2003660"/>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smtClean="0">
                  <a:solidFill>
                    <a:srgbClr val="C00000"/>
                  </a:solidFill>
                  <a:latin typeface="+mn-lt"/>
                  <a:ea typeface="华文细黑" pitchFamily="2" charset="-122"/>
                </a:rPr>
                <a:t>Interface</a:t>
              </a:r>
              <a:endParaRPr lang="zh-CN" altLang="en-US" sz="1400" b="1" dirty="0" smtClean="0">
                <a:solidFill>
                  <a:srgbClr val="C00000"/>
                </a:solidFill>
                <a:latin typeface="+mn-lt"/>
                <a:ea typeface="华文细黑" pitchFamily="2" charset="-122"/>
              </a:endParaRPr>
            </a:p>
          </p:txBody>
        </p:sp>
        <p:sp>
          <p:nvSpPr>
            <p:cNvPr id="105" name="椭圆 104"/>
            <p:cNvSpPr/>
            <p:nvPr/>
          </p:nvSpPr>
          <p:spPr bwMode="ltGray">
            <a:xfrm>
              <a:off x="3492160" y="2003660"/>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smtClean="0">
                  <a:solidFill>
                    <a:srgbClr val="C00000"/>
                  </a:solidFill>
                  <a:latin typeface="+mn-lt"/>
                  <a:ea typeface="华文细黑" pitchFamily="2" charset="-122"/>
                </a:rPr>
                <a:t>Process</a:t>
              </a:r>
              <a:endParaRPr lang="zh-CN" altLang="en-US" sz="1400" b="1" dirty="0" smtClean="0">
                <a:solidFill>
                  <a:srgbClr val="C00000"/>
                </a:solidFill>
                <a:latin typeface="+mn-lt"/>
                <a:ea typeface="华文细黑" pitchFamily="2" charset="-122"/>
              </a:endParaRPr>
            </a:p>
          </p:txBody>
        </p:sp>
        <p:sp>
          <p:nvSpPr>
            <p:cNvPr id="107" name="椭圆 106"/>
            <p:cNvSpPr/>
            <p:nvPr/>
          </p:nvSpPr>
          <p:spPr bwMode="ltGray">
            <a:xfrm>
              <a:off x="4500272" y="2003660"/>
              <a:ext cx="792088" cy="432048"/>
            </a:xfrm>
            <a:prstGeom prst="ellipse">
              <a:avLst/>
            </a:prstGeom>
            <a:solidFill>
              <a:srgbClr val="FFC000"/>
            </a:solidFill>
            <a:ln w="9525">
              <a:noFill/>
              <a:miter lim="800000"/>
              <a:headEnd/>
              <a:tailEnd/>
            </a:ln>
            <a:effectLst/>
          </p:spPr>
          <p:txBody>
            <a:bodyPr wrap="none" rtlCol="0" anchor="ctr"/>
            <a:lstStyle/>
            <a:p>
              <a:pPr algn="ctr"/>
              <a:r>
                <a:rPr lang="en-US" altLang="zh-CN" sz="1400" b="1" dirty="0" err="1" smtClean="0">
                  <a:solidFill>
                    <a:srgbClr val="C00000"/>
                  </a:solidFill>
                  <a:latin typeface="+mn-lt"/>
                  <a:ea typeface="华文细黑" pitchFamily="2" charset="-122"/>
                </a:rPr>
                <a:t>Hotplug</a:t>
              </a:r>
              <a:endParaRPr lang="zh-CN" altLang="en-US" sz="1400" b="1" dirty="0" smtClean="0">
                <a:solidFill>
                  <a:srgbClr val="C00000"/>
                </a:solidFill>
                <a:latin typeface="+mn-lt"/>
                <a:ea typeface="华文细黑" pitchFamily="2" charset="-122"/>
              </a:endParaRPr>
            </a:p>
          </p:txBody>
        </p:sp>
        <p:sp>
          <p:nvSpPr>
            <p:cNvPr id="108" name="椭圆 107"/>
            <p:cNvSpPr/>
            <p:nvPr/>
          </p:nvSpPr>
          <p:spPr bwMode="ltGray">
            <a:xfrm>
              <a:off x="6117696" y="2421458"/>
              <a:ext cx="792088" cy="432048"/>
            </a:xfrm>
            <a:prstGeom prst="ellipse">
              <a:avLst/>
            </a:prstGeom>
            <a:noFill/>
            <a:ln w="9525">
              <a:noFill/>
              <a:miter lim="800000"/>
              <a:headEnd/>
              <a:tailEnd/>
            </a:ln>
            <a:effectLst/>
          </p:spPr>
          <p:txBody>
            <a:bodyPr wrap="none" rtlCol="0" anchor="ctr"/>
            <a:lstStyle/>
            <a:p>
              <a:pPr algn="ctr"/>
              <a:r>
                <a:rPr lang="zh-CN" altLang="en-US" sz="1400" b="1" dirty="0" smtClean="0">
                  <a:solidFill>
                    <a:schemeClr val="tx2">
                      <a:lumMod val="75000"/>
                    </a:schemeClr>
                  </a:solidFill>
                  <a:latin typeface="+mn-lt"/>
                  <a:ea typeface="华文细黑" pitchFamily="2" charset="-122"/>
                </a:rPr>
                <a:t>事件源</a:t>
              </a:r>
              <a:endParaRPr lang="zh-CN" altLang="en-US" sz="1400" b="1" dirty="0">
                <a:solidFill>
                  <a:schemeClr val="tx2">
                    <a:lumMod val="75000"/>
                  </a:schemeClr>
                </a:solidFill>
                <a:latin typeface="+mn-lt"/>
                <a:ea typeface="华文细黑" pitchFamily="2" charset="-122"/>
              </a:endParaRPr>
            </a:p>
          </p:txBody>
        </p:sp>
        <p:sp>
          <p:nvSpPr>
            <p:cNvPr id="109" name="同侧圆角矩形 108"/>
            <p:cNvSpPr/>
            <p:nvPr/>
          </p:nvSpPr>
          <p:spPr bwMode="ltGray">
            <a:xfrm>
              <a:off x="2628064" y="4810832"/>
              <a:ext cx="1152128" cy="864096"/>
            </a:xfrm>
            <a:prstGeom prst="round2SameRect">
              <a:avLst>
                <a:gd name="adj1" fmla="val 29077"/>
                <a:gd name="adj2" fmla="val 31364"/>
              </a:avLst>
            </a:prstGeom>
            <a:solidFill>
              <a:srgbClr val="8FCC7A"/>
            </a:solidFill>
            <a:ln w="9525">
              <a:noFill/>
              <a:miter lim="800000"/>
              <a:headEnd/>
              <a:tailEnd/>
            </a:ln>
            <a:effectLst/>
          </p:spPr>
          <p:txBody>
            <a:bodyPr wrap="none" rtlCol="0" anchor="ctr"/>
            <a:lstStyle/>
            <a:p>
              <a:pPr algn="ctr"/>
              <a:r>
                <a:rPr lang="en-US" altLang="zh-CN" sz="1400" b="1" dirty="0" smtClean="0">
                  <a:solidFill>
                    <a:srgbClr val="008000"/>
                  </a:solidFill>
                  <a:latin typeface="+mn-lt"/>
                  <a:ea typeface="华文细黑" pitchFamily="2" charset="-122"/>
                </a:rPr>
                <a:t>CLI</a:t>
              </a:r>
              <a:r>
                <a:rPr lang="zh-CN" altLang="en-US" sz="1400" b="1" dirty="0" smtClean="0">
                  <a:solidFill>
                    <a:srgbClr val="008000"/>
                  </a:solidFill>
                  <a:latin typeface="+mn-lt"/>
                  <a:ea typeface="华文细黑" pitchFamily="2" charset="-122"/>
                </a:rPr>
                <a:t>监控策略</a:t>
              </a:r>
              <a:endParaRPr lang="zh-CN" altLang="en-US" sz="1400" b="1" dirty="0">
                <a:solidFill>
                  <a:srgbClr val="008000"/>
                </a:solidFill>
                <a:latin typeface="+mn-lt"/>
                <a:ea typeface="华文细黑" pitchFamily="2" charset="-122"/>
              </a:endParaRPr>
            </a:p>
          </p:txBody>
        </p:sp>
        <p:sp>
          <p:nvSpPr>
            <p:cNvPr id="110" name="同侧圆角矩形 109"/>
            <p:cNvSpPr/>
            <p:nvPr/>
          </p:nvSpPr>
          <p:spPr bwMode="ltGray">
            <a:xfrm>
              <a:off x="5220352" y="4810832"/>
              <a:ext cx="1152128" cy="864096"/>
            </a:xfrm>
            <a:prstGeom prst="round2SameRect">
              <a:avLst>
                <a:gd name="adj1" fmla="val 30430"/>
                <a:gd name="adj2" fmla="val 28881"/>
              </a:avLst>
            </a:prstGeom>
            <a:solidFill>
              <a:srgbClr val="8FCC7A"/>
            </a:solidFill>
            <a:ln w="9525">
              <a:noFill/>
              <a:miter lim="800000"/>
              <a:headEnd/>
              <a:tailEnd/>
            </a:ln>
            <a:effectLst/>
          </p:spPr>
          <p:txBody>
            <a:bodyPr wrap="none" rtlCol="0" anchor="ctr"/>
            <a:lstStyle/>
            <a:p>
              <a:pPr algn="ctr"/>
              <a:r>
                <a:rPr lang="en-US" altLang="zh-CN" sz="1400" b="1" dirty="0" smtClean="0">
                  <a:solidFill>
                    <a:srgbClr val="008000"/>
                  </a:solidFill>
                  <a:latin typeface="+mn-lt"/>
                  <a:ea typeface="华文细黑" pitchFamily="2" charset="-122"/>
                </a:rPr>
                <a:t>TCL</a:t>
              </a:r>
              <a:r>
                <a:rPr lang="zh-CN" altLang="en-US" sz="1400" b="1" dirty="0" smtClean="0">
                  <a:solidFill>
                    <a:srgbClr val="008000"/>
                  </a:solidFill>
                  <a:latin typeface="+mn-lt"/>
                  <a:ea typeface="华文细黑" pitchFamily="2" charset="-122"/>
                </a:rPr>
                <a:t>监控策略</a:t>
              </a:r>
              <a:endParaRPr lang="zh-CN" altLang="en-US" sz="1400" b="1" dirty="0">
                <a:solidFill>
                  <a:srgbClr val="008000"/>
                </a:solidFill>
                <a:latin typeface="+mn-lt"/>
                <a:ea typeface="华文细黑" pitchFamily="2" charset="-122"/>
              </a:endParaRPr>
            </a:p>
          </p:txBody>
        </p:sp>
        <p:sp>
          <p:nvSpPr>
            <p:cNvPr id="111" name="同侧圆角矩形 110"/>
            <p:cNvSpPr/>
            <p:nvPr/>
          </p:nvSpPr>
          <p:spPr bwMode="ltGray">
            <a:xfrm>
              <a:off x="5623900" y="5711026"/>
              <a:ext cx="1296144" cy="504056"/>
            </a:xfrm>
            <a:prstGeom prst="round2SameRect">
              <a:avLst>
                <a:gd name="adj1" fmla="val 15313"/>
                <a:gd name="adj2" fmla="val 16246"/>
              </a:avLst>
            </a:prstGeom>
            <a:noFill/>
            <a:ln w="9525">
              <a:noFill/>
              <a:miter lim="800000"/>
              <a:headEnd/>
              <a:tailEnd/>
            </a:ln>
            <a:effectLst/>
          </p:spPr>
          <p:txBody>
            <a:bodyPr wrap="none" rtlCol="0" anchor="ctr"/>
            <a:lstStyle/>
            <a:p>
              <a:pPr algn="ctr"/>
              <a:r>
                <a:rPr lang="en-US" altLang="zh-CN" sz="1400" b="1" dirty="0" smtClean="0">
                  <a:solidFill>
                    <a:srgbClr val="C00000"/>
                  </a:solidFill>
                  <a:latin typeface="+mn-lt"/>
                  <a:ea typeface="华文细黑" pitchFamily="2" charset="-122"/>
                </a:rPr>
                <a:t>EAA</a:t>
              </a:r>
              <a:r>
                <a:rPr lang="zh-CN" altLang="en-US" sz="1400" b="1" dirty="0" smtClean="0">
                  <a:solidFill>
                    <a:srgbClr val="C00000"/>
                  </a:solidFill>
                  <a:latin typeface="+mn-lt"/>
                  <a:ea typeface="华文细黑" pitchFamily="2" charset="-122"/>
                </a:rPr>
                <a:t>监控策略</a:t>
              </a:r>
              <a:endParaRPr lang="zh-CN" altLang="en-US" sz="1400" b="1" dirty="0">
                <a:solidFill>
                  <a:srgbClr val="C00000"/>
                </a:solidFill>
                <a:latin typeface="+mn-lt"/>
                <a:ea typeface="华文细黑" pitchFamily="2" charset="-122"/>
              </a:endParaRPr>
            </a:p>
          </p:txBody>
        </p:sp>
        <p:sp>
          <p:nvSpPr>
            <p:cNvPr id="113" name="下箭头 112"/>
            <p:cNvSpPr/>
            <p:nvPr/>
          </p:nvSpPr>
          <p:spPr bwMode="ltGray">
            <a:xfrm>
              <a:off x="3060112" y="2867756"/>
              <a:ext cx="3024336" cy="700130"/>
            </a:xfrm>
            <a:prstGeom prst="downArrow">
              <a:avLst/>
            </a:prstGeom>
            <a:gradFill flip="none" rotWithShape="1">
              <a:gsLst>
                <a:gs pos="0">
                  <a:srgbClr val="3BAFF7"/>
                </a:gs>
                <a:gs pos="100000">
                  <a:srgbClr val="FCFBE4"/>
                </a:gs>
              </a:gsLst>
              <a:lin ang="16200000" scaled="1"/>
              <a:tileRect/>
            </a:gradFill>
            <a:ln w="9525" algn="ctr">
              <a:noFill/>
              <a:miter lim="800000"/>
              <a:headEnd/>
              <a:tailEnd/>
            </a:ln>
          </p:spPr>
          <p:txBody>
            <a:bodyPr wrap="none" anchor="ctr"/>
            <a:lstStyle/>
            <a:p>
              <a:pPr algn="ctr"/>
              <a:r>
                <a:rPr lang="en-US" altLang="zh-CN" sz="1400" b="1" dirty="0" smtClean="0">
                  <a:solidFill>
                    <a:srgbClr val="00518E"/>
                  </a:solidFill>
                  <a:latin typeface="+mn-lt"/>
                  <a:ea typeface="华文细黑" pitchFamily="2" charset="-122"/>
                </a:rPr>
                <a:t>EM</a:t>
              </a:r>
              <a:r>
                <a:rPr lang="zh-CN" altLang="en-US" sz="1400" b="1" dirty="0" smtClean="0">
                  <a:solidFill>
                    <a:srgbClr val="00518E"/>
                  </a:solidFill>
                  <a:latin typeface="+mn-lt"/>
                  <a:ea typeface="华文细黑" pitchFamily="2" charset="-122"/>
                </a:rPr>
                <a:t>事件监控</a:t>
              </a:r>
              <a:endParaRPr lang="zh-CN" altLang="en-US" sz="1400" b="1" dirty="0">
                <a:solidFill>
                  <a:srgbClr val="00518E"/>
                </a:solidFill>
                <a:latin typeface="+mn-lt"/>
                <a:ea typeface="华文细黑" pitchFamily="2" charset="-122"/>
              </a:endParaRPr>
            </a:p>
          </p:txBody>
        </p:sp>
        <p:sp>
          <p:nvSpPr>
            <p:cNvPr id="99" name="圆角矩形 98"/>
            <p:cNvSpPr/>
            <p:nvPr/>
          </p:nvSpPr>
          <p:spPr bwMode="ltGray">
            <a:xfrm>
              <a:off x="2052000" y="3586696"/>
              <a:ext cx="4896544" cy="648072"/>
            </a:xfrm>
            <a:prstGeom prst="roundRect">
              <a:avLst/>
            </a:prstGeom>
            <a:solidFill>
              <a:schemeClr val="accent5">
                <a:lumMod val="90000"/>
              </a:schemeClr>
            </a:solidFill>
            <a:ln w="9525">
              <a:noFill/>
              <a:miter lim="800000"/>
              <a:headEnd/>
              <a:tailEnd/>
            </a:ln>
            <a:effectLst/>
          </p:spPr>
          <p:txBody>
            <a:bodyPr wrap="none" rtlCol="0" anchor="ctr"/>
            <a:lstStyle/>
            <a:p>
              <a:pPr algn="ctr"/>
              <a:r>
                <a:rPr lang="en-US" altLang="zh-CN" sz="1400" b="1" dirty="0" smtClean="0">
                  <a:solidFill>
                    <a:srgbClr val="00518E"/>
                  </a:solidFill>
                  <a:latin typeface="+mn-lt"/>
                  <a:ea typeface="华文细黑" pitchFamily="2" charset="-122"/>
                </a:rPr>
                <a:t>RTM </a:t>
              </a:r>
              <a:r>
                <a:rPr lang="zh-CN" altLang="en-US" sz="1400" b="1" dirty="0" smtClean="0">
                  <a:solidFill>
                    <a:srgbClr val="00518E"/>
                  </a:solidFill>
                  <a:latin typeface="+mn-lt"/>
                  <a:ea typeface="华文细黑" pitchFamily="2" charset="-122"/>
                </a:rPr>
                <a:t>实时事件管理中心</a:t>
              </a:r>
              <a:endParaRPr lang="zh-CN" altLang="en-US" sz="1400" b="1" dirty="0">
                <a:solidFill>
                  <a:srgbClr val="00518E"/>
                </a:solidFill>
                <a:latin typeface="+mn-lt"/>
                <a:ea typeface="华文细黑" pitchFamily="2" charset="-122"/>
              </a:endParaRPr>
            </a:p>
          </p:txBody>
        </p:sp>
        <p:sp>
          <p:nvSpPr>
            <p:cNvPr id="119" name="椭圆 118"/>
            <p:cNvSpPr/>
            <p:nvPr/>
          </p:nvSpPr>
          <p:spPr bwMode="ltGray">
            <a:xfrm>
              <a:off x="5580392" y="1639060"/>
              <a:ext cx="1152128" cy="504056"/>
            </a:xfrm>
            <a:prstGeom prst="ellipse">
              <a:avLst/>
            </a:prstGeom>
            <a:solidFill>
              <a:srgbClr val="FFC000"/>
            </a:solidFill>
            <a:ln w="9525">
              <a:noFill/>
              <a:miter lim="800000"/>
              <a:headEnd/>
              <a:tailEnd/>
            </a:ln>
            <a:effectLst/>
          </p:spPr>
          <p:txBody>
            <a:bodyPr wrap="none" rtlCol="0" anchor="ctr"/>
            <a:lstStyle/>
            <a:p>
              <a:pPr algn="ctr"/>
              <a:r>
                <a:rPr lang="en-US" altLang="zh-CN" sz="1400" b="1" dirty="0" err="1" smtClean="0">
                  <a:solidFill>
                    <a:srgbClr val="C00000"/>
                  </a:solidFill>
                  <a:latin typeface="+mn-lt"/>
                  <a:ea typeface="华文细黑" pitchFamily="2" charset="-122"/>
                </a:rPr>
                <a:t>snmp</a:t>
              </a:r>
              <a:r>
                <a:rPr lang="en-US" altLang="zh-CN" sz="1400" b="1" dirty="0" smtClean="0">
                  <a:solidFill>
                    <a:schemeClr val="tx2">
                      <a:lumMod val="75000"/>
                    </a:schemeClr>
                  </a:solidFill>
                  <a:latin typeface="+mn-lt"/>
                  <a:ea typeface="华文细黑" pitchFamily="2" charset="-122"/>
                </a:rPr>
                <a:t>_</a:t>
              </a:r>
            </a:p>
            <a:p>
              <a:pPr algn="ctr"/>
              <a:r>
                <a:rPr lang="en-US" altLang="zh-CN" sz="1400" b="1" dirty="0" smtClean="0">
                  <a:solidFill>
                    <a:srgbClr val="C00000"/>
                  </a:solidFill>
                  <a:latin typeface="+mn-lt"/>
                  <a:ea typeface="华文细黑" pitchFamily="2" charset="-122"/>
                </a:rPr>
                <a:t>notification</a:t>
              </a:r>
            </a:p>
          </p:txBody>
        </p:sp>
        <p:sp>
          <p:nvSpPr>
            <p:cNvPr id="123" name="Freeform 6"/>
            <p:cNvSpPr>
              <a:spLocks/>
            </p:cNvSpPr>
            <p:nvPr/>
          </p:nvSpPr>
          <p:spPr bwMode="gray">
            <a:xfrm>
              <a:off x="3780192" y="4234768"/>
              <a:ext cx="620414" cy="82110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lgn="ctr"/>
              <a:endParaRPr lang="zh-CN" altLang="en-US">
                <a:latin typeface="+mn-lt"/>
                <a:ea typeface="华文细黑" pitchFamily="2" charset="-122"/>
              </a:endParaRPr>
            </a:p>
          </p:txBody>
        </p:sp>
        <p:sp>
          <p:nvSpPr>
            <p:cNvPr id="124" name="Freeform 21"/>
            <p:cNvSpPr>
              <a:spLocks/>
            </p:cNvSpPr>
            <p:nvPr/>
          </p:nvSpPr>
          <p:spPr bwMode="gray">
            <a:xfrm flipH="1">
              <a:off x="4581162" y="4234768"/>
              <a:ext cx="620413" cy="821109"/>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lgn="ctr"/>
              <a:endParaRPr lang="zh-CN" altLang="en-US">
                <a:latin typeface="+mn-lt"/>
                <a:ea typeface="华文细黑" pitchFamily="2" charset="-122"/>
              </a:endParaRPr>
            </a:p>
          </p:txBody>
        </p:sp>
      </p:grpSp>
      <p:sp>
        <p:nvSpPr>
          <p:cNvPr id="24" name="Rectangle 2"/>
          <p:cNvSpPr>
            <a:spLocks noGrp="1" noChangeArrowheads="1"/>
          </p:cNvSpPr>
          <p:nvPr>
            <p:ph type="title"/>
          </p:nvPr>
        </p:nvSpPr>
        <p:spPr>
          <a:xfrm>
            <a:off x="475200" y="72000"/>
            <a:ext cx="5311246" cy="609600"/>
          </a:xfrm>
        </p:spPr>
        <p:txBody>
          <a:bodyPr/>
          <a:lstStyle/>
          <a:p>
            <a:pPr eaLnBrk="1" hangingPunct="1"/>
            <a:r>
              <a:rPr lang="zh-CN" altLang="en-US" dirty="0" smtClean="0">
                <a:latin typeface="+mn-lt"/>
                <a:ea typeface="华文细黑" pitchFamily="2" charset="-122"/>
              </a:rPr>
              <a:t>嵌入式自动化架构</a:t>
            </a:r>
            <a:endParaRPr lang="en-US" altLang="zh-CN" dirty="0" smtClean="0">
              <a:latin typeface="+mn-lt"/>
              <a:ea typeface="华文细黑"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zh-CN" altLang="en-US" dirty="0" smtClean="0">
                <a:latin typeface="+mn-lt"/>
                <a:ea typeface="华文细黑" pitchFamily="2" charset="-122"/>
              </a:rPr>
              <a:t>嵌入式自动化架构</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5143536"/>
          </a:xfrm>
        </p:spPr>
        <p:txBody>
          <a:bodyPr/>
          <a:lstStyle/>
          <a:p>
            <a:pPr algn="just">
              <a:lnSpc>
                <a:spcPct val="250000"/>
              </a:lnSpc>
              <a:buSzPct val="80000"/>
            </a:pPr>
            <a:r>
              <a:rPr lang="zh-CN" altLang="en-US" sz="1800" dirty="0" smtClean="0">
                <a:latin typeface="+mn-lt"/>
                <a:ea typeface="华文细黑" pitchFamily="2" charset="-122"/>
              </a:rPr>
              <a:t>事件源：事件源是系统中的软件或硬件模块，它们会触发事件</a:t>
            </a:r>
            <a:endParaRPr lang="en-US" altLang="zh-CN" sz="1800" dirty="0" smtClean="0">
              <a:latin typeface="+mn-lt"/>
              <a:ea typeface="华文细黑" pitchFamily="2" charset="-122"/>
            </a:endParaRPr>
          </a:p>
          <a:p>
            <a:pPr algn="just">
              <a:lnSpc>
                <a:spcPct val="250000"/>
              </a:lnSpc>
              <a:buSzPct val="80000"/>
            </a:pPr>
            <a:r>
              <a:rPr lang="en-US" altLang="zh-CN" sz="1800" dirty="0" smtClean="0">
                <a:latin typeface="+mn-lt"/>
                <a:ea typeface="华文细黑" pitchFamily="2" charset="-122"/>
              </a:rPr>
              <a:t>EM</a:t>
            </a:r>
            <a:r>
              <a:rPr lang="zh-CN" altLang="en-US" sz="1800" dirty="0" smtClean="0">
                <a:latin typeface="+mn-lt"/>
                <a:ea typeface="华文细黑" pitchFamily="2" charset="-122"/>
              </a:rPr>
              <a:t>：根据用户配置对事件源中发生的事件进行过滤匹配，匹配成功则通知</a:t>
            </a:r>
            <a:r>
              <a:rPr lang="en-US" altLang="zh-CN" sz="1800" dirty="0" smtClean="0">
                <a:latin typeface="+mn-lt"/>
                <a:ea typeface="华文细黑" pitchFamily="2" charset="-122"/>
              </a:rPr>
              <a:t>RTM</a:t>
            </a:r>
            <a:r>
              <a:rPr lang="zh-CN" altLang="en-US" sz="1800" dirty="0" smtClean="0">
                <a:latin typeface="+mn-lt"/>
                <a:ea typeface="华文细黑" pitchFamily="2" charset="-122"/>
              </a:rPr>
              <a:t>执行相应监控策略</a:t>
            </a:r>
            <a:endParaRPr lang="en-US" altLang="zh-CN" sz="1800" dirty="0" smtClean="0">
              <a:latin typeface="+mn-lt"/>
              <a:ea typeface="华文细黑" pitchFamily="2" charset="-122"/>
            </a:endParaRPr>
          </a:p>
          <a:p>
            <a:pPr algn="just">
              <a:lnSpc>
                <a:spcPct val="250000"/>
              </a:lnSpc>
              <a:buSzPct val="80000"/>
            </a:pPr>
            <a:r>
              <a:rPr lang="en-US" altLang="zh-CN" sz="1800" dirty="0" smtClean="0">
                <a:latin typeface="+mn-lt"/>
                <a:ea typeface="华文细黑" pitchFamily="2" charset="-122"/>
              </a:rPr>
              <a:t>RTM</a:t>
            </a:r>
            <a:r>
              <a:rPr lang="zh-CN" altLang="en-US" sz="1800" dirty="0" smtClean="0">
                <a:latin typeface="+mn-lt"/>
                <a:ea typeface="华文细黑" pitchFamily="2" charset="-122"/>
              </a:rPr>
              <a:t>：</a:t>
            </a:r>
            <a:r>
              <a:rPr lang="en-US" altLang="zh-CN" sz="1800" dirty="0" smtClean="0">
                <a:latin typeface="+mn-lt"/>
                <a:ea typeface="华文细黑" pitchFamily="2" charset="-122"/>
              </a:rPr>
              <a:t>RTM</a:t>
            </a:r>
            <a:r>
              <a:rPr lang="zh-CN" altLang="en-US" sz="1800" dirty="0" smtClean="0">
                <a:latin typeface="+mn-lt"/>
                <a:ea typeface="华文细黑" pitchFamily="2" charset="-122"/>
              </a:rPr>
              <a:t>是</a:t>
            </a:r>
            <a:r>
              <a:rPr lang="en-US" altLang="zh-CN" sz="1800" dirty="0" smtClean="0">
                <a:latin typeface="+mn-lt"/>
                <a:ea typeface="华文细黑" pitchFamily="2" charset="-122"/>
              </a:rPr>
              <a:t>EAA</a:t>
            </a:r>
            <a:r>
              <a:rPr lang="zh-CN" altLang="en-US" sz="1800" dirty="0" smtClean="0">
                <a:latin typeface="+mn-lt"/>
                <a:ea typeface="华文细黑" pitchFamily="2" charset="-122"/>
              </a:rPr>
              <a:t>的核心部件，负责管理监控策略，包括监控策略的创建、状态变化和执行</a:t>
            </a:r>
            <a:endParaRPr lang="en-US" altLang="zh-CN" sz="1800" dirty="0" smtClean="0">
              <a:latin typeface="+mn-lt"/>
              <a:ea typeface="华文细黑" pitchFamily="2" charset="-122"/>
            </a:endParaRPr>
          </a:p>
          <a:p>
            <a:pPr algn="just">
              <a:lnSpc>
                <a:spcPct val="250000"/>
              </a:lnSpc>
              <a:buSzPct val="80000"/>
            </a:pPr>
            <a:r>
              <a:rPr lang="zh-CN" altLang="en-US" sz="1800" dirty="0" smtClean="0">
                <a:latin typeface="+mn-lt"/>
                <a:ea typeface="华文细黑" pitchFamily="2" charset="-122"/>
              </a:rPr>
              <a:t>通过监控策略，用户可以自定义感兴趣的事件以及事件发生时的处理动作</a:t>
            </a:r>
            <a:endParaRPr lang="en-US" sz="1800" i="1"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882882"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—CLI</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5143536"/>
          </a:xfrm>
        </p:spPr>
        <p:txBody>
          <a:bodyPr/>
          <a:lstStyle/>
          <a:p>
            <a:pPr algn="just">
              <a:lnSpc>
                <a:spcPct val="250000"/>
              </a:lnSpc>
              <a:buSzPct val="80000"/>
            </a:pPr>
            <a:r>
              <a:rPr lang="en-US" altLang="zh-CN" sz="1800" dirty="0" smtClean="0">
                <a:ea typeface="华文细黑" pitchFamily="2" charset="-122"/>
              </a:rPr>
              <a:t>event</a:t>
            </a:r>
            <a:r>
              <a:rPr lang="zh-CN" altLang="en-US" sz="1800" dirty="0" smtClean="0">
                <a:ea typeface="华文细黑" pitchFamily="2" charset="-122"/>
              </a:rPr>
              <a:t>命令用来定义监控策略的触发事件</a:t>
            </a:r>
            <a:endParaRPr lang="en-US" altLang="zh-CN" sz="1800" dirty="0" smtClean="0">
              <a:ea typeface="华文细黑" pitchFamily="2" charset="-122"/>
            </a:endParaRPr>
          </a:p>
          <a:p>
            <a:pPr algn="just">
              <a:lnSpc>
                <a:spcPct val="250000"/>
              </a:lnSpc>
              <a:buSzPct val="80000"/>
            </a:pPr>
            <a:r>
              <a:rPr lang="en-US" altLang="zh-CN" sz="1800" dirty="0" smtClean="0">
                <a:ea typeface="华文细黑" pitchFamily="2" charset="-122"/>
              </a:rPr>
              <a:t>action</a:t>
            </a:r>
            <a:r>
              <a:rPr lang="zh-CN" altLang="en-US" sz="1800" dirty="0" smtClean="0">
                <a:ea typeface="华文细黑" pitchFamily="2" charset="-122"/>
              </a:rPr>
              <a:t>命令用来定义事件发生时，监控策略将执行的动作。目前支持的动作有执行指定的命令行、生成一条指定内容的日志、主备倒换和重启</a:t>
            </a:r>
            <a:endParaRPr lang="en-US" altLang="zh-CN" sz="1800" dirty="0" smtClean="0">
              <a:ea typeface="华文细黑" pitchFamily="2" charset="-122"/>
            </a:endParaRPr>
          </a:p>
          <a:p>
            <a:pPr algn="just">
              <a:lnSpc>
                <a:spcPct val="250000"/>
              </a:lnSpc>
              <a:buSzPct val="80000"/>
            </a:pPr>
            <a:r>
              <a:rPr lang="en-US" altLang="zh-CN" sz="1800" dirty="0" smtClean="0">
                <a:ea typeface="华文细黑" pitchFamily="2" charset="-122"/>
              </a:rPr>
              <a:t>user-role</a:t>
            </a:r>
            <a:r>
              <a:rPr lang="zh-CN" altLang="en-US" sz="1800" dirty="0" smtClean="0">
                <a:ea typeface="华文细黑" pitchFamily="2" charset="-122"/>
              </a:rPr>
              <a:t>命令用来指定执行监控策略的用户角色</a:t>
            </a:r>
            <a:endParaRPr lang="en-US" altLang="zh-CN" sz="1800" dirty="0" smtClean="0">
              <a:ea typeface="华文细黑" pitchFamily="2" charset="-122"/>
            </a:endParaRPr>
          </a:p>
          <a:p>
            <a:pPr algn="just">
              <a:lnSpc>
                <a:spcPct val="250000"/>
              </a:lnSpc>
              <a:buSzPct val="80000"/>
            </a:pPr>
            <a:r>
              <a:rPr lang="en-US" altLang="en-US" sz="1800" dirty="0" smtClean="0">
                <a:ea typeface="华文细黑" pitchFamily="2" charset="-122"/>
              </a:rPr>
              <a:t>running-time</a:t>
            </a:r>
            <a:r>
              <a:rPr lang="zh-CN" altLang="en-US" sz="1800" dirty="0" smtClean="0">
                <a:ea typeface="华文细黑" pitchFamily="2" charset="-122"/>
              </a:rPr>
              <a:t>命令用来指定监控策略运行的最大时间</a:t>
            </a:r>
            <a:endParaRPr lang="en-US" altLang="en-US" sz="1800" dirty="0" smtClean="0">
              <a:ea typeface="华文细黑" pitchFamily="2" charset="-122"/>
            </a:endParaRPr>
          </a:p>
          <a:p>
            <a:pPr algn="just">
              <a:lnSpc>
                <a:spcPct val="250000"/>
              </a:lnSpc>
              <a:buSzPct val="80000"/>
            </a:pPr>
            <a:r>
              <a:rPr lang="en-US" altLang="zh-CN" sz="1800" dirty="0" smtClean="0">
                <a:ea typeface="华文细黑" pitchFamily="2" charset="-122"/>
              </a:rPr>
              <a:t>commit</a:t>
            </a:r>
            <a:r>
              <a:rPr lang="zh-CN" altLang="en-US" sz="1800" dirty="0" smtClean="0">
                <a:ea typeface="华文细黑" pitchFamily="2" charset="-122"/>
              </a:rPr>
              <a:t>命令用来启用</a:t>
            </a:r>
            <a:r>
              <a:rPr lang="en-US" altLang="zh-CN" sz="1800" dirty="0" smtClean="0">
                <a:ea typeface="华文细黑" pitchFamily="2" charset="-122"/>
              </a:rPr>
              <a:t>CLI</a:t>
            </a:r>
            <a:r>
              <a:rPr lang="zh-CN" altLang="en-US" sz="1800" dirty="0" smtClean="0">
                <a:ea typeface="华文细黑" pitchFamily="2" charset="-122"/>
              </a:rPr>
              <a:t>监控策略</a:t>
            </a:r>
            <a:endParaRPr lang="en-US" altLang="zh-CN" sz="1800" dirty="0" smtClean="0">
              <a:ea typeface="华文细黑" pitchFamily="2"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882882"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—CLI</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8104216" cy="4993330"/>
          </a:xfrm>
        </p:spPr>
        <p:txBody>
          <a:bodyPr/>
          <a:lstStyle/>
          <a:p>
            <a:pPr algn="just">
              <a:lnSpc>
                <a:spcPts val="4000"/>
              </a:lnSpc>
              <a:buSzPct val="80000"/>
            </a:pPr>
            <a:r>
              <a:rPr lang="zh-CN" altLang="en-US" sz="1800" dirty="0" smtClean="0">
                <a:latin typeface="+mn-lt"/>
                <a:ea typeface="华文细黑" pitchFamily="2" charset="-122"/>
              </a:rPr>
              <a:t>接口事件配置方法：</a:t>
            </a:r>
            <a:endParaRPr lang="en-US" altLang="zh-CN" sz="1800" dirty="0" smtClean="0">
              <a:latin typeface="+mn-lt"/>
              <a:ea typeface="华文细黑" pitchFamily="2" charset="-122"/>
            </a:endParaRPr>
          </a:p>
          <a:p>
            <a:pPr lvl="1" algn="just" eaLnBrk="1" hangingPunct="1">
              <a:lnSpc>
                <a:spcPts val="4000"/>
              </a:lnSpc>
              <a:buSzPct val="80000"/>
            </a:pPr>
            <a:r>
              <a:rPr lang="en-US" sz="1600" b="1" dirty="0" smtClean="0">
                <a:latin typeface="+mn-lt"/>
                <a:ea typeface="华文细黑" pitchFamily="2" charset="-122"/>
              </a:rPr>
              <a:t>event interface </a:t>
            </a:r>
            <a:r>
              <a:rPr lang="en-US" sz="1600" i="1" dirty="0" err="1" smtClean="0">
                <a:latin typeface="+mn-lt"/>
                <a:ea typeface="华文细黑" pitchFamily="2" charset="-122"/>
              </a:rPr>
              <a:t>interface</a:t>
            </a:r>
            <a:r>
              <a:rPr lang="en-US" sz="1600" i="1" dirty="0" smtClean="0">
                <a:latin typeface="+mn-lt"/>
                <a:ea typeface="华文细黑" pitchFamily="2" charset="-122"/>
              </a:rPr>
              <a:t>-type interface-number</a:t>
            </a:r>
            <a:r>
              <a:rPr lang="en-US" sz="1600" dirty="0" smtClean="0">
                <a:latin typeface="+mn-lt"/>
                <a:ea typeface="华文细黑" pitchFamily="2" charset="-122"/>
              </a:rPr>
              <a:t> </a:t>
            </a:r>
            <a:r>
              <a:rPr lang="en-US" sz="1600" b="1" dirty="0" smtClean="0">
                <a:latin typeface="+mn-lt"/>
                <a:ea typeface="华文细黑" pitchFamily="2" charset="-122"/>
              </a:rPr>
              <a:t>monitor-</a:t>
            </a:r>
            <a:r>
              <a:rPr lang="en-US" sz="1600" b="1" dirty="0" err="1" smtClean="0">
                <a:latin typeface="+mn-lt"/>
                <a:ea typeface="华文细黑" pitchFamily="2" charset="-122"/>
              </a:rPr>
              <a:t>obj</a:t>
            </a:r>
            <a:r>
              <a:rPr lang="en-US" sz="1600" dirty="0" smtClean="0">
                <a:latin typeface="+mn-lt"/>
                <a:ea typeface="华文细黑" pitchFamily="2" charset="-122"/>
              </a:rPr>
              <a:t> </a:t>
            </a:r>
            <a:r>
              <a:rPr lang="en-US" sz="1600" i="1" dirty="0" smtClean="0">
                <a:latin typeface="+mn-lt"/>
                <a:ea typeface="华文细黑" pitchFamily="2" charset="-122"/>
              </a:rPr>
              <a:t>monitor-</a:t>
            </a:r>
            <a:r>
              <a:rPr lang="en-US" sz="1600" i="1" dirty="0" err="1" smtClean="0">
                <a:latin typeface="+mn-lt"/>
                <a:ea typeface="华文细黑" pitchFamily="2" charset="-122"/>
              </a:rPr>
              <a:t>obj</a:t>
            </a:r>
            <a:r>
              <a:rPr lang="en-US" sz="1600" dirty="0" smtClean="0">
                <a:latin typeface="+mn-lt"/>
                <a:ea typeface="华文细黑" pitchFamily="2" charset="-122"/>
              </a:rPr>
              <a:t> </a:t>
            </a:r>
            <a:r>
              <a:rPr lang="en-US" sz="1600" b="1" dirty="0" smtClean="0">
                <a:latin typeface="+mn-lt"/>
                <a:ea typeface="华文细黑" pitchFamily="2" charset="-122"/>
              </a:rPr>
              <a:t>start-op</a:t>
            </a:r>
            <a:r>
              <a:rPr lang="en-US" sz="1600" dirty="0" smtClean="0">
                <a:latin typeface="+mn-lt"/>
                <a:ea typeface="华文细黑" pitchFamily="2" charset="-122"/>
              </a:rPr>
              <a:t> </a:t>
            </a:r>
            <a:r>
              <a:rPr lang="en-US" sz="1600" i="1" dirty="0" err="1" smtClean="0">
                <a:latin typeface="+mn-lt"/>
                <a:ea typeface="华文细黑" pitchFamily="2" charset="-122"/>
              </a:rPr>
              <a:t>start-op</a:t>
            </a:r>
            <a:r>
              <a:rPr lang="en-US" sz="1600" dirty="0" smtClean="0">
                <a:latin typeface="+mn-lt"/>
                <a:ea typeface="华文细黑" pitchFamily="2" charset="-122"/>
              </a:rPr>
              <a:t> </a:t>
            </a:r>
            <a:r>
              <a:rPr lang="en-US" sz="1600" b="1" dirty="0" smtClean="0">
                <a:latin typeface="+mn-lt"/>
                <a:ea typeface="华文细黑" pitchFamily="2" charset="-122"/>
              </a:rPr>
              <a:t>start-</a:t>
            </a:r>
            <a:r>
              <a:rPr lang="en-US" sz="1600" b="1" dirty="0" err="1" smtClean="0">
                <a:latin typeface="+mn-lt"/>
                <a:ea typeface="华文细黑" pitchFamily="2" charset="-122"/>
              </a:rPr>
              <a:t>val</a:t>
            </a:r>
            <a:r>
              <a:rPr lang="en-US" sz="1600" dirty="0" smtClean="0">
                <a:latin typeface="+mn-lt"/>
                <a:ea typeface="华文细黑" pitchFamily="2" charset="-122"/>
              </a:rPr>
              <a:t> </a:t>
            </a:r>
            <a:r>
              <a:rPr lang="en-US" sz="1600" i="1" dirty="0" smtClean="0">
                <a:latin typeface="+mn-lt"/>
                <a:ea typeface="华文细黑" pitchFamily="2" charset="-122"/>
              </a:rPr>
              <a:t>start-</a:t>
            </a:r>
            <a:r>
              <a:rPr lang="en-US" sz="1600" i="1" dirty="0" err="1" smtClean="0">
                <a:latin typeface="+mn-lt"/>
                <a:ea typeface="华文细黑" pitchFamily="2" charset="-122"/>
              </a:rPr>
              <a:t>val</a:t>
            </a:r>
            <a:r>
              <a:rPr lang="en-US" sz="1600" dirty="0" smtClean="0">
                <a:latin typeface="+mn-lt"/>
                <a:ea typeface="华文细黑" pitchFamily="2" charset="-122"/>
              </a:rPr>
              <a:t> </a:t>
            </a:r>
            <a:r>
              <a:rPr lang="en-US" sz="1600" b="1" dirty="0" smtClean="0">
                <a:latin typeface="+mn-lt"/>
                <a:ea typeface="华文细黑" pitchFamily="2" charset="-122"/>
              </a:rPr>
              <a:t>restart-op</a:t>
            </a:r>
            <a:r>
              <a:rPr lang="en-US" sz="1600" dirty="0" smtClean="0">
                <a:latin typeface="+mn-lt"/>
                <a:ea typeface="华文细黑" pitchFamily="2" charset="-122"/>
              </a:rPr>
              <a:t> </a:t>
            </a:r>
            <a:r>
              <a:rPr lang="en-US" sz="1600" i="1" dirty="0" err="1" smtClean="0">
                <a:latin typeface="+mn-lt"/>
                <a:ea typeface="华文细黑" pitchFamily="2" charset="-122"/>
              </a:rPr>
              <a:t>restart-op</a:t>
            </a:r>
            <a:r>
              <a:rPr lang="en-US" sz="1600" dirty="0" smtClean="0">
                <a:latin typeface="+mn-lt"/>
                <a:ea typeface="华文细黑" pitchFamily="2" charset="-122"/>
              </a:rPr>
              <a:t> </a:t>
            </a:r>
            <a:r>
              <a:rPr lang="en-US" sz="1600" b="1" dirty="0" smtClean="0">
                <a:latin typeface="+mn-lt"/>
                <a:ea typeface="华文细黑" pitchFamily="2" charset="-122"/>
              </a:rPr>
              <a:t>restart-</a:t>
            </a:r>
            <a:r>
              <a:rPr lang="en-US" sz="1600" b="1" dirty="0" err="1" smtClean="0">
                <a:latin typeface="+mn-lt"/>
                <a:ea typeface="华文细黑" pitchFamily="2" charset="-122"/>
              </a:rPr>
              <a:t>val</a:t>
            </a:r>
            <a:r>
              <a:rPr lang="en-US" sz="1600" dirty="0" smtClean="0">
                <a:latin typeface="+mn-lt"/>
                <a:ea typeface="华文细黑" pitchFamily="2" charset="-122"/>
              </a:rPr>
              <a:t> </a:t>
            </a:r>
            <a:r>
              <a:rPr lang="en-US" sz="1600" i="1" dirty="0" smtClean="0">
                <a:latin typeface="+mn-lt"/>
                <a:ea typeface="华文细黑" pitchFamily="2" charset="-122"/>
              </a:rPr>
              <a:t>restart-</a:t>
            </a:r>
            <a:r>
              <a:rPr lang="en-US" sz="1600" i="1" dirty="0" err="1" smtClean="0">
                <a:latin typeface="+mn-lt"/>
                <a:ea typeface="华文细黑" pitchFamily="2" charset="-122"/>
              </a:rPr>
              <a:t>val</a:t>
            </a:r>
            <a:r>
              <a:rPr lang="en-US" sz="1600" i="1" dirty="0" smtClean="0">
                <a:latin typeface="+mn-lt"/>
                <a:ea typeface="华文细黑" pitchFamily="2" charset="-122"/>
              </a:rPr>
              <a:t> </a:t>
            </a:r>
            <a:r>
              <a:rPr lang="en-US" sz="1600" dirty="0" smtClean="0">
                <a:latin typeface="+mn-lt"/>
                <a:ea typeface="华文细黑" pitchFamily="2" charset="-122"/>
              </a:rPr>
              <a:t>[ </a:t>
            </a:r>
            <a:r>
              <a:rPr lang="en-US" sz="1600" b="1" dirty="0" smtClean="0">
                <a:latin typeface="+mn-lt"/>
                <a:ea typeface="华文细黑" pitchFamily="2" charset="-122"/>
              </a:rPr>
              <a:t>interval</a:t>
            </a:r>
            <a:r>
              <a:rPr lang="en-US" sz="1600" dirty="0" smtClean="0">
                <a:latin typeface="+mn-lt"/>
                <a:ea typeface="华文细黑" pitchFamily="2" charset="-122"/>
              </a:rPr>
              <a:t> </a:t>
            </a:r>
            <a:r>
              <a:rPr lang="en-US" sz="1600" i="1" dirty="0" err="1" smtClean="0">
                <a:latin typeface="+mn-lt"/>
                <a:ea typeface="华文细黑" pitchFamily="2" charset="-122"/>
              </a:rPr>
              <a:t>interval</a:t>
            </a:r>
            <a:r>
              <a:rPr lang="en-US" sz="1600" dirty="0" smtClean="0">
                <a:latin typeface="+mn-lt"/>
                <a:ea typeface="华文细黑" pitchFamily="2" charset="-122"/>
              </a:rPr>
              <a:t> ]</a:t>
            </a:r>
            <a:endParaRPr lang="en-US" altLang="en-US" sz="1600" dirty="0" smtClean="0">
              <a:latin typeface="+mn-lt"/>
              <a:ea typeface="华文细黑" pitchFamily="2" charset="-122"/>
            </a:endParaRPr>
          </a:p>
          <a:p>
            <a:pPr marL="342900" lvl="1" indent="-342900" algn="just">
              <a:lnSpc>
                <a:spcPts val="4000"/>
              </a:lnSpc>
              <a:buSzPct val="80000"/>
              <a:buFont typeface="Wingdings" pitchFamily="2" charset="2"/>
              <a:buChar char="l"/>
            </a:pPr>
            <a:r>
              <a:rPr lang="zh-CN" altLang="en-US" sz="1800" b="1" dirty="0" smtClean="0">
                <a:latin typeface="+mn-lt"/>
                <a:ea typeface="华文细黑" pitchFamily="2" charset="-122"/>
              </a:rPr>
              <a:t>监控接口事件命令解析：</a:t>
            </a:r>
            <a:endParaRPr lang="en-US" altLang="zh-CN" sz="1800" b="1" dirty="0" smtClean="0">
              <a:latin typeface="+mn-lt"/>
              <a:ea typeface="华文细黑" pitchFamily="2" charset="-122"/>
            </a:endParaRPr>
          </a:p>
          <a:p>
            <a:pPr lvl="1" algn="just" eaLnBrk="1" hangingPunct="1">
              <a:lnSpc>
                <a:spcPts val="4000"/>
              </a:lnSpc>
              <a:buSzPct val="80000"/>
            </a:pPr>
            <a:r>
              <a:rPr lang="zh-CN" altLang="en-US" sz="1600" dirty="0" smtClean="0">
                <a:latin typeface="+mn-lt"/>
                <a:ea typeface="华文细黑" pitchFamily="2" charset="-122"/>
              </a:rPr>
              <a:t>由</a:t>
            </a:r>
            <a:r>
              <a:rPr lang="en-US" sz="1600" dirty="0" smtClean="0">
                <a:latin typeface="+mn-lt"/>
                <a:ea typeface="华文细黑" pitchFamily="2" charset="-122"/>
              </a:rPr>
              <a:t>interface-type</a:t>
            </a:r>
            <a:r>
              <a:rPr lang="zh-CN" altLang="en-US" sz="1600" dirty="0" smtClean="0">
                <a:latin typeface="+mn-lt"/>
                <a:ea typeface="华文细黑" pitchFamily="2" charset="-122"/>
              </a:rPr>
              <a:t>选择监控的接口，选择</a:t>
            </a:r>
            <a:r>
              <a:rPr lang="en-US" sz="1600" dirty="0" smtClean="0">
                <a:latin typeface="+mn-lt"/>
                <a:ea typeface="华文细黑" pitchFamily="2" charset="-122"/>
              </a:rPr>
              <a:t>monitor-</a:t>
            </a:r>
            <a:r>
              <a:rPr lang="en-US" sz="1600" dirty="0" err="1" smtClean="0">
                <a:latin typeface="+mn-lt"/>
                <a:ea typeface="华文细黑" pitchFamily="2" charset="-122"/>
              </a:rPr>
              <a:t>obj</a:t>
            </a:r>
            <a:r>
              <a:rPr lang="zh-CN" altLang="en-US" sz="1600" dirty="0" smtClean="0">
                <a:latin typeface="+mn-lt"/>
                <a:ea typeface="华文细黑" pitchFamily="2" charset="-122"/>
              </a:rPr>
              <a:t>中的某一项（丢包、错报数，或包速率）进行监控，</a:t>
            </a:r>
            <a:r>
              <a:rPr lang="en-US" sz="1600" dirty="0" smtClean="0">
                <a:latin typeface="+mn-lt"/>
                <a:ea typeface="华文细黑" pitchFamily="2" charset="-122"/>
              </a:rPr>
              <a:t>start-op</a:t>
            </a:r>
            <a:r>
              <a:rPr lang="zh-CN" altLang="en-US" sz="1600" dirty="0" smtClean="0">
                <a:latin typeface="+mn-lt"/>
                <a:ea typeface="华文细黑" pitchFamily="2" charset="-122"/>
              </a:rPr>
              <a:t>选择当流量大于</a:t>
            </a:r>
            <a:r>
              <a:rPr lang="en-US" altLang="zh-CN" sz="1600" dirty="0" smtClean="0">
                <a:latin typeface="+mn-lt"/>
                <a:ea typeface="华文细黑" pitchFamily="2" charset="-122"/>
              </a:rPr>
              <a:t>/</a:t>
            </a:r>
            <a:r>
              <a:rPr lang="zh-CN" altLang="en-US" sz="1600" dirty="0" smtClean="0">
                <a:latin typeface="+mn-lt"/>
                <a:ea typeface="华文细黑" pitchFamily="2" charset="-122"/>
              </a:rPr>
              <a:t>小于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zh-CN" altLang="en-US" sz="1600" dirty="0" smtClean="0">
                <a:latin typeface="+mn-lt"/>
                <a:ea typeface="华文细黑" pitchFamily="2" charset="-122"/>
              </a:rPr>
              <a:t>时，执行定义的动作，之后停止轮询。当流量满足</a:t>
            </a:r>
            <a:r>
              <a:rPr lang="en-US" sz="1600" dirty="0" smtClean="0">
                <a:latin typeface="+mn-lt"/>
                <a:ea typeface="华文细黑" pitchFamily="2" charset="-122"/>
              </a:rPr>
              <a:t>restart-op</a:t>
            </a:r>
            <a:r>
              <a:rPr lang="zh-CN" altLang="en-US" sz="1600" dirty="0" smtClean="0">
                <a:latin typeface="+mn-lt"/>
                <a:ea typeface="华文细黑" pitchFamily="2" charset="-122"/>
              </a:rPr>
              <a:t>中</a:t>
            </a:r>
            <a:r>
              <a:rPr lang="en-US" sz="1600" dirty="0" smtClean="0">
                <a:latin typeface="+mn-lt"/>
                <a:ea typeface="华文细黑" pitchFamily="2" charset="-122"/>
              </a:rPr>
              <a:t>restart-</a:t>
            </a:r>
            <a:r>
              <a:rPr lang="en-US" sz="1600" dirty="0" err="1" smtClean="0">
                <a:latin typeface="+mn-lt"/>
                <a:ea typeface="华文细黑" pitchFamily="2" charset="-122"/>
              </a:rPr>
              <a:t>val</a:t>
            </a:r>
            <a:r>
              <a:rPr lang="zh-CN" altLang="en-US" sz="1600" dirty="0" smtClean="0">
                <a:latin typeface="+mn-lt"/>
                <a:ea typeface="华文细黑" pitchFamily="2" charset="-122"/>
              </a:rPr>
              <a:t>定义的条件时，再次开启轮询。间隔一个</a:t>
            </a:r>
            <a:r>
              <a:rPr lang="en-US" sz="1600" dirty="0" smtClean="0">
                <a:latin typeface="+mn-lt"/>
                <a:ea typeface="华文细黑" pitchFamily="2" charset="-122"/>
              </a:rPr>
              <a:t>interval</a:t>
            </a:r>
            <a:r>
              <a:rPr lang="zh-CN" altLang="en-US" sz="1600" dirty="0" smtClean="0">
                <a:latin typeface="+mn-lt"/>
                <a:ea typeface="华文细黑" pitchFamily="2" charset="-122"/>
              </a:rPr>
              <a:t>之后，若满足</a:t>
            </a:r>
            <a:r>
              <a:rPr lang="en-US" sz="1600" dirty="0" smtClean="0">
                <a:latin typeface="+mn-lt"/>
                <a:ea typeface="华文细黑" pitchFamily="2" charset="-122"/>
              </a:rPr>
              <a:t>start-op</a:t>
            </a:r>
            <a:r>
              <a:rPr lang="zh-CN" altLang="en-US" sz="1600" dirty="0" smtClean="0">
                <a:latin typeface="+mn-lt"/>
                <a:ea typeface="华文细黑" pitchFamily="2" charset="-122"/>
              </a:rPr>
              <a:t>定义的条件，则重复前述过程</a:t>
            </a:r>
            <a:endParaRPr lang="en-US" altLang="zh-CN" sz="16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882882"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—CLI</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5143536"/>
          </a:xfrm>
        </p:spPr>
        <p:txBody>
          <a:bodyPr/>
          <a:lstStyle/>
          <a:p>
            <a:pPr algn="just">
              <a:lnSpc>
                <a:spcPts val="4000"/>
              </a:lnSpc>
              <a:buSzPct val="80000"/>
            </a:pPr>
            <a:r>
              <a:rPr lang="zh-CN" altLang="en-US" sz="1800" dirty="0" smtClean="0">
                <a:latin typeface="+mn-lt"/>
                <a:ea typeface="华文细黑" pitchFamily="2" charset="-122"/>
              </a:rPr>
              <a:t>针对接口事件中</a:t>
            </a:r>
            <a:r>
              <a:rPr lang="en-US" sz="1800" dirty="0" smtClean="0">
                <a:latin typeface="+mn-lt"/>
                <a:ea typeface="华文细黑" pitchFamily="2" charset="-122"/>
              </a:rPr>
              <a:t>monitor-</a:t>
            </a:r>
            <a:r>
              <a:rPr lang="en-US" sz="1800" dirty="0" err="1" smtClean="0">
                <a:latin typeface="+mn-lt"/>
                <a:ea typeface="华文细黑" pitchFamily="2" charset="-122"/>
              </a:rPr>
              <a:t>obj</a:t>
            </a:r>
            <a:r>
              <a:rPr lang="zh-CN" altLang="en-US" sz="1800" dirty="0" smtClean="0">
                <a:latin typeface="+mn-lt"/>
                <a:ea typeface="华文细黑" pitchFamily="2" charset="-122"/>
              </a:rPr>
              <a:t>的可选监控项：</a:t>
            </a:r>
            <a:endParaRPr lang="en-US" altLang="zh-CN" sz="18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input-drops     	  	</a:t>
            </a:r>
            <a:r>
              <a:rPr lang="zh-CN" altLang="en-US" sz="1600" dirty="0" smtClean="0">
                <a:latin typeface="+mn-lt"/>
                <a:ea typeface="华文细黑" pitchFamily="2" charset="-122"/>
              </a:rPr>
              <a:t>入方向的丢包数量</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input-errors   	  	</a:t>
            </a:r>
            <a:r>
              <a:rPr lang="zh-CN" altLang="en-US" sz="1600" dirty="0" smtClean="0">
                <a:latin typeface="+mn-lt"/>
                <a:ea typeface="华文细黑" pitchFamily="2" charset="-122"/>
              </a:rPr>
              <a:t>入方向的错包数量</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output-drops    	  	</a:t>
            </a:r>
            <a:r>
              <a:rPr lang="zh-CN" altLang="en-US" sz="1600" dirty="0" smtClean="0">
                <a:latin typeface="+mn-lt"/>
                <a:ea typeface="华文细黑" pitchFamily="2" charset="-122"/>
              </a:rPr>
              <a:t>出方向的丢包数量</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output-errors  	  	</a:t>
            </a:r>
            <a:r>
              <a:rPr lang="zh-CN" altLang="en-US" sz="1600" dirty="0" smtClean="0">
                <a:latin typeface="+mn-lt"/>
                <a:ea typeface="华文细黑" pitchFamily="2" charset="-122"/>
              </a:rPr>
              <a:t>出方向的错包数量</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rcv</a:t>
            </a:r>
            <a:r>
              <a:rPr lang="en-US" altLang="zh-CN" sz="1600" dirty="0" smtClean="0">
                <a:latin typeface="+mn-lt"/>
                <a:ea typeface="华文细黑" pitchFamily="2" charset="-122"/>
              </a:rPr>
              <a:t>-broadcasts  	  	</a:t>
            </a:r>
            <a:r>
              <a:rPr lang="zh-CN" altLang="en-US" sz="1600" dirty="0" smtClean="0">
                <a:latin typeface="+mn-lt"/>
                <a:ea typeface="华文细黑" pitchFamily="2" charset="-122"/>
              </a:rPr>
              <a:t>收到的广播包数量</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rcv</a:t>
            </a:r>
            <a:r>
              <a:rPr lang="en-US" altLang="zh-CN" sz="1600" dirty="0" smtClean="0">
                <a:latin typeface="+mn-lt"/>
                <a:ea typeface="华文细黑" pitchFamily="2" charset="-122"/>
              </a:rPr>
              <a:t>-bps         	  	</a:t>
            </a:r>
            <a:r>
              <a:rPr lang="zh-CN" altLang="en-US" sz="1600" dirty="0" smtClean="0">
                <a:latin typeface="+mn-lt"/>
                <a:ea typeface="华文细黑" pitchFamily="2" charset="-122"/>
              </a:rPr>
              <a:t>接口收到的包速率，单位</a:t>
            </a:r>
            <a:r>
              <a:rPr lang="en-US" altLang="zh-CN" sz="1600" dirty="0" smtClean="0">
                <a:latin typeface="+mn-lt"/>
                <a:ea typeface="华文细黑" pitchFamily="2" charset="-122"/>
              </a:rPr>
              <a:t>bps</a:t>
            </a:r>
          </a:p>
          <a:p>
            <a:pPr lvl="1" algn="just" eaLnBrk="1" hangingPunct="1">
              <a:lnSpc>
                <a:spcPts val="40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rcv-pps</a:t>
            </a:r>
            <a:r>
              <a:rPr lang="en-US" altLang="zh-CN" sz="1600" dirty="0" smtClean="0">
                <a:latin typeface="+mn-lt"/>
                <a:ea typeface="华文细黑" pitchFamily="2" charset="-122"/>
              </a:rPr>
              <a:t>       	  	</a:t>
            </a:r>
            <a:r>
              <a:rPr lang="zh-CN" altLang="en-US" sz="1600" dirty="0" smtClean="0">
                <a:latin typeface="+mn-lt"/>
                <a:ea typeface="华文细黑" pitchFamily="2" charset="-122"/>
              </a:rPr>
              <a:t>接口收到的包速率，单位</a:t>
            </a:r>
            <a:r>
              <a:rPr lang="en-US" altLang="zh-CN" sz="1600" dirty="0" err="1" smtClean="0">
                <a:latin typeface="+mn-lt"/>
                <a:ea typeface="华文细黑" pitchFamily="2" charset="-122"/>
              </a:rPr>
              <a:t>pps</a:t>
            </a:r>
            <a:endParaRPr lang="en-US" altLang="zh-CN" sz="1600" dirty="0" smtClean="0">
              <a:latin typeface="+mn-lt"/>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tx</a:t>
            </a:r>
            <a:r>
              <a:rPr lang="en-US" altLang="zh-CN" sz="1600" dirty="0" smtClean="0">
                <a:latin typeface="+mn-lt"/>
                <a:ea typeface="华文细黑" pitchFamily="2" charset="-122"/>
              </a:rPr>
              <a:t>-bps       	  		</a:t>
            </a:r>
            <a:r>
              <a:rPr lang="zh-CN" altLang="en-US" sz="1600" dirty="0" smtClean="0">
                <a:latin typeface="+mn-lt"/>
                <a:ea typeface="华文细黑" pitchFamily="2" charset="-122"/>
              </a:rPr>
              <a:t>接口发送的包速率，单位</a:t>
            </a:r>
            <a:r>
              <a:rPr lang="en-US" altLang="zh-CN" sz="1600" dirty="0" smtClean="0">
                <a:latin typeface="+mn-lt"/>
                <a:ea typeface="华文细黑" pitchFamily="2" charset="-122"/>
              </a:rPr>
              <a:t>bps</a:t>
            </a:r>
          </a:p>
          <a:p>
            <a:pPr lvl="1" algn="just" eaLnBrk="1" hangingPunct="1">
              <a:lnSpc>
                <a:spcPts val="40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tx-pps</a:t>
            </a:r>
            <a:r>
              <a:rPr lang="en-US" altLang="zh-CN" sz="1600" dirty="0" smtClean="0">
                <a:latin typeface="+mn-lt"/>
                <a:ea typeface="华文细黑" pitchFamily="2" charset="-122"/>
              </a:rPr>
              <a:t>        	  	</a:t>
            </a:r>
            <a:r>
              <a:rPr lang="zh-CN" altLang="en-US" sz="1600" dirty="0" smtClean="0">
                <a:latin typeface="+mn-lt"/>
                <a:ea typeface="华文细黑" pitchFamily="2" charset="-122"/>
              </a:rPr>
              <a:t>接口发送的包速率，单位</a:t>
            </a:r>
            <a:r>
              <a:rPr lang="en-US" altLang="zh-CN" sz="1600" dirty="0" err="1" smtClean="0">
                <a:latin typeface="+mn-lt"/>
                <a:ea typeface="华文细黑" pitchFamily="2" charset="-122"/>
              </a:rPr>
              <a:t>pps</a:t>
            </a:r>
            <a:endParaRPr lang="en-US" altLang="zh-CN" sz="16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6882882"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—CLI</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82626" y="785794"/>
            <a:ext cx="7889902" cy="5572164"/>
          </a:xfrm>
        </p:spPr>
        <p:txBody>
          <a:bodyPr/>
          <a:lstStyle/>
          <a:p>
            <a:pPr marL="342900" lvl="1" indent="-342900" algn="just">
              <a:lnSpc>
                <a:spcPts val="3400"/>
              </a:lnSpc>
              <a:buSzPct val="80000"/>
              <a:buFont typeface="Wingdings" pitchFamily="2" charset="2"/>
              <a:buChar char="l"/>
            </a:pPr>
            <a:r>
              <a:rPr lang="zh-CN" altLang="en-US" sz="1800" b="1" dirty="0" smtClean="0">
                <a:ea typeface="华文细黑" pitchFamily="2" charset="-122"/>
                <a:cs typeface="+mn-cs"/>
              </a:rPr>
              <a:t>针对接口事件中</a:t>
            </a:r>
            <a:r>
              <a:rPr lang="en-US" altLang="en-US" sz="1800" b="1" dirty="0" smtClean="0">
                <a:ea typeface="华文细黑" pitchFamily="2" charset="-122"/>
                <a:cs typeface="+mn-cs"/>
              </a:rPr>
              <a:t>start-op</a:t>
            </a:r>
            <a:r>
              <a:rPr lang="zh-CN" altLang="en-US" sz="1800" b="1" dirty="0" smtClean="0">
                <a:ea typeface="华文细黑" pitchFamily="2" charset="-122"/>
                <a:cs typeface="+mn-cs"/>
              </a:rPr>
              <a:t>和</a:t>
            </a:r>
            <a:r>
              <a:rPr lang="en-US" altLang="en-US" sz="1800" b="1" dirty="0" smtClean="0">
                <a:ea typeface="华文细黑" pitchFamily="2" charset="-122"/>
                <a:cs typeface="+mn-cs"/>
              </a:rPr>
              <a:t>restart-op</a:t>
            </a:r>
            <a:r>
              <a:rPr lang="zh-CN" altLang="en-US" sz="1800" b="1" dirty="0" smtClean="0">
                <a:ea typeface="华文细黑" pitchFamily="2" charset="-122"/>
                <a:cs typeface="+mn-cs"/>
              </a:rPr>
              <a:t>的可选监控项：</a:t>
            </a:r>
            <a:endParaRPr lang="en-US" altLang="zh-CN" sz="1800" b="1" dirty="0" smtClean="0">
              <a:ea typeface="华文细黑" pitchFamily="2" charset="-122"/>
              <a:cs typeface="+mn-cs"/>
            </a:endParaRPr>
          </a:p>
          <a:p>
            <a:pPr lvl="1" algn="just" eaLnBrk="1" hangingPunct="1">
              <a:lnSpc>
                <a:spcPts val="34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eq</a:t>
            </a:r>
            <a:r>
              <a:rPr lang="en-US" altLang="zh-CN" sz="1600" dirty="0" smtClean="0">
                <a:latin typeface="+mn-lt"/>
                <a:ea typeface="华文细黑" pitchFamily="2" charset="-122"/>
              </a:rPr>
              <a:t>	</a:t>
            </a:r>
            <a:r>
              <a:rPr lang="zh-CN" altLang="en-US" sz="1600" dirty="0" smtClean="0">
                <a:latin typeface="+mn-lt"/>
                <a:ea typeface="华文细黑" pitchFamily="2" charset="-122"/>
              </a:rPr>
              <a:t>当接口流量等于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lvl="1" algn="just" eaLnBrk="1" hangingPunct="1">
              <a:lnSpc>
                <a:spcPts val="34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ge</a:t>
            </a:r>
            <a:r>
              <a:rPr lang="en-US" altLang="zh-CN" sz="1600" dirty="0" smtClean="0">
                <a:latin typeface="+mn-lt"/>
                <a:ea typeface="华文细黑" pitchFamily="2" charset="-122"/>
              </a:rPr>
              <a:t>	</a:t>
            </a:r>
            <a:r>
              <a:rPr lang="zh-CN" altLang="en-US" sz="1600" dirty="0" smtClean="0">
                <a:latin typeface="+mn-lt"/>
                <a:ea typeface="华文细黑" pitchFamily="2" charset="-122"/>
              </a:rPr>
              <a:t>当接口流量大于等于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lvl="1" algn="just" eaLnBrk="1" hangingPunct="1">
              <a:lnSpc>
                <a:spcPts val="34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gt</a:t>
            </a:r>
            <a:r>
              <a:rPr lang="en-US" altLang="zh-CN" sz="1600" dirty="0" smtClean="0">
                <a:latin typeface="+mn-lt"/>
                <a:ea typeface="华文细黑" pitchFamily="2" charset="-122"/>
              </a:rPr>
              <a:t>	</a:t>
            </a:r>
            <a:r>
              <a:rPr lang="zh-CN" altLang="en-US" sz="1600" dirty="0" smtClean="0">
                <a:latin typeface="+mn-lt"/>
                <a:ea typeface="华文细黑" pitchFamily="2" charset="-122"/>
              </a:rPr>
              <a:t>当接口流量大于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lvl="1" algn="just" eaLnBrk="1" hangingPunct="1">
              <a:lnSpc>
                <a:spcPts val="3400"/>
              </a:lnSpc>
              <a:buSzPct val="80000"/>
            </a:pPr>
            <a:r>
              <a:rPr lang="en-US" altLang="zh-CN" sz="1600" dirty="0" smtClean="0">
                <a:latin typeface="+mn-lt"/>
                <a:ea typeface="华文细黑" pitchFamily="2" charset="-122"/>
              </a:rPr>
              <a:t>  le	</a:t>
            </a:r>
            <a:r>
              <a:rPr lang="zh-CN" altLang="en-US" sz="1600" dirty="0" smtClean="0">
                <a:latin typeface="+mn-lt"/>
                <a:ea typeface="华文细黑" pitchFamily="2" charset="-122"/>
              </a:rPr>
              <a:t>当接口流量小于等于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lvl="1" algn="just" eaLnBrk="1" hangingPunct="1">
              <a:lnSpc>
                <a:spcPts val="3400"/>
              </a:lnSpc>
              <a:buSzPct val="80000"/>
            </a:pPr>
            <a:r>
              <a:rPr lang="en-US" altLang="zh-CN" sz="1600" dirty="0" smtClean="0">
                <a:latin typeface="+mn-lt"/>
                <a:ea typeface="华文细黑" pitchFamily="2" charset="-122"/>
              </a:rPr>
              <a:t>  </a:t>
            </a:r>
            <a:r>
              <a:rPr lang="en-US" altLang="zh-CN" sz="1600" dirty="0" err="1" smtClean="0">
                <a:latin typeface="+mn-lt"/>
                <a:ea typeface="华文细黑" pitchFamily="2" charset="-122"/>
              </a:rPr>
              <a:t>lt</a:t>
            </a:r>
            <a:r>
              <a:rPr lang="en-US" altLang="zh-CN" sz="1600" dirty="0" smtClean="0">
                <a:latin typeface="+mn-lt"/>
                <a:ea typeface="华文细黑" pitchFamily="2" charset="-122"/>
              </a:rPr>
              <a:t>	</a:t>
            </a:r>
            <a:r>
              <a:rPr lang="zh-CN" altLang="en-US" sz="1600" dirty="0" smtClean="0">
                <a:latin typeface="+mn-lt"/>
                <a:ea typeface="华文细黑" pitchFamily="2" charset="-122"/>
              </a:rPr>
              <a:t>当接口流量小于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lvl="1" algn="just" eaLnBrk="1" hangingPunct="1">
              <a:lnSpc>
                <a:spcPts val="3400"/>
              </a:lnSpc>
              <a:buSzPct val="80000"/>
            </a:pPr>
            <a:r>
              <a:rPr lang="en-US" altLang="zh-CN" sz="1600" dirty="0" smtClean="0">
                <a:latin typeface="+mn-lt"/>
                <a:ea typeface="华文细黑" pitchFamily="2" charset="-122"/>
              </a:rPr>
              <a:t>  ne	</a:t>
            </a:r>
            <a:r>
              <a:rPr lang="zh-CN" altLang="en-US" sz="1600" dirty="0" smtClean="0">
                <a:latin typeface="+mn-lt"/>
                <a:ea typeface="华文细黑" pitchFamily="2" charset="-122"/>
              </a:rPr>
              <a:t>当接口流量不等于</a:t>
            </a:r>
            <a:r>
              <a:rPr lang="en-US" sz="1600" dirty="0" smtClean="0">
                <a:latin typeface="+mn-lt"/>
                <a:ea typeface="华文细黑" pitchFamily="2" charset="-122"/>
              </a:rPr>
              <a:t>start-</a:t>
            </a:r>
            <a:r>
              <a:rPr lang="en-US" sz="1600" dirty="0" err="1" smtClean="0">
                <a:latin typeface="+mn-lt"/>
                <a:ea typeface="华文细黑" pitchFamily="2" charset="-122"/>
              </a:rPr>
              <a:t>val</a:t>
            </a:r>
            <a:r>
              <a:rPr lang="en-US" sz="1600" dirty="0" smtClean="0">
                <a:latin typeface="+mn-lt"/>
                <a:ea typeface="华文细黑" pitchFamily="2" charset="-122"/>
              </a:rPr>
              <a:t>/ restart-</a:t>
            </a:r>
            <a:r>
              <a:rPr lang="en-US" sz="1600" dirty="0" err="1" smtClean="0">
                <a:latin typeface="+mn-lt"/>
                <a:ea typeface="华文细黑" pitchFamily="2" charset="-122"/>
              </a:rPr>
              <a:t>val</a:t>
            </a:r>
            <a:r>
              <a:rPr lang="zh-CN" altLang="en-US" sz="1600" dirty="0" smtClean="0">
                <a:latin typeface="+mn-lt"/>
                <a:ea typeface="华文细黑" pitchFamily="2" charset="-122"/>
              </a:rPr>
              <a:t>时</a:t>
            </a:r>
            <a:endParaRPr lang="en-US" altLang="zh-CN" sz="1600" dirty="0" smtClean="0">
              <a:latin typeface="+mn-lt"/>
              <a:ea typeface="华文细黑" pitchFamily="2" charset="-122"/>
            </a:endParaRPr>
          </a:p>
          <a:p>
            <a:pPr marL="342900" lvl="1" indent="-342900" algn="just">
              <a:lnSpc>
                <a:spcPts val="3400"/>
              </a:lnSpc>
              <a:buSzPct val="80000"/>
              <a:buFont typeface="Wingdings" pitchFamily="2" charset="2"/>
              <a:buChar char="l"/>
            </a:pPr>
            <a:r>
              <a:rPr lang="zh-CN" altLang="en-US" sz="1800" b="1" dirty="0" smtClean="0">
                <a:latin typeface="+mn-lt"/>
                <a:ea typeface="华文细黑" pitchFamily="2" charset="-122"/>
                <a:cs typeface="+mn-cs"/>
              </a:rPr>
              <a:t>轮询时间的确定方法：</a:t>
            </a:r>
            <a:endParaRPr lang="en-US" altLang="zh-CN" sz="1800" b="1" dirty="0" smtClean="0">
              <a:latin typeface="+mn-lt"/>
              <a:ea typeface="华文细黑" pitchFamily="2" charset="-122"/>
              <a:cs typeface="+mn-cs"/>
            </a:endParaRPr>
          </a:p>
          <a:p>
            <a:pPr lvl="1" algn="just" eaLnBrk="1" hangingPunct="1">
              <a:lnSpc>
                <a:spcPts val="3400"/>
              </a:lnSpc>
              <a:buSzPct val="80000"/>
            </a:pPr>
            <a:r>
              <a:rPr lang="zh-CN" altLang="en-US" sz="1600" dirty="0" smtClean="0">
                <a:latin typeface="+mn-lt"/>
                <a:ea typeface="华文细黑" pitchFamily="2" charset="-122"/>
              </a:rPr>
              <a:t>当接口状态满足开始执行条件时，执行动作，之后关闭轮询</a:t>
            </a:r>
            <a:endParaRPr lang="en-US" altLang="zh-CN" sz="1600" dirty="0" smtClean="0">
              <a:latin typeface="+mn-lt"/>
              <a:ea typeface="华文细黑" pitchFamily="2" charset="-122"/>
            </a:endParaRPr>
          </a:p>
          <a:p>
            <a:pPr lvl="1" algn="just" eaLnBrk="1" hangingPunct="1">
              <a:lnSpc>
                <a:spcPts val="3400"/>
              </a:lnSpc>
              <a:buSzPct val="80000"/>
            </a:pPr>
            <a:r>
              <a:rPr lang="zh-CN" altLang="en-US" sz="1600" dirty="0" smtClean="0">
                <a:latin typeface="+mn-lt"/>
                <a:ea typeface="华文细黑" pitchFamily="2" charset="-122"/>
              </a:rPr>
              <a:t>间隔一个</a:t>
            </a:r>
            <a:r>
              <a:rPr lang="en-US" sz="1600" dirty="0" smtClean="0">
                <a:latin typeface="+mn-lt"/>
                <a:ea typeface="华文细黑" pitchFamily="2" charset="-122"/>
              </a:rPr>
              <a:t>interval</a:t>
            </a:r>
            <a:r>
              <a:rPr lang="zh-CN" altLang="en-US" sz="1600" dirty="0" smtClean="0">
                <a:latin typeface="+mn-lt"/>
                <a:ea typeface="华文细黑" pitchFamily="2" charset="-122"/>
              </a:rPr>
              <a:t>之后，若当前接口状态满足</a:t>
            </a:r>
            <a:r>
              <a:rPr lang="en-US" sz="1600" dirty="0" smtClean="0">
                <a:latin typeface="+mn-lt"/>
                <a:ea typeface="华文细黑" pitchFamily="2" charset="-122"/>
              </a:rPr>
              <a:t>restart-</a:t>
            </a:r>
            <a:r>
              <a:rPr lang="en-US" altLang="zh-CN" sz="1600" dirty="0" err="1" smtClean="0">
                <a:latin typeface="+mn-lt"/>
                <a:ea typeface="华文细黑" pitchFamily="2" charset="-122"/>
              </a:rPr>
              <a:t>val</a:t>
            </a:r>
            <a:r>
              <a:rPr lang="zh-CN" altLang="en-US" sz="1600" dirty="0" smtClean="0">
                <a:latin typeface="+mn-lt"/>
                <a:ea typeface="华文细黑" pitchFamily="2" charset="-122"/>
              </a:rPr>
              <a:t>的条件时，则再次开启轮询</a:t>
            </a:r>
            <a:endParaRPr lang="en-US" altLang="zh-CN" sz="1600" dirty="0" smtClean="0">
              <a:latin typeface="+mn-lt"/>
              <a:ea typeface="华文细黑" pitchFamily="2" charset="-122"/>
            </a:endParaRPr>
          </a:p>
          <a:p>
            <a:pPr lvl="1" algn="just" eaLnBrk="1" hangingPunct="1">
              <a:lnSpc>
                <a:spcPts val="3400"/>
              </a:lnSpc>
              <a:buSzPct val="80000"/>
            </a:pPr>
            <a:r>
              <a:rPr lang="zh-CN" altLang="en-US" sz="1600" dirty="0" smtClean="0">
                <a:latin typeface="+mn-lt"/>
                <a:ea typeface="华文细黑" pitchFamily="2" charset="-122"/>
              </a:rPr>
              <a:t>再间隔一个</a:t>
            </a:r>
            <a:r>
              <a:rPr lang="en-US" sz="1600" dirty="0" smtClean="0">
                <a:latin typeface="+mn-lt"/>
                <a:ea typeface="华文细黑" pitchFamily="2" charset="-122"/>
              </a:rPr>
              <a:t>interval</a:t>
            </a:r>
            <a:r>
              <a:rPr lang="zh-CN" altLang="en-US" sz="1600" dirty="0" smtClean="0">
                <a:latin typeface="+mn-lt"/>
                <a:ea typeface="华文细黑" pitchFamily="2" charset="-122"/>
              </a:rPr>
              <a:t>后，若满足执行条件，则再次执行动作</a:t>
            </a:r>
            <a:endParaRPr lang="en-US" altLang="zh-CN" sz="1600" dirty="0" smtClean="0">
              <a:latin typeface="+mn-lt"/>
              <a:ea typeface="华文细黑" pitchFamily="2" charset="-122"/>
            </a:endParaRPr>
          </a:p>
          <a:p>
            <a:pPr lvl="1" algn="just" eaLnBrk="1" hangingPunct="1">
              <a:lnSpc>
                <a:spcPts val="3400"/>
              </a:lnSpc>
              <a:buSzPct val="80000"/>
            </a:pPr>
            <a:r>
              <a:rPr lang="zh-CN" altLang="en-US" sz="1600" dirty="0" smtClean="0">
                <a:latin typeface="+mn-lt"/>
                <a:ea typeface="华文细黑" pitchFamily="2" charset="-122"/>
              </a:rPr>
              <a:t>两次动作执行间隔，最短是两个</a:t>
            </a:r>
            <a:r>
              <a:rPr lang="en-US" sz="1600" dirty="0" smtClean="0">
                <a:latin typeface="+mn-lt"/>
                <a:ea typeface="华文细黑" pitchFamily="2" charset="-122"/>
              </a:rPr>
              <a:t>interval</a:t>
            </a:r>
            <a:endParaRPr lang="en-US" altLang="zh-CN" sz="16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633396"/>
            <a:ext cx="8429684" cy="5965049"/>
          </a:xfrm>
          <a:prstGeom prst="rect">
            <a:avLst/>
          </a:prstGeom>
          <a:noFill/>
          <a:ln>
            <a:noFill/>
          </a:ln>
          <a:effectLst/>
        </p:spPr>
        <p:txBody>
          <a:bodyPr wrap="square" tIns="180000" bIns="180000" rtlCol="0">
            <a:spAutoFit/>
          </a:bodyPr>
          <a:lstStyle/>
          <a:p>
            <a:pPr>
              <a:lnSpc>
                <a:spcPct val="200000"/>
              </a:lnSpc>
            </a:pPr>
            <a:r>
              <a:rPr lang="en-US" altLang="zh-CN" sz="1400" dirty="0" smtClean="0">
                <a:cs typeface="Courier New" pitchFamily="49" charset="0"/>
              </a:rPr>
              <a:t>[2630]rtm </a:t>
            </a:r>
            <a:r>
              <a:rPr lang="en-US" altLang="zh-CN" sz="1400" dirty="0" err="1" smtClean="0">
                <a:cs typeface="Courier New" pitchFamily="49" charset="0"/>
              </a:rPr>
              <a:t>cli</a:t>
            </a:r>
            <a:r>
              <a:rPr lang="en-US" altLang="zh-CN" sz="1400" dirty="0" smtClean="0">
                <a:cs typeface="Courier New" pitchFamily="49" charset="0"/>
              </a:rPr>
              <a:t>-policy 1	                                                                                            </a:t>
            </a:r>
          </a:p>
          <a:p>
            <a:pPr>
              <a:lnSpc>
                <a:spcPct val="200000"/>
              </a:lnSpc>
            </a:pPr>
            <a:r>
              <a:rPr lang="zh-CN" altLang="en-US" sz="1400" dirty="0" smtClean="0">
                <a:solidFill>
                  <a:srgbClr val="0070C0"/>
                </a:solidFill>
              </a:rPr>
              <a:t>创建</a:t>
            </a:r>
            <a:r>
              <a:rPr lang="en-US" altLang="zh-CN" sz="1400" dirty="0" smtClean="0">
                <a:solidFill>
                  <a:srgbClr val="0070C0"/>
                </a:solidFill>
              </a:rPr>
              <a:t>CLI</a:t>
            </a:r>
            <a:r>
              <a:rPr lang="zh-CN" altLang="en-US" sz="1400" dirty="0" smtClean="0">
                <a:solidFill>
                  <a:srgbClr val="0070C0"/>
                </a:solidFill>
              </a:rPr>
              <a:t>监控策略</a:t>
            </a:r>
            <a:endParaRPr lang="en-US" altLang="zh-CN" sz="1400" dirty="0" smtClean="0">
              <a:solidFill>
                <a:srgbClr val="0070C0"/>
              </a:solidFill>
            </a:endParaRPr>
          </a:p>
          <a:p>
            <a:pPr>
              <a:lnSpc>
                <a:spcPct val="200000"/>
              </a:lnSpc>
            </a:pPr>
            <a:r>
              <a:rPr lang="en-US" altLang="zh-CN" sz="1400" dirty="0" smtClean="0">
                <a:cs typeface="Courier New" pitchFamily="49" charset="0"/>
              </a:rPr>
              <a:t>[2630-rtm-1] event interface GigabitEthernet0/0 monitor-</a:t>
            </a:r>
            <a:r>
              <a:rPr lang="en-US" altLang="zh-CN" sz="1400" dirty="0" err="1" smtClean="0">
                <a:cs typeface="Courier New" pitchFamily="49" charset="0"/>
              </a:rPr>
              <a:t>obj</a:t>
            </a:r>
            <a:r>
              <a:rPr lang="en-US" altLang="zh-CN" sz="1400" dirty="0" smtClean="0">
                <a:cs typeface="Courier New" pitchFamily="49" charset="0"/>
              </a:rPr>
              <a:t> </a:t>
            </a:r>
            <a:r>
              <a:rPr lang="en-US" altLang="zh-CN" sz="1400" dirty="0" err="1" smtClean="0">
                <a:cs typeface="Courier New" pitchFamily="49" charset="0"/>
              </a:rPr>
              <a:t>rcv</a:t>
            </a:r>
            <a:r>
              <a:rPr lang="en-US" altLang="zh-CN" sz="1400" dirty="0" smtClean="0">
                <a:cs typeface="Courier New" pitchFamily="49" charset="0"/>
              </a:rPr>
              <a:t>-bps start-op </a:t>
            </a:r>
            <a:r>
              <a:rPr lang="en-US" altLang="zh-CN" sz="1400" dirty="0" err="1" smtClean="0">
                <a:cs typeface="Courier New" pitchFamily="49" charset="0"/>
              </a:rPr>
              <a:t>ge</a:t>
            </a:r>
            <a:r>
              <a:rPr lang="en-US" altLang="zh-CN" sz="1400" dirty="0" smtClean="0">
                <a:cs typeface="Courier New" pitchFamily="49" charset="0"/>
              </a:rPr>
              <a:t> start-</a:t>
            </a:r>
            <a:r>
              <a:rPr lang="en-US" altLang="zh-CN" sz="1400" dirty="0" err="1" smtClean="0">
                <a:cs typeface="Courier New" pitchFamily="49" charset="0"/>
              </a:rPr>
              <a:t>val</a:t>
            </a:r>
            <a:r>
              <a:rPr lang="en-US" altLang="zh-CN" sz="1400" dirty="0" smtClean="0">
                <a:cs typeface="Courier New" pitchFamily="49" charset="0"/>
              </a:rPr>
              <a:t> 50000 restart-op </a:t>
            </a:r>
            <a:r>
              <a:rPr lang="en-US" altLang="zh-CN" sz="1400" dirty="0" err="1" smtClean="0">
                <a:cs typeface="Courier New" pitchFamily="49" charset="0"/>
              </a:rPr>
              <a:t>ge</a:t>
            </a:r>
            <a:r>
              <a:rPr lang="en-US" altLang="zh-CN" sz="1400" dirty="0" smtClean="0">
                <a:cs typeface="Courier New" pitchFamily="49" charset="0"/>
              </a:rPr>
              <a:t> restart-</a:t>
            </a:r>
            <a:r>
              <a:rPr lang="en-US" altLang="zh-CN" sz="1400" dirty="0" err="1" smtClean="0">
                <a:cs typeface="Courier New" pitchFamily="49" charset="0"/>
              </a:rPr>
              <a:t>val</a:t>
            </a:r>
            <a:r>
              <a:rPr lang="en-US" altLang="zh-CN" sz="1400" dirty="0" smtClean="0">
                <a:cs typeface="Courier New" pitchFamily="49" charset="0"/>
              </a:rPr>
              <a:t> 20000 interval 20 </a:t>
            </a:r>
          </a:p>
          <a:p>
            <a:pPr>
              <a:lnSpc>
                <a:spcPct val="200000"/>
              </a:lnSpc>
            </a:pPr>
            <a:r>
              <a:rPr lang="zh-CN" altLang="en-US" sz="1400" dirty="0" smtClean="0">
                <a:solidFill>
                  <a:srgbClr val="0070C0"/>
                </a:solidFill>
              </a:rPr>
              <a:t>关注接口</a:t>
            </a:r>
            <a:r>
              <a:rPr lang="en-US" altLang="zh-CN" sz="1400" dirty="0" smtClean="0">
                <a:solidFill>
                  <a:srgbClr val="0070C0"/>
                </a:solidFill>
              </a:rPr>
              <a:t>G0/0</a:t>
            </a:r>
            <a:r>
              <a:rPr lang="zh-CN" altLang="en-US" sz="1400" dirty="0" smtClean="0">
                <a:solidFill>
                  <a:srgbClr val="0070C0"/>
                </a:solidFill>
              </a:rPr>
              <a:t>的事件，监控对象为入方向的数据速率</a:t>
            </a:r>
            <a:r>
              <a:rPr lang="en-US" altLang="zh-CN" sz="1400" dirty="0" smtClean="0">
                <a:solidFill>
                  <a:srgbClr val="0070C0"/>
                </a:solidFill>
              </a:rPr>
              <a:t>bps</a:t>
            </a:r>
            <a:r>
              <a:rPr lang="zh-CN" altLang="en-US" sz="1400" dirty="0" smtClean="0">
                <a:solidFill>
                  <a:srgbClr val="0070C0"/>
                </a:solidFill>
              </a:rPr>
              <a:t>，当接口入流量大于等于阈值</a:t>
            </a:r>
            <a:r>
              <a:rPr lang="en-US" altLang="zh-CN" sz="1400" dirty="0" smtClean="0">
                <a:solidFill>
                  <a:srgbClr val="0070C0"/>
                </a:solidFill>
              </a:rPr>
              <a:t>50Kbps</a:t>
            </a:r>
            <a:r>
              <a:rPr lang="zh-CN" altLang="en-US" sz="1400" dirty="0" smtClean="0">
                <a:solidFill>
                  <a:srgbClr val="0070C0"/>
                </a:solidFill>
              </a:rPr>
              <a:t>时，执行定义的动作，并停止轮询。当接口入流量再次大于等于</a:t>
            </a:r>
            <a:r>
              <a:rPr lang="en-US" altLang="zh-CN" sz="1400" dirty="0" smtClean="0">
                <a:solidFill>
                  <a:srgbClr val="0070C0"/>
                </a:solidFill>
              </a:rPr>
              <a:t>20Kbps</a:t>
            </a:r>
            <a:r>
              <a:rPr lang="zh-CN" altLang="en-US" sz="1400" dirty="0" smtClean="0">
                <a:solidFill>
                  <a:srgbClr val="0070C0"/>
                </a:solidFill>
              </a:rPr>
              <a:t>时，开启接口轮询。轮询间隔为</a:t>
            </a:r>
            <a:r>
              <a:rPr lang="en-US" altLang="zh-CN" sz="1400" dirty="0" smtClean="0">
                <a:solidFill>
                  <a:srgbClr val="0070C0"/>
                </a:solidFill>
              </a:rPr>
              <a:t>20s</a:t>
            </a:r>
          </a:p>
          <a:p>
            <a:pPr>
              <a:lnSpc>
                <a:spcPct val="200000"/>
              </a:lnSpc>
            </a:pPr>
            <a:r>
              <a:rPr lang="en-US" altLang="zh-CN" sz="1400" dirty="0" smtClean="0">
                <a:cs typeface="Courier New" pitchFamily="49" charset="0"/>
              </a:rPr>
              <a:t>[2630-rtm-1]action 0 </a:t>
            </a:r>
            <a:r>
              <a:rPr lang="en-US" altLang="zh-CN" sz="1400" dirty="0" err="1" smtClean="0">
                <a:cs typeface="Courier New" pitchFamily="49" charset="0"/>
              </a:rPr>
              <a:t>syslog</a:t>
            </a:r>
            <a:r>
              <a:rPr lang="en-US" altLang="zh-CN" sz="1400" dirty="0" smtClean="0">
                <a:cs typeface="Courier New" pitchFamily="49" charset="0"/>
              </a:rPr>
              <a:t> priority 3 facility local1 </a:t>
            </a:r>
            <a:r>
              <a:rPr lang="en-US" altLang="zh-CN" sz="1400" dirty="0" err="1" smtClean="0">
                <a:cs typeface="Courier New" pitchFamily="49" charset="0"/>
              </a:rPr>
              <a:t>msg</a:t>
            </a:r>
            <a:r>
              <a:rPr lang="en-US" altLang="zh-CN" sz="1400" dirty="0" smtClean="0">
                <a:cs typeface="Courier New" pitchFamily="49" charset="0"/>
              </a:rPr>
              <a:t> </a:t>
            </a:r>
            <a:r>
              <a:rPr lang="zh-CN" altLang="en-US" sz="1400" dirty="0" smtClean="0">
                <a:cs typeface="Courier New" pitchFamily="49" charset="0"/>
              </a:rPr>
              <a:t>“</a:t>
            </a:r>
            <a:r>
              <a:rPr lang="en-US" altLang="zh-CN" sz="1400" dirty="0" smtClean="0">
                <a:cs typeface="Courier New" pitchFamily="49" charset="0"/>
              </a:rPr>
              <a:t>GE0/0 input rate more than 50000bps”</a:t>
            </a:r>
          </a:p>
          <a:p>
            <a:pPr>
              <a:lnSpc>
                <a:spcPct val="200000"/>
              </a:lnSpc>
            </a:pPr>
            <a:r>
              <a:rPr lang="zh-CN" altLang="en-US" sz="1400" dirty="0" smtClean="0">
                <a:solidFill>
                  <a:srgbClr val="0070C0"/>
                </a:solidFill>
              </a:rPr>
              <a:t>动作</a:t>
            </a:r>
            <a:r>
              <a:rPr lang="en-US" altLang="zh-CN" sz="1400" dirty="0" smtClean="0">
                <a:solidFill>
                  <a:srgbClr val="0070C0"/>
                </a:solidFill>
              </a:rPr>
              <a:t>0</a:t>
            </a:r>
            <a:r>
              <a:rPr lang="zh-CN" altLang="en-US" sz="1400" dirty="0" smtClean="0">
                <a:solidFill>
                  <a:srgbClr val="0070C0"/>
                </a:solidFill>
              </a:rPr>
              <a:t>，打印信息“</a:t>
            </a:r>
            <a:r>
              <a:rPr lang="en-US" altLang="zh-CN" sz="1400" dirty="0" smtClean="0">
                <a:solidFill>
                  <a:srgbClr val="0070C0"/>
                </a:solidFill>
              </a:rPr>
              <a:t>GE0/0 input rate more than 50000bps</a:t>
            </a:r>
            <a:r>
              <a:rPr lang="zh-CN" altLang="en-US" sz="1400" dirty="0" smtClean="0">
                <a:solidFill>
                  <a:srgbClr val="0070C0"/>
                </a:solidFill>
              </a:rPr>
              <a:t>”，该日志优先级为</a:t>
            </a:r>
            <a:r>
              <a:rPr lang="en-US" altLang="zh-CN" sz="1400" dirty="0" smtClean="0">
                <a:solidFill>
                  <a:srgbClr val="0070C0"/>
                </a:solidFill>
              </a:rPr>
              <a:t>3</a:t>
            </a:r>
          </a:p>
          <a:p>
            <a:pPr>
              <a:lnSpc>
                <a:spcPct val="200000"/>
              </a:lnSpc>
            </a:pPr>
            <a:r>
              <a:rPr lang="en-US" altLang="zh-CN" sz="1400" dirty="0" smtClean="0">
                <a:cs typeface="Courier New" pitchFamily="49" charset="0"/>
              </a:rPr>
              <a:t>[2630-rtm-1]action 1 </a:t>
            </a:r>
            <a:r>
              <a:rPr lang="en-US" altLang="zh-CN" sz="1400" dirty="0" err="1" smtClean="0">
                <a:cs typeface="Courier New" pitchFamily="49" charset="0"/>
              </a:rPr>
              <a:t>cli</a:t>
            </a:r>
            <a:r>
              <a:rPr lang="en-US" altLang="zh-CN" sz="1400" dirty="0" smtClean="0">
                <a:cs typeface="Courier New" pitchFamily="49" charset="0"/>
              </a:rPr>
              <a:t> display </a:t>
            </a:r>
            <a:r>
              <a:rPr lang="en-US" altLang="zh-CN" sz="1400" dirty="0" err="1" smtClean="0">
                <a:cs typeface="Courier New" pitchFamily="49" charset="0"/>
              </a:rPr>
              <a:t>cpu</a:t>
            </a:r>
            <a:r>
              <a:rPr lang="en-US" altLang="zh-CN" sz="1400" dirty="0" smtClean="0">
                <a:cs typeface="Courier New" pitchFamily="49" charset="0"/>
              </a:rPr>
              <a:t> &gt;&gt; ge0_info.txt</a:t>
            </a:r>
          </a:p>
          <a:p>
            <a:pPr>
              <a:lnSpc>
                <a:spcPct val="200000"/>
              </a:lnSpc>
            </a:pPr>
            <a:r>
              <a:rPr lang="zh-CN" altLang="en-US" sz="1400" dirty="0" smtClean="0">
                <a:solidFill>
                  <a:srgbClr val="0070C0"/>
                </a:solidFill>
              </a:rPr>
              <a:t>动作</a:t>
            </a:r>
            <a:r>
              <a:rPr lang="en-US" altLang="zh-CN" sz="1400" dirty="0" smtClean="0">
                <a:solidFill>
                  <a:srgbClr val="0070C0"/>
                </a:solidFill>
              </a:rPr>
              <a:t>1</a:t>
            </a:r>
            <a:r>
              <a:rPr lang="zh-CN" altLang="en-US" sz="1400" dirty="0" smtClean="0">
                <a:solidFill>
                  <a:srgbClr val="0070C0"/>
                </a:solidFill>
              </a:rPr>
              <a:t>，执行命令</a:t>
            </a:r>
            <a:r>
              <a:rPr lang="en-US" altLang="zh-CN" sz="1400" dirty="0" smtClean="0">
                <a:solidFill>
                  <a:srgbClr val="0070C0"/>
                </a:solidFill>
              </a:rPr>
              <a:t>display </a:t>
            </a:r>
            <a:r>
              <a:rPr lang="en-US" altLang="zh-CN" sz="1400" dirty="0" err="1" smtClean="0">
                <a:solidFill>
                  <a:srgbClr val="0070C0"/>
                </a:solidFill>
              </a:rPr>
              <a:t>cpu</a:t>
            </a:r>
            <a:r>
              <a:rPr lang="zh-CN" altLang="en-US" sz="1400" dirty="0" smtClean="0">
                <a:solidFill>
                  <a:srgbClr val="0070C0"/>
                </a:solidFill>
              </a:rPr>
              <a:t>，并创建文件</a:t>
            </a:r>
            <a:r>
              <a:rPr lang="en-US" altLang="zh-CN" sz="1400" dirty="0" smtClean="0">
                <a:solidFill>
                  <a:srgbClr val="0070C0"/>
                </a:solidFill>
              </a:rPr>
              <a:t>ge0_info.txt</a:t>
            </a:r>
            <a:r>
              <a:rPr lang="zh-CN" altLang="en-US" sz="1400" dirty="0" smtClean="0">
                <a:solidFill>
                  <a:srgbClr val="0070C0"/>
                </a:solidFill>
              </a:rPr>
              <a:t>，将运行结果保存到文件中</a:t>
            </a:r>
            <a:endParaRPr lang="en-US" altLang="zh-CN" sz="1400" dirty="0" smtClean="0">
              <a:solidFill>
                <a:srgbClr val="0070C0"/>
              </a:solidFill>
            </a:endParaRPr>
          </a:p>
          <a:p>
            <a:pPr>
              <a:lnSpc>
                <a:spcPct val="200000"/>
              </a:lnSpc>
            </a:pPr>
            <a:r>
              <a:rPr lang="en-US" altLang="zh-CN" sz="1400" dirty="0" smtClean="0">
                <a:cs typeface="Courier New" pitchFamily="49" charset="0"/>
              </a:rPr>
              <a:t>[2630-rtm-1]action 2 </a:t>
            </a:r>
            <a:r>
              <a:rPr lang="en-US" altLang="zh-CN" sz="1400" dirty="0" err="1" smtClean="0">
                <a:cs typeface="Courier New" pitchFamily="49" charset="0"/>
              </a:rPr>
              <a:t>cli</a:t>
            </a:r>
            <a:r>
              <a:rPr lang="en-US" altLang="zh-CN" sz="1400" dirty="0" smtClean="0">
                <a:cs typeface="Courier New" pitchFamily="49" charset="0"/>
              </a:rPr>
              <a:t> display interface g0/0 &gt;&gt; ge0_info.txt</a:t>
            </a:r>
          </a:p>
          <a:p>
            <a:pPr>
              <a:lnSpc>
                <a:spcPct val="200000"/>
              </a:lnSpc>
            </a:pPr>
            <a:r>
              <a:rPr lang="en-US" altLang="zh-CN" sz="1400" dirty="0" smtClean="0">
                <a:cs typeface="Courier New" pitchFamily="49" charset="0"/>
              </a:rPr>
              <a:t>[2630-rtm-1]</a:t>
            </a:r>
            <a:r>
              <a:rPr lang="en-US" altLang="zh-CN" sz="1400" dirty="0" smtClean="0">
                <a:solidFill>
                  <a:srgbClr val="FF0000"/>
                </a:solidFill>
                <a:cs typeface="Courier New" pitchFamily="49" charset="0"/>
              </a:rPr>
              <a:t>commit</a:t>
            </a:r>
            <a:r>
              <a:rPr lang="en-US" altLang="zh-CN" sz="1400" dirty="0" smtClean="0">
                <a:cs typeface="Courier New" pitchFamily="49" charset="0"/>
              </a:rPr>
              <a:t> 	</a:t>
            </a:r>
            <a:r>
              <a:rPr lang="en-US" altLang="zh-CN" sz="1400" dirty="0" smtClean="0">
                <a:solidFill>
                  <a:srgbClr val="FF0000"/>
                </a:solidFill>
                <a:cs typeface="Courier New" pitchFamily="49" charset="0"/>
              </a:rPr>
              <a:t>		                  </a:t>
            </a:r>
          </a:p>
          <a:p>
            <a:pPr>
              <a:lnSpc>
                <a:spcPct val="200000"/>
              </a:lnSpc>
            </a:pPr>
            <a:r>
              <a:rPr lang="en-US" altLang="zh-CN" sz="1400" dirty="0" smtClean="0">
                <a:solidFill>
                  <a:srgbClr val="0070C0"/>
                </a:solidFill>
              </a:rPr>
              <a:t>commit</a:t>
            </a:r>
            <a:r>
              <a:rPr lang="zh-CN" altLang="en-US" sz="1400" dirty="0" smtClean="0">
                <a:solidFill>
                  <a:srgbClr val="0070C0"/>
                </a:solidFill>
              </a:rPr>
              <a:t>之后才可以看到之前的配置，否则前述配置不生效，</a:t>
            </a:r>
            <a:r>
              <a:rPr lang="en-US" altLang="zh-CN" sz="1400" dirty="0" smtClean="0">
                <a:solidFill>
                  <a:srgbClr val="0070C0"/>
                </a:solidFill>
              </a:rPr>
              <a:t>display this</a:t>
            </a:r>
            <a:r>
              <a:rPr lang="zh-CN" altLang="en-US" sz="1400" dirty="0" smtClean="0">
                <a:solidFill>
                  <a:srgbClr val="0070C0"/>
                </a:solidFill>
              </a:rPr>
              <a:t>也查看不到</a:t>
            </a:r>
            <a:endParaRPr lang="en-US" altLang="zh-CN" sz="1400" dirty="0" smtClean="0">
              <a:solidFill>
                <a:srgbClr val="0070C0"/>
              </a:solidFill>
            </a:endParaRPr>
          </a:p>
        </p:txBody>
      </p:sp>
      <p:sp>
        <p:nvSpPr>
          <p:cNvPr id="8194" name="Rectangle 2"/>
          <p:cNvSpPr>
            <a:spLocks noGrp="1" noChangeArrowheads="1"/>
          </p:cNvSpPr>
          <p:nvPr>
            <p:ph type="title"/>
          </p:nvPr>
        </p:nvSpPr>
        <p:spPr>
          <a:xfrm>
            <a:off x="475200" y="72000"/>
            <a:ext cx="5954188" cy="609600"/>
          </a:xfrm>
        </p:spPr>
        <p:txBody>
          <a:bodyPr/>
          <a:lstStyle/>
          <a:p>
            <a:pPr eaLnBrk="1" hangingPunct="1"/>
            <a:r>
              <a:rPr lang="en-US" altLang="zh-CN" dirty="0" smtClean="0">
                <a:latin typeface="+mn-lt"/>
                <a:ea typeface="华文细黑" pitchFamily="2" charset="-122"/>
              </a:rPr>
              <a:t>CLI</a:t>
            </a:r>
            <a:r>
              <a:rPr lang="zh-CN" altLang="en-US" dirty="0" smtClean="0">
                <a:latin typeface="+mn-lt"/>
                <a:ea typeface="华文细黑" pitchFamily="2" charset="-122"/>
              </a:rPr>
              <a:t>配置案例</a:t>
            </a:r>
            <a:r>
              <a:rPr lang="en-US" altLang="zh-CN" dirty="0" smtClean="0">
                <a:latin typeface="+mn-lt"/>
                <a:ea typeface="华文细黑" pitchFamily="2" charset="-122"/>
              </a:rPr>
              <a:t>—</a:t>
            </a:r>
            <a:r>
              <a:rPr lang="zh-CN" altLang="en-US" dirty="0" smtClean="0">
                <a:latin typeface="+mn-lt"/>
                <a:ea typeface="华文细黑" pitchFamily="2" charset="-122"/>
              </a:rPr>
              <a:t>接口流量事件</a:t>
            </a:r>
            <a:endParaRPr lang="en-US" altLang="zh-CN"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954188" cy="609600"/>
          </a:xfrm>
        </p:spPr>
        <p:txBody>
          <a:bodyPr/>
          <a:lstStyle/>
          <a:p>
            <a:pPr eaLnBrk="1" hangingPunct="1"/>
            <a:r>
              <a:rPr lang="en-US" altLang="zh-CN" dirty="0" smtClean="0">
                <a:ea typeface="华文细黑" pitchFamily="2" charset="-122"/>
              </a:rPr>
              <a:t>CLI</a:t>
            </a:r>
            <a:r>
              <a:rPr lang="zh-CN" altLang="en-US" dirty="0" smtClean="0">
                <a:ea typeface="华文细黑" pitchFamily="2" charset="-122"/>
              </a:rPr>
              <a:t>配置案例</a:t>
            </a:r>
            <a:r>
              <a:rPr lang="en-US" altLang="zh-CN" dirty="0" smtClean="0">
                <a:ea typeface="华文细黑" pitchFamily="2" charset="-122"/>
              </a:rPr>
              <a:t>—</a:t>
            </a:r>
            <a:r>
              <a:rPr lang="zh-CN" altLang="en-US" dirty="0" smtClean="0">
                <a:ea typeface="华文细黑" pitchFamily="2" charset="-122"/>
              </a:rPr>
              <a:t>接口流量事件</a:t>
            </a:r>
            <a:endParaRPr lang="en-US" altLang="zh-CN" dirty="0" smtClean="0">
              <a:latin typeface="+mn-lt"/>
              <a:ea typeface="华文细黑" pitchFamily="2" charset="-122"/>
            </a:endParaRPr>
          </a:p>
        </p:txBody>
      </p:sp>
      <p:sp>
        <p:nvSpPr>
          <p:cNvPr id="6" name="TextBox 5"/>
          <p:cNvSpPr txBox="1"/>
          <p:nvPr/>
        </p:nvSpPr>
        <p:spPr>
          <a:xfrm>
            <a:off x="360000" y="1109201"/>
            <a:ext cx="8429684" cy="3810613"/>
          </a:xfrm>
          <a:prstGeom prst="rect">
            <a:avLst/>
          </a:prstGeom>
          <a:solidFill>
            <a:schemeClr val="accent3"/>
          </a:solidFill>
          <a:ln>
            <a:noFill/>
          </a:ln>
          <a:effectLst/>
        </p:spPr>
        <p:txBody>
          <a:bodyPr wrap="square" tIns="180000" bIns="180000" rtlCol="0">
            <a:spAutoFit/>
          </a:bodyPr>
          <a:lstStyle/>
          <a:p>
            <a:pPr>
              <a:lnSpc>
                <a:spcPct val="200000"/>
              </a:lnSpc>
            </a:pPr>
            <a:r>
              <a:rPr lang="zh-CN" altLang="en-US" sz="1400" dirty="0" smtClean="0">
                <a:solidFill>
                  <a:srgbClr val="0070C0"/>
                </a:solidFill>
                <a:cs typeface="Courier New" pitchFamily="49" charset="0"/>
              </a:rPr>
              <a:t>当接口流量持续大于</a:t>
            </a:r>
            <a:r>
              <a:rPr lang="en-US" altLang="zh-CN" sz="1400" dirty="0" smtClean="0">
                <a:solidFill>
                  <a:srgbClr val="0070C0"/>
                </a:solidFill>
                <a:cs typeface="Courier New" pitchFamily="49" charset="0"/>
              </a:rPr>
              <a:t>50Kbps</a:t>
            </a:r>
            <a:r>
              <a:rPr lang="zh-CN" altLang="en-US" sz="1400" dirty="0" smtClean="0">
                <a:solidFill>
                  <a:srgbClr val="0070C0"/>
                </a:solidFill>
                <a:cs typeface="Courier New" pitchFamily="49" charset="0"/>
              </a:rPr>
              <a:t>时，打印信息提示</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&lt;H3C&gt;%May 29 </a:t>
            </a:r>
            <a:r>
              <a:rPr lang="en-US" altLang="zh-CN" sz="1400" dirty="0" smtClean="0">
                <a:solidFill>
                  <a:srgbClr val="FF0000"/>
                </a:solidFill>
                <a:cs typeface="Courier New" pitchFamily="49" charset="0"/>
              </a:rPr>
              <a:t>15:42:02:588</a:t>
            </a:r>
            <a:r>
              <a:rPr lang="en-US" altLang="zh-CN" sz="1400" dirty="0" smtClean="0">
                <a:cs typeface="Courier New" pitchFamily="49" charset="0"/>
              </a:rPr>
              <a:t> 2013 H3C RTM/3/RTM_ACTION: "G0/0 input rate more than 50000bps"</a:t>
            </a:r>
          </a:p>
          <a:p>
            <a:pPr>
              <a:lnSpc>
                <a:spcPct val="200000"/>
              </a:lnSpc>
            </a:pPr>
            <a:r>
              <a:rPr lang="en-US" altLang="zh-CN" sz="1400" dirty="0" smtClean="0">
                <a:cs typeface="Courier New" pitchFamily="49" charset="0"/>
              </a:rPr>
              <a:t>%May 29 15:42:02:787 2013 H3C RTM/6/RTM_POLICY: CLI policy 1 is running successfully.</a:t>
            </a:r>
          </a:p>
          <a:p>
            <a:pPr>
              <a:lnSpc>
                <a:spcPct val="200000"/>
              </a:lnSpc>
            </a:pPr>
            <a:r>
              <a:rPr lang="en-US" altLang="zh-CN" sz="1400" dirty="0" smtClean="0">
                <a:cs typeface="Courier New" pitchFamily="49" charset="0"/>
              </a:rPr>
              <a:t>%May 29 </a:t>
            </a:r>
            <a:r>
              <a:rPr lang="en-US" altLang="zh-CN" sz="1400" dirty="0" smtClean="0">
                <a:solidFill>
                  <a:srgbClr val="FF0000"/>
                </a:solidFill>
                <a:cs typeface="Courier New" pitchFamily="49" charset="0"/>
              </a:rPr>
              <a:t>15:42:42:586</a:t>
            </a:r>
            <a:r>
              <a:rPr lang="en-US" altLang="zh-CN" sz="1400" dirty="0" smtClean="0">
                <a:cs typeface="Courier New" pitchFamily="49" charset="0"/>
              </a:rPr>
              <a:t> 2013 H3C RTM/3/RTM_ACTION: "G0/0 input rate more than 50000bps"</a:t>
            </a:r>
          </a:p>
          <a:p>
            <a:pPr>
              <a:lnSpc>
                <a:spcPct val="200000"/>
              </a:lnSpc>
            </a:pPr>
            <a:r>
              <a:rPr lang="en-US" altLang="zh-CN" sz="1400" dirty="0" smtClean="0">
                <a:cs typeface="Courier New" pitchFamily="49" charset="0"/>
              </a:rPr>
              <a:t>%May 29 15:42:42:816 2013 H3C RTM/6/RTM_POLICY: CLI policy 1 is running successfully.</a:t>
            </a:r>
          </a:p>
          <a:p>
            <a:pPr>
              <a:lnSpc>
                <a:spcPct val="200000"/>
              </a:lnSpc>
            </a:pPr>
            <a:r>
              <a:rPr lang="zh-CN" altLang="en-US" sz="1400" dirty="0" smtClean="0">
                <a:solidFill>
                  <a:srgbClr val="0070C0"/>
                </a:solidFill>
                <a:cs typeface="Courier New" pitchFamily="49" charset="0"/>
              </a:rPr>
              <a:t>第一次监测到接口入流量大于</a:t>
            </a:r>
            <a:r>
              <a:rPr lang="en-US" altLang="zh-CN" sz="1400" dirty="0" smtClean="0">
                <a:solidFill>
                  <a:srgbClr val="0070C0"/>
                </a:solidFill>
                <a:cs typeface="Courier New" pitchFamily="49" charset="0"/>
              </a:rPr>
              <a:t>50Kbps</a:t>
            </a:r>
            <a:r>
              <a:rPr lang="zh-CN" altLang="en-US" sz="1400" dirty="0" smtClean="0">
                <a:solidFill>
                  <a:srgbClr val="0070C0"/>
                </a:solidFill>
                <a:cs typeface="Courier New" pitchFamily="49" charset="0"/>
              </a:rPr>
              <a:t>，执行动作后，关闭轮询</a:t>
            </a:r>
            <a:endParaRPr lang="en-US" altLang="zh-CN" sz="1400" dirty="0" smtClean="0">
              <a:solidFill>
                <a:srgbClr val="0070C0"/>
              </a:solidFill>
              <a:cs typeface="Courier New" pitchFamily="49" charset="0"/>
            </a:endParaRPr>
          </a:p>
          <a:p>
            <a:pPr>
              <a:lnSpc>
                <a:spcPct val="200000"/>
              </a:lnSpc>
            </a:pPr>
            <a:r>
              <a:rPr lang="en-US" altLang="zh-CN" sz="1400" dirty="0" smtClean="0">
                <a:solidFill>
                  <a:srgbClr val="0070C0"/>
                </a:solidFill>
                <a:cs typeface="Courier New" pitchFamily="49" charset="0"/>
              </a:rPr>
              <a:t>20</a:t>
            </a:r>
            <a:r>
              <a:rPr lang="zh-CN" altLang="en-US" sz="1400" dirty="0" smtClean="0">
                <a:solidFill>
                  <a:srgbClr val="0070C0"/>
                </a:solidFill>
                <a:cs typeface="Courier New" pitchFamily="49" charset="0"/>
              </a:rPr>
              <a:t>秒后监测到接口流量大于</a:t>
            </a:r>
            <a:r>
              <a:rPr lang="en-US" altLang="zh-CN" sz="1400" dirty="0" smtClean="0">
                <a:solidFill>
                  <a:srgbClr val="0070C0"/>
                </a:solidFill>
                <a:cs typeface="Courier New" pitchFamily="49" charset="0"/>
              </a:rPr>
              <a:t>20Kbps</a:t>
            </a:r>
            <a:r>
              <a:rPr lang="zh-CN" altLang="en-US" sz="1400" dirty="0" smtClean="0">
                <a:solidFill>
                  <a:srgbClr val="0070C0"/>
                </a:solidFill>
                <a:cs typeface="Courier New" pitchFamily="49" charset="0"/>
              </a:rPr>
              <a:t>，则开启轮询</a:t>
            </a:r>
            <a:endParaRPr lang="en-US" altLang="zh-CN" sz="1400" dirty="0" smtClean="0">
              <a:solidFill>
                <a:srgbClr val="0070C0"/>
              </a:solidFill>
              <a:cs typeface="Courier New" pitchFamily="49" charset="0"/>
            </a:endParaRPr>
          </a:p>
          <a:p>
            <a:pPr>
              <a:lnSpc>
                <a:spcPct val="200000"/>
              </a:lnSpc>
            </a:pPr>
            <a:r>
              <a:rPr lang="zh-CN" altLang="en-US" sz="1400" dirty="0" smtClean="0">
                <a:solidFill>
                  <a:srgbClr val="0070C0"/>
                </a:solidFill>
                <a:cs typeface="Courier New" pitchFamily="49" charset="0"/>
              </a:rPr>
              <a:t>再过</a:t>
            </a:r>
            <a:r>
              <a:rPr lang="en-US" altLang="zh-CN" sz="1400" dirty="0" smtClean="0">
                <a:solidFill>
                  <a:srgbClr val="0070C0"/>
                </a:solidFill>
                <a:cs typeface="Courier New" pitchFamily="49" charset="0"/>
              </a:rPr>
              <a:t>20</a:t>
            </a:r>
            <a:r>
              <a:rPr lang="zh-CN" altLang="en-US" sz="1400" dirty="0" smtClean="0">
                <a:solidFill>
                  <a:srgbClr val="0070C0"/>
                </a:solidFill>
                <a:cs typeface="Courier New" pitchFamily="49" charset="0"/>
              </a:rPr>
              <a:t>秒，又监测到接口流量大于</a:t>
            </a:r>
            <a:r>
              <a:rPr lang="en-US" altLang="zh-CN" sz="1400" dirty="0" smtClean="0">
                <a:solidFill>
                  <a:srgbClr val="0070C0"/>
                </a:solidFill>
                <a:cs typeface="Courier New" pitchFamily="49" charset="0"/>
              </a:rPr>
              <a:t>50Kbps</a:t>
            </a:r>
            <a:r>
              <a:rPr lang="zh-CN" altLang="en-US" sz="1400" dirty="0" smtClean="0">
                <a:solidFill>
                  <a:srgbClr val="0070C0"/>
                </a:solidFill>
                <a:cs typeface="Courier New" pitchFamily="49" charset="0"/>
              </a:rPr>
              <a:t>，执行动作，关闭轮询</a:t>
            </a:r>
            <a:endParaRPr lang="en-US" altLang="zh-CN" sz="1400" dirty="0" smtClean="0">
              <a:solidFill>
                <a:srgbClr val="0070C0"/>
              </a:solidFill>
              <a:cs typeface="Courier New" pitchFamily="49"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954188" cy="6096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CN" dirty="0" smtClean="0">
                <a:ea typeface="华文细黑" pitchFamily="2" charset="-122"/>
              </a:rPr>
              <a:t>CLI</a:t>
            </a:r>
            <a:r>
              <a:rPr lang="zh-CN" altLang="en-US" dirty="0" smtClean="0">
                <a:ea typeface="华文细黑" pitchFamily="2" charset="-122"/>
              </a:rPr>
              <a:t>配置案例</a:t>
            </a:r>
            <a:r>
              <a:rPr lang="en-US" altLang="zh-CN" dirty="0" smtClean="0">
                <a:ea typeface="华文细黑" pitchFamily="2" charset="-122"/>
              </a:rPr>
              <a:t>—</a:t>
            </a:r>
            <a:r>
              <a:rPr lang="zh-CN" altLang="en-US" dirty="0" smtClean="0">
                <a:ea typeface="华文细黑" pitchFamily="2" charset="-122"/>
              </a:rPr>
              <a:t>热插拔事件</a:t>
            </a:r>
          </a:p>
        </p:txBody>
      </p:sp>
      <p:sp>
        <p:nvSpPr>
          <p:cNvPr id="6" name="TextBox 5"/>
          <p:cNvSpPr txBox="1"/>
          <p:nvPr/>
        </p:nvSpPr>
        <p:spPr>
          <a:xfrm>
            <a:off x="357158" y="785794"/>
            <a:ext cx="8429684" cy="5494216"/>
          </a:xfrm>
          <a:prstGeom prst="rect">
            <a:avLst/>
          </a:prstGeom>
          <a:solidFill>
            <a:schemeClr val="accent3"/>
          </a:solidFill>
          <a:ln>
            <a:noFill/>
          </a:ln>
          <a:effectLst/>
        </p:spPr>
        <p:txBody>
          <a:bodyPr wrap="square" tIns="180000" bIns="180000" rtlCol="0">
            <a:spAutoFit/>
          </a:bodyPr>
          <a:lstStyle/>
          <a:p>
            <a:pPr>
              <a:lnSpc>
                <a:spcPct val="150000"/>
              </a:lnSpc>
            </a:pPr>
            <a:r>
              <a:rPr lang="en-US" altLang="zh-CN" sz="1400" dirty="0" smtClean="0">
                <a:cs typeface="Courier New" pitchFamily="49" charset="0"/>
              </a:rPr>
              <a:t>[H3C]rtm </a:t>
            </a:r>
            <a:r>
              <a:rPr lang="en-US" altLang="zh-CN" sz="1400" dirty="0" err="1" smtClean="0">
                <a:cs typeface="Courier New" pitchFamily="49" charset="0"/>
              </a:rPr>
              <a:t>cli</a:t>
            </a:r>
            <a:r>
              <a:rPr lang="en-US" altLang="zh-CN" sz="1400" dirty="0" smtClean="0">
                <a:cs typeface="Courier New" pitchFamily="49" charset="0"/>
              </a:rPr>
              <a:t>-policy 1</a:t>
            </a:r>
          </a:p>
          <a:p>
            <a:pPr>
              <a:lnSpc>
                <a:spcPct val="150000"/>
              </a:lnSpc>
            </a:pPr>
            <a:r>
              <a:rPr lang="en-US" altLang="zh-CN" sz="1400" dirty="0" smtClean="0">
                <a:cs typeface="Courier New" pitchFamily="49" charset="0"/>
              </a:rPr>
              <a:t>[H3C-rtm-1]display this </a:t>
            </a:r>
          </a:p>
          <a:p>
            <a:pPr>
              <a:lnSpc>
                <a:spcPct val="150000"/>
              </a:lnSpc>
            </a:pPr>
            <a:r>
              <a:rPr lang="en-US" altLang="zh-CN" sz="1400" dirty="0" smtClean="0">
                <a:cs typeface="Courier New" pitchFamily="49" charset="0"/>
              </a:rPr>
              <a:t>#</a:t>
            </a:r>
          </a:p>
          <a:p>
            <a:pPr>
              <a:lnSpc>
                <a:spcPct val="150000"/>
              </a:lnSpc>
            </a:pPr>
            <a:r>
              <a:rPr lang="en-US" altLang="zh-CN" sz="1400" dirty="0" smtClean="0">
                <a:cs typeface="Courier New" pitchFamily="49" charset="0"/>
              </a:rPr>
              <a:t>rtm </a:t>
            </a:r>
            <a:r>
              <a:rPr lang="en-US" altLang="zh-CN" sz="1400" dirty="0" err="1" smtClean="0">
                <a:cs typeface="Courier New" pitchFamily="49" charset="0"/>
              </a:rPr>
              <a:t>cli</a:t>
            </a:r>
            <a:r>
              <a:rPr lang="en-US" altLang="zh-CN" sz="1400" dirty="0" smtClean="0">
                <a:cs typeface="Courier New" pitchFamily="49" charset="0"/>
              </a:rPr>
              <a:t>-policy 1</a:t>
            </a:r>
          </a:p>
          <a:p>
            <a:pPr>
              <a:lnSpc>
                <a:spcPct val="150000"/>
              </a:lnSpc>
            </a:pPr>
            <a:r>
              <a:rPr lang="en-US" altLang="zh-CN" sz="1400" dirty="0" smtClean="0">
                <a:cs typeface="Courier New" pitchFamily="49" charset="0"/>
              </a:rPr>
              <a:t> event </a:t>
            </a:r>
            <a:r>
              <a:rPr lang="en-US" altLang="zh-CN" sz="1400" dirty="0" err="1" smtClean="0">
                <a:cs typeface="Courier New" pitchFamily="49" charset="0"/>
              </a:rPr>
              <a:t>hotplug</a:t>
            </a:r>
            <a:r>
              <a:rPr lang="en-US" altLang="zh-CN" sz="1400" dirty="0" smtClean="0">
                <a:cs typeface="Courier New" pitchFamily="49" charset="0"/>
              </a:rPr>
              <a:t> slot 0 </a:t>
            </a:r>
            <a:r>
              <a:rPr lang="en-US" altLang="zh-CN" sz="1400" dirty="0" err="1" smtClean="0">
                <a:cs typeface="Courier New" pitchFamily="49" charset="0"/>
              </a:rPr>
              <a:t>subslot</a:t>
            </a:r>
            <a:r>
              <a:rPr lang="en-US" altLang="zh-CN" sz="1400" dirty="0" smtClean="0">
                <a:cs typeface="Courier New" pitchFamily="49" charset="0"/>
              </a:rPr>
              <a:t> 6</a:t>
            </a:r>
          </a:p>
          <a:p>
            <a:pPr>
              <a:lnSpc>
                <a:spcPct val="150000"/>
              </a:lnSpc>
            </a:pPr>
            <a:r>
              <a:rPr lang="en-US" altLang="zh-CN" sz="1400" dirty="0" smtClean="0">
                <a:cs typeface="Courier New" pitchFamily="49" charset="0"/>
              </a:rPr>
              <a:t> action 0 </a:t>
            </a:r>
            <a:r>
              <a:rPr lang="en-US" altLang="zh-CN" sz="1400" dirty="0" err="1" smtClean="0">
                <a:cs typeface="Courier New" pitchFamily="49" charset="0"/>
              </a:rPr>
              <a:t>syslog</a:t>
            </a:r>
            <a:r>
              <a:rPr lang="en-US" altLang="zh-CN" sz="1400" dirty="0" smtClean="0">
                <a:cs typeface="Courier New" pitchFamily="49" charset="0"/>
              </a:rPr>
              <a:t> priority 3 facility local0 </a:t>
            </a:r>
            <a:r>
              <a:rPr lang="en-US" altLang="zh-CN" sz="1400" dirty="0" err="1" smtClean="0">
                <a:cs typeface="Courier New" pitchFamily="49" charset="0"/>
              </a:rPr>
              <a:t>msg</a:t>
            </a:r>
            <a:r>
              <a:rPr lang="en-US" altLang="zh-CN" sz="1400" dirty="0" smtClean="0">
                <a:cs typeface="Courier New" pitchFamily="49" charset="0"/>
              </a:rPr>
              <a:t> "slot 6 </a:t>
            </a:r>
            <a:r>
              <a:rPr lang="en-US" altLang="zh-CN" sz="1400" dirty="0" err="1" smtClean="0">
                <a:cs typeface="Courier New" pitchFamily="49" charset="0"/>
              </a:rPr>
              <a:t>hotplug</a:t>
            </a:r>
            <a:r>
              <a:rPr lang="en-US" altLang="zh-CN" sz="1400" dirty="0" smtClean="0">
                <a:cs typeface="Courier New" pitchFamily="49" charset="0"/>
              </a:rPr>
              <a:t>“		</a:t>
            </a:r>
            <a:r>
              <a:rPr lang="zh-CN" altLang="en-US" sz="1400" dirty="0" smtClean="0">
                <a:solidFill>
                  <a:srgbClr val="0070C0"/>
                </a:solidFill>
              </a:rPr>
              <a:t>打印提示信息</a:t>
            </a:r>
            <a:endParaRPr lang="en-US" altLang="zh-CN" sz="1400" dirty="0" smtClean="0">
              <a:solidFill>
                <a:srgbClr val="0070C0"/>
              </a:solidFill>
            </a:endParaRPr>
          </a:p>
          <a:p>
            <a:pPr>
              <a:lnSpc>
                <a:spcPct val="150000"/>
              </a:lnSpc>
            </a:pPr>
            <a:r>
              <a:rPr lang="en-US" altLang="zh-CN" sz="1400" dirty="0" smtClean="0">
                <a:cs typeface="Courier New" pitchFamily="49" charset="0"/>
              </a:rPr>
              <a:t> action 1 </a:t>
            </a:r>
            <a:r>
              <a:rPr lang="en-US" altLang="zh-CN" sz="1400" dirty="0" err="1" smtClean="0">
                <a:cs typeface="Courier New" pitchFamily="49" charset="0"/>
              </a:rPr>
              <a:t>cli</a:t>
            </a:r>
            <a:r>
              <a:rPr lang="en-US" altLang="zh-CN" sz="1400" dirty="0" smtClean="0">
                <a:cs typeface="Courier New" pitchFamily="49" charset="0"/>
              </a:rPr>
              <a:t> display clock &gt;&gt; hotplug.txt				</a:t>
            </a:r>
            <a:r>
              <a:rPr lang="zh-CN" altLang="en-US" sz="1400" dirty="0" smtClean="0">
                <a:solidFill>
                  <a:srgbClr val="0070C0"/>
                </a:solidFill>
              </a:rPr>
              <a:t>查看感兴趣信息并保</a:t>
            </a:r>
            <a:endParaRPr lang="en-US" altLang="zh-CN" sz="1400" dirty="0" smtClean="0">
              <a:solidFill>
                <a:srgbClr val="0070C0"/>
              </a:solidFill>
            </a:endParaRPr>
          </a:p>
          <a:p>
            <a:pPr>
              <a:lnSpc>
                <a:spcPct val="150000"/>
              </a:lnSpc>
            </a:pPr>
            <a:r>
              <a:rPr lang="en-US" altLang="zh-CN" sz="1400" dirty="0" smtClean="0">
                <a:cs typeface="Courier New" pitchFamily="49" charset="0"/>
              </a:rPr>
              <a:t> action 2 </a:t>
            </a:r>
            <a:r>
              <a:rPr lang="en-US" altLang="zh-CN" sz="1400" dirty="0" err="1" smtClean="0">
                <a:cs typeface="Courier New" pitchFamily="49" charset="0"/>
              </a:rPr>
              <a:t>cli</a:t>
            </a:r>
            <a:r>
              <a:rPr lang="en-US" altLang="zh-CN" sz="1400" dirty="0" smtClean="0">
                <a:cs typeface="Courier New" pitchFamily="49" charset="0"/>
              </a:rPr>
              <a:t> display device &gt;&gt; hotplug.txt				</a:t>
            </a:r>
            <a:r>
              <a:rPr lang="zh-CN" altLang="en-US" sz="1400" dirty="0" smtClean="0">
                <a:solidFill>
                  <a:srgbClr val="0070C0"/>
                </a:solidFill>
              </a:rPr>
              <a:t>存至文件</a:t>
            </a:r>
            <a:endParaRPr lang="en-US" altLang="zh-CN" sz="1400" dirty="0" smtClean="0">
              <a:solidFill>
                <a:srgbClr val="0070C0"/>
              </a:solidFill>
            </a:endParaRPr>
          </a:p>
          <a:p>
            <a:pPr>
              <a:lnSpc>
                <a:spcPct val="150000"/>
              </a:lnSpc>
            </a:pPr>
            <a:r>
              <a:rPr lang="en-US" altLang="zh-CN" sz="1400" dirty="0" smtClean="0">
                <a:cs typeface="Courier New" pitchFamily="49" charset="0"/>
              </a:rPr>
              <a:t> user-role network-admin					</a:t>
            </a:r>
            <a:r>
              <a:rPr lang="zh-CN" altLang="en-US" sz="1400" dirty="0" smtClean="0">
                <a:solidFill>
                  <a:srgbClr val="0070C0"/>
                </a:solidFill>
              </a:rPr>
              <a:t>默认用户角色</a:t>
            </a:r>
            <a:endParaRPr lang="en-US" altLang="zh-CN" sz="1400" dirty="0" smtClean="0">
              <a:solidFill>
                <a:srgbClr val="0070C0"/>
              </a:solidFill>
            </a:endParaRPr>
          </a:p>
          <a:p>
            <a:pPr>
              <a:lnSpc>
                <a:spcPct val="150000"/>
              </a:lnSpc>
            </a:pPr>
            <a:r>
              <a:rPr lang="en-US" altLang="zh-CN" sz="1400" dirty="0" smtClean="0">
                <a:cs typeface="Courier New" pitchFamily="49" charset="0"/>
              </a:rPr>
              <a:t>#</a:t>
            </a:r>
          </a:p>
          <a:p>
            <a:pPr>
              <a:lnSpc>
                <a:spcPct val="150000"/>
              </a:lnSpc>
            </a:pPr>
            <a:r>
              <a:rPr lang="en-US" altLang="zh-CN" sz="1400" dirty="0" smtClean="0">
                <a:cs typeface="Courier New" pitchFamily="49" charset="0"/>
              </a:rPr>
              <a:t>Return</a:t>
            </a:r>
          </a:p>
          <a:p>
            <a:pPr>
              <a:lnSpc>
                <a:spcPct val="150000"/>
              </a:lnSpc>
            </a:pPr>
            <a:endParaRPr lang="en-US" altLang="zh-CN" sz="1400" dirty="0" smtClean="0">
              <a:cs typeface="Courier New" pitchFamily="49" charset="0"/>
            </a:endParaRPr>
          </a:p>
          <a:p>
            <a:pPr>
              <a:lnSpc>
                <a:spcPct val="150000"/>
              </a:lnSpc>
            </a:pPr>
            <a:r>
              <a:rPr lang="en-US" altLang="zh-CN" sz="1400" dirty="0" smtClean="0">
                <a:cs typeface="Courier New" pitchFamily="49" charset="0"/>
              </a:rPr>
              <a:t>[H3C]display rtm policy registered </a:t>
            </a:r>
          </a:p>
          <a:p>
            <a:pPr>
              <a:lnSpc>
                <a:spcPct val="150000"/>
              </a:lnSpc>
            </a:pPr>
            <a:r>
              <a:rPr lang="en-US" altLang="zh-CN" sz="1400" dirty="0" smtClean="0">
                <a:cs typeface="Courier New" pitchFamily="49" charset="0"/>
              </a:rPr>
              <a:t>Total number: 1</a:t>
            </a:r>
          </a:p>
          <a:p>
            <a:pPr>
              <a:lnSpc>
                <a:spcPct val="150000"/>
              </a:lnSpc>
            </a:pPr>
            <a:r>
              <a:rPr lang="en-US" altLang="zh-CN" sz="1400" dirty="0" err="1" smtClean="0">
                <a:cs typeface="Courier New" pitchFamily="49" charset="0"/>
              </a:rPr>
              <a:t>PolicyName</a:t>
            </a:r>
            <a:r>
              <a:rPr lang="en-US" altLang="zh-CN" sz="1400" dirty="0" smtClean="0">
                <a:cs typeface="Courier New" pitchFamily="49" charset="0"/>
              </a:rPr>
              <a:t>      Type  Event           </a:t>
            </a:r>
            <a:r>
              <a:rPr lang="en-US" altLang="zh-CN" sz="1400" dirty="0" err="1" smtClean="0">
                <a:cs typeface="Courier New" pitchFamily="49" charset="0"/>
              </a:rPr>
              <a:t>TimeRegistered</a:t>
            </a:r>
            <a:r>
              <a:rPr lang="en-US" altLang="zh-CN" sz="1400" dirty="0" smtClean="0">
                <a:cs typeface="Courier New" pitchFamily="49" charset="0"/>
              </a:rPr>
              <a:t>            User-role           </a:t>
            </a:r>
          </a:p>
          <a:p>
            <a:pPr>
              <a:lnSpc>
                <a:spcPct val="150000"/>
              </a:lnSpc>
            </a:pPr>
            <a:r>
              <a:rPr lang="en-US" altLang="zh-CN" sz="1400" dirty="0" smtClean="0">
                <a:cs typeface="Courier New" pitchFamily="49" charset="0"/>
              </a:rPr>
              <a:t>          1               CLI   HOTPLUG    May 27 16:53:33 2013  network-admin</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954188" cy="609600"/>
          </a:xfrm>
        </p:spPr>
        <p:txBody>
          <a:bodyPr/>
          <a:lstStyle/>
          <a:p>
            <a:pPr eaLnBrk="1" hangingPunct="1"/>
            <a:r>
              <a:rPr lang="en-US" altLang="zh-CN" dirty="0" smtClean="0">
                <a:latin typeface="+mn-lt"/>
                <a:ea typeface="华文细黑" pitchFamily="2" charset="-122"/>
              </a:rPr>
              <a:t>CLI</a:t>
            </a:r>
            <a:r>
              <a:rPr lang="zh-CN" altLang="en-US" dirty="0" smtClean="0">
                <a:latin typeface="+mn-lt"/>
                <a:ea typeface="华文细黑" pitchFamily="2" charset="-122"/>
              </a:rPr>
              <a:t>配置案例</a:t>
            </a:r>
            <a:r>
              <a:rPr lang="en-US" altLang="zh-CN" dirty="0" smtClean="0">
                <a:latin typeface="+mn-lt"/>
                <a:ea typeface="华文细黑" pitchFamily="2" charset="-122"/>
              </a:rPr>
              <a:t>—</a:t>
            </a:r>
            <a:r>
              <a:rPr lang="zh-CN" altLang="en-US" dirty="0" smtClean="0">
                <a:latin typeface="+mn-lt"/>
                <a:ea typeface="华文细黑" pitchFamily="2" charset="-122"/>
              </a:rPr>
              <a:t>热插拔事件</a:t>
            </a:r>
            <a:endParaRPr lang="en-US" altLang="zh-CN" dirty="0" smtClean="0">
              <a:latin typeface="+mn-lt"/>
              <a:ea typeface="华文细黑" pitchFamily="2" charset="-122"/>
            </a:endParaRPr>
          </a:p>
        </p:txBody>
      </p:sp>
      <p:sp>
        <p:nvSpPr>
          <p:cNvPr id="6" name="TextBox 5"/>
          <p:cNvSpPr txBox="1"/>
          <p:nvPr/>
        </p:nvSpPr>
        <p:spPr>
          <a:xfrm>
            <a:off x="360000" y="857232"/>
            <a:ext cx="8429684" cy="5655798"/>
          </a:xfrm>
          <a:prstGeom prst="rect">
            <a:avLst/>
          </a:prstGeom>
          <a:solidFill>
            <a:schemeClr val="accent3"/>
          </a:solidFill>
          <a:ln>
            <a:noFill/>
          </a:ln>
          <a:effectLst/>
        </p:spPr>
        <p:txBody>
          <a:bodyPr wrap="square" tIns="180000" bIns="180000" rtlCol="0">
            <a:spAutoFit/>
          </a:bodyPr>
          <a:lstStyle/>
          <a:p>
            <a:pPr marL="342900" indent="-342900">
              <a:lnSpc>
                <a:spcPts val="1800"/>
              </a:lnSpc>
            </a:pPr>
            <a:r>
              <a:rPr lang="en-US" altLang="zh-CN" sz="1400" dirty="0" smtClean="0">
                <a:cs typeface="Courier New" pitchFamily="49" charset="0"/>
              </a:rPr>
              <a:t>&lt;H3C&gt;reboot slot 6 </a:t>
            </a:r>
          </a:p>
          <a:p>
            <a:pPr marL="342900" indent="-342900">
              <a:lnSpc>
                <a:spcPts val="1800"/>
              </a:lnSpc>
            </a:pPr>
            <a:r>
              <a:rPr lang="en-US" altLang="zh-CN" sz="1400" dirty="0" smtClean="0">
                <a:cs typeface="Courier New" pitchFamily="49" charset="0"/>
              </a:rPr>
              <a:t>This command will reboot the specified </a:t>
            </a:r>
            <a:r>
              <a:rPr lang="en-US" altLang="zh-CN" sz="1400" dirty="0" err="1" smtClean="0">
                <a:cs typeface="Courier New" pitchFamily="49" charset="0"/>
              </a:rPr>
              <a:t>subslot</a:t>
            </a:r>
            <a:r>
              <a:rPr lang="en-US" altLang="zh-CN" sz="1400" dirty="0" smtClean="0">
                <a:cs typeface="Courier New" pitchFamily="49" charset="0"/>
              </a:rPr>
              <a:t>, Continue? [Y/N]:y</a:t>
            </a:r>
          </a:p>
          <a:p>
            <a:pPr marL="342900" indent="-342900">
              <a:lnSpc>
                <a:spcPts val="1800"/>
              </a:lnSpc>
            </a:pPr>
            <a:r>
              <a:rPr lang="en-US" altLang="zh-CN" sz="1400" dirty="0" smtClean="0">
                <a:cs typeface="Courier New" pitchFamily="49" charset="0"/>
              </a:rPr>
              <a:t>Now rebooting, please wait...</a:t>
            </a:r>
          </a:p>
          <a:p>
            <a:pPr marL="342900" indent="-342900">
              <a:lnSpc>
                <a:spcPts val="1800"/>
              </a:lnSpc>
            </a:pPr>
            <a:r>
              <a:rPr lang="en-US" altLang="zh-CN" sz="1400" dirty="0" smtClean="0">
                <a:cs typeface="Courier New" pitchFamily="49" charset="0"/>
              </a:rPr>
              <a:t>%May 28 14:26:45:307 2013 H3C DEV/3/SUBCARD_REMOVED: </a:t>
            </a:r>
            <a:r>
              <a:rPr lang="en-US" altLang="zh-CN" sz="1400" dirty="0" err="1" smtClean="0">
                <a:cs typeface="Courier New" pitchFamily="49" charset="0"/>
              </a:rPr>
              <a:t>SubCard</a:t>
            </a:r>
            <a:r>
              <a:rPr lang="en-US" altLang="zh-CN" sz="1400" dirty="0" smtClean="0">
                <a:cs typeface="Courier New" pitchFamily="49" charset="0"/>
              </a:rPr>
              <a:t> is removed from </a:t>
            </a:r>
            <a:r>
              <a:rPr lang="en-US" altLang="zh-CN" sz="1400" dirty="0" err="1" smtClean="0">
                <a:cs typeface="Courier New" pitchFamily="49" charset="0"/>
              </a:rPr>
              <a:t>SubSlot</a:t>
            </a:r>
            <a:r>
              <a:rPr lang="en-US" altLang="zh-CN" sz="1400" dirty="0" smtClean="0">
                <a:cs typeface="Courier New" pitchFamily="49" charset="0"/>
              </a:rPr>
              <a:t> 6, type is HMIM-2SAE.</a:t>
            </a:r>
          </a:p>
          <a:p>
            <a:pPr marL="342900" indent="-342900">
              <a:lnSpc>
                <a:spcPts val="1800"/>
              </a:lnSpc>
            </a:pPr>
            <a:r>
              <a:rPr lang="en-US" altLang="zh-CN" sz="1400" dirty="0" smtClean="0">
                <a:solidFill>
                  <a:srgbClr val="FF0000"/>
                </a:solidFill>
                <a:cs typeface="Courier New" pitchFamily="49" charset="0"/>
              </a:rPr>
              <a:t>%May 28 14:26:47:030 2013 H3C RTM/3/RTM_ACTION: "slot 6 </a:t>
            </a:r>
            <a:r>
              <a:rPr lang="en-US" altLang="zh-CN" sz="1400" dirty="0" err="1" smtClean="0">
                <a:solidFill>
                  <a:srgbClr val="FF0000"/>
                </a:solidFill>
                <a:cs typeface="Courier New" pitchFamily="49" charset="0"/>
              </a:rPr>
              <a:t>hotplug</a:t>
            </a:r>
            <a:r>
              <a:rPr lang="en-US" altLang="zh-CN" sz="1400" dirty="0" smtClean="0">
                <a:solidFill>
                  <a:srgbClr val="FF0000"/>
                </a:solidFill>
                <a:cs typeface="Courier New" pitchFamily="49" charset="0"/>
              </a:rPr>
              <a:t>"</a:t>
            </a:r>
          </a:p>
          <a:p>
            <a:pPr marL="342900" indent="-342900">
              <a:lnSpc>
                <a:spcPts val="1800"/>
              </a:lnSpc>
            </a:pPr>
            <a:r>
              <a:rPr lang="en-US" altLang="zh-CN" sz="1400" dirty="0" smtClean="0">
                <a:solidFill>
                  <a:srgbClr val="FF0000"/>
                </a:solidFill>
                <a:cs typeface="Courier New" pitchFamily="49" charset="0"/>
              </a:rPr>
              <a:t>%May 28 14:26:47:254 2013 H3C RTM/6/RTM_POLICY: CLI policy 1 is running successfully.</a:t>
            </a:r>
          </a:p>
          <a:p>
            <a:pPr marL="342900" indent="-342900">
              <a:lnSpc>
                <a:spcPts val="1800"/>
              </a:lnSpc>
            </a:pPr>
            <a:r>
              <a:rPr lang="en-US" altLang="zh-CN" sz="1400" dirty="0" smtClean="0">
                <a:cs typeface="Courier New" pitchFamily="49" charset="0"/>
              </a:rPr>
              <a:t>&lt;H3C&gt;%May 28 14:26:51:776 2013 H3C DEV/4/SUBCARD_INSERTED: </a:t>
            </a:r>
            <a:r>
              <a:rPr lang="en-US" altLang="zh-CN" sz="1400" dirty="0" err="1" smtClean="0">
                <a:cs typeface="Courier New" pitchFamily="49" charset="0"/>
              </a:rPr>
              <a:t>SubCard</a:t>
            </a:r>
            <a:r>
              <a:rPr lang="en-US" altLang="zh-CN" sz="1400" dirty="0" smtClean="0">
                <a:cs typeface="Courier New" pitchFamily="49" charset="0"/>
              </a:rPr>
              <a:t> is inserted in </a:t>
            </a:r>
            <a:r>
              <a:rPr lang="en-US" altLang="zh-CN" sz="1400" dirty="0" err="1" smtClean="0">
                <a:cs typeface="Courier New" pitchFamily="49" charset="0"/>
              </a:rPr>
              <a:t>SubSlot</a:t>
            </a:r>
            <a:r>
              <a:rPr lang="en-US" altLang="zh-CN" sz="1400" dirty="0" smtClean="0">
                <a:cs typeface="Courier New" pitchFamily="49" charset="0"/>
              </a:rPr>
              <a:t> 6, type is HMIM-2SAE.</a:t>
            </a:r>
          </a:p>
          <a:p>
            <a:pPr marL="342900" indent="-342900">
              <a:lnSpc>
                <a:spcPts val="1800"/>
              </a:lnSpc>
            </a:pPr>
            <a:r>
              <a:rPr lang="en-US" altLang="zh-CN" sz="1400" dirty="0" smtClean="0">
                <a:cs typeface="Courier New" pitchFamily="49" charset="0"/>
              </a:rPr>
              <a:t>%May 28 14:26:51:780 2013 H3C DEV/5/SUBCARD_REBOOT: </a:t>
            </a:r>
            <a:r>
              <a:rPr lang="en-US" altLang="zh-CN" sz="1400" dirty="0" err="1" smtClean="0">
                <a:cs typeface="Courier New" pitchFamily="49" charset="0"/>
              </a:rPr>
              <a:t>SubCard</a:t>
            </a:r>
            <a:r>
              <a:rPr lang="en-US" altLang="zh-CN" sz="1400" dirty="0" smtClean="0">
                <a:cs typeface="Courier New" pitchFamily="49" charset="0"/>
              </a:rPr>
              <a:t> is rebooting on </a:t>
            </a:r>
            <a:r>
              <a:rPr lang="en-US" altLang="zh-CN" sz="1400" dirty="0" err="1" smtClean="0">
                <a:cs typeface="Courier New" pitchFamily="49" charset="0"/>
              </a:rPr>
              <a:t>SubSlot</a:t>
            </a:r>
            <a:r>
              <a:rPr lang="en-US" altLang="zh-CN" sz="1400" dirty="0" smtClean="0">
                <a:cs typeface="Courier New" pitchFamily="49" charset="0"/>
              </a:rPr>
              <a:t> 6.</a:t>
            </a:r>
          </a:p>
          <a:p>
            <a:pPr marL="342900" indent="-342900">
              <a:lnSpc>
                <a:spcPts val="1800"/>
              </a:lnSpc>
            </a:pPr>
            <a:r>
              <a:rPr lang="en-US" altLang="zh-CN" sz="1400" dirty="0" smtClean="0">
                <a:solidFill>
                  <a:srgbClr val="FF0000"/>
                </a:solidFill>
                <a:cs typeface="Courier New" pitchFamily="49" charset="0"/>
              </a:rPr>
              <a:t>%May 28 14:26:53:109 2013 H3C RTM/3/RTM_ACTION: "slot 6 </a:t>
            </a:r>
            <a:r>
              <a:rPr lang="en-US" altLang="zh-CN" sz="1400" dirty="0" err="1" smtClean="0">
                <a:solidFill>
                  <a:srgbClr val="FF0000"/>
                </a:solidFill>
                <a:cs typeface="Courier New" pitchFamily="49" charset="0"/>
              </a:rPr>
              <a:t>hotplug</a:t>
            </a:r>
            <a:r>
              <a:rPr lang="en-US" altLang="zh-CN" sz="1400" dirty="0" smtClean="0">
                <a:solidFill>
                  <a:srgbClr val="FF0000"/>
                </a:solidFill>
                <a:cs typeface="Courier New" pitchFamily="49" charset="0"/>
              </a:rPr>
              <a:t>"</a:t>
            </a:r>
          </a:p>
          <a:p>
            <a:pPr marL="342900" indent="-342900">
              <a:lnSpc>
                <a:spcPts val="1800"/>
              </a:lnSpc>
            </a:pPr>
            <a:r>
              <a:rPr lang="en-US" altLang="zh-CN" sz="1400" dirty="0" smtClean="0">
                <a:solidFill>
                  <a:srgbClr val="FF0000"/>
                </a:solidFill>
                <a:cs typeface="Courier New" pitchFamily="49" charset="0"/>
              </a:rPr>
              <a:t>%May 28 14:26:53:210 2013 H3C RTM/6/RTM_POLICY: CLI policy 1 is running successfully.</a:t>
            </a:r>
          </a:p>
          <a:p>
            <a:pPr marL="342900" indent="-342900">
              <a:lnSpc>
                <a:spcPts val="1800"/>
              </a:lnSpc>
            </a:pPr>
            <a:endParaRPr lang="en-US" altLang="zh-CN" sz="1400" dirty="0" smtClean="0">
              <a:solidFill>
                <a:srgbClr val="FF0000"/>
              </a:solidFill>
              <a:cs typeface="Courier New" pitchFamily="49" charset="0"/>
            </a:endParaRPr>
          </a:p>
          <a:p>
            <a:pPr marL="342900" indent="-342900">
              <a:lnSpc>
                <a:spcPts val="1800"/>
              </a:lnSpc>
            </a:pPr>
            <a:r>
              <a:rPr lang="en-US" altLang="zh-CN" sz="1400" dirty="0" smtClean="0">
                <a:cs typeface="Courier New" pitchFamily="49" charset="0"/>
              </a:rPr>
              <a:t>&lt;H3C&gt;more hotplug.txt </a:t>
            </a:r>
          </a:p>
          <a:p>
            <a:pPr marL="342900" indent="-342900">
              <a:lnSpc>
                <a:spcPts val="1800"/>
              </a:lnSpc>
            </a:pPr>
            <a:r>
              <a:rPr lang="en-US" altLang="zh-CN" sz="1400" dirty="0" smtClean="0">
                <a:solidFill>
                  <a:srgbClr val="FF0000"/>
                </a:solidFill>
                <a:cs typeface="Courier New" pitchFamily="49" charset="0"/>
              </a:rPr>
              <a:t>14:26:47 </a:t>
            </a:r>
            <a:r>
              <a:rPr lang="en-US" altLang="zh-CN" sz="1400" dirty="0" smtClean="0">
                <a:cs typeface="Courier New" pitchFamily="49" charset="0"/>
              </a:rPr>
              <a:t>UTC Tue 05/28/2013</a:t>
            </a:r>
          </a:p>
          <a:p>
            <a:pPr marL="342900" indent="-342900">
              <a:lnSpc>
                <a:spcPts val="1800"/>
              </a:lnSpc>
            </a:pPr>
            <a:r>
              <a:rPr lang="en-US" altLang="zh-CN" sz="1400" dirty="0" smtClean="0">
                <a:cs typeface="Courier New" pitchFamily="49" charset="0"/>
              </a:rPr>
              <a:t> Slot No.  Board Type                Status    Max Ports</a:t>
            </a:r>
          </a:p>
          <a:p>
            <a:pPr marL="342900" indent="-342900">
              <a:lnSpc>
                <a:spcPts val="1800"/>
              </a:lnSpc>
            </a:pPr>
            <a:r>
              <a:rPr lang="en-US" altLang="zh-CN" sz="1400" dirty="0" smtClean="0">
                <a:cs typeface="Courier New" pitchFamily="49" charset="0"/>
              </a:rPr>
              <a:t> -------------------------------------------------------</a:t>
            </a:r>
          </a:p>
          <a:p>
            <a:pPr marL="342900" indent="-342900">
              <a:lnSpc>
                <a:spcPts val="1800"/>
              </a:lnSpc>
            </a:pPr>
            <a:r>
              <a:rPr lang="en-US" altLang="zh-CN" sz="1400" dirty="0" smtClean="0">
                <a:cs typeface="Courier New" pitchFamily="49" charset="0"/>
              </a:rPr>
              <a:t> 0         RPU                       Normal       6    </a:t>
            </a:r>
          </a:p>
          <a:p>
            <a:pPr marL="342900" indent="-342900">
              <a:lnSpc>
                <a:spcPts val="1800"/>
              </a:lnSpc>
            </a:pPr>
            <a:r>
              <a:rPr lang="en-US" altLang="zh-CN" sz="1400" dirty="0" smtClean="0">
                <a:solidFill>
                  <a:srgbClr val="FF0000"/>
                </a:solidFill>
                <a:cs typeface="Courier New" pitchFamily="49" charset="0"/>
              </a:rPr>
              <a:t>14:26:53 </a:t>
            </a:r>
            <a:r>
              <a:rPr lang="en-US" altLang="zh-CN" sz="1400" dirty="0" smtClean="0">
                <a:cs typeface="Courier New" pitchFamily="49" charset="0"/>
              </a:rPr>
              <a:t>UTC Tue 05/28/2013</a:t>
            </a:r>
          </a:p>
          <a:p>
            <a:pPr marL="342900" indent="-342900">
              <a:lnSpc>
                <a:spcPts val="1800"/>
              </a:lnSpc>
            </a:pPr>
            <a:r>
              <a:rPr lang="en-US" altLang="zh-CN" sz="1400" dirty="0" smtClean="0">
                <a:cs typeface="Courier New" pitchFamily="49" charset="0"/>
              </a:rPr>
              <a:t> Slot No.  Board Type                Status    Max Ports</a:t>
            </a:r>
          </a:p>
          <a:p>
            <a:pPr marL="342900" indent="-342900">
              <a:lnSpc>
                <a:spcPts val="1800"/>
              </a:lnSpc>
            </a:pPr>
            <a:r>
              <a:rPr lang="en-US" altLang="zh-CN" sz="1400" dirty="0" smtClean="0">
                <a:cs typeface="Courier New" pitchFamily="49" charset="0"/>
              </a:rPr>
              <a:t> -------------------------------------------------------</a:t>
            </a:r>
          </a:p>
          <a:p>
            <a:pPr marL="342900" indent="-342900">
              <a:lnSpc>
                <a:spcPts val="1800"/>
              </a:lnSpc>
            </a:pPr>
            <a:r>
              <a:rPr lang="en-US" altLang="zh-CN" sz="1400" dirty="0" smtClean="0">
                <a:cs typeface="Courier New" pitchFamily="49" charset="0"/>
              </a:rPr>
              <a:t> 0         RPU                       Normal       6    </a:t>
            </a:r>
          </a:p>
          <a:p>
            <a:pPr marL="342900" indent="-342900">
              <a:lnSpc>
                <a:spcPts val="1800"/>
              </a:lnSpc>
            </a:pPr>
            <a:r>
              <a:rPr lang="en-US" altLang="zh-CN" sz="1400" dirty="0" smtClean="0">
                <a:cs typeface="Courier New" pitchFamily="49" charset="0"/>
              </a:rPr>
              <a:t> 6         HMIM-2SAE                 Normal       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3882486"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版本说明</a:t>
            </a:r>
            <a:endParaRPr lang="en-US" altLang="zh-CN" dirty="0" smtClean="0">
              <a:latin typeface="+mn-lt"/>
              <a:ea typeface="华文细黑" pitchFamily="2" charset="-122"/>
            </a:endParaRPr>
          </a:p>
        </p:txBody>
      </p:sp>
      <p:sp>
        <p:nvSpPr>
          <p:cNvPr id="5" name="Rectangle 4"/>
          <p:cNvSpPr>
            <a:spLocks noChangeArrowheads="1"/>
          </p:cNvSpPr>
          <p:nvPr/>
        </p:nvSpPr>
        <p:spPr bwMode="auto">
          <a:xfrm>
            <a:off x="1265265" y="1274776"/>
            <a:ext cx="5838458" cy="523220"/>
          </a:xfrm>
          <a:prstGeom prst="rect">
            <a:avLst/>
          </a:prstGeom>
          <a:noFill/>
          <a:ln w="31750">
            <a:noFill/>
            <a:prstDash val="dash"/>
            <a:miter lim="800000"/>
            <a:headEnd type="none" w="lg" len="sm"/>
            <a:tailEnd type="none" w="lg" len="sm"/>
          </a:ln>
        </p:spPr>
        <p:txBody>
          <a:bodyPr wrap="none">
            <a:spAutoFit/>
          </a:bodyPr>
          <a:lstStyle/>
          <a:p>
            <a:r>
              <a:rPr lang="en-US" altLang="zh-CN" sz="2800" dirty="0" smtClean="0">
                <a:solidFill>
                  <a:srgbClr val="000000"/>
                </a:solidFill>
              </a:rPr>
              <a:t>MSR56 - CMW710 </a:t>
            </a:r>
            <a:r>
              <a:rPr lang="en-US" altLang="zh-CN" sz="2800" smtClean="0">
                <a:solidFill>
                  <a:srgbClr val="000000"/>
                </a:solidFill>
              </a:rPr>
              <a:t>- E0006L01.IPE</a:t>
            </a:r>
            <a:endParaRPr lang="en-US" altLang="zh-CN" sz="2800" dirty="0">
              <a:solidFill>
                <a:srgbClr val="000000"/>
              </a:solidFill>
            </a:endParaRPr>
          </a:p>
        </p:txBody>
      </p:sp>
      <p:sp>
        <p:nvSpPr>
          <p:cNvPr id="6" name="Line 5"/>
          <p:cNvSpPr>
            <a:spLocks noChangeShapeType="1"/>
          </p:cNvSpPr>
          <p:nvPr/>
        </p:nvSpPr>
        <p:spPr bwMode="auto">
          <a:xfrm>
            <a:off x="1428728" y="1760551"/>
            <a:ext cx="1079500" cy="0"/>
          </a:xfrm>
          <a:prstGeom prst="line">
            <a:avLst/>
          </a:prstGeom>
          <a:noFill/>
          <a:ln w="31750">
            <a:solidFill>
              <a:srgbClr val="3366FF"/>
            </a:solidFill>
            <a:prstDash val="dash"/>
            <a:round/>
            <a:headEnd type="none" w="lg" len="sm"/>
            <a:tailEnd type="none" w="lg" len="sm"/>
          </a:ln>
        </p:spPr>
        <p:txBody>
          <a:bodyPr/>
          <a:lstStyle/>
          <a:p>
            <a:endParaRPr lang="zh-CN" altLang="en-US">
              <a:solidFill>
                <a:srgbClr val="0070C0"/>
              </a:solidFill>
            </a:endParaRPr>
          </a:p>
        </p:txBody>
      </p:sp>
      <p:sp>
        <p:nvSpPr>
          <p:cNvPr id="7" name="Line 6"/>
          <p:cNvSpPr>
            <a:spLocks noChangeShapeType="1"/>
          </p:cNvSpPr>
          <p:nvPr/>
        </p:nvSpPr>
        <p:spPr bwMode="auto">
          <a:xfrm>
            <a:off x="2928926" y="1760551"/>
            <a:ext cx="1368425" cy="0"/>
          </a:xfrm>
          <a:prstGeom prst="line">
            <a:avLst/>
          </a:prstGeom>
          <a:noFill/>
          <a:ln w="31750">
            <a:solidFill>
              <a:srgbClr val="3366FF"/>
            </a:solidFill>
            <a:prstDash val="dash"/>
            <a:round/>
            <a:headEnd type="none" w="lg" len="sm"/>
            <a:tailEnd type="none" w="lg" len="sm"/>
          </a:ln>
        </p:spPr>
        <p:txBody>
          <a:bodyPr/>
          <a:lstStyle/>
          <a:p>
            <a:endParaRPr lang="zh-CN" altLang="en-US">
              <a:solidFill>
                <a:srgbClr val="0070C0"/>
              </a:solidFill>
            </a:endParaRPr>
          </a:p>
        </p:txBody>
      </p:sp>
      <p:sp>
        <p:nvSpPr>
          <p:cNvPr id="8" name="Line 7"/>
          <p:cNvSpPr>
            <a:spLocks noChangeShapeType="1"/>
          </p:cNvSpPr>
          <p:nvPr/>
        </p:nvSpPr>
        <p:spPr bwMode="auto">
          <a:xfrm>
            <a:off x="4714877" y="1760551"/>
            <a:ext cx="142875" cy="0"/>
          </a:xfrm>
          <a:prstGeom prst="line">
            <a:avLst/>
          </a:prstGeom>
          <a:noFill/>
          <a:ln w="31750">
            <a:solidFill>
              <a:srgbClr val="FF0000"/>
            </a:solidFill>
            <a:prstDash val="dash"/>
            <a:round/>
            <a:headEnd type="none" w="lg" len="sm"/>
            <a:tailEnd type="none" w="lg" len="sm"/>
          </a:ln>
        </p:spPr>
        <p:txBody>
          <a:bodyPr/>
          <a:lstStyle/>
          <a:p>
            <a:endParaRPr lang="zh-CN" altLang="en-US">
              <a:solidFill>
                <a:srgbClr val="000000"/>
              </a:solidFill>
            </a:endParaRPr>
          </a:p>
        </p:txBody>
      </p:sp>
      <p:sp>
        <p:nvSpPr>
          <p:cNvPr id="9" name="Line 8"/>
          <p:cNvSpPr>
            <a:spLocks noChangeShapeType="1"/>
          </p:cNvSpPr>
          <p:nvPr/>
        </p:nvSpPr>
        <p:spPr bwMode="auto">
          <a:xfrm>
            <a:off x="4954512" y="1760551"/>
            <a:ext cx="1260000" cy="0"/>
          </a:xfrm>
          <a:prstGeom prst="line">
            <a:avLst/>
          </a:prstGeom>
          <a:noFill/>
          <a:ln w="31750">
            <a:solidFill>
              <a:srgbClr val="3366FF"/>
            </a:solidFill>
            <a:prstDash val="dash"/>
            <a:round/>
            <a:headEnd type="none" w="lg" len="sm"/>
            <a:tailEnd type="none" w="lg" len="sm"/>
          </a:ln>
        </p:spPr>
        <p:txBody>
          <a:bodyPr/>
          <a:lstStyle/>
          <a:p>
            <a:endParaRPr lang="zh-CN" altLang="en-US">
              <a:solidFill>
                <a:srgbClr val="0070C0"/>
              </a:solidFill>
            </a:endParaRPr>
          </a:p>
        </p:txBody>
      </p:sp>
      <p:sp>
        <p:nvSpPr>
          <p:cNvPr id="10" name="Text Box 9"/>
          <p:cNvSpPr txBox="1">
            <a:spLocks noChangeArrowheads="1"/>
          </p:cNvSpPr>
          <p:nvPr/>
        </p:nvSpPr>
        <p:spPr bwMode="auto">
          <a:xfrm>
            <a:off x="1087424" y="1854214"/>
            <a:ext cx="1569660" cy="369332"/>
          </a:xfrm>
          <a:prstGeom prst="rect">
            <a:avLst/>
          </a:prstGeom>
          <a:noFill/>
          <a:ln w="31750">
            <a:noFill/>
            <a:prstDash val="dash"/>
            <a:miter lim="800000"/>
            <a:headEnd type="none" w="lg" len="sm"/>
            <a:tailEnd type="none" w="lg" len="sm"/>
          </a:ln>
        </p:spPr>
        <p:txBody>
          <a:bodyPr wrap="none">
            <a:spAutoFit/>
          </a:bodyPr>
          <a:lstStyle/>
          <a:p>
            <a:r>
              <a:rPr lang="zh-CN" altLang="en-US" dirty="0">
                <a:solidFill>
                  <a:srgbClr val="0070C0"/>
                </a:solidFill>
              </a:rPr>
              <a:t>适用</a:t>
            </a:r>
            <a:r>
              <a:rPr lang="zh-CN" altLang="en-US" dirty="0" smtClean="0">
                <a:solidFill>
                  <a:srgbClr val="0070C0"/>
                </a:solidFill>
              </a:rPr>
              <a:t>设备款型</a:t>
            </a:r>
            <a:endParaRPr lang="zh-CN" altLang="en-US" dirty="0">
              <a:solidFill>
                <a:srgbClr val="0070C0"/>
              </a:solidFill>
            </a:endParaRPr>
          </a:p>
        </p:txBody>
      </p:sp>
      <p:sp>
        <p:nvSpPr>
          <p:cNvPr id="11" name="Text Box 10"/>
          <p:cNvSpPr txBox="1">
            <a:spLocks noChangeArrowheads="1"/>
          </p:cNvSpPr>
          <p:nvPr/>
        </p:nvSpPr>
        <p:spPr bwMode="auto">
          <a:xfrm>
            <a:off x="2730499" y="1785926"/>
            <a:ext cx="1698625" cy="923330"/>
          </a:xfrm>
          <a:prstGeom prst="rect">
            <a:avLst/>
          </a:prstGeom>
          <a:noFill/>
          <a:ln w="31750">
            <a:noFill/>
            <a:prstDash val="dash"/>
            <a:miter lim="800000"/>
            <a:headEnd type="none" w="lg" len="sm"/>
            <a:tailEnd type="none" w="lg" len="sm"/>
          </a:ln>
        </p:spPr>
        <p:txBody>
          <a:bodyPr>
            <a:spAutoFit/>
          </a:bodyPr>
          <a:lstStyle/>
          <a:p>
            <a:pPr>
              <a:lnSpc>
                <a:spcPct val="150000"/>
              </a:lnSpc>
            </a:pPr>
            <a:r>
              <a:rPr lang="en-US" altLang="zh-CN" dirty="0" err="1">
                <a:solidFill>
                  <a:srgbClr val="0070C0"/>
                </a:solidFill>
              </a:rPr>
              <a:t>ComWare</a:t>
            </a:r>
            <a:r>
              <a:rPr lang="en-US" altLang="zh-CN" dirty="0">
                <a:solidFill>
                  <a:srgbClr val="0070C0"/>
                </a:solidFill>
              </a:rPr>
              <a:t> </a:t>
            </a:r>
            <a:r>
              <a:rPr lang="en-US" altLang="zh-CN" dirty="0" smtClean="0">
                <a:solidFill>
                  <a:srgbClr val="0070C0"/>
                </a:solidFill>
              </a:rPr>
              <a:t>V7</a:t>
            </a:r>
            <a:endParaRPr lang="en-US" altLang="zh-CN" dirty="0">
              <a:solidFill>
                <a:srgbClr val="0070C0"/>
              </a:solidFill>
            </a:endParaRPr>
          </a:p>
          <a:p>
            <a:pPr>
              <a:lnSpc>
                <a:spcPct val="150000"/>
              </a:lnSpc>
            </a:pPr>
            <a:r>
              <a:rPr lang="zh-CN" altLang="en-US" dirty="0" smtClean="0">
                <a:solidFill>
                  <a:srgbClr val="0070C0"/>
                </a:solidFill>
              </a:rPr>
              <a:t>平台</a:t>
            </a:r>
            <a:r>
              <a:rPr lang="zh-CN" altLang="en-US" dirty="0">
                <a:solidFill>
                  <a:srgbClr val="0070C0"/>
                </a:solidFill>
              </a:rPr>
              <a:t>主版本号</a:t>
            </a:r>
          </a:p>
        </p:txBody>
      </p:sp>
      <p:sp>
        <p:nvSpPr>
          <p:cNvPr id="12" name="Text Box 11"/>
          <p:cNvSpPr txBox="1">
            <a:spLocks noChangeArrowheads="1"/>
          </p:cNvSpPr>
          <p:nvPr/>
        </p:nvSpPr>
        <p:spPr bwMode="auto">
          <a:xfrm>
            <a:off x="4794277" y="1822464"/>
            <a:ext cx="869950" cy="366712"/>
          </a:xfrm>
          <a:prstGeom prst="rect">
            <a:avLst/>
          </a:prstGeom>
          <a:noFill/>
          <a:ln w="31750">
            <a:noFill/>
            <a:prstDash val="dash"/>
            <a:miter lim="800000"/>
            <a:headEnd type="none" w="lg" len="sm"/>
            <a:tailEnd type="none" w="lg" len="sm"/>
          </a:ln>
        </p:spPr>
        <p:txBody>
          <a:bodyPr wrap="none">
            <a:spAutoFit/>
          </a:bodyPr>
          <a:lstStyle/>
          <a:p>
            <a:r>
              <a:rPr lang="zh-CN" altLang="en-US" dirty="0">
                <a:solidFill>
                  <a:srgbClr val="0070C0"/>
                </a:solidFill>
              </a:rPr>
              <a:t>版本号</a:t>
            </a:r>
          </a:p>
        </p:txBody>
      </p:sp>
      <p:sp>
        <p:nvSpPr>
          <p:cNvPr id="13" name="Line 12"/>
          <p:cNvSpPr>
            <a:spLocks noChangeShapeType="1"/>
          </p:cNvSpPr>
          <p:nvPr/>
        </p:nvSpPr>
        <p:spPr bwMode="auto">
          <a:xfrm flipH="1">
            <a:off x="4357686" y="1857364"/>
            <a:ext cx="357189" cy="1500198"/>
          </a:xfrm>
          <a:prstGeom prst="line">
            <a:avLst/>
          </a:prstGeom>
          <a:noFill/>
          <a:ln w="31750">
            <a:solidFill>
              <a:srgbClr val="FF0000"/>
            </a:solidFill>
            <a:prstDash val="dash"/>
            <a:round/>
            <a:headEnd type="none" w="lg" len="sm"/>
            <a:tailEnd type="arrow" w="lg" len="sm"/>
          </a:ln>
        </p:spPr>
        <p:txBody>
          <a:bodyPr/>
          <a:lstStyle/>
          <a:p>
            <a:endParaRPr lang="zh-CN" altLang="en-US">
              <a:solidFill>
                <a:srgbClr val="000000"/>
              </a:solidFill>
            </a:endParaRPr>
          </a:p>
        </p:txBody>
      </p:sp>
      <p:sp>
        <p:nvSpPr>
          <p:cNvPr id="14" name="Text Box 13"/>
          <p:cNvSpPr txBox="1">
            <a:spLocks noChangeArrowheads="1"/>
          </p:cNvSpPr>
          <p:nvPr/>
        </p:nvSpPr>
        <p:spPr bwMode="auto">
          <a:xfrm>
            <a:off x="2617469" y="3357562"/>
            <a:ext cx="2012950" cy="1739900"/>
          </a:xfrm>
          <a:prstGeom prst="rect">
            <a:avLst/>
          </a:prstGeom>
          <a:noFill/>
          <a:ln w="31750">
            <a:noFill/>
            <a:prstDash val="dash"/>
            <a:miter lim="800000"/>
            <a:headEnd type="none" w="lg" len="sm"/>
            <a:tailEnd type="none" w="lg" len="sm"/>
          </a:ln>
        </p:spPr>
        <p:txBody>
          <a:bodyPr wrap="none">
            <a:spAutoFit/>
          </a:bodyPr>
          <a:lstStyle/>
          <a:p>
            <a:r>
              <a:rPr lang="en-US" altLang="zh-CN" u="sng" dirty="0">
                <a:solidFill>
                  <a:srgbClr val="FF0000"/>
                </a:solidFill>
              </a:rPr>
              <a:t>R</a:t>
            </a:r>
            <a:r>
              <a:rPr lang="en-US" altLang="zh-CN" dirty="0">
                <a:solidFill>
                  <a:srgbClr val="FF0000"/>
                </a:solidFill>
              </a:rPr>
              <a:t>elease	</a:t>
            </a:r>
            <a:r>
              <a:rPr lang="zh-CN" altLang="en-US" dirty="0">
                <a:solidFill>
                  <a:srgbClr val="FF0000"/>
                </a:solidFill>
              </a:rPr>
              <a:t>正式发布</a:t>
            </a:r>
          </a:p>
          <a:p>
            <a:r>
              <a:rPr lang="en-US" altLang="zh-CN" u="sng" dirty="0">
                <a:solidFill>
                  <a:srgbClr val="FF0000"/>
                </a:solidFill>
              </a:rPr>
              <a:t>E</a:t>
            </a:r>
            <a:r>
              <a:rPr lang="en-US" altLang="zh-CN" dirty="0">
                <a:solidFill>
                  <a:srgbClr val="FF0000"/>
                </a:solidFill>
              </a:rPr>
              <a:t>SS	</a:t>
            </a:r>
            <a:r>
              <a:rPr lang="zh-CN" altLang="en-US" dirty="0">
                <a:solidFill>
                  <a:srgbClr val="FF0000"/>
                </a:solidFill>
              </a:rPr>
              <a:t>新主线</a:t>
            </a:r>
          </a:p>
          <a:p>
            <a:r>
              <a:rPr lang="en-US" altLang="zh-CN" u="sng" dirty="0">
                <a:solidFill>
                  <a:srgbClr val="FF0000"/>
                </a:solidFill>
              </a:rPr>
              <a:t>B</a:t>
            </a:r>
            <a:r>
              <a:rPr lang="en-US" altLang="zh-CN" dirty="0">
                <a:solidFill>
                  <a:srgbClr val="FF0000"/>
                </a:solidFill>
              </a:rPr>
              <a:t>eta	</a:t>
            </a:r>
            <a:r>
              <a:rPr lang="zh-CN" altLang="en-US" dirty="0">
                <a:solidFill>
                  <a:srgbClr val="FF0000"/>
                </a:solidFill>
              </a:rPr>
              <a:t>外部测试</a:t>
            </a:r>
          </a:p>
          <a:p>
            <a:r>
              <a:rPr lang="en-US" altLang="zh-CN" u="sng" dirty="0">
                <a:solidFill>
                  <a:srgbClr val="FF0000"/>
                </a:solidFill>
              </a:rPr>
              <a:t>T</a:t>
            </a:r>
            <a:r>
              <a:rPr lang="en-US" altLang="zh-CN" dirty="0">
                <a:solidFill>
                  <a:srgbClr val="FF0000"/>
                </a:solidFill>
              </a:rPr>
              <a:t>est	</a:t>
            </a:r>
            <a:r>
              <a:rPr lang="zh-CN" altLang="en-US" dirty="0">
                <a:solidFill>
                  <a:srgbClr val="FF0000"/>
                </a:solidFill>
              </a:rPr>
              <a:t>售前测试</a:t>
            </a:r>
          </a:p>
          <a:p>
            <a:r>
              <a:rPr lang="en-US" altLang="zh-CN" u="sng" dirty="0">
                <a:solidFill>
                  <a:srgbClr val="FF0000"/>
                </a:solidFill>
              </a:rPr>
              <a:t>A</a:t>
            </a:r>
            <a:r>
              <a:rPr lang="en-US" altLang="zh-CN" dirty="0">
                <a:solidFill>
                  <a:srgbClr val="FF0000"/>
                </a:solidFill>
              </a:rPr>
              <a:t>lpha	</a:t>
            </a:r>
            <a:r>
              <a:rPr lang="zh-CN" altLang="en-US" dirty="0">
                <a:solidFill>
                  <a:srgbClr val="FF0000"/>
                </a:solidFill>
              </a:rPr>
              <a:t>内部测试</a:t>
            </a:r>
          </a:p>
          <a:p>
            <a:r>
              <a:rPr lang="en-US" altLang="zh-CN" u="sng" dirty="0">
                <a:solidFill>
                  <a:srgbClr val="FF0000"/>
                </a:solidFill>
              </a:rPr>
              <a:t>D</a:t>
            </a:r>
            <a:r>
              <a:rPr lang="en-US" altLang="zh-CN" dirty="0">
                <a:solidFill>
                  <a:srgbClr val="FF0000"/>
                </a:solidFill>
              </a:rPr>
              <a:t>emo	</a:t>
            </a:r>
            <a:r>
              <a:rPr lang="zh-CN" altLang="en-US" dirty="0">
                <a:solidFill>
                  <a:srgbClr val="FF0000"/>
                </a:solidFill>
              </a:rPr>
              <a:t>演示</a:t>
            </a:r>
          </a:p>
        </p:txBody>
      </p:sp>
      <p:sp>
        <p:nvSpPr>
          <p:cNvPr id="15" name="Line 14"/>
          <p:cNvSpPr>
            <a:spLocks noChangeShapeType="1"/>
          </p:cNvSpPr>
          <p:nvPr/>
        </p:nvSpPr>
        <p:spPr bwMode="auto">
          <a:xfrm flipV="1">
            <a:off x="2257106" y="3394074"/>
            <a:ext cx="0" cy="1655763"/>
          </a:xfrm>
          <a:prstGeom prst="line">
            <a:avLst/>
          </a:prstGeom>
          <a:noFill/>
          <a:ln w="31750" cap="rnd">
            <a:solidFill>
              <a:srgbClr val="FF0000"/>
            </a:solidFill>
            <a:prstDash val="sysDot"/>
            <a:round/>
            <a:headEnd type="none" w="lg" len="sm"/>
            <a:tailEnd type="arrow" w="lg" len="sm"/>
          </a:ln>
        </p:spPr>
        <p:txBody>
          <a:bodyPr/>
          <a:lstStyle/>
          <a:p>
            <a:endParaRPr lang="zh-CN" altLang="en-US">
              <a:solidFill>
                <a:srgbClr val="000000"/>
              </a:solidFill>
            </a:endParaRPr>
          </a:p>
        </p:txBody>
      </p:sp>
      <p:sp>
        <p:nvSpPr>
          <p:cNvPr id="16" name="Text Box 15"/>
          <p:cNvSpPr txBox="1">
            <a:spLocks noChangeArrowheads="1"/>
          </p:cNvSpPr>
          <p:nvPr/>
        </p:nvSpPr>
        <p:spPr bwMode="auto">
          <a:xfrm>
            <a:off x="1643042" y="3357562"/>
            <a:ext cx="461665" cy="1679306"/>
          </a:xfrm>
          <a:prstGeom prst="rect">
            <a:avLst/>
          </a:prstGeom>
          <a:noFill/>
          <a:ln w="31750">
            <a:noFill/>
            <a:prstDash val="dash"/>
            <a:miter lim="800000"/>
            <a:headEnd type="none" w="lg" len="sm"/>
            <a:tailEnd type="none" w="lg" len="sm"/>
          </a:ln>
        </p:spPr>
        <p:txBody>
          <a:bodyPr vert="eaVert" wrap="none">
            <a:spAutoFit/>
          </a:bodyPr>
          <a:lstStyle/>
          <a:p>
            <a:r>
              <a:rPr lang="zh-CN" altLang="en-US">
                <a:solidFill>
                  <a:srgbClr val="FF0000"/>
                </a:solidFill>
              </a:rPr>
              <a:t>版本成熟度</a:t>
            </a:r>
          </a:p>
        </p:txBody>
      </p:sp>
      <p:sp>
        <p:nvSpPr>
          <p:cNvPr id="17" name="Line 16"/>
          <p:cNvSpPr>
            <a:spLocks noChangeShapeType="1"/>
          </p:cNvSpPr>
          <p:nvPr/>
        </p:nvSpPr>
        <p:spPr bwMode="auto">
          <a:xfrm>
            <a:off x="6389454" y="1760551"/>
            <a:ext cx="540000" cy="0"/>
          </a:xfrm>
          <a:prstGeom prst="line">
            <a:avLst/>
          </a:prstGeom>
          <a:noFill/>
          <a:ln w="31750">
            <a:solidFill>
              <a:srgbClr val="3366FF"/>
            </a:solidFill>
            <a:prstDash val="dash"/>
            <a:round/>
            <a:headEnd type="none" w="lg" len="sm"/>
            <a:tailEnd type="none" w="lg" len="sm"/>
          </a:ln>
        </p:spPr>
        <p:txBody>
          <a:bodyPr/>
          <a:lstStyle/>
          <a:p>
            <a:endParaRPr lang="zh-CN" altLang="en-US">
              <a:solidFill>
                <a:srgbClr val="0070C0"/>
              </a:solidFill>
            </a:endParaRPr>
          </a:p>
        </p:txBody>
      </p:sp>
      <p:sp>
        <p:nvSpPr>
          <p:cNvPr id="18" name="Text Box 17"/>
          <p:cNvSpPr txBox="1">
            <a:spLocks noChangeArrowheads="1"/>
          </p:cNvSpPr>
          <p:nvPr/>
        </p:nvSpPr>
        <p:spPr bwMode="auto">
          <a:xfrm>
            <a:off x="6090692" y="1857364"/>
            <a:ext cx="1338828" cy="369332"/>
          </a:xfrm>
          <a:prstGeom prst="rect">
            <a:avLst/>
          </a:prstGeom>
          <a:noFill/>
          <a:ln w="31750">
            <a:noFill/>
            <a:prstDash val="dash"/>
            <a:miter lim="800000"/>
            <a:headEnd type="none" w="lg" len="sm"/>
            <a:tailEnd type="none" w="lg" len="sm"/>
          </a:ln>
        </p:spPr>
        <p:txBody>
          <a:bodyPr wrap="none">
            <a:spAutoFit/>
          </a:bodyPr>
          <a:lstStyle/>
          <a:p>
            <a:r>
              <a:rPr lang="zh-CN" altLang="en-US" dirty="0" smtClean="0">
                <a:solidFill>
                  <a:srgbClr val="0070C0"/>
                </a:solidFill>
              </a:rPr>
              <a:t>复合软件包</a:t>
            </a:r>
            <a:endParaRPr lang="zh-CN" altLang="en-US" dirty="0">
              <a:solidFill>
                <a:srgbClr val="0070C0"/>
              </a:solidFill>
            </a:endParaRPr>
          </a:p>
        </p:txBody>
      </p:sp>
      <p:sp>
        <p:nvSpPr>
          <p:cNvPr id="19" name="Line 41"/>
          <p:cNvSpPr>
            <a:spLocks noChangeShapeType="1"/>
          </p:cNvSpPr>
          <p:nvPr/>
        </p:nvSpPr>
        <p:spPr bwMode="auto">
          <a:xfrm flipH="1">
            <a:off x="5740726" y="1928802"/>
            <a:ext cx="45719" cy="857255"/>
          </a:xfrm>
          <a:prstGeom prst="line">
            <a:avLst/>
          </a:prstGeom>
          <a:noFill/>
          <a:ln w="31750">
            <a:solidFill>
              <a:srgbClr val="3366FF"/>
            </a:solidFill>
            <a:prstDash val="dash"/>
            <a:round/>
            <a:headEnd type="none" w="lg" len="sm"/>
            <a:tailEnd type="arrow" w="lg" len="sm"/>
          </a:ln>
        </p:spPr>
        <p:txBody>
          <a:bodyPr/>
          <a:lstStyle/>
          <a:p>
            <a:endParaRPr lang="zh-CN" altLang="en-US">
              <a:solidFill>
                <a:srgbClr val="0070C0"/>
              </a:solidFill>
            </a:endParaRPr>
          </a:p>
        </p:txBody>
      </p:sp>
      <p:sp>
        <p:nvSpPr>
          <p:cNvPr id="20" name="Text Box 42"/>
          <p:cNvSpPr txBox="1">
            <a:spLocks noChangeArrowheads="1"/>
          </p:cNvSpPr>
          <p:nvPr/>
        </p:nvSpPr>
        <p:spPr bwMode="auto">
          <a:xfrm>
            <a:off x="5429257" y="2786058"/>
            <a:ext cx="2500330" cy="1754326"/>
          </a:xfrm>
          <a:prstGeom prst="rect">
            <a:avLst/>
          </a:prstGeom>
          <a:noFill/>
          <a:ln w="31750">
            <a:noFill/>
            <a:prstDash val="dash"/>
            <a:miter lim="800000"/>
            <a:headEnd type="none" w="lg" len="sm"/>
            <a:tailEnd type="none" w="lg" len="sm"/>
          </a:ln>
        </p:spPr>
        <p:txBody>
          <a:bodyPr wrap="square">
            <a:spAutoFit/>
          </a:bodyPr>
          <a:lstStyle/>
          <a:p>
            <a:pPr algn="just"/>
            <a:r>
              <a:rPr lang="en-US" altLang="zh-CN" u="sng" dirty="0">
                <a:solidFill>
                  <a:srgbClr val="0070C0"/>
                </a:solidFill>
              </a:rPr>
              <a:t>P</a:t>
            </a:r>
            <a:r>
              <a:rPr lang="en-US" altLang="zh-CN" dirty="0">
                <a:solidFill>
                  <a:srgbClr val="0070C0"/>
                </a:solidFill>
              </a:rPr>
              <a:t>atch	</a:t>
            </a:r>
            <a:r>
              <a:rPr lang="en-US" altLang="zh-CN" dirty="0" smtClean="0">
                <a:solidFill>
                  <a:srgbClr val="0070C0"/>
                </a:solidFill>
              </a:rPr>
              <a:t>       </a:t>
            </a:r>
            <a:r>
              <a:rPr lang="zh-CN" altLang="en-US" dirty="0" smtClean="0">
                <a:solidFill>
                  <a:srgbClr val="0070C0"/>
                </a:solidFill>
              </a:rPr>
              <a:t>补丁</a:t>
            </a:r>
            <a:r>
              <a:rPr lang="zh-CN" altLang="en-US" dirty="0">
                <a:solidFill>
                  <a:srgbClr val="0070C0"/>
                </a:solidFill>
              </a:rPr>
              <a:t>版本</a:t>
            </a:r>
          </a:p>
          <a:p>
            <a:pPr algn="just"/>
            <a:r>
              <a:rPr lang="en-US" altLang="zh-CN" u="sng" dirty="0">
                <a:solidFill>
                  <a:srgbClr val="0070C0"/>
                </a:solidFill>
              </a:rPr>
              <a:t>L</a:t>
            </a:r>
            <a:r>
              <a:rPr lang="en-US" altLang="zh-CN" dirty="0">
                <a:solidFill>
                  <a:srgbClr val="0070C0"/>
                </a:solidFill>
              </a:rPr>
              <a:t>imit	</a:t>
            </a:r>
            <a:r>
              <a:rPr lang="en-US" altLang="zh-CN" dirty="0" smtClean="0">
                <a:solidFill>
                  <a:srgbClr val="0070C0"/>
                </a:solidFill>
              </a:rPr>
              <a:t>       </a:t>
            </a:r>
            <a:r>
              <a:rPr lang="zh-CN" altLang="en-US" dirty="0" smtClean="0">
                <a:solidFill>
                  <a:srgbClr val="0070C0"/>
                </a:solidFill>
              </a:rPr>
              <a:t>受限版本</a:t>
            </a:r>
            <a:endParaRPr lang="en-US" altLang="zh-CN" dirty="0">
              <a:solidFill>
                <a:srgbClr val="0070C0"/>
              </a:solidFill>
            </a:endParaRPr>
          </a:p>
          <a:p>
            <a:pPr algn="just"/>
            <a:r>
              <a:rPr lang="zh-CN" altLang="en-US" dirty="0">
                <a:solidFill>
                  <a:srgbClr val="0070C0"/>
                </a:solidFill>
              </a:rPr>
              <a:t>版本号越</a:t>
            </a:r>
            <a:r>
              <a:rPr lang="zh-CN" altLang="en-US" dirty="0" smtClean="0">
                <a:solidFill>
                  <a:srgbClr val="0070C0"/>
                </a:solidFill>
              </a:rPr>
              <a:t>大，表示</a:t>
            </a:r>
            <a:r>
              <a:rPr lang="zh-CN" altLang="en-US" dirty="0">
                <a:solidFill>
                  <a:srgbClr val="0070C0"/>
                </a:solidFill>
              </a:rPr>
              <a:t>版本越</a:t>
            </a:r>
            <a:r>
              <a:rPr lang="zh-CN" altLang="en-US" dirty="0" smtClean="0">
                <a:solidFill>
                  <a:srgbClr val="0070C0"/>
                </a:solidFill>
              </a:rPr>
              <a:t>新</a:t>
            </a:r>
            <a:endParaRPr lang="en-US" altLang="zh-CN" dirty="0" smtClean="0">
              <a:solidFill>
                <a:srgbClr val="0070C0"/>
              </a:solidFill>
            </a:endParaRPr>
          </a:p>
          <a:p>
            <a:pPr algn="just"/>
            <a:r>
              <a:rPr lang="en-US" altLang="zh-CN" dirty="0" smtClean="0">
                <a:solidFill>
                  <a:srgbClr val="0070C0"/>
                </a:solidFill>
              </a:rPr>
              <a:t>L</a:t>
            </a:r>
            <a:r>
              <a:rPr lang="zh-CN" altLang="en-US" dirty="0" smtClean="0">
                <a:solidFill>
                  <a:srgbClr val="0070C0"/>
                </a:solidFill>
              </a:rPr>
              <a:t>版本的使用</a:t>
            </a:r>
            <a:r>
              <a:rPr lang="zh-CN" altLang="en-US" dirty="0">
                <a:solidFill>
                  <a:srgbClr val="0070C0"/>
                </a:solidFill>
              </a:rPr>
              <a:t>需要总部确认</a:t>
            </a:r>
          </a:p>
        </p:txBody>
      </p:sp>
    </p:spTree>
    <p:extLst>
      <p:ext uri="{BB962C8B-B14F-4D97-AF65-F5344CB8AC3E}">
        <p14:creationId xmlns="" xmlns:p14="http://schemas.microsoft.com/office/powerpoint/2010/main" val="416349354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025758"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—TCL</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5072098"/>
          </a:xfrm>
        </p:spPr>
        <p:txBody>
          <a:bodyPr/>
          <a:lstStyle/>
          <a:p>
            <a:pPr algn="just">
              <a:lnSpc>
                <a:spcPts val="3800"/>
              </a:lnSpc>
              <a:buSzPct val="80000"/>
            </a:pPr>
            <a:r>
              <a:rPr lang="en-US" altLang="zh-CN" sz="1800" dirty="0" smtClean="0">
                <a:latin typeface="+mn-lt"/>
                <a:ea typeface="华文细黑" pitchFamily="2" charset="-122"/>
              </a:rPr>
              <a:t>TCL</a:t>
            </a:r>
            <a:r>
              <a:rPr lang="zh-CN" altLang="en-US" sz="1800" dirty="0" smtClean="0">
                <a:latin typeface="+mn-lt"/>
                <a:ea typeface="华文细黑" pitchFamily="2" charset="-122"/>
              </a:rPr>
              <a:t>监控策略通过一个</a:t>
            </a:r>
            <a:r>
              <a:rPr lang="en-US" altLang="zh-CN" sz="1800" dirty="0" smtClean="0">
                <a:latin typeface="+mn-lt"/>
                <a:ea typeface="华文细黑" pitchFamily="2" charset="-122"/>
              </a:rPr>
              <a:t>TCL</a:t>
            </a:r>
            <a:r>
              <a:rPr lang="zh-CN" altLang="en-US" sz="1800" dirty="0" smtClean="0">
                <a:latin typeface="+mn-lt"/>
                <a:ea typeface="华文细黑" pitchFamily="2" charset="-122"/>
              </a:rPr>
              <a:t>脚本来定义</a:t>
            </a:r>
            <a:endParaRPr lang="en-US" altLang="zh-CN" sz="1800" dirty="0" smtClean="0">
              <a:latin typeface="+mn-lt"/>
              <a:ea typeface="华文细黑" pitchFamily="2" charset="-122"/>
            </a:endParaRPr>
          </a:p>
          <a:p>
            <a:pPr algn="just">
              <a:lnSpc>
                <a:spcPts val="3800"/>
              </a:lnSpc>
              <a:buSzPct val="80000"/>
            </a:pPr>
            <a:r>
              <a:rPr lang="en-US" altLang="zh-CN" sz="1800" dirty="0" smtClean="0">
                <a:latin typeface="+mn-lt"/>
                <a:ea typeface="华文细黑" pitchFamily="2" charset="-122"/>
              </a:rPr>
              <a:t>TCL</a:t>
            </a:r>
            <a:r>
              <a:rPr lang="zh-CN" altLang="en-US" sz="1800" dirty="0" smtClean="0">
                <a:latin typeface="+mn-lt"/>
                <a:ea typeface="华文细黑" pitchFamily="2" charset="-122"/>
              </a:rPr>
              <a:t>脚本可以分为两大部分：首行和其它部分。首行用于定义事件、用户角色和最大运行时间。第二行开始，定义监控事件发生时执行的动作脚本</a:t>
            </a:r>
            <a:endParaRPr lang="en-US" altLang="zh-CN" sz="1800" dirty="0" smtClean="0">
              <a:latin typeface="+mn-lt"/>
              <a:ea typeface="华文细黑" pitchFamily="2" charset="-122"/>
            </a:endParaRPr>
          </a:p>
          <a:p>
            <a:pPr algn="just">
              <a:lnSpc>
                <a:spcPts val="3800"/>
              </a:lnSpc>
              <a:buSzPct val="80000"/>
            </a:pPr>
            <a:r>
              <a:rPr lang="zh-CN" altLang="en-US" sz="1800" dirty="0" smtClean="0">
                <a:latin typeface="+mn-lt"/>
                <a:ea typeface="华文细黑" pitchFamily="2" charset="-122"/>
              </a:rPr>
              <a:t>用户创建</a:t>
            </a:r>
            <a:r>
              <a:rPr lang="en-US" altLang="zh-CN" sz="1800" dirty="0" smtClean="0">
                <a:latin typeface="+mn-lt"/>
                <a:ea typeface="华文细黑" pitchFamily="2" charset="-122"/>
              </a:rPr>
              <a:t>TCL</a:t>
            </a:r>
            <a:r>
              <a:rPr lang="zh-CN" altLang="en-US" sz="1800" dirty="0" smtClean="0">
                <a:latin typeface="+mn-lt"/>
                <a:ea typeface="华文细黑" pitchFamily="2" charset="-122"/>
              </a:rPr>
              <a:t>监控策略并绑定</a:t>
            </a:r>
            <a:r>
              <a:rPr lang="en-US" altLang="zh-CN" sz="1800" dirty="0" smtClean="0">
                <a:latin typeface="+mn-lt"/>
                <a:ea typeface="华文细黑" pitchFamily="2" charset="-122"/>
              </a:rPr>
              <a:t>TCL</a:t>
            </a:r>
            <a:r>
              <a:rPr lang="zh-CN" altLang="en-US" sz="1800" dirty="0" smtClean="0">
                <a:latin typeface="+mn-lt"/>
                <a:ea typeface="华文细黑" pitchFamily="2" charset="-122"/>
              </a:rPr>
              <a:t>脚本后，设备会先解析</a:t>
            </a:r>
            <a:r>
              <a:rPr lang="en-US" altLang="zh-CN" sz="1800" dirty="0" smtClean="0">
                <a:latin typeface="+mn-lt"/>
                <a:ea typeface="华文细黑" pitchFamily="2" charset="-122"/>
              </a:rPr>
              <a:t>TCL</a:t>
            </a:r>
            <a:r>
              <a:rPr lang="zh-CN" altLang="en-US" sz="1800" dirty="0" smtClean="0">
                <a:latin typeface="+mn-lt"/>
                <a:ea typeface="华文细黑" pitchFamily="2" charset="-122"/>
              </a:rPr>
              <a:t>脚本首行，获取监控事件、用户角色、最大运行时间，并立即下发以上配置且生效。当事件发生后从第二行开始执行动作脚本</a:t>
            </a:r>
            <a:endParaRPr lang="en-US" altLang="zh-CN" sz="1800" dirty="0" smtClean="0">
              <a:latin typeface="+mn-lt"/>
              <a:ea typeface="华文细黑" pitchFamily="2" charset="-122"/>
            </a:endParaRPr>
          </a:p>
          <a:p>
            <a:pPr algn="just">
              <a:lnSpc>
                <a:spcPts val="3800"/>
              </a:lnSpc>
              <a:buSzPct val="80000"/>
            </a:pPr>
            <a:r>
              <a:rPr lang="en-US" altLang="zh-CN" sz="1800" dirty="0" smtClean="0">
                <a:latin typeface="+mn-lt"/>
                <a:ea typeface="华文细黑" pitchFamily="2" charset="-122"/>
              </a:rPr>
              <a:t>TCL</a:t>
            </a:r>
            <a:r>
              <a:rPr lang="zh-CN" altLang="en-US" sz="1800" dirty="0" smtClean="0">
                <a:latin typeface="+mn-lt"/>
                <a:ea typeface="华文细黑" pitchFamily="2" charset="-122"/>
              </a:rPr>
              <a:t>脚本首行的格式：</a:t>
            </a:r>
            <a:endParaRPr lang="en-US" altLang="zh-CN" sz="1800" dirty="0" smtClean="0">
              <a:latin typeface="+mn-lt"/>
              <a:ea typeface="华文细黑" pitchFamily="2" charset="-122"/>
            </a:endParaRPr>
          </a:p>
          <a:p>
            <a:pPr lvl="1" algn="just" eaLnBrk="1" hangingPunct="1">
              <a:lnSpc>
                <a:spcPts val="3800"/>
              </a:lnSpc>
              <a:buSzPct val="80000"/>
            </a:pPr>
            <a:r>
              <a:rPr lang="en-US" altLang="en-US" sz="1600" b="1" dirty="0" smtClean="0">
                <a:latin typeface="+mn-lt"/>
                <a:ea typeface="华文细黑" pitchFamily="2" charset="-122"/>
              </a:rPr>
              <a:t>::</a:t>
            </a:r>
            <a:r>
              <a:rPr lang="en-US" altLang="en-US" sz="1600" b="1" dirty="0" err="1" smtClean="0">
                <a:latin typeface="+mn-lt"/>
                <a:ea typeface="华文细黑" pitchFamily="2" charset="-122"/>
              </a:rPr>
              <a:t>comware</a:t>
            </a:r>
            <a:r>
              <a:rPr lang="en-US" altLang="en-US" sz="1600" b="1" dirty="0" smtClean="0">
                <a:latin typeface="+mn-lt"/>
                <a:ea typeface="华文细黑" pitchFamily="2" charset="-122"/>
              </a:rPr>
              <a:t>::rtm::</a:t>
            </a:r>
            <a:r>
              <a:rPr lang="en-US" altLang="en-US" sz="1600" b="1" dirty="0" err="1" smtClean="0">
                <a:latin typeface="+mn-lt"/>
                <a:ea typeface="华文细黑" pitchFamily="2" charset="-122"/>
              </a:rPr>
              <a:t>event_register</a:t>
            </a:r>
            <a:r>
              <a:rPr lang="en-US" altLang="en-US" sz="1600" b="1" dirty="0" smtClean="0">
                <a:latin typeface="+mn-lt"/>
                <a:ea typeface="华文细黑" pitchFamily="2" charset="-122"/>
              </a:rPr>
              <a:t> </a:t>
            </a:r>
            <a:r>
              <a:rPr lang="en-US" altLang="en-US" sz="1600" i="1" dirty="0" err="1" smtClean="0">
                <a:latin typeface="+mn-lt"/>
                <a:ea typeface="华文细黑" pitchFamily="2" charset="-122"/>
              </a:rPr>
              <a:t>eventname</a:t>
            </a:r>
            <a:r>
              <a:rPr lang="en-US" altLang="en-US" sz="1600" i="1" dirty="0" smtClean="0">
                <a:latin typeface="+mn-lt"/>
                <a:ea typeface="华文细黑" pitchFamily="2" charset="-122"/>
              </a:rPr>
              <a:t> arg1 arg2 arg3 … </a:t>
            </a:r>
            <a:r>
              <a:rPr lang="en-US" altLang="en-US" sz="1600" b="1" dirty="0" smtClean="0">
                <a:solidFill>
                  <a:schemeClr val="tx1"/>
                </a:solidFill>
                <a:latin typeface="+mn-lt"/>
                <a:ea typeface="华文细黑" pitchFamily="2" charset="-122"/>
              </a:rPr>
              <a:t>user-role </a:t>
            </a:r>
            <a:r>
              <a:rPr lang="en-US" altLang="en-US" sz="1600" i="1" dirty="0" smtClean="0">
                <a:latin typeface="+mn-lt"/>
                <a:ea typeface="华文细黑" pitchFamily="2" charset="-122"/>
              </a:rPr>
              <a:t>rolename1</a:t>
            </a:r>
            <a:r>
              <a:rPr lang="en-US" altLang="en-US" sz="1600" dirty="0" smtClean="0">
                <a:latin typeface="+mn-lt"/>
                <a:ea typeface="华文细黑" pitchFamily="2" charset="-122"/>
              </a:rPr>
              <a:t> | [ </a:t>
            </a:r>
            <a:r>
              <a:rPr lang="en-US" altLang="en-US" sz="1600" b="1" dirty="0" smtClean="0">
                <a:latin typeface="+mn-lt"/>
                <a:ea typeface="华文细黑" pitchFamily="2" charset="-122"/>
              </a:rPr>
              <a:t>user-role</a:t>
            </a:r>
            <a:r>
              <a:rPr lang="en-US" altLang="en-US" sz="1600" dirty="0" smtClean="0">
                <a:latin typeface="+mn-lt"/>
                <a:ea typeface="华文细黑" pitchFamily="2" charset="-122"/>
              </a:rPr>
              <a:t> </a:t>
            </a:r>
            <a:r>
              <a:rPr lang="en-US" altLang="en-US" sz="1600" i="1" dirty="0" smtClean="0">
                <a:latin typeface="+mn-lt"/>
                <a:ea typeface="华文细黑" pitchFamily="2" charset="-122"/>
              </a:rPr>
              <a:t>rolename2</a:t>
            </a:r>
            <a:r>
              <a:rPr lang="en-US" altLang="en-US" sz="1600" dirty="0" smtClean="0">
                <a:latin typeface="+mn-lt"/>
                <a:ea typeface="华文细黑" pitchFamily="2" charset="-122"/>
              </a:rPr>
              <a:t> | ] [ </a:t>
            </a:r>
            <a:r>
              <a:rPr lang="en-US" altLang="en-US" sz="1600" b="1" dirty="0" smtClean="0">
                <a:latin typeface="+mn-lt"/>
                <a:ea typeface="华文细黑" pitchFamily="2" charset="-122"/>
              </a:rPr>
              <a:t>running-time</a:t>
            </a:r>
            <a:r>
              <a:rPr lang="en-US" altLang="en-US" sz="1600" dirty="0" smtClean="0">
                <a:latin typeface="+mn-lt"/>
                <a:ea typeface="华文细黑" pitchFamily="2" charset="-122"/>
              </a:rPr>
              <a:t> </a:t>
            </a:r>
            <a:r>
              <a:rPr lang="en-US" altLang="en-US" sz="1600" i="1" dirty="0" err="1" smtClean="0">
                <a:latin typeface="+mn-lt"/>
                <a:ea typeface="华文细黑" pitchFamily="2" charset="-122"/>
              </a:rPr>
              <a:t>running-time</a:t>
            </a:r>
            <a:r>
              <a:rPr lang="en-US" altLang="en-US" sz="1600" dirty="0" smtClean="0">
                <a:latin typeface="+mn-lt"/>
                <a:ea typeface="华文细黑" pitchFamily="2" charset="-122"/>
              </a:rPr>
              <a:t>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76000" y="936000"/>
            <a:ext cx="7889902" cy="5350520"/>
          </a:xfrm>
        </p:spPr>
        <p:txBody>
          <a:bodyPr/>
          <a:lstStyle/>
          <a:p>
            <a:pPr algn="just">
              <a:lnSpc>
                <a:spcPts val="4000"/>
              </a:lnSpc>
              <a:buSzPct val="80000"/>
            </a:pPr>
            <a:r>
              <a:rPr lang="en-US" altLang="zh-CN" sz="1800" dirty="0" err="1" smtClean="0">
                <a:latin typeface="+mn-lt"/>
                <a:ea typeface="华文细黑" pitchFamily="2" charset="-122"/>
              </a:rPr>
              <a:t>eventname</a:t>
            </a:r>
            <a:r>
              <a:rPr lang="zh-CN" altLang="en-US" sz="1800" i="1" dirty="0" smtClean="0">
                <a:latin typeface="+mn-lt"/>
                <a:ea typeface="华文细黑" pitchFamily="2" charset="-122"/>
              </a:rPr>
              <a:t>，</a:t>
            </a:r>
            <a:r>
              <a:rPr lang="zh-CN" altLang="en-US" sz="1800" dirty="0" smtClean="0">
                <a:latin typeface="+mn-lt"/>
                <a:ea typeface="华文细黑" pitchFamily="2" charset="-122"/>
              </a:rPr>
              <a:t>用来指定事件的类型，</a:t>
            </a:r>
            <a:r>
              <a:rPr lang="en-US" altLang="zh-CN" sz="1800" dirty="0" smtClean="0">
                <a:latin typeface="+mn-lt"/>
                <a:ea typeface="华文细黑" pitchFamily="2" charset="-122"/>
              </a:rPr>
              <a:t>TCL</a:t>
            </a:r>
            <a:r>
              <a:rPr lang="zh-CN" altLang="en-US" sz="1800" dirty="0" smtClean="0">
                <a:latin typeface="+mn-lt"/>
                <a:ea typeface="华文细黑" pitchFamily="2" charset="-122"/>
              </a:rPr>
              <a:t>监控策略中支持的事件类型和</a:t>
            </a:r>
            <a:r>
              <a:rPr lang="en-US" altLang="zh-CN" sz="1800" dirty="0" smtClean="0">
                <a:latin typeface="+mn-lt"/>
                <a:ea typeface="华文细黑" pitchFamily="2" charset="-122"/>
              </a:rPr>
              <a:t>CLI</a:t>
            </a:r>
            <a:r>
              <a:rPr lang="zh-CN" altLang="en-US" sz="1800" dirty="0" smtClean="0">
                <a:latin typeface="+mn-lt"/>
                <a:ea typeface="华文细黑" pitchFamily="2" charset="-122"/>
              </a:rPr>
              <a:t>监控策略中的相同。其中，在注册</a:t>
            </a:r>
            <a:r>
              <a:rPr lang="en-US" altLang="zh-CN" sz="1800" dirty="0" err="1" smtClean="0">
                <a:latin typeface="+mn-lt"/>
                <a:ea typeface="华文细黑" pitchFamily="2" charset="-122"/>
              </a:rPr>
              <a:t>snmp</a:t>
            </a:r>
            <a:r>
              <a:rPr lang="en-US" altLang="zh-CN" sz="1800" dirty="0" smtClean="0">
                <a:latin typeface="+mn-lt"/>
                <a:ea typeface="华文细黑" pitchFamily="2" charset="-122"/>
              </a:rPr>
              <a:t> trap</a:t>
            </a:r>
            <a:r>
              <a:rPr lang="zh-CN" altLang="en-US" sz="1800" dirty="0" smtClean="0">
                <a:latin typeface="+mn-lt"/>
                <a:ea typeface="华文细黑" pitchFamily="2" charset="-122"/>
              </a:rPr>
              <a:t>事件时，使用的事件类型为</a:t>
            </a:r>
            <a:r>
              <a:rPr lang="en-US" altLang="zh-CN" sz="1800" dirty="0" err="1" smtClean="0">
                <a:latin typeface="+mn-lt"/>
                <a:ea typeface="华文细黑" pitchFamily="2" charset="-122"/>
              </a:rPr>
              <a:t>snmp_notification</a:t>
            </a:r>
            <a:r>
              <a:rPr lang="zh-CN" altLang="en-US" sz="1800" dirty="0" smtClean="0">
                <a:latin typeface="+mn-lt"/>
                <a:ea typeface="华文细黑" pitchFamily="2" charset="-122"/>
              </a:rPr>
              <a:t>，与命令行中的不一致</a:t>
            </a:r>
            <a:endParaRPr lang="en-US" altLang="zh-CN" sz="1800" dirty="0" smtClean="0">
              <a:latin typeface="+mn-lt"/>
              <a:ea typeface="华文细黑" pitchFamily="2" charset="-122"/>
            </a:endParaRPr>
          </a:p>
          <a:p>
            <a:pPr algn="just">
              <a:lnSpc>
                <a:spcPts val="4000"/>
              </a:lnSpc>
              <a:buSzPct val="80000"/>
            </a:pPr>
            <a:r>
              <a:rPr lang="en-US" altLang="zh-CN" sz="1800" dirty="0" err="1" smtClean="0">
                <a:ea typeface="华文细黑" pitchFamily="2" charset="-122"/>
              </a:rPr>
              <a:t>arg</a:t>
            </a:r>
            <a:r>
              <a:rPr lang="zh-CN" altLang="en-US" sz="1800" dirty="0" smtClean="0">
                <a:ea typeface="华文细黑" pitchFamily="2" charset="-122"/>
              </a:rPr>
              <a:t>指定事件的匹配规则，具体定义与相应的</a:t>
            </a:r>
            <a:r>
              <a:rPr lang="en-US" altLang="zh-CN" sz="1800" dirty="0" smtClean="0">
                <a:ea typeface="华文细黑" pitchFamily="2" charset="-122"/>
              </a:rPr>
              <a:t>event</a:t>
            </a:r>
            <a:r>
              <a:rPr lang="zh-CN" altLang="en-US" sz="1800" dirty="0" smtClean="0">
                <a:ea typeface="华文细黑" pitchFamily="2" charset="-122"/>
              </a:rPr>
              <a:t>命令中的参数规格一致</a:t>
            </a:r>
            <a:endParaRPr lang="en-US" altLang="zh-CN" sz="1800" dirty="0" smtClean="0">
              <a:ea typeface="华文细黑" pitchFamily="2" charset="-122"/>
            </a:endParaRPr>
          </a:p>
          <a:p>
            <a:pPr algn="just">
              <a:lnSpc>
                <a:spcPts val="4000"/>
              </a:lnSpc>
              <a:buSzPct val="80000"/>
            </a:pPr>
            <a:r>
              <a:rPr lang="en-US" altLang="zh-CN" sz="1800" dirty="0" smtClean="0">
                <a:ea typeface="华文细黑" pitchFamily="2" charset="-122"/>
              </a:rPr>
              <a:t>user-role</a:t>
            </a:r>
            <a:r>
              <a:rPr lang="zh-CN" altLang="en-US" sz="1800" dirty="0" smtClean="0">
                <a:ea typeface="华文细黑" pitchFamily="2" charset="-122"/>
              </a:rPr>
              <a:t>用来指定执行脚本的用户角色，参数含义和配置要求和</a:t>
            </a:r>
            <a:r>
              <a:rPr lang="en-US" altLang="zh-CN" sz="1800" dirty="0" smtClean="0">
                <a:ea typeface="华文细黑" pitchFamily="2" charset="-122"/>
              </a:rPr>
              <a:t>CLI</a:t>
            </a:r>
            <a:r>
              <a:rPr lang="zh-CN" altLang="en-US" sz="1800" dirty="0" smtClean="0">
                <a:ea typeface="华文细黑" pitchFamily="2" charset="-122"/>
              </a:rPr>
              <a:t>监控策略中的相同</a:t>
            </a:r>
            <a:endParaRPr lang="en-US" altLang="zh-CN" sz="1800" dirty="0" smtClean="0">
              <a:ea typeface="华文细黑" pitchFamily="2" charset="-122"/>
            </a:endParaRPr>
          </a:p>
          <a:p>
            <a:pPr algn="just">
              <a:lnSpc>
                <a:spcPts val="4000"/>
              </a:lnSpc>
              <a:buSzPct val="80000"/>
            </a:pPr>
            <a:r>
              <a:rPr lang="en-US" altLang="zh-CN" sz="1800" dirty="0" smtClean="0">
                <a:ea typeface="华文细黑" pitchFamily="2" charset="-122"/>
              </a:rPr>
              <a:t>TCL</a:t>
            </a:r>
            <a:r>
              <a:rPr lang="zh-CN" altLang="en-US" sz="1800" dirty="0" smtClean="0">
                <a:ea typeface="华文细黑" pitchFamily="2" charset="-122"/>
              </a:rPr>
              <a:t>监控策略支持如下三类动作：</a:t>
            </a:r>
            <a:endParaRPr lang="en-US" altLang="zh-CN" sz="1800" dirty="0" smtClean="0">
              <a:ea typeface="华文细黑" pitchFamily="2" charset="-122"/>
            </a:endParaRPr>
          </a:p>
          <a:p>
            <a:pPr lvl="1" algn="just" eaLnBrk="1" hangingPunct="1">
              <a:lnSpc>
                <a:spcPts val="4000"/>
              </a:lnSpc>
              <a:buSzPct val="80000"/>
            </a:pPr>
            <a:r>
              <a:rPr lang="en-US" altLang="zh-CN" sz="1600" dirty="0" smtClean="0">
                <a:latin typeface="+mn-lt"/>
                <a:ea typeface="华文细黑" pitchFamily="2" charset="-122"/>
              </a:rPr>
              <a:t>TCL</a:t>
            </a:r>
            <a:r>
              <a:rPr lang="zh-CN" altLang="en-US" sz="1600" dirty="0" smtClean="0">
                <a:latin typeface="+mn-lt"/>
                <a:ea typeface="华文细黑" pitchFamily="2" charset="-122"/>
              </a:rPr>
              <a:t>语言标准命令</a:t>
            </a:r>
          </a:p>
          <a:p>
            <a:pPr lvl="1" algn="just" eaLnBrk="1" hangingPunct="1">
              <a:lnSpc>
                <a:spcPts val="4000"/>
              </a:lnSpc>
              <a:buSzPct val="80000"/>
            </a:pPr>
            <a:r>
              <a:rPr lang="en-US" altLang="zh-CN" sz="1600" dirty="0" smtClean="0">
                <a:latin typeface="+mn-lt"/>
                <a:ea typeface="华文细黑" pitchFamily="2" charset="-122"/>
              </a:rPr>
              <a:t>EAA</a:t>
            </a:r>
            <a:r>
              <a:rPr lang="zh-CN" altLang="en-US" sz="1600" dirty="0" smtClean="0">
                <a:latin typeface="+mn-lt"/>
                <a:ea typeface="华文细黑" pitchFamily="2" charset="-122"/>
              </a:rPr>
              <a:t>模块的专属</a:t>
            </a:r>
            <a:r>
              <a:rPr lang="en-US" altLang="zh-CN" sz="1600" dirty="0" smtClean="0">
                <a:latin typeface="+mn-lt"/>
                <a:ea typeface="华文细黑" pitchFamily="2" charset="-122"/>
              </a:rPr>
              <a:t>TCL</a:t>
            </a:r>
            <a:r>
              <a:rPr lang="zh-CN" altLang="en-US" sz="1600" dirty="0" smtClean="0">
                <a:latin typeface="+mn-lt"/>
                <a:ea typeface="华文细黑" pitchFamily="2" charset="-122"/>
              </a:rPr>
              <a:t>命令</a:t>
            </a:r>
          </a:p>
          <a:p>
            <a:pPr lvl="1" algn="just" eaLnBrk="1" hangingPunct="1">
              <a:lnSpc>
                <a:spcPts val="4000"/>
              </a:lnSpc>
              <a:buSzPct val="80000"/>
            </a:pPr>
            <a:r>
              <a:rPr lang="zh-CN" altLang="en-US" sz="1600" dirty="0" smtClean="0">
                <a:latin typeface="+mn-lt"/>
                <a:ea typeface="华文细黑" pitchFamily="2" charset="-122"/>
              </a:rPr>
              <a:t>设备支持的其它命令行</a:t>
            </a:r>
            <a:endParaRPr lang="en-US" sz="1600" i="1" dirty="0" smtClean="0">
              <a:latin typeface="+mn-lt"/>
              <a:ea typeface="华文细黑" pitchFamily="2" charset="-122"/>
            </a:endParaRPr>
          </a:p>
        </p:txBody>
      </p:sp>
      <p:sp>
        <p:nvSpPr>
          <p:cNvPr id="6" name="Rectangle 2"/>
          <p:cNvSpPr>
            <a:spLocks noGrp="1" noChangeArrowheads="1"/>
          </p:cNvSpPr>
          <p:nvPr>
            <p:ph type="title"/>
          </p:nvPr>
        </p:nvSpPr>
        <p:spPr>
          <a:xfrm>
            <a:off x="475200" y="72000"/>
            <a:ext cx="7025758" cy="609600"/>
          </a:xfrm>
        </p:spPr>
        <p:txBody>
          <a:bodyPr/>
          <a:lstStyle/>
          <a:p>
            <a:pPr eaLnBrk="1" hangingPunct="1"/>
            <a:r>
              <a:rPr lang="zh-CN" altLang="en-US" dirty="0" smtClean="0">
                <a:latin typeface="+mn-lt"/>
                <a:ea typeface="华文细黑" pitchFamily="2" charset="-122"/>
              </a:rPr>
              <a:t>嵌入式自动化架构</a:t>
            </a:r>
            <a:r>
              <a:rPr lang="en-US" altLang="zh-CN" dirty="0" smtClean="0">
                <a:latin typeface="+mn-lt"/>
                <a:ea typeface="华文细黑" pitchFamily="2" charset="-122"/>
              </a:rPr>
              <a:t>—TCL</a:t>
            </a:r>
            <a:r>
              <a:rPr lang="zh-CN" altLang="en-US" dirty="0" smtClean="0">
                <a:latin typeface="+mn-lt"/>
                <a:ea typeface="华文细黑" pitchFamily="2" charset="-122"/>
              </a:rPr>
              <a:t>监控策略</a:t>
            </a:r>
            <a:endParaRPr lang="en-US" altLang="zh-CN"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75200" y="72000"/>
            <a:ext cx="7025758"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配置案例</a:t>
            </a:r>
            <a:r>
              <a:rPr lang="en-US" altLang="zh-CN" dirty="0" smtClean="0">
                <a:latin typeface="+mn-lt"/>
                <a:ea typeface="华文细黑" pitchFamily="2" charset="-122"/>
              </a:rPr>
              <a:t>—</a:t>
            </a:r>
            <a:r>
              <a:rPr lang="zh-CN" altLang="en-US" dirty="0" smtClean="0">
                <a:latin typeface="+mn-lt"/>
                <a:ea typeface="华文细黑" pitchFamily="2" charset="-122"/>
              </a:rPr>
              <a:t>接口流量事件</a:t>
            </a:r>
            <a:endParaRPr lang="en-US" altLang="zh-CN" dirty="0" smtClean="0">
              <a:latin typeface="+mn-lt"/>
              <a:ea typeface="华文细黑" pitchFamily="2" charset="-122"/>
            </a:endParaRPr>
          </a:p>
        </p:txBody>
      </p:sp>
      <p:sp>
        <p:nvSpPr>
          <p:cNvPr id="5" name="TextBox 4"/>
          <p:cNvSpPr txBox="1"/>
          <p:nvPr/>
        </p:nvSpPr>
        <p:spPr>
          <a:xfrm>
            <a:off x="500034" y="714356"/>
            <a:ext cx="8429684" cy="5595717"/>
          </a:xfrm>
          <a:prstGeom prst="rect">
            <a:avLst/>
          </a:prstGeom>
          <a:solidFill>
            <a:schemeClr val="accent3"/>
          </a:solidFill>
          <a:ln>
            <a:noFill/>
          </a:ln>
          <a:effectLst/>
        </p:spPr>
        <p:txBody>
          <a:bodyPr wrap="square" tIns="180000" bIns="180000" rtlCol="0">
            <a:spAutoFit/>
          </a:bodyPr>
          <a:lstStyle/>
          <a:p>
            <a:pPr>
              <a:lnSpc>
                <a:spcPct val="200000"/>
              </a:lnSpc>
            </a:pPr>
            <a:r>
              <a:rPr lang="zh-CN" altLang="en-US" sz="1400" dirty="0" smtClean="0">
                <a:solidFill>
                  <a:srgbClr val="0070C0"/>
                </a:solidFill>
                <a:cs typeface="Courier New" pitchFamily="49" charset="0"/>
              </a:rPr>
              <a:t>在</a:t>
            </a:r>
            <a:r>
              <a:rPr lang="en-US" altLang="zh-CN" sz="1400" dirty="0" smtClean="0">
                <a:solidFill>
                  <a:srgbClr val="0070C0"/>
                </a:solidFill>
                <a:cs typeface="Courier New" pitchFamily="49" charset="0"/>
              </a:rPr>
              <a:t>PC</a:t>
            </a:r>
            <a:r>
              <a:rPr lang="zh-CN" altLang="en-US" sz="1400" dirty="0" smtClean="0">
                <a:solidFill>
                  <a:srgbClr val="0070C0"/>
                </a:solidFill>
                <a:cs typeface="Courier New" pitchFamily="49" charset="0"/>
              </a:rPr>
              <a:t>上使用写字板编辑文件</a:t>
            </a:r>
            <a:r>
              <a:rPr lang="en-US" altLang="zh-CN" sz="1400" dirty="0" smtClean="0">
                <a:solidFill>
                  <a:srgbClr val="0070C0"/>
                </a:solidFill>
                <a:cs typeface="Courier New" pitchFamily="49" charset="0"/>
              </a:rPr>
              <a:t>test.tcl</a:t>
            </a:r>
            <a:r>
              <a:rPr lang="zh-CN" altLang="en-US" sz="1400" dirty="0" smtClean="0">
                <a:solidFill>
                  <a:srgbClr val="0070C0"/>
                </a:solidFill>
                <a:cs typeface="Courier New" pitchFamily="49" charset="0"/>
              </a:rPr>
              <a:t>，内容如下：</a:t>
            </a:r>
            <a:endParaRPr lang="en-US" altLang="zh-CN" sz="1400" dirty="0" smtClean="0">
              <a:solidFill>
                <a:srgbClr val="0070C0"/>
              </a:solidFill>
              <a:cs typeface="Courier New" pitchFamily="49" charset="0"/>
            </a:endParaRPr>
          </a:p>
          <a:p>
            <a:pPr>
              <a:lnSpc>
                <a:spcPct val="200000"/>
              </a:lnSpc>
            </a:pPr>
            <a:r>
              <a:rPr lang="en-US" altLang="zh-CN" sz="1400" dirty="0" smtClean="0">
                <a:cs typeface="Courier New" pitchFamily="49" charset="0"/>
              </a:rPr>
              <a:t>::</a:t>
            </a:r>
            <a:r>
              <a:rPr lang="en-US" altLang="zh-CN" sz="1400" dirty="0" err="1" smtClean="0">
                <a:cs typeface="Courier New" pitchFamily="49" charset="0"/>
              </a:rPr>
              <a:t>comware</a:t>
            </a:r>
            <a:r>
              <a:rPr lang="en-US" altLang="zh-CN" sz="1400" dirty="0" smtClean="0">
                <a:cs typeface="Courier New" pitchFamily="49" charset="0"/>
              </a:rPr>
              <a:t>::rtm::</a:t>
            </a:r>
            <a:r>
              <a:rPr lang="en-US" altLang="zh-CN" sz="1400" dirty="0" err="1" smtClean="0">
                <a:cs typeface="Courier New" pitchFamily="49" charset="0"/>
              </a:rPr>
              <a:t>event_register</a:t>
            </a:r>
            <a:r>
              <a:rPr lang="en-US" altLang="zh-CN" sz="1400" dirty="0" smtClean="0">
                <a:cs typeface="Courier New" pitchFamily="49" charset="0"/>
              </a:rPr>
              <a:t> interface GigabitEthernet0/0 monitor-</a:t>
            </a:r>
            <a:r>
              <a:rPr lang="en-US" altLang="zh-CN" sz="1400" dirty="0" err="1" smtClean="0">
                <a:cs typeface="Courier New" pitchFamily="49" charset="0"/>
              </a:rPr>
              <a:t>obj</a:t>
            </a:r>
            <a:r>
              <a:rPr lang="en-US" altLang="zh-CN" sz="1400" dirty="0" smtClean="0">
                <a:cs typeface="Courier New" pitchFamily="49" charset="0"/>
              </a:rPr>
              <a:t> </a:t>
            </a:r>
            <a:r>
              <a:rPr lang="en-US" altLang="zh-CN" sz="1400" dirty="0" err="1" smtClean="0">
                <a:cs typeface="Courier New" pitchFamily="49" charset="0"/>
              </a:rPr>
              <a:t>rcv</a:t>
            </a:r>
            <a:r>
              <a:rPr lang="en-US" altLang="zh-CN" sz="1400" dirty="0" smtClean="0">
                <a:cs typeface="Courier New" pitchFamily="49" charset="0"/>
              </a:rPr>
              <a:t>-bps start-op </a:t>
            </a:r>
            <a:r>
              <a:rPr lang="en-US" altLang="zh-CN" sz="1400" dirty="0" err="1" smtClean="0">
                <a:cs typeface="Courier New" pitchFamily="49" charset="0"/>
              </a:rPr>
              <a:t>ge</a:t>
            </a:r>
            <a:r>
              <a:rPr lang="en-US" altLang="zh-CN" sz="1400" dirty="0" smtClean="0">
                <a:cs typeface="Courier New" pitchFamily="49" charset="0"/>
              </a:rPr>
              <a:t> start-</a:t>
            </a:r>
            <a:r>
              <a:rPr lang="en-US" altLang="zh-CN" sz="1400" dirty="0" err="1" smtClean="0">
                <a:cs typeface="Courier New" pitchFamily="49" charset="0"/>
              </a:rPr>
              <a:t>val</a:t>
            </a:r>
            <a:r>
              <a:rPr lang="en-US" altLang="zh-CN" sz="1400" dirty="0" smtClean="0">
                <a:cs typeface="Courier New" pitchFamily="49" charset="0"/>
              </a:rPr>
              <a:t> 50000 restart-op </a:t>
            </a:r>
            <a:r>
              <a:rPr lang="en-US" altLang="zh-CN" sz="1400" dirty="0" err="1" smtClean="0">
                <a:cs typeface="Courier New" pitchFamily="49" charset="0"/>
              </a:rPr>
              <a:t>ge</a:t>
            </a:r>
            <a:r>
              <a:rPr lang="en-US" altLang="zh-CN" sz="1400" dirty="0" smtClean="0">
                <a:cs typeface="Courier New" pitchFamily="49" charset="0"/>
              </a:rPr>
              <a:t> restart-</a:t>
            </a:r>
            <a:r>
              <a:rPr lang="en-US" altLang="zh-CN" sz="1400" dirty="0" err="1" smtClean="0">
                <a:cs typeface="Courier New" pitchFamily="49" charset="0"/>
              </a:rPr>
              <a:t>val</a:t>
            </a:r>
            <a:r>
              <a:rPr lang="en-US" altLang="zh-CN" sz="1400" dirty="0" smtClean="0">
                <a:cs typeface="Courier New" pitchFamily="49" charset="0"/>
              </a:rPr>
              <a:t> 20000 interval 20 user-role network-admin </a:t>
            </a:r>
            <a:r>
              <a:rPr lang="en-US" altLang="en-US" sz="1400" dirty="0" smtClean="0">
                <a:cs typeface="Courier New" pitchFamily="49" charset="0"/>
              </a:rPr>
              <a:t>running-time 20</a:t>
            </a:r>
            <a:endParaRPr lang="en-US" altLang="zh-CN" sz="1400" dirty="0" smtClean="0">
              <a:cs typeface="Courier New" pitchFamily="49" charset="0"/>
            </a:endParaRPr>
          </a:p>
          <a:p>
            <a:pPr>
              <a:lnSpc>
                <a:spcPct val="200000"/>
              </a:lnSpc>
            </a:pPr>
            <a:r>
              <a:rPr lang="en-US" altLang="zh-CN" sz="1400" dirty="0" smtClean="0">
                <a:cs typeface="Courier New" pitchFamily="49" charset="0"/>
              </a:rPr>
              <a:t>::</a:t>
            </a:r>
            <a:r>
              <a:rPr lang="en-US" altLang="zh-CN" sz="1400" dirty="0" err="1" smtClean="0">
                <a:cs typeface="Courier New" pitchFamily="49" charset="0"/>
              </a:rPr>
              <a:t>comware</a:t>
            </a:r>
            <a:r>
              <a:rPr lang="en-US" altLang="zh-CN" sz="1400" dirty="0" smtClean="0">
                <a:cs typeface="Courier New" pitchFamily="49" charset="0"/>
              </a:rPr>
              <a:t>::rtm::action </a:t>
            </a:r>
            <a:r>
              <a:rPr lang="en-US" altLang="zh-CN" sz="1400" dirty="0" err="1" smtClean="0">
                <a:cs typeface="Courier New" pitchFamily="49" charset="0"/>
              </a:rPr>
              <a:t>syslog</a:t>
            </a:r>
            <a:r>
              <a:rPr lang="en-US" altLang="zh-CN" sz="1400" dirty="0" smtClean="0">
                <a:cs typeface="Courier New" pitchFamily="49" charset="0"/>
              </a:rPr>
              <a:t> priority 3 facility local1 </a:t>
            </a:r>
            <a:r>
              <a:rPr lang="en-US" altLang="zh-CN" sz="1400" dirty="0" err="1" smtClean="0">
                <a:cs typeface="Courier New" pitchFamily="49" charset="0"/>
              </a:rPr>
              <a:t>msg</a:t>
            </a:r>
            <a:r>
              <a:rPr lang="en-US" altLang="zh-CN" sz="1400" dirty="0" smtClean="0">
                <a:cs typeface="Courier New" pitchFamily="49" charset="0"/>
              </a:rPr>
              <a:t> “GE0/1 input rate more than 50000bps”</a:t>
            </a:r>
          </a:p>
          <a:p>
            <a:pPr>
              <a:lnSpc>
                <a:spcPct val="200000"/>
              </a:lnSpc>
            </a:pPr>
            <a:r>
              <a:rPr lang="en-US" altLang="zh-CN" sz="1400" dirty="0" smtClean="0">
                <a:cs typeface="Courier New" pitchFamily="49" charset="0"/>
              </a:rPr>
              <a:t>display clock &gt;&gt; g0_info.txt</a:t>
            </a:r>
          </a:p>
          <a:p>
            <a:pPr>
              <a:lnSpc>
                <a:spcPct val="200000"/>
              </a:lnSpc>
            </a:pPr>
            <a:r>
              <a:rPr lang="en-US" altLang="zh-CN" sz="1400" dirty="0" smtClean="0">
                <a:cs typeface="Courier New" pitchFamily="49" charset="0"/>
              </a:rPr>
              <a:t>display interface g0/0 &gt;&gt; g0_info.txt</a:t>
            </a:r>
          </a:p>
          <a:p>
            <a:pPr>
              <a:lnSpc>
                <a:spcPct val="200000"/>
              </a:lnSpc>
            </a:pPr>
            <a:r>
              <a:rPr lang="en-US" altLang="zh-CN" sz="1400" dirty="0" smtClean="0"/>
              <a:t>&lt;H3C&gt;</a:t>
            </a:r>
            <a:r>
              <a:rPr lang="en-US" altLang="zh-CN" sz="1400" dirty="0" err="1" smtClean="0"/>
              <a:t>tftp</a:t>
            </a:r>
            <a:r>
              <a:rPr lang="en-US" altLang="zh-CN" sz="1400" dirty="0" smtClean="0"/>
              <a:t> 1.1.1.2 get test.tcl			</a:t>
            </a:r>
            <a:r>
              <a:rPr lang="zh-CN" altLang="en-US" sz="1400" dirty="0" smtClean="0">
                <a:solidFill>
                  <a:srgbClr val="0070C0"/>
                </a:solidFill>
                <a:cs typeface="Courier New" pitchFamily="49" charset="0"/>
              </a:rPr>
              <a:t>将文件上传到设备中</a:t>
            </a:r>
            <a:endParaRPr lang="en-US" altLang="zh-CN" sz="1400" dirty="0" smtClean="0">
              <a:solidFill>
                <a:srgbClr val="0070C0"/>
              </a:solidFill>
              <a:cs typeface="Courier New" pitchFamily="49" charset="0"/>
            </a:endParaRPr>
          </a:p>
          <a:p>
            <a:pPr>
              <a:lnSpc>
                <a:spcPct val="200000"/>
              </a:lnSpc>
            </a:pPr>
            <a:r>
              <a:rPr lang="en-US" altLang="zh-CN" sz="1400" dirty="0" smtClean="0"/>
              <a:t>[H3C]rtm </a:t>
            </a:r>
            <a:r>
              <a:rPr lang="en-US" altLang="zh-CN" sz="1400" dirty="0" err="1" smtClean="0"/>
              <a:t>tcl</a:t>
            </a:r>
            <a:r>
              <a:rPr lang="en-US" altLang="zh-CN" sz="1400" dirty="0" smtClean="0"/>
              <a:t>-policy test test.tcl			</a:t>
            </a:r>
            <a:r>
              <a:rPr lang="zh-CN" altLang="en-US" sz="1400" dirty="0" smtClean="0">
                <a:solidFill>
                  <a:srgbClr val="0070C0"/>
                </a:solidFill>
                <a:cs typeface="Courier New" pitchFamily="49" charset="0"/>
              </a:rPr>
              <a:t>创建</a:t>
            </a:r>
            <a:r>
              <a:rPr lang="en-US" altLang="zh-CN" sz="1400" dirty="0" smtClean="0">
                <a:solidFill>
                  <a:srgbClr val="0070C0"/>
                </a:solidFill>
                <a:cs typeface="Courier New" pitchFamily="49" charset="0"/>
              </a:rPr>
              <a:t>TCL</a:t>
            </a:r>
            <a:r>
              <a:rPr lang="zh-CN" altLang="en-US" sz="1400" dirty="0" smtClean="0">
                <a:solidFill>
                  <a:srgbClr val="0070C0"/>
                </a:solidFill>
                <a:cs typeface="Courier New" pitchFamily="49" charset="0"/>
              </a:rPr>
              <a:t>策略</a:t>
            </a:r>
            <a:r>
              <a:rPr lang="en-US" altLang="zh-CN" sz="1400" dirty="0" smtClean="0">
                <a:solidFill>
                  <a:srgbClr val="0070C0"/>
                </a:solidFill>
                <a:cs typeface="Courier New" pitchFamily="49" charset="0"/>
              </a:rPr>
              <a:t>test</a:t>
            </a:r>
            <a:r>
              <a:rPr lang="zh-CN" altLang="en-US" sz="1400" dirty="0" smtClean="0">
                <a:solidFill>
                  <a:srgbClr val="0070C0"/>
                </a:solidFill>
                <a:cs typeface="Courier New" pitchFamily="49" charset="0"/>
              </a:rPr>
              <a:t>，并将其和</a:t>
            </a:r>
            <a:r>
              <a:rPr lang="en-US" altLang="zh-CN" sz="1400" dirty="0" smtClean="0">
                <a:solidFill>
                  <a:srgbClr val="0070C0"/>
                </a:solidFill>
                <a:cs typeface="Courier New" pitchFamily="49" charset="0"/>
              </a:rPr>
              <a:t>test.tcl</a:t>
            </a:r>
            <a:r>
              <a:rPr lang="zh-CN" altLang="en-US" sz="1400" dirty="0" smtClean="0">
                <a:solidFill>
                  <a:srgbClr val="0070C0"/>
                </a:solidFill>
                <a:cs typeface="Courier New" pitchFamily="49" charset="0"/>
              </a:rPr>
              <a:t>绑定</a:t>
            </a:r>
            <a:endParaRPr lang="en-US" altLang="zh-CN" sz="1400" dirty="0" smtClean="0">
              <a:solidFill>
                <a:srgbClr val="0070C0"/>
              </a:solidFill>
              <a:cs typeface="Courier New" pitchFamily="49" charset="0"/>
            </a:endParaRPr>
          </a:p>
          <a:p>
            <a:pPr>
              <a:lnSpc>
                <a:spcPct val="200000"/>
              </a:lnSpc>
            </a:pPr>
            <a:r>
              <a:rPr lang="en-US" altLang="zh-CN" sz="1400" dirty="0" smtClean="0"/>
              <a:t>&lt;H3C&gt;display rtm policy registered 		</a:t>
            </a:r>
            <a:r>
              <a:rPr lang="zh-CN" altLang="en-US" sz="1400" dirty="0" smtClean="0">
                <a:solidFill>
                  <a:srgbClr val="0070C0"/>
                </a:solidFill>
                <a:cs typeface="Courier New" pitchFamily="49" charset="0"/>
              </a:rPr>
              <a:t>查看配置的</a:t>
            </a:r>
            <a:r>
              <a:rPr lang="en-US" altLang="zh-CN" sz="1400" dirty="0" smtClean="0">
                <a:solidFill>
                  <a:srgbClr val="0070C0"/>
                </a:solidFill>
                <a:cs typeface="Courier New" pitchFamily="49" charset="0"/>
              </a:rPr>
              <a:t>RTM</a:t>
            </a:r>
            <a:r>
              <a:rPr lang="zh-CN" altLang="en-US" sz="1400" dirty="0" smtClean="0">
                <a:solidFill>
                  <a:srgbClr val="0070C0"/>
                </a:solidFill>
                <a:cs typeface="Courier New" pitchFamily="49" charset="0"/>
              </a:rPr>
              <a:t>策略</a:t>
            </a:r>
            <a:endParaRPr lang="en-US" altLang="zh-CN" sz="1400" dirty="0" smtClean="0"/>
          </a:p>
          <a:p>
            <a:pPr>
              <a:lnSpc>
                <a:spcPct val="200000"/>
              </a:lnSpc>
            </a:pPr>
            <a:r>
              <a:rPr lang="en-US" altLang="zh-CN" sz="1400" dirty="0" smtClean="0"/>
              <a:t>Total number: 1</a:t>
            </a:r>
          </a:p>
          <a:p>
            <a:pPr>
              <a:lnSpc>
                <a:spcPct val="200000"/>
              </a:lnSpc>
            </a:pPr>
            <a:r>
              <a:rPr lang="en-US" altLang="zh-CN" sz="1400" dirty="0" err="1" smtClean="0"/>
              <a:t>PolicyName</a:t>
            </a:r>
            <a:r>
              <a:rPr lang="en-US" altLang="zh-CN" sz="1400" dirty="0" smtClean="0"/>
              <a:t>      Type  Event            </a:t>
            </a:r>
            <a:r>
              <a:rPr lang="en-US" altLang="zh-CN" sz="1400" dirty="0" err="1" smtClean="0"/>
              <a:t>TimeRegistered</a:t>
            </a:r>
            <a:r>
              <a:rPr lang="en-US" altLang="zh-CN" sz="1400" dirty="0" smtClean="0"/>
              <a:t>            User-role           </a:t>
            </a:r>
          </a:p>
          <a:p>
            <a:pPr>
              <a:lnSpc>
                <a:spcPct val="200000"/>
              </a:lnSpc>
            </a:pPr>
            <a:r>
              <a:rPr lang="en-US" altLang="zh-CN" sz="1400" dirty="0" smtClean="0"/>
              <a:t>test                    TCL   INTERFACE  May 30 16:30:13 2013  network-admin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Font typeface="Wingdings" pitchFamily="2" charset="2"/>
              <a:buChar char="n"/>
            </a:pPr>
            <a:r>
              <a:rPr lang="en-US" altLang="zh-CN" sz="2800" b="1" dirty="0" smtClean="0">
                <a:ea typeface="华文细黑" pitchFamily="2" charset="-122"/>
              </a:rPr>
              <a:t>MSR G2</a:t>
            </a:r>
            <a:r>
              <a:rPr lang="zh-CN" altLang="en-US" sz="2800" b="1" dirty="0" smtClean="0">
                <a:ea typeface="华文细黑" pitchFamily="2" charset="-122"/>
              </a:rPr>
              <a:t>版本</a:t>
            </a:r>
            <a:r>
              <a:rPr lang="zh-CN" altLang="en-US" sz="2800" b="1" dirty="0">
                <a:ea typeface="华文细黑" pitchFamily="2" charset="-122"/>
              </a:rPr>
              <a:t>说明</a:t>
            </a:r>
          </a:p>
          <a:p>
            <a:pPr marL="363538" indent="-363538">
              <a:lnSpc>
                <a:spcPct val="150000"/>
              </a:lnSpc>
              <a:spcBef>
                <a:spcPts val="600"/>
              </a:spcBef>
              <a:buClr>
                <a:schemeClr val="tx1"/>
              </a:buClr>
              <a:buFont typeface="Wingdings" pitchFamily="2" charset="2"/>
              <a:buChar char="n"/>
            </a:pPr>
            <a:r>
              <a:rPr lang="en-US" altLang="zh-CN" sz="2800" b="1" dirty="0" smtClean="0">
                <a:ea typeface="华文细黑" pitchFamily="2" charset="-122"/>
              </a:rPr>
              <a:t>MSR G2 License</a:t>
            </a:r>
            <a:r>
              <a:rPr lang="zh-CN" altLang="en-US" sz="2800" b="1" dirty="0" smtClean="0">
                <a:ea typeface="华文细黑" pitchFamily="2" charset="-122"/>
              </a:rPr>
              <a:t>加载</a:t>
            </a: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基于角色的用户访问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嵌入式自动化架构</a:t>
            </a:r>
            <a:endParaRPr lang="en-US" altLang="zh-CN" sz="2800" b="1" dirty="0" smtClean="0">
              <a:ea typeface="华文细黑" pitchFamily="2" charset="-122"/>
            </a:endParaRPr>
          </a:p>
          <a:p>
            <a:pPr marL="363538" indent="-363538">
              <a:lnSpc>
                <a:spcPct val="150000"/>
              </a:lnSpc>
              <a:spcBef>
                <a:spcPts val="600"/>
              </a:spcBef>
              <a:buClr>
                <a:srgbClr val="C00000"/>
              </a:buClr>
              <a:buFont typeface="Wingdings" pitchFamily="2" charset="2"/>
              <a:buChar char="n"/>
            </a:pPr>
            <a:r>
              <a:rPr lang="en-US" altLang="zh-CN" sz="2800" b="1" dirty="0" smtClean="0">
                <a:solidFill>
                  <a:srgbClr val="C00000"/>
                </a:solidFill>
                <a:ea typeface="华文细黑" pitchFamily="2" charset="-122"/>
              </a:rPr>
              <a:t>TCL</a:t>
            </a:r>
            <a:r>
              <a:rPr lang="zh-CN" altLang="en-US" sz="2800" b="1" dirty="0" smtClean="0">
                <a:solidFill>
                  <a:srgbClr val="C00000"/>
                </a:solidFill>
                <a:ea typeface="华文细黑" pitchFamily="2" charset="-122"/>
              </a:rPr>
              <a:t>脚本配置</a:t>
            </a:r>
            <a:endParaRPr lang="en-US" altLang="zh-CN" sz="2800" b="1" dirty="0" smtClean="0">
              <a:solidFill>
                <a:srgbClr val="C00000"/>
              </a:solidFill>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定时执行任务</a:t>
            </a:r>
            <a:endParaRPr lang="zh-CN" altLang="en-US" sz="2800" b="1" dirty="0">
              <a:ea typeface="华文细黑" pitchFamily="2" charset="-122"/>
            </a:endParaRP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脚本配置</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4643470"/>
          </a:xfrm>
        </p:spPr>
        <p:txBody>
          <a:bodyPr/>
          <a:lstStyle/>
          <a:p>
            <a:pPr algn="just">
              <a:lnSpc>
                <a:spcPct val="250000"/>
              </a:lnSpc>
              <a:buSzPct val="80000"/>
            </a:pPr>
            <a:r>
              <a:rPr lang="en-US" sz="1800" dirty="0" smtClean="0">
                <a:latin typeface="+mn-lt"/>
                <a:ea typeface="华文细黑" pitchFamily="2" charset="-122"/>
              </a:rPr>
              <a:t>ComwareV7</a:t>
            </a:r>
            <a:r>
              <a:rPr lang="zh-CN" altLang="en-US" sz="1800" dirty="0" smtClean="0">
                <a:latin typeface="+mn-lt"/>
                <a:ea typeface="华文细黑" pitchFamily="2" charset="-122"/>
              </a:rPr>
              <a:t>系统内嵌</a:t>
            </a:r>
            <a:r>
              <a:rPr lang="en-US" sz="1800" dirty="0" smtClean="0">
                <a:latin typeface="+mn-lt"/>
                <a:ea typeface="华文细黑" pitchFamily="2" charset="-122"/>
              </a:rPr>
              <a:t>T</a:t>
            </a:r>
            <a:r>
              <a:rPr lang="en-US" altLang="zh-CN" sz="1800" dirty="0" smtClean="0">
                <a:latin typeface="+mn-lt"/>
                <a:ea typeface="华文细黑" pitchFamily="2" charset="-122"/>
              </a:rPr>
              <a:t>CL</a:t>
            </a:r>
            <a:r>
              <a:rPr lang="zh-CN" altLang="en-US" sz="1800" dirty="0" smtClean="0">
                <a:latin typeface="+mn-lt"/>
                <a:ea typeface="华文细黑" pitchFamily="2" charset="-122"/>
              </a:rPr>
              <a:t>解析器，支持直接在设备上执行</a:t>
            </a:r>
            <a:r>
              <a:rPr lang="en-US" sz="1800" dirty="0" smtClean="0">
                <a:latin typeface="+mn-lt"/>
                <a:ea typeface="华文细黑" pitchFamily="2" charset="-122"/>
              </a:rPr>
              <a:t>T</a:t>
            </a:r>
            <a:r>
              <a:rPr lang="en-US" altLang="zh-CN" sz="1800" dirty="0" smtClean="0">
                <a:latin typeface="+mn-lt"/>
                <a:ea typeface="华文细黑" pitchFamily="2" charset="-122"/>
              </a:rPr>
              <a:t>CL</a:t>
            </a:r>
            <a:r>
              <a:rPr lang="zh-CN" altLang="en-US" sz="1800" dirty="0" smtClean="0">
                <a:latin typeface="+mn-lt"/>
                <a:ea typeface="华文细黑" pitchFamily="2" charset="-122"/>
              </a:rPr>
              <a:t>脚本命令</a:t>
            </a:r>
            <a:endParaRPr lang="en-US" altLang="zh-CN" sz="1800" dirty="0" smtClean="0">
              <a:latin typeface="+mn-lt"/>
              <a:ea typeface="华文细黑" pitchFamily="2" charset="-122"/>
            </a:endParaRPr>
          </a:p>
          <a:p>
            <a:pPr algn="just">
              <a:lnSpc>
                <a:spcPct val="250000"/>
              </a:lnSpc>
              <a:buSzPct val="80000"/>
            </a:pPr>
            <a:r>
              <a:rPr lang="zh-CN" altLang="en-US" sz="1800" dirty="0" smtClean="0">
                <a:latin typeface="+mn-lt"/>
                <a:ea typeface="华文细黑" pitchFamily="2" charset="-122"/>
              </a:rPr>
              <a:t>在用户视图下执行</a:t>
            </a:r>
            <a:r>
              <a:rPr lang="en-US" altLang="zh-CN" sz="1800" dirty="0" err="1" smtClean="0">
                <a:latin typeface="+mn-lt"/>
                <a:ea typeface="华文细黑" pitchFamily="2" charset="-122"/>
              </a:rPr>
              <a:t>tclsh</a:t>
            </a:r>
            <a:r>
              <a:rPr lang="zh-CN" altLang="en-US" sz="1800" dirty="0" smtClean="0">
                <a:latin typeface="+mn-lt"/>
                <a:ea typeface="华文细黑" pitchFamily="2" charset="-122"/>
              </a:rPr>
              <a:t>命令，会进入</a:t>
            </a:r>
            <a:r>
              <a:rPr lang="en-US" altLang="zh-CN" sz="1800" dirty="0" smtClean="0">
                <a:latin typeface="+mn-lt"/>
                <a:ea typeface="华文细黑" pitchFamily="2" charset="-122"/>
              </a:rPr>
              <a:t>TCL</a:t>
            </a:r>
            <a:r>
              <a:rPr lang="zh-CN" altLang="en-US" sz="1800" dirty="0" smtClean="0">
                <a:latin typeface="+mn-lt"/>
                <a:ea typeface="华文细黑" pitchFamily="2" charset="-122"/>
              </a:rPr>
              <a:t>配置视图</a:t>
            </a:r>
            <a:endParaRPr lang="en-US" altLang="zh-CN" sz="1800" dirty="0" smtClean="0">
              <a:latin typeface="+mn-lt"/>
              <a:ea typeface="华文细黑" pitchFamily="2" charset="-122"/>
            </a:endParaRPr>
          </a:p>
          <a:p>
            <a:pPr algn="just">
              <a:lnSpc>
                <a:spcPct val="250000"/>
              </a:lnSpc>
              <a:buSzPct val="80000"/>
            </a:pPr>
            <a:r>
              <a:rPr lang="zh-CN" altLang="en-US" sz="1800" dirty="0" smtClean="0">
                <a:latin typeface="+mn-lt"/>
                <a:ea typeface="华文细黑" pitchFamily="2" charset="-122"/>
              </a:rPr>
              <a:t>在</a:t>
            </a:r>
            <a:r>
              <a:rPr lang="en-US" altLang="zh-CN" sz="1800" dirty="0" smtClean="0">
                <a:latin typeface="+mn-lt"/>
                <a:ea typeface="华文细黑" pitchFamily="2" charset="-122"/>
              </a:rPr>
              <a:t>TCL</a:t>
            </a:r>
            <a:r>
              <a:rPr lang="zh-CN" altLang="en-US" sz="1800" dirty="0" smtClean="0">
                <a:latin typeface="+mn-lt"/>
                <a:ea typeface="华文细黑" pitchFamily="2" charset="-122"/>
              </a:rPr>
              <a:t>配置视图下，用户可以直接输入</a:t>
            </a:r>
            <a:r>
              <a:rPr lang="en-US" altLang="zh-CN" sz="1800" dirty="0" smtClean="0">
                <a:latin typeface="+mn-lt"/>
                <a:ea typeface="华文细黑" pitchFamily="2" charset="-122"/>
              </a:rPr>
              <a:t>TCL</a:t>
            </a:r>
            <a:r>
              <a:rPr lang="zh-CN" altLang="en-US" sz="1800" dirty="0" smtClean="0">
                <a:latin typeface="+mn-lt"/>
                <a:ea typeface="华文细黑" pitchFamily="2" charset="-122"/>
              </a:rPr>
              <a:t>脚本命令，也可以输入</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系统的命令。命令输入完成后，直接回车即可执行</a:t>
            </a:r>
          </a:p>
          <a:p>
            <a:pPr lvl="1" algn="just" eaLnBrk="1" hangingPunct="1">
              <a:lnSpc>
                <a:spcPct val="250000"/>
              </a:lnSpc>
              <a:buSzPct val="80000"/>
            </a:pPr>
            <a:r>
              <a:rPr lang="en-US" sz="1600" dirty="0" smtClean="0">
                <a:latin typeface="+mn-lt"/>
                <a:ea typeface="华文细黑" pitchFamily="2" charset="-122"/>
              </a:rPr>
              <a:t>T</a:t>
            </a:r>
            <a:r>
              <a:rPr lang="en-US" altLang="zh-CN" sz="1600" dirty="0" smtClean="0">
                <a:latin typeface="+mn-lt"/>
                <a:ea typeface="华文细黑" pitchFamily="2" charset="-122"/>
              </a:rPr>
              <a:t>CL</a:t>
            </a:r>
            <a:r>
              <a:rPr lang="en-US" sz="1600" dirty="0" smtClean="0">
                <a:latin typeface="+mn-lt"/>
                <a:ea typeface="华文细黑" pitchFamily="2" charset="-122"/>
              </a:rPr>
              <a:t>配置视图下，支持T</a:t>
            </a:r>
            <a:r>
              <a:rPr lang="en-US" altLang="zh-CN" sz="1600" dirty="0" smtClean="0">
                <a:latin typeface="+mn-lt"/>
                <a:ea typeface="华文细黑" pitchFamily="2" charset="-122"/>
              </a:rPr>
              <a:t>CL</a:t>
            </a:r>
            <a:r>
              <a:rPr lang="en-US" sz="1600" dirty="0" smtClean="0">
                <a:latin typeface="+mn-lt"/>
                <a:ea typeface="华文细黑" pitchFamily="2" charset="-122"/>
              </a:rPr>
              <a:t>8.5版本的所有命令</a:t>
            </a:r>
            <a:endParaRPr lang="en-US" sz="1600" i="1" dirty="0" smtClean="0">
              <a:latin typeface="+mn-lt"/>
              <a:ea typeface="华文细黑" pitchFamily="2" charset="-122"/>
            </a:endParaRPr>
          </a:p>
          <a:p>
            <a:pPr lvl="1" algn="just" eaLnBrk="1" hangingPunct="1">
              <a:lnSpc>
                <a:spcPct val="250000"/>
              </a:lnSpc>
              <a:buSzPct val="80000"/>
            </a:pPr>
            <a:r>
              <a:rPr lang="zh-CN" altLang="en-US" sz="1600" dirty="0" smtClean="0">
                <a:latin typeface="+mn-lt"/>
                <a:ea typeface="华文细黑" pitchFamily="2" charset="-122"/>
              </a:rPr>
              <a:t>对于</a:t>
            </a:r>
            <a:r>
              <a:rPr lang="en-US" altLang="zh-CN" sz="1600" dirty="0" err="1" smtClean="0">
                <a:latin typeface="+mn-lt"/>
                <a:ea typeface="华文细黑" pitchFamily="2" charset="-122"/>
              </a:rPr>
              <a:t>Comware</a:t>
            </a:r>
            <a:r>
              <a:rPr lang="zh-CN" altLang="en-US" sz="1600" dirty="0" smtClean="0">
                <a:latin typeface="+mn-lt"/>
                <a:ea typeface="华文细黑" pitchFamily="2" charset="-122"/>
              </a:rPr>
              <a:t>系统的命令，</a:t>
            </a:r>
            <a:r>
              <a:rPr lang="en-US" altLang="zh-CN" sz="1600" dirty="0" smtClean="0">
                <a:latin typeface="+mn-lt"/>
                <a:ea typeface="华文细黑" pitchFamily="2" charset="-122"/>
              </a:rPr>
              <a:t>TCL</a:t>
            </a:r>
            <a:r>
              <a:rPr lang="zh-CN" altLang="en-US" sz="1600" dirty="0" smtClean="0">
                <a:latin typeface="+mn-lt"/>
                <a:ea typeface="华文细黑" pitchFamily="2" charset="-122"/>
              </a:rPr>
              <a:t>配置视图相当于用户视图，配置方式同用户视图下的配置</a:t>
            </a:r>
            <a:endParaRPr lang="en-US" sz="1600" i="1"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脚本配置</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4921892"/>
          </a:xfrm>
        </p:spPr>
        <p:txBody>
          <a:bodyPr/>
          <a:lstStyle/>
          <a:p>
            <a:pPr algn="just">
              <a:lnSpc>
                <a:spcPct val="200000"/>
              </a:lnSpc>
              <a:buSzPct val="80000"/>
            </a:pPr>
            <a:r>
              <a:rPr lang="zh-CN" altLang="en-US" sz="1800" dirty="0" smtClean="0">
                <a:latin typeface="+mn-lt"/>
                <a:ea typeface="华文细黑" pitchFamily="2" charset="-122"/>
              </a:rPr>
              <a:t>若输入</a:t>
            </a:r>
            <a:r>
              <a:rPr lang="en-US" altLang="zh-CN" sz="1800" dirty="0" smtClean="0">
                <a:latin typeface="+mn-lt"/>
                <a:ea typeface="华文细黑" pitchFamily="2" charset="-122"/>
              </a:rPr>
              <a:t>TCL</a:t>
            </a:r>
            <a:r>
              <a:rPr lang="zh-CN" altLang="en-US" sz="1800" dirty="0" smtClean="0">
                <a:latin typeface="+mn-lt"/>
                <a:ea typeface="华文细黑" pitchFamily="2" charset="-122"/>
              </a:rPr>
              <a:t>脚本命令，不支持输入</a:t>
            </a:r>
            <a:r>
              <a:rPr lang="en-US" altLang="zh-CN" sz="1800" dirty="0" smtClean="0">
                <a:latin typeface="+mn-lt"/>
                <a:ea typeface="华文细黑" pitchFamily="2" charset="-122"/>
              </a:rPr>
              <a:t>? </a:t>
            </a:r>
            <a:r>
              <a:rPr lang="zh-CN" altLang="en-US" sz="1800" dirty="0" smtClean="0">
                <a:latin typeface="+mn-lt"/>
                <a:ea typeface="华文细黑" pitchFamily="2" charset="-122"/>
              </a:rPr>
              <a:t>键获得在线帮助和</a:t>
            </a:r>
            <a:r>
              <a:rPr lang="en-US" altLang="zh-CN" sz="1800" dirty="0" smtClean="0">
                <a:latin typeface="+mn-lt"/>
                <a:ea typeface="华文细黑" pitchFamily="2" charset="-122"/>
              </a:rPr>
              <a:t>Tab</a:t>
            </a:r>
            <a:r>
              <a:rPr lang="zh-CN" altLang="en-US" sz="1800" dirty="0" smtClean="0">
                <a:latin typeface="+mn-lt"/>
                <a:ea typeface="华文细黑" pitchFamily="2" charset="-122"/>
              </a:rPr>
              <a:t>键补全功能；若输入</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系统命令，支持输入</a:t>
            </a:r>
            <a:r>
              <a:rPr lang="en-US" altLang="zh-CN" sz="1800" dirty="0" smtClean="0">
                <a:latin typeface="+mn-lt"/>
                <a:ea typeface="华文细黑" pitchFamily="2" charset="-122"/>
              </a:rPr>
              <a:t>? </a:t>
            </a:r>
            <a:r>
              <a:rPr lang="zh-CN" altLang="en-US" sz="1800" dirty="0" smtClean="0">
                <a:latin typeface="+mn-lt"/>
                <a:ea typeface="华文细黑" pitchFamily="2" charset="-122"/>
              </a:rPr>
              <a:t>键获得在线帮助和</a:t>
            </a:r>
            <a:r>
              <a:rPr lang="en-US" altLang="zh-CN" sz="1800" dirty="0" smtClean="0">
                <a:latin typeface="+mn-lt"/>
                <a:ea typeface="华文细黑" pitchFamily="2" charset="-122"/>
              </a:rPr>
              <a:t>Tab</a:t>
            </a:r>
            <a:r>
              <a:rPr lang="zh-CN" altLang="en-US" sz="1800" dirty="0" smtClean="0">
                <a:latin typeface="+mn-lt"/>
                <a:ea typeface="华文细黑" pitchFamily="2" charset="-122"/>
              </a:rPr>
              <a:t>键补全功能</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已经成功执行的</a:t>
            </a:r>
            <a:r>
              <a:rPr lang="en-US" altLang="zh-CN" sz="1800" dirty="0" smtClean="0">
                <a:latin typeface="+mn-lt"/>
                <a:ea typeface="华文细黑" pitchFamily="2" charset="-122"/>
              </a:rPr>
              <a:t>TCL</a:t>
            </a:r>
            <a:r>
              <a:rPr lang="zh-CN" altLang="en-US" sz="1800" dirty="0" smtClean="0">
                <a:latin typeface="+mn-lt"/>
                <a:ea typeface="华文细黑" pitchFamily="2" charset="-122"/>
              </a:rPr>
              <a:t>脚本命令不会记录在历史命令缓冲区中，不能用上下光标键对命令进行调用；已经成功执行的</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系统的命令，会记录在历史命令缓冲区中，能用上下光标键对命令进行调用</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在</a:t>
            </a:r>
            <a:r>
              <a:rPr lang="en-US" altLang="zh-CN" sz="1800" dirty="0" smtClean="0">
                <a:latin typeface="+mn-lt"/>
                <a:ea typeface="华文细黑" pitchFamily="2" charset="-122"/>
              </a:rPr>
              <a:t>TCL</a:t>
            </a:r>
            <a:r>
              <a:rPr lang="zh-CN" altLang="en-US" sz="1800" dirty="0" smtClean="0">
                <a:latin typeface="+mn-lt"/>
                <a:ea typeface="华文细黑" pitchFamily="2" charset="-122"/>
              </a:rPr>
              <a:t>定义的环境变量可以应用到</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系统</a:t>
            </a:r>
            <a:r>
              <a:rPr lang="zh-CN" altLang="en-US" sz="1800" dirty="0" smtClean="0">
                <a:ea typeface="华文细黑" pitchFamily="2" charset="-122"/>
              </a:rPr>
              <a:t>中</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支持在同一行写多条</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系统的命令，命令间用分号隔开，多条命令会一起下发，按照下发顺序执行</a:t>
            </a:r>
            <a:endParaRPr lang="en-US" altLang="zh-CN" sz="18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脚本配置</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4929222"/>
          </a:xfrm>
        </p:spPr>
        <p:txBody>
          <a:bodyPr/>
          <a:lstStyle/>
          <a:p>
            <a:pPr algn="just">
              <a:lnSpc>
                <a:spcPct val="200000"/>
              </a:lnSpc>
              <a:buSzPct val="80000"/>
            </a:pPr>
            <a:r>
              <a:rPr lang="zh-CN" altLang="en-US" sz="1800" dirty="0" smtClean="0">
                <a:ea typeface="华文细黑" pitchFamily="2" charset="-122"/>
              </a:rPr>
              <a:t>进入</a:t>
            </a:r>
            <a:r>
              <a:rPr lang="en-US" altLang="zh-CN" sz="1800" dirty="0" smtClean="0">
                <a:ea typeface="华文细黑" pitchFamily="2" charset="-122"/>
              </a:rPr>
              <a:t>TCL</a:t>
            </a:r>
            <a:r>
              <a:rPr lang="zh-CN" altLang="en-US" sz="1800" dirty="0" smtClean="0">
                <a:ea typeface="华文细黑" pitchFamily="2" charset="-122"/>
              </a:rPr>
              <a:t>视图命令（必须在用户视图下配置）：</a:t>
            </a:r>
            <a:endParaRPr lang="en-US" altLang="zh-CN" sz="1800" dirty="0" smtClean="0">
              <a:ea typeface="华文细黑" pitchFamily="2" charset="-122"/>
            </a:endParaRPr>
          </a:p>
          <a:p>
            <a:pPr lvl="1" eaLnBrk="1" hangingPunct="1">
              <a:lnSpc>
                <a:spcPct val="150000"/>
              </a:lnSpc>
              <a:buSzPct val="80000"/>
            </a:pPr>
            <a:r>
              <a:rPr lang="en-US" altLang="zh-CN" sz="1600" dirty="0" err="1" smtClean="0">
                <a:ea typeface="华文细黑" pitchFamily="2" charset="-122"/>
              </a:rPr>
              <a:t>tclsh</a:t>
            </a:r>
            <a:endParaRPr lang="en-US" altLang="zh-CN" sz="1600" dirty="0" smtClean="0">
              <a:ea typeface="华文细黑" pitchFamily="2" charset="-122"/>
            </a:endParaRPr>
          </a:p>
          <a:p>
            <a:pPr algn="just">
              <a:lnSpc>
                <a:spcPct val="200000"/>
              </a:lnSpc>
              <a:buSzPct val="80000"/>
            </a:pPr>
            <a:r>
              <a:rPr lang="zh-CN" altLang="en-US" sz="1800" dirty="0" smtClean="0">
                <a:ea typeface="华文细黑" pitchFamily="2" charset="-122"/>
              </a:rPr>
              <a:t>退出</a:t>
            </a:r>
            <a:r>
              <a:rPr lang="en-US" altLang="zh-CN" sz="1800" dirty="0" smtClean="0">
                <a:ea typeface="华文细黑" pitchFamily="2" charset="-122"/>
              </a:rPr>
              <a:t>TCL</a:t>
            </a:r>
            <a:r>
              <a:rPr lang="zh-CN" altLang="en-US" sz="1800" dirty="0" smtClean="0">
                <a:ea typeface="华文细黑" pitchFamily="2" charset="-122"/>
              </a:rPr>
              <a:t>视图命令（需在</a:t>
            </a:r>
            <a:r>
              <a:rPr lang="en-US" altLang="zh-CN" sz="1800" dirty="0" smtClean="0">
                <a:ea typeface="华文细黑" pitchFamily="2" charset="-122"/>
              </a:rPr>
              <a:t>&lt;H3C-tcl&gt; </a:t>
            </a:r>
            <a:r>
              <a:rPr lang="zh-CN" altLang="en-US" sz="1800" dirty="0" smtClean="0">
                <a:ea typeface="华文细黑" pitchFamily="2" charset="-122"/>
              </a:rPr>
              <a:t>视图下配置）：</a:t>
            </a:r>
            <a:endParaRPr lang="en-US" altLang="zh-CN" sz="1800" dirty="0" smtClean="0">
              <a:ea typeface="华文细黑" pitchFamily="2" charset="-122"/>
            </a:endParaRPr>
          </a:p>
          <a:p>
            <a:pPr lvl="1" eaLnBrk="1" hangingPunct="1">
              <a:lnSpc>
                <a:spcPct val="150000"/>
              </a:lnSpc>
              <a:buSzPct val="80000"/>
            </a:pPr>
            <a:r>
              <a:rPr lang="en-US" altLang="zh-CN" sz="1600" dirty="0" err="1" smtClean="0">
                <a:ea typeface="华文细黑" pitchFamily="2" charset="-122"/>
              </a:rPr>
              <a:t>tclquit</a:t>
            </a:r>
            <a:endParaRPr lang="zh-CN" altLang="en-US" sz="1600" dirty="0" smtClean="0">
              <a:ea typeface="华文细黑" pitchFamily="2" charset="-122"/>
            </a:endParaRPr>
          </a:p>
          <a:p>
            <a:pPr algn="just">
              <a:lnSpc>
                <a:spcPct val="200000"/>
              </a:lnSpc>
              <a:buSzPct val="80000"/>
            </a:pPr>
            <a:r>
              <a:rPr lang="zh-CN" altLang="en-US" sz="1800" dirty="0" smtClean="0">
                <a:latin typeface="+mn-lt"/>
                <a:ea typeface="华文细黑" pitchFamily="2" charset="-122"/>
              </a:rPr>
              <a:t>如果在</a:t>
            </a:r>
            <a:r>
              <a:rPr lang="en-US" altLang="zh-CN" sz="1800" dirty="0" smtClean="0">
                <a:latin typeface="+mn-lt"/>
                <a:ea typeface="华文细黑" pitchFamily="2" charset="-122"/>
              </a:rPr>
              <a:t>TCL</a:t>
            </a:r>
            <a:r>
              <a:rPr lang="zh-CN" altLang="en-US" sz="1800" dirty="0" smtClean="0">
                <a:latin typeface="+mn-lt"/>
                <a:ea typeface="华文细黑" pitchFamily="2" charset="-122"/>
              </a:rPr>
              <a:t>配置视图下，使用了</a:t>
            </a:r>
            <a:r>
              <a:rPr lang="en-US" altLang="zh-CN" sz="1800" dirty="0" err="1" smtClean="0">
                <a:latin typeface="+mn-lt"/>
                <a:ea typeface="华文细黑" pitchFamily="2" charset="-122"/>
              </a:rPr>
              <a:t>Comware</a:t>
            </a:r>
            <a:r>
              <a:rPr lang="zh-CN" altLang="en-US" sz="1800" dirty="0" smtClean="0">
                <a:latin typeface="+mn-lt"/>
                <a:ea typeface="华文细黑" pitchFamily="2" charset="-122"/>
              </a:rPr>
              <a:t>命令进入子视图，则只能用</a:t>
            </a:r>
            <a:r>
              <a:rPr lang="en-US" altLang="zh-CN" sz="1800" dirty="0" smtClean="0">
                <a:latin typeface="+mn-lt"/>
                <a:ea typeface="华文细黑" pitchFamily="2" charset="-122"/>
              </a:rPr>
              <a:t>quit</a:t>
            </a:r>
            <a:r>
              <a:rPr lang="zh-CN" altLang="en-US" sz="1800" dirty="0" smtClean="0">
                <a:latin typeface="+mn-lt"/>
                <a:ea typeface="华文细黑" pitchFamily="2" charset="-122"/>
              </a:rPr>
              <a:t>命令退回到上一级视图，或者用</a:t>
            </a:r>
            <a:r>
              <a:rPr lang="en-US" altLang="zh-CN" sz="1800" dirty="0" smtClean="0">
                <a:latin typeface="+mn-lt"/>
                <a:ea typeface="华文细黑" pitchFamily="2" charset="-122"/>
              </a:rPr>
              <a:t>return</a:t>
            </a:r>
            <a:r>
              <a:rPr lang="zh-CN" altLang="en-US" sz="1800" dirty="0" smtClean="0">
                <a:latin typeface="+mn-lt"/>
                <a:ea typeface="华文细黑" pitchFamily="2" charset="-122"/>
              </a:rPr>
              <a:t>命令退回到</a:t>
            </a:r>
            <a:r>
              <a:rPr lang="en-US" altLang="zh-CN" sz="1800" dirty="0" smtClean="0">
                <a:latin typeface="+mn-lt"/>
                <a:ea typeface="华文细黑" pitchFamily="2" charset="-122"/>
              </a:rPr>
              <a:t>TCL</a:t>
            </a:r>
            <a:r>
              <a:rPr lang="zh-CN" altLang="en-US" sz="1800" dirty="0" smtClean="0">
                <a:latin typeface="+mn-lt"/>
                <a:ea typeface="华文细黑" pitchFamily="2" charset="-122"/>
              </a:rPr>
              <a:t>配置视图（尖括号）。否则不能执行</a:t>
            </a:r>
            <a:r>
              <a:rPr lang="en-US" altLang="zh-CN" sz="1800" dirty="0" err="1" smtClean="0">
                <a:latin typeface="+mn-lt"/>
                <a:ea typeface="华文细黑" pitchFamily="2" charset="-122"/>
              </a:rPr>
              <a:t>tclquit</a:t>
            </a:r>
            <a:r>
              <a:rPr lang="zh-CN" altLang="en-US" sz="1800" dirty="0" smtClean="0">
                <a:latin typeface="+mn-lt"/>
                <a:ea typeface="华文细黑" pitchFamily="2" charset="-122"/>
              </a:rPr>
              <a:t>命令</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在</a:t>
            </a:r>
            <a:r>
              <a:rPr lang="en-US" altLang="zh-CN" sz="1800" dirty="0" smtClean="0">
                <a:latin typeface="+mn-lt"/>
                <a:ea typeface="华文细黑" pitchFamily="2" charset="-122"/>
              </a:rPr>
              <a:t>TCL</a:t>
            </a:r>
            <a:r>
              <a:rPr lang="zh-CN" altLang="en-US" sz="1800" dirty="0" smtClean="0">
                <a:latin typeface="+mn-lt"/>
                <a:ea typeface="华文细黑" pitchFamily="2" charset="-122"/>
              </a:rPr>
              <a:t>配置视图下，直接执行</a:t>
            </a:r>
            <a:r>
              <a:rPr lang="en-US" altLang="zh-CN" sz="1800" dirty="0" smtClean="0">
                <a:latin typeface="+mn-lt"/>
                <a:ea typeface="华文细黑" pitchFamily="2" charset="-122"/>
              </a:rPr>
              <a:t>quit</a:t>
            </a:r>
            <a:r>
              <a:rPr lang="zh-CN" altLang="en-US" sz="1800" dirty="0" smtClean="0">
                <a:latin typeface="+mn-lt"/>
                <a:ea typeface="华文细黑" pitchFamily="2" charset="-122"/>
              </a:rPr>
              <a:t>命令不能退回到用户视图，会断开登录连接。再次登录设备，会进入到默认用户视图下</a:t>
            </a:r>
            <a:endParaRPr lang="en-US" altLang="zh-CN" sz="18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168634"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配置案例</a:t>
            </a:r>
            <a:r>
              <a:rPr lang="en-US" altLang="zh-CN" dirty="0" smtClean="0">
                <a:latin typeface="+mn-lt"/>
                <a:ea typeface="华文细黑" pitchFamily="2" charset="-122"/>
              </a:rPr>
              <a:t>—</a:t>
            </a:r>
            <a:r>
              <a:rPr lang="zh-CN" altLang="en-US" dirty="0" smtClean="0">
                <a:latin typeface="+mn-lt"/>
                <a:ea typeface="华文细黑" pitchFamily="2" charset="-122"/>
              </a:rPr>
              <a:t>自动执行批量配置</a:t>
            </a:r>
            <a:endParaRPr lang="en-US" altLang="zh-CN" dirty="0" smtClean="0">
              <a:latin typeface="+mn-lt"/>
              <a:ea typeface="华文细黑" pitchFamily="2" charset="-122"/>
            </a:endParaRPr>
          </a:p>
        </p:txBody>
      </p:sp>
      <p:sp>
        <p:nvSpPr>
          <p:cNvPr id="6" name="TextBox 5"/>
          <p:cNvSpPr txBox="1"/>
          <p:nvPr/>
        </p:nvSpPr>
        <p:spPr>
          <a:xfrm>
            <a:off x="724528" y="936000"/>
            <a:ext cx="7848000" cy="4980164"/>
          </a:xfrm>
          <a:prstGeom prst="rect">
            <a:avLst/>
          </a:prstGeom>
          <a:solidFill>
            <a:schemeClr val="accent3"/>
          </a:solidFill>
          <a:ln>
            <a:noFill/>
          </a:ln>
          <a:effectLst/>
        </p:spPr>
        <p:txBody>
          <a:bodyPr wrap="square" tIns="180000" bIns="180000" rtlCol="0">
            <a:spAutoFit/>
          </a:bodyPr>
          <a:lstStyle/>
          <a:p>
            <a:pPr>
              <a:lnSpc>
                <a:spcPts val="2400"/>
              </a:lnSpc>
            </a:pPr>
            <a:r>
              <a:rPr lang="en-US" altLang="zh-CN" sz="1400" dirty="0" smtClean="0"/>
              <a:t>[H3C-tcl]for {set </a:t>
            </a:r>
            <a:r>
              <a:rPr lang="en-US" altLang="zh-CN" sz="1400" dirty="0" err="1" smtClean="0"/>
              <a:t>i</a:t>
            </a:r>
            <a:r>
              <a:rPr lang="en-US" altLang="zh-CN" sz="1400" dirty="0" smtClean="0"/>
              <a:t> 1} {$</a:t>
            </a:r>
            <a:r>
              <a:rPr lang="en-US" altLang="zh-CN" sz="1400" dirty="0" err="1" smtClean="0"/>
              <a:t>i</a:t>
            </a:r>
            <a:r>
              <a:rPr lang="en-US" altLang="zh-CN" sz="1400" dirty="0" smtClean="0"/>
              <a:t> &lt;= 4} {</a:t>
            </a:r>
            <a:r>
              <a:rPr lang="en-US" altLang="zh-CN" sz="1400" dirty="0" err="1" smtClean="0"/>
              <a:t>incr</a:t>
            </a:r>
            <a:r>
              <a:rPr lang="en-US" altLang="zh-CN" sz="1400" dirty="0" smtClean="0"/>
              <a:t> </a:t>
            </a:r>
            <a:r>
              <a:rPr lang="en-US" altLang="zh-CN" sz="1400" dirty="0" err="1" smtClean="0"/>
              <a:t>i</a:t>
            </a:r>
            <a:r>
              <a:rPr lang="en-US" altLang="zh-CN" sz="1400" dirty="0" smtClean="0"/>
              <a:t> 1} {	</a:t>
            </a:r>
            <a:r>
              <a:rPr lang="zh-CN" altLang="en-US" sz="1400" dirty="0" smtClean="0">
                <a:solidFill>
                  <a:srgbClr val="0070C0"/>
                </a:solidFill>
              </a:rPr>
              <a:t>赋值 </a:t>
            </a:r>
            <a:r>
              <a:rPr lang="en-US" altLang="zh-CN" sz="1400" dirty="0" err="1" smtClean="0">
                <a:solidFill>
                  <a:srgbClr val="0070C0"/>
                </a:solidFill>
              </a:rPr>
              <a:t>i</a:t>
            </a:r>
            <a:r>
              <a:rPr lang="en-US" altLang="zh-CN" sz="1400" dirty="0" smtClean="0">
                <a:solidFill>
                  <a:srgbClr val="0070C0"/>
                </a:solidFill>
              </a:rPr>
              <a:t> = 1</a:t>
            </a:r>
            <a:r>
              <a:rPr lang="zh-CN" altLang="en-US" sz="1400" dirty="0" smtClean="0">
                <a:solidFill>
                  <a:srgbClr val="0070C0"/>
                </a:solidFill>
              </a:rPr>
              <a:t>，当</a:t>
            </a:r>
            <a:r>
              <a:rPr lang="en-US" altLang="zh-CN" sz="1400" dirty="0" smtClean="0">
                <a:solidFill>
                  <a:srgbClr val="0070C0"/>
                </a:solidFill>
              </a:rPr>
              <a:t> </a:t>
            </a:r>
            <a:r>
              <a:rPr lang="en-US" altLang="zh-CN" sz="1400" dirty="0" err="1" smtClean="0">
                <a:solidFill>
                  <a:srgbClr val="0070C0"/>
                </a:solidFill>
              </a:rPr>
              <a:t>i</a:t>
            </a:r>
            <a:r>
              <a:rPr lang="en-US" altLang="zh-CN" sz="1400" dirty="0" smtClean="0">
                <a:solidFill>
                  <a:srgbClr val="0070C0"/>
                </a:solidFill>
              </a:rPr>
              <a:t> &lt;= 4</a:t>
            </a:r>
            <a:r>
              <a:rPr lang="zh-CN" altLang="en-US" sz="1400" dirty="0" smtClean="0">
                <a:solidFill>
                  <a:srgbClr val="0070C0"/>
                </a:solidFill>
              </a:rPr>
              <a:t>时，自加</a:t>
            </a:r>
            <a:r>
              <a:rPr lang="en-US" altLang="zh-CN" sz="1400" dirty="0" smtClean="0">
                <a:solidFill>
                  <a:srgbClr val="0070C0"/>
                </a:solidFill>
              </a:rPr>
              <a:t>1</a:t>
            </a:r>
          </a:p>
          <a:p>
            <a:pPr>
              <a:lnSpc>
                <a:spcPts val="2400"/>
              </a:lnSpc>
            </a:pPr>
            <a:r>
              <a:rPr lang="en-US" altLang="zh-CN" sz="1400" dirty="0" smtClean="0"/>
              <a:t>set j [</a:t>
            </a:r>
            <a:r>
              <a:rPr lang="en-US" altLang="zh-CN" sz="1400" dirty="0" err="1" smtClean="0"/>
              <a:t>expr</a:t>
            </a:r>
            <a:r>
              <a:rPr lang="en-US" altLang="zh-CN" sz="1400" dirty="0" smtClean="0"/>
              <a:t> $i+99]			</a:t>
            </a:r>
            <a:r>
              <a:rPr lang="zh-CN" altLang="en-US" sz="1400" dirty="0" smtClean="0">
                <a:solidFill>
                  <a:srgbClr val="0070C0"/>
                </a:solidFill>
              </a:rPr>
              <a:t>赋值 </a:t>
            </a:r>
            <a:r>
              <a:rPr lang="en-US" altLang="zh-CN" sz="1400" dirty="0" smtClean="0">
                <a:solidFill>
                  <a:srgbClr val="0070C0"/>
                </a:solidFill>
              </a:rPr>
              <a:t>j = </a:t>
            </a:r>
            <a:r>
              <a:rPr lang="en-US" altLang="zh-CN" sz="1400" dirty="0" err="1" smtClean="0">
                <a:solidFill>
                  <a:srgbClr val="0070C0"/>
                </a:solidFill>
              </a:rPr>
              <a:t>i</a:t>
            </a:r>
            <a:r>
              <a:rPr lang="en-US" altLang="zh-CN" sz="1400" dirty="0" smtClean="0">
                <a:solidFill>
                  <a:srgbClr val="0070C0"/>
                </a:solidFill>
              </a:rPr>
              <a:t> + 99</a:t>
            </a:r>
          </a:p>
          <a:p>
            <a:pPr>
              <a:lnSpc>
                <a:spcPts val="2400"/>
              </a:lnSpc>
            </a:pPr>
            <a:r>
              <a:rPr lang="en-US" altLang="zh-CN" sz="1400" dirty="0" smtClean="0"/>
              <a:t>interface </a:t>
            </a:r>
            <a:r>
              <a:rPr lang="en-US" altLang="zh-CN" sz="1400" dirty="0" err="1" smtClean="0"/>
              <a:t>gigabitethernet</a:t>
            </a:r>
            <a:r>
              <a:rPr lang="en-US" altLang="zh-CN" sz="1400" dirty="0" smtClean="0"/>
              <a:t> 0/0.$i</a:t>
            </a:r>
          </a:p>
          <a:p>
            <a:pPr>
              <a:lnSpc>
                <a:spcPts val="2400"/>
              </a:lnSpc>
            </a:pPr>
            <a:r>
              <a:rPr lang="en-US" altLang="zh-CN" sz="1400" dirty="0" err="1" smtClean="0"/>
              <a:t>ip</a:t>
            </a:r>
            <a:r>
              <a:rPr lang="en-US" altLang="zh-CN" sz="1400" dirty="0" smtClean="0"/>
              <a:t> add $i.1.1.1 24</a:t>
            </a:r>
          </a:p>
          <a:p>
            <a:pPr>
              <a:lnSpc>
                <a:spcPts val="2400"/>
              </a:lnSpc>
            </a:pPr>
            <a:r>
              <a:rPr lang="en-US" altLang="zh-CN" sz="1400" dirty="0" err="1" smtClean="0"/>
              <a:t>vlan</a:t>
            </a:r>
            <a:r>
              <a:rPr lang="en-US" altLang="zh-CN" sz="1400" dirty="0" smtClean="0"/>
              <a:t>-type dot1q </a:t>
            </a:r>
            <a:r>
              <a:rPr lang="en-US" altLang="zh-CN" sz="1400" dirty="0" err="1" smtClean="0"/>
              <a:t>vid</a:t>
            </a:r>
            <a:r>
              <a:rPr lang="en-US" altLang="zh-CN" sz="1400" dirty="0" smtClean="0"/>
              <a:t> $j}</a:t>
            </a:r>
          </a:p>
          <a:p>
            <a:pPr>
              <a:lnSpc>
                <a:spcPts val="2400"/>
              </a:lnSpc>
            </a:pPr>
            <a:r>
              <a:rPr lang="en-US" altLang="zh-CN" sz="1400" dirty="0" smtClean="0"/>
              <a:t>[H3C-tcl-GigabitEthernet0/0.4]		</a:t>
            </a:r>
            <a:r>
              <a:rPr lang="zh-CN" altLang="en-US" sz="1400" dirty="0" smtClean="0">
                <a:solidFill>
                  <a:srgbClr val="0070C0"/>
                </a:solidFill>
              </a:rPr>
              <a:t>配置命令不显示，执行结束后在</a:t>
            </a:r>
            <a:r>
              <a:rPr lang="en-US" altLang="zh-CN" sz="1400" dirty="0" smtClean="0">
                <a:solidFill>
                  <a:srgbClr val="0070C0"/>
                </a:solidFill>
              </a:rPr>
              <a:t>intG0/0.4</a:t>
            </a:r>
            <a:r>
              <a:rPr lang="zh-CN" altLang="en-US" sz="1400" dirty="0" smtClean="0">
                <a:solidFill>
                  <a:srgbClr val="0070C0"/>
                </a:solidFill>
              </a:rPr>
              <a:t>下</a:t>
            </a:r>
            <a:endParaRPr lang="en-US" altLang="zh-CN" sz="1400" dirty="0" smtClean="0">
              <a:solidFill>
                <a:srgbClr val="0070C0"/>
              </a:solidFill>
            </a:endParaRPr>
          </a:p>
          <a:p>
            <a:pPr>
              <a:lnSpc>
                <a:spcPts val="2400"/>
              </a:lnSpc>
            </a:pPr>
            <a:r>
              <a:rPr lang="en-US" altLang="zh-CN" sz="1400" dirty="0" smtClean="0"/>
              <a:t> </a:t>
            </a:r>
          </a:p>
          <a:p>
            <a:pPr>
              <a:lnSpc>
                <a:spcPts val="2400"/>
              </a:lnSpc>
            </a:pPr>
            <a:r>
              <a:rPr lang="en-US" altLang="zh-CN" sz="1400" dirty="0" smtClean="0"/>
              <a:t>[H3C-tcl]set </a:t>
            </a:r>
            <a:r>
              <a:rPr lang="en-US" altLang="zh-CN" sz="1400" dirty="0" err="1" smtClean="0"/>
              <a:t>i</a:t>
            </a:r>
            <a:r>
              <a:rPr lang="en-US" altLang="zh-CN" sz="1400" dirty="0" smtClean="0"/>
              <a:t> 1</a:t>
            </a:r>
          </a:p>
          <a:p>
            <a:pPr>
              <a:lnSpc>
                <a:spcPts val="2400"/>
              </a:lnSpc>
            </a:pPr>
            <a:r>
              <a:rPr lang="en-US" altLang="zh-CN" sz="1400" dirty="0" smtClean="0">
                <a:solidFill>
                  <a:srgbClr val="FF0000"/>
                </a:solidFill>
              </a:rPr>
              <a:t>1				</a:t>
            </a:r>
            <a:r>
              <a:rPr lang="zh-CN" altLang="en-US" sz="1400" dirty="0" smtClean="0">
                <a:solidFill>
                  <a:srgbClr val="0070C0"/>
                </a:solidFill>
              </a:rPr>
              <a:t>已为 </a:t>
            </a:r>
            <a:r>
              <a:rPr lang="en-US" altLang="zh-CN" sz="1400" dirty="0" err="1" smtClean="0">
                <a:solidFill>
                  <a:srgbClr val="0070C0"/>
                </a:solidFill>
              </a:rPr>
              <a:t>i</a:t>
            </a:r>
            <a:r>
              <a:rPr lang="en-US" altLang="zh-CN" sz="1400" dirty="0" smtClean="0">
                <a:solidFill>
                  <a:srgbClr val="0070C0"/>
                </a:solidFill>
              </a:rPr>
              <a:t> </a:t>
            </a:r>
            <a:r>
              <a:rPr lang="zh-CN" altLang="en-US" sz="1400" dirty="0" smtClean="0">
                <a:solidFill>
                  <a:srgbClr val="0070C0"/>
                </a:solidFill>
              </a:rPr>
              <a:t>赋值 </a:t>
            </a:r>
            <a:r>
              <a:rPr lang="en-US" altLang="zh-CN" sz="1400" dirty="0" smtClean="0">
                <a:solidFill>
                  <a:srgbClr val="0070C0"/>
                </a:solidFill>
              </a:rPr>
              <a:t>1</a:t>
            </a:r>
          </a:p>
          <a:p>
            <a:pPr>
              <a:lnSpc>
                <a:spcPts val="2400"/>
              </a:lnSpc>
            </a:pPr>
            <a:r>
              <a:rPr lang="en-US" altLang="zh-CN" sz="1400" dirty="0" smtClean="0"/>
              <a:t>[H3C-tcl]while {$</a:t>
            </a:r>
            <a:r>
              <a:rPr lang="en-US" altLang="zh-CN" sz="1400" dirty="0" err="1" smtClean="0"/>
              <a:t>i</a:t>
            </a:r>
            <a:r>
              <a:rPr lang="en-US" altLang="zh-CN" sz="1400" dirty="0" smtClean="0"/>
              <a:t> &lt;= 4} {		</a:t>
            </a:r>
            <a:r>
              <a:rPr lang="zh-CN" altLang="en-US" sz="1400" dirty="0" smtClean="0">
                <a:solidFill>
                  <a:srgbClr val="0070C0"/>
                </a:solidFill>
              </a:rPr>
              <a:t>当 </a:t>
            </a:r>
            <a:r>
              <a:rPr lang="en-US" altLang="zh-CN" sz="1400" dirty="0" err="1" smtClean="0">
                <a:solidFill>
                  <a:srgbClr val="0070C0"/>
                </a:solidFill>
              </a:rPr>
              <a:t>i</a:t>
            </a:r>
            <a:r>
              <a:rPr lang="en-US" altLang="zh-CN" sz="1400" dirty="0" smtClean="0">
                <a:solidFill>
                  <a:srgbClr val="0070C0"/>
                </a:solidFill>
              </a:rPr>
              <a:t> &lt;= 4</a:t>
            </a:r>
            <a:r>
              <a:rPr lang="zh-CN" altLang="en-US" sz="1400" dirty="0" smtClean="0">
                <a:solidFill>
                  <a:srgbClr val="0070C0"/>
                </a:solidFill>
              </a:rPr>
              <a:t>时</a:t>
            </a:r>
            <a:endParaRPr lang="en-US" altLang="zh-CN" sz="1400" dirty="0" smtClean="0">
              <a:solidFill>
                <a:srgbClr val="0070C0"/>
              </a:solidFill>
            </a:endParaRPr>
          </a:p>
          <a:p>
            <a:pPr>
              <a:lnSpc>
                <a:spcPts val="2400"/>
              </a:lnSpc>
            </a:pPr>
            <a:r>
              <a:rPr lang="en-US" altLang="zh-CN" sz="1400" dirty="0" smtClean="0"/>
              <a:t>set j [</a:t>
            </a:r>
            <a:r>
              <a:rPr lang="en-US" altLang="zh-CN" sz="1400" dirty="0" err="1" smtClean="0"/>
              <a:t>expr</a:t>
            </a:r>
            <a:r>
              <a:rPr lang="en-US" altLang="zh-CN" sz="1400" dirty="0" smtClean="0"/>
              <a:t> $i+9]			</a:t>
            </a:r>
            <a:r>
              <a:rPr lang="zh-CN" altLang="en-US" sz="1400" dirty="0" smtClean="0">
                <a:solidFill>
                  <a:srgbClr val="0070C0"/>
                </a:solidFill>
              </a:rPr>
              <a:t>赋值 </a:t>
            </a:r>
            <a:r>
              <a:rPr lang="en-US" altLang="zh-CN" sz="1400" dirty="0" smtClean="0">
                <a:solidFill>
                  <a:srgbClr val="0070C0"/>
                </a:solidFill>
              </a:rPr>
              <a:t>j = </a:t>
            </a:r>
            <a:r>
              <a:rPr lang="en-US" altLang="zh-CN" sz="1400" dirty="0" err="1" smtClean="0">
                <a:solidFill>
                  <a:srgbClr val="0070C0"/>
                </a:solidFill>
              </a:rPr>
              <a:t>i</a:t>
            </a:r>
            <a:r>
              <a:rPr lang="en-US" altLang="zh-CN" sz="1400" dirty="0" smtClean="0">
                <a:solidFill>
                  <a:srgbClr val="0070C0"/>
                </a:solidFill>
              </a:rPr>
              <a:t> + 9</a:t>
            </a:r>
          </a:p>
          <a:p>
            <a:pPr>
              <a:lnSpc>
                <a:spcPts val="2400"/>
              </a:lnSpc>
            </a:pPr>
            <a:r>
              <a:rPr lang="en-US" altLang="zh-CN" sz="1400" dirty="0" smtClean="0"/>
              <a:t>interface </a:t>
            </a:r>
            <a:r>
              <a:rPr lang="en-US" altLang="zh-CN" sz="1400" dirty="0" err="1" smtClean="0"/>
              <a:t>gigabitethernet</a:t>
            </a:r>
            <a:r>
              <a:rPr lang="en-US" altLang="zh-CN" sz="1400" dirty="0" smtClean="0"/>
              <a:t> 0/0.$i</a:t>
            </a:r>
          </a:p>
          <a:p>
            <a:pPr>
              <a:lnSpc>
                <a:spcPts val="2400"/>
              </a:lnSpc>
            </a:pPr>
            <a:r>
              <a:rPr lang="en-US" altLang="zh-CN" sz="1400" dirty="0" err="1" smtClean="0"/>
              <a:t>ip</a:t>
            </a:r>
            <a:r>
              <a:rPr lang="en-US" altLang="zh-CN" sz="1400" dirty="0" smtClean="0"/>
              <a:t> address $i.1.1.1 24</a:t>
            </a:r>
          </a:p>
          <a:p>
            <a:pPr>
              <a:lnSpc>
                <a:spcPts val="2400"/>
              </a:lnSpc>
            </a:pPr>
            <a:r>
              <a:rPr lang="en-US" altLang="zh-CN" sz="1400" dirty="0" err="1" smtClean="0"/>
              <a:t>vlan</a:t>
            </a:r>
            <a:r>
              <a:rPr lang="en-US" altLang="zh-CN" sz="1400" dirty="0" smtClean="0"/>
              <a:t>-type dot1q </a:t>
            </a:r>
            <a:r>
              <a:rPr lang="en-US" altLang="zh-CN" sz="1400" dirty="0" err="1" smtClean="0"/>
              <a:t>vid</a:t>
            </a:r>
            <a:r>
              <a:rPr lang="en-US" altLang="zh-CN" sz="1400" dirty="0" smtClean="0"/>
              <a:t> $j</a:t>
            </a:r>
          </a:p>
          <a:p>
            <a:pPr>
              <a:lnSpc>
                <a:spcPts val="2400"/>
              </a:lnSpc>
            </a:pPr>
            <a:r>
              <a:rPr lang="en-US" altLang="zh-CN" sz="1400" dirty="0" err="1" smtClean="0"/>
              <a:t>incr</a:t>
            </a:r>
            <a:r>
              <a:rPr lang="en-US" altLang="zh-CN" sz="1400" dirty="0" smtClean="0"/>
              <a:t> </a:t>
            </a:r>
            <a:r>
              <a:rPr lang="en-US" altLang="zh-CN" sz="1400" dirty="0" err="1" smtClean="0"/>
              <a:t>i</a:t>
            </a:r>
            <a:r>
              <a:rPr lang="en-US" altLang="zh-CN" sz="1400" dirty="0" smtClean="0"/>
              <a:t>}				</a:t>
            </a:r>
            <a:r>
              <a:rPr lang="en-US" altLang="zh-CN" sz="1400" dirty="0" err="1" smtClean="0">
                <a:solidFill>
                  <a:srgbClr val="0070C0"/>
                </a:solidFill>
              </a:rPr>
              <a:t>i</a:t>
            </a:r>
            <a:r>
              <a:rPr lang="en-US" altLang="zh-CN" sz="1400" dirty="0" smtClean="0">
                <a:solidFill>
                  <a:srgbClr val="0070C0"/>
                </a:solidFill>
              </a:rPr>
              <a:t> </a:t>
            </a:r>
            <a:r>
              <a:rPr lang="zh-CN" altLang="en-US" sz="1400" dirty="0" smtClean="0">
                <a:solidFill>
                  <a:srgbClr val="0070C0"/>
                </a:solidFill>
              </a:rPr>
              <a:t>自加</a:t>
            </a:r>
            <a:r>
              <a:rPr lang="en-US" altLang="zh-CN" sz="1400" dirty="0" smtClean="0">
                <a:solidFill>
                  <a:srgbClr val="0070C0"/>
                </a:solidFill>
              </a:rPr>
              <a:t>1</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7240072"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配置案例</a:t>
            </a:r>
            <a:r>
              <a:rPr lang="en-US" altLang="zh-CN" dirty="0" smtClean="0">
                <a:latin typeface="+mn-lt"/>
                <a:ea typeface="华文细黑" pitchFamily="2" charset="-122"/>
              </a:rPr>
              <a:t>—</a:t>
            </a:r>
            <a:r>
              <a:rPr lang="zh-CN" altLang="en-US" dirty="0" smtClean="0">
                <a:latin typeface="+mn-lt"/>
                <a:ea typeface="华文细黑" pitchFamily="2" charset="-122"/>
              </a:rPr>
              <a:t>指定时间间隔执行任务</a:t>
            </a:r>
            <a:endParaRPr lang="en-US" altLang="zh-CN" dirty="0" smtClean="0">
              <a:latin typeface="+mn-lt"/>
              <a:ea typeface="华文细黑" pitchFamily="2" charset="-122"/>
            </a:endParaRPr>
          </a:p>
        </p:txBody>
      </p:sp>
      <p:sp>
        <p:nvSpPr>
          <p:cNvPr id="6" name="TextBox 5"/>
          <p:cNvSpPr txBox="1"/>
          <p:nvPr/>
        </p:nvSpPr>
        <p:spPr>
          <a:xfrm>
            <a:off x="684000" y="936000"/>
            <a:ext cx="7848000" cy="5616000"/>
          </a:xfrm>
          <a:prstGeom prst="rect">
            <a:avLst/>
          </a:prstGeom>
          <a:solidFill>
            <a:schemeClr val="accent3"/>
          </a:solidFill>
          <a:ln>
            <a:noFill/>
          </a:ln>
          <a:effectLst/>
        </p:spPr>
        <p:txBody>
          <a:bodyPr wrap="square" tIns="180000" bIns="180000" rtlCol="0">
            <a:spAutoFit/>
          </a:bodyPr>
          <a:lstStyle/>
          <a:p>
            <a:pPr>
              <a:lnSpc>
                <a:spcPts val="2200"/>
              </a:lnSpc>
            </a:pPr>
            <a:r>
              <a:rPr lang="en-US" altLang="zh-CN" sz="1400" dirty="0" smtClean="0"/>
              <a:t>&lt;H3C-tcl&gt;for  {set </a:t>
            </a:r>
            <a:r>
              <a:rPr lang="en-US" altLang="zh-CN" sz="1400" dirty="0" err="1" smtClean="0"/>
              <a:t>i</a:t>
            </a:r>
            <a:r>
              <a:rPr lang="en-US" altLang="zh-CN" sz="1400" dirty="0" smtClean="0"/>
              <a:t> 0}  {$</a:t>
            </a:r>
            <a:r>
              <a:rPr lang="en-US" altLang="zh-CN" sz="1400" dirty="0" err="1" smtClean="0"/>
              <a:t>i</a:t>
            </a:r>
            <a:r>
              <a:rPr lang="en-US" altLang="zh-CN" sz="1400" dirty="0" smtClean="0"/>
              <a:t> &lt;= 2}  {</a:t>
            </a:r>
            <a:r>
              <a:rPr lang="en-US" altLang="zh-CN" sz="1400" dirty="0" err="1" smtClean="0"/>
              <a:t>incr</a:t>
            </a:r>
            <a:r>
              <a:rPr lang="en-US" altLang="zh-CN" sz="1400" dirty="0" smtClean="0"/>
              <a:t> </a:t>
            </a:r>
            <a:r>
              <a:rPr lang="en-US" altLang="zh-CN" sz="1400" dirty="0" err="1" smtClean="0"/>
              <a:t>i</a:t>
            </a:r>
            <a:r>
              <a:rPr lang="en-US" altLang="zh-CN" sz="1400" dirty="0" smtClean="0"/>
              <a:t> 1}  {</a:t>
            </a:r>
          </a:p>
          <a:p>
            <a:pPr>
              <a:lnSpc>
                <a:spcPts val="2200"/>
              </a:lnSpc>
            </a:pPr>
            <a:r>
              <a:rPr lang="en-US" altLang="zh-CN" sz="1400" dirty="0" smtClean="0"/>
              <a:t>display clock				</a:t>
            </a:r>
            <a:r>
              <a:rPr lang="zh-CN" altLang="en-US" sz="1400" dirty="0" smtClean="0">
                <a:solidFill>
                  <a:srgbClr val="0070C0"/>
                </a:solidFill>
              </a:rPr>
              <a:t>显示当前时间信息</a:t>
            </a:r>
            <a:endParaRPr lang="en-US" altLang="zh-CN" sz="1400" dirty="0" smtClean="0">
              <a:solidFill>
                <a:srgbClr val="0070C0"/>
              </a:solidFill>
            </a:endParaRPr>
          </a:p>
          <a:p>
            <a:pPr>
              <a:lnSpc>
                <a:spcPts val="2200"/>
              </a:lnSpc>
            </a:pPr>
            <a:r>
              <a:rPr lang="en-US" altLang="zh-CN" sz="1400" dirty="0" smtClean="0"/>
              <a:t>after 5000}					</a:t>
            </a:r>
            <a:r>
              <a:rPr lang="zh-CN" altLang="en-US" sz="1400" dirty="0" smtClean="0">
                <a:solidFill>
                  <a:srgbClr val="0070C0"/>
                </a:solidFill>
              </a:rPr>
              <a:t>间隔</a:t>
            </a:r>
            <a:r>
              <a:rPr lang="en-US" altLang="zh-CN" sz="1400" dirty="0" smtClean="0">
                <a:solidFill>
                  <a:srgbClr val="0070C0"/>
                </a:solidFill>
              </a:rPr>
              <a:t>5s</a:t>
            </a:r>
            <a:r>
              <a:rPr lang="zh-CN" altLang="en-US" sz="1400" dirty="0" smtClean="0">
                <a:solidFill>
                  <a:srgbClr val="0070C0"/>
                </a:solidFill>
              </a:rPr>
              <a:t>执行（</a:t>
            </a:r>
            <a:r>
              <a:rPr lang="en-US" altLang="zh-CN" sz="1400" dirty="0" smtClean="0">
                <a:solidFill>
                  <a:srgbClr val="0070C0"/>
                </a:solidFill>
              </a:rPr>
              <a:t>after</a:t>
            </a:r>
            <a:r>
              <a:rPr lang="zh-CN" altLang="en-US" sz="1400" dirty="0" smtClean="0">
                <a:solidFill>
                  <a:srgbClr val="0070C0"/>
                </a:solidFill>
              </a:rPr>
              <a:t>后时间单位</a:t>
            </a:r>
            <a:r>
              <a:rPr lang="en-US" altLang="zh-CN" sz="1400" dirty="0" smtClean="0">
                <a:solidFill>
                  <a:srgbClr val="0070C0"/>
                </a:solidFill>
              </a:rPr>
              <a:t>ms</a:t>
            </a:r>
            <a:r>
              <a:rPr lang="zh-CN" altLang="en-US" sz="1400" dirty="0" smtClean="0">
                <a:solidFill>
                  <a:srgbClr val="0070C0"/>
                </a:solidFill>
              </a:rPr>
              <a:t>）</a:t>
            </a:r>
            <a:endParaRPr lang="en-US" altLang="zh-CN" sz="1400" dirty="0" smtClean="0">
              <a:solidFill>
                <a:srgbClr val="0070C0"/>
              </a:solidFill>
            </a:endParaRPr>
          </a:p>
          <a:p>
            <a:pPr>
              <a:lnSpc>
                <a:spcPts val="2200"/>
              </a:lnSpc>
            </a:pPr>
            <a:r>
              <a:rPr lang="en-US" altLang="zh-CN" sz="1400" dirty="0" smtClean="0"/>
              <a:t>16:45:40 UTC Fri 05/24/2013</a:t>
            </a:r>
          </a:p>
          <a:p>
            <a:pPr>
              <a:lnSpc>
                <a:spcPts val="2200"/>
              </a:lnSpc>
            </a:pPr>
            <a:r>
              <a:rPr lang="en-US" altLang="zh-CN" sz="1400" dirty="0" smtClean="0"/>
              <a:t>16:45:45 UTC Fri 05/24/2013			</a:t>
            </a:r>
            <a:r>
              <a:rPr lang="zh-CN" altLang="en-US" sz="1400" dirty="0" smtClean="0">
                <a:solidFill>
                  <a:srgbClr val="0070C0"/>
                </a:solidFill>
              </a:rPr>
              <a:t>查看命令执行结束之前，系统不会</a:t>
            </a:r>
            <a:endParaRPr lang="en-US" altLang="zh-CN" sz="1400" dirty="0" smtClean="0">
              <a:solidFill>
                <a:srgbClr val="0070C0"/>
              </a:solidFill>
            </a:endParaRPr>
          </a:p>
          <a:p>
            <a:pPr>
              <a:lnSpc>
                <a:spcPts val="2200"/>
              </a:lnSpc>
            </a:pPr>
            <a:r>
              <a:rPr lang="en-US" altLang="zh-CN" sz="1400" dirty="0" smtClean="0"/>
              <a:t>16:45:50 UTC Fri 05/24/2013			</a:t>
            </a:r>
            <a:r>
              <a:rPr lang="zh-CN" altLang="en-US" sz="1400" dirty="0" smtClean="0">
                <a:solidFill>
                  <a:srgbClr val="0070C0"/>
                </a:solidFill>
              </a:rPr>
              <a:t>跳出，不允许执行其他命令</a:t>
            </a:r>
            <a:endParaRPr lang="en-US" altLang="zh-CN" sz="1400" dirty="0" smtClean="0">
              <a:solidFill>
                <a:srgbClr val="0070C0"/>
              </a:solidFill>
            </a:endParaRPr>
          </a:p>
          <a:p>
            <a:pPr>
              <a:lnSpc>
                <a:spcPts val="2200"/>
              </a:lnSpc>
            </a:pPr>
            <a:r>
              <a:rPr lang="en-US" altLang="zh-CN" sz="1400" dirty="0" smtClean="0"/>
              <a:t>&lt;H3C-tcl&gt;</a:t>
            </a:r>
          </a:p>
          <a:p>
            <a:pPr>
              <a:lnSpc>
                <a:spcPts val="2200"/>
              </a:lnSpc>
            </a:pPr>
            <a:endParaRPr lang="en-US" altLang="zh-CN" sz="1400" dirty="0" smtClean="0">
              <a:solidFill>
                <a:srgbClr val="0070C0"/>
              </a:solidFill>
            </a:endParaRPr>
          </a:p>
          <a:p>
            <a:pPr>
              <a:lnSpc>
                <a:spcPts val="2200"/>
              </a:lnSpc>
            </a:pPr>
            <a:r>
              <a:rPr lang="en-US" altLang="zh-CN" sz="1400" dirty="0" smtClean="0"/>
              <a:t>&lt;H3C-tcl&gt;set </a:t>
            </a:r>
            <a:r>
              <a:rPr lang="en-US" altLang="zh-CN" sz="1400" dirty="0" err="1" smtClean="0"/>
              <a:t>i</a:t>
            </a:r>
            <a:r>
              <a:rPr lang="en-US" altLang="zh-CN" sz="1400" dirty="0" smtClean="0"/>
              <a:t> 1</a:t>
            </a:r>
          </a:p>
          <a:p>
            <a:pPr>
              <a:lnSpc>
                <a:spcPts val="2200"/>
              </a:lnSpc>
            </a:pPr>
            <a:r>
              <a:rPr lang="en-US" altLang="zh-CN" sz="1400" dirty="0" smtClean="0"/>
              <a:t>1</a:t>
            </a:r>
          </a:p>
          <a:p>
            <a:pPr>
              <a:lnSpc>
                <a:spcPts val="2200"/>
              </a:lnSpc>
            </a:pPr>
            <a:r>
              <a:rPr lang="en-US" altLang="zh-CN" sz="1400" dirty="0" smtClean="0"/>
              <a:t>&lt;H3C-tcl&gt;while  {$</a:t>
            </a:r>
            <a:r>
              <a:rPr lang="en-US" altLang="zh-CN" sz="1400" dirty="0" err="1" smtClean="0"/>
              <a:t>i</a:t>
            </a:r>
            <a:r>
              <a:rPr lang="en-US" altLang="zh-CN" sz="1400" dirty="0" smtClean="0"/>
              <a:t> &lt;= 3}  {</a:t>
            </a:r>
          </a:p>
          <a:p>
            <a:pPr>
              <a:lnSpc>
                <a:spcPts val="2200"/>
              </a:lnSpc>
            </a:pPr>
            <a:r>
              <a:rPr lang="en-US" altLang="zh-CN" sz="1400" dirty="0" smtClean="0"/>
              <a:t>display clock</a:t>
            </a:r>
          </a:p>
          <a:p>
            <a:pPr>
              <a:lnSpc>
                <a:spcPts val="2200"/>
              </a:lnSpc>
            </a:pPr>
            <a:r>
              <a:rPr lang="en-US" altLang="zh-CN" sz="1400" dirty="0" smtClean="0"/>
              <a:t>after 5000</a:t>
            </a:r>
          </a:p>
          <a:p>
            <a:pPr>
              <a:lnSpc>
                <a:spcPts val="2200"/>
              </a:lnSpc>
            </a:pPr>
            <a:r>
              <a:rPr lang="en-US" altLang="zh-CN" sz="1400" dirty="0" err="1" smtClean="0"/>
              <a:t>incr</a:t>
            </a:r>
            <a:r>
              <a:rPr lang="en-US" altLang="zh-CN" sz="1400" dirty="0" smtClean="0"/>
              <a:t> </a:t>
            </a:r>
            <a:r>
              <a:rPr lang="en-US" altLang="zh-CN" sz="1400" dirty="0" err="1" smtClean="0"/>
              <a:t>i</a:t>
            </a:r>
            <a:r>
              <a:rPr lang="en-US" altLang="zh-CN" sz="1400" dirty="0" smtClean="0"/>
              <a:t>}</a:t>
            </a:r>
          </a:p>
          <a:p>
            <a:pPr>
              <a:lnSpc>
                <a:spcPts val="2200"/>
              </a:lnSpc>
            </a:pPr>
            <a:r>
              <a:rPr lang="en-US" altLang="zh-CN" sz="1400" dirty="0" smtClean="0"/>
              <a:t>11:14:19 UTC Fri 05/24/2013</a:t>
            </a:r>
          </a:p>
          <a:p>
            <a:pPr>
              <a:lnSpc>
                <a:spcPts val="2200"/>
              </a:lnSpc>
            </a:pPr>
            <a:r>
              <a:rPr lang="en-US" altLang="zh-CN" sz="1400" dirty="0" smtClean="0"/>
              <a:t>11:14:24 UTC Fri 05/24/2013</a:t>
            </a:r>
          </a:p>
          <a:p>
            <a:pPr>
              <a:lnSpc>
                <a:spcPts val="2200"/>
              </a:lnSpc>
            </a:pPr>
            <a:r>
              <a:rPr lang="en-US" altLang="zh-CN" sz="1400" dirty="0" smtClean="0"/>
              <a:t>11:14:29 UTC Fri 05/24/2013</a:t>
            </a:r>
          </a:p>
          <a:p>
            <a:pPr>
              <a:lnSpc>
                <a:spcPts val="2200"/>
              </a:lnSpc>
            </a:pPr>
            <a:r>
              <a:rPr lang="en-US" altLang="zh-CN" sz="1400" dirty="0" smtClean="0"/>
              <a:t>&lt;H3C-tcl&gt;</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en-US" altLang="zh-CN" dirty="0" smtClean="0">
                <a:latin typeface="+mn-lt"/>
                <a:ea typeface="华文细黑" pitchFamily="2" charset="-122"/>
              </a:rPr>
              <a:t>TCL</a:t>
            </a:r>
            <a:r>
              <a:rPr lang="zh-CN" altLang="en-US" dirty="0" smtClean="0">
                <a:latin typeface="+mn-lt"/>
                <a:ea typeface="华文细黑" pitchFamily="2" charset="-122"/>
              </a:rPr>
              <a:t>脚本配置</a:t>
            </a:r>
            <a:r>
              <a:rPr lang="en-US" altLang="zh-CN" dirty="0" smtClean="0">
                <a:latin typeface="+mn-lt"/>
                <a:ea typeface="华文细黑" pitchFamily="2" charset="-122"/>
              </a:rPr>
              <a:t>—</a:t>
            </a:r>
            <a:r>
              <a:rPr lang="zh-CN" altLang="en-US" dirty="0" smtClean="0">
                <a:latin typeface="+mn-lt"/>
                <a:ea typeface="华文细黑" pitchFamily="2" charset="-122"/>
              </a:rPr>
              <a:t>注意事项</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4779016"/>
          </a:xfrm>
        </p:spPr>
        <p:txBody>
          <a:bodyPr/>
          <a:lstStyle/>
          <a:p>
            <a:pPr algn="just">
              <a:lnSpc>
                <a:spcPct val="200000"/>
              </a:lnSpc>
              <a:buSzPct val="80000"/>
            </a:pPr>
            <a:r>
              <a:rPr lang="zh-CN" altLang="en-US" sz="1800" dirty="0" smtClean="0">
                <a:solidFill>
                  <a:schemeClr val="tx1"/>
                </a:solidFill>
                <a:latin typeface="+mn-lt"/>
                <a:ea typeface="华文细黑" pitchFamily="2" charset="-122"/>
              </a:rPr>
              <a:t>注意：</a:t>
            </a:r>
            <a:r>
              <a:rPr lang="zh-CN" altLang="en-US" sz="1800" dirty="0" smtClean="0">
                <a:latin typeface="+mn-lt"/>
                <a:ea typeface="华文细黑" pitchFamily="2" charset="-122"/>
              </a:rPr>
              <a:t>目前，若</a:t>
            </a:r>
            <a:r>
              <a:rPr lang="en-US" altLang="zh-CN" sz="1800" dirty="0" smtClean="0">
                <a:latin typeface="+mn-lt"/>
                <a:ea typeface="华文细黑" pitchFamily="2" charset="-122"/>
              </a:rPr>
              <a:t>TCL</a:t>
            </a:r>
            <a:r>
              <a:rPr lang="zh-CN" altLang="en-US" sz="1800" dirty="0" smtClean="0">
                <a:latin typeface="+mn-lt"/>
                <a:ea typeface="华文细黑" pitchFamily="2" charset="-122"/>
              </a:rPr>
              <a:t>语句是死循环，则无法退出循环体，必须重启设备</a:t>
            </a:r>
            <a:endParaRPr lang="en-US" altLang="zh-CN" sz="1800" dirty="0" smtClean="0">
              <a:latin typeface="+mn-lt"/>
              <a:ea typeface="华文细黑" pitchFamily="2" charset="-122"/>
            </a:endParaRPr>
          </a:p>
          <a:p>
            <a:pPr algn="just">
              <a:lnSpc>
                <a:spcPct val="200000"/>
              </a:lnSpc>
              <a:buSzPct val="80000"/>
            </a:pPr>
            <a:r>
              <a:rPr lang="en-US" altLang="zh-CN" sz="1800" dirty="0" smtClean="0">
                <a:latin typeface="+mn-lt"/>
                <a:ea typeface="华文细黑" pitchFamily="2" charset="-122"/>
              </a:rPr>
              <a:t>After</a:t>
            </a:r>
            <a:r>
              <a:rPr lang="zh-CN" altLang="en-US" sz="1800" dirty="0" smtClean="0">
                <a:latin typeface="+mn-lt"/>
                <a:ea typeface="华文细黑" pitchFamily="2" charset="-122"/>
              </a:rPr>
              <a:t>语句后的时间参数，单位是毫秒（</a:t>
            </a:r>
            <a:r>
              <a:rPr lang="en-US" altLang="zh-CN" sz="1800" dirty="0" smtClean="0">
                <a:latin typeface="+mn-lt"/>
                <a:ea typeface="华文细黑" pitchFamily="2" charset="-122"/>
              </a:rPr>
              <a:t>ms</a:t>
            </a:r>
            <a:r>
              <a:rPr lang="zh-CN" altLang="en-US" sz="1800" dirty="0" smtClean="0">
                <a:latin typeface="+mn-lt"/>
                <a:ea typeface="华文细黑" pitchFamily="2" charset="-122"/>
              </a:rPr>
              <a:t>）</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执行性命令不会显示。在命令执行结束后，会停留在最后执行命令的视图下：如之前案例中的</a:t>
            </a:r>
            <a:r>
              <a:rPr lang="en-US" altLang="zh-CN" sz="1800" dirty="0" smtClean="0">
                <a:latin typeface="+mn-lt"/>
                <a:ea typeface="华文细黑" pitchFamily="2" charset="-122"/>
              </a:rPr>
              <a:t>[H3C-tcl-GigabitEthernet0/0.4]</a:t>
            </a:r>
          </a:p>
          <a:p>
            <a:pPr algn="just">
              <a:lnSpc>
                <a:spcPct val="200000"/>
              </a:lnSpc>
              <a:buSzPct val="80000"/>
            </a:pPr>
            <a:r>
              <a:rPr lang="zh-CN" altLang="en-US" sz="1800" dirty="0" smtClean="0">
                <a:latin typeface="+mn-lt"/>
                <a:ea typeface="华文细黑" pitchFamily="2" charset="-122"/>
              </a:rPr>
              <a:t>执行</a:t>
            </a:r>
            <a:r>
              <a:rPr lang="en-US" altLang="zh-CN" sz="1800" dirty="0" smtClean="0">
                <a:latin typeface="+mn-lt"/>
                <a:ea typeface="华文细黑" pitchFamily="2" charset="-122"/>
              </a:rPr>
              <a:t>display</a:t>
            </a:r>
            <a:r>
              <a:rPr lang="zh-CN" altLang="en-US" sz="1800" dirty="0" smtClean="0">
                <a:latin typeface="+mn-lt"/>
                <a:ea typeface="华文细黑" pitchFamily="2" charset="-122"/>
              </a:rPr>
              <a:t>命令会打印状态信息，并在输出完全结束后跳出循环</a:t>
            </a:r>
            <a:endParaRPr lang="en-US" altLang="zh-CN" sz="1800" dirty="0" smtClean="0">
              <a:latin typeface="+mn-lt"/>
              <a:ea typeface="华文细黑" pitchFamily="2" charset="-122"/>
            </a:endParaRPr>
          </a:p>
          <a:p>
            <a:pPr algn="just">
              <a:lnSpc>
                <a:spcPct val="200000"/>
              </a:lnSpc>
              <a:buSzPct val="80000"/>
            </a:pPr>
            <a:r>
              <a:rPr lang="zh-CN" altLang="en-US" sz="1800" dirty="0" smtClean="0">
                <a:latin typeface="+mn-lt"/>
                <a:ea typeface="华文细黑" pitchFamily="2" charset="-122"/>
              </a:rPr>
              <a:t>在循环体执行过程中，任何操作命令无效。例如循环中有</a:t>
            </a:r>
            <a:r>
              <a:rPr lang="en-US" altLang="zh-CN" sz="1800" dirty="0" smtClean="0">
                <a:latin typeface="+mn-lt"/>
                <a:ea typeface="华文细黑" pitchFamily="2" charset="-122"/>
              </a:rPr>
              <a:t>after</a:t>
            </a:r>
            <a:r>
              <a:rPr lang="zh-CN" altLang="en-US" sz="1800" dirty="0" smtClean="0">
                <a:latin typeface="+mn-lt"/>
                <a:ea typeface="华文细黑" pitchFamily="2" charset="-122"/>
              </a:rPr>
              <a:t>语句，则循环执行中，每次必须等待</a:t>
            </a:r>
            <a:r>
              <a:rPr lang="en-US" altLang="zh-CN" sz="1800" dirty="0" smtClean="0">
                <a:latin typeface="+mn-lt"/>
                <a:ea typeface="华文细黑" pitchFamily="2" charset="-122"/>
              </a:rPr>
              <a:t>after</a:t>
            </a:r>
            <a:r>
              <a:rPr lang="zh-CN" altLang="en-US" sz="1800" dirty="0" smtClean="0">
                <a:latin typeface="+mn-lt"/>
                <a:ea typeface="华文细黑" pitchFamily="2" charset="-122"/>
              </a:rPr>
              <a:t>中参数配置的延迟时间过后，才会继续执行；循环全部执行结束并跳出后，才可以继续对设备进行配置</a:t>
            </a:r>
            <a:endParaRPr lang="en-US" altLang="zh-CN" sz="1800"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版本升级</a:t>
            </a:r>
            <a:r>
              <a:rPr lang="zh-CN" altLang="en-US" dirty="0" smtClean="0">
                <a:ea typeface="华文细黑" pitchFamily="2" charset="-122"/>
              </a:rPr>
              <a:t>流程</a:t>
            </a:r>
            <a:endParaRPr lang="en-US" altLang="zh-CN" dirty="0" smtClean="0">
              <a:latin typeface="+mn-lt"/>
              <a:ea typeface="华文细黑" pitchFamily="2" charset="-122"/>
            </a:endParaRPr>
          </a:p>
        </p:txBody>
      </p:sp>
      <p:sp>
        <p:nvSpPr>
          <p:cNvPr id="6" name="TextBox 5"/>
          <p:cNvSpPr txBox="1"/>
          <p:nvPr/>
        </p:nvSpPr>
        <p:spPr>
          <a:xfrm>
            <a:off x="571472" y="1071546"/>
            <a:ext cx="8072494" cy="4887831"/>
          </a:xfrm>
          <a:prstGeom prst="rect">
            <a:avLst/>
          </a:prstGeom>
          <a:solidFill>
            <a:schemeClr val="accent3"/>
          </a:solidFill>
          <a:ln>
            <a:solidFill>
              <a:schemeClr val="bg1"/>
            </a:solidFill>
          </a:ln>
          <a:effectLst/>
        </p:spPr>
        <p:txBody>
          <a:bodyPr wrap="square" tIns="180000" bIns="180000" rtlCol="0">
            <a:spAutoFit/>
          </a:bodyPr>
          <a:lstStyle/>
          <a:p>
            <a:pPr>
              <a:lnSpc>
                <a:spcPct val="150000"/>
              </a:lnSpc>
            </a:pPr>
            <a:r>
              <a:rPr lang="en-US" altLang="zh-CN" sz="1400" dirty="0" smtClean="0"/>
              <a:t>&lt;H3C&gt;ftp 1.1.1.2</a:t>
            </a:r>
          </a:p>
          <a:p>
            <a:pPr>
              <a:lnSpc>
                <a:spcPct val="150000"/>
              </a:lnSpc>
            </a:pPr>
            <a:r>
              <a:rPr lang="en-US" altLang="zh-CN" sz="1400" dirty="0" smtClean="0"/>
              <a:t>Connected to 1.1.1.2 (1.1.1.2).</a:t>
            </a:r>
          </a:p>
          <a:p>
            <a:pPr>
              <a:lnSpc>
                <a:spcPct val="150000"/>
              </a:lnSpc>
            </a:pPr>
            <a:r>
              <a:rPr lang="en-US" altLang="zh-CN" sz="1400" dirty="0" smtClean="0"/>
              <a:t>220 3Com 3CDaemon FTP Server Version 2.0</a:t>
            </a:r>
          </a:p>
          <a:p>
            <a:pPr>
              <a:lnSpc>
                <a:spcPct val="150000"/>
              </a:lnSpc>
            </a:pPr>
            <a:r>
              <a:rPr lang="en-US" altLang="zh-CN" sz="1400" dirty="0" smtClean="0"/>
              <a:t>User (1.1.1.2:(none)): 111</a:t>
            </a:r>
          </a:p>
          <a:p>
            <a:pPr>
              <a:lnSpc>
                <a:spcPct val="150000"/>
              </a:lnSpc>
            </a:pPr>
            <a:r>
              <a:rPr lang="en-US" altLang="zh-CN" sz="1400" dirty="0" smtClean="0"/>
              <a:t>331 User name ok, need password</a:t>
            </a:r>
          </a:p>
          <a:p>
            <a:pPr>
              <a:lnSpc>
                <a:spcPct val="150000"/>
              </a:lnSpc>
            </a:pPr>
            <a:r>
              <a:rPr lang="en-US" altLang="zh-CN" sz="1400" dirty="0" smtClean="0"/>
              <a:t>Password: </a:t>
            </a:r>
          </a:p>
          <a:p>
            <a:pPr>
              <a:lnSpc>
                <a:spcPct val="150000"/>
              </a:lnSpc>
            </a:pPr>
            <a:r>
              <a:rPr lang="en-US" altLang="zh-CN" sz="1400" dirty="0" smtClean="0"/>
              <a:t>230 User logged in</a:t>
            </a:r>
          </a:p>
          <a:p>
            <a:pPr>
              <a:lnSpc>
                <a:spcPct val="150000"/>
              </a:lnSpc>
            </a:pPr>
            <a:r>
              <a:rPr lang="en-US" altLang="zh-CN" sz="1400" dirty="0" smtClean="0"/>
              <a:t>Remote system type is UNIX.</a:t>
            </a:r>
          </a:p>
          <a:p>
            <a:pPr>
              <a:lnSpc>
                <a:spcPct val="150000"/>
              </a:lnSpc>
            </a:pPr>
            <a:r>
              <a:rPr lang="en-US" altLang="zh-CN" sz="1400" dirty="0" smtClean="0">
                <a:solidFill>
                  <a:srgbClr val="FF0000"/>
                </a:solidFill>
              </a:rPr>
              <a:t>Using binary mode to transfer files.	</a:t>
            </a:r>
            <a:r>
              <a:rPr lang="en-US" altLang="zh-CN" sz="1400" dirty="0" smtClean="0"/>
              <a:t>		</a:t>
            </a:r>
            <a:r>
              <a:rPr lang="en-US" altLang="zh-CN" sz="1400" dirty="0" smtClean="0">
                <a:solidFill>
                  <a:srgbClr val="0070C0"/>
                </a:solidFill>
              </a:rPr>
              <a:t>FTP</a:t>
            </a:r>
            <a:r>
              <a:rPr lang="zh-CN" altLang="en-US" sz="1400" dirty="0" smtClean="0">
                <a:solidFill>
                  <a:srgbClr val="0070C0"/>
                </a:solidFill>
              </a:rPr>
              <a:t>传输时必须使用二进制模式</a:t>
            </a:r>
            <a:endParaRPr lang="en-US" altLang="zh-CN" sz="1400" dirty="0" smtClean="0">
              <a:solidFill>
                <a:srgbClr val="0070C0"/>
              </a:solidFill>
            </a:endParaRPr>
          </a:p>
          <a:p>
            <a:pPr>
              <a:lnSpc>
                <a:spcPct val="150000"/>
              </a:lnSpc>
            </a:pPr>
            <a:r>
              <a:rPr lang="en-US" altLang="zh-CN" sz="1400" dirty="0" smtClean="0"/>
              <a:t>&lt;ftp&gt; get MSR36-CMW710-E0006L01.IPE		</a:t>
            </a:r>
            <a:r>
              <a:rPr lang="en-US" altLang="zh-CN" sz="1400" dirty="0" smtClean="0">
                <a:solidFill>
                  <a:srgbClr val="0070C0"/>
                </a:solidFill>
              </a:rPr>
              <a:t>FTP</a:t>
            </a:r>
            <a:r>
              <a:rPr lang="zh-CN" altLang="en-US" sz="1400" dirty="0" smtClean="0">
                <a:solidFill>
                  <a:srgbClr val="0070C0"/>
                </a:solidFill>
              </a:rPr>
              <a:t>的</a:t>
            </a:r>
            <a:r>
              <a:rPr lang="en-US" altLang="zh-CN" sz="1400" dirty="0" smtClean="0">
                <a:solidFill>
                  <a:srgbClr val="0070C0"/>
                </a:solidFill>
              </a:rPr>
              <a:t>ASCII</a:t>
            </a:r>
            <a:r>
              <a:rPr lang="zh-CN" altLang="en-US" sz="1400" dirty="0" smtClean="0">
                <a:solidFill>
                  <a:srgbClr val="0070C0"/>
                </a:solidFill>
              </a:rPr>
              <a:t>模式传输会损坏文件</a:t>
            </a:r>
            <a:endParaRPr lang="en-US" altLang="zh-CN" sz="1400" dirty="0" smtClean="0">
              <a:solidFill>
                <a:srgbClr val="0070C0"/>
              </a:solidFill>
            </a:endParaRPr>
          </a:p>
          <a:p>
            <a:pPr>
              <a:lnSpc>
                <a:spcPct val="150000"/>
              </a:lnSpc>
            </a:pPr>
            <a:r>
              <a:rPr lang="en-US" altLang="zh-CN" sz="1400" dirty="0" smtClean="0"/>
              <a:t>227 Entering passive mode (1,1,1,2,204,141)</a:t>
            </a:r>
          </a:p>
          <a:p>
            <a:pPr>
              <a:lnSpc>
                <a:spcPct val="150000"/>
              </a:lnSpc>
            </a:pPr>
            <a:r>
              <a:rPr lang="en-US" altLang="zh-CN" sz="1400" dirty="0" smtClean="0"/>
              <a:t>125 Using existing data connection</a:t>
            </a:r>
          </a:p>
          <a:p>
            <a:pPr>
              <a:lnSpc>
                <a:spcPct val="150000"/>
              </a:lnSpc>
            </a:pPr>
            <a:r>
              <a:rPr lang="en-US" altLang="zh-CN" sz="1400" dirty="0" smtClean="0"/>
              <a:t>226 Closing data connection; File transfer successful.</a:t>
            </a:r>
          </a:p>
          <a:p>
            <a:pPr>
              <a:lnSpc>
                <a:spcPct val="150000"/>
              </a:lnSpc>
            </a:pPr>
            <a:r>
              <a:rPr lang="en-US" altLang="zh-CN" sz="1400" dirty="0" smtClean="0"/>
              <a:t>47626240 bytes received in 34.8 seconds (1.31 </a:t>
            </a:r>
            <a:r>
              <a:rPr lang="en-US" altLang="zh-CN" sz="1400" dirty="0" err="1" smtClean="0"/>
              <a:t>Mbyte</a:t>
            </a:r>
            <a:r>
              <a:rPr lang="en-US" altLang="zh-CN" sz="1400" dirty="0" smtClean="0"/>
              <a:t>/s)</a:t>
            </a:r>
          </a:p>
        </p:txBody>
      </p:sp>
      <p:pic>
        <p:nvPicPr>
          <p:cNvPr id="1026" name="Picture 2"/>
          <p:cNvPicPr>
            <a:picLocks noChangeAspect="1" noChangeArrowheads="1"/>
          </p:cNvPicPr>
          <p:nvPr/>
        </p:nvPicPr>
        <p:blipFill>
          <a:blip r:embed="rId3"/>
          <a:srcRect/>
          <a:stretch>
            <a:fillRect/>
          </a:stretch>
        </p:blipFill>
        <p:spPr bwMode="auto">
          <a:xfrm>
            <a:off x="4857752" y="1214422"/>
            <a:ext cx="3571900" cy="10370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1524000"/>
            <a:ext cx="5762625" cy="4404539"/>
          </a:xfrm>
          <a:prstGeom prst="rect">
            <a:avLst/>
          </a:prstGeom>
          <a:noFill/>
          <a:ln w="9525">
            <a:noFill/>
            <a:miter lim="800000"/>
            <a:headEnd/>
            <a:tailEnd/>
          </a:ln>
        </p:spPr>
        <p:txBody>
          <a:bodyPr>
            <a:spAutoFit/>
          </a:bodyPr>
          <a:lstStyle/>
          <a:p>
            <a:pPr marL="363538" indent="-363538">
              <a:lnSpc>
                <a:spcPct val="150000"/>
              </a:lnSpc>
              <a:spcBef>
                <a:spcPts val="600"/>
              </a:spcBef>
              <a:buFont typeface="Wingdings" pitchFamily="2" charset="2"/>
              <a:buChar char="n"/>
            </a:pPr>
            <a:r>
              <a:rPr lang="en-US" altLang="zh-CN" sz="2800" b="1" dirty="0" smtClean="0">
                <a:ea typeface="华文细黑" pitchFamily="2" charset="-122"/>
              </a:rPr>
              <a:t>MSR G2</a:t>
            </a:r>
            <a:r>
              <a:rPr lang="zh-CN" altLang="en-US" sz="2800" b="1" dirty="0" smtClean="0">
                <a:ea typeface="华文细黑" pitchFamily="2" charset="-122"/>
              </a:rPr>
              <a:t>版本说明</a:t>
            </a:r>
          </a:p>
          <a:p>
            <a:pPr marL="363538" indent="-363538">
              <a:lnSpc>
                <a:spcPct val="150000"/>
              </a:lnSpc>
              <a:spcBef>
                <a:spcPts val="600"/>
              </a:spcBef>
              <a:buClr>
                <a:schemeClr val="tx1"/>
              </a:buClr>
              <a:buFont typeface="Wingdings" pitchFamily="2" charset="2"/>
              <a:buChar char="n"/>
            </a:pPr>
            <a:r>
              <a:rPr lang="en-US" altLang="zh-CN" sz="2800" b="1" dirty="0" smtClean="0">
                <a:ea typeface="华文细黑" pitchFamily="2" charset="-122"/>
              </a:rPr>
              <a:t>MSR G2 License</a:t>
            </a:r>
            <a:r>
              <a:rPr lang="zh-CN" altLang="en-US" sz="2800" b="1" dirty="0" smtClean="0">
                <a:ea typeface="华文细黑" pitchFamily="2" charset="-122"/>
              </a:rPr>
              <a:t>加载</a:t>
            </a: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基于角色的用户访问</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zh-CN" altLang="en-US" sz="2800" b="1" dirty="0" smtClean="0">
                <a:ea typeface="华文细黑" pitchFamily="2" charset="-122"/>
              </a:rPr>
              <a:t>嵌入式自动化架构</a:t>
            </a:r>
            <a:endParaRPr lang="en-US" altLang="zh-CN" sz="2800" b="1" dirty="0" smtClean="0">
              <a:ea typeface="华文细黑" pitchFamily="2" charset="-122"/>
            </a:endParaRPr>
          </a:p>
          <a:p>
            <a:pPr marL="363538" indent="-363538">
              <a:lnSpc>
                <a:spcPct val="150000"/>
              </a:lnSpc>
              <a:spcBef>
                <a:spcPts val="600"/>
              </a:spcBef>
              <a:buFont typeface="Wingdings" pitchFamily="2" charset="2"/>
              <a:buChar char="n"/>
            </a:pPr>
            <a:r>
              <a:rPr lang="en-US" altLang="zh-CN" sz="2800" b="1" dirty="0" smtClean="0">
                <a:ea typeface="华文细黑" pitchFamily="2" charset="-122"/>
              </a:rPr>
              <a:t>TCL</a:t>
            </a:r>
            <a:r>
              <a:rPr lang="zh-CN" altLang="en-US" sz="2800" b="1" dirty="0" smtClean="0">
                <a:ea typeface="华文细黑" pitchFamily="2" charset="-122"/>
              </a:rPr>
              <a:t>脚本配置</a:t>
            </a:r>
            <a:endParaRPr lang="en-US" altLang="zh-CN" sz="2800" b="1" dirty="0" smtClean="0">
              <a:ea typeface="华文细黑" pitchFamily="2" charset="-122"/>
            </a:endParaRPr>
          </a:p>
          <a:p>
            <a:pPr marL="363538" indent="-363538">
              <a:lnSpc>
                <a:spcPct val="150000"/>
              </a:lnSpc>
              <a:spcBef>
                <a:spcPts val="600"/>
              </a:spcBef>
              <a:buClr>
                <a:srgbClr val="C00000"/>
              </a:buClr>
              <a:buFont typeface="Wingdings" pitchFamily="2" charset="2"/>
              <a:buChar char="n"/>
            </a:pPr>
            <a:r>
              <a:rPr lang="zh-CN" altLang="en-US" sz="2800" b="1" dirty="0" smtClean="0">
                <a:solidFill>
                  <a:srgbClr val="C00000"/>
                </a:solidFill>
                <a:ea typeface="华文细黑" pitchFamily="2" charset="-122"/>
              </a:rPr>
              <a:t>定时执行任务</a:t>
            </a:r>
          </a:p>
        </p:txBody>
      </p:sp>
      <p:sp>
        <p:nvSpPr>
          <p:cNvPr id="41987" name="Text Box 3"/>
          <p:cNvSpPr txBox="1">
            <a:spLocks noChangeArrowheads="1"/>
          </p:cNvSpPr>
          <p:nvPr/>
        </p:nvSpPr>
        <p:spPr bwMode="auto">
          <a:xfrm>
            <a:off x="532800" y="785794"/>
            <a:ext cx="2059200" cy="519113"/>
          </a:xfrm>
          <a:prstGeom prst="rect">
            <a:avLst/>
          </a:prstGeom>
          <a:noFill/>
          <a:ln w="9525" algn="ctr">
            <a:noFill/>
            <a:miter lim="800000"/>
            <a:headEnd/>
            <a:tailEnd/>
          </a:ln>
        </p:spPr>
        <p:txBody>
          <a:bodyPr lIns="91425" tIns="45712" rIns="91425" bIns="45712" anchor="ctr"/>
          <a:lstStyle/>
          <a:p>
            <a:r>
              <a:rPr lang="zh-CN" altLang="en-US" sz="3200" b="1" dirty="0">
                <a:solidFill>
                  <a:srgbClr val="CC0000"/>
                </a:solidFill>
                <a:latin typeface="华文细黑" pitchFamily="2" charset="-122"/>
                <a:ea typeface="华文细黑" pitchFamily="2" charset="-122"/>
              </a:rPr>
              <a:t>目录</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3882486" cy="609600"/>
          </a:xfrm>
        </p:spPr>
        <p:txBody>
          <a:bodyPr/>
          <a:lstStyle/>
          <a:p>
            <a:pPr eaLnBrk="1" hangingPunct="1"/>
            <a:r>
              <a:rPr lang="zh-CN" altLang="en-US" dirty="0" smtClean="0">
                <a:latin typeface="+mn-lt"/>
                <a:ea typeface="华文细黑" pitchFamily="2" charset="-122"/>
              </a:rPr>
              <a:t>定时执行任务</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11188" y="1071546"/>
            <a:ext cx="7889902" cy="5060964"/>
          </a:xfrm>
        </p:spPr>
        <p:txBody>
          <a:bodyPr/>
          <a:lstStyle/>
          <a:p>
            <a:pPr>
              <a:lnSpc>
                <a:spcPct val="200000"/>
              </a:lnSpc>
              <a:buSzPct val="80000"/>
            </a:pPr>
            <a:r>
              <a:rPr lang="zh-CN" altLang="en-US" sz="1800" dirty="0" smtClean="0">
                <a:latin typeface="+mn-lt"/>
                <a:ea typeface="华文细黑" pitchFamily="2" charset="-122"/>
              </a:rPr>
              <a:t>通过配置定时执行任务功能可以让设备在指定时刻或延迟指定时间后，自动执行指定命令，使设备能够在无人值守的情况下完成某些配置</a:t>
            </a:r>
            <a:endParaRPr lang="en-US" altLang="zh-CN" sz="1800" dirty="0" smtClean="0">
              <a:latin typeface="+mn-lt"/>
              <a:ea typeface="华文细黑" pitchFamily="2" charset="-122"/>
            </a:endParaRPr>
          </a:p>
          <a:p>
            <a:pPr>
              <a:lnSpc>
                <a:spcPct val="200000"/>
              </a:lnSpc>
              <a:buSzPct val="80000"/>
            </a:pPr>
            <a:r>
              <a:rPr lang="zh-CN" altLang="en-US" sz="1800" dirty="0" smtClean="0">
                <a:ea typeface="华文细黑" pitchFamily="2" charset="-122"/>
              </a:rPr>
              <a:t>增强了设备的自动控制和管理能力，提高了易用性，而且可以起到有效节能的作用</a:t>
            </a:r>
            <a:endParaRPr lang="en-US" altLang="zh-CN" sz="1800" dirty="0" smtClean="0">
              <a:ea typeface="华文细黑" pitchFamily="2" charset="-122"/>
            </a:endParaRPr>
          </a:p>
          <a:p>
            <a:pPr>
              <a:lnSpc>
                <a:spcPct val="200000"/>
              </a:lnSpc>
              <a:buSzPct val="80000"/>
            </a:pPr>
            <a:r>
              <a:rPr lang="zh-CN" altLang="en-US" sz="1800" dirty="0" smtClean="0">
                <a:ea typeface="华文细黑" pitchFamily="2" charset="-122"/>
              </a:rPr>
              <a:t>定时执行任务有两种类型：一次性执行方式和循环执行方式</a:t>
            </a:r>
            <a:endParaRPr lang="en-US" altLang="zh-CN" sz="1800" dirty="0" smtClean="0">
              <a:ea typeface="华文细黑" pitchFamily="2" charset="-122"/>
            </a:endParaRPr>
          </a:p>
          <a:p>
            <a:pPr>
              <a:lnSpc>
                <a:spcPct val="200000"/>
              </a:lnSpc>
              <a:buSzPct val="80000"/>
            </a:pPr>
            <a:r>
              <a:rPr lang="zh-CN" altLang="en-US" sz="1800" dirty="0" smtClean="0">
                <a:ea typeface="华文细黑" pitchFamily="2" charset="-122"/>
              </a:rPr>
              <a:t>两种方式都支持在同一任务中执行多条命令</a:t>
            </a:r>
            <a:endParaRPr lang="en-US" altLang="zh-CN" sz="1800" dirty="0" smtClean="0">
              <a:ea typeface="华文细黑" pitchFamily="2"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执行一次</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82626" y="928670"/>
            <a:ext cx="7889902" cy="5429288"/>
          </a:xfrm>
        </p:spPr>
        <p:txBody>
          <a:bodyPr/>
          <a:lstStyle/>
          <a:p>
            <a:pPr>
              <a:lnSpc>
                <a:spcPts val="3200"/>
              </a:lnSpc>
              <a:buSzPct val="80000"/>
            </a:pPr>
            <a:r>
              <a:rPr lang="zh-CN" altLang="en-US" sz="1800" dirty="0" smtClean="0">
                <a:latin typeface="+mn-lt"/>
                <a:ea typeface="华文细黑" pitchFamily="2" charset="-122"/>
              </a:rPr>
              <a:t>首先要创建</a:t>
            </a:r>
            <a:r>
              <a:rPr lang="en-US" altLang="zh-CN" sz="1800" dirty="0" smtClean="0">
                <a:latin typeface="+mn-lt"/>
                <a:ea typeface="华文细黑" pitchFamily="2" charset="-122"/>
              </a:rPr>
              <a:t>job</a:t>
            </a:r>
          </a:p>
          <a:p>
            <a:pPr lvl="1" eaLnBrk="1" hangingPunct="1">
              <a:lnSpc>
                <a:spcPts val="3200"/>
              </a:lnSpc>
              <a:buSzPct val="80000"/>
            </a:pPr>
            <a:r>
              <a:rPr lang="en-US" sz="1600" b="1" dirty="0" smtClean="0">
                <a:latin typeface="+mn-lt"/>
                <a:ea typeface="华文细黑" pitchFamily="2" charset="-122"/>
              </a:rPr>
              <a:t>scheduler job </a:t>
            </a:r>
            <a:r>
              <a:rPr lang="en-US" sz="1600" i="1" dirty="0" err="1" smtClean="0">
                <a:latin typeface="+mn-lt"/>
                <a:ea typeface="华文细黑" pitchFamily="2" charset="-122"/>
              </a:rPr>
              <a:t>job</a:t>
            </a:r>
            <a:r>
              <a:rPr lang="en-US" sz="1600" i="1" dirty="0" smtClean="0">
                <a:latin typeface="+mn-lt"/>
                <a:ea typeface="华文细黑" pitchFamily="2" charset="-122"/>
              </a:rPr>
              <a:t>-name</a:t>
            </a:r>
            <a:endParaRPr lang="en-US" altLang="zh-CN" sz="1600" dirty="0" smtClean="0">
              <a:latin typeface="+mn-lt"/>
              <a:ea typeface="华文细黑" pitchFamily="2" charset="-122"/>
            </a:endParaRPr>
          </a:p>
          <a:p>
            <a:pPr>
              <a:lnSpc>
                <a:spcPts val="3200"/>
              </a:lnSpc>
              <a:buSzPct val="80000"/>
            </a:pPr>
            <a:r>
              <a:rPr lang="zh-CN" altLang="en-US" sz="1800" dirty="0" smtClean="0">
                <a:latin typeface="+mn-lt"/>
                <a:ea typeface="华文细黑" pitchFamily="2" charset="-122"/>
              </a:rPr>
              <a:t>定义</a:t>
            </a:r>
            <a:r>
              <a:rPr lang="en-US" altLang="zh-CN" sz="1800" dirty="0" smtClean="0">
                <a:latin typeface="+mn-lt"/>
                <a:ea typeface="华文细黑" pitchFamily="2" charset="-122"/>
              </a:rPr>
              <a:t>job</a:t>
            </a:r>
            <a:r>
              <a:rPr lang="zh-CN" altLang="en-US" sz="1800" dirty="0" smtClean="0">
                <a:latin typeface="+mn-lt"/>
                <a:ea typeface="华文细黑" pitchFamily="2" charset="-122"/>
              </a:rPr>
              <a:t>中具体要执行的命令</a:t>
            </a:r>
            <a:endParaRPr lang="en-US" altLang="zh-CN" sz="1800" dirty="0" smtClean="0">
              <a:latin typeface="+mn-lt"/>
              <a:ea typeface="华文细黑" pitchFamily="2" charset="-122"/>
            </a:endParaRPr>
          </a:p>
          <a:p>
            <a:pPr lvl="1" eaLnBrk="1" hangingPunct="1">
              <a:lnSpc>
                <a:spcPts val="3200"/>
              </a:lnSpc>
              <a:buSzPct val="80000"/>
            </a:pPr>
            <a:r>
              <a:rPr lang="en-US" sz="1600" b="1" dirty="0" smtClean="0">
                <a:latin typeface="+mn-lt"/>
                <a:ea typeface="华文细黑" pitchFamily="2" charset="-122"/>
              </a:rPr>
              <a:t>command </a:t>
            </a:r>
            <a:r>
              <a:rPr lang="en-US" sz="1600" i="1" dirty="0" smtClean="0">
                <a:latin typeface="+mn-lt"/>
                <a:ea typeface="华文细黑" pitchFamily="2" charset="-122"/>
              </a:rPr>
              <a:t>id command</a:t>
            </a:r>
            <a:endParaRPr lang="en-US" altLang="zh-CN" sz="1600" i="1" dirty="0" smtClean="0">
              <a:latin typeface="+mn-lt"/>
              <a:ea typeface="华文细黑" pitchFamily="2" charset="-122"/>
            </a:endParaRPr>
          </a:p>
          <a:p>
            <a:pPr>
              <a:lnSpc>
                <a:spcPts val="3200"/>
              </a:lnSpc>
              <a:buSzPct val="80000"/>
            </a:pPr>
            <a:r>
              <a:rPr lang="zh-CN" altLang="en-US" sz="1800" dirty="0" smtClean="0">
                <a:latin typeface="+mn-lt"/>
                <a:ea typeface="华文细黑" pitchFamily="2" charset="-122"/>
              </a:rPr>
              <a:t>创建</a:t>
            </a:r>
            <a:r>
              <a:rPr lang="en-US" altLang="zh-CN" sz="1800" dirty="0" smtClean="0">
                <a:latin typeface="+mn-lt"/>
                <a:ea typeface="华文细黑" pitchFamily="2" charset="-122"/>
              </a:rPr>
              <a:t>scheduler</a:t>
            </a:r>
          </a:p>
          <a:p>
            <a:pPr lvl="1" eaLnBrk="1" hangingPunct="1">
              <a:lnSpc>
                <a:spcPts val="3200"/>
              </a:lnSpc>
              <a:buSzPct val="80000"/>
            </a:pPr>
            <a:r>
              <a:rPr lang="en-US" sz="1600" b="1" dirty="0" smtClean="0">
                <a:latin typeface="+mn-lt"/>
                <a:ea typeface="华文细黑" pitchFamily="2" charset="-122"/>
              </a:rPr>
              <a:t>scheduler schedule </a:t>
            </a:r>
            <a:r>
              <a:rPr lang="en-US" sz="1600" i="1" dirty="0" err="1" smtClean="0">
                <a:latin typeface="+mn-lt"/>
                <a:ea typeface="华文细黑" pitchFamily="2" charset="-122"/>
              </a:rPr>
              <a:t>schedule</a:t>
            </a:r>
            <a:r>
              <a:rPr lang="en-US" sz="1600" i="1" dirty="0" smtClean="0">
                <a:latin typeface="+mn-lt"/>
                <a:ea typeface="华文细黑" pitchFamily="2" charset="-122"/>
              </a:rPr>
              <a:t>-name</a:t>
            </a:r>
          </a:p>
          <a:p>
            <a:pPr>
              <a:lnSpc>
                <a:spcPts val="3200"/>
              </a:lnSpc>
              <a:buSzPct val="80000"/>
            </a:pPr>
            <a:r>
              <a:rPr lang="zh-CN" altLang="en-US" sz="1800" dirty="0" smtClean="0">
                <a:latin typeface="+mn-lt"/>
                <a:ea typeface="华文细黑" pitchFamily="2" charset="-122"/>
              </a:rPr>
              <a:t>为</a:t>
            </a:r>
            <a:r>
              <a:rPr lang="en-US" altLang="zh-CN" sz="1800" dirty="0" smtClean="0">
                <a:latin typeface="+mn-lt"/>
                <a:ea typeface="华文细黑" pitchFamily="2" charset="-122"/>
              </a:rPr>
              <a:t>scheduler</a:t>
            </a:r>
            <a:r>
              <a:rPr lang="zh-CN" altLang="en-US" sz="1800" dirty="0" smtClean="0">
                <a:latin typeface="+mn-lt"/>
                <a:ea typeface="华文细黑" pitchFamily="2" charset="-122"/>
              </a:rPr>
              <a:t>分配</a:t>
            </a:r>
            <a:r>
              <a:rPr lang="en-US" altLang="zh-CN" sz="1800" dirty="0" smtClean="0">
                <a:latin typeface="+mn-lt"/>
                <a:ea typeface="华文细黑" pitchFamily="2" charset="-122"/>
              </a:rPr>
              <a:t>job</a:t>
            </a:r>
          </a:p>
          <a:p>
            <a:pPr lvl="1" eaLnBrk="1" hangingPunct="1">
              <a:lnSpc>
                <a:spcPts val="3200"/>
              </a:lnSpc>
              <a:buSzPct val="80000"/>
            </a:pPr>
            <a:r>
              <a:rPr lang="en-US" sz="1600" b="1" dirty="0" smtClean="0">
                <a:latin typeface="+mn-lt"/>
                <a:ea typeface="华文细黑" pitchFamily="2" charset="-122"/>
              </a:rPr>
              <a:t>job </a:t>
            </a:r>
            <a:r>
              <a:rPr lang="en-US" sz="1600" i="1" dirty="0" err="1" smtClean="0">
                <a:latin typeface="+mn-lt"/>
                <a:ea typeface="华文细黑" pitchFamily="2" charset="-122"/>
              </a:rPr>
              <a:t>job-name</a:t>
            </a:r>
          </a:p>
          <a:p>
            <a:pPr>
              <a:lnSpc>
                <a:spcPts val="3200"/>
              </a:lnSpc>
              <a:buSzPct val="80000"/>
            </a:pPr>
            <a:r>
              <a:rPr lang="zh-CN" altLang="en-US" sz="1800" dirty="0" smtClean="0">
                <a:latin typeface="+mn-lt"/>
                <a:ea typeface="华文细黑" pitchFamily="2" charset="-122"/>
              </a:rPr>
              <a:t>指定执行</a:t>
            </a:r>
            <a:r>
              <a:rPr lang="en-US" altLang="zh-CN" sz="1800" dirty="0" smtClean="0">
                <a:latin typeface="+mn-lt"/>
                <a:ea typeface="华文细黑" pitchFamily="2" charset="-122"/>
              </a:rPr>
              <a:t>scheduler</a:t>
            </a:r>
            <a:r>
              <a:rPr lang="zh-CN" altLang="en-US" sz="1800" dirty="0" smtClean="0">
                <a:latin typeface="+mn-lt"/>
                <a:ea typeface="华文细黑" pitchFamily="2" charset="-122"/>
              </a:rPr>
              <a:t>的时间</a:t>
            </a:r>
            <a:endParaRPr lang="en-US" altLang="zh-CN" sz="1800" dirty="0" smtClean="0">
              <a:latin typeface="+mn-lt"/>
              <a:ea typeface="华文细黑" pitchFamily="2" charset="-122"/>
            </a:endParaRPr>
          </a:p>
          <a:p>
            <a:pPr lvl="1" eaLnBrk="1" hangingPunct="1">
              <a:lnSpc>
                <a:spcPts val="3200"/>
              </a:lnSpc>
              <a:buSzPct val="80000"/>
            </a:pPr>
            <a:r>
              <a:rPr lang="en-US" sz="1600" b="1" dirty="0" smtClean="0">
                <a:latin typeface="+mn-lt"/>
                <a:ea typeface="华文细黑" pitchFamily="2" charset="-122"/>
              </a:rPr>
              <a:t>time at </a:t>
            </a:r>
            <a:r>
              <a:rPr lang="en-US" sz="1600" i="1" dirty="0" err="1" smtClean="0">
                <a:latin typeface="+mn-lt"/>
                <a:ea typeface="华文细黑" pitchFamily="2" charset="-122"/>
              </a:rPr>
              <a:t>time date</a:t>
            </a:r>
          </a:p>
          <a:p>
            <a:pPr lvl="1" eaLnBrk="1" hangingPunct="1">
              <a:lnSpc>
                <a:spcPts val="3200"/>
              </a:lnSpc>
              <a:buSzPct val="80000"/>
            </a:pPr>
            <a:r>
              <a:rPr lang="en-US" sz="1600" b="1" dirty="0" smtClean="0">
                <a:latin typeface="+mn-lt"/>
                <a:ea typeface="华文细黑" pitchFamily="2" charset="-122"/>
              </a:rPr>
              <a:t>time once at </a:t>
            </a:r>
            <a:r>
              <a:rPr lang="en-US" sz="1600" i="1" dirty="0" err="1" smtClean="0">
                <a:latin typeface="+mn-lt"/>
                <a:ea typeface="华文细黑" pitchFamily="2" charset="-122"/>
              </a:rPr>
              <a:t>time</a:t>
            </a:r>
            <a:r>
              <a:rPr lang="en-US" sz="1600" b="1" dirty="0" smtClean="0">
                <a:latin typeface="+mn-lt"/>
                <a:ea typeface="华文细黑" pitchFamily="2" charset="-122"/>
              </a:rPr>
              <a:t> [ month-date </a:t>
            </a:r>
            <a:r>
              <a:rPr lang="en-US" sz="1600" i="1" dirty="0" err="1" smtClean="0">
                <a:latin typeface="+mn-lt"/>
                <a:ea typeface="华文细黑" pitchFamily="2" charset="-122"/>
              </a:rPr>
              <a:t>month-day</a:t>
            </a:r>
            <a:r>
              <a:rPr lang="en-US" sz="1600" b="1" dirty="0" smtClean="0">
                <a:latin typeface="+mn-lt"/>
                <a:ea typeface="华文细黑" pitchFamily="2" charset="-122"/>
              </a:rPr>
              <a:t> | week-day </a:t>
            </a:r>
            <a:r>
              <a:rPr lang="en-US" sz="1600" i="1" dirty="0" err="1" smtClean="0">
                <a:latin typeface="+mn-lt"/>
                <a:ea typeface="华文细黑" pitchFamily="2" charset="-122"/>
              </a:rPr>
              <a:t>week-day&amp;&lt;1-7&gt; </a:t>
            </a:r>
            <a:r>
              <a:rPr lang="en-US" sz="1600" b="1" dirty="0" smtClean="0">
                <a:latin typeface="+mn-lt"/>
                <a:ea typeface="华文细黑" pitchFamily="2" charset="-122"/>
              </a:rPr>
              <a:t>]</a:t>
            </a:r>
          </a:p>
          <a:p>
            <a:pPr lvl="1" eaLnBrk="1" hangingPunct="1">
              <a:lnSpc>
                <a:spcPts val="3200"/>
              </a:lnSpc>
              <a:buSzPct val="80000"/>
            </a:pPr>
            <a:r>
              <a:rPr lang="en-US" sz="1600" b="1" dirty="0" smtClean="0">
                <a:latin typeface="+mn-lt"/>
                <a:ea typeface="华文细黑" pitchFamily="2" charset="-122"/>
              </a:rPr>
              <a:t>time once delay </a:t>
            </a:r>
            <a:r>
              <a:rPr lang="en-US" sz="1600" i="1" dirty="0" err="1" smtClean="0">
                <a:latin typeface="+mn-lt"/>
                <a:ea typeface="华文细黑" pitchFamily="2" charset="-122"/>
              </a:rPr>
              <a:t>time</a:t>
            </a:r>
            <a:endParaRPr lang="zh-CN" altLang="en-US" sz="1600" i="1" dirty="0" err="1"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311246"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循环执行</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82626" y="928670"/>
            <a:ext cx="7675588" cy="5500726"/>
          </a:xfrm>
        </p:spPr>
        <p:txBody>
          <a:bodyPr/>
          <a:lstStyle/>
          <a:p>
            <a:pPr>
              <a:lnSpc>
                <a:spcPts val="3200"/>
              </a:lnSpc>
              <a:spcBef>
                <a:spcPts val="0"/>
              </a:spcBef>
              <a:spcAft>
                <a:spcPts val="0"/>
              </a:spcAft>
              <a:buSzPct val="80000"/>
            </a:pPr>
            <a:r>
              <a:rPr lang="zh-CN" altLang="en-US" sz="1800" dirty="0" smtClean="0">
                <a:latin typeface="+mn-lt"/>
                <a:ea typeface="华文细黑" pitchFamily="2" charset="-122"/>
              </a:rPr>
              <a:t>首先要创建</a:t>
            </a:r>
            <a:r>
              <a:rPr lang="en-US" altLang="zh-CN" sz="1800" dirty="0" smtClean="0">
                <a:latin typeface="+mn-lt"/>
                <a:ea typeface="华文细黑" pitchFamily="2" charset="-122"/>
              </a:rPr>
              <a:t>job</a:t>
            </a:r>
          </a:p>
          <a:p>
            <a:pPr lvl="1" eaLnBrk="1" hangingPunct="1">
              <a:lnSpc>
                <a:spcPts val="3200"/>
              </a:lnSpc>
              <a:spcBef>
                <a:spcPts val="0"/>
              </a:spcBef>
              <a:spcAft>
                <a:spcPts val="0"/>
              </a:spcAft>
              <a:buSzPct val="80000"/>
            </a:pPr>
            <a:r>
              <a:rPr lang="en-US" sz="1600" b="1" dirty="0" smtClean="0">
                <a:latin typeface="+mn-lt"/>
                <a:ea typeface="华文细黑" pitchFamily="2" charset="-122"/>
              </a:rPr>
              <a:t>scheduler job </a:t>
            </a:r>
            <a:r>
              <a:rPr lang="en-US" sz="1600" i="1" dirty="0" err="1" smtClean="0">
                <a:latin typeface="+mn-lt"/>
                <a:ea typeface="华文细黑" pitchFamily="2" charset="-122"/>
              </a:rPr>
              <a:t>job</a:t>
            </a:r>
            <a:r>
              <a:rPr lang="en-US" sz="1600" i="1" dirty="0" smtClean="0">
                <a:latin typeface="+mn-lt"/>
                <a:ea typeface="华文细黑" pitchFamily="2" charset="-122"/>
              </a:rPr>
              <a:t>-name</a:t>
            </a:r>
            <a:endParaRPr lang="en-US" altLang="zh-CN" sz="1600" dirty="0" smtClean="0">
              <a:latin typeface="+mn-lt"/>
              <a:ea typeface="华文细黑" pitchFamily="2" charset="-122"/>
            </a:endParaRPr>
          </a:p>
          <a:p>
            <a:pPr>
              <a:lnSpc>
                <a:spcPts val="3200"/>
              </a:lnSpc>
              <a:spcBef>
                <a:spcPts val="0"/>
              </a:spcBef>
              <a:spcAft>
                <a:spcPts val="0"/>
              </a:spcAft>
              <a:buSzPct val="80000"/>
            </a:pPr>
            <a:r>
              <a:rPr lang="zh-CN" altLang="en-US" sz="1800" dirty="0" smtClean="0">
                <a:latin typeface="+mn-lt"/>
                <a:ea typeface="华文细黑" pitchFamily="2" charset="-122"/>
              </a:rPr>
              <a:t>定义</a:t>
            </a:r>
            <a:r>
              <a:rPr lang="en-US" altLang="zh-CN" sz="1800" dirty="0" smtClean="0">
                <a:latin typeface="+mn-lt"/>
                <a:ea typeface="华文细黑" pitchFamily="2" charset="-122"/>
              </a:rPr>
              <a:t>job</a:t>
            </a:r>
            <a:r>
              <a:rPr lang="zh-CN" altLang="en-US" sz="1800" dirty="0" smtClean="0">
                <a:latin typeface="+mn-lt"/>
                <a:ea typeface="华文细黑" pitchFamily="2" charset="-122"/>
              </a:rPr>
              <a:t>中具体要执行的命令</a:t>
            </a:r>
            <a:endParaRPr lang="en-US" altLang="zh-CN" sz="1800" dirty="0" smtClean="0">
              <a:latin typeface="+mn-lt"/>
              <a:ea typeface="华文细黑" pitchFamily="2" charset="-122"/>
            </a:endParaRPr>
          </a:p>
          <a:p>
            <a:pPr lvl="1" eaLnBrk="1" hangingPunct="1">
              <a:lnSpc>
                <a:spcPts val="3200"/>
              </a:lnSpc>
              <a:spcBef>
                <a:spcPts val="0"/>
              </a:spcBef>
              <a:spcAft>
                <a:spcPts val="0"/>
              </a:spcAft>
              <a:buSzPct val="80000"/>
            </a:pPr>
            <a:r>
              <a:rPr lang="en-US" sz="1600" b="1" dirty="0" smtClean="0">
                <a:latin typeface="+mn-lt"/>
                <a:ea typeface="华文细黑" pitchFamily="2" charset="-122"/>
              </a:rPr>
              <a:t>command </a:t>
            </a:r>
            <a:r>
              <a:rPr lang="en-US" sz="1600" i="1" dirty="0" smtClean="0">
                <a:latin typeface="+mn-lt"/>
                <a:ea typeface="华文细黑" pitchFamily="2" charset="-122"/>
              </a:rPr>
              <a:t>id command</a:t>
            </a:r>
            <a:endParaRPr lang="en-US" altLang="zh-CN" sz="1600" i="1" dirty="0" smtClean="0">
              <a:latin typeface="+mn-lt"/>
              <a:ea typeface="华文细黑" pitchFamily="2" charset="-122"/>
            </a:endParaRPr>
          </a:p>
          <a:p>
            <a:pPr>
              <a:lnSpc>
                <a:spcPts val="3200"/>
              </a:lnSpc>
              <a:spcBef>
                <a:spcPts val="0"/>
              </a:spcBef>
              <a:spcAft>
                <a:spcPts val="0"/>
              </a:spcAft>
              <a:buSzPct val="80000"/>
            </a:pPr>
            <a:r>
              <a:rPr lang="zh-CN" altLang="en-US" sz="1800" dirty="0" smtClean="0">
                <a:latin typeface="+mn-lt"/>
                <a:ea typeface="华文细黑" pitchFamily="2" charset="-122"/>
              </a:rPr>
              <a:t>创建</a:t>
            </a:r>
            <a:r>
              <a:rPr lang="en-US" altLang="zh-CN" sz="1800" dirty="0" smtClean="0">
                <a:latin typeface="+mn-lt"/>
                <a:ea typeface="华文细黑" pitchFamily="2" charset="-122"/>
              </a:rPr>
              <a:t>scheduler</a:t>
            </a:r>
          </a:p>
          <a:p>
            <a:pPr lvl="1" eaLnBrk="1" hangingPunct="1">
              <a:lnSpc>
                <a:spcPts val="3200"/>
              </a:lnSpc>
              <a:spcBef>
                <a:spcPts val="0"/>
              </a:spcBef>
              <a:spcAft>
                <a:spcPts val="0"/>
              </a:spcAft>
              <a:buSzPct val="80000"/>
            </a:pPr>
            <a:r>
              <a:rPr lang="en-US" sz="1600" b="1" dirty="0" smtClean="0">
                <a:latin typeface="+mn-lt"/>
                <a:ea typeface="华文细黑" pitchFamily="2" charset="-122"/>
              </a:rPr>
              <a:t>scheduler schedule </a:t>
            </a:r>
            <a:r>
              <a:rPr lang="en-US" sz="1600" i="1" dirty="0" err="1" smtClean="0">
                <a:latin typeface="+mn-lt"/>
                <a:ea typeface="华文细黑" pitchFamily="2" charset="-122"/>
              </a:rPr>
              <a:t>schedule</a:t>
            </a:r>
            <a:r>
              <a:rPr lang="en-US" sz="1600" i="1" dirty="0" smtClean="0">
                <a:latin typeface="+mn-lt"/>
                <a:ea typeface="华文细黑" pitchFamily="2" charset="-122"/>
              </a:rPr>
              <a:t>-name</a:t>
            </a:r>
          </a:p>
          <a:p>
            <a:pPr>
              <a:lnSpc>
                <a:spcPts val="3200"/>
              </a:lnSpc>
              <a:spcBef>
                <a:spcPts val="0"/>
              </a:spcBef>
              <a:spcAft>
                <a:spcPts val="0"/>
              </a:spcAft>
              <a:buSzPct val="80000"/>
            </a:pPr>
            <a:r>
              <a:rPr lang="zh-CN" altLang="en-US" sz="1800" dirty="0" smtClean="0">
                <a:latin typeface="+mn-lt"/>
                <a:ea typeface="华文细黑" pitchFamily="2" charset="-122"/>
              </a:rPr>
              <a:t>为</a:t>
            </a:r>
            <a:r>
              <a:rPr lang="en-US" altLang="zh-CN" sz="1800" dirty="0" smtClean="0">
                <a:latin typeface="+mn-lt"/>
                <a:ea typeface="华文细黑" pitchFamily="2" charset="-122"/>
              </a:rPr>
              <a:t>scheduler</a:t>
            </a:r>
            <a:r>
              <a:rPr lang="zh-CN" altLang="en-US" sz="1800" dirty="0" smtClean="0">
                <a:latin typeface="+mn-lt"/>
                <a:ea typeface="华文细黑" pitchFamily="2" charset="-122"/>
              </a:rPr>
              <a:t>分配</a:t>
            </a:r>
            <a:r>
              <a:rPr lang="en-US" altLang="zh-CN" sz="1800" dirty="0" smtClean="0">
                <a:latin typeface="+mn-lt"/>
                <a:ea typeface="华文细黑" pitchFamily="2" charset="-122"/>
              </a:rPr>
              <a:t>job</a:t>
            </a:r>
          </a:p>
          <a:p>
            <a:pPr lvl="1" eaLnBrk="1" hangingPunct="1">
              <a:lnSpc>
                <a:spcPts val="3200"/>
              </a:lnSpc>
              <a:spcBef>
                <a:spcPts val="0"/>
              </a:spcBef>
              <a:spcAft>
                <a:spcPts val="0"/>
              </a:spcAft>
              <a:buSzPct val="80000"/>
            </a:pPr>
            <a:r>
              <a:rPr lang="en-US" sz="1600" b="1" dirty="0" smtClean="0">
                <a:latin typeface="+mn-lt"/>
                <a:ea typeface="华文细黑" pitchFamily="2" charset="-122"/>
              </a:rPr>
              <a:t>job </a:t>
            </a:r>
            <a:r>
              <a:rPr lang="en-US" sz="1600" i="1" dirty="0" err="1" smtClean="0">
                <a:latin typeface="+mn-lt"/>
                <a:ea typeface="华文细黑" pitchFamily="2" charset="-122"/>
              </a:rPr>
              <a:t>job-name</a:t>
            </a:r>
          </a:p>
          <a:p>
            <a:pPr>
              <a:lnSpc>
                <a:spcPts val="3200"/>
              </a:lnSpc>
              <a:spcBef>
                <a:spcPts val="0"/>
              </a:spcBef>
              <a:spcAft>
                <a:spcPts val="0"/>
              </a:spcAft>
              <a:buSzPct val="80000"/>
            </a:pPr>
            <a:r>
              <a:rPr lang="zh-CN" altLang="en-US" sz="1800" dirty="0" smtClean="0">
                <a:latin typeface="+mn-lt"/>
                <a:ea typeface="华文细黑" pitchFamily="2" charset="-122"/>
              </a:rPr>
              <a:t>配置</a:t>
            </a:r>
            <a:r>
              <a:rPr lang="en-US" altLang="zh-CN" sz="1800" dirty="0" smtClean="0">
                <a:latin typeface="+mn-lt"/>
                <a:ea typeface="华文细黑" pitchFamily="2" charset="-122"/>
              </a:rPr>
              <a:t>scheduler</a:t>
            </a:r>
            <a:r>
              <a:rPr lang="zh-CN" altLang="en-US" sz="1800" dirty="0" smtClean="0">
                <a:latin typeface="+mn-lt"/>
                <a:ea typeface="华文细黑" pitchFamily="2" charset="-122"/>
              </a:rPr>
              <a:t>循环执行的时间</a:t>
            </a:r>
            <a:endParaRPr lang="en-US" altLang="zh-CN" sz="1800" dirty="0" smtClean="0">
              <a:latin typeface="+mn-lt"/>
              <a:ea typeface="华文细黑" pitchFamily="2" charset="-122"/>
            </a:endParaRPr>
          </a:p>
          <a:p>
            <a:pPr lvl="1" eaLnBrk="1" hangingPunct="1">
              <a:lnSpc>
                <a:spcPts val="3200"/>
              </a:lnSpc>
              <a:spcBef>
                <a:spcPts val="0"/>
              </a:spcBef>
              <a:spcAft>
                <a:spcPts val="0"/>
              </a:spcAft>
              <a:buSzPct val="80000"/>
            </a:pPr>
            <a:r>
              <a:rPr lang="en-US" sz="1600" b="1" dirty="0" smtClean="0">
                <a:latin typeface="+mn-lt"/>
                <a:ea typeface="华文细黑" pitchFamily="2" charset="-122"/>
              </a:rPr>
              <a:t>time repeating at </a:t>
            </a:r>
            <a:r>
              <a:rPr lang="en-US" sz="1600" i="1" dirty="0" smtClean="0">
                <a:latin typeface="+mn-lt"/>
                <a:ea typeface="华文细黑" pitchFamily="2" charset="-122"/>
              </a:rPr>
              <a:t>time</a:t>
            </a:r>
            <a:r>
              <a:rPr lang="en-US" sz="1600" b="1" dirty="0" smtClean="0">
                <a:latin typeface="+mn-lt"/>
                <a:ea typeface="华文细黑" pitchFamily="2" charset="-122"/>
              </a:rPr>
              <a:t> [ month-date </a:t>
            </a:r>
            <a:r>
              <a:rPr lang="en-US" sz="1600" i="1" dirty="0" smtClean="0">
                <a:latin typeface="+mn-lt"/>
                <a:ea typeface="华文细黑" pitchFamily="2" charset="-122"/>
              </a:rPr>
              <a:t>month-day</a:t>
            </a:r>
            <a:r>
              <a:rPr lang="en-US" sz="1600" b="1" dirty="0" smtClean="0">
                <a:latin typeface="+mn-lt"/>
                <a:ea typeface="华文细黑" pitchFamily="2" charset="-122"/>
              </a:rPr>
              <a:t> | week-day </a:t>
            </a:r>
            <a:r>
              <a:rPr lang="en-US" sz="1600" i="1" dirty="0" err="1" smtClean="0">
                <a:latin typeface="+mn-lt"/>
                <a:ea typeface="华文细黑" pitchFamily="2" charset="-122"/>
              </a:rPr>
              <a:t>week-day</a:t>
            </a:r>
            <a:r>
              <a:rPr lang="en-US" sz="1600" i="1" dirty="0" smtClean="0">
                <a:latin typeface="+mn-lt"/>
                <a:ea typeface="华文细黑" pitchFamily="2" charset="-122"/>
              </a:rPr>
              <a:t>&amp;&lt;1-7&gt; </a:t>
            </a:r>
            <a:r>
              <a:rPr lang="en-US" sz="1600" b="1" dirty="0" smtClean="0">
                <a:latin typeface="+mn-lt"/>
                <a:ea typeface="华文细黑" pitchFamily="2" charset="-122"/>
              </a:rPr>
              <a:t>]</a:t>
            </a:r>
          </a:p>
          <a:p>
            <a:pPr marL="342900" lvl="1" indent="-342900">
              <a:lnSpc>
                <a:spcPts val="3200"/>
              </a:lnSpc>
              <a:spcBef>
                <a:spcPts val="0"/>
              </a:spcBef>
              <a:spcAft>
                <a:spcPts val="0"/>
              </a:spcAft>
              <a:buSzPct val="80000"/>
              <a:buFont typeface="Wingdings" pitchFamily="2" charset="2"/>
              <a:buChar char="l"/>
            </a:pPr>
            <a:r>
              <a:rPr lang="zh-CN" altLang="en-US" sz="1800" b="1" dirty="0" smtClean="0">
                <a:latin typeface="+mn-lt"/>
                <a:ea typeface="华文细黑" pitchFamily="2" charset="-122"/>
                <a:cs typeface="+mn-cs"/>
              </a:rPr>
              <a:t>配置</a:t>
            </a:r>
            <a:r>
              <a:rPr lang="en-US" altLang="zh-CN" sz="1800" b="1" dirty="0" smtClean="0">
                <a:latin typeface="+mn-lt"/>
                <a:ea typeface="华文细黑" pitchFamily="2" charset="-122"/>
                <a:cs typeface="+mn-cs"/>
              </a:rPr>
              <a:t>scheduler</a:t>
            </a:r>
            <a:r>
              <a:rPr lang="zh-CN" altLang="en-US" sz="1800" b="1" dirty="0" smtClean="0">
                <a:latin typeface="+mn-lt"/>
                <a:ea typeface="华文细黑" pitchFamily="2" charset="-122"/>
                <a:cs typeface="+mn-cs"/>
              </a:rPr>
              <a:t>循环执行的周期</a:t>
            </a:r>
            <a:endParaRPr lang="en-US" altLang="en-US" sz="1800" b="1" dirty="0" smtClean="0">
              <a:latin typeface="+mn-lt"/>
              <a:ea typeface="华文细黑" pitchFamily="2" charset="-122"/>
              <a:cs typeface="+mn-cs"/>
            </a:endParaRPr>
          </a:p>
          <a:p>
            <a:pPr lvl="1" eaLnBrk="1" hangingPunct="1">
              <a:lnSpc>
                <a:spcPts val="3200"/>
              </a:lnSpc>
              <a:spcBef>
                <a:spcPts val="0"/>
              </a:spcBef>
              <a:spcAft>
                <a:spcPts val="0"/>
              </a:spcAft>
              <a:buSzPct val="80000"/>
            </a:pPr>
            <a:r>
              <a:rPr lang="en-US" sz="1600" b="1" dirty="0" smtClean="0">
                <a:latin typeface="+mn-lt"/>
                <a:ea typeface="华文细黑" pitchFamily="2" charset="-122"/>
              </a:rPr>
              <a:t>time repeating </a:t>
            </a:r>
            <a:r>
              <a:rPr lang="en-US" sz="1600" dirty="0" smtClean="0">
                <a:latin typeface="+mn-lt"/>
                <a:ea typeface="华文细黑" pitchFamily="2" charset="-122"/>
              </a:rPr>
              <a:t>[</a:t>
            </a:r>
            <a:r>
              <a:rPr lang="en-US" sz="1600" b="1" dirty="0" smtClean="0">
                <a:latin typeface="+mn-lt"/>
                <a:ea typeface="华文细黑" pitchFamily="2" charset="-122"/>
              </a:rPr>
              <a:t> at </a:t>
            </a:r>
            <a:r>
              <a:rPr lang="en-US" sz="1600" i="1" dirty="0" smtClean="0">
                <a:latin typeface="+mn-lt"/>
                <a:ea typeface="华文细黑" pitchFamily="2" charset="-122"/>
              </a:rPr>
              <a:t>time</a:t>
            </a:r>
            <a:r>
              <a:rPr lang="en-US" sz="1600" b="1" dirty="0" smtClean="0">
                <a:latin typeface="+mn-lt"/>
                <a:ea typeface="华文细黑" pitchFamily="2" charset="-122"/>
              </a:rPr>
              <a:t> </a:t>
            </a:r>
            <a:r>
              <a:rPr lang="en-US" sz="1600" dirty="0" smtClean="0">
                <a:latin typeface="+mn-lt"/>
                <a:ea typeface="华文细黑" pitchFamily="2" charset="-122"/>
              </a:rPr>
              <a:t>[</a:t>
            </a:r>
            <a:r>
              <a:rPr lang="en-US" sz="1600" i="1" dirty="0" smtClean="0">
                <a:latin typeface="+mn-lt"/>
                <a:ea typeface="华文细黑" pitchFamily="2" charset="-122"/>
              </a:rPr>
              <a:t>date </a:t>
            </a:r>
            <a:r>
              <a:rPr lang="en-US" sz="1600" dirty="0" smtClean="0">
                <a:latin typeface="+mn-lt"/>
                <a:ea typeface="华文细黑" pitchFamily="2" charset="-122"/>
              </a:rPr>
              <a:t>] ]</a:t>
            </a:r>
            <a:r>
              <a:rPr lang="en-US" sz="1600" b="1" dirty="0" smtClean="0">
                <a:latin typeface="+mn-lt"/>
                <a:ea typeface="华文细黑" pitchFamily="2" charset="-122"/>
              </a:rPr>
              <a:t> interval </a:t>
            </a:r>
            <a:r>
              <a:rPr lang="en-US" sz="1600" i="1" dirty="0" err="1" smtClean="0">
                <a:latin typeface="+mn-lt"/>
                <a:ea typeface="华文细黑" pitchFamily="2" charset="-122"/>
              </a:rPr>
              <a:t>interval</a:t>
            </a:r>
            <a:r>
              <a:rPr lang="en-US" sz="1600" i="1" dirty="0" smtClean="0">
                <a:latin typeface="+mn-lt"/>
                <a:ea typeface="华文细黑" pitchFamily="2" charset="-122"/>
              </a:rPr>
              <a:t>-time</a:t>
            </a:r>
            <a:endParaRPr lang="en-US" sz="1600" b="1" dirty="0" smtClean="0">
              <a:latin typeface="+mn-lt"/>
              <a:ea typeface="华文细黑" pitchFamily="2"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3882486" cy="609600"/>
          </a:xfrm>
        </p:spPr>
        <p:txBody>
          <a:bodyPr/>
          <a:lstStyle/>
          <a:p>
            <a:pPr eaLnBrk="1" hangingPunct="1"/>
            <a:r>
              <a:rPr lang="zh-CN" altLang="en-US" dirty="0" smtClean="0">
                <a:latin typeface="+mn-lt"/>
                <a:ea typeface="华文细黑" pitchFamily="2" charset="-122"/>
              </a:rPr>
              <a:t>定时执行任务</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611188" y="1071546"/>
            <a:ext cx="7889902" cy="4429156"/>
          </a:xfrm>
        </p:spPr>
        <p:txBody>
          <a:bodyPr/>
          <a:lstStyle/>
          <a:p>
            <a:pPr algn="just">
              <a:lnSpc>
                <a:spcPct val="200000"/>
              </a:lnSpc>
              <a:buSzPct val="80000"/>
            </a:pPr>
            <a:r>
              <a:rPr lang="zh-CN" altLang="en-US" sz="2000" dirty="0" smtClean="0">
                <a:latin typeface="+mn-lt"/>
                <a:ea typeface="华文细黑" pitchFamily="2" charset="-122"/>
              </a:rPr>
              <a:t>设置的时间点到达时，系统将在后台执行指定命令</a:t>
            </a:r>
            <a:endParaRPr lang="en-US" altLang="zh-CN" sz="2000" dirty="0" smtClean="0">
              <a:latin typeface="+mn-lt"/>
              <a:ea typeface="华文细黑" pitchFamily="2" charset="-122"/>
            </a:endParaRPr>
          </a:p>
          <a:p>
            <a:pPr algn="just">
              <a:lnSpc>
                <a:spcPct val="200000"/>
              </a:lnSpc>
              <a:buSzPct val="80000"/>
            </a:pPr>
            <a:r>
              <a:rPr lang="zh-CN" altLang="en-US" sz="2000" dirty="0" smtClean="0">
                <a:ea typeface="华文细黑" pitchFamily="2" charset="-122"/>
              </a:rPr>
              <a:t>后台执行的命令，将不会显示任何输出信息（</a:t>
            </a:r>
            <a:r>
              <a:rPr lang="en-US" altLang="zh-CN" sz="2000" dirty="0" smtClean="0">
                <a:ea typeface="华文细黑" pitchFamily="2" charset="-122"/>
              </a:rPr>
              <a:t>log</a:t>
            </a:r>
            <a:r>
              <a:rPr lang="zh-CN" altLang="en-US" sz="2000" dirty="0" smtClean="0">
                <a:ea typeface="华文细黑" pitchFamily="2" charset="-122"/>
              </a:rPr>
              <a:t>、</a:t>
            </a:r>
            <a:r>
              <a:rPr lang="en-US" altLang="zh-CN" sz="2000" dirty="0" smtClean="0">
                <a:ea typeface="华文细黑" pitchFamily="2" charset="-122"/>
              </a:rPr>
              <a:t>trap</a:t>
            </a:r>
            <a:r>
              <a:rPr lang="zh-CN" altLang="en-US" sz="2000" dirty="0" smtClean="0">
                <a:ea typeface="华文细黑" pitchFamily="2" charset="-122"/>
              </a:rPr>
              <a:t>、</a:t>
            </a:r>
            <a:r>
              <a:rPr lang="en-US" altLang="zh-CN" sz="2000" dirty="0" smtClean="0">
                <a:ea typeface="华文细黑" pitchFamily="2" charset="-122"/>
              </a:rPr>
              <a:t>debug</a:t>
            </a:r>
            <a:r>
              <a:rPr lang="zh-CN" altLang="en-US" sz="2000" dirty="0" smtClean="0">
                <a:ea typeface="华文细黑" pitchFamily="2" charset="-122"/>
              </a:rPr>
              <a:t>等系统信息除外）</a:t>
            </a:r>
            <a:endParaRPr lang="en-US" altLang="zh-CN" sz="2000" dirty="0" smtClean="0">
              <a:ea typeface="华文细黑" pitchFamily="2" charset="-122"/>
            </a:endParaRPr>
          </a:p>
          <a:p>
            <a:pPr algn="just">
              <a:lnSpc>
                <a:spcPct val="200000"/>
              </a:lnSpc>
              <a:buSzPct val="80000"/>
            </a:pPr>
            <a:r>
              <a:rPr lang="zh-CN" altLang="en-US" sz="2000" dirty="0" smtClean="0">
                <a:ea typeface="华文细黑" pitchFamily="2" charset="-122"/>
              </a:rPr>
              <a:t>当需要用户交互确认时，系统将自动输入“</a:t>
            </a:r>
            <a:r>
              <a:rPr lang="en-US" altLang="zh-CN" sz="2000" dirty="0" smtClean="0">
                <a:ea typeface="华文细黑" pitchFamily="2" charset="-122"/>
              </a:rPr>
              <a:t>Y</a:t>
            </a:r>
            <a:r>
              <a:rPr lang="zh-CN" altLang="en-US" sz="2000" dirty="0" smtClean="0">
                <a:ea typeface="华文细黑" pitchFamily="2" charset="-122"/>
              </a:rPr>
              <a:t>”或“</a:t>
            </a:r>
            <a:r>
              <a:rPr lang="en-US" altLang="zh-CN" sz="2000" dirty="0" smtClean="0">
                <a:ea typeface="华文细黑" pitchFamily="2" charset="-122"/>
              </a:rPr>
              <a:t>Yes</a:t>
            </a:r>
            <a:r>
              <a:rPr lang="zh-CN" altLang="en-US" sz="2000" dirty="0" smtClean="0">
                <a:ea typeface="华文细黑" pitchFamily="2" charset="-122"/>
              </a:rPr>
              <a:t>”；当需要用户交互输入字符信息时，系统将自动输入缺省字符串，没有缺省字符串的将自动输入空字符串</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5" name="TextBox 4"/>
          <p:cNvSpPr txBox="1"/>
          <p:nvPr/>
        </p:nvSpPr>
        <p:spPr>
          <a:xfrm>
            <a:off x="725091" y="928670"/>
            <a:ext cx="7848000" cy="5103275"/>
          </a:xfrm>
          <a:prstGeom prst="rect">
            <a:avLst/>
          </a:prstGeom>
          <a:noFill/>
          <a:ln>
            <a:noFill/>
          </a:ln>
          <a:effectLst/>
        </p:spPr>
        <p:txBody>
          <a:bodyPr wrap="square" tIns="180000" bIns="180000" rtlCol="0">
            <a:spAutoFit/>
          </a:bodyPr>
          <a:lstStyle/>
          <a:p>
            <a:pPr>
              <a:lnSpc>
                <a:spcPct val="200000"/>
              </a:lnSpc>
            </a:pPr>
            <a:r>
              <a:rPr lang="zh-CN" altLang="en-US" sz="1400" dirty="0" smtClean="0">
                <a:ea typeface="华文细黑" pitchFamily="2" charset="-122"/>
              </a:rPr>
              <a:t>配置 </a:t>
            </a:r>
            <a:r>
              <a:rPr lang="en-US" altLang="zh-CN" sz="1400" dirty="0" smtClean="0">
                <a:ea typeface="华文细黑" pitchFamily="2" charset="-122"/>
              </a:rPr>
              <a:t>job</a:t>
            </a:r>
            <a:r>
              <a:rPr lang="zh-CN" altLang="en-US" sz="1400" dirty="0" smtClean="0">
                <a:ea typeface="华文细黑" pitchFamily="2" charset="-122"/>
              </a:rPr>
              <a:t>和</a:t>
            </a:r>
            <a:r>
              <a:rPr lang="en-US" altLang="zh-CN" sz="1400" dirty="0" smtClean="0">
                <a:ea typeface="华文细黑" pitchFamily="2" charset="-122"/>
              </a:rPr>
              <a:t>schedule</a:t>
            </a:r>
            <a:r>
              <a:rPr lang="zh-CN" altLang="en-US" sz="1400" dirty="0" smtClean="0">
                <a:ea typeface="华文细黑" pitchFamily="2" charset="-122"/>
              </a:rPr>
              <a:t>：</a:t>
            </a:r>
            <a:endParaRPr lang="en-US" altLang="zh-CN" sz="1400" dirty="0" smtClean="0">
              <a:ea typeface="华文细黑" pitchFamily="2" charset="-122"/>
            </a:endParaRPr>
          </a:p>
          <a:p>
            <a:pPr>
              <a:lnSpc>
                <a:spcPct val="200000"/>
              </a:lnSpc>
            </a:pPr>
            <a:r>
              <a:rPr lang="en-US" altLang="zh-CN" sz="1400" dirty="0" smtClean="0"/>
              <a:t>[H3C]scheduler job 1 					</a:t>
            </a:r>
            <a:r>
              <a:rPr lang="zh-CN" altLang="en-US" sz="1400" dirty="0" smtClean="0">
                <a:solidFill>
                  <a:srgbClr val="0070C0"/>
                </a:solidFill>
              </a:rPr>
              <a:t>配置</a:t>
            </a:r>
            <a:r>
              <a:rPr lang="en-US" altLang="zh-CN" sz="1400" dirty="0" smtClean="0">
                <a:solidFill>
                  <a:srgbClr val="0070C0"/>
                </a:solidFill>
              </a:rPr>
              <a:t>job1</a:t>
            </a:r>
          </a:p>
          <a:p>
            <a:pPr>
              <a:lnSpc>
                <a:spcPct val="200000"/>
              </a:lnSpc>
            </a:pPr>
            <a:r>
              <a:rPr lang="en-US" altLang="zh-CN" sz="1400" dirty="0" smtClean="0"/>
              <a:t>[H3C-job-1]command 1 display </a:t>
            </a:r>
            <a:r>
              <a:rPr lang="en-US" altLang="zh-CN" sz="1400" dirty="0" err="1" smtClean="0"/>
              <a:t>cpu</a:t>
            </a:r>
            <a:r>
              <a:rPr lang="en-US" altLang="zh-CN" sz="1400" dirty="0" smtClean="0"/>
              <a:t>			</a:t>
            </a:r>
            <a:r>
              <a:rPr lang="en-US" altLang="zh-CN" sz="1400" dirty="0" smtClean="0">
                <a:solidFill>
                  <a:srgbClr val="0070C0"/>
                </a:solidFill>
              </a:rPr>
              <a:t>job1</a:t>
            </a:r>
            <a:r>
              <a:rPr lang="zh-CN" altLang="en-US" sz="1400" dirty="0" smtClean="0">
                <a:solidFill>
                  <a:srgbClr val="0070C0"/>
                </a:solidFill>
              </a:rPr>
              <a:t>要执行的命令</a:t>
            </a:r>
            <a:endParaRPr lang="en-US" altLang="zh-CN" sz="1400" dirty="0" smtClean="0">
              <a:solidFill>
                <a:srgbClr val="0070C0"/>
              </a:solidFill>
            </a:endParaRPr>
          </a:p>
          <a:p>
            <a:pPr>
              <a:lnSpc>
                <a:spcPct val="200000"/>
              </a:lnSpc>
            </a:pPr>
            <a:r>
              <a:rPr lang="en-US" altLang="zh-CN" sz="1400" dirty="0" smtClean="0"/>
              <a:t>[H3C]scheduler job 2	</a:t>
            </a:r>
          </a:p>
          <a:p>
            <a:pPr>
              <a:lnSpc>
                <a:spcPct val="200000"/>
              </a:lnSpc>
            </a:pPr>
            <a:r>
              <a:rPr lang="en-US" altLang="zh-CN" sz="1400" dirty="0" smtClean="0"/>
              <a:t>[H3C-job-2]command 1 display diagnostic-information</a:t>
            </a:r>
          </a:p>
          <a:p>
            <a:pPr>
              <a:lnSpc>
                <a:spcPct val="200000"/>
              </a:lnSpc>
            </a:pPr>
            <a:r>
              <a:rPr lang="en-US" altLang="zh-CN" sz="1400" dirty="0" smtClean="0"/>
              <a:t>[H3C]scheduler schedule 1 				</a:t>
            </a:r>
            <a:r>
              <a:rPr lang="zh-CN" altLang="en-US" sz="1400" dirty="0" smtClean="0">
                <a:solidFill>
                  <a:srgbClr val="0070C0"/>
                </a:solidFill>
              </a:rPr>
              <a:t>配置</a:t>
            </a:r>
            <a:r>
              <a:rPr lang="en-US" altLang="zh-CN" sz="1400" dirty="0" smtClean="0">
                <a:solidFill>
                  <a:srgbClr val="0070C0"/>
                </a:solidFill>
              </a:rPr>
              <a:t>schedule1</a:t>
            </a:r>
          </a:p>
          <a:p>
            <a:pPr>
              <a:lnSpc>
                <a:spcPct val="200000"/>
              </a:lnSpc>
            </a:pPr>
            <a:r>
              <a:rPr lang="en-US" altLang="zh-CN" sz="1400" dirty="0" smtClean="0"/>
              <a:t>[H3C-schedule-1]job 1 					</a:t>
            </a:r>
            <a:r>
              <a:rPr lang="zh-CN" altLang="en-US" sz="1400" dirty="0" smtClean="0">
                <a:solidFill>
                  <a:srgbClr val="0070C0"/>
                </a:solidFill>
              </a:rPr>
              <a:t>任务关联的</a:t>
            </a:r>
            <a:r>
              <a:rPr lang="en-US" altLang="zh-CN" sz="1400" dirty="0" smtClean="0">
                <a:solidFill>
                  <a:srgbClr val="0070C0"/>
                </a:solidFill>
              </a:rPr>
              <a:t>job</a:t>
            </a:r>
          </a:p>
          <a:p>
            <a:pPr>
              <a:lnSpc>
                <a:spcPct val="200000"/>
              </a:lnSpc>
            </a:pPr>
            <a:r>
              <a:rPr lang="en-US" altLang="zh-CN" sz="1400" dirty="0" smtClean="0"/>
              <a:t>[H3C-schedule-1]time at 10:35 2013/5/22 			</a:t>
            </a:r>
            <a:r>
              <a:rPr lang="zh-CN" altLang="en-US" sz="1400" dirty="0" smtClean="0">
                <a:solidFill>
                  <a:srgbClr val="0070C0"/>
                </a:solidFill>
              </a:rPr>
              <a:t>任务执行的时间</a:t>
            </a:r>
            <a:endParaRPr lang="en-US" altLang="zh-CN" sz="1400" dirty="0" smtClean="0"/>
          </a:p>
          <a:p>
            <a:pPr>
              <a:lnSpc>
                <a:spcPct val="200000"/>
              </a:lnSpc>
            </a:pPr>
            <a:r>
              <a:rPr lang="en-US" altLang="zh-CN" sz="1400" dirty="0" smtClean="0"/>
              <a:t>[H3C]scheduler schedule 2</a:t>
            </a:r>
          </a:p>
          <a:p>
            <a:pPr>
              <a:lnSpc>
                <a:spcPct val="200000"/>
              </a:lnSpc>
            </a:pPr>
            <a:r>
              <a:rPr lang="en-US" altLang="zh-CN" sz="1400" dirty="0" smtClean="0"/>
              <a:t>[H3C-schedule-2]job 2</a:t>
            </a:r>
          </a:p>
          <a:p>
            <a:pPr>
              <a:lnSpc>
                <a:spcPct val="200000"/>
              </a:lnSpc>
            </a:pPr>
            <a:r>
              <a:rPr lang="en-US" altLang="zh-CN" sz="1400" dirty="0" smtClean="0"/>
              <a:t>[H3C-schedule-2]time at 10:35 2013/5/22</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5" name="TextBox 4"/>
          <p:cNvSpPr txBox="1"/>
          <p:nvPr/>
        </p:nvSpPr>
        <p:spPr>
          <a:xfrm>
            <a:off x="725091" y="807278"/>
            <a:ext cx="7848000" cy="5764994"/>
          </a:xfrm>
          <a:prstGeom prst="rect">
            <a:avLst/>
          </a:prstGeom>
          <a:noFill/>
          <a:ln>
            <a:noFill/>
          </a:ln>
          <a:effectLst/>
        </p:spPr>
        <p:txBody>
          <a:bodyPr wrap="square" tIns="180000" bIns="180000" rtlCol="0">
            <a:spAutoFit/>
          </a:bodyPr>
          <a:lstStyle/>
          <a:p>
            <a:pPr>
              <a:spcAft>
                <a:spcPts val="1000"/>
              </a:spcAft>
            </a:pPr>
            <a:r>
              <a:rPr lang="zh-CN" altLang="en-US" sz="1400" dirty="0" smtClean="0">
                <a:ea typeface="华文细黑" pitchFamily="2" charset="-122"/>
              </a:rPr>
              <a:t>查看配置的 </a:t>
            </a:r>
            <a:r>
              <a:rPr lang="en-US" altLang="zh-CN" sz="1400" dirty="0" smtClean="0">
                <a:ea typeface="华文细黑" pitchFamily="2" charset="-122"/>
              </a:rPr>
              <a:t>job</a:t>
            </a:r>
            <a:r>
              <a:rPr lang="zh-CN" altLang="en-US" sz="1400" dirty="0" smtClean="0">
                <a:ea typeface="华文细黑" pitchFamily="2" charset="-122"/>
              </a:rPr>
              <a:t>和</a:t>
            </a:r>
            <a:r>
              <a:rPr lang="en-US" altLang="zh-CN" sz="1400" dirty="0" smtClean="0">
                <a:ea typeface="华文细黑" pitchFamily="2" charset="-122"/>
              </a:rPr>
              <a:t>schedule</a:t>
            </a:r>
            <a:r>
              <a:rPr lang="zh-CN" altLang="en-US" sz="1400" dirty="0" smtClean="0">
                <a:ea typeface="华文细黑" pitchFamily="2" charset="-122"/>
              </a:rPr>
              <a:t>：</a:t>
            </a:r>
          </a:p>
          <a:p>
            <a:r>
              <a:rPr lang="en-US" altLang="zh-CN" sz="1400" dirty="0" smtClean="0"/>
              <a:t>[H3C]display scheduler job	          			</a:t>
            </a:r>
            <a:r>
              <a:rPr lang="zh-CN" altLang="en-US" sz="1400" dirty="0" smtClean="0">
                <a:solidFill>
                  <a:srgbClr val="0070C0"/>
                </a:solidFill>
              </a:rPr>
              <a:t>查看当前</a:t>
            </a:r>
            <a:r>
              <a:rPr lang="en-US" altLang="zh-CN" sz="1400" dirty="0" smtClean="0">
                <a:solidFill>
                  <a:srgbClr val="0070C0"/>
                </a:solidFill>
              </a:rPr>
              <a:t>job</a:t>
            </a:r>
            <a:r>
              <a:rPr lang="zh-CN" altLang="en-US" sz="1400" dirty="0" smtClean="0">
                <a:solidFill>
                  <a:srgbClr val="0070C0"/>
                </a:solidFill>
              </a:rPr>
              <a:t>的信息</a:t>
            </a:r>
            <a:endParaRPr lang="en-US" altLang="zh-CN" sz="1400" dirty="0" smtClean="0"/>
          </a:p>
          <a:p>
            <a:r>
              <a:rPr lang="en-US" altLang="zh-CN" sz="1400" dirty="0" smtClean="0"/>
              <a:t>Job name: 1</a:t>
            </a:r>
          </a:p>
          <a:p>
            <a:r>
              <a:rPr lang="en-US" altLang="zh-CN" sz="1400" dirty="0" smtClean="0">
                <a:solidFill>
                  <a:srgbClr val="FF0000"/>
                </a:solidFill>
              </a:rPr>
              <a:t> display </a:t>
            </a:r>
            <a:r>
              <a:rPr lang="en-US" altLang="zh-CN" sz="1400" dirty="0" err="1" smtClean="0">
                <a:solidFill>
                  <a:srgbClr val="FF0000"/>
                </a:solidFill>
              </a:rPr>
              <a:t>cpu</a:t>
            </a:r>
            <a:r>
              <a:rPr lang="en-US" altLang="zh-CN" sz="1400" dirty="0" smtClean="0"/>
              <a:t>			          		</a:t>
            </a:r>
            <a:r>
              <a:rPr lang="en-US" altLang="zh-CN" sz="1400" dirty="0" smtClean="0">
                <a:solidFill>
                  <a:srgbClr val="0070C0"/>
                </a:solidFill>
              </a:rPr>
              <a:t>job1</a:t>
            </a:r>
            <a:r>
              <a:rPr lang="zh-CN" altLang="en-US" sz="1400" dirty="0" smtClean="0">
                <a:solidFill>
                  <a:srgbClr val="0070C0"/>
                </a:solidFill>
              </a:rPr>
              <a:t>要执行的命令</a:t>
            </a:r>
            <a:endParaRPr lang="en-US" altLang="zh-CN" sz="1400" dirty="0" smtClean="0">
              <a:solidFill>
                <a:srgbClr val="0070C0"/>
              </a:solidFill>
            </a:endParaRPr>
          </a:p>
          <a:p>
            <a:endParaRPr lang="en-US" altLang="zh-CN" sz="1400" dirty="0" smtClean="0"/>
          </a:p>
          <a:p>
            <a:r>
              <a:rPr lang="en-US" altLang="zh-CN" sz="1400" dirty="0" smtClean="0"/>
              <a:t>Job name: 2</a:t>
            </a:r>
          </a:p>
          <a:p>
            <a:r>
              <a:rPr lang="en-US" altLang="zh-CN" sz="1400" dirty="0" smtClean="0">
                <a:solidFill>
                  <a:srgbClr val="FF0000"/>
                </a:solidFill>
              </a:rPr>
              <a:t> display diagnostic-information </a:t>
            </a:r>
            <a:r>
              <a:rPr lang="en-US" altLang="zh-CN" sz="1400" dirty="0" smtClean="0"/>
              <a:t>				</a:t>
            </a:r>
            <a:r>
              <a:rPr lang="en-US" altLang="zh-CN" sz="1400" dirty="0" smtClean="0">
                <a:solidFill>
                  <a:srgbClr val="0070C0"/>
                </a:solidFill>
              </a:rPr>
              <a:t>job2</a:t>
            </a:r>
            <a:r>
              <a:rPr lang="zh-CN" altLang="en-US" sz="1400" dirty="0" smtClean="0">
                <a:solidFill>
                  <a:srgbClr val="0070C0"/>
                </a:solidFill>
              </a:rPr>
              <a:t>要执行的命令</a:t>
            </a:r>
            <a:endParaRPr lang="en-US" altLang="zh-CN" sz="1400" dirty="0" smtClean="0">
              <a:solidFill>
                <a:srgbClr val="0070C0"/>
              </a:solidFill>
            </a:endParaRPr>
          </a:p>
          <a:p>
            <a:endParaRPr lang="en-US" altLang="zh-CN" sz="1400" dirty="0" smtClean="0"/>
          </a:p>
          <a:p>
            <a:r>
              <a:rPr lang="en-US" altLang="zh-CN" sz="1400" dirty="0" smtClean="0"/>
              <a:t>[H3C]display scheduler schedule 				</a:t>
            </a:r>
            <a:r>
              <a:rPr lang="zh-CN" altLang="en-US" sz="1400" dirty="0" smtClean="0">
                <a:solidFill>
                  <a:srgbClr val="0070C0"/>
                </a:solidFill>
              </a:rPr>
              <a:t>查看当前</a:t>
            </a:r>
            <a:r>
              <a:rPr lang="en-US" altLang="zh-CN" sz="1400" dirty="0" smtClean="0">
                <a:solidFill>
                  <a:srgbClr val="0070C0"/>
                </a:solidFill>
              </a:rPr>
              <a:t>schedule</a:t>
            </a:r>
            <a:r>
              <a:rPr lang="zh-CN" altLang="en-US" sz="1400" dirty="0" smtClean="0">
                <a:solidFill>
                  <a:srgbClr val="0070C0"/>
                </a:solidFill>
              </a:rPr>
              <a:t>信息</a:t>
            </a:r>
            <a:endParaRPr lang="en-US" altLang="zh-CN" sz="1400" dirty="0" smtClean="0">
              <a:solidFill>
                <a:srgbClr val="0070C0"/>
              </a:solidFill>
            </a:endParaRPr>
          </a:p>
          <a:p>
            <a:r>
              <a:rPr lang="en-US" altLang="zh-CN" sz="1400" dirty="0" smtClean="0"/>
              <a:t>Schedule name        : 1 			</a:t>
            </a:r>
          </a:p>
          <a:p>
            <a:r>
              <a:rPr lang="en-US" altLang="zh-CN" sz="1400" dirty="0" smtClean="0">
                <a:solidFill>
                  <a:srgbClr val="FF0000"/>
                </a:solidFill>
              </a:rPr>
              <a:t>Schedule type          : Run on Wed May 22 10:35:00 2013</a:t>
            </a:r>
            <a:r>
              <a:rPr lang="en-US" altLang="zh-CN" sz="1400" dirty="0" smtClean="0"/>
              <a:t>		</a:t>
            </a:r>
            <a:r>
              <a:rPr lang="en-US" altLang="zh-CN" sz="1400" dirty="0" smtClean="0">
                <a:solidFill>
                  <a:srgbClr val="0070C0"/>
                </a:solidFill>
              </a:rPr>
              <a:t>schedule1</a:t>
            </a:r>
            <a:r>
              <a:rPr lang="zh-CN" altLang="en-US" sz="1400" dirty="0" smtClean="0">
                <a:solidFill>
                  <a:srgbClr val="0070C0"/>
                </a:solidFill>
              </a:rPr>
              <a:t>的任务执行时间</a:t>
            </a:r>
            <a:endParaRPr lang="en-US" altLang="zh-CN" sz="1400" dirty="0" smtClean="0">
              <a:solidFill>
                <a:srgbClr val="0070C0"/>
              </a:solidFill>
            </a:endParaRPr>
          </a:p>
          <a:p>
            <a:r>
              <a:rPr lang="en-US" altLang="zh-CN" sz="1400" dirty="0" smtClean="0"/>
              <a:t>Start time                  : Wed May 22 10:35:00 2013		</a:t>
            </a:r>
            <a:endParaRPr lang="en-US" altLang="zh-CN" sz="1400" dirty="0" smtClean="0">
              <a:solidFill>
                <a:srgbClr val="0070C0"/>
              </a:solidFill>
            </a:endParaRPr>
          </a:p>
          <a:p>
            <a:r>
              <a:rPr lang="en-US" altLang="zh-CN" sz="1400" dirty="0" smtClean="0"/>
              <a:t>Last execution time  : Yet to be executed</a:t>
            </a:r>
          </a:p>
          <a:p>
            <a:r>
              <a:rPr lang="en-US" altLang="zh-CN" sz="1400" dirty="0" smtClean="0"/>
              <a:t>-----------------------------------------------------------------------</a:t>
            </a:r>
          </a:p>
          <a:p>
            <a:r>
              <a:rPr lang="en-US" altLang="zh-CN" sz="1400" dirty="0" smtClean="0"/>
              <a:t>Job name                                          Last execution status</a:t>
            </a:r>
          </a:p>
          <a:p>
            <a:r>
              <a:rPr lang="en-US" altLang="zh-CN" sz="1400" dirty="0" smtClean="0">
                <a:solidFill>
                  <a:srgbClr val="FF0000"/>
                </a:solidFill>
              </a:rPr>
              <a:t>1                                                        -NA-</a:t>
            </a:r>
            <a:r>
              <a:rPr lang="en-US" altLang="zh-CN" sz="1400" dirty="0" smtClean="0"/>
              <a:t>			</a:t>
            </a:r>
            <a:r>
              <a:rPr lang="en-US" altLang="zh-CN" sz="1400" dirty="0" smtClean="0">
                <a:solidFill>
                  <a:srgbClr val="0070C0"/>
                </a:solidFill>
              </a:rPr>
              <a:t>job1</a:t>
            </a:r>
            <a:r>
              <a:rPr lang="zh-CN" altLang="en-US" sz="1400" dirty="0" smtClean="0">
                <a:solidFill>
                  <a:srgbClr val="0070C0"/>
                </a:solidFill>
              </a:rPr>
              <a:t>，尚未执行</a:t>
            </a:r>
            <a:endParaRPr lang="en-US" altLang="zh-CN" sz="1400" dirty="0" smtClean="0">
              <a:solidFill>
                <a:srgbClr val="0070C0"/>
              </a:solidFill>
            </a:endParaRPr>
          </a:p>
          <a:p>
            <a:endParaRPr lang="en-US" altLang="zh-CN" sz="1400" dirty="0" smtClean="0"/>
          </a:p>
          <a:p>
            <a:r>
              <a:rPr lang="en-US" altLang="zh-CN" sz="1400" dirty="0" smtClean="0"/>
              <a:t>Schedule name        : 2</a:t>
            </a:r>
          </a:p>
          <a:p>
            <a:r>
              <a:rPr lang="en-US" altLang="zh-CN" sz="1400" dirty="0" smtClean="0">
                <a:solidFill>
                  <a:srgbClr val="FF0000"/>
                </a:solidFill>
              </a:rPr>
              <a:t>Schedule type          : Run on Wed May 22 10:35:00 2013</a:t>
            </a:r>
            <a:r>
              <a:rPr lang="en-US" altLang="zh-CN" sz="1400" dirty="0" smtClean="0"/>
              <a:t>		</a:t>
            </a:r>
            <a:r>
              <a:rPr lang="en-US" altLang="zh-CN" sz="1400" dirty="0" smtClean="0">
                <a:solidFill>
                  <a:srgbClr val="0070C0"/>
                </a:solidFill>
              </a:rPr>
              <a:t>schedule2</a:t>
            </a:r>
            <a:r>
              <a:rPr lang="zh-CN" altLang="en-US" sz="1400" dirty="0" smtClean="0">
                <a:solidFill>
                  <a:srgbClr val="0070C0"/>
                </a:solidFill>
              </a:rPr>
              <a:t>的任务执行时间</a:t>
            </a:r>
            <a:endParaRPr lang="en-US" altLang="zh-CN" sz="1400" dirty="0" smtClean="0"/>
          </a:p>
          <a:p>
            <a:r>
              <a:rPr lang="en-US" altLang="zh-CN" sz="1400" dirty="0" smtClean="0"/>
              <a:t>Start time                  : Wed May 22 10:35:00 2013		</a:t>
            </a:r>
          </a:p>
          <a:p>
            <a:r>
              <a:rPr lang="en-US" altLang="zh-CN" sz="1400" dirty="0" smtClean="0"/>
              <a:t>Last execution time  : Yet to be executed</a:t>
            </a:r>
          </a:p>
          <a:p>
            <a:r>
              <a:rPr lang="en-US" altLang="zh-CN" sz="1400" dirty="0" smtClean="0"/>
              <a:t>-----------------------------------------------------------------------</a:t>
            </a:r>
          </a:p>
          <a:p>
            <a:r>
              <a:rPr lang="en-US" altLang="zh-CN" sz="1400" dirty="0" smtClean="0"/>
              <a:t>Job name                                          Last execution status</a:t>
            </a:r>
          </a:p>
          <a:p>
            <a:r>
              <a:rPr lang="en-US" altLang="zh-CN" sz="1400" dirty="0" smtClean="0">
                <a:solidFill>
                  <a:srgbClr val="FF0000"/>
                </a:solidFill>
              </a:rPr>
              <a:t>2                                                        -NA-</a:t>
            </a:r>
            <a:r>
              <a:rPr lang="en-US" altLang="zh-CN" sz="1400" dirty="0" smtClean="0"/>
              <a:t>			</a:t>
            </a:r>
            <a:r>
              <a:rPr lang="en-US" altLang="zh-CN" sz="1400" dirty="0" smtClean="0">
                <a:solidFill>
                  <a:srgbClr val="0070C0"/>
                </a:solidFill>
              </a:rPr>
              <a:t>job2</a:t>
            </a:r>
            <a:r>
              <a:rPr lang="zh-CN" altLang="en-US" sz="1400" dirty="0" smtClean="0">
                <a:solidFill>
                  <a:srgbClr val="0070C0"/>
                </a:solidFill>
              </a:rPr>
              <a:t>，尚未执行</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5" name="TextBox 4"/>
          <p:cNvSpPr txBox="1"/>
          <p:nvPr/>
        </p:nvSpPr>
        <p:spPr>
          <a:xfrm>
            <a:off x="724528" y="857232"/>
            <a:ext cx="7848000" cy="5467477"/>
          </a:xfrm>
          <a:prstGeom prst="rect">
            <a:avLst/>
          </a:prstGeom>
          <a:noFill/>
          <a:ln>
            <a:noFill/>
          </a:ln>
          <a:effectLst/>
        </p:spPr>
        <p:txBody>
          <a:bodyPr wrap="square" tIns="180000" bIns="180000" rtlCol="0">
            <a:spAutoFit/>
          </a:bodyPr>
          <a:lstStyle/>
          <a:p>
            <a:pPr>
              <a:spcAft>
                <a:spcPts val="1000"/>
              </a:spcAft>
            </a:pPr>
            <a:r>
              <a:rPr lang="zh-CN" altLang="en-US" sz="1400" dirty="0" smtClean="0">
                <a:ea typeface="华文细黑" pitchFamily="2" charset="-122"/>
              </a:rPr>
              <a:t>查看输出日志：</a:t>
            </a:r>
          </a:p>
          <a:p>
            <a:pPr>
              <a:lnSpc>
                <a:spcPts val="2000"/>
              </a:lnSpc>
            </a:pPr>
            <a:r>
              <a:rPr lang="en-US" altLang="zh-CN" sz="1400" dirty="0" smtClean="0"/>
              <a:t>[H3C]display scheduler </a:t>
            </a:r>
            <a:r>
              <a:rPr lang="en-US" altLang="zh-CN" sz="1400" dirty="0" err="1" smtClean="0"/>
              <a:t>logfile</a:t>
            </a:r>
            <a:r>
              <a:rPr lang="en-US" altLang="zh-CN" sz="1400" dirty="0" smtClean="0"/>
              <a:t> </a:t>
            </a:r>
          </a:p>
          <a:p>
            <a:pPr>
              <a:lnSpc>
                <a:spcPts val="2000"/>
              </a:lnSpc>
            </a:pPr>
            <a:r>
              <a:rPr lang="en-US" altLang="zh-CN" sz="1400" dirty="0" err="1" smtClean="0">
                <a:solidFill>
                  <a:srgbClr val="FF0000"/>
                </a:solidFill>
              </a:rPr>
              <a:t>Logfile</a:t>
            </a:r>
            <a:r>
              <a:rPr lang="en-US" altLang="zh-CN" sz="1400" dirty="0" smtClean="0">
                <a:solidFill>
                  <a:srgbClr val="FF0000"/>
                </a:solidFill>
              </a:rPr>
              <a:t> Size: 968 Bytes.          				</a:t>
            </a:r>
            <a:r>
              <a:rPr lang="en-US" altLang="zh-CN" sz="1400" dirty="0" err="1" smtClean="0">
                <a:solidFill>
                  <a:srgbClr val="0070C0"/>
                </a:solidFill>
              </a:rPr>
              <a:t>logfile</a:t>
            </a:r>
            <a:r>
              <a:rPr lang="zh-CN" altLang="en-US" sz="1400" dirty="0" smtClean="0">
                <a:solidFill>
                  <a:srgbClr val="0070C0"/>
                </a:solidFill>
              </a:rPr>
              <a:t>大小</a:t>
            </a:r>
            <a:endParaRPr lang="en-US" altLang="zh-CN" sz="1400" dirty="0" smtClean="0">
              <a:solidFill>
                <a:srgbClr val="0070C0"/>
              </a:solidFill>
            </a:endParaRPr>
          </a:p>
          <a:p>
            <a:pPr>
              <a:lnSpc>
                <a:spcPts val="2000"/>
              </a:lnSpc>
            </a:pPr>
            <a:endParaRPr lang="en-US" altLang="zh-CN" sz="1400" dirty="0" smtClean="0">
              <a:solidFill>
                <a:srgbClr val="0070C0"/>
              </a:solidFill>
            </a:endParaRPr>
          </a:p>
          <a:p>
            <a:pPr>
              <a:lnSpc>
                <a:spcPts val="2000"/>
              </a:lnSpc>
            </a:pPr>
            <a:r>
              <a:rPr lang="en-US" altLang="zh-CN" sz="1400" dirty="0" smtClean="0"/>
              <a:t>Job name            : 1	          				</a:t>
            </a:r>
            <a:r>
              <a:rPr lang="en-US" altLang="zh-CN" sz="1400" dirty="0" smtClean="0">
                <a:solidFill>
                  <a:srgbClr val="0070C0"/>
                </a:solidFill>
              </a:rPr>
              <a:t>schedule1</a:t>
            </a:r>
            <a:r>
              <a:rPr lang="zh-CN" altLang="en-US" sz="1400" dirty="0" smtClean="0">
                <a:solidFill>
                  <a:srgbClr val="0070C0"/>
                </a:solidFill>
              </a:rPr>
              <a:t>中</a:t>
            </a:r>
            <a:r>
              <a:rPr lang="en-US" altLang="zh-CN" sz="1400" dirty="0" smtClean="0">
                <a:solidFill>
                  <a:srgbClr val="0070C0"/>
                </a:solidFill>
              </a:rPr>
              <a:t>job1</a:t>
            </a:r>
            <a:r>
              <a:rPr lang="zh-CN" altLang="en-US" sz="1400" dirty="0" smtClean="0">
                <a:solidFill>
                  <a:srgbClr val="0070C0"/>
                </a:solidFill>
              </a:rPr>
              <a:t>的任务</a:t>
            </a:r>
            <a:endParaRPr lang="en-US" altLang="zh-CN" sz="1400" dirty="0" smtClean="0">
              <a:solidFill>
                <a:srgbClr val="0070C0"/>
              </a:solidFill>
            </a:endParaRPr>
          </a:p>
          <a:p>
            <a:pPr>
              <a:lnSpc>
                <a:spcPts val="2000"/>
              </a:lnSpc>
            </a:pPr>
            <a:r>
              <a:rPr lang="en-US" altLang="zh-CN" sz="1400" dirty="0" smtClean="0"/>
              <a:t>Schedule name   : 1	</a:t>
            </a:r>
            <a:r>
              <a:rPr lang="en-US" altLang="zh-CN" sz="1400" dirty="0" smtClean="0">
                <a:solidFill>
                  <a:srgbClr val="0070C0"/>
                </a:solidFill>
              </a:rPr>
              <a:t>                  			  	</a:t>
            </a:r>
          </a:p>
          <a:p>
            <a:pPr>
              <a:lnSpc>
                <a:spcPts val="2000"/>
              </a:lnSpc>
            </a:pPr>
            <a:r>
              <a:rPr lang="en-US" altLang="zh-CN" sz="1400" dirty="0" smtClean="0">
                <a:solidFill>
                  <a:srgbClr val="FF0000"/>
                </a:solidFill>
              </a:rPr>
              <a:t>Execution time  : Wed May 22 10:35:00 2013</a:t>
            </a:r>
          </a:p>
          <a:p>
            <a:pPr>
              <a:lnSpc>
                <a:spcPts val="2000"/>
              </a:lnSpc>
            </a:pPr>
            <a:r>
              <a:rPr lang="en-US" altLang="zh-CN" sz="1400" dirty="0" smtClean="0"/>
              <a:t>Completion time : Wed May 22 10:35:02 2013</a:t>
            </a:r>
          </a:p>
          <a:p>
            <a:pPr>
              <a:lnSpc>
                <a:spcPts val="2000"/>
              </a:lnSpc>
            </a:pPr>
            <a:r>
              <a:rPr lang="en-US" altLang="zh-CN" sz="1400" dirty="0" smtClean="0"/>
              <a:t>--------------------------------- Job output -----------------------------------</a:t>
            </a:r>
          </a:p>
          <a:p>
            <a:pPr>
              <a:lnSpc>
                <a:spcPts val="2000"/>
              </a:lnSpc>
            </a:pPr>
            <a:r>
              <a:rPr lang="en-US" altLang="zh-CN" sz="1400" dirty="0" smtClean="0"/>
              <a:t>&lt;H3C&gt;display </a:t>
            </a:r>
            <a:r>
              <a:rPr lang="en-US" altLang="zh-CN" sz="1400" dirty="0" err="1" smtClean="0"/>
              <a:t>cpu</a:t>
            </a:r>
            <a:r>
              <a:rPr lang="en-US" altLang="zh-CN" sz="1400" dirty="0" smtClean="0"/>
              <a:t>                          				</a:t>
            </a:r>
            <a:r>
              <a:rPr lang="zh-CN" altLang="en-US" sz="1400" dirty="0" smtClean="0">
                <a:solidFill>
                  <a:srgbClr val="0070C0"/>
                </a:solidFill>
              </a:rPr>
              <a:t>输出内容</a:t>
            </a:r>
            <a:endParaRPr lang="en-US" altLang="zh-CN" sz="1400" dirty="0" smtClean="0">
              <a:solidFill>
                <a:srgbClr val="0070C0"/>
              </a:solidFill>
            </a:endParaRPr>
          </a:p>
          <a:p>
            <a:pPr>
              <a:lnSpc>
                <a:spcPts val="2000"/>
              </a:lnSpc>
            </a:pPr>
            <a:r>
              <a:rPr lang="en-US" altLang="zh-CN" sz="1400" dirty="0" smtClean="0"/>
              <a:t>Slot 0 CPU 0 CPU usage:</a:t>
            </a:r>
          </a:p>
          <a:p>
            <a:pPr>
              <a:lnSpc>
                <a:spcPts val="2000"/>
              </a:lnSpc>
            </a:pPr>
            <a:r>
              <a:rPr lang="en-US" altLang="zh-CN" sz="1400" dirty="0" smtClean="0"/>
              <a:t>      11% in last 5 seconds</a:t>
            </a:r>
          </a:p>
          <a:p>
            <a:pPr>
              <a:lnSpc>
                <a:spcPts val="2000"/>
              </a:lnSpc>
            </a:pPr>
            <a:r>
              <a:rPr lang="en-US" altLang="zh-CN" sz="1400" dirty="0" smtClean="0"/>
              <a:t>       7% in last 1 minute</a:t>
            </a:r>
          </a:p>
          <a:p>
            <a:pPr>
              <a:lnSpc>
                <a:spcPts val="2000"/>
              </a:lnSpc>
            </a:pPr>
            <a:r>
              <a:rPr lang="en-US" altLang="zh-CN" sz="1400" dirty="0" smtClean="0"/>
              <a:t>       6% in last 5 minutes</a:t>
            </a:r>
          </a:p>
          <a:p>
            <a:pPr>
              <a:lnSpc>
                <a:spcPts val="2000"/>
              </a:lnSpc>
            </a:pPr>
            <a:endParaRPr lang="en-US" altLang="zh-CN" sz="1400" dirty="0" smtClean="0"/>
          </a:p>
          <a:p>
            <a:pPr>
              <a:lnSpc>
                <a:spcPts val="2000"/>
              </a:lnSpc>
            </a:pPr>
            <a:r>
              <a:rPr lang="en-US" altLang="zh-CN" sz="1400" dirty="0" smtClean="0"/>
              <a:t>Slot 2 CPU 0 CPU usage:</a:t>
            </a:r>
          </a:p>
          <a:p>
            <a:pPr>
              <a:lnSpc>
                <a:spcPts val="2000"/>
              </a:lnSpc>
            </a:pPr>
            <a:r>
              <a:rPr lang="en-US" altLang="zh-CN" sz="1400" dirty="0" smtClean="0"/>
              <a:t>      27% in last 5 seconds</a:t>
            </a:r>
          </a:p>
          <a:p>
            <a:pPr>
              <a:lnSpc>
                <a:spcPts val="2000"/>
              </a:lnSpc>
            </a:pPr>
            <a:r>
              <a:rPr lang="en-US" altLang="zh-CN" sz="1400" dirty="0" smtClean="0"/>
              <a:t>      27% in last 1 minute</a:t>
            </a:r>
          </a:p>
          <a:p>
            <a:pPr>
              <a:lnSpc>
                <a:spcPts val="2000"/>
              </a:lnSpc>
            </a:pPr>
            <a:r>
              <a:rPr lang="en-US" altLang="zh-CN" sz="1400" dirty="0" smtClean="0"/>
              <a:t>      27% in last 5 minutes</a:t>
            </a:r>
            <a:endParaRPr lang="zh-CN" altLang="en-US" sz="1400" dirty="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8" name="TextBox 7"/>
          <p:cNvSpPr txBox="1"/>
          <p:nvPr/>
        </p:nvSpPr>
        <p:spPr>
          <a:xfrm>
            <a:off x="724528" y="1285860"/>
            <a:ext cx="7848000" cy="4241500"/>
          </a:xfrm>
          <a:prstGeom prst="rect">
            <a:avLst/>
          </a:prstGeom>
          <a:noFill/>
          <a:ln>
            <a:noFill/>
          </a:ln>
          <a:effectLst/>
        </p:spPr>
        <p:txBody>
          <a:bodyPr wrap="square" tIns="180000" bIns="180000" rtlCol="0">
            <a:spAutoFit/>
          </a:bodyPr>
          <a:lstStyle/>
          <a:p>
            <a:pPr>
              <a:lnSpc>
                <a:spcPct val="150000"/>
              </a:lnSpc>
            </a:pPr>
            <a:r>
              <a:rPr lang="en-US" altLang="zh-CN" sz="1400" dirty="0" smtClean="0"/>
              <a:t>Job name            : 2                   				</a:t>
            </a:r>
            <a:r>
              <a:rPr lang="en-US" altLang="zh-CN" sz="1400" dirty="0" smtClean="0">
                <a:solidFill>
                  <a:srgbClr val="0070C0"/>
                </a:solidFill>
              </a:rPr>
              <a:t>schedule2</a:t>
            </a:r>
            <a:r>
              <a:rPr lang="zh-CN" altLang="en-US" sz="1400" dirty="0" smtClean="0">
                <a:solidFill>
                  <a:srgbClr val="0070C0"/>
                </a:solidFill>
              </a:rPr>
              <a:t>中</a:t>
            </a:r>
            <a:r>
              <a:rPr lang="en-US" altLang="zh-CN" sz="1400" dirty="0" smtClean="0">
                <a:solidFill>
                  <a:srgbClr val="0070C0"/>
                </a:solidFill>
              </a:rPr>
              <a:t>job2</a:t>
            </a:r>
            <a:r>
              <a:rPr lang="zh-CN" altLang="en-US" sz="1400" dirty="0" smtClean="0">
                <a:solidFill>
                  <a:srgbClr val="0070C0"/>
                </a:solidFill>
              </a:rPr>
              <a:t>的输出</a:t>
            </a:r>
            <a:endParaRPr lang="en-US" altLang="zh-CN" sz="1400" dirty="0" smtClean="0">
              <a:solidFill>
                <a:srgbClr val="0070C0"/>
              </a:solidFill>
            </a:endParaRPr>
          </a:p>
          <a:p>
            <a:pPr>
              <a:lnSpc>
                <a:spcPct val="150000"/>
              </a:lnSpc>
            </a:pPr>
            <a:r>
              <a:rPr lang="en-US" altLang="zh-CN" sz="1400" dirty="0" smtClean="0"/>
              <a:t>Schedule name   : 2	</a:t>
            </a:r>
            <a:r>
              <a:rPr lang="en-US" altLang="zh-CN" sz="1400" dirty="0" smtClean="0">
                <a:solidFill>
                  <a:srgbClr val="0070C0"/>
                </a:solidFill>
              </a:rPr>
              <a:t>                      			</a:t>
            </a:r>
          </a:p>
          <a:p>
            <a:pPr>
              <a:lnSpc>
                <a:spcPct val="150000"/>
              </a:lnSpc>
            </a:pPr>
            <a:r>
              <a:rPr lang="en-US" altLang="zh-CN" sz="1400" dirty="0" smtClean="0">
                <a:solidFill>
                  <a:srgbClr val="FF0000"/>
                </a:solidFill>
              </a:rPr>
              <a:t>Execution time    : Wed May 22 10:35:00 2013</a:t>
            </a:r>
          </a:p>
          <a:p>
            <a:pPr>
              <a:lnSpc>
                <a:spcPct val="150000"/>
              </a:lnSpc>
            </a:pPr>
            <a:r>
              <a:rPr lang="en-US" altLang="zh-CN" sz="1400" dirty="0" smtClean="0"/>
              <a:t>Completion time  : Wed May 22 10:35:06 2013</a:t>
            </a:r>
          </a:p>
          <a:p>
            <a:pPr>
              <a:lnSpc>
                <a:spcPct val="150000"/>
              </a:lnSpc>
            </a:pPr>
            <a:r>
              <a:rPr lang="en-US" altLang="zh-CN" sz="1400" dirty="0" smtClean="0"/>
              <a:t>--------------------------------- Job output -----------------------------------</a:t>
            </a:r>
          </a:p>
          <a:p>
            <a:pPr>
              <a:lnSpc>
                <a:spcPct val="150000"/>
              </a:lnSpc>
            </a:pPr>
            <a:r>
              <a:rPr lang="en-US" altLang="zh-CN" sz="1400" dirty="0" smtClean="0"/>
              <a:t>&lt;H3C&gt;display diagnostic-information</a:t>
            </a:r>
            <a:r>
              <a:rPr lang="en-US" altLang="zh-CN" sz="1400" dirty="0" smtClean="0">
                <a:solidFill>
                  <a:srgbClr val="0070C0"/>
                </a:solidFill>
              </a:rPr>
              <a:t>  			</a:t>
            </a:r>
            <a:r>
              <a:rPr lang="zh-CN" altLang="en-US" sz="1400" dirty="0" smtClean="0">
                <a:solidFill>
                  <a:srgbClr val="0070C0"/>
                </a:solidFill>
              </a:rPr>
              <a:t>输出内容</a:t>
            </a:r>
            <a:endParaRPr lang="en-US" altLang="zh-CN" sz="1400" dirty="0" smtClean="0"/>
          </a:p>
          <a:p>
            <a:pPr>
              <a:lnSpc>
                <a:spcPct val="150000"/>
              </a:lnSpc>
            </a:pPr>
            <a:r>
              <a:rPr lang="en-US" altLang="zh-CN" sz="1400" dirty="0" smtClean="0"/>
              <a:t>Save or display diagnostic information (Y=save, N=display)? [Y/N]:	</a:t>
            </a:r>
            <a:r>
              <a:rPr lang="zh-CN" altLang="en-US" sz="1400" dirty="0" smtClean="0">
                <a:solidFill>
                  <a:srgbClr val="0070C0"/>
                </a:solidFill>
              </a:rPr>
              <a:t>自动选“</a:t>
            </a:r>
            <a:r>
              <a:rPr lang="en-US" altLang="zh-CN" sz="1400" dirty="0" smtClean="0">
                <a:solidFill>
                  <a:srgbClr val="0070C0"/>
                </a:solidFill>
              </a:rPr>
              <a:t>Y</a:t>
            </a:r>
            <a:r>
              <a:rPr lang="zh-CN" altLang="en-US" sz="1400" dirty="0" smtClean="0">
                <a:solidFill>
                  <a:srgbClr val="0070C0"/>
                </a:solidFill>
              </a:rPr>
              <a:t>”</a:t>
            </a:r>
            <a:endParaRPr lang="en-US" altLang="zh-CN" sz="1400" dirty="0" smtClean="0">
              <a:solidFill>
                <a:srgbClr val="0070C0"/>
              </a:solidFill>
            </a:endParaRPr>
          </a:p>
          <a:p>
            <a:pPr>
              <a:lnSpc>
                <a:spcPct val="150000"/>
              </a:lnSpc>
            </a:pPr>
            <a:r>
              <a:rPr lang="en-US" altLang="zh-CN" sz="1400" dirty="0" smtClean="0"/>
              <a:t>Please input the file name(*.gz)[cfa0:/diag.gz]:</a:t>
            </a:r>
          </a:p>
          <a:p>
            <a:pPr>
              <a:lnSpc>
                <a:spcPct val="150000"/>
              </a:lnSpc>
            </a:pPr>
            <a:r>
              <a:rPr lang="en-US" altLang="zh-CN" sz="1400" dirty="0" smtClean="0"/>
              <a:t>The file already exists, overwrite it? [Y/N]:</a:t>
            </a:r>
          </a:p>
          <a:p>
            <a:pPr>
              <a:lnSpc>
                <a:spcPct val="150000"/>
              </a:lnSpc>
            </a:pPr>
            <a:r>
              <a:rPr lang="en-US" altLang="zh-CN" sz="1400" dirty="0" smtClean="0"/>
              <a:t>Diagnostic information is outputting to cfa0:/diag.gz.</a:t>
            </a:r>
          </a:p>
          <a:p>
            <a:pPr>
              <a:lnSpc>
                <a:spcPct val="150000"/>
              </a:lnSpc>
            </a:pPr>
            <a:r>
              <a:rPr lang="en-US" altLang="zh-CN" sz="1400" dirty="0" smtClean="0"/>
              <a:t>Please wait...</a:t>
            </a:r>
          </a:p>
          <a:p>
            <a:pPr>
              <a:lnSpc>
                <a:spcPct val="150000"/>
              </a:lnSpc>
            </a:pPr>
            <a:r>
              <a:rPr lang="en-US" altLang="zh-CN" sz="1400" dirty="0" smtClean="0"/>
              <a:t>Save successfully.	              				</a:t>
            </a:r>
            <a:r>
              <a:rPr lang="zh-CN" altLang="en-US" sz="1400" dirty="0" smtClean="0">
                <a:solidFill>
                  <a:srgbClr val="0070C0"/>
                </a:solidFill>
              </a:rPr>
              <a:t>保存诊断信息</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5" name="TextBox 4"/>
          <p:cNvSpPr txBox="1"/>
          <p:nvPr/>
        </p:nvSpPr>
        <p:spPr>
          <a:xfrm>
            <a:off x="714348" y="1357298"/>
            <a:ext cx="7848000" cy="4242162"/>
          </a:xfrm>
          <a:prstGeom prst="rect">
            <a:avLst/>
          </a:prstGeom>
          <a:noFill/>
          <a:ln>
            <a:noFill/>
          </a:ln>
          <a:effectLst/>
        </p:spPr>
        <p:txBody>
          <a:bodyPr wrap="square" tIns="180000" bIns="180000" rtlCol="0">
            <a:spAutoFit/>
          </a:bodyPr>
          <a:lstStyle/>
          <a:p>
            <a:pPr>
              <a:lnSpc>
                <a:spcPct val="150000"/>
              </a:lnSpc>
            </a:pPr>
            <a:r>
              <a:rPr lang="en-US" altLang="zh-CN" sz="1400" dirty="0" smtClean="0"/>
              <a:t>[H3C]display scheduler schedule </a:t>
            </a:r>
          </a:p>
          <a:p>
            <a:pPr>
              <a:lnSpc>
                <a:spcPct val="150000"/>
              </a:lnSpc>
            </a:pPr>
            <a:r>
              <a:rPr lang="en-US" altLang="zh-CN" sz="1400" dirty="0" smtClean="0"/>
              <a:t>Schedule name         : 1</a:t>
            </a:r>
          </a:p>
          <a:p>
            <a:pPr>
              <a:lnSpc>
                <a:spcPct val="150000"/>
              </a:lnSpc>
            </a:pPr>
            <a:r>
              <a:rPr lang="en-US" altLang="zh-CN" sz="1400" dirty="0" smtClean="0"/>
              <a:t>Schedule type           : Run on Wed May 22 10:35:00 2013</a:t>
            </a:r>
          </a:p>
          <a:p>
            <a:pPr>
              <a:lnSpc>
                <a:spcPct val="150000"/>
              </a:lnSpc>
            </a:pPr>
            <a:r>
              <a:rPr lang="en-US" altLang="zh-CN" sz="1400" dirty="0" smtClean="0"/>
              <a:t>Start time                  : Wed May 22 10:35:00 2013</a:t>
            </a:r>
          </a:p>
          <a:p>
            <a:pPr>
              <a:lnSpc>
                <a:spcPct val="150000"/>
              </a:lnSpc>
            </a:pPr>
            <a:r>
              <a:rPr lang="en-US" altLang="zh-CN" sz="1400" dirty="0" smtClean="0"/>
              <a:t>Last execution time   : Wed May 22 10:35:00 2013</a:t>
            </a:r>
          </a:p>
          <a:p>
            <a:pPr>
              <a:lnSpc>
                <a:spcPct val="150000"/>
              </a:lnSpc>
            </a:pPr>
            <a:r>
              <a:rPr lang="en-US" altLang="zh-CN" sz="1400" dirty="0" smtClean="0">
                <a:solidFill>
                  <a:srgbClr val="FF0000"/>
                </a:solidFill>
              </a:rPr>
              <a:t>Last completion time : Wed May 22 10:35:02 2013</a:t>
            </a:r>
          </a:p>
          <a:p>
            <a:pPr>
              <a:lnSpc>
                <a:spcPct val="150000"/>
              </a:lnSpc>
            </a:pPr>
            <a:r>
              <a:rPr lang="en-US" altLang="zh-CN" sz="1400" dirty="0" smtClean="0">
                <a:solidFill>
                  <a:srgbClr val="FF0000"/>
                </a:solidFill>
              </a:rPr>
              <a:t>Execution counts      : 1</a:t>
            </a:r>
          </a:p>
          <a:p>
            <a:pPr>
              <a:lnSpc>
                <a:spcPct val="150000"/>
              </a:lnSpc>
            </a:pPr>
            <a:r>
              <a:rPr lang="en-US" altLang="zh-CN" sz="1400" dirty="0" smtClean="0"/>
              <a:t>-----------------------------------------------------------------------</a:t>
            </a:r>
          </a:p>
          <a:p>
            <a:pPr>
              <a:lnSpc>
                <a:spcPct val="150000"/>
              </a:lnSpc>
            </a:pPr>
            <a:r>
              <a:rPr lang="en-US" altLang="zh-CN" sz="1400" dirty="0" smtClean="0"/>
              <a:t>Job name                                       Last execution status</a:t>
            </a:r>
          </a:p>
          <a:p>
            <a:pPr>
              <a:lnSpc>
                <a:spcPct val="150000"/>
              </a:lnSpc>
            </a:pPr>
            <a:r>
              <a:rPr lang="en-US" altLang="zh-CN" sz="1400" dirty="0" smtClean="0">
                <a:solidFill>
                  <a:srgbClr val="FF0000"/>
                </a:solidFill>
              </a:rPr>
              <a:t>1                                                     Successful</a:t>
            </a:r>
          </a:p>
          <a:p>
            <a:pPr>
              <a:lnSpc>
                <a:spcPct val="150000"/>
              </a:lnSpc>
            </a:pPr>
            <a:endParaRPr lang="en-US" altLang="zh-CN" sz="1400" dirty="0" smtClean="0">
              <a:solidFill>
                <a:srgbClr val="FF0000"/>
              </a:solidFill>
            </a:endParaRPr>
          </a:p>
          <a:p>
            <a:pPr>
              <a:lnSpc>
                <a:spcPct val="150000"/>
              </a:lnSpc>
            </a:pPr>
            <a:r>
              <a:rPr lang="zh-CN" altLang="en-US" sz="1400" dirty="0" smtClean="0">
                <a:solidFill>
                  <a:srgbClr val="0070C0"/>
                </a:solidFill>
              </a:rPr>
              <a:t>显示</a:t>
            </a:r>
            <a:r>
              <a:rPr lang="en-US" altLang="zh-CN" sz="1400" dirty="0" smtClean="0">
                <a:solidFill>
                  <a:srgbClr val="0070C0"/>
                </a:solidFill>
              </a:rPr>
              <a:t>schedule1</a:t>
            </a:r>
            <a:r>
              <a:rPr lang="zh-CN" altLang="en-US" sz="1400" dirty="0" smtClean="0">
                <a:solidFill>
                  <a:srgbClr val="0070C0"/>
                </a:solidFill>
              </a:rPr>
              <a:t>已经于</a:t>
            </a:r>
            <a:r>
              <a:rPr lang="en-US" altLang="zh-CN" sz="1400" dirty="0" smtClean="0">
                <a:solidFill>
                  <a:srgbClr val="0070C0"/>
                </a:solidFill>
              </a:rPr>
              <a:t>10:35:02</a:t>
            </a:r>
            <a:r>
              <a:rPr lang="zh-CN" altLang="en-US" sz="1400" dirty="0" smtClean="0">
                <a:solidFill>
                  <a:srgbClr val="0070C0"/>
                </a:solidFill>
              </a:rPr>
              <a:t>成功执行</a:t>
            </a:r>
            <a:r>
              <a:rPr lang="en-US" altLang="zh-CN" sz="1400" dirty="0" smtClean="0">
                <a:solidFill>
                  <a:srgbClr val="0070C0"/>
                </a:solidFill>
              </a:rPr>
              <a:t>1</a:t>
            </a:r>
            <a:r>
              <a:rPr lang="zh-CN" altLang="en-US" sz="1400" dirty="0" smtClean="0">
                <a:solidFill>
                  <a:srgbClr val="0070C0"/>
                </a:solidFill>
              </a:rPr>
              <a:t>次</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版本升级</a:t>
            </a:r>
            <a:r>
              <a:rPr lang="zh-CN" altLang="en-US" dirty="0" smtClean="0">
                <a:ea typeface="华文细黑" pitchFamily="2" charset="-122"/>
              </a:rPr>
              <a:t>流程</a:t>
            </a:r>
            <a:endParaRPr lang="en-US" altLang="zh-CN" dirty="0" smtClean="0">
              <a:latin typeface="+mn-lt"/>
              <a:ea typeface="华文细黑" pitchFamily="2" charset="-122"/>
            </a:endParaRPr>
          </a:p>
        </p:txBody>
      </p:sp>
      <p:sp>
        <p:nvSpPr>
          <p:cNvPr id="6" name="TextBox 5"/>
          <p:cNvSpPr txBox="1"/>
          <p:nvPr/>
        </p:nvSpPr>
        <p:spPr>
          <a:xfrm>
            <a:off x="571472" y="1142984"/>
            <a:ext cx="8072494" cy="4897909"/>
          </a:xfrm>
          <a:prstGeom prst="rect">
            <a:avLst/>
          </a:prstGeom>
          <a:solidFill>
            <a:schemeClr val="accent3"/>
          </a:solidFill>
          <a:ln>
            <a:noFill/>
          </a:ln>
          <a:effectLst/>
        </p:spPr>
        <p:txBody>
          <a:bodyPr wrap="square" tIns="180000" bIns="180000" rtlCol="0">
            <a:spAutoFit/>
          </a:bodyPr>
          <a:lstStyle/>
          <a:p>
            <a:pPr>
              <a:lnSpc>
                <a:spcPct val="150000"/>
              </a:lnSpc>
            </a:pPr>
            <a:r>
              <a:rPr lang="en-US" altLang="zh-CN" sz="1400" dirty="0" smtClean="0"/>
              <a:t>&lt;H3C&gt;</a:t>
            </a:r>
            <a:r>
              <a:rPr lang="en-US" altLang="zh-CN" sz="1400" dirty="0" err="1" smtClean="0"/>
              <a:t>tftp</a:t>
            </a:r>
            <a:r>
              <a:rPr lang="en-US" altLang="zh-CN" sz="1400" dirty="0" smtClean="0"/>
              <a:t> 1.1.1.2 </a:t>
            </a:r>
            <a:r>
              <a:rPr lang="en-US" altLang="zh-CN" sz="1400" smtClean="0"/>
              <a:t>get MSR36-CMW710-E0006L01.IPE</a:t>
            </a:r>
            <a:endParaRPr lang="en-US" altLang="zh-CN" sz="1400" dirty="0" smtClean="0"/>
          </a:p>
          <a:p>
            <a:pPr>
              <a:lnSpc>
                <a:spcPct val="150000"/>
              </a:lnSpc>
            </a:pPr>
            <a:r>
              <a:rPr lang="en-US" altLang="zh-CN" sz="1400" dirty="0" smtClean="0"/>
              <a:t>  % Total    % Received % </a:t>
            </a:r>
            <a:r>
              <a:rPr lang="en-US" altLang="zh-CN" sz="1400" dirty="0" err="1" smtClean="0"/>
              <a:t>Xferd</a:t>
            </a:r>
            <a:r>
              <a:rPr lang="en-US" altLang="zh-CN" sz="1400" dirty="0" smtClean="0"/>
              <a:t>  Average Speed   Time    </a:t>
            </a:r>
            <a:r>
              <a:rPr lang="en-US" altLang="zh-CN" sz="1400" dirty="0" err="1" smtClean="0"/>
              <a:t>Time</a:t>
            </a:r>
            <a:r>
              <a:rPr lang="en-US" altLang="zh-CN" sz="1400" dirty="0" smtClean="0"/>
              <a:t>     </a:t>
            </a:r>
            <a:r>
              <a:rPr lang="en-US" altLang="zh-CN" sz="1400" dirty="0" err="1" smtClean="0"/>
              <a:t>Time</a:t>
            </a:r>
            <a:r>
              <a:rPr lang="en-US" altLang="zh-CN" sz="1400" dirty="0" smtClean="0"/>
              <a:t>  Current</a:t>
            </a:r>
          </a:p>
          <a:p>
            <a:pPr>
              <a:lnSpc>
                <a:spcPct val="150000"/>
              </a:lnSpc>
            </a:pPr>
            <a:r>
              <a:rPr lang="en-US" altLang="zh-CN" sz="1400" dirty="0" smtClean="0"/>
              <a:t>                                                     </a:t>
            </a:r>
            <a:r>
              <a:rPr lang="en-US" altLang="zh-CN" sz="1400" dirty="0" err="1" smtClean="0"/>
              <a:t>Dload</a:t>
            </a:r>
            <a:r>
              <a:rPr lang="en-US" altLang="zh-CN" sz="1400" dirty="0" smtClean="0"/>
              <a:t>    Upload   Total    Spent    Left    Speed</a:t>
            </a:r>
          </a:p>
          <a:p>
            <a:pPr>
              <a:lnSpc>
                <a:spcPct val="150000"/>
              </a:lnSpc>
            </a:pPr>
            <a:r>
              <a:rPr lang="en-US" altLang="zh-CN" sz="1400" dirty="0" smtClean="0"/>
              <a:t>100 45.4M  100 45.4M    0     0     965k        0      0:00:48  0:00:48 --:--:--   971k</a:t>
            </a:r>
          </a:p>
          <a:p>
            <a:pPr>
              <a:lnSpc>
                <a:spcPct val="150000"/>
              </a:lnSpc>
            </a:pPr>
            <a:r>
              <a:rPr lang="zh-CN" altLang="en-US" sz="1400" dirty="0" smtClean="0">
                <a:solidFill>
                  <a:srgbClr val="0070C0"/>
                </a:solidFill>
              </a:rPr>
              <a:t>强烈建议使用</a:t>
            </a:r>
            <a:r>
              <a:rPr lang="en-US" altLang="zh-CN" sz="1400" dirty="0" smtClean="0">
                <a:solidFill>
                  <a:srgbClr val="0070C0"/>
                </a:solidFill>
              </a:rPr>
              <a:t>TFTP</a:t>
            </a:r>
            <a:r>
              <a:rPr lang="zh-CN" altLang="en-US" sz="1400" dirty="0" smtClean="0">
                <a:solidFill>
                  <a:srgbClr val="0070C0"/>
                </a:solidFill>
              </a:rPr>
              <a:t>进行文件传输</a:t>
            </a:r>
            <a:endParaRPr lang="en-US" altLang="zh-CN" sz="1400" dirty="0" smtClean="0">
              <a:solidFill>
                <a:srgbClr val="0070C0"/>
              </a:solidFill>
            </a:endParaRPr>
          </a:p>
          <a:p>
            <a:pPr>
              <a:lnSpc>
                <a:spcPct val="150000"/>
              </a:lnSpc>
            </a:pPr>
            <a:r>
              <a:rPr lang="en-US" altLang="zh-CN" sz="1400" dirty="0" smtClean="0">
                <a:solidFill>
                  <a:srgbClr val="0070C0"/>
                </a:solidFill>
              </a:rPr>
              <a:t>TFTP</a:t>
            </a:r>
            <a:r>
              <a:rPr lang="zh-CN" altLang="en-US" sz="1400" dirty="0" smtClean="0">
                <a:solidFill>
                  <a:srgbClr val="0070C0"/>
                </a:solidFill>
              </a:rPr>
              <a:t>传版本时，不涉及传输模式的选择</a:t>
            </a:r>
            <a:endParaRPr lang="en-US" altLang="zh-CN" sz="1400" dirty="0" smtClean="0">
              <a:solidFill>
                <a:srgbClr val="0070C0"/>
              </a:solidFill>
            </a:endParaRPr>
          </a:p>
          <a:p>
            <a:pPr>
              <a:lnSpc>
                <a:spcPct val="150000"/>
              </a:lnSpc>
            </a:pPr>
            <a:r>
              <a:rPr lang="zh-CN" altLang="en-US" sz="1400" dirty="0" smtClean="0">
                <a:solidFill>
                  <a:srgbClr val="0070C0"/>
                </a:solidFill>
              </a:rPr>
              <a:t>避免由于传输模式的问题，导致文件损坏无法升级</a:t>
            </a:r>
            <a:endParaRPr lang="en-US" altLang="zh-CN" sz="1400" dirty="0" smtClean="0">
              <a:solidFill>
                <a:srgbClr val="0070C0"/>
              </a:solidFill>
            </a:endParaRPr>
          </a:p>
          <a:p>
            <a:pPr>
              <a:lnSpc>
                <a:spcPct val="150000"/>
              </a:lnSpc>
            </a:pPr>
            <a:r>
              <a:rPr lang="en-US" altLang="zh-CN" sz="1400" dirty="0" smtClean="0"/>
              <a:t>&lt;H3C&gt;boot-loader file cfa0</a:t>
            </a:r>
            <a:r>
              <a:rPr lang="en-US" altLang="zh-CN" sz="1400" smtClean="0"/>
              <a:t>:/MSR36-CMW710-E0006L01.IPE </a:t>
            </a:r>
            <a:r>
              <a:rPr lang="en-US" altLang="zh-CN" sz="1400" dirty="0" smtClean="0"/>
              <a:t>main 	</a:t>
            </a:r>
            <a:r>
              <a:rPr lang="zh-CN" altLang="en-US" sz="1400" dirty="0" smtClean="0">
                <a:solidFill>
                  <a:srgbClr val="0070C0"/>
                </a:solidFill>
              </a:rPr>
              <a:t>设置</a:t>
            </a:r>
            <a:r>
              <a:rPr lang="en-US" altLang="zh-CN" sz="1400" dirty="0" err="1" smtClean="0">
                <a:solidFill>
                  <a:srgbClr val="0070C0"/>
                </a:solidFill>
              </a:rPr>
              <a:t>ipe</a:t>
            </a:r>
            <a:r>
              <a:rPr lang="zh-CN" altLang="en-US" sz="1400" dirty="0" smtClean="0">
                <a:solidFill>
                  <a:srgbClr val="0070C0"/>
                </a:solidFill>
              </a:rPr>
              <a:t>文件为启动文件</a:t>
            </a:r>
            <a:endParaRPr lang="en-US" altLang="zh-CN" sz="1400" dirty="0" smtClean="0">
              <a:solidFill>
                <a:srgbClr val="0070C0"/>
              </a:solidFill>
            </a:endParaRPr>
          </a:p>
          <a:p>
            <a:pPr>
              <a:lnSpc>
                <a:spcPct val="150000"/>
              </a:lnSpc>
            </a:pPr>
            <a:r>
              <a:rPr lang="en-US" altLang="zh-CN" sz="1400" dirty="0" smtClean="0"/>
              <a:t>Images in IPE:					</a:t>
            </a:r>
            <a:r>
              <a:rPr lang="zh-CN" altLang="en-US" sz="1400" dirty="0" smtClean="0">
                <a:solidFill>
                  <a:srgbClr val="0070C0"/>
                </a:solidFill>
              </a:rPr>
              <a:t>自动解压缩出</a:t>
            </a:r>
            <a:r>
              <a:rPr lang="en-US" altLang="zh-CN" sz="1400" dirty="0" smtClean="0">
                <a:solidFill>
                  <a:srgbClr val="0070C0"/>
                </a:solidFill>
              </a:rPr>
              <a:t>5</a:t>
            </a:r>
            <a:r>
              <a:rPr lang="zh-CN" altLang="en-US" sz="1400" dirty="0" smtClean="0">
                <a:solidFill>
                  <a:srgbClr val="0070C0"/>
                </a:solidFill>
              </a:rPr>
              <a:t>个</a:t>
            </a:r>
            <a:r>
              <a:rPr lang="en-US" altLang="zh-CN" sz="1400" dirty="0" smtClean="0">
                <a:solidFill>
                  <a:srgbClr val="0070C0"/>
                </a:solidFill>
              </a:rPr>
              <a:t>bin</a:t>
            </a:r>
            <a:r>
              <a:rPr lang="zh-CN" altLang="en-US" sz="1400" dirty="0" smtClean="0">
                <a:solidFill>
                  <a:srgbClr val="0070C0"/>
                </a:solidFill>
              </a:rPr>
              <a:t>文件</a:t>
            </a:r>
            <a:endParaRPr lang="en-US" altLang="zh-CN" sz="1400" dirty="0" smtClean="0">
              <a:solidFill>
                <a:srgbClr val="0070C0"/>
              </a:solidFill>
            </a:endParaRPr>
          </a:p>
          <a:p>
            <a:pPr>
              <a:lnSpc>
                <a:spcPct val="150000"/>
              </a:lnSpc>
            </a:pPr>
            <a:r>
              <a:rPr lang="en-US" altLang="zh-CN" sz="1400" smtClean="0"/>
              <a:t>  msr36-cmw710-boot-e0006l01.bin</a:t>
            </a:r>
            <a:r>
              <a:rPr lang="en-US" altLang="zh-CN" sz="1400" dirty="0" smtClean="0"/>
              <a:t>				</a:t>
            </a:r>
            <a:endParaRPr lang="en-US" altLang="zh-CN" sz="1400" dirty="0" smtClean="0">
              <a:solidFill>
                <a:srgbClr val="0070C0"/>
              </a:solidFill>
            </a:endParaRPr>
          </a:p>
          <a:p>
            <a:pPr>
              <a:lnSpc>
                <a:spcPct val="150000"/>
              </a:lnSpc>
            </a:pPr>
            <a:r>
              <a:rPr lang="en-US" altLang="zh-CN" sz="1400" smtClean="0"/>
              <a:t>  msr36-cmw710-system-e0006l01.bin</a:t>
            </a:r>
            <a:endParaRPr lang="en-US" altLang="zh-CN" sz="1400" dirty="0" smtClean="0"/>
          </a:p>
          <a:p>
            <a:pPr>
              <a:lnSpc>
                <a:spcPct val="150000"/>
              </a:lnSpc>
            </a:pPr>
            <a:r>
              <a:rPr lang="en-US" altLang="zh-CN" sz="1400" smtClean="0"/>
              <a:t>  msr36-cmw710-security-e0006l01.bin</a:t>
            </a:r>
            <a:endParaRPr lang="en-US" altLang="zh-CN" sz="1400" dirty="0" smtClean="0"/>
          </a:p>
          <a:p>
            <a:pPr>
              <a:lnSpc>
                <a:spcPct val="150000"/>
              </a:lnSpc>
            </a:pPr>
            <a:r>
              <a:rPr lang="en-US" altLang="zh-CN" sz="1400" smtClean="0"/>
              <a:t>  msr36-cmw710-voice-e0006l01.bin</a:t>
            </a:r>
            <a:endParaRPr lang="en-US" altLang="zh-CN" sz="1400" dirty="0" smtClean="0"/>
          </a:p>
          <a:p>
            <a:pPr>
              <a:lnSpc>
                <a:spcPct val="150000"/>
              </a:lnSpc>
            </a:pPr>
            <a:r>
              <a:rPr lang="en-US" altLang="zh-CN" sz="1400" smtClean="0"/>
              <a:t>  msr36-cmw710-data-e0006l01.bin</a:t>
            </a:r>
            <a:endParaRPr lang="en-US" altLang="zh-CN" sz="1400"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4668304"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案例</a:t>
            </a:r>
            <a:endParaRPr lang="en-US" altLang="zh-CN" dirty="0" smtClean="0">
              <a:latin typeface="+mn-lt"/>
              <a:ea typeface="华文细黑" pitchFamily="2" charset="-122"/>
            </a:endParaRPr>
          </a:p>
        </p:txBody>
      </p:sp>
      <p:sp>
        <p:nvSpPr>
          <p:cNvPr id="9" name="TextBox 8"/>
          <p:cNvSpPr txBox="1"/>
          <p:nvPr/>
        </p:nvSpPr>
        <p:spPr>
          <a:xfrm>
            <a:off x="724528" y="1214422"/>
            <a:ext cx="7848000" cy="4525233"/>
          </a:xfrm>
          <a:prstGeom prst="rect">
            <a:avLst/>
          </a:prstGeom>
          <a:noFill/>
          <a:ln>
            <a:noFill/>
          </a:ln>
          <a:effectLst/>
        </p:spPr>
        <p:txBody>
          <a:bodyPr wrap="square" tIns="180000" bIns="180000" rtlCol="0">
            <a:spAutoFit/>
          </a:bodyPr>
          <a:lstStyle/>
          <a:p>
            <a:pPr>
              <a:lnSpc>
                <a:spcPct val="150000"/>
              </a:lnSpc>
            </a:pPr>
            <a:r>
              <a:rPr lang="en-US" altLang="zh-CN" sz="1400" dirty="0" smtClean="0"/>
              <a:t>&lt;H3C&gt;dir</a:t>
            </a:r>
          </a:p>
          <a:p>
            <a:pPr>
              <a:lnSpc>
                <a:spcPct val="150000"/>
              </a:lnSpc>
            </a:pPr>
            <a:r>
              <a:rPr lang="en-US" altLang="zh-CN" sz="1400" dirty="0" smtClean="0"/>
              <a:t>Directory of cfa0:</a:t>
            </a:r>
          </a:p>
          <a:p>
            <a:pPr>
              <a:lnSpc>
                <a:spcPct val="150000"/>
              </a:lnSpc>
            </a:pPr>
            <a:r>
              <a:rPr lang="en-US" altLang="zh-CN" sz="1400" dirty="0" smtClean="0"/>
              <a:t>   0 -</a:t>
            </a:r>
            <a:r>
              <a:rPr lang="en-US" altLang="zh-CN" sz="1400" dirty="0" err="1" smtClean="0"/>
              <a:t>rw</a:t>
            </a:r>
            <a:r>
              <a:rPr lang="en-US" altLang="zh-CN" sz="1400" dirty="0" smtClean="0"/>
              <a:t>-        2397     Apr  27 2013 08:49:56   20130427.cfg</a:t>
            </a:r>
          </a:p>
          <a:p>
            <a:pPr>
              <a:lnSpc>
                <a:spcPct val="150000"/>
              </a:lnSpc>
            </a:pPr>
            <a:r>
              <a:rPr lang="en-US" altLang="zh-CN" sz="1400" dirty="0" smtClean="0"/>
              <a:t>   1 -</a:t>
            </a:r>
            <a:r>
              <a:rPr lang="en-US" altLang="zh-CN" sz="1400" dirty="0" err="1" smtClean="0"/>
              <a:t>rw</a:t>
            </a:r>
            <a:r>
              <a:rPr lang="en-US" altLang="zh-CN" sz="1400" dirty="0" smtClean="0"/>
              <a:t>-       40477    Apr  27 2013 08:49:56   20130427.mdb</a:t>
            </a:r>
          </a:p>
          <a:p>
            <a:pPr>
              <a:lnSpc>
                <a:spcPct val="150000"/>
              </a:lnSpc>
            </a:pPr>
            <a:r>
              <a:rPr lang="en-US" altLang="zh-CN" sz="1400" dirty="0" smtClean="0"/>
              <a:t>   2 -</a:t>
            </a:r>
            <a:r>
              <a:rPr lang="en-US" altLang="zh-CN" sz="1400" dirty="0" err="1" smtClean="0"/>
              <a:t>rw</a:t>
            </a:r>
            <a:r>
              <a:rPr lang="en-US" altLang="zh-CN" sz="1400" dirty="0" smtClean="0"/>
              <a:t>-    72230912 Apr  26 2013 16:08:12   MSR56-CMW710-E0006L01.IPE</a:t>
            </a:r>
          </a:p>
          <a:p>
            <a:pPr>
              <a:lnSpc>
                <a:spcPct val="150000"/>
              </a:lnSpc>
            </a:pPr>
            <a:r>
              <a:rPr lang="en-US" altLang="zh-CN" sz="1400" dirty="0" smtClean="0">
                <a:solidFill>
                  <a:srgbClr val="FF0000"/>
                </a:solidFill>
              </a:rPr>
              <a:t>   3 -</a:t>
            </a:r>
            <a:r>
              <a:rPr lang="en-US" altLang="zh-CN" sz="1400" dirty="0" err="1" smtClean="0">
                <a:solidFill>
                  <a:srgbClr val="FF0000"/>
                </a:solidFill>
              </a:rPr>
              <a:t>rw</a:t>
            </a:r>
            <a:r>
              <a:rPr lang="en-US" altLang="zh-CN" sz="1400" dirty="0" smtClean="0">
                <a:solidFill>
                  <a:srgbClr val="FF0000"/>
                </a:solidFill>
              </a:rPr>
              <a:t>-       20245    May 22 2013 10:35:06   diag.gz</a:t>
            </a:r>
          </a:p>
          <a:p>
            <a:pPr>
              <a:lnSpc>
                <a:spcPct val="150000"/>
              </a:lnSpc>
            </a:pPr>
            <a:r>
              <a:rPr lang="en-US" altLang="zh-CN" sz="1400" dirty="0" smtClean="0"/>
              <a:t>   4 </a:t>
            </a:r>
            <a:r>
              <a:rPr lang="en-US" altLang="zh-CN" sz="1400" dirty="0" err="1" smtClean="0"/>
              <a:t>drw</a:t>
            </a:r>
            <a:r>
              <a:rPr lang="en-US" altLang="zh-CN" sz="1400" dirty="0" smtClean="0"/>
              <a:t>-           -        Mar  10 2013 03:47:06   </a:t>
            </a:r>
            <a:r>
              <a:rPr lang="en-US" altLang="zh-CN" sz="1400" dirty="0" err="1" smtClean="0"/>
              <a:t>diagfile</a:t>
            </a:r>
            <a:endParaRPr lang="en-US" altLang="zh-CN" sz="1400" dirty="0" smtClean="0"/>
          </a:p>
          <a:p>
            <a:pPr>
              <a:lnSpc>
                <a:spcPct val="150000"/>
              </a:lnSpc>
            </a:pPr>
            <a:r>
              <a:rPr lang="en-US" altLang="zh-CN" sz="1400" dirty="0" smtClean="0"/>
              <a:t>   5 </a:t>
            </a:r>
            <a:r>
              <a:rPr lang="en-US" altLang="zh-CN" sz="1400" dirty="0" err="1" smtClean="0"/>
              <a:t>drw</a:t>
            </a:r>
            <a:r>
              <a:rPr lang="en-US" altLang="zh-CN" sz="1400" dirty="0" smtClean="0"/>
              <a:t>-           -        Mar  10 2013 03:47:06   </a:t>
            </a:r>
            <a:r>
              <a:rPr lang="en-US" altLang="zh-CN" sz="1400" dirty="0" err="1" smtClean="0"/>
              <a:t>seclog</a:t>
            </a:r>
            <a:endParaRPr lang="en-US" altLang="zh-CN" sz="1400" dirty="0" smtClean="0"/>
          </a:p>
          <a:p>
            <a:pPr>
              <a:lnSpc>
                <a:spcPct val="150000"/>
              </a:lnSpc>
            </a:pPr>
            <a:endParaRPr lang="en-US" altLang="zh-CN" sz="1400" dirty="0" smtClean="0"/>
          </a:p>
          <a:p>
            <a:pPr>
              <a:lnSpc>
                <a:spcPct val="150000"/>
              </a:lnSpc>
            </a:pPr>
            <a:r>
              <a:rPr lang="en-US" altLang="zh-CN" sz="1400" dirty="0" smtClean="0"/>
              <a:t>507492 KB total (296788 KB free)</a:t>
            </a:r>
          </a:p>
          <a:p>
            <a:pPr>
              <a:lnSpc>
                <a:spcPct val="150000"/>
              </a:lnSpc>
            </a:pPr>
            <a:endParaRPr lang="en-US" altLang="zh-CN" sz="1400" dirty="0" smtClean="0"/>
          </a:p>
          <a:p>
            <a:pPr>
              <a:lnSpc>
                <a:spcPct val="150000"/>
              </a:lnSpc>
            </a:pPr>
            <a:r>
              <a:rPr lang="zh-CN" altLang="en-US" sz="1400" dirty="0" smtClean="0">
                <a:solidFill>
                  <a:srgbClr val="0070C0"/>
                </a:solidFill>
              </a:rPr>
              <a:t>记录诊断信息，并在提示信息时默认选择“</a:t>
            </a:r>
            <a:r>
              <a:rPr lang="en-US" altLang="zh-CN" sz="1400" dirty="0" smtClean="0">
                <a:solidFill>
                  <a:srgbClr val="0070C0"/>
                </a:solidFill>
              </a:rPr>
              <a:t>Y</a:t>
            </a:r>
            <a:r>
              <a:rPr lang="zh-CN" altLang="en-US" sz="1400" dirty="0" smtClean="0">
                <a:solidFill>
                  <a:srgbClr val="0070C0"/>
                </a:solidFill>
              </a:rPr>
              <a:t>”保存</a:t>
            </a:r>
            <a:endParaRPr lang="en-US" altLang="zh-CN" sz="1400" dirty="0" smtClean="0">
              <a:solidFill>
                <a:srgbClr val="0070C0"/>
              </a:solidFill>
            </a:endParaRPr>
          </a:p>
          <a:p>
            <a:pPr>
              <a:lnSpc>
                <a:spcPct val="150000"/>
              </a:lnSpc>
            </a:pPr>
            <a:r>
              <a:rPr lang="zh-CN" altLang="en-US" sz="1400" dirty="0" smtClean="0">
                <a:solidFill>
                  <a:srgbClr val="0070C0"/>
                </a:solidFill>
              </a:rPr>
              <a:t>文件写入时间为</a:t>
            </a:r>
            <a:r>
              <a:rPr lang="en-US" altLang="zh-CN" sz="1400" dirty="0" smtClean="0">
                <a:solidFill>
                  <a:srgbClr val="0070C0"/>
                </a:solidFill>
              </a:rPr>
              <a:t>10:35:06</a:t>
            </a:r>
            <a:endParaRPr lang="zh-CN" altLang="en-US" sz="1400" dirty="0" smtClean="0">
              <a:solidFill>
                <a:srgbClr val="0070C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525560" cy="609600"/>
          </a:xfrm>
        </p:spPr>
        <p:txBody>
          <a:bodyPr/>
          <a:lstStyle/>
          <a:p>
            <a:pPr eaLnBrk="1" hangingPunct="1"/>
            <a:r>
              <a:rPr lang="zh-CN" altLang="en-US" dirty="0" smtClean="0">
                <a:latin typeface="+mn-lt"/>
                <a:ea typeface="华文细黑" pitchFamily="2" charset="-122"/>
              </a:rPr>
              <a:t>定时执行任务</a:t>
            </a:r>
            <a:r>
              <a:rPr lang="en-US" altLang="zh-CN" dirty="0" smtClean="0">
                <a:latin typeface="+mn-lt"/>
                <a:ea typeface="华文细黑" pitchFamily="2" charset="-122"/>
              </a:rPr>
              <a:t>—</a:t>
            </a:r>
            <a:r>
              <a:rPr lang="zh-CN" altLang="en-US" dirty="0" smtClean="0">
                <a:latin typeface="+mn-lt"/>
                <a:ea typeface="华文细黑" pitchFamily="2" charset="-122"/>
              </a:rPr>
              <a:t>注意事项</a:t>
            </a:r>
            <a:endParaRPr lang="en-US" altLang="zh-CN" dirty="0" smtClean="0">
              <a:latin typeface="+mn-lt"/>
              <a:ea typeface="华文细黑" pitchFamily="2" charset="-122"/>
            </a:endParaRPr>
          </a:p>
        </p:txBody>
      </p:sp>
      <p:sp>
        <p:nvSpPr>
          <p:cNvPr id="8195" name="Rectangle 3"/>
          <p:cNvSpPr>
            <a:spLocks noGrp="1" noChangeArrowheads="1"/>
          </p:cNvSpPr>
          <p:nvPr>
            <p:ph type="body" idx="1"/>
          </p:nvPr>
        </p:nvSpPr>
        <p:spPr>
          <a:xfrm>
            <a:off x="576000" y="936000"/>
            <a:ext cx="7889902" cy="5214974"/>
          </a:xfrm>
        </p:spPr>
        <p:txBody>
          <a:bodyPr/>
          <a:lstStyle/>
          <a:p>
            <a:pPr eaLnBrk="1" hangingPunct="1">
              <a:lnSpc>
                <a:spcPts val="4000"/>
              </a:lnSpc>
              <a:buSzPct val="80000"/>
            </a:pPr>
            <a:r>
              <a:rPr lang="zh-CN" altLang="en-US" sz="1800" dirty="0" smtClean="0">
                <a:latin typeface="+mn-lt"/>
                <a:ea typeface="华文细黑" pitchFamily="2" charset="-122"/>
              </a:rPr>
              <a:t>配置中的注意事项：</a:t>
            </a:r>
            <a:endParaRPr lang="en-US" altLang="zh-CN" sz="1800" dirty="0" smtClean="0">
              <a:latin typeface="+mn-lt"/>
              <a:ea typeface="华文细黑" pitchFamily="2" charset="-122"/>
            </a:endParaRPr>
          </a:p>
          <a:p>
            <a:pPr lvl="1" algn="just" eaLnBrk="1" hangingPunct="1">
              <a:lnSpc>
                <a:spcPts val="4000"/>
              </a:lnSpc>
              <a:buSzPct val="80000"/>
            </a:pPr>
            <a:r>
              <a:rPr lang="zh-CN" altLang="en-US" sz="1600" dirty="0" smtClean="0">
                <a:latin typeface="+mn-lt"/>
                <a:ea typeface="华文细黑" pitchFamily="2" charset="-122"/>
              </a:rPr>
              <a:t>一次性执行的配置任务不能保存到配置文件，设备重启后该任务将取消；循环执行的配置任务能保存到配置文件，等下次时间到达，任务将自动执行</a:t>
            </a:r>
            <a:endParaRPr lang="en-US" altLang="zh-CN" sz="1600" dirty="0" smtClean="0">
              <a:latin typeface="+mn-lt"/>
              <a:ea typeface="华文细黑" pitchFamily="2" charset="-122"/>
            </a:endParaRPr>
          </a:p>
          <a:p>
            <a:pPr lvl="1" algn="just" eaLnBrk="1" hangingPunct="1">
              <a:lnSpc>
                <a:spcPts val="4000"/>
              </a:lnSpc>
              <a:buSzPct val="80000"/>
            </a:pPr>
            <a:r>
              <a:rPr lang="zh-CN" altLang="en-US" sz="1600" dirty="0" smtClean="0">
                <a:latin typeface="+mn-lt"/>
                <a:ea typeface="华文细黑" pitchFamily="2" charset="-122"/>
              </a:rPr>
              <a:t>通过</a:t>
            </a:r>
            <a:r>
              <a:rPr lang="en-US" altLang="zh-CN" sz="1600" dirty="0" smtClean="0">
                <a:latin typeface="+mn-lt"/>
                <a:ea typeface="华文细黑" pitchFamily="2" charset="-122"/>
              </a:rPr>
              <a:t>command</a:t>
            </a:r>
            <a:r>
              <a:rPr lang="zh-CN" altLang="en-US" sz="1600" dirty="0" smtClean="0">
                <a:latin typeface="+mn-lt"/>
                <a:ea typeface="华文细黑" pitchFamily="2" charset="-122"/>
              </a:rPr>
              <a:t>指定的命令行必须是设备上可成功执行的命令行，不能包括</a:t>
            </a:r>
            <a:r>
              <a:rPr lang="en-US" altLang="zh-CN" sz="1600" dirty="0" smtClean="0">
                <a:latin typeface="+mn-lt"/>
                <a:ea typeface="华文细黑" pitchFamily="2" charset="-122"/>
              </a:rPr>
              <a:t>telnet</a:t>
            </a:r>
            <a:r>
              <a:rPr lang="zh-CN" altLang="en-US" sz="1600" dirty="0" smtClean="0">
                <a:latin typeface="+mn-lt"/>
                <a:ea typeface="华文细黑" pitchFamily="2" charset="-122"/>
              </a:rPr>
              <a:t>、</a:t>
            </a:r>
            <a:r>
              <a:rPr lang="en-US" altLang="zh-CN" sz="1600" dirty="0" smtClean="0">
                <a:latin typeface="+mn-lt"/>
                <a:ea typeface="华文细黑" pitchFamily="2" charset="-122"/>
              </a:rPr>
              <a:t>ftp</a:t>
            </a:r>
            <a:r>
              <a:rPr lang="zh-CN" altLang="en-US" sz="1600" dirty="0" smtClean="0">
                <a:latin typeface="+mn-lt"/>
                <a:ea typeface="华文细黑" pitchFamily="2" charset="-122"/>
              </a:rPr>
              <a:t>、</a:t>
            </a:r>
            <a:r>
              <a:rPr lang="en-US" altLang="zh-CN" sz="1600" dirty="0" smtClean="0">
                <a:latin typeface="+mn-lt"/>
                <a:ea typeface="华文细黑" pitchFamily="2" charset="-122"/>
              </a:rPr>
              <a:t>ssh2</a:t>
            </a:r>
            <a:r>
              <a:rPr lang="zh-CN" altLang="en-US" sz="1600" dirty="0" smtClean="0">
                <a:latin typeface="+mn-lt"/>
                <a:ea typeface="华文细黑" pitchFamily="2" charset="-122"/>
              </a:rPr>
              <a:t>和</a:t>
            </a:r>
            <a:r>
              <a:rPr lang="en-US" altLang="zh-CN" sz="1600" dirty="0" smtClean="0">
                <a:latin typeface="+mn-lt"/>
                <a:ea typeface="华文细黑" pitchFamily="2" charset="-122"/>
              </a:rPr>
              <a:t>monitor process</a:t>
            </a:r>
            <a:r>
              <a:rPr lang="zh-CN" altLang="en-US" sz="1600" dirty="0" smtClean="0">
                <a:latin typeface="+mn-lt"/>
                <a:ea typeface="华文细黑" pitchFamily="2" charset="-122"/>
              </a:rPr>
              <a:t>。由用户保证配置的正确性，否则，命令行不能自动被执行</a:t>
            </a:r>
          </a:p>
          <a:p>
            <a:pPr lvl="1" algn="just" eaLnBrk="1" hangingPunct="1">
              <a:lnSpc>
                <a:spcPts val="4000"/>
              </a:lnSpc>
              <a:buSzPct val="80000"/>
            </a:pPr>
            <a:r>
              <a:rPr lang="zh-CN" altLang="en-US" sz="1600" dirty="0" smtClean="0">
                <a:latin typeface="+mn-lt"/>
                <a:ea typeface="华文细黑" pitchFamily="2" charset="-122"/>
              </a:rPr>
              <a:t>设备重启后，系统时间会恢复到出厂配置。请重新配置系统时间，或者配置</a:t>
            </a:r>
            <a:r>
              <a:rPr lang="en-US" altLang="zh-CN" sz="1600" dirty="0" smtClean="0">
                <a:latin typeface="+mn-lt"/>
                <a:ea typeface="华文细黑" pitchFamily="2" charset="-122"/>
              </a:rPr>
              <a:t>NTP</a:t>
            </a:r>
            <a:r>
              <a:rPr lang="zh-CN" altLang="en-US" sz="1600" dirty="0" smtClean="0">
                <a:latin typeface="+mn-lt"/>
                <a:ea typeface="华文细黑" pitchFamily="2" charset="-122"/>
              </a:rPr>
              <a:t>功能，保证设备能够获得准确的时间，以便配置的定时执行任务能够在期望的时间点执行</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42988" y="1628775"/>
            <a:ext cx="7058025" cy="1754326"/>
          </a:xfrm>
          <a:prstGeom prst="rect">
            <a:avLst/>
          </a:prstGeom>
          <a:noFill/>
          <a:ln w="9525">
            <a:noFill/>
            <a:miter lim="800000"/>
            <a:headEnd/>
            <a:tailEnd/>
          </a:ln>
        </p:spPr>
        <p:txBody>
          <a:bodyPr>
            <a:spAutoFit/>
          </a:bodyPr>
          <a:lstStyle/>
          <a:p>
            <a:pPr marL="363538" indent="-363538">
              <a:lnSpc>
                <a:spcPct val="150000"/>
              </a:lnSpc>
              <a:buClr>
                <a:schemeClr val="tx1"/>
              </a:buClr>
              <a:buFont typeface="Wingdings" pitchFamily="2" charset="2"/>
              <a:buChar char="n"/>
            </a:pPr>
            <a:r>
              <a:rPr lang="zh-CN" altLang="en-US" sz="2400" b="1" dirty="0">
                <a:ea typeface="华文细黑" pitchFamily="2" charset="-122"/>
              </a:rPr>
              <a:t>介绍</a:t>
            </a:r>
            <a:r>
              <a:rPr lang="en-US" altLang="zh-CN" sz="2400" b="1" dirty="0" smtClean="0">
                <a:ea typeface="华文细黑" pitchFamily="2" charset="-122"/>
              </a:rPr>
              <a:t>MSR G2</a:t>
            </a:r>
            <a:r>
              <a:rPr lang="zh-CN" altLang="en-US" sz="2400" b="1" dirty="0" smtClean="0">
                <a:ea typeface="华文细黑" pitchFamily="2" charset="-122"/>
              </a:rPr>
              <a:t>设备软件版本的特点</a:t>
            </a:r>
            <a:endParaRPr lang="zh-CN" altLang="en-US" sz="2400" b="1" dirty="0">
              <a:ea typeface="华文细黑" pitchFamily="2" charset="-122"/>
            </a:endParaRPr>
          </a:p>
          <a:p>
            <a:pPr marL="363538" indent="-363538">
              <a:lnSpc>
                <a:spcPct val="150000"/>
              </a:lnSpc>
              <a:buClr>
                <a:schemeClr val="tx1"/>
              </a:buClr>
              <a:buFont typeface="Wingdings" pitchFamily="2" charset="2"/>
              <a:buChar char="n"/>
            </a:pPr>
            <a:r>
              <a:rPr lang="zh-CN" altLang="en-US" sz="2400" b="1" dirty="0" smtClean="0">
                <a:ea typeface="华文细黑" pitchFamily="2" charset="-122"/>
              </a:rPr>
              <a:t>详述</a:t>
            </a:r>
            <a:r>
              <a:rPr lang="en-US" altLang="zh-CN" sz="2400" b="1" dirty="0" smtClean="0">
                <a:ea typeface="华文细黑" pitchFamily="2" charset="-122"/>
              </a:rPr>
              <a:t>MSR G2</a:t>
            </a:r>
            <a:r>
              <a:rPr lang="zh-CN" altLang="en-US" sz="2400" b="1" dirty="0" smtClean="0">
                <a:ea typeface="华文细黑" pitchFamily="2" charset="-122"/>
              </a:rPr>
              <a:t>设备</a:t>
            </a:r>
            <a:r>
              <a:rPr lang="en-US" altLang="zh-CN" sz="2400" b="1" dirty="0" smtClean="0">
                <a:ea typeface="华文细黑" pitchFamily="2" charset="-122"/>
              </a:rPr>
              <a:t>License</a:t>
            </a:r>
            <a:r>
              <a:rPr lang="zh-CN" altLang="en-US" sz="2400" b="1" dirty="0" smtClean="0">
                <a:ea typeface="华文细黑" pitchFamily="2" charset="-122"/>
              </a:rPr>
              <a:t>的加载方法</a:t>
            </a:r>
            <a:endParaRPr lang="zh-CN" altLang="en-US" sz="2400" b="1" dirty="0">
              <a:ea typeface="华文细黑" pitchFamily="2" charset="-122"/>
            </a:endParaRPr>
          </a:p>
          <a:p>
            <a:pPr marL="363538" indent="-363538">
              <a:lnSpc>
                <a:spcPct val="150000"/>
              </a:lnSpc>
              <a:buClr>
                <a:schemeClr val="tx1"/>
              </a:buClr>
              <a:buFont typeface="Wingdings" pitchFamily="2" charset="2"/>
              <a:buChar char="n"/>
            </a:pPr>
            <a:r>
              <a:rPr lang="zh-CN" altLang="en-US" sz="2400" b="1" dirty="0" smtClean="0">
                <a:ea typeface="华文细黑" pitchFamily="2" charset="-122"/>
              </a:rPr>
              <a:t>讲解</a:t>
            </a:r>
            <a:r>
              <a:rPr lang="en-US" altLang="zh-CN" sz="2400" b="1" dirty="0" smtClean="0">
                <a:ea typeface="华文细黑" pitchFamily="2" charset="-122"/>
              </a:rPr>
              <a:t>MSR G2</a:t>
            </a:r>
            <a:r>
              <a:rPr lang="zh-CN" altLang="en-US" sz="2400" b="1" dirty="0" smtClean="0">
                <a:ea typeface="华文细黑" pitchFamily="2" charset="-122"/>
              </a:rPr>
              <a:t>设备的新功能特性</a:t>
            </a:r>
            <a:endParaRPr lang="zh-CN" altLang="en-US" sz="2400" b="1" dirty="0">
              <a:ea typeface="华文细黑" pitchFamily="2" charset="-122"/>
            </a:endParaRPr>
          </a:p>
        </p:txBody>
      </p:sp>
      <p:sp>
        <p:nvSpPr>
          <p:cNvPr id="48131" name="Text Box 3"/>
          <p:cNvSpPr txBox="1">
            <a:spLocks noChangeArrowheads="1"/>
          </p:cNvSpPr>
          <p:nvPr/>
        </p:nvSpPr>
        <p:spPr bwMode="auto">
          <a:xfrm>
            <a:off x="3563938" y="692150"/>
            <a:ext cx="2057400" cy="519113"/>
          </a:xfrm>
          <a:prstGeom prst="rect">
            <a:avLst/>
          </a:prstGeom>
          <a:noFill/>
          <a:ln w="9525" algn="ctr">
            <a:noFill/>
            <a:miter lim="800000"/>
            <a:headEnd/>
            <a:tailEnd/>
          </a:ln>
        </p:spPr>
        <p:txBody>
          <a:bodyPr lIns="91425" tIns="45712" rIns="91425" bIns="45712" anchor="ctr"/>
          <a:lstStyle/>
          <a:p>
            <a:r>
              <a:rPr lang="zh-CN" altLang="en-US" sz="3200" b="1">
                <a:solidFill>
                  <a:srgbClr val="CC0000"/>
                </a:solidFill>
                <a:ea typeface="华文细黑" pitchFamily="2" charset="-122"/>
              </a:rPr>
              <a:t>本章总结</a:t>
            </a:r>
          </a:p>
        </p:txBody>
      </p:sp>
      <p:grpSp>
        <p:nvGrpSpPr>
          <p:cNvPr id="2" name="Group 8"/>
          <p:cNvGrpSpPr>
            <a:grpSpLocks/>
          </p:cNvGrpSpPr>
          <p:nvPr/>
        </p:nvGrpSpPr>
        <p:grpSpPr bwMode="auto">
          <a:xfrm>
            <a:off x="2889250" y="1381125"/>
            <a:ext cx="5715000" cy="3276600"/>
            <a:chOff x="1632" y="1056"/>
            <a:chExt cx="3600" cy="2064"/>
          </a:xfrm>
        </p:grpSpPr>
        <p:sp>
          <p:nvSpPr>
            <p:cNvPr id="48136" name="Rectangle 9"/>
            <p:cNvSpPr>
              <a:spLocks noChangeArrowheads="1"/>
            </p:cNvSpPr>
            <p:nvPr/>
          </p:nvSpPr>
          <p:spPr bwMode="auto">
            <a:xfrm>
              <a:off x="1632" y="1056"/>
              <a:ext cx="3600" cy="48"/>
            </a:xfrm>
            <a:prstGeom prst="rect">
              <a:avLst/>
            </a:prstGeom>
            <a:gradFill rotWithShape="0">
              <a:gsLst>
                <a:gs pos="0">
                  <a:srgbClr val="FFFFFF"/>
                </a:gs>
                <a:gs pos="100000">
                  <a:srgbClr val="4C61A4"/>
                </a:gs>
              </a:gsLst>
              <a:lin ang="0" scaled="1"/>
            </a:gradFill>
            <a:ln w="38100">
              <a:noFill/>
              <a:miter lim="800000"/>
              <a:headEnd/>
              <a:tailEnd/>
            </a:ln>
          </p:spPr>
          <p:txBody>
            <a:bodyPr wrap="none" anchor="ctr"/>
            <a:lstStyle/>
            <a:p>
              <a:endParaRPr lang="zh-CN" altLang="zh-CN"/>
            </a:p>
          </p:txBody>
        </p:sp>
        <p:sp>
          <p:nvSpPr>
            <p:cNvPr id="48137" name="Rectangle 10"/>
            <p:cNvSpPr>
              <a:spLocks noChangeArrowheads="1"/>
            </p:cNvSpPr>
            <p:nvPr/>
          </p:nvSpPr>
          <p:spPr bwMode="auto">
            <a:xfrm>
              <a:off x="5088" y="1056"/>
              <a:ext cx="48" cy="2064"/>
            </a:xfrm>
            <a:prstGeom prst="rect">
              <a:avLst/>
            </a:prstGeom>
            <a:gradFill rotWithShape="0">
              <a:gsLst>
                <a:gs pos="0">
                  <a:srgbClr val="4C61A4"/>
                </a:gs>
                <a:gs pos="100000">
                  <a:srgbClr val="FFFFFF"/>
                </a:gs>
              </a:gsLst>
              <a:lin ang="5400000" scaled="1"/>
            </a:gradFill>
            <a:ln w="38100">
              <a:noFill/>
              <a:miter lim="800000"/>
              <a:headEnd/>
              <a:tailEnd/>
            </a:ln>
          </p:spPr>
          <p:txBody>
            <a:bodyPr wrap="none" anchor="ctr"/>
            <a:lstStyle/>
            <a:p>
              <a:endParaRPr lang="zh-CN" altLang="zh-CN"/>
            </a:p>
          </p:txBody>
        </p:sp>
      </p:grpSp>
      <p:grpSp>
        <p:nvGrpSpPr>
          <p:cNvPr id="3" name="Group 11"/>
          <p:cNvGrpSpPr>
            <a:grpSpLocks/>
          </p:cNvGrpSpPr>
          <p:nvPr/>
        </p:nvGrpSpPr>
        <p:grpSpPr bwMode="auto">
          <a:xfrm>
            <a:off x="838200" y="2905125"/>
            <a:ext cx="5562600" cy="2971800"/>
            <a:chOff x="432" y="2064"/>
            <a:chExt cx="3504" cy="1872"/>
          </a:xfrm>
        </p:grpSpPr>
        <p:sp>
          <p:nvSpPr>
            <p:cNvPr id="48134" name="Rectangle 12"/>
            <p:cNvSpPr>
              <a:spLocks noChangeArrowheads="1"/>
            </p:cNvSpPr>
            <p:nvPr/>
          </p:nvSpPr>
          <p:spPr bwMode="auto">
            <a:xfrm>
              <a:off x="432" y="3792"/>
              <a:ext cx="3504" cy="48"/>
            </a:xfrm>
            <a:prstGeom prst="rect">
              <a:avLst/>
            </a:prstGeom>
            <a:gradFill rotWithShape="0">
              <a:gsLst>
                <a:gs pos="0">
                  <a:srgbClr val="808000"/>
                </a:gs>
                <a:gs pos="100000">
                  <a:srgbClr val="FFFFFF"/>
                </a:gs>
              </a:gsLst>
              <a:lin ang="0" scaled="1"/>
            </a:gradFill>
            <a:ln w="38100">
              <a:noFill/>
              <a:miter lim="800000"/>
              <a:headEnd/>
              <a:tailEnd/>
            </a:ln>
          </p:spPr>
          <p:txBody>
            <a:bodyPr wrap="none" anchor="ctr"/>
            <a:lstStyle/>
            <a:p>
              <a:endParaRPr lang="zh-CN" altLang="zh-CN"/>
            </a:p>
          </p:txBody>
        </p:sp>
        <p:sp>
          <p:nvSpPr>
            <p:cNvPr id="48135" name="Rectangle 13"/>
            <p:cNvSpPr>
              <a:spLocks noChangeArrowheads="1"/>
            </p:cNvSpPr>
            <p:nvPr/>
          </p:nvSpPr>
          <p:spPr bwMode="auto">
            <a:xfrm>
              <a:off x="432" y="2064"/>
              <a:ext cx="48" cy="1872"/>
            </a:xfrm>
            <a:prstGeom prst="rect">
              <a:avLst/>
            </a:prstGeom>
            <a:gradFill rotWithShape="0">
              <a:gsLst>
                <a:gs pos="0">
                  <a:srgbClr val="FFFFFF"/>
                </a:gs>
                <a:gs pos="100000">
                  <a:srgbClr val="808000"/>
                </a:gs>
              </a:gsLst>
              <a:lin ang="5400000" scaled="1"/>
            </a:gradFill>
            <a:ln w="38100">
              <a:noFill/>
              <a:miter lim="800000"/>
              <a:headEnd/>
              <a:tailEnd/>
            </a:ln>
          </p:spPr>
          <p:txBody>
            <a:bodyPr wrap="none" anchor="ctr"/>
            <a:lstStyle/>
            <a:p>
              <a:endParaRPr lang="zh-CN" altLang="zh-CN"/>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5200" y="72000"/>
            <a:ext cx="5811312" cy="609600"/>
          </a:xfrm>
        </p:spPr>
        <p:txBody>
          <a:bodyPr/>
          <a:lstStyle/>
          <a:p>
            <a:pPr eaLnBrk="1" hangingPunct="1"/>
            <a:r>
              <a:rPr lang="en-US" altLang="zh-CN" dirty="0" smtClean="0">
                <a:latin typeface="+mn-lt"/>
                <a:ea typeface="华文细黑" pitchFamily="2" charset="-122"/>
              </a:rPr>
              <a:t>MSR G2</a:t>
            </a:r>
            <a:r>
              <a:rPr lang="zh-CN" altLang="en-US" dirty="0" smtClean="0">
                <a:latin typeface="+mn-lt"/>
                <a:ea typeface="华文细黑" pitchFamily="2" charset="-122"/>
              </a:rPr>
              <a:t>版本升级</a:t>
            </a:r>
            <a:r>
              <a:rPr lang="zh-CN" altLang="en-US" dirty="0" smtClean="0">
                <a:ea typeface="华文细黑" pitchFamily="2" charset="-122"/>
              </a:rPr>
              <a:t>流程</a:t>
            </a:r>
            <a:endParaRPr lang="en-US" altLang="zh-CN" dirty="0" smtClean="0">
              <a:latin typeface="+mn-lt"/>
              <a:ea typeface="华文细黑" pitchFamily="2" charset="-122"/>
            </a:endParaRPr>
          </a:p>
        </p:txBody>
      </p:sp>
      <p:sp>
        <p:nvSpPr>
          <p:cNvPr id="6" name="TextBox 5"/>
          <p:cNvSpPr txBox="1"/>
          <p:nvPr/>
        </p:nvSpPr>
        <p:spPr>
          <a:xfrm>
            <a:off x="500034" y="574089"/>
            <a:ext cx="8072494" cy="6141059"/>
          </a:xfrm>
          <a:prstGeom prst="rect">
            <a:avLst/>
          </a:prstGeom>
          <a:noFill/>
          <a:ln>
            <a:noFill/>
          </a:ln>
          <a:effectLst/>
        </p:spPr>
        <p:txBody>
          <a:bodyPr wrap="square" tIns="180000" bIns="180000" rtlCol="0">
            <a:spAutoFit/>
          </a:bodyPr>
          <a:lstStyle/>
          <a:p>
            <a:pPr>
              <a:lnSpc>
                <a:spcPct val="150000"/>
              </a:lnSpc>
            </a:pPr>
            <a:r>
              <a:rPr lang="en-US" altLang="zh-CN" sz="1400" dirty="0" smtClean="0"/>
              <a:t>This command will set the main startup software images. Continue? [Y/N]:y</a:t>
            </a:r>
          </a:p>
          <a:p>
            <a:pPr>
              <a:lnSpc>
                <a:spcPct val="150000"/>
              </a:lnSpc>
            </a:pPr>
            <a:r>
              <a:rPr lang="en-US" altLang="zh-CN" sz="1400" dirty="0" smtClean="0"/>
              <a:t>Add images to the device.				</a:t>
            </a:r>
            <a:r>
              <a:rPr lang="zh-CN" altLang="en-US" sz="1400" dirty="0" smtClean="0">
                <a:solidFill>
                  <a:srgbClr val="0070C0"/>
                </a:solidFill>
              </a:rPr>
              <a:t>提示成功解压缩各软件启动包</a:t>
            </a:r>
            <a:endParaRPr lang="en-US" altLang="zh-CN" sz="1400" dirty="0" smtClean="0">
              <a:solidFill>
                <a:srgbClr val="0070C0"/>
              </a:solidFill>
            </a:endParaRPr>
          </a:p>
          <a:p>
            <a:pPr>
              <a:lnSpc>
                <a:spcPct val="150000"/>
              </a:lnSpc>
            </a:pPr>
            <a:r>
              <a:rPr lang="en-US" altLang="zh-CN" sz="1400" dirty="0" smtClean="0"/>
              <a:t>Successfully copied cfa0</a:t>
            </a:r>
            <a:r>
              <a:rPr lang="en-US" altLang="zh-CN" sz="1400" smtClean="0"/>
              <a:t>:/msr36-cmw710-boot-e0006l01.bin </a:t>
            </a:r>
            <a:r>
              <a:rPr lang="en-US" altLang="zh-CN" sz="1400" dirty="0" smtClean="0"/>
              <a:t>to cfa0</a:t>
            </a:r>
            <a:r>
              <a:rPr lang="en-US" altLang="zh-CN" sz="1400" smtClean="0"/>
              <a:t>:/msr36-cmw710-boot-e0006l01.bin</a:t>
            </a:r>
            <a:r>
              <a:rPr lang="en-US" altLang="zh-CN" sz="1400" dirty="0" smtClean="0"/>
              <a:t>.</a:t>
            </a:r>
          </a:p>
          <a:p>
            <a:pPr>
              <a:lnSpc>
                <a:spcPct val="150000"/>
              </a:lnSpc>
            </a:pPr>
            <a:r>
              <a:rPr lang="en-US" altLang="zh-CN" sz="1400" dirty="0" smtClean="0"/>
              <a:t>Successfully copied cfa0</a:t>
            </a:r>
            <a:r>
              <a:rPr lang="en-US" altLang="zh-CN" sz="1400" smtClean="0"/>
              <a:t>:/msr36-cmw710-system-e0006l01.bin </a:t>
            </a:r>
            <a:r>
              <a:rPr lang="en-US" altLang="zh-CN" sz="1400" dirty="0" smtClean="0"/>
              <a:t>to cfa0</a:t>
            </a:r>
            <a:r>
              <a:rPr lang="en-US" altLang="zh-CN" sz="1400" smtClean="0"/>
              <a:t>:/msr36-cmw710-system-e0006l01.bin</a:t>
            </a:r>
            <a:r>
              <a:rPr lang="en-US" altLang="zh-CN" sz="1400" dirty="0" smtClean="0"/>
              <a:t>.</a:t>
            </a:r>
          </a:p>
          <a:p>
            <a:pPr>
              <a:lnSpc>
                <a:spcPct val="150000"/>
              </a:lnSpc>
            </a:pPr>
            <a:r>
              <a:rPr lang="en-US" altLang="zh-CN" sz="1400" dirty="0" smtClean="0"/>
              <a:t>Successfully copied cfa0</a:t>
            </a:r>
            <a:r>
              <a:rPr lang="en-US" altLang="zh-CN" sz="1400" smtClean="0"/>
              <a:t>:/msr36-cmw710-security-e0006l01.bin </a:t>
            </a:r>
            <a:r>
              <a:rPr lang="en-US" altLang="zh-CN" sz="1400" dirty="0" smtClean="0"/>
              <a:t>to cfa0</a:t>
            </a:r>
            <a:r>
              <a:rPr lang="en-US" altLang="zh-CN" sz="1400" smtClean="0"/>
              <a:t>:/msr36-cmw710-security-e0006l01.bin</a:t>
            </a:r>
            <a:r>
              <a:rPr lang="en-US" altLang="zh-CN" sz="1400" dirty="0" smtClean="0"/>
              <a:t>.</a:t>
            </a:r>
          </a:p>
          <a:p>
            <a:pPr>
              <a:lnSpc>
                <a:spcPct val="150000"/>
              </a:lnSpc>
            </a:pPr>
            <a:r>
              <a:rPr lang="en-US" altLang="zh-CN" sz="1400" dirty="0" smtClean="0"/>
              <a:t>Successfully copied cfa0</a:t>
            </a:r>
            <a:r>
              <a:rPr lang="en-US" altLang="zh-CN" sz="1400" smtClean="0"/>
              <a:t>:/msr36-cmw710-voice-e0006l01.bin </a:t>
            </a:r>
            <a:r>
              <a:rPr lang="en-US" altLang="zh-CN" sz="1400" dirty="0" smtClean="0"/>
              <a:t>to cfa0</a:t>
            </a:r>
            <a:r>
              <a:rPr lang="en-US" altLang="zh-CN" sz="1400" smtClean="0"/>
              <a:t>:/msr36-cmw710-voice-e0006l01.bin</a:t>
            </a:r>
            <a:r>
              <a:rPr lang="en-US" altLang="zh-CN" sz="1400" dirty="0" smtClean="0"/>
              <a:t>.</a:t>
            </a:r>
          </a:p>
          <a:p>
            <a:pPr>
              <a:lnSpc>
                <a:spcPct val="150000"/>
              </a:lnSpc>
            </a:pPr>
            <a:r>
              <a:rPr lang="en-US" altLang="zh-CN" sz="1400" dirty="0" smtClean="0"/>
              <a:t>Successfully copied cfa0</a:t>
            </a:r>
            <a:r>
              <a:rPr lang="en-US" altLang="zh-CN" sz="1400" smtClean="0"/>
              <a:t>:/msr36-cmw710-data-e0006l01.bin </a:t>
            </a:r>
            <a:r>
              <a:rPr lang="en-US" altLang="zh-CN" sz="1400" dirty="0" smtClean="0"/>
              <a:t>to cfa0</a:t>
            </a:r>
            <a:r>
              <a:rPr lang="en-US" altLang="zh-CN" sz="1400" smtClean="0"/>
              <a:t>:/msr36-cmw710-data-e0006l01.bin</a:t>
            </a:r>
            <a:r>
              <a:rPr lang="en-US" altLang="zh-CN" sz="1400" dirty="0" smtClean="0"/>
              <a:t>.</a:t>
            </a:r>
          </a:p>
          <a:p>
            <a:pPr>
              <a:lnSpc>
                <a:spcPct val="150000"/>
              </a:lnSpc>
            </a:pPr>
            <a:r>
              <a:rPr lang="en-US" altLang="zh-CN" sz="1400" dirty="0" smtClean="0"/>
              <a:t>No license available for cfa0</a:t>
            </a:r>
            <a:r>
              <a:rPr lang="en-US" altLang="zh-CN" sz="1400" smtClean="0"/>
              <a:t>:/msr36-cmw710-security-e0006l01.bin</a:t>
            </a:r>
            <a:r>
              <a:rPr lang="en-US" altLang="zh-CN" sz="1400" dirty="0" smtClean="0"/>
              <a:t>.	</a:t>
            </a:r>
            <a:r>
              <a:rPr lang="zh-CN" altLang="en-US" sz="1400" dirty="0" smtClean="0">
                <a:solidFill>
                  <a:srgbClr val="0070C0"/>
                </a:solidFill>
              </a:rPr>
              <a:t>未加载</a:t>
            </a:r>
            <a:r>
              <a:rPr lang="zh-CN" altLang="en-US" sz="1400" dirty="0">
                <a:solidFill>
                  <a:srgbClr val="0070C0"/>
                </a:solidFill>
              </a:rPr>
              <a:t>对应</a:t>
            </a:r>
            <a:r>
              <a:rPr lang="en-US" altLang="zh-CN" sz="1400" dirty="0" smtClean="0">
                <a:solidFill>
                  <a:srgbClr val="0070C0"/>
                </a:solidFill>
              </a:rPr>
              <a:t>License</a:t>
            </a:r>
            <a:r>
              <a:rPr lang="zh-CN" altLang="en-US" sz="1400" dirty="0" smtClean="0">
                <a:solidFill>
                  <a:srgbClr val="0070C0"/>
                </a:solidFill>
              </a:rPr>
              <a:t>的提示信息</a:t>
            </a:r>
            <a:endParaRPr lang="en-US" altLang="zh-CN" sz="1400" dirty="0" smtClean="0">
              <a:solidFill>
                <a:srgbClr val="0070C0"/>
              </a:solidFill>
            </a:endParaRPr>
          </a:p>
          <a:p>
            <a:pPr>
              <a:lnSpc>
                <a:spcPct val="150000"/>
              </a:lnSpc>
            </a:pPr>
            <a:r>
              <a:rPr lang="en-US" altLang="zh-CN" sz="1400" dirty="0" smtClean="0"/>
              <a:t>No license available for cfa0</a:t>
            </a:r>
            <a:r>
              <a:rPr lang="en-US" altLang="zh-CN" sz="1400" smtClean="0"/>
              <a:t>:/msr36-cmw710-voice-e0006l01.bin</a:t>
            </a:r>
            <a:r>
              <a:rPr lang="en-US" altLang="zh-CN" sz="1400" dirty="0" smtClean="0"/>
              <a:t>.</a:t>
            </a:r>
          </a:p>
          <a:p>
            <a:pPr>
              <a:lnSpc>
                <a:spcPct val="150000"/>
              </a:lnSpc>
            </a:pPr>
            <a:r>
              <a:rPr lang="en-US" altLang="zh-CN" sz="1400" dirty="0" smtClean="0"/>
              <a:t>No license available for cfa0</a:t>
            </a:r>
            <a:r>
              <a:rPr lang="en-US" altLang="zh-CN" sz="1400" smtClean="0"/>
              <a:t>:/msr36-cmw710-data-e0006l01.bin</a:t>
            </a:r>
            <a:r>
              <a:rPr lang="en-US" altLang="zh-CN" sz="1400" dirty="0" smtClean="0"/>
              <a:t>.</a:t>
            </a:r>
          </a:p>
          <a:p>
            <a:pPr>
              <a:lnSpc>
                <a:spcPct val="150000"/>
              </a:lnSpc>
            </a:pPr>
            <a:r>
              <a:rPr lang="en-US" altLang="zh-CN" sz="1400" dirty="0" smtClean="0"/>
              <a:t>License-based images that lack a license cannot be used.		</a:t>
            </a:r>
            <a:r>
              <a:rPr lang="zh-CN" altLang="en-US" sz="1400" dirty="0" smtClean="0">
                <a:solidFill>
                  <a:srgbClr val="0070C0"/>
                </a:solidFill>
              </a:rPr>
              <a:t>未注册</a:t>
            </a:r>
            <a:r>
              <a:rPr lang="en-US" altLang="zh-CN" sz="1400" dirty="0" smtClean="0">
                <a:solidFill>
                  <a:srgbClr val="0070C0"/>
                </a:solidFill>
              </a:rPr>
              <a:t>License</a:t>
            </a:r>
            <a:r>
              <a:rPr lang="zh-CN" altLang="en-US" sz="1400" dirty="0" smtClean="0">
                <a:solidFill>
                  <a:srgbClr val="0070C0"/>
                </a:solidFill>
              </a:rPr>
              <a:t>有些功能不支持</a:t>
            </a:r>
            <a:endParaRPr lang="en-US" altLang="zh-CN" sz="1400" dirty="0" smtClean="0">
              <a:solidFill>
                <a:srgbClr val="0070C0"/>
              </a:solidFill>
            </a:endParaRPr>
          </a:p>
          <a:p>
            <a:pPr>
              <a:lnSpc>
                <a:spcPct val="150000"/>
              </a:lnSpc>
            </a:pPr>
            <a:r>
              <a:rPr lang="en-US" altLang="zh-CN" sz="1400" dirty="0" smtClean="0"/>
              <a:t>The images that have passed all examinations will be used as the main startup software images at the next reboot on the device.		</a:t>
            </a:r>
            <a:r>
              <a:rPr lang="en-US" altLang="zh-CN" sz="1400" dirty="0" smtClean="0">
                <a:solidFill>
                  <a:srgbClr val="0070C0"/>
                </a:solidFill>
              </a:rPr>
              <a:t>	     </a:t>
            </a:r>
            <a:r>
              <a:rPr lang="zh-CN" altLang="en-US" sz="1400" dirty="0" smtClean="0">
                <a:solidFill>
                  <a:srgbClr val="0070C0"/>
                </a:solidFill>
              </a:rPr>
              <a:t>升级成功。若文件损坏，无法通过自检</a:t>
            </a:r>
            <a:endParaRPr lang="en-US" altLang="zh-CN" sz="1400" dirty="0" smtClean="0">
              <a:solidFill>
                <a:srgbClr val="0070C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3C_PPT_模板Training">
  <a:themeElements>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3C_PPT_模板Trainin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3C_PPT_模板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3C_PPT_模板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3C_PPT_模板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3C_PPT_模板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3C_PPT_模板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3C_PPT_模板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3C_PPT_模板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3C_PPT_模板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3C_PPT_模板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3C_PPT_模板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3C_PPT_模板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arrow" w="med" len="med"/>
        </a:ln>
        <a:effectLst>
          <a:outerShdw dist="17961" dir="2700000" algn="ctr" rotWithShape="0">
            <a:schemeClr val="bg2"/>
          </a:outerShdw>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3C_PPT_模板Training">
  <a:themeElements>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3C_PPT_模板Trainin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arrow"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arrow"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3C_PPT_模板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3C_PPT_模板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3C_PPT_模板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3C_PPT_模板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3C_PPT_模板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3C_PPT_模板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3C_PPT_模板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3C_PPT_模板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3C_PPT_模板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3C_PPT_模板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3C_PPT_模板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5B88993FBF96E940ABFF9289FD2065C7" ma:contentTypeVersion="0" ma:contentTypeDescription="新建文档。" ma:contentTypeScope="" ma:versionID="66f14b2e061c85feac7c74275b0b096a">
  <xsd:schema xmlns:xsd="http://www.w3.org/2001/XMLSchema" xmlns:p="http://schemas.microsoft.com/office/2006/metadata/properties" targetNamespace="http://schemas.microsoft.com/office/2006/metadata/properties" ma:root="true" ma:fieldsID="b51e50da1bca0add1c6bbfbefcbaaa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ma:readOnly="true"/>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50FBFA4-EC79-47CB-9E47-C6C056EEDD18}"/>
</file>

<file path=customXml/itemProps2.xml><?xml version="1.0" encoding="utf-8"?>
<ds:datastoreItem xmlns:ds="http://schemas.openxmlformats.org/officeDocument/2006/customXml" ds:itemID="{B4BD1BB6-2DA7-4CB3-8EE5-63E3531327C1}"/>
</file>

<file path=customXml/itemProps3.xml><?xml version="1.0" encoding="utf-8"?>
<ds:datastoreItem xmlns:ds="http://schemas.openxmlformats.org/officeDocument/2006/customXml" ds:itemID="{843AB728-46F9-4A5C-AA2E-BCF10ABFA764}"/>
</file>

<file path=docProps/app.xml><?xml version="1.0" encoding="utf-8"?>
<Properties xmlns="http://schemas.openxmlformats.org/officeDocument/2006/extended-properties" xmlns:vt="http://schemas.openxmlformats.org/officeDocument/2006/docPropsVTypes">
  <TotalTime>11292</TotalTime>
  <Words>5654</Words>
  <Application>Microsoft Office PowerPoint</Application>
  <PresentationFormat>全屏显示(4:3)</PresentationFormat>
  <Paragraphs>839</Paragraphs>
  <Slides>83</Slides>
  <Notes>20</Notes>
  <HiddenSlides>0</HiddenSlides>
  <MMClips>0</MMClips>
  <ScaleCrop>false</ScaleCrop>
  <HeadingPairs>
    <vt:vector size="4" baseType="variant">
      <vt:variant>
        <vt:lpstr>主题</vt:lpstr>
      </vt:variant>
      <vt:variant>
        <vt:i4>4</vt:i4>
      </vt:variant>
      <vt:variant>
        <vt:lpstr>幻灯片标题</vt:lpstr>
      </vt:variant>
      <vt:variant>
        <vt:i4>83</vt:i4>
      </vt:variant>
    </vt:vector>
  </HeadingPairs>
  <TitlesOfParts>
    <vt:vector size="87" baseType="lpstr">
      <vt:lpstr>H3C_PPT_模板Training</vt:lpstr>
      <vt:lpstr>1_自定义设计方案</vt:lpstr>
      <vt:lpstr>2_自定义设计方案</vt:lpstr>
      <vt:lpstr>1_H3C_PPT_模板Training</vt:lpstr>
      <vt:lpstr>幻灯片 1</vt:lpstr>
      <vt:lpstr>幻灯片 2</vt:lpstr>
      <vt:lpstr>幻灯片 3</vt:lpstr>
      <vt:lpstr>MSR G2版本说明</vt:lpstr>
      <vt:lpstr>MSR G2版本说明</vt:lpstr>
      <vt:lpstr>MSR G2版本说明</vt:lpstr>
      <vt:lpstr>MSR G2版本升级流程</vt:lpstr>
      <vt:lpstr>MSR G2版本升级流程</vt:lpstr>
      <vt:lpstr>MSR G2版本升级流程</vt:lpstr>
      <vt:lpstr>MSR G2软件包功能说明</vt:lpstr>
      <vt:lpstr>MSR G2软件包功能说明</vt:lpstr>
      <vt:lpstr>MSR G2查看加载软件包功能</vt:lpstr>
      <vt:lpstr>MSR G2 Devkit软件包功能说明</vt:lpstr>
      <vt:lpstr>MSR G2 Devkit软件包加载方法</vt:lpstr>
      <vt:lpstr>幻灯片 15</vt:lpstr>
      <vt:lpstr>MSR G2 Devkit软件包加载方法</vt:lpstr>
      <vt:lpstr>MSR G2双主控启动文件配置方式</vt:lpstr>
      <vt:lpstr>幻灯片 18</vt:lpstr>
      <vt:lpstr>MSR G2 License介绍</vt:lpstr>
      <vt:lpstr>MSR G2 License介绍</vt:lpstr>
      <vt:lpstr>MSR G2 License激活流程</vt:lpstr>
      <vt:lpstr>MSR G2 License激活流程</vt:lpstr>
      <vt:lpstr>MSR G2 License激活流程</vt:lpstr>
      <vt:lpstr>MSR G2 License激活流程</vt:lpstr>
      <vt:lpstr>MSR G2 License激活流程</vt:lpstr>
      <vt:lpstr>MSR G2 License激活流程</vt:lpstr>
      <vt:lpstr>MSR G2 License激活流程</vt:lpstr>
      <vt:lpstr>MSR G2 License激活流程</vt:lpstr>
      <vt:lpstr>MSR G2 License激活流程</vt:lpstr>
      <vt:lpstr>MSR G2 License激活流程</vt:lpstr>
      <vt:lpstr>MSR G2 License激活流程</vt:lpstr>
      <vt:lpstr>MSR G2 License注意事项</vt:lpstr>
      <vt:lpstr>幻灯片 33</vt:lpstr>
      <vt:lpstr>基于角色的用户访问</vt:lpstr>
      <vt:lpstr>基于角色的用户访问—用户角色规则</vt:lpstr>
      <vt:lpstr>基于角色的用户访问—用户角色规则</vt:lpstr>
      <vt:lpstr>基于角色的用户访问—查看特性规则</vt:lpstr>
      <vt:lpstr>基于角色的用户访问—资源控制策略</vt:lpstr>
      <vt:lpstr>基于角色的用户访问—查看资源策略</vt:lpstr>
      <vt:lpstr>基于角色的用户访问—缺省用户角色</vt:lpstr>
      <vt:lpstr>基于角色的用户访问—缺省用户角色</vt:lpstr>
      <vt:lpstr>基于角色的用户访问—查看缺省角色</vt:lpstr>
      <vt:lpstr>基于角色的用户访问—配置方法</vt:lpstr>
      <vt:lpstr>基于角色的用户访问—配置方法</vt:lpstr>
      <vt:lpstr>基于角色的用户访问—配置方法</vt:lpstr>
      <vt:lpstr>基于角色的用户访问—配置实例</vt:lpstr>
      <vt:lpstr>基于角色的用户访问—查看用户角色</vt:lpstr>
      <vt:lpstr>幻灯片 48</vt:lpstr>
      <vt:lpstr>嵌入式自动化架构</vt:lpstr>
      <vt:lpstr>嵌入式自动化架构</vt:lpstr>
      <vt:lpstr>嵌入式自动化架构</vt:lpstr>
      <vt:lpstr>嵌入式自动化架构—CLI监控策略</vt:lpstr>
      <vt:lpstr>嵌入式自动化架构—CLI监控策略</vt:lpstr>
      <vt:lpstr>嵌入式自动化架构—CLI监控策略</vt:lpstr>
      <vt:lpstr>嵌入式自动化架构—CLI监控策略</vt:lpstr>
      <vt:lpstr>CLI配置案例—接口流量事件</vt:lpstr>
      <vt:lpstr>CLI配置案例—接口流量事件</vt:lpstr>
      <vt:lpstr>CLI配置案例—热插拔事件</vt:lpstr>
      <vt:lpstr>CLI配置案例—热插拔事件</vt:lpstr>
      <vt:lpstr>嵌入式自动化架构—TCL监控策略</vt:lpstr>
      <vt:lpstr>嵌入式自动化架构—TCL监控策略</vt:lpstr>
      <vt:lpstr>TCL配置案例—接口流量事件</vt:lpstr>
      <vt:lpstr>幻灯片 63</vt:lpstr>
      <vt:lpstr>TCL脚本配置</vt:lpstr>
      <vt:lpstr>TCL脚本配置</vt:lpstr>
      <vt:lpstr>TCL脚本配置</vt:lpstr>
      <vt:lpstr>TCL配置案例—自动执行批量配置</vt:lpstr>
      <vt:lpstr>TCL配置案例—指定时间间隔执行任务</vt:lpstr>
      <vt:lpstr>TCL脚本配置—注意事项</vt:lpstr>
      <vt:lpstr>幻灯片 70</vt:lpstr>
      <vt:lpstr>定时执行任务</vt:lpstr>
      <vt:lpstr>定时执行任务—执行一次</vt:lpstr>
      <vt:lpstr>定时执行任务—循环执行</vt:lpstr>
      <vt:lpstr>定时执行任务</vt:lpstr>
      <vt:lpstr>定时执行任务—案例</vt:lpstr>
      <vt:lpstr>定时执行任务—案例</vt:lpstr>
      <vt:lpstr>定时执行任务—案例</vt:lpstr>
      <vt:lpstr>定时执行任务—案例</vt:lpstr>
      <vt:lpstr>定时执行任务—案例</vt:lpstr>
      <vt:lpstr>定时执行任务—案例</vt:lpstr>
      <vt:lpstr>定时执行任务—注意事项</vt:lpstr>
      <vt:lpstr>幻灯片 82</vt:lpstr>
      <vt:lpstr>幻灯片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Chen</dc:creator>
  <cp:lastModifiedBy>Chen</cp:lastModifiedBy>
  <cp:revision>1420</cp:revision>
  <dcterms:created xsi:type="dcterms:W3CDTF">2013-05-21T02:53:57Z</dcterms:created>
  <dcterms:modified xsi:type="dcterms:W3CDTF">2014-09-28T06:37:28Z</dcterms:modified>
</cp:coreProperties>
</file>