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7" r:id="rId4"/>
    <p:sldMasterId id="2147483983" r:id="rId5"/>
  </p:sldMasterIdLst>
  <p:notesMasterIdLst>
    <p:notesMasterId r:id="rId45"/>
  </p:notesMasterIdLst>
  <p:handoutMasterIdLst>
    <p:handoutMasterId r:id="rId46"/>
  </p:handoutMasterIdLst>
  <p:sldIdLst>
    <p:sldId id="450" r:id="rId6"/>
    <p:sldId id="410" r:id="rId7"/>
    <p:sldId id="451" r:id="rId8"/>
    <p:sldId id="390" r:id="rId9"/>
    <p:sldId id="452" r:id="rId10"/>
    <p:sldId id="453" r:id="rId11"/>
    <p:sldId id="411" r:id="rId12"/>
    <p:sldId id="412" r:id="rId13"/>
    <p:sldId id="454" r:id="rId14"/>
    <p:sldId id="455" r:id="rId15"/>
    <p:sldId id="458" r:id="rId16"/>
    <p:sldId id="462" r:id="rId17"/>
    <p:sldId id="457" r:id="rId18"/>
    <p:sldId id="461" r:id="rId19"/>
    <p:sldId id="460" r:id="rId20"/>
    <p:sldId id="463" r:id="rId21"/>
    <p:sldId id="459" r:id="rId22"/>
    <p:sldId id="456" r:id="rId23"/>
    <p:sldId id="470" r:id="rId24"/>
    <p:sldId id="464" r:id="rId25"/>
    <p:sldId id="465" r:id="rId26"/>
    <p:sldId id="466" r:id="rId27"/>
    <p:sldId id="477" r:id="rId28"/>
    <p:sldId id="467" r:id="rId29"/>
    <p:sldId id="468" r:id="rId30"/>
    <p:sldId id="482" r:id="rId31"/>
    <p:sldId id="483" r:id="rId32"/>
    <p:sldId id="471" r:id="rId33"/>
    <p:sldId id="478" r:id="rId34"/>
    <p:sldId id="472" r:id="rId35"/>
    <p:sldId id="473" r:id="rId36"/>
    <p:sldId id="479" r:id="rId37"/>
    <p:sldId id="474" r:id="rId38"/>
    <p:sldId id="475" r:id="rId39"/>
    <p:sldId id="480" r:id="rId40"/>
    <p:sldId id="476" r:id="rId41"/>
    <p:sldId id="469" r:id="rId42"/>
    <p:sldId id="481" r:id="rId43"/>
    <p:sldId id="353" r:id="rId44"/>
  </p:sldIdLst>
  <p:sldSz cx="9144000" cy="5143500" type="screen16x9"/>
  <p:notesSz cx="4686300" cy="8701088"/>
  <p:custDataLst>
    <p:tags r:id="rId4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238" userDrawn="1">
          <p15:clr>
            <a:srgbClr val="A4A3A4"/>
          </p15:clr>
        </p15:guide>
        <p15:guide id="4" pos="3515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2741">
          <p15:clr>
            <a:srgbClr val="A4A3A4"/>
          </p15:clr>
        </p15:guide>
        <p15:guide id="4" pos="147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jinjiang (CTPL)" initials="z(" lastIdx="1" clrIdx="0">
    <p:extLst>
      <p:ext uri="{19B8F6BF-5375-455C-9EA6-DF929625EA0E}">
        <p15:presenceInfo xmlns:p15="http://schemas.microsoft.com/office/powerpoint/2012/main" userId="S-1-5-21-1289378795-177878523-2039838879-17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7000F"/>
    <a:srgbClr val="EDF2F9"/>
    <a:srgbClr val="F8F8F8"/>
    <a:srgbClr val="4EA4DE"/>
    <a:srgbClr val="67B0E3"/>
    <a:srgbClr val="538022"/>
    <a:srgbClr val="70AC2E"/>
    <a:srgbClr val="004E76"/>
    <a:srgbClr val="E5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5" autoAdjust="0"/>
    <p:restoredTop sz="85023" autoAdjust="0"/>
  </p:normalViewPr>
  <p:slideViewPr>
    <p:cSldViewPr>
      <p:cViewPr varScale="1">
        <p:scale>
          <a:sx n="98" d="100"/>
          <a:sy n="98" d="100"/>
        </p:scale>
        <p:origin x="978" y="72"/>
      </p:cViewPr>
      <p:guideLst>
        <p:guide orient="horz" pos="2119"/>
        <p:guide pos="2880"/>
        <p:guide pos="2238"/>
        <p:guide pos="3515"/>
        <p:guide pos="5511"/>
        <p:guide pos="249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812"/>
    </p:cViewPr>
  </p:sorterViewPr>
  <p:notesViewPr>
    <p:cSldViewPr>
      <p:cViewPr varScale="1">
        <p:scale>
          <a:sx n="77" d="100"/>
          <a:sy n="77" d="100"/>
        </p:scale>
        <p:origin x="4008" y="120"/>
      </p:cViewPr>
      <p:guideLst>
        <p:guide orient="horz" pos="3224"/>
        <p:guide pos="2236"/>
        <p:guide orient="horz" pos="2741"/>
        <p:guide pos="14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5T04:05:15.826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30730" cy="435055"/>
          </a:xfrm>
          <a:prstGeom prst="rect">
            <a:avLst/>
          </a:prstGeom>
        </p:spPr>
        <p:txBody>
          <a:bodyPr vert="horz" lIns="76495" tIns="38247" rIns="76495" bIns="38247" rtlCol="0"/>
          <a:lstStyle>
            <a:lvl1pPr algn="l">
              <a:defRPr sz="10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2654486" y="0"/>
            <a:ext cx="2030730" cy="435055"/>
          </a:xfrm>
          <a:prstGeom prst="rect">
            <a:avLst/>
          </a:prstGeom>
        </p:spPr>
        <p:txBody>
          <a:bodyPr vert="horz" lIns="76495" tIns="38247" rIns="76495" bIns="38247" rtlCol="0"/>
          <a:lstStyle>
            <a:lvl1pPr algn="r">
              <a:defRPr sz="1000"/>
            </a:lvl1pPr>
          </a:lstStyle>
          <a:p>
            <a:fld id="{559D1844-888A-4AE6-828D-5C6AE9040315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264524"/>
            <a:ext cx="2030730" cy="435055"/>
          </a:xfrm>
          <a:prstGeom prst="rect">
            <a:avLst/>
          </a:prstGeom>
        </p:spPr>
        <p:txBody>
          <a:bodyPr vert="horz" lIns="76495" tIns="38247" rIns="76495" bIns="38247" rtlCol="0" anchor="b"/>
          <a:lstStyle>
            <a:lvl1pPr algn="l">
              <a:defRPr sz="10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2654486" y="8264524"/>
            <a:ext cx="2030730" cy="435055"/>
          </a:xfrm>
          <a:prstGeom prst="rect">
            <a:avLst/>
          </a:prstGeom>
        </p:spPr>
        <p:txBody>
          <a:bodyPr vert="horz" lIns="76495" tIns="38247" rIns="76495" bIns="38247" rtlCol="0" anchor="b"/>
          <a:lstStyle>
            <a:lvl1pPr algn="r">
              <a:defRPr sz="1000"/>
            </a:lvl1pPr>
          </a:lstStyle>
          <a:p>
            <a:fld id="{FB2549C6-DE8D-4E4A-961E-C75F994C9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11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30730" cy="435055"/>
          </a:xfrm>
          <a:prstGeom prst="rect">
            <a:avLst/>
          </a:prstGeom>
        </p:spPr>
        <p:txBody>
          <a:bodyPr vert="horz" lIns="76495" tIns="38247" rIns="76495" bIns="38247" rtlCol="0"/>
          <a:lstStyle>
            <a:lvl1pPr algn="l">
              <a:defRPr sz="10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654486" y="0"/>
            <a:ext cx="2030730" cy="435055"/>
          </a:xfrm>
          <a:prstGeom prst="rect">
            <a:avLst/>
          </a:prstGeom>
        </p:spPr>
        <p:txBody>
          <a:bodyPr vert="horz" lIns="76495" tIns="38247" rIns="76495" bIns="38247" rtlCol="0"/>
          <a:lstStyle>
            <a:lvl1pPr algn="r">
              <a:defRPr sz="1000"/>
            </a:lvl1pPr>
          </a:lstStyle>
          <a:p>
            <a:fld id="{155E3B73-6D7C-40EF-AE3E-2A6A1CBB7D96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555625" y="652463"/>
            <a:ext cx="5797550" cy="3262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495" tIns="38247" rIns="76495" bIns="3824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468630" y="4133017"/>
            <a:ext cx="3749040" cy="3915490"/>
          </a:xfrm>
          <a:prstGeom prst="rect">
            <a:avLst/>
          </a:prstGeom>
        </p:spPr>
        <p:txBody>
          <a:bodyPr vert="horz" lIns="76495" tIns="38247" rIns="76495" bIns="3824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264524"/>
            <a:ext cx="2030730" cy="435055"/>
          </a:xfrm>
          <a:prstGeom prst="rect">
            <a:avLst/>
          </a:prstGeom>
        </p:spPr>
        <p:txBody>
          <a:bodyPr vert="horz" lIns="76495" tIns="38247" rIns="76495" bIns="38247" rtlCol="0" anchor="b"/>
          <a:lstStyle>
            <a:lvl1pPr algn="l">
              <a:defRPr sz="10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654486" y="8264524"/>
            <a:ext cx="2030730" cy="435055"/>
          </a:xfrm>
          <a:prstGeom prst="rect">
            <a:avLst/>
          </a:prstGeom>
        </p:spPr>
        <p:txBody>
          <a:bodyPr vert="horz" lIns="76495" tIns="38247" rIns="76495" bIns="38247" rtlCol="0" anchor="b"/>
          <a:lstStyle>
            <a:lvl1pPr algn="r">
              <a:defRPr sz="1000"/>
            </a:lvl1pPr>
          </a:lstStyle>
          <a:p>
            <a:fld id="{C4AA51CA-5F86-4FFA-AF76-EFA20A259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1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891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解释：开启上网行为管理，默认把所有的</a:t>
            </a:r>
            <a:r>
              <a:rPr lang="en-US" altLang="zh-CN" dirty="0" smtClean="0"/>
              <a:t>LAN</a:t>
            </a:r>
            <a:r>
              <a:rPr lang="zh-CN" altLang="en-US" dirty="0" smtClean="0"/>
              <a:t>口加入</a:t>
            </a:r>
            <a:r>
              <a:rPr lang="en-US" altLang="zh-CN" dirty="0" smtClean="0"/>
              <a:t>trust</a:t>
            </a:r>
            <a:r>
              <a:rPr lang="zh-CN" altLang="en-US" dirty="0" smtClean="0"/>
              <a:t>域，所有</a:t>
            </a:r>
            <a:r>
              <a:rPr lang="en-US" altLang="zh-CN" dirty="0" smtClean="0"/>
              <a:t>WAN</a:t>
            </a:r>
            <a:r>
              <a:rPr lang="zh-CN" altLang="en-US" dirty="0" smtClean="0"/>
              <a:t>口加入</a:t>
            </a:r>
            <a:r>
              <a:rPr lang="en-US" altLang="zh-CN" dirty="0" err="1" smtClean="0"/>
              <a:t>Untrust</a:t>
            </a:r>
            <a:r>
              <a:rPr lang="zh-CN" altLang="en-US" dirty="0" smtClean="0"/>
              <a:t>域。自动创建对象策略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object-policy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Any-Any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。更改网络设置后，特别是改变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WAN-LAN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属性后，需要重新开启一下上网行为管理，保证安全域里面的接口正确。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418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解释：网址控制和应用控制整合在一起下发，可以单独配置，一个策略里面只下发一种控制。网址控制不支持限速，应用控制支持限速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541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解释：由于硬件限制，我们的</a:t>
            </a:r>
            <a:r>
              <a:rPr lang="en-US" altLang="zh-CN" dirty="0" smtClean="0"/>
              <a:t>URL</a:t>
            </a:r>
            <a:r>
              <a:rPr lang="zh-CN" altLang="en-US" dirty="0" smtClean="0"/>
              <a:t>网址特征库，使用的是小库，用户如果发现某特定网站过滤不到，可以通过自定义网址的方式过滤。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37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主要原因是，</a:t>
            </a:r>
            <a:r>
              <a:rPr lang="en-US" altLang="zh-CN" dirty="0" smtClean="0"/>
              <a:t>DHCP</a:t>
            </a:r>
            <a:r>
              <a:rPr lang="zh-CN" altLang="en-US" dirty="0" smtClean="0"/>
              <a:t>链路网关地址不定，不能手工配置路由。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DHCP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的静态路由，我们还想实现如下的功能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、和运营商地址组做绑定，实现运营商地址组的地址走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DHCP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链路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--------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这个目前没法配置。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、和其他链路做主备链路使用，我们是靠调整路由优先级的方式实现的，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DHCP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没法配置，所以目前也不支持。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----------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这个也是一个用户需求，友商小路由器都实现了的。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DHCP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链路如果能实现思科那样的配置，这些问题都迎刃而解了。。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7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解释：</a:t>
            </a:r>
            <a:r>
              <a:rPr lang="en-US" altLang="zh-CN" dirty="0" smtClean="0"/>
              <a:t>NQA</a:t>
            </a:r>
            <a:r>
              <a:rPr lang="zh-CN" altLang="en-US" dirty="0" smtClean="0"/>
              <a:t>探测结果联动静态路由，探测失败的静态路由不可用。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43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uapp</a:t>
            </a:r>
            <a:r>
              <a:rPr lang="en-US" altLang="zh-CN" dirty="0" smtClean="0"/>
              <a:t>-control</a:t>
            </a:r>
          </a:p>
          <a:p>
            <a:r>
              <a:rPr lang="en-US" altLang="zh-CN" dirty="0" smtClean="0"/>
              <a:t> policy name </a:t>
            </a:r>
            <a:r>
              <a:rPr lang="en-US" altLang="zh-CN" dirty="0" err="1" smtClean="0"/>
              <a:t>AuditLog</a:t>
            </a:r>
            <a:r>
              <a:rPr lang="en-US" altLang="zh-CN" dirty="0" smtClean="0"/>
              <a:t> audit</a:t>
            </a:r>
          </a:p>
          <a:p>
            <a:r>
              <a:rPr lang="en-US" altLang="zh-CN" dirty="0" smtClean="0"/>
              <a:t>  source-zone trust</a:t>
            </a:r>
          </a:p>
          <a:p>
            <a:r>
              <a:rPr lang="en-US" altLang="zh-CN" dirty="0" smtClean="0"/>
              <a:t>  destination-zone </a:t>
            </a:r>
            <a:r>
              <a:rPr lang="en-US" altLang="zh-CN" dirty="0" err="1" smtClean="0"/>
              <a:t>untrust</a:t>
            </a:r>
            <a:endParaRPr lang="en-US" altLang="zh-CN" dirty="0" smtClean="0"/>
          </a:p>
          <a:p>
            <a:r>
              <a:rPr lang="en-US" altLang="zh-CN" dirty="0" smtClean="0"/>
              <a:t>  rule 1 any behavior any </a:t>
            </a:r>
            <a:r>
              <a:rPr lang="en-US" altLang="zh-CN" dirty="0" err="1" smtClean="0"/>
              <a:t>bhcontent</a:t>
            </a:r>
            <a:r>
              <a:rPr lang="en-US" altLang="zh-CN" dirty="0" smtClean="0"/>
              <a:t> any keyword equal any action permit audit-logging</a:t>
            </a:r>
          </a:p>
          <a:p>
            <a:r>
              <a:rPr lang="en-US" altLang="zh-CN" dirty="0" smtClean="0"/>
              <a:t>#</a:t>
            </a:r>
          </a:p>
          <a:p>
            <a:r>
              <a:rPr lang="en-US" altLang="zh-CN" dirty="0" err="1" smtClean="0"/>
              <a:t>dac</a:t>
            </a:r>
            <a:r>
              <a:rPr lang="en-US" altLang="zh-CN" dirty="0" smtClean="0"/>
              <a:t> storage service audit limit hold-time 1</a:t>
            </a:r>
          </a:p>
          <a:p>
            <a:r>
              <a:rPr lang="en-US" altLang="zh-CN" dirty="0" smtClean="0"/>
              <a:t>#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573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目前，流量排行存在的问题是实施刷新效果比较差，后续会优化成</a:t>
            </a:r>
            <a:r>
              <a:rPr lang="en-US" altLang="zh-CN" dirty="0" smtClean="0"/>
              <a:t>3</a:t>
            </a:r>
            <a:r>
              <a:rPr lang="zh-CN" altLang="en-US" dirty="0" smtClean="0"/>
              <a:t>秒刷新一次。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045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27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支持通过绿洲管理平台进行智能网络管理和运维，降低网络管理成本和提供网络管理体验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支持网络流量精细化管理，可以对千种以上的互联网应用进行识别和控制，以及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黑白名单过滤功能</a:t>
            </a:r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1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微信认证和微信公众号认证的对策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5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解释：只有在场景定义页面，设置成了</a:t>
            </a:r>
            <a:r>
              <a:rPr lang="en-US" altLang="zh-CN" dirty="0" smtClean="0"/>
              <a:t>WAN</a:t>
            </a:r>
            <a:r>
              <a:rPr lang="zh-CN" altLang="en-US" dirty="0" smtClean="0"/>
              <a:t>口的接口，才显示在面板</a:t>
            </a:r>
            <a:r>
              <a:rPr lang="en-US" altLang="zh-CN" dirty="0" smtClean="0"/>
              <a:t>WAN</a:t>
            </a:r>
            <a:r>
              <a:rPr lang="zh-CN" altLang="en-US" dirty="0" smtClean="0"/>
              <a:t>口方格内，其余的以太口都默认显示在</a:t>
            </a:r>
            <a:r>
              <a:rPr lang="en-US" altLang="zh-CN" dirty="0" smtClean="0"/>
              <a:t>LAN</a:t>
            </a:r>
            <a:r>
              <a:rPr lang="zh-CN" altLang="en-US" dirty="0" smtClean="0"/>
              <a:t>口方格内。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47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解释：三层</a:t>
            </a:r>
            <a:r>
              <a:rPr lang="en-US" altLang="zh-CN" dirty="0" smtClean="0"/>
              <a:t>LAN</a:t>
            </a:r>
            <a:r>
              <a:rPr lang="zh-CN" altLang="en-US" dirty="0" smtClean="0"/>
              <a:t>口，是因为如</a:t>
            </a:r>
            <a:r>
              <a:rPr lang="en-US" altLang="zh-CN" dirty="0" smtClean="0"/>
              <a:t>MSR8300</a:t>
            </a:r>
            <a:r>
              <a:rPr lang="zh-CN" altLang="en-US" dirty="0" smtClean="0"/>
              <a:t>，本身有</a:t>
            </a:r>
            <a:r>
              <a:rPr lang="en-US" altLang="zh-CN" dirty="0" smtClean="0"/>
              <a:t>6WAN</a:t>
            </a:r>
            <a:r>
              <a:rPr lang="zh-CN" altLang="en-US" dirty="0" smtClean="0"/>
              <a:t>口，用不到的</a:t>
            </a:r>
            <a:r>
              <a:rPr lang="en-US" altLang="zh-CN" dirty="0" smtClean="0"/>
              <a:t>WAN</a:t>
            </a:r>
            <a:r>
              <a:rPr lang="zh-CN" altLang="en-US" dirty="0" smtClean="0"/>
              <a:t>口可以当</a:t>
            </a:r>
            <a:r>
              <a:rPr lang="en-US" altLang="zh-CN" dirty="0" smtClean="0"/>
              <a:t>LAN</a:t>
            </a:r>
            <a:r>
              <a:rPr lang="zh-CN" altLang="en-US" dirty="0" smtClean="0"/>
              <a:t>口使用，连接内部服务器等，二层</a:t>
            </a:r>
            <a:r>
              <a:rPr lang="en-US" altLang="zh-CN" dirty="0" smtClean="0"/>
              <a:t>LAN</a:t>
            </a:r>
            <a:r>
              <a:rPr lang="zh-CN" altLang="en-US" dirty="0" smtClean="0"/>
              <a:t>口用于接</a:t>
            </a:r>
            <a:r>
              <a:rPr lang="en-US" altLang="zh-CN" dirty="0" smtClean="0"/>
              <a:t>PC</a:t>
            </a:r>
            <a:r>
              <a:rPr lang="zh-CN" altLang="en-US" dirty="0" smtClean="0"/>
              <a:t>和交换机。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40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73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8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68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4" tIns="45717" rIns="91434" bIns="4571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77076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秘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9460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秘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93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375125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131597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6" y="1131597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68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4" tIns="45717" rIns="91434" bIns="4571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6801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秘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20242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秘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7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17895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秘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97435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9179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秘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20701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秘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365505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66" y="4905954"/>
            <a:ext cx="1032655" cy="246221"/>
          </a:xfrm>
          <a:prstGeom prst="rect">
            <a:avLst/>
          </a:prstGeom>
        </p:spPr>
        <p:txBody>
          <a:bodyPr wrap="none" lIns="91434" tIns="45717" rIns="91434" bIns="45717" anchor="ctr" anchorCtr="1">
            <a:spAutoFit/>
          </a:bodyPr>
          <a:lstStyle/>
          <a:p>
            <a:r>
              <a:rPr lang="en-US" altLang="zh-CN" sz="1000" dirty="0">
                <a:solidFill>
                  <a:srgbClr val="262626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dirty="0">
              <a:solidFill>
                <a:srgbClr val="262626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14" y="4922351"/>
            <a:ext cx="1077935" cy="219288"/>
          </a:xfrm>
          <a:prstGeom prst="rect">
            <a:avLst/>
          </a:prstGeom>
        </p:spPr>
        <p:txBody>
          <a:bodyPr wrap="none" lIns="91434" tIns="45717" rIns="91434" bIns="45717" anchor="ctr" anchorCtr="1">
            <a:spAutoFit/>
          </a:bodyPr>
          <a:lstStyle/>
          <a:p>
            <a:r>
              <a:rPr lang="en-US" altLang="zh-CN" sz="800" b="1" dirty="0">
                <a:solidFill>
                  <a:srgbClr val="262626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rgbClr val="262626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10"/>
            <a:ext cx="3024336" cy="64633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rgbClr val="262626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rgbClr val="262626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5" y="2507604"/>
            <a:ext cx="1532984" cy="338554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ctr"/>
            <a:r>
              <a:rPr lang="en-US" altLang="zh-CN" sz="1600" dirty="0">
                <a:solidFill>
                  <a:srgbClr val="262626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dirty="0">
              <a:solidFill>
                <a:srgbClr val="262626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 flipV="1">
            <a:off x="3552828" y="2676883"/>
            <a:ext cx="254888" cy="7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56" y="195488"/>
            <a:ext cx="1097820" cy="5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523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66" y="4905954"/>
            <a:ext cx="1032655" cy="246221"/>
          </a:xfrm>
          <a:prstGeom prst="rect">
            <a:avLst/>
          </a:prstGeom>
        </p:spPr>
        <p:txBody>
          <a:bodyPr wrap="none" lIns="91434" tIns="45717" rIns="91434" bIns="45717" anchor="ctr" anchorCtr="1">
            <a:spAutoFit/>
          </a:bodyPr>
          <a:lstStyle/>
          <a:p>
            <a:r>
              <a:rPr lang="en-US" altLang="zh-CN" sz="1000" dirty="0">
                <a:solidFill>
                  <a:srgbClr val="262626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dirty="0">
              <a:solidFill>
                <a:srgbClr val="262626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14" y="4922351"/>
            <a:ext cx="1077935" cy="219288"/>
          </a:xfrm>
          <a:prstGeom prst="rect">
            <a:avLst/>
          </a:prstGeom>
        </p:spPr>
        <p:txBody>
          <a:bodyPr wrap="none" lIns="91434" tIns="45717" rIns="91434" bIns="45717" anchor="ctr" anchorCtr="1">
            <a:spAutoFit/>
          </a:bodyPr>
          <a:lstStyle/>
          <a:p>
            <a:r>
              <a:rPr lang="en-US" altLang="zh-CN" sz="800" b="1" dirty="0">
                <a:solidFill>
                  <a:srgbClr val="262626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rgbClr val="262626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7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lIns="91434" tIns="45717" rIns="91434" bIns="45717" rtlCol="0" anchor="ctr"/>
          <a:lstStyle/>
          <a:p>
            <a:pPr algn="ctr" defTabSz="914333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kern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51866" y="2521234"/>
            <a:ext cx="1635925" cy="357788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ctr"/>
            <a:r>
              <a:rPr lang="en-US" altLang="zh-CN" sz="1700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dirty="0">
              <a:solidFill>
                <a:srgbClr val="FFFFFF">
                  <a:lumMod val="8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1491631"/>
            <a:ext cx="2223248" cy="10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62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582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262626"/>
                </a:solidFill>
              </a:rPr>
              <a:t>www.h3c.com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53113" y="4683919"/>
            <a:ext cx="2895600" cy="357188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262626"/>
                </a:solidFill>
              </a:rPr>
              <a:t>测试体系</a:t>
            </a:r>
            <a:r>
              <a:rPr lang="en-US" altLang="zh-CN">
                <a:solidFill>
                  <a:srgbClr val="262626"/>
                </a:solidFill>
              </a:rPr>
              <a:t>TQA</a:t>
            </a:r>
            <a:r>
              <a:rPr lang="zh-CN" altLang="en-US">
                <a:solidFill>
                  <a:srgbClr val="262626"/>
                </a:solidFill>
              </a:rPr>
              <a:t>工作组</a:t>
            </a:r>
          </a:p>
        </p:txBody>
      </p:sp>
    </p:spTree>
    <p:extLst>
      <p:ext uri="{BB962C8B-B14F-4D97-AF65-F5344CB8AC3E}">
        <p14:creationId xmlns:p14="http://schemas.microsoft.com/office/powerpoint/2010/main" val="1814205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9"/>
            <a:ext cx="8229600" cy="321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9502"/>
            <a:ext cx="77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183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06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 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保密</a:t>
            </a:r>
          </a:p>
        </p:txBody>
      </p: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46" y="339490"/>
            <a:ext cx="1031329" cy="485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979" r:id="rId2"/>
    <p:sldLayoutId id="2147483978" r:id="rId3"/>
    <p:sldLayoutId id="2147483827" r:id="rId4"/>
    <p:sldLayoutId id="2147483797" r:id="rId5"/>
    <p:sldLayoutId id="2147483798" r:id="rId6"/>
    <p:sldLayoutId id="2147483799" r:id="rId7"/>
    <p:sldLayoutId id="2147483801" r:id="rId8"/>
    <p:sldLayoutId id="2147483802" r:id="rId9"/>
    <p:sldLayoutId id="2147483803" r:id="rId10"/>
    <p:sldLayoutId id="2147483804" r:id="rId11"/>
    <p:sldLayoutId id="214748398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n"/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Font typeface="Wingdings" panose="05000000000000000000" pitchFamily="2" charset="2"/>
        <a:buChar char="Ø"/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2001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Font typeface="Wingdings" panose="05000000000000000000" pitchFamily="2" charset="2"/>
        <a:buChar char="ü"/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Char char="•"/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8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4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rgbClr val="FFFFFF">
                    <a:lumMod val="6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68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4" tIns="45717" rIns="91434" bIns="45717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90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6262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6262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6262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6262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66" y="4905954"/>
            <a:ext cx="1032655" cy="246221"/>
          </a:xfrm>
          <a:prstGeom prst="rect">
            <a:avLst/>
          </a:prstGeom>
        </p:spPr>
        <p:txBody>
          <a:bodyPr wrap="none" lIns="91434" tIns="45717" rIns="91434" bIns="45717" anchor="ctr" anchorCtr="1">
            <a:spAutoFit/>
          </a:bodyPr>
          <a:lstStyle/>
          <a:p>
            <a:r>
              <a:rPr lang="en-US" altLang="zh-CN" sz="1000" dirty="0">
                <a:solidFill>
                  <a:srgbClr val="262626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dirty="0">
              <a:solidFill>
                <a:srgbClr val="262626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19" y="424075"/>
            <a:ext cx="669179" cy="2880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041414" y="4922351"/>
            <a:ext cx="1077935" cy="219288"/>
          </a:xfrm>
          <a:prstGeom prst="rect">
            <a:avLst/>
          </a:prstGeom>
        </p:spPr>
        <p:txBody>
          <a:bodyPr wrap="none" lIns="91434" tIns="45717" rIns="91434" bIns="45717" anchor="ctr" anchorCtr="1">
            <a:spAutoFit/>
          </a:bodyPr>
          <a:lstStyle/>
          <a:p>
            <a:r>
              <a:rPr lang="en-US" altLang="zh-CN" sz="800" b="1" dirty="0">
                <a:solidFill>
                  <a:srgbClr val="262626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rgbClr val="262626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6" name="灯片编号占位符 1"/>
          <p:cNvSpPr txBox="1"/>
          <p:nvPr/>
        </p:nvSpPr>
        <p:spPr>
          <a:xfrm>
            <a:off x="8746890" y="4916658"/>
            <a:ext cx="404944" cy="219869"/>
          </a:xfrm>
          <a:prstGeom prst="rect">
            <a:avLst/>
          </a:prstGeom>
        </p:spPr>
        <p:txBody>
          <a:bodyPr vert="horz" lIns="91434" tIns="71996" rIns="91434" bIns="45717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rgbClr val="262626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262626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ker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ker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805576" y="4875447"/>
            <a:ext cx="341760" cy="24622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fld id="{A5BB97A9-7D72-4F8F-8BC5-4E547C3F4DC5}" type="slidenum">
              <a:rPr lang="en-GB" altLang="zh-CN" sz="1000" smtClean="0">
                <a:solidFill>
                  <a:srgbClr val="26262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‹#›</a:t>
            </a:fld>
            <a:endParaRPr lang="en-GB" altLang="zh-CN" sz="1000" dirty="0">
              <a:solidFill>
                <a:srgbClr val="26262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56" y="195488"/>
            <a:ext cx="1097820" cy="5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7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16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333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875" indent="-342875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895" indent="-285729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2915" indent="-228582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080" indent="-228582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246" indent="-22858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411" indent="-22858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578" indent="-22858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8744" indent="-22858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5909" indent="-22858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CG21f2e3f396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5164038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948805" y="2715766"/>
            <a:ext cx="6186201" cy="1008136"/>
          </a:xfrm>
          <a:prstGeom prst="rect">
            <a:avLst/>
          </a:prstGeom>
          <a:solidFill>
            <a:srgbClr val="C00000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59832" y="264375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8048 MER</a:t>
            </a:r>
            <a:r>
              <a:rPr kumimoji="1" lang="zh-CN" altLang="en-US" sz="24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系列路由器使用培训</a:t>
            </a:r>
            <a:endParaRPr kumimoji="1" lang="en-US" altLang="zh-CN" sz="1400" dirty="0" smtClean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870097" y="2715523"/>
            <a:ext cx="45719" cy="1008000"/>
          </a:xfrm>
          <a:prstGeom prst="rect">
            <a:avLst/>
          </a:prstGeom>
          <a:solidFill>
            <a:srgbClr val="C00000">
              <a:alpha val="73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181717"/>
              </a:clrFrom>
              <a:clrTo>
                <a:srgbClr val="1817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88" y="180463"/>
            <a:ext cx="1562096" cy="7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 rotWithShape="1">
          <a:blip r:embed="rId2"/>
          <a:srcRect r="2849" b="49482"/>
          <a:stretch/>
        </p:blipFill>
        <p:spPr>
          <a:xfrm>
            <a:off x="4067944" y="411510"/>
            <a:ext cx="3960439" cy="2376264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67944" y="2859782"/>
            <a:ext cx="4791278" cy="18381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9552" y="2439242"/>
            <a:ext cx="19944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纳入绿洲云管理</a:t>
            </a:r>
            <a:endParaRPr lang="en-US" altLang="zh-CN" b="1" dirty="0"/>
          </a:p>
        </p:txBody>
      </p:sp>
      <p:sp>
        <p:nvSpPr>
          <p:cNvPr id="7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绿洲云网管的应用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 rotWithShape="1">
          <a:blip r:embed="rId2"/>
          <a:srcRect r="27412" b="13442"/>
          <a:stretch/>
        </p:blipFill>
        <p:spPr>
          <a:xfrm>
            <a:off x="2987824" y="339502"/>
            <a:ext cx="4968552" cy="2259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715766"/>
            <a:ext cx="5875505" cy="1196702"/>
          </a:xfrm>
          <a:prstGeom prst="rect">
            <a:avLst/>
          </a:prstGeom>
        </p:spPr>
      </p:pic>
      <p:pic>
        <p:nvPicPr>
          <p:cNvPr id="6" name="Picture 2" descr="56C2A55B@44DF2D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18" y="3867894"/>
            <a:ext cx="5871854" cy="98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51520" y="2427734"/>
            <a:ext cx="23150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管理</a:t>
            </a:r>
            <a:r>
              <a:rPr lang="en-US" altLang="zh-CN" b="1" dirty="0" smtClean="0"/>
              <a:t>AP</a:t>
            </a:r>
            <a:r>
              <a:rPr lang="zh-CN" altLang="en-US" b="1" dirty="0" smtClean="0"/>
              <a:t>和无线终端</a:t>
            </a:r>
            <a:endParaRPr lang="en-US" altLang="zh-CN" b="1" dirty="0"/>
          </a:p>
        </p:txBody>
      </p:sp>
      <p:sp>
        <p:nvSpPr>
          <p:cNvPr id="8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绿洲云网管的应用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8244" b="124"/>
          <a:stretch/>
        </p:blipFill>
        <p:spPr>
          <a:xfrm>
            <a:off x="3076207" y="752355"/>
            <a:ext cx="6066171" cy="1929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681771"/>
            <a:ext cx="3991270" cy="20479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1520" y="2427734"/>
            <a:ext cx="19944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状态监控和管理</a:t>
            </a:r>
            <a:endParaRPr lang="en-US" altLang="zh-CN" b="1" dirty="0"/>
          </a:p>
        </p:txBody>
      </p:sp>
      <p:sp>
        <p:nvSpPr>
          <p:cNvPr id="5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绿洲云网管的应用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4139952" y="771550"/>
            <a:ext cx="4687075" cy="34094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2427734"/>
            <a:ext cx="24801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管理</a:t>
            </a:r>
            <a:r>
              <a:rPr lang="en-US" altLang="zh-CN" b="1" dirty="0" smtClean="0"/>
              <a:t>Portal</a:t>
            </a:r>
            <a:r>
              <a:rPr lang="zh-CN" altLang="en-US" b="1" dirty="0"/>
              <a:t> </a:t>
            </a:r>
            <a:r>
              <a:rPr lang="zh-CN" altLang="en-US" b="1" dirty="0" smtClean="0"/>
              <a:t>云端认证</a:t>
            </a:r>
            <a:endParaRPr lang="en-US" altLang="zh-CN" b="1" dirty="0"/>
          </a:p>
        </p:txBody>
      </p:sp>
      <p:sp>
        <p:nvSpPr>
          <p:cNvPr id="4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绿洲云网管的应用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33" y="1347614"/>
            <a:ext cx="6912767" cy="23042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2427734"/>
            <a:ext cx="17620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管理访客列表</a:t>
            </a:r>
            <a:endParaRPr lang="en-US" altLang="zh-CN" b="1" dirty="0"/>
          </a:p>
        </p:txBody>
      </p:sp>
      <p:sp>
        <p:nvSpPr>
          <p:cNvPr id="4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绿洲云网管的应用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498" y="1635646"/>
            <a:ext cx="6284059" cy="15841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2189" y="2139741"/>
            <a:ext cx="17524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版本在线升级</a:t>
            </a:r>
            <a:endParaRPr lang="en-US" altLang="zh-CN" b="1" dirty="0"/>
          </a:p>
        </p:txBody>
      </p:sp>
      <p:sp>
        <p:nvSpPr>
          <p:cNvPr id="4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绿洲云网管的应用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59906" y="1419622"/>
            <a:ext cx="583833" cy="58514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014586" y="141962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 AP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8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en-US" altLang="zh-CN" kern="0" dirty="0" smtClean="0">
                <a:solidFill>
                  <a:srgbClr val="D7000F"/>
                </a:solidFill>
              </a:rPr>
              <a:t>Mini AP</a:t>
            </a:r>
            <a:r>
              <a:rPr lang="zh-CN" altLang="en-US" kern="0" dirty="0" smtClean="0">
                <a:solidFill>
                  <a:srgbClr val="D7000F"/>
                </a:solidFill>
              </a:rPr>
              <a:t>管理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13611"/>
              </p:ext>
            </p:extLst>
          </p:nvPr>
        </p:nvGraphicFramePr>
        <p:xfrm>
          <a:off x="4644008" y="826740"/>
          <a:ext cx="32004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工作表" r:id="rId3" imgW="3200400" imgH="3905358" progId="Excel.Sheet.12">
                  <p:embed/>
                </p:oleObj>
              </mc:Choice>
              <mc:Fallback>
                <p:oleObj name="工作表" r:id="rId3" imgW="3200400" imgH="39053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826740"/>
                        <a:ext cx="3200400" cy="390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51520" y="2274426"/>
            <a:ext cx="23984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支持的</a:t>
            </a:r>
            <a:r>
              <a:rPr lang="en-US" altLang="zh-CN" b="1" dirty="0" smtClean="0"/>
              <a:t>Mini AP</a:t>
            </a:r>
            <a:r>
              <a:rPr lang="zh-CN" altLang="en-US" b="1" dirty="0" smtClean="0"/>
              <a:t>列表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9983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6" y="1059582"/>
            <a:ext cx="6152604" cy="28264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2274426"/>
            <a:ext cx="269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和</a:t>
            </a:r>
            <a:r>
              <a:rPr lang="en-US" altLang="zh-CN" b="1" dirty="0" smtClean="0"/>
              <a:t>ER</a:t>
            </a:r>
            <a:r>
              <a:rPr lang="zh-CN" altLang="en-US" b="1" dirty="0"/>
              <a:t> </a:t>
            </a:r>
            <a:r>
              <a:rPr lang="en-US" altLang="zh-CN" b="1" dirty="0" smtClean="0"/>
              <a:t>AP</a:t>
            </a:r>
            <a:r>
              <a:rPr lang="zh-CN" altLang="en-US" b="1" dirty="0" smtClean="0"/>
              <a:t>管理方式类似</a:t>
            </a:r>
            <a:endParaRPr lang="en-US" altLang="zh-CN" b="1" dirty="0"/>
          </a:p>
        </p:txBody>
      </p:sp>
      <p:sp>
        <p:nvSpPr>
          <p:cNvPr id="4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en-US" altLang="zh-CN" kern="0" dirty="0" smtClean="0">
                <a:solidFill>
                  <a:srgbClr val="D7000F"/>
                </a:solidFill>
              </a:rPr>
              <a:t>Mini AP</a:t>
            </a:r>
            <a:r>
              <a:rPr lang="zh-CN" altLang="en-US" kern="0" dirty="0" smtClean="0">
                <a:solidFill>
                  <a:srgbClr val="D7000F"/>
                </a:solidFill>
              </a:rPr>
              <a:t>管理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59906" y="1419622"/>
            <a:ext cx="583833" cy="58514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014586" y="141962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关键配置介绍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端口划分原则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10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52295" y="2011635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应用场景介绍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97615" y="1341212"/>
            <a:ext cx="583833" cy="585144"/>
          </a:xfrm>
          <a:prstGeom prst="rect">
            <a:avLst/>
          </a:prstGeom>
          <a:solidFill>
            <a:srgbClr val="D7000F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97615" y="2014259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652295" y="134121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款型介绍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86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31000"/>
            <a:ext cx="5470422" cy="1656184"/>
          </a:xfrm>
          <a:prstGeom prst="rect">
            <a:avLst/>
          </a:prstGeom>
        </p:spPr>
      </p:pic>
      <p:sp>
        <p:nvSpPr>
          <p:cNvPr id="3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 smtClean="0">
                <a:solidFill>
                  <a:srgbClr val="D7000F"/>
                </a:solidFill>
              </a:rPr>
              <a:t>-</a:t>
            </a:r>
            <a:r>
              <a:rPr lang="zh-CN" altLang="en-US" kern="0" dirty="0" smtClean="0">
                <a:solidFill>
                  <a:srgbClr val="D7000F"/>
                </a:solidFill>
              </a:rPr>
              <a:t>端口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872" y="2227771"/>
            <a:ext cx="15215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端口的类别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2016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15566"/>
            <a:ext cx="6590708" cy="32415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6872" y="2227771"/>
            <a:ext cx="198964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两种</a:t>
            </a:r>
            <a:r>
              <a:rPr lang="en-US" altLang="zh-CN" b="1" dirty="0" smtClean="0"/>
              <a:t>LAN</a:t>
            </a:r>
            <a:r>
              <a:rPr lang="zh-CN" altLang="en-US" b="1" dirty="0" smtClean="0"/>
              <a:t>口类型</a:t>
            </a:r>
            <a:endParaRPr lang="en-US" altLang="zh-CN" b="1" dirty="0"/>
          </a:p>
        </p:txBody>
      </p:sp>
      <p:sp>
        <p:nvSpPr>
          <p:cNvPr id="4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 smtClean="0">
                <a:solidFill>
                  <a:srgbClr val="D7000F"/>
                </a:solidFill>
              </a:rPr>
              <a:t>-</a:t>
            </a:r>
            <a:r>
              <a:rPr lang="zh-CN" altLang="en-US" kern="0" dirty="0" smtClean="0">
                <a:solidFill>
                  <a:srgbClr val="D7000F"/>
                </a:solidFill>
              </a:rPr>
              <a:t>端口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04" y="1194074"/>
            <a:ext cx="6489813" cy="2436726"/>
          </a:xfrm>
          <a:prstGeom prst="rect">
            <a:avLst/>
          </a:prstGeom>
        </p:spPr>
      </p:pic>
      <p:sp>
        <p:nvSpPr>
          <p:cNvPr id="3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 smtClean="0">
                <a:solidFill>
                  <a:srgbClr val="D7000F"/>
                </a:solidFill>
              </a:rPr>
              <a:t>-</a:t>
            </a:r>
            <a:r>
              <a:rPr lang="zh-CN" altLang="en-US" kern="0" dirty="0" smtClean="0">
                <a:solidFill>
                  <a:srgbClr val="D7000F"/>
                </a:solidFill>
              </a:rPr>
              <a:t>端口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55" y="2227771"/>
            <a:ext cx="24561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LAN</a:t>
            </a:r>
            <a:r>
              <a:rPr lang="zh-CN" altLang="en-US" b="1" dirty="0" smtClean="0"/>
              <a:t>口配置成</a:t>
            </a:r>
            <a:r>
              <a:rPr lang="en-US" altLang="zh-CN" b="1" dirty="0" smtClean="0"/>
              <a:t>Trunk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9840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59906" y="1419622"/>
            <a:ext cx="583833" cy="58514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014586" y="141962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关键配置介绍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上网行为管理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4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65" y="1072596"/>
            <a:ext cx="5329311" cy="26512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55" y="2227771"/>
            <a:ext cx="22140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开启上网行为管理</a:t>
            </a:r>
            <a:endParaRPr lang="en-US" altLang="zh-CN" b="1" dirty="0"/>
          </a:p>
        </p:txBody>
      </p:sp>
      <p:sp>
        <p:nvSpPr>
          <p:cNvPr id="4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 smtClean="0">
                <a:solidFill>
                  <a:srgbClr val="D7000F"/>
                </a:solidFill>
              </a:rPr>
              <a:t>-</a:t>
            </a:r>
            <a:r>
              <a:rPr lang="zh-CN" altLang="en-US" kern="0" dirty="0" smtClean="0">
                <a:solidFill>
                  <a:srgbClr val="D7000F"/>
                </a:solidFill>
              </a:rPr>
              <a:t>上网行为管理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57327"/>
            <a:ext cx="5472608" cy="44936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55" y="2227771"/>
            <a:ext cx="26757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配置上网行为管理策略</a:t>
            </a:r>
            <a:endParaRPr lang="en-US" altLang="zh-CN" b="1" dirty="0"/>
          </a:p>
        </p:txBody>
      </p:sp>
      <p:sp>
        <p:nvSpPr>
          <p:cNvPr id="4" name="矩形 3"/>
          <p:cNvSpPr/>
          <p:nvPr/>
        </p:nvSpPr>
        <p:spPr>
          <a:xfrm>
            <a:off x="107504" y="2850490"/>
            <a:ext cx="29787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即将支持</a:t>
            </a:r>
            <a:r>
              <a:rPr lang="en-US" altLang="zh-CN" b="1" dirty="0" smtClean="0"/>
              <a:t>HTTPS</a:t>
            </a:r>
            <a:r>
              <a:rPr lang="zh-CN" altLang="en-US" b="1" dirty="0" smtClean="0"/>
              <a:t>网址过滤</a:t>
            </a:r>
            <a:endParaRPr lang="en-US" altLang="zh-CN" b="1" dirty="0"/>
          </a:p>
        </p:txBody>
      </p:sp>
      <p:sp>
        <p:nvSpPr>
          <p:cNvPr id="5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>
                <a:solidFill>
                  <a:srgbClr val="D7000F"/>
                </a:solidFill>
              </a:rPr>
              <a:t>-</a:t>
            </a:r>
            <a:r>
              <a:rPr lang="zh-CN" altLang="en-US" kern="0" dirty="0">
                <a:solidFill>
                  <a:srgbClr val="D7000F"/>
                </a:solidFill>
              </a:rPr>
              <a:t>上网行为管理</a:t>
            </a:r>
          </a:p>
        </p:txBody>
      </p:sp>
    </p:spTree>
    <p:extLst>
      <p:ext uri="{BB962C8B-B14F-4D97-AF65-F5344CB8AC3E}">
        <p14:creationId xmlns:p14="http://schemas.microsoft.com/office/powerpoint/2010/main" val="30172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63888" y="915566"/>
            <a:ext cx="5256584" cy="32403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55" y="2227771"/>
            <a:ext cx="33682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配置上网行为管理策略的逻辑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3071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0"/>
            <a:ext cx="675832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468560" y="1491630"/>
            <a:ext cx="33682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上网行为管理策略的处理流程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1538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55" y="2427734"/>
            <a:ext cx="19832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网址过滤特征库</a:t>
            </a:r>
            <a:endParaRPr lang="en-US" altLang="zh-CN" b="1" dirty="0"/>
          </a:p>
        </p:txBody>
      </p:sp>
      <p:sp>
        <p:nvSpPr>
          <p:cNvPr id="3" name="矩形 2"/>
          <p:cNvSpPr/>
          <p:nvPr/>
        </p:nvSpPr>
        <p:spPr>
          <a:xfrm>
            <a:off x="107504" y="1203598"/>
            <a:ext cx="19832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应用识别特征库</a:t>
            </a:r>
            <a:endParaRPr lang="en-US" altLang="zh-CN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272" y="1059582"/>
            <a:ext cx="6552728" cy="238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91272" y="2766184"/>
            <a:ext cx="2628800" cy="381630"/>
          </a:xfrm>
          <a:prstGeom prst="rect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5888" y="2408278"/>
            <a:ext cx="648072" cy="288032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免费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86976" y="1059582"/>
            <a:ext cx="825184" cy="360040"/>
          </a:xfrm>
          <a:prstGeom prst="rect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购买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License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>
                <a:solidFill>
                  <a:srgbClr val="D7000F"/>
                </a:solidFill>
              </a:rPr>
              <a:t>-</a:t>
            </a:r>
            <a:r>
              <a:rPr lang="zh-CN" altLang="en-US" kern="0" dirty="0">
                <a:solidFill>
                  <a:srgbClr val="D7000F"/>
                </a:solidFill>
              </a:rPr>
              <a:t>上网行为管理</a:t>
            </a:r>
          </a:p>
        </p:txBody>
      </p:sp>
    </p:spTree>
    <p:extLst>
      <p:ext uri="{BB962C8B-B14F-4D97-AF65-F5344CB8AC3E}">
        <p14:creationId xmlns:p14="http://schemas.microsoft.com/office/powerpoint/2010/main" val="20003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59906" y="1419622"/>
            <a:ext cx="583833" cy="58514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014586" y="141962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关键配置介绍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WAN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负载分担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69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/>
          <p:cNvSpPr>
            <a:spLocks noGrp="1"/>
          </p:cNvSpPr>
          <p:nvPr>
            <p:ph type="title"/>
          </p:nvPr>
        </p:nvSpPr>
        <p:spPr>
          <a:xfrm>
            <a:off x="107504" y="123478"/>
            <a:ext cx="7715043" cy="45720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D7000F"/>
                </a:solidFill>
              </a:rPr>
              <a:t>MER</a:t>
            </a:r>
            <a:r>
              <a:rPr lang="zh-CN" altLang="en-US" dirty="0" smtClean="0">
                <a:solidFill>
                  <a:srgbClr val="D7000F"/>
                </a:solidFill>
              </a:rPr>
              <a:t>的款型</a:t>
            </a:r>
            <a:endParaRPr lang="zh-CN" altLang="en-US" dirty="0">
              <a:solidFill>
                <a:srgbClr val="D7000F"/>
              </a:solidFill>
            </a:endParaRPr>
          </a:p>
        </p:txBody>
      </p:sp>
      <p:sp>
        <p:nvSpPr>
          <p:cNvPr id="412" name="页脚占位符 3"/>
          <p:cNvSpPr txBox="1">
            <a:spLocks/>
          </p:cNvSpPr>
          <p:nvPr/>
        </p:nvSpPr>
        <p:spPr bwMode="auto">
          <a:xfrm>
            <a:off x="7046913" y="5468516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22" name="图片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3950361"/>
            <a:ext cx="2661285" cy="536575"/>
          </a:xfrm>
          <a:prstGeom prst="rect">
            <a:avLst/>
          </a:prstGeom>
        </p:spPr>
      </p:pic>
      <p:sp>
        <p:nvSpPr>
          <p:cNvPr id="23" name="Text Box 85"/>
          <p:cNvSpPr txBox="1">
            <a:spLocks noChangeArrowheads="1"/>
          </p:cNvSpPr>
          <p:nvPr/>
        </p:nvSpPr>
        <p:spPr bwMode="auto">
          <a:xfrm>
            <a:off x="1661146" y="3428266"/>
            <a:ext cx="418628" cy="242374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2" name="矩形 1"/>
          <p:cNvSpPr/>
          <p:nvPr/>
        </p:nvSpPr>
        <p:spPr>
          <a:xfrm>
            <a:off x="658390" y="4457379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MER3220</a:t>
            </a:r>
            <a:endParaRPr lang="zh-CN" altLang="en-US" dirty="0"/>
          </a:p>
        </p:txBody>
      </p:sp>
      <p:pic>
        <p:nvPicPr>
          <p:cNvPr id="25" name="图片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48" y="2560030"/>
            <a:ext cx="2940685" cy="56578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474437" y="3094468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MER5200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4699423" y="3102861"/>
            <a:ext cx="1992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zh-CN" sz="1200" dirty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建议带机量</a:t>
            </a:r>
            <a:r>
              <a:rPr lang="zh-CN" altLang="zh-CN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250-300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62670" y="2283718"/>
            <a:ext cx="1685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en-US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双</a:t>
            </a:r>
            <a:r>
              <a:rPr lang="en-US" altLang="zh-CN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WAN</a:t>
            </a:r>
            <a:r>
              <a:rPr lang="zh-CN" altLang="en-US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4LAN</a:t>
            </a:r>
            <a:r>
              <a:rPr lang="en-US" altLang="zh-CN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/WAN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69413" y="2543757"/>
            <a:ext cx="838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en-US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双核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681332" y="2806436"/>
            <a:ext cx="1762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en-US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业务性能</a:t>
            </a:r>
            <a:r>
              <a:rPr lang="zh-CN" altLang="en-US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1.5Gbps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2" name="图片 5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03" y="1049021"/>
            <a:ext cx="2938780" cy="68897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3986605" y="1663639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MER8300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6004898" y="1688992"/>
            <a:ext cx="1992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zh-CN" sz="1200" dirty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建议带机量</a:t>
            </a:r>
            <a:r>
              <a:rPr lang="zh-CN" altLang="zh-CN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400-500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82185" y="843558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en-US" altLang="zh-CN" sz="1200" dirty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WAN</a:t>
            </a:r>
            <a:r>
              <a:rPr lang="zh-CN" altLang="en-US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4LAN</a:t>
            </a:r>
            <a:r>
              <a:rPr lang="en-US" altLang="zh-CN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/WAN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996138" y="1122259"/>
            <a:ext cx="838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en-US" sz="1200" dirty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en-US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核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000240" y="1411993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en-US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业务性能</a:t>
            </a:r>
            <a:r>
              <a:rPr lang="zh-CN" altLang="en-US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6Gbps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890463" y="4417667"/>
            <a:ext cx="1992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zh-CN" sz="1200" dirty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建议带机量：</a:t>
            </a:r>
            <a:r>
              <a:rPr lang="en-US" altLang="zh-CN" sz="1200" dirty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100-150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62470" y="3579862"/>
            <a:ext cx="1685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en-US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双</a:t>
            </a:r>
            <a:r>
              <a:rPr lang="en-US" altLang="zh-CN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WAN</a:t>
            </a:r>
            <a:r>
              <a:rPr lang="zh-CN" altLang="en-US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4LAN</a:t>
            </a:r>
            <a:r>
              <a:rPr lang="en-US" altLang="zh-CN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/WAN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71801" y="3877225"/>
            <a:ext cx="838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en-US" sz="1200" dirty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单核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80526" y="4127933"/>
            <a:ext cx="1762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200"/>
              </a:spcAft>
              <a:buClr>
                <a:srgbClr val="00B0F0"/>
              </a:buClr>
              <a:buFont typeface="Wingdings" panose="05000000000000000000" pitchFamily="2" charset="2"/>
              <a:buChar char=""/>
            </a:pPr>
            <a:r>
              <a:rPr lang="zh-CN" altLang="en-US" sz="1200" dirty="0" smtClean="0">
                <a:solidFill>
                  <a:srgbClr val="000000"/>
                </a:solidFill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业务性能</a:t>
            </a:r>
            <a:r>
              <a:rPr lang="zh-CN" altLang="en-US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effectLst/>
                <a:latin typeface="Futura Bk"/>
                <a:ea typeface="宋体" panose="02010600030101010101" pitchFamily="2" charset="-122"/>
                <a:cs typeface="Times New Roman" panose="02020603050405020304" pitchFamily="18" charset="0"/>
              </a:rPr>
              <a:t>900Mbps</a:t>
            </a:r>
            <a:endParaRPr lang="zh-CN" altLang="zh-CN" sz="1200" dirty="0">
              <a:solidFill>
                <a:srgbClr val="000000"/>
              </a:solidFill>
              <a:effectLst/>
              <a:latin typeface="Futura Bk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43558"/>
            <a:ext cx="6444208" cy="31754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96" y="978282"/>
            <a:ext cx="17524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平均负载分担</a:t>
            </a:r>
            <a:endParaRPr lang="en-US" altLang="zh-CN" b="1" dirty="0"/>
          </a:p>
        </p:txBody>
      </p:sp>
      <p:sp>
        <p:nvSpPr>
          <p:cNvPr id="4" name="矩形 3"/>
          <p:cNvSpPr/>
          <p:nvPr/>
        </p:nvSpPr>
        <p:spPr>
          <a:xfrm>
            <a:off x="269700" y="1563638"/>
            <a:ext cx="22140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带宽比例负载分担</a:t>
            </a:r>
            <a:endParaRPr lang="en-US" altLang="zh-CN" b="1" dirty="0"/>
          </a:p>
        </p:txBody>
      </p:sp>
      <p:sp>
        <p:nvSpPr>
          <p:cNvPr id="5" name="矩形 4"/>
          <p:cNvSpPr/>
          <p:nvPr/>
        </p:nvSpPr>
        <p:spPr>
          <a:xfrm>
            <a:off x="261248" y="2859782"/>
            <a:ext cx="12907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主备链路</a:t>
            </a:r>
            <a:endParaRPr lang="en-US" altLang="zh-CN" b="1" dirty="0"/>
          </a:p>
        </p:txBody>
      </p:sp>
      <p:sp>
        <p:nvSpPr>
          <p:cNvPr id="6" name="矩形 5"/>
          <p:cNvSpPr/>
          <p:nvPr/>
        </p:nvSpPr>
        <p:spPr>
          <a:xfrm>
            <a:off x="68485" y="2211710"/>
            <a:ext cx="19832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运营商负载分担</a:t>
            </a:r>
            <a:endParaRPr lang="en-US" altLang="zh-CN" b="1" dirty="0"/>
          </a:p>
        </p:txBody>
      </p:sp>
      <p:sp>
        <p:nvSpPr>
          <p:cNvPr id="7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 smtClean="0">
                <a:solidFill>
                  <a:srgbClr val="D7000F"/>
                </a:solidFill>
              </a:rPr>
              <a:t>-</a:t>
            </a:r>
            <a:r>
              <a:rPr lang="zh-CN" altLang="en-US" kern="0" dirty="0" smtClean="0">
                <a:solidFill>
                  <a:srgbClr val="D7000F"/>
                </a:solidFill>
              </a:rPr>
              <a:t>多</a:t>
            </a:r>
            <a:r>
              <a:rPr lang="en-US" altLang="zh-CN" kern="0" dirty="0" smtClean="0">
                <a:solidFill>
                  <a:srgbClr val="D7000F"/>
                </a:solidFill>
              </a:rPr>
              <a:t>WAN</a:t>
            </a:r>
            <a:r>
              <a:rPr lang="zh-CN" altLang="en-US" kern="0" dirty="0" smtClean="0">
                <a:solidFill>
                  <a:srgbClr val="D7000F"/>
                </a:solidFill>
              </a:rPr>
              <a:t>负载分担</a:t>
            </a:r>
            <a:endParaRPr lang="zh-CN" altLang="en-US" kern="0" dirty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318" y="1059582"/>
            <a:ext cx="22044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DHCP</a:t>
            </a:r>
            <a:r>
              <a:rPr lang="zh-CN" altLang="en-US" b="1" dirty="0" smtClean="0"/>
              <a:t>链路的缺陷</a:t>
            </a:r>
            <a:endParaRPr lang="en-US" altLang="zh-CN" b="1" dirty="0"/>
          </a:p>
        </p:txBody>
      </p:sp>
      <p:sp>
        <p:nvSpPr>
          <p:cNvPr id="3" name="矩形 2"/>
          <p:cNvSpPr/>
          <p:nvPr/>
        </p:nvSpPr>
        <p:spPr>
          <a:xfrm>
            <a:off x="755576" y="1563638"/>
            <a:ext cx="2586472" cy="288032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、不能作为主备链路负载分担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9216" y="2015142"/>
            <a:ext cx="2586472" cy="288032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、不能运营商负载分担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 smtClean="0">
                <a:solidFill>
                  <a:srgbClr val="D7000F"/>
                </a:solidFill>
              </a:rPr>
              <a:t>-</a:t>
            </a:r>
            <a:r>
              <a:rPr lang="zh-CN" altLang="en-US" kern="0" dirty="0" smtClean="0">
                <a:solidFill>
                  <a:srgbClr val="D7000F"/>
                </a:solidFill>
              </a:rPr>
              <a:t>多</a:t>
            </a:r>
            <a:r>
              <a:rPr lang="en-US" altLang="zh-CN" kern="0" dirty="0" smtClean="0">
                <a:solidFill>
                  <a:srgbClr val="D7000F"/>
                </a:solidFill>
              </a:rPr>
              <a:t>WAN</a:t>
            </a:r>
            <a:r>
              <a:rPr lang="zh-CN" altLang="en-US" kern="0" dirty="0" smtClean="0">
                <a:solidFill>
                  <a:srgbClr val="D7000F"/>
                </a:solidFill>
              </a:rPr>
              <a:t>负载分担</a:t>
            </a:r>
            <a:endParaRPr lang="zh-CN" altLang="en-US" kern="0" dirty="0">
              <a:solidFill>
                <a:srgbClr val="D7000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2536269"/>
            <a:ext cx="4536504" cy="288032"/>
          </a:xfrm>
          <a:prstGeom prst="rect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、需求：支持静态路由下一跳配置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DHCP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方式（计划开发中）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4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59906" y="1419622"/>
            <a:ext cx="583833" cy="58514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014586" y="141962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关键配置介绍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链路探测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13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27534"/>
            <a:ext cx="5769190" cy="47302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04" y="2211710"/>
            <a:ext cx="2265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NQA</a:t>
            </a:r>
            <a:r>
              <a:rPr lang="zh-CN" altLang="en-US" b="1" dirty="0" smtClean="0"/>
              <a:t>联动静态路由</a:t>
            </a:r>
            <a:endParaRPr lang="en-US" altLang="zh-CN" b="1" dirty="0"/>
          </a:p>
        </p:txBody>
      </p:sp>
      <p:sp>
        <p:nvSpPr>
          <p:cNvPr id="4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 smtClean="0">
                <a:solidFill>
                  <a:srgbClr val="D7000F"/>
                </a:solidFill>
              </a:rPr>
              <a:t>-</a:t>
            </a:r>
            <a:r>
              <a:rPr lang="zh-CN" altLang="en-US" kern="0" dirty="0" smtClean="0">
                <a:solidFill>
                  <a:srgbClr val="D7000F"/>
                </a:solidFill>
              </a:rPr>
              <a:t>链路探测</a:t>
            </a:r>
            <a:endParaRPr lang="zh-CN" altLang="en-US" kern="0" dirty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15566"/>
            <a:ext cx="5314805" cy="35944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9318" y="1059582"/>
            <a:ext cx="22044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DHCP</a:t>
            </a:r>
            <a:r>
              <a:rPr lang="zh-CN" altLang="en-US" b="1" dirty="0" smtClean="0"/>
              <a:t>链路的缺陷</a:t>
            </a:r>
            <a:endParaRPr lang="en-US" altLang="zh-CN" b="1" dirty="0"/>
          </a:p>
        </p:txBody>
      </p:sp>
      <p:sp>
        <p:nvSpPr>
          <p:cNvPr id="4" name="矩形 3"/>
          <p:cNvSpPr/>
          <p:nvPr/>
        </p:nvSpPr>
        <p:spPr>
          <a:xfrm>
            <a:off x="755576" y="1563638"/>
            <a:ext cx="2586472" cy="288032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、不能配置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NQA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联动静态路由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 smtClean="0">
                <a:solidFill>
                  <a:srgbClr val="D7000F"/>
                </a:solidFill>
              </a:rPr>
              <a:t>-</a:t>
            </a:r>
            <a:r>
              <a:rPr lang="zh-CN" altLang="en-US" kern="0" dirty="0" smtClean="0">
                <a:solidFill>
                  <a:srgbClr val="D7000F"/>
                </a:solidFill>
              </a:rPr>
              <a:t>链路探测</a:t>
            </a:r>
            <a:endParaRPr lang="zh-CN" altLang="en-US" kern="0" dirty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59906" y="1419622"/>
            <a:ext cx="583833" cy="58514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014586" y="141962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关键配置介绍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审计和排行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73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37" y="771550"/>
            <a:ext cx="6396863" cy="31683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8424" y="2073831"/>
            <a:ext cx="17524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应用审计日志</a:t>
            </a:r>
            <a:endParaRPr lang="en-US" altLang="zh-CN" b="1" dirty="0"/>
          </a:p>
        </p:txBody>
      </p:sp>
      <p:sp>
        <p:nvSpPr>
          <p:cNvPr id="4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关键配置介绍</a:t>
            </a:r>
            <a:r>
              <a:rPr lang="en-US" altLang="zh-CN" kern="0" dirty="0" smtClean="0">
                <a:solidFill>
                  <a:srgbClr val="D7000F"/>
                </a:solidFill>
              </a:rPr>
              <a:t>-</a:t>
            </a:r>
            <a:r>
              <a:rPr lang="zh-CN" altLang="en-US" kern="0" dirty="0" smtClean="0">
                <a:solidFill>
                  <a:srgbClr val="D7000F"/>
                </a:solidFill>
              </a:rPr>
              <a:t>审计</a:t>
            </a:r>
            <a:endParaRPr lang="zh-CN" altLang="en-US" kern="0" dirty="0">
              <a:solidFill>
                <a:srgbClr val="D70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71550"/>
            <a:ext cx="6228184" cy="3312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8424" y="2073831"/>
            <a:ext cx="12907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流量排行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2014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51520" y="3363839"/>
            <a:ext cx="8640960" cy="1361715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vert="horz" wrap="square" lIns="91434" tIns="45717" rIns="91434" bIns="45717" numCol="1" anchor="ctr" anchorCtr="1" compatLnSpc="1"/>
          <a:lstStyle/>
          <a:p>
            <a:endParaRPr lang="zh-CN" altLang="en-US" sz="1200" dirty="0">
              <a:solidFill>
                <a:srgbClr val="262626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27941" y="4299942"/>
            <a:ext cx="883170" cy="34624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ctr"/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新华三集团</a:t>
            </a:r>
            <a:endParaRPr lang="en-US" altLang="zh-CN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www.h3c.com</a:t>
            </a:r>
            <a:endParaRPr lang="zh-CN" altLang="en-US" sz="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4758286"/>
            <a:ext cx="8640960" cy="45719"/>
          </a:xfrm>
          <a:prstGeom prst="rect">
            <a:avLst/>
          </a:prstGeom>
          <a:solidFill>
            <a:srgbClr val="D7000F"/>
          </a:solidFill>
          <a:ln>
            <a:noFill/>
          </a:ln>
        </p:spPr>
        <p:txBody>
          <a:bodyPr vert="horz" wrap="square" lIns="91434" tIns="45717" rIns="91434" bIns="45717" numCol="1" anchor="ctr" anchorCtr="1" compatLnSpc="1"/>
          <a:lstStyle/>
          <a:p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3899" y="2211717"/>
            <a:ext cx="2334293" cy="64633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kumimoji="1" lang="en-US" altLang="zh-CN" sz="3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Thanks</a:t>
            </a:r>
            <a:r>
              <a:rPr kumimoji="1" lang="zh-CN" altLang="en-US" sz="3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 </a:t>
            </a:r>
          </a:p>
        </p:txBody>
      </p:sp>
    </p:spTree>
    <p:extLst>
      <p:ext uri="{BB962C8B-B14F-4D97-AF65-F5344CB8AC3E}">
        <p14:creationId xmlns:p14="http://schemas.microsoft.com/office/powerpoint/2010/main" val="2025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72" y="1760612"/>
            <a:ext cx="1440000" cy="6212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27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/>
          <p:cNvSpPr>
            <a:spLocks noGrp="1"/>
          </p:cNvSpPr>
          <p:nvPr>
            <p:ph type="title"/>
          </p:nvPr>
        </p:nvSpPr>
        <p:spPr>
          <a:xfrm>
            <a:off x="77649" y="106245"/>
            <a:ext cx="7715043" cy="4572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rgbClr val="D7000F"/>
                </a:solidFill>
              </a:rPr>
              <a:t>MER</a:t>
            </a:r>
            <a:r>
              <a:rPr lang="zh-CN" altLang="en-US" dirty="0">
                <a:solidFill>
                  <a:srgbClr val="D7000F"/>
                </a:solidFill>
              </a:rPr>
              <a:t>应用</a:t>
            </a:r>
            <a:r>
              <a:rPr lang="zh-CN" altLang="en-US" dirty="0" smtClean="0">
                <a:solidFill>
                  <a:srgbClr val="D7000F"/>
                </a:solidFill>
              </a:rPr>
              <a:t>场景</a:t>
            </a:r>
            <a:endParaRPr lang="zh-CN" altLang="en-US" dirty="0">
              <a:solidFill>
                <a:srgbClr val="D7000F"/>
              </a:solidFill>
            </a:endParaRPr>
          </a:p>
        </p:txBody>
      </p:sp>
      <p:sp>
        <p:nvSpPr>
          <p:cNvPr id="412" name="页脚占位符 3"/>
          <p:cNvSpPr txBox="1">
            <a:spLocks/>
          </p:cNvSpPr>
          <p:nvPr/>
        </p:nvSpPr>
        <p:spPr bwMode="auto">
          <a:xfrm>
            <a:off x="7046913" y="5468516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1" y="843558"/>
            <a:ext cx="5472608" cy="324524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79512" y="2439242"/>
            <a:ext cx="26757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中小企业、医院、酒店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8017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52295" y="2011635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MSR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款型的异同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97615" y="1341212"/>
            <a:ext cx="583833" cy="585144"/>
          </a:xfrm>
          <a:prstGeom prst="rect">
            <a:avLst/>
          </a:prstGeom>
          <a:solidFill>
            <a:srgbClr val="D7000F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97615" y="2014259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652295" y="1341212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款型的异同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23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/>
          <p:cNvSpPr>
            <a:spLocks noGrp="1"/>
          </p:cNvSpPr>
          <p:nvPr>
            <p:ph type="title"/>
          </p:nvPr>
        </p:nvSpPr>
        <p:spPr>
          <a:xfrm>
            <a:off x="755576" y="195486"/>
            <a:ext cx="7715043" cy="45720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D7000F"/>
                </a:solidFill>
              </a:rPr>
              <a:t>MER</a:t>
            </a:r>
            <a:r>
              <a:rPr lang="zh-CN" altLang="en-US" dirty="0" smtClean="0">
                <a:solidFill>
                  <a:srgbClr val="D7000F"/>
                </a:solidFill>
              </a:rPr>
              <a:t>和</a:t>
            </a:r>
            <a:r>
              <a:rPr lang="en-US" altLang="zh-CN" dirty="0" smtClean="0">
                <a:solidFill>
                  <a:srgbClr val="D7000F"/>
                </a:solidFill>
              </a:rPr>
              <a:t>ER</a:t>
            </a:r>
            <a:r>
              <a:rPr lang="zh-CN" altLang="en-US" dirty="0" smtClean="0">
                <a:solidFill>
                  <a:srgbClr val="D7000F"/>
                </a:solidFill>
              </a:rPr>
              <a:t>款型的异同</a:t>
            </a:r>
            <a:endParaRPr lang="zh-CN" altLang="en-US" dirty="0">
              <a:solidFill>
                <a:srgbClr val="D7000F"/>
              </a:solidFill>
            </a:endParaRP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5076056" y="2257294"/>
            <a:ext cx="1125561" cy="1054436"/>
          </a:xfrm>
          <a:prstGeom prst="ellipse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7544" y="722389"/>
            <a:ext cx="6814192" cy="3754707"/>
            <a:chOff x="-358635" y="630517"/>
            <a:chExt cx="8034625" cy="4720152"/>
          </a:xfrm>
        </p:grpSpPr>
        <p:sp>
          <p:nvSpPr>
            <p:cNvPr id="210" name="Oval 15"/>
            <p:cNvSpPr>
              <a:spLocks noChangeArrowheads="1"/>
            </p:cNvSpPr>
            <p:nvPr/>
          </p:nvSpPr>
          <p:spPr bwMode="auto">
            <a:xfrm>
              <a:off x="-161176" y="630517"/>
              <a:ext cx="1325562" cy="1327150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00A6E6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204" name="Oval 10"/>
            <p:cNvSpPr>
              <a:spLocks noChangeArrowheads="1"/>
            </p:cNvSpPr>
            <p:nvPr/>
          </p:nvSpPr>
          <p:spPr bwMode="auto">
            <a:xfrm>
              <a:off x="942585" y="2565942"/>
              <a:ext cx="1327151" cy="1325563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00A6E6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206" name="Oval 5"/>
            <p:cNvSpPr>
              <a:spLocks noChangeArrowheads="1"/>
            </p:cNvSpPr>
            <p:nvPr/>
          </p:nvSpPr>
          <p:spPr bwMode="auto">
            <a:xfrm>
              <a:off x="-358635" y="4025106"/>
              <a:ext cx="1325564" cy="1325563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A6E6"/>
                </a:solidFill>
                <a:ea typeface="微软雅黑" pitchFamily="34" charset="-122"/>
              </a:endParaRPr>
            </a:p>
          </p:txBody>
        </p:sp>
        <p:sp>
          <p:nvSpPr>
            <p:cNvPr id="209" name="Text Box 48"/>
            <p:cNvSpPr txBox="1">
              <a:spLocks noChangeArrowheads="1"/>
            </p:cNvSpPr>
            <p:nvPr/>
          </p:nvSpPr>
          <p:spPr bwMode="auto">
            <a:xfrm>
              <a:off x="-85029" y="900528"/>
              <a:ext cx="1183403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/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更强的性能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Oval 25"/>
            <p:cNvSpPr>
              <a:spLocks noChangeArrowheads="1"/>
            </p:cNvSpPr>
            <p:nvPr/>
          </p:nvSpPr>
          <p:spPr bwMode="auto">
            <a:xfrm>
              <a:off x="6348840" y="632105"/>
              <a:ext cx="1327150" cy="1325563"/>
            </a:xfrm>
            <a:prstGeom prst="ellipse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00A6E6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207" name="Text Box 47"/>
            <p:cNvSpPr txBox="1">
              <a:spLocks noChangeArrowheads="1"/>
            </p:cNvSpPr>
            <p:nvPr/>
          </p:nvSpPr>
          <p:spPr bwMode="auto">
            <a:xfrm>
              <a:off x="5075268" y="2922140"/>
              <a:ext cx="1273572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/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r>
                <a:rPr lang="en-US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MINI-A</a:t>
              </a:r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</a:t>
              </a:r>
              <a:r>
                <a:rPr lang="en-US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AP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6327142" y="1000893"/>
            <a:ext cx="883801" cy="5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应用场景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556995" y="2599743"/>
            <a:ext cx="1177481" cy="4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强的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安全功能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667546" y="3715895"/>
            <a:ext cx="836103" cy="4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更强的网管功能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1473016" y="625106"/>
            <a:ext cx="652536" cy="597154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1549488" y="746197"/>
            <a:ext cx="576064" cy="3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整机吞吐量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590661" y="1566486"/>
            <a:ext cx="652536" cy="597154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667133" y="1687577"/>
            <a:ext cx="576064" cy="3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NAT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并发新建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1340971" y="1351877"/>
            <a:ext cx="652536" cy="597154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1417443" y="1472968"/>
            <a:ext cx="576064" cy="3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IPSEC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加密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2190053" y="1974384"/>
            <a:ext cx="652536" cy="597154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2190053" y="2127673"/>
            <a:ext cx="652536" cy="3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审计日志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2361111" y="2864045"/>
            <a:ext cx="652536" cy="597154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2417841" y="2999211"/>
            <a:ext cx="564570" cy="3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上网行为管理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1460640" y="2934824"/>
            <a:ext cx="652536" cy="597154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2" name="Text Box 48"/>
          <p:cNvSpPr txBox="1">
            <a:spLocks noChangeArrowheads="1"/>
          </p:cNvSpPr>
          <p:nvPr/>
        </p:nvSpPr>
        <p:spPr bwMode="auto">
          <a:xfrm>
            <a:off x="1460640" y="3088113"/>
            <a:ext cx="652536" cy="3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流量排行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1206286" y="3965467"/>
            <a:ext cx="652536" cy="597154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1206286" y="4118756"/>
            <a:ext cx="652536" cy="3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绿洲云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2164473" y="625106"/>
            <a:ext cx="3775680" cy="4034876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219609" y="625106"/>
            <a:ext cx="7520743" cy="4034876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30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/>
          <p:cNvSpPr>
            <a:spLocks noGrp="1"/>
          </p:cNvSpPr>
          <p:nvPr>
            <p:ph type="title"/>
          </p:nvPr>
        </p:nvSpPr>
        <p:spPr>
          <a:xfrm>
            <a:off x="755576" y="195486"/>
            <a:ext cx="7715043" cy="45720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D7000F"/>
                </a:solidFill>
              </a:rPr>
              <a:t>MER</a:t>
            </a:r>
            <a:r>
              <a:rPr lang="zh-CN" altLang="en-US" dirty="0" smtClean="0">
                <a:solidFill>
                  <a:srgbClr val="D7000F"/>
                </a:solidFill>
              </a:rPr>
              <a:t>和</a:t>
            </a:r>
            <a:r>
              <a:rPr lang="en-US" altLang="zh-CN" dirty="0" smtClean="0">
                <a:solidFill>
                  <a:srgbClr val="D7000F"/>
                </a:solidFill>
              </a:rPr>
              <a:t>MSR</a:t>
            </a:r>
            <a:r>
              <a:rPr lang="zh-CN" altLang="en-US" dirty="0" smtClean="0">
                <a:solidFill>
                  <a:srgbClr val="D7000F"/>
                </a:solidFill>
              </a:rPr>
              <a:t>款型的异同</a:t>
            </a:r>
            <a:endParaRPr lang="zh-CN" altLang="en-US" dirty="0">
              <a:solidFill>
                <a:srgbClr val="D7000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5010" y="722389"/>
            <a:ext cx="5733923" cy="2593995"/>
            <a:chOff x="-161176" y="630517"/>
            <a:chExt cx="6760878" cy="3260987"/>
          </a:xfrm>
        </p:grpSpPr>
        <p:sp>
          <p:nvSpPr>
            <p:cNvPr id="210" name="Oval 15"/>
            <p:cNvSpPr>
              <a:spLocks noChangeArrowheads="1"/>
            </p:cNvSpPr>
            <p:nvPr/>
          </p:nvSpPr>
          <p:spPr bwMode="auto">
            <a:xfrm>
              <a:off x="-161176" y="630517"/>
              <a:ext cx="1325562" cy="1327150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00A6E6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204" name="Oval 10"/>
            <p:cNvSpPr>
              <a:spLocks noChangeArrowheads="1"/>
            </p:cNvSpPr>
            <p:nvPr/>
          </p:nvSpPr>
          <p:spPr bwMode="auto">
            <a:xfrm>
              <a:off x="942585" y="2502786"/>
              <a:ext cx="1327151" cy="1325563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00A6E6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209" name="Text Box 48"/>
            <p:cNvSpPr txBox="1">
              <a:spLocks noChangeArrowheads="1"/>
            </p:cNvSpPr>
            <p:nvPr/>
          </p:nvSpPr>
          <p:spPr bwMode="auto">
            <a:xfrm>
              <a:off x="-129039" y="923989"/>
              <a:ext cx="1418953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/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不支持内置</a:t>
              </a:r>
              <a:r>
                <a:rPr lang="en-US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4G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Oval 25"/>
            <p:cNvSpPr>
              <a:spLocks noChangeArrowheads="1"/>
            </p:cNvSpPr>
            <p:nvPr/>
          </p:nvSpPr>
          <p:spPr bwMode="auto">
            <a:xfrm>
              <a:off x="5272552" y="2565940"/>
              <a:ext cx="1327150" cy="1325564"/>
            </a:xfrm>
            <a:prstGeom prst="ellipse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00A6E6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5408103" y="2529083"/>
            <a:ext cx="883801" cy="5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MSR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的包装款型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594319" y="2499742"/>
            <a:ext cx="1177481" cy="4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切换光电口模式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2164473" y="625106"/>
            <a:ext cx="3775680" cy="4034876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219609" y="625106"/>
            <a:ext cx="7520743" cy="4034876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2411760" y="771550"/>
            <a:ext cx="1125561" cy="1054437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2411760" y="1135578"/>
            <a:ext cx="1177481" cy="4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H3C 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无线产品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FIT AP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467544" y="3389521"/>
            <a:ext cx="1125561" cy="1054437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1206286" y="3965467"/>
            <a:ext cx="652536" cy="597154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1327176" y="4118756"/>
            <a:ext cx="652536" cy="3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BGP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736914" y="3655858"/>
            <a:ext cx="594726" cy="5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323528" y="3198732"/>
            <a:ext cx="652536" cy="597154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444418" y="3352021"/>
            <a:ext cx="652536" cy="3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V2V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134278" y="3147814"/>
            <a:ext cx="652536" cy="597154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A6E6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1135072" y="3281647"/>
            <a:ext cx="715596" cy="3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9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SmartMC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44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59906" y="1707654"/>
            <a:ext cx="583833" cy="58514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014586" y="1707654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绿洲云网管的应用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7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9"/>
          <p:cNvSpPr txBox="1">
            <a:spLocks/>
          </p:cNvSpPr>
          <p:nvPr/>
        </p:nvSpPr>
        <p:spPr>
          <a:xfrm>
            <a:off x="35496" y="51470"/>
            <a:ext cx="8820472" cy="40481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kern="0" dirty="0" smtClean="0">
                <a:solidFill>
                  <a:srgbClr val="D7000F"/>
                </a:solidFill>
              </a:rPr>
              <a:t>绿洲云网管的应用</a:t>
            </a:r>
            <a:endParaRPr lang="zh-CN" altLang="en-US" kern="0" dirty="0" smtClean="0">
              <a:solidFill>
                <a:srgbClr val="D7000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01" y="1131590"/>
            <a:ext cx="6025799" cy="29846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2439242"/>
            <a:ext cx="24593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默认出厂配置联绿洲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7861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新华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 cap="flat" cmpd="sng" algn="ctr">
          <a:solidFill>
            <a:srgbClr val="00B050"/>
          </a:solidFill>
          <a:prstDash val="solid"/>
          <a:headEnd type="none" w="med" len="med"/>
          <a:tailEnd type="triangle" w="med" len="med"/>
        </a:ln>
        <a:effectLst/>
      </a:spPr>
      <a:bodyPr rtlCol="0" anchor="ctr"/>
      <a:lstStyle>
        <a:defPPr algn="ctr">
          <a:defRPr sz="240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模板-Confidential 秘密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x4e0b__x8f7d__x6570_ xmlns="d6fa4dc3-1ae8-4af7-8884-d171c06b7143">433</_x4e0b__x8f7d__x6570_>
    <_x8bc4__x8bba_ xmlns="d6fa4dc3-1ae8-4af7-8884-d171c06b7143">0</_x8bc4__x8bba_>
    <_x8bc4__x8bba__x6570_ xmlns="d6fa4dc3-1ae8-4af7-8884-d171c06b7143">0</_x8bc4__x8bba__x6570_>
    <_x8bc4__x5206_ xmlns="d6fa4dc3-1ae8-4af7-8884-d171c06b7143">0</_x8bc4__x5206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3D58410F14738D4498651A9620D3F674" ma:contentTypeVersion="4" ma:contentTypeDescription="新建文档。" ma:contentTypeScope="" ma:versionID="13512731c5c06eb77aed6ca9a73e1f69">
  <xsd:schema xmlns:xsd="http://www.w3.org/2001/XMLSchema" xmlns:p="http://schemas.microsoft.com/office/2006/metadata/properties" xmlns:ns2="d6fa4dc3-1ae8-4af7-8884-d171c06b7143" targetNamespace="http://schemas.microsoft.com/office/2006/metadata/properties" ma:root="true" ma:fieldsID="e69394edf6efcb251fac7b43702f30e1" ns2:_="">
    <xsd:import namespace="d6fa4dc3-1ae8-4af7-8884-d171c06b7143"/>
    <xsd:element name="properties">
      <xsd:complexType>
        <xsd:sequence>
          <xsd:element name="documentManagement">
            <xsd:complexType>
              <xsd:all>
                <xsd:element ref="ns2:_x4e0b__x8f7d__x6570_" minOccurs="0"/>
                <xsd:element ref="ns2:_x8bc4__x8bba__x6570_" minOccurs="0"/>
                <xsd:element ref="ns2:_x8bc4__x8bba_" minOccurs="0"/>
                <xsd:element ref="ns2:_x8bc4__x5206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fa4dc3-1ae8-4af7-8884-d171c06b7143" elementFormDefault="qualified">
    <xsd:import namespace="http://schemas.microsoft.com/office/2006/documentManagement/types"/>
    <xsd:element name="_x4e0b__x8f7d__x6570_" ma:index="8" nillable="true" ma:displayName="下载数" ma:default="0" ma:internalName="_x4e0b__x8f7d__x6570_">
      <xsd:simpleType>
        <xsd:restriction base="dms:Unknown"/>
      </xsd:simpleType>
    </xsd:element>
    <xsd:element name="_x8bc4__x8bba__x6570_" ma:index="9" nillable="true" ma:displayName="评论数" ma:default="0" ma:internalName="_x8bc4__x8bba__x6570_">
      <xsd:simpleType>
        <xsd:restriction base="dms:Unknown"/>
      </xsd:simpleType>
    </xsd:element>
    <xsd:element name="_x8bc4__x8bba_" ma:index="10" nillable="true" ma:displayName="评论" ma:default="0" ma:internalName="_x8bc4__x8bba_">
      <xsd:simpleType>
        <xsd:restriction base="dms:Unknown"/>
      </xsd:simpleType>
    </xsd:element>
    <xsd:element name="_x8bc4__x5206_" ma:index="11" nillable="true" ma:displayName="评分" ma:default="0" ma:internalName="_x8bc4__x5206_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 ma:readOnly="true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1B5DF67-C9B2-44A7-A27B-ADAC568DA1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1A9CC7-676B-4713-A3F7-377D10EAC796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d6fa4dc3-1ae8-4af7-8884-d171c06b7143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6926F7-A464-416D-B3CF-D25F01CF0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a4dc3-1ae8-4af7-8884-d171c06b71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新华三</Template>
  <TotalTime>19275</TotalTime>
  <Words>918</Words>
  <Application>Microsoft Office PowerPoint</Application>
  <PresentationFormat>全屏显示(16:9)</PresentationFormat>
  <Paragraphs>166</Paragraphs>
  <Slides>39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Futura Bk</vt:lpstr>
      <vt:lpstr>华文细黑</vt:lpstr>
      <vt:lpstr>华文中宋</vt:lpstr>
      <vt:lpstr>宋体</vt:lpstr>
      <vt:lpstr>微软雅黑</vt:lpstr>
      <vt:lpstr>Arial</vt:lpstr>
      <vt:lpstr>Calibri</vt:lpstr>
      <vt:lpstr>Times New Roman</vt:lpstr>
      <vt:lpstr>Wingdings</vt:lpstr>
      <vt:lpstr>新华三</vt:lpstr>
      <vt:lpstr>模板-Confidential 秘密</vt:lpstr>
      <vt:lpstr>Microsoft Excel 工作表</vt:lpstr>
      <vt:lpstr>PowerPoint 演示文稿</vt:lpstr>
      <vt:lpstr>PowerPoint 演示文稿</vt:lpstr>
      <vt:lpstr>MER的款型</vt:lpstr>
      <vt:lpstr>MER应用场景</vt:lpstr>
      <vt:lpstr>PowerPoint 演示文稿</vt:lpstr>
      <vt:lpstr>MER和ER款型的异同</vt:lpstr>
      <vt:lpstr>MER和MSR款型的异同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H3C ADWAN行业广域网解决方案</dc:title>
  <dc:creator>d01851</dc:creator>
  <cp:lastModifiedBy>zhaojinjiang (CTPL)</cp:lastModifiedBy>
  <cp:revision>459</cp:revision>
  <cp:lastPrinted>2017-03-06T16:33:10Z</cp:lastPrinted>
  <dcterms:created xsi:type="dcterms:W3CDTF">2017-03-06T10:59:03Z</dcterms:created>
  <dcterms:modified xsi:type="dcterms:W3CDTF">2019-09-29T02:04:54Z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0x0101003D58410F14738D4498651A9620D3F674</vt:lpwstr>
  </property>
  <property fmtid="{D5CDD505-2E9C-101B-9397-08002B2CF9AE}" pid="3" name="NXPowerLiteLastOptimized">
    <vt:lpwstr>2934491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  <property fmtid="{D5CDD505-2E9C-101B-9397-08002B2CF9AE}" pid="6" name="Version">
    <vt:i4>1</vt:i4>
  </property>
</Properties>
</file>