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5"/>
    <p:sldMasterId id="2147483650" r:id="rId6"/>
    <p:sldMasterId id="2147483662" r:id="rId7"/>
    <p:sldMasterId id="2147483674" r:id="rId8"/>
    <p:sldMasterId id="2147483687" r:id="rId9"/>
  </p:sldMasterIdLst>
  <p:notesMasterIdLst>
    <p:notesMasterId r:id="rId48"/>
  </p:notesMasterIdLst>
  <p:handoutMasterIdLst>
    <p:handoutMasterId r:id="rId49"/>
  </p:handoutMasterIdLst>
  <p:sldIdLst>
    <p:sldId id="1061" r:id="rId10"/>
    <p:sldId id="982" r:id="rId11"/>
    <p:sldId id="984" r:id="rId12"/>
    <p:sldId id="1062" r:id="rId13"/>
    <p:sldId id="1063" r:id="rId14"/>
    <p:sldId id="1110" r:id="rId15"/>
    <p:sldId id="1064" r:id="rId16"/>
    <p:sldId id="1113" r:id="rId17"/>
    <p:sldId id="1065" r:id="rId18"/>
    <p:sldId id="1114" r:id="rId19"/>
    <p:sldId id="1066" r:id="rId20"/>
    <p:sldId id="1115" r:id="rId21"/>
    <p:sldId id="1067" r:id="rId22"/>
    <p:sldId id="1068" r:id="rId23"/>
    <p:sldId id="1069" r:id="rId24"/>
    <p:sldId id="1070" r:id="rId25"/>
    <p:sldId id="1071" r:id="rId26"/>
    <p:sldId id="1073" r:id="rId27"/>
    <p:sldId id="1072" r:id="rId28"/>
    <p:sldId id="1074" r:id="rId29"/>
    <p:sldId id="1112" r:id="rId30"/>
    <p:sldId id="1117" r:id="rId31"/>
    <p:sldId id="1075" r:id="rId32"/>
    <p:sldId id="1076" r:id="rId33"/>
    <p:sldId id="1077" r:id="rId34"/>
    <p:sldId id="1078" r:id="rId35"/>
    <p:sldId id="1080" r:id="rId36"/>
    <p:sldId id="1081" r:id="rId37"/>
    <p:sldId id="1083" r:id="rId38"/>
    <p:sldId id="1118" r:id="rId39"/>
    <p:sldId id="1084" r:id="rId40"/>
    <p:sldId id="1121" r:id="rId41"/>
    <p:sldId id="1126" r:id="rId42"/>
    <p:sldId id="1127" r:id="rId43"/>
    <p:sldId id="1120" r:id="rId44"/>
    <p:sldId id="1119" r:id="rId45"/>
    <p:sldId id="1123" r:id="rId46"/>
    <p:sldId id="1125" r:id="rId47"/>
  </p:sldIdLst>
  <p:sldSz cx="9144000" cy="5143500" type="screen16x9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61B3245-C396-4324-B033-DBBA010D3D65}">
          <p14:sldIdLst>
            <p14:sldId id="1061"/>
            <p14:sldId id="982"/>
            <p14:sldId id="984"/>
            <p14:sldId id="1062"/>
            <p14:sldId id="1063"/>
            <p14:sldId id="1110"/>
            <p14:sldId id="1064"/>
            <p14:sldId id="1113"/>
            <p14:sldId id="1065"/>
            <p14:sldId id="1114"/>
            <p14:sldId id="1066"/>
            <p14:sldId id="1115"/>
            <p14:sldId id="1067"/>
            <p14:sldId id="1068"/>
            <p14:sldId id="1069"/>
            <p14:sldId id="1070"/>
            <p14:sldId id="1071"/>
            <p14:sldId id="1073"/>
            <p14:sldId id="1072"/>
            <p14:sldId id="1074"/>
            <p14:sldId id="1112"/>
            <p14:sldId id="1117"/>
            <p14:sldId id="1075"/>
            <p14:sldId id="1076"/>
            <p14:sldId id="1077"/>
            <p14:sldId id="1078"/>
            <p14:sldId id="1080"/>
            <p14:sldId id="1081"/>
            <p14:sldId id="1083"/>
            <p14:sldId id="1118"/>
            <p14:sldId id="1084"/>
            <p14:sldId id="1121"/>
            <p14:sldId id="1126"/>
            <p14:sldId id="1127"/>
            <p14:sldId id="1120"/>
            <p14:sldId id="1119"/>
            <p14:sldId id="1123"/>
            <p14:sldId id="11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37">
          <p15:clr>
            <a:srgbClr val="A4A3A4"/>
          </p15:clr>
        </p15:guide>
        <p15:guide id="2" pos="2882">
          <p15:clr>
            <a:srgbClr val="A4A3A4"/>
          </p15:clr>
        </p15:guide>
        <p15:guide id="3" pos="2309">
          <p15:clr>
            <a:srgbClr val="A4A3A4"/>
          </p15:clr>
        </p15:guide>
        <p15:guide id="4" pos="3444">
          <p15:clr>
            <a:srgbClr val="A4A3A4"/>
          </p15:clr>
        </p15:guide>
        <p15:guide id="5" pos="5547">
          <p15:clr>
            <a:srgbClr val="A4A3A4"/>
          </p15:clr>
        </p15:guide>
        <p15:guide id="6" pos="2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80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9EC"/>
    <a:srgbClr val="CCFFCC"/>
    <a:srgbClr val="BFBFBF"/>
    <a:srgbClr val="3399FF"/>
    <a:srgbClr val="ACAA95"/>
    <a:srgbClr val="E60012"/>
    <a:srgbClr val="A0A0A0"/>
    <a:srgbClr val="4C4948"/>
    <a:srgbClr val="E62E25"/>
    <a:srgbClr val="E60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523" autoAdjust="0"/>
  </p:normalViewPr>
  <p:slideViewPr>
    <p:cSldViewPr>
      <p:cViewPr varScale="1">
        <p:scale>
          <a:sx n="96" d="100"/>
          <a:sy n="96" d="100"/>
        </p:scale>
        <p:origin x="1094" y="72"/>
      </p:cViewPr>
      <p:guideLst>
        <p:guide orient="horz" pos="2037"/>
        <p:guide pos="2882"/>
        <p:guide pos="2309"/>
        <p:guide pos="3444"/>
        <p:guide pos="5547"/>
        <p:guide pos="222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412" y="78"/>
      </p:cViewPr>
      <p:guideLst>
        <p:guide orient="horz" pos="3580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9D1844-888A-4AE6-828D-5C6AE9040315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2549C6-DE8D-4E4A-961E-C75F994C9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7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5E3B73-6D7C-40EF-AE3E-2A6A1CBB7D96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4AA51CA-5F86-4FFA-AF76-EFA20A2596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97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47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zh-CN" sz="1200" b="0" dirty="0" smtClean="0">
                <a:latin typeface="+mn-lt"/>
                <a:ea typeface="+mn-ea"/>
              </a:rPr>
              <a:t>E1-F</a:t>
            </a:r>
            <a:r>
              <a:rPr kumimoji="0" lang="zh-CN" altLang="en-US" sz="1200" b="0" dirty="0" smtClean="0">
                <a:latin typeface="+mn-lt"/>
                <a:ea typeface="+mn-ea"/>
              </a:rPr>
              <a:t>接口是指碎片化</a:t>
            </a:r>
            <a:r>
              <a:rPr kumimoji="0" lang="en-US" altLang="zh-CN" sz="1200" b="0" dirty="0" smtClean="0">
                <a:latin typeface="+mn-lt"/>
                <a:ea typeface="+mn-ea"/>
              </a:rPr>
              <a:t>E1</a:t>
            </a:r>
            <a:r>
              <a:rPr kumimoji="0" lang="zh-CN" altLang="en-US" sz="1200" b="0" dirty="0" smtClean="0">
                <a:latin typeface="+mn-lt"/>
                <a:ea typeface="+mn-ea"/>
              </a:rPr>
              <a:t>接口（即我们说的成帧模式），它是</a:t>
            </a:r>
            <a:r>
              <a:rPr kumimoji="0" lang="en-US" altLang="zh-CN" sz="1200" b="0" dirty="0" smtClean="0">
                <a:latin typeface="+mn-lt"/>
                <a:ea typeface="+mn-ea"/>
              </a:rPr>
              <a:t>CE1/PRI</a:t>
            </a:r>
            <a:r>
              <a:rPr kumimoji="0" lang="zh-CN" altLang="en-US" sz="1200" b="0" dirty="0" smtClean="0">
                <a:latin typeface="+mn-lt"/>
                <a:ea typeface="+mn-ea"/>
              </a:rPr>
              <a:t>接口的简化版本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484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下面这个</a:t>
            </a:r>
            <a:r>
              <a:rPr lang="en-US" altLang="zh-CN" sz="1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E1POS</a:t>
            </a:r>
            <a:r>
              <a:rPr lang="zh-CN" altLang="en-US" sz="1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是金融服务中使用的，关于金融</a:t>
            </a:r>
            <a:r>
              <a:rPr lang="en-US" altLang="zh-CN" sz="1200" b="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en-US" sz="1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方面大讲堂有专门的课程讲解。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3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12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008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之前在讲硬件排查时也讲了接口打环，他对应我们的打环节点</a:t>
            </a:r>
            <a:r>
              <a:rPr lang="en-US" altLang="zh-CN" dirty="0" smtClean="0"/>
              <a:t>1.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784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打环前记得先接口计数清零 </a:t>
            </a:r>
            <a:r>
              <a:rPr lang="en-US" altLang="zh-CN" sz="1200" b="0" dirty="0" smtClean="0">
                <a:latin typeface="+mn-lt"/>
                <a:ea typeface="+mn-ea"/>
              </a:rPr>
              <a:t>reset counters interface serial x/x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174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或</a:t>
            </a:r>
            <a:r>
              <a:rPr lang="zh-CN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通过误码仪进行排查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用线路误码仪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替换路由器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，将接在路由器上的收发线缆接在误码仪的收发上，此时误码仪能显示线路上是否有误码存在。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698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经常会有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2E1-F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单板与友商路由器的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接口无法互通，两边都是非通道化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的方式。经测试发现，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2E1-F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接口下检测到了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，导致接口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掉。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去掉检测后可以正常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因此一般遇到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告警的问题，都直接修改本端配置，使值不检测即可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84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89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广域网协议主要包括如下三部分，分别是。。。</a:t>
            </a:r>
            <a:endParaRPr lang="en-US" altLang="zh-CN" dirty="0" smtClean="0"/>
          </a:p>
          <a:p>
            <a:r>
              <a:rPr lang="zh-CN" altLang="en-US" dirty="0" smtClean="0"/>
              <a:t>由于</a:t>
            </a:r>
            <a:r>
              <a:rPr lang="en-US" altLang="zh-CN" dirty="0" err="1" smtClean="0"/>
              <a:t>ppp</a:t>
            </a:r>
            <a:r>
              <a:rPr lang="zh-CN" altLang="en-US" dirty="0" smtClean="0"/>
              <a:t>协议</a:t>
            </a:r>
            <a:r>
              <a:rPr lang="zh-CN" altLang="en-US" sz="1200" b="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能够提供认证，易于扩充，并支持同</a:t>
            </a:r>
            <a:r>
              <a:rPr lang="en-US" altLang="zh-CN" sz="1200" b="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异步通信等诸多便利，广泛应用于现网中，接下来对</a:t>
            </a:r>
            <a:r>
              <a:rPr lang="en-US" altLang="zh-CN" sz="1200" b="0" dirty="0" err="1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200" b="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的建立流程进行简要说明，以便于后续排查</a:t>
            </a:r>
            <a:r>
              <a:rPr lang="en-US" altLang="zh-CN" sz="1200" b="0" dirty="0" err="1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200" b="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19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如图。。</a:t>
            </a:r>
            <a:endParaRPr lang="en-US" altLang="zh-CN" dirty="0" smtClean="0"/>
          </a:p>
          <a:p>
            <a:r>
              <a:rPr lang="en-US" altLang="zh-CN" sz="1200" dirty="0" smtClean="0">
                <a:latin typeface="宋体" panose="02010600030101010101" pitchFamily="2" charset="-122"/>
              </a:rPr>
              <a:t>Dead</a:t>
            </a:r>
            <a:r>
              <a:rPr lang="zh-CN" altLang="en-US" sz="1200" dirty="0" smtClean="0">
                <a:latin typeface="宋体" panose="02010600030101010101" pitchFamily="2" charset="-122"/>
              </a:rPr>
              <a:t>：不活跃状态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zh-CN" altLang="en-US" dirty="0" smtClean="0"/>
              <a:t>因此当</a:t>
            </a:r>
            <a:r>
              <a:rPr lang="en-US" altLang="zh-CN" dirty="0" err="1" smtClean="0"/>
              <a:t>ppp</a:t>
            </a:r>
            <a:r>
              <a:rPr lang="zh-CN" altLang="en-US" dirty="0" smtClean="0"/>
              <a:t>协商出现问题时，我们通过</a:t>
            </a:r>
            <a:r>
              <a:rPr lang="en-US" altLang="zh-CN" dirty="0" smtClean="0"/>
              <a:t>debug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ppp</a:t>
            </a:r>
            <a:r>
              <a:rPr lang="en-US" altLang="zh-CN" baseline="0" dirty="0" smtClean="0"/>
              <a:t> all</a:t>
            </a:r>
            <a:r>
              <a:rPr lang="zh-CN" altLang="en-US" baseline="0" dirty="0" smtClean="0"/>
              <a:t>，来查看对应的</a:t>
            </a:r>
            <a:r>
              <a:rPr lang="en-US" altLang="zh-CN" baseline="0" dirty="0" err="1" smtClean="0"/>
              <a:t>ppp</a:t>
            </a:r>
            <a:r>
              <a:rPr lang="zh-CN" altLang="en-US" baseline="0" dirty="0" smtClean="0"/>
              <a:t>协商过程，通过查看在那个阶段出现问题，做出对应的处理方法。</a:t>
            </a:r>
            <a:endParaRPr lang="en-US" altLang="zh-CN" baseline="0" dirty="0" smtClean="0"/>
          </a:p>
          <a:p>
            <a:r>
              <a:rPr lang="zh-CN" altLang="en-US" baseline="0" dirty="0" smtClean="0"/>
              <a:t>例如：</a:t>
            </a:r>
            <a:r>
              <a:rPr lang="en-US" altLang="zh-CN" baseline="0" dirty="0" smtClean="0"/>
              <a:t>LCP</a:t>
            </a:r>
            <a:r>
              <a:rPr lang="zh-CN" altLang="en-US" baseline="0" dirty="0" smtClean="0"/>
              <a:t>状态为</a:t>
            </a:r>
            <a:r>
              <a:rPr lang="en-US" altLang="zh-CN" baseline="0" dirty="0" smtClean="0"/>
              <a:t>down-----</a:t>
            </a:r>
            <a:r>
              <a:rPr lang="zh-CN" altLang="en-US" baseline="0" dirty="0" smtClean="0"/>
              <a:t>查两端协议、认证类型是否一致，最大接收单元是否设置有问题，两端魔术字的配置问题</a:t>
            </a:r>
            <a:endParaRPr lang="en-US" altLang="zh-CN" baseline="0" dirty="0" smtClean="0"/>
          </a:p>
          <a:p>
            <a:r>
              <a:rPr lang="en-US" altLang="zh-CN" dirty="0" smtClean="0"/>
              <a:t>          NCP</a:t>
            </a:r>
            <a:r>
              <a:rPr lang="zh-CN" altLang="en-US" dirty="0" smtClean="0"/>
              <a:t>状态</a:t>
            </a:r>
            <a:r>
              <a:rPr lang="en-US" altLang="zh-CN" dirty="0" smtClean="0"/>
              <a:t>down------</a:t>
            </a:r>
            <a:r>
              <a:rPr lang="en-US" altLang="zh-CN" dirty="0" err="1" smtClean="0"/>
              <a:t>ip</a:t>
            </a:r>
            <a:r>
              <a:rPr lang="zh-CN" altLang="en-US" dirty="0" smtClean="0"/>
              <a:t>、路由、</a:t>
            </a:r>
            <a:r>
              <a:rPr lang="en-US" altLang="zh-CN" dirty="0" err="1" smtClean="0"/>
              <a:t>dns</a:t>
            </a:r>
            <a:r>
              <a:rPr lang="zh-CN" altLang="en-US" dirty="0" smtClean="0"/>
              <a:t>等配置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广域网接入模块公有如下几种，分别是。。。</a:t>
            </a:r>
            <a:endParaRPr lang="en-US" altLang="zh-CN" dirty="0" smtClean="0"/>
          </a:p>
          <a:p>
            <a:r>
              <a:rPr lang="zh-CN" altLang="en-US" dirty="0" smtClean="0"/>
              <a:t>本次课程针对现网中常用的串口模块、</a:t>
            </a:r>
            <a:r>
              <a:rPr lang="en-US" altLang="zh-CN" dirty="0" smtClean="0"/>
              <a:t>E1/T1</a:t>
            </a:r>
            <a:r>
              <a:rPr lang="zh-CN" altLang="en-US" dirty="0" smtClean="0"/>
              <a:t>模块、</a:t>
            </a:r>
            <a:r>
              <a:rPr lang="en-US" altLang="zh-CN" dirty="0" smtClean="0"/>
              <a:t>CPOS/POS</a:t>
            </a:r>
            <a:r>
              <a:rPr lang="zh-CN" altLang="en-US" dirty="0" smtClean="0"/>
              <a:t>模块进行讲解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27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下面是几个</a:t>
            </a:r>
            <a:r>
              <a:rPr lang="en-US" altLang="zh-CN" dirty="0" smtClean="0"/>
              <a:t>E1/T1</a:t>
            </a:r>
            <a:r>
              <a:rPr lang="zh-CN" altLang="en-US" dirty="0" smtClean="0"/>
              <a:t>及</a:t>
            </a:r>
            <a:r>
              <a:rPr lang="en-US" altLang="zh-CN" dirty="0" smtClean="0"/>
              <a:t>E1POS</a:t>
            </a:r>
            <a:r>
              <a:rPr lang="zh-CN" altLang="en-US" dirty="0" smtClean="0"/>
              <a:t>的板卡实物图，更多的板卡实物图可去我们的</a:t>
            </a:r>
            <a:r>
              <a:rPr lang="en-US" altLang="zh-CN" dirty="0" smtClean="0"/>
              <a:t>\\h3c-infoserver</a:t>
            </a:r>
            <a:r>
              <a:rPr lang="zh-CN" altLang="en-US" dirty="0" smtClean="0"/>
              <a:t>中查看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035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由于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两种电缆需要的接口阻抗不同，因此，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接入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模块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1E1/2E1/4E1/1E1-F/2E1-F/4E1-F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内部拨码开关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外接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欧姆电缆时，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拨码开关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拨到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；外接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欧姆电缆时，拨到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模块缺省阻抗是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欧姆。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这里有个特殊模块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8E1/8E1-F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模块：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开关占用空间大，而模块接口又多，故没有采用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开关，而是规格上分为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8E1(120)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8E1(75)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8E1-F(120)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8E1-F(75)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四种模块，即模块内阻抗是固定的。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这个在对接的时候规格需要格外注意两端模块阻抗值是否匹配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847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接下来是</a:t>
            </a:r>
            <a:r>
              <a:rPr lang="en-US" altLang="zh-CN" dirty="0" smtClean="0"/>
              <a:t>E1</a:t>
            </a:r>
            <a:r>
              <a:rPr lang="zh-CN" altLang="en-US" dirty="0" smtClean="0"/>
              <a:t>模块接入线缆实物图</a:t>
            </a:r>
            <a:r>
              <a:rPr lang="zh-CN" altLang="en-US" baseline="0" dirty="0" smtClean="0"/>
              <a:t> 。。。</a:t>
            </a:r>
            <a:endParaRPr lang="en-US" altLang="zh-CN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BNC</a:t>
            </a:r>
            <a:r>
              <a:rPr lang="zh-CN" altLang="en-US" baseline="0" dirty="0" smtClean="0"/>
              <a:t>同轴连接器用于</a:t>
            </a:r>
            <a:r>
              <a:rPr kumimoji="0" lang="en-US" altLang="zh-CN" sz="1200" dirty="0" smtClean="0"/>
              <a:t>75</a:t>
            </a:r>
            <a:r>
              <a:rPr kumimoji="0" lang="zh-CN" altLang="en-US" sz="1200" dirty="0" smtClean="0"/>
              <a:t>欧与</a:t>
            </a:r>
            <a:r>
              <a:rPr kumimoji="0" lang="en-US" altLang="zh-CN" sz="1200" dirty="0" smtClean="0"/>
              <a:t>75</a:t>
            </a:r>
            <a:r>
              <a:rPr kumimoji="0" lang="zh-CN" altLang="en-US" sz="1200" dirty="0" smtClean="0"/>
              <a:t>欧的延长连接</a:t>
            </a:r>
            <a:endParaRPr kumimoji="0" lang="en-US" altLang="zh-CN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dirty="0" smtClean="0"/>
              <a:t>E1</a:t>
            </a:r>
            <a:r>
              <a:rPr kumimoji="0" lang="zh-CN" altLang="en-US" sz="1200" dirty="0" smtClean="0"/>
              <a:t>线缆转接盒用于</a:t>
            </a:r>
            <a:r>
              <a:rPr kumimoji="0" lang="en-US" altLang="zh-CN" sz="1200" dirty="0" smtClean="0"/>
              <a:t>120</a:t>
            </a:r>
            <a:r>
              <a:rPr kumimoji="0" lang="zh-CN" altLang="en-US" sz="1200" dirty="0" smtClean="0"/>
              <a:t>欧和</a:t>
            </a:r>
            <a:r>
              <a:rPr kumimoji="0" lang="zh-CN" altLang="zh-CN" sz="1200" dirty="0" smtClean="0"/>
              <a:t>75欧</a:t>
            </a:r>
            <a:r>
              <a:rPr kumimoji="0" lang="zh-CN" altLang="en-US" sz="1200" dirty="0" smtClean="0"/>
              <a:t>之前的转接，一头为</a:t>
            </a:r>
            <a:r>
              <a:rPr kumimoji="0" lang="en-US" altLang="zh-CN" sz="1200" dirty="0" smtClean="0"/>
              <a:t>RJ45</a:t>
            </a:r>
            <a:r>
              <a:rPr kumimoji="0" lang="zh-CN" altLang="en-US" sz="1200" dirty="0" smtClean="0"/>
              <a:t>，一头为</a:t>
            </a:r>
            <a:r>
              <a:rPr kumimoji="0" lang="en-US" altLang="zh-CN" sz="1200" dirty="0" smtClean="0"/>
              <a:t>BNC</a:t>
            </a:r>
            <a:endParaRPr kumimoji="0" lang="zh-CN" alt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872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注意：</a:t>
            </a:r>
            <a:r>
              <a:rPr lang="en-US" altLang="zh-CN" dirty="0" smtClean="0"/>
              <a:t>PRI</a:t>
            </a:r>
            <a:r>
              <a:rPr lang="zh-CN" altLang="en-US" dirty="0" smtClean="0"/>
              <a:t>工作方式时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16</a:t>
            </a:r>
            <a:r>
              <a:rPr lang="zh-CN" altLang="en-US" dirty="0" smtClean="0"/>
              <a:t>时隙为特殊时隙，作为</a:t>
            </a:r>
            <a:r>
              <a:rPr lang="en-US" altLang="zh-CN" dirty="0" smtClean="0"/>
              <a:t>D</a:t>
            </a:r>
            <a:r>
              <a:rPr lang="zh-CN" altLang="en-US" dirty="0" smtClean="0"/>
              <a:t>信道用来传输信令，</a:t>
            </a:r>
            <a:r>
              <a:rPr lang="en-US" altLang="zh-CN" dirty="0" smtClean="0"/>
              <a:t>0</a:t>
            </a:r>
            <a:r>
              <a:rPr lang="zh-CN" altLang="en-US" dirty="0" smtClean="0"/>
              <a:t>时隙用来传输同步信息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因此与对端对接绑定的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信道含有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时隙时，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接受不到对端的LCP报文。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之前遇到类似问题，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将16时隙排除即可成功对接。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70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3846716"/>
            <a:ext cx="7317432" cy="885622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绝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绝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endCxn id="16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6256" y="282523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绝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2928" y="1996899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机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机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机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机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机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机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机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endCxn id="16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8703" y="267494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机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2928" y="1996899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秘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秘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秘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秘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绝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秘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秘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秘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秘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8703" y="267494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秘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1880" y="1982202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3436" cy="5143184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4248" y="339502"/>
            <a:ext cx="2073777" cy="3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9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D1CED23-80DE-43F2-A7DF-76D45E9AB811}"/>
              </a:ext>
            </a:extLst>
          </p:cNvPr>
          <p:cNvSpPr/>
          <p:nvPr userDrawn="1"/>
        </p:nvSpPr>
        <p:spPr>
          <a:xfrm>
            <a:off x="0" y="5"/>
            <a:ext cx="9144000" cy="25076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585A3F96-425F-4D93-A272-88E3C5981F52}"/>
              </a:ext>
            </a:extLst>
          </p:cNvPr>
          <p:cNvSpPr/>
          <p:nvPr userDrawn="1"/>
        </p:nvSpPr>
        <p:spPr>
          <a:xfrm>
            <a:off x="3762004" y="2521231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91" y="1942123"/>
            <a:ext cx="2901950" cy="4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7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内参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绝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内参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8229443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参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8291107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参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内参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内参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8229443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内参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参-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8703" y="267494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参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2928" y="1996899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绝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绝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绝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绝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EF6F-71BC-497C-9E89-4AD2EA976AF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2240" y="354531"/>
            <a:ext cx="2073777" cy="3450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645" y="418404"/>
            <a:ext cx="669179" cy="288032"/>
          </a:xfrm>
          <a:prstGeom prst="rect">
            <a:avLst/>
          </a:prstGeom>
        </p:spPr>
      </p:pic>
      <p:sp>
        <p:nvSpPr>
          <p:cNvPr id="15" name="灯片编号占位符 1"/>
          <p:cNvSpPr txBox="1"/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 23"/>
          <p:cNvGrpSpPr/>
          <p:nvPr userDrawn="1"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3" name="矩形 22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4" name="图片 23" descr="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文本框 26"/>
          <p:cNvSpPr txBox="1"/>
          <p:nvPr userDrawn="1"/>
        </p:nvSpPr>
        <p:spPr>
          <a:xfrm>
            <a:off x="8824199" y="488190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000" noProof="0" smtClean="0"/>
              <a:pPr/>
              <a:t>‹#›</a:t>
            </a:fld>
            <a:endParaRPr lang="en-GB" altLang="zh-CN" sz="1000" noProof="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04248" y="282523"/>
            <a:ext cx="2073777" cy="3450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24075"/>
            <a:ext cx="669179" cy="288032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灯片编号占位符 1"/>
          <p:cNvSpPr txBox="1"/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 23"/>
          <p:cNvGrpSpPr/>
          <p:nvPr userDrawn="1"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4" name="矩形 23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5" name="图片 24" descr="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8" name="文本框 27"/>
          <p:cNvSpPr txBox="1"/>
          <p:nvPr userDrawn="1"/>
        </p:nvSpPr>
        <p:spPr>
          <a:xfrm>
            <a:off x="8805576" y="487544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000" noProof="0" smtClean="0"/>
              <a:pPr/>
              <a:t>‹#›</a:t>
            </a:fld>
            <a:endParaRPr lang="en-GB" altLang="zh-CN" sz="1000" noProof="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90711" y="267494"/>
            <a:ext cx="2073777" cy="3450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24075"/>
            <a:ext cx="669179" cy="28803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6" name="灯片编号占位符 1"/>
          <p:cNvSpPr txBox="1"/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 23"/>
          <p:cNvGrpSpPr/>
          <p:nvPr userDrawn="1"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3" name="矩形 22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4" name="图片 23" descr="1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文本框 26"/>
          <p:cNvSpPr txBox="1"/>
          <p:nvPr userDrawn="1"/>
        </p:nvSpPr>
        <p:spPr>
          <a:xfrm>
            <a:off x="8805576" y="487544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000" noProof="0" smtClean="0"/>
              <a:pPr/>
              <a:t>‹#›</a:t>
            </a:fld>
            <a:endParaRPr lang="en-GB" altLang="zh-CN" sz="1000" noProof="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818703" y="267494"/>
            <a:ext cx="2073777" cy="3450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0" r:id="rId12"/>
    <p:sldLayoutId id="2147483701" r:id="rId13"/>
    <p:sldLayoutId id="2147483702" r:id="rId14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8404"/>
            <a:ext cx="669179" cy="28803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sp>
        <p:nvSpPr>
          <p:cNvPr id="16" name="灯片编号占位符 1"/>
          <p:cNvSpPr txBox="1"/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 23"/>
          <p:cNvGrpSpPr/>
          <p:nvPr userDrawn="1"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3" name="矩形 22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4" name="图片 23" descr="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文本框 26"/>
          <p:cNvSpPr txBox="1"/>
          <p:nvPr userDrawn="1"/>
        </p:nvSpPr>
        <p:spPr>
          <a:xfrm>
            <a:off x="8805576" y="487544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000" noProof="0" smtClean="0"/>
              <a:pPr/>
              <a:t>‹#›</a:t>
            </a:fld>
            <a:endParaRPr lang="en-GB" altLang="zh-CN" sz="1000" noProof="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18703" y="267494"/>
            <a:ext cx="2073777" cy="3450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0538"/>
            <a:ext cx="9180512" cy="5184658"/>
          </a:xfrm>
          <a:prstGeom prst="rect">
            <a:avLst/>
          </a:prstGeom>
        </p:spPr>
      </p:pic>
      <p:grpSp>
        <p:nvGrpSpPr>
          <p:cNvPr id="8" name="组 7"/>
          <p:cNvGrpSpPr/>
          <p:nvPr/>
        </p:nvGrpSpPr>
        <p:grpSpPr>
          <a:xfrm>
            <a:off x="2645691" y="2787774"/>
            <a:ext cx="6498309" cy="1008112"/>
            <a:chOff x="2652042" y="3039561"/>
            <a:chExt cx="6498309" cy="1008112"/>
          </a:xfrm>
          <a:solidFill>
            <a:srgbClr val="C00000">
              <a:alpha val="74000"/>
            </a:srgbClr>
          </a:solidFill>
        </p:grpSpPr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771800" y="3039561"/>
              <a:ext cx="6378551" cy="100811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52042" y="3039561"/>
              <a:ext cx="54101" cy="1008112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059832" y="2968664"/>
            <a:ext cx="4902304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H3C 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中低端路由器广域网接口概述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8ECC8EA-32A7-4892-86EC-0374C73CA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703" y="210515"/>
            <a:ext cx="2073777" cy="3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816" y="322772"/>
            <a:ext cx="3898619" cy="457200"/>
          </a:xfrm>
        </p:spPr>
        <p:txBody>
          <a:bodyPr/>
          <a:lstStyle/>
          <a:p>
            <a:pPr algn="l"/>
            <a:r>
              <a:rPr lang="zh-CN" altLang="en-US" dirty="0" smtClean="0"/>
              <a:t>异步</a:t>
            </a:r>
            <a:r>
              <a:rPr lang="zh-CN" altLang="en-US" dirty="0"/>
              <a:t>线缆接入</a:t>
            </a:r>
            <a:r>
              <a:rPr lang="zh-CN" altLang="en-US" dirty="0" smtClean="0"/>
              <a:t>示例</a:t>
            </a:r>
            <a:endParaRPr lang="zh-CN" altLang="en-US" dirty="0"/>
          </a:p>
        </p:txBody>
      </p:sp>
      <p:pic>
        <p:nvPicPr>
          <p:cNvPr id="11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4" y="2931000"/>
            <a:ext cx="2663750" cy="15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48"/>
          <p:cNvSpPr>
            <a:spLocks noChangeArrowheads="1"/>
          </p:cNvSpPr>
          <p:nvPr/>
        </p:nvSpPr>
        <p:spPr bwMode="auto">
          <a:xfrm>
            <a:off x="6453749" y="2625482"/>
            <a:ext cx="1439863" cy="360363"/>
          </a:xfrm>
          <a:prstGeom prst="wedgeRectCallout">
            <a:avLst>
              <a:gd name="adj1" fmla="val -115931"/>
              <a:gd name="adj2" fmla="val 198019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MIM-16ASE</a:t>
            </a: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21" name="AutoShape 49"/>
          <p:cNvSpPr>
            <a:spLocks noChangeArrowheads="1"/>
          </p:cNvSpPr>
          <p:nvPr/>
        </p:nvSpPr>
        <p:spPr bwMode="auto">
          <a:xfrm>
            <a:off x="1403350" y="2847995"/>
            <a:ext cx="1008063" cy="360362"/>
          </a:xfrm>
          <a:prstGeom prst="wedgeRectCallout">
            <a:avLst>
              <a:gd name="adj1" fmla="val 142347"/>
              <a:gd name="adj2" fmla="val 21977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哑终端连接线缆</a:t>
            </a: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1264677" y="3469297"/>
            <a:ext cx="1223963" cy="288925"/>
          </a:xfrm>
          <a:prstGeom prst="wedgeRectCallout">
            <a:avLst>
              <a:gd name="adj1" fmla="val 140014"/>
              <a:gd name="adj2" fmla="val 52199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普通直连网线 </a:t>
            </a:r>
          </a:p>
        </p:txBody>
      </p:sp>
      <p:sp>
        <p:nvSpPr>
          <p:cNvPr id="23" name="AutoShape 51"/>
          <p:cNvSpPr>
            <a:spLocks noChangeArrowheads="1"/>
          </p:cNvSpPr>
          <p:nvPr/>
        </p:nvSpPr>
        <p:spPr bwMode="auto">
          <a:xfrm>
            <a:off x="1295399" y="4006998"/>
            <a:ext cx="1223963" cy="288925"/>
          </a:xfrm>
          <a:prstGeom prst="wedgeRectCallout">
            <a:avLst>
              <a:gd name="adj1" fmla="val 140014"/>
              <a:gd name="adj2" fmla="val 52199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哑终端转接头 </a:t>
            </a:r>
          </a:p>
        </p:txBody>
      </p:sp>
      <p:pic>
        <p:nvPicPr>
          <p:cNvPr id="24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10" y="889072"/>
            <a:ext cx="2787650" cy="14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3260835" y="2471593"/>
            <a:ext cx="2177199" cy="307777"/>
          </a:xfrm>
          <a:prstGeom prst="rect">
            <a:avLst/>
          </a:prstGeom>
          <a:noFill/>
          <a:ln w="381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SIC-8AS</a:t>
            </a:r>
            <a:r>
              <a:rPr kumimoji="0" lang="zh-CN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模块哑终端</a:t>
            </a:r>
            <a:r>
              <a:rPr kumimoji="0"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</a:p>
        </p:txBody>
      </p:sp>
      <p:sp>
        <p:nvSpPr>
          <p:cNvPr id="26" name="AutoShape 64"/>
          <p:cNvSpPr>
            <a:spLocks noChangeArrowheads="1"/>
          </p:cNvSpPr>
          <p:nvPr/>
        </p:nvSpPr>
        <p:spPr bwMode="auto">
          <a:xfrm>
            <a:off x="6622952" y="741621"/>
            <a:ext cx="1296988" cy="288925"/>
          </a:xfrm>
          <a:prstGeom prst="wedgeRectCallout">
            <a:avLst>
              <a:gd name="adj1" fmla="val -143059"/>
              <a:gd name="adj2" fmla="val 335299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SIC-8AS</a:t>
            </a: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27" name="AutoShape 65"/>
          <p:cNvSpPr>
            <a:spLocks noChangeArrowheads="1"/>
          </p:cNvSpPr>
          <p:nvPr/>
        </p:nvSpPr>
        <p:spPr bwMode="auto">
          <a:xfrm>
            <a:off x="6140443" y="2131439"/>
            <a:ext cx="1800745" cy="430882"/>
          </a:xfrm>
          <a:prstGeom prst="wedgeRectCallout">
            <a:avLst>
              <a:gd name="adj1" fmla="val -124066"/>
              <a:gd name="adj2" fmla="val -96208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SIC-8AS</a:t>
            </a: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模块转接线缆</a:t>
            </a:r>
          </a:p>
        </p:txBody>
      </p:sp>
      <p:sp>
        <p:nvSpPr>
          <p:cNvPr id="28" name="AutoShape 66"/>
          <p:cNvSpPr>
            <a:spLocks noChangeArrowheads="1"/>
          </p:cNvSpPr>
          <p:nvPr/>
        </p:nvSpPr>
        <p:spPr bwMode="auto">
          <a:xfrm>
            <a:off x="969963" y="1924087"/>
            <a:ext cx="1383308" cy="360363"/>
          </a:xfrm>
          <a:prstGeom prst="wedgeRectCallout">
            <a:avLst>
              <a:gd name="adj1" fmla="val 104239"/>
              <a:gd name="adj2" fmla="val -6532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哑终端连接线缆</a:t>
            </a:r>
          </a:p>
        </p:txBody>
      </p:sp>
      <p:sp>
        <p:nvSpPr>
          <p:cNvPr id="29" name="AutoShape 67"/>
          <p:cNvSpPr>
            <a:spLocks noChangeArrowheads="1"/>
          </p:cNvSpPr>
          <p:nvPr/>
        </p:nvSpPr>
        <p:spPr bwMode="auto">
          <a:xfrm>
            <a:off x="1191653" y="1441224"/>
            <a:ext cx="1296987" cy="288925"/>
          </a:xfrm>
          <a:prstGeom prst="wedgeRectCallout">
            <a:avLst>
              <a:gd name="adj1" fmla="val 103731"/>
              <a:gd name="adj2" fmla="val -82968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普通直连网线</a:t>
            </a:r>
          </a:p>
        </p:txBody>
      </p:sp>
      <p:sp>
        <p:nvSpPr>
          <p:cNvPr id="30" name="AutoShape 68"/>
          <p:cNvSpPr>
            <a:spLocks noChangeArrowheads="1"/>
          </p:cNvSpPr>
          <p:nvPr/>
        </p:nvSpPr>
        <p:spPr bwMode="auto">
          <a:xfrm>
            <a:off x="969963" y="891436"/>
            <a:ext cx="1296987" cy="288925"/>
          </a:xfrm>
          <a:prstGeom prst="wedgeRectCallout">
            <a:avLst>
              <a:gd name="adj1" fmla="val 183782"/>
              <a:gd name="adj2" fmla="val 8241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哑终端转接头</a:t>
            </a:r>
          </a:p>
        </p:txBody>
      </p:sp>
      <p:sp>
        <p:nvSpPr>
          <p:cNvPr id="31" name="Text Box 69"/>
          <p:cNvSpPr txBox="1">
            <a:spLocks noChangeArrowheads="1"/>
          </p:cNvSpPr>
          <p:nvPr/>
        </p:nvSpPr>
        <p:spPr bwMode="auto">
          <a:xfrm>
            <a:off x="3101336" y="4515966"/>
            <a:ext cx="2496196" cy="307777"/>
          </a:xfrm>
          <a:prstGeom prst="rect">
            <a:avLst/>
          </a:prstGeom>
          <a:noFill/>
          <a:ln w="381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MIM-16ASE</a:t>
            </a:r>
            <a:r>
              <a:rPr kumimoji="0" lang="zh-CN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模块哑终端连接</a:t>
            </a:r>
            <a:endParaRPr kumimoji="0"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219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170427" cy="457200"/>
          </a:xfrm>
        </p:spPr>
        <p:txBody>
          <a:bodyPr/>
          <a:lstStyle/>
          <a:p>
            <a:pPr algn="l"/>
            <a:r>
              <a:rPr lang="en-US" altLang="zh-CN" dirty="0" smtClean="0"/>
              <a:t>E1/T1</a:t>
            </a:r>
            <a:r>
              <a:rPr lang="zh-CN" altLang="en-US" dirty="0"/>
              <a:t>模块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563638"/>
            <a:ext cx="3456384" cy="160108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71600" y="931070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系统主要应用于欧洲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ANSI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系统主要应用在美国、加拿大和日本等地。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1168677" y="3279647"/>
            <a:ext cx="10246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SIC-2E1-F</a:t>
            </a:r>
            <a:endPara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6695920" y="3212515"/>
            <a:ext cx="13379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HMIM-2E1T1</a:t>
            </a:r>
            <a:endPara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46" y="1645917"/>
            <a:ext cx="3391684" cy="1633730"/>
          </a:xfrm>
          <a:prstGeom prst="rect">
            <a:avLst/>
          </a:prstGeom>
        </p:spPr>
      </p:pic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4067944" y="4476721"/>
            <a:ext cx="875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SIC-4E1</a:t>
            </a:r>
            <a:endPara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511" y="2738413"/>
            <a:ext cx="3335990" cy="17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13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170427" cy="457200"/>
          </a:xfrm>
        </p:spPr>
        <p:txBody>
          <a:bodyPr/>
          <a:lstStyle/>
          <a:p>
            <a:pPr algn="l"/>
            <a:r>
              <a:rPr lang="en-US" altLang="zh-CN" dirty="0" smtClean="0"/>
              <a:t>E1</a:t>
            </a:r>
            <a:r>
              <a:rPr lang="zh-CN" altLang="en-US" dirty="0" smtClean="0"/>
              <a:t>线缆</a:t>
            </a:r>
            <a:r>
              <a:rPr lang="zh-CN" altLang="en-US" dirty="0"/>
              <a:t>连接</a:t>
            </a:r>
          </a:p>
        </p:txBody>
      </p:sp>
      <p:sp>
        <p:nvSpPr>
          <p:cNvPr id="21" name="矩形 20"/>
          <p:cNvSpPr/>
          <p:nvPr/>
        </p:nvSpPr>
        <p:spPr>
          <a:xfrm>
            <a:off x="683568" y="987574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的线缆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主要有两种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欧姆非平衡同轴电缆（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BNC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欧姆平衡双绞线电缆（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RJ45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07" y="1796443"/>
            <a:ext cx="47847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411760" y="2735497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欧姆非平衡同轴电缆（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BNC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99" y="3148776"/>
            <a:ext cx="47402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23579" y="4189443"/>
            <a:ext cx="3819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欧姆平衡双绞线电缆（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RJ45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68424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3034523" cy="457200"/>
          </a:xfrm>
        </p:spPr>
        <p:txBody>
          <a:bodyPr/>
          <a:lstStyle/>
          <a:p>
            <a:pPr algn="l"/>
            <a:r>
              <a:rPr lang="en-US" altLang="zh-CN" dirty="0" smtClean="0"/>
              <a:t>E1</a:t>
            </a:r>
            <a:r>
              <a:rPr lang="zh-CN" altLang="en-US" dirty="0" smtClean="0"/>
              <a:t>模块接入线缆</a:t>
            </a:r>
            <a:endParaRPr lang="zh-CN" altLang="en-US" dirty="0"/>
          </a:p>
        </p:txBody>
      </p:sp>
      <p:pic>
        <p:nvPicPr>
          <p:cNvPr id="31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9583"/>
            <a:ext cx="206240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37" y="1059583"/>
            <a:ext cx="206654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9583"/>
            <a:ext cx="235231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6082467" y="2499742"/>
            <a:ext cx="1779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模块转接线缆</a:t>
            </a:r>
          </a:p>
        </p:txBody>
      </p:sp>
      <p:sp>
        <p:nvSpPr>
          <p:cNvPr id="35" name="矩形 34"/>
          <p:cNvSpPr/>
          <p:nvPr/>
        </p:nvSpPr>
        <p:spPr>
          <a:xfrm>
            <a:off x="783632" y="2499742"/>
            <a:ext cx="1688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</a:pP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接口线缆</a:t>
            </a:r>
          </a:p>
        </p:txBody>
      </p:sp>
      <p:sp>
        <p:nvSpPr>
          <p:cNvPr id="36" name="矩形 35"/>
          <p:cNvSpPr/>
          <p:nvPr/>
        </p:nvSpPr>
        <p:spPr>
          <a:xfrm>
            <a:off x="3264063" y="2499742"/>
            <a:ext cx="1802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</a:pP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接口线缆</a:t>
            </a:r>
          </a:p>
        </p:txBody>
      </p:sp>
      <p:pic>
        <p:nvPicPr>
          <p:cNvPr id="37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82311"/>
            <a:ext cx="2100259" cy="12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82666"/>
            <a:ext cx="2099668" cy="12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893620"/>
            <a:ext cx="2280309" cy="136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/>
          <p:cNvSpPr/>
          <p:nvPr/>
        </p:nvSpPr>
        <p:spPr>
          <a:xfrm>
            <a:off x="783632" y="4372070"/>
            <a:ext cx="1641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</a:pPr>
            <a:r>
              <a:rPr lang="en-US" altLang="en-US" sz="1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BNC同轴连接器</a:t>
            </a:r>
            <a:endParaRPr lang="en-US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37375" y="4372070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延长线缆</a:t>
            </a:r>
          </a:p>
        </p:txBody>
      </p:sp>
      <p:sp>
        <p:nvSpPr>
          <p:cNvPr id="42" name="矩形 41"/>
          <p:cNvSpPr/>
          <p:nvPr/>
        </p:nvSpPr>
        <p:spPr>
          <a:xfrm>
            <a:off x="6384066" y="4372070"/>
            <a:ext cx="1443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线缆转接盒</a:t>
            </a:r>
          </a:p>
        </p:txBody>
      </p:sp>
    </p:spTree>
    <p:extLst>
      <p:ext uri="{BB962C8B-B14F-4D97-AF65-F5344CB8AC3E}">
        <p14:creationId xmlns:p14="http://schemas.microsoft.com/office/powerpoint/2010/main" val="411391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altLang="zh-CN" dirty="0"/>
              <a:t>E1/CE1/PRI</a:t>
            </a:r>
            <a:r>
              <a:rPr lang="zh-CN" altLang="fr-FR" dirty="0"/>
              <a:t>接口工作方式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900560" y="1742841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kumimoji="0"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工作方式</a:t>
            </a:r>
            <a:endParaRPr kumimoji="0" lang="en-US" altLang="zh-CN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021485" y="3530873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CE1/PRI</a:t>
            </a: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工作方式</a:t>
            </a:r>
            <a:endParaRPr kumimoji="0"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032448" y="1906354"/>
            <a:ext cx="52387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484885" y="1669816"/>
            <a:ext cx="1631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不分时隙</a:t>
            </a:r>
            <a:endParaRPr kumimoji="0" lang="en-US" altLang="zh-CN" sz="14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带宽</a:t>
            </a:r>
            <a:r>
              <a:rPr kumimoji="0" lang="en-US" altLang="zh-CN" sz="1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2.048Mbps</a:t>
            </a:r>
            <a:endParaRPr kumimoji="0" lang="zh-CN" altLang="en-US" sz="14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644008" y="1637387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配置接口工作在</a:t>
            </a: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方式后系统生成接口</a:t>
            </a: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Serial X:0</a:t>
            </a:r>
            <a:endParaRPr kumimoji="0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4048573" y="1906354"/>
            <a:ext cx="52387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左大括号 23"/>
          <p:cNvSpPr/>
          <p:nvPr/>
        </p:nvSpPr>
        <p:spPr>
          <a:xfrm>
            <a:off x="2627784" y="3290396"/>
            <a:ext cx="193926" cy="93821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2821710" y="3074372"/>
            <a:ext cx="84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3832547" y="3216800"/>
            <a:ext cx="37941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4139952" y="2932097"/>
            <a:ext cx="39115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接口时隙捆绑为</a:t>
            </a: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channel set</a:t>
            </a: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之后，系统生成接口</a:t>
            </a: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Serial X:set-number</a:t>
            </a:r>
            <a:endParaRPr kumimoji="0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724747" y="3902233"/>
            <a:ext cx="11548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PRI</a:t>
            </a:r>
          </a:p>
          <a:p>
            <a:pPr algn="ctr" eaLnBrk="1" hangingPunct="1">
              <a:defRPr/>
            </a:pP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(30B+D)</a:t>
            </a: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830960" y="4175006"/>
            <a:ext cx="3810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775115" y="1148959"/>
            <a:ext cx="1846262" cy="4000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SzPct val="80000"/>
              <a:buFont typeface="Wingdings" pitchFamily="2" charset="2"/>
              <a:buChar char="à"/>
              <a:defRPr/>
            </a:pPr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E1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工作方式</a:t>
            </a:r>
            <a:endParaRPr kumimoji="0"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715046" y="2567836"/>
            <a:ext cx="2532062" cy="4000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SzPct val="80000"/>
              <a:buFont typeface="Wingdings" pitchFamily="2" charset="2"/>
              <a:buChar char="à"/>
              <a:defRPr/>
            </a:pPr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CE1/PRI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工作方式</a:t>
            </a: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4261696" y="3941643"/>
            <a:ext cx="3622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接口时隙捆绑为</a:t>
            </a:r>
            <a:r>
              <a:rPr kumimoji="0" lang="en-US" altLang="zh-CN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</a:t>
            </a: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set</a:t>
            </a: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之后，系统生成接口</a:t>
            </a: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Serial X:15</a:t>
            </a:r>
            <a:endParaRPr kumimoji="0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3275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4834723" cy="457200"/>
          </a:xfrm>
        </p:spPr>
        <p:txBody>
          <a:bodyPr/>
          <a:lstStyle/>
          <a:p>
            <a:pPr algn="l"/>
            <a:r>
              <a:rPr lang="en-US" altLang="zh-CN" dirty="0"/>
              <a:t>E1/CE1/PRI</a:t>
            </a:r>
            <a:r>
              <a:rPr lang="zh-CN" altLang="en-US" dirty="0"/>
              <a:t>接口命令</a:t>
            </a:r>
          </a:p>
        </p:txBody>
      </p:sp>
      <p:sp>
        <p:nvSpPr>
          <p:cNvPr id="5" name="矩形 4"/>
          <p:cNvSpPr/>
          <p:nvPr/>
        </p:nvSpPr>
        <p:spPr>
          <a:xfrm>
            <a:off x="1259632" y="1059582"/>
            <a:ext cx="5544616" cy="331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工作模式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controller e1 number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接口视图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using e1/ce1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fr-FR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fr-FR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工作方式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channel-set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set-number timeslot-list list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设置工作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工作模式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controller e1 number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接口视图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-set [ timeslot-list list ]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工作方式</a:t>
            </a: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其他常用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clock { master | slave }      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设置线路时钟</a:t>
            </a:r>
          </a:p>
          <a:p>
            <a:pPr lvl="1">
              <a:lnSpc>
                <a:spcPct val="110000"/>
              </a:lnSpc>
              <a:defRPr/>
            </a:pPr>
            <a:r>
              <a:rPr lang="pt-B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frame-format { crc4 | no-crc4 }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设置接口的帧格式</a:t>
            </a:r>
            <a:endParaRPr lang="pt-BR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106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4402675" cy="457200"/>
          </a:xfrm>
        </p:spPr>
        <p:txBody>
          <a:bodyPr/>
          <a:lstStyle/>
          <a:p>
            <a:pPr algn="l"/>
            <a:r>
              <a:rPr lang="en-US" altLang="zh-CN" dirty="0"/>
              <a:t>E1-F</a:t>
            </a:r>
            <a:r>
              <a:rPr lang="zh-CN" altLang="en-US" dirty="0"/>
              <a:t>板卡接口工作方式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50895" y="949854"/>
            <a:ext cx="6809878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"/>
              <a:defRPr/>
            </a:pPr>
            <a:r>
              <a:rPr kumimoji="0"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E1-F</a:t>
            </a:r>
            <a:r>
              <a:rPr kumimoji="0"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接口是</a:t>
            </a:r>
            <a:r>
              <a:rPr kumimoji="0"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指碎片化</a:t>
            </a:r>
            <a:r>
              <a:rPr kumimoji="0"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kumimoji="0"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接口，它是</a:t>
            </a:r>
            <a:r>
              <a:rPr kumimoji="0"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CE1/PRI</a:t>
            </a:r>
            <a:r>
              <a:rPr kumimoji="0"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接口的简化版本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87624" y="1566132"/>
            <a:ext cx="6345038" cy="1187716"/>
            <a:chOff x="1107282" y="1779662"/>
            <a:chExt cx="6345038" cy="1187716"/>
          </a:xfrm>
        </p:grpSpPr>
        <p:sp>
          <p:nvSpPr>
            <p:cNvPr id="17" name="TextBox 30"/>
            <p:cNvSpPr txBox="1">
              <a:spLocks noChangeArrowheads="1"/>
            </p:cNvSpPr>
            <p:nvPr/>
          </p:nvSpPr>
          <p:spPr bwMode="auto">
            <a:xfrm>
              <a:off x="1107282" y="2185269"/>
              <a:ext cx="128746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0"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E1-F</a:t>
              </a:r>
              <a:r>
                <a:rPr kumimoji="0"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接口</a:t>
              </a:r>
              <a:endParaRPr kumimoji="0"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左大括号 17"/>
            <p:cNvSpPr/>
            <p:nvPr/>
          </p:nvSpPr>
          <p:spPr>
            <a:xfrm>
              <a:off x="2171700" y="1995563"/>
              <a:ext cx="349250" cy="719138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32"/>
            <p:cNvSpPr txBox="1">
              <a:spLocks noChangeArrowheads="1"/>
            </p:cNvSpPr>
            <p:nvPr/>
          </p:nvSpPr>
          <p:spPr bwMode="auto">
            <a:xfrm>
              <a:off x="2266950" y="1800300"/>
              <a:ext cx="12890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非成帧</a:t>
              </a:r>
              <a:endParaRPr kumimoji="0" lang="en-US" altLang="zh-CN" sz="16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33"/>
            <p:cNvSpPr txBox="1">
              <a:spLocks noChangeArrowheads="1"/>
            </p:cNvSpPr>
            <p:nvPr/>
          </p:nvSpPr>
          <p:spPr bwMode="auto">
            <a:xfrm>
              <a:off x="3708400" y="1779662"/>
              <a:ext cx="24685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数据带宽</a:t>
              </a:r>
              <a:r>
                <a:rPr kumimoji="0" lang="en-US" altLang="zh-CN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2.048Mbps</a:t>
              </a:r>
              <a:endParaRPr kumimoji="0"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3276600" y="1992387"/>
              <a:ext cx="584200" cy="31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6"/>
            <p:cNvSpPr txBox="1">
              <a:spLocks noChangeArrowheads="1"/>
            </p:cNvSpPr>
            <p:nvPr/>
          </p:nvSpPr>
          <p:spPr bwMode="auto">
            <a:xfrm>
              <a:off x="2389788" y="2476266"/>
              <a:ext cx="16097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00" b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成帧（缺省）</a:t>
              </a:r>
              <a:endParaRPr kumimoji="0" lang="en-US" altLang="zh-CN" sz="16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3756625" y="2669941"/>
              <a:ext cx="563563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8"/>
            <p:cNvSpPr txBox="1">
              <a:spLocks noChangeArrowheads="1"/>
            </p:cNvSpPr>
            <p:nvPr/>
          </p:nvSpPr>
          <p:spPr bwMode="auto">
            <a:xfrm>
              <a:off x="4332888" y="2382603"/>
              <a:ext cx="311943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1~31</a:t>
              </a:r>
              <a:r>
                <a:rPr kumimoji="0" lang="zh-CN" altLang="en-US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时隙可被任意捆绑为</a:t>
              </a:r>
              <a:r>
                <a:rPr kumimoji="0" lang="zh-CN" altLang="en-US" sz="16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</a:t>
              </a:r>
              <a:r>
                <a:rPr kumimoji="0" lang="zh-CN" altLang="en-US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通道组</a:t>
              </a:r>
              <a:r>
                <a:rPr kumimoji="0" lang="en-US" altLang="zh-CN" sz="1600" b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kumimoji="0" lang="zh-CN" altLang="en-US" sz="1600" b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接口</a:t>
              </a:r>
              <a:r>
                <a:rPr kumimoji="0" lang="zh-CN" altLang="en-US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的速率为</a:t>
              </a:r>
              <a:r>
                <a:rPr kumimoji="0" lang="en-US" altLang="zh-CN" sz="16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n×64kbps</a:t>
              </a:r>
              <a:endParaRPr kumimoji="0"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39552" y="3081577"/>
            <a:ext cx="81535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fe1 unframed                                     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接口非成帧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fe1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frame-format { crc4 | no-crc4 }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设置接口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的帧格式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fe1 clock { master | slave }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接口线路时钟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fe1 loopback { local | payload | remote }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线路环回方式</a:t>
            </a:r>
          </a:p>
        </p:txBody>
      </p:sp>
    </p:spTree>
    <p:extLst>
      <p:ext uri="{BB962C8B-B14F-4D97-AF65-F5344CB8AC3E}">
        <p14:creationId xmlns:p14="http://schemas.microsoft.com/office/powerpoint/2010/main" val="2828296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CPOS/POS</a:t>
            </a:r>
            <a:r>
              <a:rPr lang="zh-CN" altLang="en-US" dirty="0"/>
              <a:t>模块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1203598"/>
            <a:ext cx="7182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POS</a:t>
            </a:r>
            <a:r>
              <a:rPr lang="zh-CN" altLang="zh-CN" sz="20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通过</a:t>
            </a:r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SDH</a:t>
            </a:r>
            <a:r>
              <a:rPr lang="zh-CN" altLang="zh-CN" sz="20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提供的高速传输通道</a:t>
            </a:r>
            <a:r>
              <a:rPr lang="zh-CN" altLang="zh-CN" sz="2000" dirty="0">
                <a:solidFill>
                  <a:srgbClr val="FF0000"/>
                </a:solidFill>
                <a:latin typeface="Arial" charset="0"/>
                <a:ea typeface="华文细黑" pitchFamily="2" charset="-122"/>
              </a:rPr>
              <a:t>直接传送</a:t>
            </a:r>
            <a:r>
              <a:rPr lang="en-US" altLang="zh-CN" sz="2000" dirty="0">
                <a:solidFill>
                  <a:srgbClr val="FF0000"/>
                </a:solidFill>
                <a:latin typeface="Arial" charset="0"/>
                <a:ea typeface="华文细黑" pitchFamily="2" charset="-122"/>
              </a:rPr>
              <a:t>IP</a:t>
            </a:r>
            <a:r>
              <a:rPr lang="zh-CN" altLang="zh-CN" sz="2000" dirty="0">
                <a:solidFill>
                  <a:srgbClr val="FF0000"/>
                </a:solidFill>
                <a:latin typeface="Arial" charset="0"/>
                <a:ea typeface="华文细黑" pitchFamily="2" charset="-122"/>
              </a:rPr>
              <a:t>数据业务</a:t>
            </a:r>
            <a:r>
              <a:rPr lang="zh-CN" altLang="zh-CN" sz="20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。</a:t>
            </a:r>
            <a:endParaRPr lang="en-US" altLang="zh-CN" sz="20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     POS</a:t>
            </a:r>
            <a:r>
              <a:rPr lang="zh-CN" altLang="zh-CN" sz="20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单板有两种类型：</a:t>
            </a:r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MIM-POS, FIC-POS</a:t>
            </a:r>
            <a:r>
              <a:rPr lang="zh-CN" altLang="zh-CN" sz="20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。</a:t>
            </a:r>
            <a:endParaRPr lang="en-US" altLang="zh-CN" sz="2000" dirty="0" smtClean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en-US" altLang="zh-CN" sz="2000" dirty="0" smtClean="0"/>
              <a:t>    POS</a:t>
            </a:r>
            <a:r>
              <a:rPr lang="zh-CN" altLang="en-US" sz="2000" dirty="0"/>
              <a:t>为非通道化的</a:t>
            </a:r>
            <a:r>
              <a:rPr lang="en-US" altLang="zh-CN" sz="2000" dirty="0"/>
              <a:t>155.52M</a:t>
            </a:r>
            <a:r>
              <a:rPr lang="zh-CN" altLang="en-US" sz="2000" dirty="0" smtClean="0"/>
              <a:t>接口</a:t>
            </a:r>
            <a:endParaRPr lang="en-US" altLang="zh-CN" sz="2000" dirty="0" smtClean="0"/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endParaRPr lang="en-US" altLang="zh-CN" sz="2000" dirty="0" smtClean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en-US" altLang="zh-CN" sz="2000" dirty="0"/>
              <a:t>CPOS </a:t>
            </a:r>
            <a:r>
              <a:rPr lang="zh-CN" altLang="en-US" sz="2000" dirty="0"/>
              <a:t>通道化的</a:t>
            </a:r>
            <a:r>
              <a:rPr lang="en-US" altLang="zh-CN" sz="2000" dirty="0"/>
              <a:t>POS</a:t>
            </a:r>
            <a:r>
              <a:rPr lang="zh-CN" altLang="en-US" sz="2000" dirty="0" smtClean="0"/>
              <a:t>接口</a:t>
            </a:r>
            <a:endParaRPr lang="en-US" altLang="zh-CN" sz="2000" dirty="0" smtClean="0"/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en-US" altLang="zh-CN" sz="2000" dirty="0" smtClean="0"/>
              <a:t>    CPOS</a:t>
            </a:r>
            <a:r>
              <a:rPr lang="zh-CN" altLang="en-US" sz="2000" dirty="0"/>
              <a:t>支持</a:t>
            </a:r>
            <a:r>
              <a:rPr lang="en-US" altLang="zh-CN" sz="2000" dirty="0"/>
              <a:t>155.52Mbit/s</a:t>
            </a:r>
            <a:r>
              <a:rPr lang="zh-CN" altLang="en-US" sz="2000" dirty="0"/>
              <a:t>的通信速率，支持通道化到</a:t>
            </a:r>
            <a:r>
              <a:rPr lang="en-US" altLang="zh-CN" sz="2000" dirty="0"/>
              <a:t>64K</a:t>
            </a:r>
            <a:r>
              <a:rPr lang="zh-CN" altLang="en-US" sz="2000" dirty="0" smtClean="0"/>
              <a:t>，   </a:t>
            </a:r>
            <a:endParaRPr lang="en-US" altLang="zh-CN" sz="2000" dirty="0" smtClean="0"/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</a:t>
            </a:r>
            <a:r>
              <a:rPr lang="zh-CN" altLang="en-US" sz="2000" dirty="0" smtClean="0"/>
              <a:t>最多</a:t>
            </a:r>
            <a:r>
              <a:rPr lang="en-US" altLang="zh-CN" sz="2000" dirty="0"/>
              <a:t>256</a:t>
            </a:r>
            <a:r>
              <a:rPr lang="zh-CN" altLang="en-US" sz="2000" dirty="0"/>
              <a:t>个逻辑通道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71715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226734"/>
            <a:ext cx="8229443" cy="457200"/>
          </a:xfrm>
        </p:spPr>
        <p:txBody>
          <a:bodyPr/>
          <a:lstStyle/>
          <a:p>
            <a:pPr algn="l"/>
            <a:r>
              <a:rPr lang="en-US" altLang="zh-CN" dirty="0"/>
              <a:t>CPOS/POS</a:t>
            </a:r>
            <a:r>
              <a:rPr lang="zh-CN" altLang="en-US" dirty="0"/>
              <a:t>模块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14028"/>
            <a:ext cx="3527003" cy="1440160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468313" y="2159664"/>
            <a:ext cx="1120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SIC-1POS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3647">
            <a:off x="5095021" y="853807"/>
            <a:ext cx="3987237" cy="1656184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6804248" y="2473959"/>
            <a:ext cx="1423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HMIM-4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670" y="2269044"/>
            <a:ext cx="4594337" cy="1736040"/>
          </a:xfrm>
          <a:prstGeom prst="rect">
            <a:avLst/>
          </a:prstGeom>
        </p:spPr>
      </p:pic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3332539" y="4048776"/>
            <a:ext cx="1667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6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HMIM-1E1POS</a:t>
            </a:r>
            <a:endParaRPr lang="zh-CN" altLang="en-US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55576" y="4422425"/>
            <a:ext cx="748883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光纤连接器，要求用户使用带有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型光纤连接器的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光纤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84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5698819" cy="457200"/>
          </a:xfrm>
        </p:spPr>
        <p:txBody>
          <a:bodyPr/>
          <a:lstStyle/>
          <a:p>
            <a:pPr algn="l"/>
            <a:r>
              <a:rPr lang="en-US" altLang="zh-CN" dirty="0" smtClean="0"/>
              <a:t>POS/CPOS</a:t>
            </a:r>
            <a:r>
              <a:rPr lang="zh-CN" altLang="en-US" dirty="0" smtClean="0"/>
              <a:t>模块常用命令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099735"/>
            <a:ext cx="8190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interface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interface-number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接口视图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clock { master | slave }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设置接口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的时钟模式，缺省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slave</a:t>
            </a:r>
          </a:p>
          <a:p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crc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{ 16 | 32 } 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缺省校验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字长度为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比特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flag { c2 | { j0 | j1 } {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sdh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sonet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} } flag-value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接口的开销字节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loopback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 local | remote }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配置环回检测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link-protocol {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fr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hdlc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} 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接口的链路协议类型</a:t>
            </a:r>
          </a:p>
        </p:txBody>
      </p:sp>
      <p:sp>
        <p:nvSpPr>
          <p:cNvPr id="26" name="矩形 25"/>
          <p:cNvSpPr/>
          <p:nvPr/>
        </p:nvSpPr>
        <p:spPr>
          <a:xfrm>
            <a:off x="663495" y="2787774"/>
            <a:ext cx="7416824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controller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-number 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的接口视图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e1 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e1-number set frame-format { crc4 | no-crc4 }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通道的帧格式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 e1-number set clock { master | slave }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通道的时钟模式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 e1-number set loopback { local | payload | remote }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通道的环回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 e1-number unframed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工作在非成帧模式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 e1-number channel-set set-number timeslot-list range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工作在通道模式并对对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通道的时隙进行捆绑	</a:t>
            </a:r>
          </a:p>
        </p:txBody>
      </p:sp>
    </p:spTree>
    <p:extLst>
      <p:ext uri="{BB962C8B-B14F-4D97-AF65-F5344CB8AC3E}">
        <p14:creationId xmlns:p14="http://schemas.microsoft.com/office/powerpoint/2010/main" val="2469818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/>
          <p:nvPr/>
        </p:nvSpPr>
        <p:spPr>
          <a:xfrm>
            <a:off x="4572000" y="1811225"/>
            <a:ext cx="255676" cy="255676"/>
          </a:xfrm>
          <a:prstGeom prst="rect">
            <a:avLst/>
          </a:prstGeom>
          <a:solidFill>
            <a:srgbClr val="CD0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2"/>
          <p:cNvSpPr/>
          <p:nvPr/>
        </p:nvSpPr>
        <p:spPr>
          <a:xfrm>
            <a:off x="4587488" y="2044879"/>
            <a:ext cx="3600000" cy="36000"/>
          </a:xfrm>
          <a:prstGeom prst="rect">
            <a:avLst/>
          </a:prstGeom>
          <a:solidFill>
            <a:srgbClr val="FF0000"/>
          </a:solidFill>
          <a:ln w="6350" cmpd="sng">
            <a:solidFill>
              <a:srgbClr val="E70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2"/>
          <p:cNvSpPr/>
          <p:nvPr/>
        </p:nvSpPr>
        <p:spPr>
          <a:xfrm>
            <a:off x="4572000" y="2259451"/>
            <a:ext cx="255676" cy="2556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2"/>
          <p:cNvSpPr/>
          <p:nvPr/>
        </p:nvSpPr>
        <p:spPr>
          <a:xfrm>
            <a:off x="4572000" y="2691499"/>
            <a:ext cx="255676" cy="25567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6170" y="2227888"/>
            <a:ext cx="396262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Sans Serif" panose="020B0604020202020204"/>
              </a:rPr>
              <a:t>02</a:t>
            </a:r>
            <a:endParaRPr kumimoji="1"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Sans Serif" panose="020B06040202020202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16170" y="2659936"/>
            <a:ext cx="396262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Sans Serif" panose="020B0604020202020204"/>
              </a:rPr>
              <a:t>03</a:t>
            </a:r>
            <a:endParaRPr kumimoji="1"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Sans Serif" panose="020B060402020202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9336" y="2443991"/>
            <a:ext cx="22589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Sans Serif" panose="020B0604020202020204"/>
              </a:rPr>
              <a:t>01</a:t>
            </a:r>
            <a:endParaRPr kumimoji="1" lang="zh-CN" altLang="en-US" sz="1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Sans Serif" panose="020B0604020202020204"/>
            </a:endParaRPr>
          </a:p>
        </p:txBody>
      </p: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5113253" y="1823347"/>
            <a:ext cx="10772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dist"/>
            <a:r>
              <a:rPr lang="zh-CN" altLang="en-US" sz="1200" kern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广域网常用协议</a:t>
            </a:r>
            <a:endParaRPr lang="zh-CN" altLang="zh-CN" sz="1200" kern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62"/>
          <p:cNvSpPr>
            <a:spLocks noChangeArrowheads="1"/>
          </p:cNvSpPr>
          <p:nvPr/>
        </p:nvSpPr>
        <p:spPr bwMode="auto">
          <a:xfrm>
            <a:off x="5076056" y="2252160"/>
            <a:ext cx="1384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dist"/>
            <a:r>
              <a:rPr lang="zh-CN" altLang="en-US" sz="1200" kern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1200" kern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缆及接口模块类型</a:t>
            </a:r>
            <a:endParaRPr lang="zh-CN" altLang="zh-CN" sz="1200" kern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2"/>
          <p:cNvSpPr/>
          <p:nvPr/>
        </p:nvSpPr>
        <p:spPr>
          <a:xfrm>
            <a:off x="4572000" y="2499665"/>
            <a:ext cx="3600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62"/>
          <p:cNvSpPr>
            <a:spLocks noChangeArrowheads="1"/>
          </p:cNvSpPr>
          <p:nvPr/>
        </p:nvSpPr>
        <p:spPr bwMode="auto">
          <a:xfrm>
            <a:off x="5031172" y="2690622"/>
            <a:ext cx="14298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dist"/>
            <a:r>
              <a:rPr lang="zh-CN" altLang="en-US" sz="1200" kern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广域网</a:t>
            </a:r>
            <a:r>
              <a:rPr lang="zh-CN" altLang="en-US" sz="1200" kern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常见问题排查</a:t>
            </a:r>
            <a:endParaRPr lang="zh-CN" altLang="zh-CN" sz="1200" kern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"/>
          <p:cNvSpPr/>
          <p:nvPr/>
        </p:nvSpPr>
        <p:spPr>
          <a:xfrm>
            <a:off x="4572000" y="2931713"/>
            <a:ext cx="3600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516170" y="1779662"/>
            <a:ext cx="396262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Sans Serif" panose="020B0604020202020204"/>
              </a:rPr>
              <a:t>01</a:t>
            </a:r>
            <a:endParaRPr kumimoji="1"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Sans Serif" panose="020B0604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7614"/>
            <a:ext cx="3459846" cy="21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CPOS</a:t>
            </a:r>
            <a:r>
              <a:rPr lang="zh-CN" altLang="en-US" dirty="0"/>
              <a:t>模块配置示例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7534"/>
            <a:ext cx="2879526" cy="194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55576" y="1994575"/>
            <a:ext cx="3024187" cy="26284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CN" sz="1600" dirty="0" err="1">
                <a:latin typeface="Arial" charset="0"/>
              </a:rPr>
              <a:t>RouterA</a:t>
            </a:r>
            <a:r>
              <a:rPr kumimoji="0" lang="zh-CN" altLang="en-US" sz="1600" dirty="0">
                <a:latin typeface="+mj-ea"/>
                <a:ea typeface="+mj-ea"/>
              </a:rPr>
              <a:t>的</a:t>
            </a:r>
            <a:r>
              <a:rPr kumimoji="0" lang="zh-CN" altLang="en-US" sz="1600" dirty="0" smtClean="0">
                <a:latin typeface="+mj-ea"/>
                <a:ea typeface="+mj-ea"/>
              </a:rPr>
              <a:t>配置</a:t>
            </a:r>
            <a:endParaRPr kumimoji="0" lang="en-US" altLang="zh-CN" sz="1600" b="0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controller </a:t>
            </a:r>
            <a:r>
              <a:rPr kumimoji="0" lang="en-US" altLang="zh-CN" sz="1600" b="0" dirty="0" err="1">
                <a:latin typeface="Arial" charset="0"/>
              </a:rPr>
              <a:t>cpos</a:t>
            </a:r>
            <a:r>
              <a:rPr kumimoji="0" lang="en-US" altLang="zh-CN" sz="1600" b="0" dirty="0">
                <a:latin typeface="Arial" charset="0"/>
              </a:rPr>
              <a:t> 2/0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clock master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e1 1 unframed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e1 1 set clock master</a:t>
            </a: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zh-CN" sz="1600" b="0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Interface serial2/0/1:0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pt-BR" altLang="zh-CN" sz="1600" b="0" dirty="0">
                <a:latin typeface="Arial" charset="0"/>
              </a:rPr>
              <a:t>link-protocol ppp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pt-BR" altLang="zh-CN" sz="1600" b="0" dirty="0">
                <a:latin typeface="Arial" charset="0"/>
              </a:rPr>
              <a:t>ip address 10.1.1.1 30</a:t>
            </a:r>
            <a:endParaRPr kumimoji="0" lang="en-US" altLang="zh-CN" sz="1600" b="0" dirty="0"/>
          </a:p>
        </p:txBody>
      </p:sp>
      <p:sp>
        <p:nvSpPr>
          <p:cNvPr id="17" name="矩形 16"/>
          <p:cNvSpPr/>
          <p:nvPr/>
        </p:nvSpPr>
        <p:spPr>
          <a:xfrm>
            <a:off x="5620394" y="2355726"/>
            <a:ext cx="2881313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CN" sz="1600" dirty="0" err="1">
                <a:latin typeface="Arial" charset="0"/>
              </a:rPr>
              <a:t>RouterH</a:t>
            </a:r>
            <a:r>
              <a:rPr kumimoji="0" lang="zh-CN" altLang="en-US" sz="1600" dirty="0">
                <a:latin typeface="+mj-ea"/>
                <a:ea typeface="+mj-ea"/>
              </a:rPr>
              <a:t>的</a:t>
            </a:r>
            <a:r>
              <a:rPr kumimoji="0" lang="zh-CN" altLang="en-US" sz="1600" dirty="0" smtClean="0">
                <a:latin typeface="+mj-ea"/>
                <a:ea typeface="+mj-ea"/>
              </a:rPr>
              <a:t>配置</a:t>
            </a:r>
            <a:endParaRPr kumimoji="0" lang="en-US" altLang="zh-CN" sz="1600" b="0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controller </a:t>
            </a:r>
            <a:r>
              <a:rPr kumimoji="0" lang="en-US" altLang="zh-CN" sz="1600" b="0" dirty="0" err="1">
                <a:latin typeface="Arial" charset="0"/>
              </a:rPr>
              <a:t>cpos</a:t>
            </a:r>
            <a:r>
              <a:rPr kumimoji="0" lang="en-US" altLang="zh-CN" sz="1600" b="0" dirty="0">
                <a:latin typeface="Arial" charset="0"/>
              </a:rPr>
              <a:t> 2/0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e1 1 unframed</a:t>
            </a: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zh-CN" sz="1600" b="0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Interface serial2/0/1:0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pt-BR" altLang="zh-CN" sz="1600" b="0" dirty="0">
                <a:latin typeface="Arial" charset="0"/>
              </a:rPr>
              <a:t>link-protocol ppp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pt-BR" altLang="zh-CN" sz="1600" b="0" dirty="0">
                <a:latin typeface="Arial" charset="0"/>
              </a:rPr>
              <a:t>ip address 10.1.1.2 </a:t>
            </a:r>
            <a:r>
              <a:rPr kumimoji="0" lang="pt-BR" altLang="zh-CN" sz="1600" b="0" dirty="0" smtClean="0">
                <a:latin typeface="Arial" charset="0"/>
              </a:rPr>
              <a:t>30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1600" dirty="0" smtClean="0">
                <a:latin typeface="Arial" charset="0"/>
              </a:rPr>
              <a:t>时钟默认是从模式</a:t>
            </a:r>
            <a:endParaRPr kumimoji="0" lang="en-US" altLang="zh-CN" sz="1600" b="0" dirty="0"/>
          </a:p>
        </p:txBody>
      </p:sp>
    </p:spTree>
    <p:extLst>
      <p:ext uri="{BB962C8B-B14F-4D97-AF65-F5344CB8AC3E}">
        <p14:creationId xmlns:p14="http://schemas.microsoft.com/office/powerpoint/2010/main" val="221816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/>
          <p:cNvSpPr txBox="1"/>
          <p:nvPr/>
        </p:nvSpPr>
        <p:spPr>
          <a:xfrm>
            <a:off x="3027482" y="2147575"/>
            <a:ext cx="3396633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第三部分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广域网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常见问题排查</a:t>
            </a:r>
          </a:p>
        </p:txBody>
      </p:sp>
      <p:cxnSp>
        <p:nvCxnSpPr>
          <p:cNvPr id="17" name="直接连接符 9"/>
          <p:cNvCxnSpPr/>
          <p:nvPr/>
        </p:nvCxnSpPr>
        <p:spPr>
          <a:xfrm flipV="1">
            <a:off x="2660901" y="1923678"/>
            <a:ext cx="0" cy="1420419"/>
          </a:xfrm>
          <a:prstGeom prst="line">
            <a:avLst/>
          </a:prstGeom>
          <a:noFill/>
          <a:ln w="12700" cap="flat" cmpd="sng" algn="ctr">
            <a:solidFill>
              <a:srgbClr val="E60012"/>
            </a:solidFill>
            <a:prstDash val="dash"/>
          </a:ln>
          <a:effectLst/>
        </p:spPr>
      </p:cxnSp>
      <p:sp>
        <p:nvSpPr>
          <p:cNvPr id="18" name="TextBox 13"/>
          <p:cNvSpPr txBox="1"/>
          <p:nvPr/>
        </p:nvSpPr>
        <p:spPr>
          <a:xfrm>
            <a:off x="1407117" y="3189672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25"/>
          <p:cNvGrpSpPr/>
          <p:nvPr/>
        </p:nvGrpSpPr>
        <p:grpSpPr>
          <a:xfrm>
            <a:off x="1259632" y="1989267"/>
            <a:ext cx="1050058" cy="1050116"/>
            <a:chOff x="304800" y="673100"/>
            <a:chExt cx="4000500" cy="4000500"/>
          </a:xfrm>
          <a:solidFill>
            <a:srgbClr val="E60012"/>
          </a:solidFill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1365170" y="2233776"/>
            <a:ext cx="9025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C7ED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6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514047" cy="457200"/>
          </a:xfrm>
        </p:spPr>
        <p:txBody>
          <a:bodyPr/>
          <a:lstStyle/>
          <a:p>
            <a:pPr algn="l"/>
            <a:r>
              <a:rPr lang="zh-CN" altLang="en-US" dirty="0"/>
              <a:t>常见</a:t>
            </a:r>
            <a:r>
              <a:rPr lang="zh-CN" altLang="en-US" dirty="0" smtClean="0"/>
              <a:t>问题定位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715182" y="1275606"/>
            <a:ext cx="255587" cy="938212"/>
            <a:chOff x="7561" y="1836"/>
            <a:chExt cx="402" cy="1476"/>
          </a:xfrm>
          <a:solidFill>
            <a:srgbClr val="00B0F0"/>
          </a:solidFill>
        </p:grpSpPr>
        <p:cxnSp>
          <p:nvCxnSpPr>
            <p:cNvPr id="24" name="直接连接符 23"/>
            <p:cNvCxnSpPr/>
            <p:nvPr/>
          </p:nvCxnSpPr>
          <p:spPr>
            <a:xfrm>
              <a:off x="7776" y="1836"/>
              <a:ext cx="0" cy="1104"/>
            </a:xfrm>
            <a:prstGeom prst="line">
              <a:avLst/>
            </a:prstGeom>
            <a:grpFill/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"/>
            <p:cNvSpPr/>
            <p:nvPr/>
          </p:nvSpPr>
          <p:spPr>
            <a:xfrm>
              <a:off x="7561" y="2910"/>
              <a:ext cx="403" cy="403"/>
            </a:xfrm>
            <a:prstGeom prst="ellipse">
              <a:avLst/>
            </a:prstGeom>
            <a:grpFill/>
            <a:ln w="25400">
              <a:solidFill>
                <a:srgbClr val="00B0F0"/>
              </a:solidFill>
            </a:ln>
          </p:spPr>
          <p:txBody>
            <a:bodyPr anchor="ctr"/>
            <a:lstStyle/>
            <a:p>
              <a:pPr lvl="0" algn="ctr"/>
              <a:endParaRPr lang="zh-CN" altLang="en-US" sz="3200" dirty="0">
                <a:latin typeface="Century Gothic" charset="0"/>
                <a:ea typeface="微软雅黑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15182" y="2220168"/>
            <a:ext cx="255587" cy="1196975"/>
            <a:chOff x="6721" y="3396"/>
            <a:chExt cx="402" cy="1884"/>
          </a:xfrm>
          <a:solidFill>
            <a:srgbClr val="00B0F0"/>
          </a:solidFill>
        </p:grpSpPr>
        <p:cxnSp>
          <p:nvCxnSpPr>
            <p:cNvPr id="27" name="直接连接符 26"/>
            <p:cNvCxnSpPr>
              <a:endCxn id="28" idx="0"/>
            </p:cNvCxnSpPr>
            <p:nvPr/>
          </p:nvCxnSpPr>
          <p:spPr>
            <a:xfrm flipH="1">
              <a:off x="6923" y="3396"/>
              <a:ext cx="13" cy="1482"/>
            </a:xfrm>
            <a:prstGeom prst="line">
              <a:avLst/>
            </a:prstGeom>
            <a:grpFill/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"/>
            <p:cNvSpPr/>
            <p:nvPr/>
          </p:nvSpPr>
          <p:spPr>
            <a:xfrm>
              <a:off x="6721" y="4878"/>
              <a:ext cx="403" cy="403"/>
            </a:xfrm>
            <a:prstGeom prst="ellipse">
              <a:avLst/>
            </a:prstGeom>
            <a:grpFill/>
            <a:ln w="25400">
              <a:solidFill>
                <a:srgbClr val="00B0F0"/>
              </a:solidFill>
            </a:ln>
          </p:spPr>
          <p:txBody>
            <a:bodyPr anchor="ctr"/>
            <a:lstStyle/>
            <a:p>
              <a:pPr lvl="0" algn="ctr"/>
              <a:endParaRPr lang="zh-CN" altLang="en-US" sz="3200" dirty="0">
                <a:latin typeface="Century Gothic" charset="0"/>
                <a:ea typeface="微软雅黑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98515" y="1760461"/>
            <a:ext cx="757237" cy="756284"/>
            <a:chOff x="4796" y="2543"/>
            <a:chExt cx="1192" cy="1193"/>
          </a:xfrm>
          <a:solidFill>
            <a:srgbClr val="00B0F0"/>
          </a:solidFill>
        </p:grpSpPr>
        <p:sp>
          <p:nvSpPr>
            <p:cNvPr id="30" name="泪滴形 45"/>
            <p:cNvSpPr/>
            <p:nvPr/>
          </p:nvSpPr>
          <p:spPr>
            <a:xfrm rot="2700000">
              <a:off x="4795" y="2544"/>
              <a:ext cx="1193" cy="1192"/>
            </a:xfrm>
            <a:custGeom>
              <a:avLst/>
              <a:gdLst/>
              <a:ahLst/>
              <a:cxnLst>
                <a:cxn ang="0">
                  <a:pos x="1193" y="596"/>
                </a:cxn>
                <a:cxn ang="5400000">
                  <a:pos x="1018" y="1017"/>
                </a:cxn>
                <a:cxn ang="5400000">
                  <a:pos x="596" y="1192"/>
                </a:cxn>
                <a:cxn ang="5400000">
                  <a:pos x="174" y="1017"/>
                </a:cxn>
                <a:cxn ang="10800000">
                  <a:pos x="0" y="596"/>
                </a:cxn>
                <a:cxn ang="16200000">
                  <a:pos x="174" y="174"/>
                </a:cxn>
                <a:cxn ang="16200000">
                  <a:pos x="596" y="0"/>
                </a:cxn>
                <a:cxn ang="16200000">
                  <a:pos x="1193" y="0"/>
                </a:cxn>
              </a:cxnLst>
              <a:rect l="0" t="0" r="0" b="0"/>
              <a:pathLst>
                <a:path w="1193" h="1192">
                  <a:moveTo>
                    <a:pt x="0" y="596"/>
                  </a:moveTo>
                  <a:cubicBezTo>
                    <a:pt x="0" y="267"/>
                    <a:pt x="267" y="0"/>
                    <a:pt x="596" y="0"/>
                  </a:cubicBezTo>
                  <a:cubicBezTo>
                    <a:pt x="794" y="0"/>
                    <a:pt x="993" y="0"/>
                    <a:pt x="1193" y="0"/>
                  </a:cubicBezTo>
                  <a:cubicBezTo>
                    <a:pt x="1193" y="198"/>
                    <a:pt x="1193" y="397"/>
                    <a:pt x="1193" y="596"/>
                  </a:cubicBezTo>
                  <a:cubicBezTo>
                    <a:pt x="1193" y="925"/>
                    <a:pt x="926" y="1192"/>
                    <a:pt x="597" y="1192"/>
                  </a:cubicBezTo>
                  <a:cubicBezTo>
                    <a:pt x="268" y="1192"/>
                    <a:pt x="1" y="925"/>
                    <a:pt x="1" y="596"/>
                  </a:cubicBezTo>
                  <a:close/>
                </a:path>
              </a:pathLst>
            </a:custGeom>
            <a:grpFill/>
            <a:ln w="444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文本框 46"/>
            <p:cNvSpPr txBox="1"/>
            <p:nvPr/>
          </p:nvSpPr>
          <p:spPr>
            <a:xfrm>
              <a:off x="5118" y="2718"/>
              <a:ext cx="555" cy="728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75656" y="2895759"/>
            <a:ext cx="757237" cy="757872"/>
            <a:chOff x="4760" y="4454"/>
            <a:chExt cx="1192" cy="1193"/>
          </a:xfrm>
          <a:solidFill>
            <a:srgbClr val="00B0F0"/>
          </a:solidFill>
        </p:grpSpPr>
        <p:sp>
          <p:nvSpPr>
            <p:cNvPr id="33" name="泪滴形 49"/>
            <p:cNvSpPr/>
            <p:nvPr/>
          </p:nvSpPr>
          <p:spPr>
            <a:xfrm rot="2700000">
              <a:off x="4759" y="4455"/>
              <a:ext cx="1193" cy="1192"/>
            </a:xfrm>
            <a:custGeom>
              <a:avLst/>
              <a:gdLst/>
              <a:ahLst/>
              <a:cxnLst>
                <a:cxn ang="0">
                  <a:pos x="1193" y="596"/>
                </a:cxn>
                <a:cxn ang="5400000">
                  <a:pos x="1018" y="1017"/>
                </a:cxn>
                <a:cxn ang="5400000">
                  <a:pos x="596" y="1192"/>
                </a:cxn>
                <a:cxn ang="5400000">
                  <a:pos x="174" y="1017"/>
                </a:cxn>
                <a:cxn ang="10800000">
                  <a:pos x="0" y="596"/>
                </a:cxn>
                <a:cxn ang="16200000">
                  <a:pos x="174" y="174"/>
                </a:cxn>
                <a:cxn ang="16200000">
                  <a:pos x="596" y="0"/>
                </a:cxn>
                <a:cxn ang="16200000">
                  <a:pos x="1193" y="0"/>
                </a:cxn>
              </a:cxnLst>
              <a:rect l="0" t="0" r="0" b="0"/>
              <a:pathLst>
                <a:path w="1193" h="1192">
                  <a:moveTo>
                    <a:pt x="0" y="596"/>
                  </a:moveTo>
                  <a:cubicBezTo>
                    <a:pt x="0" y="267"/>
                    <a:pt x="267" y="0"/>
                    <a:pt x="596" y="0"/>
                  </a:cubicBezTo>
                  <a:cubicBezTo>
                    <a:pt x="794" y="0"/>
                    <a:pt x="993" y="0"/>
                    <a:pt x="1193" y="0"/>
                  </a:cubicBezTo>
                  <a:cubicBezTo>
                    <a:pt x="1193" y="198"/>
                    <a:pt x="1193" y="397"/>
                    <a:pt x="1193" y="596"/>
                  </a:cubicBezTo>
                  <a:cubicBezTo>
                    <a:pt x="1193" y="925"/>
                    <a:pt x="926" y="1192"/>
                    <a:pt x="597" y="1192"/>
                  </a:cubicBezTo>
                  <a:cubicBezTo>
                    <a:pt x="268" y="1192"/>
                    <a:pt x="1" y="925"/>
                    <a:pt x="1" y="596"/>
                  </a:cubicBezTo>
                  <a:close/>
                </a:path>
              </a:pathLst>
            </a:custGeom>
            <a:grpFill/>
            <a:ln w="444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文本框 50"/>
            <p:cNvSpPr txBox="1"/>
            <p:nvPr/>
          </p:nvSpPr>
          <p:spPr>
            <a:xfrm>
              <a:off x="5077" y="4737"/>
              <a:ext cx="596" cy="727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91774" y="1603583"/>
            <a:ext cx="4587875" cy="932180"/>
            <a:chOff x="7681" y="2484"/>
            <a:chExt cx="9575" cy="1344"/>
          </a:xfrm>
          <a:solidFill>
            <a:srgbClr val="00B0F0"/>
          </a:solidFill>
        </p:grpSpPr>
        <p:sp>
          <p:nvSpPr>
            <p:cNvPr id="36" name="圆角矩形 35"/>
            <p:cNvSpPr/>
            <p:nvPr/>
          </p:nvSpPr>
          <p:spPr>
            <a:xfrm>
              <a:off x="7681" y="2484"/>
              <a:ext cx="9575" cy="1344"/>
            </a:xfrm>
            <a:prstGeom prst="roundRect">
              <a:avLst/>
            </a:prstGeom>
            <a:grp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7" name="矩形 12"/>
            <p:cNvSpPr/>
            <p:nvPr/>
          </p:nvSpPr>
          <p:spPr>
            <a:xfrm>
              <a:off x="8335" y="2579"/>
              <a:ext cx="8355" cy="1198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物理接口异常，表现为 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controller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接口信息存在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LOS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LFA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AIS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RAI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告警，导致</a:t>
              </a:r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物理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一直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down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或反复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up/down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13999" y="2749904"/>
            <a:ext cx="4585970" cy="1045845"/>
            <a:chOff x="7737" y="4388"/>
            <a:chExt cx="9575" cy="1344"/>
          </a:xfrm>
          <a:solidFill>
            <a:srgbClr val="00B0F0"/>
          </a:solidFill>
        </p:grpSpPr>
        <p:sp>
          <p:nvSpPr>
            <p:cNvPr id="39" name="圆角矩形 38"/>
            <p:cNvSpPr/>
            <p:nvPr/>
          </p:nvSpPr>
          <p:spPr>
            <a:xfrm>
              <a:off x="7737" y="4388"/>
              <a:ext cx="9575" cy="1344"/>
            </a:xfrm>
            <a:prstGeom prst="roundRect">
              <a:avLst/>
            </a:prstGeom>
            <a:grp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40" name="矩形 12"/>
            <p:cNvSpPr/>
            <p:nvPr/>
          </p:nvSpPr>
          <p:spPr>
            <a:xfrm>
              <a:off x="8345" y="4526"/>
              <a:ext cx="8124" cy="1068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物理接口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，并且没有告警，但数据收发异常，表现为对接双方接口上有错包或链路层协议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up/down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1" name="直接连接符 40"/>
          <p:cNvCxnSpPr/>
          <p:nvPr/>
        </p:nvCxnSpPr>
        <p:spPr>
          <a:xfrm>
            <a:off x="2839353" y="3402155"/>
            <a:ext cx="0" cy="701752"/>
          </a:xfrm>
          <a:prstGeom prst="line">
            <a:avLst/>
          </a:prstGeom>
          <a:solidFill>
            <a:srgbClr val="00B0F0"/>
          </a:solidFill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9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爆炸形 2 34"/>
          <p:cNvSpPr/>
          <p:nvPr/>
        </p:nvSpPr>
        <p:spPr>
          <a:xfrm>
            <a:off x="5771697" y="1021296"/>
            <a:ext cx="2204958" cy="1053764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dash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硬件排查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88544"/>
            <a:ext cx="3178539" cy="457200"/>
          </a:xfrm>
        </p:spPr>
        <p:txBody>
          <a:bodyPr/>
          <a:lstStyle/>
          <a:p>
            <a:pPr algn="l"/>
            <a:r>
              <a:rPr lang="zh-CN" altLang="en-US" dirty="0"/>
              <a:t>常见</a:t>
            </a:r>
            <a:r>
              <a:rPr lang="zh-CN" altLang="en-US" dirty="0" smtClean="0"/>
              <a:t>问题</a:t>
            </a:r>
            <a:r>
              <a:rPr lang="zh-CN" altLang="en-US" dirty="0"/>
              <a:t>排查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306483" y="1331941"/>
            <a:ext cx="2675793" cy="3472057"/>
            <a:chOff x="7411" y="2285"/>
            <a:chExt cx="4538" cy="5808"/>
          </a:xfrm>
        </p:grpSpPr>
        <p:sp>
          <p:nvSpPr>
            <p:cNvPr id="13" name="MH_Other_1"/>
            <p:cNvSpPr/>
            <p:nvPr>
              <p:custDataLst>
                <p:tags r:id="rId5"/>
              </p:custDataLst>
            </p:nvPr>
          </p:nvSpPr>
          <p:spPr>
            <a:xfrm>
              <a:off x="7411" y="6928"/>
              <a:ext cx="4538" cy="116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479" y="2285"/>
              <a:ext cx="2386" cy="5471"/>
              <a:chOff x="8479" y="2285"/>
              <a:chExt cx="2386" cy="5471"/>
            </a:xfrm>
          </p:grpSpPr>
          <p:sp>
            <p:nvSpPr>
              <p:cNvPr id="15" name="MH_Other_2"/>
              <p:cNvSpPr/>
              <p:nvPr>
                <p:custDataLst>
                  <p:tags r:id="rId6"/>
                </p:custDataLst>
              </p:nvPr>
            </p:nvSpPr>
            <p:spPr>
              <a:xfrm>
                <a:off x="9671" y="2285"/>
                <a:ext cx="1195" cy="1586"/>
              </a:xfrm>
              <a:custGeom>
                <a:avLst/>
                <a:gdLst>
                  <a:gd name="connsiteX0" fmla="*/ 2381 w 733425"/>
                  <a:gd name="connsiteY0" fmla="*/ 0 h 1434603"/>
                  <a:gd name="connsiteX1" fmla="*/ 733425 w 733425"/>
                  <a:gd name="connsiteY1" fmla="*/ 383266 h 1434603"/>
                  <a:gd name="connsiteX2" fmla="*/ 733425 w 733425"/>
                  <a:gd name="connsiteY2" fmla="*/ 1434603 h 1434603"/>
                  <a:gd name="connsiteX3" fmla="*/ 0 w 733425"/>
                  <a:gd name="connsiteY3" fmla="*/ 1235868 h 1434603"/>
                  <a:gd name="connsiteX4" fmla="*/ 2381 w 733425"/>
                  <a:gd name="connsiteY4" fmla="*/ 0 h 1434603"/>
                  <a:gd name="connsiteX0-1" fmla="*/ 105 w 735912"/>
                  <a:gd name="connsiteY0-2" fmla="*/ 0 h 1436984"/>
                  <a:gd name="connsiteX1-3" fmla="*/ 735912 w 735912"/>
                  <a:gd name="connsiteY1-4" fmla="*/ 385647 h 1436984"/>
                  <a:gd name="connsiteX2-5" fmla="*/ 735912 w 735912"/>
                  <a:gd name="connsiteY2-6" fmla="*/ 1436984 h 1436984"/>
                  <a:gd name="connsiteX3-7" fmla="*/ 2487 w 735912"/>
                  <a:gd name="connsiteY3-8" fmla="*/ 1238249 h 1436984"/>
                  <a:gd name="connsiteX4-9" fmla="*/ 105 w 735912"/>
                  <a:gd name="connsiteY4-10" fmla="*/ 0 h 14369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35912" h="1436984">
                    <a:moveTo>
                      <a:pt x="105" y="0"/>
                    </a:moveTo>
                    <a:lnTo>
                      <a:pt x="735912" y="385647"/>
                    </a:lnTo>
                    <a:lnTo>
                      <a:pt x="735912" y="1436984"/>
                    </a:lnTo>
                    <a:lnTo>
                      <a:pt x="2487" y="1238249"/>
                    </a:lnTo>
                    <a:cubicBezTo>
                      <a:pt x="3281" y="826293"/>
                      <a:pt x="-689" y="411956"/>
                      <a:pt x="10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  <a:latin typeface="Impact" pitchFamily="34" charset="0"/>
                    <a:ea typeface="Arial Unicode MS" pitchFamily="34" charset="-122"/>
                    <a:cs typeface="Arial Unicode MS" pitchFamily="34" charset="-122"/>
                  </a:rPr>
                  <a:t>01</a:t>
                </a:r>
                <a:endParaRPr lang="zh-CN" altLang="en-US" sz="2800" dirty="0">
                  <a:solidFill>
                    <a:srgbClr val="FFFFFF"/>
                  </a:solidFill>
                  <a:latin typeface="Impact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16" name="MH_Other_3"/>
              <p:cNvSpPr/>
              <p:nvPr>
                <p:custDataLst>
                  <p:tags r:id="rId7"/>
                </p:custDataLst>
              </p:nvPr>
            </p:nvSpPr>
            <p:spPr>
              <a:xfrm>
                <a:off x="9674" y="3643"/>
                <a:ext cx="1191" cy="1379"/>
              </a:xfrm>
              <a:custGeom>
                <a:avLst/>
                <a:gdLst>
                  <a:gd name="connsiteX0" fmla="*/ 0 w 733425"/>
                  <a:gd name="connsiteY0" fmla="*/ 0 h 1250156"/>
                  <a:gd name="connsiteX1" fmla="*/ 733425 w 733425"/>
                  <a:gd name="connsiteY1" fmla="*/ 195262 h 1250156"/>
                  <a:gd name="connsiteX2" fmla="*/ 733425 w 733425"/>
                  <a:gd name="connsiteY2" fmla="*/ 1250156 h 1250156"/>
                  <a:gd name="connsiteX3" fmla="*/ 0 w 733425"/>
                  <a:gd name="connsiteY3" fmla="*/ 1245393 h 1250156"/>
                  <a:gd name="connsiteX4" fmla="*/ 0 w 733425"/>
                  <a:gd name="connsiteY4" fmla="*/ 0 h 125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25" h="1250156">
                    <a:moveTo>
                      <a:pt x="0" y="0"/>
                    </a:moveTo>
                    <a:lnTo>
                      <a:pt x="733425" y="195262"/>
                    </a:lnTo>
                    <a:lnTo>
                      <a:pt x="733425" y="1250156"/>
                    </a:lnTo>
                    <a:lnTo>
                      <a:pt x="0" y="124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MH_Other_4"/>
              <p:cNvSpPr/>
              <p:nvPr>
                <p:custDataLst>
                  <p:tags r:id="rId8"/>
                </p:custDataLst>
              </p:nvPr>
            </p:nvSpPr>
            <p:spPr>
              <a:xfrm>
                <a:off x="9674" y="5018"/>
                <a:ext cx="1191" cy="1369"/>
              </a:xfrm>
              <a:custGeom>
                <a:avLst/>
                <a:gdLst>
                  <a:gd name="connsiteX0" fmla="*/ 0 w 733425"/>
                  <a:gd name="connsiteY0" fmla="*/ 0 h 1240631"/>
                  <a:gd name="connsiteX1" fmla="*/ 733425 w 733425"/>
                  <a:gd name="connsiteY1" fmla="*/ 2381 h 1240631"/>
                  <a:gd name="connsiteX2" fmla="*/ 733425 w 733425"/>
                  <a:gd name="connsiteY2" fmla="*/ 1047750 h 1240631"/>
                  <a:gd name="connsiteX3" fmla="*/ 0 w 733425"/>
                  <a:gd name="connsiteY3" fmla="*/ 1240631 h 1240631"/>
                  <a:gd name="connsiteX4" fmla="*/ 0 w 733425"/>
                  <a:gd name="connsiteY4" fmla="*/ 0 h 124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25" h="1240631">
                    <a:moveTo>
                      <a:pt x="0" y="0"/>
                    </a:moveTo>
                    <a:lnTo>
                      <a:pt x="733425" y="2381"/>
                    </a:lnTo>
                    <a:lnTo>
                      <a:pt x="733425" y="1047750"/>
                    </a:lnTo>
                    <a:lnTo>
                      <a:pt x="0" y="1240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  <a:latin typeface="Impact" pitchFamily="34" charset="0"/>
                    <a:ea typeface="Arial Unicode MS" pitchFamily="34" charset="-122"/>
                    <a:cs typeface="Arial Unicode MS" pitchFamily="34" charset="-122"/>
                  </a:rPr>
                  <a:t>03</a:t>
                </a:r>
                <a:endParaRPr lang="zh-CN" altLang="en-US" sz="2800" dirty="0">
                  <a:solidFill>
                    <a:srgbClr val="FFFFFF"/>
                  </a:solidFill>
                  <a:latin typeface="Impact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18" name="MH_Other_5"/>
              <p:cNvSpPr/>
              <p:nvPr>
                <p:custDataLst>
                  <p:tags r:id="rId9"/>
                </p:custDataLst>
              </p:nvPr>
            </p:nvSpPr>
            <p:spPr>
              <a:xfrm>
                <a:off x="9664" y="6168"/>
                <a:ext cx="1201" cy="1588"/>
              </a:xfrm>
              <a:custGeom>
                <a:avLst/>
                <a:gdLst>
                  <a:gd name="connsiteX0" fmla="*/ 731044 w 731044"/>
                  <a:gd name="connsiteY0" fmla="*/ 0 h 1438275"/>
                  <a:gd name="connsiteX1" fmla="*/ 731044 w 731044"/>
                  <a:gd name="connsiteY1" fmla="*/ 1057275 h 1438275"/>
                  <a:gd name="connsiteX2" fmla="*/ 0 w 731044"/>
                  <a:gd name="connsiteY2" fmla="*/ 1438275 h 1438275"/>
                  <a:gd name="connsiteX3" fmla="*/ 0 w 731044"/>
                  <a:gd name="connsiteY3" fmla="*/ 197644 h 1438275"/>
                  <a:gd name="connsiteX4" fmla="*/ 731044 w 731044"/>
                  <a:gd name="connsiteY4" fmla="*/ 0 h 1438275"/>
                  <a:gd name="connsiteX0-1" fmla="*/ 738761 w 738761"/>
                  <a:gd name="connsiteY0-2" fmla="*/ 0 h 1438275"/>
                  <a:gd name="connsiteX1-3" fmla="*/ 738761 w 738761"/>
                  <a:gd name="connsiteY1-4" fmla="*/ 1057275 h 1438275"/>
                  <a:gd name="connsiteX2-5" fmla="*/ 7717 w 738761"/>
                  <a:gd name="connsiteY2-6" fmla="*/ 1438275 h 1438275"/>
                  <a:gd name="connsiteX3-7" fmla="*/ 0 w 738761"/>
                  <a:gd name="connsiteY3-8" fmla="*/ 197645 h 1438275"/>
                  <a:gd name="connsiteX4-9" fmla="*/ 738761 w 738761"/>
                  <a:gd name="connsiteY4-10" fmla="*/ 0 h 14382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38761" h="1438275">
                    <a:moveTo>
                      <a:pt x="738761" y="0"/>
                    </a:moveTo>
                    <a:lnTo>
                      <a:pt x="738761" y="1057275"/>
                    </a:lnTo>
                    <a:lnTo>
                      <a:pt x="7717" y="1438275"/>
                    </a:lnTo>
                    <a:cubicBezTo>
                      <a:pt x="5145" y="1024732"/>
                      <a:pt x="2572" y="611188"/>
                      <a:pt x="0" y="197645"/>
                    </a:cubicBezTo>
                    <a:lnTo>
                      <a:pt x="738761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" name="MH_Other_6"/>
              <p:cNvSpPr/>
              <p:nvPr>
                <p:custDataLst>
                  <p:tags r:id="rId10"/>
                </p:custDataLst>
              </p:nvPr>
            </p:nvSpPr>
            <p:spPr>
              <a:xfrm flipH="1">
                <a:off x="8479" y="2287"/>
                <a:ext cx="1191" cy="1584"/>
              </a:xfrm>
              <a:custGeom>
                <a:avLst/>
                <a:gdLst>
                  <a:gd name="connsiteX0" fmla="*/ 2381 w 733425"/>
                  <a:gd name="connsiteY0" fmla="*/ 0 h 1434603"/>
                  <a:gd name="connsiteX1" fmla="*/ 733425 w 733425"/>
                  <a:gd name="connsiteY1" fmla="*/ 383266 h 1434603"/>
                  <a:gd name="connsiteX2" fmla="*/ 733425 w 733425"/>
                  <a:gd name="connsiteY2" fmla="*/ 1434603 h 1434603"/>
                  <a:gd name="connsiteX3" fmla="*/ 0 w 733425"/>
                  <a:gd name="connsiteY3" fmla="*/ 1235868 h 1434603"/>
                  <a:gd name="connsiteX4" fmla="*/ 2381 w 733425"/>
                  <a:gd name="connsiteY4" fmla="*/ 0 h 1434603"/>
                  <a:gd name="connsiteX0-1" fmla="*/ 229 w 733654"/>
                  <a:gd name="connsiteY0-2" fmla="*/ 0 h 1434603"/>
                  <a:gd name="connsiteX1-3" fmla="*/ 733654 w 733654"/>
                  <a:gd name="connsiteY1-4" fmla="*/ 383266 h 1434603"/>
                  <a:gd name="connsiteX2-5" fmla="*/ 733654 w 733654"/>
                  <a:gd name="connsiteY2-6" fmla="*/ 1434603 h 1434603"/>
                  <a:gd name="connsiteX3-7" fmla="*/ 229 w 733654"/>
                  <a:gd name="connsiteY3-8" fmla="*/ 1235868 h 1434603"/>
                  <a:gd name="connsiteX4-9" fmla="*/ 229 w 733654"/>
                  <a:gd name="connsiteY4-10" fmla="*/ 0 h 14346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33654" h="1434603">
                    <a:moveTo>
                      <a:pt x="229" y="0"/>
                    </a:moveTo>
                    <a:lnTo>
                      <a:pt x="733654" y="383266"/>
                    </a:lnTo>
                    <a:lnTo>
                      <a:pt x="733654" y="1434603"/>
                    </a:lnTo>
                    <a:lnTo>
                      <a:pt x="229" y="1235868"/>
                    </a:lnTo>
                    <a:cubicBezTo>
                      <a:pt x="1023" y="823912"/>
                      <a:pt x="-565" y="411956"/>
                      <a:pt x="229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" name="MH_Other_7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8479" y="3643"/>
                <a:ext cx="1191" cy="1379"/>
              </a:xfrm>
              <a:custGeom>
                <a:avLst/>
                <a:gdLst>
                  <a:gd name="connsiteX0" fmla="*/ 0 w 733425"/>
                  <a:gd name="connsiteY0" fmla="*/ 0 h 1250156"/>
                  <a:gd name="connsiteX1" fmla="*/ 733425 w 733425"/>
                  <a:gd name="connsiteY1" fmla="*/ 195262 h 1250156"/>
                  <a:gd name="connsiteX2" fmla="*/ 733425 w 733425"/>
                  <a:gd name="connsiteY2" fmla="*/ 1250156 h 1250156"/>
                  <a:gd name="connsiteX3" fmla="*/ 0 w 733425"/>
                  <a:gd name="connsiteY3" fmla="*/ 1245393 h 1250156"/>
                  <a:gd name="connsiteX4" fmla="*/ 0 w 733425"/>
                  <a:gd name="connsiteY4" fmla="*/ 0 h 125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25" h="1250156">
                    <a:moveTo>
                      <a:pt x="0" y="0"/>
                    </a:moveTo>
                    <a:lnTo>
                      <a:pt x="733425" y="195262"/>
                    </a:lnTo>
                    <a:lnTo>
                      <a:pt x="733425" y="1250156"/>
                    </a:lnTo>
                    <a:lnTo>
                      <a:pt x="0" y="124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  <a:latin typeface="Impact" pitchFamily="34" charset="0"/>
                    <a:ea typeface="Arial Unicode MS" pitchFamily="34" charset="-122"/>
                    <a:cs typeface="Arial Unicode MS" pitchFamily="34" charset="-122"/>
                  </a:rPr>
                  <a:t>02</a:t>
                </a:r>
                <a:endParaRPr lang="zh-CN" altLang="en-US" sz="2800">
                  <a:solidFill>
                    <a:srgbClr val="FFFFFF"/>
                  </a:solidFill>
                  <a:latin typeface="Impact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1" name="MH_Other_8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8479" y="5018"/>
                <a:ext cx="1191" cy="1369"/>
              </a:xfrm>
              <a:custGeom>
                <a:avLst/>
                <a:gdLst>
                  <a:gd name="connsiteX0" fmla="*/ 0 w 733425"/>
                  <a:gd name="connsiteY0" fmla="*/ 0 h 1240631"/>
                  <a:gd name="connsiteX1" fmla="*/ 733425 w 733425"/>
                  <a:gd name="connsiteY1" fmla="*/ 2381 h 1240631"/>
                  <a:gd name="connsiteX2" fmla="*/ 733425 w 733425"/>
                  <a:gd name="connsiteY2" fmla="*/ 1047750 h 1240631"/>
                  <a:gd name="connsiteX3" fmla="*/ 0 w 733425"/>
                  <a:gd name="connsiteY3" fmla="*/ 1240631 h 1240631"/>
                  <a:gd name="connsiteX4" fmla="*/ 0 w 733425"/>
                  <a:gd name="connsiteY4" fmla="*/ 0 h 124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25" h="1240631">
                    <a:moveTo>
                      <a:pt x="0" y="0"/>
                    </a:moveTo>
                    <a:lnTo>
                      <a:pt x="733425" y="2381"/>
                    </a:lnTo>
                    <a:lnTo>
                      <a:pt x="733425" y="1047750"/>
                    </a:lnTo>
                    <a:lnTo>
                      <a:pt x="0" y="1240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MH_Other_9"/>
              <p:cNvSpPr/>
              <p:nvPr>
                <p:custDataLst>
                  <p:tags r:id="rId13"/>
                </p:custDataLst>
              </p:nvPr>
            </p:nvSpPr>
            <p:spPr>
              <a:xfrm flipH="1">
                <a:off x="8479" y="6168"/>
                <a:ext cx="1201" cy="1588"/>
              </a:xfrm>
              <a:custGeom>
                <a:avLst/>
                <a:gdLst>
                  <a:gd name="connsiteX0" fmla="*/ 731044 w 731044"/>
                  <a:gd name="connsiteY0" fmla="*/ 0 h 1438275"/>
                  <a:gd name="connsiteX1" fmla="*/ 731044 w 731044"/>
                  <a:gd name="connsiteY1" fmla="*/ 1057275 h 1438275"/>
                  <a:gd name="connsiteX2" fmla="*/ 0 w 731044"/>
                  <a:gd name="connsiteY2" fmla="*/ 1438275 h 1438275"/>
                  <a:gd name="connsiteX3" fmla="*/ 0 w 731044"/>
                  <a:gd name="connsiteY3" fmla="*/ 197644 h 1438275"/>
                  <a:gd name="connsiteX4" fmla="*/ 731044 w 731044"/>
                  <a:gd name="connsiteY4" fmla="*/ 0 h 1438275"/>
                  <a:gd name="connsiteX0-1" fmla="*/ 738761 w 738761"/>
                  <a:gd name="connsiteY0-2" fmla="*/ 0 h 1438275"/>
                  <a:gd name="connsiteX1-3" fmla="*/ 738761 w 738761"/>
                  <a:gd name="connsiteY1-4" fmla="*/ 1057275 h 1438275"/>
                  <a:gd name="connsiteX2-5" fmla="*/ 7717 w 738761"/>
                  <a:gd name="connsiteY2-6" fmla="*/ 1438275 h 1438275"/>
                  <a:gd name="connsiteX3-7" fmla="*/ 0 w 738761"/>
                  <a:gd name="connsiteY3-8" fmla="*/ 189928 h 1438275"/>
                  <a:gd name="connsiteX4-9" fmla="*/ 738761 w 738761"/>
                  <a:gd name="connsiteY4-10" fmla="*/ 0 h 14382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38761" h="1438275">
                    <a:moveTo>
                      <a:pt x="738761" y="0"/>
                    </a:moveTo>
                    <a:lnTo>
                      <a:pt x="738761" y="1057275"/>
                    </a:lnTo>
                    <a:lnTo>
                      <a:pt x="7717" y="1438275"/>
                    </a:lnTo>
                    <a:cubicBezTo>
                      <a:pt x="5145" y="1022159"/>
                      <a:pt x="2572" y="606044"/>
                      <a:pt x="0" y="189928"/>
                    </a:cubicBezTo>
                    <a:lnTo>
                      <a:pt x="73876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  <a:latin typeface="Impact" pitchFamily="34" charset="0"/>
                    <a:ea typeface="Arial Unicode MS" pitchFamily="34" charset="-122"/>
                    <a:cs typeface="Arial Unicode MS" pitchFamily="34" charset="-122"/>
                  </a:rPr>
                  <a:t>04</a:t>
                </a:r>
                <a:endParaRPr lang="zh-CN" altLang="en-US" sz="2800" dirty="0">
                  <a:solidFill>
                    <a:srgbClr val="FFFFFF"/>
                  </a:solidFill>
                  <a:latin typeface="Impact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sp>
        <p:nvSpPr>
          <p:cNvPr id="23" name="MH_Other_10"/>
          <p:cNvSpPr/>
          <p:nvPr>
            <p:custDataLst>
              <p:tags r:id="rId1"/>
            </p:custDataLst>
          </p:nvPr>
        </p:nvSpPr>
        <p:spPr>
          <a:xfrm>
            <a:off x="5343105" y="1584055"/>
            <a:ext cx="813071" cy="452596"/>
          </a:xfrm>
          <a:custGeom>
            <a:avLst/>
            <a:gdLst>
              <a:gd name="connsiteX0" fmla="*/ 0 w 838200"/>
              <a:gd name="connsiteY0" fmla="*/ 419100 h 419100"/>
              <a:gd name="connsiteX1" fmla="*/ 419100 w 838200"/>
              <a:gd name="connsiteY1" fmla="*/ 0 h 419100"/>
              <a:gd name="connsiteX2" fmla="*/ 838200 w 8382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419100">
                <a:moveTo>
                  <a:pt x="0" y="419100"/>
                </a:moveTo>
                <a:lnTo>
                  <a:pt x="419100" y="0"/>
                </a:lnTo>
                <a:lnTo>
                  <a:pt x="838200" y="0"/>
                </a:lnTo>
              </a:path>
            </a:pathLst>
          </a:custGeom>
          <a:noFill/>
          <a:ln w="41275" cmpd="sng">
            <a:solidFill>
              <a:srgbClr val="00B050"/>
            </a:solidFill>
            <a:prstDash val="dash"/>
            <a:tailEnd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MH_Other_12"/>
          <p:cNvSpPr/>
          <p:nvPr>
            <p:custDataLst>
              <p:tags r:id="rId2"/>
            </p:custDataLst>
          </p:nvPr>
        </p:nvSpPr>
        <p:spPr>
          <a:xfrm flipH="1">
            <a:off x="2859441" y="2036651"/>
            <a:ext cx="1074420" cy="526415"/>
          </a:xfrm>
          <a:custGeom>
            <a:avLst/>
            <a:gdLst>
              <a:gd name="connsiteX0" fmla="*/ 0 w 838200"/>
              <a:gd name="connsiteY0" fmla="*/ 419100 h 419100"/>
              <a:gd name="connsiteX1" fmla="*/ 419100 w 838200"/>
              <a:gd name="connsiteY1" fmla="*/ 0 h 419100"/>
              <a:gd name="connsiteX2" fmla="*/ 838200 w 8382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419100">
                <a:moveTo>
                  <a:pt x="0" y="419100"/>
                </a:moveTo>
                <a:lnTo>
                  <a:pt x="419100" y="0"/>
                </a:lnTo>
                <a:lnTo>
                  <a:pt x="838200" y="0"/>
                </a:lnTo>
              </a:path>
            </a:pathLst>
          </a:custGeom>
          <a:noFill/>
          <a:ln w="41275" cmpd="sng">
            <a:solidFill>
              <a:srgbClr val="00B050"/>
            </a:solidFill>
            <a:prstDash val="dash"/>
            <a:tailEnd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MH_Other_13"/>
          <p:cNvSpPr/>
          <p:nvPr>
            <p:custDataLst>
              <p:tags r:id="rId3"/>
            </p:custDataLst>
          </p:nvPr>
        </p:nvSpPr>
        <p:spPr>
          <a:xfrm flipH="1">
            <a:off x="2885331" y="3578292"/>
            <a:ext cx="1075690" cy="279400"/>
          </a:xfrm>
          <a:custGeom>
            <a:avLst/>
            <a:gdLst>
              <a:gd name="connsiteX0" fmla="*/ 0 w 838200"/>
              <a:gd name="connsiteY0" fmla="*/ 419100 h 419100"/>
              <a:gd name="connsiteX1" fmla="*/ 419100 w 838200"/>
              <a:gd name="connsiteY1" fmla="*/ 0 h 419100"/>
              <a:gd name="connsiteX2" fmla="*/ 838200 w 8382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419100">
                <a:moveTo>
                  <a:pt x="0" y="419100"/>
                </a:moveTo>
                <a:lnTo>
                  <a:pt x="419100" y="0"/>
                </a:lnTo>
                <a:lnTo>
                  <a:pt x="838200" y="0"/>
                </a:lnTo>
              </a:path>
            </a:pathLst>
          </a:custGeom>
          <a:noFill/>
          <a:ln w="41275" cmpd="sng">
            <a:solidFill>
              <a:srgbClr val="00B050"/>
            </a:solidFill>
            <a:prstDash val="dash"/>
            <a:tailEnd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MH_Other_10"/>
          <p:cNvSpPr/>
          <p:nvPr>
            <p:custDataLst>
              <p:tags r:id="rId4"/>
            </p:custDataLst>
          </p:nvPr>
        </p:nvSpPr>
        <p:spPr>
          <a:xfrm>
            <a:off x="5342732" y="2968592"/>
            <a:ext cx="961390" cy="348615"/>
          </a:xfrm>
          <a:custGeom>
            <a:avLst/>
            <a:gdLst>
              <a:gd name="connsiteX0" fmla="*/ 0 w 838200"/>
              <a:gd name="connsiteY0" fmla="*/ 419100 h 419100"/>
              <a:gd name="connsiteX1" fmla="*/ 419100 w 838200"/>
              <a:gd name="connsiteY1" fmla="*/ 0 h 419100"/>
              <a:gd name="connsiteX2" fmla="*/ 838200 w 8382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419100">
                <a:moveTo>
                  <a:pt x="0" y="419100"/>
                </a:moveTo>
                <a:lnTo>
                  <a:pt x="419100" y="0"/>
                </a:lnTo>
                <a:lnTo>
                  <a:pt x="838200" y="0"/>
                </a:lnTo>
              </a:path>
            </a:pathLst>
          </a:custGeom>
          <a:noFill/>
          <a:ln w="41275" cmpd="sng">
            <a:solidFill>
              <a:srgbClr val="00B050"/>
            </a:solidFill>
            <a:prstDash val="dash"/>
            <a:tailEnd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爆炸形 2 32"/>
          <p:cNvSpPr/>
          <p:nvPr/>
        </p:nvSpPr>
        <p:spPr>
          <a:xfrm>
            <a:off x="1275638" y="3126339"/>
            <a:ext cx="2207565" cy="1053764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dash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配置排查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云形 33"/>
          <p:cNvSpPr/>
          <p:nvPr/>
        </p:nvSpPr>
        <p:spPr>
          <a:xfrm>
            <a:off x="1319982" y="1714240"/>
            <a:ext cx="1524783" cy="760267"/>
          </a:xfrm>
          <a:prstGeom prst="cloud">
            <a:avLst/>
          </a:prstGeom>
          <a:solidFill>
            <a:srgbClr val="92D050"/>
          </a:solidFill>
          <a:ln w="12700" cap="flat" cmpd="sng" algn="ctr">
            <a:noFill/>
            <a:prstDash val="dash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线缆及接地排查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云形 35"/>
          <p:cNvSpPr/>
          <p:nvPr/>
        </p:nvSpPr>
        <p:spPr>
          <a:xfrm>
            <a:off x="6157711" y="2522457"/>
            <a:ext cx="1398339" cy="828307"/>
          </a:xfrm>
          <a:prstGeom prst="cloud">
            <a:avLst/>
          </a:prstGeom>
          <a:solidFill>
            <a:srgbClr val="92D050"/>
          </a:solidFill>
          <a:ln w="12700" cap="flat" cmpd="sng" algn="ctr">
            <a:noFill/>
            <a:prstDash val="dash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打环排查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89273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1882395" cy="457200"/>
          </a:xfrm>
        </p:spPr>
        <p:txBody>
          <a:bodyPr/>
          <a:lstStyle/>
          <a:p>
            <a:pPr algn="l"/>
            <a:r>
              <a:rPr lang="zh-CN" altLang="en-US" dirty="0" smtClean="0"/>
              <a:t>硬件排查</a:t>
            </a:r>
            <a:endParaRPr lang="zh-CN" altLang="en-US" dirty="0"/>
          </a:p>
        </p:txBody>
      </p:sp>
      <p:sp>
        <p:nvSpPr>
          <p:cNvPr id="40" name="MH_Other_1"/>
          <p:cNvSpPr/>
          <p:nvPr/>
        </p:nvSpPr>
        <p:spPr>
          <a:xfrm>
            <a:off x="4761086" y="3271237"/>
            <a:ext cx="797719" cy="1604768"/>
          </a:xfrm>
          <a:custGeom>
            <a:avLst/>
            <a:gdLst>
              <a:gd name="connsiteX0" fmla="*/ 221247 w 863600"/>
              <a:gd name="connsiteY0" fmla="*/ 0 h 1615441"/>
              <a:gd name="connsiteX1" fmla="*/ 863600 w 863600"/>
              <a:gd name="connsiteY1" fmla="*/ 1 h 1615441"/>
              <a:gd name="connsiteX2" fmla="*/ 863600 w 863600"/>
              <a:gd name="connsiteY2" fmla="*/ 140965 h 1615441"/>
              <a:gd name="connsiteX3" fmla="*/ 221247 w 863600"/>
              <a:gd name="connsiteY3" fmla="*/ 140965 h 1615441"/>
              <a:gd name="connsiteX4" fmla="*/ 140965 w 863600"/>
              <a:gd name="connsiteY4" fmla="*/ 221247 h 1615441"/>
              <a:gd name="connsiteX5" fmla="*/ 140964 w 863600"/>
              <a:gd name="connsiteY5" fmla="*/ 1615441 h 1615441"/>
              <a:gd name="connsiteX6" fmla="*/ 0 w 863600"/>
              <a:gd name="connsiteY6" fmla="*/ 1615441 h 1615441"/>
              <a:gd name="connsiteX7" fmla="*/ 0 w 863600"/>
              <a:gd name="connsiteY7" fmla="*/ 221247 h 1615441"/>
              <a:gd name="connsiteX8" fmla="*/ 221247 w 863600"/>
              <a:gd name="connsiteY8" fmla="*/ 0 h 16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600" h="161544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cubicBezTo>
                  <a:pt x="140965" y="685978"/>
                  <a:pt x="140964" y="1150710"/>
                  <a:pt x="140964" y="1615441"/>
                </a:cubicBezTo>
                <a:lnTo>
                  <a:pt x="0" y="161544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9B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Other_2"/>
          <p:cNvSpPr/>
          <p:nvPr/>
        </p:nvSpPr>
        <p:spPr>
          <a:xfrm>
            <a:off x="4477717" y="1499393"/>
            <a:ext cx="797719" cy="3376613"/>
          </a:xfrm>
          <a:custGeom>
            <a:avLst/>
            <a:gdLst>
              <a:gd name="connsiteX0" fmla="*/ 221247 w 863600"/>
              <a:gd name="connsiteY0" fmla="*/ 0 h 2741461"/>
              <a:gd name="connsiteX1" fmla="*/ 863600 w 863600"/>
              <a:gd name="connsiteY1" fmla="*/ 1 h 2741461"/>
              <a:gd name="connsiteX2" fmla="*/ 863600 w 863600"/>
              <a:gd name="connsiteY2" fmla="*/ 140965 h 2741461"/>
              <a:gd name="connsiteX3" fmla="*/ 221247 w 863600"/>
              <a:gd name="connsiteY3" fmla="*/ 140965 h 2741461"/>
              <a:gd name="connsiteX4" fmla="*/ 140965 w 863600"/>
              <a:gd name="connsiteY4" fmla="*/ 221247 h 2741461"/>
              <a:gd name="connsiteX5" fmla="*/ 140965 w 863600"/>
              <a:gd name="connsiteY5" fmla="*/ 1013461 h 2741461"/>
              <a:gd name="connsiteX6" fmla="*/ 140965 w 863600"/>
              <a:gd name="connsiteY6" fmla="*/ 1013461 h 2741461"/>
              <a:gd name="connsiteX7" fmla="*/ 140965 w 863600"/>
              <a:gd name="connsiteY7" fmla="*/ 2741461 h 2741461"/>
              <a:gd name="connsiteX8" fmla="*/ 1 w 863600"/>
              <a:gd name="connsiteY8" fmla="*/ 2741461 h 2741461"/>
              <a:gd name="connsiteX9" fmla="*/ 0 w 863600"/>
              <a:gd name="connsiteY9" fmla="*/ 1615441 h 2741461"/>
              <a:gd name="connsiteX10" fmla="*/ 0 w 863600"/>
              <a:gd name="connsiteY10" fmla="*/ 1615441 h 2741461"/>
              <a:gd name="connsiteX11" fmla="*/ 0 w 863600"/>
              <a:gd name="connsiteY11" fmla="*/ 1013461 h 2741461"/>
              <a:gd name="connsiteX12" fmla="*/ 0 w 863600"/>
              <a:gd name="connsiteY12" fmla="*/ 221247 h 2741461"/>
              <a:gd name="connsiteX13" fmla="*/ 221247 w 863600"/>
              <a:gd name="connsiteY13" fmla="*/ 0 h 27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600" h="274146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lnTo>
                  <a:pt x="140965" y="1013461"/>
                </a:lnTo>
                <a:lnTo>
                  <a:pt x="140965" y="1013461"/>
                </a:lnTo>
                <a:lnTo>
                  <a:pt x="140965" y="2741461"/>
                </a:lnTo>
                <a:lnTo>
                  <a:pt x="1" y="2741461"/>
                </a:lnTo>
                <a:lnTo>
                  <a:pt x="0" y="1615441"/>
                </a:lnTo>
                <a:lnTo>
                  <a:pt x="0" y="1615441"/>
                </a:lnTo>
                <a:lnTo>
                  <a:pt x="0" y="101346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9B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Other_3"/>
          <p:cNvSpPr/>
          <p:nvPr/>
        </p:nvSpPr>
        <p:spPr>
          <a:xfrm flipH="1">
            <a:off x="3262089" y="3955255"/>
            <a:ext cx="797719" cy="920750"/>
          </a:xfrm>
          <a:custGeom>
            <a:avLst/>
            <a:gdLst>
              <a:gd name="connsiteX0" fmla="*/ 221247 w 863600"/>
              <a:gd name="connsiteY0" fmla="*/ 0 h 746809"/>
              <a:gd name="connsiteX1" fmla="*/ 0 w 863600"/>
              <a:gd name="connsiteY1" fmla="*/ 221247 h 746809"/>
              <a:gd name="connsiteX2" fmla="*/ 0 w 863600"/>
              <a:gd name="connsiteY2" fmla="*/ 746809 h 746809"/>
              <a:gd name="connsiteX3" fmla="*/ 140965 w 863600"/>
              <a:gd name="connsiteY3" fmla="*/ 746809 h 746809"/>
              <a:gd name="connsiteX4" fmla="*/ 140965 w 863600"/>
              <a:gd name="connsiteY4" fmla="*/ 221247 h 746809"/>
              <a:gd name="connsiteX5" fmla="*/ 221247 w 863600"/>
              <a:gd name="connsiteY5" fmla="*/ 140965 h 746809"/>
              <a:gd name="connsiteX6" fmla="*/ 863600 w 863600"/>
              <a:gd name="connsiteY6" fmla="*/ 140965 h 746809"/>
              <a:gd name="connsiteX7" fmla="*/ 863600 w 863600"/>
              <a:gd name="connsiteY7" fmla="*/ 1 h 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746809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746809"/>
                </a:lnTo>
                <a:lnTo>
                  <a:pt x="140965" y="746809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9B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MH_Other_4"/>
          <p:cNvSpPr/>
          <p:nvPr/>
        </p:nvSpPr>
        <p:spPr>
          <a:xfrm flipH="1">
            <a:off x="3618890" y="2067694"/>
            <a:ext cx="724282" cy="2808312"/>
          </a:xfrm>
          <a:custGeom>
            <a:avLst/>
            <a:gdLst>
              <a:gd name="connsiteX0" fmla="*/ 221247 w 863600"/>
              <a:gd name="connsiteY0" fmla="*/ 0 h 1825043"/>
              <a:gd name="connsiteX1" fmla="*/ 0 w 863600"/>
              <a:gd name="connsiteY1" fmla="*/ 221247 h 1825043"/>
              <a:gd name="connsiteX2" fmla="*/ 0 w 863600"/>
              <a:gd name="connsiteY2" fmla="*/ 1013461 h 1825043"/>
              <a:gd name="connsiteX3" fmla="*/ 0 w 863600"/>
              <a:gd name="connsiteY3" fmla="*/ 1615441 h 1825043"/>
              <a:gd name="connsiteX4" fmla="*/ 0 w 863600"/>
              <a:gd name="connsiteY4" fmla="*/ 1825043 h 1825043"/>
              <a:gd name="connsiteX5" fmla="*/ 140965 w 863600"/>
              <a:gd name="connsiteY5" fmla="*/ 1825043 h 1825043"/>
              <a:gd name="connsiteX6" fmla="*/ 140965 w 863600"/>
              <a:gd name="connsiteY6" fmla="*/ 1013461 h 1825043"/>
              <a:gd name="connsiteX7" fmla="*/ 140965 w 863600"/>
              <a:gd name="connsiteY7" fmla="*/ 221247 h 1825043"/>
              <a:gd name="connsiteX8" fmla="*/ 221247 w 863600"/>
              <a:gd name="connsiteY8" fmla="*/ 140965 h 1825043"/>
              <a:gd name="connsiteX9" fmla="*/ 863600 w 863600"/>
              <a:gd name="connsiteY9" fmla="*/ 140965 h 1825043"/>
              <a:gd name="connsiteX10" fmla="*/ 863600 w 863600"/>
              <a:gd name="connsiteY10" fmla="*/ 1 h 1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82504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013461"/>
                </a:lnTo>
                <a:lnTo>
                  <a:pt x="0" y="1615441"/>
                </a:lnTo>
                <a:lnTo>
                  <a:pt x="0" y="1825043"/>
                </a:lnTo>
                <a:lnTo>
                  <a:pt x="140965" y="1825043"/>
                </a:lnTo>
                <a:lnTo>
                  <a:pt x="140965" y="101346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9B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MH_Other_9"/>
          <p:cNvCxnSpPr/>
          <p:nvPr/>
        </p:nvCxnSpPr>
        <p:spPr>
          <a:xfrm>
            <a:off x="2061939" y="4866480"/>
            <a:ext cx="48863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H_Other_5"/>
          <p:cNvSpPr/>
          <p:nvPr/>
        </p:nvSpPr>
        <p:spPr bwMode="auto">
          <a:xfrm>
            <a:off x="2760093" y="3751261"/>
            <a:ext cx="549066" cy="558675"/>
          </a:xfrm>
          <a:prstGeom prst="ellipse">
            <a:avLst/>
          </a:prstGeom>
          <a:solidFill>
            <a:srgbClr val="CCFFCC"/>
          </a:solidFill>
          <a:ln>
            <a:solidFill>
              <a:srgbClr val="205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0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MH_Other_5"/>
          <p:cNvSpPr/>
          <p:nvPr/>
        </p:nvSpPr>
        <p:spPr bwMode="auto">
          <a:xfrm>
            <a:off x="5251840" y="1285915"/>
            <a:ext cx="549066" cy="558675"/>
          </a:xfrm>
          <a:prstGeom prst="ellipse">
            <a:avLst/>
          </a:prstGeom>
          <a:solidFill>
            <a:srgbClr val="CCFFCC"/>
          </a:solidFill>
          <a:ln>
            <a:solidFill>
              <a:srgbClr val="205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0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MH_Other_5"/>
          <p:cNvSpPr/>
          <p:nvPr/>
        </p:nvSpPr>
        <p:spPr bwMode="auto">
          <a:xfrm>
            <a:off x="3069825" y="1885635"/>
            <a:ext cx="549066" cy="558675"/>
          </a:xfrm>
          <a:prstGeom prst="ellipse">
            <a:avLst/>
          </a:prstGeom>
          <a:solidFill>
            <a:srgbClr val="CCFFCC"/>
          </a:solidFill>
          <a:ln>
            <a:solidFill>
              <a:srgbClr val="205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0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MH_Other_5"/>
          <p:cNvSpPr/>
          <p:nvPr/>
        </p:nvSpPr>
        <p:spPr bwMode="auto">
          <a:xfrm>
            <a:off x="5567641" y="3076197"/>
            <a:ext cx="549066" cy="558675"/>
          </a:xfrm>
          <a:prstGeom prst="ellipse">
            <a:avLst/>
          </a:prstGeom>
          <a:solidFill>
            <a:srgbClr val="CCFFCC"/>
          </a:solidFill>
          <a:ln>
            <a:solidFill>
              <a:srgbClr val="205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0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26582" y="1202758"/>
            <a:ext cx="2762273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确认外接电源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defRPr/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多台设备共用一个机架电源时，容易造成电压不稳，从而影响正常通信，可对出问题主机进行独立供电测试以排除电源问题</a:t>
            </a:r>
          </a:p>
        </p:txBody>
      </p:sp>
      <p:sp>
        <p:nvSpPr>
          <p:cNvPr id="20" name="矩形 19"/>
          <p:cNvSpPr/>
          <p:nvPr/>
        </p:nvSpPr>
        <p:spPr>
          <a:xfrm>
            <a:off x="882956" y="2262045"/>
            <a:ext cx="31653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80000"/>
              <a:defRPr/>
            </a:pPr>
            <a:r>
              <a:rPr lang="en-US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E1/T1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loopback local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chemeClr val="tx1"/>
              </a:buClr>
              <a:buSzPct val="80000"/>
              <a:defRPr/>
            </a:pPr>
            <a:r>
              <a:rPr lang="en-US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E1-F/T1-F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{fe1 | ft1} loopback local</a:t>
            </a:r>
          </a:p>
          <a:p>
            <a:pPr eaLnBrk="1" hangingPunct="1">
              <a:buClr>
                <a:schemeClr val="tx1"/>
              </a:buClr>
              <a:buSzPct val="80000"/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观察接口是否</a:t>
            </a:r>
            <a:r>
              <a:rPr lang="en-US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，并观察逻辑串口上的收发是否正确环回，如果正常可以初步排除板卡硬件问题</a:t>
            </a:r>
          </a:p>
        </p:txBody>
      </p:sp>
      <p:sp>
        <p:nvSpPr>
          <p:cNvPr id="57" name="矩形 56"/>
          <p:cNvSpPr/>
          <p:nvPr/>
        </p:nvSpPr>
        <p:spPr>
          <a:xfrm>
            <a:off x="6116707" y="30666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更换槽位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132074" y="3513508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如果接口本地自环失败，并且在更换槽位后本地自环成功，可以定位为槽位硬件问题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263016" y="377668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更换单板测试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447250" y="1966129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本地自环测试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81399" y="4275904"/>
            <a:ext cx="2855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如果接口本地自环失败，并且在更换单板后本地自环成功，可以定位为板卡硬件问题。</a:t>
            </a:r>
          </a:p>
        </p:txBody>
      </p:sp>
    </p:spTree>
    <p:extLst>
      <p:ext uri="{BB962C8B-B14F-4D97-AF65-F5344CB8AC3E}">
        <p14:creationId xmlns:p14="http://schemas.microsoft.com/office/powerpoint/2010/main" val="2710359595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2843"/>
            <a:ext cx="2846319" cy="457200"/>
          </a:xfrm>
        </p:spPr>
        <p:txBody>
          <a:bodyPr/>
          <a:lstStyle/>
          <a:p>
            <a:pPr algn="l"/>
            <a:r>
              <a:rPr lang="zh-CN" altLang="en-US" dirty="0" smtClean="0"/>
              <a:t>线缆及接地排查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99592" y="987574"/>
            <a:ext cx="4608512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zh-CN" altLang="en-US" dirty="0">
                <a:solidFill>
                  <a:srgbClr val="000000"/>
                </a:solidFill>
              </a:rPr>
              <a:t>确定线缆阻抗和接口阻抗一致</a:t>
            </a:r>
            <a:endParaRPr lang="en-US" altLang="zh-CN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通过</a:t>
            </a:r>
            <a:r>
              <a:rPr lang="en-US" altLang="zh-CN" sz="14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display fe1 serial </a:t>
            </a:r>
            <a:r>
              <a:rPr lang="en-US" altLang="zh-CN" sz="14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x/x      </a:t>
            </a:r>
            <a:r>
              <a:rPr lang="zh-CN" altLang="en-US" sz="14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查看</a:t>
            </a: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接口的</a:t>
            </a:r>
            <a:r>
              <a:rPr lang="zh-CN" altLang="en-US" sz="14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阻抗</a:t>
            </a:r>
            <a:endParaRPr lang="en-US" altLang="zh-CN" sz="14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通过</a:t>
            </a:r>
            <a:r>
              <a:rPr lang="en-US" altLang="zh-CN" sz="14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display controller e1 </a:t>
            </a:r>
            <a:r>
              <a:rPr lang="en-US" altLang="zh-CN" sz="14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x/x </a:t>
            </a:r>
            <a:r>
              <a:rPr lang="zh-CN" altLang="en-US" sz="14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查看</a:t>
            </a: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接口的</a:t>
            </a:r>
            <a:r>
              <a:rPr lang="zh-CN" altLang="en-US" sz="14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阻抗</a:t>
            </a:r>
            <a:endParaRPr lang="en-US" altLang="zh-CN" sz="20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9592" y="2073340"/>
            <a:ext cx="2954655" cy="454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zh-CN" altLang="en-US" dirty="0">
                <a:solidFill>
                  <a:srgbClr val="000000"/>
                </a:solidFill>
              </a:rPr>
              <a:t>模块阻抗和线缆阻抗要对应</a:t>
            </a:r>
          </a:p>
        </p:txBody>
      </p:sp>
      <p:sp>
        <p:nvSpPr>
          <p:cNvPr id="36" name="矩形 35"/>
          <p:cNvSpPr/>
          <p:nvPr/>
        </p:nvSpPr>
        <p:spPr>
          <a:xfrm>
            <a:off x="1115616" y="2593321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若本端使用阻抗</a:t>
            </a:r>
            <a:r>
              <a:rPr lang="en-US" altLang="zh-CN" sz="1400" dirty="0"/>
              <a:t>120</a:t>
            </a:r>
            <a:r>
              <a:rPr lang="zh-CN" altLang="en-US" sz="1400" dirty="0"/>
              <a:t>欧姆线缆，而对端使用阻抗为</a:t>
            </a:r>
            <a:r>
              <a:rPr lang="en-US" altLang="zh-CN" sz="1400" dirty="0"/>
              <a:t>75</a:t>
            </a:r>
            <a:r>
              <a:rPr lang="zh-CN" altLang="en-US" sz="1400" dirty="0"/>
              <a:t>欧姆的线缆，可以通过</a:t>
            </a:r>
            <a:r>
              <a:rPr lang="en-US" altLang="zh-CN" sz="1400" dirty="0"/>
              <a:t>75</a:t>
            </a:r>
            <a:r>
              <a:rPr lang="zh-CN" altLang="en-US" sz="1400" dirty="0"/>
              <a:t>欧姆</a:t>
            </a:r>
            <a:r>
              <a:rPr lang="en-US" altLang="zh-CN" sz="1400" dirty="0"/>
              <a:t>-120</a:t>
            </a:r>
            <a:r>
              <a:rPr lang="zh-CN" altLang="en-US" sz="1400" dirty="0"/>
              <a:t>欧姆转换器实现（一端为</a:t>
            </a:r>
            <a:r>
              <a:rPr lang="en-US" altLang="zh-CN" sz="1400" dirty="0"/>
              <a:t>BNC</a:t>
            </a:r>
            <a:r>
              <a:rPr lang="zh-CN" altLang="en-US" sz="1400" dirty="0"/>
              <a:t>头，另一端为</a:t>
            </a:r>
            <a:r>
              <a:rPr lang="en-US" altLang="zh-CN" sz="1400" dirty="0"/>
              <a:t>RJ45</a:t>
            </a:r>
            <a:r>
              <a:rPr lang="zh-CN" altLang="en-US" sz="1400" dirty="0"/>
              <a:t>接头）转接。</a:t>
            </a:r>
          </a:p>
        </p:txBody>
      </p:sp>
      <p:pic>
        <p:nvPicPr>
          <p:cNvPr id="37" name="Picture 2" descr="303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23445" r="21672" b="22021"/>
          <a:stretch>
            <a:fillRect/>
          </a:stretch>
        </p:blipFill>
        <p:spPr bwMode="auto">
          <a:xfrm>
            <a:off x="2699792" y="3291830"/>
            <a:ext cx="1944216" cy="12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46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7" y="339491"/>
            <a:ext cx="3024336" cy="457200"/>
          </a:xfrm>
        </p:spPr>
        <p:txBody>
          <a:bodyPr/>
          <a:lstStyle/>
          <a:p>
            <a:pPr algn="l"/>
            <a:r>
              <a:rPr lang="zh-CN" altLang="en-US" dirty="0"/>
              <a:t>线缆及接地排查</a:t>
            </a:r>
          </a:p>
        </p:txBody>
      </p:sp>
      <p:sp>
        <p:nvSpPr>
          <p:cNvPr id="5" name="矩形 4"/>
          <p:cNvSpPr/>
          <p:nvPr/>
        </p:nvSpPr>
        <p:spPr>
          <a:xfrm>
            <a:off x="947377" y="1131012"/>
            <a:ext cx="228460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设备接地的原因  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1707629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由于共地不良，那么板卡对接的双方基准电压不同，数据的收发和各种信号的检测不在一个电压平台上，导致收发出现错包。</a:t>
            </a:r>
          </a:p>
        </p:txBody>
      </p:sp>
      <p:sp>
        <p:nvSpPr>
          <p:cNvPr id="7" name="矩形 6"/>
          <p:cNvSpPr/>
          <p:nvPr/>
        </p:nvSpPr>
        <p:spPr>
          <a:xfrm>
            <a:off x="971600" y="2503281"/>
            <a:ext cx="214674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设备接地的要求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308722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如果设备与对接设备在同一机房，设备不但要接地，而且还要与对接设备共地。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接地导线必须采用铜导线以降低高频阻抗，接地线不得使用铝材。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保护地线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的长度不应超过</a:t>
            </a:r>
            <a:r>
              <a:rPr lang="en-US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米，且尽量短。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2460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1954403" cy="457200"/>
          </a:xfrm>
        </p:spPr>
        <p:txBody>
          <a:bodyPr/>
          <a:lstStyle/>
          <a:p>
            <a:pPr algn="l"/>
            <a:r>
              <a:rPr lang="zh-CN" altLang="en-US" dirty="0" smtClean="0"/>
              <a:t>打环排查</a:t>
            </a:r>
            <a:endParaRPr lang="zh-CN" altLang="en-US" dirty="0"/>
          </a:p>
        </p:txBody>
      </p:sp>
      <p:pic>
        <p:nvPicPr>
          <p:cNvPr id="5" name="Picture 2" descr="࡞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64" y="743110"/>
            <a:ext cx="6192688" cy="118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430873" y="2071176"/>
            <a:ext cx="6093455" cy="73866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方法：在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路由器板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卡不接线缆的情况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下接口配置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loopback local</a:t>
            </a:r>
          </a:p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目的：排查路由器板卡或槽位是否正常</a:t>
            </a:r>
            <a:endParaRPr lang="zh-CN" altLang="en-US" sz="1400" b="1" dirty="0" smtClean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90289" y="1851670"/>
            <a:ext cx="114540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环点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30874" y="3111790"/>
            <a:ext cx="6093454" cy="73866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方法：将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Router1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与传输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的收发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线缆短接或在传输上向左侧打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</a:t>
            </a:r>
          </a:p>
          <a:p>
            <a:pPr indent="457200">
              <a:lnSpc>
                <a:spcPct val="150000"/>
              </a:lnSpc>
            </a:pP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目的：排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Router1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和传输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之间线路是否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683568" y="2931790"/>
            <a:ext cx="1145408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环点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30873" y="4137342"/>
            <a:ext cx="6093455" cy="73866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方法：在传输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上向左侧打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</a:t>
            </a:r>
            <a:endParaRPr lang="en-US" altLang="zh-CN" sz="1400" b="1" dirty="0" smtClean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目的：排查传输网络是否正常</a:t>
            </a:r>
            <a:endParaRPr lang="zh-CN" altLang="en-US" sz="1400" b="1" dirty="0" smtClean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90289" y="3917836"/>
            <a:ext cx="114540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环点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941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530467" cy="457200"/>
          </a:xfrm>
        </p:spPr>
        <p:txBody>
          <a:bodyPr/>
          <a:lstStyle/>
          <a:p>
            <a:pPr algn="l"/>
            <a:r>
              <a:rPr lang="zh-CN" altLang="en-US" dirty="0">
                <a:latin typeface="华文细黑" panose="02010600040101010101" pitchFamily="2" charset="-122"/>
              </a:rPr>
              <a:t>打环排查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358143" y="2359208"/>
            <a:ext cx="6238194" cy="73866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方法：将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Router2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与传输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之间的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收发线缆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短接</a:t>
            </a:r>
            <a:endParaRPr lang="en-US" altLang="zh-CN" sz="1400" b="1" dirty="0" smtClean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目的：排查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Router1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Router2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之间的整个物理链接是否正常</a:t>
            </a:r>
            <a:endParaRPr lang="zh-CN" altLang="en-US" sz="1400" b="1" dirty="0" smtClean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827584" y="2139702"/>
            <a:ext cx="110938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环点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8143" y="3615846"/>
            <a:ext cx="6238193" cy="106182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方法：在</a:t>
            </a:r>
            <a:r>
              <a:rPr lang="en-US" altLang="zh-CN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Router2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上配置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loopback </a:t>
            </a:r>
            <a:r>
              <a:rPr lang="en-US" altLang="zh-CN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remote/payload</a:t>
            </a:r>
          </a:p>
          <a:p>
            <a:pPr indent="457200">
              <a:lnSpc>
                <a:spcPct val="150000"/>
              </a:lnSpc>
            </a:pP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或</a:t>
            </a:r>
            <a:r>
              <a:rPr lang="en-US" altLang="zh-CN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FE1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接口配置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fe1 loopback </a:t>
            </a:r>
            <a:r>
              <a:rPr lang="en-US" altLang="zh-CN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remote/payload</a:t>
            </a:r>
            <a:endParaRPr lang="zh-CN" altLang="en-US" sz="1400" b="1" dirty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目的：排查整个链路，包括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Router2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是否正常</a:t>
            </a:r>
            <a:endParaRPr lang="zh-CN" altLang="en-US" sz="1400" b="1" dirty="0" smtClean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27584" y="3435846"/>
            <a:ext cx="10734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环点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࡞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5963"/>
            <a:ext cx="6192688" cy="118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097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530467" cy="457200"/>
          </a:xfrm>
        </p:spPr>
        <p:txBody>
          <a:bodyPr/>
          <a:lstStyle/>
          <a:p>
            <a:pPr algn="l"/>
            <a:r>
              <a:rPr lang="zh-CN" altLang="en-US" dirty="0">
                <a:latin typeface="华文细黑" panose="02010600040101010101" pitchFamily="2" charset="-122"/>
              </a:rPr>
              <a:t>打环排</a:t>
            </a:r>
            <a:r>
              <a:rPr lang="zh-CN" altLang="en-US" dirty="0" smtClean="0">
                <a:latin typeface="华文细黑" panose="02010600040101010101" pitchFamily="2" charset="-122"/>
              </a:rPr>
              <a:t>查举例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5576" y="915566"/>
            <a:ext cx="399340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SzPts val="650"/>
              <a:buFont typeface="Wingdings" panose="05000000000000000000" pitchFamily="2" charset="2"/>
              <a:buChar char=""/>
              <a:tabLst>
                <a:tab pos="1043940" algn="l"/>
              </a:tabLst>
            </a:pPr>
            <a:r>
              <a:rPr lang="zh-CN" altLang="zh-CN" dirty="0">
                <a:cs typeface="Wingdings" panose="05000000000000000000" pitchFamily="2" charset="2"/>
              </a:rPr>
              <a:t>通过路由器自环检测功能进行排查</a:t>
            </a:r>
          </a:p>
        </p:txBody>
      </p:sp>
      <p:sp>
        <p:nvSpPr>
          <p:cNvPr id="5" name="矩形 4"/>
          <p:cNvSpPr/>
          <p:nvPr/>
        </p:nvSpPr>
        <p:spPr>
          <a:xfrm>
            <a:off x="1115616" y="1257022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将接口配置为主时钟，链路层协议配置为</a:t>
            </a:r>
            <a:r>
              <a:rPr lang="en-US" altLang="zh-CN" sz="1400" dirty="0"/>
              <a:t>PPP</a:t>
            </a:r>
            <a:r>
              <a:rPr lang="zh-CN" altLang="en-US" sz="1400" dirty="0"/>
              <a:t>，查看接口收</a:t>
            </a:r>
            <a:r>
              <a:rPr lang="zh-CN" altLang="en-US" sz="1400" dirty="0" smtClean="0"/>
              <a:t>发包</a:t>
            </a:r>
            <a:r>
              <a:rPr lang="zh-CN" altLang="en-US" sz="1400" dirty="0"/>
              <a:t>的步长匀速增长，在接口信息中显示</a:t>
            </a:r>
            <a:r>
              <a:rPr lang="en-US" altLang="zh-CN" sz="1400" dirty="0"/>
              <a:t>loopback is detected</a:t>
            </a:r>
            <a:r>
              <a:rPr lang="zh-CN" altLang="en-US" sz="1400" dirty="0"/>
              <a:t>，而且接口上没有错包增加，则表明链路正常，否则为异常。</a:t>
            </a:r>
          </a:p>
        </p:txBody>
      </p:sp>
      <p:sp>
        <p:nvSpPr>
          <p:cNvPr id="7" name="矩形 6"/>
          <p:cNvSpPr/>
          <p:nvPr/>
        </p:nvSpPr>
        <p:spPr>
          <a:xfrm>
            <a:off x="1403648" y="1995686"/>
            <a:ext cx="59766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&lt;H3C&gt;dis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ser6/0:0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Serial6/0:0 current state: UP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 protocol current state: DOWN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Derived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E1 6/0,  Unframed mode, 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Baudrate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is 2048000 bps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Internet protocol processing : disabled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Link layer protocol is PPP,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loopback is detected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LCP closed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Input: 22 packets, 336 bytes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errors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0 runts, 0 giants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0 CRC, 0 align errors, 0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overruns 0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frame errors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Output:22 packets, 336 bytes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errors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0 underruns, 0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collisions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/>
          <p:cNvSpPr txBox="1"/>
          <p:nvPr/>
        </p:nvSpPr>
        <p:spPr>
          <a:xfrm>
            <a:off x="3012112" y="2170171"/>
            <a:ext cx="3659526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第一部分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广域网常用协议</a:t>
            </a:r>
            <a:endParaRPr lang="en-US" altLang="zh-CN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连接符 9"/>
          <p:cNvCxnSpPr/>
          <p:nvPr/>
        </p:nvCxnSpPr>
        <p:spPr>
          <a:xfrm flipV="1">
            <a:off x="2660901" y="1923678"/>
            <a:ext cx="0" cy="1420419"/>
          </a:xfrm>
          <a:prstGeom prst="line">
            <a:avLst/>
          </a:prstGeom>
          <a:noFill/>
          <a:ln w="12700" cap="flat" cmpd="sng" algn="ctr">
            <a:solidFill>
              <a:srgbClr val="E60012"/>
            </a:solidFill>
            <a:prstDash val="dash"/>
          </a:ln>
          <a:effectLst/>
        </p:spPr>
      </p:cxnSp>
      <p:sp>
        <p:nvSpPr>
          <p:cNvPr id="18" name="TextBox 13"/>
          <p:cNvSpPr txBox="1"/>
          <p:nvPr/>
        </p:nvSpPr>
        <p:spPr>
          <a:xfrm>
            <a:off x="1407117" y="3189672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 01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25"/>
          <p:cNvGrpSpPr/>
          <p:nvPr/>
        </p:nvGrpSpPr>
        <p:grpSpPr>
          <a:xfrm>
            <a:off x="1259632" y="1989267"/>
            <a:ext cx="1050058" cy="1050116"/>
            <a:chOff x="304800" y="673100"/>
            <a:chExt cx="4000500" cy="4000500"/>
          </a:xfrm>
          <a:solidFill>
            <a:srgbClr val="E60012"/>
          </a:solidFill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1365170" y="2233776"/>
            <a:ext cx="9025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C7ED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C7ED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11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530467" cy="457200"/>
          </a:xfrm>
        </p:spPr>
        <p:txBody>
          <a:bodyPr/>
          <a:lstStyle/>
          <a:p>
            <a:pPr algn="l"/>
            <a:r>
              <a:rPr lang="zh-CN" altLang="en-US" dirty="0">
                <a:latin typeface="华文细黑" panose="02010600040101010101" pitchFamily="2" charset="-122"/>
              </a:rPr>
              <a:t>打环排</a:t>
            </a:r>
            <a:r>
              <a:rPr lang="zh-CN" altLang="en-US" dirty="0" smtClean="0">
                <a:latin typeface="华文细黑" panose="02010600040101010101" pitchFamily="2" charset="-122"/>
              </a:rPr>
              <a:t>查举例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5576" y="835509"/>
            <a:ext cx="258275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SzPts val="650"/>
              <a:buFont typeface="Wingdings" panose="05000000000000000000" pitchFamily="2" charset="2"/>
              <a:buChar char=""/>
              <a:tabLst>
                <a:tab pos="1043940" algn="l"/>
              </a:tabLst>
            </a:pPr>
            <a:r>
              <a:rPr lang="zh-CN" altLang="en-US" dirty="0" smtClean="0">
                <a:cs typeface="Wingdings" panose="05000000000000000000" pitchFamily="2" charset="2"/>
              </a:rPr>
              <a:t>通过</a:t>
            </a:r>
            <a:r>
              <a:rPr lang="en-US" altLang="zh-CN" dirty="0">
                <a:cs typeface="Wingdings" panose="05000000000000000000" pitchFamily="2" charset="2"/>
              </a:rPr>
              <a:t>ping</a:t>
            </a:r>
            <a:r>
              <a:rPr lang="zh-CN" altLang="en-US" dirty="0">
                <a:cs typeface="Wingdings" panose="05000000000000000000" pitchFamily="2" charset="2"/>
              </a:rPr>
              <a:t>包进行排查</a:t>
            </a:r>
            <a:endParaRPr lang="zh-CN" altLang="zh-CN" dirty="0">
              <a:cs typeface="Wingdings" panose="05000000000000000000" pitchFamily="2" charset="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1257022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将接口配置为主时钟，链路层协议配置为</a:t>
            </a:r>
            <a:r>
              <a:rPr lang="en-US" altLang="zh-CN" sz="1400" dirty="0"/>
              <a:t>HDLC</a:t>
            </a:r>
            <a:r>
              <a:rPr lang="zh-CN" altLang="en-US" sz="1400" dirty="0"/>
              <a:t>（因该协议默认</a:t>
            </a:r>
            <a:r>
              <a:rPr lang="en-US" altLang="zh-CN" sz="1400" dirty="0"/>
              <a:t>UP</a:t>
            </a:r>
            <a:r>
              <a:rPr lang="zh-CN" altLang="en-US" sz="1400" dirty="0" smtClean="0"/>
              <a:t>），然后</a:t>
            </a:r>
            <a:r>
              <a:rPr lang="zh-CN" altLang="en-US" sz="1400" dirty="0"/>
              <a:t>向对端</a:t>
            </a:r>
            <a:r>
              <a:rPr lang="en-US" altLang="zh-CN" sz="1400" dirty="0"/>
              <a:t>ping</a:t>
            </a:r>
            <a:r>
              <a:rPr lang="zh-CN" altLang="en-US" sz="1400" dirty="0"/>
              <a:t>一定数量的包，查看接口收发是否与</a:t>
            </a:r>
            <a:r>
              <a:rPr lang="en-US" altLang="zh-CN" sz="1400" dirty="0"/>
              <a:t>ping</a:t>
            </a:r>
            <a:r>
              <a:rPr lang="zh-CN" altLang="en-US" sz="1400" dirty="0"/>
              <a:t>包相等，如</a:t>
            </a:r>
            <a:r>
              <a:rPr lang="zh-CN" altLang="en-US" sz="1400" dirty="0" smtClean="0"/>
              <a:t>相等且</a:t>
            </a:r>
            <a:r>
              <a:rPr lang="zh-CN" altLang="en-US" sz="1400" dirty="0"/>
              <a:t>接口上没有错包增加，则表明链路正常，否则为异常</a:t>
            </a:r>
            <a:r>
              <a:rPr lang="zh-CN" altLang="en-US" sz="1400" dirty="0" smtClean="0"/>
              <a:t>。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1403648" y="1995686"/>
            <a:ext cx="59766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[H3C]dis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ser2/0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Serial2/0 current state: UP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 protocol current state: UP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Physical layer is E1-F,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baudrate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is 1984000 bps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fe1 timeslot-list 1-31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Link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layer protocol is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HDLC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Input: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packets,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352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bytes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errors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0 runts, 0 giants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0 CRC, 0 align errors, 0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overruns 0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frame errors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Output:16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packets,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352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bytes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errors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0 underruns, 0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collisions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21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 smtClean="0"/>
              <a:t>配置排查</a:t>
            </a:r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867341" y="1563638"/>
            <a:ext cx="6512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display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fe1 serial x/x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display controller e1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x/x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工作模式（成帧或非成帧）、帧格式、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校验方式、编码格式、线路空闲码、帧间填充符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、我们设备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成帧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，华为默认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非成帧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，所以替换华为时记得改为成帧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CISCO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接口默认帧格式为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CRC4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，我司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接口默认帧格式为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NO-CRC4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两者对接或替换时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请使之保持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一致，修改命令如下：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Sysname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 controller e1 2/3/0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[Sysname-E1 2/3/0]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frame-format crc4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867341" y="877174"/>
            <a:ext cx="2664296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通信两端配置要保持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一致：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62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 smtClean="0"/>
              <a:t>配置排查</a:t>
            </a:r>
            <a:endParaRPr lang="zh-CN" altLang="en-US" dirty="0"/>
          </a:p>
        </p:txBody>
      </p:sp>
      <p:sp>
        <p:nvSpPr>
          <p:cNvPr id="84" name="矩形 83"/>
          <p:cNvSpPr/>
          <p:nvPr/>
        </p:nvSpPr>
        <p:spPr bwMode="auto">
          <a:xfrm>
            <a:off x="827584" y="915566"/>
            <a:ext cx="2664296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用配置解决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AIS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告警误检问题：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1496445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线路</a:t>
            </a:r>
            <a:r>
              <a:rPr lang="zh-CN" altLang="en-US" sz="1600" dirty="0"/>
              <a:t>上正常传输的数据为全</a:t>
            </a:r>
            <a:r>
              <a:rPr lang="en-US" altLang="zh-CN" sz="1600" dirty="0"/>
              <a:t>1</a:t>
            </a:r>
            <a:r>
              <a:rPr lang="zh-CN" altLang="en-US" sz="1600" dirty="0"/>
              <a:t>码流</a:t>
            </a:r>
            <a:r>
              <a:rPr lang="zh-CN" altLang="en-US" sz="1600" dirty="0" smtClean="0"/>
              <a:t>，在非成帧模式下对端发送的空闲码为</a:t>
            </a:r>
            <a:r>
              <a:rPr lang="en-US" altLang="zh-CN" sz="1600" dirty="0" smtClean="0"/>
              <a:t>FF</a:t>
            </a:r>
            <a:r>
              <a:rPr lang="zh-CN" altLang="en-US" sz="1600" dirty="0" smtClean="0"/>
              <a:t>时，表现</a:t>
            </a:r>
            <a:r>
              <a:rPr lang="zh-CN" altLang="en-US" sz="1600" dirty="0"/>
              <a:t>为</a:t>
            </a:r>
            <a:r>
              <a:rPr lang="en-US" altLang="zh-CN" sz="1600" dirty="0"/>
              <a:t>AIS</a:t>
            </a:r>
            <a:r>
              <a:rPr lang="zh-CN" altLang="en-US" sz="1600" dirty="0"/>
              <a:t>告警</a:t>
            </a:r>
            <a:r>
              <a:rPr lang="zh-CN" altLang="en-US" sz="1600" dirty="0" smtClean="0"/>
              <a:t>，</a:t>
            </a:r>
            <a:r>
              <a:rPr lang="zh-CN" altLang="zh-CN" sz="1600" dirty="0"/>
              <a:t>本端会因检查到</a:t>
            </a:r>
            <a:r>
              <a:rPr lang="en-US" altLang="zh-CN" sz="1600" dirty="0"/>
              <a:t>AIS</a:t>
            </a:r>
            <a:r>
              <a:rPr lang="zh-CN" altLang="zh-CN" sz="1600" dirty="0"/>
              <a:t>告警而</a:t>
            </a:r>
            <a:r>
              <a:rPr lang="en-US" altLang="zh-CN" sz="1600" dirty="0" smtClean="0"/>
              <a:t>down</a:t>
            </a:r>
          </a:p>
          <a:p>
            <a:r>
              <a:rPr lang="zh-CN" altLang="en-US" sz="1600" dirty="0" smtClean="0"/>
              <a:t>解决</a:t>
            </a:r>
            <a:r>
              <a:rPr lang="zh-CN" altLang="en-US" sz="1600" dirty="0"/>
              <a:t>该问题的</a:t>
            </a:r>
            <a:r>
              <a:rPr lang="zh-CN" altLang="en-US" sz="1600" dirty="0" smtClean="0"/>
              <a:t>办法：</a:t>
            </a:r>
            <a:endParaRPr lang="en-US" altLang="zh-CN" sz="1600" dirty="0" smtClean="0"/>
          </a:p>
          <a:p>
            <a:r>
              <a:rPr lang="en-US" altLang="zh-CN" sz="1600" dirty="0"/>
              <a:t>1</a:t>
            </a:r>
            <a:r>
              <a:rPr lang="zh-CN" altLang="zh-CN" sz="1600" dirty="0"/>
              <a:t>、修改对端的空闲码为</a:t>
            </a:r>
            <a:r>
              <a:rPr lang="en-US" altLang="zh-CN" sz="1600" dirty="0"/>
              <a:t>7E</a:t>
            </a:r>
            <a:r>
              <a:rPr lang="zh-CN" altLang="zh-CN" sz="1600" dirty="0" smtClean="0"/>
              <a:t>；</a:t>
            </a:r>
            <a:endParaRPr lang="en-US" altLang="zh-CN" sz="1600" dirty="0" smtClean="0"/>
          </a:p>
          <a:p>
            <a:r>
              <a:rPr lang="en-US" altLang="zh-CN" sz="1600" dirty="0" smtClean="0"/>
              <a:t>2</a:t>
            </a:r>
            <a:r>
              <a:rPr lang="zh-CN" altLang="zh-CN" sz="1600" dirty="0"/>
              <a:t>、将本端配置</a:t>
            </a:r>
            <a:r>
              <a:rPr lang="en-US" altLang="zh-CN" sz="1600" dirty="0"/>
              <a:t>undo detect-</a:t>
            </a:r>
            <a:r>
              <a:rPr lang="en-US" altLang="zh-CN" sz="1600" dirty="0" err="1"/>
              <a:t>ais</a:t>
            </a:r>
            <a:r>
              <a:rPr lang="en-US" altLang="zh-CN" sz="1600" dirty="0"/>
              <a:t>/undo fe1 detect-</a:t>
            </a:r>
            <a:r>
              <a:rPr lang="en-US" altLang="zh-CN" sz="1600" dirty="0" err="1"/>
              <a:t>ais</a:t>
            </a:r>
            <a:r>
              <a:rPr lang="zh-CN" altLang="zh-CN" sz="1600" dirty="0"/>
              <a:t>，这样就不会检测</a:t>
            </a:r>
            <a:r>
              <a:rPr lang="en-US" altLang="zh-CN" sz="1600" dirty="0"/>
              <a:t>AIS</a:t>
            </a:r>
            <a:r>
              <a:rPr lang="zh-CN" altLang="zh-CN" sz="1600" dirty="0"/>
              <a:t>告警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1187624" y="2931790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ea typeface="微软雅黑" panose="020B0503020204020204" pitchFamily="34" charset="-122"/>
              </a:rPr>
              <a:t>[Quidway]dis fe1 s1/0/0</a:t>
            </a:r>
            <a:endParaRPr lang="zh-CN" altLang="zh-CN" sz="1400" dirty="0">
              <a:solidFill>
                <a:srgbClr val="333333"/>
              </a:solidFill>
              <a:ea typeface="微软雅黑" panose="020B0503020204020204" pitchFamily="34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zh-CN" sz="1400" dirty="0" smtClean="0">
                <a:solidFill>
                  <a:srgbClr val="000000"/>
                </a:solidFill>
                <a:ea typeface="SimSun" panose="02010600030101010101" pitchFamily="2" charset="-122"/>
              </a:rPr>
              <a:t>Alarm </a:t>
            </a:r>
            <a:r>
              <a:rPr lang="zh-CN" altLang="zh-CN" sz="1400" dirty="0">
                <a:solidFill>
                  <a:srgbClr val="000000"/>
                </a:solidFill>
                <a:ea typeface="SimSun" panose="02010600030101010101" pitchFamily="2" charset="-122"/>
              </a:rPr>
              <a:t>State: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SimSun" panose="02010600030101010101" pitchFamily="2" charset="-122"/>
              </a:rPr>
              <a:t>  Receiver alarm state is</a:t>
            </a:r>
            <a:r>
              <a:rPr lang="en-US" altLang="zh-CN" sz="1400" dirty="0">
                <a:solidFill>
                  <a:srgbClr val="FF0000"/>
                </a:solidFill>
                <a:ea typeface="SimSun" panose="02010600030101010101" pitchFamily="2" charset="-122"/>
              </a:rPr>
              <a:t> Loss-of-Signal</a:t>
            </a:r>
            <a:r>
              <a:rPr lang="en-US" altLang="zh-CN" sz="1400" dirty="0">
                <a:solidFill>
                  <a:srgbClr val="000000"/>
                </a:solidFill>
                <a:ea typeface="SimSun" panose="02010600030101010101" pitchFamily="2" charset="-122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zh-CN" sz="1400" dirty="0" smtClean="0">
                <a:solidFill>
                  <a:srgbClr val="000000"/>
                </a:solidFill>
                <a:ea typeface="SimSun" panose="02010600030101010101" pitchFamily="2" charset="-122"/>
              </a:rPr>
              <a:t>Last </a:t>
            </a:r>
            <a:r>
              <a:rPr lang="zh-CN" altLang="zh-CN" sz="1400" dirty="0">
                <a:solidFill>
                  <a:srgbClr val="000000"/>
                </a:solidFill>
                <a:ea typeface="SimSun" panose="02010600030101010101" pitchFamily="2" charset="-122"/>
              </a:rPr>
              <a:t>clearing of counters: Never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SimSun" panose="02010600030101010101" pitchFamily="2" charset="-122"/>
              </a:rPr>
              <a:t>  Data in current interval (94 seconds elapsed):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SimSun" panose="02010600030101010101" pitchFamily="2" charset="-122"/>
              </a:rPr>
              <a:t>   </a:t>
            </a:r>
            <a:r>
              <a:rPr lang="en-US" altLang="zh-CN" sz="1400" dirty="0">
                <a:solidFill>
                  <a:srgbClr val="FF0000"/>
                </a:solidFill>
                <a:ea typeface="SimSun" panose="02010600030101010101" pitchFamily="2" charset="-122"/>
              </a:rPr>
              <a:t> 94 Loss Frame Alignment Secs</a:t>
            </a:r>
            <a:r>
              <a:rPr lang="en-US" altLang="zh-CN" sz="1400" dirty="0">
                <a:solidFill>
                  <a:srgbClr val="000000"/>
                </a:solidFill>
                <a:ea typeface="SimSun" panose="02010600030101010101" pitchFamily="2" charset="-122"/>
              </a:rPr>
              <a:t>, 0 Framing Error Secs,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SimSun" panose="02010600030101010101" pitchFamily="2" charset="-122"/>
              </a:rPr>
              <a:t>    0 CRC Error Secs, 0 Alarm Indication Secs, 94 Loss-of-signals Secs,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SimSun" panose="02010600030101010101" pitchFamily="2" charset="-122"/>
              </a:rPr>
              <a:t>    0 Code Violations Secs, 14 Slip Secs, 0 E-Bit error Secs.</a:t>
            </a:r>
            <a:endParaRPr lang="en-US" altLang="zh-CN" sz="1400" dirty="0">
              <a:solidFill>
                <a:srgbClr val="000000"/>
              </a:solidFill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5433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 smtClean="0"/>
              <a:t>配置排查</a:t>
            </a:r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867341" y="1563638"/>
            <a:ext cx="65129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现象：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PRI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并配置帧间填充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itf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type)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，与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Adtran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交换机对接，交换机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通道显示告警，路由器接口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通道只有发送没有接收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或者是与电信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交换机对接，工作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开始工作异常，表现为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通道收错包，从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通道收上的包被分成了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个包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方法：将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itf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type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7E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，工作正常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许多交换机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不支持帧间填充类型为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，如果我们配置帧间填充类型为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，对端交换机无法识别该字符而导致数据接收错误，最终导致对端交换机会向我们发错包或不发包。所以不是特殊需要，不要将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itf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type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FF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867341" y="877174"/>
            <a:ext cx="2664296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帧间填充（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itf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type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364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 smtClean="0"/>
              <a:t>配置排查</a:t>
            </a:r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867341" y="1563638"/>
            <a:ext cx="651297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 controller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x/x/x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字节：同一运营者的网络内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字节可以为任意字符，在两个不同运营 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者的网路 边界处必须使设备收、发两端一致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字节：两端的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设置一定要使收、发两端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一致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，否则会产生告警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两端魔术字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不能相同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，相同后成环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860265" y="949162"/>
            <a:ext cx="305658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J0/J1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、魔术字配置：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179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 smtClean="0"/>
              <a:t>配置排查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39050" y="1635646"/>
            <a:ext cx="6768752" cy="344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当传输网络提供时钟时，</a:t>
            </a:r>
            <a:r>
              <a:rPr lang="en-US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对接双方都为从时钟。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itchFamily="2" charset="2"/>
            </a:endParaRPr>
          </a:p>
        </p:txBody>
      </p:sp>
      <p:pic>
        <p:nvPicPr>
          <p:cNvPr id="5" name="Picture 2" descr="࿂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9" y="1982587"/>
            <a:ext cx="6864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39050" y="3282831"/>
            <a:ext cx="66107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当传输网络不提供时钟时，即传输只进行透传，此时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对接双方应一端配置主时钟，另一端配置从时钟。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itchFamily="2" charset="2"/>
            </a:endParaRPr>
          </a:p>
        </p:txBody>
      </p:sp>
      <p:pic>
        <p:nvPicPr>
          <p:cNvPr id="7" name="Picture 3" descr="࿂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2" y="3916851"/>
            <a:ext cx="69135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55576" y="977620"/>
            <a:ext cx="2664296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查看时钟方案是否合理</a:t>
            </a:r>
          </a:p>
        </p:txBody>
      </p:sp>
    </p:spTree>
    <p:extLst>
      <p:ext uri="{BB962C8B-B14F-4D97-AF65-F5344CB8AC3E}">
        <p14:creationId xmlns:p14="http://schemas.microsoft.com/office/powerpoint/2010/main" val="3828346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44707"/>
            <a:ext cx="2631694" cy="457200"/>
          </a:xfrm>
        </p:spPr>
        <p:txBody>
          <a:bodyPr/>
          <a:lstStyle/>
          <a:p>
            <a:pPr algn="l"/>
            <a:r>
              <a:rPr lang="zh-CN" altLang="en-US" dirty="0" smtClean="0"/>
              <a:t>信息收集建议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3568" y="1109127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如以上方法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均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不能解决问题，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收集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如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下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信息：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1923678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诊断信息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 display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controller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display fe1/ft1</a:t>
            </a: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 display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interface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serial(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如收发有错包增长，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请间隔多次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收集该信息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en-US" altLang="zh-CN" dirty="0"/>
              <a:t> deb physical event interface </a:t>
            </a:r>
            <a:r>
              <a:rPr lang="en-US" altLang="zh-CN" dirty="0" smtClean="0"/>
              <a:t>Serial x/</a:t>
            </a:r>
            <a:r>
              <a:rPr lang="en-US" altLang="zh-CN" dirty="0" err="1" smtClean="0"/>
              <a:t>x:x</a:t>
            </a:r>
            <a:endParaRPr lang="en-US" altLang="zh-CN" dirty="0" smtClean="0"/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en-US" altLang="zh-CN" dirty="0"/>
              <a:t> debugging physical packet interface </a:t>
            </a:r>
            <a:r>
              <a:rPr lang="en-US" altLang="zh-CN" dirty="0" smtClean="0"/>
              <a:t>Serial x/</a:t>
            </a:r>
            <a:r>
              <a:rPr lang="en-US" altLang="zh-CN" dirty="0" err="1" smtClean="0"/>
              <a:t>x:x</a:t>
            </a:r>
            <a:endParaRPr lang="en-US" altLang="zh-CN" dirty="0" smtClean="0"/>
          </a:p>
          <a:p>
            <a:r>
              <a:rPr lang="en-US" altLang="zh-CN" dirty="0" smtClean="0"/>
              <a:t>      terminal </a:t>
            </a:r>
            <a:r>
              <a:rPr lang="en-US" altLang="zh-CN" dirty="0"/>
              <a:t>debugging</a:t>
            </a:r>
            <a:r>
              <a:rPr lang="zh-CN" altLang="zh-CN" dirty="0"/>
              <a:t>（缩写：</a:t>
            </a:r>
            <a:r>
              <a:rPr lang="en-US" altLang="zh-CN" dirty="0"/>
              <a:t>t d</a:t>
            </a:r>
            <a:r>
              <a:rPr lang="zh-CN" altLang="zh-CN" dirty="0"/>
              <a:t>）</a:t>
            </a:r>
          </a:p>
          <a:p>
            <a:r>
              <a:rPr lang="en-US" altLang="zh-CN" dirty="0" smtClean="0"/>
              <a:t>      terminal monitor     </a:t>
            </a:r>
            <a:r>
              <a:rPr lang="zh-CN" altLang="zh-CN" dirty="0" smtClean="0"/>
              <a:t>（</a:t>
            </a:r>
            <a:r>
              <a:rPr lang="zh-CN" altLang="zh-CN" dirty="0"/>
              <a:t>缩写：</a:t>
            </a:r>
            <a:r>
              <a:rPr lang="en-US" altLang="zh-CN" dirty="0"/>
              <a:t>t </a:t>
            </a:r>
            <a:r>
              <a:rPr lang="en-US" altLang="zh-CN" dirty="0" smtClean="0"/>
              <a:t>m</a:t>
            </a:r>
            <a:r>
              <a:rPr lang="zh-CN" altLang="zh-CN" dirty="0" smtClean="0"/>
              <a:t>）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743996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492865"/>
            <a:ext cx="2900851" cy="4572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课程</a:t>
            </a:r>
            <a:r>
              <a:rPr lang="zh-CN" altLang="en-US" dirty="0" smtClean="0">
                <a:solidFill>
                  <a:schemeClr val="tx1"/>
                </a:solidFill>
              </a:rPr>
              <a:t>总结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07704" y="1344534"/>
            <a:ext cx="527878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介绍了广域网常用协议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介绍了各种广域网模块的类型，线缆类型和基本配置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介绍了常见问题的排查方法和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思路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436829" y="1131590"/>
            <a:ext cx="5715000" cy="3276600"/>
            <a:chOff x="1632" y="1056"/>
            <a:chExt cx="3600" cy="2064"/>
          </a:xfrm>
          <a:gradFill flip="none" rotWithShape="1">
            <a:gsLst>
              <a:gs pos="0">
                <a:srgbClr val="333333">
                  <a:tint val="66000"/>
                  <a:satMod val="160000"/>
                </a:srgbClr>
              </a:gs>
              <a:gs pos="50000">
                <a:srgbClr val="333333">
                  <a:tint val="44500"/>
                  <a:satMod val="160000"/>
                </a:srgbClr>
              </a:gs>
              <a:gs pos="100000">
                <a:srgbClr val="333333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32" y="1056"/>
              <a:ext cx="3600" cy="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088" y="1056"/>
              <a:ext cx="48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547664" y="1507807"/>
            <a:ext cx="5562600" cy="2971800"/>
            <a:chOff x="432" y="2064"/>
            <a:chExt cx="3504" cy="1872"/>
          </a:xfrm>
          <a:gradFill flip="none" rotWithShape="1">
            <a:gsLst>
              <a:gs pos="0">
                <a:srgbClr val="999999">
                  <a:tint val="66000"/>
                  <a:satMod val="160000"/>
                </a:srgbClr>
              </a:gs>
              <a:gs pos="50000">
                <a:srgbClr val="999999">
                  <a:tint val="44500"/>
                  <a:satMod val="160000"/>
                </a:srgbClr>
              </a:gs>
              <a:gs pos="100000">
                <a:srgbClr val="999999">
                  <a:tint val="23500"/>
                  <a:satMod val="160000"/>
                </a:srgbClr>
              </a:gs>
            </a:gsLst>
            <a:lin ang="0" scaled="1"/>
            <a:tileRect/>
          </a:gradFill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32" y="3792"/>
              <a:ext cx="3504" cy="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32" y="2064"/>
              <a:ext cx="48" cy="18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079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0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040" y="225898"/>
            <a:ext cx="8229443" cy="457200"/>
          </a:xfrm>
        </p:spPr>
        <p:txBody>
          <a:bodyPr/>
          <a:lstStyle/>
          <a:p>
            <a:pPr algn="l"/>
            <a:r>
              <a:rPr lang="zh-CN" altLang="en-US" dirty="0" smtClean="0"/>
              <a:t>广域网协议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90422" y="914126"/>
            <a:ext cx="6943853" cy="3632113"/>
            <a:chOff x="504154" y="1215720"/>
            <a:chExt cx="9172938" cy="4776029"/>
          </a:xfrm>
        </p:grpSpPr>
        <p:sp>
          <p:nvSpPr>
            <p:cNvPr id="44" name="Text Box 6"/>
            <p:cNvSpPr txBox="1">
              <a:spLocks noChangeArrowheads="1"/>
            </p:cNvSpPr>
            <p:nvPr/>
          </p:nvSpPr>
          <p:spPr bwMode="gray">
            <a:xfrm>
              <a:off x="504154" y="1215720"/>
              <a:ext cx="3163523" cy="93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种统计复用的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协议</a:t>
              </a:r>
              <a:endParaRPr lang="en-US" altLang="zh-CN" sz="1000" b="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能够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在单一物理传输线路上提供多条虚电路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。每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条虚电路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通过本地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接口协议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检测和维护虚电路的状态。</a:t>
              </a: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571157" y="5364449"/>
              <a:ext cx="6468410" cy="6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</a:pP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种点对点的链路层协议。它能够提供用户认证，易于扩充，并且支持同</a:t>
              </a:r>
              <a:r>
                <a:rPr lang="en-US" altLang="zh-CN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异步通信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000" b="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</a:pP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通过链路控制协议、网络控制协议、认证协议等来完成</a:t>
              </a:r>
              <a:r>
                <a:rPr lang="en-US" altLang="zh-CN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PPP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的协商。</a:t>
              </a:r>
              <a:endParaRPr lang="zh-CN" altLang="en-US" sz="1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/>
          </p:nvSpPr>
          <p:spPr bwMode="gray">
            <a:xfrm>
              <a:off x="6120782" y="1379917"/>
              <a:ext cx="3556310" cy="93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种面向比特的链路层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协议</a:t>
              </a:r>
              <a:endParaRPr lang="en-US" altLang="zh-CN" sz="1000" b="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  <a:r>
                <a:rPr lang="en-US" altLang="zh-CN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任何一种比特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流均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可以实现透明的传输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CN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HDLC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协议只支持点到点链路，不支持点到多点，不支持</a:t>
              </a:r>
              <a:r>
                <a:rPr lang="en-US" altLang="zh-CN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IP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地址协商，不支持认证</a:t>
              </a:r>
            </a:p>
          </p:txBody>
        </p:sp>
        <p:grpSp>
          <p:nvGrpSpPr>
            <p:cNvPr id="87" name="Group 3"/>
            <p:cNvGrpSpPr>
              <a:grpSpLocks/>
            </p:cNvGrpSpPr>
            <p:nvPr/>
          </p:nvGrpSpPr>
          <p:grpSpPr bwMode="auto">
            <a:xfrm>
              <a:off x="2024063" y="2008188"/>
              <a:ext cx="5518151" cy="3362326"/>
              <a:chOff x="1281" y="1104"/>
              <a:chExt cx="3476" cy="2118"/>
            </a:xfrm>
          </p:grpSpPr>
          <p:grpSp>
            <p:nvGrpSpPr>
              <p:cNvPr id="88" name="Group 8"/>
              <p:cNvGrpSpPr>
                <a:grpSpLocks/>
              </p:cNvGrpSpPr>
              <p:nvPr/>
            </p:nvGrpSpPr>
            <p:grpSpPr bwMode="auto">
              <a:xfrm>
                <a:off x="2770" y="1108"/>
                <a:ext cx="1503" cy="1320"/>
                <a:chOff x="2897" y="845"/>
                <a:chExt cx="1743" cy="1611"/>
              </a:xfrm>
            </p:grpSpPr>
            <p:sp>
              <p:nvSpPr>
                <p:cNvPr id="102" name="AutoShape 9"/>
                <p:cNvSpPr>
                  <a:spLocks noChangeArrowheads="1"/>
                </p:cNvSpPr>
                <p:nvPr/>
              </p:nvSpPr>
              <p:spPr bwMode="gray">
                <a:xfrm>
                  <a:off x="2897" y="1109"/>
                  <a:ext cx="1731" cy="1347"/>
                </a:xfrm>
                <a:prstGeom prst="diamond">
                  <a:avLst/>
                </a:prstGeom>
                <a:solidFill>
                  <a:srgbClr val="FFFFCC"/>
                </a:soli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FFFFCC"/>
                  </a:extrusionClr>
                  <a:contourClr>
                    <a:srgbClr val="FF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3" name="AutoShape 10"/>
                <p:cNvSpPr>
                  <a:spLocks noChangeArrowheads="1"/>
                </p:cNvSpPr>
                <p:nvPr/>
              </p:nvSpPr>
              <p:spPr bwMode="gray">
                <a:xfrm>
                  <a:off x="2898" y="966"/>
                  <a:ext cx="1731" cy="1347"/>
                </a:xfrm>
                <a:prstGeom prst="diamond">
                  <a:avLst/>
                </a:prstGeom>
                <a:solidFill>
                  <a:srgbClr val="FFCC66"/>
                </a:soli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FFCC66"/>
                  </a:extrusionClr>
                  <a:contourClr>
                    <a:srgbClr val="FFCC66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" name="AutoShape 11"/>
                <p:cNvSpPr>
                  <a:spLocks noChangeArrowheads="1"/>
                </p:cNvSpPr>
                <p:nvPr/>
              </p:nvSpPr>
              <p:spPr bwMode="gray">
                <a:xfrm>
                  <a:off x="2909" y="845"/>
                  <a:ext cx="1731" cy="1347"/>
                </a:xfrm>
                <a:prstGeom prst="diamond">
                  <a:avLst/>
                </a:prstGeom>
                <a:gradFill rotWithShape="1">
                  <a:gsLst>
                    <a:gs pos="0">
                      <a:srgbClr val="A965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FF9900"/>
                  </a:extrusionClr>
                  <a:contourClr>
                    <a:srgbClr val="A96500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9" name="Group 12"/>
              <p:cNvGrpSpPr>
                <a:grpSpLocks/>
              </p:cNvGrpSpPr>
              <p:nvPr/>
            </p:nvGrpSpPr>
            <p:grpSpPr bwMode="auto">
              <a:xfrm>
                <a:off x="1281" y="1104"/>
                <a:ext cx="1503" cy="1312"/>
                <a:chOff x="1179" y="849"/>
                <a:chExt cx="1743" cy="1601"/>
              </a:xfrm>
            </p:grpSpPr>
            <p:sp>
              <p:nvSpPr>
                <p:cNvPr id="99" name="AutoShape 13"/>
                <p:cNvSpPr>
                  <a:spLocks noChangeArrowheads="1"/>
                </p:cNvSpPr>
                <p:nvPr/>
              </p:nvSpPr>
              <p:spPr bwMode="gray">
                <a:xfrm>
                  <a:off x="1179" y="1103"/>
                  <a:ext cx="1731" cy="1347"/>
                </a:xfrm>
                <a:prstGeom prst="diamond">
                  <a:avLst/>
                </a:prstGeom>
                <a:solidFill>
                  <a:srgbClr val="CCECFF"/>
                </a:soli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  <a:contourClr>
                    <a:srgbClr val="CCEC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0" name="AutoShape 14"/>
                <p:cNvSpPr>
                  <a:spLocks noChangeArrowheads="1"/>
                </p:cNvSpPr>
                <p:nvPr/>
              </p:nvSpPr>
              <p:spPr bwMode="gray">
                <a:xfrm>
                  <a:off x="1180" y="970"/>
                  <a:ext cx="1731" cy="1347"/>
                </a:xfrm>
                <a:prstGeom prst="diamond">
                  <a:avLst/>
                </a:prstGeom>
                <a:solidFill>
                  <a:srgbClr val="CC99FF"/>
                </a:soli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CC99FF"/>
                  </a:extrusionClr>
                  <a:contourClr>
                    <a:srgbClr val="CC99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1" name="AutoShape 15"/>
                <p:cNvSpPr>
                  <a:spLocks noChangeArrowheads="1"/>
                </p:cNvSpPr>
                <p:nvPr/>
              </p:nvSpPr>
              <p:spPr bwMode="gray">
                <a:xfrm>
                  <a:off x="1191" y="849"/>
                  <a:ext cx="1731" cy="1347"/>
                </a:xfrm>
                <a:prstGeom prst="diamond">
                  <a:avLst/>
                </a:prstGeom>
                <a:gradFill rotWithShape="1">
                  <a:gsLst>
                    <a:gs pos="0">
                      <a:srgbClr val="393956"/>
                    </a:gs>
                    <a:gs pos="100000">
                      <a:srgbClr val="666699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666699"/>
                  </a:extrusionClr>
                  <a:contourClr>
                    <a:srgbClr val="393956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0" name="Rectangle 17"/>
              <p:cNvSpPr>
                <a:spLocks noChangeArrowheads="1"/>
              </p:cNvSpPr>
              <p:nvPr/>
            </p:nvSpPr>
            <p:spPr bwMode="gray">
              <a:xfrm>
                <a:off x="3248" y="1558"/>
                <a:ext cx="632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 sz="3000" b="1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à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Times New Roman" panose="02020603050405020304" pitchFamily="18" charset="0"/>
                  <a:buChar char="-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—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HDLC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Rectangle 18"/>
              <p:cNvSpPr>
                <a:spLocks noChangeArrowheads="1"/>
              </p:cNvSpPr>
              <p:nvPr/>
            </p:nvSpPr>
            <p:spPr bwMode="gray">
              <a:xfrm>
                <a:off x="2453" y="2275"/>
                <a:ext cx="794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 sz="3000" b="1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à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Times New Roman" panose="02020603050405020304" pitchFamily="18" charset="0"/>
                  <a:buChar char="-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—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云安全</a:t>
                </a:r>
                <a:endParaRPr lang="en-US" altLang="zh-CN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2" name="Group 27"/>
              <p:cNvGrpSpPr>
                <a:grpSpLocks/>
              </p:cNvGrpSpPr>
              <p:nvPr/>
            </p:nvGrpSpPr>
            <p:grpSpPr bwMode="auto">
              <a:xfrm>
                <a:off x="2025" y="1734"/>
                <a:ext cx="1503" cy="1315"/>
                <a:chOff x="2057" y="1433"/>
                <a:chExt cx="1743" cy="1603"/>
              </a:xfrm>
            </p:grpSpPr>
            <p:sp>
              <p:nvSpPr>
                <p:cNvPr id="96" name="AutoShape 28"/>
                <p:cNvSpPr>
                  <a:spLocks noChangeArrowheads="1"/>
                </p:cNvSpPr>
                <p:nvPr/>
              </p:nvSpPr>
              <p:spPr bwMode="gray">
                <a:xfrm>
                  <a:off x="2057" y="1690"/>
                  <a:ext cx="1731" cy="1346"/>
                </a:xfrm>
                <a:prstGeom prst="diamond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  <a:contourClr>
                    <a:srgbClr val="CCFF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AutoShape 29"/>
                <p:cNvSpPr>
                  <a:spLocks noChangeArrowheads="1"/>
                </p:cNvSpPr>
                <p:nvPr/>
              </p:nvSpPr>
              <p:spPr bwMode="gray">
                <a:xfrm>
                  <a:off x="2058" y="1561"/>
                  <a:ext cx="1731" cy="1346"/>
                </a:xfrm>
                <a:prstGeom prst="diamond">
                  <a:avLst/>
                </a:prstGeom>
                <a:solidFill>
                  <a:srgbClr val="33CCFF"/>
                </a:soli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33CCFF"/>
                  </a:extrusionClr>
                  <a:contourClr>
                    <a:srgbClr val="33CC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AutoShape 30"/>
                <p:cNvSpPr>
                  <a:spLocks noChangeArrowheads="1"/>
                </p:cNvSpPr>
                <p:nvPr/>
              </p:nvSpPr>
              <p:spPr bwMode="gray">
                <a:xfrm>
                  <a:off x="2069" y="1433"/>
                  <a:ext cx="1731" cy="1346"/>
                </a:xfrm>
                <a:prstGeom prst="diamond">
                  <a:avLst/>
                </a:prstGeom>
                <a:gradFill rotWithShape="1">
                  <a:gsLst>
                    <a:gs pos="0">
                      <a:srgbClr val="006587"/>
                    </a:gs>
                    <a:gs pos="100000">
                      <a:srgbClr val="0099CC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0099CC"/>
                  </a:extrusionClr>
                  <a:contourClr>
                    <a:srgbClr val="006587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3" name="Rectangle 31"/>
              <p:cNvSpPr>
                <a:spLocks noChangeArrowheads="1"/>
              </p:cNvSpPr>
              <p:nvPr/>
            </p:nvSpPr>
            <p:spPr bwMode="gray">
              <a:xfrm>
                <a:off x="1643" y="1564"/>
                <a:ext cx="66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 sz="3000" b="1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à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Times New Roman" panose="02020603050405020304" pitchFamily="18" charset="0"/>
                  <a:buChar char="-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—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帧中继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Rectangle 42"/>
              <p:cNvSpPr>
                <a:spLocks noChangeArrowheads="1"/>
              </p:cNvSpPr>
              <p:nvPr/>
            </p:nvSpPr>
            <p:spPr bwMode="gray">
              <a:xfrm>
                <a:off x="3579" y="2942"/>
                <a:ext cx="1178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 sz="3000" b="1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à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Times New Roman" panose="02020603050405020304" pitchFamily="18" charset="0"/>
                  <a:buChar char="-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—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终端接入安全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Rectangle 16"/>
              <p:cNvSpPr>
                <a:spLocks noChangeArrowheads="1"/>
              </p:cNvSpPr>
              <p:nvPr/>
            </p:nvSpPr>
            <p:spPr bwMode="gray">
              <a:xfrm>
                <a:off x="2543" y="2152"/>
                <a:ext cx="49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 sz="3000" b="1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à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Times New Roman" panose="02020603050405020304" pitchFamily="18" charset="0"/>
                  <a:buChar char="-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—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PPP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194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33147"/>
            <a:ext cx="8229443" cy="457200"/>
          </a:xfrm>
        </p:spPr>
        <p:txBody>
          <a:bodyPr/>
          <a:lstStyle/>
          <a:p>
            <a:pPr algn="l"/>
            <a:r>
              <a:rPr lang="en-US" altLang="zh-CN" dirty="0"/>
              <a:t>PPP</a:t>
            </a:r>
            <a:r>
              <a:rPr lang="zh-CN" altLang="en-US" dirty="0"/>
              <a:t>链路建立过程</a:t>
            </a:r>
          </a:p>
        </p:txBody>
      </p:sp>
      <p:sp>
        <p:nvSpPr>
          <p:cNvPr id="9" name="AutoShape 2" descr="mk:@MSITStore:D:\3操作手册\MSR5600\20191027-H3C%20MSR%205600路由器%20配置指导(V7)-R0707-6W303.chm::/05-二层技术-广域网接入配置指导/html/01-PPP配置.files/image001.png"/>
          <p:cNvSpPr>
            <a:spLocks noChangeAspect="1" noChangeArrowheads="1"/>
          </p:cNvSpPr>
          <p:nvPr/>
        </p:nvSpPr>
        <p:spPr bwMode="auto">
          <a:xfrm>
            <a:off x="63500" y="-136525"/>
            <a:ext cx="4076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4" descr="mk:@MSITStore:D:\3操作手册\MSR5600\20191027-H3C%20MSR%205600路由器%20配置指导(V7)-R0707-6W303.chm::/05-二层技术-广域网接入配置指导/html/01-PPP配置.files/image001.png"/>
          <p:cNvSpPr>
            <a:spLocks noChangeAspect="1" noChangeArrowheads="1"/>
          </p:cNvSpPr>
          <p:nvPr/>
        </p:nvSpPr>
        <p:spPr bwMode="auto">
          <a:xfrm>
            <a:off x="215900" y="15875"/>
            <a:ext cx="4076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0" y="884698"/>
            <a:ext cx="4076700" cy="12192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47664" y="2298249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初始状态：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dead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当物理层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Establish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阶段。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Establish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阶段主要进行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协商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。包括：认证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类型、最大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接收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单元、魔术字等。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如果协商失败：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回到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Dead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如果协商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Opened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，表示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链路已经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进入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Authenticate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阶段，开始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CHAP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等认证。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认证失败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Terminate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阶段，拆除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链路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LCP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状态为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Down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回到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Dead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     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认证成功，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会上报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Success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事件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 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NCP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协商阶段（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协商、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IPv6CP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协商）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协商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成功 开始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承载协商指定的网络层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报文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否则终止。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 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此，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链路将一直保持通信，直至有明确的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消息关闭这条链路，或发生了某些外部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事件。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802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/>
          <p:cNvSpPr txBox="1"/>
          <p:nvPr/>
        </p:nvSpPr>
        <p:spPr>
          <a:xfrm>
            <a:off x="3027482" y="2147575"/>
            <a:ext cx="3297247" cy="727377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第二部分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缆及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接口模块类型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连接符 9"/>
          <p:cNvCxnSpPr/>
          <p:nvPr/>
        </p:nvCxnSpPr>
        <p:spPr>
          <a:xfrm flipV="1">
            <a:off x="2660901" y="1923678"/>
            <a:ext cx="0" cy="1420419"/>
          </a:xfrm>
          <a:prstGeom prst="line">
            <a:avLst/>
          </a:prstGeom>
          <a:noFill/>
          <a:ln w="12700" cap="flat" cmpd="sng" algn="ctr">
            <a:solidFill>
              <a:srgbClr val="E60012"/>
            </a:solidFill>
            <a:prstDash val="dash"/>
          </a:ln>
          <a:effectLst/>
        </p:spPr>
      </p:cxnSp>
      <p:sp>
        <p:nvSpPr>
          <p:cNvPr id="18" name="TextBox 13"/>
          <p:cNvSpPr txBox="1"/>
          <p:nvPr/>
        </p:nvSpPr>
        <p:spPr>
          <a:xfrm>
            <a:off x="1407117" y="3189672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25"/>
          <p:cNvGrpSpPr/>
          <p:nvPr/>
        </p:nvGrpSpPr>
        <p:grpSpPr>
          <a:xfrm>
            <a:off x="1259632" y="1989267"/>
            <a:ext cx="1050058" cy="1050116"/>
            <a:chOff x="304800" y="673100"/>
            <a:chExt cx="4000500" cy="4000500"/>
          </a:xfrm>
          <a:solidFill>
            <a:srgbClr val="E60012"/>
          </a:solidFill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1365170" y="2233776"/>
            <a:ext cx="9025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C7ED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890507" cy="457200"/>
          </a:xfrm>
        </p:spPr>
        <p:txBody>
          <a:bodyPr/>
          <a:lstStyle/>
          <a:p>
            <a:pPr algn="l"/>
            <a:r>
              <a:rPr lang="zh-CN" altLang="en-US" dirty="0" smtClean="0"/>
              <a:t>广域网接入模块</a:t>
            </a:r>
            <a:endParaRPr lang="zh-CN" altLang="en-US" dirty="0"/>
          </a:p>
        </p:txBody>
      </p:sp>
      <p:pic>
        <p:nvPicPr>
          <p:cNvPr id="13" name="Picture 18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28" y="3364905"/>
            <a:ext cx="14398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53" y="3291880"/>
            <a:ext cx="12239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7555"/>
            <a:ext cx="13985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21"/>
          <p:cNvSpPr>
            <a:spLocks/>
          </p:cNvSpPr>
          <p:nvPr/>
        </p:nvSpPr>
        <p:spPr bwMode="auto">
          <a:xfrm>
            <a:off x="5219328" y="2253139"/>
            <a:ext cx="431800" cy="369332"/>
          </a:xfrm>
          <a:custGeom>
            <a:avLst/>
            <a:gdLst>
              <a:gd name="T0" fmla="*/ 0 w 912"/>
              <a:gd name="T1" fmla="*/ 0 h 240"/>
              <a:gd name="T2" fmla="*/ 2147483647 w 912"/>
              <a:gd name="T3" fmla="*/ 2147483647 h 240"/>
              <a:gd name="T4" fmla="*/ 2147483647 w 912"/>
              <a:gd name="T5" fmla="*/ 2147483647 h 240"/>
              <a:gd name="T6" fmla="*/ 2147483647 w 91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40"/>
              <a:gd name="T14" fmla="*/ 912 w 91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40">
                <a:moveTo>
                  <a:pt x="0" y="0"/>
                </a:moveTo>
                <a:cubicBezTo>
                  <a:pt x="84" y="32"/>
                  <a:pt x="168" y="64"/>
                  <a:pt x="288" y="96"/>
                </a:cubicBezTo>
                <a:cubicBezTo>
                  <a:pt x="408" y="128"/>
                  <a:pt x="616" y="168"/>
                  <a:pt x="720" y="192"/>
                </a:cubicBezTo>
                <a:cubicBezTo>
                  <a:pt x="824" y="216"/>
                  <a:pt x="868" y="228"/>
                  <a:pt x="912" y="240"/>
                </a:cubicBezTo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7595816" y="3436342"/>
            <a:ext cx="1008062" cy="3603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4211266" y="3507780"/>
            <a:ext cx="1290637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zh-CN" altLang="en-US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4066803" y="1923455"/>
            <a:ext cx="1152525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ATM</a:t>
            </a:r>
            <a:r>
              <a:rPr lang="zh-CN" altLang="en-US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pic>
        <p:nvPicPr>
          <p:cNvPr id="20" name="Picture 28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28" y="3580805"/>
            <a:ext cx="1296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011491" y="3723680"/>
            <a:ext cx="1020762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串口模块</a:t>
            </a:r>
          </a:p>
        </p:txBody>
      </p:sp>
      <p:sp>
        <p:nvSpPr>
          <p:cNvPr id="24" name="Freeform 30"/>
          <p:cNvSpPr>
            <a:spLocks/>
          </p:cNvSpPr>
          <p:nvPr/>
        </p:nvSpPr>
        <p:spPr bwMode="auto">
          <a:xfrm>
            <a:off x="7164016" y="3070702"/>
            <a:ext cx="431800" cy="369332"/>
          </a:xfrm>
          <a:custGeom>
            <a:avLst/>
            <a:gdLst>
              <a:gd name="T0" fmla="*/ 0 w 912"/>
              <a:gd name="T1" fmla="*/ 0 h 240"/>
              <a:gd name="T2" fmla="*/ 2147483647 w 912"/>
              <a:gd name="T3" fmla="*/ 2147483647 h 240"/>
              <a:gd name="T4" fmla="*/ 2147483647 w 912"/>
              <a:gd name="T5" fmla="*/ 2147483647 h 240"/>
              <a:gd name="T6" fmla="*/ 2147483647 w 91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40"/>
              <a:gd name="T14" fmla="*/ 912 w 91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40">
                <a:moveTo>
                  <a:pt x="0" y="0"/>
                </a:moveTo>
                <a:cubicBezTo>
                  <a:pt x="84" y="32"/>
                  <a:pt x="168" y="64"/>
                  <a:pt x="288" y="96"/>
                </a:cubicBezTo>
                <a:cubicBezTo>
                  <a:pt x="408" y="128"/>
                  <a:pt x="616" y="168"/>
                  <a:pt x="720" y="192"/>
                </a:cubicBezTo>
                <a:cubicBezTo>
                  <a:pt x="824" y="216"/>
                  <a:pt x="868" y="228"/>
                  <a:pt x="912" y="240"/>
                </a:cubicBezTo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31"/>
          <p:cNvSpPr>
            <a:spLocks/>
          </p:cNvSpPr>
          <p:nvPr/>
        </p:nvSpPr>
        <p:spPr bwMode="auto">
          <a:xfrm>
            <a:off x="6155953" y="3323114"/>
            <a:ext cx="287338" cy="369332"/>
          </a:xfrm>
          <a:custGeom>
            <a:avLst/>
            <a:gdLst>
              <a:gd name="T0" fmla="*/ 0 w 912"/>
              <a:gd name="T1" fmla="*/ 0 h 240"/>
              <a:gd name="T2" fmla="*/ 2147483647 w 912"/>
              <a:gd name="T3" fmla="*/ 2147483647 h 240"/>
              <a:gd name="T4" fmla="*/ 2147483647 w 912"/>
              <a:gd name="T5" fmla="*/ 2147483647 h 240"/>
              <a:gd name="T6" fmla="*/ 2147483647 w 91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40"/>
              <a:gd name="T14" fmla="*/ 912 w 91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40">
                <a:moveTo>
                  <a:pt x="0" y="0"/>
                </a:moveTo>
                <a:cubicBezTo>
                  <a:pt x="84" y="32"/>
                  <a:pt x="168" y="64"/>
                  <a:pt x="288" y="96"/>
                </a:cubicBezTo>
                <a:cubicBezTo>
                  <a:pt x="408" y="128"/>
                  <a:pt x="616" y="168"/>
                  <a:pt x="720" y="192"/>
                </a:cubicBezTo>
                <a:cubicBezTo>
                  <a:pt x="824" y="216"/>
                  <a:pt x="868" y="228"/>
                  <a:pt x="912" y="240"/>
                </a:cubicBezTo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33"/>
          <p:cNvSpPr>
            <a:spLocks/>
          </p:cNvSpPr>
          <p:nvPr/>
        </p:nvSpPr>
        <p:spPr bwMode="auto">
          <a:xfrm flipV="1">
            <a:off x="6660778" y="2243614"/>
            <a:ext cx="863600" cy="369332"/>
          </a:xfrm>
          <a:custGeom>
            <a:avLst/>
            <a:gdLst>
              <a:gd name="T0" fmla="*/ 0 w 912"/>
              <a:gd name="T1" fmla="*/ 0 h 240"/>
              <a:gd name="T2" fmla="*/ 2147483647 w 912"/>
              <a:gd name="T3" fmla="*/ 2147483647 h 240"/>
              <a:gd name="T4" fmla="*/ 2147483647 w 912"/>
              <a:gd name="T5" fmla="*/ 2147483647 h 240"/>
              <a:gd name="T6" fmla="*/ 2147483647 w 91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40"/>
              <a:gd name="T14" fmla="*/ 912 w 91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40">
                <a:moveTo>
                  <a:pt x="0" y="0"/>
                </a:moveTo>
                <a:cubicBezTo>
                  <a:pt x="84" y="32"/>
                  <a:pt x="168" y="64"/>
                  <a:pt x="288" y="96"/>
                </a:cubicBezTo>
                <a:cubicBezTo>
                  <a:pt x="408" y="128"/>
                  <a:pt x="616" y="168"/>
                  <a:pt x="720" y="192"/>
                </a:cubicBezTo>
                <a:cubicBezTo>
                  <a:pt x="824" y="216"/>
                  <a:pt x="868" y="228"/>
                  <a:pt x="912" y="240"/>
                </a:cubicBezTo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Picture 35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78" y="1923455"/>
            <a:ext cx="1295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7451353" y="2067917"/>
            <a:ext cx="1152525" cy="3603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ISDN</a:t>
            </a:r>
            <a:r>
              <a:rPr lang="zh-CN" altLang="en-US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29" name="Freeform 33"/>
          <p:cNvSpPr>
            <a:spLocks/>
          </p:cNvSpPr>
          <p:nvPr/>
        </p:nvSpPr>
        <p:spPr bwMode="auto">
          <a:xfrm flipV="1">
            <a:off x="4858966" y="3045302"/>
            <a:ext cx="863600" cy="369332"/>
          </a:xfrm>
          <a:custGeom>
            <a:avLst/>
            <a:gdLst>
              <a:gd name="T0" fmla="*/ 0 w 912"/>
              <a:gd name="T1" fmla="*/ 0 h 240"/>
              <a:gd name="T2" fmla="*/ 2147483647 w 912"/>
              <a:gd name="T3" fmla="*/ 2147483647 h 240"/>
              <a:gd name="T4" fmla="*/ 2147483647 w 912"/>
              <a:gd name="T5" fmla="*/ 2147483647 h 240"/>
              <a:gd name="T6" fmla="*/ 2147483647 w 91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40"/>
              <a:gd name="T14" fmla="*/ 912 w 91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40">
                <a:moveTo>
                  <a:pt x="0" y="0"/>
                </a:moveTo>
                <a:cubicBezTo>
                  <a:pt x="84" y="32"/>
                  <a:pt x="168" y="64"/>
                  <a:pt x="288" y="96"/>
                </a:cubicBezTo>
                <a:cubicBezTo>
                  <a:pt x="408" y="128"/>
                  <a:pt x="616" y="168"/>
                  <a:pt x="720" y="192"/>
                </a:cubicBezTo>
                <a:cubicBezTo>
                  <a:pt x="824" y="216"/>
                  <a:pt x="868" y="228"/>
                  <a:pt x="912" y="240"/>
                </a:cubicBezTo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17" descr="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91" y="2464792"/>
            <a:ext cx="18716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937257" y="2759405"/>
            <a:ext cx="935956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8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广域网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53233" y="1380009"/>
            <a:ext cx="3262561" cy="303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800100" indent="-3429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marL="457200" lvl="1" indent="0" eaLnBrk="1" hangingPunct="1">
              <a:buNone/>
            </a:pPr>
            <a:r>
              <a:rPr kumimoji="0"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从接入模块分为：</a:t>
            </a:r>
            <a:endParaRPr kumimoji="0" lang="en-US" altLang="zh-CN" sz="2000" b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/>
            <a:r>
              <a:rPr kumimoji="0"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串口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lvl="1" eaLnBrk="1" hangingPunct="1"/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E1/T1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lvl="1" eaLnBrk="1" hangingPunct="1"/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AM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lvl="1" eaLnBrk="1" hangingPunct="1"/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ATM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lvl="1" eaLnBrk="1" hangingPunct="1"/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CPOS/POS 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lvl="1" eaLnBrk="1" hangingPunct="1"/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ISDN 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lvl="1" eaLnBrk="1" hangingPunct="1"/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ADSL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kumimoji="0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3204" y="945916"/>
            <a:ext cx="4871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从插卡类型分为：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SIC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卡、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MIM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卡和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FIC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86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1882395" cy="457200"/>
          </a:xfrm>
        </p:spPr>
        <p:txBody>
          <a:bodyPr/>
          <a:lstStyle/>
          <a:p>
            <a:pPr algn="l"/>
            <a:r>
              <a:rPr lang="zh-CN" altLang="en-US" dirty="0" smtClean="0"/>
              <a:t>串口</a:t>
            </a:r>
            <a:r>
              <a:rPr lang="zh-CN" altLang="en-US" dirty="0"/>
              <a:t>模块</a:t>
            </a:r>
          </a:p>
        </p:txBody>
      </p:sp>
      <p:sp>
        <p:nvSpPr>
          <p:cNvPr id="3" name="矩形 2"/>
          <p:cNvSpPr/>
          <p:nvPr/>
        </p:nvSpPr>
        <p:spPr>
          <a:xfrm>
            <a:off x="1187624" y="987574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同步串口</a:t>
            </a:r>
          </a:p>
          <a:p>
            <a:pPr lvl="1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发送端和接收端的时钟信号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频率一致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，使用同步通信方式来传输数据的接口。</a:t>
            </a:r>
          </a:p>
          <a:p>
            <a:pPr lvl="1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接口类型：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支持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的链路层协议包括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、帧中继、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LAPB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X.25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buFontTx/>
              <a:buNone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异步串口</a:t>
            </a:r>
          </a:p>
          <a:p>
            <a:pPr lvl="1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数据传输中字符之间的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时间间隔不固定，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使用异步通信方式传输数据的接口。</a:t>
            </a:r>
          </a:p>
          <a:p>
            <a:pPr lvl="1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接口类型：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链路层协议可以为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，网络层协议可以为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35739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816" y="322772"/>
            <a:ext cx="3898619" cy="457200"/>
          </a:xfrm>
        </p:spPr>
        <p:txBody>
          <a:bodyPr/>
          <a:lstStyle/>
          <a:p>
            <a:pPr algn="l"/>
            <a:r>
              <a:rPr lang="zh-CN" altLang="en-US" dirty="0" smtClean="0"/>
              <a:t>同步</a:t>
            </a:r>
            <a:r>
              <a:rPr lang="zh-CN" altLang="en-US" dirty="0"/>
              <a:t>线缆接入</a:t>
            </a:r>
            <a:r>
              <a:rPr lang="zh-CN" altLang="en-US" dirty="0" smtClean="0"/>
              <a:t>示例</a:t>
            </a:r>
            <a:endParaRPr lang="zh-CN" alt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90" y="913716"/>
            <a:ext cx="2454591" cy="152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289410" y="2520345"/>
            <a:ext cx="2520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SIC-1SAE模块V.35</a:t>
            </a:r>
            <a:r>
              <a:rPr kumimoji="0"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DTE</a:t>
            </a:r>
            <a:r>
              <a:rPr kumimoji="0"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52" y="2910304"/>
            <a:ext cx="2520429" cy="147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156176" y="951062"/>
            <a:ext cx="1223962" cy="288925"/>
          </a:xfrm>
          <a:prstGeom prst="wedgeRectCallout">
            <a:avLst>
              <a:gd name="adj1" fmla="val -127560"/>
              <a:gd name="adj2" fmla="val 209889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SIC-1SAE</a:t>
            </a:r>
            <a:r>
              <a:rPr kumimoji="0"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331640" y="1059582"/>
            <a:ext cx="1223963" cy="288925"/>
          </a:xfrm>
          <a:prstGeom prst="wedgeRectCallout">
            <a:avLst>
              <a:gd name="adj1" fmla="val 111088"/>
              <a:gd name="adj2" fmla="val 308760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V.35 DTE</a:t>
            </a:r>
            <a:r>
              <a:rPr kumimoji="0"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电缆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474788" y="3291930"/>
            <a:ext cx="1223962" cy="288925"/>
          </a:xfrm>
          <a:prstGeom prst="wedgeRectCallout">
            <a:avLst>
              <a:gd name="adj1" fmla="val 109882"/>
              <a:gd name="adj2" fmla="val 242477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V.24 DTE</a:t>
            </a:r>
            <a:r>
              <a:rPr kumimoji="0"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电缆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6372200" y="2765841"/>
            <a:ext cx="1223963" cy="288925"/>
          </a:xfrm>
          <a:prstGeom prst="wedgeRectCallout">
            <a:avLst>
              <a:gd name="adj1" fmla="val -126134"/>
              <a:gd name="adj2" fmla="val 231319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SIC-1SAE</a:t>
            </a:r>
            <a:r>
              <a:rPr kumimoji="0"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265790" y="4555200"/>
            <a:ext cx="2476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SIC-1SAE模块V.</a:t>
            </a:r>
            <a:r>
              <a:rPr kumimoji="0"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DTE</a:t>
            </a:r>
            <a:r>
              <a:rPr kumimoji="0"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</a:p>
        </p:txBody>
      </p:sp>
    </p:spTree>
    <p:extLst>
      <p:ext uri="{BB962C8B-B14F-4D97-AF65-F5344CB8AC3E}">
        <p14:creationId xmlns:p14="http://schemas.microsoft.com/office/powerpoint/2010/main" val="2675880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封面模板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-Top Secret  绝密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模板-Secret  机密 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模板-Confidential 秘密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模板-Internal  内参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20F9F0328DBB794BB596573A064C7F7C" ma:contentTypeVersion="1" ma:contentTypeDescription="新建文档。" ma:contentTypeScope="" ma:versionID="e1d1e024392df1f4ba3618986ff610f4">
  <xsd:schema xmlns:xsd="http://www.w3.org/2001/XMLSchema" xmlns:xs="http://www.w3.org/2001/XMLSchema" xmlns:p="http://schemas.microsoft.com/office/2006/metadata/properties" xmlns:ns2="a2b6b20f-9763-4de6-85cc-78589a406804" xmlns:ns3="http://schemas.microsoft.com/sharepoint/v4" targetNamespace="http://schemas.microsoft.com/office/2006/metadata/properties" ma:root="true" ma:fieldsID="67130f4ad5ed48f9b3792515561fb2ad" ns2:_="" ns3:_="">
    <xsd:import namespace="a2b6b20f-9763-4de6-85cc-78589a40680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FilePathEX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6b20f-9763-4de6-85cc-78589a4068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档 ID 值" ma:description="分配至此项的文档 ID 值。" ma:internalName="_dlc_DocId" ma:readOnly="true">
      <xsd:simpleType>
        <xsd:restriction base="dms:Text"/>
      </xsd:simpleType>
    </xsd:element>
    <xsd:element name="_dlc_DocIdUrl" ma:index="9" nillable="true" ma:displayName="文档 ID" ma:description="此文档的永久链接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永久 ID" ma:description="在添加过程中保留 ID。" ma:hidden="true" ma:internalName="_dlc_DocIdPersistId" ma:readOnly="true">
      <xsd:simpleType>
        <xsd:restriction base="dms:Boolean"/>
      </xsd:simpleType>
    </xsd:element>
    <xsd:element name="FilePathEX" ma:index="11" nillable="true" ma:displayName="FilePathEX" ma:description="文档存储路径。供文档搜索使用" ma:internalName="FilePathEX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b6b20f-9763-4de6-85cc-78589a406804">UCFH5TWPWDNU-2072096189-1530</_dlc_DocId>
    <_dlc_DocIdUrl xmlns="a2b6b20f-9763-4de6-85cc-78589a406804">
      <Url>http://cmp.h3c.com:9090/_layouts/15/DocIdRedir.aspx?ID=UCFH5TWPWDNU-2072096189-1530</Url>
      <Description>UCFH5TWPWDNU-2072096189-1530</Description>
    </_dlc_DocIdUrl>
    <FilePathEX xmlns="a2b6b20f-9763-4de6-85cc-78589a406804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5331411B-FDAD-436B-B4B9-949145A0D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b6b20f-9763-4de6-85cc-78589a40680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3FCC09-8EAB-4EDA-B4A0-E79EA54407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F95F76-8C9F-4243-84CB-01F5C4D233E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5817CBB-9A96-4174-A97D-C86CA5BB2DED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a2b6b20f-9763-4de6-85cc-78589a406804"/>
    <ds:schemaRef ds:uri="http://schemas.microsoft.com/office/infopath/2007/PartnerControls"/>
    <ds:schemaRef ds:uri="http://schemas.microsoft.com/sharepoint/v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新华三集团PPT模板-白底中文模板</Template>
  <TotalTime>1718</TotalTime>
  <Words>3225</Words>
  <Application>Microsoft Office PowerPoint</Application>
  <PresentationFormat>全屏显示(16:9)</PresentationFormat>
  <Paragraphs>383</Paragraphs>
  <Slides>38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38</vt:i4>
      </vt:variant>
    </vt:vector>
  </HeadingPairs>
  <TitlesOfParts>
    <vt:vector size="58" baseType="lpstr">
      <vt:lpstr>Arial Unicode MS</vt:lpstr>
      <vt:lpstr>等线</vt:lpstr>
      <vt:lpstr>等线 Light</vt:lpstr>
      <vt:lpstr>华文细黑</vt:lpstr>
      <vt:lpstr>华文中宋</vt:lpstr>
      <vt:lpstr>SimSun</vt:lpstr>
      <vt:lpstr>SimSun</vt:lpstr>
      <vt:lpstr>微软雅黑</vt:lpstr>
      <vt:lpstr>Arial</vt:lpstr>
      <vt:lpstr>Calibri</vt:lpstr>
      <vt:lpstr>Century Gothic</vt:lpstr>
      <vt:lpstr>Impact</vt:lpstr>
      <vt:lpstr>Microsoft Sans Serif</vt:lpstr>
      <vt:lpstr>Times New Roman</vt:lpstr>
      <vt:lpstr>Wingdings</vt:lpstr>
      <vt:lpstr>封面模板</vt:lpstr>
      <vt:lpstr>模板-Top Secret  绝密</vt:lpstr>
      <vt:lpstr>模板-Secret  机密 </vt:lpstr>
      <vt:lpstr>模板-Confidential 秘密</vt:lpstr>
      <vt:lpstr>模板-Internal  内参</vt:lpstr>
      <vt:lpstr>PowerPoint 演示文稿</vt:lpstr>
      <vt:lpstr>PowerPoint 演示文稿</vt:lpstr>
      <vt:lpstr>PowerPoint 演示文稿</vt:lpstr>
      <vt:lpstr>广域网协议</vt:lpstr>
      <vt:lpstr>PPP链路建立过程</vt:lpstr>
      <vt:lpstr>PowerPoint 演示文稿</vt:lpstr>
      <vt:lpstr>广域网接入模块</vt:lpstr>
      <vt:lpstr>串口模块</vt:lpstr>
      <vt:lpstr>同步线缆接入示例</vt:lpstr>
      <vt:lpstr>异步线缆接入示例</vt:lpstr>
      <vt:lpstr>E1/T1模块</vt:lpstr>
      <vt:lpstr>E1线缆连接</vt:lpstr>
      <vt:lpstr>E1模块接入线缆</vt:lpstr>
      <vt:lpstr>E1/CE1/PRI接口工作方式</vt:lpstr>
      <vt:lpstr>E1/CE1/PRI接口命令</vt:lpstr>
      <vt:lpstr>E1-F板卡接口工作方式</vt:lpstr>
      <vt:lpstr>CPOS/POS模块</vt:lpstr>
      <vt:lpstr>CPOS/POS模块</vt:lpstr>
      <vt:lpstr>POS/CPOS模块常用命令</vt:lpstr>
      <vt:lpstr>CPOS模块配置示例</vt:lpstr>
      <vt:lpstr>PowerPoint 演示文稿</vt:lpstr>
      <vt:lpstr>常见问题定位</vt:lpstr>
      <vt:lpstr>常见问题排查</vt:lpstr>
      <vt:lpstr>硬件排查</vt:lpstr>
      <vt:lpstr>线缆及接地排查</vt:lpstr>
      <vt:lpstr>线缆及接地排查</vt:lpstr>
      <vt:lpstr>打环排查</vt:lpstr>
      <vt:lpstr>打环排查</vt:lpstr>
      <vt:lpstr>打环排查举例</vt:lpstr>
      <vt:lpstr>打环排查举例</vt:lpstr>
      <vt:lpstr>配置排查</vt:lpstr>
      <vt:lpstr>配置排查</vt:lpstr>
      <vt:lpstr>配置排查</vt:lpstr>
      <vt:lpstr>配置排查</vt:lpstr>
      <vt:lpstr>配置排查</vt:lpstr>
      <vt:lpstr>信息收集建议</vt:lpstr>
      <vt:lpstr>课程总结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PPT使用说明</dc:title>
  <dc:creator>dingyuanmeng 11958；chenxiao 18258</dc:creator>
  <cp:lastModifiedBy>chenxiao (TS)</cp:lastModifiedBy>
  <cp:revision>400</cp:revision>
  <cp:lastPrinted>2013-01-19T15:46:00Z</cp:lastPrinted>
  <dcterms:created xsi:type="dcterms:W3CDTF">2016-05-11T02:15:00Z</dcterms:created>
  <dcterms:modified xsi:type="dcterms:W3CDTF">2020-06-09T01:05:33Z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0x01010020F9F0328DBB794BB596573A064C7F7C</vt:lpwstr>
  </property>
  <property fmtid="{D5CDD505-2E9C-101B-9397-08002B2CF9AE}" pid="3" name="NXPowerLiteLastOptimized">
    <vt:lpwstr>2934491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D5.0.6</vt:lpwstr>
  </property>
  <property fmtid="{D5CDD505-2E9C-101B-9397-08002B2CF9AE}" pid="6" name="Version">
    <vt:i4>1</vt:i4>
  </property>
  <property fmtid="{D5CDD505-2E9C-101B-9397-08002B2CF9AE}" pid="7" name="KSOProductBuildVer">
    <vt:lpwstr>2052-10.1.0.6748</vt:lpwstr>
  </property>
  <property fmtid="{D5CDD505-2E9C-101B-9397-08002B2CF9AE}" pid="8" name="_dlc_DocIdItemGuid">
    <vt:lpwstr>49d0cc50-f450-4d28-b598-61a30db7e8b8</vt:lpwstr>
  </property>
</Properties>
</file>