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50" r:id="rId17"/>
    <p:sldMasterId id="2147483662" r:id="rId18"/>
    <p:sldMasterId id="2147483674" r:id="rId19"/>
    <p:sldMasterId id="2147483687" r:id="rId20"/>
  </p:sldMasterIdLst>
  <p:notesMasterIdLst>
    <p:notesMasterId r:id="rId88"/>
  </p:notesMasterIdLst>
  <p:handoutMasterIdLst>
    <p:handoutMasterId r:id="rId89"/>
  </p:handoutMasterIdLst>
  <p:sldIdLst>
    <p:sldId id="1058" r:id="rId21"/>
    <p:sldId id="1063" r:id="rId22"/>
    <p:sldId id="1064" r:id="rId23"/>
    <p:sldId id="1065" r:id="rId24"/>
    <p:sldId id="1066" r:id="rId25"/>
    <p:sldId id="1067" r:id="rId26"/>
    <p:sldId id="1068" r:id="rId27"/>
    <p:sldId id="1069" r:id="rId28"/>
    <p:sldId id="1070" r:id="rId29"/>
    <p:sldId id="1071" r:id="rId30"/>
    <p:sldId id="1072" r:id="rId31"/>
    <p:sldId id="1073" r:id="rId32"/>
    <p:sldId id="1074" r:id="rId33"/>
    <p:sldId id="1075" r:id="rId34"/>
    <p:sldId id="1076" r:id="rId35"/>
    <p:sldId id="1077" r:id="rId36"/>
    <p:sldId id="1078" r:id="rId37"/>
    <p:sldId id="1079" r:id="rId38"/>
    <p:sldId id="1080" r:id="rId39"/>
    <p:sldId id="1081" r:id="rId40"/>
    <p:sldId id="1082" r:id="rId41"/>
    <p:sldId id="1083" r:id="rId42"/>
    <p:sldId id="1084" r:id="rId43"/>
    <p:sldId id="1085" r:id="rId44"/>
    <p:sldId id="1086" r:id="rId45"/>
    <p:sldId id="1087" r:id="rId46"/>
    <p:sldId id="1088" r:id="rId47"/>
    <p:sldId id="1089" r:id="rId48"/>
    <p:sldId id="1090" r:id="rId49"/>
    <p:sldId id="1091" r:id="rId50"/>
    <p:sldId id="1092" r:id="rId51"/>
    <p:sldId id="1093" r:id="rId52"/>
    <p:sldId id="1094" r:id="rId53"/>
    <p:sldId id="1095" r:id="rId54"/>
    <p:sldId id="1096" r:id="rId55"/>
    <p:sldId id="1097" r:id="rId56"/>
    <p:sldId id="1098" r:id="rId57"/>
    <p:sldId id="1099" r:id="rId58"/>
    <p:sldId id="1100" r:id="rId59"/>
    <p:sldId id="1101" r:id="rId60"/>
    <p:sldId id="1102" r:id="rId61"/>
    <p:sldId id="1103" r:id="rId62"/>
    <p:sldId id="1104" r:id="rId63"/>
    <p:sldId id="1105" r:id="rId64"/>
    <p:sldId id="1106" r:id="rId65"/>
    <p:sldId id="1107" r:id="rId66"/>
    <p:sldId id="1108" r:id="rId67"/>
    <p:sldId id="1109" r:id="rId68"/>
    <p:sldId id="1110" r:id="rId69"/>
    <p:sldId id="1111" r:id="rId70"/>
    <p:sldId id="1112" r:id="rId71"/>
    <p:sldId id="1113" r:id="rId72"/>
    <p:sldId id="1114" r:id="rId73"/>
    <p:sldId id="1115" r:id="rId74"/>
    <p:sldId id="1116" r:id="rId75"/>
    <p:sldId id="1117" r:id="rId76"/>
    <p:sldId id="1118" r:id="rId77"/>
    <p:sldId id="1119" r:id="rId78"/>
    <p:sldId id="1120" r:id="rId79"/>
    <p:sldId id="1121" r:id="rId80"/>
    <p:sldId id="1122" r:id="rId81"/>
    <p:sldId id="1123" r:id="rId82"/>
    <p:sldId id="1124" r:id="rId83"/>
    <p:sldId id="1125" r:id="rId84"/>
    <p:sldId id="1126" r:id="rId85"/>
    <p:sldId id="1127" r:id="rId86"/>
    <p:sldId id="1056" r:id="rId87"/>
  </p:sldIdLst>
  <p:sldSz cx="9144000" cy="5143500" type="screen16x9"/>
  <p:notesSz cx="7099300" cy="10234613"/>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521415D9-36F7-43E2-AB2F-B90AF26B5E84}">
      <p14:sectionLst xmlns:p14="http://schemas.microsoft.com/office/powerpoint/2010/main">
        <p14:section name="默认节" id="{361B3245-C396-4324-B033-DBBA010D3D65}">
          <p14:sldIdLst>
            <p14:sldId id="1058"/>
            <p14:sldId id="1063"/>
            <p14:sldId id="1064"/>
            <p14:sldId id="1065"/>
            <p14:sldId id="1066"/>
            <p14:sldId id="1067"/>
            <p14:sldId id="1068"/>
            <p14:sldId id="1069"/>
            <p14:sldId id="1070"/>
            <p14:sldId id="1071"/>
            <p14:sldId id="1072"/>
            <p14:sldId id="1073"/>
            <p14:sldId id="1074"/>
            <p14:sldId id="1075"/>
            <p14:sldId id="1076"/>
            <p14:sldId id="1077"/>
            <p14:sldId id="1078"/>
            <p14:sldId id="1079"/>
            <p14:sldId id="1080"/>
            <p14:sldId id="1081"/>
            <p14:sldId id="1082"/>
            <p14:sldId id="1083"/>
            <p14:sldId id="1084"/>
            <p14:sldId id="1085"/>
            <p14:sldId id="1086"/>
            <p14:sldId id="1087"/>
            <p14:sldId id="1088"/>
            <p14:sldId id="1089"/>
            <p14:sldId id="1090"/>
            <p14:sldId id="1091"/>
            <p14:sldId id="1092"/>
            <p14:sldId id="1093"/>
            <p14:sldId id="1094"/>
            <p14:sldId id="1095"/>
            <p14:sldId id="1096"/>
            <p14:sldId id="1097"/>
            <p14:sldId id="1098"/>
            <p14:sldId id="1099"/>
            <p14:sldId id="1100"/>
            <p14:sldId id="1101"/>
            <p14:sldId id="1102"/>
            <p14:sldId id="1103"/>
            <p14:sldId id="1104"/>
            <p14:sldId id="1105"/>
            <p14:sldId id="1106"/>
            <p14:sldId id="1107"/>
            <p14:sldId id="1108"/>
            <p14:sldId id="1109"/>
            <p14:sldId id="1110"/>
            <p14:sldId id="1111"/>
            <p14:sldId id="1112"/>
            <p14:sldId id="1113"/>
            <p14:sldId id="1114"/>
            <p14:sldId id="1115"/>
            <p14:sldId id="1116"/>
            <p14:sldId id="1117"/>
            <p14:sldId id="1118"/>
            <p14:sldId id="1119"/>
            <p14:sldId id="1120"/>
            <p14:sldId id="1121"/>
            <p14:sldId id="1122"/>
            <p14:sldId id="1123"/>
            <p14:sldId id="1124"/>
            <p14:sldId id="1125"/>
            <p14:sldId id="1126"/>
            <p14:sldId id="1127"/>
            <p14:sldId id="1056"/>
          </p14:sldIdLst>
        </p14:section>
      </p14:sectionLst>
    </p:ext>
    <p:ext uri="{EFAFB233-063F-42B5-8137-9DF3F51BA10A}">
      <p15:sldGuideLst xmlns:p15="http://schemas.microsoft.com/office/powerpoint/2012/main">
        <p15:guide id="1" orient="horz" pos="2037">
          <p15:clr>
            <a:srgbClr val="A4A3A4"/>
          </p15:clr>
        </p15:guide>
        <p15:guide id="2" pos="2882">
          <p15:clr>
            <a:srgbClr val="A4A3A4"/>
          </p15:clr>
        </p15:guide>
        <p15:guide id="3" pos="2309">
          <p15:clr>
            <a:srgbClr val="A4A3A4"/>
          </p15:clr>
        </p15:guide>
        <p15:guide id="4" pos="3444">
          <p15:clr>
            <a:srgbClr val="A4A3A4"/>
          </p15:clr>
        </p15:guide>
        <p15:guide id="5" pos="5547">
          <p15:clr>
            <a:srgbClr val="A4A3A4"/>
          </p15:clr>
        </p15:guide>
        <p15:guide id="6" pos="222">
          <p15:clr>
            <a:srgbClr val="A4A3A4"/>
          </p15:clr>
        </p15:guide>
      </p15:sldGuideLst>
    </p:ext>
    <p:ext uri="{2D200454-40CA-4A62-9FC3-DE9A4176ACB9}">
      <p15:notesGuideLst xmlns:p15="http://schemas.microsoft.com/office/powerpoint/2012/main">
        <p15:guide id="1" orient="horz" pos="3580">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948"/>
    <a:srgbClr val="A0A0A0"/>
    <a:srgbClr val="E60012"/>
    <a:srgbClr val="BFBFBF"/>
    <a:srgbClr val="E62E25"/>
    <a:srgbClr val="E60025"/>
    <a:srgbClr val="E62A12"/>
    <a:srgbClr val="E70011"/>
    <a:srgbClr val="E60011"/>
    <a:srgbClr val="FFE5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80" autoAdjust="0"/>
    <p:restoredTop sz="95865" autoAdjust="0"/>
  </p:normalViewPr>
  <p:slideViewPr>
    <p:cSldViewPr>
      <p:cViewPr varScale="1">
        <p:scale>
          <a:sx n="126" d="100"/>
          <a:sy n="126" d="100"/>
        </p:scale>
        <p:origin x="101" y="72"/>
      </p:cViewPr>
      <p:guideLst>
        <p:guide orient="horz" pos="2037"/>
        <p:guide pos="2882"/>
        <p:guide pos="2309"/>
        <p:guide pos="3444"/>
        <p:guide pos="5547"/>
        <p:guide pos="222"/>
      </p:guideLst>
    </p:cSldViewPr>
  </p:slideViewPr>
  <p:outlineViewPr>
    <p:cViewPr>
      <p:scale>
        <a:sx n="33" d="100"/>
        <a:sy n="33" d="100"/>
      </p:scale>
      <p:origin x="0" y="3300"/>
    </p:cViewPr>
  </p:outlineViewPr>
  <p:notesTextViewPr>
    <p:cViewPr>
      <p:scale>
        <a:sx n="100" d="100"/>
        <a:sy n="100" d="100"/>
      </p:scale>
      <p:origin x="0" y="0"/>
    </p:cViewPr>
  </p:notesTextViewPr>
  <p:sorterViewPr>
    <p:cViewPr>
      <p:scale>
        <a:sx n="46" d="100"/>
        <a:sy n="46" d="100"/>
      </p:scale>
      <p:origin x="0" y="0"/>
    </p:cViewPr>
  </p:sorterViewPr>
  <p:notesViewPr>
    <p:cSldViewPr>
      <p:cViewPr varScale="1">
        <p:scale>
          <a:sx n="63" d="100"/>
          <a:sy n="63" d="100"/>
        </p:scale>
        <p:origin x="3354" y="66"/>
      </p:cViewPr>
      <p:guideLst>
        <p:guide orient="horz" pos="3580"/>
        <p:guide pos="223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handoutMaster" Target="handoutMasters/handoutMaster1.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slide" Target="slides/slide59.xml"/><Relationship Id="rId5" Type="http://schemas.openxmlformats.org/officeDocument/2006/relationships/customXml" Target="../customXml/item5.xml"/><Relationship Id="rId90" Type="http://schemas.openxmlformats.org/officeDocument/2006/relationships/presProps" Target="presProps.xml"/><Relationship Id="rId22" Type="http://schemas.openxmlformats.org/officeDocument/2006/relationships/slide" Target="slides/slide2.xml"/><Relationship Id="rId27" Type="http://schemas.openxmlformats.org/officeDocument/2006/relationships/slide" Target="slides/slide7.xml"/><Relationship Id="rId43" Type="http://schemas.openxmlformats.org/officeDocument/2006/relationships/slide" Target="slides/slide23.xml"/><Relationship Id="rId48" Type="http://schemas.openxmlformats.org/officeDocument/2006/relationships/slide" Target="slides/slide28.xml"/><Relationship Id="rId64" Type="http://schemas.openxmlformats.org/officeDocument/2006/relationships/slide" Target="slides/slide44.xml"/><Relationship Id="rId69" Type="http://schemas.openxmlformats.org/officeDocument/2006/relationships/slide" Target="slides/slide49.xml"/><Relationship Id="rId8" Type="http://schemas.openxmlformats.org/officeDocument/2006/relationships/customXml" Target="../customXml/item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Master" Target="slideMasters/slideMaster1.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4.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customXml" Target="../customXml/item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slideMaster" Target="slideMasters/slideMaster2.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7" Type="http://schemas.openxmlformats.org/officeDocument/2006/relationships/customXml" Target="../customXml/item7.xml"/><Relationship Id="rId71" Type="http://schemas.openxmlformats.org/officeDocument/2006/relationships/slide" Target="slides/slide51.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slide" Target="slides/slide67.xml"/><Relationship Id="rId61" Type="http://schemas.openxmlformats.org/officeDocument/2006/relationships/slide" Target="slides/slide41.xml"/><Relationship Id="rId82" Type="http://schemas.openxmlformats.org/officeDocument/2006/relationships/slide" Target="slides/slide62.xml"/><Relationship Id="rId19" Type="http://schemas.openxmlformats.org/officeDocument/2006/relationships/slideMaster" Target="slideMasters/slideMaster3.xml"/><Relationship Id="rId14" Type="http://schemas.openxmlformats.org/officeDocument/2006/relationships/customXml" Target="../customXml/item14.xml"/><Relationship Id="rId30" Type="http://schemas.openxmlformats.org/officeDocument/2006/relationships/slide" Target="slides/slide10.xml"/><Relationship Id="rId35" Type="http://schemas.openxmlformats.org/officeDocument/2006/relationships/slide" Target="slides/slide15.xml"/><Relationship Id="rId56" Type="http://schemas.openxmlformats.org/officeDocument/2006/relationships/slide" Target="slides/slide36.xml"/><Relationship Id="rId77"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559D1844-888A-4AE6-828D-5C6AE9040315}" type="datetimeFigureOut">
              <a:rPr lang="zh-CN" altLang="en-US" smtClean="0"/>
              <a:pPr/>
              <a:t>2019/11/29</a:t>
            </a:fld>
            <a:endParaRPr lang="zh-CN" altLang="en-US"/>
          </a:p>
        </p:txBody>
      </p:sp>
      <p:sp>
        <p:nvSpPr>
          <p:cNvPr id="4" name="页脚占位符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zh-CN" altLang="en-US"/>
          </a:p>
        </p:txBody>
      </p:sp>
      <p:sp>
        <p:nvSpPr>
          <p:cNvPr id="5" name="灯片编号占位符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FB2549C6-DE8D-4E4A-961E-C75F994C9B23}" type="slidenum">
              <a:rPr lang="zh-CN" altLang="en-US" smtClean="0"/>
              <a:pPr/>
              <a:t>‹#›</a:t>
            </a:fld>
            <a:endParaRPr lang="zh-CN" altLang="en-US"/>
          </a:p>
        </p:txBody>
      </p:sp>
    </p:spTree>
    <p:extLst>
      <p:ext uri="{BB962C8B-B14F-4D97-AF65-F5344CB8AC3E}">
        <p14:creationId xmlns:p14="http://schemas.microsoft.com/office/powerpoint/2010/main" val="226307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155E3B73-6D7C-40EF-AE3E-2A6A1CBB7D96}" type="datetimeFigureOut">
              <a:rPr lang="zh-CN" altLang="en-US" smtClean="0"/>
              <a:pPr/>
              <a:t>2019/11/29</a:t>
            </a:fld>
            <a:endParaRPr lang="zh-CN" altLang="en-US"/>
          </a:p>
        </p:txBody>
      </p:sp>
      <p:sp>
        <p:nvSpPr>
          <p:cNvPr id="4" name="幻灯片图像占位符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zh-CN" altLang="en-US"/>
          </a:p>
        </p:txBody>
      </p:sp>
      <p:sp>
        <p:nvSpPr>
          <p:cNvPr id="5" name="备注占位符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C4AA51CA-5F86-4FFA-AF76-EFA20A25968D}" type="slidenum">
              <a:rPr lang="zh-CN" altLang="en-US" smtClean="0"/>
              <a:pPr/>
              <a:t>‹#›</a:t>
            </a:fld>
            <a:endParaRPr lang="zh-CN" altLang="en-US"/>
          </a:p>
        </p:txBody>
      </p:sp>
    </p:spTree>
    <p:extLst>
      <p:ext uri="{BB962C8B-B14F-4D97-AF65-F5344CB8AC3E}">
        <p14:creationId xmlns:p14="http://schemas.microsoft.com/office/powerpoint/2010/main" val="4155977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19900" cy="3836988"/>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4AA51CA-5F86-4FFA-AF76-EFA20A25968D}" type="slidenum">
              <a:rPr lang="zh-CN" altLang="en-US" smtClean="0"/>
              <a:pPr/>
              <a:t>1</a:t>
            </a:fld>
            <a:endParaRPr lang="zh-CN" altLang="en-US"/>
          </a:p>
        </p:txBody>
      </p:sp>
    </p:spTree>
    <p:extLst>
      <p:ext uri="{BB962C8B-B14F-4D97-AF65-F5344CB8AC3E}">
        <p14:creationId xmlns:p14="http://schemas.microsoft.com/office/powerpoint/2010/main" val="3516219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Solicit</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DHCPv6</a:t>
            </a:r>
            <a:r>
              <a:rPr lang="zh-CN" altLang="zh-CN" sz="1200" kern="1200" dirty="0" smtClean="0">
                <a:solidFill>
                  <a:schemeClr val="tx1"/>
                </a:solidFill>
                <a:effectLst/>
                <a:latin typeface="+mn-lt"/>
                <a:ea typeface="+mn-ea"/>
                <a:cs typeface="+mn-cs"/>
              </a:rPr>
              <a:t>客户端发送该消息，请求</a:t>
            </a:r>
            <a:r>
              <a:rPr lang="en-US" altLang="zh-CN" sz="1200" kern="1200" dirty="0" smtClean="0">
                <a:solidFill>
                  <a:schemeClr val="tx1"/>
                </a:solidFill>
                <a:effectLst/>
                <a:latin typeface="+mn-lt"/>
                <a:ea typeface="+mn-ea"/>
                <a:cs typeface="+mn-cs"/>
              </a:rPr>
              <a:t>DHCPv6</a:t>
            </a:r>
            <a:r>
              <a:rPr lang="zh-CN" altLang="zh-CN" sz="1200" kern="1200" dirty="0" smtClean="0">
                <a:solidFill>
                  <a:schemeClr val="tx1"/>
                </a:solidFill>
                <a:effectLst/>
                <a:latin typeface="+mn-lt"/>
                <a:ea typeface="+mn-ea"/>
                <a:cs typeface="+mn-cs"/>
              </a:rPr>
              <a:t>服务器为其分配</a:t>
            </a:r>
            <a:r>
              <a:rPr lang="en-US" altLang="zh-CN" sz="1200" kern="1200" dirty="0" smtClean="0">
                <a:solidFill>
                  <a:schemeClr val="tx1"/>
                </a:solidFill>
                <a:effectLst/>
                <a:latin typeface="+mn-lt"/>
                <a:ea typeface="+mn-ea"/>
                <a:cs typeface="+mn-cs"/>
              </a:rPr>
              <a:t>IPv6</a:t>
            </a:r>
            <a:r>
              <a:rPr lang="zh-CN" altLang="zh-CN" sz="1200" kern="1200" dirty="0" smtClean="0">
                <a:solidFill>
                  <a:schemeClr val="tx1"/>
                </a:solidFill>
                <a:effectLst/>
                <a:latin typeface="+mn-lt"/>
                <a:ea typeface="+mn-ea"/>
                <a:cs typeface="+mn-cs"/>
              </a:rPr>
              <a:t>地址</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前缀和网络配置参数</a:t>
            </a:r>
          </a:p>
          <a:p>
            <a:r>
              <a:rPr lang="en-US" altLang="zh-CN" sz="1200" kern="1200" dirty="0" smtClean="0">
                <a:solidFill>
                  <a:schemeClr val="tx1"/>
                </a:solidFill>
                <a:effectLst/>
                <a:latin typeface="+mn-lt"/>
                <a:ea typeface="+mn-ea"/>
                <a:cs typeface="+mn-cs"/>
              </a:rPr>
              <a:t>Advertise</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如果</a:t>
            </a:r>
            <a:r>
              <a:rPr lang="en-US" altLang="zh-CN" sz="1200" kern="1200" dirty="0" smtClean="0">
                <a:solidFill>
                  <a:schemeClr val="tx1"/>
                </a:solidFill>
                <a:effectLst/>
                <a:latin typeface="+mn-lt"/>
                <a:ea typeface="+mn-ea"/>
                <a:cs typeface="+mn-cs"/>
              </a:rPr>
              <a:t>Solicit</a:t>
            </a:r>
            <a:r>
              <a:rPr lang="zh-CN" altLang="zh-CN" sz="1200" kern="1200" dirty="0" smtClean="0">
                <a:solidFill>
                  <a:schemeClr val="tx1"/>
                </a:solidFill>
                <a:effectLst/>
                <a:latin typeface="+mn-lt"/>
                <a:ea typeface="+mn-ea"/>
                <a:cs typeface="+mn-cs"/>
              </a:rPr>
              <a:t>消息中没有携带</a:t>
            </a:r>
            <a:r>
              <a:rPr lang="en-US" altLang="zh-CN" sz="1200" kern="1200" dirty="0" smtClean="0">
                <a:solidFill>
                  <a:schemeClr val="tx1"/>
                </a:solidFill>
                <a:effectLst/>
                <a:latin typeface="+mn-lt"/>
                <a:ea typeface="+mn-ea"/>
                <a:cs typeface="+mn-cs"/>
              </a:rPr>
              <a:t>Rapid Commit</a:t>
            </a:r>
            <a:r>
              <a:rPr lang="zh-CN" altLang="zh-CN" sz="1200" kern="1200" dirty="0" smtClean="0">
                <a:solidFill>
                  <a:schemeClr val="tx1"/>
                </a:solidFill>
                <a:effectLst/>
                <a:latin typeface="+mn-lt"/>
                <a:ea typeface="+mn-ea"/>
                <a:cs typeface="+mn-cs"/>
              </a:rPr>
              <a:t>选项，或</a:t>
            </a:r>
            <a:r>
              <a:rPr lang="en-US" altLang="zh-CN" sz="1200" kern="1200" dirty="0" smtClean="0">
                <a:solidFill>
                  <a:schemeClr val="tx1"/>
                </a:solidFill>
                <a:effectLst/>
                <a:latin typeface="+mn-lt"/>
                <a:ea typeface="+mn-ea"/>
                <a:cs typeface="+mn-cs"/>
              </a:rPr>
              <a:t>Solicit</a:t>
            </a:r>
            <a:r>
              <a:rPr lang="zh-CN" altLang="zh-CN" sz="1200" kern="1200" dirty="0" smtClean="0">
                <a:solidFill>
                  <a:schemeClr val="tx1"/>
                </a:solidFill>
                <a:effectLst/>
                <a:latin typeface="+mn-lt"/>
                <a:ea typeface="+mn-ea"/>
                <a:cs typeface="+mn-cs"/>
              </a:rPr>
              <a:t>消息中携带</a:t>
            </a:r>
            <a:r>
              <a:rPr lang="en-US" altLang="zh-CN" sz="1200" kern="1200" dirty="0" smtClean="0">
                <a:solidFill>
                  <a:schemeClr val="tx1"/>
                </a:solidFill>
                <a:effectLst/>
                <a:latin typeface="+mn-lt"/>
                <a:ea typeface="+mn-ea"/>
                <a:cs typeface="+mn-cs"/>
              </a:rPr>
              <a:t>Rapid Commit</a:t>
            </a:r>
            <a:r>
              <a:rPr lang="zh-CN" altLang="zh-CN" sz="1200" kern="1200" dirty="0" smtClean="0">
                <a:solidFill>
                  <a:schemeClr val="tx1"/>
                </a:solidFill>
                <a:effectLst/>
                <a:latin typeface="+mn-lt"/>
                <a:ea typeface="+mn-ea"/>
                <a:cs typeface="+mn-cs"/>
              </a:rPr>
              <a:t>选项，但服务器不支持快速分配过程，则</a:t>
            </a:r>
            <a:r>
              <a:rPr lang="en-US" altLang="zh-CN" sz="1200" kern="1200" dirty="0" smtClean="0">
                <a:solidFill>
                  <a:schemeClr val="tx1"/>
                </a:solidFill>
                <a:effectLst/>
                <a:latin typeface="+mn-lt"/>
                <a:ea typeface="+mn-ea"/>
                <a:cs typeface="+mn-cs"/>
              </a:rPr>
              <a:t>DHCPv6</a:t>
            </a:r>
            <a:r>
              <a:rPr lang="zh-CN" altLang="zh-CN" sz="1200" kern="1200" dirty="0" smtClean="0">
                <a:solidFill>
                  <a:schemeClr val="tx1"/>
                </a:solidFill>
                <a:effectLst/>
                <a:latin typeface="+mn-lt"/>
                <a:ea typeface="+mn-ea"/>
                <a:cs typeface="+mn-cs"/>
              </a:rPr>
              <a:t>服务器回复该消息，通知客户端可以为其分配的地址</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前缀和网络配置参数</a:t>
            </a:r>
          </a:p>
          <a:p>
            <a:r>
              <a:rPr lang="en-US" altLang="zh-CN" sz="1200" kern="1200" dirty="0" smtClean="0">
                <a:solidFill>
                  <a:schemeClr val="tx1"/>
                </a:solidFill>
                <a:effectLst/>
                <a:latin typeface="+mn-lt"/>
                <a:ea typeface="+mn-ea"/>
                <a:cs typeface="+mn-cs"/>
              </a:rPr>
              <a:t>Request</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如果</a:t>
            </a:r>
            <a:r>
              <a:rPr lang="en-US" altLang="zh-CN" sz="1200" kern="1200" dirty="0" smtClean="0">
                <a:solidFill>
                  <a:schemeClr val="tx1"/>
                </a:solidFill>
                <a:effectLst/>
                <a:latin typeface="+mn-lt"/>
                <a:ea typeface="+mn-ea"/>
                <a:cs typeface="+mn-cs"/>
              </a:rPr>
              <a:t>DHCPv6</a:t>
            </a:r>
            <a:r>
              <a:rPr lang="zh-CN" altLang="zh-CN" sz="1200" kern="1200" dirty="0" smtClean="0">
                <a:solidFill>
                  <a:schemeClr val="tx1"/>
                </a:solidFill>
                <a:effectLst/>
                <a:latin typeface="+mn-lt"/>
                <a:ea typeface="+mn-ea"/>
                <a:cs typeface="+mn-cs"/>
              </a:rPr>
              <a:t>客户端接收到多个服务器回复的</a:t>
            </a:r>
            <a:r>
              <a:rPr lang="en-US" altLang="zh-CN" sz="1200" kern="1200" dirty="0" smtClean="0">
                <a:solidFill>
                  <a:schemeClr val="tx1"/>
                </a:solidFill>
                <a:effectLst/>
                <a:latin typeface="+mn-lt"/>
                <a:ea typeface="+mn-ea"/>
                <a:cs typeface="+mn-cs"/>
              </a:rPr>
              <a:t>Advertise</a:t>
            </a:r>
            <a:r>
              <a:rPr lang="zh-CN" altLang="zh-CN" sz="1200" kern="1200" dirty="0" smtClean="0">
                <a:solidFill>
                  <a:schemeClr val="tx1"/>
                </a:solidFill>
                <a:effectLst/>
                <a:latin typeface="+mn-lt"/>
                <a:ea typeface="+mn-ea"/>
                <a:cs typeface="+mn-cs"/>
              </a:rPr>
              <a:t>消息，则根据消息接收的先后顺序、服务器优先级等，选择其中一台服务器，并向该服务器发送</a:t>
            </a:r>
            <a:r>
              <a:rPr lang="en-US" altLang="zh-CN" sz="1200" kern="1200" dirty="0" smtClean="0">
                <a:solidFill>
                  <a:schemeClr val="tx1"/>
                </a:solidFill>
                <a:effectLst/>
                <a:latin typeface="+mn-lt"/>
                <a:ea typeface="+mn-ea"/>
                <a:cs typeface="+mn-cs"/>
              </a:rPr>
              <a:t>Request</a:t>
            </a:r>
            <a:r>
              <a:rPr lang="zh-CN" altLang="zh-CN" sz="1200" kern="1200" dirty="0" smtClean="0">
                <a:solidFill>
                  <a:schemeClr val="tx1"/>
                </a:solidFill>
                <a:effectLst/>
                <a:latin typeface="+mn-lt"/>
                <a:ea typeface="+mn-ea"/>
                <a:cs typeface="+mn-cs"/>
              </a:rPr>
              <a:t>消息，请求服务器确认为其分配地址</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前缀和网络配置参数</a:t>
            </a:r>
          </a:p>
          <a:p>
            <a:r>
              <a:rPr lang="en-US" altLang="zh-CN" sz="1200" kern="1200" dirty="0" smtClean="0">
                <a:solidFill>
                  <a:schemeClr val="tx1"/>
                </a:solidFill>
                <a:effectLst/>
                <a:latin typeface="+mn-lt"/>
                <a:ea typeface="+mn-ea"/>
                <a:cs typeface="+mn-cs"/>
              </a:rPr>
              <a:t>Reply</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DHCPv6</a:t>
            </a:r>
            <a:r>
              <a:rPr lang="zh-CN" altLang="zh-CN" sz="1200" kern="1200" dirty="0" smtClean="0">
                <a:solidFill>
                  <a:schemeClr val="tx1"/>
                </a:solidFill>
                <a:effectLst/>
                <a:latin typeface="+mn-lt"/>
                <a:ea typeface="+mn-ea"/>
                <a:cs typeface="+mn-cs"/>
              </a:rPr>
              <a:t>服务器回复该消息，确认将地址</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前缀和网络配置参数分配给客户端使用</a:t>
            </a:r>
          </a:p>
          <a:p>
            <a:endParaRPr lang="zh-CN" altLang="en-US" dirty="0"/>
          </a:p>
        </p:txBody>
      </p:sp>
      <p:sp>
        <p:nvSpPr>
          <p:cNvPr id="4" name="灯片编号占位符 3"/>
          <p:cNvSpPr>
            <a:spLocks noGrp="1"/>
          </p:cNvSpPr>
          <p:nvPr>
            <p:ph type="sldNum" sz="quarter" idx="10"/>
          </p:nvPr>
        </p:nvSpPr>
        <p:spPr/>
        <p:txBody>
          <a:bodyPr/>
          <a:lstStyle/>
          <a:p>
            <a:fld id="{C4AA51CA-5F86-4FFA-AF76-EFA20A25968D}" type="slidenum">
              <a:rPr lang="zh-CN" altLang="en-US" smtClean="0"/>
              <a:pPr/>
              <a:t>17</a:t>
            </a:fld>
            <a:endParaRPr lang="zh-CN" altLang="en-US"/>
          </a:p>
        </p:txBody>
      </p:sp>
    </p:spTree>
    <p:extLst>
      <p:ext uri="{BB962C8B-B14F-4D97-AF65-F5344CB8AC3E}">
        <p14:creationId xmlns:p14="http://schemas.microsoft.com/office/powerpoint/2010/main" val="3024647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主机</a:t>
            </a:r>
            <a:r>
              <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rPr>
              <a:t>IPv6</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地址仍然通过路由通告方式自动生成</a:t>
            </a:r>
            <a:endParaRPr lang="zh-CN" altLang="en-US" dirty="0"/>
          </a:p>
        </p:txBody>
      </p:sp>
      <p:sp>
        <p:nvSpPr>
          <p:cNvPr id="4" name="灯片编号占位符 3"/>
          <p:cNvSpPr>
            <a:spLocks noGrp="1"/>
          </p:cNvSpPr>
          <p:nvPr>
            <p:ph type="sldNum" sz="quarter" idx="10"/>
          </p:nvPr>
        </p:nvSpPr>
        <p:spPr/>
        <p:txBody>
          <a:bodyPr/>
          <a:lstStyle/>
          <a:p>
            <a:fld id="{C4AA51CA-5F86-4FFA-AF76-EFA20A25968D}" type="slidenum">
              <a:rPr lang="zh-CN" altLang="en-US" smtClean="0"/>
              <a:pPr/>
              <a:t>18</a:t>
            </a:fld>
            <a:endParaRPr lang="zh-CN" altLang="en-US"/>
          </a:p>
        </p:txBody>
      </p:sp>
    </p:spTree>
    <p:extLst>
      <p:ext uri="{BB962C8B-B14F-4D97-AF65-F5344CB8AC3E}">
        <p14:creationId xmlns:p14="http://schemas.microsoft.com/office/powerpoint/2010/main" val="3393599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i="0" kern="1200" dirty="0" smtClean="0">
                <a:solidFill>
                  <a:schemeClr val="tx1"/>
                </a:solidFill>
                <a:effectLst/>
                <a:latin typeface="+mn-lt"/>
                <a:ea typeface="+mn-ea"/>
                <a:cs typeface="+mn-cs"/>
              </a:rPr>
              <a:t>matching-user</a:t>
            </a:r>
            <a:r>
              <a:rPr lang="zh-CN" altLang="zh-CN" sz="1200" kern="1200" dirty="0" smtClean="0">
                <a:solidFill>
                  <a:schemeClr val="tx1"/>
                </a:solidFill>
                <a:effectLst/>
                <a:latin typeface="+mn-lt"/>
                <a:ea typeface="+mn-ea"/>
                <a:cs typeface="+mn-cs"/>
              </a:rPr>
              <a:t>：表示仅允许匹配到的静态用户、</a:t>
            </a:r>
            <a:r>
              <a:rPr lang="en-US" altLang="zh-CN" sz="1200" kern="1200" dirty="0" smtClean="0">
                <a:solidFill>
                  <a:schemeClr val="tx1"/>
                </a:solidFill>
                <a:effectLst/>
                <a:latin typeface="+mn-lt"/>
                <a:ea typeface="+mn-ea"/>
                <a:cs typeface="+mn-cs"/>
              </a:rPr>
              <a:t>DHCP</a:t>
            </a:r>
            <a:r>
              <a:rPr lang="zh-CN" altLang="zh-CN" sz="1200" kern="1200" dirty="0" smtClean="0">
                <a:solidFill>
                  <a:schemeClr val="tx1"/>
                </a:solidFill>
                <a:effectLst/>
                <a:latin typeface="+mn-lt"/>
                <a:ea typeface="+mn-ea"/>
                <a:cs typeface="+mn-cs"/>
              </a:rPr>
              <a:t>异常下线用户、漫游用户和采用松散模式上线的用户上线</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ARP</a:t>
            </a:r>
            <a:r>
              <a:rPr lang="zh-CN" altLang="en-US" sz="1200" kern="1200" dirty="0" smtClean="0">
                <a:solidFill>
                  <a:schemeClr val="tx1"/>
                </a:solidFill>
                <a:effectLst/>
                <a:latin typeface="+mn-lt"/>
                <a:ea typeface="+mn-ea"/>
                <a:cs typeface="+mn-cs"/>
              </a:rPr>
              <a:t>触发：</a:t>
            </a:r>
            <a:r>
              <a:rPr lang="zh-CN" altLang="zh-CN" sz="1200" kern="1200" dirty="0" smtClean="0">
                <a:solidFill>
                  <a:schemeClr val="tx1"/>
                </a:solidFill>
                <a:effectLst/>
                <a:latin typeface="+mn-lt"/>
                <a:ea typeface="+mn-ea"/>
                <a:cs typeface="+mn-cs"/>
              </a:rPr>
              <a:t>当接口收到用户</a:t>
            </a:r>
            <a:r>
              <a:rPr lang="en-US" altLang="zh-CN" sz="1200" kern="1200" dirty="0" smtClean="0">
                <a:solidFill>
                  <a:schemeClr val="tx1"/>
                </a:solidFill>
                <a:effectLst/>
                <a:latin typeface="+mn-lt"/>
                <a:ea typeface="+mn-ea"/>
                <a:cs typeface="+mn-cs"/>
              </a:rPr>
              <a:t>ARP</a:t>
            </a:r>
            <a:r>
              <a:rPr lang="zh-CN" altLang="zh-CN" sz="1200" kern="1200" dirty="0" smtClean="0">
                <a:solidFill>
                  <a:schemeClr val="tx1"/>
                </a:solidFill>
                <a:effectLst/>
                <a:latin typeface="+mn-lt"/>
                <a:ea typeface="+mn-ea"/>
                <a:cs typeface="+mn-cs"/>
              </a:rPr>
              <a:t>报文时，按如下先后顺序选择处理方式：</a:t>
            </a:r>
            <a:endParaRPr lang="en-US" altLang="zh-CN" sz="1200" kern="1200" dirty="0" smtClean="0">
              <a:solidFill>
                <a:schemeClr val="tx1"/>
              </a:solidFill>
              <a:effectLst/>
              <a:latin typeface="+mn-lt"/>
              <a:ea typeface="+mn-ea"/>
              <a:cs typeface="+mn-cs"/>
            </a:endParaRPr>
          </a:p>
          <a:p>
            <a:r>
              <a:rPr lang="zh-CN" altLang="zh-CN" sz="1200" u="none" strike="noStrike" kern="1200" dirty="0" smtClean="0">
                <a:solidFill>
                  <a:schemeClr val="tx1"/>
                </a:solidFill>
                <a:effectLst/>
                <a:latin typeface="+mn-lt"/>
                <a:ea typeface="+mn-ea"/>
                <a:cs typeface="+mn-cs"/>
              </a:rPr>
              <a:t>匹配了配置的静态</a:t>
            </a:r>
            <a:r>
              <a:rPr lang="en-US" altLang="zh-CN" sz="1200" u="none" strike="noStrike" kern="1200" dirty="0" err="1" smtClean="0">
                <a:solidFill>
                  <a:schemeClr val="tx1"/>
                </a:solidFill>
                <a:effectLst/>
                <a:latin typeface="+mn-lt"/>
                <a:ea typeface="+mn-ea"/>
                <a:cs typeface="+mn-cs"/>
              </a:rPr>
              <a:t>IPoE</a:t>
            </a:r>
            <a:r>
              <a:rPr lang="zh-CN" altLang="zh-CN" sz="1200" u="none" strike="noStrike" kern="1200" dirty="0" smtClean="0">
                <a:solidFill>
                  <a:schemeClr val="tx1"/>
                </a:solidFill>
                <a:effectLst/>
                <a:latin typeface="+mn-lt"/>
                <a:ea typeface="+mn-ea"/>
                <a:cs typeface="+mn-cs"/>
              </a:rPr>
              <a:t>会话，则按静态用户接入处理。</a:t>
            </a:r>
            <a:endParaRPr lang="en-US" altLang="zh-CN" sz="1200" u="none" strike="noStrike" kern="1200" dirty="0" smtClean="0">
              <a:solidFill>
                <a:schemeClr val="tx1"/>
              </a:solidFill>
              <a:effectLst/>
              <a:latin typeface="+mn-lt"/>
              <a:ea typeface="+mn-ea"/>
              <a:cs typeface="+mn-cs"/>
            </a:endParaRPr>
          </a:p>
          <a:p>
            <a:r>
              <a:rPr lang="zh-CN" altLang="zh-CN" sz="1200" u="none" strike="noStrike" kern="1200" dirty="0" smtClean="0">
                <a:solidFill>
                  <a:schemeClr val="tx1"/>
                </a:solidFill>
                <a:effectLst/>
                <a:latin typeface="+mn-lt"/>
                <a:ea typeface="+mn-ea"/>
                <a:cs typeface="+mn-cs"/>
              </a:rPr>
              <a:t>匹配了</a:t>
            </a:r>
            <a:r>
              <a:rPr lang="en-US" altLang="zh-CN" sz="1200" u="none" strike="noStrike" kern="1200" dirty="0" smtClean="0">
                <a:solidFill>
                  <a:schemeClr val="tx1"/>
                </a:solidFill>
                <a:effectLst/>
                <a:latin typeface="+mn-lt"/>
                <a:ea typeface="+mn-ea"/>
                <a:cs typeface="+mn-cs"/>
              </a:rPr>
              <a:t>DHCP</a:t>
            </a:r>
            <a:r>
              <a:rPr lang="zh-CN" altLang="zh-CN" sz="1200" u="none" strike="noStrike" kern="1200" dirty="0" smtClean="0">
                <a:solidFill>
                  <a:schemeClr val="tx1"/>
                </a:solidFill>
                <a:effectLst/>
                <a:latin typeface="+mn-lt"/>
                <a:ea typeface="+mn-ea"/>
                <a:cs typeface="+mn-cs"/>
              </a:rPr>
              <a:t>异常下线记录表项，则根据异常记录信息恢复</a:t>
            </a:r>
            <a:r>
              <a:rPr lang="en-US" altLang="zh-CN" sz="1200" u="none" strike="noStrike" kern="1200" dirty="0" smtClean="0">
                <a:solidFill>
                  <a:schemeClr val="tx1"/>
                </a:solidFill>
                <a:effectLst/>
                <a:latin typeface="+mn-lt"/>
                <a:ea typeface="+mn-ea"/>
                <a:cs typeface="+mn-cs"/>
              </a:rPr>
              <a:t>DHCP</a:t>
            </a:r>
            <a:r>
              <a:rPr lang="zh-CN" altLang="zh-CN" sz="1200" u="none" strike="noStrike" kern="1200" dirty="0" smtClean="0">
                <a:solidFill>
                  <a:schemeClr val="tx1"/>
                </a:solidFill>
                <a:effectLst/>
                <a:latin typeface="+mn-lt"/>
                <a:ea typeface="+mn-ea"/>
                <a:cs typeface="+mn-cs"/>
              </a:rPr>
              <a:t>异常下线用户的会话信息。</a:t>
            </a:r>
            <a:endParaRPr lang="en-US" altLang="zh-CN" sz="1200" u="none" strike="noStrike" kern="1200" dirty="0" smtClean="0">
              <a:solidFill>
                <a:schemeClr val="tx1"/>
              </a:solidFill>
              <a:effectLst/>
              <a:latin typeface="+mn-lt"/>
              <a:ea typeface="+mn-ea"/>
              <a:cs typeface="+mn-cs"/>
            </a:endParaRPr>
          </a:p>
          <a:p>
            <a:r>
              <a:rPr lang="zh-CN" altLang="zh-CN" sz="1200" u="none" strike="noStrike" kern="1200" dirty="0" smtClean="0">
                <a:solidFill>
                  <a:schemeClr val="tx1"/>
                </a:solidFill>
                <a:effectLst/>
                <a:latin typeface="+mn-lt"/>
                <a:ea typeface="+mn-ea"/>
                <a:cs typeface="+mn-cs"/>
              </a:rPr>
              <a:t>匹配了可漫游用户，则按漫游流程进行处理。</a:t>
            </a:r>
            <a:endParaRPr lang="en-US" altLang="zh-CN" sz="1200" u="none" strike="noStrike" kern="1200" dirty="0" smtClean="0">
              <a:solidFill>
                <a:schemeClr val="tx1"/>
              </a:solidFill>
              <a:effectLst/>
              <a:latin typeface="+mn-lt"/>
              <a:ea typeface="+mn-ea"/>
              <a:cs typeface="+mn-cs"/>
            </a:endParaRPr>
          </a:p>
          <a:p>
            <a:r>
              <a:rPr lang="zh-CN" altLang="zh-CN" sz="1200" u="none" strike="noStrike" kern="1200" dirty="0" smtClean="0">
                <a:solidFill>
                  <a:schemeClr val="tx1"/>
                </a:solidFill>
                <a:effectLst/>
                <a:latin typeface="+mn-lt"/>
                <a:ea typeface="+mn-ea"/>
                <a:cs typeface="+mn-cs"/>
              </a:rPr>
              <a:t>按松散模式上线。（仅适用于松散模式生效的情况）</a:t>
            </a:r>
          </a:p>
          <a:p>
            <a:r>
              <a:rPr lang="zh-CN" altLang="zh-CN" sz="1200" kern="1200" dirty="0" smtClean="0">
                <a:solidFill>
                  <a:schemeClr val="tx1"/>
                </a:solidFill>
                <a:effectLst/>
                <a:latin typeface="+mn-lt"/>
                <a:ea typeface="+mn-ea"/>
                <a:cs typeface="+mn-cs"/>
              </a:rPr>
              <a:t>以上均未匹配，则丢弃报文，不允许用户通过</a:t>
            </a:r>
            <a:r>
              <a:rPr lang="en-US" altLang="zh-CN" sz="1200" kern="1200" dirty="0" smtClean="0">
                <a:solidFill>
                  <a:schemeClr val="tx1"/>
                </a:solidFill>
                <a:effectLst/>
                <a:latin typeface="+mn-lt"/>
                <a:ea typeface="+mn-ea"/>
                <a:cs typeface="+mn-cs"/>
              </a:rPr>
              <a:t>ARP</a:t>
            </a:r>
            <a:r>
              <a:rPr lang="zh-CN" altLang="zh-CN" sz="1200" kern="1200" dirty="0" smtClean="0">
                <a:solidFill>
                  <a:schemeClr val="tx1"/>
                </a:solidFill>
                <a:effectLst/>
                <a:latin typeface="+mn-lt"/>
                <a:ea typeface="+mn-ea"/>
                <a:cs typeface="+mn-cs"/>
              </a:rPr>
              <a:t>报文方式接入。</a:t>
            </a:r>
            <a:endParaRPr lang="zh-CN" altLang="en-US" dirty="0"/>
          </a:p>
        </p:txBody>
      </p:sp>
      <p:sp>
        <p:nvSpPr>
          <p:cNvPr id="4" name="灯片编号占位符 3"/>
          <p:cNvSpPr>
            <a:spLocks noGrp="1"/>
          </p:cNvSpPr>
          <p:nvPr>
            <p:ph type="sldNum" sz="quarter" idx="10"/>
          </p:nvPr>
        </p:nvSpPr>
        <p:spPr/>
        <p:txBody>
          <a:bodyPr/>
          <a:lstStyle/>
          <a:p>
            <a:fld id="{C4AA51CA-5F86-4FFA-AF76-EFA20A25968D}" type="slidenum">
              <a:rPr lang="zh-CN" altLang="en-US" smtClean="0"/>
              <a:pPr/>
              <a:t>24</a:t>
            </a:fld>
            <a:endParaRPr lang="zh-CN" altLang="en-US"/>
          </a:p>
        </p:txBody>
      </p:sp>
    </p:spTree>
    <p:extLst>
      <p:ext uri="{BB962C8B-B14F-4D97-AF65-F5344CB8AC3E}">
        <p14:creationId xmlns:p14="http://schemas.microsoft.com/office/powerpoint/2010/main" val="2159314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4AA51CA-5F86-4FFA-AF76-EFA20A25968D}" type="slidenum">
              <a:rPr lang="zh-CN" altLang="en-US" smtClean="0"/>
              <a:pPr/>
              <a:t>26</a:t>
            </a:fld>
            <a:endParaRPr lang="zh-CN" altLang="en-US"/>
          </a:p>
        </p:txBody>
      </p:sp>
    </p:spTree>
    <p:extLst>
      <p:ext uri="{BB962C8B-B14F-4D97-AF65-F5344CB8AC3E}">
        <p14:creationId xmlns:p14="http://schemas.microsoft.com/office/powerpoint/2010/main" val="3716681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i="0" kern="1200" dirty="0" smtClean="0">
                <a:solidFill>
                  <a:schemeClr val="tx1"/>
                </a:solidFill>
                <a:effectLst/>
                <a:latin typeface="+mn-lt"/>
                <a:ea typeface="+mn-ea"/>
                <a:cs typeface="+mn-cs"/>
              </a:rPr>
              <a:t>bas</a:t>
            </a:r>
            <a:r>
              <a:rPr lang="zh-CN" altLang="zh-CN" sz="1200" kern="1200" dirty="0" smtClean="0">
                <a:solidFill>
                  <a:schemeClr val="tx1"/>
                </a:solidFill>
                <a:effectLst/>
                <a:latin typeface="+mn-lt"/>
                <a:ea typeface="+mn-ea"/>
                <a:cs typeface="+mn-cs"/>
              </a:rPr>
              <a:t>：表示支持使用工信部规范的格式填充</a:t>
            </a:r>
            <a:r>
              <a:rPr lang="en-US" altLang="zh-CN" sz="1200" kern="1200" dirty="0" smtClean="0">
                <a:solidFill>
                  <a:schemeClr val="tx1"/>
                </a:solidFill>
                <a:effectLst/>
                <a:latin typeface="+mn-lt"/>
                <a:ea typeface="+mn-ea"/>
                <a:cs typeface="+mn-cs"/>
              </a:rPr>
              <a:t>Circuit ID</a:t>
            </a:r>
            <a:r>
              <a:rPr lang="zh-CN" altLang="zh-CN" sz="1200" kern="1200" dirty="0" smtClean="0">
                <a:solidFill>
                  <a:schemeClr val="tx1"/>
                </a:solidFill>
                <a:effectLst/>
                <a:latin typeface="+mn-lt"/>
                <a:ea typeface="+mn-ea"/>
                <a:cs typeface="+mn-cs"/>
              </a:rPr>
              <a:t>子选项。填充内容包括接口信息、</a:t>
            </a:r>
            <a:r>
              <a:rPr lang="en-US" altLang="zh-CN" sz="1200" kern="1200" dirty="0" smtClean="0">
                <a:solidFill>
                  <a:schemeClr val="tx1"/>
                </a:solidFill>
                <a:effectLst/>
                <a:latin typeface="+mn-lt"/>
                <a:ea typeface="+mn-ea"/>
                <a:cs typeface="+mn-cs"/>
              </a:rPr>
              <a:t>VLAN</a:t>
            </a:r>
            <a:r>
              <a:rPr lang="zh-CN" altLang="zh-CN" sz="1200" kern="1200" dirty="0" smtClean="0">
                <a:solidFill>
                  <a:schemeClr val="tx1"/>
                </a:solidFill>
                <a:effectLst/>
                <a:latin typeface="+mn-lt"/>
                <a:ea typeface="+mn-ea"/>
                <a:cs typeface="+mn-cs"/>
              </a:rPr>
              <a:t>信息</a:t>
            </a:r>
            <a:endParaRPr lang="en-US" altLang="zh-CN" sz="1200" kern="1200" dirty="0" smtClean="0">
              <a:solidFill>
                <a:schemeClr val="tx1"/>
              </a:solidFill>
              <a:effectLst/>
              <a:latin typeface="+mn-lt"/>
              <a:ea typeface="+mn-ea"/>
              <a:cs typeface="+mn-cs"/>
            </a:endParaRPr>
          </a:p>
          <a:p>
            <a:r>
              <a:rPr lang="en-US" altLang="zh-CN" dirty="0" smtClean="0"/>
              <a:t>[SR88-X-DOWN-Route-Aggregation1.3]</a:t>
            </a:r>
            <a:r>
              <a:rPr lang="en-US" altLang="zh-CN" dirty="0" err="1" smtClean="0"/>
              <a:t>ip</a:t>
            </a:r>
            <a:r>
              <a:rPr lang="en-US" altLang="zh-CN" dirty="0" smtClean="0"/>
              <a:t> subscriber dhcp domain include vendor-class</a:t>
            </a:r>
          </a:p>
          <a:p>
            <a:r>
              <a:rPr lang="en-US" altLang="zh-CN" dirty="0" smtClean="0"/>
              <a:t> ?</a:t>
            </a:r>
          </a:p>
          <a:p>
            <a:r>
              <a:rPr lang="en-US" altLang="zh-CN" dirty="0" smtClean="0"/>
              <a:t>  second-</a:t>
            </a:r>
            <a:r>
              <a:rPr lang="en-US" altLang="zh-CN" dirty="0" err="1" smtClean="0"/>
              <a:t>vlan</a:t>
            </a:r>
            <a:r>
              <a:rPr lang="en-US" altLang="zh-CN" dirty="0" smtClean="0"/>
              <a:t>  Specify the second VLAN ID</a:t>
            </a:r>
          </a:p>
          <a:p>
            <a:r>
              <a:rPr lang="en-US" altLang="zh-CN" dirty="0" smtClean="0"/>
              <a:t>  separator    Set separator</a:t>
            </a:r>
          </a:p>
          <a:p>
            <a:r>
              <a:rPr lang="en-US" altLang="zh-CN" dirty="0" smtClean="0"/>
              <a:t>  string       Specify a string as the domain name</a:t>
            </a:r>
          </a:p>
          <a:p>
            <a:r>
              <a:rPr lang="en-US" altLang="zh-CN" dirty="0" smtClean="0"/>
              <a:t>  </a:t>
            </a:r>
            <a:r>
              <a:rPr lang="en-US" altLang="zh-CN" dirty="0" err="1" smtClean="0"/>
              <a:t>vlan</a:t>
            </a:r>
            <a:r>
              <a:rPr lang="en-US" altLang="zh-CN" dirty="0" smtClean="0"/>
              <a:t>         Specify the first VLAN ID</a:t>
            </a:r>
          </a:p>
          <a:p>
            <a:endParaRPr lang="en-US" altLang="zh-CN" dirty="0" smtClean="0"/>
          </a:p>
          <a:p>
            <a:r>
              <a:rPr lang="zh-CN" altLang="en-US" dirty="0" smtClean="0"/>
              <a:t>配置</a:t>
            </a:r>
            <a:r>
              <a:rPr lang="en-US" altLang="zh-CN" dirty="0" smtClean="0"/>
              <a:t>proxy</a:t>
            </a:r>
            <a:r>
              <a:rPr lang="zh-CN" altLang="en-US" dirty="0" smtClean="0"/>
              <a:t>，续约报文，设备会处理；不开，中继不处理</a:t>
            </a:r>
            <a:endParaRPr lang="zh-CN" altLang="en-US" dirty="0"/>
          </a:p>
        </p:txBody>
      </p:sp>
      <p:sp>
        <p:nvSpPr>
          <p:cNvPr id="4" name="灯片编号占位符 3"/>
          <p:cNvSpPr>
            <a:spLocks noGrp="1"/>
          </p:cNvSpPr>
          <p:nvPr>
            <p:ph type="sldNum" sz="quarter" idx="10"/>
          </p:nvPr>
        </p:nvSpPr>
        <p:spPr/>
        <p:txBody>
          <a:bodyPr/>
          <a:lstStyle/>
          <a:p>
            <a:fld id="{C4AA51CA-5F86-4FFA-AF76-EFA20A25968D}" type="slidenum">
              <a:rPr lang="zh-CN" altLang="en-US" smtClean="0"/>
              <a:pPr/>
              <a:t>33</a:t>
            </a:fld>
            <a:endParaRPr lang="zh-CN" altLang="en-US"/>
          </a:p>
        </p:txBody>
      </p:sp>
    </p:spTree>
    <p:extLst>
      <p:ext uri="{BB962C8B-B14F-4D97-AF65-F5344CB8AC3E}">
        <p14:creationId xmlns:p14="http://schemas.microsoft.com/office/powerpoint/2010/main" val="4036497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接口未指定认证域的时候，会走到</a:t>
            </a:r>
            <a:r>
              <a:rPr lang="en-US" altLang="zh-CN" dirty="0" smtClean="0"/>
              <a:t>AAA</a:t>
            </a:r>
            <a:r>
              <a:rPr lang="zh-CN" altLang="en-US" dirty="0" smtClean="0"/>
              <a:t>漫游域</a:t>
            </a:r>
            <a:endParaRPr lang="zh-CN" altLang="en-US" dirty="0"/>
          </a:p>
        </p:txBody>
      </p:sp>
      <p:sp>
        <p:nvSpPr>
          <p:cNvPr id="4" name="灯片编号占位符 3"/>
          <p:cNvSpPr>
            <a:spLocks noGrp="1"/>
          </p:cNvSpPr>
          <p:nvPr>
            <p:ph type="sldNum" sz="quarter" idx="10"/>
          </p:nvPr>
        </p:nvSpPr>
        <p:spPr/>
        <p:txBody>
          <a:bodyPr/>
          <a:lstStyle/>
          <a:p>
            <a:fld id="{C4AA51CA-5F86-4FFA-AF76-EFA20A25968D}" type="slidenum">
              <a:rPr lang="zh-CN" altLang="en-US" smtClean="0"/>
              <a:pPr/>
              <a:t>52</a:t>
            </a:fld>
            <a:endParaRPr lang="zh-CN" altLang="en-US"/>
          </a:p>
        </p:txBody>
      </p:sp>
    </p:spTree>
    <p:extLst>
      <p:ext uri="{BB962C8B-B14F-4D97-AF65-F5344CB8AC3E}">
        <p14:creationId xmlns:p14="http://schemas.microsoft.com/office/powerpoint/2010/main" val="2729253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AA51CA-5F86-4FFA-AF76-EFA20A25968D}" type="slidenum">
              <a:rPr kumimoji="0" lang="zh-CN" altLang="en-US" sz="1300" b="0" i="0" u="none" strike="noStrike" kern="1200" cap="none" spc="0" normalizeH="0" baseline="0" noProof="0" smtClean="0">
                <a:ln>
                  <a:noFill/>
                </a:ln>
                <a:solidFill>
                  <a:prstClr val="black"/>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zh-CN" altLang="en-US" sz="13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1384093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AA51CA-5F86-4FFA-AF76-EFA20A25968D}" type="slidenum">
              <a:rPr lang="zh-CN" altLang="en-US" smtClean="0"/>
              <a:pPr/>
              <a:t>2</a:t>
            </a:fld>
            <a:endParaRPr lang="zh-CN" altLang="en-US"/>
          </a:p>
        </p:txBody>
      </p:sp>
    </p:spTree>
    <p:extLst>
      <p:ext uri="{BB962C8B-B14F-4D97-AF65-F5344CB8AC3E}">
        <p14:creationId xmlns:p14="http://schemas.microsoft.com/office/powerpoint/2010/main" val="2106921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7B7EB375-EAA4-4D42-9C0F-ECCC5234B402}" type="slidenum">
              <a:rPr lang="en-US" altLang="zh-CN" smtClean="0"/>
              <a:pPr>
                <a:spcBef>
                  <a:spcPct val="0"/>
                </a:spcBef>
              </a:pPr>
              <a:t>4</a:t>
            </a:fld>
            <a:endParaRPr lang="en-US" altLang="zh-CN" smtClean="0"/>
          </a:p>
        </p:txBody>
      </p:sp>
      <p:sp>
        <p:nvSpPr>
          <p:cNvPr id="13315" name="Rectangle 2"/>
          <p:cNvSpPr>
            <a:spLocks noGrp="1" noRot="1" noChangeAspect="1" noChangeArrowheads="1" noTextEdit="1"/>
          </p:cNvSpPr>
          <p:nvPr>
            <p:ph type="sldImg"/>
          </p:nvPr>
        </p:nvSpPr>
        <p:spPr>
          <a:xfrm>
            <a:off x="381000" y="685800"/>
            <a:ext cx="6096000" cy="3429000"/>
          </a:xfrm>
          <a:ln/>
        </p:spPr>
      </p:sp>
      <p:sp>
        <p:nvSpPr>
          <p:cNvPr id="13316" name="Rectangle 3"/>
          <p:cNvSpPr>
            <a:spLocks noGrp="1" noChangeArrowheads="1"/>
          </p:cNvSpPr>
          <p:nvPr>
            <p:ph type="body" idx="1"/>
          </p:nvPr>
        </p:nvSpPr>
        <p:spPr>
          <a:noFill/>
        </p:spPr>
        <p:txBody>
          <a:bodyPr/>
          <a:lstStyle/>
          <a:p>
            <a:pPr eaLnBrk="1" hangingPunct="1"/>
            <a:r>
              <a:rPr lang="zh-CN" altLang="en-US" smtClean="0"/>
              <a:t>首先我们需要明确的是，什么是</a:t>
            </a:r>
            <a:r>
              <a:rPr lang="en-US" altLang="zh-CN" smtClean="0"/>
              <a:t>BRAS</a:t>
            </a:r>
            <a:r>
              <a:rPr lang="zh-CN" altLang="en-US" smtClean="0"/>
              <a:t>？这里给出一个定义。。。。</a:t>
            </a:r>
            <a:endParaRPr lang="zh-CN" altLang="zh-CN" smtClean="0"/>
          </a:p>
        </p:txBody>
      </p:sp>
    </p:spTree>
    <p:extLst>
      <p:ext uri="{BB962C8B-B14F-4D97-AF65-F5344CB8AC3E}">
        <p14:creationId xmlns:p14="http://schemas.microsoft.com/office/powerpoint/2010/main" val="2329810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a:ln/>
        </p:spPr>
      </p:sp>
      <p:sp>
        <p:nvSpPr>
          <p:cNvPr id="8294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latin typeface="Arial" panose="020B0604020202020204" pitchFamily="34" charset="0"/>
              </a:rPr>
              <a:t>一种就是二层接入</a:t>
            </a:r>
            <a:r>
              <a:rPr lang="en-US" altLang="zh-CN" smtClean="0">
                <a:latin typeface="Arial" panose="020B0604020202020204" pitchFamily="34" charset="0"/>
              </a:rPr>
              <a:t>——</a:t>
            </a:r>
            <a:r>
              <a:rPr lang="zh-CN" altLang="en-US" smtClean="0">
                <a:latin typeface="Arial" panose="020B0604020202020204" pitchFamily="34" charset="0"/>
              </a:rPr>
              <a:t>点</a:t>
            </a:r>
            <a:endParaRPr lang="en-US" altLang="zh-CN" smtClean="0">
              <a:latin typeface="Arial" panose="020B0604020202020204" pitchFamily="34" charset="0"/>
            </a:endParaRPr>
          </a:p>
          <a:p>
            <a:r>
              <a:rPr lang="zh-CN" altLang="en-US" smtClean="0">
                <a:latin typeface="Arial" panose="020B0604020202020204" pitchFamily="34" charset="0"/>
              </a:rPr>
              <a:t>一种就是三层接入</a:t>
            </a:r>
            <a:endParaRPr lang="en-US" altLang="zh-CN" smtClean="0">
              <a:latin typeface="Arial" panose="020B0604020202020204" pitchFamily="34" charset="0"/>
            </a:endParaRPr>
          </a:p>
          <a:p>
            <a:endParaRPr lang="en-US" altLang="zh-CN" smtClean="0">
              <a:latin typeface="Arial" panose="020B0604020202020204" pitchFamily="34" charset="0"/>
            </a:endParaRPr>
          </a:p>
          <a:p>
            <a:r>
              <a:rPr lang="zh-CN" altLang="en-US" smtClean="0">
                <a:latin typeface="Arial" panose="020B0604020202020204" pitchFamily="34" charset="0"/>
              </a:rPr>
              <a:t>接入的用户可分为个人用户和专线用户</a:t>
            </a:r>
            <a:r>
              <a:rPr lang="en-US" altLang="zh-CN" smtClean="0">
                <a:latin typeface="Arial" panose="020B0604020202020204" pitchFamily="34" charset="0"/>
              </a:rPr>
              <a:t>——</a:t>
            </a:r>
          </a:p>
        </p:txBody>
      </p:sp>
      <p:sp>
        <p:nvSpPr>
          <p:cNvPr id="8294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014586F-D31E-435F-8D17-FDA036384FC1}" type="slidenum">
              <a:rPr lang="en-US" altLang="zh-CN" smtClean="0"/>
              <a:pPr/>
              <a:t>6</a:t>
            </a:fld>
            <a:endParaRPr lang="en-US" altLang="zh-CN" smtClean="0"/>
          </a:p>
        </p:txBody>
      </p:sp>
    </p:spTree>
    <p:extLst>
      <p:ext uri="{BB962C8B-B14F-4D97-AF65-F5344CB8AC3E}">
        <p14:creationId xmlns:p14="http://schemas.microsoft.com/office/powerpoint/2010/main" val="973124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a:ln/>
        </p:spPr>
      </p:sp>
      <p:sp>
        <p:nvSpPr>
          <p:cNvPr id="8294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latin typeface="Arial" panose="020B0604020202020204" pitchFamily="34" charset="0"/>
              </a:rPr>
              <a:t>一种就是二层接入</a:t>
            </a:r>
            <a:r>
              <a:rPr lang="en-US" altLang="zh-CN" smtClean="0">
                <a:latin typeface="Arial" panose="020B0604020202020204" pitchFamily="34" charset="0"/>
              </a:rPr>
              <a:t>——</a:t>
            </a:r>
            <a:r>
              <a:rPr lang="zh-CN" altLang="en-US" smtClean="0">
                <a:latin typeface="Arial" panose="020B0604020202020204" pitchFamily="34" charset="0"/>
              </a:rPr>
              <a:t>点</a:t>
            </a:r>
            <a:endParaRPr lang="en-US" altLang="zh-CN" smtClean="0">
              <a:latin typeface="Arial" panose="020B0604020202020204" pitchFamily="34" charset="0"/>
            </a:endParaRPr>
          </a:p>
          <a:p>
            <a:r>
              <a:rPr lang="zh-CN" altLang="en-US" smtClean="0">
                <a:latin typeface="Arial" panose="020B0604020202020204" pitchFamily="34" charset="0"/>
              </a:rPr>
              <a:t>一种就是三层接入</a:t>
            </a:r>
            <a:endParaRPr lang="en-US" altLang="zh-CN" smtClean="0">
              <a:latin typeface="Arial" panose="020B0604020202020204" pitchFamily="34" charset="0"/>
            </a:endParaRPr>
          </a:p>
          <a:p>
            <a:endParaRPr lang="en-US" altLang="zh-CN" smtClean="0">
              <a:latin typeface="Arial" panose="020B0604020202020204" pitchFamily="34" charset="0"/>
            </a:endParaRPr>
          </a:p>
          <a:p>
            <a:r>
              <a:rPr lang="zh-CN" altLang="en-US" smtClean="0">
                <a:latin typeface="Arial" panose="020B0604020202020204" pitchFamily="34" charset="0"/>
              </a:rPr>
              <a:t>接入的用户可分为个人用户和专线用户</a:t>
            </a:r>
            <a:r>
              <a:rPr lang="en-US" altLang="zh-CN" smtClean="0">
                <a:latin typeface="Arial" panose="020B0604020202020204" pitchFamily="34" charset="0"/>
              </a:rPr>
              <a:t>——</a:t>
            </a:r>
          </a:p>
        </p:txBody>
      </p:sp>
      <p:sp>
        <p:nvSpPr>
          <p:cNvPr id="8294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014586F-D31E-435F-8D17-FDA036384FC1}" type="slidenum">
              <a:rPr lang="en-US" altLang="zh-CN" smtClean="0"/>
              <a:pPr/>
              <a:t>7</a:t>
            </a:fld>
            <a:endParaRPr lang="en-US" altLang="zh-CN" smtClean="0"/>
          </a:p>
        </p:txBody>
      </p:sp>
    </p:spTree>
    <p:extLst>
      <p:ext uri="{BB962C8B-B14F-4D97-AF65-F5344CB8AC3E}">
        <p14:creationId xmlns:p14="http://schemas.microsoft.com/office/powerpoint/2010/main" val="3511901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TextEdit="1"/>
          </p:cNvSpPr>
          <p:nvPr>
            <p:ph type="sldImg"/>
          </p:nvPr>
        </p:nvSpPr>
        <p:spPr>
          <a:ln/>
        </p:spPr>
      </p:sp>
      <p:sp>
        <p:nvSpPr>
          <p:cNvPr id="8499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latin typeface="Arial" panose="020B0604020202020204" pitchFamily="34" charset="0"/>
              </a:rPr>
              <a:t>一种就是二层接入</a:t>
            </a:r>
            <a:r>
              <a:rPr lang="en-US" altLang="zh-CN" smtClean="0">
                <a:latin typeface="Arial" panose="020B0604020202020204" pitchFamily="34" charset="0"/>
              </a:rPr>
              <a:t>——</a:t>
            </a:r>
            <a:r>
              <a:rPr lang="zh-CN" altLang="en-US" smtClean="0">
                <a:latin typeface="Arial" panose="020B0604020202020204" pitchFamily="34" charset="0"/>
              </a:rPr>
              <a:t>点</a:t>
            </a:r>
            <a:endParaRPr lang="en-US" altLang="zh-CN" smtClean="0">
              <a:latin typeface="Arial" panose="020B0604020202020204" pitchFamily="34" charset="0"/>
            </a:endParaRPr>
          </a:p>
          <a:p>
            <a:r>
              <a:rPr lang="zh-CN" altLang="en-US" smtClean="0">
                <a:latin typeface="Arial" panose="020B0604020202020204" pitchFamily="34" charset="0"/>
              </a:rPr>
              <a:t>一种就是三层接入</a:t>
            </a:r>
            <a:endParaRPr lang="en-US" altLang="zh-CN" smtClean="0">
              <a:latin typeface="Arial" panose="020B0604020202020204" pitchFamily="34" charset="0"/>
            </a:endParaRPr>
          </a:p>
          <a:p>
            <a:endParaRPr lang="en-US" altLang="zh-CN" smtClean="0">
              <a:latin typeface="Arial" panose="020B0604020202020204" pitchFamily="34" charset="0"/>
            </a:endParaRPr>
          </a:p>
          <a:p>
            <a:r>
              <a:rPr lang="zh-CN" altLang="en-US" smtClean="0">
                <a:latin typeface="Arial" panose="020B0604020202020204" pitchFamily="34" charset="0"/>
              </a:rPr>
              <a:t>接入的用户可分为个人用户和专线用户</a:t>
            </a:r>
            <a:r>
              <a:rPr lang="en-US" altLang="zh-CN" smtClean="0">
                <a:latin typeface="Arial" panose="020B0604020202020204" pitchFamily="34" charset="0"/>
              </a:rPr>
              <a:t>——</a:t>
            </a:r>
          </a:p>
        </p:txBody>
      </p:sp>
      <p:sp>
        <p:nvSpPr>
          <p:cNvPr id="8499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DBAD728-F4BD-48D8-B5D4-E45E9B865889}" type="slidenum">
              <a:rPr lang="en-US" altLang="zh-CN" smtClean="0"/>
              <a:pPr/>
              <a:t>8</a:t>
            </a:fld>
            <a:endParaRPr lang="en-US" altLang="zh-CN" smtClean="0"/>
          </a:p>
        </p:txBody>
      </p:sp>
    </p:spTree>
    <p:extLst>
      <p:ext uri="{BB962C8B-B14F-4D97-AF65-F5344CB8AC3E}">
        <p14:creationId xmlns:p14="http://schemas.microsoft.com/office/powerpoint/2010/main" val="232456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a:ln/>
        </p:spPr>
      </p:sp>
      <p:sp>
        <p:nvSpPr>
          <p:cNvPr id="870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latin typeface="Arial" panose="020B0604020202020204" pitchFamily="34" charset="0"/>
              </a:rPr>
              <a:t>在这里提到一个会话的概念，</a:t>
            </a:r>
            <a:r>
              <a:rPr lang="en-US" altLang="zh-CN" smtClean="0">
                <a:latin typeface="Arial" panose="020B0604020202020204" pitchFamily="34" charset="0"/>
              </a:rPr>
              <a:t>——</a:t>
            </a:r>
            <a:r>
              <a:rPr lang="zh-CN" altLang="en-US" smtClean="0">
                <a:latin typeface="Arial" panose="020B0604020202020204" pitchFamily="34" charset="0"/>
              </a:rPr>
              <a:t>点击</a:t>
            </a:r>
          </a:p>
        </p:txBody>
      </p:sp>
      <p:sp>
        <p:nvSpPr>
          <p:cNvPr id="870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76654D7-13B3-440D-B40B-4BA7CE777002}" type="slidenum">
              <a:rPr lang="en-US" altLang="zh-CN" smtClean="0"/>
              <a:pPr/>
              <a:t>9</a:t>
            </a:fld>
            <a:endParaRPr lang="en-US" altLang="zh-CN" smtClean="0"/>
          </a:p>
        </p:txBody>
      </p:sp>
    </p:spTree>
    <p:extLst>
      <p:ext uri="{BB962C8B-B14F-4D97-AF65-F5344CB8AC3E}">
        <p14:creationId xmlns:p14="http://schemas.microsoft.com/office/powerpoint/2010/main" val="30056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a:ln/>
        </p:spPr>
      </p:sp>
      <p:sp>
        <p:nvSpPr>
          <p:cNvPr id="870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latin typeface="Arial" panose="020B0604020202020204" pitchFamily="34" charset="0"/>
              </a:rPr>
              <a:t>在这里提到一个会话的概念，</a:t>
            </a:r>
            <a:r>
              <a:rPr lang="en-US" altLang="zh-CN" smtClean="0">
                <a:latin typeface="Arial" panose="020B0604020202020204" pitchFamily="34" charset="0"/>
              </a:rPr>
              <a:t>——</a:t>
            </a:r>
            <a:r>
              <a:rPr lang="zh-CN" altLang="en-US" smtClean="0">
                <a:latin typeface="Arial" panose="020B0604020202020204" pitchFamily="34" charset="0"/>
              </a:rPr>
              <a:t>点击</a:t>
            </a:r>
          </a:p>
        </p:txBody>
      </p:sp>
      <p:sp>
        <p:nvSpPr>
          <p:cNvPr id="870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76654D7-13B3-440D-B40B-4BA7CE777002}" type="slidenum">
              <a:rPr lang="en-US" altLang="zh-CN" smtClean="0"/>
              <a:pPr/>
              <a:t>10</a:t>
            </a:fld>
            <a:endParaRPr lang="en-US" altLang="zh-CN" smtClean="0"/>
          </a:p>
        </p:txBody>
      </p:sp>
    </p:spTree>
    <p:extLst>
      <p:ext uri="{BB962C8B-B14F-4D97-AF65-F5344CB8AC3E}">
        <p14:creationId xmlns:p14="http://schemas.microsoft.com/office/powerpoint/2010/main" val="2256103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TextEdit="1"/>
          </p:cNvSpPr>
          <p:nvPr>
            <p:ph type="sldImg"/>
          </p:nvPr>
        </p:nvSpPr>
        <p:spPr>
          <a:ln/>
        </p:spPr>
      </p:sp>
      <p:sp>
        <p:nvSpPr>
          <p:cNvPr id="8909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latin typeface="Arial" panose="020B0604020202020204" pitchFamily="34" charset="0"/>
              </a:rPr>
              <a:t>会话的作用</a:t>
            </a:r>
            <a:endParaRPr lang="en-US" altLang="zh-CN" smtClean="0">
              <a:latin typeface="Arial" panose="020B0604020202020204" pitchFamily="34" charset="0"/>
            </a:endParaRPr>
          </a:p>
          <a:p>
            <a:r>
              <a:rPr lang="zh-CN" altLang="en-US" smtClean="0">
                <a:latin typeface="Arial" panose="020B0604020202020204" pitchFamily="34" charset="0"/>
              </a:rPr>
              <a:t>会话又可分为</a:t>
            </a:r>
            <a:r>
              <a:rPr lang="en-US" altLang="zh-CN" smtClean="0">
                <a:latin typeface="Arial" panose="020B0604020202020204" pitchFamily="34" charset="0"/>
              </a:rPr>
              <a:t>——</a:t>
            </a:r>
            <a:r>
              <a:rPr lang="zh-CN" altLang="en-US" smtClean="0">
                <a:latin typeface="Arial" panose="020B0604020202020204" pitchFamily="34" charset="0"/>
              </a:rPr>
              <a:t>点击</a:t>
            </a:r>
            <a:endParaRPr lang="en-US" altLang="zh-CN" smtClean="0">
              <a:latin typeface="Arial" panose="020B0604020202020204" pitchFamily="34" charset="0"/>
            </a:endParaRPr>
          </a:p>
        </p:txBody>
      </p:sp>
      <p:sp>
        <p:nvSpPr>
          <p:cNvPr id="8909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07ED204-1BF2-4B6A-BE31-D03268FA3A58}" type="slidenum">
              <a:rPr lang="en-US" altLang="zh-CN" smtClean="0"/>
              <a:pPr/>
              <a:t>11</a:t>
            </a:fld>
            <a:endParaRPr lang="en-US" altLang="zh-CN" smtClean="0"/>
          </a:p>
        </p:txBody>
      </p:sp>
    </p:spTree>
    <p:extLst>
      <p:ext uri="{BB962C8B-B14F-4D97-AF65-F5344CB8AC3E}">
        <p14:creationId xmlns:p14="http://schemas.microsoft.com/office/powerpoint/2010/main" val="4005194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绝密-自定义版式">
    <p:spTree>
      <p:nvGrpSpPr>
        <p:cNvPr id="1" name=""/>
        <p:cNvGrpSpPr/>
        <p:nvPr/>
      </p:nvGrpSpPr>
      <p:grpSpPr>
        <a:xfrm>
          <a:off x="0" y="0"/>
          <a:ext cx="0" cy="0"/>
          <a:chOff x="0" y="0"/>
          <a:chExt cx="0" cy="0"/>
        </a:xfrm>
      </p:grpSpPr>
      <p:sp>
        <p:nvSpPr>
          <p:cNvPr id="4" name="Rectangle 25"/>
          <p:cNvSpPr>
            <a:spLocks noGrp="1" noChangeArrowheads="1"/>
          </p:cNvSpPr>
          <p:nvPr>
            <p:ph idx="1"/>
          </p:nvPr>
        </p:nvSpPr>
        <p:spPr bwMode="auto">
          <a:xfrm>
            <a:off x="457200" y="1080367"/>
            <a:ext cx="8229600" cy="3363591"/>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Rectangle 24"/>
          <p:cNvSpPr>
            <a:spLocks noGrp="1" noChangeArrowheads="1"/>
          </p:cNvSpPr>
          <p:nvPr>
            <p:ph type="title"/>
          </p:nvPr>
        </p:nvSpPr>
        <p:spPr bwMode="auto">
          <a:xfrm>
            <a:off x="457357" y="339491"/>
            <a:ext cx="8229443" cy="4572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绝密-节标题1">
    <p:spTree>
      <p:nvGrpSpPr>
        <p:cNvPr id="1" name=""/>
        <p:cNvGrpSpPr/>
        <p:nvPr/>
      </p:nvGrpSpPr>
      <p:grpSpPr>
        <a:xfrm>
          <a:off x="0" y="0"/>
          <a:ext cx="0" cy="0"/>
          <a:chOff x="0" y="0"/>
          <a:chExt cx="0" cy="0"/>
        </a:xfrm>
      </p:grpSpPr>
      <p:sp>
        <p:nvSpPr>
          <p:cNvPr id="10" name="矩形 9"/>
          <p:cNvSpPr/>
          <p:nvPr userDrawn="1"/>
        </p:nvSpPr>
        <p:spPr>
          <a:xfrm>
            <a:off x="7783455" y="4905945"/>
            <a:ext cx="1032655" cy="246221"/>
          </a:xfrm>
          <a:prstGeom prst="rect">
            <a:avLst/>
          </a:prstGeom>
        </p:spPr>
        <p:txBody>
          <a:bodyPr wrap="none" anchor="ctr" anchorCtr="1">
            <a:spAutoFit/>
          </a:bodyPr>
          <a:lstStyle/>
          <a:p>
            <a:r>
              <a:rPr lang="en-US" altLang="zh-CN" sz="10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0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矩形 11"/>
          <p:cNvSpPr/>
          <p:nvPr userDrawn="1"/>
        </p:nvSpPr>
        <p:spPr>
          <a:xfrm>
            <a:off x="3689401" y="4924271"/>
            <a:ext cx="1766455" cy="215444"/>
          </a:xfrm>
          <a:prstGeom prst="rect">
            <a:avLst/>
          </a:prstGeom>
        </p:spPr>
        <p:txBody>
          <a:bodyPr wrap="square" anchor="ctr" anchorCtr="1">
            <a:spAutoFit/>
          </a:bodyPr>
          <a:lstStyle/>
          <a:p>
            <a:r>
              <a:rPr lang="en-US" altLang="zh-CN" sz="800" b="1" dirty="0">
                <a:solidFill>
                  <a:schemeClr val="tx1">
                    <a:lumMod val="50000"/>
                    <a:lumOff val="50000"/>
                  </a:schemeClr>
                </a:solidFill>
                <a:latin typeface="微软雅黑" panose="020B0503020204020204" pitchFamily="34" charset="-122"/>
                <a:ea typeface="微软雅黑" panose="020B0503020204020204" pitchFamily="34" charset="-122"/>
              </a:rPr>
              <a:t>Top Secret  </a:t>
            </a:r>
            <a:r>
              <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rPr>
              <a:t>绝密</a:t>
            </a:r>
          </a:p>
        </p:txBody>
      </p:sp>
      <p:sp>
        <p:nvSpPr>
          <p:cNvPr id="15" name="文本框 14"/>
          <p:cNvSpPr txBox="1"/>
          <p:nvPr userDrawn="1"/>
        </p:nvSpPr>
        <p:spPr>
          <a:xfrm>
            <a:off x="3064594" y="1857003"/>
            <a:ext cx="3024336" cy="646331"/>
          </a:xfrm>
          <a:prstGeom prst="rect">
            <a:avLst/>
          </a:prstGeom>
          <a:noFill/>
        </p:spPr>
        <p:txBody>
          <a:bodyPr wrap="square" rtlCol="0">
            <a:spAutoFit/>
          </a:bodyPr>
          <a:lstStyle/>
          <a:p>
            <a:pPr algn="ctr"/>
            <a:r>
              <a:rPr lang="en-US" altLang="zh-CN" sz="3600" b="1" spc="70" dirty="0">
                <a:solidFill>
                  <a:schemeClr val="tx1">
                    <a:lumMod val="65000"/>
                    <a:lumOff val="35000"/>
                  </a:schemeClr>
                </a:solidFill>
                <a:latin typeface="微软雅黑" panose="020B0503020204020204" pitchFamily="34" charset="-122"/>
                <a:ea typeface="微软雅黑" panose="020B0503020204020204" pitchFamily="34" charset="-122"/>
              </a:rPr>
              <a:t>THANKS</a:t>
            </a:r>
            <a:endParaRPr lang="zh-CN" altLang="en-US" sz="3600" b="1" spc="7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矩形 15"/>
          <p:cNvSpPr/>
          <p:nvPr userDrawn="1"/>
        </p:nvSpPr>
        <p:spPr>
          <a:xfrm>
            <a:off x="3807714" y="2507603"/>
            <a:ext cx="1532985" cy="338554"/>
          </a:xfrm>
          <a:prstGeom prst="rect">
            <a:avLst/>
          </a:prstGeom>
        </p:spPr>
        <p:txBody>
          <a:bodyPr wrap="none">
            <a:spAutoFit/>
          </a:bodyPr>
          <a:lstStyle/>
          <a:p>
            <a:pPr algn="ctr"/>
            <a:r>
              <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7" name="直接连接符 16"/>
          <p:cNvCxnSpPr>
            <a:endCxn id="16" idx="1"/>
          </p:cNvCxnSpPr>
          <p:nvPr userDrawn="1"/>
        </p:nvCxnSpPr>
        <p:spPr>
          <a:xfrm>
            <a:off x="3552825" y="2676880"/>
            <a:ext cx="254889" cy="0"/>
          </a:xfrm>
          <a:prstGeom prst="line">
            <a:avLst/>
          </a:prstGeom>
          <a:ln w="127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5303085" y="2676880"/>
            <a:ext cx="276978" cy="0"/>
          </a:xfrm>
          <a:prstGeom prst="line">
            <a:avLst/>
          </a:prstGeom>
          <a:ln w="12700">
            <a:solidFill>
              <a:srgbClr val="E60012"/>
            </a:solidFill>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6AD4D90F-B4A5-4553-8918-F609795B6366}"/>
              </a:ext>
            </a:extLst>
          </p:cNvPr>
          <p:cNvPicPr>
            <a:picLocks noChangeAspect="1"/>
          </p:cNvPicPr>
          <p:nvPr userDrawn="1"/>
        </p:nvPicPr>
        <p:blipFill>
          <a:blip r:embed="rId2"/>
          <a:stretch>
            <a:fillRect/>
          </a:stretch>
        </p:blipFill>
        <p:spPr>
          <a:xfrm>
            <a:off x="7308304" y="451544"/>
            <a:ext cx="1600674" cy="266302"/>
          </a:xfrm>
          <a:prstGeom prst="rect">
            <a:avLst/>
          </a:prstGeom>
        </p:spPr>
      </p:pic>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绝密-节标题2">
    <p:spTree>
      <p:nvGrpSpPr>
        <p:cNvPr id="1" name=""/>
        <p:cNvGrpSpPr/>
        <p:nvPr/>
      </p:nvGrpSpPr>
      <p:grpSpPr>
        <a:xfrm>
          <a:off x="0" y="0"/>
          <a:ext cx="0" cy="0"/>
          <a:chOff x="0" y="0"/>
          <a:chExt cx="0" cy="0"/>
        </a:xfrm>
      </p:grpSpPr>
      <p:sp>
        <p:nvSpPr>
          <p:cNvPr id="10" name="矩形 9"/>
          <p:cNvSpPr/>
          <p:nvPr userDrawn="1"/>
        </p:nvSpPr>
        <p:spPr>
          <a:xfrm>
            <a:off x="7783455" y="4905945"/>
            <a:ext cx="1032655" cy="246221"/>
          </a:xfrm>
          <a:prstGeom prst="rect">
            <a:avLst/>
          </a:prstGeom>
        </p:spPr>
        <p:txBody>
          <a:bodyPr wrap="none" anchor="ctr" anchorCtr="1">
            <a:spAutoFit/>
          </a:bodyPr>
          <a:lstStyle/>
          <a:p>
            <a:r>
              <a:rPr lang="en-US" altLang="zh-CN" sz="10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0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矩形 14"/>
          <p:cNvSpPr/>
          <p:nvPr userDrawn="1"/>
        </p:nvSpPr>
        <p:spPr>
          <a:xfrm>
            <a:off x="0" y="0"/>
            <a:ext cx="9144000" cy="2507603"/>
          </a:xfrm>
          <a:prstGeom prst="rect">
            <a:avLst/>
          </a:prstGeom>
          <a:solidFill>
            <a:schemeClr val="bg1">
              <a:lumMod val="95000"/>
            </a:schemeClr>
          </a:solidFill>
          <a:ln w="12700" cap="flat" cmpd="sng" algn="ctr">
            <a:noFill/>
            <a:prstDash val="dash"/>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userDrawn="1"/>
        </p:nvSpPr>
        <p:spPr>
          <a:xfrm>
            <a:off x="3689401" y="4924271"/>
            <a:ext cx="1766455" cy="215444"/>
          </a:xfrm>
          <a:prstGeom prst="rect">
            <a:avLst/>
          </a:prstGeom>
        </p:spPr>
        <p:txBody>
          <a:bodyPr wrap="square" anchor="ctr" anchorCtr="1">
            <a:spAutoFit/>
          </a:bodyPr>
          <a:lstStyle/>
          <a:p>
            <a:r>
              <a:rPr lang="en-US" altLang="zh-CN" sz="800" b="1" dirty="0">
                <a:solidFill>
                  <a:schemeClr val="tx1">
                    <a:lumMod val="50000"/>
                    <a:lumOff val="50000"/>
                  </a:schemeClr>
                </a:solidFill>
                <a:latin typeface="微软雅黑" panose="020B0503020204020204" pitchFamily="34" charset="-122"/>
                <a:ea typeface="微软雅黑" panose="020B0503020204020204" pitchFamily="34" charset="-122"/>
              </a:rPr>
              <a:t>Top Secret  </a:t>
            </a:r>
            <a:r>
              <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rPr>
              <a:t>绝密</a:t>
            </a:r>
          </a:p>
        </p:txBody>
      </p:sp>
      <p:sp>
        <p:nvSpPr>
          <p:cNvPr id="7" name="矩形 6">
            <a:extLst>
              <a:ext uri="{FF2B5EF4-FFF2-40B4-BE49-F238E27FC236}">
                <a16:creationId xmlns:a16="http://schemas.microsoft.com/office/drawing/2014/main" id="{CB891C61-BFE3-4B8A-85B3-C45AC7B8107B}"/>
              </a:ext>
            </a:extLst>
          </p:cNvPr>
          <p:cNvSpPr/>
          <p:nvPr userDrawn="1"/>
        </p:nvSpPr>
        <p:spPr>
          <a:xfrm>
            <a:off x="3765175" y="2521228"/>
            <a:ext cx="1615635" cy="353943"/>
          </a:xfrm>
          <a:prstGeom prst="rect">
            <a:avLst/>
          </a:prstGeom>
        </p:spPr>
        <p:txBody>
          <a:bodyPr wrap="none">
            <a:spAutoFit/>
          </a:bodyPr>
          <a:lstStyle/>
          <a:p>
            <a:pPr algn="ctr"/>
            <a:r>
              <a:rPr lang="en-US" altLang="zh-CN" sz="1700" b="0" dirty="0">
                <a:solidFill>
                  <a:schemeClr val="bg1">
                    <a:lumMod val="85000"/>
                  </a:schemeClr>
                </a:solidFill>
                <a:latin typeface="微软雅黑" panose="020B0503020204020204" pitchFamily="34" charset="-122"/>
                <a:ea typeface="微软雅黑" panose="020B0503020204020204" pitchFamily="34" charset="-122"/>
              </a:rPr>
              <a:t>www.h3c.com</a:t>
            </a:r>
            <a:endParaRPr lang="zh-CN" altLang="en-US" sz="1700" b="0" dirty="0">
              <a:solidFill>
                <a:schemeClr val="bg1">
                  <a:lumMod val="85000"/>
                </a:schemeClr>
              </a:solidFill>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E78FFD3D-9481-4607-A1E2-B7C14172114C}"/>
              </a:ext>
            </a:extLst>
          </p:cNvPr>
          <p:cNvPicPr>
            <a:picLocks noChangeAspect="1"/>
          </p:cNvPicPr>
          <p:nvPr userDrawn="1"/>
        </p:nvPicPr>
        <p:blipFill>
          <a:blip r:embed="rId2"/>
          <a:stretch>
            <a:fillRect/>
          </a:stretch>
        </p:blipFill>
        <p:spPr>
          <a:xfrm>
            <a:off x="2678263" y="1779662"/>
            <a:ext cx="3787474" cy="630117"/>
          </a:xfrm>
          <a:prstGeom prst="rect">
            <a:avLst/>
          </a:prstGeom>
        </p:spPr>
      </p:pic>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机密-自定义版式">
    <p:spTree>
      <p:nvGrpSpPr>
        <p:cNvPr id="1" name=""/>
        <p:cNvGrpSpPr/>
        <p:nvPr/>
      </p:nvGrpSpPr>
      <p:grpSpPr>
        <a:xfrm>
          <a:off x="0" y="0"/>
          <a:ext cx="0" cy="0"/>
          <a:chOff x="0" y="0"/>
          <a:chExt cx="0" cy="0"/>
        </a:xfrm>
      </p:grpSpPr>
      <p:sp>
        <p:nvSpPr>
          <p:cNvPr id="4" name="Rectangle 25"/>
          <p:cNvSpPr>
            <a:spLocks noGrp="1" noChangeArrowheads="1"/>
          </p:cNvSpPr>
          <p:nvPr>
            <p:ph idx="1"/>
          </p:nvPr>
        </p:nvSpPr>
        <p:spPr bwMode="auto">
          <a:xfrm>
            <a:off x="457200" y="1080367"/>
            <a:ext cx="8229600" cy="3363591"/>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Rectangle 24"/>
          <p:cNvSpPr>
            <a:spLocks noGrp="1" noChangeArrowheads="1"/>
          </p:cNvSpPr>
          <p:nvPr>
            <p:ph type="title"/>
          </p:nvPr>
        </p:nvSpPr>
        <p:spPr bwMode="auto">
          <a:xfrm>
            <a:off x="457357" y="339491"/>
            <a:ext cx="8229443" cy="4572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机密-标题幻灯片">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机密-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131589"/>
            <a:ext cx="4038600" cy="329158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内容占位符 3"/>
          <p:cNvSpPr>
            <a:spLocks noGrp="1"/>
          </p:cNvSpPr>
          <p:nvPr>
            <p:ph sz="half" idx="2"/>
          </p:nvPr>
        </p:nvSpPr>
        <p:spPr>
          <a:xfrm>
            <a:off x="4648200" y="1131589"/>
            <a:ext cx="4038600" cy="329158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机密-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1" y="1131590"/>
            <a:ext cx="4040188" cy="499567"/>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1" y="1631156"/>
            <a:ext cx="4040188" cy="2963466"/>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3" y="1131590"/>
            <a:ext cx="4041775" cy="499567"/>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3" y="1631156"/>
            <a:ext cx="4041775" cy="2963466"/>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Rectangle 24"/>
          <p:cNvSpPr>
            <a:spLocks noGrp="1" noChangeArrowheads="1"/>
          </p:cNvSpPr>
          <p:nvPr>
            <p:ph type="title"/>
          </p:nvPr>
        </p:nvSpPr>
        <p:spPr bwMode="auto">
          <a:xfrm>
            <a:off x="457357" y="339491"/>
            <a:ext cx="8229451" cy="4572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机密-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机密-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9" y="204787"/>
            <a:ext cx="3008313" cy="871538"/>
          </a:xfrm>
        </p:spPr>
        <p:txBody>
          <a:bodyPr anchor="b"/>
          <a:lstStyle>
            <a:lvl1pPr algn="l">
              <a:defRPr sz="1800" b="1"/>
            </a:lvl1pPr>
          </a:lstStyle>
          <a:p>
            <a:r>
              <a:rPr lang="zh-CN" altLang="en-US"/>
              <a:t>单击此处编辑母版标题样式</a:t>
            </a:r>
            <a:endParaRPr lang="zh-CN" altLang="en-US" dirty="0"/>
          </a:p>
        </p:txBody>
      </p:sp>
      <p:sp>
        <p:nvSpPr>
          <p:cNvPr id="3" name="内容占位符 2"/>
          <p:cNvSpPr>
            <a:spLocks noGrp="1"/>
          </p:cNvSpPr>
          <p:nvPr>
            <p:ph idx="1"/>
          </p:nvPr>
        </p:nvSpPr>
        <p:spPr>
          <a:xfrm>
            <a:off x="3575069" y="204800"/>
            <a:ext cx="5111751" cy="4389835"/>
          </a:xfrm>
        </p:spPr>
        <p:txBody>
          <a:bodyPr/>
          <a:lstStyle>
            <a:lvl1pPr>
              <a:defRPr sz="1600"/>
            </a:lvl1pPr>
            <a:lvl2pPr>
              <a:defRPr sz="1400"/>
            </a:lvl2pPr>
            <a:lvl3pPr>
              <a:defRPr sz="1200"/>
            </a:lvl3pPr>
            <a:lvl4pPr>
              <a:defRPr sz="1100"/>
            </a:lvl4pPr>
            <a:lvl5pPr>
              <a:defRPr sz="11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文本占位符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机密-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402552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机密-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绝密-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机密-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1"/>
            <a:ext cx="2057400" cy="419457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601"/>
            <a:ext cx="6019800" cy="419457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机密-节标题1">
    <p:spTree>
      <p:nvGrpSpPr>
        <p:cNvPr id="1" name=""/>
        <p:cNvGrpSpPr/>
        <p:nvPr/>
      </p:nvGrpSpPr>
      <p:grpSpPr>
        <a:xfrm>
          <a:off x="0" y="0"/>
          <a:ext cx="0" cy="0"/>
          <a:chOff x="0" y="0"/>
          <a:chExt cx="0" cy="0"/>
        </a:xfrm>
      </p:grpSpPr>
      <p:sp>
        <p:nvSpPr>
          <p:cNvPr id="10" name="矩形 9"/>
          <p:cNvSpPr/>
          <p:nvPr userDrawn="1"/>
        </p:nvSpPr>
        <p:spPr>
          <a:xfrm>
            <a:off x="7783455" y="4905945"/>
            <a:ext cx="1032655" cy="246221"/>
          </a:xfrm>
          <a:prstGeom prst="rect">
            <a:avLst/>
          </a:prstGeom>
        </p:spPr>
        <p:txBody>
          <a:bodyPr wrap="none" anchor="ctr" anchorCtr="1">
            <a:spAutoFit/>
          </a:bodyPr>
          <a:lstStyle/>
          <a:p>
            <a:r>
              <a:rPr lang="en-US" altLang="zh-CN" sz="10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0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文本框 14"/>
          <p:cNvSpPr txBox="1"/>
          <p:nvPr userDrawn="1"/>
        </p:nvSpPr>
        <p:spPr>
          <a:xfrm>
            <a:off x="3064594" y="1857003"/>
            <a:ext cx="3024336" cy="646331"/>
          </a:xfrm>
          <a:prstGeom prst="rect">
            <a:avLst/>
          </a:prstGeom>
          <a:noFill/>
        </p:spPr>
        <p:txBody>
          <a:bodyPr wrap="square" rtlCol="0">
            <a:spAutoFit/>
          </a:bodyPr>
          <a:lstStyle/>
          <a:p>
            <a:pPr algn="ctr"/>
            <a:r>
              <a:rPr lang="en-US" altLang="zh-CN" sz="3600" b="1" spc="70" dirty="0">
                <a:solidFill>
                  <a:schemeClr val="tx1">
                    <a:lumMod val="65000"/>
                    <a:lumOff val="35000"/>
                  </a:schemeClr>
                </a:solidFill>
                <a:latin typeface="微软雅黑" panose="020B0503020204020204" pitchFamily="34" charset="-122"/>
                <a:ea typeface="微软雅黑" panose="020B0503020204020204" pitchFamily="34" charset="-122"/>
              </a:rPr>
              <a:t>THANKS</a:t>
            </a:r>
            <a:endParaRPr lang="zh-CN" altLang="en-US" sz="3600" b="1" spc="7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矩形 15"/>
          <p:cNvSpPr/>
          <p:nvPr userDrawn="1"/>
        </p:nvSpPr>
        <p:spPr>
          <a:xfrm>
            <a:off x="3807714" y="2507603"/>
            <a:ext cx="1532985" cy="338554"/>
          </a:xfrm>
          <a:prstGeom prst="rect">
            <a:avLst/>
          </a:prstGeom>
        </p:spPr>
        <p:txBody>
          <a:bodyPr wrap="none">
            <a:spAutoFit/>
          </a:bodyPr>
          <a:lstStyle/>
          <a:p>
            <a:pPr algn="ctr"/>
            <a:r>
              <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7" name="直接连接符 16"/>
          <p:cNvCxnSpPr>
            <a:endCxn id="16" idx="1"/>
          </p:cNvCxnSpPr>
          <p:nvPr userDrawn="1"/>
        </p:nvCxnSpPr>
        <p:spPr>
          <a:xfrm>
            <a:off x="3552825" y="2676880"/>
            <a:ext cx="254889" cy="0"/>
          </a:xfrm>
          <a:prstGeom prst="line">
            <a:avLst/>
          </a:prstGeom>
          <a:ln w="127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5303085" y="2676880"/>
            <a:ext cx="276978" cy="0"/>
          </a:xfrm>
          <a:prstGeom prst="line">
            <a:avLst/>
          </a:prstGeom>
          <a:ln w="12700">
            <a:solidFill>
              <a:srgbClr val="E60012"/>
            </a:solidFill>
          </a:ln>
        </p:spPr>
        <p:style>
          <a:lnRef idx="1">
            <a:schemeClr val="accent1"/>
          </a:lnRef>
          <a:fillRef idx="0">
            <a:schemeClr val="accent1"/>
          </a:fillRef>
          <a:effectRef idx="0">
            <a:schemeClr val="accent1"/>
          </a:effectRef>
          <a:fontRef idx="minor">
            <a:schemeClr val="tx1"/>
          </a:fontRef>
        </p:style>
      </p:cxnSp>
      <p:sp>
        <p:nvSpPr>
          <p:cNvPr id="21" name="矩形 20"/>
          <p:cNvSpPr/>
          <p:nvPr userDrawn="1"/>
        </p:nvSpPr>
        <p:spPr>
          <a:xfrm>
            <a:off x="3822222" y="4924271"/>
            <a:ext cx="1502680" cy="215444"/>
          </a:xfrm>
          <a:prstGeom prst="rect">
            <a:avLst/>
          </a:prstGeom>
        </p:spPr>
        <p:txBody>
          <a:bodyPr wrap="square" anchor="ctr" anchorCtr="1">
            <a:spAutoFit/>
          </a:bodyPr>
          <a:lstStyle/>
          <a:p>
            <a:r>
              <a:rPr lang="en-US" altLang="zh-CN" sz="800" b="1" dirty="0">
                <a:solidFill>
                  <a:schemeClr val="tx1">
                    <a:lumMod val="50000"/>
                    <a:lumOff val="50000"/>
                  </a:schemeClr>
                </a:solidFill>
                <a:latin typeface="微软雅黑" panose="020B0503020204020204" pitchFamily="34" charset="-122"/>
                <a:ea typeface="微软雅黑" panose="020B0503020204020204" pitchFamily="34" charset="-122"/>
              </a:rPr>
              <a:t>Secret  </a:t>
            </a:r>
            <a:r>
              <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rPr>
              <a:t>机密</a:t>
            </a:r>
            <a:r>
              <a:rPr lang="en-US" altLang="zh-CN" sz="800" b="1" dirty="0">
                <a:solidFill>
                  <a:schemeClr val="tx1">
                    <a:lumMod val="50000"/>
                    <a:lumOff val="50000"/>
                  </a:schemeClr>
                </a:solidFill>
                <a:latin typeface="微软雅黑" panose="020B0503020204020204" pitchFamily="34" charset="-122"/>
                <a:ea typeface="微软雅黑" panose="020B0503020204020204" pitchFamily="34" charset="-122"/>
              </a:rPr>
              <a:t> </a:t>
            </a:r>
            <a:endPar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id="{6318A614-C016-4BAD-8EC8-AE4C8A45E822}"/>
              </a:ext>
            </a:extLst>
          </p:cNvPr>
          <p:cNvPicPr>
            <a:picLocks noChangeAspect="1"/>
          </p:cNvPicPr>
          <p:nvPr userDrawn="1"/>
        </p:nvPicPr>
        <p:blipFill>
          <a:blip r:embed="rId2"/>
          <a:stretch>
            <a:fillRect/>
          </a:stretch>
        </p:blipFill>
        <p:spPr>
          <a:xfrm>
            <a:off x="7308304" y="451544"/>
            <a:ext cx="1600674" cy="266302"/>
          </a:xfrm>
          <a:prstGeom prst="rect">
            <a:avLst/>
          </a:prstGeom>
        </p:spPr>
      </p:pic>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机密-节标题2">
    <p:spTree>
      <p:nvGrpSpPr>
        <p:cNvPr id="1" name=""/>
        <p:cNvGrpSpPr/>
        <p:nvPr/>
      </p:nvGrpSpPr>
      <p:grpSpPr>
        <a:xfrm>
          <a:off x="0" y="0"/>
          <a:ext cx="0" cy="0"/>
          <a:chOff x="0" y="0"/>
          <a:chExt cx="0" cy="0"/>
        </a:xfrm>
      </p:grpSpPr>
      <p:sp>
        <p:nvSpPr>
          <p:cNvPr id="10" name="矩形 9"/>
          <p:cNvSpPr/>
          <p:nvPr userDrawn="1"/>
        </p:nvSpPr>
        <p:spPr>
          <a:xfrm>
            <a:off x="7783455" y="4905945"/>
            <a:ext cx="1032655" cy="246221"/>
          </a:xfrm>
          <a:prstGeom prst="rect">
            <a:avLst/>
          </a:prstGeom>
        </p:spPr>
        <p:txBody>
          <a:bodyPr wrap="none" anchor="ctr" anchorCtr="1">
            <a:spAutoFit/>
          </a:bodyPr>
          <a:lstStyle/>
          <a:p>
            <a:r>
              <a:rPr lang="en-US" altLang="zh-CN" sz="10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0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矩形 14"/>
          <p:cNvSpPr/>
          <p:nvPr userDrawn="1"/>
        </p:nvSpPr>
        <p:spPr>
          <a:xfrm>
            <a:off x="0" y="0"/>
            <a:ext cx="9144000" cy="2507603"/>
          </a:xfrm>
          <a:prstGeom prst="rect">
            <a:avLst/>
          </a:prstGeom>
          <a:solidFill>
            <a:schemeClr val="bg1">
              <a:lumMod val="95000"/>
            </a:schemeClr>
          </a:solidFill>
          <a:ln w="12700" cap="flat" cmpd="sng" algn="ctr">
            <a:noFill/>
            <a:prstDash val="dash"/>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19" name="矩形 18"/>
          <p:cNvSpPr/>
          <p:nvPr userDrawn="1"/>
        </p:nvSpPr>
        <p:spPr>
          <a:xfrm>
            <a:off x="3822222" y="4924271"/>
            <a:ext cx="1502680" cy="215444"/>
          </a:xfrm>
          <a:prstGeom prst="rect">
            <a:avLst/>
          </a:prstGeom>
        </p:spPr>
        <p:txBody>
          <a:bodyPr wrap="square" anchor="ctr" anchorCtr="1">
            <a:spAutoFit/>
          </a:bodyPr>
          <a:lstStyle/>
          <a:p>
            <a:r>
              <a:rPr lang="en-US" altLang="zh-CN" sz="800" b="1" dirty="0">
                <a:solidFill>
                  <a:schemeClr val="tx1">
                    <a:lumMod val="50000"/>
                    <a:lumOff val="50000"/>
                  </a:schemeClr>
                </a:solidFill>
                <a:latin typeface="微软雅黑" panose="020B0503020204020204" pitchFamily="34" charset="-122"/>
                <a:ea typeface="微软雅黑" panose="020B0503020204020204" pitchFamily="34" charset="-122"/>
              </a:rPr>
              <a:t>Secret </a:t>
            </a:r>
            <a:r>
              <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rPr>
              <a:t>机密</a:t>
            </a:r>
            <a:r>
              <a:rPr lang="en-US" altLang="zh-CN" sz="800" b="1" dirty="0">
                <a:solidFill>
                  <a:schemeClr val="tx1">
                    <a:lumMod val="50000"/>
                    <a:lumOff val="50000"/>
                  </a:schemeClr>
                </a:solidFill>
                <a:latin typeface="微软雅黑" panose="020B0503020204020204" pitchFamily="34" charset="-122"/>
                <a:ea typeface="微软雅黑" panose="020B0503020204020204" pitchFamily="34" charset="-122"/>
              </a:rPr>
              <a:t> </a:t>
            </a:r>
            <a:endPar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97771C80-151D-460E-980C-453C6727288B}"/>
              </a:ext>
            </a:extLst>
          </p:cNvPr>
          <p:cNvSpPr/>
          <p:nvPr userDrawn="1"/>
        </p:nvSpPr>
        <p:spPr>
          <a:xfrm>
            <a:off x="3765175" y="2521228"/>
            <a:ext cx="1615635" cy="353943"/>
          </a:xfrm>
          <a:prstGeom prst="rect">
            <a:avLst/>
          </a:prstGeom>
        </p:spPr>
        <p:txBody>
          <a:bodyPr wrap="none">
            <a:spAutoFit/>
          </a:bodyPr>
          <a:lstStyle/>
          <a:p>
            <a:pPr algn="ctr"/>
            <a:r>
              <a:rPr lang="en-US" altLang="zh-CN" sz="1700" b="0" dirty="0">
                <a:solidFill>
                  <a:schemeClr val="bg1">
                    <a:lumMod val="85000"/>
                  </a:schemeClr>
                </a:solidFill>
                <a:latin typeface="微软雅黑" panose="020B0503020204020204" pitchFamily="34" charset="-122"/>
                <a:ea typeface="微软雅黑" panose="020B0503020204020204" pitchFamily="34" charset="-122"/>
              </a:rPr>
              <a:t>www.h3c.com</a:t>
            </a:r>
            <a:endParaRPr lang="zh-CN" altLang="en-US" sz="1700" b="0" dirty="0">
              <a:solidFill>
                <a:schemeClr val="bg1">
                  <a:lumMod val="85000"/>
                </a:schemeClr>
              </a:solidFill>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223FE57C-F84E-4C01-A0CC-BBEBB4D2040E}"/>
              </a:ext>
            </a:extLst>
          </p:cNvPr>
          <p:cNvPicPr>
            <a:picLocks noChangeAspect="1"/>
          </p:cNvPicPr>
          <p:nvPr userDrawn="1"/>
        </p:nvPicPr>
        <p:blipFill>
          <a:blip r:embed="rId2"/>
          <a:stretch>
            <a:fillRect/>
          </a:stretch>
        </p:blipFill>
        <p:spPr>
          <a:xfrm>
            <a:off x="2678263" y="1779662"/>
            <a:ext cx="3787474" cy="630117"/>
          </a:xfrm>
          <a:prstGeom prst="rect">
            <a:avLst/>
          </a:prstGeom>
        </p:spPr>
      </p:pic>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秘密-自定义版式">
    <p:spTree>
      <p:nvGrpSpPr>
        <p:cNvPr id="1" name=""/>
        <p:cNvGrpSpPr/>
        <p:nvPr/>
      </p:nvGrpSpPr>
      <p:grpSpPr>
        <a:xfrm>
          <a:off x="0" y="0"/>
          <a:ext cx="0" cy="0"/>
          <a:chOff x="0" y="0"/>
          <a:chExt cx="0" cy="0"/>
        </a:xfrm>
      </p:grpSpPr>
      <p:sp>
        <p:nvSpPr>
          <p:cNvPr id="4" name="Rectangle 25"/>
          <p:cNvSpPr>
            <a:spLocks noGrp="1" noChangeArrowheads="1"/>
          </p:cNvSpPr>
          <p:nvPr>
            <p:ph idx="1"/>
          </p:nvPr>
        </p:nvSpPr>
        <p:spPr bwMode="auto">
          <a:xfrm>
            <a:off x="457200" y="1080367"/>
            <a:ext cx="8229600" cy="3363591"/>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Rectangle 24"/>
          <p:cNvSpPr>
            <a:spLocks noGrp="1" noChangeArrowheads="1"/>
          </p:cNvSpPr>
          <p:nvPr>
            <p:ph type="title"/>
          </p:nvPr>
        </p:nvSpPr>
        <p:spPr bwMode="auto">
          <a:xfrm>
            <a:off x="457357" y="339491"/>
            <a:ext cx="8229443" cy="4572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秘密-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7308304" y="195486"/>
            <a:ext cx="1657350" cy="1047750"/>
          </a:xfrm>
          <a:prstGeom prst="rect">
            <a:avLst/>
          </a:prstGeom>
        </p:spPr>
      </p:pic>
      <p:pic>
        <p:nvPicPr>
          <p:cNvPr id="4" name="图片 3">
            <a:extLst>
              <a:ext uri="{FF2B5EF4-FFF2-40B4-BE49-F238E27FC236}">
                <a16:creationId xmlns:a16="http://schemas.microsoft.com/office/drawing/2014/main" id="{67A8F855-33B4-4B8A-BD85-362163ACB331}"/>
              </a:ext>
            </a:extLst>
          </p:cNvPr>
          <p:cNvPicPr>
            <a:picLocks noChangeAspect="1"/>
          </p:cNvPicPr>
          <p:nvPr userDrawn="1"/>
        </p:nvPicPr>
        <p:blipFill>
          <a:blip r:embed="rId3"/>
          <a:stretch>
            <a:fillRect/>
          </a:stretch>
        </p:blipFill>
        <p:spPr>
          <a:xfrm>
            <a:off x="7308304" y="451544"/>
            <a:ext cx="1600674" cy="266302"/>
          </a:xfrm>
          <a:prstGeom prst="rect">
            <a:avLst/>
          </a:prstGeom>
        </p:spPr>
      </p:pic>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秘密-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131589"/>
            <a:ext cx="4038600" cy="329158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内容占位符 3"/>
          <p:cNvSpPr>
            <a:spLocks noGrp="1"/>
          </p:cNvSpPr>
          <p:nvPr>
            <p:ph sz="half" idx="2"/>
          </p:nvPr>
        </p:nvSpPr>
        <p:spPr>
          <a:xfrm>
            <a:off x="4648200" y="1131589"/>
            <a:ext cx="4038600" cy="329158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秘密-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1" y="1131590"/>
            <a:ext cx="4040188" cy="499567"/>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1" y="1631156"/>
            <a:ext cx="4040188" cy="2963466"/>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3" y="1131590"/>
            <a:ext cx="4041775" cy="499567"/>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3" y="1631156"/>
            <a:ext cx="4041775" cy="2963466"/>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Rectangle 24"/>
          <p:cNvSpPr>
            <a:spLocks noGrp="1" noChangeArrowheads="1"/>
          </p:cNvSpPr>
          <p:nvPr>
            <p:ph type="title"/>
          </p:nvPr>
        </p:nvSpPr>
        <p:spPr bwMode="auto">
          <a:xfrm>
            <a:off x="457357" y="339491"/>
            <a:ext cx="8229451" cy="4572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秘密-仅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7308304" y="195486"/>
            <a:ext cx="1657350" cy="1047750"/>
          </a:xfrm>
          <a:prstGeom prst="rect">
            <a:avLst/>
          </a:prstGeom>
        </p:spPr>
      </p:pic>
      <p:sp>
        <p:nvSpPr>
          <p:cNvPr id="2" name="标题 1"/>
          <p:cNvSpPr>
            <a:spLocks noGrp="1"/>
          </p:cNvSpPr>
          <p:nvPr>
            <p:ph type="title"/>
          </p:nvPr>
        </p:nvSpPr>
        <p:spPr>
          <a:xfrm>
            <a:off x="457357" y="339491"/>
            <a:ext cx="7859059" cy="457200"/>
          </a:xfrm>
        </p:spPr>
        <p:txBody>
          <a:bodyPr/>
          <a:lstStyle/>
          <a:p>
            <a:r>
              <a:rPr lang="zh-CN" altLang="en-US"/>
              <a:t>单击此处编辑母版标题样式</a:t>
            </a:r>
          </a:p>
        </p:txBody>
      </p:sp>
      <p:pic>
        <p:nvPicPr>
          <p:cNvPr id="5" name="图片 4">
            <a:extLst>
              <a:ext uri="{FF2B5EF4-FFF2-40B4-BE49-F238E27FC236}">
                <a16:creationId xmlns:a16="http://schemas.microsoft.com/office/drawing/2014/main" id="{65A498B4-AE8E-4CF2-BCA3-A4133F96DAD4}"/>
              </a:ext>
            </a:extLst>
          </p:cNvPr>
          <p:cNvPicPr>
            <a:picLocks noChangeAspect="1"/>
          </p:cNvPicPr>
          <p:nvPr userDrawn="1"/>
        </p:nvPicPr>
        <p:blipFill>
          <a:blip r:embed="rId3"/>
          <a:stretch>
            <a:fillRect/>
          </a:stretch>
        </p:blipFill>
        <p:spPr>
          <a:xfrm>
            <a:off x="7308304" y="451544"/>
            <a:ext cx="1600674" cy="266302"/>
          </a:xfrm>
          <a:prstGeom prst="rect">
            <a:avLst/>
          </a:prstGeom>
        </p:spPr>
      </p:pic>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秘密-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9" y="204787"/>
            <a:ext cx="3008313" cy="871538"/>
          </a:xfrm>
        </p:spPr>
        <p:txBody>
          <a:bodyPr anchor="b"/>
          <a:lstStyle>
            <a:lvl1pPr algn="l">
              <a:defRPr sz="1800" b="1"/>
            </a:lvl1pPr>
          </a:lstStyle>
          <a:p>
            <a:r>
              <a:rPr lang="zh-CN" altLang="en-US"/>
              <a:t>单击此处编辑母版标题样式</a:t>
            </a:r>
            <a:endParaRPr lang="zh-CN" altLang="en-US" dirty="0"/>
          </a:p>
        </p:txBody>
      </p:sp>
      <p:sp>
        <p:nvSpPr>
          <p:cNvPr id="4" name="文本占位符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pic>
        <p:nvPicPr>
          <p:cNvPr id="6" name="图片 5"/>
          <p:cNvPicPr>
            <a:picLocks noChangeAspect="1"/>
          </p:cNvPicPr>
          <p:nvPr userDrawn="1"/>
        </p:nvPicPr>
        <p:blipFill>
          <a:blip r:embed="rId2"/>
          <a:stretch>
            <a:fillRect/>
          </a:stretch>
        </p:blipFill>
        <p:spPr>
          <a:xfrm>
            <a:off x="7308304" y="195486"/>
            <a:ext cx="1657350" cy="1047750"/>
          </a:xfrm>
          <a:prstGeom prst="rect">
            <a:avLst/>
          </a:prstGeom>
        </p:spPr>
      </p:pic>
      <p:sp>
        <p:nvSpPr>
          <p:cNvPr id="3" name="内容占位符 2"/>
          <p:cNvSpPr>
            <a:spLocks noGrp="1"/>
          </p:cNvSpPr>
          <p:nvPr>
            <p:ph idx="1"/>
          </p:nvPr>
        </p:nvSpPr>
        <p:spPr>
          <a:xfrm>
            <a:off x="3575069" y="204800"/>
            <a:ext cx="5111751" cy="4389835"/>
          </a:xfrm>
        </p:spPr>
        <p:txBody>
          <a:bodyPr/>
          <a:lstStyle>
            <a:lvl1pPr>
              <a:defRPr sz="1600"/>
            </a:lvl1pPr>
            <a:lvl2pPr>
              <a:defRPr sz="1400"/>
            </a:lvl2pPr>
            <a:lvl3pPr>
              <a:defRPr sz="1200"/>
            </a:lvl3pPr>
            <a:lvl4pPr>
              <a:defRPr sz="1100"/>
            </a:lvl4pPr>
            <a:lvl5pPr>
              <a:defRPr sz="11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pic>
        <p:nvPicPr>
          <p:cNvPr id="8" name="图片 7">
            <a:extLst>
              <a:ext uri="{FF2B5EF4-FFF2-40B4-BE49-F238E27FC236}">
                <a16:creationId xmlns:a16="http://schemas.microsoft.com/office/drawing/2014/main" id="{2016481A-89A4-4F7A-8C07-43F9C5FBF11E}"/>
              </a:ext>
            </a:extLst>
          </p:cNvPr>
          <p:cNvPicPr>
            <a:picLocks noChangeAspect="1"/>
          </p:cNvPicPr>
          <p:nvPr userDrawn="1"/>
        </p:nvPicPr>
        <p:blipFill>
          <a:blip r:embed="rId3"/>
          <a:stretch>
            <a:fillRect/>
          </a:stretch>
        </p:blipFill>
        <p:spPr>
          <a:xfrm>
            <a:off x="7308304" y="451544"/>
            <a:ext cx="1600674" cy="266302"/>
          </a:xfrm>
          <a:prstGeom prst="rect">
            <a:avLst/>
          </a:prstGeom>
        </p:spPr>
      </p:pic>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秘密-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1792288" y="402552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pic>
        <p:nvPicPr>
          <p:cNvPr id="5" name="图片 4"/>
          <p:cNvPicPr>
            <a:picLocks noChangeAspect="1"/>
          </p:cNvPicPr>
          <p:nvPr userDrawn="1"/>
        </p:nvPicPr>
        <p:blipFill>
          <a:blip r:embed="rId2"/>
          <a:stretch>
            <a:fillRect/>
          </a:stretch>
        </p:blipFill>
        <p:spPr>
          <a:xfrm>
            <a:off x="7308304" y="195486"/>
            <a:ext cx="1657350" cy="1047750"/>
          </a:xfrm>
          <a:prstGeom prst="rect">
            <a:avLst/>
          </a:prstGeom>
        </p:spPr>
      </p:pic>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pic>
        <p:nvPicPr>
          <p:cNvPr id="7" name="图片 6">
            <a:extLst>
              <a:ext uri="{FF2B5EF4-FFF2-40B4-BE49-F238E27FC236}">
                <a16:creationId xmlns:a16="http://schemas.microsoft.com/office/drawing/2014/main" id="{F3337DCE-2EF4-4347-85B7-DAF9059C6F6A}"/>
              </a:ext>
            </a:extLst>
          </p:cNvPr>
          <p:cNvPicPr>
            <a:picLocks noChangeAspect="1"/>
          </p:cNvPicPr>
          <p:nvPr userDrawn="1"/>
        </p:nvPicPr>
        <p:blipFill>
          <a:blip r:embed="rId3"/>
          <a:stretch>
            <a:fillRect/>
          </a:stretch>
        </p:blipFill>
        <p:spPr>
          <a:xfrm>
            <a:off x="7308304" y="451544"/>
            <a:ext cx="1600674" cy="266302"/>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绝密-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131589"/>
            <a:ext cx="4038600" cy="329158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内容占位符 3"/>
          <p:cNvSpPr>
            <a:spLocks noGrp="1"/>
          </p:cNvSpPr>
          <p:nvPr>
            <p:ph sz="half" idx="2"/>
          </p:nvPr>
        </p:nvSpPr>
        <p:spPr>
          <a:xfrm>
            <a:off x="4648200" y="1131589"/>
            <a:ext cx="4038600" cy="329158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秘密-标题和竖排文字">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7308304" y="195486"/>
            <a:ext cx="1657350" cy="1047750"/>
          </a:xfrm>
          <a:prstGeom prst="rect">
            <a:avLst/>
          </a:prstGeom>
        </p:spPr>
      </p:pic>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3" name="竖排文字占位符 2"/>
          <p:cNvSpPr>
            <a:spLocks noGrp="1"/>
          </p:cNvSpPr>
          <p:nvPr>
            <p:ph type="body" orient="vert" idx="1"/>
          </p:nvPr>
        </p:nvSpPr>
        <p:spPr>
          <a:xfrm>
            <a:off x="447677" y="1054469"/>
            <a:ext cx="8229600" cy="336359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pic>
        <p:nvPicPr>
          <p:cNvPr id="6" name="图片 5">
            <a:extLst>
              <a:ext uri="{FF2B5EF4-FFF2-40B4-BE49-F238E27FC236}">
                <a16:creationId xmlns:a16="http://schemas.microsoft.com/office/drawing/2014/main" id="{79B711FB-5ACC-41CA-A384-F463211756EA}"/>
              </a:ext>
            </a:extLst>
          </p:cNvPr>
          <p:cNvPicPr>
            <a:picLocks noChangeAspect="1"/>
          </p:cNvPicPr>
          <p:nvPr userDrawn="1"/>
        </p:nvPicPr>
        <p:blipFill>
          <a:blip r:embed="rId3"/>
          <a:stretch>
            <a:fillRect/>
          </a:stretch>
        </p:blipFill>
        <p:spPr>
          <a:xfrm>
            <a:off x="7308304" y="451544"/>
            <a:ext cx="1600674" cy="266302"/>
          </a:xfrm>
          <a:prstGeom prst="rect">
            <a:avLst/>
          </a:prstGeom>
        </p:spPr>
      </p:pic>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秘密-垂直排列标题与文本">
    <p:spTree>
      <p:nvGrpSpPr>
        <p:cNvPr id="1" name=""/>
        <p:cNvGrpSpPr/>
        <p:nvPr/>
      </p:nvGrpSpPr>
      <p:grpSpPr>
        <a:xfrm>
          <a:off x="0" y="0"/>
          <a:ext cx="0" cy="0"/>
          <a:chOff x="0" y="0"/>
          <a:chExt cx="0" cy="0"/>
        </a:xfrm>
      </p:grpSpPr>
      <p:sp>
        <p:nvSpPr>
          <p:cNvPr id="3" name="竖排文字占位符 2"/>
          <p:cNvSpPr>
            <a:spLocks noGrp="1"/>
          </p:cNvSpPr>
          <p:nvPr>
            <p:ph type="body" orient="vert" idx="1"/>
          </p:nvPr>
        </p:nvSpPr>
        <p:spPr>
          <a:xfrm>
            <a:off x="457200" y="228601"/>
            <a:ext cx="6019800" cy="419457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pic>
        <p:nvPicPr>
          <p:cNvPr id="4" name="图片 3"/>
          <p:cNvPicPr>
            <a:picLocks noChangeAspect="1"/>
          </p:cNvPicPr>
          <p:nvPr userDrawn="1"/>
        </p:nvPicPr>
        <p:blipFill>
          <a:blip r:embed="rId2"/>
          <a:stretch>
            <a:fillRect/>
          </a:stretch>
        </p:blipFill>
        <p:spPr>
          <a:xfrm>
            <a:off x="7308304" y="195486"/>
            <a:ext cx="1657350" cy="1047750"/>
          </a:xfrm>
          <a:prstGeom prst="rect">
            <a:avLst/>
          </a:prstGeom>
        </p:spPr>
      </p:pic>
      <p:sp>
        <p:nvSpPr>
          <p:cNvPr id="2" name="竖排标题 1"/>
          <p:cNvSpPr>
            <a:spLocks noGrp="1"/>
          </p:cNvSpPr>
          <p:nvPr>
            <p:ph type="title" orient="vert"/>
          </p:nvPr>
        </p:nvSpPr>
        <p:spPr>
          <a:xfrm>
            <a:off x="6629400" y="228601"/>
            <a:ext cx="2057400" cy="4194572"/>
          </a:xfrm>
        </p:spPr>
        <p:txBody>
          <a:bodyPr vert="eaVert"/>
          <a:lstStyle/>
          <a:p>
            <a:r>
              <a:rPr lang="zh-CN" altLang="en-US"/>
              <a:t>单击此处编辑母版标题样式</a:t>
            </a:r>
          </a:p>
        </p:txBody>
      </p:sp>
      <p:pic>
        <p:nvPicPr>
          <p:cNvPr id="6" name="图片 5">
            <a:extLst>
              <a:ext uri="{FF2B5EF4-FFF2-40B4-BE49-F238E27FC236}">
                <a16:creationId xmlns:a16="http://schemas.microsoft.com/office/drawing/2014/main" id="{7883D0A1-F7D8-4693-81BC-814F7885EABD}"/>
              </a:ext>
            </a:extLst>
          </p:cNvPr>
          <p:cNvPicPr>
            <a:picLocks noChangeAspect="1"/>
          </p:cNvPicPr>
          <p:nvPr userDrawn="1"/>
        </p:nvPicPr>
        <p:blipFill>
          <a:blip r:embed="rId3"/>
          <a:stretch>
            <a:fillRect/>
          </a:stretch>
        </p:blipFill>
        <p:spPr>
          <a:xfrm>
            <a:off x="7308304" y="451544"/>
            <a:ext cx="1600674" cy="266302"/>
          </a:xfrm>
          <a:prstGeom prst="rect">
            <a:avLst/>
          </a:prstGeom>
        </p:spPr>
      </p:pic>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秘密-节标题1">
    <p:spTree>
      <p:nvGrpSpPr>
        <p:cNvPr id="1" name=""/>
        <p:cNvGrpSpPr/>
        <p:nvPr/>
      </p:nvGrpSpPr>
      <p:grpSpPr>
        <a:xfrm>
          <a:off x="0" y="0"/>
          <a:ext cx="0" cy="0"/>
          <a:chOff x="0" y="0"/>
          <a:chExt cx="0" cy="0"/>
        </a:xfrm>
      </p:grpSpPr>
      <p:sp>
        <p:nvSpPr>
          <p:cNvPr id="10" name="矩形 9"/>
          <p:cNvSpPr/>
          <p:nvPr userDrawn="1"/>
        </p:nvSpPr>
        <p:spPr>
          <a:xfrm>
            <a:off x="7783455" y="4905945"/>
            <a:ext cx="1032655" cy="246221"/>
          </a:xfrm>
          <a:prstGeom prst="rect">
            <a:avLst/>
          </a:prstGeom>
        </p:spPr>
        <p:txBody>
          <a:bodyPr wrap="none" anchor="ctr" anchorCtr="1">
            <a:spAutoFit/>
          </a:bodyPr>
          <a:lstStyle/>
          <a:p>
            <a:r>
              <a:rPr lang="en-US" altLang="zh-CN" sz="10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0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矩形 10"/>
          <p:cNvSpPr/>
          <p:nvPr userDrawn="1"/>
        </p:nvSpPr>
        <p:spPr>
          <a:xfrm>
            <a:off x="4041403" y="4924271"/>
            <a:ext cx="1051891" cy="215444"/>
          </a:xfrm>
          <a:prstGeom prst="rect">
            <a:avLst/>
          </a:prstGeom>
        </p:spPr>
        <p:txBody>
          <a:bodyPr wrap="none" anchor="ctr" anchorCtr="1">
            <a:spAutoFit/>
          </a:bodyPr>
          <a:lstStyle/>
          <a:p>
            <a:r>
              <a:rPr lang="en-US" altLang="zh-CN" sz="8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Confidential</a:t>
            </a:r>
            <a:r>
              <a:rPr lang="en-US" altLang="zh-CN" sz="800" b="1"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rPr>
              <a:t>秘密</a:t>
            </a:r>
          </a:p>
        </p:txBody>
      </p:sp>
      <p:sp>
        <p:nvSpPr>
          <p:cNvPr id="12" name="文本框 11"/>
          <p:cNvSpPr txBox="1"/>
          <p:nvPr userDrawn="1"/>
        </p:nvSpPr>
        <p:spPr>
          <a:xfrm>
            <a:off x="3064594" y="1857003"/>
            <a:ext cx="3024336" cy="646331"/>
          </a:xfrm>
          <a:prstGeom prst="rect">
            <a:avLst/>
          </a:prstGeom>
          <a:noFill/>
        </p:spPr>
        <p:txBody>
          <a:bodyPr wrap="square" rtlCol="0">
            <a:spAutoFit/>
          </a:bodyPr>
          <a:lstStyle/>
          <a:p>
            <a:pPr algn="ctr"/>
            <a:r>
              <a:rPr lang="en-US" altLang="zh-CN" sz="3600" b="1" spc="70" dirty="0">
                <a:solidFill>
                  <a:schemeClr val="tx1">
                    <a:lumMod val="65000"/>
                    <a:lumOff val="35000"/>
                  </a:schemeClr>
                </a:solidFill>
                <a:latin typeface="微软雅黑" panose="020B0503020204020204" pitchFamily="34" charset="-122"/>
                <a:ea typeface="微软雅黑" panose="020B0503020204020204" pitchFamily="34" charset="-122"/>
              </a:rPr>
              <a:t>THANKS</a:t>
            </a:r>
            <a:endParaRPr lang="zh-CN" altLang="en-US" sz="3600" b="1" spc="7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矩形 14"/>
          <p:cNvSpPr/>
          <p:nvPr userDrawn="1"/>
        </p:nvSpPr>
        <p:spPr>
          <a:xfrm>
            <a:off x="3807714" y="2507603"/>
            <a:ext cx="1532985" cy="338554"/>
          </a:xfrm>
          <a:prstGeom prst="rect">
            <a:avLst/>
          </a:prstGeom>
        </p:spPr>
        <p:txBody>
          <a:bodyPr wrap="none">
            <a:spAutoFit/>
          </a:bodyPr>
          <a:lstStyle/>
          <a:p>
            <a:pPr algn="ctr"/>
            <a:r>
              <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 name="直接连接符 15"/>
          <p:cNvCxnSpPr>
            <a:endCxn id="15" idx="1"/>
          </p:cNvCxnSpPr>
          <p:nvPr userDrawn="1"/>
        </p:nvCxnSpPr>
        <p:spPr>
          <a:xfrm>
            <a:off x="3552825" y="2676880"/>
            <a:ext cx="254889" cy="0"/>
          </a:xfrm>
          <a:prstGeom prst="line">
            <a:avLst/>
          </a:prstGeom>
          <a:ln w="12700">
            <a:solidFill>
              <a:srgbClr val="E60012"/>
            </a:solidFill>
          </a:ln>
        </p:spPr>
        <p:style>
          <a:lnRef idx="1">
            <a:schemeClr val="accent1"/>
          </a:lnRef>
          <a:fillRef idx="0">
            <a:schemeClr val="accent1"/>
          </a:fillRef>
          <a:effectRef idx="0">
            <a:schemeClr val="accent1"/>
          </a:effectRef>
          <a:fontRef idx="minor">
            <a:schemeClr val="tx1"/>
          </a:fontRef>
        </p:style>
      </p:cxnSp>
      <p:grpSp>
        <p:nvGrpSpPr>
          <p:cNvPr id="28" name="组合 27">
            <a:extLst>
              <a:ext uri="{FF2B5EF4-FFF2-40B4-BE49-F238E27FC236}">
                <a16:creationId xmlns:a16="http://schemas.microsoft.com/office/drawing/2014/main" id="{B66A7800-99CF-413C-9887-8FDC303DBD72}"/>
              </a:ext>
            </a:extLst>
          </p:cNvPr>
          <p:cNvGrpSpPr>
            <a:grpSpLocks noChangeAspect="1"/>
          </p:cNvGrpSpPr>
          <p:nvPr userDrawn="1"/>
        </p:nvGrpSpPr>
        <p:grpSpPr>
          <a:xfrm>
            <a:off x="8007768" y="398506"/>
            <a:ext cx="822678" cy="348480"/>
            <a:chOff x="10472738" y="387351"/>
            <a:chExt cx="1184276" cy="501651"/>
          </a:xfrm>
        </p:grpSpPr>
        <p:sp>
          <p:nvSpPr>
            <p:cNvPr id="29" name="Freeform 51">
              <a:extLst>
                <a:ext uri="{FF2B5EF4-FFF2-40B4-BE49-F238E27FC236}">
                  <a16:creationId xmlns:a16="http://schemas.microsoft.com/office/drawing/2014/main" id="{9CDD2815-AA23-4114-BF13-178A1C6EE4E3}"/>
                </a:ext>
              </a:extLst>
            </p:cNvPr>
            <p:cNvSpPr>
              <a:spLocks noEditPoints="1"/>
            </p:cNvSpPr>
            <p:nvPr userDrawn="1"/>
          </p:nvSpPr>
          <p:spPr bwMode="auto">
            <a:xfrm>
              <a:off x="10472738" y="387351"/>
              <a:ext cx="1184275" cy="298450"/>
            </a:xfrm>
            <a:custGeom>
              <a:avLst/>
              <a:gdLst>
                <a:gd name="T0" fmla="*/ 339 w 1452"/>
                <a:gd name="T1" fmla="*/ 0 h 366"/>
                <a:gd name="T2" fmla="*/ 339 w 1452"/>
                <a:gd name="T3" fmla="*/ 152 h 366"/>
                <a:gd name="T4" fmla="*/ 125 w 1452"/>
                <a:gd name="T5" fmla="*/ 152 h 366"/>
                <a:gd name="T6" fmla="*/ 125 w 1452"/>
                <a:gd name="T7" fmla="*/ 0 h 366"/>
                <a:gd name="T8" fmla="*/ 0 w 1452"/>
                <a:gd name="T9" fmla="*/ 0 h 366"/>
                <a:gd name="T10" fmla="*/ 0 w 1452"/>
                <a:gd name="T11" fmla="*/ 366 h 366"/>
                <a:gd name="T12" fmla="*/ 125 w 1452"/>
                <a:gd name="T13" fmla="*/ 366 h 366"/>
                <a:gd name="T14" fmla="*/ 125 w 1452"/>
                <a:gd name="T15" fmla="*/ 196 h 366"/>
                <a:gd name="T16" fmla="*/ 339 w 1452"/>
                <a:gd name="T17" fmla="*/ 196 h 366"/>
                <a:gd name="T18" fmla="*/ 339 w 1452"/>
                <a:gd name="T19" fmla="*/ 366 h 366"/>
                <a:gd name="T20" fmla="*/ 464 w 1452"/>
                <a:gd name="T21" fmla="*/ 366 h 366"/>
                <a:gd name="T22" fmla="*/ 464 w 1452"/>
                <a:gd name="T23" fmla="*/ 0 h 366"/>
                <a:gd name="T24" fmla="*/ 339 w 1452"/>
                <a:gd name="T25" fmla="*/ 0 h 366"/>
                <a:gd name="T26" fmla="*/ 513 w 1452"/>
                <a:gd name="T27" fmla="*/ 6 h 366"/>
                <a:gd name="T28" fmla="*/ 513 w 1452"/>
                <a:gd name="T29" fmla="*/ 56 h 366"/>
                <a:gd name="T30" fmla="*/ 676 w 1452"/>
                <a:gd name="T31" fmla="*/ 43 h 366"/>
                <a:gd name="T32" fmla="*/ 775 w 1452"/>
                <a:gd name="T33" fmla="*/ 56 h 366"/>
                <a:gd name="T34" fmla="*/ 797 w 1452"/>
                <a:gd name="T35" fmla="*/ 90 h 366"/>
                <a:gd name="T36" fmla="*/ 782 w 1452"/>
                <a:gd name="T37" fmla="*/ 127 h 366"/>
                <a:gd name="T38" fmla="*/ 731 w 1452"/>
                <a:gd name="T39" fmla="*/ 147 h 366"/>
                <a:gd name="T40" fmla="*/ 632 w 1452"/>
                <a:gd name="T41" fmla="*/ 151 h 366"/>
                <a:gd name="T42" fmla="*/ 556 w 1452"/>
                <a:gd name="T43" fmla="*/ 152 h 366"/>
                <a:gd name="T44" fmla="*/ 556 w 1452"/>
                <a:gd name="T45" fmla="*/ 194 h 366"/>
                <a:gd name="T46" fmla="*/ 638 w 1452"/>
                <a:gd name="T47" fmla="*/ 194 h 366"/>
                <a:gd name="T48" fmla="*/ 747 w 1452"/>
                <a:gd name="T49" fmla="*/ 201 h 366"/>
                <a:gd name="T50" fmla="*/ 799 w 1452"/>
                <a:gd name="T51" fmla="*/ 225 h 366"/>
                <a:gd name="T52" fmla="*/ 814 w 1452"/>
                <a:gd name="T53" fmla="*/ 263 h 366"/>
                <a:gd name="T54" fmla="*/ 780 w 1452"/>
                <a:gd name="T55" fmla="*/ 308 h 366"/>
                <a:gd name="T56" fmla="*/ 675 w 1452"/>
                <a:gd name="T57" fmla="*/ 322 h 366"/>
                <a:gd name="T58" fmla="*/ 507 w 1452"/>
                <a:gd name="T59" fmla="*/ 309 h 366"/>
                <a:gd name="T60" fmla="*/ 507 w 1452"/>
                <a:gd name="T61" fmla="*/ 358 h 366"/>
                <a:gd name="T62" fmla="*/ 679 w 1452"/>
                <a:gd name="T63" fmla="*/ 366 h 366"/>
                <a:gd name="T64" fmla="*/ 899 w 1452"/>
                <a:gd name="T65" fmla="*/ 338 h 366"/>
                <a:gd name="T66" fmla="*/ 948 w 1452"/>
                <a:gd name="T67" fmla="*/ 263 h 366"/>
                <a:gd name="T68" fmla="*/ 937 w 1452"/>
                <a:gd name="T69" fmla="*/ 218 h 366"/>
                <a:gd name="T70" fmla="*/ 894 w 1452"/>
                <a:gd name="T71" fmla="*/ 188 h 366"/>
                <a:gd name="T72" fmla="*/ 820 w 1452"/>
                <a:gd name="T73" fmla="*/ 169 h 366"/>
                <a:gd name="T74" fmla="*/ 900 w 1452"/>
                <a:gd name="T75" fmla="*/ 139 h 366"/>
                <a:gd name="T76" fmla="*/ 933 w 1452"/>
                <a:gd name="T77" fmla="*/ 83 h 366"/>
                <a:gd name="T78" fmla="*/ 886 w 1452"/>
                <a:gd name="T79" fmla="*/ 21 h 366"/>
                <a:gd name="T80" fmla="*/ 692 w 1452"/>
                <a:gd name="T81" fmla="*/ 0 h 366"/>
                <a:gd name="T82" fmla="*/ 513 w 1452"/>
                <a:gd name="T83" fmla="*/ 6 h 366"/>
                <a:gd name="T84" fmla="*/ 1044 w 1452"/>
                <a:gd name="T85" fmla="*/ 46 h 366"/>
                <a:gd name="T86" fmla="*/ 978 w 1452"/>
                <a:gd name="T87" fmla="*/ 183 h 366"/>
                <a:gd name="T88" fmla="*/ 1047 w 1452"/>
                <a:gd name="T89" fmla="*/ 319 h 366"/>
                <a:gd name="T90" fmla="*/ 1305 w 1452"/>
                <a:gd name="T91" fmla="*/ 366 h 366"/>
                <a:gd name="T92" fmla="*/ 1452 w 1452"/>
                <a:gd name="T93" fmla="*/ 359 h 366"/>
                <a:gd name="T94" fmla="*/ 1452 w 1452"/>
                <a:gd name="T95" fmla="*/ 304 h 366"/>
                <a:gd name="T96" fmla="*/ 1327 w 1452"/>
                <a:gd name="T97" fmla="*/ 315 h 366"/>
                <a:gd name="T98" fmla="*/ 1177 w 1452"/>
                <a:gd name="T99" fmla="*/ 285 h 366"/>
                <a:gd name="T100" fmla="*/ 1125 w 1452"/>
                <a:gd name="T101" fmla="*/ 182 h 366"/>
                <a:gd name="T102" fmla="*/ 1163 w 1452"/>
                <a:gd name="T103" fmla="*/ 86 h 366"/>
                <a:gd name="T104" fmla="*/ 1321 w 1452"/>
                <a:gd name="T105" fmla="*/ 47 h 366"/>
                <a:gd name="T106" fmla="*/ 1452 w 1452"/>
                <a:gd name="T107" fmla="*/ 61 h 366"/>
                <a:gd name="T108" fmla="*/ 1452 w 1452"/>
                <a:gd name="T109" fmla="*/ 5 h 366"/>
                <a:gd name="T110" fmla="*/ 1298 w 1452"/>
                <a:gd name="T111" fmla="*/ 0 h 366"/>
                <a:gd name="T112" fmla="*/ 1044 w 1452"/>
                <a:gd name="T113" fmla="*/ 4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2" h="366">
                  <a:moveTo>
                    <a:pt x="339" y="0"/>
                  </a:moveTo>
                  <a:cubicBezTo>
                    <a:pt x="339" y="152"/>
                    <a:pt x="339" y="152"/>
                    <a:pt x="339" y="152"/>
                  </a:cubicBezTo>
                  <a:cubicBezTo>
                    <a:pt x="125" y="152"/>
                    <a:pt x="125" y="152"/>
                    <a:pt x="125" y="152"/>
                  </a:cubicBezTo>
                  <a:cubicBezTo>
                    <a:pt x="125" y="0"/>
                    <a:pt x="125" y="0"/>
                    <a:pt x="125" y="0"/>
                  </a:cubicBezTo>
                  <a:cubicBezTo>
                    <a:pt x="0" y="0"/>
                    <a:pt x="0" y="0"/>
                    <a:pt x="0" y="0"/>
                  </a:cubicBezTo>
                  <a:cubicBezTo>
                    <a:pt x="0" y="366"/>
                    <a:pt x="0" y="366"/>
                    <a:pt x="0" y="366"/>
                  </a:cubicBezTo>
                  <a:cubicBezTo>
                    <a:pt x="125" y="366"/>
                    <a:pt x="125" y="366"/>
                    <a:pt x="125" y="366"/>
                  </a:cubicBezTo>
                  <a:cubicBezTo>
                    <a:pt x="125" y="196"/>
                    <a:pt x="125" y="196"/>
                    <a:pt x="125" y="196"/>
                  </a:cubicBezTo>
                  <a:cubicBezTo>
                    <a:pt x="339" y="196"/>
                    <a:pt x="339" y="196"/>
                    <a:pt x="339" y="196"/>
                  </a:cubicBezTo>
                  <a:cubicBezTo>
                    <a:pt x="339" y="366"/>
                    <a:pt x="339" y="366"/>
                    <a:pt x="339" y="366"/>
                  </a:cubicBezTo>
                  <a:cubicBezTo>
                    <a:pt x="464" y="366"/>
                    <a:pt x="464" y="366"/>
                    <a:pt x="464" y="366"/>
                  </a:cubicBezTo>
                  <a:cubicBezTo>
                    <a:pt x="464" y="0"/>
                    <a:pt x="464" y="0"/>
                    <a:pt x="464" y="0"/>
                  </a:cubicBezTo>
                  <a:lnTo>
                    <a:pt x="339" y="0"/>
                  </a:lnTo>
                  <a:close/>
                  <a:moveTo>
                    <a:pt x="513" y="6"/>
                  </a:moveTo>
                  <a:cubicBezTo>
                    <a:pt x="513" y="56"/>
                    <a:pt x="513" y="56"/>
                    <a:pt x="513" y="56"/>
                  </a:cubicBezTo>
                  <a:cubicBezTo>
                    <a:pt x="564" y="47"/>
                    <a:pt x="631" y="43"/>
                    <a:pt x="676" y="43"/>
                  </a:cubicBezTo>
                  <a:cubicBezTo>
                    <a:pt x="711" y="43"/>
                    <a:pt x="759" y="47"/>
                    <a:pt x="775" y="56"/>
                  </a:cubicBezTo>
                  <a:cubicBezTo>
                    <a:pt x="792" y="64"/>
                    <a:pt x="797" y="77"/>
                    <a:pt x="797" y="90"/>
                  </a:cubicBezTo>
                  <a:cubicBezTo>
                    <a:pt x="797" y="102"/>
                    <a:pt x="794" y="117"/>
                    <a:pt x="782" y="127"/>
                  </a:cubicBezTo>
                  <a:cubicBezTo>
                    <a:pt x="771" y="137"/>
                    <a:pt x="754" y="144"/>
                    <a:pt x="731" y="147"/>
                  </a:cubicBezTo>
                  <a:cubicBezTo>
                    <a:pt x="711" y="150"/>
                    <a:pt x="678" y="151"/>
                    <a:pt x="632" y="151"/>
                  </a:cubicBezTo>
                  <a:cubicBezTo>
                    <a:pt x="556" y="152"/>
                    <a:pt x="556" y="152"/>
                    <a:pt x="556" y="152"/>
                  </a:cubicBezTo>
                  <a:cubicBezTo>
                    <a:pt x="556" y="194"/>
                    <a:pt x="556" y="194"/>
                    <a:pt x="556" y="194"/>
                  </a:cubicBezTo>
                  <a:cubicBezTo>
                    <a:pt x="638" y="194"/>
                    <a:pt x="638" y="194"/>
                    <a:pt x="638" y="194"/>
                  </a:cubicBezTo>
                  <a:cubicBezTo>
                    <a:pt x="686" y="194"/>
                    <a:pt x="725" y="196"/>
                    <a:pt x="747" y="201"/>
                  </a:cubicBezTo>
                  <a:cubicBezTo>
                    <a:pt x="773" y="207"/>
                    <a:pt x="787" y="214"/>
                    <a:pt x="799" y="225"/>
                  </a:cubicBezTo>
                  <a:cubicBezTo>
                    <a:pt x="811" y="235"/>
                    <a:pt x="814" y="250"/>
                    <a:pt x="814" y="263"/>
                  </a:cubicBezTo>
                  <a:cubicBezTo>
                    <a:pt x="814" y="281"/>
                    <a:pt x="802" y="297"/>
                    <a:pt x="780" y="308"/>
                  </a:cubicBezTo>
                  <a:cubicBezTo>
                    <a:pt x="757" y="319"/>
                    <a:pt x="711" y="323"/>
                    <a:pt x="675" y="322"/>
                  </a:cubicBezTo>
                  <a:cubicBezTo>
                    <a:pt x="619" y="320"/>
                    <a:pt x="563" y="314"/>
                    <a:pt x="507" y="309"/>
                  </a:cubicBezTo>
                  <a:cubicBezTo>
                    <a:pt x="507" y="358"/>
                    <a:pt x="507" y="358"/>
                    <a:pt x="507" y="358"/>
                  </a:cubicBezTo>
                  <a:cubicBezTo>
                    <a:pt x="565" y="362"/>
                    <a:pt x="658" y="366"/>
                    <a:pt x="679" y="366"/>
                  </a:cubicBezTo>
                  <a:cubicBezTo>
                    <a:pt x="761" y="366"/>
                    <a:pt x="853" y="361"/>
                    <a:pt x="899" y="338"/>
                  </a:cubicBezTo>
                  <a:cubicBezTo>
                    <a:pt x="939" y="318"/>
                    <a:pt x="948" y="276"/>
                    <a:pt x="948" y="263"/>
                  </a:cubicBezTo>
                  <a:cubicBezTo>
                    <a:pt x="948" y="249"/>
                    <a:pt x="946" y="231"/>
                    <a:pt x="937" y="218"/>
                  </a:cubicBezTo>
                  <a:cubicBezTo>
                    <a:pt x="927" y="204"/>
                    <a:pt x="916" y="196"/>
                    <a:pt x="894" y="188"/>
                  </a:cubicBezTo>
                  <a:cubicBezTo>
                    <a:pt x="873" y="180"/>
                    <a:pt x="860" y="176"/>
                    <a:pt x="820" y="169"/>
                  </a:cubicBezTo>
                  <a:cubicBezTo>
                    <a:pt x="865" y="159"/>
                    <a:pt x="877" y="153"/>
                    <a:pt x="900" y="139"/>
                  </a:cubicBezTo>
                  <a:cubicBezTo>
                    <a:pt x="922" y="125"/>
                    <a:pt x="933" y="104"/>
                    <a:pt x="933" y="83"/>
                  </a:cubicBezTo>
                  <a:cubicBezTo>
                    <a:pt x="933" y="58"/>
                    <a:pt x="921" y="36"/>
                    <a:pt x="886" y="21"/>
                  </a:cubicBezTo>
                  <a:cubicBezTo>
                    <a:pt x="851" y="6"/>
                    <a:pt x="756" y="0"/>
                    <a:pt x="692" y="0"/>
                  </a:cubicBezTo>
                  <a:cubicBezTo>
                    <a:pt x="655" y="0"/>
                    <a:pt x="576" y="2"/>
                    <a:pt x="513" y="6"/>
                  </a:cubicBezTo>
                  <a:moveTo>
                    <a:pt x="1044" y="46"/>
                  </a:moveTo>
                  <a:cubicBezTo>
                    <a:pt x="996" y="81"/>
                    <a:pt x="978" y="130"/>
                    <a:pt x="978" y="183"/>
                  </a:cubicBezTo>
                  <a:cubicBezTo>
                    <a:pt x="978" y="236"/>
                    <a:pt x="999" y="285"/>
                    <a:pt x="1047" y="319"/>
                  </a:cubicBezTo>
                  <a:cubicBezTo>
                    <a:pt x="1094" y="354"/>
                    <a:pt x="1205" y="366"/>
                    <a:pt x="1305" y="366"/>
                  </a:cubicBezTo>
                  <a:cubicBezTo>
                    <a:pt x="1352" y="366"/>
                    <a:pt x="1404" y="362"/>
                    <a:pt x="1452" y="359"/>
                  </a:cubicBezTo>
                  <a:cubicBezTo>
                    <a:pt x="1452" y="304"/>
                    <a:pt x="1452" y="304"/>
                    <a:pt x="1452" y="304"/>
                  </a:cubicBezTo>
                  <a:cubicBezTo>
                    <a:pt x="1400" y="311"/>
                    <a:pt x="1381" y="313"/>
                    <a:pt x="1327" y="315"/>
                  </a:cubicBezTo>
                  <a:cubicBezTo>
                    <a:pt x="1267" y="317"/>
                    <a:pt x="1215" y="309"/>
                    <a:pt x="1177" y="285"/>
                  </a:cubicBezTo>
                  <a:cubicBezTo>
                    <a:pt x="1142" y="263"/>
                    <a:pt x="1125" y="236"/>
                    <a:pt x="1125" y="182"/>
                  </a:cubicBezTo>
                  <a:cubicBezTo>
                    <a:pt x="1125" y="144"/>
                    <a:pt x="1132" y="109"/>
                    <a:pt x="1163" y="86"/>
                  </a:cubicBezTo>
                  <a:cubicBezTo>
                    <a:pt x="1203" y="55"/>
                    <a:pt x="1257" y="47"/>
                    <a:pt x="1321" y="47"/>
                  </a:cubicBezTo>
                  <a:cubicBezTo>
                    <a:pt x="1361" y="47"/>
                    <a:pt x="1396" y="51"/>
                    <a:pt x="1452" y="61"/>
                  </a:cubicBezTo>
                  <a:cubicBezTo>
                    <a:pt x="1452" y="5"/>
                    <a:pt x="1452" y="5"/>
                    <a:pt x="1452" y="5"/>
                  </a:cubicBezTo>
                  <a:cubicBezTo>
                    <a:pt x="1399" y="1"/>
                    <a:pt x="1368" y="0"/>
                    <a:pt x="1298" y="0"/>
                  </a:cubicBezTo>
                  <a:cubicBezTo>
                    <a:pt x="1196" y="0"/>
                    <a:pt x="1091" y="12"/>
                    <a:pt x="1044" y="46"/>
                  </a:cubicBezTo>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52">
              <a:extLst>
                <a:ext uri="{FF2B5EF4-FFF2-40B4-BE49-F238E27FC236}">
                  <a16:creationId xmlns:a16="http://schemas.microsoft.com/office/drawing/2014/main" id="{5AAF56ED-1261-4C04-AEB8-177FFF5D816B}"/>
                </a:ext>
              </a:extLst>
            </p:cNvPr>
            <p:cNvSpPr>
              <a:spLocks noEditPoints="1"/>
            </p:cNvSpPr>
            <p:nvPr userDrawn="1"/>
          </p:nvSpPr>
          <p:spPr bwMode="auto">
            <a:xfrm>
              <a:off x="10472738" y="787401"/>
              <a:ext cx="104775" cy="101600"/>
            </a:xfrm>
            <a:custGeom>
              <a:avLst/>
              <a:gdLst>
                <a:gd name="T0" fmla="*/ 21 w 128"/>
                <a:gd name="T1" fmla="*/ 72 h 125"/>
                <a:gd name="T2" fmla="*/ 27 w 128"/>
                <a:gd name="T3" fmla="*/ 63 h 125"/>
                <a:gd name="T4" fmla="*/ 32 w 128"/>
                <a:gd name="T5" fmla="*/ 72 h 125"/>
                <a:gd name="T6" fmla="*/ 49 w 128"/>
                <a:gd name="T7" fmla="*/ 103 h 125"/>
                <a:gd name="T8" fmla="*/ 63 w 128"/>
                <a:gd name="T9" fmla="*/ 108 h 125"/>
                <a:gd name="T10" fmla="*/ 49 w 128"/>
                <a:gd name="T11" fmla="*/ 112 h 125"/>
                <a:gd name="T12" fmla="*/ 5 w 128"/>
                <a:gd name="T13" fmla="*/ 123 h 125"/>
                <a:gd name="T14" fmla="*/ 0 w 128"/>
                <a:gd name="T15" fmla="*/ 115 h 125"/>
                <a:gd name="T16" fmla="*/ 11 w 128"/>
                <a:gd name="T17" fmla="*/ 95 h 125"/>
                <a:gd name="T18" fmla="*/ 17 w 128"/>
                <a:gd name="T19" fmla="*/ 81 h 125"/>
                <a:gd name="T20" fmla="*/ 2 w 128"/>
                <a:gd name="T21" fmla="*/ 72 h 125"/>
                <a:gd name="T22" fmla="*/ 42 w 128"/>
                <a:gd name="T23" fmla="*/ 1 h 125"/>
                <a:gd name="T24" fmla="*/ 69 w 128"/>
                <a:gd name="T25" fmla="*/ 29 h 125"/>
                <a:gd name="T26" fmla="*/ 42 w 128"/>
                <a:gd name="T27" fmla="*/ 37 h 125"/>
                <a:gd name="T28" fmla="*/ 47 w 128"/>
                <a:gd name="T29" fmla="*/ 43 h 125"/>
                <a:gd name="T30" fmla="*/ 60 w 128"/>
                <a:gd name="T31" fmla="*/ 63 h 125"/>
                <a:gd name="T32" fmla="*/ 42 w 128"/>
                <a:gd name="T33" fmla="*/ 49 h 125"/>
                <a:gd name="T34" fmla="*/ 34 w 128"/>
                <a:gd name="T35" fmla="*/ 62 h 125"/>
                <a:gd name="T36" fmla="*/ 6 w 128"/>
                <a:gd name="T37" fmla="*/ 66 h 125"/>
                <a:gd name="T38" fmla="*/ 30 w 128"/>
                <a:gd name="T39" fmla="*/ 37 h 125"/>
                <a:gd name="T40" fmla="*/ 4 w 128"/>
                <a:gd name="T41" fmla="*/ 29 h 125"/>
                <a:gd name="T42" fmla="*/ 34 w 128"/>
                <a:gd name="T43" fmla="*/ 1 h 125"/>
                <a:gd name="T44" fmla="*/ 13 w 128"/>
                <a:gd name="T45" fmla="*/ 5 h 125"/>
                <a:gd name="T46" fmla="*/ 20 w 128"/>
                <a:gd name="T47" fmla="*/ 25 h 125"/>
                <a:gd name="T48" fmla="*/ 20 w 128"/>
                <a:gd name="T49" fmla="*/ 91 h 125"/>
                <a:gd name="T50" fmla="*/ 53 w 128"/>
                <a:gd name="T51" fmla="*/ 81 h 125"/>
                <a:gd name="T52" fmla="*/ 24 w 128"/>
                <a:gd name="T53" fmla="*/ 85 h 125"/>
                <a:gd name="T54" fmla="*/ 63 w 128"/>
                <a:gd name="T55" fmla="*/ 5 h 125"/>
                <a:gd name="T56" fmla="*/ 53 w 128"/>
                <a:gd name="T57" fmla="*/ 26 h 125"/>
                <a:gd name="T58" fmla="*/ 63 w 128"/>
                <a:gd name="T59" fmla="*/ 5 h 125"/>
                <a:gd name="T60" fmla="*/ 94 w 128"/>
                <a:gd name="T61" fmla="*/ 1 h 125"/>
                <a:gd name="T62" fmla="*/ 126 w 128"/>
                <a:gd name="T63" fmla="*/ 24 h 125"/>
                <a:gd name="T64" fmla="*/ 118 w 128"/>
                <a:gd name="T65" fmla="*/ 33 h 125"/>
                <a:gd name="T66" fmla="*/ 128 w 128"/>
                <a:gd name="T67" fmla="*/ 114 h 125"/>
                <a:gd name="T68" fmla="*/ 95 w 128"/>
                <a:gd name="T69" fmla="*/ 100 h 125"/>
                <a:gd name="T70" fmla="*/ 66 w 128"/>
                <a:gd name="T71" fmla="*/ 122 h 125"/>
                <a:gd name="T72" fmla="*/ 89 w 128"/>
                <a:gd name="T73" fmla="*/ 91 h 125"/>
                <a:gd name="T74" fmla="*/ 71 w 128"/>
                <a:gd name="T75" fmla="*/ 60 h 125"/>
                <a:gd name="T76" fmla="*/ 64 w 128"/>
                <a:gd name="T77" fmla="*/ 52 h 125"/>
                <a:gd name="T78" fmla="*/ 95 w 128"/>
                <a:gd name="T79" fmla="*/ 82 h 125"/>
                <a:gd name="T80" fmla="*/ 85 w 128"/>
                <a:gd name="T81" fmla="*/ 33 h 125"/>
                <a:gd name="T82" fmla="*/ 95 w 128"/>
                <a:gd name="T83" fmla="*/ 8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5">
                  <a:moveTo>
                    <a:pt x="2" y="72"/>
                  </a:moveTo>
                  <a:cubicBezTo>
                    <a:pt x="21" y="72"/>
                    <a:pt x="21" y="72"/>
                    <a:pt x="21" y="72"/>
                  </a:cubicBezTo>
                  <a:cubicBezTo>
                    <a:pt x="23" y="71"/>
                    <a:pt x="24" y="69"/>
                    <a:pt x="25" y="67"/>
                  </a:cubicBezTo>
                  <a:cubicBezTo>
                    <a:pt x="26" y="65"/>
                    <a:pt x="26" y="64"/>
                    <a:pt x="27" y="63"/>
                  </a:cubicBezTo>
                  <a:cubicBezTo>
                    <a:pt x="36" y="65"/>
                    <a:pt x="36" y="65"/>
                    <a:pt x="36" y="65"/>
                  </a:cubicBezTo>
                  <a:cubicBezTo>
                    <a:pt x="32" y="72"/>
                    <a:pt x="32" y="72"/>
                    <a:pt x="32" y="72"/>
                  </a:cubicBezTo>
                  <a:cubicBezTo>
                    <a:pt x="64" y="72"/>
                    <a:pt x="64" y="72"/>
                    <a:pt x="64" y="72"/>
                  </a:cubicBezTo>
                  <a:cubicBezTo>
                    <a:pt x="63" y="86"/>
                    <a:pt x="58" y="96"/>
                    <a:pt x="49" y="103"/>
                  </a:cubicBezTo>
                  <a:cubicBezTo>
                    <a:pt x="50" y="103"/>
                    <a:pt x="51" y="104"/>
                    <a:pt x="53" y="105"/>
                  </a:cubicBezTo>
                  <a:cubicBezTo>
                    <a:pt x="58" y="107"/>
                    <a:pt x="61" y="108"/>
                    <a:pt x="63" y="108"/>
                  </a:cubicBezTo>
                  <a:cubicBezTo>
                    <a:pt x="57" y="116"/>
                    <a:pt x="57" y="116"/>
                    <a:pt x="57" y="116"/>
                  </a:cubicBezTo>
                  <a:cubicBezTo>
                    <a:pt x="55" y="115"/>
                    <a:pt x="53" y="114"/>
                    <a:pt x="49" y="112"/>
                  </a:cubicBezTo>
                  <a:cubicBezTo>
                    <a:pt x="45" y="110"/>
                    <a:pt x="42" y="109"/>
                    <a:pt x="40" y="108"/>
                  </a:cubicBezTo>
                  <a:cubicBezTo>
                    <a:pt x="31" y="115"/>
                    <a:pt x="19" y="119"/>
                    <a:pt x="5" y="123"/>
                  </a:cubicBezTo>
                  <a:cubicBezTo>
                    <a:pt x="4" y="122"/>
                    <a:pt x="3" y="120"/>
                    <a:pt x="2" y="118"/>
                  </a:cubicBezTo>
                  <a:cubicBezTo>
                    <a:pt x="1" y="116"/>
                    <a:pt x="0" y="115"/>
                    <a:pt x="0" y="115"/>
                  </a:cubicBezTo>
                  <a:cubicBezTo>
                    <a:pt x="12" y="112"/>
                    <a:pt x="22" y="108"/>
                    <a:pt x="31" y="104"/>
                  </a:cubicBezTo>
                  <a:cubicBezTo>
                    <a:pt x="27" y="102"/>
                    <a:pt x="20" y="99"/>
                    <a:pt x="11" y="95"/>
                  </a:cubicBezTo>
                  <a:cubicBezTo>
                    <a:pt x="18" y="98"/>
                    <a:pt x="17" y="97"/>
                    <a:pt x="8" y="94"/>
                  </a:cubicBezTo>
                  <a:cubicBezTo>
                    <a:pt x="11" y="90"/>
                    <a:pt x="14" y="86"/>
                    <a:pt x="17" y="81"/>
                  </a:cubicBezTo>
                  <a:cubicBezTo>
                    <a:pt x="2" y="81"/>
                    <a:pt x="2" y="81"/>
                    <a:pt x="2" y="81"/>
                  </a:cubicBezTo>
                  <a:lnTo>
                    <a:pt x="2" y="72"/>
                  </a:lnTo>
                  <a:close/>
                  <a:moveTo>
                    <a:pt x="34" y="1"/>
                  </a:moveTo>
                  <a:cubicBezTo>
                    <a:pt x="42" y="1"/>
                    <a:pt x="42" y="1"/>
                    <a:pt x="42" y="1"/>
                  </a:cubicBezTo>
                  <a:cubicBezTo>
                    <a:pt x="42" y="29"/>
                    <a:pt x="42" y="29"/>
                    <a:pt x="42" y="29"/>
                  </a:cubicBezTo>
                  <a:cubicBezTo>
                    <a:pt x="69" y="29"/>
                    <a:pt x="69" y="29"/>
                    <a:pt x="69" y="29"/>
                  </a:cubicBezTo>
                  <a:cubicBezTo>
                    <a:pt x="69" y="37"/>
                    <a:pt x="69" y="37"/>
                    <a:pt x="69" y="37"/>
                  </a:cubicBezTo>
                  <a:cubicBezTo>
                    <a:pt x="42" y="37"/>
                    <a:pt x="42" y="37"/>
                    <a:pt x="42" y="37"/>
                  </a:cubicBezTo>
                  <a:cubicBezTo>
                    <a:pt x="42" y="49"/>
                    <a:pt x="42" y="49"/>
                    <a:pt x="42" y="49"/>
                  </a:cubicBezTo>
                  <a:cubicBezTo>
                    <a:pt x="47" y="43"/>
                    <a:pt x="47" y="43"/>
                    <a:pt x="47" y="43"/>
                  </a:cubicBezTo>
                  <a:cubicBezTo>
                    <a:pt x="52" y="47"/>
                    <a:pt x="59" y="51"/>
                    <a:pt x="66" y="57"/>
                  </a:cubicBezTo>
                  <a:cubicBezTo>
                    <a:pt x="60" y="63"/>
                    <a:pt x="60" y="63"/>
                    <a:pt x="60" y="63"/>
                  </a:cubicBezTo>
                  <a:cubicBezTo>
                    <a:pt x="59" y="63"/>
                    <a:pt x="58" y="62"/>
                    <a:pt x="56" y="60"/>
                  </a:cubicBezTo>
                  <a:cubicBezTo>
                    <a:pt x="51" y="56"/>
                    <a:pt x="46" y="52"/>
                    <a:pt x="42" y="49"/>
                  </a:cubicBezTo>
                  <a:cubicBezTo>
                    <a:pt x="42" y="62"/>
                    <a:pt x="42" y="62"/>
                    <a:pt x="42" y="62"/>
                  </a:cubicBezTo>
                  <a:cubicBezTo>
                    <a:pt x="34" y="62"/>
                    <a:pt x="34" y="62"/>
                    <a:pt x="34" y="62"/>
                  </a:cubicBezTo>
                  <a:cubicBezTo>
                    <a:pt x="34" y="44"/>
                    <a:pt x="34" y="44"/>
                    <a:pt x="34" y="44"/>
                  </a:cubicBezTo>
                  <a:cubicBezTo>
                    <a:pt x="27" y="52"/>
                    <a:pt x="18" y="59"/>
                    <a:pt x="6" y="66"/>
                  </a:cubicBezTo>
                  <a:cubicBezTo>
                    <a:pt x="5" y="64"/>
                    <a:pt x="4" y="61"/>
                    <a:pt x="1" y="59"/>
                  </a:cubicBezTo>
                  <a:cubicBezTo>
                    <a:pt x="13" y="53"/>
                    <a:pt x="23" y="46"/>
                    <a:pt x="30" y="37"/>
                  </a:cubicBezTo>
                  <a:cubicBezTo>
                    <a:pt x="4" y="37"/>
                    <a:pt x="4" y="37"/>
                    <a:pt x="4" y="37"/>
                  </a:cubicBezTo>
                  <a:cubicBezTo>
                    <a:pt x="4" y="29"/>
                    <a:pt x="4" y="29"/>
                    <a:pt x="4" y="29"/>
                  </a:cubicBezTo>
                  <a:cubicBezTo>
                    <a:pt x="34" y="29"/>
                    <a:pt x="34" y="29"/>
                    <a:pt x="34" y="29"/>
                  </a:cubicBezTo>
                  <a:lnTo>
                    <a:pt x="34" y="1"/>
                  </a:lnTo>
                  <a:close/>
                  <a:moveTo>
                    <a:pt x="6" y="11"/>
                  </a:moveTo>
                  <a:cubicBezTo>
                    <a:pt x="13" y="5"/>
                    <a:pt x="13" y="5"/>
                    <a:pt x="13" y="5"/>
                  </a:cubicBezTo>
                  <a:cubicBezTo>
                    <a:pt x="17" y="9"/>
                    <a:pt x="22" y="14"/>
                    <a:pt x="27" y="19"/>
                  </a:cubicBezTo>
                  <a:cubicBezTo>
                    <a:pt x="20" y="25"/>
                    <a:pt x="20" y="25"/>
                    <a:pt x="20" y="25"/>
                  </a:cubicBezTo>
                  <a:cubicBezTo>
                    <a:pt x="17" y="22"/>
                    <a:pt x="13" y="17"/>
                    <a:pt x="6" y="11"/>
                  </a:cubicBezTo>
                  <a:close/>
                  <a:moveTo>
                    <a:pt x="20" y="91"/>
                  </a:moveTo>
                  <a:cubicBezTo>
                    <a:pt x="27" y="93"/>
                    <a:pt x="33" y="96"/>
                    <a:pt x="40" y="99"/>
                  </a:cubicBezTo>
                  <a:cubicBezTo>
                    <a:pt x="48" y="93"/>
                    <a:pt x="52" y="87"/>
                    <a:pt x="53" y="81"/>
                  </a:cubicBezTo>
                  <a:cubicBezTo>
                    <a:pt x="27" y="81"/>
                    <a:pt x="27" y="81"/>
                    <a:pt x="27" y="81"/>
                  </a:cubicBezTo>
                  <a:cubicBezTo>
                    <a:pt x="26" y="82"/>
                    <a:pt x="25" y="84"/>
                    <a:pt x="24" y="85"/>
                  </a:cubicBezTo>
                  <a:cubicBezTo>
                    <a:pt x="22" y="88"/>
                    <a:pt x="21" y="90"/>
                    <a:pt x="20" y="91"/>
                  </a:cubicBezTo>
                  <a:close/>
                  <a:moveTo>
                    <a:pt x="63" y="5"/>
                  </a:moveTo>
                  <a:cubicBezTo>
                    <a:pt x="69" y="12"/>
                    <a:pt x="69" y="12"/>
                    <a:pt x="69" y="12"/>
                  </a:cubicBezTo>
                  <a:cubicBezTo>
                    <a:pt x="65" y="16"/>
                    <a:pt x="60" y="20"/>
                    <a:pt x="53" y="26"/>
                  </a:cubicBezTo>
                  <a:cubicBezTo>
                    <a:pt x="47" y="19"/>
                    <a:pt x="47" y="19"/>
                    <a:pt x="47" y="19"/>
                  </a:cubicBezTo>
                  <a:cubicBezTo>
                    <a:pt x="52" y="15"/>
                    <a:pt x="58" y="11"/>
                    <a:pt x="63" y="5"/>
                  </a:cubicBezTo>
                  <a:close/>
                  <a:moveTo>
                    <a:pt x="85" y="0"/>
                  </a:moveTo>
                  <a:cubicBezTo>
                    <a:pt x="94" y="1"/>
                    <a:pt x="94" y="1"/>
                    <a:pt x="94" y="1"/>
                  </a:cubicBezTo>
                  <a:cubicBezTo>
                    <a:pt x="93" y="9"/>
                    <a:pt x="91" y="16"/>
                    <a:pt x="88" y="24"/>
                  </a:cubicBezTo>
                  <a:cubicBezTo>
                    <a:pt x="126" y="24"/>
                    <a:pt x="126" y="24"/>
                    <a:pt x="126" y="24"/>
                  </a:cubicBezTo>
                  <a:cubicBezTo>
                    <a:pt x="126" y="33"/>
                    <a:pt x="126" y="33"/>
                    <a:pt x="126" y="33"/>
                  </a:cubicBezTo>
                  <a:cubicBezTo>
                    <a:pt x="118" y="33"/>
                    <a:pt x="118" y="33"/>
                    <a:pt x="118" y="33"/>
                  </a:cubicBezTo>
                  <a:cubicBezTo>
                    <a:pt x="116" y="58"/>
                    <a:pt x="110" y="77"/>
                    <a:pt x="101" y="92"/>
                  </a:cubicBezTo>
                  <a:cubicBezTo>
                    <a:pt x="107" y="100"/>
                    <a:pt x="116" y="107"/>
                    <a:pt x="128" y="114"/>
                  </a:cubicBezTo>
                  <a:cubicBezTo>
                    <a:pt x="125" y="117"/>
                    <a:pt x="123" y="120"/>
                    <a:pt x="121" y="122"/>
                  </a:cubicBezTo>
                  <a:cubicBezTo>
                    <a:pt x="111" y="115"/>
                    <a:pt x="102" y="108"/>
                    <a:pt x="95" y="100"/>
                  </a:cubicBezTo>
                  <a:cubicBezTo>
                    <a:pt x="90" y="107"/>
                    <a:pt x="80" y="115"/>
                    <a:pt x="67" y="125"/>
                  </a:cubicBezTo>
                  <a:cubicBezTo>
                    <a:pt x="66" y="122"/>
                    <a:pt x="65" y="122"/>
                    <a:pt x="66" y="122"/>
                  </a:cubicBezTo>
                  <a:cubicBezTo>
                    <a:pt x="63" y="119"/>
                    <a:pt x="61" y="117"/>
                    <a:pt x="61" y="116"/>
                  </a:cubicBezTo>
                  <a:cubicBezTo>
                    <a:pt x="74" y="108"/>
                    <a:pt x="84" y="99"/>
                    <a:pt x="89" y="91"/>
                  </a:cubicBezTo>
                  <a:cubicBezTo>
                    <a:pt x="84" y="82"/>
                    <a:pt x="79" y="68"/>
                    <a:pt x="76" y="51"/>
                  </a:cubicBezTo>
                  <a:cubicBezTo>
                    <a:pt x="75" y="54"/>
                    <a:pt x="73" y="57"/>
                    <a:pt x="71" y="60"/>
                  </a:cubicBezTo>
                  <a:cubicBezTo>
                    <a:pt x="70" y="60"/>
                    <a:pt x="69" y="58"/>
                    <a:pt x="66" y="54"/>
                  </a:cubicBezTo>
                  <a:cubicBezTo>
                    <a:pt x="65" y="53"/>
                    <a:pt x="65" y="52"/>
                    <a:pt x="64" y="52"/>
                  </a:cubicBezTo>
                  <a:cubicBezTo>
                    <a:pt x="74" y="38"/>
                    <a:pt x="81" y="20"/>
                    <a:pt x="85" y="0"/>
                  </a:cubicBezTo>
                  <a:close/>
                  <a:moveTo>
                    <a:pt x="95" y="82"/>
                  </a:moveTo>
                  <a:cubicBezTo>
                    <a:pt x="102" y="71"/>
                    <a:pt x="106" y="55"/>
                    <a:pt x="108" y="33"/>
                  </a:cubicBezTo>
                  <a:cubicBezTo>
                    <a:pt x="85" y="33"/>
                    <a:pt x="85" y="33"/>
                    <a:pt x="85" y="33"/>
                  </a:cubicBezTo>
                  <a:cubicBezTo>
                    <a:pt x="84" y="34"/>
                    <a:pt x="84" y="35"/>
                    <a:pt x="83" y="37"/>
                  </a:cubicBezTo>
                  <a:cubicBezTo>
                    <a:pt x="86" y="56"/>
                    <a:pt x="90" y="71"/>
                    <a:pt x="95" y="82"/>
                  </a:cubicBezTo>
                  <a:close/>
                </a:path>
              </a:pathLst>
            </a:custGeom>
            <a:solidFill>
              <a:srgbClr val="43434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53">
              <a:extLst>
                <a:ext uri="{FF2B5EF4-FFF2-40B4-BE49-F238E27FC236}">
                  <a16:creationId xmlns:a16="http://schemas.microsoft.com/office/drawing/2014/main" id="{5CBFD1F2-F000-4913-A31A-325621F6EA17}"/>
                </a:ext>
              </a:extLst>
            </p:cNvPr>
            <p:cNvSpPr>
              <a:spLocks noEditPoints="1"/>
            </p:cNvSpPr>
            <p:nvPr userDrawn="1"/>
          </p:nvSpPr>
          <p:spPr bwMode="auto">
            <a:xfrm>
              <a:off x="10594976" y="785814"/>
              <a:ext cx="101600" cy="101600"/>
            </a:xfrm>
            <a:custGeom>
              <a:avLst/>
              <a:gdLst>
                <a:gd name="T0" fmla="*/ 58 w 125"/>
                <a:gd name="T1" fmla="*/ 69 h 125"/>
                <a:gd name="T2" fmla="*/ 84 w 125"/>
                <a:gd name="T3" fmla="*/ 53 h 125"/>
                <a:gd name="T4" fmla="*/ 23 w 125"/>
                <a:gd name="T5" fmla="*/ 53 h 125"/>
                <a:gd name="T6" fmla="*/ 23 w 125"/>
                <a:gd name="T7" fmla="*/ 43 h 125"/>
                <a:gd name="T8" fmla="*/ 100 w 125"/>
                <a:gd name="T9" fmla="*/ 43 h 125"/>
                <a:gd name="T10" fmla="*/ 100 w 125"/>
                <a:gd name="T11" fmla="*/ 53 h 125"/>
                <a:gd name="T12" fmla="*/ 69 w 125"/>
                <a:gd name="T13" fmla="*/ 73 h 125"/>
                <a:gd name="T14" fmla="*/ 69 w 125"/>
                <a:gd name="T15" fmla="*/ 76 h 125"/>
                <a:gd name="T16" fmla="*/ 125 w 125"/>
                <a:gd name="T17" fmla="*/ 76 h 125"/>
                <a:gd name="T18" fmla="*/ 125 w 125"/>
                <a:gd name="T19" fmla="*/ 86 h 125"/>
                <a:gd name="T20" fmla="*/ 69 w 125"/>
                <a:gd name="T21" fmla="*/ 86 h 125"/>
                <a:gd name="T22" fmla="*/ 69 w 125"/>
                <a:gd name="T23" fmla="*/ 108 h 125"/>
                <a:gd name="T24" fmla="*/ 52 w 125"/>
                <a:gd name="T25" fmla="*/ 124 h 125"/>
                <a:gd name="T26" fmla="*/ 45 w 125"/>
                <a:gd name="T27" fmla="*/ 124 h 125"/>
                <a:gd name="T28" fmla="*/ 34 w 125"/>
                <a:gd name="T29" fmla="*/ 124 h 125"/>
                <a:gd name="T30" fmla="*/ 32 w 125"/>
                <a:gd name="T31" fmla="*/ 113 h 125"/>
                <a:gd name="T32" fmla="*/ 50 w 125"/>
                <a:gd name="T33" fmla="*/ 115 h 125"/>
                <a:gd name="T34" fmla="*/ 58 w 125"/>
                <a:gd name="T35" fmla="*/ 106 h 125"/>
                <a:gd name="T36" fmla="*/ 58 w 125"/>
                <a:gd name="T37" fmla="*/ 86 h 125"/>
                <a:gd name="T38" fmla="*/ 0 w 125"/>
                <a:gd name="T39" fmla="*/ 86 h 125"/>
                <a:gd name="T40" fmla="*/ 0 w 125"/>
                <a:gd name="T41" fmla="*/ 76 h 125"/>
                <a:gd name="T42" fmla="*/ 58 w 125"/>
                <a:gd name="T43" fmla="*/ 76 h 125"/>
                <a:gd name="T44" fmla="*/ 58 w 125"/>
                <a:gd name="T45" fmla="*/ 69 h 125"/>
                <a:gd name="T46" fmla="*/ 52 w 125"/>
                <a:gd name="T47" fmla="*/ 5 h 125"/>
                <a:gd name="T48" fmla="*/ 62 w 125"/>
                <a:gd name="T49" fmla="*/ 0 h 125"/>
                <a:gd name="T50" fmla="*/ 73 w 125"/>
                <a:gd name="T51" fmla="*/ 18 h 125"/>
                <a:gd name="T52" fmla="*/ 67 w 125"/>
                <a:gd name="T53" fmla="*/ 20 h 125"/>
                <a:gd name="T54" fmla="*/ 121 w 125"/>
                <a:gd name="T55" fmla="*/ 20 h 125"/>
                <a:gd name="T56" fmla="*/ 121 w 125"/>
                <a:gd name="T57" fmla="*/ 46 h 125"/>
                <a:gd name="T58" fmla="*/ 110 w 125"/>
                <a:gd name="T59" fmla="*/ 46 h 125"/>
                <a:gd name="T60" fmla="*/ 110 w 125"/>
                <a:gd name="T61" fmla="*/ 30 h 125"/>
                <a:gd name="T62" fmla="*/ 15 w 125"/>
                <a:gd name="T63" fmla="*/ 30 h 125"/>
                <a:gd name="T64" fmla="*/ 15 w 125"/>
                <a:gd name="T65" fmla="*/ 46 h 125"/>
                <a:gd name="T66" fmla="*/ 5 w 125"/>
                <a:gd name="T67" fmla="*/ 46 h 125"/>
                <a:gd name="T68" fmla="*/ 5 w 125"/>
                <a:gd name="T69" fmla="*/ 20 h 125"/>
                <a:gd name="T70" fmla="*/ 62 w 125"/>
                <a:gd name="T71" fmla="*/ 20 h 125"/>
                <a:gd name="T72" fmla="*/ 55 w 125"/>
                <a:gd name="T73" fmla="*/ 10 h 125"/>
                <a:gd name="T74" fmla="*/ 52 w 125"/>
                <a:gd name="T75"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5" h="125">
                  <a:moveTo>
                    <a:pt x="58" y="69"/>
                  </a:moveTo>
                  <a:cubicBezTo>
                    <a:pt x="84" y="53"/>
                    <a:pt x="84" y="53"/>
                    <a:pt x="84" y="53"/>
                  </a:cubicBezTo>
                  <a:cubicBezTo>
                    <a:pt x="23" y="53"/>
                    <a:pt x="23" y="53"/>
                    <a:pt x="23" y="53"/>
                  </a:cubicBezTo>
                  <a:cubicBezTo>
                    <a:pt x="23" y="43"/>
                    <a:pt x="23" y="43"/>
                    <a:pt x="23" y="43"/>
                  </a:cubicBezTo>
                  <a:cubicBezTo>
                    <a:pt x="100" y="43"/>
                    <a:pt x="100" y="43"/>
                    <a:pt x="100" y="43"/>
                  </a:cubicBezTo>
                  <a:cubicBezTo>
                    <a:pt x="100" y="53"/>
                    <a:pt x="100" y="53"/>
                    <a:pt x="100" y="53"/>
                  </a:cubicBezTo>
                  <a:cubicBezTo>
                    <a:pt x="69" y="73"/>
                    <a:pt x="69" y="73"/>
                    <a:pt x="69" y="73"/>
                  </a:cubicBezTo>
                  <a:cubicBezTo>
                    <a:pt x="69" y="76"/>
                    <a:pt x="69" y="76"/>
                    <a:pt x="69" y="76"/>
                  </a:cubicBezTo>
                  <a:cubicBezTo>
                    <a:pt x="125" y="76"/>
                    <a:pt x="125" y="76"/>
                    <a:pt x="125" y="76"/>
                  </a:cubicBezTo>
                  <a:cubicBezTo>
                    <a:pt x="125" y="86"/>
                    <a:pt x="125" y="86"/>
                    <a:pt x="125" y="86"/>
                  </a:cubicBezTo>
                  <a:cubicBezTo>
                    <a:pt x="69" y="86"/>
                    <a:pt x="69" y="86"/>
                    <a:pt x="69" y="86"/>
                  </a:cubicBezTo>
                  <a:cubicBezTo>
                    <a:pt x="69" y="108"/>
                    <a:pt x="69" y="108"/>
                    <a:pt x="69" y="108"/>
                  </a:cubicBezTo>
                  <a:cubicBezTo>
                    <a:pt x="69" y="119"/>
                    <a:pt x="64" y="124"/>
                    <a:pt x="52" y="124"/>
                  </a:cubicBezTo>
                  <a:cubicBezTo>
                    <a:pt x="50" y="124"/>
                    <a:pt x="48" y="124"/>
                    <a:pt x="45" y="124"/>
                  </a:cubicBezTo>
                  <a:cubicBezTo>
                    <a:pt x="40" y="125"/>
                    <a:pt x="36" y="125"/>
                    <a:pt x="34" y="124"/>
                  </a:cubicBezTo>
                  <a:cubicBezTo>
                    <a:pt x="34" y="121"/>
                    <a:pt x="33" y="118"/>
                    <a:pt x="32" y="113"/>
                  </a:cubicBezTo>
                  <a:cubicBezTo>
                    <a:pt x="39" y="114"/>
                    <a:pt x="45" y="115"/>
                    <a:pt x="50" y="115"/>
                  </a:cubicBezTo>
                  <a:cubicBezTo>
                    <a:pt x="56" y="115"/>
                    <a:pt x="58" y="112"/>
                    <a:pt x="58" y="106"/>
                  </a:cubicBezTo>
                  <a:cubicBezTo>
                    <a:pt x="58" y="86"/>
                    <a:pt x="58" y="86"/>
                    <a:pt x="58" y="86"/>
                  </a:cubicBezTo>
                  <a:cubicBezTo>
                    <a:pt x="0" y="86"/>
                    <a:pt x="0" y="86"/>
                    <a:pt x="0" y="86"/>
                  </a:cubicBezTo>
                  <a:cubicBezTo>
                    <a:pt x="0" y="76"/>
                    <a:pt x="0" y="76"/>
                    <a:pt x="0" y="76"/>
                  </a:cubicBezTo>
                  <a:cubicBezTo>
                    <a:pt x="58" y="76"/>
                    <a:pt x="58" y="76"/>
                    <a:pt x="58" y="76"/>
                  </a:cubicBezTo>
                  <a:lnTo>
                    <a:pt x="58" y="69"/>
                  </a:lnTo>
                  <a:close/>
                  <a:moveTo>
                    <a:pt x="52" y="5"/>
                  </a:moveTo>
                  <a:cubicBezTo>
                    <a:pt x="62" y="0"/>
                    <a:pt x="62" y="0"/>
                    <a:pt x="62" y="0"/>
                  </a:cubicBezTo>
                  <a:cubicBezTo>
                    <a:pt x="65" y="6"/>
                    <a:pt x="69" y="12"/>
                    <a:pt x="73" y="18"/>
                  </a:cubicBezTo>
                  <a:cubicBezTo>
                    <a:pt x="67" y="20"/>
                    <a:pt x="67" y="20"/>
                    <a:pt x="67" y="20"/>
                  </a:cubicBezTo>
                  <a:cubicBezTo>
                    <a:pt x="121" y="20"/>
                    <a:pt x="121" y="20"/>
                    <a:pt x="121" y="20"/>
                  </a:cubicBezTo>
                  <a:cubicBezTo>
                    <a:pt x="121" y="46"/>
                    <a:pt x="121" y="46"/>
                    <a:pt x="121" y="46"/>
                  </a:cubicBezTo>
                  <a:cubicBezTo>
                    <a:pt x="110" y="46"/>
                    <a:pt x="110" y="46"/>
                    <a:pt x="110" y="46"/>
                  </a:cubicBezTo>
                  <a:cubicBezTo>
                    <a:pt x="110" y="30"/>
                    <a:pt x="110" y="30"/>
                    <a:pt x="110" y="30"/>
                  </a:cubicBezTo>
                  <a:cubicBezTo>
                    <a:pt x="15" y="30"/>
                    <a:pt x="15" y="30"/>
                    <a:pt x="15" y="30"/>
                  </a:cubicBezTo>
                  <a:cubicBezTo>
                    <a:pt x="15" y="46"/>
                    <a:pt x="15" y="46"/>
                    <a:pt x="15" y="46"/>
                  </a:cubicBezTo>
                  <a:cubicBezTo>
                    <a:pt x="5" y="46"/>
                    <a:pt x="5" y="46"/>
                    <a:pt x="5" y="46"/>
                  </a:cubicBezTo>
                  <a:cubicBezTo>
                    <a:pt x="5" y="20"/>
                    <a:pt x="5" y="20"/>
                    <a:pt x="5" y="20"/>
                  </a:cubicBezTo>
                  <a:cubicBezTo>
                    <a:pt x="62" y="20"/>
                    <a:pt x="62" y="20"/>
                    <a:pt x="62" y="20"/>
                  </a:cubicBezTo>
                  <a:cubicBezTo>
                    <a:pt x="61" y="18"/>
                    <a:pt x="58" y="14"/>
                    <a:pt x="55" y="10"/>
                  </a:cubicBezTo>
                  <a:cubicBezTo>
                    <a:pt x="54" y="7"/>
                    <a:pt x="53" y="6"/>
                    <a:pt x="52" y="5"/>
                  </a:cubicBezTo>
                  <a:close/>
                </a:path>
              </a:pathLst>
            </a:custGeom>
            <a:solidFill>
              <a:srgbClr val="43434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54">
              <a:extLst>
                <a:ext uri="{FF2B5EF4-FFF2-40B4-BE49-F238E27FC236}">
                  <a16:creationId xmlns:a16="http://schemas.microsoft.com/office/drawing/2014/main" id="{41056903-B458-4192-92F2-EF66C263D125}"/>
                </a:ext>
              </a:extLst>
            </p:cNvPr>
            <p:cNvSpPr>
              <a:spLocks noEditPoints="1"/>
            </p:cNvSpPr>
            <p:nvPr userDrawn="1"/>
          </p:nvSpPr>
          <p:spPr bwMode="auto">
            <a:xfrm>
              <a:off x="10714038" y="787401"/>
              <a:ext cx="103188" cy="100013"/>
            </a:xfrm>
            <a:custGeom>
              <a:avLst/>
              <a:gdLst>
                <a:gd name="T0" fmla="*/ 0 w 127"/>
                <a:gd name="T1" fmla="*/ 62 h 122"/>
                <a:gd name="T2" fmla="*/ 33 w 127"/>
                <a:gd name="T3" fmla="*/ 0 h 122"/>
                <a:gd name="T4" fmla="*/ 44 w 127"/>
                <a:gd name="T5" fmla="*/ 3 h 122"/>
                <a:gd name="T6" fmla="*/ 31 w 127"/>
                <a:gd name="T7" fmla="*/ 32 h 122"/>
                <a:gd name="T8" fmla="*/ 31 w 127"/>
                <a:gd name="T9" fmla="*/ 122 h 122"/>
                <a:gd name="T10" fmla="*/ 21 w 127"/>
                <a:gd name="T11" fmla="*/ 122 h 122"/>
                <a:gd name="T12" fmla="*/ 21 w 127"/>
                <a:gd name="T13" fmla="*/ 51 h 122"/>
                <a:gd name="T14" fmla="*/ 5 w 127"/>
                <a:gd name="T15" fmla="*/ 73 h 122"/>
                <a:gd name="T16" fmla="*/ 1 w 127"/>
                <a:gd name="T17" fmla="*/ 65 h 122"/>
                <a:gd name="T18" fmla="*/ 0 w 127"/>
                <a:gd name="T19" fmla="*/ 62 h 122"/>
                <a:gd name="T20" fmla="*/ 36 w 127"/>
                <a:gd name="T21" fmla="*/ 77 h 122"/>
                <a:gd name="T22" fmla="*/ 67 w 127"/>
                <a:gd name="T23" fmla="*/ 60 h 122"/>
                <a:gd name="T24" fmla="*/ 67 w 127"/>
                <a:gd name="T25" fmla="*/ 2 h 122"/>
                <a:gd name="T26" fmla="*/ 78 w 127"/>
                <a:gd name="T27" fmla="*/ 2 h 122"/>
                <a:gd name="T28" fmla="*/ 78 w 127"/>
                <a:gd name="T29" fmla="*/ 52 h 122"/>
                <a:gd name="T30" fmla="*/ 112 w 127"/>
                <a:gd name="T31" fmla="*/ 16 h 122"/>
                <a:gd name="T32" fmla="*/ 121 w 127"/>
                <a:gd name="T33" fmla="*/ 22 h 122"/>
                <a:gd name="T34" fmla="*/ 78 w 127"/>
                <a:gd name="T35" fmla="*/ 65 h 122"/>
                <a:gd name="T36" fmla="*/ 78 w 127"/>
                <a:gd name="T37" fmla="*/ 99 h 122"/>
                <a:gd name="T38" fmla="*/ 88 w 127"/>
                <a:gd name="T39" fmla="*/ 109 h 122"/>
                <a:gd name="T40" fmla="*/ 102 w 127"/>
                <a:gd name="T41" fmla="*/ 109 h 122"/>
                <a:gd name="T42" fmla="*/ 113 w 127"/>
                <a:gd name="T43" fmla="*/ 102 h 122"/>
                <a:gd name="T44" fmla="*/ 115 w 127"/>
                <a:gd name="T45" fmla="*/ 79 h 122"/>
                <a:gd name="T46" fmla="*/ 127 w 127"/>
                <a:gd name="T47" fmla="*/ 82 h 122"/>
                <a:gd name="T48" fmla="*/ 124 w 127"/>
                <a:gd name="T49" fmla="*/ 105 h 122"/>
                <a:gd name="T50" fmla="*/ 103 w 127"/>
                <a:gd name="T51" fmla="*/ 119 h 122"/>
                <a:gd name="T52" fmla="*/ 86 w 127"/>
                <a:gd name="T53" fmla="*/ 119 h 122"/>
                <a:gd name="T54" fmla="*/ 67 w 127"/>
                <a:gd name="T55" fmla="*/ 100 h 122"/>
                <a:gd name="T56" fmla="*/ 67 w 127"/>
                <a:gd name="T57" fmla="*/ 72 h 122"/>
                <a:gd name="T58" fmla="*/ 42 w 127"/>
                <a:gd name="T59" fmla="*/ 87 h 122"/>
                <a:gd name="T60" fmla="*/ 36 w 127"/>
                <a:gd name="T61" fmla="*/ 7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7" h="122">
                  <a:moveTo>
                    <a:pt x="0" y="62"/>
                  </a:moveTo>
                  <a:cubicBezTo>
                    <a:pt x="14" y="44"/>
                    <a:pt x="25" y="23"/>
                    <a:pt x="33" y="0"/>
                  </a:cubicBezTo>
                  <a:cubicBezTo>
                    <a:pt x="44" y="3"/>
                    <a:pt x="44" y="3"/>
                    <a:pt x="44" y="3"/>
                  </a:cubicBezTo>
                  <a:cubicBezTo>
                    <a:pt x="41" y="13"/>
                    <a:pt x="36" y="22"/>
                    <a:pt x="31" y="32"/>
                  </a:cubicBezTo>
                  <a:cubicBezTo>
                    <a:pt x="31" y="122"/>
                    <a:pt x="31" y="122"/>
                    <a:pt x="31" y="122"/>
                  </a:cubicBezTo>
                  <a:cubicBezTo>
                    <a:pt x="21" y="122"/>
                    <a:pt x="21" y="122"/>
                    <a:pt x="21" y="122"/>
                  </a:cubicBezTo>
                  <a:cubicBezTo>
                    <a:pt x="21" y="51"/>
                    <a:pt x="21" y="51"/>
                    <a:pt x="21" y="51"/>
                  </a:cubicBezTo>
                  <a:cubicBezTo>
                    <a:pt x="15" y="60"/>
                    <a:pt x="10" y="67"/>
                    <a:pt x="5" y="73"/>
                  </a:cubicBezTo>
                  <a:cubicBezTo>
                    <a:pt x="4" y="71"/>
                    <a:pt x="3" y="69"/>
                    <a:pt x="1" y="65"/>
                  </a:cubicBezTo>
                  <a:cubicBezTo>
                    <a:pt x="0" y="64"/>
                    <a:pt x="0" y="63"/>
                    <a:pt x="0" y="62"/>
                  </a:cubicBezTo>
                  <a:close/>
                  <a:moveTo>
                    <a:pt x="36" y="77"/>
                  </a:moveTo>
                  <a:cubicBezTo>
                    <a:pt x="47" y="73"/>
                    <a:pt x="57" y="67"/>
                    <a:pt x="67" y="60"/>
                  </a:cubicBezTo>
                  <a:cubicBezTo>
                    <a:pt x="67" y="2"/>
                    <a:pt x="67" y="2"/>
                    <a:pt x="67" y="2"/>
                  </a:cubicBezTo>
                  <a:cubicBezTo>
                    <a:pt x="78" y="2"/>
                    <a:pt x="78" y="2"/>
                    <a:pt x="78" y="2"/>
                  </a:cubicBezTo>
                  <a:cubicBezTo>
                    <a:pt x="78" y="52"/>
                    <a:pt x="78" y="52"/>
                    <a:pt x="78" y="52"/>
                  </a:cubicBezTo>
                  <a:cubicBezTo>
                    <a:pt x="91" y="41"/>
                    <a:pt x="103" y="29"/>
                    <a:pt x="112" y="16"/>
                  </a:cubicBezTo>
                  <a:cubicBezTo>
                    <a:pt x="121" y="22"/>
                    <a:pt x="121" y="22"/>
                    <a:pt x="121" y="22"/>
                  </a:cubicBezTo>
                  <a:cubicBezTo>
                    <a:pt x="110" y="38"/>
                    <a:pt x="95" y="52"/>
                    <a:pt x="78" y="65"/>
                  </a:cubicBezTo>
                  <a:cubicBezTo>
                    <a:pt x="78" y="99"/>
                    <a:pt x="78" y="99"/>
                    <a:pt x="78" y="99"/>
                  </a:cubicBezTo>
                  <a:cubicBezTo>
                    <a:pt x="77" y="106"/>
                    <a:pt x="81" y="110"/>
                    <a:pt x="88" y="109"/>
                  </a:cubicBezTo>
                  <a:cubicBezTo>
                    <a:pt x="102" y="109"/>
                    <a:pt x="102" y="109"/>
                    <a:pt x="102" y="109"/>
                  </a:cubicBezTo>
                  <a:cubicBezTo>
                    <a:pt x="109" y="109"/>
                    <a:pt x="112" y="107"/>
                    <a:pt x="113" y="102"/>
                  </a:cubicBezTo>
                  <a:cubicBezTo>
                    <a:pt x="114" y="94"/>
                    <a:pt x="115" y="87"/>
                    <a:pt x="115" y="79"/>
                  </a:cubicBezTo>
                  <a:cubicBezTo>
                    <a:pt x="119" y="80"/>
                    <a:pt x="123" y="81"/>
                    <a:pt x="127" y="82"/>
                  </a:cubicBezTo>
                  <a:cubicBezTo>
                    <a:pt x="126" y="91"/>
                    <a:pt x="125" y="99"/>
                    <a:pt x="124" y="105"/>
                  </a:cubicBezTo>
                  <a:cubicBezTo>
                    <a:pt x="122" y="115"/>
                    <a:pt x="115" y="119"/>
                    <a:pt x="103" y="119"/>
                  </a:cubicBezTo>
                  <a:cubicBezTo>
                    <a:pt x="86" y="119"/>
                    <a:pt x="86" y="119"/>
                    <a:pt x="86" y="119"/>
                  </a:cubicBezTo>
                  <a:cubicBezTo>
                    <a:pt x="73" y="119"/>
                    <a:pt x="67" y="113"/>
                    <a:pt x="67" y="100"/>
                  </a:cubicBezTo>
                  <a:cubicBezTo>
                    <a:pt x="67" y="72"/>
                    <a:pt x="67" y="72"/>
                    <a:pt x="67" y="72"/>
                  </a:cubicBezTo>
                  <a:cubicBezTo>
                    <a:pt x="61" y="77"/>
                    <a:pt x="53" y="82"/>
                    <a:pt x="42" y="87"/>
                  </a:cubicBezTo>
                  <a:cubicBezTo>
                    <a:pt x="40" y="82"/>
                    <a:pt x="38" y="79"/>
                    <a:pt x="36" y="77"/>
                  </a:cubicBezTo>
                  <a:close/>
                </a:path>
              </a:pathLst>
            </a:custGeom>
            <a:solidFill>
              <a:srgbClr val="43434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55">
              <a:extLst>
                <a:ext uri="{FF2B5EF4-FFF2-40B4-BE49-F238E27FC236}">
                  <a16:creationId xmlns:a16="http://schemas.microsoft.com/office/drawing/2014/main" id="{03B662FE-1AB0-44F4-B6DA-0098E92DD257}"/>
                </a:ext>
              </a:extLst>
            </p:cNvPr>
            <p:cNvSpPr>
              <a:spLocks noEditPoints="1"/>
            </p:cNvSpPr>
            <p:nvPr userDrawn="1"/>
          </p:nvSpPr>
          <p:spPr bwMode="auto">
            <a:xfrm>
              <a:off x="10834688" y="787401"/>
              <a:ext cx="101600" cy="101600"/>
            </a:xfrm>
            <a:custGeom>
              <a:avLst/>
              <a:gdLst>
                <a:gd name="T0" fmla="*/ 22 w 125"/>
                <a:gd name="T1" fmla="*/ 0 h 124"/>
                <a:gd name="T2" fmla="*/ 28 w 125"/>
                <a:gd name="T3" fmla="*/ 8 h 124"/>
                <a:gd name="T4" fmla="*/ 50 w 125"/>
                <a:gd name="T5" fmla="*/ 12 h 124"/>
                <a:gd name="T6" fmla="*/ 40 w 125"/>
                <a:gd name="T7" fmla="*/ 34 h 124"/>
                <a:gd name="T8" fmla="*/ 56 w 125"/>
                <a:gd name="T9" fmla="*/ 108 h 124"/>
                <a:gd name="T10" fmla="*/ 32 w 125"/>
                <a:gd name="T11" fmla="*/ 122 h 124"/>
                <a:gd name="T12" fmla="*/ 31 w 125"/>
                <a:gd name="T13" fmla="*/ 113 h 124"/>
                <a:gd name="T14" fmla="*/ 48 w 125"/>
                <a:gd name="T15" fmla="*/ 107 h 124"/>
                <a:gd name="T16" fmla="*/ 37 w 125"/>
                <a:gd name="T17" fmla="*/ 88 h 124"/>
                <a:gd name="T18" fmla="*/ 28 w 125"/>
                <a:gd name="T19" fmla="*/ 108 h 124"/>
                <a:gd name="T20" fmla="*/ 17 w 125"/>
                <a:gd name="T21" fmla="*/ 88 h 124"/>
                <a:gd name="T22" fmla="*/ 0 w 125"/>
                <a:gd name="T23" fmla="*/ 118 h 124"/>
                <a:gd name="T24" fmla="*/ 9 w 125"/>
                <a:gd name="T25" fmla="*/ 38 h 124"/>
                <a:gd name="T26" fmla="*/ 1 w 125"/>
                <a:gd name="T27" fmla="*/ 36 h 124"/>
                <a:gd name="T28" fmla="*/ 21 w 125"/>
                <a:gd name="T29" fmla="*/ 20 h 124"/>
                <a:gd name="T30" fmla="*/ 30 w 125"/>
                <a:gd name="T31" fmla="*/ 34 h 124"/>
                <a:gd name="T32" fmla="*/ 21 w 125"/>
                <a:gd name="T33" fmla="*/ 20 h 124"/>
                <a:gd name="T34" fmla="*/ 17 w 125"/>
                <a:gd name="T35" fmla="*/ 57 h 124"/>
                <a:gd name="T36" fmla="*/ 28 w 125"/>
                <a:gd name="T37" fmla="*/ 41 h 124"/>
                <a:gd name="T38" fmla="*/ 17 w 125"/>
                <a:gd name="T39" fmla="*/ 64 h 124"/>
                <a:gd name="T40" fmla="*/ 28 w 125"/>
                <a:gd name="T41" fmla="*/ 81 h 124"/>
                <a:gd name="T42" fmla="*/ 17 w 125"/>
                <a:gd name="T43" fmla="*/ 64 h 124"/>
                <a:gd name="T44" fmla="*/ 37 w 125"/>
                <a:gd name="T45" fmla="*/ 41 h 124"/>
                <a:gd name="T46" fmla="*/ 48 w 125"/>
                <a:gd name="T47" fmla="*/ 57 h 124"/>
                <a:gd name="T48" fmla="*/ 37 w 125"/>
                <a:gd name="T49" fmla="*/ 64 h 124"/>
                <a:gd name="T50" fmla="*/ 48 w 125"/>
                <a:gd name="T51" fmla="*/ 81 h 124"/>
                <a:gd name="T52" fmla="*/ 37 w 125"/>
                <a:gd name="T53" fmla="*/ 64 h 124"/>
                <a:gd name="T54" fmla="*/ 118 w 125"/>
                <a:gd name="T55" fmla="*/ 6 h 124"/>
                <a:gd name="T56" fmla="*/ 101 w 125"/>
                <a:gd name="T57" fmla="*/ 45 h 124"/>
                <a:gd name="T58" fmla="*/ 86 w 125"/>
                <a:gd name="T59" fmla="*/ 35 h 124"/>
                <a:gd name="T60" fmla="*/ 100 w 125"/>
                <a:gd name="T61" fmla="*/ 36 h 124"/>
                <a:gd name="T62" fmla="*/ 109 w 125"/>
                <a:gd name="T63" fmla="*/ 21 h 124"/>
                <a:gd name="T64" fmla="*/ 85 w 125"/>
                <a:gd name="T65" fmla="*/ 15 h 124"/>
                <a:gd name="T66" fmla="*/ 61 w 125"/>
                <a:gd name="T67" fmla="*/ 48 h 124"/>
                <a:gd name="T68" fmla="*/ 75 w 125"/>
                <a:gd name="T69" fmla="*/ 15 h 124"/>
                <a:gd name="T70" fmla="*/ 61 w 125"/>
                <a:gd name="T71" fmla="*/ 6 h 124"/>
                <a:gd name="T72" fmla="*/ 99 w 125"/>
                <a:gd name="T73" fmla="*/ 49 h 124"/>
                <a:gd name="T74" fmla="*/ 122 w 125"/>
                <a:gd name="T75" fmla="*/ 62 h 124"/>
                <a:gd name="T76" fmla="*/ 99 w 125"/>
                <a:gd name="T77" fmla="*/ 71 h 124"/>
                <a:gd name="T78" fmla="*/ 125 w 125"/>
                <a:gd name="T79" fmla="*/ 89 h 124"/>
                <a:gd name="T80" fmla="*/ 99 w 125"/>
                <a:gd name="T81" fmla="*/ 98 h 124"/>
                <a:gd name="T82" fmla="*/ 90 w 125"/>
                <a:gd name="T83" fmla="*/ 124 h 124"/>
                <a:gd name="T84" fmla="*/ 60 w 125"/>
                <a:gd name="T85" fmla="*/ 98 h 124"/>
                <a:gd name="T86" fmla="*/ 90 w 125"/>
                <a:gd name="T87" fmla="*/ 89 h 124"/>
                <a:gd name="T88" fmla="*/ 75 w 125"/>
                <a:gd name="T89" fmla="*/ 71 h 124"/>
                <a:gd name="T90" fmla="*/ 69 w 125"/>
                <a:gd name="T91" fmla="*/ 85 h 124"/>
                <a:gd name="T92" fmla="*/ 72 w 125"/>
                <a:gd name="T93" fmla="*/ 50 h 124"/>
                <a:gd name="T94" fmla="*/ 78 w 125"/>
                <a:gd name="T95" fmla="*/ 62 h 124"/>
                <a:gd name="T96" fmla="*/ 90 w 125"/>
                <a:gd name="T97" fmla="*/ 4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4">
                  <a:moveTo>
                    <a:pt x="0" y="35"/>
                  </a:moveTo>
                  <a:cubicBezTo>
                    <a:pt x="9" y="25"/>
                    <a:pt x="17" y="13"/>
                    <a:pt x="22" y="0"/>
                  </a:cubicBezTo>
                  <a:cubicBezTo>
                    <a:pt x="31" y="2"/>
                    <a:pt x="31" y="2"/>
                    <a:pt x="31" y="2"/>
                  </a:cubicBezTo>
                  <a:cubicBezTo>
                    <a:pt x="31" y="4"/>
                    <a:pt x="30" y="6"/>
                    <a:pt x="28" y="8"/>
                  </a:cubicBezTo>
                  <a:cubicBezTo>
                    <a:pt x="27" y="10"/>
                    <a:pt x="26" y="11"/>
                    <a:pt x="26" y="12"/>
                  </a:cubicBezTo>
                  <a:cubicBezTo>
                    <a:pt x="50" y="12"/>
                    <a:pt x="50" y="12"/>
                    <a:pt x="50" y="12"/>
                  </a:cubicBezTo>
                  <a:cubicBezTo>
                    <a:pt x="50" y="20"/>
                    <a:pt x="50" y="20"/>
                    <a:pt x="50" y="20"/>
                  </a:cubicBezTo>
                  <a:cubicBezTo>
                    <a:pt x="40" y="34"/>
                    <a:pt x="40" y="34"/>
                    <a:pt x="40" y="34"/>
                  </a:cubicBezTo>
                  <a:cubicBezTo>
                    <a:pt x="56" y="34"/>
                    <a:pt x="56" y="34"/>
                    <a:pt x="56" y="34"/>
                  </a:cubicBezTo>
                  <a:cubicBezTo>
                    <a:pt x="56" y="108"/>
                    <a:pt x="56" y="108"/>
                    <a:pt x="56" y="108"/>
                  </a:cubicBezTo>
                  <a:cubicBezTo>
                    <a:pt x="57" y="117"/>
                    <a:pt x="52" y="122"/>
                    <a:pt x="43" y="122"/>
                  </a:cubicBezTo>
                  <a:cubicBezTo>
                    <a:pt x="40" y="122"/>
                    <a:pt x="37" y="122"/>
                    <a:pt x="32" y="122"/>
                  </a:cubicBezTo>
                  <a:cubicBezTo>
                    <a:pt x="32" y="121"/>
                    <a:pt x="32" y="119"/>
                    <a:pt x="32" y="116"/>
                  </a:cubicBezTo>
                  <a:cubicBezTo>
                    <a:pt x="31" y="114"/>
                    <a:pt x="31" y="113"/>
                    <a:pt x="31" y="113"/>
                  </a:cubicBezTo>
                  <a:cubicBezTo>
                    <a:pt x="33" y="113"/>
                    <a:pt x="36" y="114"/>
                    <a:pt x="42" y="114"/>
                  </a:cubicBezTo>
                  <a:cubicBezTo>
                    <a:pt x="46" y="114"/>
                    <a:pt x="48" y="112"/>
                    <a:pt x="48" y="107"/>
                  </a:cubicBezTo>
                  <a:cubicBezTo>
                    <a:pt x="48" y="88"/>
                    <a:pt x="48" y="88"/>
                    <a:pt x="48" y="88"/>
                  </a:cubicBezTo>
                  <a:cubicBezTo>
                    <a:pt x="37" y="88"/>
                    <a:pt x="37" y="88"/>
                    <a:pt x="37" y="88"/>
                  </a:cubicBezTo>
                  <a:cubicBezTo>
                    <a:pt x="37" y="108"/>
                    <a:pt x="37" y="108"/>
                    <a:pt x="37" y="108"/>
                  </a:cubicBezTo>
                  <a:cubicBezTo>
                    <a:pt x="28" y="108"/>
                    <a:pt x="28" y="108"/>
                    <a:pt x="28" y="108"/>
                  </a:cubicBezTo>
                  <a:cubicBezTo>
                    <a:pt x="28" y="88"/>
                    <a:pt x="28" y="88"/>
                    <a:pt x="28" y="88"/>
                  </a:cubicBezTo>
                  <a:cubicBezTo>
                    <a:pt x="17" y="88"/>
                    <a:pt x="17" y="88"/>
                    <a:pt x="17" y="88"/>
                  </a:cubicBezTo>
                  <a:cubicBezTo>
                    <a:pt x="17" y="102"/>
                    <a:pt x="14" y="113"/>
                    <a:pt x="7" y="124"/>
                  </a:cubicBezTo>
                  <a:cubicBezTo>
                    <a:pt x="3" y="121"/>
                    <a:pt x="1" y="119"/>
                    <a:pt x="0" y="118"/>
                  </a:cubicBezTo>
                  <a:cubicBezTo>
                    <a:pt x="7" y="110"/>
                    <a:pt x="9" y="97"/>
                    <a:pt x="9" y="80"/>
                  </a:cubicBezTo>
                  <a:cubicBezTo>
                    <a:pt x="9" y="38"/>
                    <a:pt x="9" y="38"/>
                    <a:pt x="9" y="38"/>
                  </a:cubicBezTo>
                  <a:cubicBezTo>
                    <a:pt x="8" y="39"/>
                    <a:pt x="6" y="41"/>
                    <a:pt x="5" y="42"/>
                  </a:cubicBezTo>
                  <a:cubicBezTo>
                    <a:pt x="4" y="41"/>
                    <a:pt x="3" y="39"/>
                    <a:pt x="1" y="36"/>
                  </a:cubicBezTo>
                  <a:cubicBezTo>
                    <a:pt x="0" y="36"/>
                    <a:pt x="0" y="35"/>
                    <a:pt x="0" y="35"/>
                  </a:cubicBezTo>
                  <a:close/>
                  <a:moveTo>
                    <a:pt x="21" y="20"/>
                  </a:moveTo>
                  <a:cubicBezTo>
                    <a:pt x="19" y="25"/>
                    <a:pt x="16" y="29"/>
                    <a:pt x="12" y="34"/>
                  </a:cubicBezTo>
                  <a:cubicBezTo>
                    <a:pt x="30" y="34"/>
                    <a:pt x="30" y="34"/>
                    <a:pt x="30" y="34"/>
                  </a:cubicBezTo>
                  <a:cubicBezTo>
                    <a:pt x="39" y="20"/>
                    <a:pt x="39" y="20"/>
                    <a:pt x="39" y="20"/>
                  </a:cubicBezTo>
                  <a:lnTo>
                    <a:pt x="21" y="20"/>
                  </a:lnTo>
                  <a:close/>
                  <a:moveTo>
                    <a:pt x="17" y="41"/>
                  </a:moveTo>
                  <a:cubicBezTo>
                    <a:pt x="17" y="57"/>
                    <a:pt x="17" y="57"/>
                    <a:pt x="17" y="57"/>
                  </a:cubicBezTo>
                  <a:cubicBezTo>
                    <a:pt x="28" y="57"/>
                    <a:pt x="28" y="57"/>
                    <a:pt x="28" y="57"/>
                  </a:cubicBezTo>
                  <a:cubicBezTo>
                    <a:pt x="28" y="41"/>
                    <a:pt x="28" y="41"/>
                    <a:pt x="28" y="41"/>
                  </a:cubicBezTo>
                  <a:lnTo>
                    <a:pt x="17" y="41"/>
                  </a:lnTo>
                  <a:close/>
                  <a:moveTo>
                    <a:pt x="17" y="64"/>
                  </a:moveTo>
                  <a:cubicBezTo>
                    <a:pt x="17" y="81"/>
                    <a:pt x="17" y="81"/>
                    <a:pt x="17" y="81"/>
                  </a:cubicBezTo>
                  <a:cubicBezTo>
                    <a:pt x="28" y="81"/>
                    <a:pt x="28" y="81"/>
                    <a:pt x="28" y="81"/>
                  </a:cubicBezTo>
                  <a:cubicBezTo>
                    <a:pt x="28" y="64"/>
                    <a:pt x="28" y="64"/>
                    <a:pt x="28" y="64"/>
                  </a:cubicBezTo>
                  <a:lnTo>
                    <a:pt x="17" y="64"/>
                  </a:lnTo>
                  <a:close/>
                  <a:moveTo>
                    <a:pt x="48" y="41"/>
                  </a:moveTo>
                  <a:cubicBezTo>
                    <a:pt x="37" y="41"/>
                    <a:pt x="37" y="41"/>
                    <a:pt x="37" y="41"/>
                  </a:cubicBezTo>
                  <a:cubicBezTo>
                    <a:pt x="37" y="57"/>
                    <a:pt x="37" y="57"/>
                    <a:pt x="37" y="57"/>
                  </a:cubicBezTo>
                  <a:cubicBezTo>
                    <a:pt x="48" y="57"/>
                    <a:pt x="48" y="57"/>
                    <a:pt x="48" y="57"/>
                  </a:cubicBezTo>
                  <a:lnTo>
                    <a:pt x="48" y="41"/>
                  </a:lnTo>
                  <a:close/>
                  <a:moveTo>
                    <a:pt x="37" y="64"/>
                  </a:moveTo>
                  <a:cubicBezTo>
                    <a:pt x="37" y="81"/>
                    <a:pt x="37" y="81"/>
                    <a:pt x="37" y="81"/>
                  </a:cubicBezTo>
                  <a:cubicBezTo>
                    <a:pt x="48" y="81"/>
                    <a:pt x="48" y="81"/>
                    <a:pt x="48" y="81"/>
                  </a:cubicBezTo>
                  <a:cubicBezTo>
                    <a:pt x="48" y="64"/>
                    <a:pt x="48" y="64"/>
                    <a:pt x="48" y="64"/>
                  </a:cubicBezTo>
                  <a:lnTo>
                    <a:pt x="37" y="64"/>
                  </a:lnTo>
                  <a:close/>
                  <a:moveTo>
                    <a:pt x="61" y="6"/>
                  </a:moveTo>
                  <a:cubicBezTo>
                    <a:pt x="118" y="6"/>
                    <a:pt x="118" y="6"/>
                    <a:pt x="118" y="6"/>
                  </a:cubicBezTo>
                  <a:cubicBezTo>
                    <a:pt x="118" y="14"/>
                    <a:pt x="118" y="21"/>
                    <a:pt x="117" y="29"/>
                  </a:cubicBezTo>
                  <a:cubicBezTo>
                    <a:pt x="117" y="39"/>
                    <a:pt x="111" y="45"/>
                    <a:pt x="101" y="45"/>
                  </a:cubicBezTo>
                  <a:cubicBezTo>
                    <a:pt x="96" y="45"/>
                    <a:pt x="91" y="45"/>
                    <a:pt x="88" y="45"/>
                  </a:cubicBezTo>
                  <a:cubicBezTo>
                    <a:pt x="88" y="43"/>
                    <a:pt x="87" y="40"/>
                    <a:pt x="86" y="35"/>
                  </a:cubicBezTo>
                  <a:cubicBezTo>
                    <a:pt x="87" y="35"/>
                    <a:pt x="89" y="35"/>
                    <a:pt x="92" y="35"/>
                  </a:cubicBezTo>
                  <a:cubicBezTo>
                    <a:pt x="96" y="35"/>
                    <a:pt x="98" y="36"/>
                    <a:pt x="100" y="36"/>
                  </a:cubicBezTo>
                  <a:cubicBezTo>
                    <a:pt x="105" y="36"/>
                    <a:pt x="108" y="33"/>
                    <a:pt x="108" y="28"/>
                  </a:cubicBezTo>
                  <a:cubicBezTo>
                    <a:pt x="108" y="27"/>
                    <a:pt x="108" y="24"/>
                    <a:pt x="109" y="21"/>
                  </a:cubicBezTo>
                  <a:cubicBezTo>
                    <a:pt x="109" y="18"/>
                    <a:pt x="109" y="16"/>
                    <a:pt x="109" y="15"/>
                  </a:cubicBezTo>
                  <a:cubicBezTo>
                    <a:pt x="85" y="15"/>
                    <a:pt x="85" y="15"/>
                    <a:pt x="85" y="15"/>
                  </a:cubicBezTo>
                  <a:cubicBezTo>
                    <a:pt x="85" y="31"/>
                    <a:pt x="78" y="43"/>
                    <a:pt x="63" y="51"/>
                  </a:cubicBezTo>
                  <a:cubicBezTo>
                    <a:pt x="63" y="51"/>
                    <a:pt x="62" y="50"/>
                    <a:pt x="61" y="48"/>
                  </a:cubicBezTo>
                  <a:cubicBezTo>
                    <a:pt x="59" y="46"/>
                    <a:pt x="58" y="45"/>
                    <a:pt x="57" y="44"/>
                  </a:cubicBezTo>
                  <a:cubicBezTo>
                    <a:pt x="70" y="38"/>
                    <a:pt x="76" y="28"/>
                    <a:pt x="75" y="15"/>
                  </a:cubicBezTo>
                  <a:cubicBezTo>
                    <a:pt x="61" y="15"/>
                    <a:pt x="61" y="15"/>
                    <a:pt x="61" y="15"/>
                  </a:cubicBezTo>
                  <a:lnTo>
                    <a:pt x="61" y="6"/>
                  </a:lnTo>
                  <a:close/>
                  <a:moveTo>
                    <a:pt x="90" y="49"/>
                  </a:moveTo>
                  <a:cubicBezTo>
                    <a:pt x="99" y="49"/>
                    <a:pt x="99" y="49"/>
                    <a:pt x="99" y="49"/>
                  </a:cubicBezTo>
                  <a:cubicBezTo>
                    <a:pt x="99" y="62"/>
                    <a:pt x="99" y="62"/>
                    <a:pt x="99" y="62"/>
                  </a:cubicBezTo>
                  <a:cubicBezTo>
                    <a:pt x="122" y="62"/>
                    <a:pt x="122" y="62"/>
                    <a:pt x="122" y="62"/>
                  </a:cubicBezTo>
                  <a:cubicBezTo>
                    <a:pt x="122" y="71"/>
                    <a:pt x="122" y="71"/>
                    <a:pt x="122" y="71"/>
                  </a:cubicBezTo>
                  <a:cubicBezTo>
                    <a:pt x="99" y="71"/>
                    <a:pt x="99" y="71"/>
                    <a:pt x="99" y="71"/>
                  </a:cubicBezTo>
                  <a:cubicBezTo>
                    <a:pt x="99" y="89"/>
                    <a:pt x="99" y="89"/>
                    <a:pt x="99" y="89"/>
                  </a:cubicBezTo>
                  <a:cubicBezTo>
                    <a:pt x="125" y="89"/>
                    <a:pt x="125" y="89"/>
                    <a:pt x="125" y="89"/>
                  </a:cubicBezTo>
                  <a:cubicBezTo>
                    <a:pt x="125" y="98"/>
                    <a:pt x="125" y="98"/>
                    <a:pt x="125" y="98"/>
                  </a:cubicBezTo>
                  <a:cubicBezTo>
                    <a:pt x="99" y="98"/>
                    <a:pt x="99" y="98"/>
                    <a:pt x="99" y="98"/>
                  </a:cubicBezTo>
                  <a:cubicBezTo>
                    <a:pt x="99" y="124"/>
                    <a:pt x="99" y="124"/>
                    <a:pt x="99" y="124"/>
                  </a:cubicBezTo>
                  <a:cubicBezTo>
                    <a:pt x="90" y="124"/>
                    <a:pt x="90" y="124"/>
                    <a:pt x="90" y="124"/>
                  </a:cubicBezTo>
                  <a:cubicBezTo>
                    <a:pt x="90" y="98"/>
                    <a:pt x="90" y="98"/>
                    <a:pt x="90" y="98"/>
                  </a:cubicBezTo>
                  <a:cubicBezTo>
                    <a:pt x="60" y="98"/>
                    <a:pt x="60" y="98"/>
                    <a:pt x="60" y="98"/>
                  </a:cubicBezTo>
                  <a:cubicBezTo>
                    <a:pt x="60" y="89"/>
                    <a:pt x="60" y="89"/>
                    <a:pt x="60" y="89"/>
                  </a:cubicBezTo>
                  <a:cubicBezTo>
                    <a:pt x="90" y="89"/>
                    <a:pt x="90" y="89"/>
                    <a:pt x="90" y="89"/>
                  </a:cubicBezTo>
                  <a:cubicBezTo>
                    <a:pt x="90" y="71"/>
                    <a:pt x="90" y="71"/>
                    <a:pt x="90" y="71"/>
                  </a:cubicBezTo>
                  <a:cubicBezTo>
                    <a:pt x="75" y="71"/>
                    <a:pt x="75" y="71"/>
                    <a:pt x="75" y="71"/>
                  </a:cubicBezTo>
                  <a:cubicBezTo>
                    <a:pt x="74" y="74"/>
                    <a:pt x="73" y="77"/>
                    <a:pt x="71" y="82"/>
                  </a:cubicBezTo>
                  <a:cubicBezTo>
                    <a:pt x="70" y="83"/>
                    <a:pt x="69" y="84"/>
                    <a:pt x="69" y="85"/>
                  </a:cubicBezTo>
                  <a:cubicBezTo>
                    <a:pt x="66" y="83"/>
                    <a:pt x="63" y="82"/>
                    <a:pt x="61" y="81"/>
                  </a:cubicBezTo>
                  <a:cubicBezTo>
                    <a:pt x="65" y="73"/>
                    <a:pt x="69" y="62"/>
                    <a:pt x="72" y="50"/>
                  </a:cubicBezTo>
                  <a:cubicBezTo>
                    <a:pt x="81" y="52"/>
                    <a:pt x="81" y="52"/>
                    <a:pt x="81" y="52"/>
                  </a:cubicBezTo>
                  <a:cubicBezTo>
                    <a:pt x="80" y="56"/>
                    <a:pt x="79" y="59"/>
                    <a:pt x="78" y="62"/>
                  </a:cubicBezTo>
                  <a:cubicBezTo>
                    <a:pt x="90" y="62"/>
                    <a:pt x="90" y="62"/>
                    <a:pt x="90" y="62"/>
                  </a:cubicBezTo>
                  <a:lnTo>
                    <a:pt x="90" y="49"/>
                  </a:lnTo>
                  <a:close/>
                </a:path>
              </a:pathLst>
            </a:custGeom>
            <a:solidFill>
              <a:srgbClr val="43434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56">
              <a:extLst>
                <a:ext uri="{FF2B5EF4-FFF2-40B4-BE49-F238E27FC236}">
                  <a16:creationId xmlns:a16="http://schemas.microsoft.com/office/drawing/2014/main" id="{69202BFF-CBF8-4BED-9372-2A9FCC07840F}"/>
                </a:ext>
              </a:extLst>
            </p:cNvPr>
            <p:cNvSpPr>
              <a:spLocks noEditPoints="1"/>
            </p:cNvSpPr>
            <p:nvPr userDrawn="1"/>
          </p:nvSpPr>
          <p:spPr bwMode="auto">
            <a:xfrm>
              <a:off x="10955338" y="787401"/>
              <a:ext cx="101600" cy="101600"/>
            </a:xfrm>
            <a:custGeom>
              <a:avLst/>
              <a:gdLst>
                <a:gd name="T0" fmla="*/ 18 w 126"/>
                <a:gd name="T1" fmla="*/ 56 h 124"/>
                <a:gd name="T2" fmla="*/ 20 w 126"/>
                <a:gd name="T3" fmla="*/ 56 h 124"/>
                <a:gd name="T4" fmla="*/ 28 w 126"/>
                <a:gd name="T5" fmla="*/ 61 h 124"/>
                <a:gd name="T6" fmla="*/ 11 w 126"/>
                <a:gd name="T7" fmla="*/ 113 h 124"/>
                <a:gd name="T8" fmla="*/ 0 w 126"/>
                <a:gd name="T9" fmla="*/ 108 h 124"/>
                <a:gd name="T10" fmla="*/ 18 w 126"/>
                <a:gd name="T11" fmla="*/ 56 h 124"/>
                <a:gd name="T12" fmla="*/ 11 w 126"/>
                <a:gd name="T13" fmla="*/ 8 h 124"/>
                <a:gd name="T14" fmla="*/ 17 w 126"/>
                <a:gd name="T15" fmla="*/ 15 h 124"/>
                <a:gd name="T16" fmla="*/ 33 w 126"/>
                <a:gd name="T17" fmla="*/ 31 h 124"/>
                <a:gd name="T18" fmla="*/ 24 w 126"/>
                <a:gd name="T19" fmla="*/ 38 h 124"/>
                <a:gd name="T20" fmla="*/ 23 w 126"/>
                <a:gd name="T21" fmla="*/ 36 h 124"/>
                <a:gd name="T22" fmla="*/ 3 w 126"/>
                <a:gd name="T23" fmla="*/ 14 h 124"/>
                <a:gd name="T24" fmla="*/ 11 w 126"/>
                <a:gd name="T25" fmla="*/ 8 h 124"/>
                <a:gd name="T26" fmla="*/ 68 w 126"/>
                <a:gd name="T27" fmla="*/ 0 h 124"/>
                <a:gd name="T28" fmla="*/ 78 w 126"/>
                <a:gd name="T29" fmla="*/ 0 h 124"/>
                <a:gd name="T30" fmla="*/ 78 w 126"/>
                <a:gd name="T31" fmla="*/ 23 h 124"/>
                <a:gd name="T32" fmla="*/ 111 w 126"/>
                <a:gd name="T33" fmla="*/ 23 h 124"/>
                <a:gd name="T34" fmla="*/ 111 w 126"/>
                <a:gd name="T35" fmla="*/ 63 h 124"/>
                <a:gd name="T36" fmla="*/ 126 w 126"/>
                <a:gd name="T37" fmla="*/ 63 h 124"/>
                <a:gd name="T38" fmla="*/ 126 w 126"/>
                <a:gd name="T39" fmla="*/ 72 h 124"/>
                <a:gd name="T40" fmla="*/ 80 w 126"/>
                <a:gd name="T41" fmla="*/ 72 h 124"/>
                <a:gd name="T42" fmla="*/ 124 w 126"/>
                <a:gd name="T43" fmla="*/ 111 h 124"/>
                <a:gd name="T44" fmla="*/ 123 w 126"/>
                <a:gd name="T45" fmla="*/ 113 h 124"/>
                <a:gd name="T46" fmla="*/ 116 w 126"/>
                <a:gd name="T47" fmla="*/ 121 h 124"/>
                <a:gd name="T48" fmla="*/ 73 w 126"/>
                <a:gd name="T49" fmla="*/ 79 h 124"/>
                <a:gd name="T50" fmla="*/ 30 w 126"/>
                <a:gd name="T51" fmla="*/ 124 h 124"/>
                <a:gd name="T52" fmla="*/ 23 w 126"/>
                <a:gd name="T53" fmla="*/ 114 h 124"/>
                <a:gd name="T54" fmla="*/ 65 w 126"/>
                <a:gd name="T55" fmla="*/ 72 h 124"/>
                <a:gd name="T56" fmla="*/ 33 w 126"/>
                <a:gd name="T57" fmla="*/ 72 h 124"/>
                <a:gd name="T58" fmla="*/ 33 w 126"/>
                <a:gd name="T59" fmla="*/ 63 h 124"/>
                <a:gd name="T60" fmla="*/ 67 w 126"/>
                <a:gd name="T61" fmla="*/ 63 h 124"/>
                <a:gd name="T62" fmla="*/ 68 w 126"/>
                <a:gd name="T63" fmla="*/ 32 h 124"/>
                <a:gd name="T64" fmla="*/ 39 w 126"/>
                <a:gd name="T65" fmla="*/ 32 h 124"/>
                <a:gd name="T66" fmla="*/ 39 w 126"/>
                <a:gd name="T67" fmla="*/ 23 h 124"/>
                <a:gd name="T68" fmla="*/ 68 w 126"/>
                <a:gd name="T69" fmla="*/ 23 h 124"/>
                <a:gd name="T70" fmla="*/ 68 w 126"/>
                <a:gd name="T71" fmla="*/ 0 h 124"/>
                <a:gd name="T72" fmla="*/ 101 w 126"/>
                <a:gd name="T73" fmla="*/ 32 h 124"/>
                <a:gd name="T74" fmla="*/ 78 w 126"/>
                <a:gd name="T75" fmla="*/ 32 h 124"/>
                <a:gd name="T76" fmla="*/ 78 w 126"/>
                <a:gd name="T77" fmla="*/ 48 h 124"/>
                <a:gd name="T78" fmla="*/ 77 w 126"/>
                <a:gd name="T79" fmla="*/ 63 h 124"/>
                <a:gd name="T80" fmla="*/ 101 w 126"/>
                <a:gd name="T81" fmla="*/ 63 h 124"/>
                <a:gd name="T82" fmla="*/ 101 w 126"/>
                <a:gd name="T83" fmla="*/ 3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6" h="124">
                  <a:moveTo>
                    <a:pt x="18" y="56"/>
                  </a:moveTo>
                  <a:cubicBezTo>
                    <a:pt x="19" y="56"/>
                    <a:pt x="19" y="56"/>
                    <a:pt x="20" y="56"/>
                  </a:cubicBezTo>
                  <a:cubicBezTo>
                    <a:pt x="23" y="58"/>
                    <a:pt x="26" y="60"/>
                    <a:pt x="28" y="61"/>
                  </a:cubicBezTo>
                  <a:cubicBezTo>
                    <a:pt x="20" y="84"/>
                    <a:pt x="14" y="102"/>
                    <a:pt x="11" y="113"/>
                  </a:cubicBezTo>
                  <a:cubicBezTo>
                    <a:pt x="0" y="108"/>
                    <a:pt x="0" y="108"/>
                    <a:pt x="0" y="108"/>
                  </a:cubicBezTo>
                  <a:cubicBezTo>
                    <a:pt x="7" y="93"/>
                    <a:pt x="13" y="75"/>
                    <a:pt x="18" y="56"/>
                  </a:cubicBezTo>
                  <a:close/>
                  <a:moveTo>
                    <a:pt x="11" y="8"/>
                  </a:moveTo>
                  <a:cubicBezTo>
                    <a:pt x="12" y="10"/>
                    <a:pt x="15" y="12"/>
                    <a:pt x="17" y="15"/>
                  </a:cubicBezTo>
                  <a:cubicBezTo>
                    <a:pt x="24" y="22"/>
                    <a:pt x="29" y="27"/>
                    <a:pt x="33" y="31"/>
                  </a:cubicBezTo>
                  <a:cubicBezTo>
                    <a:pt x="24" y="38"/>
                    <a:pt x="24" y="38"/>
                    <a:pt x="24" y="38"/>
                  </a:cubicBezTo>
                  <a:cubicBezTo>
                    <a:pt x="24" y="38"/>
                    <a:pt x="23" y="37"/>
                    <a:pt x="23" y="36"/>
                  </a:cubicBezTo>
                  <a:cubicBezTo>
                    <a:pt x="14" y="26"/>
                    <a:pt x="8" y="19"/>
                    <a:pt x="3" y="14"/>
                  </a:cubicBezTo>
                  <a:lnTo>
                    <a:pt x="11" y="8"/>
                  </a:lnTo>
                  <a:close/>
                  <a:moveTo>
                    <a:pt x="68" y="0"/>
                  </a:moveTo>
                  <a:cubicBezTo>
                    <a:pt x="78" y="0"/>
                    <a:pt x="78" y="0"/>
                    <a:pt x="78" y="0"/>
                  </a:cubicBezTo>
                  <a:cubicBezTo>
                    <a:pt x="78" y="7"/>
                    <a:pt x="78" y="14"/>
                    <a:pt x="78" y="23"/>
                  </a:cubicBezTo>
                  <a:cubicBezTo>
                    <a:pt x="111" y="23"/>
                    <a:pt x="111" y="23"/>
                    <a:pt x="111" y="23"/>
                  </a:cubicBezTo>
                  <a:cubicBezTo>
                    <a:pt x="111" y="63"/>
                    <a:pt x="111" y="63"/>
                    <a:pt x="111" y="63"/>
                  </a:cubicBezTo>
                  <a:cubicBezTo>
                    <a:pt x="126" y="63"/>
                    <a:pt x="126" y="63"/>
                    <a:pt x="126" y="63"/>
                  </a:cubicBezTo>
                  <a:cubicBezTo>
                    <a:pt x="126" y="72"/>
                    <a:pt x="126" y="72"/>
                    <a:pt x="126" y="72"/>
                  </a:cubicBezTo>
                  <a:cubicBezTo>
                    <a:pt x="80" y="72"/>
                    <a:pt x="80" y="72"/>
                    <a:pt x="80" y="72"/>
                  </a:cubicBezTo>
                  <a:cubicBezTo>
                    <a:pt x="87" y="91"/>
                    <a:pt x="102" y="104"/>
                    <a:pt x="124" y="111"/>
                  </a:cubicBezTo>
                  <a:cubicBezTo>
                    <a:pt x="123" y="112"/>
                    <a:pt x="123" y="112"/>
                    <a:pt x="123" y="113"/>
                  </a:cubicBezTo>
                  <a:cubicBezTo>
                    <a:pt x="119" y="117"/>
                    <a:pt x="117" y="120"/>
                    <a:pt x="116" y="121"/>
                  </a:cubicBezTo>
                  <a:cubicBezTo>
                    <a:pt x="93" y="110"/>
                    <a:pt x="78" y="95"/>
                    <a:pt x="73" y="79"/>
                  </a:cubicBezTo>
                  <a:cubicBezTo>
                    <a:pt x="69" y="96"/>
                    <a:pt x="54" y="111"/>
                    <a:pt x="30" y="124"/>
                  </a:cubicBezTo>
                  <a:cubicBezTo>
                    <a:pt x="26" y="119"/>
                    <a:pt x="24" y="115"/>
                    <a:pt x="23" y="114"/>
                  </a:cubicBezTo>
                  <a:cubicBezTo>
                    <a:pt x="47" y="103"/>
                    <a:pt x="62" y="89"/>
                    <a:pt x="65" y="72"/>
                  </a:cubicBezTo>
                  <a:cubicBezTo>
                    <a:pt x="33" y="72"/>
                    <a:pt x="33" y="72"/>
                    <a:pt x="33" y="72"/>
                  </a:cubicBezTo>
                  <a:cubicBezTo>
                    <a:pt x="33" y="63"/>
                    <a:pt x="33" y="63"/>
                    <a:pt x="33" y="63"/>
                  </a:cubicBezTo>
                  <a:cubicBezTo>
                    <a:pt x="67" y="63"/>
                    <a:pt x="67" y="63"/>
                    <a:pt x="67" y="63"/>
                  </a:cubicBezTo>
                  <a:cubicBezTo>
                    <a:pt x="68" y="59"/>
                    <a:pt x="68" y="34"/>
                    <a:pt x="68" y="32"/>
                  </a:cubicBezTo>
                  <a:cubicBezTo>
                    <a:pt x="39" y="32"/>
                    <a:pt x="39" y="32"/>
                    <a:pt x="39" y="32"/>
                  </a:cubicBezTo>
                  <a:cubicBezTo>
                    <a:pt x="39" y="23"/>
                    <a:pt x="39" y="23"/>
                    <a:pt x="39" y="23"/>
                  </a:cubicBezTo>
                  <a:cubicBezTo>
                    <a:pt x="68" y="23"/>
                    <a:pt x="68" y="23"/>
                    <a:pt x="68" y="23"/>
                  </a:cubicBezTo>
                  <a:cubicBezTo>
                    <a:pt x="68" y="15"/>
                    <a:pt x="68" y="7"/>
                    <a:pt x="68" y="0"/>
                  </a:cubicBezTo>
                  <a:close/>
                  <a:moveTo>
                    <a:pt x="101" y="32"/>
                  </a:moveTo>
                  <a:cubicBezTo>
                    <a:pt x="78" y="32"/>
                    <a:pt x="78" y="32"/>
                    <a:pt x="78" y="32"/>
                  </a:cubicBezTo>
                  <a:cubicBezTo>
                    <a:pt x="78" y="34"/>
                    <a:pt x="78" y="47"/>
                    <a:pt x="78" y="48"/>
                  </a:cubicBezTo>
                  <a:cubicBezTo>
                    <a:pt x="78" y="54"/>
                    <a:pt x="77" y="59"/>
                    <a:pt x="77" y="63"/>
                  </a:cubicBezTo>
                  <a:cubicBezTo>
                    <a:pt x="101" y="63"/>
                    <a:pt x="101" y="63"/>
                    <a:pt x="101" y="63"/>
                  </a:cubicBezTo>
                  <a:lnTo>
                    <a:pt x="101" y="32"/>
                  </a:lnTo>
                  <a:close/>
                </a:path>
              </a:pathLst>
            </a:custGeom>
            <a:solidFill>
              <a:srgbClr val="43434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57">
              <a:extLst>
                <a:ext uri="{FF2B5EF4-FFF2-40B4-BE49-F238E27FC236}">
                  <a16:creationId xmlns:a16="http://schemas.microsoft.com/office/drawing/2014/main" id="{77B3EA2D-60B4-4406-BBA7-39C0F9E4C385}"/>
                </a:ext>
              </a:extLst>
            </p:cNvPr>
            <p:cNvSpPr>
              <a:spLocks/>
            </p:cNvSpPr>
            <p:nvPr userDrawn="1"/>
          </p:nvSpPr>
          <p:spPr bwMode="auto">
            <a:xfrm>
              <a:off x="11074401" y="787401"/>
              <a:ext cx="101600" cy="101600"/>
            </a:xfrm>
            <a:custGeom>
              <a:avLst/>
              <a:gdLst>
                <a:gd name="T0" fmla="*/ 3 w 124"/>
                <a:gd name="T1" fmla="*/ 23 h 125"/>
                <a:gd name="T2" fmla="*/ 62 w 124"/>
                <a:gd name="T3" fmla="*/ 23 h 125"/>
                <a:gd name="T4" fmla="*/ 54 w 124"/>
                <a:gd name="T5" fmla="*/ 4 h 125"/>
                <a:gd name="T6" fmla="*/ 64 w 124"/>
                <a:gd name="T7" fmla="*/ 0 h 125"/>
                <a:gd name="T8" fmla="*/ 73 w 124"/>
                <a:gd name="T9" fmla="*/ 19 h 125"/>
                <a:gd name="T10" fmla="*/ 63 w 124"/>
                <a:gd name="T11" fmla="*/ 23 h 125"/>
                <a:gd name="T12" fmla="*/ 124 w 124"/>
                <a:gd name="T13" fmla="*/ 23 h 125"/>
                <a:gd name="T14" fmla="*/ 124 w 124"/>
                <a:gd name="T15" fmla="*/ 32 h 125"/>
                <a:gd name="T16" fmla="*/ 48 w 124"/>
                <a:gd name="T17" fmla="*/ 32 h 125"/>
                <a:gd name="T18" fmla="*/ 47 w 124"/>
                <a:gd name="T19" fmla="*/ 42 h 125"/>
                <a:gd name="T20" fmla="*/ 46 w 124"/>
                <a:gd name="T21" fmla="*/ 52 h 125"/>
                <a:gd name="T22" fmla="*/ 108 w 124"/>
                <a:gd name="T23" fmla="*/ 52 h 125"/>
                <a:gd name="T24" fmla="*/ 107 w 124"/>
                <a:gd name="T25" fmla="*/ 73 h 125"/>
                <a:gd name="T26" fmla="*/ 105 w 124"/>
                <a:gd name="T27" fmla="*/ 95 h 125"/>
                <a:gd name="T28" fmla="*/ 79 w 124"/>
                <a:gd name="T29" fmla="*/ 120 h 125"/>
                <a:gd name="T30" fmla="*/ 56 w 124"/>
                <a:gd name="T31" fmla="*/ 121 h 125"/>
                <a:gd name="T32" fmla="*/ 55 w 124"/>
                <a:gd name="T33" fmla="*/ 109 h 125"/>
                <a:gd name="T34" fmla="*/ 78 w 124"/>
                <a:gd name="T35" fmla="*/ 110 h 125"/>
                <a:gd name="T36" fmla="*/ 95 w 124"/>
                <a:gd name="T37" fmla="*/ 94 h 125"/>
                <a:gd name="T38" fmla="*/ 96 w 124"/>
                <a:gd name="T39" fmla="*/ 72 h 125"/>
                <a:gd name="T40" fmla="*/ 96 w 124"/>
                <a:gd name="T41" fmla="*/ 61 h 125"/>
                <a:gd name="T42" fmla="*/ 46 w 124"/>
                <a:gd name="T43" fmla="*/ 61 h 125"/>
                <a:gd name="T44" fmla="*/ 8 w 124"/>
                <a:gd name="T45" fmla="*/ 125 h 125"/>
                <a:gd name="T46" fmla="*/ 0 w 124"/>
                <a:gd name="T47" fmla="*/ 116 h 125"/>
                <a:gd name="T48" fmla="*/ 35 w 124"/>
                <a:gd name="T49" fmla="*/ 58 h 125"/>
                <a:gd name="T50" fmla="*/ 37 w 124"/>
                <a:gd name="T51" fmla="*/ 40 h 125"/>
                <a:gd name="T52" fmla="*/ 37 w 124"/>
                <a:gd name="T53" fmla="*/ 32 h 125"/>
                <a:gd name="T54" fmla="*/ 3 w 124"/>
                <a:gd name="T55" fmla="*/ 32 h 125"/>
                <a:gd name="T56" fmla="*/ 3 w 124"/>
                <a:gd name="T57" fmla="*/ 2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4" h="125">
                  <a:moveTo>
                    <a:pt x="3" y="23"/>
                  </a:moveTo>
                  <a:cubicBezTo>
                    <a:pt x="62" y="23"/>
                    <a:pt x="62" y="23"/>
                    <a:pt x="62" y="23"/>
                  </a:cubicBezTo>
                  <a:cubicBezTo>
                    <a:pt x="60" y="17"/>
                    <a:pt x="57" y="11"/>
                    <a:pt x="54" y="4"/>
                  </a:cubicBezTo>
                  <a:cubicBezTo>
                    <a:pt x="64" y="0"/>
                    <a:pt x="64" y="0"/>
                    <a:pt x="64" y="0"/>
                  </a:cubicBezTo>
                  <a:cubicBezTo>
                    <a:pt x="68" y="8"/>
                    <a:pt x="71" y="14"/>
                    <a:pt x="73" y="19"/>
                  </a:cubicBezTo>
                  <a:cubicBezTo>
                    <a:pt x="63" y="23"/>
                    <a:pt x="63" y="23"/>
                    <a:pt x="63" y="23"/>
                  </a:cubicBezTo>
                  <a:cubicBezTo>
                    <a:pt x="124" y="23"/>
                    <a:pt x="124" y="23"/>
                    <a:pt x="124" y="23"/>
                  </a:cubicBezTo>
                  <a:cubicBezTo>
                    <a:pt x="124" y="32"/>
                    <a:pt x="124" y="32"/>
                    <a:pt x="124" y="32"/>
                  </a:cubicBezTo>
                  <a:cubicBezTo>
                    <a:pt x="48" y="32"/>
                    <a:pt x="48" y="32"/>
                    <a:pt x="48" y="32"/>
                  </a:cubicBezTo>
                  <a:cubicBezTo>
                    <a:pt x="48" y="34"/>
                    <a:pt x="47" y="37"/>
                    <a:pt x="47" y="42"/>
                  </a:cubicBezTo>
                  <a:cubicBezTo>
                    <a:pt x="47" y="46"/>
                    <a:pt x="47" y="49"/>
                    <a:pt x="46" y="52"/>
                  </a:cubicBezTo>
                  <a:cubicBezTo>
                    <a:pt x="108" y="52"/>
                    <a:pt x="108" y="52"/>
                    <a:pt x="108" y="52"/>
                  </a:cubicBezTo>
                  <a:cubicBezTo>
                    <a:pt x="107" y="57"/>
                    <a:pt x="107" y="64"/>
                    <a:pt x="107" y="73"/>
                  </a:cubicBezTo>
                  <a:cubicBezTo>
                    <a:pt x="106" y="82"/>
                    <a:pt x="105" y="90"/>
                    <a:pt x="105" y="95"/>
                  </a:cubicBezTo>
                  <a:cubicBezTo>
                    <a:pt x="105" y="113"/>
                    <a:pt x="96" y="121"/>
                    <a:pt x="79" y="120"/>
                  </a:cubicBezTo>
                  <a:cubicBezTo>
                    <a:pt x="73" y="121"/>
                    <a:pt x="65" y="121"/>
                    <a:pt x="56" y="121"/>
                  </a:cubicBezTo>
                  <a:cubicBezTo>
                    <a:pt x="56" y="117"/>
                    <a:pt x="56" y="113"/>
                    <a:pt x="55" y="109"/>
                  </a:cubicBezTo>
                  <a:cubicBezTo>
                    <a:pt x="63" y="110"/>
                    <a:pt x="71" y="110"/>
                    <a:pt x="78" y="110"/>
                  </a:cubicBezTo>
                  <a:cubicBezTo>
                    <a:pt x="88" y="111"/>
                    <a:pt x="94" y="106"/>
                    <a:pt x="95" y="94"/>
                  </a:cubicBezTo>
                  <a:cubicBezTo>
                    <a:pt x="95" y="89"/>
                    <a:pt x="95" y="81"/>
                    <a:pt x="96" y="72"/>
                  </a:cubicBezTo>
                  <a:cubicBezTo>
                    <a:pt x="96" y="67"/>
                    <a:pt x="96" y="64"/>
                    <a:pt x="96" y="61"/>
                  </a:cubicBezTo>
                  <a:cubicBezTo>
                    <a:pt x="46" y="61"/>
                    <a:pt x="46" y="61"/>
                    <a:pt x="46" y="61"/>
                  </a:cubicBezTo>
                  <a:cubicBezTo>
                    <a:pt x="45" y="88"/>
                    <a:pt x="32" y="109"/>
                    <a:pt x="8" y="125"/>
                  </a:cubicBezTo>
                  <a:cubicBezTo>
                    <a:pt x="6" y="123"/>
                    <a:pt x="3" y="120"/>
                    <a:pt x="0" y="116"/>
                  </a:cubicBezTo>
                  <a:cubicBezTo>
                    <a:pt x="23" y="102"/>
                    <a:pt x="35" y="83"/>
                    <a:pt x="35" y="58"/>
                  </a:cubicBezTo>
                  <a:cubicBezTo>
                    <a:pt x="36" y="54"/>
                    <a:pt x="36" y="48"/>
                    <a:pt x="37" y="40"/>
                  </a:cubicBezTo>
                  <a:cubicBezTo>
                    <a:pt x="37" y="37"/>
                    <a:pt x="37" y="34"/>
                    <a:pt x="37" y="32"/>
                  </a:cubicBezTo>
                  <a:cubicBezTo>
                    <a:pt x="3" y="32"/>
                    <a:pt x="3" y="32"/>
                    <a:pt x="3" y="32"/>
                  </a:cubicBezTo>
                  <a:lnTo>
                    <a:pt x="3" y="23"/>
                  </a:lnTo>
                  <a:close/>
                </a:path>
              </a:pathLst>
            </a:custGeom>
            <a:solidFill>
              <a:srgbClr val="43434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58">
              <a:extLst>
                <a:ext uri="{FF2B5EF4-FFF2-40B4-BE49-F238E27FC236}">
                  <a16:creationId xmlns:a16="http://schemas.microsoft.com/office/drawing/2014/main" id="{2AD3504C-BCED-45EC-B02D-46B299AD3D0A}"/>
                </a:ext>
              </a:extLst>
            </p:cNvPr>
            <p:cNvSpPr>
              <a:spLocks noEditPoints="1"/>
            </p:cNvSpPr>
            <p:nvPr userDrawn="1"/>
          </p:nvSpPr>
          <p:spPr bwMode="auto">
            <a:xfrm>
              <a:off x="11195051" y="785814"/>
              <a:ext cx="101600" cy="103188"/>
            </a:xfrm>
            <a:custGeom>
              <a:avLst/>
              <a:gdLst>
                <a:gd name="T0" fmla="*/ 0 w 125"/>
                <a:gd name="T1" fmla="*/ 113 h 126"/>
                <a:gd name="T2" fmla="*/ 52 w 125"/>
                <a:gd name="T3" fmla="*/ 94 h 126"/>
                <a:gd name="T4" fmla="*/ 2 w 125"/>
                <a:gd name="T5" fmla="*/ 94 h 126"/>
                <a:gd name="T6" fmla="*/ 2 w 125"/>
                <a:gd name="T7" fmla="*/ 86 h 126"/>
                <a:gd name="T8" fmla="*/ 58 w 125"/>
                <a:gd name="T9" fmla="*/ 86 h 126"/>
                <a:gd name="T10" fmla="*/ 58 w 125"/>
                <a:gd name="T11" fmla="*/ 75 h 126"/>
                <a:gd name="T12" fmla="*/ 67 w 125"/>
                <a:gd name="T13" fmla="*/ 75 h 126"/>
                <a:gd name="T14" fmla="*/ 67 w 125"/>
                <a:gd name="T15" fmla="*/ 86 h 126"/>
                <a:gd name="T16" fmla="*/ 123 w 125"/>
                <a:gd name="T17" fmla="*/ 86 h 126"/>
                <a:gd name="T18" fmla="*/ 123 w 125"/>
                <a:gd name="T19" fmla="*/ 94 h 126"/>
                <a:gd name="T20" fmla="*/ 74 w 125"/>
                <a:gd name="T21" fmla="*/ 94 h 126"/>
                <a:gd name="T22" fmla="*/ 125 w 125"/>
                <a:gd name="T23" fmla="*/ 113 h 126"/>
                <a:gd name="T24" fmla="*/ 122 w 125"/>
                <a:gd name="T25" fmla="*/ 118 h 126"/>
                <a:gd name="T26" fmla="*/ 119 w 125"/>
                <a:gd name="T27" fmla="*/ 122 h 126"/>
                <a:gd name="T28" fmla="*/ 67 w 125"/>
                <a:gd name="T29" fmla="*/ 98 h 126"/>
                <a:gd name="T30" fmla="*/ 67 w 125"/>
                <a:gd name="T31" fmla="*/ 126 h 126"/>
                <a:gd name="T32" fmla="*/ 58 w 125"/>
                <a:gd name="T33" fmla="*/ 126 h 126"/>
                <a:gd name="T34" fmla="*/ 58 w 125"/>
                <a:gd name="T35" fmla="*/ 99 h 126"/>
                <a:gd name="T36" fmla="*/ 5 w 125"/>
                <a:gd name="T37" fmla="*/ 122 h 126"/>
                <a:gd name="T38" fmla="*/ 0 w 125"/>
                <a:gd name="T39" fmla="*/ 113 h 126"/>
                <a:gd name="T40" fmla="*/ 23 w 125"/>
                <a:gd name="T41" fmla="*/ 56 h 126"/>
                <a:gd name="T42" fmla="*/ 33 w 125"/>
                <a:gd name="T43" fmla="*/ 45 h 126"/>
                <a:gd name="T44" fmla="*/ 3 w 125"/>
                <a:gd name="T45" fmla="*/ 45 h 126"/>
                <a:gd name="T46" fmla="*/ 3 w 125"/>
                <a:gd name="T47" fmla="*/ 37 h 126"/>
                <a:gd name="T48" fmla="*/ 40 w 125"/>
                <a:gd name="T49" fmla="*/ 37 h 126"/>
                <a:gd name="T50" fmla="*/ 48 w 125"/>
                <a:gd name="T51" fmla="*/ 25 h 126"/>
                <a:gd name="T52" fmla="*/ 59 w 125"/>
                <a:gd name="T53" fmla="*/ 28 h 126"/>
                <a:gd name="T54" fmla="*/ 51 w 125"/>
                <a:gd name="T55" fmla="*/ 37 h 126"/>
                <a:gd name="T56" fmla="*/ 122 w 125"/>
                <a:gd name="T57" fmla="*/ 37 h 126"/>
                <a:gd name="T58" fmla="*/ 122 w 125"/>
                <a:gd name="T59" fmla="*/ 45 h 126"/>
                <a:gd name="T60" fmla="*/ 95 w 125"/>
                <a:gd name="T61" fmla="*/ 45 h 126"/>
                <a:gd name="T62" fmla="*/ 79 w 125"/>
                <a:gd name="T63" fmla="*/ 63 h 126"/>
                <a:gd name="T64" fmla="*/ 93 w 125"/>
                <a:gd name="T65" fmla="*/ 67 h 126"/>
                <a:gd name="T66" fmla="*/ 113 w 125"/>
                <a:gd name="T67" fmla="*/ 72 h 126"/>
                <a:gd name="T68" fmla="*/ 109 w 125"/>
                <a:gd name="T69" fmla="*/ 81 h 126"/>
                <a:gd name="T70" fmla="*/ 77 w 125"/>
                <a:gd name="T71" fmla="*/ 71 h 126"/>
                <a:gd name="T72" fmla="*/ 68 w 125"/>
                <a:gd name="T73" fmla="*/ 69 h 126"/>
                <a:gd name="T74" fmla="*/ 10 w 125"/>
                <a:gd name="T75" fmla="*/ 81 h 126"/>
                <a:gd name="T76" fmla="*/ 6 w 125"/>
                <a:gd name="T77" fmla="*/ 72 h 126"/>
                <a:gd name="T78" fmla="*/ 53 w 125"/>
                <a:gd name="T79" fmla="*/ 64 h 126"/>
                <a:gd name="T80" fmla="*/ 23 w 125"/>
                <a:gd name="T81" fmla="*/ 56 h 126"/>
                <a:gd name="T82" fmla="*/ 55 w 125"/>
                <a:gd name="T83" fmla="*/ 3 h 126"/>
                <a:gd name="T84" fmla="*/ 65 w 125"/>
                <a:gd name="T85" fmla="*/ 0 h 126"/>
                <a:gd name="T86" fmla="*/ 69 w 125"/>
                <a:gd name="T87" fmla="*/ 14 h 126"/>
                <a:gd name="T88" fmla="*/ 118 w 125"/>
                <a:gd name="T89" fmla="*/ 14 h 126"/>
                <a:gd name="T90" fmla="*/ 118 w 125"/>
                <a:gd name="T91" fmla="*/ 33 h 126"/>
                <a:gd name="T92" fmla="*/ 109 w 125"/>
                <a:gd name="T93" fmla="*/ 33 h 126"/>
                <a:gd name="T94" fmla="*/ 109 w 125"/>
                <a:gd name="T95" fmla="*/ 22 h 126"/>
                <a:gd name="T96" fmla="*/ 16 w 125"/>
                <a:gd name="T97" fmla="*/ 22 h 126"/>
                <a:gd name="T98" fmla="*/ 16 w 125"/>
                <a:gd name="T99" fmla="*/ 33 h 126"/>
                <a:gd name="T100" fmla="*/ 6 w 125"/>
                <a:gd name="T101" fmla="*/ 33 h 126"/>
                <a:gd name="T102" fmla="*/ 6 w 125"/>
                <a:gd name="T103" fmla="*/ 14 h 126"/>
                <a:gd name="T104" fmla="*/ 59 w 125"/>
                <a:gd name="T105" fmla="*/ 14 h 126"/>
                <a:gd name="T106" fmla="*/ 55 w 125"/>
                <a:gd name="T107" fmla="*/ 3 h 126"/>
                <a:gd name="T108" fmla="*/ 37 w 125"/>
                <a:gd name="T109" fmla="*/ 52 h 126"/>
                <a:gd name="T110" fmla="*/ 56 w 125"/>
                <a:gd name="T111" fmla="*/ 57 h 126"/>
                <a:gd name="T112" fmla="*/ 67 w 125"/>
                <a:gd name="T113" fmla="*/ 60 h 126"/>
                <a:gd name="T114" fmla="*/ 84 w 125"/>
                <a:gd name="T115" fmla="*/ 45 h 126"/>
                <a:gd name="T116" fmla="*/ 44 w 125"/>
                <a:gd name="T117" fmla="*/ 45 h 126"/>
                <a:gd name="T118" fmla="*/ 37 w 125"/>
                <a:gd name="T119"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5" h="126">
                  <a:moveTo>
                    <a:pt x="0" y="113"/>
                  </a:moveTo>
                  <a:cubicBezTo>
                    <a:pt x="21" y="110"/>
                    <a:pt x="38" y="104"/>
                    <a:pt x="52" y="94"/>
                  </a:cubicBezTo>
                  <a:cubicBezTo>
                    <a:pt x="2" y="94"/>
                    <a:pt x="2" y="94"/>
                    <a:pt x="2" y="94"/>
                  </a:cubicBezTo>
                  <a:cubicBezTo>
                    <a:pt x="2" y="86"/>
                    <a:pt x="2" y="86"/>
                    <a:pt x="2" y="86"/>
                  </a:cubicBezTo>
                  <a:cubicBezTo>
                    <a:pt x="58" y="86"/>
                    <a:pt x="58" y="86"/>
                    <a:pt x="58" y="86"/>
                  </a:cubicBezTo>
                  <a:cubicBezTo>
                    <a:pt x="58" y="75"/>
                    <a:pt x="58" y="75"/>
                    <a:pt x="58" y="75"/>
                  </a:cubicBezTo>
                  <a:cubicBezTo>
                    <a:pt x="67" y="75"/>
                    <a:pt x="67" y="75"/>
                    <a:pt x="67" y="75"/>
                  </a:cubicBezTo>
                  <a:cubicBezTo>
                    <a:pt x="67" y="86"/>
                    <a:pt x="67" y="86"/>
                    <a:pt x="67" y="86"/>
                  </a:cubicBezTo>
                  <a:cubicBezTo>
                    <a:pt x="123" y="86"/>
                    <a:pt x="123" y="86"/>
                    <a:pt x="123" y="86"/>
                  </a:cubicBezTo>
                  <a:cubicBezTo>
                    <a:pt x="123" y="94"/>
                    <a:pt x="123" y="94"/>
                    <a:pt x="123" y="94"/>
                  </a:cubicBezTo>
                  <a:cubicBezTo>
                    <a:pt x="74" y="94"/>
                    <a:pt x="74" y="94"/>
                    <a:pt x="74" y="94"/>
                  </a:cubicBezTo>
                  <a:cubicBezTo>
                    <a:pt x="88" y="104"/>
                    <a:pt x="104" y="110"/>
                    <a:pt x="125" y="113"/>
                  </a:cubicBezTo>
                  <a:cubicBezTo>
                    <a:pt x="124" y="114"/>
                    <a:pt x="123" y="116"/>
                    <a:pt x="122" y="118"/>
                  </a:cubicBezTo>
                  <a:cubicBezTo>
                    <a:pt x="121" y="120"/>
                    <a:pt x="120" y="121"/>
                    <a:pt x="119" y="122"/>
                  </a:cubicBezTo>
                  <a:cubicBezTo>
                    <a:pt x="96" y="116"/>
                    <a:pt x="78" y="108"/>
                    <a:pt x="67" y="98"/>
                  </a:cubicBezTo>
                  <a:cubicBezTo>
                    <a:pt x="67" y="126"/>
                    <a:pt x="67" y="126"/>
                    <a:pt x="67" y="126"/>
                  </a:cubicBezTo>
                  <a:cubicBezTo>
                    <a:pt x="58" y="126"/>
                    <a:pt x="58" y="126"/>
                    <a:pt x="58" y="126"/>
                  </a:cubicBezTo>
                  <a:cubicBezTo>
                    <a:pt x="58" y="99"/>
                    <a:pt x="58" y="99"/>
                    <a:pt x="58" y="99"/>
                  </a:cubicBezTo>
                  <a:cubicBezTo>
                    <a:pt x="45" y="109"/>
                    <a:pt x="27" y="116"/>
                    <a:pt x="5" y="122"/>
                  </a:cubicBezTo>
                  <a:cubicBezTo>
                    <a:pt x="4" y="119"/>
                    <a:pt x="2" y="116"/>
                    <a:pt x="0" y="113"/>
                  </a:cubicBezTo>
                  <a:close/>
                  <a:moveTo>
                    <a:pt x="23" y="56"/>
                  </a:moveTo>
                  <a:cubicBezTo>
                    <a:pt x="26" y="53"/>
                    <a:pt x="30" y="49"/>
                    <a:pt x="33" y="45"/>
                  </a:cubicBezTo>
                  <a:cubicBezTo>
                    <a:pt x="3" y="45"/>
                    <a:pt x="3" y="45"/>
                    <a:pt x="3" y="45"/>
                  </a:cubicBezTo>
                  <a:cubicBezTo>
                    <a:pt x="3" y="37"/>
                    <a:pt x="3" y="37"/>
                    <a:pt x="3" y="37"/>
                  </a:cubicBezTo>
                  <a:cubicBezTo>
                    <a:pt x="40" y="37"/>
                    <a:pt x="40" y="37"/>
                    <a:pt x="40" y="37"/>
                  </a:cubicBezTo>
                  <a:cubicBezTo>
                    <a:pt x="43" y="33"/>
                    <a:pt x="46" y="29"/>
                    <a:pt x="48" y="25"/>
                  </a:cubicBezTo>
                  <a:cubicBezTo>
                    <a:pt x="59" y="28"/>
                    <a:pt x="59" y="28"/>
                    <a:pt x="59" y="28"/>
                  </a:cubicBezTo>
                  <a:cubicBezTo>
                    <a:pt x="56" y="31"/>
                    <a:pt x="54" y="34"/>
                    <a:pt x="51" y="37"/>
                  </a:cubicBezTo>
                  <a:cubicBezTo>
                    <a:pt x="122" y="37"/>
                    <a:pt x="122" y="37"/>
                    <a:pt x="122" y="37"/>
                  </a:cubicBezTo>
                  <a:cubicBezTo>
                    <a:pt x="122" y="45"/>
                    <a:pt x="122" y="45"/>
                    <a:pt x="122" y="45"/>
                  </a:cubicBezTo>
                  <a:cubicBezTo>
                    <a:pt x="95" y="45"/>
                    <a:pt x="95" y="45"/>
                    <a:pt x="95" y="45"/>
                  </a:cubicBezTo>
                  <a:cubicBezTo>
                    <a:pt x="92" y="52"/>
                    <a:pt x="86" y="58"/>
                    <a:pt x="79" y="63"/>
                  </a:cubicBezTo>
                  <a:cubicBezTo>
                    <a:pt x="82" y="64"/>
                    <a:pt x="87" y="65"/>
                    <a:pt x="93" y="67"/>
                  </a:cubicBezTo>
                  <a:cubicBezTo>
                    <a:pt x="103" y="69"/>
                    <a:pt x="109" y="71"/>
                    <a:pt x="113" y="72"/>
                  </a:cubicBezTo>
                  <a:cubicBezTo>
                    <a:pt x="109" y="81"/>
                    <a:pt x="109" y="81"/>
                    <a:pt x="109" y="81"/>
                  </a:cubicBezTo>
                  <a:cubicBezTo>
                    <a:pt x="102" y="78"/>
                    <a:pt x="91" y="75"/>
                    <a:pt x="77" y="71"/>
                  </a:cubicBezTo>
                  <a:cubicBezTo>
                    <a:pt x="73" y="70"/>
                    <a:pt x="70" y="69"/>
                    <a:pt x="68" y="69"/>
                  </a:cubicBezTo>
                  <a:cubicBezTo>
                    <a:pt x="57" y="73"/>
                    <a:pt x="38" y="78"/>
                    <a:pt x="10" y="81"/>
                  </a:cubicBezTo>
                  <a:cubicBezTo>
                    <a:pt x="9" y="78"/>
                    <a:pt x="7" y="75"/>
                    <a:pt x="6" y="72"/>
                  </a:cubicBezTo>
                  <a:cubicBezTo>
                    <a:pt x="26" y="70"/>
                    <a:pt x="42" y="67"/>
                    <a:pt x="53" y="64"/>
                  </a:cubicBezTo>
                  <a:cubicBezTo>
                    <a:pt x="44" y="62"/>
                    <a:pt x="34" y="59"/>
                    <a:pt x="23" y="56"/>
                  </a:cubicBezTo>
                  <a:close/>
                  <a:moveTo>
                    <a:pt x="55" y="3"/>
                  </a:moveTo>
                  <a:cubicBezTo>
                    <a:pt x="65" y="0"/>
                    <a:pt x="65" y="0"/>
                    <a:pt x="65" y="0"/>
                  </a:cubicBezTo>
                  <a:cubicBezTo>
                    <a:pt x="66" y="5"/>
                    <a:pt x="68" y="9"/>
                    <a:pt x="69" y="14"/>
                  </a:cubicBezTo>
                  <a:cubicBezTo>
                    <a:pt x="118" y="14"/>
                    <a:pt x="118" y="14"/>
                    <a:pt x="118" y="14"/>
                  </a:cubicBezTo>
                  <a:cubicBezTo>
                    <a:pt x="118" y="33"/>
                    <a:pt x="118" y="33"/>
                    <a:pt x="118" y="33"/>
                  </a:cubicBezTo>
                  <a:cubicBezTo>
                    <a:pt x="109" y="33"/>
                    <a:pt x="109" y="33"/>
                    <a:pt x="109" y="33"/>
                  </a:cubicBezTo>
                  <a:cubicBezTo>
                    <a:pt x="109" y="22"/>
                    <a:pt x="109" y="22"/>
                    <a:pt x="109" y="22"/>
                  </a:cubicBezTo>
                  <a:cubicBezTo>
                    <a:pt x="16" y="22"/>
                    <a:pt x="16" y="22"/>
                    <a:pt x="16" y="22"/>
                  </a:cubicBezTo>
                  <a:cubicBezTo>
                    <a:pt x="16" y="33"/>
                    <a:pt x="16" y="33"/>
                    <a:pt x="16" y="33"/>
                  </a:cubicBezTo>
                  <a:cubicBezTo>
                    <a:pt x="6" y="33"/>
                    <a:pt x="6" y="33"/>
                    <a:pt x="6" y="33"/>
                  </a:cubicBezTo>
                  <a:cubicBezTo>
                    <a:pt x="6" y="14"/>
                    <a:pt x="6" y="14"/>
                    <a:pt x="6" y="14"/>
                  </a:cubicBezTo>
                  <a:cubicBezTo>
                    <a:pt x="59" y="14"/>
                    <a:pt x="59" y="14"/>
                    <a:pt x="59" y="14"/>
                  </a:cubicBezTo>
                  <a:cubicBezTo>
                    <a:pt x="58" y="10"/>
                    <a:pt x="57" y="6"/>
                    <a:pt x="55" y="3"/>
                  </a:cubicBezTo>
                  <a:close/>
                  <a:moveTo>
                    <a:pt x="37" y="52"/>
                  </a:moveTo>
                  <a:cubicBezTo>
                    <a:pt x="41" y="53"/>
                    <a:pt x="47" y="55"/>
                    <a:pt x="56" y="57"/>
                  </a:cubicBezTo>
                  <a:cubicBezTo>
                    <a:pt x="61" y="58"/>
                    <a:pt x="64" y="59"/>
                    <a:pt x="67" y="60"/>
                  </a:cubicBezTo>
                  <a:cubicBezTo>
                    <a:pt x="75" y="56"/>
                    <a:pt x="81" y="52"/>
                    <a:pt x="84" y="45"/>
                  </a:cubicBezTo>
                  <a:cubicBezTo>
                    <a:pt x="44" y="45"/>
                    <a:pt x="44" y="45"/>
                    <a:pt x="44" y="45"/>
                  </a:cubicBezTo>
                  <a:cubicBezTo>
                    <a:pt x="42" y="48"/>
                    <a:pt x="39" y="50"/>
                    <a:pt x="37" y="52"/>
                  </a:cubicBezTo>
                  <a:close/>
                </a:path>
              </a:pathLst>
            </a:custGeom>
            <a:solidFill>
              <a:srgbClr val="43434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59">
              <a:extLst>
                <a:ext uri="{FF2B5EF4-FFF2-40B4-BE49-F238E27FC236}">
                  <a16:creationId xmlns:a16="http://schemas.microsoft.com/office/drawing/2014/main" id="{2AC4D2DC-35A4-4CF0-A496-D960A1333135}"/>
                </a:ext>
              </a:extLst>
            </p:cNvPr>
            <p:cNvSpPr>
              <a:spLocks noEditPoints="1"/>
            </p:cNvSpPr>
            <p:nvPr userDrawn="1"/>
          </p:nvSpPr>
          <p:spPr bwMode="auto">
            <a:xfrm>
              <a:off x="11314113" y="787401"/>
              <a:ext cx="103188" cy="101600"/>
            </a:xfrm>
            <a:custGeom>
              <a:avLst/>
              <a:gdLst>
                <a:gd name="T0" fmla="*/ 37 w 127"/>
                <a:gd name="T1" fmla="*/ 1 h 124"/>
                <a:gd name="T2" fmla="*/ 35 w 127"/>
                <a:gd name="T3" fmla="*/ 6 h 124"/>
                <a:gd name="T4" fmla="*/ 47 w 127"/>
                <a:gd name="T5" fmla="*/ 20 h 124"/>
                <a:gd name="T6" fmla="*/ 57 w 127"/>
                <a:gd name="T7" fmla="*/ 34 h 124"/>
                <a:gd name="T8" fmla="*/ 50 w 127"/>
                <a:gd name="T9" fmla="*/ 40 h 124"/>
                <a:gd name="T10" fmla="*/ 31 w 127"/>
                <a:gd name="T11" fmla="*/ 15 h 124"/>
                <a:gd name="T12" fmla="*/ 6 w 127"/>
                <a:gd name="T13" fmla="*/ 55 h 124"/>
                <a:gd name="T14" fmla="*/ 4 w 127"/>
                <a:gd name="T15" fmla="*/ 50 h 124"/>
                <a:gd name="T16" fmla="*/ 0 w 127"/>
                <a:gd name="T17" fmla="*/ 46 h 124"/>
                <a:gd name="T18" fmla="*/ 27 w 127"/>
                <a:gd name="T19" fmla="*/ 0 h 124"/>
                <a:gd name="T20" fmla="*/ 37 w 127"/>
                <a:gd name="T21" fmla="*/ 1 h 124"/>
                <a:gd name="T22" fmla="*/ 8 w 127"/>
                <a:gd name="T23" fmla="*/ 86 h 124"/>
                <a:gd name="T24" fmla="*/ 15 w 127"/>
                <a:gd name="T25" fmla="*/ 80 h 124"/>
                <a:gd name="T26" fmla="*/ 29 w 127"/>
                <a:gd name="T27" fmla="*/ 97 h 124"/>
                <a:gd name="T28" fmla="*/ 42 w 127"/>
                <a:gd name="T29" fmla="*/ 69 h 124"/>
                <a:gd name="T30" fmla="*/ 5 w 127"/>
                <a:gd name="T31" fmla="*/ 69 h 124"/>
                <a:gd name="T32" fmla="*/ 5 w 127"/>
                <a:gd name="T33" fmla="*/ 60 h 124"/>
                <a:gd name="T34" fmla="*/ 52 w 127"/>
                <a:gd name="T35" fmla="*/ 60 h 124"/>
                <a:gd name="T36" fmla="*/ 52 w 127"/>
                <a:gd name="T37" fmla="*/ 69 h 124"/>
                <a:gd name="T38" fmla="*/ 34 w 127"/>
                <a:gd name="T39" fmla="*/ 105 h 124"/>
                <a:gd name="T40" fmla="*/ 44 w 127"/>
                <a:gd name="T41" fmla="*/ 116 h 124"/>
                <a:gd name="T42" fmla="*/ 36 w 127"/>
                <a:gd name="T43" fmla="*/ 122 h 124"/>
                <a:gd name="T44" fmla="*/ 8 w 127"/>
                <a:gd name="T45" fmla="*/ 86 h 124"/>
                <a:gd name="T46" fmla="*/ 22 w 127"/>
                <a:gd name="T47" fmla="*/ 36 h 124"/>
                <a:gd name="T48" fmla="*/ 30 w 127"/>
                <a:gd name="T49" fmla="*/ 32 h 124"/>
                <a:gd name="T50" fmla="*/ 40 w 127"/>
                <a:gd name="T51" fmla="*/ 51 h 124"/>
                <a:gd name="T52" fmla="*/ 32 w 127"/>
                <a:gd name="T53" fmla="*/ 56 h 124"/>
                <a:gd name="T54" fmla="*/ 22 w 127"/>
                <a:gd name="T55" fmla="*/ 36 h 124"/>
                <a:gd name="T56" fmla="*/ 94 w 127"/>
                <a:gd name="T57" fmla="*/ 90 h 124"/>
                <a:gd name="T58" fmla="*/ 127 w 127"/>
                <a:gd name="T59" fmla="*/ 116 h 124"/>
                <a:gd name="T60" fmla="*/ 119 w 127"/>
                <a:gd name="T61" fmla="*/ 123 h 124"/>
                <a:gd name="T62" fmla="*/ 88 w 127"/>
                <a:gd name="T63" fmla="*/ 97 h 124"/>
                <a:gd name="T64" fmla="*/ 56 w 127"/>
                <a:gd name="T65" fmla="*/ 124 h 124"/>
                <a:gd name="T66" fmla="*/ 53 w 127"/>
                <a:gd name="T67" fmla="*/ 120 h 124"/>
                <a:gd name="T68" fmla="*/ 49 w 127"/>
                <a:gd name="T69" fmla="*/ 116 h 124"/>
                <a:gd name="T70" fmla="*/ 78 w 127"/>
                <a:gd name="T71" fmla="*/ 96 h 124"/>
                <a:gd name="T72" fmla="*/ 85 w 127"/>
                <a:gd name="T73" fmla="*/ 63 h 124"/>
                <a:gd name="T74" fmla="*/ 85 w 127"/>
                <a:gd name="T75" fmla="*/ 46 h 124"/>
                <a:gd name="T76" fmla="*/ 94 w 127"/>
                <a:gd name="T77" fmla="*/ 46 h 124"/>
                <a:gd name="T78" fmla="*/ 94 w 127"/>
                <a:gd name="T79" fmla="*/ 64 h 124"/>
                <a:gd name="T80" fmla="*/ 89 w 127"/>
                <a:gd name="T81" fmla="*/ 94 h 124"/>
                <a:gd name="T82" fmla="*/ 94 w 127"/>
                <a:gd name="T83" fmla="*/ 90 h 124"/>
                <a:gd name="T84" fmla="*/ 54 w 127"/>
                <a:gd name="T85" fmla="*/ 5 h 124"/>
                <a:gd name="T86" fmla="*/ 127 w 127"/>
                <a:gd name="T87" fmla="*/ 5 h 124"/>
                <a:gd name="T88" fmla="*/ 127 w 127"/>
                <a:gd name="T89" fmla="*/ 14 h 124"/>
                <a:gd name="T90" fmla="*/ 96 w 127"/>
                <a:gd name="T91" fmla="*/ 14 h 124"/>
                <a:gd name="T92" fmla="*/ 92 w 127"/>
                <a:gd name="T93" fmla="*/ 31 h 124"/>
                <a:gd name="T94" fmla="*/ 120 w 127"/>
                <a:gd name="T95" fmla="*/ 31 h 124"/>
                <a:gd name="T96" fmla="*/ 120 w 127"/>
                <a:gd name="T97" fmla="*/ 92 h 124"/>
                <a:gd name="T98" fmla="*/ 111 w 127"/>
                <a:gd name="T99" fmla="*/ 92 h 124"/>
                <a:gd name="T100" fmla="*/ 111 w 127"/>
                <a:gd name="T101" fmla="*/ 40 h 124"/>
                <a:gd name="T102" fmla="*/ 69 w 127"/>
                <a:gd name="T103" fmla="*/ 40 h 124"/>
                <a:gd name="T104" fmla="*/ 69 w 127"/>
                <a:gd name="T105" fmla="*/ 93 h 124"/>
                <a:gd name="T106" fmla="*/ 60 w 127"/>
                <a:gd name="T107" fmla="*/ 93 h 124"/>
                <a:gd name="T108" fmla="*/ 60 w 127"/>
                <a:gd name="T109" fmla="*/ 31 h 124"/>
                <a:gd name="T110" fmla="*/ 82 w 127"/>
                <a:gd name="T111" fmla="*/ 31 h 124"/>
                <a:gd name="T112" fmla="*/ 85 w 127"/>
                <a:gd name="T113" fmla="*/ 14 h 124"/>
                <a:gd name="T114" fmla="*/ 54 w 127"/>
                <a:gd name="T115" fmla="*/ 14 h 124"/>
                <a:gd name="T116" fmla="*/ 54 w 127"/>
                <a:gd name="T117" fmla="*/ 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 h="124">
                  <a:moveTo>
                    <a:pt x="37" y="1"/>
                  </a:moveTo>
                  <a:cubicBezTo>
                    <a:pt x="36" y="3"/>
                    <a:pt x="35" y="4"/>
                    <a:pt x="35" y="6"/>
                  </a:cubicBezTo>
                  <a:cubicBezTo>
                    <a:pt x="37" y="9"/>
                    <a:pt x="41" y="13"/>
                    <a:pt x="47" y="20"/>
                  </a:cubicBezTo>
                  <a:cubicBezTo>
                    <a:pt x="53" y="28"/>
                    <a:pt x="56" y="32"/>
                    <a:pt x="57" y="34"/>
                  </a:cubicBezTo>
                  <a:cubicBezTo>
                    <a:pt x="50" y="40"/>
                    <a:pt x="50" y="40"/>
                    <a:pt x="50" y="40"/>
                  </a:cubicBezTo>
                  <a:cubicBezTo>
                    <a:pt x="42" y="29"/>
                    <a:pt x="35" y="21"/>
                    <a:pt x="31" y="15"/>
                  </a:cubicBezTo>
                  <a:cubicBezTo>
                    <a:pt x="23" y="30"/>
                    <a:pt x="15" y="43"/>
                    <a:pt x="6" y="55"/>
                  </a:cubicBezTo>
                  <a:cubicBezTo>
                    <a:pt x="6" y="54"/>
                    <a:pt x="5" y="53"/>
                    <a:pt x="4" y="50"/>
                  </a:cubicBezTo>
                  <a:cubicBezTo>
                    <a:pt x="2" y="48"/>
                    <a:pt x="1" y="47"/>
                    <a:pt x="0" y="46"/>
                  </a:cubicBezTo>
                  <a:cubicBezTo>
                    <a:pt x="11" y="33"/>
                    <a:pt x="19" y="18"/>
                    <a:pt x="27" y="0"/>
                  </a:cubicBezTo>
                  <a:lnTo>
                    <a:pt x="37" y="1"/>
                  </a:lnTo>
                  <a:close/>
                  <a:moveTo>
                    <a:pt x="8" y="86"/>
                  </a:moveTo>
                  <a:cubicBezTo>
                    <a:pt x="15" y="80"/>
                    <a:pt x="15" y="80"/>
                    <a:pt x="15" y="80"/>
                  </a:cubicBezTo>
                  <a:cubicBezTo>
                    <a:pt x="17" y="83"/>
                    <a:pt x="22" y="89"/>
                    <a:pt x="29" y="97"/>
                  </a:cubicBezTo>
                  <a:cubicBezTo>
                    <a:pt x="33" y="89"/>
                    <a:pt x="37" y="80"/>
                    <a:pt x="42" y="69"/>
                  </a:cubicBezTo>
                  <a:cubicBezTo>
                    <a:pt x="5" y="69"/>
                    <a:pt x="5" y="69"/>
                    <a:pt x="5" y="69"/>
                  </a:cubicBezTo>
                  <a:cubicBezTo>
                    <a:pt x="5" y="60"/>
                    <a:pt x="5" y="60"/>
                    <a:pt x="5" y="60"/>
                  </a:cubicBezTo>
                  <a:cubicBezTo>
                    <a:pt x="52" y="60"/>
                    <a:pt x="52" y="60"/>
                    <a:pt x="52" y="60"/>
                  </a:cubicBezTo>
                  <a:cubicBezTo>
                    <a:pt x="52" y="69"/>
                    <a:pt x="52" y="69"/>
                    <a:pt x="52" y="69"/>
                  </a:cubicBezTo>
                  <a:cubicBezTo>
                    <a:pt x="47" y="81"/>
                    <a:pt x="41" y="93"/>
                    <a:pt x="34" y="105"/>
                  </a:cubicBezTo>
                  <a:cubicBezTo>
                    <a:pt x="39" y="110"/>
                    <a:pt x="42" y="114"/>
                    <a:pt x="44" y="116"/>
                  </a:cubicBezTo>
                  <a:cubicBezTo>
                    <a:pt x="36" y="122"/>
                    <a:pt x="36" y="122"/>
                    <a:pt x="36" y="122"/>
                  </a:cubicBezTo>
                  <a:cubicBezTo>
                    <a:pt x="27" y="111"/>
                    <a:pt x="18" y="98"/>
                    <a:pt x="8" y="86"/>
                  </a:cubicBezTo>
                  <a:close/>
                  <a:moveTo>
                    <a:pt x="22" y="36"/>
                  </a:moveTo>
                  <a:cubicBezTo>
                    <a:pt x="30" y="32"/>
                    <a:pt x="30" y="32"/>
                    <a:pt x="30" y="32"/>
                  </a:cubicBezTo>
                  <a:cubicBezTo>
                    <a:pt x="35" y="40"/>
                    <a:pt x="38" y="47"/>
                    <a:pt x="40" y="51"/>
                  </a:cubicBezTo>
                  <a:cubicBezTo>
                    <a:pt x="32" y="56"/>
                    <a:pt x="32" y="56"/>
                    <a:pt x="32" y="56"/>
                  </a:cubicBezTo>
                  <a:cubicBezTo>
                    <a:pt x="29" y="50"/>
                    <a:pt x="26" y="43"/>
                    <a:pt x="22" y="36"/>
                  </a:cubicBezTo>
                  <a:close/>
                  <a:moveTo>
                    <a:pt x="94" y="90"/>
                  </a:moveTo>
                  <a:cubicBezTo>
                    <a:pt x="108" y="101"/>
                    <a:pt x="119" y="110"/>
                    <a:pt x="127" y="116"/>
                  </a:cubicBezTo>
                  <a:cubicBezTo>
                    <a:pt x="119" y="123"/>
                    <a:pt x="119" y="123"/>
                    <a:pt x="119" y="123"/>
                  </a:cubicBezTo>
                  <a:cubicBezTo>
                    <a:pt x="108" y="113"/>
                    <a:pt x="98" y="105"/>
                    <a:pt x="88" y="97"/>
                  </a:cubicBezTo>
                  <a:cubicBezTo>
                    <a:pt x="84" y="106"/>
                    <a:pt x="73" y="115"/>
                    <a:pt x="56" y="124"/>
                  </a:cubicBezTo>
                  <a:cubicBezTo>
                    <a:pt x="56" y="123"/>
                    <a:pt x="55" y="122"/>
                    <a:pt x="53" y="120"/>
                  </a:cubicBezTo>
                  <a:cubicBezTo>
                    <a:pt x="51" y="118"/>
                    <a:pt x="50" y="116"/>
                    <a:pt x="49" y="116"/>
                  </a:cubicBezTo>
                  <a:cubicBezTo>
                    <a:pt x="64" y="109"/>
                    <a:pt x="73" y="103"/>
                    <a:pt x="78" y="96"/>
                  </a:cubicBezTo>
                  <a:cubicBezTo>
                    <a:pt x="83" y="89"/>
                    <a:pt x="86" y="78"/>
                    <a:pt x="85" y="63"/>
                  </a:cubicBezTo>
                  <a:cubicBezTo>
                    <a:pt x="85" y="46"/>
                    <a:pt x="85" y="46"/>
                    <a:pt x="85" y="46"/>
                  </a:cubicBezTo>
                  <a:cubicBezTo>
                    <a:pt x="94" y="46"/>
                    <a:pt x="94" y="46"/>
                    <a:pt x="94" y="46"/>
                  </a:cubicBezTo>
                  <a:cubicBezTo>
                    <a:pt x="94" y="64"/>
                    <a:pt x="94" y="64"/>
                    <a:pt x="94" y="64"/>
                  </a:cubicBezTo>
                  <a:cubicBezTo>
                    <a:pt x="94" y="78"/>
                    <a:pt x="93" y="88"/>
                    <a:pt x="89" y="94"/>
                  </a:cubicBezTo>
                  <a:lnTo>
                    <a:pt x="94" y="90"/>
                  </a:lnTo>
                  <a:close/>
                  <a:moveTo>
                    <a:pt x="54" y="5"/>
                  </a:moveTo>
                  <a:cubicBezTo>
                    <a:pt x="127" y="5"/>
                    <a:pt x="127" y="5"/>
                    <a:pt x="127" y="5"/>
                  </a:cubicBezTo>
                  <a:cubicBezTo>
                    <a:pt x="127" y="14"/>
                    <a:pt x="127" y="14"/>
                    <a:pt x="127" y="14"/>
                  </a:cubicBezTo>
                  <a:cubicBezTo>
                    <a:pt x="96" y="14"/>
                    <a:pt x="96" y="14"/>
                    <a:pt x="96" y="14"/>
                  </a:cubicBezTo>
                  <a:cubicBezTo>
                    <a:pt x="92" y="31"/>
                    <a:pt x="92" y="31"/>
                    <a:pt x="92" y="31"/>
                  </a:cubicBezTo>
                  <a:cubicBezTo>
                    <a:pt x="120" y="31"/>
                    <a:pt x="120" y="31"/>
                    <a:pt x="120" y="31"/>
                  </a:cubicBezTo>
                  <a:cubicBezTo>
                    <a:pt x="120" y="92"/>
                    <a:pt x="120" y="92"/>
                    <a:pt x="120" y="92"/>
                  </a:cubicBezTo>
                  <a:cubicBezTo>
                    <a:pt x="111" y="92"/>
                    <a:pt x="111" y="92"/>
                    <a:pt x="111" y="92"/>
                  </a:cubicBezTo>
                  <a:cubicBezTo>
                    <a:pt x="111" y="40"/>
                    <a:pt x="111" y="40"/>
                    <a:pt x="111" y="40"/>
                  </a:cubicBezTo>
                  <a:cubicBezTo>
                    <a:pt x="69" y="40"/>
                    <a:pt x="69" y="40"/>
                    <a:pt x="69" y="40"/>
                  </a:cubicBezTo>
                  <a:cubicBezTo>
                    <a:pt x="69" y="93"/>
                    <a:pt x="69" y="93"/>
                    <a:pt x="69" y="93"/>
                  </a:cubicBezTo>
                  <a:cubicBezTo>
                    <a:pt x="60" y="93"/>
                    <a:pt x="60" y="93"/>
                    <a:pt x="60" y="93"/>
                  </a:cubicBezTo>
                  <a:cubicBezTo>
                    <a:pt x="60" y="31"/>
                    <a:pt x="60" y="31"/>
                    <a:pt x="60" y="31"/>
                  </a:cubicBezTo>
                  <a:cubicBezTo>
                    <a:pt x="82" y="31"/>
                    <a:pt x="82" y="31"/>
                    <a:pt x="82" y="31"/>
                  </a:cubicBezTo>
                  <a:cubicBezTo>
                    <a:pt x="85" y="14"/>
                    <a:pt x="85" y="14"/>
                    <a:pt x="85" y="14"/>
                  </a:cubicBezTo>
                  <a:cubicBezTo>
                    <a:pt x="54" y="14"/>
                    <a:pt x="54" y="14"/>
                    <a:pt x="54" y="14"/>
                  </a:cubicBezTo>
                  <a:lnTo>
                    <a:pt x="54" y="5"/>
                  </a:lnTo>
                  <a:close/>
                </a:path>
              </a:pathLst>
            </a:custGeom>
            <a:solidFill>
              <a:srgbClr val="43434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60">
              <a:extLst>
                <a:ext uri="{FF2B5EF4-FFF2-40B4-BE49-F238E27FC236}">
                  <a16:creationId xmlns:a16="http://schemas.microsoft.com/office/drawing/2014/main" id="{FDE7378E-5D5C-461C-A96B-BAA9A15E6A77}"/>
                </a:ext>
              </a:extLst>
            </p:cNvPr>
            <p:cNvSpPr>
              <a:spLocks noEditPoints="1"/>
            </p:cNvSpPr>
            <p:nvPr userDrawn="1"/>
          </p:nvSpPr>
          <p:spPr bwMode="auto">
            <a:xfrm>
              <a:off x="11434763" y="792164"/>
              <a:ext cx="103188" cy="93663"/>
            </a:xfrm>
            <a:custGeom>
              <a:avLst/>
              <a:gdLst>
                <a:gd name="T0" fmla="*/ 89 w 126"/>
                <a:gd name="T1" fmla="*/ 62 h 115"/>
                <a:gd name="T2" fmla="*/ 99 w 126"/>
                <a:gd name="T3" fmla="*/ 62 h 115"/>
                <a:gd name="T4" fmla="*/ 99 w 126"/>
                <a:gd name="T5" fmla="*/ 71 h 115"/>
                <a:gd name="T6" fmla="*/ 126 w 126"/>
                <a:gd name="T7" fmla="*/ 71 h 115"/>
                <a:gd name="T8" fmla="*/ 126 w 126"/>
                <a:gd name="T9" fmla="*/ 80 h 115"/>
                <a:gd name="T10" fmla="*/ 99 w 126"/>
                <a:gd name="T11" fmla="*/ 80 h 115"/>
                <a:gd name="T12" fmla="*/ 99 w 126"/>
                <a:gd name="T13" fmla="*/ 98 h 115"/>
                <a:gd name="T14" fmla="*/ 81 w 126"/>
                <a:gd name="T15" fmla="*/ 115 h 115"/>
                <a:gd name="T16" fmla="*/ 62 w 126"/>
                <a:gd name="T17" fmla="*/ 115 h 115"/>
                <a:gd name="T18" fmla="*/ 61 w 126"/>
                <a:gd name="T19" fmla="*/ 110 h 115"/>
                <a:gd name="T20" fmla="*/ 60 w 126"/>
                <a:gd name="T21" fmla="*/ 104 h 115"/>
                <a:gd name="T22" fmla="*/ 78 w 126"/>
                <a:gd name="T23" fmla="*/ 105 h 115"/>
                <a:gd name="T24" fmla="*/ 89 w 126"/>
                <a:gd name="T25" fmla="*/ 96 h 115"/>
                <a:gd name="T26" fmla="*/ 89 w 126"/>
                <a:gd name="T27" fmla="*/ 80 h 115"/>
                <a:gd name="T28" fmla="*/ 0 w 126"/>
                <a:gd name="T29" fmla="*/ 80 h 115"/>
                <a:gd name="T30" fmla="*/ 0 w 126"/>
                <a:gd name="T31" fmla="*/ 71 h 115"/>
                <a:gd name="T32" fmla="*/ 89 w 126"/>
                <a:gd name="T33" fmla="*/ 71 h 115"/>
                <a:gd name="T34" fmla="*/ 89 w 126"/>
                <a:gd name="T35" fmla="*/ 62 h 115"/>
                <a:gd name="T36" fmla="*/ 105 w 126"/>
                <a:gd name="T37" fmla="*/ 34 h 115"/>
                <a:gd name="T38" fmla="*/ 25 w 126"/>
                <a:gd name="T39" fmla="*/ 34 h 115"/>
                <a:gd name="T40" fmla="*/ 25 w 126"/>
                <a:gd name="T41" fmla="*/ 40 h 115"/>
                <a:gd name="T42" fmla="*/ 34 w 126"/>
                <a:gd name="T43" fmla="*/ 50 h 115"/>
                <a:gd name="T44" fmla="*/ 100 w 126"/>
                <a:gd name="T45" fmla="*/ 50 h 115"/>
                <a:gd name="T46" fmla="*/ 112 w 126"/>
                <a:gd name="T47" fmla="*/ 42 h 115"/>
                <a:gd name="T48" fmla="*/ 113 w 126"/>
                <a:gd name="T49" fmla="*/ 40 h 115"/>
                <a:gd name="T50" fmla="*/ 115 w 126"/>
                <a:gd name="T51" fmla="*/ 29 h 115"/>
                <a:gd name="T52" fmla="*/ 125 w 126"/>
                <a:gd name="T53" fmla="*/ 33 h 115"/>
                <a:gd name="T54" fmla="*/ 124 w 126"/>
                <a:gd name="T55" fmla="*/ 38 h 115"/>
                <a:gd name="T56" fmla="*/ 122 w 126"/>
                <a:gd name="T57" fmla="*/ 46 h 115"/>
                <a:gd name="T58" fmla="*/ 102 w 126"/>
                <a:gd name="T59" fmla="*/ 58 h 115"/>
                <a:gd name="T60" fmla="*/ 32 w 126"/>
                <a:gd name="T61" fmla="*/ 58 h 115"/>
                <a:gd name="T62" fmla="*/ 15 w 126"/>
                <a:gd name="T63" fmla="*/ 42 h 115"/>
                <a:gd name="T64" fmla="*/ 15 w 126"/>
                <a:gd name="T65" fmla="*/ 0 h 115"/>
                <a:gd name="T66" fmla="*/ 105 w 126"/>
                <a:gd name="T67" fmla="*/ 0 h 115"/>
                <a:gd name="T68" fmla="*/ 105 w 126"/>
                <a:gd name="T69" fmla="*/ 34 h 115"/>
                <a:gd name="T70" fmla="*/ 24 w 126"/>
                <a:gd name="T71" fmla="*/ 87 h 115"/>
                <a:gd name="T72" fmla="*/ 31 w 126"/>
                <a:gd name="T73" fmla="*/ 81 h 115"/>
                <a:gd name="T74" fmla="*/ 47 w 126"/>
                <a:gd name="T75" fmla="*/ 94 h 115"/>
                <a:gd name="T76" fmla="*/ 52 w 126"/>
                <a:gd name="T77" fmla="*/ 98 h 115"/>
                <a:gd name="T78" fmla="*/ 44 w 126"/>
                <a:gd name="T79" fmla="*/ 105 h 115"/>
                <a:gd name="T80" fmla="*/ 24 w 126"/>
                <a:gd name="T81" fmla="*/ 87 h 115"/>
                <a:gd name="T82" fmla="*/ 25 w 126"/>
                <a:gd name="T83" fmla="*/ 9 h 115"/>
                <a:gd name="T84" fmla="*/ 25 w 126"/>
                <a:gd name="T85" fmla="*/ 25 h 115"/>
                <a:gd name="T86" fmla="*/ 96 w 126"/>
                <a:gd name="T87" fmla="*/ 25 h 115"/>
                <a:gd name="T88" fmla="*/ 96 w 126"/>
                <a:gd name="T89" fmla="*/ 9 h 115"/>
                <a:gd name="T90" fmla="*/ 25 w 126"/>
                <a:gd name="T91" fmla="*/ 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6" h="115">
                  <a:moveTo>
                    <a:pt x="89" y="62"/>
                  </a:moveTo>
                  <a:cubicBezTo>
                    <a:pt x="99" y="62"/>
                    <a:pt x="99" y="62"/>
                    <a:pt x="99" y="62"/>
                  </a:cubicBezTo>
                  <a:cubicBezTo>
                    <a:pt x="99" y="71"/>
                    <a:pt x="99" y="71"/>
                    <a:pt x="99" y="71"/>
                  </a:cubicBezTo>
                  <a:cubicBezTo>
                    <a:pt x="126" y="71"/>
                    <a:pt x="126" y="71"/>
                    <a:pt x="126" y="71"/>
                  </a:cubicBezTo>
                  <a:cubicBezTo>
                    <a:pt x="126" y="80"/>
                    <a:pt x="126" y="80"/>
                    <a:pt x="126" y="80"/>
                  </a:cubicBezTo>
                  <a:cubicBezTo>
                    <a:pt x="99" y="80"/>
                    <a:pt x="99" y="80"/>
                    <a:pt x="99" y="80"/>
                  </a:cubicBezTo>
                  <a:cubicBezTo>
                    <a:pt x="99" y="98"/>
                    <a:pt x="99" y="98"/>
                    <a:pt x="99" y="98"/>
                  </a:cubicBezTo>
                  <a:cubicBezTo>
                    <a:pt x="99" y="109"/>
                    <a:pt x="93" y="115"/>
                    <a:pt x="81" y="115"/>
                  </a:cubicBezTo>
                  <a:cubicBezTo>
                    <a:pt x="76" y="115"/>
                    <a:pt x="70" y="115"/>
                    <a:pt x="62" y="115"/>
                  </a:cubicBezTo>
                  <a:cubicBezTo>
                    <a:pt x="62" y="114"/>
                    <a:pt x="62" y="113"/>
                    <a:pt x="61" y="110"/>
                  </a:cubicBezTo>
                  <a:cubicBezTo>
                    <a:pt x="61" y="107"/>
                    <a:pt x="60" y="105"/>
                    <a:pt x="60" y="104"/>
                  </a:cubicBezTo>
                  <a:cubicBezTo>
                    <a:pt x="63" y="105"/>
                    <a:pt x="69" y="105"/>
                    <a:pt x="78" y="105"/>
                  </a:cubicBezTo>
                  <a:cubicBezTo>
                    <a:pt x="86" y="105"/>
                    <a:pt x="89" y="102"/>
                    <a:pt x="89" y="96"/>
                  </a:cubicBezTo>
                  <a:cubicBezTo>
                    <a:pt x="89" y="80"/>
                    <a:pt x="89" y="80"/>
                    <a:pt x="89" y="80"/>
                  </a:cubicBezTo>
                  <a:cubicBezTo>
                    <a:pt x="0" y="80"/>
                    <a:pt x="0" y="80"/>
                    <a:pt x="0" y="80"/>
                  </a:cubicBezTo>
                  <a:cubicBezTo>
                    <a:pt x="0" y="71"/>
                    <a:pt x="0" y="71"/>
                    <a:pt x="0" y="71"/>
                  </a:cubicBezTo>
                  <a:cubicBezTo>
                    <a:pt x="89" y="71"/>
                    <a:pt x="89" y="71"/>
                    <a:pt x="89" y="71"/>
                  </a:cubicBezTo>
                  <a:lnTo>
                    <a:pt x="89" y="62"/>
                  </a:lnTo>
                  <a:close/>
                  <a:moveTo>
                    <a:pt x="105" y="34"/>
                  </a:moveTo>
                  <a:cubicBezTo>
                    <a:pt x="25" y="34"/>
                    <a:pt x="25" y="34"/>
                    <a:pt x="25" y="34"/>
                  </a:cubicBezTo>
                  <a:cubicBezTo>
                    <a:pt x="25" y="40"/>
                    <a:pt x="25" y="40"/>
                    <a:pt x="25" y="40"/>
                  </a:cubicBezTo>
                  <a:cubicBezTo>
                    <a:pt x="24" y="47"/>
                    <a:pt x="28" y="50"/>
                    <a:pt x="34" y="50"/>
                  </a:cubicBezTo>
                  <a:cubicBezTo>
                    <a:pt x="100" y="50"/>
                    <a:pt x="100" y="50"/>
                    <a:pt x="100" y="50"/>
                  </a:cubicBezTo>
                  <a:cubicBezTo>
                    <a:pt x="107" y="50"/>
                    <a:pt x="111" y="47"/>
                    <a:pt x="112" y="42"/>
                  </a:cubicBezTo>
                  <a:cubicBezTo>
                    <a:pt x="112" y="41"/>
                    <a:pt x="112" y="41"/>
                    <a:pt x="113" y="40"/>
                  </a:cubicBezTo>
                  <a:cubicBezTo>
                    <a:pt x="113" y="35"/>
                    <a:pt x="114" y="32"/>
                    <a:pt x="115" y="29"/>
                  </a:cubicBezTo>
                  <a:cubicBezTo>
                    <a:pt x="120" y="31"/>
                    <a:pt x="123" y="32"/>
                    <a:pt x="125" y="33"/>
                  </a:cubicBezTo>
                  <a:cubicBezTo>
                    <a:pt x="124" y="34"/>
                    <a:pt x="124" y="36"/>
                    <a:pt x="124" y="38"/>
                  </a:cubicBezTo>
                  <a:cubicBezTo>
                    <a:pt x="123" y="42"/>
                    <a:pt x="122" y="44"/>
                    <a:pt x="122" y="46"/>
                  </a:cubicBezTo>
                  <a:cubicBezTo>
                    <a:pt x="119" y="55"/>
                    <a:pt x="113" y="59"/>
                    <a:pt x="102" y="58"/>
                  </a:cubicBezTo>
                  <a:cubicBezTo>
                    <a:pt x="32" y="58"/>
                    <a:pt x="32" y="58"/>
                    <a:pt x="32" y="58"/>
                  </a:cubicBezTo>
                  <a:cubicBezTo>
                    <a:pt x="20" y="59"/>
                    <a:pt x="15" y="53"/>
                    <a:pt x="15" y="42"/>
                  </a:cubicBezTo>
                  <a:cubicBezTo>
                    <a:pt x="15" y="0"/>
                    <a:pt x="15" y="0"/>
                    <a:pt x="15" y="0"/>
                  </a:cubicBezTo>
                  <a:cubicBezTo>
                    <a:pt x="105" y="0"/>
                    <a:pt x="105" y="0"/>
                    <a:pt x="105" y="0"/>
                  </a:cubicBezTo>
                  <a:lnTo>
                    <a:pt x="105" y="34"/>
                  </a:lnTo>
                  <a:close/>
                  <a:moveTo>
                    <a:pt x="24" y="87"/>
                  </a:moveTo>
                  <a:cubicBezTo>
                    <a:pt x="31" y="81"/>
                    <a:pt x="31" y="81"/>
                    <a:pt x="31" y="81"/>
                  </a:cubicBezTo>
                  <a:cubicBezTo>
                    <a:pt x="34" y="84"/>
                    <a:pt x="40" y="88"/>
                    <a:pt x="47" y="94"/>
                  </a:cubicBezTo>
                  <a:cubicBezTo>
                    <a:pt x="49" y="96"/>
                    <a:pt x="50" y="97"/>
                    <a:pt x="52" y="98"/>
                  </a:cubicBezTo>
                  <a:cubicBezTo>
                    <a:pt x="44" y="105"/>
                    <a:pt x="44" y="105"/>
                    <a:pt x="44" y="105"/>
                  </a:cubicBezTo>
                  <a:cubicBezTo>
                    <a:pt x="37" y="99"/>
                    <a:pt x="30" y="93"/>
                    <a:pt x="24" y="87"/>
                  </a:cubicBezTo>
                  <a:close/>
                  <a:moveTo>
                    <a:pt x="25" y="9"/>
                  </a:moveTo>
                  <a:cubicBezTo>
                    <a:pt x="25" y="25"/>
                    <a:pt x="25" y="25"/>
                    <a:pt x="25" y="25"/>
                  </a:cubicBezTo>
                  <a:cubicBezTo>
                    <a:pt x="96" y="25"/>
                    <a:pt x="96" y="25"/>
                    <a:pt x="96" y="25"/>
                  </a:cubicBezTo>
                  <a:cubicBezTo>
                    <a:pt x="96" y="9"/>
                    <a:pt x="96" y="9"/>
                    <a:pt x="96" y="9"/>
                  </a:cubicBezTo>
                  <a:lnTo>
                    <a:pt x="25" y="9"/>
                  </a:lnTo>
                  <a:close/>
                </a:path>
              </a:pathLst>
            </a:custGeom>
            <a:solidFill>
              <a:srgbClr val="43434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61">
              <a:extLst>
                <a:ext uri="{FF2B5EF4-FFF2-40B4-BE49-F238E27FC236}">
                  <a16:creationId xmlns:a16="http://schemas.microsoft.com/office/drawing/2014/main" id="{4E811484-DB28-4548-8D1E-250E56EB6EC8}"/>
                </a:ext>
              </a:extLst>
            </p:cNvPr>
            <p:cNvSpPr>
              <a:spLocks noEditPoints="1"/>
            </p:cNvSpPr>
            <p:nvPr userDrawn="1"/>
          </p:nvSpPr>
          <p:spPr bwMode="auto">
            <a:xfrm>
              <a:off x="11553826" y="787401"/>
              <a:ext cx="103188" cy="100013"/>
            </a:xfrm>
            <a:custGeom>
              <a:avLst/>
              <a:gdLst>
                <a:gd name="T0" fmla="*/ 109 w 127"/>
                <a:gd name="T1" fmla="*/ 8 h 123"/>
                <a:gd name="T2" fmla="*/ 117 w 127"/>
                <a:gd name="T3" fmla="*/ 15 h 123"/>
                <a:gd name="T4" fmla="*/ 90 w 127"/>
                <a:gd name="T5" fmla="*/ 40 h 123"/>
                <a:gd name="T6" fmla="*/ 127 w 127"/>
                <a:gd name="T7" fmla="*/ 40 h 123"/>
                <a:gd name="T8" fmla="*/ 127 w 127"/>
                <a:gd name="T9" fmla="*/ 49 h 123"/>
                <a:gd name="T10" fmla="*/ 78 w 127"/>
                <a:gd name="T11" fmla="*/ 49 h 123"/>
                <a:gd name="T12" fmla="*/ 56 w 127"/>
                <a:gd name="T13" fmla="*/ 63 h 123"/>
                <a:gd name="T14" fmla="*/ 106 w 127"/>
                <a:gd name="T15" fmla="*/ 63 h 123"/>
                <a:gd name="T16" fmla="*/ 106 w 127"/>
                <a:gd name="T17" fmla="*/ 123 h 123"/>
                <a:gd name="T18" fmla="*/ 96 w 127"/>
                <a:gd name="T19" fmla="*/ 123 h 123"/>
                <a:gd name="T20" fmla="*/ 96 w 127"/>
                <a:gd name="T21" fmla="*/ 116 h 123"/>
                <a:gd name="T22" fmla="*/ 37 w 127"/>
                <a:gd name="T23" fmla="*/ 116 h 123"/>
                <a:gd name="T24" fmla="*/ 37 w 127"/>
                <a:gd name="T25" fmla="*/ 123 h 123"/>
                <a:gd name="T26" fmla="*/ 28 w 127"/>
                <a:gd name="T27" fmla="*/ 123 h 123"/>
                <a:gd name="T28" fmla="*/ 28 w 127"/>
                <a:gd name="T29" fmla="*/ 77 h 123"/>
                <a:gd name="T30" fmla="*/ 5 w 127"/>
                <a:gd name="T31" fmla="*/ 86 h 123"/>
                <a:gd name="T32" fmla="*/ 0 w 127"/>
                <a:gd name="T33" fmla="*/ 77 h 123"/>
                <a:gd name="T34" fmla="*/ 63 w 127"/>
                <a:gd name="T35" fmla="*/ 49 h 123"/>
                <a:gd name="T36" fmla="*/ 4 w 127"/>
                <a:gd name="T37" fmla="*/ 49 h 123"/>
                <a:gd name="T38" fmla="*/ 4 w 127"/>
                <a:gd name="T39" fmla="*/ 40 h 123"/>
                <a:gd name="T40" fmla="*/ 52 w 127"/>
                <a:gd name="T41" fmla="*/ 40 h 123"/>
                <a:gd name="T42" fmla="*/ 52 w 127"/>
                <a:gd name="T43" fmla="*/ 25 h 123"/>
                <a:gd name="T44" fmla="*/ 16 w 127"/>
                <a:gd name="T45" fmla="*/ 25 h 123"/>
                <a:gd name="T46" fmla="*/ 16 w 127"/>
                <a:gd name="T47" fmla="*/ 16 h 123"/>
                <a:gd name="T48" fmla="*/ 52 w 127"/>
                <a:gd name="T49" fmla="*/ 16 h 123"/>
                <a:gd name="T50" fmla="*/ 52 w 127"/>
                <a:gd name="T51" fmla="*/ 0 h 123"/>
                <a:gd name="T52" fmla="*/ 62 w 127"/>
                <a:gd name="T53" fmla="*/ 0 h 123"/>
                <a:gd name="T54" fmla="*/ 62 w 127"/>
                <a:gd name="T55" fmla="*/ 16 h 123"/>
                <a:gd name="T56" fmla="*/ 93 w 127"/>
                <a:gd name="T57" fmla="*/ 16 h 123"/>
                <a:gd name="T58" fmla="*/ 93 w 127"/>
                <a:gd name="T59" fmla="*/ 25 h 123"/>
                <a:gd name="T60" fmla="*/ 62 w 127"/>
                <a:gd name="T61" fmla="*/ 25 h 123"/>
                <a:gd name="T62" fmla="*/ 62 w 127"/>
                <a:gd name="T63" fmla="*/ 40 h 123"/>
                <a:gd name="T64" fmla="*/ 75 w 127"/>
                <a:gd name="T65" fmla="*/ 40 h 123"/>
                <a:gd name="T66" fmla="*/ 109 w 127"/>
                <a:gd name="T67" fmla="*/ 8 h 123"/>
                <a:gd name="T68" fmla="*/ 96 w 127"/>
                <a:gd name="T69" fmla="*/ 71 h 123"/>
                <a:gd name="T70" fmla="*/ 40 w 127"/>
                <a:gd name="T71" fmla="*/ 71 h 123"/>
                <a:gd name="T72" fmla="*/ 39 w 127"/>
                <a:gd name="T73" fmla="*/ 72 h 123"/>
                <a:gd name="T74" fmla="*/ 37 w 127"/>
                <a:gd name="T75" fmla="*/ 72 h 123"/>
                <a:gd name="T76" fmla="*/ 37 w 127"/>
                <a:gd name="T77" fmla="*/ 86 h 123"/>
                <a:gd name="T78" fmla="*/ 96 w 127"/>
                <a:gd name="T79" fmla="*/ 86 h 123"/>
                <a:gd name="T80" fmla="*/ 96 w 127"/>
                <a:gd name="T81" fmla="*/ 71 h 123"/>
                <a:gd name="T82" fmla="*/ 37 w 127"/>
                <a:gd name="T83" fmla="*/ 94 h 123"/>
                <a:gd name="T84" fmla="*/ 37 w 127"/>
                <a:gd name="T85" fmla="*/ 108 h 123"/>
                <a:gd name="T86" fmla="*/ 96 w 127"/>
                <a:gd name="T87" fmla="*/ 108 h 123"/>
                <a:gd name="T88" fmla="*/ 96 w 127"/>
                <a:gd name="T89" fmla="*/ 94 h 123"/>
                <a:gd name="T90" fmla="*/ 37 w 127"/>
                <a:gd name="T91" fmla="*/ 9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7" h="123">
                  <a:moveTo>
                    <a:pt x="109" y="8"/>
                  </a:moveTo>
                  <a:cubicBezTo>
                    <a:pt x="117" y="15"/>
                    <a:pt x="117" y="15"/>
                    <a:pt x="117" y="15"/>
                  </a:cubicBezTo>
                  <a:cubicBezTo>
                    <a:pt x="108" y="24"/>
                    <a:pt x="99" y="33"/>
                    <a:pt x="90" y="40"/>
                  </a:cubicBezTo>
                  <a:cubicBezTo>
                    <a:pt x="127" y="40"/>
                    <a:pt x="127" y="40"/>
                    <a:pt x="127" y="40"/>
                  </a:cubicBezTo>
                  <a:cubicBezTo>
                    <a:pt x="127" y="49"/>
                    <a:pt x="127" y="49"/>
                    <a:pt x="127" y="49"/>
                  </a:cubicBezTo>
                  <a:cubicBezTo>
                    <a:pt x="78" y="49"/>
                    <a:pt x="78" y="49"/>
                    <a:pt x="78" y="49"/>
                  </a:cubicBezTo>
                  <a:cubicBezTo>
                    <a:pt x="71" y="54"/>
                    <a:pt x="64" y="59"/>
                    <a:pt x="56" y="63"/>
                  </a:cubicBezTo>
                  <a:cubicBezTo>
                    <a:pt x="106" y="63"/>
                    <a:pt x="106" y="63"/>
                    <a:pt x="106" y="63"/>
                  </a:cubicBezTo>
                  <a:cubicBezTo>
                    <a:pt x="106" y="123"/>
                    <a:pt x="106" y="123"/>
                    <a:pt x="106" y="123"/>
                  </a:cubicBezTo>
                  <a:cubicBezTo>
                    <a:pt x="96" y="123"/>
                    <a:pt x="96" y="123"/>
                    <a:pt x="96" y="123"/>
                  </a:cubicBezTo>
                  <a:cubicBezTo>
                    <a:pt x="96" y="116"/>
                    <a:pt x="96" y="116"/>
                    <a:pt x="96" y="116"/>
                  </a:cubicBezTo>
                  <a:cubicBezTo>
                    <a:pt x="37" y="116"/>
                    <a:pt x="37" y="116"/>
                    <a:pt x="37" y="116"/>
                  </a:cubicBezTo>
                  <a:cubicBezTo>
                    <a:pt x="37" y="123"/>
                    <a:pt x="37" y="123"/>
                    <a:pt x="37" y="123"/>
                  </a:cubicBezTo>
                  <a:cubicBezTo>
                    <a:pt x="28" y="123"/>
                    <a:pt x="28" y="123"/>
                    <a:pt x="28" y="123"/>
                  </a:cubicBezTo>
                  <a:cubicBezTo>
                    <a:pt x="28" y="77"/>
                    <a:pt x="28" y="77"/>
                    <a:pt x="28" y="77"/>
                  </a:cubicBezTo>
                  <a:cubicBezTo>
                    <a:pt x="20" y="80"/>
                    <a:pt x="13" y="83"/>
                    <a:pt x="5" y="86"/>
                  </a:cubicBezTo>
                  <a:cubicBezTo>
                    <a:pt x="4" y="84"/>
                    <a:pt x="3" y="81"/>
                    <a:pt x="0" y="77"/>
                  </a:cubicBezTo>
                  <a:cubicBezTo>
                    <a:pt x="24" y="69"/>
                    <a:pt x="45" y="60"/>
                    <a:pt x="63" y="49"/>
                  </a:cubicBezTo>
                  <a:cubicBezTo>
                    <a:pt x="4" y="49"/>
                    <a:pt x="4" y="49"/>
                    <a:pt x="4" y="49"/>
                  </a:cubicBezTo>
                  <a:cubicBezTo>
                    <a:pt x="4" y="40"/>
                    <a:pt x="4" y="40"/>
                    <a:pt x="4" y="40"/>
                  </a:cubicBezTo>
                  <a:cubicBezTo>
                    <a:pt x="52" y="40"/>
                    <a:pt x="52" y="40"/>
                    <a:pt x="52" y="40"/>
                  </a:cubicBezTo>
                  <a:cubicBezTo>
                    <a:pt x="52" y="25"/>
                    <a:pt x="52" y="25"/>
                    <a:pt x="52" y="25"/>
                  </a:cubicBezTo>
                  <a:cubicBezTo>
                    <a:pt x="16" y="25"/>
                    <a:pt x="16" y="25"/>
                    <a:pt x="16" y="25"/>
                  </a:cubicBezTo>
                  <a:cubicBezTo>
                    <a:pt x="16" y="16"/>
                    <a:pt x="16" y="16"/>
                    <a:pt x="16" y="16"/>
                  </a:cubicBezTo>
                  <a:cubicBezTo>
                    <a:pt x="52" y="16"/>
                    <a:pt x="52" y="16"/>
                    <a:pt x="52" y="16"/>
                  </a:cubicBezTo>
                  <a:cubicBezTo>
                    <a:pt x="52" y="0"/>
                    <a:pt x="52" y="0"/>
                    <a:pt x="52" y="0"/>
                  </a:cubicBezTo>
                  <a:cubicBezTo>
                    <a:pt x="62" y="0"/>
                    <a:pt x="62" y="0"/>
                    <a:pt x="62" y="0"/>
                  </a:cubicBezTo>
                  <a:cubicBezTo>
                    <a:pt x="62" y="16"/>
                    <a:pt x="62" y="16"/>
                    <a:pt x="62" y="16"/>
                  </a:cubicBezTo>
                  <a:cubicBezTo>
                    <a:pt x="93" y="16"/>
                    <a:pt x="93" y="16"/>
                    <a:pt x="93" y="16"/>
                  </a:cubicBezTo>
                  <a:cubicBezTo>
                    <a:pt x="93" y="25"/>
                    <a:pt x="93" y="25"/>
                    <a:pt x="93" y="25"/>
                  </a:cubicBezTo>
                  <a:cubicBezTo>
                    <a:pt x="62" y="25"/>
                    <a:pt x="62" y="25"/>
                    <a:pt x="62" y="25"/>
                  </a:cubicBezTo>
                  <a:cubicBezTo>
                    <a:pt x="62" y="40"/>
                    <a:pt x="62" y="40"/>
                    <a:pt x="62" y="40"/>
                  </a:cubicBezTo>
                  <a:cubicBezTo>
                    <a:pt x="75" y="40"/>
                    <a:pt x="75" y="40"/>
                    <a:pt x="75" y="40"/>
                  </a:cubicBezTo>
                  <a:cubicBezTo>
                    <a:pt x="88" y="32"/>
                    <a:pt x="99" y="21"/>
                    <a:pt x="109" y="8"/>
                  </a:cubicBezTo>
                  <a:close/>
                  <a:moveTo>
                    <a:pt x="96" y="71"/>
                  </a:moveTo>
                  <a:cubicBezTo>
                    <a:pt x="40" y="71"/>
                    <a:pt x="40" y="71"/>
                    <a:pt x="40" y="71"/>
                  </a:cubicBezTo>
                  <a:cubicBezTo>
                    <a:pt x="39" y="71"/>
                    <a:pt x="39" y="71"/>
                    <a:pt x="39" y="72"/>
                  </a:cubicBezTo>
                  <a:cubicBezTo>
                    <a:pt x="39" y="72"/>
                    <a:pt x="38" y="72"/>
                    <a:pt x="37" y="72"/>
                  </a:cubicBezTo>
                  <a:cubicBezTo>
                    <a:pt x="37" y="86"/>
                    <a:pt x="37" y="86"/>
                    <a:pt x="37" y="86"/>
                  </a:cubicBezTo>
                  <a:cubicBezTo>
                    <a:pt x="96" y="86"/>
                    <a:pt x="96" y="86"/>
                    <a:pt x="96" y="86"/>
                  </a:cubicBezTo>
                  <a:lnTo>
                    <a:pt x="96" y="71"/>
                  </a:lnTo>
                  <a:close/>
                  <a:moveTo>
                    <a:pt x="37" y="94"/>
                  </a:moveTo>
                  <a:cubicBezTo>
                    <a:pt x="37" y="108"/>
                    <a:pt x="37" y="108"/>
                    <a:pt x="37" y="108"/>
                  </a:cubicBezTo>
                  <a:cubicBezTo>
                    <a:pt x="96" y="108"/>
                    <a:pt x="96" y="108"/>
                    <a:pt x="96" y="108"/>
                  </a:cubicBezTo>
                  <a:cubicBezTo>
                    <a:pt x="96" y="94"/>
                    <a:pt x="96" y="94"/>
                    <a:pt x="96" y="94"/>
                  </a:cubicBezTo>
                  <a:lnTo>
                    <a:pt x="37" y="94"/>
                  </a:lnTo>
                  <a:close/>
                </a:path>
              </a:pathLst>
            </a:custGeom>
            <a:solidFill>
              <a:srgbClr val="434343"/>
            </a:solidFill>
            <a:ln>
              <a:noFill/>
            </a:ln>
          </p:spPr>
          <p:txBody>
            <a:bodyPr vert="horz" wrap="square" lIns="91440" tIns="45720" rIns="91440" bIns="45720" numCol="1" anchor="t" anchorCtr="0" compatLnSpc="1">
              <a:prstTxWarp prst="textNoShape">
                <a:avLst/>
              </a:prstTxWarp>
            </a:bodyPr>
            <a:lstStyle/>
            <a:p>
              <a:endParaRPr lang="zh-CN" altLang="en-US"/>
            </a:p>
          </p:txBody>
        </p:sp>
      </p:grpSp>
      <p:pic>
        <p:nvPicPr>
          <p:cNvPr id="19" name="图片 18"/>
          <p:cNvPicPr>
            <a:picLocks noChangeAspect="1"/>
          </p:cNvPicPr>
          <p:nvPr userDrawn="1"/>
        </p:nvPicPr>
        <p:blipFill>
          <a:blip r:embed="rId2"/>
          <a:stretch>
            <a:fillRect/>
          </a:stretch>
        </p:blipFill>
        <p:spPr>
          <a:xfrm>
            <a:off x="7308304" y="195486"/>
            <a:ext cx="1657350" cy="1047750"/>
          </a:xfrm>
          <a:prstGeom prst="rect">
            <a:avLst/>
          </a:prstGeom>
        </p:spPr>
      </p:pic>
      <p:pic>
        <p:nvPicPr>
          <p:cNvPr id="21" name="图片 20">
            <a:extLst>
              <a:ext uri="{FF2B5EF4-FFF2-40B4-BE49-F238E27FC236}">
                <a16:creationId xmlns:a16="http://schemas.microsoft.com/office/drawing/2014/main" id="{62AC65B4-49D0-4939-8476-695EB66F8802}"/>
              </a:ext>
            </a:extLst>
          </p:cNvPr>
          <p:cNvPicPr>
            <a:picLocks noChangeAspect="1"/>
          </p:cNvPicPr>
          <p:nvPr userDrawn="1"/>
        </p:nvPicPr>
        <p:blipFill>
          <a:blip r:embed="rId3"/>
          <a:stretch>
            <a:fillRect/>
          </a:stretch>
        </p:blipFill>
        <p:spPr>
          <a:xfrm>
            <a:off x="7308304" y="451544"/>
            <a:ext cx="1600674" cy="266302"/>
          </a:xfrm>
          <a:prstGeom prst="rect">
            <a:avLst/>
          </a:prstGeom>
        </p:spPr>
      </p:pic>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秘密-节标题2">
    <p:spTree>
      <p:nvGrpSpPr>
        <p:cNvPr id="1" name=""/>
        <p:cNvGrpSpPr/>
        <p:nvPr/>
      </p:nvGrpSpPr>
      <p:grpSpPr>
        <a:xfrm>
          <a:off x="0" y="0"/>
          <a:ext cx="0" cy="0"/>
          <a:chOff x="0" y="0"/>
          <a:chExt cx="0" cy="0"/>
        </a:xfrm>
      </p:grpSpPr>
      <p:sp>
        <p:nvSpPr>
          <p:cNvPr id="10" name="矩形 9"/>
          <p:cNvSpPr/>
          <p:nvPr userDrawn="1"/>
        </p:nvSpPr>
        <p:spPr>
          <a:xfrm>
            <a:off x="7783455" y="4905945"/>
            <a:ext cx="1032655" cy="246221"/>
          </a:xfrm>
          <a:prstGeom prst="rect">
            <a:avLst/>
          </a:prstGeom>
        </p:spPr>
        <p:txBody>
          <a:bodyPr wrap="none" anchor="ctr" anchorCtr="1">
            <a:spAutoFit/>
          </a:bodyPr>
          <a:lstStyle/>
          <a:p>
            <a:r>
              <a:rPr lang="en-US" altLang="zh-CN" sz="10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0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矩形 10"/>
          <p:cNvSpPr/>
          <p:nvPr userDrawn="1"/>
        </p:nvSpPr>
        <p:spPr>
          <a:xfrm>
            <a:off x="4041403" y="4924271"/>
            <a:ext cx="1051891" cy="215444"/>
          </a:xfrm>
          <a:prstGeom prst="rect">
            <a:avLst/>
          </a:prstGeom>
        </p:spPr>
        <p:txBody>
          <a:bodyPr wrap="none" anchor="ctr" anchorCtr="1">
            <a:spAutoFit/>
          </a:bodyPr>
          <a:lstStyle/>
          <a:p>
            <a:r>
              <a:rPr lang="en-US" altLang="zh-CN" sz="8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Confidential</a:t>
            </a:r>
            <a:r>
              <a:rPr lang="en-US" altLang="zh-CN" sz="800" b="1"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rPr>
              <a:t>秘密</a:t>
            </a:r>
          </a:p>
        </p:txBody>
      </p:sp>
      <p:sp>
        <p:nvSpPr>
          <p:cNvPr id="12" name="矩形 11"/>
          <p:cNvSpPr/>
          <p:nvPr userDrawn="1"/>
        </p:nvSpPr>
        <p:spPr>
          <a:xfrm>
            <a:off x="0" y="0"/>
            <a:ext cx="9144000" cy="2507603"/>
          </a:xfrm>
          <a:prstGeom prst="rect">
            <a:avLst/>
          </a:prstGeom>
          <a:solidFill>
            <a:schemeClr val="bg1">
              <a:lumMod val="95000"/>
            </a:schemeClr>
          </a:solidFill>
          <a:ln w="12700" cap="flat" cmpd="sng" algn="ctr">
            <a:noFill/>
            <a:prstDash val="dash"/>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7" name="矩形 6">
            <a:extLst>
              <a:ext uri="{FF2B5EF4-FFF2-40B4-BE49-F238E27FC236}">
                <a16:creationId xmlns:a16="http://schemas.microsoft.com/office/drawing/2014/main" id="{3A420F4D-A129-492A-8A78-15F8EDF9FC2C}"/>
              </a:ext>
            </a:extLst>
          </p:cNvPr>
          <p:cNvSpPr/>
          <p:nvPr userDrawn="1"/>
        </p:nvSpPr>
        <p:spPr>
          <a:xfrm>
            <a:off x="3765175" y="2521228"/>
            <a:ext cx="1615635" cy="353943"/>
          </a:xfrm>
          <a:prstGeom prst="rect">
            <a:avLst/>
          </a:prstGeom>
        </p:spPr>
        <p:txBody>
          <a:bodyPr wrap="none">
            <a:spAutoFit/>
          </a:bodyPr>
          <a:lstStyle/>
          <a:p>
            <a:pPr algn="ctr"/>
            <a:r>
              <a:rPr lang="en-US" altLang="zh-CN" sz="1700" b="0" dirty="0">
                <a:solidFill>
                  <a:schemeClr val="bg1">
                    <a:lumMod val="85000"/>
                  </a:schemeClr>
                </a:solidFill>
                <a:latin typeface="微软雅黑" panose="020B0503020204020204" pitchFamily="34" charset="-122"/>
                <a:ea typeface="微软雅黑" panose="020B0503020204020204" pitchFamily="34" charset="-122"/>
              </a:rPr>
              <a:t>www.h3c.com</a:t>
            </a:r>
            <a:endParaRPr lang="zh-CN" altLang="en-US" sz="1700" b="0" dirty="0">
              <a:solidFill>
                <a:schemeClr val="bg1">
                  <a:lumMod val="85000"/>
                </a:schemeClr>
              </a:solidFill>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4B15198C-E178-4474-B65E-05B0091CA900}"/>
              </a:ext>
            </a:extLst>
          </p:cNvPr>
          <p:cNvPicPr>
            <a:picLocks noChangeAspect="1"/>
          </p:cNvPicPr>
          <p:nvPr userDrawn="1"/>
        </p:nvPicPr>
        <p:blipFill>
          <a:blip r:embed="rId2"/>
          <a:stretch>
            <a:fillRect/>
          </a:stretch>
        </p:blipFill>
        <p:spPr>
          <a:xfrm>
            <a:off x="2678263" y="1779662"/>
            <a:ext cx="3787474" cy="630117"/>
          </a:xfrm>
          <a:prstGeom prst="rect">
            <a:avLst/>
          </a:prstGeom>
        </p:spPr>
      </p:pic>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1798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520545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内参-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stretch>
            <a:fillRect/>
          </a:stretch>
        </p:blipFill>
        <p:spPr>
          <a:xfrm>
            <a:off x="7308304" y="195486"/>
            <a:ext cx="1657350" cy="1047750"/>
          </a:xfrm>
          <a:prstGeom prst="rect">
            <a:avLst/>
          </a:prstGeom>
        </p:spPr>
      </p:pic>
      <p:sp>
        <p:nvSpPr>
          <p:cNvPr id="5" name="Rectangle 24"/>
          <p:cNvSpPr>
            <a:spLocks noGrp="1" noChangeArrowheads="1"/>
          </p:cNvSpPr>
          <p:nvPr>
            <p:ph type="title"/>
          </p:nvPr>
        </p:nvSpPr>
        <p:spPr bwMode="auto">
          <a:xfrm>
            <a:off x="457357" y="339491"/>
            <a:ext cx="8229443" cy="457200"/>
          </a:xfrm>
          <a:prstGeom prst="rect">
            <a:avLst/>
          </a:prstGeom>
          <a:noFill/>
          <a:ln w="9525">
            <a:noFill/>
            <a:miter lim="800000"/>
          </a:ln>
        </p:spPr>
        <p:txBody>
          <a:bodyPr vert="horz" wrap="square" lIns="91440" tIns="45720" rIns="91440" bIns="45720" numCol="1" anchor="ctr" anchorCtr="0" compatLnSpc="1"/>
          <a:lstStyle/>
          <a:p>
            <a:pPr lvl="0"/>
            <a:r>
              <a:rPr lang="zh-CN" altLang="en-US" dirty="0"/>
              <a:t>单击此处编辑母版标题样式</a:t>
            </a:r>
          </a:p>
        </p:txBody>
      </p:sp>
      <p:sp>
        <p:nvSpPr>
          <p:cNvPr id="4" name="Rectangle 25"/>
          <p:cNvSpPr>
            <a:spLocks noGrp="1" noChangeArrowheads="1"/>
          </p:cNvSpPr>
          <p:nvPr>
            <p:ph idx="1"/>
          </p:nvPr>
        </p:nvSpPr>
        <p:spPr bwMode="auto">
          <a:xfrm>
            <a:off x="457200" y="1080367"/>
            <a:ext cx="8229600" cy="3363591"/>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pic>
        <p:nvPicPr>
          <p:cNvPr id="8" name="图片 7">
            <a:extLst>
              <a:ext uri="{FF2B5EF4-FFF2-40B4-BE49-F238E27FC236}">
                <a16:creationId xmlns:a16="http://schemas.microsoft.com/office/drawing/2014/main" id="{78D0A967-CE83-449F-9430-041D6688E6E6}"/>
              </a:ext>
            </a:extLst>
          </p:cNvPr>
          <p:cNvPicPr>
            <a:picLocks noChangeAspect="1"/>
          </p:cNvPicPr>
          <p:nvPr userDrawn="1"/>
        </p:nvPicPr>
        <p:blipFill>
          <a:blip r:embed="rId3"/>
          <a:stretch>
            <a:fillRect/>
          </a:stretch>
        </p:blipFill>
        <p:spPr>
          <a:xfrm>
            <a:off x="7308304" y="451544"/>
            <a:ext cx="1600674" cy="266302"/>
          </a:xfrm>
          <a:prstGeom prst="rect">
            <a:avLst/>
          </a:prstGeom>
        </p:spPr>
      </p:pic>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内参-标题幻灯片">
    <p:spTree>
      <p:nvGrpSpPr>
        <p:cNvPr id="1" name=""/>
        <p:cNvGrpSpPr/>
        <p:nvPr/>
      </p:nvGrpSpPr>
      <p:grpSpPr>
        <a:xfrm>
          <a:off x="0" y="0"/>
          <a:ext cx="0" cy="0"/>
          <a:chOff x="0" y="0"/>
          <a:chExt cx="0" cy="0"/>
        </a:xfrm>
      </p:grpSpPr>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内参-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131589"/>
            <a:ext cx="4038600" cy="329158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内容占位符 3"/>
          <p:cNvSpPr>
            <a:spLocks noGrp="1"/>
          </p:cNvSpPr>
          <p:nvPr>
            <p:ph sz="half" idx="2"/>
          </p:nvPr>
        </p:nvSpPr>
        <p:spPr>
          <a:xfrm>
            <a:off x="4648200" y="1131589"/>
            <a:ext cx="4038600" cy="329158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 name="标题 1"/>
          <p:cNvSpPr>
            <a:spLocks noGrp="1"/>
          </p:cNvSpPr>
          <p:nvPr>
            <p:ph type="title"/>
          </p:nvPr>
        </p:nvSpPr>
        <p:spPr>
          <a:xfrm>
            <a:off x="457357" y="339491"/>
            <a:ext cx="8229443" cy="457200"/>
          </a:xfrm>
        </p:spPr>
        <p:txBody>
          <a:bodyPr/>
          <a:lstStyle/>
          <a:p>
            <a:r>
              <a:rPr lang="zh-CN" altLang="en-US"/>
              <a:t>单击此处编辑母版标题样式</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参-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1" y="1131590"/>
            <a:ext cx="4040188" cy="499567"/>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1" y="1631156"/>
            <a:ext cx="4040188" cy="2963466"/>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3" y="1131590"/>
            <a:ext cx="4041775" cy="499567"/>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3" y="1631156"/>
            <a:ext cx="4041775" cy="2963466"/>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Rectangle 24"/>
          <p:cNvSpPr>
            <a:spLocks noGrp="1" noChangeArrowheads="1"/>
          </p:cNvSpPr>
          <p:nvPr>
            <p:ph type="title"/>
          </p:nvPr>
        </p:nvSpPr>
        <p:spPr bwMode="auto">
          <a:xfrm>
            <a:off x="457357" y="339491"/>
            <a:ext cx="8229451" cy="457200"/>
          </a:xfrm>
          <a:prstGeom prst="rect">
            <a:avLst/>
          </a:prstGeom>
          <a:noFill/>
          <a:ln w="9525">
            <a:noFill/>
            <a:miter lim="800000"/>
          </a:ln>
        </p:spPr>
        <p:txBody>
          <a:bodyPr vert="horz" wrap="square" lIns="91440" tIns="45720" rIns="91440" bIns="45720" numCol="1" anchor="ctr" anchorCtr="0" compatLnSpc="1"/>
          <a:lstStyle/>
          <a:p>
            <a:pPr lvl="0"/>
            <a:r>
              <a:rPr lang="zh-CN" altLang="en-US" dirty="0"/>
              <a:t>单击此处编辑母版标题样式</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绝密-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1" y="1131590"/>
            <a:ext cx="4040188" cy="499567"/>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1" y="1631156"/>
            <a:ext cx="4040188" cy="2963466"/>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3" y="1131590"/>
            <a:ext cx="4041775" cy="499567"/>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3" y="1631156"/>
            <a:ext cx="4041775" cy="2963466"/>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Rectangle 24"/>
          <p:cNvSpPr>
            <a:spLocks noGrp="1" noChangeArrowheads="1"/>
          </p:cNvSpPr>
          <p:nvPr>
            <p:ph type="title"/>
          </p:nvPr>
        </p:nvSpPr>
        <p:spPr bwMode="auto">
          <a:xfrm>
            <a:off x="457357" y="339491"/>
            <a:ext cx="8229451" cy="4572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内参-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357" y="339491"/>
            <a:ext cx="8291107" cy="457200"/>
          </a:xfrm>
        </p:spPr>
        <p:txBody>
          <a:bodyPr/>
          <a:lstStyle/>
          <a:p>
            <a:r>
              <a:rPr lang="zh-CN" altLang="en-US"/>
              <a:t>单击此处编辑母版标题样式</a:t>
            </a: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参-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9" y="204787"/>
            <a:ext cx="3008313" cy="871538"/>
          </a:xfrm>
        </p:spPr>
        <p:txBody>
          <a:bodyPr anchor="b"/>
          <a:lstStyle>
            <a:lvl1pPr algn="l">
              <a:defRPr sz="1800" b="1"/>
            </a:lvl1pPr>
          </a:lstStyle>
          <a:p>
            <a:r>
              <a:rPr lang="zh-CN" altLang="en-US"/>
              <a:t>单击此处编辑母版标题样式</a:t>
            </a:r>
            <a:endParaRPr lang="zh-CN" altLang="en-US" dirty="0"/>
          </a:p>
        </p:txBody>
      </p:sp>
      <p:sp>
        <p:nvSpPr>
          <p:cNvPr id="4" name="文本占位符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内容占位符 2"/>
          <p:cNvSpPr>
            <a:spLocks noGrp="1"/>
          </p:cNvSpPr>
          <p:nvPr>
            <p:ph idx="1"/>
          </p:nvPr>
        </p:nvSpPr>
        <p:spPr>
          <a:xfrm>
            <a:off x="3575069" y="204800"/>
            <a:ext cx="5111751" cy="4389835"/>
          </a:xfrm>
        </p:spPr>
        <p:txBody>
          <a:bodyPr/>
          <a:lstStyle>
            <a:lvl1pPr>
              <a:defRPr sz="1600"/>
            </a:lvl1pPr>
            <a:lvl2pPr>
              <a:defRPr sz="1400"/>
            </a:lvl2pPr>
            <a:lvl3pPr>
              <a:defRPr sz="1200"/>
            </a:lvl3pPr>
            <a:lvl4pPr>
              <a:defRPr sz="1100"/>
            </a:lvl4pPr>
            <a:lvl5pPr>
              <a:defRPr sz="11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内参-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1792288" y="402552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内参-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p:nvPr>
        </p:nvSpPr>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 name="标题 1"/>
          <p:cNvSpPr>
            <a:spLocks noGrp="1"/>
          </p:cNvSpPr>
          <p:nvPr>
            <p:ph type="title"/>
          </p:nvPr>
        </p:nvSpPr>
        <p:spPr>
          <a:xfrm>
            <a:off x="457357" y="339491"/>
            <a:ext cx="8229443" cy="457200"/>
          </a:xfrm>
        </p:spPr>
        <p:txBody>
          <a:bodyPr/>
          <a:lstStyle/>
          <a:p>
            <a:r>
              <a:rPr lang="zh-CN" altLang="en-US"/>
              <a:t>单击此处编辑母版标题样式</a:t>
            </a:r>
            <a:endParaRPr lang="zh-CN" altLang="en-US" dirty="0"/>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内参-垂直排列标题与文本">
    <p:spTree>
      <p:nvGrpSpPr>
        <p:cNvPr id="1" name=""/>
        <p:cNvGrpSpPr/>
        <p:nvPr/>
      </p:nvGrpSpPr>
      <p:grpSpPr>
        <a:xfrm>
          <a:off x="0" y="0"/>
          <a:ext cx="0" cy="0"/>
          <a:chOff x="0" y="0"/>
          <a:chExt cx="0" cy="0"/>
        </a:xfrm>
      </p:grpSpPr>
      <p:sp>
        <p:nvSpPr>
          <p:cNvPr id="3" name="竖排文字占位符 2"/>
          <p:cNvSpPr>
            <a:spLocks noGrp="1"/>
          </p:cNvSpPr>
          <p:nvPr>
            <p:ph type="body" orient="vert" idx="1"/>
          </p:nvPr>
        </p:nvSpPr>
        <p:spPr>
          <a:xfrm>
            <a:off x="457200" y="228601"/>
            <a:ext cx="6019800" cy="419457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 name="竖排标题 1"/>
          <p:cNvSpPr>
            <a:spLocks noGrp="1"/>
          </p:cNvSpPr>
          <p:nvPr>
            <p:ph type="title" orient="vert"/>
          </p:nvPr>
        </p:nvSpPr>
        <p:spPr>
          <a:xfrm>
            <a:off x="6629400" y="228601"/>
            <a:ext cx="2057400" cy="4194572"/>
          </a:xfrm>
        </p:spPr>
        <p:txBody>
          <a:bodyPr vert="eaVert"/>
          <a:lstStyle/>
          <a:p>
            <a:r>
              <a:rPr lang="zh-CN" altLang="en-US"/>
              <a:t>单击此处编辑母版标题样式</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内参-节标题">
    <p:spTree>
      <p:nvGrpSpPr>
        <p:cNvPr id="1" name=""/>
        <p:cNvGrpSpPr/>
        <p:nvPr/>
      </p:nvGrpSpPr>
      <p:grpSpPr>
        <a:xfrm>
          <a:off x="0" y="0"/>
          <a:ext cx="0" cy="0"/>
          <a:chOff x="0" y="0"/>
          <a:chExt cx="0" cy="0"/>
        </a:xfrm>
      </p:grpSpPr>
      <p:sp>
        <p:nvSpPr>
          <p:cNvPr id="10" name="矩形 9"/>
          <p:cNvSpPr/>
          <p:nvPr userDrawn="1"/>
        </p:nvSpPr>
        <p:spPr>
          <a:xfrm>
            <a:off x="7783455" y="4905945"/>
            <a:ext cx="1032655" cy="246221"/>
          </a:xfrm>
          <a:prstGeom prst="rect">
            <a:avLst/>
          </a:prstGeom>
        </p:spPr>
        <p:txBody>
          <a:bodyPr wrap="none" anchor="ctr" anchorCtr="1">
            <a:spAutoFit/>
          </a:bodyPr>
          <a:lstStyle/>
          <a:p>
            <a:r>
              <a:rPr lang="en-US" altLang="zh-CN" sz="10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0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文本框 11"/>
          <p:cNvSpPr txBox="1"/>
          <p:nvPr userDrawn="1"/>
        </p:nvSpPr>
        <p:spPr>
          <a:xfrm>
            <a:off x="3064594" y="1857003"/>
            <a:ext cx="3024336" cy="646331"/>
          </a:xfrm>
          <a:prstGeom prst="rect">
            <a:avLst/>
          </a:prstGeom>
          <a:noFill/>
        </p:spPr>
        <p:txBody>
          <a:bodyPr wrap="square" rtlCol="0">
            <a:spAutoFit/>
          </a:bodyPr>
          <a:lstStyle/>
          <a:p>
            <a:pPr algn="ctr"/>
            <a:r>
              <a:rPr lang="en-US" altLang="zh-CN" sz="3600" b="1" spc="70" dirty="0">
                <a:solidFill>
                  <a:schemeClr val="tx1">
                    <a:lumMod val="65000"/>
                    <a:lumOff val="35000"/>
                  </a:schemeClr>
                </a:solidFill>
                <a:latin typeface="微软雅黑" panose="020B0503020204020204" pitchFamily="34" charset="-122"/>
                <a:ea typeface="微软雅黑" panose="020B0503020204020204" pitchFamily="34" charset="-122"/>
              </a:rPr>
              <a:t>THANKS</a:t>
            </a:r>
            <a:endParaRPr lang="zh-CN" altLang="en-US" sz="3600" b="1" spc="7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矩形 14"/>
          <p:cNvSpPr/>
          <p:nvPr userDrawn="1"/>
        </p:nvSpPr>
        <p:spPr>
          <a:xfrm>
            <a:off x="3807714" y="2507603"/>
            <a:ext cx="1532985" cy="338554"/>
          </a:xfrm>
          <a:prstGeom prst="rect">
            <a:avLst/>
          </a:prstGeom>
        </p:spPr>
        <p:txBody>
          <a:bodyPr wrap="none">
            <a:spAutoFit/>
          </a:bodyPr>
          <a:lstStyle/>
          <a:p>
            <a:pPr algn="ctr"/>
            <a:r>
              <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 name="直接连接符 15"/>
          <p:cNvCxnSpPr>
            <a:endCxn id="15" idx="1"/>
          </p:cNvCxnSpPr>
          <p:nvPr userDrawn="1"/>
        </p:nvCxnSpPr>
        <p:spPr>
          <a:xfrm>
            <a:off x="3552825" y="2676880"/>
            <a:ext cx="254889" cy="0"/>
          </a:xfrm>
          <a:prstGeom prst="line">
            <a:avLst/>
          </a:prstGeom>
          <a:ln w="127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5303085" y="2676880"/>
            <a:ext cx="276978" cy="0"/>
          </a:xfrm>
          <a:prstGeom prst="line">
            <a:avLst/>
          </a:prstGeom>
          <a:ln w="12700">
            <a:solidFill>
              <a:srgbClr val="E60012"/>
            </a:solidFill>
          </a:ln>
        </p:spPr>
        <p:style>
          <a:lnRef idx="1">
            <a:schemeClr val="accent1"/>
          </a:lnRef>
          <a:fillRef idx="0">
            <a:schemeClr val="accent1"/>
          </a:fillRef>
          <a:effectRef idx="0">
            <a:schemeClr val="accent1"/>
          </a:effectRef>
          <a:fontRef idx="minor">
            <a:schemeClr val="tx1"/>
          </a:fontRef>
        </p:style>
      </p:cxnSp>
      <p:sp>
        <p:nvSpPr>
          <p:cNvPr id="19" name="矩形 18"/>
          <p:cNvSpPr/>
          <p:nvPr userDrawn="1"/>
        </p:nvSpPr>
        <p:spPr>
          <a:xfrm>
            <a:off x="4135137" y="4924271"/>
            <a:ext cx="821059" cy="215444"/>
          </a:xfrm>
          <a:prstGeom prst="rect">
            <a:avLst/>
          </a:prstGeom>
        </p:spPr>
        <p:txBody>
          <a:bodyPr wrap="none" anchor="ctr" anchorCtr="1">
            <a:spAutoFit/>
          </a:bodyPr>
          <a:lstStyle/>
          <a:p>
            <a:r>
              <a:rPr lang="en-US" altLang="zh-CN" sz="8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Internal</a:t>
            </a:r>
            <a:r>
              <a:rPr lang="en-US" altLang="zh-CN" sz="800" b="1"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rPr>
              <a:t>内参</a:t>
            </a:r>
          </a:p>
        </p:txBody>
      </p:sp>
      <p:pic>
        <p:nvPicPr>
          <p:cNvPr id="9" name="图片 8">
            <a:extLst>
              <a:ext uri="{FF2B5EF4-FFF2-40B4-BE49-F238E27FC236}">
                <a16:creationId xmlns:a16="http://schemas.microsoft.com/office/drawing/2014/main" id="{83454CE4-A62E-4237-8C90-5FEEB05AEDEA}"/>
              </a:ext>
            </a:extLst>
          </p:cNvPr>
          <p:cNvPicPr>
            <a:picLocks noChangeAspect="1"/>
          </p:cNvPicPr>
          <p:nvPr userDrawn="1"/>
        </p:nvPicPr>
        <p:blipFill>
          <a:blip r:embed="rId2"/>
          <a:stretch>
            <a:fillRect/>
          </a:stretch>
        </p:blipFill>
        <p:spPr>
          <a:xfrm>
            <a:off x="7308304" y="451544"/>
            <a:ext cx="1600674" cy="266302"/>
          </a:xfrm>
          <a:prstGeom prst="rect">
            <a:avLst/>
          </a:prstGeom>
        </p:spPr>
      </p:pic>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内参-节标题2">
    <p:spTree>
      <p:nvGrpSpPr>
        <p:cNvPr id="1" name=""/>
        <p:cNvGrpSpPr/>
        <p:nvPr/>
      </p:nvGrpSpPr>
      <p:grpSpPr>
        <a:xfrm>
          <a:off x="0" y="0"/>
          <a:ext cx="0" cy="0"/>
          <a:chOff x="0" y="0"/>
          <a:chExt cx="0" cy="0"/>
        </a:xfrm>
      </p:grpSpPr>
      <p:sp>
        <p:nvSpPr>
          <p:cNvPr id="10" name="矩形 9"/>
          <p:cNvSpPr/>
          <p:nvPr userDrawn="1"/>
        </p:nvSpPr>
        <p:spPr>
          <a:xfrm>
            <a:off x="7783455" y="4905945"/>
            <a:ext cx="1032655" cy="246221"/>
          </a:xfrm>
          <a:prstGeom prst="rect">
            <a:avLst/>
          </a:prstGeom>
        </p:spPr>
        <p:txBody>
          <a:bodyPr wrap="none" anchor="ctr" anchorCtr="1">
            <a:spAutoFit/>
          </a:bodyPr>
          <a:lstStyle/>
          <a:p>
            <a:r>
              <a:rPr lang="en-US" altLang="zh-CN" sz="10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0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矩形 11"/>
          <p:cNvSpPr/>
          <p:nvPr userDrawn="1"/>
        </p:nvSpPr>
        <p:spPr>
          <a:xfrm>
            <a:off x="0" y="0"/>
            <a:ext cx="9144000" cy="2507603"/>
          </a:xfrm>
          <a:prstGeom prst="rect">
            <a:avLst/>
          </a:prstGeom>
          <a:solidFill>
            <a:schemeClr val="bg1">
              <a:lumMod val="95000"/>
            </a:schemeClr>
          </a:solidFill>
          <a:ln w="12700" cap="flat" cmpd="sng" algn="ctr">
            <a:noFill/>
            <a:prstDash val="dash"/>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userDrawn="1"/>
        </p:nvSpPr>
        <p:spPr>
          <a:xfrm>
            <a:off x="4135137" y="4924271"/>
            <a:ext cx="851515" cy="215444"/>
          </a:xfrm>
          <a:prstGeom prst="rect">
            <a:avLst/>
          </a:prstGeom>
        </p:spPr>
        <p:txBody>
          <a:bodyPr wrap="none" anchor="ctr" anchorCtr="1">
            <a:spAutoFit/>
          </a:bodyPr>
          <a:lstStyle/>
          <a:p>
            <a:r>
              <a:rPr lang="en-US" altLang="zh-CN" sz="8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Internal</a:t>
            </a:r>
            <a:r>
              <a:rPr lang="en-US" altLang="zh-CN" sz="800" b="1"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rPr>
              <a:t>内参</a:t>
            </a:r>
          </a:p>
        </p:txBody>
      </p:sp>
      <p:sp>
        <p:nvSpPr>
          <p:cNvPr id="7" name="矩形 6">
            <a:extLst>
              <a:ext uri="{FF2B5EF4-FFF2-40B4-BE49-F238E27FC236}">
                <a16:creationId xmlns:a16="http://schemas.microsoft.com/office/drawing/2014/main" id="{F745EECA-0C97-4EEA-AFD0-E7C391AB43D0}"/>
              </a:ext>
            </a:extLst>
          </p:cNvPr>
          <p:cNvSpPr/>
          <p:nvPr userDrawn="1"/>
        </p:nvSpPr>
        <p:spPr>
          <a:xfrm>
            <a:off x="3765175" y="2521228"/>
            <a:ext cx="1615635" cy="353943"/>
          </a:xfrm>
          <a:prstGeom prst="rect">
            <a:avLst/>
          </a:prstGeom>
        </p:spPr>
        <p:txBody>
          <a:bodyPr wrap="none">
            <a:spAutoFit/>
          </a:bodyPr>
          <a:lstStyle/>
          <a:p>
            <a:pPr algn="ctr"/>
            <a:r>
              <a:rPr lang="en-US" altLang="zh-CN" sz="1700" b="0" dirty="0">
                <a:solidFill>
                  <a:schemeClr val="bg1">
                    <a:lumMod val="85000"/>
                  </a:schemeClr>
                </a:solidFill>
                <a:latin typeface="微软雅黑" panose="020B0503020204020204" pitchFamily="34" charset="-122"/>
                <a:ea typeface="微软雅黑" panose="020B0503020204020204" pitchFamily="34" charset="-122"/>
              </a:rPr>
              <a:t>www.h3c.com</a:t>
            </a:r>
            <a:endParaRPr lang="zh-CN" altLang="en-US" sz="1700" b="0" dirty="0">
              <a:solidFill>
                <a:schemeClr val="bg1">
                  <a:lumMod val="85000"/>
                </a:schemeClr>
              </a:solidFill>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52851AB2-291A-4030-A2BA-B16854C81699}"/>
              </a:ext>
            </a:extLst>
          </p:cNvPr>
          <p:cNvPicPr>
            <a:picLocks noChangeAspect="1"/>
          </p:cNvPicPr>
          <p:nvPr userDrawn="1"/>
        </p:nvPicPr>
        <p:blipFill>
          <a:blip r:embed="rId2"/>
          <a:stretch>
            <a:fillRect/>
          </a:stretch>
        </p:blipFill>
        <p:spPr>
          <a:xfrm>
            <a:off x="2678263" y="1779662"/>
            <a:ext cx="3787474" cy="630117"/>
          </a:xfrm>
          <a:prstGeom prst="rect">
            <a:avLst/>
          </a:prstGeom>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绝密-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绝密-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9" y="204787"/>
            <a:ext cx="3008313" cy="871538"/>
          </a:xfrm>
        </p:spPr>
        <p:txBody>
          <a:bodyPr anchor="b"/>
          <a:lstStyle>
            <a:lvl1pPr algn="l">
              <a:defRPr sz="1800" b="1"/>
            </a:lvl1pPr>
          </a:lstStyle>
          <a:p>
            <a:r>
              <a:rPr lang="zh-CN" altLang="en-US"/>
              <a:t>单击此处编辑母版标题样式</a:t>
            </a:r>
            <a:endParaRPr lang="zh-CN" altLang="en-US" dirty="0"/>
          </a:p>
        </p:txBody>
      </p:sp>
      <p:sp>
        <p:nvSpPr>
          <p:cNvPr id="3" name="内容占位符 2"/>
          <p:cNvSpPr>
            <a:spLocks noGrp="1"/>
          </p:cNvSpPr>
          <p:nvPr>
            <p:ph idx="1"/>
          </p:nvPr>
        </p:nvSpPr>
        <p:spPr>
          <a:xfrm>
            <a:off x="3575069" y="204800"/>
            <a:ext cx="5111751" cy="4389835"/>
          </a:xfrm>
        </p:spPr>
        <p:txBody>
          <a:bodyPr/>
          <a:lstStyle>
            <a:lvl1pPr>
              <a:defRPr sz="1600"/>
            </a:lvl1pPr>
            <a:lvl2pPr>
              <a:defRPr sz="1400"/>
            </a:lvl2pPr>
            <a:lvl3pPr>
              <a:defRPr sz="1200"/>
            </a:lvl3pPr>
            <a:lvl4pPr>
              <a:defRPr sz="1100"/>
            </a:lvl4pPr>
            <a:lvl5pPr>
              <a:defRPr sz="11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文本占位符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绝密-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402552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绝密-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绝密-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1"/>
            <a:ext cx="2057400" cy="419457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601"/>
            <a:ext cx="6019800" cy="419457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 name="图片 25" descr="1.pn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21556" y="4892065"/>
            <a:ext cx="9144001" cy="247650"/>
          </a:xfrm>
          <a:prstGeom prst="rect">
            <a:avLst/>
          </a:prstGeom>
        </p:spPr>
      </p:pic>
      <p:sp>
        <p:nvSpPr>
          <p:cNvPr id="1026" name="Rectangle 25"/>
          <p:cNvSpPr>
            <a:spLocks noGrp="1" noChangeArrowheads="1"/>
          </p:cNvSpPr>
          <p:nvPr>
            <p:ph type="body" idx="1"/>
          </p:nvPr>
        </p:nvSpPr>
        <p:spPr bwMode="auto">
          <a:xfrm>
            <a:off x="457200" y="1080367"/>
            <a:ext cx="8229600" cy="3363591"/>
          </a:xfrm>
          <a:prstGeom prst="rect">
            <a:avLst/>
          </a:prstGeom>
          <a:noFill/>
          <a:ln w="9525">
            <a:noFill/>
            <a:miter lim="800000"/>
          </a:ln>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9" name="Rectangle 24"/>
          <p:cNvSpPr>
            <a:spLocks noGrp="1" noChangeArrowheads="1"/>
          </p:cNvSpPr>
          <p:nvPr>
            <p:ph type="title"/>
          </p:nvPr>
        </p:nvSpPr>
        <p:spPr bwMode="auto">
          <a:xfrm>
            <a:off x="457357" y="339491"/>
            <a:ext cx="8229443" cy="457200"/>
          </a:xfrm>
          <a:prstGeom prst="rect">
            <a:avLst/>
          </a:prstGeom>
          <a:noFill/>
          <a:ln w="9525">
            <a:noFill/>
            <a:miter lim="800000"/>
          </a:ln>
        </p:spPr>
        <p:txBody>
          <a:bodyPr vert="horz" wrap="square" lIns="91440" tIns="45720" rIns="91440" bIns="45720" numCol="1" anchor="ctr" anchorCtr="0" compatLnSpc="1"/>
          <a:lstStyle/>
          <a:p>
            <a:pPr lvl="0"/>
            <a:r>
              <a:rPr lang="zh-CN" altLang="en-US" dirty="0"/>
              <a:t>单击此处编辑母版标题样式</a:t>
            </a:r>
          </a:p>
        </p:txBody>
      </p:sp>
      <p:sp>
        <p:nvSpPr>
          <p:cNvPr id="11" name="矩形 10"/>
          <p:cNvSpPr/>
          <p:nvPr/>
        </p:nvSpPr>
        <p:spPr>
          <a:xfrm>
            <a:off x="3689401" y="4924271"/>
            <a:ext cx="1766455" cy="215444"/>
          </a:xfrm>
          <a:prstGeom prst="rect">
            <a:avLst/>
          </a:prstGeom>
        </p:spPr>
        <p:txBody>
          <a:bodyPr wrap="square" anchor="ctr" anchorCtr="1">
            <a:spAutoFit/>
          </a:bodyPr>
          <a:lstStyle/>
          <a:p>
            <a:r>
              <a:rPr lang="en-US" altLang="zh-CN" sz="800" b="1" dirty="0">
                <a:solidFill>
                  <a:schemeClr val="tx1">
                    <a:lumMod val="50000"/>
                    <a:lumOff val="50000"/>
                  </a:schemeClr>
                </a:solidFill>
                <a:latin typeface="微软雅黑" panose="020B0503020204020204" pitchFamily="34" charset="-122"/>
                <a:ea typeface="微软雅黑" panose="020B0503020204020204" pitchFamily="34" charset="-122"/>
              </a:rPr>
              <a:t>Top-Secret  </a:t>
            </a:r>
            <a:r>
              <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rPr>
              <a:t>绝密</a:t>
            </a:r>
          </a:p>
        </p:txBody>
      </p:sp>
      <p:sp>
        <p:nvSpPr>
          <p:cNvPr id="28" name="矩形 27"/>
          <p:cNvSpPr/>
          <p:nvPr userDrawn="1"/>
        </p:nvSpPr>
        <p:spPr>
          <a:xfrm>
            <a:off x="7645233" y="4899307"/>
            <a:ext cx="1032655" cy="246221"/>
          </a:xfrm>
          <a:prstGeom prst="rect">
            <a:avLst/>
          </a:prstGeom>
        </p:spPr>
        <p:txBody>
          <a:bodyPr wrap="none" anchor="ctr" anchorCtr="1">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sz="10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0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文本框 26"/>
          <p:cNvSpPr txBox="1"/>
          <p:nvPr userDrawn="1"/>
        </p:nvSpPr>
        <p:spPr>
          <a:xfrm>
            <a:off x="8808952" y="4872162"/>
            <a:ext cx="341760" cy="246221"/>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fld id="{A5BB97A9-7D72-4F8F-8BC5-4E547C3F4DC5}" type="slidenum">
              <a:rPr lang="en-GB" altLang="zh-CN" sz="1000" noProof="0" smtClean="0"/>
              <a:pPr/>
              <a:t>‹#›</a:t>
            </a:fld>
            <a:endParaRPr lang="en-GB" altLang="zh-CN" sz="1000" noProof="0" dirty="0"/>
          </a:p>
        </p:txBody>
      </p:sp>
      <p:pic>
        <p:nvPicPr>
          <p:cNvPr id="9" name="图片 8">
            <a:extLst>
              <a:ext uri="{FF2B5EF4-FFF2-40B4-BE49-F238E27FC236}">
                <a16:creationId xmlns:a16="http://schemas.microsoft.com/office/drawing/2014/main" id="{629939CE-62C1-409F-A807-4E494B461C75}"/>
              </a:ext>
            </a:extLst>
          </p:cNvPr>
          <p:cNvPicPr>
            <a:picLocks noChangeAspect="1"/>
          </p:cNvPicPr>
          <p:nvPr userDrawn="1"/>
        </p:nvPicPr>
        <p:blipFill>
          <a:blip r:embed="rId14"/>
          <a:stretch>
            <a:fillRect/>
          </a:stretch>
        </p:blipFill>
        <p:spPr>
          <a:xfrm>
            <a:off x="7308304" y="451544"/>
            <a:ext cx="1600674" cy="266302"/>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hf hdr="0" ftr="0" dt="0"/>
  <p:txStyles>
    <p:titleStyle>
      <a:lvl1pPr algn="ctr" rtl="0" eaLnBrk="1" fontAlgn="base" hangingPunct="1">
        <a:spcBef>
          <a:spcPct val="0"/>
        </a:spcBef>
        <a:spcAft>
          <a:spcPct val="0"/>
        </a:spcAft>
        <a:defRPr sz="2800" b="1">
          <a:solidFill>
            <a:schemeClr val="tx1">
              <a:lumMod val="85000"/>
              <a:lumOff val="15000"/>
            </a:schemeClr>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2pPr>
      <a:lvl3pPr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3pPr>
      <a:lvl4pPr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4pPr>
      <a:lvl5pPr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5pPr>
      <a:lvl6pPr marL="457200"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6pPr>
      <a:lvl7pPr marL="914400"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7pPr>
      <a:lvl8pPr marL="1371600"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8pPr>
      <a:lvl9pPr marL="1828800"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9pPr>
    </p:titleStyle>
    <p:bodyStyle>
      <a:lvl1pPr marL="342900" indent="-342900" algn="l" rtl="0" eaLnBrk="1" fontAlgn="base" hangingPunct="1">
        <a:lnSpc>
          <a:spcPct val="150000"/>
        </a:lnSpc>
        <a:spcBef>
          <a:spcPct val="0"/>
        </a:spcBef>
        <a:spcAft>
          <a:spcPct val="0"/>
        </a:spcAft>
        <a:defRPr sz="1800" b="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lnSpc>
          <a:spcPct val="120000"/>
        </a:lnSpc>
        <a:spcBef>
          <a:spcPct val="50000"/>
        </a:spcBef>
        <a:spcAft>
          <a:spcPct val="0"/>
        </a:spcAft>
        <a:defRPr sz="1600">
          <a:solidFill>
            <a:schemeClr val="tx1">
              <a:lumMod val="85000"/>
              <a:lumOff val="15000"/>
            </a:schemeClr>
          </a:solidFill>
          <a:latin typeface="微软雅黑" panose="020B0503020204020204" pitchFamily="34" charset="-122"/>
          <a:ea typeface="微软雅黑" panose="020B0503020204020204" pitchFamily="34" charset="-122"/>
        </a:defRPr>
      </a:lvl2pPr>
      <a:lvl3pPr marL="1143000" indent="-228600" algn="l" rtl="0" eaLnBrk="1" fontAlgn="base" hangingPunct="1">
        <a:lnSpc>
          <a:spcPct val="120000"/>
        </a:lnSpc>
        <a:spcBef>
          <a:spcPct val="50000"/>
        </a:spcBef>
        <a:spcAft>
          <a:spcPct val="0"/>
        </a:spcAft>
        <a:defRPr sz="1400">
          <a:solidFill>
            <a:schemeClr val="tx1">
              <a:lumMod val="85000"/>
              <a:lumOff val="15000"/>
            </a:schemeClr>
          </a:solidFill>
          <a:latin typeface="微软雅黑" panose="020B0503020204020204" pitchFamily="34" charset="-122"/>
          <a:ea typeface="微软雅黑" panose="020B0503020204020204" pitchFamily="34" charset="-122"/>
        </a:defRPr>
      </a:lvl3pPr>
      <a:lvl4pPr marL="1600200" indent="-228600" algn="l" rtl="0" eaLnBrk="1" fontAlgn="base" hangingPunct="1">
        <a:lnSpc>
          <a:spcPct val="120000"/>
        </a:lnSpc>
        <a:spcBef>
          <a:spcPct val="50000"/>
        </a:spcBef>
        <a:spcAft>
          <a:spcPct val="0"/>
        </a:spcAft>
        <a:defRPr sz="1200">
          <a:solidFill>
            <a:schemeClr val="tx1">
              <a:lumMod val="85000"/>
              <a:lumOff val="15000"/>
            </a:schemeClr>
          </a:solidFill>
          <a:latin typeface="微软雅黑" panose="020B0503020204020204" pitchFamily="34" charset="-122"/>
          <a:ea typeface="微软雅黑" panose="020B0503020204020204" pitchFamily="34" charset="-122"/>
        </a:defRPr>
      </a:lvl4pPr>
      <a:lvl5pPr marL="2057400" indent="-228600" algn="l" rtl="0" eaLnBrk="1" fontAlgn="base" hangingPunct="1">
        <a:lnSpc>
          <a:spcPct val="120000"/>
        </a:lnSpc>
        <a:spcBef>
          <a:spcPct val="20000"/>
        </a:spcBef>
        <a:spcAft>
          <a:spcPct val="0"/>
        </a:spcAft>
        <a:defRPr sz="1100">
          <a:solidFill>
            <a:schemeClr val="tx1">
              <a:lumMod val="85000"/>
              <a:lumOff val="15000"/>
            </a:schemeClr>
          </a:solidFill>
          <a:latin typeface="微软雅黑" panose="020B0503020204020204" pitchFamily="34" charset="-122"/>
          <a:ea typeface="微软雅黑" panose="020B0503020204020204" pitchFamily="34" charset="-122"/>
        </a:defRPr>
      </a:lvl5pPr>
      <a:lvl6pPr marL="2514600" indent="-228600" algn="l" rtl="0" eaLnBrk="1" fontAlgn="base" hangingPunct="1">
        <a:lnSpc>
          <a:spcPct val="120000"/>
        </a:lnSpc>
        <a:spcBef>
          <a:spcPct val="20000"/>
        </a:spcBef>
        <a:spcAft>
          <a:spcPct val="0"/>
        </a:spcAft>
        <a:defRPr sz="1200">
          <a:solidFill>
            <a:schemeClr val="tx1"/>
          </a:solidFill>
          <a:latin typeface="+mj-lt"/>
          <a:ea typeface="+mn-ea"/>
        </a:defRPr>
      </a:lvl6pPr>
      <a:lvl7pPr marL="2971800" indent="-228600" algn="l" rtl="0" eaLnBrk="1" fontAlgn="base" hangingPunct="1">
        <a:lnSpc>
          <a:spcPct val="120000"/>
        </a:lnSpc>
        <a:spcBef>
          <a:spcPct val="20000"/>
        </a:spcBef>
        <a:spcAft>
          <a:spcPct val="0"/>
        </a:spcAft>
        <a:defRPr sz="1200">
          <a:solidFill>
            <a:schemeClr val="tx1"/>
          </a:solidFill>
          <a:latin typeface="+mj-lt"/>
          <a:ea typeface="+mn-ea"/>
        </a:defRPr>
      </a:lvl7pPr>
      <a:lvl8pPr marL="3429000" indent="-228600" algn="l" rtl="0" eaLnBrk="1" fontAlgn="base" hangingPunct="1">
        <a:lnSpc>
          <a:spcPct val="120000"/>
        </a:lnSpc>
        <a:spcBef>
          <a:spcPct val="20000"/>
        </a:spcBef>
        <a:spcAft>
          <a:spcPct val="0"/>
        </a:spcAft>
        <a:defRPr sz="1200">
          <a:solidFill>
            <a:schemeClr val="tx1"/>
          </a:solidFill>
          <a:latin typeface="+mj-lt"/>
          <a:ea typeface="+mn-ea"/>
        </a:defRPr>
      </a:lvl8pPr>
      <a:lvl9pPr marL="3886200" indent="-228600" algn="l" rtl="0" eaLnBrk="1" fontAlgn="base" hangingPunct="1">
        <a:lnSpc>
          <a:spcPct val="120000"/>
        </a:lnSpc>
        <a:spcBef>
          <a:spcPct val="20000"/>
        </a:spcBef>
        <a:spcAft>
          <a:spcPct val="0"/>
        </a:spcAft>
        <a:defRPr sz="12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 name="图片 21" descr="1.pn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21556" y="4892065"/>
            <a:ext cx="9144001" cy="247650"/>
          </a:xfrm>
          <a:prstGeom prst="rect">
            <a:avLst/>
          </a:prstGeom>
        </p:spPr>
      </p:pic>
      <p:sp>
        <p:nvSpPr>
          <p:cNvPr id="1026" name="Rectangle 25"/>
          <p:cNvSpPr>
            <a:spLocks noGrp="1" noChangeArrowheads="1"/>
          </p:cNvSpPr>
          <p:nvPr>
            <p:ph type="body" idx="1"/>
          </p:nvPr>
        </p:nvSpPr>
        <p:spPr bwMode="auto">
          <a:xfrm>
            <a:off x="457200" y="1080367"/>
            <a:ext cx="8229600" cy="3363591"/>
          </a:xfrm>
          <a:prstGeom prst="rect">
            <a:avLst/>
          </a:prstGeom>
          <a:noFill/>
          <a:ln w="9525">
            <a:noFill/>
            <a:miter lim="800000"/>
          </a:ln>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9" name="Rectangle 24"/>
          <p:cNvSpPr>
            <a:spLocks noGrp="1" noChangeArrowheads="1"/>
          </p:cNvSpPr>
          <p:nvPr>
            <p:ph type="title"/>
          </p:nvPr>
        </p:nvSpPr>
        <p:spPr bwMode="auto">
          <a:xfrm>
            <a:off x="457357" y="339491"/>
            <a:ext cx="8229443" cy="457200"/>
          </a:xfrm>
          <a:prstGeom prst="rect">
            <a:avLst/>
          </a:prstGeom>
          <a:noFill/>
          <a:ln w="9525">
            <a:noFill/>
            <a:miter lim="800000"/>
          </a:ln>
        </p:spPr>
        <p:txBody>
          <a:bodyPr vert="horz" wrap="square" lIns="91440" tIns="45720" rIns="91440" bIns="45720" numCol="1" anchor="ctr" anchorCtr="0" compatLnSpc="1"/>
          <a:lstStyle/>
          <a:p>
            <a:pPr lvl="0"/>
            <a:r>
              <a:rPr lang="zh-CN" altLang="en-US" dirty="0"/>
              <a:t>单击此处编辑母版标题样式</a:t>
            </a:r>
          </a:p>
        </p:txBody>
      </p:sp>
      <p:sp>
        <p:nvSpPr>
          <p:cNvPr id="15" name="矩形 14"/>
          <p:cNvSpPr/>
          <p:nvPr userDrawn="1"/>
        </p:nvSpPr>
        <p:spPr>
          <a:xfrm>
            <a:off x="3822222" y="4924271"/>
            <a:ext cx="1502680" cy="215444"/>
          </a:xfrm>
          <a:prstGeom prst="rect">
            <a:avLst/>
          </a:prstGeom>
        </p:spPr>
        <p:txBody>
          <a:bodyPr wrap="square" anchor="ctr" anchorCtr="1">
            <a:spAutoFit/>
          </a:bodyPr>
          <a:lstStyle/>
          <a:p>
            <a:r>
              <a:rPr lang="en-US" altLang="zh-CN" sz="800" b="1" dirty="0">
                <a:solidFill>
                  <a:schemeClr val="tx1">
                    <a:lumMod val="50000"/>
                    <a:lumOff val="50000"/>
                  </a:schemeClr>
                </a:solidFill>
                <a:latin typeface="微软雅黑" panose="020B0503020204020204" pitchFamily="34" charset="-122"/>
                <a:ea typeface="微软雅黑" panose="020B0503020204020204" pitchFamily="34" charset="-122"/>
              </a:rPr>
              <a:t>Secret </a:t>
            </a:r>
            <a:r>
              <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rPr>
              <a:t>机密</a:t>
            </a:r>
            <a:r>
              <a:rPr lang="en-US" altLang="zh-CN" sz="800" b="1" dirty="0">
                <a:solidFill>
                  <a:schemeClr val="tx1">
                    <a:lumMod val="50000"/>
                    <a:lumOff val="50000"/>
                  </a:schemeClr>
                </a:solidFill>
                <a:latin typeface="微软雅黑" panose="020B0503020204020204" pitchFamily="34" charset="-122"/>
                <a:ea typeface="微软雅黑" panose="020B0503020204020204" pitchFamily="34" charset="-122"/>
              </a:rPr>
              <a:t> </a:t>
            </a:r>
            <a:endPar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矩形 26"/>
          <p:cNvSpPr/>
          <p:nvPr userDrawn="1"/>
        </p:nvSpPr>
        <p:spPr>
          <a:xfrm>
            <a:off x="7645233" y="4899307"/>
            <a:ext cx="1032655" cy="246221"/>
          </a:xfrm>
          <a:prstGeom prst="rect">
            <a:avLst/>
          </a:prstGeom>
        </p:spPr>
        <p:txBody>
          <a:bodyPr wrap="none" anchor="ctr" anchorCtr="1">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sz="10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0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文本框 26"/>
          <p:cNvSpPr txBox="1"/>
          <p:nvPr userDrawn="1"/>
        </p:nvSpPr>
        <p:spPr>
          <a:xfrm>
            <a:off x="8808952" y="4872162"/>
            <a:ext cx="341760" cy="246221"/>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fld id="{A5BB97A9-7D72-4F8F-8BC5-4E547C3F4DC5}" type="slidenum">
              <a:rPr lang="en-GB" altLang="zh-CN" sz="1000" noProof="0" smtClean="0"/>
              <a:pPr/>
              <a:t>‹#›</a:t>
            </a:fld>
            <a:endParaRPr lang="en-GB" altLang="zh-CN" sz="1000" noProof="0" dirty="0"/>
          </a:p>
        </p:txBody>
      </p:sp>
      <p:pic>
        <p:nvPicPr>
          <p:cNvPr id="9" name="图片 8">
            <a:extLst>
              <a:ext uri="{FF2B5EF4-FFF2-40B4-BE49-F238E27FC236}">
                <a16:creationId xmlns:a16="http://schemas.microsoft.com/office/drawing/2014/main" id="{59BE7DB4-F68B-47D5-86E2-6FDA42A6BE2F}"/>
              </a:ext>
            </a:extLst>
          </p:cNvPr>
          <p:cNvPicPr>
            <a:picLocks noChangeAspect="1"/>
          </p:cNvPicPr>
          <p:nvPr userDrawn="1"/>
        </p:nvPicPr>
        <p:blipFill>
          <a:blip r:embed="rId14"/>
          <a:stretch>
            <a:fillRect/>
          </a:stretch>
        </p:blipFill>
        <p:spPr>
          <a:xfrm>
            <a:off x="7308304" y="451544"/>
            <a:ext cx="1600674" cy="266302"/>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hf hdr="0" ftr="0" dt="0"/>
  <p:txStyles>
    <p:titleStyle>
      <a:lvl1pPr algn="ctr" rtl="0" eaLnBrk="1" fontAlgn="base" hangingPunct="1">
        <a:spcBef>
          <a:spcPct val="0"/>
        </a:spcBef>
        <a:spcAft>
          <a:spcPct val="0"/>
        </a:spcAft>
        <a:defRPr sz="2800" b="1">
          <a:solidFill>
            <a:schemeClr val="tx1">
              <a:lumMod val="85000"/>
              <a:lumOff val="15000"/>
            </a:schemeClr>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2pPr>
      <a:lvl3pPr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3pPr>
      <a:lvl4pPr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4pPr>
      <a:lvl5pPr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5pPr>
      <a:lvl6pPr marL="457200"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6pPr>
      <a:lvl7pPr marL="914400"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7pPr>
      <a:lvl8pPr marL="1371600"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8pPr>
      <a:lvl9pPr marL="1828800"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9pPr>
    </p:titleStyle>
    <p:bodyStyle>
      <a:lvl1pPr marL="342900" indent="-342900" algn="l" rtl="0" eaLnBrk="1" fontAlgn="base" hangingPunct="1">
        <a:lnSpc>
          <a:spcPct val="150000"/>
        </a:lnSpc>
        <a:spcBef>
          <a:spcPct val="0"/>
        </a:spcBef>
        <a:spcAft>
          <a:spcPct val="0"/>
        </a:spcAft>
        <a:defRPr sz="1800" b="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lnSpc>
          <a:spcPct val="120000"/>
        </a:lnSpc>
        <a:spcBef>
          <a:spcPct val="50000"/>
        </a:spcBef>
        <a:spcAft>
          <a:spcPct val="0"/>
        </a:spcAft>
        <a:defRPr sz="1600">
          <a:solidFill>
            <a:schemeClr val="tx1">
              <a:lumMod val="85000"/>
              <a:lumOff val="15000"/>
            </a:schemeClr>
          </a:solidFill>
          <a:latin typeface="微软雅黑" panose="020B0503020204020204" pitchFamily="34" charset="-122"/>
          <a:ea typeface="微软雅黑" panose="020B0503020204020204" pitchFamily="34" charset="-122"/>
        </a:defRPr>
      </a:lvl2pPr>
      <a:lvl3pPr marL="1143000" indent="-228600" algn="l" rtl="0" eaLnBrk="1" fontAlgn="base" hangingPunct="1">
        <a:lnSpc>
          <a:spcPct val="120000"/>
        </a:lnSpc>
        <a:spcBef>
          <a:spcPct val="50000"/>
        </a:spcBef>
        <a:spcAft>
          <a:spcPct val="0"/>
        </a:spcAft>
        <a:defRPr sz="1400">
          <a:solidFill>
            <a:schemeClr val="tx1">
              <a:lumMod val="85000"/>
              <a:lumOff val="15000"/>
            </a:schemeClr>
          </a:solidFill>
          <a:latin typeface="微软雅黑" panose="020B0503020204020204" pitchFamily="34" charset="-122"/>
          <a:ea typeface="微软雅黑" panose="020B0503020204020204" pitchFamily="34" charset="-122"/>
        </a:defRPr>
      </a:lvl3pPr>
      <a:lvl4pPr marL="1600200" indent="-228600" algn="l" rtl="0" eaLnBrk="1" fontAlgn="base" hangingPunct="1">
        <a:lnSpc>
          <a:spcPct val="120000"/>
        </a:lnSpc>
        <a:spcBef>
          <a:spcPct val="50000"/>
        </a:spcBef>
        <a:spcAft>
          <a:spcPct val="0"/>
        </a:spcAft>
        <a:defRPr sz="1200">
          <a:solidFill>
            <a:schemeClr val="tx1">
              <a:lumMod val="85000"/>
              <a:lumOff val="15000"/>
            </a:schemeClr>
          </a:solidFill>
          <a:latin typeface="微软雅黑" panose="020B0503020204020204" pitchFamily="34" charset="-122"/>
          <a:ea typeface="微软雅黑" panose="020B0503020204020204" pitchFamily="34" charset="-122"/>
        </a:defRPr>
      </a:lvl4pPr>
      <a:lvl5pPr marL="2057400" indent="-228600" algn="l" rtl="0" eaLnBrk="1" fontAlgn="base" hangingPunct="1">
        <a:lnSpc>
          <a:spcPct val="120000"/>
        </a:lnSpc>
        <a:spcBef>
          <a:spcPct val="20000"/>
        </a:spcBef>
        <a:spcAft>
          <a:spcPct val="0"/>
        </a:spcAft>
        <a:defRPr sz="1100">
          <a:solidFill>
            <a:schemeClr val="tx1">
              <a:lumMod val="85000"/>
              <a:lumOff val="15000"/>
            </a:schemeClr>
          </a:solidFill>
          <a:latin typeface="微软雅黑" panose="020B0503020204020204" pitchFamily="34" charset="-122"/>
          <a:ea typeface="微软雅黑" panose="020B0503020204020204" pitchFamily="34" charset="-122"/>
        </a:defRPr>
      </a:lvl5pPr>
      <a:lvl6pPr marL="2514600" indent="-228600" algn="l" rtl="0" eaLnBrk="1" fontAlgn="base" hangingPunct="1">
        <a:lnSpc>
          <a:spcPct val="120000"/>
        </a:lnSpc>
        <a:spcBef>
          <a:spcPct val="20000"/>
        </a:spcBef>
        <a:spcAft>
          <a:spcPct val="0"/>
        </a:spcAft>
        <a:defRPr sz="1200">
          <a:solidFill>
            <a:schemeClr val="tx1"/>
          </a:solidFill>
          <a:latin typeface="+mj-lt"/>
          <a:ea typeface="+mn-ea"/>
        </a:defRPr>
      </a:lvl6pPr>
      <a:lvl7pPr marL="2971800" indent="-228600" algn="l" rtl="0" eaLnBrk="1" fontAlgn="base" hangingPunct="1">
        <a:lnSpc>
          <a:spcPct val="120000"/>
        </a:lnSpc>
        <a:spcBef>
          <a:spcPct val="20000"/>
        </a:spcBef>
        <a:spcAft>
          <a:spcPct val="0"/>
        </a:spcAft>
        <a:defRPr sz="1200">
          <a:solidFill>
            <a:schemeClr val="tx1"/>
          </a:solidFill>
          <a:latin typeface="+mj-lt"/>
          <a:ea typeface="+mn-ea"/>
        </a:defRPr>
      </a:lvl7pPr>
      <a:lvl8pPr marL="3429000" indent="-228600" algn="l" rtl="0" eaLnBrk="1" fontAlgn="base" hangingPunct="1">
        <a:lnSpc>
          <a:spcPct val="120000"/>
        </a:lnSpc>
        <a:spcBef>
          <a:spcPct val="20000"/>
        </a:spcBef>
        <a:spcAft>
          <a:spcPct val="0"/>
        </a:spcAft>
        <a:defRPr sz="1200">
          <a:solidFill>
            <a:schemeClr val="tx1"/>
          </a:solidFill>
          <a:latin typeface="+mj-lt"/>
          <a:ea typeface="+mn-ea"/>
        </a:defRPr>
      </a:lvl8pPr>
      <a:lvl9pPr marL="3886200" indent="-228600" algn="l" rtl="0" eaLnBrk="1" fontAlgn="base" hangingPunct="1">
        <a:lnSpc>
          <a:spcPct val="120000"/>
        </a:lnSpc>
        <a:spcBef>
          <a:spcPct val="20000"/>
        </a:spcBef>
        <a:spcAft>
          <a:spcPct val="0"/>
        </a:spcAft>
        <a:defRPr sz="12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 name="图片 25" descr="1.png"/>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21556" y="4892065"/>
            <a:ext cx="9144001" cy="247650"/>
          </a:xfrm>
          <a:prstGeom prst="rect">
            <a:avLst/>
          </a:prstGeom>
        </p:spPr>
      </p:pic>
      <p:sp>
        <p:nvSpPr>
          <p:cNvPr id="1026" name="Rectangle 25"/>
          <p:cNvSpPr>
            <a:spLocks noGrp="1" noChangeArrowheads="1"/>
          </p:cNvSpPr>
          <p:nvPr>
            <p:ph type="body" idx="1"/>
          </p:nvPr>
        </p:nvSpPr>
        <p:spPr bwMode="auto">
          <a:xfrm>
            <a:off x="457200" y="1080367"/>
            <a:ext cx="8229600" cy="3363591"/>
          </a:xfrm>
          <a:prstGeom prst="rect">
            <a:avLst/>
          </a:prstGeom>
          <a:noFill/>
          <a:ln w="9525">
            <a:noFill/>
            <a:miter lim="800000"/>
          </a:ln>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9" name="Rectangle 24"/>
          <p:cNvSpPr>
            <a:spLocks noGrp="1" noChangeArrowheads="1"/>
          </p:cNvSpPr>
          <p:nvPr>
            <p:ph type="title"/>
          </p:nvPr>
        </p:nvSpPr>
        <p:spPr bwMode="auto">
          <a:xfrm>
            <a:off x="457357" y="339491"/>
            <a:ext cx="8229443" cy="457200"/>
          </a:xfrm>
          <a:prstGeom prst="rect">
            <a:avLst/>
          </a:prstGeom>
          <a:noFill/>
          <a:ln w="9525">
            <a:noFill/>
            <a:miter lim="800000"/>
          </a:ln>
        </p:spPr>
        <p:txBody>
          <a:bodyPr vert="horz" wrap="square" lIns="91440" tIns="45720" rIns="91440" bIns="45720" numCol="1" anchor="ctr" anchorCtr="0" compatLnSpc="1"/>
          <a:lstStyle/>
          <a:p>
            <a:pPr lvl="0"/>
            <a:r>
              <a:rPr lang="zh-CN" altLang="en-US" dirty="0"/>
              <a:t>单击此处编辑母版标题样式</a:t>
            </a:r>
          </a:p>
        </p:txBody>
      </p:sp>
      <p:sp>
        <p:nvSpPr>
          <p:cNvPr id="13" name="矩形 12"/>
          <p:cNvSpPr/>
          <p:nvPr userDrawn="1"/>
        </p:nvSpPr>
        <p:spPr>
          <a:xfrm>
            <a:off x="4041403" y="4924271"/>
            <a:ext cx="1051891" cy="215444"/>
          </a:xfrm>
          <a:prstGeom prst="rect">
            <a:avLst/>
          </a:prstGeom>
        </p:spPr>
        <p:txBody>
          <a:bodyPr wrap="none" anchor="ctr" anchorCtr="1">
            <a:spAutoFit/>
          </a:bodyPr>
          <a:lstStyle/>
          <a:p>
            <a:r>
              <a:rPr lang="en-US" altLang="zh-CN" sz="8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Confidential</a:t>
            </a:r>
            <a:r>
              <a:rPr lang="en-US" altLang="zh-CN" sz="800" b="1"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rPr>
              <a:t>秘密</a:t>
            </a:r>
          </a:p>
        </p:txBody>
      </p:sp>
      <p:sp>
        <p:nvSpPr>
          <p:cNvPr id="28" name="矩形 27"/>
          <p:cNvSpPr/>
          <p:nvPr userDrawn="1"/>
        </p:nvSpPr>
        <p:spPr>
          <a:xfrm>
            <a:off x="7645233" y="4899307"/>
            <a:ext cx="1032655" cy="246221"/>
          </a:xfrm>
          <a:prstGeom prst="rect">
            <a:avLst/>
          </a:prstGeom>
        </p:spPr>
        <p:txBody>
          <a:bodyPr wrap="none" anchor="ctr" anchorCtr="1">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sz="10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0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文本框 26"/>
          <p:cNvSpPr txBox="1"/>
          <p:nvPr userDrawn="1"/>
        </p:nvSpPr>
        <p:spPr>
          <a:xfrm>
            <a:off x="8808952" y="4872162"/>
            <a:ext cx="341760" cy="246221"/>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fld id="{A5BB97A9-7D72-4F8F-8BC5-4E547C3F4DC5}" type="slidenum">
              <a:rPr lang="en-GB" altLang="zh-CN" sz="1000" noProof="0" smtClean="0"/>
              <a:pPr/>
              <a:t>‹#›</a:t>
            </a:fld>
            <a:endParaRPr lang="en-GB" altLang="zh-CN" sz="1000" noProof="0" dirty="0"/>
          </a:p>
        </p:txBody>
      </p:sp>
      <p:pic>
        <p:nvPicPr>
          <p:cNvPr id="9" name="图片 8">
            <a:extLst>
              <a:ext uri="{FF2B5EF4-FFF2-40B4-BE49-F238E27FC236}">
                <a16:creationId xmlns:a16="http://schemas.microsoft.com/office/drawing/2014/main" id="{981544A1-B23F-4332-9A7E-6DE8171C5C87}"/>
              </a:ext>
            </a:extLst>
          </p:cNvPr>
          <p:cNvPicPr>
            <a:picLocks noChangeAspect="1"/>
          </p:cNvPicPr>
          <p:nvPr userDrawn="1"/>
        </p:nvPicPr>
        <p:blipFill>
          <a:blip r:embed="rId16"/>
          <a:stretch>
            <a:fillRect/>
          </a:stretch>
        </p:blipFill>
        <p:spPr>
          <a:xfrm>
            <a:off x="7308304" y="451544"/>
            <a:ext cx="1600674" cy="266302"/>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01" r:id="rId12"/>
    <p:sldLayoutId id="2147483703" r:id="rId13"/>
  </p:sldLayoutIdLst>
  <p:transition/>
  <p:hf hdr="0" ftr="0" dt="0"/>
  <p:txStyles>
    <p:titleStyle>
      <a:lvl1pPr algn="ctr" rtl="0" eaLnBrk="1" fontAlgn="base" hangingPunct="1">
        <a:spcBef>
          <a:spcPct val="0"/>
        </a:spcBef>
        <a:spcAft>
          <a:spcPct val="0"/>
        </a:spcAft>
        <a:defRPr sz="2800" b="1">
          <a:solidFill>
            <a:schemeClr val="tx1">
              <a:lumMod val="85000"/>
              <a:lumOff val="15000"/>
            </a:schemeClr>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2pPr>
      <a:lvl3pPr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3pPr>
      <a:lvl4pPr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4pPr>
      <a:lvl5pPr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5pPr>
      <a:lvl6pPr marL="457200"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6pPr>
      <a:lvl7pPr marL="914400"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7pPr>
      <a:lvl8pPr marL="1371600"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8pPr>
      <a:lvl9pPr marL="1828800"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9pPr>
    </p:titleStyle>
    <p:bodyStyle>
      <a:lvl1pPr marL="342900" indent="-342900" algn="l" rtl="0" eaLnBrk="1" fontAlgn="base" hangingPunct="1">
        <a:lnSpc>
          <a:spcPct val="150000"/>
        </a:lnSpc>
        <a:spcBef>
          <a:spcPct val="0"/>
        </a:spcBef>
        <a:spcAft>
          <a:spcPct val="0"/>
        </a:spcAft>
        <a:defRPr sz="1800" b="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lnSpc>
          <a:spcPct val="120000"/>
        </a:lnSpc>
        <a:spcBef>
          <a:spcPct val="50000"/>
        </a:spcBef>
        <a:spcAft>
          <a:spcPct val="0"/>
        </a:spcAft>
        <a:defRPr sz="1600">
          <a:solidFill>
            <a:schemeClr val="tx1">
              <a:lumMod val="85000"/>
              <a:lumOff val="15000"/>
            </a:schemeClr>
          </a:solidFill>
          <a:latin typeface="微软雅黑" panose="020B0503020204020204" pitchFamily="34" charset="-122"/>
          <a:ea typeface="微软雅黑" panose="020B0503020204020204" pitchFamily="34" charset="-122"/>
        </a:defRPr>
      </a:lvl2pPr>
      <a:lvl3pPr marL="1143000" indent="-228600" algn="l" rtl="0" eaLnBrk="1" fontAlgn="base" hangingPunct="1">
        <a:lnSpc>
          <a:spcPct val="120000"/>
        </a:lnSpc>
        <a:spcBef>
          <a:spcPct val="50000"/>
        </a:spcBef>
        <a:spcAft>
          <a:spcPct val="0"/>
        </a:spcAft>
        <a:defRPr sz="1400">
          <a:solidFill>
            <a:schemeClr val="tx1">
              <a:lumMod val="85000"/>
              <a:lumOff val="15000"/>
            </a:schemeClr>
          </a:solidFill>
          <a:latin typeface="微软雅黑" panose="020B0503020204020204" pitchFamily="34" charset="-122"/>
          <a:ea typeface="微软雅黑" panose="020B0503020204020204" pitchFamily="34" charset="-122"/>
        </a:defRPr>
      </a:lvl3pPr>
      <a:lvl4pPr marL="1600200" indent="-228600" algn="l" rtl="0" eaLnBrk="1" fontAlgn="base" hangingPunct="1">
        <a:lnSpc>
          <a:spcPct val="120000"/>
        </a:lnSpc>
        <a:spcBef>
          <a:spcPct val="50000"/>
        </a:spcBef>
        <a:spcAft>
          <a:spcPct val="0"/>
        </a:spcAft>
        <a:defRPr sz="1200">
          <a:solidFill>
            <a:schemeClr val="tx1">
              <a:lumMod val="85000"/>
              <a:lumOff val="15000"/>
            </a:schemeClr>
          </a:solidFill>
          <a:latin typeface="微软雅黑" panose="020B0503020204020204" pitchFamily="34" charset="-122"/>
          <a:ea typeface="微软雅黑" panose="020B0503020204020204" pitchFamily="34" charset="-122"/>
        </a:defRPr>
      </a:lvl4pPr>
      <a:lvl5pPr marL="2057400" indent="-228600" algn="l" rtl="0" eaLnBrk="1" fontAlgn="base" hangingPunct="1">
        <a:lnSpc>
          <a:spcPct val="120000"/>
        </a:lnSpc>
        <a:spcBef>
          <a:spcPct val="20000"/>
        </a:spcBef>
        <a:spcAft>
          <a:spcPct val="0"/>
        </a:spcAft>
        <a:defRPr sz="1100">
          <a:solidFill>
            <a:schemeClr val="tx1">
              <a:lumMod val="85000"/>
              <a:lumOff val="15000"/>
            </a:schemeClr>
          </a:solidFill>
          <a:latin typeface="微软雅黑" panose="020B0503020204020204" pitchFamily="34" charset="-122"/>
          <a:ea typeface="微软雅黑" panose="020B0503020204020204" pitchFamily="34" charset="-122"/>
        </a:defRPr>
      </a:lvl5pPr>
      <a:lvl6pPr marL="2514600" indent="-228600" algn="l" rtl="0" eaLnBrk="1" fontAlgn="base" hangingPunct="1">
        <a:lnSpc>
          <a:spcPct val="120000"/>
        </a:lnSpc>
        <a:spcBef>
          <a:spcPct val="20000"/>
        </a:spcBef>
        <a:spcAft>
          <a:spcPct val="0"/>
        </a:spcAft>
        <a:defRPr sz="1200">
          <a:solidFill>
            <a:schemeClr val="tx1"/>
          </a:solidFill>
          <a:latin typeface="+mj-lt"/>
          <a:ea typeface="+mn-ea"/>
        </a:defRPr>
      </a:lvl6pPr>
      <a:lvl7pPr marL="2971800" indent="-228600" algn="l" rtl="0" eaLnBrk="1" fontAlgn="base" hangingPunct="1">
        <a:lnSpc>
          <a:spcPct val="120000"/>
        </a:lnSpc>
        <a:spcBef>
          <a:spcPct val="20000"/>
        </a:spcBef>
        <a:spcAft>
          <a:spcPct val="0"/>
        </a:spcAft>
        <a:defRPr sz="1200">
          <a:solidFill>
            <a:schemeClr val="tx1"/>
          </a:solidFill>
          <a:latin typeface="+mj-lt"/>
          <a:ea typeface="+mn-ea"/>
        </a:defRPr>
      </a:lvl7pPr>
      <a:lvl8pPr marL="3429000" indent="-228600" algn="l" rtl="0" eaLnBrk="1" fontAlgn="base" hangingPunct="1">
        <a:lnSpc>
          <a:spcPct val="120000"/>
        </a:lnSpc>
        <a:spcBef>
          <a:spcPct val="20000"/>
        </a:spcBef>
        <a:spcAft>
          <a:spcPct val="0"/>
        </a:spcAft>
        <a:defRPr sz="1200">
          <a:solidFill>
            <a:schemeClr val="tx1"/>
          </a:solidFill>
          <a:latin typeface="+mj-lt"/>
          <a:ea typeface="+mn-ea"/>
        </a:defRPr>
      </a:lvl8pPr>
      <a:lvl9pPr marL="3886200" indent="-228600" algn="l" rtl="0" eaLnBrk="1" fontAlgn="base" hangingPunct="1">
        <a:lnSpc>
          <a:spcPct val="120000"/>
        </a:lnSpc>
        <a:spcBef>
          <a:spcPct val="20000"/>
        </a:spcBef>
        <a:spcAft>
          <a:spcPct val="0"/>
        </a:spcAft>
        <a:defRPr sz="12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 name="图片 25" descr="1.pn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21556" y="4892065"/>
            <a:ext cx="9144001" cy="247650"/>
          </a:xfrm>
          <a:prstGeom prst="rect">
            <a:avLst/>
          </a:prstGeom>
        </p:spPr>
      </p:pic>
      <p:sp>
        <p:nvSpPr>
          <p:cNvPr id="13" name="矩形 12"/>
          <p:cNvSpPr/>
          <p:nvPr userDrawn="1"/>
        </p:nvSpPr>
        <p:spPr>
          <a:xfrm>
            <a:off x="4135137" y="4924271"/>
            <a:ext cx="851515" cy="215444"/>
          </a:xfrm>
          <a:prstGeom prst="rect">
            <a:avLst/>
          </a:prstGeom>
        </p:spPr>
        <p:txBody>
          <a:bodyPr wrap="none" anchor="ctr" anchorCtr="1">
            <a:spAutoFit/>
          </a:bodyPr>
          <a:lstStyle/>
          <a:p>
            <a:r>
              <a:rPr lang="en-US" altLang="zh-CN" sz="8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Internal</a:t>
            </a:r>
            <a:r>
              <a:rPr lang="en-US" altLang="zh-CN" sz="800" b="1"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rPr>
              <a:t>内参</a:t>
            </a:r>
          </a:p>
        </p:txBody>
      </p:sp>
      <p:sp>
        <p:nvSpPr>
          <p:cNvPr id="28" name="矩形 27"/>
          <p:cNvSpPr/>
          <p:nvPr userDrawn="1"/>
        </p:nvSpPr>
        <p:spPr>
          <a:xfrm>
            <a:off x="7645233" y="4899307"/>
            <a:ext cx="1032655" cy="246221"/>
          </a:xfrm>
          <a:prstGeom prst="rect">
            <a:avLst/>
          </a:prstGeom>
        </p:spPr>
        <p:txBody>
          <a:bodyPr wrap="none" anchor="ctr" anchorCtr="1">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sz="10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0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文本框 26"/>
          <p:cNvSpPr txBox="1"/>
          <p:nvPr userDrawn="1"/>
        </p:nvSpPr>
        <p:spPr>
          <a:xfrm>
            <a:off x="8808952" y="4872162"/>
            <a:ext cx="341760" cy="246221"/>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fld id="{A5BB97A9-7D72-4F8F-8BC5-4E547C3F4DC5}" type="slidenum">
              <a:rPr lang="en-GB" altLang="zh-CN" sz="1000" noProof="0" smtClean="0"/>
              <a:pPr/>
              <a:t>‹#›</a:t>
            </a:fld>
            <a:endParaRPr lang="en-GB" altLang="zh-CN" sz="1000" noProof="0" dirty="0"/>
          </a:p>
        </p:txBody>
      </p:sp>
      <p:sp>
        <p:nvSpPr>
          <p:cNvPr id="1029" name="Rectangle 24"/>
          <p:cNvSpPr>
            <a:spLocks noGrp="1" noChangeArrowheads="1"/>
          </p:cNvSpPr>
          <p:nvPr>
            <p:ph type="title"/>
          </p:nvPr>
        </p:nvSpPr>
        <p:spPr bwMode="auto">
          <a:xfrm>
            <a:off x="457357" y="339491"/>
            <a:ext cx="8229443" cy="457200"/>
          </a:xfrm>
          <a:prstGeom prst="rect">
            <a:avLst/>
          </a:prstGeom>
          <a:noFill/>
          <a:ln w="9525">
            <a:noFill/>
            <a:miter lim="800000"/>
          </a:ln>
        </p:spPr>
        <p:txBody>
          <a:bodyPr vert="horz" wrap="square" lIns="91440" tIns="45720" rIns="91440" bIns="45720" numCol="1" anchor="ctr" anchorCtr="0" compatLnSpc="1"/>
          <a:lstStyle/>
          <a:p>
            <a:pPr lvl="0"/>
            <a:r>
              <a:rPr lang="zh-CN" altLang="en-US" dirty="0"/>
              <a:t>单击此处编辑母版标题样式</a:t>
            </a:r>
          </a:p>
        </p:txBody>
      </p:sp>
      <p:sp>
        <p:nvSpPr>
          <p:cNvPr id="1026" name="Rectangle 25"/>
          <p:cNvSpPr>
            <a:spLocks noGrp="1" noChangeArrowheads="1"/>
          </p:cNvSpPr>
          <p:nvPr>
            <p:ph type="body" idx="1"/>
          </p:nvPr>
        </p:nvSpPr>
        <p:spPr bwMode="auto">
          <a:xfrm>
            <a:off x="457200" y="1080367"/>
            <a:ext cx="8229600" cy="3363591"/>
          </a:xfrm>
          <a:prstGeom prst="rect">
            <a:avLst/>
          </a:prstGeom>
          <a:noFill/>
          <a:ln w="9525">
            <a:noFill/>
            <a:miter lim="800000"/>
          </a:ln>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9" name="图片 8">
            <a:extLst>
              <a:ext uri="{FF2B5EF4-FFF2-40B4-BE49-F238E27FC236}">
                <a16:creationId xmlns:a16="http://schemas.microsoft.com/office/drawing/2014/main" id="{E09DABCB-AA04-4A54-A06F-3613FEE3F112}"/>
              </a:ext>
            </a:extLst>
          </p:cNvPr>
          <p:cNvPicPr>
            <a:picLocks noChangeAspect="1"/>
          </p:cNvPicPr>
          <p:nvPr userDrawn="1"/>
        </p:nvPicPr>
        <p:blipFill>
          <a:blip r:embed="rId14"/>
          <a:stretch>
            <a:fillRect/>
          </a:stretch>
        </p:blipFill>
        <p:spPr>
          <a:xfrm>
            <a:off x="7308304" y="451544"/>
            <a:ext cx="1600674" cy="266302"/>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hf hdr="0" ftr="0" dt="0"/>
  <p:txStyles>
    <p:titleStyle>
      <a:lvl1pPr algn="ctr" rtl="0" eaLnBrk="1" fontAlgn="base" hangingPunct="1">
        <a:spcBef>
          <a:spcPct val="0"/>
        </a:spcBef>
        <a:spcAft>
          <a:spcPct val="0"/>
        </a:spcAft>
        <a:defRPr sz="2800" b="1">
          <a:solidFill>
            <a:schemeClr val="tx1">
              <a:lumMod val="85000"/>
              <a:lumOff val="15000"/>
            </a:schemeClr>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2pPr>
      <a:lvl3pPr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3pPr>
      <a:lvl4pPr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4pPr>
      <a:lvl5pPr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5pPr>
      <a:lvl6pPr marL="457200"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6pPr>
      <a:lvl7pPr marL="914400"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7pPr>
      <a:lvl8pPr marL="1371600"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8pPr>
      <a:lvl9pPr marL="1828800" algn="l" rtl="0" eaLnBrk="1" fontAlgn="base" hangingPunct="1">
        <a:spcBef>
          <a:spcPct val="0"/>
        </a:spcBef>
        <a:spcAft>
          <a:spcPct val="0"/>
        </a:spcAft>
        <a:defRPr sz="3200" b="1">
          <a:solidFill>
            <a:srgbClr val="CC0000"/>
          </a:solidFill>
          <a:latin typeface="Arial" panose="020B0604020202020204" pitchFamily="34" charset="0"/>
          <a:ea typeface="华文细黑" panose="02010600040101010101" pitchFamily="2" charset="-122"/>
        </a:defRPr>
      </a:lvl9pPr>
    </p:titleStyle>
    <p:bodyStyle>
      <a:lvl1pPr marL="342900" indent="-342900" algn="l" rtl="0" eaLnBrk="1" fontAlgn="base" hangingPunct="1">
        <a:lnSpc>
          <a:spcPct val="150000"/>
        </a:lnSpc>
        <a:spcBef>
          <a:spcPct val="0"/>
        </a:spcBef>
        <a:spcAft>
          <a:spcPct val="0"/>
        </a:spcAft>
        <a:defRPr sz="1800" b="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lnSpc>
          <a:spcPct val="120000"/>
        </a:lnSpc>
        <a:spcBef>
          <a:spcPct val="50000"/>
        </a:spcBef>
        <a:spcAft>
          <a:spcPct val="0"/>
        </a:spcAft>
        <a:defRPr sz="1600">
          <a:solidFill>
            <a:schemeClr val="tx1">
              <a:lumMod val="85000"/>
              <a:lumOff val="15000"/>
            </a:schemeClr>
          </a:solidFill>
          <a:latin typeface="微软雅黑" panose="020B0503020204020204" pitchFamily="34" charset="-122"/>
          <a:ea typeface="微软雅黑" panose="020B0503020204020204" pitchFamily="34" charset="-122"/>
        </a:defRPr>
      </a:lvl2pPr>
      <a:lvl3pPr marL="1143000" indent="-228600" algn="l" rtl="0" eaLnBrk="1" fontAlgn="base" hangingPunct="1">
        <a:lnSpc>
          <a:spcPct val="120000"/>
        </a:lnSpc>
        <a:spcBef>
          <a:spcPct val="50000"/>
        </a:spcBef>
        <a:spcAft>
          <a:spcPct val="0"/>
        </a:spcAft>
        <a:defRPr sz="1400">
          <a:solidFill>
            <a:schemeClr val="tx1">
              <a:lumMod val="85000"/>
              <a:lumOff val="15000"/>
            </a:schemeClr>
          </a:solidFill>
          <a:latin typeface="微软雅黑" panose="020B0503020204020204" pitchFamily="34" charset="-122"/>
          <a:ea typeface="微软雅黑" panose="020B0503020204020204" pitchFamily="34" charset="-122"/>
        </a:defRPr>
      </a:lvl3pPr>
      <a:lvl4pPr marL="1600200" indent="-228600" algn="l" rtl="0" eaLnBrk="1" fontAlgn="base" hangingPunct="1">
        <a:lnSpc>
          <a:spcPct val="120000"/>
        </a:lnSpc>
        <a:spcBef>
          <a:spcPct val="50000"/>
        </a:spcBef>
        <a:spcAft>
          <a:spcPct val="0"/>
        </a:spcAft>
        <a:defRPr sz="1200">
          <a:solidFill>
            <a:schemeClr val="tx1">
              <a:lumMod val="85000"/>
              <a:lumOff val="15000"/>
            </a:schemeClr>
          </a:solidFill>
          <a:latin typeface="微软雅黑" panose="020B0503020204020204" pitchFamily="34" charset="-122"/>
          <a:ea typeface="微软雅黑" panose="020B0503020204020204" pitchFamily="34" charset="-122"/>
        </a:defRPr>
      </a:lvl4pPr>
      <a:lvl5pPr marL="2057400" indent="-228600" algn="l" rtl="0" eaLnBrk="1" fontAlgn="base" hangingPunct="1">
        <a:lnSpc>
          <a:spcPct val="120000"/>
        </a:lnSpc>
        <a:spcBef>
          <a:spcPct val="20000"/>
        </a:spcBef>
        <a:spcAft>
          <a:spcPct val="0"/>
        </a:spcAft>
        <a:defRPr sz="1100">
          <a:solidFill>
            <a:schemeClr val="tx1">
              <a:lumMod val="85000"/>
              <a:lumOff val="15000"/>
            </a:schemeClr>
          </a:solidFill>
          <a:latin typeface="微软雅黑" panose="020B0503020204020204" pitchFamily="34" charset="-122"/>
          <a:ea typeface="微软雅黑" panose="020B0503020204020204" pitchFamily="34" charset="-122"/>
        </a:defRPr>
      </a:lvl5pPr>
      <a:lvl6pPr marL="2514600" indent="-228600" algn="l" rtl="0" eaLnBrk="1" fontAlgn="base" hangingPunct="1">
        <a:lnSpc>
          <a:spcPct val="120000"/>
        </a:lnSpc>
        <a:spcBef>
          <a:spcPct val="20000"/>
        </a:spcBef>
        <a:spcAft>
          <a:spcPct val="0"/>
        </a:spcAft>
        <a:defRPr sz="1200">
          <a:solidFill>
            <a:schemeClr val="tx1"/>
          </a:solidFill>
          <a:latin typeface="+mj-lt"/>
          <a:ea typeface="+mn-ea"/>
        </a:defRPr>
      </a:lvl6pPr>
      <a:lvl7pPr marL="2971800" indent="-228600" algn="l" rtl="0" eaLnBrk="1" fontAlgn="base" hangingPunct="1">
        <a:lnSpc>
          <a:spcPct val="120000"/>
        </a:lnSpc>
        <a:spcBef>
          <a:spcPct val="20000"/>
        </a:spcBef>
        <a:spcAft>
          <a:spcPct val="0"/>
        </a:spcAft>
        <a:defRPr sz="1200">
          <a:solidFill>
            <a:schemeClr val="tx1"/>
          </a:solidFill>
          <a:latin typeface="+mj-lt"/>
          <a:ea typeface="+mn-ea"/>
        </a:defRPr>
      </a:lvl7pPr>
      <a:lvl8pPr marL="3429000" indent="-228600" algn="l" rtl="0" eaLnBrk="1" fontAlgn="base" hangingPunct="1">
        <a:lnSpc>
          <a:spcPct val="120000"/>
        </a:lnSpc>
        <a:spcBef>
          <a:spcPct val="20000"/>
        </a:spcBef>
        <a:spcAft>
          <a:spcPct val="0"/>
        </a:spcAft>
        <a:defRPr sz="1200">
          <a:solidFill>
            <a:schemeClr val="tx1"/>
          </a:solidFill>
          <a:latin typeface="+mj-lt"/>
          <a:ea typeface="+mn-ea"/>
        </a:defRPr>
      </a:lvl8pPr>
      <a:lvl9pPr marL="3886200" indent="-228600" algn="l" rtl="0" eaLnBrk="1" fontAlgn="base" hangingPunct="1">
        <a:lnSpc>
          <a:spcPct val="120000"/>
        </a:lnSpc>
        <a:spcBef>
          <a:spcPct val="20000"/>
        </a:spcBef>
        <a:spcAft>
          <a:spcPct val="0"/>
        </a:spcAft>
        <a:defRPr sz="12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7.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10.png"/><Relationship Id="rId2" Type="http://schemas.openxmlformats.org/officeDocument/2006/relationships/customXml" Target="../../customXml/item5.xml"/><Relationship Id="rId1" Type="http://schemas.openxmlformats.org/officeDocument/2006/relationships/customXml" Target="../../customXml/item13.xml"/><Relationship Id="rId6" Type="http://schemas.openxmlformats.org/officeDocument/2006/relationships/image" Target="../media/image12.png"/><Relationship Id="rId5" Type="http://schemas.openxmlformats.org/officeDocument/2006/relationships/image" Target="../media/image25.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7.xml"/><Relationship Id="rId7" Type="http://schemas.openxmlformats.org/officeDocument/2006/relationships/image" Target="../media/image11.png"/><Relationship Id="rId2" Type="http://schemas.openxmlformats.org/officeDocument/2006/relationships/customXml" Target="../../customXml/item12.xml"/><Relationship Id="rId1" Type="http://schemas.openxmlformats.org/officeDocument/2006/relationships/customXml" Target="../../customXml/item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7.xml"/><Relationship Id="rId7" Type="http://schemas.openxmlformats.org/officeDocument/2006/relationships/image" Target="../media/image11.png"/><Relationship Id="rId2" Type="http://schemas.openxmlformats.org/officeDocument/2006/relationships/customXml" Target="../../customXml/item3.xml"/><Relationship Id="rId1" Type="http://schemas.openxmlformats.org/officeDocument/2006/relationships/customXml" Target="../../customXml/item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7.xml"/><Relationship Id="rId7" Type="http://schemas.openxmlformats.org/officeDocument/2006/relationships/image" Target="../media/image11.png"/><Relationship Id="rId2" Type="http://schemas.openxmlformats.org/officeDocument/2006/relationships/customXml" Target="../../customXml/item9.xml"/><Relationship Id="rId1" Type="http://schemas.openxmlformats.org/officeDocument/2006/relationships/customXml" Target="../../customXml/item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7.xml"/><Relationship Id="rId7" Type="http://schemas.openxmlformats.org/officeDocument/2006/relationships/image" Target="../media/image11.png"/><Relationship Id="rId2" Type="http://schemas.openxmlformats.org/officeDocument/2006/relationships/customXml" Target="../../customXml/item1.xml"/><Relationship Id="rId1" Type="http://schemas.openxmlformats.org/officeDocument/2006/relationships/customXml" Target="../../customXml/item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5.xml"/><Relationship Id="rId7" Type="http://schemas.openxmlformats.org/officeDocument/2006/relationships/image" Target="../media/image9.png"/><Relationship Id="rId2" Type="http://schemas.openxmlformats.org/officeDocument/2006/relationships/customXml" Target="../../customXml/item14.xml"/><Relationship Id="rId1" Type="http://schemas.openxmlformats.org/officeDocument/2006/relationships/customXml" Target="../../customXml/item15.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notesSlide" Target="../notesSlides/notesSlide3.xml"/><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2" Type="http://schemas.openxmlformats.org/officeDocument/2006/relationships/hyperlink" Target="http://4.4.4.5:8080/portal/" TargetMode="External"/><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0D12586-6486-49D5-B237-47D024B8993F}"/>
              </a:ext>
            </a:extLst>
          </p:cNvPr>
          <p:cNvPicPr>
            <a:picLocks noChangeAspect="1"/>
          </p:cNvPicPr>
          <p:nvPr/>
        </p:nvPicPr>
        <p:blipFill>
          <a:blip r:embed="rId3"/>
          <a:stretch>
            <a:fillRect/>
          </a:stretch>
        </p:blipFill>
        <p:spPr>
          <a:xfrm>
            <a:off x="0" y="0"/>
            <a:ext cx="9135005" cy="5143500"/>
          </a:xfrm>
          <a:prstGeom prst="rect">
            <a:avLst/>
          </a:prstGeom>
        </p:spPr>
      </p:pic>
      <p:sp>
        <p:nvSpPr>
          <p:cNvPr id="9" name="Rectangle 15"/>
          <p:cNvSpPr>
            <a:spLocks noChangeArrowheads="1"/>
          </p:cNvSpPr>
          <p:nvPr/>
        </p:nvSpPr>
        <p:spPr bwMode="auto">
          <a:xfrm>
            <a:off x="2948805" y="2715766"/>
            <a:ext cx="6186201" cy="1008136"/>
          </a:xfrm>
          <a:prstGeom prst="rect">
            <a:avLst/>
          </a:prstGeom>
          <a:solidFill>
            <a:srgbClr val="C00000">
              <a:alpha val="72000"/>
            </a:srgbClr>
          </a:solidFill>
          <a:ln>
            <a:noFill/>
          </a:ln>
        </p:spPr>
        <p:txBody>
          <a:bodyPr vert="horz" wrap="square" lIns="91440" tIns="45720" rIns="91440" bIns="45720" numCol="1" anchor="ctr" anchorCtr="1" compatLnSpc="1">
            <a:prstTxWarp prst="textNoShape">
              <a:avLst/>
            </a:prstTxWarp>
          </a:bodyPr>
          <a:lstStyle/>
          <a:p>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059832" y="2643758"/>
            <a:ext cx="2400529" cy="969496"/>
          </a:xfrm>
          <a:prstGeom prst="rect">
            <a:avLst/>
          </a:prstGeom>
          <a:noFill/>
        </p:spPr>
        <p:txBody>
          <a:bodyPr wrap="none" rtlCol="0">
            <a:spAutoFit/>
          </a:bodyPr>
          <a:lstStyle/>
          <a:p>
            <a:pPr>
              <a:lnSpc>
                <a:spcPct val="150000"/>
              </a:lnSpc>
            </a:pPr>
            <a:r>
              <a:rPr kumimoji="1" lang="en-US" altLang="zh-CN" sz="2400" dirty="0">
                <a:solidFill>
                  <a:schemeClr val="bg1"/>
                </a:solidFill>
                <a:latin typeface="微软雅黑"/>
                <a:ea typeface="微软雅黑"/>
                <a:cs typeface="微软雅黑"/>
              </a:rPr>
              <a:t>BRAS </a:t>
            </a:r>
            <a:r>
              <a:rPr kumimoji="1" lang="en-US" altLang="zh-CN" sz="2400" dirty="0" err="1">
                <a:solidFill>
                  <a:schemeClr val="bg1"/>
                </a:solidFill>
                <a:latin typeface="微软雅黑"/>
                <a:ea typeface="微软雅黑"/>
                <a:cs typeface="微软雅黑"/>
              </a:rPr>
              <a:t>IPoE</a:t>
            </a:r>
            <a:r>
              <a:rPr kumimoji="1" lang="en-US" altLang="zh-CN" sz="2400" dirty="0">
                <a:solidFill>
                  <a:schemeClr val="bg1"/>
                </a:solidFill>
                <a:latin typeface="微软雅黑"/>
                <a:ea typeface="微软雅黑"/>
                <a:cs typeface="微软雅黑"/>
              </a:rPr>
              <a:t> </a:t>
            </a:r>
            <a:r>
              <a:rPr kumimoji="1" lang="zh-CN" altLang="en-US" sz="2400" dirty="0">
                <a:solidFill>
                  <a:schemeClr val="bg1"/>
                </a:solidFill>
                <a:latin typeface="微软雅黑"/>
                <a:ea typeface="微软雅黑"/>
                <a:cs typeface="微软雅黑"/>
              </a:rPr>
              <a:t>技术</a:t>
            </a:r>
          </a:p>
          <a:p>
            <a:pPr>
              <a:lnSpc>
                <a:spcPct val="150000"/>
              </a:lnSpc>
            </a:pPr>
            <a:r>
              <a:rPr kumimoji="1" lang="en-US" altLang="zh-CN" sz="1400" dirty="0" smtClean="0">
                <a:solidFill>
                  <a:schemeClr val="bg1"/>
                </a:solidFill>
                <a:latin typeface="微软雅黑"/>
                <a:ea typeface="微软雅黑"/>
                <a:cs typeface="微软雅黑"/>
              </a:rPr>
              <a:t>2019.11.28</a:t>
            </a:r>
            <a:endParaRPr kumimoji="1" lang="en-US" altLang="zh-CN" sz="1400" dirty="0">
              <a:solidFill>
                <a:schemeClr val="bg1"/>
              </a:solidFill>
              <a:latin typeface="微软雅黑"/>
              <a:ea typeface="微软雅黑"/>
              <a:cs typeface="微软雅黑"/>
            </a:endParaRPr>
          </a:p>
        </p:txBody>
      </p:sp>
      <p:sp>
        <p:nvSpPr>
          <p:cNvPr id="11" name="Rectangle 15"/>
          <p:cNvSpPr>
            <a:spLocks noChangeArrowheads="1"/>
          </p:cNvSpPr>
          <p:nvPr/>
        </p:nvSpPr>
        <p:spPr bwMode="auto">
          <a:xfrm>
            <a:off x="2870097" y="2715523"/>
            <a:ext cx="45719" cy="1008000"/>
          </a:xfrm>
          <a:prstGeom prst="rect">
            <a:avLst/>
          </a:prstGeom>
          <a:solidFill>
            <a:srgbClr val="C00000">
              <a:alpha val="73000"/>
            </a:srgbClr>
          </a:solidFill>
          <a:ln>
            <a:noFill/>
          </a:ln>
        </p:spPr>
        <p:txBody>
          <a:bodyPr vert="horz" wrap="square" lIns="91440" tIns="45720" rIns="91440" bIns="45720" numCol="1" anchor="ctr" anchorCtr="1" compatLnSpc="1">
            <a:prstTxWarp prst="textNoShape">
              <a:avLst/>
            </a:prstTxWarp>
          </a:bodyPr>
          <a:lstStyle/>
          <a:p>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CB14A567-3981-42FB-989D-942E841C1A50}"/>
              </a:ext>
            </a:extLst>
          </p:cNvPr>
          <p:cNvPicPr>
            <a:picLocks noChangeAspect="1"/>
          </p:cNvPicPr>
          <p:nvPr/>
        </p:nvPicPr>
        <p:blipFill>
          <a:blip r:embed="rId4"/>
          <a:stretch>
            <a:fillRect/>
          </a:stretch>
        </p:blipFill>
        <p:spPr>
          <a:xfrm>
            <a:off x="6732240" y="360551"/>
            <a:ext cx="2075980" cy="345011"/>
          </a:xfrm>
          <a:prstGeom prst="rect">
            <a:avLst/>
          </a:prstGeom>
        </p:spPr>
      </p:pic>
      <p:sp>
        <p:nvSpPr>
          <p:cNvPr id="2" name="矩形 1"/>
          <p:cNvSpPr/>
          <p:nvPr/>
        </p:nvSpPr>
        <p:spPr>
          <a:xfrm>
            <a:off x="8172400" y="3338941"/>
            <a:ext cx="646331" cy="276999"/>
          </a:xfrm>
          <a:prstGeom prst="rect">
            <a:avLst/>
          </a:prstGeom>
        </p:spPr>
        <p:txBody>
          <a:bodyPr wrap="none">
            <a:spAutoFit/>
          </a:bodyPr>
          <a:lstStyle/>
          <a:p>
            <a:r>
              <a:rPr kumimoji="1" lang="zh-CN" altLang="en-US" sz="1200" dirty="0">
                <a:solidFill>
                  <a:schemeClr val="bg1"/>
                </a:solidFill>
                <a:latin typeface="微软雅黑"/>
                <a:ea typeface="微软雅黑"/>
                <a:cs typeface="微软雅黑"/>
              </a:rPr>
              <a:t>朱玉广</a:t>
            </a:r>
            <a:endParaRPr lang="zh-CN" altLang="en-US" sz="1200" dirty="0"/>
          </a:p>
        </p:txBody>
      </p:sp>
    </p:spTree>
    <p:extLst>
      <p:ext uri="{BB962C8B-B14F-4D97-AF65-F5344CB8AC3E}">
        <p14:creationId xmlns:p14="http://schemas.microsoft.com/office/powerpoint/2010/main" val="317910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标题 1"/>
          <p:cNvSpPr>
            <a:spLocks noGrp="1"/>
          </p:cNvSpPr>
          <p:nvPr>
            <p:ph type="title"/>
          </p:nvPr>
        </p:nvSpPr>
        <p:spPr>
          <a:xfrm>
            <a:off x="179388" y="192088"/>
            <a:ext cx="8229600" cy="457200"/>
          </a:xfrm>
        </p:spPr>
        <p:txBody>
          <a:bodyPr/>
          <a:lstStyle/>
          <a:p>
            <a:pPr eaLnBrk="1" hangingPunct="1"/>
            <a:r>
              <a:rPr lang="zh-CN" altLang="en-US" dirty="0" smtClean="0"/>
              <a:t>个人接入用户</a:t>
            </a:r>
          </a:p>
        </p:txBody>
      </p:sp>
      <p:sp>
        <p:nvSpPr>
          <p:cNvPr id="20" name="圆角矩形 19"/>
          <p:cNvSpPr/>
          <p:nvPr/>
        </p:nvSpPr>
        <p:spPr>
          <a:xfrm>
            <a:off x="468313" y="658814"/>
            <a:ext cx="1657350" cy="431800"/>
          </a:xfrm>
          <a:prstGeom prst="roundRect">
            <a:avLst/>
          </a:prstGeom>
          <a:solidFill>
            <a:srgbClr val="C00000"/>
          </a:solidFill>
          <a:ln w="12700" cap="flat" cmpd="sng" algn="ctr">
            <a:noFill/>
            <a:prstDash val="dash"/>
          </a:ln>
          <a:effectLst/>
        </p:spPr>
        <p:txBody>
          <a:bodyPr anchor="ctr"/>
          <a:lstStyle/>
          <a:p>
            <a:pPr algn="ctr" fontAlgn="auto">
              <a:spcBef>
                <a:spcPts val="0"/>
              </a:spcBef>
              <a:spcAft>
                <a:spcPts val="0"/>
              </a:spcAft>
              <a:defRPr/>
            </a:pPr>
            <a:r>
              <a:rPr lang="zh-CN" altLang="en-US" sz="1400" kern="0" dirty="0">
                <a:solidFill>
                  <a:schemeClr val="bg1"/>
                </a:solidFill>
                <a:latin typeface="微软雅黑" pitchFamily="34" charset="-122"/>
                <a:ea typeface="微软雅黑" pitchFamily="34" charset="-122"/>
              </a:rPr>
              <a:t>动态个人接入用户</a:t>
            </a:r>
          </a:p>
        </p:txBody>
      </p:sp>
      <p:sp>
        <p:nvSpPr>
          <p:cNvPr id="21" name="圆角矩形 20"/>
          <p:cNvSpPr/>
          <p:nvPr/>
        </p:nvSpPr>
        <p:spPr>
          <a:xfrm>
            <a:off x="755650" y="1133476"/>
            <a:ext cx="8064500" cy="1276256"/>
          </a:xfrm>
          <a:prstGeom prst="roundRect">
            <a:avLst/>
          </a:prstGeom>
          <a:solidFill>
            <a:schemeClr val="bg1"/>
          </a:solidFill>
          <a:ln w="12700" cap="flat" cmpd="sng" algn="ctr">
            <a:noFill/>
            <a:prstDash val="dash"/>
          </a:ln>
          <a:effectLst/>
        </p:spPr>
        <p:txBody>
          <a:bodyPr anchor="ctr"/>
          <a:lstStyle/>
          <a:p>
            <a:pPr fontAlgn="auto">
              <a:lnSpc>
                <a:spcPct val="150000"/>
              </a:lnSpc>
              <a:spcBef>
                <a:spcPts val="0"/>
              </a:spcBef>
              <a:spcAft>
                <a:spcPts val="0"/>
              </a:spcAft>
              <a:defRPr/>
            </a:pPr>
            <a:r>
              <a:rPr lang="zh-CN" altLang="en-US" sz="1400" kern="0" dirty="0">
                <a:latin typeface="微软雅黑" pitchFamily="34" charset="-122"/>
                <a:ea typeface="微软雅黑" pitchFamily="34" charset="-122"/>
              </a:rPr>
              <a:t>动态个人接入用户通过</a:t>
            </a:r>
            <a:r>
              <a:rPr lang="en-US" altLang="zh-CN" sz="1400" kern="0" dirty="0">
                <a:latin typeface="微软雅黑" pitchFamily="34" charset="-122"/>
                <a:ea typeface="微软雅黑" pitchFamily="34" charset="-122"/>
              </a:rPr>
              <a:t>IP</a:t>
            </a:r>
            <a:r>
              <a:rPr lang="zh-CN" altLang="en-US" sz="1400" kern="0" dirty="0">
                <a:latin typeface="微软雅黑" pitchFamily="34" charset="-122"/>
                <a:ea typeface="微软雅黑" pitchFamily="34" charset="-122"/>
              </a:rPr>
              <a:t>报文、</a:t>
            </a:r>
            <a:r>
              <a:rPr lang="en-US" altLang="zh-CN" sz="1400" kern="0" dirty="0">
                <a:latin typeface="微软雅黑" pitchFamily="34" charset="-122"/>
                <a:ea typeface="微软雅黑" pitchFamily="34" charset="-122"/>
              </a:rPr>
              <a:t>RS</a:t>
            </a:r>
            <a:r>
              <a:rPr lang="zh-CN" altLang="en-US" sz="1400" kern="0" dirty="0">
                <a:latin typeface="微软雅黑" pitchFamily="34" charset="-122"/>
                <a:ea typeface="微软雅黑" pitchFamily="34" charset="-122"/>
              </a:rPr>
              <a:t>报文或</a:t>
            </a:r>
            <a:r>
              <a:rPr lang="en-US" altLang="zh-CN" sz="1400" kern="0" dirty="0">
                <a:latin typeface="微软雅黑" pitchFamily="34" charset="-122"/>
                <a:ea typeface="微软雅黑" pitchFamily="34" charset="-122"/>
              </a:rPr>
              <a:t>DHCP</a:t>
            </a:r>
            <a:r>
              <a:rPr lang="zh-CN" altLang="en-US" sz="1400" kern="0" dirty="0">
                <a:latin typeface="微软雅黑" pitchFamily="34" charset="-122"/>
                <a:ea typeface="微软雅黑" pitchFamily="34" charset="-122"/>
              </a:rPr>
              <a:t>报文触发上线，且由报文动态触发认证并根据认证结果建立</a:t>
            </a:r>
            <a:r>
              <a:rPr lang="en-US" altLang="zh-CN" sz="1400" kern="0" dirty="0">
                <a:latin typeface="微软雅黑" pitchFamily="34" charset="-122"/>
                <a:ea typeface="微软雅黑" pitchFamily="34" charset="-122"/>
              </a:rPr>
              <a:t>IPoE</a:t>
            </a:r>
            <a:r>
              <a:rPr lang="zh-CN" altLang="en-US" sz="1400" kern="0" dirty="0">
                <a:latin typeface="微软雅黑" pitchFamily="34" charset="-122"/>
                <a:ea typeface="微软雅黑" pitchFamily="34" charset="-122"/>
              </a:rPr>
              <a:t>会话。</a:t>
            </a:r>
            <a:endParaRPr lang="en-US" altLang="zh-CN" sz="1400" kern="0" dirty="0">
              <a:latin typeface="微软雅黑" pitchFamily="34" charset="-122"/>
              <a:ea typeface="微软雅黑" pitchFamily="34" charset="-122"/>
            </a:endParaRPr>
          </a:p>
          <a:p>
            <a:pPr fontAlgn="auto">
              <a:lnSpc>
                <a:spcPct val="150000"/>
              </a:lnSpc>
              <a:spcBef>
                <a:spcPts val="0"/>
              </a:spcBef>
              <a:spcAft>
                <a:spcPts val="0"/>
              </a:spcAft>
              <a:defRPr/>
            </a:pPr>
            <a:r>
              <a:rPr lang="zh-CN" altLang="en-US" sz="1400" kern="0" dirty="0">
                <a:latin typeface="微软雅黑" pitchFamily="34" charset="-122"/>
                <a:ea typeface="微软雅黑" pitchFamily="34" charset="-122"/>
              </a:rPr>
              <a:t>根据触发上线的方式不同可将动态个人接入用户分为：</a:t>
            </a:r>
            <a:endParaRPr lang="en-US" altLang="zh-CN" sz="1400" kern="0" dirty="0">
              <a:latin typeface="微软雅黑" pitchFamily="34" charset="-122"/>
              <a:ea typeface="微软雅黑" pitchFamily="34" charset="-122"/>
            </a:endParaRPr>
          </a:p>
          <a:p>
            <a:pPr fontAlgn="auto">
              <a:lnSpc>
                <a:spcPct val="150000"/>
              </a:lnSpc>
              <a:spcBef>
                <a:spcPts val="0"/>
              </a:spcBef>
              <a:spcAft>
                <a:spcPts val="0"/>
              </a:spcAft>
              <a:defRPr/>
            </a:pPr>
            <a:r>
              <a:rPr lang="zh-CN" altLang="en-US" sz="1400" kern="0" dirty="0">
                <a:latin typeface="微软雅黑" pitchFamily="34" charset="-122"/>
                <a:ea typeface="微软雅黑" pitchFamily="34" charset="-122"/>
              </a:rPr>
              <a:t>未知源</a:t>
            </a:r>
            <a:r>
              <a:rPr lang="en-US" altLang="zh-CN" sz="1400" kern="0" dirty="0">
                <a:latin typeface="微软雅黑" pitchFamily="34" charset="-122"/>
                <a:ea typeface="微软雅黑" pitchFamily="34" charset="-122"/>
              </a:rPr>
              <a:t>IP</a:t>
            </a:r>
            <a:r>
              <a:rPr lang="zh-CN" altLang="en-US" sz="1400" kern="0" dirty="0">
                <a:latin typeface="微软雅黑" pitchFamily="34" charset="-122"/>
                <a:ea typeface="微软雅黑" pitchFamily="34" charset="-122"/>
              </a:rPr>
              <a:t>接入用户、</a:t>
            </a:r>
            <a:r>
              <a:rPr lang="en-US" altLang="zh-CN" sz="1400" kern="0" dirty="0">
                <a:latin typeface="微软雅黑" pitchFamily="34" charset="-122"/>
                <a:ea typeface="微软雅黑" pitchFamily="34" charset="-122"/>
              </a:rPr>
              <a:t>IPv6 ND RS</a:t>
            </a:r>
            <a:r>
              <a:rPr lang="zh-CN" altLang="en-US" sz="1400" kern="0" dirty="0">
                <a:latin typeface="微软雅黑" pitchFamily="34" charset="-122"/>
                <a:ea typeface="微软雅黑" pitchFamily="34" charset="-122"/>
              </a:rPr>
              <a:t>接入用户和</a:t>
            </a:r>
            <a:r>
              <a:rPr lang="en-US" altLang="zh-CN" sz="1400" kern="0" dirty="0">
                <a:latin typeface="微软雅黑" pitchFamily="34" charset="-122"/>
                <a:ea typeface="微软雅黑" pitchFamily="34" charset="-122"/>
              </a:rPr>
              <a:t>DHCP</a:t>
            </a:r>
            <a:r>
              <a:rPr lang="zh-CN" altLang="en-US" sz="1400" kern="0" dirty="0">
                <a:latin typeface="微软雅黑" pitchFamily="34" charset="-122"/>
                <a:ea typeface="微软雅黑" pitchFamily="34" charset="-122"/>
              </a:rPr>
              <a:t>接入用户。</a:t>
            </a:r>
          </a:p>
        </p:txBody>
      </p:sp>
      <p:sp>
        <p:nvSpPr>
          <p:cNvPr id="22" name="圆角矩形 21"/>
          <p:cNvSpPr/>
          <p:nvPr/>
        </p:nvSpPr>
        <p:spPr>
          <a:xfrm>
            <a:off x="468313" y="2614614"/>
            <a:ext cx="1657350" cy="431800"/>
          </a:xfrm>
          <a:prstGeom prst="roundRect">
            <a:avLst/>
          </a:prstGeom>
          <a:solidFill>
            <a:schemeClr val="bg1">
              <a:lumMod val="65000"/>
            </a:schemeClr>
          </a:solidFill>
          <a:ln w="12700" cap="flat" cmpd="sng" algn="ctr">
            <a:noFill/>
            <a:prstDash val="dash"/>
          </a:ln>
          <a:effectLst/>
        </p:spPr>
        <p:txBody>
          <a:bodyPr anchor="ctr"/>
          <a:lstStyle/>
          <a:p>
            <a:pPr algn="ctr" fontAlgn="auto">
              <a:spcBef>
                <a:spcPts val="0"/>
              </a:spcBef>
              <a:spcAft>
                <a:spcPts val="0"/>
              </a:spcAft>
              <a:defRPr/>
            </a:pPr>
            <a:r>
              <a:rPr lang="zh-CN" altLang="en-US" sz="1400" kern="0" dirty="0">
                <a:solidFill>
                  <a:schemeClr val="bg1"/>
                </a:solidFill>
                <a:latin typeface="微软雅黑" pitchFamily="34" charset="-122"/>
                <a:ea typeface="微软雅黑" pitchFamily="34" charset="-122"/>
              </a:rPr>
              <a:t>静态个人接入用户</a:t>
            </a:r>
          </a:p>
        </p:txBody>
      </p:sp>
      <p:sp>
        <p:nvSpPr>
          <p:cNvPr id="23" name="圆角矩形 22"/>
          <p:cNvSpPr/>
          <p:nvPr/>
        </p:nvSpPr>
        <p:spPr>
          <a:xfrm>
            <a:off x="755650" y="3148014"/>
            <a:ext cx="7920038" cy="1043917"/>
          </a:xfrm>
          <a:prstGeom prst="roundRect">
            <a:avLst/>
          </a:prstGeom>
          <a:solidFill>
            <a:schemeClr val="bg1"/>
          </a:solidFill>
          <a:ln w="12700" cap="flat" cmpd="sng" algn="ctr">
            <a:noFill/>
            <a:prstDash val="dash"/>
          </a:ln>
          <a:effectLst/>
        </p:spPr>
        <p:txBody>
          <a:bodyPr anchor="ctr"/>
          <a:lstStyle/>
          <a:p>
            <a:pPr fontAlgn="auto">
              <a:lnSpc>
                <a:spcPct val="150000"/>
              </a:lnSpc>
              <a:spcBef>
                <a:spcPts val="0"/>
              </a:spcBef>
              <a:spcAft>
                <a:spcPts val="0"/>
              </a:spcAft>
              <a:defRPr/>
            </a:pPr>
            <a:r>
              <a:rPr lang="zh-CN" altLang="en-US" sz="1400" kern="0" dirty="0">
                <a:latin typeface="微软雅黑" pitchFamily="34" charset="-122"/>
                <a:ea typeface="微软雅黑" pitchFamily="34" charset="-122"/>
              </a:rPr>
              <a:t>静态个人接入用户通过</a:t>
            </a:r>
            <a:r>
              <a:rPr lang="en-US" altLang="zh-CN" sz="1400" kern="0" dirty="0">
                <a:latin typeface="微软雅黑" pitchFamily="34" charset="-122"/>
                <a:ea typeface="微软雅黑" pitchFamily="34" charset="-122"/>
              </a:rPr>
              <a:t>IP</a:t>
            </a:r>
            <a:r>
              <a:rPr lang="zh-CN" altLang="en-US" sz="1400" kern="0" dirty="0">
                <a:latin typeface="微软雅黑" pitchFamily="34" charset="-122"/>
                <a:ea typeface="微软雅黑" pitchFamily="34" charset="-122"/>
              </a:rPr>
              <a:t>、</a:t>
            </a:r>
            <a:r>
              <a:rPr lang="en-US" altLang="zh-CN" sz="1400" kern="0" dirty="0">
                <a:latin typeface="微软雅黑" pitchFamily="34" charset="-122"/>
                <a:ea typeface="微软雅黑" pitchFamily="34" charset="-122"/>
              </a:rPr>
              <a:t>ARP</a:t>
            </a:r>
            <a:r>
              <a:rPr lang="zh-CN" altLang="en-US" sz="1400" kern="0" dirty="0">
                <a:latin typeface="微软雅黑" pitchFamily="34" charset="-122"/>
                <a:ea typeface="微软雅黑" pitchFamily="34" charset="-122"/>
              </a:rPr>
              <a:t>、</a:t>
            </a:r>
            <a:r>
              <a:rPr lang="en-US" altLang="zh-CN" sz="1400" kern="0" dirty="0">
                <a:latin typeface="微软雅黑" pitchFamily="34" charset="-122"/>
                <a:ea typeface="微软雅黑" pitchFamily="34" charset="-122"/>
              </a:rPr>
              <a:t>NS</a:t>
            </a:r>
            <a:r>
              <a:rPr lang="zh-CN" altLang="en-US" sz="1400" kern="0" dirty="0">
                <a:latin typeface="微软雅黑" pitchFamily="34" charset="-122"/>
                <a:ea typeface="微软雅黑" pitchFamily="34" charset="-122"/>
              </a:rPr>
              <a:t>或</a:t>
            </a:r>
            <a:r>
              <a:rPr lang="en-US" altLang="zh-CN" sz="1400" kern="0" dirty="0">
                <a:latin typeface="微软雅黑" pitchFamily="34" charset="-122"/>
                <a:ea typeface="微软雅黑" pitchFamily="34" charset="-122"/>
              </a:rPr>
              <a:t>NA</a:t>
            </a:r>
            <a:r>
              <a:rPr lang="zh-CN" altLang="en-US" sz="1400" kern="0" dirty="0">
                <a:latin typeface="微软雅黑" pitchFamily="34" charset="-122"/>
                <a:ea typeface="微软雅黑" pitchFamily="34" charset="-122"/>
              </a:rPr>
              <a:t>报文触发上线，需要用户报文与手工配置的</a:t>
            </a:r>
            <a:r>
              <a:rPr lang="en-US" altLang="zh-CN" sz="1400" kern="0" dirty="0">
                <a:latin typeface="微软雅黑" pitchFamily="34" charset="-122"/>
                <a:ea typeface="微软雅黑" pitchFamily="34" charset="-122"/>
              </a:rPr>
              <a:t>IPoE</a:t>
            </a:r>
            <a:r>
              <a:rPr lang="zh-CN" altLang="en-US" sz="1400" kern="0" dirty="0">
                <a:latin typeface="微软雅黑" pitchFamily="34" charset="-122"/>
                <a:ea typeface="微软雅黑" pitchFamily="34" charset="-122"/>
              </a:rPr>
              <a:t>会话匹配后才能触发认证。</a:t>
            </a:r>
            <a:endParaRPr lang="en-US" altLang="zh-CN" sz="1400" kern="0" dirty="0">
              <a:latin typeface="微软雅黑" pitchFamily="34" charset="-122"/>
              <a:ea typeface="微软雅黑" pitchFamily="34" charset="-122"/>
            </a:endParaRPr>
          </a:p>
          <a:p>
            <a:pPr fontAlgn="auto">
              <a:lnSpc>
                <a:spcPct val="150000"/>
              </a:lnSpc>
              <a:spcBef>
                <a:spcPts val="0"/>
              </a:spcBef>
              <a:spcAft>
                <a:spcPts val="0"/>
              </a:spcAft>
              <a:defRPr/>
            </a:pPr>
            <a:r>
              <a:rPr lang="zh-CN" altLang="en-US" sz="788" kern="0" dirty="0">
                <a:solidFill>
                  <a:srgbClr val="C00000"/>
                </a:solidFill>
                <a:latin typeface="微软雅黑" pitchFamily="34" charset="-122"/>
                <a:ea typeface="微软雅黑" pitchFamily="34" charset="-122"/>
              </a:rPr>
              <a:t>注：运营商里面的专线业务，更多采用是此种类型</a:t>
            </a:r>
          </a:p>
        </p:txBody>
      </p:sp>
    </p:spTree>
    <p:extLst>
      <p:ext uri="{BB962C8B-B14F-4D97-AF65-F5344CB8AC3E}">
        <p14:creationId xmlns:p14="http://schemas.microsoft.com/office/powerpoint/2010/main" val="16848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标题 1"/>
          <p:cNvSpPr>
            <a:spLocks noGrp="1"/>
          </p:cNvSpPr>
          <p:nvPr>
            <p:ph type="title"/>
          </p:nvPr>
        </p:nvSpPr>
        <p:spPr>
          <a:xfrm>
            <a:off x="179388" y="190500"/>
            <a:ext cx="8229600" cy="457200"/>
          </a:xfrm>
        </p:spPr>
        <p:txBody>
          <a:bodyPr/>
          <a:lstStyle/>
          <a:p>
            <a:pPr eaLnBrk="1" hangingPunct="1"/>
            <a:r>
              <a:rPr lang="en-US" altLang="zh-CN" dirty="0" smtClean="0"/>
              <a:t>IPoE</a:t>
            </a:r>
            <a:r>
              <a:rPr lang="zh-CN" altLang="en-US" dirty="0" smtClean="0"/>
              <a:t>会话</a:t>
            </a:r>
          </a:p>
        </p:txBody>
      </p:sp>
      <p:sp>
        <p:nvSpPr>
          <p:cNvPr id="2" name="文本框 1"/>
          <p:cNvSpPr txBox="1"/>
          <p:nvPr/>
        </p:nvSpPr>
        <p:spPr>
          <a:xfrm>
            <a:off x="1439652" y="2066925"/>
            <a:ext cx="6745498" cy="1200329"/>
          </a:xfrm>
          <a:prstGeom prst="rect">
            <a:avLst/>
          </a:prstGeom>
          <a:noFill/>
        </p:spPr>
        <p:txBody>
          <a:bodyPr wrap="square">
            <a:spAutoFit/>
          </a:bodyPr>
          <a:lstStyle/>
          <a:p>
            <a:pPr>
              <a:lnSpc>
                <a:spcPct val="150000"/>
              </a:lnSpc>
              <a:defRPr/>
            </a:pPr>
            <a:r>
              <a:rPr lang="en-US" altLang="zh-CN" sz="1600" kern="0" dirty="0">
                <a:latin typeface="微软雅黑" pitchFamily="34" charset="-122"/>
                <a:ea typeface="微软雅黑" pitchFamily="34" charset="-122"/>
              </a:rPr>
              <a:t>IPoE</a:t>
            </a:r>
            <a:r>
              <a:rPr lang="zh-CN" altLang="en-US" sz="1600" kern="0" dirty="0">
                <a:latin typeface="微软雅黑" pitchFamily="34" charset="-122"/>
                <a:ea typeface="微软雅黑" pitchFamily="34" charset="-122"/>
              </a:rPr>
              <a:t>会话标识了一个或一组</a:t>
            </a:r>
            <a:r>
              <a:rPr lang="en-US" altLang="zh-CN" sz="1600" kern="0" dirty="0">
                <a:latin typeface="微软雅黑" pitchFamily="34" charset="-122"/>
                <a:ea typeface="微软雅黑" pitchFamily="34" charset="-122"/>
              </a:rPr>
              <a:t>IPoE</a:t>
            </a:r>
            <a:r>
              <a:rPr lang="zh-CN" altLang="en-US" sz="1600" kern="0" dirty="0">
                <a:latin typeface="微软雅黑" pitchFamily="34" charset="-122"/>
                <a:ea typeface="微软雅黑" pitchFamily="34" charset="-122"/>
              </a:rPr>
              <a:t>终端的所有网络连接，可由终端的</a:t>
            </a:r>
            <a:r>
              <a:rPr lang="en-US" altLang="zh-CN" sz="1600" kern="0" dirty="0">
                <a:latin typeface="微软雅黑" pitchFamily="34" charset="-122"/>
                <a:ea typeface="微软雅黑" pitchFamily="34" charset="-122"/>
              </a:rPr>
              <a:t>IP</a:t>
            </a:r>
            <a:r>
              <a:rPr lang="zh-CN" altLang="en-US" sz="1600" kern="0" dirty="0">
                <a:latin typeface="微软雅黑" pitchFamily="34" charset="-122"/>
                <a:ea typeface="微软雅黑" pitchFamily="34" charset="-122"/>
              </a:rPr>
              <a:t>报文特征或接入位置信息来标识，用于记录</a:t>
            </a:r>
            <a:r>
              <a:rPr lang="en-US" altLang="zh-CN" sz="1600" kern="0" dirty="0">
                <a:latin typeface="微软雅黑" pitchFamily="34" charset="-122"/>
                <a:ea typeface="微软雅黑" pitchFamily="34" charset="-122"/>
              </a:rPr>
              <a:t>IPoE</a:t>
            </a:r>
            <a:r>
              <a:rPr lang="zh-CN" altLang="en-US" sz="1600" kern="0" dirty="0">
                <a:latin typeface="微软雅黑" pitchFamily="34" charset="-122"/>
                <a:ea typeface="微软雅黑" pitchFamily="34" charset="-122"/>
              </a:rPr>
              <a:t>终端的身份信息、认证状态、授权属性和</a:t>
            </a:r>
            <a:r>
              <a:rPr lang="en-US" altLang="zh-CN" sz="1600" kern="0" dirty="0">
                <a:latin typeface="微软雅黑" pitchFamily="34" charset="-122"/>
                <a:ea typeface="微软雅黑" pitchFamily="34" charset="-122"/>
              </a:rPr>
              <a:t>DHCP</a:t>
            </a:r>
            <a:r>
              <a:rPr lang="zh-CN" altLang="en-US" sz="1600" kern="0" dirty="0">
                <a:latin typeface="微软雅黑" pitchFamily="34" charset="-122"/>
                <a:ea typeface="微软雅黑" pitchFamily="34" charset="-122"/>
              </a:rPr>
              <a:t>地址分配信息等内容。</a:t>
            </a:r>
          </a:p>
        </p:txBody>
      </p:sp>
      <p:sp>
        <p:nvSpPr>
          <p:cNvPr id="22" name="圆角矩形 21"/>
          <p:cNvSpPr/>
          <p:nvPr/>
        </p:nvSpPr>
        <p:spPr>
          <a:xfrm>
            <a:off x="1298575" y="1522413"/>
            <a:ext cx="1657350" cy="431800"/>
          </a:xfrm>
          <a:prstGeom prst="roundRect">
            <a:avLst/>
          </a:prstGeom>
          <a:solidFill>
            <a:srgbClr val="C00000"/>
          </a:solidFill>
          <a:ln w="12700" cap="flat" cmpd="sng" algn="ctr">
            <a:noFill/>
            <a:prstDash val="dash"/>
          </a:ln>
          <a:effectLst/>
        </p:spPr>
        <p:txBody>
          <a:bodyPr anchor="ctr"/>
          <a:lstStyle/>
          <a:p>
            <a:pPr algn="ctr" fontAlgn="auto">
              <a:spcBef>
                <a:spcPts val="0"/>
              </a:spcBef>
              <a:spcAft>
                <a:spcPts val="0"/>
              </a:spcAft>
              <a:defRPr/>
            </a:pPr>
            <a:r>
              <a:rPr lang="zh-CN" altLang="en-US" sz="1400" kern="0" dirty="0">
                <a:solidFill>
                  <a:schemeClr val="bg1"/>
                </a:solidFill>
                <a:latin typeface="微软雅黑" pitchFamily="34" charset="-122"/>
                <a:ea typeface="微软雅黑" pitchFamily="34" charset="-122"/>
              </a:rPr>
              <a:t>作用</a:t>
            </a:r>
          </a:p>
        </p:txBody>
      </p:sp>
    </p:spTree>
    <p:extLst>
      <p:ext uri="{BB962C8B-B14F-4D97-AF65-F5344CB8AC3E}">
        <p14:creationId xmlns:p14="http://schemas.microsoft.com/office/powerpoint/2010/main" val="9968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BRAS</a:t>
            </a:r>
            <a:r>
              <a:rPr lang="zh-CN" altLang="en-US" dirty="0" smtClean="0"/>
              <a:t>产品</a:t>
            </a:r>
            <a:endParaRPr lang="zh-CN" altLang="en-US" dirty="0"/>
          </a:p>
        </p:txBody>
      </p:sp>
      <p:sp>
        <p:nvSpPr>
          <p:cNvPr id="22" name="矩形 21"/>
          <p:cNvSpPr/>
          <p:nvPr/>
        </p:nvSpPr>
        <p:spPr bwMode="auto">
          <a:xfrm>
            <a:off x="5598115" y="1874690"/>
            <a:ext cx="2484194" cy="230832"/>
          </a:xfrm>
          <a:prstGeom prst="rect">
            <a:avLst/>
          </a:prstGeom>
          <a:noFill/>
          <a:extLst/>
        </p:spPr>
        <p:txBody>
          <a:bodyPr wrap="square" rtlCol="0">
            <a:spAutoFit/>
          </a:bodyPr>
          <a:lstStyle/>
          <a:p>
            <a:r>
              <a:rPr lang="en-US" altLang="zh-CN" sz="900" dirty="0">
                <a:latin typeface="微软雅黑" panose="020B0503020204020204" pitchFamily="34" charset="-122"/>
                <a:ea typeface="微软雅黑" panose="020B0503020204020204" pitchFamily="34" charset="-122"/>
              </a:rPr>
              <a:t>CSPEX-1204/1304/1404/1504/1104-E</a:t>
            </a:r>
            <a:endParaRPr lang="en-US" altLang="zh-CN" sz="788" dirty="0">
              <a:solidFill>
                <a:srgbClr val="FF00FF"/>
              </a:solidFill>
              <a:latin typeface="微软雅黑" panose="020B0503020204020204" pitchFamily="34" charset="-122"/>
              <a:ea typeface="微软雅黑" panose="020B0503020204020204" pitchFamily="34" charset="-122"/>
            </a:endParaRPr>
          </a:p>
        </p:txBody>
      </p:sp>
      <p:sp>
        <p:nvSpPr>
          <p:cNvPr id="23" name="矩形 22"/>
          <p:cNvSpPr/>
          <p:nvPr/>
        </p:nvSpPr>
        <p:spPr bwMode="auto">
          <a:xfrm>
            <a:off x="5652120" y="3174092"/>
            <a:ext cx="2268252" cy="230832"/>
          </a:xfrm>
          <a:prstGeom prst="rect">
            <a:avLst/>
          </a:prstGeom>
          <a:noFill/>
          <a:extLst/>
        </p:spPr>
        <p:txBody>
          <a:bodyPr wrap="square" rtlCol="0">
            <a:spAutoFit/>
          </a:bodyPr>
          <a:lstStyle/>
          <a:p>
            <a:r>
              <a:rPr lang="en-US" altLang="zh-CN" sz="900" dirty="0">
                <a:solidFill>
                  <a:srgbClr val="FF0000"/>
                </a:solidFill>
                <a:latin typeface="微软雅黑" panose="020B0503020204020204" pitchFamily="34" charset="-122"/>
                <a:ea typeface="微软雅黑" panose="020B0503020204020204" pitchFamily="34" charset="-122"/>
              </a:rPr>
              <a:t>CSPEX-1502X/1602X/1512X/1612X</a:t>
            </a:r>
          </a:p>
        </p:txBody>
      </p:sp>
      <p:pic>
        <p:nvPicPr>
          <p:cNvPr id="24" name="内容占位符 3" descr="SR8812-X_F2_20130401.g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2732005" y="1666390"/>
            <a:ext cx="648000" cy="1095017"/>
          </a:xfrm>
          <a:prstGeom prst="rect">
            <a:avLst/>
          </a:prstGeom>
        </p:spPr>
      </p:pic>
      <p:pic>
        <p:nvPicPr>
          <p:cNvPr id="25" name="图片 24" descr="SR8804-X_F2_20130401.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15923" y="2248834"/>
            <a:ext cx="648000" cy="448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25" descr="SR8808-X_F2_20130401.gif"/>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431640" y="1528249"/>
            <a:ext cx="648000" cy="122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 descr="F:\h3c-infoserver\09-02-H3C产品图片库\路由器\H3C SR8800-X-S系列\H3C SR8802-X-S\gif-用于胶片或网站\H3C SR8802-X-S_F_1309.gif"/>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4739" y="3878318"/>
            <a:ext cx="810000" cy="33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F:\h3c-infoserver\09-02-H3C产品图片库\路由器\H3C SR8800-X-S系列\H3C SR8803-X-S\gif-用于胶片或网站\H3C SR8803-X-S_F_1309.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439724" y="3666515"/>
            <a:ext cx="648000" cy="58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 descr="F:\h3c-infoserver\09-02-H3C产品图片库\路由器\H3C SR8800-X-S系列\H3C SR8806-X-S\gif-用于胶片或网站\H3C SR8806-X-S_F_1309.gif"/>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129986" y="3337168"/>
            <a:ext cx="648000" cy="91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7" descr="F:\h3c-infoserver\09-02-H3C产品图片库\路由器\H3C SR8800-X-S系列\H3C SR8810-X-S\gif-用于胶片或网站\H3C SR8810-X-S_F_1309.gif"/>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865695" y="3141804"/>
            <a:ext cx="648000" cy="109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 descr="\\H3c-infoserver\09-02-H3C产品图片库\处理中图片\201304\4月杭州产品\MPE-1004_FL_20130401.jp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046154" y="893343"/>
            <a:ext cx="3144162" cy="94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图片 35"/>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5046154" y="2211711"/>
            <a:ext cx="3040740" cy="894335"/>
          </a:xfrm>
          <a:prstGeom prst="rect">
            <a:avLst/>
          </a:prstGeom>
        </p:spPr>
      </p:pic>
      <p:pic>
        <p:nvPicPr>
          <p:cNvPr id="37" name="图片 36"/>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5125165" y="3588647"/>
            <a:ext cx="3106131" cy="855311"/>
          </a:xfrm>
          <a:prstGeom prst="rect">
            <a:avLst/>
          </a:prstGeom>
        </p:spPr>
      </p:pic>
      <p:sp>
        <p:nvSpPr>
          <p:cNvPr id="38" name="矩形 37"/>
          <p:cNvSpPr/>
          <p:nvPr/>
        </p:nvSpPr>
        <p:spPr bwMode="auto">
          <a:xfrm>
            <a:off x="5814139" y="4508174"/>
            <a:ext cx="1908212" cy="230832"/>
          </a:xfrm>
          <a:prstGeom prst="rect">
            <a:avLst/>
          </a:prstGeom>
          <a:noFill/>
          <a:extLst/>
        </p:spPr>
        <p:txBody>
          <a:bodyPr wrap="square" rtlCol="0">
            <a:spAutoFit/>
          </a:bodyPr>
          <a:lstStyle/>
          <a:p>
            <a:r>
              <a:rPr lang="en-US" altLang="zh-CN" sz="900" dirty="0">
                <a:latin typeface="微软雅黑" panose="020B0503020204020204" pitchFamily="34" charset="-122"/>
                <a:ea typeface="微软雅黑" panose="020B0503020204020204" pitchFamily="34" charset="-122"/>
              </a:rPr>
              <a:t>CEPC-XP24LX/XP48RX/CP4RX</a:t>
            </a:r>
          </a:p>
        </p:txBody>
      </p:sp>
      <p:pic>
        <p:nvPicPr>
          <p:cNvPr id="1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07148" y="812319"/>
            <a:ext cx="648000" cy="1936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20"/>
          <p:cNvSpPr txBox="1"/>
          <p:nvPr/>
        </p:nvSpPr>
        <p:spPr>
          <a:xfrm>
            <a:off x="3414190" y="2733768"/>
            <a:ext cx="671756" cy="196208"/>
          </a:xfrm>
          <a:prstGeom prst="rect">
            <a:avLst/>
          </a:prstGeom>
          <a:noFill/>
        </p:spPr>
        <p:txBody>
          <a:bodyPr wrap="square" rtlCol="0">
            <a:spAutoFit/>
          </a:bodyPr>
          <a:lstStyle/>
          <a:p>
            <a:r>
              <a:rPr lang="en-US" altLang="zh-CN" sz="675" dirty="0">
                <a:solidFill>
                  <a:srgbClr val="FF0000"/>
                </a:solidFill>
                <a:latin typeface="微软雅黑" panose="020B0503020204020204" pitchFamily="34" charset="-122"/>
                <a:ea typeface="微软雅黑" panose="020B0503020204020204" pitchFamily="34" charset="-122"/>
              </a:rPr>
              <a:t>CR16018-F</a:t>
            </a:r>
            <a:endParaRPr lang="zh-CN" altLang="en-US" sz="675" dirty="0">
              <a:solidFill>
                <a:srgbClr val="FF0000"/>
              </a:solidFill>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rotWithShape="1">
          <a:blip r:embed="rId13"/>
          <a:srcRect r="-2147"/>
          <a:stretch/>
        </p:blipFill>
        <p:spPr>
          <a:xfrm>
            <a:off x="2109571" y="1498876"/>
            <a:ext cx="648000" cy="1249964"/>
          </a:xfrm>
          <a:prstGeom prst="rect">
            <a:avLst/>
          </a:prstGeom>
        </p:spPr>
      </p:pic>
      <p:sp>
        <p:nvSpPr>
          <p:cNvPr id="21" name="TextBox 18"/>
          <p:cNvSpPr txBox="1"/>
          <p:nvPr/>
        </p:nvSpPr>
        <p:spPr>
          <a:xfrm>
            <a:off x="2084679" y="2742905"/>
            <a:ext cx="699785" cy="196208"/>
          </a:xfrm>
          <a:prstGeom prst="rect">
            <a:avLst/>
          </a:prstGeom>
          <a:noFill/>
        </p:spPr>
        <p:txBody>
          <a:bodyPr wrap="square" rtlCol="0">
            <a:spAutoFit/>
          </a:bodyPr>
          <a:lstStyle/>
          <a:p>
            <a:r>
              <a:rPr lang="en-US" altLang="zh-CN" sz="675" dirty="0">
                <a:solidFill>
                  <a:srgbClr val="FF0000"/>
                </a:solidFill>
                <a:latin typeface="微软雅黑" panose="020B0503020204020204" pitchFamily="34" charset="-122"/>
                <a:ea typeface="微软雅黑" panose="020B0503020204020204" pitchFamily="34" charset="-122"/>
              </a:rPr>
              <a:t>CR16010H-F</a:t>
            </a:r>
            <a:endParaRPr lang="zh-CN" altLang="en-US" sz="675" dirty="0">
              <a:solidFill>
                <a:srgbClr val="FF0000"/>
              </a:solidFill>
              <a:latin typeface="微软雅黑" panose="020B0503020204020204" pitchFamily="34" charset="-122"/>
              <a:ea typeface="微软雅黑" panose="020B0503020204020204" pitchFamily="34" charset="-122"/>
            </a:endParaRPr>
          </a:p>
        </p:txBody>
      </p:sp>
      <p:sp>
        <p:nvSpPr>
          <p:cNvPr id="34" name="TextBox 20"/>
          <p:cNvSpPr txBox="1"/>
          <p:nvPr/>
        </p:nvSpPr>
        <p:spPr>
          <a:xfrm>
            <a:off x="2760709" y="2733768"/>
            <a:ext cx="671756" cy="196208"/>
          </a:xfrm>
          <a:prstGeom prst="rect">
            <a:avLst/>
          </a:prstGeom>
          <a:noFill/>
        </p:spPr>
        <p:txBody>
          <a:bodyPr wrap="square" rtlCol="0">
            <a:spAutoFit/>
          </a:bodyPr>
          <a:lstStyle/>
          <a:p>
            <a:r>
              <a:rPr lang="en-US" altLang="zh-CN" sz="675" dirty="0">
                <a:latin typeface="微软雅黑" panose="020B0503020204020204" pitchFamily="34" charset="-122"/>
                <a:ea typeface="微软雅黑" panose="020B0503020204020204" pitchFamily="34" charset="-122"/>
              </a:rPr>
              <a:t>CR16014-F</a:t>
            </a:r>
            <a:endParaRPr lang="zh-CN" altLang="en-US" sz="675" dirty="0">
              <a:latin typeface="微软雅黑" panose="020B0503020204020204" pitchFamily="34" charset="-122"/>
              <a:ea typeface="微软雅黑" panose="020B0503020204020204" pitchFamily="34" charset="-122"/>
            </a:endParaRPr>
          </a:p>
        </p:txBody>
      </p:sp>
      <p:sp>
        <p:nvSpPr>
          <p:cNvPr id="35" name="TextBox 18"/>
          <p:cNvSpPr txBox="1"/>
          <p:nvPr/>
        </p:nvSpPr>
        <p:spPr>
          <a:xfrm>
            <a:off x="1469974" y="2743476"/>
            <a:ext cx="671756" cy="196208"/>
          </a:xfrm>
          <a:prstGeom prst="rect">
            <a:avLst/>
          </a:prstGeom>
          <a:noFill/>
        </p:spPr>
        <p:txBody>
          <a:bodyPr wrap="square" rtlCol="0">
            <a:spAutoFit/>
          </a:bodyPr>
          <a:lstStyle/>
          <a:p>
            <a:r>
              <a:rPr lang="en-US" altLang="zh-CN" sz="675" dirty="0">
                <a:latin typeface="微软雅黑" panose="020B0503020204020204" pitchFamily="34" charset="-122"/>
                <a:ea typeface="微软雅黑" panose="020B0503020204020204" pitchFamily="34" charset="-122"/>
              </a:rPr>
              <a:t>CR16010-F</a:t>
            </a:r>
            <a:endParaRPr lang="zh-CN" altLang="en-US" sz="675" dirty="0">
              <a:latin typeface="微软雅黑" panose="020B0503020204020204" pitchFamily="34" charset="-122"/>
              <a:ea typeface="微软雅黑" panose="020B0503020204020204" pitchFamily="34" charset="-122"/>
            </a:endParaRPr>
          </a:p>
        </p:txBody>
      </p:sp>
      <p:sp>
        <p:nvSpPr>
          <p:cNvPr id="39" name="TextBox 18"/>
          <p:cNvSpPr txBox="1"/>
          <p:nvPr/>
        </p:nvSpPr>
        <p:spPr>
          <a:xfrm>
            <a:off x="752258" y="2742905"/>
            <a:ext cx="671756" cy="196208"/>
          </a:xfrm>
          <a:prstGeom prst="rect">
            <a:avLst/>
          </a:prstGeom>
          <a:noFill/>
        </p:spPr>
        <p:txBody>
          <a:bodyPr wrap="square" rtlCol="0">
            <a:spAutoFit/>
          </a:bodyPr>
          <a:lstStyle/>
          <a:p>
            <a:r>
              <a:rPr lang="en-US" altLang="zh-CN" sz="675" dirty="0">
                <a:latin typeface="微软雅黑" panose="020B0503020204020204" pitchFamily="34" charset="-122"/>
                <a:ea typeface="微软雅黑" panose="020B0503020204020204" pitchFamily="34" charset="-122"/>
              </a:rPr>
              <a:t>CR16006-F</a:t>
            </a:r>
            <a:endParaRPr lang="zh-CN" altLang="en-US" sz="675" dirty="0">
              <a:latin typeface="微软雅黑" panose="020B0503020204020204" pitchFamily="34" charset="-122"/>
              <a:ea typeface="微软雅黑" panose="020B0503020204020204" pitchFamily="34" charset="-122"/>
            </a:endParaRPr>
          </a:p>
        </p:txBody>
      </p:sp>
      <p:sp>
        <p:nvSpPr>
          <p:cNvPr id="40" name="TextBox 18"/>
          <p:cNvSpPr txBox="1"/>
          <p:nvPr/>
        </p:nvSpPr>
        <p:spPr>
          <a:xfrm>
            <a:off x="722464" y="4232192"/>
            <a:ext cx="671756" cy="196208"/>
          </a:xfrm>
          <a:prstGeom prst="rect">
            <a:avLst/>
          </a:prstGeom>
          <a:noFill/>
        </p:spPr>
        <p:txBody>
          <a:bodyPr wrap="square" rtlCol="0">
            <a:spAutoFit/>
          </a:bodyPr>
          <a:lstStyle/>
          <a:p>
            <a:r>
              <a:rPr lang="en-US" altLang="zh-CN" sz="675" dirty="0">
                <a:latin typeface="微软雅黑" panose="020B0503020204020204" pitchFamily="34" charset="-122"/>
                <a:ea typeface="微软雅黑" panose="020B0503020204020204" pitchFamily="34" charset="-122"/>
              </a:rPr>
              <a:t>SR8803-F</a:t>
            </a:r>
            <a:endParaRPr lang="zh-CN" altLang="en-US" sz="675" dirty="0">
              <a:latin typeface="微软雅黑" panose="020B0503020204020204" pitchFamily="34" charset="-122"/>
              <a:ea typeface="微软雅黑" panose="020B0503020204020204" pitchFamily="34" charset="-122"/>
            </a:endParaRPr>
          </a:p>
        </p:txBody>
      </p:sp>
      <p:sp>
        <p:nvSpPr>
          <p:cNvPr id="41" name="TextBox 18"/>
          <p:cNvSpPr txBox="1"/>
          <p:nvPr/>
        </p:nvSpPr>
        <p:spPr>
          <a:xfrm>
            <a:off x="1480954" y="4252091"/>
            <a:ext cx="671756" cy="196208"/>
          </a:xfrm>
          <a:prstGeom prst="rect">
            <a:avLst/>
          </a:prstGeom>
          <a:noFill/>
        </p:spPr>
        <p:txBody>
          <a:bodyPr wrap="square" rtlCol="0">
            <a:spAutoFit/>
          </a:bodyPr>
          <a:lstStyle/>
          <a:p>
            <a:r>
              <a:rPr lang="en-US" altLang="zh-CN" sz="675" dirty="0">
                <a:latin typeface="微软雅黑" panose="020B0503020204020204" pitchFamily="34" charset="-122"/>
                <a:ea typeface="微软雅黑" panose="020B0503020204020204" pitchFamily="34" charset="-122"/>
              </a:rPr>
              <a:t>SR8805-F</a:t>
            </a:r>
            <a:endParaRPr lang="zh-CN" altLang="en-US" sz="675" dirty="0">
              <a:latin typeface="微软雅黑" panose="020B0503020204020204" pitchFamily="34" charset="-122"/>
              <a:ea typeface="微软雅黑" panose="020B0503020204020204" pitchFamily="34" charset="-122"/>
            </a:endParaRPr>
          </a:p>
        </p:txBody>
      </p:sp>
      <p:sp>
        <p:nvSpPr>
          <p:cNvPr id="42" name="TextBox 18"/>
          <p:cNvSpPr txBox="1"/>
          <p:nvPr/>
        </p:nvSpPr>
        <p:spPr>
          <a:xfrm>
            <a:off x="2193939" y="4252091"/>
            <a:ext cx="671756" cy="196208"/>
          </a:xfrm>
          <a:prstGeom prst="rect">
            <a:avLst/>
          </a:prstGeom>
          <a:noFill/>
        </p:spPr>
        <p:txBody>
          <a:bodyPr wrap="square" rtlCol="0">
            <a:spAutoFit/>
          </a:bodyPr>
          <a:lstStyle/>
          <a:p>
            <a:r>
              <a:rPr lang="en-US" altLang="zh-CN" sz="675" dirty="0">
                <a:latin typeface="微软雅黑" panose="020B0503020204020204" pitchFamily="34" charset="-122"/>
                <a:ea typeface="微软雅黑" panose="020B0503020204020204" pitchFamily="34" charset="-122"/>
              </a:rPr>
              <a:t>SR8808-F</a:t>
            </a:r>
            <a:endParaRPr lang="zh-CN" altLang="en-US" sz="675" dirty="0">
              <a:latin typeface="微软雅黑" panose="020B0503020204020204" pitchFamily="34" charset="-122"/>
              <a:ea typeface="微软雅黑" panose="020B0503020204020204" pitchFamily="34" charset="-122"/>
            </a:endParaRPr>
          </a:p>
        </p:txBody>
      </p:sp>
      <p:sp>
        <p:nvSpPr>
          <p:cNvPr id="43" name="TextBox 18"/>
          <p:cNvSpPr txBox="1"/>
          <p:nvPr/>
        </p:nvSpPr>
        <p:spPr>
          <a:xfrm>
            <a:off x="2880775" y="4252091"/>
            <a:ext cx="671756" cy="196208"/>
          </a:xfrm>
          <a:prstGeom prst="rect">
            <a:avLst/>
          </a:prstGeom>
          <a:noFill/>
        </p:spPr>
        <p:txBody>
          <a:bodyPr wrap="square" rtlCol="0">
            <a:spAutoFit/>
          </a:bodyPr>
          <a:lstStyle/>
          <a:p>
            <a:r>
              <a:rPr lang="en-US" altLang="zh-CN" sz="675" dirty="0">
                <a:latin typeface="微软雅黑" panose="020B0503020204020204" pitchFamily="34" charset="-122"/>
                <a:ea typeface="微软雅黑" panose="020B0503020204020204" pitchFamily="34" charset="-122"/>
              </a:rPr>
              <a:t>SR8812-F</a:t>
            </a:r>
            <a:endParaRPr lang="zh-CN" altLang="en-US" sz="675"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6905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2726554" y="2614885"/>
            <a:ext cx="4365726"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r>
              <a:rPr lang="en-US" altLang="zh-CN" sz="2000" b="1" dirty="0" err="1">
                <a:solidFill>
                  <a:schemeClr val="tx1">
                    <a:lumMod val="75000"/>
                    <a:lumOff val="25000"/>
                  </a:schemeClr>
                </a:solidFill>
                <a:latin typeface="微软雅黑" panose="020B0503020204020204" pitchFamily="34" charset="-122"/>
                <a:ea typeface="微软雅黑" panose="020B0503020204020204" pitchFamily="34" charset="-122"/>
              </a:rPr>
              <a:t>IPoE</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常见应用举例</a:t>
            </a:r>
          </a:p>
        </p:txBody>
      </p:sp>
      <p:sp>
        <p:nvSpPr>
          <p:cNvPr id="6" name="Rectangle 6"/>
          <p:cNvSpPr>
            <a:spLocks noChangeArrowheads="1"/>
          </p:cNvSpPr>
          <p:nvPr/>
        </p:nvSpPr>
        <p:spPr bwMode="auto">
          <a:xfrm>
            <a:off x="2071874" y="1274039"/>
            <a:ext cx="583833" cy="582520"/>
          </a:xfrm>
          <a:prstGeom prst="rect">
            <a:avLst/>
          </a:prstGeom>
          <a:solidFill>
            <a:schemeClr val="bg1">
              <a:lumMod val="75000"/>
            </a:schemeClr>
          </a:solidFill>
          <a:ln>
            <a:noFill/>
          </a:ln>
          <a:extLst/>
        </p:spPr>
        <p:txBody>
          <a:bodyPr vert="horz" wrap="square" lIns="91440" tIns="45720" rIns="91440" bIns="45720" numCol="1" anchor="ctr" anchorCtr="1" compatLnSpc="1">
            <a:prstTxWarp prst="textNoShape">
              <a:avLst/>
            </a:prstTxWarp>
          </a:bodyPr>
          <a:lstStyle/>
          <a:p>
            <a:r>
              <a:rPr lang="en-US" altLang="zh-CN" sz="2400" b="1" dirty="0">
                <a:solidFill>
                  <a:schemeClr val="bg1"/>
                </a:solidFill>
                <a:latin typeface="微软雅黑" panose="020B0503020204020204" pitchFamily="34" charset="-122"/>
                <a:ea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8" name="Rectangle 8"/>
          <p:cNvSpPr>
            <a:spLocks noChangeArrowheads="1"/>
          </p:cNvSpPr>
          <p:nvPr/>
        </p:nvSpPr>
        <p:spPr bwMode="auto">
          <a:xfrm>
            <a:off x="2071874" y="1944462"/>
            <a:ext cx="583833" cy="585144"/>
          </a:xfrm>
          <a:prstGeom prst="rect">
            <a:avLst/>
          </a:prstGeom>
          <a:solidFill>
            <a:srgbClr val="E6001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r>
              <a:rPr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02</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Rectangle 10"/>
          <p:cNvSpPr>
            <a:spLocks noChangeArrowheads="1"/>
          </p:cNvSpPr>
          <p:nvPr/>
        </p:nvSpPr>
        <p:spPr bwMode="auto">
          <a:xfrm>
            <a:off x="2071874" y="2617509"/>
            <a:ext cx="583833" cy="582520"/>
          </a:xfrm>
          <a:prstGeom prst="rect">
            <a:avLst/>
          </a:prstGeom>
          <a:solidFill>
            <a:schemeClr val="bg1">
              <a:lumMod val="75000"/>
            </a:schemeClr>
          </a:solidFill>
          <a:ln>
            <a:noFill/>
          </a:ln>
          <a:extLst/>
        </p:spPr>
        <p:txBody>
          <a:bodyPr vert="horz" wrap="square" lIns="91440" tIns="45720" rIns="91440" bIns="45720" numCol="1" anchor="ctr" anchorCtr="1" compatLnSpc="1">
            <a:prstTxWarp prst="textNoShape">
              <a:avLst/>
            </a:prstTxWarp>
          </a:bodyPr>
          <a:lstStyle/>
          <a:p>
            <a:r>
              <a:rPr lang="en-US" altLang="zh-CN" sz="2400" b="1" dirty="0">
                <a:solidFill>
                  <a:schemeClr val="bg1"/>
                </a:solidFill>
                <a:latin typeface="微软雅黑" panose="020B0503020204020204" pitchFamily="34" charset="-122"/>
                <a:ea typeface="微软雅黑" panose="020B0503020204020204" pitchFamily="34" charset="-122"/>
              </a:rPr>
              <a:t>03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2" name="Rectangle 12"/>
          <p:cNvSpPr>
            <a:spLocks noChangeArrowheads="1"/>
          </p:cNvSpPr>
          <p:nvPr/>
        </p:nvSpPr>
        <p:spPr bwMode="auto">
          <a:xfrm>
            <a:off x="2726554" y="1271414"/>
            <a:ext cx="4365726"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IPoE</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基本概述</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Rectangle 13"/>
          <p:cNvSpPr>
            <a:spLocks noChangeArrowheads="1"/>
          </p:cNvSpPr>
          <p:nvPr/>
        </p:nvSpPr>
        <p:spPr bwMode="auto">
          <a:xfrm>
            <a:off x="2726554" y="1944462"/>
            <a:ext cx="4365726"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r>
              <a:rPr lang="en-US" altLang="zh-CN" sz="2000" b="1" dirty="0" err="1">
                <a:solidFill>
                  <a:schemeClr val="tx1">
                    <a:lumMod val="75000"/>
                    <a:lumOff val="25000"/>
                  </a:schemeClr>
                </a:solidFill>
                <a:latin typeface="微软雅黑" panose="020B0503020204020204" pitchFamily="34" charset="-122"/>
                <a:ea typeface="微软雅黑" panose="020B0503020204020204" pitchFamily="34" charset="-122"/>
              </a:rPr>
              <a:t>IPoE</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基本原理</a:t>
            </a:r>
          </a:p>
        </p:txBody>
      </p:sp>
      <p:sp>
        <p:nvSpPr>
          <p:cNvPr id="9" name="Rectangle 5"/>
          <p:cNvSpPr>
            <a:spLocks noChangeArrowheads="1"/>
          </p:cNvSpPr>
          <p:nvPr/>
        </p:nvSpPr>
        <p:spPr bwMode="auto">
          <a:xfrm>
            <a:off x="2713643" y="3309936"/>
            <a:ext cx="4380888"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r>
              <a:rPr lang="en-US" altLang="zh-CN" sz="2000" b="1" dirty="0" err="1">
                <a:solidFill>
                  <a:schemeClr val="tx1">
                    <a:lumMod val="75000"/>
                    <a:lumOff val="25000"/>
                  </a:schemeClr>
                </a:solidFill>
                <a:latin typeface="微软雅黑" panose="020B0503020204020204" pitchFamily="34" charset="-122"/>
                <a:ea typeface="微软雅黑" panose="020B0503020204020204" pitchFamily="34" charset="-122"/>
              </a:rPr>
              <a:t>IPoE</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故障排查</a:t>
            </a:r>
          </a:p>
        </p:txBody>
      </p:sp>
      <p:sp>
        <p:nvSpPr>
          <p:cNvPr id="11" name="Rectangle 10"/>
          <p:cNvSpPr>
            <a:spLocks noChangeArrowheads="1"/>
          </p:cNvSpPr>
          <p:nvPr/>
        </p:nvSpPr>
        <p:spPr bwMode="auto">
          <a:xfrm>
            <a:off x="2058964" y="3312561"/>
            <a:ext cx="583833" cy="582520"/>
          </a:xfrm>
          <a:prstGeom prst="rect">
            <a:avLst/>
          </a:prstGeom>
          <a:solidFill>
            <a:schemeClr val="bg1">
              <a:lumMod val="75000"/>
            </a:schemeClr>
          </a:solidFill>
          <a:ln>
            <a:noFill/>
          </a:ln>
          <a:extLst/>
        </p:spPr>
        <p:txBody>
          <a:bodyPr vert="horz" wrap="square" lIns="91440" tIns="45720" rIns="91440" bIns="45720" numCol="1" anchor="ctr" anchorCtr="1" compatLnSpc="1">
            <a:prstTxWarp prst="textNoShape">
              <a:avLst/>
            </a:prstTxWarp>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目录</a:t>
            </a:r>
          </a:p>
        </p:txBody>
      </p:sp>
    </p:spTree>
    <p:extLst>
      <p:ext uri="{BB962C8B-B14F-4D97-AF65-F5344CB8AC3E}">
        <p14:creationId xmlns:p14="http://schemas.microsoft.com/office/powerpoint/2010/main" val="296113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BRAS</a:t>
            </a:r>
            <a:r>
              <a:rPr lang="zh-CN" altLang="en-US" dirty="0" smtClean="0"/>
              <a:t>系统主要成员</a:t>
            </a:r>
            <a:endParaRPr lang="zh-CN" altLang="en-US" dirty="0"/>
          </a:p>
        </p:txBody>
      </p:sp>
      <p:sp>
        <p:nvSpPr>
          <p:cNvPr id="6" name="燕尾形 5"/>
          <p:cNvSpPr/>
          <p:nvPr/>
        </p:nvSpPr>
        <p:spPr>
          <a:xfrm rot="5400000">
            <a:off x="5275268" y="1548027"/>
            <a:ext cx="270030" cy="432048"/>
          </a:xfrm>
          <a:prstGeom prst="chevron">
            <a:avLst/>
          </a:prstGeom>
          <a:solidFill>
            <a:srgbClr val="FFE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lnSpc>
                <a:spcPct val="130000"/>
              </a:lnSpc>
            </a:pPr>
            <a:endParaRPr lang="zh-CN" altLang="en-US" sz="1600">
              <a:solidFill>
                <a:srgbClr val="FFFFFF"/>
              </a:solidFill>
              <a:latin typeface="微软雅黑" panose="020B0503020204020204" pitchFamily="34" charset="-122"/>
              <a:ea typeface="微软雅黑" panose="020B0503020204020204" pitchFamily="34" charset="-122"/>
            </a:endParaRPr>
          </a:p>
        </p:txBody>
      </p:sp>
      <p:cxnSp>
        <p:nvCxnSpPr>
          <p:cNvPr id="7" name="直接连接符 16"/>
          <p:cNvCxnSpPr/>
          <p:nvPr/>
        </p:nvCxnSpPr>
        <p:spPr>
          <a:xfrm>
            <a:off x="5410283" y="1980075"/>
            <a:ext cx="2727303" cy="0"/>
          </a:xfrm>
          <a:prstGeom prst="line">
            <a:avLst/>
          </a:prstGeom>
          <a:ln>
            <a:solidFill>
              <a:srgbClr val="A0A0A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663032" y="1214638"/>
            <a:ext cx="1164407" cy="315465"/>
          </a:xfrm>
          <a:prstGeom prst="rect">
            <a:avLst/>
          </a:prstGeom>
        </p:spPr>
        <p:txBody>
          <a:bodyPr wrap="none" lIns="68573" tIns="34287" rIns="68573" bIns="34287">
            <a:spAutoFit/>
          </a:bodyPr>
          <a:lstStyle/>
          <a:p>
            <a:pPr defTabSz="914378"/>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认证客户端</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a:spLocks noChangeArrowheads="1"/>
          </p:cNvSpPr>
          <p:nvPr/>
        </p:nvSpPr>
        <p:spPr bwMode="auto">
          <a:xfrm>
            <a:off x="5653310" y="1469027"/>
            <a:ext cx="2484276" cy="457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378">
              <a:lnSpc>
                <a:spcPct val="120000"/>
              </a:lnSpc>
              <a:spcBef>
                <a:spcPct val="0"/>
              </a:spcBef>
              <a:buNone/>
            </a:pPr>
            <a:r>
              <a:rPr lang="zh-CN" altLang="en-US" sz="1050" dirty="0">
                <a:solidFill>
                  <a:srgbClr val="000000"/>
                </a:solidFill>
                <a:cs typeface="微软雅黑" panose="020B0503020204020204" pitchFamily="34" charset="-122"/>
                <a:sym typeface="微软雅黑" panose="020B0503020204020204" pitchFamily="34" charset="-122"/>
              </a:rPr>
              <a:t>客户端包含</a:t>
            </a:r>
            <a:r>
              <a:rPr lang="en-US" altLang="zh-CN" sz="1050" dirty="0">
                <a:solidFill>
                  <a:srgbClr val="000000"/>
                </a:solidFill>
                <a:cs typeface="微软雅黑" panose="020B0503020204020204" pitchFamily="34" charset="-122"/>
                <a:sym typeface="微软雅黑" panose="020B0503020204020204" pitchFamily="34" charset="-122"/>
              </a:rPr>
              <a:t>PC</a:t>
            </a:r>
            <a:r>
              <a:rPr lang="zh-CN" altLang="en-US" sz="1050" dirty="0">
                <a:solidFill>
                  <a:srgbClr val="000000"/>
                </a:solidFill>
                <a:cs typeface="微软雅黑" panose="020B0503020204020204" pitchFamily="34" charset="-122"/>
                <a:sym typeface="微软雅黑" panose="020B0503020204020204" pitchFamily="34" charset="-122"/>
              </a:rPr>
              <a:t>、手机、</a:t>
            </a:r>
            <a:r>
              <a:rPr lang="en-US" altLang="zh-CN" sz="1050" dirty="0">
                <a:solidFill>
                  <a:srgbClr val="000000"/>
                </a:solidFill>
                <a:cs typeface="微软雅黑" panose="020B0503020204020204" pitchFamily="34" charset="-122"/>
                <a:sym typeface="微软雅黑" panose="020B0503020204020204" pitchFamily="34" charset="-122"/>
              </a:rPr>
              <a:t>IPAD</a:t>
            </a:r>
            <a:r>
              <a:rPr lang="zh-CN" altLang="en-US" sz="1050" dirty="0">
                <a:solidFill>
                  <a:srgbClr val="000000"/>
                </a:solidFill>
                <a:cs typeface="微软雅黑" panose="020B0503020204020204" pitchFamily="34" charset="-122"/>
                <a:sym typeface="微软雅黑" panose="020B0503020204020204" pitchFamily="34" charset="-122"/>
              </a:rPr>
              <a:t>、打印机等等设备</a:t>
            </a:r>
          </a:p>
        </p:txBody>
      </p:sp>
      <p:sp>
        <p:nvSpPr>
          <p:cNvPr id="10" name="燕尾形 9"/>
          <p:cNvSpPr/>
          <p:nvPr/>
        </p:nvSpPr>
        <p:spPr>
          <a:xfrm rot="5400000">
            <a:off x="5275268" y="2574141"/>
            <a:ext cx="270030" cy="432048"/>
          </a:xfrm>
          <a:prstGeom prst="chevron">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zh-CN" altLang="en-US" sz="1400">
              <a:solidFill>
                <a:srgbClr val="FFFFFF">
                  <a:lumMod val="5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1" name="直接连接符 20"/>
          <p:cNvCxnSpPr/>
          <p:nvPr/>
        </p:nvCxnSpPr>
        <p:spPr>
          <a:xfrm>
            <a:off x="5410283" y="3006189"/>
            <a:ext cx="2727303" cy="0"/>
          </a:xfrm>
          <a:prstGeom prst="line">
            <a:avLst/>
          </a:prstGeom>
          <a:ln>
            <a:solidFill>
              <a:srgbClr val="A0A0A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663032" y="2240752"/>
            <a:ext cx="1485008" cy="315465"/>
          </a:xfrm>
          <a:prstGeom prst="rect">
            <a:avLst/>
          </a:prstGeom>
        </p:spPr>
        <p:txBody>
          <a:bodyPr wrap="none" lIns="68573" tIns="34287" rIns="68573" bIns="34287">
            <a:spAutoFit/>
          </a:bodyPr>
          <a:lstStyle/>
          <a:p>
            <a:pPr defTabSz="914378"/>
            <a:r>
              <a:rPr lang="en-US" altLang="zh-CN"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BRAS</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接入设备</a:t>
            </a:r>
            <a:endPar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矩形 47"/>
          <p:cNvSpPr>
            <a:spLocks noChangeArrowheads="1"/>
          </p:cNvSpPr>
          <p:nvPr/>
        </p:nvSpPr>
        <p:spPr bwMode="auto">
          <a:xfrm>
            <a:off x="5653311" y="2495141"/>
            <a:ext cx="2591098" cy="4406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378">
              <a:lnSpc>
                <a:spcPct val="120000"/>
              </a:lnSpc>
              <a:spcBef>
                <a:spcPct val="0"/>
              </a:spcBef>
              <a:buNone/>
            </a:pPr>
            <a:r>
              <a:rPr lang="zh-CN" altLang="en-US" sz="1050" dirty="0" smtClean="0">
                <a:solidFill>
                  <a:srgbClr val="000000"/>
                </a:solidFill>
                <a:cs typeface="微软雅黑" panose="020B0503020204020204" pitchFamily="34" charset="-122"/>
                <a:sym typeface="微软雅黑" panose="020B0503020204020204" pitchFamily="34" charset="-122"/>
              </a:rPr>
              <a:t>主要</a:t>
            </a:r>
            <a:r>
              <a:rPr lang="zh-CN" altLang="en-US" sz="1050" dirty="0">
                <a:solidFill>
                  <a:srgbClr val="000000"/>
                </a:solidFill>
                <a:cs typeface="微软雅黑" panose="020B0503020204020204" pitchFamily="34" charset="-122"/>
                <a:sym typeface="微软雅黑" panose="020B0503020204020204" pitchFamily="34" charset="-122"/>
              </a:rPr>
              <a:t>包含</a:t>
            </a:r>
            <a:r>
              <a:rPr lang="en-US" altLang="zh-CN" sz="1050" dirty="0">
                <a:solidFill>
                  <a:srgbClr val="000000"/>
                </a:solidFill>
                <a:cs typeface="微软雅黑" panose="020B0503020204020204" pitchFamily="34" charset="-122"/>
                <a:sym typeface="微软雅黑" panose="020B0503020204020204" pitchFamily="34" charset="-122"/>
              </a:rPr>
              <a:t>SR8800-F</a:t>
            </a:r>
            <a:r>
              <a:rPr lang="zh-CN" altLang="en-US" sz="1050" dirty="0">
                <a:solidFill>
                  <a:srgbClr val="000000"/>
                </a:solidFill>
                <a:cs typeface="微软雅黑" panose="020B0503020204020204" pitchFamily="34" charset="-122"/>
                <a:sym typeface="微软雅黑" panose="020B0503020204020204" pitchFamily="34" charset="-122"/>
              </a:rPr>
              <a:t>、</a:t>
            </a:r>
            <a:r>
              <a:rPr lang="en-US" altLang="zh-CN" sz="1050" dirty="0">
                <a:solidFill>
                  <a:srgbClr val="000000"/>
                </a:solidFill>
                <a:cs typeface="微软雅黑" panose="020B0503020204020204" pitchFamily="34" charset="-122"/>
                <a:sym typeface="微软雅黑" panose="020B0503020204020204" pitchFamily="34" charset="-122"/>
              </a:rPr>
              <a:t>CR16000-F</a:t>
            </a:r>
            <a:r>
              <a:rPr lang="zh-CN" altLang="en-US" sz="1050" dirty="0">
                <a:solidFill>
                  <a:srgbClr val="000000"/>
                </a:solidFill>
                <a:cs typeface="微软雅黑" panose="020B0503020204020204" pitchFamily="34" charset="-122"/>
                <a:sym typeface="微软雅黑" panose="020B0503020204020204" pitchFamily="34" charset="-122"/>
              </a:rPr>
              <a:t>系列路由器，搭配</a:t>
            </a:r>
            <a:r>
              <a:rPr lang="en-US" altLang="zh-CN" sz="1050" dirty="0">
                <a:solidFill>
                  <a:srgbClr val="000000"/>
                </a:solidFill>
                <a:cs typeface="微软雅黑" panose="020B0503020204020204" pitchFamily="34" charset="-122"/>
                <a:sym typeface="微软雅黑" panose="020B0503020204020204" pitchFamily="34" charset="-122"/>
              </a:rPr>
              <a:t>BRAS</a:t>
            </a:r>
            <a:r>
              <a:rPr lang="zh-CN" altLang="en-US" sz="1050" dirty="0">
                <a:solidFill>
                  <a:srgbClr val="000000"/>
                </a:solidFill>
                <a:cs typeface="微软雅黑" panose="020B0503020204020204" pitchFamily="34" charset="-122"/>
                <a:sym typeface="微软雅黑" panose="020B0503020204020204" pitchFamily="34" charset="-122"/>
              </a:rPr>
              <a:t>单</a:t>
            </a:r>
            <a:r>
              <a:rPr lang="zh-CN" altLang="en-US" sz="1050" dirty="0" smtClean="0">
                <a:solidFill>
                  <a:srgbClr val="000000"/>
                </a:solidFill>
                <a:cs typeface="微软雅黑" panose="020B0503020204020204" pitchFamily="34" charset="-122"/>
                <a:sym typeface="微软雅黑" panose="020B0503020204020204" pitchFamily="34" charset="-122"/>
              </a:rPr>
              <a:t>板</a:t>
            </a:r>
            <a:endParaRPr lang="zh-CN" altLang="en-US" sz="1050" dirty="0">
              <a:solidFill>
                <a:srgbClr val="000000"/>
              </a:solidFill>
              <a:cs typeface="微软雅黑" panose="020B0503020204020204" pitchFamily="34" charset="-122"/>
              <a:sym typeface="微软雅黑" panose="020B0503020204020204" pitchFamily="34" charset="-122"/>
            </a:endParaRPr>
          </a:p>
        </p:txBody>
      </p:sp>
      <p:sp>
        <p:nvSpPr>
          <p:cNvPr id="14" name="燕尾形 13"/>
          <p:cNvSpPr/>
          <p:nvPr/>
        </p:nvSpPr>
        <p:spPr>
          <a:xfrm rot="5400000">
            <a:off x="5275268" y="3654261"/>
            <a:ext cx="270030" cy="432048"/>
          </a:xfrm>
          <a:prstGeom prst="chevron">
            <a:avLst/>
          </a:prstGeom>
          <a:solidFill>
            <a:srgbClr val="03B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lnSpc>
                <a:spcPct val="130000"/>
              </a:lnSpc>
            </a:pPr>
            <a:endParaRPr lang="zh-CN" altLang="en-US" sz="1600">
              <a:solidFill>
                <a:srgbClr val="FFFFFF"/>
              </a:solidFill>
              <a:latin typeface="微软雅黑" panose="020B0503020204020204" pitchFamily="34" charset="-122"/>
              <a:ea typeface="微软雅黑" panose="020B0503020204020204" pitchFamily="34" charset="-122"/>
            </a:endParaRPr>
          </a:p>
        </p:txBody>
      </p:sp>
      <p:cxnSp>
        <p:nvCxnSpPr>
          <p:cNvPr id="15" name="直接连接符 24"/>
          <p:cNvCxnSpPr/>
          <p:nvPr/>
        </p:nvCxnSpPr>
        <p:spPr>
          <a:xfrm>
            <a:off x="5410283" y="4086309"/>
            <a:ext cx="2727303" cy="0"/>
          </a:xfrm>
          <a:prstGeom prst="line">
            <a:avLst/>
          </a:prstGeom>
          <a:ln>
            <a:solidFill>
              <a:srgbClr val="A0A0A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5663032" y="3320872"/>
            <a:ext cx="1574776" cy="315465"/>
          </a:xfrm>
          <a:prstGeom prst="rect">
            <a:avLst/>
          </a:prstGeom>
        </p:spPr>
        <p:txBody>
          <a:bodyPr wrap="none" lIns="68573" tIns="34287" rIns="68573" bIns="34287">
            <a:spAutoFit/>
          </a:bodyPr>
          <a:lstStyle/>
          <a:p>
            <a:pPr defTabSz="914378"/>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接入认证服务器</a:t>
            </a:r>
          </a:p>
        </p:txBody>
      </p:sp>
      <p:sp>
        <p:nvSpPr>
          <p:cNvPr id="17" name="矩形 47"/>
          <p:cNvSpPr>
            <a:spLocks noChangeArrowheads="1"/>
          </p:cNvSpPr>
          <p:nvPr/>
        </p:nvSpPr>
        <p:spPr bwMode="auto">
          <a:xfrm>
            <a:off x="5653311" y="3575261"/>
            <a:ext cx="2591098" cy="457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378">
              <a:lnSpc>
                <a:spcPct val="120000"/>
              </a:lnSpc>
              <a:spcBef>
                <a:spcPct val="0"/>
              </a:spcBef>
              <a:buNone/>
            </a:pPr>
            <a:r>
              <a:rPr lang="zh-CN" altLang="en-US" sz="1050" dirty="0">
                <a:solidFill>
                  <a:srgbClr val="000000"/>
                </a:solidFill>
                <a:cs typeface="微软雅黑" panose="020B0503020204020204" pitchFamily="34" charset="-122"/>
                <a:sym typeface="微软雅黑" panose="020B0503020204020204" pitchFamily="34" charset="-122"/>
              </a:rPr>
              <a:t>认证服务器通常包含</a:t>
            </a:r>
            <a:r>
              <a:rPr lang="en-US" altLang="zh-CN" sz="1050" dirty="0">
                <a:solidFill>
                  <a:srgbClr val="000000"/>
                </a:solidFill>
                <a:cs typeface="微软雅黑" panose="020B0503020204020204" pitchFamily="34" charset="-122"/>
                <a:sym typeface="微软雅黑" panose="020B0503020204020204" pitchFamily="34" charset="-122"/>
              </a:rPr>
              <a:t>Portal</a:t>
            </a:r>
            <a:r>
              <a:rPr lang="zh-CN" altLang="en-US" sz="1050" dirty="0">
                <a:solidFill>
                  <a:srgbClr val="000000"/>
                </a:solidFill>
                <a:cs typeface="微软雅黑" panose="020B0503020204020204" pitchFamily="34" charset="-122"/>
                <a:sym typeface="微软雅黑" panose="020B0503020204020204" pitchFamily="34" charset="-122"/>
              </a:rPr>
              <a:t>服务器，</a:t>
            </a:r>
            <a:r>
              <a:rPr lang="en-US" altLang="zh-CN" sz="1050" dirty="0">
                <a:solidFill>
                  <a:srgbClr val="000000"/>
                </a:solidFill>
                <a:cs typeface="微软雅黑" panose="020B0503020204020204" pitchFamily="34" charset="-122"/>
                <a:sym typeface="微软雅黑" panose="020B0503020204020204" pitchFamily="34" charset="-122"/>
              </a:rPr>
              <a:t>Portal WEB</a:t>
            </a:r>
            <a:r>
              <a:rPr lang="zh-CN" altLang="en-US" sz="1050" dirty="0">
                <a:solidFill>
                  <a:srgbClr val="000000"/>
                </a:solidFill>
                <a:cs typeface="微软雅黑" panose="020B0503020204020204" pitchFamily="34" charset="-122"/>
                <a:sym typeface="微软雅黑" panose="020B0503020204020204" pitchFamily="34" charset="-122"/>
              </a:rPr>
              <a:t>服务器，</a:t>
            </a:r>
            <a:r>
              <a:rPr lang="en-US" altLang="zh-CN" sz="1050" dirty="0">
                <a:solidFill>
                  <a:srgbClr val="000000"/>
                </a:solidFill>
                <a:cs typeface="微软雅黑" panose="020B0503020204020204" pitchFamily="34" charset="-122"/>
                <a:sym typeface="微软雅黑" panose="020B0503020204020204" pitchFamily="34" charset="-122"/>
              </a:rPr>
              <a:t>Radius</a:t>
            </a:r>
            <a:r>
              <a:rPr lang="zh-CN" altLang="en-US" sz="1050" dirty="0">
                <a:solidFill>
                  <a:srgbClr val="000000"/>
                </a:solidFill>
                <a:cs typeface="微软雅黑" panose="020B0503020204020204" pitchFamily="34" charset="-122"/>
                <a:sym typeface="微软雅黑" panose="020B0503020204020204" pitchFamily="34" charset="-122"/>
              </a:rPr>
              <a:t>服务器等</a:t>
            </a:r>
          </a:p>
        </p:txBody>
      </p:sp>
      <p:grpSp>
        <p:nvGrpSpPr>
          <p:cNvPr id="4" name="组合 3"/>
          <p:cNvGrpSpPr/>
          <p:nvPr/>
        </p:nvGrpSpPr>
        <p:grpSpPr>
          <a:xfrm>
            <a:off x="880609" y="1123836"/>
            <a:ext cx="4103381" cy="3167832"/>
            <a:chOff x="1174145" y="1498448"/>
            <a:chExt cx="5471175" cy="4223775"/>
          </a:xfrm>
        </p:grpSpPr>
        <p:sp>
          <p:nvSpPr>
            <p:cNvPr id="39" name="文本框 56"/>
            <p:cNvSpPr txBox="1">
              <a:spLocks noChangeArrowheads="1"/>
            </p:cNvSpPr>
            <p:nvPr/>
          </p:nvSpPr>
          <p:spPr bwMode="auto">
            <a:xfrm>
              <a:off x="4469615" y="2924944"/>
              <a:ext cx="2130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r>
                <a:rPr lang="en-US" altLang="zh-CN" sz="750" dirty="0"/>
                <a:t>Portal Web</a:t>
              </a:r>
              <a:r>
                <a:rPr lang="zh-CN" altLang="en-US" sz="750" dirty="0"/>
                <a:t>服务器</a:t>
              </a:r>
            </a:p>
          </p:txBody>
        </p:sp>
        <p:sp>
          <p:nvSpPr>
            <p:cNvPr id="40" name="文本框 57"/>
            <p:cNvSpPr txBox="1">
              <a:spLocks noChangeArrowheads="1"/>
            </p:cNvSpPr>
            <p:nvPr/>
          </p:nvSpPr>
          <p:spPr bwMode="auto">
            <a:xfrm>
              <a:off x="4633421" y="3787650"/>
              <a:ext cx="20118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r>
                <a:rPr lang="en-US" altLang="zh-CN" sz="750" dirty="0"/>
                <a:t>AAA</a:t>
              </a:r>
              <a:r>
                <a:rPr lang="zh-CN" altLang="en-US" sz="750" dirty="0"/>
                <a:t>服务器</a:t>
              </a:r>
            </a:p>
          </p:txBody>
        </p:sp>
        <p:sp>
          <p:nvSpPr>
            <p:cNvPr id="41" name="文本框 58"/>
            <p:cNvSpPr txBox="1">
              <a:spLocks noChangeArrowheads="1"/>
            </p:cNvSpPr>
            <p:nvPr/>
          </p:nvSpPr>
          <p:spPr bwMode="auto">
            <a:xfrm>
              <a:off x="4511824" y="4622938"/>
              <a:ext cx="20118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r>
                <a:rPr lang="zh-CN" altLang="en-US" sz="750" dirty="0"/>
                <a:t>安全策略服务器</a:t>
              </a:r>
            </a:p>
          </p:txBody>
        </p:sp>
        <p:cxnSp>
          <p:nvCxnSpPr>
            <p:cNvPr id="53" name="直接连接符 52"/>
            <p:cNvCxnSpPr/>
            <p:nvPr/>
          </p:nvCxnSpPr>
          <p:spPr bwMode="auto">
            <a:xfrm flipH="1" flipV="1">
              <a:off x="3341348" y="1959514"/>
              <a:ext cx="3989" cy="13545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bwMode="auto">
            <a:xfrm flipH="1" flipV="1">
              <a:off x="1615152" y="2463272"/>
              <a:ext cx="1515744" cy="10826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文本框 67"/>
            <p:cNvSpPr txBox="1">
              <a:spLocks noChangeArrowheads="1"/>
            </p:cNvSpPr>
            <p:nvPr/>
          </p:nvSpPr>
          <p:spPr bwMode="auto">
            <a:xfrm>
              <a:off x="1215610" y="2881739"/>
              <a:ext cx="10773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r>
                <a:rPr lang="zh-CN" altLang="en-US" sz="750" dirty="0"/>
                <a:t>认证客户端</a:t>
              </a:r>
            </a:p>
          </p:txBody>
        </p:sp>
        <p:cxnSp>
          <p:nvCxnSpPr>
            <p:cNvPr id="46" name="直接连接符 45"/>
            <p:cNvCxnSpPr/>
            <p:nvPr/>
          </p:nvCxnSpPr>
          <p:spPr bwMode="auto">
            <a:xfrm flipH="1">
              <a:off x="2168381" y="3615798"/>
              <a:ext cx="927591" cy="205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文本框 65"/>
            <p:cNvSpPr txBox="1">
              <a:spLocks noChangeArrowheads="1"/>
            </p:cNvSpPr>
            <p:nvPr/>
          </p:nvSpPr>
          <p:spPr bwMode="auto">
            <a:xfrm>
              <a:off x="1215610" y="3932406"/>
              <a:ext cx="9916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r>
                <a:rPr lang="zh-CN" altLang="en-US" sz="750" dirty="0"/>
                <a:t>认证客户端</a:t>
              </a:r>
            </a:p>
          </p:txBody>
        </p:sp>
        <p:cxnSp>
          <p:nvCxnSpPr>
            <p:cNvPr id="43" name="直接连接符 42"/>
            <p:cNvCxnSpPr/>
            <p:nvPr/>
          </p:nvCxnSpPr>
          <p:spPr bwMode="auto">
            <a:xfrm flipV="1">
              <a:off x="1775806" y="3685647"/>
              <a:ext cx="1349502" cy="7599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文本框 62"/>
            <p:cNvSpPr txBox="1">
              <a:spLocks noChangeArrowheads="1"/>
            </p:cNvSpPr>
            <p:nvPr/>
          </p:nvSpPr>
          <p:spPr bwMode="auto">
            <a:xfrm>
              <a:off x="1216638" y="4819544"/>
              <a:ext cx="10773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r>
                <a:rPr lang="zh-CN" altLang="en-US" sz="750" dirty="0"/>
                <a:t>认证客户端</a:t>
              </a:r>
            </a:p>
          </p:txBody>
        </p:sp>
        <p:cxnSp>
          <p:nvCxnSpPr>
            <p:cNvPr id="28" name="直接连接符 27"/>
            <p:cNvCxnSpPr/>
            <p:nvPr/>
          </p:nvCxnSpPr>
          <p:spPr bwMode="auto">
            <a:xfrm flipV="1">
              <a:off x="3530438" y="1847196"/>
              <a:ext cx="1331341" cy="1654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bwMode="auto">
            <a:xfrm flipV="1">
              <a:off x="3559776" y="2674220"/>
              <a:ext cx="1290828" cy="8717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bwMode="auto">
            <a:xfrm>
              <a:off x="3601686" y="3615798"/>
              <a:ext cx="12908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bwMode="auto">
            <a:xfrm>
              <a:off x="3559776" y="3685648"/>
              <a:ext cx="1290828" cy="6887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bwMode="auto">
            <a:xfrm>
              <a:off x="3559776" y="3735940"/>
              <a:ext cx="1290828" cy="14207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文本框 54"/>
            <p:cNvSpPr txBox="1">
              <a:spLocks noChangeArrowheads="1"/>
            </p:cNvSpPr>
            <p:nvPr/>
          </p:nvSpPr>
          <p:spPr bwMode="auto">
            <a:xfrm>
              <a:off x="2787118" y="4057934"/>
              <a:ext cx="14906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r>
                <a:rPr lang="en-US" altLang="zh-CN" sz="750" dirty="0"/>
                <a:t>BRAS</a:t>
              </a:r>
              <a:r>
                <a:rPr lang="zh-CN" altLang="en-US" sz="750" dirty="0"/>
                <a:t>接入设备</a:t>
              </a:r>
            </a:p>
          </p:txBody>
        </p:sp>
        <p:sp>
          <p:nvSpPr>
            <p:cNvPr id="38" name="文本框 55"/>
            <p:cNvSpPr txBox="1">
              <a:spLocks noChangeArrowheads="1"/>
            </p:cNvSpPr>
            <p:nvPr/>
          </p:nvSpPr>
          <p:spPr bwMode="auto">
            <a:xfrm>
              <a:off x="4499473" y="2121335"/>
              <a:ext cx="15245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buClr>
                  <a:schemeClr val="tx1"/>
                </a:buClr>
                <a:buFont typeface="Wingdings" panose="05000000000000000000" pitchFamily="2" charset="2"/>
                <a:buChar char="l"/>
                <a:defRPr sz="2800" b="1">
                  <a:solidFill>
                    <a:srgbClr val="000000"/>
                  </a:solidFill>
                  <a:latin typeface="Arial" panose="020B0604020202020204" pitchFamily="34" charset="0"/>
                  <a:ea typeface="宋体" panose="02010600030101010101" pitchFamily="2" charset="-122"/>
                </a:defRPr>
              </a:lvl1pPr>
              <a:lvl2pPr marL="742950" indent="-285750">
                <a:lnSpc>
                  <a:spcPct val="110000"/>
                </a:lnSpc>
                <a:buClr>
                  <a:schemeClr val="tx1"/>
                </a:buClr>
                <a:buFont typeface="Wingdings" panose="05000000000000000000" pitchFamily="2" charset="2"/>
                <a:buChar char="à"/>
                <a:defRPr sz="2400">
                  <a:solidFill>
                    <a:srgbClr val="000000"/>
                  </a:solidFill>
                  <a:latin typeface="Arial" panose="020B0604020202020204" pitchFamily="34" charset="0"/>
                  <a:ea typeface="宋体" panose="02010600030101010101" pitchFamily="2" charset="-122"/>
                </a:defRPr>
              </a:lvl2pPr>
              <a:lvl3pPr marL="1143000" indent="-228600">
                <a:lnSpc>
                  <a:spcPct val="110000"/>
                </a:lnSpc>
                <a:buClr>
                  <a:schemeClr val="tx1"/>
                </a:buClr>
                <a:buFont typeface="Wingdings" panose="05000000000000000000" pitchFamily="2" charset="2"/>
                <a:buChar char="Ø"/>
                <a:defRPr sz="2000">
                  <a:solidFill>
                    <a:srgbClr val="000000"/>
                  </a:solidFill>
                  <a:latin typeface="Arial" panose="020B0604020202020204" pitchFamily="34" charset="0"/>
                  <a:ea typeface="宋体" panose="02010600030101010101" pitchFamily="2" charset="-122"/>
                </a:defRPr>
              </a:lvl3pPr>
              <a:lvl4pPr marL="1600200" indent="-228600">
                <a:lnSpc>
                  <a:spcPct val="110000"/>
                </a:lnSpc>
                <a:buClr>
                  <a:schemeClr val="tx1"/>
                </a:buClr>
                <a:buFont typeface="Arial" panose="020B0604020202020204" pitchFamily="34" charset="0"/>
                <a:buChar char="—"/>
                <a:defRPr>
                  <a:solidFill>
                    <a:srgbClr val="000000"/>
                  </a:solidFill>
                  <a:latin typeface="Arial" panose="020B0604020202020204" pitchFamily="34" charset="0"/>
                  <a:ea typeface="宋体" panose="02010600030101010101" pitchFamily="2" charset="-122"/>
                </a:defRPr>
              </a:lvl4pPr>
              <a:lvl5pPr marL="2057400" indent="-228600">
                <a:lnSpc>
                  <a:spcPct val="110000"/>
                </a:lnSpc>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9pPr>
            </a:lstStyle>
            <a:p>
              <a:pPr>
                <a:lnSpc>
                  <a:spcPct val="100000"/>
                </a:lnSpc>
                <a:buClrTx/>
                <a:buFontTx/>
                <a:buNone/>
              </a:pPr>
              <a:r>
                <a:rPr lang="en-US" altLang="zh-CN" sz="750" b="0" dirty="0">
                  <a:solidFill>
                    <a:schemeClr val="tx1"/>
                  </a:solidFill>
                  <a:latin typeface="微软雅黑" panose="020B0503020204020204" pitchFamily="34" charset="-122"/>
                  <a:ea typeface="微软雅黑" panose="020B0503020204020204" pitchFamily="34" charset="-122"/>
                </a:rPr>
                <a:t>Portal</a:t>
              </a:r>
              <a:r>
                <a:rPr lang="zh-CN" altLang="en-US" sz="750" b="0" dirty="0">
                  <a:solidFill>
                    <a:schemeClr val="tx1"/>
                  </a:solidFill>
                  <a:latin typeface="微软雅黑" panose="020B0503020204020204" pitchFamily="34" charset="-122"/>
                  <a:ea typeface="微软雅黑" panose="020B0503020204020204" pitchFamily="34" charset="-122"/>
                </a:rPr>
                <a:t>认证服务器</a:t>
              </a:r>
            </a:p>
          </p:txBody>
        </p:sp>
        <p:sp>
          <p:nvSpPr>
            <p:cNvPr id="42" name="文本框 59"/>
            <p:cNvSpPr txBox="1">
              <a:spLocks noChangeArrowheads="1"/>
            </p:cNvSpPr>
            <p:nvPr/>
          </p:nvSpPr>
          <p:spPr bwMode="auto">
            <a:xfrm>
              <a:off x="4655840" y="5445224"/>
              <a:ext cx="11282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r>
                <a:rPr lang="en-US" altLang="zh-CN" sz="750" dirty="0"/>
                <a:t>DHCP</a:t>
              </a:r>
              <a:r>
                <a:rPr lang="zh-CN" altLang="en-US" sz="750" dirty="0"/>
                <a:t>服务器</a:t>
              </a:r>
            </a:p>
          </p:txBody>
        </p:sp>
        <p:grpSp>
          <p:nvGrpSpPr>
            <p:cNvPr id="90" name="Group 4"/>
            <p:cNvGrpSpPr>
              <a:grpSpLocks/>
            </p:cNvGrpSpPr>
            <p:nvPr/>
          </p:nvGrpSpPr>
          <p:grpSpPr bwMode="auto">
            <a:xfrm>
              <a:off x="1215610" y="2263833"/>
              <a:ext cx="866364" cy="503817"/>
              <a:chOff x="0" y="0"/>
              <a:chExt cx="1156" cy="660"/>
            </a:xfrm>
          </p:grpSpPr>
          <p:sp>
            <p:nvSpPr>
              <p:cNvPr id="91" name="Freeform 5"/>
              <p:cNvSpPr>
                <a:spLocks noChangeArrowheads="1"/>
              </p:cNvSpPr>
              <p:nvPr/>
            </p:nvSpPr>
            <p:spPr bwMode="auto">
              <a:xfrm>
                <a:off x="132" y="0"/>
                <a:ext cx="896" cy="634"/>
              </a:xfrm>
              <a:custGeom>
                <a:avLst/>
                <a:gdLst>
                  <a:gd name="T0" fmla="*/ 3277 w 245"/>
                  <a:gd name="T1" fmla="*/ 2201 h 172"/>
                  <a:gd name="T2" fmla="*/ 3141 w 245"/>
                  <a:gd name="T3" fmla="*/ 2337 h 172"/>
                  <a:gd name="T4" fmla="*/ 135 w 245"/>
                  <a:gd name="T5" fmla="*/ 2337 h 172"/>
                  <a:gd name="T6" fmla="*/ 0 w 245"/>
                  <a:gd name="T7" fmla="*/ 2201 h 172"/>
                  <a:gd name="T8" fmla="*/ 0 w 245"/>
                  <a:gd name="T9" fmla="*/ 136 h 172"/>
                  <a:gd name="T10" fmla="*/ 135 w 245"/>
                  <a:gd name="T11" fmla="*/ 0 h 172"/>
                  <a:gd name="T12" fmla="*/ 3141 w 245"/>
                  <a:gd name="T13" fmla="*/ 0 h 172"/>
                  <a:gd name="T14" fmla="*/ 3277 w 245"/>
                  <a:gd name="T15" fmla="*/ 136 h 172"/>
                  <a:gd name="T16" fmla="*/ 3277 w 245"/>
                  <a:gd name="T17" fmla="*/ 2201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172"/>
                  <a:gd name="T29" fmla="*/ 245 w 245"/>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172">
                    <a:moveTo>
                      <a:pt x="245" y="162"/>
                    </a:moveTo>
                    <a:cubicBezTo>
                      <a:pt x="245" y="168"/>
                      <a:pt x="241" y="172"/>
                      <a:pt x="235" y="172"/>
                    </a:cubicBezTo>
                    <a:cubicBezTo>
                      <a:pt x="10" y="172"/>
                      <a:pt x="10" y="172"/>
                      <a:pt x="10" y="172"/>
                    </a:cubicBezTo>
                    <a:cubicBezTo>
                      <a:pt x="4" y="172"/>
                      <a:pt x="0" y="168"/>
                      <a:pt x="0" y="162"/>
                    </a:cubicBezTo>
                    <a:cubicBezTo>
                      <a:pt x="0" y="10"/>
                      <a:pt x="0" y="10"/>
                      <a:pt x="0" y="10"/>
                    </a:cubicBezTo>
                    <a:cubicBezTo>
                      <a:pt x="0" y="5"/>
                      <a:pt x="4" y="0"/>
                      <a:pt x="10" y="0"/>
                    </a:cubicBezTo>
                    <a:cubicBezTo>
                      <a:pt x="235" y="0"/>
                      <a:pt x="235" y="0"/>
                      <a:pt x="235" y="0"/>
                    </a:cubicBezTo>
                    <a:cubicBezTo>
                      <a:pt x="241" y="0"/>
                      <a:pt x="245" y="5"/>
                      <a:pt x="245" y="10"/>
                    </a:cubicBezTo>
                    <a:cubicBezTo>
                      <a:pt x="245" y="162"/>
                      <a:pt x="245" y="162"/>
                      <a:pt x="245" y="162"/>
                    </a:cubicBezTo>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2" name="Freeform 6"/>
              <p:cNvSpPr>
                <a:spLocks noChangeArrowheads="1"/>
              </p:cNvSpPr>
              <p:nvPr/>
            </p:nvSpPr>
            <p:spPr bwMode="auto">
              <a:xfrm>
                <a:off x="0" y="619"/>
                <a:ext cx="1156" cy="41"/>
              </a:xfrm>
              <a:custGeom>
                <a:avLst/>
                <a:gdLst>
                  <a:gd name="T0" fmla="*/ 0 w 316"/>
                  <a:gd name="T1" fmla="*/ 0 h 11"/>
                  <a:gd name="T2" fmla="*/ 0 w 316"/>
                  <a:gd name="T3" fmla="*/ 41 h 11"/>
                  <a:gd name="T4" fmla="*/ 0 w 316"/>
                  <a:gd name="T5" fmla="*/ 41 h 11"/>
                  <a:gd name="T6" fmla="*/ 0 w 316"/>
                  <a:gd name="T7" fmla="*/ 41 h 11"/>
                  <a:gd name="T8" fmla="*/ 0 w 316"/>
                  <a:gd name="T9" fmla="*/ 41 h 11"/>
                  <a:gd name="T10" fmla="*/ 161 w 316"/>
                  <a:gd name="T11" fmla="*/ 138 h 11"/>
                  <a:gd name="T12" fmla="*/ 2114 w 316"/>
                  <a:gd name="T13" fmla="*/ 138 h 11"/>
                  <a:gd name="T14" fmla="*/ 3801 w 316"/>
                  <a:gd name="T15" fmla="*/ 138 h 11"/>
                  <a:gd name="T16" fmla="*/ 4108 w 316"/>
                  <a:gd name="T17" fmla="*/ 138 h 11"/>
                  <a:gd name="T18" fmla="*/ 4229 w 316"/>
                  <a:gd name="T19" fmla="*/ 41 h 11"/>
                  <a:gd name="T20" fmla="*/ 4229 w 316"/>
                  <a:gd name="T21" fmla="*/ 41 h 11"/>
                  <a:gd name="T22" fmla="*/ 4229 w 316"/>
                  <a:gd name="T23" fmla="*/ 41 h 11"/>
                  <a:gd name="T24" fmla="*/ 4229 w 316"/>
                  <a:gd name="T25" fmla="*/ 41 h 11"/>
                  <a:gd name="T26" fmla="*/ 4229 w 316"/>
                  <a:gd name="T27" fmla="*/ 0 h 11"/>
                  <a:gd name="T28" fmla="*/ 0 w 316"/>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6"/>
                  <a:gd name="T46" fmla="*/ 0 h 11"/>
                  <a:gd name="T47" fmla="*/ 316 w 316"/>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6" h="11">
                    <a:moveTo>
                      <a:pt x="0" y="0"/>
                    </a:moveTo>
                    <a:cubicBezTo>
                      <a:pt x="0" y="3"/>
                      <a:pt x="0" y="3"/>
                      <a:pt x="0" y="3"/>
                    </a:cubicBezTo>
                    <a:cubicBezTo>
                      <a:pt x="0" y="3"/>
                      <a:pt x="0" y="3"/>
                      <a:pt x="0" y="3"/>
                    </a:cubicBezTo>
                    <a:cubicBezTo>
                      <a:pt x="0" y="3"/>
                      <a:pt x="0" y="3"/>
                      <a:pt x="0" y="3"/>
                    </a:cubicBezTo>
                    <a:cubicBezTo>
                      <a:pt x="0" y="3"/>
                      <a:pt x="0" y="3"/>
                      <a:pt x="0" y="3"/>
                    </a:cubicBezTo>
                    <a:cubicBezTo>
                      <a:pt x="7" y="11"/>
                      <a:pt x="11" y="10"/>
                      <a:pt x="12" y="10"/>
                    </a:cubicBezTo>
                    <a:cubicBezTo>
                      <a:pt x="158" y="10"/>
                      <a:pt x="158" y="10"/>
                      <a:pt x="158" y="10"/>
                    </a:cubicBezTo>
                    <a:cubicBezTo>
                      <a:pt x="284" y="10"/>
                      <a:pt x="284" y="10"/>
                      <a:pt x="284" y="10"/>
                    </a:cubicBezTo>
                    <a:cubicBezTo>
                      <a:pt x="307" y="10"/>
                      <a:pt x="307" y="10"/>
                      <a:pt x="307" y="10"/>
                    </a:cubicBezTo>
                    <a:cubicBezTo>
                      <a:pt x="309" y="10"/>
                      <a:pt x="312" y="8"/>
                      <a:pt x="316" y="3"/>
                    </a:cubicBezTo>
                    <a:cubicBezTo>
                      <a:pt x="316" y="3"/>
                      <a:pt x="316" y="3"/>
                      <a:pt x="316" y="3"/>
                    </a:cubicBezTo>
                    <a:cubicBezTo>
                      <a:pt x="316" y="3"/>
                      <a:pt x="316" y="3"/>
                      <a:pt x="316" y="3"/>
                    </a:cubicBezTo>
                    <a:cubicBezTo>
                      <a:pt x="316" y="3"/>
                      <a:pt x="316" y="3"/>
                      <a:pt x="316" y="3"/>
                    </a:cubicBezTo>
                    <a:cubicBezTo>
                      <a:pt x="316" y="0"/>
                      <a:pt x="316" y="0"/>
                      <a:pt x="316" y="0"/>
                    </a:cubicBezTo>
                    <a:lnTo>
                      <a:pt x="0" y="0"/>
                    </a:lnTo>
                    <a:close/>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3" name="Freeform 7"/>
              <p:cNvSpPr>
                <a:spLocks noChangeArrowheads="1"/>
              </p:cNvSpPr>
              <p:nvPr/>
            </p:nvSpPr>
            <p:spPr bwMode="auto">
              <a:xfrm>
                <a:off x="0" y="597"/>
                <a:ext cx="1156" cy="37"/>
              </a:xfrm>
              <a:custGeom>
                <a:avLst/>
                <a:gdLst>
                  <a:gd name="T0" fmla="*/ 0 w 316"/>
                  <a:gd name="T1" fmla="*/ 0 h 10"/>
                  <a:gd name="T2" fmla="*/ 0 w 316"/>
                  <a:gd name="T3" fmla="*/ 122 h 10"/>
                  <a:gd name="T4" fmla="*/ 55 w 316"/>
                  <a:gd name="T5" fmla="*/ 137 h 10"/>
                  <a:gd name="T6" fmla="*/ 4189 w 316"/>
                  <a:gd name="T7" fmla="*/ 137 h 10"/>
                  <a:gd name="T8" fmla="*/ 4229 w 316"/>
                  <a:gd name="T9" fmla="*/ 122 h 10"/>
                  <a:gd name="T10" fmla="*/ 4229 w 316"/>
                  <a:gd name="T11" fmla="*/ 0 h 10"/>
                  <a:gd name="T12" fmla="*/ 0 w 316"/>
                  <a:gd name="T13" fmla="*/ 0 h 10"/>
                  <a:gd name="T14" fmla="*/ 0 60000 65536"/>
                  <a:gd name="T15" fmla="*/ 0 60000 65536"/>
                  <a:gd name="T16" fmla="*/ 0 60000 65536"/>
                  <a:gd name="T17" fmla="*/ 0 60000 65536"/>
                  <a:gd name="T18" fmla="*/ 0 60000 65536"/>
                  <a:gd name="T19" fmla="*/ 0 60000 65536"/>
                  <a:gd name="T20" fmla="*/ 0 60000 65536"/>
                  <a:gd name="T21" fmla="*/ 0 w 316"/>
                  <a:gd name="T22" fmla="*/ 0 h 10"/>
                  <a:gd name="T23" fmla="*/ 316 w 31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10">
                    <a:moveTo>
                      <a:pt x="0" y="0"/>
                    </a:moveTo>
                    <a:cubicBezTo>
                      <a:pt x="0" y="9"/>
                      <a:pt x="0" y="9"/>
                      <a:pt x="0" y="9"/>
                    </a:cubicBezTo>
                    <a:cubicBezTo>
                      <a:pt x="1" y="10"/>
                      <a:pt x="3" y="10"/>
                      <a:pt x="4" y="10"/>
                    </a:cubicBezTo>
                    <a:cubicBezTo>
                      <a:pt x="313" y="10"/>
                      <a:pt x="313" y="10"/>
                      <a:pt x="313" y="10"/>
                    </a:cubicBezTo>
                    <a:cubicBezTo>
                      <a:pt x="314" y="10"/>
                      <a:pt x="315" y="10"/>
                      <a:pt x="316" y="9"/>
                    </a:cubicBezTo>
                    <a:cubicBezTo>
                      <a:pt x="316" y="0"/>
                      <a:pt x="316" y="0"/>
                      <a:pt x="316" y="0"/>
                    </a:cubicBezTo>
                    <a:lnTo>
                      <a:pt x="0" y="0"/>
                    </a:lnTo>
                    <a:close/>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4" name="Freeform 8"/>
              <p:cNvSpPr>
                <a:spLocks noChangeArrowheads="1"/>
              </p:cNvSpPr>
              <p:nvPr/>
            </p:nvSpPr>
            <p:spPr bwMode="auto">
              <a:xfrm>
                <a:off x="483" y="597"/>
                <a:ext cx="194" cy="19"/>
              </a:xfrm>
              <a:custGeom>
                <a:avLst/>
                <a:gdLst>
                  <a:gd name="T0" fmla="*/ 0 w 53"/>
                  <a:gd name="T1" fmla="*/ 0 h 5"/>
                  <a:gd name="T2" fmla="*/ 0 w 53"/>
                  <a:gd name="T3" fmla="*/ 15 h 5"/>
                  <a:gd name="T4" fmla="*/ 55 w 53"/>
                  <a:gd name="T5" fmla="*/ 72 h 5"/>
                  <a:gd name="T6" fmla="*/ 655 w 53"/>
                  <a:gd name="T7" fmla="*/ 72 h 5"/>
                  <a:gd name="T8" fmla="*/ 710 w 53"/>
                  <a:gd name="T9" fmla="*/ 15 h 5"/>
                  <a:gd name="T10" fmla="*/ 710 w 53"/>
                  <a:gd name="T11" fmla="*/ 0 h 5"/>
                  <a:gd name="T12" fmla="*/ 0 w 53"/>
                  <a:gd name="T13" fmla="*/ 0 h 5"/>
                  <a:gd name="T14" fmla="*/ 0 60000 65536"/>
                  <a:gd name="T15" fmla="*/ 0 60000 65536"/>
                  <a:gd name="T16" fmla="*/ 0 60000 65536"/>
                  <a:gd name="T17" fmla="*/ 0 60000 65536"/>
                  <a:gd name="T18" fmla="*/ 0 60000 65536"/>
                  <a:gd name="T19" fmla="*/ 0 60000 65536"/>
                  <a:gd name="T20" fmla="*/ 0 60000 65536"/>
                  <a:gd name="T21" fmla="*/ 0 w 53"/>
                  <a:gd name="T22" fmla="*/ 0 h 5"/>
                  <a:gd name="T23" fmla="*/ 53 w 5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
                    <a:moveTo>
                      <a:pt x="0" y="0"/>
                    </a:moveTo>
                    <a:cubicBezTo>
                      <a:pt x="0" y="1"/>
                      <a:pt x="0" y="1"/>
                      <a:pt x="0" y="1"/>
                    </a:cubicBezTo>
                    <a:cubicBezTo>
                      <a:pt x="0" y="3"/>
                      <a:pt x="2" y="5"/>
                      <a:pt x="4" y="5"/>
                    </a:cubicBezTo>
                    <a:cubicBezTo>
                      <a:pt x="49" y="5"/>
                      <a:pt x="49" y="5"/>
                      <a:pt x="49" y="5"/>
                    </a:cubicBezTo>
                    <a:cubicBezTo>
                      <a:pt x="51" y="5"/>
                      <a:pt x="53" y="3"/>
                      <a:pt x="53" y="1"/>
                    </a:cubicBezTo>
                    <a:cubicBezTo>
                      <a:pt x="53" y="0"/>
                      <a:pt x="53" y="0"/>
                      <a:pt x="53" y="0"/>
                    </a:cubicBezTo>
                    <a:lnTo>
                      <a:pt x="0"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5" name="Rectangle 9"/>
              <p:cNvSpPr>
                <a:spLocks noChangeArrowheads="1"/>
              </p:cNvSpPr>
              <p:nvPr/>
            </p:nvSpPr>
            <p:spPr bwMode="auto">
              <a:xfrm>
                <a:off x="172" y="45"/>
                <a:ext cx="815" cy="519"/>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宋体" panose="02010600030101010101" pitchFamily="2" charset="-122"/>
                </a:endParaRPr>
              </a:p>
            </p:txBody>
          </p:sp>
          <p:sp>
            <p:nvSpPr>
              <p:cNvPr id="96" name="Rectangle 10"/>
              <p:cNvSpPr>
                <a:spLocks noChangeArrowheads="1"/>
              </p:cNvSpPr>
              <p:nvPr/>
            </p:nvSpPr>
            <p:spPr bwMode="auto">
              <a:xfrm>
                <a:off x="172" y="45"/>
                <a:ext cx="815"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宋体" panose="02010600030101010101" pitchFamily="2" charset="-122"/>
                </a:endParaRPr>
              </a:p>
            </p:txBody>
          </p:sp>
          <p:sp>
            <p:nvSpPr>
              <p:cNvPr id="97" name="Oval 11"/>
              <p:cNvSpPr>
                <a:spLocks noChangeArrowheads="1"/>
              </p:cNvSpPr>
              <p:nvPr/>
            </p:nvSpPr>
            <p:spPr bwMode="auto">
              <a:xfrm>
                <a:off x="574" y="19"/>
                <a:ext cx="11" cy="11"/>
              </a:xfrm>
              <a:prstGeom prst="ellipse">
                <a:avLst/>
              </a:prstGeom>
              <a:solidFill>
                <a:srgbClr val="73401F"/>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宋体" panose="02010600030101010101" pitchFamily="2" charset="-122"/>
                </a:endParaRPr>
              </a:p>
            </p:txBody>
          </p:sp>
          <p:sp>
            <p:nvSpPr>
              <p:cNvPr id="98" name="Freeform 13"/>
              <p:cNvSpPr>
                <a:spLocks noChangeArrowheads="1"/>
              </p:cNvSpPr>
              <p:nvPr/>
            </p:nvSpPr>
            <p:spPr bwMode="auto">
              <a:xfrm>
                <a:off x="172" y="45"/>
                <a:ext cx="815" cy="519"/>
              </a:xfrm>
              <a:custGeom>
                <a:avLst/>
                <a:gdLst>
                  <a:gd name="T0" fmla="*/ 815 w 815"/>
                  <a:gd name="T1" fmla="*/ 0 h 519"/>
                  <a:gd name="T2" fmla="*/ 815 w 815"/>
                  <a:gd name="T3" fmla="*/ 0 h 519"/>
                  <a:gd name="T4" fmla="*/ 0 w 815"/>
                  <a:gd name="T5" fmla="*/ 0 h 519"/>
                  <a:gd name="T6" fmla="*/ 0 w 815"/>
                  <a:gd name="T7" fmla="*/ 519 h 519"/>
                  <a:gd name="T8" fmla="*/ 815 w 815"/>
                  <a:gd name="T9" fmla="*/ 0 h 519"/>
                  <a:gd name="T10" fmla="*/ 0 60000 65536"/>
                  <a:gd name="T11" fmla="*/ 0 60000 65536"/>
                  <a:gd name="T12" fmla="*/ 0 60000 65536"/>
                  <a:gd name="T13" fmla="*/ 0 60000 65536"/>
                  <a:gd name="T14" fmla="*/ 0 60000 65536"/>
                  <a:gd name="T15" fmla="*/ 0 w 815"/>
                  <a:gd name="T16" fmla="*/ 0 h 519"/>
                  <a:gd name="T17" fmla="*/ 815 w 815"/>
                  <a:gd name="T18" fmla="*/ 519 h 519"/>
                </a:gdLst>
                <a:ahLst/>
                <a:cxnLst>
                  <a:cxn ang="T10">
                    <a:pos x="T0" y="T1"/>
                  </a:cxn>
                  <a:cxn ang="T11">
                    <a:pos x="T2" y="T3"/>
                  </a:cxn>
                  <a:cxn ang="T12">
                    <a:pos x="T4" y="T5"/>
                  </a:cxn>
                  <a:cxn ang="T13">
                    <a:pos x="T6" y="T7"/>
                  </a:cxn>
                  <a:cxn ang="T14">
                    <a:pos x="T8" y="T9"/>
                  </a:cxn>
                </a:cxnLst>
                <a:rect l="T15" t="T16" r="T17" b="T18"/>
                <a:pathLst>
                  <a:path w="815" h="519">
                    <a:moveTo>
                      <a:pt x="815" y="0"/>
                    </a:moveTo>
                    <a:lnTo>
                      <a:pt x="815" y="0"/>
                    </a:lnTo>
                    <a:lnTo>
                      <a:pt x="0" y="0"/>
                    </a:lnTo>
                    <a:lnTo>
                      <a:pt x="0" y="519"/>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
          <p:nvSpPr>
            <p:cNvPr id="99" name="云形 98">
              <a:extLst>
                <a:ext uri="{FF2B5EF4-FFF2-40B4-BE49-F238E27FC236}">
                  <a16:creationId xmlns:a16="http://schemas.microsoft.com/office/drawing/2014/main" id="{06BAD2EB-AB98-459A-AF67-7365CF4F62C4}"/>
                </a:ext>
              </a:extLst>
            </p:cNvPr>
            <p:cNvSpPr/>
            <p:nvPr/>
          </p:nvSpPr>
          <p:spPr>
            <a:xfrm>
              <a:off x="2548954" y="1775110"/>
              <a:ext cx="1611050" cy="670721"/>
            </a:xfrm>
            <a:prstGeom prst="cloud">
              <a:avLst/>
            </a:prstGeom>
            <a:solidFill>
              <a:srgbClr val="03B8D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a:latin typeface="微软雅黑" panose="020B0503020204020204" pitchFamily="34" charset="-122"/>
                <a:ea typeface="微软雅黑" panose="020B0503020204020204" pitchFamily="34" charset="-122"/>
              </a:endParaRPr>
            </a:p>
          </p:txBody>
        </p:sp>
        <p:sp>
          <p:nvSpPr>
            <p:cNvPr id="100" name="文本框 43">
              <a:extLst>
                <a:ext uri="{FF2B5EF4-FFF2-40B4-BE49-F238E27FC236}">
                  <a16:creationId xmlns:a16="http://schemas.microsoft.com/office/drawing/2014/main" id="{69CD75B9-A618-4AE6-A615-83147D42CE56}"/>
                </a:ext>
              </a:extLst>
            </p:cNvPr>
            <p:cNvSpPr txBox="1"/>
            <p:nvPr/>
          </p:nvSpPr>
          <p:spPr>
            <a:xfrm>
              <a:off x="2942661" y="1933685"/>
              <a:ext cx="861776"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latin typeface="微软雅黑" panose="020B0503020204020204" pitchFamily="34" charset="-122"/>
                  <a:ea typeface="微软雅黑" panose="020B0503020204020204" pitchFamily="34" charset="-122"/>
                </a:rPr>
                <a:t>互联网</a:t>
              </a:r>
            </a:p>
          </p:txBody>
        </p:sp>
        <p:grpSp>
          <p:nvGrpSpPr>
            <p:cNvPr id="110" name="Group 4"/>
            <p:cNvGrpSpPr>
              <a:grpSpLocks/>
            </p:cNvGrpSpPr>
            <p:nvPr/>
          </p:nvGrpSpPr>
          <p:grpSpPr bwMode="auto">
            <a:xfrm>
              <a:off x="1174145" y="4278934"/>
              <a:ext cx="866364" cy="503817"/>
              <a:chOff x="0" y="0"/>
              <a:chExt cx="1156" cy="660"/>
            </a:xfrm>
          </p:grpSpPr>
          <p:sp>
            <p:nvSpPr>
              <p:cNvPr id="111" name="Freeform 5"/>
              <p:cNvSpPr>
                <a:spLocks noChangeArrowheads="1"/>
              </p:cNvSpPr>
              <p:nvPr/>
            </p:nvSpPr>
            <p:spPr bwMode="auto">
              <a:xfrm>
                <a:off x="132" y="0"/>
                <a:ext cx="896" cy="634"/>
              </a:xfrm>
              <a:custGeom>
                <a:avLst/>
                <a:gdLst>
                  <a:gd name="T0" fmla="*/ 3277 w 245"/>
                  <a:gd name="T1" fmla="*/ 2201 h 172"/>
                  <a:gd name="T2" fmla="*/ 3141 w 245"/>
                  <a:gd name="T3" fmla="*/ 2337 h 172"/>
                  <a:gd name="T4" fmla="*/ 135 w 245"/>
                  <a:gd name="T5" fmla="*/ 2337 h 172"/>
                  <a:gd name="T6" fmla="*/ 0 w 245"/>
                  <a:gd name="T7" fmla="*/ 2201 h 172"/>
                  <a:gd name="T8" fmla="*/ 0 w 245"/>
                  <a:gd name="T9" fmla="*/ 136 h 172"/>
                  <a:gd name="T10" fmla="*/ 135 w 245"/>
                  <a:gd name="T11" fmla="*/ 0 h 172"/>
                  <a:gd name="T12" fmla="*/ 3141 w 245"/>
                  <a:gd name="T13" fmla="*/ 0 h 172"/>
                  <a:gd name="T14" fmla="*/ 3277 w 245"/>
                  <a:gd name="T15" fmla="*/ 136 h 172"/>
                  <a:gd name="T16" fmla="*/ 3277 w 245"/>
                  <a:gd name="T17" fmla="*/ 2201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172"/>
                  <a:gd name="T29" fmla="*/ 245 w 245"/>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172">
                    <a:moveTo>
                      <a:pt x="245" y="162"/>
                    </a:moveTo>
                    <a:cubicBezTo>
                      <a:pt x="245" y="168"/>
                      <a:pt x="241" y="172"/>
                      <a:pt x="235" y="172"/>
                    </a:cubicBezTo>
                    <a:cubicBezTo>
                      <a:pt x="10" y="172"/>
                      <a:pt x="10" y="172"/>
                      <a:pt x="10" y="172"/>
                    </a:cubicBezTo>
                    <a:cubicBezTo>
                      <a:pt x="4" y="172"/>
                      <a:pt x="0" y="168"/>
                      <a:pt x="0" y="162"/>
                    </a:cubicBezTo>
                    <a:cubicBezTo>
                      <a:pt x="0" y="10"/>
                      <a:pt x="0" y="10"/>
                      <a:pt x="0" y="10"/>
                    </a:cubicBezTo>
                    <a:cubicBezTo>
                      <a:pt x="0" y="5"/>
                      <a:pt x="4" y="0"/>
                      <a:pt x="10" y="0"/>
                    </a:cubicBezTo>
                    <a:cubicBezTo>
                      <a:pt x="235" y="0"/>
                      <a:pt x="235" y="0"/>
                      <a:pt x="235" y="0"/>
                    </a:cubicBezTo>
                    <a:cubicBezTo>
                      <a:pt x="241" y="0"/>
                      <a:pt x="245" y="5"/>
                      <a:pt x="245" y="10"/>
                    </a:cubicBezTo>
                    <a:cubicBezTo>
                      <a:pt x="245" y="162"/>
                      <a:pt x="245" y="162"/>
                      <a:pt x="245" y="162"/>
                    </a:cubicBezTo>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12" name="Freeform 6"/>
              <p:cNvSpPr>
                <a:spLocks noChangeArrowheads="1"/>
              </p:cNvSpPr>
              <p:nvPr/>
            </p:nvSpPr>
            <p:spPr bwMode="auto">
              <a:xfrm>
                <a:off x="0" y="619"/>
                <a:ext cx="1156" cy="41"/>
              </a:xfrm>
              <a:custGeom>
                <a:avLst/>
                <a:gdLst>
                  <a:gd name="T0" fmla="*/ 0 w 316"/>
                  <a:gd name="T1" fmla="*/ 0 h 11"/>
                  <a:gd name="T2" fmla="*/ 0 w 316"/>
                  <a:gd name="T3" fmla="*/ 41 h 11"/>
                  <a:gd name="T4" fmla="*/ 0 w 316"/>
                  <a:gd name="T5" fmla="*/ 41 h 11"/>
                  <a:gd name="T6" fmla="*/ 0 w 316"/>
                  <a:gd name="T7" fmla="*/ 41 h 11"/>
                  <a:gd name="T8" fmla="*/ 0 w 316"/>
                  <a:gd name="T9" fmla="*/ 41 h 11"/>
                  <a:gd name="T10" fmla="*/ 161 w 316"/>
                  <a:gd name="T11" fmla="*/ 138 h 11"/>
                  <a:gd name="T12" fmla="*/ 2114 w 316"/>
                  <a:gd name="T13" fmla="*/ 138 h 11"/>
                  <a:gd name="T14" fmla="*/ 3801 w 316"/>
                  <a:gd name="T15" fmla="*/ 138 h 11"/>
                  <a:gd name="T16" fmla="*/ 4108 w 316"/>
                  <a:gd name="T17" fmla="*/ 138 h 11"/>
                  <a:gd name="T18" fmla="*/ 4229 w 316"/>
                  <a:gd name="T19" fmla="*/ 41 h 11"/>
                  <a:gd name="T20" fmla="*/ 4229 w 316"/>
                  <a:gd name="T21" fmla="*/ 41 h 11"/>
                  <a:gd name="T22" fmla="*/ 4229 w 316"/>
                  <a:gd name="T23" fmla="*/ 41 h 11"/>
                  <a:gd name="T24" fmla="*/ 4229 w 316"/>
                  <a:gd name="T25" fmla="*/ 41 h 11"/>
                  <a:gd name="T26" fmla="*/ 4229 w 316"/>
                  <a:gd name="T27" fmla="*/ 0 h 11"/>
                  <a:gd name="T28" fmla="*/ 0 w 316"/>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6"/>
                  <a:gd name="T46" fmla="*/ 0 h 11"/>
                  <a:gd name="T47" fmla="*/ 316 w 316"/>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6" h="11">
                    <a:moveTo>
                      <a:pt x="0" y="0"/>
                    </a:moveTo>
                    <a:cubicBezTo>
                      <a:pt x="0" y="3"/>
                      <a:pt x="0" y="3"/>
                      <a:pt x="0" y="3"/>
                    </a:cubicBezTo>
                    <a:cubicBezTo>
                      <a:pt x="0" y="3"/>
                      <a:pt x="0" y="3"/>
                      <a:pt x="0" y="3"/>
                    </a:cubicBezTo>
                    <a:cubicBezTo>
                      <a:pt x="0" y="3"/>
                      <a:pt x="0" y="3"/>
                      <a:pt x="0" y="3"/>
                    </a:cubicBezTo>
                    <a:cubicBezTo>
                      <a:pt x="0" y="3"/>
                      <a:pt x="0" y="3"/>
                      <a:pt x="0" y="3"/>
                    </a:cubicBezTo>
                    <a:cubicBezTo>
                      <a:pt x="7" y="11"/>
                      <a:pt x="11" y="10"/>
                      <a:pt x="12" y="10"/>
                    </a:cubicBezTo>
                    <a:cubicBezTo>
                      <a:pt x="158" y="10"/>
                      <a:pt x="158" y="10"/>
                      <a:pt x="158" y="10"/>
                    </a:cubicBezTo>
                    <a:cubicBezTo>
                      <a:pt x="284" y="10"/>
                      <a:pt x="284" y="10"/>
                      <a:pt x="284" y="10"/>
                    </a:cubicBezTo>
                    <a:cubicBezTo>
                      <a:pt x="307" y="10"/>
                      <a:pt x="307" y="10"/>
                      <a:pt x="307" y="10"/>
                    </a:cubicBezTo>
                    <a:cubicBezTo>
                      <a:pt x="309" y="10"/>
                      <a:pt x="312" y="8"/>
                      <a:pt x="316" y="3"/>
                    </a:cubicBezTo>
                    <a:cubicBezTo>
                      <a:pt x="316" y="3"/>
                      <a:pt x="316" y="3"/>
                      <a:pt x="316" y="3"/>
                    </a:cubicBezTo>
                    <a:cubicBezTo>
                      <a:pt x="316" y="3"/>
                      <a:pt x="316" y="3"/>
                      <a:pt x="316" y="3"/>
                    </a:cubicBezTo>
                    <a:cubicBezTo>
                      <a:pt x="316" y="3"/>
                      <a:pt x="316" y="3"/>
                      <a:pt x="316" y="3"/>
                    </a:cubicBezTo>
                    <a:cubicBezTo>
                      <a:pt x="316" y="0"/>
                      <a:pt x="316" y="0"/>
                      <a:pt x="316" y="0"/>
                    </a:cubicBezTo>
                    <a:lnTo>
                      <a:pt x="0" y="0"/>
                    </a:lnTo>
                    <a:close/>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13" name="Freeform 7"/>
              <p:cNvSpPr>
                <a:spLocks noChangeArrowheads="1"/>
              </p:cNvSpPr>
              <p:nvPr/>
            </p:nvSpPr>
            <p:spPr bwMode="auto">
              <a:xfrm>
                <a:off x="0" y="597"/>
                <a:ext cx="1156" cy="37"/>
              </a:xfrm>
              <a:custGeom>
                <a:avLst/>
                <a:gdLst>
                  <a:gd name="T0" fmla="*/ 0 w 316"/>
                  <a:gd name="T1" fmla="*/ 0 h 10"/>
                  <a:gd name="T2" fmla="*/ 0 w 316"/>
                  <a:gd name="T3" fmla="*/ 122 h 10"/>
                  <a:gd name="T4" fmla="*/ 55 w 316"/>
                  <a:gd name="T5" fmla="*/ 137 h 10"/>
                  <a:gd name="T6" fmla="*/ 4189 w 316"/>
                  <a:gd name="T7" fmla="*/ 137 h 10"/>
                  <a:gd name="T8" fmla="*/ 4229 w 316"/>
                  <a:gd name="T9" fmla="*/ 122 h 10"/>
                  <a:gd name="T10" fmla="*/ 4229 w 316"/>
                  <a:gd name="T11" fmla="*/ 0 h 10"/>
                  <a:gd name="T12" fmla="*/ 0 w 316"/>
                  <a:gd name="T13" fmla="*/ 0 h 10"/>
                  <a:gd name="T14" fmla="*/ 0 60000 65536"/>
                  <a:gd name="T15" fmla="*/ 0 60000 65536"/>
                  <a:gd name="T16" fmla="*/ 0 60000 65536"/>
                  <a:gd name="T17" fmla="*/ 0 60000 65536"/>
                  <a:gd name="T18" fmla="*/ 0 60000 65536"/>
                  <a:gd name="T19" fmla="*/ 0 60000 65536"/>
                  <a:gd name="T20" fmla="*/ 0 60000 65536"/>
                  <a:gd name="T21" fmla="*/ 0 w 316"/>
                  <a:gd name="T22" fmla="*/ 0 h 10"/>
                  <a:gd name="T23" fmla="*/ 316 w 31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10">
                    <a:moveTo>
                      <a:pt x="0" y="0"/>
                    </a:moveTo>
                    <a:cubicBezTo>
                      <a:pt x="0" y="9"/>
                      <a:pt x="0" y="9"/>
                      <a:pt x="0" y="9"/>
                    </a:cubicBezTo>
                    <a:cubicBezTo>
                      <a:pt x="1" y="10"/>
                      <a:pt x="3" y="10"/>
                      <a:pt x="4" y="10"/>
                    </a:cubicBezTo>
                    <a:cubicBezTo>
                      <a:pt x="313" y="10"/>
                      <a:pt x="313" y="10"/>
                      <a:pt x="313" y="10"/>
                    </a:cubicBezTo>
                    <a:cubicBezTo>
                      <a:pt x="314" y="10"/>
                      <a:pt x="315" y="10"/>
                      <a:pt x="316" y="9"/>
                    </a:cubicBezTo>
                    <a:cubicBezTo>
                      <a:pt x="316" y="0"/>
                      <a:pt x="316" y="0"/>
                      <a:pt x="316" y="0"/>
                    </a:cubicBezTo>
                    <a:lnTo>
                      <a:pt x="0" y="0"/>
                    </a:lnTo>
                    <a:close/>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14" name="Freeform 8"/>
              <p:cNvSpPr>
                <a:spLocks noChangeArrowheads="1"/>
              </p:cNvSpPr>
              <p:nvPr/>
            </p:nvSpPr>
            <p:spPr bwMode="auto">
              <a:xfrm>
                <a:off x="483" y="597"/>
                <a:ext cx="194" cy="19"/>
              </a:xfrm>
              <a:custGeom>
                <a:avLst/>
                <a:gdLst>
                  <a:gd name="T0" fmla="*/ 0 w 53"/>
                  <a:gd name="T1" fmla="*/ 0 h 5"/>
                  <a:gd name="T2" fmla="*/ 0 w 53"/>
                  <a:gd name="T3" fmla="*/ 15 h 5"/>
                  <a:gd name="T4" fmla="*/ 55 w 53"/>
                  <a:gd name="T5" fmla="*/ 72 h 5"/>
                  <a:gd name="T6" fmla="*/ 655 w 53"/>
                  <a:gd name="T7" fmla="*/ 72 h 5"/>
                  <a:gd name="T8" fmla="*/ 710 w 53"/>
                  <a:gd name="T9" fmla="*/ 15 h 5"/>
                  <a:gd name="T10" fmla="*/ 710 w 53"/>
                  <a:gd name="T11" fmla="*/ 0 h 5"/>
                  <a:gd name="T12" fmla="*/ 0 w 53"/>
                  <a:gd name="T13" fmla="*/ 0 h 5"/>
                  <a:gd name="T14" fmla="*/ 0 60000 65536"/>
                  <a:gd name="T15" fmla="*/ 0 60000 65536"/>
                  <a:gd name="T16" fmla="*/ 0 60000 65536"/>
                  <a:gd name="T17" fmla="*/ 0 60000 65536"/>
                  <a:gd name="T18" fmla="*/ 0 60000 65536"/>
                  <a:gd name="T19" fmla="*/ 0 60000 65536"/>
                  <a:gd name="T20" fmla="*/ 0 60000 65536"/>
                  <a:gd name="T21" fmla="*/ 0 w 53"/>
                  <a:gd name="T22" fmla="*/ 0 h 5"/>
                  <a:gd name="T23" fmla="*/ 53 w 5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
                    <a:moveTo>
                      <a:pt x="0" y="0"/>
                    </a:moveTo>
                    <a:cubicBezTo>
                      <a:pt x="0" y="1"/>
                      <a:pt x="0" y="1"/>
                      <a:pt x="0" y="1"/>
                    </a:cubicBezTo>
                    <a:cubicBezTo>
                      <a:pt x="0" y="3"/>
                      <a:pt x="2" y="5"/>
                      <a:pt x="4" y="5"/>
                    </a:cubicBezTo>
                    <a:cubicBezTo>
                      <a:pt x="49" y="5"/>
                      <a:pt x="49" y="5"/>
                      <a:pt x="49" y="5"/>
                    </a:cubicBezTo>
                    <a:cubicBezTo>
                      <a:pt x="51" y="5"/>
                      <a:pt x="53" y="3"/>
                      <a:pt x="53" y="1"/>
                    </a:cubicBezTo>
                    <a:cubicBezTo>
                      <a:pt x="53" y="0"/>
                      <a:pt x="53" y="0"/>
                      <a:pt x="53" y="0"/>
                    </a:cubicBezTo>
                    <a:lnTo>
                      <a:pt x="0"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15" name="Rectangle 9"/>
              <p:cNvSpPr>
                <a:spLocks noChangeArrowheads="1"/>
              </p:cNvSpPr>
              <p:nvPr/>
            </p:nvSpPr>
            <p:spPr bwMode="auto">
              <a:xfrm>
                <a:off x="172" y="45"/>
                <a:ext cx="815" cy="519"/>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宋体" panose="02010600030101010101" pitchFamily="2" charset="-122"/>
                </a:endParaRPr>
              </a:p>
            </p:txBody>
          </p:sp>
          <p:sp>
            <p:nvSpPr>
              <p:cNvPr id="116" name="Rectangle 10"/>
              <p:cNvSpPr>
                <a:spLocks noChangeArrowheads="1"/>
              </p:cNvSpPr>
              <p:nvPr/>
            </p:nvSpPr>
            <p:spPr bwMode="auto">
              <a:xfrm>
                <a:off x="172" y="45"/>
                <a:ext cx="815"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宋体" panose="02010600030101010101" pitchFamily="2" charset="-122"/>
                </a:endParaRPr>
              </a:p>
            </p:txBody>
          </p:sp>
          <p:sp>
            <p:nvSpPr>
              <p:cNvPr id="117" name="Oval 11"/>
              <p:cNvSpPr>
                <a:spLocks noChangeArrowheads="1"/>
              </p:cNvSpPr>
              <p:nvPr/>
            </p:nvSpPr>
            <p:spPr bwMode="auto">
              <a:xfrm>
                <a:off x="574" y="19"/>
                <a:ext cx="11" cy="11"/>
              </a:xfrm>
              <a:prstGeom prst="ellipse">
                <a:avLst/>
              </a:prstGeom>
              <a:solidFill>
                <a:srgbClr val="73401F"/>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宋体" panose="02010600030101010101" pitchFamily="2" charset="-122"/>
                </a:endParaRPr>
              </a:p>
            </p:txBody>
          </p:sp>
          <p:sp>
            <p:nvSpPr>
              <p:cNvPr id="118" name="Freeform 13"/>
              <p:cNvSpPr>
                <a:spLocks noChangeArrowheads="1"/>
              </p:cNvSpPr>
              <p:nvPr/>
            </p:nvSpPr>
            <p:spPr bwMode="auto">
              <a:xfrm>
                <a:off x="172" y="45"/>
                <a:ext cx="815" cy="519"/>
              </a:xfrm>
              <a:custGeom>
                <a:avLst/>
                <a:gdLst>
                  <a:gd name="T0" fmla="*/ 815 w 815"/>
                  <a:gd name="T1" fmla="*/ 0 h 519"/>
                  <a:gd name="T2" fmla="*/ 815 w 815"/>
                  <a:gd name="T3" fmla="*/ 0 h 519"/>
                  <a:gd name="T4" fmla="*/ 0 w 815"/>
                  <a:gd name="T5" fmla="*/ 0 h 519"/>
                  <a:gd name="T6" fmla="*/ 0 w 815"/>
                  <a:gd name="T7" fmla="*/ 519 h 519"/>
                  <a:gd name="T8" fmla="*/ 815 w 815"/>
                  <a:gd name="T9" fmla="*/ 0 h 519"/>
                  <a:gd name="T10" fmla="*/ 0 60000 65536"/>
                  <a:gd name="T11" fmla="*/ 0 60000 65536"/>
                  <a:gd name="T12" fmla="*/ 0 60000 65536"/>
                  <a:gd name="T13" fmla="*/ 0 60000 65536"/>
                  <a:gd name="T14" fmla="*/ 0 60000 65536"/>
                  <a:gd name="T15" fmla="*/ 0 w 815"/>
                  <a:gd name="T16" fmla="*/ 0 h 519"/>
                  <a:gd name="T17" fmla="*/ 815 w 815"/>
                  <a:gd name="T18" fmla="*/ 519 h 519"/>
                </a:gdLst>
                <a:ahLst/>
                <a:cxnLst>
                  <a:cxn ang="T10">
                    <a:pos x="T0" y="T1"/>
                  </a:cxn>
                  <a:cxn ang="T11">
                    <a:pos x="T2" y="T3"/>
                  </a:cxn>
                  <a:cxn ang="T12">
                    <a:pos x="T4" y="T5"/>
                  </a:cxn>
                  <a:cxn ang="T13">
                    <a:pos x="T6" y="T7"/>
                  </a:cxn>
                  <a:cxn ang="T14">
                    <a:pos x="T8" y="T9"/>
                  </a:cxn>
                </a:cxnLst>
                <a:rect l="T15" t="T16" r="T17" b="T18"/>
                <a:pathLst>
                  <a:path w="815" h="519">
                    <a:moveTo>
                      <a:pt x="815" y="0"/>
                    </a:moveTo>
                    <a:lnTo>
                      <a:pt x="815" y="0"/>
                    </a:lnTo>
                    <a:lnTo>
                      <a:pt x="0" y="0"/>
                    </a:lnTo>
                    <a:lnTo>
                      <a:pt x="0" y="519"/>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pic>
          <p:nvPicPr>
            <p:cNvPr id="119" name="Picture 4" descr="C:\Users\c00947.H3C\Desktop\文档\反馈模板\反馈模板\UI设计资源\工作台\正常状态\运行\主机1.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750903" y="1498448"/>
              <a:ext cx="633361" cy="603429"/>
            </a:xfrm>
            <a:prstGeom prst="rect">
              <a:avLst/>
            </a:prstGeom>
            <a:solidFill>
              <a:srgbClr val="03B8DF"/>
            </a:solidFill>
            <a:ln>
              <a:noFill/>
            </a:ln>
            <a:extLst/>
          </p:spPr>
        </p:pic>
        <p:pic>
          <p:nvPicPr>
            <p:cNvPr id="120" name="Picture 4" descr="C:\Users\c00947.H3C\Desktop\文档\反馈模板\反馈模板\UI设计资源\工作台\正常状态\运行\主机1.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754431" y="2341677"/>
              <a:ext cx="633361" cy="603429"/>
            </a:xfrm>
            <a:prstGeom prst="rect">
              <a:avLst/>
            </a:prstGeom>
            <a:solidFill>
              <a:srgbClr val="03B8DF"/>
            </a:solidFill>
            <a:ln>
              <a:noFill/>
            </a:ln>
            <a:extLst/>
          </p:spPr>
        </p:pic>
        <p:pic>
          <p:nvPicPr>
            <p:cNvPr id="121" name="Picture 4" descr="C:\Users\c00947.H3C\Desktop\文档\反馈模板\反馈模板\UI设计资源\工作台\正常状态\运行\主机1.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764866" y="3198575"/>
              <a:ext cx="633361" cy="603429"/>
            </a:xfrm>
            <a:prstGeom prst="rect">
              <a:avLst/>
            </a:prstGeom>
            <a:solidFill>
              <a:srgbClr val="03B8DF"/>
            </a:solidFill>
            <a:ln>
              <a:noFill/>
            </a:ln>
            <a:extLst/>
          </p:spPr>
        </p:pic>
        <p:pic>
          <p:nvPicPr>
            <p:cNvPr id="122" name="Picture 4" descr="C:\Users\c00947.H3C\Desktop\文档\反馈模板\反馈模板\UI设计资源\工作台\正常状态\运行\主机1.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753369" y="4022346"/>
              <a:ext cx="633361" cy="603429"/>
            </a:xfrm>
            <a:prstGeom prst="rect">
              <a:avLst/>
            </a:prstGeom>
            <a:solidFill>
              <a:srgbClr val="03B8DF"/>
            </a:solidFill>
            <a:ln>
              <a:noFill/>
            </a:ln>
            <a:extLst/>
          </p:spPr>
        </p:pic>
        <p:pic>
          <p:nvPicPr>
            <p:cNvPr id="123" name="Picture 4" descr="C:\Users\c00947.H3C\Desktop\文档\反馈模板\反馈模板\UI设计资源\工作台\正常状态\运行\主机1.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774224" y="4853528"/>
              <a:ext cx="633361" cy="603429"/>
            </a:xfrm>
            <a:prstGeom prst="rect">
              <a:avLst/>
            </a:prstGeom>
            <a:solidFill>
              <a:srgbClr val="03B8DF"/>
            </a:solidFill>
            <a:ln>
              <a:noFill/>
            </a:ln>
            <a:extLst/>
          </p:spPr>
        </p:pic>
        <p:pic>
          <p:nvPicPr>
            <p:cNvPr id="124" name="Picture 2" descr="C:\Users\t-dantay\Documents\Placeholders\WiFi.png"/>
            <p:cNvPicPr>
              <a:picLocks noChangeAspect="1" noChangeArrowheads="1"/>
            </p:cNvPicPr>
            <p:nvPr>
              <p:custDataLst>
                <p:custData r:id="rId1"/>
              </p:custDataLst>
            </p:nvPr>
          </p:nvPicPr>
          <p:blipFill>
            <a:blip r:embed="rId5"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6200000">
              <a:off x="1850408" y="3452043"/>
              <a:ext cx="349753" cy="349753"/>
            </a:xfrm>
            <a:prstGeom prst="rect">
              <a:avLst/>
            </a:prstGeom>
            <a:noFill/>
            <a:extLst>
              <a:ext uri="{909E8E84-426E-40DD-AFC4-6F175D3DCCD1}">
                <a14:hiddenFill xmlns:a14="http://schemas.microsoft.com/office/drawing/2010/main">
                  <a:solidFill>
                    <a:srgbClr val="FFFFFF"/>
                  </a:solidFill>
                </a14:hiddenFill>
              </a:ext>
            </a:extLst>
          </p:spPr>
        </p:pic>
        <p:grpSp>
          <p:nvGrpSpPr>
            <p:cNvPr id="125" name="WindowsPhone"/>
            <p:cNvGrpSpPr/>
            <p:nvPr>
              <p:custDataLst>
                <p:custData r:id="rId2"/>
              </p:custDataLst>
            </p:nvPr>
          </p:nvGrpSpPr>
          <p:grpSpPr>
            <a:xfrm>
              <a:off x="1406906" y="3225959"/>
              <a:ext cx="347373" cy="646520"/>
              <a:chOff x="2839503" y="1"/>
              <a:chExt cx="3464995" cy="6857998"/>
            </a:xfrm>
          </p:grpSpPr>
          <p:grpSp>
            <p:nvGrpSpPr>
              <p:cNvPr id="126" name="Group 2"/>
              <p:cNvGrpSpPr/>
              <p:nvPr/>
            </p:nvGrpSpPr>
            <p:grpSpPr>
              <a:xfrm>
                <a:off x="2839503" y="1"/>
                <a:ext cx="3464995" cy="6857998"/>
                <a:chOff x="2839503" y="1"/>
                <a:chExt cx="3464995" cy="6857998"/>
              </a:xfrm>
            </p:grpSpPr>
            <p:grpSp>
              <p:nvGrpSpPr>
                <p:cNvPr id="128" name="Group 4"/>
                <p:cNvGrpSpPr/>
                <p:nvPr/>
              </p:nvGrpSpPr>
              <p:grpSpPr>
                <a:xfrm>
                  <a:off x="2839503" y="1"/>
                  <a:ext cx="3464995" cy="6857998"/>
                  <a:chOff x="2834639" y="1"/>
                  <a:chExt cx="3464995" cy="6857998"/>
                </a:xfrm>
              </p:grpSpPr>
              <p:sp>
                <p:nvSpPr>
                  <p:cNvPr id="130" name="Rounded Rectangle 6"/>
                  <p:cNvSpPr/>
                  <p:nvPr userDrawn="1"/>
                </p:nvSpPr>
                <p:spPr>
                  <a:xfrm>
                    <a:off x="2834639" y="1"/>
                    <a:ext cx="3464995" cy="6857998"/>
                  </a:xfrm>
                  <a:prstGeom prst="roundRect">
                    <a:avLst>
                      <a:gd name="adj" fmla="val 5515"/>
                    </a:avLst>
                  </a:prstGeom>
                  <a:solidFill>
                    <a:srgbClr val="FFFFFF"/>
                  </a:solidFill>
                  <a:ln w="3175">
                    <a:solidFill>
                      <a:srgbClr val="000000">
                        <a:lumMod val="95000"/>
                        <a:lumOff val="5000"/>
                      </a:srgbClr>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a:endParaRPr lang="en-US" u="sng">
                      <a:solidFill>
                        <a:prstClr val="white"/>
                      </a:solidFill>
                    </a:endParaRPr>
                  </a:p>
                </p:txBody>
              </p:sp>
              <p:sp>
                <p:nvSpPr>
                  <p:cNvPr id="131" name="Rounded Rectangle 7"/>
                  <p:cNvSpPr/>
                  <p:nvPr/>
                </p:nvSpPr>
                <p:spPr>
                  <a:xfrm>
                    <a:off x="2928205" y="91440"/>
                    <a:ext cx="3276600" cy="6659880"/>
                  </a:xfrm>
                  <a:prstGeom prst="roundRect">
                    <a:avLst>
                      <a:gd name="adj" fmla="val 2819"/>
                    </a:avLst>
                  </a:prstGeom>
                  <a:solidFill>
                    <a:srgbClr val="FFFFFF">
                      <a:lumMod val="65000"/>
                    </a:srgbClr>
                  </a:solidFill>
                  <a:ln w="3175" cap="flat" cmpd="sng" algn="ctr">
                    <a:solidFill>
                      <a:sysClr val="windowText" lastClr="000000">
                        <a:lumMod val="75000"/>
                        <a:lumOff val="25000"/>
                      </a:sysClr>
                    </a:solidFill>
                    <a:prstDash val="solid"/>
                  </a:ln>
                  <a:effectLst/>
                </p:spPr>
                <p:txBody>
                  <a:bodyPr rot="0" spcFirstLastPara="0" vertOverflow="overflow" horzOverflow="overflow" vert="horz" wrap="square" lIns="34290" tIns="34290" rIns="68580" bIns="34290" numCol="1" spcCol="0" rtlCol="0" fromWordArt="0" anchor="ctr" anchorCtr="0" forceAA="0" compatLnSpc="1">
                    <a:prstTxWarp prst="textNoShape">
                      <a:avLst/>
                    </a:prstTxWarp>
                    <a:noAutofit/>
                  </a:bodyPr>
                  <a:lstStyle/>
                  <a:p>
                    <a:pPr algn="ctr"/>
                    <a:endParaRPr lang="en-US" sz="600" kern="0" dirty="0">
                      <a:solidFill>
                        <a:prstClr val="black">
                          <a:lumMod val="75000"/>
                          <a:lumOff val="25000"/>
                        </a:prstClr>
                      </a:solidFill>
                      <a:latin typeface="Segoe UI"/>
                    </a:endParaRPr>
                  </a:p>
                </p:txBody>
              </p:sp>
              <p:sp>
                <p:nvSpPr>
                  <p:cNvPr id="132" name="Rectangle 8"/>
                  <p:cNvSpPr/>
                  <p:nvPr userDrawn="1"/>
                </p:nvSpPr>
                <p:spPr>
                  <a:xfrm>
                    <a:off x="3050294" y="482052"/>
                    <a:ext cx="3038083" cy="5074922"/>
                  </a:xfrm>
                  <a:prstGeom prst="rect">
                    <a:avLst/>
                  </a:prstGeom>
                  <a:solidFill>
                    <a:srgbClr val="FFFFFF"/>
                  </a:solidFill>
                  <a:ln w="3175">
                    <a:solidFill>
                      <a:srgbClr val="000000"/>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a:endParaRPr lang="en-US" sz="300" b="1" dirty="0">
                      <a:solidFill>
                        <a:srgbClr val="024E2B"/>
                      </a:solidFill>
                      <a:latin typeface="微软雅黑" panose="020B0503020204020204" pitchFamily="34" charset="-122"/>
                      <a:ea typeface="微软雅黑" panose="020B0503020204020204" pitchFamily="34" charset="-122"/>
                    </a:endParaRPr>
                  </a:p>
                </p:txBody>
              </p:sp>
              <p:sp>
                <p:nvSpPr>
                  <p:cNvPr id="133" name="Left Arrow 9"/>
                  <p:cNvSpPr/>
                  <p:nvPr userDrawn="1"/>
                </p:nvSpPr>
                <p:spPr>
                  <a:xfrm>
                    <a:off x="3300730" y="6215335"/>
                    <a:ext cx="270769" cy="117324"/>
                  </a:xfrm>
                  <a:prstGeom prst="leftArrow">
                    <a:avLst>
                      <a:gd name="adj1" fmla="val 0"/>
                      <a:gd name="adj2" fmla="val 91165"/>
                    </a:avLst>
                  </a:prstGeom>
                  <a:noFill/>
                  <a:ln w="3175">
                    <a:solidFill>
                      <a:srgbClr val="FFFFFF"/>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a:endParaRPr lang="en-US" u="sng">
                      <a:solidFill>
                        <a:prstClr val="white"/>
                      </a:solidFill>
                    </a:endParaRPr>
                  </a:p>
                </p:txBody>
              </p:sp>
              <p:grpSp>
                <p:nvGrpSpPr>
                  <p:cNvPr id="134" name="Group 10"/>
                  <p:cNvGrpSpPr/>
                  <p:nvPr/>
                </p:nvGrpSpPr>
                <p:grpSpPr>
                  <a:xfrm rot="21384124">
                    <a:off x="4457215" y="6161552"/>
                    <a:ext cx="212326" cy="227346"/>
                    <a:chOff x="4194362" y="5874647"/>
                    <a:chExt cx="252148" cy="269985"/>
                  </a:xfrm>
                  <a:solidFill>
                    <a:srgbClr val="FFFFFF"/>
                  </a:solidFill>
                </p:grpSpPr>
                <p:sp>
                  <p:nvSpPr>
                    <p:cNvPr id="136" name="Flowchart: Stored Data 12"/>
                    <p:cNvSpPr/>
                    <p:nvPr/>
                  </p:nvSpPr>
                  <p:spPr>
                    <a:xfrm rot="6230930">
                      <a:off x="4218638" y="5878261"/>
                      <a:ext cx="115927" cy="108699"/>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a:endParaRPr lang="en-US" u="sng">
                        <a:solidFill>
                          <a:prstClr val="white"/>
                        </a:solidFill>
                      </a:endParaRPr>
                    </a:p>
                  </p:txBody>
                </p:sp>
                <p:sp>
                  <p:nvSpPr>
                    <p:cNvPr id="137" name="Flowchart: Stored Data 13"/>
                    <p:cNvSpPr/>
                    <p:nvPr/>
                  </p:nvSpPr>
                  <p:spPr>
                    <a:xfrm rot="6230930">
                      <a:off x="4190748" y="5989157"/>
                      <a:ext cx="115927" cy="108699"/>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a:endParaRPr lang="en-US" u="sng">
                        <a:solidFill>
                          <a:prstClr val="white"/>
                        </a:solidFill>
                      </a:endParaRPr>
                    </a:p>
                  </p:txBody>
                </p:sp>
                <p:sp>
                  <p:nvSpPr>
                    <p:cNvPr id="138" name="Flowchart: Stored Data 14"/>
                    <p:cNvSpPr/>
                    <p:nvPr/>
                  </p:nvSpPr>
                  <p:spPr>
                    <a:xfrm rot="16979296">
                      <a:off x="4335573" y="5922200"/>
                      <a:ext cx="114310" cy="107565"/>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a:endParaRPr lang="en-US" u="sng">
                        <a:solidFill>
                          <a:prstClr val="white"/>
                        </a:solidFill>
                      </a:endParaRPr>
                    </a:p>
                  </p:txBody>
                </p:sp>
                <p:sp>
                  <p:nvSpPr>
                    <p:cNvPr id="139" name="Flowchart: Stored Data 15"/>
                    <p:cNvSpPr/>
                    <p:nvPr/>
                  </p:nvSpPr>
                  <p:spPr>
                    <a:xfrm rot="16979296">
                      <a:off x="4307999" y="6032886"/>
                      <a:ext cx="115927" cy="107565"/>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a:endParaRPr lang="en-US" u="sng">
                        <a:solidFill>
                          <a:prstClr val="white"/>
                        </a:solidFill>
                      </a:endParaRPr>
                    </a:p>
                  </p:txBody>
                </p:sp>
              </p:grpSp>
              <p:sp>
                <p:nvSpPr>
                  <p:cNvPr id="135" name="Rounded Rectangle 11"/>
                  <p:cNvSpPr/>
                  <p:nvPr/>
                </p:nvSpPr>
                <p:spPr>
                  <a:xfrm>
                    <a:off x="4138146" y="266078"/>
                    <a:ext cx="860720" cy="52045"/>
                  </a:xfrm>
                  <a:prstGeom prst="roundRect">
                    <a:avLst/>
                  </a:prstGeom>
                  <a:solidFill>
                    <a:srgbClr val="FFFFFF">
                      <a:lumMod val="95000"/>
                    </a:srgbClr>
                  </a:solidFill>
                  <a:ln w="3175" cap="flat" cmpd="sng" algn="ctr">
                    <a:solidFill>
                      <a:sysClr val="windowText" lastClr="000000">
                        <a:lumMod val="75000"/>
                        <a:lumOff val="25000"/>
                      </a:sysClr>
                    </a:solidFill>
                    <a:prstDash val="solid"/>
                  </a:ln>
                  <a:effectLst/>
                </p:spPr>
                <p:txBody>
                  <a:bodyPr rot="0" spcFirstLastPara="0" vertOverflow="overflow" horzOverflow="overflow" vert="horz" wrap="square" lIns="34290" tIns="34290" rIns="68580" bIns="34290" numCol="1" spcCol="0" rtlCol="0" fromWordArt="0" anchor="ctr" anchorCtr="0" forceAA="0" compatLnSpc="1">
                    <a:prstTxWarp prst="textNoShape">
                      <a:avLst/>
                    </a:prstTxWarp>
                    <a:noAutofit/>
                  </a:bodyPr>
                  <a:lstStyle/>
                  <a:p>
                    <a:pPr algn="ctr"/>
                    <a:endParaRPr lang="en-US" sz="600" kern="0" dirty="0">
                      <a:solidFill>
                        <a:prstClr val="black">
                          <a:lumMod val="75000"/>
                          <a:lumOff val="25000"/>
                        </a:prstClr>
                      </a:solidFill>
                      <a:latin typeface="Segoe UI"/>
                    </a:endParaRPr>
                  </a:p>
                </p:txBody>
              </p:sp>
            </p:grpSp>
            <p:sp>
              <p:nvSpPr>
                <p:cNvPr id="129" name="Rectangle 5"/>
                <p:cNvSpPr/>
                <p:nvPr/>
              </p:nvSpPr>
              <p:spPr>
                <a:xfrm>
                  <a:off x="3054545" y="434768"/>
                  <a:ext cx="3038697" cy="235880"/>
                </a:xfrm>
                <a:prstGeom prst="rect">
                  <a:avLst/>
                </a:prstGeom>
                <a:solidFill>
                  <a:srgbClr val="000000">
                    <a:alpha val="35000"/>
                  </a:srgbClr>
                </a:solidFill>
                <a:ln w="12700" cap="flat" cmpd="sng" algn="ctr">
                  <a:noFill/>
                  <a:prstDash val="solid"/>
                </a:ln>
                <a:effectLst/>
              </p:spPr>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r" defTabSz="685800" fontAlgn="auto">
                    <a:spcBef>
                      <a:spcPts val="0"/>
                    </a:spcBef>
                    <a:spcAft>
                      <a:spcPts val="0"/>
                    </a:spcAft>
                  </a:pPr>
                  <a:r>
                    <a:rPr lang="en-US" sz="150" kern="0" dirty="0">
                      <a:solidFill>
                        <a:srgbClr val="FFFFFF"/>
                      </a:solidFill>
                      <a:latin typeface="Segoe UI"/>
                      <a:ea typeface="+mn-ea"/>
                    </a:rPr>
                    <a:t>12:38</a:t>
                  </a:r>
                </a:p>
              </p:txBody>
            </p:sp>
          </p:grpSp>
          <p:pic>
            <p:nvPicPr>
              <p:cNvPr id="127" name="Picture 2" descr="C:\Users\t-dantay\Documents\WPIcons\appbar.feature.search.rest.png"/>
              <p:cNvPicPr>
                <a:picLocks noChangeAspect="1" noChangeArrowheads="1"/>
              </p:cNvPicPr>
              <p:nvPr/>
            </p:nvPicPr>
            <p:blipFill>
              <a:blip r:embed="rId6" cstate="print">
                <a:lum bright="70000" contrast="-70000"/>
                <a:extLst>
                  <a:ext uri="{28A0092B-C50C-407E-A947-70E740481C1C}">
                    <a14:useLocalDpi xmlns:a14="http://schemas.microsoft.com/office/drawing/2010/main"/>
                  </a:ext>
                </a:extLst>
              </a:blip>
              <a:srcRect/>
              <a:stretch>
                <a:fillRect/>
              </a:stretch>
            </p:blipFill>
            <p:spPr bwMode="auto">
              <a:xfrm>
                <a:off x="5519769" y="6091117"/>
                <a:ext cx="365760" cy="365760"/>
              </a:xfrm>
              <a:prstGeom prst="rect">
                <a:avLst/>
              </a:prstGeom>
              <a:noFill/>
              <a:extLst>
                <a:ext uri="{909E8E84-426E-40DD-AFC4-6F175D3DCCD1}">
                  <a14:hiddenFill xmlns:a14="http://schemas.microsoft.com/office/drawing/2010/main">
                    <a:solidFill>
                      <a:srgbClr val="FFFFFF"/>
                    </a:solidFill>
                  </a14:hiddenFill>
                </a:ext>
              </a:extLst>
            </p:spPr>
          </p:pic>
        </p:grpSp>
        <p:pic>
          <p:nvPicPr>
            <p:cNvPr id="76" name="Picture 2" descr="C:\Users\c00947.H3C\Desktop\文档\反馈模板\反馈模板\UI设计资源\工作台\正常状态\运行\交换机1.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000407" y="3273820"/>
              <a:ext cx="646176" cy="6461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0707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IPoE</a:t>
            </a:r>
            <a:r>
              <a:rPr lang="zh-CN" altLang="en-US" dirty="0" smtClean="0"/>
              <a:t>常用接入流程</a:t>
            </a:r>
            <a:endParaRPr lang="zh-CN" altLang="en-US" dirty="0"/>
          </a:p>
        </p:txBody>
      </p:sp>
      <p:sp>
        <p:nvSpPr>
          <p:cNvPr id="130" name="矩形 129"/>
          <p:cNvSpPr/>
          <p:nvPr/>
        </p:nvSpPr>
        <p:spPr>
          <a:xfrm>
            <a:off x="1015332" y="1267331"/>
            <a:ext cx="7236804" cy="1744742"/>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1</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IPv4 DHCP</a:t>
            </a:r>
            <a:r>
              <a:rPr lang="zh-CN" altLang="en-US" sz="1100" kern="0" dirty="0">
                <a:solidFill>
                  <a:srgbClr val="262626"/>
                </a:solidFill>
                <a:latin typeface="微软雅黑" panose="020B0503020204020204" pitchFamily="34" charset="-122"/>
                <a:ea typeface="微软雅黑" panose="020B0503020204020204" pitchFamily="34" charset="-122"/>
              </a:rPr>
              <a:t>接入</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2</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DHCP</a:t>
            </a:r>
            <a:r>
              <a:rPr lang="zh-CN" altLang="en-US" sz="1100" kern="0" dirty="0">
                <a:solidFill>
                  <a:srgbClr val="262626"/>
                </a:solidFill>
                <a:latin typeface="微软雅黑" panose="020B0503020204020204" pitchFamily="34" charset="-122"/>
                <a:ea typeface="微软雅黑" panose="020B0503020204020204" pitchFamily="34" charset="-122"/>
              </a:rPr>
              <a:t>双栈用户接入</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3</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IPv6 NDRS</a:t>
            </a:r>
            <a:r>
              <a:rPr lang="zh-CN" altLang="en-US" sz="1100" kern="0" dirty="0">
                <a:solidFill>
                  <a:srgbClr val="262626"/>
                </a:solidFill>
                <a:latin typeface="微软雅黑" panose="020B0503020204020204" pitchFamily="34" charset="-122"/>
                <a:ea typeface="微软雅黑" panose="020B0503020204020204" pitchFamily="34" charset="-122"/>
              </a:rPr>
              <a:t>用户接入</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4</a:t>
            </a:r>
            <a:r>
              <a:rPr lang="zh-CN" altLang="en-US" sz="1100" kern="0" dirty="0">
                <a:solidFill>
                  <a:srgbClr val="262626"/>
                </a:solidFill>
                <a:latin typeface="微软雅黑" panose="020B0503020204020204" pitchFamily="34" charset="-122"/>
                <a:ea typeface="微软雅黑" panose="020B0503020204020204" pitchFamily="34" charset="-122"/>
              </a:rPr>
              <a:t>、未知源</a:t>
            </a:r>
            <a:r>
              <a:rPr lang="en-US" altLang="zh-CN" sz="1100" kern="0" dirty="0">
                <a:solidFill>
                  <a:srgbClr val="262626"/>
                </a:solidFill>
                <a:latin typeface="微软雅黑" panose="020B0503020204020204" pitchFamily="34" charset="-122"/>
                <a:ea typeface="微软雅黑" panose="020B0503020204020204" pitchFamily="34" charset="-122"/>
              </a:rPr>
              <a:t>IP</a:t>
            </a:r>
            <a:r>
              <a:rPr lang="zh-CN" altLang="en-US" sz="1100" kern="0" dirty="0">
                <a:solidFill>
                  <a:srgbClr val="262626"/>
                </a:solidFill>
                <a:latin typeface="微软雅黑" panose="020B0503020204020204" pitchFamily="34" charset="-122"/>
                <a:ea typeface="微软雅黑" panose="020B0503020204020204" pitchFamily="34" charset="-122"/>
              </a:rPr>
              <a:t>用户接入</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5</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WEB</a:t>
            </a:r>
            <a:r>
              <a:rPr lang="zh-CN" altLang="en-US" sz="1100" kern="0" dirty="0">
                <a:solidFill>
                  <a:srgbClr val="262626"/>
                </a:solidFill>
                <a:latin typeface="微软雅黑" panose="020B0503020204020204" pitchFamily="34" charset="-122"/>
                <a:ea typeface="微软雅黑" panose="020B0503020204020204" pitchFamily="34" charset="-122"/>
              </a:rPr>
              <a:t>认证用户接入</a:t>
            </a:r>
            <a:endParaRPr lang="en-US" altLang="zh-CN" sz="1100" kern="0" dirty="0">
              <a:solidFill>
                <a:srgbClr val="262626"/>
              </a:solidFill>
              <a:latin typeface="微软雅黑" panose="020B0503020204020204" pitchFamily="34" charset="-122"/>
              <a:ea typeface="微软雅黑" panose="020B0503020204020204" pitchFamily="34" charset="-122"/>
            </a:endParaRPr>
          </a:p>
        </p:txBody>
      </p:sp>
      <p:sp>
        <p:nvSpPr>
          <p:cNvPr id="132" name="矩形 131"/>
          <p:cNvSpPr/>
          <p:nvPr/>
        </p:nvSpPr>
        <p:spPr>
          <a:xfrm>
            <a:off x="953598" y="1059582"/>
            <a:ext cx="7073640"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日常常见的</a:t>
            </a:r>
            <a:r>
              <a:rPr lang="en-US" altLang="zh-CN" sz="900" dirty="0" err="1">
                <a:solidFill>
                  <a:srgbClr val="4A4949"/>
                </a:solidFill>
                <a:latin typeface="微软雅黑" panose="020B0503020204020204" pitchFamily="34" charset="-122"/>
                <a:ea typeface="微软雅黑" panose="020B0503020204020204" pitchFamily="34" charset="-122"/>
              </a:rPr>
              <a:t>IPoE</a:t>
            </a:r>
            <a:r>
              <a:rPr lang="zh-CN" altLang="en-US" sz="900" dirty="0">
                <a:solidFill>
                  <a:srgbClr val="4A4949"/>
                </a:solidFill>
                <a:latin typeface="微软雅黑" panose="020B0503020204020204" pitchFamily="34" charset="-122"/>
                <a:ea typeface="微软雅黑" panose="020B0503020204020204" pitchFamily="34" charset="-122"/>
              </a:rPr>
              <a:t>用户接入方式</a:t>
            </a:r>
          </a:p>
        </p:txBody>
      </p:sp>
    </p:spTree>
    <p:extLst>
      <p:ext uri="{BB962C8B-B14F-4D97-AF65-F5344CB8AC3E}">
        <p14:creationId xmlns:p14="http://schemas.microsoft.com/office/powerpoint/2010/main" val="426242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IPv4 DHCP</a:t>
            </a:r>
            <a:r>
              <a:rPr lang="zh-CN" altLang="en-US" dirty="0" smtClean="0"/>
              <a:t>接入流程</a:t>
            </a:r>
            <a:endParaRPr lang="zh-CN" altLang="en-US" dirty="0"/>
          </a:p>
        </p:txBody>
      </p:sp>
      <p:pic>
        <p:nvPicPr>
          <p:cNvPr id="40" name="图片 39"/>
          <p:cNvPicPr/>
          <p:nvPr/>
        </p:nvPicPr>
        <p:blipFill>
          <a:blip r:embed="rId2" cstate="print"/>
          <a:srcRect/>
          <a:stretch>
            <a:fillRect/>
          </a:stretch>
        </p:blipFill>
        <p:spPr bwMode="auto">
          <a:xfrm>
            <a:off x="2357755" y="1275606"/>
            <a:ext cx="3940016" cy="3306128"/>
          </a:xfrm>
          <a:prstGeom prst="rect">
            <a:avLst/>
          </a:prstGeom>
          <a:noFill/>
          <a:ln w="9525">
            <a:noFill/>
            <a:miter lim="800000"/>
            <a:headEnd/>
            <a:tailEnd/>
          </a:ln>
        </p:spPr>
      </p:pic>
    </p:spTree>
    <p:extLst>
      <p:ext uri="{BB962C8B-B14F-4D97-AF65-F5344CB8AC3E}">
        <p14:creationId xmlns:p14="http://schemas.microsoft.com/office/powerpoint/2010/main" val="14002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358" y="141480"/>
            <a:ext cx="8229443" cy="457200"/>
          </a:xfrm>
        </p:spPr>
        <p:txBody>
          <a:bodyPr/>
          <a:lstStyle/>
          <a:p>
            <a:r>
              <a:rPr lang="en-US" altLang="zh-CN" dirty="0" smtClean="0"/>
              <a:t>DHCP</a:t>
            </a:r>
            <a:r>
              <a:rPr lang="zh-CN" altLang="en-US" dirty="0" smtClean="0"/>
              <a:t>双栈用户接入流程</a:t>
            </a:r>
            <a:endParaRPr lang="zh-CN" altLang="en-US" dirty="0"/>
          </a:p>
        </p:txBody>
      </p:sp>
      <p:pic>
        <p:nvPicPr>
          <p:cNvPr id="5" name="图片 4"/>
          <p:cNvPicPr/>
          <p:nvPr/>
        </p:nvPicPr>
        <p:blipFill>
          <a:blip r:embed="rId3">
            <a:extLst>
              <a:ext uri="{28A0092B-C50C-407E-A947-70E740481C1C}">
                <a14:useLocalDpi xmlns:a14="http://schemas.microsoft.com/office/drawing/2010/main" val="0"/>
              </a:ext>
            </a:extLst>
          </a:blip>
          <a:srcRect/>
          <a:stretch>
            <a:fillRect/>
          </a:stretch>
        </p:blipFill>
        <p:spPr bwMode="auto">
          <a:xfrm>
            <a:off x="2573779" y="681540"/>
            <a:ext cx="3936206" cy="4218623"/>
          </a:xfrm>
          <a:prstGeom prst="rect">
            <a:avLst/>
          </a:prstGeom>
          <a:noFill/>
          <a:ln>
            <a:noFill/>
          </a:ln>
        </p:spPr>
      </p:pic>
    </p:spTree>
    <p:extLst>
      <p:ext uri="{BB962C8B-B14F-4D97-AF65-F5344CB8AC3E}">
        <p14:creationId xmlns:p14="http://schemas.microsoft.com/office/powerpoint/2010/main" val="95706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358" y="141480"/>
            <a:ext cx="8229443" cy="457200"/>
          </a:xfrm>
        </p:spPr>
        <p:txBody>
          <a:bodyPr/>
          <a:lstStyle/>
          <a:p>
            <a:r>
              <a:rPr lang="en-US" altLang="zh-CN" dirty="0" smtClean="0"/>
              <a:t>IPv6 </a:t>
            </a:r>
            <a:r>
              <a:rPr lang="en-US" altLang="zh-CN" dirty="0"/>
              <a:t>ND RS</a:t>
            </a:r>
            <a:r>
              <a:rPr lang="zh-CN" altLang="en-US" dirty="0"/>
              <a:t>用户接入流程</a:t>
            </a:r>
          </a:p>
        </p:txBody>
      </p:sp>
      <p:pic>
        <p:nvPicPr>
          <p:cNvPr id="4" name="图片 3"/>
          <p:cNvPicPr/>
          <p:nvPr/>
        </p:nvPicPr>
        <p:blipFill>
          <a:blip r:embed="rId3" cstate="print"/>
          <a:srcRect/>
          <a:stretch>
            <a:fillRect/>
          </a:stretch>
        </p:blipFill>
        <p:spPr bwMode="auto">
          <a:xfrm>
            <a:off x="2519772" y="1545636"/>
            <a:ext cx="3830003" cy="1986439"/>
          </a:xfrm>
          <a:prstGeom prst="rect">
            <a:avLst/>
          </a:prstGeom>
          <a:noFill/>
          <a:ln w="9525">
            <a:noFill/>
            <a:miter lim="800000"/>
            <a:headEnd/>
            <a:tailEnd/>
          </a:ln>
        </p:spPr>
      </p:pic>
      <p:sp>
        <p:nvSpPr>
          <p:cNvPr id="5" name="矩形 4"/>
          <p:cNvSpPr/>
          <p:nvPr/>
        </p:nvSpPr>
        <p:spPr>
          <a:xfrm>
            <a:off x="956131" y="4245937"/>
            <a:ext cx="7231896" cy="507831"/>
          </a:xfrm>
          <a:prstGeom prst="rect">
            <a:avLst/>
          </a:prstGeom>
        </p:spPr>
        <p:txBody>
          <a:bodyPr wrap="square">
            <a:spAutoFit/>
          </a:bodyPr>
          <a:lstStyle/>
          <a:p>
            <a:pPr lvl="0" algn="just"/>
            <a:r>
              <a:rPr lang="en-US" altLang="zh-CN" sz="900" dirty="0">
                <a:solidFill>
                  <a:srgbClr val="4A4949"/>
                </a:solidFill>
                <a:latin typeface="微软雅黑" panose="020B0503020204020204" pitchFamily="34" charset="-122"/>
                <a:ea typeface="微软雅黑" panose="020B0503020204020204" pitchFamily="34" charset="-122"/>
              </a:rPr>
              <a:t>ND</a:t>
            </a:r>
            <a:r>
              <a:rPr lang="zh-CN" altLang="en-US" sz="900" dirty="0">
                <a:solidFill>
                  <a:srgbClr val="4A4949"/>
                </a:solidFill>
                <a:latin typeface="微软雅黑" panose="020B0503020204020204" pitchFamily="34" charset="-122"/>
                <a:ea typeface="微软雅黑" panose="020B0503020204020204" pitchFamily="34" charset="-122"/>
              </a:rPr>
              <a:t>：</a:t>
            </a:r>
            <a:r>
              <a:rPr lang="en-US" altLang="zh-CN" sz="900" dirty="0">
                <a:solidFill>
                  <a:srgbClr val="4A4949"/>
                </a:solidFill>
                <a:latin typeface="微软雅黑" panose="020B0503020204020204" pitchFamily="34" charset="-122"/>
                <a:ea typeface="微软雅黑" panose="020B0503020204020204" pitchFamily="34" charset="-122"/>
              </a:rPr>
              <a:t>neighbor discovery    </a:t>
            </a:r>
            <a:r>
              <a:rPr lang="zh-CN" altLang="en-US" sz="900" dirty="0">
                <a:solidFill>
                  <a:srgbClr val="4A4949"/>
                </a:solidFill>
                <a:latin typeface="微软雅黑" panose="020B0503020204020204" pitchFamily="34" charset="-122"/>
                <a:ea typeface="微软雅黑" panose="020B0503020204020204" pitchFamily="34" charset="-122"/>
              </a:rPr>
              <a:t>邻居发现协议</a:t>
            </a:r>
            <a:endParaRPr lang="en-US" altLang="zh-CN" sz="900" dirty="0">
              <a:solidFill>
                <a:srgbClr val="4A4949"/>
              </a:solidFill>
              <a:latin typeface="微软雅黑" panose="020B0503020204020204" pitchFamily="34" charset="-122"/>
              <a:ea typeface="微软雅黑" panose="020B0503020204020204" pitchFamily="34" charset="-122"/>
            </a:endParaRPr>
          </a:p>
          <a:p>
            <a:pPr lvl="0" algn="just"/>
            <a:r>
              <a:rPr lang="en-US" altLang="zh-CN" sz="900" dirty="0">
                <a:solidFill>
                  <a:srgbClr val="4A4949"/>
                </a:solidFill>
                <a:latin typeface="微软雅黑" panose="020B0503020204020204" pitchFamily="34" charset="-122"/>
                <a:ea typeface="微软雅黑" panose="020B0503020204020204" pitchFamily="34" charset="-122"/>
              </a:rPr>
              <a:t>RS </a:t>
            </a:r>
            <a:r>
              <a:rPr lang="zh-CN" altLang="en-US" sz="900" dirty="0">
                <a:solidFill>
                  <a:srgbClr val="4A4949"/>
                </a:solidFill>
                <a:latin typeface="微软雅黑" panose="020B0503020204020204" pitchFamily="34" charset="-122"/>
                <a:ea typeface="微软雅黑" panose="020B0503020204020204" pitchFamily="34" charset="-122"/>
              </a:rPr>
              <a:t>：</a:t>
            </a:r>
            <a:r>
              <a:rPr lang="en-US" altLang="zh-CN" sz="900" dirty="0">
                <a:solidFill>
                  <a:srgbClr val="4A4949"/>
                </a:solidFill>
                <a:latin typeface="微软雅黑" panose="020B0503020204020204" pitchFamily="34" charset="-122"/>
                <a:ea typeface="微软雅黑" panose="020B0503020204020204" pitchFamily="34" charset="-122"/>
              </a:rPr>
              <a:t>router solicitation       </a:t>
            </a:r>
            <a:r>
              <a:rPr lang="zh-CN" altLang="en-US" sz="900" dirty="0">
                <a:solidFill>
                  <a:srgbClr val="4A4949"/>
                </a:solidFill>
                <a:latin typeface="微软雅黑" panose="020B0503020204020204" pitchFamily="34" charset="-122"/>
                <a:ea typeface="微软雅黑" panose="020B0503020204020204" pitchFamily="34" charset="-122"/>
              </a:rPr>
              <a:t>路由器请求</a:t>
            </a:r>
            <a:endParaRPr lang="en-US" altLang="zh-CN" sz="900" dirty="0">
              <a:solidFill>
                <a:srgbClr val="4A4949"/>
              </a:solidFill>
              <a:latin typeface="微软雅黑" panose="020B0503020204020204" pitchFamily="34" charset="-122"/>
              <a:ea typeface="微软雅黑" panose="020B0503020204020204" pitchFamily="34" charset="-122"/>
            </a:endParaRPr>
          </a:p>
          <a:p>
            <a:pPr lvl="0" algn="just"/>
            <a:r>
              <a:rPr lang="en-US" altLang="zh-CN" sz="900" dirty="0">
                <a:solidFill>
                  <a:srgbClr val="4A4949"/>
                </a:solidFill>
                <a:latin typeface="微软雅黑" panose="020B0503020204020204" pitchFamily="34" charset="-122"/>
                <a:ea typeface="微软雅黑" panose="020B0503020204020204" pitchFamily="34" charset="-122"/>
              </a:rPr>
              <a:t>NA</a:t>
            </a:r>
            <a:r>
              <a:rPr lang="zh-CN" altLang="en-US" sz="900" dirty="0">
                <a:solidFill>
                  <a:srgbClr val="4A4949"/>
                </a:solidFill>
                <a:latin typeface="微软雅黑" panose="020B0503020204020204" pitchFamily="34" charset="-122"/>
                <a:ea typeface="微软雅黑" panose="020B0503020204020204" pitchFamily="34" charset="-122"/>
              </a:rPr>
              <a:t>：</a:t>
            </a:r>
            <a:r>
              <a:rPr lang="en-US" altLang="zh-CN" sz="900" dirty="0">
                <a:solidFill>
                  <a:srgbClr val="4A4949"/>
                </a:solidFill>
                <a:latin typeface="微软雅黑" panose="020B0503020204020204" pitchFamily="34" charset="-122"/>
                <a:ea typeface="微软雅黑" panose="020B0503020204020204" pitchFamily="34" charset="-122"/>
              </a:rPr>
              <a:t>router advertisement </a:t>
            </a:r>
            <a:r>
              <a:rPr lang="zh-CN" altLang="en-US" sz="900" dirty="0">
                <a:solidFill>
                  <a:srgbClr val="4A4949"/>
                </a:solidFill>
                <a:latin typeface="微软雅黑" panose="020B0503020204020204" pitchFamily="34" charset="-122"/>
                <a:ea typeface="微软雅黑" panose="020B0503020204020204" pitchFamily="34" charset="-122"/>
              </a:rPr>
              <a:t>路由器回应</a:t>
            </a:r>
            <a:endParaRPr lang="en-US" altLang="zh-CN" sz="900" dirty="0">
              <a:solidFill>
                <a:srgbClr val="4A494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9038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358" y="141480"/>
            <a:ext cx="8229443" cy="457200"/>
          </a:xfrm>
        </p:spPr>
        <p:txBody>
          <a:bodyPr/>
          <a:lstStyle/>
          <a:p>
            <a:r>
              <a:rPr lang="zh-CN" altLang="en-US" dirty="0" smtClean="0"/>
              <a:t>未知</a:t>
            </a:r>
            <a:r>
              <a:rPr lang="zh-CN" altLang="en-US" dirty="0"/>
              <a:t>源</a:t>
            </a:r>
            <a:r>
              <a:rPr lang="en-US" altLang="zh-CN" dirty="0" smtClean="0"/>
              <a:t>IP</a:t>
            </a:r>
            <a:r>
              <a:rPr lang="zh-CN" altLang="en-US" dirty="0" smtClean="0"/>
              <a:t>用户接入</a:t>
            </a:r>
            <a:r>
              <a:rPr lang="zh-CN" altLang="en-US" dirty="0"/>
              <a:t>流程</a:t>
            </a:r>
          </a:p>
        </p:txBody>
      </p:sp>
      <p:pic>
        <p:nvPicPr>
          <p:cNvPr id="5" name="图片 4"/>
          <p:cNvPicPr/>
          <p:nvPr/>
        </p:nvPicPr>
        <p:blipFill>
          <a:blip r:embed="rId2" cstate="print"/>
          <a:srcRect/>
          <a:stretch>
            <a:fillRect/>
          </a:stretch>
        </p:blipFill>
        <p:spPr bwMode="auto">
          <a:xfrm>
            <a:off x="2735796" y="1815667"/>
            <a:ext cx="3940969" cy="1581626"/>
          </a:xfrm>
          <a:prstGeom prst="rect">
            <a:avLst/>
          </a:prstGeom>
          <a:noFill/>
          <a:ln w="9525">
            <a:noFill/>
            <a:miter lim="800000"/>
            <a:headEnd/>
            <a:tailEnd/>
          </a:ln>
        </p:spPr>
      </p:pic>
    </p:spTree>
    <p:extLst>
      <p:ext uri="{BB962C8B-B14F-4D97-AF65-F5344CB8AC3E}">
        <p14:creationId xmlns:p14="http://schemas.microsoft.com/office/powerpoint/2010/main" val="360669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9144000" cy="4905595"/>
          </a:xfrm>
          <a:prstGeom prst="rect">
            <a:avLst/>
          </a:prstGeom>
        </p:spPr>
      </p:pic>
      <p:grpSp>
        <p:nvGrpSpPr>
          <p:cNvPr id="2" name="组合 1"/>
          <p:cNvGrpSpPr>
            <a:grpSpLocks noChangeAspect="1"/>
          </p:cNvGrpSpPr>
          <p:nvPr/>
        </p:nvGrpSpPr>
        <p:grpSpPr>
          <a:xfrm>
            <a:off x="1554274" y="212344"/>
            <a:ext cx="7589726" cy="703223"/>
            <a:chOff x="832558" y="2152098"/>
            <a:chExt cx="9183568" cy="850900"/>
          </a:xfrm>
        </p:grpSpPr>
        <p:sp>
          <p:nvSpPr>
            <p:cNvPr id="5" name="AutoShape 3"/>
            <p:cNvSpPr>
              <a:spLocks noChangeAspect="1" noChangeArrowheads="1" noTextEdit="1"/>
            </p:cNvSpPr>
            <p:nvPr/>
          </p:nvSpPr>
          <p:spPr bwMode="auto">
            <a:xfrm>
              <a:off x="835733" y="2155273"/>
              <a:ext cx="83137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900"/>
            </a:p>
          </p:txBody>
        </p:sp>
        <p:sp>
          <p:nvSpPr>
            <p:cNvPr id="6" name="Rectangle 5"/>
            <p:cNvSpPr>
              <a:spLocks noChangeArrowheads="1"/>
            </p:cNvSpPr>
            <p:nvPr/>
          </p:nvSpPr>
          <p:spPr bwMode="auto">
            <a:xfrm>
              <a:off x="2381958" y="2152098"/>
              <a:ext cx="7634168" cy="850900"/>
            </a:xfrm>
            <a:prstGeom prst="rect">
              <a:avLst/>
            </a:prstGeom>
            <a:solidFill>
              <a:srgbClr val="D9D9D9">
                <a:alpha val="69804"/>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24000" tIns="36000" rIns="91440" bIns="36000" numCol="1" anchor="ctr" anchorCtr="0" compatLnSpc="1">
              <a:prstTxWarp prst="textNoShape">
                <a:avLst/>
              </a:prstTxWarp>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学习完本课程，您应该能够：</a:t>
              </a:r>
            </a:p>
          </p:txBody>
        </p:sp>
        <p:sp>
          <p:nvSpPr>
            <p:cNvPr id="7" name="Rectangle 6"/>
            <p:cNvSpPr>
              <a:spLocks noChangeArrowheads="1"/>
            </p:cNvSpPr>
            <p:nvPr/>
          </p:nvSpPr>
          <p:spPr bwMode="auto">
            <a:xfrm>
              <a:off x="832558" y="2152098"/>
              <a:ext cx="844550" cy="850900"/>
            </a:xfrm>
            <a:prstGeom prst="rect">
              <a:avLst/>
            </a:prstGeom>
            <a:solidFill>
              <a:srgbClr val="D700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900"/>
            </a:p>
          </p:txBody>
        </p:sp>
        <p:sp>
          <p:nvSpPr>
            <p:cNvPr id="8" name="Rectangle 7"/>
            <p:cNvSpPr>
              <a:spLocks noChangeArrowheads="1"/>
            </p:cNvSpPr>
            <p:nvPr/>
          </p:nvSpPr>
          <p:spPr bwMode="auto">
            <a:xfrm>
              <a:off x="1677108" y="2152098"/>
              <a:ext cx="420687" cy="8509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900"/>
            </a:p>
          </p:txBody>
        </p:sp>
        <p:sp>
          <p:nvSpPr>
            <p:cNvPr id="9" name="Rectangle 8"/>
            <p:cNvSpPr>
              <a:spLocks noChangeArrowheads="1"/>
            </p:cNvSpPr>
            <p:nvPr/>
          </p:nvSpPr>
          <p:spPr bwMode="auto">
            <a:xfrm>
              <a:off x="2097795" y="2152098"/>
              <a:ext cx="284162" cy="85090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900"/>
            </a:p>
          </p:txBody>
        </p:sp>
      </p:grpSp>
      <p:grpSp>
        <p:nvGrpSpPr>
          <p:cNvPr id="10" name="组合 9"/>
          <p:cNvGrpSpPr>
            <a:grpSpLocks noChangeAspect="1"/>
          </p:cNvGrpSpPr>
          <p:nvPr/>
        </p:nvGrpSpPr>
        <p:grpSpPr>
          <a:xfrm>
            <a:off x="1554274" y="1419623"/>
            <a:ext cx="7589726" cy="2952328"/>
            <a:chOff x="832558" y="2152098"/>
            <a:chExt cx="9183568" cy="850900"/>
          </a:xfrm>
        </p:grpSpPr>
        <p:sp>
          <p:nvSpPr>
            <p:cNvPr id="11" name="AutoShape 3"/>
            <p:cNvSpPr>
              <a:spLocks noChangeAspect="1" noChangeArrowheads="1" noTextEdit="1"/>
            </p:cNvSpPr>
            <p:nvPr/>
          </p:nvSpPr>
          <p:spPr bwMode="auto">
            <a:xfrm>
              <a:off x="835733" y="2155273"/>
              <a:ext cx="83137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900"/>
            </a:p>
          </p:txBody>
        </p:sp>
        <p:sp>
          <p:nvSpPr>
            <p:cNvPr id="12" name="Rectangle 5"/>
            <p:cNvSpPr>
              <a:spLocks noChangeArrowheads="1"/>
            </p:cNvSpPr>
            <p:nvPr/>
          </p:nvSpPr>
          <p:spPr bwMode="auto">
            <a:xfrm>
              <a:off x="832558" y="2152098"/>
              <a:ext cx="9183568" cy="850900"/>
            </a:xfrm>
            <a:prstGeom prst="rect">
              <a:avLst/>
            </a:prstGeom>
            <a:solidFill>
              <a:srgbClr val="D9D9D9">
                <a:alpha val="69804"/>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24000" tIns="36000" rIns="91440" bIns="36000" numCol="1" anchor="ctr" anchorCtr="0" compatLnSpc="1">
              <a:prstTxWarp prst="textNoShape">
                <a:avLst/>
              </a:prstTxWarp>
            </a:bodyPr>
            <a:lstStyle/>
            <a:p>
              <a:pPr marL="457189" indent="-457189">
                <a:buFont typeface="Wingdings" panose="05000000000000000000" pitchFamily="2" charset="2"/>
                <a:buChar char="n"/>
              </a:pP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了解</a:t>
              </a:r>
              <a:r>
                <a:rPr lang="en-US" altLang="zh-CN" sz="2800" dirty="0" err="1">
                  <a:solidFill>
                    <a:schemeClr val="tx1">
                      <a:lumMod val="75000"/>
                      <a:lumOff val="25000"/>
                    </a:schemeClr>
                  </a:solidFill>
                  <a:latin typeface="微软雅黑" panose="020B0503020204020204" pitchFamily="34" charset="-122"/>
                  <a:ea typeface="微软雅黑" panose="020B0503020204020204" pitchFamily="34" charset="-122"/>
                </a:rPr>
                <a:t>IPoE</a:t>
              </a: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基本概念和相关产品</a:t>
              </a:r>
            </a:p>
            <a:p>
              <a:pPr marL="457189" indent="-457189">
                <a:buFont typeface="Wingdings" panose="05000000000000000000" pitchFamily="2" charset="2"/>
                <a:buChar char="n"/>
              </a:pP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掌握</a:t>
              </a:r>
              <a:r>
                <a:rPr lang="en-US" altLang="zh-CN" sz="2800" dirty="0" err="1">
                  <a:solidFill>
                    <a:schemeClr val="tx1">
                      <a:lumMod val="75000"/>
                      <a:lumOff val="25000"/>
                    </a:schemeClr>
                  </a:solidFill>
                  <a:latin typeface="微软雅黑" panose="020B0503020204020204" pitchFamily="34" charset="-122"/>
                  <a:ea typeface="微软雅黑" panose="020B0503020204020204" pitchFamily="34" charset="-122"/>
                </a:rPr>
                <a:t>IPoE</a:t>
              </a: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基本原理和常见配置</a:t>
              </a:r>
            </a:p>
            <a:p>
              <a:pPr marL="457189" indent="-457189">
                <a:buFont typeface="Wingdings" panose="05000000000000000000" pitchFamily="2" charset="2"/>
                <a:buChar char="n"/>
              </a:pPr>
              <a:r>
                <a:rPr lang="zh-CN" altLang="en-US" sz="2800" dirty="0" smtClean="0">
                  <a:solidFill>
                    <a:schemeClr val="tx1">
                      <a:lumMod val="75000"/>
                      <a:lumOff val="25000"/>
                    </a:schemeClr>
                  </a:solidFill>
                  <a:latin typeface="微软雅黑" panose="020B0503020204020204" pitchFamily="34" charset="-122"/>
                  <a:ea typeface="微软雅黑" panose="020B0503020204020204" pitchFamily="34" charset="-122"/>
                </a:rPr>
                <a:t>掌握</a:t>
              </a:r>
              <a:r>
                <a:rPr lang="en-US" altLang="zh-CN" sz="2800" dirty="0" err="1" smtClean="0">
                  <a:solidFill>
                    <a:schemeClr val="tx1">
                      <a:lumMod val="75000"/>
                      <a:lumOff val="25000"/>
                    </a:schemeClr>
                  </a:solidFill>
                  <a:latin typeface="微软雅黑" panose="020B0503020204020204" pitchFamily="34" charset="-122"/>
                  <a:ea typeface="微软雅黑" panose="020B0503020204020204" pitchFamily="34" charset="-122"/>
                </a:rPr>
                <a:t>IPoE</a:t>
              </a:r>
              <a:r>
                <a:rPr lang="zh-CN" altLang="en-US" sz="2800" dirty="0" smtClean="0">
                  <a:solidFill>
                    <a:schemeClr val="tx1">
                      <a:lumMod val="75000"/>
                      <a:lumOff val="25000"/>
                    </a:schemeClr>
                  </a:solidFill>
                  <a:latin typeface="微软雅黑" panose="020B0503020204020204" pitchFamily="34" charset="-122"/>
                  <a:ea typeface="微软雅黑" panose="020B0503020204020204" pitchFamily="34" charset="-122"/>
                </a:rPr>
                <a:t>故障基本排</a:t>
              </a: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查方法</a:t>
              </a:r>
            </a:p>
          </p:txBody>
        </p:sp>
      </p:grpSp>
    </p:spTree>
    <p:extLst>
      <p:ext uri="{BB962C8B-B14F-4D97-AF65-F5344CB8AC3E}">
        <p14:creationId xmlns:p14="http://schemas.microsoft.com/office/powerpoint/2010/main" val="361277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358" y="141480"/>
            <a:ext cx="8229443" cy="457200"/>
          </a:xfrm>
        </p:spPr>
        <p:txBody>
          <a:bodyPr/>
          <a:lstStyle/>
          <a:p>
            <a:r>
              <a:rPr lang="en-US" altLang="zh-CN" dirty="0" smtClean="0"/>
              <a:t>WEB</a:t>
            </a:r>
            <a:r>
              <a:rPr lang="zh-CN" altLang="en-US" dirty="0" smtClean="0"/>
              <a:t>认证用户接入</a:t>
            </a:r>
            <a:r>
              <a:rPr lang="zh-CN" altLang="en-US" dirty="0"/>
              <a:t>流程</a:t>
            </a:r>
          </a:p>
        </p:txBody>
      </p:sp>
      <p:pic>
        <p:nvPicPr>
          <p:cNvPr id="4" name="图片 3"/>
          <p:cNvPicPr/>
          <p:nvPr/>
        </p:nvPicPr>
        <p:blipFill>
          <a:blip r:embed="rId2" cstate="print"/>
          <a:srcRect/>
          <a:stretch>
            <a:fillRect/>
          </a:stretch>
        </p:blipFill>
        <p:spPr bwMode="auto">
          <a:xfrm>
            <a:off x="2598261" y="1221600"/>
            <a:ext cx="3947636" cy="2814638"/>
          </a:xfrm>
          <a:prstGeom prst="rect">
            <a:avLst/>
          </a:prstGeom>
          <a:noFill/>
          <a:ln w="9525">
            <a:noFill/>
            <a:miter lim="800000"/>
            <a:headEnd/>
            <a:tailEnd/>
          </a:ln>
        </p:spPr>
      </p:pic>
    </p:spTree>
    <p:extLst>
      <p:ext uri="{BB962C8B-B14F-4D97-AF65-F5344CB8AC3E}">
        <p14:creationId xmlns:p14="http://schemas.microsoft.com/office/powerpoint/2010/main" val="68175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2726554" y="2614885"/>
            <a:ext cx="4365726"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pPr defTabSz="685800" eaLnBrk="0" hangingPunct="0">
              <a:defRPr/>
            </a:pPr>
            <a:r>
              <a:rPr lang="en-US" altLang="zh-CN" sz="2000" b="1" dirty="0" err="1">
                <a:solidFill>
                  <a:prstClr val="black">
                    <a:lumMod val="75000"/>
                    <a:lumOff val="25000"/>
                  </a:prstClr>
                </a:solidFill>
                <a:latin typeface="微软雅黑" panose="020B0503020204020204" pitchFamily="34" charset="-122"/>
                <a:ea typeface="微软雅黑" panose="020B0503020204020204" pitchFamily="34" charset="-122"/>
              </a:rPr>
              <a:t>IPoE</a:t>
            </a: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rPr>
              <a:t>常见应用举例</a:t>
            </a:r>
          </a:p>
        </p:txBody>
      </p:sp>
      <p:sp>
        <p:nvSpPr>
          <p:cNvPr id="6" name="Rectangle 6"/>
          <p:cNvSpPr>
            <a:spLocks noChangeArrowheads="1"/>
          </p:cNvSpPr>
          <p:nvPr/>
        </p:nvSpPr>
        <p:spPr bwMode="auto">
          <a:xfrm>
            <a:off x="2071874" y="1274039"/>
            <a:ext cx="583833" cy="582520"/>
          </a:xfrm>
          <a:prstGeom prst="rect">
            <a:avLst/>
          </a:prstGeom>
          <a:solidFill>
            <a:schemeClr val="bg1">
              <a:lumMod val="75000"/>
            </a:schemeClr>
          </a:solidFill>
          <a:ln>
            <a:noFill/>
          </a:ln>
          <a:extLst/>
        </p:spPr>
        <p:txBody>
          <a:bodyPr vert="horz" wrap="square" lIns="91440" tIns="45720" rIns="91440" bIns="45720" numCol="1" anchor="ctr" anchorCtr="1" compatLnSpc="1">
            <a:prstTxWarp prst="textNoShape">
              <a:avLst/>
            </a:prstTxWarp>
          </a:bodyPr>
          <a:lstStyle/>
          <a:p>
            <a:r>
              <a:rPr lang="en-US" altLang="zh-CN" sz="2400" b="1" dirty="0">
                <a:solidFill>
                  <a:prstClr val="white"/>
                </a:solidFill>
                <a:latin typeface="微软雅黑" panose="020B0503020204020204" pitchFamily="34" charset="-122"/>
                <a:ea typeface="微软雅黑" panose="020B0503020204020204" pitchFamily="34" charset="-122"/>
              </a:rPr>
              <a:t>01</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sp>
        <p:nvSpPr>
          <p:cNvPr id="8" name="Rectangle 8"/>
          <p:cNvSpPr>
            <a:spLocks noChangeArrowheads="1"/>
          </p:cNvSpPr>
          <p:nvPr/>
        </p:nvSpPr>
        <p:spPr bwMode="auto">
          <a:xfrm>
            <a:off x="2071874" y="1944462"/>
            <a:ext cx="583833" cy="585144"/>
          </a:xfrm>
          <a:prstGeom prst="rect">
            <a:avLst/>
          </a:prstGeom>
          <a:solidFill>
            <a:schemeClr val="bg1">
              <a:lumMod val="75000"/>
            </a:schemeClr>
          </a:solidFill>
          <a:ln>
            <a:noFill/>
          </a:ln>
          <a:extLst/>
        </p:spPr>
        <p:txBody>
          <a:bodyPr vert="horz" wrap="square" lIns="91440" tIns="45720" rIns="91440" bIns="45720" numCol="1" anchor="ctr" anchorCtr="1" compatLnSpc="1">
            <a:prstTxWarp prst="textNoShape">
              <a:avLst/>
            </a:prstTxWarp>
          </a:bodyPr>
          <a:lstStyle/>
          <a:p>
            <a:pPr defTabSz="685800" eaLnBrk="0" hangingPunct="0">
              <a:defRPr/>
            </a:pPr>
            <a:r>
              <a:rPr lang="en-US" altLang="zh-CN" sz="2400" b="1" dirty="0">
                <a:solidFill>
                  <a:prstClr val="white"/>
                </a:solidFill>
                <a:latin typeface="微软雅黑" panose="020B0503020204020204" pitchFamily="34" charset="-122"/>
                <a:ea typeface="微软雅黑" panose="020B0503020204020204" pitchFamily="34" charset="-122"/>
              </a:rPr>
              <a:t>02</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sp>
        <p:nvSpPr>
          <p:cNvPr id="10" name="Rectangle 10"/>
          <p:cNvSpPr>
            <a:spLocks noChangeArrowheads="1"/>
          </p:cNvSpPr>
          <p:nvPr/>
        </p:nvSpPr>
        <p:spPr bwMode="auto">
          <a:xfrm>
            <a:off x="2071874" y="2617509"/>
            <a:ext cx="583833" cy="582520"/>
          </a:xfrm>
          <a:prstGeom prst="rect">
            <a:avLst/>
          </a:prstGeom>
          <a:solidFill>
            <a:srgbClr val="E6001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r>
              <a:rPr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03</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12"/>
          <p:cNvSpPr>
            <a:spLocks noChangeArrowheads="1"/>
          </p:cNvSpPr>
          <p:nvPr/>
        </p:nvSpPr>
        <p:spPr bwMode="auto">
          <a:xfrm>
            <a:off x="2726554" y="1271414"/>
            <a:ext cx="4365726"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pPr defTabSz="685800" eaLnBrk="0" hangingPunct="0">
              <a:defRPr/>
            </a:pPr>
            <a:r>
              <a:rPr lang="en-US" altLang="zh-CN" sz="2000" b="1" dirty="0" err="1">
                <a:solidFill>
                  <a:prstClr val="black">
                    <a:lumMod val="75000"/>
                    <a:lumOff val="25000"/>
                  </a:prstClr>
                </a:solidFill>
                <a:latin typeface="微软雅黑" panose="020B0503020204020204" pitchFamily="34" charset="-122"/>
                <a:ea typeface="微软雅黑" panose="020B0503020204020204" pitchFamily="34" charset="-122"/>
              </a:rPr>
              <a:t>IPoE</a:t>
            </a: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rPr>
              <a:t>基本概述</a:t>
            </a:r>
          </a:p>
        </p:txBody>
      </p:sp>
      <p:sp>
        <p:nvSpPr>
          <p:cNvPr id="13" name="Rectangle 13"/>
          <p:cNvSpPr>
            <a:spLocks noChangeArrowheads="1"/>
          </p:cNvSpPr>
          <p:nvPr/>
        </p:nvSpPr>
        <p:spPr bwMode="auto">
          <a:xfrm>
            <a:off x="2726554" y="1944462"/>
            <a:ext cx="4365726"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pPr defTabSz="685800" eaLnBrk="0" hangingPunct="0">
              <a:defRPr/>
            </a:pPr>
            <a:r>
              <a:rPr lang="en-US" altLang="zh-CN" sz="2000" b="1" dirty="0" err="1">
                <a:solidFill>
                  <a:prstClr val="black">
                    <a:lumMod val="75000"/>
                    <a:lumOff val="25000"/>
                  </a:prstClr>
                </a:solidFill>
                <a:latin typeface="微软雅黑" panose="020B0503020204020204" pitchFamily="34" charset="-122"/>
                <a:ea typeface="微软雅黑" panose="020B0503020204020204" pitchFamily="34" charset="-122"/>
              </a:rPr>
              <a:t>IPoE</a:t>
            </a: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rPr>
              <a:t>基本原理</a:t>
            </a:r>
          </a:p>
        </p:txBody>
      </p:sp>
      <p:sp>
        <p:nvSpPr>
          <p:cNvPr id="9" name="Rectangle 5"/>
          <p:cNvSpPr>
            <a:spLocks noChangeArrowheads="1"/>
          </p:cNvSpPr>
          <p:nvPr/>
        </p:nvSpPr>
        <p:spPr bwMode="auto">
          <a:xfrm>
            <a:off x="2713643" y="3309936"/>
            <a:ext cx="4380888"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pPr lvl="0"/>
            <a:r>
              <a:rPr lang="en-US" altLang="zh-CN" sz="2000" b="1" dirty="0" err="1">
                <a:solidFill>
                  <a:prstClr val="black">
                    <a:lumMod val="75000"/>
                    <a:lumOff val="25000"/>
                  </a:prstClr>
                </a:solidFill>
                <a:latin typeface="微软雅黑" panose="020B0503020204020204" pitchFamily="34" charset="-122"/>
                <a:ea typeface="微软雅黑" panose="020B0503020204020204" pitchFamily="34" charset="-122"/>
              </a:rPr>
              <a:t>IPoE</a:t>
            </a: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rPr>
              <a:t>故障排查</a:t>
            </a:r>
          </a:p>
        </p:txBody>
      </p:sp>
      <p:sp>
        <p:nvSpPr>
          <p:cNvPr id="11" name="Rectangle 10"/>
          <p:cNvSpPr>
            <a:spLocks noChangeArrowheads="1"/>
          </p:cNvSpPr>
          <p:nvPr/>
        </p:nvSpPr>
        <p:spPr bwMode="auto">
          <a:xfrm>
            <a:off x="2058964" y="3312561"/>
            <a:ext cx="583833" cy="582520"/>
          </a:xfrm>
          <a:prstGeom prst="rect">
            <a:avLst/>
          </a:prstGeom>
          <a:solidFill>
            <a:schemeClr val="bg1">
              <a:lumMod val="75000"/>
            </a:schemeClr>
          </a:solidFill>
          <a:ln>
            <a:noFill/>
          </a:ln>
          <a:extLst/>
        </p:spPr>
        <p:txBody>
          <a:bodyPr vert="horz" wrap="square" lIns="91440" tIns="45720" rIns="91440" bIns="45720" numCol="1" anchor="ctr" anchorCtr="1" compatLnSpc="1">
            <a:prstTxWarp prst="textNoShape">
              <a:avLst/>
            </a:prstTxWarp>
          </a:bodyPr>
          <a:lstStyle/>
          <a:p>
            <a:pPr defTabSz="685800" eaLnBrk="0" hangingPunct="0">
              <a:defRPr/>
            </a:pPr>
            <a:r>
              <a:rPr lang="en-US" altLang="zh-CN" sz="2400" b="1" dirty="0">
                <a:solidFill>
                  <a:prstClr val="white"/>
                </a:solidFill>
                <a:latin typeface="微软雅黑" panose="020B0503020204020204" pitchFamily="34" charset="-122"/>
                <a:ea typeface="微软雅黑" panose="020B0503020204020204" pitchFamily="34" charset="-122"/>
              </a:rPr>
              <a:t>04</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目录</a:t>
            </a:r>
          </a:p>
        </p:txBody>
      </p:sp>
    </p:spTree>
    <p:extLst>
      <p:ext uri="{BB962C8B-B14F-4D97-AF65-F5344CB8AC3E}">
        <p14:creationId xmlns:p14="http://schemas.microsoft.com/office/powerpoint/2010/main" val="1901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企业专线及运营商网管业务</a:t>
            </a:r>
          </a:p>
        </p:txBody>
      </p:sp>
      <p:sp>
        <p:nvSpPr>
          <p:cNvPr id="6" name="燕尾形 5"/>
          <p:cNvSpPr/>
          <p:nvPr/>
        </p:nvSpPr>
        <p:spPr>
          <a:xfrm rot="5400000">
            <a:off x="5275268" y="1548027"/>
            <a:ext cx="270030" cy="432048"/>
          </a:xfrm>
          <a:prstGeom prst="chevron">
            <a:avLst/>
          </a:prstGeom>
          <a:solidFill>
            <a:srgbClr val="FFE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lnSpc>
                <a:spcPct val="130000"/>
              </a:lnSpc>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cxnSp>
        <p:nvCxnSpPr>
          <p:cNvPr id="7" name="直接连接符 16"/>
          <p:cNvCxnSpPr/>
          <p:nvPr/>
        </p:nvCxnSpPr>
        <p:spPr>
          <a:xfrm>
            <a:off x="5410283" y="1980075"/>
            <a:ext cx="2727303" cy="0"/>
          </a:xfrm>
          <a:prstGeom prst="line">
            <a:avLst/>
          </a:prstGeom>
          <a:ln>
            <a:solidFill>
              <a:srgbClr val="A0A0A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663032" y="1059582"/>
            <a:ext cx="959223" cy="315465"/>
          </a:xfrm>
          <a:prstGeom prst="rect">
            <a:avLst/>
          </a:prstGeom>
        </p:spPr>
        <p:txBody>
          <a:bodyPr wrap="none" lIns="68573" tIns="34287" rIns="68573" bIns="34287">
            <a:spAutoFit/>
          </a:bodyPr>
          <a:lstStyle/>
          <a:p>
            <a:pPr defTabSz="914378">
              <a:defRPr/>
            </a:pP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应用场景</a:t>
            </a:r>
          </a:p>
        </p:txBody>
      </p:sp>
      <p:sp>
        <p:nvSpPr>
          <p:cNvPr id="9" name="矩形 8"/>
          <p:cNvSpPr>
            <a:spLocks noChangeArrowheads="1"/>
          </p:cNvSpPr>
          <p:nvPr/>
        </p:nvSpPr>
        <p:spPr bwMode="auto">
          <a:xfrm>
            <a:off x="5626307" y="1554795"/>
            <a:ext cx="2484276" cy="4570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378">
              <a:lnSpc>
                <a:spcPct val="120000"/>
              </a:lnSpc>
              <a:spcBef>
                <a:spcPct val="0"/>
              </a:spcBef>
              <a:buNone/>
              <a:defRPr/>
            </a:pPr>
            <a:r>
              <a:rPr lang="zh-CN" altLang="en-US" sz="1050" dirty="0">
                <a:solidFill>
                  <a:srgbClr val="000000"/>
                </a:solidFill>
                <a:cs typeface="微软雅黑" panose="020B0503020204020204" pitchFamily="34" charset="-122"/>
                <a:sym typeface="微软雅黑" panose="020B0503020204020204" pitchFamily="34" charset="-122"/>
              </a:rPr>
              <a:t>主要应用于运营商企业专线、</a:t>
            </a:r>
            <a:r>
              <a:rPr lang="en-US" altLang="zh-CN" sz="1050" dirty="0">
                <a:solidFill>
                  <a:srgbClr val="000000"/>
                </a:solidFill>
                <a:cs typeface="微软雅黑" panose="020B0503020204020204" pitchFamily="34" charset="-122"/>
                <a:sym typeface="微软雅黑" panose="020B0503020204020204" pitchFamily="34" charset="-122"/>
              </a:rPr>
              <a:t>OLT</a:t>
            </a:r>
            <a:r>
              <a:rPr lang="zh-CN" altLang="en-US" sz="1050" dirty="0">
                <a:solidFill>
                  <a:srgbClr val="000000"/>
                </a:solidFill>
                <a:cs typeface="微软雅黑" panose="020B0503020204020204" pitchFamily="34" charset="-122"/>
                <a:sym typeface="微软雅黑" panose="020B0503020204020204" pitchFamily="34" charset="-122"/>
              </a:rPr>
              <a:t>等设备网管业务</a:t>
            </a:r>
          </a:p>
        </p:txBody>
      </p:sp>
      <p:sp>
        <p:nvSpPr>
          <p:cNvPr id="10" name="燕尾形 9"/>
          <p:cNvSpPr/>
          <p:nvPr/>
        </p:nvSpPr>
        <p:spPr>
          <a:xfrm rot="5400000">
            <a:off x="5275268" y="2574141"/>
            <a:ext cx="270030" cy="432048"/>
          </a:xfrm>
          <a:prstGeom prst="chevron">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defRPr/>
            </a:pPr>
            <a:endParaRPr lang="zh-CN" altLang="en-US" sz="1400">
              <a:solidFill>
                <a:srgbClr val="FFFFFF">
                  <a:lumMod val="5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1" name="直接连接符 20"/>
          <p:cNvCxnSpPr/>
          <p:nvPr/>
        </p:nvCxnSpPr>
        <p:spPr>
          <a:xfrm>
            <a:off x="5410283" y="3006189"/>
            <a:ext cx="2727303" cy="0"/>
          </a:xfrm>
          <a:prstGeom prst="line">
            <a:avLst/>
          </a:prstGeom>
          <a:ln>
            <a:solidFill>
              <a:srgbClr val="A0A0A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663032" y="2085696"/>
            <a:ext cx="959223" cy="315465"/>
          </a:xfrm>
          <a:prstGeom prst="rect">
            <a:avLst/>
          </a:prstGeom>
        </p:spPr>
        <p:txBody>
          <a:bodyPr wrap="none" lIns="68573" tIns="34287" rIns="68573" bIns="34287">
            <a:spAutoFit/>
          </a:bodyPr>
          <a:lstStyle/>
          <a:p>
            <a:pPr defTabSz="914378">
              <a:defRPr/>
            </a:pP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应用特点</a:t>
            </a:r>
            <a:endParaRPr lang="en-US"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燕尾形 13"/>
          <p:cNvSpPr/>
          <p:nvPr/>
        </p:nvSpPr>
        <p:spPr>
          <a:xfrm rot="5400000">
            <a:off x="5275268" y="3654261"/>
            <a:ext cx="270030" cy="432048"/>
          </a:xfrm>
          <a:prstGeom prst="chevron">
            <a:avLst/>
          </a:prstGeom>
          <a:solidFill>
            <a:srgbClr val="03B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lnSpc>
                <a:spcPct val="130000"/>
              </a:lnSpc>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cxnSp>
        <p:nvCxnSpPr>
          <p:cNvPr id="15" name="直接连接符 24"/>
          <p:cNvCxnSpPr/>
          <p:nvPr/>
        </p:nvCxnSpPr>
        <p:spPr>
          <a:xfrm>
            <a:off x="5410283" y="4086309"/>
            <a:ext cx="2727303" cy="0"/>
          </a:xfrm>
          <a:prstGeom prst="line">
            <a:avLst/>
          </a:prstGeom>
          <a:ln>
            <a:solidFill>
              <a:srgbClr val="A0A0A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5663032" y="3165816"/>
            <a:ext cx="959223" cy="315465"/>
          </a:xfrm>
          <a:prstGeom prst="rect">
            <a:avLst/>
          </a:prstGeom>
        </p:spPr>
        <p:txBody>
          <a:bodyPr wrap="none" lIns="68573" tIns="34287" rIns="68573" bIns="34287">
            <a:spAutoFit/>
          </a:bodyPr>
          <a:lstStyle/>
          <a:p>
            <a:pPr defTabSz="914378">
              <a:defRPr/>
            </a:pP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关键技术</a:t>
            </a:r>
          </a:p>
        </p:txBody>
      </p:sp>
      <p:sp>
        <p:nvSpPr>
          <p:cNvPr id="17" name="矩形 47"/>
          <p:cNvSpPr>
            <a:spLocks noChangeArrowheads="1"/>
          </p:cNvSpPr>
          <p:nvPr/>
        </p:nvSpPr>
        <p:spPr bwMode="auto">
          <a:xfrm>
            <a:off x="5653311" y="3651870"/>
            <a:ext cx="2591098" cy="2631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378">
              <a:lnSpc>
                <a:spcPct val="120000"/>
              </a:lnSpc>
              <a:spcBef>
                <a:spcPct val="0"/>
              </a:spcBef>
              <a:buNone/>
              <a:defRPr/>
            </a:pPr>
            <a:r>
              <a:rPr lang="en-US" altLang="zh-CN" sz="1050" dirty="0">
                <a:solidFill>
                  <a:srgbClr val="000000"/>
                </a:solidFill>
                <a:cs typeface="微软雅黑" panose="020B0503020204020204" pitchFamily="34" charset="-122"/>
                <a:sym typeface="微软雅黑" panose="020B0503020204020204" pitchFamily="34" charset="-122"/>
              </a:rPr>
              <a:t>DHCP</a:t>
            </a:r>
            <a:r>
              <a:rPr lang="zh-CN" altLang="en-US" sz="1050" dirty="0">
                <a:solidFill>
                  <a:srgbClr val="000000"/>
                </a:solidFill>
                <a:cs typeface="微软雅黑" panose="020B0503020204020204" pitchFamily="34" charset="-122"/>
                <a:sym typeface="微软雅黑" panose="020B0503020204020204" pitchFamily="34" charset="-122"/>
              </a:rPr>
              <a:t>、</a:t>
            </a:r>
            <a:r>
              <a:rPr lang="en-US" altLang="zh-CN" sz="1050" dirty="0" err="1">
                <a:solidFill>
                  <a:srgbClr val="000000"/>
                </a:solidFill>
                <a:cs typeface="微软雅黑" panose="020B0503020204020204" pitchFamily="34" charset="-122"/>
                <a:sym typeface="微软雅黑" panose="020B0503020204020204" pitchFamily="34" charset="-122"/>
              </a:rPr>
              <a:t>IPoE</a:t>
            </a:r>
            <a:r>
              <a:rPr lang="zh-CN" altLang="en-US" sz="1050" dirty="0">
                <a:solidFill>
                  <a:srgbClr val="000000"/>
                </a:solidFill>
                <a:cs typeface="微软雅黑" panose="020B0503020204020204" pitchFamily="34" charset="-122"/>
                <a:sym typeface="微软雅黑" panose="020B0503020204020204" pitchFamily="34" charset="-122"/>
              </a:rPr>
              <a:t>、限速、</a:t>
            </a:r>
            <a:r>
              <a:rPr lang="en-US" altLang="zh-CN" sz="1050" dirty="0">
                <a:solidFill>
                  <a:srgbClr val="000000"/>
                </a:solidFill>
                <a:cs typeface="微软雅黑" panose="020B0503020204020204" pitchFamily="34" charset="-122"/>
                <a:sym typeface="微软雅黑" panose="020B0503020204020204" pitchFamily="34" charset="-122"/>
              </a:rPr>
              <a:t>VLAN</a:t>
            </a:r>
            <a:r>
              <a:rPr lang="zh-CN" altLang="en-US" sz="1050" dirty="0">
                <a:solidFill>
                  <a:srgbClr val="000000"/>
                </a:solidFill>
                <a:cs typeface="微软雅黑" panose="020B0503020204020204" pitchFamily="34" charset="-122"/>
                <a:sym typeface="微软雅黑" panose="020B0503020204020204" pitchFamily="34" charset="-122"/>
              </a:rPr>
              <a:t>终结</a:t>
            </a:r>
            <a:endParaRPr lang="en-US" altLang="zh-CN" sz="1050" dirty="0">
              <a:solidFill>
                <a:srgbClr val="000000"/>
              </a:solidFill>
              <a:cs typeface="微软雅黑" panose="020B0503020204020204" pitchFamily="34" charset="-122"/>
              <a:sym typeface="微软雅黑" panose="020B0503020204020204" pitchFamily="34" charset="-122"/>
            </a:endParaRPr>
          </a:p>
        </p:txBody>
      </p:sp>
      <p:cxnSp>
        <p:nvCxnSpPr>
          <p:cNvPr id="53" name="直接连接符 52"/>
          <p:cNvCxnSpPr/>
          <p:nvPr/>
        </p:nvCxnSpPr>
        <p:spPr bwMode="auto">
          <a:xfrm flipH="1" flipV="1">
            <a:off x="2807984" y="1426319"/>
            <a:ext cx="3332" cy="1894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文本框 65"/>
          <p:cNvSpPr txBox="1">
            <a:spLocks noChangeArrowheads="1"/>
          </p:cNvSpPr>
          <p:nvPr/>
        </p:nvSpPr>
        <p:spPr bwMode="auto">
          <a:xfrm>
            <a:off x="1007604" y="3948667"/>
            <a:ext cx="46929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pPr defTabSz="685800" eaLnBrk="0" hangingPunct="0">
              <a:defRPr/>
            </a:pPr>
            <a:r>
              <a:rPr lang="zh-CN" altLang="en-US" sz="750" b="1" dirty="0">
                <a:solidFill>
                  <a:srgbClr val="000000"/>
                </a:solidFill>
              </a:rPr>
              <a:t>终端</a:t>
            </a:r>
          </a:p>
        </p:txBody>
      </p:sp>
      <p:sp>
        <p:nvSpPr>
          <p:cNvPr id="45" name="文本框 62"/>
          <p:cNvSpPr txBox="1">
            <a:spLocks noChangeArrowheads="1"/>
          </p:cNvSpPr>
          <p:nvPr/>
        </p:nvSpPr>
        <p:spPr bwMode="auto">
          <a:xfrm>
            <a:off x="2006938" y="1688943"/>
            <a:ext cx="80800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pPr defTabSz="685800" eaLnBrk="0" hangingPunct="0">
              <a:defRPr/>
            </a:pPr>
            <a:r>
              <a:rPr lang="zh-CN" altLang="en-US" sz="750" b="1" dirty="0">
                <a:solidFill>
                  <a:srgbClr val="000000"/>
                </a:solidFill>
              </a:rPr>
              <a:t>出口</a:t>
            </a:r>
            <a:r>
              <a:rPr lang="zh-CN" altLang="en-US" sz="750" dirty="0">
                <a:solidFill>
                  <a:srgbClr val="000000"/>
                </a:solidFill>
              </a:rPr>
              <a:t>设备</a:t>
            </a:r>
            <a:endParaRPr lang="zh-CN" altLang="en-US" sz="750" b="1" dirty="0">
              <a:solidFill>
                <a:srgbClr val="000000"/>
              </a:solidFill>
            </a:endParaRPr>
          </a:p>
        </p:txBody>
      </p:sp>
      <p:pic>
        <p:nvPicPr>
          <p:cNvPr id="56" name="Picture 3" descr="C:\Users\c00947.H3C\Desktop\文档\反馈模板\反馈模板\UI设计资源\工作台\正常状态\运行\路由器1.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03596" y="2781436"/>
            <a:ext cx="417171" cy="421859"/>
          </a:xfrm>
          <a:prstGeom prst="rect">
            <a:avLst/>
          </a:prstGeom>
          <a:solidFill>
            <a:srgbClr val="03B8DF"/>
          </a:solidFill>
          <a:ln>
            <a:noFill/>
          </a:ln>
          <a:extLst/>
        </p:spPr>
      </p:pic>
      <p:sp>
        <p:nvSpPr>
          <p:cNvPr id="99" name="云形 98">
            <a:extLst>
              <a:ext uri="{FF2B5EF4-FFF2-40B4-BE49-F238E27FC236}">
                <a16:creationId xmlns:a16="http://schemas.microsoft.com/office/drawing/2014/main" id="{06BAD2EB-AB98-459A-AF67-7365CF4F62C4}"/>
              </a:ext>
            </a:extLst>
          </p:cNvPr>
          <p:cNvSpPr>
            <a:spLocks noChangeAspect="1"/>
          </p:cNvSpPr>
          <p:nvPr/>
        </p:nvSpPr>
        <p:spPr>
          <a:xfrm>
            <a:off x="2284751" y="1005576"/>
            <a:ext cx="1072337" cy="446441"/>
          </a:xfrm>
          <a:prstGeom prst="cloud">
            <a:avLst/>
          </a:prstGeom>
          <a:solidFill>
            <a:srgbClr val="03B8D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hangingPunct="0">
              <a:lnSpc>
                <a:spcPct val="130000"/>
              </a:lnSpc>
              <a:defRPr/>
            </a:pPr>
            <a:endParaRPr lang="zh-CN" altLang="en-US" sz="1200" b="1">
              <a:solidFill>
                <a:srgbClr val="FFFFFF"/>
              </a:solidFill>
              <a:latin typeface="微软雅黑" panose="020B0503020204020204" pitchFamily="34" charset="-122"/>
              <a:ea typeface="微软雅黑" panose="020B0503020204020204" pitchFamily="34" charset="-122"/>
            </a:endParaRPr>
          </a:p>
        </p:txBody>
      </p:sp>
      <p:sp>
        <p:nvSpPr>
          <p:cNvPr id="100" name="文本框 43">
            <a:extLst>
              <a:ext uri="{FF2B5EF4-FFF2-40B4-BE49-F238E27FC236}">
                <a16:creationId xmlns:a16="http://schemas.microsoft.com/office/drawing/2014/main" id="{69CD75B9-A618-4AE6-A615-83147D42CE56}"/>
              </a:ext>
            </a:extLst>
          </p:cNvPr>
          <p:cNvSpPr txBox="1"/>
          <p:nvPr/>
        </p:nvSpPr>
        <p:spPr>
          <a:xfrm>
            <a:off x="2559064" y="1124504"/>
            <a:ext cx="530915" cy="2308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zh-CN" altLang="en-US" sz="900" b="1" dirty="0">
                <a:solidFill>
                  <a:srgbClr val="000000"/>
                </a:solidFill>
                <a:latin typeface="微软雅黑" panose="020B0503020204020204" pitchFamily="34" charset="-122"/>
                <a:ea typeface="微软雅黑" panose="020B0503020204020204" pitchFamily="34" charset="-122"/>
              </a:rPr>
              <a:t>互联网</a:t>
            </a:r>
          </a:p>
        </p:txBody>
      </p:sp>
      <p:pic>
        <p:nvPicPr>
          <p:cNvPr id="76" name="Picture 2" descr="D:\HCL_7.1.59-Setup\反馈模板\反馈模板\UI设计资源\工作台\正常状态\运行\安全1.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36808" y="1605008"/>
            <a:ext cx="356616" cy="356616"/>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C:\Users\c00947.H3C\Desktop\文档\反馈模板\反馈模板\UI设计资源\工作台\正常状态\运行\交换机1.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595530" y="2165945"/>
            <a:ext cx="420624" cy="42062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3" descr="C:\Users\c00947.H3C\Desktop\文档\反馈模板\反馈模板\UI设计资源\工作台\正常状态\运行\路由器1.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718390" y="3434955"/>
            <a:ext cx="288548" cy="291791"/>
          </a:xfrm>
          <a:prstGeom prst="rect">
            <a:avLst/>
          </a:prstGeom>
          <a:solidFill>
            <a:srgbClr val="03B8DF"/>
          </a:solidFill>
          <a:ln>
            <a:noFill/>
          </a:ln>
          <a:extLst/>
        </p:spPr>
      </p:pic>
      <p:pic>
        <p:nvPicPr>
          <p:cNvPr id="89" name="Picture 3" descr="C:\Users\c00947.H3C\Desktop\文档\反馈模板\反馈模板\UI设计资源\工作台\正常状态\运行\路由器1.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942527" y="3439490"/>
            <a:ext cx="288548" cy="291791"/>
          </a:xfrm>
          <a:prstGeom prst="rect">
            <a:avLst/>
          </a:prstGeom>
          <a:solidFill>
            <a:srgbClr val="03B8DF"/>
          </a:solidFill>
          <a:ln>
            <a:noFill/>
          </a:ln>
          <a:extLst/>
        </p:spPr>
      </p:pic>
      <p:grpSp>
        <p:nvGrpSpPr>
          <p:cNvPr id="101" name="Group 4"/>
          <p:cNvGrpSpPr>
            <a:grpSpLocks noChangeAspect="1"/>
          </p:cNvGrpSpPr>
          <p:nvPr/>
        </p:nvGrpSpPr>
        <p:grpSpPr bwMode="auto">
          <a:xfrm>
            <a:off x="1337251" y="3905727"/>
            <a:ext cx="490532" cy="285263"/>
            <a:chOff x="0" y="0"/>
            <a:chExt cx="1156" cy="660"/>
          </a:xfrm>
        </p:grpSpPr>
        <p:sp>
          <p:nvSpPr>
            <p:cNvPr id="102" name="Freeform 5"/>
            <p:cNvSpPr>
              <a:spLocks noChangeArrowheads="1"/>
            </p:cNvSpPr>
            <p:nvPr/>
          </p:nvSpPr>
          <p:spPr bwMode="auto">
            <a:xfrm>
              <a:off x="132" y="0"/>
              <a:ext cx="896" cy="634"/>
            </a:xfrm>
            <a:custGeom>
              <a:avLst/>
              <a:gdLst>
                <a:gd name="T0" fmla="*/ 3277 w 245"/>
                <a:gd name="T1" fmla="*/ 2201 h 172"/>
                <a:gd name="T2" fmla="*/ 3141 w 245"/>
                <a:gd name="T3" fmla="*/ 2337 h 172"/>
                <a:gd name="T4" fmla="*/ 135 w 245"/>
                <a:gd name="T5" fmla="*/ 2337 h 172"/>
                <a:gd name="T6" fmla="*/ 0 w 245"/>
                <a:gd name="T7" fmla="*/ 2201 h 172"/>
                <a:gd name="T8" fmla="*/ 0 w 245"/>
                <a:gd name="T9" fmla="*/ 136 h 172"/>
                <a:gd name="T10" fmla="*/ 135 w 245"/>
                <a:gd name="T11" fmla="*/ 0 h 172"/>
                <a:gd name="T12" fmla="*/ 3141 w 245"/>
                <a:gd name="T13" fmla="*/ 0 h 172"/>
                <a:gd name="T14" fmla="*/ 3277 w 245"/>
                <a:gd name="T15" fmla="*/ 136 h 172"/>
                <a:gd name="T16" fmla="*/ 3277 w 245"/>
                <a:gd name="T17" fmla="*/ 2201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172"/>
                <a:gd name="T29" fmla="*/ 245 w 245"/>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172">
                  <a:moveTo>
                    <a:pt x="245" y="162"/>
                  </a:moveTo>
                  <a:cubicBezTo>
                    <a:pt x="245" y="168"/>
                    <a:pt x="241" y="172"/>
                    <a:pt x="235" y="172"/>
                  </a:cubicBezTo>
                  <a:cubicBezTo>
                    <a:pt x="10" y="172"/>
                    <a:pt x="10" y="172"/>
                    <a:pt x="10" y="172"/>
                  </a:cubicBezTo>
                  <a:cubicBezTo>
                    <a:pt x="4" y="172"/>
                    <a:pt x="0" y="168"/>
                    <a:pt x="0" y="162"/>
                  </a:cubicBezTo>
                  <a:cubicBezTo>
                    <a:pt x="0" y="10"/>
                    <a:pt x="0" y="10"/>
                    <a:pt x="0" y="10"/>
                  </a:cubicBezTo>
                  <a:cubicBezTo>
                    <a:pt x="0" y="5"/>
                    <a:pt x="4" y="0"/>
                    <a:pt x="10" y="0"/>
                  </a:cubicBezTo>
                  <a:cubicBezTo>
                    <a:pt x="235" y="0"/>
                    <a:pt x="235" y="0"/>
                    <a:pt x="235" y="0"/>
                  </a:cubicBezTo>
                  <a:cubicBezTo>
                    <a:pt x="241" y="0"/>
                    <a:pt x="245" y="5"/>
                    <a:pt x="245" y="10"/>
                  </a:cubicBezTo>
                  <a:cubicBezTo>
                    <a:pt x="245" y="162"/>
                    <a:pt x="245" y="162"/>
                    <a:pt x="245" y="162"/>
                  </a:cubicBezTo>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03" name="Freeform 6"/>
            <p:cNvSpPr>
              <a:spLocks noChangeArrowheads="1"/>
            </p:cNvSpPr>
            <p:nvPr/>
          </p:nvSpPr>
          <p:spPr bwMode="auto">
            <a:xfrm>
              <a:off x="0" y="619"/>
              <a:ext cx="1156" cy="41"/>
            </a:xfrm>
            <a:custGeom>
              <a:avLst/>
              <a:gdLst>
                <a:gd name="T0" fmla="*/ 0 w 316"/>
                <a:gd name="T1" fmla="*/ 0 h 11"/>
                <a:gd name="T2" fmla="*/ 0 w 316"/>
                <a:gd name="T3" fmla="*/ 41 h 11"/>
                <a:gd name="T4" fmla="*/ 0 w 316"/>
                <a:gd name="T5" fmla="*/ 41 h 11"/>
                <a:gd name="T6" fmla="*/ 0 w 316"/>
                <a:gd name="T7" fmla="*/ 41 h 11"/>
                <a:gd name="T8" fmla="*/ 0 w 316"/>
                <a:gd name="T9" fmla="*/ 41 h 11"/>
                <a:gd name="T10" fmla="*/ 161 w 316"/>
                <a:gd name="T11" fmla="*/ 138 h 11"/>
                <a:gd name="T12" fmla="*/ 2114 w 316"/>
                <a:gd name="T13" fmla="*/ 138 h 11"/>
                <a:gd name="T14" fmla="*/ 3801 w 316"/>
                <a:gd name="T15" fmla="*/ 138 h 11"/>
                <a:gd name="T16" fmla="*/ 4108 w 316"/>
                <a:gd name="T17" fmla="*/ 138 h 11"/>
                <a:gd name="T18" fmla="*/ 4229 w 316"/>
                <a:gd name="T19" fmla="*/ 41 h 11"/>
                <a:gd name="T20" fmla="*/ 4229 w 316"/>
                <a:gd name="T21" fmla="*/ 41 h 11"/>
                <a:gd name="T22" fmla="*/ 4229 w 316"/>
                <a:gd name="T23" fmla="*/ 41 h 11"/>
                <a:gd name="T24" fmla="*/ 4229 w 316"/>
                <a:gd name="T25" fmla="*/ 41 h 11"/>
                <a:gd name="T26" fmla="*/ 4229 w 316"/>
                <a:gd name="T27" fmla="*/ 0 h 11"/>
                <a:gd name="T28" fmla="*/ 0 w 316"/>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6"/>
                <a:gd name="T46" fmla="*/ 0 h 11"/>
                <a:gd name="T47" fmla="*/ 316 w 316"/>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6" h="11">
                  <a:moveTo>
                    <a:pt x="0" y="0"/>
                  </a:moveTo>
                  <a:cubicBezTo>
                    <a:pt x="0" y="3"/>
                    <a:pt x="0" y="3"/>
                    <a:pt x="0" y="3"/>
                  </a:cubicBezTo>
                  <a:cubicBezTo>
                    <a:pt x="0" y="3"/>
                    <a:pt x="0" y="3"/>
                    <a:pt x="0" y="3"/>
                  </a:cubicBezTo>
                  <a:cubicBezTo>
                    <a:pt x="0" y="3"/>
                    <a:pt x="0" y="3"/>
                    <a:pt x="0" y="3"/>
                  </a:cubicBezTo>
                  <a:cubicBezTo>
                    <a:pt x="0" y="3"/>
                    <a:pt x="0" y="3"/>
                    <a:pt x="0" y="3"/>
                  </a:cubicBezTo>
                  <a:cubicBezTo>
                    <a:pt x="7" y="11"/>
                    <a:pt x="11" y="10"/>
                    <a:pt x="12" y="10"/>
                  </a:cubicBezTo>
                  <a:cubicBezTo>
                    <a:pt x="158" y="10"/>
                    <a:pt x="158" y="10"/>
                    <a:pt x="158" y="10"/>
                  </a:cubicBezTo>
                  <a:cubicBezTo>
                    <a:pt x="284" y="10"/>
                    <a:pt x="284" y="10"/>
                    <a:pt x="284" y="10"/>
                  </a:cubicBezTo>
                  <a:cubicBezTo>
                    <a:pt x="307" y="10"/>
                    <a:pt x="307" y="10"/>
                    <a:pt x="307" y="10"/>
                  </a:cubicBezTo>
                  <a:cubicBezTo>
                    <a:pt x="309" y="10"/>
                    <a:pt x="312" y="8"/>
                    <a:pt x="316" y="3"/>
                  </a:cubicBezTo>
                  <a:cubicBezTo>
                    <a:pt x="316" y="3"/>
                    <a:pt x="316" y="3"/>
                    <a:pt x="316" y="3"/>
                  </a:cubicBezTo>
                  <a:cubicBezTo>
                    <a:pt x="316" y="3"/>
                    <a:pt x="316" y="3"/>
                    <a:pt x="316" y="3"/>
                  </a:cubicBezTo>
                  <a:cubicBezTo>
                    <a:pt x="316" y="3"/>
                    <a:pt x="316" y="3"/>
                    <a:pt x="316" y="3"/>
                  </a:cubicBezTo>
                  <a:cubicBezTo>
                    <a:pt x="316" y="0"/>
                    <a:pt x="316" y="0"/>
                    <a:pt x="316" y="0"/>
                  </a:cubicBezTo>
                  <a:lnTo>
                    <a:pt x="0" y="0"/>
                  </a:lnTo>
                  <a:close/>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04" name="Freeform 7"/>
            <p:cNvSpPr>
              <a:spLocks noChangeArrowheads="1"/>
            </p:cNvSpPr>
            <p:nvPr/>
          </p:nvSpPr>
          <p:spPr bwMode="auto">
            <a:xfrm>
              <a:off x="0" y="597"/>
              <a:ext cx="1156" cy="37"/>
            </a:xfrm>
            <a:custGeom>
              <a:avLst/>
              <a:gdLst>
                <a:gd name="T0" fmla="*/ 0 w 316"/>
                <a:gd name="T1" fmla="*/ 0 h 10"/>
                <a:gd name="T2" fmla="*/ 0 w 316"/>
                <a:gd name="T3" fmla="*/ 122 h 10"/>
                <a:gd name="T4" fmla="*/ 55 w 316"/>
                <a:gd name="T5" fmla="*/ 137 h 10"/>
                <a:gd name="T6" fmla="*/ 4189 w 316"/>
                <a:gd name="T7" fmla="*/ 137 h 10"/>
                <a:gd name="T8" fmla="*/ 4229 w 316"/>
                <a:gd name="T9" fmla="*/ 122 h 10"/>
                <a:gd name="T10" fmla="*/ 4229 w 316"/>
                <a:gd name="T11" fmla="*/ 0 h 10"/>
                <a:gd name="T12" fmla="*/ 0 w 316"/>
                <a:gd name="T13" fmla="*/ 0 h 10"/>
                <a:gd name="T14" fmla="*/ 0 60000 65536"/>
                <a:gd name="T15" fmla="*/ 0 60000 65536"/>
                <a:gd name="T16" fmla="*/ 0 60000 65536"/>
                <a:gd name="T17" fmla="*/ 0 60000 65536"/>
                <a:gd name="T18" fmla="*/ 0 60000 65536"/>
                <a:gd name="T19" fmla="*/ 0 60000 65536"/>
                <a:gd name="T20" fmla="*/ 0 60000 65536"/>
                <a:gd name="T21" fmla="*/ 0 w 316"/>
                <a:gd name="T22" fmla="*/ 0 h 10"/>
                <a:gd name="T23" fmla="*/ 316 w 31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10">
                  <a:moveTo>
                    <a:pt x="0" y="0"/>
                  </a:moveTo>
                  <a:cubicBezTo>
                    <a:pt x="0" y="9"/>
                    <a:pt x="0" y="9"/>
                    <a:pt x="0" y="9"/>
                  </a:cubicBezTo>
                  <a:cubicBezTo>
                    <a:pt x="1" y="10"/>
                    <a:pt x="3" y="10"/>
                    <a:pt x="4" y="10"/>
                  </a:cubicBezTo>
                  <a:cubicBezTo>
                    <a:pt x="313" y="10"/>
                    <a:pt x="313" y="10"/>
                    <a:pt x="313" y="10"/>
                  </a:cubicBezTo>
                  <a:cubicBezTo>
                    <a:pt x="314" y="10"/>
                    <a:pt x="315" y="10"/>
                    <a:pt x="316" y="9"/>
                  </a:cubicBezTo>
                  <a:cubicBezTo>
                    <a:pt x="316" y="0"/>
                    <a:pt x="316" y="0"/>
                    <a:pt x="316" y="0"/>
                  </a:cubicBezTo>
                  <a:lnTo>
                    <a:pt x="0" y="0"/>
                  </a:lnTo>
                  <a:close/>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05" name="Freeform 8"/>
            <p:cNvSpPr>
              <a:spLocks noChangeArrowheads="1"/>
            </p:cNvSpPr>
            <p:nvPr/>
          </p:nvSpPr>
          <p:spPr bwMode="auto">
            <a:xfrm>
              <a:off x="483" y="597"/>
              <a:ext cx="194" cy="19"/>
            </a:xfrm>
            <a:custGeom>
              <a:avLst/>
              <a:gdLst>
                <a:gd name="T0" fmla="*/ 0 w 53"/>
                <a:gd name="T1" fmla="*/ 0 h 5"/>
                <a:gd name="T2" fmla="*/ 0 w 53"/>
                <a:gd name="T3" fmla="*/ 15 h 5"/>
                <a:gd name="T4" fmla="*/ 55 w 53"/>
                <a:gd name="T5" fmla="*/ 72 h 5"/>
                <a:gd name="T6" fmla="*/ 655 w 53"/>
                <a:gd name="T7" fmla="*/ 72 h 5"/>
                <a:gd name="T8" fmla="*/ 710 w 53"/>
                <a:gd name="T9" fmla="*/ 15 h 5"/>
                <a:gd name="T10" fmla="*/ 710 w 53"/>
                <a:gd name="T11" fmla="*/ 0 h 5"/>
                <a:gd name="T12" fmla="*/ 0 w 53"/>
                <a:gd name="T13" fmla="*/ 0 h 5"/>
                <a:gd name="T14" fmla="*/ 0 60000 65536"/>
                <a:gd name="T15" fmla="*/ 0 60000 65536"/>
                <a:gd name="T16" fmla="*/ 0 60000 65536"/>
                <a:gd name="T17" fmla="*/ 0 60000 65536"/>
                <a:gd name="T18" fmla="*/ 0 60000 65536"/>
                <a:gd name="T19" fmla="*/ 0 60000 65536"/>
                <a:gd name="T20" fmla="*/ 0 60000 65536"/>
                <a:gd name="T21" fmla="*/ 0 w 53"/>
                <a:gd name="T22" fmla="*/ 0 h 5"/>
                <a:gd name="T23" fmla="*/ 53 w 5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
                  <a:moveTo>
                    <a:pt x="0" y="0"/>
                  </a:moveTo>
                  <a:cubicBezTo>
                    <a:pt x="0" y="1"/>
                    <a:pt x="0" y="1"/>
                    <a:pt x="0" y="1"/>
                  </a:cubicBezTo>
                  <a:cubicBezTo>
                    <a:pt x="0" y="3"/>
                    <a:pt x="2" y="5"/>
                    <a:pt x="4" y="5"/>
                  </a:cubicBezTo>
                  <a:cubicBezTo>
                    <a:pt x="49" y="5"/>
                    <a:pt x="49" y="5"/>
                    <a:pt x="49" y="5"/>
                  </a:cubicBezTo>
                  <a:cubicBezTo>
                    <a:pt x="51" y="5"/>
                    <a:pt x="53" y="3"/>
                    <a:pt x="53" y="1"/>
                  </a:cubicBezTo>
                  <a:cubicBezTo>
                    <a:pt x="53" y="0"/>
                    <a:pt x="53" y="0"/>
                    <a:pt x="53" y="0"/>
                  </a:cubicBezTo>
                  <a:lnTo>
                    <a:pt x="0"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06" name="Rectangle 9"/>
            <p:cNvSpPr>
              <a:spLocks noChangeArrowheads="1"/>
            </p:cNvSpPr>
            <p:nvPr/>
          </p:nvSpPr>
          <p:spPr bwMode="auto">
            <a:xfrm>
              <a:off x="172" y="45"/>
              <a:ext cx="815" cy="519"/>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endParaRPr lang="zh-CN" altLang="zh-CN" sz="675" b="1">
                <a:solidFill>
                  <a:srgbClr val="000000"/>
                </a:solidFill>
                <a:latin typeface="Calibri" panose="020F0502020204030204" pitchFamily="34" charset="0"/>
                <a:sym typeface="宋体" panose="02010600030101010101" pitchFamily="2" charset="-122"/>
              </a:endParaRPr>
            </a:p>
          </p:txBody>
        </p:sp>
        <p:sp>
          <p:nvSpPr>
            <p:cNvPr id="107" name="Rectangle 10"/>
            <p:cNvSpPr>
              <a:spLocks noChangeArrowheads="1"/>
            </p:cNvSpPr>
            <p:nvPr/>
          </p:nvSpPr>
          <p:spPr bwMode="auto">
            <a:xfrm>
              <a:off x="172" y="45"/>
              <a:ext cx="815"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endParaRPr lang="zh-CN" altLang="zh-CN" sz="675" b="1">
                <a:solidFill>
                  <a:srgbClr val="000000"/>
                </a:solidFill>
                <a:latin typeface="Calibri" panose="020F0502020204030204" pitchFamily="34" charset="0"/>
                <a:sym typeface="宋体" panose="02010600030101010101" pitchFamily="2" charset="-122"/>
              </a:endParaRPr>
            </a:p>
          </p:txBody>
        </p:sp>
        <p:sp>
          <p:nvSpPr>
            <p:cNvPr id="108" name="Oval 11"/>
            <p:cNvSpPr>
              <a:spLocks noChangeArrowheads="1"/>
            </p:cNvSpPr>
            <p:nvPr/>
          </p:nvSpPr>
          <p:spPr bwMode="auto">
            <a:xfrm>
              <a:off x="574" y="19"/>
              <a:ext cx="11" cy="11"/>
            </a:xfrm>
            <a:prstGeom prst="ellipse">
              <a:avLst/>
            </a:prstGeom>
            <a:solidFill>
              <a:srgbClr val="73401F"/>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endParaRPr lang="zh-CN" altLang="zh-CN" sz="675" b="1">
                <a:solidFill>
                  <a:srgbClr val="000000"/>
                </a:solidFill>
                <a:latin typeface="Calibri" panose="020F0502020204030204" pitchFamily="34" charset="0"/>
                <a:sym typeface="宋体" panose="02010600030101010101" pitchFamily="2" charset="-122"/>
              </a:endParaRPr>
            </a:p>
          </p:txBody>
        </p:sp>
        <p:sp>
          <p:nvSpPr>
            <p:cNvPr id="109" name="Freeform 13"/>
            <p:cNvSpPr>
              <a:spLocks noChangeArrowheads="1"/>
            </p:cNvSpPr>
            <p:nvPr/>
          </p:nvSpPr>
          <p:spPr bwMode="auto">
            <a:xfrm>
              <a:off x="172" y="45"/>
              <a:ext cx="815" cy="519"/>
            </a:xfrm>
            <a:custGeom>
              <a:avLst/>
              <a:gdLst>
                <a:gd name="T0" fmla="*/ 815 w 815"/>
                <a:gd name="T1" fmla="*/ 0 h 519"/>
                <a:gd name="T2" fmla="*/ 815 w 815"/>
                <a:gd name="T3" fmla="*/ 0 h 519"/>
                <a:gd name="T4" fmla="*/ 0 w 815"/>
                <a:gd name="T5" fmla="*/ 0 h 519"/>
                <a:gd name="T6" fmla="*/ 0 w 815"/>
                <a:gd name="T7" fmla="*/ 519 h 519"/>
                <a:gd name="T8" fmla="*/ 815 w 815"/>
                <a:gd name="T9" fmla="*/ 0 h 519"/>
                <a:gd name="T10" fmla="*/ 0 60000 65536"/>
                <a:gd name="T11" fmla="*/ 0 60000 65536"/>
                <a:gd name="T12" fmla="*/ 0 60000 65536"/>
                <a:gd name="T13" fmla="*/ 0 60000 65536"/>
                <a:gd name="T14" fmla="*/ 0 60000 65536"/>
                <a:gd name="T15" fmla="*/ 0 w 815"/>
                <a:gd name="T16" fmla="*/ 0 h 519"/>
                <a:gd name="T17" fmla="*/ 815 w 815"/>
                <a:gd name="T18" fmla="*/ 519 h 519"/>
              </a:gdLst>
              <a:ahLst/>
              <a:cxnLst>
                <a:cxn ang="T10">
                  <a:pos x="T0" y="T1"/>
                </a:cxn>
                <a:cxn ang="T11">
                  <a:pos x="T2" y="T3"/>
                </a:cxn>
                <a:cxn ang="T12">
                  <a:pos x="T4" y="T5"/>
                </a:cxn>
                <a:cxn ang="T13">
                  <a:pos x="T6" y="T7"/>
                </a:cxn>
                <a:cxn ang="T14">
                  <a:pos x="T8" y="T9"/>
                </a:cxn>
              </a:cxnLst>
              <a:rect l="T15" t="T16" r="T17" b="T18"/>
              <a:pathLst>
                <a:path w="815" h="519">
                  <a:moveTo>
                    <a:pt x="815" y="0"/>
                  </a:moveTo>
                  <a:lnTo>
                    <a:pt x="815" y="0"/>
                  </a:lnTo>
                  <a:lnTo>
                    <a:pt x="0" y="0"/>
                  </a:lnTo>
                  <a:lnTo>
                    <a:pt x="0" y="519"/>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grpSp>
      <p:cxnSp>
        <p:nvCxnSpPr>
          <p:cNvPr id="141" name="直接连接符 140"/>
          <p:cNvCxnSpPr/>
          <p:nvPr/>
        </p:nvCxnSpPr>
        <p:spPr bwMode="auto">
          <a:xfrm flipV="1">
            <a:off x="2789802" y="2571751"/>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bwMode="auto">
          <a:xfrm flipV="1">
            <a:off x="2798518" y="1955456"/>
            <a:ext cx="1"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bwMode="auto">
          <a:xfrm flipV="1">
            <a:off x="2822883" y="1955803"/>
            <a:ext cx="1"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bwMode="auto">
          <a:xfrm flipV="1">
            <a:off x="2817848" y="2571750"/>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4" name="Group 4"/>
          <p:cNvGrpSpPr>
            <a:grpSpLocks noChangeAspect="1"/>
          </p:cNvGrpSpPr>
          <p:nvPr/>
        </p:nvGrpSpPr>
        <p:grpSpPr bwMode="auto">
          <a:xfrm>
            <a:off x="2923858" y="3887881"/>
            <a:ext cx="490532" cy="285263"/>
            <a:chOff x="0" y="0"/>
            <a:chExt cx="1156" cy="660"/>
          </a:xfrm>
        </p:grpSpPr>
        <p:sp>
          <p:nvSpPr>
            <p:cNvPr id="155" name="Freeform 5"/>
            <p:cNvSpPr>
              <a:spLocks noChangeArrowheads="1"/>
            </p:cNvSpPr>
            <p:nvPr/>
          </p:nvSpPr>
          <p:spPr bwMode="auto">
            <a:xfrm>
              <a:off x="132" y="0"/>
              <a:ext cx="896" cy="634"/>
            </a:xfrm>
            <a:custGeom>
              <a:avLst/>
              <a:gdLst>
                <a:gd name="T0" fmla="*/ 3277 w 245"/>
                <a:gd name="T1" fmla="*/ 2201 h 172"/>
                <a:gd name="T2" fmla="*/ 3141 w 245"/>
                <a:gd name="T3" fmla="*/ 2337 h 172"/>
                <a:gd name="T4" fmla="*/ 135 w 245"/>
                <a:gd name="T5" fmla="*/ 2337 h 172"/>
                <a:gd name="T6" fmla="*/ 0 w 245"/>
                <a:gd name="T7" fmla="*/ 2201 h 172"/>
                <a:gd name="T8" fmla="*/ 0 w 245"/>
                <a:gd name="T9" fmla="*/ 136 h 172"/>
                <a:gd name="T10" fmla="*/ 135 w 245"/>
                <a:gd name="T11" fmla="*/ 0 h 172"/>
                <a:gd name="T12" fmla="*/ 3141 w 245"/>
                <a:gd name="T13" fmla="*/ 0 h 172"/>
                <a:gd name="T14" fmla="*/ 3277 w 245"/>
                <a:gd name="T15" fmla="*/ 136 h 172"/>
                <a:gd name="T16" fmla="*/ 3277 w 245"/>
                <a:gd name="T17" fmla="*/ 2201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172"/>
                <a:gd name="T29" fmla="*/ 245 w 245"/>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172">
                  <a:moveTo>
                    <a:pt x="245" y="162"/>
                  </a:moveTo>
                  <a:cubicBezTo>
                    <a:pt x="245" y="168"/>
                    <a:pt x="241" y="172"/>
                    <a:pt x="235" y="172"/>
                  </a:cubicBezTo>
                  <a:cubicBezTo>
                    <a:pt x="10" y="172"/>
                    <a:pt x="10" y="172"/>
                    <a:pt x="10" y="172"/>
                  </a:cubicBezTo>
                  <a:cubicBezTo>
                    <a:pt x="4" y="172"/>
                    <a:pt x="0" y="168"/>
                    <a:pt x="0" y="162"/>
                  </a:cubicBezTo>
                  <a:cubicBezTo>
                    <a:pt x="0" y="10"/>
                    <a:pt x="0" y="10"/>
                    <a:pt x="0" y="10"/>
                  </a:cubicBezTo>
                  <a:cubicBezTo>
                    <a:pt x="0" y="5"/>
                    <a:pt x="4" y="0"/>
                    <a:pt x="10" y="0"/>
                  </a:cubicBezTo>
                  <a:cubicBezTo>
                    <a:pt x="235" y="0"/>
                    <a:pt x="235" y="0"/>
                    <a:pt x="235" y="0"/>
                  </a:cubicBezTo>
                  <a:cubicBezTo>
                    <a:pt x="241" y="0"/>
                    <a:pt x="245" y="5"/>
                    <a:pt x="245" y="10"/>
                  </a:cubicBezTo>
                  <a:cubicBezTo>
                    <a:pt x="245" y="162"/>
                    <a:pt x="245" y="162"/>
                    <a:pt x="245" y="162"/>
                  </a:cubicBezTo>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56" name="Freeform 6"/>
            <p:cNvSpPr>
              <a:spLocks noChangeArrowheads="1"/>
            </p:cNvSpPr>
            <p:nvPr/>
          </p:nvSpPr>
          <p:spPr bwMode="auto">
            <a:xfrm>
              <a:off x="0" y="619"/>
              <a:ext cx="1156" cy="41"/>
            </a:xfrm>
            <a:custGeom>
              <a:avLst/>
              <a:gdLst>
                <a:gd name="T0" fmla="*/ 0 w 316"/>
                <a:gd name="T1" fmla="*/ 0 h 11"/>
                <a:gd name="T2" fmla="*/ 0 w 316"/>
                <a:gd name="T3" fmla="*/ 41 h 11"/>
                <a:gd name="T4" fmla="*/ 0 w 316"/>
                <a:gd name="T5" fmla="*/ 41 h 11"/>
                <a:gd name="T6" fmla="*/ 0 w 316"/>
                <a:gd name="T7" fmla="*/ 41 h 11"/>
                <a:gd name="T8" fmla="*/ 0 w 316"/>
                <a:gd name="T9" fmla="*/ 41 h 11"/>
                <a:gd name="T10" fmla="*/ 161 w 316"/>
                <a:gd name="T11" fmla="*/ 138 h 11"/>
                <a:gd name="T12" fmla="*/ 2114 w 316"/>
                <a:gd name="T13" fmla="*/ 138 h 11"/>
                <a:gd name="T14" fmla="*/ 3801 w 316"/>
                <a:gd name="T15" fmla="*/ 138 h 11"/>
                <a:gd name="T16" fmla="*/ 4108 w 316"/>
                <a:gd name="T17" fmla="*/ 138 h 11"/>
                <a:gd name="T18" fmla="*/ 4229 w 316"/>
                <a:gd name="T19" fmla="*/ 41 h 11"/>
                <a:gd name="T20" fmla="*/ 4229 w 316"/>
                <a:gd name="T21" fmla="*/ 41 h 11"/>
                <a:gd name="T22" fmla="*/ 4229 w 316"/>
                <a:gd name="T23" fmla="*/ 41 h 11"/>
                <a:gd name="T24" fmla="*/ 4229 w 316"/>
                <a:gd name="T25" fmla="*/ 41 h 11"/>
                <a:gd name="T26" fmla="*/ 4229 w 316"/>
                <a:gd name="T27" fmla="*/ 0 h 11"/>
                <a:gd name="T28" fmla="*/ 0 w 316"/>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6"/>
                <a:gd name="T46" fmla="*/ 0 h 11"/>
                <a:gd name="T47" fmla="*/ 316 w 316"/>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6" h="11">
                  <a:moveTo>
                    <a:pt x="0" y="0"/>
                  </a:moveTo>
                  <a:cubicBezTo>
                    <a:pt x="0" y="3"/>
                    <a:pt x="0" y="3"/>
                    <a:pt x="0" y="3"/>
                  </a:cubicBezTo>
                  <a:cubicBezTo>
                    <a:pt x="0" y="3"/>
                    <a:pt x="0" y="3"/>
                    <a:pt x="0" y="3"/>
                  </a:cubicBezTo>
                  <a:cubicBezTo>
                    <a:pt x="0" y="3"/>
                    <a:pt x="0" y="3"/>
                    <a:pt x="0" y="3"/>
                  </a:cubicBezTo>
                  <a:cubicBezTo>
                    <a:pt x="0" y="3"/>
                    <a:pt x="0" y="3"/>
                    <a:pt x="0" y="3"/>
                  </a:cubicBezTo>
                  <a:cubicBezTo>
                    <a:pt x="7" y="11"/>
                    <a:pt x="11" y="10"/>
                    <a:pt x="12" y="10"/>
                  </a:cubicBezTo>
                  <a:cubicBezTo>
                    <a:pt x="158" y="10"/>
                    <a:pt x="158" y="10"/>
                    <a:pt x="158" y="10"/>
                  </a:cubicBezTo>
                  <a:cubicBezTo>
                    <a:pt x="284" y="10"/>
                    <a:pt x="284" y="10"/>
                    <a:pt x="284" y="10"/>
                  </a:cubicBezTo>
                  <a:cubicBezTo>
                    <a:pt x="307" y="10"/>
                    <a:pt x="307" y="10"/>
                    <a:pt x="307" y="10"/>
                  </a:cubicBezTo>
                  <a:cubicBezTo>
                    <a:pt x="309" y="10"/>
                    <a:pt x="312" y="8"/>
                    <a:pt x="316" y="3"/>
                  </a:cubicBezTo>
                  <a:cubicBezTo>
                    <a:pt x="316" y="3"/>
                    <a:pt x="316" y="3"/>
                    <a:pt x="316" y="3"/>
                  </a:cubicBezTo>
                  <a:cubicBezTo>
                    <a:pt x="316" y="3"/>
                    <a:pt x="316" y="3"/>
                    <a:pt x="316" y="3"/>
                  </a:cubicBezTo>
                  <a:cubicBezTo>
                    <a:pt x="316" y="3"/>
                    <a:pt x="316" y="3"/>
                    <a:pt x="316" y="3"/>
                  </a:cubicBezTo>
                  <a:cubicBezTo>
                    <a:pt x="316" y="0"/>
                    <a:pt x="316" y="0"/>
                    <a:pt x="316" y="0"/>
                  </a:cubicBezTo>
                  <a:lnTo>
                    <a:pt x="0" y="0"/>
                  </a:lnTo>
                  <a:close/>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57" name="Freeform 7"/>
            <p:cNvSpPr>
              <a:spLocks noChangeArrowheads="1"/>
            </p:cNvSpPr>
            <p:nvPr/>
          </p:nvSpPr>
          <p:spPr bwMode="auto">
            <a:xfrm>
              <a:off x="0" y="597"/>
              <a:ext cx="1156" cy="37"/>
            </a:xfrm>
            <a:custGeom>
              <a:avLst/>
              <a:gdLst>
                <a:gd name="T0" fmla="*/ 0 w 316"/>
                <a:gd name="T1" fmla="*/ 0 h 10"/>
                <a:gd name="T2" fmla="*/ 0 w 316"/>
                <a:gd name="T3" fmla="*/ 122 h 10"/>
                <a:gd name="T4" fmla="*/ 55 w 316"/>
                <a:gd name="T5" fmla="*/ 137 h 10"/>
                <a:gd name="T6" fmla="*/ 4189 w 316"/>
                <a:gd name="T7" fmla="*/ 137 h 10"/>
                <a:gd name="T8" fmla="*/ 4229 w 316"/>
                <a:gd name="T9" fmla="*/ 122 h 10"/>
                <a:gd name="T10" fmla="*/ 4229 w 316"/>
                <a:gd name="T11" fmla="*/ 0 h 10"/>
                <a:gd name="T12" fmla="*/ 0 w 316"/>
                <a:gd name="T13" fmla="*/ 0 h 10"/>
                <a:gd name="T14" fmla="*/ 0 60000 65536"/>
                <a:gd name="T15" fmla="*/ 0 60000 65536"/>
                <a:gd name="T16" fmla="*/ 0 60000 65536"/>
                <a:gd name="T17" fmla="*/ 0 60000 65536"/>
                <a:gd name="T18" fmla="*/ 0 60000 65536"/>
                <a:gd name="T19" fmla="*/ 0 60000 65536"/>
                <a:gd name="T20" fmla="*/ 0 60000 65536"/>
                <a:gd name="T21" fmla="*/ 0 w 316"/>
                <a:gd name="T22" fmla="*/ 0 h 10"/>
                <a:gd name="T23" fmla="*/ 316 w 31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10">
                  <a:moveTo>
                    <a:pt x="0" y="0"/>
                  </a:moveTo>
                  <a:cubicBezTo>
                    <a:pt x="0" y="9"/>
                    <a:pt x="0" y="9"/>
                    <a:pt x="0" y="9"/>
                  </a:cubicBezTo>
                  <a:cubicBezTo>
                    <a:pt x="1" y="10"/>
                    <a:pt x="3" y="10"/>
                    <a:pt x="4" y="10"/>
                  </a:cubicBezTo>
                  <a:cubicBezTo>
                    <a:pt x="313" y="10"/>
                    <a:pt x="313" y="10"/>
                    <a:pt x="313" y="10"/>
                  </a:cubicBezTo>
                  <a:cubicBezTo>
                    <a:pt x="314" y="10"/>
                    <a:pt x="315" y="10"/>
                    <a:pt x="316" y="9"/>
                  </a:cubicBezTo>
                  <a:cubicBezTo>
                    <a:pt x="316" y="0"/>
                    <a:pt x="316" y="0"/>
                    <a:pt x="316" y="0"/>
                  </a:cubicBezTo>
                  <a:lnTo>
                    <a:pt x="0" y="0"/>
                  </a:lnTo>
                  <a:close/>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58" name="Freeform 8"/>
            <p:cNvSpPr>
              <a:spLocks noChangeArrowheads="1"/>
            </p:cNvSpPr>
            <p:nvPr/>
          </p:nvSpPr>
          <p:spPr bwMode="auto">
            <a:xfrm>
              <a:off x="483" y="597"/>
              <a:ext cx="194" cy="19"/>
            </a:xfrm>
            <a:custGeom>
              <a:avLst/>
              <a:gdLst>
                <a:gd name="T0" fmla="*/ 0 w 53"/>
                <a:gd name="T1" fmla="*/ 0 h 5"/>
                <a:gd name="T2" fmla="*/ 0 w 53"/>
                <a:gd name="T3" fmla="*/ 15 h 5"/>
                <a:gd name="T4" fmla="*/ 55 w 53"/>
                <a:gd name="T5" fmla="*/ 72 h 5"/>
                <a:gd name="T6" fmla="*/ 655 w 53"/>
                <a:gd name="T7" fmla="*/ 72 h 5"/>
                <a:gd name="T8" fmla="*/ 710 w 53"/>
                <a:gd name="T9" fmla="*/ 15 h 5"/>
                <a:gd name="T10" fmla="*/ 710 w 53"/>
                <a:gd name="T11" fmla="*/ 0 h 5"/>
                <a:gd name="T12" fmla="*/ 0 w 53"/>
                <a:gd name="T13" fmla="*/ 0 h 5"/>
                <a:gd name="T14" fmla="*/ 0 60000 65536"/>
                <a:gd name="T15" fmla="*/ 0 60000 65536"/>
                <a:gd name="T16" fmla="*/ 0 60000 65536"/>
                <a:gd name="T17" fmla="*/ 0 60000 65536"/>
                <a:gd name="T18" fmla="*/ 0 60000 65536"/>
                <a:gd name="T19" fmla="*/ 0 60000 65536"/>
                <a:gd name="T20" fmla="*/ 0 60000 65536"/>
                <a:gd name="T21" fmla="*/ 0 w 53"/>
                <a:gd name="T22" fmla="*/ 0 h 5"/>
                <a:gd name="T23" fmla="*/ 53 w 5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
                  <a:moveTo>
                    <a:pt x="0" y="0"/>
                  </a:moveTo>
                  <a:cubicBezTo>
                    <a:pt x="0" y="1"/>
                    <a:pt x="0" y="1"/>
                    <a:pt x="0" y="1"/>
                  </a:cubicBezTo>
                  <a:cubicBezTo>
                    <a:pt x="0" y="3"/>
                    <a:pt x="2" y="5"/>
                    <a:pt x="4" y="5"/>
                  </a:cubicBezTo>
                  <a:cubicBezTo>
                    <a:pt x="49" y="5"/>
                    <a:pt x="49" y="5"/>
                    <a:pt x="49" y="5"/>
                  </a:cubicBezTo>
                  <a:cubicBezTo>
                    <a:pt x="51" y="5"/>
                    <a:pt x="53" y="3"/>
                    <a:pt x="53" y="1"/>
                  </a:cubicBezTo>
                  <a:cubicBezTo>
                    <a:pt x="53" y="0"/>
                    <a:pt x="53" y="0"/>
                    <a:pt x="53" y="0"/>
                  </a:cubicBezTo>
                  <a:lnTo>
                    <a:pt x="0"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59" name="Rectangle 9"/>
            <p:cNvSpPr>
              <a:spLocks noChangeArrowheads="1"/>
            </p:cNvSpPr>
            <p:nvPr/>
          </p:nvSpPr>
          <p:spPr bwMode="auto">
            <a:xfrm>
              <a:off x="172" y="45"/>
              <a:ext cx="815" cy="519"/>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endParaRPr lang="zh-CN" altLang="zh-CN" sz="675" b="1">
                <a:solidFill>
                  <a:srgbClr val="000000"/>
                </a:solidFill>
                <a:latin typeface="Calibri" panose="020F0502020204030204" pitchFamily="34" charset="0"/>
                <a:sym typeface="宋体" panose="02010600030101010101" pitchFamily="2" charset="-122"/>
              </a:endParaRPr>
            </a:p>
          </p:txBody>
        </p:sp>
        <p:sp>
          <p:nvSpPr>
            <p:cNvPr id="160" name="Rectangle 10"/>
            <p:cNvSpPr>
              <a:spLocks noChangeArrowheads="1"/>
            </p:cNvSpPr>
            <p:nvPr/>
          </p:nvSpPr>
          <p:spPr bwMode="auto">
            <a:xfrm>
              <a:off x="172" y="45"/>
              <a:ext cx="815"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endParaRPr lang="zh-CN" altLang="zh-CN" sz="675" b="1">
                <a:solidFill>
                  <a:srgbClr val="000000"/>
                </a:solidFill>
                <a:latin typeface="Calibri" panose="020F0502020204030204" pitchFamily="34" charset="0"/>
                <a:sym typeface="宋体" panose="02010600030101010101" pitchFamily="2" charset="-122"/>
              </a:endParaRPr>
            </a:p>
          </p:txBody>
        </p:sp>
        <p:sp>
          <p:nvSpPr>
            <p:cNvPr id="161" name="Oval 11"/>
            <p:cNvSpPr>
              <a:spLocks noChangeArrowheads="1"/>
            </p:cNvSpPr>
            <p:nvPr/>
          </p:nvSpPr>
          <p:spPr bwMode="auto">
            <a:xfrm>
              <a:off x="574" y="19"/>
              <a:ext cx="11" cy="11"/>
            </a:xfrm>
            <a:prstGeom prst="ellipse">
              <a:avLst/>
            </a:prstGeom>
            <a:solidFill>
              <a:srgbClr val="73401F"/>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endParaRPr lang="zh-CN" altLang="zh-CN" sz="675" b="1">
                <a:solidFill>
                  <a:srgbClr val="000000"/>
                </a:solidFill>
                <a:latin typeface="Calibri" panose="020F0502020204030204" pitchFamily="34" charset="0"/>
                <a:sym typeface="宋体" panose="02010600030101010101" pitchFamily="2" charset="-122"/>
              </a:endParaRPr>
            </a:p>
          </p:txBody>
        </p:sp>
        <p:sp>
          <p:nvSpPr>
            <p:cNvPr id="162" name="Freeform 13"/>
            <p:cNvSpPr>
              <a:spLocks noChangeArrowheads="1"/>
            </p:cNvSpPr>
            <p:nvPr/>
          </p:nvSpPr>
          <p:spPr bwMode="auto">
            <a:xfrm>
              <a:off x="172" y="45"/>
              <a:ext cx="815" cy="519"/>
            </a:xfrm>
            <a:custGeom>
              <a:avLst/>
              <a:gdLst>
                <a:gd name="T0" fmla="*/ 815 w 815"/>
                <a:gd name="T1" fmla="*/ 0 h 519"/>
                <a:gd name="T2" fmla="*/ 815 w 815"/>
                <a:gd name="T3" fmla="*/ 0 h 519"/>
                <a:gd name="T4" fmla="*/ 0 w 815"/>
                <a:gd name="T5" fmla="*/ 0 h 519"/>
                <a:gd name="T6" fmla="*/ 0 w 815"/>
                <a:gd name="T7" fmla="*/ 519 h 519"/>
                <a:gd name="T8" fmla="*/ 815 w 815"/>
                <a:gd name="T9" fmla="*/ 0 h 519"/>
                <a:gd name="T10" fmla="*/ 0 60000 65536"/>
                <a:gd name="T11" fmla="*/ 0 60000 65536"/>
                <a:gd name="T12" fmla="*/ 0 60000 65536"/>
                <a:gd name="T13" fmla="*/ 0 60000 65536"/>
                <a:gd name="T14" fmla="*/ 0 60000 65536"/>
                <a:gd name="T15" fmla="*/ 0 w 815"/>
                <a:gd name="T16" fmla="*/ 0 h 519"/>
                <a:gd name="T17" fmla="*/ 815 w 815"/>
                <a:gd name="T18" fmla="*/ 519 h 519"/>
              </a:gdLst>
              <a:ahLst/>
              <a:cxnLst>
                <a:cxn ang="T10">
                  <a:pos x="T0" y="T1"/>
                </a:cxn>
                <a:cxn ang="T11">
                  <a:pos x="T2" y="T3"/>
                </a:cxn>
                <a:cxn ang="T12">
                  <a:pos x="T4" y="T5"/>
                </a:cxn>
                <a:cxn ang="T13">
                  <a:pos x="T6" y="T7"/>
                </a:cxn>
                <a:cxn ang="T14">
                  <a:pos x="T8" y="T9"/>
                </a:cxn>
              </a:cxnLst>
              <a:rect l="T15" t="T16" r="T17" b="T18"/>
              <a:pathLst>
                <a:path w="815" h="519">
                  <a:moveTo>
                    <a:pt x="815" y="0"/>
                  </a:moveTo>
                  <a:lnTo>
                    <a:pt x="815" y="0"/>
                  </a:lnTo>
                  <a:lnTo>
                    <a:pt x="0" y="0"/>
                  </a:lnTo>
                  <a:lnTo>
                    <a:pt x="0" y="519"/>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grpSp>
      <p:cxnSp>
        <p:nvCxnSpPr>
          <p:cNvPr id="172" name="直接连接符 171"/>
          <p:cNvCxnSpPr>
            <a:stCxn id="82" idx="0"/>
          </p:cNvCxnSpPr>
          <p:nvPr/>
        </p:nvCxnSpPr>
        <p:spPr bwMode="auto">
          <a:xfrm flipV="1">
            <a:off x="1862664" y="3224938"/>
            <a:ext cx="811874" cy="2100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a:stCxn id="88" idx="0"/>
            <a:endCxn id="140" idx="2"/>
          </p:cNvCxnSpPr>
          <p:nvPr/>
        </p:nvCxnSpPr>
        <p:spPr bwMode="auto">
          <a:xfrm flipV="1">
            <a:off x="2474732" y="3210969"/>
            <a:ext cx="336584" cy="2285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a:stCxn id="89" idx="0"/>
            <a:endCxn id="140" idx="2"/>
          </p:cNvCxnSpPr>
          <p:nvPr/>
        </p:nvCxnSpPr>
        <p:spPr bwMode="auto">
          <a:xfrm flipH="1" flipV="1">
            <a:off x="2811316" y="3210969"/>
            <a:ext cx="275485" cy="2285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a:stCxn id="84" idx="0"/>
          </p:cNvCxnSpPr>
          <p:nvPr/>
        </p:nvCxnSpPr>
        <p:spPr bwMode="auto">
          <a:xfrm flipH="1" flipV="1">
            <a:off x="2958543" y="3217558"/>
            <a:ext cx="740325" cy="221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a:stCxn id="102" idx="5"/>
          </p:cNvCxnSpPr>
          <p:nvPr/>
        </p:nvCxnSpPr>
        <p:spPr bwMode="auto">
          <a:xfrm flipV="1">
            <a:off x="1602763" y="3723355"/>
            <a:ext cx="213855" cy="1823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a:stCxn id="146" idx="5"/>
          </p:cNvCxnSpPr>
          <p:nvPr/>
        </p:nvCxnSpPr>
        <p:spPr bwMode="auto">
          <a:xfrm flipV="1">
            <a:off x="2396066" y="3728542"/>
            <a:ext cx="1731" cy="1771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a:stCxn id="155" idx="5"/>
          </p:cNvCxnSpPr>
          <p:nvPr/>
        </p:nvCxnSpPr>
        <p:spPr bwMode="auto">
          <a:xfrm flipH="1" flipV="1">
            <a:off x="3147956" y="3719626"/>
            <a:ext cx="41414" cy="168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a:stCxn id="164" idx="5"/>
          </p:cNvCxnSpPr>
          <p:nvPr/>
        </p:nvCxnSpPr>
        <p:spPr bwMode="auto">
          <a:xfrm flipH="1" flipV="1">
            <a:off x="3818514" y="3719627"/>
            <a:ext cx="164159" cy="1629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文本框 65"/>
          <p:cNvSpPr txBox="1">
            <a:spLocks noChangeArrowheads="1"/>
          </p:cNvSpPr>
          <p:nvPr/>
        </p:nvSpPr>
        <p:spPr bwMode="auto">
          <a:xfrm>
            <a:off x="823873" y="3497743"/>
            <a:ext cx="111533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pPr defTabSz="685800" eaLnBrk="0" hangingPunct="0">
              <a:defRPr/>
            </a:pPr>
            <a:r>
              <a:rPr lang="zh-CN" altLang="en-US" sz="750" b="1" dirty="0">
                <a:solidFill>
                  <a:srgbClr val="000000"/>
                </a:solidFill>
              </a:rPr>
              <a:t>接入交换机</a:t>
            </a:r>
            <a:r>
              <a:rPr lang="en-US" altLang="zh-CN" sz="750" b="1" dirty="0">
                <a:solidFill>
                  <a:srgbClr val="000000"/>
                </a:solidFill>
              </a:rPr>
              <a:t>(ONU</a:t>
            </a:r>
            <a:r>
              <a:rPr lang="zh-CN" altLang="en-US" sz="750" b="1" dirty="0">
                <a:solidFill>
                  <a:srgbClr val="000000"/>
                </a:solidFill>
              </a:rPr>
              <a:t>）</a:t>
            </a:r>
          </a:p>
        </p:txBody>
      </p:sp>
      <p:sp>
        <p:nvSpPr>
          <p:cNvPr id="186" name="文本框 62"/>
          <p:cNvSpPr txBox="1">
            <a:spLocks noChangeArrowheads="1"/>
          </p:cNvSpPr>
          <p:nvPr/>
        </p:nvSpPr>
        <p:spPr bwMode="auto">
          <a:xfrm>
            <a:off x="2056438" y="2265290"/>
            <a:ext cx="44583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pPr defTabSz="685800" eaLnBrk="0" hangingPunct="0">
              <a:defRPr/>
            </a:pPr>
            <a:r>
              <a:rPr lang="en-US" altLang="zh-CN" sz="750" b="1" dirty="0">
                <a:solidFill>
                  <a:srgbClr val="000000"/>
                </a:solidFill>
              </a:rPr>
              <a:t>BRAS </a:t>
            </a:r>
            <a:endParaRPr lang="zh-CN" altLang="en-US" sz="750" b="1" dirty="0">
              <a:solidFill>
                <a:srgbClr val="000000"/>
              </a:solidFill>
            </a:endParaRPr>
          </a:p>
        </p:txBody>
      </p:sp>
      <p:sp>
        <p:nvSpPr>
          <p:cNvPr id="187" name="文本框 62"/>
          <p:cNvSpPr txBox="1">
            <a:spLocks noChangeArrowheads="1"/>
          </p:cNvSpPr>
          <p:nvPr/>
        </p:nvSpPr>
        <p:spPr bwMode="auto">
          <a:xfrm>
            <a:off x="1592592" y="2909775"/>
            <a:ext cx="109778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pPr defTabSz="685800" eaLnBrk="0" hangingPunct="0">
              <a:defRPr/>
            </a:pPr>
            <a:r>
              <a:rPr lang="zh-CN" altLang="en-US" sz="750" b="1" dirty="0">
                <a:solidFill>
                  <a:srgbClr val="000000"/>
                </a:solidFill>
              </a:rPr>
              <a:t>核心交换机（</a:t>
            </a:r>
            <a:r>
              <a:rPr lang="en-US" altLang="zh-CN" sz="750" b="1" dirty="0">
                <a:solidFill>
                  <a:srgbClr val="000000"/>
                </a:solidFill>
              </a:rPr>
              <a:t>OLT</a:t>
            </a:r>
            <a:r>
              <a:rPr lang="zh-CN" altLang="en-US" sz="750" b="1" dirty="0">
                <a:solidFill>
                  <a:srgbClr val="000000"/>
                </a:solidFill>
              </a:rPr>
              <a:t>）</a:t>
            </a:r>
          </a:p>
        </p:txBody>
      </p:sp>
      <p:sp>
        <p:nvSpPr>
          <p:cNvPr id="188" name="文本框 55"/>
          <p:cNvSpPr txBox="1">
            <a:spLocks noChangeArrowheads="1"/>
          </p:cNvSpPr>
          <p:nvPr/>
        </p:nvSpPr>
        <p:spPr bwMode="auto">
          <a:xfrm>
            <a:off x="3128812" y="2925333"/>
            <a:ext cx="1143389"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buClr>
                <a:schemeClr val="tx1"/>
              </a:buClr>
              <a:buFont typeface="Wingdings" panose="05000000000000000000" pitchFamily="2" charset="2"/>
              <a:buChar char="l"/>
              <a:defRPr sz="2800" b="1">
                <a:solidFill>
                  <a:srgbClr val="000000"/>
                </a:solidFill>
                <a:latin typeface="Arial" panose="020B0604020202020204" pitchFamily="34" charset="0"/>
                <a:ea typeface="宋体" panose="02010600030101010101" pitchFamily="2" charset="-122"/>
              </a:defRPr>
            </a:lvl1pPr>
            <a:lvl2pPr marL="742950" indent="-285750">
              <a:lnSpc>
                <a:spcPct val="110000"/>
              </a:lnSpc>
              <a:buClr>
                <a:schemeClr val="tx1"/>
              </a:buClr>
              <a:buFont typeface="Wingdings" panose="05000000000000000000" pitchFamily="2" charset="2"/>
              <a:buChar char="à"/>
              <a:defRPr sz="2400">
                <a:solidFill>
                  <a:srgbClr val="000000"/>
                </a:solidFill>
                <a:latin typeface="Arial" panose="020B0604020202020204" pitchFamily="34" charset="0"/>
                <a:ea typeface="宋体" panose="02010600030101010101" pitchFamily="2" charset="-122"/>
              </a:defRPr>
            </a:lvl2pPr>
            <a:lvl3pPr marL="1143000" indent="-228600">
              <a:lnSpc>
                <a:spcPct val="110000"/>
              </a:lnSpc>
              <a:buClr>
                <a:schemeClr val="tx1"/>
              </a:buClr>
              <a:buFont typeface="Wingdings" panose="05000000000000000000" pitchFamily="2" charset="2"/>
              <a:buChar char="Ø"/>
              <a:defRPr sz="2000">
                <a:solidFill>
                  <a:srgbClr val="000000"/>
                </a:solidFill>
                <a:latin typeface="Arial" panose="020B0604020202020204" pitchFamily="34" charset="0"/>
                <a:ea typeface="宋体" panose="02010600030101010101" pitchFamily="2" charset="-122"/>
              </a:defRPr>
            </a:lvl3pPr>
            <a:lvl4pPr marL="1600200" indent="-228600">
              <a:lnSpc>
                <a:spcPct val="110000"/>
              </a:lnSpc>
              <a:buClr>
                <a:schemeClr val="tx1"/>
              </a:buClr>
              <a:buFont typeface="Arial" panose="020B0604020202020204" pitchFamily="34" charset="0"/>
              <a:buChar char="—"/>
              <a:defRPr>
                <a:solidFill>
                  <a:srgbClr val="000000"/>
                </a:solidFill>
                <a:latin typeface="Arial" panose="020B0604020202020204" pitchFamily="34" charset="0"/>
                <a:ea typeface="宋体" panose="02010600030101010101" pitchFamily="2" charset="-122"/>
              </a:defRPr>
            </a:lvl4pPr>
            <a:lvl5pPr marL="2057400" indent="-228600">
              <a:lnSpc>
                <a:spcPct val="110000"/>
              </a:lnSpc>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9pPr>
          </a:lstStyle>
          <a:p>
            <a:pPr defTabSz="685800" eaLnBrk="0" hangingPunct="0">
              <a:lnSpc>
                <a:spcPct val="100000"/>
              </a:lnSpc>
              <a:buClrTx/>
              <a:buNone/>
              <a:defRPr/>
            </a:pPr>
            <a:r>
              <a:rPr lang="en-US" altLang="zh-CN" sz="750" dirty="0" err="1">
                <a:latin typeface="微软雅黑" panose="020B0503020204020204" pitchFamily="34" charset="-122"/>
                <a:ea typeface="微软雅黑" panose="020B0503020204020204" pitchFamily="34" charset="-122"/>
              </a:rPr>
              <a:t>QinQ</a:t>
            </a:r>
            <a:r>
              <a:rPr lang="zh-CN" altLang="en-US" sz="750" dirty="0">
                <a:latin typeface="微软雅黑" panose="020B0503020204020204" pitchFamily="34" charset="-122"/>
                <a:ea typeface="微软雅黑" panose="020B0503020204020204" pitchFamily="34" charset="-122"/>
              </a:rPr>
              <a:t>方式到</a:t>
            </a:r>
            <a:r>
              <a:rPr lang="en-US" altLang="zh-CN" sz="750" dirty="0">
                <a:latin typeface="微软雅黑" panose="020B0503020204020204" pitchFamily="34" charset="-122"/>
                <a:ea typeface="微软雅黑" panose="020B0503020204020204" pitchFamily="34" charset="-122"/>
              </a:rPr>
              <a:t>BRAS</a:t>
            </a:r>
            <a:endParaRPr lang="zh-CN" altLang="en-US" sz="750" dirty="0">
              <a:latin typeface="微软雅黑" panose="020B0503020204020204" pitchFamily="34" charset="-122"/>
              <a:ea typeface="微软雅黑" panose="020B0503020204020204" pitchFamily="34" charset="-122"/>
            </a:endParaRPr>
          </a:p>
        </p:txBody>
      </p:sp>
      <p:pic>
        <p:nvPicPr>
          <p:cNvPr id="90" name="Picture 3" descr="D:\HCL_7.1.59-Setup\反馈模板\反馈模板\UI设计资源\工作台\正常状态\运行\无线1.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261330" y="3434628"/>
            <a:ext cx="310896" cy="310896"/>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3" descr="D:\HCL_7.1.59-Setup\反馈模板\反馈模板\UI设计资源\工作台\正常状态\运行\无线1.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567926" y="3420230"/>
            <a:ext cx="310896" cy="310896"/>
          </a:xfrm>
          <a:prstGeom prst="rect">
            <a:avLst/>
          </a:prstGeom>
          <a:noFill/>
          <a:extLst>
            <a:ext uri="{909E8E84-426E-40DD-AFC4-6F175D3DCCD1}">
              <a14:hiddenFill xmlns:a14="http://schemas.microsoft.com/office/drawing/2010/main">
                <a:solidFill>
                  <a:srgbClr val="FFFFFF"/>
                </a:solidFill>
              </a14:hiddenFill>
            </a:ext>
          </a:extLst>
        </p:spPr>
      </p:pic>
      <p:grpSp>
        <p:nvGrpSpPr>
          <p:cNvPr id="92" name="WindowsPhone"/>
          <p:cNvGrpSpPr>
            <a:grpSpLocks noChangeAspect="1"/>
          </p:cNvGrpSpPr>
          <p:nvPr>
            <p:custDataLst>
              <p:custData r:id="rId1"/>
            </p:custDataLst>
          </p:nvPr>
        </p:nvGrpSpPr>
        <p:grpSpPr>
          <a:xfrm>
            <a:off x="2297935" y="3843851"/>
            <a:ext cx="210085" cy="391001"/>
            <a:chOff x="2839503" y="1"/>
            <a:chExt cx="3464995" cy="6857998"/>
          </a:xfrm>
        </p:grpSpPr>
        <p:grpSp>
          <p:nvGrpSpPr>
            <p:cNvPr id="93" name="Group 2"/>
            <p:cNvGrpSpPr/>
            <p:nvPr/>
          </p:nvGrpSpPr>
          <p:grpSpPr>
            <a:xfrm>
              <a:off x="2839503" y="1"/>
              <a:ext cx="3464995" cy="6857998"/>
              <a:chOff x="2839503" y="1"/>
              <a:chExt cx="3464995" cy="6857998"/>
            </a:xfrm>
          </p:grpSpPr>
          <p:grpSp>
            <p:nvGrpSpPr>
              <p:cNvPr id="95" name="Group 4"/>
              <p:cNvGrpSpPr/>
              <p:nvPr/>
            </p:nvGrpSpPr>
            <p:grpSpPr>
              <a:xfrm>
                <a:off x="2839503" y="1"/>
                <a:ext cx="3464995" cy="6857998"/>
                <a:chOff x="2834639" y="1"/>
                <a:chExt cx="3464995" cy="6857998"/>
              </a:xfrm>
            </p:grpSpPr>
            <p:sp>
              <p:nvSpPr>
                <p:cNvPr id="97" name="Rounded Rectangle 6"/>
                <p:cNvSpPr/>
                <p:nvPr userDrawn="1"/>
              </p:nvSpPr>
              <p:spPr>
                <a:xfrm>
                  <a:off x="2834639" y="1"/>
                  <a:ext cx="3464995" cy="6857998"/>
                </a:xfrm>
                <a:prstGeom prst="roundRect">
                  <a:avLst>
                    <a:gd name="adj" fmla="val 5515"/>
                  </a:avLst>
                </a:prstGeom>
                <a:solidFill>
                  <a:srgbClr val="FFFFFF"/>
                </a:solidFill>
                <a:ln w="3175">
                  <a:solidFill>
                    <a:srgbClr val="000000">
                      <a:lumMod val="95000"/>
                      <a:lumOff val="5000"/>
                    </a:srgbClr>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98" name="Rounded Rectangle 7"/>
                <p:cNvSpPr/>
                <p:nvPr/>
              </p:nvSpPr>
              <p:spPr>
                <a:xfrm>
                  <a:off x="2928205" y="91440"/>
                  <a:ext cx="3276600" cy="6659880"/>
                </a:xfrm>
                <a:prstGeom prst="roundRect">
                  <a:avLst>
                    <a:gd name="adj" fmla="val 2819"/>
                  </a:avLst>
                </a:prstGeom>
                <a:solidFill>
                  <a:srgbClr val="FFFFFF">
                    <a:lumMod val="65000"/>
                  </a:srgbClr>
                </a:solidFill>
                <a:ln w="3175" cap="flat" cmpd="sng" algn="ctr">
                  <a:solidFill>
                    <a:sysClr val="windowText" lastClr="000000">
                      <a:lumMod val="75000"/>
                      <a:lumOff val="25000"/>
                    </a:sysClr>
                  </a:solidFill>
                  <a:prstDash val="solid"/>
                </a:ln>
                <a:effectLst/>
              </p:spPr>
              <p:txBody>
                <a:bodyPr rot="0" spcFirstLastPara="0" vertOverflow="overflow" horzOverflow="overflow" vert="horz" wrap="square" lIns="34290" tIns="34290" rIns="68580" bIns="34290" numCol="1" spcCol="0" rtlCol="0" fromWordArt="0" anchor="ctr" anchorCtr="0" forceAA="0" compatLnSpc="1">
                  <a:prstTxWarp prst="textNoShape">
                    <a:avLst/>
                  </a:prstTxWarp>
                  <a:noAutofit/>
                </a:bodyPr>
                <a:lstStyle/>
                <a:p>
                  <a:pPr algn="ctr" defTabSz="685800" eaLnBrk="0" hangingPunct="0">
                    <a:defRPr/>
                  </a:pPr>
                  <a:endParaRPr lang="en-US" sz="600" b="1" kern="0" dirty="0">
                    <a:solidFill>
                      <a:prstClr val="black">
                        <a:lumMod val="75000"/>
                        <a:lumOff val="25000"/>
                      </a:prstClr>
                    </a:solidFill>
                    <a:latin typeface="Segoe UI"/>
                  </a:endParaRPr>
                </a:p>
              </p:txBody>
            </p:sp>
            <p:sp>
              <p:nvSpPr>
                <p:cNvPr id="110" name="Rectangle 8"/>
                <p:cNvSpPr/>
                <p:nvPr userDrawn="1"/>
              </p:nvSpPr>
              <p:spPr>
                <a:xfrm>
                  <a:off x="3050294" y="482052"/>
                  <a:ext cx="3038083" cy="5074922"/>
                </a:xfrm>
                <a:prstGeom prst="rect">
                  <a:avLst/>
                </a:prstGeom>
                <a:solidFill>
                  <a:srgbClr val="FFFFFF"/>
                </a:solidFill>
                <a:ln w="3175">
                  <a:solidFill>
                    <a:srgbClr val="000000"/>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300" b="1" dirty="0">
                    <a:solidFill>
                      <a:srgbClr val="024E2B"/>
                    </a:solidFill>
                    <a:latin typeface="微软雅黑" panose="020B0503020204020204" pitchFamily="34" charset="-122"/>
                    <a:ea typeface="微软雅黑" panose="020B0503020204020204" pitchFamily="34" charset="-122"/>
                  </a:endParaRPr>
                </a:p>
              </p:txBody>
            </p:sp>
            <p:sp>
              <p:nvSpPr>
                <p:cNvPr id="111" name="Left Arrow 9"/>
                <p:cNvSpPr/>
                <p:nvPr userDrawn="1"/>
              </p:nvSpPr>
              <p:spPr>
                <a:xfrm>
                  <a:off x="3300730" y="6215335"/>
                  <a:ext cx="270769" cy="117324"/>
                </a:xfrm>
                <a:prstGeom prst="leftArrow">
                  <a:avLst>
                    <a:gd name="adj1" fmla="val 0"/>
                    <a:gd name="adj2" fmla="val 91165"/>
                  </a:avLst>
                </a:prstGeom>
                <a:noFill/>
                <a:ln w="3175">
                  <a:solidFill>
                    <a:srgbClr val="FFFFFF"/>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grpSp>
              <p:nvGrpSpPr>
                <p:cNvPr id="112" name="Group 10"/>
                <p:cNvGrpSpPr/>
                <p:nvPr/>
              </p:nvGrpSpPr>
              <p:grpSpPr>
                <a:xfrm rot="21384124">
                  <a:off x="4457215" y="6161552"/>
                  <a:ext cx="212326" cy="227346"/>
                  <a:chOff x="4194362" y="5874647"/>
                  <a:chExt cx="252148" cy="269985"/>
                </a:xfrm>
                <a:solidFill>
                  <a:srgbClr val="FFFFFF"/>
                </a:solidFill>
              </p:grpSpPr>
              <p:sp>
                <p:nvSpPr>
                  <p:cNvPr id="114" name="Flowchart: Stored Data 12"/>
                  <p:cNvSpPr/>
                  <p:nvPr/>
                </p:nvSpPr>
                <p:spPr>
                  <a:xfrm rot="6230930">
                    <a:off x="4218638" y="5878261"/>
                    <a:ext cx="115927" cy="108699"/>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15" name="Flowchart: Stored Data 13"/>
                  <p:cNvSpPr/>
                  <p:nvPr/>
                </p:nvSpPr>
                <p:spPr>
                  <a:xfrm rot="6230930">
                    <a:off x="4190748" y="5989157"/>
                    <a:ext cx="115927" cy="108699"/>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16" name="Flowchart: Stored Data 14"/>
                  <p:cNvSpPr/>
                  <p:nvPr/>
                </p:nvSpPr>
                <p:spPr>
                  <a:xfrm rot="16979296">
                    <a:off x="4335573" y="5922200"/>
                    <a:ext cx="114310" cy="107565"/>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17" name="Flowchart: Stored Data 15"/>
                  <p:cNvSpPr/>
                  <p:nvPr/>
                </p:nvSpPr>
                <p:spPr>
                  <a:xfrm rot="16979296">
                    <a:off x="4307999" y="6032886"/>
                    <a:ext cx="115927" cy="107565"/>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grpSp>
            <p:sp>
              <p:nvSpPr>
                <p:cNvPr id="113" name="Rounded Rectangle 11"/>
                <p:cNvSpPr/>
                <p:nvPr/>
              </p:nvSpPr>
              <p:spPr>
                <a:xfrm>
                  <a:off x="4138146" y="266078"/>
                  <a:ext cx="860720" cy="52045"/>
                </a:xfrm>
                <a:prstGeom prst="roundRect">
                  <a:avLst/>
                </a:prstGeom>
                <a:solidFill>
                  <a:srgbClr val="FFFFFF">
                    <a:lumMod val="95000"/>
                  </a:srgbClr>
                </a:solidFill>
                <a:ln w="3175" cap="flat" cmpd="sng" algn="ctr">
                  <a:solidFill>
                    <a:sysClr val="windowText" lastClr="000000">
                      <a:lumMod val="75000"/>
                      <a:lumOff val="25000"/>
                    </a:sysClr>
                  </a:solidFill>
                  <a:prstDash val="solid"/>
                </a:ln>
                <a:effectLst/>
              </p:spPr>
              <p:txBody>
                <a:bodyPr rot="0" spcFirstLastPara="0" vertOverflow="overflow" horzOverflow="overflow" vert="horz" wrap="square" lIns="34290" tIns="34290" rIns="68580" bIns="34290" numCol="1" spcCol="0" rtlCol="0" fromWordArt="0" anchor="ctr" anchorCtr="0" forceAA="0" compatLnSpc="1">
                  <a:prstTxWarp prst="textNoShape">
                    <a:avLst/>
                  </a:prstTxWarp>
                  <a:noAutofit/>
                </a:bodyPr>
                <a:lstStyle/>
                <a:p>
                  <a:pPr algn="ctr" defTabSz="685800" eaLnBrk="0" hangingPunct="0">
                    <a:defRPr/>
                  </a:pPr>
                  <a:endParaRPr lang="en-US" sz="600" b="1" kern="0" dirty="0">
                    <a:solidFill>
                      <a:prstClr val="black">
                        <a:lumMod val="75000"/>
                        <a:lumOff val="25000"/>
                      </a:prstClr>
                    </a:solidFill>
                    <a:latin typeface="Segoe UI"/>
                  </a:endParaRPr>
                </a:p>
              </p:txBody>
            </p:sp>
          </p:grpSp>
          <p:sp>
            <p:nvSpPr>
              <p:cNvPr id="96" name="Rectangle 5"/>
              <p:cNvSpPr/>
              <p:nvPr/>
            </p:nvSpPr>
            <p:spPr>
              <a:xfrm>
                <a:off x="3054545" y="434768"/>
                <a:ext cx="3038697" cy="235880"/>
              </a:xfrm>
              <a:prstGeom prst="rect">
                <a:avLst/>
              </a:prstGeom>
              <a:solidFill>
                <a:srgbClr val="000000">
                  <a:alpha val="35000"/>
                </a:srgbClr>
              </a:solidFill>
              <a:ln w="12700" cap="flat" cmpd="sng" algn="ctr">
                <a:noFill/>
                <a:prstDash val="solid"/>
              </a:ln>
              <a:effectLst/>
            </p:spPr>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r" defTabSz="685800" fontAlgn="auto">
                  <a:spcBef>
                    <a:spcPts val="0"/>
                  </a:spcBef>
                  <a:spcAft>
                    <a:spcPts val="0"/>
                  </a:spcAft>
                  <a:defRPr/>
                </a:pPr>
                <a:r>
                  <a:rPr lang="en-US" sz="150" b="1" kern="0" dirty="0">
                    <a:solidFill>
                      <a:srgbClr val="FFFFFF"/>
                    </a:solidFill>
                    <a:latin typeface="Segoe UI"/>
                    <a:ea typeface="华文细黑"/>
                  </a:rPr>
                  <a:t>12:38</a:t>
                </a:r>
              </a:p>
            </p:txBody>
          </p:sp>
        </p:grpSp>
        <p:pic>
          <p:nvPicPr>
            <p:cNvPr id="94" name="Picture 2" descr="C:\Users\t-dantay\Documents\WPIcons\appbar.feature.search.rest.png"/>
            <p:cNvPicPr>
              <a:picLocks noChangeAspect="1" noChangeArrowheads="1"/>
            </p:cNvPicPr>
            <p:nvPr/>
          </p:nvPicPr>
          <p:blipFill>
            <a:blip r:embed="rId8" cstate="print">
              <a:lum bright="70000" contrast="-70000"/>
              <a:extLst>
                <a:ext uri="{28A0092B-C50C-407E-A947-70E740481C1C}">
                  <a14:useLocalDpi xmlns:a14="http://schemas.microsoft.com/office/drawing/2010/main"/>
                </a:ext>
              </a:extLst>
            </a:blip>
            <a:srcRect/>
            <a:stretch>
              <a:fillRect/>
            </a:stretch>
          </p:blipFill>
          <p:spPr bwMode="auto">
            <a:xfrm>
              <a:off x="5519769" y="6091117"/>
              <a:ext cx="365760"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8" name="WindowsPhone"/>
          <p:cNvGrpSpPr>
            <a:grpSpLocks noChangeAspect="1"/>
          </p:cNvGrpSpPr>
          <p:nvPr>
            <p:custDataLst>
              <p:custData r:id="rId2"/>
            </p:custDataLst>
          </p:nvPr>
        </p:nvGrpSpPr>
        <p:grpSpPr>
          <a:xfrm>
            <a:off x="3930117" y="3812340"/>
            <a:ext cx="210085" cy="391001"/>
            <a:chOff x="2839503" y="1"/>
            <a:chExt cx="3464995" cy="6857998"/>
          </a:xfrm>
        </p:grpSpPr>
        <p:grpSp>
          <p:nvGrpSpPr>
            <p:cNvPr id="120" name="Group 2"/>
            <p:cNvGrpSpPr/>
            <p:nvPr/>
          </p:nvGrpSpPr>
          <p:grpSpPr>
            <a:xfrm>
              <a:off x="2839503" y="1"/>
              <a:ext cx="3464995" cy="6857998"/>
              <a:chOff x="2839503" y="1"/>
              <a:chExt cx="3464995" cy="6857998"/>
            </a:xfrm>
          </p:grpSpPr>
          <p:grpSp>
            <p:nvGrpSpPr>
              <p:cNvPr id="122" name="Group 4"/>
              <p:cNvGrpSpPr/>
              <p:nvPr/>
            </p:nvGrpSpPr>
            <p:grpSpPr>
              <a:xfrm>
                <a:off x="2839503" y="1"/>
                <a:ext cx="3464995" cy="6857998"/>
                <a:chOff x="2834639" y="1"/>
                <a:chExt cx="3464995" cy="6857998"/>
              </a:xfrm>
            </p:grpSpPr>
            <p:sp>
              <p:nvSpPr>
                <p:cNvPr id="124" name="Rounded Rectangle 6"/>
                <p:cNvSpPr/>
                <p:nvPr userDrawn="1"/>
              </p:nvSpPr>
              <p:spPr>
                <a:xfrm>
                  <a:off x="2834639" y="1"/>
                  <a:ext cx="3464995" cy="6857998"/>
                </a:xfrm>
                <a:prstGeom prst="roundRect">
                  <a:avLst>
                    <a:gd name="adj" fmla="val 5515"/>
                  </a:avLst>
                </a:prstGeom>
                <a:solidFill>
                  <a:srgbClr val="FFFFFF"/>
                </a:solidFill>
                <a:ln w="3175">
                  <a:solidFill>
                    <a:srgbClr val="000000">
                      <a:lumMod val="95000"/>
                      <a:lumOff val="5000"/>
                    </a:srgbClr>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25" name="Rounded Rectangle 7"/>
                <p:cNvSpPr/>
                <p:nvPr/>
              </p:nvSpPr>
              <p:spPr>
                <a:xfrm>
                  <a:off x="2928205" y="91440"/>
                  <a:ext cx="3276600" cy="6659880"/>
                </a:xfrm>
                <a:prstGeom prst="roundRect">
                  <a:avLst>
                    <a:gd name="adj" fmla="val 2819"/>
                  </a:avLst>
                </a:prstGeom>
                <a:solidFill>
                  <a:srgbClr val="FFFFFF">
                    <a:lumMod val="65000"/>
                  </a:srgbClr>
                </a:solidFill>
                <a:ln w="3175" cap="flat" cmpd="sng" algn="ctr">
                  <a:solidFill>
                    <a:sysClr val="windowText" lastClr="000000">
                      <a:lumMod val="75000"/>
                      <a:lumOff val="25000"/>
                    </a:sysClr>
                  </a:solidFill>
                  <a:prstDash val="solid"/>
                </a:ln>
                <a:effectLst/>
              </p:spPr>
              <p:txBody>
                <a:bodyPr rot="0" spcFirstLastPara="0" vertOverflow="overflow" horzOverflow="overflow" vert="horz" wrap="square" lIns="34290" tIns="34290" rIns="68580" bIns="34290" numCol="1" spcCol="0" rtlCol="0" fromWordArt="0" anchor="ctr" anchorCtr="0" forceAA="0" compatLnSpc="1">
                  <a:prstTxWarp prst="textNoShape">
                    <a:avLst/>
                  </a:prstTxWarp>
                  <a:noAutofit/>
                </a:bodyPr>
                <a:lstStyle/>
                <a:p>
                  <a:pPr algn="ctr" defTabSz="685800" eaLnBrk="0" hangingPunct="0">
                    <a:defRPr/>
                  </a:pPr>
                  <a:endParaRPr lang="en-US" sz="600" b="1" kern="0" dirty="0">
                    <a:solidFill>
                      <a:prstClr val="black">
                        <a:lumMod val="75000"/>
                        <a:lumOff val="25000"/>
                      </a:prstClr>
                    </a:solidFill>
                    <a:latin typeface="Segoe UI"/>
                  </a:endParaRPr>
                </a:p>
              </p:txBody>
            </p:sp>
            <p:sp>
              <p:nvSpPr>
                <p:cNvPr id="126" name="Rectangle 8"/>
                <p:cNvSpPr/>
                <p:nvPr userDrawn="1"/>
              </p:nvSpPr>
              <p:spPr>
                <a:xfrm>
                  <a:off x="3050294" y="482052"/>
                  <a:ext cx="3038083" cy="5074922"/>
                </a:xfrm>
                <a:prstGeom prst="rect">
                  <a:avLst/>
                </a:prstGeom>
                <a:solidFill>
                  <a:srgbClr val="FFFFFF"/>
                </a:solidFill>
                <a:ln w="3175">
                  <a:solidFill>
                    <a:srgbClr val="000000"/>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300" b="1" dirty="0">
                    <a:solidFill>
                      <a:srgbClr val="024E2B"/>
                    </a:solidFill>
                    <a:latin typeface="微软雅黑" panose="020B0503020204020204" pitchFamily="34" charset="-122"/>
                    <a:ea typeface="微软雅黑" panose="020B0503020204020204" pitchFamily="34" charset="-122"/>
                  </a:endParaRPr>
                </a:p>
              </p:txBody>
            </p:sp>
            <p:sp>
              <p:nvSpPr>
                <p:cNvPr id="127" name="Left Arrow 9"/>
                <p:cNvSpPr/>
                <p:nvPr userDrawn="1"/>
              </p:nvSpPr>
              <p:spPr>
                <a:xfrm>
                  <a:off x="3300730" y="6215335"/>
                  <a:ext cx="270769" cy="117324"/>
                </a:xfrm>
                <a:prstGeom prst="leftArrow">
                  <a:avLst>
                    <a:gd name="adj1" fmla="val 0"/>
                    <a:gd name="adj2" fmla="val 91165"/>
                  </a:avLst>
                </a:prstGeom>
                <a:noFill/>
                <a:ln w="3175">
                  <a:solidFill>
                    <a:srgbClr val="FFFFFF"/>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grpSp>
              <p:nvGrpSpPr>
                <p:cNvPr id="128" name="Group 10"/>
                <p:cNvGrpSpPr/>
                <p:nvPr/>
              </p:nvGrpSpPr>
              <p:grpSpPr>
                <a:xfrm rot="21384124">
                  <a:off x="4457215" y="6161552"/>
                  <a:ext cx="212326" cy="227346"/>
                  <a:chOff x="4194362" y="5874647"/>
                  <a:chExt cx="252148" cy="269985"/>
                </a:xfrm>
                <a:solidFill>
                  <a:srgbClr val="FFFFFF"/>
                </a:solidFill>
              </p:grpSpPr>
              <p:sp>
                <p:nvSpPr>
                  <p:cNvPr id="130" name="Flowchart: Stored Data 12"/>
                  <p:cNvSpPr/>
                  <p:nvPr/>
                </p:nvSpPr>
                <p:spPr>
                  <a:xfrm rot="6230930">
                    <a:off x="4218638" y="5878261"/>
                    <a:ext cx="115927" cy="108699"/>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31" name="Flowchart: Stored Data 13"/>
                  <p:cNvSpPr/>
                  <p:nvPr/>
                </p:nvSpPr>
                <p:spPr>
                  <a:xfrm rot="6230930">
                    <a:off x="4190748" y="5989157"/>
                    <a:ext cx="115927" cy="108699"/>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32" name="Flowchart: Stored Data 14"/>
                  <p:cNvSpPr/>
                  <p:nvPr/>
                </p:nvSpPr>
                <p:spPr>
                  <a:xfrm rot="16979296">
                    <a:off x="4335573" y="5922200"/>
                    <a:ext cx="114310" cy="107565"/>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33" name="Flowchart: Stored Data 15"/>
                  <p:cNvSpPr/>
                  <p:nvPr/>
                </p:nvSpPr>
                <p:spPr>
                  <a:xfrm rot="16979296">
                    <a:off x="4307999" y="6032886"/>
                    <a:ext cx="115927" cy="107565"/>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grpSp>
            <p:sp>
              <p:nvSpPr>
                <p:cNvPr id="129" name="Rounded Rectangle 11"/>
                <p:cNvSpPr/>
                <p:nvPr/>
              </p:nvSpPr>
              <p:spPr>
                <a:xfrm>
                  <a:off x="4138146" y="266078"/>
                  <a:ext cx="860720" cy="52045"/>
                </a:xfrm>
                <a:prstGeom prst="roundRect">
                  <a:avLst/>
                </a:prstGeom>
                <a:solidFill>
                  <a:srgbClr val="FFFFFF">
                    <a:lumMod val="95000"/>
                  </a:srgbClr>
                </a:solidFill>
                <a:ln w="3175" cap="flat" cmpd="sng" algn="ctr">
                  <a:solidFill>
                    <a:sysClr val="windowText" lastClr="000000">
                      <a:lumMod val="75000"/>
                      <a:lumOff val="25000"/>
                    </a:sysClr>
                  </a:solidFill>
                  <a:prstDash val="solid"/>
                </a:ln>
                <a:effectLst/>
              </p:spPr>
              <p:txBody>
                <a:bodyPr rot="0" spcFirstLastPara="0" vertOverflow="overflow" horzOverflow="overflow" vert="horz" wrap="square" lIns="34290" tIns="34290" rIns="68580" bIns="34290" numCol="1" spcCol="0" rtlCol="0" fromWordArt="0" anchor="ctr" anchorCtr="0" forceAA="0" compatLnSpc="1">
                  <a:prstTxWarp prst="textNoShape">
                    <a:avLst/>
                  </a:prstTxWarp>
                  <a:noAutofit/>
                </a:bodyPr>
                <a:lstStyle/>
                <a:p>
                  <a:pPr algn="ctr" defTabSz="685800" eaLnBrk="0" hangingPunct="0">
                    <a:defRPr/>
                  </a:pPr>
                  <a:endParaRPr lang="en-US" sz="600" b="1" kern="0" dirty="0">
                    <a:solidFill>
                      <a:prstClr val="black">
                        <a:lumMod val="75000"/>
                        <a:lumOff val="25000"/>
                      </a:prstClr>
                    </a:solidFill>
                    <a:latin typeface="Segoe UI"/>
                  </a:endParaRPr>
                </a:p>
              </p:txBody>
            </p:sp>
          </p:grpSp>
          <p:sp>
            <p:nvSpPr>
              <p:cNvPr id="123" name="Rectangle 5"/>
              <p:cNvSpPr/>
              <p:nvPr/>
            </p:nvSpPr>
            <p:spPr>
              <a:xfrm>
                <a:off x="3054545" y="434768"/>
                <a:ext cx="3038697" cy="235880"/>
              </a:xfrm>
              <a:prstGeom prst="rect">
                <a:avLst/>
              </a:prstGeom>
              <a:solidFill>
                <a:srgbClr val="000000">
                  <a:alpha val="35000"/>
                </a:srgbClr>
              </a:solidFill>
              <a:ln w="12700" cap="flat" cmpd="sng" algn="ctr">
                <a:noFill/>
                <a:prstDash val="solid"/>
              </a:ln>
              <a:effectLst/>
            </p:spPr>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r" defTabSz="685800" fontAlgn="auto">
                  <a:spcBef>
                    <a:spcPts val="0"/>
                  </a:spcBef>
                  <a:spcAft>
                    <a:spcPts val="0"/>
                  </a:spcAft>
                  <a:defRPr/>
                </a:pPr>
                <a:r>
                  <a:rPr lang="en-US" sz="150" b="1" kern="0" dirty="0">
                    <a:solidFill>
                      <a:srgbClr val="FFFFFF"/>
                    </a:solidFill>
                    <a:latin typeface="Segoe UI"/>
                    <a:ea typeface="华文细黑"/>
                  </a:rPr>
                  <a:t>12:38</a:t>
                </a:r>
              </a:p>
            </p:txBody>
          </p:sp>
        </p:grpSp>
        <p:pic>
          <p:nvPicPr>
            <p:cNvPr id="121" name="Picture 2" descr="C:\Users\t-dantay\Documents\WPIcons\appbar.feature.search.rest.png"/>
            <p:cNvPicPr>
              <a:picLocks noChangeAspect="1" noChangeArrowheads="1"/>
            </p:cNvPicPr>
            <p:nvPr/>
          </p:nvPicPr>
          <p:blipFill>
            <a:blip r:embed="rId8" cstate="print">
              <a:lum bright="70000" contrast="-70000"/>
              <a:extLst>
                <a:ext uri="{28A0092B-C50C-407E-A947-70E740481C1C}">
                  <a14:useLocalDpi xmlns:a14="http://schemas.microsoft.com/office/drawing/2010/main"/>
                </a:ext>
              </a:extLst>
            </a:blip>
            <a:srcRect/>
            <a:stretch>
              <a:fillRect/>
            </a:stretch>
          </p:blipFill>
          <p:spPr bwMode="auto">
            <a:xfrm>
              <a:off x="5519769" y="6091117"/>
              <a:ext cx="365760" cy="365760"/>
            </a:xfrm>
            <a:prstGeom prst="rect">
              <a:avLst/>
            </a:prstGeom>
            <a:noFill/>
            <a:extLst>
              <a:ext uri="{909E8E84-426E-40DD-AFC4-6F175D3DCCD1}">
                <a14:hiddenFill xmlns:a14="http://schemas.microsoft.com/office/drawing/2010/main">
                  <a:solidFill>
                    <a:srgbClr val="FFFFFF"/>
                  </a:solidFill>
                </a14:hiddenFill>
              </a:ext>
            </a:extLst>
          </p:spPr>
        </p:pic>
      </p:grpSp>
      <p:sp>
        <p:nvSpPr>
          <p:cNvPr id="135" name="矩形 134"/>
          <p:cNvSpPr>
            <a:spLocks noChangeArrowheads="1"/>
          </p:cNvSpPr>
          <p:nvPr/>
        </p:nvSpPr>
        <p:spPr bwMode="auto">
          <a:xfrm>
            <a:off x="5669156" y="2571751"/>
            <a:ext cx="2484276" cy="4570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378">
              <a:lnSpc>
                <a:spcPct val="120000"/>
              </a:lnSpc>
              <a:spcBef>
                <a:spcPct val="0"/>
              </a:spcBef>
              <a:buNone/>
              <a:defRPr/>
            </a:pPr>
            <a:r>
              <a:rPr lang="zh-CN" altLang="en-US" sz="1050" dirty="0">
                <a:solidFill>
                  <a:srgbClr val="000000"/>
                </a:solidFill>
                <a:cs typeface="微软雅黑" panose="020B0503020204020204" pitchFamily="34" charset="-122"/>
                <a:sym typeface="微软雅黑" panose="020B0503020204020204" pitchFamily="34" charset="-122"/>
              </a:rPr>
              <a:t>免认证、免计费、终端手工配置</a:t>
            </a:r>
            <a:r>
              <a:rPr lang="en-US" altLang="zh-CN" sz="1050" dirty="0">
                <a:solidFill>
                  <a:srgbClr val="000000"/>
                </a:solidFill>
                <a:cs typeface="微软雅黑" panose="020B0503020204020204" pitchFamily="34" charset="-122"/>
                <a:sym typeface="微软雅黑" panose="020B0503020204020204" pitchFamily="34" charset="-122"/>
              </a:rPr>
              <a:t>IP</a:t>
            </a:r>
            <a:r>
              <a:rPr lang="zh-CN" altLang="en-US" sz="1050" dirty="0">
                <a:solidFill>
                  <a:srgbClr val="000000"/>
                </a:solidFill>
                <a:cs typeface="微软雅黑" panose="020B0503020204020204" pitchFamily="34" charset="-122"/>
                <a:sym typeface="微软雅黑" panose="020B0503020204020204" pitchFamily="34" charset="-122"/>
              </a:rPr>
              <a:t>地址</a:t>
            </a:r>
            <a:endParaRPr lang="en-US" altLang="zh-CN" sz="1050" dirty="0">
              <a:solidFill>
                <a:srgbClr val="000000"/>
              </a:solidFill>
              <a:cs typeface="微软雅黑" panose="020B0503020204020204" pitchFamily="34" charset="-122"/>
              <a:sym typeface="微软雅黑" panose="020B0503020204020204" pitchFamily="34" charset="-122"/>
            </a:endParaRPr>
          </a:p>
          <a:p>
            <a:pPr defTabSz="914378">
              <a:lnSpc>
                <a:spcPct val="120000"/>
              </a:lnSpc>
              <a:spcBef>
                <a:spcPct val="0"/>
              </a:spcBef>
              <a:buNone/>
              <a:defRPr/>
            </a:pPr>
            <a:r>
              <a:rPr lang="en-US" altLang="zh-CN" sz="1050" dirty="0">
                <a:solidFill>
                  <a:srgbClr val="000000"/>
                </a:solidFill>
                <a:cs typeface="微软雅黑" panose="020B0503020204020204" pitchFamily="34" charset="-122"/>
                <a:sym typeface="微软雅黑" panose="020B0503020204020204" pitchFamily="34" charset="-122"/>
              </a:rPr>
              <a:t>BRAS</a:t>
            </a:r>
            <a:r>
              <a:rPr lang="zh-CN" altLang="en-US" sz="1050" dirty="0">
                <a:solidFill>
                  <a:srgbClr val="000000"/>
                </a:solidFill>
                <a:cs typeface="微软雅黑" panose="020B0503020204020204" pitchFamily="34" charset="-122"/>
                <a:sym typeface="微软雅黑" panose="020B0503020204020204" pitchFamily="34" charset="-122"/>
              </a:rPr>
              <a:t>侧部署静态用户表项</a:t>
            </a:r>
          </a:p>
        </p:txBody>
      </p:sp>
    </p:spTree>
    <p:extLst>
      <p:ext uri="{BB962C8B-B14F-4D97-AF65-F5344CB8AC3E}">
        <p14:creationId xmlns:p14="http://schemas.microsoft.com/office/powerpoint/2010/main" val="248410930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企业专线及运营商网管</a:t>
            </a:r>
            <a:r>
              <a:rPr lang="zh-CN" altLang="en-US" dirty="0" smtClean="0"/>
              <a:t>业务（</a:t>
            </a:r>
            <a:r>
              <a:rPr lang="en-US" altLang="zh-CN" dirty="0" smtClean="0"/>
              <a:t>IPv4</a:t>
            </a:r>
            <a:r>
              <a:rPr lang="zh-CN" altLang="en-US" dirty="0" smtClean="0"/>
              <a:t>）</a:t>
            </a:r>
            <a:endParaRPr lang="zh-CN" altLang="en-US" dirty="0"/>
          </a:p>
        </p:txBody>
      </p:sp>
      <p:sp>
        <p:nvSpPr>
          <p:cNvPr id="130" name="矩形 129"/>
          <p:cNvSpPr/>
          <p:nvPr/>
        </p:nvSpPr>
        <p:spPr>
          <a:xfrm>
            <a:off x="1015332" y="1267331"/>
            <a:ext cx="7236804" cy="1744742"/>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a:t>
            </a:r>
            <a:r>
              <a:rPr lang="en-US" altLang="zh-CN" sz="1100" kern="0" dirty="0">
                <a:solidFill>
                  <a:srgbClr val="FF0000"/>
                </a:solidFill>
                <a:latin typeface="微软雅黑" panose="020B0503020204020204" pitchFamily="34" charset="-122"/>
                <a:ea typeface="微软雅黑" panose="020B0503020204020204" pitchFamily="34" charset="-122"/>
              </a:rPr>
              <a:t>dhcp enable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a:t>
            </a:r>
            <a:r>
              <a:rPr lang="en-US" altLang="zh-CN" sz="1100" kern="0" dirty="0" err="1">
                <a:solidFill>
                  <a:srgbClr val="262626"/>
                </a:solidFill>
                <a:latin typeface="微软雅黑" panose="020B0503020204020204" pitchFamily="34" charset="-122"/>
                <a:ea typeface="微软雅黑" panose="020B0503020204020204" pitchFamily="34" charset="-122"/>
              </a:rPr>
              <a:t>dhcp</a:t>
            </a:r>
            <a:r>
              <a:rPr lang="en-US" altLang="zh-CN" sz="1100" kern="0" dirty="0">
                <a:solidFill>
                  <a:srgbClr val="262626"/>
                </a:solidFill>
                <a:latin typeface="微软雅黑" panose="020B0503020204020204" pitchFamily="34" charset="-122"/>
                <a:ea typeface="微软雅黑" panose="020B0503020204020204" pitchFamily="34" charset="-122"/>
              </a:rPr>
              <a:t> server ip-pool DIA-1</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[BRAS-dhcp-pool-dia-1] network 119.6.83.0 24 </a:t>
            </a:r>
            <a:r>
              <a:rPr lang="en-US" altLang="zh-CN" sz="1100" kern="0" dirty="0">
                <a:solidFill>
                  <a:srgbClr val="FF0000"/>
                </a:solidFill>
                <a:latin typeface="微软雅黑" panose="020B0503020204020204" pitchFamily="34" charset="-122"/>
                <a:ea typeface="微软雅黑" panose="020B0503020204020204" pitchFamily="34" charset="-122"/>
              </a:rPr>
              <a:t>export-route</a:t>
            </a:r>
            <a:r>
              <a:rPr lang="en-US" altLang="zh-CN" sz="1100" kern="0" dirty="0">
                <a:solidFill>
                  <a:srgbClr val="262626"/>
                </a:solidFill>
                <a:latin typeface="微软雅黑" panose="020B0503020204020204" pitchFamily="34" charset="-122"/>
                <a:ea typeface="微软雅黑" panose="020B0503020204020204" pitchFamily="34" charset="-122"/>
              </a:rPr>
              <a:t>                       </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[BRAS-dhcp-pool-dia-1] gateway-list 119.6.83.1 </a:t>
            </a:r>
            <a:r>
              <a:rPr lang="en-US" altLang="zh-CN" sz="1100" kern="0" dirty="0">
                <a:solidFill>
                  <a:srgbClr val="FF0000"/>
                </a:solidFill>
                <a:latin typeface="微软雅黑" panose="020B0503020204020204" pitchFamily="34" charset="-122"/>
                <a:ea typeface="微软雅黑" panose="020B0503020204020204" pitchFamily="34" charset="-122"/>
              </a:rPr>
              <a:t>export-route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[BRAS-dhcp-pool-dia-1] </a:t>
            </a:r>
            <a:r>
              <a:rPr lang="en-US" altLang="zh-CN" sz="1100" kern="0" dirty="0" err="1">
                <a:solidFill>
                  <a:srgbClr val="262626"/>
                </a:solidFill>
                <a:latin typeface="微软雅黑" panose="020B0503020204020204" pitchFamily="34" charset="-122"/>
                <a:ea typeface="微软雅黑" panose="020B0503020204020204" pitchFamily="34" charset="-122"/>
              </a:rPr>
              <a:t>dns</a:t>
            </a:r>
            <a:r>
              <a:rPr lang="en-US" altLang="zh-CN" sz="1100" kern="0" dirty="0">
                <a:solidFill>
                  <a:srgbClr val="262626"/>
                </a:solidFill>
                <a:latin typeface="微软雅黑" panose="020B0503020204020204" pitchFamily="34" charset="-122"/>
                <a:ea typeface="微软雅黑" panose="020B0503020204020204" pitchFamily="34" charset="-122"/>
              </a:rPr>
              <a:t>-list 119.6.6.6 221.10.251.52</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a:t>
            </a:r>
            <a:r>
              <a:rPr lang="en-US" altLang="zh-CN" sz="1100" kern="0" dirty="0">
                <a:solidFill>
                  <a:srgbClr val="FF0000"/>
                </a:solidFill>
                <a:latin typeface="微软雅黑" panose="020B0503020204020204" pitchFamily="34" charset="-122"/>
                <a:ea typeface="微软雅黑" panose="020B0503020204020204" pitchFamily="34" charset="-122"/>
              </a:rPr>
              <a:t>dhcp server forbidden-</a:t>
            </a:r>
            <a:r>
              <a:rPr lang="en-US" altLang="zh-CN" sz="1100" kern="0" dirty="0" err="1">
                <a:solidFill>
                  <a:srgbClr val="FF0000"/>
                </a:solidFill>
                <a:latin typeface="微软雅黑" panose="020B0503020204020204" pitchFamily="34" charset="-122"/>
                <a:ea typeface="微软雅黑" panose="020B0503020204020204" pitchFamily="34" charset="-122"/>
              </a:rPr>
              <a:t>ip</a:t>
            </a:r>
            <a:r>
              <a:rPr lang="en-US" altLang="zh-CN" sz="1100" kern="0" dirty="0">
                <a:solidFill>
                  <a:srgbClr val="FF0000"/>
                </a:solidFill>
                <a:latin typeface="微软雅黑" panose="020B0503020204020204" pitchFamily="34" charset="-122"/>
                <a:ea typeface="微软雅黑" panose="020B0503020204020204" pitchFamily="34" charset="-122"/>
              </a:rPr>
              <a:t> 119.6.83.1 119.6.83.254</a:t>
            </a:r>
            <a:r>
              <a:rPr lang="en-US" altLang="zh-CN" sz="1100" kern="0" dirty="0">
                <a:solidFill>
                  <a:srgbClr val="262626"/>
                </a:solidFill>
                <a:latin typeface="微软雅黑" panose="020B0503020204020204" pitchFamily="34" charset="-122"/>
                <a:ea typeface="微软雅黑" panose="020B0503020204020204" pitchFamily="34" charset="-122"/>
              </a:rPr>
              <a:t>                          //</a:t>
            </a:r>
            <a:r>
              <a:rPr lang="zh-CN" altLang="en-US" sz="1100" kern="0" dirty="0">
                <a:solidFill>
                  <a:srgbClr val="262626"/>
                </a:solidFill>
                <a:latin typeface="微软雅黑" panose="020B0503020204020204" pitchFamily="34" charset="-122"/>
                <a:ea typeface="微软雅黑" panose="020B0503020204020204" pitchFamily="34" charset="-122"/>
              </a:rPr>
              <a:t>禁止地址分配，建议在全局下做</a:t>
            </a:r>
            <a:endParaRPr lang="en-US" altLang="zh-CN" sz="1100" kern="0" dirty="0">
              <a:solidFill>
                <a:srgbClr val="262626"/>
              </a:solidFill>
              <a:latin typeface="微软雅黑" panose="020B0503020204020204" pitchFamily="34" charset="-122"/>
              <a:ea typeface="微软雅黑" panose="020B0503020204020204" pitchFamily="34" charset="-122"/>
            </a:endParaRPr>
          </a:p>
        </p:txBody>
      </p:sp>
      <p:sp>
        <p:nvSpPr>
          <p:cNvPr id="131" name="矩形 130"/>
          <p:cNvSpPr/>
          <p:nvPr/>
        </p:nvSpPr>
        <p:spPr>
          <a:xfrm>
            <a:off x="1015332" y="3327834"/>
            <a:ext cx="7229076" cy="1188132"/>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domain name DIA</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isp</a:t>
            </a:r>
            <a:r>
              <a:rPr lang="en-US" altLang="zh-CN"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err="1">
                <a:solidFill>
                  <a:srgbClr val="262626"/>
                </a:solidFill>
                <a:latin typeface="微软雅黑" panose="020B0503020204020204" pitchFamily="34" charset="-122"/>
                <a:ea typeface="微软雅黑" panose="020B0503020204020204" pitchFamily="34" charset="-122"/>
              </a:rPr>
              <a:t>dia</a:t>
            </a:r>
            <a:r>
              <a:rPr lang="en-US" altLang="zh-CN" sz="1100" kern="0" dirty="0">
                <a:solidFill>
                  <a:srgbClr val="262626"/>
                </a:solidFill>
                <a:latin typeface="微软雅黑" panose="020B0503020204020204" pitchFamily="34" charset="-122"/>
                <a:ea typeface="微软雅黑" panose="020B0503020204020204" pitchFamily="34" charset="-122"/>
              </a:rPr>
              <a:t>] authentication </a:t>
            </a:r>
            <a:r>
              <a:rPr lang="en-US" altLang="zh-CN" sz="1100" kern="0" dirty="0" err="1">
                <a:solidFill>
                  <a:srgbClr val="262626"/>
                </a:solidFill>
                <a:latin typeface="微软雅黑" panose="020B0503020204020204" pitchFamily="34" charset="-122"/>
                <a:ea typeface="微软雅黑" panose="020B0503020204020204" pitchFamily="34" charset="-122"/>
              </a:rPr>
              <a:t>ipoe</a:t>
            </a:r>
            <a:r>
              <a:rPr lang="en-US" altLang="zh-CN" sz="1100" kern="0" dirty="0">
                <a:solidFill>
                  <a:srgbClr val="262626"/>
                </a:solidFill>
                <a:latin typeface="微软雅黑" panose="020B0503020204020204" pitchFamily="34" charset="-122"/>
                <a:ea typeface="微软雅黑" panose="020B0503020204020204" pitchFamily="34" charset="-122"/>
              </a:rPr>
              <a:t> </a:t>
            </a:r>
            <a:r>
              <a:rPr lang="en-US" altLang="zh-CN" sz="1100" kern="0" dirty="0">
                <a:solidFill>
                  <a:srgbClr val="FF0000"/>
                </a:solidFill>
                <a:latin typeface="微软雅黑" panose="020B0503020204020204" pitchFamily="34" charset="-122"/>
                <a:ea typeface="微软雅黑" panose="020B0503020204020204" pitchFamily="34" charset="-122"/>
              </a:rPr>
              <a:t>none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isp</a:t>
            </a:r>
            <a:r>
              <a:rPr lang="en-US" altLang="zh-CN"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err="1">
                <a:solidFill>
                  <a:srgbClr val="262626"/>
                </a:solidFill>
                <a:latin typeface="微软雅黑" panose="020B0503020204020204" pitchFamily="34" charset="-122"/>
                <a:ea typeface="微软雅黑" panose="020B0503020204020204" pitchFamily="34" charset="-122"/>
              </a:rPr>
              <a:t>dia</a:t>
            </a:r>
            <a:r>
              <a:rPr lang="en-US" altLang="zh-CN" sz="1100" kern="0" dirty="0">
                <a:solidFill>
                  <a:srgbClr val="262626"/>
                </a:solidFill>
                <a:latin typeface="微软雅黑" panose="020B0503020204020204" pitchFamily="34" charset="-122"/>
                <a:ea typeface="微软雅黑" panose="020B0503020204020204" pitchFamily="34" charset="-122"/>
              </a:rPr>
              <a:t>] authorization </a:t>
            </a:r>
            <a:r>
              <a:rPr lang="en-US" altLang="zh-CN" sz="1100" kern="0" dirty="0" err="1">
                <a:solidFill>
                  <a:srgbClr val="262626"/>
                </a:solidFill>
                <a:latin typeface="微软雅黑" panose="020B0503020204020204" pitchFamily="34" charset="-122"/>
                <a:ea typeface="微软雅黑" panose="020B0503020204020204" pitchFamily="34" charset="-122"/>
              </a:rPr>
              <a:t>ipoe</a:t>
            </a:r>
            <a:r>
              <a:rPr lang="en-US" altLang="zh-CN" sz="1100" kern="0" dirty="0">
                <a:solidFill>
                  <a:srgbClr val="262626"/>
                </a:solidFill>
                <a:latin typeface="微软雅黑" panose="020B0503020204020204" pitchFamily="34" charset="-122"/>
                <a:ea typeface="微软雅黑" panose="020B0503020204020204" pitchFamily="34" charset="-122"/>
              </a:rPr>
              <a:t> </a:t>
            </a:r>
            <a:r>
              <a:rPr lang="en-US" altLang="zh-CN" sz="1100" kern="0" dirty="0">
                <a:solidFill>
                  <a:srgbClr val="FF0000"/>
                </a:solidFill>
                <a:latin typeface="微软雅黑" panose="020B0503020204020204" pitchFamily="34" charset="-122"/>
                <a:ea typeface="微软雅黑" panose="020B0503020204020204" pitchFamily="34" charset="-122"/>
              </a:rPr>
              <a:t>none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isp</a:t>
            </a:r>
            <a:r>
              <a:rPr lang="en-US" altLang="zh-CN"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err="1">
                <a:solidFill>
                  <a:srgbClr val="262626"/>
                </a:solidFill>
                <a:latin typeface="微软雅黑" panose="020B0503020204020204" pitchFamily="34" charset="-122"/>
                <a:ea typeface="微软雅黑" panose="020B0503020204020204" pitchFamily="34" charset="-122"/>
              </a:rPr>
              <a:t>dia</a:t>
            </a:r>
            <a:r>
              <a:rPr lang="en-US" altLang="zh-CN" sz="1100" kern="0" dirty="0">
                <a:solidFill>
                  <a:srgbClr val="262626"/>
                </a:solidFill>
                <a:latin typeface="微软雅黑" panose="020B0503020204020204" pitchFamily="34" charset="-122"/>
                <a:ea typeface="微软雅黑" panose="020B0503020204020204" pitchFamily="34" charset="-122"/>
              </a:rPr>
              <a:t>] accounting </a:t>
            </a:r>
            <a:r>
              <a:rPr lang="en-US" altLang="zh-CN" sz="1100" kern="0" dirty="0" err="1">
                <a:solidFill>
                  <a:srgbClr val="262626"/>
                </a:solidFill>
                <a:latin typeface="微软雅黑" panose="020B0503020204020204" pitchFamily="34" charset="-122"/>
                <a:ea typeface="微软雅黑" panose="020B0503020204020204" pitchFamily="34" charset="-122"/>
              </a:rPr>
              <a:t>ipoe</a:t>
            </a:r>
            <a:r>
              <a:rPr lang="en-US" altLang="zh-CN" sz="1100" kern="0" dirty="0">
                <a:solidFill>
                  <a:srgbClr val="262626"/>
                </a:solidFill>
                <a:latin typeface="微软雅黑" panose="020B0503020204020204" pitchFamily="34" charset="-122"/>
                <a:ea typeface="微软雅黑" panose="020B0503020204020204" pitchFamily="34" charset="-122"/>
              </a:rPr>
              <a:t> </a:t>
            </a:r>
            <a:r>
              <a:rPr lang="en-US" altLang="zh-CN" sz="1100" kern="0" dirty="0">
                <a:solidFill>
                  <a:srgbClr val="FF0000"/>
                </a:solidFill>
                <a:latin typeface="微软雅黑" panose="020B0503020204020204" pitchFamily="34" charset="-122"/>
                <a:ea typeface="微软雅黑" panose="020B0503020204020204" pitchFamily="34" charset="-122"/>
              </a:rPr>
              <a:t>none</a:t>
            </a:r>
          </a:p>
        </p:txBody>
      </p:sp>
      <p:sp>
        <p:nvSpPr>
          <p:cNvPr id="132" name="矩形 131"/>
          <p:cNvSpPr/>
          <p:nvPr/>
        </p:nvSpPr>
        <p:spPr>
          <a:xfrm>
            <a:off x="953598" y="1059582"/>
            <a:ext cx="7073640"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配置</a:t>
            </a:r>
            <a:r>
              <a:rPr lang="en-US" altLang="zh-CN" sz="900" dirty="0">
                <a:solidFill>
                  <a:srgbClr val="4A4949"/>
                </a:solidFill>
                <a:latin typeface="微软雅黑" panose="020B0503020204020204" pitchFamily="34" charset="-122"/>
                <a:ea typeface="微软雅黑" panose="020B0503020204020204" pitchFamily="34" charset="-122"/>
              </a:rPr>
              <a:t>DHCP</a:t>
            </a:r>
            <a:r>
              <a:rPr lang="zh-CN" altLang="en-US" sz="900" dirty="0">
                <a:solidFill>
                  <a:srgbClr val="4A4949"/>
                </a:solidFill>
                <a:latin typeface="微软雅黑" panose="020B0503020204020204" pitchFamily="34" charset="-122"/>
                <a:ea typeface="微软雅黑" panose="020B0503020204020204" pitchFamily="34" charset="-122"/>
              </a:rPr>
              <a:t>，发布网关和网段路由，方便在动态协议中引入主机网段和网关路由</a:t>
            </a:r>
          </a:p>
        </p:txBody>
      </p:sp>
      <p:sp>
        <p:nvSpPr>
          <p:cNvPr id="133" name="矩形 132"/>
          <p:cNvSpPr/>
          <p:nvPr/>
        </p:nvSpPr>
        <p:spPr>
          <a:xfrm>
            <a:off x="995944" y="3120085"/>
            <a:ext cx="7231896"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创建</a:t>
            </a:r>
            <a:r>
              <a:rPr lang="en-US" altLang="zh-CN" sz="900" dirty="0">
                <a:solidFill>
                  <a:srgbClr val="4A4949"/>
                </a:solidFill>
                <a:latin typeface="微软雅黑" panose="020B0503020204020204" pitchFamily="34" charset="-122"/>
                <a:ea typeface="微软雅黑" panose="020B0503020204020204" pitchFamily="34" charset="-122"/>
              </a:rPr>
              <a:t>domain</a:t>
            </a:r>
            <a:r>
              <a:rPr lang="zh-CN" altLang="en-US" sz="900" dirty="0">
                <a:solidFill>
                  <a:srgbClr val="4A4949"/>
                </a:solidFill>
                <a:latin typeface="微软雅黑" panose="020B0503020204020204" pitchFamily="34" charset="-122"/>
                <a:ea typeface="微软雅黑" panose="020B0503020204020204" pitchFamily="34" charset="-122"/>
              </a:rPr>
              <a:t>域，认证类型指定为</a:t>
            </a:r>
            <a:r>
              <a:rPr lang="en-US" altLang="zh-CN" sz="900" dirty="0">
                <a:solidFill>
                  <a:srgbClr val="4A4949"/>
                </a:solidFill>
                <a:latin typeface="微软雅黑" panose="020B0503020204020204" pitchFamily="34" charset="-122"/>
                <a:ea typeface="微软雅黑" panose="020B0503020204020204" pitchFamily="34" charset="-122"/>
              </a:rPr>
              <a:t>none</a:t>
            </a:r>
          </a:p>
        </p:txBody>
      </p:sp>
    </p:spTree>
    <p:extLst>
      <p:ext uri="{BB962C8B-B14F-4D97-AF65-F5344CB8AC3E}">
        <p14:creationId xmlns:p14="http://schemas.microsoft.com/office/powerpoint/2010/main" val="146772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企业专线及运营商网管业务（</a:t>
            </a:r>
            <a:r>
              <a:rPr lang="en-US" altLang="zh-CN" dirty="0"/>
              <a:t>IPv4</a:t>
            </a:r>
            <a:r>
              <a:rPr lang="zh-CN" altLang="en-US" dirty="0"/>
              <a:t>）</a:t>
            </a:r>
          </a:p>
        </p:txBody>
      </p:sp>
      <p:sp>
        <p:nvSpPr>
          <p:cNvPr id="131" name="矩形 130"/>
          <p:cNvSpPr/>
          <p:nvPr/>
        </p:nvSpPr>
        <p:spPr>
          <a:xfrm>
            <a:off x="1015332" y="1071679"/>
            <a:ext cx="7229076" cy="2285345"/>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[BRAS]interface Route-Aggregation1.3</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[BRAS-Route-Aggregation1.3] </a:t>
            </a:r>
            <a:r>
              <a:rPr lang="en-US" altLang="zh-CN" sz="1100" kern="0" dirty="0">
                <a:solidFill>
                  <a:srgbClr val="FF0000"/>
                </a:solidFill>
                <a:latin typeface="微软雅黑" panose="020B0503020204020204" pitchFamily="34" charset="-122"/>
                <a:ea typeface="微软雅黑" panose="020B0503020204020204" pitchFamily="34" charset="-122"/>
              </a:rPr>
              <a:t>user-</a:t>
            </a:r>
            <a:r>
              <a:rPr lang="en-US" altLang="zh-CN" sz="1100" kern="0" dirty="0" err="1">
                <a:solidFill>
                  <a:srgbClr val="FF0000"/>
                </a:solidFill>
                <a:latin typeface="微软雅黑" panose="020B0503020204020204" pitchFamily="34" charset="-122"/>
                <a:ea typeface="微软雅黑" panose="020B0503020204020204" pitchFamily="34" charset="-122"/>
              </a:rPr>
              <a:t>vlan</a:t>
            </a:r>
            <a:r>
              <a:rPr lang="en-US" altLang="zh-CN" sz="1100" kern="0" dirty="0">
                <a:solidFill>
                  <a:srgbClr val="262626"/>
                </a:solidFill>
                <a:latin typeface="微软雅黑" panose="020B0503020204020204" pitchFamily="34" charset="-122"/>
                <a:ea typeface="微软雅黑" panose="020B0503020204020204" pitchFamily="34" charset="-122"/>
              </a:rPr>
              <a:t> dot1q vid 103 second-dot1q 2000 to 2001</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[BRAS-Route-Aggregation1.3] </a:t>
            </a:r>
            <a:r>
              <a:rPr lang="en-US" altLang="zh-CN" sz="1100" kern="0" dirty="0" err="1">
                <a:solidFill>
                  <a:srgbClr val="262626"/>
                </a:solidFill>
                <a:latin typeface="微软雅黑" panose="020B0503020204020204" pitchFamily="34" charset="-122"/>
                <a:ea typeface="微软雅黑" panose="020B0503020204020204" pitchFamily="34" charset="-122"/>
              </a:rPr>
              <a:t>qos</a:t>
            </a:r>
            <a:r>
              <a:rPr lang="en-US" altLang="zh-CN" sz="1100" kern="0" dirty="0">
                <a:solidFill>
                  <a:srgbClr val="262626"/>
                </a:solidFill>
                <a:latin typeface="微软雅黑" panose="020B0503020204020204" pitchFamily="34" charset="-122"/>
                <a:ea typeface="微软雅黑" panose="020B0503020204020204" pitchFamily="34" charset="-122"/>
              </a:rPr>
              <a:t> apply policy car20m inbound                     //MQC</a:t>
            </a:r>
            <a:r>
              <a:rPr lang="zh-CN" altLang="en-US" sz="1100" kern="0" dirty="0">
                <a:solidFill>
                  <a:srgbClr val="262626"/>
                </a:solidFill>
                <a:latin typeface="微软雅黑" panose="020B0503020204020204" pitchFamily="34" charset="-122"/>
                <a:ea typeface="微软雅黑" panose="020B0503020204020204" pitchFamily="34" charset="-122"/>
              </a:rPr>
              <a:t>限速，根据需求选择</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[BRAS-Route-Aggregation1.3] </a:t>
            </a:r>
            <a:r>
              <a:rPr lang="en-US" altLang="zh-CN" sz="1100" kern="0" dirty="0" err="1">
                <a:solidFill>
                  <a:srgbClr val="262626"/>
                </a:solidFill>
                <a:latin typeface="微软雅黑" panose="020B0503020204020204" pitchFamily="34" charset="-122"/>
                <a:ea typeface="微软雅黑" panose="020B0503020204020204" pitchFamily="34" charset="-122"/>
              </a:rPr>
              <a:t>qos</a:t>
            </a:r>
            <a:r>
              <a:rPr lang="en-US" altLang="zh-CN" sz="1100" kern="0" dirty="0">
                <a:solidFill>
                  <a:srgbClr val="262626"/>
                </a:solidFill>
                <a:latin typeface="微软雅黑" panose="020B0503020204020204" pitchFamily="34" charset="-122"/>
                <a:ea typeface="微软雅黑" panose="020B0503020204020204" pitchFamily="34" charset="-122"/>
              </a:rPr>
              <a:t> apply policy car20m outbound</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[BRAS-Route-Aggregation1.3] ip subscriber </a:t>
            </a:r>
            <a:r>
              <a:rPr lang="en-US" altLang="zh-CN" sz="1100" kern="0" dirty="0">
                <a:solidFill>
                  <a:srgbClr val="FF0000"/>
                </a:solidFill>
                <a:latin typeface="微软雅黑" panose="020B0503020204020204" pitchFamily="34" charset="-122"/>
                <a:ea typeface="微软雅黑" panose="020B0503020204020204" pitchFamily="34" charset="-122"/>
              </a:rPr>
              <a:t>l2-connected </a:t>
            </a:r>
            <a:r>
              <a:rPr lang="en-US" altLang="zh-CN" sz="1100" kern="0" dirty="0">
                <a:solidFill>
                  <a:srgbClr val="262626"/>
                </a:solidFill>
                <a:latin typeface="微软雅黑" panose="020B0503020204020204" pitchFamily="34" charset="-122"/>
                <a:ea typeface="微软雅黑" panose="020B0503020204020204" pitchFamily="34" charset="-122"/>
              </a:rPr>
              <a:t>enable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[BRAS-Route-Aggregation1.3] </a:t>
            </a:r>
            <a:r>
              <a:rPr lang="en-US" altLang="zh-CN" sz="1100" kern="0" dirty="0">
                <a:solidFill>
                  <a:srgbClr val="FF0000"/>
                </a:solidFill>
                <a:latin typeface="微软雅黑" panose="020B0503020204020204" pitchFamily="34" charset="-122"/>
                <a:ea typeface="微软雅黑" panose="020B0503020204020204" pitchFamily="34" charset="-122"/>
              </a:rPr>
              <a:t>ip subscriber initiator unclassified-ip enable matching-user</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[BRAS-Route-Aggregation1.3] ip subscriber initiator </a:t>
            </a:r>
            <a:r>
              <a:rPr lang="en-US" altLang="zh-CN" sz="1100" kern="0" dirty="0" err="1">
                <a:solidFill>
                  <a:srgbClr val="FF0000"/>
                </a:solidFill>
                <a:latin typeface="微软雅黑" panose="020B0503020204020204" pitchFamily="34" charset="-122"/>
                <a:ea typeface="微软雅黑" panose="020B0503020204020204" pitchFamily="34" charset="-122"/>
              </a:rPr>
              <a:t>arp</a:t>
            </a:r>
            <a:r>
              <a:rPr lang="en-US" altLang="zh-CN" sz="1100" kern="0" dirty="0">
                <a:solidFill>
                  <a:srgbClr val="262626"/>
                </a:solidFill>
                <a:latin typeface="微软雅黑" panose="020B0503020204020204" pitchFamily="34" charset="-122"/>
                <a:ea typeface="微软雅黑" panose="020B0503020204020204" pitchFamily="34" charset="-122"/>
              </a:rPr>
              <a:t> enable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[BRAS-Route-Aggregation1.3] ip subscriber user-detect ip </a:t>
            </a:r>
            <a:r>
              <a:rPr lang="en-US" altLang="zh-CN" sz="1100" kern="0" dirty="0" err="1">
                <a:solidFill>
                  <a:srgbClr val="FF0000"/>
                </a:solidFill>
                <a:latin typeface="微软雅黑" panose="020B0503020204020204" pitchFamily="34" charset="-122"/>
                <a:ea typeface="微软雅黑" panose="020B0503020204020204" pitchFamily="34" charset="-122"/>
              </a:rPr>
              <a:t>arp</a:t>
            </a:r>
            <a:r>
              <a:rPr lang="en-US" altLang="zh-CN" sz="1100" kern="0" dirty="0">
                <a:solidFill>
                  <a:srgbClr val="262626"/>
                </a:solidFill>
                <a:latin typeface="微软雅黑" panose="020B0503020204020204" pitchFamily="34" charset="-122"/>
                <a:ea typeface="微软雅黑" panose="020B0503020204020204" pitchFamily="34" charset="-122"/>
              </a:rPr>
              <a:t> retry 3 interval 60</a:t>
            </a:r>
          </a:p>
        </p:txBody>
      </p:sp>
      <p:sp>
        <p:nvSpPr>
          <p:cNvPr id="133" name="矩形 132"/>
          <p:cNvSpPr/>
          <p:nvPr/>
        </p:nvSpPr>
        <p:spPr>
          <a:xfrm>
            <a:off x="1012512" y="843558"/>
            <a:ext cx="7231896"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配置子接口，开启</a:t>
            </a:r>
            <a:r>
              <a:rPr lang="en-US" altLang="zh-CN" sz="900" dirty="0">
                <a:solidFill>
                  <a:srgbClr val="4A4949"/>
                </a:solidFill>
                <a:latin typeface="微软雅黑" panose="020B0503020204020204" pitchFamily="34" charset="-122"/>
                <a:ea typeface="微软雅黑" panose="020B0503020204020204" pitchFamily="34" charset="-122"/>
              </a:rPr>
              <a:t>VLAN</a:t>
            </a:r>
            <a:r>
              <a:rPr lang="zh-CN" altLang="en-US" sz="900" dirty="0">
                <a:solidFill>
                  <a:srgbClr val="4A4949"/>
                </a:solidFill>
                <a:latin typeface="微软雅黑" panose="020B0503020204020204" pitchFamily="34" charset="-122"/>
                <a:ea typeface="微软雅黑" panose="020B0503020204020204" pitchFamily="34" charset="-122"/>
              </a:rPr>
              <a:t>终结，限速，</a:t>
            </a:r>
            <a:r>
              <a:rPr lang="en-US" altLang="zh-CN" sz="900" dirty="0">
                <a:solidFill>
                  <a:srgbClr val="4A4949"/>
                </a:solidFill>
                <a:latin typeface="微软雅黑" panose="020B0503020204020204" pitchFamily="34" charset="-122"/>
                <a:ea typeface="微软雅黑" panose="020B0503020204020204" pitchFamily="34" charset="-122"/>
              </a:rPr>
              <a:t>ARP</a:t>
            </a:r>
            <a:r>
              <a:rPr lang="zh-CN" altLang="en-US" sz="900" dirty="0">
                <a:solidFill>
                  <a:srgbClr val="4A4949"/>
                </a:solidFill>
                <a:latin typeface="微软雅黑" panose="020B0503020204020204" pitchFamily="34" charset="-122"/>
                <a:ea typeface="微软雅黑" panose="020B0503020204020204" pitchFamily="34" charset="-122"/>
              </a:rPr>
              <a:t>触发接入等</a:t>
            </a:r>
            <a:endParaRPr lang="en-US" altLang="zh-CN" sz="900" dirty="0">
              <a:solidFill>
                <a:srgbClr val="4A4949"/>
              </a:solidFill>
              <a:latin typeface="微软雅黑" panose="020B0503020204020204" pitchFamily="34" charset="-122"/>
              <a:ea typeface="微软雅黑" panose="020B0503020204020204" pitchFamily="34" charset="-122"/>
            </a:endParaRPr>
          </a:p>
        </p:txBody>
      </p:sp>
      <p:sp>
        <p:nvSpPr>
          <p:cNvPr id="7" name="矩形 6"/>
          <p:cNvSpPr/>
          <p:nvPr/>
        </p:nvSpPr>
        <p:spPr>
          <a:xfrm>
            <a:off x="1015332" y="3813889"/>
            <a:ext cx="7236804" cy="594065"/>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subscriber session static ip </a:t>
            </a:r>
            <a:r>
              <a:rPr lang="en-US" altLang="zh-CN" sz="1100" kern="0" dirty="0">
                <a:solidFill>
                  <a:srgbClr val="FF0000"/>
                </a:solidFill>
                <a:latin typeface="微软雅黑" panose="020B0503020204020204" pitchFamily="34" charset="-122"/>
                <a:ea typeface="微软雅黑" panose="020B0503020204020204" pitchFamily="34" charset="-122"/>
              </a:rPr>
              <a:t>119.6.83.15</a:t>
            </a:r>
            <a:r>
              <a:rPr lang="en-US" altLang="zh-CN" sz="1100" kern="0" dirty="0">
                <a:solidFill>
                  <a:srgbClr val="262626"/>
                </a:solidFill>
                <a:latin typeface="微软雅黑" panose="020B0503020204020204" pitchFamily="34" charset="-122"/>
                <a:ea typeface="微软雅黑" panose="020B0503020204020204" pitchFamily="34" charset="-122"/>
              </a:rPr>
              <a:t> domain </a:t>
            </a:r>
            <a:r>
              <a:rPr lang="en-US" altLang="zh-CN" sz="1100" kern="0" dirty="0">
                <a:solidFill>
                  <a:srgbClr val="FF0000"/>
                </a:solidFill>
                <a:latin typeface="微软雅黑" panose="020B0503020204020204" pitchFamily="34" charset="-122"/>
                <a:ea typeface="微软雅黑" panose="020B0503020204020204" pitchFamily="34" charset="-122"/>
              </a:rPr>
              <a:t>DIA</a:t>
            </a:r>
            <a:r>
              <a:rPr lang="en-US" altLang="zh-CN" sz="1100" kern="0" dirty="0">
                <a:solidFill>
                  <a:srgbClr val="262626"/>
                </a:solidFill>
                <a:latin typeface="微软雅黑" panose="020B0503020204020204" pitchFamily="34" charset="-122"/>
                <a:ea typeface="微软雅黑" panose="020B0503020204020204" pitchFamily="34" charset="-122"/>
              </a:rPr>
              <a:t> interface </a:t>
            </a:r>
            <a:r>
              <a:rPr lang="en-US" altLang="zh-CN" sz="1100" kern="0" dirty="0">
                <a:solidFill>
                  <a:srgbClr val="FF0000"/>
                </a:solidFill>
                <a:latin typeface="微软雅黑" panose="020B0503020204020204" pitchFamily="34" charset="-122"/>
                <a:ea typeface="微软雅黑" panose="020B0503020204020204" pitchFamily="34" charset="-122"/>
              </a:rPr>
              <a:t>Route-Aggregation1.3</a:t>
            </a:r>
            <a:r>
              <a:rPr lang="en-US" altLang="zh-CN" sz="1100" kern="0" dirty="0">
                <a:solidFill>
                  <a:srgbClr val="262626"/>
                </a:solidFill>
                <a:latin typeface="微软雅黑" panose="020B0503020204020204" pitchFamily="34" charset="-122"/>
                <a:ea typeface="微软雅黑" panose="020B0503020204020204" pitchFamily="34" charset="-122"/>
              </a:rPr>
              <a:t> </a:t>
            </a:r>
            <a:r>
              <a:rPr lang="en-US" altLang="zh-CN" sz="1100" kern="0" dirty="0" err="1">
                <a:solidFill>
                  <a:srgbClr val="262626"/>
                </a:solidFill>
                <a:latin typeface="微软雅黑" panose="020B0503020204020204" pitchFamily="34" charset="-122"/>
                <a:ea typeface="微软雅黑" panose="020B0503020204020204" pitchFamily="34" charset="-122"/>
              </a:rPr>
              <a:t>vlan</a:t>
            </a:r>
            <a:r>
              <a:rPr lang="en-US" altLang="zh-CN" sz="1100" kern="0" dirty="0">
                <a:solidFill>
                  <a:srgbClr val="262626"/>
                </a:solidFill>
                <a:latin typeface="微软雅黑" panose="020B0503020204020204" pitchFamily="34" charset="-122"/>
                <a:ea typeface="微软雅黑" panose="020B0503020204020204" pitchFamily="34" charset="-122"/>
              </a:rPr>
              <a:t> </a:t>
            </a:r>
            <a:r>
              <a:rPr lang="en-US" altLang="zh-CN" sz="1100" kern="0" dirty="0">
                <a:solidFill>
                  <a:srgbClr val="FF0000"/>
                </a:solidFill>
                <a:latin typeface="微软雅黑" panose="020B0503020204020204" pitchFamily="34" charset="-122"/>
                <a:ea typeface="微软雅黑" panose="020B0503020204020204" pitchFamily="34" charset="-122"/>
              </a:rPr>
              <a:t>103</a:t>
            </a:r>
            <a:r>
              <a:rPr lang="en-US" altLang="zh-CN" sz="1100" kern="0" dirty="0">
                <a:solidFill>
                  <a:srgbClr val="262626"/>
                </a:solidFill>
                <a:latin typeface="微软雅黑" panose="020B0503020204020204" pitchFamily="34" charset="-122"/>
                <a:ea typeface="微软雅黑" panose="020B0503020204020204" pitchFamily="34" charset="-122"/>
              </a:rPr>
              <a:t> second-</a:t>
            </a:r>
            <a:r>
              <a:rPr lang="en-US" altLang="zh-CN" sz="1100" kern="0" dirty="0" err="1">
                <a:solidFill>
                  <a:srgbClr val="262626"/>
                </a:solidFill>
                <a:latin typeface="微软雅黑" panose="020B0503020204020204" pitchFamily="34" charset="-122"/>
                <a:ea typeface="微软雅黑" panose="020B0503020204020204" pitchFamily="34" charset="-122"/>
              </a:rPr>
              <a:t>vlan</a:t>
            </a:r>
            <a:r>
              <a:rPr lang="en-US" altLang="zh-CN" sz="1100" kern="0" dirty="0">
                <a:solidFill>
                  <a:srgbClr val="262626"/>
                </a:solidFill>
                <a:latin typeface="微软雅黑" panose="020B0503020204020204" pitchFamily="34" charset="-122"/>
                <a:ea typeface="微软雅黑" panose="020B0503020204020204" pitchFamily="34" charset="-122"/>
              </a:rPr>
              <a:t> </a:t>
            </a:r>
            <a:r>
              <a:rPr lang="en-US" altLang="zh-CN" sz="1100" kern="0" dirty="0">
                <a:solidFill>
                  <a:srgbClr val="FF0000"/>
                </a:solidFill>
                <a:latin typeface="微软雅黑" panose="020B0503020204020204" pitchFamily="34" charset="-122"/>
                <a:ea typeface="微软雅黑" panose="020B0503020204020204" pitchFamily="34" charset="-122"/>
              </a:rPr>
              <a:t>2000</a:t>
            </a:r>
            <a:r>
              <a:rPr lang="en-US" altLang="zh-CN" sz="1100" kern="0" dirty="0">
                <a:solidFill>
                  <a:srgbClr val="262626"/>
                </a:solidFill>
                <a:latin typeface="微软雅黑" panose="020B0503020204020204" pitchFamily="34" charset="-122"/>
                <a:ea typeface="微软雅黑" panose="020B0503020204020204" pitchFamily="34" charset="-122"/>
              </a:rPr>
              <a:t> </a:t>
            </a:r>
            <a:r>
              <a:rPr lang="en-US" altLang="zh-CN" sz="1100" kern="0" dirty="0">
                <a:solidFill>
                  <a:srgbClr val="FF0000"/>
                </a:solidFill>
                <a:latin typeface="微软雅黑" panose="020B0503020204020204" pitchFamily="34" charset="-122"/>
                <a:ea typeface="微软雅黑" panose="020B0503020204020204" pitchFamily="34" charset="-122"/>
              </a:rPr>
              <a:t>request-online </a:t>
            </a:r>
            <a:r>
              <a:rPr lang="en-US" altLang="zh-CN" sz="1100" kern="0" dirty="0">
                <a:solidFill>
                  <a:srgbClr val="262626"/>
                </a:solidFill>
                <a:latin typeface="微软雅黑" panose="020B0503020204020204" pitchFamily="34" charset="-122"/>
                <a:ea typeface="微软雅黑" panose="020B0503020204020204" pitchFamily="34" charset="-122"/>
              </a:rPr>
              <a:t>gateway ip </a:t>
            </a:r>
            <a:r>
              <a:rPr lang="en-US" altLang="zh-CN" sz="1100" kern="0" dirty="0">
                <a:solidFill>
                  <a:srgbClr val="FF0000"/>
                </a:solidFill>
                <a:latin typeface="微软雅黑" panose="020B0503020204020204" pitchFamily="34" charset="-122"/>
                <a:ea typeface="微软雅黑" panose="020B0503020204020204" pitchFamily="34" charset="-122"/>
              </a:rPr>
              <a:t>119.6.83.1</a:t>
            </a:r>
          </a:p>
        </p:txBody>
      </p:sp>
      <p:sp>
        <p:nvSpPr>
          <p:cNvPr id="8" name="矩形 7"/>
          <p:cNvSpPr/>
          <p:nvPr/>
        </p:nvSpPr>
        <p:spPr>
          <a:xfrm>
            <a:off x="953598" y="3554879"/>
            <a:ext cx="7073640"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全局配置静态</a:t>
            </a:r>
            <a:r>
              <a:rPr lang="en-US" altLang="zh-CN" sz="900" dirty="0" err="1">
                <a:solidFill>
                  <a:srgbClr val="4A4949"/>
                </a:solidFill>
                <a:latin typeface="微软雅黑" panose="020B0503020204020204" pitchFamily="34" charset="-122"/>
                <a:ea typeface="微软雅黑" panose="020B0503020204020204" pitchFamily="34" charset="-122"/>
              </a:rPr>
              <a:t>IPoE</a:t>
            </a:r>
            <a:r>
              <a:rPr lang="zh-CN" altLang="en-US" sz="900" dirty="0">
                <a:solidFill>
                  <a:srgbClr val="4A4949"/>
                </a:solidFill>
                <a:latin typeface="微软雅黑" panose="020B0503020204020204" pitchFamily="34" charset="-122"/>
                <a:ea typeface="微软雅黑" panose="020B0503020204020204" pitchFamily="34" charset="-122"/>
              </a:rPr>
              <a:t>会话，与</a:t>
            </a:r>
            <a:r>
              <a:rPr lang="en-US" altLang="zh-CN" sz="900" dirty="0">
                <a:solidFill>
                  <a:srgbClr val="4A4949"/>
                </a:solidFill>
                <a:latin typeface="微软雅黑" panose="020B0503020204020204" pitchFamily="34" charset="-122"/>
                <a:ea typeface="微软雅黑" panose="020B0503020204020204" pitchFamily="34" charset="-122"/>
              </a:rPr>
              <a:t>domain</a:t>
            </a:r>
            <a:r>
              <a:rPr lang="zh-CN" altLang="en-US" sz="900" dirty="0">
                <a:solidFill>
                  <a:srgbClr val="4A4949"/>
                </a:solidFill>
                <a:latin typeface="微软雅黑" panose="020B0503020204020204" pitchFamily="34" charset="-122"/>
                <a:ea typeface="微软雅黑" panose="020B0503020204020204" pitchFamily="34" charset="-122"/>
              </a:rPr>
              <a:t>域、接口、</a:t>
            </a:r>
            <a:r>
              <a:rPr lang="en-US" altLang="zh-CN" sz="900" dirty="0">
                <a:solidFill>
                  <a:srgbClr val="4A4949"/>
                </a:solidFill>
                <a:latin typeface="微软雅黑" panose="020B0503020204020204" pitchFamily="34" charset="-122"/>
                <a:ea typeface="微软雅黑" panose="020B0503020204020204" pitchFamily="34" charset="-122"/>
              </a:rPr>
              <a:t>VLAN</a:t>
            </a:r>
            <a:r>
              <a:rPr lang="zh-CN" altLang="en-US" sz="900" dirty="0">
                <a:solidFill>
                  <a:srgbClr val="4A4949"/>
                </a:solidFill>
                <a:latin typeface="微软雅黑" panose="020B0503020204020204" pitchFamily="34" charset="-122"/>
                <a:ea typeface="微软雅黑" panose="020B0503020204020204" pitchFamily="34" charset="-122"/>
              </a:rPr>
              <a:t>和网关进行绑定，并主动邀请终端上线</a:t>
            </a:r>
          </a:p>
        </p:txBody>
      </p:sp>
    </p:spTree>
    <p:extLst>
      <p:ext uri="{BB962C8B-B14F-4D97-AF65-F5344CB8AC3E}">
        <p14:creationId xmlns:p14="http://schemas.microsoft.com/office/powerpoint/2010/main" val="29990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企业专线及运营商网管业务（</a:t>
            </a:r>
            <a:r>
              <a:rPr lang="en-US" altLang="zh-CN" dirty="0"/>
              <a:t>IPv4</a:t>
            </a:r>
            <a:r>
              <a:rPr lang="zh-CN" altLang="en-US" dirty="0"/>
              <a:t>）</a:t>
            </a:r>
          </a:p>
        </p:txBody>
      </p:sp>
      <p:sp>
        <p:nvSpPr>
          <p:cNvPr id="131" name="矩形 130"/>
          <p:cNvSpPr/>
          <p:nvPr/>
        </p:nvSpPr>
        <p:spPr>
          <a:xfrm>
            <a:off x="1015332" y="2475835"/>
            <a:ext cx="7229076" cy="2148143"/>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1</a:t>
            </a:r>
            <a:r>
              <a:rPr lang="zh-CN" altLang="en-US" sz="1100" kern="0" dirty="0">
                <a:solidFill>
                  <a:srgbClr val="262626"/>
                </a:solidFill>
                <a:latin typeface="微软雅黑" panose="020B0503020204020204" pitchFamily="34" charset="-122"/>
                <a:ea typeface="微软雅黑" panose="020B0503020204020204" pitchFamily="34" charset="-122"/>
              </a:rPr>
              <a:t>、认证计费均为</a:t>
            </a:r>
            <a:r>
              <a:rPr lang="en-US" altLang="zh-CN" sz="1100" kern="0" dirty="0">
                <a:solidFill>
                  <a:srgbClr val="262626"/>
                </a:solidFill>
                <a:latin typeface="微软雅黑" panose="020B0503020204020204" pitchFamily="34" charset="-122"/>
                <a:ea typeface="微软雅黑" panose="020B0503020204020204" pitchFamily="34" charset="-122"/>
              </a:rPr>
              <a:t>none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2</a:t>
            </a:r>
            <a:r>
              <a:rPr lang="zh-CN" altLang="en-US" sz="1100" kern="0" dirty="0">
                <a:solidFill>
                  <a:srgbClr val="262626"/>
                </a:solidFill>
                <a:latin typeface="微软雅黑" panose="020B0503020204020204" pitchFamily="34" charset="-122"/>
                <a:ea typeface="微软雅黑" panose="020B0503020204020204" pitchFamily="34" charset="-122"/>
              </a:rPr>
              <a:t>、接口建议不配置</a:t>
            </a:r>
            <a:r>
              <a:rPr lang="en-US" altLang="zh-CN" sz="1100" kern="0" dirty="0">
                <a:solidFill>
                  <a:srgbClr val="262626"/>
                </a:solidFill>
                <a:latin typeface="微软雅黑" panose="020B0503020204020204" pitchFamily="34" charset="-122"/>
                <a:ea typeface="微软雅黑" panose="020B0503020204020204" pitchFamily="34" charset="-122"/>
              </a:rPr>
              <a:t>IP</a:t>
            </a:r>
            <a:r>
              <a:rPr lang="zh-CN" altLang="en-US" sz="1100" kern="0" dirty="0">
                <a:solidFill>
                  <a:srgbClr val="262626"/>
                </a:solidFill>
                <a:latin typeface="微软雅黑" panose="020B0503020204020204" pitchFamily="34" charset="-122"/>
                <a:ea typeface="微软雅黑" panose="020B0503020204020204" pitchFamily="34" charset="-122"/>
              </a:rPr>
              <a:t>地址，采用共享网关的方式</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3</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DHCP</a:t>
            </a:r>
            <a:r>
              <a:rPr lang="zh-CN" altLang="en-US" sz="1100" kern="0" dirty="0">
                <a:solidFill>
                  <a:srgbClr val="262626"/>
                </a:solidFill>
                <a:latin typeface="微软雅黑" panose="020B0503020204020204" pitchFamily="34" charset="-122"/>
                <a:ea typeface="微软雅黑" panose="020B0503020204020204" pitchFamily="34" charset="-122"/>
              </a:rPr>
              <a:t>地址池不参与地址分配，仅为发布网关和地址段路由</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4</a:t>
            </a:r>
            <a:r>
              <a:rPr lang="zh-CN" altLang="en-US" sz="1100" kern="0" dirty="0">
                <a:solidFill>
                  <a:srgbClr val="262626"/>
                </a:solidFill>
                <a:latin typeface="微软雅黑" panose="020B0503020204020204" pitchFamily="34" charset="-122"/>
                <a:ea typeface="微软雅黑" panose="020B0503020204020204" pitchFamily="34" charset="-122"/>
              </a:rPr>
              <a:t>、</a:t>
            </a:r>
            <a:r>
              <a:rPr lang="zh-CN" altLang="en-US" sz="1100" kern="0" dirty="0" smtClean="0">
                <a:solidFill>
                  <a:srgbClr val="262626"/>
                </a:solidFill>
                <a:latin typeface="微软雅黑" panose="020B0503020204020204" pitchFamily="34" charset="-122"/>
                <a:ea typeface="微软雅黑" panose="020B0503020204020204" pitchFamily="34" charset="-122"/>
              </a:rPr>
              <a:t>接口开启</a:t>
            </a:r>
            <a:r>
              <a:rPr lang="en-US" altLang="zh-CN" sz="1100" kern="0" dirty="0">
                <a:solidFill>
                  <a:srgbClr val="262626"/>
                </a:solidFill>
                <a:latin typeface="微软雅黑" panose="020B0503020204020204" pitchFamily="34" charset="-122"/>
                <a:ea typeface="微软雅黑" panose="020B0503020204020204" pitchFamily="34" charset="-122"/>
              </a:rPr>
              <a:t>ARP</a:t>
            </a:r>
            <a:r>
              <a:rPr lang="zh-CN" altLang="en-US" sz="1100" kern="0" dirty="0" smtClean="0">
                <a:solidFill>
                  <a:srgbClr val="262626"/>
                </a:solidFill>
                <a:latin typeface="微软雅黑" panose="020B0503020204020204" pitchFamily="34" charset="-122"/>
                <a:ea typeface="微软雅黑" panose="020B0503020204020204" pitchFamily="34" charset="-122"/>
              </a:rPr>
              <a:t>和</a:t>
            </a:r>
            <a:r>
              <a:rPr lang="en-US" altLang="zh-CN" sz="1100" kern="0" dirty="0" smtClean="0">
                <a:solidFill>
                  <a:srgbClr val="262626"/>
                </a:solidFill>
                <a:latin typeface="微软雅黑" panose="020B0503020204020204" pitchFamily="34" charset="-122"/>
                <a:ea typeface="微软雅黑" panose="020B0503020204020204" pitchFamily="34" charset="-122"/>
              </a:rPr>
              <a:t>matching-user</a:t>
            </a:r>
            <a:r>
              <a:rPr lang="zh-CN" altLang="en-US" sz="1100" kern="0" dirty="0" smtClean="0">
                <a:solidFill>
                  <a:srgbClr val="262626"/>
                </a:solidFill>
                <a:latin typeface="微软雅黑" panose="020B0503020204020204" pitchFamily="34" charset="-122"/>
                <a:ea typeface="微软雅黑" panose="020B0503020204020204" pitchFamily="34" charset="-122"/>
              </a:rPr>
              <a:t>，用于快速恢复</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5</a:t>
            </a:r>
            <a:r>
              <a:rPr lang="zh-CN" altLang="en-US" sz="1100" kern="0" dirty="0">
                <a:solidFill>
                  <a:srgbClr val="262626"/>
                </a:solidFill>
                <a:latin typeface="微软雅黑" panose="020B0503020204020204" pitchFamily="34" charset="-122"/>
                <a:ea typeface="微软雅黑" panose="020B0503020204020204" pitchFamily="34" charset="-122"/>
              </a:rPr>
              <a:t>、全局下配置的静态用户，</a:t>
            </a:r>
            <a:r>
              <a:rPr lang="en-US" altLang="zh-CN" sz="1100" kern="0" dirty="0">
                <a:solidFill>
                  <a:srgbClr val="262626"/>
                </a:solidFill>
                <a:latin typeface="微软雅黑" panose="020B0503020204020204" pitchFamily="34" charset="-122"/>
                <a:ea typeface="微软雅黑" panose="020B0503020204020204" pitchFamily="34" charset="-122"/>
              </a:rPr>
              <a:t>IP</a:t>
            </a:r>
            <a:r>
              <a:rPr lang="zh-CN" altLang="en-US" sz="1100" kern="0" dirty="0">
                <a:solidFill>
                  <a:srgbClr val="262626"/>
                </a:solidFill>
                <a:latin typeface="微软雅黑" panose="020B0503020204020204" pitchFamily="34" charset="-122"/>
                <a:ea typeface="微软雅黑" panose="020B0503020204020204" pitchFamily="34" charset="-122"/>
              </a:rPr>
              <a:t>、认证域、接口、</a:t>
            </a:r>
            <a:r>
              <a:rPr lang="en-US" altLang="zh-CN" sz="1100" kern="0" dirty="0">
                <a:solidFill>
                  <a:srgbClr val="262626"/>
                </a:solidFill>
                <a:latin typeface="微软雅黑" panose="020B0503020204020204" pitchFamily="34" charset="-122"/>
                <a:ea typeface="微软雅黑" panose="020B0503020204020204" pitchFamily="34" charset="-122"/>
              </a:rPr>
              <a:t>VLAN</a:t>
            </a:r>
            <a:r>
              <a:rPr lang="zh-CN" altLang="en-US" sz="1100" kern="0" dirty="0">
                <a:solidFill>
                  <a:srgbClr val="262626"/>
                </a:solidFill>
                <a:latin typeface="微软雅黑" panose="020B0503020204020204" pitchFamily="34" charset="-122"/>
                <a:ea typeface="微软雅黑" panose="020B0503020204020204" pitchFamily="34" charset="-122"/>
              </a:rPr>
              <a:t>、网关对应关系不要错</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6</a:t>
            </a:r>
            <a:r>
              <a:rPr lang="zh-CN" altLang="en-US" sz="1100" kern="0" dirty="0">
                <a:solidFill>
                  <a:srgbClr val="262626"/>
                </a:solidFill>
                <a:latin typeface="微软雅黑" panose="020B0503020204020204" pitchFamily="34" charset="-122"/>
                <a:ea typeface="微软雅黑" panose="020B0503020204020204" pitchFamily="34" charset="-122"/>
              </a:rPr>
              <a:t>、限速，可选接口限速，或者</a:t>
            </a:r>
            <a:r>
              <a:rPr lang="en-US" altLang="zh-CN" sz="1100" kern="0" dirty="0">
                <a:solidFill>
                  <a:srgbClr val="262626"/>
                </a:solidFill>
                <a:latin typeface="微软雅黑" panose="020B0503020204020204" pitchFamily="34" charset="-122"/>
                <a:ea typeface="微软雅黑" panose="020B0503020204020204" pitchFamily="34" charset="-122"/>
              </a:rPr>
              <a:t>domain</a:t>
            </a:r>
            <a:r>
              <a:rPr lang="zh-CN" altLang="en-US" sz="1100" kern="0" dirty="0">
                <a:solidFill>
                  <a:srgbClr val="262626"/>
                </a:solidFill>
                <a:latin typeface="微软雅黑" panose="020B0503020204020204" pitchFamily="34" charset="-122"/>
                <a:ea typeface="微软雅黑" panose="020B0503020204020204" pitchFamily="34" charset="-122"/>
              </a:rPr>
              <a:t>域限速。本板聚合，建议接口</a:t>
            </a:r>
            <a:r>
              <a:rPr lang="en-US" altLang="zh-CN" sz="1100" kern="0" dirty="0">
                <a:solidFill>
                  <a:srgbClr val="262626"/>
                </a:solidFill>
                <a:latin typeface="微软雅黑" panose="020B0503020204020204" pitchFamily="34" charset="-122"/>
                <a:ea typeface="微软雅黑" panose="020B0503020204020204" pitchFamily="34" charset="-122"/>
              </a:rPr>
              <a:t>MQC</a:t>
            </a:r>
            <a:r>
              <a:rPr lang="zh-CN" altLang="en-US" sz="1100" kern="0" dirty="0">
                <a:solidFill>
                  <a:srgbClr val="262626"/>
                </a:solidFill>
                <a:latin typeface="微软雅黑" panose="020B0503020204020204" pitchFamily="34" charset="-122"/>
                <a:ea typeface="微软雅黑" panose="020B0503020204020204" pitchFamily="34" charset="-122"/>
              </a:rPr>
              <a:t>；跨板聚合，建议</a:t>
            </a:r>
            <a:r>
              <a:rPr lang="en-US" altLang="zh-CN" sz="1100" kern="0" dirty="0">
                <a:solidFill>
                  <a:srgbClr val="262626"/>
                </a:solidFill>
                <a:latin typeface="微软雅黑" panose="020B0503020204020204" pitchFamily="34" charset="-122"/>
                <a:ea typeface="微软雅黑" panose="020B0503020204020204" pitchFamily="34" charset="-122"/>
              </a:rPr>
              <a:t>domain</a:t>
            </a:r>
            <a:r>
              <a:rPr lang="zh-CN" altLang="en-US" sz="1100" kern="0" dirty="0">
                <a:solidFill>
                  <a:srgbClr val="262626"/>
                </a:solidFill>
                <a:latin typeface="微软雅黑" panose="020B0503020204020204" pitchFamily="34" charset="-122"/>
                <a:ea typeface="微软雅黑" panose="020B0503020204020204" pitchFamily="34" charset="-122"/>
              </a:rPr>
              <a:t>域限速。</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7</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matching-user</a:t>
            </a:r>
            <a:r>
              <a:rPr lang="zh-CN" altLang="en-US" sz="1100" kern="0" dirty="0">
                <a:solidFill>
                  <a:srgbClr val="262626"/>
                </a:solidFill>
                <a:latin typeface="微软雅黑" panose="020B0503020204020204" pitchFamily="34" charset="-122"/>
                <a:ea typeface="微软雅黑" panose="020B0503020204020204" pitchFamily="34" charset="-122"/>
              </a:rPr>
              <a:t>指定之后，仅允许匹配到的静态用户、</a:t>
            </a:r>
            <a:r>
              <a:rPr lang="en-US" altLang="zh-CN" sz="1100" kern="0" dirty="0">
                <a:solidFill>
                  <a:srgbClr val="262626"/>
                </a:solidFill>
                <a:latin typeface="微软雅黑" panose="020B0503020204020204" pitchFamily="34" charset="-122"/>
                <a:ea typeface="微软雅黑" panose="020B0503020204020204" pitchFamily="34" charset="-122"/>
              </a:rPr>
              <a:t>DHCP</a:t>
            </a:r>
            <a:r>
              <a:rPr lang="zh-CN" altLang="en-US" sz="1100" kern="0" dirty="0">
                <a:solidFill>
                  <a:srgbClr val="262626"/>
                </a:solidFill>
                <a:latin typeface="微软雅黑" panose="020B0503020204020204" pitchFamily="34" charset="-122"/>
                <a:ea typeface="微软雅黑" panose="020B0503020204020204" pitchFamily="34" charset="-122"/>
              </a:rPr>
              <a:t>异常下线用户、漫游用户和采用松散模式上线的用户上线，上述均匹配不到，则丢弃处理，不走未知源</a:t>
            </a:r>
            <a:r>
              <a:rPr lang="zh-CN" altLang="en-US" sz="1100" kern="0" dirty="0" smtClean="0">
                <a:solidFill>
                  <a:srgbClr val="262626"/>
                </a:solidFill>
                <a:latin typeface="微软雅黑" panose="020B0503020204020204" pitchFamily="34" charset="-122"/>
                <a:ea typeface="微软雅黑" panose="020B0503020204020204" pitchFamily="34" charset="-122"/>
              </a:rPr>
              <a:t>上线，</a:t>
            </a:r>
            <a:r>
              <a:rPr lang="en-US" altLang="zh-CN" sz="1100" kern="0" dirty="0" smtClean="0">
                <a:solidFill>
                  <a:srgbClr val="262626"/>
                </a:solidFill>
                <a:latin typeface="微软雅黑" panose="020B0503020204020204" pitchFamily="34" charset="-122"/>
                <a:ea typeface="微软雅黑" panose="020B0503020204020204" pitchFamily="34" charset="-122"/>
              </a:rPr>
              <a:t>ARP</a:t>
            </a:r>
            <a:r>
              <a:rPr lang="zh-CN" altLang="en-US" sz="1100" kern="0" dirty="0" smtClean="0">
                <a:solidFill>
                  <a:srgbClr val="262626"/>
                </a:solidFill>
                <a:latin typeface="微软雅黑" panose="020B0503020204020204" pitchFamily="34" charset="-122"/>
                <a:ea typeface="微软雅黑" panose="020B0503020204020204" pitchFamily="34" charset="-122"/>
              </a:rPr>
              <a:t>类似</a:t>
            </a:r>
            <a:endParaRPr lang="en-US" altLang="zh-CN" sz="1100" kern="0" dirty="0">
              <a:solidFill>
                <a:srgbClr val="262626"/>
              </a:solidFill>
              <a:latin typeface="微软雅黑" panose="020B0503020204020204" pitchFamily="34" charset="-122"/>
              <a:ea typeface="微软雅黑" panose="020B0503020204020204" pitchFamily="34" charset="-122"/>
            </a:endParaRPr>
          </a:p>
        </p:txBody>
      </p:sp>
      <p:sp>
        <p:nvSpPr>
          <p:cNvPr id="133" name="矩形 132"/>
          <p:cNvSpPr/>
          <p:nvPr/>
        </p:nvSpPr>
        <p:spPr>
          <a:xfrm>
            <a:off x="1012512" y="2247714"/>
            <a:ext cx="7231896"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配置关键点及注意事项</a:t>
            </a:r>
            <a:endParaRPr lang="en-US" altLang="zh-CN" sz="900" dirty="0">
              <a:solidFill>
                <a:srgbClr val="4A4949"/>
              </a:solidFill>
              <a:latin typeface="微软雅黑" panose="020B0503020204020204" pitchFamily="34" charset="-122"/>
              <a:ea typeface="微软雅黑" panose="020B0503020204020204" pitchFamily="34" charset="-122"/>
            </a:endParaRPr>
          </a:p>
        </p:txBody>
      </p:sp>
      <p:sp>
        <p:nvSpPr>
          <p:cNvPr id="5" name="矩形 4"/>
          <p:cNvSpPr/>
          <p:nvPr/>
        </p:nvSpPr>
        <p:spPr>
          <a:xfrm>
            <a:off x="1015332" y="1364861"/>
            <a:ext cx="7236804" cy="862482"/>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a:t>
            </a:r>
            <a:r>
              <a:rPr lang="en-US" altLang="zh-CN" sz="1100" kern="0" dirty="0" err="1">
                <a:solidFill>
                  <a:srgbClr val="262626"/>
                </a:solidFill>
                <a:latin typeface="微软雅黑" panose="020B0503020204020204" pitchFamily="34" charset="-122"/>
                <a:ea typeface="微软雅黑" panose="020B0503020204020204" pitchFamily="34" charset="-122"/>
              </a:rPr>
              <a:t>ospf</a:t>
            </a:r>
            <a:r>
              <a:rPr lang="en-US" altLang="zh-CN" sz="1100" kern="0" dirty="0">
                <a:solidFill>
                  <a:srgbClr val="262626"/>
                </a:solidFill>
                <a:latin typeface="微软雅黑" panose="020B0503020204020204" pitchFamily="34" charset="-122"/>
                <a:ea typeface="微软雅黑" panose="020B0503020204020204" pitchFamily="34" charset="-122"/>
              </a:rPr>
              <a:t> 1</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[BRAS-ospf-1]import-route static</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[BRAS-ospf-1]import-route direct</a:t>
            </a:r>
            <a:endParaRPr lang="en-US" altLang="zh-CN" sz="1100" kern="0" dirty="0">
              <a:solidFill>
                <a:srgbClr val="FF0000"/>
              </a:solidFill>
              <a:latin typeface="微软雅黑" panose="020B0503020204020204" pitchFamily="34" charset="-122"/>
              <a:ea typeface="微软雅黑" panose="020B0503020204020204" pitchFamily="34" charset="-122"/>
            </a:endParaRPr>
          </a:p>
        </p:txBody>
      </p:sp>
      <p:sp>
        <p:nvSpPr>
          <p:cNvPr id="6" name="矩形 5"/>
          <p:cNvSpPr/>
          <p:nvPr/>
        </p:nvSpPr>
        <p:spPr>
          <a:xfrm>
            <a:off x="953598" y="1105850"/>
            <a:ext cx="7073640"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在动态协议中引入直连和网段路由</a:t>
            </a:r>
          </a:p>
        </p:txBody>
      </p:sp>
    </p:spTree>
    <p:extLst>
      <p:ext uri="{BB962C8B-B14F-4D97-AF65-F5344CB8AC3E}">
        <p14:creationId xmlns:p14="http://schemas.microsoft.com/office/powerpoint/2010/main" val="188329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企业专线及运营商网管</a:t>
            </a:r>
            <a:r>
              <a:rPr lang="zh-CN" altLang="en-US" dirty="0" smtClean="0"/>
              <a:t>业务（</a:t>
            </a:r>
            <a:r>
              <a:rPr lang="en-US" altLang="zh-CN" dirty="0" smtClean="0"/>
              <a:t>IPv6</a:t>
            </a:r>
            <a:r>
              <a:rPr lang="zh-CN" altLang="en-US" dirty="0" smtClean="0"/>
              <a:t>）</a:t>
            </a:r>
            <a:endParaRPr lang="zh-CN" altLang="en-US" dirty="0"/>
          </a:p>
        </p:txBody>
      </p:sp>
      <p:sp>
        <p:nvSpPr>
          <p:cNvPr id="130" name="矩形 129"/>
          <p:cNvSpPr/>
          <p:nvPr/>
        </p:nvSpPr>
        <p:spPr>
          <a:xfrm>
            <a:off x="1015332" y="1267332"/>
            <a:ext cx="7236804" cy="1088395"/>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ipv6 dhcp pool ipv6-dakehu</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[BRAS-dhcp6-pool-ipv6-dakehu] network 2408:8666:200:10::/64  </a:t>
            </a:r>
            <a:r>
              <a:rPr lang="en-US" altLang="zh-CN" sz="1100" kern="0" dirty="0">
                <a:solidFill>
                  <a:srgbClr val="FF0000"/>
                </a:solidFill>
                <a:latin typeface="微软雅黑" panose="020B0503020204020204" pitchFamily="34" charset="-122"/>
                <a:ea typeface="微软雅黑" panose="020B0503020204020204" pitchFamily="34" charset="-122"/>
              </a:rPr>
              <a:t>export-route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[BRAS-dhcp6-pool-ipv6-dakehu] </a:t>
            </a:r>
            <a:r>
              <a:rPr lang="en-US" altLang="zh-CN" sz="1100" kern="0" dirty="0" err="1">
                <a:solidFill>
                  <a:srgbClr val="262626"/>
                </a:solidFill>
                <a:latin typeface="微软雅黑" panose="020B0503020204020204" pitchFamily="34" charset="-122"/>
                <a:ea typeface="微软雅黑" panose="020B0503020204020204" pitchFamily="34" charset="-122"/>
              </a:rPr>
              <a:t>dns</a:t>
            </a:r>
            <a:r>
              <a:rPr lang="en-US" altLang="zh-CN" sz="1100" kern="0" dirty="0">
                <a:solidFill>
                  <a:srgbClr val="262626"/>
                </a:solidFill>
                <a:latin typeface="微软雅黑" panose="020B0503020204020204" pitchFamily="34" charset="-122"/>
                <a:ea typeface="微软雅黑" panose="020B0503020204020204" pitchFamily="34" charset="-122"/>
              </a:rPr>
              <a:t>-server 2408:8001:7000::1</a:t>
            </a:r>
          </a:p>
        </p:txBody>
      </p:sp>
      <p:sp>
        <p:nvSpPr>
          <p:cNvPr id="131" name="矩形 130"/>
          <p:cNvSpPr/>
          <p:nvPr/>
        </p:nvSpPr>
        <p:spPr>
          <a:xfrm>
            <a:off x="1015332" y="2941517"/>
            <a:ext cx="7229076" cy="1188132"/>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domain name domainipv6-dakehu</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[BRAS-isp-domainipv6-dakehu] authentication </a:t>
            </a:r>
            <a:r>
              <a:rPr lang="en-US" altLang="zh-CN" sz="1100" kern="0" dirty="0" err="1">
                <a:solidFill>
                  <a:srgbClr val="262626"/>
                </a:solidFill>
                <a:latin typeface="微软雅黑" panose="020B0503020204020204" pitchFamily="34" charset="-122"/>
                <a:ea typeface="微软雅黑" panose="020B0503020204020204" pitchFamily="34" charset="-122"/>
              </a:rPr>
              <a:t>ipoe</a:t>
            </a:r>
            <a:r>
              <a:rPr lang="en-US" altLang="zh-CN" sz="1100" kern="0" dirty="0">
                <a:solidFill>
                  <a:srgbClr val="262626"/>
                </a:solidFill>
                <a:latin typeface="微软雅黑" panose="020B0503020204020204" pitchFamily="34" charset="-122"/>
                <a:ea typeface="微软雅黑" panose="020B0503020204020204" pitchFamily="34" charset="-122"/>
              </a:rPr>
              <a:t> </a:t>
            </a:r>
            <a:r>
              <a:rPr lang="en-US" altLang="zh-CN" sz="1100" kern="0" dirty="0">
                <a:solidFill>
                  <a:srgbClr val="FF0000"/>
                </a:solidFill>
                <a:latin typeface="微软雅黑" panose="020B0503020204020204" pitchFamily="34" charset="-122"/>
                <a:ea typeface="微软雅黑" panose="020B0503020204020204" pitchFamily="34" charset="-122"/>
              </a:rPr>
              <a:t>none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[BRAS-isp-domainipv6-dakehu] authorization </a:t>
            </a:r>
            <a:r>
              <a:rPr lang="en-US" altLang="zh-CN" sz="1100" kern="0" dirty="0" err="1">
                <a:solidFill>
                  <a:srgbClr val="262626"/>
                </a:solidFill>
                <a:latin typeface="微软雅黑" panose="020B0503020204020204" pitchFamily="34" charset="-122"/>
                <a:ea typeface="微软雅黑" panose="020B0503020204020204" pitchFamily="34" charset="-122"/>
              </a:rPr>
              <a:t>ipoe</a:t>
            </a:r>
            <a:r>
              <a:rPr lang="en-US" altLang="zh-CN" sz="1100" kern="0" dirty="0">
                <a:solidFill>
                  <a:srgbClr val="262626"/>
                </a:solidFill>
                <a:latin typeface="微软雅黑" panose="020B0503020204020204" pitchFamily="34" charset="-122"/>
                <a:ea typeface="微软雅黑" panose="020B0503020204020204" pitchFamily="34" charset="-122"/>
              </a:rPr>
              <a:t> </a:t>
            </a:r>
            <a:r>
              <a:rPr lang="en-US" altLang="zh-CN" sz="1100" kern="0" dirty="0">
                <a:solidFill>
                  <a:srgbClr val="FF0000"/>
                </a:solidFill>
                <a:latin typeface="微软雅黑" panose="020B0503020204020204" pitchFamily="34" charset="-122"/>
                <a:ea typeface="微软雅黑" panose="020B0503020204020204" pitchFamily="34" charset="-122"/>
              </a:rPr>
              <a:t>none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[BRAS-isp-domainipv6-dakehu] accounting </a:t>
            </a:r>
            <a:r>
              <a:rPr lang="en-US" altLang="zh-CN" sz="1100" kern="0" dirty="0" err="1">
                <a:solidFill>
                  <a:srgbClr val="262626"/>
                </a:solidFill>
                <a:latin typeface="微软雅黑" panose="020B0503020204020204" pitchFamily="34" charset="-122"/>
                <a:ea typeface="微软雅黑" panose="020B0503020204020204" pitchFamily="34" charset="-122"/>
              </a:rPr>
              <a:t>ipoe</a:t>
            </a:r>
            <a:r>
              <a:rPr lang="en-US" altLang="zh-CN" sz="1100" kern="0" dirty="0">
                <a:solidFill>
                  <a:srgbClr val="262626"/>
                </a:solidFill>
                <a:latin typeface="微软雅黑" panose="020B0503020204020204" pitchFamily="34" charset="-122"/>
                <a:ea typeface="微软雅黑" panose="020B0503020204020204" pitchFamily="34" charset="-122"/>
              </a:rPr>
              <a:t> </a:t>
            </a:r>
            <a:r>
              <a:rPr lang="en-US" altLang="zh-CN" sz="1100" kern="0" dirty="0">
                <a:solidFill>
                  <a:srgbClr val="FF0000"/>
                </a:solidFill>
                <a:latin typeface="微软雅黑" panose="020B0503020204020204" pitchFamily="34" charset="-122"/>
                <a:ea typeface="微软雅黑" panose="020B0503020204020204" pitchFamily="34" charset="-122"/>
              </a:rPr>
              <a:t>none</a:t>
            </a:r>
          </a:p>
        </p:txBody>
      </p:sp>
      <p:sp>
        <p:nvSpPr>
          <p:cNvPr id="132" name="矩形 131"/>
          <p:cNvSpPr/>
          <p:nvPr/>
        </p:nvSpPr>
        <p:spPr>
          <a:xfrm>
            <a:off x="953598" y="1059582"/>
            <a:ext cx="7073640"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配置</a:t>
            </a:r>
            <a:r>
              <a:rPr lang="en-US" altLang="zh-CN" sz="900" dirty="0">
                <a:solidFill>
                  <a:srgbClr val="4A4949"/>
                </a:solidFill>
                <a:latin typeface="微软雅黑" panose="020B0503020204020204" pitchFamily="34" charset="-122"/>
                <a:ea typeface="微软雅黑" panose="020B0503020204020204" pitchFamily="34" charset="-122"/>
              </a:rPr>
              <a:t>DHCPv6</a:t>
            </a:r>
            <a:r>
              <a:rPr lang="zh-CN" altLang="en-US" sz="900" dirty="0">
                <a:solidFill>
                  <a:srgbClr val="4A4949"/>
                </a:solidFill>
                <a:latin typeface="微软雅黑" panose="020B0503020204020204" pitchFamily="34" charset="-122"/>
                <a:ea typeface="微软雅黑" panose="020B0503020204020204" pitchFamily="34" charset="-122"/>
              </a:rPr>
              <a:t>，发布网段路由</a:t>
            </a:r>
          </a:p>
        </p:txBody>
      </p:sp>
      <p:sp>
        <p:nvSpPr>
          <p:cNvPr id="133" name="矩形 132"/>
          <p:cNvSpPr/>
          <p:nvPr/>
        </p:nvSpPr>
        <p:spPr>
          <a:xfrm>
            <a:off x="995944" y="2733768"/>
            <a:ext cx="7231896"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创建</a:t>
            </a:r>
            <a:r>
              <a:rPr lang="en-US" altLang="zh-CN" sz="900" dirty="0">
                <a:solidFill>
                  <a:srgbClr val="4A4949"/>
                </a:solidFill>
                <a:latin typeface="微软雅黑" panose="020B0503020204020204" pitchFamily="34" charset="-122"/>
                <a:ea typeface="微软雅黑" panose="020B0503020204020204" pitchFamily="34" charset="-122"/>
              </a:rPr>
              <a:t>domain</a:t>
            </a:r>
            <a:r>
              <a:rPr lang="zh-CN" altLang="en-US" sz="900" dirty="0">
                <a:solidFill>
                  <a:srgbClr val="4A4949"/>
                </a:solidFill>
                <a:latin typeface="微软雅黑" panose="020B0503020204020204" pitchFamily="34" charset="-122"/>
                <a:ea typeface="微软雅黑" panose="020B0503020204020204" pitchFamily="34" charset="-122"/>
              </a:rPr>
              <a:t>域，认证类型指定为</a:t>
            </a:r>
            <a:r>
              <a:rPr lang="en-US" altLang="zh-CN" sz="900" dirty="0">
                <a:solidFill>
                  <a:srgbClr val="4A4949"/>
                </a:solidFill>
                <a:latin typeface="微软雅黑" panose="020B0503020204020204" pitchFamily="34" charset="-122"/>
                <a:ea typeface="微软雅黑" panose="020B0503020204020204" pitchFamily="34" charset="-122"/>
              </a:rPr>
              <a:t>none</a:t>
            </a:r>
          </a:p>
        </p:txBody>
      </p:sp>
    </p:spTree>
    <p:extLst>
      <p:ext uri="{BB962C8B-B14F-4D97-AF65-F5344CB8AC3E}">
        <p14:creationId xmlns:p14="http://schemas.microsoft.com/office/powerpoint/2010/main" val="72926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企业专线及运营商网管业务（</a:t>
            </a:r>
            <a:r>
              <a:rPr lang="en-US" altLang="zh-CN" dirty="0" smtClean="0"/>
              <a:t>IPv6</a:t>
            </a:r>
            <a:r>
              <a:rPr lang="zh-CN" altLang="en-US" dirty="0" smtClean="0"/>
              <a:t>）</a:t>
            </a:r>
            <a:endParaRPr lang="zh-CN" altLang="en-US" dirty="0"/>
          </a:p>
        </p:txBody>
      </p:sp>
      <p:sp>
        <p:nvSpPr>
          <p:cNvPr id="131" name="矩形 130"/>
          <p:cNvSpPr/>
          <p:nvPr/>
        </p:nvSpPr>
        <p:spPr>
          <a:xfrm>
            <a:off x="1015332" y="1071679"/>
            <a:ext cx="7229076" cy="2094137"/>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[BRAS]interface Route-Aggregation1.3</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[BRAS-Route-Aggregation1.3] </a:t>
            </a:r>
            <a:r>
              <a:rPr lang="en-US" altLang="zh-CN" sz="1100" kern="0" dirty="0">
                <a:solidFill>
                  <a:srgbClr val="FF0000"/>
                </a:solidFill>
                <a:latin typeface="微软雅黑" panose="020B0503020204020204" pitchFamily="34" charset="-122"/>
                <a:ea typeface="微软雅黑" panose="020B0503020204020204" pitchFamily="34" charset="-122"/>
              </a:rPr>
              <a:t>user-</a:t>
            </a:r>
            <a:r>
              <a:rPr lang="en-US" altLang="zh-CN" sz="1100" kern="0" dirty="0" err="1">
                <a:solidFill>
                  <a:srgbClr val="FF0000"/>
                </a:solidFill>
                <a:latin typeface="微软雅黑" panose="020B0503020204020204" pitchFamily="34" charset="-122"/>
                <a:ea typeface="微软雅黑" panose="020B0503020204020204" pitchFamily="34" charset="-122"/>
              </a:rPr>
              <a:t>vlan</a:t>
            </a:r>
            <a:r>
              <a:rPr lang="en-US" altLang="zh-CN" sz="1100" kern="0" dirty="0">
                <a:solidFill>
                  <a:srgbClr val="FF0000"/>
                </a:solidFill>
                <a:latin typeface="微软雅黑" panose="020B0503020204020204" pitchFamily="34" charset="-122"/>
                <a:ea typeface="微软雅黑" panose="020B0503020204020204" pitchFamily="34" charset="-122"/>
              </a:rPr>
              <a:t> </a:t>
            </a:r>
            <a:r>
              <a:rPr lang="en-US" altLang="zh-CN" sz="1100" kern="0" dirty="0">
                <a:solidFill>
                  <a:srgbClr val="262626"/>
                </a:solidFill>
                <a:latin typeface="微软雅黑" panose="020B0503020204020204" pitchFamily="34" charset="-122"/>
                <a:ea typeface="微软雅黑" panose="020B0503020204020204" pitchFamily="34" charset="-122"/>
              </a:rPr>
              <a:t>dot1q vid 2000 second-dot1q 880</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[BRAS-Route-Aggregation1.3] </a:t>
            </a:r>
            <a:r>
              <a:rPr lang="en-US" altLang="zh-CN" sz="1100" kern="0" dirty="0">
                <a:solidFill>
                  <a:srgbClr val="FF0000"/>
                </a:solidFill>
                <a:latin typeface="微软雅黑" panose="020B0503020204020204" pitchFamily="34" charset="-122"/>
                <a:ea typeface="微软雅黑" panose="020B0503020204020204" pitchFamily="34" charset="-122"/>
              </a:rPr>
              <a:t>ipv6 address </a:t>
            </a:r>
            <a:r>
              <a:rPr lang="en-US" altLang="zh-CN" sz="1100" kern="0" dirty="0">
                <a:solidFill>
                  <a:srgbClr val="262626"/>
                </a:solidFill>
                <a:latin typeface="微软雅黑" panose="020B0503020204020204" pitchFamily="34" charset="-122"/>
                <a:ea typeface="微软雅黑" panose="020B0503020204020204" pitchFamily="34" charset="-122"/>
              </a:rPr>
              <a:t>2408:8666:200:10::1/64             </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[BRAS-Route-Aggregation1.3] undo ipv6 </a:t>
            </a:r>
            <a:r>
              <a:rPr lang="en-US" altLang="zh-CN" sz="1100" kern="0" dirty="0" err="1">
                <a:solidFill>
                  <a:srgbClr val="262626"/>
                </a:solidFill>
                <a:latin typeface="微软雅黑" panose="020B0503020204020204" pitchFamily="34" charset="-122"/>
                <a:ea typeface="微软雅黑" panose="020B0503020204020204" pitchFamily="34" charset="-122"/>
              </a:rPr>
              <a:t>nd</a:t>
            </a:r>
            <a:r>
              <a:rPr lang="en-US" altLang="zh-CN" sz="1100" kern="0" dirty="0">
                <a:solidFill>
                  <a:srgbClr val="262626"/>
                </a:solidFill>
                <a:latin typeface="微软雅黑" panose="020B0503020204020204" pitchFamily="34" charset="-122"/>
                <a:ea typeface="微软雅黑" panose="020B0503020204020204" pitchFamily="34" charset="-122"/>
              </a:rPr>
              <a:t> </a:t>
            </a:r>
            <a:r>
              <a:rPr lang="en-US" altLang="zh-CN" sz="1100" kern="0" dirty="0" err="1">
                <a:solidFill>
                  <a:srgbClr val="262626"/>
                </a:solidFill>
                <a:latin typeface="微软雅黑" panose="020B0503020204020204" pitchFamily="34" charset="-122"/>
                <a:ea typeface="微软雅黑" panose="020B0503020204020204" pitchFamily="34" charset="-122"/>
              </a:rPr>
              <a:t>ra</a:t>
            </a:r>
            <a:r>
              <a:rPr lang="en-US" altLang="zh-CN" sz="1100" kern="0" dirty="0">
                <a:solidFill>
                  <a:srgbClr val="262626"/>
                </a:solidFill>
                <a:latin typeface="微软雅黑" panose="020B0503020204020204" pitchFamily="34" charset="-122"/>
                <a:ea typeface="微软雅黑" panose="020B0503020204020204" pitchFamily="34" charset="-122"/>
              </a:rPr>
              <a:t> halt</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[BRAS-Route-Aggregation1.3] ip subscriber </a:t>
            </a:r>
            <a:r>
              <a:rPr lang="en-US" altLang="zh-CN" sz="1100" kern="0" dirty="0">
                <a:solidFill>
                  <a:srgbClr val="FF0000"/>
                </a:solidFill>
                <a:latin typeface="微软雅黑" panose="020B0503020204020204" pitchFamily="34" charset="-122"/>
                <a:ea typeface="微软雅黑" panose="020B0503020204020204" pitchFamily="34" charset="-122"/>
              </a:rPr>
              <a:t>l2-connected </a:t>
            </a:r>
            <a:r>
              <a:rPr lang="en-US" altLang="zh-CN" sz="1100" kern="0" dirty="0">
                <a:solidFill>
                  <a:srgbClr val="262626"/>
                </a:solidFill>
                <a:latin typeface="微软雅黑" panose="020B0503020204020204" pitchFamily="34" charset="-122"/>
                <a:ea typeface="微软雅黑" panose="020B0503020204020204" pitchFamily="34" charset="-122"/>
              </a:rPr>
              <a:t>enable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[BRAS-Route-Aggregation1.3] ip subscriber initiator </a:t>
            </a:r>
            <a:r>
              <a:rPr lang="en-US" altLang="zh-CN" sz="1100" kern="0" dirty="0">
                <a:solidFill>
                  <a:srgbClr val="FF0000"/>
                </a:solidFill>
                <a:latin typeface="微软雅黑" panose="020B0503020204020204" pitchFamily="34" charset="-122"/>
                <a:ea typeface="微软雅黑" panose="020B0503020204020204" pitchFamily="34" charset="-122"/>
              </a:rPr>
              <a:t>unclassified-ipv6 </a:t>
            </a:r>
            <a:r>
              <a:rPr lang="en-US" altLang="zh-CN" sz="1100" kern="0" dirty="0">
                <a:solidFill>
                  <a:srgbClr val="262626"/>
                </a:solidFill>
                <a:latin typeface="微软雅黑" panose="020B0503020204020204" pitchFamily="34" charset="-122"/>
                <a:ea typeface="微软雅黑" panose="020B0503020204020204" pitchFamily="34" charset="-122"/>
              </a:rPr>
              <a:t>enable matching-user</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[BRAS-Route-Aggregation1.3] ip subscriber initiator </a:t>
            </a:r>
            <a:r>
              <a:rPr lang="en-US" altLang="zh-CN" sz="1100" kern="0" dirty="0" err="1">
                <a:solidFill>
                  <a:srgbClr val="FF0000"/>
                </a:solidFill>
                <a:latin typeface="微软雅黑" panose="020B0503020204020204" pitchFamily="34" charset="-122"/>
                <a:ea typeface="微软雅黑" panose="020B0503020204020204" pitchFamily="34" charset="-122"/>
              </a:rPr>
              <a:t>ndrs</a:t>
            </a:r>
            <a:r>
              <a:rPr lang="en-US" altLang="zh-CN" sz="1100" kern="0" dirty="0">
                <a:solidFill>
                  <a:srgbClr val="262626"/>
                </a:solidFill>
                <a:latin typeface="微软雅黑" panose="020B0503020204020204" pitchFamily="34" charset="-122"/>
                <a:ea typeface="微软雅黑" panose="020B0503020204020204" pitchFamily="34" charset="-122"/>
              </a:rPr>
              <a:t> enable</a:t>
            </a:r>
          </a:p>
        </p:txBody>
      </p:sp>
      <p:sp>
        <p:nvSpPr>
          <p:cNvPr id="133" name="矩形 132"/>
          <p:cNvSpPr/>
          <p:nvPr/>
        </p:nvSpPr>
        <p:spPr>
          <a:xfrm>
            <a:off x="1012512" y="843558"/>
            <a:ext cx="7231896"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配置子接口，开启</a:t>
            </a:r>
            <a:r>
              <a:rPr lang="en-US" altLang="zh-CN" sz="900" dirty="0">
                <a:solidFill>
                  <a:srgbClr val="4A4949"/>
                </a:solidFill>
                <a:latin typeface="微软雅黑" panose="020B0503020204020204" pitchFamily="34" charset="-122"/>
                <a:ea typeface="微软雅黑" panose="020B0503020204020204" pitchFamily="34" charset="-122"/>
              </a:rPr>
              <a:t>VLAN</a:t>
            </a:r>
            <a:r>
              <a:rPr lang="zh-CN" altLang="en-US" sz="900" dirty="0">
                <a:solidFill>
                  <a:srgbClr val="4A4949"/>
                </a:solidFill>
                <a:latin typeface="微软雅黑" panose="020B0503020204020204" pitchFamily="34" charset="-122"/>
                <a:ea typeface="微软雅黑" panose="020B0503020204020204" pitchFamily="34" charset="-122"/>
              </a:rPr>
              <a:t>终结，</a:t>
            </a:r>
            <a:r>
              <a:rPr lang="en-US" altLang="zh-CN" sz="900" dirty="0">
                <a:solidFill>
                  <a:srgbClr val="4A4949"/>
                </a:solidFill>
                <a:latin typeface="微软雅黑" panose="020B0503020204020204" pitchFamily="34" charset="-122"/>
                <a:ea typeface="微软雅黑" panose="020B0503020204020204" pitchFamily="34" charset="-122"/>
              </a:rPr>
              <a:t>ARP</a:t>
            </a:r>
            <a:r>
              <a:rPr lang="zh-CN" altLang="en-US" sz="900" dirty="0">
                <a:solidFill>
                  <a:srgbClr val="4A4949"/>
                </a:solidFill>
                <a:latin typeface="微软雅黑" panose="020B0503020204020204" pitchFamily="34" charset="-122"/>
                <a:ea typeface="微软雅黑" panose="020B0503020204020204" pitchFamily="34" charset="-122"/>
              </a:rPr>
              <a:t>触发接入等</a:t>
            </a:r>
            <a:endParaRPr lang="en-US" altLang="zh-CN" sz="900" dirty="0">
              <a:solidFill>
                <a:srgbClr val="4A4949"/>
              </a:solidFill>
              <a:latin typeface="微软雅黑" panose="020B0503020204020204" pitchFamily="34" charset="-122"/>
              <a:ea typeface="微软雅黑" panose="020B0503020204020204" pitchFamily="34" charset="-122"/>
            </a:endParaRPr>
          </a:p>
        </p:txBody>
      </p:sp>
      <p:sp>
        <p:nvSpPr>
          <p:cNvPr id="7" name="矩形 6"/>
          <p:cNvSpPr/>
          <p:nvPr/>
        </p:nvSpPr>
        <p:spPr>
          <a:xfrm>
            <a:off x="1015332" y="3813889"/>
            <a:ext cx="7236804" cy="810089"/>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ip subscriber session static ipv6 </a:t>
            </a:r>
            <a:r>
              <a:rPr lang="en-US" altLang="zh-CN" sz="1100" kern="0" dirty="0">
                <a:solidFill>
                  <a:srgbClr val="FF0000"/>
                </a:solidFill>
                <a:latin typeface="微软雅黑" panose="020B0503020204020204" pitchFamily="34" charset="-122"/>
                <a:ea typeface="微软雅黑" panose="020B0503020204020204" pitchFamily="34" charset="-122"/>
              </a:rPr>
              <a:t>2408:8666:200:10::8</a:t>
            </a:r>
            <a:r>
              <a:rPr lang="en-US" altLang="zh-CN" sz="1100" kern="0" dirty="0">
                <a:solidFill>
                  <a:srgbClr val="262626"/>
                </a:solidFill>
                <a:latin typeface="微软雅黑" panose="020B0503020204020204" pitchFamily="34" charset="-122"/>
                <a:ea typeface="微软雅黑" panose="020B0503020204020204" pitchFamily="34" charset="-122"/>
              </a:rPr>
              <a:t> domain </a:t>
            </a:r>
            <a:r>
              <a:rPr lang="en-US" altLang="zh-CN" sz="1100" kern="0" dirty="0">
                <a:solidFill>
                  <a:srgbClr val="FF0000"/>
                </a:solidFill>
                <a:latin typeface="微软雅黑" panose="020B0503020204020204" pitchFamily="34" charset="-122"/>
                <a:ea typeface="微软雅黑" panose="020B0503020204020204" pitchFamily="34" charset="-122"/>
              </a:rPr>
              <a:t>domainipv6-dakehu</a:t>
            </a:r>
            <a:r>
              <a:rPr lang="en-US" altLang="zh-CN" sz="1100" kern="0" dirty="0">
                <a:solidFill>
                  <a:srgbClr val="262626"/>
                </a:solidFill>
                <a:latin typeface="微软雅黑" panose="020B0503020204020204" pitchFamily="34" charset="-122"/>
                <a:ea typeface="微软雅黑" panose="020B0503020204020204" pitchFamily="34" charset="-122"/>
              </a:rPr>
              <a:t> interface </a:t>
            </a:r>
            <a:r>
              <a:rPr lang="en-US" altLang="zh-CN" sz="1100" kern="0" dirty="0">
                <a:solidFill>
                  <a:srgbClr val="FF0000"/>
                </a:solidFill>
                <a:latin typeface="微软雅黑" panose="020B0503020204020204" pitchFamily="34" charset="-122"/>
                <a:ea typeface="微软雅黑" panose="020B0503020204020204" pitchFamily="34" charset="-122"/>
              </a:rPr>
              <a:t>Route-Aggregation1.3</a:t>
            </a:r>
            <a:r>
              <a:rPr lang="en-US" altLang="zh-CN" sz="1100" kern="0" dirty="0">
                <a:solidFill>
                  <a:srgbClr val="262626"/>
                </a:solidFill>
                <a:latin typeface="微软雅黑" panose="020B0503020204020204" pitchFamily="34" charset="-122"/>
                <a:ea typeface="微软雅黑" panose="020B0503020204020204" pitchFamily="34" charset="-122"/>
              </a:rPr>
              <a:t> </a:t>
            </a:r>
            <a:r>
              <a:rPr lang="en-US" altLang="zh-CN" sz="1100" kern="0" dirty="0" err="1">
                <a:solidFill>
                  <a:srgbClr val="262626"/>
                </a:solidFill>
                <a:latin typeface="微软雅黑" panose="020B0503020204020204" pitchFamily="34" charset="-122"/>
                <a:ea typeface="微软雅黑" panose="020B0503020204020204" pitchFamily="34" charset="-122"/>
              </a:rPr>
              <a:t>vlan</a:t>
            </a:r>
            <a:r>
              <a:rPr lang="en-US" altLang="zh-CN" sz="1100" kern="0" dirty="0">
                <a:solidFill>
                  <a:srgbClr val="262626"/>
                </a:solidFill>
                <a:latin typeface="微软雅黑" panose="020B0503020204020204" pitchFamily="34" charset="-122"/>
                <a:ea typeface="微软雅黑" panose="020B0503020204020204" pitchFamily="34" charset="-122"/>
              </a:rPr>
              <a:t> </a:t>
            </a:r>
            <a:r>
              <a:rPr lang="en-US" altLang="zh-CN" sz="1100" kern="0" dirty="0">
                <a:solidFill>
                  <a:srgbClr val="FF0000"/>
                </a:solidFill>
                <a:latin typeface="微软雅黑" panose="020B0503020204020204" pitchFamily="34" charset="-122"/>
                <a:ea typeface="微软雅黑" panose="020B0503020204020204" pitchFamily="34" charset="-122"/>
              </a:rPr>
              <a:t>2000 </a:t>
            </a:r>
            <a:r>
              <a:rPr lang="en-US" altLang="zh-CN" sz="1100" kern="0" dirty="0">
                <a:solidFill>
                  <a:srgbClr val="262626"/>
                </a:solidFill>
                <a:latin typeface="微软雅黑" panose="020B0503020204020204" pitchFamily="34" charset="-122"/>
                <a:ea typeface="微软雅黑" panose="020B0503020204020204" pitchFamily="34" charset="-122"/>
              </a:rPr>
              <a:t>second-</a:t>
            </a:r>
            <a:r>
              <a:rPr lang="en-US" altLang="zh-CN" sz="1100" kern="0" dirty="0" err="1">
                <a:solidFill>
                  <a:srgbClr val="262626"/>
                </a:solidFill>
                <a:latin typeface="微软雅黑" panose="020B0503020204020204" pitchFamily="34" charset="-122"/>
                <a:ea typeface="微软雅黑" panose="020B0503020204020204" pitchFamily="34" charset="-122"/>
              </a:rPr>
              <a:t>vlan</a:t>
            </a:r>
            <a:r>
              <a:rPr lang="en-US" altLang="zh-CN" sz="1100" kern="0" dirty="0">
                <a:solidFill>
                  <a:srgbClr val="262626"/>
                </a:solidFill>
                <a:latin typeface="微软雅黑" panose="020B0503020204020204" pitchFamily="34" charset="-122"/>
                <a:ea typeface="微软雅黑" panose="020B0503020204020204" pitchFamily="34" charset="-122"/>
              </a:rPr>
              <a:t> </a:t>
            </a:r>
            <a:r>
              <a:rPr lang="en-US" altLang="zh-CN" sz="1100" kern="0" dirty="0">
                <a:solidFill>
                  <a:srgbClr val="FF0000"/>
                </a:solidFill>
                <a:latin typeface="微软雅黑" panose="020B0503020204020204" pitchFamily="34" charset="-122"/>
                <a:ea typeface="微软雅黑" panose="020B0503020204020204" pitchFamily="34" charset="-122"/>
              </a:rPr>
              <a:t>880 request-online </a:t>
            </a:r>
            <a:r>
              <a:rPr lang="en-US" altLang="zh-CN" sz="1100" kern="0" dirty="0">
                <a:solidFill>
                  <a:srgbClr val="262626"/>
                </a:solidFill>
                <a:latin typeface="微软雅黑" panose="020B0503020204020204" pitchFamily="34" charset="-122"/>
                <a:ea typeface="微软雅黑" panose="020B0503020204020204" pitchFamily="34" charset="-122"/>
              </a:rPr>
              <a:t>gateway ipv6 </a:t>
            </a:r>
            <a:r>
              <a:rPr lang="en-US" altLang="zh-CN" sz="1100" kern="0" dirty="0" smtClean="0">
                <a:solidFill>
                  <a:srgbClr val="FF0000"/>
                </a:solidFill>
                <a:latin typeface="微软雅黑" panose="020B0503020204020204" pitchFamily="34" charset="-122"/>
                <a:ea typeface="微软雅黑" panose="020B0503020204020204" pitchFamily="34" charset="-122"/>
              </a:rPr>
              <a:t>2408:8666:200:10::</a:t>
            </a:r>
            <a:r>
              <a:rPr lang="en-US" altLang="zh-CN" sz="1100" kern="0" dirty="0">
                <a:solidFill>
                  <a:srgbClr val="FF0000"/>
                </a:solidFill>
                <a:latin typeface="微软雅黑" panose="020B0503020204020204" pitchFamily="34" charset="-122"/>
                <a:ea typeface="微软雅黑" panose="020B0503020204020204" pitchFamily="34" charset="-122"/>
              </a:rPr>
              <a:t>1</a:t>
            </a:r>
          </a:p>
        </p:txBody>
      </p:sp>
      <p:sp>
        <p:nvSpPr>
          <p:cNvPr id="8" name="矩形 7"/>
          <p:cNvSpPr/>
          <p:nvPr/>
        </p:nvSpPr>
        <p:spPr>
          <a:xfrm>
            <a:off x="953598" y="3554879"/>
            <a:ext cx="7073640"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全局配置静态</a:t>
            </a:r>
            <a:r>
              <a:rPr lang="en-US" altLang="zh-CN" sz="900" dirty="0">
                <a:solidFill>
                  <a:srgbClr val="4A4949"/>
                </a:solidFill>
                <a:latin typeface="微软雅黑" panose="020B0503020204020204" pitchFamily="34" charset="-122"/>
                <a:ea typeface="微软雅黑" panose="020B0503020204020204" pitchFamily="34" charset="-122"/>
              </a:rPr>
              <a:t>IPv6 </a:t>
            </a:r>
            <a:r>
              <a:rPr lang="en-US" altLang="zh-CN" sz="900" dirty="0" err="1">
                <a:solidFill>
                  <a:srgbClr val="4A4949"/>
                </a:solidFill>
                <a:latin typeface="微软雅黑" panose="020B0503020204020204" pitchFamily="34" charset="-122"/>
                <a:ea typeface="微软雅黑" panose="020B0503020204020204" pitchFamily="34" charset="-122"/>
              </a:rPr>
              <a:t>IPoE</a:t>
            </a:r>
            <a:r>
              <a:rPr lang="zh-CN" altLang="en-US" sz="900" dirty="0">
                <a:solidFill>
                  <a:srgbClr val="4A4949"/>
                </a:solidFill>
                <a:latin typeface="微软雅黑" panose="020B0503020204020204" pitchFamily="34" charset="-122"/>
                <a:ea typeface="微软雅黑" panose="020B0503020204020204" pitchFamily="34" charset="-122"/>
              </a:rPr>
              <a:t>会话，与</a:t>
            </a:r>
            <a:r>
              <a:rPr lang="en-US" altLang="zh-CN" sz="900" dirty="0">
                <a:solidFill>
                  <a:srgbClr val="4A4949"/>
                </a:solidFill>
                <a:latin typeface="微软雅黑" panose="020B0503020204020204" pitchFamily="34" charset="-122"/>
                <a:ea typeface="微软雅黑" panose="020B0503020204020204" pitchFamily="34" charset="-122"/>
              </a:rPr>
              <a:t>domain</a:t>
            </a:r>
            <a:r>
              <a:rPr lang="zh-CN" altLang="en-US" sz="900" dirty="0">
                <a:solidFill>
                  <a:srgbClr val="4A4949"/>
                </a:solidFill>
                <a:latin typeface="微软雅黑" panose="020B0503020204020204" pitchFamily="34" charset="-122"/>
                <a:ea typeface="微软雅黑" panose="020B0503020204020204" pitchFamily="34" charset="-122"/>
              </a:rPr>
              <a:t>域、接口、</a:t>
            </a:r>
            <a:r>
              <a:rPr lang="en-US" altLang="zh-CN" sz="900" dirty="0">
                <a:solidFill>
                  <a:srgbClr val="4A4949"/>
                </a:solidFill>
                <a:latin typeface="微软雅黑" panose="020B0503020204020204" pitchFamily="34" charset="-122"/>
                <a:ea typeface="微软雅黑" panose="020B0503020204020204" pitchFamily="34" charset="-122"/>
              </a:rPr>
              <a:t>VLAN</a:t>
            </a:r>
            <a:r>
              <a:rPr lang="zh-CN" altLang="en-US" sz="900" dirty="0">
                <a:solidFill>
                  <a:srgbClr val="4A4949"/>
                </a:solidFill>
                <a:latin typeface="微软雅黑" panose="020B0503020204020204" pitchFamily="34" charset="-122"/>
                <a:ea typeface="微软雅黑" panose="020B0503020204020204" pitchFamily="34" charset="-122"/>
              </a:rPr>
              <a:t>和网关进行绑定，并主动邀请终端上线</a:t>
            </a:r>
          </a:p>
        </p:txBody>
      </p:sp>
    </p:spTree>
    <p:extLst>
      <p:ext uri="{BB962C8B-B14F-4D97-AF65-F5344CB8AC3E}">
        <p14:creationId xmlns:p14="http://schemas.microsoft.com/office/powerpoint/2010/main" val="293954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宽带及机</a:t>
            </a:r>
            <a:r>
              <a:rPr lang="zh-CN" altLang="en-US" dirty="0"/>
              <a:t>顶</a:t>
            </a:r>
            <a:r>
              <a:rPr lang="zh-CN" altLang="en-US" dirty="0" smtClean="0"/>
              <a:t>盒</a:t>
            </a:r>
            <a:r>
              <a:rPr lang="en-US" altLang="zh-CN" dirty="0" smtClean="0"/>
              <a:t>IPTV</a:t>
            </a:r>
            <a:r>
              <a:rPr lang="zh-CN" altLang="en-US" dirty="0" smtClean="0"/>
              <a:t>业务</a:t>
            </a:r>
            <a:endParaRPr lang="zh-CN" altLang="en-US" dirty="0"/>
          </a:p>
        </p:txBody>
      </p:sp>
      <p:sp>
        <p:nvSpPr>
          <p:cNvPr id="6" name="燕尾形 5"/>
          <p:cNvSpPr/>
          <p:nvPr/>
        </p:nvSpPr>
        <p:spPr>
          <a:xfrm rot="5400000">
            <a:off x="5275268" y="1548027"/>
            <a:ext cx="270030" cy="432048"/>
          </a:xfrm>
          <a:prstGeom prst="chevron">
            <a:avLst/>
          </a:prstGeom>
          <a:solidFill>
            <a:srgbClr val="FFE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lnSpc>
                <a:spcPct val="130000"/>
              </a:lnSpc>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cxnSp>
        <p:nvCxnSpPr>
          <p:cNvPr id="7" name="直接连接符 16"/>
          <p:cNvCxnSpPr/>
          <p:nvPr/>
        </p:nvCxnSpPr>
        <p:spPr>
          <a:xfrm>
            <a:off x="5410283" y="1980075"/>
            <a:ext cx="2727303" cy="0"/>
          </a:xfrm>
          <a:prstGeom prst="line">
            <a:avLst/>
          </a:prstGeom>
          <a:ln>
            <a:solidFill>
              <a:srgbClr val="A0A0A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663032" y="1059582"/>
            <a:ext cx="959223" cy="315465"/>
          </a:xfrm>
          <a:prstGeom prst="rect">
            <a:avLst/>
          </a:prstGeom>
        </p:spPr>
        <p:txBody>
          <a:bodyPr wrap="none" lIns="68573" tIns="34287" rIns="68573" bIns="34287">
            <a:spAutoFit/>
          </a:bodyPr>
          <a:lstStyle/>
          <a:p>
            <a:pPr defTabSz="914378">
              <a:defRPr/>
            </a:pP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应用场景</a:t>
            </a:r>
          </a:p>
        </p:txBody>
      </p:sp>
      <p:sp>
        <p:nvSpPr>
          <p:cNvPr id="9" name="矩形 8"/>
          <p:cNvSpPr>
            <a:spLocks noChangeArrowheads="1"/>
          </p:cNvSpPr>
          <p:nvPr/>
        </p:nvSpPr>
        <p:spPr bwMode="auto">
          <a:xfrm>
            <a:off x="5626307" y="1554795"/>
            <a:ext cx="2484276" cy="4570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378">
              <a:lnSpc>
                <a:spcPct val="120000"/>
              </a:lnSpc>
              <a:spcBef>
                <a:spcPct val="0"/>
              </a:spcBef>
              <a:buNone/>
              <a:defRPr/>
            </a:pPr>
            <a:r>
              <a:rPr lang="zh-CN" altLang="en-US" sz="1050" dirty="0">
                <a:solidFill>
                  <a:srgbClr val="000000"/>
                </a:solidFill>
                <a:cs typeface="微软雅黑" panose="020B0503020204020204" pitchFamily="34" charset="-122"/>
                <a:sym typeface="微软雅黑" panose="020B0503020204020204" pitchFamily="34" charset="-122"/>
              </a:rPr>
              <a:t>主要应用于家庭宽带，机顶盒</a:t>
            </a:r>
            <a:r>
              <a:rPr lang="en-US" altLang="zh-CN" sz="1050" dirty="0">
                <a:solidFill>
                  <a:srgbClr val="000000"/>
                </a:solidFill>
                <a:cs typeface="微软雅黑" panose="020B0503020204020204" pitchFamily="34" charset="-122"/>
                <a:sym typeface="微软雅黑" panose="020B0503020204020204" pitchFamily="34" charset="-122"/>
              </a:rPr>
              <a:t>IPTV</a:t>
            </a:r>
            <a:r>
              <a:rPr lang="zh-CN" altLang="en-US" sz="1050" dirty="0">
                <a:solidFill>
                  <a:srgbClr val="000000"/>
                </a:solidFill>
                <a:cs typeface="微软雅黑" panose="020B0503020204020204" pitchFamily="34" charset="-122"/>
                <a:sym typeface="微软雅黑" panose="020B0503020204020204" pitchFamily="34" charset="-122"/>
              </a:rPr>
              <a:t>等业务</a:t>
            </a:r>
          </a:p>
        </p:txBody>
      </p:sp>
      <p:sp>
        <p:nvSpPr>
          <p:cNvPr id="10" name="燕尾形 9"/>
          <p:cNvSpPr/>
          <p:nvPr/>
        </p:nvSpPr>
        <p:spPr>
          <a:xfrm rot="5400000">
            <a:off x="5275268" y="2574141"/>
            <a:ext cx="270030" cy="432048"/>
          </a:xfrm>
          <a:prstGeom prst="chevron">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defRPr/>
            </a:pPr>
            <a:endParaRPr lang="zh-CN" altLang="en-US" sz="1400">
              <a:solidFill>
                <a:srgbClr val="FFFFFF">
                  <a:lumMod val="5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1" name="直接连接符 20"/>
          <p:cNvCxnSpPr/>
          <p:nvPr/>
        </p:nvCxnSpPr>
        <p:spPr>
          <a:xfrm>
            <a:off x="5410283" y="3006189"/>
            <a:ext cx="2727303" cy="0"/>
          </a:xfrm>
          <a:prstGeom prst="line">
            <a:avLst/>
          </a:prstGeom>
          <a:ln>
            <a:solidFill>
              <a:srgbClr val="A0A0A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663032" y="2085696"/>
            <a:ext cx="959223" cy="315465"/>
          </a:xfrm>
          <a:prstGeom prst="rect">
            <a:avLst/>
          </a:prstGeom>
        </p:spPr>
        <p:txBody>
          <a:bodyPr wrap="none" lIns="68573" tIns="34287" rIns="68573" bIns="34287">
            <a:spAutoFit/>
          </a:bodyPr>
          <a:lstStyle/>
          <a:p>
            <a:pPr defTabSz="914378">
              <a:defRPr/>
            </a:pP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应用特点</a:t>
            </a:r>
            <a:endParaRPr lang="en-US"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燕尾形 13"/>
          <p:cNvSpPr/>
          <p:nvPr/>
        </p:nvSpPr>
        <p:spPr>
          <a:xfrm rot="5400000">
            <a:off x="5275268" y="3654261"/>
            <a:ext cx="270030" cy="432048"/>
          </a:xfrm>
          <a:prstGeom prst="chevron">
            <a:avLst/>
          </a:prstGeom>
          <a:solidFill>
            <a:srgbClr val="03B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lnSpc>
                <a:spcPct val="130000"/>
              </a:lnSpc>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cxnSp>
        <p:nvCxnSpPr>
          <p:cNvPr id="15" name="直接连接符 24"/>
          <p:cNvCxnSpPr/>
          <p:nvPr/>
        </p:nvCxnSpPr>
        <p:spPr>
          <a:xfrm>
            <a:off x="5410283" y="4086309"/>
            <a:ext cx="2727303" cy="0"/>
          </a:xfrm>
          <a:prstGeom prst="line">
            <a:avLst/>
          </a:prstGeom>
          <a:ln>
            <a:solidFill>
              <a:srgbClr val="A0A0A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5663032" y="3165816"/>
            <a:ext cx="959223" cy="315465"/>
          </a:xfrm>
          <a:prstGeom prst="rect">
            <a:avLst/>
          </a:prstGeom>
        </p:spPr>
        <p:txBody>
          <a:bodyPr wrap="none" lIns="68573" tIns="34287" rIns="68573" bIns="34287">
            <a:spAutoFit/>
          </a:bodyPr>
          <a:lstStyle/>
          <a:p>
            <a:pPr defTabSz="914378">
              <a:defRPr/>
            </a:pP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关键技术</a:t>
            </a:r>
          </a:p>
        </p:txBody>
      </p:sp>
      <p:sp>
        <p:nvSpPr>
          <p:cNvPr id="17" name="矩形 47"/>
          <p:cNvSpPr>
            <a:spLocks noChangeArrowheads="1"/>
          </p:cNvSpPr>
          <p:nvPr/>
        </p:nvSpPr>
        <p:spPr bwMode="auto">
          <a:xfrm>
            <a:off x="5653311" y="3651870"/>
            <a:ext cx="2591098" cy="4570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378">
              <a:lnSpc>
                <a:spcPct val="120000"/>
              </a:lnSpc>
              <a:spcBef>
                <a:spcPct val="0"/>
              </a:spcBef>
              <a:buNone/>
              <a:defRPr/>
            </a:pPr>
            <a:r>
              <a:rPr lang="en-US" altLang="zh-CN" sz="1050" dirty="0">
                <a:solidFill>
                  <a:srgbClr val="000000"/>
                </a:solidFill>
                <a:cs typeface="微软雅黑" panose="020B0503020204020204" pitchFamily="34" charset="-122"/>
                <a:sym typeface="微软雅黑" panose="020B0503020204020204" pitchFamily="34" charset="-122"/>
              </a:rPr>
              <a:t>DHCP</a:t>
            </a:r>
            <a:r>
              <a:rPr lang="zh-CN" altLang="en-US" sz="1050" dirty="0">
                <a:solidFill>
                  <a:srgbClr val="000000"/>
                </a:solidFill>
                <a:cs typeface="微软雅黑" panose="020B0503020204020204" pitchFamily="34" charset="-122"/>
                <a:sym typeface="微软雅黑" panose="020B0503020204020204" pitchFamily="34" charset="-122"/>
              </a:rPr>
              <a:t>、</a:t>
            </a:r>
            <a:r>
              <a:rPr lang="en-US" altLang="zh-CN" sz="1050" dirty="0" err="1">
                <a:solidFill>
                  <a:srgbClr val="000000"/>
                </a:solidFill>
                <a:cs typeface="微软雅黑" panose="020B0503020204020204" pitchFamily="34" charset="-122"/>
                <a:sym typeface="微软雅黑" panose="020B0503020204020204" pitchFamily="34" charset="-122"/>
              </a:rPr>
              <a:t>IPoE</a:t>
            </a:r>
            <a:r>
              <a:rPr lang="zh-CN" altLang="en-US" sz="1050" dirty="0">
                <a:solidFill>
                  <a:srgbClr val="000000"/>
                </a:solidFill>
                <a:cs typeface="微软雅黑" panose="020B0503020204020204" pitchFamily="34" charset="-122"/>
                <a:sym typeface="微软雅黑" panose="020B0503020204020204" pitchFamily="34" charset="-122"/>
              </a:rPr>
              <a:t>、</a:t>
            </a:r>
            <a:r>
              <a:rPr lang="en-US" altLang="zh-CN" sz="1050" dirty="0">
                <a:solidFill>
                  <a:srgbClr val="000000"/>
                </a:solidFill>
                <a:cs typeface="微软雅黑" panose="020B0503020204020204" pitchFamily="34" charset="-122"/>
                <a:sym typeface="微软雅黑" panose="020B0503020204020204" pitchFamily="34" charset="-122"/>
              </a:rPr>
              <a:t>Radius</a:t>
            </a:r>
            <a:r>
              <a:rPr lang="zh-CN" altLang="en-US" sz="1050" dirty="0">
                <a:solidFill>
                  <a:srgbClr val="000000"/>
                </a:solidFill>
                <a:cs typeface="微软雅黑" panose="020B0503020204020204" pitchFamily="34" charset="-122"/>
                <a:sym typeface="微软雅黑" panose="020B0503020204020204" pitchFamily="34" charset="-122"/>
              </a:rPr>
              <a:t>、</a:t>
            </a:r>
            <a:r>
              <a:rPr lang="en-US" altLang="zh-CN" sz="1050" dirty="0">
                <a:solidFill>
                  <a:srgbClr val="000000"/>
                </a:solidFill>
                <a:cs typeface="微软雅黑" panose="020B0503020204020204" pitchFamily="34" charset="-122"/>
                <a:sym typeface="微软雅黑" panose="020B0503020204020204" pitchFamily="34" charset="-122"/>
              </a:rPr>
              <a:t>VLAN</a:t>
            </a:r>
            <a:r>
              <a:rPr lang="zh-CN" altLang="en-US" sz="1050" dirty="0">
                <a:solidFill>
                  <a:srgbClr val="000000"/>
                </a:solidFill>
                <a:cs typeface="微软雅黑" panose="020B0503020204020204" pitchFamily="34" charset="-122"/>
                <a:sym typeface="微软雅黑" panose="020B0503020204020204" pitchFamily="34" charset="-122"/>
              </a:rPr>
              <a:t>终结、组播技术</a:t>
            </a:r>
            <a:endParaRPr lang="en-US" altLang="zh-CN" sz="1050" dirty="0">
              <a:solidFill>
                <a:srgbClr val="000000"/>
              </a:solidFill>
              <a:cs typeface="微软雅黑" panose="020B0503020204020204" pitchFamily="34" charset="-122"/>
              <a:sym typeface="微软雅黑" panose="020B0503020204020204" pitchFamily="34" charset="-122"/>
            </a:endParaRPr>
          </a:p>
        </p:txBody>
      </p:sp>
      <p:cxnSp>
        <p:nvCxnSpPr>
          <p:cNvPr id="53" name="直接连接符 52"/>
          <p:cNvCxnSpPr/>
          <p:nvPr/>
        </p:nvCxnSpPr>
        <p:spPr bwMode="auto">
          <a:xfrm flipH="1" flipV="1">
            <a:off x="2807984" y="1426319"/>
            <a:ext cx="3332" cy="1894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文本框 65"/>
          <p:cNvSpPr txBox="1">
            <a:spLocks noChangeArrowheads="1"/>
          </p:cNvSpPr>
          <p:nvPr/>
        </p:nvSpPr>
        <p:spPr bwMode="auto">
          <a:xfrm>
            <a:off x="1007604" y="3948667"/>
            <a:ext cx="46929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pPr defTabSz="685800" eaLnBrk="0" hangingPunct="0">
              <a:defRPr/>
            </a:pPr>
            <a:r>
              <a:rPr lang="zh-CN" altLang="en-US" sz="750" b="1" dirty="0">
                <a:solidFill>
                  <a:srgbClr val="000000"/>
                </a:solidFill>
              </a:rPr>
              <a:t>终端</a:t>
            </a:r>
          </a:p>
        </p:txBody>
      </p:sp>
      <p:sp>
        <p:nvSpPr>
          <p:cNvPr id="45" name="文本框 62"/>
          <p:cNvSpPr txBox="1">
            <a:spLocks noChangeArrowheads="1"/>
          </p:cNvSpPr>
          <p:nvPr/>
        </p:nvSpPr>
        <p:spPr bwMode="auto">
          <a:xfrm>
            <a:off x="2006938" y="1688943"/>
            <a:ext cx="80800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pPr defTabSz="685800" eaLnBrk="0" hangingPunct="0">
              <a:defRPr/>
            </a:pPr>
            <a:r>
              <a:rPr lang="zh-CN" altLang="en-US" sz="750" b="1" dirty="0">
                <a:solidFill>
                  <a:srgbClr val="000000"/>
                </a:solidFill>
              </a:rPr>
              <a:t>出口</a:t>
            </a:r>
            <a:r>
              <a:rPr lang="zh-CN" altLang="en-US" sz="750" dirty="0">
                <a:solidFill>
                  <a:srgbClr val="000000"/>
                </a:solidFill>
              </a:rPr>
              <a:t>设备</a:t>
            </a:r>
            <a:endParaRPr lang="zh-CN" altLang="en-US" sz="750" b="1" dirty="0">
              <a:solidFill>
                <a:srgbClr val="000000"/>
              </a:solidFill>
            </a:endParaRPr>
          </a:p>
        </p:txBody>
      </p:sp>
      <p:pic>
        <p:nvPicPr>
          <p:cNvPr id="56" name="Picture 3" descr="C:\Users\c00947.H3C\Desktop\文档\反馈模板\反馈模板\UI设计资源\工作台\正常状态\运行\路由器1.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03596" y="2781436"/>
            <a:ext cx="417171" cy="421859"/>
          </a:xfrm>
          <a:prstGeom prst="rect">
            <a:avLst/>
          </a:prstGeom>
          <a:solidFill>
            <a:srgbClr val="03B8DF"/>
          </a:solidFill>
          <a:ln>
            <a:noFill/>
          </a:ln>
          <a:extLst/>
        </p:spPr>
      </p:pic>
      <p:sp>
        <p:nvSpPr>
          <p:cNvPr id="99" name="云形 98">
            <a:extLst>
              <a:ext uri="{FF2B5EF4-FFF2-40B4-BE49-F238E27FC236}">
                <a16:creationId xmlns:a16="http://schemas.microsoft.com/office/drawing/2014/main" id="{06BAD2EB-AB98-459A-AF67-7365CF4F62C4}"/>
              </a:ext>
            </a:extLst>
          </p:cNvPr>
          <p:cNvSpPr>
            <a:spLocks noChangeAspect="1"/>
          </p:cNvSpPr>
          <p:nvPr/>
        </p:nvSpPr>
        <p:spPr>
          <a:xfrm>
            <a:off x="2284751" y="1005576"/>
            <a:ext cx="1072337" cy="446441"/>
          </a:xfrm>
          <a:prstGeom prst="cloud">
            <a:avLst/>
          </a:prstGeom>
          <a:solidFill>
            <a:srgbClr val="03B8D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hangingPunct="0">
              <a:lnSpc>
                <a:spcPct val="130000"/>
              </a:lnSpc>
              <a:defRPr/>
            </a:pPr>
            <a:endParaRPr lang="zh-CN" altLang="en-US" sz="1200" b="1">
              <a:solidFill>
                <a:srgbClr val="FFFFFF"/>
              </a:solidFill>
              <a:latin typeface="微软雅黑" panose="020B0503020204020204" pitchFamily="34" charset="-122"/>
              <a:ea typeface="微软雅黑" panose="020B0503020204020204" pitchFamily="34" charset="-122"/>
            </a:endParaRPr>
          </a:p>
        </p:txBody>
      </p:sp>
      <p:sp>
        <p:nvSpPr>
          <p:cNvPr id="100" name="文本框 43">
            <a:extLst>
              <a:ext uri="{FF2B5EF4-FFF2-40B4-BE49-F238E27FC236}">
                <a16:creationId xmlns:a16="http://schemas.microsoft.com/office/drawing/2014/main" id="{69CD75B9-A618-4AE6-A615-83147D42CE56}"/>
              </a:ext>
            </a:extLst>
          </p:cNvPr>
          <p:cNvSpPr txBox="1"/>
          <p:nvPr/>
        </p:nvSpPr>
        <p:spPr>
          <a:xfrm>
            <a:off x="2559064" y="1124504"/>
            <a:ext cx="530915" cy="2308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zh-CN" altLang="en-US" sz="900" b="1" dirty="0">
                <a:solidFill>
                  <a:srgbClr val="000000"/>
                </a:solidFill>
                <a:latin typeface="微软雅黑" panose="020B0503020204020204" pitchFamily="34" charset="-122"/>
                <a:ea typeface="微软雅黑" panose="020B0503020204020204" pitchFamily="34" charset="-122"/>
              </a:rPr>
              <a:t>互联网</a:t>
            </a:r>
          </a:p>
        </p:txBody>
      </p:sp>
      <p:pic>
        <p:nvPicPr>
          <p:cNvPr id="76" name="Picture 2" descr="D:\HCL_7.1.59-Setup\反馈模板\反馈模板\UI设计资源\工作台\正常状态\运行\安全1.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36808" y="1605008"/>
            <a:ext cx="356616" cy="356616"/>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C:\Users\c00947.H3C\Desktop\文档\反馈模板\反馈模板\UI设计资源\工作台\正常状态\运行\交换机1.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595530" y="2165945"/>
            <a:ext cx="420624" cy="42062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3" descr="C:\Users\c00947.H3C\Desktop\文档\反馈模板\反馈模板\UI设计资源\工作台\正常状态\运行\路由器1.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718390" y="3434955"/>
            <a:ext cx="288548" cy="291791"/>
          </a:xfrm>
          <a:prstGeom prst="rect">
            <a:avLst/>
          </a:prstGeom>
          <a:solidFill>
            <a:srgbClr val="03B8DF"/>
          </a:solidFill>
          <a:ln>
            <a:noFill/>
          </a:ln>
          <a:extLst/>
        </p:spPr>
      </p:pic>
      <p:pic>
        <p:nvPicPr>
          <p:cNvPr id="89" name="Picture 3" descr="C:\Users\c00947.H3C\Desktop\文档\反馈模板\反馈模板\UI设计资源\工作台\正常状态\运行\路由器1.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942527" y="3439490"/>
            <a:ext cx="288548" cy="291791"/>
          </a:xfrm>
          <a:prstGeom prst="rect">
            <a:avLst/>
          </a:prstGeom>
          <a:solidFill>
            <a:srgbClr val="03B8DF"/>
          </a:solidFill>
          <a:ln>
            <a:noFill/>
          </a:ln>
          <a:extLst/>
        </p:spPr>
      </p:pic>
      <p:grpSp>
        <p:nvGrpSpPr>
          <p:cNvPr id="101" name="Group 4"/>
          <p:cNvGrpSpPr>
            <a:grpSpLocks noChangeAspect="1"/>
          </p:cNvGrpSpPr>
          <p:nvPr/>
        </p:nvGrpSpPr>
        <p:grpSpPr bwMode="auto">
          <a:xfrm>
            <a:off x="1337251" y="3905727"/>
            <a:ext cx="490532" cy="285263"/>
            <a:chOff x="0" y="0"/>
            <a:chExt cx="1156" cy="660"/>
          </a:xfrm>
        </p:grpSpPr>
        <p:sp>
          <p:nvSpPr>
            <p:cNvPr id="102" name="Freeform 5"/>
            <p:cNvSpPr>
              <a:spLocks noChangeArrowheads="1"/>
            </p:cNvSpPr>
            <p:nvPr/>
          </p:nvSpPr>
          <p:spPr bwMode="auto">
            <a:xfrm>
              <a:off x="132" y="0"/>
              <a:ext cx="896" cy="634"/>
            </a:xfrm>
            <a:custGeom>
              <a:avLst/>
              <a:gdLst>
                <a:gd name="T0" fmla="*/ 3277 w 245"/>
                <a:gd name="T1" fmla="*/ 2201 h 172"/>
                <a:gd name="T2" fmla="*/ 3141 w 245"/>
                <a:gd name="T3" fmla="*/ 2337 h 172"/>
                <a:gd name="T4" fmla="*/ 135 w 245"/>
                <a:gd name="T5" fmla="*/ 2337 h 172"/>
                <a:gd name="T6" fmla="*/ 0 w 245"/>
                <a:gd name="T7" fmla="*/ 2201 h 172"/>
                <a:gd name="T8" fmla="*/ 0 w 245"/>
                <a:gd name="T9" fmla="*/ 136 h 172"/>
                <a:gd name="T10" fmla="*/ 135 w 245"/>
                <a:gd name="T11" fmla="*/ 0 h 172"/>
                <a:gd name="T12" fmla="*/ 3141 w 245"/>
                <a:gd name="T13" fmla="*/ 0 h 172"/>
                <a:gd name="T14" fmla="*/ 3277 w 245"/>
                <a:gd name="T15" fmla="*/ 136 h 172"/>
                <a:gd name="T16" fmla="*/ 3277 w 245"/>
                <a:gd name="T17" fmla="*/ 2201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172"/>
                <a:gd name="T29" fmla="*/ 245 w 245"/>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172">
                  <a:moveTo>
                    <a:pt x="245" y="162"/>
                  </a:moveTo>
                  <a:cubicBezTo>
                    <a:pt x="245" y="168"/>
                    <a:pt x="241" y="172"/>
                    <a:pt x="235" y="172"/>
                  </a:cubicBezTo>
                  <a:cubicBezTo>
                    <a:pt x="10" y="172"/>
                    <a:pt x="10" y="172"/>
                    <a:pt x="10" y="172"/>
                  </a:cubicBezTo>
                  <a:cubicBezTo>
                    <a:pt x="4" y="172"/>
                    <a:pt x="0" y="168"/>
                    <a:pt x="0" y="162"/>
                  </a:cubicBezTo>
                  <a:cubicBezTo>
                    <a:pt x="0" y="10"/>
                    <a:pt x="0" y="10"/>
                    <a:pt x="0" y="10"/>
                  </a:cubicBezTo>
                  <a:cubicBezTo>
                    <a:pt x="0" y="5"/>
                    <a:pt x="4" y="0"/>
                    <a:pt x="10" y="0"/>
                  </a:cubicBezTo>
                  <a:cubicBezTo>
                    <a:pt x="235" y="0"/>
                    <a:pt x="235" y="0"/>
                    <a:pt x="235" y="0"/>
                  </a:cubicBezTo>
                  <a:cubicBezTo>
                    <a:pt x="241" y="0"/>
                    <a:pt x="245" y="5"/>
                    <a:pt x="245" y="10"/>
                  </a:cubicBezTo>
                  <a:cubicBezTo>
                    <a:pt x="245" y="162"/>
                    <a:pt x="245" y="162"/>
                    <a:pt x="245" y="162"/>
                  </a:cubicBezTo>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03" name="Freeform 6"/>
            <p:cNvSpPr>
              <a:spLocks noChangeArrowheads="1"/>
            </p:cNvSpPr>
            <p:nvPr/>
          </p:nvSpPr>
          <p:spPr bwMode="auto">
            <a:xfrm>
              <a:off x="0" y="619"/>
              <a:ext cx="1156" cy="41"/>
            </a:xfrm>
            <a:custGeom>
              <a:avLst/>
              <a:gdLst>
                <a:gd name="T0" fmla="*/ 0 w 316"/>
                <a:gd name="T1" fmla="*/ 0 h 11"/>
                <a:gd name="T2" fmla="*/ 0 w 316"/>
                <a:gd name="T3" fmla="*/ 41 h 11"/>
                <a:gd name="T4" fmla="*/ 0 w 316"/>
                <a:gd name="T5" fmla="*/ 41 h 11"/>
                <a:gd name="T6" fmla="*/ 0 w 316"/>
                <a:gd name="T7" fmla="*/ 41 h 11"/>
                <a:gd name="T8" fmla="*/ 0 w 316"/>
                <a:gd name="T9" fmla="*/ 41 h 11"/>
                <a:gd name="T10" fmla="*/ 161 w 316"/>
                <a:gd name="T11" fmla="*/ 138 h 11"/>
                <a:gd name="T12" fmla="*/ 2114 w 316"/>
                <a:gd name="T13" fmla="*/ 138 h 11"/>
                <a:gd name="T14" fmla="*/ 3801 w 316"/>
                <a:gd name="T15" fmla="*/ 138 h 11"/>
                <a:gd name="T16" fmla="*/ 4108 w 316"/>
                <a:gd name="T17" fmla="*/ 138 h 11"/>
                <a:gd name="T18" fmla="*/ 4229 w 316"/>
                <a:gd name="T19" fmla="*/ 41 h 11"/>
                <a:gd name="T20" fmla="*/ 4229 w 316"/>
                <a:gd name="T21" fmla="*/ 41 h 11"/>
                <a:gd name="T22" fmla="*/ 4229 w 316"/>
                <a:gd name="T23" fmla="*/ 41 h 11"/>
                <a:gd name="T24" fmla="*/ 4229 w 316"/>
                <a:gd name="T25" fmla="*/ 41 h 11"/>
                <a:gd name="T26" fmla="*/ 4229 w 316"/>
                <a:gd name="T27" fmla="*/ 0 h 11"/>
                <a:gd name="T28" fmla="*/ 0 w 316"/>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6"/>
                <a:gd name="T46" fmla="*/ 0 h 11"/>
                <a:gd name="T47" fmla="*/ 316 w 316"/>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6" h="11">
                  <a:moveTo>
                    <a:pt x="0" y="0"/>
                  </a:moveTo>
                  <a:cubicBezTo>
                    <a:pt x="0" y="3"/>
                    <a:pt x="0" y="3"/>
                    <a:pt x="0" y="3"/>
                  </a:cubicBezTo>
                  <a:cubicBezTo>
                    <a:pt x="0" y="3"/>
                    <a:pt x="0" y="3"/>
                    <a:pt x="0" y="3"/>
                  </a:cubicBezTo>
                  <a:cubicBezTo>
                    <a:pt x="0" y="3"/>
                    <a:pt x="0" y="3"/>
                    <a:pt x="0" y="3"/>
                  </a:cubicBezTo>
                  <a:cubicBezTo>
                    <a:pt x="0" y="3"/>
                    <a:pt x="0" y="3"/>
                    <a:pt x="0" y="3"/>
                  </a:cubicBezTo>
                  <a:cubicBezTo>
                    <a:pt x="7" y="11"/>
                    <a:pt x="11" y="10"/>
                    <a:pt x="12" y="10"/>
                  </a:cubicBezTo>
                  <a:cubicBezTo>
                    <a:pt x="158" y="10"/>
                    <a:pt x="158" y="10"/>
                    <a:pt x="158" y="10"/>
                  </a:cubicBezTo>
                  <a:cubicBezTo>
                    <a:pt x="284" y="10"/>
                    <a:pt x="284" y="10"/>
                    <a:pt x="284" y="10"/>
                  </a:cubicBezTo>
                  <a:cubicBezTo>
                    <a:pt x="307" y="10"/>
                    <a:pt x="307" y="10"/>
                    <a:pt x="307" y="10"/>
                  </a:cubicBezTo>
                  <a:cubicBezTo>
                    <a:pt x="309" y="10"/>
                    <a:pt x="312" y="8"/>
                    <a:pt x="316" y="3"/>
                  </a:cubicBezTo>
                  <a:cubicBezTo>
                    <a:pt x="316" y="3"/>
                    <a:pt x="316" y="3"/>
                    <a:pt x="316" y="3"/>
                  </a:cubicBezTo>
                  <a:cubicBezTo>
                    <a:pt x="316" y="3"/>
                    <a:pt x="316" y="3"/>
                    <a:pt x="316" y="3"/>
                  </a:cubicBezTo>
                  <a:cubicBezTo>
                    <a:pt x="316" y="3"/>
                    <a:pt x="316" y="3"/>
                    <a:pt x="316" y="3"/>
                  </a:cubicBezTo>
                  <a:cubicBezTo>
                    <a:pt x="316" y="0"/>
                    <a:pt x="316" y="0"/>
                    <a:pt x="316" y="0"/>
                  </a:cubicBezTo>
                  <a:lnTo>
                    <a:pt x="0" y="0"/>
                  </a:lnTo>
                  <a:close/>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04" name="Freeform 7"/>
            <p:cNvSpPr>
              <a:spLocks noChangeArrowheads="1"/>
            </p:cNvSpPr>
            <p:nvPr/>
          </p:nvSpPr>
          <p:spPr bwMode="auto">
            <a:xfrm>
              <a:off x="0" y="597"/>
              <a:ext cx="1156" cy="37"/>
            </a:xfrm>
            <a:custGeom>
              <a:avLst/>
              <a:gdLst>
                <a:gd name="T0" fmla="*/ 0 w 316"/>
                <a:gd name="T1" fmla="*/ 0 h 10"/>
                <a:gd name="T2" fmla="*/ 0 w 316"/>
                <a:gd name="T3" fmla="*/ 122 h 10"/>
                <a:gd name="T4" fmla="*/ 55 w 316"/>
                <a:gd name="T5" fmla="*/ 137 h 10"/>
                <a:gd name="T6" fmla="*/ 4189 w 316"/>
                <a:gd name="T7" fmla="*/ 137 h 10"/>
                <a:gd name="T8" fmla="*/ 4229 w 316"/>
                <a:gd name="T9" fmla="*/ 122 h 10"/>
                <a:gd name="T10" fmla="*/ 4229 w 316"/>
                <a:gd name="T11" fmla="*/ 0 h 10"/>
                <a:gd name="T12" fmla="*/ 0 w 316"/>
                <a:gd name="T13" fmla="*/ 0 h 10"/>
                <a:gd name="T14" fmla="*/ 0 60000 65536"/>
                <a:gd name="T15" fmla="*/ 0 60000 65536"/>
                <a:gd name="T16" fmla="*/ 0 60000 65536"/>
                <a:gd name="T17" fmla="*/ 0 60000 65536"/>
                <a:gd name="T18" fmla="*/ 0 60000 65536"/>
                <a:gd name="T19" fmla="*/ 0 60000 65536"/>
                <a:gd name="T20" fmla="*/ 0 60000 65536"/>
                <a:gd name="T21" fmla="*/ 0 w 316"/>
                <a:gd name="T22" fmla="*/ 0 h 10"/>
                <a:gd name="T23" fmla="*/ 316 w 31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10">
                  <a:moveTo>
                    <a:pt x="0" y="0"/>
                  </a:moveTo>
                  <a:cubicBezTo>
                    <a:pt x="0" y="9"/>
                    <a:pt x="0" y="9"/>
                    <a:pt x="0" y="9"/>
                  </a:cubicBezTo>
                  <a:cubicBezTo>
                    <a:pt x="1" y="10"/>
                    <a:pt x="3" y="10"/>
                    <a:pt x="4" y="10"/>
                  </a:cubicBezTo>
                  <a:cubicBezTo>
                    <a:pt x="313" y="10"/>
                    <a:pt x="313" y="10"/>
                    <a:pt x="313" y="10"/>
                  </a:cubicBezTo>
                  <a:cubicBezTo>
                    <a:pt x="314" y="10"/>
                    <a:pt x="315" y="10"/>
                    <a:pt x="316" y="9"/>
                  </a:cubicBezTo>
                  <a:cubicBezTo>
                    <a:pt x="316" y="0"/>
                    <a:pt x="316" y="0"/>
                    <a:pt x="316" y="0"/>
                  </a:cubicBezTo>
                  <a:lnTo>
                    <a:pt x="0" y="0"/>
                  </a:lnTo>
                  <a:close/>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05" name="Freeform 8"/>
            <p:cNvSpPr>
              <a:spLocks noChangeArrowheads="1"/>
            </p:cNvSpPr>
            <p:nvPr/>
          </p:nvSpPr>
          <p:spPr bwMode="auto">
            <a:xfrm>
              <a:off x="483" y="597"/>
              <a:ext cx="194" cy="19"/>
            </a:xfrm>
            <a:custGeom>
              <a:avLst/>
              <a:gdLst>
                <a:gd name="T0" fmla="*/ 0 w 53"/>
                <a:gd name="T1" fmla="*/ 0 h 5"/>
                <a:gd name="T2" fmla="*/ 0 w 53"/>
                <a:gd name="T3" fmla="*/ 15 h 5"/>
                <a:gd name="T4" fmla="*/ 55 w 53"/>
                <a:gd name="T5" fmla="*/ 72 h 5"/>
                <a:gd name="T6" fmla="*/ 655 w 53"/>
                <a:gd name="T7" fmla="*/ 72 h 5"/>
                <a:gd name="T8" fmla="*/ 710 w 53"/>
                <a:gd name="T9" fmla="*/ 15 h 5"/>
                <a:gd name="T10" fmla="*/ 710 w 53"/>
                <a:gd name="T11" fmla="*/ 0 h 5"/>
                <a:gd name="T12" fmla="*/ 0 w 53"/>
                <a:gd name="T13" fmla="*/ 0 h 5"/>
                <a:gd name="T14" fmla="*/ 0 60000 65536"/>
                <a:gd name="T15" fmla="*/ 0 60000 65536"/>
                <a:gd name="T16" fmla="*/ 0 60000 65536"/>
                <a:gd name="T17" fmla="*/ 0 60000 65536"/>
                <a:gd name="T18" fmla="*/ 0 60000 65536"/>
                <a:gd name="T19" fmla="*/ 0 60000 65536"/>
                <a:gd name="T20" fmla="*/ 0 60000 65536"/>
                <a:gd name="T21" fmla="*/ 0 w 53"/>
                <a:gd name="T22" fmla="*/ 0 h 5"/>
                <a:gd name="T23" fmla="*/ 53 w 5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
                  <a:moveTo>
                    <a:pt x="0" y="0"/>
                  </a:moveTo>
                  <a:cubicBezTo>
                    <a:pt x="0" y="1"/>
                    <a:pt x="0" y="1"/>
                    <a:pt x="0" y="1"/>
                  </a:cubicBezTo>
                  <a:cubicBezTo>
                    <a:pt x="0" y="3"/>
                    <a:pt x="2" y="5"/>
                    <a:pt x="4" y="5"/>
                  </a:cubicBezTo>
                  <a:cubicBezTo>
                    <a:pt x="49" y="5"/>
                    <a:pt x="49" y="5"/>
                    <a:pt x="49" y="5"/>
                  </a:cubicBezTo>
                  <a:cubicBezTo>
                    <a:pt x="51" y="5"/>
                    <a:pt x="53" y="3"/>
                    <a:pt x="53" y="1"/>
                  </a:cubicBezTo>
                  <a:cubicBezTo>
                    <a:pt x="53" y="0"/>
                    <a:pt x="53" y="0"/>
                    <a:pt x="53" y="0"/>
                  </a:cubicBezTo>
                  <a:lnTo>
                    <a:pt x="0"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06" name="Rectangle 9"/>
            <p:cNvSpPr>
              <a:spLocks noChangeArrowheads="1"/>
            </p:cNvSpPr>
            <p:nvPr/>
          </p:nvSpPr>
          <p:spPr bwMode="auto">
            <a:xfrm>
              <a:off x="172" y="45"/>
              <a:ext cx="815" cy="519"/>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endParaRPr lang="zh-CN" altLang="zh-CN" sz="675" b="1">
                <a:solidFill>
                  <a:srgbClr val="000000"/>
                </a:solidFill>
                <a:latin typeface="Calibri" panose="020F0502020204030204" pitchFamily="34" charset="0"/>
                <a:sym typeface="宋体" panose="02010600030101010101" pitchFamily="2" charset="-122"/>
              </a:endParaRPr>
            </a:p>
          </p:txBody>
        </p:sp>
        <p:sp>
          <p:nvSpPr>
            <p:cNvPr id="107" name="Rectangle 10"/>
            <p:cNvSpPr>
              <a:spLocks noChangeArrowheads="1"/>
            </p:cNvSpPr>
            <p:nvPr/>
          </p:nvSpPr>
          <p:spPr bwMode="auto">
            <a:xfrm>
              <a:off x="172" y="45"/>
              <a:ext cx="815"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endParaRPr lang="zh-CN" altLang="zh-CN" sz="675" b="1">
                <a:solidFill>
                  <a:srgbClr val="000000"/>
                </a:solidFill>
                <a:latin typeface="Calibri" panose="020F0502020204030204" pitchFamily="34" charset="0"/>
                <a:sym typeface="宋体" panose="02010600030101010101" pitchFamily="2" charset="-122"/>
              </a:endParaRPr>
            </a:p>
          </p:txBody>
        </p:sp>
        <p:sp>
          <p:nvSpPr>
            <p:cNvPr id="108" name="Oval 11"/>
            <p:cNvSpPr>
              <a:spLocks noChangeArrowheads="1"/>
            </p:cNvSpPr>
            <p:nvPr/>
          </p:nvSpPr>
          <p:spPr bwMode="auto">
            <a:xfrm>
              <a:off x="574" y="19"/>
              <a:ext cx="11" cy="11"/>
            </a:xfrm>
            <a:prstGeom prst="ellipse">
              <a:avLst/>
            </a:prstGeom>
            <a:solidFill>
              <a:srgbClr val="73401F"/>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endParaRPr lang="zh-CN" altLang="zh-CN" sz="675" b="1">
                <a:solidFill>
                  <a:srgbClr val="000000"/>
                </a:solidFill>
                <a:latin typeface="Calibri" panose="020F0502020204030204" pitchFamily="34" charset="0"/>
                <a:sym typeface="宋体" panose="02010600030101010101" pitchFamily="2" charset="-122"/>
              </a:endParaRPr>
            </a:p>
          </p:txBody>
        </p:sp>
        <p:sp>
          <p:nvSpPr>
            <p:cNvPr id="109" name="Freeform 13"/>
            <p:cNvSpPr>
              <a:spLocks noChangeArrowheads="1"/>
            </p:cNvSpPr>
            <p:nvPr/>
          </p:nvSpPr>
          <p:spPr bwMode="auto">
            <a:xfrm>
              <a:off x="172" y="45"/>
              <a:ext cx="815" cy="519"/>
            </a:xfrm>
            <a:custGeom>
              <a:avLst/>
              <a:gdLst>
                <a:gd name="T0" fmla="*/ 815 w 815"/>
                <a:gd name="T1" fmla="*/ 0 h 519"/>
                <a:gd name="T2" fmla="*/ 815 w 815"/>
                <a:gd name="T3" fmla="*/ 0 h 519"/>
                <a:gd name="T4" fmla="*/ 0 w 815"/>
                <a:gd name="T5" fmla="*/ 0 h 519"/>
                <a:gd name="T6" fmla="*/ 0 w 815"/>
                <a:gd name="T7" fmla="*/ 519 h 519"/>
                <a:gd name="T8" fmla="*/ 815 w 815"/>
                <a:gd name="T9" fmla="*/ 0 h 519"/>
                <a:gd name="T10" fmla="*/ 0 60000 65536"/>
                <a:gd name="T11" fmla="*/ 0 60000 65536"/>
                <a:gd name="T12" fmla="*/ 0 60000 65536"/>
                <a:gd name="T13" fmla="*/ 0 60000 65536"/>
                <a:gd name="T14" fmla="*/ 0 60000 65536"/>
                <a:gd name="T15" fmla="*/ 0 w 815"/>
                <a:gd name="T16" fmla="*/ 0 h 519"/>
                <a:gd name="T17" fmla="*/ 815 w 815"/>
                <a:gd name="T18" fmla="*/ 519 h 519"/>
              </a:gdLst>
              <a:ahLst/>
              <a:cxnLst>
                <a:cxn ang="T10">
                  <a:pos x="T0" y="T1"/>
                </a:cxn>
                <a:cxn ang="T11">
                  <a:pos x="T2" y="T3"/>
                </a:cxn>
                <a:cxn ang="T12">
                  <a:pos x="T4" y="T5"/>
                </a:cxn>
                <a:cxn ang="T13">
                  <a:pos x="T6" y="T7"/>
                </a:cxn>
                <a:cxn ang="T14">
                  <a:pos x="T8" y="T9"/>
                </a:cxn>
              </a:cxnLst>
              <a:rect l="T15" t="T16" r="T17" b="T18"/>
              <a:pathLst>
                <a:path w="815" h="519">
                  <a:moveTo>
                    <a:pt x="815" y="0"/>
                  </a:moveTo>
                  <a:lnTo>
                    <a:pt x="815" y="0"/>
                  </a:lnTo>
                  <a:lnTo>
                    <a:pt x="0" y="0"/>
                  </a:lnTo>
                  <a:lnTo>
                    <a:pt x="0" y="519"/>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grpSp>
      <p:cxnSp>
        <p:nvCxnSpPr>
          <p:cNvPr id="141" name="直接连接符 140"/>
          <p:cNvCxnSpPr/>
          <p:nvPr/>
        </p:nvCxnSpPr>
        <p:spPr bwMode="auto">
          <a:xfrm flipV="1">
            <a:off x="2789802" y="2571751"/>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bwMode="auto">
          <a:xfrm flipV="1">
            <a:off x="2798518" y="1955456"/>
            <a:ext cx="1"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bwMode="auto">
          <a:xfrm flipV="1">
            <a:off x="2822883" y="1955803"/>
            <a:ext cx="1"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bwMode="auto">
          <a:xfrm flipV="1">
            <a:off x="2817848" y="2571750"/>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4" name="Group 4"/>
          <p:cNvGrpSpPr>
            <a:grpSpLocks noChangeAspect="1"/>
          </p:cNvGrpSpPr>
          <p:nvPr/>
        </p:nvGrpSpPr>
        <p:grpSpPr bwMode="auto">
          <a:xfrm>
            <a:off x="2923858" y="3887881"/>
            <a:ext cx="490532" cy="285263"/>
            <a:chOff x="0" y="0"/>
            <a:chExt cx="1156" cy="660"/>
          </a:xfrm>
        </p:grpSpPr>
        <p:sp>
          <p:nvSpPr>
            <p:cNvPr id="155" name="Freeform 5"/>
            <p:cNvSpPr>
              <a:spLocks noChangeArrowheads="1"/>
            </p:cNvSpPr>
            <p:nvPr/>
          </p:nvSpPr>
          <p:spPr bwMode="auto">
            <a:xfrm>
              <a:off x="132" y="0"/>
              <a:ext cx="896" cy="634"/>
            </a:xfrm>
            <a:custGeom>
              <a:avLst/>
              <a:gdLst>
                <a:gd name="T0" fmla="*/ 3277 w 245"/>
                <a:gd name="T1" fmla="*/ 2201 h 172"/>
                <a:gd name="T2" fmla="*/ 3141 w 245"/>
                <a:gd name="T3" fmla="*/ 2337 h 172"/>
                <a:gd name="T4" fmla="*/ 135 w 245"/>
                <a:gd name="T5" fmla="*/ 2337 h 172"/>
                <a:gd name="T6" fmla="*/ 0 w 245"/>
                <a:gd name="T7" fmla="*/ 2201 h 172"/>
                <a:gd name="T8" fmla="*/ 0 w 245"/>
                <a:gd name="T9" fmla="*/ 136 h 172"/>
                <a:gd name="T10" fmla="*/ 135 w 245"/>
                <a:gd name="T11" fmla="*/ 0 h 172"/>
                <a:gd name="T12" fmla="*/ 3141 w 245"/>
                <a:gd name="T13" fmla="*/ 0 h 172"/>
                <a:gd name="T14" fmla="*/ 3277 w 245"/>
                <a:gd name="T15" fmla="*/ 136 h 172"/>
                <a:gd name="T16" fmla="*/ 3277 w 245"/>
                <a:gd name="T17" fmla="*/ 2201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172"/>
                <a:gd name="T29" fmla="*/ 245 w 245"/>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172">
                  <a:moveTo>
                    <a:pt x="245" y="162"/>
                  </a:moveTo>
                  <a:cubicBezTo>
                    <a:pt x="245" y="168"/>
                    <a:pt x="241" y="172"/>
                    <a:pt x="235" y="172"/>
                  </a:cubicBezTo>
                  <a:cubicBezTo>
                    <a:pt x="10" y="172"/>
                    <a:pt x="10" y="172"/>
                    <a:pt x="10" y="172"/>
                  </a:cubicBezTo>
                  <a:cubicBezTo>
                    <a:pt x="4" y="172"/>
                    <a:pt x="0" y="168"/>
                    <a:pt x="0" y="162"/>
                  </a:cubicBezTo>
                  <a:cubicBezTo>
                    <a:pt x="0" y="10"/>
                    <a:pt x="0" y="10"/>
                    <a:pt x="0" y="10"/>
                  </a:cubicBezTo>
                  <a:cubicBezTo>
                    <a:pt x="0" y="5"/>
                    <a:pt x="4" y="0"/>
                    <a:pt x="10" y="0"/>
                  </a:cubicBezTo>
                  <a:cubicBezTo>
                    <a:pt x="235" y="0"/>
                    <a:pt x="235" y="0"/>
                    <a:pt x="235" y="0"/>
                  </a:cubicBezTo>
                  <a:cubicBezTo>
                    <a:pt x="241" y="0"/>
                    <a:pt x="245" y="5"/>
                    <a:pt x="245" y="10"/>
                  </a:cubicBezTo>
                  <a:cubicBezTo>
                    <a:pt x="245" y="162"/>
                    <a:pt x="245" y="162"/>
                    <a:pt x="245" y="162"/>
                  </a:cubicBezTo>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56" name="Freeform 6"/>
            <p:cNvSpPr>
              <a:spLocks noChangeArrowheads="1"/>
            </p:cNvSpPr>
            <p:nvPr/>
          </p:nvSpPr>
          <p:spPr bwMode="auto">
            <a:xfrm>
              <a:off x="0" y="619"/>
              <a:ext cx="1156" cy="41"/>
            </a:xfrm>
            <a:custGeom>
              <a:avLst/>
              <a:gdLst>
                <a:gd name="T0" fmla="*/ 0 w 316"/>
                <a:gd name="T1" fmla="*/ 0 h 11"/>
                <a:gd name="T2" fmla="*/ 0 w 316"/>
                <a:gd name="T3" fmla="*/ 41 h 11"/>
                <a:gd name="T4" fmla="*/ 0 w 316"/>
                <a:gd name="T5" fmla="*/ 41 h 11"/>
                <a:gd name="T6" fmla="*/ 0 w 316"/>
                <a:gd name="T7" fmla="*/ 41 h 11"/>
                <a:gd name="T8" fmla="*/ 0 w 316"/>
                <a:gd name="T9" fmla="*/ 41 h 11"/>
                <a:gd name="T10" fmla="*/ 161 w 316"/>
                <a:gd name="T11" fmla="*/ 138 h 11"/>
                <a:gd name="T12" fmla="*/ 2114 w 316"/>
                <a:gd name="T13" fmla="*/ 138 h 11"/>
                <a:gd name="T14" fmla="*/ 3801 w 316"/>
                <a:gd name="T15" fmla="*/ 138 h 11"/>
                <a:gd name="T16" fmla="*/ 4108 w 316"/>
                <a:gd name="T17" fmla="*/ 138 h 11"/>
                <a:gd name="T18" fmla="*/ 4229 w 316"/>
                <a:gd name="T19" fmla="*/ 41 h 11"/>
                <a:gd name="T20" fmla="*/ 4229 w 316"/>
                <a:gd name="T21" fmla="*/ 41 h 11"/>
                <a:gd name="T22" fmla="*/ 4229 w 316"/>
                <a:gd name="T23" fmla="*/ 41 h 11"/>
                <a:gd name="T24" fmla="*/ 4229 w 316"/>
                <a:gd name="T25" fmla="*/ 41 h 11"/>
                <a:gd name="T26" fmla="*/ 4229 w 316"/>
                <a:gd name="T27" fmla="*/ 0 h 11"/>
                <a:gd name="T28" fmla="*/ 0 w 316"/>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6"/>
                <a:gd name="T46" fmla="*/ 0 h 11"/>
                <a:gd name="T47" fmla="*/ 316 w 316"/>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6" h="11">
                  <a:moveTo>
                    <a:pt x="0" y="0"/>
                  </a:moveTo>
                  <a:cubicBezTo>
                    <a:pt x="0" y="3"/>
                    <a:pt x="0" y="3"/>
                    <a:pt x="0" y="3"/>
                  </a:cubicBezTo>
                  <a:cubicBezTo>
                    <a:pt x="0" y="3"/>
                    <a:pt x="0" y="3"/>
                    <a:pt x="0" y="3"/>
                  </a:cubicBezTo>
                  <a:cubicBezTo>
                    <a:pt x="0" y="3"/>
                    <a:pt x="0" y="3"/>
                    <a:pt x="0" y="3"/>
                  </a:cubicBezTo>
                  <a:cubicBezTo>
                    <a:pt x="0" y="3"/>
                    <a:pt x="0" y="3"/>
                    <a:pt x="0" y="3"/>
                  </a:cubicBezTo>
                  <a:cubicBezTo>
                    <a:pt x="7" y="11"/>
                    <a:pt x="11" y="10"/>
                    <a:pt x="12" y="10"/>
                  </a:cubicBezTo>
                  <a:cubicBezTo>
                    <a:pt x="158" y="10"/>
                    <a:pt x="158" y="10"/>
                    <a:pt x="158" y="10"/>
                  </a:cubicBezTo>
                  <a:cubicBezTo>
                    <a:pt x="284" y="10"/>
                    <a:pt x="284" y="10"/>
                    <a:pt x="284" y="10"/>
                  </a:cubicBezTo>
                  <a:cubicBezTo>
                    <a:pt x="307" y="10"/>
                    <a:pt x="307" y="10"/>
                    <a:pt x="307" y="10"/>
                  </a:cubicBezTo>
                  <a:cubicBezTo>
                    <a:pt x="309" y="10"/>
                    <a:pt x="312" y="8"/>
                    <a:pt x="316" y="3"/>
                  </a:cubicBezTo>
                  <a:cubicBezTo>
                    <a:pt x="316" y="3"/>
                    <a:pt x="316" y="3"/>
                    <a:pt x="316" y="3"/>
                  </a:cubicBezTo>
                  <a:cubicBezTo>
                    <a:pt x="316" y="3"/>
                    <a:pt x="316" y="3"/>
                    <a:pt x="316" y="3"/>
                  </a:cubicBezTo>
                  <a:cubicBezTo>
                    <a:pt x="316" y="3"/>
                    <a:pt x="316" y="3"/>
                    <a:pt x="316" y="3"/>
                  </a:cubicBezTo>
                  <a:cubicBezTo>
                    <a:pt x="316" y="0"/>
                    <a:pt x="316" y="0"/>
                    <a:pt x="316" y="0"/>
                  </a:cubicBezTo>
                  <a:lnTo>
                    <a:pt x="0" y="0"/>
                  </a:lnTo>
                  <a:close/>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57" name="Freeform 7"/>
            <p:cNvSpPr>
              <a:spLocks noChangeArrowheads="1"/>
            </p:cNvSpPr>
            <p:nvPr/>
          </p:nvSpPr>
          <p:spPr bwMode="auto">
            <a:xfrm>
              <a:off x="0" y="597"/>
              <a:ext cx="1156" cy="37"/>
            </a:xfrm>
            <a:custGeom>
              <a:avLst/>
              <a:gdLst>
                <a:gd name="T0" fmla="*/ 0 w 316"/>
                <a:gd name="T1" fmla="*/ 0 h 10"/>
                <a:gd name="T2" fmla="*/ 0 w 316"/>
                <a:gd name="T3" fmla="*/ 122 h 10"/>
                <a:gd name="T4" fmla="*/ 55 w 316"/>
                <a:gd name="T5" fmla="*/ 137 h 10"/>
                <a:gd name="T6" fmla="*/ 4189 w 316"/>
                <a:gd name="T7" fmla="*/ 137 h 10"/>
                <a:gd name="T8" fmla="*/ 4229 w 316"/>
                <a:gd name="T9" fmla="*/ 122 h 10"/>
                <a:gd name="T10" fmla="*/ 4229 w 316"/>
                <a:gd name="T11" fmla="*/ 0 h 10"/>
                <a:gd name="T12" fmla="*/ 0 w 316"/>
                <a:gd name="T13" fmla="*/ 0 h 10"/>
                <a:gd name="T14" fmla="*/ 0 60000 65536"/>
                <a:gd name="T15" fmla="*/ 0 60000 65536"/>
                <a:gd name="T16" fmla="*/ 0 60000 65536"/>
                <a:gd name="T17" fmla="*/ 0 60000 65536"/>
                <a:gd name="T18" fmla="*/ 0 60000 65536"/>
                <a:gd name="T19" fmla="*/ 0 60000 65536"/>
                <a:gd name="T20" fmla="*/ 0 60000 65536"/>
                <a:gd name="T21" fmla="*/ 0 w 316"/>
                <a:gd name="T22" fmla="*/ 0 h 10"/>
                <a:gd name="T23" fmla="*/ 316 w 31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10">
                  <a:moveTo>
                    <a:pt x="0" y="0"/>
                  </a:moveTo>
                  <a:cubicBezTo>
                    <a:pt x="0" y="9"/>
                    <a:pt x="0" y="9"/>
                    <a:pt x="0" y="9"/>
                  </a:cubicBezTo>
                  <a:cubicBezTo>
                    <a:pt x="1" y="10"/>
                    <a:pt x="3" y="10"/>
                    <a:pt x="4" y="10"/>
                  </a:cubicBezTo>
                  <a:cubicBezTo>
                    <a:pt x="313" y="10"/>
                    <a:pt x="313" y="10"/>
                    <a:pt x="313" y="10"/>
                  </a:cubicBezTo>
                  <a:cubicBezTo>
                    <a:pt x="314" y="10"/>
                    <a:pt x="315" y="10"/>
                    <a:pt x="316" y="9"/>
                  </a:cubicBezTo>
                  <a:cubicBezTo>
                    <a:pt x="316" y="0"/>
                    <a:pt x="316" y="0"/>
                    <a:pt x="316" y="0"/>
                  </a:cubicBezTo>
                  <a:lnTo>
                    <a:pt x="0" y="0"/>
                  </a:lnTo>
                  <a:close/>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58" name="Freeform 8"/>
            <p:cNvSpPr>
              <a:spLocks noChangeArrowheads="1"/>
            </p:cNvSpPr>
            <p:nvPr/>
          </p:nvSpPr>
          <p:spPr bwMode="auto">
            <a:xfrm>
              <a:off x="483" y="597"/>
              <a:ext cx="194" cy="19"/>
            </a:xfrm>
            <a:custGeom>
              <a:avLst/>
              <a:gdLst>
                <a:gd name="T0" fmla="*/ 0 w 53"/>
                <a:gd name="T1" fmla="*/ 0 h 5"/>
                <a:gd name="T2" fmla="*/ 0 w 53"/>
                <a:gd name="T3" fmla="*/ 15 h 5"/>
                <a:gd name="T4" fmla="*/ 55 w 53"/>
                <a:gd name="T5" fmla="*/ 72 h 5"/>
                <a:gd name="T6" fmla="*/ 655 w 53"/>
                <a:gd name="T7" fmla="*/ 72 h 5"/>
                <a:gd name="T8" fmla="*/ 710 w 53"/>
                <a:gd name="T9" fmla="*/ 15 h 5"/>
                <a:gd name="T10" fmla="*/ 710 w 53"/>
                <a:gd name="T11" fmla="*/ 0 h 5"/>
                <a:gd name="T12" fmla="*/ 0 w 53"/>
                <a:gd name="T13" fmla="*/ 0 h 5"/>
                <a:gd name="T14" fmla="*/ 0 60000 65536"/>
                <a:gd name="T15" fmla="*/ 0 60000 65536"/>
                <a:gd name="T16" fmla="*/ 0 60000 65536"/>
                <a:gd name="T17" fmla="*/ 0 60000 65536"/>
                <a:gd name="T18" fmla="*/ 0 60000 65536"/>
                <a:gd name="T19" fmla="*/ 0 60000 65536"/>
                <a:gd name="T20" fmla="*/ 0 60000 65536"/>
                <a:gd name="T21" fmla="*/ 0 w 53"/>
                <a:gd name="T22" fmla="*/ 0 h 5"/>
                <a:gd name="T23" fmla="*/ 53 w 5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
                  <a:moveTo>
                    <a:pt x="0" y="0"/>
                  </a:moveTo>
                  <a:cubicBezTo>
                    <a:pt x="0" y="1"/>
                    <a:pt x="0" y="1"/>
                    <a:pt x="0" y="1"/>
                  </a:cubicBezTo>
                  <a:cubicBezTo>
                    <a:pt x="0" y="3"/>
                    <a:pt x="2" y="5"/>
                    <a:pt x="4" y="5"/>
                  </a:cubicBezTo>
                  <a:cubicBezTo>
                    <a:pt x="49" y="5"/>
                    <a:pt x="49" y="5"/>
                    <a:pt x="49" y="5"/>
                  </a:cubicBezTo>
                  <a:cubicBezTo>
                    <a:pt x="51" y="5"/>
                    <a:pt x="53" y="3"/>
                    <a:pt x="53" y="1"/>
                  </a:cubicBezTo>
                  <a:cubicBezTo>
                    <a:pt x="53" y="0"/>
                    <a:pt x="53" y="0"/>
                    <a:pt x="53" y="0"/>
                  </a:cubicBezTo>
                  <a:lnTo>
                    <a:pt x="0"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59" name="Rectangle 9"/>
            <p:cNvSpPr>
              <a:spLocks noChangeArrowheads="1"/>
            </p:cNvSpPr>
            <p:nvPr/>
          </p:nvSpPr>
          <p:spPr bwMode="auto">
            <a:xfrm>
              <a:off x="172" y="45"/>
              <a:ext cx="815" cy="519"/>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endParaRPr lang="zh-CN" altLang="zh-CN" sz="675" b="1">
                <a:solidFill>
                  <a:srgbClr val="000000"/>
                </a:solidFill>
                <a:latin typeface="Calibri" panose="020F0502020204030204" pitchFamily="34" charset="0"/>
                <a:sym typeface="宋体" panose="02010600030101010101" pitchFamily="2" charset="-122"/>
              </a:endParaRPr>
            </a:p>
          </p:txBody>
        </p:sp>
        <p:sp>
          <p:nvSpPr>
            <p:cNvPr id="160" name="Rectangle 10"/>
            <p:cNvSpPr>
              <a:spLocks noChangeArrowheads="1"/>
            </p:cNvSpPr>
            <p:nvPr/>
          </p:nvSpPr>
          <p:spPr bwMode="auto">
            <a:xfrm>
              <a:off x="172" y="45"/>
              <a:ext cx="815"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endParaRPr lang="zh-CN" altLang="zh-CN" sz="675" b="1">
                <a:solidFill>
                  <a:srgbClr val="000000"/>
                </a:solidFill>
                <a:latin typeface="Calibri" panose="020F0502020204030204" pitchFamily="34" charset="0"/>
                <a:sym typeface="宋体" panose="02010600030101010101" pitchFamily="2" charset="-122"/>
              </a:endParaRPr>
            </a:p>
          </p:txBody>
        </p:sp>
        <p:sp>
          <p:nvSpPr>
            <p:cNvPr id="161" name="Oval 11"/>
            <p:cNvSpPr>
              <a:spLocks noChangeArrowheads="1"/>
            </p:cNvSpPr>
            <p:nvPr/>
          </p:nvSpPr>
          <p:spPr bwMode="auto">
            <a:xfrm>
              <a:off x="574" y="19"/>
              <a:ext cx="11" cy="11"/>
            </a:xfrm>
            <a:prstGeom prst="ellipse">
              <a:avLst/>
            </a:prstGeom>
            <a:solidFill>
              <a:srgbClr val="73401F"/>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endParaRPr lang="zh-CN" altLang="zh-CN" sz="675" b="1">
                <a:solidFill>
                  <a:srgbClr val="000000"/>
                </a:solidFill>
                <a:latin typeface="Calibri" panose="020F0502020204030204" pitchFamily="34" charset="0"/>
                <a:sym typeface="宋体" panose="02010600030101010101" pitchFamily="2" charset="-122"/>
              </a:endParaRPr>
            </a:p>
          </p:txBody>
        </p:sp>
        <p:sp>
          <p:nvSpPr>
            <p:cNvPr id="162" name="Freeform 13"/>
            <p:cNvSpPr>
              <a:spLocks noChangeArrowheads="1"/>
            </p:cNvSpPr>
            <p:nvPr/>
          </p:nvSpPr>
          <p:spPr bwMode="auto">
            <a:xfrm>
              <a:off x="172" y="45"/>
              <a:ext cx="815" cy="519"/>
            </a:xfrm>
            <a:custGeom>
              <a:avLst/>
              <a:gdLst>
                <a:gd name="T0" fmla="*/ 815 w 815"/>
                <a:gd name="T1" fmla="*/ 0 h 519"/>
                <a:gd name="T2" fmla="*/ 815 w 815"/>
                <a:gd name="T3" fmla="*/ 0 h 519"/>
                <a:gd name="T4" fmla="*/ 0 w 815"/>
                <a:gd name="T5" fmla="*/ 0 h 519"/>
                <a:gd name="T6" fmla="*/ 0 w 815"/>
                <a:gd name="T7" fmla="*/ 519 h 519"/>
                <a:gd name="T8" fmla="*/ 815 w 815"/>
                <a:gd name="T9" fmla="*/ 0 h 519"/>
                <a:gd name="T10" fmla="*/ 0 60000 65536"/>
                <a:gd name="T11" fmla="*/ 0 60000 65536"/>
                <a:gd name="T12" fmla="*/ 0 60000 65536"/>
                <a:gd name="T13" fmla="*/ 0 60000 65536"/>
                <a:gd name="T14" fmla="*/ 0 60000 65536"/>
                <a:gd name="T15" fmla="*/ 0 w 815"/>
                <a:gd name="T16" fmla="*/ 0 h 519"/>
                <a:gd name="T17" fmla="*/ 815 w 815"/>
                <a:gd name="T18" fmla="*/ 519 h 519"/>
              </a:gdLst>
              <a:ahLst/>
              <a:cxnLst>
                <a:cxn ang="T10">
                  <a:pos x="T0" y="T1"/>
                </a:cxn>
                <a:cxn ang="T11">
                  <a:pos x="T2" y="T3"/>
                </a:cxn>
                <a:cxn ang="T12">
                  <a:pos x="T4" y="T5"/>
                </a:cxn>
                <a:cxn ang="T13">
                  <a:pos x="T6" y="T7"/>
                </a:cxn>
                <a:cxn ang="T14">
                  <a:pos x="T8" y="T9"/>
                </a:cxn>
              </a:cxnLst>
              <a:rect l="T15" t="T16" r="T17" b="T18"/>
              <a:pathLst>
                <a:path w="815" h="519">
                  <a:moveTo>
                    <a:pt x="815" y="0"/>
                  </a:moveTo>
                  <a:lnTo>
                    <a:pt x="815" y="0"/>
                  </a:lnTo>
                  <a:lnTo>
                    <a:pt x="0" y="0"/>
                  </a:lnTo>
                  <a:lnTo>
                    <a:pt x="0" y="519"/>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grpSp>
      <p:cxnSp>
        <p:nvCxnSpPr>
          <p:cNvPr id="172" name="直接连接符 171"/>
          <p:cNvCxnSpPr>
            <a:stCxn id="82" idx="0"/>
          </p:cNvCxnSpPr>
          <p:nvPr/>
        </p:nvCxnSpPr>
        <p:spPr bwMode="auto">
          <a:xfrm flipV="1">
            <a:off x="1862664" y="3224938"/>
            <a:ext cx="811874" cy="2100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a:stCxn id="88" idx="0"/>
            <a:endCxn id="140" idx="2"/>
          </p:cNvCxnSpPr>
          <p:nvPr/>
        </p:nvCxnSpPr>
        <p:spPr bwMode="auto">
          <a:xfrm flipV="1">
            <a:off x="2474732" y="3210969"/>
            <a:ext cx="336584" cy="2285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a:stCxn id="89" idx="0"/>
            <a:endCxn id="140" idx="2"/>
          </p:cNvCxnSpPr>
          <p:nvPr/>
        </p:nvCxnSpPr>
        <p:spPr bwMode="auto">
          <a:xfrm flipH="1" flipV="1">
            <a:off x="2811316" y="3210969"/>
            <a:ext cx="275485" cy="2285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a:stCxn id="84" idx="0"/>
          </p:cNvCxnSpPr>
          <p:nvPr/>
        </p:nvCxnSpPr>
        <p:spPr bwMode="auto">
          <a:xfrm flipH="1" flipV="1">
            <a:off x="2958543" y="3217558"/>
            <a:ext cx="740325" cy="221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a:stCxn id="102" idx="5"/>
          </p:cNvCxnSpPr>
          <p:nvPr/>
        </p:nvCxnSpPr>
        <p:spPr bwMode="auto">
          <a:xfrm flipV="1">
            <a:off x="1602763" y="3723355"/>
            <a:ext cx="213855" cy="1823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a:stCxn id="146" idx="5"/>
          </p:cNvCxnSpPr>
          <p:nvPr/>
        </p:nvCxnSpPr>
        <p:spPr bwMode="auto">
          <a:xfrm flipV="1">
            <a:off x="2396066" y="3728542"/>
            <a:ext cx="1731" cy="1771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a:stCxn id="155" idx="5"/>
          </p:cNvCxnSpPr>
          <p:nvPr/>
        </p:nvCxnSpPr>
        <p:spPr bwMode="auto">
          <a:xfrm flipH="1" flipV="1">
            <a:off x="3147956" y="3719626"/>
            <a:ext cx="41414" cy="168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a:stCxn id="164" idx="5"/>
          </p:cNvCxnSpPr>
          <p:nvPr/>
        </p:nvCxnSpPr>
        <p:spPr bwMode="auto">
          <a:xfrm flipH="1" flipV="1">
            <a:off x="3818514" y="3719627"/>
            <a:ext cx="164159" cy="1629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文本框 65"/>
          <p:cNvSpPr txBox="1">
            <a:spLocks noChangeArrowheads="1"/>
          </p:cNvSpPr>
          <p:nvPr/>
        </p:nvSpPr>
        <p:spPr bwMode="auto">
          <a:xfrm>
            <a:off x="823873" y="3497743"/>
            <a:ext cx="111533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pPr defTabSz="685800" eaLnBrk="0" hangingPunct="0">
              <a:defRPr/>
            </a:pPr>
            <a:r>
              <a:rPr lang="zh-CN" altLang="en-US" sz="750" b="1" dirty="0">
                <a:solidFill>
                  <a:srgbClr val="000000"/>
                </a:solidFill>
              </a:rPr>
              <a:t>接入交换机</a:t>
            </a:r>
            <a:r>
              <a:rPr lang="en-US" altLang="zh-CN" sz="750" b="1" dirty="0">
                <a:solidFill>
                  <a:srgbClr val="000000"/>
                </a:solidFill>
              </a:rPr>
              <a:t>(ONU</a:t>
            </a:r>
            <a:r>
              <a:rPr lang="zh-CN" altLang="en-US" sz="750" b="1" dirty="0">
                <a:solidFill>
                  <a:srgbClr val="000000"/>
                </a:solidFill>
              </a:rPr>
              <a:t>）</a:t>
            </a:r>
          </a:p>
        </p:txBody>
      </p:sp>
      <p:sp>
        <p:nvSpPr>
          <p:cNvPr id="186" name="文本框 62"/>
          <p:cNvSpPr txBox="1">
            <a:spLocks noChangeArrowheads="1"/>
          </p:cNvSpPr>
          <p:nvPr/>
        </p:nvSpPr>
        <p:spPr bwMode="auto">
          <a:xfrm>
            <a:off x="2056438" y="2265290"/>
            <a:ext cx="40400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pPr defTabSz="685800" eaLnBrk="0" hangingPunct="0">
              <a:defRPr/>
            </a:pPr>
            <a:r>
              <a:rPr lang="en-US" altLang="zh-CN" sz="750" b="1" dirty="0">
                <a:solidFill>
                  <a:srgbClr val="000000"/>
                </a:solidFill>
              </a:rPr>
              <a:t>BRAS </a:t>
            </a:r>
            <a:endParaRPr lang="zh-CN" altLang="en-US" sz="750" b="1" dirty="0">
              <a:solidFill>
                <a:srgbClr val="000000"/>
              </a:solidFill>
            </a:endParaRPr>
          </a:p>
        </p:txBody>
      </p:sp>
      <p:sp>
        <p:nvSpPr>
          <p:cNvPr id="187" name="文本框 62"/>
          <p:cNvSpPr txBox="1">
            <a:spLocks noChangeArrowheads="1"/>
          </p:cNvSpPr>
          <p:nvPr/>
        </p:nvSpPr>
        <p:spPr bwMode="auto">
          <a:xfrm>
            <a:off x="1592592" y="2909775"/>
            <a:ext cx="109778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pPr defTabSz="685800" eaLnBrk="0" hangingPunct="0">
              <a:defRPr/>
            </a:pPr>
            <a:r>
              <a:rPr lang="zh-CN" altLang="en-US" sz="750" b="1" dirty="0">
                <a:solidFill>
                  <a:srgbClr val="000000"/>
                </a:solidFill>
              </a:rPr>
              <a:t>核心交换机（</a:t>
            </a:r>
            <a:r>
              <a:rPr lang="en-US" altLang="zh-CN" sz="750" b="1" dirty="0">
                <a:solidFill>
                  <a:srgbClr val="000000"/>
                </a:solidFill>
              </a:rPr>
              <a:t>OLT</a:t>
            </a:r>
            <a:r>
              <a:rPr lang="zh-CN" altLang="en-US" sz="750" b="1" dirty="0">
                <a:solidFill>
                  <a:srgbClr val="000000"/>
                </a:solidFill>
              </a:rPr>
              <a:t>）</a:t>
            </a:r>
          </a:p>
        </p:txBody>
      </p:sp>
      <p:sp>
        <p:nvSpPr>
          <p:cNvPr id="188" name="文本框 55"/>
          <p:cNvSpPr txBox="1">
            <a:spLocks noChangeArrowheads="1"/>
          </p:cNvSpPr>
          <p:nvPr/>
        </p:nvSpPr>
        <p:spPr bwMode="auto">
          <a:xfrm>
            <a:off x="3128812" y="2925333"/>
            <a:ext cx="1143389"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buClr>
                <a:schemeClr val="tx1"/>
              </a:buClr>
              <a:buFont typeface="Wingdings" panose="05000000000000000000" pitchFamily="2" charset="2"/>
              <a:buChar char="l"/>
              <a:defRPr sz="2800" b="1">
                <a:solidFill>
                  <a:srgbClr val="000000"/>
                </a:solidFill>
                <a:latin typeface="Arial" panose="020B0604020202020204" pitchFamily="34" charset="0"/>
                <a:ea typeface="宋体" panose="02010600030101010101" pitchFamily="2" charset="-122"/>
              </a:defRPr>
            </a:lvl1pPr>
            <a:lvl2pPr marL="742950" indent="-285750">
              <a:lnSpc>
                <a:spcPct val="110000"/>
              </a:lnSpc>
              <a:buClr>
                <a:schemeClr val="tx1"/>
              </a:buClr>
              <a:buFont typeface="Wingdings" panose="05000000000000000000" pitchFamily="2" charset="2"/>
              <a:buChar char="à"/>
              <a:defRPr sz="2400">
                <a:solidFill>
                  <a:srgbClr val="000000"/>
                </a:solidFill>
                <a:latin typeface="Arial" panose="020B0604020202020204" pitchFamily="34" charset="0"/>
                <a:ea typeface="宋体" panose="02010600030101010101" pitchFamily="2" charset="-122"/>
              </a:defRPr>
            </a:lvl2pPr>
            <a:lvl3pPr marL="1143000" indent="-228600">
              <a:lnSpc>
                <a:spcPct val="110000"/>
              </a:lnSpc>
              <a:buClr>
                <a:schemeClr val="tx1"/>
              </a:buClr>
              <a:buFont typeface="Wingdings" panose="05000000000000000000" pitchFamily="2" charset="2"/>
              <a:buChar char="Ø"/>
              <a:defRPr sz="2000">
                <a:solidFill>
                  <a:srgbClr val="000000"/>
                </a:solidFill>
                <a:latin typeface="Arial" panose="020B0604020202020204" pitchFamily="34" charset="0"/>
                <a:ea typeface="宋体" panose="02010600030101010101" pitchFamily="2" charset="-122"/>
              </a:defRPr>
            </a:lvl3pPr>
            <a:lvl4pPr marL="1600200" indent="-228600">
              <a:lnSpc>
                <a:spcPct val="110000"/>
              </a:lnSpc>
              <a:buClr>
                <a:schemeClr val="tx1"/>
              </a:buClr>
              <a:buFont typeface="Arial" panose="020B0604020202020204" pitchFamily="34" charset="0"/>
              <a:buChar char="—"/>
              <a:defRPr>
                <a:solidFill>
                  <a:srgbClr val="000000"/>
                </a:solidFill>
                <a:latin typeface="Arial" panose="020B0604020202020204" pitchFamily="34" charset="0"/>
                <a:ea typeface="宋体" panose="02010600030101010101" pitchFamily="2" charset="-122"/>
              </a:defRPr>
            </a:lvl4pPr>
            <a:lvl5pPr marL="2057400" indent="-228600">
              <a:lnSpc>
                <a:spcPct val="110000"/>
              </a:lnSpc>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9pPr>
          </a:lstStyle>
          <a:p>
            <a:pPr defTabSz="685800" eaLnBrk="0" hangingPunct="0">
              <a:lnSpc>
                <a:spcPct val="100000"/>
              </a:lnSpc>
              <a:buClrTx/>
              <a:buNone/>
              <a:defRPr/>
            </a:pPr>
            <a:r>
              <a:rPr lang="en-US" altLang="zh-CN" sz="750" dirty="0" err="1">
                <a:latin typeface="微软雅黑" panose="020B0503020204020204" pitchFamily="34" charset="-122"/>
                <a:ea typeface="微软雅黑" panose="020B0503020204020204" pitchFamily="34" charset="-122"/>
              </a:rPr>
              <a:t>QinQ</a:t>
            </a:r>
            <a:r>
              <a:rPr lang="zh-CN" altLang="en-US" sz="750" dirty="0">
                <a:latin typeface="微软雅黑" panose="020B0503020204020204" pitchFamily="34" charset="-122"/>
                <a:ea typeface="微软雅黑" panose="020B0503020204020204" pitchFamily="34" charset="-122"/>
              </a:rPr>
              <a:t>方式到</a:t>
            </a:r>
            <a:r>
              <a:rPr lang="en-US" altLang="zh-CN" sz="750" dirty="0">
                <a:latin typeface="微软雅黑" panose="020B0503020204020204" pitchFamily="34" charset="-122"/>
                <a:ea typeface="微软雅黑" panose="020B0503020204020204" pitchFamily="34" charset="-122"/>
              </a:rPr>
              <a:t>BRAS</a:t>
            </a:r>
            <a:endParaRPr lang="zh-CN" altLang="en-US" sz="750" dirty="0">
              <a:latin typeface="微软雅黑" panose="020B0503020204020204" pitchFamily="34" charset="-122"/>
              <a:ea typeface="微软雅黑" panose="020B0503020204020204" pitchFamily="34" charset="-122"/>
            </a:endParaRPr>
          </a:p>
        </p:txBody>
      </p:sp>
      <p:pic>
        <p:nvPicPr>
          <p:cNvPr id="90" name="Picture 3" descr="D:\HCL_7.1.59-Setup\反馈模板\反馈模板\UI设计资源\工作台\正常状态\运行\无线1.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261330" y="3434628"/>
            <a:ext cx="310896" cy="310896"/>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3" descr="D:\HCL_7.1.59-Setup\反馈模板\反馈模板\UI设计资源\工作台\正常状态\运行\无线1.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567926" y="3420230"/>
            <a:ext cx="310896" cy="310896"/>
          </a:xfrm>
          <a:prstGeom prst="rect">
            <a:avLst/>
          </a:prstGeom>
          <a:noFill/>
          <a:extLst>
            <a:ext uri="{909E8E84-426E-40DD-AFC4-6F175D3DCCD1}">
              <a14:hiddenFill xmlns:a14="http://schemas.microsoft.com/office/drawing/2010/main">
                <a:solidFill>
                  <a:srgbClr val="FFFFFF"/>
                </a:solidFill>
              </a14:hiddenFill>
            </a:ext>
          </a:extLst>
        </p:spPr>
      </p:pic>
      <p:grpSp>
        <p:nvGrpSpPr>
          <p:cNvPr id="92" name="WindowsPhone"/>
          <p:cNvGrpSpPr>
            <a:grpSpLocks noChangeAspect="1"/>
          </p:cNvGrpSpPr>
          <p:nvPr>
            <p:custDataLst>
              <p:custData r:id="rId1"/>
            </p:custDataLst>
          </p:nvPr>
        </p:nvGrpSpPr>
        <p:grpSpPr>
          <a:xfrm>
            <a:off x="2297935" y="3843851"/>
            <a:ext cx="210085" cy="391001"/>
            <a:chOff x="2839503" y="1"/>
            <a:chExt cx="3464995" cy="6857998"/>
          </a:xfrm>
        </p:grpSpPr>
        <p:grpSp>
          <p:nvGrpSpPr>
            <p:cNvPr id="93" name="Group 2"/>
            <p:cNvGrpSpPr/>
            <p:nvPr/>
          </p:nvGrpSpPr>
          <p:grpSpPr>
            <a:xfrm>
              <a:off x="2839503" y="1"/>
              <a:ext cx="3464995" cy="6857998"/>
              <a:chOff x="2839503" y="1"/>
              <a:chExt cx="3464995" cy="6857998"/>
            </a:xfrm>
          </p:grpSpPr>
          <p:grpSp>
            <p:nvGrpSpPr>
              <p:cNvPr id="95" name="Group 4"/>
              <p:cNvGrpSpPr/>
              <p:nvPr/>
            </p:nvGrpSpPr>
            <p:grpSpPr>
              <a:xfrm>
                <a:off x="2839503" y="1"/>
                <a:ext cx="3464995" cy="6857998"/>
                <a:chOff x="2834639" y="1"/>
                <a:chExt cx="3464995" cy="6857998"/>
              </a:xfrm>
            </p:grpSpPr>
            <p:sp>
              <p:nvSpPr>
                <p:cNvPr id="97" name="Rounded Rectangle 6"/>
                <p:cNvSpPr/>
                <p:nvPr userDrawn="1"/>
              </p:nvSpPr>
              <p:spPr>
                <a:xfrm>
                  <a:off x="2834639" y="1"/>
                  <a:ext cx="3464995" cy="6857998"/>
                </a:xfrm>
                <a:prstGeom prst="roundRect">
                  <a:avLst>
                    <a:gd name="adj" fmla="val 5515"/>
                  </a:avLst>
                </a:prstGeom>
                <a:solidFill>
                  <a:srgbClr val="FFFFFF"/>
                </a:solidFill>
                <a:ln w="3175">
                  <a:solidFill>
                    <a:srgbClr val="000000">
                      <a:lumMod val="95000"/>
                      <a:lumOff val="5000"/>
                    </a:srgbClr>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98" name="Rounded Rectangle 7"/>
                <p:cNvSpPr/>
                <p:nvPr/>
              </p:nvSpPr>
              <p:spPr>
                <a:xfrm>
                  <a:off x="2928205" y="91440"/>
                  <a:ext cx="3276600" cy="6659880"/>
                </a:xfrm>
                <a:prstGeom prst="roundRect">
                  <a:avLst>
                    <a:gd name="adj" fmla="val 2819"/>
                  </a:avLst>
                </a:prstGeom>
                <a:solidFill>
                  <a:srgbClr val="FFFFFF">
                    <a:lumMod val="65000"/>
                  </a:srgbClr>
                </a:solidFill>
                <a:ln w="3175" cap="flat" cmpd="sng" algn="ctr">
                  <a:solidFill>
                    <a:sysClr val="windowText" lastClr="000000">
                      <a:lumMod val="75000"/>
                      <a:lumOff val="25000"/>
                    </a:sysClr>
                  </a:solidFill>
                  <a:prstDash val="solid"/>
                </a:ln>
                <a:effectLst/>
              </p:spPr>
              <p:txBody>
                <a:bodyPr rot="0" spcFirstLastPara="0" vertOverflow="overflow" horzOverflow="overflow" vert="horz" wrap="square" lIns="34290" tIns="34290" rIns="68580" bIns="34290" numCol="1" spcCol="0" rtlCol="0" fromWordArt="0" anchor="ctr" anchorCtr="0" forceAA="0" compatLnSpc="1">
                  <a:prstTxWarp prst="textNoShape">
                    <a:avLst/>
                  </a:prstTxWarp>
                  <a:noAutofit/>
                </a:bodyPr>
                <a:lstStyle/>
                <a:p>
                  <a:pPr algn="ctr" defTabSz="685800" eaLnBrk="0" hangingPunct="0">
                    <a:defRPr/>
                  </a:pPr>
                  <a:endParaRPr lang="en-US" sz="600" b="1" kern="0" dirty="0">
                    <a:solidFill>
                      <a:prstClr val="black">
                        <a:lumMod val="75000"/>
                        <a:lumOff val="25000"/>
                      </a:prstClr>
                    </a:solidFill>
                    <a:latin typeface="Segoe UI"/>
                  </a:endParaRPr>
                </a:p>
              </p:txBody>
            </p:sp>
            <p:sp>
              <p:nvSpPr>
                <p:cNvPr id="110" name="Rectangle 8"/>
                <p:cNvSpPr/>
                <p:nvPr userDrawn="1"/>
              </p:nvSpPr>
              <p:spPr>
                <a:xfrm>
                  <a:off x="3050294" y="482052"/>
                  <a:ext cx="3038083" cy="5074922"/>
                </a:xfrm>
                <a:prstGeom prst="rect">
                  <a:avLst/>
                </a:prstGeom>
                <a:solidFill>
                  <a:srgbClr val="FFFFFF"/>
                </a:solidFill>
                <a:ln w="3175">
                  <a:solidFill>
                    <a:srgbClr val="000000"/>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300" b="1" dirty="0">
                    <a:solidFill>
                      <a:srgbClr val="024E2B"/>
                    </a:solidFill>
                    <a:latin typeface="微软雅黑" panose="020B0503020204020204" pitchFamily="34" charset="-122"/>
                    <a:ea typeface="微软雅黑" panose="020B0503020204020204" pitchFamily="34" charset="-122"/>
                  </a:endParaRPr>
                </a:p>
              </p:txBody>
            </p:sp>
            <p:sp>
              <p:nvSpPr>
                <p:cNvPr id="111" name="Left Arrow 9"/>
                <p:cNvSpPr/>
                <p:nvPr userDrawn="1"/>
              </p:nvSpPr>
              <p:spPr>
                <a:xfrm>
                  <a:off x="3300730" y="6215335"/>
                  <a:ext cx="270769" cy="117324"/>
                </a:xfrm>
                <a:prstGeom prst="leftArrow">
                  <a:avLst>
                    <a:gd name="adj1" fmla="val 0"/>
                    <a:gd name="adj2" fmla="val 91165"/>
                  </a:avLst>
                </a:prstGeom>
                <a:noFill/>
                <a:ln w="3175">
                  <a:solidFill>
                    <a:srgbClr val="FFFFFF"/>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grpSp>
              <p:nvGrpSpPr>
                <p:cNvPr id="112" name="Group 10"/>
                <p:cNvGrpSpPr/>
                <p:nvPr/>
              </p:nvGrpSpPr>
              <p:grpSpPr>
                <a:xfrm rot="21384124">
                  <a:off x="4457215" y="6161552"/>
                  <a:ext cx="212326" cy="227346"/>
                  <a:chOff x="4194362" y="5874647"/>
                  <a:chExt cx="252148" cy="269985"/>
                </a:xfrm>
                <a:solidFill>
                  <a:srgbClr val="FFFFFF"/>
                </a:solidFill>
              </p:grpSpPr>
              <p:sp>
                <p:nvSpPr>
                  <p:cNvPr id="114" name="Flowchart: Stored Data 12"/>
                  <p:cNvSpPr/>
                  <p:nvPr/>
                </p:nvSpPr>
                <p:spPr>
                  <a:xfrm rot="6230930">
                    <a:off x="4218638" y="5878261"/>
                    <a:ext cx="115927" cy="108699"/>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15" name="Flowchart: Stored Data 13"/>
                  <p:cNvSpPr/>
                  <p:nvPr/>
                </p:nvSpPr>
                <p:spPr>
                  <a:xfrm rot="6230930">
                    <a:off x="4190748" y="5989157"/>
                    <a:ext cx="115927" cy="108699"/>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16" name="Flowchart: Stored Data 14"/>
                  <p:cNvSpPr/>
                  <p:nvPr/>
                </p:nvSpPr>
                <p:spPr>
                  <a:xfrm rot="16979296">
                    <a:off x="4335573" y="5922200"/>
                    <a:ext cx="114310" cy="107565"/>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17" name="Flowchart: Stored Data 15"/>
                  <p:cNvSpPr/>
                  <p:nvPr/>
                </p:nvSpPr>
                <p:spPr>
                  <a:xfrm rot="16979296">
                    <a:off x="4307999" y="6032886"/>
                    <a:ext cx="115927" cy="107565"/>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grpSp>
            <p:sp>
              <p:nvSpPr>
                <p:cNvPr id="113" name="Rounded Rectangle 11"/>
                <p:cNvSpPr/>
                <p:nvPr/>
              </p:nvSpPr>
              <p:spPr>
                <a:xfrm>
                  <a:off x="4138146" y="266078"/>
                  <a:ext cx="860720" cy="52045"/>
                </a:xfrm>
                <a:prstGeom prst="roundRect">
                  <a:avLst/>
                </a:prstGeom>
                <a:solidFill>
                  <a:srgbClr val="FFFFFF">
                    <a:lumMod val="95000"/>
                  </a:srgbClr>
                </a:solidFill>
                <a:ln w="3175" cap="flat" cmpd="sng" algn="ctr">
                  <a:solidFill>
                    <a:sysClr val="windowText" lastClr="000000">
                      <a:lumMod val="75000"/>
                      <a:lumOff val="25000"/>
                    </a:sysClr>
                  </a:solidFill>
                  <a:prstDash val="solid"/>
                </a:ln>
                <a:effectLst/>
              </p:spPr>
              <p:txBody>
                <a:bodyPr rot="0" spcFirstLastPara="0" vertOverflow="overflow" horzOverflow="overflow" vert="horz" wrap="square" lIns="34290" tIns="34290" rIns="68580" bIns="34290" numCol="1" spcCol="0" rtlCol="0" fromWordArt="0" anchor="ctr" anchorCtr="0" forceAA="0" compatLnSpc="1">
                  <a:prstTxWarp prst="textNoShape">
                    <a:avLst/>
                  </a:prstTxWarp>
                  <a:noAutofit/>
                </a:bodyPr>
                <a:lstStyle/>
                <a:p>
                  <a:pPr algn="ctr" defTabSz="685800" eaLnBrk="0" hangingPunct="0">
                    <a:defRPr/>
                  </a:pPr>
                  <a:endParaRPr lang="en-US" sz="600" b="1" kern="0" dirty="0">
                    <a:solidFill>
                      <a:prstClr val="black">
                        <a:lumMod val="75000"/>
                        <a:lumOff val="25000"/>
                      </a:prstClr>
                    </a:solidFill>
                    <a:latin typeface="Segoe UI"/>
                  </a:endParaRPr>
                </a:p>
              </p:txBody>
            </p:sp>
          </p:grpSp>
          <p:sp>
            <p:nvSpPr>
              <p:cNvPr id="96" name="Rectangle 5"/>
              <p:cNvSpPr/>
              <p:nvPr/>
            </p:nvSpPr>
            <p:spPr>
              <a:xfrm>
                <a:off x="3054545" y="434768"/>
                <a:ext cx="3038697" cy="235880"/>
              </a:xfrm>
              <a:prstGeom prst="rect">
                <a:avLst/>
              </a:prstGeom>
              <a:solidFill>
                <a:srgbClr val="000000">
                  <a:alpha val="35000"/>
                </a:srgbClr>
              </a:solidFill>
              <a:ln w="12700" cap="flat" cmpd="sng" algn="ctr">
                <a:noFill/>
                <a:prstDash val="solid"/>
              </a:ln>
              <a:effectLst/>
            </p:spPr>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r" defTabSz="685800" fontAlgn="auto">
                  <a:spcBef>
                    <a:spcPts val="0"/>
                  </a:spcBef>
                  <a:spcAft>
                    <a:spcPts val="0"/>
                  </a:spcAft>
                  <a:defRPr/>
                </a:pPr>
                <a:r>
                  <a:rPr lang="en-US" sz="150" b="1" kern="0" dirty="0">
                    <a:solidFill>
                      <a:srgbClr val="FFFFFF"/>
                    </a:solidFill>
                    <a:latin typeface="Segoe UI"/>
                    <a:ea typeface="华文细黑"/>
                  </a:rPr>
                  <a:t>12:38</a:t>
                </a:r>
              </a:p>
            </p:txBody>
          </p:sp>
        </p:grpSp>
        <p:pic>
          <p:nvPicPr>
            <p:cNvPr id="94" name="Picture 2" descr="C:\Users\t-dantay\Documents\WPIcons\appbar.feature.search.rest.png"/>
            <p:cNvPicPr>
              <a:picLocks noChangeAspect="1" noChangeArrowheads="1"/>
            </p:cNvPicPr>
            <p:nvPr/>
          </p:nvPicPr>
          <p:blipFill>
            <a:blip r:embed="rId8" cstate="print">
              <a:lum bright="70000" contrast="-70000"/>
              <a:extLst>
                <a:ext uri="{28A0092B-C50C-407E-A947-70E740481C1C}">
                  <a14:useLocalDpi xmlns:a14="http://schemas.microsoft.com/office/drawing/2010/main"/>
                </a:ext>
              </a:extLst>
            </a:blip>
            <a:srcRect/>
            <a:stretch>
              <a:fillRect/>
            </a:stretch>
          </p:blipFill>
          <p:spPr bwMode="auto">
            <a:xfrm>
              <a:off x="5519769" y="6091117"/>
              <a:ext cx="365760"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8" name="WindowsPhone"/>
          <p:cNvGrpSpPr>
            <a:grpSpLocks noChangeAspect="1"/>
          </p:cNvGrpSpPr>
          <p:nvPr>
            <p:custDataLst>
              <p:custData r:id="rId2"/>
            </p:custDataLst>
          </p:nvPr>
        </p:nvGrpSpPr>
        <p:grpSpPr>
          <a:xfrm>
            <a:off x="3930117" y="3812340"/>
            <a:ext cx="210085" cy="391001"/>
            <a:chOff x="2839503" y="1"/>
            <a:chExt cx="3464995" cy="6857998"/>
          </a:xfrm>
        </p:grpSpPr>
        <p:grpSp>
          <p:nvGrpSpPr>
            <p:cNvPr id="120" name="Group 2"/>
            <p:cNvGrpSpPr/>
            <p:nvPr/>
          </p:nvGrpSpPr>
          <p:grpSpPr>
            <a:xfrm>
              <a:off x="2839503" y="1"/>
              <a:ext cx="3464995" cy="6857998"/>
              <a:chOff x="2839503" y="1"/>
              <a:chExt cx="3464995" cy="6857998"/>
            </a:xfrm>
          </p:grpSpPr>
          <p:grpSp>
            <p:nvGrpSpPr>
              <p:cNvPr id="122" name="Group 4"/>
              <p:cNvGrpSpPr/>
              <p:nvPr/>
            </p:nvGrpSpPr>
            <p:grpSpPr>
              <a:xfrm>
                <a:off x="2839503" y="1"/>
                <a:ext cx="3464995" cy="6857998"/>
                <a:chOff x="2834639" y="1"/>
                <a:chExt cx="3464995" cy="6857998"/>
              </a:xfrm>
            </p:grpSpPr>
            <p:sp>
              <p:nvSpPr>
                <p:cNvPr id="124" name="Rounded Rectangle 6"/>
                <p:cNvSpPr/>
                <p:nvPr userDrawn="1"/>
              </p:nvSpPr>
              <p:spPr>
                <a:xfrm>
                  <a:off x="2834639" y="1"/>
                  <a:ext cx="3464995" cy="6857998"/>
                </a:xfrm>
                <a:prstGeom prst="roundRect">
                  <a:avLst>
                    <a:gd name="adj" fmla="val 5515"/>
                  </a:avLst>
                </a:prstGeom>
                <a:solidFill>
                  <a:srgbClr val="FFFFFF"/>
                </a:solidFill>
                <a:ln w="3175">
                  <a:solidFill>
                    <a:srgbClr val="000000">
                      <a:lumMod val="95000"/>
                      <a:lumOff val="5000"/>
                    </a:srgbClr>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25" name="Rounded Rectangle 7"/>
                <p:cNvSpPr/>
                <p:nvPr/>
              </p:nvSpPr>
              <p:spPr>
                <a:xfrm>
                  <a:off x="2928205" y="91440"/>
                  <a:ext cx="3276600" cy="6659880"/>
                </a:xfrm>
                <a:prstGeom prst="roundRect">
                  <a:avLst>
                    <a:gd name="adj" fmla="val 2819"/>
                  </a:avLst>
                </a:prstGeom>
                <a:solidFill>
                  <a:srgbClr val="FFFFFF">
                    <a:lumMod val="65000"/>
                  </a:srgbClr>
                </a:solidFill>
                <a:ln w="3175" cap="flat" cmpd="sng" algn="ctr">
                  <a:solidFill>
                    <a:sysClr val="windowText" lastClr="000000">
                      <a:lumMod val="75000"/>
                      <a:lumOff val="25000"/>
                    </a:sysClr>
                  </a:solidFill>
                  <a:prstDash val="solid"/>
                </a:ln>
                <a:effectLst/>
              </p:spPr>
              <p:txBody>
                <a:bodyPr rot="0" spcFirstLastPara="0" vertOverflow="overflow" horzOverflow="overflow" vert="horz" wrap="square" lIns="34290" tIns="34290" rIns="68580" bIns="34290" numCol="1" spcCol="0" rtlCol="0" fromWordArt="0" anchor="ctr" anchorCtr="0" forceAA="0" compatLnSpc="1">
                  <a:prstTxWarp prst="textNoShape">
                    <a:avLst/>
                  </a:prstTxWarp>
                  <a:noAutofit/>
                </a:bodyPr>
                <a:lstStyle/>
                <a:p>
                  <a:pPr algn="ctr" defTabSz="685800" eaLnBrk="0" hangingPunct="0">
                    <a:defRPr/>
                  </a:pPr>
                  <a:endParaRPr lang="en-US" sz="600" b="1" kern="0" dirty="0">
                    <a:solidFill>
                      <a:prstClr val="black">
                        <a:lumMod val="75000"/>
                        <a:lumOff val="25000"/>
                      </a:prstClr>
                    </a:solidFill>
                    <a:latin typeface="Segoe UI"/>
                  </a:endParaRPr>
                </a:p>
              </p:txBody>
            </p:sp>
            <p:sp>
              <p:nvSpPr>
                <p:cNvPr id="126" name="Rectangle 8"/>
                <p:cNvSpPr/>
                <p:nvPr userDrawn="1"/>
              </p:nvSpPr>
              <p:spPr>
                <a:xfrm>
                  <a:off x="3050294" y="482052"/>
                  <a:ext cx="3038083" cy="5074922"/>
                </a:xfrm>
                <a:prstGeom prst="rect">
                  <a:avLst/>
                </a:prstGeom>
                <a:solidFill>
                  <a:srgbClr val="FFFFFF"/>
                </a:solidFill>
                <a:ln w="3175">
                  <a:solidFill>
                    <a:srgbClr val="000000"/>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300" b="1" dirty="0">
                    <a:solidFill>
                      <a:srgbClr val="024E2B"/>
                    </a:solidFill>
                    <a:latin typeface="微软雅黑" panose="020B0503020204020204" pitchFamily="34" charset="-122"/>
                    <a:ea typeface="微软雅黑" panose="020B0503020204020204" pitchFamily="34" charset="-122"/>
                  </a:endParaRPr>
                </a:p>
              </p:txBody>
            </p:sp>
            <p:sp>
              <p:nvSpPr>
                <p:cNvPr id="127" name="Left Arrow 9"/>
                <p:cNvSpPr/>
                <p:nvPr userDrawn="1"/>
              </p:nvSpPr>
              <p:spPr>
                <a:xfrm>
                  <a:off x="3300730" y="6215335"/>
                  <a:ext cx="270769" cy="117324"/>
                </a:xfrm>
                <a:prstGeom prst="leftArrow">
                  <a:avLst>
                    <a:gd name="adj1" fmla="val 0"/>
                    <a:gd name="adj2" fmla="val 91165"/>
                  </a:avLst>
                </a:prstGeom>
                <a:noFill/>
                <a:ln w="3175">
                  <a:solidFill>
                    <a:srgbClr val="FFFFFF"/>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grpSp>
              <p:nvGrpSpPr>
                <p:cNvPr id="128" name="Group 10"/>
                <p:cNvGrpSpPr/>
                <p:nvPr/>
              </p:nvGrpSpPr>
              <p:grpSpPr>
                <a:xfrm rot="21384124">
                  <a:off x="4457215" y="6161552"/>
                  <a:ext cx="212326" cy="227346"/>
                  <a:chOff x="4194362" y="5874647"/>
                  <a:chExt cx="252148" cy="269985"/>
                </a:xfrm>
                <a:solidFill>
                  <a:srgbClr val="FFFFFF"/>
                </a:solidFill>
              </p:grpSpPr>
              <p:sp>
                <p:nvSpPr>
                  <p:cNvPr id="130" name="Flowchart: Stored Data 12"/>
                  <p:cNvSpPr/>
                  <p:nvPr/>
                </p:nvSpPr>
                <p:spPr>
                  <a:xfrm rot="6230930">
                    <a:off x="4218638" y="5878261"/>
                    <a:ext cx="115927" cy="108699"/>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31" name="Flowchart: Stored Data 13"/>
                  <p:cNvSpPr/>
                  <p:nvPr/>
                </p:nvSpPr>
                <p:spPr>
                  <a:xfrm rot="6230930">
                    <a:off x="4190748" y="5989157"/>
                    <a:ext cx="115927" cy="108699"/>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32" name="Flowchart: Stored Data 14"/>
                  <p:cNvSpPr/>
                  <p:nvPr/>
                </p:nvSpPr>
                <p:spPr>
                  <a:xfrm rot="16979296">
                    <a:off x="4335573" y="5922200"/>
                    <a:ext cx="114310" cy="107565"/>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33" name="Flowchart: Stored Data 15"/>
                  <p:cNvSpPr/>
                  <p:nvPr/>
                </p:nvSpPr>
                <p:spPr>
                  <a:xfrm rot="16979296">
                    <a:off x="4307999" y="6032886"/>
                    <a:ext cx="115927" cy="107565"/>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grpSp>
            <p:sp>
              <p:nvSpPr>
                <p:cNvPr id="129" name="Rounded Rectangle 11"/>
                <p:cNvSpPr/>
                <p:nvPr/>
              </p:nvSpPr>
              <p:spPr>
                <a:xfrm>
                  <a:off x="4138146" y="266078"/>
                  <a:ext cx="860720" cy="52045"/>
                </a:xfrm>
                <a:prstGeom prst="roundRect">
                  <a:avLst/>
                </a:prstGeom>
                <a:solidFill>
                  <a:srgbClr val="FFFFFF">
                    <a:lumMod val="95000"/>
                  </a:srgbClr>
                </a:solidFill>
                <a:ln w="3175" cap="flat" cmpd="sng" algn="ctr">
                  <a:solidFill>
                    <a:sysClr val="windowText" lastClr="000000">
                      <a:lumMod val="75000"/>
                      <a:lumOff val="25000"/>
                    </a:sysClr>
                  </a:solidFill>
                  <a:prstDash val="solid"/>
                </a:ln>
                <a:effectLst/>
              </p:spPr>
              <p:txBody>
                <a:bodyPr rot="0" spcFirstLastPara="0" vertOverflow="overflow" horzOverflow="overflow" vert="horz" wrap="square" lIns="34290" tIns="34290" rIns="68580" bIns="34290" numCol="1" spcCol="0" rtlCol="0" fromWordArt="0" anchor="ctr" anchorCtr="0" forceAA="0" compatLnSpc="1">
                  <a:prstTxWarp prst="textNoShape">
                    <a:avLst/>
                  </a:prstTxWarp>
                  <a:noAutofit/>
                </a:bodyPr>
                <a:lstStyle/>
                <a:p>
                  <a:pPr algn="ctr" defTabSz="685800" eaLnBrk="0" hangingPunct="0">
                    <a:defRPr/>
                  </a:pPr>
                  <a:endParaRPr lang="en-US" sz="600" b="1" kern="0" dirty="0">
                    <a:solidFill>
                      <a:prstClr val="black">
                        <a:lumMod val="75000"/>
                        <a:lumOff val="25000"/>
                      </a:prstClr>
                    </a:solidFill>
                    <a:latin typeface="Segoe UI"/>
                  </a:endParaRPr>
                </a:p>
              </p:txBody>
            </p:sp>
          </p:grpSp>
          <p:sp>
            <p:nvSpPr>
              <p:cNvPr id="123" name="Rectangle 5"/>
              <p:cNvSpPr/>
              <p:nvPr/>
            </p:nvSpPr>
            <p:spPr>
              <a:xfrm>
                <a:off x="3054545" y="434768"/>
                <a:ext cx="3038697" cy="235880"/>
              </a:xfrm>
              <a:prstGeom prst="rect">
                <a:avLst/>
              </a:prstGeom>
              <a:solidFill>
                <a:srgbClr val="000000">
                  <a:alpha val="35000"/>
                </a:srgbClr>
              </a:solidFill>
              <a:ln w="12700" cap="flat" cmpd="sng" algn="ctr">
                <a:noFill/>
                <a:prstDash val="solid"/>
              </a:ln>
              <a:effectLst/>
            </p:spPr>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r" defTabSz="685800" fontAlgn="auto">
                  <a:spcBef>
                    <a:spcPts val="0"/>
                  </a:spcBef>
                  <a:spcAft>
                    <a:spcPts val="0"/>
                  </a:spcAft>
                  <a:defRPr/>
                </a:pPr>
                <a:r>
                  <a:rPr lang="en-US" sz="150" b="1" kern="0" dirty="0">
                    <a:solidFill>
                      <a:srgbClr val="FFFFFF"/>
                    </a:solidFill>
                    <a:latin typeface="Segoe UI"/>
                    <a:ea typeface="华文细黑"/>
                  </a:rPr>
                  <a:t>12:38</a:t>
                </a:r>
              </a:p>
            </p:txBody>
          </p:sp>
        </p:grpSp>
        <p:pic>
          <p:nvPicPr>
            <p:cNvPr id="121" name="Picture 2" descr="C:\Users\t-dantay\Documents\WPIcons\appbar.feature.search.rest.png"/>
            <p:cNvPicPr>
              <a:picLocks noChangeAspect="1" noChangeArrowheads="1"/>
            </p:cNvPicPr>
            <p:nvPr/>
          </p:nvPicPr>
          <p:blipFill>
            <a:blip r:embed="rId8" cstate="print">
              <a:lum bright="70000" contrast="-70000"/>
              <a:extLst>
                <a:ext uri="{28A0092B-C50C-407E-A947-70E740481C1C}">
                  <a14:useLocalDpi xmlns:a14="http://schemas.microsoft.com/office/drawing/2010/main"/>
                </a:ext>
              </a:extLst>
            </a:blip>
            <a:srcRect/>
            <a:stretch>
              <a:fillRect/>
            </a:stretch>
          </p:blipFill>
          <p:spPr bwMode="auto">
            <a:xfrm>
              <a:off x="5519769" y="6091117"/>
              <a:ext cx="365760" cy="365760"/>
            </a:xfrm>
            <a:prstGeom prst="rect">
              <a:avLst/>
            </a:prstGeom>
            <a:noFill/>
            <a:extLst>
              <a:ext uri="{909E8E84-426E-40DD-AFC4-6F175D3DCCD1}">
                <a14:hiddenFill xmlns:a14="http://schemas.microsoft.com/office/drawing/2010/main">
                  <a:solidFill>
                    <a:srgbClr val="FFFFFF"/>
                  </a:solidFill>
                </a14:hiddenFill>
              </a:ext>
            </a:extLst>
          </p:spPr>
        </p:pic>
      </p:grpSp>
      <p:sp>
        <p:nvSpPr>
          <p:cNvPr id="135" name="矩形 134"/>
          <p:cNvSpPr>
            <a:spLocks noChangeArrowheads="1"/>
          </p:cNvSpPr>
          <p:nvPr/>
        </p:nvSpPr>
        <p:spPr bwMode="auto">
          <a:xfrm>
            <a:off x="5676140" y="2683962"/>
            <a:ext cx="2484276" cy="2631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378">
              <a:lnSpc>
                <a:spcPct val="120000"/>
              </a:lnSpc>
              <a:spcBef>
                <a:spcPct val="0"/>
              </a:spcBef>
              <a:buNone/>
              <a:defRPr/>
            </a:pPr>
            <a:r>
              <a:rPr lang="en-US" altLang="zh-CN" sz="1050" dirty="0">
                <a:solidFill>
                  <a:srgbClr val="000000"/>
                </a:solidFill>
                <a:cs typeface="微软雅黑" panose="020B0503020204020204" pitchFamily="34" charset="-122"/>
                <a:sym typeface="微软雅黑" panose="020B0503020204020204" pitchFamily="34" charset="-122"/>
              </a:rPr>
              <a:t>DHCP</a:t>
            </a:r>
            <a:r>
              <a:rPr lang="zh-CN" altLang="en-US" sz="1050" dirty="0">
                <a:solidFill>
                  <a:srgbClr val="000000"/>
                </a:solidFill>
                <a:cs typeface="微软雅黑" panose="020B0503020204020204" pitchFamily="34" charset="-122"/>
                <a:sym typeface="微软雅黑" panose="020B0503020204020204" pitchFamily="34" charset="-122"/>
              </a:rPr>
              <a:t>报文触发，家庭带宽、机顶盒等</a:t>
            </a:r>
          </a:p>
        </p:txBody>
      </p:sp>
    </p:spTree>
    <p:extLst>
      <p:ext uri="{BB962C8B-B14F-4D97-AF65-F5344CB8AC3E}">
        <p14:creationId xmlns:p14="http://schemas.microsoft.com/office/powerpoint/2010/main" val="291807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IPoE</a:t>
            </a:r>
            <a:r>
              <a:rPr lang="zh-CN" altLang="en-US" dirty="0" smtClean="0"/>
              <a:t>宽带业务（</a:t>
            </a:r>
            <a:r>
              <a:rPr lang="en-US" altLang="zh-CN" dirty="0" smtClean="0"/>
              <a:t>Radius</a:t>
            </a:r>
            <a:r>
              <a:rPr lang="zh-CN" altLang="en-US" dirty="0" smtClean="0"/>
              <a:t>认证）</a:t>
            </a:r>
            <a:endParaRPr lang="zh-CN" altLang="en-US" dirty="0"/>
          </a:p>
        </p:txBody>
      </p:sp>
      <p:sp>
        <p:nvSpPr>
          <p:cNvPr id="130" name="矩形 129"/>
          <p:cNvSpPr/>
          <p:nvPr/>
        </p:nvSpPr>
        <p:spPr>
          <a:xfrm>
            <a:off x="1015332" y="1267331"/>
            <a:ext cx="7236804" cy="1728192"/>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radius scheme </a:t>
            </a:r>
            <a:r>
              <a:rPr lang="en-US" altLang="zh-CN" sz="1100" kern="0" dirty="0">
                <a:solidFill>
                  <a:srgbClr val="FF0000"/>
                </a:solidFill>
                <a:latin typeface="微软雅黑" panose="020B0503020204020204" pitchFamily="34" charset="-122"/>
                <a:ea typeface="微软雅黑" panose="020B0503020204020204" pitchFamily="34" charset="-122"/>
              </a:rPr>
              <a:t>rs1</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[BRAS-radius-rs1] primary authentication 192.168.0.113</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[BRAS-radius-rs1] primary accounting 192.168.0.113</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[BRAS-radius-rs1] key authentication simple radius</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[BRAS-radius-rs1] key accounting simple radius</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[BRAS-radius-rs1] user-name-format without-domain</a:t>
            </a:r>
          </a:p>
        </p:txBody>
      </p:sp>
      <p:sp>
        <p:nvSpPr>
          <p:cNvPr id="131" name="矩形 130"/>
          <p:cNvSpPr/>
          <p:nvPr/>
        </p:nvSpPr>
        <p:spPr>
          <a:xfrm>
            <a:off x="1015332" y="3219822"/>
            <a:ext cx="7229076" cy="1620180"/>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dhcp enable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a:t>
            </a:r>
            <a:r>
              <a:rPr lang="en-US" altLang="zh-CN" sz="1100" kern="0" dirty="0" err="1">
                <a:solidFill>
                  <a:srgbClr val="262626"/>
                </a:solidFill>
                <a:latin typeface="微软雅黑" panose="020B0503020204020204" pitchFamily="34" charset="-122"/>
                <a:ea typeface="微软雅黑" panose="020B0503020204020204" pitchFamily="34" charset="-122"/>
              </a:rPr>
              <a:t>dhcp</a:t>
            </a:r>
            <a:r>
              <a:rPr lang="en-US" altLang="zh-CN" sz="1100" kern="0" dirty="0">
                <a:solidFill>
                  <a:srgbClr val="262626"/>
                </a:solidFill>
                <a:latin typeface="微软雅黑" panose="020B0503020204020204" pitchFamily="34" charset="-122"/>
                <a:ea typeface="微软雅黑" panose="020B0503020204020204" pitchFamily="34" charset="-122"/>
              </a:rPr>
              <a:t> server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-pool DIA-1</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[BRAS-dhcp-pool-dia-1] network 119.6.83.0 24 </a:t>
            </a:r>
            <a:r>
              <a:rPr lang="en-US" altLang="zh-CN" sz="1100" kern="0" dirty="0">
                <a:solidFill>
                  <a:srgbClr val="FF0000"/>
                </a:solidFill>
                <a:latin typeface="微软雅黑" panose="020B0503020204020204" pitchFamily="34" charset="-122"/>
                <a:ea typeface="微软雅黑" panose="020B0503020204020204" pitchFamily="34" charset="-122"/>
              </a:rPr>
              <a:t>export-route</a:t>
            </a:r>
            <a:r>
              <a:rPr lang="en-US" altLang="zh-CN" sz="1100" kern="0" dirty="0">
                <a:solidFill>
                  <a:srgbClr val="262626"/>
                </a:solidFill>
                <a:latin typeface="微软雅黑" panose="020B0503020204020204" pitchFamily="34" charset="-122"/>
                <a:ea typeface="微软雅黑" panose="020B0503020204020204" pitchFamily="34" charset="-122"/>
              </a:rPr>
              <a:t>                       </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[BRAS-dhcp-pool-dia-1] gateway-list 119.6.83.1 </a:t>
            </a:r>
            <a:r>
              <a:rPr lang="en-US" altLang="zh-CN" sz="1100" kern="0" dirty="0">
                <a:solidFill>
                  <a:srgbClr val="FF0000"/>
                </a:solidFill>
                <a:latin typeface="微软雅黑" panose="020B0503020204020204" pitchFamily="34" charset="-122"/>
                <a:ea typeface="微软雅黑" panose="020B0503020204020204" pitchFamily="34" charset="-122"/>
              </a:rPr>
              <a:t>export-route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[BRAS-dhcp-pool-dia-1] </a:t>
            </a:r>
            <a:r>
              <a:rPr lang="en-US" altLang="zh-CN" sz="1100" kern="0" dirty="0" err="1">
                <a:solidFill>
                  <a:srgbClr val="262626"/>
                </a:solidFill>
                <a:latin typeface="微软雅黑" panose="020B0503020204020204" pitchFamily="34" charset="-122"/>
                <a:ea typeface="微软雅黑" panose="020B0503020204020204" pitchFamily="34" charset="-122"/>
              </a:rPr>
              <a:t>dns</a:t>
            </a:r>
            <a:r>
              <a:rPr lang="en-US" altLang="zh-CN" sz="1100" kern="0" dirty="0">
                <a:solidFill>
                  <a:srgbClr val="262626"/>
                </a:solidFill>
                <a:latin typeface="微软雅黑" panose="020B0503020204020204" pitchFamily="34" charset="-122"/>
                <a:ea typeface="微软雅黑" panose="020B0503020204020204" pitchFamily="34" charset="-122"/>
              </a:rPr>
              <a:t>-list 119.6.6.6 221.10.251.52</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[BRAS-dhcp-pool-dia-1] forbidden-</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119.6.83.1</a:t>
            </a:r>
          </a:p>
        </p:txBody>
      </p:sp>
      <p:sp>
        <p:nvSpPr>
          <p:cNvPr id="132" name="矩形 131"/>
          <p:cNvSpPr/>
          <p:nvPr/>
        </p:nvSpPr>
        <p:spPr>
          <a:xfrm>
            <a:off x="953598" y="1059582"/>
            <a:ext cx="7073640"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配置</a:t>
            </a:r>
            <a:r>
              <a:rPr lang="en-US" altLang="zh-CN" sz="900" dirty="0">
                <a:solidFill>
                  <a:srgbClr val="4A4949"/>
                </a:solidFill>
                <a:latin typeface="微软雅黑" panose="020B0503020204020204" pitchFamily="34" charset="-122"/>
                <a:ea typeface="微软雅黑" panose="020B0503020204020204" pitchFamily="34" charset="-122"/>
              </a:rPr>
              <a:t>Radius</a:t>
            </a:r>
            <a:r>
              <a:rPr lang="zh-CN" altLang="en-US" sz="900" dirty="0">
                <a:solidFill>
                  <a:srgbClr val="4A4949"/>
                </a:solidFill>
                <a:latin typeface="微软雅黑" panose="020B0503020204020204" pitchFamily="34" charset="-122"/>
                <a:ea typeface="微软雅黑" panose="020B0503020204020204" pitchFamily="34" charset="-122"/>
              </a:rPr>
              <a:t>认证服务，指定认证服务器和秘钥</a:t>
            </a:r>
          </a:p>
        </p:txBody>
      </p:sp>
      <p:sp>
        <p:nvSpPr>
          <p:cNvPr id="133" name="矩形 132"/>
          <p:cNvSpPr/>
          <p:nvPr/>
        </p:nvSpPr>
        <p:spPr>
          <a:xfrm>
            <a:off x="995944" y="3003798"/>
            <a:ext cx="7231896"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创建</a:t>
            </a:r>
            <a:r>
              <a:rPr lang="en-US" altLang="zh-CN" sz="900" dirty="0">
                <a:solidFill>
                  <a:srgbClr val="4A4949"/>
                </a:solidFill>
                <a:latin typeface="微软雅黑" panose="020B0503020204020204" pitchFamily="34" charset="-122"/>
                <a:ea typeface="微软雅黑" panose="020B0503020204020204" pitchFamily="34" charset="-122"/>
              </a:rPr>
              <a:t>DHCP</a:t>
            </a:r>
            <a:r>
              <a:rPr lang="zh-CN" altLang="en-US" sz="900" dirty="0">
                <a:solidFill>
                  <a:srgbClr val="4A4949"/>
                </a:solidFill>
                <a:latin typeface="微软雅黑" panose="020B0503020204020204" pitchFamily="34" charset="-122"/>
                <a:ea typeface="微软雅黑" panose="020B0503020204020204" pitchFamily="34" charset="-122"/>
              </a:rPr>
              <a:t>地址池，发布网关和地址段</a:t>
            </a:r>
            <a:endParaRPr lang="en-US" altLang="zh-CN" sz="900" dirty="0">
              <a:solidFill>
                <a:srgbClr val="4A494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9749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2726554" y="2614885"/>
            <a:ext cx="4365726"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pPr defTabSz="685800" eaLnBrk="0" hangingPunct="0">
              <a:defRPr/>
            </a:pPr>
            <a:r>
              <a:rPr lang="en-US" altLang="zh-CN" sz="2000" b="1" dirty="0" err="1">
                <a:solidFill>
                  <a:srgbClr val="000000">
                    <a:lumMod val="75000"/>
                    <a:lumOff val="25000"/>
                  </a:srgbClr>
                </a:solidFill>
                <a:latin typeface="微软雅黑" panose="020B0503020204020204" pitchFamily="34" charset="-122"/>
                <a:ea typeface="微软雅黑" panose="020B0503020204020204" pitchFamily="34" charset="-122"/>
              </a:rPr>
              <a:t>IPoE</a:t>
            </a:r>
            <a:r>
              <a:rPr lang="zh-CN" altLang="en-US" sz="2000" b="1" dirty="0">
                <a:solidFill>
                  <a:srgbClr val="000000">
                    <a:lumMod val="75000"/>
                    <a:lumOff val="25000"/>
                  </a:srgbClr>
                </a:solidFill>
                <a:latin typeface="微软雅黑" panose="020B0503020204020204" pitchFamily="34" charset="-122"/>
                <a:ea typeface="微软雅黑" panose="020B0503020204020204" pitchFamily="34" charset="-122"/>
              </a:rPr>
              <a:t>常见应用举例</a:t>
            </a:r>
          </a:p>
        </p:txBody>
      </p:sp>
      <p:sp>
        <p:nvSpPr>
          <p:cNvPr id="6" name="Rectangle 6"/>
          <p:cNvSpPr>
            <a:spLocks noChangeArrowheads="1"/>
          </p:cNvSpPr>
          <p:nvPr/>
        </p:nvSpPr>
        <p:spPr bwMode="auto">
          <a:xfrm>
            <a:off x="2071874" y="1274039"/>
            <a:ext cx="583833" cy="582520"/>
          </a:xfrm>
          <a:prstGeom prst="rect">
            <a:avLst/>
          </a:prstGeom>
          <a:solidFill>
            <a:srgbClr val="E6001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r>
              <a:rPr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Rectangle 8"/>
          <p:cNvSpPr>
            <a:spLocks noChangeArrowheads="1"/>
          </p:cNvSpPr>
          <p:nvPr/>
        </p:nvSpPr>
        <p:spPr bwMode="auto">
          <a:xfrm>
            <a:off x="2071874" y="1944462"/>
            <a:ext cx="583833" cy="585144"/>
          </a:xfrm>
          <a:prstGeom prst="rect">
            <a:avLst/>
          </a:prstGeom>
          <a:solidFill>
            <a:schemeClr val="bg1">
              <a:lumMod val="75000"/>
            </a:schemeClr>
          </a:solidFill>
          <a:ln>
            <a:noFill/>
          </a:ln>
          <a:extLst/>
        </p:spPr>
        <p:txBody>
          <a:bodyPr vert="horz" wrap="square" lIns="91440" tIns="45720" rIns="91440" bIns="45720" numCol="1" anchor="ctr" anchorCtr="1" compatLnSpc="1">
            <a:prstTxWarp prst="textNoShape">
              <a:avLst/>
            </a:prstTxWarp>
          </a:bodyPr>
          <a:lstStyle/>
          <a:p>
            <a:r>
              <a:rPr lang="en-US" altLang="zh-CN" sz="2400" b="1" dirty="0">
                <a:solidFill>
                  <a:srgbClr val="FFFFFF"/>
                </a:solidFill>
                <a:latin typeface="微软雅黑" panose="020B0503020204020204" pitchFamily="34" charset="-122"/>
                <a:ea typeface="微软雅黑" panose="020B0503020204020204" pitchFamily="34" charset="-122"/>
              </a:rPr>
              <a:t>02</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10" name="Rectangle 10"/>
          <p:cNvSpPr>
            <a:spLocks noChangeArrowheads="1"/>
          </p:cNvSpPr>
          <p:nvPr/>
        </p:nvSpPr>
        <p:spPr bwMode="auto">
          <a:xfrm>
            <a:off x="2071874" y="2617509"/>
            <a:ext cx="583833" cy="582520"/>
          </a:xfrm>
          <a:prstGeom prst="rect">
            <a:avLst/>
          </a:prstGeom>
          <a:solidFill>
            <a:schemeClr val="bg1">
              <a:lumMod val="75000"/>
            </a:schemeClr>
          </a:solidFill>
          <a:ln>
            <a:noFill/>
          </a:ln>
          <a:extLst/>
        </p:spPr>
        <p:txBody>
          <a:bodyPr vert="horz" wrap="square" lIns="91440" tIns="45720" rIns="91440" bIns="45720" numCol="1" anchor="ctr" anchorCtr="1" compatLnSpc="1">
            <a:prstTxWarp prst="textNoShape">
              <a:avLst/>
            </a:prstTxWarp>
          </a:bodyPr>
          <a:lstStyle/>
          <a:p>
            <a:pPr defTabSz="685800" eaLnBrk="0" hangingPunct="0">
              <a:defRPr/>
            </a:pPr>
            <a:r>
              <a:rPr lang="en-US" altLang="zh-CN" sz="2400" b="1" dirty="0">
                <a:solidFill>
                  <a:srgbClr val="FFFFFF"/>
                </a:solidFill>
                <a:latin typeface="微软雅黑" panose="020B0503020204020204" pitchFamily="34" charset="-122"/>
                <a:ea typeface="微软雅黑" panose="020B0503020204020204" pitchFamily="34" charset="-122"/>
              </a:rPr>
              <a:t>03</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12" name="Rectangle 12"/>
          <p:cNvSpPr>
            <a:spLocks noChangeArrowheads="1"/>
          </p:cNvSpPr>
          <p:nvPr/>
        </p:nvSpPr>
        <p:spPr bwMode="auto">
          <a:xfrm>
            <a:off x="2726554" y="1271414"/>
            <a:ext cx="4365726"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pPr defTabSz="685800" eaLnBrk="0" hangingPunct="0">
              <a:defRPr/>
            </a:pPr>
            <a:r>
              <a:rPr lang="en-US" altLang="zh-CN" sz="2000" b="1" dirty="0">
                <a:solidFill>
                  <a:srgbClr val="000000">
                    <a:lumMod val="75000"/>
                    <a:lumOff val="25000"/>
                  </a:srgbClr>
                </a:solidFill>
                <a:latin typeface="微软雅黑" panose="020B0503020204020204" pitchFamily="34" charset="-122"/>
                <a:ea typeface="微软雅黑" panose="020B0503020204020204" pitchFamily="34" charset="-122"/>
              </a:rPr>
              <a:t>IPoE</a:t>
            </a:r>
            <a:r>
              <a:rPr lang="zh-CN" altLang="en-US" sz="2000" b="1" dirty="0">
                <a:solidFill>
                  <a:srgbClr val="000000">
                    <a:lumMod val="75000"/>
                    <a:lumOff val="25000"/>
                  </a:srgbClr>
                </a:solidFill>
                <a:latin typeface="微软雅黑" panose="020B0503020204020204" pitchFamily="34" charset="-122"/>
                <a:ea typeface="微软雅黑" panose="020B0503020204020204" pitchFamily="34" charset="-122"/>
              </a:rPr>
              <a:t>基本概述</a:t>
            </a:r>
          </a:p>
        </p:txBody>
      </p:sp>
      <p:sp>
        <p:nvSpPr>
          <p:cNvPr id="13" name="Rectangle 13"/>
          <p:cNvSpPr>
            <a:spLocks noChangeArrowheads="1"/>
          </p:cNvSpPr>
          <p:nvPr/>
        </p:nvSpPr>
        <p:spPr bwMode="auto">
          <a:xfrm>
            <a:off x="2726554" y="1944462"/>
            <a:ext cx="4365726"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pPr defTabSz="685800" eaLnBrk="0" hangingPunct="0">
              <a:defRPr/>
            </a:pPr>
            <a:r>
              <a:rPr lang="en-US" altLang="zh-CN" sz="2000" b="1" dirty="0" err="1">
                <a:solidFill>
                  <a:srgbClr val="000000">
                    <a:lumMod val="75000"/>
                    <a:lumOff val="25000"/>
                  </a:srgbClr>
                </a:solidFill>
                <a:latin typeface="微软雅黑" panose="020B0503020204020204" pitchFamily="34" charset="-122"/>
                <a:ea typeface="微软雅黑" panose="020B0503020204020204" pitchFamily="34" charset="-122"/>
              </a:rPr>
              <a:t>IPoE</a:t>
            </a:r>
            <a:r>
              <a:rPr lang="zh-CN" altLang="en-US" sz="2000" b="1" dirty="0">
                <a:solidFill>
                  <a:srgbClr val="000000">
                    <a:lumMod val="75000"/>
                    <a:lumOff val="25000"/>
                  </a:srgbClr>
                </a:solidFill>
                <a:latin typeface="微软雅黑" panose="020B0503020204020204" pitchFamily="34" charset="-122"/>
                <a:ea typeface="微软雅黑" panose="020B0503020204020204" pitchFamily="34" charset="-122"/>
              </a:rPr>
              <a:t>基本原理</a:t>
            </a:r>
          </a:p>
        </p:txBody>
      </p:sp>
      <p:sp>
        <p:nvSpPr>
          <p:cNvPr id="9" name="Rectangle 5"/>
          <p:cNvSpPr>
            <a:spLocks noChangeArrowheads="1"/>
          </p:cNvSpPr>
          <p:nvPr/>
        </p:nvSpPr>
        <p:spPr bwMode="auto">
          <a:xfrm>
            <a:off x="2713643" y="3309936"/>
            <a:ext cx="4380888"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pPr defTabSz="685800" eaLnBrk="0" hangingPunct="0">
              <a:defRPr/>
            </a:pPr>
            <a:r>
              <a:rPr lang="en-US" altLang="zh-CN" sz="2000" b="1" dirty="0" err="1">
                <a:solidFill>
                  <a:srgbClr val="000000">
                    <a:lumMod val="75000"/>
                    <a:lumOff val="25000"/>
                  </a:srgbClr>
                </a:solidFill>
                <a:latin typeface="微软雅黑" panose="020B0503020204020204" pitchFamily="34" charset="-122"/>
                <a:ea typeface="微软雅黑" panose="020B0503020204020204" pitchFamily="34" charset="-122"/>
              </a:rPr>
              <a:t>IPoE</a:t>
            </a:r>
            <a:r>
              <a:rPr lang="zh-CN" altLang="en-US" sz="2000" b="1" dirty="0">
                <a:solidFill>
                  <a:srgbClr val="000000">
                    <a:lumMod val="75000"/>
                    <a:lumOff val="25000"/>
                  </a:srgbClr>
                </a:solidFill>
                <a:latin typeface="微软雅黑" panose="020B0503020204020204" pitchFamily="34" charset="-122"/>
                <a:ea typeface="微软雅黑" panose="020B0503020204020204" pitchFamily="34" charset="-122"/>
              </a:rPr>
              <a:t>故障排查</a:t>
            </a:r>
          </a:p>
        </p:txBody>
      </p:sp>
      <p:sp>
        <p:nvSpPr>
          <p:cNvPr id="11" name="Rectangle 10"/>
          <p:cNvSpPr>
            <a:spLocks noChangeArrowheads="1"/>
          </p:cNvSpPr>
          <p:nvPr/>
        </p:nvSpPr>
        <p:spPr bwMode="auto">
          <a:xfrm>
            <a:off x="2058964" y="3312561"/>
            <a:ext cx="583833" cy="582520"/>
          </a:xfrm>
          <a:prstGeom prst="rect">
            <a:avLst/>
          </a:prstGeom>
          <a:solidFill>
            <a:schemeClr val="bg1">
              <a:lumMod val="75000"/>
            </a:schemeClr>
          </a:solidFill>
          <a:ln>
            <a:noFill/>
          </a:ln>
          <a:extLst/>
        </p:spPr>
        <p:txBody>
          <a:bodyPr vert="horz" wrap="square" lIns="91440" tIns="45720" rIns="91440" bIns="45720" numCol="1" anchor="ctr" anchorCtr="1" compatLnSpc="1">
            <a:prstTxWarp prst="textNoShape">
              <a:avLst/>
            </a:prstTxWarp>
          </a:bodyPr>
          <a:lstStyle/>
          <a:p>
            <a:pPr defTabSz="685800" eaLnBrk="0" hangingPunct="0">
              <a:defRPr/>
            </a:pPr>
            <a:r>
              <a:rPr lang="en-US" altLang="zh-CN" sz="2400" b="1" dirty="0">
                <a:solidFill>
                  <a:srgbClr val="FFFFFF"/>
                </a:solidFill>
                <a:latin typeface="微软雅黑" panose="020B0503020204020204" pitchFamily="34" charset="-122"/>
                <a:ea typeface="微软雅黑" panose="020B0503020204020204" pitchFamily="34" charset="-122"/>
              </a:rPr>
              <a:t>04</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目录</a:t>
            </a:r>
          </a:p>
        </p:txBody>
      </p:sp>
    </p:spTree>
    <p:extLst>
      <p:ext uri="{BB962C8B-B14F-4D97-AF65-F5344CB8AC3E}">
        <p14:creationId xmlns:p14="http://schemas.microsoft.com/office/powerpoint/2010/main" val="377038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IPoE</a:t>
            </a:r>
            <a:r>
              <a:rPr lang="zh-CN" altLang="en-US" dirty="0" smtClean="0"/>
              <a:t>宽带业务（</a:t>
            </a:r>
            <a:r>
              <a:rPr lang="en-US" altLang="zh-CN" dirty="0"/>
              <a:t> Radius</a:t>
            </a:r>
            <a:r>
              <a:rPr lang="zh-CN" altLang="en-US" dirty="0"/>
              <a:t>认证）</a:t>
            </a:r>
          </a:p>
        </p:txBody>
      </p:sp>
      <p:sp>
        <p:nvSpPr>
          <p:cNvPr id="131" name="矩形 130"/>
          <p:cNvSpPr/>
          <p:nvPr/>
        </p:nvSpPr>
        <p:spPr>
          <a:xfrm>
            <a:off x="1015332" y="1071679"/>
            <a:ext cx="7229076" cy="1716095"/>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domain name </a:t>
            </a:r>
            <a:r>
              <a:rPr lang="en-US" altLang="zh-CN" sz="1100" kern="0" dirty="0" err="1">
                <a:solidFill>
                  <a:srgbClr val="262626"/>
                </a:solidFill>
                <a:latin typeface="微软雅黑" panose="020B0503020204020204" pitchFamily="34" charset="-122"/>
                <a:ea typeface="微软雅黑" panose="020B0503020204020204" pitchFamily="34" charset="-122"/>
              </a:rPr>
              <a:t>kuandai</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isp</a:t>
            </a:r>
            <a:r>
              <a:rPr lang="en-US" altLang="zh-CN"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err="1">
                <a:solidFill>
                  <a:srgbClr val="262626"/>
                </a:solidFill>
                <a:latin typeface="微软雅黑" panose="020B0503020204020204" pitchFamily="34" charset="-122"/>
                <a:ea typeface="微软雅黑" panose="020B0503020204020204" pitchFamily="34" charset="-122"/>
              </a:rPr>
              <a:t>kuandai</a:t>
            </a:r>
            <a:r>
              <a:rPr lang="en-US" altLang="zh-CN" sz="1100" kern="0" dirty="0">
                <a:solidFill>
                  <a:srgbClr val="262626"/>
                </a:solidFill>
                <a:latin typeface="微软雅黑" panose="020B0503020204020204" pitchFamily="34" charset="-122"/>
                <a:ea typeface="微软雅黑" panose="020B0503020204020204" pitchFamily="34" charset="-122"/>
              </a:rPr>
              <a:t>] authentication </a:t>
            </a:r>
            <a:r>
              <a:rPr lang="en-US" altLang="zh-CN" sz="1100" kern="0" dirty="0" err="1">
                <a:solidFill>
                  <a:srgbClr val="262626"/>
                </a:solidFill>
                <a:latin typeface="微软雅黑" panose="020B0503020204020204" pitchFamily="34" charset="-122"/>
                <a:ea typeface="微软雅黑" panose="020B0503020204020204" pitchFamily="34" charset="-122"/>
              </a:rPr>
              <a:t>ipoe</a:t>
            </a:r>
            <a:r>
              <a:rPr lang="en-US" altLang="zh-CN" sz="1100" kern="0" dirty="0">
                <a:solidFill>
                  <a:srgbClr val="262626"/>
                </a:solidFill>
                <a:latin typeface="微软雅黑" panose="020B0503020204020204" pitchFamily="34" charset="-122"/>
                <a:ea typeface="微软雅黑" panose="020B0503020204020204" pitchFamily="34" charset="-122"/>
              </a:rPr>
              <a:t> radius-scheme </a:t>
            </a:r>
            <a:r>
              <a:rPr lang="en-US" altLang="zh-CN" sz="1100" kern="0" dirty="0">
                <a:solidFill>
                  <a:srgbClr val="FF0000"/>
                </a:solidFill>
                <a:latin typeface="微软雅黑" panose="020B0503020204020204" pitchFamily="34" charset="-122"/>
                <a:ea typeface="微软雅黑" panose="020B0503020204020204" pitchFamily="34" charset="-122"/>
              </a:rPr>
              <a:t>rs1</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isp</a:t>
            </a:r>
            <a:r>
              <a:rPr lang="en-US" altLang="zh-CN"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err="1">
                <a:solidFill>
                  <a:srgbClr val="262626"/>
                </a:solidFill>
                <a:latin typeface="微软雅黑" panose="020B0503020204020204" pitchFamily="34" charset="-122"/>
                <a:ea typeface="微软雅黑" panose="020B0503020204020204" pitchFamily="34" charset="-122"/>
              </a:rPr>
              <a:t>kuandai</a:t>
            </a:r>
            <a:r>
              <a:rPr lang="en-US" altLang="zh-CN" sz="1100" kern="0" dirty="0">
                <a:solidFill>
                  <a:srgbClr val="262626"/>
                </a:solidFill>
                <a:latin typeface="微软雅黑" panose="020B0503020204020204" pitchFamily="34" charset="-122"/>
                <a:ea typeface="微软雅黑" panose="020B0503020204020204" pitchFamily="34" charset="-122"/>
              </a:rPr>
              <a:t>] authorization </a:t>
            </a:r>
            <a:r>
              <a:rPr lang="en-US" altLang="zh-CN" sz="1100" kern="0" dirty="0" err="1">
                <a:solidFill>
                  <a:srgbClr val="262626"/>
                </a:solidFill>
                <a:latin typeface="微软雅黑" panose="020B0503020204020204" pitchFamily="34" charset="-122"/>
                <a:ea typeface="微软雅黑" panose="020B0503020204020204" pitchFamily="34" charset="-122"/>
              </a:rPr>
              <a:t>ipoe</a:t>
            </a:r>
            <a:r>
              <a:rPr lang="en-US" altLang="zh-CN" sz="1100" kern="0" dirty="0">
                <a:solidFill>
                  <a:srgbClr val="262626"/>
                </a:solidFill>
                <a:latin typeface="微软雅黑" panose="020B0503020204020204" pitchFamily="34" charset="-122"/>
                <a:ea typeface="微软雅黑" panose="020B0503020204020204" pitchFamily="34" charset="-122"/>
              </a:rPr>
              <a:t> radius-scheme </a:t>
            </a:r>
            <a:r>
              <a:rPr lang="en-US" altLang="zh-CN" sz="1100" kern="0" dirty="0">
                <a:solidFill>
                  <a:srgbClr val="FF0000"/>
                </a:solidFill>
                <a:latin typeface="微软雅黑" panose="020B0503020204020204" pitchFamily="34" charset="-122"/>
                <a:ea typeface="微软雅黑" panose="020B0503020204020204" pitchFamily="34" charset="-122"/>
              </a:rPr>
              <a:t>rs1</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isp</a:t>
            </a:r>
            <a:r>
              <a:rPr lang="en-US" altLang="zh-CN"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err="1">
                <a:solidFill>
                  <a:srgbClr val="262626"/>
                </a:solidFill>
                <a:latin typeface="微软雅黑" panose="020B0503020204020204" pitchFamily="34" charset="-122"/>
                <a:ea typeface="微软雅黑" panose="020B0503020204020204" pitchFamily="34" charset="-122"/>
              </a:rPr>
              <a:t>kuandai</a:t>
            </a:r>
            <a:r>
              <a:rPr lang="en-US" altLang="zh-CN" sz="1100" kern="0" dirty="0">
                <a:solidFill>
                  <a:srgbClr val="262626"/>
                </a:solidFill>
                <a:latin typeface="微软雅黑" panose="020B0503020204020204" pitchFamily="34" charset="-122"/>
                <a:ea typeface="微软雅黑" panose="020B0503020204020204" pitchFamily="34" charset="-122"/>
              </a:rPr>
              <a:t>] accounting </a:t>
            </a:r>
            <a:r>
              <a:rPr lang="en-US" altLang="zh-CN" sz="1100" kern="0" dirty="0" err="1">
                <a:solidFill>
                  <a:srgbClr val="262626"/>
                </a:solidFill>
                <a:latin typeface="微软雅黑" panose="020B0503020204020204" pitchFamily="34" charset="-122"/>
                <a:ea typeface="微软雅黑" panose="020B0503020204020204" pitchFamily="34" charset="-122"/>
              </a:rPr>
              <a:t>ipoe</a:t>
            </a:r>
            <a:r>
              <a:rPr lang="en-US" altLang="zh-CN" sz="1100" kern="0" dirty="0">
                <a:solidFill>
                  <a:srgbClr val="262626"/>
                </a:solidFill>
                <a:latin typeface="微软雅黑" panose="020B0503020204020204" pitchFamily="34" charset="-122"/>
                <a:ea typeface="微软雅黑" panose="020B0503020204020204" pitchFamily="34" charset="-122"/>
              </a:rPr>
              <a:t> radius-scheme </a:t>
            </a:r>
            <a:r>
              <a:rPr lang="en-US" altLang="zh-CN" sz="1100" kern="0" dirty="0">
                <a:solidFill>
                  <a:srgbClr val="FF0000"/>
                </a:solidFill>
                <a:latin typeface="微软雅黑" panose="020B0503020204020204" pitchFamily="34" charset="-122"/>
                <a:ea typeface="微软雅黑" panose="020B0503020204020204" pitchFamily="34" charset="-122"/>
              </a:rPr>
              <a:t>rs1</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isp</a:t>
            </a:r>
            <a:r>
              <a:rPr lang="en-US" altLang="zh-CN"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err="1">
                <a:solidFill>
                  <a:srgbClr val="262626"/>
                </a:solidFill>
                <a:latin typeface="微软雅黑" panose="020B0503020204020204" pitchFamily="34" charset="-122"/>
                <a:ea typeface="微软雅黑" panose="020B0503020204020204" pitchFamily="34" charset="-122"/>
              </a:rPr>
              <a:t>kuandai</a:t>
            </a:r>
            <a:r>
              <a:rPr lang="en-US" altLang="zh-CN" sz="1100" kern="0" dirty="0">
                <a:solidFill>
                  <a:srgbClr val="262626"/>
                </a:solidFill>
                <a:latin typeface="微软雅黑" panose="020B0503020204020204" pitchFamily="34" charset="-122"/>
                <a:ea typeface="微软雅黑" panose="020B0503020204020204" pitchFamily="34" charset="-122"/>
              </a:rPr>
              <a:t>] authorization-attribute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-pool </a:t>
            </a:r>
            <a:r>
              <a:rPr lang="en-US" altLang="zh-CN" sz="1100" kern="0" dirty="0">
                <a:solidFill>
                  <a:srgbClr val="FF0000"/>
                </a:solidFill>
                <a:latin typeface="微软雅黑" panose="020B0503020204020204" pitchFamily="34" charset="-122"/>
                <a:ea typeface="微软雅黑" panose="020B0503020204020204" pitchFamily="34" charset="-122"/>
              </a:rPr>
              <a:t>DIA-1</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isp</a:t>
            </a:r>
            <a:r>
              <a:rPr lang="en-US" altLang="zh-CN"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err="1">
                <a:solidFill>
                  <a:srgbClr val="262626"/>
                </a:solidFill>
                <a:latin typeface="微软雅黑" panose="020B0503020204020204" pitchFamily="34" charset="-122"/>
                <a:ea typeface="微软雅黑" panose="020B0503020204020204" pitchFamily="34" charset="-122"/>
              </a:rPr>
              <a:t>kuandai</a:t>
            </a:r>
            <a:r>
              <a:rPr lang="en-US" altLang="zh-CN" sz="1100" kern="0" dirty="0">
                <a:solidFill>
                  <a:srgbClr val="262626"/>
                </a:solidFill>
                <a:latin typeface="微软雅黑" panose="020B0503020204020204" pitchFamily="34" charset="-122"/>
                <a:ea typeface="微软雅黑" panose="020B0503020204020204" pitchFamily="34" charset="-122"/>
              </a:rPr>
              <a:t>]authorization-attribute user-group </a:t>
            </a:r>
            <a:r>
              <a:rPr lang="en-US" altLang="zh-CN" sz="1100" kern="0" dirty="0" err="1">
                <a:solidFill>
                  <a:srgbClr val="FF0000"/>
                </a:solidFill>
                <a:latin typeface="微软雅黑" panose="020B0503020204020204" pitchFamily="34" charset="-122"/>
                <a:ea typeface="微软雅黑" panose="020B0503020204020204" pitchFamily="34" charset="-122"/>
              </a:rPr>
              <a:t>kuandai</a:t>
            </a:r>
            <a:endParaRPr lang="en-US" altLang="zh-CN" sz="1100" kern="0" dirty="0">
              <a:solidFill>
                <a:srgbClr val="FF0000"/>
              </a:solidFill>
              <a:latin typeface="微软雅黑" panose="020B0503020204020204" pitchFamily="34" charset="-122"/>
              <a:ea typeface="微软雅黑" panose="020B0503020204020204" pitchFamily="34" charset="-122"/>
            </a:endParaRPr>
          </a:p>
        </p:txBody>
      </p:sp>
      <p:sp>
        <p:nvSpPr>
          <p:cNvPr id="133" name="矩形 132"/>
          <p:cNvSpPr/>
          <p:nvPr/>
        </p:nvSpPr>
        <p:spPr>
          <a:xfrm>
            <a:off x="1012512" y="843558"/>
            <a:ext cx="7231896"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创建</a:t>
            </a:r>
            <a:r>
              <a:rPr lang="en-US" altLang="zh-CN" sz="900" dirty="0">
                <a:solidFill>
                  <a:srgbClr val="4A4949"/>
                </a:solidFill>
                <a:latin typeface="微软雅黑" panose="020B0503020204020204" pitchFamily="34" charset="-122"/>
                <a:ea typeface="微软雅黑" panose="020B0503020204020204" pitchFamily="34" charset="-122"/>
              </a:rPr>
              <a:t>domain</a:t>
            </a:r>
            <a:r>
              <a:rPr lang="zh-CN" altLang="en-US" sz="900" dirty="0">
                <a:solidFill>
                  <a:srgbClr val="4A4949"/>
                </a:solidFill>
                <a:latin typeface="微软雅黑" panose="020B0503020204020204" pitchFamily="34" charset="-122"/>
                <a:ea typeface="微软雅黑" panose="020B0503020204020204" pitchFamily="34" charset="-122"/>
              </a:rPr>
              <a:t>域，认证类型为</a:t>
            </a:r>
            <a:r>
              <a:rPr lang="en-US" altLang="zh-CN" sz="900" dirty="0">
                <a:solidFill>
                  <a:srgbClr val="4A4949"/>
                </a:solidFill>
                <a:latin typeface="微软雅黑" panose="020B0503020204020204" pitchFamily="34" charset="-122"/>
                <a:ea typeface="微软雅黑" panose="020B0503020204020204" pitchFamily="34" charset="-122"/>
              </a:rPr>
              <a:t>Radius</a:t>
            </a:r>
            <a:r>
              <a:rPr lang="zh-CN" altLang="en-US" sz="900" dirty="0">
                <a:solidFill>
                  <a:srgbClr val="4A4949"/>
                </a:solidFill>
                <a:latin typeface="微软雅黑" panose="020B0503020204020204" pitchFamily="34" charset="-122"/>
                <a:ea typeface="微软雅黑" panose="020B0503020204020204" pitchFamily="34" charset="-122"/>
              </a:rPr>
              <a:t>，并授权地址、用户组（可选）</a:t>
            </a:r>
            <a:endParaRPr lang="en-US" altLang="zh-CN" sz="900" dirty="0">
              <a:solidFill>
                <a:srgbClr val="4A4949"/>
              </a:solidFill>
              <a:latin typeface="微软雅黑" panose="020B0503020204020204" pitchFamily="34" charset="-122"/>
              <a:ea typeface="微软雅黑" panose="020B0503020204020204" pitchFamily="34" charset="-122"/>
            </a:endParaRPr>
          </a:p>
        </p:txBody>
      </p:sp>
      <p:sp>
        <p:nvSpPr>
          <p:cNvPr id="7" name="矩形 6"/>
          <p:cNvSpPr/>
          <p:nvPr/>
        </p:nvSpPr>
        <p:spPr>
          <a:xfrm>
            <a:off x="1015332" y="3150402"/>
            <a:ext cx="7236804" cy="1689600"/>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[BRAS]interface Route-Aggregation1.3</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[BRAS-Route-Aggregation1.3] user-</a:t>
            </a:r>
            <a:r>
              <a:rPr lang="en-US" altLang="zh-CN" sz="1100" kern="0" dirty="0" err="1">
                <a:solidFill>
                  <a:srgbClr val="262626"/>
                </a:solidFill>
                <a:latin typeface="微软雅黑" panose="020B0503020204020204" pitchFamily="34" charset="-122"/>
                <a:ea typeface="微软雅黑" panose="020B0503020204020204" pitchFamily="34" charset="-122"/>
              </a:rPr>
              <a:t>vlan</a:t>
            </a:r>
            <a:r>
              <a:rPr lang="en-US" altLang="zh-CN" sz="1100" kern="0" dirty="0">
                <a:solidFill>
                  <a:srgbClr val="262626"/>
                </a:solidFill>
                <a:latin typeface="微软雅黑" panose="020B0503020204020204" pitchFamily="34" charset="-122"/>
                <a:ea typeface="微软雅黑" panose="020B0503020204020204" pitchFamily="34" charset="-122"/>
              </a:rPr>
              <a:t> dot1q vid 2000 second-dot1q 880</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[BRAS-Route-Aggregation1.3]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subscriber </a:t>
            </a:r>
            <a:r>
              <a:rPr lang="en-US" altLang="zh-CN" sz="1100" kern="0" dirty="0">
                <a:solidFill>
                  <a:srgbClr val="FF0000"/>
                </a:solidFill>
                <a:latin typeface="微软雅黑" panose="020B0503020204020204" pitchFamily="34" charset="-122"/>
                <a:ea typeface="微软雅黑" panose="020B0503020204020204" pitchFamily="34" charset="-122"/>
              </a:rPr>
              <a:t>l2-connected</a:t>
            </a:r>
            <a:r>
              <a:rPr lang="en-US" altLang="zh-CN" sz="1100" kern="0" dirty="0">
                <a:solidFill>
                  <a:srgbClr val="262626"/>
                </a:solidFill>
                <a:latin typeface="微软雅黑" panose="020B0503020204020204" pitchFamily="34" charset="-122"/>
                <a:ea typeface="微软雅黑" panose="020B0503020204020204" pitchFamily="34" charset="-122"/>
              </a:rPr>
              <a:t> enable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[BRAS-Route-Aggregation1.3]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subscriber initiator </a:t>
            </a:r>
            <a:r>
              <a:rPr lang="en-US" altLang="zh-CN" sz="1100" kern="0" dirty="0">
                <a:solidFill>
                  <a:srgbClr val="FF0000"/>
                </a:solidFill>
                <a:latin typeface="微软雅黑" panose="020B0503020204020204" pitchFamily="34" charset="-122"/>
                <a:ea typeface="微软雅黑" panose="020B0503020204020204" pitchFamily="34" charset="-122"/>
              </a:rPr>
              <a:t>dhcp </a:t>
            </a:r>
            <a:r>
              <a:rPr lang="en-US" altLang="zh-CN" sz="1100" kern="0" dirty="0">
                <a:solidFill>
                  <a:srgbClr val="262626"/>
                </a:solidFill>
                <a:latin typeface="微软雅黑" panose="020B0503020204020204" pitchFamily="34" charset="-122"/>
                <a:ea typeface="微软雅黑" panose="020B0503020204020204" pitchFamily="34" charset="-122"/>
              </a:rPr>
              <a:t>enable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[BRAS-Route-Aggregation1.3]</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subscriber dhcp domain </a:t>
            </a:r>
            <a:r>
              <a:rPr lang="en-US" altLang="zh-CN" sz="1100" kern="0" dirty="0" err="1">
                <a:solidFill>
                  <a:srgbClr val="FF0000"/>
                </a:solidFill>
                <a:latin typeface="微软雅黑" panose="020B0503020204020204" pitchFamily="34" charset="-122"/>
                <a:ea typeface="微软雅黑" panose="020B0503020204020204" pitchFamily="34" charset="-122"/>
              </a:rPr>
              <a:t>kuandai</a:t>
            </a:r>
            <a:endParaRPr lang="en-US" altLang="zh-CN" sz="1100" kern="0" dirty="0">
              <a:solidFill>
                <a:srgbClr val="FF0000"/>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[BRAS-Route-Aggregation1.3]</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subscriber password plaintext </a:t>
            </a:r>
            <a:r>
              <a:rPr lang="en-US" altLang="zh-CN" sz="1100" kern="0" dirty="0">
                <a:solidFill>
                  <a:srgbClr val="FF0000"/>
                </a:solidFill>
                <a:latin typeface="微软雅黑" panose="020B0503020204020204" pitchFamily="34" charset="-122"/>
                <a:ea typeface="微软雅黑" panose="020B0503020204020204" pitchFamily="34" charset="-122"/>
              </a:rPr>
              <a:t>radius</a:t>
            </a:r>
          </a:p>
        </p:txBody>
      </p:sp>
      <p:sp>
        <p:nvSpPr>
          <p:cNvPr id="8" name="矩形 7"/>
          <p:cNvSpPr/>
          <p:nvPr/>
        </p:nvSpPr>
        <p:spPr>
          <a:xfrm>
            <a:off x="1000045" y="2895786"/>
            <a:ext cx="7073640"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配置子接口，开启</a:t>
            </a:r>
            <a:r>
              <a:rPr lang="en-US" altLang="zh-CN" sz="900" dirty="0">
                <a:solidFill>
                  <a:srgbClr val="4A4949"/>
                </a:solidFill>
                <a:latin typeface="微软雅黑" panose="020B0503020204020204" pitchFamily="34" charset="-122"/>
                <a:ea typeface="微软雅黑" panose="020B0503020204020204" pitchFamily="34" charset="-122"/>
              </a:rPr>
              <a:t>VLAN</a:t>
            </a:r>
            <a:r>
              <a:rPr lang="zh-CN" altLang="en-US" sz="900" dirty="0">
                <a:solidFill>
                  <a:srgbClr val="4A4949"/>
                </a:solidFill>
                <a:latin typeface="微软雅黑" panose="020B0503020204020204" pitchFamily="34" charset="-122"/>
                <a:ea typeface="微软雅黑" panose="020B0503020204020204" pitchFamily="34" charset="-122"/>
              </a:rPr>
              <a:t>终结，</a:t>
            </a:r>
            <a:r>
              <a:rPr lang="en-US" altLang="zh-CN" sz="900" dirty="0">
                <a:solidFill>
                  <a:srgbClr val="4A4949"/>
                </a:solidFill>
                <a:latin typeface="微软雅黑" panose="020B0503020204020204" pitchFamily="34" charset="-122"/>
                <a:ea typeface="微软雅黑" panose="020B0503020204020204" pitchFamily="34" charset="-122"/>
              </a:rPr>
              <a:t>DHCP</a:t>
            </a:r>
            <a:r>
              <a:rPr lang="zh-CN" altLang="en-US" sz="900" dirty="0">
                <a:solidFill>
                  <a:srgbClr val="4A4949"/>
                </a:solidFill>
                <a:latin typeface="微软雅黑" panose="020B0503020204020204" pitchFamily="34" charset="-122"/>
                <a:ea typeface="微软雅黑" panose="020B0503020204020204" pitchFamily="34" charset="-122"/>
              </a:rPr>
              <a:t>触发方式、</a:t>
            </a:r>
            <a:r>
              <a:rPr lang="en-US" altLang="zh-CN" sz="900" dirty="0">
                <a:solidFill>
                  <a:srgbClr val="4A4949"/>
                </a:solidFill>
                <a:latin typeface="微软雅黑" panose="020B0503020204020204" pitchFamily="34" charset="-122"/>
                <a:ea typeface="微软雅黑" panose="020B0503020204020204" pitchFamily="34" charset="-122"/>
              </a:rPr>
              <a:t>DHCP</a:t>
            </a:r>
            <a:r>
              <a:rPr lang="zh-CN" altLang="en-US" sz="900" dirty="0">
                <a:solidFill>
                  <a:srgbClr val="4A4949"/>
                </a:solidFill>
                <a:latin typeface="微软雅黑" panose="020B0503020204020204" pitchFamily="34" charset="-122"/>
                <a:ea typeface="微软雅黑" panose="020B0503020204020204" pitchFamily="34" charset="-122"/>
              </a:rPr>
              <a:t>认证域、</a:t>
            </a:r>
            <a:r>
              <a:rPr lang="en-US" altLang="zh-CN" sz="900" dirty="0" err="1">
                <a:solidFill>
                  <a:srgbClr val="4A4949"/>
                </a:solidFill>
                <a:latin typeface="微软雅黑" panose="020B0503020204020204" pitchFamily="34" charset="-122"/>
                <a:ea typeface="微软雅黑" panose="020B0503020204020204" pitchFamily="34" charset="-122"/>
              </a:rPr>
              <a:t>IPoE</a:t>
            </a:r>
            <a:r>
              <a:rPr lang="zh-CN" altLang="en-US" sz="900" dirty="0">
                <a:solidFill>
                  <a:srgbClr val="4A4949"/>
                </a:solidFill>
                <a:latin typeface="微软雅黑" panose="020B0503020204020204" pitchFamily="34" charset="-122"/>
                <a:ea typeface="微软雅黑" panose="020B0503020204020204" pitchFamily="34" charset="-122"/>
              </a:rPr>
              <a:t>密码等</a:t>
            </a:r>
          </a:p>
        </p:txBody>
      </p:sp>
    </p:spTree>
    <p:extLst>
      <p:ext uri="{BB962C8B-B14F-4D97-AF65-F5344CB8AC3E}">
        <p14:creationId xmlns:p14="http://schemas.microsoft.com/office/powerpoint/2010/main" val="257345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IPTV</a:t>
            </a:r>
            <a:r>
              <a:rPr lang="zh-CN" altLang="en-US" dirty="0" smtClean="0"/>
              <a:t>业务（含组播）</a:t>
            </a:r>
            <a:endParaRPr lang="zh-CN" altLang="en-US" dirty="0"/>
          </a:p>
        </p:txBody>
      </p:sp>
      <p:sp>
        <p:nvSpPr>
          <p:cNvPr id="130" name="矩形 129"/>
          <p:cNvSpPr/>
          <p:nvPr/>
        </p:nvSpPr>
        <p:spPr>
          <a:xfrm>
            <a:off x="1015332" y="1267331"/>
            <a:ext cx="7236804" cy="2284802"/>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dhcp enable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a:t>
            </a:r>
            <a:r>
              <a:rPr lang="en-US" altLang="zh-CN" sz="1100" kern="0" dirty="0" err="1">
                <a:solidFill>
                  <a:srgbClr val="262626"/>
                </a:solidFill>
                <a:latin typeface="微软雅黑" panose="020B0503020204020204" pitchFamily="34" charset="-122"/>
                <a:ea typeface="微软雅黑" panose="020B0503020204020204" pitchFamily="34" charset="-122"/>
              </a:rPr>
              <a:t>dhcp</a:t>
            </a:r>
            <a:r>
              <a:rPr lang="en-US" altLang="zh-CN" sz="1100" kern="0" dirty="0">
                <a:solidFill>
                  <a:srgbClr val="262626"/>
                </a:solidFill>
                <a:latin typeface="微软雅黑" panose="020B0503020204020204" pitchFamily="34" charset="-122"/>
                <a:ea typeface="微软雅黑" panose="020B0503020204020204" pitchFamily="34" charset="-122"/>
              </a:rPr>
              <a:t> relay client-information record </a:t>
            </a:r>
            <a:r>
              <a:rPr lang="en-US" altLang="zh-CN" sz="1100" kern="0" dirty="0" smtClean="0">
                <a:solidFill>
                  <a:srgbClr val="262626"/>
                </a:solidFill>
                <a:latin typeface="微软雅黑" panose="020B0503020204020204" pitchFamily="34" charset="-122"/>
                <a:ea typeface="微软雅黑" panose="020B0503020204020204" pitchFamily="34" charset="-122"/>
              </a:rPr>
              <a:t>                                //</a:t>
            </a:r>
            <a:r>
              <a:rPr lang="zh-CN" altLang="en-US" sz="1100" kern="0" dirty="0" smtClean="0">
                <a:solidFill>
                  <a:srgbClr val="262626"/>
                </a:solidFill>
                <a:latin typeface="微软雅黑" panose="020B0503020204020204" pitchFamily="34" charset="-122"/>
                <a:ea typeface="微软雅黑" panose="020B0503020204020204" pitchFamily="34" charset="-122"/>
              </a:rPr>
              <a:t>开启中继</a:t>
            </a:r>
            <a:r>
              <a:rPr lang="en-US" altLang="zh-CN" sz="1100" kern="0" dirty="0" smtClean="0">
                <a:solidFill>
                  <a:srgbClr val="262626"/>
                </a:solidFill>
                <a:latin typeface="微软雅黑" panose="020B0503020204020204" pitchFamily="34" charset="-122"/>
                <a:ea typeface="微软雅黑" panose="020B0503020204020204" pitchFamily="34" charset="-122"/>
              </a:rPr>
              <a:t>DHCP</a:t>
            </a:r>
            <a:r>
              <a:rPr lang="zh-CN" altLang="en-US" sz="1100" kern="0" dirty="0" smtClean="0">
                <a:solidFill>
                  <a:srgbClr val="262626"/>
                </a:solidFill>
                <a:latin typeface="微软雅黑" panose="020B0503020204020204" pitchFamily="34" charset="-122"/>
                <a:ea typeface="微软雅黑" panose="020B0503020204020204" pitchFamily="34" charset="-122"/>
              </a:rPr>
              <a:t>表项记录</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undo dhcp relay client-information refresh enable  </a:t>
            </a:r>
            <a:r>
              <a:rPr lang="en-US" altLang="zh-CN" sz="1100" kern="0" dirty="0" smtClean="0">
                <a:solidFill>
                  <a:srgbClr val="262626"/>
                </a:solidFill>
                <a:latin typeface="微软雅黑" panose="020B0503020204020204" pitchFamily="34" charset="-122"/>
                <a:ea typeface="微软雅黑" panose="020B0503020204020204" pitchFamily="34" charset="-122"/>
              </a:rPr>
              <a:t>         //</a:t>
            </a:r>
            <a:r>
              <a:rPr lang="zh-CN" altLang="en-US" sz="1100" kern="0" dirty="0" smtClean="0">
                <a:solidFill>
                  <a:srgbClr val="262626"/>
                </a:solidFill>
                <a:latin typeface="微软雅黑" panose="020B0503020204020204" pitchFamily="34" charset="-122"/>
                <a:ea typeface="微软雅黑" panose="020B0503020204020204" pitchFamily="34" charset="-122"/>
              </a:rPr>
              <a:t>建议关闭刷新功能，避免影响性能</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dhcp server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-pool vod-1</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[BRAS-dhcp-pool-vod-1] gateway-list 10.15.242.1 </a:t>
            </a:r>
            <a:r>
              <a:rPr lang="en-US" altLang="zh-CN" sz="1100" kern="0" dirty="0">
                <a:solidFill>
                  <a:srgbClr val="FF0000"/>
                </a:solidFill>
                <a:latin typeface="微软雅黑" panose="020B0503020204020204" pitchFamily="34" charset="-122"/>
                <a:ea typeface="微软雅黑" panose="020B0503020204020204" pitchFamily="34" charset="-122"/>
              </a:rPr>
              <a:t>export-route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[BRAS-dhcp-pool-vod-1] remote-server </a:t>
            </a:r>
            <a:r>
              <a:rPr lang="en-US" altLang="zh-CN" sz="1100" kern="0" dirty="0">
                <a:solidFill>
                  <a:srgbClr val="FF0000"/>
                </a:solidFill>
                <a:latin typeface="微软雅黑" panose="020B0503020204020204" pitchFamily="34" charset="-122"/>
                <a:ea typeface="微软雅黑" panose="020B0503020204020204" pitchFamily="34" charset="-122"/>
              </a:rPr>
              <a:t>202.102.192.197 202.102.199.41       //</a:t>
            </a:r>
            <a:r>
              <a:rPr lang="zh-CN" altLang="en-US" sz="1100" kern="0" dirty="0">
                <a:solidFill>
                  <a:srgbClr val="FF0000"/>
                </a:solidFill>
                <a:latin typeface="微软雅黑" panose="020B0503020204020204" pitchFamily="34" charset="-122"/>
                <a:ea typeface="微软雅黑" panose="020B0503020204020204" pitchFamily="34" charset="-122"/>
              </a:rPr>
              <a:t>目前最大支持</a:t>
            </a:r>
            <a:r>
              <a:rPr lang="en-US" altLang="zh-CN" sz="1100" kern="0" dirty="0">
                <a:solidFill>
                  <a:srgbClr val="FF0000"/>
                </a:solidFill>
                <a:latin typeface="微软雅黑" panose="020B0503020204020204" pitchFamily="34" charset="-122"/>
                <a:ea typeface="微软雅黑" panose="020B0503020204020204" pitchFamily="34" charset="-122"/>
              </a:rPr>
              <a:t>8</a:t>
            </a:r>
            <a:r>
              <a:rPr lang="zh-CN" altLang="en-US" sz="1100" kern="0" dirty="0">
                <a:solidFill>
                  <a:srgbClr val="FF0000"/>
                </a:solidFill>
                <a:latin typeface="微软雅黑" panose="020B0503020204020204" pitchFamily="34" charset="-122"/>
                <a:ea typeface="微软雅黑" panose="020B0503020204020204" pitchFamily="34" charset="-122"/>
              </a:rPr>
              <a:t>个</a:t>
            </a:r>
            <a:endParaRPr lang="en-US" altLang="zh-CN" sz="1100" kern="0" dirty="0">
              <a:solidFill>
                <a:srgbClr val="FF0000"/>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[BRAS-dhcp-pool-vod-1] dhcp-server source-address </a:t>
            </a:r>
            <a:r>
              <a:rPr lang="en-US" altLang="zh-CN" sz="1100" kern="0" dirty="0">
                <a:solidFill>
                  <a:srgbClr val="FF0000"/>
                </a:solidFill>
                <a:latin typeface="微软雅黑" panose="020B0503020204020204" pitchFamily="34" charset="-122"/>
                <a:ea typeface="微软雅黑" panose="020B0503020204020204" pitchFamily="34" charset="-122"/>
              </a:rPr>
              <a:t>interface </a:t>
            </a:r>
            <a:r>
              <a:rPr lang="en-US" altLang="zh-CN" sz="1100" kern="0" dirty="0" err="1">
                <a:solidFill>
                  <a:srgbClr val="FF0000"/>
                </a:solidFill>
                <a:latin typeface="微软雅黑" panose="020B0503020204020204" pitchFamily="34" charset="-122"/>
                <a:ea typeface="微软雅黑" panose="020B0503020204020204" pitchFamily="34" charset="-122"/>
              </a:rPr>
              <a:t>LoopBack</a:t>
            </a:r>
            <a:r>
              <a:rPr lang="en-US" altLang="zh-CN" sz="1100" kern="0" dirty="0">
                <a:solidFill>
                  <a:srgbClr val="FF0000"/>
                </a:solidFill>
                <a:latin typeface="微软雅黑" panose="020B0503020204020204" pitchFamily="34" charset="-122"/>
                <a:ea typeface="微软雅黑" panose="020B0503020204020204" pitchFamily="34" charset="-122"/>
              </a:rPr>
              <a:t> 0</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[BRAS-dhcp-pool-vod-1] remote-server algorithm </a:t>
            </a:r>
            <a:r>
              <a:rPr lang="en-US" altLang="zh-CN" sz="1100" kern="0" dirty="0">
                <a:solidFill>
                  <a:srgbClr val="FF0000"/>
                </a:solidFill>
                <a:latin typeface="微软雅黑" panose="020B0503020204020204" pitchFamily="34" charset="-122"/>
                <a:ea typeface="微软雅黑" panose="020B0503020204020204" pitchFamily="34" charset="-122"/>
              </a:rPr>
              <a:t>master-backup              //</a:t>
            </a:r>
            <a:r>
              <a:rPr lang="zh-CN" altLang="en-US" sz="1100" kern="0" dirty="0">
                <a:solidFill>
                  <a:srgbClr val="FF0000"/>
                </a:solidFill>
                <a:latin typeface="微软雅黑" panose="020B0503020204020204" pitchFamily="34" charset="-122"/>
                <a:ea typeface="微软雅黑" panose="020B0503020204020204" pitchFamily="34" charset="-122"/>
              </a:rPr>
              <a:t>主备，亦可选缺省</a:t>
            </a:r>
            <a:r>
              <a:rPr lang="en-US" altLang="zh-CN" sz="1100" kern="0" dirty="0">
                <a:solidFill>
                  <a:srgbClr val="FF0000"/>
                </a:solidFill>
                <a:latin typeface="微软雅黑" panose="020B0503020204020204" pitchFamily="34" charset="-122"/>
                <a:ea typeface="微软雅黑" panose="020B0503020204020204" pitchFamily="34" charset="-122"/>
              </a:rPr>
              <a:t>polling</a:t>
            </a:r>
            <a:r>
              <a:rPr lang="zh-CN" altLang="en-US" sz="1100" kern="0" dirty="0">
                <a:solidFill>
                  <a:srgbClr val="FF0000"/>
                </a:solidFill>
                <a:latin typeface="微软雅黑" panose="020B0503020204020204" pitchFamily="34" charset="-122"/>
                <a:ea typeface="微软雅黑" panose="020B0503020204020204" pitchFamily="34" charset="-122"/>
              </a:rPr>
              <a:t>全发</a:t>
            </a:r>
            <a:endParaRPr lang="en-US" altLang="zh-CN" sz="1100" kern="0" dirty="0">
              <a:solidFill>
                <a:srgbClr val="FF0000"/>
              </a:solidFill>
              <a:latin typeface="微软雅黑" panose="020B0503020204020204" pitchFamily="34" charset="-122"/>
              <a:ea typeface="微软雅黑" panose="020B0503020204020204" pitchFamily="34" charset="-122"/>
            </a:endParaRPr>
          </a:p>
        </p:txBody>
      </p:sp>
      <p:sp>
        <p:nvSpPr>
          <p:cNvPr id="131" name="矩形 130"/>
          <p:cNvSpPr/>
          <p:nvPr/>
        </p:nvSpPr>
        <p:spPr>
          <a:xfrm>
            <a:off x="1012512" y="3867894"/>
            <a:ext cx="7229076" cy="702078"/>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[BRAS]dhcp pool-group </a:t>
            </a:r>
            <a:r>
              <a:rPr lang="en-US" altLang="zh-CN" sz="1100" kern="0" dirty="0" err="1">
                <a:solidFill>
                  <a:srgbClr val="262626"/>
                </a:solidFill>
                <a:latin typeface="微软雅黑" panose="020B0503020204020204" pitchFamily="34" charset="-122"/>
                <a:ea typeface="微软雅黑" panose="020B0503020204020204" pitchFamily="34" charset="-122"/>
              </a:rPr>
              <a:t>vod</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dhcp</a:t>
            </a:r>
            <a:r>
              <a:rPr lang="en-US" altLang="zh-CN" sz="1100" kern="0" dirty="0">
                <a:solidFill>
                  <a:srgbClr val="262626"/>
                </a:solidFill>
                <a:latin typeface="微软雅黑" panose="020B0503020204020204" pitchFamily="34" charset="-122"/>
                <a:ea typeface="微软雅黑" panose="020B0503020204020204" pitchFamily="34" charset="-122"/>
              </a:rPr>
              <a:t>-pool-group-</a:t>
            </a:r>
            <a:r>
              <a:rPr lang="en-US" altLang="zh-CN" sz="1100" kern="0" dirty="0" err="1">
                <a:solidFill>
                  <a:srgbClr val="262626"/>
                </a:solidFill>
                <a:latin typeface="微软雅黑" panose="020B0503020204020204" pitchFamily="34" charset="-122"/>
                <a:ea typeface="微软雅黑" panose="020B0503020204020204" pitchFamily="34" charset="-122"/>
              </a:rPr>
              <a:t>vod</a:t>
            </a:r>
            <a:r>
              <a:rPr lang="en-US" altLang="zh-CN" sz="1100" kern="0" dirty="0">
                <a:solidFill>
                  <a:srgbClr val="262626"/>
                </a:solidFill>
                <a:latin typeface="微软雅黑" panose="020B0503020204020204" pitchFamily="34" charset="-122"/>
                <a:ea typeface="微软雅黑" panose="020B0503020204020204" pitchFamily="34" charset="-122"/>
              </a:rPr>
              <a:t>] pool vod-1</a:t>
            </a:r>
          </a:p>
        </p:txBody>
      </p:sp>
      <p:sp>
        <p:nvSpPr>
          <p:cNvPr id="132" name="矩形 131"/>
          <p:cNvSpPr/>
          <p:nvPr/>
        </p:nvSpPr>
        <p:spPr>
          <a:xfrm>
            <a:off x="953598" y="1059582"/>
            <a:ext cx="7073640"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配置</a:t>
            </a:r>
            <a:r>
              <a:rPr lang="en-US" altLang="zh-CN" sz="900" dirty="0">
                <a:solidFill>
                  <a:srgbClr val="4A4949"/>
                </a:solidFill>
                <a:latin typeface="微软雅黑" panose="020B0503020204020204" pitchFamily="34" charset="-122"/>
                <a:ea typeface="微软雅黑" panose="020B0503020204020204" pitchFamily="34" charset="-122"/>
              </a:rPr>
              <a:t>DHCP</a:t>
            </a:r>
            <a:r>
              <a:rPr lang="zh-CN" altLang="en-US" sz="900" dirty="0">
                <a:solidFill>
                  <a:srgbClr val="4A4949"/>
                </a:solidFill>
                <a:latin typeface="微软雅黑" panose="020B0503020204020204" pitchFamily="34" charset="-122"/>
                <a:ea typeface="微软雅黑" panose="020B0503020204020204" pitchFamily="34" charset="-122"/>
              </a:rPr>
              <a:t>，设备做中继，开启中继会话记录、发布网关</a:t>
            </a:r>
          </a:p>
        </p:txBody>
      </p:sp>
      <p:sp>
        <p:nvSpPr>
          <p:cNvPr id="133" name="矩形 132"/>
          <p:cNvSpPr/>
          <p:nvPr/>
        </p:nvSpPr>
        <p:spPr>
          <a:xfrm>
            <a:off x="971600" y="3606139"/>
            <a:ext cx="7231896"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创建</a:t>
            </a:r>
            <a:r>
              <a:rPr lang="en-US" altLang="zh-CN" sz="900" dirty="0">
                <a:solidFill>
                  <a:srgbClr val="4A4949"/>
                </a:solidFill>
                <a:latin typeface="微软雅黑" panose="020B0503020204020204" pitchFamily="34" charset="-122"/>
                <a:ea typeface="微软雅黑" panose="020B0503020204020204" pitchFamily="34" charset="-122"/>
              </a:rPr>
              <a:t>DHCP</a:t>
            </a:r>
            <a:r>
              <a:rPr lang="zh-CN" altLang="en-US" sz="900" dirty="0">
                <a:solidFill>
                  <a:srgbClr val="4A4949"/>
                </a:solidFill>
                <a:latin typeface="微软雅黑" panose="020B0503020204020204" pitchFamily="34" charset="-122"/>
                <a:ea typeface="微软雅黑" panose="020B0503020204020204" pitchFamily="34" charset="-122"/>
              </a:rPr>
              <a:t>地址池组</a:t>
            </a:r>
            <a:r>
              <a:rPr lang="en-US" altLang="zh-CN" sz="900" dirty="0" err="1">
                <a:solidFill>
                  <a:srgbClr val="4A4949"/>
                </a:solidFill>
                <a:latin typeface="微软雅黑" panose="020B0503020204020204" pitchFamily="34" charset="-122"/>
                <a:ea typeface="微软雅黑" panose="020B0503020204020204" pitchFamily="34" charset="-122"/>
              </a:rPr>
              <a:t>vod</a:t>
            </a:r>
            <a:r>
              <a:rPr lang="zh-CN" altLang="en-US" sz="900" dirty="0">
                <a:solidFill>
                  <a:srgbClr val="4A4949"/>
                </a:solidFill>
                <a:latin typeface="微软雅黑" panose="020B0503020204020204" pitchFamily="34" charset="-122"/>
                <a:ea typeface="微软雅黑" panose="020B0503020204020204" pitchFamily="34" charset="-122"/>
              </a:rPr>
              <a:t>，并将创建的地址池加组</a:t>
            </a:r>
            <a:endParaRPr lang="en-US" altLang="zh-CN" sz="900" dirty="0">
              <a:solidFill>
                <a:srgbClr val="4A494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456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IPTV</a:t>
            </a:r>
            <a:r>
              <a:rPr lang="zh-CN" altLang="en-US" dirty="0" smtClean="0"/>
              <a:t>业务（</a:t>
            </a:r>
            <a:r>
              <a:rPr lang="en-US" altLang="zh-CN" dirty="0"/>
              <a:t> </a:t>
            </a:r>
            <a:r>
              <a:rPr lang="zh-CN" altLang="en-US" dirty="0" smtClean="0"/>
              <a:t>含组播）</a:t>
            </a:r>
            <a:endParaRPr lang="zh-CN" altLang="en-US" dirty="0"/>
          </a:p>
        </p:txBody>
      </p:sp>
      <p:sp>
        <p:nvSpPr>
          <p:cNvPr id="131" name="矩形 130"/>
          <p:cNvSpPr/>
          <p:nvPr/>
        </p:nvSpPr>
        <p:spPr>
          <a:xfrm>
            <a:off x="1015332" y="1071679"/>
            <a:ext cx="7229076" cy="2534460"/>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[BRAS]domain name </a:t>
            </a:r>
            <a:r>
              <a:rPr lang="en-US" altLang="zh-CN" sz="1100" kern="0" dirty="0" err="1">
                <a:solidFill>
                  <a:srgbClr val="262626"/>
                </a:solidFill>
                <a:latin typeface="微软雅黑" panose="020B0503020204020204" pitchFamily="34" charset="-122"/>
                <a:ea typeface="微软雅黑" panose="020B0503020204020204" pitchFamily="34" charset="-122"/>
              </a:rPr>
              <a:t>vod</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isp</a:t>
            </a:r>
            <a:r>
              <a:rPr lang="en-US" altLang="zh-CN"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err="1">
                <a:solidFill>
                  <a:srgbClr val="262626"/>
                </a:solidFill>
                <a:latin typeface="微软雅黑" panose="020B0503020204020204" pitchFamily="34" charset="-122"/>
                <a:ea typeface="微软雅黑" panose="020B0503020204020204" pitchFamily="34" charset="-122"/>
              </a:rPr>
              <a:t>vod</a:t>
            </a:r>
            <a:r>
              <a:rPr lang="en-US" altLang="zh-CN" sz="1100" kern="0" dirty="0">
                <a:solidFill>
                  <a:srgbClr val="262626"/>
                </a:solidFill>
                <a:latin typeface="微软雅黑" panose="020B0503020204020204" pitchFamily="34" charset="-122"/>
                <a:ea typeface="微软雅黑" panose="020B0503020204020204" pitchFamily="34" charset="-122"/>
              </a:rPr>
              <a:t>] authorization-attribute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-pool-group </a:t>
            </a:r>
            <a:r>
              <a:rPr lang="en-US" altLang="zh-CN" sz="1100" kern="0" dirty="0" err="1">
                <a:solidFill>
                  <a:srgbClr val="262626"/>
                </a:solidFill>
                <a:latin typeface="微软雅黑" panose="020B0503020204020204" pitchFamily="34" charset="-122"/>
                <a:ea typeface="微软雅黑" panose="020B0503020204020204" pitchFamily="34" charset="-122"/>
              </a:rPr>
              <a:t>vod</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isp</a:t>
            </a:r>
            <a:r>
              <a:rPr lang="en-US" altLang="zh-CN"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err="1">
                <a:solidFill>
                  <a:srgbClr val="262626"/>
                </a:solidFill>
                <a:latin typeface="微软雅黑" panose="020B0503020204020204" pitchFamily="34" charset="-122"/>
                <a:ea typeface="微软雅黑" panose="020B0503020204020204" pitchFamily="34" charset="-122"/>
              </a:rPr>
              <a:t>vod</a:t>
            </a:r>
            <a:r>
              <a:rPr lang="en-US" altLang="zh-CN" sz="1100" kern="0" dirty="0">
                <a:solidFill>
                  <a:srgbClr val="262626"/>
                </a:solidFill>
                <a:latin typeface="微软雅黑" panose="020B0503020204020204" pitchFamily="34" charset="-122"/>
                <a:ea typeface="微软雅黑" panose="020B0503020204020204" pitchFamily="34" charset="-122"/>
              </a:rPr>
              <a:t>] authorization-attribute user-group </a:t>
            </a:r>
            <a:r>
              <a:rPr lang="en-US" altLang="zh-CN" sz="1100" kern="0" dirty="0" err="1">
                <a:solidFill>
                  <a:srgbClr val="262626"/>
                </a:solidFill>
                <a:latin typeface="微软雅黑" panose="020B0503020204020204" pitchFamily="34" charset="-122"/>
                <a:ea typeface="微软雅黑" panose="020B0503020204020204" pitchFamily="34" charset="-122"/>
              </a:rPr>
              <a:t>vod</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isp</a:t>
            </a:r>
            <a:r>
              <a:rPr lang="en-US" altLang="zh-CN"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err="1">
                <a:solidFill>
                  <a:srgbClr val="262626"/>
                </a:solidFill>
                <a:latin typeface="微软雅黑" panose="020B0503020204020204" pitchFamily="34" charset="-122"/>
                <a:ea typeface="微软雅黑" panose="020B0503020204020204" pitchFamily="34" charset="-122"/>
              </a:rPr>
              <a:t>vod</a:t>
            </a:r>
            <a:r>
              <a:rPr lang="en-US" altLang="zh-CN" sz="1100" kern="0" dirty="0">
                <a:solidFill>
                  <a:srgbClr val="262626"/>
                </a:solidFill>
                <a:latin typeface="微软雅黑" panose="020B0503020204020204" pitchFamily="34" charset="-122"/>
                <a:ea typeface="微软雅黑" panose="020B0503020204020204" pitchFamily="34" charset="-122"/>
              </a:rPr>
              <a:t>] authorization-attribute user-priority inbound 5                     //</a:t>
            </a:r>
            <a:r>
              <a:rPr lang="zh-CN" altLang="en-US" sz="1100" kern="0" dirty="0">
                <a:solidFill>
                  <a:srgbClr val="262626"/>
                </a:solidFill>
                <a:latin typeface="微软雅黑" panose="020B0503020204020204" pitchFamily="34" charset="-122"/>
                <a:ea typeface="微软雅黑" panose="020B0503020204020204" pitchFamily="34" charset="-122"/>
              </a:rPr>
              <a:t>可选</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isp</a:t>
            </a:r>
            <a:r>
              <a:rPr lang="en-US" altLang="zh-CN"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err="1">
                <a:solidFill>
                  <a:srgbClr val="262626"/>
                </a:solidFill>
                <a:latin typeface="微软雅黑" panose="020B0503020204020204" pitchFamily="34" charset="-122"/>
                <a:ea typeface="微软雅黑" panose="020B0503020204020204" pitchFamily="34" charset="-122"/>
              </a:rPr>
              <a:t>vod</a:t>
            </a:r>
            <a:r>
              <a:rPr lang="en-US" altLang="zh-CN" sz="1100" kern="0" dirty="0">
                <a:solidFill>
                  <a:srgbClr val="262626"/>
                </a:solidFill>
                <a:latin typeface="微软雅黑" panose="020B0503020204020204" pitchFamily="34" charset="-122"/>
                <a:ea typeface="微软雅黑" panose="020B0503020204020204" pitchFamily="34" charset="-122"/>
              </a:rPr>
              <a:t>] authorization-attribute user-priority outbound 5</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isp</a:t>
            </a:r>
            <a:r>
              <a:rPr lang="en-US" altLang="zh-CN"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err="1">
                <a:solidFill>
                  <a:srgbClr val="262626"/>
                </a:solidFill>
                <a:latin typeface="微软雅黑" panose="020B0503020204020204" pitchFamily="34" charset="-122"/>
                <a:ea typeface="微软雅黑" panose="020B0503020204020204" pitchFamily="34" charset="-122"/>
              </a:rPr>
              <a:t>vod</a:t>
            </a:r>
            <a:r>
              <a:rPr lang="en-US" altLang="zh-CN" sz="1100" kern="0" dirty="0">
                <a:solidFill>
                  <a:srgbClr val="262626"/>
                </a:solidFill>
                <a:latin typeface="微软雅黑" panose="020B0503020204020204" pitchFamily="34" charset="-122"/>
                <a:ea typeface="微软雅黑" panose="020B0503020204020204" pitchFamily="34" charset="-122"/>
              </a:rPr>
              <a:t>] authentication </a:t>
            </a:r>
            <a:r>
              <a:rPr lang="en-US" altLang="zh-CN" sz="1100" kern="0" dirty="0" err="1">
                <a:solidFill>
                  <a:srgbClr val="262626"/>
                </a:solidFill>
                <a:latin typeface="微软雅黑" panose="020B0503020204020204" pitchFamily="34" charset="-122"/>
                <a:ea typeface="微软雅黑" panose="020B0503020204020204" pitchFamily="34" charset="-122"/>
              </a:rPr>
              <a:t>ipoe</a:t>
            </a:r>
            <a:r>
              <a:rPr lang="en-US" altLang="zh-CN" sz="1100" kern="0" dirty="0">
                <a:solidFill>
                  <a:srgbClr val="262626"/>
                </a:solidFill>
                <a:latin typeface="微软雅黑" panose="020B0503020204020204" pitchFamily="34" charset="-122"/>
                <a:ea typeface="微软雅黑" panose="020B0503020204020204" pitchFamily="34" charset="-122"/>
              </a:rPr>
              <a:t> none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isp</a:t>
            </a:r>
            <a:r>
              <a:rPr lang="en-US" altLang="zh-CN"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err="1">
                <a:solidFill>
                  <a:srgbClr val="262626"/>
                </a:solidFill>
                <a:latin typeface="微软雅黑" panose="020B0503020204020204" pitchFamily="34" charset="-122"/>
                <a:ea typeface="微软雅黑" panose="020B0503020204020204" pitchFamily="34" charset="-122"/>
              </a:rPr>
              <a:t>vod</a:t>
            </a:r>
            <a:r>
              <a:rPr lang="en-US" altLang="zh-CN" sz="1100" kern="0" dirty="0">
                <a:solidFill>
                  <a:srgbClr val="262626"/>
                </a:solidFill>
                <a:latin typeface="微软雅黑" panose="020B0503020204020204" pitchFamily="34" charset="-122"/>
                <a:ea typeface="微软雅黑" panose="020B0503020204020204" pitchFamily="34" charset="-122"/>
              </a:rPr>
              <a:t>] accounting </a:t>
            </a:r>
            <a:r>
              <a:rPr lang="en-US" altLang="zh-CN" sz="1100" kern="0" dirty="0" err="1">
                <a:solidFill>
                  <a:srgbClr val="262626"/>
                </a:solidFill>
                <a:latin typeface="微软雅黑" panose="020B0503020204020204" pitchFamily="34" charset="-122"/>
                <a:ea typeface="微软雅黑" panose="020B0503020204020204" pitchFamily="34" charset="-122"/>
              </a:rPr>
              <a:t>ipoe</a:t>
            </a:r>
            <a:r>
              <a:rPr lang="en-US" altLang="zh-CN" sz="1100" kern="0" dirty="0">
                <a:solidFill>
                  <a:srgbClr val="262626"/>
                </a:solidFill>
                <a:latin typeface="微软雅黑" panose="020B0503020204020204" pitchFamily="34" charset="-122"/>
                <a:ea typeface="微软雅黑" panose="020B0503020204020204" pitchFamily="34" charset="-122"/>
              </a:rPr>
              <a:t> none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isp</a:t>
            </a:r>
            <a:r>
              <a:rPr lang="en-US" altLang="zh-CN"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err="1">
                <a:solidFill>
                  <a:srgbClr val="262626"/>
                </a:solidFill>
                <a:latin typeface="微软雅黑" panose="020B0503020204020204" pitchFamily="34" charset="-122"/>
                <a:ea typeface="微软雅黑" panose="020B0503020204020204" pitchFamily="34" charset="-122"/>
              </a:rPr>
              <a:t>vod</a:t>
            </a:r>
            <a:r>
              <a:rPr lang="en-US" altLang="zh-CN" sz="1100" kern="0" dirty="0">
                <a:solidFill>
                  <a:srgbClr val="262626"/>
                </a:solidFill>
                <a:latin typeface="微软雅黑" panose="020B0503020204020204" pitchFamily="34" charset="-122"/>
                <a:ea typeface="微软雅黑" panose="020B0503020204020204" pitchFamily="34" charset="-122"/>
              </a:rPr>
              <a:t>] authorization </a:t>
            </a:r>
            <a:r>
              <a:rPr lang="en-US" altLang="zh-CN" sz="1100" kern="0" dirty="0" err="1">
                <a:solidFill>
                  <a:srgbClr val="262626"/>
                </a:solidFill>
                <a:latin typeface="微软雅黑" panose="020B0503020204020204" pitchFamily="34" charset="-122"/>
                <a:ea typeface="微软雅黑" panose="020B0503020204020204" pitchFamily="34" charset="-122"/>
              </a:rPr>
              <a:t>ipoe</a:t>
            </a:r>
            <a:r>
              <a:rPr lang="en-US" altLang="zh-CN" sz="1100" kern="0" dirty="0">
                <a:solidFill>
                  <a:srgbClr val="262626"/>
                </a:solidFill>
                <a:latin typeface="微软雅黑" panose="020B0503020204020204" pitchFamily="34" charset="-122"/>
                <a:ea typeface="微软雅黑" panose="020B0503020204020204" pitchFamily="34" charset="-122"/>
              </a:rPr>
              <a:t> none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isp</a:t>
            </a:r>
            <a:r>
              <a:rPr lang="en-US" altLang="zh-CN"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err="1">
                <a:solidFill>
                  <a:srgbClr val="262626"/>
                </a:solidFill>
                <a:latin typeface="微软雅黑" panose="020B0503020204020204" pitchFamily="34" charset="-122"/>
                <a:ea typeface="微软雅黑" panose="020B0503020204020204" pitchFamily="34" charset="-122"/>
              </a:rPr>
              <a:t>vod</a:t>
            </a:r>
            <a:r>
              <a:rPr lang="en-US" altLang="zh-CN" sz="1100" kern="0" dirty="0">
                <a:solidFill>
                  <a:srgbClr val="262626"/>
                </a:solidFill>
                <a:latin typeface="微软雅黑" panose="020B0503020204020204" pitchFamily="34" charset="-122"/>
                <a:ea typeface="微软雅黑" panose="020B0503020204020204" pitchFamily="34" charset="-122"/>
              </a:rPr>
              <a:t>]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-usage-warning high-threshold 90</a:t>
            </a:r>
            <a:endParaRPr lang="en-US" altLang="zh-CN" sz="1100" kern="0" dirty="0">
              <a:solidFill>
                <a:srgbClr val="FF0000"/>
              </a:solidFill>
              <a:latin typeface="微软雅黑" panose="020B0503020204020204" pitchFamily="34" charset="-122"/>
              <a:ea typeface="微软雅黑" panose="020B0503020204020204" pitchFamily="34" charset="-122"/>
            </a:endParaRPr>
          </a:p>
        </p:txBody>
      </p:sp>
      <p:sp>
        <p:nvSpPr>
          <p:cNvPr id="133" name="矩形 132"/>
          <p:cNvSpPr/>
          <p:nvPr/>
        </p:nvSpPr>
        <p:spPr>
          <a:xfrm>
            <a:off x="1012512" y="843558"/>
            <a:ext cx="7231896"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创建</a:t>
            </a:r>
            <a:r>
              <a:rPr lang="en-US" altLang="zh-CN" sz="900" dirty="0">
                <a:solidFill>
                  <a:srgbClr val="4A4949"/>
                </a:solidFill>
                <a:latin typeface="微软雅黑" panose="020B0503020204020204" pitchFamily="34" charset="-122"/>
                <a:ea typeface="微软雅黑" panose="020B0503020204020204" pitchFamily="34" charset="-122"/>
              </a:rPr>
              <a:t>domain</a:t>
            </a:r>
            <a:r>
              <a:rPr lang="zh-CN" altLang="en-US" sz="900" dirty="0">
                <a:solidFill>
                  <a:srgbClr val="4A4949"/>
                </a:solidFill>
                <a:latin typeface="微软雅黑" panose="020B0503020204020204" pitchFamily="34" charset="-122"/>
                <a:ea typeface="微软雅黑" panose="020B0503020204020204" pitchFamily="34" charset="-122"/>
              </a:rPr>
              <a:t>域，免认证，免计费，授权地址池组、用户组、用户出入优先级、并添加地址池告警</a:t>
            </a:r>
            <a:endParaRPr lang="en-US" altLang="zh-CN" sz="900" dirty="0">
              <a:solidFill>
                <a:srgbClr val="4A4949"/>
              </a:solidFill>
              <a:latin typeface="微软雅黑" panose="020B0503020204020204" pitchFamily="34" charset="-122"/>
              <a:ea typeface="微软雅黑" panose="020B0503020204020204" pitchFamily="34" charset="-122"/>
            </a:endParaRPr>
          </a:p>
        </p:txBody>
      </p:sp>
      <p:sp>
        <p:nvSpPr>
          <p:cNvPr id="7" name="矩形 6"/>
          <p:cNvSpPr/>
          <p:nvPr/>
        </p:nvSpPr>
        <p:spPr>
          <a:xfrm>
            <a:off x="1015332" y="3975906"/>
            <a:ext cx="7236804" cy="378042"/>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[BRAS]multicast routing</a:t>
            </a:r>
          </a:p>
        </p:txBody>
      </p:sp>
      <p:sp>
        <p:nvSpPr>
          <p:cNvPr id="8" name="矩形 7"/>
          <p:cNvSpPr/>
          <p:nvPr/>
        </p:nvSpPr>
        <p:spPr>
          <a:xfrm>
            <a:off x="1010008" y="3687148"/>
            <a:ext cx="7073640"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全局开启组播路由功能</a:t>
            </a:r>
          </a:p>
        </p:txBody>
      </p:sp>
    </p:spTree>
    <p:extLst>
      <p:ext uri="{BB962C8B-B14F-4D97-AF65-F5344CB8AC3E}">
        <p14:creationId xmlns:p14="http://schemas.microsoft.com/office/powerpoint/2010/main" val="286692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IPTV</a:t>
            </a:r>
            <a:r>
              <a:rPr lang="zh-CN" altLang="en-US" dirty="0" smtClean="0"/>
              <a:t>业务</a:t>
            </a:r>
            <a:r>
              <a:rPr lang="zh-CN" altLang="en-US" dirty="0"/>
              <a:t>（</a:t>
            </a:r>
            <a:r>
              <a:rPr lang="en-US" altLang="zh-CN" dirty="0"/>
              <a:t> </a:t>
            </a:r>
            <a:r>
              <a:rPr lang="zh-CN" altLang="en-US" dirty="0" smtClean="0"/>
              <a:t>含组播）</a:t>
            </a:r>
            <a:endParaRPr lang="zh-CN" altLang="en-US" dirty="0"/>
          </a:p>
        </p:txBody>
      </p:sp>
      <p:sp>
        <p:nvSpPr>
          <p:cNvPr id="131" name="矩形 130"/>
          <p:cNvSpPr/>
          <p:nvPr/>
        </p:nvSpPr>
        <p:spPr>
          <a:xfrm>
            <a:off x="1015332" y="1071679"/>
            <a:ext cx="7229076" cy="3732319"/>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[BRAS]interface Route-Aggregation1.4</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[BRAS-Route-Aggregation1.4] description </a:t>
            </a:r>
            <a:r>
              <a:rPr lang="en-US" altLang="zh-CN" sz="1100" kern="0" dirty="0" err="1">
                <a:solidFill>
                  <a:srgbClr val="262626"/>
                </a:solidFill>
                <a:latin typeface="微软雅黑" panose="020B0503020204020204" pitchFamily="34" charset="-122"/>
                <a:ea typeface="微软雅黑" panose="020B0503020204020204" pitchFamily="34" charset="-122"/>
              </a:rPr>
              <a:t>vod</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[BRAS-Route-Aggregation1.4] </a:t>
            </a:r>
            <a:r>
              <a:rPr lang="en-US" altLang="zh-CN" sz="1100" kern="0" dirty="0">
                <a:solidFill>
                  <a:srgbClr val="FF0000"/>
                </a:solidFill>
                <a:latin typeface="微软雅黑" panose="020B0503020204020204" pitchFamily="34" charset="-122"/>
                <a:ea typeface="微软雅黑" panose="020B0503020204020204" pitchFamily="34" charset="-122"/>
              </a:rPr>
              <a:t>user-</a:t>
            </a:r>
            <a:r>
              <a:rPr lang="en-US" altLang="zh-CN" sz="1100" kern="0" dirty="0" err="1">
                <a:solidFill>
                  <a:srgbClr val="FF0000"/>
                </a:solidFill>
                <a:latin typeface="微软雅黑" panose="020B0503020204020204" pitchFamily="34" charset="-122"/>
                <a:ea typeface="微软雅黑" panose="020B0503020204020204" pitchFamily="34" charset="-122"/>
              </a:rPr>
              <a:t>vlan</a:t>
            </a:r>
            <a:r>
              <a:rPr lang="en-US" altLang="zh-CN" sz="1100" kern="0" dirty="0">
                <a:solidFill>
                  <a:srgbClr val="FF0000"/>
                </a:solidFill>
                <a:latin typeface="微软雅黑" panose="020B0503020204020204" pitchFamily="34" charset="-122"/>
                <a:ea typeface="微软雅黑" panose="020B0503020204020204" pitchFamily="34" charset="-122"/>
              </a:rPr>
              <a:t> </a:t>
            </a:r>
            <a:r>
              <a:rPr lang="en-US" altLang="zh-CN" sz="1100" kern="0" dirty="0">
                <a:solidFill>
                  <a:srgbClr val="262626"/>
                </a:solidFill>
                <a:latin typeface="微软雅黑" panose="020B0503020204020204" pitchFamily="34" charset="-122"/>
                <a:ea typeface="微软雅黑" panose="020B0503020204020204" pitchFamily="34" charset="-122"/>
              </a:rPr>
              <a:t>dot1q vid 1100 second-dot1q 2501 to 3000</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[BRAS-Route-Aggregation1.4] </a:t>
            </a:r>
            <a:r>
              <a:rPr lang="en-US" altLang="zh-CN" sz="1100" kern="0" dirty="0">
                <a:solidFill>
                  <a:srgbClr val="FF0000"/>
                </a:solidFill>
                <a:latin typeface="微软雅黑" panose="020B0503020204020204" pitchFamily="34" charset="-122"/>
                <a:ea typeface="微软雅黑" panose="020B0503020204020204" pitchFamily="34" charset="-122"/>
              </a:rPr>
              <a:t>dhcp select relay proxy  </a:t>
            </a:r>
            <a:endParaRPr lang="en-US" altLang="zh-CN" sz="1100" kern="0" dirty="0" smtClean="0">
              <a:solidFill>
                <a:srgbClr val="FF0000"/>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[BRAS-Route-Aggregation1.4] </a:t>
            </a:r>
            <a:r>
              <a:rPr lang="fr-FR" altLang="zh-CN" sz="1100" kern="0" dirty="0">
                <a:latin typeface="微软雅黑" panose="020B0503020204020204" pitchFamily="34" charset="-122"/>
                <a:ea typeface="微软雅黑" panose="020B0503020204020204" pitchFamily="34" charset="-122"/>
              </a:rPr>
              <a:t>dhcp relay information circuit-id </a:t>
            </a:r>
            <a:r>
              <a:rPr lang="fr-FR" altLang="zh-CN" sz="1100" kern="0" dirty="0">
                <a:solidFill>
                  <a:srgbClr val="FF0000"/>
                </a:solidFill>
                <a:latin typeface="微软雅黑" panose="020B0503020204020204" pitchFamily="34" charset="-122"/>
                <a:ea typeface="微软雅黑" panose="020B0503020204020204" pitchFamily="34" charset="-122"/>
              </a:rPr>
              <a:t>bas</a:t>
            </a:r>
            <a:r>
              <a:rPr lang="fr-FR" altLang="zh-CN" sz="1100" kern="0" dirty="0">
                <a:latin typeface="微软雅黑" panose="020B0503020204020204" pitchFamily="34" charset="-122"/>
                <a:ea typeface="微软雅黑" panose="020B0503020204020204" pitchFamily="34" charset="-122"/>
              </a:rPr>
              <a:t> </a:t>
            </a:r>
            <a:r>
              <a:rPr lang="fr-FR" altLang="zh-CN" sz="1100" kern="0" dirty="0" smtClean="0">
                <a:latin typeface="微软雅黑" panose="020B0503020204020204" pitchFamily="34" charset="-122"/>
                <a:ea typeface="微软雅黑" panose="020B0503020204020204" pitchFamily="34" charset="-122"/>
              </a:rPr>
              <a:t>   //</a:t>
            </a:r>
            <a:r>
              <a:rPr lang="zh-CN" altLang="en-US" sz="1100" kern="0" dirty="0" smtClean="0">
                <a:latin typeface="微软雅黑" panose="020B0503020204020204" pitchFamily="34" charset="-122"/>
                <a:ea typeface="微软雅黑" panose="020B0503020204020204" pitchFamily="34" charset="-122"/>
              </a:rPr>
              <a:t>填充</a:t>
            </a:r>
            <a:r>
              <a:rPr lang="en-US" altLang="zh-CN" sz="1100" kern="0" dirty="0" smtClean="0">
                <a:latin typeface="微软雅黑" panose="020B0503020204020204" pitchFamily="34" charset="-122"/>
                <a:ea typeface="微软雅黑" panose="020B0503020204020204" pitchFamily="34" charset="-122"/>
              </a:rPr>
              <a:t>option82</a:t>
            </a:r>
            <a:r>
              <a:rPr lang="zh-CN" altLang="en-US" sz="1100" kern="0" dirty="0" smtClean="0">
                <a:latin typeface="微软雅黑" panose="020B0503020204020204" pitchFamily="34" charset="-122"/>
                <a:ea typeface="微软雅黑" panose="020B0503020204020204" pitchFamily="34" charset="-122"/>
              </a:rPr>
              <a:t>格式信息，协商确认</a:t>
            </a:r>
            <a:endParaRPr lang="en-US" altLang="zh-CN" sz="1100" kern="0" dirty="0">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[BRAS-Route-Aggregation1.4] dhcp relay information </a:t>
            </a:r>
            <a:r>
              <a:rPr lang="en-US" altLang="zh-CN" sz="1100" kern="0" dirty="0" smtClean="0">
                <a:solidFill>
                  <a:srgbClr val="262626"/>
                </a:solidFill>
                <a:latin typeface="微软雅黑" panose="020B0503020204020204" pitchFamily="34" charset="-122"/>
                <a:ea typeface="微软雅黑" panose="020B0503020204020204" pitchFamily="34" charset="-122"/>
              </a:rPr>
              <a:t>enable              //</a:t>
            </a:r>
            <a:r>
              <a:rPr lang="zh-CN" altLang="en-US" sz="1100" kern="0" dirty="0">
                <a:solidFill>
                  <a:srgbClr val="262626"/>
                </a:solidFill>
                <a:latin typeface="微软雅黑" panose="020B0503020204020204" pitchFamily="34" charset="-122"/>
                <a:ea typeface="微软雅黑" panose="020B0503020204020204" pitchFamily="34" charset="-122"/>
              </a:rPr>
              <a:t>开启</a:t>
            </a:r>
            <a:r>
              <a:rPr lang="zh-CN" altLang="en-US" sz="1100" kern="0" dirty="0" smtClean="0">
                <a:solidFill>
                  <a:srgbClr val="262626"/>
                </a:solidFill>
                <a:latin typeface="微软雅黑" panose="020B0503020204020204" pitchFamily="34" charset="-122"/>
                <a:ea typeface="微软雅黑" panose="020B0503020204020204" pitchFamily="34" charset="-122"/>
              </a:rPr>
              <a:t>中继</a:t>
            </a:r>
            <a:r>
              <a:rPr lang="zh-CN" altLang="en-US" sz="1100" kern="0" dirty="0">
                <a:solidFill>
                  <a:srgbClr val="262626"/>
                </a:solidFill>
                <a:latin typeface="微软雅黑" panose="020B0503020204020204" pitchFamily="34" charset="-122"/>
                <a:ea typeface="微软雅黑" panose="020B0503020204020204" pitchFamily="34" charset="-122"/>
              </a:rPr>
              <a:t>支持</a:t>
            </a:r>
            <a:r>
              <a:rPr lang="en-US" altLang="zh-CN" sz="1100" kern="0" dirty="0" smtClean="0">
                <a:solidFill>
                  <a:srgbClr val="262626"/>
                </a:solidFill>
                <a:latin typeface="微软雅黑" panose="020B0503020204020204" pitchFamily="34" charset="-122"/>
                <a:ea typeface="微软雅黑" panose="020B0503020204020204" pitchFamily="34" charset="-122"/>
              </a:rPr>
              <a:t>Option82</a:t>
            </a:r>
            <a:r>
              <a:rPr lang="zh-CN" altLang="en-US" sz="1100" kern="0" dirty="0" smtClean="0">
                <a:solidFill>
                  <a:srgbClr val="262626"/>
                </a:solidFill>
                <a:latin typeface="微软雅黑" panose="020B0503020204020204" pitchFamily="34" charset="-122"/>
                <a:ea typeface="微软雅黑" panose="020B0503020204020204" pitchFamily="34" charset="-122"/>
              </a:rPr>
              <a:t>功能，可选</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[BRAS-Route-Aggregation1.4]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subscriber </a:t>
            </a:r>
            <a:r>
              <a:rPr lang="en-US" altLang="zh-CN" sz="1100" kern="0" dirty="0">
                <a:solidFill>
                  <a:srgbClr val="FF0000"/>
                </a:solidFill>
                <a:latin typeface="微软雅黑" panose="020B0503020204020204" pitchFamily="34" charset="-122"/>
                <a:ea typeface="微软雅黑" panose="020B0503020204020204" pitchFamily="34" charset="-122"/>
              </a:rPr>
              <a:t>l2-connected</a:t>
            </a:r>
            <a:r>
              <a:rPr lang="en-US" altLang="zh-CN" sz="1100" kern="0" dirty="0">
                <a:solidFill>
                  <a:srgbClr val="262626"/>
                </a:solidFill>
                <a:latin typeface="微软雅黑" panose="020B0503020204020204" pitchFamily="34" charset="-122"/>
                <a:ea typeface="微软雅黑" panose="020B0503020204020204" pitchFamily="34" charset="-122"/>
              </a:rPr>
              <a:t> enable </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[BRAS-Route-Aggregation1.4]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subscriber initiator </a:t>
            </a:r>
            <a:r>
              <a:rPr lang="en-US" altLang="zh-CN" sz="1100" kern="0" dirty="0">
                <a:solidFill>
                  <a:srgbClr val="FF0000"/>
                </a:solidFill>
                <a:latin typeface="微软雅黑" panose="020B0503020204020204" pitchFamily="34" charset="-122"/>
                <a:ea typeface="微软雅黑" panose="020B0503020204020204" pitchFamily="34" charset="-122"/>
              </a:rPr>
              <a:t>dhcp</a:t>
            </a:r>
            <a:r>
              <a:rPr lang="en-US" altLang="zh-CN" sz="1100" kern="0" dirty="0">
                <a:solidFill>
                  <a:srgbClr val="262626"/>
                </a:solidFill>
                <a:latin typeface="微软雅黑" panose="020B0503020204020204" pitchFamily="34" charset="-122"/>
                <a:ea typeface="微软雅黑" panose="020B0503020204020204" pitchFamily="34" charset="-122"/>
              </a:rPr>
              <a:t> enable </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[BRAS-Route-Aggregation1.4]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subscriber initiator unclassified-</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enable </a:t>
            </a:r>
            <a:r>
              <a:rPr lang="en-US" altLang="zh-CN" sz="1100" kern="0" dirty="0">
                <a:solidFill>
                  <a:srgbClr val="FF0000"/>
                </a:solidFill>
                <a:latin typeface="微软雅黑" panose="020B0503020204020204" pitchFamily="34" charset="-122"/>
                <a:ea typeface="微软雅黑" panose="020B0503020204020204" pitchFamily="34" charset="-122"/>
              </a:rPr>
              <a:t>matching-user</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[BRAS-Route-Aggregation1.4]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subscriber user-detect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a:t>
            </a:r>
            <a:r>
              <a:rPr lang="en-US" altLang="zh-CN" sz="1100" kern="0" dirty="0" err="1">
                <a:solidFill>
                  <a:srgbClr val="262626"/>
                </a:solidFill>
                <a:latin typeface="微软雅黑" panose="020B0503020204020204" pitchFamily="34" charset="-122"/>
                <a:ea typeface="微软雅黑" panose="020B0503020204020204" pitchFamily="34" charset="-122"/>
              </a:rPr>
              <a:t>arp</a:t>
            </a:r>
            <a:r>
              <a:rPr lang="en-US" altLang="zh-CN" sz="1100" kern="0" dirty="0">
                <a:solidFill>
                  <a:srgbClr val="262626"/>
                </a:solidFill>
                <a:latin typeface="微软雅黑" panose="020B0503020204020204" pitchFamily="34" charset="-122"/>
                <a:ea typeface="微软雅黑" panose="020B0503020204020204" pitchFamily="34" charset="-122"/>
              </a:rPr>
              <a:t> retry </a:t>
            </a:r>
            <a:r>
              <a:rPr lang="en-US" altLang="zh-CN" sz="1100" kern="0" dirty="0" smtClean="0">
                <a:solidFill>
                  <a:srgbClr val="262626"/>
                </a:solidFill>
                <a:latin typeface="微软雅黑" panose="020B0503020204020204" pitchFamily="34" charset="-122"/>
                <a:ea typeface="微软雅黑" panose="020B0503020204020204" pitchFamily="34" charset="-122"/>
              </a:rPr>
              <a:t>3 </a:t>
            </a:r>
            <a:r>
              <a:rPr lang="en-US" altLang="zh-CN" sz="1100" kern="0" dirty="0">
                <a:solidFill>
                  <a:srgbClr val="262626"/>
                </a:solidFill>
                <a:latin typeface="微软雅黑" panose="020B0503020204020204" pitchFamily="34" charset="-122"/>
                <a:ea typeface="微软雅黑" panose="020B0503020204020204" pitchFamily="34" charset="-122"/>
              </a:rPr>
              <a:t>interval </a:t>
            </a:r>
            <a:r>
              <a:rPr lang="en-US" altLang="zh-CN" sz="1100" kern="0" dirty="0" smtClean="0">
                <a:solidFill>
                  <a:srgbClr val="262626"/>
                </a:solidFill>
                <a:latin typeface="微软雅黑" panose="020B0503020204020204" pitchFamily="34" charset="-122"/>
                <a:ea typeface="微软雅黑" panose="020B0503020204020204" pitchFamily="34" charset="-122"/>
              </a:rPr>
              <a:t>60 </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[BRAS-Route-Aggregation1.4]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subscriber dhcp domain </a:t>
            </a:r>
            <a:r>
              <a:rPr lang="en-US" altLang="zh-CN" sz="1100" kern="0" dirty="0" err="1">
                <a:solidFill>
                  <a:srgbClr val="FF0000"/>
                </a:solidFill>
                <a:latin typeface="微软雅黑" panose="020B0503020204020204" pitchFamily="34" charset="-122"/>
                <a:ea typeface="微软雅黑" panose="020B0503020204020204" pitchFamily="34" charset="-122"/>
              </a:rPr>
              <a:t>vod</a:t>
            </a:r>
            <a:r>
              <a:rPr lang="en-US" altLang="zh-CN" sz="1100" kern="0" dirty="0">
                <a:solidFill>
                  <a:srgbClr val="FF0000"/>
                </a:solidFill>
                <a:latin typeface="微软雅黑" panose="020B0503020204020204" pitchFamily="34" charset="-122"/>
                <a:ea typeface="微软雅黑" panose="020B0503020204020204" pitchFamily="34" charset="-122"/>
              </a:rPr>
              <a:t> </a:t>
            </a:r>
          </a:p>
          <a:p>
            <a:pPr defTabSz="914378" fontAlgn="auto">
              <a:lnSpc>
                <a:spcPct val="120000"/>
              </a:lnSpc>
              <a:spcBef>
                <a:spcPts val="600"/>
              </a:spcBef>
              <a:spcAft>
                <a:spcPts val="0"/>
              </a:spcAft>
            </a:pPr>
            <a:r>
              <a:rPr lang="en-US" altLang="zh-CN" sz="1100" kern="0" dirty="0" smtClean="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BRAS-Route-Aggregation1.4] </a:t>
            </a:r>
            <a:r>
              <a:rPr lang="en-US" altLang="zh-CN" sz="1100" kern="0" dirty="0" err="1">
                <a:solidFill>
                  <a:srgbClr val="FF0000"/>
                </a:solidFill>
                <a:latin typeface="微软雅黑" panose="020B0503020204020204" pitchFamily="34" charset="-122"/>
                <a:ea typeface="微软雅黑" panose="020B0503020204020204" pitchFamily="34" charset="-122"/>
              </a:rPr>
              <a:t>ip</a:t>
            </a:r>
            <a:r>
              <a:rPr lang="en-US" altLang="zh-CN" sz="1100" kern="0" dirty="0">
                <a:solidFill>
                  <a:srgbClr val="FF0000"/>
                </a:solidFill>
                <a:latin typeface="微软雅黑" panose="020B0503020204020204" pitchFamily="34" charset="-122"/>
                <a:ea typeface="微软雅黑" panose="020B0503020204020204" pitchFamily="34" charset="-122"/>
              </a:rPr>
              <a:t> subscriber trust </a:t>
            </a:r>
            <a:r>
              <a:rPr lang="en-US" altLang="zh-CN" sz="1100" kern="0" dirty="0" smtClean="0">
                <a:solidFill>
                  <a:srgbClr val="FF0000"/>
                </a:solidFill>
                <a:latin typeface="微软雅黑" panose="020B0503020204020204" pitchFamily="34" charset="-122"/>
                <a:ea typeface="微软雅黑" panose="020B0503020204020204" pitchFamily="34" charset="-122"/>
              </a:rPr>
              <a:t>option60                     </a:t>
            </a:r>
            <a:r>
              <a:rPr lang="en-US" altLang="zh-CN" sz="1100" kern="0" dirty="0">
                <a:latin typeface="微软雅黑" panose="020B0503020204020204" pitchFamily="34" charset="-122"/>
                <a:ea typeface="微软雅黑" panose="020B0503020204020204" pitchFamily="34" charset="-122"/>
              </a:rPr>
              <a:t>//</a:t>
            </a:r>
            <a:r>
              <a:rPr lang="zh-CN" altLang="en-US" sz="1100" kern="0" dirty="0">
                <a:latin typeface="微软雅黑" panose="020B0503020204020204" pitchFamily="34" charset="-122"/>
                <a:ea typeface="微软雅黑" panose="020B0503020204020204" pitchFamily="34" charset="-122"/>
              </a:rPr>
              <a:t>根据需求</a:t>
            </a:r>
            <a:r>
              <a:rPr lang="zh-CN" altLang="en-US" sz="1100" kern="0" dirty="0" smtClean="0">
                <a:latin typeface="微软雅黑" panose="020B0503020204020204" pitchFamily="34" charset="-122"/>
                <a:ea typeface="微软雅黑" panose="020B0503020204020204" pitchFamily="34" charset="-122"/>
              </a:rPr>
              <a:t>开</a:t>
            </a:r>
            <a:endParaRPr lang="en-US" altLang="zh-CN" sz="1100" kern="0" dirty="0">
              <a:latin typeface="微软雅黑" panose="020B0503020204020204" pitchFamily="34" charset="-122"/>
              <a:ea typeface="微软雅黑" panose="020B0503020204020204" pitchFamily="34" charset="-122"/>
            </a:endParaRPr>
          </a:p>
        </p:txBody>
      </p:sp>
      <p:sp>
        <p:nvSpPr>
          <p:cNvPr id="133" name="矩形 132"/>
          <p:cNvSpPr/>
          <p:nvPr/>
        </p:nvSpPr>
        <p:spPr>
          <a:xfrm>
            <a:off x="1012512" y="843558"/>
            <a:ext cx="7231896"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配置子接口，接口作为</a:t>
            </a:r>
            <a:r>
              <a:rPr lang="en-US" altLang="zh-CN" sz="900" dirty="0">
                <a:solidFill>
                  <a:srgbClr val="4A4949"/>
                </a:solidFill>
                <a:latin typeface="微软雅黑" panose="020B0503020204020204" pitchFamily="34" charset="-122"/>
                <a:ea typeface="微软雅黑" panose="020B0503020204020204" pitchFamily="34" charset="-122"/>
              </a:rPr>
              <a:t>DHCP</a:t>
            </a:r>
            <a:r>
              <a:rPr lang="zh-CN" altLang="en-US" sz="900" dirty="0">
                <a:solidFill>
                  <a:srgbClr val="4A4949"/>
                </a:solidFill>
                <a:latin typeface="微软雅黑" panose="020B0503020204020204" pitchFamily="34" charset="-122"/>
                <a:ea typeface="微软雅黑" panose="020B0503020204020204" pitchFamily="34" charset="-122"/>
              </a:rPr>
              <a:t>代理，开启</a:t>
            </a:r>
            <a:r>
              <a:rPr lang="en-US" altLang="zh-CN" sz="900" dirty="0">
                <a:solidFill>
                  <a:srgbClr val="4A4949"/>
                </a:solidFill>
                <a:latin typeface="微软雅黑" panose="020B0503020204020204" pitchFamily="34" charset="-122"/>
                <a:ea typeface="微软雅黑" panose="020B0503020204020204" pitchFamily="34" charset="-122"/>
              </a:rPr>
              <a:t>DHCP</a:t>
            </a:r>
            <a:r>
              <a:rPr lang="zh-CN" altLang="en-US" sz="900" dirty="0">
                <a:solidFill>
                  <a:srgbClr val="4A4949"/>
                </a:solidFill>
                <a:latin typeface="微软雅黑" panose="020B0503020204020204" pitchFamily="34" charset="-122"/>
                <a:ea typeface="微软雅黑" panose="020B0503020204020204" pitchFamily="34" charset="-122"/>
              </a:rPr>
              <a:t>触发认证及认证域</a:t>
            </a:r>
            <a:endParaRPr lang="en-US" altLang="zh-CN" sz="900" dirty="0">
              <a:solidFill>
                <a:srgbClr val="4A494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6974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IPTV</a:t>
            </a:r>
            <a:r>
              <a:rPr lang="zh-CN" altLang="en-US" dirty="0" smtClean="0"/>
              <a:t>业务</a:t>
            </a:r>
            <a:r>
              <a:rPr lang="zh-CN" altLang="en-US" dirty="0"/>
              <a:t>（</a:t>
            </a:r>
            <a:r>
              <a:rPr lang="en-US" altLang="zh-CN" dirty="0"/>
              <a:t> </a:t>
            </a:r>
            <a:r>
              <a:rPr lang="zh-CN" altLang="en-US" dirty="0" smtClean="0"/>
              <a:t>含组播）</a:t>
            </a:r>
            <a:endParaRPr lang="zh-CN" altLang="en-US" dirty="0"/>
          </a:p>
        </p:txBody>
      </p:sp>
      <p:sp>
        <p:nvSpPr>
          <p:cNvPr id="131" name="矩形 130"/>
          <p:cNvSpPr/>
          <p:nvPr/>
        </p:nvSpPr>
        <p:spPr>
          <a:xfrm>
            <a:off x="1015332" y="1098175"/>
            <a:ext cx="7229076" cy="1617591"/>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[BRAS]interface Route-Aggregation1.51</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[BRAS-Route-Aggregation1.51]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address 192.168.248.1 </a:t>
            </a:r>
            <a:r>
              <a:rPr lang="en-US" altLang="zh-CN" sz="1100" kern="0" dirty="0" smtClean="0">
                <a:solidFill>
                  <a:srgbClr val="262626"/>
                </a:solidFill>
                <a:latin typeface="微软雅黑" panose="020B0503020204020204" pitchFamily="34" charset="-122"/>
                <a:ea typeface="微软雅黑" panose="020B0503020204020204" pitchFamily="34" charset="-122"/>
              </a:rPr>
              <a:t>255.255.255.252          //</a:t>
            </a:r>
            <a:r>
              <a:rPr lang="zh-CN" altLang="en-US" sz="1100" kern="0" dirty="0" smtClean="0">
                <a:solidFill>
                  <a:srgbClr val="262626"/>
                </a:solidFill>
                <a:latin typeface="微软雅黑" panose="020B0503020204020204" pitchFamily="34" charset="-122"/>
                <a:ea typeface="微软雅黑" panose="020B0503020204020204" pitchFamily="34" charset="-122"/>
              </a:rPr>
              <a:t>拉起</a:t>
            </a:r>
            <a:r>
              <a:rPr lang="en-US" altLang="zh-CN" sz="1100" kern="0" dirty="0" smtClean="0">
                <a:solidFill>
                  <a:srgbClr val="262626"/>
                </a:solidFill>
                <a:latin typeface="微软雅黑" panose="020B0503020204020204" pitchFamily="34" charset="-122"/>
                <a:ea typeface="微软雅黑" panose="020B0503020204020204" pitchFamily="34" charset="-122"/>
              </a:rPr>
              <a:t>IPv4</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[BRAS-Route-Aggregation1.51] </a:t>
            </a:r>
            <a:r>
              <a:rPr lang="en-US" altLang="zh-CN" sz="1100" kern="0" dirty="0" err="1">
                <a:solidFill>
                  <a:srgbClr val="262626"/>
                </a:solidFill>
                <a:latin typeface="微软雅黑" panose="020B0503020204020204" pitchFamily="34" charset="-122"/>
                <a:ea typeface="微软雅黑" panose="020B0503020204020204" pitchFamily="34" charset="-122"/>
              </a:rPr>
              <a:t>igmp</a:t>
            </a:r>
            <a:r>
              <a:rPr lang="en-US" altLang="zh-CN" sz="1100" kern="0" dirty="0">
                <a:solidFill>
                  <a:srgbClr val="262626"/>
                </a:solidFill>
                <a:latin typeface="微软雅黑" panose="020B0503020204020204" pitchFamily="34" charset="-122"/>
                <a:ea typeface="微软雅黑" panose="020B0503020204020204" pitchFamily="34" charset="-122"/>
              </a:rPr>
              <a:t> enable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[BRAS-Route-Aggregation1.51] </a:t>
            </a:r>
            <a:r>
              <a:rPr lang="en-US" altLang="zh-CN" sz="1100" kern="0" dirty="0" err="1">
                <a:solidFill>
                  <a:srgbClr val="262626"/>
                </a:solidFill>
                <a:latin typeface="微软雅黑" panose="020B0503020204020204" pitchFamily="34" charset="-122"/>
                <a:ea typeface="微软雅黑" panose="020B0503020204020204" pitchFamily="34" charset="-122"/>
              </a:rPr>
              <a:t>igmp</a:t>
            </a:r>
            <a:r>
              <a:rPr lang="en-US" altLang="zh-CN" sz="1100" kern="0" dirty="0">
                <a:solidFill>
                  <a:srgbClr val="262626"/>
                </a:solidFill>
                <a:latin typeface="微软雅黑" panose="020B0503020204020204" pitchFamily="34" charset="-122"/>
                <a:ea typeface="微软雅黑" panose="020B0503020204020204" pitchFamily="34" charset="-122"/>
              </a:rPr>
              <a:t> fast-leave  </a:t>
            </a:r>
            <a:r>
              <a:rPr lang="en-US" altLang="zh-CN" sz="1100" kern="0" dirty="0" smtClean="0">
                <a:solidFill>
                  <a:srgbClr val="262626"/>
                </a:solidFill>
                <a:latin typeface="微软雅黑" panose="020B0503020204020204" pitchFamily="34" charset="-122"/>
                <a:ea typeface="微软雅黑" panose="020B0503020204020204" pitchFamily="34" charset="-122"/>
              </a:rPr>
              <a:t>                                                  //</a:t>
            </a:r>
            <a:r>
              <a:rPr lang="zh-CN" altLang="en-US" sz="1100" kern="0" dirty="0" smtClean="0">
                <a:solidFill>
                  <a:srgbClr val="262626"/>
                </a:solidFill>
                <a:latin typeface="微软雅黑" panose="020B0503020204020204" pitchFamily="34" charset="-122"/>
                <a:ea typeface="微软雅黑" panose="020B0503020204020204" pitchFamily="34" charset="-122"/>
              </a:rPr>
              <a:t>可选</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smtClean="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BRAS-Route-Aggregation1.51] </a:t>
            </a:r>
            <a:r>
              <a:rPr lang="en-US" altLang="zh-CN" sz="1100" kern="0" dirty="0" err="1">
                <a:solidFill>
                  <a:srgbClr val="262626"/>
                </a:solidFill>
                <a:latin typeface="微软雅黑" panose="020B0503020204020204" pitchFamily="34" charset="-122"/>
                <a:ea typeface="微软雅黑" panose="020B0503020204020204" pitchFamily="34" charset="-122"/>
              </a:rPr>
              <a:t>vlan</a:t>
            </a:r>
            <a:r>
              <a:rPr lang="en-US" altLang="zh-CN" sz="1100" kern="0" dirty="0">
                <a:solidFill>
                  <a:srgbClr val="262626"/>
                </a:solidFill>
                <a:latin typeface="微软雅黑" panose="020B0503020204020204" pitchFamily="34" charset="-122"/>
                <a:ea typeface="微软雅黑" panose="020B0503020204020204" pitchFamily="34" charset="-122"/>
              </a:rPr>
              <a:t>-type dot1q vid 51</a:t>
            </a:r>
          </a:p>
        </p:txBody>
      </p:sp>
      <p:sp>
        <p:nvSpPr>
          <p:cNvPr id="133" name="矩形 132"/>
          <p:cNvSpPr/>
          <p:nvPr/>
        </p:nvSpPr>
        <p:spPr>
          <a:xfrm>
            <a:off x="953598" y="843558"/>
            <a:ext cx="7231896"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配置</a:t>
            </a:r>
            <a:r>
              <a:rPr lang="en-US" altLang="zh-CN" sz="900" dirty="0">
                <a:solidFill>
                  <a:srgbClr val="4A4949"/>
                </a:solidFill>
                <a:latin typeface="微软雅黑" panose="020B0503020204020204" pitchFamily="34" charset="-122"/>
                <a:ea typeface="微软雅黑" panose="020B0503020204020204" pitchFamily="34" charset="-122"/>
              </a:rPr>
              <a:t>IPTV</a:t>
            </a:r>
            <a:r>
              <a:rPr lang="zh-CN" altLang="en-US" sz="900" dirty="0">
                <a:solidFill>
                  <a:srgbClr val="4A4949"/>
                </a:solidFill>
                <a:latin typeface="微软雅黑" panose="020B0503020204020204" pitchFamily="34" charset="-122"/>
                <a:ea typeface="微软雅黑" panose="020B0503020204020204" pitchFamily="34" charset="-122"/>
              </a:rPr>
              <a:t>组播</a:t>
            </a:r>
            <a:r>
              <a:rPr lang="zh-CN" altLang="en-US" sz="900" dirty="0" smtClean="0">
                <a:solidFill>
                  <a:srgbClr val="4A4949"/>
                </a:solidFill>
                <a:latin typeface="微软雅黑" panose="020B0503020204020204" pitchFamily="34" charset="-122"/>
                <a:ea typeface="微软雅黑" panose="020B0503020204020204" pitchFamily="34" charset="-122"/>
              </a:rPr>
              <a:t>接口，配置</a:t>
            </a:r>
            <a:r>
              <a:rPr lang="en-US" altLang="zh-CN" sz="900" dirty="0" smtClean="0">
                <a:solidFill>
                  <a:srgbClr val="4A4949"/>
                </a:solidFill>
                <a:latin typeface="微软雅黑" panose="020B0503020204020204" pitchFamily="34" charset="-122"/>
                <a:ea typeface="微软雅黑" panose="020B0503020204020204" pitchFamily="34" charset="-122"/>
              </a:rPr>
              <a:t>VLAN</a:t>
            </a:r>
            <a:r>
              <a:rPr lang="zh-CN" altLang="en-US" sz="900" dirty="0" smtClean="0">
                <a:solidFill>
                  <a:srgbClr val="4A4949"/>
                </a:solidFill>
                <a:latin typeface="微软雅黑" panose="020B0503020204020204" pitchFamily="34" charset="-122"/>
                <a:ea typeface="微软雅黑" panose="020B0503020204020204" pitchFamily="34" charset="-122"/>
              </a:rPr>
              <a:t>终结，终结组播业务，地址全省统一规划</a:t>
            </a:r>
            <a:endParaRPr lang="en-US" altLang="zh-CN" sz="900" dirty="0">
              <a:solidFill>
                <a:srgbClr val="4A4949"/>
              </a:solidFill>
              <a:latin typeface="微软雅黑" panose="020B0503020204020204" pitchFamily="34" charset="-122"/>
              <a:ea typeface="微软雅黑" panose="020B0503020204020204" pitchFamily="34" charset="-122"/>
            </a:endParaRPr>
          </a:p>
        </p:txBody>
      </p:sp>
      <p:sp>
        <p:nvSpPr>
          <p:cNvPr id="5" name="矩形 4"/>
          <p:cNvSpPr/>
          <p:nvPr/>
        </p:nvSpPr>
        <p:spPr>
          <a:xfrm>
            <a:off x="1007604" y="3147814"/>
            <a:ext cx="7236804" cy="1410544"/>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1</a:t>
            </a:r>
            <a:r>
              <a:rPr lang="zh-CN" altLang="en-US" sz="1100" kern="0" dirty="0">
                <a:solidFill>
                  <a:srgbClr val="262626"/>
                </a:solidFill>
                <a:latin typeface="微软雅黑" panose="020B0503020204020204" pitchFamily="34" charset="-122"/>
                <a:ea typeface="微软雅黑" panose="020B0503020204020204" pitchFamily="34" charset="-122"/>
              </a:rPr>
              <a:t>、打开中继会话记录功能</a:t>
            </a:r>
            <a:r>
              <a:rPr lang="zh-CN" altLang="en-US" sz="1100" kern="0" dirty="0" smtClean="0">
                <a:solidFill>
                  <a:srgbClr val="262626"/>
                </a:solidFill>
                <a:latin typeface="微软雅黑" panose="020B0503020204020204" pitchFamily="34" charset="-122"/>
                <a:ea typeface="微软雅黑" panose="020B0503020204020204" pitchFamily="34" charset="-122"/>
              </a:rPr>
              <a:t>、关闭中继地址</a:t>
            </a:r>
            <a:r>
              <a:rPr lang="zh-CN" altLang="en-US" sz="1100" kern="0" dirty="0">
                <a:solidFill>
                  <a:srgbClr val="262626"/>
                </a:solidFill>
                <a:latin typeface="微软雅黑" panose="020B0503020204020204" pitchFamily="34" charset="-122"/>
                <a:ea typeface="微软雅黑" panose="020B0503020204020204" pitchFamily="34" charset="-122"/>
              </a:rPr>
              <a:t>表项定时刷新</a:t>
            </a:r>
            <a:r>
              <a:rPr lang="zh-CN" altLang="en-US" sz="1100" kern="0" dirty="0" smtClean="0">
                <a:solidFill>
                  <a:srgbClr val="262626"/>
                </a:solidFill>
                <a:latin typeface="微软雅黑" panose="020B0503020204020204" pitchFamily="34" charset="-122"/>
                <a:ea typeface="微软雅黑" panose="020B0503020204020204" pitchFamily="34" charset="-122"/>
              </a:rPr>
              <a:t>功能（避免影响性能，依赖</a:t>
            </a:r>
            <a:r>
              <a:rPr lang="en-US" altLang="zh-CN" sz="1100" kern="0" dirty="0" err="1" smtClean="0">
                <a:solidFill>
                  <a:srgbClr val="262626"/>
                </a:solidFill>
                <a:latin typeface="微软雅黑" panose="020B0503020204020204" pitchFamily="34" charset="-122"/>
                <a:ea typeface="微软雅黑" panose="020B0503020204020204" pitchFamily="34" charset="-122"/>
              </a:rPr>
              <a:t>IPoE</a:t>
            </a:r>
            <a:r>
              <a:rPr lang="zh-CN" altLang="en-US" sz="1100" kern="0" dirty="0" smtClean="0">
                <a:solidFill>
                  <a:srgbClr val="262626"/>
                </a:solidFill>
                <a:latin typeface="微软雅黑" panose="020B0503020204020204" pitchFamily="34" charset="-122"/>
                <a:ea typeface="微软雅黑" panose="020B0503020204020204" pitchFamily="34" charset="-122"/>
              </a:rPr>
              <a:t>探测联动）</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2</a:t>
            </a:r>
            <a:r>
              <a:rPr lang="zh-CN" altLang="en-US" sz="1100" kern="0" dirty="0">
                <a:solidFill>
                  <a:srgbClr val="262626"/>
                </a:solidFill>
                <a:latin typeface="微软雅黑" panose="020B0503020204020204" pitchFamily="34" charset="-122"/>
                <a:ea typeface="微软雅黑" panose="020B0503020204020204" pitchFamily="34" charset="-122"/>
              </a:rPr>
              <a:t>、地址池，建议采用地址池组的方式，方便后续扩容管理</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3</a:t>
            </a:r>
            <a:r>
              <a:rPr lang="zh-CN" altLang="en-US" sz="1100" kern="0" dirty="0">
                <a:solidFill>
                  <a:srgbClr val="262626"/>
                </a:solidFill>
                <a:latin typeface="微软雅黑" panose="020B0503020204020204" pitchFamily="34" charset="-122"/>
                <a:ea typeface="微软雅黑" panose="020B0503020204020204" pitchFamily="34" charset="-122"/>
              </a:rPr>
              <a:t>、中继</a:t>
            </a:r>
            <a:r>
              <a:rPr lang="en-US" altLang="zh-CN" sz="1100" kern="0" dirty="0">
                <a:solidFill>
                  <a:srgbClr val="262626"/>
                </a:solidFill>
                <a:latin typeface="微软雅黑" panose="020B0503020204020204" pitchFamily="34" charset="-122"/>
                <a:ea typeface="微软雅黑" panose="020B0503020204020204" pitchFamily="34" charset="-122"/>
              </a:rPr>
              <a:t>proxy</a:t>
            </a:r>
            <a:r>
              <a:rPr lang="zh-CN" altLang="en-US" sz="1100" kern="0" dirty="0">
                <a:solidFill>
                  <a:srgbClr val="262626"/>
                </a:solidFill>
                <a:latin typeface="微软雅黑" panose="020B0503020204020204" pitchFamily="34" charset="-122"/>
                <a:ea typeface="微软雅黑" panose="020B0503020204020204" pitchFamily="34" charset="-122"/>
              </a:rPr>
              <a:t>，是将接口工作在代理模式，由</a:t>
            </a:r>
            <a:r>
              <a:rPr lang="en-US" altLang="zh-CN" sz="1100" kern="0" dirty="0">
                <a:solidFill>
                  <a:srgbClr val="262626"/>
                </a:solidFill>
                <a:latin typeface="微软雅黑" panose="020B0503020204020204" pitchFamily="34" charset="-122"/>
                <a:ea typeface="微软雅黑" panose="020B0503020204020204" pitchFamily="34" charset="-122"/>
              </a:rPr>
              <a:t>DHCP</a:t>
            </a:r>
            <a:r>
              <a:rPr lang="zh-CN" altLang="en-US" sz="1100" kern="0" dirty="0">
                <a:solidFill>
                  <a:srgbClr val="262626"/>
                </a:solidFill>
                <a:latin typeface="微软雅黑" panose="020B0503020204020204" pitchFamily="34" charset="-122"/>
                <a:ea typeface="微软雅黑" panose="020B0503020204020204" pitchFamily="34" charset="-122"/>
              </a:rPr>
              <a:t>服务器为</a:t>
            </a:r>
            <a:r>
              <a:rPr lang="en-US" altLang="zh-CN" sz="1100" kern="0" dirty="0">
                <a:solidFill>
                  <a:srgbClr val="262626"/>
                </a:solidFill>
                <a:latin typeface="微软雅黑" panose="020B0503020204020204" pitchFamily="34" charset="-122"/>
                <a:ea typeface="微软雅黑" panose="020B0503020204020204" pitchFamily="34" charset="-122"/>
              </a:rPr>
              <a:t>DHCP</a:t>
            </a:r>
            <a:r>
              <a:rPr lang="zh-CN" altLang="en-US" sz="1100" kern="0" dirty="0">
                <a:solidFill>
                  <a:srgbClr val="262626"/>
                </a:solidFill>
                <a:latin typeface="微软雅黑" panose="020B0503020204020204" pitchFamily="34" charset="-122"/>
                <a:ea typeface="微软雅黑" panose="020B0503020204020204" pitchFamily="34" charset="-122"/>
              </a:rPr>
              <a:t>客户端分配地址等参数，转发</a:t>
            </a:r>
            <a:r>
              <a:rPr lang="en-US" altLang="zh-CN" sz="1100" kern="0" dirty="0">
                <a:solidFill>
                  <a:srgbClr val="262626"/>
                </a:solidFill>
                <a:latin typeface="微软雅黑" panose="020B0503020204020204" pitchFamily="34" charset="-122"/>
                <a:ea typeface="微软雅黑" panose="020B0503020204020204" pitchFamily="34" charset="-122"/>
              </a:rPr>
              <a:t>DHCP</a:t>
            </a:r>
            <a:r>
              <a:rPr lang="zh-CN" altLang="en-US" sz="1100" kern="0" dirty="0">
                <a:solidFill>
                  <a:srgbClr val="262626"/>
                </a:solidFill>
                <a:latin typeface="微软雅黑" panose="020B0503020204020204" pitchFamily="34" charset="-122"/>
                <a:ea typeface="微软雅黑" panose="020B0503020204020204" pitchFamily="34" charset="-122"/>
              </a:rPr>
              <a:t>服务器的应答报文时，会将</a:t>
            </a:r>
            <a:r>
              <a:rPr lang="en-US" altLang="zh-CN" sz="1100" kern="0" dirty="0">
                <a:solidFill>
                  <a:srgbClr val="262626"/>
                </a:solidFill>
                <a:latin typeface="微软雅黑" panose="020B0503020204020204" pitchFamily="34" charset="-122"/>
                <a:ea typeface="微软雅黑" panose="020B0503020204020204" pitchFamily="34" charset="-122"/>
              </a:rPr>
              <a:t>DHCP</a:t>
            </a:r>
            <a:r>
              <a:rPr lang="zh-CN" altLang="en-US" sz="1100" kern="0" dirty="0">
                <a:solidFill>
                  <a:srgbClr val="262626"/>
                </a:solidFill>
                <a:latin typeface="微软雅黑" panose="020B0503020204020204" pitchFamily="34" charset="-122"/>
                <a:ea typeface="微软雅黑" panose="020B0503020204020204" pitchFamily="34" charset="-122"/>
              </a:rPr>
              <a:t>服务器地址填充为中继接口地址</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4</a:t>
            </a:r>
            <a:r>
              <a:rPr lang="zh-CN" altLang="en-US" sz="1100" kern="0" dirty="0">
                <a:solidFill>
                  <a:srgbClr val="262626"/>
                </a:solidFill>
                <a:latin typeface="微软雅黑" panose="020B0503020204020204" pitchFamily="34" charset="-122"/>
                <a:ea typeface="微软雅黑" panose="020B0503020204020204" pitchFamily="34" charset="-122"/>
              </a:rPr>
              <a:t>、目前运营商组播这块采用的</a:t>
            </a:r>
            <a:r>
              <a:rPr lang="zh-CN" altLang="en-US" sz="1100" kern="0" dirty="0" smtClean="0">
                <a:solidFill>
                  <a:srgbClr val="262626"/>
                </a:solidFill>
                <a:latin typeface="微软雅黑" panose="020B0503020204020204" pitchFamily="34" charset="-122"/>
                <a:ea typeface="微软雅黑" panose="020B0503020204020204" pitchFamily="34" charset="-122"/>
              </a:rPr>
              <a:t>是</a:t>
            </a:r>
            <a:r>
              <a:rPr lang="en-US" altLang="zh-CN" sz="1100" kern="0" dirty="0" err="1" smtClean="0">
                <a:solidFill>
                  <a:srgbClr val="262626"/>
                </a:solidFill>
                <a:latin typeface="微软雅黑" panose="020B0503020204020204" pitchFamily="34" charset="-122"/>
                <a:ea typeface="微软雅黑" panose="020B0503020204020204" pitchFamily="34" charset="-122"/>
              </a:rPr>
              <a:t>IPoE</a:t>
            </a:r>
            <a:r>
              <a:rPr lang="zh-CN" altLang="en-US" sz="1100" kern="0" dirty="0" smtClean="0">
                <a:solidFill>
                  <a:srgbClr val="262626"/>
                </a:solidFill>
                <a:latin typeface="微软雅黑" panose="020B0503020204020204" pitchFamily="34" charset="-122"/>
                <a:ea typeface="微软雅黑" panose="020B0503020204020204" pitchFamily="34" charset="-122"/>
              </a:rPr>
              <a:t>认证</a:t>
            </a:r>
            <a:r>
              <a:rPr lang="zh-CN" altLang="en-US" sz="1100" kern="0" dirty="0">
                <a:solidFill>
                  <a:srgbClr val="262626"/>
                </a:solidFill>
                <a:latin typeface="微软雅黑" panose="020B0503020204020204" pitchFamily="34" charset="-122"/>
                <a:ea typeface="微软雅黑" panose="020B0503020204020204" pitchFamily="34" charset="-122"/>
              </a:rPr>
              <a:t>接口和组播接口分离的方案</a:t>
            </a:r>
            <a:endParaRPr lang="en-US" altLang="zh-CN" sz="1100" kern="0" dirty="0">
              <a:solidFill>
                <a:srgbClr val="262626"/>
              </a:solidFill>
              <a:latin typeface="微软雅黑" panose="020B0503020204020204" pitchFamily="34" charset="-122"/>
              <a:ea typeface="微软雅黑" panose="020B0503020204020204" pitchFamily="34" charset="-122"/>
            </a:endParaRPr>
          </a:p>
        </p:txBody>
      </p:sp>
      <p:sp>
        <p:nvSpPr>
          <p:cNvPr id="6" name="矩形 5"/>
          <p:cNvSpPr/>
          <p:nvPr/>
        </p:nvSpPr>
        <p:spPr>
          <a:xfrm>
            <a:off x="945870" y="2916982"/>
            <a:ext cx="7073640"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配置注意事项</a:t>
            </a:r>
          </a:p>
        </p:txBody>
      </p:sp>
    </p:spTree>
    <p:extLst>
      <p:ext uri="{BB962C8B-B14F-4D97-AF65-F5344CB8AC3E}">
        <p14:creationId xmlns:p14="http://schemas.microsoft.com/office/powerpoint/2010/main" val="383932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语音多媒体业务</a:t>
            </a:r>
          </a:p>
        </p:txBody>
      </p:sp>
      <p:sp>
        <p:nvSpPr>
          <p:cNvPr id="6" name="燕尾形 5"/>
          <p:cNvSpPr/>
          <p:nvPr/>
        </p:nvSpPr>
        <p:spPr>
          <a:xfrm rot="5400000">
            <a:off x="5275268" y="1548027"/>
            <a:ext cx="270030" cy="432048"/>
          </a:xfrm>
          <a:prstGeom prst="chevron">
            <a:avLst/>
          </a:prstGeom>
          <a:solidFill>
            <a:srgbClr val="FFE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lnSpc>
                <a:spcPct val="130000"/>
              </a:lnSpc>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cxnSp>
        <p:nvCxnSpPr>
          <p:cNvPr id="7" name="直接连接符 16"/>
          <p:cNvCxnSpPr/>
          <p:nvPr/>
        </p:nvCxnSpPr>
        <p:spPr>
          <a:xfrm>
            <a:off x="5410283" y="1980075"/>
            <a:ext cx="2727303" cy="0"/>
          </a:xfrm>
          <a:prstGeom prst="line">
            <a:avLst/>
          </a:prstGeom>
          <a:ln>
            <a:solidFill>
              <a:srgbClr val="A0A0A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663032" y="1059582"/>
            <a:ext cx="959223" cy="315465"/>
          </a:xfrm>
          <a:prstGeom prst="rect">
            <a:avLst/>
          </a:prstGeom>
        </p:spPr>
        <p:txBody>
          <a:bodyPr wrap="none" lIns="68573" tIns="34287" rIns="68573" bIns="34287">
            <a:spAutoFit/>
          </a:bodyPr>
          <a:lstStyle/>
          <a:p>
            <a:pPr defTabSz="914378">
              <a:defRPr/>
            </a:pP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应用场景</a:t>
            </a:r>
          </a:p>
        </p:txBody>
      </p:sp>
      <p:sp>
        <p:nvSpPr>
          <p:cNvPr id="9" name="矩形 8"/>
          <p:cNvSpPr>
            <a:spLocks noChangeArrowheads="1"/>
          </p:cNvSpPr>
          <p:nvPr/>
        </p:nvSpPr>
        <p:spPr bwMode="auto">
          <a:xfrm>
            <a:off x="5626307" y="1554795"/>
            <a:ext cx="2484276" cy="4570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378">
              <a:lnSpc>
                <a:spcPct val="120000"/>
              </a:lnSpc>
              <a:spcBef>
                <a:spcPct val="0"/>
              </a:spcBef>
              <a:buNone/>
              <a:defRPr/>
            </a:pPr>
            <a:r>
              <a:rPr lang="zh-CN" altLang="en-US" sz="1050" dirty="0">
                <a:solidFill>
                  <a:srgbClr val="000000"/>
                </a:solidFill>
                <a:cs typeface="微软雅黑" panose="020B0503020204020204" pitchFamily="34" charset="-122"/>
                <a:sym typeface="微软雅黑" panose="020B0503020204020204" pitchFamily="34" charset="-122"/>
              </a:rPr>
              <a:t>主要应用于运营商集团语音、多媒体等业务</a:t>
            </a:r>
          </a:p>
        </p:txBody>
      </p:sp>
      <p:sp>
        <p:nvSpPr>
          <p:cNvPr id="10" name="燕尾形 9"/>
          <p:cNvSpPr/>
          <p:nvPr/>
        </p:nvSpPr>
        <p:spPr>
          <a:xfrm rot="5400000">
            <a:off x="5275268" y="2574141"/>
            <a:ext cx="270030" cy="432048"/>
          </a:xfrm>
          <a:prstGeom prst="chevron">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defRPr/>
            </a:pPr>
            <a:endParaRPr lang="zh-CN" altLang="en-US" sz="1400">
              <a:solidFill>
                <a:srgbClr val="FFFFFF">
                  <a:lumMod val="5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1" name="直接连接符 20"/>
          <p:cNvCxnSpPr/>
          <p:nvPr/>
        </p:nvCxnSpPr>
        <p:spPr>
          <a:xfrm>
            <a:off x="5410283" y="3006189"/>
            <a:ext cx="2727303" cy="0"/>
          </a:xfrm>
          <a:prstGeom prst="line">
            <a:avLst/>
          </a:prstGeom>
          <a:ln>
            <a:solidFill>
              <a:srgbClr val="A0A0A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663032" y="2085696"/>
            <a:ext cx="959223" cy="315465"/>
          </a:xfrm>
          <a:prstGeom prst="rect">
            <a:avLst/>
          </a:prstGeom>
        </p:spPr>
        <p:txBody>
          <a:bodyPr wrap="none" lIns="68573" tIns="34287" rIns="68573" bIns="34287">
            <a:spAutoFit/>
          </a:bodyPr>
          <a:lstStyle/>
          <a:p>
            <a:pPr defTabSz="914378">
              <a:defRPr/>
            </a:pP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应用特点</a:t>
            </a:r>
            <a:endParaRPr lang="en-US"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燕尾形 13"/>
          <p:cNvSpPr/>
          <p:nvPr/>
        </p:nvSpPr>
        <p:spPr>
          <a:xfrm rot="5400000">
            <a:off x="5275268" y="3654261"/>
            <a:ext cx="270030" cy="432048"/>
          </a:xfrm>
          <a:prstGeom prst="chevron">
            <a:avLst/>
          </a:prstGeom>
          <a:solidFill>
            <a:srgbClr val="03B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lnSpc>
                <a:spcPct val="130000"/>
              </a:lnSpc>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cxnSp>
        <p:nvCxnSpPr>
          <p:cNvPr id="15" name="直接连接符 24"/>
          <p:cNvCxnSpPr/>
          <p:nvPr/>
        </p:nvCxnSpPr>
        <p:spPr>
          <a:xfrm>
            <a:off x="5410283" y="4086309"/>
            <a:ext cx="2727303" cy="0"/>
          </a:xfrm>
          <a:prstGeom prst="line">
            <a:avLst/>
          </a:prstGeom>
          <a:ln>
            <a:solidFill>
              <a:srgbClr val="A0A0A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5663032" y="3165816"/>
            <a:ext cx="959223" cy="315465"/>
          </a:xfrm>
          <a:prstGeom prst="rect">
            <a:avLst/>
          </a:prstGeom>
        </p:spPr>
        <p:txBody>
          <a:bodyPr wrap="none" lIns="68573" tIns="34287" rIns="68573" bIns="34287">
            <a:spAutoFit/>
          </a:bodyPr>
          <a:lstStyle/>
          <a:p>
            <a:pPr defTabSz="914378">
              <a:defRPr/>
            </a:pP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关键技术</a:t>
            </a:r>
          </a:p>
        </p:txBody>
      </p:sp>
      <p:sp>
        <p:nvSpPr>
          <p:cNvPr id="17" name="矩形 47"/>
          <p:cNvSpPr>
            <a:spLocks noChangeArrowheads="1"/>
          </p:cNvSpPr>
          <p:nvPr/>
        </p:nvSpPr>
        <p:spPr bwMode="auto">
          <a:xfrm>
            <a:off x="5653311" y="3651870"/>
            <a:ext cx="2591098" cy="4570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378">
              <a:lnSpc>
                <a:spcPct val="120000"/>
              </a:lnSpc>
              <a:spcBef>
                <a:spcPct val="0"/>
              </a:spcBef>
              <a:buNone/>
              <a:defRPr/>
            </a:pPr>
            <a:r>
              <a:rPr lang="en-US" altLang="zh-CN" sz="1050" dirty="0">
                <a:solidFill>
                  <a:srgbClr val="000000"/>
                </a:solidFill>
                <a:cs typeface="微软雅黑" panose="020B0503020204020204" pitchFamily="34" charset="-122"/>
                <a:sym typeface="微软雅黑" panose="020B0503020204020204" pitchFamily="34" charset="-122"/>
              </a:rPr>
              <a:t>DHCP</a:t>
            </a:r>
            <a:r>
              <a:rPr lang="zh-CN" altLang="en-US" sz="1050" dirty="0">
                <a:solidFill>
                  <a:srgbClr val="000000"/>
                </a:solidFill>
                <a:cs typeface="微软雅黑" panose="020B0503020204020204" pitchFamily="34" charset="-122"/>
                <a:sym typeface="微软雅黑" panose="020B0503020204020204" pitchFamily="34" charset="-122"/>
              </a:rPr>
              <a:t>、</a:t>
            </a:r>
            <a:r>
              <a:rPr lang="en-US" altLang="zh-CN" sz="1050" dirty="0" err="1">
                <a:solidFill>
                  <a:srgbClr val="000000"/>
                </a:solidFill>
                <a:cs typeface="微软雅黑" panose="020B0503020204020204" pitchFamily="34" charset="-122"/>
                <a:sym typeface="微软雅黑" panose="020B0503020204020204" pitchFamily="34" charset="-122"/>
              </a:rPr>
              <a:t>IPoE</a:t>
            </a:r>
            <a:r>
              <a:rPr lang="zh-CN" altLang="en-US" sz="1050" dirty="0">
                <a:solidFill>
                  <a:srgbClr val="000000"/>
                </a:solidFill>
                <a:cs typeface="微软雅黑" panose="020B0503020204020204" pitchFamily="34" charset="-122"/>
                <a:sym typeface="微软雅黑" panose="020B0503020204020204" pitchFamily="34" charset="-122"/>
              </a:rPr>
              <a:t>、</a:t>
            </a:r>
            <a:r>
              <a:rPr lang="en-US" altLang="zh-CN" sz="1050" dirty="0">
                <a:solidFill>
                  <a:srgbClr val="000000"/>
                </a:solidFill>
                <a:cs typeface="微软雅黑" panose="020B0503020204020204" pitchFamily="34" charset="-122"/>
                <a:sym typeface="微软雅黑" panose="020B0503020204020204" pitchFamily="34" charset="-122"/>
              </a:rPr>
              <a:t>VPN</a:t>
            </a:r>
            <a:r>
              <a:rPr lang="zh-CN" altLang="en-US" sz="1050" dirty="0">
                <a:solidFill>
                  <a:srgbClr val="000000"/>
                </a:solidFill>
                <a:cs typeface="微软雅黑" panose="020B0503020204020204" pitchFamily="34" charset="-122"/>
                <a:sym typeface="微软雅黑" panose="020B0503020204020204" pitchFamily="34" charset="-122"/>
              </a:rPr>
              <a:t>实例、</a:t>
            </a:r>
            <a:r>
              <a:rPr lang="en-US" altLang="zh-CN" sz="1050" dirty="0">
                <a:solidFill>
                  <a:srgbClr val="000000"/>
                </a:solidFill>
                <a:cs typeface="微软雅黑" panose="020B0503020204020204" pitchFamily="34" charset="-122"/>
                <a:sym typeface="微软雅黑" panose="020B0503020204020204" pitchFamily="34" charset="-122"/>
              </a:rPr>
              <a:t>VLAN</a:t>
            </a:r>
            <a:r>
              <a:rPr lang="zh-CN" altLang="en-US" sz="1050" dirty="0">
                <a:solidFill>
                  <a:srgbClr val="000000"/>
                </a:solidFill>
                <a:cs typeface="微软雅黑" panose="020B0503020204020204" pitchFamily="34" charset="-122"/>
                <a:sym typeface="微软雅黑" panose="020B0503020204020204" pitchFamily="34" charset="-122"/>
              </a:rPr>
              <a:t>终结、</a:t>
            </a:r>
            <a:r>
              <a:rPr lang="en-US" altLang="zh-CN" sz="1050" dirty="0">
                <a:solidFill>
                  <a:srgbClr val="000000"/>
                </a:solidFill>
                <a:cs typeface="微软雅黑" panose="020B0503020204020204" pitchFamily="34" charset="-122"/>
                <a:sym typeface="微软雅黑" panose="020B0503020204020204" pitchFamily="34" charset="-122"/>
              </a:rPr>
              <a:t>ARP</a:t>
            </a:r>
            <a:r>
              <a:rPr lang="zh-CN" altLang="en-US" sz="1050" dirty="0">
                <a:solidFill>
                  <a:srgbClr val="000000"/>
                </a:solidFill>
                <a:cs typeface="微软雅黑" panose="020B0503020204020204" pitchFamily="34" charset="-122"/>
                <a:sym typeface="微软雅黑" panose="020B0503020204020204" pitchFamily="34" charset="-122"/>
              </a:rPr>
              <a:t>代理</a:t>
            </a:r>
            <a:endParaRPr lang="en-US" altLang="zh-CN" sz="1050" dirty="0">
              <a:solidFill>
                <a:srgbClr val="000000"/>
              </a:solidFill>
              <a:cs typeface="微软雅黑" panose="020B0503020204020204" pitchFamily="34" charset="-122"/>
              <a:sym typeface="微软雅黑" panose="020B0503020204020204" pitchFamily="34" charset="-122"/>
            </a:endParaRPr>
          </a:p>
        </p:txBody>
      </p:sp>
      <p:cxnSp>
        <p:nvCxnSpPr>
          <p:cNvPr id="53" name="直接连接符 52"/>
          <p:cNvCxnSpPr/>
          <p:nvPr/>
        </p:nvCxnSpPr>
        <p:spPr bwMode="auto">
          <a:xfrm flipH="1" flipV="1">
            <a:off x="2807984" y="1426319"/>
            <a:ext cx="3332" cy="1894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文本框 65"/>
          <p:cNvSpPr txBox="1">
            <a:spLocks noChangeArrowheads="1"/>
          </p:cNvSpPr>
          <p:nvPr/>
        </p:nvSpPr>
        <p:spPr bwMode="auto">
          <a:xfrm>
            <a:off x="1007604" y="3948667"/>
            <a:ext cx="46929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pPr defTabSz="685800" eaLnBrk="0" hangingPunct="0">
              <a:defRPr/>
            </a:pPr>
            <a:r>
              <a:rPr lang="zh-CN" altLang="en-US" sz="750" b="1" dirty="0">
                <a:solidFill>
                  <a:srgbClr val="000000"/>
                </a:solidFill>
              </a:rPr>
              <a:t>终端</a:t>
            </a:r>
          </a:p>
        </p:txBody>
      </p:sp>
      <p:sp>
        <p:nvSpPr>
          <p:cNvPr id="45" name="文本框 62"/>
          <p:cNvSpPr txBox="1">
            <a:spLocks noChangeArrowheads="1"/>
          </p:cNvSpPr>
          <p:nvPr/>
        </p:nvSpPr>
        <p:spPr bwMode="auto">
          <a:xfrm>
            <a:off x="2006938" y="1688943"/>
            <a:ext cx="80800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pPr defTabSz="685800" eaLnBrk="0" hangingPunct="0">
              <a:defRPr/>
            </a:pPr>
            <a:r>
              <a:rPr lang="zh-CN" altLang="en-US" sz="750" b="1" dirty="0">
                <a:solidFill>
                  <a:srgbClr val="000000"/>
                </a:solidFill>
              </a:rPr>
              <a:t>出口</a:t>
            </a:r>
            <a:r>
              <a:rPr lang="zh-CN" altLang="en-US" sz="750" dirty="0">
                <a:solidFill>
                  <a:srgbClr val="000000"/>
                </a:solidFill>
              </a:rPr>
              <a:t>设备</a:t>
            </a:r>
            <a:endParaRPr lang="zh-CN" altLang="en-US" sz="750" b="1" dirty="0">
              <a:solidFill>
                <a:srgbClr val="000000"/>
              </a:solidFill>
            </a:endParaRPr>
          </a:p>
        </p:txBody>
      </p:sp>
      <p:pic>
        <p:nvPicPr>
          <p:cNvPr id="56" name="Picture 3" descr="C:\Users\c00947.H3C\Desktop\文档\反馈模板\反馈模板\UI设计资源\工作台\正常状态\运行\路由器1.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03596" y="2781436"/>
            <a:ext cx="417171" cy="421859"/>
          </a:xfrm>
          <a:prstGeom prst="rect">
            <a:avLst/>
          </a:prstGeom>
          <a:solidFill>
            <a:srgbClr val="03B8DF"/>
          </a:solidFill>
          <a:ln>
            <a:noFill/>
          </a:ln>
          <a:extLst/>
        </p:spPr>
      </p:pic>
      <p:sp>
        <p:nvSpPr>
          <p:cNvPr id="99" name="云形 98">
            <a:extLst>
              <a:ext uri="{FF2B5EF4-FFF2-40B4-BE49-F238E27FC236}">
                <a16:creationId xmlns:a16="http://schemas.microsoft.com/office/drawing/2014/main" id="{06BAD2EB-AB98-459A-AF67-7365CF4F62C4}"/>
              </a:ext>
            </a:extLst>
          </p:cNvPr>
          <p:cNvSpPr>
            <a:spLocks noChangeAspect="1"/>
          </p:cNvSpPr>
          <p:nvPr/>
        </p:nvSpPr>
        <p:spPr>
          <a:xfrm>
            <a:off x="2284751" y="1005576"/>
            <a:ext cx="1072337" cy="446441"/>
          </a:xfrm>
          <a:prstGeom prst="cloud">
            <a:avLst/>
          </a:prstGeom>
          <a:solidFill>
            <a:srgbClr val="03B8D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hangingPunct="0">
              <a:lnSpc>
                <a:spcPct val="130000"/>
              </a:lnSpc>
              <a:defRPr/>
            </a:pPr>
            <a:endParaRPr lang="zh-CN" altLang="en-US" sz="1200" b="1">
              <a:solidFill>
                <a:srgbClr val="FFFFFF"/>
              </a:solidFill>
              <a:latin typeface="微软雅黑" panose="020B0503020204020204" pitchFamily="34" charset="-122"/>
              <a:ea typeface="微软雅黑" panose="020B0503020204020204" pitchFamily="34" charset="-122"/>
            </a:endParaRPr>
          </a:p>
        </p:txBody>
      </p:sp>
      <p:sp>
        <p:nvSpPr>
          <p:cNvPr id="100" name="文本框 43">
            <a:extLst>
              <a:ext uri="{FF2B5EF4-FFF2-40B4-BE49-F238E27FC236}">
                <a16:creationId xmlns:a16="http://schemas.microsoft.com/office/drawing/2014/main" id="{69CD75B9-A618-4AE6-A615-83147D42CE56}"/>
              </a:ext>
            </a:extLst>
          </p:cNvPr>
          <p:cNvSpPr txBox="1"/>
          <p:nvPr/>
        </p:nvSpPr>
        <p:spPr>
          <a:xfrm>
            <a:off x="2559064" y="1124504"/>
            <a:ext cx="530915" cy="2308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zh-CN" altLang="en-US" sz="900" b="1" dirty="0">
                <a:solidFill>
                  <a:srgbClr val="000000"/>
                </a:solidFill>
                <a:latin typeface="微软雅黑" panose="020B0503020204020204" pitchFamily="34" charset="-122"/>
                <a:ea typeface="微软雅黑" panose="020B0503020204020204" pitchFamily="34" charset="-122"/>
              </a:rPr>
              <a:t>互联网</a:t>
            </a:r>
          </a:p>
        </p:txBody>
      </p:sp>
      <p:pic>
        <p:nvPicPr>
          <p:cNvPr id="76" name="Picture 2" descr="D:\HCL_7.1.59-Setup\反馈模板\反馈模板\UI设计资源\工作台\正常状态\运行\安全1.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36808" y="1605008"/>
            <a:ext cx="356616" cy="356616"/>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C:\Users\c00947.H3C\Desktop\文档\反馈模板\反馈模板\UI设计资源\工作台\正常状态\运行\交换机1.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595530" y="2165945"/>
            <a:ext cx="420624" cy="42062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3" descr="C:\Users\c00947.H3C\Desktop\文档\反馈模板\反馈模板\UI设计资源\工作台\正常状态\运行\路由器1.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718390" y="3434955"/>
            <a:ext cx="288548" cy="291791"/>
          </a:xfrm>
          <a:prstGeom prst="rect">
            <a:avLst/>
          </a:prstGeom>
          <a:solidFill>
            <a:srgbClr val="03B8DF"/>
          </a:solidFill>
          <a:ln>
            <a:noFill/>
          </a:ln>
          <a:extLst/>
        </p:spPr>
      </p:pic>
      <p:pic>
        <p:nvPicPr>
          <p:cNvPr id="89" name="Picture 3" descr="C:\Users\c00947.H3C\Desktop\文档\反馈模板\反馈模板\UI设计资源\工作台\正常状态\运行\路由器1.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942527" y="3439490"/>
            <a:ext cx="288548" cy="291791"/>
          </a:xfrm>
          <a:prstGeom prst="rect">
            <a:avLst/>
          </a:prstGeom>
          <a:solidFill>
            <a:srgbClr val="03B8DF"/>
          </a:solidFill>
          <a:ln>
            <a:noFill/>
          </a:ln>
          <a:extLst/>
        </p:spPr>
      </p:pic>
      <p:grpSp>
        <p:nvGrpSpPr>
          <p:cNvPr id="101" name="Group 4"/>
          <p:cNvGrpSpPr>
            <a:grpSpLocks noChangeAspect="1"/>
          </p:cNvGrpSpPr>
          <p:nvPr/>
        </p:nvGrpSpPr>
        <p:grpSpPr bwMode="auto">
          <a:xfrm>
            <a:off x="1337251" y="3905727"/>
            <a:ext cx="490532" cy="285263"/>
            <a:chOff x="0" y="0"/>
            <a:chExt cx="1156" cy="660"/>
          </a:xfrm>
        </p:grpSpPr>
        <p:sp>
          <p:nvSpPr>
            <p:cNvPr id="102" name="Freeform 5"/>
            <p:cNvSpPr>
              <a:spLocks noChangeArrowheads="1"/>
            </p:cNvSpPr>
            <p:nvPr/>
          </p:nvSpPr>
          <p:spPr bwMode="auto">
            <a:xfrm>
              <a:off x="132" y="0"/>
              <a:ext cx="896" cy="634"/>
            </a:xfrm>
            <a:custGeom>
              <a:avLst/>
              <a:gdLst>
                <a:gd name="T0" fmla="*/ 3277 w 245"/>
                <a:gd name="T1" fmla="*/ 2201 h 172"/>
                <a:gd name="T2" fmla="*/ 3141 w 245"/>
                <a:gd name="T3" fmla="*/ 2337 h 172"/>
                <a:gd name="T4" fmla="*/ 135 w 245"/>
                <a:gd name="T5" fmla="*/ 2337 h 172"/>
                <a:gd name="T6" fmla="*/ 0 w 245"/>
                <a:gd name="T7" fmla="*/ 2201 h 172"/>
                <a:gd name="T8" fmla="*/ 0 w 245"/>
                <a:gd name="T9" fmla="*/ 136 h 172"/>
                <a:gd name="T10" fmla="*/ 135 w 245"/>
                <a:gd name="T11" fmla="*/ 0 h 172"/>
                <a:gd name="T12" fmla="*/ 3141 w 245"/>
                <a:gd name="T13" fmla="*/ 0 h 172"/>
                <a:gd name="T14" fmla="*/ 3277 w 245"/>
                <a:gd name="T15" fmla="*/ 136 h 172"/>
                <a:gd name="T16" fmla="*/ 3277 w 245"/>
                <a:gd name="T17" fmla="*/ 2201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172"/>
                <a:gd name="T29" fmla="*/ 245 w 245"/>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172">
                  <a:moveTo>
                    <a:pt x="245" y="162"/>
                  </a:moveTo>
                  <a:cubicBezTo>
                    <a:pt x="245" y="168"/>
                    <a:pt x="241" y="172"/>
                    <a:pt x="235" y="172"/>
                  </a:cubicBezTo>
                  <a:cubicBezTo>
                    <a:pt x="10" y="172"/>
                    <a:pt x="10" y="172"/>
                    <a:pt x="10" y="172"/>
                  </a:cubicBezTo>
                  <a:cubicBezTo>
                    <a:pt x="4" y="172"/>
                    <a:pt x="0" y="168"/>
                    <a:pt x="0" y="162"/>
                  </a:cubicBezTo>
                  <a:cubicBezTo>
                    <a:pt x="0" y="10"/>
                    <a:pt x="0" y="10"/>
                    <a:pt x="0" y="10"/>
                  </a:cubicBezTo>
                  <a:cubicBezTo>
                    <a:pt x="0" y="5"/>
                    <a:pt x="4" y="0"/>
                    <a:pt x="10" y="0"/>
                  </a:cubicBezTo>
                  <a:cubicBezTo>
                    <a:pt x="235" y="0"/>
                    <a:pt x="235" y="0"/>
                    <a:pt x="235" y="0"/>
                  </a:cubicBezTo>
                  <a:cubicBezTo>
                    <a:pt x="241" y="0"/>
                    <a:pt x="245" y="5"/>
                    <a:pt x="245" y="10"/>
                  </a:cubicBezTo>
                  <a:cubicBezTo>
                    <a:pt x="245" y="162"/>
                    <a:pt x="245" y="162"/>
                    <a:pt x="245" y="162"/>
                  </a:cubicBezTo>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03" name="Freeform 6"/>
            <p:cNvSpPr>
              <a:spLocks noChangeArrowheads="1"/>
            </p:cNvSpPr>
            <p:nvPr/>
          </p:nvSpPr>
          <p:spPr bwMode="auto">
            <a:xfrm>
              <a:off x="0" y="619"/>
              <a:ext cx="1156" cy="41"/>
            </a:xfrm>
            <a:custGeom>
              <a:avLst/>
              <a:gdLst>
                <a:gd name="T0" fmla="*/ 0 w 316"/>
                <a:gd name="T1" fmla="*/ 0 h 11"/>
                <a:gd name="T2" fmla="*/ 0 w 316"/>
                <a:gd name="T3" fmla="*/ 41 h 11"/>
                <a:gd name="T4" fmla="*/ 0 w 316"/>
                <a:gd name="T5" fmla="*/ 41 h 11"/>
                <a:gd name="T6" fmla="*/ 0 w 316"/>
                <a:gd name="T7" fmla="*/ 41 h 11"/>
                <a:gd name="T8" fmla="*/ 0 w 316"/>
                <a:gd name="T9" fmla="*/ 41 h 11"/>
                <a:gd name="T10" fmla="*/ 161 w 316"/>
                <a:gd name="T11" fmla="*/ 138 h 11"/>
                <a:gd name="T12" fmla="*/ 2114 w 316"/>
                <a:gd name="T13" fmla="*/ 138 h 11"/>
                <a:gd name="T14" fmla="*/ 3801 w 316"/>
                <a:gd name="T15" fmla="*/ 138 h 11"/>
                <a:gd name="T16" fmla="*/ 4108 w 316"/>
                <a:gd name="T17" fmla="*/ 138 h 11"/>
                <a:gd name="T18" fmla="*/ 4229 w 316"/>
                <a:gd name="T19" fmla="*/ 41 h 11"/>
                <a:gd name="T20" fmla="*/ 4229 w 316"/>
                <a:gd name="T21" fmla="*/ 41 h 11"/>
                <a:gd name="T22" fmla="*/ 4229 w 316"/>
                <a:gd name="T23" fmla="*/ 41 h 11"/>
                <a:gd name="T24" fmla="*/ 4229 w 316"/>
                <a:gd name="T25" fmla="*/ 41 h 11"/>
                <a:gd name="T26" fmla="*/ 4229 w 316"/>
                <a:gd name="T27" fmla="*/ 0 h 11"/>
                <a:gd name="T28" fmla="*/ 0 w 316"/>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6"/>
                <a:gd name="T46" fmla="*/ 0 h 11"/>
                <a:gd name="T47" fmla="*/ 316 w 316"/>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6" h="11">
                  <a:moveTo>
                    <a:pt x="0" y="0"/>
                  </a:moveTo>
                  <a:cubicBezTo>
                    <a:pt x="0" y="3"/>
                    <a:pt x="0" y="3"/>
                    <a:pt x="0" y="3"/>
                  </a:cubicBezTo>
                  <a:cubicBezTo>
                    <a:pt x="0" y="3"/>
                    <a:pt x="0" y="3"/>
                    <a:pt x="0" y="3"/>
                  </a:cubicBezTo>
                  <a:cubicBezTo>
                    <a:pt x="0" y="3"/>
                    <a:pt x="0" y="3"/>
                    <a:pt x="0" y="3"/>
                  </a:cubicBezTo>
                  <a:cubicBezTo>
                    <a:pt x="0" y="3"/>
                    <a:pt x="0" y="3"/>
                    <a:pt x="0" y="3"/>
                  </a:cubicBezTo>
                  <a:cubicBezTo>
                    <a:pt x="7" y="11"/>
                    <a:pt x="11" y="10"/>
                    <a:pt x="12" y="10"/>
                  </a:cubicBezTo>
                  <a:cubicBezTo>
                    <a:pt x="158" y="10"/>
                    <a:pt x="158" y="10"/>
                    <a:pt x="158" y="10"/>
                  </a:cubicBezTo>
                  <a:cubicBezTo>
                    <a:pt x="284" y="10"/>
                    <a:pt x="284" y="10"/>
                    <a:pt x="284" y="10"/>
                  </a:cubicBezTo>
                  <a:cubicBezTo>
                    <a:pt x="307" y="10"/>
                    <a:pt x="307" y="10"/>
                    <a:pt x="307" y="10"/>
                  </a:cubicBezTo>
                  <a:cubicBezTo>
                    <a:pt x="309" y="10"/>
                    <a:pt x="312" y="8"/>
                    <a:pt x="316" y="3"/>
                  </a:cubicBezTo>
                  <a:cubicBezTo>
                    <a:pt x="316" y="3"/>
                    <a:pt x="316" y="3"/>
                    <a:pt x="316" y="3"/>
                  </a:cubicBezTo>
                  <a:cubicBezTo>
                    <a:pt x="316" y="3"/>
                    <a:pt x="316" y="3"/>
                    <a:pt x="316" y="3"/>
                  </a:cubicBezTo>
                  <a:cubicBezTo>
                    <a:pt x="316" y="3"/>
                    <a:pt x="316" y="3"/>
                    <a:pt x="316" y="3"/>
                  </a:cubicBezTo>
                  <a:cubicBezTo>
                    <a:pt x="316" y="0"/>
                    <a:pt x="316" y="0"/>
                    <a:pt x="316" y="0"/>
                  </a:cubicBezTo>
                  <a:lnTo>
                    <a:pt x="0" y="0"/>
                  </a:lnTo>
                  <a:close/>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04" name="Freeform 7"/>
            <p:cNvSpPr>
              <a:spLocks noChangeArrowheads="1"/>
            </p:cNvSpPr>
            <p:nvPr/>
          </p:nvSpPr>
          <p:spPr bwMode="auto">
            <a:xfrm>
              <a:off x="0" y="597"/>
              <a:ext cx="1156" cy="37"/>
            </a:xfrm>
            <a:custGeom>
              <a:avLst/>
              <a:gdLst>
                <a:gd name="T0" fmla="*/ 0 w 316"/>
                <a:gd name="T1" fmla="*/ 0 h 10"/>
                <a:gd name="T2" fmla="*/ 0 w 316"/>
                <a:gd name="T3" fmla="*/ 122 h 10"/>
                <a:gd name="T4" fmla="*/ 55 w 316"/>
                <a:gd name="T5" fmla="*/ 137 h 10"/>
                <a:gd name="T6" fmla="*/ 4189 w 316"/>
                <a:gd name="T7" fmla="*/ 137 h 10"/>
                <a:gd name="T8" fmla="*/ 4229 w 316"/>
                <a:gd name="T9" fmla="*/ 122 h 10"/>
                <a:gd name="T10" fmla="*/ 4229 w 316"/>
                <a:gd name="T11" fmla="*/ 0 h 10"/>
                <a:gd name="T12" fmla="*/ 0 w 316"/>
                <a:gd name="T13" fmla="*/ 0 h 10"/>
                <a:gd name="T14" fmla="*/ 0 60000 65536"/>
                <a:gd name="T15" fmla="*/ 0 60000 65536"/>
                <a:gd name="T16" fmla="*/ 0 60000 65536"/>
                <a:gd name="T17" fmla="*/ 0 60000 65536"/>
                <a:gd name="T18" fmla="*/ 0 60000 65536"/>
                <a:gd name="T19" fmla="*/ 0 60000 65536"/>
                <a:gd name="T20" fmla="*/ 0 60000 65536"/>
                <a:gd name="T21" fmla="*/ 0 w 316"/>
                <a:gd name="T22" fmla="*/ 0 h 10"/>
                <a:gd name="T23" fmla="*/ 316 w 31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10">
                  <a:moveTo>
                    <a:pt x="0" y="0"/>
                  </a:moveTo>
                  <a:cubicBezTo>
                    <a:pt x="0" y="9"/>
                    <a:pt x="0" y="9"/>
                    <a:pt x="0" y="9"/>
                  </a:cubicBezTo>
                  <a:cubicBezTo>
                    <a:pt x="1" y="10"/>
                    <a:pt x="3" y="10"/>
                    <a:pt x="4" y="10"/>
                  </a:cubicBezTo>
                  <a:cubicBezTo>
                    <a:pt x="313" y="10"/>
                    <a:pt x="313" y="10"/>
                    <a:pt x="313" y="10"/>
                  </a:cubicBezTo>
                  <a:cubicBezTo>
                    <a:pt x="314" y="10"/>
                    <a:pt x="315" y="10"/>
                    <a:pt x="316" y="9"/>
                  </a:cubicBezTo>
                  <a:cubicBezTo>
                    <a:pt x="316" y="0"/>
                    <a:pt x="316" y="0"/>
                    <a:pt x="316" y="0"/>
                  </a:cubicBezTo>
                  <a:lnTo>
                    <a:pt x="0" y="0"/>
                  </a:lnTo>
                  <a:close/>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05" name="Freeform 8"/>
            <p:cNvSpPr>
              <a:spLocks noChangeArrowheads="1"/>
            </p:cNvSpPr>
            <p:nvPr/>
          </p:nvSpPr>
          <p:spPr bwMode="auto">
            <a:xfrm>
              <a:off x="483" y="597"/>
              <a:ext cx="194" cy="19"/>
            </a:xfrm>
            <a:custGeom>
              <a:avLst/>
              <a:gdLst>
                <a:gd name="T0" fmla="*/ 0 w 53"/>
                <a:gd name="T1" fmla="*/ 0 h 5"/>
                <a:gd name="T2" fmla="*/ 0 w 53"/>
                <a:gd name="T3" fmla="*/ 15 h 5"/>
                <a:gd name="T4" fmla="*/ 55 w 53"/>
                <a:gd name="T5" fmla="*/ 72 h 5"/>
                <a:gd name="T6" fmla="*/ 655 w 53"/>
                <a:gd name="T7" fmla="*/ 72 h 5"/>
                <a:gd name="T8" fmla="*/ 710 w 53"/>
                <a:gd name="T9" fmla="*/ 15 h 5"/>
                <a:gd name="T10" fmla="*/ 710 w 53"/>
                <a:gd name="T11" fmla="*/ 0 h 5"/>
                <a:gd name="T12" fmla="*/ 0 w 53"/>
                <a:gd name="T13" fmla="*/ 0 h 5"/>
                <a:gd name="T14" fmla="*/ 0 60000 65536"/>
                <a:gd name="T15" fmla="*/ 0 60000 65536"/>
                <a:gd name="T16" fmla="*/ 0 60000 65536"/>
                <a:gd name="T17" fmla="*/ 0 60000 65536"/>
                <a:gd name="T18" fmla="*/ 0 60000 65536"/>
                <a:gd name="T19" fmla="*/ 0 60000 65536"/>
                <a:gd name="T20" fmla="*/ 0 60000 65536"/>
                <a:gd name="T21" fmla="*/ 0 w 53"/>
                <a:gd name="T22" fmla="*/ 0 h 5"/>
                <a:gd name="T23" fmla="*/ 53 w 5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
                  <a:moveTo>
                    <a:pt x="0" y="0"/>
                  </a:moveTo>
                  <a:cubicBezTo>
                    <a:pt x="0" y="1"/>
                    <a:pt x="0" y="1"/>
                    <a:pt x="0" y="1"/>
                  </a:cubicBezTo>
                  <a:cubicBezTo>
                    <a:pt x="0" y="3"/>
                    <a:pt x="2" y="5"/>
                    <a:pt x="4" y="5"/>
                  </a:cubicBezTo>
                  <a:cubicBezTo>
                    <a:pt x="49" y="5"/>
                    <a:pt x="49" y="5"/>
                    <a:pt x="49" y="5"/>
                  </a:cubicBezTo>
                  <a:cubicBezTo>
                    <a:pt x="51" y="5"/>
                    <a:pt x="53" y="3"/>
                    <a:pt x="53" y="1"/>
                  </a:cubicBezTo>
                  <a:cubicBezTo>
                    <a:pt x="53" y="0"/>
                    <a:pt x="53" y="0"/>
                    <a:pt x="53" y="0"/>
                  </a:cubicBezTo>
                  <a:lnTo>
                    <a:pt x="0"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06" name="Rectangle 9"/>
            <p:cNvSpPr>
              <a:spLocks noChangeArrowheads="1"/>
            </p:cNvSpPr>
            <p:nvPr/>
          </p:nvSpPr>
          <p:spPr bwMode="auto">
            <a:xfrm>
              <a:off x="172" y="45"/>
              <a:ext cx="815" cy="519"/>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endParaRPr lang="zh-CN" altLang="zh-CN" sz="675" b="1">
                <a:solidFill>
                  <a:srgbClr val="000000"/>
                </a:solidFill>
                <a:latin typeface="Calibri" panose="020F0502020204030204" pitchFamily="34" charset="0"/>
                <a:sym typeface="宋体" panose="02010600030101010101" pitchFamily="2" charset="-122"/>
              </a:endParaRPr>
            </a:p>
          </p:txBody>
        </p:sp>
        <p:sp>
          <p:nvSpPr>
            <p:cNvPr id="107" name="Rectangle 10"/>
            <p:cNvSpPr>
              <a:spLocks noChangeArrowheads="1"/>
            </p:cNvSpPr>
            <p:nvPr/>
          </p:nvSpPr>
          <p:spPr bwMode="auto">
            <a:xfrm>
              <a:off x="172" y="45"/>
              <a:ext cx="815"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endParaRPr lang="zh-CN" altLang="zh-CN" sz="675" b="1">
                <a:solidFill>
                  <a:srgbClr val="000000"/>
                </a:solidFill>
                <a:latin typeface="Calibri" panose="020F0502020204030204" pitchFamily="34" charset="0"/>
                <a:sym typeface="宋体" panose="02010600030101010101" pitchFamily="2" charset="-122"/>
              </a:endParaRPr>
            </a:p>
          </p:txBody>
        </p:sp>
        <p:sp>
          <p:nvSpPr>
            <p:cNvPr id="108" name="Oval 11"/>
            <p:cNvSpPr>
              <a:spLocks noChangeArrowheads="1"/>
            </p:cNvSpPr>
            <p:nvPr/>
          </p:nvSpPr>
          <p:spPr bwMode="auto">
            <a:xfrm>
              <a:off x="574" y="19"/>
              <a:ext cx="11" cy="11"/>
            </a:xfrm>
            <a:prstGeom prst="ellipse">
              <a:avLst/>
            </a:prstGeom>
            <a:solidFill>
              <a:srgbClr val="73401F"/>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endParaRPr lang="zh-CN" altLang="zh-CN" sz="675" b="1">
                <a:solidFill>
                  <a:srgbClr val="000000"/>
                </a:solidFill>
                <a:latin typeface="Calibri" panose="020F0502020204030204" pitchFamily="34" charset="0"/>
                <a:sym typeface="宋体" panose="02010600030101010101" pitchFamily="2" charset="-122"/>
              </a:endParaRPr>
            </a:p>
          </p:txBody>
        </p:sp>
        <p:sp>
          <p:nvSpPr>
            <p:cNvPr id="109" name="Freeform 13"/>
            <p:cNvSpPr>
              <a:spLocks noChangeArrowheads="1"/>
            </p:cNvSpPr>
            <p:nvPr/>
          </p:nvSpPr>
          <p:spPr bwMode="auto">
            <a:xfrm>
              <a:off x="172" y="45"/>
              <a:ext cx="815" cy="519"/>
            </a:xfrm>
            <a:custGeom>
              <a:avLst/>
              <a:gdLst>
                <a:gd name="T0" fmla="*/ 815 w 815"/>
                <a:gd name="T1" fmla="*/ 0 h 519"/>
                <a:gd name="T2" fmla="*/ 815 w 815"/>
                <a:gd name="T3" fmla="*/ 0 h 519"/>
                <a:gd name="T4" fmla="*/ 0 w 815"/>
                <a:gd name="T5" fmla="*/ 0 h 519"/>
                <a:gd name="T6" fmla="*/ 0 w 815"/>
                <a:gd name="T7" fmla="*/ 519 h 519"/>
                <a:gd name="T8" fmla="*/ 815 w 815"/>
                <a:gd name="T9" fmla="*/ 0 h 519"/>
                <a:gd name="T10" fmla="*/ 0 60000 65536"/>
                <a:gd name="T11" fmla="*/ 0 60000 65536"/>
                <a:gd name="T12" fmla="*/ 0 60000 65536"/>
                <a:gd name="T13" fmla="*/ 0 60000 65536"/>
                <a:gd name="T14" fmla="*/ 0 60000 65536"/>
                <a:gd name="T15" fmla="*/ 0 w 815"/>
                <a:gd name="T16" fmla="*/ 0 h 519"/>
                <a:gd name="T17" fmla="*/ 815 w 815"/>
                <a:gd name="T18" fmla="*/ 519 h 519"/>
              </a:gdLst>
              <a:ahLst/>
              <a:cxnLst>
                <a:cxn ang="T10">
                  <a:pos x="T0" y="T1"/>
                </a:cxn>
                <a:cxn ang="T11">
                  <a:pos x="T2" y="T3"/>
                </a:cxn>
                <a:cxn ang="T12">
                  <a:pos x="T4" y="T5"/>
                </a:cxn>
                <a:cxn ang="T13">
                  <a:pos x="T6" y="T7"/>
                </a:cxn>
                <a:cxn ang="T14">
                  <a:pos x="T8" y="T9"/>
                </a:cxn>
              </a:cxnLst>
              <a:rect l="T15" t="T16" r="T17" b="T18"/>
              <a:pathLst>
                <a:path w="815" h="519">
                  <a:moveTo>
                    <a:pt x="815" y="0"/>
                  </a:moveTo>
                  <a:lnTo>
                    <a:pt x="815" y="0"/>
                  </a:lnTo>
                  <a:lnTo>
                    <a:pt x="0" y="0"/>
                  </a:lnTo>
                  <a:lnTo>
                    <a:pt x="0" y="519"/>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grpSp>
      <p:cxnSp>
        <p:nvCxnSpPr>
          <p:cNvPr id="141" name="直接连接符 140"/>
          <p:cNvCxnSpPr/>
          <p:nvPr/>
        </p:nvCxnSpPr>
        <p:spPr bwMode="auto">
          <a:xfrm flipV="1">
            <a:off x="2789802" y="2571751"/>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bwMode="auto">
          <a:xfrm flipV="1">
            <a:off x="2798518" y="1955456"/>
            <a:ext cx="1"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bwMode="auto">
          <a:xfrm flipV="1">
            <a:off x="2822883" y="1955803"/>
            <a:ext cx="1"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bwMode="auto">
          <a:xfrm flipV="1">
            <a:off x="2817848" y="2571750"/>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4" name="Group 4"/>
          <p:cNvGrpSpPr>
            <a:grpSpLocks noChangeAspect="1"/>
          </p:cNvGrpSpPr>
          <p:nvPr/>
        </p:nvGrpSpPr>
        <p:grpSpPr bwMode="auto">
          <a:xfrm>
            <a:off x="2923858" y="3887881"/>
            <a:ext cx="490532" cy="285263"/>
            <a:chOff x="0" y="0"/>
            <a:chExt cx="1156" cy="660"/>
          </a:xfrm>
        </p:grpSpPr>
        <p:sp>
          <p:nvSpPr>
            <p:cNvPr id="155" name="Freeform 5"/>
            <p:cNvSpPr>
              <a:spLocks noChangeArrowheads="1"/>
            </p:cNvSpPr>
            <p:nvPr/>
          </p:nvSpPr>
          <p:spPr bwMode="auto">
            <a:xfrm>
              <a:off x="132" y="0"/>
              <a:ext cx="896" cy="634"/>
            </a:xfrm>
            <a:custGeom>
              <a:avLst/>
              <a:gdLst>
                <a:gd name="T0" fmla="*/ 3277 w 245"/>
                <a:gd name="T1" fmla="*/ 2201 h 172"/>
                <a:gd name="T2" fmla="*/ 3141 w 245"/>
                <a:gd name="T3" fmla="*/ 2337 h 172"/>
                <a:gd name="T4" fmla="*/ 135 w 245"/>
                <a:gd name="T5" fmla="*/ 2337 h 172"/>
                <a:gd name="T6" fmla="*/ 0 w 245"/>
                <a:gd name="T7" fmla="*/ 2201 h 172"/>
                <a:gd name="T8" fmla="*/ 0 w 245"/>
                <a:gd name="T9" fmla="*/ 136 h 172"/>
                <a:gd name="T10" fmla="*/ 135 w 245"/>
                <a:gd name="T11" fmla="*/ 0 h 172"/>
                <a:gd name="T12" fmla="*/ 3141 w 245"/>
                <a:gd name="T13" fmla="*/ 0 h 172"/>
                <a:gd name="T14" fmla="*/ 3277 w 245"/>
                <a:gd name="T15" fmla="*/ 136 h 172"/>
                <a:gd name="T16" fmla="*/ 3277 w 245"/>
                <a:gd name="T17" fmla="*/ 2201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172"/>
                <a:gd name="T29" fmla="*/ 245 w 245"/>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172">
                  <a:moveTo>
                    <a:pt x="245" y="162"/>
                  </a:moveTo>
                  <a:cubicBezTo>
                    <a:pt x="245" y="168"/>
                    <a:pt x="241" y="172"/>
                    <a:pt x="235" y="172"/>
                  </a:cubicBezTo>
                  <a:cubicBezTo>
                    <a:pt x="10" y="172"/>
                    <a:pt x="10" y="172"/>
                    <a:pt x="10" y="172"/>
                  </a:cubicBezTo>
                  <a:cubicBezTo>
                    <a:pt x="4" y="172"/>
                    <a:pt x="0" y="168"/>
                    <a:pt x="0" y="162"/>
                  </a:cubicBezTo>
                  <a:cubicBezTo>
                    <a:pt x="0" y="10"/>
                    <a:pt x="0" y="10"/>
                    <a:pt x="0" y="10"/>
                  </a:cubicBezTo>
                  <a:cubicBezTo>
                    <a:pt x="0" y="5"/>
                    <a:pt x="4" y="0"/>
                    <a:pt x="10" y="0"/>
                  </a:cubicBezTo>
                  <a:cubicBezTo>
                    <a:pt x="235" y="0"/>
                    <a:pt x="235" y="0"/>
                    <a:pt x="235" y="0"/>
                  </a:cubicBezTo>
                  <a:cubicBezTo>
                    <a:pt x="241" y="0"/>
                    <a:pt x="245" y="5"/>
                    <a:pt x="245" y="10"/>
                  </a:cubicBezTo>
                  <a:cubicBezTo>
                    <a:pt x="245" y="162"/>
                    <a:pt x="245" y="162"/>
                    <a:pt x="245" y="162"/>
                  </a:cubicBezTo>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56" name="Freeform 6"/>
            <p:cNvSpPr>
              <a:spLocks noChangeArrowheads="1"/>
            </p:cNvSpPr>
            <p:nvPr/>
          </p:nvSpPr>
          <p:spPr bwMode="auto">
            <a:xfrm>
              <a:off x="0" y="619"/>
              <a:ext cx="1156" cy="41"/>
            </a:xfrm>
            <a:custGeom>
              <a:avLst/>
              <a:gdLst>
                <a:gd name="T0" fmla="*/ 0 w 316"/>
                <a:gd name="T1" fmla="*/ 0 h 11"/>
                <a:gd name="T2" fmla="*/ 0 w 316"/>
                <a:gd name="T3" fmla="*/ 41 h 11"/>
                <a:gd name="T4" fmla="*/ 0 w 316"/>
                <a:gd name="T5" fmla="*/ 41 h 11"/>
                <a:gd name="T6" fmla="*/ 0 w 316"/>
                <a:gd name="T7" fmla="*/ 41 h 11"/>
                <a:gd name="T8" fmla="*/ 0 w 316"/>
                <a:gd name="T9" fmla="*/ 41 h 11"/>
                <a:gd name="T10" fmla="*/ 161 w 316"/>
                <a:gd name="T11" fmla="*/ 138 h 11"/>
                <a:gd name="T12" fmla="*/ 2114 w 316"/>
                <a:gd name="T13" fmla="*/ 138 h 11"/>
                <a:gd name="T14" fmla="*/ 3801 w 316"/>
                <a:gd name="T15" fmla="*/ 138 h 11"/>
                <a:gd name="T16" fmla="*/ 4108 w 316"/>
                <a:gd name="T17" fmla="*/ 138 h 11"/>
                <a:gd name="T18" fmla="*/ 4229 w 316"/>
                <a:gd name="T19" fmla="*/ 41 h 11"/>
                <a:gd name="T20" fmla="*/ 4229 w 316"/>
                <a:gd name="T21" fmla="*/ 41 h 11"/>
                <a:gd name="T22" fmla="*/ 4229 w 316"/>
                <a:gd name="T23" fmla="*/ 41 h 11"/>
                <a:gd name="T24" fmla="*/ 4229 w 316"/>
                <a:gd name="T25" fmla="*/ 41 h 11"/>
                <a:gd name="T26" fmla="*/ 4229 w 316"/>
                <a:gd name="T27" fmla="*/ 0 h 11"/>
                <a:gd name="T28" fmla="*/ 0 w 316"/>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6"/>
                <a:gd name="T46" fmla="*/ 0 h 11"/>
                <a:gd name="T47" fmla="*/ 316 w 316"/>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6" h="11">
                  <a:moveTo>
                    <a:pt x="0" y="0"/>
                  </a:moveTo>
                  <a:cubicBezTo>
                    <a:pt x="0" y="3"/>
                    <a:pt x="0" y="3"/>
                    <a:pt x="0" y="3"/>
                  </a:cubicBezTo>
                  <a:cubicBezTo>
                    <a:pt x="0" y="3"/>
                    <a:pt x="0" y="3"/>
                    <a:pt x="0" y="3"/>
                  </a:cubicBezTo>
                  <a:cubicBezTo>
                    <a:pt x="0" y="3"/>
                    <a:pt x="0" y="3"/>
                    <a:pt x="0" y="3"/>
                  </a:cubicBezTo>
                  <a:cubicBezTo>
                    <a:pt x="0" y="3"/>
                    <a:pt x="0" y="3"/>
                    <a:pt x="0" y="3"/>
                  </a:cubicBezTo>
                  <a:cubicBezTo>
                    <a:pt x="7" y="11"/>
                    <a:pt x="11" y="10"/>
                    <a:pt x="12" y="10"/>
                  </a:cubicBezTo>
                  <a:cubicBezTo>
                    <a:pt x="158" y="10"/>
                    <a:pt x="158" y="10"/>
                    <a:pt x="158" y="10"/>
                  </a:cubicBezTo>
                  <a:cubicBezTo>
                    <a:pt x="284" y="10"/>
                    <a:pt x="284" y="10"/>
                    <a:pt x="284" y="10"/>
                  </a:cubicBezTo>
                  <a:cubicBezTo>
                    <a:pt x="307" y="10"/>
                    <a:pt x="307" y="10"/>
                    <a:pt x="307" y="10"/>
                  </a:cubicBezTo>
                  <a:cubicBezTo>
                    <a:pt x="309" y="10"/>
                    <a:pt x="312" y="8"/>
                    <a:pt x="316" y="3"/>
                  </a:cubicBezTo>
                  <a:cubicBezTo>
                    <a:pt x="316" y="3"/>
                    <a:pt x="316" y="3"/>
                    <a:pt x="316" y="3"/>
                  </a:cubicBezTo>
                  <a:cubicBezTo>
                    <a:pt x="316" y="3"/>
                    <a:pt x="316" y="3"/>
                    <a:pt x="316" y="3"/>
                  </a:cubicBezTo>
                  <a:cubicBezTo>
                    <a:pt x="316" y="3"/>
                    <a:pt x="316" y="3"/>
                    <a:pt x="316" y="3"/>
                  </a:cubicBezTo>
                  <a:cubicBezTo>
                    <a:pt x="316" y="0"/>
                    <a:pt x="316" y="0"/>
                    <a:pt x="316" y="0"/>
                  </a:cubicBezTo>
                  <a:lnTo>
                    <a:pt x="0" y="0"/>
                  </a:lnTo>
                  <a:close/>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57" name="Freeform 7"/>
            <p:cNvSpPr>
              <a:spLocks noChangeArrowheads="1"/>
            </p:cNvSpPr>
            <p:nvPr/>
          </p:nvSpPr>
          <p:spPr bwMode="auto">
            <a:xfrm>
              <a:off x="0" y="597"/>
              <a:ext cx="1156" cy="37"/>
            </a:xfrm>
            <a:custGeom>
              <a:avLst/>
              <a:gdLst>
                <a:gd name="T0" fmla="*/ 0 w 316"/>
                <a:gd name="T1" fmla="*/ 0 h 10"/>
                <a:gd name="T2" fmla="*/ 0 w 316"/>
                <a:gd name="T3" fmla="*/ 122 h 10"/>
                <a:gd name="T4" fmla="*/ 55 w 316"/>
                <a:gd name="T5" fmla="*/ 137 h 10"/>
                <a:gd name="T6" fmla="*/ 4189 w 316"/>
                <a:gd name="T7" fmla="*/ 137 h 10"/>
                <a:gd name="T8" fmla="*/ 4229 w 316"/>
                <a:gd name="T9" fmla="*/ 122 h 10"/>
                <a:gd name="T10" fmla="*/ 4229 w 316"/>
                <a:gd name="T11" fmla="*/ 0 h 10"/>
                <a:gd name="T12" fmla="*/ 0 w 316"/>
                <a:gd name="T13" fmla="*/ 0 h 10"/>
                <a:gd name="T14" fmla="*/ 0 60000 65536"/>
                <a:gd name="T15" fmla="*/ 0 60000 65536"/>
                <a:gd name="T16" fmla="*/ 0 60000 65536"/>
                <a:gd name="T17" fmla="*/ 0 60000 65536"/>
                <a:gd name="T18" fmla="*/ 0 60000 65536"/>
                <a:gd name="T19" fmla="*/ 0 60000 65536"/>
                <a:gd name="T20" fmla="*/ 0 60000 65536"/>
                <a:gd name="T21" fmla="*/ 0 w 316"/>
                <a:gd name="T22" fmla="*/ 0 h 10"/>
                <a:gd name="T23" fmla="*/ 316 w 31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10">
                  <a:moveTo>
                    <a:pt x="0" y="0"/>
                  </a:moveTo>
                  <a:cubicBezTo>
                    <a:pt x="0" y="9"/>
                    <a:pt x="0" y="9"/>
                    <a:pt x="0" y="9"/>
                  </a:cubicBezTo>
                  <a:cubicBezTo>
                    <a:pt x="1" y="10"/>
                    <a:pt x="3" y="10"/>
                    <a:pt x="4" y="10"/>
                  </a:cubicBezTo>
                  <a:cubicBezTo>
                    <a:pt x="313" y="10"/>
                    <a:pt x="313" y="10"/>
                    <a:pt x="313" y="10"/>
                  </a:cubicBezTo>
                  <a:cubicBezTo>
                    <a:pt x="314" y="10"/>
                    <a:pt x="315" y="10"/>
                    <a:pt x="316" y="9"/>
                  </a:cubicBezTo>
                  <a:cubicBezTo>
                    <a:pt x="316" y="0"/>
                    <a:pt x="316" y="0"/>
                    <a:pt x="316" y="0"/>
                  </a:cubicBezTo>
                  <a:lnTo>
                    <a:pt x="0" y="0"/>
                  </a:lnTo>
                  <a:close/>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58" name="Freeform 8"/>
            <p:cNvSpPr>
              <a:spLocks noChangeArrowheads="1"/>
            </p:cNvSpPr>
            <p:nvPr/>
          </p:nvSpPr>
          <p:spPr bwMode="auto">
            <a:xfrm>
              <a:off x="483" y="597"/>
              <a:ext cx="194" cy="19"/>
            </a:xfrm>
            <a:custGeom>
              <a:avLst/>
              <a:gdLst>
                <a:gd name="T0" fmla="*/ 0 w 53"/>
                <a:gd name="T1" fmla="*/ 0 h 5"/>
                <a:gd name="T2" fmla="*/ 0 w 53"/>
                <a:gd name="T3" fmla="*/ 15 h 5"/>
                <a:gd name="T4" fmla="*/ 55 w 53"/>
                <a:gd name="T5" fmla="*/ 72 h 5"/>
                <a:gd name="T6" fmla="*/ 655 w 53"/>
                <a:gd name="T7" fmla="*/ 72 h 5"/>
                <a:gd name="T8" fmla="*/ 710 w 53"/>
                <a:gd name="T9" fmla="*/ 15 h 5"/>
                <a:gd name="T10" fmla="*/ 710 w 53"/>
                <a:gd name="T11" fmla="*/ 0 h 5"/>
                <a:gd name="T12" fmla="*/ 0 w 53"/>
                <a:gd name="T13" fmla="*/ 0 h 5"/>
                <a:gd name="T14" fmla="*/ 0 60000 65536"/>
                <a:gd name="T15" fmla="*/ 0 60000 65536"/>
                <a:gd name="T16" fmla="*/ 0 60000 65536"/>
                <a:gd name="T17" fmla="*/ 0 60000 65536"/>
                <a:gd name="T18" fmla="*/ 0 60000 65536"/>
                <a:gd name="T19" fmla="*/ 0 60000 65536"/>
                <a:gd name="T20" fmla="*/ 0 60000 65536"/>
                <a:gd name="T21" fmla="*/ 0 w 53"/>
                <a:gd name="T22" fmla="*/ 0 h 5"/>
                <a:gd name="T23" fmla="*/ 53 w 5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
                  <a:moveTo>
                    <a:pt x="0" y="0"/>
                  </a:moveTo>
                  <a:cubicBezTo>
                    <a:pt x="0" y="1"/>
                    <a:pt x="0" y="1"/>
                    <a:pt x="0" y="1"/>
                  </a:cubicBezTo>
                  <a:cubicBezTo>
                    <a:pt x="0" y="3"/>
                    <a:pt x="2" y="5"/>
                    <a:pt x="4" y="5"/>
                  </a:cubicBezTo>
                  <a:cubicBezTo>
                    <a:pt x="49" y="5"/>
                    <a:pt x="49" y="5"/>
                    <a:pt x="49" y="5"/>
                  </a:cubicBezTo>
                  <a:cubicBezTo>
                    <a:pt x="51" y="5"/>
                    <a:pt x="53" y="3"/>
                    <a:pt x="53" y="1"/>
                  </a:cubicBezTo>
                  <a:cubicBezTo>
                    <a:pt x="53" y="0"/>
                    <a:pt x="53" y="0"/>
                    <a:pt x="53" y="0"/>
                  </a:cubicBezTo>
                  <a:lnTo>
                    <a:pt x="0"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59" name="Rectangle 9"/>
            <p:cNvSpPr>
              <a:spLocks noChangeArrowheads="1"/>
            </p:cNvSpPr>
            <p:nvPr/>
          </p:nvSpPr>
          <p:spPr bwMode="auto">
            <a:xfrm>
              <a:off x="172" y="45"/>
              <a:ext cx="815" cy="519"/>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endParaRPr lang="zh-CN" altLang="zh-CN" sz="675" b="1">
                <a:solidFill>
                  <a:srgbClr val="000000"/>
                </a:solidFill>
                <a:latin typeface="Calibri" panose="020F0502020204030204" pitchFamily="34" charset="0"/>
                <a:sym typeface="宋体" panose="02010600030101010101" pitchFamily="2" charset="-122"/>
              </a:endParaRPr>
            </a:p>
          </p:txBody>
        </p:sp>
        <p:sp>
          <p:nvSpPr>
            <p:cNvPr id="160" name="Rectangle 10"/>
            <p:cNvSpPr>
              <a:spLocks noChangeArrowheads="1"/>
            </p:cNvSpPr>
            <p:nvPr/>
          </p:nvSpPr>
          <p:spPr bwMode="auto">
            <a:xfrm>
              <a:off x="172" y="45"/>
              <a:ext cx="815"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endParaRPr lang="zh-CN" altLang="zh-CN" sz="675" b="1">
                <a:solidFill>
                  <a:srgbClr val="000000"/>
                </a:solidFill>
                <a:latin typeface="Calibri" panose="020F0502020204030204" pitchFamily="34" charset="0"/>
                <a:sym typeface="宋体" panose="02010600030101010101" pitchFamily="2" charset="-122"/>
              </a:endParaRPr>
            </a:p>
          </p:txBody>
        </p:sp>
        <p:sp>
          <p:nvSpPr>
            <p:cNvPr id="161" name="Oval 11"/>
            <p:cNvSpPr>
              <a:spLocks noChangeArrowheads="1"/>
            </p:cNvSpPr>
            <p:nvPr/>
          </p:nvSpPr>
          <p:spPr bwMode="auto">
            <a:xfrm>
              <a:off x="574" y="19"/>
              <a:ext cx="11" cy="11"/>
            </a:xfrm>
            <a:prstGeom prst="ellipse">
              <a:avLst/>
            </a:prstGeom>
            <a:solidFill>
              <a:srgbClr val="73401F"/>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endParaRPr lang="zh-CN" altLang="zh-CN" sz="675" b="1">
                <a:solidFill>
                  <a:srgbClr val="000000"/>
                </a:solidFill>
                <a:latin typeface="Calibri" panose="020F0502020204030204" pitchFamily="34" charset="0"/>
                <a:sym typeface="宋体" panose="02010600030101010101" pitchFamily="2" charset="-122"/>
              </a:endParaRPr>
            </a:p>
          </p:txBody>
        </p:sp>
        <p:sp>
          <p:nvSpPr>
            <p:cNvPr id="162" name="Freeform 13"/>
            <p:cNvSpPr>
              <a:spLocks noChangeArrowheads="1"/>
            </p:cNvSpPr>
            <p:nvPr/>
          </p:nvSpPr>
          <p:spPr bwMode="auto">
            <a:xfrm>
              <a:off x="172" y="45"/>
              <a:ext cx="815" cy="519"/>
            </a:xfrm>
            <a:custGeom>
              <a:avLst/>
              <a:gdLst>
                <a:gd name="T0" fmla="*/ 815 w 815"/>
                <a:gd name="T1" fmla="*/ 0 h 519"/>
                <a:gd name="T2" fmla="*/ 815 w 815"/>
                <a:gd name="T3" fmla="*/ 0 h 519"/>
                <a:gd name="T4" fmla="*/ 0 w 815"/>
                <a:gd name="T5" fmla="*/ 0 h 519"/>
                <a:gd name="T6" fmla="*/ 0 w 815"/>
                <a:gd name="T7" fmla="*/ 519 h 519"/>
                <a:gd name="T8" fmla="*/ 815 w 815"/>
                <a:gd name="T9" fmla="*/ 0 h 519"/>
                <a:gd name="T10" fmla="*/ 0 60000 65536"/>
                <a:gd name="T11" fmla="*/ 0 60000 65536"/>
                <a:gd name="T12" fmla="*/ 0 60000 65536"/>
                <a:gd name="T13" fmla="*/ 0 60000 65536"/>
                <a:gd name="T14" fmla="*/ 0 60000 65536"/>
                <a:gd name="T15" fmla="*/ 0 w 815"/>
                <a:gd name="T16" fmla="*/ 0 h 519"/>
                <a:gd name="T17" fmla="*/ 815 w 815"/>
                <a:gd name="T18" fmla="*/ 519 h 519"/>
              </a:gdLst>
              <a:ahLst/>
              <a:cxnLst>
                <a:cxn ang="T10">
                  <a:pos x="T0" y="T1"/>
                </a:cxn>
                <a:cxn ang="T11">
                  <a:pos x="T2" y="T3"/>
                </a:cxn>
                <a:cxn ang="T12">
                  <a:pos x="T4" y="T5"/>
                </a:cxn>
                <a:cxn ang="T13">
                  <a:pos x="T6" y="T7"/>
                </a:cxn>
                <a:cxn ang="T14">
                  <a:pos x="T8" y="T9"/>
                </a:cxn>
              </a:cxnLst>
              <a:rect l="T15" t="T16" r="T17" b="T18"/>
              <a:pathLst>
                <a:path w="815" h="519">
                  <a:moveTo>
                    <a:pt x="815" y="0"/>
                  </a:moveTo>
                  <a:lnTo>
                    <a:pt x="815" y="0"/>
                  </a:lnTo>
                  <a:lnTo>
                    <a:pt x="0" y="0"/>
                  </a:lnTo>
                  <a:lnTo>
                    <a:pt x="0" y="519"/>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grpSp>
      <p:cxnSp>
        <p:nvCxnSpPr>
          <p:cNvPr id="172" name="直接连接符 171"/>
          <p:cNvCxnSpPr>
            <a:stCxn id="82" idx="0"/>
          </p:cNvCxnSpPr>
          <p:nvPr/>
        </p:nvCxnSpPr>
        <p:spPr bwMode="auto">
          <a:xfrm flipV="1">
            <a:off x="1862664" y="3224938"/>
            <a:ext cx="811874" cy="2100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a:stCxn id="88" idx="0"/>
            <a:endCxn id="140" idx="2"/>
          </p:cNvCxnSpPr>
          <p:nvPr/>
        </p:nvCxnSpPr>
        <p:spPr bwMode="auto">
          <a:xfrm flipV="1">
            <a:off x="2474732" y="3210969"/>
            <a:ext cx="336584" cy="2285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a:stCxn id="89" idx="0"/>
            <a:endCxn id="140" idx="2"/>
          </p:cNvCxnSpPr>
          <p:nvPr/>
        </p:nvCxnSpPr>
        <p:spPr bwMode="auto">
          <a:xfrm flipH="1" flipV="1">
            <a:off x="2811316" y="3210969"/>
            <a:ext cx="275485" cy="2285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a:stCxn id="84" idx="0"/>
          </p:cNvCxnSpPr>
          <p:nvPr/>
        </p:nvCxnSpPr>
        <p:spPr bwMode="auto">
          <a:xfrm flipH="1" flipV="1">
            <a:off x="2958543" y="3217558"/>
            <a:ext cx="740325" cy="221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a:stCxn id="102" idx="5"/>
          </p:cNvCxnSpPr>
          <p:nvPr/>
        </p:nvCxnSpPr>
        <p:spPr bwMode="auto">
          <a:xfrm flipV="1">
            <a:off x="1602763" y="3723355"/>
            <a:ext cx="213855" cy="1823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a:stCxn id="146" idx="5"/>
          </p:cNvCxnSpPr>
          <p:nvPr/>
        </p:nvCxnSpPr>
        <p:spPr bwMode="auto">
          <a:xfrm flipV="1">
            <a:off x="2396066" y="3728542"/>
            <a:ext cx="1731" cy="1771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a:stCxn id="155" idx="5"/>
          </p:cNvCxnSpPr>
          <p:nvPr/>
        </p:nvCxnSpPr>
        <p:spPr bwMode="auto">
          <a:xfrm flipH="1" flipV="1">
            <a:off x="3147956" y="3719626"/>
            <a:ext cx="41414" cy="168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a:stCxn id="164" idx="5"/>
          </p:cNvCxnSpPr>
          <p:nvPr/>
        </p:nvCxnSpPr>
        <p:spPr bwMode="auto">
          <a:xfrm flipH="1" flipV="1">
            <a:off x="3818514" y="3719627"/>
            <a:ext cx="164159" cy="1629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文本框 65"/>
          <p:cNvSpPr txBox="1">
            <a:spLocks noChangeArrowheads="1"/>
          </p:cNvSpPr>
          <p:nvPr/>
        </p:nvSpPr>
        <p:spPr bwMode="auto">
          <a:xfrm>
            <a:off x="823873" y="3497743"/>
            <a:ext cx="111533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pPr defTabSz="685800" eaLnBrk="0" hangingPunct="0">
              <a:defRPr/>
            </a:pPr>
            <a:r>
              <a:rPr lang="zh-CN" altLang="en-US" sz="750" b="1" dirty="0">
                <a:solidFill>
                  <a:srgbClr val="000000"/>
                </a:solidFill>
              </a:rPr>
              <a:t>接入交换机</a:t>
            </a:r>
            <a:r>
              <a:rPr lang="en-US" altLang="zh-CN" sz="750" b="1" dirty="0">
                <a:solidFill>
                  <a:srgbClr val="000000"/>
                </a:solidFill>
              </a:rPr>
              <a:t>(ONU</a:t>
            </a:r>
            <a:r>
              <a:rPr lang="zh-CN" altLang="en-US" sz="750" b="1" dirty="0">
                <a:solidFill>
                  <a:srgbClr val="000000"/>
                </a:solidFill>
              </a:rPr>
              <a:t>）</a:t>
            </a:r>
          </a:p>
        </p:txBody>
      </p:sp>
      <p:sp>
        <p:nvSpPr>
          <p:cNvPr id="186" name="文本框 62"/>
          <p:cNvSpPr txBox="1">
            <a:spLocks noChangeArrowheads="1"/>
          </p:cNvSpPr>
          <p:nvPr/>
        </p:nvSpPr>
        <p:spPr bwMode="auto">
          <a:xfrm>
            <a:off x="2056438" y="2265290"/>
            <a:ext cx="40400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pPr defTabSz="685800" eaLnBrk="0" hangingPunct="0">
              <a:defRPr/>
            </a:pPr>
            <a:r>
              <a:rPr lang="en-US" altLang="zh-CN" sz="750" b="1" dirty="0">
                <a:solidFill>
                  <a:srgbClr val="000000"/>
                </a:solidFill>
              </a:rPr>
              <a:t>BRAS </a:t>
            </a:r>
            <a:endParaRPr lang="zh-CN" altLang="en-US" sz="750" b="1" dirty="0">
              <a:solidFill>
                <a:srgbClr val="000000"/>
              </a:solidFill>
            </a:endParaRPr>
          </a:p>
        </p:txBody>
      </p:sp>
      <p:sp>
        <p:nvSpPr>
          <p:cNvPr id="187" name="文本框 62"/>
          <p:cNvSpPr txBox="1">
            <a:spLocks noChangeArrowheads="1"/>
          </p:cNvSpPr>
          <p:nvPr/>
        </p:nvSpPr>
        <p:spPr bwMode="auto">
          <a:xfrm>
            <a:off x="1592592" y="2909775"/>
            <a:ext cx="109778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pPr defTabSz="685800" eaLnBrk="0" hangingPunct="0">
              <a:defRPr/>
            </a:pPr>
            <a:r>
              <a:rPr lang="zh-CN" altLang="en-US" sz="750" b="1" dirty="0">
                <a:solidFill>
                  <a:srgbClr val="000000"/>
                </a:solidFill>
              </a:rPr>
              <a:t>核心交换机（</a:t>
            </a:r>
            <a:r>
              <a:rPr lang="en-US" altLang="zh-CN" sz="750" b="1" dirty="0">
                <a:solidFill>
                  <a:srgbClr val="000000"/>
                </a:solidFill>
              </a:rPr>
              <a:t>OLT</a:t>
            </a:r>
            <a:r>
              <a:rPr lang="zh-CN" altLang="en-US" sz="750" b="1" dirty="0">
                <a:solidFill>
                  <a:srgbClr val="000000"/>
                </a:solidFill>
              </a:rPr>
              <a:t>）</a:t>
            </a:r>
          </a:p>
        </p:txBody>
      </p:sp>
      <p:sp>
        <p:nvSpPr>
          <p:cNvPr id="188" name="文本框 55"/>
          <p:cNvSpPr txBox="1">
            <a:spLocks noChangeArrowheads="1"/>
          </p:cNvSpPr>
          <p:nvPr/>
        </p:nvSpPr>
        <p:spPr bwMode="auto">
          <a:xfrm>
            <a:off x="3128812" y="2925333"/>
            <a:ext cx="1143389"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buClr>
                <a:schemeClr val="tx1"/>
              </a:buClr>
              <a:buFont typeface="Wingdings" panose="05000000000000000000" pitchFamily="2" charset="2"/>
              <a:buChar char="l"/>
              <a:defRPr sz="2800" b="1">
                <a:solidFill>
                  <a:srgbClr val="000000"/>
                </a:solidFill>
                <a:latin typeface="Arial" panose="020B0604020202020204" pitchFamily="34" charset="0"/>
                <a:ea typeface="宋体" panose="02010600030101010101" pitchFamily="2" charset="-122"/>
              </a:defRPr>
            </a:lvl1pPr>
            <a:lvl2pPr marL="742950" indent="-285750">
              <a:lnSpc>
                <a:spcPct val="110000"/>
              </a:lnSpc>
              <a:buClr>
                <a:schemeClr val="tx1"/>
              </a:buClr>
              <a:buFont typeface="Wingdings" panose="05000000000000000000" pitchFamily="2" charset="2"/>
              <a:buChar char="à"/>
              <a:defRPr sz="2400">
                <a:solidFill>
                  <a:srgbClr val="000000"/>
                </a:solidFill>
                <a:latin typeface="Arial" panose="020B0604020202020204" pitchFamily="34" charset="0"/>
                <a:ea typeface="宋体" panose="02010600030101010101" pitchFamily="2" charset="-122"/>
              </a:defRPr>
            </a:lvl2pPr>
            <a:lvl3pPr marL="1143000" indent="-228600">
              <a:lnSpc>
                <a:spcPct val="110000"/>
              </a:lnSpc>
              <a:buClr>
                <a:schemeClr val="tx1"/>
              </a:buClr>
              <a:buFont typeface="Wingdings" panose="05000000000000000000" pitchFamily="2" charset="2"/>
              <a:buChar char="Ø"/>
              <a:defRPr sz="2000">
                <a:solidFill>
                  <a:srgbClr val="000000"/>
                </a:solidFill>
                <a:latin typeface="Arial" panose="020B0604020202020204" pitchFamily="34" charset="0"/>
                <a:ea typeface="宋体" panose="02010600030101010101" pitchFamily="2" charset="-122"/>
              </a:defRPr>
            </a:lvl3pPr>
            <a:lvl4pPr marL="1600200" indent="-228600">
              <a:lnSpc>
                <a:spcPct val="110000"/>
              </a:lnSpc>
              <a:buClr>
                <a:schemeClr val="tx1"/>
              </a:buClr>
              <a:buFont typeface="Arial" panose="020B0604020202020204" pitchFamily="34" charset="0"/>
              <a:buChar char="—"/>
              <a:defRPr>
                <a:solidFill>
                  <a:srgbClr val="000000"/>
                </a:solidFill>
                <a:latin typeface="Arial" panose="020B0604020202020204" pitchFamily="34" charset="0"/>
                <a:ea typeface="宋体" panose="02010600030101010101" pitchFamily="2" charset="-122"/>
              </a:defRPr>
            </a:lvl4pPr>
            <a:lvl5pPr marL="2057400" indent="-228600">
              <a:lnSpc>
                <a:spcPct val="110000"/>
              </a:lnSpc>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9pPr>
          </a:lstStyle>
          <a:p>
            <a:pPr defTabSz="685800" eaLnBrk="0" hangingPunct="0">
              <a:lnSpc>
                <a:spcPct val="100000"/>
              </a:lnSpc>
              <a:buClrTx/>
              <a:buNone/>
              <a:defRPr/>
            </a:pPr>
            <a:r>
              <a:rPr lang="en-US" altLang="zh-CN" sz="750" dirty="0" err="1">
                <a:latin typeface="微软雅黑" panose="020B0503020204020204" pitchFamily="34" charset="-122"/>
                <a:ea typeface="微软雅黑" panose="020B0503020204020204" pitchFamily="34" charset="-122"/>
              </a:rPr>
              <a:t>QinQ</a:t>
            </a:r>
            <a:r>
              <a:rPr lang="zh-CN" altLang="en-US" sz="750" dirty="0">
                <a:latin typeface="微软雅黑" panose="020B0503020204020204" pitchFamily="34" charset="-122"/>
                <a:ea typeface="微软雅黑" panose="020B0503020204020204" pitchFamily="34" charset="-122"/>
              </a:rPr>
              <a:t>方式到</a:t>
            </a:r>
            <a:r>
              <a:rPr lang="en-US" altLang="zh-CN" sz="750" dirty="0">
                <a:latin typeface="微软雅黑" panose="020B0503020204020204" pitchFamily="34" charset="-122"/>
                <a:ea typeface="微软雅黑" panose="020B0503020204020204" pitchFamily="34" charset="-122"/>
              </a:rPr>
              <a:t>BRAS</a:t>
            </a:r>
            <a:endParaRPr lang="zh-CN" altLang="en-US" sz="750" dirty="0">
              <a:latin typeface="微软雅黑" panose="020B0503020204020204" pitchFamily="34" charset="-122"/>
              <a:ea typeface="微软雅黑" panose="020B0503020204020204" pitchFamily="34" charset="-122"/>
            </a:endParaRPr>
          </a:p>
        </p:txBody>
      </p:sp>
      <p:pic>
        <p:nvPicPr>
          <p:cNvPr id="90" name="Picture 3" descr="D:\HCL_7.1.59-Setup\反馈模板\反馈模板\UI设计资源\工作台\正常状态\运行\无线1.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261330" y="3434628"/>
            <a:ext cx="310896" cy="310896"/>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3" descr="D:\HCL_7.1.59-Setup\反馈模板\反馈模板\UI设计资源\工作台\正常状态\运行\无线1.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567926" y="3420230"/>
            <a:ext cx="310896" cy="310896"/>
          </a:xfrm>
          <a:prstGeom prst="rect">
            <a:avLst/>
          </a:prstGeom>
          <a:noFill/>
          <a:extLst>
            <a:ext uri="{909E8E84-426E-40DD-AFC4-6F175D3DCCD1}">
              <a14:hiddenFill xmlns:a14="http://schemas.microsoft.com/office/drawing/2010/main">
                <a:solidFill>
                  <a:srgbClr val="FFFFFF"/>
                </a:solidFill>
              </a14:hiddenFill>
            </a:ext>
          </a:extLst>
        </p:spPr>
      </p:pic>
      <p:grpSp>
        <p:nvGrpSpPr>
          <p:cNvPr id="92" name="WindowsPhone"/>
          <p:cNvGrpSpPr>
            <a:grpSpLocks noChangeAspect="1"/>
          </p:cNvGrpSpPr>
          <p:nvPr>
            <p:custDataLst>
              <p:custData r:id="rId1"/>
            </p:custDataLst>
          </p:nvPr>
        </p:nvGrpSpPr>
        <p:grpSpPr>
          <a:xfrm>
            <a:off x="2297935" y="3843851"/>
            <a:ext cx="210085" cy="391001"/>
            <a:chOff x="2839503" y="1"/>
            <a:chExt cx="3464995" cy="6857998"/>
          </a:xfrm>
        </p:grpSpPr>
        <p:grpSp>
          <p:nvGrpSpPr>
            <p:cNvPr id="93" name="Group 2"/>
            <p:cNvGrpSpPr/>
            <p:nvPr/>
          </p:nvGrpSpPr>
          <p:grpSpPr>
            <a:xfrm>
              <a:off x="2839503" y="1"/>
              <a:ext cx="3464995" cy="6857998"/>
              <a:chOff x="2839503" y="1"/>
              <a:chExt cx="3464995" cy="6857998"/>
            </a:xfrm>
          </p:grpSpPr>
          <p:grpSp>
            <p:nvGrpSpPr>
              <p:cNvPr id="95" name="Group 4"/>
              <p:cNvGrpSpPr/>
              <p:nvPr/>
            </p:nvGrpSpPr>
            <p:grpSpPr>
              <a:xfrm>
                <a:off x="2839503" y="1"/>
                <a:ext cx="3464995" cy="6857998"/>
                <a:chOff x="2834639" y="1"/>
                <a:chExt cx="3464995" cy="6857998"/>
              </a:xfrm>
            </p:grpSpPr>
            <p:sp>
              <p:nvSpPr>
                <p:cNvPr id="97" name="Rounded Rectangle 6"/>
                <p:cNvSpPr/>
                <p:nvPr userDrawn="1"/>
              </p:nvSpPr>
              <p:spPr>
                <a:xfrm>
                  <a:off x="2834639" y="1"/>
                  <a:ext cx="3464995" cy="6857998"/>
                </a:xfrm>
                <a:prstGeom prst="roundRect">
                  <a:avLst>
                    <a:gd name="adj" fmla="val 5515"/>
                  </a:avLst>
                </a:prstGeom>
                <a:solidFill>
                  <a:srgbClr val="FFFFFF"/>
                </a:solidFill>
                <a:ln w="3175">
                  <a:solidFill>
                    <a:srgbClr val="000000">
                      <a:lumMod val="95000"/>
                      <a:lumOff val="5000"/>
                    </a:srgbClr>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98" name="Rounded Rectangle 7"/>
                <p:cNvSpPr/>
                <p:nvPr/>
              </p:nvSpPr>
              <p:spPr>
                <a:xfrm>
                  <a:off x="2928205" y="91440"/>
                  <a:ext cx="3276600" cy="6659880"/>
                </a:xfrm>
                <a:prstGeom prst="roundRect">
                  <a:avLst>
                    <a:gd name="adj" fmla="val 2819"/>
                  </a:avLst>
                </a:prstGeom>
                <a:solidFill>
                  <a:srgbClr val="FFFFFF">
                    <a:lumMod val="65000"/>
                  </a:srgbClr>
                </a:solidFill>
                <a:ln w="3175" cap="flat" cmpd="sng" algn="ctr">
                  <a:solidFill>
                    <a:sysClr val="windowText" lastClr="000000">
                      <a:lumMod val="75000"/>
                      <a:lumOff val="25000"/>
                    </a:sysClr>
                  </a:solidFill>
                  <a:prstDash val="solid"/>
                </a:ln>
                <a:effectLst/>
              </p:spPr>
              <p:txBody>
                <a:bodyPr rot="0" spcFirstLastPara="0" vertOverflow="overflow" horzOverflow="overflow" vert="horz" wrap="square" lIns="34290" tIns="34290" rIns="68580" bIns="34290" numCol="1" spcCol="0" rtlCol="0" fromWordArt="0" anchor="ctr" anchorCtr="0" forceAA="0" compatLnSpc="1">
                  <a:prstTxWarp prst="textNoShape">
                    <a:avLst/>
                  </a:prstTxWarp>
                  <a:noAutofit/>
                </a:bodyPr>
                <a:lstStyle/>
                <a:p>
                  <a:pPr algn="ctr" defTabSz="685800" eaLnBrk="0" hangingPunct="0">
                    <a:defRPr/>
                  </a:pPr>
                  <a:endParaRPr lang="en-US" sz="600" b="1" kern="0" dirty="0">
                    <a:solidFill>
                      <a:prstClr val="black">
                        <a:lumMod val="75000"/>
                        <a:lumOff val="25000"/>
                      </a:prstClr>
                    </a:solidFill>
                    <a:latin typeface="Segoe UI"/>
                  </a:endParaRPr>
                </a:p>
              </p:txBody>
            </p:sp>
            <p:sp>
              <p:nvSpPr>
                <p:cNvPr id="110" name="Rectangle 8"/>
                <p:cNvSpPr/>
                <p:nvPr userDrawn="1"/>
              </p:nvSpPr>
              <p:spPr>
                <a:xfrm>
                  <a:off x="3050294" y="482052"/>
                  <a:ext cx="3038083" cy="5074922"/>
                </a:xfrm>
                <a:prstGeom prst="rect">
                  <a:avLst/>
                </a:prstGeom>
                <a:solidFill>
                  <a:srgbClr val="FFFFFF"/>
                </a:solidFill>
                <a:ln w="3175">
                  <a:solidFill>
                    <a:srgbClr val="000000"/>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300" b="1" dirty="0">
                    <a:solidFill>
                      <a:srgbClr val="024E2B"/>
                    </a:solidFill>
                    <a:latin typeface="微软雅黑" panose="020B0503020204020204" pitchFamily="34" charset="-122"/>
                    <a:ea typeface="微软雅黑" panose="020B0503020204020204" pitchFamily="34" charset="-122"/>
                  </a:endParaRPr>
                </a:p>
              </p:txBody>
            </p:sp>
            <p:sp>
              <p:nvSpPr>
                <p:cNvPr id="111" name="Left Arrow 9"/>
                <p:cNvSpPr/>
                <p:nvPr userDrawn="1"/>
              </p:nvSpPr>
              <p:spPr>
                <a:xfrm>
                  <a:off x="3300730" y="6215335"/>
                  <a:ext cx="270769" cy="117324"/>
                </a:xfrm>
                <a:prstGeom prst="leftArrow">
                  <a:avLst>
                    <a:gd name="adj1" fmla="val 0"/>
                    <a:gd name="adj2" fmla="val 91165"/>
                  </a:avLst>
                </a:prstGeom>
                <a:noFill/>
                <a:ln w="3175">
                  <a:solidFill>
                    <a:srgbClr val="FFFFFF"/>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grpSp>
              <p:nvGrpSpPr>
                <p:cNvPr id="112" name="Group 10"/>
                <p:cNvGrpSpPr/>
                <p:nvPr/>
              </p:nvGrpSpPr>
              <p:grpSpPr>
                <a:xfrm rot="21384124">
                  <a:off x="4457215" y="6161552"/>
                  <a:ext cx="212326" cy="227346"/>
                  <a:chOff x="4194362" y="5874647"/>
                  <a:chExt cx="252148" cy="269985"/>
                </a:xfrm>
                <a:solidFill>
                  <a:srgbClr val="FFFFFF"/>
                </a:solidFill>
              </p:grpSpPr>
              <p:sp>
                <p:nvSpPr>
                  <p:cNvPr id="114" name="Flowchart: Stored Data 12"/>
                  <p:cNvSpPr/>
                  <p:nvPr/>
                </p:nvSpPr>
                <p:spPr>
                  <a:xfrm rot="6230930">
                    <a:off x="4218638" y="5878261"/>
                    <a:ext cx="115927" cy="108699"/>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15" name="Flowchart: Stored Data 13"/>
                  <p:cNvSpPr/>
                  <p:nvPr/>
                </p:nvSpPr>
                <p:spPr>
                  <a:xfrm rot="6230930">
                    <a:off x="4190748" y="5989157"/>
                    <a:ext cx="115927" cy="108699"/>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16" name="Flowchart: Stored Data 14"/>
                  <p:cNvSpPr/>
                  <p:nvPr/>
                </p:nvSpPr>
                <p:spPr>
                  <a:xfrm rot="16979296">
                    <a:off x="4335573" y="5922200"/>
                    <a:ext cx="114310" cy="107565"/>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17" name="Flowchart: Stored Data 15"/>
                  <p:cNvSpPr/>
                  <p:nvPr/>
                </p:nvSpPr>
                <p:spPr>
                  <a:xfrm rot="16979296">
                    <a:off x="4307999" y="6032886"/>
                    <a:ext cx="115927" cy="107565"/>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grpSp>
            <p:sp>
              <p:nvSpPr>
                <p:cNvPr id="113" name="Rounded Rectangle 11"/>
                <p:cNvSpPr/>
                <p:nvPr/>
              </p:nvSpPr>
              <p:spPr>
                <a:xfrm>
                  <a:off x="4138146" y="266078"/>
                  <a:ext cx="860720" cy="52045"/>
                </a:xfrm>
                <a:prstGeom prst="roundRect">
                  <a:avLst/>
                </a:prstGeom>
                <a:solidFill>
                  <a:srgbClr val="FFFFFF">
                    <a:lumMod val="95000"/>
                  </a:srgbClr>
                </a:solidFill>
                <a:ln w="3175" cap="flat" cmpd="sng" algn="ctr">
                  <a:solidFill>
                    <a:sysClr val="windowText" lastClr="000000">
                      <a:lumMod val="75000"/>
                      <a:lumOff val="25000"/>
                    </a:sysClr>
                  </a:solidFill>
                  <a:prstDash val="solid"/>
                </a:ln>
                <a:effectLst/>
              </p:spPr>
              <p:txBody>
                <a:bodyPr rot="0" spcFirstLastPara="0" vertOverflow="overflow" horzOverflow="overflow" vert="horz" wrap="square" lIns="34290" tIns="34290" rIns="68580" bIns="34290" numCol="1" spcCol="0" rtlCol="0" fromWordArt="0" anchor="ctr" anchorCtr="0" forceAA="0" compatLnSpc="1">
                  <a:prstTxWarp prst="textNoShape">
                    <a:avLst/>
                  </a:prstTxWarp>
                  <a:noAutofit/>
                </a:bodyPr>
                <a:lstStyle/>
                <a:p>
                  <a:pPr algn="ctr" defTabSz="685800" eaLnBrk="0" hangingPunct="0">
                    <a:defRPr/>
                  </a:pPr>
                  <a:endParaRPr lang="en-US" sz="600" b="1" kern="0" dirty="0">
                    <a:solidFill>
                      <a:prstClr val="black">
                        <a:lumMod val="75000"/>
                        <a:lumOff val="25000"/>
                      </a:prstClr>
                    </a:solidFill>
                    <a:latin typeface="Segoe UI"/>
                  </a:endParaRPr>
                </a:p>
              </p:txBody>
            </p:sp>
          </p:grpSp>
          <p:sp>
            <p:nvSpPr>
              <p:cNvPr id="96" name="Rectangle 5"/>
              <p:cNvSpPr/>
              <p:nvPr/>
            </p:nvSpPr>
            <p:spPr>
              <a:xfrm>
                <a:off x="3054545" y="434768"/>
                <a:ext cx="3038697" cy="235880"/>
              </a:xfrm>
              <a:prstGeom prst="rect">
                <a:avLst/>
              </a:prstGeom>
              <a:solidFill>
                <a:srgbClr val="000000">
                  <a:alpha val="35000"/>
                </a:srgbClr>
              </a:solidFill>
              <a:ln w="12700" cap="flat" cmpd="sng" algn="ctr">
                <a:noFill/>
                <a:prstDash val="solid"/>
              </a:ln>
              <a:effectLst/>
            </p:spPr>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r" defTabSz="685800" fontAlgn="auto">
                  <a:spcBef>
                    <a:spcPts val="0"/>
                  </a:spcBef>
                  <a:spcAft>
                    <a:spcPts val="0"/>
                  </a:spcAft>
                  <a:defRPr/>
                </a:pPr>
                <a:r>
                  <a:rPr lang="en-US" sz="150" b="1" kern="0" dirty="0">
                    <a:solidFill>
                      <a:srgbClr val="FFFFFF"/>
                    </a:solidFill>
                    <a:latin typeface="Segoe UI"/>
                    <a:ea typeface="华文细黑"/>
                  </a:rPr>
                  <a:t>12:38</a:t>
                </a:r>
              </a:p>
            </p:txBody>
          </p:sp>
        </p:grpSp>
        <p:pic>
          <p:nvPicPr>
            <p:cNvPr id="94" name="Picture 2" descr="C:\Users\t-dantay\Documents\WPIcons\appbar.feature.search.rest.png"/>
            <p:cNvPicPr>
              <a:picLocks noChangeAspect="1" noChangeArrowheads="1"/>
            </p:cNvPicPr>
            <p:nvPr/>
          </p:nvPicPr>
          <p:blipFill>
            <a:blip r:embed="rId8" cstate="print">
              <a:lum bright="70000" contrast="-70000"/>
              <a:extLst>
                <a:ext uri="{28A0092B-C50C-407E-A947-70E740481C1C}">
                  <a14:useLocalDpi xmlns:a14="http://schemas.microsoft.com/office/drawing/2010/main"/>
                </a:ext>
              </a:extLst>
            </a:blip>
            <a:srcRect/>
            <a:stretch>
              <a:fillRect/>
            </a:stretch>
          </p:blipFill>
          <p:spPr bwMode="auto">
            <a:xfrm>
              <a:off x="5519769" y="6091117"/>
              <a:ext cx="365760"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8" name="WindowsPhone"/>
          <p:cNvGrpSpPr>
            <a:grpSpLocks noChangeAspect="1"/>
          </p:cNvGrpSpPr>
          <p:nvPr>
            <p:custDataLst>
              <p:custData r:id="rId2"/>
            </p:custDataLst>
          </p:nvPr>
        </p:nvGrpSpPr>
        <p:grpSpPr>
          <a:xfrm>
            <a:off x="3930117" y="3812340"/>
            <a:ext cx="210085" cy="391001"/>
            <a:chOff x="2839503" y="1"/>
            <a:chExt cx="3464995" cy="6857998"/>
          </a:xfrm>
        </p:grpSpPr>
        <p:grpSp>
          <p:nvGrpSpPr>
            <p:cNvPr id="120" name="Group 2"/>
            <p:cNvGrpSpPr/>
            <p:nvPr/>
          </p:nvGrpSpPr>
          <p:grpSpPr>
            <a:xfrm>
              <a:off x="2839503" y="1"/>
              <a:ext cx="3464995" cy="6857998"/>
              <a:chOff x="2839503" y="1"/>
              <a:chExt cx="3464995" cy="6857998"/>
            </a:xfrm>
          </p:grpSpPr>
          <p:grpSp>
            <p:nvGrpSpPr>
              <p:cNvPr id="122" name="Group 4"/>
              <p:cNvGrpSpPr/>
              <p:nvPr/>
            </p:nvGrpSpPr>
            <p:grpSpPr>
              <a:xfrm>
                <a:off x="2839503" y="1"/>
                <a:ext cx="3464995" cy="6857998"/>
                <a:chOff x="2834639" y="1"/>
                <a:chExt cx="3464995" cy="6857998"/>
              </a:xfrm>
            </p:grpSpPr>
            <p:sp>
              <p:nvSpPr>
                <p:cNvPr id="124" name="Rounded Rectangle 6"/>
                <p:cNvSpPr/>
                <p:nvPr userDrawn="1"/>
              </p:nvSpPr>
              <p:spPr>
                <a:xfrm>
                  <a:off x="2834639" y="1"/>
                  <a:ext cx="3464995" cy="6857998"/>
                </a:xfrm>
                <a:prstGeom prst="roundRect">
                  <a:avLst>
                    <a:gd name="adj" fmla="val 5515"/>
                  </a:avLst>
                </a:prstGeom>
                <a:solidFill>
                  <a:srgbClr val="FFFFFF"/>
                </a:solidFill>
                <a:ln w="3175">
                  <a:solidFill>
                    <a:srgbClr val="000000">
                      <a:lumMod val="95000"/>
                      <a:lumOff val="5000"/>
                    </a:srgbClr>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25" name="Rounded Rectangle 7"/>
                <p:cNvSpPr/>
                <p:nvPr/>
              </p:nvSpPr>
              <p:spPr>
                <a:xfrm>
                  <a:off x="2928205" y="91440"/>
                  <a:ext cx="3276600" cy="6659880"/>
                </a:xfrm>
                <a:prstGeom prst="roundRect">
                  <a:avLst>
                    <a:gd name="adj" fmla="val 2819"/>
                  </a:avLst>
                </a:prstGeom>
                <a:solidFill>
                  <a:srgbClr val="FFFFFF">
                    <a:lumMod val="65000"/>
                  </a:srgbClr>
                </a:solidFill>
                <a:ln w="3175" cap="flat" cmpd="sng" algn="ctr">
                  <a:solidFill>
                    <a:sysClr val="windowText" lastClr="000000">
                      <a:lumMod val="75000"/>
                      <a:lumOff val="25000"/>
                    </a:sysClr>
                  </a:solidFill>
                  <a:prstDash val="solid"/>
                </a:ln>
                <a:effectLst/>
              </p:spPr>
              <p:txBody>
                <a:bodyPr rot="0" spcFirstLastPara="0" vertOverflow="overflow" horzOverflow="overflow" vert="horz" wrap="square" lIns="34290" tIns="34290" rIns="68580" bIns="34290" numCol="1" spcCol="0" rtlCol="0" fromWordArt="0" anchor="ctr" anchorCtr="0" forceAA="0" compatLnSpc="1">
                  <a:prstTxWarp prst="textNoShape">
                    <a:avLst/>
                  </a:prstTxWarp>
                  <a:noAutofit/>
                </a:bodyPr>
                <a:lstStyle/>
                <a:p>
                  <a:pPr algn="ctr" defTabSz="685800" eaLnBrk="0" hangingPunct="0">
                    <a:defRPr/>
                  </a:pPr>
                  <a:endParaRPr lang="en-US" sz="600" b="1" kern="0" dirty="0">
                    <a:solidFill>
                      <a:prstClr val="black">
                        <a:lumMod val="75000"/>
                        <a:lumOff val="25000"/>
                      </a:prstClr>
                    </a:solidFill>
                    <a:latin typeface="Segoe UI"/>
                  </a:endParaRPr>
                </a:p>
              </p:txBody>
            </p:sp>
            <p:sp>
              <p:nvSpPr>
                <p:cNvPr id="126" name="Rectangle 8"/>
                <p:cNvSpPr/>
                <p:nvPr userDrawn="1"/>
              </p:nvSpPr>
              <p:spPr>
                <a:xfrm>
                  <a:off x="3050294" y="482052"/>
                  <a:ext cx="3038083" cy="5074922"/>
                </a:xfrm>
                <a:prstGeom prst="rect">
                  <a:avLst/>
                </a:prstGeom>
                <a:solidFill>
                  <a:srgbClr val="FFFFFF"/>
                </a:solidFill>
                <a:ln w="3175">
                  <a:solidFill>
                    <a:srgbClr val="000000"/>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300" b="1" dirty="0">
                    <a:solidFill>
                      <a:srgbClr val="024E2B"/>
                    </a:solidFill>
                    <a:latin typeface="微软雅黑" panose="020B0503020204020204" pitchFamily="34" charset="-122"/>
                    <a:ea typeface="微软雅黑" panose="020B0503020204020204" pitchFamily="34" charset="-122"/>
                  </a:endParaRPr>
                </a:p>
              </p:txBody>
            </p:sp>
            <p:sp>
              <p:nvSpPr>
                <p:cNvPr id="127" name="Left Arrow 9"/>
                <p:cNvSpPr/>
                <p:nvPr userDrawn="1"/>
              </p:nvSpPr>
              <p:spPr>
                <a:xfrm>
                  <a:off x="3300730" y="6215335"/>
                  <a:ext cx="270769" cy="117324"/>
                </a:xfrm>
                <a:prstGeom prst="leftArrow">
                  <a:avLst>
                    <a:gd name="adj1" fmla="val 0"/>
                    <a:gd name="adj2" fmla="val 91165"/>
                  </a:avLst>
                </a:prstGeom>
                <a:noFill/>
                <a:ln w="3175">
                  <a:solidFill>
                    <a:srgbClr val="FFFFFF"/>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grpSp>
              <p:nvGrpSpPr>
                <p:cNvPr id="128" name="Group 10"/>
                <p:cNvGrpSpPr/>
                <p:nvPr/>
              </p:nvGrpSpPr>
              <p:grpSpPr>
                <a:xfrm rot="21384124">
                  <a:off x="4457215" y="6161552"/>
                  <a:ext cx="212326" cy="227346"/>
                  <a:chOff x="4194362" y="5874647"/>
                  <a:chExt cx="252148" cy="269985"/>
                </a:xfrm>
                <a:solidFill>
                  <a:srgbClr val="FFFFFF"/>
                </a:solidFill>
              </p:grpSpPr>
              <p:sp>
                <p:nvSpPr>
                  <p:cNvPr id="130" name="Flowchart: Stored Data 12"/>
                  <p:cNvSpPr/>
                  <p:nvPr/>
                </p:nvSpPr>
                <p:spPr>
                  <a:xfrm rot="6230930">
                    <a:off x="4218638" y="5878261"/>
                    <a:ext cx="115927" cy="108699"/>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31" name="Flowchart: Stored Data 13"/>
                  <p:cNvSpPr/>
                  <p:nvPr/>
                </p:nvSpPr>
                <p:spPr>
                  <a:xfrm rot="6230930">
                    <a:off x="4190748" y="5989157"/>
                    <a:ext cx="115927" cy="108699"/>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32" name="Flowchart: Stored Data 14"/>
                  <p:cNvSpPr/>
                  <p:nvPr/>
                </p:nvSpPr>
                <p:spPr>
                  <a:xfrm rot="16979296">
                    <a:off x="4335573" y="5922200"/>
                    <a:ext cx="114310" cy="107565"/>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33" name="Flowchart: Stored Data 15"/>
                  <p:cNvSpPr/>
                  <p:nvPr/>
                </p:nvSpPr>
                <p:spPr>
                  <a:xfrm rot="16979296">
                    <a:off x="4307999" y="6032886"/>
                    <a:ext cx="115927" cy="107565"/>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grpSp>
            <p:sp>
              <p:nvSpPr>
                <p:cNvPr id="129" name="Rounded Rectangle 11"/>
                <p:cNvSpPr/>
                <p:nvPr/>
              </p:nvSpPr>
              <p:spPr>
                <a:xfrm>
                  <a:off x="4138146" y="266078"/>
                  <a:ext cx="860720" cy="52045"/>
                </a:xfrm>
                <a:prstGeom prst="roundRect">
                  <a:avLst/>
                </a:prstGeom>
                <a:solidFill>
                  <a:srgbClr val="FFFFFF">
                    <a:lumMod val="95000"/>
                  </a:srgbClr>
                </a:solidFill>
                <a:ln w="3175" cap="flat" cmpd="sng" algn="ctr">
                  <a:solidFill>
                    <a:sysClr val="windowText" lastClr="000000">
                      <a:lumMod val="75000"/>
                      <a:lumOff val="25000"/>
                    </a:sysClr>
                  </a:solidFill>
                  <a:prstDash val="solid"/>
                </a:ln>
                <a:effectLst/>
              </p:spPr>
              <p:txBody>
                <a:bodyPr rot="0" spcFirstLastPara="0" vertOverflow="overflow" horzOverflow="overflow" vert="horz" wrap="square" lIns="34290" tIns="34290" rIns="68580" bIns="34290" numCol="1" spcCol="0" rtlCol="0" fromWordArt="0" anchor="ctr" anchorCtr="0" forceAA="0" compatLnSpc="1">
                  <a:prstTxWarp prst="textNoShape">
                    <a:avLst/>
                  </a:prstTxWarp>
                  <a:noAutofit/>
                </a:bodyPr>
                <a:lstStyle/>
                <a:p>
                  <a:pPr algn="ctr" defTabSz="685800" eaLnBrk="0" hangingPunct="0">
                    <a:defRPr/>
                  </a:pPr>
                  <a:endParaRPr lang="en-US" sz="600" b="1" kern="0" dirty="0">
                    <a:solidFill>
                      <a:prstClr val="black">
                        <a:lumMod val="75000"/>
                        <a:lumOff val="25000"/>
                      </a:prstClr>
                    </a:solidFill>
                    <a:latin typeface="Segoe UI"/>
                  </a:endParaRPr>
                </a:p>
              </p:txBody>
            </p:sp>
          </p:grpSp>
          <p:sp>
            <p:nvSpPr>
              <p:cNvPr id="123" name="Rectangle 5"/>
              <p:cNvSpPr/>
              <p:nvPr/>
            </p:nvSpPr>
            <p:spPr>
              <a:xfrm>
                <a:off x="3054545" y="434768"/>
                <a:ext cx="3038697" cy="235880"/>
              </a:xfrm>
              <a:prstGeom prst="rect">
                <a:avLst/>
              </a:prstGeom>
              <a:solidFill>
                <a:srgbClr val="000000">
                  <a:alpha val="35000"/>
                </a:srgbClr>
              </a:solidFill>
              <a:ln w="12700" cap="flat" cmpd="sng" algn="ctr">
                <a:noFill/>
                <a:prstDash val="solid"/>
              </a:ln>
              <a:effectLst/>
            </p:spPr>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r" defTabSz="685800" fontAlgn="auto">
                  <a:spcBef>
                    <a:spcPts val="0"/>
                  </a:spcBef>
                  <a:spcAft>
                    <a:spcPts val="0"/>
                  </a:spcAft>
                  <a:defRPr/>
                </a:pPr>
                <a:r>
                  <a:rPr lang="en-US" sz="150" b="1" kern="0" dirty="0">
                    <a:solidFill>
                      <a:srgbClr val="FFFFFF"/>
                    </a:solidFill>
                    <a:latin typeface="Segoe UI"/>
                    <a:ea typeface="华文细黑"/>
                  </a:rPr>
                  <a:t>12:38</a:t>
                </a:r>
              </a:p>
            </p:txBody>
          </p:sp>
        </p:grpSp>
        <p:pic>
          <p:nvPicPr>
            <p:cNvPr id="121" name="Picture 2" descr="C:\Users\t-dantay\Documents\WPIcons\appbar.feature.search.rest.png"/>
            <p:cNvPicPr>
              <a:picLocks noChangeAspect="1" noChangeArrowheads="1"/>
            </p:cNvPicPr>
            <p:nvPr/>
          </p:nvPicPr>
          <p:blipFill>
            <a:blip r:embed="rId8" cstate="print">
              <a:lum bright="70000" contrast="-70000"/>
              <a:extLst>
                <a:ext uri="{28A0092B-C50C-407E-A947-70E740481C1C}">
                  <a14:useLocalDpi xmlns:a14="http://schemas.microsoft.com/office/drawing/2010/main"/>
                </a:ext>
              </a:extLst>
            </a:blip>
            <a:srcRect/>
            <a:stretch>
              <a:fillRect/>
            </a:stretch>
          </p:blipFill>
          <p:spPr bwMode="auto">
            <a:xfrm>
              <a:off x="5519769" y="6091117"/>
              <a:ext cx="365760" cy="365760"/>
            </a:xfrm>
            <a:prstGeom prst="rect">
              <a:avLst/>
            </a:prstGeom>
            <a:noFill/>
            <a:extLst>
              <a:ext uri="{909E8E84-426E-40DD-AFC4-6F175D3DCCD1}">
                <a14:hiddenFill xmlns:a14="http://schemas.microsoft.com/office/drawing/2010/main">
                  <a:solidFill>
                    <a:srgbClr val="FFFFFF"/>
                  </a:solidFill>
                </a14:hiddenFill>
              </a:ext>
            </a:extLst>
          </p:spPr>
        </p:pic>
      </p:grpSp>
      <p:sp>
        <p:nvSpPr>
          <p:cNvPr id="135" name="矩形 134"/>
          <p:cNvSpPr>
            <a:spLocks noChangeArrowheads="1"/>
          </p:cNvSpPr>
          <p:nvPr/>
        </p:nvSpPr>
        <p:spPr bwMode="auto">
          <a:xfrm>
            <a:off x="5669156" y="2571751"/>
            <a:ext cx="2484276" cy="4570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378">
              <a:lnSpc>
                <a:spcPct val="120000"/>
              </a:lnSpc>
              <a:spcBef>
                <a:spcPct val="0"/>
              </a:spcBef>
              <a:buNone/>
              <a:defRPr/>
            </a:pPr>
            <a:r>
              <a:rPr lang="en-US" altLang="zh-CN" sz="1050" dirty="0">
                <a:solidFill>
                  <a:srgbClr val="000000"/>
                </a:solidFill>
                <a:cs typeface="微软雅黑" panose="020B0503020204020204" pitchFamily="34" charset="-122"/>
                <a:sym typeface="微软雅黑" panose="020B0503020204020204" pitchFamily="34" charset="-122"/>
              </a:rPr>
              <a:t>DHCP</a:t>
            </a:r>
            <a:r>
              <a:rPr lang="zh-CN" altLang="en-US" sz="1050" dirty="0">
                <a:solidFill>
                  <a:srgbClr val="000000"/>
                </a:solidFill>
                <a:cs typeface="微软雅黑" panose="020B0503020204020204" pitchFamily="34" charset="-122"/>
                <a:sym typeface="微软雅黑" panose="020B0503020204020204" pitchFamily="34" charset="-122"/>
              </a:rPr>
              <a:t>报文触发，免认证，免计费，不用业务，分属不同</a:t>
            </a:r>
            <a:r>
              <a:rPr lang="en-US" altLang="zh-CN" sz="1050" dirty="0">
                <a:solidFill>
                  <a:srgbClr val="000000"/>
                </a:solidFill>
                <a:cs typeface="微软雅黑" panose="020B0503020204020204" pitchFamily="34" charset="-122"/>
                <a:sym typeface="微软雅黑" panose="020B0503020204020204" pitchFamily="34" charset="-122"/>
              </a:rPr>
              <a:t>VPN</a:t>
            </a:r>
            <a:r>
              <a:rPr lang="zh-CN" altLang="en-US" sz="1050" dirty="0">
                <a:solidFill>
                  <a:srgbClr val="000000"/>
                </a:solidFill>
                <a:cs typeface="微软雅黑" panose="020B0503020204020204" pitchFamily="34" charset="-122"/>
                <a:sym typeface="微软雅黑" panose="020B0503020204020204" pitchFamily="34" charset="-122"/>
              </a:rPr>
              <a:t>域</a:t>
            </a:r>
          </a:p>
        </p:txBody>
      </p:sp>
    </p:spTree>
    <p:extLst>
      <p:ext uri="{BB962C8B-B14F-4D97-AF65-F5344CB8AC3E}">
        <p14:creationId xmlns:p14="http://schemas.microsoft.com/office/powerpoint/2010/main" val="417434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语音多媒体业务</a:t>
            </a:r>
            <a:endParaRPr lang="zh-CN" altLang="en-US" dirty="0"/>
          </a:p>
        </p:txBody>
      </p:sp>
      <p:sp>
        <p:nvSpPr>
          <p:cNvPr id="130" name="矩形 129"/>
          <p:cNvSpPr/>
          <p:nvPr/>
        </p:nvSpPr>
        <p:spPr>
          <a:xfrm>
            <a:off x="1015332" y="1267332"/>
            <a:ext cx="7236804" cy="1196407"/>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a:t>
            </a:r>
            <a:r>
              <a:rPr lang="en-US" altLang="zh-CN" sz="1100" kern="0" dirty="0" err="1">
                <a:solidFill>
                  <a:srgbClr val="262626"/>
                </a:solidFill>
                <a:latin typeface="微软雅黑" panose="020B0503020204020204" pitchFamily="34" charset="-122"/>
                <a:ea typeface="微软雅黑" panose="020B0503020204020204" pitchFamily="34" charset="-122"/>
              </a:rPr>
              <a:t>vpn</a:t>
            </a:r>
            <a:r>
              <a:rPr lang="en-US" altLang="zh-CN" sz="1100" kern="0" dirty="0">
                <a:solidFill>
                  <a:srgbClr val="262626"/>
                </a:solidFill>
                <a:latin typeface="微软雅黑" panose="020B0503020204020204" pitchFamily="34" charset="-122"/>
                <a:ea typeface="微软雅黑" panose="020B0503020204020204" pitchFamily="34" charset="-122"/>
              </a:rPr>
              <a:t>-instance </a:t>
            </a:r>
            <a:r>
              <a:rPr lang="en-US" altLang="zh-CN" sz="1100" kern="0" dirty="0" err="1">
                <a:solidFill>
                  <a:srgbClr val="262626"/>
                </a:solidFill>
                <a:latin typeface="微软雅黑" panose="020B0503020204020204" pitchFamily="34" charset="-122"/>
                <a:ea typeface="微软雅黑" panose="020B0503020204020204" pitchFamily="34" charset="-122"/>
              </a:rPr>
              <a:t>IMS_Terminal</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vpn</a:t>
            </a:r>
            <a:r>
              <a:rPr lang="en-US" altLang="zh-CN" sz="1100" kern="0" dirty="0">
                <a:solidFill>
                  <a:srgbClr val="262626"/>
                </a:solidFill>
                <a:latin typeface="微软雅黑" panose="020B0503020204020204" pitchFamily="34" charset="-122"/>
                <a:ea typeface="微软雅黑" panose="020B0503020204020204" pitchFamily="34" charset="-122"/>
              </a:rPr>
              <a:t>-instance-</a:t>
            </a:r>
            <a:r>
              <a:rPr lang="en-US" altLang="zh-CN" sz="1100" kern="0" dirty="0" err="1">
                <a:solidFill>
                  <a:srgbClr val="262626"/>
                </a:solidFill>
                <a:latin typeface="微软雅黑" panose="020B0503020204020204" pitchFamily="34" charset="-122"/>
                <a:ea typeface="微软雅黑" panose="020B0503020204020204" pitchFamily="34" charset="-122"/>
              </a:rPr>
              <a:t>IMS_Terminal</a:t>
            </a:r>
            <a:r>
              <a:rPr lang="en-US" altLang="zh-CN" sz="1100" kern="0" dirty="0">
                <a:solidFill>
                  <a:srgbClr val="262626"/>
                </a:solidFill>
                <a:latin typeface="微软雅黑" panose="020B0503020204020204" pitchFamily="34" charset="-122"/>
                <a:ea typeface="微软雅黑" panose="020B0503020204020204" pitchFamily="34" charset="-122"/>
              </a:rPr>
              <a:t>] route-distinguisher 1000:1</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vpn</a:t>
            </a:r>
            <a:r>
              <a:rPr lang="en-US" altLang="zh-CN" sz="1100" kern="0" dirty="0">
                <a:solidFill>
                  <a:srgbClr val="262626"/>
                </a:solidFill>
                <a:latin typeface="微软雅黑" panose="020B0503020204020204" pitchFamily="34" charset="-122"/>
                <a:ea typeface="微软雅黑" panose="020B0503020204020204" pitchFamily="34" charset="-122"/>
              </a:rPr>
              <a:t>-instance-</a:t>
            </a:r>
            <a:r>
              <a:rPr lang="en-US" altLang="zh-CN" sz="1100" kern="0" dirty="0" err="1">
                <a:solidFill>
                  <a:srgbClr val="262626"/>
                </a:solidFill>
                <a:latin typeface="微软雅黑" panose="020B0503020204020204" pitchFamily="34" charset="-122"/>
                <a:ea typeface="微软雅黑" panose="020B0503020204020204" pitchFamily="34" charset="-122"/>
              </a:rPr>
              <a:t>IMS_Terminal</a:t>
            </a:r>
            <a:r>
              <a:rPr lang="en-US" altLang="zh-CN" sz="1100" kern="0" dirty="0">
                <a:solidFill>
                  <a:srgbClr val="262626"/>
                </a:solidFill>
                <a:latin typeface="微软雅黑" panose="020B0503020204020204" pitchFamily="34" charset="-122"/>
                <a:ea typeface="微软雅黑" panose="020B0503020204020204" pitchFamily="34" charset="-122"/>
              </a:rPr>
              <a:t>] </a:t>
            </a:r>
            <a:r>
              <a:rPr lang="en-US" altLang="zh-CN" sz="1100" kern="0" dirty="0" err="1">
                <a:solidFill>
                  <a:srgbClr val="262626"/>
                </a:solidFill>
                <a:latin typeface="微软雅黑" panose="020B0503020204020204" pitchFamily="34" charset="-122"/>
                <a:ea typeface="微软雅黑" panose="020B0503020204020204" pitchFamily="34" charset="-122"/>
              </a:rPr>
              <a:t>vpn</a:t>
            </a:r>
            <a:r>
              <a:rPr lang="en-US" altLang="zh-CN" sz="1100" kern="0" dirty="0">
                <a:solidFill>
                  <a:srgbClr val="262626"/>
                </a:solidFill>
                <a:latin typeface="微软雅黑" panose="020B0503020204020204" pitchFamily="34" charset="-122"/>
                <a:ea typeface="微软雅黑" panose="020B0503020204020204" pitchFamily="34" charset="-122"/>
              </a:rPr>
              <a:t>-target 1000:1 import-</a:t>
            </a:r>
            <a:r>
              <a:rPr lang="en-US" altLang="zh-CN" sz="1100" kern="0" dirty="0" err="1">
                <a:solidFill>
                  <a:srgbClr val="262626"/>
                </a:solidFill>
                <a:latin typeface="微软雅黑" panose="020B0503020204020204" pitchFamily="34" charset="-122"/>
                <a:ea typeface="微软雅黑" panose="020B0503020204020204" pitchFamily="34" charset="-122"/>
              </a:rPr>
              <a:t>extcommunity</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vpn</a:t>
            </a:r>
            <a:r>
              <a:rPr lang="en-US" altLang="zh-CN" sz="1100" kern="0" dirty="0">
                <a:solidFill>
                  <a:srgbClr val="262626"/>
                </a:solidFill>
                <a:latin typeface="微软雅黑" panose="020B0503020204020204" pitchFamily="34" charset="-122"/>
                <a:ea typeface="微软雅黑" panose="020B0503020204020204" pitchFamily="34" charset="-122"/>
              </a:rPr>
              <a:t>-instance-</a:t>
            </a:r>
            <a:r>
              <a:rPr lang="en-US" altLang="zh-CN" sz="1100" kern="0" dirty="0" err="1">
                <a:solidFill>
                  <a:srgbClr val="262626"/>
                </a:solidFill>
                <a:latin typeface="微软雅黑" panose="020B0503020204020204" pitchFamily="34" charset="-122"/>
                <a:ea typeface="微软雅黑" panose="020B0503020204020204" pitchFamily="34" charset="-122"/>
              </a:rPr>
              <a:t>IMS_Terminal</a:t>
            </a:r>
            <a:r>
              <a:rPr lang="en-US" altLang="zh-CN" sz="1100" kern="0" dirty="0">
                <a:solidFill>
                  <a:srgbClr val="262626"/>
                </a:solidFill>
                <a:latin typeface="微软雅黑" panose="020B0503020204020204" pitchFamily="34" charset="-122"/>
                <a:ea typeface="微软雅黑" panose="020B0503020204020204" pitchFamily="34" charset="-122"/>
              </a:rPr>
              <a:t>] </a:t>
            </a:r>
            <a:r>
              <a:rPr lang="en-US" altLang="zh-CN" sz="1100" kern="0" dirty="0" err="1">
                <a:solidFill>
                  <a:srgbClr val="262626"/>
                </a:solidFill>
                <a:latin typeface="微软雅黑" panose="020B0503020204020204" pitchFamily="34" charset="-122"/>
                <a:ea typeface="微软雅黑" panose="020B0503020204020204" pitchFamily="34" charset="-122"/>
              </a:rPr>
              <a:t>vpn</a:t>
            </a:r>
            <a:r>
              <a:rPr lang="en-US" altLang="zh-CN" sz="1100" kern="0" dirty="0">
                <a:solidFill>
                  <a:srgbClr val="262626"/>
                </a:solidFill>
                <a:latin typeface="微软雅黑" panose="020B0503020204020204" pitchFamily="34" charset="-122"/>
                <a:ea typeface="微软雅黑" panose="020B0503020204020204" pitchFamily="34" charset="-122"/>
              </a:rPr>
              <a:t>-target 1000:1 export-</a:t>
            </a:r>
            <a:r>
              <a:rPr lang="en-US" altLang="zh-CN" sz="1100" kern="0" dirty="0" err="1">
                <a:solidFill>
                  <a:srgbClr val="262626"/>
                </a:solidFill>
                <a:latin typeface="微软雅黑" panose="020B0503020204020204" pitchFamily="34" charset="-122"/>
                <a:ea typeface="微软雅黑" panose="020B0503020204020204" pitchFamily="34" charset="-122"/>
              </a:rPr>
              <a:t>extcommunity</a:t>
            </a:r>
            <a:endParaRPr lang="en-US" altLang="zh-CN" sz="1100" kern="0" dirty="0">
              <a:solidFill>
                <a:srgbClr val="262626"/>
              </a:solidFill>
              <a:latin typeface="微软雅黑" panose="020B0503020204020204" pitchFamily="34" charset="-122"/>
              <a:ea typeface="微软雅黑" panose="020B0503020204020204" pitchFamily="34" charset="-122"/>
            </a:endParaRPr>
          </a:p>
        </p:txBody>
      </p:sp>
      <p:sp>
        <p:nvSpPr>
          <p:cNvPr id="132" name="矩形 131"/>
          <p:cNvSpPr/>
          <p:nvPr/>
        </p:nvSpPr>
        <p:spPr>
          <a:xfrm>
            <a:off x="953598" y="1059582"/>
            <a:ext cx="7073640"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配置</a:t>
            </a:r>
            <a:r>
              <a:rPr lang="en-US" altLang="zh-CN" sz="900" dirty="0">
                <a:solidFill>
                  <a:srgbClr val="4A4949"/>
                </a:solidFill>
                <a:latin typeface="微软雅黑" panose="020B0503020204020204" pitchFamily="34" charset="-122"/>
                <a:ea typeface="微软雅黑" panose="020B0503020204020204" pitchFamily="34" charset="-122"/>
              </a:rPr>
              <a:t>VPN</a:t>
            </a:r>
            <a:r>
              <a:rPr lang="zh-CN" altLang="en-US" sz="900" dirty="0">
                <a:solidFill>
                  <a:srgbClr val="4A4949"/>
                </a:solidFill>
                <a:latin typeface="微软雅黑" panose="020B0503020204020204" pitchFamily="34" charset="-122"/>
                <a:ea typeface="微软雅黑" panose="020B0503020204020204" pitchFamily="34" charset="-122"/>
              </a:rPr>
              <a:t>实例</a:t>
            </a:r>
          </a:p>
        </p:txBody>
      </p:sp>
      <p:sp>
        <p:nvSpPr>
          <p:cNvPr id="7" name="矩形 6"/>
          <p:cNvSpPr/>
          <p:nvPr/>
        </p:nvSpPr>
        <p:spPr>
          <a:xfrm>
            <a:off x="1003210" y="2867808"/>
            <a:ext cx="7236804" cy="1744742"/>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[BRAS]dhcp enable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dhcp</a:t>
            </a:r>
            <a:r>
              <a:rPr lang="en-US" altLang="zh-CN" sz="1100" kern="0" dirty="0">
                <a:solidFill>
                  <a:srgbClr val="262626"/>
                </a:solidFill>
                <a:latin typeface="微软雅黑" panose="020B0503020204020204" pitchFamily="34" charset="-122"/>
                <a:ea typeface="微软雅黑" panose="020B0503020204020204" pitchFamily="34" charset="-122"/>
              </a:rPr>
              <a:t> server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-pool IMS-1</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[BRAS-dhcp-pool-ims-1] </a:t>
            </a:r>
            <a:r>
              <a:rPr lang="en-US" altLang="zh-CN" sz="1100" kern="0" dirty="0" err="1">
                <a:solidFill>
                  <a:srgbClr val="262626"/>
                </a:solidFill>
                <a:latin typeface="微软雅黑" panose="020B0503020204020204" pitchFamily="34" charset="-122"/>
                <a:ea typeface="微软雅黑" panose="020B0503020204020204" pitchFamily="34" charset="-122"/>
              </a:rPr>
              <a:t>vpn</a:t>
            </a:r>
            <a:r>
              <a:rPr lang="en-US" altLang="zh-CN" sz="1100" kern="0" dirty="0">
                <a:solidFill>
                  <a:srgbClr val="262626"/>
                </a:solidFill>
                <a:latin typeface="微软雅黑" panose="020B0503020204020204" pitchFamily="34" charset="-122"/>
                <a:ea typeface="微软雅黑" panose="020B0503020204020204" pitchFamily="34" charset="-122"/>
              </a:rPr>
              <a:t>-instance </a:t>
            </a:r>
            <a:r>
              <a:rPr lang="en-US" altLang="zh-CN" sz="1100" kern="0" dirty="0" err="1">
                <a:solidFill>
                  <a:srgbClr val="262626"/>
                </a:solidFill>
                <a:latin typeface="微软雅黑" panose="020B0503020204020204" pitchFamily="34" charset="-122"/>
                <a:ea typeface="微软雅黑" panose="020B0503020204020204" pitchFamily="34" charset="-122"/>
              </a:rPr>
              <a:t>IMS_Terminal</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[BRAS-dhcp-pool-ims-1] gateway-list 10.22.50.1 </a:t>
            </a:r>
            <a:r>
              <a:rPr lang="en-US" altLang="zh-CN" sz="1100" kern="0" dirty="0">
                <a:solidFill>
                  <a:srgbClr val="FF0000"/>
                </a:solidFill>
                <a:latin typeface="微软雅黑" panose="020B0503020204020204" pitchFamily="34" charset="-122"/>
                <a:ea typeface="微软雅黑" panose="020B0503020204020204" pitchFamily="34" charset="-122"/>
              </a:rPr>
              <a:t>export-route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[BRAS-dhcp-pool-ims-1] network 10.22.50.0 23 </a:t>
            </a:r>
            <a:r>
              <a:rPr lang="en-US" altLang="zh-CN" sz="1100" kern="0" dirty="0">
                <a:solidFill>
                  <a:srgbClr val="FF0000"/>
                </a:solidFill>
                <a:latin typeface="微软雅黑" panose="020B0503020204020204" pitchFamily="34" charset="-122"/>
                <a:ea typeface="微软雅黑" panose="020B0503020204020204" pitchFamily="34" charset="-122"/>
              </a:rPr>
              <a:t>export-route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[BRAS-dhcp-pool-ims-1] forbidden-</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10.22.50.1</a:t>
            </a:r>
          </a:p>
        </p:txBody>
      </p:sp>
      <p:sp>
        <p:nvSpPr>
          <p:cNvPr id="8" name="矩形 7"/>
          <p:cNvSpPr/>
          <p:nvPr/>
        </p:nvSpPr>
        <p:spPr>
          <a:xfrm>
            <a:off x="941476" y="2660059"/>
            <a:ext cx="7073640"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配置</a:t>
            </a:r>
            <a:r>
              <a:rPr lang="en-US" altLang="zh-CN" sz="900" dirty="0">
                <a:solidFill>
                  <a:srgbClr val="4A4949"/>
                </a:solidFill>
                <a:latin typeface="微软雅黑" panose="020B0503020204020204" pitchFamily="34" charset="-122"/>
                <a:ea typeface="微软雅黑" panose="020B0503020204020204" pitchFamily="34" charset="-122"/>
              </a:rPr>
              <a:t>DHCP</a:t>
            </a:r>
            <a:r>
              <a:rPr lang="zh-CN" altLang="en-US" sz="900" dirty="0">
                <a:solidFill>
                  <a:srgbClr val="4A4949"/>
                </a:solidFill>
                <a:latin typeface="微软雅黑" panose="020B0503020204020204" pitchFamily="34" charset="-122"/>
                <a:ea typeface="微软雅黑" panose="020B0503020204020204" pitchFamily="34" charset="-122"/>
              </a:rPr>
              <a:t>，发布网关和网段路由，并绑定</a:t>
            </a:r>
            <a:r>
              <a:rPr lang="en-US" altLang="zh-CN" sz="900" dirty="0">
                <a:solidFill>
                  <a:srgbClr val="4A4949"/>
                </a:solidFill>
                <a:latin typeface="微软雅黑" panose="020B0503020204020204" pitchFamily="34" charset="-122"/>
                <a:ea typeface="微软雅黑" panose="020B0503020204020204" pitchFamily="34" charset="-122"/>
              </a:rPr>
              <a:t>VPN</a:t>
            </a:r>
            <a:r>
              <a:rPr lang="zh-CN" altLang="en-US" sz="900" dirty="0">
                <a:solidFill>
                  <a:srgbClr val="4A4949"/>
                </a:solidFill>
                <a:latin typeface="微软雅黑" panose="020B0503020204020204" pitchFamily="34" charset="-122"/>
                <a:ea typeface="微软雅黑" panose="020B0503020204020204" pitchFamily="34" charset="-122"/>
              </a:rPr>
              <a:t>实例</a:t>
            </a:r>
          </a:p>
        </p:txBody>
      </p:sp>
    </p:spTree>
    <p:extLst>
      <p:ext uri="{BB962C8B-B14F-4D97-AF65-F5344CB8AC3E}">
        <p14:creationId xmlns:p14="http://schemas.microsoft.com/office/powerpoint/2010/main" val="74391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语音多媒体业务</a:t>
            </a:r>
            <a:endParaRPr lang="zh-CN" altLang="en-US" dirty="0"/>
          </a:p>
        </p:txBody>
      </p:sp>
      <p:sp>
        <p:nvSpPr>
          <p:cNvPr id="130" name="矩形 129"/>
          <p:cNvSpPr/>
          <p:nvPr/>
        </p:nvSpPr>
        <p:spPr>
          <a:xfrm>
            <a:off x="1015332" y="1267332"/>
            <a:ext cx="7236804" cy="1034389"/>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dhcp pool-group </a:t>
            </a:r>
            <a:r>
              <a:rPr lang="en-US" altLang="zh-CN" sz="1100" kern="0" dirty="0" err="1">
                <a:solidFill>
                  <a:srgbClr val="262626"/>
                </a:solidFill>
                <a:latin typeface="微软雅黑" panose="020B0503020204020204" pitchFamily="34" charset="-122"/>
                <a:ea typeface="微软雅黑" panose="020B0503020204020204" pitchFamily="34" charset="-122"/>
              </a:rPr>
              <a:t>ims</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[BRAS-dhcp-pool-group-</a:t>
            </a:r>
            <a:r>
              <a:rPr lang="en-US" altLang="zh-CN" sz="1100" kern="0" dirty="0" err="1">
                <a:solidFill>
                  <a:srgbClr val="262626"/>
                </a:solidFill>
                <a:latin typeface="微软雅黑" panose="020B0503020204020204" pitchFamily="34" charset="-122"/>
                <a:ea typeface="微软雅黑" panose="020B0503020204020204" pitchFamily="34" charset="-122"/>
              </a:rPr>
              <a:t>ims</a:t>
            </a:r>
            <a:r>
              <a:rPr lang="en-US" altLang="zh-CN"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err="1">
                <a:solidFill>
                  <a:srgbClr val="262626"/>
                </a:solidFill>
                <a:latin typeface="微软雅黑" panose="020B0503020204020204" pitchFamily="34" charset="-122"/>
                <a:ea typeface="微软雅黑" panose="020B0503020204020204" pitchFamily="34" charset="-122"/>
              </a:rPr>
              <a:t>vpn</a:t>
            </a:r>
            <a:r>
              <a:rPr lang="en-US" altLang="zh-CN" sz="1100" kern="0" dirty="0">
                <a:solidFill>
                  <a:srgbClr val="262626"/>
                </a:solidFill>
                <a:latin typeface="微软雅黑" panose="020B0503020204020204" pitchFamily="34" charset="-122"/>
                <a:ea typeface="微软雅黑" panose="020B0503020204020204" pitchFamily="34" charset="-122"/>
              </a:rPr>
              <a:t>-instance </a:t>
            </a:r>
            <a:r>
              <a:rPr lang="en-US" altLang="zh-CN" sz="1100" kern="0" dirty="0" err="1">
                <a:solidFill>
                  <a:srgbClr val="262626"/>
                </a:solidFill>
                <a:latin typeface="微软雅黑" panose="020B0503020204020204" pitchFamily="34" charset="-122"/>
                <a:ea typeface="微软雅黑" panose="020B0503020204020204" pitchFamily="34" charset="-122"/>
              </a:rPr>
              <a:t>IMS_Terminal</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[BRAS-dhcp-pool-group-</a:t>
            </a:r>
            <a:r>
              <a:rPr lang="en-US" altLang="zh-CN" sz="1100" kern="0" dirty="0" err="1">
                <a:solidFill>
                  <a:srgbClr val="262626"/>
                </a:solidFill>
                <a:latin typeface="微软雅黑" panose="020B0503020204020204" pitchFamily="34" charset="-122"/>
                <a:ea typeface="微软雅黑" panose="020B0503020204020204" pitchFamily="34" charset="-122"/>
              </a:rPr>
              <a:t>ims</a:t>
            </a:r>
            <a:r>
              <a:rPr lang="en-US" altLang="zh-CN" sz="1100" kern="0" dirty="0">
                <a:solidFill>
                  <a:srgbClr val="262626"/>
                </a:solidFill>
                <a:latin typeface="微软雅黑" panose="020B0503020204020204" pitchFamily="34" charset="-122"/>
                <a:ea typeface="微软雅黑" panose="020B0503020204020204" pitchFamily="34" charset="-122"/>
              </a:rPr>
              <a:t>]pool IMS-1</a:t>
            </a:r>
          </a:p>
        </p:txBody>
      </p:sp>
      <p:sp>
        <p:nvSpPr>
          <p:cNvPr id="131" name="矩形 130"/>
          <p:cNvSpPr/>
          <p:nvPr/>
        </p:nvSpPr>
        <p:spPr>
          <a:xfrm>
            <a:off x="1015332" y="2777554"/>
            <a:ext cx="7229076" cy="1738412"/>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[BRAS]domain name IMS</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isp</a:t>
            </a:r>
            <a:r>
              <a:rPr lang="en-US" altLang="zh-CN"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err="1">
                <a:solidFill>
                  <a:srgbClr val="262626"/>
                </a:solidFill>
                <a:latin typeface="微软雅黑" panose="020B0503020204020204" pitchFamily="34" charset="-122"/>
                <a:ea typeface="微软雅黑" panose="020B0503020204020204" pitchFamily="34" charset="-122"/>
              </a:rPr>
              <a:t>ims</a:t>
            </a:r>
            <a:r>
              <a:rPr lang="en-US" altLang="zh-CN" sz="1100" kern="0" dirty="0">
                <a:solidFill>
                  <a:srgbClr val="262626"/>
                </a:solidFill>
                <a:latin typeface="微软雅黑" panose="020B0503020204020204" pitchFamily="34" charset="-122"/>
                <a:ea typeface="微软雅黑" panose="020B0503020204020204" pitchFamily="34" charset="-122"/>
              </a:rPr>
              <a:t>] authentication </a:t>
            </a:r>
            <a:r>
              <a:rPr lang="en-US" altLang="zh-CN" sz="1100" kern="0" dirty="0" err="1">
                <a:solidFill>
                  <a:srgbClr val="262626"/>
                </a:solidFill>
                <a:latin typeface="微软雅黑" panose="020B0503020204020204" pitchFamily="34" charset="-122"/>
                <a:ea typeface="微软雅黑" panose="020B0503020204020204" pitchFamily="34" charset="-122"/>
              </a:rPr>
              <a:t>ipoe</a:t>
            </a:r>
            <a:r>
              <a:rPr lang="en-US" altLang="zh-CN" sz="1100" kern="0" dirty="0">
                <a:solidFill>
                  <a:srgbClr val="262626"/>
                </a:solidFill>
                <a:latin typeface="微软雅黑" panose="020B0503020204020204" pitchFamily="34" charset="-122"/>
                <a:ea typeface="微软雅黑" panose="020B0503020204020204" pitchFamily="34" charset="-122"/>
              </a:rPr>
              <a:t> none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isp</a:t>
            </a:r>
            <a:r>
              <a:rPr lang="en-US" altLang="zh-CN"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err="1">
                <a:solidFill>
                  <a:srgbClr val="262626"/>
                </a:solidFill>
                <a:latin typeface="微软雅黑" panose="020B0503020204020204" pitchFamily="34" charset="-122"/>
                <a:ea typeface="微软雅黑" panose="020B0503020204020204" pitchFamily="34" charset="-122"/>
              </a:rPr>
              <a:t>ims</a:t>
            </a:r>
            <a:r>
              <a:rPr lang="en-US" altLang="zh-CN" sz="1100" kern="0" dirty="0">
                <a:solidFill>
                  <a:srgbClr val="262626"/>
                </a:solidFill>
                <a:latin typeface="微软雅黑" panose="020B0503020204020204" pitchFamily="34" charset="-122"/>
                <a:ea typeface="微软雅黑" panose="020B0503020204020204" pitchFamily="34" charset="-122"/>
              </a:rPr>
              <a:t>] authorization </a:t>
            </a:r>
            <a:r>
              <a:rPr lang="en-US" altLang="zh-CN" sz="1100" kern="0" dirty="0" err="1">
                <a:solidFill>
                  <a:srgbClr val="262626"/>
                </a:solidFill>
                <a:latin typeface="微软雅黑" panose="020B0503020204020204" pitchFamily="34" charset="-122"/>
                <a:ea typeface="微软雅黑" panose="020B0503020204020204" pitchFamily="34" charset="-122"/>
              </a:rPr>
              <a:t>ipoe</a:t>
            </a:r>
            <a:r>
              <a:rPr lang="en-US" altLang="zh-CN" sz="1100" kern="0" dirty="0">
                <a:solidFill>
                  <a:srgbClr val="262626"/>
                </a:solidFill>
                <a:latin typeface="微软雅黑" panose="020B0503020204020204" pitchFamily="34" charset="-122"/>
                <a:ea typeface="微软雅黑" panose="020B0503020204020204" pitchFamily="34" charset="-122"/>
              </a:rPr>
              <a:t> none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isp</a:t>
            </a:r>
            <a:r>
              <a:rPr lang="en-US" altLang="zh-CN"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err="1">
                <a:solidFill>
                  <a:srgbClr val="262626"/>
                </a:solidFill>
                <a:latin typeface="微软雅黑" panose="020B0503020204020204" pitchFamily="34" charset="-122"/>
                <a:ea typeface="微软雅黑" panose="020B0503020204020204" pitchFamily="34" charset="-122"/>
              </a:rPr>
              <a:t>ims</a:t>
            </a:r>
            <a:r>
              <a:rPr lang="en-US" altLang="zh-CN" sz="1100" kern="0" dirty="0">
                <a:solidFill>
                  <a:srgbClr val="262626"/>
                </a:solidFill>
                <a:latin typeface="微软雅黑" panose="020B0503020204020204" pitchFamily="34" charset="-122"/>
                <a:ea typeface="微软雅黑" panose="020B0503020204020204" pitchFamily="34" charset="-122"/>
              </a:rPr>
              <a:t>] accounting </a:t>
            </a:r>
            <a:r>
              <a:rPr lang="en-US" altLang="zh-CN" sz="1100" kern="0" dirty="0" err="1">
                <a:solidFill>
                  <a:srgbClr val="262626"/>
                </a:solidFill>
                <a:latin typeface="微软雅黑" panose="020B0503020204020204" pitchFamily="34" charset="-122"/>
                <a:ea typeface="微软雅黑" panose="020B0503020204020204" pitchFamily="34" charset="-122"/>
              </a:rPr>
              <a:t>ipoe</a:t>
            </a:r>
            <a:r>
              <a:rPr lang="en-US" altLang="zh-CN" sz="1100" kern="0" dirty="0">
                <a:solidFill>
                  <a:srgbClr val="262626"/>
                </a:solidFill>
                <a:latin typeface="微软雅黑" panose="020B0503020204020204" pitchFamily="34" charset="-122"/>
                <a:ea typeface="微软雅黑" panose="020B0503020204020204" pitchFamily="34" charset="-122"/>
              </a:rPr>
              <a:t> none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isp</a:t>
            </a:r>
            <a:r>
              <a:rPr lang="en-US" altLang="zh-CN"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err="1">
                <a:solidFill>
                  <a:srgbClr val="262626"/>
                </a:solidFill>
                <a:latin typeface="微软雅黑" panose="020B0503020204020204" pitchFamily="34" charset="-122"/>
                <a:ea typeface="微软雅黑" panose="020B0503020204020204" pitchFamily="34" charset="-122"/>
              </a:rPr>
              <a:t>ims</a:t>
            </a:r>
            <a:r>
              <a:rPr lang="en-US" altLang="zh-CN" sz="1100" kern="0" dirty="0">
                <a:solidFill>
                  <a:srgbClr val="262626"/>
                </a:solidFill>
                <a:latin typeface="微软雅黑" panose="020B0503020204020204" pitchFamily="34" charset="-122"/>
                <a:ea typeface="微软雅黑" panose="020B0503020204020204" pitchFamily="34" charset="-122"/>
              </a:rPr>
              <a:t>] authorization-attribute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-pool-group </a:t>
            </a:r>
            <a:r>
              <a:rPr lang="en-US" altLang="zh-CN" sz="1100" kern="0" dirty="0" err="1">
                <a:solidFill>
                  <a:srgbClr val="262626"/>
                </a:solidFill>
                <a:latin typeface="微软雅黑" panose="020B0503020204020204" pitchFamily="34" charset="-122"/>
                <a:ea typeface="微软雅黑" panose="020B0503020204020204" pitchFamily="34" charset="-122"/>
              </a:rPr>
              <a:t>ims</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isp</a:t>
            </a:r>
            <a:r>
              <a:rPr lang="en-US" altLang="zh-CN"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err="1">
                <a:solidFill>
                  <a:srgbClr val="262626"/>
                </a:solidFill>
                <a:latin typeface="微软雅黑" panose="020B0503020204020204" pitchFamily="34" charset="-122"/>
                <a:ea typeface="微软雅黑" panose="020B0503020204020204" pitchFamily="34" charset="-122"/>
              </a:rPr>
              <a:t>ims</a:t>
            </a:r>
            <a:r>
              <a:rPr lang="en-US" altLang="zh-CN" sz="1100" kern="0" dirty="0">
                <a:solidFill>
                  <a:srgbClr val="262626"/>
                </a:solidFill>
                <a:latin typeface="微软雅黑" panose="020B0503020204020204" pitchFamily="34" charset="-122"/>
                <a:ea typeface="微软雅黑" panose="020B0503020204020204" pitchFamily="34" charset="-122"/>
              </a:rPr>
              <a:t>] authorization-attribute </a:t>
            </a:r>
            <a:r>
              <a:rPr lang="en-US" altLang="zh-CN" sz="1100" kern="0" dirty="0" err="1">
                <a:solidFill>
                  <a:srgbClr val="262626"/>
                </a:solidFill>
                <a:latin typeface="微软雅黑" panose="020B0503020204020204" pitchFamily="34" charset="-122"/>
                <a:ea typeface="微软雅黑" panose="020B0503020204020204" pitchFamily="34" charset="-122"/>
              </a:rPr>
              <a:t>vpn</a:t>
            </a:r>
            <a:r>
              <a:rPr lang="en-US" altLang="zh-CN" sz="1100" kern="0" dirty="0">
                <a:solidFill>
                  <a:srgbClr val="262626"/>
                </a:solidFill>
                <a:latin typeface="微软雅黑" panose="020B0503020204020204" pitchFamily="34" charset="-122"/>
                <a:ea typeface="微软雅黑" panose="020B0503020204020204" pitchFamily="34" charset="-122"/>
              </a:rPr>
              <a:t>-instance </a:t>
            </a:r>
            <a:r>
              <a:rPr lang="en-US" altLang="zh-CN" sz="1100" kern="0" dirty="0" err="1">
                <a:solidFill>
                  <a:srgbClr val="262626"/>
                </a:solidFill>
                <a:latin typeface="微软雅黑" panose="020B0503020204020204" pitchFamily="34" charset="-122"/>
                <a:ea typeface="微软雅黑" panose="020B0503020204020204" pitchFamily="34" charset="-122"/>
              </a:rPr>
              <a:t>IMS_Terminal</a:t>
            </a:r>
            <a:endParaRPr lang="en-US" altLang="zh-CN" sz="1100" kern="0" dirty="0">
              <a:solidFill>
                <a:srgbClr val="262626"/>
              </a:solidFill>
              <a:latin typeface="微软雅黑" panose="020B0503020204020204" pitchFamily="34" charset="-122"/>
              <a:ea typeface="微软雅黑" panose="020B0503020204020204" pitchFamily="34" charset="-122"/>
            </a:endParaRPr>
          </a:p>
        </p:txBody>
      </p:sp>
      <p:sp>
        <p:nvSpPr>
          <p:cNvPr id="132" name="矩形 131"/>
          <p:cNvSpPr/>
          <p:nvPr/>
        </p:nvSpPr>
        <p:spPr>
          <a:xfrm>
            <a:off x="953598" y="1059582"/>
            <a:ext cx="7073640"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创建地址池组，将已创建地址池加组，并绑定</a:t>
            </a:r>
            <a:r>
              <a:rPr lang="en-US" altLang="zh-CN" sz="900" dirty="0">
                <a:solidFill>
                  <a:srgbClr val="4A4949"/>
                </a:solidFill>
                <a:latin typeface="微软雅黑" panose="020B0503020204020204" pitchFamily="34" charset="-122"/>
                <a:ea typeface="微软雅黑" panose="020B0503020204020204" pitchFamily="34" charset="-122"/>
              </a:rPr>
              <a:t>VPN</a:t>
            </a:r>
            <a:r>
              <a:rPr lang="zh-CN" altLang="en-US" sz="900" dirty="0">
                <a:solidFill>
                  <a:srgbClr val="4A4949"/>
                </a:solidFill>
                <a:latin typeface="微软雅黑" panose="020B0503020204020204" pitchFamily="34" charset="-122"/>
                <a:ea typeface="微软雅黑" panose="020B0503020204020204" pitchFamily="34" charset="-122"/>
              </a:rPr>
              <a:t>实例</a:t>
            </a:r>
          </a:p>
        </p:txBody>
      </p:sp>
      <p:sp>
        <p:nvSpPr>
          <p:cNvPr id="133" name="矩形 132"/>
          <p:cNvSpPr/>
          <p:nvPr/>
        </p:nvSpPr>
        <p:spPr>
          <a:xfrm>
            <a:off x="953598" y="2526019"/>
            <a:ext cx="7231896"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创建</a:t>
            </a:r>
            <a:r>
              <a:rPr lang="en-US" altLang="zh-CN" sz="900" dirty="0">
                <a:solidFill>
                  <a:srgbClr val="4A4949"/>
                </a:solidFill>
                <a:latin typeface="微软雅黑" panose="020B0503020204020204" pitchFamily="34" charset="-122"/>
                <a:ea typeface="微软雅黑" panose="020B0503020204020204" pitchFamily="34" charset="-122"/>
              </a:rPr>
              <a:t>domain</a:t>
            </a:r>
            <a:r>
              <a:rPr lang="zh-CN" altLang="en-US" sz="900" dirty="0">
                <a:solidFill>
                  <a:srgbClr val="4A4949"/>
                </a:solidFill>
                <a:latin typeface="微软雅黑" panose="020B0503020204020204" pitchFamily="34" charset="-122"/>
                <a:ea typeface="微软雅黑" panose="020B0503020204020204" pitchFamily="34" charset="-122"/>
              </a:rPr>
              <a:t>域，认证类型指定为</a:t>
            </a:r>
            <a:r>
              <a:rPr lang="en-US" altLang="zh-CN" sz="900" dirty="0">
                <a:solidFill>
                  <a:srgbClr val="4A4949"/>
                </a:solidFill>
                <a:latin typeface="微软雅黑" panose="020B0503020204020204" pitchFamily="34" charset="-122"/>
                <a:ea typeface="微软雅黑" panose="020B0503020204020204" pitchFamily="34" charset="-122"/>
              </a:rPr>
              <a:t>none</a:t>
            </a:r>
            <a:r>
              <a:rPr lang="zh-CN" altLang="en-US" sz="900" dirty="0">
                <a:solidFill>
                  <a:srgbClr val="4A4949"/>
                </a:solidFill>
                <a:latin typeface="微软雅黑" panose="020B0503020204020204" pitchFamily="34" charset="-122"/>
                <a:ea typeface="微软雅黑" panose="020B0503020204020204" pitchFamily="34" charset="-122"/>
              </a:rPr>
              <a:t>，授权地址池组和</a:t>
            </a:r>
            <a:r>
              <a:rPr lang="en-US" altLang="zh-CN" sz="900" dirty="0">
                <a:solidFill>
                  <a:srgbClr val="4A4949"/>
                </a:solidFill>
                <a:latin typeface="微软雅黑" panose="020B0503020204020204" pitchFamily="34" charset="-122"/>
                <a:ea typeface="微软雅黑" panose="020B0503020204020204" pitchFamily="34" charset="-122"/>
              </a:rPr>
              <a:t>VPN</a:t>
            </a:r>
            <a:r>
              <a:rPr lang="zh-CN" altLang="en-US" sz="900" dirty="0">
                <a:solidFill>
                  <a:srgbClr val="4A4949"/>
                </a:solidFill>
                <a:latin typeface="微软雅黑" panose="020B0503020204020204" pitchFamily="34" charset="-122"/>
                <a:ea typeface="微软雅黑" panose="020B0503020204020204" pitchFamily="34" charset="-122"/>
              </a:rPr>
              <a:t>实例</a:t>
            </a:r>
            <a:endParaRPr lang="en-US" altLang="zh-CN" sz="900" dirty="0">
              <a:solidFill>
                <a:srgbClr val="4A494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4940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语音多媒体业务</a:t>
            </a:r>
          </a:p>
        </p:txBody>
      </p:sp>
      <p:sp>
        <p:nvSpPr>
          <p:cNvPr id="131" name="矩形 130"/>
          <p:cNvSpPr/>
          <p:nvPr/>
        </p:nvSpPr>
        <p:spPr>
          <a:xfrm>
            <a:off x="1015332" y="1071679"/>
            <a:ext cx="7229076" cy="2750484"/>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[BRAS]interface Route-Aggregation1.3500</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[BRAS-Route-Aggregation1.3500]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binding </a:t>
            </a:r>
            <a:r>
              <a:rPr lang="en-US" altLang="zh-CN" sz="1100" kern="0" dirty="0" err="1">
                <a:solidFill>
                  <a:srgbClr val="262626"/>
                </a:solidFill>
                <a:latin typeface="微软雅黑" panose="020B0503020204020204" pitchFamily="34" charset="-122"/>
                <a:ea typeface="微软雅黑" panose="020B0503020204020204" pitchFamily="34" charset="-122"/>
              </a:rPr>
              <a:t>vpn</a:t>
            </a:r>
            <a:r>
              <a:rPr lang="en-US" altLang="zh-CN" sz="1100" kern="0" dirty="0">
                <a:solidFill>
                  <a:srgbClr val="262626"/>
                </a:solidFill>
                <a:latin typeface="微软雅黑" panose="020B0503020204020204" pitchFamily="34" charset="-122"/>
                <a:ea typeface="微软雅黑" panose="020B0503020204020204" pitchFamily="34" charset="-122"/>
              </a:rPr>
              <a:t>-instance </a:t>
            </a:r>
            <a:r>
              <a:rPr lang="en-US" altLang="zh-CN" sz="1100" kern="0" dirty="0" err="1">
                <a:solidFill>
                  <a:srgbClr val="FF0000"/>
                </a:solidFill>
                <a:latin typeface="微软雅黑" panose="020B0503020204020204" pitchFamily="34" charset="-122"/>
                <a:ea typeface="微软雅黑" panose="020B0503020204020204" pitchFamily="34" charset="-122"/>
              </a:rPr>
              <a:t>IMS_Terminal</a:t>
            </a:r>
            <a:endParaRPr lang="en-US" altLang="zh-CN" sz="1100" kern="0" dirty="0">
              <a:solidFill>
                <a:srgbClr val="FF0000"/>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[BRAS-Route-Aggregation1.3500] user-</a:t>
            </a:r>
            <a:r>
              <a:rPr lang="en-US" altLang="zh-CN" sz="1100" kern="0" dirty="0" err="1">
                <a:solidFill>
                  <a:srgbClr val="262626"/>
                </a:solidFill>
                <a:latin typeface="微软雅黑" panose="020B0503020204020204" pitchFamily="34" charset="-122"/>
                <a:ea typeface="微软雅黑" panose="020B0503020204020204" pitchFamily="34" charset="-122"/>
              </a:rPr>
              <a:t>vlan</a:t>
            </a:r>
            <a:r>
              <a:rPr lang="en-US" altLang="zh-CN" sz="1100" kern="0" dirty="0">
                <a:solidFill>
                  <a:srgbClr val="262626"/>
                </a:solidFill>
                <a:latin typeface="微软雅黑" panose="020B0503020204020204" pitchFamily="34" charset="-122"/>
                <a:ea typeface="微软雅黑" panose="020B0503020204020204" pitchFamily="34" charset="-122"/>
              </a:rPr>
              <a:t> dot1q vid 2 to 3999 second-dot1q 3500</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[BRAS-Route-Aggregation1.3500]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subscriber</a:t>
            </a:r>
            <a:r>
              <a:rPr lang="en-US" altLang="zh-CN" sz="1100" kern="0" dirty="0">
                <a:solidFill>
                  <a:srgbClr val="FF0000"/>
                </a:solidFill>
                <a:latin typeface="微软雅黑" panose="020B0503020204020204" pitchFamily="34" charset="-122"/>
                <a:ea typeface="微软雅黑" panose="020B0503020204020204" pitchFamily="34" charset="-122"/>
              </a:rPr>
              <a:t> l2-connected </a:t>
            </a:r>
            <a:r>
              <a:rPr lang="en-US" altLang="zh-CN" sz="1100" kern="0" dirty="0">
                <a:solidFill>
                  <a:srgbClr val="262626"/>
                </a:solidFill>
                <a:latin typeface="微软雅黑" panose="020B0503020204020204" pitchFamily="34" charset="-122"/>
                <a:ea typeface="微软雅黑" panose="020B0503020204020204" pitchFamily="34" charset="-122"/>
              </a:rPr>
              <a:t>enable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[BRAS-Route-Aggregation1.3500]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subscriber initiator </a:t>
            </a:r>
            <a:r>
              <a:rPr lang="en-US" altLang="zh-CN" sz="1100" kern="0" dirty="0">
                <a:solidFill>
                  <a:srgbClr val="FF0000"/>
                </a:solidFill>
                <a:latin typeface="微软雅黑" panose="020B0503020204020204" pitchFamily="34" charset="-122"/>
                <a:ea typeface="微软雅黑" panose="020B0503020204020204" pitchFamily="34" charset="-122"/>
              </a:rPr>
              <a:t>dhcp</a:t>
            </a:r>
            <a:r>
              <a:rPr lang="en-US" altLang="zh-CN" sz="1100" kern="0" dirty="0">
                <a:solidFill>
                  <a:srgbClr val="262626"/>
                </a:solidFill>
                <a:latin typeface="微软雅黑" panose="020B0503020204020204" pitchFamily="34" charset="-122"/>
                <a:ea typeface="微软雅黑" panose="020B0503020204020204" pitchFamily="34" charset="-122"/>
              </a:rPr>
              <a:t> enable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[BRAS-Route-Aggregation1.3500]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subscriber initiator unclassified-</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enable </a:t>
            </a:r>
            <a:r>
              <a:rPr lang="en-US" altLang="zh-CN" sz="1100" kern="0" dirty="0">
                <a:solidFill>
                  <a:srgbClr val="FF0000"/>
                </a:solidFill>
                <a:latin typeface="微软雅黑" panose="020B0503020204020204" pitchFamily="34" charset="-122"/>
                <a:ea typeface="微软雅黑" panose="020B0503020204020204" pitchFamily="34" charset="-122"/>
              </a:rPr>
              <a:t>matching-user</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[BRAS-Route-Aggregation1.3500]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subscriber initiator </a:t>
            </a:r>
            <a:r>
              <a:rPr lang="en-US" altLang="zh-CN" sz="1100" kern="0" dirty="0" err="1">
                <a:solidFill>
                  <a:srgbClr val="262626"/>
                </a:solidFill>
                <a:latin typeface="微软雅黑" panose="020B0503020204020204" pitchFamily="34" charset="-122"/>
                <a:ea typeface="微软雅黑" panose="020B0503020204020204" pitchFamily="34" charset="-122"/>
              </a:rPr>
              <a:t>arp</a:t>
            </a:r>
            <a:r>
              <a:rPr lang="en-US" altLang="zh-CN" sz="1100" kern="0" dirty="0">
                <a:solidFill>
                  <a:srgbClr val="262626"/>
                </a:solidFill>
                <a:latin typeface="微软雅黑" panose="020B0503020204020204" pitchFamily="34" charset="-122"/>
                <a:ea typeface="微软雅黑" panose="020B0503020204020204" pitchFamily="34" charset="-122"/>
              </a:rPr>
              <a:t> enable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[BRAS-Route-Aggregation1.3500]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subscriber dhcp domain </a:t>
            </a:r>
            <a:r>
              <a:rPr lang="en-US" altLang="zh-CN" sz="1100" kern="0" dirty="0">
                <a:solidFill>
                  <a:srgbClr val="FF0000"/>
                </a:solidFill>
                <a:latin typeface="微软雅黑" panose="020B0503020204020204" pitchFamily="34" charset="-122"/>
                <a:ea typeface="微软雅黑" panose="020B0503020204020204" pitchFamily="34" charset="-122"/>
              </a:rPr>
              <a:t>IMS</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[BRAS-Route-Aggregation1.3500] </a:t>
            </a:r>
            <a:r>
              <a:rPr lang="en-US" altLang="zh-CN" sz="1100" kern="0" dirty="0">
                <a:solidFill>
                  <a:srgbClr val="FF0000"/>
                </a:solidFill>
                <a:latin typeface="微软雅黑" panose="020B0503020204020204" pitchFamily="34" charset="-122"/>
                <a:ea typeface="微软雅黑" panose="020B0503020204020204" pitchFamily="34" charset="-122"/>
              </a:rPr>
              <a:t>local-proxy-</a:t>
            </a:r>
            <a:r>
              <a:rPr lang="en-US" altLang="zh-CN" sz="1100" kern="0" dirty="0" err="1">
                <a:solidFill>
                  <a:srgbClr val="FF0000"/>
                </a:solidFill>
                <a:latin typeface="微软雅黑" panose="020B0503020204020204" pitchFamily="34" charset="-122"/>
                <a:ea typeface="微软雅黑" panose="020B0503020204020204" pitchFamily="34" charset="-122"/>
              </a:rPr>
              <a:t>arp</a:t>
            </a:r>
            <a:r>
              <a:rPr lang="en-US" altLang="zh-CN" sz="1100" kern="0" dirty="0">
                <a:solidFill>
                  <a:srgbClr val="FF0000"/>
                </a:solidFill>
                <a:latin typeface="微软雅黑" panose="020B0503020204020204" pitchFamily="34" charset="-122"/>
                <a:ea typeface="微软雅黑" panose="020B0503020204020204" pitchFamily="34" charset="-122"/>
              </a:rPr>
              <a:t> enable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[BRAS-Route-Aggregation1.3500] </a:t>
            </a:r>
            <a:r>
              <a:rPr lang="en-US" altLang="zh-CN" sz="1100" kern="0" dirty="0">
                <a:solidFill>
                  <a:srgbClr val="FF0000"/>
                </a:solidFill>
                <a:latin typeface="微软雅黑" panose="020B0503020204020204" pitchFamily="34" charset="-122"/>
                <a:ea typeface="微软雅黑" panose="020B0503020204020204" pitchFamily="34" charset="-122"/>
              </a:rPr>
              <a:t>proxy-</a:t>
            </a:r>
            <a:r>
              <a:rPr lang="en-US" altLang="zh-CN" sz="1100" kern="0" dirty="0" err="1">
                <a:solidFill>
                  <a:srgbClr val="FF0000"/>
                </a:solidFill>
                <a:latin typeface="微软雅黑" panose="020B0503020204020204" pitchFamily="34" charset="-122"/>
                <a:ea typeface="微软雅黑" panose="020B0503020204020204" pitchFamily="34" charset="-122"/>
              </a:rPr>
              <a:t>arp</a:t>
            </a:r>
            <a:r>
              <a:rPr lang="en-US" altLang="zh-CN" sz="1100" kern="0" dirty="0">
                <a:solidFill>
                  <a:srgbClr val="FF0000"/>
                </a:solidFill>
                <a:latin typeface="微软雅黑" panose="020B0503020204020204" pitchFamily="34" charset="-122"/>
                <a:ea typeface="微软雅黑" panose="020B0503020204020204" pitchFamily="34" charset="-122"/>
              </a:rPr>
              <a:t> enable</a:t>
            </a:r>
          </a:p>
        </p:txBody>
      </p:sp>
      <p:sp>
        <p:nvSpPr>
          <p:cNvPr id="133" name="矩形 132"/>
          <p:cNvSpPr/>
          <p:nvPr/>
        </p:nvSpPr>
        <p:spPr>
          <a:xfrm>
            <a:off x="953598" y="843558"/>
            <a:ext cx="7231896"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配置子接口，开启</a:t>
            </a:r>
            <a:r>
              <a:rPr lang="en-US" altLang="zh-CN" sz="900" dirty="0">
                <a:solidFill>
                  <a:srgbClr val="4A4949"/>
                </a:solidFill>
                <a:latin typeface="微软雅黑" panose="020B0503020204020204" pitchFamily="34" charset="-122"/>
                <a:ea typeface="微软雅黑" panose="020B0503020204020204" pitchFamily="34" charset="-122"/>
              </a:rPr>
              <a:t>VLAN</a:t>
            </a:r>
            <a:r>
              <a:rPr lang="zh-CN" altLang="en-US" sz="900" dirty="0">
                <a:solidFill>
                  <a:srgbClr val="4A4949"/>
                </a:solidFill>
                <a:latin typeface="微软雅黑" panose="020B0503020204020204" pitchFamily="34" charset="-122"/>
                <a:ea typeface="微软雅黑" panose="020B0503020204020204" pitchFamily="34" charset="-122"/>
              </a:rPr>
              <a:t>终结，限速，</a:t>
            </a:r>
            <a:r>
              <a:rPr lang="en-US" altLang="zh-CN" sz="900" dirty="0">
                <a:solidFill>
                  <a:srgbClr val="4A4949"/>
                </a:solidFill>
                <a:latin typeface="微软雅黑" panose="020B0503020204020204" pitchFamily="34" charset="-122"/>
                <a:ea typeface="微软雅黑" panose="020B0503020204020204" pitchFamily="34" charset="-122"/>
              </a:rPr>
              <a:t>ARP</a:t>
            </a:r>
            <a:r>
              <a:rPr lang="zh-CN" altLang="en-US" sz="900" dirty="0">
                <a:solidFill>
                  <a:srgbClr val="4A4949"/>
                </a:solidFill>
                <a:latin typeface="微软雅黑" panose="020B0503020204020204" pitchFamily="34" charset="-122"/>
                <a:ea typeface="微软雅黑" panose="020B0503020204020204" pitchFamily="34" charset="-122"/>
              </a:rPr>
              <a:t>触发接入等</a:t>
            </a:r>
            <a:endParaRPr lang="en-US" altLang="zh-CN" sz="900" dirty="0">
              <a:solidFill>
                <a:srgbClr val="4A4949"/>
              </a:solidFill>
              <a:latin typeface="微软雅黑" panose="020B0503020204020204" pitchFamily="34" charset="-122"/>
              <a:ea typeface="微软雅黑" panose="020B0503020204020204" pitchFamily="34" charset="-122"/>
            </a:endParaRPr>
          </a:p>
        </p:txBody>
      </p:sp>
      <p:sp>
        <p:nvSpPr>
          <p:cNvPr id="7" name="矩形 6"/>
          <p:cNvSpPr/>
          <p:nvPr/>
        </p:nvSpPr>
        <p:spPr>
          <a:xfrm>
            <a:off x="1015332" y="4083919"/>
            <a:ext cx="7236804" cy="594065"/>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[BRAS-bgp-default-ipv4-IMS_Terminal]   import-route direct</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[BRAS-bgp-default-ipv4-IMS_Terminal]   import-route static</a:t>
            </a:r>
          </a:p>
        </p:txBody>
      </p:sp>
      <p:sp>
        <p:nvSpPr>
          <p:cNvPr id="8" name="矩形 7"/>
          <p:cNvSpPr/>
          <p:nvPr/>
        </p:nvSpPr>
        <p:spPr>
          <a:xfrm>
            <a:off x="953598" y="3876169"/>
            <a:ext cx="7073640"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根据需求在</a:t>
            </a:r>
            <a:r>
              <a:rPr lang="en-US" altLang="zh-CN" sz="900" dirty="0">
                <a:solidFill>
                  <a:srgbClr val="4A4949"/>
                </a:solidFill>
                <a:latin typeface="微软雅黑" panose="020B0503020204020204" pitchFamily="34" charset="-122"/>
                <a:ea typeface="微软雅黑" panose="020B0503020204020204" pitchFamily="34" charset="-122"/>
              </a:rPr>
              <a:t>BGP</a:t>
            </a:r>
            <a:r>
              <a:rPr lang="zh-CN" altLang="en-US" sz="900" dirty="0">
                <a:solidFill>
                  <a:srgbClr val="4A4949"/>
                </a:solidFill>
                <a:latin typeface="微软雅黑" panose="020B0503020204020204" pitchFamily="34" charset="-122"/>
                <a:ea typeface="微软雅黑" panose="020B0503020204020204" pitchFamily="34" charset="-122"/>
              </a:rPr>
              <a:t>中引入并发布</a:t>
            </a:r>
          </a:p>
        </p:txBody>
      </p:sp>
    </p:spTree>
    <p:extLst>
      <p:ext uri="{BB962C8B-B14F-4D97-AF65-F5344CB8AC3E}">
        <p14:creationId xmlns:p14="http://schemas.microsoft.com/office/powerpoint/2010/main" val="295706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WLAN</a:t>
            </a:r>
            <a:r>
              <a:rPr lang="zh-CN" altLang="en-US" dirty="0"/>
              <a:t>业务</a:t>
            </a:r>
          </a:p>
        </p:txBody>
      </p:sp>
      <p:sp>
        <p:nvSpPr>
          <p:cNvPr id="6" name="燕尾形 5"/>
          <p:cNvSpPr/>
          <p:nvPr/>
        </p:nvSpPr>
        <p:spPr>
          <a:xfrm rot="5400000">
            <a:off x="5275268" y="1548027"/>
            <a:ext cx="270030" cy="432048"/>
          </a:xfrm>
          <a:prstGeom prst="chevron">
            <a:avLst/>
          </a:prstGeom>
          <a:solidFill>
            <a:srgbClr val="FFE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lnSpc>
                <a:spcPct val="130000"/>
              </a:lnSpc>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cxnSp>
        <p:nvCxnSpPr>
          <p:cNvPr id="7" name="直接连接符 16"/>
          <p:cNvCxnSpPr/>
          <p:nvPr/>
        </p:nvCxnSpPr>
        <p:spPr>
          <a:xfrm>
            <a:off x="5410283" y="1980075"/>
            <a:ext cx="2727303" cy="0"/>
          </a:xfrm>
          <a:prstGeom prst="line">
            <a:avLst/>
          </a:prstGeom>
          <a:ln>
            <a:solidFill>
              <a:srgbClr val="A0A0A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663032" y="1059582"/>
            <a:ext cx="959223" cy="315465"/>
          </a:xfrm>
          <a:prstGeom prst="rect">
            <a:avLst/>
          </a:prstGeom>
        </p:spPr>
        <p:txBody>
          <a:bodyPr wrap="none" lIns="68573" tIns="34287" rIns="68573" bIns="34287">
            <a:spAutoFit/>
          </a:bodyPr>
          <a:lstStyle/>
          <a:p>
            <a:pPr defTabSz="914378">
              <a:defRPr/>
            </a:pP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应用场景</a:t>
            </a:r>
          </a:p>
        </p:txBody>
      </p:sp>
      <p:sp>
        <p:nvSpPr>
          <p:cNvPr id="9" name="矩形 8"/>
          <p:cNvSpPr>
            <a:spLocks noChangeArrowheads="1"/>
          </p:cNvSpPr>
          <p:nvPr/>
        </p:nvSpPr>
        <p:spPr bwMode="auto">
          <a:xfrm>
            <a:off x="5626307" y="1520642"/>
            <a:ext cx="2484276" cy="4570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378">
              <a:lnSpc>
                <a:spcPct val="120000"/>
              </a:lnSpc>
              <a:spcBef>
                <a:spcPct val="0"/>
              </a:spcBef>
              <a:buNone/>
              <a:defRPr/>
            </a:pPr>
            <a:r>
              <a:rPr lang="zh-CN" altLang="en-US" sz="1050" dirty="0">
                <a:solidFill>
                  <a:srgbClr val="000000"/>
                </a:solidFill>
                <a:cs typeface="微软雅黑" panose="020B0503020204020204" pitchFamily="34" charset="-122"/>
                <a:sym typeface="微软雅黑" panose="020B0503020204020204" pitchFamily="34" charset="-122"/>
              </a:rPr>
              <a:t>主要应用于运营商城市无线，运营商承建校园及大企业无线等</a:t>
            </a:r>
          </a:p>
        </p:txBody>
      </p:sp>
      <p:sp>
        <p:nvSpPr>
          <p:cNvPr id="10" name="燕尾形 9"/>
          <p:cNvSpPr/>
          <p:nvPr/>
        </p:nvSpPr>
        <p:spPr>
          <a:xfrm rot="5400000">
            <a:off x="5275268" y="2574141"/>
            <a:ext cx="270030" cy="432048"/>
          </a:xfrm>
          <a:prstGeom prst="chevron">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defRPr/>
            </a:pPr>
            <a:endParaRPr lang="zh-CN" altLang="en-US" sz="1400">
              <a:solidFill>
                <a:srgbClr val="FFFFFF">
                  <a:lumMod val="5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1" name="直接连接符 20"/>
          <p:cNvCxnSpPr/>
          <p:nvPr/>
        </p:nvCxnSpPr>
        <p:spPr>
          <a:xfrm>
            <a:off x="5410283" y="3006189"/>
            <a:ext cx="2727303" cy="0"/>
          </a:xfrm>
          <a:prstGeom prst="line">
            <a:avLst/>
          </a:prstGeom>
          <a:ln>
            <a:solidFill>
              <a:srgbClr val="A0A0A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663032" y="2085696"/>
            <a:ext cx="959223" cy="315465"/>
          </a:xfrm>
          <a:prstGeom prst="rect">
            <a:avLst/>
          </a:prstGeom>
        </p:spPr>
        <p:txBody>
          <a:bodyPr wrap="none" lIns="68573" tIns="34287" rIns="68573" bIns="34287">
            <a:spAutoFit/>
          </a:bodyPr>
          <a:lstStyle/>
          <a:p>
            <a:pPr defTabSz="914378">
              <a:defRPr/>
            </a:pP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应用特点</a:t>
            </a:r>
            <a:endParaRPr lang="en-US"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燕尾形 13"/>
          <p:cNvSpPr/>
          <p:nvPr/>
        </p:nvSpPr>
        <p:spPr>
          <a:xfrm rot="5400000">
            <a:off x="5275268" y="3654261"/>
            <a:ext cx="270030" cy="432048"/>
          </a:xfrm>
          <a:prstGeom prst="chevron">
            <a:avLst/>
          </a:prstGeom>
          <a:solidFill>
            <a:srgbClr val="03B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lnSpc>
                <a:spcPct val="130000"/>
              </a:lnSpc>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cxnSp>
        <p:nvCxnSpPr>
          <p:cNvPr id="15" name="直接连接符 24"/>
          <p:cNvCxnSpPr/>
          <p:nvPr/>
        </p:nvCxnSpPr>
        <p:spPr>
          <a:xfrm>
            <a:off x="5410283" y="4086309"/>
            <a:ext cx="2727303" cy="0"/>
          </a:xfrm>
          <a:prstGeom prst="line">
            <a:avLst/>
          </a:prstGeom>
          <a:ln>
            <a:solidFill>
              <a:srgbClr val="A0A0A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5663032" y="3165816"/>
            <a:ext cx="959223" cy="315465"/>
          </a:xfrm>
          <a:prstGeom prst="rect">
            <a:avLst/>
          </a:prstGeom>
        </p:spPr>
        <p:txBody>
          <a:bodyPr wrap="none" lIns="68573" tIns="34287" rIns="68573" bIns="34287">
            <a:spAutoFit/>
          </a:bodyPr>
          <a:lstStyle/>
          <a:p>
            <a:pPr defTabSz="914378">
              <a:defRPr/>
            </a:pP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关键技术</a:t>
            </a:r>
          </a:p>
        </p:txBody>
      </p:sp>
      <p:sp>
        <p:nvSpPr>
          <p:cNvPr id="17" name="矩形 47"/>
          <p:cNvSpPr>
            <a:spLocks noChangeArrowheads="1"/>
          </p:cNvSpPr>
          <p:nvPr/>
        </p:nvSpPr>
        <p:spPr bwMode="auto">
          <a:xfrm>
            <a:off x="5653311" y="3651871"/>
            <a:ext cx="2591098" cy="4570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378">
              <a:lnSpc>
                <a:spcPct val="120000"/>
              </a:lnSpc>
              <a:spcBef>
                <a:spcPct val="0"/>
              </a:spcBef>
              <a:buNone/>
              <a:defRPr/>
            </a:pPr>
            <a:r>
              <a:rPr lang="en-US" altLang="zh-CN" sz="1050" dirty="0">
                <a:solidFill>
                  <a:srgbClr val="000000"/>
                </a:solidFill>
                <a:cs typeface="微软雅黑" panose="020B0503020204020204" pitchFamily="34" charset="-122"/>
                <a:sym typeface="微软雅黑" panose="020B0503020204020204" pitchFamily="34" charset="-122"/>
              </a:rPr>
              <a:t>DHCP</a:t>
            </a:r>
            <a:r>
              <a:rPr lang="zh-CN" altLang="en-US" sz="1050" dirty="0">
                <a:solidFill>
                  <a:srgbClr val="000000"/>
                </a:solidFill>
                <a:cs typeface="微软雅黑" panose="020B0503020204020204" pitchFamily="34" charset="-122"/>
                <a:sym typeface="微软雅黑" panose="020B0503020204020204" pitchFamily="34" charset="-122"/>
              </a:rPr>
              <a:t>、</a:t>
            </a:r>
            <a:r>
              <a:rPr lang="en-US" altLang="zh-CN" sz="1050" dirty="0" err="1">
                <a:solidFill>
                  <a:srgbClr val="000000"/>
                </a:solidFill>
                <a:cs typeface="微软雅黑" panose="020B0503020204020204" pitchFamily="34" charset="-122"/>
                <a:sym typeface="微软雅黑" panose="020B0503020204020204" pitchFamily="34" charset="-122"/>
              </a:rPr>
              <a:t>IPoE</a:t>
            </a:r>
            <a:r>
              <a:rPr lang="zh-CN" altLang="en-US" sz="1050" dirty="0">
                <a:solidFill>
                  <a:srgbClr val="000000"/>
                </a:solidFill>
                <a:cs typeface="微软雅黑" panose="020B0503020204020204" pitchFamily="34" charset="-122"/>
                <a:sym typeface="微软雅黑" panose="020B0503020204020204" pitchFamily="34" charset="-122"/>
              </a:rPr>
              <a:t>、用户组、认证域、</a:t>
            </a:r>
            <a:r>
              <a:rPr lang="en-US" altLang="zh-CN" sz="1050" dirty="0">
                <a:solidFill>
                  <a:srgbClr val="000000"/>
                </a:solidFill>
                <a:cs typeface="微软雅黑" panose="020B0503020204020204" pitchFamily="34" charset="-122"/>
                <a:sym typeface="微软雅黑" panose="020B0503020204020204" pitchFamily="34" charset="-122"/>
              </a:rPr>
              <a:t>Radius</a:t>
            </a:r>
            <a:r>
              <a:rPr lang="zh-CN" altLang="en-US" sz="1050" dirty="0">
                <a:solidFill>
                  <a:srgbClr val="000000"/>
                </a:solidFill>
                <a:cs typeface="微软雅黑" panose="020B0503020204020204" pitchFamily="34" charset="-122"/>
                <a:sym typeface="微软雅黑" panose="020B0503020204020204" pitchFamily="34" charset="-122"/>
              </a:rPr>
              <a:t>、</a:t>
            </a:r>
            <a:r>
              <a:rPr lang="en-US" altLang="zh-CN" sz="1050" dirty="0">
                <a:solidFill>
                  <a:srgbClr val="000000"/>
                </a:solidFill>
                <a:cs typeface="微软雅黑" panose="020B0503020204020204" pitchFamily="34" charset="-122"/>
                <a:sym typeface="微软雅黑" panose="020B0503020204020204" pitchFamily="34" charset="-122"/>
              </a:rPr>
              <a:t>MQC</a:t>
            </a:r>
            <a:r>
              <a:rPr lang="zh-CN" altLang="en-US" sz="1050" dirty="0">
                <a:solidFill>
                  <a:srgbClr val="000000"/>
                </a:solidFill>
                <a:cs typeface="微软雅黑" panose="020B0503020204020204" pitchFamily="34" charset="-122"/>
                <a:sym typeface="微软雅黑" panose="020B0503020204020204" pitchFamily="34" charset="-122"/>
              </a:rPr>
              <a:t>、</a:t>
            </a:r>
            <a:r>
              <a:rPr lang="en-US" altLang="zh-CN" sz="1050" dirty="0">
                <a:solidFill>
                  <a:srgbClr val="000000"/>
                </a:solidFill>
                <a:cs typeface="微软雅黑" panose="020B0503020204020204" pitchFamily="34" charset="-122"/>
                <a:sym typeface="微软雅黑" panose="020B0503020204020204" pitchFamily="34" charset="-122"/>
              </a:rPr>
              <a:t>Portal</a:t>
            </a:r>
            <a:r>
              <a:rPr lang="zh-CN" altLang="en-US" sz="1050" dirty="0">
                <a:solidFill>
                  <a:srgbClr val="000000"/>
                </a:solidFill>
                <a:cs typeface="微软雅黑" panose="020B0503020204020204" pitchFamily="34" charset="-122"/>
                <a:sym typeface="微软雅黑" panose="020B0503020204020204" pitchFamily="34" charset="-122"/>
              </a:rPr>
              <a:t>、无感知</a:t>
            </a:r>
            <a:endParaRPr lang="en-US" altLang="zh-CN" sz="1050" dirty="0">
              <a:solidFill>
                <a:srgbClr val="000000"/>
              </a:solidFill>
              <a:cs typeface="微软雅黑" panose="020B0503020204020204" pitchFamily="34" charset="-122"/>
              <a:sym typeface="微软雅黑" panose="020B0503020204020204" pitchFamily="34" charset="-122"/>
            </a:endParaRPr>
          </a:p>
        </p:txBody>
      </p:sp>
      <p:cxnSp>
        <p:nvCxnSpPr>
          <p:cNvPr id="53" name="直接连接符 52"/>
          <p:cNvCxnSpPr/>
          <p:nvPr/>
        </p:nvCxnSpPr>
        <p:spPr bwMode="auto">
          <a:xfrm flipH="1" flipV="1">
            <a:off x="2807984" y="1426319"/>
            <a:ext cx="3332" cy="1894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文本框 65"/>
          <p:cNvSpPr txBox="1">
            <a:spLocks noChangeArrowheads="1"/>
          </p:cNvSpPr>
          <p:nvPr/>
        </p:nvSpPr>
        <p:spPr bwMode="auto">
          <a:xfrm>
            <a:off x="1007604" y="3948667"/>
            <a:ext cx="46929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pPr defTabSz="685800" eaLnBrk="0" hangingPunct="0">
              <a:defRPr/>
            </a:pPr>
            <a:r>
              <a:rPr lang="zh-CN" altLang="en-US" sz="750" b="1" dirty="0">
                <a:solidFill>
                  <a:srgbClr val="000000"/>
                </a:solidFill>
              </a:rPr>
              <a:t>终端</a:t>
            </a:r>
          </a:p>
        </p:txBody>
      </p:sp>
      <p:sp>
        <p:nvSpPr>
          <p:cNvPr id="45" name="文本框 62"/>
          <p:cNvSpPr txBox="1">
            <a:spLocks noChangeArrowheads="1"/>
          </p:cNvSpPr>
          <p:nvPr/>
        </p:nvSpPr>
        <p:spPr bwMode="auto">
          <a:xfrm>
            <a:off x="2006938" y="1688943"/>
            <a:ext cx="80800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pPr defTabSz="685800" eaLnBrk="0" hangingPunct="0">
              <a:defRPr/>
            </a:pPr>
            <a:r>
              <a:rPr lang="zh-CN" altLang="en-US" sz="750" b="1" dirty="0">
                <a:solidFill>
                  <a:srgbClr val="000000"/>
                </a:solidFill>
              </a:rPr>
              <a:t>出口</a:t>
            </a:r>
            <a:r>
              <a:rPr lang="zh-CN" altLang="en-US" sz="750" dirty="0">
                <a:solidFill>
                  <a:srgbClr val="000000"/>
                </a:solidFill>
              </a:rPr>
              <a:t>设备</a:t>
            </a:r>
            <a:endParaRPr lang="zh-CN" altLang="en-US" sz="750" b="1" dirty="0">
              <a:solidFill>
                <a:srgbClr val="000000"/>
              </a:solidFill>
            </a:endParaRPr>
          </a:p>
        </p:txBody>
      </p:sp>
      <p:pic>
        <p:nvPicPr>
          <p:cNvPr id="56" name="Picture 3" descr="C:\Users\c00947.H3C\Desktop\文档\反馈模板\反馈模板\UI设计资源\工作台\正常状态\运行\路由器1.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03596" y="2781436"/>
            <a:ext cx="417171" cy="421859"/>
          </a:xfrm>
          <a:prstGeom prst="rect">
            <a:avLst/>
          </a:prstGeom>
          <a:solidFill>
            <a:srgbClr val="03B8DF"/>
          </a:solidFill>
          <a:ln>
            <a:noFill/>
          </a:ln>
          <a:extLst/>
        </p:spPr>
      </p:pic>
      <p:sp>
        <p:nvSpPr>
          <p:cNvPr id="99" name="云形 98">
            <a:extLst>
              <a:ext uri="{FF2B5EF4-FFF2-40B4-BE49-F238E27FC236}">
                <a16:creationId xmlns:a16="http://schemas.microsoft.com/office/drawing/2014/main" id="{06BAD2EB-AB98-459A-AF67-7365CF4F62C4}"/>
              </a:ext>
            </a:extLst>
          </p:cNvPr>
          <p:cNvSpPr>
            <a:spLocks noChangeAspect="1"/>
          </p:cNvSpPr>
          <p:nvPr/>
        </p:nvSpPr>
        <p:spPr>
          <a:xfrm>
            <a:off x="2284751" y="1005576"/>
            <a:ext cx="1072337" cy="446441"/>
          </a:xfrm>
          <a:prstGeom prst="cloud">
            <a:avLst/>
          </a:prstGeom>
          <a:solidFill>
            <a:srgbClr val="03B8D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hangingPunct="0">
              <a:lnSpc>
                <a:spcPct val="130000"/>
              </a:lnSpc>
              <a:defRPr/>
            </a:pPr>
            <a:endParaRPr lang="zh-CN" altLang="en-US" sz="1200" b="1">
              <a:solidFill>
                <a:srgbClr val="FFFFFF"/>
              </a:solidFill>
              <a:latin typeface="微软雅黑" panose="020B0503020204020204" pitchFamily="34" charset="-122"/>
              <a:ea typeface="微软雅黑" panose="020B0503020204020204" pitchFamily="34" charset="-122"/>
            </a:endParaRPr>
          </a:p>
        </p:txBody>
      </p:sp>
      <p:sp>
        <p:nvSpPr>
          <p:cNvPr id="100" name="文本框 43">
            <a:extLst>
              <a:ext uri="{FF2B5EF4-FFF2-40B4-BE49-F238E27FC236}">
                <a16:creationId xmlns:a16="http://schemas.microsoft.com/office/drawing/2014/main" id="{69CD75B9-A618-4AE6-A615-83147D42CE56}"/>
              </a:ext>
            </a:extLst>
          </p:cNvPr>
          <p:cNvSpPr txBox="1"/>
          <p:nvPr/>
        </p:nvSpPr>
        <p:spPr>
          <a:xfrm>
            <a:off x="2559064" y="1124504"/>
            <a:ext cx="530915" cy="2308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zh-CN" altLang="en-US" sz="900" b="1" dirty="0">
                <a:solidFill>
                  <a:srgbClr val="000000"/>
                </a:solidFill>
                <a:latin typeface="微软雅黑" panose="020B0503020204020204" pitchFamily="34" charset="-122"/>
                <a:ea typeface="微软雅黑" panose="020B0503020204020204" pitchFamily="34" charset="-122"/>
              </a:rPr>
              <a:t>互联网</a:t>
            </a:r>
          </a:p>
        </p:txBody>
      </p:sp>
      <p:pic>
        <p:nvPicPr>
          <p:cNvPr id="76" name="Picture 2" descr="D:\HCL_7.1.59-Setup\反馈模板\反馈模板\UI设计资源\工作台\正常状态\运行\安全1.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36808" y="1605008"/>
            <a:ext cx="356616" cy="356616"/>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C:\Users\c00947.H3C\Desktop\文档\反馈模板\反馈模板\UI设计资源\工作台\正常状态\运行\交换机1.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595530" y="2165945"/>
            <a:ext cx="420624" cy="42062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3" descr="C:\Users\c00947.H3C\Desktop\文档\反馈模板\反馈模板\UI设计资源\工作台\正常状态\运行\路由器1.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718390" y="3434955"/>
            <a:ext cx="288548" cy="291791"/>
          </a:xfrm>
          <a:prstGeom prst="rect">
            <a:avLst/>
          </a:prstGeom>
          <a:solidFill>
            <a:srgbClr val="03B8DF"/>
          </a:solidFill>
          <a:ln>
            <a:noFill/>
          </a:ln>
          <a:extLst/>
        </p:spPr>
      </p:pic>
      <p:pic>
        <p:nvPicPr>
          <p:cNvPr id="89" name="Picture 3" descr="C:\Users\c00947.H3C\Desktop\文档\反馈模板\反馈模板\UI设计资源\工作台\正常状态\运行\路由器1.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942527" y="3439490"/>
            <a:ext cx="288548" cy="291791"/>
          </a:xfrm>
          <a:prstGeom prst="rect">
            <a:avLst/>
          </a:prstGeom>
          <a:solidFill>
            <a:srgbClr val="03B8DF"/>
          </a:solidFill>
          <a:ln>
            <a:noFill/>
          </a:ln>
          <a:extLst/>
        </p:spPr>
      </p:pic>
      <p:grpSp>
        <p:nvGrpSpPr>
          <p:cNvPr id="101" name="Group 4"/>
          <p:cNvGrpSpPr>
            <a:grpSpLocks noChangeAspect="1"/>
          </p:cNvGrpSpPr>
          <p:nvPr/>
        </p:nvGrpSpPr>
        <p:grpSpPr bwMode="auto">
          <a:xfrm>
            <a:off x="1337251" y="3905727"/>
            <a:ext cx="490532" cy="285263"/>
            <a:chOff x="0" y="0"/>
            <a:chExt cx="1156" cy="660"/>
          </a:xfrm>
        </p:grpSpPr>
        <p:sp>
          <p:nvSpPr>
            <p:cNvPr id="102" name="Freeform 5"/>
            <p:cNvSpPr>
              <a:spLocks noChangeArrowheads="1"/>
            </p:cNvSpPr>
            <p:nvPr/>
          </p:nvSpPr>
          <p:spPr bwMode="auto">
            <a:xfrm>
              <a:off x="132" y="0"/>
              <a:ext cx="896" cy="634"/>
            </a:xfrm>
            <a:custGeom>
              <a:avLst/>
              <a:gdLst>
                <a:gd name="T0" fmla="*/ 3277 w 245"/>
                <a:gd name="T1" fmla="*/ 2201 h 172"/>
                <a:gd name="T2" fmla="*/ 3141 w 245"/>
                <a:gd name="T3" fmla="*/ 2337 h 172"/>
                <a:gd name="T4" fmla="*/ 135 w 245"/>
                <a:gd name="T5" fmla="*/ 2337 h 172"/>
                <a:gd name="T6" fmla="*/ 0 w 245"/>
                <a:gd name="T7" fmla="*/ 2201 h 172"/>
                <a:gd name="T8" fmla="*/ 0 w 245"/>
                <a:gd name="T9" fmla="*/ 136 h 172"/>
                <a:gd name="T10" fmla="*/ 135 w 245"/>
                <a:gd name="T11" fmla="*/ 0 h 172"/>
                <a:gd name="T12" fmla="*/ 3141 w 245"/>
                <a:gd name="T13" fmla="*/ 0 h 172"/>
                <a:gd name="T14" fmla="*/ 3277 w 245"/>
                <a:gd name="T15" fmla="*/ 136 h 172"/>
                <a:gd name="T16" fmla="*/ 3277 w 245"/>
                <a:gd name="T17" fmla="*/ 2201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172"/>
                <a:gd name="T29" fmla="*/ 245 w 245"/>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172">
                  <a:moveTo>
                    <a:pt x="245" y="162"/>
                  </a:moveTo>
                  <a:cubicBezTo>
                    <a:pt x="245" y="168"/>
                    <a:pt x="241" y="172"/>
                    <a:pt x="235" y="172"/>
                  </a:cubicBezTo>
                  <a:cubicBezTo>
                    <a:pt x="10" y="172"/>
                    <a:pt x="10" y="172"/>
                    <a:pt x="10" y="172"/>
                  </a:cubicBezTo>
                  <a:cubicBezTo>
                    <a:pt x="4" y="172"/>
                    <a:pt x="0" y="168"/>
                    <a:pt x="0" y="162"/>
                  </a:cubicBezTo>
                  <a:cubicBezTo>
                    <a:pt x="0" y="10"/>
                    <a:pt x="0" y="10"/>
                    <a:pt x="0" y="10"/>
                  </a:cubicBezTo>
                  <a:cubicBezTo>
                    <a:pt x="0" y="5"/>
                    <a:pt x="4" y="0"/>
                    <a:pt x="10" y="0"/>
                  </a:cubicBezTo>
                  <a:cubicBezTo>
                    <a:pt x="235" y="0"/>
                    <a:pt x="235" y="0"/>
                    <a:pt x="235" y="0"/>
                  </a:cubicBezTo>
                  <a:cubicBezTo>
                    <a:pt x="241" y="0"/>
                    <a:pt x="245" y="5"/>
                    <a:pt x="245" y="10"/>
                  </a:cubicBezTo>
                  <a:cubicBezTo>
                    <a:pt x="245" y="162"/>
                    <a:pt x="245" y="162"/>
                    <a:pt x="245" y="162"/>
                  </a:cubicBezTo>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03" name="Freeform 6"/>
            <p:cNvSpPr>
              <a:spLocks noChangeArrowheads="1"/>
            </p:cNvSpPr>
            <p:nvPr/>
          </p:nvSpPr>
          <p:spPr bwMode="auto">
            <a:xfrm>
              <a:off x="0" y="619"/>
              <a:ext cx="1156" cy="41"/>
            </a:xfrm>
            <a:custGeom>
              <a:avLst/>
              <a:gdLst>
                <a:gd name="T0" fmla="*/ 0 w 316"/>
                <a:gd name="T1" fmla="*/ 0 h 11"/>
                <a:gd name="T2" fmla="*/ 0 w 316"/>
                <a:gd name="T3" fmla="*/ 41 h 11"/>
                <a:gd name="T4" fmla="*/ 0 w 316"/>
                <a:gd name="T5" fmla="*/ 41 h 11"/>
                <a:gd name="T6" fmla="*/ 0 w 316"/>
                <a:gd name="T7" fmla="*/ 41 h 11"/>
                <a:gd name="T8" fmla="*/ 0 w 316"/>
                <a:gd name="T9" fmla="*/ 41 h 11"/>
                <a:gd name="T10" fmla="*/ 161 w 316"/>
                <a:gd name="T11" fmla="*/ 138 h 11"/>
                <a:gd name="T12" fmla="*/ 2114 w 316"/>
                <a:gd name="T13" fmla="*/ 138 h 11"/>
                <a:gd name="T14" fmla="*/ 3801 w 316"/>
                <a:gd name="T15" fmla="*/ 138 h 11"/>
                <a:gd name="T16" fmla="*/ 4108 w 316"/>
                <a:gd name="T17" fmla="*/ 138 h 11"/>
                <a:gd name="T18" fmla="*/ 4229 w 316"/>
                <a:gd name="T19" fmla="*/ 41 h 11"/>
                <a:gd name="T20" fmla="*/ 4229 w 316"/>
                <a:gd name="T21" fmla="*/ 41 h 11"/>
                <a:gd name="T22" fmla="*/ 4229 w 316"/>
                <a:gd name="T23" fmla="*/ 41 h 11"/>
                <a:gd name="T24" fmla="*/ 4229 w 316"/>
                <a:gd name="T25" fmla="*/ 41 h 11"/>
                <a:gd name="T26" fmla="*/ 4229 w 316"/>
                <a:gd name="T27" fmla="*/ 0 h 11"/>
                <a:gd name="T28" fmla="*/ 0 w 316"/>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6"/>
                <a:gd name="T46" fmla="*/ 0 h 11"/>
                <a:gd name="T47" fmla="*/ 316 w 316"/>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6" h="11">
                  <a:moveTo>
                    <a:pt x="0" y="0"/>
                  </a:moveTo>
                  <a:cubicBezTo>
                    <a:pt x="0" y="3"/>
                    <a:pt x="0" y="3"/>
                    <a:pt x="0" y="3"/>
                  </a:cubicBezTo>
                  <a:cubicBezTo>
                    <a:pt x="0" y="3"/>
                    <a:pt x="0" y="3"/>
                    <a:pt x="0" y="3"/>
                  </a:cubicBezTo>
                  <a:cubicBezTo>
                    <a:pt x="0" y="3"/>
                    <a:pt x="0" y="3"/>
                    <a:pt x="0" y="3"/>
                  </a:cubicBezTo>
                  <a:cubicBezTo>
                    <a:pt x="0" y="3"/>
                    <a:pt x="0" y="3"/>
                    <a:pt x="0" y="3"/>
                  </a:cubicBezTo>
                  <a:cubicBezTo>
                    <a:pt x="7" y="11"/>
                    <a:pt x="11" y="10"/>
                    <a:pt x="12" y="10"/>
                  </a:cubicBezTo>
                  <a:cubicBezTo>
                    <a:pt x="158" y="10"/>
                    <a:pt x="158" y="10"/>
                    <a:pt x="158" y="10"/>
                  </a:cubicBezTo>
                  <a:cubicBezTo>
                    <a:pt x="284" y="10"/>
                    <a:pt x="284" y="10"/>
                    <a:pt x="284" y="10"/>
                  </a:cubicBezTo>
                  <a:cubicBezTo>
                    <a:pt x="307" y="10"/>
                    <a:pt x="307" y="10"/>
                    <a:pt x="307" y="10"/>
                  </a:cubicBezTo>
                  <a:cubicBezTo>
                    <a:pt x="309" y="10"/>
                    <a:pt x="312" y="8"/>
                    <a:pt x="316" y="3"/>
                  </a:cubicBezTo>
                  <a:cubicBezTo>
                    <a:pt x="316" y="3"/>
                    <a:pt x="316" y="3"/>
                    <a:pt x="316" y="3"/>
                  </a:cubicBezTo>
                  <a:cubicBezTo>
                    <a:pt x="316" y="3"/>
                    <a:pt x="316" y="3"/>
                    <a:pt x="316" y="3"/>
                  </a:cubicBezTo>
                  <a:cubicBezTo>
                    <a:pt x="316" y="3"/>
                    <a:pt x="316" y="3"/>
                    <a:pt x="316" y="3"/>
                  </a:cubicBezTo>
                  <a:cubicBezTo>
                    <a:pt x="316" y="0"/>
                    <a:pt x="316" y="0"/>
                    <a:pt x="316" y="0"/>
                  </a:cubicBezTo>
                  <a:lnTo>
                    <a:pt x="0" y="0"/>
                  </a:lnTo>
                  <a:close/>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04" name="Freeform 7"/>
            <p:cNvSpPr>
              <a:spLocks noChangeArrowheads="1"/>
            </p:cNvSpPr>
            <p:nvPr/>
          </p:nvSpPr>
          <p:spPr bwMode="auto">
            <a:xfrm>
              <a:off x="0" y="597"/>
              <a:ext cx="1156" cy="37"/>
            </a:xfrm>
            <a:custGeom>
              <a:avLst/>
              <a:gdLst>
                <a:gd name="T0" fmla="*/ 0 w 316"/>
                <a:gd name="T1" fmla="*/ 0 h 10"/>
                <a:gd name="T2" fmla="*/ 0 w 316"/>
                <a:gd name="T3" fmla="*/ 122 h 10"/>
                <a:gd name="T4" fmla="*/ 55 w 316"/>
                <a:gd name="T5" fmla="*/ 137 h 10"/>
                <a:gd name="T6" fmla="*/ 4189 w 316"/>
                <a:gd name="T7" fmla="*/ 137 h 10"/>
                <a:gd name="T8" fmla="*/ 4229 w 316"/>
                <a:gd name="T9" fmla="*/ 122 h 10"/>
                <a:gd name="T10" fmla="*/ 4229 w 316"/>
                <a:gd name="T11" fmla="*/ 0 h 10"/>
                <a:gd name="T12" fmla="*/ 0 w 316"/>
                <a:gd name="T13" fmla="*/ 0 h 10"/>
                <a:gd name="T14" fmla="*/ 0 60000 65536"/>
                <a:gd name="T15" fmla="*/ 0 60000 65536"/>
                <a:gd name="T16" fmla="*/ 0 60000 65536"/>
                <a:gd name="T17" fmla="*/ 0 60000 65536"/>
                <a:gd name="T18" fmla="*/ 0 60000 65536"/>
                <a:gd name="T19" fmla="*/ 0 60000 65536"/>
                <a:gd name="T20" fmla="*/ 0 60000 65536"/>
                <a:gd name="T21" fmla="*/ 0 w 316"/>
                <a:gd name="T22" fmla="*/ 0 h 10"/>
                <a:gd name="T23" fmla="*/ 316 w 31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10">
                  <a:moveTo>
                    <a:pt x="0" y="0"/>
                  </a:moveTo>
                  <a:cubicBezTo>
                    <a:pt x="0" y="9"/>
                    <a:pt x="0" y="9"/>
                    <a:pt x="0" y="9"/>
                  </a:cubicBezTo>
                  <a:cubicBezTo>
                    <a:pt x="1" y="10"/>
                    <a:pt x="3" y="10"/>
                    <a:pt x="4" y="10"/>
                  </a:cubicBezTo>
                  <a:cubicBezTo>
                    <a:pt x="313" y="10"/>
                    <a:pt x="313" y="10"/>
                    <a:pt x="313" y="10"/>
                  </a:cubicBezTo>
                  <a:cubicBezTo>
                    <a:pt x="314" y="10"/>
                    <a:pt x="315" y="10"/>
                    <a:pt x="316" y="9"/>
                  </a:cubicBezTo>
                  <a:cubicBezTo>
                    <a:pt x="316" y="0"/>
                    <a:pt x="316" y="0"/>
                    <a:pt x="316" y="0"/>
                  </a:cubicBezTo>
                  <a:lnTo>
                    <a:pt x="0" y="0"/>
                  </a:lnTo>
                  <a:close/>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05" name="Freeform 8"/>
            <p:cNvSpPr>
              <a:spLocks noChangeArrowheads="1"/>
            </p:cNvSpPr>
            <p:nvPr/>
          </p:nvSpPr>
          <p:spPr bwMode="auto">
            <a:xfrm>
              <a:off x="483" y="597"/>
              <a:ext cx="194" cy="19"/>
            </a:xfrm>
            <a:custGeom>
              <a:avLst/>
              <a:gdLst>
                <a:gd name="T0" fmla="*/ 0 w 53"/>
                <a:gd name="T1" fmla="*/ 0 h 5"/>
                <a:gd name="T2" fmla="*/ 0 w 53"/>
                <a:gd name="T3" fmla="*/ 15 h 5"/>
                <a:gd name="T4" fmla="*/ 55 w 53"/>
                <a:gd name="T5" fmla="*/ 72 h 5"/>
                <a:gd name="T6" fmla="*/ 655 w 53"/>
                <a:gd name="T7" fmla="*/ 72 h 5"/>
                <a:gd name="T8" fmla="*/ 710 w 53"/>
                <a:gd name="T9" fmla="*/ 15 h 5"/>
                <a:gd name="T10" fmla="*/ 710 w 53"/>
                <a:gd name="T11" fmla="*/ 0 h 5"/>
                <a:gd name="T12" fmla="*/ 0 w 53"/>
                <a:gd name="T13" fmla="*/ 0 h 5"/>
                <a:gd name="T14" fmla="*/ 0 60000 65536"/>
                <a:gd name="T15" fmla="*/ 0 60000 65536"/>
                <a:gd name="T16" fmla="*/ 0 60000 65536"/>
                <a:gd name="T17" fmla="*/ 0 60000 65536"/>
                <a:gd name="T18" fmla="*/ 0 60000 65536"/>
                <a:gd name="T19" fmla="*/ 0 60000 65536"/>
                <a:gd name="T20" fmla="*/ 0 60000 65536"/>
                <a:gd name="T21" fmla="*/ 0 w 53"/>
                <a:gd name="T22" fmla="*/ 0 h 5"/>
                <a:gd name="T23" fmla="*/ 53 w 5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
                  <a:moveTo>
                    <a:pt x="0" y="0"/>
                  </a:moveTo>
                  <a:cubicBezTo>
                    <a:pt x="0" y="1"/>
                    <a:pt x="0" y="1"/>
                    <a:pt x="0" y="1"/>
                  </a:cubicBezTo>
                  <a:cubicBezTo>
                    <a:pt x="0" y="3"/>
                    <a:pt x="2" y="5"/>
                    <a:pt x="4" y="5"/>
                  </a:cubicBezTo>
                  <a:cubicBezTo>
                    <a:pt x="49" y="5"/>
                    <a:pt x="49" y="5"/>
                    <a:pt x="49" y="5"/>
                  </a:cubicBezTo>
                  <a:cubicBezTo>
                    <a:pt x="51" y="5"/>
                    <a:pt x="53" y="3"/>
                    <a:pt x="53" y="1"/>
                  </a:cubicBezTo>
                  <a:cubicBezTo>
                    <a:pt x="53" y="0"/>
                    <a:pt x="53" y="0"/>
                    <a:pt x="53" y="0"/>
                  </a:cubicBezTo>
                  <a:lnTo>
                    <a:pt x="0"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06" name="Rectangle 9"/>
            <p:cNvSpPr>
              <a:spLocks noChangeArrowheads="1"/>
            </p:cNvSpPr>
            <p:nvPr/>
          </p:nvSpPr>
          <p:spPr bwMode="auto">
            <a:xfrm>
              <a:off x="172" y="45"/>
              <a:ext cx="815" cy="519"/>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endParaRPr lang="zh-CN" altLang="zh-CN" sz="675" b="1">
                <a:solidFill>
                  <a:srgbClr val="000000"/>
                </a:solidFill>
                <a:latin typeface="Calibri" panose="020F0502020204030204" pitchFamily="34" charset="0"/>
                <a:sym typeface="宋体" panose="02010600030101010101" pitchFamily="2" charset="-122"/>
              </a:endParaRPr>
            </a:p>
          </p:txBody>
        </p:sp>
        <p:sp>
          <p:nvSpPr>
            <p:cNvPr id="107" name="Rectangle 10"/>
            <p:cNvSpPr>
              <a:spLocks noChangeArrowheads="1"/>
            </p:cNvSpPr>
            <p:nvPr/>
          </p:nvSpPr>
          <p:spPr bwMode="auto">
            <a:xfrm>
              <a:off x="172" y="45"/>
              <a:ext cx="815"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endParaRPr lang="zh-CN" altLang="zh-CN" sz="675" b="1">
                <a:solidFill>
                  <a:srgbClr val="000000"/>
                </a:solidFill>
                <a:latin typeface="Calibri" panose="020F0502020204030204" pitchFamily="34" charset="0"/>
                <a:sym typeface="宋体" panose="02010600030101010101" pitchFamily="2" charset="-122"/>
              </a:endParaRPr>
            </a:p>
          </p:txBody>
        </p:sp>
        <p:sp>
          <p:nvSpPr>
            <p:cNvPr id="108" name="Oval 11"/>
            <p:cNvSpPr>
              <a:spLocks noChangeArrowheads="1"/>
            </p:cNvSpPr>
            <p:nvPr/>
          </p:nvSpPr>
          <p:spPr bwMode="auto">
            <a:xfrm>
              <a:off x="574" y="19"/>
              <a:ext cx="11" cy="11"/>
            </a:xfrm>
            <a:prstGeom prst="ellipse">
              <a:avLst/>
            </a:prstGeom>
            <a:solidFill>
              <a:srgbClr val="73401F"/>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endParaRPr lang="zh-CN" altLang="zh-CN" sz="675" b="1">
                <a:solidFill>
                  <a:srgbClr val="000000"/>
                </a:solidFill>
                <a:latin typeface="Calibri" panose="020F0502020204030204" pitchFamily="34" charset="0"/>
                <a:sym typeface="宋体" panose="02010600030101010101" pitchFamily="2" charset="-122"/>
              </a:endParaRPr>
            </a:p>
          </p:txBody>
        </p:sp>
        <p:sp>
          <p:nvSpPr>
            <p:cNvPr id="109" name="Freeform 13"/>
            <p:cNvSpPr>
              <a:spLocks noChangeArrowheads="1"/>
            </p:cNvSpPr>
            <p:nvPr/>
          </p:nvSpPr>
          <p:spPr bwMode="auto">
            <a:xfrm>
              <a:off x="172" y="45"/>
              <a:ext cx="815" cy="519"/>
            </a:xfrm>
            <a:custGeom>
              <a:avLst/>
              <a:gdLst>
                <a:gd name="T0" fmla="*/ 815 w 815"/>
                <a:gd name="T1" fmla="*/ 0 h 519"/>
                <a:gd name="T2" fmla="*/ 815 w 815"/>
                <a:gd name="T3" fmla="*/ 0 h 519"/>
                <a:gd name="T4" fmla="*/ 0 w 815"/>
                <a:gd name="T5" fmla="*/ 0 h 519"/>
                <a:gd name="T6" fmla="*/ 0 w 815"/>
                <a:gd name="T7" fmla="*/ 519 h 519"/>
                <a:gd name="T8" fmla="*/ 815 w 815"/>
                <a:gd name="T9" fmla="*/ 0 h 519"/>
                <a:gd name="T10" fmla="*/ 0 60000 65536"/>
                <a:gd name="T11" fmla="*/ 0 60000 65536"/>
                <a:gd name="T12" fmla="*/ 0 60000 65536"/>
                <a:gd name="T13" fmla="*/ 0 60000 65536"/>
                <a:gd name="T14" fmla="*/ 0 60000 65536"/>
                <a:gd name="T15" fmla="*/ 0 w 815"/>
                <a:gd name="T16" fmla="*/ 0 h 519"/>
                <a:gd name="T17" fmla="*/ 815 w 815"/>
                <a:gd name="T18" fmla="*/ 519 h 519"/>
              </a:gdLst>
              <a:ahLst/>
              <a:cxnLst>
                <a:cxn ang="T10">
                  <a:pos x="T0" y="T1"/>
                </a:cxn>
                <a:cxn ang="T11">
                  <a:pos x="T2" y="T3"/>
                </a:cxn>
                <a:cxn ang="T12">
                  <a:pos x="T4" y="T5"/>
                </a:cxn>
                <a:cxn ang="T13">
                  <a:pos x="T6" y="T7"/>
                </a:cxn>
                <a:cxn ang="T14">
                  <a:pos x="T8" y="T9"/>
                </a:cxn>
              </a:cxnLst>
              <a:rect l="T15" t="T16" r="T17" b="T18"/>
              <a:pathLst>
                <a:path w="815" h="519">
                  <a:moveTo>
                    <a:pt x="815" y="0"/>
                  </a:moveTo>
                  <a:lnTo>
                    <a:pt x="815" y="0"/>
                  </a:lnTo>
                  <a:lnTo>
                    <a:pt x="0" y="0"/>
                  </a:lnTo>
                  <a:lnTo>
                    <a:pt x="0" y="519"/>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grpSp>
      <p:cxnSp>
        <p:nvCxnSpPr>
          <p:cNvPr id="141" name="直接连接符 140"/>
          <p:cNvCxnSpPr/>
          <p:nvPr/>
        </p:nvCxnSpPr>
        <p:spPr bwMode="auto">
          <a:xfrm flipV="1">
            <a:off x="2789802" y="2571751"/>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bwMode="auto">
          <a:xfrm flipV="1">
            <a:off x="2798518" y="1955456"/>
            <a:ext cx="1"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bwMode="auto">
          <a:xfrm flipV="1">
            <a:off x="2822883" y="1955803"/>
            <a:ext cx="1"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bwMode="auto">
          <a:xfrm flipV="1">
            <a:off x="2817848" y="2571750"/>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4" name="Group 4"/>
          <p:cNvGrpSpPr>
            <a:grpSpLocks noChangeAspect="1"/>
          </p:cNvGrpSpPr>
          <p:nvPr/>
        </p:nvGrpSpPr>
        <p:grpSpPr bwMode="auto">
          <a:xfrm>
            <a:off x="2923858" y="3887881"/>
            <a:ext cx="490532" cy="285263"/>
            <a:chOff x="0" y="0"/>
            <a:chExt cx="1156" cy="660"/>
          </a:xfrm>
        </p:grpSpPr>
        <p:sp>
          <p:nvSpPr>
            <p:cNvPr id="155" name="Freeform 5"/>
            <p:cNvSpPr>
              <a:spLocks noChangeArrowheads="1"/>
            </p:cNvSpPr>
            <p:nvPr/>
          </p:nvSpPr>
          <p:spPr bwMode="auto">
            <a:xfrm>
              <a:off x="132" y="0"/>
              <a:ext cx="896" cy="634"/>
            </a:xfrm>
            <a:custGeom>
              <a:avLst/>
              <a:gdLst>
                <a:gd name="T0" fmla="*/ 3277 w 245"/>
                <a:gd name="T1" fmla="*/ 2201 h 172"/>
                <a:gd name="T2" fmla="*/ 3141 w 245"/>
                <a:gd name="T3" fmla="*/ 2337 h 172"/>
                <a:gd name="T4" fmla="*/ 135 w 245"/>
                <a:gd name="T5" fmla="*/ 2337 h 172"/>
                <a:gd name="T6" fmla="*/ 0 w 245"/>
                <a:gd name="T7" fmla="*/ 2201 h 172"/>
                <a:gd name="T8" fmla="*/ 0 w 245"/>
                <a:gd name="T9" fmla="*/ 136 h 172"/>
                <a:gd name="T10" fmla="*/ 135 w 245"/>
                <a:gd name="T11" fmla="*/ 0 h 172"/>
                <a:gd name="T12" fmla="*/ 3141 w 245"/>
                <a:gd name="T13" fmla="*/ 0 h 172"/>
                <a:gd name="T14" fmla="*/ 3277 w 245"/>
                <a:gd name="T15" fmla="*/ 136 h 172"/>
                <a:gd name="T16" fmla="*/ 3277 w 245"/>
                <a:gd name="T17" fmla="*/ 2201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172"/>
                <a:gd name="T29" fmla="*/ 245 w 245"/>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172">
                  <a:moveTo>
                    <a:pt x="245" y="162"/>
                  </a:moveTo>
                  <a:cubicBezTo>
                    <a:pt x="245" y="168"/>
                    <a:pt x="241" y="172"/>
                    <a:pt x="235" y="172"/>
                  </a:cubicBezTo>
                  <a:cubicBezTo>
                    <a:pt x="10" y="172"/>
                    <a:pt x="10" y="172"/>
                    <a:pt x="10" y="172"/>
                  </a:cubicBezTo>
                  <a:cubicBezTo>
                    <a:pt x="4" y="172"/>
                    <a:pt x="0" y="168"/>
                    <a:pt x="0" y="162"/>
                  </a:cubicBezTo>
                  <a:cubicBezTo>
                    <a:pt x="0" y="10"/>
                    <a:pt x="0" y="10"/>
                    <a:pt x="0" y="10"/>
                  </a:cubicBezTo>
                  <a:cubicBezTo>
                    <a:pt x="0" y="5"/>
                    <a:pt x="4" y="0"/>
                    <a:pt x="10" y="0"/>
                  </a:cubicBezTo>
                  <a:cubicBezTo>
                    <a:pt x="235" y="0"/>
                    <a:pt x="235" y="0"/>
                    <a:pt x="235" y="0"/>
                  </a:cubicBezTo>
                  <a:cubicBezTo>
                    <a:pt x="241" y="0"/>
                    <a:pt x="245" y="5"/>
                    <a:pt x="245" y="10"/>
                  </a:cubicBezTo>
                  <a:cubicBezTo>
                    <a:pt x="245" y="162"/>
                    <a:pt x="245" y="162"/>
                    <a:pt x="245" y="162"/>
                  </a:cubicBezTo>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56" name="Freeform 6"/>
            <p:cNvSpPr>
              <a:spLocks noChangeArrowheads="1"/>
            </p:cNvSpPr>
            <p:nvPr/>
          </p:nvSpPr>
          <p:spPr bwMode="auto">
            <a:xfrm>
              <a:off x="0" y="619"/>
              <a:ext cx="1156" cy="41"/>
            </a:xfrm>
            <a:custGeom>
              <a:avLst/>
              <a:gdLst>
                <a:gd name="T0" fmla="*/ 0 w 316"/>
                <a:gd name="T1" fmla="*/ 0 h 11"/>
                <a:gd name="T2" fmla="*/ 0 w 316"/>
                <a:gd name="T3" fmla="*/ 41 h 11"/>
                <a:gd name="T4" fmla="*/ 0 w 316"/>
                <a:gd name="T5" fmla="*/ 41 h 11"/>
                <a:gd name="T6" fmla="*/ 0 w 316"/>
                <a:gd name="T7" fmla="*/ 41 h 11"/>
                <a:gd name="T8" fmla="*/ 0 w 316"/>
                <a:gd name="T9" fmla="*/ 41 h 11"/>
                <a:gd name="T10" fmla="*/ 161 w 316"/>
                <a:gd name="T11" fmla="*/ 138 h 11"/>
                <a:gd name="T12" fmla="*/ 2114 w 316"/>
                <a:gd name="T13" fmla="*/ 138 h 11"/>
                <a:gd name="T14" fmla="*/ 3801 w 316"/>
                <a:gd name="T15" fmla="*/ 138 h 11"/>
                <a:gd name="T16" fmla="*/ 4108 w 316"/>
                <a:gd name="T17" fmla="*/ 138 h 11"/>
                <a:gd name="T18" fmla="*/ 4229 w 316"/>
                <a:gd name="T19" fmla="*/ 41 h 11"/>
                <a:gd name="T20" fmla="*/ 4229 w 316"/>
                <a:gd name="T21" fmla="*/ 41 h 11"/>
                <a:gd name="T22" fmla="*/ 4229 w 316"/>
                <a:gd name="T23" fmla="*/ 41 h 11"/>
                <a:gd name="T24" fmla="*/ 4229 w 316"/>
                <a:gd name="T25" fmla="*/ 41 h 11"/>
                <a:gd name="T26" fmla="*/ 4229 w 316"/>
                <a:gd name="T27" fmla="*/ 0 h 11"/>
                <a:gd name="T28" fmla="*/ 0 w 316"/>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6"/>
                <a:gd name="T46" fmla="*/ 0 h 11"/>
                <a:gd name="T47" fmla="*/ 316 w 316"/>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6" h="11">
                  <a:moveTo>
                    <a:pt x="0" y="0"/>
                  </a:moveTo>
                  <a:cubicBezTo>
                    <a:pt x="0" y="3"/>
                    <a:pt x="0" y="3"/>
                    <a:pt x="0" y="3"/>
                  </a:cubicBezTo>
                  <a:cubicBezTo>
                    <a:pt x="0" y="3"/>
                    <a:pt x="0" y="3"/>
                    <a:pt x="0" y="3"/>
                  </a:cubicBezTo>
                  <a:cubicBezTo>
                    <a:pt x="0" y="3"/>
                    <a:pt x="0" y="3"/>
                    <a:pt x="0" y="3"/>
                  </a:cubicBezTo>
                  <a:cubicBezTo>
                    <a:pt x="0" y="3"/>
                    <a:pt x="0" y="3"/>
                    <a:pt x="0" y="3"/>
                  </a:cubicBezTo>
                  <a:cubicBezTo>
                    <a:pt x="7" y="11"/>
                    <a:pt x="11" y="10"/>
                    <a:pt x="12" y="10"/>
                  </a:cubicBezTo>
                  <a:cubicBezTo>
                    <a:pt x="158" y="10"/>
                    <a:pt x="158" y="10"/>
                    <a:pt x="158" y="10"/>
                  </a:cubicBezTo>
                  <a:cubicBezTo>
                    <a:pt x="284" y="10"/>
                    <a:pt x="284" y="10"/>
                    <a:pt x="284" y="10"/>
                  </a:cubicBezTo>
                  <a:cubicBezTo>
                    <a:pt x="307" y="10"/>
                    <a:pt x="307" y="10"/>
                    <a:pt x="307" y="10"/>
                  </a:cubicBezTo>
                  <a:cubicBezTo>
                    <a:pt x="309" y="10"/>
                    <a:pt x="312" y="8"/>
                    <a:pt x="316" y="3"/>
                  </a:cubicBezTo>
                  <a:cubicBezTo>
                    <a:pt x="316" y="3"/>
                    <a:pt x="316" y="3"/>
                    <a:pt x="316" y="3"/>
                  </a:cubicBezTo>
                  <a:cubicBezTo>
                    <a:pt x="316" y="3"/>
                    <a:pt x="316" y="3"/>
                    <a:pt x="316" y="3"/>
                  </a:cubicBezTo>
                  <a:cubicBezTo>
                    <a:pt x="316" y="3"/>
                    <a:pt x="316" y="3"/>
                    <a:pt x="316" y="3"/>
                  </a:cubicBezTo>
                  <a:cubicBezTo>
                    <a:pt x="316" y="0"/>
                    <a:pt x="316" y="0"/>
                    <a:pt x="316" y="0"/>
                  </a:cubicBezTo>
                  <a:lnTo>
                    <a:pt x="0" y="0"/>
                  </a:lnTo>
                  <a:close/>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57" name="Freeform 7"/>
            <p:cNvSpPr>
              <a:spLocks noChangeArrowheads="1"/>
            </p:cNvSpPr>
            <p:nvPr/>
          </p:nvSpPr>
          <p:spPr bwMode="auto">
            <a:xfrm>
              <a:off x="0" y="597"/>
              <a:ext cx="1156" cy="37"/>
            </a:xfrm>
            <a:custGeom>
              <a:avLst/>
              <a:gdLst>
                <a:gd name="T0" fmla="*/ 0 w 316"/>
                <a:gd name="T1" fmla="*/ 0 h 10"/>
                <a:gd name="T2" fmla="*/ 0 w 316"/>
                <a:gd name="T3" fmla="*/ 122 h 10"/>
                <a:gd name="T4" fmla="*/ 55 w 316"/>
                <a:gd name="T5" fmla="*/ 137 h 10"/>
                <a:gd name="T6" fmla="*/ 4189 w 316"/>
                <a:gd name="T7" fmla="*/ 137 h 10"/>
                <a:gd name="T8" fmla="*/ 4229 w 316"/>
                <a:gd name="T9" fmla="*/ 122 h 10"/>
                <a:gd name="T10" fmla="*/ 4229 w 316"/>
                <a:gd name="T11" fmla="*/ 0 h 10"/>
                <a:gd name="T12" fmla="*/ 0 w 316"/>
                <a:gd name="T13" fmla="*/ 0 h 10"/>
                <a:gd name="T14" fmla="*/ 0 60000 65536"/>
                <a:gd name="T15" fmla="*/ 0 60000 65536"/>
                <a:gd name="T16" fmla="*/ 0 60000 65536"/>
                <a:gd name="T17" fmla="*/ 0 60000 65536"/>
                <a:gd name="T18" fmla="*/ 0 60000 65536"/>
                <a:gd name="T19" fmla="*/ 0 60000 65536"/>
                <a:gd name="T20" fmla="*/ 0 60000 65536"/>
                <a:gd name="T21" fmla="*/ 0 w 316"/>
                <a:gd name="T22" fmla="*/ 0 h 10"/>
                <a:gd name="T23" fmla="*/ 316 w 31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10">
                  <a:moveTo>
                    <a:pt x="0" y="0"/>
                  </a:moveTo>
                  <a:cubicBezTo>
                    <a:pt x="0" y="9"/>
                    <a:pt x="0" y="9"/>
                    <a:pt x="0" y="9"/>
                  </a:cubicBezTo>
                  <a:cubicBezTo>
                    <a:pt x="1" y="10"/>
                    <a:pt x="3" y="10"/>
                    <a:pt x="4" y="10"/>
                  </a:cubicBezTo>
                  <a:cubicBezTo>
                    <a:pt x="313" y="10"/>
                    <a:pt x="313" y="10"/>
                    <a:pt x="313" y="10"/>
                  </a:cubicBezTo>
                  <a:cubicBezTo>
                    <a:pt x="314" y="10"/>
                    <a:pt x="315" y="10"/>
                    <a:pt x="316" y="9"/>
                  </a:cubicBezTo>
                  <a:cubicBezTo>
                    <a:pt x="316" y="0"/>
                    <a:pt x="316" y="0"/>
                    <a:pt x="316" y="0"/>
                  </a:cubicBezTo>
                  <a:lnTo>
                    <a:pt x="0" y="0"/>
                  </a:lnTo>
                  <a:close/>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58" name="Freeform 8"/>
            <p:cNvSpPr>
              <a:spLocks noChangeArrowheads="1"/>
            </p:cNvSpPr>
            <p:nvPr/>
          </p:nvSpPr>
          <p:spPr bwMode="auto">
            <a:xfrm>
              <a:off x="483" y="597"/>
              <a:ext cx="194" cy="19"/>
            </a:xfrm>
            <a:custGeom>
              <a:avLst/>
              <a:gdLst>
                <a:gd name="T0" fmla="*/ 0 w 53"/>
                <a:gd name="T1" fmla="*/ 0 h 5"/>
                <a:gd name="T2" fmla="*/ 0 w 53"/>
                <a:gd name="T3" fmla="*/ 15 h 5"/>
                <a:gd name="T4" fmla="*/ 55 w 53"/>
                <a:gd name="T5" fmla="*/ 72 h 5"/>
                <a:gd name="T6" fmla="*/ 655 w 53"/>
                <a:gd name="T7" fmla="*/ 72 h 5"/>
                <a:gd name="T8" fmla="*/ 710 w 53"/>
                <a:gd name="T9" fmla="*/ 15 h 5"/>
                <a:gd name="T10" fmla="*/ 710 w 53"/>
                <a:gd name="T11" fmla="*/ 0 h 5"/>
                <a:gd name="T12" fmla="*/ 0 w 53"/>
                <a:gd name="T13" fmla="*/ 0 h 5"/>
                <a:gd name="T14" fmla="*/ 0 60000 65536"/>
                <a:gd name="T15" fmla="*/ 0 60000 65536"/>
                <a:gd name="T16" fmla="*/ 0 60000 65536"/>
                <a:gd name="T17" fmla="*/ 0 60000 65536"/>
                <a:gd name="T18" fmla="*/ 0 60000 65536"/>
                <a:gd name="T19" fmla="*/ 0 60000 65536"/>
                <a:gd name="T20" fmla="*/ 0 60000 65536"/>
                <a:gd name="T21" fmla="*/ 0 w 53"/>
                <a:gd name="T22" fmla="*/ 0 h 5"/>
                <a:gd name="T23" fmla="*/ 53 w 5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
                  <a:moveTo>
                    <a:pt x="0" y="0"/>
                  </a:moveTo>
                  <a:cubicBezTo>
                    <a:pt x="0" y="1"/>
                    <a:pt x="0" y="1"/>
                    <a:pt x="0" y="1"/>
                  </a:cubicBezTo>
                  <a:cubicBezTo>
                    <a:pt x="0" y="3"/>
                    <a:pt x="2" y="5"/>
                    <a:pt x="4" y="5"/>
                  </a:cubicBezTo>
                  <a:cubicBezTo>
                    <a:pt x="49" y="5"/>
                    <a:pt x="49" y="5"/>
                    <a:pt x="49" y="5"/>
                  </a:cubicBezTo>
                  <a:cubicBezTo>
                    <a:pt x="51" y="5"/>
                    <a:pt x="53" y="3"/>
                    <a:pt x="53" y="1"/>
                  </a:cubicBezTo>
                  <a:cubicBezTo>
                    <a:pt x="53" y="0"/>
                    <a:pt x="53" y="0"/>
                    <a:pt x="53" y="0"/>
                  </a:cubicBezTo>
                  <a:lnTo>
                    <a:pt x="0"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59" name="Rectangle 9"/>
            <p:cNvSpPr>
              <a:spLocks noChangeArrowheads="1"/>
            </p:cNvSpPr>
            <p:nvPr/>
          </p:nvSpPr>
          <p:spPr bwMode="auto">
            <a:xfrm>
              <a:off x="172" y="45"/>
              <a:ext cx="815" cy="519"/>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endParaRPr lang="zh-CN" altLang="zh-CN" sz="675" b="1">
                <a:solidFill>
                  <a:srgbClr val="000000"/>
                </a:solidFill>
                <a:latin typeface="Calibri" panose="020F0502020204030204" pitchFamily="34" charset="0"/>
                <a:sym typeface="宋体" panose="02010600030101010101" pitchFamily="2" charset="-122"/>
              </a:endParaRPr>
            </a:p>
          </p:txBody>
        </p:sp>
        <p:sp>
          <p:nvSpPr>
            <p:cNvPr id="160" name="Rectangle 10"/>
            <p:cNvSpPr>
              <a:spLocks noChangeArrowheads="1"/>
            </p:cNvSpPr>
            <p:nvPr/>
          </p:nvSpPr>
          <p:spPr bwMode="auto">
            <a:xfrm>
              <a:off x="172" y="45"/>
              <a:ext cx="815"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endParaRPr lang="zh-CN" altLang="zh-CN" sz="675" b="1">
                <a:solidFill>
                  <a:srgbClr val="000000"/>
                </a:solidFill>
                <a:latin typeface="Calibri" panose="020F0502020204030204" pitchFamily="34" charset="0"/>
                <a:sym typeface="宋体" panose="02010600030101010101" pitchFamily="2" charset="-122"/>
              </a:endParaRPr>
            </a:p>
          </p:txBody>
        </p:sp>
        <p:sp>
          <p:nvSpPr>
            <p:cNvPr id="161" name="Oval 11"/>
            <p:cNvSpPr>
              <a:spLocks noChangeArrowheads="1"/>
            </p:cNvSpPr>
            <p:nvPr/>
          </p:nvSpPr>
          <p:spPr bwMode="auto">
            <a:xfrm>
              <a:off x="574" y="19"/>
              <a:ext cx="11" cy="11"/>
            </a:xfrm>
            <a:prstGeom prst="ellipse">
              <a:avLst/>
            </a:prstGeom>
            <a:solidFill>
              <a:srgbClr val="73401F"/>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endParaRPr lang="zh-CN" altLang="zh-CN" sz="675" b="1">
                <a:solidFill>
                  <a:srgbClr val="000000"/>
                </a:solidFill>
                <a:latin typeface="Calibri" panose="020F0502020204030204" pitchFamily="34" charset="0"/>
                <a:sym typeface="宋体" panose="02010600030101010101" pitchFamily="2" charset="-122"/>
              </a:endParaRPr>
            </a:p>
          </p:txBody>
        </p:sp>
        <p:sp>
          <p:nvSpPr>
            <p:cNvPr id="162" name="Freeform 13"/>
            <p:cNvSpPr>
              <a:spLocks noChangeArrowheads="1"/>
            </p:cNvSpPr>
            <p:nvPr/>
          </p:nvSpPr>
          <p:spPr bwMode="auto">
            <a:xfrm>
              <a:off x="172" y="45"/>
              <a:ext cx="815" cy="519"/>
            </a:xfrm>
            <a:custGeom>
              <a:avLst/>
              <a:gdLst>
                <a:gd name="T0" fmla="*/ 815 w 815"/>
                <a:gd name="T1" fmla="*/ 0 h 519"/>
                <a:gd name="T2" fmla="*/ 815 w 815"/>
                <a:gd name="T3" fmla="*/ 0 h 519"/>
                <a:gd name="T4" fmla="*/ 0 w 815"/>
                <a:gd name="T5" fmla="*/ 0 h 519"/>
                <a:gd name="T6" fmla="*/ 0 w 815"/>
                <a:gd name="T7" fmla="*/ 519 h 519"/>
                <a:gd name="T8" fmla="*/ 815 w 815"/>
                <a:gd name="T9" fmla="*/ 0 h 519"/>
                <a:gd name="T10" fmla="*/ 0 60000 65536"/>
                <a:gd name="T11" fmla="*/ 0 60000 65536"/>
                <a:gd name="T12" fmla="*/ 0 60000 65536"/>
                <a:gd name="T13" fmla="*/ 0 60000 65536"/>
                <a:gd name="T14" fmla="*/ 0 60000 65536"/>
                <a:gd name="T15" fmla="*/ 0 w 815"/>
                <a:gd name="T16" fmla="*/ 0 h 519"/>
                <a:gd name="T17" fmla="*/ 815 w 815"/>
                <a:gd name="T18" fmla="*/ 519 h 519"/>
              </a:gdLst>
              <a:ahLst/>
              <a:cxnLst>
                <a:cxn ang="T10">
                  <a:pos x="T0" y="T1"/>
                </a:cxn>
                <a:cxn ang="T11">
                  <a:pos x="T2" y="T3"/>
                </a:cxn>
                <a:cxn ang="T12">
                  <a:pos x="T4" y="T5"/>
                </a:cxn>
                <a:cxn ang="T13">
                  <a:pos x="T6" y="T7"/>
                </a:cxn>
                <a:cxn ang="T14">
                  <a:pos x="T8" y="T9"/>
                </a:cxn>
              </a:cxnLst>
              <a:rect l="T15" t="T16" r="T17" b="T18"/>
              <a:pathLst>
                <a:path w="815" h="519">
                  <a:moveTo>
                    <a:pt x="815" y="0"/>
                  </a:moveTo>
                  <a:lnTo>
                    <a:pt x="815" y="0"/>
                  </a:lnTo>
                  <a:lnTo>
                    <a:pt x="0" y="0"/>
                  </a:lnTo>
                  <a:lnTo>
                    <a:pt x="0" y="519"/>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grpSp>
      <p:cxnSp>
        <p:nvCxnSpPr>
          <p:cNvPr id="172" name="直接连接符 171"/>
          <p:cNvCxnSpPr>
            <a:stCxn id="82" idx="0"/>
          </p:cNvCxnSpPr>
          <p:nvPr/>
        </p:nvCxnSpPr>
        <p:spPr bwMode="auto">
          <a:xfrm flipV="1">
            <a:off x="1862664" y="3224938"/>
            <a:ext cx="811874" cy="2100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a:stCxn id="88" idx="0"/>
            <a:endCxn id="140" idx="2"/>
          </p:cNvCxnSpPr>
          <p:nvPr/>
        </p:nvCxnSpPr>
        <p:spPr bwMode="auto">
          <a:xfrm flipV="1">
            <a:off x="2474732" y="3210969"/>
            <a:ext cx="336584" cy="2285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a:stCxn id="89" idx="0"/>
            <a:endCxn id="140" idx="2"/>
          </p:cNvCxnSpPr>
          <p:nvPr/>
        </p:nvCxnSpPr>
        <p:spPr bwMode="auto">
          <a:xfrm flipH="1" flipV="1">
            <a:off x="2811316" y="3210969"/>
            <a:ext cx="275485" cy="2285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a:stCxn id="84" idx="0"/>
          </p:cNvCxnSpPr>
          <p:nvPr/>
        </p:nvCxnSpPr>
        <p:spPr bwMode="auto">
          <a:xfrm flipH="1" flipV="1">
            <a:off x="2958543" y="3217558"/>
            <a:ext cx="740325" cy="221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a:stCxn id="102" idx="5"/>
          </p:cNvCxnSpPr>
          <p:nvPr/>
        </p:nvCxnSpPr>
        <p:spPr bwMode="auto">
          <a:xfrm flipV="1">
            <a:off x="1602763" y="3723355"/>
            <a:ext cx="213855" cy="1823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a:stCxn id="146" idx="5"/>
          </p:cNvCxnSpPr>
          <p:nvPr/>
        </p:nvCxnSpPr>
        <p:spPr bwMode="auto">
          <a:xfrm flipV="1">
            <a:off x="2396066" y="3728542"/>
            <a:ext cx="1731" cy="1771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a:stCxn id="155" idx="5"/>
          </p:cNvCxnSpPr>
          <p:nvPr/>
        </p:nvCxnSpPr>
        <p:spPr bwMode="auto">
          <a:xfrm flipH="1" flipV="1">
            <a:off x="3147956" y="3719626"/>
            <a:ext cx="41414" cy="168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a:stCxn id="164" idx="5"/>
          </p:cNvCxnSpPr>
          <p:nvPr/>
        </p:nvCxnSpPr>
        <p:spPr bwMode="auto">
          <a:xfrm flipH="1" flipV="1">
            <a:off x="3818514" y="3719627"/>
            <a:ext cx="164159" cy="1629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文本框 65"/>
          <p:cNvSpPr txBox="1">
            <a:spLocks noChangeArrowheads="1"/>
          </p:cNvSpPr>
          <p:nvPr/>
        </p:nvSpPr>
        <p:spPr bwMode="auto">
          <a:xfrm>
            <a:off x="823873" y="3497743"/>
            <a:ext cx="111533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pPr defTabSz="685800" eaLnBrk="0" hangingPunct="0">
              <a:defRPr/>
            </a:pPr>
            <a:r>
              <a:rPr lang="zh-CN" altLang="en-US" sz="750" b="1" dirty="0">
                <a:solidFill>
                  <a:srgbClr val="000000"/>
                </a:solidFill>
              </a:rPr>
              <a:t>接入交换机</a:t>
            </a:r>
            <a:r>
              <a:rPr lang="en-US" altLang="zh-CN" sz="750" b="1" dirty="0">
                <a:solidFill>
                  <a:srgbClr val="000000"/>
                </a:solidFill>
              </a:rPr>
              <a:t>(ONU</a:t>
            </a:r>
            <a:r>
              <a:rPr lang="zh-CN" altLang="en-US" sz="750" b="1" dirty="0">
                <a:solidFill>
                  <a:srgbClr val="000000"/>
                </a:solidFill>
              </a:rPr>
              <a:t>）</a:t>
            </a:r>
          </a:p>
        </p:txBody>
      </p:sp>
      <p:sp>
        <p:nvSpPr>
          <p:cNvPr id="186" name="文本框 62"/>
          <p:cNvSpPr txBox="1">
            <a:spLocks noChangeArrowheads="1"/>
          </p:cNvSpPr>
          <p:nvPr/>
        </p:nvSpPr>
        <p:spPr bwMode="auto">
          <a:xfrm>
            <a:off x="2056438" y="2265290"/>
            <a:ext cx="40400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pPr defTabSz="685800" eaLnBrk="0" hangingPunct="0">
              <a:defRPr/>
            </a:pPr>
            <a:r>
              <a:rPr lang="en-US" altLang="zh-CN" sz="750" b="1" dirty="0">
                <a:solidFill>
                  <a:srgbClr val="000000"/>
                </a:solidFill>
              </a:rPr>
              <a:t>BRAS </a:t>
            </a:r>
            <a:endParaRPr lang="zh-CN" altLang="en-US" sz="750" b="1" dirty="0">
              <a:solidFill>
                <a:srgbClr val="000000"/>
              </a:solidFill>
            </a:endParaRPr>
          </a:p>
        </p:txBody>
      </p:sp>
      <p:sp>
        <p:nvSpPr>
          <p:cNvPr id="187" name="文本框 62"/>
          <p:cNvSpPr txBox="1">
            <a:spLocks noChangeArrowheads="1"/>
          </p:cNvSpPr>
          <p:nvPr/>
        </p:nvSpPr>
        <p:spPr bwMode="auto">
          <a:xfrm>
            <a:off x="1592592" y="2909775"/>
            <a:ext cx="109778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pPr defTabSz="685800" eaLnBrk="0" hangingPunct="0">
              <a:defRPr/>
            </a:pPr>
            <a:r>
              <a:rPr lang="zh-CN" altLang="en-US" sz="750" b="1" dirty="0">
                <a:solidFill>
                  <a:srgbClr val="000000"/>
                </a:solidFill>
              </a:rPr>
              <a:t>核心交换机（</a:t>
            </a:r>
            <a:r>
              <a:rPr lang="en-US" altLang="zh-CN" sz="750" b="1" dirty="0">
                <a:solidFill>
                  <a:srgbClr val="000000"/>
                </a:solidFill>
              </a:rPr>
              <a:t>OLT</a:t>
            </a:r>
            <a:r>
              <a:rPr lang="zh-CN" altLang="en-US" sz="750" b="1" dirty="0">
                <a:solidFill>
                  <a:srgbClr val="000000"/>
                </a:solidFill>
              </a:rPr>
              <a:t>）</a:t>
            </a:r>
          </a:p>
        </p:txBody>
      </p:sp>
      <p:sp>
        <p:nvSpPr>
          <p:cNvPr id="188" name="文本框 55"/>
          <p:cNvSpPr txBox="1">
            <a:spLocks noChangeArrowheads="1"/>
          </p:cNvSpPr>
          <p:nvPr/>
        </p:nvSpPr>
        <p:spPr bwMode="auto">
          <a:xfrm>
            <a:off x="3128812" y="2925333"/>
            <a:ext cx="1143389"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buClr>
                <a:schemeClr val="tx1"/>
              </a:buClr>
              <a:buFont typeface="Wingdings" panose="05000000000000000000" pitchFamily="2" charset="2"/>
              <a:buChar char="l"/>
              <a:defRPr sz="2800" b="1">
                <a:solidFill>
                  <a:srgbClr val="000000"/>
                </a:solidFill>
                <a:latin typeface="Arial" panose="020B0604020202020204" pitchFamily="34" charset="0"/>
                <a:ea typeface="宋体" panose="02010600030101010101" pitchFamily="2" charset="-122"/>
              </a:defRPr>
            </a:lvl1pPr>
            <a:lvl2pPr marL="742950" indent="-285750">
              <a:lnSpc>
                <a:spcPct val="110000"/>
              </a:lnSpc>
              <a:buClr>
                <a:schemeClr val="tx1"/>
              </a:buClr>
              <a:buFont typeface="Wingdings" panose="05000000000000000000" pitchFamily="2" charset="2"/>
              <a:buChar char="à"/>
              <a:defRPr sz="2400">
                <a:solidFill>
                  <a:srgbClr val="000000"/>
                </a:solidFill>
                <a:latin typeface="Arial" panose="020B0604020202020204" pitchFamily="34" charset="0"/>
                <a:ea typeface="宋体" panose="02010600030101010101" pitchFamily="2" charset="-122"/>
              </a:defRPr>
            </a:lvl2pPr>
            <a:lvl3pPr marL="1143000" indent="-228600">
              <a:lnSpc>
                <a:spcPct val="110000"/>
              </a:lnSpc>
              <a:buClr>
                <a:schemeClr val="tx1"/>
              </a:buClr>
              <a:buFont typeface="Wingdings" panose="05000000000000000000" pitchFamily="2" charset="2"/>
              <a:buChar char="Ø"/>
              <a:defRPr sz="2000">
                <a:solidFill>
                  <a:srgbClr val="000000"/>
                </a:solidFill>
                <a:latin typeface="Arial" panose="020B0604020202020204" pitchFamily="34" charset="0"/>
                <a:ea typeface="宋体" panose="02010600030101010101" pitchFamily="2" charset="-122"/>
              </a:defRPr>
            </a:lvl3pPr>
            <a:lvl4pPr marL="1600200" indent="-228600">
              <a:lnSpc>
                <a:spcPct val="110000"/>
              </a:lnSpc>
              <a:buClr>
                <a:schemeClr val="tx1"/>
              </a:buClr>
              <a:buFont typeface="Arial" panose="020B0604020202020204" pitchFamily="34" charset="0"/>
              <a:buChar char="—"/>
              <a:defRPr>
                <a:solidFill>
                  <a:srgbClr val="000000"/>
                </a:solidFill>
                <a:latin typeface="Arial" panose="020B0604020202020204" pitchFamily="34" charset="0"/>
                <a:ea typeface="宋体" panose="02010600030101010101" pitchFamily="2" charset="-122"/>
              </a:defRPr>
            </a:lvl4pPr>
            <a:lvl5pPr marL="2057400" indent="-228600">
              <a:lnSpc>
                <a:spcPct val="110000"/>
              </a:lnSpc>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9pPr>
          </a:lstStyle>
          <a:p>
            <a:pPr defTabSz="685800" eaLnBrk="0" hangingPunct="0">
              <a:lnSpc>
                <a:spcPct val="100000"/>
              </a:lnSpc>
              <a:buClrTx/>
              <a:buNone/>
              <a:defRPr/>
            </a:pPr>
            <a:r>
              <a:rPr lang="en-US" altLang="zh-CN" sz="750" dirty="0" err="1">
                <a:latin typeface="微软雅黑" panose="020B0503020204020204" pitchFamily="34" charset="-122"/>
                <a:ea typeface="微软雅黑" panose="020B0503020204020204" pitchFamily="34" charset="-122"/>
              </a:rPr>
              <a:t>QinQ</a:t>
            </a:r>
            <a:r>
              <a:rPr lang="zh-CN" altLang="en-US" sz="750" dirty="0">
                <a:latin typeface="微软雅黑" panose="020B0503020204020204" pitchFamily="34" charset="-122"/>
                <a:ea typeface="微软雅黑" panose="020B0503020204020204" pitchFamily="34" charset="-122"/>
              </a:rPr>
              <a:t>方式到</a:t>
            </a:r>
            <a:r>
              <a:rPr lang="en-US" altLang="zh-CN" sz="750" dirty="0">
                <a:latin typeface="微软雅黑" panose="020B0503020204020204" pitchFamily="34" charset="-122"/>
                <a:ea typeface="微软雅黑" panose="020B0503020204020204" pitchFamily="34" charset="-122"/>
              </a:rPr>
              <a:t>BRAS</a:t>
            </a:r>
            <a:endParaRPr lang="zh-CN" altLang="en-US" sz="750" dirty="0">
              <a:latin typeface="微软雅黑" panose="020B0503020204020204" pitchFamily="34" charset="-122"/>
              <a:ea typeface="微软雅黑" panose="020B0503020204020204" pitchFamily="34" charset="-122"/>
            </a:endParaRPr>
          </a:p>
        </p:txBody>
      </p:sp>
      <p:pic>
        <p:nvPicPr>
          <p:cNvPr id="90" name="Picture 3" descr="D:\HCL_7.1.59-Setup\反馈模板\反馈模板\UI设计资源\工作台\正常状态\运行\无线1.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261330" y="3434628"/>
            <a:ext cx="310896" cy="310896"/>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3" descr="D:\HCL_7.1.59-Setup\反馈模板\反馈模板\UI设计资源\工作台\正常状态\运行\无线1.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567926" y="3420230"/>
            <a:ext cx="310896" cy="310896"/>
          </a:xfrm>
          <a:prstGeom prst="rect">
            <a:avLst/>
          </a:prstGeom>
          <a:noFill/>
          <a:extLst>
            <a:ext uri="{909E8E84-426E-40DD-AFC4-6F175D3DCCD1}">
              <a14:hiddenFill xmlns:a14="http://schemas.microsoft.com/office/drawing/2010/main">
                <a:solidFill>
                  <a:srgbClr val="FFFFFF"/>
                </a:solidFill>
              </a14:hiddenFill>
            </a:ext>
          </a:extLst>
        </p:spPr>
      </p:pic>
      <p:grpSp>
        <p:nvGrpSpPr>
          <p:cNvPr id="92" name="WindowsPhone"/>
          <p:cNvGrpSpPr>
            <a:grpSpLocks noChangeAspect="1"/>
          </p:cNvGrpSpPr>
          <p:nvPr>
            <p:custDataLst>
              <p:custData r:id="rId1"/>
            </p:custDataLst>
          </p:nvPr>
        </p:nvGrpSpPr>
        <p:grpSpPr>
          <a:xfrm>
            <a:off x="2297935" y="3843851"/>
            <a:ext cx="210085" cy="391001"/>
            <a:chOff x="2839503" y="1"/>
            <a:chExt cx="3464995" cy="6857998"/>
          </a:xfrm>
        </p:grpSpPr>
        <p:grpSp>
          <p:nvGrpSpPr>
            <p:cNvPr id="93" name="Group 2"/>
            <p:cNvGrpSpPr/>
            <p:nvPr/>
          </p:nvGrpSpPr>
          <p:grpSpPr>
            <a:xfrm>
              <a:off x="2839503" y="1"/>
              <a:ext cx="3464995" cy="6857998"/>
              <a:chOff x="2839503" y="1"/>
              <a:chExt cx="3464995" cy="6857998"/>
            </a:xfrm>
          </p:grpSpPr>
          <p:grpSp>
            <p:nvGrpSpPr>
              <p:cNvPr id="95" name="Group 4"/>
              <p:cNvGrpSpPr/>
              <p:nvPr/>
            </p:nvGrpSpPr>
            <p:grpSpPr>
              <a:xfrm>
                <a:off x="2839503" y="1"/>
                <a:ext cx="3464995" cy="6857998"/>
                <a:chOff x="2834639" y="1"/>
                <a:chExt cx="3464995" cy="6857998"/>
              </a:xfrm>
            </p:grpSpPr>
            <p:sp>
              <p:nvSpPr>
                <p:cNvPr id="97" name="Rounded Rectangle 6"/>
                <p:cNvSpPr/>
                <p:nvPr userDrawn="1"/>
              </p:nvSpPr>
              <p:spPr>
                <a:xfrm>
                  <a:off x="2834639" y="1"/>
                  <a:ext cx="3464995" cy="6857998"/>
                </a:xfrm>
                <a:prstGeom prst="roundRect">
                  <a:avLst>
                    <a:gd name="adj" fmla="val 5515"/>
                  </a:avLst>
                </a:prstGeom>
                <a:solidFill>
                  <a:srgbClr val="FFFFFF"/>
                </a:solidFill>
                <a:ln w="3175">
                  <a:solidFill>
                    <a:srgbClr val="000000">
                      <a:lumMod val="95000"/>
                      <a:lumOff val="5000"/>
                    </a:srgbClr>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98" name="Rounded Rectangle 7"/>
                <p:cNvSpPr/>
                <p:nvPr/>
              </p:nvSpPr>
              <p:spPr>
                <a:xfrm>
                  <a:off x="2928205" y="91440"/>
                  <a:ext cx="3276600" cy="6659880"/>
                </a:xfrm>
                <a:prstGeom prst="roundRect">
                  <a:avLst>
                    <a:gd name="adj" fmla="val 2819"/>
                  </a:avLst>
                </a:prstGeom>
                <a:solidFill>
                  <a:srgbClr val="FFFFFF">
                    <a:lumMod val="65000"/>
                  </a:srgbClr>
                </a:solidFill>
                <a:ln w="3175" cap="flat" cmpd="sng" algn="ctr">
                  <a:solidFill>
                    <a:sysClr val="windowText" lastClr="000000">
                      <a:lumMod val="75000"/>
                      <a:lumOff val="25000"/>
                    </a:sysClr>
                  </a:solidFill>
                  <a:prstDash val="solid"/>
                </a:ln>
                <a:effectLst/>
              </p:spPr>
              <p:txBody>
                <a:bodyPr rot="0" spcFirstLastPara="0" vertOverflow="overflow" horzOverflow="overflow" vert="horz" wrap="square" lIns="34290" tIns="34290" rIns="68580" bIns="34290" numCol="1" spcCol="0" rtlCol="0" fromWordArt="0" anchor="ctr" anchorCtr="0" forceAA="0" compatLnSpc="1">
                  <a:prstTxWarp prst="textNoShape">
                    <a:avLst/>
                  </a:prstTxWarp>
                  <a:noAutofit/>
                </a:bodyPr>
                <a:lstStyle/>
                <a:p>
                  <a:pPr algn="ctr" defTabSz="685800" eaLnBrk="0" hangingPunct="0">
                    <a:defRPr/>
                  </a:pPr>
                  <a:endParaRPr lang="en-US" sz="600" b="1" kern="0" dirty="0">
                    <a:solidFill>
                      <a:prstClr val="black">
                        <a:lumMod val="75000"/>
                        <a:lumOff val="25000"/>
                      </a:prstClr>
                    </a:solidFill>
                    <a:latin typeface="Segoe UI"/>
                  </a:endParaRPr>
                </a:p>
              </p:txBody>
            </p:sp>
            <p:sp>
              <p:nvSpPr>
                <p:cNvPr id="110" name="Rectangle 8"/>
                <p:cNvSpPr/>
                <p:nvPr userDrawn="1"/>
              </p:nvSpPr>
              <p:spPr>
                <a:xfrm>
                  <a:off x="3050294" y="482052"/>
                  <a:ext cx="3038083" cy="5074922"/>
                </a:xfrm>
                <a:prstGeom prst="rect">
                  <a:avLst/>
                </a:prstGeom>
                <a:solidFill>
                  <a:srgbClr val="FFFFFF"/>
                </a:solidFill>
                <a:ln w="3175">
                  <a:solidFill>
                    <a:srgbClr val="000000"/>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300" b="1" dirty="0">
                    <a:solidFill>
                      <a:srgbClr val="024E2B"/>
                    </a:solidFill>
                    <a:latin typeface="微软雅黑" panose="020B0503020204020204" pitchFamily="34" charset="-122"/>
                    <a:ea typeface="微软雅黑" panose="020B0503020204020204" pitchFamily="34" charset="-122"/>
                  </a:endParaRPr>
                </a:p>
              </p:txBody>
            </p:sp>
            <p:sp>
              <p:nvSpPr>
                <p:cNvPr id="111" name="Left Arrow 9"/>
                <p:cNvSpPr/>
                <p:nvPr userDrawn="1"/>
              </p:nvSpPr>
              <p:spPr>
                <a:xfrm>
                  <a:off x="3300730" y="6215335"/>
                  <a:ext cx="270769" cy="117324"/>
                </a:xfrm>
                <a:prstGeom prst="leftArrow">
                  <a:avLst>
                    <a:gd name="adj1" fmla="val 0"/>
                    <a:gd name="adj2" fmla="val 91165"/>
                  </a:avLst>
                </a:prstGeom>
                <a:noFill/>
                <a:ln w="3175">
                  <a:solidFill>
                    <a:srgbClr val="FFFFFF"/>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grpSp>
              <p:nvGrpSpPr>
                <p:cNvPr id="112" name="Group 10"/>
                <p:cNvGrpSpPr/>
                <p:nvPr/>
              </p:nvGrpSpPr>
              <p:grpSpPr>
                <a:xfrm rot="21384124">
                  <a:off x="4457215" y="6161552"/>
                  <a:ext cx="212326" cy="227346"/>
                  <a:chOff x="4194362" y="5874647"/>
                  <a:chExt cx="252148" cy="269985"/>
                </a:xfrm>
                <a:solidFill>
                  <a:srgbClr val="FFFFFF"/>
                </a:solidFill>
              </p:grpSpPr>
              <p:sp>
                <p:nvSpPr>
                  <p:cNvPr id="114" name="Flowchart: Stored Data 12"/>
                  <p:cNvSpPr/>
                  <p:nvPr/>
                </p:nvSpPr>
                <p:spPr>
                  <a:xfrm rot="6230930">
                    <a:off x="4218638" y="5878261"/>
                    <a:ext cx="115927" cy="108699"/>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15" name="Flowchart: Stored Data 13"/>
                  <p:cNvSpPr/>
                  <p:nvPr/>
                </p:nvSpPr>
                <p:spPr>
                  <a:xfrm rot="6230930">
                    <a:off x="4190748" y="5989157"/>
                    <a:ext cx="115927" cy="108699"/>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16" name="Flowchart: Stored Data 14"/>
                  <p:cNvSpPr/>
                  <p:nvPr/>
                </p:nvSpPr>
                <p:spPr>
                  <a:xfrm rot="16979296">
                    <a:off x="4335573" y="5922200"/>
                    <a:ext cx="114310" cy="107565"/>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17" name="Flowchart: Stored Data 15"/>
                  <p:cNvSpPr/>
                  <p:nvPr/>
                </p:nvSpPr>
                <p:spPr>
                  <a:xfrm rot="16979296">
                    <a:off x="4307999" y="6032886"/>
                    <a:ext cx="115927" cy="107565"/>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grpSp>
            <p:sp>
              <p:nvSpPr>
                <p:cNvPr id="113" name="Rounded Rectangle 11"/>
                <p:cNvSpPr/>
                <p:nvPr/>
              </p:nvSpPr>
              <p:spPr>
                <a:xfrm>
                  <a:off x="4138146" y="266078"/>
                  <a:ext cx="860720" cy="52045"/>
                </a:xfrm>
                <a:prstGeom prst="roundRect">
                  <a:avLst/>
                </a:prstGeom>
                <a:solidFill>
                  <a:srgbClr val="FFFFFF">
                    <a:lumMod val="95000"/>
                  </a:srgbClr>
                </a:solidFill>
                <a:ln w="3175" cap="flat" cmpd="sng" algn="ctr">
                  <a:solidFill>
                    <a:sysClr val="windowText" lastClr="000000">
                      <a:lumMod val="75000"/>
                      <a:lumOff val="25000"/>
                    </a:sysClr>
                  </a:solidFill>
                  <a:prstDash val="solid"/>
                </a:ln>
                <a:effectLst/>
              </p:spPr>
              <p:txBody>
                <a:bodyPr rot="0" spcFirstLastPara="0" vertOverflow="overflow" horzOverflow="overflow" vert="horz" wrap="square" lIns="34290" tIns="34290" rIns="68580" bIns="34290" numCol="1" spcCol="0" rtlCol="0" fromWordArt="0" anchor="ctr" anchorCtr="0" forceAA="0" compatLnSpc="1">
                  <a:prstTxWarp prst="textNoShape">
                    <a:avLst/>
                  </a:prstTxWarp>
                  <a:noAutofit/>
                </a:bodyPr>
                <a:lstStyle/>
                <a:p>
                  <a:pPr algn="ctr" defTabSz="685800" eaLnBrk="0" hangingPunct="0">
                    <a:defRPr/>
                  </a:pPr>
                  <a:endParaRPr lang="en-US" sz="600" b="1" kern="0" dirty="0">
                    <a:solidFill>
                      <a:prstClr val="black">
                        <a:lumMod val="75000"/>
                        <a:lumOff val="25000"/>
                      </a:prstClr>
                    </a:solidFill>
                    <a:latin typeface="Segoe UI"/>
                  </a:endParaRPr>
                </a:p>
              </p:txBody>
            </p:sp>
          </p:grpSp>
          <p:sp>
            <p:nvSpPr>
              <p:cNvPr id="96" name="Rectangle 5"/>
              <p:cNvSpPr/>
              <p:nvPr/>
            </p:nvSpPr>
            <p:spPr>
              <a:xfrm>
                <a:off x="3054545" y="434768"/>
                <a:ext cx="3038697" cy="235880"/>
              </a:xfrm>
              <a:prstGeom prst="rect">
                <a:avLst/>
              </a:prstGeom>
              <a:solidFill>
                <a:srgbClr val="000000">
                  <a:alpha val="35000"/>
                </a:srgbClr>
              </a:solidFill>
              <a:ln w="12700" cap="flat" cmpd="sng" algn="ctr">
                <a:noFill/>
                <a:prstDash val="solid"/>
              </a:ln>
              <a:effectLst/>
            </p:spPr>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r" defTabSz="685800" fontAlgn="auto">
                  <a:spcBef>
                    <a:spcPts val="0"/>
                  </a:spcBef>
                  <a:spcAft>
                    <a:spcPts val="0"/>
                  </a:spcAft>
                  <a:defRPr/>
                </a:pPr>
                <a:r>
                  <a:rPr lang="en-US" sz="150" b="1" kern="0" dirty="0">
                    <a:solidFill>
                      <a:srgbClr val="FFFFFF"/>
                    </a:solidFill>
                    <a:latin typeface="Segoe UI"/>
                    <a:ea typeface="华文细黑"/>
                  </a:rPr>
                  <a:t>12:38</a:t>
                </a:r>
              </a:p>
            </p:txBody>
          </p:sp>
        </p:grpSp>
        <p:pic>
          <p:nvPicPr>
            <p:cNvPr id="94" name="Picture 2" descr="C:\Users\t-dantay\Documents\WPIcons\appbar.feature.search.rest.png"/>
            <p:cNvPicPr>
              <a:picLocks noChangeAspect="1" noChangeArrowheads="1"/>
            </p:cNvPicPr>
            <p:nvPr/>
          </p:nvPicPr>
          <p:blipFill>
            <a:blip r:embed="rId8" cstate="print">
              <a:lum bright="70000" contrast="-70000"/>
              <a:extLst>
                <a:ext uri="{28A0092B-C50C-407E-A947-70E740481C1C}">
                  <a14:useLocalDpi xmlns:a14="http://schemas.microsoft.com/office/drawing/2010/main"/>
                </a:ext>
              </a:extLst>
            </a:blip>
            <a:srcRect/>
            <a:stretch>
              <a:fillRect/>
            </a:stretch>
          </p:blipFill>
          <p:spPr bwMode="auto">
            <a:xfrm>
              <a:off x="5519769" y="6091117"/>
              <a:ext cx="365760"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8" name="WindowsPhone"/>
          <p:cNvGrpSpPr>
            <a:grpSpLocks noChangeAspect="1"/>
          </p:cNvGrpSpPr>
          <p:nvPr>
            <p:custDataLst>
              <p:custData r:id="rId2"/>
            </p:custDataLst>
          </p:nvPr>
        </p:nvGrpSpPr>
        <p:grpSpPr>
          <a:xfrm>
            <a:off x="3930117" y="3812340"/>
            <a:ext cx="210085" cy="391001"/>
            <a:chOff x="2839503" y="1"/>
            <a:chExt cx="3464995" cy="6857998"/>
          </a:xfrm>
        </p:grpSpPr>
        <p:grpSp>
          <p:nvGrpSpPr>
            <p:cNvPr id="120" name="Group 2"/>
            <p:cNvGrpSpPr/>
            <p:nvPr/>
          </p:nvGrpSpPr>
          <p:grpSpPr>
            <a:xfrm>
              <a:off x="2839503" y="1"/>
              <a:ext cx="3464995" cy="6857998"/>
              <a:chOff x="2839503" y="1"/>
              <a:chExt cx="3464995" cy="6857998"/>
            </a:xfrm>
          </p:grpSpPr>
          <p:grpSp>
            <p:nvGrpSpPr>
              <p:cNvPr id="122" name="Group 4"/>
              <p:cNvGrpSpPr/>
              <p:nvPr/>
            </p:nvGrpSpPr>
            <p:grpSpPr>
              <a:xfrm>
                <a:off x="2839503" y="1"/>
                <a:ext cx="3464995" cy="6857998"/>
                <a:chOff x="2834639" y="1"/>
                <a:chExt cx="3464995" cy="6857998"/>
              </a:xfrm>
            </p:grpSpPr>
            <p:sp>
              <p:nvSpPr>
                <p:cNvPr id="124" name="Rounded Rectangle 6"/>
                <p:cNvSpPr/>
                <p:nvPr userDrawn="1"/>
              </p:nvSpPr>
              <p:spPr>
                <a:xfrm>
                  <a:off x="2834639" y="1"/>
                  <a:ext cx="3464995" cy="6857998"/>
                </a:xfrm>
                <a:prstGeom prst="roundRect">
                  <a:avLst>
                    <a:gd name="adj" fmla="val 5515"/>
                  </a:avLst>
                </a:prstGeom>
                <a:solidFill>
                  <a:srgbClr val="FFFFFF"/>
                </a:solidFill>
                <a:ln w="3175">
                  <a:solidFill>
                    <a:srgbClr val="000000">
                      <a:lumMod val="95000"/>
                      <a:lumOff val="5000"/>
                    </a:srgbClr>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25" name="Rounded Rectangle 7"/>
                <p:cNvSpPr/>
                <p:nvPr/>
              </p:nvSpPr>
              <p:spPr>
                <a:xfrm>
                  <a:off x="2928205" y="91440"/>
                  <a:ext cx="3276600" cy="6659880"/>
                </a:xfrm>
                <a:prstGeom prst="roundRect">
                  <a:avLst>
                    <a:gd name="adj" fmla="val 2819"/>
                  </a:avLst>
                </a:prstGeom>
                <a:solidFill>
                  <a:srgbClr val="FFFFFF">
                    <a:lumMod val="65000"/>
                  </a:srgbClr>
                </a:solidFill>
                <a:ln w="3175" cap="flat" cmpd="sng" algn="ctr">
                  <a:solidFill>
                    <a:sysClr val="windowText" lastClr="000000">
                      <a:lumMod val="75000"/>
                      <a:lumOff val="25000"/>
                    </a:sysClr>
                  </a:solidFill>
                  <a:prstDash val="solid"/>
                </a:ln>
                <a:effectLst/>
              </p:spPr>
              <p:txBody>
                <a:bodyPr rot="0" spcFirstLastPara="0" vertOverflow="overflow" horzOverflow="overflow" vert="horz" wrap="square" lIns="34290" tIns="34290" rIns="68580" bIns="34290" numCol="1" spcCol="0" rtlCol="0" fromWordArt="0" anchor="ctr" anchorCtr="0" forceAA="0" compatLnSpc="1">
                  <a:prstTxWarp prst="textNoShape">
                    <a:avLst/>
                  </a:prstTxWarp>
                  <a:noAutofit/>
                </a:bodyPr>
                <a:lstStyle/>
                <a:p>
                  <a:pPr algn="ctr" defTabSz="685800" eaLnBrk="0" hangingPunct="0">
                    <a:defRPr/>
                  </a:pPr>
                  <a:endParaRPr lang="en-US" sz="600" b="1" kern="0" dirty="0">
                    <a:solidFill>
                      <a:prstClr val="black">
                        <a:lumMod val="75000"/>
                        <a:lumOff val="25000"/>
                      </a:prstClr>
                    </a:solidFill>
                    <a:latin typeface="Segoe UI"/>
                  </a:endParaRPr>
                </a:p>
              </p:txBody>
            </p:sp>
            <p:sp>
              <p:nvSpPr>
                <p:cNvPr id="126" name="Rectangle 8"/>
                <p:cNvSpPr/>
                <p:nvPr userDrawn="1"/>
              </p:nvSpPr>
              <p:spPr>
                <a:xfrm>
                  <a:off x="3050294" y="482052"/>
                  <a:ext cx="3038083" cy="5074922"/>
                </a:xfrm>
                <a:prstGeom prst="rect">
                  <a:avLst/>
                </a:prstGeom>
                <a:solidFill>
                  <a:srgbClr val="FFFFFF"/>
                </a:solidFill>
                <a:ln w="3175">
                  <a:solidFill>
                    <a:srgbClr val="000000"/>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300" b="1" dirty="0">
                    <a:solidFill>
                      <a:srgbClr val="024E2B"/>
                    </a:solidFill>
                    <a:latin typeface="微软雅黑" panose="020B0503020204020204" pitchFamily="34" charset="-122"/>
                    <a:ea typeface="微软雅黑" panose="020B0503020204020204" pitchFamily="34" charset="-122"/>
                  </a:endParaRPr>
                </a:p>
              </p:txBody>
            </p:sp>
            <p:sp>
              <p:nvSpPr>
                <p:cNvPr id="127" name="Left Arrow 9"/>
                <p:cNvSpPr/>
                <p:nvPr userDrawn="1"/>
              </p:nvSpPr>
              <p:spPr>
                <a:xfrm>
                  <a:off x="3300730" y="6215335"/>
                  <a:ext cx="270769" cy="117324"/>
                </a:xfrm>
                <a:prstGeom prst="leftArrow">
                  <a:avLst>
                    <a:gd name="adj1" fmla="val 0"/>
                    <a:gd name="adj2" fmla="val 91165"/>
                  </a:avLst>
                </a:prstGeom>
                <a:noFill/>
                <a:ln w="3175">
                  <a:solidFill>
                    <a:srgbClr val="FFFFFF"/>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grpSp>
              <p:nvGrpSpPr>
                <p:cNvPr id="128" name="Group 10"/>
                <p:cNvGrpSpPr/>
                <p:nvPr/>
              </p:nvGrpSpPr>
              <p:grpSpPr>
                <a:xfrm rot="21384124">
                  <a:off x="4457215" y="6161552"/>
                  <a:ext cx="212326" cy="227346"/>
                  <a:chOff x="4194362" y="5874647"/>
                  <a:chExt cx="252148" cy="269985"/>
                </a:xfrm>
                <a:solidFill>
                  <a:srgbClr val="FFFFFF"/>
                </a:solidFill>
              </p:grpSpPr>
              <p:sp>
                <p:nvSpPr>
                  <p:cNvPr id="130" name="Flowchart: Stored Data 12"/>
                  <p:cNvSpPr/>
                  <p:nvPr/>
                </p:nvSpPr>
                <p:spPr>
                  <a:xfrm rot="6230930">
                    <a:off x="4218638" y="5878261"/>
                    <a:ext cx="115927" cy="108699"/>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31" name="Flowchart: Stored Data 13"/>
                  <p:cNvSpPr/>
                  <p:nvPr/>
                </p:nvSpPr>
                <p:spPr>
                  <a:xfrm rot="6230930">
                    <a:off x="4190748" y="5989157"/>
                    <a:ext cx="115927" cy="108699"/>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32" name="Flowchart: Stored Data 14"/>
                  <p:cNvSpPr/>
                  <p:nvPr/>
                </p:nvSpPr>
                <p:spPr>
                  <a:xfrm rot="16979296">
                    <a:off x="4335573" y="5922200"/>
                    <a:ext cx="114310" cy="107565"/>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33" name="Flowchart: Stored Data 15"/>
                  <p:cNvSpPr/>
                  <p:nvPr/>
                </p:nvSpPr>
                <p:spPr>
                  <a:xfrm rot="16979296">
                    <a:off x="4307999" y="6032886"/>
                    <a:ext cx="115927" cy="107565"/>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grpSp>
            <p:sp>
              <p:nvSpPr>
                <p:cNvPr id="129" name="Rounded Rectangle 11"/>
                <p:cNvSpPr/>
                <p:nvPr/>
              </p:nvSpPr>
              <p:spPr>
                <a:xfrm>
                  <a:off x="4138146" y="266078"/>
                  <a:ext cx="860720" cy="52045"/>
                </a:xfrm>
                <a:prstGeom prst="roundRect">
                  <a:avLst/>
                </a:prstGeom>
                <a:solidFill>
                  <a:srgbClr val="FFFFFF">
                    <a:lumMod val="95000"/>
                  </a:srgbClr>
                </a:solidFill>
                <a:ln w="3175" cap="flat" cmpd="sng" algn="ctr">
                  <a:solidFill>
                    <a:sysClr val="windowText" lastClr="000000">
                      <a:lumMod val="75000"/>
                      <a:lumOff val="25000"/>
                    </a:sysClr>
                  </a:solidFill>
                  <a:prstDash val="solid"/>
                </a:ln>
                <a:effectLst/>
              </p:spPr>
              <p:txBody>
                <a:bodyPr rot="0" spcFirstLastPara="0" vertOverflow="overflow" horzOverflow="overflow" vert="horz" wrap="square" lIns="34290" tIns="34290" rIns="68580" bIns="34290" numCol="1" spcCol="0" rtlCol="0" fromWordArt="0" anchor="ctr" anchorCtr="0" forceAA="0" compatLnSpc="1">
                  <a:prstTxWarp prst="textNoShape">
                    <a:avLst/>
                  </a:prstTxWarp>
                  <a:noAutofit/>
                </a:bodyPr>
                <a:lstStyle/>
                <a:p>
                  <a:pPr algn="ctr" defTabSz="685800" eaLnBrk="0" hangingPunct="0">
                    <a:defRPr/>
                  </a:pPr>
                  <a:endParaRPr lang="en-US" sz="600" b="1" kern="0" dirty="0">
                    <a:solidFill>
                      <a:prstClr val="black">
                        <a:lumMod val="75000"/>
                        <a:lumOff val="25000"/>
                      </a:prstClr>
                    </a:solidFill>
                    <a:latin typeface="Segoe UI"/>
                  </a:endParaRPr>
                </a:p>
              </p:txBody>
            </p:sp>
          </p:grpSp>
          <p:sp>
            <p:nvSpPr>
              <p:cNvPr id="123" name="Rectangle 5"/>
              <p:cNvSpPr/>
              <p:nvPr/>
            </p:nvSpPr>
            <p:spPr>
              <a:xfrm>
                <a:off x="3054545" y="434768"/>
                <a:ext cx="3038697" cy="235880"/>
              </a:xfrm>
              <a:prstGeom prst="rect">
                <a:avLst/>
              </a:prstGeom>
              <a:solidFill>
                <a:srgbClr val="000000">
                  <a:alpha val="35000"/>
                </a:srgbClr>
              </a:solidFill>
              <a:ln w="12700" cap="flat" cmpd="sng" algn="ctr">
                <a:noFill/>
                <a:prstDash val="solid"/>
              </a:ln>
              <a:effectLst/>
            </p:spPr>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r" defTabSz="685800" fontAlgn="auto">
                  <a:spcBef>
                    <a:spcPts val="0"/>
                  </a:spcBef>
                  <a:spcAft>
                    <a:spcPts val="0"/>
                  </a:spcAft>
                  <a:defRPr/>
                </a:pPr>
                <a:r>
                  <a:rPr lang="en-US" sz="150" b="1" kern="0" dirty="0">
                    <a:solidFill>
                      <a:srgbClr val="FFFFFF"/>
                    </a:solidFill>
                    <a:latin typeface="Segoe UI"/>
                    <a:ea typeface="华文细黑"/>
                  </a:rPr>
                  <a:t>12:38</a:t>
                </a:r>
              </a:p>
            </p:txBody>
          </p:sp>
        </p:grpSp>
        <p:pic>
          <p:nvPicPr>
            <p:cNvPr id="121" name="Picture 2" descr="C:\Users\t-dantay\Documents\WPIcons\appbar.feature.search.rest.png"/>
            <p:cNvPicPr>
              <a:picLocks noChangeAspect="1" noChangeArrowheads="1"/>
            </p:cNvPicPr>
            <p:nvPr/>
          </p:nvPicPr>
          <p:blipFill>
            <a:blip r:embed="rId8" cstate="print">
              <a:lum bright="70000" contrast="-70000"/>
              <a:extLst>
                <a:ext uri="{28A0092B-C50C-407E-A947-70E740481C1C}">
                  <a14:useLocalDpi xmlns:a14="http://schemas.microsoft.com/office/drawing/2010/main"/>
                </a:ext>
              </a:extLst>
            </a:blip>
            <a:srcRect/>
            <a:stretch>
              <a:fillRect/>
            </a:stretch>
          </p:blipFill>
          <p:spPr bwMode="auto">
            <a:xfrm>
              <a:off x="5519769" y="6091117"/>
              <a:ext cx="365760" cy="365760"/>
            </a:xfrm>
            <a:prstGeom prst="rect">
              <a:avLst/>
            </a:prstGeom>
            <a:noFill/>
            <a:extLst>
              <a:ext uri="{909E8E84-426E-40DD-AFC4-6F175D3DCCD1}">
                <a14:hiddenFill xmlns:a14="http://schemas.microsoft.com/office/drawing/2010/main">
                  <a:solidFill>
                    <a:srgbClr val="FFFFFF"/>
                  </a:solidFill>
                </a14:hiddenFill>
              </a:ext>
            </a:extLst>
          </p:spPr>
        </p:pic>
      </p:grpSp>
      <p:sp>
        <p:nvSpPr>
          <p:cNvPr id="135" name="矩形 134"/>
          <p:cNvSpPr>
            <a:spLocks noChangeArrowheads="1"/>
          </p:cNvSpPr>
          <p:nvPr/>
        </p:nvSpPr>
        <p:spPr bwMode="auto">
          <a:xfrm>
            <a:off x="5669156" y="2571751"/>
            <a:ext cx="2484276" cy="4570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378">
              <a:lnSpc>
                <a:spcPct val="120000"/>
              </a:lnSpc>
              <a:spcBef>
                <a:spcPct val="0"/>
              </a:spcBef>
              <a:buNone/>
              <a:defRPr/>
            </a:pPr>
            <a:r>
              <a:rPr lang="zh-CN" altLang="en-US" sz="1050" dirty="0">
                <a:solidFill>
                  <a:srgbClr val="000000"/>
                </a:solidFill>
                <a:cs typeface="微软雅黑" panose="020B0503020204020204" pitchFamily="34" charset="-122"/>
                <a:sym typeface="微软雅黑" panose="020B0503020204020204" pitchFamily="34" charset="-122"/>
              </a:rPr>
              <a:t>前域，不认证，不计费；</a:t>
            </a:r>
            <a:endParaRPr lang="en-US" altLang="zh-CN" sz="1050" dirty="0">
              <a:solidFill>
                <a:srgbClr val="000000"/>
              </a:solidFill>
              <a:cs typeface="微软雅黑" panose="020B0503020204020204" pitchFamily="34" charset="-122"/>
              <a:sym typeface="微软雅黑" panose="020B0503020204020204" pitchFamily="34" charset="-122"/>
            </a:endParaRPr>
          </a:p>
          <a:p>
            <a:pPr defTabSz="914378">
              <a:lnSpc>
                <a:spcPct val="120000"/>
              </a:lnSpc>
              <a:spcBef>
                <a:spcPct val="0"/>
              </a:spcBef>
              <a:buNone/>
              <a:defRPr/>
            </a:pPr>
            <a:r>
              <a:rPr lang="zh-CN" altLang="en-US" sz="1050" dirty="0">
                <a:solidFill>
                  <a:srgbClr val="000000"/>
                </a:solidFill>
                <a:cs typeface="微软雅黑" panose="020B0503020204020204" pitchFamily="34" charset="-122"/>
                <a:sym typeface="微软雅黑" panose="020B0503020204020204" pitchFamily="34" charset="-122"/>
              </a:rPr>
              <a:t>后域，认证，计费</a:t>
            </a:r>
          </a:p>
        </p:txBody>
      </p:sp>
    </p:spTree>
    <p:extLst>
      <p:ext uri="{BB962C8B-B14F-4D97-AF65-F5344CB8AC3E}">
        <p14:creationId xmlns:p14="http://schemas.microsoft.com/office/powerpoint/2010/main" val="61230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type="title"/>
          </p:nvPr>
        </p:nvSpPr>
        <p:spPr>
          <a:xfrm>
            <a:off x="1428155" y="357505"/>
            <a:ext cx="5994797" cy="432197"/>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ctr" fontAlgn="base">
              <a:spcAft>
                <a:spcPct val="0"/>
              </a:spcAft>
            </a:pPr>
            <a:r>
              <a:rPr lang="en-US" altLang="zh-CN" sz="2100" dirty="0"/>
              <a:t>BRAS</a:t>
            </a:r>
            <a:r>
              <a:rPr lang="zh-CN" altLang="en-US" sz="2100" dirty="0"/>
              <a:t>基本概念</a:t>
            </a:r>
          </a:p>
        </p:txBody>
      </p:sp>
      <p:sp>
        <p:nvSpPr>
          <p:cNvPr id="12291" name="Rectangle 2"/>
          <p:cNvSpPr>
            <a:spLocks noGrp="1" noChangeArrowheads="1"/>
          </p:cNvSpPr>
          <p:nvPr>
            <p:ph idx="1"/>
          </p:nvPr>
        </p:nvSpPr>
        <p:spPr>
          <a:xfrm>
            <a:off x="860729" y="933290"/>
            <a:ext cx="7236804" cy="777479"/>
          </a:xfrm>
        </p:spPr>
        <p:txBody>
          <a:bodyPr/>
          <a:lstStyle/>
          <a:p>
            <a:pPr marL="0" indent="0">
              <a:lnSpc>
                <a:spcPts val="1800"/>
              </a:lnSpc>
              <a:spcBef>
                <a:spcPts val="0"/>
              </a:spcBef>
            </a:pPr>
            <a:r>
              <a:rPr lang="en-US" altLang="zh-CN" sz="1050" dirty="0"/>
              <a:t>BRAS</a:t>
            </a:r>
            <a:r>
              <a:rPr lang="zh-CN" altLang="en-US" sz="1050" dirty="0"/>
              <a:t>（</a:t>
            </a:r>
            <a:r>
              <a:rPr lang="en-US" altLang="zh-CN" sz="1050" dirty="0"/>
              <a:t>Broadband Remote Access Server</a:t>
            </a:r>
            <a:r>
              <a:rPr lang="zh-CN" altLang="en-US" sz="1050" dirty="0"/>
              <a:t>，宽带远程接入服务器）是用来完成各种宽带接入方式的宽带网络用户的接入、认证、计费、控制、管理的网络设备</a:t>
            </a:r>
            <a:r>
              <a:rPr lang="en-US" altLang="zh-CN" sz="1050" dirty="0"/>
              <a:t>/</a:t>
            </a:r>
            <a:r>
              <a:rPr lang="zh-CN" altLang="en-US" sz="1050" dirty="0"/>
              <a:t>系统（需和</a:t>
            </a:r>
            <a:r>
              <a:rPr lang="en-US" altLang="zh-CN" sz="1050" dirty="0"/>
              <a:t>Radius</a:t>
            </a:r>
            <a:r>
              <a:rPr lang="zh-CN" altLang="en-US" sz="1050" dirty="0"/>
              <a:t>服务器配合完成对用户的</a:t>
            </a:r>
            <a:r>
              <a:rPr lang="en-US" altLang="zh-CN" sz="1050" dirty="0"/>
              <a:t>AAA</a:t>
            </a:r>
            <a:r>
              <a:rPr lang="zh-CN" altLang="en-US" sz="1050" dirty="0"/>
              <a:t>）</a:t>
            </a:r>
            <a:endParaRPr lang="en-US" altLang="zh-CN" sz="1050" dirty="0"/>
          </a:p>
        </p:txBody>
      </p:sp>
      <p:grpSp>
        <p:nvGrpSpPr>
          <p:cNvPr id="74" name="组合 73"/>
          <p:cNvGrpSpPr/>
          <p:nvPr/>
        </p:nvGrpSpPr>
        <p:grpSpPr>
          <a:xfrm>
            <a:off x="1631683" y="1720977"/>
            <a:ext cx="6010876" cy="2462679"/>
            <a:chOff x="2175577" y="2294636"/>
            <a:chExt cx="8014501" cy="3283571"/>
          </a:xfrm>
        </p:grpSpPr>
        <p:cxnSp>
          <p:nvCxnSpPr>
            <p:cNvPr id="137" name="直接连接符 136"/>
            <p:cNvCxnSpPr/>
            <p:nvPr/>
          </p:nvCxnSpPr>
          <p:spPr bwMode="auto">
            <a:xfrm>
              <a:off x="6388780" y="2900684"/>
              <a:ext cx="225914" cy="2801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文本框 65"/>
            <p:cNvSpPr txBox="1">
              <a:spLocks noChangeArrowheads="1"/>
            </p:cNvSpPr>
            <p:nvPr/>
          </p:nvSpPr>
          <p:spPr bwMode="auto">
            <a:xfrm>
              <a:off x="2301922" y="5301208"/>
              <a:ext cx="6257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pPr defTabSz="685800" eaLnBrk="0" hangingPunct="0">
                <a:defRPr/>
              </a:pPr>
              <a:r>
                <a:rPr lang="zh-CN" altLang="en-US" sz="750" b="1" dirty="0">
                  <a:solidFill>
                    <a:srgbClr val="000000"/>
                  </a:solidFill>
                </a:rPr>
                <a:t>终端</a:t>
              </a:r>
            </a:p>
          </p:txBody>
        </p:sp>
        <p:sp>
          <p:nvSpPr>
            <p:cNvPr id="92" name="文本框 62"/>
            <p:cNvSpPr txBox="1">
              <a:spLocks noChangeArrowheads="1"/>
            </p:cNvSpPr>
            <p:nvPr/>
          </p:nvSpPr>
          <p:spPr bwMode="auto">
            <a:xfrm>
              <a:off x="7464151" y="4516093"/>
              <a:ext cx="10773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pPr defTabSz="685800" eaLnBrk="0" hangingPunct="0">
                <a:defRPr/>
              </a:pPr>
              <a:r>
                <a:rPr lang="zh-CN" altLang="en-US" sz="750" b="1" dirty="0">
                  <a:solidFill>
                    <a:srgbClr val="000000"/>
                  </a:solidFill>
                </a:rPr>
                <a:t>出口防火墙</a:t>
              </a:r>
              <a:r>
                <a:rPr lang="en-US" altLang="zh-CN" sz="750" b="1" dirty="0">
                  <a:solidFill>
                    <a:srgbClr val="000000"/>
                  </a:solidFill>
                </a:rPr>
                <a:t>IRF</a:t>
              </a:r>
              <a:endParaRPr lang="zh-CN" altLang="en-US" sz="750" b="1" dirty="0">
                <a:solidFill>
                  <a:srgbClr val="000000"/>
                </a:solidFill>
              </a:endParaRPr>
            </a:p>
          </p:txBody>
        </p:sp>
        <p:sp>
          <p:nvSpPr>
            <p:cNvPr id="93" name="文本框 55"/>
            <p:cNvSpPr txBox="1">
              <a:spLocks noChangeArrowheads="1"/>
            </p:cNvSpPr>
            <p:nvPr/>
          </p:nvSpPr>
          <p:spPr bwMode="auto">
            <a:xfrm>
              <a:off x="5879976" y="2294636"/>
              <a:ext cx="15245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buClr>
                  <a:schemeClr val="tx1"/>
                </a:buClr>
                <a:buFont typeface="Wingdings" panose="05000000000000000000" pitchFamily="2" charset="2"/>
                <a:buChar char="l"/>
                <a:defRPr sz="2800" b="1">
                  <a:solidFill>
                    <a:srgbClr val="000000"/>
                  </a:solidFill>
                  <a:latin typeface="Arial" panose="020B0604020202020204" pitchFamily="34" charset="0"/>
                  <a:ea typeface="宋体" panose="02010600030101010101" pitchFamily="2" charset="-122"/>
                </a:defRPr>
              </a:lvl1pPr>
              <a:lvl2pPr marL="742950" indent="-285750">
                <a:lnSpc>
                  <a:spcPct val="110000"/>
                </a:lnSpc>
                <a:buClr>
                  <a:schemeClr val="tx1"/>
                </a:buClr>
                <a:buFont typeface="Wingdings" panose="05000000000000000000" pitchFamily="2" charset="2"/>
                <a:buChar char="à"/>
                <a:defRPr sz="2400">
                  <a:solidFill>
                    <a:srgbClr val="000000"/>
                  </a:solidFill>
                  <a:latin typeface="Arial" panose="020B0604020202020204" pitchFamily="34" charset="0"/>
                  <a:ea typeface="宋体" panose="02010600030101010101" pitchFamily="2" charset="-122"/>
                </a:defRPr>
              </a:lvl2pPr>
              <a:lvl3pPr marL="1143000" indent="-228600">
                <a:lnSpc>
                  <a:spcPct val="110000"/>
                </a:lnSpc>
                <a:buClr>
                  <a:schemeClr val="tx1"/>
                </a:buClr>
                <a:buFont typeface="Wingdings" panose="05000000000000000000" pitchFamily="2" charset="2"/>
                <a:buChar char="Ø"/>
                <a:defRPr sz="2000">
                  <a:solidFill>
                    <a:srgbClr val="000000"/>
                  </a:solidFill>
                  <a:latin typeface="Arial" panose="020B0604020202020204" pitchFamily="34" charset="0"/>
                  <a:ea typeface="宋体" panose="02010600030101010101" pitchFamily="2" charset="-122"/>
                </a:defRPr>
              </a:lvl3pPr>
              <a:lvl4pPr marL="1600200" indent="-228600">
                <a:lnSpc>
                  <a:spcPct val="110000"/>
                </a:lnSpc>
                <a:buClr>
                  <a:schemeClr val="tx1"/>
                </a:buClr>
                <a:buFont typeface="Arial" panose="020B0604020202020204" pitchFamily="34" charset="0"/>
                <a:buChar char="—"/>
                <a:defRPr>
                  <a:solidFill>
                    <a:srgbClr val="000000"/>
                  </a:solidFill>
                  <a:latin typeface="Arial" panose="020B0604020202020204" pitchFamily="34" charset="0"/>
                  <a:ea typeface="宋体" panose="02010600030101010101" pitchFamily="2" charset="-122"/>
                </a:defRPr>
              </a:lvl4pPr>
              <a:lvl5pPr marL="2057400" indent="-228600">
                <a:lnSpc>
                  <a:spcPct val="110000"/>
                </a:lnSpc>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9pPr>
            </a:lstStyle>
            <a:p>
              <a:pPr defTabSz="685800" eaLnBrk="0" hangingPunct="0">
                <a:lnSpc>
                  <a:spcPct val="100000"/>
                </a:lnSpc>
                <a:buClrTx/>
                <a:buNone/>
                <a:defRPr/>
              </a:pPr>
              <a:r>
                <a:rPr lang="en-US" altLang="zh-CN" sz="750" dirty="0">
                  <a:latin typeface="微软雅黑" panose="020B0503020204020204" pitchFamily="34" charset="-122"/>
                  <a:ea typeface="微软雅黑" panose="020B0503020204020204" pitchFamily="34" charset="-122"/>
                </a:rPr>
                <a:t>Radius+Portal</a:t>
              </a:r>
              <a:r>
                <a:rPr lang="zh-CN" altLang="en-US" sz="750" dirty="0">
                  <a:latin typeface="微软雅黑" panose="020B0503020204020204" pitchFamily="34" charset="-122"/>
                  <a:ea typeface="微软雅黑" panose="020B0503020204020204" pitchFamily="34" charset="-122"/>
                </a:rPr>
                <a:t>服务器</a:t>
              </a:r>
            </a:p>
          </p:txBody>
        </p:sp>
        <p:pic>
          <p:nvPicPr>
            <p:cNvPr id="94" name="Picture 3" descr="C:\Users\c00947.H3C\Desktop\文档\反馈模板\反馈模板\UI设计资源\工作台\正常状态\运行\路由器1.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156676" y="3937259"/>
              <a:ext cx="410627" cy="415241"/>
            </a:xfrm>
            <a:prstGeom prst="rect">
              <a:avLst/>
            </a:prstGeom>
            <a:solidFill>
              <a:srgbClr val="03B8DF"/>
            </a:solidFill>
            <a:ln>
              <a:noFill/>
            </a:ln>
            <a:extLst/>
          </p:spPr>
        </p:pic>
        <p:sp>
          <p:nvSpPr>
            <p:cNvPr id="95" name="云形 94">
              <a:extLst>
                <a:ext uri="{FF2B5EF4-FFF2-40B4-BE49-F238E27FC236}">
                  <a16:creationId xmlns:a16="http://schemas.microsoft.com/office/drawing/2014/main" id="{06BAD2EB-AB98-459A-AF67-7365CF4F62C4}"/>
                </a:ext>
              </a:extLst>
            </p:cNvPr>
            <p:cNvSpPr>
              <a:spLocks noChangeAspect="1"/>
            </p:cNvSpPr>
            <p:nvPr/>
          </p:nvSpPr>
          <p:spPr>
            <a:xfrm>
              <a:off x="8760296" y="2708920"/>
              <a:ext cx="1429782" cy="595254"/>
            </a:xfrm>
            <a:prstGeom prst="cloud">
              <a:avLst/>
            </a:prstGeom>
            <a:solidFill>
              <a:srgbClr val="03B8D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hangingPunct="0">
                <a:lnSpc>
                  <a:spcPct val="130000"/>
                </a:lnSpc>
                <a:defRPr/>
              </a:pPr>
              <a:endParaRPr lang="zh-CN" altLang="en-US" sz="1200" b="1">
                <a:solidFill>
                  <a:srgbClr val="FFFFFF"/>
                </a:solidFill>
                <a:latin typeface="微软雅黑" panose="020B0503020204020204" pitchFamily="34" charset="-122"/>
                <a:ea typeface="微软雅黑" panose="020B0503020204020204" pitchFamily="34" charset="-122"/>
              </a:endParaRPr>
            </a:p>
          </p:txBody>
        </p:sp>
        <p:sp>
          <p:nvSpPr>
            <p:cNvPr id="96" name="文本框 43">
              <a:extLst>
                <a:ext uri="{FF2B5EF4-FFF2-40B4-BE49-F238E27FC236}">
                  <a16:creationId xmlns:a16="http://schemas.microsoft.com/office/drawing/2014/main" id="{69CD75B9-A618-4AE6-A615-83147D42CE56}"/>
                </a:ext>
              </a:extLst>
            </p:cNvPr>
            <p:cNvSpPr txBox="1"/>
            <p:nvPr/>
          </p:nvSpPr>
          <p:spPr>
            <a:xfrm>
              <a:off x="8967014" y="2863969"/>
              <a:ext cx="951543" cy="30777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zh-CN" altLang="en-US" sz="900" dirty="0">
                  <a:solidFill>
                    <a:srgbClr val="000000"/>
                  </a:solidFill>
                  <a:latin typeface="微软雅黑" panose="020B0503020204020204" pitchFamily="34" charset="-122"/>
                  <a:ea typeface="微软雅黑" panose="020B0503020204020204" pitchFamily="34" charset="-122"/>
                </a:rPr>
                <a:t>上行出口</a:t>
              </a:r>
              <a:r>
                <a:rPr lang="en-US" altLang="zh-CN" sz="900" dirty="0">
                  <a:solidFill>
                    <a:srgbClr val="000000"/>
                  </a:solidFill>
                  <a:latin typeface="微软雅黑" panose="020B0503020204020204" pitchFamily="34" charset="-122"/>
                  <a:ea typeface="微软雅黑" panose="020B0503020204020204" pitchFamily="34" charset="-122"/>
                </a:rPr>
                <a:t>1</a:t>
              </a:r>
              <a:endParaRPr lang="zh-CN" altLang="en-US" sz="900" b="1" dirty="0">
                <a:solidFill>
                  <a:srgbClr val="000000"/>
                </a:solidFill>
                <a:latin typeface="微软雅黑" panose="020B0503020204020204" pitchFamily="34" charset="-122"/>
                <a:ea typeface="微软雅黑" panose="020B0503020204020204" pitchFamily="34" charset="-122"/>
              </a:endParaRPr>
            </a:p>
          </p:txBody>
        </p:sp>
        <p:pic>
          <p:nvPicPr>
            <p:cNvPr id="97" name="Picture 4" descr="C:\Users\c00947.H3C\Desktop\文档\反馈模板\反馈模板\UI设计资源\工作台\正常状态\运行\主机1.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217907" y="2594530"/>
              <a:ext cx="353568" cy="353568"/>
            </a:xfrm>
            <a:prstGeom prst="rect">
              <a:avLst/>
            </a:prstGeom>
            <a:solidFill>
              <a:srgbClr val="03B8DF"/>
            </a:solidFill>
            <a:ln>
              <a:noFill/>
            </a:ln>
            <a:extLst/>
          </p:spPr>
        </p:pic>
        <p:pic>
          <p:nvPicPr>
            <p:cNvPr id="98" name="Picture 2" descr="D:\HCL_7.1.59-Setup\反馈模板\反馈模板\UI设计资源\工作台\正常状态\运行\安全1.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707052" y="3341360"/>
              <a:ext cx="475488" cy="475488"/>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C:\Users\c00947.H3C\Desktop\文档\反馈模板\反馈模板\UI设计资源\工作台\正常状态\运行\交换机1.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340189" y="3228208"/>
              <a:ext cx="560832" cy="560832"/>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3" descr="C:\Users\c00947.H3C\Desktop\文档\反馈模板\反馈模板\UI设计资源\工作台\正常状态\运行\路由器1.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156676" y="3449764"/>
              <a:ext cx="410627" cy="415241"/>
            </a:xfrm>
            <a:prstGeom prst="rect">
              <a:avLst/>
            </a:prstGeom>
            <a:solidFill>
              <a:srgbClr val="03B8DF"/>
            </a:solidFill>
            <a:ln>
              <a:noFill/>
            </a:ln>
            <a:extLst/>
          </p:spPr>
        </p:pic>
        <p:pic>
          <p:nvPicPr>
            <p:cNvPr id="101" name="Picture 2" descr="C:\Users\c00947.H3C\Desktop\文档\反馈模板\反馈模板\UI设计资源\工作台\正常状态\运行\交换机1.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343099" y="3861048"/>
              <a:ext cx="560832" cy="560832"/>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descr="C:\Users\c00947.H3C\Desktop\文档\反馈模板\反馈模板\UI设计资源\工作台\正常状态\运行\主机1.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620605" y="2594530"/>
              <a:ext cx="353568" cy="353568"/>
            </a:xfrm>
            <a:prstGeom prst="rect">
              <a:avLst/>
            </a:prstGeom>
            <a:solidFill>
              <a:srgbClr val="03B8DF"/>
            </a:solidFill>
            <a:ln>
              <a:noFill/>
            </a:ln>
            <a:extLst/>
          </p:spPr>
        </p:pic>
        <p:pic>
          <p:nvPicPr>
            <p:cNvPr id="103" name="Picture 3" descr="C:\Users\c00947.H3C\Desktop\文档\反馈模板\反馈模板\UI设计资源\工作台\正常状态\运行\路由器1.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351369" y="2774602"/>
              <a:ext cx="384731" cy="389055"/>
            </a:xfrm>
            <a:prstGeom prst="rect">
              <a:avLst/>
            </a:prstGeom>
            <a:solidFill>
              <a:srgbClr val="03B8DF"/>
            </a:solidFill>
            <a:ln>
              <a:noFill/>
            </a:ln>
            <a:extLst/>
          </p:spPr>
        </p:pic>
        <p:pic>
          <p:nvPicPr>
            <p:cNvPr id="104" name="Picture 3" descr="C:\Users\c00947.H3C\Desktop\文档\反馈模板\反馈模板\UI设计资源\工作台\正常状态\运行\路由器1.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341436" y="4087571"/>
              <a:ext cx="384731" cy="389055"/>
            </a:xfrm>
            <a:prstGeom prst="rect">
              <a:avLst/>
            </a:prstGeom>
            <a:solidFill>
              <a:srgbClr val="03B8DF"/>
            </a:solidFill>
            <a:ln>
              <a:noFill/>
            </a:ln>
            <a:extLst/>
          </p:spPr>
        </p:pic>
        <p:grpSp>
          <p:nvGrpSpPr>
            <p:cNvPr id="105" name="Group 4"/>
            <p:cNvGrpSpPr>
              <a:grpSpLocks noChangeAspect="1"/>
            </p:cNvGrpSpPr>
            <p:nvPr/>
          </p:nvGrpSpPr>
          <p:grpSpPr bwMode="auto">
            <a:xfrm>
              <a:off x="2200504" y="2663085"/>
              <a:ext cx="654043" cy="380351"/>
              <a:chOff x="0" y="0"/>
              <a:chExt cx="1156" cy="660"/>
            </a:xfrm>
          </p:grpSpPr>
          <p:sp>
            <p:nvSpPr>
              <p:cNvPr id="106" name="Freeform 5"/>
              <p:cNvSpPr>
                <a:spLocks noChangeArrowheads="1"/>
              </p:cNvSpPr>
              <p:nvPr/>
            </p:nvSpPr>
            <p:spPr bwMode="auto">
              <a:xfrm>
                <a:off x="132" y="0"/>
                <a:ext cx="896" cy="634"/>
              </a:xfrm>
              <a:custGeom>
                <a:avLst/>
                <a:gdLst>
                  <a:gd name="T0" fmla="*/ 3277 w 245"/>
                  <a:gd name="T1" fmla="*/ 2201 h 172"/>
                  <a:gd name="T2" fmla="*/ 3141 w 245"/>
                  <a:gd name="T3" fmla="*/ 2337 h 172"/>
                  <a:gd name="T4" fmla="*/ 135 w 245"/>
                  <a:gd name="T5" fmla="*/ 2337 h 172"/>
                  <a:gd name="T6" fmla="*/ 0 w 245"/>
                  <a:gd name="T7" fmla="*/ 2201 h 172"/>
                  <a:gd name="T8" fmla="*/ 0 w 245"/>
                  <a:gd name="T9" fmla="*/ 136 h 172"/>
                  <a:gd name="T10" fmla="*/ 135 w 245"/>
                  <a:gd name="T11" fmla="*/ 0 h 172"/>
                  <a:gd name="T12" fmla="*/ 3141 w 245"/>
                  <a:gd name="T13" fmla="*/ 0 h 172"/>
                  <a:gd name="T14" fmla="*/ 3277 w 245"/>
                  <a:gd name="T15" fmla="*/ 136 h 172"/>
                  <a:gd name="T16" fmla="*/ 3277 w 245"/>
                  <a:gd name="T17" fmla="*/ 2201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172"/>
                  <a:gd name="T29" fmla="*/ 245 w 245"/>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172">
                    <a:moveTo>
                      <a:pt x="245" y="162"/>
                    </a:moveTo>
                    <a:cubicBezTo>
                      <a:pt x="245" y="168"/>
                      <a:pt x="241" y="172"/>
                      <a:pt x="235" y="172"/>
                    </a:cubicBezTo>
                    <a:cubicBezTo>
                      <a:pt x="10" y="172"/>
                      <a:pt x="10" y="172"/>
                      <a:pt x="10" y="172"/>
                    </a:cubicBezTo>
                    <a:cubicBezTo>
                      <a:pt x="4" y="172"/>
                      <a:pt x="0" y="168"/>
                      <a:pt x="0" y="162"/>
                    </a:cubicBezTo>
                    <a:cubicBezTo>
                      <a:pt x="0" y="10"/>
                      <a:pt x="0" y="10"/>
                      <a:pt x="0" y="10"/>
                    </a:cubicBezTo>
                    <a:cubicBezTo>
                      <a:pt x="0" y="5"/>
                      <a:pt x="4" y="0"/>
                      <a:pt x="10" y="0"/>
                    </a:cubicBezTo>
                    <a:cubicBezTo>
                      <a:pt x="235" y="0"/>
                      <a:pt x="235" y="0"/>
                      <a:pt x="235" y="0"/>
                    </a:cubicBezTo>
                    <a:cubicBezTo>
                      <a:pt x="241" y="0"/>
                      <a:pt x="245" y="5"/>
                      <a:pt x="245" y="10"/>
                    </a:cubicBezTo>
                    <a:cubicBezTo>
                      <a:pt x="245" y="162"/>
                      <a:pt x="245" y="162"/>
                      <a:pt x="245" y="162"/>
                    </a:cubicBezTo>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07" name="Freeform 6"/>
              <p:cNvSpPr>
                <a:spLocks noChangeArrowheads="1"/>
              </p:cNvSpPr>
              <p:nvPr/>
            </p:nvSpPr>
            <p:spPr bwMode="auto">
              <a:xfrm>
                <a:off x="0" y="619"/>
                <a:ext cx="1156" cy="41"/>
              </a:xfrm>
              <a:custGeom>
                <a:avLst/>
                <a:gdLst>
                  <a:gd name="T0" fmla="*/ 0 w 316"/>
                  <a:gd name="T1" fmla="*/ 0 h 11"/>
                  <a:gd name="T2" fmla="*/ 0 w 316"/>
                  <a:gd name="T3" fmla="*/ 41 h 11"/>
                  <a:gd name="T4" fmla="*/ 0 w 316"/>
                  <a:gd name="T5" fmla="*/ 41 h 11"/>
                  <a:gd name="T6" fmla="*/ 0 w 316"/>
                  <a:gd name="T7" fmla="*/ 41 h 11"/>
                  <a:gd name="T8" fmla="*/ 0 w 316"/>
                  <a:gd name="T9" fmla="*/ 41 h 11"/>
                  <a:gd name="T10" fmla="*/ 161 w 316"/>
                  <a:gd name="T11" fmla="*/ 138 h 11"/>
                  <a:gd name="T12" fmla="*/ 2114 w 316"/>
                  <a:gd name="T13" fmla="*/ 138 h 11"/>
                  <a:gd name="T14" fmla="*/ 3801 w 316"/>
                  <a:gd name="T15" fmla="*/ 138 h 11"/>
                  <a:gd name="T16" fmla="*/ 4108 w 316"/>
                  <a:gd name="T17" fmla="*/ 138 h 11"/>
                  <a:gd name="T18" fmla="*/ 4229 w 316"/>
                  <a:gd name="T19" fmla="*/ 41 h 11"/>
                  <a:gd name="T20" fmla="*/ 4229 w 316"/>
                  <a:gd name="T21" fmla="*/ 41 h 11"/>
                  <a:gd name="T22" fmla="*/ 4229 w 316"/>
                  <a:gd name="T23" fmla="*/ 41 h 11"/>
                  <a:gd name="T24" fmla="*/ 4229 w 316"/>
                  <a:gd name="T25" fmla="*/ 41 h 11"/>
                  <a:gd name="T26" fmla="*/ 4229 w 316"/>
                  <a:gd name="T27" fmla="*/ 0 h 11"/>
                  <a:gd name="T28" fmla="*/ 0 w 316"/>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6"/>
                  <a:gd name="T46" fmla="*/ 0 h 11"/>
                  <a:gd name="T47" fmla="*/ 316 w 316"/>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6" h="11">
                    <a:moveTo>
                      <a:pt x="0" y="0"/>
                    </a:moveTo>
                    <a:cubicBezTo>
                      <a:pt x="0" y="3"/>
                      <a:pt x="0" y="3"/>
                      <a:pt x="0" y="3"/>
                    </a:cubicBezTo>
                    <a:cubicBezTo>
                      <a:pt x="0" y="3"/>
                      <a:pt x="0" y="3"/>
                      <a:pt x="0" y="3"/>
                    </a:cubicBezTo>
                    <a:cubicBezTo>
                      <a:pt x="0" y="3"/>
                      <a:pt x="0" y="3"/>
                      <a:pt x="0" y="3"/>
                    </a:cubicBezTo>
                    <a:cubicBezTo>
                      <a:pt x="0" y="3"/>
                      <a:pt x="0" y="3"/>
                      <a:pt x="0" y="3"/>
                    </a:cubicBezTo>
                    <a:cubicBezTo>
                      <a:pt x="7" y="11"/>
                      <a:pt x="11" y="10"/>
                      <a:pt x="12" y="10"/>
                    </a:cubicBezTo>
                    <a:cubicBezTo>
                      <a:pt x="158" y="10"/>
                      <a:pt x="158" y="10"/>
                      <a:pt x="158" y="10"/>
                    </a:cubicBezTo>
                    <a:cubicBezTo>
                      <a:pt x="284" y="10"/>
                      <a:pt x="284" y="10"/>
                      <a:pt x="284" y="10"/>
                    </a:cubicBezTo>
                    <a:cubicBezTo>
                      <a:pt x="307" y="10"/>
                      <a:pt x="307" y="10"/>
                      <a:pt x="307" y="10"/>
                    </a:cubicBezTo>
                    <a:cubicBezTo>
                      <a:pt x="309" y="10"/>
                      <a:pt x="312" y="8"/>
                      <a:pt x="316" y="3"/>
                    </a:cubicBezTo>
                    <a:cubicBezTo>
                      <a:pt x="316" y="3"/>
                      <a:pt x="316" y="3"/>
                      <a:pt x="316" y="3"/>
                    </a:cubicBezTo>
                    <a:cubicBezTo>
                      <a:pt x="316" y="3"/>
                      <a:pt x="316" y="3"/>
                      <a:pt x="316" y="3"/>
                    </a:cubicBezTo>
                    <a:cubicBezTo>
                      <a:pt x="316" y="3"/>
                      <a:pt x="316" y="3"/>
                      <a:pt x="316" y="3"/>
                    </a:cubicBezTo>
                    <a:cubicBezTo>
                      <a:pt x="316" y="0"/>
                      <a:pt x="316" y="0"/>
                      <a:pt x="316" y="0"/>
                    </a:cubicBezTo>
                    <a:lnTo>
                      <a:pt x="0" y="0"/>
                    </a:lnTo>
                    <a:close/>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08" name="Freeform 7"/>
              <p:cNvSpPr>
                <a:spLocks noChangeArrowheads="1"/>
              </p:cNvSpPr>
              <p:nvPr/>
            </p:nvSpPr>
            <p:spPr bwMode="auto">
              <a:xfrm>
                <a:off x="0" y="597"/>
                <a:ext cx="1156" cy="37"/>
              </a:xfrm>
              <a:custGeom>
                <a:avLst/>
                <a:gdLst>
                  <a:gd name="T0" fmla="*/ 0 w 316"/>
                  <a:gd name="T1" fmla="*/ 0 h 10"/>
                  <a:gd name="T2" fmla="*/ 0 w 316"/>
                  <a:gd name="T3" fmla="*/ 122 h 10"/>
                  <a:gd name="T4" fmla="*/ 55 w 316"/>
                  <a:gd name="T5" fmla="*/ 137 h 10"/>
                  <a:gd name="T6" fmla="*/ 4189 w 316"/>
                  <a:gd name="T7" fmla="*/ 137 h 10"/>
                  <a:gd name="T8" fmla="*/ 4229 w 316"/>
                  <a:gd name="T9" fmla="*/ 122 h 10"/>
                  <a:gd name="T10" fmla="*/ 4229 w 316"/>
                  <a:gd name="T11" fmla="*/ 0 h 10"/>
                  <a:gd name="T12" fmla="*/ 0 w 316"/>
                  <a:gd name="T13" fmla="*/ 0 h 10"/>
                  <a:gd name="T14" fmla="*/ 0 60000 65536"/>
                  <a:gd name="T15" fmla="*/ 0 60000 65536"/>
                  <a:gd name="T16" fmla="*/ 0 60000 65536"/>
                  <a:gd name="T17" fmla="*/ 0 60000 65536"/>
                  <a:gd name="T18" fmla="*/ 0 60000 65536"/>
                  <a:gd name="T19" fmla="*/ 0 60000 65536"/>
                  <a:gd name="T20" fmla="*/ 0 60000 65536"/>
                  <a:gd name="T21" fmla="*/ 0 w 316"/>
                  <a:gd name="T22" fmla="*/ 0 h 10"/>
                  <a:gd name="T23" fmla="*/ 316 w 31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10">
                    <a:moveTo>
                      <a:pt x="0" y="0"/>
                    </a:moveTo>
                    <a:cubicBezTo>
                      <a:pt x="0" y="9"/>
                      <a:pt x="0" y="9"/>
                      <a:pt x="0" y="9"/>
                    </a:cubicBezTo>
                    <a:cubicBezTo>
                      <a:pt x="1" y="10"/>
                      <a:pt x="3" y="10"/>
                      <a:pt x="4" y="10"/>
                    </a:cubicBezTo>
                    <a:cubicBezTo>
                      <a:pt x="313" y="10"/>
                      <a:pt x="313" y="10"/>
                      <a:pt x="313" y="10"/>
                    </a:cubicBezTo>
                    <a:cubicBezTo>
                      <a:pt x="314" y="10"/>
                      <a:pt x="315" y="10"/>
                      <a:pt x="316" y="9"/>
                    </a:cubicBezTo>
                    <a:cubicBezTo>
                      <a:pt x="316" y="0"/>
                      <a:pt x="316" y="0"/>
                      <a:pt x="316" y="0"/>
                    </a:cubicBezTo>
                    <a:lnTo>
                      <a:pt x="0" y="0"/>
                    </a:lnTo>
                    <a:close/>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09" name="Freeform 8"/>
              <p:cNvSpPr>
                <a:spLocks noChangeArrowheads="1"/>
              </p:cNvSpPr>
              <p:nvPr/>
            </p:nvSpPr>
            <p:spPr bwMode="auto">
              <a:xfrm>
                <a:off x="483" y="597"/>
                <a:ext cx="194" cy="19"/>
              </a:xfrm>
              <a:custGeom>
                <a:avLst/>
                <a:gdLst>
                  <a:gd name="T0" fmla="*/ 0 w 53"/>
                  <a:gd name="T1" fmla="*/ 0 h 5"/>
                  <a:gd name="T2" fmla="*/ 0 w 53"/>
                  <a:gd name="T3" fmla="*/ 15 h 5"/>
                  <a:gd name="T4" fmla="*/ 55 w 53"/>
                  <a:gd name="T5" fmla="*/ 72 h 5"/>
                  <a:gd name="T6" fmla="*/ 655 w 53"/>
                  <a:gd name="T7" fmla="*/ 72 h 5"/>
                  <a:gd name="T8" fmla="*/ 710 w 53"/>
                  <a:gd name="T9" fmla="*/ 15 h 5"/>
                  <a:gd name="T10" fmla="*/ 710 w 53"/>
                  <a:gd name="T11" fmla="*/ 0 h 5"/>
                  <a:gd name="T12" fmla="*/ 0 w 53"/>
                  <a:gd name="T13" fmla="*/ 0 h 5"/>
                  <a:gd name="T14" fmla="*/ 0 60000 65536"/>
                  <a:gd name="T15" fmla="*/ 0 60000 65536"/>
                  <a:gd name="T16" fmla="*/ 0 60000 65536"/>
                  <a:gd name="T17" fmla="*/ 0 60000 65536"/>
                  <a:gd name="T18" fmla="*/ 0 60000 65536"/>
                  <a:gd name="T19" fmla="*/ 0 60000 65536"/>
                  <a:gd name="T20" fmla="*/ 0 60000 65536"/>
                  <a:gd name="T21" fmla="*/ 0 w 53"/>
                  <a:gd name="T22" fmla="*/ 0 h 5"/>
                  <a:gd name="T23" fmla="*/ 53 w 5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
                    <a:moveTo>
                      <a:pt x="0" y="0"/>
                    </a:moveTo>
                    <a:cubicBezTo>
                      <a:pt x="0" y="1"/>
                      <a:pt x="0" y="1"/>
                      <a:pt x="0" y="1"/>
                    </a:cubicBezTo>
                    <a:cubicBezTo>
                      <a:pt x="0" y="3"/>
                      <a:pt x="2" y="5"/>
                      <a:pt x="4" y="5"/>
                    </a:cubicBezTo>
                    <a:cubicBezTo>
                      <a:pt x="49" y="5"/>
                      <a:pt x="49" y="5"/>
                      <a:pt x="49" y="5"/>
                    </a:cubicBezTo>
                    <a:cubicBezTo>
                      <a:pt x="51" y="5"/>
                      <a:pt x="53" y="3"/>
                      <a:pt x="53" y="1"/>
                    </a:cubicBezTo>
                    <a:cubicBezTo>
                      <a:pt x="53" y="0"/>
                      <a:pt x="53" y="0"/>
                      <a:pt x="53" y="0"/>
                    </a:cubicBezTo>
                    <a:lnTo>
                      <a:pt x="0"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10" name="Rectangle 9"/>
              <p:cNvSpPr>
                <a:spLocks noChangeArrowheads="1"/>
              </p:cNvSpPr>
              <p:nvPr/>
            </p:nvSpPr>
            <p:spPr bwMode="auto">
              <a:xfrm>
                <a:off x="172" y="45"/>
                <a:ext cx="815" cy="519"/>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endParaRPr lang="zh-CN" altLang="zh-CN" sz="675" b="1">
                  <a:solidFill>
                    <a:srgbClr val="000000"/>
                  </a:solidFill>
                  <a:latin typeface="Calibri" panose="020F0502020204030204" pitchFamily="34" charset="0"/>
                  <a:sym typeface="宋体" panose="02010600030101010101" pitchFamily="2" charset="-122"/>
                </a:endParaRPr>
              </a:p>
            </p:txBody>
          </p:sp>
          <p:sp>
            <p:nvSpPr>
              <p:cNvPr id="111" name="Rectangle 10"/>
              <p:cNvSpPr>
                <a:spLocks noChangeArrowheads="1"/>
              </p:cNvSpPr>
              <p:nvPr/>
            </p:nvSpPr>
            <p:spPr bwMode="auto">
              <a:xfrm>
                <a:off x="172" y="45"/>
                <a:ext cx="815"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endParaRPr lang="zh-CN" altLang="zh-CN" sz="675" b="1">
                  <a:solidFill>
                    <a:srgbClr val="000000"/>
                  </a:solidFill>
                  <a:latin typeface="Calibri" panose="020F0502020204030204" pitchFamily="34" charset="0"/>
                  <a:sym typeface="宋体" panose="02010600030101010101" pitchFamily="2" charset="-122"/>
                </a:endParaRPr>
              </a:p>
            </p:txBody>
          </p:sp>
          <p:sp>
            <p:nvSpPr>
              <p:cNvPr id="112" name="Oval 11"/>
              <p:cNvSpPr>
                <a:spLocks noChangeArrowheads="1"/>
              </p:cNvSpPr>
              <p:nvPr/>
            </p:nvSpPr>
            <p:spPr bwMode="auto">
              <a:xfrm>
                <a:off x="574" y="19"/>
                <a:ext cx="11" cy="11"/>
              </a:xfrm>
              <a:prstGeom prst="ellipse">
                <a:avLst/>
              </a:prstGeom>
              <a:solidFill>
                <a:srgbClr val="73401F"/>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endParaRPr lang="zh-CN" altLang="zh-CN" sz="675" b="1">
                  <a:solidFill>
                    <a:srgbClr val="000000"/>
                  </a:solidFill>
                  <a:latin typeface="Calibri" panose="020F0502020204030204" pitchFamily="34" charset="0"/>
                  <a:sym typeface="宋体" panose="02010600030101010101" pitchFamily="2" charset="-122"/>
                </a:endParaRPr>
              </a:p>
            </p:txBody>
          </p:sp>
          <p:sp>
            <p:nvSpPr>
              <p:cNvPr id="113" name="Freeform 13"/>
              <p:cNvSpPr>
                <a:spLocks noChangeArrowheads="1"/>
              </p:cNvSpPr>
              <p:nvPr/>
            </p:nvSpPr>
            <p:spPr bwMode="auto">
              <a:xfrm>
                <a:off x="172" y="45"/>
                <a:ext cx="815" cy="519"/>
              </a:xfrm>
              <a:custGeom>
                <a:avLst/>
                <a:gdLst>
                  <a:gd name="T0" fmla="*/ 815 w 815"/>
                  <a:gd name="T1" fmla="*/ 0 h 519"/>
                  <a:gd name="T2" fmla="*/ 815 w 815"/>
                  <a:gd name="T3" fmla="*/ 0 h 519"/>
                  <a:gd name="T4" fmla="*/ 0 w 815"/>
                  <a:gd name="T5" fmla="*/ 0 h 519"/>
                  <a:gd name="T6" fmla="*/ 0 w 815"/>
                  <a:gd name="T7" fmla="*/ 519 h 519"/>
                  <a:gd name="T8" fmla="*/ 815 w 815"/>
                  <a:gd name="T9" fmla="*/ 0 h 519"/>
                  <a:gd name="T10" fmla="*/ 0 60000 65536"/>
                  <a:gd name="T11" fmla="*/ 0 60000 65536"/>
                  <a:gd name="T12" fmla="*/ 0 60000 65536"/>
                  <a:gd name="T13" fmla="*/ 0 60000 65536"/>
                  <a:gd name="T14" fmla="*/ 0 60000 65536"/>
                  <a:gd name="T15" fmla="*/ 0 w 815"/>
                  <a:gd name="T16" fmla="*/ 0 h 519"/>
                  <a:gd name="T17" fmla="*/ 815 w 815"/>
                  <a:gd name="T18" fmla="*/ 519 h 519"/>
                </a:gdLst>
                <a:ahLst/>
                <a:cxnLst>
                  <a:cxn ang="T10">
                    <a:pos x="T0" y="T1"/>
                  </a:cxn>
                  <a:cxn ang="T11">
                    <a:pos x="T2" y="T3"/>
                  </a:cxn>
                  <a:cxn ang="T12">
                    <a:pos x="T4" y="T5"/>
                  </a:cxn>
                  <a:cxn ang="T13">
                    <a:pos x="T6" y="T7"/>
                  </a:cxn>
                  <a:cxn ang="T14">
                    <a:pos x="T8" y="T9"/>
                  </a:cxn>
                </a:cxnLst>
                <a:rect l="T15" t="T16" r="T17" b="T18"/>
                <a:pathLst>
                  <a:path w="815" h="519">
                    <a:moveTo>
                      <a:pt x="815" y="0"/>
                    </a:moveTo>
                    <a:lnTo>
                      <a:pt x="815" y="0"/>
                    </a:lnTo>
                    <a:lnTo>
                      <a:pt x="0" y="0"/>
                    </a:lnTo>
                    <a:lnTo>
                      <a:pt x="0" y="519"/>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grpSp>
        <p:grpSp>
          <p:nvGrpSpPr>
            <p:cNvPr id="120" name="Group 4"/>
            <p:cNvGrpSpPr>
              <a:grpSpLocks noChangeAspect="1"/>
            </p:cNvGrpSpPr>
            <p:nvPr/>
          </p:nvGrpSpPr>
          <p:grpSpPr bwMode="auto">
            <a:xfrm>
              <a:off x="2175577" y="4077072"/>
              <a:ext cx="654043" cy="380351"/>
              <a:chOff x="0" y="0"/>
              <a:chExt cx="1156" cy="660"/>
            </a:xfrm>
          </p:grpSpPr>
          <p:sp>
            <p:nvSpPr>
              <p:cNvPr id="121" name="Freeform 5"/>
              <p:cNvSpPr>
                <a:spLocks noChangeArrowheads="1"/>
              </p:cNvSpPr>
              <p:nvPr/>
            </p:nvSpPr>
            <p:spPr bwMode="auto">
              <a:xfrm>
                <a:off x="132" y="0"/>
                <a:ext cx="896" cy="634"/>
              </a:xfrm>
              <a:custGeom>
                <a:avLst/>
                <a:gdLst>
                  <a:gd name="T0" fmla="*/ 3277 w 245"/>
                  <a:gd name="T1" fmla="*/ 2201 h 172"/>
                  <a:gd name="T2" fmla="*/ 3141 w 245"/>
                  <a:gd name="T3" fmla="*/ 2337 h 172"/>
                  <a:gd name="T4" fmla="*/ 135 w 245"/>
                  <a:gd name="T5" fmla="*/ 2337 h 172"/>
                  <a:gd name="T6" fmla="*/ 0 w 245"/>
                  <a:gd name="T7" fmla="*/ 2201 h 172"/>
                  <a:gd name="T8" fmla="*/ 0 w 245"/>
                  <a:gd name="T9" fmla="*/ 136 h 172"/>
                  <a:gd name="T10" fmla="*/ 135 w 245"/>
                  <a:gd name="T11" fmla="*/ 0 h 172"/>
                  <a:gd name="T12" fmla="*/ 3141 w 245"/>
                  <a:gd name="T13" fmla="*/ 0 h 172"/>
                  <a:gd name="T14" fmla="*/ 3277 w 245"/>
                  <a:gd name="T15" fmla="*/ 136 h 172"/>
                  <a:gd name="T16" fmla="*/ 3277 w 245"/>
                  <a:gd name="T17" fmla="*/ 2201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172"/>
                  <a:gd name="T29" fmla="*/ 245 w 245"/>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172">
                    <a:moveTo>
                      <a:pt x="245" y="162"/>
                    </a:moveTo>
                    <a:cubicBezTo>
                      <a:pt x="245" y="168"/>
                      <a:pt x="241" y="172"/>
                      <a:pt x="235" y="172"/>
                    </a:cubicBezTo>
                    <a:cubicBezTo>
                      <a:pt x="10" y="172"/>
                      <a:pt x="10" y="172"/>
                      <a:pt x="10" y="172"/>
                    </a:cubicBezTo>
                    <a:cubicBezTo>
                      <a:pt x="4" y="172"/>
                      <a:pt x="0" y="168"/>
                      <a:pt x="0" y="162"/>
                    </a:cubicBezTo>
                    <a:cubicBezTo>
                      <a:pt x="0" y="10"/>
                      <a:pt x="0" y="10"/>
                      <a:pt x="0" y="10"/>
                    </a:cubicBezTo>
                    <a:cubicBezTo>
                      <a:pt x="0" y="5"/>
                      <a:pt x="4" y="0"/>
                      <a:pt x="10" y="0"/>
                    </a:cubicBezTo>
                    <a:cubicBezTo>
                      <a:pt x="235" y="0"/>
                      <a:pt x="235" y="0"/>
                      <a:pt x="235" y="0"/>
                    </a:cubicBezTo>
                    <a:cubicBezTo>
                      <a:pt x="241" y="0"/>
                      <a:pt x="245" y="5"/>
                      <a:pt x="245" y="10"/>
                    </a:cubicBezTo>
                    <a:cubicBezTo>
                      <a:pt x="245" y="162"/>
                      <a:pt x="245" y="162"/>
                      <a:pt x="245" y="162"/>
                    </a:cubicBezTo>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22" name="Freeform 6"/>
              <p:cNvSpPr>
                <a:spLocks noChangeArrowheads="1"/>
              </p:cNvSpPr>
              <p:nvPr/>
            </p:nvSpPr>
            <p:spPr bwMode="auto">
              <a:xfrm>
                <a:off x="0" y="619"/>
                <a:ext cx="1156" cy="41"/>
              </a:xfrm>
              <a:custGeom>
                <a:avLst/>
                <a:gdLst>
                  <a:gd name="T0" fmla="*/ 0 w 316"/>
                  <a:gd name="T1" fmla="*/ 0 h 11"/>
                  <a:gd name="T2" fmla="*/ 0 w 316"/>
                  <a:gd name="T3" fmla="*/ 41 h 11"/>
                  <a:gd name="T4" fmla="*/ 0 w 316"/>
                  <a:gd name="T5" fmla="*/ 41 h 11"/>
                  <a:gd name="T6" fmla="*/ 0 w 316"/>
                  <a:gd name="T7" fmla="*/ 41 h 11"/>
                  <a:gd name="T8" fmla="*/ 0 w 316"/>
                  <a:gd name="T9" fmla="*/ 41 h 11"/>
                  <a:gd name="T10" fmla="*/ 161 w 316"/>
                  <a:gd name="T11" fmla="*/ 138 h 11"/>
                  <a:gd name="T12" fmla="*/ 2114 w 316"/>
                  <a:gd name="T13" fmla="*/ 138 h 11"/>
                  <a:gd name="T14" fmla="*/ 3801 w 316"/>
                  <a:gd name="T15" fmla="*/ 138 h 11"/>
                  <a:gd name="T16" fmla="*/ 4108 w 316"/>
                  <a:gd name="T17" fmla="*/ 138 h 11"/>
                  <a:gd name="T18" fmla="*/ 4229 w 316"/>
                  <a:gd name="T19" fmla="*/ 41 h 11"/>
                  <a:gd name="T20" fmla="*/ 4229 w 316"/>
                  <a:gd name="T21" fmla="*/ 41 h 11"/>
                  <a:gd name="T22" fmla="*/ 4229 w 316"/>
                  <a:gd name="T23" fmla="*/ 41 h 11"/>
                  <a:gd name="T24" fmla="*/ 4229 w 316"/>
                  <a:gd name="T25" fmla="*/ 41 h 11"/>
                  <a:gd name="T26" fmla="*/ 4229 w 316"/>
                  <a:gd name="T27" fmla="*/ 0 h 11"/>
                  <a:gd name="T28" fmla="*/ 0 w 316"/>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6"/>
                  <a:gd name="T46" fmla="*/ 0 h 11"/>
                  <a:gd name="T47" fmla="*/ 316 w 316"/>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6" h="11">
                    <a:moveTo>
                      <a:pt x="0" y="0"/>
                    </a:moveTo>
                    <a:cubicBezTo>
                      <a:pt x="0" y="3"/>
                      <a:pt x="0" y="3"/>
                      <a:pt x="0" y="3"/>
                    </a:cubicBezTo>
                    <a:cubicBezTo>
                      <a:pt x="0" y="3"/>
                      <a:pt x="0" y="3"/>
                      <a:pt x="0" y="3"/>
                    </a:cubicBezTo>
                    <a:cubicBezTo>
                      <a:pt x="0" y="3"/>
                      <a:pt x="0" y="3"/>
                      <a:pt x="0" y="3"/>
                    </a:cubicBezTo>
                    <a:cubicBezTo>
                      <a:pt x="0" y="3"/>
                      <a:pt x="0" y="3"/>
                      <a:pt x="0" y="3"/>
                    </a:cubicBezTo>
                    <a:cubicBezTo>
                      <a:pt x="7" y="11"/>
                      <a:pt x="11" y="10"/>
                      <a:pt x="12" y="10"/>
                    </a:cubicBezTo>
                    <a:cubicBezTo>
                      <a:pt x="158" y="10"/>
                      <a:pt x="158" y="10"/>
                      <a:pt x="158" y="10"/>
                    </a:cubicBezTo>
                    <a:cubicBezTo>
                      <a:pt x="284" y="10"/>
                      <a:pt x="284" y="10"/>
                      <a:pt x="284" y="10"/>
                    </a:cubicBezTo>
                    <a:cubicBezTo>
                      <a:pt x="307" y="10"/>
                      <a:pt x="307" y="10"/>
                      <a:pt x="307" y="10"/>
                    </a:cubicBezTo>
                    <a:cubicBezTo>
                      <a:pt x="309" y="10"/>
                      <a:pt x="312" y="8"/>
                      <a:pt x="316" y="3"/>
                    </a:cubicBezTo>
                    <a:cubicBezTo>
                      <a:pt x="316" y="3"/>
                      <a:pt x="316" y="3"/>
                      <a:pt x="316" y="3"/>
                    </a:cubicBezTo>
                    <a:cubicBezTo>
                      <a:pt x="316" y="3"/>
                      <a:pt x="316" y="3"/>
                      <a:pt x="316" y="3"/>
                    </a:cubicBezTo>
                    <a:cubicBezTo>
                      <a:pt x="316" y="3"/>
                      <a:pt x="316" y="3"/>
                      <a:pt x="316" y="3"/>
                    </a:cubicBezTo>
                    <a:cubicBezTo>
                      <a:pt x="316" y="0"/>
                      <a:pt x="316" y="0"/>
                      <a:pt x="316" y="0"/>
                    </a:cubicBezTo>
                    <a:lnTo>
                      <a:pt x="0" y="0"/>
                    </a:lnTo>
                    <a:close/>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23" name="Freeform 7"/>
              <p:cNvSpPr>
                <a:spLocks noChangeArrowheads="1"/>
              </p:cNvSpPr>
              <p:nvPr/>
            </p:nvSpPr>
            <p:spPr bwMode="auto">
              <a:xfrm>
                <a:off x="0" y="597"/>
                <a:ext cx="1156" cy="37"/>
              </a:xfrm>
              <a:custGeom>
                <a:avLst/>
                <a:gdLst>
                  <a:gd name="T0" fmla="*/ 0 w 316"/>
                  <a:gd name="T1" fmla="*/ 0 h 10"/>
                  <a:gd name="T2" fmla="*/ 0 w 316"/>
                  <a:gd name="T3" fmla="*/ 122 h 10"/>
                  <a:gd name="T4" fmla="*/ 55 w 316"/>
                  <a:gd name="T5" fmla="*/ 137 h 10"/>
                  <a:gd name="T6" fmla="*/ 4189 w 316"/>
                  <a:gd name="T7" fmla="*/ 137 h 10"/>
                  <a:gd name="T8" fmla="*/ 4229 w 316"/>
                  <a:gd name="T9" fmla="*/ 122 h 10"/>
                  <a:gd name="T10" fmla="*/ 4229 w 316"/>
                  <a:gd name="T11" fmla="*/ 0 h 10"/>
                  <a:gd name="T12" fmla="*/ 0 w 316"/>
                  <a:gd name="T13" fmla="*/ 0 h 10"/>
                  <a:gd name="T14" fmla="*/ 0 60000 65536"/>
                  <a:gd name="T15" fmla="*/ 0 60000 65536"/>
                  <a:gd name="T16" fmla="*/ 0 60000 65536"/>
                  <a:gd name="T17" fmla="*/ 0 60000 65536"/>
                  <a:gd name="T18" fmla="*/ 0 60000 65536"/>
                  <a:gd name="T19" fmla="*/ 0 60000 65536"/>
                  <a:gd name="T20" fmla="*/ 0 60000 65536"/>
                  <a:gd name="T21" fmla="*/ 0 w 316"/>
                  <a:gd name="T22" fmla="*/ 0 h 10"/>
                  <a:gd name="T23" fmla="*/ 316 w 31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10">
                    <a:moveTo>
                      <a:pt x="0" y="0"/>
                    </a:moveTo>
                    <a:cubicBezTo>
                      <a:pt x="0" y="9"/>
                      <a:pt x="0" y="9"/>
                      <a:pt x="0" y="9"/>
                    </a:cubicBezTo>
                    <a:cubicBezTo>
                      <a:pt x="1" y="10"/>
                      <a:pt x="3" y="10"/>
                      <a:pt x="4" y="10"/>
                    </a:cubicBezTo>
                    <a:cubicBezTo>
                      <a:pt x="313" y="10"/>
                      <a:pt x="313" y="10"/>
                      <a:pt x="313" y="10"/>
                    </a:cubicBezTo>
                    <a:cubicBezTo>
                      <a:pt x="314" y="10"/>
                      <a:pt x="315" y="10"/>
                      <a:pt x="316" y="9"/>
                    </a:cubicBezTo>
                    <a:cubicBezTo>
                      <a:pt x="316" y="0"/>
                      <a:pt x="316" y="0"/>
                      <a:pt x="316" y="0"/>
                    </a:cubicBezTo>
                    <a:lnTo>
                      <a:pt x="0" y="0"/>
                    </a:lnTo>
                    <a:close/>
                  </a:path>
                </a:pathLst>
              </a:custGeom>
              <a:solidFill>
                <a:schemeClr val="bg2">
                  <a:lumMod val="5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24" name="Freeform 8"/>
              <p:cNvSpPr>
                <a:spLocks noChangeArrowheads="1"/>
              </p:cNvSpPr>
              <p:nvPr/>
            </p:nvSpPr>
            <p:spPr bwMode="auto">
              <a:xfrm>
                <a:off x="483" y="597"/>
                <a:ext cx="194" cy="19"/>
              </a:xfrm>
              <a:custGeom>
                <a:avLst/>
                <a:gdLst>
                  <a:gd name="T0" fmla="*/ 0 w 53"/>
                  <a:gd name="T1" fmla="*/ 0 h 5"/>
                  <a:gd name="T2" fmla="*/ 0 w 53"/>
                  <a:gd name="T3" fmla="*/ 15 h 5"/>
                  <a:gd name="T4" fmla="*/ 55 w 53"/>
                  <a:gd name="T5" fmla="*/ 72 h 5"/>
                  <a:gd name="T6" fmla="*/ 655 w 53"/>
                  <a:gd name="T7" fmla="*/ 72 h 5"/>
                  <a:gd name="T8" fmla="*/ 710 w 53"/>
                  <a:gd name="T9" fmla="*/ 15 h 5"/>
                  <a:gd name="T10" fmla="*/ 710 w 53"/>
                  <a:gd name="T11" fmla="*/ 0 h 5"/>
                  <a:gd name="T12" fmla="*/ 0 w 53"/>
                  <a:gd name="T13" fmla="*/ 0 h 5"/>
                  <a:gd name="T14" fmla="*/ 0 60000 65536"/>
                  <a:gd name="T15" fmla="*/ 0 60000 65536"/>
                  <a:gd name="T16" fmla="*/ 0 60000 65536"/>
                  <a:gd name="T17" fmla="*/ 0 60000 65536"/>
                  <a:gd name="T18" fmla="*/ 0 60000 65536"/>
                  <a:gd name="T19" fmla="*/ 0 60000 65536"/>
                  <a:gd name="T20" fmla="*/ 0 60000 65536"/>
                  <a:gd name="T21" fmla="*/ 0 w 53"/>
                  <a:gd name="T22" fmla="*/ 0 h 5"/>
                  <a:gd name="T23" fmla="*/ 53 w 5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
                    <a:moveTo>
                      <a:pt x="0" y="0"/>
                    </a:moveTo>
                    <a:cubicBezTo>
                      <a:pt x="0" y="1"/>
                      <a:pt x="0" y="1"/>
                      <a:pt x="0" y="1"/>
                    </a:cubicBezTo>
                    <a:cubicBezTo>
                      <a:pt x="0" y="3"/>
                      <a:pt x="2" y="5"/>
                      <a:pt x="4" y="5"/>
                    </a:cubicBezTo>
                    <a:cubicBezTo>
                      <a:pt x="49" y="5"/>
                      <a:pt x="49" y="5"/>
                      <a:pt x="49" y="5"/>
                    </a:cubicBezTo>
                    <a:cubicBezTo>
                      <a:pt x="51" y="5"/>
                      <a:pt x="53" y="3"/>
                      <a:pt x="53" y="1"/>
                    </a:cubicBezTo>
                    <a:cubicBezTo>
                      <a:pt x="53" y="0"/>
                      <a:pt x="53" y="0"/>
                      <a:pt x="53" y="0"/>
                    </a:cubicBezTo>
                    <a:lnTo>
                      <a:pt x="0"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sp>
            <p:nvSpPr>
              <p:cNvPr id="125" name="Rectangle 9"/>
              <p:cNvSpPr>
                <a:spLocks noChangeArrowheads="1"/>
              </p:cNvSpPr>
              <p:nvPr/>
            </p:nvSpPr>
            <p:spPr bwMode="auto">
              <a:xfrm>
                <a:off x="172" y="45"/>
                <a:ext cx="815" cy="519"/>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endParaRPr lang="zh-CN" altLang="zh-CN" sz="675" b="1">
                  <a:solidFill>
                    <a:srgbClr val="000000"/>
                  </a:solidFill>
                  <a:latin typeface="Calibri" panose="020F0502020204030204" pitchFamily="34" charset="0"/>
                  <a:sym typeface="宋体" panose="02010600030101010101" pitchFamily="2" charset="-122"/>
                </a:endParaRPr>
              </a:p>
            </p:txBody>
          </p:sp>
          <p:sp>
            <p:nvSpPr>
              <p:cNvPr id="126" name="Rectangle 10"/>
              <p:cNvSpPr>
                <a:spLocks noChangeArrowheads="1"/>
              </p:cNvSpPr>
              <p:nvPr/>
            </p:nvSpPr>
            <p:spPr bwMode="auto">
              <a:xfrm>
                <a:off x="172" y="45"/>
                <a:ext cx="815"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endParaRPr lang="zh-CN" altLang="zh-CN" sz="675" b="1">
                  <a:solidFill>
                    <a:srgbClr val="000000"/>
                  </a:solidFill>
                  <a:latin typeface="Calibri" panose="020F0502020204030204" pitchFamily="34" charset="0"/>
                  <a:sym typeface="宋体" panose="02010600030101010101" pitchFamily="2" charset="-122"/>
                </a:endParaRPr>
              </a:p>
            </p:txBody>
          </p:sp>
          <p:sp>
            <p:nvSpPr>
              <p:cNvPr id="127" name="Oval 11"/>
              <p:cNvSpPr>
                <a:spLocks noChangeArrowheads="1"/>
              </p:cNvSpPr>
              <p:nvPr/>
            </p:nvSpPr>
            <p:spPr bwMode="auto">
              <a:xfrm>
                <a:off x="574" y="19"/>
                <a:ext cx="11" cy="11"/>
              </a:xfrm>
              <a:prstGeom prst="ellipse">
                <a:avLst/>
              </a:prstGeom>
              <a:solidFill>
                <a:srgbClr val="73401F"/>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endParaRPr lang="zh-CN" altLang="zh-CN" sz="675" b="1">
                  <a:solidFill>
                    <a:srgbClr val="000000"/>
                  </a:solidFill>
                  <a:latin typeface="Calibri" panose="020F0502020204030204" pitchFamily="34" charset="0"/>
                  <a:sym typeface="宋体" panose="02010600030101010101" pitchFamily="2" charset="-122"/>
                </a:endParaRPr>
              </a:p>
            </p:txBody>
          </p:sp>
          <p:sp>
            <p:nvSpPr>
              <p:cNvPr id="128" name="Freeform 13"/>
              <p:cNvSpPr>
                <a:spLocks noChangeArrowheads="1"/>
              </p:cNvSpPr>
              <p:nvPr/>
            </p:nvSpPr>
            <p:spPr bwMode="auto">
              <a:xfrm>
                <a:off x="172" y="45"/>
                <a:ext cx="815" cy="519"/>
              </a:xfrm>
              <a:custGeom>
                <a:avLst/>
                <a:gdLst>
                  <a:gd name="T0" fmla="*/ 815 w 815"/>
                  <a:gd name="T1" fmla="*/ 0 h 519"/>
                  <a:gd name="T2" fmla="*/ 815 w 815"/>
                  <a:gd name="T3" fmla="*/ 0 h 519"/>
                  <a:gd name="T4" fmla="*/ 0 w 815"/>
                  <a:gd name="T5" fmla="*/ 0 h 519"/>
                  <a:gd name="T6" fmla="*/ 0 w 815"/>
                  <a:gd name="T7" fmla="*/ 519 h 519"/>
                  <a:gd name="T8" fmla="*/ 815 w 815"/>
                  <a:gd name="T9" fmla="*/ 0 h 519"/>
                  <a:gd name="T10" fmla="*/ 0 60000 65536"/>
                  <a:gd name="T11" fmla="*/ 0 60000 65536"/>
                  <a:gd name="T12" fmla="*/ 0 60000 65536"/>
                  <a:gd name="T13" fmla="*/ 0 60000 65536"/>
                  <a:gd name="T14" fmla="*/ 0 60000 65536"/>
                  <a:gd name="T15" fmla="*/ 0 w 815"/>
                  <a:gd name="T16" fmla="*/ 0 h 519"/>
                  <a:gd name="T17" fmla="*/ 815 w 815"/>
                  <a:gd name="T18" fmla="*/ 519 h 519"/>
                </a:gdLst>
                <a:ahLst/>
                <a:cxnLst>
                  <a:cxn ang="T10">
                    <a:pos x="T0" y="T1"/>
                  </a:cxn>
                  <a:cxn ang="T11">
                    <a:pos x="T2" y="T3"/>
                  </a:cxn>
                  <a:cxn ang="T12">
                    <a:pos x="T4" y="T5"/>
                  </a:cxn>
                  <a:cxn ang="T13">
                    <a:pos x="T6" y="T7"/>
                  </a:cxn>
                  <a:cxn ang="T14">
                    <a:pos x="T8" y="T9"/>
                  </a:cxn>
                </a:cxnLst>
                <a:rect l="T15" t="T16" r="T17" b="T18"/>
                <a:pathLst>
                  <a:path w="815" h="519">
                    <a:moveTo>
                      <a:pt x="815" y="0"/>
                    </a:moveTo>
                    <a:lnTo>
                      <a:pt x="815" y="0"/>
                    </a:lnTo>
                    <a:lnTo>
                      <a:pt x="0" y="0"/>
                    </a:lnTo>
                    <a:lnTo>
                      <a:pt x="0" y="519"/>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lstStyle/>
              <a:p>
                <a:pPr defTabSz="685800" eaLnBrk="0" hangingPunct="0">
                  <a:defRPr/>
                </a:pPr>
                <a:endParaRPr lang="zh-CN" altLang="en-US" sz="675" b="1">
                  <a:solidFill>
                    <a:srgbClr val="000000"/>
                  </a:solidFill>
                </a:endParaRPr>
              </a:p>
            </p:txBody>
          </p:sp>
        </p:grpSp>
        <p:cxnSp>
          <p:nvCxnSpPr>
            <p:cNvPr id="129" name="直接连接符 128"/>
            <p:cNvCxnSpPr>
              <a:stCxn id="103" idx="3"/>
              <a:endCxn id="202" idx="1"/>
            </p:cNvCxnSpPr>
            <p:nvPr/>
          </p:nvCxnSpPr>
          <p:spPr bwMode="auto">
            <a:xfrm>
              <a:off x="3736100" y="2969130"/>
              <a:ext cx="1279780" cy="9311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a:endCxn id="103" idx="1"/>
            </p:cNvCxnSpPr>
            <p:nvPr/>
          </p:nvCxnSpPr>
          <p:spPr bwMode="auto">
            <a:xfrm>
              <a:off x="2773569" y="2969129"/>
              <a:ext cx="577800"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a:stCxn id="202" idx="1"/>
              <a:endCxn id="145" idx="3"/>
            </p:cNvCxnSpPr>
            <p:nvPr/>
          </p:nvCxnSpPr>
          <p:spPr bwMode="auto">
            <a:xfrm flipH="1">
              <a:off x="3746032" y="3900265"/>
              <a:ext cx="1269848" cy="10383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a:stCxn id="102" idx="2"/>
              <a:endCxn id="217" idx="0"/>
            </p:cNvCxnSpPr>
            <p:nvPr/>
          </p:nvCxnSpPr>
          <p:spPr bwMode="auto">
            <a:xfrm flipH="1">
              <a:off x="6614694" y="2948098"/>
              <a:ext cx="182695" cy="2155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文本框 65"/>
            <p:cNvSpPr txBox="1">
              <a:spLocks noChangeArrowheads="1"/>
            </p:cNvSpPr>
            <p:nvPr/>
          </p:nvSpPr>
          <p:spPr bwMode="auto">
            <a:xfrm>
              <a:off x="2944133" y="5300266"/>
              <a:ext cx="12796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pPr defTabSz="685800" eaLnBrk="0" hangingPunct="0">
                <a:defRPr/>
              </a:pPr>
              <a:r>
                <a:rPr lang="zh-CN" altLang="en-US" sz="750" b="1" dirty="0">
                  <a:solidFill>
                    <a:srgbClr val="000000"/>
                  </a:solidFill>
                </a:rPr>
                <a:t>接入交换无线设备</a:t>
              </a:r>
            </a:p>
          </p:txBody>
        </p:sp>
        <p:sp>
          <p:nvSpPr>
            <p:cNvPr id="140" name="文本框 62"/>
            <p:cNvSpPr txBox="1">
              <a:spLocks noChangeArrowheads="1"/>
            </p:cNvSpPr>
            <p:nvPr/>
          </p:nvSpPr>
          <p:spPr bwMode="auto">
            <a:xfrm>
              <a:off x="6250102" y="4517301"/>
              <a:ext cx="10773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pPr defTabSz="685800" eaLnBrk="0" hangingPunct="0">
                <a:defRPr/>
              </a:pPr>
              <a:r>
                <a:rPr lang="en-US" altLang="zh-CN" sz="750" b="1" dirty="0">
                  <a:solidFill>
                    <a:srgbClr val="000000"/>
                  </a:solidFill>
                </a:rPr>
                <a:t>BRAS IRF</a:t>
              </a:r>
              <a:endParaRPr lang="zh-CN" altLang="en-US" sz="750" b="1" dirty="0">
                <a:solidFill>
                  <a:srgbClr val="000000"/>
                </a:solidFill>
              </a:endParaRPr>
            </a:p>
          </p:txBody>
        </p:sp>
        <p:sp>
          <p:nvSpPr>
            <p:cNvPr id="143" name="文本框 55"/>
            <p:cNvSpPr txBox="1">
              <a:spLocks noChangeArrowheads="1"/>
            </p:cNvSpPr>
            <p:nvPr/>
          </p:nvSpPr>
          <p:spPr bwMode="auto">
            <a:xfrm>
              <a:off x="4870252" y="4616211"/>
              <a:ext cx="15245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buClr>
                  <a:schemeClr val="tx1"/>
                </a:buClr>
                <a:buFont typeface="Wingdings" panose="05000000000000000000" pitchFamily="2" charset="2"/>
                <a:buChar char="l"/>
                <a:defRPr sz="2800" b="1">
                  <a:solidFill>
                    <a:srgbClr val="000000"/>
                  </a:solidFill>
                  <a:latin typeface="Arial" panose="020B0604020202020204" pitchFamily="34" charset="0"/>
                  <a:ea typeface="宋体" panose="02010600030101010101" pitchFamily="2" charset="-122"/>
                </a:defRPr>
              </a:lvl1pPr>
              <a:lvl2pPr marL="742950" indent="-285750">
                <a:lnSpc>
                  <a:spcPct val="110000"/>
                </a:lnSpc>
                <a:buClr>
                  <a:schemeClr val="tx1"/>
                </a:buClr>
                <a:buFont typeface="Wingdings" panose="05000000000000000000" pitchFamily="2" charset="2"/>
                <a:buChar char="à"/>
                <a:defRPr sz="2400">
                  <a:solidFill>
                    <a:srgbClr val="000000"/>
                  </a:solidFill>
                  <a:latin typeface="Arial" panose="020B0604020202020204" pitchFamily="34" charset="0"/>
                  <a:ea typeface="宋体" panose="02010600030101010101" pitchFamily="2" charset="-122"/>
                </a:defRPr>
              </a:lvl2pPr>
              <a:lvl3pPr marL="1143000" indent="-228600">
                <a:lnSpc>
                  <a:spcPct val="110000"/>
                </a:lnSpc>
                <a:buClr>
                  <a:schemeClr val="tx1"/>
                </a:buClr>
                <a:buFont typeface="Wingdings" panose="05000000000000000000" pitchFamily="2" charset="2"/>
                <a:buChar char="Ø"/>
                <a:defRPr sz="2000">
                  <a:solidFill>
                    <a:srgbClr val="000000"/>
                  </a:solidFill>
                  <a:latin typeface="Arial" panose="020B0604020202020204" pitchFamily="34" charset="0"/>
                  <a:ea typeface="宋体" panose="02010600030101010101" pitchFamily="2" charset="-122"/>
                </a:defRPr>
              </a:lvl3pPr>
              <a:lvl4pPr marL="1600200" indent="-228600">
                <a:lnSpc>
                  <a:spcPct val="110000"/>
                </a:lnSpc>
                <a:buClr>
                  <a:schemeClr val="tx1"/>
                </a:buClr>
                <a:buFont typeface="Arial" panose="020B0604020202020204" pitchFamily="34" charset="0"/>
                <a:buChar char="—"/>
                <a:defRPr>
                  <a:solidFill>
                    <a:srgbClr val="000000"/>
                  </a:solidFill>
                  <a:latin typeface="Arial" panose="020B0604020202020204" pitchFamily="34" charset="0"/>
                  <a:ea typeface="宋体" panose="02010600030101010101" pitchFamily="2" charset="-122"/>
                </a:defRPr>
              </a:lvl4pPr>
              <a:lvl5pPr marL="2057400" indent="-228600">
                <a:lnSpc>
                  <a:spcPct val="110000"/>
                </a:lnSpc>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latin typeface="Arial" panose="020B0604020202020204" pitchFamily="34" charset="0"/>
                  <a:ea typeface="宋体" panose="02010600030101010101" pitchFamily="2" charset="-122"/>
                </a:defRPr>
              </a:lvl9pPr>
            </a:lstStyle>
            <a:p>
              <a:pPr defTabSz="685800" eaLnBrk="0" hangingPunct="0">
                <a:lnSpc>
                  <a:spcPct val="100000"/>
                </a:lnSpc>
                <a:buClrTx/>
                <a:buNone/>
                <a:defRPr/>
              </a:pPr>
              <a:r>
                <a:rPr lang="zh-CN" altLang="en-US" sz="750" dirty="0">
                  <a:latin typeface="微软雅黑" panose="020B0503020204020204" pitchFamily="34" charset="-122"/>
                  <a:ea typeface="微软雅黑" panose="020B0503020204020204" pitchFamily="34" charset="-122"/>
                </a:rPr>
                <a:t>核心交换机</a:t>
              </a:r>
              <a:r>
                <a:rPr lang="en-US" altLang="zh-CN" sz="750" dirty="0">
                  <a:latin typeface="微软雅黑" panose="020B0503020204020204" pitchFamily="34" charset="-122"/>
                  <a:ea typeface="微软雅黑" panose="020B0503020204020204" pitchFamily="34" charset="-122"/>
                </a:rPr>
                <a:t>IRF</a:t>
              </a:r>
              <a:endParaRPr lang="zh-CN" altLang="en-US" sz="750" dirty="0">
                <a:latin typeface="微软雅黑" panose="020B0503020204020204" pitchFamily="34" charset="-122"/>
                <a:ea typeface="微软雅黑" panose="020B0503020204020204" pitchFamily="34" charset="-122"/>
              </a:endParaRPr>
            </a:p>
          </p:txBody>
        </p:sp>
        <p:pic>
          <p:nvPicPr>
            <p:cNvPr id="144" name="Picture 3" descr="D:\HCL_7.1.59-Setup\反馈模板\反馈模板\UI设计资源\工作台\正常状态\运行\无线1.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311639" y="3418350"/>
              <a:ext cx="414528" cy="414528"/>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3" descr="D:\HCL_7.1.59-Setup\反馈模板\反馈模板\UI设计资源\工作台\正常状态\运行\无线1.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331504" y="4731320"/>
              <a:ext cx="414528" cy="414528"/>
            </a:xfrm>
            <a:prstGeom prst="rect">
              <a:avLst/>
            </a:prstGeom>
            <a:noFill/>
            <a:extLst>
              <a:ext uri="{909E8E84-426E-40DD-AFC4-6F175D3DCCD1}">
                <a14:hiddenFill xmlns:a14="http://schemas.microsoft.com/office/drawing/2010/main">
                  <a:solidFill>
                    <a:srgbClr val="FFFFFF"/>
                  </a:solidFill>
                </a14:hiddenFill>
              </a:ext>
            </a:extLst>
          </p:spPr>
        </p:pic>
        <p:grpSp>
          <p:nvGrpSpPr>
            <p:cNvPr id="146" name="WindowsPhone"/>
            <p:cNvGrpSpPr>
              <a:grpSpLocks noChangeAspect="1"/>
            </p:cNvGrpSpPr>
            <p:nvPr>
              <p:custDataLst>
                <p:custData r:id="rId1"/>
              </p:custDataLst>
            </p:nvPr>
          </p:nvGrpSpPr>
          <p:grpSpPr>
            <a:xfrm>
              <a:off x="2363661" y="3307630"/>
              <a:ext cx="280113" cy="521334"/>
              <a:chOff x="2839503" y="1"/>
              <a:chExt cx="3464995" cy="6857998"/>
            </a:xfrm>
          </p:grpSpPr>
          <p:grpSp>
            <p:nvGrpSpPr>
              <p:cNvPr id="147" name="Group 2"/>
              <p:cNvGrpSpPr/>
              <p:nvPr/>
            </p:nvGrpSpPr>
            <p:grpSpPr>
              <a:xfrm>
                <a:off x="2839503" y="1"/>
                <a:ext cx="3464995" cy="6857998"/>
                <a:chOff x="2839503" y="1"/>
                <a:chExt cx="3464995" cy="6857998"/>
              </a:xfrm>
            </p:grpSpPr>
            <p:grpSp>
              <p:nvGrpSpPr>
                <p:cNvPr id="149" name="Group 4"/>
                <p:cNvGrpSpPr/>
                <p:nvPr/>
              </p:nvGrpSpPr>
              <p:grpSpPr>
                <a:xfrm>
                  <a:off x="2839503" y="1"/>
                  <a:ext cx="3464995" cy="6857998"/>
                  <a:chOff x="2834639" y="1"/>
                  <a:chExt cx="3464995" cy="6857998"/>
                </a:xfrm>
              </p:grpSpPr>
              <p:sp>
                <p:nvSpPr>
                  <p:cNvPr id="151" name="Rounded Rectangle 6"/>
                  <p:cNvSpPr/>
                  <p:nvPr userDrawn="1"/>
                </p:nvSpPr>
                <p:spPr>
                  <a:xfrm>
                    <a:off x="2834639" y="1"/>
                    <a:ext cx="3464995" cy="6857998"/>
                  </a:xfrm>
                  <a:prstGeom prst="roundRect">
                    <a:avLst>
                      <a:gd name="adj" fmla="val 5515"/>
                    </a:avLst>
                  </a:prstGeom>
                  <a:solidFill>
                    <a:srgbClr val="FFFFFF"/>
                  </a:solidFill>
                  <a:ln w="3175">
                    <a:solidFill>
                      <a:srgbClr val="000000">
                        <a:lumMod val="95000"/>
                        <a:lumOff val="5000"/>
                      </a:srgbClr>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52" name="Rounded Rectangle 7"/>
                  <p:cNvSpPr/>
                  <p:nvPr/>
                </p:nvSpPr>
                <p:spPr>
                  <a:xfrm>
                    <a:off x="2928205" y="91440"/>
                    <a:ext cx="3276600" cy="6659880"/>
                  </a:xfrm>
                  <a:prstGeom prst="roundRect">
                    <a:avLst>
                      <a:gd name="adj" fmla="val 2819"/>
                    </a:avLst>
                  </a:prstGeom>
                  <a:solidFill>
                    <a:srgbClr val="FFFFFF">
                      <a:lumMod val="65000"/>
                    </a:srgbClr>
                  </a:solidFill>
                  <a:ln w="3175" cap="flat" cmpd="sng" algn="ctr">
                    <a:solidFill>
                      <a:sysClr val="windowText" lastClr="000000">
                        <a:lumMod val="75000"/>
                        <a:lumOff val="25000"/>
                      </a:sysClr>
                    </a:solidFill>
                    <a:prstDash val="solid"/>
                  </a:ln>
                  <a:effectLst/>
                </p:spPr>
                <p:txBody>
                  <a:bodyPr rot="0" spcFirstLastPara="0" vertOverflow="overflow" horzOverflow="overflow" vert="horz" wrap="square" lIns="34290" tIns="34290" rIns="68580" bIns="34290" numCol="1" spcCol="0" rtlCol="0" fromWordArt="0" anchor="ctr" anchorCtr="0" forceAA="0" compatLnSpc="1">
                    <a:prstTxWarp prst="textNoShape">
                      <a:avLst/>
                    </a:prstTxWarp>
                    <a:noAutofit/>
                  </a:bodyPr>
                  <a:lstStyle/>
                  <a:p>
                    <a:pPr algn="ctr" defTabSz="685800" eaLnBrk="0" hangingPunct="0">
                      <a:defRPr/>
                    </a:pPr>
                    <a:endParaRPr lang="en-US" sz="600" b="1" kern="0" dirty="0">
                      <a:solidFill>
                        <a:prstClr val="black">
                          <a:lumMod val="75000"/>
                          <a:lumOff val="25000"/>
                        </a:prstClr>
                      </a:solidFill>
                      <a:latin typeface="Segoe UI"/>
                    </a:endParaRPr>
                  </a:p>
                </p:txBody>
              </p:sp>
              <p:sp>
                <p:nvSpPr>
                  <p:cNvPr id="153" name="Rectangle 8"/>
                  <p:cNvSpPr/>
                  <p:nvPr userDrawn="1"/>
                </p:nvSpPr>
                <p:spPr>
                  <a:xfrm>
                    <a:off x="3050294" y="482052"/>
                    <a:ext cx="3038083" cy="5074922"/>
                  </a:xfrm>
                  <a:prstGeom prst="rect">
                    <a:avLst/>
                  </a:prstGeom>
                  <a:solidFill>
                    <a:srgbClr val="FFFFFF"/>
                  </a:solidFill>
                  <a:ln w="3175">
                    <a:solidFill>
                      <a:srgbClr val="000000"/>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300" b="1" dirty="0">
                      <a:solidFill>
                        <a:srgbClr val="024E2B"/>
                      </a:solidFill>
                      <a:latin typeface="微软雅黑" panose="020B0503020204020204" pitchFamily="34" charset="-122"/>
                      <a:ea typeface="微软雅黑" panose="020B0503020204020204" pitchFamily="34" charset="-122"/>
                    </a:endParaRPr>
                  </a:p>
                </p:txBody>
              </p:sp>
              <p:sp>
                <p:nvSpPr>
                  <p:cNvPr id="154" name="Left Arrow 9"/>
                  <p:cNvSpPr/>
                  <p:nvPr userDrawn="1"/>
                </p:nvSpPr>
                <p:spPr>
                  <a:xfrm>
                    <a:off x="3300730" y="6215335"/>
                    <a:ext cx="270769" cy="117324"/>
                  </a:xfrm>
                  <a:prstGeom prst="leftArrow">
                    <a:avLst>
                      <a:gd name="adj1" fmla="val 0"/>
                      <a:gd name="adj2" fmla="val 91165"/>
                    </a:avLst>
                  </a:prstGeom>
                  <a:noFill/>
                  <a:ln w="3175">
                    <a:solidFill>
                      <a:srgbClr val="FFFFFF"/>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grpSp>
                <p:nvGrpSpPr>
                  <p:cNvPr id="155" name="Group 10"/>
                  <p:cNvGrpSpPr/>
                  <p:nvPr/>
                </p:nvGrpSpPr>
                <p:grpSpPr>
                  <a:xfrm rot="21384124">
                    <a:off x="4457215" y="6161552"/>
                    <a:ext cx="212326" cy="227346"/>
                    <a:chOff x="4194362" y="5874647"/>
                    <a:chExt cx="252148" cy="269985"/>
                  </a:xfrm>
                  <a:solidFill>
                    <a:srgbClr val="FFFFFF"/>
                  </a:solidFill>
                </p:grpSpPr>
                <p:sp>
                  <p:nvSpPr>
                    <p:cNvPr id="157" name="Flowchart: Stored Data 12"/>
                    <p:cNvSpPr/>
                    <p:nvPr/>
                  </p:nvSpPr>
                  <p:spPr>
                    <a:xfrm rot="6230930">
                      <a:off x="4218638" y="5878261"/>
                      <a:ext cx="115927" cy="108699"/>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58" name="Flowchart: Stored Data 13"/>
                    <p:cNvSpPr/>
                    <p:nvPr/>
                  </p:nvSpPr>
                  <p:spPr>
                    <a:xfrm rot="6230930">
                      <a:off x="4190748" y="5989157"/>
                      <a:ext cx="115927" cy="108699"/>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59" name="Flowchart: Stored Data 14"/>
                    <p:cNvSpPr/>
                    <p:nvPr/>
                  </p:nvSpPr>
                  <p:spPr>
                    <a:xfrm rot="16979296">
                      <a:off x="4335573" y="5922200"/>
                      <a:ext cx="114310" cy="107565"/>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60" name="Flowchart: Stored Data 15"/>
                    <p:cNvSpPr/>
                    <p:nvPr/>
                  </p:nvSpPr>
                  <p:spPr>
                    <a:xfrm rot="16979296">
                      <a:off x="4307999" y="6032886"/>
                      <a:ext cx="115927" cy="107565"/>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grpSp>
              <p:sp>
                <p:nvSpPr>
                  <p:cNvPr id="156" name="Rounded Rectangle 11"/>
                  <p:cNvSpPr/>
                  <p:nvPr/>
                </p:nvSpPr>
                <p:spPr>
                  <a:xfrm>
                    <a:off x="4138146" y="266078"/>
                    <a:ext cx="860720" cy="52045"/>
                  </a:xfrm>
                  <a:prstGeom prst="roundRect">
                    <a:avLst/>
                  </a:prstGeom>
                  <a:solidFill>
                    <a:srgbClr val="FFFFFF">
                      <a:lumMod val="95000"/>
                    </a:srgbClr>
                  </a:solidFill>
                  <a:ln w="3175" cap="flat" cmpd="sng" algn="ctr">
                    <a:solidFill>
                      <a:sysClr val="windowText" lastClr="000000">
                        <a:lumMod val="75000"/>
                        <a:lumOff val="25000"/>
                      </a:sysClr>
                    </a:solidFill>
                    <a:prstDash val="solid"/>
                  </a:ln>
                  <a:effectLst/>
                </p:spPr>
                <p:txBody>
                  <a:bodyPr rot="0" spcFirstLastPara="0" vertOverflow="overflow" horzOverflow="overflow" vert="horz" wrap="square" lIns="34290" tIns="34290" rIns="68580" bIns="34290" numCol="1" spcCol="0" rtlCol="0" fromWordArt="0" anchor="ctr" anchorCtr="0" forceAA="0" compatLnSpc="1">
                    <a:prstTxWarp prst="textNoShape">
                      <a:avLst/>
                    </a:prstTxWarp>
                    <a:noAutofit/>
                  </a:bodyPr>
                  <a:lstStyle/>
                  <a:p>
                    <a:pPr algn="ctr" defTabSz="685800" eaLnBrk="0" hangingPunct="0">
                      <a:defRPr/>
                    </a:pPr>
                    <a:endParaRPr lang="en-US" sz="600" b="1" kern="0" dirty="0">
                      <a:solidFill>
                        <a:prstClr val="black">
                          <a:lumMod val="75000"/>
                          <a:lumOff val="25000"/>
                        </a:prstClr>
                      </a:solidFill>
                      <a:latin typeface="Segoe UI"/>
                    </a:endParaRPr>
                  </a:p>
                </p:txBody>
              </p:sp>
            </p:grpSp>
            <p:sp>
              <p:nvSpPr>
                <p:cNvPr id="150" name="Rectangle 5"/>
                <p:cNvSpPr/>
                <p:nvPr/>
              </p:nvSpPr>
              <p:spPr>
                <a:xfrm>
                  <a:off x="3054545" y="434768"/>
                  <a:ext cx="3038697" cy="235880"/>
                </a:xfrm>
                <a:prstGeom prst="rect">
                  <a:avLst/>
                </a:prstGeom>
                <a:solidFill>
                  <a:srgbClr val="000000">
                    <a:alpha val="35000"/>
                  </a:srgbClr>
                </a:solidFill>
                <a:ln w="12700" cap="flat" cmpd="sng" algn="ctr">
                  <a:noFill/>
                  <a:prstDash val="solid"/>
                </a:ln>
                <a:effectLst/>
              </p:spPr>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r" defTabSz="685800" fontAlgn="auto">
                    <a:spcBef>
                      <a:spcPts val="0"/>
                    </a:spcBef>
                    <a:spcAft>
                      <a:spcPts val="0"/>
                    </a:spcAft>
                    <a:defRPr/>
                  </a:pPr>
                  <a:r>
                    <a:rPr lang="en-US" sz="150" b="1" kern="0" dirty="0">
                      <a:solidFill>
                        <a:srgbClr val="FFFFFF"/>
                      </a:solidFill>
                      <a:latin typeface="Segoe UI"/>
                      <a:ea typeface="华文细黑"/>
                    </a:rPr>
                    <a:t>12:38</a:t>
                  </a:r>
                </a:p>
              </p:txBody>
            </p:sp>
          </p:grpSp>
          <p:pic>
            <p:nvPicPr>
              <p:cNvPr id="148" name="Picture 2" descr="C:\Users\t-dantay\Documents\WPIcons\appbar.feature.search.rest.png"/>
              <p:cNvPicPr>
                <a:picLocks noChangeAspect="1" noChangeArrowheads="1"/>
              </p:cNvPicPr>
              <p:nvPr/>
            </p:nvPicPr>
            <p:blipFill>
              <a:blip r:embed="rId10" cstate="print">
                <a:lum bright="70000" contrast="-70000"/>
                <a:extLst>
                  <a:ext uri="{28A0092B-C50C-407E-A947-70E740481C1C}">
                    <a14:useLocalDpi xmlns:a14="http://schemas.microsoft.com/office/drawing/2010/main"/>
                  </a:ext>
                </a:extLst>
              </a:blip>
              <a:srcRect/>
              <a:stretch>
                <a:fillRect/>
              </a:stretch>
            </p:blipFill>
            <p:spPr bwMode="auto">
              <a:xfrm>
                <a:off x="5519769" y="6091117"/>
                <a:ext cx="365760"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1" name="WindowsPhone"/>
            <p:cNvGrpSpPr>
              <a:grpSpLocks noChangeAspect="1"/>
            </p:cNvGrpSpPr>
            <p:nvPr>
              <p:custDataLst>
                <p:custData r:id="rId2"/>
              </p:custDataLst>
            </p:nvPr>
          </p:nvGrpSpPr>
          <p:grpSpPr>
            <a:xfrm>
              <a:off x="2369867" y="4725144"/>
              <a:ext cx="280113" cy="521334"/>
              <a:chOff x="2839503" y="1"/>
              <a:chExt cx="3464995" cy="6857998"/>
            </a:xfrm>
          </p:grpSpPr>
          <p:grpSp>
            <p:nvGrpSpPr>
              <p:cNvPr id="162" name="Group 2"/>
              <p:cNvGrpSpPr/>
              <p:nvPr/>
            </p:nvGrpSpPr>
            <p:grpSpPr>
              <a:xfrm>
                <a:off x="2839503" y="1"/>
                <a:ext cx="3464995" cy="6857998"/>
                <a:chOff x="2839503" y="1"/>
                <a:chExt cx="3464995" cy="6857998"/>
              </a:xfrm>
            </p:grpSpPr>
            <p:grpSp>
              <p:nvGrpSpPr>
                <p:cNvPr id="164" name="Group 4"/>
                <p:cNvGrpSpPr/>
                <p:nvPr/>
              </p:nvGrpSpPr>
              <p:grpSpPr>
                <a:xfrm>
                  <a:off x="2839503" y="1"/>
                  <a:ext cx="3464995" cy="6857998"/>
                  <a:chOff x="2834639" y="1"/>
                  <a:chExt cx="3464995" cy="6857998"/>
                </a:xfrm>
              </p:grpSpPr>
              <p:sp>
                <p:nvSpPr>
                  <p:cNvPr id="166" name="Rounded Rectangle 6"/>
                  <p:cNvSpPr/>
                  <p:nvPr userDrawn="1"/>
                </p:nvSpPr>
                <p:spPr>
                  <a:xfrm>
                    <a:off x="2834639" y="1"/>
                    <a:ext cx="3464995" cy="6857998"/>
                  </a:xfrm>
                  <a:prstGeom prst="roundRect">
                    <a:avLst>
                      <a:gd name="adj" fmla="val 5515"/>
                    </a:avLst>
                  </a:prstGeom>
                  <a:solidFill>
                    <a:srgbClr val="FFFFFF"/>
                  </a:solidFill>
                  <a:ln w="3175">
                    <a:solidFill>
                      <a:srgbClr val="000000">
                        <a:lumMod val="95000"/>
                        <a:lumOff val="5000"/>
                      </a:srgbClr>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67" name="Rounded Rectangle 7"/>
                  <p:cNvSpPr/>
                  <p:nvPr/>
                </p:nvSpPr>
                <p:spPr>
                  <a:xfrm>
                    <a:off x="2928205" y="91440"/>
                    <a:ext cx="3276600" cy="6659880"/>
                  </a:xfrm>
                  <a:prstGeom prst="roundRect">
                    <a:avLst>
                      <a:gd name="adj" fmla="val 2819"/>
                    </a:avLst>
                  </a:prstGeom>
                  <a:solidFill>
                    <a:srgbClr val="FFFFFF">
                      <a:lumMod val="65000"/>
                    </a:srgbClr>
                  </a:solidFill>
                  <a:ln w="3175" cap="flat" cmpd="sng" algn="ctr">
                    <a:solidFill>
                      <a:sysClr val="windowText" lastClr="000000">
                        <a:lumMod val="75000"/>
                        <a:lumOff val="25000"/>
                      </a:sysClr>
                    </a:solidFill>
                    <a:prstDash val="solid"/>
                  </a:ln>
                  <a:effectLst/>
                </p:spPr>
                <p:txBody>
                  <a:bodyPr rot="0" spcFirstLastPara="0" vertOverflow="overflow" horzOverflow="overflow" vert="horz" wrap="square" lIns="34290" tIns="34290" rIns="68580" bIns="34290" numCol="1" spcCol="0" rtlCol="0" fromWordArt="0" anchor="ctr" anchorCtr="0" forceAA="0" compatLnSpc="1">
                    <a:prstTxWarp prst="textNoShape">
                      <a:avLst/>
                    </a:prstTxWarp>
                    <a:noAutofit/>
                  </a:bodyPr>
                  <a:lstStyle/>
                  <a:p>
                    <a:pPr algn="ctr" defTabSz="685800" eaLnBrk="0" hangingPunct="0">
                      <a:defRPr/>
                    </a:pPr>
                    <a:endParaRPr lang="en-US" sz="600" b="1" kern="0" dirty="0">
                      <a:solidFill>
                        <a:prstClr val="black">
                          <a:lumMod val="75000"/>
                          <a:lumOff val="25000"/>
                        </a:prstClr>
                      </a:solidFill>
                      <a:latin typeface="Segoe UI"/>
                    </a:endParaRPr>
                  </a:p>
                </p:txBody>
              </p:sp>
              <p:sp>
                <p:nvSpPr>
                  <p:cNvPr id="168" name="Rectangle 8"/>
                  <p:cNvSpPr/>
                  <p:nvPr userDrawn="1"/>
                </p:nvSpPr>
                <p:spPr>
                  <a:xfrm>
                    <a:off x="3050294" y="482052"/>
                    <a:ext cx="3038083" cy="5074922"/>
                  </a:xfrm>
                  <a:prstGeom prst="rect">
                    <a:avLst/>
                  </a:prstGeom>
                  <a:solidFill>
                    <a:srgbClr val="FFFFFF"/>
                  </a:solidFill>
                  <a:ln w="3175">
                    <a:solidFill>
                      <a:srgbClr val="000000"/>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300" b="1" dirty="0">
                      <a:solidFill>
                        <a:srgbClr val="024E2B"/>
                      </a:solidFill>
                      <a:latin typeface="微软雅黑" panose="020B0503020204020204" pitchFamily="34" charset="-122"/>
                      <a:ea typeface="微软雅黑" panose="020B0503020204020204" pitchFamily="34" charset="-122"/>
                    </a:endParaRPr>
                  </a:p>
                </p:txBody>
              </p:sp>
              <p:sp>
                <p:nvSpPr>
                  <p:cNvPr id="169" name="Left Arrow 9"/>
                  <p:cNvSpPr/>
                  <p:nvPr userDrawn="1"/>
                </p:nvSpPr>
                <p:spPr>
                  <a:xfrm>
                    <a:off x="3300730" y="6215335"/>
                    <a:ext cx="270769" cy="117324"/>
                  </a:xfrm>
                  <a:prstGeom prst="leftArrow">
                    <a:avLst>
                      <a:gd name="adj1" fmla="val 0"/>
                      <a:gd name="adj2" fmla="val 91165"/>
                    </a:avLst>
                  </a:prstGeom>
                  <a:noFill/>
                  <a:ln w="3175">
                    <a:solidFill>
                      <a:srgbClr val="FFFFFF"/>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grpSp>
                <p:nvGrpSpPr>
                  <p:cNvPr id="170" name="Group 10"/>
                  <p:cNvGrpSpPr/>
                  <p:nvPr/>
                </p:nvGrpSpPr>
                <p:grpSpPr>
                  <a:xfrm rot="21384124">
                    <a:off x="4457215" y="6161552"/>
                    <a:ext cx="212326" cy="227346"/>
                    <a:chOff x="4194362" y="5874647"/>
                    <a:chExt cx="252148" cy="269985"/>
                  </a:xfrm>
                  <a:solidFill>
                    <a:srgbClr val="FFFFFF"/>
                  </a:solidFill>
                </p:grpSpPr>
                <p:sp>
                  <p:nvSpPr>
                    <p:cNvPr id="172" name="Flowchart: Stored Data 12"/>
                    <p:cNvSpPr/>
                    <p:nvPr/>
                  </p:nvSpPr>
                  <p:spPr>
                    <a:xfrm rot="6230930">
                      <a:off x="4218638" y="5878261"/>
                      <a:ext cx="115927" cy="108699"/>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73" name="Flowchart: Stored Data 13"/>
                    <p:cNvSpPr/>
                    <p:nvPr/>
                  </p:nvSpPr>
                  <p:spPr>
                    <a:xfrm rot="6230930">
                      <a:off x="4190748" y="5989157"/>
                      <a:ext cx="115927" cy="108699"/>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74" name="Flowchart: Stored Data 14"/>
                    <p:cNvSpPr/>
                    <p:nvPr/>
                  </p:nvSpPr>
                  <p:spPr>
                    <a:xfrm rot="16979296">
                      <a:off x="4335573" y="5922200"/>
                      <a:ext cx="114310" cy="107565"/>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sp>
                  <p:nvSpPr>
                    <p:cNvPr id="175" name="Flowchart: Stored Data 15"/>
                    <p:cNvSpPr/>
                    <p:nvPr/>
                  </p:nvSpPr>
                  <p:spPr>
                    <a:xfrm rot="16979296">
                      <a:off x="4307999" y="6032886"/>
                      <a:ext cx="115927" cy="107565"/>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defTabSz="685800" eaLnBrk="0" hangingPunct="0">
                        <a:defRPr/>
                      </a:pPr>
                      <a:endParaRPr lang="en-US" sz="675" b="1" u="sng">
                        <a:solidFill>
                          <a:prstClr val="white"/>
                        </a:solidFill>
                        <a:latin typeface="华文中宋"/>
                        <a:ea typeface="华文细黑"/>
                      </a:endParaRPr>
                    </a:p>
                  </p:txBody>
                </p:sp>
              </p:grpSp>
              <p:sp>
                <p:nvSpPr>
                  <p:cNvPr id="171" name="Rounded Rectangle 11"/>
                  <p:cNvSpPr/>
                  <p:nvPr/>
                </p:nvSpPr>
                <p:spPr>
                  <a:xfrm>
                    <a:off x="4138146" y="266078"/>
                    <a:ext cx="860720" cy="52045"/>
                  </a:xfrm>
                  <a:prstGeom prst="roundRect">
                    <a:avLst/>
                  </a:prstGeom>
                  <a:solidFill>
                    <a:srgbClr val="FFFFFF">
                      <a:lumMod val="95000"/>
                    </a:srgbClr>
                  </a:solidFill>
                  <a:ln w="3175" cap="flat" cmpd="sng" algn="ctr">
                    <a:solidFill>
                      <a:sysClr val="windowText" lastClr="000000">
                        <a:lumMod val="75000"/>
                        <a:lumOff val="25000"/>
                      </a:sysClr>
                    </a:solidFill>
                    <a:prstDash val="solid"/>
                  </a:ln>
                  <a:effectLst/>
                </p:spPr>
                <p:txBody>
                  <a:bodyPr rot="0" spcFirstLastPara="0" vertOverflow="overflow" horzOverflow="overflow" vert="horz" wrap="square" lIns="34290" tIns="34290" rIns="68580" bIns="34290" numCol="1" spcCol="0" rtlCol="0" fromWordArt="0" anchor="ctr" anchorCtr="0" forceAA="0" compatLnSpc="1">
                    <a:prstTxWarp prst="textNoShape">
                      <a:avLst/>
                    </a:prstTxWarp>
                    <a:noAutofit/>
                  </a:bodyPr>
                  <a:lstStyle/>
                  <a:p>
                    <a:pPr algn="ctr" defTabSz="685800" eaLnBrk="0" hangingPunct="0">
                      <a:defRPr/>
                    </a:pPr>
                    <a:endParaRPr lang="en-US" sz="600" b="1" kern="0" dirty="0">
                      <a:solidFill>
                        <a:prstClr val="black">
                          <a:lumMod val="75000"/>
                          <a:lumOff val="25000"/>
                        </a:prstClr>
                      </a:solidFill>
                      <a:latin typeface="Segoe UI"/>
                    </a:endParaRPr>
                  </a:p>
                </p:txBody>
              </p:sp>
            </p:grpSp>
            <p:sp>
              <p:nvSpPr>
                <p:cNvPr id="165" name="Rectangle 5"/>
                <p:cNvSpPr/>
                <p:nvPr/>
              </p:nvSpPr>
              <p:spPr>
                <a:xfrm>
                  <a:off x="3054545" y="434768"/>
                  <a:ext cx="3038697" cy="235880"/>
                </a:xfrm>
                <a:prstGeom prst="rect">
                  <a:avLst/>
                </a:prstGeom>
                <a:solidFill>
                  <a:srgbClr val="000000">
                    <a:alpha val="35000"/>
                  </a:srgbClr>
                </a:solidFill>
                <a:ln w="12700" cap="flat" cmpd="sng" algn="ctr">
                  <a:noFill/>
                  <a:prstDash val="solid"/>
                </a:ln>
                <a:effectLst/>
              </p:spPr>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r" defTabSz="685800" fontAlgn="auto">
                    <a:spcBef>
                      <a:spcPts val="0"/>
                    </a:spcBef>
                    <a:spcAft>
                      <a:spcPts val="0"/>
                    </a:spcAft>
                    <a:defRPr/>
                  </a:pPr>
                  <a:r>
                    <a:rPr lang="en-US" sz="150" b="1" kern="0" dirty="0">
                      <a:solidFill>
                        <a:srgbClr val="FFFFFF"/>
                      </a:solidFill>
                      <a:latin typeface="Segoe UI"/>
                      <a:ea typeface="华文细黑"/>
                    </a:rPr>
                    <a:t>12:38</a:t>
                  </a:r>
                </a:p>
              </p:txBody>
            </p:sp>
          </p:grpSp>
          <p:pic>
            <p:nvPicPr>
              <p:cNvPr id="163" name="Picture 2" descr="C:\Users\t-dantay\Documents\WPIcons\appbar.feature.search.rest.png"/>
              <p:cNvPicPr>
                <a:picLocks noChangeAspect="1" noChangeArrowheads="1"/>
              </p:cNvPicPr>
              <p:nvPr/>
            </p:nvPicPr>
            <p:blipFill>
              <a:blip r:embed="rId10" cstate="print">
                <a:lum bright="70000" contrast="-70000"/>
                <a:extLst>
                  <a:ext uri="{28A0092B-C50C-407E-A947-70E740481C1C}">
                    <a14:useLocalDpi xmlns:a14="http://schemas.microsoft.com/office/drawing/2010/main"/>
                  </a:ext>
                </a:extLst>
              </a:blip>
              <a:srcRect/>
              <a:stretch>
                <a:fillRect/>
              </a:stretch>
            </p:blipFill>
            <p:spPr bwMode="auto">
              <a:xfrm>
                <a:off x="5519769" y="6091117"/>
                <a:ext cx="365760" cy="365760"/>
              </a:xfrm>
              <a:prstGeom prst="rect">
                <a:avLst/>
              </a:prstGeom>
              <a:noFill/>
              <a:extLst>
                <a:ext uri="{909E8E84-426E-40DD-AFC4-6F175D3DCCD1}">
                  <a14:hiddenFill xmlns:a14="http://schemas.microsoft.com/office/drawing/2010/main">
                    <a:solidFill>
                      <a:srgbClr val="FFFFFF"/>
                    </a:solidFill>
                  </a14:hiddenFill>
                </a:ext>
              </a:extLst>
            </p:spPr>
          </p:pic>
        </p:grpSp>
        <p:sp>
          <p:nvSpPr>
            <p:cNvPr id="178" name="云形 177">
              <a:extLst>
                <a:ext uri="{FF2B5EF4-FFF2-40B4-BE49-F238E27FC236}">
                  <a16:creationId xmlns:a16="http://schemas.microsoft.com/office/drawing/2014/main" id="{06BAD2EB-AB98-459A-AF67-7365CF4F62C4}"/>
                </a:ext>
              </a:extLst>
            </p:cNvPr>
            <p:cNvSpPr>
              <a:spLocks noChangeAspect="1"/>
            </p:cNvSpPr>
            <p:nvPr/>
          </p:nvSpPr>
          <p:spPr>
            <a:xfrm>
              <a:off x="8751169" y="4364248"/>
              <a:ext cx="1429782" cy="595254"/>
            </a:xfrm>
            <a:prstGeom prst="cloud">
              <a:avLst/>
            </a:prstGeom>
            <a:solidFill>
              <a:srgbClr val="03B8D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hangingPunct="0">
                <a:lnSpc>
                  <a:spcPct val="130000"/>
                </a:lnSpc>
                <a:defRPr/>
              </a:pPr>
              <a:endParaRPr lang="zh-CN" altLang="en-US" sz="1200" b="1">
                <a:solidFill>
                  <a:srgbClr val="FFFFFF"/>
                </a:solidFill>
                <a:latin typeface="微软雅黑" panose="020B0503020204020204" pitchFamily="34" charset="-122"/>
                <a:ea typeface="微软雅黑" panose="020B0503020204020204" pitchFamily="34" charset="-122"/>
              </a:endParaRPr>
            </a:p>
          </p:txBody>
        </p:sp>
        <p:sp>
          <p:nvSpPr>
            <p:cNvPr id="179" name="文本框 43">
              <a:extLst>
                <a:ext uri="{FF2B5EF4-FFF2-40B4-BE49-F238E27FC236}">
                  <a16:creationId xmlns:a16="http://schemas.microsoft.com/office/drawing/2014/main" id="{69CD75B9-A618-4AE6-A615-83147D42CE56}"/>
                </a:ext>
              </a:extLst>
            </p:cNvPr>
            <p:cNvSpPr txBox="1"/>
            <p:nvPr/>
          </p:nvSpPr>
          <p:spPr>
            <a:xfrm>
              <a:off x="8939719" y="4518790"/>
              <a:ext cx="987877" cy="30777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zh-CN" altLang="en-US" sz="900" dirty="0">
                  <a:solidFill>
                    <a:srgbClr val="000000"/>
                  </a:solidFill>
                  <a:latin typeface="微软雅黑" panose="020B0503020204020204" pitchFamily="34" charset="-122"/>
                  <a:ea typeface="微软雅黑" panose="020B0503020204020204" pitchFamily="34" charset="-122"/>
                </a:rPr>
                <a:t>上行出口</a:t>
              </a:r>
              <a:r>
                <a:rPr lang="en-US" altLang="zh-CN" sz="900" dirty="0">
                  <a:solidFill>
                    <a:srgbClr val="000000"/>
                  </a:solidFill>
                  <a:latin typeface="微软雅黑" panose="020B0503020204020204" pitchFamily="34" charset="-122"/>
                  <a:ea typeface="微软雅黑" panose="020B0503020204020204" pitchFamily="34" charset="-122"/>
                </a:rPr>
                <a:t>N</a:t>
              </a:r>
              <a:endParaRPr lang="zh-CN" altLang="en-US" sz="900" b="1" dirty="0">
                <a:solidFill>
                  <a:srgbClr val="000000"/>
                </a:solidFill>
                <a:latin typeface="微软雅黑" panose="020B0503020204020204" pitchFamily="34" charset="-122"/>
                <a:ea typeface="微软雅黑" panose="020B0503020204020204" pitchFamily="34" charset="-122"/>
              </a:endParaRPr>
            </a:p>
          </p:txBody>
        </p:sp>
        <p:pic>
          <p:nvPicPr>
            <p:cNvPr id="180" name="Picture 2" descr="D:\HCL_7.1.59-Setup\反馈模板\反馈模板\UI设计资源\工作台\正常状态\运行\安全1.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707052" y="3861079"/>
              <a:ext cx="475488" cy="475488"/>
            </a:xfrm>
            <a:prstGeom prst="rect">
              <a:avLst/>
            </a:prstGeom>
            <a:noFill/>
            <a:extLst>
              <a:ext uri="{909E8E84-426E-40DD-AFC4-6F175D3DCCD1}">
                <a14:hiddenFill xmlns:a14="http://schemas.microsoft.com/office/drawing/2010/main">
                  <a:solidFill>
                    <a:srgbClr val="FFFFFF"/>
                  </a:solidFill>
                </a14:hiddenFill>
              </a:ext>
            </a:extLst>
          </p:spPr>
        </p:pic>
        <p:cxnSp>
          <p:nvCxnSpPr>
            <p:cNvPr id="191" name="直接连接符 190"/>
            <p:cNvCxnSpPr>
              <a:stCxn id="144" idx="3"/>
              <a:endCxn id="202" idx="1"/>
            </p:cNvCxnSpPr>
            <p:nvPr/>
          </p:nvCxnSpPr>
          <p:spPr bwMode="auto">
            <a:xfrm>
              <a:off x="3726167" y="3625614"/>
              <a:ext cx="1289713" cy="2746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a:stCxn id="104" idx="3"/>
              <a:endCxn id="202" idx="1"/>
            </p:cNvCxnSpPr>
            <p:nvPr/>
          </p:nvCxnSpPr>
          <p:spPr bwMode="auto">
            <a:xfrm flipV="1">
              <a:off x="3726167" y="3900265"/>
              <a:ext cx="1289713" cy="381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圆角矩形 201"/>
            <p:cNvSpPr/>
            <p:nvPr/>
          </p:nvSpPr>
          <p:spPr>
            <a:xfrm>
              <a:off x="5015880" y="3327857"/>
              <a:ext cx="641117" cy="1144816"/>
            </a:xfrm>
            <a:prstGeom prst="roundRect">
              <a:avLst/>
            </a:prstGeom>
            <a:noFill/>
            <a:ln w="19050" cap="flat" cmpd="sng" algn="ctr">
              <a:solidFill>
                <a:schemeClr val="tx1"/>
              </a:solidFill>
              <a:prstDash val="dash"/>
            </a:ln>
            <a:effectLst/>
          </p:spPr>
          <p:txBody>
            <a:bodyPr rtlCol="0" anchor="ctr"/>
            <a:lstStyle/>
            <a:p>
              <a:pPr algn="ctr" defTabSz="685800" fontAlgn="auto">
                <a:spcBef>
                  <a:spcPts val="0"/>
                </a:spcBef>
                <a:spcAft>
                  <a:spcPts val="0"/>
                </a:spcAft>
              </a:pPr>
              <a:endParaRPr lang="zh-CN" altLang="en-US" sz="1050" b="1" kern="0">
                <a:latin typeface="微软雅黑" pitchFamily="34" charset="-122"/>
                <a:ea typeface="微软雅黑" pitchFamily="34" charset="-122"/>
              </a:endParaRPr>
            </a:p>
          </p:txBody>
        </p:sp>
        <p:cxnSp>
          <p:nvCxnSpPr>
            <p:cNvPr id="212" name="直接连接符 211"/>
            <p:cNvCxnSpPr/>
            <p:nvPr/>
          </p:nvCxnSpPr>
          <p:spPr bwMode="auto">
            <a:xfrm flipV="1">
              <a:off x="2636224" y="3635246"/>
              <a:ext cx="675415" cy="3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p:nvPr/>
          </p:nvCxnSpPr>
          <p:spPr bwMode="auto">
            <a:xfrm>
              <a:off x="2757296" y="4347886"/>
              <a:ext cx="577800"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nvCxnSpPr>
          <p:spPr bwMode="auto">
            <a:xfrm flipV="1">
              <a:off x="2657544" y="4990219"/>
              <a:ext cx="675415" cy="3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7" name="圆角矩形 216"/>
            <p:cNvSpPr/>
            <p:nvPr/>
          </p:nvSpPr>
          <p:spPr>
            <a:xfrm>
              <a:off x="6180359" y="3163657"/>
              <a:ext cx="868670" cy="1352436"/>
            </a:xfrm>
            <a:prstGeom prst="roundRect">
              <a:avLst/>
            </a:prstGeom>
            <a:noFill/>
            <a:ln w="19050" cap="flat" cmpd="sng" algn="ctr">
              <a:solidFill>
                <a:schemeClr val="tx1"/>
              </a:solidFill>
              <a:prstDash val="dash"/>
            </a:ln>
            <a:effectLst/>
          </p:spPr>
          <p:txBody>
            <a:bodyPr rtlCol="0" anchor="ctr"/>
            <a:lstStyle/>
            <a:p>
              <a:pPr algn="ctr" defTabSz="685800" fontAlgn="auto">
                <a:spcBef>
                  <a:spcPts val="0"/>
                </a:spcBef>
                <a:spcAft>
                  <a:spcPts val="0"/>
                </a:spcAft>
              </a:pPr>
              <a:endParaRPr lang="zh-CN" altLang="en-US" sz="1050" b="1" kern="0">
                <a:latin typeface="微软雅黑" pitchFamily="34" charset="-122"/>
                <a:ea typeface="微软雅黑" pitchFamily="34" charset="-122"/>
              </a:endParaRPr>
            </a:p>
          </p:txBody>
        </p:sp>
        <p:sp>
          <p:nvSpPr>
            <p:cNvPr id="219" name="圆角矩形 218"/>
            <p:cNvSpPr/>
            <p:nvPr/>
          </p:nvSpPr>
          <p:spPr>
            <a:xfrm>
              <a:off x="7615041" y="3276301"/>
              <a:ext cx="641117" cy="1144816"/>
            </a:xfrm>
            <a:prstGeom prst="roundRect">
              <a:avLst/>
            </a:prstGeom>
            <a:noFill/>
            <a:ln w="19050" cap="flat" cmpd="sng" algn="ctr">
              <a:solidFill>
                <a:schemeClr val="tx1"/>
              </a:solidFill>
              <a:prstDash val="dash"/>
            </a:ln>
            <a:effectLst/>
          </p:spPr>
          <p:txBody>
            <a:bodyPr rtlCol="0" anchor="ctr"/>
            <a:lstStyle/>
            <a:p>
              <a:pPr algn="ctr" defTabSz="685800" fontAlgn="auto">
                <a:spcBef>
                  <a:spcPts val="0"/>
                </a:spcBef>
                <a:spcAft>
                  <a:spcPts val="0"/>
                </a:spcAft>
              </a:pPr>
              <a:endParaRPr lang="zh-CN" altLang="en-US" sz="1050" b="1" kern="0">
                <a:latin typeface="微软雅黑" pitchFamily="34" charset="-122"/>
                <a:ea typeface="微软雅黑" pitchFamily="34" charset="-122"/>
              </a:endParaRPr>
            </a:p>
          </p:txBody>
        </p:sp>
        <p:grpSp>
          <p:nvGrpSpPr>
            <p:cNvPr id="60" name="组合 59"/>
            <p:cNvGrpSpPr/>
            <p:nvPr/>
          </p:nvGrpSpPr>
          <p:grpSpPr>
            <a:xfrm>
              <a:off x="5685600" y="3851309"/>
              <a:ext cx="482400" cy="76379"/>
              <a:chOff x="4970816" y="5562698"/>
              <a:chExt cx="1417964" cy="76379"/>
            </a:xfrm>
          </p:grpSpPr>
          <p:cxnSp>
            <p:nvCxnSpPr>
              <p:cNvPr id="229" name="直接连接符 228"/>
              <p:cNvCxnSpPr/>
              <p:nvPr/>
            </p:nvCxnSpPr>
            <p:spPr bwMode="auto">
              <a:xfrm>
                <a:off x="4970816" y="5562698"/>
                <a:ext cx="1417964" cy="2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直接连接符 231"/>
              <p:cNvCxnSpPr/>
              <p:nvPr/>
            </p:nvCxnSpPr>
            <p:spPr bwMode="auto">
              <a:xfrm>
                <a:off x="4970816" y="5638850"/>
                <a:ext cx="1417964" cy="2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4" name="组合 233"/>
            <p:cNvGrpSpPr/>
            <p:nvPr/>
          </p:nvGrpSpPr>
          <p:grpSpPr>
            <a:xfrm>
              <a:off x="7078968" y="3817781"/>
              <a:ext cx="529200" cy="76379"/>
              <a:chOff x="4970816" y="5562698"/>
              <a:chExt cx="1417964" cy="76379"/>
            </a:xfrm>
          </p:grpSpPr>
          <p:cxnSp>
            <p:nvCxnSpPr>
              <p:cNvPr id="235" name="直接连接符 234"/>
              <p:cNvCxnSpPr/>
              <p:nvPr/>
            </p:nvCxnSpPr>
            <p:spPr bwMode="auto">
              <a:xfrm>
                <a:off x="4970816" y="5562698"/>
                <a:ext cx="1417964" cy="2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直接连接符 235"/>
              <p:cNvCxnSpPr/>
              <p:nvPr/>
            </p:nvCxnSpPr>
            <p:spPr bwMode="auto">
              <a:xfrm>
                <a:off x="4970816" y="5638850"/>
                <a:ext cx="1417964" cy="2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7" name="文本框 65"/>
            <p:cNvSpPr txBox="1">
              <a:spLocks noChangeArrowheads="1"/>
            </p:cNvSpPr>
            <p:nvPr/>
          </p:nvSpPr>
          <p:spPr bwMode="auto">
            <a:xfrm>
              <a:off x="7120030" y="3904420"/>
              <a:ext cx="4850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pPr defTabSz="685800" eaLnBrk="0" hangingPunct="0">
                <a:defRPr/>
              </a:pPr>
              <a:r>
                <a:rPr lang="zh-CN" altLang="en-US" sz="750" b="1" dirty="0">
                  <a:solidFill>
                    <a:srgbClr val="000000"/>
                  </a:solidFill>
                </a:rPr>
                <a:t>聚合</a:t>
              </a:r>
            </a:p>
          </p:txBody>
        </p:sp>
        <p:sp>
          <p:nvSpPr>
            <p:cNvPr id="238" name="文本框 65"/>
            <p:cNvSpPr txBox="1">
              <a:spLocks noChangeArrowheads="1"/>
            </p:cNvSpPr>
            <p:nvPr/>
          </p:nvSpPr>
          <p:spPr bwMode="auto">
            <a:xfrm>
              <a:off x="5685457" y="3936507"/>
              <a:ext cx="4850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00000"/>
                </a:lnSpc>
                <a:buClrTx/>
                <a:buFontTx/>
                <a:buNone/>
                <a:defRPr sz="1000">
                  <a:latin typeface="微软雅黑" panose="020B0503020204020204" pitchFamily="34" charset="-122"/>
                  <a:ea typeface="微软雅黑" panose="020B0503020204020204" pitchFamily="34" charset="-122"/>
                </a:defRPr>
              </a:lvl1pPr>
              <a:lvl2pPr marL="742950" indent="-285750">
                <a:lnSpc>
                  <a:spcPct val="110000"/>
                </a:lnSpc>
                <a:buClr>
                  <a:schemeClr val="tx1"/>
                </a:buClr>
                <a:buFont typeface="Wingdings" panose="05000000000000000000" pitchFamily="2" charset="2"/>
                <a:buChar char="à"/>
                <a:defRPr sz="2400">
                  <a:solidFill>
                    <a:srgbClr val="000000"/>
                  </a:solidFill>
                </a:defRPr>
              </a:lvl2pPr>
              <a:lvl3pPr marL="1143000" indent="-228600">
                <a:lnSpc>
                  <a:spcPct val="110000"/>
                </a:lnSpc>
                <a:buClr>
                  <a:schemeClr val="tx1"/>
                </a:buClr>
                <a:buFont typeface="Wingdings" panose="05000000000000000000" pitchFamily="2" charset="2"/>
                <a:buChar char="Ø"/>
                <a:defRPr sz="2000">
                  <a:solidFill>
                    <a:srgbClr val="000000"/>
                  </a:solidFill>
                </a:defRPr>
              </a:lvl3pPr>
              <a:lvl4pPr marL="1600200" indent="-228600">
                <a:lnSpc>
                  <a:spcPct val="110000"/>
                </a:lnSpc>
                <a:buClr>
                  <a:schemeClr val="tx1"/>
                </a:buClr>
                <a:buFont typeface="Arial" panose="020B0604020202020204" pitchFamily="34" charset="0"/>
                <a:buChar char="—"/>
                <a:defRPr>
                  <a:solidFill>
                    <a:srgbClr val="000000"/>
                  </a:solidFill>
                </a:defRPr>
              </a:lvl4pPr>
              <a:lvl5pPr marL="2057400" indent="-228600">
                <a:lnSpc>
                  <a:spcPct val="110000"/>
                </a:lnSpc>
                <a:buClr>
                  <a:schemeClr val="tx1"/>
                </a:buClr>
                <a:buFont typeface="Wingdings" panose="05000000000000000000" pitchFamily="2" charset="2"/>
                <a:buChar char="Ü"/>
                <a:defRPr sz="1600">
                  <a:solidFill>
                    <a:srgbClr val="000000"/>
                  </a:solidFill>
                </a:defRPr>
              </a:lvl5pPr>
              <a:lvl6pPr marL="25146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6pPr>
              <a:lvl7pPr marL="29718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7pPr>
              <a:lvl8pPr marL="34290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8pPr>
              <a:lvl9pPr marL="3886200" indent="-228600" eaLnBrk="0" fontAlgn="base" hangingPunct="0">
                <a:lnSpc>
                  <a:spcPct val="110000"/>
                </a:lnSpc>
                <a:spcBef>
                  <a:spcPct val="0"/>
                </a:spcBef>
                <a:spcAft>
                  <a:spcPct val="0"/>
                </a:spcAft>
                <a:buClr>
                  <a:schemeClr val="tx1"/>
                </a:buClr>
                <a:buFont typeface="Wingdings" panose="05000000000000000000" pitchFamily="2" charset="2"/>
                <a:buChar char="Ü"/>
                <a:defRPr sz="1600">
                  <a:solidFill>
                    <a:srgbClr val="000000"/>
                  </a:solidFill>
                </a:defRPr>
              </a:lvl9pPr>
            </a:lstStyle>
            <a:p>
              <a:pPr defTabSz="685800" eaLnBrk="0" hangingPunct="0">
                <a:defRPr/>
              </a:pPr>
              <a:r>
                <a:rPr lang="zh-CN" altLang="en-US" sz="750" b="1" dirty="0">
                  <a:solidFill>
                    <a:srgbClr val="000000"/>
                  </a:solidFill>
                </a:rPr>
                <a:t>聚合</a:t>
              </a:r>
            </a:p>
          </p:txBody>
        </p:sp>
        <p:cxnSp>
          <p:nvCxnSpPr>
            <p:cNvPr id="239" name="直接连接符 238"/>
            <p:cNvCxnSpPr>
              <a:stCxn id="219" idx="3"/>
              <a:endCxn id="95" idx="2"/>
            </p:cNvCxnSpPr>
            <p:nvPr/>
          </p:nvCxnSpPr>
          <p:spPr bwMode="auto">
            <a:xfrm flipV="1">
              <a:off x="8256158" y="3006547"/>
              <a:ext cx="508573" cy="8421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直接连接符 244"/>
            <p:cNvCxnSpPr>
              <a:stCxn id="219" idx="3"/>
              <a:endCxn id="178" idx="2"/>
            </p:cNvCxnSpPr>
            <p:nvPr/>
          </p:nvCxnSpPr>
          <p:spPr bwMode="auto">
            <a:xfrm>
              <a:off x="8256158" y="3848709"/>
              <a:ext cx="499446" cy="8131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7056277" y="2679763"/>
            <a:ext cx="34289" cy="923330"/>
          </a:xfrm>
          <a:prstGeom prst="rect">
            <a:avLst/>
          </a:prstGeom>
          <a:noFill/>
        </p:spPr>
        <p:txBody>
          <a:bodyPr wrap="square" rtlCol="0">
            <a:spAutoFit/>
          </a:bodyPr>
          <a:lstStyle/>
          <a:p>
            <a:r>
              <a:rPr lang="zh-CN" altLang="en-US" dirty="0" smtClean="0"/>
              <a:t>。。。</a:t>
            </a:r>
            <a:endParaRPr lang="zh-CN" altLang="en-US" dirty="0"/>
          </a:p>
        </p:txBody>
      </p:sp>
    </p:spTree>
    <p:extLst>
      <p:ext uri="{BB962C8B-B14F-4D97-AF65-F5344CB8AC3E}">
        <p14:creationId xmlns:p14="http://schemas.microsoft.com/office/powerpoint/2010/main" val="419729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54564" y="4230689"/>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2" name="文本框 1"/>
          <p:cNvSpPr txBox="1"/>
          <p:nvPr/>
        </p:nvSpPr>
        <p:spPr>
          <a:xfrm>
            <a:off x="2516189" y="373064"/>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34" name="矩形 33"/>
          <p:cNvSpPr/>
          <p:nvPr/>
        </p:nvSpPr>
        <p:spPr>
          <a:xfrm>
            <a:off x="1015332" y="1404298"/>
            <a:ext cx="7236804" cy="1692414"/>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[DHCP-server] dhcp enable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[DHCP-server] dhcp server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-pool pool1</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[DHCP-server-dhcp-pool-pool1] network 192.168.0.0 24 export-route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[DHCP-server-dhcp-pool-pool1] gateway-list 192.168.0.1 export-route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[DHCP-server-dhcp-pool-pool1] </a:t>
            </a:r>
            <a:r>
              <a:rPr lang="en-US" altLang="zh-CN" sz="1100" kern="0" dirty="0" err="1">
                <a:solidFill>
                  <a:srgbClr val="262626"/>
                </a:solidFill>
                <a:latin typeface="微软雅黑" panose="020B0503020204020204" pitchFamily="34" charset="-122"/>
                <a:ea typeface="微软雅黑" panose="020B0503020204020204" pitchFamily="34" charset="-122"/>
              </a:rPr>
              <a:t>dns</a:t>
            </a:r>
            <a:r>
              <a:rPr lang="en-US" altLang="zh-CN" sz="1100" kern="0" dirty="0">
                <a:solidFill>
                  <a:srgbClr val="262626"/>
                </a:solidFill>
                <a:latin typeface="微软雅黑" panose="020B0503020204020204" pitchFamily="34" charset="-122"/>
                <a:ea typeface="微软雅黑" panose="020B0503020204020204" pitchFamily="34" charset="-122"/>
              </a:rPr>
              <a:t>-list 8.8.8.8</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[DHCP-server-dhcp-pool-pool1] forbidden-</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192.168.0.1</a:t>
            </a:r>
          </a:p>
        </p:txBody>
      </p:sp>
      <p:sp>
        <p:nvSpPr>
          <p:cNvPr id="3" name="矩形 2"/>
          <p:cNvSpPr/>
          <p:nvPr/>
        </p:nvSpPr>
        <p:spPr>
          <a:xfrm>
            <a:off x="1015332" y="3381840"/>
            <a:ext cx="7229076" cy="648073"/>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user-group web</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user-group web-after</a:t>
            </a:r>
          </a:p>
        </p:txBody>
      </p:sp>
      <p:sp>
        <p:nvSpPr>
          <p:cNvPr id="5" name="矩形 4"/>
          <p:cNvSpPr/>
          <p:nvPr/>
        </p:nvSpPr>
        <p:spPr>
          <a:xfrm>
            <a:off x="953598" y="1145288"/>
            <a:ext cx="7073640"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配置</a:t>
            </a:r>
            <a:r>
              <a:rPr lang="en-US" altLang="zh-CN" sz="900" dirty="0">
                <a:solidFill>
                  <a:srgbClr val="4A4949"/>
                </a:solidFill>
                <a:latin typeface="微软雅黑" panose="020B0503020204020204" pitchFamily="34" charset="-122"/>
                <a:ea typeface="微软雅黑" panose="020B0503020204020204" pitchFamily="34" charset="-122"/>
              </a:rPr>
              <a:t>DHCP</a:t>
            </a:r>
            <a:r>
              <a:rPr lang="zh-CN" altLang="en-US" sz="900" dirty="0">
                <a:solidFill>
                  <a:srgbClr val="4A4949"/>
                </a:solidFill>
                <a:latin typeface="微软雅黑" panose="020B0503020204020204" pitchFamily="34" charset="-122"/>
                <a:ea typeface="微软雅黑" panose="020B0503020204020204" pitchFamily="34" charset="-122"/>
              </a:rPr>
              <a:t>地址池，用于给终端分配地址</a:t>
            </a:r>
          </a:p>
        </p:txBody>
      </p:sp>
      <p:sp>
        <p:nvSpPr>
          <p:cNvPr id="6" name="矩形 5"/>
          <p:cNvSpPr/>
          <p:nvPr/>
        </p:nvSpPr>
        <p:spPr>
          <a:xfrm>
            <a:off x="1012512" y="3174091"/>
            <a:ext cx="7231896"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创建认证前域和后域用户组</a:t>
            </a:r>
            <a:endParaRPr lang="en-US" altLang="zh-CN" sz="900" dirty="0">
              <a:solidFill>
                <a:srgbClr val="4A4949"/>
              </a:solidFill>
              <a:latin typeface="微软雅黑" panose="020B0503020204020204" pitchFamily="34" charset="-122"/>
              <a:ea typeface="微软雅黑" panose="020B0503020204020204" pitchFamily="34" charset="-122"/>
            </a:endParaRPr>
          </a:p>
        </p:txBody>
      </p:sp>
      <p:sp>
        <p:nvSpPr>
          <p:cNvPr id="21" name="标题 1"/>
          <p:cNvSpPr>
            <a:spLocks noGrp="1"/>
          </p:cNvSpPr>
          <p:nvPr>
            <p:ph type="title"/>
          </p:nvPr>
        </p:nvSpPr>
        <p:spPr/>
        <p:txBody>
          <a:bodyPr/>
          <a:lstStyle/>
          <a:p>
            <a:r>
              <a:rPr lang="en-US" altLang="zh-CN" dirty="0" err="1" smtClean="0"/>
              <a:t>IPoE</a:t>
            </a:r>
            <a:r>
              <a:rPr lang="en-US" altLang="zh-CN" dirty="0" smtClean="0"/>
              <a:t> WEB</a:t>
            </a:r>
            <a:r>
              <a:rPr lang="zh-CN" altLang="en-US" dirty="0" smtClean="0"/>
              <a:t>认证</a:t>
            </a:r>
            <a:endParaRPr lang="zh-CN" altLang="en-US" dirty="0"/>
          </a:p>
        </p:txBody>
      </p:sp>
    </p:spTree>
    <p:extLst>
      <p:ext uri="{BB962C8B-B14F-4D97-AF65-F5344CB8AC3E}">
        <p14:creationId xmlns:p14="http://schemas.microsoft.com/office/powerpoint/2010/main" val="161850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40264" y="4601765"/>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2" name="文本框 1"/>
          <p:cNvSpPr txBox="1"/>
          <p:nvPr/>
        </p:nvSpPr>
        <p:spPr>
          <a:xfrm>
            <a:off x="2516189" y="373064"/>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34" name="矩形 33"/>
          <p:cNvSpPr/>
          <p:nvPr/>
        </p:nvSpPr>
        <p:spPr>
          <a:xfrm>
            <a:off x="1015332" y="1404298"/>
            <a:ext cx="7236804" cy="1182692"/>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a:t>
            </a:r>
            <a:r>
              <a:rPr lang="en-US" altLang="zh-CN" sz="1100" kern="0" dirty="0" err="1">
                <a:solidFill>
                  <a:srgbClr val="262626"/>
                </a:solidFill>
                <a:latin typeface="微软雅黑" panose="020B0503020204020204" pitchFamily="34" charset="-122"/>
                <a:ea typeface="微软雅黑" panose="020B0503020204020204" pitchFamily="34" charset="-122"/>
              </a:rPr>
              <a:t>acl</a:t>
            </a:r>
            <a:r>
              <a:rPr lang="en-US" altLang="zh-CN" sz="1100" kern="0" dirty="0">
                <a:solidFill>
                  <a:srgbClr val="262626"/>
                </a:solidFill>
                <a:latin typeface="微软雅黑" panose="020B0503020204020204" pitchFamily="34" charset="-122"/>
                <a:ea typeface="微软雅黑" panose="020B0503020204020204" pitchFamily="34" charset="-122"/>
              </a:rPr>
              <a:t> advanced name web_in_permit</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[BRAS-acl-ipv4-adv-web_permit] rule 0 permit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destination 4.4.4.5 0 user-group web   //</a:t>
            </a:r>
            <a:r>
              <a:rPr lang="zh-CN" altLang="en-US" sz="1100" kern="0" dirty="0">
                <a:solidFill>
                  <a:srgbClr val="262626"/>
                </a:solidFill>
                <a:latin typeface="微软雅黑" panose="020B0503020204020204" pitchFamily="34" charset="-122"/>
                <a:ea typeface="微软雅黑" panose="020B0503020204020204" pitchFamily="34" charset="-122"/>
              </a:rPr>
              <a:t>匹配认证服务器</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[BRAS-acl-ipv4-adv-web_permit] rule 0 permit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destination 4.4.4.6 0 user-group web   //</a:t>
            </a:r>
            <a:r>
              <a:rPr lang="zh-CN" altLang="en-US" sz="1100" kern="0" dirty="0">
                <a:solidFill>
                  <a:srgbClr val="262626"/>
                </a:solidFill>
                <a:latin typeface="微软雅黑" panose="020B0503020204020204" pitchFamily="34" charset="-122"/>
                <a:ea typeface="微软雅黑" panose="020B0503020204020204" pitchFamily="34" charset="-122"/>
              </a:rPr>
              <a:t>匹配内网资源</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[BRAS-acl-ipv4-adv-web_permit] rule 0 permit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destination 8.8.8.8 0 user-group web   //</a:t>
            </a:r>
            <a:r>
              <a:rPr lang="zh-CN" altLang="en-US" sz="1100" kern="0" dirty="0">
                <a:solidFill>
                  <a:srgbClr val="262626"/>
                </a:solidFill>
                <a:latin typeface="微软雅黑" panose="020B0503020204020204" pitchFamily="34" charset="-122"/>
                <a:ea typeface="微软雅黑" panose="020B0503020204020204" pitchFamily="34" charset="-122"/>
              </a:rPr>
              <a:t>匹配</a:t>
            </a:r>
            <a:r>
              <a:rPr lang="en-US" altLang="zh-CN" sz="1100" kern="0" dirty="0">
                <a:solidFill>
                  <a:srgbClr val="262626"/>
                </a:solidFill>
                <a:latin typeface="微软雅黑" panose="020B0503020204020204" pitchFamily="34" charset="-122"/>
                <a:ea typeface="微软雅黑" panose="020B0503020204020204" pitchFamily="34" charset="-122"/>
              </a:rPr>
              <a:t>DNS</a:t>
            </a:r>
          </a:p>
        </p:txBody>
      </p:sp>
      <p:sp>
        <p:nvSpPr>
          <p:cNvPr id="3" name="矩形 2"/>
          <p:cNvSpPr/>
          <p:nvPr/>
        </p:nvSpPr>
        <p:spPr>
          <a:xfrm>
            <a:off x="1015332" y="2895787"/>
            <a:ext cx="7229076" cy="702077"/>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traffic classifier </a:t>
            </a:r>
            <a:r>
              <a:rPr lang="en-US" altLang="zh-CN" sz="1100" kern="0" dirty="0" err="1">
                <a:solidFill>
                  <a:srgbClr val="262626"/>
                </a:solidFill>
                <a:latin typeface="微软雅黑" panose="020B0503020204020204" pitchFamily="34" charset="-122"/>
                <a:ea typeface="微软雅黑" panose="020B0503020204020204" pitchFamily="34" charset="-122"/>
              </a:rPr>
              <a:t>web_in_permit</a:t>
            </a:r>
            <a:r>
              <a:rPr lang="en-US" altLang="zh-CN" sz="1100" kern="0" dirty="0">
                <a:solidFill>
                  <a:srgbClr val="262626"/>
                </a:solidFill>
                <a:latin typeface="微软雅黑" panose="020B0503020204020204" pitchFamily="34" charset="-122"/>
                <a:ea typeface="微软雅黑" panose="020B0503020204020204" pitchFamily="34" charset="-122"/>
              </a:rPr>
              <a:t> operator and</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[BRAS-classifier-</a:t>
            </a:r>
            <a:r>
              <a:rPr lang="en-US" altLang="zh-CN" sz="1100" kern="0" dirty="0" err="1">
                <a:solidFill>
                  <a:srgbClr val="262626"/>
                </a:solidFill>
                <a:latin typeface="微软雅黑" panose="020B0503020204020204" pitchFamily="34" charset="-122"/>
                <a:ea typeface="微软雅黑" panose="020B0503020204020204" pitchFamily="34" charset="-122"/>
              </a:rPr>
              <a:t>web_in_permit</a:t>
            </a:r>
            <a:r>
              <a:rPr lang="en-US" altLang="zh-CN" sz="1100" kern="0" dirty="0">
                <a:solidFill>
                  <a:srgbClr val="262626"/>
                </a:solidFill>
                <a:latin typeface="微软雅黑" panose="020B0503020204020204" pitchFamily="34" charset="-122"/>
                <a:ea typeface="微软雅黑" panose="020B0503020204020204" pitchFamily="34" charset="-122"/>
              </a:rPr>
              <a:t>] if-match </a:t>
            </a:r>
            <a:r>
              <a:rPr lang="en-US" altLang="zh-CN" sz="1100" kern="0" dirty="0" err="1">
                <a:solidFill>
                  <a:srgbClr val="262626"/>
                </a:solidFill>
                <a:latin typeface="微软雅黑" panose="020B0503020204020204" pitchFamily="34" charset="-122"/>
                <a:ea typeface="微软雅黑" panose="020B0503020204020204" pitchFamily="34" charset="-122"/>
              </a:rPr>
              <a:t>acl</a:t>
            </a:r>
            <a:r>
              <a:rPr lang="en-US" altLang="zh-CN" sz="1100" kern="0" dirty="0">
                <a:solidFill>
                  <a:srgbClr val="262626"/>
                </a:solidFill>
                <a:latin typeface="微软雅黑" panose="020B0503020204020204" pitchFamily="34" charset="-122"/>
                <a:ea typeface="微软雅黑" panose="020B0503020204020204" pitchFamily="34" charset="-122"/>
              </a:rPr>
              <a:t> name </a:t>
            </a:r>
            <a:r>
              <a:rPr lang="en-US" altLang="zh-CN" sz="1100" kern="0" dirty="0" err="1">
                <a:solidFill>
                  <a:srgbClr val="262626"/>
                </a:solidFill>
                <a:latin typeface="微软雅黑" panose="020B0503020204020204" pitchFamily="34" charset="-122"/>
                <a:ea typeface="微软雅黑" panose="020B0503020204020204" pitchFamily="34" charset="-122"/>
              </a:rPr>
              <a:t>web_in_permit</a:t>
            </a:r>
            <a:endParaRPr lang="en-US" altLang="zh-CN" sz="1100" kern="0" dirty="0">
              <a:solidFill>
                <a:srgbClr val="262626"/>
              </a:solidFill>
              <a:latin typeface="微软雅黑" panose="020B0503020204020204" pitchFamily="34" charset="-122"/>
              <a:ea typeface="微软雅黑" panose="020B0503020204020204" pitchFamily="34" charset="-122"/>
            </a:endParaRPr>
          </a:p>
        </p:txBody>
      </p:sp>
      <p:sp>
        <p:nvSpPr>
          <p:cNvPr id="5" name="矩形 4"/>
          <p:cNvSpPr/>
          <p:nvPr/>
        </p:nvSpPr>
        <p:spPr>
          <a:xfrm>
            <a:off x="953598" y="1037369"/>
            <a:ext cx="7073640" cy="369332"/>
          </a:xfrm>
          <a:prstGeom prst="rect">
            <a:avLst/>
          </a:prstGeom>
        </p:spPr>
        <p:txBody>
          <a:bodyPr wrap="square">
            <a:spAutoFit/>
          </a:bodyPr>
          <a:lstStyle/>
          <a:p>
            <a:pPr lvl="0" algn="just"/>
            <a:r>
              <a:rPr lang="zh-CN" altLang="en-US" sz="900" dirty="0">
                <a:solidFill>
                  <a:srgbClr val="FF0000"/>
                </a:solidFill>
                <a:latin typeface="微软雅黑" panose="020B0503020204020204" pitchFamily="34" charset="-122"/>
                <a:ea typeface="微软雅黑" panose="020B0503020204020204" pitchFamily="34" charset="-122"/>
              </a:rPr>
              <a:t>用户入方向 </a:t>
            </a:r>
            <a:r>
              <a:rPr lang="zh-CN" altLang="en-US" sz="900" dirty="0">
                <a:solidFill>
                  <a:srgbClr val="4A4949"/>
                </a:solidFill>
                <a:latin typeface="微软雅黑" panose="020B0503020204020204" pitchFamily="34" charset="-122"/>
                <a:ea typeface="微软雅黑" panose="020B0503020204020204" pitchFamily="34" charset="-122"/>
              </a:rPr>
              <a:t>放通认证服务器、内网资源等：</a:t>
            </a:r>
            <a:endParaRPr lang="en-US" altLang="zh-CN" sz="900" dirty="0">
              <a:solidFill>
                <a:srgbClr val="4A4949"/>
              </a:solidFill>
              <a:latin typeface="微软雅黑" panose="020B0503020204020204" pitchFamily="34" charset="-122"/>
              <a:ea typeface="微软雅黑" panose="020B0503020204020204" pitchFamily="34" charset="-122"/>
            </a:endParaRPr>
          </a:p>
          <a:p>
            <a:pPr lvl="0" algn="just"/>
            <a:r>
              <a:rPr lang="zh-CN" altLang="en-US" sz="900" dirty="0">
                <a:solidFill>
                  <a:srgbClr val="4A4949"/>
                </a:solidFill>
                <a:latin typeface="微软雅黑" panose="020B0503020204020204" pitchFamily="34" charset="-122"/>
                <a:ea typeface="微软雅黑" panose="020B0503020204020204" pitchFamily="34" charset="-122"/>
              </a:rPr>
              <a:t>配置前域用户侧接口入方向</a:t>
            </a:r>
            <a:r>
              <a:rPr lang="en-US" altLang="zh-CN" sz="900" dirty="0">
                <a:solidFill>
                  <a:srgbClr val="4A4949"/>
                </a:solidFill>
                <a:latin typeface="微软雅黑" panose="020B0503020204020204" pitchFamily="34" charset="-122"/>
                <a:ea typeface="微软雅黑" panose="020B0503020204020204" pitchFamily="34" charset="-122"/>
              </a:rPr>
              <a:t>ACL</a:t>
            </a:r>
            <a:r>
              <a:rPr lang="zh-CN" altLang="en-US" sz="900" dirty="0">
                <a:solidFill>
                  <a:srgbClr val="4A4949"/>
                </a:solidFill>
                <a:latin typeface="微软雅黑" panose="020B0503020204020204" pitchFamily="34" charset="-122"/>
                <a:ea typeface="微软雅黑" panose="020B0503020204020204" pitchFamily="34" charset="-122"/>
              </a:rPr>
              <a:t>，匹配认证服务器、内网资源、</a:t>
            </a:r>
            <a:r>
              <a:rPr lang="en-US" altLang="zh-CN" sz="900" dirty="0">
                <a:solidFill>
                  <a:srgbClr val="4A4949"/>
                </a:solidFill>
                <a:latin typeface="微软雅黑" panose="020B0503020204020204" pitchFamily="34" charset="-122"/>
                <a:ea typeface="微软雅黑" panose="020B0503020204020204" pitchFamily="34" charset="-122"/>
              </a:rPr>
              <a:t>DNS</a:t>
            </a:r>
            <a:r>
              <a:rPr lang="zh-CN" altLang="en-US" sz="900" dirty="0">
                <a:solidFill>
                  <a:srgbClr val="4A4949"/>
                </a:solidFill>
                <a:latin typeface="微软雅黑" panose="020B0503020204020204" pitchFamily="34" charset="-122"/>
                <a:ea typeface="微软雅黑" panose="020B0503020204020204" pitchFamily="34" charset="-122"/>
              </a:rPr>
              <a:t>等</a:t>
            </a:r>
          </a:p>
        </p:txBody>
      </p:sp>
      <p:sp>
        <p:nvSpPr>
          <p:cNvPr id="6" name="矩形 5"/>
          <p:cNvSpPr/>
          <p:nvPr/>
        </p:nvSpPr>
        <p:spPr>
          <a:xfrm>
            <a:off x="956131" y="2688037"/>
            <a:ext cx="7231896" cy="3693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创建类，匹配已创建的</a:t>
            </a:r>
            <a:r>
              <a:rPr lang="en-US" altLang="zh-CN" sz="900" dirty="0">
                <a:solidFill>
                  <a:srgbClr val="4A4949"/>
                </a:solidFill>
                <a:latin typeface="微软雅黑" panose="020B0503020204020204" pitchFamily="34" charset="-122"/>
                <a:ea typeface="微软雅黑" panose="020B0503020204020204" pitchFamily="34" charset="-122"/>
              </a:rPr>
              <a:t>ACL </a:t>
            </a:r>
            <a:r>
              <a:rPr lang="en-US" altLang="zh-CN" sz="900" dirty="0" err="1">
                <a:solidFill>
                  <a:srgbClr val="4A4949"/>
                </a:solidFill>
                <a:latin typeface="微软雅黑" panose="020B0503020204020204" pitchFamily="34" charset="-122"/>
                <a:ea typeface="微软雅黑" panose="020B0503020204020204" pitchFamily="34" charset="-122"/>
              </a:rPr>
              <a:t>web_in_permit</a:t>
            </a:r>
            <a:endParaRPr lang="en-US" altLang="zh-CN" sz="900" dirty="0">
              <a:solidFill>
                <a:srgbClr val="4A4949"/>
              </a:solidFill>
              <a:latin typeface="微软雅黑" panose="020B0503020204020204" pitchFamily="34" charset="-122"/>
              <a:ea typeface="微软雅黑" panose="020B0503020204020204" pitchFamily="34" charset="-122"/>
            </a:endParaRPr>
          </a:p>
          <a:p>
            <a:pPr lvl="0" algn="just"/>
            <a:r>
              <a:rPr lang="en-US" altLang="zh-CN" sz="900" dirty="0">
                <a:solidFill>
                  <a:srgbClr val="4A4949"/>
                </a:solidFill>
                <a:latin typeface="微软雅黑" panose="020B0503020204020204" pitchFamily="34" charset="-122"/>
                <a:ea typeface="微软雅黑" panose="020B0503020204020204" pitchFamily="34" charset="-122"/>
              </a:rPr>
              <a:t> </a:t>
            </a:r>
          </a:p>
        </p:txBody>
      </p:sp>
      <p:sp>
        <p:nvSpPr>
          <p:cNvPr id="21" name="标题 1"/>
          <p:cNvSpPr>
            <a:spLocks noGrp="1"/>
          </p:cNvSpPr>
          <p:nvPr>
            <p:ph type="title"/>
          </p:nvPr>
        </p:nvSpPr>
        <p:spPr/>
        <p:txBody>
          <a:bodyPr/>
          <a:lstStyle/>
          <a:p>
            <a:r>
              <a:rPr lang="en-US" altLang="zh-CN" dirty="0" err="1" smtClean="0"/>
              <a:t>IPoE</a:t>
            </a:r>
            <a:r>
              <a:rPr lang="en-US" altLang="zh-CN" dirty="0" smtClean="0"/>
              <a:t> WEB</a:t>
            </a:r>
            <a:r>
              <a:rPr lang="zh-CN" altLang="en-US" dirty="0" smtClean="0"/>
              <a:t>认证</a:t>
            </a:r>
            <a:endParaRPr lang="zh-CN" altLang="en-US" dirty="0"/>
          </a:p>
        </p:txBody>
      </p:sp>
      <p:sp>
        <p:nvSpPr>
          <p:cNvPr id="9" name="矩形 8"/>
          <p:cNvSpPr/>
          <p:nvPr/>
        </p:nvSpPr>
        <p:spPr>
          <a:xfrm>
            <a:off x="1015332" y="3921900"/>
            <a:ext cx="7229076" cy="864096"/>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traffic behavior </a:t>
            </a:r>
            <a:r>
              <a:rPr lang="en-US" altLang="zh-CN" sz="1100" kern="0" dirty="0" err="1">
                <a:solidFill>
                  <a:srgbClr val="262626"/>
                </a:solidFill>
                <a:latin typeface="微软雅黑" panose="020B0503020204020204" pitchFamily="34" charset="-122"/>
                <a:ea typeface="微软雅黑" panose="020B0503020204020204" pitchFamily="34" charset="-122"/>
              </a:rPr>
              <a:t>web_in_permit</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[BRAS-behavior-</a:t>
            </a:r>
            <a:r>
              <a:rPr lang="en-US" altLang="zh-CN" sz="1100" kern="0" dirty="0" err="1">
                <a:solidFill>
                  <a:srgbClr val="262626"/>
                </a:solidFill>
                <a:latin typeface="微软雅黑" panose="020B0503020204020204" pitchFamily="34" charset="-122"/>
                <a:ea typeface="微软雅黑" panose="020B0503020204020204" pitchFamily="34" charset="-122"/>
              </a:rPr>
              <a:t>web_permit</a:t>
            </a:r>
            <a:r>
              <a:rPr lang="en-US" altLang="zh-CN" sz="1100" kern="0" dirty="0">
                <a:solidFill>
                  <a:srgbClr val="262626"/>
                </a:solidFill>
                <a:latin typeface="微软雅黑" panose="020B0503020204020204" pitchFamily="34" charset="-122"/>
                <a:ea typeface="微软雅黑" panose="020B0503020204020204" pitchFamily="34" charset="-122"/>
              </a:rPr>
              <a:t>] filter permit</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[BRAS-behavior-</a:t>
            </a:r>
            <a:r>
              <a:rPr lang="en-US" altLang="zh-CN" sz="1100" kern="0" dirty="0" err="1">
                <a:solidFill>
                  <a:srgbClr val="262626"/>
                </a:solidFill>
                <a:latin typeface="微软雅黑" panose="020B0503020204020204" pitchFamily="34" charset="-122"/>
                <a:ea typeface="微软雅黑" panose="020B0503020204020204" pitchFamily="34" charset="-122"/>
              </a:rPr>
              <a:t>web_permit</a:t>
            </a:r>
            <a:r>
              <a:rPr lang="en-US" altLang="zh-CN" sz="1100" kern="0" dirty="0">
                <a:solidFill>
                  <a:srgbClr val="262626"/>
                </a:solidFill>
                <a:latin typeface="微软雅黑" panose="020B0503020204020204" pitchFamily="34" charset="-122"/>
                <a:ea typeface="微软雅黑" panose="020B0503020204020204" pitchFamily="34" charset="-122"/>
              </a:rPr>
              <a:t>] free account</a:t>
            </a:r>
          </a:p>
        </p:txBody>
      </p:sp>
      <p:sp>
        <p:nvSpPr>
          <p:cNvPr id="10" name="矩形 9"/>
          <p:cNvSpPr/>
          <p:nvPr/>
        </p:nvSpPr>
        <p:spPr>
          <a:xfrm>
            <a:off x="956131" y="3651870"/>
            <a:ext cx="7231896"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创建动作，允许通过，白名单用户</a:t>
            </a:r>
            <a:endParaRPr lang="en-US" altLang="zh-CN" sz="900" dirty="0">
              <a:solidFill>
                <a:srgbClr val="4A494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5524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40264" y="4601765"/>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2" name="文本框 1"/>
          <p:cNvSpPr txBox="1"/>
          <p:nvPr/>
        </p:nvSpPr>
        <p:spPr>
          <a:xfrm>
            <a:off x="2516189" y="373064"/>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34" name="矩形 33"/>
          <p:cNvSpPr/>
          <p:nvPr/>
        </p:nvSpPr>
        <p:spPr>
          <a:xfrm>
            <a:off x="1015332" y="1574326"/>
            <a:ext cx="7236804" cy="727394"/>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a:t>
            </a:r>
            <a:r>
              <a:rPr lang="en-US" altLang="zh-CN" sz="1100" kern="0" dirty="0" err="1">
                <a:solidFill>
                  <a:srgbClr val="262626"/>
                </a:solidFill>
                <a:latin typeface="微软雅黑" panose="020B0503020204020204" pitchFamily="34" charset="-122"/>
                <a:ea typeface="微软雅黑" panose="020B0503020204020204" pitchFamily="34" charset="-122"/>
              </a:rPr>
              <a:t>acl</a:t>
            </a:r>
            <a:r>
              <a:rPr lang="en-US" altLang="zh-CN" sz="1100" kern="0" dirty="0">
                <a:solidFill>
                  <a:srgbClr val="262626"/>
                </a:solidFill>
                <a:latin typeface="微软雅黑" panose="020B0503020204020204" pitchFamily="34" charset="-122"/>
                <a:ea typeface="微软雅黑" panose="020B0503020204020204" pitchFamily="34" charset="-122"/>
              </a:rPr>
              <a:t> advanced name </a:t>
            </a:r>
            <a:r>
              <a:rPr lang="en-US" altLang="zh-CN" sz="1100" kern="0" dirty="0" err="1">
                <a:solidFill>
                  <a:srgbClr val="262626"/>
                </a:solidFill>
                <a:latin typeface="微软雅黑" panose="020B0503020204020204" pitchFamily="34" charset="-122"/>
                <a:ea typeface="微软雅黑" panose="020B0503020204020204" pitchFamily="34" charset="-122"/>
              </a:rPr>
              <a:t>web_http</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[BRAS-acl-ipv4-adv-web_http] rule 0 permit </a:t>
            </a:r>
            <a:r>
              <a:rPr lang="en-US" altLang="zh-CN" sz="1100" kern="0" dirty="0" err="1">
                <a:solidFill>
                  <a:srgbClr val="262626"/>
                </a:solidFill>
                <a:latin typeface="微软雅黑" panose="020B0503020204020204" pitchFamily="34" charset="-122"/>
                <a:ea typeface="微软雅黑" panose="020B0503020204020204" pitchFamily="34" charset="-122"/>
              </a:rPr>
              <a:t>tcp</a:t>
            </a:r>
            <a:r>
              <a:rPr lang="en-US" altLang="zh-CN" sz="1100" kern="0" dirty="0">
                <a:solidFill>
                  <a:srgbClr val="262626"/>
                </a:solidFill>
                <a:latin typeface="微软雅黑" panose="020B0503020204020204" pitchFamily="34" charset="-122"/>
                <a:ea typeface="微软雅黑" panose="020B0503020204020204" pitchFamily="34" charset="-122"/>
              </a:rPr>
              <a:t> destination-port </a:t>
            </a:r>
            <a:r>
              <a:rPr lang="en-US" altLang="zh-CN" sz="1100" kern="0" dirty="0" err="1">
                <a:solidFill>
                  <a:srgbClr val="262626"/>
                </a:solidFill>
                <a:latin typeface="微软雅黑" panose="020B0503020204020204" pitchFamily="34" charset="-122"/>
                <a:ea typeface="微软雅黑" panose="020B0503020204020204" pitchFamily="34" charset="-122"/>
              </a:rPr>
              <a:t>eq</a:t>
            </a:r>
            <a:r>
              <a:rPr lang="en-US" altLang="zh-CN" sz="1100" kern="0" dirty="0">
                <a:solidFill>
                  <a:srgbClr val="262626"/>
                </a:solidFill>
                <a:latin typeface="微软雅黑" panose="020B0503020204020204" pitchFamily="34" charset="-122"/>
                <a:ea typeface="微软雅黑" panose="020B0503020204020204" pitchFamily="34" charset="-122"/>
              </a:rPr>
              <a:t> www user-group web</a:t>
            </a:r>
          </a:p>
        </p:txBody>
      </p:sp>
      <p:sp>
        <p:nvSpPr>
          <p:cNvPr id="3" name="矩形 2"/>
          <p:cNvSpPr/>
          <p:nvPr/>
        </p:nvSpPr>
        <p:spPr>
          <a:xfrm>
            <a:off x="1015332" y="2764256"/>
            <a:ext cx="7229076" cy="833608"/>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traffic classifier </a:t>
            </a:r>
            <a:r>
              <a:rPr lang="en-US" altLang="zh-CN" sz="1100" kern="0" dirty="0" err="1">
                <a:solidFill>
                  <a:srgbClr val="262626"/>
                </a:solidFill>
                <a:latin typeface="微软雅黑" panose="020B0503020204020204" pitchFamily="34" charset="-122"/>
                <a:ea typeface="微软雅黑" panose="020B0503020204020204" pitchFamily="34" charset="-122"/>
              </a:rPr>
              <a:t>web_http</a:t>
            </a:r>
            <a:r>
              <a:rPr lang="en-US" altLang="zh-CN" sz="1100" kern="0" dirty="0">
                <a:solidFill>
                  <a:srgbClr val="262626"/>
                </a:solidFill>
                <a:latin typeface="微软雅黑" panose="020B0503020204020204" pitchFamily="34" charset="-122"/>
                <a:ea typeface="微软雅黑" panose="020B0503020204020204" pitchFamily="34" charset="-122"/>
              </a:rPr>
              <a:t> operator and</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[BRAS-classifier-</a:t>
            </a:r>
            <a:r>
              <a:rPr lang="en-US" altLang="zh-CN" sz="1100" kern="0" dirty="0" err="1">
                <a:solidFill>
                  <a:srgbClr val="262626"/>
                </a:solidFill>
                <a:latin typeface="微软雅黑" panose="020B0503020204020204" pitchFamily="34" charset="-122"/>
                <a:ea typeface="微软雅黑" panose="020B0503020204020204" pitchFamily="34" charset="-122"/>
              </a:rPr>
              <a:t>web_http</a:t>
            </a:r>
            <a:r>
              <a:rPr lang="en-US" altLang="zh-CN" sz="1100" kern="0" dirty="0">
                <a:solidFill>
                  <a:srgbClr val="262626"/>
                </a:solidFill>
                <a:latin typeface="微软雅黑" panose="020B0503020204020204" pitchFamily="34" charset="-122"/>
                <a:ea typeface="微软雅黑" panose="020B0503020204020204" pitchFamily="34" charset="-122"/>
              </a:rPr>
              <a:t>] if-match </a:t>
            </a:r>
            <a:r>
              <a:rPr lang="en-US" altLang="zh-CN" sz="1100" kern="0" dirty="0" err="1">
                <a:solidFill>
                  <a:srgbClr val="262626"/>
                </a:solidFill>
                <a:latin typeface="微软雅黑" panose="020B0503020204020204" pitchFamily="34" charset="-122"/>
                <a:ea typeface="微软雅黑" panose="020B0503020204020204" pitchFamily="34" charset="-122"/>
              </a:rPr>
              <a:t>acl</a:t>
            </a:r>
            <a:r>
              <a:rPr lang="en-US" altLang="zh-CN" sz="1100" kern="0" dirty="0">
                <a:solidFill>
                  <a:srgbClr val="262626"/>
                </a:solidFill>
                <a:latin typeface="微软雅黑" panose="020B0503020204020204" pitchFamily="34" charset="-122"/>
                <a:ea typeface="微软雅黑" panose="020B0503020204020204" pitchFamily="34" charset="-122"/>
              </a:rPr>
              <a:t> name </a:t>
            </a:r>
            <a:r>
              <a:rPr lang="en-US" altLang="zh-CN" sz="1100" kern="0" dirty="0" err="1">
                <a:solidFill>
                  <a:srgbClr val="262626"/>
                </a:solidFill>
                <a:latin typeface="微软雅黑" panose="020B0503020204020204" pitchFamily="34" charset="-122"/>
                <a:ea typeface="微软雅黑" panose="020B0503020204020204" pitchFamily="34" charset="-122"/>
              </a:rPr>
              <a:t>web_http</a:t>
            </a:r>
            <a:endParaRPr lang="en-US" altLang="zh-CN" sz="1100" kern="0" dirty="0">
              <a:solidFill>
                <a:srgbClr val="262626"/>
              </a:solidFill>
              <a:latin typeface="微软雅黑" panose="020B0503020204020204" pitchFamily="34" charset="-122"/>
              <a:ea typeface="微软雅黑" panose="020B0503020204020204" pitchFamily="34" charset="-122"/>
            </a:endParaRPr>
          </a:p>
        </p:txBody>
      </p:sp>
      <p:sp>
        <p:nvSpPr>
          <p:cNvPr id="5" name="矩形 4"/>
          <p:cNvSpPr/>
          <p:nvPr/>
        </p:nvSpPr>
        <p:spPr>
          <a:xfrm>
            <a:off x="953598" y="1167594"/>
            <a:ext cx="7073640" cy="369332"/>
          </a:xfrm>
          <a:prstGeom prst="rect">
            <a:avLst/>
          </a:prstGeom>
        </p:spPr>
        <p:txBody>
          <a:bodyPr wrap="square">
            <a:spAutoFit/>
          </a:bodyPr>
          <a:lstStyle/>
          <a:p>
            <a:pPr lvl="0" algn="just"/>
            <a:r>
              <a:rPr lang="en-US" altLang="zh-CN" sz="900" dirty="0">
                <a:solidFill>
                  <a:srgbClr val="4A4949"/>
                </a:solidFill>
                <a:latin typeface="微软雅黑" panose="020B0503020204020204" pitchFamily="34" charset="-122"/>
                <a:ea typeface="微软雅黑" panose="020B0503020204020204" pitchFamily="34" charset="-122"/>
              </a:rPr>
              <a:t>HTTP</a:t>
            </a:r>
            <a:r>
              <a:rPr lang="zh-CN" altLang="en-US" sz="900" dirty="0">
                <a:solidFill>
                  <a:srgbClr val="4A4949"/>
                </a:solidFill>
                <a:latin typeface="微软雅黑" panose="020B0503020204020204" pitchFamily="34" charset="-122"/>
                <a:ea typeface="微软雅黑" panose="020B0503020204020204" pitchFamily="34" charset="-122"/>
              </a:rPr>
              <a:t>报文上从</a:t>
            </a:r>
            <a:r>
              <a:rPr lang="en-US" altLang="zh-CN" sz="900" dirty="0">
                <a:solidFill>
                  <a:srgbClr val="4A4949"/>
                </a:solidFill>
                <a:latin typeface="微软雅黑" panose="020B0503020204020204" pitchFamily="34" charset="-122"/>
                <a:ea typeface="微软雅黑" panose="020B0503020204020204" pitchFamily="34" charset="-122"/>
              </a:rPr>
              <a:t>CPU</a:t>
            </a:r>
            <a:r>
              <a:rPr lang="zh-CN" altLang="en-US" sz="900" dirty="0">
                <a:solidFill>
                  <a:srgbClr val="4A4949"/>
                </a:solidFill>
                <a:latin typeface="微软雅黑" panose="020B0503020204020204" pitchFamily="34" charset="-122"/>
                <a:ea typeface="微软雅黑" panose="020B0503020204020204" pitchFamily="34" charset="-122"/>
              </a:rPr>
              <a:t>处理，以便推送页面：</a:t>
            </a:r>
            <a:endParaRPr lang="en-US" altLang="zh-CN" sz="900" dirty="0">
              <a:solidFill>
                <a:srgbClr val="4A4949"/>
              </a:solidFill>
              <a:latin typeface="微软雅黑" panose="020B0503020204020204" pitchFamily="34" charset="-122"/>
              <a:ea typeface="微软雅黑" panose="020B0503020204020204" pitchFamily="34" charset="-122"/>
            </a:endParaRPr>
          </a:p>
          <a:p>
            <a:pPr lvl="0" algn="just"/>
            <a:r>
              <a:rPr lang="zh-CN" altLang="en-US" sz="900" dirty="0">
                <a:solidFill>
                  <a:srgbClr val="4A4949"/>
                </a:solidFill>
                <a:latin typeface="微软雅黑" panose="020B0503020204020204" pitchFamily="34" charset="-122"/>
                <a:ea typeface="微软雅黑" panose="020B0503020204020204" pitchFamily="34" charset="-122"/>
              </a:rPr>
              <a:t>配置前域用户侧接口入方向</a:t>
            </a:r>
            <a:r>
              <a:rPr lang="en-US" altLang="zh-CN" sz="900" dirty="0">
                <a:solidFill>
                  <a:srgbClr val="4A4949"/>
                </a:solidFill>
                <a:latin typeface="微软雅黑" panose="020B0503020204020204" pitchFamily="34" charset="-122"/>
                <a:ea typeface="微软雅黑" panose="020B0503020204020204" pitchFamily="34" charset="-122"/>
              </a:rPr>
              <a:t>ACL</a:t>
            </a:r>
            <a:r>
              <a:rPr lang="zh-CN" altLang="en-US" sz="900" dirty="0">
                <a:solidFill>
                  <a:srgbClr val="4A4949"/>
                </a:solidFill>
                <a:latin typeface="微软雅黑" panose="020B0503020204020204" pitchFamily="34" charset="-122"/>
                <a:ea typeface="微软雅黑" panose="020B0503020204020204" pitchFamily="34" charset="-122"/>
              </a:rPr>
              <a:t>，匹配</a:t>
            </a:r>
            <a:r>
              <a:rPr lang="en-US" altLang="zh-CN" sz="900" dirty="0">
                <a:solidFill>
                  <a:srgbClr val="4A4949"/>
                </a:solidFill>
                <a:latin typeface="微软雅黑" panose="020B0503020204020204" pitchFamily="34" charset="-122"/>
                <a:ea typeface="微软雅黑" panose="020B0503020204020204" pitchFamily="34" charset="-122"/>
              </a:rPr>
              <a:t>TCP 80</a:t>
            </a:r>
            <a:r>
              <a:rPr lang="zh-CN" altLang="en-US" sz="900" dirty="0">
                <a:solidFill>
                  <a:srgbClr val="4A4949"/>
                </a:solidFill>
                <a:latin typeface="微软雅黑" panose="020B0503020204020204" pitchFamily="34" charset="-122"/>
                <a:ea typeface="微软雅黑" panose="020B0503020204020204" pitchFamily="34" charset="-122"/>
              </a:rPr>
              <a:t>端口报文</a:t>
            </a:r>
          </a:p>
        </p:txBody>
      </p:sp>
      <p:sp>
        <p:nvSpPr>
          <p:cNvPr id="6" name="矩形 5"/>
          <p:cNvSpPr/>
          <p:nvPr/>
        </p:nvSpPr>
        <p:spPr>
          <a:xfrm>
            <a:off x="956131" y="2463738"/>
            <a:ext cx="7231896"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创建类，匹配已创建的</a:t>
            </a:r>
            <a:r>
              <a:rPr lang="en-US" altLang="zh-CN" sz="900" dirty="0">
                <a:solidFill>
                  <a:srgbClr val="4A4949"/>
                </a:solidFill>
                <a:latin typeface="微软雅黑" panose="020B0503020204020204" pitchFamily="34" charset="-122"/>
                <a:ea typeface="微软雅黑" panose="020B0503020204020204" pitchFamily="34" charset="-122"/>
              </a:rPr>
              <a:t>ACL </a:t>
            </a:r>
            <a:r>
              <a:rPr lang="en-US" altLang="zh-CN" sz="900" dirty="0" err="1">
                <a:solidFill>
                  <a:srgbClr val="4A4949"/>
                </a:solidFill>
                <a:latin typeface="微软雅黑" panose="020B0503020204020204" pitchFamily="34" charset="-122"/>
                <a:ea typeface="微软雅黑" panose="020B0503020204020204" pitchFamily="34" charset="-122"/>
              </a:rPr>
              <a:t>web_http</a:t>
            </a:r>
            <a:r>
              <a:rPr lang="en-US" altLang="zh-CN" sz="900" dirty="0">
                <a:solidFill>
                  <a:srgbClr val="4A4949"/>
                </a:solidFill>
                <a:latin typeface="微软雅黑" panose="020B0503020204020204" pitchFamily="34" charset="-122"/>
                <a:ea typeface="微软雅黑" panose="020B0503020204020204" pitchFamily="34" charset="-122"/>
              </a:rPr>
              <a:t>  </a:t>
            </a:r>
          </a:p>
        </p:txBody>
      </p:sp>
      <p:sp>
        <p:nvSpPr>
          <p:cNvPr id="21" name="标题 1"/>
          <p:cNvSpPr>
            <a:spLocks noGrp="1"/>
          </p:cNvSpPr>
          <p:nvPr>
            <p:ph type="title"/>
          </p:nvPr>
        </p:nvSpPr>
        <p:spPr/>
        <p:txBody>
          <a:bodyPr/>
          <a:lstStyle/>
          <a:p>
            <a:r>
              <a:rPr lang="en-US" altLang="zh-CN" dirty="0" err="1" smtClean="0"/>
              <a:t>IPoE</a:t>
            </a:r>
            <a:r>
              <a:rPr lang="en-US" altLang="zh-CN" dirty="0" smtClean="0"/>
              <a:t> WEB</a:t>
            </a:r>
            <a:r>
              <a:rPr lang="zh-CN" altLang="en-US" dirty="0" smtClean="0"/>
              <a:t>认证</a:t>
            </a:r>
            <a:endParaRPr lang="zh-CN" altLang="en-US" dirty="0"/>
          </a:p>
        </p:txBody>
      </p:sp>
      <p:sp>
        <p:nvSpPr>
          <p:cNvPr id="9" name="矩形 8"/>
          <p:cNvSpPr/>
          <p:nvPr/>
        </p:nvSpPr>
        <p:spPr>
          <a:xfrm>
            <a:off x="1015332" y="3921900"/>
            <a:ext cx="7229076" cy="656346"/>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traffic behavior </a:t>
            </a:r>
            <a:r>
              <a:rPr lang="en-US" altLang="zh-CN" sz="1100" kern="0" dirty="0" err="1">
                <a:solidFill>
                  <a:srgbClr val="262626"/>
                </a:solidFill>
                <a:latin typeface="微软雅黑" panose="020B0503020204020204" pitchFamily="34" charset="-122"/>
                <a:ea typeface="微软雅黑" panose="020B0503020204020204" pitchFamily="34" charset="-122"/>
              </a:rPr>
              <a:t>web_http</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[BRAS-behavior-</a:t>
            </a:r>
            <a:r>
              <a:rPr lang="en-US" altLang="zh-CN" sz="1100" kern="0" dirty="0" err="1">
                <a:solidFill>
                  <a:srgbClr val="262626"/>
                </a:solidFill>
                <a:latin typeface="微软雅黑" panose="020B0503020204020204" pitchFamily="34" charset="-122"/>
                <a:ea typeface="微软雅黑" panose="020B0503020204020204" pitchFamily="34" charset="-122"/>
              </a:rPr>
              <a:t>web_http</a:t>
            </a:r>
            <a:r>
              <a:rPr lang="en-US" altLang="zh-CN" sz="1100" kern="0" dirty="0">
                <a:solidFill>
                  <a:srgbClr val="262626"/>
                </a:solidFill>
                <a:latin typeface="微软雅黑" panose="020B0503020204020204" pitchFamily="34" charset="-122"/>
                <a:ea typeface="微软雅黑" panose="020B0503020204020204" pitchFamily="34" charset="-122"/>
              </a:rPr>
              <a:t>] redirect </a:t>
            </a:r>
            <a:r>
              <a:rPr lang="en-US" altLang="zh-CN" sz="1100" kern="0" dirty="0">
                <a:solidFill>
                  <a:srgbClr val="FF0000"/>
                </a:solidFill>
                <a:latin typeface="微软雅黑" panose="020B0503020204020204" pitchFamily="34" charset="-122"/>
                <a:ea typeface="微软雅黑" panose="020B0503020204020204" pitchFamily="34" charset="-122"/>
              </a:rPr>
              <a:t>http-to-</a:t>
            </a:r>
            <a:r>
              <a:rPr lang="en-US" altLang="zh-CN" sz="1100" kern="0" dirty="0" err="1">
                <a:solidFill>
                  <a:srgbClr val="FF0000"/>
                </a:solidFill>
                <a:latin typeface="微软雅黑" panose="020B0503020204020204" pitchFamily="34" charset="-122"/>
                <a:ea typeface="微软雅黑" panose="020B0503020204020204" pitchFamily="34" charset="-122"/>
              </a:rPr>
              <a:t>cpu</a:t>
            </a:r>
            <a:endParaRPr lang="en-US" altLang="zh-CN" sz="1100" kern="0" dirty="0">
              <a:solidFill>
                <a:srgbClr val="FF0000"/>
              </a:solidFill>
              <a:latin typeface="微软雅黑" panose="020B0503020204020204" pitchFamily="34" charset="-122"/>
              <a:ea typeface="微软雅黑" panose="020B0503020204020204" pitchFamily="34" charset="-122"/>
            </a:endParaRPr>
          </a:p>
        </p:txBody>
      </p:sp>
      <p:sp>
        <p:nvSpPr>
          <p:cNvPr id="10" name="矩形 9"/>
          <p:cNvSpPr/>
          <p:nvPr/>
        </p:nvSpPr>
        <p:spPr>
          <a:xfrm>
            <a:off x="956131" y="3651870"/>
            <a:ext cx="7231896"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创建动作，将匹配到的</a:t>
            </a:r>
            <a:r>
              <a:rPr lang="en-US" altLang="zh-CN" sz="900" dirty="0">
                <a:solidFill>
                  <a:srgbClr val="4A4949"/>
                </a:solidFill>
                <a:latin typeface="微软雅黑" panose="020B0503020204020204" pitchFamily="34" charset="-122"/>
                <a:ea typeface="微软雅黑" panose="020B0503020204020204" pitchFamily="34" charset="-122"/>
              </a:rPr>
              <a:t>80</a:t>
            </a:r>
            <a:r>
              <a:rPr lang="zh-CN" altLang="en-US" sz="900" dirty="0">
                <a:solidFill>
                  <a:srgbClr val="4A4949"/>
                </a:solidFill>
                <a:latin typeface="微软雅黑" panose="020B0503020204020204" pitchFamily="34" charset="-122"/>
                <a:ea typeface="微软雅黑" panose="020B0503020204020204" pitchFamily="34" charset="-122"/>
              </a:rPr>
              <a:t>端口报文，从</a:t>
            </a:r>
            <a:r>
              <a:rPr lang="en-US" altLang="zh-CN" sz="900" dirty="0">
                <a:solidFill>
                  <a:srgbClr val="4A4949"/>
                </a:solidFill>
                <a:latin typeface="微软雅黑" panose="020B0503020204020204" pitchFamily="34" charset="-122"/>
                <a:ea typeface="微软雅黑" panose="020B0503020204020204" pitchFamily="34" charset="-122"/>
              </a:rPr>
              <a:t>HTTP</a:t>
            </a:r>
            <a:r>
              <a:rPr lang="zh-CN" altLang="en-US" sz="900" dirty="0">
                <a:solidFill>
                  <a:srgbClr val="4A4949"/>
                </a:solidFill>
                <a:latin typeface="微软雅黑" panose="020B0503020204020204" pitchFamily="34" charset="-122"/>
                <a:ea typeface="微软雅黑" panose="020B0503020204020204" pitchFamily="34" charset="-122"/>
              </a:rPr>
              <a:t>队列上送到</a:t>
            </a:r>
            <a:r>
              <a:rPr lang="en-US" altLang="zh-CN" sz="900" dirty="0">
                <a:solidFill>
                  <a:srgbClr val="4A4949"/>
                </a:solidFill>
                <a:latin typeface="微软雅黑" panose="020B0503020204020204" pitchFamily="34" charset="-122"/>
                <a:ea typeface="微软雅黑" panose="020B0503020204020204" pitchFamily="34" charset="-122"/>
              </a:rPr>
              <a:t>CPU</a:t>
            </a:r>
          </a:p>
        </p:txBody>
      </p:sp>
    </p:spTree>
    <p:extLst>
      <p:ext uri="{BB962C8B-B14F-4D97-AF65-F5344CB8AC3E}">
        <p14:creationId xmlns:p14="http://schemas.microsoft.com/office/powerpoint/2010/main" val="340473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40264" y="4601765"/>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2" name="文本框 1"/>
          <p:cNvSpPr txBox="1"/>
          <p:nvPr/>
        </p:nvSpPr>
        <p:spPr>
          <a:xfrm>
            <a:off x="2516189" y="373064"/>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34" name="矩形 33"/>
          <p:cNvSpPr/>
          <p:nvPr/>
        </p:nvSpPr>
        <p:spPr>
          <a:xfrm>
            <a:off x="1015332" y="1574326"/>
            <a:ext cx="7236804" cy="727394"/>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a:t>
            </a:r>
            <a:r>
              <a:rPr lang="en-US" altLang="zh-CN" sz="1100" kern="0" dirty="0" err="1">
                <a:solidFill>
                  <a:srgbClr val="262626"/>
                </a:solidFill>
                <a:latin typeface="微软雅黑" panose="020B0503020204020204" pitchFamily="34" charset="-122"/>
                <a:ea typeface="微软雅黑" panose="020B0503020204020204" pitchFamily="34" charset="-122"/>
              </a:rPr>
              <a:t>acl</a:t>
            </a:r>
            <a:r>
              <a:rPr lang="en-US" altLang="zh-CN" sz="1100" kern="0" dirty="0">
                <a:solidFill>
                  <a:srgbClr val="262626"/>
                </a:solidFill>
                <a:latin typeface="微软雅黑" panose="020B0503020204020204" pitchFamily="34" charset="-122"/>
                <a:ea typeface="微软雅黑" panose="020B0503020204020204" pitchFamily="34" charset="-122"/>
              </a:rPr>
              <a:t> advanced name </a:t>
            </a:r>
            <a:r>
              <a:rPr lang="en-US" altLang="zh-CN" sz="1100" kern="0" dirty="0" err="1">
                <a:solidFill>
                  <a:srgbClr val="262626"/>
                </a:solidFill>
                <a:latin typeface="微软雅黑" panose="020B0503020204020204" pitchFamily="34" charset="-122"/>
                <a:ea typeface="微软雅黑" panose="020B0503020204020204" pitchFamily="34" charset="-122"/>
              </a:rPr>
              <a:t>web_https</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[BRAS-acl-ipv4-adv-web_https] rule 0 permit </a:t>
            </a:r>
            <a:r>
              <a:rPr lang="en-US" altLang="zh-CN" sz="1100" kern="0" dirty="0" err="1">
                <a:solidFill>
                  <a:srgbClr val="262626"/>
                </a:solidFill>
                <a:latin typeface="微软雅黑" panose="020B0503020204020204" pitchFamily="34" charset="-122"/>
                <a:ea typeface="微软雅黑" panose="020B0503020204020204" pitchFamily="34" charset="-122"/>
              </a:rPr>
              <a:t>tcp</a:t>
            </a:r>
            <a:r>
              <a:rPr lang="en-US" altLang="zh-CN" sz="1100" kern="0" dirty="0">
                <a:solidFill>
                  <a:srgbClr val="262626"/>
                </a:solidFill>
                <a:latin typeface="微软雅黑" panose="020B0503020204020204" pitchFamily="34" charset="-122"/>
                <a:ea typeface="微软雅黑" panose="020B0503020204020204" pitchFamily="34" charset="-122"/>
              </a:rPr>
              <a:t> destination-port </a:t>
            </a:r>
            <a:r>
              <a:rPr lang="en-US" altLang="zh-CN" sz="1100" kern="0" dirty="0" err="1">
                <a:solidFill>
                  <a:srgbClr val="262626"/>
                </a:solidFill>
                <a:latin typeface="微软雅黑" panose="020B0503020204020204" pitchFamily="34" charset="-122"/>
                <a:ea typeface="微软雅黑" panose="020B0503020204020204" pitchFamily="34" charset="-122"/>
              </a:rPr>
              <a:t>eq</a:t>
            </a:r>
            <a:r>
              <a:rPr lang="en-US" altLang="zh-CN" sz="1100" kern="0" dirty="0">
                <a:solidFill>
                  <a:srgbClr val="262626"/>
                </a:solidFill>
                <a:latin typeface="微软雅黑" panose="020B0503020204020204" pitchFamily="34" charset="-122"/>
                <a:ea typeface="微软雅黑" panose="020B0503020204020204" pitchFamily="34" charset="-122"/>
              </a:rPr>
              <a:t> 443 user-group web</a:t>
            </a:r>
          </a:p>
        </p:txBody>
      </p:sp>
      <p:sp>
        <p:nvSpPr>
          <p:cNvPr id="3" name="矩形 2"/>
          <p:cNvSpPr/>
          <p:nvPr/>
        </p:nvSpPr>
        <p:spPr>
          <a:xfrm>
            <a:off x="1015332" y="2764256"/>
            <a:ext cx="7229076" cy="833608"/>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traffic classifier </a:t>
            </a:r>
            <a:r>
              <a:rPr lang="en-US" altLang="zh-CN" sz="1100" kern="0" dirty="0" err="1">
                <a:solidFill>
                  <a:srgbClr val="262626"/>
                </a:solidFill>
                <a:latin typeface="微软雅黑" panose="020B0503020204020204" pitchFamily="34" charset="-122"/>
                <a:ea typeface="微软雅黑" panose="020B0503020204020204" pitchFamily="34" charset="-122"/>
              </a:rPr>
              <a:t>web_https</a:t>
            </a:r>
            <a:r>
              <a:rPr lang="en-US" altLang="zh-CN" sz="1100" kern="0" dirty="0">
                <a:solidFill>
                  <a:srgbClr val="262626"/>
                </a:solidFill>
                <a:latin typeface="微软雅黑" panose="020B0503020204020204" pitchFamily="34" charset="-122"/>
                <a:ea typeface="微软雅黑" panose="020B0503020204020204" pitchFamily="34" charset="-122"/>
              </a:rPr>
              <a:t> operator and</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[BRAS-classifier-</a:t>
            </a:r>
            <a:r>
              <a:rPr lang="en-US" altLang="zh-CN" sz="1100" kern="0" dirty="0" err="1">
                <a:solidFill>
                  <a:srgbClr val="262626"/>
                </a:solidFill>
                <a:latin typeface="微软雅黑" panose="020B0503020204020204" pitchFamily="34" charset="-122"/>
                <a:ea typeface="微软雅黑" panose="020B0503020204020204" pitchFamily="34" charset="-122"/>
              </a:rPr>
              <a:t>web_https</a:t>
            </a:r>
            <a:r>
              <a:rPr lang="en-US" altLang="zh-CN" sz="1100" kern="0" dirty="0">
                <a:solidFill>
                  <a:srgbClr val="262626"/>
                </a:solidFill>
                <a:latin typeface="微软雅黑" panose="020B0503020204020204" pitchFamily="34" charset="-122"/>
                <a:ea typeface="微软雅黑" panose="020B0503020204020204" pitchFamily="34" charset="-122"/>
              </a:rPr>
              <a:t>] if-match </a:t>
            </a:r>
            <a:r>
              <a:rPr lang="en-US" altLang="zh-CN" sz="1100" kern="0" dirty="0" err="1">
                <a:solidFill>
                  <a:srgbClr val="262626"/>
                </a:solidFill>
                <a:latin typeface="微软雅黑" panose="020B0503020204020204" pitchFamily="34" charset="-122"/>
                <a:ea typeface="微软雅黑" panose="020B0503020204020204" pitchFamily="34" charset="-122"/>
              </a:rPr>
              <a:t>acl</a:t>
            </a:r>
            <a:r>
              <a:rPr lang="en-US" altLang="zh-CN" sz="1100" kern="0" dirty="0">
                <a:solidFill>
                  <a:srgbClr val="262626"/>
                </a:solidFill>
                <a:latin typeface="微软雅黑" panose="020B0503020204020204" pitchFamily="34" charset="-122"/>
                <a:ea typeface="微软雅黑" panose="020B0503020204020204" pitchFamily="34" charset="-122"/>
              </a:rPr>
              <a:t> name </a:t>
            </a:r>
            <a:r>
              <a:rPr lang="en-US" altLang="zh-CN" sz="1100" kern="0" dirty="0" err="1">
                <a:solidFill>
                  <a:srgbClr val="262626"/>
                </a:solidFill>
                <a:latin typeface="微软雅黑" panose="020B0503020204020204" pitchFamily="34" charset="-122"/>
                <a:ea typeface="微软雅黑" panose="020B0503020204020204" pitchFamily="34" charset="-122"/>
              </a:rPr>
              <a:t>web_https</a:t>
            </a:r>
            <a:endParaRPr lang="en-US" altLang="zh-CN" sz="1100" kern="0" dirty="0">
              <a:solidFill>
                <a:srgbClr val="262626"/>
              </a:solidFill>
              <a:latin typeface="微软雅黑" panose="020B0503020204020204" pitchFamily="34" charset="-122"/>
              <a:ea typeface="微软雅黑" panose="020B0503020204020204" pitchFamily="34" charset="-122"/>
            </a:endParaRPr>
          </a:p>
        </p:txBody>
      </p:sp>
      <p:sp>
        <p:nvSpPr>
          <p:cNvPr id="5" name="矩形 4"/>
          <p:cNvSpPr/>
          <p:nvPr/>
        </p:nvSpPr>
        <p:spPr>
          <a:xfrm>
            <a:off x="953598" y="1167594"/>
            <a:ext cx="7073640" cy="369332"/>
          </a:xfrm>
          <a:prstGeom prst="rect">
            <a:avLst/>
          </a:prstGeom>
        </p:spPr>
        <p:txBody>
          <a:bodyPr wrap="square">
            <a:spAutoFit/>
          </a:bodyPr>
          <a:lstStyle/>
          <a:p>
            <a:pPr lvl="0" algn="just"/>
            <a:r>
              <a:rPr lang="en-US" altLang="zh-CN" sz="900" dirty="0">
                <a:solidFill>
                  <a:srgbClr val="4A4949"/>
                </a:solidFill>
                <a:latin typeface="微软雅黑" panose="020B0503020204020204" pitchFamily="34" charset="-122"/>
                <a:ea typeface="微软雅黑" panose="020B0503020204020204" pitchFamily="34" charset="-122"/>
              </a:rPr>
              <a:t>HTTP</a:t>
            </a:r>
            <a:r>
              <a:rPr lang="zh-CN" altLang="en-US" sz="900" dirty="0">
                <a:solidFill>
                  <a:srgbClr val="4A4949"/>
                </a:solidFill>
                <a:latin typeface="微软雅黑" panose="020B0503020204020204" pitchFamily="34" charset="-122"/>
                <a:ea typeface="微软雅黑" panose="020B0503020204020204" pitchFamily="34" charset="-122"/>
              </a:rPr>
              <a:t>报文上从</a:t>
            </a:r>
            <a:r>
              <a:rPr lang="en-US" altLang="zh-CN" sz="900" dirty="0">
                <a:solidFill>
                  <a:srgbClr val="4A4949"/>
                </a:solidFill>
                <a:latin typeface="微软雅黑" panose="020B0503020204020204" pitchFamily="34" charset="-122"/>
                <a:ea typeface="微软雅黑" panose="020B0503020204020204" pitchFamily="34" charset="-122"/>
              </a:rPr>
              <a:t>CPU</a:t>
            </a:r>
            <a:r>
              <a:rPr lang="zh-CN" altLang="en-US" sz="900" dirty="0">
                <a:solidFill>
                  <a:srgbClr val="4A4949"/>
                </a:solidFill>
                <a:latin typeface="微软雅黑" panose="020B0503020204020204" pitchFamily="34" charset="-122"/>
                <a:ea typeface="微软雅黑" panose="020B0503020204020204" pitchFamily="34" charset="-122"/>
              </a:rPr>
              <a:t>处理，以便推送页面：</a:t>
            </a:r>
            <a:endParaRPr lang="en-US" altLang="zh-CN" sz="900" dirty="0">
              <a:solidFill>
                <a:srgbClr val="4A4949"/>
              </a:solidFill>
              <a:latin typeface="微软雅黑" panose="020B0503020204020204" pitchFamily="34" charset="-122"/>
              <a:ea typeface="微软雅黑" panose="020B0503020204020204" pitchFamily="34" charset="-122"/>
            </a:endParaRPr>
          </a:p>
          <a:p>
            <a:pPr lvl="0" algn="just"/>
            <a:r>
              <a:rPr lang="zh-CN" altLang="en-US" sz="900" dirty="0">
                <a:solidFill>
                  <a:srgbClr val="4A4949"/>
                </a:solidFill>
                <a:latin typeface="微软雅黑" panose="020B0503020204020204" pitchFamily="34" charset="-122"/>
                <a:ea typeface="微软雅黑" panose="020B0503020204020204" pitchFamily="34" charset="-122"/>
              </a:rPr>
              <a:t>配置前域用户侧接口入方向</a:t>
            </a:r>
            <a:r>
              <a:rPr lang="en-US" altLang="zh-CN" sz="900" dirty="0">
                <a:solidFill>
                  <a:srgbClr val="4A4949"/>
                </a:solidFill>
                <a:latin typeface="微软雅黑" panose="020B0503020204020204" pitchFamily="34" charset="-122"/>
                <a:ea typeface="微软雅黑" panose="020B0503020204020204" pitchFamily="34" charset="-122"/>
              </a:rPr>
              <a:t>ACL</a:t>
            </a:r>
            <a:r>
              <a:rPr lang="zh-CN" altLang="en-US" sz="900" dirty="0">
                <a:solidFill>
                  <a:srgbClr val="4A4949"/>
                </a:solidFill>
                <a:latin typeface="微软雅黑" panose="020B0503020204020204" pitchFamily="34" charset="-122"/>
                <a:ea typeface="微软雅黑" panose="020B0503020204020204" pitchFamily="34" charset="-122"/>
              </a:rPr>
              <a:t>，匹配</a:t>
            </a:r>
            <a:r>
              <a:rPr lang="en-US" altLang="zh-CN" sz="900" dirty="0">
                <a:solidFill>
                  <a:srgbClr val="4A4949"/>
                </a:solidFill>
                <a:latin typeface="微软雅黑" panose="020B0503020204020204" pitchFamily="34" charset="-122"/>
                <a:ea typeface="微软雅黑" panose="020B0503020204020204" pitchFamily="34" charset="-122"/>
              </a:rPr>
              <a:t>TCP 443</a:t>
            </a:r>
            <a:r>
              <a:rPr lang="zh-CN" altLang="en-US" sz="900" dirty="0">
                <a:solidFill>
                  <a:srgbClr val="4A4949"/>
                </a:solidFill>
                <a:latin typeface="微软雅黑" panose="020B0503020204020204" pitchFamily="34" charset="-122"/>
                <a:ea typeface="微软雅黑" panose="020B0503020204020204" pitchFamily="34" charset="-122"/>
              </a:rPr>
              <a:t>端口报文</a:t>
            </a:r>
          </a:p>
        </p:txBody>
      </p:sp>
      <p:sp>
        <p:nvSpPr>
          <p:cNvPr id="21" name="标题 1"/>
          <p:cNvSpPr>
            <a:spLocks noGrp="1"/>
          </p:cNvSpPr>
          <p:nvPr>
            <p:ph type="title"/>
          </p:nvPr>
        </p:nvSpPr>
        <p:spPr/>
        <p:txBody>
          <a:bodyPr/>
          <a:lstStyle/>
          <a:p>
            <a:r>
              <a:rPr lang="en-US" altLang="zh-CN" dirty="0" err="1" smtClean="0"/>
              <a:t>IPoE</a:t>
            </a:r>
            <a:r>
              <a:rPr lang="en-US" altLang="zh-CN" dirty="0" smtClean="0"/>
              <a:t> WEB</a:t>
            </a:r>
            <a:r>
              <a:rPr lang="zh-CN" altLang="en-US" dirty="0" smtClean="0"/>
              <a:t>认证</a:t>
            </a:r>
            <a:endParaRPr lang="zh-CN" altLang="en-US" dirty="0"/>
          </a:p>
        </p:txBody>
      </p:sp>
      <p:sp>
        <p:nvSpPr>
          <p:cNvPr id="9" name="矩形 8"/>
          <p:cNvSpPr/>
          <p:nvPr/>
        </p:nvSpPr>
        <p:spPr>
          <a:xfrm>
            <a:off x="1015332" y="3921900"/>
            <a:ext cx="7229076" cy="656346"/>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traffic behavior </a:t>
            </a:r>
            <a:r>
              <a:rPr lang="en-US" altLang="zh-CN" sz="1100" kern="0" dirty="0" err="1">
                <a:solidFill>
                  <a:srgbClr val="262626"/>
                </a:solidFill>
                <a:latin typeface="微软雅黑" panose="020B0503020204020204" pitchFamily="34" charset="-122"/>
                <a:ea typeface="微软雅黑" panose="020B0503020204020204" pitchFamily="34" charset="-122"/>
              </a:rPr>
              <a:t>web_https</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[BRAS-behavior-</a:t>
            </a:r>
            <a:r>
              <a:rPr lang="en-US" altLang="zh-CN" sz="1100" kern="0" dirty="0" err="1">
                <a:solidFill>
                  <a:srgbClr val="262626"/>
                </a:solidFill>
                <a:latin typeface="微软雅黑" panose="020B0503020204020204" pitchFamily="34" charset="-122"/>
                <a:ea typeface="微软雅黑" panose="020B0503020204020204" pitchFamily="34" charset="-122"/>
              </a:rPr>
              <a:t>web_https</a:t>
            </a:r>
            <a:r>
              <a:rPr lang="en-US" altLang="zh-CN" sz="1100" kern="0" dirty="0">
                <a:solidFill>
                  <a:srgbClr val="262626"/>
                </a:solidFill>
                <a:latin typeface="微软雅黑" panose="020B0503020204020204" pitchFamily="34" charset="-122"/>
                <a:ea typeface="微软雅黑" panose="020B0503020204020204" pitchFamily="34" charset="-122"/>
              </a:rPr>
              <a:t>] redirect </a:t>
            </a:r>
            <a:r>
              <a:rPr lang="en-US" altLang="zh-CN" sz="1100" kern="0" dirty="0">
                <a:solidFill>
                  <a:srgbClr val="FF0000"/>
                </a:solidFill>
                <a:latin typeface="微软雅黑" panose="020B0503020204020204" pitchFamily="34" charset="-122"/>
                <a:ea typeface="微软雅黑" panose="020B0503020204020204" pitchFamily="34" charset="-122"/>
              </a:rPr>
              <a:t>https-to-</a:t>
            </a:r>
            <a:r>
              <a:rPr lang="en-US" altLang="zh-CN" sz="1100" kern="0" dirty="0" err="1">
                <a:solidFill>
                  <a:srgbClr val="FF0000"/>
                </a:solidFill>
                <a:latin typeface="微软雅黑" panose="020B0503020204020204" pitchFamily="34" charset="-122"/>
                <a:ea typeface="微软雅黑" panose="020B0503020204020204" pitchFamily="34" charset="-122"/>
              </a:rPr>
              <a:t>cpu</a:t>
            </a:r>
            <a:endParaRPr lang="en-US" altLang="zh-CN" sz="1100" kern="0" dirty="0">
              <a:solidFill>
                <a:srgbClr val="FF0000"/>
              </a:solidFill>
              <a:latin typeface="微软雅黑" panose="020B0503020204020204" pitchFamily="34" charset="-122"/>
              <a:ea typeface="微软雅黑" panose="020B0503020204020204" pitchFamily="34" charset="-122"/>
            </a:endParaRPr>
          </a:p>
        </p:txBody>
      </p:sp>
      <p:sp>
        <p:nvSpPr>
          <p:cNvPr id="10" name="矩形 9"/>
          <p:cNvSpPr/>
          <p:nvPr/>
        </p:nvSpPr>
        <p:spPr>
          <a:xfrm>
            <a:off x="956131" y="3651870"/>
            <a:ext cx="7231896"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创建动作，将匹配到的</a:t>
            </a:r>
            <a:r>
              <a:rPr lang="en-US" altLang="zh-CN" sz="900" dirty="0">
                <a:solidFill>
                  <a:srgbClr val="4A4949"/>
                </a:solidFill>
                <a:latin typeface="微软雅黑" panose="020B0503020204020204" pitchFamily="34" charset="-122"/>
                <a:ea typeface="微软雅黑" panose="020B0503020204020204" pitchFamily="34" charset="-122"/>
              </a:rPr>
              <a:t>443</a:t>
            </a:r>
            <a:r>
              <a:rPr lang="zh-CN" altLang="en-US" sz="900" dirty="0">
                <a:solidFill>
                  <a:srgbClr val="4A4949"/>
                </a:solidFill>
                <a:latin typeface="微软雅黑" panose="020B0503020204020204" pitchFamily="34" charset="-122"/>
                <a:ea typeface="微软雅黑" panose="020B0503020204020204" pitchFamily="34" charset="-122"/>
              </a:rPr>
              <a:t>端口报文，从</a:t>
            </a:r>
            <a:r>
              <a:rPr lang="en-US" altLang="zh-CN" sz="900" dirty="0">
                <a:solidFill>
                  <a:srgbClr val="4A4949"/>
                </a:solidFill>
                <a:latin typeface="微软雅黑" panose="020B0503020204020204" pitchFamily="34" charset="-122"/>
                <a:ea typeface="微软雅黑" panose="020B0503020204020204" pitchFamily="34" charset="-122"/>
              </a:rPr>
              <a:t>HTTPS</a:t>
            </a:r>
            <a:r>
              <a:rPr lang="zh-CN" altLang="en-US" sz="900" dirty="0">
                <a:solidFill>
                  <a:srgbClr val="4A4949"/>
                </a:solidFill>
                <a:latin typeface="微软雅黑" panose="020B0503020204020204" pitchFamily="34" charset="-122"/>
                <a:ea typeface="微软雅黑" panose="020B0503020204020204" pitchFamily="34" charset="-122"/>
              </a:rPr>
              <a:t>队列上送到</a:t>
            </a:r>
            <a:r>
              <a:rPr lang="en-US" altLang="zh-CN" sz="900" dirty="0">
                <a:solidFill>
                  <a:srgbClr val="4A4949"/>
                </a:solidFill>
                <a:latin typeface="微软雅黑" panose="020B0503020204020204" pitchFamily="34" charset="-122"/>
                <a:ea typeface="微软雅黑" panose="020B0503020204020204" pitchFamily="34" charset="-122"/>
              </a:rPr>
              <a:t>CPU</a:t>
            </a:r>
          </a:p>
        </p:txBody>
      </p:sp>
      <p:sp>
        <p:nvSpPr>
          <p:cNvPr id="11" name="矩形 10"/>
          <p:cNvSpPr/>
          <p:nvPr/>
        </p:nvSpPr>
        <p:spPr>
          <a:xfrm>
            <a:off x="953598" y="2544746"/>
            <a:ext cx="7231896"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创建类，匹配已创建的</a:t>
            </a:r>
            <a:r>
              <a:rPr lang="en-US" altLang="zh-CN" sz="900" dirty="0">
                <a:solidFill>
                  <a:srgbClr val="4A4949"/>
                </a:solidFill>
                <a:latin typeface="微软雅黑" panose="020B0503020204020204" pitchFamily="34" charset="-122"/>
                <a:ea typeface="微软雅黑" panose="020B0503020204020204" pitchFamily="34" charset="-122"/>
              </a:rPr>
              <a:t>ACL </a:t>
            </a:r>
            <a:r>
              <a:rPr lang="en-US" altLang="zh-CN" sz="900" dirty="0" err="1">
                <a:solidFill>
                  <a:srgbClr val="4A4949"/>
                </a:solidFill>
                <a:latin typeface="微软雅黑" panose="020B0503020204020204" pitchFamily="34" charset="-122"/>
                <a:ea typeface="微软雅黑" panose="020B0503020204020204" pitchFamily="34" charset="-122"/>
              </a:rPr>
              <a:t>web_https</a:t>
            </a:r>
            <a:r>
              <a:rPr lang="en-US" altLang="zh-CN" sz="900" dirty="0">
                <a:solidFill>
                  <a:srgbClr val="4A4949"/>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177984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40264" y="4601765"/>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2" name="文本框 1"/>
          <p:cNvSpPr txBox="1"/>
          <p:nvPr/>
        </p:nvSpPr>
        <p:spPr>
          <a:xfrm>
            <a:off x="2516189" y="373064"/>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34" name="矩形 33"/>
          <p:cNvSpPr/>
          <p:nvPr/>
        </p:nvSpPr>
        <p:spPr>
          <a:xfrm>
            <a:off x="1015332" y="1574326"/>
            <a:ext cx="7236804" cy="673388"/>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a:t>
            </a:r>
            <a:r>
              <a:rPr lang="en-US" altLang="zh-CN" sz="1100" kern="0" dirty="0" err="1">
                <a:solidFill>
                  <a:srgbClr val="262626"/>
                </a:solidFill>
                <a:latin typeface="微软雅黑" panose="020B0503020204020204" pitchFamily="34" charset="-122"/>
                <a:ea typeface="微软雅黑" panose="020B0503020204020204" pitchFamily="34" charset="-122"/>
              </a:rPr>
              <a:t>acl</a:t>
            </a:r>
            <a:r>
              <a:rPr lang="en-US" altLang="zh-CN" sz="1100" kern="0" dirty="0">
                <a:solidFill>
                  <a:srgbClr val="262626"/>
                </a:solidFill>
                <a:latin typeface="微软雅黑" panose="020B0503020204020204" pitchFamily="34" charset="-122"/>
                <a:ea typeface="微软雅黑" panose="020B0503020204020204" pitchFamily="34" charset="-122"/>
              </a:rPr>
              <a:t> advanced name </a:t>
            </a:r>
            <a:r>
              <a:rPr lang="en-US" altLang="zh-CN" sz="1100" kern="0" dirty="0" err="1">
                <a:solidFill>
                  <a:srgbClr val="262626"/>
                </a:solidFill>
                <a:latin typeface="微软雅黑" panose="020B0503020204020204" pitchFamily="34" charset="-122"/>
                <a:ea typeface="微软雅黑" panose="020B0503020204020204" pitchFamily="34" charset="-122"/>
              </a:rPr>
              <a:t>ip_in</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[BRAS-acl-ipv4-adv-ip_in] rule 0 permit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user-group web</a:t>
            </a:r>
          </a:p>
        </p:txBody>
      </p:sp>
      <p:sp>
        <p:nvSpPr>
          <p:cNvPr id="3" name="矩形 2"/>
          <p:cNvSpPr/>
          <p:nvPr/>
        </p:nvSpPr>
        <p:spPr>
          <a:xfrm>
            <a:off x="1015332" y="2764256"/>
            <a:ext cx="7229076" cy="733871"/>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traffic classifier </a:t>
            </a:r>
            <a:r>
              <a:rPr lang="en-US" altLang="zh-CN" sz="1100" kern="0" dirty="0" err="1">
                <a:solidFill>
                  <a:srgbClr val="262626"/>
                </a:solidFill>
                <a:latin typeface="微软雅黑" panose="020B0503020204020204" pitchFamily="34" charset="-122"/>
                <a:ea typeface="微软雅黑" panose="020B0503020204020204" pitchFamily="34" charset="-122"/>
              </a:rPr>
              <a:t>ip_in_cpu</a:t>
            </a:r>
            <a:r>
              <a:rPr lang="en-US" altLang="zh-CN" sz="1100" kern="0" dirty="0">
                <a:solidFill>
                  <a:srgbClr val="262626"/>
                </a:solidFill>
                <a:latin typeface="微软雅黑" panose="020B0503020204020204" pitchFamily="34" charset="-122"/>
                <a:ea typeface="微软雅黑" panose="020B0503020204020204" pitchFamily="34" charset="-122"/>
              </a:rPr>
              <a:t> operator and</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[BRAS-classifier-</a:t>
            </a:r>
            <a:r>
              <a:rPr lang="en-US" altLang="zh-CN" sz="1100" kern="0" dirty="0" err="1">
                <a:solidFill>
                  <a:srgbClr val="262626"/>
                </a:solidFill>
                <a:latin typeface="微软雅黑" panose="020B0503020204020204" pitchFamily="34" charset="-122"/>
                <a:ea typeface="微软雅黑" panose="020B0503020204020204" pitchFamily="34" charset="-122"/>
              </a:rPr>
              <a:t>ip_in_cpu</a:t>
            </a:r>
            <a:r>
              <a:rPr lang="en-US" altLang="zh-CN" sz="1100" kern="0" dirty="0">
                <a:solidFill>
                  <a:srgbClr val="262626"/>
                </a:solidFill>
                <a:latin typeface="微软雅黑" panose="020B0503020204020204" pitchFamily="34" charset="-122"/>
                <a:ea typeface="微软雅黑" panose="020B0503020204020204" pitchFamily="34" charset="-122"/>
              </a:rPr>
              <a:t>] if-match </a:t>
            </a:r>
            <a:r>
              <a:rPr lang="en-US" altLang="zh-CN" sz="1100" kern="0" dirty="0" err="1">
                <a:solidFill>
                  <a:srgbClr val="262626"/>
                </a:solidFill>
                <a:latin typeface="微软雅黑" panose="020B0503020204020204" pitchFamily="34" charset="-122"/>
                <a:ea typeface="微软雅黑" panose="020B0503020204020204" pitchFamily="34" charset="-122"/>
              </a:rPr>
              <a:t>acl</a:t>
            </a:r>
            <a:r>
              <a:rPr lang="en-US" altLang="zh-CN" sz="1100" kern="0" dirty="0">
                <a:solidFill>
                  <a:srgbClr val="262626"/>
                </a:solidFill>
                <a:latin typeface="微软雅黑" panose="020B0503020204020204" pitchFamily="34" charset="-122"/>
                <a:ea typeface="微软雅黑" panose="020B0503020204020204" pitchFamily="34" charset="-122"/>
              </a:rPr>
              <a:t> name </a:t>
            </a:r>
            <a:r>
              <a:rPr lang="en-US" altLang="zh-CN" sz="1100" kern="0" dirty="0" err="1">
                <a:solidFill>
                  <a:srgbClr val="262626"/>
                </a:solidFill>
                <a:latin typeface="微软雅黑" panose="020B0503020204020204" pitchFamily="34" charset="-122"/>
                <a:ea typeface="微软雅黑" panose="020B0503020204020204" pitchFamily="34" charset="-122"/>
              </a:rPr>
              <a:t>ip_in</a:t>
            </a:r>
            <a:endParaRPr lang="en-US" altLang="zh-CN" sz="1100" kern="0" dirty="0">
              <a:solidFill>
                <a:srgbClr val="262626"/>
              </a:solidFill>
              <a:latin typeface="微软雅黑" panose="020B0503020204020204" pitchFamily="34" charset="-122"/>
              <a:ea typeface="微软雅黑" panose="020B0503020204020204" pitchFamily="34" charset="-122"/>
            </a:endParaRPr>
          </a:p>
        </p:txBody>
      </p:sp>
      <p:sp>
        <p:nvSpPr>
          <p:cNvPr id="5" name="矩形 4"/>
          <p:cNvSpPr/>
          <p:nvPr/>
        </p:nvSpPr>
        <p:spPr>
          <a:xfrm>
            <a:off x="953598" y="1167594"/>
            <a:ext cx="7073640" cy="369332"/>
          </a:xfrm>
          <a:prstGeom prst="rect">
            <a:avLst/>
          </a:prstGeom>
        </p:spPr>
        <p:txBody>
          <a:bodyPr wrap="square">
            <a:spAutoFit/>
          </a:bodyPr>
          <a:lstStyle/>
          <a:p>
            <a:pPr lvl="0" algn="just"/>
            <a:r>
              <a:rPr lang="zh-CN" altLang="en-US" sz="900" dirty="0">
                <a:solidFill>
                  <a:srgbClr val="FF0000"/>
                </a:solidFill>
                <a:latin typeface="微软雅黑" panose="020B0503020204020204" pitchFamily="34" charset="-122"/>
                <a:ea typeface="微软雅黑" panose="020B0503020204020204" pitchFamily="34" charset="-122"/>
              </a:rPr>
              <a:t>无感知场景</a:t>
            </a:r>
            <a:r>
              <a:rPr lang="zh-CN" altLang="en-US" sz="900" dirty="0">
                <a:solidFill>
                  <a:srgbClr val="4A4949"/>
                </a:solidFill>
                <a:latin typeface="微软雅黑" panose="020B0503020204020204" pitchFamily="34" charset="-122"/>
                <a:ea typeface="微软雅黑" panose="020B0503020204020204" pitchFamily="34" charset="-122"/>
              </a:rPr>
              <a:t>，需要</a:t>
            </a:r>
            <a:r>
              <a:rPr lang="en-US" altLang="zh-CN" sz="900" dirty="0" err="1">
                <a:solidFill>
                  <a:srgbClr val="4A4949"/>
                </a:solidFill>
                <a:latin typeface="微软雅黑" panose="020B0503020204020204" pitchFamily="34" charset="-122"/>
                <a:ea typeface="微软雅黑" panose="020B0503020204020204" pitchFamily="34" charset="-122"/>
              </a:rPr>
              <a:t>QoS</a:t>
            </a:r>
            <a:r>
              <a:rPr lang="zh-CN" altLang="en-US" sz="900" dirty="0">
                <a:solidFill>
                  <a:srgbClr val="4A4949"/>
                </a:solidFill>
                <a:latin typeface="微软雅黑" panose="020B0503020204020204" pitchFamily="34" charset="-122"/>
                <a:ea typeface="微软雅黑" panose="020B0503020204020204" pitchFamily="34" charset="-122"/>
              </a:rPr>
              <a:t>中开启普通</a:t>
            </a:r>
            <a:r>
              <a:rPr lang="en-US" altLang="zh-CN" sz="900" dirty="0">
                <a:solidFill>
                  <a:srgbClr val="4A4949"/>
                </a:solidFill>
                <a:latin typeface="微软雅黑" panose="020B0503020204020204" pitchFamily="34" charset="-122"/>
                <a:ea typeface="微软雅黑" panose="020B0503020204020204" pitchFamily="34" charset="-122"/>
              </a:rPr>
              <a:t>IP</a:t>
            </a:r>
            <a:r>
              <a:rPr lang="zh-CN" altLang="en-US" sz="900" dirty="0">
                <a:solidFill>
                  <a:srgbClr val="4A4949"/>
                </a:solidFill>
                <a:latin typeface="微软雅黑" panose="020B0503020204020204" pitchFamily="34" charset="-122"/>
                <a:ea typeface="微软雅黑" panose="020B0503020204020204" pitchFamily="34" charset="-122"/>
              </a:rPr>
              <a:t>报文上送</a:t>
            </a:r>
            <a:r>
              <a:rPr lang="en-US" altLang="zh-CN" sz="900" dirty="0">
                <a:solidFill>
                  <a:srgbClr val="4A4949"/>
                </a:solidFill>
                <a:latin typeface="微软雅黑" panose="020B0503020204020204" pitchFamily="34" charset="-122"/>
                <a:ea typeface="微软雅黑" panose="020B0503020204020204" pitchFamily="34" charset="-122"/>
              </a:rPr>
              <a:t>CPU</a:t>
            </a:r>
            <a:r>
              <a:rPr lang="zh-CN" altLang="en-US" sz="900" dirty="0">
                <a:solidFill>
                  <a:srgbClr val="4A4949"/>
                </a:solidFill>
                <a:latin typeface="微软雅黑" panose="020B0503020204020204" pitchFamily="34" charset="-122"/>
                <a:ea typeface="微软雅黑" panose="020B0503020204020204" pitchFamily="34" charset="-122"/>
              </a:rPr>
              <a:t>：</a:t>
            </a:r>
            <a:endParaRPr lang="en-US" altLang="zh-CN" sz="900" dirty="0">
              <a:solidFill>
                <a:srgbClr val="4A4949"/>
              </a:solidFill>
              <a:latin typeface="微软雅黑" panose="020B0503020204020204" pitchFamily="34" charset="-122"/>
              <a:ea typeface="微软雅黑" panose="020B0503020204020204" pitchFamily="34" charset="-122"/>
            </a:endParaRPr>
          </a:p>
          <a:p>
            <a:pPr lvl="0" algn="just"/>
            <a:r>
              <a:rPr lang="zh-CN" altLang="en-US" sz="900" dirty="0">
                <a:solidFill>
                  <a:srgbClr val="4A4949"/>
                </a:solidFill>
                <a:latin typeface="微软雅黑" panose="020B0503020204020204" pitchFamily="34" charset="-122"/>
                <a:ea typeface="微软雅黑" panose="020B0503020204020204" pitchFamily="34" charset="-122"/>
              </a:rPr>
              <a:t>配置前域用户侧接口入方向</a:t>
            </a:r>
            <a:r>
              <a:rPr lang="en-US" altLang="zh-CN" sz="900" dirty="0">
                <a:solidFill>
                  <a:srgbClr val="4A4949"/>
                </a:solidFill>
                <a:latin typeface="微软雅黑" panose="020B0503020204020204" pitchFamily="34" charset="-122"/>
                <a:ea typeface="微软雅黑" panose="020B0503020204020204" pitchFamily="34" charset="-122"/>
              </a:rPr>
              <a:t>ACL</a:t>
            </a:r>
            <a:r>
              <a:rPr lang="zh-CN" altLang="en-US" sz="900" dirty="0">
                <a:solidFill>
                  <a:srgbClr val="4A4949"/>
                </a:solidFill>
                <a:latin typeface="微软雅黑" panose="020B0503020204020204" pitchFamily="34" charset="-122"/>
                <a:ea typeface="微软雅黑" panose="020B0503020204020204" pitchFamily="34" charset="-122"/>
              </a:rPr>
              <a:t>，匹配所有前域用户组</a:t>
            </a:r>
            <a:r>
              <a:rPr lang="en-US" altLang="zh-CN" sz="900" dirty="0">
                <a:solidFill>
                  <a:srgbClr val="4A4949"/>
                </a:solidFill>
                <a:latin typeface="微软雅黑" panose="020B0503020204020204" pitchFamily="34" charset="-122"/>
                <a:ea typeface="微软雅黑" panose="020B0503020204020204" pitchFamily="34" charset="-122"/>
              </a:rPr>
              <a:t>IP</a:t>
            </a:r>
            <a:r>
              <a:rPr lang="zh-CN" altLang="en-US" sz="900" dirty="0">
                <a:solidFill>
                  <a:srgbClr val="4A4949"/>
                </a:solidFill>
                <a:latin typeface="微软雅黑" panose="020B0503020204020204" pitchFamily="34" charset="-122"/>
                <a:ea typeface="微软雅黑" panose="020B0503020204020204" pitchFamily="34" charset="-122"/>
              </a:rPr>
              <a:t>报文</a:t>
            </a:r>
          </a:p>
        </p:txBody>
      </p:sp>
      <p:sp>
        <p:nvSpPr>
          <p:cNvPr id="6" name="矩形 5"/>
          <p:cNvSpPr/>
          <p:nvPr/>
        </p:nvSpPr>
        <p:spPr>
          <a:xfrm>
            <a:off x="956131" y="2463738"/>
            <a:ext cx="7231896"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创建类，匹配所有前域用户组报文</a:t>
            </a:r>
            <a:endParaRPr lang="en-US" altLang="zh-CN" sz="900" dirty="0">
              <a:solidFill>
                <a:srgbClr val="4A4949"/>
              </a:solidFill>
              <a:latin typeface="微软雅黑" panose="020B0503020204020204" pitchFamily="34" charset="-122"/>
              <a:ea typeface="微软雅黑" panose="020B0503020204020204" pitchFamily="34" charset="-122"/>
            </a:endParaRPr>
          </a:p>
        </p:txBody>
      </p:sp>
      <p:sp>
        <p:nvSpPr>
          <p:cNvPr id="21" name="标题 1"/>
          <p:cNvSpPr>
            <a:spLocks noGrp="1"/>
          </p:cNvSpPr>
          <p:nvPr>
            <p:ph type="title"/>
          </p:nvPr>
        </p:nvSpPr>
        <p:spPr/>
        <p:txBody>
          <a:bodyPr/>
          <a:lstStyle/>
          <a:p>
            <a:r>
              <a:rPr lang="en-US" altLang="zh-CN" dirty="0" err="1" smtClean="0"/>
              <a:t>IPoE</a:t>
            </a:r>
            <a:r>
              <a:rPr lang="en-US" altLang="zh-CN" dirty="0" smtClean="0"/>
              <a:t> WEB</a:t>
            </a:r>
            <a:r>
              <a:rPr lang="zh-CN" altLang="en-US" dirty="0" smtClean="0"/>
              <a:t>认证</a:t>
            </a:r>
            <a:endParaRPr lang="zh-CN" altLang="en-US" dirty="0"/>
          </a:p>
        </p:txBody>
      </p:sp>
      <p:sp>
        <p:nvSpPr>
          <p:cNvPr id="9" name="矩形 8"/>
          <p:cNvSpPr/>
          <p:nvPr/>
        </p:nvSpPr>
        <p:spPr>
          <a:xfrm>
            <a:off x="1015332" y="3921900"/>
            <a:ext cx="7229076" cy="656346"/>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traffic behavior </a:t>
            </a:r>
            <a:r>
              <a:rPr lang="en-US" altLang="zh-CN" sz="1100" kern="0" dirty="0" err="1">
                <a:solidFill>
                  <a:srgbClr val="262626"/>
                </a:solidFill>
                <a:latin typeface="微软雅黑" panose="020B0503020204020204" pitchFamily="34" charset="-122"/>
                <a:ea typeface="微软雅黑" panose="020B0503020204020204" pitchFamily="34" charset="-122"/>
              </a:rPr>
              <a:t>ip_in_cpu</a:t>
            </a:r>
            <a:r>
              <a:rPr lang="en-US" altLang="zh-CN" sz="1100" kern="0" dirty="0">
                <a:solidFill>
                  <a:srgbClr val="262626"/>
                </a:solidFill>
                <a:latin typeface="微软雅黑" panose="020B0503020204020204" pitchFamily="34" charset="-122"/>
                <a:ea typeface="微软雅黑" panose="020B0503020204020204" pitchFamily="34" charset="-122"/>
              </a:rPr>
              <a:t> </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[BRAS-behavior-</a:t>
            </a:r>
            <a:r>
              <a:rPr lang="en-US" altLang="zh-CN" sz="1100" kern="0" dirty="0" err="1">
                <a:solidFill>
                  <a:srgbClr val="262626"/>
                </a:solidFill>
                <a:latin typeface="微软雅黑" panose="020B0503020204020204" pitchFamily="34" charset="-122"/>
                <a:ea typeface="微软雅黑" panose="020B0503020204020204" pitchFamily="34" charset="-122"/>
              </a:rPr>
              <a:t>ip_in_cpu</a:t>
            </a:r>
            <a:r>
              <a:rPr lang="en-US" altLang="zh-CN" sz="1100" kern="0" dirty="0">
                <a:solidFill>
                  <a:srgbClr val="262626"/>
                </a:solidFill>
                <a:latin typeface="微软雅黑" panose="020B0503020204020204" pitchFamily="34" charset="-122"/>
                <a:ea typeface="微软雅黑" panose="020B0503020204020204" pitchFamily="34" charset="-122"/>
              </a:rPr>
              <a:t>] </a:t>
            </a:r>
            <a:r>
              <a:rPr lang="en-US" altLang="zh-CN" sz="1100" kern="0" dirty="0">
                <a:latin typeface="微软雅黑" panose="020B0503020204020204" pitchFamily="34" charset="-122"/>
                <a:ea typeface="微软雅黑" panose="020B0503020204020204" pitchFamily="34" charset="-122"/>
              </a:rPr>
              <a:t>redirect </a:t>
            </a:r>
            <a:r>
              <a:rPr lang="en-US" altLang="zh-CN" sz="1100" kern="0" dirty="0" err="1">
                <a:solidFill>
                  <a:srgbClr val="FF0000"/>
                </a:solidFill>
                <a:latin typeface="微软雅黑" panose="020B0503020204020204" pitchFamily="34" charset="-122"/>
                <a:ea typeface="微软雅黑" panose="020B0503020204020204" pitchFamily="34" charset="-122"/>
              </a:rPr>
              <a:t>cpu</a:t>
            </a:r>
            <a:endParaRPr lang="en-US" altLang="zh-CN" sz="1100" kern="0" dirty="0">
              <a:solidFill>
                <a:srgbClr val="FF0000"/>
              </a:solidFill>
              <a:latin typeface="微软雅黑" panose="020B0503020204020204" pitchFamily="34" charset="-122"/>
              <a:ea typeface="微软雅黑" panose="020B0503020204020204" pitchFamily="34" charset="-122"/>
            </a:endParaRPr>
          </a:p>
        </p:txBody>
      </p:sp>
      <p:sp>
        <p:nvSpPr>
          <p:cNvPr id="10" name="矩形 9"/>
          <p:cNvSpPr/>
          <p:nvPr/>
        </p:nvSpPr>
        <p:spPr>
          <a:xfrm>
            <a:off x="956131" y="3651870"/>
            <a:ext cx="7231896"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创建动作，将所有报文上送</a:t>
            </a:r>
            <a:r>
              <a:rPr lang="en-US" altLang="zh-CN" sz="900" dirty="0">
                <a:solidFill>
                  <a:srgbClr val="4A4949"/>
                </a:solidFill>
                <a:latin typeface="微软雅黑" panose="020B0503020204020204" pitchFamily="34" charset="-122"/>
                <a:ea typeface="微软雅黑" panose="020B0503020204020204" pitchFamily="34" charset="-122"/>
              </a:rPr>
              <a:t>CPU</a:t>
            </a:r>
            <a:r>
              <a:rPr lang="zh-CN" altLang="en-US" sz="900" dirty="0">
                <a:solidFill>
                  <a:srgbClr val="4A4949"/>
                </a:solidFill>
                <a:latin typeface="微软雅黑" panose="020B0503020204020204" pitchFamily="34" charset="-122"/>
                <a:ea typeface="微软雅黑" panose="020B0503020204020204" pitchFamily="34" charset="-122"/>
              </a:rPr>
              <a:t>处理，用于对用户报文特征进行识别，以便提取用户信息，进行无感知认证</a:t>
            </a:r>
            <a:endParaRPr lang="en-US" altLang="zh-CN" sz="900" dirty="0">
              <a:solidFill>
                <a:srgbClr val="4A494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8048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40264" y="4601765"/>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2" name="文本框 1"/>
          <p:cNvSpPr txBox="1"/>
          <p:nvPr/>
        </p:nvSpPr>
        <p:spPr>
          <a:xfrm>
            <a:off x="2516189" y="373064"/>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34" name="矩形 33"/>
          <p:cNvSpPr/>
          <p:nvPr/>
        </p:nvSpPr>
        <p:spPr>
          <a:xfrm>
            <a:off x="1015332" y="1574326"/>
            <a:ext cx="7236804" cy="673388"/>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a:t>
            </a:r>
            <a:r>
              <a:rPr lang="en-US" altLang="zh-CN" sz="1100" kern="0" dirty="0" err="1">
                <a:solidFill>
                  <a:srgbClr val="262626"/>
                </a:solidFill>
                <a:latin typeface="微软雅黑" panose="020B0503020204020204" pitchFamily="34" charset="-122"/>
                <a:ea typeface="微软雅黑" panose="020B0503020204020204" pitchFamily="34" charset="-122"/>
              </a:rPr>
              <a:t>acl</a:t>
            </a:r>
            <a:r>
              <a:rPr lang="en-US" altLang="zh-CN" sz="1100" kern="0" dirty="0">
                <a:solidFill>
                  <a:srgbClr val="262626"/>
                </a:solidFill>
                <a:latin typeface="微软雅黑" panose="020B0503020204020204" pitchFamily="34" charset="-122"/>
                <a:ea typeface="微软雅黑" panose="020B0503020204020204" pitchFamily="34" charset="-122"/>
              </a:rPr>
              <a:t> advanced name </a:t>
            </a:r>
            <a:r>
              <a:rPr lang="en-US" altLang="zh-CN" sz="1100" kern="0" dirty="0" err="1">
                <a:solidFill>
                  <a:srgbClr val="262626"/>
                </a:solidFill>
                <a:latin typeface="微软雅黑" panose="020B0503020204020204" pitchFamily="34" charset="-122"/>
                <a:ea typeface="微软雅黑" panose="020B0503020204020204" pitchFamily="34" charset="-122"/>
              </a:rPr>
              <a:t>ip_in</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[BRAS-acl-ipv4-adv-ip_in] rule 0 permit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user-group web</a:t>
            </a:r>
          </a:p>
        </p:txBody>
      </p:sp>
      <p:sp>
        <p:nvSpPr>
          <p:cNvPr id="3" name="矩形 2"/>
          <p:cNvSpPr/>
          <p:nvPr/>
        </p:nvSpPr>
        <p:spPr>
          <a:xfrm>
            <a:off x="1015332" y="2764256"/>
            <a:ext cx="7229076" cy="733871"/>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traffic classifier </a:t>
            </a:r>
            <a:r>
              <a:rPr lang="en-US" altLang="zh-CN" sz="1100" kern="0" dirty="0" err="1">
                <a:solidFill>
                  <a:srgbClr val="262626"/>
                </a:solidFill>
                <a:latin typeface="微软雅黑" panose="020B0503020204020204" pitchFamily="34" charset="-122"/>
                <a:ea typeface="微软雅黑" panose="020B0503020204020204" pitchFamily="34" charset="-122"/>
              </a:rPr>
              <a:t>ip_in_deny</a:t>
            </a:r>
            <a:r>
              <a:rPr lang="en-US" altLang="zh-CN" sz="1100" kern="0" dirty="0">
                <a:solidFill>
                  <a:srgbClr val="262626"/>
                </a:solidFill>
                <a:latin typeface="微软雅黑" panose="020B0503020204020204" pitchFamily="34" charset="-122"/>
                <a:ea typeface="微软雅黑" panose="020B0503020204020204" pitchFamily="34" charset="-122"/>
              </a:rPr>
              <a:t> operator and</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[BRAS-classifier-</a:t>
            </a:r>
            <a:r>
              <a:rPr lang="en-US" altLang="zh-CN" sz="1100" kern="0" dirty="0" err="1">
                <a:solidFill>
                  <a:srgbClr val="262626"/>
                </a:solidFill>
                <a:latin typeface="微软雅黑" panose="020B0503020204020204" pitchFamily="34" charset="-122"/>
                <a:ea typeface="微软雅黑" panose="020B0503020204020204" pitchFamily="34" charset="-122"/>
              </a:rPr>
              <a:t>ip_in_deny</a:t>
            </a:r>
            <a:r>
              <a:rPr lang="en-US" altLang="zh-CN" sz="1100" kern="0" dirty="0">
                <a:solidFill>
                  <a:srgbClr val="262626"/>
                </a:solidFill>
                <a:latin typeface="微软雅黑" panose="020B0503020204020204" pitchFamily="34" charset="-122"/>
                <a:ea typeface="微软雅黑" panose="020B0503020204020204" pitchFamily="34" charset="-122"/>
              </a:rPr>
              <a:t>] if-match </a:t>
            </a:r>
            <a:r>
              <a:rPr lang="en-US" altLang="zh-CN" sz="1100" kern="0" dirty="0" err="1">
                <a:solidFill>
                  <a:srgbClr val="262626"/>
                </a:solidFill>
                <a:latin typeface="微软雅黑" panose="020B0503020204020204" pitchFamily="34" charset="-122"/>
                <a:ea typeface="微软雅黑" panose="020B0503020204020204" pitchFamily="34" charset="-122"/>
              </a:rPr>
              <a:t>acl</a:t>
            </a:r>
            <a:r>
              <a:rPr lang="en-US" altLang="zh-CN" sz="1100" kern="0" dirty="0">
                <a:solidFill>
                  <a:srgbClr val="262626"/>
                </a:solidFill>
                <a:latin typeface="微软雅黑" panose="020B0503020204020204" pitchFamily="34" charset="-122"/>
                <a:ea typeface="微软雅黑" panose="020B0503020204020204" pitchFamily="34" charset="-122"/>
              </a:rPr>
              <a:t> name </a:t>
            </a:r>
            <a:r>
              <a:rPr lang="en-US" altLang="zh-CN" sz="1100" kern="0" dirty="0" err="1">
                <a:solidFill>
                  <a:srgbClr val="262626"/>
                </a:solidFill>
                <a:latin typeface="微软雅黑" panose="020B0503020204020204" pitchFamily="34" charset="-122"/>
                <a:ea typeface="微软雅黑" panose="020B0503020204020204" pitchFamily="34" charset="-122"/>
              </a:rPr>
              <a:t>ip_in</a:t>
            </a:r>
            <a:endParaRPr lang="en-US" altLang="zh-CN" sz="1100" kern="0" dirty="0">
              <a:solidFill>
                <a:srgbClr val="262626"/>
              </a:solidFill>
              <a:latin typeface="微软雅黑" panose="020B0503020204020204" pitchFamily="34" charset="-122"/>
              <a:ea typeface="微软雅黑" panose="020B0503020204020204" pitchFamily="34" charset="-122"/>
            </a:endParaRPr>
          </a:p>
        </p:txBody>
      </p:sp>
      <p:sp>
        <p:nvSpPr>
          <p:cNvPr id="5" name="矩形 4"/>
          <p:cNvSpPr/>
          <p:nvPr/>
        </p:nvSpPr>
        <p:spPr>
          <a:xfrm>
            <a:off x="953598" y="1167594"/>
            <a:ext cx="7073640" cy="3693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前域组，除放行和上送的</a:t>
            </a:r>
            <a:r>
              <a:rPr lang="en-US" altLang="zh-CN" sz="900" dirty="0">
                <a:solidFill>
                  <a:srgbClr val="4A4949"/>
                </a:solidFill>
                <a:latin typeface="微软雅黑" panose="020B0503020204020204" pitchFamily="34" charset="-122"/>
                <a:ea typeface="微软雅黑" panose="020B0503020204020204" pitchFamily="34" charset="-122"/>
              </a:rPr>
              <a:t>80</a:t>
            </a:r>
            <a:r>
              <a:rPr lang="zh-CN" altLang="en-US" sz="900" dirty="0">
                <a:solidFill>
                  <a:srgbClr val="4A4949"/>
                </a:solidFill>
                <a:latin typeface="微软雅黑" panose="020B0503020204020204" pitchFamily="34" charset="-122"/>
                <a:ea typeface="微软雅黑" panose="020B0503020204020204" pitchFamily="34" charset="-122"/>
              </a:rPr>
              <a:t>及</a:t>
            </a:r>
            <a:r>
              <a:rPr lang="en-US" altLang="zh-CN" sz="900" dirty="0">
                <a:solidFill>
                  <a:srgbClr val="4A4949"/>
                </a:solidFill>
                <a:latin typeface="微软雅黑" panose="020B0503020204020204" pitchFamily="34" charset="-122"/>
                <a:ea typeface="微软雅黑" panose="020B0503020204020204" pitchFamily="34" charset="-122"/>
              </a:rPr>
              <a:t>443</a:t>
            </a:r>
            <a:r>
              <a:rPr lang="zh-CN" altLang="en-US" sz="900" dirty="0">
                <a:solidFill>
                  <a:srgbClr val="4A4949"/>
                </a:solidFill>
                <a:latin typeface="微软雅黑" panose="020B0503020204020204" pitchFamily="34" charset="-122"/>
                <a:ea typeface="微软雅黑" panose="020B0503020204020204" pitchFamily="34" charset="-122"/>
              </a:rPr>
              <a:t>端口报文外，其他报文需要</a:t>
            </a:r>
            <a:r>
              <a:rPr lang="en-US" altLang="zh-CN" sz="900" dirty="0">
                <a:solidFill>
                  <a:srgbClr val="4A4949"/>
                </a:solidFill>
                <a:latin typeface="微软雅黑" panose="020B0503020204020204" pitchFamily="34" charset="-122"/>
                <a:ea typeface="微软雅黑" panose="020B0503020204020204" pitchFamily="34" charset="-122"/>
              </a:rPr>
              <a:t>deny</a:t>
            </a:r>
            <a:r>
              <a:rPr lang="zh-CN" altLang="en-US" sz="900" dirty="0">
                <a:solidFill>
                  <a:srgbClr val="4A4949"/>
                </a:solidFill>
                <a:latin typeface="微软雅黑" panose="020B0503020204020204" pitchFamily="34" charset="-122"/>
                <a:ea typeface="微软雅黑" panose="020B0503020204020204" pitchFamily="34" charset="-122"/>
              </a:rPr>
              <a:t>处理：</a:t>
            </a:r>
            <a:endParaRPr lang="en-US" altLang="zh-CN" sz="900" dirty="0">
              <a:solidFill>
                <a:srgbClr val="4A4949"/>
              </a:solidFill>
              <a:latin typeface="微软雅黑" panose="020B0503020204020204" pitchFamily="34" charset="-122"/>
              <a:ea typeface="微软雅黑" panose="020B0503020204020204" pitchFamily="34" charset="-122"/>
            </a:endParaRPr>
          </a:p>
          <a:p>
            <a:pPr lvl="0" algn="just"/>
            <a:r>
              <a:rPr lang="zh-CN" altLang="en-US" sz="900" dirty="0">
                <a:solidFill>
                  <a:srgbClr val="4A4949"/>
                </a:solidFill>
                <a:latin typeface="微软雅黑" panose="020B0503020204020204" pitchFamily="34" charset="-122"/>
                <a:ea typeface="微软雅黑" panose="020B0503020204020204" pitchFamily="34" charset="-122"/>
              </a:rPr>
              <a:t>配置前域用户侧接口入方向</a:t>
            </a:r>
            <a:r>
              <a:rPr lang="en-US" altLang="zh-CN" sz="900" dirty="0">
                <a:solidFill>
                  <a:srgbClr val="4A4949"/>
                </a:solidFill>
                <a:latin typeface="微软雅黑" panose="020B0503020204020204" pitchFamily="34" charset="-122"/>
                <a:ea typeface="微软雅黑" panose="020B0503020204020204" pitchFamily="34" charset="-122"/>
              </a:rPr>
              <a:t>ACL</a:t>
            </a:r>
            <a:r>
              <a:rPr lang="zh-CN" altLang="en-US" sz="900" dirty="0">
                <a:solidFill>
                  <a:srgbClr val="4A4949"/>
                </a:solidFill>
                <a:latin typeface="微软雅黑" panose="020B0503020204020204" pitchFamily="34" charset="-122"/>
                <a:ea typeface="微软雅黑" panose="020B0503020204020204" pitchFamily="34" charset="-122"/>
              </a:rPr>
              <a:t>，匹配所有前域</a:t>
            </a:r>
            <a:r>
              <a:rPr lang="en-US" altLang="zh-CN" sz="900" dirty="0">
                <a:solidFill>
                  <a:srgbClr val="4A4949"/>
                </a:solidFill>
                <a:latin typeface="微软雅黑" panose="020B0503020204020204" pitchFamily="34" charset="-122"/>
                <a:ea typeface="微软雅黑" panose="020B0503020204020204" pitchFamily="34" charset="-122"/>
              </a:rPr>
              <a:t>WEB</a:t>
            </a:r>
            <a:r>
              <a:rPr lang="zh-CN" altLang="en-US" sz="900" dirty="0">
                <a:solidFill>
                  <a:srgbClr val="4A4949"/>
                </a:solidFill>
                <a:latin typeface="微软雅黑" panose="020B0503020204020204" pitchFamily="34" charset="-122"/>
                <a:ea typeface="微软雅黑" panose="020B0503020204020204" pitchFamily="34" charset="-122"/>
              </a:rPr>
              <a:t>用户组</a:t>
            </a:r>
            <a:r>
              <a:rPr lang="en-US" altLang="zh-CN" sz="900" dirty="0">
                <a:solidFill>
                  <a:srgbClr val="4A4949"/>
                </a:solidFill>
                <a:latin typeface="微软雅黑" panose="020B0503020204020204" pitchFamily="34" charset="-122"/>
                <a:ea typeface="微软雅黑" panose="020B0503020204020204" pitchFamily="34" charset="-122"/>
              </a:rPr>
              <a:t>IP</a:t>
            </a:r>
            <a:r>
              <a:rPr lang="zh-CN" altLang="en-US" sz="900" dirty="0">
                <a:solidFill>
                  <a:srgbClr val="4A4949"/>
                </a:solidFill>
                <a:latin typeface="微软雅黑" panose="020B0503020204020204" pitchFamily="34" charset="-122"/>
                <a:ea typeface="微软雅黑" panose="020B0503020204020204" pitchFamily="34" charset="-122"/>
              </a:rPr>
              <a:t>报文</a:t>
            </a:r>
          </a:p>
        </p:txBody>
      </p:sp>
      <p:sp>
        <p:nvSpPr>
          <p:cNvPr id="6" name="矩形 5"/>
          <p:cNvSpPr/>
          <p:nvPr/>
        </p:nvSpPr>
        <p:spPr>
          <a:xfrm>
            <a:off x="956131" y="2463738"/>
            <a:ext cx="7231896"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创建类，匹配所有前域用户组报文</a:t>
            </a:r>
            <a:endParaRPr lang="en-US" altLang="zh-CN" sz="900" dirty="0">
              <a:solidFill>
                <a:srgbClr val="4A4949"/>
              </a:solidFill>
              <a:latin typeface="微软雅黑" panose="020B0503020204020204" pitchFamily="34" charset="-122"/>
              <a:ea typeface="微软雅黑" panose="020B0503020204020204" pitchFamily="34" charset="-122"/>
            </a:endParaRPr>
          </a:p>
        </p:txBody>
      </p:sp>
      <p:sp>
        <p:nvSpPr>
          <p:cNvPr id="21" name="标题 1"/>
          <p:cNvSpPr>
            <a:spLocks noGrp="1"/>
          </p:cNvSpPr>
          <p:nvPr>
            <p:ph type="title"/>
          </p:nvPr>
        </p:nvSpPr>
        <p:spPr/>
        <p:txBody>
          <a:bodyPr/>
          <a:lstStyle/>
          <a:p>
            <a:r>
              <a:rPr lang="en-US" altLang="zh-CN" dirty="0" err="1" smtClean="0"/>
              <a:t>IPoE</a:t>
            </a:r>
            <a:r>
              <a:rPr lang="en-US" altLang="zh-CN" dirty="0" smtClean="0"/>
              <a:t> WEB</a:t>
            </a:r>
            <a:r>
              <a:rPr lang="zh-CN" altLang="en-US" dirty="0" smtClean="0"/>
              <a:t>认证</a:t>
            </a:r>
            <a:endParaRPr lang="zh-CN" altLang="en-US" dirty="0"/>
          </a:p>
        </p:txBody>
      </p:sp>
      <p:sp>
        <p:nvSpPr>
          <p:cNvPr id="9" name="矩形 8"/>
          <p:cNvSpPr/>
          <p:nvPr/>
        </p:nvSpPr>
        <p:spPr>
          <a:xfrm>
            <a:off x="1015332" y="3921900"/>
            <a:ext cx="7229076" cy="556610"/>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traffic behavior </a:t>
            </a:r>
            <a:r>
              <a:rPr lang="en-US" altLang="zh-CN" sz="1100" kern="0" dirty="0" err="1">
                <a:solidFill>
                  <a:srgbClr val="262626"/>
                </a:solidFill>
                <a:latin typeface="微软雅黑" panose="020B0503020204020204" pitchFamily="34" charset="-122"/>
                <a:ea typeface="微软雅黑" panose="020B0503020204020204" pitchFamily="34" charset="-122"/>
              </a:rPr>
              <a:t>web_deny</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[BRAS-behavior-</a:t>
            </a:r>
            <a:r>
              <a:rPr lang="en-US" altLang="zh-CN" sz="1100" kern="0" dirty="0" err="1">
                <a:solidFill>
                  <a:srgbClr val="262626"/>
                </a:solidFill>
                <a:latin typeface="微软雅黑" panose="020B0503020204020204" pitchFamily="34" charset="-122"/>
                <a:ea typeface="微软雅黑" panose="020B0503020204020204" pitchFamily="34" charset="-122"/>
              </a:rPr>
              <a:t>web_deny</a:t>
            </a:r>
            <a:r>
              <a:rPr lang="en-US" altLang="zh-CN" sz="1100" kern="0" dirty="0">
                <a:solidFill>
                  <a:srgbClr val="262626"/>
                </a:solidFill>
                <a:latin typeface="微软雅黑" panose="020B0503020204020204" pitchFamily="34" charset="-122"/>
                <a:ea typeface="微软雅黑" panose="020B0503020204020204" pitchFamily="34" charset="-122"/>
              </a:rPr>
              <a:t>] </a:t>
            </a:r>
            <a:r>
              <a:rPr lang="en-US" altLang="zh-CN" sz="1100" kern="0" dirty="0">
                <a:solidFill>
                  <a:srgbClr val="FF0000"/>
                </a:solidFill>
                <a:latin typeface="微软雅黑" panose="020B0503020204020204" pitchFamily="34" charset="-122"/>
                <a:ea typeface="微软雅黑" panose="020B0503020204020204" pitchFamily="34" charset="-122"/>
              </a:rPr>
              <a:t>filter deny</a:t>
            </a:r>
          </a:p>
        </p:txBody>
      </p:sp>
      <p:sp>
        <p:nvSpPr>
          <p:cNvPr id="10" name="矩形 9"/>
          <p:cNvSpPr/>
          <p:nvPr/>
        </p:nvSpPr>
        <p:spPr>
          <a:xfrm>
            <a:off x="956131" y="3651870"/>
            <a:ext cx="7231896"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创建动作，将所有报文</a:t>
            </a:r>
            <a:r>
              <a:rPr lang="en-US" altLang="zh-CN" sz="900" dirty="0">
                <a:solidFill>
                  <a:srgbClr val="4A4949"/>
                </a:solidFill>
                <a:latin typeface="微软雅黑" panose="020B0503020204020204" pitchFamily="34" charset="-122"/>
                <a:ea typeface="微软雅黑" panose="020B0503020204020204" pitchFamily="34" charset="-122"/>
              </a:rPr>
              <a:t>deny</a:t>
            </a:r>
            <a:r>
              <a:rPr lang="zh-CN" altLang="en-US" sz="900" dirty="0">
                <a:solidFill>
                  <a:srgbClr val="4A4949"/>
                </a:solidFill>
                <a:latin typeface="微软雅黑" panose="020B0503020204020204" pitchFamily="34" charset="-122"/>
                <a:ea typeface="微软雅黑" panose="020B0503020204020204" pitchFamily="34" charset="-122"/>
              </a:rPr>
              <a:t>掉</a:t>
            </a:r>
            <a:endParaRPr lang="en-US" altLang="zh-CN" sz="900" dirty="0">
              <a:solidFill>
                <a:srgbClr val="4A494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425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40264" y="4601765"/>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2" name="文本框 1"/>
          <p:cNvSpPr txBox="1"/>
          <p:nvPr/>
        </p:nvSpPr>
        <p:spPr>
          <a:xfrm>
            <a:off x="2516189" y="373064"/>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34" name="矩形 33"/>
          <p:cNvSpPr/>
          <p:nvPr/>
        </p:nvSpPr>
        <p:spPr>
          <a:xfrm>
            <a:off x="1015332" y="1437624"/>
            <a:ext cx="7236804" cy="2000165"/>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a:t>
            </a:r>
            <a:r>
              <a:rPr lang="en-US" altLang="zh-CN" sz="1100" kern="0" dirty="0" err="1">
                <a:solidFill>
                  <a:srgbClr val="262626"/>
                </a:solidFill>
                <a:latin typeface="微软雅黑" panose="020B0503020204020204" pitchFamily="34" charset="-122"/>
                <a:ea typeface="微软雅黑" panose="020B0503020204020204" pitchFamily="34" charset="-122"/>
              </a:rPr>
              <a:t>qos</a:t>
            </a:r>
            <a:r>
              <a:rPr lang="en-US" altLang="zh-CN" sz="1100" kern="0" dirty="0">
                <a:solidFill>
                  <a:srgbClr val="262626"/>
                </a:solidFill>
                <a:latin typeface="微软雅黑" panose="020B0503020204020204" pitchFamily="34" charset="-122"/>
                <a:ea typeface="微软雅黑" panose="020B0503020204020204" pitchFamily="34" charset="-122"/>
              </a:rPr>
              <a:t> policy </a:t>
            </a:r>
            <a:r>
              <a:rPr lang="en-US" altLang="zh-CN" sz="1100" kern="0" dirty="0" err="1">
                <a:solidFill>
                  <a:srgbClr val="262626"/>
                </a:solidFill>
                <a:latin typeface="微软雅黑" panose="020B0503020204020204" pitchFamily="34" charset="-122"/>
                <a:ea typeface="微软雅黑" panose="020B0503020204020204" pitchFamily="34" charset="-122"/>
              </a:rPr>
              <a:t>web_in</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qospolicy</a:t>
            </a:r>
            <a:r>
              <a:rPr lang="en-US" altLang="zh-CN"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err="1">
                <a:solidFill>
                  <a:srgbClr val="262626"/>
                </a:solidFill>
                <a:latin typeface="微软雅黑" panose="020B0503020204020204" pitchFamily="34" charset="-122"/>
                <a:ea typeface="微软雅黑" panose="020B0503020204020204" pitchFamily="34" charset="-122"/>
              </a:rPr>
              <a:t>web_in</a:t>
            </a:r>
            <a:r>
              <a:rPr lang="en-US" altLang="zh-CN" sz="1100" kern="0" dirty="0">
                <a:solidFill>
                  <a:srgbClr val="262626"/>
                </a:solidFill>
                <a:latin typeface="微软雅黑" panose="020B0503020204020204" pitchFamily="34" charset="-122"/>
                <a:ea typeface="微软雅黑" panose="020B0503020204020204" pitchFamily="34" charset="-122"/>
              </a:rPr>
              <a:t>] classifier </a:t>
            </a:r>
            <a:r>
              <a:rPr lang="en-US" altLang="zh-CN" sz="1100" kern="0" dirty="0" err="1">
                <a:solidFill>
                  <a:srgbClr val="262626"/>
                </a:solidFill>
                <a:latin typeface="微软雅黑" panose="020B0503020204020204" pitchFamily="34" charset="-122"/>
                <a:ea typeface="微软雅黑" panose="020B0503020204020204" pitchFamily="34" charset="-122"/>
              </a:rPr>
              <a:t>web_in_permit</a:t>
            </a:r>
            <a:r>
              <a:rPr lang="en-US" altLang="zh-CN" sz="1100" kern="0" dirty="0">
                <a:solidFill>
                  <a:srgbClr val="262626"/>
                </a:solidFill>
                <a:latin typeface="微软雅黑" panose="020B0503020204020204" pitchFamily="34" charset="-122"/>
                <a:ea typeface="微软雅黑" panose="020B0503020204020204" pitchFamily="34" charset="-122"/>
              </a:rPr>
              <a:t> behavior </a:t>
            </a:r>
            <a:r>
              <a:rPr lang="en-US" altLang="zh-CN" sz="1100" kern="0" dirty="0" err="1">
                <a:solidFill>
                  <a:srgbClr val="262626"/>
                </a:solidFill>
                <a:latin typeface="微软雅黑" panose="020B0503020204020204" pitchFamily="34" charset="-122"/>
                <a:ea typeface="微软雅黑" panose="020B0503020204020204" pitchFamily="34" charset="-122"/>
              </a:rPr>
              <a:t>web_in_permit</a:t>
            </a:r>
            <a:r>
              <a:rPr lang="en-US" altLang="zh-CN" sz="1100" kern="0" dirty="0">
                <a:solidFill>
                  <a:srgbClr val="262626"/>
                </a:solidFill>
                <a:latin typeface="微软雅黑" panose="020B0503020204020204" pitchFamily="34" charset="-122"/>
                <a:ea typeface="微软雅黑" panose="020B0503020204020204" pitchFamily="34" charset="-122"/>
              </a:rPr>
              <a:t>      //</a:t>
            </a:r>
            <a:r>
              <a:rPr lang="zh-CN" altLang="en-US" sz="1100" kern="0" dirty="0">
                <a:solidFill>
                  <a:srgbClr val="262626"/>
                </a:solidFill>
                <a:latin typeface="微软雅黑" panose="020B0503020204020204" pitchFamily="34" charset="-122"/>
                <a:ea typeface="微软雅黑" panose="020B0503020204020204" pitchFamily="34" charset="-122"/>
              </a:rPr>
              <a:t>放通内网及</a:t>
            </a:r>
            <a:r>
              <a:rPr lang="en-US" altLang="zh-CN" sz="1100" kern="0" dirty="0">
                <a:solidFill>
                  <a:srgbClr val="262626"/>
                </a:solidFill>
                <a:latin typeface="微软雅黑" panose="020B0503020204020204" pitchFamily="34" charset="-122"/>
                <a:ea typeface="微软雅黑" panose="020B0503020204020204" pitchFamily="34" charset="-122"/>
              </a:rPr>
              <a:t>DNS</a:t>
            </a:r>
            <a:r>
              <a:rPr lang="zh-CN" altLang="en-US" sz="1100" kern="0" dirty="0">
                <a:solidFill>
                  <a:srgbClr val="262626"/>
                </a:solidFill>
                <a:latin typeface="微软雅黑" panose="020B0503020204020204" pitchFamily="34" charset="-122"/>
                <a:ea typeface="微软雅黑" panose="020B0503020204020204" pitchFamily="34" charset="-122"/>
              </a:rPr>
              <a:t>资源</a:t>
            </a:r>
            <a:r>
              <a:rPr lang="en-US" altLang="zh-CN" sz="1100" kern="0" dirty="0">
                <a:solidFill>
                  <a:srgbClr val="262626"/>
                </a:solidFill>
                <a:latin typeface="微软雅黑" panose="020B0503020204020204" pitchFamily="34" charset="-122"/>
                <a:ea typeface="微软雅黑" panose="020B0503020204020204" pitchFamily="34" charset="-122"/>
              </a:rPr>
              <a:t> </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qospolicy</a:t>
            </a:r>
            <a:r>
              <a:rPr lang="en-US" altLang="zh-CN"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err="1">
                <a:solidFill>
                  <a:srgbClr val="262626"/>
                </a:solidFill>
                <a:latin typeface="微软雅黑" panose="020B0503020204020204" pitchFamily="34" charset="-122"/>
                <a:ea typeface="微软雅黑" panose="020B0503020204020204" pitchFamily="34" charset="-122"/>
              </a:rPr>
              <a:t>web_in</a:t>
            </a:r>
            <a:r>
              <a:rPr lang="en-US" altLang="zh-CN" sz="1100" kern="0" dirty="0">
                <a:solidFill>
                  <a:srgbClr val="262626"/>
                </a:solidFill>
                <a:latin typeface="微软雅黑" panose="020B0503020204020204" pitchFamily="34" charset="-122"/>
                <a:ea typeface="微软雅黑" panose="020B0503020204020204" pitchFamily="34" charset="-122"/>
              </a:rPr>
              <a:t>] classifier </a:t>
            </a:r>
            <a:r>
              <a:rPr lang="en-US" altLang="zh-CN" sz="1100" kern="0" dirty="0" err="1">
                <a:solidFill>
                  <a:srgbClr val="262626"/>
                </a:solidFill>
                <a:latin typeface="微软雅黑" panose="020B0503020204020204" pitchFamily="34" charset="-122"/>
                <a:ea typeface="微软雅黑" panose="020B0503020204020204" pitchFamily="34" charset="-122"/>
              </a:rPr>
              <a:t>web_http</a:t>
            </a:r>
            <a:r>
              <a:rPr lang="en-US" altLang="zh-CN" sz="1100" kern="0" dirty="0">
                <a:solidFill>
                  <a:srgbClr val="262626"/>
                </a:solidFill>
                <a:latin typeface="微软雅黑" panose="020B0503020204020204" pitchFamily="34" charset="-122"/>
                <a:ea typeface="微软雅黑" panose="020B0503020204020204" pitchFamily="34" charset="-122"/>
              </a:rPr>
              <a:t> behavior </a:t>
            </a:r>
            <a:r>
              <a:rPr lang="en-US" altLang="zh-CN" sz="1100" kern="0" dirty="0" err="1">
                <a:solidFill>
                  <a:srgbClr val="262626"/>
                </a:solidFill>
                <a:latin typeface="微软雅黑" panose="020B0503020204020204" pitchFamily="34" charset="-122"/>
                <a:ea typeface="微软雅黑" panose="020B0503020204020204" pitchFamily="34" charset="-122"/>
              </a:rPr>
              <a:t>web_http</a:t>
            </a:r>
            <a:r>
              <a:rPr lang="en-US" altLang="zh-CN" sz="1100" kern="0" dirty="0">
                <a:solidFill>
                  <a:srgbClr val="262626"/>
                </a:solidFill>
                <a:latin typeface="微软雅黑" panose="020B0503020204020204" pitchFamily="34" charset="-122"/>
                <a:ea typeface="微软雅黑" panose="020B0503020204020204" pitchFamily="34" charset="-122"/>
              </a:rPr>
              <a:t>                       //</a:t>
            </a:r>
            <a:r>
              <a:rPr lang="zh-CN" altLang="en-US" sz="1100" kern="0" dirty="0">
                <a:solidFill>
                  <a:srgbClr val="262626"/>
                </a:solidFill>
                <a:latin typeface="微软雅黑" panose="020B0503020204020204" pitchFamily="34" charset="-122"/>
                <a:ea typeface="微软雅黑" panose="020B0503020204020204" pitchFamily="34" charset="-122"/>
              </a:rPr>
              <a:t>上送</a:t>
            </a:r>
            <a:r>
              <a:rPr lang="en-US" altLang="zh-CN" sz="1100" kern="0" dirty="0">
                <a:solidFill>
                  <a:srgbClr val="262626"/>
                </a:solidFill>
                <a:latin typeface="微软雅黑" panose="020B0503020204020204" pitchFamily="34" charset="-122"/>
                <a:ea typeface="微软雅黑" panose="020B0503020204020204" pitchFamily="34" charset="-122"/>
              </a:rPr>
              <a:t>80</a:t>
            </a:r>
            <a:r>
              <a:rPr lang="zh-CN" altLang="en-US" sz="1100" kern="0" dirty="0">
                <a:solidFill>
                  <a:srgbClr val="262626"/>
                </a:solidFill>
                <a:latin typeface="微软雅黑" panose="020B0503020204020204" pitchFamily="34" charset="-122"/>
                <a:ea typeface="微软雅黑" panose="020B0503020204020204" pitchFamily="34" charset="-122"/>
              </a:rPr>
              <a:t>端口报文至</a:t>
            </a:r>
            <a:r>
              <a:rPr lang="en-US" altLang="zh-CN" sz="1100" kern="0" dirty="0">
                <a:solidFill>
                  <a:srgbClr val="262626"/>
                </a:solidFill>
                <a:latin typeface="微软雅黑" panose="020B0503020204020204" pitchFamily="34" charset="-122"/>
                <a:ea typeface="微软雅黑" panose="020B0503020204020204" pitchFamily="34" charset="-122"/>
              </a:rPr>
              <a:t>CPU</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qospolicy</a:t>
            </a:r>
            <a:r>
              <a:rPr lang="en-US" altLang="zh-CN"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err="1">
                <a:solidFill>
                  <a:srgbClr val="262626"/>
                </a:solidFill>
                <a:latin typeface="微软雅黑" panose="020B0503020204020204" pitchFamily="34" charset="-122"/>
                <a:ea typeface="微软雅黑" panose="020B0503020204020204" pitchFamily="34" charset="-122"/>
              </a:rPr>
              <a:t>web_in</a:t>
            </a:r>
            <a:r>
              <a:rPr lang="en-US" altLang="zh-CN" sz="1100" kern="0" dirty="0">
                <a:solidFill>
                  <a:srgbClr val="262626"/>
                </a:solidFill>
                <a:latin typeface="微软雅黑" panose="020B0503020204020204" pitchFamily="34" charset="-122"/>
                <a:ea typeface="微软雅黑" panose="020B0503020204020204" pitchFamily="34" charset="-122"/>
              </a:rPr>
              <a:t>] classifier web_https behavior web_https                    //</a:t>
            </a:r>
            <a:r>
              <a:rPr lang="zh-CN" altLang="en-US" sz="1100" kern="0" dirty="0">
                <a:solidFill>
                  <a:srgbClr val="262626"/>
                </a:solidFill>
                <a:latin typeface="微软雅黑" panose="020B0503020204020204" pitchFamily="34" charset="-122"/>
                <a:ea typeface="微软雅黑" panose="020B0503020204020204" pitchFamily="34" charset="-122"/>
              </a:rPr>
              <a:t>上送</a:t>
            </a:r>
            <a:r>
              <a:rPr lang="en-US" altLang="zh-CN" sz="1100" kern="0" dirty="0">
                <a:solidFill>
                  <a:srgbClr val="262626"/>
                </a:solidFill>
                <a:latin typeface="微软雅黑" panose="020B0503020204020204" pitchFamily="34" charset="-122"/>
                <a:ea typeface="微软雅黑" panose="020B0503020204020204" pitchFamily="34" charset="-122"/>
              </a:rPr>
              <a:t>443</a:t>
            </a:r>
            <a:r>
              <a:rPr lang="zh-CN" altLang="en-US" sz="1100" kern="0" dirty="0">
                <a:solidFill>
                  <a:srgbClr val="262626"/>
                </a:solidFill>
                <a:latin typeface="微软雅黑" panose="020B0503020204020204" pitchFamily="34" charset="-122"/>
                <a:ea typeface="微软雅黑" panose="020B0503020204020204" pitchFamily="34" charset="-122"/>
              </a:rPr>
              <a:t>端口报文至</a:t>
            </a:r>
            <a:r>
              <a:rPr lang="en-US" altLang="zh-CN" sz="1100" kern="0" dirty="0">
                <a:solidFill>
                  <a:srgbClr val="262626"/>
                </a:solidFill>
                <a:latin typeface="微软雅黑" panose="020B0503020204020204" pitchFamily="34" charset="-122"/>
                <a:ea typeface="微软雅黑" panose="020B0503020204020204" pitchFamily="34" charset="-122"/>
              </a:rPr>
              <a:t>CPU</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qospolicy</a:t>
            </a:r>
            <a:r>
              <a:rPr lang="en-US" altLang="zh-CN"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err="1">
                <a:solidFill>
                  <a:srgbClr val="262626"/>
                </a:solidFill>
                <a:latin typeface="微软雅黑" panose="020B0503020204020204" pitchFamily="34" charset="-122"/>
                <a:ea typeface="微软雅黑" panose="020B0503020204020204" pitchFamily="34" charset="-122"/>
              </a:rPr>
              <a:t>web_in</a:t>
            </a:r>
            <a:r>
              <a:rPr lang="en-US" altLang="zh-CN" sz="1100" kern="0" dirty="0">
                <a:solidFill>
                  <a:srgbClr val="262626"/>
                </a:solidFill>
                <a:latin typeface="微软雅黑" panose="020B0503020204020204" pitchFamily="34" charset="-122"/>
                <a:ea typeface="微软雅黑" panose="020B0503020204020204" pitchFamily="34" charset="-122"/>
              </a:rPr>
              <a:t>] classifier </a:t>
            </a:r>
            <a:r>
              <a:rPr lang="en-US" altLang="zh-CN" sz="1100" kern="0" dirty="0" err="1">
                <a:solidFill>
                  <a:srgbClr val="262626"/>
                </a:solidFill>
                <a:latin typeface="微软雅黑" panose="020B0503020204020204" pitchFamily="34" charset="-122"/>
                <a:ea typeface="微软雅黑" panose="020B0503020204020204" pitchFamily="34" charset="-122"/>
              </a:rPr>
              <a:t>ip_cpu</a:t>
            </a:r>
            <a:r>
              <a:rPr lang="en-US" altLang="zh-CN" sz="1100" kern="0" dirty="0">
                <a:solidFill>
                  <a:srgbClr val="262626"/>
                </a:solidFill>
                <a:latin typeface="微软雅黑" panose="020B0503020204020204" pitchFamily="34" charset="-122"/>
                <a:ea typeface="微软雅黑" panose="020B0503020204020204" pitchFamily="34" charset="-122"/>
              </a:rPr>
              <a:t> behavior </a:t>
            </a:r>
            <a:r>
              <a:rPr lang="en-US" altLang="zh-CN" sz="1100" kern="0" dirty="0" err="1">
                <a:solidFill>
                  <a:srgbClr val="262626"/>
                </a:solidFill>
                <a:latin typeface="微软雅黑" panose="020B0503020204020204" pitchFamily="34" charset="-122"/>
                <a:ea typeface="微软雅黑" panose="020B0503020204020204" pitchFamily="34" charset="-122"/>
              </a:rPr>
              <a:t>web_cpu</a:t>
            </a:r>
            <a:r>
              <a:rPr lang="en-US" altLang="zh-CN" sz="1100" kern="0" dirty="0">
                <a:solidFill>
                  <a:srgbClr val="262626"/>
                </a:solidFill>
                <a:latin typeface="微软雅黑" panose="020B0503020204020204" pitchFamily="34" charset="-122"/>
                <a:ea typeface="微软雅黑" panose="020B0503020204020204" pitchFamily="34" charset="-122"/>
              </a:rPr>
              <a:t>                            //</a:t>
            </a:r>
            <a:r>
              <a:rPr lang="zh-CN" altLang="en-US" sz="1100" kern="0" dirty="0">
                <a:solidFill>
                  <a:srgbClr val="262626"/>
                </a:solidFill>
                <a:latin typeface="微软雅黑" panose="020B0503020204020204" pitchFamily="34" charset="-122"/>
                <a:ea typeface="微软雅黑" panose="020B0503020204020204" pitchFamily="34" charset="-122"/>
              </a:rPr>
              <a:t>其他报文上送</a:t>
            </a:r>
            <a:r>
              <a:rPr lang="en-US" altLang="zh-CN" sz="1100" kern="0" dirty="0">
                <a:solidFill>
                  <a:srgbClr val="262626"/>
                </a:solidFill>
                <a:latin typeface="微软雅黑" panose="020B0503020204020204" pitchFamily="34" charset="-122"/>
                <a:ea typeface="微软雅黑" panose="020B0503020204020204" pitchFamily="34" charset="-122"/>
              </a:rPr>
              <a:t>CPU</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qospolicy</a:t>
            </a:r>
            <a:r>
              <a:rPr lang="en-US" altLang="zh-CN"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err="1">
                <a:solidFill>
                  <a:srgbClr val="262626"/>
                </a:solidFill>
                <a:latin typeface="微软雅黑" panose="020B0503020204020204" pitchFamily="34" charset="-122"/>
                <a:ea typeface="微软雅黑" panose="020B0503020204020204" pitchFamily="34" charset="-122"/>
              </a:rPr>
              <a:t>web_in</a:t>
            </a:r>
            <a:r>
              <a:rPr lang="en-US" altLang="zh-CN" sz="1100" kern="0" dirty="0">
                <a:solidFill>
                  <a:srgbClr val="262626"/>
                </a:solidFill>
                <a:latin typeface="微软雅黑" panose="020B0503020204020204" pitchFamily="34" charset="-122"/>
                <a:ea typeface="微软雅黑" panose="020B0503020204020204" pitchFamily="34" charset="-122"/>
              </a:rPr>
              <a:t>] classifier </a:t>
            </a:r>
            <a:r>
              <a:rPr lang="en-US" altLang="zh-CN" sz="1100" kern="0" dirty="0" err="1">
                <a:solidFill>
                  <a:srgbClr val="262626"/>
                </a:solidFill>
                <a:latin typeface="微软雅黑" panose="020B0503020204020204" pitchFamily="34" charset="-122"/>
                <a:ea typeface="微软雅黑" panose="020B0503020204020204" pitchFamily="34" charset="-122"/>
              </a:rPr>
              <a:t>ip_deny</a:t>
            </a:r>
            <a:r>
              <a:rPr lang="en-US" altLang="zh-CN" sz="1100" kern="0" dirty="0">
                <a:solidFill>
                  <a:srgbClr val="262626"/>
                </a:solidFill>
                <a:latin typeface="微软雅黑" panose="020B0503020204020204" pitchFamily="34" charset="-122"/>
                <a:ea typeface="微软雅黑" panose="020B0503020204020204" pitchFamily="34" charset="-122"/>
              </a:rPr>
              <a:t> behavior </a:t>
            </a:r>
            <a:r>
              <a:rPr lang="en-US" altLang="zh-CN" sz="1100" kern="0" dirty="0" err="1">
                <a:solidFill>
                  <a:srgbClr val="262626"/>
                </a:solidFill>
                <a:latin typeface="微软雅黑" panose="020B0503020204020204" pitchFamily="34" charset="-122"/>
                <a:ea typeface="微软雅黑" panose="020B0503020204020204" pitchFamily="34" charset="-122"/>
              </a:rPr>
              <a:t>web_deny</a:t>
            </a:r>
            <a:r>
              <a:rPr lang="en-US" altLang="zh-CN" sz="1100" kern="0" dirty="0">
                <a:solidFill>
                  <a:srgbClr val="262626"/>
                </a:solidFill>
                <a:latin typeface="微软雅黑" panose="020B0503020204020204" pitchFamily="34" charset="-122"/>
                <a:ea typeface="微软雅黑" panose="020B0503020204020204" pitchFamily="34" charset="-122"/>
              </a:rPr>
              <a:t>                        //</a:t>
            </a:r>
            <a:r>
              <a:rPr lang="zh-CN" altLang="en-US" sz="1100" kern="0" dirty="0">
                <a:solidFill>
                  <a:srgbClr val="262626"/>
                </a:solidFill>
                <a:latin typeface="微软雅黑" panose="020B0503020204020204" pitchFamily="34" charset="-122"/>
                <a:ea typeface="微软雅黑" panose="020B0503020204020204" pitchFamily="34" charset="-122"/>
              </a:rPr>
              <a:t>阻止其他报文</a:t>
            </a:r>
            <a:endParaRPr lang="en-US" altLang="zh-CN" sz="1100" kern="0" dirty="0">
              <a:solidFill>
                <a:srgbClr val="262626"/>
              </a:solidFill>
              <a:latin typeface="微软雅黑" panose="020B0503020204020204" pitchFamily="34" charset="-122"/>
              <a:ea typeface="微软雅黑" panose="020B0503020204020204" pitchFamily="34" charset="-122"/>
            </a:endParaRPr>
          </a:p>
        </p:txBody>
      </p:sp>
      <p:sp>
        <p:nvSpPr>
          <p:cNvPr id="5" name="矩形 4"/>
          <p:cNvSpPr/>
          <p:nvPr/>
        </p:nvSpPr>
        <p:spPr>
          <a:xfrm>
            <a:off x="953598" y="1167594"/>
            <a:ext cx="7073640"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创建</a:t>
            </a:r>
            <a:r>
              <a:rPr lang="en-US" altLang="zh-CN" sz="900" dirty="0" err="1">
                <a:solidFill>
                  <a:srgbClr val="4A4949"/>
                </a:solidFill>
                <a:latin typeface="微软雅黑" panose="020B0503020204020204" pitchFamily="34" charset="-122"/>
                <a:ea typeface="微软雅黑" panose="020B0503020204020204" pitchFamily="34" charset="-122"/>
              </a:rPr>
              <a:t>QoS</a:t>
            </a:r>
            <a:r>
              <a:rPr lang="zh-CN" altLang="en-US" sz="900" dirty="0">
                <a:solidFill>
                  <a:srgbClr val="4A4949"/>
                </a:solidFill>
                <a:latin typeface="微软雅黑" panose="020B0503020204020204" pitchFamily="34" charset="-122"/>
                <a:ea typeface="微软雅黑" panose="020B0503020204020204" pitchFamily="34" charset="-122"/>
              </a:rPr>
              <a:t>，分别按顺序添加</a:t>
            </a:r>
            <a:r>
              <a:rPr lang="en-US" altLang="zh-CN" sz="900" dirty="0">
                <a:solidFill>
                  <a:srgbClr val="4A4949"/>
                </a:solidFill>
                <a:latin typeface="微软雅黑" panose="020B0503020204020204" pitchFamily="34" charset="-122"/>
                <a:ea typeface="微软雅黑" panose="020B0503020204020204" pitchFamily="34" charset="-122"/>
              </a:rPr>
              <a:t>CB</a:t>
            </a:r>
            <a:r>
              <a:rPr lang="zh-CN" altLang="en-US" sz="900" dirty="0">
                <a:solidFill>
                  <a:srgbClr val="4A4949"/>
                </a:solidFill>
                <a:latin typeface="微软雅黑" panose="020B0503020204020204" pitchFamily="34" charset="-122"/>
                <a:ea typeface="微软雅黑" panose="020B0503020204020204" pitchFamily="34" charset="-122"/>
              </a:rPr>
              <a:t>对</a:t>
            </a:r>
          </a:p>
        </p:txBody>
      </p:sp>
      <p:sp>
        <p:nvSpPr>
          <p:cNvPr id="21" name="标题 1"/>
          <p:cNvSpPr>
            <a:spLocks noGrp="1"/>
          </p:cNvSpPr>
          <p:nvPr>
            <p:ph type="title"/>
          </p:nvPr>
        </p:nvSpPr>
        <p:spPr/>
        <p:txBody>
          <a:bodyPr/>
          <a:lstStyle/>
          <a:p>
            <a:r>
              <a:rPr lang="en-US" altLang="zh-CN" dirty="0" err="1" smtClean="0"/>
              <a:t>IPoE</a:t>
            </a:r>
            <a:r>
              <a:rPr lang="en-US" altLang="zh-CN" dirty="0" smtClean="0"/>
              <a:t> WEB</a:t>
            </a:r>
            <a:r>
              <a:rPr lang="zh-CN" altLang="en-US" dirty="0" smtClean="0"/>
              <a:t>认证</a:t>
            </a:r>
            <a:endParaRPr lang="zh-CN" altLang="en-US" dirty="0"/>
          </a:p>
        </p:txBody>
      </p:sp>
      <p:sp>
        <p:nvSpPr>
          <p:cNvPr id="9" name="矩形 8"/>
          <p:cNvSpPr/>
          <p:nvPr/>
        </p:nvSpPr>
        <p:spPr>
          <a:xfrm>
            <a:off x="1015332" y="3921900"/>
            <a:ext cx="7229076" cy="394737"/>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a:t>
            </a:r>
            <a:r>
              <a:rPr lang="en-US" altLang="zh-CN" sz="1100" kern="0" dirty="0" err="1">
                <a:solidFill>
                  <a:srgbClr val="262626"/>
                </a:solidFill>
                <a:latin typeface="微软雅黑" panose="020B0503020204020204" pitchFamily="34" charset="-122"/>
                <a:ea typeface="微软雅黑" panose="020B0503020204020204" pitchFamily="34" charset="-122"/>
              </a:rPr>
              <a:t>qos</a:t>
            </a:r>
            <a:r>
              <a:rPr lang="en-US" altLang="zh-CN" sz="1100" kern="0" dirty="0">
                <a:solidFill>
                  <a:srgbClr val="262626"/>
                </a:solidFill>
                <a:latin typeface="微软雅黑" panose="020B0503020204020204" pitchFamily="34" charset="-122"/>
                <a:ea typeface="微软雅黑" panose="020B0503020204020204" pitchFamily="34" charset="-122"/>
              </a:rPr>
              <a:t> apply policy web global inbound</a:t>
            </a:r>
          </a:p>
        </p:txBody>
      </p:sp>
      <p:sp>
        <p:nvSpPr>
          <p:cNvPr id="10" name="矩形 9"/>
          <p:cNvSpPr/>
          <p:nvPr/>
        </p:nvSpPr>
        <p:spPr>
          <a:xfrm>
            <a:off x="956131" y="3651870"/>
            <a:ext cx="7231896"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在全局下，对接收的用户流量应用</a:t>
            </a:r>
            <a:r>
              <a:rPr lang="en-US" altLang="zh-CN" sz="900" dirty="0" err="1">
                <a:solidFill>
                  <a:srgbClr val="4A4949"/>
                </a:solidFill>
                <a:latin typeface="微软雅黑" panose="020B0503020204020204" pitchFamily="34" charset="-122"/>
                <a:ea typeface="微软雅黑" panose="020B0503020204020204" pitchFamily="34" charset="-122"/>
              </a:rPr>
              <a:t>QoS</a:t>
            </a:r>
            <a:r>
              <a:rPr lang="zh-CN" altLang="en-US" sz="900" dirty="0">
                <a:solidFill>
                  <a:srgbClr val="4A4949"/>
                </a:solidFill>
                <a:latin typeface="微软雅黑" panose="020B0503020204020204" pitchFamily="34" charset="-122"/>
                <a:ea typeface="微软雅黑" panose="020B0503020204020204" pitchFamily="34" charset="-122"/>
              </a:rPr>
              <a:t>策略，策略名为</a:t>
            </a:r>
            <a:r>
              <a:rPr lang="en-US" altLang="zh-CN" sz="900" dirty="0" err="1">
                <a:solidFill>
                  <a:srgbClr val="4A4949"/>
                </a:solidFill>
                <a:latin typeface="微软雅黑" panose="020B0503020204020204" pitchFamily="34" charset="-122"/>
                <a:ea typeface="微软雅黑" panose="020B0503020204020204" pitchFamily="34" charset="-122"/>
              </a:rPr>
              <a:t>web_in</a:t>
            </a:r>
            <a:endParaRPr lang="en-US" altLang="zh-CN" sz="900" dirty="0">
              <a:solidFill>
                <a:srgbClr val="4A494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8502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40264" y="4601765"/>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2" name="文本框 1"/>
          <p:cNvSpPr txBox="1"/>
          <p:nvPr/>
        </p:nvSpPr>
        <p:spPr>
          <a:xfrm>
            <a:off x="2516189" y="373064"/>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34" name="矩形 33"/>
          <p:cNvSpPr/>
          <p:nvPr/>
        </p:nvSpPr>
        <p:spPr>
          <a:xfrm>
            <a:off x="1015332" y="1437624"/>
            <a:ext cx="7236804" cy="1135924"/>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a:t>
            </a:r>
            <a:r>
              <a:rPr lang="en-US" altLang="zh-CN" sz="1100" kern="0" dirty="0" err="1">
                <a:solidFill>
                  <a:srgbClr val="262626"/>
                </a:solidFill>
                <a:latin typeface="微软雅黑" panose="020B0503020204020204" pitchFamily="34" charset="-122"/>
                <a:ea typeface="微软雅黑" panose="020B0503020204020204" pitchFamily="34" charset="-122"/>
              </a:rPr>
              <a:t>acl</a:t>
            </a:r>
            <a:r>
              <a:rPr lang="en-US" altLang="zh-CN" sz="1100" kern="0" dirty="0">
                <a:solidFill>
                  <a:srgbClr val="262626"/>
                </a:solidFill>
                <a:latin typeface="微软雅黑" panose="020B0503020204020204" pitchFamily="34" charset="-122"/>
                <a:ea typeface="微软雅黑" panose="020B0503020204020204" pitchFamily="34" charset="-122"/>
              </a:rPr>
              <a:t> advanced name </a:t>
            </a:r>
            <a:r>
              <a:rPr lang="en-US" altLang="zh-CN" sz="1100" kern="0" dirty="0" err="1">
                <a:solidFill>
                  <a:srgbClr val="262626"/>
                </a:solidFill>
                <a:latin typeface="微软雅黑" panose="020B0503020204020204" pitchFamily="34" charset="-122"/>
                <a:ea typeface="微软雅黑" panose="020B0503020204020204" pitchFamily="34" charset="-122"/>
              </a:rPr>
              <a:t>web_out_permit</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[BRAS-acl-ipv4-adv-web_out_permit] rule 0 permit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source 4.4.4.5 0 user-group web</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[BRAS-acl-ipv4-adv-web_out_permit] rule 0 permit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source 4.4.4.6 0 user-group web</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[BRAS-acl-ipv4-adv-web_out_permit] rule 0 permit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source 8.8.8.8 0 user-group web</a:t>
            </a:r>
          </a:p>
        </p:txBody>
      </p:sp>
      <p:sp>
        <p:nvSpPr>
          <p:cNvPr id="3" name="矩形 2"/>
          <p:cNvSpPr/>
          <p:nvPr/>
        </p:nvSpPr>
        <p:spPr>
          <a:xfrm>
            <a:off x="1015332" y="2917999"/>
            <a:ext cx="7229076" cy="733871"/>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traffic classifier </a:t>
            </a:r>
            <a:r>
              <a:rPr lang="en-US" altLang="zh-CN" sz="1100" kern="0" dirty="0" err="1">
                <a:solidFill>
                  <a:srgbClr val="262626"/>
                </a:solidFill>
                <a:latin typeface="微软雅黑" panose="020B0503020204020204" pitchFamily="34" charset="-122"/>
                <a:ea typeface="微软雅黑" panose="020B0503020204020204" pitchFamily="34" charset="-122"/>
              </a:rPr>
              <a:t>web_out_permit</a:t>
            </a:r>
            <a:r>
              <a:rPr lang="en-US" altLang="zh-CN" sz="1100" kern="0" dirty="0">
                <a:solidFill>
                  <a:srgbClr val="262626"/>
                </a:solidFill>
                <a:latin typeface="微软雅黑" panose="020B0503020204020204" pitchFamily="34" charset="-122"/>
                <a:ea typeface="微软雅黑" panose="020B0503020204020204" pitchFamily="34" charset="-122"/>
              </a:rPr>
              <a:t> operator and</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[BRAS-classifier-</a:t>
            </a:r>
            <a:r>
              <a:rPr lang="en-US" altLang="zh-CN" sz="1100" kern="0" dirty="0" err="1">
                <a:solidFill>
                  <a:srgbClr val="262626"/>
                </a:solidFill>
                <a:latin typeface="微软雅黑" panose="020B0503020204020204" pitchFamily="34" charset="-122"/>
                <a:ea typeface="微软雅黑" panose="020B0503020204020204" pitchFamily="34" charset="-122"/>
              </a:rPr>
              <a:t>web_out_permit</a:t>
            </a:r>
            <a:r>
              <a:rPr lang="en-US" altLang="zh-CN" sz="1100" kern="0" dirty="0">
                <a:solidFill>
                  <a:srgbClr val="262626"/>
                </a:solidFill>
                <a:latin typeface="微软雅黑" panose="020B0503020204020204" pitchFamily="34" charset="-122"/>
                <a:ea typeface="微软雅黑" panose="020B0503020204020204" pitchFamily="34" charset="-122"/>
              </a:rPr>
              <a:t>] if-match </a:t>
            </a:r>
            <a:r>
              <a:rPr lang="en-US" altLang="zh-CN" sz="1100" kern="0" dirty="0" err="1">
                <a:solidFill>
                  <a:srgbClr val="262626"/>
                </a:solidFill>
                <a:latin typeface="微软雅黑" panose="020B0503020204020204" pitchFamily="34" charset="-122"/>
                <a:ea typeface="微软雅黑" panose="020B0503020204020204" pitchFamily="34" charset="-122"/>
              </a:rPr>
              <a:t>acl</a:t>
            </a:r>
            <a:r>
              <a:rPr lang="en-US" altLang="zh-CN" sz="1100" kern="0" dirty="0">
                <a:solidFill>
                  <a:srgbClr val="262626"/>
                </a:solidFill>
                <a:latin typeface="微软雅黑" panose="020B0503020204020204" pitchFamily="34" charset="-122"/>
                <a:ea typeface="微软雅黑" panose="020B0503020204020204" pitchFamily="34" charset="-122"/>
              </a:rPr>
              <a:t> name </a:t>
            </a:r>
            <a:r>
              <a:rPr lang="en-US" altLang="zh-CN" sz="1100" kern="0" dirty="0" err="1">
                <a:solidFill>
                  <a:srgbClr val="262626"/>
                </a:solidFill>
                <a:latin typeface="微软雅黑" panose="020B0503020204020204" pitchFamily="34" charset="-122"/>
                <a:ea typeface="微软雅黑" panose="020B0503020204020204" pitchFamily="34" charset="-122"/>
              </a:rPr>
              <a:t>web_out_permit</a:t>
            </a:r>
            <a:endParaRPr lang="en-US" altLang="zh-CN" sz="1100" kern="0" dirty="0">
              <a:solidFill>
                <a:srgbClr val="262626"/>
              </a:solidFill>
              <a:latin typeface="微软雅黑" panose="020B0503020204020204" pitchFamily="34" charset="-122"/>
              <a:ea typeface="微软雅黑" panose="020B0503020204020204" pitchFamily="34" charset="-122"/>
            </a:endParaRPr>
          </a:p>
        </p:txBody>
      </p:sp>
      <p:sp>
        <p:nvSpPr>
          <p:cNvPr id="5" name="矩形 4"/>
          <p:cNvSpPr/>
          <p:nvPr/>
        </p:nvSpPr>
        <p:spPr>
          <a:xfrm>
            <a:off x="953598" y="1167594"/>
            <a:ext cx="7073640" cy="230832"/>
          </a:xfrm>
          <a:prstGeom prst="rect">
            <a:avLst/>
          </a:prstGeom>
        </p:spPr>
        <p:txBody>
          <a:bodyPr wrap="square">
            <a:spAutoFit/>
          </a:bodyPr>
          <a:lstStyle/>
          <a:p>
            <a:pPr lvl="0" algn="just"/>
            <a:r>
              <a:rPr lang="zh-CN" altLang="en-US" sz="900" dirty="0">
                <a:solidFill>
                  <a:srgbClr val="FF0000"/>
                </a:solidFill>
                <a:latin typeface="微软雅黑" panose="020B0503020204020204" pitchFamily="34" charset="-122"/>
                <a:ea typeface="微软雅黑" panose="020B0503020204020204" pitchFamily="34" charset="-122"/>
              </a:rPr>
              <a:t>用户出方向 </a:t>
            </a:r>
            <a:r>
              <a:rPr lang="zh-CN" altLang="en-US" sz="900" dirty="0">
                <a:solidFill>
                  <a:srgbClr val="4A4949"/>
                </a:solidFill>
                <a:latin typeface="微软雅黑" panose="020B0503020204020204" pitchFamily="34" charset="-122"/>
                <a:ea typeface="微软雅黑" panose="020B0503020204020204" pitchFamily="34" charset="-122"/>
              </a:rPr>
              <a:t>创建</a:t>
            </a:r>
            <a:r>
              <a:rPr lang="en-US" altLang="zh-CN" sz="900" dirty="0">
                <a:solidFill>
                  <a:srgbClr val="4A4949"/>
                </a:solidFill>
                <a:latin typeface="微软雅黑" panose="020B0503020204020204" pitchFamily="34" charset="-122"/>
                <a:ea typeface="微软雅黑" panose="020B0503020204020204" pitchFamily="34" charset="-122"/>
              </a:rPr>
              <a:t>ACL </a:t>
            </a:r>
            <a:r>
              <a:rPr lang="zh-CN" altLang="en-US" sz="900" dirty="0">
                <a:solidFill>
                  <a:srgbClr val="4A4949"/>
                </a:solidFill>
                <a:latin typeface="微软雅黑" panose="020B0503020204020204" pitchFamily="34" charset="-122"/>
                <a:ea typeface="微软雅黑" panose="020B0503020204020204" pitchFamily="34" charset="-122"/>
              </a:rPr>
              <a:t>匹配内网服务器、</a:t>
            </a:r>
            <a:r>
              <a:rPr lang="en-US" altLang="zh-CN" sz="900" dirty="0">
                <a:solidFill>
                  <a:srgbClr val="4A4949"/>
                </a:solidFill>
                <a:latin typeface="微软雅黑" panose="020B0503020204020204" pitchFamily="34" charset="-122"/>
                <a:ea typeface="微软雅黑" panose="020B0503020204020204" pitchFamily="34" charset="-122"/>
              </a:rPr>
              <a:t>DNS</a:t>
            </a:r>
            <a:r>
              <a:rPr lang="zh-CN" altLang="en-US" sz="900" dirty="0">
                <a:solidFill>
                  <a:srgbClr val="4A4949"/>
                </a:solidFill>
                <a:latin typeface="微软雅黑" panose="020B0503020204020204" pitchFamily="34" charset="-122"/>
                <a:ea typeface="微软雅黑" panose="020B0503020204020204" pitchFamily="34" charset="-122"/>
              </a:rPr>
              <a:t>等回程流量</a:t>
            </a:r>
          </a:p>
        </p:txBody>
      </p:sp>
      <p:sp>
        <p:nvSpPr>
          <p:cNvPr id="6" name="矩形 5"/>
          <p:cNvSpPr/>
          <p:nvPr/>
        </p:nvSpPr>
        <p:spPr>
          <a:xfrm>
            <a:off x="956131" y="2679762"/>
            <a:ext cx="7231896"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创建类，匹配已创建的</a:t>
            </a:r>
            <a:r>
              <a:rPr lang="en-US" altLang="zh-CN" sz="900" dirty="0">
                <a:solidFill>
                  <a:srgbClr val="4A4949"/>
                </a:solidFill>
                <a:latin typeface="微软雅黑" panose="020B0503020204020204" pitchFamily="34" charset="-122"/>
                <a:ea typeface="微软雅黑" panose="020B0503020204020204" pitchFamily="34" charset="-122"/>
              </a:rPr>
              <a:t>ACL </a:t>
            </a:r>
            <a:r>
              <a:rPr lang="en-US" altLang="zh-CN" sz="900" dirty="0" err="1">
                <a:solidFill>
                  <a:srgbClr val="4A4949"/>
                </a:solidFill>
                <a:latin typeface="微软雅黑" panose="020B0503020204020204" pitchFamily="34" charset="-122"/>
                <a:ea typeface="微软雅黑" panose="020B0503020204020204" pitchFamily="34" charset="-122"/>
              </a:rPr>
              <a:t>web_out_permit</a:t>
            </a:r>
            <a:endParaRPr lang="en-US" altLang="zh-CN" sz="900" dirty="0">
              <a:solidFill>
                <a:srgbClr val="4A4949"/>
              </a:solidFill>
              <a:latin typeface="微软雅黑" panose="020B0503020204020204" pitchFamily="34" charset="-122"/>
              <a:ea typeface="微软雅黑" panose="020B0503020204020204" pitchFamily="34" charset="-122"/>
            </a:endParaRPr>
          </a:p>
        </p:txBody>
      </p:sp>
      <p:sp>
        <p:nvSpPr>
          <p:cNvPr id="21" name="标题 1"/>
          <p:cNvSpPr>
            <a:spLocks noGrp="1"/>
          </p:cNvSpPr>
          <p:nvPr>
            <p:ph type="title"/>
          </p:nvPr>
        </p:nvSpPr>
        <p:spPr/>
        <p:txBody>
          <a:bodyPr/>
          <a:lstStyle/>
          <a:p>
            <a:r>
              <a:rPr lang="en-US" altLang="zh-CN" dirty="0" err="1" smtClean="0"/>
              <a:t>IPoE</a:t>
            </a:r>
            <a:r>
              <a:rPr lang="en-US" altLang="zh-CN" dirty="0" smtClean="0"/>
              <a:t> WEB</a:t>
            </a:r>
            <a:r>
              <a:rPr lang="zh-CN" altLang="en-US" dirty="0" smtClean="0"/>
              <a:t>认证</a:t>
            </a:r>
            <a:endParaRPr lang="zh-CN" altLang="en-US" dirty="0"/>
          </a:p>
        </p:txBody>
      </p:sp>
      <p:sp>
        <p:nvSpPr>
          <p:cNvPr id="9" name="矩形 8"/>
          <p:cNvSpPr/>
          <p:nvPr/>
        </p:nvSpPr>
        <p:spPr>
          <a:xfrm>
            <a:off x="1015332" y="3921901"/>
            <a:ext cx="7229076" cy="679865"/>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traffic behavior </a:t>
            </a:r>
            <a:r>
              <a:rPr lang="en-US" altLang="zh-CN" sz="1100" kern="0" dirty="0" err="1">
                <a:solidFill>
                  <a:srgbClr val="262626"/>
                </a:solidFill>
                <a:latin typeface="微软雅黑" panose="020B0503020204020204" pitchFamily="34" charset="-122"/>
                <a:ea typeface="微软雅黑" panose="020B0503020204020204" pitchFamily="34" charset="-122"/>
              </a:rPr>
              <a:t>web_out_permit</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[BRAS-behavior-</a:t>
            </a:r>
            <a:r>
              <a:rPr lang="en-US" altLang="zh-CN" sz="1100" kern="0" dirty="0" err="1">
                <a:solidFill>
                  <a:srgbClr val="262626"/>
                </a:solidFill>
                <a:latin typeface="微软雅黑" panose="020B0503020204020204" pitchFamily="34" charset="-122"/>
                <a:ea typeface="微软雅黑" panose="020B0503020204020204" pitchFamily="34" charset="-122"/>
              </a:rPr>
              <a:t>web_out_permit</a:t>
            </a:r>
            <a:r>
              <a:rPr lang="en-US" altLang="zh-CN" sz="1100" kern="0" dirty="0">
                <a:solidFill>
                  <a:srgbClr val="262626"/>
                </a:solidFill>
                <a:latin typeface="微软雅黑" panose="020B0503020204020204" pitchFamily="34" charset="-122"/>
                <a:ea typeface="微软雅黑" panose="020B0503020204020204" pitchFamily="34" charset="-122"/>
              </a:rPr>
              <a:t>] filter permit</a:t>
            </a:r>
          </a:p>
        </p:txBody>
      </p:sp>
      <p:sp>
        <p:nvSpPr>
          <p:cNvPr id="10" name="矩形 9"/>
          <p:cNvSpPr/>
          <p:nvPr/>
        </p:nvSpPr>
        <p:spPr>
          <a:xfrm>
            <a:off x="956131" y="3705876"/>
            <a:ext cx="7231896"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创建动作，允许通过</a:t>
            </a:r>
            <a:endParaRPr lang="en-US" altLang="zh-CN" sz="900" dirty="0">
              <a:solidFill>
                <a:srgbClr val="4A494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1189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40264" y="4601765"/>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2" name="文本框 1"/>
          <p:cNvSpPr txBox="1"/>
          <p:nvPr/>
        </p:nvSpPr>
        <p:spPr>
          <a:xfrm>
            <a:off x="2516189" y="373064"/>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34" name="矩形 33"/>
          <p:cNvSpPr/>
          <p:nvPr/>
        </p:nvSpPr>
        <p:spPr>
          <a:xfrm>
            <a:off x="1015332" y="1574326"/>
            <a:ext cx="7236804" cy="997424"/>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a:t>
            </a:r>
            <a:r>
              <a:rPr lang="en-US" altLang="zh-CN" sz="1100" kern="0" dirty="0" err="1">
                <a:solidFill>
                  <a:srgbClr val="262626"/>
                </a:solidFill>
                <a:latin typeface="微软雅黑" panose="020B0503020204020204" pitchFamily="34" charset="-122"/>
                <a:ea typeface="微软雅黑" panose="020B0503020204020204" pitchFamily="34" charset="-122"/>
              </a:rPr>
              <a:t>qos</a:t>
            </a:r>
            <a:r>
              <a:rPr lang="en-US" altLang="zh-CN" sz="1100" kern="0" dirty="0">
                <a:solidFill>
                  <a:srgbClr val="262626"/>
                </a:solidFill>
                <a:latin typeface="微软雅黑" panose="020B0503020204020204" pitchFamily="34" charset="-122"/>
                <a:ea typeface="微软雅黑" panose="020B0503020204020204" pitchFamily="34" charset="-122"/>
              </a:rPr>
              <a:t> policy </a:t>
            </a:r>
            <a:r>
              <a:rPr lang="en-US" altLang="zh-CN" sz="1100" kern="0" dirty="0" err="1">
                <a:solidFill>
                  <a:srgbClr val="262626"/>
                </a:solidFill>
                <a:latin typeface="微软雅黑" panose="020B0503020204020204" pitchFamily="34" charset="-122"/>
                <a:ea typeface="微软雅黑" panose="020B0503020204020204" pitchFamily="34" charset="-122"/>
              </a:rPr>
              <a:t>web_out</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qospolicy</a:t>
            </a:r>
            <a:r>
              <a:rPr lang="en-US" altLang="zh-CN"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err="1">
                <a:solidFill>
                  <a:srgbClr val="262626"/>
                </a:solidFill>
                <a:latin typeface="微软雅黑" panose="020B0503020204020204" pitchFamily="34" charset="-122"/>
                <a:ea typeface="微软雅黑" panose="020B0503020204020204" pitchFamily="34" charset="-122"/>
              </a:rPr>
              <a:t>web_out</a:t>
            </a:r>
            <a:r>
              <a:rPr lang="en-US" altLang="zh-CN" sz="1100" kern="0" dirty="0">
                <a:solidFill>
                  <a:srgbClr val="262626"/>
                </a:solidFill>
                <a:latin typeface="微软雅黑" panose="020B0503020204020204" pitchFamily="34" charset="-122"/>
                <a:ea typeface="微软雅黑" panose="020B0503020204020204" pitchFamily="34" charset="-122"/>
              </a:rPr>
              <a:t>] classifier </a:t>
            </a:r>
            <a:r>
              <a:rPr lang="en-US" altLang="zh-CN" sz="1100" kern="0" dirty="0" err="1">
                <a:solidFill>
                  <a:srgbClr val="262626"/>
                </a:solidFill>
                <a:latin typeface="微软雅黑" panose="020B0503020204020204" pitchFamily="34" charset="-122"/>
                <a:ea typeface="微软雅黑" panose="020B0503020204020204" pitchFamily="34" charset="-122"/>
              </a:rPr>
              <a:t>web_out_peimit</a:t>
            </a:r>
            <a:r>
              <a:rPr lang="en-US" altLang="zh-CN" sz="1100" kern="0" dirty="0">
                <a:solidFill>
                  <a:srgbClr val="262626"/>
                </a:solidFill>
                <a:latin typeface="微软雅黑" panose="020B0503020204020204" pitchFamily="34" charset="-122"/>
                <a:ea typeface="微软雅黑" panose="020B0503020204020204" pitchFamily="34" charset="-122"/>
              </a:rPr>
              <a:t> behavior </a:t>
            </a:r>
            <a:r>
              <a:rPr lang="en-US" altLang="zh-CN" sz="1100" kern="0" dirty="0" err="1">
                <a:solidFill>
                  <a:srgbClr val="262626"/>
                </a:solidFill>
                <a:latin typeface="微软雅黑" panose="020B0503020204020204" pitchFamily="34" charset="-122"/>
                <a:ea typeface="微软雅黑" panose="020B0503020204020204" pitchFamily="34" charset="-122"/>
              </a:rPr>
              <a:t>web_out_permit</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qospolicy</a:t>
            </a:r>
            <a:r>
              <a:rPr lang="en-US" altLang="zh-CN"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err="1">
                <a:solidFill>
                  <a:srgbClr val="262626"/>
                </a:solidFill>
                <a:latin typeface="微软雅黑" panose="020B0503020204020204" pitchFamily="34" charset="-122"/>
                <a:ea typeface="微软雅黑" panose="020B0503020204020204" pitchFamily="34" charset="-122"/>
              </a:rPr>
              <a:t>web_out</a:t>
            </a:r>
            <a:r>
              <a:rPr lang="en-US" altLang="zh-CN" sz="1100" kern="0" dirty="0">
                <a:solidFill>
                  <a:srgbClr val="262626"/>
                </a:solidFill>
                <a:latin typeface="微软雅黑" panose="020B0503020204020204" pitchFamily="34" charset="-122"/>
                <a:ea typeface="微软雅黑" panose="020B0503020204020204" pitchFamily="34" charset="-122"/>
              </a:rPr>
              <a:t>] classifier </a:t>
            </a:r>
            <a:r>
              <a:rPr lang="en-US" altLang="zh-CN" sz="1100" kern="0" dirty="0" err="1">
                <a:solidFill>
                  <a:srgbClr val="262626"/>
                </a:solidFill>
                <a:latin typeface="微软雅黑" panose="020B0503020204020204" pitchFamily="34" charset="-122"/>
                <a:ea typeface="微软雅黑" panose="020B0503020204020204" pitchFamily="34" charset="-122"/>
              </a:rPr>
              <a:t>ip_deny</a:t>
            </a:r>
            <a:r>
              <a:rPr lang="en-US" altLang="zh-CN" sz="1100" kern="0" dirty="0">
                <a:solidFill>
                  <a:srgbClr val="262626"/>
                </a:solidFill>
                <a:latin typeface="微软雅黑" panose="020B0503020204020204" pitchFamily="34" charset="-122"/>
                <a:ea typeface="微软雅黑" panose="020B0503020204020204" pitchFamily="34" charset="-122"/>
              </a:rPr>
              <a:t> behavior </a:t>
            </a:r>
            <a:r>
              <a:rPr lang="en-US" altLang="zh-CN" sz="1100" kern="0" dirty="0" err="1">
                <a:solidFill>
                  <a:srgbClr val="262626"/>
                </a:solidFill>
                <a:latin typeface="微软雅黑" panose="020B0503020204020204" pitchFamily="34" charset="-122"/>
                <a:ea typeface="微软雅黑" panose="020B0503020204020204" pitchFamily="34" charset="-122"/>
              </a:rPr>
              <a:t>web_deny</a:t>
            </a:r>
            <a:endParaRPr lang="en-US" altLang="zh-CN" sz="1100" kern="0" dirty="0">
              <a:solidFill>
                <a:srgbClr val="262626"/>
              </a:solidFill>
              <a:latin typeface="微软雅黑" panose="020B0503020204020204" pitchFamily="34" charset="-122"/>
              <a:ea typeface="微软雅黑" panose="020B0503020204020204" pitchFamily="34" charset="-122"/>
            </a:endParaRPr>
          </a:p>
        </p:txBody>
      </p:sp>
      <p:sp>
        <p:nvSpPr>
          <p:cNvPr id="5" name="矩形 4"/>
          <p:cNvSpPr/>
          <p:nvPr/>
        </p:nvSpPr>
        <p:spPr>
          <a:xfrm>
            <a:off x="956131" y="1259372"/>
            <a:ext cx="7073640"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前域组，除部分特定服务器和</a:t>
            </a:r>
            <a:r>
              <a:rPr lang="en-US" altLang="zh-CN" sz="900" dirty="0">
                <a:solidFill>
                  <a:srgbClr val="4A4949"/>
                </a:solidFill>
                <a:latin typeface="微软雅黑" panose="020B0503020204020204" pitchFamily="34" charset="-122"/>
                <a:ea typeface="微软雅黑" panose="020B0503020204020204" pitchFamily="34" charset="-122"/>
              </a:rPr>
              <a:t>DNS</a:t>
            </a:r>
            <a:r>
              <a:rPr lang="zh-CN" altLang="en-US" sz="900" dirty="0">
                <a:solidFill>
                  <a:srgbClr val="4A4949"/>
                </a:solidFill>
                <a:latin typeface="微软雅黑" panose="020B0503020204020204" pitchFamily="34" charset="-122"/>
                <a:ea typeface="微软雅黑" panose="020B0503020204020204" pitchFamily="34" charset="-122"/>
              </a:rPr>
              <a:t>回程报文需要放行外，其他报文均做</a:t>
            </a:r>
            <a:r>
              <a:rPr lang="en-US" altLang="zh-CN" sz="900" dirty="0">
                <a:solidFill>
                  <a:srgbClr val="4A4949"/>
                </a:solidFill>
                <a:latin typeface="微软雅黑" panose="020B0503020204020204" pitchFamily="34" charset="-122"/>
                <a:ea typeface="微软雅黑" panose="020B0503020204020204" pitchFamily="34" charset="-122"/>
              </a:rPr>
              <a:t>deny</a:t>
            </a:r>
            <a:r>
              <a:rPr lang="zh-CN" altLang="en-US" sz="900" dirty="0">
                <a:solidFill>
                  <a:srgbClr val="4A4949"/>
                </a:solidFill>
                <a:latin typeface="微软雅黑" panose="020B0503020204020204" pitchFamily="34" charset="-122"/>
                <a:ea typeface="微软雅黑" panose="020B0503020204020204" pitchFamily="34" charset="-122"/>
              </a:rPr>
              <a:t>处理：</a:t>
            </a:r>
            <a:endParaRPr lang="en-US" altLang="zh-CN" sz="900" dirty="0">
              <a:solidFill>
                <a:srgbClr val="4A4949"/>
              </a:solidFill>
              <a:latin typeface="微软雅黑" panose="020B0503020204020204" pitchFamily="34" charset="-122"/>
              <a:ea typeface="微软雅黑" panose="020B0503020204020204" pitchFamily="34" charset="-122"/>
            </a:endParaRPr>
          </a:p>
        </p:txBody>
      </p:sp>
      <p:sp>
        <p:nvSpPr>
          <p:cNvPr id="21" name="标题 1"/>
          <p:cNvSpPr>
            <a:spLocks noGrp="1"/>
          </p:cNvSpPr>
          <p:nvPr>
            <p:ph type="title"/>
          </p:nvPr>
        </p:nvSpPr>
        <p:spPr/>
        <p:txBody>
          <a:bodyPr/>
          <a:lstStyle/>
          <a:p>
            <a:r>
              <a:rPr lang="en-US" altLang="zh-CN" dirty="0" err="1" smtClean="0"/>
              <a:t>IPoE</a:t>
            </a:r>
            <a:r>
              <a:rPr lang="en-US" altLang="zh-CN" dirty="0" smtClean="0"/>
              <a:t> WEB</a:t>
            </a:r>
            <a:r>
              <a:rPr lang="zh-CN" altLang="en-US" dirty="0" smtClean="0"/>
              <a:t>认证</a:t>
            </a:r>
            <a:endParaRPr lang="zh-CN" altLang="en-US" dirty="0"/>
          </a:p>
        </p:txBody>
      </p:sp>
      <p:sp>
        <p:nvSpPr>
          <p:cNvPr id="9" name="矩形 8"/>
          <p:cNvSpPr/>
          <p:nvPr/>
        </p:nvSpPr>
        <p:spPr>
          <a:xfrm>
            <a:off x="1015332" y="3111810"/>
            <a:ext cx="7229076" cy="394737"/>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a:t>
            </a:r>
            <a:r>
              <a:rPr lang="en-US" altLang="zh-CN" sz="1100" kern="0" dirty="0" err="1">
                <a:solidFill>
                  <a:srgbClr val="262626"/>
                </a:solidFill>
                <a:latin typeface="微软雅黑" panose="020B0503020204020204" pitchFamily="34" charset="-122"/>
                <a:ea typeface="微软雅黑" panose="020B0503020204020204" pitchFamily="34" charset="-122"/>
              </a:rPr>
              <a:t>qos</a:t>
            </a:r>
            <a:r>
              <a:rPr lang="en-US" altLang="zh-CN" sz="1100" kern="0" dirty="0">
                <a:solidFill>
                  <a:srgbClr val="262626"/>
                </a:solidFill>
                <a:latin typeface="微软雅黑" panose="020B0503020204020204" pitchFamily="34" charset="-122"/>
                <a:ea typeface="微软雅黑" panose="020B0503020204020204" pitchFamily="34" charset="-122"/>
              </a:rPr>
              <a:t> apply policy </a:t>
            </a:r>
            <a:r>
              <a:rPr lang="en-US" altLang="zh-CN" sz="1100" kern="0" dirty="0" err="1">
                <a:solidFill>
                  <a:srgbClr val="262626"/>
                </a:solidFill>
                <a:latin typeface="微软雅黑" panose="020B0503020204020204" pitchFamily="34" charset="-122"/>
                <a:ea typeface="微软雅黑" panose="020B0503020204020204" pitchFamily="34" charset="-122"/>
              </a:rPr>
              <a:t>web_out</a:t>
            </a:r>
            <a:r>
              <a:rPr lang="en-US" altLang="zh-CN" sz="1100" kern="0" dirty="0">
                <a:solidFill>
                  <a:srgbClr val="262626"/>
                </a:solidFill>
                <a:latin typeface="微软雅黑" panose="020B0503020204020204" pitchFamily="34" charset="-122"/>
                <a:ea typeface="微软雅黑" panose="020B0503020204020204" pitchFamily="34" charset="-122"/>
              </a:rPr>
              <a:t> global outbound</a:t>
            </a:r>
          </a:p>
        </p:txBody>
      </p:sp>
      <p:sp>
        <p:nvSpPr>
          <p:cNvPr id="10" name="矩形 9"/>
          <p:cNvSpPr/>
          <p:nvPr/>
        </p:nvSpPr>
        <p:spPr>
          <a:xfrm>
            <a:off x="956131" y="2841780"/>
            <a:ext cx="7231896"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在全局下，对发送的上线用户流量应用</a:t>
            </a:r>
            <a:r>
              <a:rPr lang="en-US" altLang="zh-CN" sz="900" dirty="0" err="1">
                <a:solidFill>
                  <a:srgbClr val="4A4949"/>
                </a:solidFill>
                <a:latin typeface="微软雅黑" panose="020B0503020204020204" pitchFamily="34" charset="-122"/>
                <a:ea typeface="微软雅黑" panose="020B0503020204020204" pitchFamily="34" charset="-122"/>
              </a:rPr>
              <a:t>QoS</a:t>
            </a:r>
            <a:r>
              <a:rPr lang="zh-CN" altLang="en-US" sz="900" dirty="0">
                <a:solidFill>
                  <a:srgbClr val="4A4949"/>
                </a:solidFill>
                <a:latin typeface="微软雅黑" panose="020B0503020204020204" pitchFamily="34" charset="-122"/>
                <a:ea typeface="微软雅黑" panose="020B0503020204020204" pitchFamily="34" charset="-122"/>
              </a:rPr>
              <a:t>策略，策略名为</a:t>
            </a:r>
            <a:r>
              <a:rPr lang="en-US" altLang="zh-CN" sz="900" dirty="0" err="1">
                <a:solidFill>
                  <a:srgbClr val="4A4949"/>
                </a:solidFill>
                <a:latin typeface="微软雅黑" panose="020B0503020204020204" pitchFamily="34" charset="-122"/>
                <a:ea typeface="微软雅黑" panose="020B0503020204020204" pitchFamily="34" charset="-122"/>
              </a:rPr>
              <a:t>web_out</a:t>
            </a:r>
            <a:endParaRPr lang="en-US" altLang="zh-CN" sz="900" dirty="0">
              <a:solidFill>
                <a:srgbClr val="4A494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9338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54564" y="4131495"/>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2" name="文本框 1"/>
          <p:cNvSpPr txBox="1"/>
          <p:nvPr/>
        </p:nvSpPr>
        <p:spPr>
          <a:xfrm>
            <a:off x="2516189" y="373064"/>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34" name="矩形 33"/>
          <p:cNvSpPr/>
          <p:nvPr/>
        </p:nvSpPr>
        <p:spPr>
          <a:xfrm>
            <a:off x="1015332" y="1404298"/>
            <a:ext cx="7236804" cy="573386"/>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portal server </a:t>
            </a:r>
            <a:r>
              <a:rPr lang="en-US" altLang="zh-CN" sz="1100" kern="0" dirty="0" err="1">
                <a:solidFill>
                  <a:srgbClr val="262626"/>
                </a:solidFill>
                <a:latin typeface="微软雅黑" panose="020B0503020204020204" pitchFamily="34" charset="-122"/>
                <a:ea typeface="微软雅黑" panose="020B0503020204020204" pitchFamily="34" charset="-122"/>
              </a:rPr>
              <a:t>newpt</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[BRAS-portal-server-</a:t>
            </a:r>
            <a:r>
              <a:rPr lang="en-US" altLang="zh-CN" sz="1100" kern="0" dirty="0" err="1">
                <a:solidFill>
                  <a:srgbClr val="262626"/>
                </a:solidFill>
                <a:latin typeface="微软雅黑" panose="020B0503020204020204" pitchFamily="34" charset="-122"/>
                <a:ea typeface="微软雅黑" panose="020B0503020204020204" pitchFamily="34" charset="-122"/>
              </a:rPr>
              <a:t>newpt</a:t>
            </a:r>
            <a:r>
              <a:rPr lang="en-US" altLang="zh-CN" sz="1100" kern="0" dirty="0">
                <a:solidFill>
                  <a:srgbClr val="262626"/>
                </a:solidFill>
                <a:latin typeface="微软雅黑" panose="020B0503020204020204" pitchFamily="34" charset="-122"/>
                <a:ea typeface="微软雅黑" panose="020B0503020204020204" pitchFamily="34" charset="-122"/>
              </a:rPr>
              <a:t>]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4.4.4.5 key simple 123456</a:t>
            </a:r>
          </a:p>
        </p:txBody>
      </p:sp>
      <p:sp>
        <p:nvSpPr>
          <p:cNvPr id="3" name="矩形 2"/>
          <p:cNvSpPr/>
          <p:nvPr/>
        </p:nvSpPr>
        <p:spPr>
          <a:xfrm>
            <a:off x="1015332" y="2392639"/>
            <a:ext cx="7229076" cy="341129"/>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http-redirect https-port 11111</a:t>
            </a:r>
          </a:p>
        </p:txBody>
      </p:sp>
      <p:sp>
        <p:nvSpPr>
          <p:cNvPr id="5" name="矩形 4"/>
          <p:cNvSpPr/>
          <p:nvPr/>
        </p:nvSpPr>
        <p:spPr>
          <a:xfrm>
            <a:off x="953598" y="1145288"/>
            <a:ext cx="7073640" cy="230832"/>
          </a:xfrm>
          <a:prstGeom prst="rect">
            <a:avLst/>
          </a:prstGeom>
        </p:spPr>
        <p:txBody>
          <a:bodyPr wrap="square">
            <a:spAutoFit/>
          </a:bodyPr>
          <a:lstStyle/>
          <a:p>
            <a:pPr lvl="0" algn="just"/>
            <a:r>
              <a:rPr lang="zh-CN" altLang="en-US" sz="900" dirty="0" smtClean="0">
                <a:solidFill>
                  <a:srgbClr val="4A4949"/>
                </a:solidFill>
                <a:latin typeface="微软雅黑" panose="020B0503020204020204" pitchFamily="34" charset="-122"/>
                <a:ea typeface="微软雅黑" panose="020B0503020204020204" pitchFamily="34" charset="-122"/>
              </a:rPr>
              <a:t>配置</a:t>
            </a:r>
            <a:r>
              <a:rPr lang="en-US" altLang="zh-CN" sz="900" dirty="0" smtClean="0">
                <a:solidFill>
                  <a:srgbClr val="4A4949"/>
                </a:solidFill>
                <a:latin typeface="微软雅黑" panose="020B0503020204020204" pitchFamily="34" charset="-122"/>
                <a:ea typeface="微软雅黑" panose="020B0503020204020204" pitchFamily="34" charset="-122"/>
              </a:rPr>
              <a:t>Portal</a:t>
            </a:r>
            <a:r>
              <a:rPr lang="zh-CN" altLang="en-US" sz="900" dirty="0" smtClean="0">
                <a:solidFill>
                  <a:srgbClr val="4A4949"/>
                </a:solidFill>
                <a:latin typeface="微软雅黑" panose="020B0503020204020204" pitchFamily="34" charset="-122"/>
                <a:ea typeface="微软雅黑" panose="020B0503020204020204" pitchFamily="34" charset="-122"/>
              </a:rPr>
              <a:t>服务器，指定</a:t>
            </a:r>
            <a:r>
              <a:rPr lang="en-US" altLang="zh-CN" sz="900" dirty="0" smtClean="0">
                <a:solidFill>
                  <a:srgbClr val="4A4949"/>
                </a:solidFill>
                <a:latin typeface="微软雅黑" panose="020B0503020204020204" pitchFamily="34" charset="-122"/>
                <a:ea typeface="微软雅黑" panose="020B0503020204020204" pitchFamily="34" charset="-122"/>
              </a:rPr>
              <a:t>IP</a:t>
            </a:r>
            <a:r>
              <a:rPr lang="zh-CN" altLang="en-US" sz="900" dirty="0" smtClean="0">
                <a:solidFill>
                  <a:srgbClr val="4A4949"/>
                </a:solidFill>
                <a:latin typeface="微软雅黑" panose="020B0503020204020204" pitchFamily="34" charset="-122"/>
                <a:ea typeface="微软雅黑" panose="020B0503020204020204" pitchFamily="34" charset="-122"/>
              </a:rPr>
              <a:t>地址和共享秘钥</a:t>
            </a:r>
            <a:endParaRPr lang="zh-CN" altLang="en-US" sz="900" dirty="0">
              <a:solidFill>
                <a:srgbClr val="4A4949"/>
              </a:solidFill>
              <a:latin typeface="微软雅黑" panose="020B0503020204020204" pitchFamily="34" charset="-122"/>
              <a:ea typeface="微软雅黑" panose="020B0503020204020204" pitchFamily="34" charset="-122"/>
            </a:endParaRPr>
          </a:p>
        </p:txBody>
      </p:sp>
      <p:sp>
        <p:nvSpPr>
          <p:cNvPr id="6" name="矩形 5"/>
          <p:cNvSpPr/>
          <p:nvPr/>
        </p:nvSpPr>
        <p:spPr>
          <a:xfrm>
            <a:off x="953598" y="2164518"/>
            <a:ext cx="7231896"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配置对</a:t>
            </a:r>
            <a:r>
              <a:rPr lang="en-US" altLang="zh-CN" sz="900" dirty="0">
                <a:solidFill>
                  <a:srgbClr val="4A4949"/>
                </a:solidFill>
                <a:latin typeface="微软雅黑" panose="020B0503020204020204" pitchFamily="34" charset="-122"/>
                <a:ea typeface="微软雅黑" panose="020B0503020204020204" pitchFamily="34" charset="-122"/>
              </a:rPr>
              <a:t>HTTPS</a:t>
            </a:r>
            <a:r>
              <a:rPr lang="zh-CN" altLang="en-US" sz="900" dirty="0">
                <a:solidFill>
                  <a:srgbClr val="4A4949"/>
                </a:solidFill>
                <a:latin typeface="微软雅黑" panose="020B0503020204020204" pitchFamily="34" charset="-122"/>
                <a:ea typeface="微软雅黑" panose="020B0503020204020204" pitchFamily="34" charset="-122"/>
              </a:rPr>
              <a:t>报文进行重定向的内部侦听端口号为</a:t>
            </a:r>
            <a:r>
              <a:rPr lang="en-US" altLang="zh-CN" sz="900" dirty="0">
                <a:solidFill>
                  <a:srgbClr val="4A4949"/>
                </a:solidFill>
                <a:latin typeface="微软雅黑" panose="020B0503020204020204" pitchFamily="34" charset="-122"/>
                <a:ea typeface="微软雅黑" panose="020B0503020204020204" pitchFamily="34" charset="-122"/>
              </a:rPr>
              <a:t>11111(</a:t>
            </a:r>
            <a:r>
              <a:rPr lang="zh-CN" altLang="en-US" sz="900" dirty="0">
                <a:solidFill>
                  <a:srgbClr val="4A4949"/>
                </a:solidFill>
                <a:latin typeface="微软雅黑" panose="020B0503020204020204" pitchFamily="34" charset="-122"/>
                <a:ea typeface="微软雅黑" panose="020B0503020204020204" pitchFamily="34" charset="-122"/>
              </a:rPr>
              <a:t>一般建议采用防病毒端口，可以避免被漏洞扫描工具扫描到</a:t>
            </a:r>
            <a:r>
              <a:rPr lang="en-US" altLang="zh-CN" sz="900" dirty="0">
                <a:solidFill>
                  <a:srgbClr val="4A4949"/>
                </a:solidFill>
                <a:latin typeface="微软雅黑" panose="020B0503020204020204" pitchFamily="34" charset="-122"/>
                <a:ea typeface="微软雅黑" panose="020B0503020204020204" pitchFamily="34" charset="-122"/>
              </a:rPr>
              <a:t>)</a:t>
            </a:r>
          </a:p>
        </p:txBody>
      </p:sp>
      <p:sp>
        <p:nvSpPr>
          <p:cNvPr id="21" name="标题 1"/>
          <p:cNvSpPr>
            <a:spLocks noGrp="1"/>
          </p:cNvSpPr>
          <p:nvPr>
            <p:ph type="title"/>
          </p:nvPr>
        </p:nvSpPr>
        <p:spPr/>
        <p:txBody>
          <a:bodyPr/>
          <a:lstStyle/>
          <a:p>
            <a:r>
              <a:rPr lang="en-US" altLang="zh-CN" dirty="0" err="1"/>
              <a:t>IPoE</a:t>
            </a:r>
            <a:r>
              <a:rPr lang="en-US" altLang="zh-CN" dirty="0"/>
              <a:t> WEB</a:t>
            </a:r>
            <a:r>
              <a:rPr lang="zh-CN" altLang="en-US" dirty="0"/>
              <a:t>认证</a:t>
            </a:r>
          </a:p>
        </p:txBody>
      </p:sp>
      <p:sp>
        <p:nvSpPr>
          <p:cNvPr id="9" name="矩形 8"/>
          <p:cNvSpPr/>
          <p:nvPr/>
        </p:nvSpPr>
        <p:spPr>
          <a:xfrm>
            <a:off x="989436" y="3069902"/>
            <a:ext cx="7229076" cy="1708956"/>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radius scheme rs1</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[BRAS-radius-rs1] primary authentication 4.4.4.5</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[BRAS-radius-rs1] primary accounting 4.4.4.5</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[BRAS-radius-rs1] key authentication simple radius</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[BRAS-radius-rs1] key accounting simple radius</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[BRAS-radius-rs1] user-name-format without-domain</a:t>
            </a:r>
          </a:p>
        </p:txBody>
      </p:sp>
      <p:sp>
        <p:nvSpPr>
          <p:cNvPr id="10" name="矩形 9"/>
          <p:cNvSpPr/>
          <p:nvPr/>
        </p:nvSpPr>
        <p:spPr>
          <a:xfrm>
            <a:off x="927702" y="2841780"/>
            <a:ext cx="7231896"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配置</a:t>
            </a:r>
            <a:r>
              <a:rPr lang="en-US" altLang="zh-CN" sz="900" dirty="0">
                <a:solidFill>
                  <a:srgbClr val="4A4949"/>
                </a:solidFill>
                <a:latin typeface="微软雅黑" panose="020B0503020204020204" pitchFamily="34" charset="-122"/>
                <a:ea typeface="微软雅黑" panose="020B0503020204020204" pitchFamily="34" charset="-122"/>
              </a:rPr>
              <a:t>RADIUS</a:t>
            </a:r>
            <a:r>
              <a:rPr lang="zh-CN" altLang="en-US" sz="900" dirty="0">
                <a:solidFill>
                  <a:srgbClr val="4A4949"/>
                </a:solidFill>
                <a:latin typeface="微软雅黑" panose="020B0503020204020204" pitchFamily="34" charset="-122"/>
                <a:ea typeface="微软雅黑" panose="020B0503020204020204" pitchFamily="34" charset="-122"/>
              </a:rPr>
              <a:t>方案，用于</a:t>
            </a:r>
            <a:r>
              <a:rPr lang="en-US" altLang="zh-CN" sz="900" dirty="0">
                <a:solidFill>
                  <a:srgbClr val="4A4949"/>
                </a:solidFill>
                <a:latin typeface="微软雅黑" panose="020B0503020204020204" pitchFamily="34" charset="-122"/>
                <a:ea typeface="微软雅黑" panose="020B0503020204020204" pitchFamily="34" charset="-122"/>
              </a:rPr>
              <a:t>WEB</a:t>
            </a:r>
            <a:r>
              <a:rPr lang="zh-CN" altLang="en-US" sz="900" dirty="0">
                <a:solidFill>
                  <a:srgbClr val="4A4949"/>
                </a:solidFill>
                <a:latin typeface="微软雅黑" panose="020B0503020204020204" pitchFamily="34" charset="-122"/>
                <a:ea typeface="微软雅黑" panose="020B0503020204020204" pitchFamily="34" charset="-122"/>
              </a:rPr>
              <a:t>认证</a:t>
            </a:r>
            <a:endParaRPr lang="en-US" altLang="zh-CN" sz="900" dirty="0">
              <a:solidFill>
                <a:srgbClr val="4A494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3838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BRAS</a:t>
            </a:r>
            <a:r>
              <a:rPr lang="zh-CN" altLang="en-US" dirty="0" smtClean="0"/>
              <a:t>接入</a:t>
            </a:r>
            <a:r>
              <a:rPr lang="zh-CN" altLang="en-US" dirty="0"/>
              <a:t>方式分类</a:t>
            </a:r>
          </a:p>
        </p:txBody>
      </p:sp>
      <p:sp>
        <p:nvSpPr>
          <p:cNvPr id="56" name="Rectangle 6"/>
          <p:cNvSpPr>
            <a:spLocks noChangeArrowheads="1"/>
          </p:cNvSpPr>
          <p:nvPr/>
        </p:nvSpPr>
        <p:spPr bwMode="auto">
          <a:xfrm>
            <a:off x="4813037" y="1636855"/>
            <a:ext cx="1546538" cy="285944"/>
          </a:xfrm>
          <a:prstGeom prst="rect">
            <a:avLst/>
          </a:prstGeom>
          <a:solidFill>
            <a:srgbClr val="EA545D"/>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200">
                <a:latin typeface="微软雅黑" panose="020B0503020204020204" pitchFamily="34" charset="-122"/>
                <a:ea typeface="微软雅黑" panose="020B0503020204020204" pitchFamily="34" charset="-122"/>
              </a:rPr>
              <a:t>直接方式</a:t>
            </a:r>
          </a:p>
        </p:txBody>
      </p:sp>
      <p:sp>
        <p:nvSpPr>
          <p:cNvPr id="57" name="Rectangle 12"/>
          <p:cNvSpPr>
            <a:spLocks noChangeArrowheads="1"/>
          </p:cNvSpPr>
          <p:nvPr/>
        </p:nvSpPr>
        <p:spPr bwMode="auto">
          <a:xfrm>
            <a:off x="4809014" y="2460192"/>
            <a:ext cx="1546538" cy="284934"/>
          </a:xfrm>
          <a:prstGeom prst="rect">
            <a:avLst/>
          </a:prstGeom>
          <a:solidFill>
            <a:srgbClr val="EA545D"/>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200" dirty="0">
                <a:latin typeface="微软雅黑" panose="020B0503020204020204" pitchFamily="34" charset="-122"/>
                <a:ea typeface="微软雅黑" panose="020B0503020204020204" pitchFamily="34" charset="-122"/>
              </a:rPr>
              <a:t>二次地址分配方式</a:t>
            </a:r>
          </a:p>
        </p:txBody>
      </p:sp>
      <p:sp>
        <p:nvSpPr>
          <p:cNvPr id="58" name="Rectangle 18"/>
          <p:cNvSpPr>
            <a:spLocks noChangeArrowheads="1"/>
          </p:cNvSpPr>
          <p:nvPr/>
        </p:nvSpPr>
        <p:spPr bwMode="auto">
          <a:xfrm>
            <a:off x="4809014" y="3010310"/>
            <a:ext cx="1546538" cy="284934"/>
          </a:xfrm>
          <a:prstGeom prst="rect">
            <a:avLst/>
          </a:prstGeom>
          <a:solidFill>
            <a:srgbClr val="EA545D"/>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200" dirty="0">
                <a:latin typeface="微软雅黑" panose="020B0503020204020204" pitchFamily="34" charset="-122"/>
                <a:ea typeface="微软雅黑" panose="020B0503020204020204" pitchFamily="34" charset="-122"/>
              </a:rPr>
              <a:t>绑定认证</a:t>
            </a:r>
          </a:p>
        </p:txBody>
      </p:sp>
      <p:sp>
        <p:nvSpPr>
          <p:cNvPr id="59" name="Rectangle 24"/>
          <p:cNvSpPr>
            <a:spLocks noChangeArrowheads="1"/>
          </p:cNvSpPr>
          <p:nvPr/>
        </p:nvSpPr>
        <p:spPr bwMode="auto">
          <a:xfrm>
            <a:off x="4813037" y="2054833"/>
            <a:ext cx="1546538" cy="285752"/>
          </a:xfrm>
          <a:prstGeom prst="rect">
            <a:avLst/>
          </a:prstGeom>
          <a:solidFill>
            <a:srgbClr val="EA545D"/>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200" dirty="0">
                <a:latin typeface="微软雅黑" panose="020B0503020204020204" pitchFamily="34" charset="-122"/>
                <a:ea typeface="微软雅黑" panose="020B0503020204020204" pitchFamily="34" charset="-122"/>
              </a:rPr>
              <a:t>可跨三层方式</a:t>
            </a:r>
            <a:endParaRPr lang="en-US" altLang="zh-CN" sz="1200" dirty="0">
              <a:latin typeface="微软雅黑" panose="020B0503020204020204" pitchFamily="34" charset="-122"/>
              <a:ea typeface="微软雅黑" panose="020B0503020204020204" pitchFamily="34" charset="-122"/>
            </a:endParaRPr>
          </a:p>
        </p:txBody>
      </p:sp>
      <p:sp>
        <p:nvSpPr>
          <p:cNvPr id="60" name="Rectangle 30"/>
          <p:cNvSpPr>
            <a:spLocks noChangeArrowheads="1"/>
          </p:cNvSpPr>
          <p:nvPr/>
        </p:nvSpPr>
        <p:spPr bwMode="auto">
          <a:xfrm>
            <a:off x="4809014" y="3414202"/>
            <a:ext cx="1546538" cy="285944"/>
          </a:xfrm>
          <a:prstGeom prst="rect">
            <a:avLst/>
          </a:prstGeom>
          <a:solidFill>
            <a:srgbClr val="EA545D"/>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1200" dirty="0">
                <a:latin typeface="微软雅黑" panose="020B0503020204020204" pitchFamily="34" charset="-122"/>
                <a:ea typeface="微软雅黑" panose="020B0503020204020204" pitchFamily="34" charset="-122"/>
              </a:rPr>
              <a:t>WEB</a:t>
            </a:r>
            <a:r>
              <a:rPr lang="zh-CN" altLang="en-US" sz="1200" dirty="0">
                <a:latin typeface="微软雅黑" panose="020B0503020204020204" pitchFamily="34" charset="-122"/>
                <a:ea typeface="微软雅黑" panose="020B0503020204020204" pitchFamily="34" charset="-122"/>
              </a:rPr>
              <a:t>认证</a:t>
            </a:r>
          </a:p>
        </p:txBody>
      </p:sp>
      <p:sp>
        <p:nvSpPr>
          <p:cNvPr id="61" name="Text Box 46"/>
          <p:cNvSpPr txBox="1">
            <a:spLocks noChangeArrowheads="1"/>
          </p:cNvSpPr>
          <p:nvPr/>
        </p:nvSpPr>
        <p:spPr bwMode="auto">
          <a:xfrm>
            <a:off x="3373491" y="1110854"/>
            <a:ext cx="752290" cy="526010"/>
          </a:xfrm>
          <a:prstGeom prst="rect">
            <a:avLst/>
          </a:prstGeom>
          <a:solidFill>
            <a:srgbClr val="FFE55F"/>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lnSpc>
                <a:spcPct val="130000"/>
              </a:lnSpc>
              <a:defRPr sz="1600">
                <a:solidFill>
                  <a:schemeClr val="bg1"/>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altLang="zh-CN" sz="1200" dirty="0">
                <a:solidFill>
                  <a:srgbClr val="FF0000"/>
                </a:solidFill>
              </a:rPr>
              <a:t>PPPoE</a:t>
            </a:r>
            <a:endParaRPr lang="zh-CN" altLang="en-US" sz="1200" dirty="0">
              <a:solidFill>
                <a:srgbClr val="FF0000"/>
              </a:solidFill>
            </a:endParaRPr>
          </a:p>
        </p:txBody>
      </p:sp>
      <p:sp>
        <p:nvSpPr>
          <p:cNvPr id="62" name="Text Box 47"/>
          <p:cNvSpPr txBox="1">
            <a:spLocks noChangeArrowheads="1"/>
          </p:cNvSpPr>
          <p:nvPr/>
        </p:nvSpPr>
        <p:spPr bwMode="auto">
          <a:xfrm>
            <a:off x="3381826" y="3027761"/>
            <a:ext cx="743955" cy="496737"/>
          </a:xfrm>
          <a:prstGeom prst="rect">
            <a:avLst/>
          </a:prstGeom>
          <a:solidFill>
            <a:srgbClr val="FFE55F"/>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lnSpc>
                <a:spcPct val="130000"/>
              </a:lnSpc>
              <a:defRPr sz="1600">
                <a:solidFill>
                  <a:schemeClr val="bg1"/>
                </a:solidFill>
                <a:latin typeface="微软雅黑" panose="020B0503020204020204" pitchFamily="34" charset="-122"/>
                <a:ea typeface="微软雅黑" panose="020B0503020204020204" pitchFamily="34" charset="-122"/>
              </a:defRPr>
            </a:lvl1pPr>
          </a:lstStyle>
          <a:p>
            <a:r>
              <a:rPr lang="en-US" altLang="zh-CN" sz="1200" dirty="0">
                <a:solidFill>
                  <a:srgbClr val="FF0000"/>
                </a:solidFill>
              </a:rPr>
              <a:t>IPoE</a:t>
            </a:r>
            <a:endParaRPr lang="zh-CN" altLang="en-US" sz="1200" dirty="0">
              <a:solidFill>
                <a:srgbClr val="FF0000"/>
              </a:solidFill>
            </a:endParaRPr>
          </a:p>
        </p:txBody>
      </p:sp>
      <p:sp>
        <p:nvSpPr>
          <p:cNvPr id="63" name="Text Box 48"/>
          <p:cNvSpPr txBox="1">
            <a:spLocks noChangeArrowheads="1"/>
          </p:cNvSpPr>
          <p:nvPr/>
        </p:nvSpPr>
        <p:spPr bwMode="auto">
          <a:xfrm>
            <a:off x="3369920" y="3935017"/>
            <a:ext cx="755861" cy="493947"/>
          </a:xfrm>
          <a:prstGeom prst="rect">
            <a:avLst/>
          </a:prstGeom>
          <a:solidFill>
            <a:srgbClr val="FFE55F"/>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lnSpc>
                <a:spcPct val="130000"/>
              </a:lnSpc>
              <a:defRPr sz="16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200" dirty="0">
                <a:solidFill>
                  <a:srgbClr val="FF0000"/>
                </a:solidFill>
              </a:rPr>
              <a:t>L2TP</a:t>
            </a:r>
            <a:endParaRPr lang="zh-CN" altLang="en-US" sz="1200" dirty="0">
              <a:solidFill>
                <a:srgbClr val="FF0000"/>
              </a:solidFill>
            </a:endParaRPr>
          </a:p>
        </p:txBody>
      </p:sp>
      <p:sp>
        <p:nvSpPr>
          <p:cNvPr id="64" name="Text Box 49"/>
          <p:cNvSpPr txBox="1">
            <a:spLocks noChangeArrowheads="1"/>
          </p:cNvSpPr>
          <p:nvPr/>
        </p:nvSpPr>
        <p:spPr bwMode="auto">
          <a:xfrm>
            <a:off x="3369920" y="2071688"/>
            <a:ext cx="755861" cy="526010"/>
          </a:xfrm>
          <a:prstGeom prst="rect">
            <a:avLst/>
          </a:prstGeom>
          <a:solidFill>
            <a:srgbClr val="FFE55F"/>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lnSpc>
                <a:spcPct val="130000"/>
              </a:lnSpc>
              <a:defRPr sz="1600">
                <a:solidFill>
                  <a:schemeClr val="bg1"/>
                </a:solidFill>
                <a:latin typeface="微软雅黑" panose="020B0503020204020204" pitchFamily="34" charset="-122"/>
                <a:ea typeface="微软雅黑" panose="020B0503020204020204" pitchFamily="34" charset="-122"/>
              </a:defRPr>
            </a:lvl1pPr>
          </a:lstStyle>
          <a:p>
            <a:r>
              <a:rPr lang="en-US" altLang="zh-CN" sz="1200" dirty="0">
                <a:solidFill>
                  <a:srgbClr val="FF0000"/>
                </a:solidFill>
              </a:rPr>
              <a:t>Portal</a:t>
            </a:r>
            <a:endParaRPr lang="zh-CN" altLang="en-US" sz="1200" dirty="0">
              <a:solidFill>
                <a:srgbClr val="FF0000"/>
              </a:solidFill>
            </a:endParaRPr>
          </a:p>
        </p:txBody>
      </p:sp>
      <p:sp>
        <p:nvSpPr>
          <p:cNvPr id="73" name="Line 10"/>
          <p:cNvSpPr>
            <a:spLocks noChangeShapeType="1"/>
          </p:cNvSpPr>
          <p:nvPr/>
        </p:nvSpPr>
        <p:spPr bwMode="auto">
          <a:xfrm flipV="1">
            <a:off x="4128325" y="1762125"/>
            <a:ext cx="669131" cy="406004"/>
          </a:xfrm>
          <a:prstGeom prst="line">
            <a:avLst/>
          </a:prstGeom>
          <a:noFill/>
          <a:ln w="19050">
            <a:solidFill>
              <a:srgbClr val="0070C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4" name="Line 10"/>
          <p:cNvSpPr>
            <a:spLocks noChangeShapeType="1"/>
          </p:cNvSpPr>
          <p:nvPr/>
        </p:nvSpPr>
        <p:spPr bwMode="auto">
          <a:xfrm flipV="1">
            <a:off x="4128323" y="2168129"/>
            <a:ext cx="681038" cy="19050"/>
          </a:xfrm>
          <a:prstGeom prst="line">
            <a:avLst/>
          </a:prstGeom>
          <a:noFill/>
          <a:ln w="19050">
            <a:solidFill>
              <a:srgbClr val="0070C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5" name="Line 10"/>
          <p:cNvSpPr>
            <a:spLocks noChangeShapeType="1"/>
          </p:cNvSpPr>
          <p:nvPr/>
        </p:nvSpPr>
        <p:spPr bwMode="auto">
          <a:xfrm>
            <a:off x="4112847" y="2187180"/>
            <a:ext cx="691753" cy="377428"/>
          </a:xfrm>
          <a:prstGeom prst="line">
            <a:avLst/>
          </a:prstGeom>
          <a:noFill/>
          <a:ln w="19050">
            <a:solidFill>
              <a:srgbClr val="0070C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 name="Line 10"/>
          <p:cNvSpPr>
            <a:spLocks noChangeShapeType="1"/>
          </p:cNvSpPr>
          <p:nvPr/>
        </p:nvSpPr>
        <p:spPr bwMode="auto">
          <a:xfrm flipV="1">
            <a:off x="4133086" y="3121372"/>
            <a:ext cx="671513" cy="159544"/>
          </a:xfrm>
          <a:prstGeom prst="line">
            <a:avLst/>
          </a:prstGeom>
          <a:noFill/>
          <a:ln w="19050">
            <a:solidFill>
              <a:srgbClr val="0070C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 name="Line 10"/>
          <p:cNvSpPr>
            <a:spLocks noChangeShapeType="1"/>
          </p:cNvSpPr>
          <p:nvPr/>
        </p:nvSpPr>
        <p:spPr bwMode="auto">
          <a:xfrm>
            <a:off x="4117609" y="3316633"/>
            <a:ext cx="686990" cy="205979"/>
          </a:xfrm>
          <a:prstGeom prst="line">
            <a:avLst/>
          </a:prstGeom>
          <a:noFill/>
          <a:ln w="19050">
            <a:solidFill>
              <a:srgbClr val="0070C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 name="Rectangle 6"/>
          <p:cNvSpPr>
            <a:spLocks noChangeArrowheads="1"/>
          </p:cNvSpPr>
          <p:nvPr/>
        </p:nvSpPr>
        <p:spPr bwMode="auto">
          <a:xfrm>
            <a:off x="1655676" y="2463738"/>
            <a:ext cx="1011943" cy="530915"/>
          </a:xfrm>
          <a:prstGeom prst="rect">
            <a:avLst/>
          </a:prstGeom>
          <a:solidFill>
            <a:srgbClr val="EA545D"/>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dirty="0">
                <a:latin typeface="微软雅黑" panose="020B0503020204020204" pitchFamily="34" charset="-122"/>
                <a:ea typeface="微软雅黑" panose="020B0503020204020204" pitchFamily="34" charset="-122"/>
              </a:rPr>
              <a:t>接入方式</a:t>
            </a:r>
          </a:p>
        </p:txBody>
      </p:sp>
      <p:sp>
        <p:nvSpPr>
          <p:cNvPr id="79" name="Line 10"/>
          <p:cNvSpPr>
            <a:spLocks noChangeShapeType="1"/>
          </p:cNvSpPr>
          <p:nvPr/>
        </p:nvSpPr>
        <p:spPr bwMode="auto">
          <a:xfrm flipV="1">
            <a:off x="2661498" y="1346598"/>
            <a:ext cx="694135" cy="1158478"/>
          </a:xfrm>
          <a:prstGeom prst="line">
            <a:avLst/>
          </a:prstGeom>
          <a:noFill/>
          <a:ln w="19050">
            <a:solidFill>
              <a:srgbClr val="0070C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0" name="Line 10"/>
          <p:cNvSpPr>
            <a:spLocks noChangeShapeType="1"/>
          </p:cNvSpPr>
          <p:nvPr/>
        </p:nvSpPr>
        <p:spPr bwMode="auto">
          <a:xfrm flipV="1">
            <a:off x="2694834" y="2166937"/>
            <a:ext cx="667941" cy="406004"/>
          </a:xfrm>
          <a:prstGeom prst="line">
            <a:avLst/>
          </a:prstGeom>
          <a:noFill/>
          <a:ln w="19050">
            <a:solidFill>
              <a:srgbClr val="0070C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 name="Line 10"/>
          <p:cNvSpPr>
            <a:spLocks noChangeShapeType="1"/>
          </p:cNvSpPr>
          <p:nvPr/>
        </p:nvSpPr>
        <p:spPr bwMode="auto">
          <a:xfrm>
            <a:off x="2675784" y="2661049"/>
            <a:ext cx="701279" cy="467915"/>
          </a:xfrm>
          <a:prstGeom prst="line">
            <a:avLst/>
          </a:prstGeom>
          <a:noFill/>
          <a:ln w="19050">
            <a:solidFill>
              <a:srgbClr val="0070C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 name="Line 10"/>
          <p:cNvSpPr>
            <a:spLocks noChangeShapeType="1"/>
          </p:cNvSpPr>
          <p:nvPr/>
        </p:nvSpPr>
        <p:spPr bwMode="auto">
          <a:xfrm>
            <a:off x="2694835" y="2749154"/>
            <a:ext cx="660797" cy="1314450"/>
          </a:xfrm>
          <a:prstGeom prst="line">
            <a:avLst/>
          </a:prstGeom>
          <a:noFill/>
          <a:ln w="19050">
            <a:solidFill>
              <a:srgbClr val="0070C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310081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54564" y="4168408"/>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2" name="文本框 1"/>
          <p:cNvSpPr txBox="1"/>
          <p:nvPr/>
        </p:nvSpPr>
        <p:spPr>
          <a:xfrm>
            <a:off x="2516189" y="373064"/>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34" name="矩形 33"/>
          <p:cNvSpPr/>
          <p:nvPr/>
        </p:nvSpPr>
        <p:spPr>
          <a:xfrm>
            <a:off x="1015332" y="1318593"/>
            <a:ext cx="7236804" cy="3413398"/>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domain name dm1</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[BRAS-isp-dm1] authentication </a:t>
            </a:r>
            <a:r>
              <a:rPr lang="en-US" altLang="zh-CN" sz="1100" kern="0" dirty="0" err="1">
                <a:solidFill>
                  <a:srgbClr val="262626"/>
                </a:solidFill>
                <a:latin typeface="微软雅黑" panose="020B0503020204020204" pitchFamily="34" charset="-122"/>
                <a:ea typeface="微软雅黑" panose="020B0503020204020204" pitchFamily="34" charset="-122"/>
              </a:rPr>
              <a:t>ipoe</a:t>
            </a:r>
            <a:r>
              <a:rPr lang="en-US" altLang="zh-CN" sz="1100" kern="0" dirty="0">
                <a:solidFill>
                  <a:srgbClr val="262626"/>
                </a:solidFill>
                <a:latin typeface="微软雅黑" panose="020B0503020204020204" pitchFamily="34" charset="-122"/>
                <a:ea typeface="微软雅黑" panose="020B0503020204020204" pitchFamily="34" charset="-122"/>
              </a:rPr>
              <a:t> none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[BRAS-isp-dm1] authorization </a:t>
            </a:r>
            <a:r>
              <a:rPr lang="en-US" altLang="zh-CN" sz="1100" kern="0" dirty="0" err="1">
                <a:solidFill>
                  <a:srgbClr val="262626"/>
                </a:solidFill>
                <a:latin typeface="微软雅黑" panose="020B0503020204020204" pitchFamily="34" charset="-122"/>
                <a:ea typeface="微软雅黑" panose="020B0503020204020204" pitchFamily="34" charset="-122"/>
              </a:rPr>
              <a:t>ipoe</a:t>
            </a:r>
            <a:r>
              <a:rPr lang="en-US" altLang="zh-CN" sz="1100" kern="0" dirty="0">
                <a:solidFill>
                  <a:srgbClr val="262626"/>
                </a:solidFill>
                <a:latin typeface="微软雅黑" panose="020B0503020204020204" pitchFamily="34" charset="-122"/>
                <a:ea typeface="微软雅黑" panose="020B0503020204020204" pitchFamily="34" charset="-122"/>
              </a:rPr>
              <a:t> none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[BRAS-isp-dm1] accounting </a:t>
            </a:r>
            <a:r>
              <a:rPr lang="en-US" altLang="zh-CN" sz="1100" kern="0" dirty="0" err="1">
                <a:solidFill>
                  <a:srgbClr val="262626"/>
                </a:solidFill>
                <a:latin typeface="微软雅黑" panose="020B0503020204020204" pitchFamily="34" charset="-122"/>
                <a:ea typeface="微软雅黑" panose="020B0503020204020204" pitchFamily="34" charset="-122"/>
              </a:rPr>
              <a:t>ipoe</a:t>
            </a:r>
            <a:r>
              <a:rPr lang="en-US" altLang="zh-CN" sz="1100" kern="0" dirty="0">
                <a:solidFill>
                  <a:srgbClr val="262626"/>
                </a:solidFill>
                <a:latin typeface="微软雅黑" panose="020B0503020204020204" pitchFamily="34" charset="-122"/>
                <a:ea typeface="微软雅黑" panose="020B0503020204020204" pitchFamily="34" charset="-122"/>
              </a:rPr>
              <a:t> none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[BRAS-isp-dm1] authorization-attribute user-group </a:t>
            </a:r>
            <a:r>
              <a:rPr lang="en-US" altLang="zh-CN" sz="1100" kern="0" dirty="0">
                <a:solidFill>
                  <a:srgbClr val="FF0000"/>
                </a:solidFill>
                <a:latin typeface="微软雅黑" panose="020B0503020204020204" pitchFamily="34" charset="-122"/>
                <a:ea typeface="微软雅黑" panose="020B0503020204020204" pitchFamily="34" charset="-122"/>
              </a:rPr>
              <a:t>web</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[BRAS-isp-dm1] authorization-attribute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-pool </a:t>
            </a:r>
            <a:r>
              <a:rPr lang="en-US" altLang="zh-CN" sz="1100" kern="0" dirty="0">
                <a:solidFill>
                  <a:srgbClr val="FF0000"/>
                </a:solidFill>
                <a:latin typeface="微软雅黑" panose="020B0503020204020204" pitchFamily="34" charset="-122"/>
                <a:ea typeface="微软雅黑" panose="020B0503020204020204" pitchFamily="34" charset="-122"/>
              </a:rPr>
              <a:t>pool1</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[BRAS-isp-dm1] web-server </a:t>
            </a:r>
            <a:r>
              <a:rPr lang="en-US" altLang="zh-CN" sz="1100" kern="0" dirty="0" err="1">
                <a:solidFill>
                  <a:srgbClr val="262626"/>
                </a:solidFill>
                <a:latin typeface="微软雅黑" panose="020B0503020204020204" pitchFamily="34" charset="-122"/>
                <a:ea typeface="微软雅黑" panose="020B0503020204020204" pitchFamily="34" charset="-122"/>
              </a:rPr>
              <a:t>url</a:t>
            </a:r>
            <a:r>
              <a:rPr lang="en-US" altLang="zh-CN" sz="1100" kern="0" dirty="0">
                <a:solidFill>
                  <a:srgbClr val="FF0000"/>
                </a:solidFill>
                <a:latin typeface="微软雅黑" panose="020B0503020204020204" pitchFamily="34" charset="-122"/>
                <a:ea typeface="微软雅黑" panose="020B0503020204020204" pitchFamily="34" charset="-122"/>
              </a:rPr>
              <a:t> </a:t>
            </a:r>
            <a:r>
              <a:rPr lang="en-US" altLang="zh-CN" sz="1100" kern="0" dirty="0">
                <a:solidFill>
                  <a:srgbClr val="FF0000"/>
                </a:solidFill>
                <a:latin typeface="微软雅黑" panose="020B0503020204020204" pitchFamily="34" charset="-122"/>
                <a:ea typeface="微软雅黑" panose="020B0503020204020204" pitchFamily="34" charset="-122"/>
                <a:hlinkClick r:id="rId2"/>
              </a:rPr>
              <a:t>http://4.4.4.5:8080/portal/</a:t>
            </a:r>
            <a:endParaRPr lang="en-US" altLang="zh-CN" sz="1100" kern="0" dirty="0">
              <a:solidFill>
                <a:srgbClr val="FF0000"/>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[BRAS-isp-dm1]  web-server </a:t>
            </a:r>
            <a:r>
              <a:rPr lang="en-US" altLang="zh-CN" sz="1100" kern="0" dirty="0" err="1">
                <a:solidFill>
                  <a:srgbClr val="262626"/>
                </a:solidFill>
                <a:latin typeface="微软雅黑" panose="020B0503020204020204" pitchFamily="34" charset="-122"/>
                <a:ea typeface="微软雅黑" panose="020B0503020204020204" pitchFamily="34" charset="-122"/>
              </a:rPr>
              <a:t>url</a:t>
            </a:r>
            <a:r>
              <a:rPr lang="en-US" altLang="zh-CN" sz="1100" kern="0" dirty="0">
                <a:solidFill>
                  <a:srgbClr val="262626"/>
                </a:solidFill>
                <a:latin typeface="微软雅黑" panose="020B0503020204020204" pitchFamily="34" charset="-122"/>
                <a:ea typeface="微软雅黑" panose="020B0503020204020204" pitchFamily="34" charset="-122"/>
              </a:rPr>
              <a:t>-parameter </a:t>
            </a:r>
            <a:r>
              <a:rPr lang="en-US" altLang="zh-CN" sz="1100" kern="0" dirty="0" err="1">
                <a:solidFill>
                  <a:srgbClr val="262626"/>
                </a:solidFill>
                <a:latin typeface="微软雅黑" panose="020B0503020204020204" pitchFamily="34" charset="-122"/>
                <a:ea typeface="微软雅黑" panose="020B0503020204020204" pitchFamily="34" charset="-122"/>
              </a:rPr>
              <a:t>ssid</a:t>
            </a:r>
            <a:r>
              <a:rPr lang="en-US" altLang="zh-CN" sz="1100" kern="0" dirty="0">
                <a:solidFill>
                  <a:srgbClr val="262626"/>
                </a:solidFill>
                <a:latin typeface="微软雅黑" panose="020B0503020204020204" pitchFamily="34" charset="-122"/>
                <a:ea typeface="微软雅黑" panose="020B0503020204020204" pitchFamily="34" charset="-122"/>
              </a:rPr>
              <a:t> </a:t>
            </a:r>
            <a:r>
              <a:rPr lang="en-US" altLang="zh-CN" sz="1100" kern="0" dirty="0" err="1">
                <a:solidFill>
                  <a:srgbClr val="262626"/>
                </a:solidFill>
                <a:latin typeface="微软雅黑" panose="020B0503020204020204" pitchFamily="34" charset="-122"/>
                <a:ea typeface="微软雅黑" panose="020B0503020204020204" pitchFamily="34" charset="-122"/>
              </a:rPr>
              <a:t>ssid</a:t>
            </a:r>
            <a:r>
              <a:rPr lang="en-US" altLang="zh-CN" sz="1100" kern="0" dirty="0">
                <a:solidFill>
                  <a:srgbClr val="262626"/>
                </a:solidFill>
                <a:latin typeface="微软雅黑" panose="020B0503020204020204" pitchFamily="34" charset="-122"/>
                <a:ea typeface="微软雅黑" panose="020B0503020204020204" pitchFamily="34" charset="-122"/>
              </a:rPr>
              <a:t>                      //</a:t>
            </a:r>
            <a:r>
              <a:rPr lang="zh-CN" altLang="en-US" sz="1100" kern="0" dirty="0">
                <a:solidFill>
                  <a:srgbClr val="262626"/>
                </a:solidFill>
                <a:latin typeface="微软雅黑" panose="020B0503020204020204" pitchFamily="34" charset="-122"/>
                <a:ea typeface="微软雅黑" panose="020B0503020204020204" pitchFamily="34" charset="-122"/>
              </a:rPr>
              <a:t>以下根据服务器要求进行选配</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[BRAS-isp-dm1]  web-server </a:t>
            </a:r>
            <a:r>
              <a:rPr lang="en-US" altLang="zh-CN" sz="1100" kern="0" dirty="0" err="1">
                <a:solidFill>
                  <a:srgbClr val="262626"/>
                </a:solidFill>
                <a:latin typeface="微软雅黑" panose="020B0503020204020204" pitchFamily="34" charset="-122"/>
                <a:ea typeface="微软雅黑" panose="020B0503020204020204" pitchFamily="34" charset="-122"/>
              </a:rPr>
              <a:t>url</a:t>
            </a:r>
            <a:r>
              <a:rPr lang="en-US" altLang="zh-CN" sz="1100" kern="0" dirty="0">
                <a:solidFill>
                  <a:srgbClr val="262626"/>
                </a:solidFill>
                <a:latin typeface="微软雅黑" panose="020B0503020204020204" pitchFamily="34" charset="-122"/>
                <a:ea typeface="微软雅黑" panose="020B0503020204020204" pitchFamily="34" charset="-122"/>
              </a:rPr>
              <a:t>-parameter </a:t>
            </a:r>
            <a:r>
              <a:rPr lang="en-US" altLang="zh-CN" sz="1100" kern="0" dirty="0" err="1">
                <a:solidFill>
                  <a:srgbClr val="262626"/>
                </a:solidFill>
                <a:latin typeface="微软雅黑" panose="020B0503020204020204" pitchFamily="34" charset="-122"/>
                <a:ea typeface="微软雅黑" panose="020B0503020204020204" pitchFamily="34" charset="-122"/>
              </a:rPr>
              <a:t>nas</a:t>
            </a:r>
            <a:r>
              <a:rPr lang="en-US" altLang="zh-CN" sz="1100" kern="0" dirty="0">
                <a:solidFill>
                  <a:srgbClr val="262626"/>
                </a:solidFill>
                <a:latin typeface="微软雅黑" panose="020B0503020204020204" pitchFamily="34" charset="-122"/>
                <a:ea typeface="微软雅黑" panose="020B0503020204020204" pitchFamily="34" charset="-122"/>
              </a:rPr>
              <a:t>-id </a:t>
            </a:r>
            <a:r>
              <a:rPr lang="en-US" altLang="zh-CN" sz="1100" kern="0" dirty="0" err="1">
                <a:solidFill>
                  <a:srgbClr val="262626"/>
                </a:solidFill>
                <a:latin typeface="微软雅黑" panose="020B0503020204020204" pitchFamily="34" charset="-122"/>
                <a:ea typeface="微软雅黑" panose="020B0503020204020204" pitchFamily="34" charset="-122"/>
              </a:rPr>
              <a:t>nas</a:t>
            </a:r>
            <a:r>
              <a:rPr lang="en-US" altLang="zh-CN" sz="1100" kern="0" dirty="0">
                <a:solidFill>
                  <a:srgbClr val="262626"/>
                </a:solidFill>
                <a:latin typeface="微软雅黑" panose="020B0503020204020204" pitchFamily="34" charset="-122"/>
                <a:ea typeface="微软雅黑" panose="020B0503020204020204" pitchFamily="34" charset="-122"/>
              </a:rPr>
              <a:t>-id                                      </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[BRAS-isp-dm1] web-server </a:t>
            </a:r>
            <a:r>
              <a:rPr lang="en-US" altLang="zh-CN" sz="1100" kern="0" dirty="0" err="1">
                <a:solidFill>
                  <a:srgbClr val="262626"/>
                </a:solidFill>
                <a:latin typeface="微软雅黑" panose="020B0503020204020204" pitchFamily="34" charset="-122"/>
                <a:ea typeface="微软雅黑" panose="020B0503020204020204" pitchFamily="34" charset="-122"/>
              </a:rPr>
              <a:t>url</a:t>
            </a:r>
            <a:r>
              <a:rPr lang="en-US" altLang="zh-CN" sz="1100" kern="0" dirty="0">
                <a:solidFill>
                  <a:srgbClr val="262626"/>
                </a:solidFill>
                <a:latin typeface="微软雅黑" panose="020B0503020204020204" pitchFamily="34" charset="-122"/>
                <a:ea typeface="微软雅黑" panose="020B0503020204020204" pitchFamily="34" charset="-122"/>
              </a:rPr>
              <a:t>-parameter </a:t>
            </a:r>
            <a:r>
              <a:rPr lang="en-US" altLang="zh-CN" sz="1100" kern="0" dirty="0" err="1">
                <a:solidFill>
                  <a:srgbClr val="262626"/>
                </a:solidFill>
                <a:latin typeface="微软雅黑" panose="020B0503020204020204" pitchFamily="34" charset="-122"/>
                <a:ea typeface="微软雅黑" panose="020B0503020204020204" pitchFamily="34" charset="-122"/>
              </a:rPr>
              <a:t>userip</a:t>
            </a:r>
            <a:r>
              <a:rPr lang="en-US" altLang="zh-CN" sz="1100" kern="0" dirty="0">
                <a:solidFill>
                  <a:srgbClr val="262626"/>
                </a:solidFill>
                <a:latin typeface="微软雅黑" panose="020B0503020204020204" pitchFamily="34" charset="-122"/>
                <a:ea typeface="微软雅黑" panose="020B0503020204020204" pitchFamily="34" charset="-122"/>
              </a:rPr>
              <a:t> source-address                                </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[BRAS-isp-dm1] web-server </a:t>
            </a:r>
            <a:r>
              <a:rPr lang="en-US" altLang="zh-CN" sz="1100" kern="0" dirty="0" err="1">
                <a:solidFill>
                  <a:srgbClr val="262626"/>
                </a:solidFill>
                <a:latin typeface="微软雅黑" panose="020B0503020204020204" pitchFamily="34" charset="-122"/>
                <a:ea typeface="微软雅黑" panose="020B0503020204020204" pitchFamily="34" charset="-122"/>
              </a:rPr>
              <a:t>url</a:t>
            </a:r>
            <a:r>
              <a:rPr lang="en-US" altLang="zh-CN" sz="1100" kern="0" dirty="0">
                <a:solidFill>
                  <a:srgbClr val="262626"/>
                </a:solidFill>
                <a:latin typeface="微软雅黑" panose="020B0503020204020204" pitchFamily="34" charset="-122"/>
                <a:ea typeface="微软雅黑" panose="020B0503020204020204" pitchFamily="34" charset="-122"/>
              </a:rPr>
              <a:t>-parameter </a:t>
            </a:r>
            <a:r>
              <a:rPr lang="en-US" altLang="zh-CN" sz="1100" kern="0" dirty="0" err="1">
                <a:solidFill>
                  <a:srgbClr val="262626"/>
                </a:solidFill>
                <a:latin typeface="微软雅黑" panose="020B0503020204020204" pitchFamily="34" charset="-122"/>
                <a:ea typeface="微软雅黑" panose="020B0503020204020204" pitchFamily="34" charset="-122"/>
              </a:rPr>
              <a:t>userurl</a:t>
            </a:r>
            <a:r>
              <a:rPr lang="en-US" altLang="zh-CN" sz="1100" kern="0" dirty="0">
                <a:solidFill>
                  <a:srgbClr val="262626"/>
                </a:solidFill>
                <a:latin typeface="微软雅黑" panose="020B0503020204020204" pitchFamily="34" charset="-122"/>
                <a:ea typeface="微软雅黑" panose="020B0503020204020204" pitchFamily="34" charset="-122"/>
              </a:rPr>
              <a:t> original-</a:t>
            </a:r>
            <a:r>
              <a:rPr lang="en-US" altLang="zh-CN" sz="1100" kern="0" dirty="0" err="1">
                <a:solidFill>
                  <a:srgbClr val="262626"/>
                </a:solidFill>
                <a:latin typeface="微软雅黑" panose="020B0503020204020204" pitchFamily="34" charset="-122"/>
                <a:ea typeface="微软雅黑" panose="020B0503020204020204" pitchFamily="34" charset="-122"/>
              </a:rPr>
              <a:t>url</a:t>
            </a:r>
            <a:r>
              <a:rPr lang="en-US" altLang="zh-CN" sz="1100" kern="0" dirty="0">
                <a:solidFill>
                  <a:srgbClr val="262626"/>
                </a:solidFill>
                <a:latin typeface="微软雅黑" panose="020B0503020204020204" pitchFamily="34" charset="-122"/>
                <a:ea typeface="微软雅黑" panose="020B0503020204020204" pitchFamily="34" charset="-122"/>
              </a:rPr>
              <a:t>                                 </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[BRAS-isp-dm1] web-server </a:t>
            </a:r>
            <a:r>
              <a:rPr lang="en-US" altLang="zh-CN" sz="1100" kern="0" dirty="0" err="1">
                <a:solidFill>
                  <a:srgbClr val="262626"/>
                </a:solidFill>
                <a:latin typeface="微软雅黑" panose="020B0503020204020204" pitchFamily="34" charset="-122"/>
                <a:ea typeface="微软雅黑" panose="020B0503020204020204" pitchFamily="34" charset="-122"/>
              </a:rPr>
              <a:t>url</a:t>
            </a:r>
            <a:r>
              <a:rPr lang="en-US" altLang="zh-CN" sz="1100" kern="0" dirty="0">
                <a:solidFill>
                  <a:srgbClr val="262626"/>
                </a:solidFill>
                <a:latin typeface="微软雅黑" panose="020B0503020204020204" pitchFamily="34" charset="-122"/>
                <a:ea typeface="微软雅黑" panose="020B0503020204020204" pitchFamily="34" charset="-122"/>
              </a:rPr>
              <a:t>-parameter </a:t>
            </a:r>
            <a:r>
              <a:rPr lang="en-US" altLang="zh-CN" sz="1100" kern="0" dirty="0" err="1">
                <a:solidFill>
                  <a:srgbClr val="262626"/>
                </a:solidFill>
                <a:latin typeface="微软雅黑" panose="020B0503020204020204" pitchFamily="34" charset="-122"/>
                <a:ea typeface="微软雅黑" panose="020B0503020204020204" pitchFamily="34" charset="-122"/>
              </a:rPr>
              <a:t>usermac</a:t>
            </a:r>
            <a:r>
              <a:rPr lang="en-US" altLang="zh-CN" sz="1100" kern="0" dirty="0">
                <a:solidFill>
                  <a:srgbClr val="262626"/>
                </a:solidFill>
                <a:latin typeface="微软雅黑" panose="020B0503020204020204" pitchFamily="34" charset="-122"/>
                <a:ea typeface="微软雅黑" panose="020B0503020204020204" pitchFamily="34" charset="-122"/>
              </a:rPr>
              <a:t> source-mac </a:t>
            </a:r>
          </a:p>
        </p:txBody>
      </p:sp>
      <p:sp>
        <p:nvSpPr>
          <p:cNvPr id="5" name="矩形 4"/>
          <p:cNvSpPr/>
          <p:nvPr/>
        </p:nvSpPr>
        <p:spPr>
          <a:xfrm>
            <a:off x="953598" y="1059582"/>
            <a:ext cx="7073640"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配置认证前域</a:t>
            </a:r>
            <a:r>
              <a:rPr lang="en-US" altLang="zh-CN" sz="900" dirty="0">
                <a:solidFill>
                  <a:srgbClr val="4A4949"/>
                </a:solidFill>
                <a:latin typeface="微软雅黑" panose="020B0503020204020204" pitchFamily="34" charset="-122"/>
                <a:ea typeface="微软雅黑" panose="020B0503020204020204" pitchFamily="34" charset="-122"/>
              </a:rPr>
              <a:t>dm1</a:t>
            </a:r>
            <a:r>
              <a:rPr lang="zh-CN" altLang="en-US" sz="900" dirty="0">
                <a:solidFill>
                  <a:srgbClr val="4A4949"/>
                </a:solidFill>
                <a:latin typeface="微软雅黑" panose="020B0503020204020204" pitchFamily="34" charset="-122"/>
                <a:ea typeface="微软雅黑" panose="020B0503020204020204" pitchFamily="34" charset="-122"/>
              </a:rPr>
              <a:t>，授权前域用户组，</a:t>
            </a:r>
            <a:r>
              <a:rPr lang="en-US" altLang="zh-CN" sz="900" dirty="0">
                <a:solidFill>
                  <a:srgbClr val="4A4949"/>
                </a:solidFill>
                <a:latin typeface="微软雅黑" panose="020B0503020204020204" pitchFamily="34" charset="-122"/>
                <a:ea typeface="微软雅黑" panose="020B0503020204020204" pitchFamily="34" charset="-122"/>
              </a:rPr>
              <a:t>WEB</a:t>
            </a:r>
            <a:r>
              <a:rPr lang="zh-CN" altLang="en-US" sz="900" dirty="0">
                <a:solidFill>
                  <a:srgbClr val="4A4949"/>
                </a:solidFill>
                <a:latin typeface="微软雅黑" panose="020B0503020204020204" pitchFamily="34" charset="-122"/>
                <a:ea typeface="微软雅黑" panose="020B0503020204020204" pitchFamily="34" charset="-122"/>
              </a:rPr>
              <a:t>重定向</a:t>
            </a:r>
            <a:r>
              <a:rPr lang="en-US" altLang="zh-CN" sz="900" dirty="0">
                <a:solidFill>
                  <a:srgbClr val="4A4949"/>
                </a:solidFill>
                <a:latin typeface="微软雅黑" panose="020B0503020204020204" pitchFamily="34" charset="-122"/>
                <a:ea typeface="微软雅黑" panose="020B0503020204020204" pitchFamily="34" charset="-122"/>
              </a:rPr>
              <a:t>URL</a:t>
            </a:r>
            <a:endParaRPr lang="zh-CN" altLang="en-US" sz="900" dirty="0">
              <a:solidFill>
                <a:srgbClr val="4A4949"/>
              </a:solidFill>
              <a:latin typeface="微软雅黑" panose="020B0503020204020204" pitchFamily="34" charset="-122"/>
              <a:ea typeface="微软雅黑" panose="020B0503020204020204" pitchFamily="34" charset="-122"/>
            </a:endParaRPr>
          </a:p>
        </p:txBody>
      </p:sp>
      <p:sp>
        <p:nvSpPr>
          <p:cNvPr id="21" name="标题 1"/>
          <p:cNvSpPr>
            <a:spLocks noGrp="1"/>
          </p:cNvSpPr>
          <p:nvPr>
            <p:ph type="title"/>
          </p:nvPr>
        </p:nvSpPr>
        <p:spPr/>
        <p:txBody>
          <a:bodyPr/>
          <a:lstStyle/>
          <a:p>
            <a:r>
              <a:rPr lang="en-US" altLang="zh-CN" dirty="0" err="1"/>
              <a:t>IPoE</a:t>
            </a:r>
            <a:r>
              <a:rPr lang="en-US" altLang="zh-CN" dirty="0"/>
              <a:t> WEB</a:t>
            </a:r>
            <a:r>
              <a:rPr lang="zh-CN" altLang="en-US" dirty="0"/>
              <a:t>认证</a:t>
            </a:r>
          </a:p>
        </p:txBody>
      </p:sp>
    </p:spTree>
    <p:extLst>
      <p:ext uri="{BB962C8B-B14F-4D97-AF65-F5344CB8AC3E}">
        <p14:creationId xmlns:p14="http://schemas.microsoft.com/office/powerpoint/2010/main" val="80246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54564" y="4168408"/>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2" name="文本框 1"/>
          <p:cNvSpPr txBox="1"/>
          <p:nvPr/>
        </p:nvSpPr>
        <p:spPr>
          <a:xfrm>
            <a:off x="2516189" y="373064"/>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34" name="矩形 33"/>
          <p:cNvSpPr/>
          <p:nvPr/>
        </p:nvSpPr>
        <p:spPr>
          <a:xfrm>
            <a:off x="1015332" y="1318593"/>
            <a:ext cx="7236804" cy="1415176"/>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domain name dm2</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[BRAS-isp-dm2] authentication </a:t>
            </a:r>
            <a:r>
              <a:rPr lang="en-US" altLang="zh-CN" sz="1100" kern="0" dirty="0" err="1">
                <a:solidFill>
                  <a:srgbClr val="262626"/>
                </a:solidFill>
                <a:latin typeface="微软雅黑" panose="020B0503020204020204" pitchFamily="34" charset="-122"/>
                <a:ea typeface="微软雅黑" panose="020B0503020204020204" pitchFamily="34" charset="-122"/>
              </a:rPr>
              <a:t>ipoe</a:t>
            </a:r>
            <a:r>
              <a:rPr lang="en-US" altLang="zh-CN" sz="1100" kern="0" dirty="0">
                <a:solidFill>
                  <a:srgbClr val="262626"/>
                </a:solidFill>
                <a:latin typeface="微软雅黑" panose="020B0503020204020204" pitchFamily="34" charset="-122"/>
                <a:ea typeface="微软雅黑" panose="020B0503020204020204" pitchFamily="34" charset="-122"/>
              </a:rPr>
              <a:t> radius-scheme rs1</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[BRAS-isp-dm2] authorization </a:t>
            </a:r>
            <a:r>
              <a:rPr lang="en-US" altLang="zh-CN" sz="1100" kern="0" dirty="0" err="1">
                <a:solidFill>
                  <a:srgbClr val="262626"/>
                </a:solidFill>
                <a:latin typeface="微软雅黑" panose="020B0503020204020204" pitchFamily="34" charset="-122"/>
                <a:ea typeface="微软雅黑" panose="020B0503020204020204" pitchFamily="34" charset="-122"/>
              </a:rPr>
              <a:t>ipoe</a:t>
            </a:r>
            <a:r>
              <a:rPr lang="en-US" altLang="zh-CN" sz="1100" kern="0" dirty="0">
                <a:solidFill>
                  <a:srgbClr val="262626"/>
                </a:solidFill>
                <a:latin typeface="微软雅黑" panose="020B0503020204020204" pitchFamily="34" charset="-122"/>
                <a:ea typeface="微软雅黑" panose="020B0503020204020204" pitchFamily="34" charset="-122"/>
              </a:rPr>
              <a:t> radius-scheme rs1</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[BRAS-isp-dm2] accounting </a:t>
            </a:r>
            <a:r>
              <a:rPr lang="en-US" altLang="zh-CN" sz="1100" kern="0" dirty="0" err="1">
                <a:solidFill>
                  <a:srgbClr val="262626"/>
                </a:solidFill>
                <a:latin typeface="微软雅黑" panose="020B0503020204020204" pitchFamily="34" charset="-122"/>
                <a:ea typeface="微软雅黑" panose="020B0503020204020204" pitchFamily="34" charset="-122"/>
              </a:rPr>
              <a:t>ipoe</a:t>
            </a:r>
            <a:r>
              <a:rPr lang="en-US" altLang="zh-CN" sz="1100" kern="0" dirty="0">
                <a:solidFill>
                  <a:srgbClr val="262626"/>
                </a:solidFill>
                <a:latin typeface="微软雅黑" panose="020B0503020204020204" pitchFamily="34" charset="-122"/>
                <a:ea typeface="微软雅黑" panose="020B0503020204020204" pitchFamily="34" charset="-122"/>
              </a:rPr>
              <a:t> radius-scheme rs1</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[BRAS-isp-dm2] authorization-attribute user-group </a:t>
            </a:r>
            <a:r>
              <a:rPr lang="en-US" altLang="zh-CN" sz="1100" kern="0" dirty="0">
                <a:solidFill>
                  <a:srgbClr val="FF0000"/>
                </a:solidFill>
                <a:latin typeface="微软雅黑" panose="020B0503020204020204" pitchFamily="34" charset="-122"/>
                <a:ea typeface="微软雅黑" panose="020B0503020204020204" pitchFamily="34" charset="-122"/>
              </a:rPr>
              <a:t>web-after</a:t>
            </a:r>
          </a:p>
        </p:txBody>
      </p:sp>
      <p:sp>
        <p:nvSpPr>
          <p:cNvPr id="5" name="矩形 4"/>
          <p:cNvSpPr/>
          <p:nvPr/>
        </p:nvSpPr>
        <p:spPr>
          <a:xfrm>
            <a:off x="953598" y="1059582"/>
            <a:ext cx="7073640"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配置认证后域</a:t>
            </a:r>
            <a:r>
              <a:rPr lang="en-US" altLang="zh-CN" sz="900" dirty="0">
                <a:solidFill>
                  <a:srgbClr val="4A4949"/>
                </a:solidFill>
                <a:latin typeface="微软雅黑" panose="020B0503020204020204" pitchFamily="34" charset="-122"/>
                <a:ea typeface="微软雅黑" panose="020B0503020204020204" pitchFamily="34" charset="-122"/>
              </a:rPr>
              <a:t>dm2</a:t>
            </a:r>
            <a:r>
              <a:rPr lang="zh-CN" altLang="en-US" sz="900" dirty="0">
                <a:solidFill>
                  <a:srgbClr val="4A4949"/>
                </a:solidFill>
                <a:latin typeface="微软雅黑" panose="020B0503020204020204" pitchFamily="34" charset="-122"/>
                <a:ea typeface="微软雅黑" panose="020B0503020204020204" pitchFamily="34" charset="-122"/>
              </a:rPr>
              <a:t>，授权后域用户组（一般由</a:t>
            </a:r>
            <a:r>
              <a:rPr lang="en-US" altLang="zh-CN" sz="900" dirty="0">
                <a:solidFill>
                  <a:srgbClr val="4A4949"/>
                </a:solidFill>
                <a:latin typeface="微软雅黑" panose="020B0503020204020204" pitchFamily="34" charset="-122"/>
                <a:ea typeface="微软雅黑" panose="020B0503020204020204" pitchFamily="34" charset="-122"/>
              </a:rPr>
              <a:t>Radius</a:t>
            </a:r>
            <a:r>
              <a:rPr lang="zh-CN" altLang="en-US" sz="900" dirty="0">
                <a:solidFill>
                  <a:srgbClr val="4A4949"/>
                </a:solidFill>
                <a:latin typeface="微软雅黑" panose="020B0503020204020204" pitchFamily="34" charset="-122"/>
                <a:ea typeface="微软雅黑" panose="020B0503020204020204" pitchFamily="34" charset="-122"/>
              </a:rPr>
              <a:t>服务器授权，也可</a:t>
            </a:r>
            <a:r>
              <a:rPr lang="en-US" altLang="zh-CN" sz="900" dirty="0">
                <a:solidFill>
                  <a:srgbClr val="4A4949"/>
                </a:solidFill>
                <a:latin typeface="微软雅黑" panose="020B0503020204020204" pitchFamily="34" charset="-122"/>
                <a:ea typeface="微软雅黑" panose="020B0503020204020204" pitchFamily="34" charset="-122"/>
              </a:rPr>
              <a:t>domain</a:t>
            </a:r>
            <a:r>
              <a:rPr lang="zh-CN" altLang="en-US" sz="900" dirty="0">
                <a:solidFill>
                  <a:srgbClr val="4A4949"/>
                </a:solidFill>
                <a:latin typeface="微软雅黑" panose="020B0503020204020204" pitchFamily="34" charset="-122"/>
                <a:ea typeface="微软雅黑" panose="020B0503020204020204" pitchFamily="34" charset="-122"/>
              </a:rPr>
              <a:t>域授权）</a:t>
            </a:r>
          </a:p>
        </p:txBody>
      </p:sp>
      <p:sp>
        <p:nvSpPr>
          <p:cNvPr id="21" name="标题 1"/>
          <p:cNvSpPr>
            <a:spLocks noGrp="1"/>
          </p:cNvSpPr>
          <p:nvPr>
            <p:ph type="title"/>
          </p:nvPr>
        </p:nvSpPr>
        <p:spPr/>
        <p:txBody>
          <a:bodyPr/>
          <a:lstStyle/>
          <a:p>
            <a:r>
              <a:rPr lang="en-US" altLang="zh-CN" dirty="0" err="1"/>
              <a:t>IPoE</a:t>
            </a:r>
            <a:r>
              <a:rPr lang="en-US" altLang="zh-CN" dirty="0"/>
              <a:t> WEB</a:t>
            </a:r>
            <a:r>
              <a:rPr lang="zh-CN" altLang="en-US" dirty="0"/>
              <a:t>认证</a:t>
            </a:r>
          </a:p>
        </p:txBody>
      </p:sp>
      <p:sp>
        <p:nvSpPr>
          <p:cNvPr id="7" name="矩形 6"/>
          <p:cNvSpPr/>
          <p:nvPr/>
        </p:nvSpPr>
        <p:spPr>
          <a:xfrm>
            <a:off x="1014878" y="3106890"/>
            <a:ext cx="7236804" cy="1407767"/>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portal mac-trigger-server </a:t>
            </a:r>
            <a:r>
              <a:rPr lang="en-US" altLang="zh-CN" sz="1100" kern="0" dirty="0" err="1">
                <a:solidFill>
                  <a:srgbClr val="262626"/>
                </a:solidFill>
                <a:latin typeface="微软雅黑" panose="020B0503020204020204" pitchFamily="34" charset="-122"/>
                <a:ea typeface="微软雅黑" panose="020B0503020204020204" pitchFamily="34" charset="-122"/>
              </a:rPr>
              <a:t>mts</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[BRAS-portal-mac-trigger-server-</a:t>
            </a:r>
            <a:r>
              <a:rPr lang="en-US" altLang="zh-CN" sz="1100" kern="0" dirty="0" err="1">
                <a:solidFill>
                  <a:srgbClr val="262626"/>
                </a:solidFill>
                <a:latin typeface="微软雅黑" panose="020B0503020204020204" pitchFamily="34" charset="-122"/>
                <a:ea typeface="微软雅黑" panose="020B0503020204020204" pitchFamily="34" charset="-122"/>
              </a:rPr>
              <a:t>mts</a:t>
            </a:r>
            <a:r>
              <a:rPr lang="en-US" altLang="zh-CN" sz="1100" kern="0" dirty="0">
                <a:solidFill>
                  <a:srgbClr val="262626"/>
                </a:solidFill>
                <a:latin typeface="微软雅黑" panose="020B0503020204020204" pitchFamily="34" charset="-122"/>
                <a:ea typeface="微软雅黑" panose="020B0503020204020204" pitchFamily="34" charset="-122"/>
              </a:rPr>
              <a:t>]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4.4.4.5</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interface </a:t>
            </a:r>
            <a:r>
              <a:rPr lang="en-US" altLang="zh-CN" sz="1100" kern="0" dirty="0" err="1">
                <a:solidFill>
                  <a:srgbClr val="262626"/>
                </a:solidFill>
                <a:latin typeface="微软雅黑" panose="020B0503020204020204" pitchFamily="34" charset="-122"/>
                <a:ea typeface="微软雅黑" panose="020B0503020204020204" pitchFamily="34" charset="-122"/>
              </a:rPr>
              <a:t>gigabitethernet</a:t>
            </a:r>
            <a:r>
              <a:rPr lang="en-US" altLang="zh-CN" sz="1100" kern="0" dirty="0">
                <a:solidFill>
                  <a:srgbClr val="262626"/>
                </a:solidFill>
                <a:latin typeface="微软雅黑" panose="020B0503020204020204" pitchFamily="34" charset="-122"/>
                <a:ea typeface="微软雅黑" panose="020B0503020204020204" pitchFamily="34" charset="-122"/>
              </a:rPr>
              <a:t> 3/1/2</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[BRAS–GigabitEthernet3/1/2] portal apply mac-trigger-server </a:t>
            </a:r>
            <a:r>
              <a:rPr lang="en-US" altLang="zh-CN" sz="1100" kern="0" dirty="0" err="1">
                <a:solidFill>
                  <a:srgbClr val="262626"/>
                </a:solidFill>
                <a:latin typeface="微软雅黑" panose="020B0503020204020204" pitchFamily="34" charset="-122"/>
                <a:ea typeface="微软雅黑" panose="020B0503020204020204" pitchFamily="34" charset="-122"/>
              </a:rPr>
              <a:t>mts</a:t>
            </a:r>
            <a:endParaRPr lang="en-US" altLang="zh-CN" sz="1100" kern="0" dirty="0">
              <a:solidFill>
                <a:srgbClr val="262626"/>
              </a:solidFill>
              <a:latin typeface="微软雅黑" panose="020B0503020204020204" pitchFamily="34" charset="-122"/>
              <a:ea typeface="微软雅黑" panose="020B0503020204020204" pitchFamily="34" charset="-122"/>
            </a:endParaRPr>
          </a:p>
        </p:txBody>
      </p:sp>
      <p:sp>
        <p:nvSpPr>
          <p:cNvPr id="8" name="矩形 7"/>
          <p:cNvSpPr/>
          <p:nvPr/>
        </p:nvSpPr>
        <p:spPr>
          <a:xfrm>
            <a:off x="953144" y="2847879"/>
            <a:ext cx="7073640"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对于有无感知的场景，如</a:t>
            </a:r>
            <a:r>
              <a:rPr lang="en-US" altLang="zh-CN" sz="900" dirty="0">
                <a:solidFill>
                  <a:srgbClr val="4A4949"/>
                </a:solidFill>
                <a:latin typeface="微软雅黑" panose="020B0503020204020204" pitchFamily="34" charset="-122"/>
                <a:ea typeface="微软雅黑" panose="020B0503020204020204" pitchFamily="34" charset="-122"/>
              </a:rPr>
              <a:t>MAC Trigger</a:t>
            </a:r>
            <a:r>
              <a:rPr lang="zh-CN" altLang="en-US" sz="900" dirty="0">
                <a:solidFill>
                  <a:srgbClr val="4A4949"/>
                </a:solidFill>
                <a:latin typeface="微软雅黑" panose="020B0503020204020204" pitchFamily="34" charset="-122"/>
                <a:ea typeface="微软雅黑" panose="020B0503020204020204" pitchFamily="34" charset="-122"/>
              </a:rPr>
              <a:t>无感知，还需要配置</a:t>
            </a:r>
            <a:r>
              <a:rPr lang="en-US" altLang="zh-CN" sz="900" dirty="0">
                <a:solidFill>
                  <a:srgbClr val="4A4949"/>
                </a:solidFill>
                <a:latin typeface="微软雅黑" panose="020B0503020204020204" pitchFamily="34" charset="-122"/>
                <a:ea typeface="微软雅黑" panose="020B0503020204020204" pitchFamily="34" charset="-122"/>
              </a:rPr>
              <a:t>MAC</a:t>
            </a:r>
            <a:r>
              <a:rPr lang="zh-CN" altLang="en-US" sz="900" dirty="0">
                <a:solidFill>
                  <a:srgbClr val="4A4949"/>
                </a:solidFill>
                <a:latin typeface="微软雅黑" panose="020B0503020204020204" pitchFamily="34" charset="-122"/>
                <a:ea typeface="微软雅黑" panose="020B0503020204020204" pitchFamily="34" charset="-122"/>
              </a:rPr>
              <a:t>绑定服务器，并在认证接口应用，学校应用较多</a:t>
            </a:r>
          </a:p>
        </p:txBody>
      </p:sp>
    </p:spTree>
    <p:extLst>
      <p:ext uri="{BB962C8B-B14F-4D97-AF65-F5344CB8AC3E}">
        <p14:creationId xmlns:p14="http://schemas.microsoft.com/office/powerpoint/2010/main" val="282508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54564" y="4230689"/>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2" name="文本框 1"/>
          <p:cNvSpPr txBox="1"/>
          <p:nvPr/>
        </p:nvSpPr>
        <p:spPr>
          <a:xfrm>
            <a:off x="2516189" y="373064"/>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34" name="矩形 33"/>
          <p:cNvSpPr/>
          <p:nvPr/>
        </p:nvSpPr>
        <p:spPr>
          <a:xfrm>
            <a:off x="1015332" y="1404297"/>
            <a:ext cx="7236804" cy="3381699"/>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[BRAS]interface Route-Aggregation1.242</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[BRAS-Route-Aggregation1.242] user-</a:t>
            </a:r>
            <a:r>
              <a:rPr lang="en-US" altLang="zh-CN" sz="1100" kern="0" dirty="0" err="1">
                <a:solidFill>
                  <a:srgbClr val="262626"/>
                </a:solidFill>
                <a:latin typeface="微软雅黑" panose="020B0503020204020204" pitchFamily="34" charset="-122"/>
                <a:ea typeface="微软雅黑" panose="020B0503020204020204" pitchFamily="34" charset="-122"/>
              </a:rPr>
              <a:t>vlan</a:t>
            </a:r>
            <a:r>
              <a:rPr lang="en-US" altLang="zh-CN" sz="1100" kern="0" dirty="0">
                <a:solidFill>
                  <a:srgbClr val="262626"/>
                </a:solidFill>
                <a:latin typeface="微软雅黑" panose="020B0503020204020204" pitchFamily="34" charset="-122"/>
                <a:ea typeface="微软雅黑" panose="020B0503020204020204" pitchFamily="34" charset="-122"/>
              </a:rPr>
              <a:t> dot1q vid 981 second-dot1q 2 to 100</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[BRAS-Route-Aggregation1.242]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subscriber initiator unclassified-</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enable </a:t>
            </a:r>
            <a:r>
              <a:rPr lang="en-US" altLang="zh-CN" sz="1100" kern="0" dirty="0">
                <a:solidFill>
                  <a:srgbClr val="FF0000"/>
                </a:solidFill>
                <a:latin typeface="微软雅黑" panose="020B0503020204020204" pitchFamily="34" charset="-122"/>
                <a:ea typeface="微软雅黑" panose="020B0503020204020204" pitchFamily="34" charset="-122"/>
              </a:rPr>
              <a:t>matching-user</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[BRAS-Route-Aggregation1.242]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subscriber initiator </a:t>
            </a:r>
            <a:r>
              <a:rPr lang="en-US" altLang="zh-CN" sz="1100" kern="0" dirty="0" err="1">
                <a:solidFill>
                  <a:srgbClr val="262626"/>
                </a:solidFill>
                <a:latin typeface="微软雅黑" panose="020B0503020204020204" pitchFamily="34" charset="-122"/>
                <a:ea typeface="微软雅黑" panose="020B0503020204020204" pitchFamily="34" charset="-122"/>
              </a:rPr>
              <a:t>arp</a:t>
            </a:r>
            <a:r>
              <a:rPr lang="en-US" altLang="zh-CN" sz="1100" kern="0" dirty="0">
                <a:solidFill>
                  <a:srgbClr val="262626"/>
                </a:solidFill>
                <a:latin typeface="微软雅黑" panose="020B0503020204020204" pitchFamily="34" charset="-122"/>
                <a:ea typeface="微软雅黑" panose="020B0503020204020204" pitchFamily="34" charset="-122"/>
              </a:rPr>
              <a:t> enable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[BRAS-Route-Aggregation1.242]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subscriber </a:t>
            </a:r>
            <a:r>
              <a:rPr lang="en-US" altLang="zh-CN" sz="1100" kern="0" dirty="0">
                <a:solidFill>
                  <a:srgbClr val="FF0000"/>
                </a:solidFill>
                <a:latin typeface="微软雅黑" panose="020B0503020204020204" pitchFamily="34" charset="-122"/>
                <a:ea typeface="微软雅黑" panose="020B0503020204020204" pitchFamily="34" charset="-122"/>
              </a:rPr>
              <a:t>l2-connected</a:t>
            </a:r>
            <a:r>
              <a:rPr lang="en-US" altLang="zh-CN" sz="1100" kern="0" dirty="0">
                <a:solidFill>
                  <a:srgbClr val="262626"/>
                </a:solidFill>
                <a:latin typeface="微软雅黑" panose="020B0503020204020204" pitchFamily="34" charset="-122"/>
                <a:ea typeface="微软雅黑" panose="020B0503020204020204" pitchFamily="34" charset="-122"/>
              </a:rPr>
              <a:t> enable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[BRAS-Route-Aggregation1.242]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subscriber authentication-method </a:t>
            </a:r>
            <a:r>
              <a:rPr lang="en-US" altLang="zh-CN" sz="1100" kern="0" dirty="0">
                <a:solidFill>
                  <a:srgbClr val="FF0000"/>
                </a:solidFill>
                <a:latin typeface="微软雅黑" panose="020B0503020204020204" pitchFamily="34" charset="-122"/>
                <a:ea typeface="微软雅黑" panose="020B0503020204020204" pitchFamily="34" charset="-122"/>
              </a:rPr>
              <a:t>web       </a:t>
            </a:r>
            <a:r>
              <a:rPr lang="en-US" altLang="zh-CN" sz="1100" kern="0" dirty="0">
                <a:solidFill>
                  <a:srgbClr val="262626"/>
                </a:solidFill>
                <a:latin typeface="微软雅黑" panose="020B0503020204020204" pitchFamily="34" charset="-122"/>
                <a:ea typeface="微软雅黑" panose="020B0503020204020204" pitchFamily="34" charset="-122"/>
              </a:rPr>
              <a:t>//</a:t>
            </a:r>
            <a:r>
              <a:rPr lang="zh-CN" altLang="en-US" sz="1100" kern="0" dirty="0">
                <a:solidFill>
                  <a:srgbClr val="262626"/>
                </a:solidFill>
                <a:latin typeface="微软雅黑" panose="020B0503020204020204" pitchFamily="34" charset="-122"/>
                <a:ea typeface="微软雅黑" panose="020B0503020204020204" pitchFamily="34" charset="-122"/>
              </a:rPr>
              <a:t>加</a:t>
            </a:r>
            <a:r>
              <a:rPr lang="en-US" altLang="zh-CN" sz="1100" kern="0" dirty="0">
                <a:solidFill>
                  <a:srgbClr val="262626"/>
                </a:solidFill>
                <a:latin typeface="微软雅黑" panose="020B0503020204020204" pitchFamily="34" charset="-122"/>
                <a:ea typeface="微软雅黑" panose="020B0503020204020204" pitchFamily="34" charset="-122"/>
              </a:rPr>
              <a:t>mac-</a:t>
            </a:r>
            <a:r>
              <a:rPr lang="en-US" altLang="zh-CN" sz="1100" kern="0" dirty="0" err="1">
                <a:solidFill>
                  <a:srgbClr val="262626"/>
                </a:solidFill>
                <a:latin typeface="微软雅黑" panose="020B0503020204020204" pitchFamily="34" charset="-122"/>
                <a:ea typeface="微软雅黑" panose="020B0503020204020204" pitchFamily="34" charset="-122"/>
              </a:rPr>
              <a:t>auth</a:t>
            </a:r>
            <a:r>
              <a:rPr lang="en-US" altLang="zh-CN" sz="1100" kern="0" dirty="0">
                <a:solidFill>
                  <a:srgbClr val="262626"/>
                </a:solidFill>
                <a:latin typeface="微软雅黑" panose="020B0503020204020204" pitchFamily="34" charset="-122"/>
                <a:ea typeface="微软雅黑" panose="020B0503020204020204" pitchFamily="34" charset="-122"/>
              </a:rPr>
              <a:t>=MAC</a:t>
            </a:r>
            <a:r>
              <a:rPr lang="zh-CN" altLang="en-US" sz="1100" kern="0" dirty="0">
                <a:solidFill>
                  <a:srgbClr val="262626"/>
                </a:solidFill>
                <a:latin typeface="微软雅黑" panose="020B0503020204020204" pitchFamily="34" charset="-122"/>
                <a:ea typeface="微软雅黑" panose="020B0503020204020204" pitchFamily="34" charset="-122"/>
              </a:rPr>
              <a:t>无感知</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[BRAS-Route-Aggregation1.242]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subscriber pre-</a:t>
            </a:r>
            <a:r>
              <a:rPr lang="en-US" altLang="zh-CN" sz="1100" kern="0" dirty="0" err="1">
                <a:solidFill>
                  <a:srgbClr val="262626"/>
                </a:solidFill>
                <a:latin typeface="微软雅黑" panose="020B0503020204020204" pitchFamily="34" charset="-122"/>
                <a:ea typeface="微软雅黑" panose="020B0503020204020204" pitchFamily="34" charset="-122"/>
              </a:rPr>
              <a:t>auth</a:t>
            </a:r>
            <a:r>
              <a:rPr lang="en-US" altLang="zh-CN" sz="1100" kern="0" dirty="0">
                <a:solidFill>
                  <a:srgbClr val="262626"/>
                </a:solidFill>
                <a:latin typeface="微软雅黑" panose="020B0503020204020204" pitchFamily="34" charset="-122"/>
                <a:ea typeface="微软雅黑" panose="020B0503020204020204" pitchFamily="34" charset="-122"/>
              </a:rPr>
              <a:t> domain </a:t>
            </a:r>
            <a:r>
              <a:rPr lang="en-US" altLang="zh-CN" sz="1100" kern="0" dirty="0">
                <a:solidFill>
                  <a:srgbClr val="FF0000"/>
                </a:solidFill>
                <a:latin typeface="微软雅黑" panose="020B0503020204020204" pitchFamily="34" charset="-122"/>
                <a:ea typeface="微软雅黑" panose="020B0503020204020204" pitchFamily="34" charset="-122"/>
              </a:rPr>
              <a:t>web</a:t>
            </a:r>
            <a:r>
              <a:rPr lang="en-US" altLang="zh-CN" sz="1100" kern="0" dirty="0">
                <a:solidFill>
                  <a:srgbClr val="262626"/>
                </a:solidFill>
                <a:latin typeface="微软雅黑" panose="020B0503020204020204" pitchFamily="34" charset="-122"/>
                <a:ea typeface="微软雅黑" panose="020B0503020204020204" pitchFamily="34" charset="-122"/>
              </a:rPr>
              <a:t> </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[BRAS-Route-Aggregation1.242]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subscriber web-</a:t>
            </a:r>
            <a:r>
              <a:rPr lang="en-US" altLang="zh-CN" sz="1100" kern="0" dirty="0" err="1">
                <a:solidFill>
                  <a:srgbClr val="262626"/>
                </a:solidFill>
                <a:latin typeface="微软雅黑" panose="020B0503020204020204" pitchFamily="34" charset="-122"/>
                <a:ea typeface="微软雅黑" panose="020B0503020204020204" pitchFamily="34" charset="-122"/>
              </a:rPr>
              <a:t>auth</a:t>
            </a:r>
            <a:r>
              <a:rPr lang="en-US" altLang="zh-CN" sz="1100" kern="0" dirty="0">
                <a:solidFill>
                  <a:srgbClr val="262626"/>
                </a:solidFill>
                <a:latin typeface="微软雅黑" panose="020B0503020204020204" pitchFamily="34" charset="-122"/>
                <a:ea typeface="微软雅黑" panose="020B0503020204020204" pitchFamily="34" charset="-122"/>
              </a:rPr>
              <a:t> domain </a:t>
            </a:r>
            <a:r>
              <a:rPr lang="en-US" altLang="zh-CN" sz="1100" kern="0" dirty="0" err="1">
                <a:solidFill>
                  <a:srgbClr val="FF0000"/>
                </a:solidFill>
                <a:latin typeface="微软雅黑" panose="020B0503020204020204" pitchFamily="34" charset="-122"/>
                <a:ea typeface="微软雅黑" panose="020B0503020204020204" pitchFamily="34" charset="-122"/>
              </a:rPr>
              <a:t>web_after</a:t>
            </a:r>
            <a:endParaRPr lang="en-US" altLang="zh-CN" sz="1100" kern="0" dirty="0">
              <a:solidFill>
                <a:srgbClr val="FF0000"/>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[BRAS-Route-Aggregation1.242] </a:t>
            </a:r>
            <a:r>
              <a:rPr lang="en-US" altLang="zh-CN" sz="1100" kern="0" dirty="0" err="1">
                <a:solidFill>
                  <a:srgbClr val="262626"/>
                </a:solidFill>
                <a:latin typeface="微软雅黑" panose="020B0503020204020204" pitchFamily="34" charset="-122"/>
                <a:ea typeface="微软雅黑" panose="020B0503020204020204" pitchFamily="34" charset="-122"/>
              </a:rPr>
              <a:t>aaa</a:t>
            </a:r>
            <a:r>
              <a:rPr lang="en-US" altLang="zh-CN" sz="1100" kern="0" dirty="0">
                <a:solidFill>
                  <a:srgbClr val="262626"/>
                </a:solidFill>
                <a:latin typeface="微软雅黑" panose="020B0503020204020204" pitchFamily="34" charset="-122"/>
                <a:ea typeface="微软雅黑" panose="020B0503020204020204" pitchFamily="34" charset="-122"/>
              </a:rPr>
              <a:t> roam-domain </a:t>
            </a:r>
            <a:r>
              <a:rPr lang="en-US" altLang="zh-CN" sz="1100" kern="0" dirty="0" err="1" smtClean="0">
                <a:solidFill>
                  <a:srgbClr val="FF0000"/>
                </a:solidFill>
                <a:latin typeface="微软雅黑" panose="020B0503020204020204" pitchFamily="34" charset="-122"/>
                <a:ea typeface="微软雅黑" panose="020B0503020204020204" pitchFamily="34" charset="-122"/>
              </a:rPr>
              <a:t>wlan</a:t>
            </a:r>
            <a:r>
              <a:rPr lang="en-US" altLang="zh-CN" sz="1100" kern="0" dirty="0" smtClean="0">
                <a:solidFill>
                  <a:srgbClr val="FF0000"/>
                </a:solidFill>
                <a:latin typeface="微软雅黑" panose="020B0503020204020204" pitchFamily="34" charset="-122"/>
                <a:ea typeface="微软雅黑" panose="020B0503020204020204" pitchFamily="34" charset="-122"/>
              </a:rPr>
              <a:t>                                        </a:t>
            </a:r>
            <a:r>
              <a:rPr lang="en-US" altLang="zh-CN" sz="1100" kern="0" dirty="0" smtClean="0">
                <a:solidFill>
                  <a:srgbClr val="262626"/>
                </a:solidFill>
                <a:latin typeface="微软雅黑" panose="020B0503020204020204" pitchFamily="34" charset="-122"/>
                <a:ea typeface="微软雅黑" panose="020B0503020204020204" pitchFamily="34" charset="-122"/>
              </a:rPr>
              <a:t>//</a:t>
            </a:r>
            <a:r>
              <a:rPr lang="zh-CN" altLang="en-US" sz="1100" kern="0" dirty="0">
                <a:solidFill>
                  <a:srgbClr val="262626"/>
                </a:solidFill>
                <a:latin typeface="微软雅黑" panose="020B0503020204020204" pitchFamily="34" charset="-122"/>
                <a:ea typeface="微软雅黑" panose="020B0503020204020204" pitchFamily="34" charset="-122"/>
              </a:rPr>
              <a:t>相当于缺省域</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[BRAS-Route-Aggregation1.242] </a:t>
            </a:r>
            <a:r>
              <a:rPr lang="en-US" altLang="zh-CN" sz="1100" kern="0" dirty="0" err="1">
                <a:solidFill>
                  <a:srgbClr val="262626"/>
                </a:solidFill>
                <a:latin typeface="微软雅黑" panose="020B0503020204020204" pitchFamily="34" charset="-122"/>
                <a:ea typeface="微软雅黑" panose="020B0503020204020204" pitchFamily="34" charset="-122"/>
              </a:rPr>
              <a:t>aaa</a:t>
            </a:r>
            <a:r>
              <a:rPr lang="en-US" altLang="zh-CN" sz="1100" kern="0" dirty="0">
                <a:solidFill>
                  <a:srgbClr val="262626"/>
                </a:solidFill>
                <a:latin typeface="微软雅黑" panose="020B0503020204020204" pitchFamily="34" charset="-122"/>
                <a:ea typeface="微软雅黑" panose="020B0503020204020204" pitchFamily="34" charset="-122"/>
              </a:rPr>
              <a:t> </a:t>
            </a:r>
            <a:r>
              <a:rPr lang="en-US" altLang="zh-CN" sz="1100" kern="0" dirty="0" err="1">
                <a:solidFill>
                  <a:srgbClr val="262626"/>
                </a:solidFill>
                <a:latin typeface="微软雅黑" panose="020B0503020204020204" pitchFamily="34" charset="-122"/>
                <a:ea typeface="微软雅黑" panose="020B0503020204020204" pitchFamily="34" charset="-122"/>
              </a:rPr>
              <a:t>nas</a:t>
            </a:r>
            <a:r>
              <a:rPr lang="en-US" altLang="zh-CN" sz="1100" kern="0" dirty="0">
                <a:solidFill>
                  <a:srgbClr val="262626"/>
                </a:solidFill>
                <a:latin typeface="微软雅黑" panose="020B0503020204020204" pitchFamily="34" charset="-122"/>
                <a:ea typeface="微软雅黑" panose="020B0503020204020204" pitchFamily="34" charset="-122"/>
              </a:rPr>
              <a:t>-id 0018.0028.280.00.460 </a:t>
            </a:r>
            <a:r>
              <a:rPr lang="en-US" altLang="zh-CN" sz="1100" kern="0" dirty="0" smtClean="0">
                <a:solidFill>
                  <a:srgbClr val="262626"/>
                </a:solidFill>
                <a:latin typeface="微软雅黑" panose="020B0503020204020204" pitchFamily="34" charset="-122"/>
                <a:ea typeface="微软雅黑" panose="020B0503020204020204" pitchFamily="34" charset="-122"/>
              </a:rPr>
              <a:t>                       //</a:t>
            </a:r>
            <a:r>
              <a:rPr lang="zh-CN" altLang="en-US" sz="1100" kern="0" dirty="0" smtClean="0">
                <a:solidFill>
                  <a:srgbClr val="262626"/>
                </a:solidFill>
                <a:latin typeface="微软雅黑" panose="020B0503020204020204" pitchFamily="34" charset="-122"/>
                <a:ea typeface="微软雅黑" panose="020B0503020204020204" pitchFamily="34" charset="-122"/>
              </a:rPr>
              <a:t>看需求，精绑用</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[BRAS-Route-Aggregation1.242</a:t>
            </a:r>
            <a:r>
              <a:rPr lang="en-US" altLang="zh-CN" sz="1100" kern="0" dirty="0" smtClean="0">
                <a:solidFill>
                  <a:srgbClr val="262626"/>
                </a:solidFill>
                <a:latin typeface="微软雅黑" panose="020B0503020204020204" pitchFamily="34" charset="-122"/>
                <a:ea typeface="微软雅黑" panose="020B0503020204020204" pitchFamily="34" charset="-122"/>
              </a:rPr>
              <a:t>] </a:t>
            </a:r>
            <a:r>
              <a:rPr lang="en-US" altLang="zh-CN" sz="1100" kern="0" dirty="0" err="1" smtClean="0">
                <a:solidFill>
                  <a:srgbClr val="262626"/>
                </a:solidFill>
                <a:latin typeface="微软雅黑" panose="020B0503020204020204" pitchFamily="34" charset="-122"/>
                <a:ea typeface="微软雅黑" panose="020B0503020204020204" pitchFamily="34" charset="-122"/>
              </a:rPr>
              <a:t>ip</a:t>
            </a:r>
            <a:r>
              <a:rPr lang="en-US" altLang="zh-CN" sz="1100" kern="0" dirty="0" smtClean="0">
                <a:solidFill>
                  <a:srgbClr val="262626"/>
                </a:solidFill>
                <a:latin typeface="微软雅黑" panose="020B0503020204020204" pitchFamily="34" charset="-122"/>
                <a:ea typeface="微软雅黑" panose="020B0503020204020204" pitchFamily="34" charset="-122"/>
              </a:rPr>
              <a:t> subscriber </a:t>
            </a:r>
            <a:r>
              <a:rPr lang="en-US" altLang="zh-CN" sz="1100" kern="0" dirty="0" err="1" smtClean="0">
                <a:solidFill>
                  <a:srgbClr val="262626"/>
                </a:solidFill>
                <a:latin typeface="微软雅黑" panose="020B0503020204020204" pitchFamily="34" charset="-122"/>
                <a:ea typeface="微软雅黑" panose="020B0503020204020204" pitchFamily="34" charset="-122"/>
              </a:rPr>
              <a:t>nas</a:t>
            </a:r>
            <a:r>
              <a:rPr lang="en-US" altLang="zh-CN" sz="1100" kern="0" dirty="0" smtClean="0">
                <a:solidFill>
                  <a:srgbClr val="262626"/>
                </a:solidFill>
                <a:latin typeface="微软雅黑" panose="020B0503020204020204" pitchFamily="34" charset="-122"/>
                <a:ea typeface="微软雅黑" panose="020B0503020204020204" pitchFamily="34" charset="-122"/>
              </a:rPr>
              <a:t>-port-type 802.11                     //</a:t>
            </a:r>
            <a:r>
              <a:rPr lang="zh-CN" altLang="en-US" sz="1100" kern="0" dirty="0" smtClean="0">
                <a:solidFill>
                  <a:srgbClr val="262626"/>
                </a:solidFill>
                <a:latin typeface="微软雅黑" panose="020B0503020204020204" pitchFamily="34" charset="-122"/>
                <a:ea typeface="微软雅黑" panose="020B0503020204020204" pitchFamily="34" charset="-122"/>
              </a:rPr>
              <a:t>无线时用，协商开</a:t>
            </a:r>
            <a:endParaRPr lang="en-US" altLang="zh-CN" sz="1100" kern="0" dirty="0" smtClean="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smtClean="0">
                <a:solidFill>
                  <a:srgbClr val="262626"/>
                </a:solidFill>
                <a:latin typeface="微软雅黑" panose="020B0503020204020204" pitchFamily="34" charset="-122"/>
                <a:ea typeface="微软雅黑" panose="020B0503020204020204" pitchFamily="34" charset="-122"/>
              </a:rPr>
              <a:t>[BRAS-Route-Aggregation1.242] </a:t>
            </a:r>
            <a:r>
              <a:rPr lang="en-US" altLang="zh-CN" sz="1100" kern="0" dirty="0" err="1" smtClean="0">
                <a:solidFill>
                  <a:srgbClr val="262626"/>
                </a:solidFill>
                <a:latin typeface="微软雅黑" panose="020B0503020204020204" pitchFamily="34" charset="-122"/>
                <a:ea typeface="微软雅黑" panose="020B0503020204020204" pitchFamily="34" charset="-122"/>
              </a:rPr>
              <a:t>aaa</a:t>
            </a:r>
            <a:r>
              <a:rPr lang="en-US" altLang="zh-CN" sz="1100" kern="0" dirty="0" smtClean="0">
                <a:solidFill>
                  <a:srgbClr val="262626"/>
                </a:solidFill>
                <a:latin typeface="微软雅黑" panose="020B0503020204020204" pitchFamily="34" charset="-122"/>
                <a:ea typeface="微软雅黑" panose="020B0503020204020204" pitchFamily="34" charset="-122"/>
              </a:rPr>
              <a:t> </a:t>
            </a:r>
            <a:r>
              <a:rPr lang="en-US" altLang="zh-CN" sz="1100" kern="0" dirty="0" err="1" smtClean="0">
                <a:solidFill>
                  <a:srgbClr val="262626"/>
                </a:solidFill>
                <a:latin typeface="微软雅黑" panose="020B0503020204020204" pitchFamily="34" charset="-122"/>
                <a:ea typeface="微软雅黑" panose="020B0503020204020204" pitchFamily="34" charset="-122"/>
              </a:rPr>
              <a:t>ssid</a:t>
            </a:r>
            <a:r>
              <a:rPr lang="en-US" altLang="zh-CN" sz="1100" kern="0" dirty="0">
                <a:solidFill>
                  <a:srgbClr val="262626"/>
                </a:solidFill>
                <a:latin typeface="微软雅黑" panose="020B0503020204020204" pitchFamily="34" charset="-122"/>
                <a:ea typeface="微软雅黑" panose="020B0503020204020204" pitchFamily="34" charset="-122"/>
              </a:rPr>
              <a:t> 0028.027.001                                          //</a:t>
            </a:r>
            <a:r>
              <a:rPr lang="zh-CN" altLang="en-US" sz="1100" kern="0" dirty="0">
                <a:solidFill>
                  <a:srgbClr val="262626"/>
                </a:solidFill>
                <a:latin typeface="微软雅黑" panose="020B0503020204020204" pitchFamily="34" charset="-122"/>
                <a:ea typeface="微软雅黑" panose="020B0503020204020204" pitchFamily="34" charset="-122"/>
              </a:rPr>
              <a:t>无线时用，协商</a:t>
            </a:r>
            <a:r>
              <a:rPr lang="zh-CN" altLang="en-US" sz="1100" kern="0" dirty="0" smtClean="0">
                <a:solidFill>
                  <a:srgbClr val="262626"/>
                </a:solidFill>
                <a:latin typeface="微软雅黑" panose="020B0503020204020204" pitchFamily="34" charset="-122"/>
                <a:ea typeface="微软雅黑" panose="020B0503020204020204" pitchFamily="34" charset="-122"/>
              </a:rPr>
              <a:t>开</a:t>
            </a:r>
            <a:endParaRPr lang="en-US" altLang="zh-CN" sz="1100" kern="0" dirty="0">
              <a:solidFill>
                <a:srgbClr val="262626"/>
              </a:solidFill>
              <a:latin typeface="微软雅黑" panose="020B0503020204020204" pitchFamily="34" charset="-122"/>
              <a:ea typeface="微软雅黑" panose="020B0503020204020204" pitchFamily="34" charset="-122"/>
            </a:endParaRPr>
          </a:p>
        </p:txBody>
      </p:sp>
      <p:sp>
        <p:nvSpPr>
          <p:cNvPr id="5" name="矩形 4"/>
          <p:cNvSpPr/>
          <p:nvPr/>
        </p:nvSpPr>
        <p:spPr>
          <a:xfrm>
            <a:off x="1015332" y="1037369"/>
            <a:ext cx="7236804" cy="230832"/>
          </a:xfrm>
          <a:prstGeom prst="rect">
            <a:avLst/>
          </a:prstGeom>
        </p:spPr>
        <p:txBody>
          <a:bodyPr wrap="square">
            <a:spAutoFit/>
          </a:bodyPr>
          <a:lstStyle/>
          <a:p>
            <a:pPr lvl="0" algn="just"/>
            <a:r>
              <a:rPr lang="zh-CN" altLang="en-US" sz="900" dirty="0" smtClean="0">
                <a:solidFill>
                  <a:srgbClr val="4A4949"/>
                </a:solidFill>
                <a:latin typeface="微软雅黑" panose="020B0503020204020204" pitchFamily="34" charset="-122"/>
                <a:ea typeface="微软雅黑" panose="020B0503020204020204" pitchFamily="34" charset="-122"/>
              </a:rPr>
              <a:t>配置接口、</a:t>
            </a:r>
            <a:r>
              <a:rPr lang="en-US" altLang="zh-CN" sz="900" dirty="0" smtClean="0">
                <a:solidFill>
                  <a:srgbClr val="4A4949"/>
                </a:solidFill>
                <a:latin typeface="微软雅黑" panose="020B0503020204020204" pitchFamily="34" charset="-122"/>
                <a:ea typeface="微软雅黑" panose="020B0503020204020204" pitchFamily="34" charset="-122"/>
              </a:rPr>
              <a:t>VLAN</a:t>
            </a:r>
            <a:r>
              <a:rPr lang="zh-CN" altLang="en-US" sz="900" dirty="0" smtClean="0">
                <a:solidFill>
                  <a:srgbClr val="4A4949"/>
                </a:solidFill>
                <a:latin typeface="微软雅黑" panose="020B0503020204020204" pitchFamily="34" charset="-122"/>
                <a:ea typeface="微软雅黑" panose="020B0503020204020204" pitchFamily="34" charset="-122"/>
              </a:rPr>
              <a:t>终结、认证前域和后域等</a:t>
            </a:r>
            <a:endParaRPr lang="zh-CN" altLang="en-US" sz="900" dirty="0">
              <a:solidFill>
                <a:srgbClr val="4A4949"/>
              </a:solidFill>
              <a:latin typeface="微软雅黑" panose="020B0503020204020204" pitchFamily="34" charset="-122"/>
              <a:ea typeface="微软雅黑" panose="020B0503020204020204" pitchFamily="34" charset="-122"/>
            </a:endParaRPr>
          </a:p>
        </p:txBody>
      </p:sp>
      <p:sp>
        <p:nvSpPr>
          <p:cNvPr id="21" name="标题 1"/>
          <p:cNvSpPr>
            <a:spLocks noGrp="1"/>
          </p:cNvSpPr>
          <p:nvPr>
            <p:ph type="title"/>
          </p:nvPr>
        </p:nvSpPr>
        <p:spPr/>
        <p:txBody>
          <a:bodyPr/>
          <a:lstStyle/>
          <a:p>
            <a:r>
              <a:rPr lang="en-US" altLang="zh-CN" dirty="0" err="1"/>
              <a:t>IPoE</a:t>
            </a:r>
            <a:r>
              <a:rPr lang="en-US" altLang="zh-CN" dirty="0"/>
              <a:t> WEB</a:t>
            </a:r>
            <a:r>
              <a:rPr lang="zh-CN" altLang="en-US" dirty="0"/>
              <a:t>认证</a:t>
            </a:r>
          </a:p>
        </p:txBody>
      </p:sp>
    </p:spTree>
    <p:extLst>
      <p:ext uri="{BB962C8B-B14F-4D97-AF65-F5344CB8AC3E}">
        <p14:creationId xmlns:p14="http://schemas.microsoft.com/office/powerpoint/2010/main" val="304220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54564" y="3898378"/>
            <a:ext cx="184731" cy="369332"/>
          </a:xfrm>
          <a:prstGeom prst="rect">
            <a:avLst/>
          </a:prstGeom>
          <a:noFill/>
        </p:spPr>
        <p:txBody>
          <a:bodyPr wrap="none" rtlCol="0">
            <a:spAutoFit/>
          </a:bodyPr>
          <a:lstStyle/>
          <a:p>
            <a:pPr defTabSz="914378"/>
            <a:endParaRPr kumimoji="1" lang="zh-CN" altLang="en-US" dirty="0">
              <a:solidFill>
                <a:srgbClr val="262626"/>
              </a:solidFill>
            </a:endParaRPr>
          </a:p>
        </p:txBody>
      </p:sp>
      <p:sp>
        <p:nvSpPr>
          <p:cNvPr id="2" name="文本框 1"/>
          <p:cNvSpPr txBox="1"/>
          <p:nvPr/>
        </p:nvSpPr>
        <p:spPr>
          <a:xfrm>
            <a:off x="2516189" y="373064"/>
            <a:ext cx="184731" cy="369332"/>
          </a:xfrm>
          <a:prstGeom prst="rect">
            <a:avLst/>
          </a:prstGeom>
          <a:noFill/>
        </p:spPr>
        <p:txBody>
          <a:bodyPr wrap="none" rtlCol="0">
            <a:spAutoFit/>
          </a:bodyPr>
          <a:lstStyle/>
          <a:p>
            <a:pPr defTabSz="914378"/>
            <a:endParaRPr kumimoji="1" lang="zh-CN" altLang="en-US" dirty="0">
              <a:solidFill>
                <a:srgbClr val="262626"/>
              </a:solidFill>
            </a:endParaRPr>
          </a:p>
        </p:txBody>
      </p:sp>
      <p:sp>
        <p:nvSpPr>
          <p:cNvPr id="3" name="矩形 2"/>
          <p:cNvSpPr/>
          <p:nvPr/>
        </p:nvSpPr>
        <p:spPr>
          <a:xfrm>
            <a:off x="1015332" y="2586899"/>
            <a:ext cx="7229076" cy="678654"/>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radius session-control enable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radius session-control client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4.4.4.5 key simple 123</a:t>
            </a:r>
          </a:p>
        </p:txBody>
      </p:sp>
      <p:sp>
        <p:nvSpPr>
          <p:cNvPr id="6" name="矩形 5"/>
          <p:cNvSpPr/>
          <p:nvPr/>
        </p:nvSpPr>
        <p:spPr>
          <a:xfrm>
            <a:off x="1012512" y="2193708"/>
            <a:ext cx="7231896" cy="369332"/>
          </a:xfrm>
          <a:prstGeom prst="rect">
            <a:avLst/>
          </a:prstGeom>
        </p:spPr>
        <p:txBody>
          <a:bodyPr wrap="square">
            <a:spAutoFit/>
          </a:bodyPr>
          <a:lstStyle/>
          <a:p>
            <a:pPr algn="just"/>
            <a:r>
              <a:rPr lang="zh-CN" altLang="en-US" sz="900" dirty="0">
                <a:solidFill>
                  <a:srgbClr val="4A4949"/>
                </a:solidFill>
                <a:latin typeface="微软雅黑" panose="020B0503020204020204" pitchFamily="34" charset="-122"/>
                <a:ea typeface="微软雅黑" panose="020B0503020204020204" pitchFamily="34" charset="-122"/>
              </a:rPr>
              <a:t>配置强制认证用户下线，或者更改在线用户授权信息功能</a:t>
            </a:r>
            <a:endParaRPr lang="en-US" altLang="zh-CN" sz="900" dirty="0">
              <a:solidFill>
                <a:srgbClr val="4A4949"/>
              </a:solidFill>
              <a:latin typeface="微软雅黑" panose="020B0503020204020204" pitchFamily="34" charset="-122"/>
              <a:ea typeface="微软雅黑" panose="020B0503020204020204" pitchFamily="34" charset="-122"/>
            </a:endParaRPr>
          </a:p>
          <a:p>
            <a:pPr algn="just"/>
            <a:r>
              <a:rPr lang="zh-CN" altLang="en-US" sz="900" dirty="0">
                <a:solidFill>
                  <a:srgbClr val="4A4949"/>
                </a:solidFill>
                <a:latin typeface="微软雅黑" panose="020B0503020204020204" pitchFamily="34" charset="-122"/>
                <a:ea typeface="微软雅黑" panose="020B0503020204020204" pitchFamily="34" charset="-122"/>
              </a:rPr>
              <a:t>对于</a:t>
            </a:r>
            <a:r>
              <a:rPr lang="en-US" altLang="zh-CN" sz="900" dirty="0">
                <a:solidFill>
                  <a:srgbClr val="4A4949"/>
                </a:solidFill>
                <a:latin typeface="微软雅黑" panose="020B0503020204020204" pitchFamily="34" charset="-122"/>
                <a:ea typeface="微软雅黑" panose="020B0503020204020204" pitchFamily="34" charset="-122"/>
              </a:rPr>
              <a:t>Radius</a:t>
            </a:r>
            <a:r>
              <a:rPr lang="zh-CN" altLang="en-US" sz="900" dirty="0">
                <a:solidFill>
                  <a:srgbClr val="4A4949"/>
                </a:solidFill>
                <a:latin typeface="微软雅黑" panose="020B0503020204020204" pitchFamily="34" charset="-122"/>
                <a:ea typeface="微软雅黑" panose="020B0503020204020204" pitchFamily="34" charset="-122"/>
              </a:rPr>
              <a:t>服务器为</a:t>
            </a:r>
            <a:r>
              <a:rPr lang="en-US" altLang="zh-CN" sz="900" dirty="0" err="1">
                <a:solidFill>
                  <a:srgbClr val="4A4949"/>
                </a:solidFill>
                <a:latin typeface="微软雅黑" panose="020B0503020204020204" pitchFamily="34" charset="-122"/>
                <a:ea typeface="微软雅黑" panose="020B0503020204020204" pitchFamily="34" charset="-122"/>
              </a:rPr>
              <a:t>iMC</a:t>
            </a:r>
            <a:r>
              <a:rPr lang="zh-CN" altLang="en-US" sz="900" dirty="0">
                <a:solidFill>
                  <a:srgbClr val="4A4949"/>
                </a:solidFill>
                <a:latin typeface="微软雅黑" panose="020B0503020204020204" pitchFamily="34" charset="-122"/>
                <a:ea typeface="微软雅黑" panose="020B0503020204020204" pitchFamily="34" charset="-122"/>
              </a:rPr>
              <a:t>，务必开启</a:t>
            </a:r>
            <a:r>
              <a:rPr lang="en-US" altLang="zh-CN" sz="900" dirty="0">
                <a:solidFill>
                  <a:srgbClr val="4A4949"/>
                </a:solidFill>
                <a:latin typeface="微软雅黑" panose="020B0503020204020204" pitchFamily="34" charset="-122"/>
                <a:ea typeface="微软雅黑" panose="020B0503020204020204" pitchFamily="34" charset="-122"/>
              </a:rPr>
              <a:t>Session-control</a:t>
            </a:r>
            <a:r>
              <a:rPr lang="zh-CN" altLang="en-US" sz="900" dirty="0">
                <a:solidFill>
                  <a:srgbClr val="4A4949"/>
                </a:solidFill>
                <a:latin typeface="微软雅黑" panose="020B0503020204020204" pitchFamily="34" charset="-122"/>
                <a:ea typeface="微软雅黑" panose="020B0503020204020204" pitchFamily="34" charset="-122"/>
              </a:rPr>
              <a:t>，并配置共享秘钥</a:t>
            </a:r>
            <a:endParaRPr lang="en-US" altLang="zh-CN" sz="900" dirty="0">
              <a:solidFill>
                <a:srgbClr val="4A4949"/>
              </a:solidFill>
              <a:latin typeface="微软雅黑" panose="020B0503020204020204" pitchFamily="34" charset="-122"/>
              <a:ea typeface="微软雅黑" panose="020B0503020204020204" pitchFamily="34" charset="-122"/>
            </a:endParaRPr>
          </a:p>
        </p:txBody>
      </p:sp>
      <p:sp>
        <p:nvSpPr>
          <p:cNvPr id="21" name="标题 1"/>
          <p:cNvSpPr>
            <a:spLocks noGrp="1"/>
          </p:cNvSpPr>
          <p:nvPr>
            <p:ph type="title"/>
          </p:nvPr>
        </p:nvSpPr>
        <p:spPr/>
        <p:txBody>
          <a:bodyPr/>
          <a:lstStyle/>
          <a:p>
            <a:r>
              <a:rPr lang="en-US" altLang="zh-CN" dirty="0" err="1" smtClean="0"/>
              <a:t>IPoE</a:t>
            </a:r>
            <a:r>
              <a:rPr lang="en-US" altLang="zh-CN" dirty="0" smtClean="0"/>
              <a:t> WEB</a:t>
            </a:r>
            <a:r>
              <a:rPr lang="zh-CN" altLang="en-US" dirty="0" smtClean="0"/>
              <a:t>高级功能和</a:t>
            </a:r>
            <a:r>
              <a:rPr lang="en-US" altLang="zh-CN" dirty="0" smtClean="0"/>
              <a:t>Radius DAE</a:t>
            </a:r>
            <a:r>
              <a:rPr lang="zh-CN" altLang="en-US" dirty="0" smtClean="0"/>
              <a:t>配置</a:t>
            </a:r>
            <a:endParaRPr lang="zh-CN" altLang="en-US" dirty="0"/>
          </a:p>
        </p:txBody>
      </p:sp>
      <p:sp>
        <p:nvSpPr>
          <p:cNvPr id="7" name="矩形 6"/>
          <p:cNvSpPr/>
          <p:nvPr/>
        </p:nvSpPr>
        <p:spPr>
          <a:xfrm>
            <a:off x="953598" y="3435846"/>
            <a:ext cx="4981797" cy="230832"/>
          </a:xfrm>
          <a:prstGeom prst="rect">
            <a:avLst/>
          </a:prstGeom>
        </p:spPr>
        <p:txBody>
          <a:bodyPr wrap="square">
            <a:spAutoFit/>
          </a:bodyPr>
          <a:lstStyle/>
          <a:p>
            <a:pPr algn="just"/>
            <a:r>
              <a:rPr lang="zh-CN" altLang="en-US" sz="900" dirty="0">
                <a:solidFill>
                  <a:srgbClr val="4A4949"/>
                </a:solidFill>
                <a:latin typeface="微软雅黑" panose="020B0503020204020204" pitchFamily="34" charset="-122"/>
                <a:ea typeface="微软雅黑" panose="020B0503020204020204" pitchFamily="34" charset="-122"/>
              </a:rPr>
              <a:t>如果为其他</a:t>
            </a:r>
            <a:r>
              <a:rPr lang="en-US" altLang="zh-CN" sz="900" dirty="0">
                <a:solidFill>
                  <a:srgbClr val="4A4949"/>
                </a:solidFill>
                <a:latin typeface="微软雅黑" panose="020B0503020204020204" pitchFamily="34" charset="-122"/>
                <a:ea typeface="微软雅黑" panose="020B0503020204020204" pitchFamily="34" charset="-122"/>
              </a:rPr>
              <a:t>Radius</a:t>
            </a:r>
            <a:r>
              <a:rPr lang="zh-CN" altLang="en-US" sz="900" dirty="0">
                <a:solidFill>
                  <a:srgbClr val="4A4949"/>
                </a:solidFill>
                <a:latin typeface="微软雅黑" panose="020B0503020204020204" pitchFamily="34" charset="-122"/>
                <a:ea typeface="微软雅黑" panose="020B0503020204020204" pitchFamily="34" charset="-122"/>
              </a:rPr>
              <a:t>服务器，则配置</a:t>
            </a:r>
            <a:r>
              <a:rPr lang="en-US" altLang="zh-CN" sz="900" dirty="0">
                <a:solidFill>
                  <a:srgbClr val="4A4949"/>
                </a:solidFill>
                <a:latin typeface="微软雅黑" panose="020B0503020204020204" pitchFamily="34" charset="-122"/>
                <a:ea typeface="微软雅黑" panose="020B0503020204020204" pitchFamily="34" charset="-122"/>
              </a:rPr>
              <a:t>DAE</a:t>
            </a:r>
            <a:r>
              <a:rPr lang="zh-CN" altLang="en-US" sz="900" dirty="0">
                <a:solidFill>
                  <a:srgbClr val="4A4949"/>
                </a:solidFill>
                <a:latin typeface="微软雅黑" panose="020B0503020204020204" pitchFamily="34" charset="-122"/>
                <a:ea typeface="微软雅黑" panose="020B0503020204020204" pitchFamily="34" charset="-122"/>
              </a:rPr>
              <a:t>功能，注意此处设备为</a:t>
            </a:r>
            <a:r>
              <a:rPr lang="en-US" altLang="zh-CN" sz="900" dirty="0">
                <a:solidFill>
                  <a:srgbClr val="4A4949"/>
                </a:solidFill>
                <a:latin typeface="微软雅黑" panose="020B0503020204020204" pitchFamily="34" charset="-122"/>
                <a:ea typeface="微软雅黑" panose="020B0503020204020204" pitchFamily="34" charset="-122"/>
              </a:rPr>
              <a:t>Server</a:t>
            </a:r>
            <a:r>
              <a:rPr lang="zh-CN" altLang="en-US" sz="900" dirty="0">
                <a:solidFill>
                  <a:srgbClr val="4A4949"/>
                </a:solidFill>
                <a:latin typeface="微软雅黑" panose="020B0503020204020204" pitchFamily="34" charset="-122"/>
                <a:ea typeface="微软雅黑" panose="020B0503020204020204" pitchFamily="34" charset="-122"/>
              </a:rPr>
              <a:t>，</a:t>
            </a:r>
            <a:r>
              <a:rPr lang="en-US" altLang="zh-CN" sz="900" dirty="0">
                <a:solidFill>
                  <a:srgbClr val="4A4949"/>
                </a:solidFill>
                <a:latin typeface="微软雅黑" panose="020B0503020204020204" pitchFamily="34" charset="-122"/>
                <a:ea typeface="微软雅黑" panose="020B0503020204020204" pitchFamily="34" charset="-122"/>
              </a:rPr>
              <a:t>Radius</a:t>
            </a:r>
            <a:r>
              <a:rPr lang="zh-CN" altLang="en-US" sz="900" dirty="0">
                <a:solidFill>
                  <a:srgbClr val="4A4949"/>
                </a:solidFill>
                <a:latin typeface="微软雅黑" panose="020B0503020204020204" pitchFamily="34" charset="-122"/>
                <a:ea typeface="微软雅黑" panose="020B0503020204020204" pitchFamily="34" charset="-122"/>
              </a:rPr>
              <a:t>服务器为</a:t>
            </a:r>
            <a:r>
              <a:rPr lang="en-US" altLang="zh-CN" sz="900" dirty="0">
                <a:solidFill>
                  <a:srgbClr val="4A4949"/>
                </a:solidFill>
                <a:latin typeface="微软雅黑" panose="020B0503020204020204" pitchFamily="34" charset="-122"/>
                <a:ea typeface="微软雅黑" panose="020B0503020204020204" pitchFamily="34" charset="-122"/>
              </a:rPr>
              <a:t>Client</a:t>
            </a:r>
            <a:endParaRPr lang="zh-CN" altLang="zh-CN" sz="900" dirty="0">
              <a:solidFill>
                <a:srgbClr val="4A4949"/>
              </a:solidFill>
              <a:latin typeface="微软雅黑" panose="020B0503020204020204" pitchFamily="34" charset="-122"/>
              <a:ea typeface="微软雅黑" panose="020B0503020204020204" pitchFamily="34" charset="-122"/>
            </a:endParaRPr>
          </a:p>
        </p:txBody>
      </p:sp>
      <p:sp>
        <p:nvSpPr>
          <p:cNvPr id="8" name="矩形 7"/>
          <p:cNvSpPr/>
          <p:nvPr/>
        </p:nvSpPr>
        <p:spPr>
          <a:xfrm>
            <a:off x="1007604" y="3705876"/>
            <a:ext cx="7236804" cy="657091"/>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[BRAS]radius dynamic-author server</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[BRAS-radius-da-server]client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4.4.4.5 key simple 123</a:t>
            </a:r>
          </a:p>
        </p:txBody>
      </p:sp>
      <p:sp>
        <p:nvSpPr>
          <p:cNvPr id="17" name="矩形 16"/>
          <p:cNvSpPr/>
          <p:nvPr/>
        </p:nvSpPr>
        <p:spPr>
          <a:xfrm>
            <a:off x="1010424" y="1599643"/>
            <a:ext cx="7229076" cy="371295"/>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 http-redirect https-rate-limit 200</a:t>
            </a:r>
          </a:p>
        </p:txBody>
      </p:sp>
      <p:sp>
        <p:nvSpPr>
          <p:cNvPr id="18" name="矩形 17"/>
          <p:cNvSpPr/>
          <p:nvPr/>
        </p:nvSpPr>
        <p:spPr>
          <a:xfrm>
            <a:off x="1007604" y="1322865"/>
            <a:ext cx="7231896" cy="230832"/>
          </a:xfrm>
          <a:prstGeom prst="rect">
            <a:avLst/>
          </a:prstGeom>
        </p:spPr>
        <p:txBody>
          <a:bodyPr wrap="square">
            <a:spAutoFit/>
          </a:bodyPr>
          <a:lstStyle/>
          <a:p>
            <a:pPr algn="just"/>
            <a:r>
              <a:rPr lang="zh-CN" altLang="en-US" sz="900" dirty="0">
                <a:solidFill>
                  <a:srgbClr val="4A4949"/>
                </a:solidFill>
                <a:latin typeface="微软雅黑" panose="020B0503020204020204" pitchFamily="34" charset="-122"/>
                <a:ea typeface="微软雅黑" panose="020B0503020204020204" pitchFamily="34" charset="-122"/>
              </a:rPr>
              <a:t>对于有防</a:t>
            </a:r>
            <a:r>
              <a:rPr lang="en-US" altLang="zh-CN" sz="900" dirty="0">
                <a:solidFill>
                  <a:srgbClr val="4A4949"/>
                </a:solidFill>
                <a:latin typeface="微软雅黑" panose="020B0503020204020204" pitchFamily="34" charset="-122"/>
                <a:ea typeface="微软雅黑" panose="020B0503020204020204" pitchFamily="34" charset="-122"/>
              </a:rPr>
              <a:t>HTTPS</a:t>
            </a:r>
            <a:r>
              <a:rPr lang="zh-CN" altLang="en-US" sz="900" dirty="0">
                <a:solidFill>
                  <a:srgbClr val="4A4949"/>
                </a:solidFill>
                <a:latin typeface="微软雅黑" panose="020B0503020204020204" pitchFamily="34" charset="-122"/>
                <a:ea typeface="微软雅黑" panose="020B0503020204020204" pitchFamily="34" charset="-122"/>
              </a:rPr>
              <a:t>攻击需求的局点，可以根据需求，在全局开启重定向报文的速率，单位为</a:t>
            </a:r>
            <a:r>
              <a:rPr lang="en-US" altLang="zh-CN" sz="900" dirty="0">
                <a:solidFill>
                  <a:srgbClr val="4A4949"/>
                </a:solidFill>
                <a:latin typeface="微软雅黑" panose="020B0503020204020204" pitchFamily="34" charset="-122"/>
                <a:ea typeface="微软雅黑" panose="020B0503020204020204" pitchFamily="34" charset="-122"/>
              </a:rPr>
              <a:t>PPS</a:t>
            </a:r>
          </a:p>
        </p:txBody>
      </p:sp>
    </p:spTree>
    <p:extLst>
      <p:ext uri="{BB962C8B-B14F-4D97-AF65-F5344CB8AC3E}">
        <p14:creationId xmlns:p14="http://schemas.microsoft.com/office/powerpoint/2010/main" val="263726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6189" y="373064"/>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34" name="矩形 33"/>
          <p:cNvSpPr/>
          <p:nvPr/>
        </p:nvSpPr>
        <p:spPr>
          <a:xfrm>
            <a:off x="1015332" y="1823184"/>
            <a:ext cx="7236804" cy="1558657"/>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[BRAS-GigabitEthernet3/1/2] ip address 20.20.20.1 255.255.255.0</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[BRAS-GigabitEthernet3/1/2] ip address 30.30.30.1 255.255.255.0 sub</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[BRAS-GigabitEthernet3/1/2] ip subscriber</a:t>
            </a:r>
            <a:r>
              <a:rPr lang="en-US" altLang="zh-CN" sz="1100" kern="0" dirty="0">
                <a:solidFill>
                  <a:srgbClr val="FF0000"/>
                </a:solidFill>
                <a:latin typeface="微软雅黑" panose="020B0503020204020204" pitchFamily="34" charset="-122"/>
                <a:ea typeface="微软雅黑" panose="020B0503020204020204" pitchFamily="34" charset="-122"/>
              </a:rPr>
              <a:t> l2-connected </a:t>
            </a:r>
            <a:r>
              <a:rPr lang="en-US" altLang="zh-CN" sz="1100" kern="0" dirty="0">
                <a:solidFill>
                  <a:srgbClr val="262626"/>
                </a:solidFill>
                <a:latin typeface="微软雅黑" panose="020B0503020204020204" pitchFamily="34" charset="-122"/>
                <a:ea typeface="微软雅黑" panose="020B0503020204020204" pitchFamily="34" charset="-122"/>
              </a:rPr>
              <a:t>enable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[BRAS–GigabitEthernet3/1/2] ip subscriber </a:t>
            </a:r>
            <a:r>
              <a:rPr lang="en-US" altLang="zh-CN" sz="1100" kern="0" dirty="0">
                <a:solidFill>
                  <a:srgbClr val="FF0000"/>
                </a:solidFill>
                <a:latin typeface="微软雅黑" panose="020B0503020204020204" pitchFamily="34" charset="-122"/>
                <a:ea typeface="微软雅黑" panose="020B0503020204020204" pitchFamily="34" charset="-122"/>
              </a:rPr>
              <a:t>subnet-leased </a:t>
            </a:r>
            <a:r>
              <a:rPr lang="en-US" altLang="zh-CN" sz="1100" kern="0" dirty="0">
                <a:solidFill>
                  <a:srgbClr val="262626"/>
                </a:solidFill>
                <a:latin typeface="微软雅黑" panose="020B0503020204020204" pitchFamily="34" charset="-122"/>
                <a:ea typeface="微软雅黑" panose="020B0503020204020204" pitchFamily="34" charset="-122"/>
              </a:rPr>
              <a:t>ip 30.30.30.0 24 username us1 password plaintext pw1 domain dm1</a:t>
            </a:r>
          </a:p>
        </p:txBody>
      </p:sp>
      <p:sp>
        <p:nvSpPr>
          <p:cNvPr id="5" name="矩形 4"/>
          <p:cNvSpPr/>
          <p:nvPr/>
        </p:nvSpPr>
        <p:spPr>
          <a:xfrm>
            <a:off x="953598" y="1564173"/>
            <a:ext cx="7073640" cy="230832"/>
          </a:xfrm>
          <a:prstGeom prst="rect">
            <a:avLst/>
          </a:prstGeom>
        </p:spPr>
        <p:txBody>
          <a:bodyPr wrap="square">
            <a:spAutoFit/>
          </a:bodyPr>
          <a:lstStyle/>
          <a:p>
            <a:pPr lvl="0" algn="just">
              <a:defRPr/>
            </a:pPr>
            <a:r>
              <a:rPr lang="zh-CN" altLang="en-US" sz="900" dirty="0">
                <a:solidFill>
                  <a:srgbClr val="4A4949"/>
                </a:solidFill>
                <a:latin typeface="微软雅黑" panose="020B0503020204020204" pitchFamily="34" charset="-122"/>
                <a:ea typeface="微软雅黑" panose="020B0503020204020204" pitchFamily="34" charset="-122"/>
              </a:rPr>
              <a:t>接口配置</a:t>
            </a:r>
            <a:r>
              <a:rPr lang="en-US" altLang="zh-CN" sz="900" dirty="0">
                <a:solidFill>
                  <a:srgbClr val="4A4949"/>
                </a:solidFill>
                <a:latin typeface="微软雅黑" panose="020B0503020204020204" pitchFamily="34" charset="-122"/>
                <a:ea typeface="微软雅黑" panose="020B0503020204020204" pitchFamily="34" charset="-122"/>
              </a:rPr>
              <a:t>IP</a:t>
            </a:r>
            <a:r>
              <a:rPr lang="zh-CN" altLang="en-US" sz="900" dirty="0">
                <a:solidFill>
                  <a:srgbClr val="4A4949"/>
                </a:solidFill>
                <a:latin typeface="微软雅黑" panose="020B0503020204020204" pitchFamily="34" charset="-122"/>
                <a:ea typeface="微软雅黑" panose="020B0503020204020204" pitchFamily="34" charset="-122"/>
              </a:rPr>
              <a:t>主地址和</a:t>
            </a:r>
            <a:r>
              <a:rPr lang="en-US" altLang="zh-CN" sz="900" dirty="0">
                <a:solidFill>
                  <a:srgbClr val="4A4949"/>
                </a:solidFill>
                <a:latin typeface="微软雅黑" panose="020B0503020204020204" pitchFamily="34" charset="-122"/>
                <a:ea typeface="微软雅黑" panose="020B0503020204020204" pitchFamily="34" charset="-122"/>
              </a:rPr>
              <a:t>SUB</a:t>
            </a:r>
            <a:r>
              <a:rPr lang="zh-CN" altLang="en-US" sz="900" dirty="0">
                <a:solidFill>
                  <a:srgbClr val="4A4949"/>
                </a:solidFill>
                <a:latin typeface="微软雅黑" panose="020B0503020204020204" pitchFamily="34" charset="-122"/>
                <a:ea typeface="微软雅黑" panose="020B0503020204020204" pitchFamily="34" charset="-122"/>
              </a:rPr>
              <a:t>地址，使能</a:t>
            </a:r>
            <a:r>
              <a:rPr lang="en-US" altLang="zh-CN" sz="900" dirty="0">
                <a:solidFill>
                  <a:srgbClr val="4A4949"/>
                </a:solidFill>
                <a:latin typeface="微软雅黑" panose="020B0503020204020204" pitchFamily="34" charset="-122"/>
                <a:ea typeface="微软雅黑" panose="020B0503020204020204" pitchFamily="34" charset="-122"/>
              </a:rPr>
              <a:t>IPoE</a:t>
            </a:r>
            <a:r>
              <a:rPr lang="zh-CN" altLang="en-US" sz="900" dirty="0">
                <a:solidFill>
                  <a:srgbClr val="4A4949"/>
                </a:solidFill>
                <a:latin typeface="微软雅黑" panose="020B0503020204020204" pitchFamily="34" charset="-122"/>
                <a:ea typeface="微软雅黑" panose="020B0503020204020204" pitchFamily="34" charset="-122"/>
              </a:rPr>
              <a:t>功能，并指定二层接入模式，配置子网专线用户，子网专线用户名为</a:t>
            </a:r>
            <a:r>
              <a:rPr lang="en-US" altLang="zh-CN" sz="900" dirty="0">
                <a:solidFill>
                  <a:srgbClr val="4A4949"/>
                </a:solidFill>
                <a:latin typeface="微软雅黑" panose="020B0503020204020204" pitchFamily="34" charset="-122"/>
                <a:ea typeface="微软雅黑" panose="020B0503020204020204" pitchFamily="34" charset="-122"/>
              </a:rPr>
              <a:t>us1</a:t>
            </a:r>
            <a:r>
              <a:rPr lang="zh-CN" altLang="en-US" sz="900" dirty="0">
                <a:solidFill>
                  <a:srgbClr val="4A4949"/>
                </a:solidFill>
                <a:latin typeface="微软雅黑" panose="020B0503020204020204" pitchFamily="34" charset="-122"/>
                <a:ea typeface="微软雅黑" panose="020B0503020204020204" pitchFamily="34" charset="-122"/>
              </a:rPr>
              <a:t>，密码为</a:t>
            </a:r>
            <a:r>
              <a:rPr lang="en-US" altLang="zh-CN" sz="900" dirty="0">
                <a:solidFill>
                  <a:srgbClr val="4A4949"/>
                </a:solidFill>
                <a:latin typeface="微软雅黑" panose="020B0503020204020204" pitchFamily="34" charset="-122"/>
                <a:ea typeface="微软雅黑" panose="020B0503020204020204" pitchFamily="34" charset="-122"/>
              </a:rPr>
              <a:t>pw1</a:t>
            </a:r>
            <a:endParaRPr lang="zh-CN" altLang="en-US" sz="900" dirty="0">
              <a:solidFill>
                <a:srgbClr val="4A4949"/>
              </a:solidFill>
              <a:latin typeface="微软雅黑" panose="020B0503020204020204" pitchFamily="34" charset="-122"/>
              <a:ea typeface="微软雅黑" panose="020B0503020204020204" pitchFamily="34" charset="-122"/>
            </a:endParaRPr>
          </a:p>
        </p:txBody>
      </p:sp>
      <p:sp>
        <p:nvSpPr>
          <p:cNvPr id="21" name="标题 1"/>
          <p:cNvSpPr>
            <a:spLocks noGrp="1"/>
          </p:cNvSpPr>
          <p:nvPr>
            <p:ph type="title"/>
          </p:nvPr>
        </p:nvSpPr>
        <p:spPr/>
        <p:txBody>
          <a:bodyPr/>
          <a:lstStyle/>
          <a:p>
            <a:r>
              <a:rPr lang="zh-CN" altLang="en-US" dirty="0" smtClean="0"/>
              <a:t>子网专线用户配置</a:t>
            </a:r>
            <a:endParaRPr lang="zh-CN" altLang="en-US" dirty="0"/>
          </a:p>
        </p:txBody>
      </p:sp>
      <p:sp>
        <p:nvSpPr>
          <p:cNvPr id="20" name="矩形 19"/>
          <p:cNvSpPr/>
          <p:nvPr/>
        </p:nvSpPr>
        <p:spPr>
          <a:xfrm>
            <a:off x="945509" y="1102187"/>
            <a:ext cx="7236804" cy="230832"/>
          </a:xfrm>
          <a:prstGeom prst="rect">
            <a:avLst/>
          </a:prstGeom>
        </p:spPr>
        <p:txBody>
          <a:bodyPr wrap="square">
            <a:spAutoFit/>
          </a:bodyPr>
          <a:lstStyle/>
          <a:p>
            <a:pPr algn="just" defTabSz="685800" eaLnBrk="0" hangingPunct="0">
              <a:defRPr/>
            </a:pPr>
            <a:r>
              <a:rPr lang="en-US" altLang="zh-CN" sz="900" b="1" dirty="0">
                <a:solidFill>
                  <a:srgbClr val="4A4949"/>
                </a:solidFill>
                <a:latin typeface="微软雅黑" panose="020B0503020204020204" pitchFamily="34" charset="-122"/>
                <a:ea typeface="微软雅黑" panose="020B0503020204020204" pitchFamily="34" charset="-122"/>
              </a:rPr>
              <a:t>Radius</a:t>
            </a:r>
            <a:r>
              <a:rPr lang="zh-CN" altLang="en-US" sz="900" b="1" dirty="0">
                <a:solidFill>
                  <a:srgbClr val="4A4949"/>
                </a:solidFill>
                <a:latin typeface="微软雅黑" panose="020B0503020204020204" pitchFamily="34" charset="-122"/>
                <a:ea typeface="微软雅黑" panose="020B0503020204020204" pitchFamily="34" charset="-122"/>
              </a:rPr>
              <a:t>方案、域配置与</a:t>
            </a:r>
            <a:r>
              <a:rPr lang="en-US" altLang="zh-CN" sz="900" b="1" dirty="0">
                <a:solidFill>
                  <a:srgbClr val="4A4949"/>
                </a:solidFill>
                <a:latin typeface="微软雅黑" panose="020B0503020204020204" pitchFamily="34" charset="-122"/>
                <a:ea typeface="微软雅黑" panose="020B0503020204020204" pitchFamily="34" charset="-122"/>
              </a:rPr>
              <a:t>DHCP</a:t>
            </a:r>
            <a:r>
              <a:rPr lang="zh-CN" altLang="en-US" sz="900" b="1" dirty="0">
                <a:solidFill>
                  <a:srgbClr val="4A4949"/>
                </a:solidFill>
                <a:latin typeface="微软雅黑" panose="020B0503020204020204" pitchFamily="34" charset="-122"/>
                <a:ea typeface="微软雅黑" panose="020B0503020204020204" pitchFamily="34" charset="-122"/>
              </a:rPr>
              <a:t>触发方式一致，此处省略</a:t>
            </a:r>
          </a:p>
        </p:txBody>
      </p:sp>
      <p:sp>
        <p:nvSpPr>
          <p:cNvPr id="22" name="矩形 21"/>
          <p:cNvSpPr/>
          <p:nvPr/>
        </p:nvSpPr>
        <p:spPr>
          <a:xfrm>
            <a:off x="991090" y="3569237"/>
            <a:ext cx="3716402" cy="230832"/>
          </a:xfrm>
          <a:prstGeom prst="rect">
            <a:avLst/>
          </a:prstGeom>
        </p:spPr>
        <p:txBody>
          <a:bodyPr wrap="square">
            <a:spAutoFit/>
          </a:bodyPr>
          <a:lstStyle/>
          <a:p>
            <a:pPr algn="just"/>
            <a:r>
              <a:rPr lang="zh-CN" altLang="en-US" sz="900" dirty="0">
                <a:solidFill>
                  <a:srgbClr val="4A4949"/>
                </a:solidFill>
                <a:latin typeface="微软雅黑" panose="020B0503020204020204" pitchFamily="34" charset="-122"/>
                <a:ea typeface="微软雅黑" panose="020B0503020204020204" pitchFamily="34" charset="-122"/>
              </a:rPr>
              <a:t>子网专线用户认证通过之后，对应子网网段的用户流量都能正常转发</a:t>
            </a:r>
          </a:p>
        </p:txBody>
      </p:sp>
    </p:spTree>
    <p:extLst>
      <p:ext uri="{BB962C8B-B14F-4D97-AF65-F5344CB8AC3E}">
        <p14:creationId xmlns:p14="http://schemas.microsoft.com/office/powerpoint/2010/main" val="202705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6189" y="373064"/>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34" name="矩形 33"/>
          <p:cNvSpPr/>
          <p:nvPr/>
        </p:nvSpPr>
        <p:spPr>
          <a:xfrm>
            <a:off x="1015332" y="1858652"/>
            <a:ext cx="7236804" cy="1369619"/>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[BRAS-GigabitEthernet3/1/2] ip address 20.20.20.1 255.255.255.0</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[BRAS-GigabitEthernet3/1/2] ip subscriber</a:t>
            </a:r>
            <a:r>
              <a:rPr lang="en-US" altLang="zh-CN" sz="1100" kern="0" dirty="0">
                <a:solidFill>
                  <a:srgbClr val="FF0000"/>
                </a:solidFill>
                <a:latin typeface="微软雅黑" panose="020B0503020204020204" pitchFamily="34" charset="-122"/>
                <a:ea typeface="微软雅黑" panose="020B0503020204020204" pitchFamily="34" charset="-122"/>
              </a:rPr>
              <a:t> routed </a:t>
            </a:r>
            <a:r>
              <a:rPr lang="en-US" altLang="zh-CN" sz="1100" kern="0" dirty="0">
                <a:solidFill>
                  <a:srgbClr val="262626"/>
                </a:solidFill>
                <a:latin typeface="微软雅黑" panose="020B0503020204020204" pitchFamily="34" charset="-122"/>
                <a:ea typeface="微软雅黑" panose="020B0503020204020204" pitchFamily="34" charset="-122"/>
              </a:rPr>
              <a:t>enable</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[BRAS–GigabitEthernet3/1/2] ip subscriber </a:t>
            </a:r>
            <a:r>
              <a:rPr lang="en-US" altLang="zh-CN" sz="1100" kern="0" dirty="0">
                <a:solidFill>
                  <a:srgbClr val="FF0000"/>
                </a:solidFill>
                <a:latin typeface="微软雅黑" panose="020B0503020204020204" pitchFamily="34" charset="-122"/>
                <a:ea typeface="微软雅黑" panose="020B0503020204020204" pitchFamily="34" charset="-122"/>
              </a:rPr>
              <a:t>interface-leased</a:t>
            </a:r>
            <a:r>
              <a:rPr lang="en-US" altLang="zh-CN" sz="1100" kern="0" dirty="0">
                <a:solidFill>
                  <a:srgbClr val="262626"/>
                </a:solidFill>
                <a:latin typeface="微软雅黑" panose="020B0503020204020204" pitchFamily="34" charset="-122"/>
                <a:ea typeface="微软雅黑" panose="020B0503020204020204" pitchFamily="34" charset="-122"/>
              </a:rPr>
              <a:t> username us1 password</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plaintext pw1 domain dm1</a:t>
            </a:r>
          </a:p>
        </p:txBody>
      </p:sp>
      <p:sp>
        <p:nvSpPr>
          <p:cNvPr id="5" name="矩形 4"/>
          <p:cNvSpPr/>
          <p:nvPr/>
        </p:nvSpPr>
        <p:spPr>
          <a:xfrm>
            <a:off x="953598" y="1599642"/>
            <a:ext cx="7073640" cy="230832"/>
          </a:xfrm>
          <a:prstGeom prst="rect">
            <a:avLst/>
          </a:prstGeom>
        </p:spPr>
        <p:txBody>
          <a:bodyPr wrap="square">
            <a:spAutoFit/>
          </a:bodyPr>
          <a:lstStyle/>
          <a:p>
            <a:pPr lvl="0" algn="just">
              <a:defRPr/>
            </a:pPr>
            <a:r>
              <a:rPr lang="zh-CN" altLang="en-US" sz="900" dirty="0">
                <a:solidFill>
                  <a:srgbClr val="4A4949"/>
                </a:solidFill>
                <a:latin typeface="微软雅黑" panose="020B0503020204020204" pitchFamily="34" charset="-122"/>
                <a:ea typeface="微软雅黑" panose="020B0503020204020204" pitchFamily="34" charset="-122"/>
              </a:rPr>
              <a:t>接口配置</a:t>
            </a:r>
            <a:r>
              <a:rPr lang="en-US" altLang="zh-CN" sz="900" dirty="0">
                <a:solidFill>
                  <a:srgbClr val="4A4949"/>
                </a:solidFill>
                <a:latin typeface="微软雅黑" panose="020B0503020204020204" pitchFamily="34" charset="-122"/>
                <a:ea typeface="微软雅黑" panose="020B0503020204020204" pitchFamily="34" charset="-122"/>
              </a:rPr>
              <a:t>IP</a:t>
            </a:r>
            <a:r>
              <a:rPr lang="zh-CN" altLang="en-US" sz="900" dirty="0">
                <a:solidFill>
                  <a:srgbClr val="4A4949"/>
                </a:solidFill>
                <a:latin typeface="微软雅黑" panose="020B0503020204020204" pitchFamily="34" charset="-122"/>
                <a:ea typeface="微软雅黑" panose="020B0503020204020204" pitchFamily="34" charset="-122"/>
              </a:rPr>
              <a:t>主地址和</a:t>
            </a:r>
            <a:r>
              <a:rPr lang="en-US" altLang="zh-CN" sz="900" dirty="0">
                <a:solidFill>
                  <a:srgbClr val="4A4949"/>
                </a:solidFill>
                <a:latin typeface="微软雅黑" panose="020B0503020204020204" pitchFamily="34" charset="-122"/>
                <a:ea typeface="微软雅黑" panose="020B0503020204020204" pitchFamily="34" charset="-122"/>
              </a:rPr>
              <a:t>SUB</a:t>
            </a:r>
            <a:r>
              <a:rPr lang="zh-CN" altLang="en-US" sz="900" dirty="0">
                <a:solidFill>
                  <a:srgbClr val="4A4949"/>
                </a:solidFill>
                <a:latin typeface="微软雅黑" panose="020B0503020204020204" pitchFamily="34" charset="-122"/>
                <a:ea typeface="微软雅黑" panose="020B0503020204020204" pitchFamily="34" charset="-122"/>
              </a:rPr>
              <a:t>地址，使能</a:t>
            </a:r>
            <a:r>
              <a:rPr lang="en-US" altLang="zh-CN" sz="900" dirty="0">
                <a:solidFill>
                  <a:srgbClr val="4A4949"/>
                </a:solidFill>
                <a:latin typeface="微软雅黑" panose="020B0503020204020204" pitchFamily="34" charset="-122"/>
                <a:ea typeface="微软雅黑" panose="020B0503020204020204" pitchFamily="34" charset="-122"/>
              </a:rPr>
              <a:t>IPoE</a:t>
            </a:r>
            <a:r>
              <a:rPr lang="zh-CN" altLang="en-US" sz="900" dirty="0">
                <a:solidFill>
                  <a:srgbClr val="4A4949"/>
                </a:solidFill>
                <a:latin typeface="微软雅黑" panose="020B0503020204020204" pitchFamily="34" charset="-122"/>
                <a:ea typeface="微软雅黑" panose="020B0503020204020204" pitchFamily="34" charset="-122"/>
              </a:rPr>
              <a:t>功能，并指定二层接入模式，配置接口专线的用户名为</a:t>
            </a:r>
            <a:r>
              <a:rPr lang="en-US" altLang="zh-CN" sz="900" dirty="0">
                <a:solidFill>
                  <a:srgbClr val="4A4949"/>
                </a:solidFill>
                <a:latin typeface="微软雅黑" panose="020B0503020204020204" pitchFamily="34" charset="-122"/>
                <a:ea typeface="微软雅黑" panose="020B0503020204020204" pitchFamily="34" charset="-122"/>
              </a:rPr>
              <a:t>us1</a:t>
            </a:r>
            <a:r>
              <a:rPr lang="zh-CN" altLang="en-US" sz="900" dirty="0">
                <a:solidFill>
                  <a:srgbClr val="4A4949"/>
                </a:solidFill>
                <a:latin typeface="微软雅黑" panose="020B0503020204020204" pitchFamily="34" charset="-122"/>
                <a:ea typeface="微软雅黑" panose="020B0503020204020204" pitchFamily="34" charset="-122"/>
              </a:rPr>
              <a:t>，认证密码为</a:t>
            </a:r>
            <a:r>
              <a:rPr lang="en-US" altLang="zh-CN" sz="900" dirty="0">
                <a:solidFill>
                  <a:srgbClr val="4A4949"/>
                </a:solidFill>
                <a:latin typeface="微软雅黑" panose="020B0503020204020204" pitchFamily="34" charset="-122"/>
                <a:ea typeface="微软雅黑" panose="020B0503020204020204" pitchFamily="34" charset="-122"/>
              </a:rPr>
              <a:t>pw1</a:t>
            </a:r>
          </a:p>
        </p:txBody>
      </p:sp>
      <p:sp>
        <p:nvSpPr>
          <p:cNvPr id="21" name="标题 1"/>
          <p:cNvSpPr>
            <a:spLocks noGrp="1"/>
          </p:cNvSpPr>
          <p:nvPr>
            <p:ph type="title"/>
          </p:nvPr>
        </p:nvSpPr>
        <p:spPr/>
        <p:txBody>
          <a:bodyPr/>
          <a:lstStyle/>
          <a:p>
            <a:r>
              <a:rPr lang="zh-CN" altLang="en-US" dirty="0" smtClean="0"/>
              <a:t>接口专线用户配置</a:t>
            </a:r>
            <a:endParaRPr lang="zh-CN" altLang="en-US" dirty="0"/>
          </a:p>
        </p:txBody>
      </p:sp>
      <p:sp>
        <p:nvSpPr>
          <p:cNvPr id="18" name="矩形 17"/>
          <p:cNvSpPr/>
          <p:nvPr/>
        </p:nvSpPr>
        <p:spPr>
          <a:xfrm>
            <a:off x="945509" y="1102187"/>
            <a:ext cx="7236804" cy="230832"/>
          </a:xfrm>
          <a:prstGeom prst="rect">
            <a:avLst/>
          </a:prstGeom>
        </p:spPr>
        <p:txBody>
          <a:bodyPr wrap="square">
            <a:spAutoFit/>
          </a:bodyPr>
          <a:lstStyle/>
          <a:p>
            <a:pPr algn="just" defTabSz="685800" eaLnBrk="0" hangingPunct="0">
              <a:defRPr/>
            </a:pPr>
            <a:r>
              <a:rPr lang="en-US" altLang="zh-CN" sz="900" b="1" dirty="0">
                <a:solidFill>
                  <a:srgbClr val="4A4949"/>
                </a:solidFill>
                <a:latin typeface="微软雅黑" panose="020B0503020204020204" pitchFamily="34" charset="-122"/>
                <a:ea typeface="微软雅黑" panose="020B0503020204020204" pitchFamily="34" charset="-122"/>
              </a:rPr>
              <a:t>Radius</a:t>
            </a:r>
            <a:r>
              <a:rPr lang="zh-CN" altLang="en-US" sz="900" b="1" dirty="0">
                <a:solidFill>
                  <a:srgbClr val="4A4949"/>
                </a:solidFill>
                <a:latin typeface="微软雅黑" panose="020B0503020204020204" pitchFamily="34" charset="-122"/>
                <a:ea typeface="微软雅黑" panose="020B0503020204020204" pitchFamily="34" charset="-122"/>
              </a:rPr>
              <a:t>方案、域配置与</a:t>
            </a:r>
            <a:r>
              <a:rPr lang="en-US" altLang="zh-CN" sz="900" b="1" dirty="0">
                <a:solidFill>
                  <a:srgbClr val="4A4949"/>
                </a:solidFill>
                <a:latin typeface="微软雅黑" panose="020B0503020204020204" pitchFamily="34" charset="-122"/>
                <a:ea typeface="微软雅黑" panose="020B0503020204020204" pitchFamily="34" charset="-122"/>
              </a:rPr>
              <a:t>DHCP</a:t>
            </a:r>
            <a:r>
              <a:rPr lang="zh-CN" altLang="en-US" sz="900" b="1" dirty="0">
                <a:solidFill>
                  <a:srgbClr val="4A4949"/>
                </a:solidFill>
                <a:latin typeface="微软雅黑" panose="020B0503020204020204" pitchFamily="34" charset="-122"/>
                <a:ea typeface="微软雅黑" panose="020B0503020204020204" pitchFamily="34" charset="-122"/>
              </a:rPr>
              <a:t>触发方式一致，此处省略</a:t>
            </a:r>
          </a:p>
        </p:txBody>
      </p:sp>
      <p:sp>
        <p:nvSpPr>
          <p:cNvPr id="3" name="矩形 2"/>
          <p:cNvSpPr/>
          <p:nvPr/>
        </p:nvSpPr>
        <p:spPr>
          <a:xfrm>
            <a:off x="991090" y="3381840"/>
            <a:ext cx="3716402" cy="369332"/>
          </a:xfrm>
          <a:prstGeom prst="rect">
            <a:avLst/>
          </a:prstGeom>
        </p:spPr>
        <p:txBody>
          <a:bodyPr wrap="square">
            <a:spAutoFit/>
          </a:bodyPr>
          <a:lstStyle/>
          <a:p>
            <a:pPr algn="just"/>
            <a:r>
              <a:rPr lang="zh-CN" altLang="en-US" sz="900" dirty="0">
                <a:solidFill>
                  <a:srgbClr val="4A4949"/>
                </a:solidFill>
                <a:latin typeface="微软雅黑" panose="020B0503020204020204" pitchFamily="34" charset="-122"/>
                <a:ea typeface="微软雅黑" panose="020B0503020204020204" pitchFamily="34" charset="-122"/>
              </a:rPr>
              <a:t>接口专线用户认证通过之后，后续经由此接口的用户流量都能正常转发</a:t>
            </a:r>
          </a:p>
        </p:txBody>
      </p:sp>
    </p:spTree>
    <p:extLst>
      <p:ext uri="{BB962C8B-B14F-4D97-AF65-F5344CB8AC3E}">
        <p14:creationId xmlns:p14="http://schemas.microsoft.com/office/powerpoint/2010/main" val="75188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2726554" y="2614885"/>
            <a:ext cx="4365726"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pPr defTabSz="685800" eaLnBrk="0" hangingPunct="0">
              <a:defRPr/>
            </a:pPr>
            <a:r>
              <a:rPr lang="en-US" altLang="zh-CN" sz="2000" b="1" dirty="0" err="1">
                <a:solidFill>
                  <a:prstClr val="black">
                    <a:lumMod val="75000"/>
                    <a:lumOff val="25000"/>
                  </a:prstClr>
                </a:solidFill>
                <a:latin typeface="微软雅黑" panose="020B0503020204020204" pitchFamily="34" charset="-122"/>
                <a:ea typeface="微软雅黑" panose="020B0503020204020204" pitchFamily="34" charset="-122"/>
              </a:rPr>
              <a:t>IPoE</a:t>
            </a: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rPr>
              <a:t>常见应用举例</a:t>
            </a:r>
          </a:p>
        </p:txBody>
      </p:sp>
      <p:sp>
        <p:nvSpPr>
          <p:cNvPr id="6" name="Rectangle 6"/>
          <p:cNvSpPr>
            <a:spLocks noChangeArrowheads="1"/>
          </p:cNvSpPr>
          <p:nvPr/>
        </p:nvSpPr>
        <p:spPr bwMode="auto">
          <a:xfrm>
            <a:off x="2071874" y="1274039"/>
            <a:ext cx="583833" cy="582520"/>
          </a:xfrm>
          <a:prstGeom prst="rect">
            <a:avLst/>
          </a:prstGeom>
          <a:solidFill>
            <a:schemeClr val="bg1">
              <a:lumMod val="75000"/>
            </a:schemeClr>
          </a:solidFill>
          <a:ln>
            <a:noFill/>
          </a:ln>
          <a:extLst/>
        </p:spPr>
        <p:txBody>
          <a:bodyPr vert="horz" wrap="square" lIns="91440" tIns="45720" rIns="91440" bIns="45720" numCol="1" anchor="ctr" anchorCtr="1" compatLnSpc="1">
            <a:prstTxWarp prst="textNoShape">
              <a:avLst/>
            </a:prstTxWarp>
          </a:bodyPr>
          <a:lstStyle/>
          <a:p>
            <a:pPr defTabSz="685800" eaLnBrk="0" hangingPunct="0">
              <a:defRPr/>
            </a:pPr>
            <a:r>
              <a:rPr lang="en-US" altLang="zh-CN" sz="2400" b="1" dirty="0">
                <a:solidFill>
                  <a:prstClr val="white"/>
                </a:solidFill>
                <a:latin typeface="微软雅黑" panose="020B0503020204020204" pitchFamily="34" charset="-122"/>
                <a:ea typeface="微软雅黑" panose="020B0503020204020204" pitchFamily="34" charset="-122"/>
              </a:rPr>
              <a:t>01</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sp>
        <p:nvSpPr>
          <p:cNvPr id="8" name="Rectangle 8"/>
          <p:cNvSpPr>
            <a:spLocks noChangeArrowheads="1"/>
          </p:cNvSpPr>
          <p:nvPr/>
        </p:nvSpPr>
        <p:spPr bwMode="auto">
          <a:xfrm>
            <a:off x="2071874" y="1944462"/>
            <a:ext cx="583833" cy="585144"/>
          </a:xfrm>
          <a:prstGeom prst="rect">
            <a:avLst/>
          </a:prstGeom>
          <a:solidFill>
            <a:schemeClr val="bg1">
              <a:lumMod val="75000"/>
            </a:schemeClr>
          </a:solidFill>
          <a:ln>
            <a:noFill/>
          </a:ln>
          <a:extLst/>
        </p:spPr>
        <p:txBody>
          <a:bodyPr vert="horz" wrap="square" lIns="91440" tIns="45720" rIns="91440" bIns="45720" numCol="1" anchor="ctr" anchorCtr="1" compatLnSpc="1">
            <a:prstTxWarp prst="textNoShape">
              <a:avLst/>
            </a:prstTxWarp>
          </a:bodyPr>
          <a:lstStyle/>
          <a:p>
            <a:pPr defTabSz="685800" eaLnBrk="0" hangingPunct="0">
              <a:defRPr/>
            </a:pPr>
            <a:r>
              <a:rPr lang="en-US" altLang="zh-CN" sz="2400" b="1" dirty="0">
                <a:solidFill>
                  <a:prstClr val="white"/>
                </a:solidFill>
                <a:latin typeface="微软雅黑" panose="020B0503020204020204" pitchFamily="34" charset="-122"/>
                <a:ea typeface="微软雅黑" panose="020B0503020204020204" pitchFamily="34" charset="-122"/>
              </a:rPr>
              <a:t>02</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sp>
        <p:nvSpPr>
          <p:cNvPr id="10" name="Rectangle 10"/>
          <p:cNvSpPr>
            <a:spLocks noChangeArrowheads="1"/>
          </p:cNvSpPr>
          <p:nvPr/>
        </p:nvSpPr>
        <p:spPr bwMode="auto">
          <a:xfrm>
            <a:off x="2071874" y="2617509"/>
            <a:ext cx="583833" cy="582520"/>
          </a:xfrm>
          <a:prstGeom prst="rect">
            <a:avLst/>
          </a:prstGeom>
          <a:solidFill>
            <a:schemeClr val="bg1">
              <a:lumMod val="75000"/>
            </a:schemeClr>
          </a:solidFill>
          <a:ln>
            <a:noFill/>
          </a:ln>
          <a:extLst/>
        </p:spPr>
        <p:txBody>
          <a:bodyPr vert="horz" wrap="square" lIns="91440" tIns="45720" rIns="91440" bIns="45720" numCol="1" anchor="ctr" anchorCtr="1" compatLnSpc="1">
            <a:prstTxWarp prst="textNoShape">
              <a:avLst/>
            </a:prstTxWarp>
          </a:bodyPr>
          <a:lstStyle/>
          <a:p>
            <a:r>
              <a:rPr lang="en-US" altLang="zh-CN" sz="2400" b="1" dirty="0">
                <a:solidFill>
                  <a:prstClr val="white"/>
                </a:solidFill>
                <a:latin typeface="微软雅黑" panose="020B0503020204020204" pitchFamily="34" charset="-122"/>
                <a:ea typeface="微软雅黑" panose="020B0503020204020204" pitchFamily="34" charset="-122"/>
              </a:rPr>
              <a:t>03</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sp>
        <p:nvSpPr>
          <p:cNvPr id="12" name="Rectangle 12"/>
          <p:cNvSpPr>
            <a:spLocks noChangeArrowheads="1"/>
          </p:cNvSpPr>
          <p:nvPr/>
        </p:nvSpPr>
        <p:spPr bwMode="auto">
          <a:xfrm>
            <a:off x="2726554" y="1271414"/>
            <a:ext cx="4365726"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pPr defTabSz="685800" eaLnBrk="0" hangingPunct="0">
              <a:defRPr/>
            </a:pPr>
            <a:r>
              <a:rPr lang="en-US" altLang="zh-CN" sz="2000" b="1" dirty="0" err="1">
                <a:solidFill>
                  <a:prstClr val="black">
                    <a:lumMod val="75000"/>
                    <a:lumOff val="25000"/>
                  </a:prstClr>
                </a:solidFill>
                <a:latin typeface="微软雅黑" panose="020B0503020204020204" pitchFamily="34" charset="-122"/>
                <a:ea typeface="微软雅黑" panose="020B0503020204020204" pitchFamily="34" charset="-122"/>
              </a:rPr>
              <a:t>IPoE</a:t>
            </a: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rPr>
              <a:t>基本概述</a:t>
            </a:r>
          </a:p>
        </p:txBody>
      </p:sp>
      <p:sp>
        <p:nvSpPr>
          <p:cNvPr id="13" name="Rectangle 13"/>
          <p:cNvSpPr>
            <a:spLocks noChangeArrowheads="1"/>
          </p:cNvSpPr>
          <p:nvPr/>
        </p:nvSpPr>
        <p:spPr bwMode="auto">
          <a:xfrm>
            <a:off x="2726554" y="1944462"/>
            <a:ext cx="4365726"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pPr defTabSz="685800" eaLnBrk="0" hangingPunct="0">
              <a:defRPr/>
            </a:pPr>
            <a:r>
              <a:rPr lang="en-US" altLang="zh-CN" sz="2000" b="1" dirty="0" err="1">
                <a:solidFill>
                  <a:prstClr val="black">
                    <a:lumMod val="75000"/>
                    <a:lumOff val="25000"/>
                  </a:prstClr>
                </a:solidFill>
                <a:latin typeface="微软雅黑" panose="020B0503020204020204" pitchFamily="34" charset="-122"/>
                <a:ea typeface="微软雅黑" panose="020B0503020204020204" pitchFamily="34" charset="-122"/>
              </a:rPr>
              <a:t>IPoE</a:t>
            </a: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rPr>
              <a:t>基本原理</a:t>
            </a:r>
          </a:p>
        </p:txBody>
      </p:sp>
      <p:sp>
        <p:nvSpPr>
          <p:cNvPr id="9" name="Rectangle 5"/>
          <p:cNvSpPr>
            <a:spLocks noChangeArrowheads="1"/>
          </p:cNvSpPr>
          <p:nvPr/>
        </p:nvSpPr>
        <p:spPr bwMode="auto">
          <a:xfrm>
            <a:off x="2713643" y="3309936"/>
            <a:ext cx="4380888"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pPr defTabSz="685800" eaLnBrk="0" hangingPunct="0">
              <a:defRPr/>
            </a:pPr>
            <a:r>
              <a:rPr lang="en-US" altLang="zh-CN" sz="2000" b="1" dirty="0" err="1">
                <a:solidFill>
                  <a:prstClr val="black">
                    <a:lumMod val="75000"/>
                    <a:lumOff val="25000"/>
                  </a:prstClr>
                </a:solidFill>
                <a:latin typeface="微软雅黑" panose="020B0503020204020204" pitchFamily="34" charset="-122"/>
                <a:ea typeface="微软雅黑" panose="020B0503020204020204" pitchFamily="34" charset="-122"/>
              </a:rPr>
              <a:t>IPoE</a:t>
            </a: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rPr>
              <a:t>故障排查</a:t>
            </a:r>
          </a:p>
        </p:txBody>
      </p:sp>
      <p:sp>
        <p:nvSpPr>
          <p:cNvPr id="11" name="Rectangle 10"/>
          <p:cNvSpPr>
            <a:spLocks noChangeArrowheads="1"/>
          </p:cNvSpPr>
          <p:nvPr/>
        </p:nvSpPr>
        <p:spPr bwMode="auto">
          <a:xfrm>
            <a:off x="2058964" y="3312561"/>
            <a:ext cx="583833" cy="582520"/>
          </a:xfrm>
          <a:prstGeom prst="rect">
            <a:avLst/>
          </a:prstGeom>
          <a:solidFill>
            <a:srgbClr val="E6001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r>
              <a:rPr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04</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dirty="0"/>
              <a:t>目录</a:t>
            </a:r>
          </a:p>
        </p:txBody>
      </p:sp>
    </p:spTree>
    <p:extLst>
      <p:ext uri="{BB962C8B-B14F-4D97-AF65-F5344CB8AC3E}">
        <p14:creationId xmlns:p14="http://schemas.microsoft.com/office/powerpoint/2010/main" val="104314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6189" y="373064"/>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34" name="矩形 33"/>
          <p:cNvSpPr/>
          <p:nvPr/>
        </p:nvSpPr>
        <p:spPr>
          <a:xfrm>
            <a:off x="1015332" y="1318592"/>
            <a:ext cx="7236804" cy="1199153"/>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1</a:t>
            </a:r>
            <a:r>
              <a:rPr lang="zh-CN" altLang="en-US" sz="1100" kern="0" dirty="0">
                <a:solidFill>
                  <a:srgbClr val="262626"/>
                </a:solidFill>
                <a:latin typeface="微软雅黑" panose="020B0503020204020204" pitchFamily="34" charset="-122"/>
                <a:ea typeface="微软雅黑" panose="020B0503020204020204" pitchFamily="34" charset="-122"/>
              </a:rPr>
              <a:t>、接口：排查接入方式、触发方式、</a:t>
            </a:r>
            <a:r>
              <a:rPr lang="en-US" altLang="zh-CN" sz="1100" kern="0" dirty="0">
                <a:solidFill>
                  <a:srgbClr val="262626"/>
                </a:solidFill>
                <a:latin typeface="微软雅黑" panose="020B0503020204020204" pitchFamily="34" charset="-122"/>
                <a:ea typeface="微软雅黑" panose="020B0503020204020204" pitchFamily="34" charset="-122"/>
              </a:rPr>
              <a:t>VLAN</a:t>
            </a:r>
            <a:r>
              <a:rPr lang="zh-CN" altLang="en-US" sz="1100" kern="0" dirty="0">
                <a:solidFill>
                  <a:srgbClr val="262626"/>
                </a:solidFill>
                <a:latin typeface="微软雅黑" panose="020B0503020204020204" pitchFamily="34" charset="-122"/>
                <a:ea typeface="微软雅黑" panose="020B0503020204020204" pitchFamily="34" charset="-122"/>
              </a:rPr>
              <a:t>终结、认证域等</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2</a:t>
            </a:r>
            <a:r>
              <a:rPr lang="zh-CN" altLang="en-US" sz="1100" kern="0" dirty="0">
                <a:solidFill>
                  <a:srgbClr val="262626"/>
                </a:solidFill>
                <a:latin typeface="微软雅黑" panose="020B0503020204020204" pitchFamily="34" charset="-122"/>
                <a:ea typeface="微软雅黑" panose="020B0503020204020204" pitchFamily="34" charset="-122"/>
              </a:rPr>
              <a:t>、认证域：排查认证类型、地址池（组）、用户组、</a:t>
            </a:r>
            <a:r>
              <a:rPr lang="en-US" altLang="zh-CN" sz="1100" kern="0" dirty="0">
                <a:solidFill>
                  <a:srgbClr val="262626"/>
                </a:solidFill>
                <a:latin typeface="微软雅黑" panose="020B0503020204020204" pitchFamily="34" charset="-122"/>
                <a:ea typeface="微软雅黑" panose="020B0503020204020204" pitchFamily="34" charset="-122"/>
              </a:rPr>
              <a:t>VPN</a:t>
            </a:r>
            <a:r>
              <a:rPr lang="zh-CN" altLang="en-US" sz="1100" kern="0" dirty="0">
                <a:solidFill>
                  <a:srgbClr val="262626"/>
                </a:solidFill>
                <a:latin typeface="微软雅黑" panose="020B0503020204020204" pitchFamily="34" charset="-122"/>
                <a:ea typeface="微软雅黑" panose="020B0503020204020204" pitchFamily="34" charset="-122"/>
              </a:rPr>
              <a:t>实例等等</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3</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Radius</a:t>
            </a:r>
            <a:r>
              <a:rPr lang="zh-CN" altLang="en-US" sz="1100" kern="0" dirty="0">
                <a:solidFill>
                  <a:srgbClr val="262626"/>
                </a:solidFill>
                <a:latin typeface="微软雅黑" panose="020B0503020204020204" pitchFamily="34" charset="-122"/>
                <a:ea typeface="微软雅黑" panose="020B0503020204020204" pitchFamily="34" charset="-122"/>
              </a:rPr>
              <a:t>：排查服务器地址、用户格式、</a:t>
            </a:r>
            <a:r>
              <a:rPr lang="en-US" altLang="zh-CN" sz="1100" kern="0" dirty="0">
                <a:solidFill>
                  <a:srgbClr val="262626"/>
                </a:solidFill>
                <a:latin typeface="微软雅黑" panose="020B0503020204020204" pitchFamily="34" charset="-122"/>
                <a:ea typeface="微软雅黑" panose="020B0503020204020204" pitchFamily="34" charset="-122"/>
              </a:rPr>
              <a:t>NAS-IP</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Radius</a:t>
            </a:r>
            <a:r>
              <a:rPr lang="zh-CN" altLang="en-US" sz="1100" kern="0" dirty="0">
                <a:solidFill>
                  <a:srgbClr val="262626"/>
                </a:solidFill>
                <a:latin typeface="微软雅黑" panose="020B0503020204020204" pitchFamily="34" charset="-122"/>
                <a:ea typeface="微软雅黑" panose="020B0503020204020204" pitchFamily="34" charset="-122"/>
              </a:rPr>
              <a:t>属性格式、</a:t>
            </a:r>
            <a:r>
              <a:rPr lang="en-US" altLang="zh-CN" sz="1100" kern="0" dirty="0">
                <a:solidFill>
                  <a:srgbClr val="262626"/>
                </a:solidFill>
                <a:latin typeface="微软雅黑" panose="020B0503020204020204" pitchFamily="34" charset="-122"/>
                <a:ea typeface="微软雅黑" panose="020B0503020204020204" pitchFamily="34" charset="-122"/>
              </a:rPr>
              <a:t>key</a:t>
            </a:r>
            <a:r>
              <a:rPr lang="zh-CN" altLang="en-US" sz="1100" kern="0" dirty="0">
                <a:solidFill>
                  <a:srgbClr val="262626"/>
                </a:solidFill>
                <a:latin typeface="微软雅黑" panose="020B0503020204020204" pitchFamily="34" charset="-122"/>
                <a:ea typeface="微软雅黑" panose="020B0503020204020204" pitchFamily="34" charset="-122"/>
              </a:rPr>
              <a:t>等等</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4</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DHCP</a:t>
            </a:r>
            <a:r>
              <a:rPr lang="zh-CN" altLang="en-US" sz="1100" kern="0" dirty="0">
                <a:solidFill>
                  <a:srgbClr val="262626"/>
                </a:solidFill>
                <a:latin typeface="微软雅黑" panose="020B0503020204020204" pitchFamily="34" charset="-122"/>
                <a:ea typeface="微软雅黑" panose="020B0503020204020204" pitchFamily="34" charset="-122"/>
              </a:rPr>
              <a:t>：地址池设置、可用地址数量、网关网段发布情况等等</a:t>
            </a:r>
            <a:endParaRPr lang="en-US" altLang="zh-CN" sz="1100" kern="0" dirty="0">
              <a:solidFill>
                <a:srgbClr val="262626"/>
              </a:solidFill>
              <a:latin typeface="微软雅黑" panose="020B0503020204020204" pitchFamily="34" charset="-122"/>
              <a:ea typeface="微软雅黑" panose="020B0503020204020204" pitchFamily="34" charset="-122"/>
            </a:endParaRPr>
          </a:p>
        </p:txBody>
      </p:sp>
      <p:sp>
        <p:nvSpPr>
          <p:cNvPr id="5" name="矩形 4"/>
          <p:cNvSpPr/>
          <p:nvPr/>
        </p:nvSpPr>
        <p:spPr>
          <a:xfrm>
            <a:off x="953598" y="1059582"/>
            <a:ext cx="7073640" cy="230832"/>
          </a:xfrm>
          <a:prstGeom prst="rect">
            <a:avLst/>
          </a:prstGeom>
        </p:spPr>
        <p:txBody>
          <a:bodyPr wrap="square">
            <a:spAutoFit/>
          </a:bodyPr>
          <a:lstStyle/>
          <a:p>
            <a:pPr algn="just" defTabSz="685800" eaLnBrk="0" hangingPunct="0">
              <a:defRPr/>
            </a:pPr>
            <a:r>
              <a:rPr lang="zh-CN" altLang="en-US" sz="900" dirty="0">
                <a:solidFill>
                  <a:srgbClr val="4A4949"/>
                </a:solidFill>
                <a:latin typeface="微软雅黑" panose="020B0503020204020204" pitchFamily="34" charset="-122"/>
                <a:ea typeface="微软雅黑" panose="020B0503020204020204" pitchFamily="34" charset="-122"/>
              </a:rPr>
              <a:t>配置排查</a:t>
            </a:r>
            <a:endParaRPr lang="en-US" altLang="zh-CN" sz="900" b="1" dirty="0">
              <a:solidFill>
                <a:srgbClr val="4A4949"/>
              </a:solidFill>
              <a:latin typeface="微软雅黑" panose="020B0503020204020204" pitchFamily="34" charset="-122"/>
              <a:ea typeface="微软雅黑" panose="020B0503020204020204" pitchFamily="34" charset="-122"/>
            </a:endParaRPr>
          </a:p>
        </p:txBody>
      </p:sp>
      <p:sp>
        <p:nvSpPr>
          <p:cNvPr id="21" name="标题 1"/>
          <p:cNvSpPr>
            <a:spLocks noGrp="1"/>
          </p:cNvSpPr>
          <p:nvPr>
            <p:ph type="title"/>
          </p:nvPr>
        </p:nvSpPr>
        <p:spPr/>
        <p:txBody>
          <a:bodyPr/>
          <a:lstStyle/>
          <a:p>
            <a:r>
              <a:rPr lang="zh-CN" altLang="en-US" dirty="0" smtClean="0"/>
              <a:t>定位思路</a:t>
            </a:r>
            <a:endParaRPr lang="zh-CN" altLang="en-US" dirty="0"/>
          </a:p>
        </p:txBody>
      </p:sp>
      <p:sp>
        <p:nvSpPr>
          <p:cNvPr id="18" name="矩形 17"/>
          <p:cNvSpPr/>
          <p:nvPr/>
        </p:nvSpPr>
        <p:spPr>
          <a:xfrm>
            <a:off x="991131" y="2990712"/>
            <a:ext cx="7236804" cy="1795285"/>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1</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display </a:t>
            </a:r>
            <a:r>
              <a:rPr lang="en-US" altLang="zh-CN" sz="1100" kern="0" dirty="0" err="1">
                <a:solidFill>
                  <a:srgbClr val="262626"/>
                </a:solidFill>
                <a:latin typeface="微软雅黑" panose="020B0503020204020204" pitchFamily="34" charset="-122"/>
                <a:ea typeface="微软雅黑" panose="020B0503020204020204" pitchFamily="34" charset="-122"/>
              </a:rPr>
              <a:t>aaa</a:t>
            </a:r>
            <a:r>
              <a:rPr lang="en-US" altLang="zh-CN" sz="1100" kern="0" dirty="0">
                <a:solidFill>
                  <a:srgbClr val="262626"/>
                </a:solidFill>
                <a:latin typeface="微软雅黑" panose="020B0503020204020204" pitchFamily="34" charset="-122"/>
                <a:ea typeface="微软雅黑" panose="020B0503020204020204" pitchFamily="34" charset="-122"/>
              </a:rPr>
              <a:t> abnormal-offline-record                    </a:t>
            </a:r>
            <a:r>
              <a:rPr lang="zh-CN" altLang="en-US" sz="1100" kern="0" dirty="0">
                <a:solidFill>
                  <a:srgbClr val="262626"/>
                </a:solidFill>
                <a:latin typeface="微软雅黑" panose="020B0503020204020204" pitchFamily="34" charset="-122"/>
                <a:ea typeface="微软雅黑" panose="020B0503020204020204" pitchFamily="34" charset="-122"/>
              </a:rPr>
              <a:t>显示用户异常下线记录</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2</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display </a:t>
            </a:r>
            <a:r>
              <a:rPr lang="en-US" altLang="zh-CN" sz="1100" kern="0" dirty="0" err="1">
                <a:solidFill>
                  <a:srgbClr val="262626"/>
                </a:solidFill>
                <a:latin typeface="微软雅黑" panose="020B0503020204020204" pitchFamily="34" charset="-122"/>
                <a:ea typeface="微软雅黑" panose="020B0503020204020204" pitchFamily="34" charset="-122"/>
              </a:rPr>
              <a:t>aaa</a:t>
            </a:r>
            <a:r>
              <a:rPr lang="en-US" altLang="zh-CN" sz="1100" kern="0" dirty="0">
                <a:solidFill>
                  <a:srgbClr val="262626"/>
                </a:solidFill>
                <a:latin typeface="微软雅黑" panose="020B0503020204020204" pitchFamily="34" charset="-122"/>
                <a:ea typeface="微软雅黑" panose="020B0503020204020204" pitchFamily="34" charset="-122"/>
              </a:rPr>
              <a:t> normal-offline-record                        </a:t>
            </a:r>
            <a:r>
              <a:rPr lang="zh-CN" altLang="en-US" sz="1100" kern="0" dirty="0">
                <a:solidFill>
                  <a:srgbClr val="262626"/>
                </a:solidFill>
                <a:latin typeface="微软雅黑" panose="020B0503020204020204" pitchFamily="34" charset="-122"/>
                <a:ea typeface="微软雅黑" panose="020B0503020204020204" pitchFamily="34" charset="-122"/>
              </a:rPr>
              <a:t>显示用户正常下线记录</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defRPr/>
            </a:pPr>
            <a:r>
              <a:rPr lang="en-US" altLang="zh-CN" sz="1100" kern="0" dirty="0">
                <a:solidFill>
                  <a:srgbClr val="262626"/>
                </a:solidFill>
                <a:latin typeface="微软雅黑" panose="020B0503020204020204" pitchFamily="34" charset="-122"/>
                <a:ea typeface="微软雅黑" panose="020B0503020204020204" pitchFamily="34" charset="-122"/>
              </a:rPr>
              <a:t>3</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display </a:t>
            </a:r>
            <a:r>
              <a:rPr lang="en-US" altLang="zh-CN" sz="1100" kern="0" dirty="0" err="1">
                <a:solidFill>
                  <a:srgbClr val="262626"/>
                </a:solidFill>
                <a:latin typeface="微软雅黑" panose="020B0503020204020204" pitchFamily="34" charset="-122"/>
                <a:ea typeface="微软雅黑" panose="020B0503020204020204" pitchFamily="34" charset="-122"/>
              </a:rPr>
              <a:t>aaa</a:t>
            </a:r>
            <a:r>
              <a:rPr lang="en-US" altLang="zh-CN" sz="1100" kern="0" dirty="0">
                <a:solidFill>
                  <a:srgbClr val="262626"/>
                </a:solidFill>
                <a:latin typeface="微软雅黑" panose="020B0503020204020204" pitchFamily="34" charset="-122"/>
                <a:ea typeface="微软雅黑" panose="020B0503020204020204" pitchFamily="34" charset="-122"/>
              </a:rPr>
              <a:t>  offline-record                                    </a:t>
            </a:r>
            <a:r>
              <a:rPr lang="zh-CN" altLang="en-US" sz="1100" kern="0" dirty="0">
                <a:solidFill>
                  <a:srgbClr val="262626"/>
                </a:solidFill>
                <a:latin typeface="微软雅黑" panose="020B0503020204020204" pitchFamily="34" charset="-122"/>
                <a:ea typeface="微软雅黑" panose="020B0503020204020204" pitchFamily="34" charset="-122"/>
              </a:rPr>
              <a:t>显示用户下线记录</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defRPr/>
            </a:pPr>
            <a:r>
              <a:rPr lang="en-US" altLang="zh-CN" sz="1100" kern="0" dirty="0">
                <a:solidFill>
                  <a:srgbClr val="262626"/>
                </a:solidFill>
                <a:latin typeface="微软雅黑" panose="020B0503020204020204" pitchFamily="34" charset="-122"/>
                <a:ea typeface="微软雅黑" panose="020B0503020204020204" pitchFamily="34" charset="-122"/>
              </a:rPr>
              <a:t>4</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display </a:t>
            </a:r>
            <a:r>
              <a:rPr lang="en-US" altLang="zh-CN" sz="1100" kern="0" dirty="0" err="1">
                <a:solidFill>
                  <a:srgbClr val="262626"/>
                </a:solidFill>
                <a:latin typeface="微软雅黑" panose="020B0503020204020204" pitchFamily="34" charset="-122"/>
                <a:ea typeface="微软雅黑" panose="020B0503020204020204" pitchFamily="34" charset="-122"/>
              </a:rPr>
              <a:t>aaa</a:t>
            </a:r>
            <a:r>
              <a:rPr lang="en-US" altLang="zh-CN" sz="1100" kern="0" dirty="0">
                <a:solidFill>
                  <a:srgbClr val="262626"/>
                </a:solidFill>
                <a:latin typeface="微软雅黑" panose="020B0503020204020204" pitchFamily="34" charset="-122"/>
                <a:ea typeface="微软雅黑" panose="020B0503020204020204" pitchFamily="34" charset="-122"/>
              </a:rPr>
              <a:t>  online-fail-record                              </a:t>
            </a:r>
            <a:r>
              <a:rPr lang="zh-CN" altLang="en-US" sz="1100" kern="0" dirty="0">
                <a:solidFill>
                  <a:srgbClr val="262626"/>
                </a:solidFill>
                <a:latin typeface="微软雅黑" panose="020B0503020204020204" pitchFamily="34" charset="-122"/>
                <a:ea typeface="微软雅黑" panose="020B0503020204020204" pitchFamily="34" charset="-122"/>
              </a:rPr>
              <a:t>显示用户上线失败记录</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defRPr/>
            </a:pPr>
            <a:r>
              <a:rPr lang="en-US" altLang="zh-CN" sz="1100" kern="0" dirty="0">
                <a:solidFill>
                  <a:srgbClr val="262626"/>
                </a:solidFill>
                <a:latin typeface="微软雅黑" panose="020B0503020204020204" pitchFamily="34" charset="-122"/>
                <a:ea typeface="微软雅黑" panose="020B0503020204020204" pitchFamily="34" charset="-122"/>
              </a:rPr>
              <a:t>5</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display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subscriber offline statistics                   </a:t>
            </a:r>
            <a:r>
              <a:rPr lang="zh-CN" altLang="en-US" sz="1100" kern="0" dirty="0">
                <a:solidFill>
                  <a:srgbClr val="262626"/>
                </a:solidFill>
                <a:latin typeface="微软雅黑" panose="020B0503020204020204" pitchFamily="34" charset="-122"/>
                <a:ea typeface="微软雅黑" panose="020B0503020204020204" pitchFamily="34" charset="-122"/>
              </a:rPr>
              <a:t>显示</a:t>
            </a:r>
            <a:r>
              <a:rPr lang="en-US" altLang="zh-CN" sz="1100" kern="0" dirty="0" err="1">
                <a:solidFill>
                  <a:srgbClr val="262626"/>
                </a:solidFill>
                <a:latin typeface="微软雅黑" panose="020B0503020204020204" pitchFamily="34" charset="-122"/>
                <a:ea typeface="微软雅黑" panose="020B0503020204020204" pitchFamily="34" charset="-122"/>
              </a:rPr>
              <a:t>IPoE</a:t>
            </a:r>
            <a:r>
              <a:rPr lang="zh-CN" altLang="en-US" sz="1100" kern="0" dirty="0">
                <a:solidFill>
                  <a:srgbClr val="262626"/>
                </a:solidFill>
                <a:latin typeface="微软雅黑" panose="020B0503020204020204" pitchFamily="34" charset="-122"/>
                <a:ea typeface="微软雅黑" panose="020B0503020204020204" pitchFamily="34" charset="-122"/>
              </a:rPr>
              <a:t>用户会话下线原因的统计信息</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defRPr/>
            </a:pPr>
            <a:r>
              <a:rPr lang="en-US" altLang="zh-CN" sz="1100" kern="0" dirty="0">
                <a:solidFill>
                  <a:srgbClr val="262626"/>
                </a:solidFill>
                <a:latin typeface="微软雅黑" panose="020B0503020204020204" pitchFamily="34" charset="-122"/>
                <a:ea typeface="微软雅黑" panose="020B0503020204020204" pitchFamily="34" charset="-122"/>
              </a:rPr>
              <a:t>6</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display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subscriber session [</a:t>
            </a:r>
            <a:r>
              <a:rPr lang="zh-CN" altLang="en-US" sz="1100" kern="0" dirty="0">
                <a:solidFill>
                  <a:srgbClr val="262626"/>
                </a:solidFill>
                <a:latin typeface="微软雅黑" panose="020B0503020204020204" pitchFamily="34" charset="-122"/>
                <a:ea typeface="微软雅黑" panose="020B0503020204020204" pitchFamily="34" charset="-122"/>
              </a:rPr>
              <a:t>过滤</a:t>
            </a:r>
            <a:r>
              <a:rPr lang="en-US" altLang="zh-CN" sz="1100" kern="0" dirty="0">
                <a:solidFill>
                  <a:srgbClr val="262626"/>
                </a:solidFill>
                <a:latin typeface="微软雅黑" panose="020B0503020204020204" pitchFamily="34" charset="-122"/>
                <a:ea typeface="微软雅黑" panose="020B0503020204020204" pitchFamily="34" charset="-122"/>
              </a:rPr>
              <a:t>] verbose         </a:t>
            </a:r>
            <a:r>
              <a:rPr lang="zh-CN" altLang="en-US" sz="1100" kern="0" dirty="0">
                <a:solidFill>
                  <a:srgbClr val="262626"/>
                </a:solidFill>
                <a:latin typeface="微软雅黑" panose="020B0503020204020204" pitchFamily="34" charset="-122"/>
                <a:ea typeface="微软雅黑" panose="020B0503020204020204" pitchFamily="34" charset="-122"/>
              </a:rPr>
              <a:t>显示</a:t>
            </a:r>
            <a:r>
              <a:rPr lang="en-US" altLang="zh-CN" sz="1100" kern="0" dirty="0" err="1">
                <a:solidFill>
                  <a:srgbClr val="262626"/>
                </a:solidFill>
                <a:latin typeface="微软雅黑" panose="020B0503020204020204" pitchFamily="34" charset="-122"/>
                <a:ea typeface="微软雅黑" panose="020B0503020204020204" pitchFamily="34" charset="-122"/>
              </a:rPr>
              <a:t>IPoE</a:t>
            </a:r>
            <a:r>
              <a:rPr lang="zh-CN" altLang="en-US" sz="1100" kern="0" dirty="0">
                <a:solidFill>
                  <a:srgbClr val="262626"/>
                </a:solidFill>
                <a:latin typeface="微软雅黑" panose="020B0503020204020204" pitchFamily="34" charset="-122"/>
                <a:ea typeface="微软雅黑" panose="020B0503020204020204" pitchFamily="34" charset="-122"/>
              </a:rPr>
              <a:t>个人会话详细信息</a:t>
            </a:r>
            <a:endParaRPr lang="en-US" altLang="zh-CN" sz="1100" kern="0" dirty="0">
              <a:solidFill>
                <a:srgbClr val="262626"/>
              </a:solidFill>
              <a:latin typeface="微软雅黑" panose="020B0503020204020204" pitchFamily="34" charset="-122"/>
              <a:ea typeface="微软雅黑" panose="020B0503020204020204" pitchFamily="34" charset="-122"/>
            </a:endParaRPr>
          </a:p>
        </p:txBody>
      </p:sp>
      <p:sp>
        <p:nvSpPr>
          <p:cNvPr id="19" name="矩形 18"/>
          <p:cNvSpPr/>
          <p:nvPr/>
        </p:nvSpPr>
        <p:spPr>
          <a:xfrm>
            <a:off x="935528" y="2772361"/>
            <a:ext cx="7073640" cy="230832"/>
          </a:xfrm>
          <a:prstGeom prst="rect">
            <a:avLst/>
          </a:prstGeom>
        </p:spPr>
        <p:txBody>
          <a:bodyPr wrap="square">
            <a:spAutoFit/>
          </a:bodyPr>
          <a:lstStyle/>
          <a:p>
            <a:pPr algn="just" defTabSz="685800" eaLnBrk="0" hangingPunct="0">
              <a:defRPr/>
            </a:pPr>
            <a:r>
              <a:rPr lang="zh-CN" altLang="en-US" sz="900" b="1" dirty="0">
                <a:solidFill>
                  <a:srgbClr val="4A4949"/>
                </a:solidFill>
                <a:latin typeface="微软雅黑" panose="020B0503020204020204" pitchFamily="34" charset="-122"/>
                <a:ea typeface="微软雅黑" panose="020B0503020204020204" pitchFamily="34" charset="-122"/>
              </a:rPr>
              <a:t>用户上下线记录查看</a:t>
            </a:r>
            <a:endParaRPr lang="zh-CN" altLang="zh-CN" sz="900" b="1" dirty="0">
              <a:solidFill>
                <a:srgbClr val="4A494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0388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6189" y="373064"/>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34" name="矩形 33"/>
          <p:cNvSpPr/>
          <p:nvPr/>
        </p:nvSpPr>
        <p:spPr>
          <a:xfrm>
            <a:off x="1015332" y="1318593"/>
            <a:ext cx="7236804" cy="554083"/>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1</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subscriber access-user log enable                            </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2</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trace access-user object 1 mac-address 1-1-1 [</a:t>
            </a:r>
            <a:r>
              <a:rPr lang="en-US" altLang="zh-CN" sz="1100" kern="0" dirty="0" err="1">
                <a:solidFill>
                  <a:srgbClr val="262626"/>
                </a:solidFill>
                <a:latin typeface="微软雅黑" panose="020B0503020204020204" pitchFamily="34" charset="-122"/>
                <a:ea typeface="微软雅黑" panose="020B0503020204020204" pitchFamily="34" charset="-122"/>
              </a:rPr>
              <a:t>vlan</a:t>
            </a:r>
            <a:r>
              <a:rPr lang="en-US" altLang="zh-CN" sz="1100" kern="0" dirty="0">
                <a:solidFill>
                  <a:srgbClr val="262626"/>
                </a:solidFill>
                <a:latin typeface="微软雅黑" panose="020B0503020204020204" pitchFamily="34" charset="-122"/>
                <a:ea typeface="微软雅黑" panose="020B0503020204020204" pitchFamily="34" charset="-122"/>
              </a:rPr>
              <a:t> |  interface | username……]</a:t>
            </a:r>
          </a:p>
        </p:txBody>
      </p:sp>
      <p:sp>
        <p:nvSpPr>
          <p:cNvPr id="5" name="矩形 4"/>
          <p:cNvSpPr/>
          <p:nvPr/>
        </p:nvSpPr>
        <p:spPr>
          <a:xfrm>
            <a:off x="953598" y="1059582"/>
            <a:ext cx="7073640" cy="230832"/>
          </a:xfrm>
          <a:prstGeom prst="rect">
            <a:avLst/>
          </a:prstGeom>
        </p:spPr>
        <p:txBody>
          <a:bodyPr wrap="square">
            <a:spAutoFit/>
          </a:bodyPr>
          <a:lstStyle/>
          <a:p>
            <a:pPr algn="just" defTabSz="685800" eaLnBrk="0" hangingPunct="0">
              <a:defRPr/>
            </a:pPr>
            <a:r>
              <a:rPr lang="en-US" altLang="zh-CN" sz="900" dirty="0" err="1">
                <a:solidFill>
                  <a:srgbClr val="4A4949"/>
                </a:solidFill>
                <a:latin typeface="微软雅黑" panose="020B0503020204020204" pitchFamily="34" charset="-122"/>
                <a:ea typeface="微软雅黑" panose="020B0503020204020204" pitchFamily="34" charset="-122"/>
              </a:rPr>
              <a:t>IPoE</a:t>
            </a:r>
            <a:r>
              <a:rPr lang="zh-CN" altLang="en-US" sz="900" dirty="0">
                <a:solidFill>
                  <a:srgbClr val="4A4949"/>
                </a:solidFill>
                <a:latin typeface="微软雅黑" panose="020B0503020204020204" pitchFamily="34" charset="-122"/>
                <a:ea typeface="微软雅黑" panose="020B0503020204020204" pitchFamily="34" charset="-122"/>
              </a:rPr>
              <a:t>用户上线日志及</a:t>
            </a:r>
            <a:r>
              <a:rPr lang="en-US" altLang="zh-CN" sz="900" dirty="0">
                <a:solidFill>
                  <a:srgbClr val="4A4949"/>
                </a:solidFill>
                <a:latin typeface="微软雅黑" panose="020B0503020204020204" pitchFamily="34" charset="-122"/>
                <a:ea typeface="微软雅黑" panose="020B0503020204020204" pitchFamily="34" charset="-122"/>
              </a:rPr>
              <a:t>Trace</a:t>
            </a:r>
            <a:r>
              <a:rPr lang="zh-CN" altLang="en-US" sz="900" dirty="0">
                <a:solidFill>
                  <a:srgbClr val="4A4949"/>
                </a:solidFill>
                <a:latin typeface="微软雅黑" panose="020B0503020204020204" pitchFamily="34" charset="-122"/>
                <a:ea typeface="微软雅黑" panose="020B0503020204020204" pitchFamily="34" charset="-122"/>
              </a:rPr>
              <a:t>辅助排查</a:t>
            </a:r>
            <a:endParaRPr lang="en-US" altLang="zh-CN" sz="900" b="1" dirty="0">
              <a:solidFill>
                <a:srgbClr val="4A4949"/>
              </a:solidFill>
              <a:latin typeface="微软雅黑" panose="020B0503020204020204" pitchFamily="34" charset="-122"/>
              <a:ea typeface="微软雅黑" panose="020B0503020204020204" pitchFamily="34" charset="-122"/>
            </a:endParaRPr>
          </a:p>
        </p:txBody>
      </p:sp>
      <p:sp>
        <p:nvSpPr>
          <p:cNvPr id="21" name="标题 1"/>
          <p:cNvSpPr>
            <a:spLocks noGrp="1"/>
          </p:cNvSpPr>
          <p:nvPr>
            <p:ph type="title"/>
          </p:nvPr>
        </p:nvSpPr>
        <p:spPr/>
        <p:txBody>
          <a:bodyPr/>
          <a:lstStyle/>
          <a:p>
            <a:r>
              <a:rPr lang="zh-CN" altLang="en-US" dirty="0" smtClean="0"/>
              <a:t>定位思路</a:t>
            </a:r>
            <a:endParaRPr lang="zh-CN" altLang="en-US" dirty="0"/>
          </a:p>
        </p:txBody>
      </p:sp>
      <p:sp>
        <p:nvSpPr>
          <p:cNvPr id="18" name="矩形 17"/>
          <p:cNvSpPr/>
          <p:nvPr/>
        </p:nvSpPr>
        <p:spPr>
          <a:xfrm>
            <a:off x="1015332" y="2153982"/>
            <a:ext cx="7236804" cy="579786"/>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1</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display dhcp  server | relay statistics</a:t>
            </a:r>
          </a:p>
          <a:p>
            <a:pPr defTabSz="914378" fontAlgn="auto">
              <a:lnSpc>
                <a:spcPct val="120000"/>
              </a:lnSpc>
              <a:spcBef>
                <a:spcPts val="600"/>
              </a:spcBef>
              <a:spcAft>
                <a:spcPts val="0"/>
              </a:spcAft>
              <a:defRPr/>
            </a:pPr>
            <a:r>
              <a:rPr lang="en-US" altLang="zh-CN" sz="1100" kern="0" dirty="0">
                <a:solidFill>
                  <a:srgbClr val="262626"/>
                </a:solidFill>
                <a:latin typeface="微软雅黑" panose="020B0503020204020204" pitchFamily="34" charset="-122"/>
                <a:ea typeface="微软雅黑" panose="020B0503020204020204" pitchFamily="34" charset="-122"/>
              </a:rPr>
              <a:t>2</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display radius scheme | statistics</a:t>
            </a:r>
          </a:p>
        </p:txBody>
      </p:sp>
      <p:sp>
        <p:nvSpPr>
          <p:cNvPr id="19" name="矩形 18"/>
          <p:cNvSpPr/>
          <p:nvPr/>
        </p:nvSpPr>
        <p:spPr>
          <a:xfrm>
            <a:off x="951467" y="1933225"/>
            <a:ext cx="7073640" cy="230832"/>
          </a:xfrm>
          <a:prstGeom prst="rect">
            <a:avLst/>
          </a:prstGeom>
        </p:spPr>
        <p:txBody>
          <a:bodyPr wrap="square">
            <a:spAutoFit/>
          </a:bodyPr>
          <a:lstStyle/>
          <a:p>
            <a:pPr algn="just" defTabSz="685800" eaLnBrk="0" hangingPunct="0">
              <a:defRPr/>
            </a:pPr>
            <a:r>
              <a:rPr lang="en-US" altLang="zh-CN" sz="900" b="1" dirty="0">
                <a:solidFill>
                  <a:srgbClr val="4A4949"/>
                </a:solidFill>
                <a:latin typeface="微软雅黑" panose="020B0503020204020204" pitchFamily="34" charset="-122"/>
                <a:ea typeface="微软雅黑" panose="020B0503020204020204" pitchFamily="34" charset="-122"/>
              </a:rPr>
              <a:t>DHCP</a:t>
            </a:r>
            <a:r>
              <a:rPr lang="zh-CN" altLang="en-US" sz="900" b="1" dirty="0">
                <a:solidFill>
                  <a:srgbClr val="4A4949"/>
                </a:solidFill>
                <a:latin typeface="微软雅黑" panose="020B0503020204020204" pitchFamily="34" charset="-122"/>
                <a:ea typeface="微软雅黑" panose="020B0503020204020204" pitchFamily="34" charset="-122"/>
              </a:rPr>
              <a:t>及</a:t>
            </a:r>
            <a:r>
              <a:rPr lang="en-US" altLang="zh-CN" sz="900" b="1" dirty="0">
                <a:solidFill>
                  <a:srgbClr val="4A4949"/>
                </a:solidFill>
                <a:latin typeface="微软雅黑" panose="020B0503020204020204" pitchFamily="34" charset="-122"/>
                <a:ea typeface="微软雅黑" panose="020B0503020204020204" pitchFamily="34" charset="-122"/>
              </a:rPr>
              <a:t>Radius</a:t>
            </a:r>
            <a:r>
              <a:rPr lang="zh-CN" altLang="en-US" sz="900" b="1" dirty="0">
                <a:solidFill>
                  <a:srgbClr val="4A4949"/>
                </a:solidFill>
                <a:latin typeface="微软雅黑" panose="020B0503020204020204" pitchFamily="34" charset="-122"/>
                <a:ea typeface="微软雅黑" panose="020B0503020204020204" pitchFamily="34" charset="-122"/>
              </a:rPr>
              <a:t>相关状态查看</a:t>
            </a:r>
            <a:endParaRPr lang="zh-CN" altLang="zh-CN" sz="900" b="1" dirty="0">
              <a:solidFill>
                <a:srgbClr val="4A4949"/>
              </a:solidFill>
              <a:latin typeface="微软雅黑" panose="020B0503020204020204" pitchFamily="34" charset="-122"/>
              <a:ea typeface="微软雅黑" panose="020B0503020204020204" pitchFamily="34" charset="-122"/>
            </a:endParaRPr>
          </a:p>
        </p:txBody>
      </p:sp>
      <p:sp>
        <p:nvSpPr>
          <p:cNvPr id="8" name="矩形 7"/>
          <p:cNvSpPr/>
          <p:nvPr/>
        </p:nvSpPr>
        <p:spPr>
          <a:xfrm>
            <a:off x="1015332" y="3005529"/>
            <a:ext cx="7236804" cy="1132395"/>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1</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debugging dhcp server all</a:t>
            </a:r>
          </a:p>
          <a:p>
            <a:pPr defTabSz="914378" fontAlgn="auto">
              <a:lnSpc>
                <a:spcPct val="120000"/>
              </a:lnSpc>
              <a:spcBef>
                <a:spcPts val="600"/>
              </a:spcBef>
              <a:spcAft>
                <a:spcPts val="0"/>
              </a:spcAft>
              <a:defRPr/>
            </a:pPr>
            <a:r>
              <a:rPr lang="en-US" altLang="zh-CN" sz="1100" kern="0" dirty="0">
                <a:solidFill>
                  <a:srgbClr val="262626"/>
                </a:solidFill>
                <a:latin typeface="微软雅黑" panose="020B0503020204020204" pitchFamily="34" charset="-122"/>
                <a:ea typeface="微软雅黑" panose="020B0503020204020204" pitchFamily="34" charset="-122"/>
              </a:rPr>
              <a:t>2</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debugging dhcp relay all</a:t>
            </a:r>
          </a:p>
          <a:p>
            <a:pPr defTabSz="914378" fontAlgn="auto">
              <a:lnSpc>
                <a:spcPct val="120000"/>
              </a:lnSpc>
              <a:spcBef>
                <a:spcPts val="600"/>
              </a:spcBef>
              <a:spcAft>
                <a:spcPts val="0"/>
              </a:spcAft>
              <a:defRPr/>
            </a:pPr>
            <a:r>
              <a:rPr lang="en-US" altLang="zh-CN" sz="1100" kern="0" dirty="0">
                <a:solidFill>
                  <a:srgbClr val="262626"/>
                </a:solidFill>
                <a:latin typeface="微软雅黑" panose="020B0503020204020204" pitchFamily="34" charset="-122"/>
                <a:ea typeface="微软雅黑" panose="020B0503020204020204" pitchFamily="34" charset="-122"/>
              </a:rPr>
              <a:t>3</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debugging </a:t>
            </a:r>
            <a:r>
              <a:rPr lang="en-US" altLang="zh-CN" sz="1100" kern="0" dirty="0" err="1">
                <a:solidFill>
                  <a:srgbClr val="262626"/>
                </a:solidFill>
                <a:latin typeface="微软雅黑" panose="020B0503020204020204" pitchFamily="34" charset="-122"/>
                <a:ea typeface="微软雅黑" panose="020B0503020204020204" pitchFamily="34" charset="-122"/>
              </a:rPr>
              <a:t>ip</a:t>
            </a:r>
            <a:r>
              <a:rPr lang="en-US" altLang="zh-CN" sz="1100" kern="0" dirty="0">
                <a:solidFill>
                  <a:srgbClr val="262626"/>
                </a:solidFill>
                <a:latin typeface="微软雅黑" panose="020B0503020204020204" pitchFamily="34" charset="-122"/>
                <a:ea typeface="微软雅黑" panose="020B0503020204020204" pitchFamily="34" charset="-122"/>
              </a:rPr>
              <a:t> subscriber all                                </a:t>
            </a:r>
          </a:p>
          <a:p>
            <a:pPr defTabSz="914378" fontAlgn="auto">
              <a:lnSpc>
                <a:spcPct val="120000"/>
              </a:lnSpc>
              <a:spcBef>
                <a:spcPts val="600"/>
              </a:spcBef>
              <a:spcAft>
                <a:spcPts val="0"/>
              </a:spcAft>
              <a:defRPr/>
            </a:pPr>
            <a:r>
              <a:rPr lang="en-US" altLang="zh-CN" sz="1100" kern="0" dirty="0">
                <a:solidFill>
                  <a:srgbClr val="262626"/>
                </a:solidFill>
                <a:latin typeface="微软雅黑" panose="020B0503020204020204" pitchFamily="34" charset="-122"/>
                <a:ea typeface="微软雅黑" panose="020B0503020204020204" pitchFamily="34" charset="-122"/>
              </a:rPr>
              <a:t>4</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debugging portal all [ +interface</a:t>
            </a:r>
            <a:r>
              <a:rPr lang="zh-CN" altLang="en-US" sz="1100" kern="0" dirty="0">
                <a:solidFill>
                  <a:srgbClr val="262626"/>
                </a:solidFill>
                <a:latin typeface="微软雅黑" panose="020B0503020204020204" pitchFamily="34" charset="-122"/>
                <a:ea typeface="微软雅黑" panose="020B0503020204020204" pitchFamily="34" charset="-122"/>
              </a:rPr>
              <a:t>等过滤条件</a:t>
            </a:r>
            <a:r>
              <a:rPr lang="en-US" altLang="zh-CN" sz="1100" kern="0" dirty="0">
                <a:solidFill>
                  <a:srgbClr val="262626"/>
                </a:solidFill>
                <a:latin typeface="微软雅黑" panose="020B0503020204020204" pitchFamily="34" charset="-122"/>
                <a:ea typeface="微软雅黑" panose="020B0503020204020204" pitchFamily="34" charset="-122"/>
              </a:rPr>
              <a:t>]                                        </a:t>
            </a:r>
            <a:r>
              <a:rPr lang="en-US" altLang="zh-CN" sz="1100" kern="0" dirty="0" err="1">
                <a:solidFill>
                  <a:srgbClr val="262626"/>
                </a:solidFill>
                <a:latin typeface="微软雅黑" panose="020B0503020204020204" pitchFamily="34" charset="-122"/>
                <a:ea typeface="微软雅黑" panose="020B0503020204020204" pitchFamily="34" charset="-122"/>
              </a:rPr>
              <a:t>IPoE</a:t>
            </a:r>
            <a:r>
              <a:rPr lang="en-US" altLang="zh-CN" sz="1100" kern="0" dirty="0">
                <a:solidFill>
                  <a:srgbClr val="262626"/>
                </a:solidFill>
                <a:latin typeface="微软雅黑" panose="020B0503020204020204" pitchFamily="34" charset="-122"/>
                <a:ea typeface="微软雅黑" panose="020B0503020204020204" pitchFamily="34" charset="-122"/>
              </a:rPr>
              <a:t> WEB</a:t>
            </a:r>
            <a:r>
              <a:rPr lang="zh-CN" altLang="en-US" sz="1100" kern="0" dirty="0">
                <a:solidFill>
                  <a:srgbClr val="262626"/>
                </a:solidFill>
                <a:latin typeface="微软雅黑" panose="020B0503020204020204" pitchFamily="34" charset="-122"/>
                <a:ea typeface="微软雅黑" panose="020B0503020204020204" pitchFamily="34" charset="-122"/>
              </a:rPr>
              <a:t>排查时常用到</a:t>
            </a:r>
            <a:endParaRPr lang="en-US" altLang="zh-CN" sz="1100" kern="0" dirty="0">
              <a:solidFill>
                <a:srgbClr val="262626"/>
              </a:solidFill>
              <a:latin typeface="微软雅黑" panose="020B0503020204020204" pitchFamily="34" charset="-122"/>
              <a:ea typeface="微软雅黑" panose="020B0503020204020204" pitchFamily="34" charset="-122"/>
            </a:endParaRPr>
          </a:p>
        </p:txBody>
      </p:sp>
      <p:sp>
        <p:nvSpPr>
          <p:cNvPr id="9" name="矩形 8"/>
          <p:cNvSpPr/>
          <p:nvPr/>
        </p:nvSpPr>
        <p:spPr>
          <a:xfrm>
            <a:off x="951467" y="2784772"/>
            <a:ext cx="7073640" cy="230832"/>
          </a:xfrm>
          <a:prstGeom prst="rect">
            <a:avLst/>
          </a:prstGeom>
        </p:spPr>
        <p:txBody>
          <a:bodyPr wrap="square">
            <a:spAutoFit/>
          </a:bodyPr>
          <a:lstStyle/>
          <a:p>
            <a:pPr algn="just" defTabSz="685800" eaLnBrk="0" hangingPunct="0">
              <a:defRPr/>
            </a:pPr>
            <a:r>
              <a:rPr lang="zh-CN" altLang="en-US" sz="900" dirty="0">
                <a:solidFill>
                  <a:srgbClr val="4A4949"/>
                </a:solidFill>
                <a:latin typeface="微软雅黑" panose="020B0503020204020204" pitchFamily="34" charset="-122"/>
                <a:ea typeface="微软雅黑" panose="020B0503020204020204" pitchFamily="34" charset="-122"/>
              </a:rPr>
              <a:t>调试信息采集与分析</a:t>
            </a:r>
            <a:endParaRPr lang="zh-CN" altLang="zh-CN" sz="900" b="1" dirty="0">
              <a:solidFill>
                <a:srgbClr val="4A4949"/>
              </a:solidFill>
              <a:latin typeface="微软雅黑" panose="020B0503020204020204" pitchFamily="34" charset="-122"/>
              <a:ea typeface="微软雅黑" panose="020B0503020204020204" pitchFamily="34" charset="-122"/>
            </a:endParaRPr>
          </a:p>
        </p:txBody>
      </p:sp>
      <p:sp>
        <p:nvSpPr>
          <p:cNvPr id="10" name="矩形 9"/>
          <p:cNvSpPr/>
          <p:nvPr/>
        </p:nvSpPr>
        <p:spPr>
          <a:xfrm>
            <a:off x="1007604" y="4438429"/>
            <a:ext cx="7236804" cy="347567"/>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defRPr/>
            </a:pPr>
            <a:r>
              <a:rPr lang="en-US" altLang="zh-CN" sz="1100" kern="0" dirty="0">
                <a:solidFill>
                  <a:srgbClr val="262626"/>
                </a:solidFill>
                <a:latin typeface="微软雅黑" panose="020B0503020204020204" pitchFamily="34" charset="-122"/>
                <a:ea typeface="微软雅黑" panose="020B0503020204020204" pitchFamily="34" charset="-122"/>
              </a:rPr>
              <a:t>1</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BRAS</a:t>
            </a:r>
            <a:r>
              <a:rPr lang="zh-CN" altLang="en-US" sz="1100" kern="0" dirty="0">
                <a:solidFill>
                  <a:srgbClr val="262626"/>
                </a:solidFill>
                <a:latin typeface="微软雅黑" panose="020B0503020204020204" pitchFamily="34" charset="-122"/>
                <a:ea typeface="微软雅黑" panose="020B0503020204020204" pitchFamily="34" charset="-122"/>
              </a:rPr>
              <a:t>和</a:t>
            </a:r>
            <a:r>
              <a:rPr lang="en-US" altLang="zh-CN" sz="1100" kern="0" dirty="0">
                <a:solidFill>
                  <a:srgbClr val="262626"/>
                </a:solidFill>
                <a:latin typeface="微软雅黑" panose="020B0503020204020204" pitchFamily="34" charset="-122"/>
                <a:ea typeface="微软雅黑" panose="020B0503020204020204" pitchFamily="34" charset="-122"/>
              </a:rPr>
              <a:t>Radius server</a:t>
            </a:r>
            <a:r>
              <a:rPr lang="zh-CN" altLang="en-US" sz="1100" kern="0" dirty="0">
                <a:solidFill>
                  <a:srgbClr val="262626"/>
                </a:solidFill>
                <a:latin typeface="微软雅黑" panose="020B0503020204020204" pitchFamily="34" charset="-122"/>
                <a:ea typeface="微软雅黑" panose="020B0503020204020204" pitchFamily="34" charset="-122"/>
              </a:rPr>
              <a:t>之间</a:t>
            </a:r>
            <a:endParaRPr lang="en-US" altLang="zh-CN" sz="1100" kern="0" dirty="0">
              <a:solidFill>
                <a:srgbClr val="262626"/>
              </a:solidFill>
              <a:latin typeface="微软雅黑" panose="020B0503020204020204" pitchFamily="34" charset="-122"/>
              <a:ea typeface="微软雅黑" panose="020B0503020204020204" pitchFamily="34" charset="-122"/>
            </a:endParaRPr>
          </a:p>
        </p:txBody>
      </p:sp>
      <p:sp>
        <p:nvSpPr>
          <p:cNvPr id="11" name="矩形 10"/>
          <p:cNvSpPr/>
          <p:nvPr/>
        </p:nvSpPr>
        <p:spPr>
          <a:xfrm>
            <a:off x="953598" y="4208531"/>
            <a:ext cx="7073640" cy="230832"/>
          </a:xfrm>
          <a:prstGeom prst="rect">
            <a:avLst/>
          </a:prstGeom>
        </p:spPr>
        <p:txBody>
          <a:bodyPr wrap="square">
            <a:spAutoFit/>
          </a:bodyPr>
          <a:lstStyle/>
          <a:p>
            <a:pPr algn="just" defTabSz="685800" eaLnBrk="0" hangingPunct="0">
              <a:defRPr/>
            </a:pPr>
            <a:r>
              <a:rPr lang="zh-CN" altLang="en-US" sz="900" b="1" dirty="0">
                <a:solidFill>
                  <a:srgbClr val="4A4949"/>
                </a:solidFill>
                <a:latin typeface="微软雅黑" panose="020B0503020204020204" pitchFamily="34" charset="-122"/>
                <a:ea typeface="微软雅黑" panose="020B0503020204020204" pitchFamily="34" charset="-122"/>
              </a:rPr>
              <a:t>抓包与分析</a:t>
            </a:r>
            <a:endParaRPr lang="zh-CN" altLang="zh-CN" sz="900" b="1" dirty="0">
              <a:solidFill>
                <a:srgbClr val="4A494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3122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6189" y="373064"/>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34" name="矩形 33"/>
          <p:cNvSpPr/>
          <p:nvPr/>
        </p:nvSpPr>
        <p:spPr>
          <a:xfrm>
            <a:off x="1015332" y="1318592"/>
            <a:ext cx="7236804" cy="1808633"/>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1</a:t>
            </a:r>
            <a:r>
              <a:rPr lang="zh-CN" altLang="en-US" sz="1100" kern="0" dirty="0">
                <a:solidFill>
                  <a:srgbClr val="262626"/>
                </a:solidFill>
                <a:latin typeface="微软雅黑" panose="020B0503020204020204" pitchFamily="34" charset="-122"/>
                <a:ea typeface="微软雅黑" panose="020B0503020204020204" pitchFamily="34" charset="-122"/>
              </a:rPr>
              <a:t>、接入接口所在的单板非</a:t>
            </a:r>
            <a:r>
              <a:rPr lang="en-US" altLang="zh-CN" sz="1100" kern="0" dirty="0">
                <a:solidFill>
                  <a:srgbClr val="262626"/>
                </a:solidFill>
                <a:latin typeface="微软雅黑" panose="020B0503020204020204" pitchFamily="34" charset="-122"/>
                <a:ea typeface="微软雅黑" panose="020B0503020204020204" pitchFamily="34" charset="-122"/>
              </a:rPr>
              <a:t>BRAS</a:t>
            </a:r>
            <a:r>
              <a:rPr lang="zh-CN" altLang="en-US" sz="1100" kern="0" dirty="0">
                <a:solidFill>
                  <a:srgbClr val="262626"/>
                </a:solidFill>
                <a:latin typeface="微软雅黑" panose="020B0503020204020204" pitchFamily="34" charset="-122"/>
                <a:ea typeface="微软雅黑" panose="020B0503020204020204" pitchFamily="34" charset="-122"/>
              </a:rPr>
              <a:t>单板</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2</a:t>
            </a:r>
            <a:r>
              <a:rPr lang="zh-CN" altLang="en-US" sz="1100" kern="0" dirty="0">
                <a:solidFill>
                  <a:srgbClr val="262626"/>
                </a:solidFill>
                <a:latin typeface="微软雅黑" panose="020B0503020204020204" pitchFamily="34" charset="-122"/>
                <a:ea typeface="微软雅黑" panose="020B0503020204020204" pitchFamily="34" charset="-122"/>
              </a:rPr>
              <a:t>、用户从子接口接入，子接口</a:t>
            </a:r>
            <a:r>
              <a:rPr lang="en-US" altLang="zh-CN" sz="1100" kern="0" dirty="0">
                <a:solidFill>
                  <a:srgbClr val="262626"/>
                </a:solidFill>
                <a:latin typeface="微软雅黑" panose="020B0503020204020204" pitchFamily="34" charset="-122"/>
                <a:ea typeface="微软雅黑" panose="020B0503020204020204" pitchFamily="34" charset="-122"/>
              </a:rPr>
              <a:t>VLAN</a:t>
            </a:r>
            <a:r>
              <a:rPr lang="zh-CN" altLang="en-US" sz="1100" kern="0" dirty="0">
                <a:solidFill>
                  <a:srgbClr val="262626"/>
                </a:solidFill>
                <a:latin typeface="微软雅黑" panose="020B0503020204020204" pitchFamily="34" charset="-122"/>
                <a:ea typeface="微软雅黑" panose="020B0503020204020204" pitchFamily="34" charset="-122"/>
              </a:rPr>
              <a:t>终结配置错误</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3</a:t>
            </a:r>
            <a:r>
              <a:rPr lang="zh-CN" altLang="en-US" sz="1100" kern="0" dirty="0">
                <a:solidFill>
                  <a:srgbClr val="262626"/>
                </a:solidFill>
                <a:latin typeface="微软雅黑" panose="020B0503020204020204" pitchFamily="34" charset="-122"/>
                <a:ea typeface="微软雅黑" panose="020B0503020204020204" pitchFamily="34" charset="-122"/>
              </a:rPr>
              <a:t>、地址池可用地址数量不足                  </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4</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radius</a:t>
            </a:r>
            <a:r>
              <a:rPr lang="zh-CN" altLang="en-US" sz="1100" kern="0" dirty="0">
                <a:solidFill>
                  <a:srgbClr val="262626"/>
                </a:solidFill>
                <a:latin typeface="微软雅黑" panose="020B0503020204020204" pitchFamily="34" charset="-122"/>
                <a:ea typeface="微软雅黑" panose="020B0503020204020204" pitchFamily="34" charset="-122"/>
              </a:rPr>
              <a:t>共享秘钥配置错误              </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5</a:t>
            </a:r>
            <a:r>
              <a:rPr lang="zh-CN" altLang="en-US" sz="1100" kern="0" dirty="0">
                <a:solidFill>
                  <a:srgbClr val="262626"/>
                </a:solidFill>
                <a:latin typeface="微软雅黑" panose="020B0503020204020204" pitchFamily="34" charset="-122"/>
                <a:ea typeface="微软雅黑" panose="020B0503020204020204" pitchFamily="34" charset="-122"/>
              </a:rPr>
              <a:t>、终端用户名密码配置错误</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6</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domain</a:t>
            </a:r>
            <a:r>
              <a:rPr lang="zh-CN" altLang="en-US" sz="1100" kern="0" dirty="0">
                <a:solidFill>
                  <a:srgbClr val="262626"/>
                </a:solidFill>
                <a:latin typeface="微软雅黑" panose="020B0503020204020204" pitchFamily="34" charset="-122"/>
                <a:ea typeface="微软雅黑" panose="020B0503020204020204" pitchFamily="34" charset="-122"/>
              </a:rPr>
              <a:t>域下认证类型配置错误</a:t>
            </a:r>
            <a:endParaRPr lang="en-US" altLang="zh-CN" sz="1100" kern="0" dirty="0">
              <a:solidFill>
                <a:srgbClr val="262626"/>
              </a:solidFill>
              <a:latin typeface="微软雅黑" panose="020B0503020204020204" pitchFamily="34" charset="-122"/>
              <a:ea typeface="微软雅黑" panose="020B0503020204020204" pitchFamily="34" charset="-122"/>
            </a:endParaRPr>
          </a:p>
        </p:txBody>
      </p:sp>
      <p:sp>
        <p:nvSpPr>
          <p:cNvPr id="5" name="矩形 4"/>
          <p:cNvSpPr/>
          <p:nvPr/>
        </p:nvSpPr>
        <p:spPr>
          <a:xfrm>
            <a:off x="953598" y="1059582"/>
            <a:ext cx="7073640" cy="230832"/>
          </a:xfrm>
          <a:prstGeom prst="rect">
            <a:avLst/>
          </a:prstGeom>
        </p:spPr>
        <p:txBody>
          <a:bodyPr wrap="square">
            <a:spAutoFit/>
          </a:bodyPr>
          <a:lstStyle/>
          <a:p>
            <a:pPr algn="just" defTabSz="685800" eaLnBrk="0" hangingPunct="0">
              <a:defRPr/>
            </a:pPr>
            <a:r>
              <a:rPr lang="zh-CN" altLang="en-US" sz="900" dirty="0">
                <a:solidFill>
                  <a:srgbClr val="4A4949"/>
                </a:solidFill>
                <a:latin typeface="微软雅黑" panose="020B0503020204020204" pitchFamily="34" charset="-122"/>
                <a:ea typeface="微软雅黑" panose="020B0503020204020204" pitchFamily="34" charset="-122"/>
              </a:rPr>
              <a:t>用户上线异常</a:t>
            </a:r>
            <a:endParaRPr lang="en-US" altLang="zh-CN" sz="900" b="1" dirty="0">
              <a:solidFill>
                <a:srgbClr val="4A4949"/>
              </a:solidFill>
              <a:latin typeface="微软雅黑" panose="020B0503020204020204" pitchFamily="34" charset="-122"/>
              <a:ea typeface="微软雅黑" panose="020B0503020204020204" pitchFamily="34" charset="-122"/>
            </a:endParaRPr>
          </a:p>
        </p:txBody>
      </p:sp>
      <p:sp>
        <p:nvSpPr>
          <p:cNvPr id="21" name="标题 1"/>
          <p:cNvSpPr>
            <a:spLocks noGrp="1"/>
          </p:cNvSpPr>
          <p:nvPr>
            <p:ph type="title"/>
          </p:nvPr>
        </p:nvSpPr>
        <p:spPr/>
        <p:txBody>
          <a:bodyPr/>
          <a:lstStyle/>
          <a:p>
            <a:r>
              <a:rPr lang="en-US" altLang="zh-CN" dirty="0" smtClean="0"/>
              <a:t>BRAS</a:t>
            </a:r>
            <a:r>
              <a:rPr lang="zh-CN" altLang="en-US" dirty="0" smtClean="0"/>
              <a:t>通用问题</a:t>
            </a:r>
            <a:endParaRPr lang="zh-CN" altLang="en-US" dirty="0"/>
          </a:p>
        </p:txBody>
      </p:sp>
      <p:sp>
        <p:nvSpPr>
          <p:cNvPr id="18" name="矩形 17"/>
          <p:cNvSpPr/>
          <p:nvPr/>
        </p:nvSpPr>
        <p:spPr>
          <a:xfrm>
            <a:off x="1007604" y="3412156"/>
            <a:ext cx="7236804" cy="563750"/>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1</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Radius</a:t>
            </a:r>
            <a:r>
              <a:rPr lang="zh-CN" altLang="en-US" sz="1100" kern="0" dirty="0">
                <a:solidFill>
                  <a:srgbClr val="262626"/>
                </a:solidFill>
                <a:latin typeface="微软雅黑" panose="020B0503020204020204" pitchFamily="34" charset="-122"/>
                <a:ea typeface="微软雅黑" panose="020B0503020204020204" pitchFamily="34" charset="-122"/>
              </a:rPr>
              <a:t>属性版本与服务器侧不一致</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2</a:t>
            </a:r>
            <a:r>
              <a:rPr lang="zh-CN" altLang="en-US" sz="1100" kern="0" dirty="0">
                <a:solidFill>
                  <a:srgbClr val="262626"/>
                </a:solidFill>
                <a:latin typeface="微软雅黑" panose="020B0503020204020204" pitchFamily="34" charset="-122"/>
                <a:ea typeface="微软雅黑" panose="020B0503020204020204" pitchFamily="34" charset="-122"/>
              </a:rPr>
              <a:t>、属性格式不一致，服务器下发的为友商格式，且无法修改</a:t>
            </a:r>
            <a:endParaRPr lang="en-US" altLang="zh-CN" sz="1100" kern="0" dirty="0">
              <a:solidFill>
                <a:srgbClr val="262626"/>
              </a:solidFill>
              <a:latin typeface="微软雅黑" panose="020B0503020204020204" pitchFamily="34" charset="-122"/>
              <a:ea typeface="微软雅黑" panose="020B0503020204020204" pitchFamily="34" charset="-122"/>
            </a:endParaRPr>
          </a:p>
        </p:txBody>
      </p:sp>
      <p:sp>
        <p:nvSpPr>
          <p:cNvPr id="19" name="矩形 18"/>
          <p:cNvSpPr/>
          <p:nvPr/>
        </p:nvSpPr>
        <p:spPr>
          <a:xfrm>
            <a:off x="953598" y="3165816"/>
            <a:ext cx="7073640" cy="230832"/>
          </a:xfrm>
          <a:prstGeom prst="rect">
            <a:avLst/>
          </a:prstGeom>
        </p:spPr>
        <p:txBody>
          <a:bodyPr wrap="square">
            <a:spAutoFit/>
          </a:bodyPr>
          <a:lstStyle/>
          <a:p>
            <a:pPr algn="just" defTabSz="685800" eaLnBrk="0" hangingPunct="0">
              <a:defRPr/>
            </a:pPr>
            <a:r>
              <a:rPr lang="en-US" altLang="zh-CN" sz="900" b="1" dirty="0">
                <a:solidFill>
                  <a:srgbClr val="4A4949"/>
                </a:solidFill>
                <a:latin typeface="微软雅黑" panose="020B0503020204020204" pitchFamily="34" charset="-122"/>
                <a:ea typeface="微软雅黑" panose="020B0503020204020204" pitchFamily="34" charset="-122"/>
              </a:rPr>
              <a:t>Radius</a:t>
            </a:r>
            <a:r>
              <a:rPr lang="zh-CN" altLang="en-US" sz="900" b="1" dirty="0">
                <a:solidFill>
                  <a:srgbClr val="4A4949"/>
                </a:solidFill>
                <a:latin typeface="微软雅黑" panose="020B0503020204020204" pitchFamily="34" charset="-122"/>
                <a:ea typeface="微软雅黑" panose="020B0503020204020204" pitchFamily="34" charset="-122"/>
              </a:rPr>
              <a:t>属性异常，常见于替换友商，服务器下发的仍然是友商属性，我们需要配置属性</a:t>
            </a:r>
            <a:r>
              <a:rPr lang="en-US" altLang="zh-CN" sz="900" b="1" dirty="0">
                <a:solidFill>
                  <a:srgbClr val="4A4949"/>
                </a:solidFill>
                <a:latin typeface="微软雅黑" panose="020B0503020204020204" pitchFamily="34" charset="-122"/>
                <a:ea typeface="微软雅黑" panose="020B0503020204020204" pitchFamily="34" charset="-122"/>
              </a:rPr>
              <a:t>translate</a:t>
            </a:r>
            <a:r>
              <a:rPr lang="zh-CN" altLang="en-US" sz="900" b="1" dirty="0">
                <a:solidFill>
                  <a:srgbClr val="4A4949"/>
                </a:solidFill>
                <a:latin typeface="微软雅黑" panose="020B0503020204020204" pitchFamily="34" charset="-122"/>
                <a:ea typeface="微软雅黑" panose="020B0503020204020204" pitchFamily="34" charset="-122"/>
              </a:rPr>
              <a:t>翻译</a:t>
            </a:r>
            <a:endParaRPr lang="zh-CN" altLang="zh-CN" sz="900" b="1" dirty="0">
              <a:solidFill>
                <a:srgbClr val="4A4949"/>
              </a:solidFill>
              <a:latin typeface="微软雅黑" panose="020B0503020204020204" pitchFamily="34" charset="-122"/>
              <a:ea typeface="微软雅黑" panose="020B0503020204020204" pitchFamily="34" charset="-122"/>
            </a:endParaRPr>
          </a:p>
        </p:txBody>
      </p:sp>
      <p:sp>
        <p:nvSpPr>
          <p:cNvPr id="20" name="矩形 19"/>
          <p:cNvSpPr/>
          <p:nvPr/>
        </p:nvSpPr>
        <p:spPr>
          <a:xfrm>
            <a:off x="1007604" y="4452381"/>
            <a:ext cx="7236804" cy="292021"/>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1</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Radius DAE</a:t>
            </a:r>
            <a:r>
              <a:rPr lang="zh-CN" altLang="en-US" sz="1100" kern="0" dirty="0">
                <a:solidFill>
                  <a:srgbClr val="262626"/>
                </a:solidFill>
                <a:latin typeface="微软雅黑" panose="020B0503020204020204" pitchFamily="34" charset="-122"/>
                <a:ea typeface="微软雅黑" panose="020B0503020204020204" pitchFamily="34" charset="-122"/>
              </a:rPr>
              <a:t>或者</a:t>
            </a:r>
            <a:r>
              <a:rPr lang="en-US" altLang="zh-CN" sz="1100" kern="0" dirty="0">
                <a:solidFill>
                  <a:srgbClr val="262626"/>
                </a:solidFill>
                <a:latin typeface="微软雅黑" panose="020B0503020204020204" pitchFamily="34" charset="-122"/>
                <a:ea typeface="微软雅黑" panose="020B0503020204020204" pitchFamily="34" charset="-122"/>
              </a:rPr>
              <a:t>Session control</a:t>
            </a:r>
            <a:r>
              <a:rPr lang="zh-CN" altLang="en-US" sz="1100" kern="0" dirty="0">
                <a:solidFill>
                  <a:srgbClr val="262626"/>
                </a:solidFill>
                <a:latin typeface="微软雅黑" panose="020B0503020204020204" pitchFamily="34" charset="-122"/>
                <a:ea typeface="微软雅黑" panose="020B0503020204020204" pitchFamily="34" charset="-122"/>
              </a:rPr>
              <a:t>配置错误</a:t>
            </a:r>
            <a:endParaRPr lang="en-US" altLang="zh-CN" sz="1100" kern="0" dirty="0">
              <a:solidFill>
                <a:srgbClr val="262626"/>
              </a:solidFill>
              <a:latin typeface="微软雅黑" panose="020B0503020204020204" pitchFamily="34" charset="-122"/>
              <a:ea typeface="微软雅黑" panose="020B0503020204020204" pitchFamily="34" charset="-122"/>
            </a:endParaRPr>
          </a:p>
        </p:txBody>
      </p:sp>
      <p:sp>
        <p:nvSpPr>
          <p:cNvPr id="22" name="矩形 21"/>
          <p:cNvSpPr/>
          <p:nvPr/>
        </p:nvSpPr>
        <p:spPr>
          <a:xfrm>
            <a:off x="953598" y="4142061"/>
            <a:ext cx="7073640" cy="230832"/>
          </a:xfrm>
          <a:prstGeom prst="rect">
            <a:avLst/>
          </a:prstGeom>
        </p:spPr>
        <p:txBody>
          <a:bodyPr wrap="square">
            <a:spAutoFit/>
          </a:bodyPr>
          <a:lstStyle/>
          <a:p>
            <a:pPr algn="just" defTabSz="685800" eaLnBrk="0" hangingPunct="0">
              <a:defRPr/>
            </a:pPr>
            <a:r>
              <a:rPr lang="en-US" altLang="zh-CN" sz="900" dirty="0">
                <a:solidFill>
                  <a:srgbClr val="4A4949"/>
                </a:solidFill>
                <a:latin typeface="微软雅黑" panose="020B0503020204020204" pitchFamily="34" charset="-122"/>
                <a:ea typeface="微软雅黑" panose="020B0503020204020204" pitchFamily="34" charset="-122"/>
              </a:rPr>
              <a:t>Radius</a:t>
            </a:r>
            <a:r>
              <a:rPr lang="zh-CN" altLang="en-US" sz="900" dirty="0">
                <a:solidFill>
                  <a:srgbClr val="4A4949"/>
                </a:solidFill>
                <a:latin typeface="微软雅黑" panose="020B0503020204020204" pitchFamily="34" charset="-122"/>
                <a:ea typeface="微软雅黑" panose="020B0503020204020204" pitchFamily="34" charset="-122"/>
              </a:rPr>
              <a:t>服务器强制用户下线</a:t>
            </a:r>
            <a:r>
              <a:rPr lang="zh-CN" altLang="en-US" sz="900" b="1" dirty="0">
                <a:solidFill>
                  <a:srgbClr val="4A4949"/>
                </a:solidFill>
                <a:latin typeface="微软雅黑" panose="020B0503020204020204" pitchFamily="34" charset="-122"/>
                <a:ea typeface="微软雅黑" panose="020B0503020204020204" pitchFamily="34" charset="-122"/>
              </a:rPr>
              <a:t>失败</a:t>
            </a:r>
            <a:endParaRPr lang="zh-CN" altLang="zh-CN" sz="900" b="1" dirty="0">
              <a:solidFill>
                <a:srgbClr val="4A494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8795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标题 1"/>
          <p:cNvSpPr>
            <a:spLocks noGrp="1"/>
          </p:cNvSpPr>
          <p:nvPr>
            <p:ph type="title"/>
          </p:nvPr>
        </p:nvSpPr>
        <p:spPr>
          <a:xfrm>
            <a:off x="179388" y="192088"/>
            <a:ext cx="8229600" cy="457200"/>
          </a:xfrm>
        </p:spPr>
        <p:txBody>
          <a:bodyPr/>
          <a:lstStyle/>
          <a:p>
            <a:pPr eaLnBrk="1" hangingPunct="1"/>
            <a:r>
              <a:rPr lang="en-US" altLang="zh-CN" dirty="0" smtClean="0"/>
              <a:t>IPoE</a:t>
            </a:r>
            <a:r>
              <a:rPr lang="zh-CN" altLang="en-US" dirty="0" smtClean="0"/>
              <a:t>简介</a:t>
            </a:r>
          </a:p>
        </p:txBody>
      </p:sp>
      <p:sp>
        <p:nvSpPr>
          <p:cNvPr id="20" name="圆角矩形 19"/>
          <p:cNvSpPr/>
          <p:nvPr/>
        </p:nvSpPr>
        <p:spPr>
          <a:xfrm>
            <a:off x="1042988" y="915989"/>
            <a:ext cx="1657350" cy="431800"/>
          </a:xfrm>
          <a:prstGeom prst="roundRect">
            <a:avLst/>
          </a:prstGeom>
          <a:solidFill>
            <a:srgbClr val="C00000"/>
          </a:solidFill>
          <a:ln w="12700" cap="flat" cmpd="sng" algn="ctr">
            <a:noFill/>
            <a:prstDash val="dash"/>
          </a:ln>
          <a:effectLst/>
        </p:spPr>
        <p:txBody>
          <a:bodyPr anchor="ctr"/>
          <a:lstStyle/>
          <a:p>
            <a:pPr algn="ctr" fontAlgn="auto">
              <a:spcBef>
                <a:spcPts val="0"/>
              </a:spcBef>
              <a:spcAft>
                <a:spcPts val="0"/>
              </a:spcAft>
              <a:defRPr/>
            </a:pPr>
            <a:r>
              <a:rPr lang="zh-CN" altLang="en-US" sz="1400" kern="0" dirty="0">
                <a:solidFill>
                  <a:schemeClr val="bg1"/>
                </a:solidFill>
                <a:latin typeface="微软雅黑" pitchFamily="34" charset="-122"/>
                <a:ea typeface="微软雅黑" pitchFamily="34" charset="-122"/>
              </a:rPr>
              <a:t>名词解释</a:t>
            </a:r>
          </a:p>
        </p:txBody>
      </p:sp>
      <p:sp>
        <p:nvSpPr>
          <p:cNvPr id="21" name="圆角矩形 20"/>
          <p:cNvSpPr/>
          <p:nvPr/>
        </p:nvSpPr>
        <p:spPr>
          <a:xfrm>
            <a:off x="1204914" y="1476376"/>
            <a:ext cx="6913562" cy="841375"/>
          </a:xfrm>
          <a:prstGeom prst="roundRect">
            <a:avLst/>
          </a:prstGeom>
          <a:solidFill>
            <a:schemeClr val="bg1"/>
          </a:solidFill>
          <a:ln w="12700" cap="flat" cmpd="sng" algn="ctr">
            <a:noFill/>
            <a:prstDash val="dash"/>
          </a:ln>
          <a:effectLst/>
        </p:spPr>
        <p:txBody>
          <a:bodyPr anchor="ctr"/>
          <a:lstStyle/>
          <a:p>
            <a:pPr fontAlgn="auto">
              <a:lnSpc>
                <a:spcPct val="150000"/>
              </a:lnSpc>
              <a:spcBef>
                <a:spcPts val="0"/>
              </a:spcBef>
              <a:spcAft>
                <a:spcPts val="0"/>
              </a:spcAft>
              <a:defRPr/>
            </a:pPr>
            <a:r>
              <a:rPr lang="en-US" altLang="zh-CN" sz="1400" kern="0" dirty="0">
                <a:latin typeface="微软雅黑" pitchFamily="34" charset="-122"/>
                <a:ea typeface="微软雅黑" pitchFamily="34" charset="-122"/>
              </a:rPr>
              <a:t>PPPoE</a:t>
            </a:r>
            <a:r>
              <a:rPr lang="zh-CN" altLang="en-US" sz="1400" kern="0" dirty="0">
                <a:latin typeface="微软雅黑" pitchFamily="34" charset="-122"/>
                <a:ea typeface="微软雅黑" pitchFamily="34" charset="-122"/>
              </a:rPr>
              <a:t>：</a:t>
            </a:r>
            <a:r>
              <a:rPr lang="en-US" altLang="zh-CN" sz="1400" kern="0" dirty="0">
                <a:latin typeface="微软雅黑" pitchFamily="34" charset="-122"/>
                <a:ea typeface="微软雅黑" pitchFamily="34" charset="-122"/>
              </a:rPr>
              <a:t>Point to Point Protocol over Ethernet</a:t>
            </a:r>
          </a:p>
          <a:p>
            <a:pPr fontAlgn="auto">
              <a:lnSpc>
                <a:spcPct val="150000"/>
              </a:lnSpc>
              <a:spcBef>
                <a:spcPts val="0"/>
              </a:spcBef>
              <a:spcAft>
                <a:spcPts val="0"/>
              </a:spcAft>
              <a:defRPr/>
            </a:pPr>
            <a:r>
              <a:rPr lang="en-US" altLang="zh-CN" sz="1400" kern="0" dirty="0">
                <a:latin typeface="微软雅黑" pitchFamily="34" charset="-122"/>
                <a:ea typeface="微软雅黑" pitchFamily="34" charset="-122"/>
              </a:rPr>
              <a:t>IPoE</a:t>
            </a:r>
            <a:r>
              <a:rPr lang="zh-CN" altLang="en-US" sz="1400" kern="0" dirty="0">
                <a:latin typeface="微软雅黑" pitchFamily="34" charset="-122"/>
                <a:ea typeface="微软雅黑" pitchFamily="34" charset="-122"/>
              </a:rPr>
              <a:t>：</a:t>
            </a:r>
            <a:r>
              <a:rPr lang="en-US" altLang="zh-CN" sz="1400" kern="0" dirty="0">
                <a:latin typeface="微软雅黑" pitchFamily="34" charset="-122"/>
                <a:ea typeface="微软雅黑" pitchFamily="34" charset="-122"/>
              </a:rPr>
              <a:t>Internet Protocol over Ethernet</a:t>
            </a:r>
            <a:endParaRPr lang="zh-CN" altLang="en-US" sz="1400" kern="0" dirty="0">
              <a:latin typeface="微软雅黑" pitchFamily="34" charset="-122"/>
              <a:ea typeface="微软雅黑" pitchFamily="34" charset="-122"/>
            </a:endParaRPr>
          </a:p>
        </p:txBody>
      </p:sp>
      <p:sp>
        <p:nvSpPr>
          <p:cNvPr id="22" name="圆角矩形 21"/>
          <p:cNvSpPr/>
          <p:nvPr/>
        </p:nvSpPr>
        <p:spPr>
          <a:xfrm>
            <a:off x="1042988" y="2317751"/>
            <a:ext cx="1657350" cy="431800"/>
          </a:xfrm>
          <a:prstGeom prst="roundRect">
            <a:avLst/>
          </a:prstGeom>
          <a:solidFill>
            <a:schemeClr val="bg1">
              <a:lumMod val="65000"/>
            </a:schemeClr>
          </a:solidFill>
          <a:ln w="12700" cap="flat" cmpd="sng" algn="ctr">
            <a:noFill/>
            <a:prstDash val="dash"/>
          </a:ln>
          <a:effectLst/>
        </p:spPr>
        <p:txBody>
          <a:bodyPr anchor="ctr"/>
          <a:lstStyle/>
          <a:p>
            <a:pPr algn="ctr" fontAlgn="auto">
              <a:spcBef>
                <a:spcPts val="0"/>
              </a:spcBef>
              <a:spcAft>
                <a:spcPts val="0"/>
              </a:spcAft>
              <a:defRPr/>
            </a:pPr>
            <a:r>
              <a:rPr lang="en-US" altLang="zh-CN" sz="1400" kern="0" dirty="0" err="1">
                <a:solidFill>
                  <a:schemeClr val="bg1"/>
                </a:solidFill>
                <a:latin typeface="微软雅黑" pitchFamily="34" charset="-122"/>
                <a:ea typeface="微软雅黑" pitchFamily="34" charset="-122"/>
              </a:rPr>
              <a:t>IPoE</a:t>
            </a:r>
            <a:r>
              <a:rPr lang="zh-CN" altLang="en-US" sz="1400" kern="0" dirty="0">
                <a:solidFill>
                  <a:schemeClr val="bg1"/>
                </a:solidFill>
                <a:latin typeface="微软雅黑" pitchFamily="34" charset="-122"/>
                <a:ea typeface="微软雅黑" pitchFamily="34" charset="-122"/>
              </a:rPr>
              <a:t>词条</a:t>
            </a:r>
          </a:p>
        </p:txBody>
      </p:sp>
      <p:sp>
        <p:nvSpPr>
          <p:cNvPr id="23" name="圆角矩形 22"/>
          <p:cNvSpPr/>
          <p:nvPr/>
        </p:nvSpPr>
        <p:spPr>
          <a:xfrm>
            <a:off x="1169623" y="2944372"/>
            <a:ext cx="6769100" cy="1625600"/>
          </a:xfrm>
          <a:prstGeom prst="roundRect">
            <a:avLst/>
          </a:prstGeom>
          <a:solidFill>
            <a:schemeClr val="bg1"/>
          </a:solidFill>
          <a:ln w="12700" cap="flat" cmpd="sng" algn="ctr">
            <a:noFill/>
            <a:prstDash val="dash"/>
          </a:ln>
          <a:effectLst/>
        </p:spPr>
        <p:txBody>
          <a:bodyPr anchor="ctr"/>
          <a:lstStyle/>
          <a:p>
            <a:pPr fontAlgn="auto">
              <a:lnSpc>
                <a:spcPct val="150000"/>
              </a:lnSpc>
              <a:spcBef>
                <a:spcPts val="0"/>
              </a:spcBef>
              <a:spcAft>
                <a:spcPts val="0"/>
              </a:spcAft>
              <a:defRPr/>
            </a:pPr>
            <a:r>
              <a:rPr lang="en-US" altLang="zh-CN" sz="1200" kern="0" dirty="0">
                <a:latin typeface="微软雅黑" pitchFamily="34" charset="-122"/>
                <a:ea typeface="微软雅黑" pitchFamily="34" charset="-122"/>
              </a:rPr>
              <a:t>DHCP+OPTION</a:t>
            </a:r>
            <a:r>
              <a:rPr lang="zh-CN" altLang="en-US" sz="1200" kern="0" dirty="0">
                <a:latin typeface="微软雅黑" pitchFamily="34" charset="-122"/>
                <a:ea typeface="微软雅黑" pitchFamily="34" charset="-122"/>
              </a:rPr>
              <a:t>扩展字段进行认证，又称为</a:t>
            </a:r>
            <a:r>
              <a:rPr lang="en-US" altLang="zh-CN" sz="1200" kern="0" dirty="0" err="1">
                <a:latin typeface="微软雅黑" pitchFamily="34" charset="-122"/>
                <a:ea typeface="微软雅黑" pitchFamily="34" charset="-122"/>
              </a:rPr>
              <a:t>IPoE</a:t>
            </a:r>
            <a:r>
              <a:rPr lang="zh-CN" altLang="en-US" sz="1200" kern="0" dirty="0">
                <a:latin typeface="微软雅黑" pitchFamily="34" charset="-122"/>
                <a:ea typeface="微软雅黑" pitchFamily="34" charset="-122"/>
              </a:rPr>
              <a:t>认证方式</a:t>
            </a:r>
            <a:endParaRPr lang="en-US" altLang="zh-CN" sz="1200" kern="0" dirty="0">
              <a:latin typeface="微软雅黑" pitchFamily="34" charset="-122"/>
              <a:ea typeface="微软雅黑" pitchFamily="34" charset="-122"/>
            </a:endParaRPr>
          </a:p>
          <a:p>
            <a:pPr fontAlgn="auto">
              <a:lnSpc>
                <a:spcPct val="150000"/>
              </a:lnSpc>
              <a:spcBef>
                <a:spcPts val="0"/>
              </a:spcBef>
              <a:spcAft>
                <a:spcPts val="0"/>
              </a:spcAft>
              <a:defRPr/>
            </a:pPr>
            <a:r>
              <a:rPr lang="en-US" altLang="zh-CN" sz="1200" kern="0" dirty="0">
                <a:latin typeface="微软雅黑" pitchFamily="34" charset="-122"/>
                <a:ea typeface="微软雅黑" pitchFamily="34" charset="-122"/>
              </a:rPr>
              <a:t>Option</a:t>
            </a:r>
            <a:r>
              <a:rPr lang="zh-CN" altLang="en-US" sz="1200" kern="0" dirty="0">
                <a:latin typeface="微软雅黑" pitchFamily="34" charset="-122"/>
                <a:ea typeface="微软雅黑" pitchFamily="34" charset="-122"/>
              </a:rPr>
              <a:t>扩展，主要有</a:t>
            </a:r>
            <a:r>
              <a:rPr lang="en-US" altLang="zh-CN" sz="1200" kern="0" dirty="0">
                <a:latin typeface="微软雅黑" pitchFamily="34" charset="-122"/>
                <a:ea typeface="微软雅黑" pitchFamily="34" charset="-122"/>
              </a:rPr>
              <a:t>Option 60</a:t>
            </a:r>
            <a:r>
              <a:rPr lang="zh-CN" altLang="en-US" sz="1200" kern="0" dirty="0">
                <a:latin typeface="微软雅黑" pitchFamily="34" charset="-122"/>
                <a:ea typeface="微软雅黑" pitchFamily="34" charset="-122"/>
              </a:rPr>
              <a:t>和</a:t>
            </a:r>
            <a:r>
              <a:rPr lang="en-US" altLang="zh-CN" sz="1200" kern="0" dirty="0">
                <a:latin typeface="微软雅黑" pitchFamily="34" charset="-122"/>
                <a:ea typeface="微软雅黑" pitchFamily="34" charset="-122"/>
              </a:rPr>
              <a:t>Option 82</a:t>
            </a:r>
          </a:p>
          <a:p>
            <a:pPr fontAlgn="auto">
              <a:lnSpc>
                <a:spcPct val="150000"/>
              </a:lnSpc>
              <a:spcBef>
                <a:spcPts val="0"/>
              </a:spcBef>
              <a:spcAft>
                <a:spcPts val="0"/>
              </a:spcAft>
              <a:defRPr/>
            </a:pPr>
            <a:r>
              <a:rPr lang="en-US" altLang="zh-CN" sz="1200" kern="0" dirty="0">
                <a:latin typeface="微软雅黑" pitchFamily="34" charset="-122"/>
                <a:ea typeface="微软雅黑" pitchFamily="34" charset="-122"/>
              </a:rPr>
              <a:t>Option 60: </a:t>
            </a:r>
            <a:r>
              <a:rPr lang="zh-CN" altLang="en-US" sz="1200" kern="0" dirty="0">
                <a:latin typeface="微软雅黑" pitchFamily="34" charset="-122"/>
                <a:ea typeface="微软雅黑" pitchFamily="34" charset="-122"/>
              </a:rPr>
              <a:t>用户终端发起</a:t>
            </a:r>
            <a:r>
              <a:rPr lang="en-US" altLang="zh-CN" sz="1200" kern="0" dirty="0">
                <a:latin typeface="微软雅黑" pitchFamily="34" charset="-122"/>
                <a:ea typeface="微软雅黑" pitchFamily="34" charset="-122"/>
              </a:rPr>
              <a:t>DHCP</a:t>
            </a:r>
            <a:r>
              <a:rPr lang="zh-CN" altLang="en-US" sz="1200" kern="0" dirty="0">
                <a:latin typeface="微软雅黑" pitchFamily="34" charset="-122"/>
                <a:ea typeface="微软雅黑" pitchFamily="34" charset="-122"/>
              </a:rPr>
              <a:t>请求时携带的信息，包含厂商</a:t>
            </a:r>
            <a:r>
              <a:rPr lang="en-US" altLang="zh-CN" sz="1200" kern="0" dirty="0">
                <a:latin typeface="微软雅黑" pitchFamily="34" charset="-122"/>
                <a:ea typeface="微软雅黑" pitchFamily="34" charset="-122"/>
              </a:rPr>
              <a:t>Vendor</a:t>
            </a:r>
            <a:r>
              <a:rPr lang="zh-CN" altLang="en-US" sz="1200" kern="0" dirty="0">
                <a:latin typeface="微软雅黑" pitchFamily="34" charset="-122"/>
                <a:ea typeface="微软雅黑" pitchFamily="34" charset="-122"/>
              </a:rPr>
              <a:t>和</a:t>
            </a:r>
            <a:r>
              <a:rPr lang="en-US" altLang="zh-CN" sz="1200" kern="0" dirty="0">
                <a:latin typeface="微软雅黑" pitchFamily="34" charset="-122"/>
                <a:ea typeface="微软雅黑" pitchFamily="34" charset="-122"/>
              </a:rPr>
              <a:t>Service Option</a:t>
            </a:r>
            <a:r>
              <a:rPr lang="zh-CN" altLang="en-US" sz="1200" kern="0" dirty="0">
                <a:latin typeface="微软雅黑" pitchFamily="34" charset="-122"/>
                <a:ea typeface="微软雅黑" pitchFamily="34" charset="-122"/>
              </a:rPr>
              <a:t>信息</a:t>
            </a:r>
            <a:endParaRPr lang="en-US" altLang="zh-CN" sz="1200" kern="0" dirty="0">
              <a:latin typeface="微软雅黑" pitchFamily="34" charset="-122"/>
              <a:ea typeface="微软雅黑" pitchFamily="34" charset="-122"/>
            </a:endParaRPr>
          </a:p>
          <a:p>
            <a:pPr fontAlgn="auto">
              <a:lnSpc>
                <a:spcPct val="150000"/>
              </a:lnSpc>
              <a:spcBef>
                <a:spcPts val="0"/>
              </a:spcBef>
              <a:spcAft>
                <a:spcPts val="0"/>
              </a:spcAft>
              <a:defRPr/>
            </a:pPr>
            <a:r>
              <a:rPr lang="en-US" altLang="zh-CN" sz="1200" kern="0" dirty="0">
                <a:latin typeface="微软雅黑" pitchFamily="34" charset="-122"/>
                <a:ea typeface="微软雅黑" pitchFamily="34" charset="-122"/>
              </a:rPr>
              <a:t>Option 82:</a:t>
            </a:r>
            <a:r>
              <a:rPr lang="zh-CN" altLang="en-US" sz="1200" kern="0" dirty="0">
                <a:latin typeface="微软雅黑" pitchFamily="34" charset="-122"/>
                <a:ea typeface="微软雅黑" pitchFamily="34" charset="-122"/>
              </a:rPr>
              <a:t>是由网络设备插入在终端发出的</a:t>
            </a:r>
            <a:r>
              <a:rPr lang="en-US" altLang="zh-CN" sz="1200" kern="0" dirty="0">
                <a:latin typeface="微软雅黑" pitchFamily="34" charset="-122"/>
                <a:ea typeface="微软雅黑" pitchFamily="34" charset="-122"/>
              </a:rPr>
              <a:t>DHCP</a:t>
            </a:r>
            <a:r>
              <a:rPr lang="zh-CN" altLang="en-US" sz="1200" kern="0" dirty="0">
                <a:latin typeface="微软雅黑" pitchFamily="34" charset="-122"/>
                <a:ea typeface="微软雅黑" pitchFamily="34" charset="-122"/>
              </a:rPr>
              <a:t>报文中，主要用来标识用户终端的接入位置，该信息可以由</a:t>
            </a:r>
            <a:r>
              <a:rPr lang="en-US" altLang="zh-CN" sz="1200" kern="0" dirty="0">
                <a:latin typeface="微软雅黑" pitchFamily="34" charset="-122"/>
                <a:ea typeface="微软雅黑" pitchFamily="34" charset="-122"/>
              </a:rPr>
              <a:t>DHCP</a:t>
            </a:r>
            <a:r>
              <a:rPr lang="zh-CN" altLang="en-US" sz="1200" kern="0" dirty="0">
                <a:latin typeface="微软雅黑" pitchFamily="34" charset="-122"/>
                <a:ea typeface="微软雅黑" pitchFamily="34" charset="-122"/>
              </a:rPr>
              <a:t>中继或</a:t>
            </a:r>
            <a:r>
              <a:rPr lang="en-US" altLang="zh-CN" sz="1200" kern="0" dirty="0">
                <a:latin typeface="微软雅黑" pitchFamily="34" charset="-122"/>
                <a:ea typeface="微软雅黑" pitchFamily="34" charset="-122"/>
              </a:rPr>
              <a:t>DHCP Snooping</a:t>
            </a:r>
            <a:r>
              <a:rPr lang="zh-CN" altLang="en-US" sz="1200" kern="0" dirty="0">
                <a:latin typeface="微软雅黑" pitchFamily="34" charset="-122"/>
                <a:ea typeface="微软雅黑" pitchFamily="34" charset="-122"/>
              </a:rPr>
              <a:t>设备进行插入。常见插入的字段为</a:t>
            </a:r>
            <a:r>
              <a:rPr lang="en-US" altLang="zh-CN" sz="1200" kern="0" dirty="0" err="1">
                <a:latin typeface="微软雅黑" pitchFamily="34" charset="-122"/>
                <a:ea typeface="微软雅黑" pitchFamily="34" charset="-122"/>
              </a:rPr>
              <a:t>sysname</a:t>
            </a:r>
            <a:r>
              <a:rPr lang="zh-CN" altLang="en-US" sz="1200" kern="0" dirty="0">
                <a:latin typeface="微软雅黑" pitchFamily="34" charset="-122"/>
                <a:ea typeface="微软雅黑" pitchFamily="34" charset="-122"/>
              </a:rPr>
              <a:t>、接口、</a:t>
            </a:r>
            <a:r>
              <a:rPr lang="en-US" altLang="zh-CN" sz="1200" kern="0" dirty="0" err="1">
                <a:latin typeface="微软雅黑" pitchFamily="34" charset="-122"/>
                <a:ea typeface="微软雅黑" pitchFamily="34" charset="-122"/>
              </a:rPr>
              <a:t>vlan</a:t>
            </a:r>
            <a:r>
              <a:rPr lang="zh-CN" altLang="en-US" sz="1200" kern="0" dirty="0">
                <a:latin typeface="微软雅黑" pitchFamily="34" charset="-122"/>
                <a:ea typeface="微软雅黑" pitchFamily="34" charset="-122"/>
              </a:rPr>
              <a:t>、</a:t>
            </a:r>
            <a:r>
              <a:rPr lang="en-US" altLang="zh-CN" sz="1200" kern="0" dirty="0">
                <a:latin typeface="微软雅黑" pitchFamily="34" charset="-122"/>
                <a:ea typeface="微软雅黑" pitchFamily="34" charset="-122"/>
              </a:rPr>
              <a:t>MAC</a:t>
            </a:r>
            <a:r>
              <a:rPr lang="zh-CN" altLang="en-US" sz="1200" kern="0" dirty="0">
                <a:latin typeface="微软雅黑" pitchFamily="34" charset="-122"/>
                <a:ea typeface="微软雅黑" pitchFamily="34" charset="-122"/>
              </a:rPr>
              <a:t>等信息</a:t>
            </a:r>
            <a:endParaRPr lang="en-US" altLang="zh-CN" sz="1400" kern="0" dirty="0">
              <a:latin typeface="微软雅黑" pitchFamily="34" charset="-122"/>
              <a:ea typeface="微软雅黑" pitchFamily="34" charset="-122"/>
            </a:endParaRPr>
          </a:p>
        </p:txBody>
      </p:sp>
    </p:spTree>
    <p:extLst>
      <p:ext uri="{BB962C8B-B14F-4D97-AF65-F5344CB8AC3E}">
        <p14:creationId xmlns:p14="http://schemas.microsoft.com/office/powerpoint/2010/main" val="205686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6189" y="373064"/>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34" name="矩形 33"/>
          <p:cNvSpPr/>
          <p:nvPr/>
        </p:nvSpPr>
        <p:spPr>
          <a:xfrm>
            <a:off x="1015332" y="1318592"/>
            <a:ext cx="7236804" cy="744089"/>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defRPr/>
            </a:pPr>
            <a:r>
              <a:rPr lang="en-US" altLang="zh-CN" sz="1100" kern="0" dirty="0">
                <a:solidFill>
                  <a:srgbClr val="262626"/>
                </a:solidFill>
                <a:latin typeface="微软雅黑" panose="020B0503020204020204" pitchFamily="34" charset="-122"/>
                <a:ea typeface="微软雅黑" panose="020B0503020204020204" pitchFamily="34" charset="-122"/>
              </a:rPr>
              <a:t>1</a:t>
            </a:r>
            <a:r>
              <a:rPr lang="zh-CN" altLang="en-US" sz="1100" kern="0" dirty="0">
                <a:solidFill>
                  <a:srgbClr val="262626"/>
                </a:solidFill>
                <a:latin typeface="微软雅黑" panose="020B0503020204020204" pitchFamily="34" charset="-122"/>
                <a:ea typeface="微软雅黑" panose="020B0503020204020204" pitchFamily="34" charset="-122"/>
              </a:rPr>
              <a:t>、终端是否开启</a:t>
            </a:r>
            <a:r>
              <a:rPr lang="en-US" altLang="zh-CN" sz="1100" kern="0" dirty="0">
                <a:solidFill>
                  <a:srgbClr val="262626"/>
                </a:solidFill>
                <a:latin typeface="微软雅黑" panose="020B0503020204020204" pitchFamily="34" charset="-122"/>
                <a:ea typeface="微软雅黑" panose="020B0503020204020204" pitchFamily="34" charset="-122"/>
              </a:rPr>
              <a:t>DHCP</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DHCP</a:t>
            </a:r>
            <a:r>
              <a:rPr lang="zh-CN" altLang="en-US" sz="1100" kern="0" dirty="0">
                <a:solidFill>
                  <a:srgbClr val="262626"/>
                </a:solidFill>
                <a:latin typeface="微软雅黑" panose="020B0503020204020204" pitchFamily="34" charset="-122"/>
                <a:ea typeface="微软雅黑" panose="020B0503020204020204" pitchFamily="34" charset="-122"/>
              </a:rPr>
              <a:t>触发认证方式）</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defRPr/>
            </a:pPr>
            <a:r>
              <a:rPr lang="en-US" altLang="zh-CN" sz="1100" kern="0" dirty="0">
                <a:solidFill>
                  <a:srgbClr val="262626"/>
                </a:solidFill>
                <a:latin typeface="微软雅黑" panose="020B0503020204020204" pitchFamily="34" charset="-122"/>
                <a:ea typeface="微软雅黑" panose="020B0503020204020204" pitchFamily="34" charset="-122"/>
              </a:rPr>
              <a:t>2</a:t>
            </a:r>
            <a:r>
              <a:rPr lang="zh-CN" altLang="en-US" sz="1100" kern="0" dirty="0">
                <a:solidFill>
                  <a:srgbClr val="262626"/>
                </a:solidFill>
                <a:latin typeface="微软雅黑" panose="020B0503020204020204" pitchFamily="34" charset="-122"/>
                <a:ea typeface="微软雅黑" panose="020B0503020204020204" pitchFamily="34" charset="-122"/>
              </a:rPr>
              <a:t>、终端地址是否正确获取（其他触发认证方式）</a:t>
            </a:r>
            <a:endParaRPr lang="en-US" altLang="zh-CN" sz="1100" kern="0" dirty="0">
              <a:solidFill>
                <a:srgbClr val="262626"/>
              </a:solidFill>
              <a:latin typeface="微软雅黑" panose="020B0503020204020204" pitchFamily="34" charset="-122"/>
              <a:ea typeface="微软雅黑" panose="020B0503020204020204" pitchFamily="34" charset="-122"/>
            </a:endParaRPr>
          </a:p>
        </p:txBody>
      </p:sp>
      <p:sp>
        <p:nvSpPr>
          <p:cNvPr id="5" name="矩形 4"/>
          <p:cNvSpPr/>
          <p:nvPr/>
        </p:nvSpPr>
        <p:spPr>
          <a:xfrm>
            <a:off x="953598" y="1059582"/>
            <a:ext cx="7073640" cy="230832"/>
          </a:xfrm>
          <a:prstGeom prst="rect">
            <a:avLst/>
          </a:prstGeom>
        </p:spPr>
        <p:txBody>
          <a:bodyPr wrap="square">
            <a:spAutoFit/>
          </a:bodyPr>
          <a:lstStyle/>
          <a:p>
            <a:pPr algn="just" defTabSz="685800" eaLnBrk="0" hangingPunct="0">
              <a:defRPr/>
            </a:pPr>
            <a:r>
              <a:rPr lang="zh-CN" altLang="en-US" sz="900" b="1" dirty="0">
                <a:solidFill>
                  <a:srgbClr val="4A4949"/>
                </a:solidFill>
                <a:latin typeface="微软雅黑" panose="020B0503020204020204" pitchFamily="34" charset="-122"/>
                <a:ea typeface="微软雅黑" panose="020B0503020204020204" pitchFamily="34" charset="-122"/>
              </a:rPr>
              <a:t>终端配置排查</a:t>
            </a:r>
            <a:endParaRPr lang="en-US" altLang="zh-CN" sz="900" b="1" dirty="0">
              <a:solidFill>
                <a:srgbClr val="4A4949"/>
              </a:solidFill>
              <a:latin typeface="微软雅黑" panose="020B0503020204020204" pitchFamily="34" charset="-122"/>
              <a:ea typeface="微软雅黑" panose="020B0503020204020204" pitchFamily="34" charset="-122"/>
            </a:endParaRPr>
          </a:p>
        </p:txBody>
      </p:sp>
      <p:sp>
        <p:nvSpPr>
          <p:cNvPr id="21" name="标题 1"/>
          <p:cNvSpPr>
            <a:spLocks noGrp="1"/>
          </p:cNvSpPr>
          <p:nvPr>
            <p:ph type="title"/>
          </p:nvPr>
        </p:nvSpPr>
        <p:spPr/>
        <p:txBody>
          <a:bodyPr/>
          <a:lstStyle/>
          <a:p>
            <a:r>
              <a:rPr lang="en-US" altLang="zh-CN" dirty="0" smtClean="0"/>
              <a:t>IPoE</a:t>
            </a:r>
            <a:r>
              <a:rPr lang="zh-CN" altLang="en-US" dirty="0" smtClean="0"/>
              <a:t>问题</a:t>
            </a:r>
            <a:r>
              <a:rPr lang="en-US" altLang="zh-CN" dirty="0" smtClean="0"/>
              <a:t>-</a:t>
            </a:r>
            <a:r>
              <a:rPr lang="zh-CN" altLang="en-US" dirty="0" smtClean="0"/>
              <a:t>配置排查</a:t>
            </a:r>
            <a:endParaRPr lang="zh-CN" altLang="en-US" dirty="0"/>
          </a:p>
        </p:txBody>
      </p:sp>
      <p:sp>
        <p:nvSpPr>
          <p:cNvPr id="16" name="矩形 15"/>
          <p:cNvSpPr/>
          <p:nvPr/>
        </p:nvSpPr>
        <p:spPr>
          <a:xfrm>
            <a:off x="1007604" y="2450857"/>
            <a:ext cx="7236804" cy="876977"/>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defRPr/>
            </a:pPr>
            <a:r>
              <a:rPr lang="en-US" altLang="zh-CN" sz="1100" kern="0" dirty="0">
                <a:solidFill>
                  <a:srgbClr val="262626"/>
                </a:solidFill>
                <a:latin typeface="微软雅黑" panose="020B0503020204020204" pitchFamily="34" charset="-122"/>
                <a:ea typeface="微软雅黑" panose="020B0503020204020204" pitchFamily="34" charset="-122"/>
              </a:rPr>
              <a:t>1</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IPoE</a:t>
            </a:r>
            <a:r>
              <a:rPr lang="zh-CN" altLang="en-US" sz="1100" kern="0" dirty="0">
                <a:solidFill>
                  <a:srgbClr val="262626"/>
                </a:solidFill>
                <a:latin typeface="微软雅黑" panose="020B0503020204020204" pitchFamily="34" charset="-122"/>
                <a:ea typeface="微软雅黑" panose="020B0503020204020204" pitchFamily="34" charset="-122"/>
              </a:rPr>
              <a:t>接口配置参数是否符合现网要求</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defRPr/>
            </a:pPr>
            <a:r>
              <a:rPr lang="en-US" altLang="zh-CN" sz="1100" kern="0" dirty="0">
                <a:solidFill>
                  <a:srgbClr val="262626"/>
                </a:solidFill>
                <a:latin typeface="微软雅黑" panose="020B0503020204020204" pitchFamily="34" charset="-122"/>
                <a:ea typeface="微软雅黑" panose="020B0503020204020204" pitchFamily="34" charset="-122"/>
              </a:rPr>
              <a:t>2</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Radius</a:t>
            </a:r>
            <a:r>
              <a:rPr lang="zh-CN" altLang="en-US" sz="1100" kern="0" dirty="0">
                <a:solidFill>
                  <a:srgbClr val="262626"/>
                </a:solidFill>
                <a:latin typeface="微软雅黑" panose="020B0503020204020204" pitchFamily="34" charset="-122"/>
                <a:ea typeface="微软雅黑" panose="020B0503020204020204" pitchFamily="34" charset="-122"/>
              </a:rPr>
              <a:t>相关参数是否与服务器侧一致</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defRPr/>
            </a:pPr>
            <a:r>
              <a:rPr lang="en-US" altLang="zh-CN" sz="1100" kern="0" dirty="0">
                <a:solidFill>
                  <a:srgbClr val="262626"/>
                </a:solidFill>
                <a:latin typeface="微软雅黑" panose="020B0503020204020204" pitchFamily="34" charset="-122"/>
                <a:ea typeface="微软雅黑" panose="020B0503020204020204" pitchFamily="34" charset="-122"/>
              </a:rPr>
              <a:t>3</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Domain</a:t>
            </a:r>
            <a:r>
              <a:rPr lang="zh-CN" altLang="en-US" sz="1100" kern="0" dirty="0">
                <a:solidFill>
                  <a:srgbClr val="262626"/>
                </a:solidFill>
                <a:latin typeface="微软雅黑" panose="020B0503020204020204" pitchFamily="34" charset="-122"/>
                <a:ea typeface="微软雅黑" panose="020B0503020204020204" pitchFamily="34" charset="-122"/>
              </a:rPr>
              <a:t>相关配置是否正确，并被正确引用</a:t>
            </a:r>
            <a:endParaRPr lang="en-US" altLang="zh-CN" sz="1100" kern="0" dirty="0">
              <a:solidFill>
                <a:srgbClr val="262626"/>
              </a:solidFill>
              <a:latin typeface="微软雅黑" panose="020B0503020204020204" pitchFamily="34" charset="-122"/>
              <a:ea typeface="微软雅黑" panose="020B0503020204020204" pitchFamily="34" charset="-122"/>
            </a:endParaRPr>
          </a:p>
        </p:txBody>
      </p:sp>
      <p:sp>
        <p:nvSpPr>
          <p:cNvPr id="17" name="矩形 16"/>
          <p:cNvSpPr/>
          <p:nvPr/>
        </p:nvSpPr>
        <p:spPr>
          <a:xfrm>
            <a:off x="953598" y="2184440"/>
            <a:ext cx="7073640" cy="230832"/>
          </a:xfrm>
          <a:prstGeom prst="rect">
            <a:avLst/>
          </a:prstGeom>
        </p:spPr>
        <p:txBody>
          <a:bodyPr wrap="square">
            <a:spAutoFit/>
          </a:bodyPr>
          <a:lstStyle/>
          <a:p>
            <a:pPr algn="just" defTabSz="685800" eaLnBrk="0" hangingPunct="0">
              <a:defRPr/>
            </a:pPr>
            <a:r>
              <a:rPr lang="en-US" altLang="zh-CN" sz="900" b="1" dirty="0">
                <a:solidFill>
                  <a:srgbClr val="4A4949"/>
                </a:solidFill>
                <a:latin typeface="微软雅黑" panose="020B0503020204020204" pitchFamily="34" charset="-122"/>
                <a:ea typeface="微软雅黑" panose="020B0503020204020204" pitchFamily="34" charset="-122"/>
              </a:rPr>
              <a:t>BRAS</a:t>
            </a:r>
            <a:r>
              <a:rPr lang="zh-CN" altLang="en-US" sz="900" b="1" dirty="0">
                <a:solidFill>
                  <a:srgbClr val="4A4949"/>
                </a:solidFill>
                <a:latin typeface="微软雅黑" panose="020B0503020204020204" pitchFamily="34" charset="-122"/>
                <a:ea typeface="微软雅黑" panose="020B0503020204020204" pitchFamily="34" charset="-122"/>
              </a:rPr>
              <a:t>配置排查</a:t>
            </a:r>
            <a:endParaRPr lang="zh-CN" altLang="zh-CN" sz="900" b="1" dirty="0">
              <a:solidFill>
                <a:srgbClr val="4A4949"/>
              </a:solidFill>
              <a:latin typeface="微软雅黑" panose="020B0503020204020204" pitchFamily="34" charset="-122"/>
              <a:ea typeface="微软雅黑" panose="020B0503020204020204" pitchFamily="34" charset="-122"/>
            </a:endParaRPr>
          </a:p>
        </p:txBody>
      </p:sp>
      <p:sp>
        <p:nvSpPr>
          <p:cNvPr id="18" name="矩形 17"/>
          <p:cNvSpPr/>
          <p:nvPr/>
        </p:nvSpPr>
        <p:spPr>
          <a:xfrm>
            <a:off x="1007604" y="3765538"/>
            <a:ext cx="7236804" cy="804434"/>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defRPr/>
            </a:pPr>
            <a:r>
              <a:rPr lang="en-US" altLang="zh-CN" sz="1100" kern="0" dirty="0">
                <a:solidFill>
                  <a:srgbClr val="262626"/>
                </a:solidFill>
                <a:latin typeface="微软雅黑" panose="020B0503020204020204" pitchFamily="34" charset="-122"/>
                <a:ea typeface="微软雅黑" panose="020B0503020204020204" pitchFamily="34" charset="-122"/>
              </a:rPr>
              <a:t>1</a:t>
            </a:r>
            <a:r>
              <a:rPr lang="zh-CN" altLang="en-US" sz="1100" kern="0" dirty="0">
                <a:solidFill>
                  <a:srgbClr val="262626"/>
                </a:solidFill>
                <a:latin typeface="微软雅黑" panose="020B0503020204020204" pitchFamily="34" charset="-122"/>
                <a:ea typeface="微软雅黑" panose="020B0503020204020204" pitchFamily="34" charset="-122"/>
              </a:rPr>
              <a:t>、服务器</a:t>
            </a:r>
            <a:r>
              <a:rPr lang="en-US" altLang="zh-CN" sz="1100" kern="0" dirty="0">
                <a:solidFill>
                  <a:srgbClr val="262626"/>
                </a:solidFill>
                <a:latin typeface="微软雅黑" panose="020B0503020204020204" pitchFamily="34" charset="-122"/>
                <a:ea typeface="微软雅黑" panose="020B0503020204020204" pitchFamily="34" charset="-122"/>
              </a:rPr>
              <a:t>IP</a:t>
            </a:r>
            <a:r>
              <a:rPr lang="zh-CN" altLang="en-US" sz="1100" kern="0" dirty="0">
                <a:solidFill>
                  <a:srgbClr val="262626"/>
                </a:solidFill>
                <a:latin typeface="微软雅黑" panose="020B0503020204020204" pitchFamily="34" charset="-122"/>
                <a:ea typeface="微软雅黑" panose="020B0503020204020204" pitchFamily="34" charset="-122"/>
              </a:rPr>
              <a:t>及端口是否正确</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defRPr/>
            </a:pPr>
            <a:r>
              <a:rPr lang="en-US" altLang="zh-CN" sz="1100" kern="0" dirty="0">
                <a:solidFill>
                  <a:srgbClr val="262626"/>
                </a:solidFill>
                <a:latin typeface="微软雅黑" panose="020B0503020204020204" pitchFamily="34" charset="-122"/>
                <a:ea typeface="微软雅黑" panose="020B0503020204020204" pitchFamily="34" charset="-122"/>
              </a:rPr>
              <a:t>2</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Radius</a:t>
            </a:r>
            <a:r>
              <a:rPr lang="zh-CN" altLang="en-US" sz="1100" kern="0" dirty="0">
                <a:solidFill>
                  <a:srgbClr val="262626"/>
                </a:solidFill>
                <a:latin typeface="微软雅黑" panose="020B0503020204020204" pitchFamily="34" charset="-122"/>
                <a:ea typeface="微软雅黑" panose="020B0503020204020204" pitchFamily="34" charset="-122"/>
              </a:rPr>
              <a:t>是否与设备侧配置对应</a:t>
            </a:r>
            <a:endParaRPr lang="en-US" altLang="zh-CN" sz="1100" kern="0" dirty="0">
              <a:solidFill>
                <a:srgbClr val="262626"/>
              </a:solidFill>
              <a:latin typeface="微软雅黑" panose="020B0503020204020204" pitchFamily="34" charset="-122"/>
              <a:ea typeface="微软雅黑" panose="020B0503020204020204" pitchFamily="34" charset="-122"/>
            </a:endParaRPr>
          </a:p>
        </p:txBody>
      </p:sp>
      <p:sp>
        <p:nvSpPr>
          <p:cNvPr id="19" name="矩形 18"/>
          <p:cNvSpPr/>
          <p:nvPr/>
        </p:nvSpPr>
        <p:spPr>
          <a:xfrm>
            <a:off x="953598" y="3498127"/>
            <a:ext cx="7073640" cy="230832"/>
          </a:xfrm>
          <a:prstGeom prst="rect">
            <a:avLst/>
          </a:prstGeom>
        </p:spPr>
        <p:txBody>
          <a:bodyPr wrap="square">
            <a:spAutoFit/>
          </a:bodyPr>
          <a:lstStyle/>
          <a:p>
            <a:pPr algn="just" defTabSz="685800" eaLnBrk="0" hangingPunct="0">
              <a:defRPr/>
            </a:pPr>
            <a:r>
              <a:rPr lang="zh-CN" altLang="en-US" sz="900" b="1" dirty="0">
                <a:solidFill>
                  <a:srgbClr val="4A4949"/>
                </a:solidFill>
                <a:latin typeface="微软雅黑" panose="020B0503020204020204" pitchFamily="34" charset="-122"/>
                <a:ea typeface="微软雅黑" panose="020B0503020204020204" pitchFamily="34" charset="-122"/>
              </a:rPr>
              <a:t>服务器侧配置排查</a:t>
            </a:r>
            <a:endParaRPr lang="zh-CN" altLang="zh-CN" sz="900" b="1" dirty="0">
              <a:solidFill>
                <a:srgbClr val="4A494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9219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6189" y="373064"/>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34" name="矩形 33"/>
          <p:cNvSpPr/>
          <p:nvPr/>
        </p:nvSpPr>
        <p:spPr>
          <a:xfrm>
            <a:off x="1015332" y="1318593"/>
            <a:ext cx="7236804" cy="694561"/>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defRPr/>
            </a:pPr>
            <a:r>
              <a:rPr lang="en-US" altLang="zh-CN" sz="1100" kern="0" dirty="0">
                <a:solidFill>
                  <a:srgbClr val="262626"/>
                </a:solidFill>
                <a:latin typeface="微软雅黑" panose="020B0503020204020204" pitchFamily="34" charset="-122"/>
                <a:ea typeface="微软雅黑" panose="020B0503020204020204" pitchFamily="34" charset="-122"/>
              </a:rPr>
              <a:t>1</a:t>
            </a:r>
            <a:r>
              <a:rPr lang="zh-CN" altLang="en-US" sz="1100" kern="0" dirty="0">
                <a:solidFill>
                  <a:srgbClr val="262626"/>
                </a:solidFill>
                <a:latin typeface="微软雅黑" panose="020B0503020204020204" pitchFamily="34" charset="-122"/>
                <a:ea typeface="微软雅黑" panose="020B0503020204020204" pitchFamily="34" charset="-122"/>
              </a:rPr>
              <a:t>、终端是否正确获取到地址；</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defRPr/>
            </a:pPr>
            <a:r>
              <a:rPr lang="en-US" altLang="zh-CN" sz="1100" kern="0" dirty="0">
                <a:solidFill>
                  <a:srgbClr val="262626"/>
                </a:solidFill>
                <a:latin typeface="微软雅黑" panose="020B0503020204020204" pitchFamily="34" charset="-122"/>
                <a:ea typeface="微软雅黑" panose="020B0503020204020204" pitchFamily="34" charset="-122"/>
              </a:rPr>
              <a:t>2</a:t>
            </a:r>
            <a:r>
              <a:rPr lang="zh-CN" altLang="en-US" sz="1100" kern="0" dirty="0">
                <a:solidFill>
                  <a:srgbClr val="262626"/>
                </a:solidFill>
                <a:latin typeface="微软雅黑" panose="020B0503020204020204" pitchFamily="34" charset="-122"/>
                <a:ea typeface="微软雅黑" panose="020B0503020204020204" pitchFamily="34" charset="-122"/>
              </a:rPr>
              <a:t>、终端浏览器是否设置了代理。</a:t>
            </a:r>
            <a:endParaRPr lang="en-US" altLang="zh-CN" sz="1100" kern="0" dirty="0">
              <a:solidFill>
                <a:srgbClr val="262626"/>
              </a:solidFill>
              <a:latin typeface="微软雅黑" panose="020B0503020204020204" pitchFamily="34" charset="-122"/>
              <a:ea typeface="微软雅黑" panose="020B0503020204020204" pitchFamily="34" charset="-122"/>
            </a:endParaRPr>
          </a:p>
        </p:txBody>
      </p:sp>
      <p:sp>
        <p:nvSpPr>
          <p:cNvPr id="5" name="矩形 4"/>
          <p:cNvSpPr/>
          <p:nvPr/>
        </p:nvSpPr>
        <p:spPr>
          <a:xfrm>
            <a:off x="953598" y="1059582"/>
            <a:ext cx="7073640" cy="230832"/>
          </a:xfrm>
          <a:prstGeom prst="rect">
            <a:avLst/>
          </a:prstGeom>
        </p:spPr>
        <p:txBody>
          <a:bodyPr wrap="square">
            <a:spAutoFit/>
          </a:bodyPr>
          <a:lstStyle/>
          <a:p>
            <a:pPr algn="just" defTabSz="685800" eaLnBrk="0" hangingPunct="0">
              <a:defRPr/>
            </a:pPr>
            <a:r>
              <a:rPr lang="zh-CN" altLang="en-US" sz="900" b="1" dirty="0">
                <a:solidFill>
                  <a:srgbClr val="4A4949"/>
                </a:solidFill>
                <a:latin typeface="微软雅黑" panose="020B0503020204020204" pitchFamily="34" charset="-122"/>
                <a:ea typeface="微软雅黑" panose="020B0503020204020204" pitchFamily="34" charset="-122"/>
              </a:rPr>
              <a:t>终端配置排查</a:t>
            </a:r>
            <a:endParaRPr lang="en-US" altLang="zh-CN" sz="900" b="1" dirty="0">
              <a:solidFill>
                <a:srgbClr val="4A4949"/>
              </a:solidFill>
              <a:latin typeface="微软雅黑" panose="020B0503020204020204" pitchFamily="34" charset="-122"/>
              <a:ea typeface="微软雅黑" panose="020B0503020204020204" pitchFamily="34" charset="-122"/>
            </a:endParaRPr>
          </a:p>
        </p:txBody>
      </p:sp>
      <p:sp>
        <p:nvSpPr>
          <p:cNvPr id="21" name="标题 1"/>
          <p:cNvSpPr>
            <a:spLocks noGrp="1"/>
          </p:cNvSpPr>
          <p:nvPr>
            <p:ph type="title"/>
          </p:nvPr>
        </p:nvSpPr>
        <p:spPr/>
        <p:txBody>
          <a:bodyPr/>
          <a:lstStyle/>
          <a:p>
            <a:r>
              <a:rPr lang="en-US" altLang="zh-CN" dirty="0" smtClean="0"/>
              <a:t>WEB</a:t>
            </a:r>
            <a:r>
              <a:rPr lang="zh-CN" altLang="en-US" dirty="0" smtClean="0"/>
              <a:t>问题</a:t>
            </a:r>
            <a:r>
              <a:rPr lang="en-US" altLang="zh-CN" dirty="0" smtClean="0"/>
              <a:t>-</a:t>
            </a:r>
            <a:r>
              <a:rPr lang="zh-CN" altLang="en-US" dirty="0" smtClean="0"/>
              <a:t>配置排查</a:t>
            </a:r>
            <a:endParaRPr lang="zh-CN" altLang="en-US" dirty="0"/>
          </a:p>
        </p:txBody>
      </p:sp>
      <p:sp>
        <p:nvSpPr>
          <p:cNvPr id="16" name="矩形 15"/>
          <p:cNvSpPr/>
          <p:nvPr/>
        </p:nvSpPr>
        <p:spPr>
          <a:xfrm>
            <a:off x="1007604" y="2450857"/>
            <a:ext cx="7236804" cy="1146014"/>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defRPr/>
            </a:pPr>
            <a:r>
              <a:rPr lang="en-US" altLang="zh-CN" sz="1100" kern="0" dirty="0">
                <a:solidFill>
                  <a:srgbClr val="262626"/>
                </a:solidFill>
                <a:latin typeface="微软雅黑" panose="020B0503020204020204" pitchFamily="34" charset="-122"/>
                <a:ea typeface="微软雅黑" panose="020B0503020204020204" pitchFamily="34" charset="-122"/>
              </a:rPr>
              <a:t>1</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WEB URL</a:t>
            </a:r>
            <a:r>
              <a:rPr lang="zh-CN" altLang="en-US" sz="1100" kern="0" dirty="0">
                <a:solidFill>
                  <a:srgbClr val="262626"/>
                </a:solidFill>
                <a:latin typeface="微软雅黑" panose="020B0503020204020204" pitchFamily="34" charset="-122"/>
                <a:ea typeface="微软雅黑" panose="020B0503020204020204" pitchFamily="34" charset="-122"/>
              </a:rPr>
              <a:t>参数是否与服务器侧一致</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defRPr/>
            </a:pPr>
            <a:r>
              <a:rPr lang="en-US" altLang="zh-CN" sz="1100" kern="0" dirty="0">
                <a:solidFill>
                  <a:srgbClr val="262626"/>
                </a:solidFill>
                <a:latin typeface="微软雅黑" panose="020B0503020204020204" pitchFamily="34" charset="-122"/>
                <a:ea typeface="微软雅黑" panose="020B0503020204020204" pitchFamily="34" charset="-122"/>
              </a:rPr>
              <a:t>2</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Radius</a:t>
            </a:r>
            <a:r>
              <a:rPr lang="zh-CN" altLang="en-US" sz="1100" kern="0" dirty="0">
                <a:solidFill>
                  <a:srgbClr val="262626"/>
                </a:solidFill>
                <a:latin typeface="微软雅黑" panose="020B0503020204020204" pitchFamily="34" charset="-122"/>
                <a:ea typeface="微软雅黑" panose="020B0503020204020204" pitchFamily="34" charset="-122"/>
              </a:rPr>
              <a:t>相关参数是否与服务器侧一致</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defRPr/>
            </a:pPr>
            <a:r>
              <a:rPr lang="en-US" altLang="zh-CN" sz="1100" kern="0" dirty="0">
                <a:solidFill>
                  <a:srgbClr val="262626"/>
                </a:solidFill>
                <a:latin typeface="微软雅黑" panose="020B0503020204020204" pitchFamily="34" charset="-122"/>
                <a:ea typeface="微软雅黑" panose="020B0503020204020204" pitchFamily="34" charset="-122"/>
              </a:rPr>
              <a:t>3</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domain</a:t>
            </a:r>
            <a:r>
              <a:rPr lang="zh-CN" altLang="en-US" sz="1100" kern="0" dirty="0">
                <a:solidFill>
                  <a:srgbClr val="262626"/>
                </a:solidFill>
                <a:latin typeface="微软雅黑" panose="020B0503020204020204" pitchFamily="34" charset="-122"/>
                <a:ea typeface="微软雅黑" panose="020B0503020204020204" pitchFamily="34" charset="-122"/>
              </a:rPr>
              <a:t>域配置是否正确并正确调用</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defRPr/>
            </a:pPr>
            <a:r>
              <a:rPr lang="en-US" altLang="zh-CN" sz="1100" kern="0" dirty="0">
                <a:solidFill>
                  <a:srgbClr val="262626"/>
                </a:solidFill>
                <a:latin typeface="微软雅黑" panose="020B0503020204020204" pitchFamily="34" charset="-122"/>
                <a:ea typeface="微软雅黑" panose="020B0503020204020204" pitchFamily="34" charset="-122"/>
              </a:rPr>
              <a:t>4</a:t>
            </a:r>
            <a:r>
              <a:rPr lang="zh-CN" altLang="en-US" sz="1100" kern="0" dirty="0">
                <a:solidFill>
                  <a:srgbClr val="262626"/>
                </a:solidFill>
                <a:latin typeface="微软雅黑" panose="020B0503020204020204" pitchFamily="34" charset="-122"/>
                <a:ea typeface="微软雅黑" panose="020B0503020204020204" pitchFamily="34" charset="-122"/>
              </a:rPr>
              <a:t>、接口属性及</a:t>
            </a:r>
            <a:r>
              <a:rPr lang="en-US" altLang="zh-CN" sz="1100" kern="0" dirty="0">
                <a:solidFill>
                  <a:srgbClr val="262626"/>
                </a:solidFill>
                <a:latin typeface="微软雅黑" panose="020B0503020204020204" pitchFamily="34" charset="-122"/>
                <a:ea typeface="微软雅黑" panose="020B0503020204020204" pitchFamily="34" charset="-122"/>
              </a:rPr>
              <a:t>VLAN</a:t>
            </a:r>
            <a:r>
              <a:rPr lang="zh-CN" altLang="en-US" sz="1100" kern="0" dirty="0">
                <a:solidFill>
                  <a:srgbClr val="262626"/>
                </a:solidFill>
                <a:latin typeface="微软雅黑" panose="020B0503020204020204" pitchFamily="34" charset="-122"/>
                <a:ea typeface="微软雅黑" panose="020B0503020204020204" pitchFamily="34" charset="-122"/>
              </a:rPr>
              <a:t>相关参数是否正确</a:t>
            </a:r>
            <a:endParaRPr lang="en-US" altLang="zh-CN" sz="1100" kern="0" dirty="0">
              <a:solidFill>
                <a:srgbClr val="262626"/>
              </a:solidFill>
              <a:latin typeface="微软雅黑" panose="020B0503020204020204" pitchFamily="34" charset="-122"/>
              <a:ea typeface="微软雅黑" panose="020B0503020204020204" pitchFamily="34" charset="-122"/>
            </a:endParaRPr>
          </a:p>
        </p:txBody>
      </p:sp>
      <p:sp>
        <p:nvSpPr>
          <p:cNvPr id="17" name="矩形 16"/>
          <p:cNvSpPr/>
          <p:nvPr/>
        </p:nvSpPr>
        <p:spPr>
          <a:xfrm>
            <a:off x="953598" y="2184440"/>
            <a:ext cx="7073640" cy="230832"/>
          </a:xfrm>
          <a:prstGeom prst="rect">
            <a:avLst/>
          </a:prstGeom>
        </p:spPr>
        <p:txBody>
          <a:bodyPr wrap="square">
            <a:spAutoFit/>
          </a:bodyPr>
          <a:lstStyle/>
          <a:p>
            <a:pPr algn="just" defTabSz="685800" eaLnBrk="0" hangingPunct="0">
              <a:defRPr/>
            </a:pPr>
            <a:r>
              <a:rPr lang="en-US" altLang="zh-CN" sz="900" b="1" dirty="0">
                <a:solidFill>
                  <a:srgbClr val="4A4949"/>
                </a:solidFill>
                <a:latin typeface="微软雅黑" panose="020B0503020204020204" pitchFamily="34" charset="-122"/>
                <a:ea typeface="微软雅黑" panose="020B0503020204020204" pitchFamily="34" charset="-122"/>
              </a:rPr>
              <a:t>BRAS</a:t>
            </a:r>
            <a:r>
              <a:rPr lang="zh-CN" altLang="en-US" sz="900" dirty="0">
                <a:solidFill>
                  <a:srgbClr val="4A4949"/>
                </a:solidFill>
                <a:latin typeface="微软雅黑" panose="020B0503020204020204" pitchFamily="34" charset="-122"/>
                <a:ea typeface="微软雅黑" panose="020B0503020204020204" pitchFamily="34" charset="-122"/>
              </a:rPr>
              <a:t>配置排查</a:t>
            </a:r>
            <a:endParaRPr lang="zh-CN" altLang="zh-CN" sz="900" b="1" dirty="0">
              <a:solidFill>
                <a:srgbClr val="4A4949"/>
              </a:solidFill>
              <a:latin typeface="微软雅黑" panose="020B0503020204020204" pitchFamily="34" charset="-122"/>
              <a:ea typeface="微软雅黑" panose="020B0503020204020204" pitchFamily="34" charset="-122"/>
            </a:endParaRPr>
          </a:p>
        </p:txBody>
      </p:sp>
      <p:sp>
        <p:nvSpPr>
          <p:cNvPr id="18" name="矩形 17"/>
          <p:cNvSpPr/>
          <p:nvPr/>
        </p:nvSpPr>
        <p:spPr>
          <a:xfrm>
            <a:off x="1007604" y="3975906"/>
            <a:ext cx="7236804" cy="594066"/>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defRPr/>
            </a:pPr>
            <a:r>
              <a:rPr lang="en-US" altLang="zh-CN" sz="1100" kern="0" dirty="0">
                <a:solidFill>
                  <a:srgbClr val="262626"/>
                </a:solidFill>
                <a:latin typeface="微软雅黑" panose="020B0503020204020204" pitchFamily="34" charset="-122"/>
                <a:ea typeface="微软雅黑" panose="020B0503020204020204" pitchFamily="34" charset="-122"/>
              </a:rPr>
              <a:t>1</a:t>
            </a:r>
            <a:r>
              <a:rPr lang="zh-CN" altLang="en-US" sz="1100" kern="0" dirty="0">
                <a:solidFill>
                  <a:srgbClr val="262626"/>
                </a:solidFill>
                <a:latin typeface="微软雅黑" panose="020B0503020204020204" pitchFamily="34" charset="-122"/>
                <a:ea typeface="微软雅黑" panose="020B0503020204020204" pitchFamily="34" charset="-122"/>
              </a:rPr>
              <a:t>、服务器</a:t>
            </a:r>
            <a:r>
              <a:rPr lang="en-US" altLang="zh-CN" sz="1100" kern="0" dirty="0">
                <a:solidFill>
                  <a:srgbClr val="262626"/>
                </a:solidFill>
                <a:latin typeface="微软雅黑" panose="020B0503020204020204" pitchFamily="34" charset="-122"/>
                <a:ea typeface="微软雅黑" panose="020B0503020204020204" pitchFamily="34" charset="-122"/>
              </a:rPr>
              <a:t>IP</a:t>
            </a:r>
            <a:r>
              <a:rPr lang="zh-CN" altLang="en-US" sz="1100" kern="0" dirty="0">
                <a:solidFill>
                  <a:srgbClr val="262626"/>
                </a:solidFill>
                <a:latin typeface="微软雅黑" panose="020B0503020204020204" pitchFamily="34" charset="-122"/>
                <a:ea typeface="微软雅黑" panose="020B0503020204020204" pitchFamily="34" charset="-122"/>
              </a:rPr>
              <a:t>及端口是否正确</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defRPr/>
            </a:pPr>
            <a:r>
              <a:rPr lang="en-US" altLang="zh-CN" sz="1100" kern="0" dirty="0">
                <a:solidFill>
                  <a:srgbClr val="262626"/>
                </a:solidFill>
                <a:latin typeface="微软雅黑" panose="020B0503020204020204" pitchFamily="34" charset="-122"/>
                <a:ea typeface="微软雅黑" panose="020B0503020204020204" pitchFamily="34" charset="-122"/>
              </a:rPr>
              <a:t>2</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Radius</a:t>
            </a:r>
            <a:r>
              <a:rPr lang="zh-CN" altLang="en-US" sz="1100" kern="0" dirty="0">
                <a:solidFill>
                  <a:srgbClr val="262626"/>
                </a:solidFill>
                <a:latin typeface="微软雅黑" panose="020B0503020204020204" pitchFamily="34" charset="-122"/>
                <a:ea typeface="微软雅黑" panose="020B0503020204020204" pitchFamily="34" charset="-122"/>
              </a:rPr>
              <a:t>及</a:t>
            </a:r>
            <a:r>
              <a:rPr lang="en-US" altLang="zh-CN" sz="1100" kern="0" dirty="0">
                <a:solidFill>
                  <a:srgbClr val="262626"/>
                </a:solidFill>
                <a:latin typeface="微软雅黑" panose="020B0503020204020204" pitchFamily="34" charset="-122"/>
                <a:ea typeface="微软雅黑" panose="020B0503020204020204" pitchFamily="34" charset="-122"/>
              </a:rPr>
              <a:t>Portal</a:t>
            </a:r>
            <a:r>
              <a:rPr lang="zh-CN" altLang="en-US" sz="1100" kern="0" dirty="0">
                <a:solidFill>
                  <a:srgbClr val="262626"/>
                </a:solidFill>
                <a:latin typeface="微软雅黑" panose="020B0503020204020204" pitchFamily="34" charset="-122"/>
                <a:ea typeface="微软雅黑" panose="020B0503020204020204" pitchFamily="34" charset="-122"/>
              </a:rPr>
              <a:t>配置是否与设备侧一致</a:t>
            </a:r>
            <a:endParaRPr lang="en-US" altLang="zh-CN" sz="1100" kern="0" dirty="0">
              <a:solidFill>
                <a:srgbClr val="262626"/>
              </a:solidFill>
              <a:latin typeface="微软雅黑" panose="020B0503020204020204" pitchFamily="34" charset="-122"/>
              <a:ea typeface="微软雅黑" panose="020B0503020204020204" pitchFamily="34" charset="-122"/>
            </a:endParaRPr>
          </a:p>
        </p:txBody>
      </p:sp>
      <p:sp>
        <p:nvSpPr>
          <p:cNvPr id="19" name="矩形 18"/>
          <p:cNvSpPr/>
          <p:nvPr/>
        </p:nvSpPr>
        <p:spPr>
          <a:xfrm>
            <a:off x="953598" y="3660145"/>
            <a:ext cx="7073640" cy="230832"/>
          </a:xfrm>
          <a:prstGeom prst="rect">
            <a:avLst/>
          </a:prstGeom>
        </p:spPr>
        <p:txBody>
          <a:bodyPr wrap="square">
            <a:spAutoFit/>
          </a:bodyPr>
          <a:lstStyle/>
          <a:p>
            <a:pPr algn="just" defTabSz="685800" eaLnBrk="0" hangingPunct="0">
              <a:defRPr/>
            </a:pPr>
            <a:r>
              <a:rPr lang="zh-CN" altLang="en-US" sz="900" b="1" dirty="0">
                <a:solidFill>
                  <a:srgbClr val="4A4949"/>
                </a:solidFill>
                <a:latin typeface="微软雅黑" panose="020B0503020204020204" pitchFamily="34" charset="-122"/>
                <a:ea typeface="微软雅黑" panose="020B0503020204020204" pitchFamily="34" charset="-122"/>
              </a:rPr>
              <a:t>服务器侧配置排查</a:t>
            </a:r>
            <a:endParaRPr lang="zh-CN" altLang="zh-CN" sz="900" b="1" dirty="0">
              <a:solidFill>
                <a:srgbClr val="4A494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2272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6189" y="373064"/>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34" name="矩形 33"/>
          <p:cNvSpPr/>
          <p:nvPr/>
        </p:nvSpPr>
        <p:spPr>
          <a:xfrm>
            <a:off x="1015332" y="1318591"/>
            <a:ext cx="4204740" cy="642435"/>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defRPr/>
            </a:pPr>
            <a:r>
              <a:rPr lang="zh-CN" altLang="en-US" sz="1100" kern="0" dirty="0">
                <a:solidFill>
                  <a:srgbClr val="262626"/>
                </a:solidFill>
                <a:latin typeface="微软雅黑" panose="020B0503020204020204" pitchFamily="34" charset="-122"/>
                <a:ea typeface="微软雅黑" panose="020B0503020204020204" pitchFamily="34" charset="-122"/>
              </a:rPr>
              <a:t>某高校用户，</a:t>
            </a:r>
            <a:r>
              <a:rPr lang="en-US" altLang="zh-CN" sz="1100" kern="0" dirty="0">
                <a:solidFill>
                  <a:srgbClr val="262626"/>
                </a:solidFill>
                <a:latin typeface="微软雅黑" panose="020B0503020204020204" pitchFamily="34" charset="-122"/>
                <a:ea typeface="微软雅黑" panose="020B0503020204020204" pitchFamily="34" charset="-122"/>
              </a:rPr>
              <a:t>BRAS</a:t>
            </a:r>
            <a:r>
              <a:rPr lang="zh-CN" altLang="en-US" sz="1100" kern="0" dirty="0">
                <a:solidFill>
                  <a:srgbClr val="262626"/>
                </a:solidFill>
                <a:latin typeface="微软雅黑" panose="020B0503020204020204" pitchFamily="34" charset="-122"/>
                <a:ea typeface="微软雅黑" panose="020B0503020204020204" pitchFamily="34" charset="-122"/>
              </a:rPr>
              <a:t>测试，发现做</a:t>
            </a:r>
            <a:r>
              <a:rPr lang="en-US" altLang="zh-CN" sz="1100" kern="0" dirty="0">
                <a:solidFill>
                  <a:srgbClr val="262626"/>
                </a:solidFill>
                <a:latin typeface="微软雅黑" panose="020B0503020204020204" pitchFamily="34" charset="-122"/>
                <a:ea typeface="微软雅黑" panose="020B0503020204020204" pitchFamily="34" charset="-122"/>
              </a:rPr>
              <a:t>WEB</a:t>
            </a:r>
            <a:r>
              <a:rPr lang="zh-CN" altLang="en-US" sz="1100" kern="0" dirty="0">
                <a:solidFill>
                  <a:srgbClr val="262626"/>
                </a:solidFill>
                <a:latin typeface="微软雅黑" panose="020B0503020204020204" pitchFamily="34" charset="-122"/>
                <a:ea typeface="微软雅黑" panose="020B0503020204020204" pitchFamily="34" charset="-122"/>
              </a:rPr>
              <a:t>接入认证，总是提示认证响应超时，如右图中所示</a:t>
            </a:r>
          </a:p>
        </p:txBody>
      </p:sp>
      <p:sp>
        <p:nvSpPr>
          <p:cNvPr id="5" name="矩形 4"/>
          <p:cNvSpPr/>
          <p:nvPr/>
        </p:nvSpPr>
        <p:spPr>
          <a:xfrm>
            <a:off x="953598" y="1059582"/>
            <a:ext cx="7073640"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问题描述：</a:t>
            </a:r>
          </a:p>
        </p:txBody>
      </p:sp>
      <p:sp>
        <p:nvSpPr>
          <p:cNvPr id="21" name="标题 1"/>
          <p:cNvSpPr>
            <a:spLocks noGrp="1"/>
          </p:cNvSpPr>
          <p:nvPr>
            <p:ph type="title"/>
          </p:nvPr>
        </p:nvSpPr>
        <p:spPr/>
        <p:txBody>
          <a:bodyPr/>
          <a:lstStyle/>
          <a:p>
            <a:r>
              <a:rPr lang="zh-CN" altLang="en-US" dirty="0" smtClean="0"/>
              <a:t>案例</a:t>
            </a:r>
            <a:r>
              <a:rPr lang="en-US" altLang="zh-CN" dirty="0"/>
              <a:t>1</a:t>
            </a:r>
            <a:r>
              <a:rPr lang="zh-CN" altLang="en-US" dirty="0" smtClean="0"/>
              <a:t>、</a:t>
            </a:r>
            <a:r>
              <a:rPr lang="en-US" altLang="zh-CN" dirty="0" smtClean="0"/>
              <a:t>WEB</a:t>
            </a:r>
            <a:r>
              <a:rPr lang="zh-CN" altLang="en-US" dirty="0" smtClean="0"/>
              <a:t>用户认证响应超时</a:t>
            </a:r>
            <a:endParaRPr lang="zh-CN" altLang="en-US" dirty="0"/>
          </a:p>
        </p:txBody>
      </p:sp>
      <p:sp>
        <p:nvSpPr>
          <p:cNvPr id="16" name="矩形 15"/>
          <p:cNvSpPr/>
          <p:nvPr/>
        </p:nvSpPr>
        <p:spPr>
          <a:xfrm>
            <a:off x="1015332" y="2341887"/>
            <a:ext cx="7236804" cy="1421368"/>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zh-CN" altLang="en-US" sz="1100" kern="0" dirty="0">
                <a:solidFill>
                  <a:srgbClr val="262626"/>
                </a:solidFill>
                <a:latin typeface="微软雅黑" panose="020B0503020204020204" pitchFamily="34" charset="-122"/>
                <a:ea typeface="微软雅黑" panose="020B0503020204020204" pitchFamily="34" charset="-122"/>
              </a:rPr>
              <a:t>收集</a:t>
            </a:r>
            <a:r>
              <a:rPr lang="en-US" altLang="zh-CN" sz="1100" kern="0" dirty="0">
                <a:solidFill>
                  <a:srgbClr val="262626"/>
                </a:solidFill>
                <a:latin typeface="微软雅黑" panose="020B0503020204020204" pitchFamily="34" charset="-122"/>
                <a:ea typeface="微软雅黑" panose="020B0503020204020204" pitchFamily="34" charset="-122"/>
              </a:rPr>
              <a:t>debug</a:t>
            </a:r>
            <a:r>
              <a:rPr lang="zh-CN" altLang="en-US" sz="1100" kern="0" dirty="0">
                <a:solidFill>
                  <a:srgbClr val="262626"/>
                </a:solidFill>
                <a:latin typeface="微软雅黑" panose="020B0503020204020204" pitchFamily="34" charset="-122"/>
                <a:ea typeface="微软雅黑" panose="020B0503020204020204" pitchFamily="34" charset="-122"/>
              </a:rPr>
              <a:t>信息，发现有如下报错：</a:t>
            </a:r>
          </a:p>
          <a:p>
            <a:pPr defTabSz="914378" fontAlgn="auto">
              <a:lnSpc>
                <a:spcPct val="120000"/>
              </a:lnSpc>
              <a:spcBef>
                <a:spcPts val="600"/>
              </a:spcBef>
              <a:spcAft>
                <a:spcPts val="0"/>
              </a:spcAft>
            </a:pPr>
            <a:r>
              <a:rPr lang="en-US" altLang="zh-CN" sz="1100" kern="0" dirty="0" err="1">
                <a:solidFill>
                  <a:srgbClr val="262626"/>
                </a:solidFill>
                <a:latin typeface="微软雅黑" panose="020B0503020204020204" pitchFamily="34" charset="-122"/>
                <a:ea typeface="微软雅黑" panose="020B0503020204020204" pitchFamily="34" charset="-122"/>
              </a:rPr>
              <a:t>HTTP_REDIR:Compose</a:t>
            </a:r>
            <a:r>
              <a:rPr lang="en-US" altLang="zh-CN" sz="1100" kern="0" dirty="0">
                <a:solidFill>
                  <a:srgbClr val="262626"/>
                </a:solidFill>
                <a:latin typeface="微软雅黑" panose="020B0503020204020204" pitchFamily="34" charset="-122"/>
                <a:ea typeface="微软雅黑" panose="020B0503020204020204" pitchFamily="34" charset="-122"/>
              </a:rPr>
              <a:t> </a:t>
            </a:r>
            <a:r>
              <a:rPr lang="en-US" altLang="zh-CN" sz="1100" kern="0" dirty="0" err="1">
                <a:solidFill>
                  <a:srgbClr val="262626"/>
                </a:solidFill>
                <a:latin typeface="微软雅黑" panose="020B0503020204020204" pitchFamily="34" charset="-122"/>
                <a:ea typeface="微软雅黑" panose="020B0503020204020204" pitchFamily="34" charset="-122"/>
              </a:rPr>
              <a:t>tcp</a:t>
            </a:r>
            <a:r>
              <a:rPr lang="en-US" altLang="zh-CN" sz="1100" kern="0" dirty="0">
                <a:solidFill>
                  <a:srgbClr val="262626"/>
                </a:solidFill>
                <a:latin typeface="微软雅黑" panose="020B0503020204020204" pitchFamily="34" charset="-122"/>
                <a:ea typeface="微软雅黑" panose="020B0503020204020204" pitchFamily="34" charset="-122"/>
              </a:rPr>
              <a:t> cheat </a:t>
            </a:r>
            <a:r>
              <a:rPr lang="en-US" altLang="zh-CN" sz="1100" kern="0" dirty="0" err="1">
                <a:solidFill>
                  <a:srgbClr val="262626"/>
                </a:solidFill>
                <a:latin typeface="微软雅黑" panose="020B0503020204020204" pitchFamily="34" charset="-122"/>
                <a:ea typeface="微软雅黑" panose="020B0503020204020204" pitchFamily="34" charset="-122"/>
              </a:rPr>
              <a:t>pkt</a:t>
            </a:r>
            <a:r>
              <a:rPr lang="en-US" altLang="zh-CN" sz="1100" kern="0" dirty="0">
                <a:solidFill>
                  <a:srgbClr val="262626"/>
                </a:solidFill>
                <a:latin typeface="微软雅黑" panose="020B0503020204020204" pitchFamily="34" charset="-122"/>
                <a:ea typeface="微软雅黑" panose="020B0503020204020204" pitchFamily="34" charset="-122"/>
              </a:rPr>
              <a:t>(flag:0x11) successfully.                       </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*Jan  4 17:08:08:434 2016 h3c PORTAL/7/ERROR: -MDC=1;                           </a:t>
            </a:r>
          </a:p>
          <a:p>
            <a:pPr defTabSz="914378" fontAlgn="auto">
              <a:lnSpc>
                <a:spcPct val="120000"/>
              </a:lnSpc>
              <a:spcBef>
                <a:spcPts val="600"/>
              </a:spcBef>
              <a:spcAft>
                <a:spcPts val="0"/>
              </a:spcAft>
            </a:pPr>
            <a:r>
              <a:rPr lang="en-US" altLang="zh-CN" sz="1100" kern="0" dirty="0">
                <a:solidFill>
                  <a:srgbClr val="FF0000"/>
                </a:solidFill>
                <a:latin typeface="微软雅黑" panose="020B0503020204020204" pitchFamily="34" charset="-122"/>
                <a:ea typeface="微软雅黑" panose="020B0503020204020204" pitchFamily="34" charset="-122"/>
              </a:rPr>
              <a:t>Packet validity check failed due to invalid authenticator</a:t>
            </a:r>
            <a:r>
              <a:rPr lang="en-US" altLang="zh-CN" sz="1100" kern="0" dirty="0">
                <a:solidFill>
                  <a:srgbClr val="262626"/>
                </a:solidFill>
                <a:latin typeface="微软雅黑" panose="020B0503020204020204" pitchFamily="34" charset="-122"/>
                <a:ea typeface="微软雅黑" panose="020B0503020204020204" pitchFamily="34" charset="-122"/>
              </a:rPr>
              <a:t>.</a:t>
            </a:r>
          </a:p>
          <a:p>
            <a:pPr defTabSz="914378" fontAlgn="auto">
              <a:lnSpc>
                <a:spcPct val="120000"/>
              </a:lnSpc>
              <a:spcBef>
                <a:spcPts val="600"/>
              </a:spcBef>
              <a:spcAft>
                <a:spcPts val="0"/>
              </a:spcAft>
            </a:pPr>
            <a:r>
              <a:rPr lang="zh-CN" altLang="en-US" sz="1100" kern="0" dirty="0">
                <a:solidFill>
                  <a:srgbClr val="262626"/>
                </a:solidFill>
                <a:latin typeface="微软雅黑" panose="020B0503020204020204" pitchFamily="34" charset="-122"/>
                <a:ea typeface="微软雅黑" panose="020B0503020204020204" pitchFamily="34" charset="-122"/>
              </a:rPr>
              <a:t>出现该报错，通常是由于 </a:t>
            </a:r>
            <a:r>
              <a:rPr lang="en-US" altLang="zh-CN" sz="1100" kern="0" dirty="0">
                <a:solidFill>
                  <a:srgbClr val="262626"/>
                </a:solidFill>
                <a:latin typeface="微软雅黑" panose="020B0503020204020204" pitchFamily="34" charset="-122"/>
                <a:ea typeface="微软雅黑" panose="020B0503020204020204" pitchFamily="34" charset="-122"/>
              </a:rPr>
              <a:t>Portal</a:t>
            </a:r>
            <a:r>
              <a:rPr lang="zh-CN" altLang="en-US" sz="1100" kern="0" dirty="0">
                <a:solidFill>
                  <a:srgbClr val="262626"/>
                </a:solidFill>
                <a:latin typeface="微软雅黑" panose="020B0503020204020204" pitchFamily="34" charset="-122"/>
                <a:ea typeface="微软雅黑" panose="020B0503020204020204" pitchFamily="34" charset="-122"/>
              </a:rPr>
              <a:t>共享密码配置错误。由于设备中的密码均为密文保存，在排查时存在有一定的困难</a:t>
            </a:r>
          </a:p>
        </p:txBody>
      </p:sp>
      <p:sp>
        <p:nvSpPr>
          <p:cNvPr id="17" name="矩形 16"/>
          <p:cNvSpPr/>
          <p:nvPr/>
        </p:nvSpPr>
        <p:spPr>
          <a:xfrm>
            <a:off x="953598" y="2082877"/>
            <a:ext cx="7073640"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排查过程：</a:t>
            </a:r>
          </a:p>
        </p:txBody>
      </p:sp>
      <p:sp>
        <p:nvSpPr>
          <p:cNvPr id="14" name="矩形 13"/>
          <p:cNvSpPr/>
          <p:nvPr/>
        </p:nvSpPr>
        <p:spPr>
          <a:xfrm>
            <a:off x="1007604" y="4083918"/>
            <a:ext cx="7236804" cy="540060"/>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zh-CN" altLang="en-US" sz="1100" kern="0" dirty="0">
                <a:solidFill>
                  <a:srgbClr val="262626"/>
                </a:solidFill>
                <a:latin typeface="微软雅黑" panose="020B0503020204020204" pitchFamily="34" charset="-122"/>
                <a:ea typeface="微软雅黑" panose="020B0503020204020204" pitchFamily="34" charset="-122"/>
              </a:rPr>
              <a:t>重新配置</a:t>
            </a:r>
            <a:r>
              <a:rPr lang="en-US" altLang="zh-CN" sz="1100" kern="0" dirty="0">
                <a:solidFill>
                  <a:srgbClr val="262626"/>
                </a:solidFill>
                <a:latin typeface="微软雅黑" panose="020B0503020204020204" pitchFamily="34" charset="-122"/>
                <a:ea typeface="微软雅黑" panose="020B0503020204020204" pitchFamily="34" charset="-122"/>
              </a:rPr>
              <a:t>Portal</a:t>
            </a:r>
            <a:r>
              <a:rPr lang="zh-CN" altLang="en-US" sz="1100" kern="0" dirty="0">
                <a:solidFill>
                  <a:srgbClr val="262626"/>
                </a:solidFill>
                <a:latin typeface="微软雅黑" panose="020B0503020204020204" pitchFamily="34" charset="-122"/>
                <a:ea typeface="微软雅黑" panose="020B0503020204020204" pitchFamily="34" charset="-122"/>
              </a:rPr>
              <a:t>服务器和</a:t>
            </a:r>
            <a:r>
              <a:rPr lang="en-US" altLang="zh-CN" sz="1100" kern="0" dirty="0">
                <a:solidFill>
                  <a:srgbClr val="262626"/>
                </a:solidFill>
                <a:latin typeface="微软雅黑" panose="020B0503020204020204" pitchFamily="34" charset="-122"/>
                <a:ea typeface="微软雅黑" panose="020B0503020204020204" pitchFamily="34" charset="-122"/>
              </a:rPr>
              <a:t>BRAS</a:t>
            </a:r>
            <a:r>
              <a:rPr lang="zh-CN" altLang="en-US" sz="1100" kern="0" dirty="0">
                <a:solidFill>
                  <a:srgbClr val="262626"/>
                </a:solidFill>
                <a:latin typeface="微软雅黑" panose="020B0503020204020204" pitchFamily="34" charset="-122"/>
                <a:ea typeface="微软雅黑" panose="020B0503020204020204" pitchFamily="34" charset="-122"/>
              </a:rPr>
              <a:t>的上的</a:t>
            </a:r>
            <a:r>
              <a:rPr lang="en-US" altLang="zh-CN" sz="1100" kern="0" dirty="0">
                <a:solidFill>
                  <a:srgbClr val="262626"/>
                </a:solidFill>
                <a:latin typeface="微软雅黑" panose="020B0503020204020204" pitchFamily="34" charset="-122"/>
                <a:ea typeface="微软雅黑" panose="020B0503020204020204" pitchFamily="34" charset="-122"/>
              </a:rPr>
              <a:t>Portal</a:t>
            </a:r>
            <a:r>
              <a:rPr lang="zh-CN" altLang="en-US" sz="1100" kern="0" dirty="0">
                <a:solidFill>
                  <a:srgbClr val="262626"/>
                </a:solidFill>
                <a:latin typeface="微软雅黑" panose="020B0503020204020204" pitchFamily="34" charset="-122"/>
                <a:ea typeface="微软雅黑" panose="020B0503020204020204" pitchFamily="34" charset="-122"/>
              </a:rPr>
              <a:t>共享密钥，问题解决</a:t>
            </a:r>
          </a:p>
        </p:txBody>
      </p:sp>
      <p:sp>
        <p:nvSpPr>
          <p:cNvPr id="15" name="矩形 14"/>
          <p:cNvSpPr/>
          <p:nvPr/>
        </p:nvSpPr>
        <p:spPr>
          <a:xfrm>
            <a:off x="945870" y="3867894"/>
            <a:ext cx="7073640" cy="230832"/>
          </a:xfrm>
          <a:prstGeom prst="rect">
            <a:avLst/>
          </a:prstGeom>
        </p:spPr>
        <p:txBody>
          <a:bodyPr wrap="square">
            <a:spAutoFit/>
          </a:bodyPr>
          <a:lstStyle/>
          <a:p>
            <a:pPr lvl="0" algn="just"/>
            <a:r>
              <a:rPr lang="zh-CN" altLang="en-US" sz="900" dirty="0">
                <a:solidFill>
                  <a:srgbClr val="4A4949"/>
                </a:solidFill>
                <a:latin typeface="微软雅黑" panose="020B0503020204020204" pitchFamily="34" charset="-122"/>
                <a:ea typeface="微软雅黑" panose="020B0503020204020204" pitchFamily="34" charset="-122"/>
              </a:rPr>
              <a:t>解决方案：</a:t>
            </a:r>
          </a:p>
        </p:txBody>
      </p:sp>
      <p:pic>
        <p:nvPicPr>
          <p:cNvPr id="18" name="图片 17"/>
          <p:cNvPicPr>
            <a:picLocks/>
          </p:cNvPicPr>
          <p:nvPr/>
        </p:nvPicPr>
        <p:blipFill>
          <a:blip r:embed="rId2"/>
          <a:stretch>
            <a:fillRect/>
          </a:stretch>
        </p:blipFill>
        <p:spPr>
          <a:xfrm>
            <a:off x="5369905" y="956772"/>
            <a:ext cx="2874503" cy="1328952"/>
          </a:xfrm>
          <a:prstGeom prst="rect">
            <a:avLst/>
          </a:prstGeom>
        </p:spPr>
      </p:pic>
    </p:spTree>
    <p:extLst>
      <p:ext uri="{BB962C8B-B14F-4D97-AF65-F5344CB8AC3E}">
        <p14:creationId xmlns:p14="http://schemas.microsoft.com/office/powerpoint/2010/main" val="162367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6189" y="373064"/>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34" name="矩形 33"/>
          <p:cNvSpPr/>
          <p:nvPr/>
        </p:nvSpPr>
        <p:spPr>
          <a:xfrm>
            <a:off x="1015332" y="1318592"/>
            <a:ext cx="7236804" cy="540201"/>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defRPr/>
            </a:pPr>
            <a:r>
              <a:rPr lang="zh-CN" altLang="en-US" sz="1100" kern="0" dirty="0">
                <a:solidFill>
                  <a:srgbClr val="262626"/>
                </a:solidFill>
                <a:latin typeface="微软雅黑" panose="020B0503020204020204" pitchFamily="34" charset="-122"/>
                <a:ea typeface="微软雅黑" panose="020B0503020204020204" pitchFamily="34" charset="-122"/>
              </a:rPr>
              <a:t>某客户，做</a:t>
            </a:r>
            <a:r>
              <a:rPr lang="en-US" altLang="zh-CN" sz="1100" kern="0" dirty="0" err="1">
                <a:solidFill>
                  <a:srgbClr val="262626"/>
                </a:solidFill>
                <a:latin typeface="微软雅黑" panose="020B0503020204020204" pitchFamily="34" charset="-122"/>
                <a:ea typeface="微软雅黑" panose="020B0503020204020204" pitchFamily="34" charset="-122"/>
              </a:rPr>
              <a:t>IPoE</a:t>
            </a:r>
            <a:r>
              <a:rPr lang="en-US" altLang="zh-CN" sz="1100" kern="0" dirty="0">
                <a:solidFill>
                  <a:srgbClr val="262626"/>
                </a:solidFill>
                <a:latin typeface="微软雅黑" panose="020B0503020204020204" pitchFamily="34" charset="-122"/>
                <a:ea typeface="微软雅黑" panose="020B0503020204020204" pitchFamily="34" charset="-122"/>
              </a:rPr>
              <a:t> WEB</a:t>
            </a:r>
            <a:r>
              <a:rPr lang="zh-CN" altLang="en-US" sz="1100" kern="0" dirty="0">
                <a:solidFill>
                  <a:srgbClr val="262626"/>
                </a:solidFill>
                <a:latin typeface="微软雅黑" panose="020B0503020204020204" pitchFamily="34" charset="-122"/>
                <a:ea typeface="微软雅黑" panose="020B0503020204020204" pitchFamily="34" charset="-122"/>
              </a:rPr>
              <a:t>接入，设备做</a:t>
            </a:r>
            <a:r>
              <a:rPr lang="en-US" altLang="zh-CN" sz="1100" kern="0" dirty="0">
                <a:solidFill>
                  <a:srgbClr val="262626"/>
                </a:solidFill>
                <a:latin typeface="微软雅黑" panose="020B0503020204020204" pitchFamily="34" charset="-122"/>
                <a:ea typeface="微软雅黑" panose="020B0503020204020204" pitchFamily="34" charset="-122"/>
              </a:rPr>
              <a:t>WEB</a:t>
            </a:r>
            <a:r>
              <a:rPr lang="zh-CN" altLang="en-US" sz="1100" kern="0" dirty="0">
                <a:solidFill>
                  <a:srgbClr val="262626"/>
                </a:solidFill>
                <a:latin typeface="微软雅黑" panose="020B0503020204020204" pitchFamily="34" charset="-122"/>
                <a:ea typeface="微软雅黑" panose="020B0503020204020204" pitchFamily="34" charset="-122"/>
              </a:rPr>
              <a:t>接入网关，与城市热点服务器进行对接。</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defRPr/>
            </a:pPr>
            <a:r>
              <a:rPr lang="zh-CN" altLang="en-US" sz="1100" kern="0" dirty="0">
                <a:solidFill>
                  <a:srgbClr val="262626"/>
                </a:solidFill>
                <a:latin typeface="微软雅黑" panose="020B0503020204020204" pitchFamily="34" charset="-122"/>
                <a:ea typeface="微软雅黑" panose="020B0503020204020204" pitchFamily="34" charset="-122"/>
              </a:rPr>
              <a:t>在热点服务器上对用户做强制下线操作的时候，提示强制用户下线失败。</a:t>
            </a:r>
          </a:p>
        </p:txBody>
      </p:sp>
      <p:sp>
        <p:nvSpPr>
          <p:cNvPr id="5" name="矩形 4"/>
          <p:cNvSpPr/>
          <p:nvPr/>
        </p:nvSpPr>
        <p:spPr>
          <a:xfrm>
            <a:off x="953598" y="1059582"/>
            <a:ext cx="7073640" cy="230832"/>
          </a:xfrm>
          <a:prstGeom prst="rect">
            <a:avLst/>
          </a:prstGeom>
        </p:spPr>
        <p:txBody>
          <a:bodyPr wrap="square">
            <a:spAutoFit/>
          </a:bodyPr>
          <a:lstStyle/>
          <a:p>
            <a:pPr algn="just" defTabSz="685800" eaLnBrk="0" hangingPunct="0">
              <a:defRPr/>
            </a:pPr>
            <a:r>
              <a:rPr lang="zh-CN" altLang="en-US" sz="900" b="1" dirty="0">
                <a:solidFill>
                  <a:srgbClr val="4A4949"/>
                </a:solidFill>
                <a:latin typeface="微软雅黑" panose="020B0503020204020204" pitchFamily="34" charset="-122"/>
                <a:ea typeface="微软雅黑" panose="020B0503020204020204" pitchFamily="34" charset="-122"/>
              </a:rPr>
              <a:t>问题描述：</a:t>
            </a:r>
          </a:p>
        </p:txBody>
      </p:sp>
      <p:sp>
        <p:nvSpPr>
          <p:cNvPr id="21" name="标题 1"/>
          <p:cNvSpPr>
            <a:spLocks noGrp="1"/>
          </p:cNvSpPr>
          <p:nvPr>
            <p:ph type="title"/>
          </p:nvPr>
        </p:nvSpPr>
        <p:spPr/>
        <p:txBody>
          <a:bodyPr/>
          <a:lstStyle/>
          <a:p>
            <a:r>
              <a:rPr lang="zh-CN" altLang="en-US" dirty="0" smtClean="0"/>
              <a:t>案例</a:t>
            </a:r>
            <a:r>
              <a:rPr lang="en-US" altLang="zh-CN" dirty="0" smtClean="0"/>
              <a:t>2</a:t>
            </a:r>
            <a:r>
              <a:rPr lang="zh-CN" altLang="en-US" dirty="0" smtClean="0"/>
              <a:t>、</a:t>
            </a:r>
            <a:r>
              <a:rPr lang="en-US" altLang="zh-CN" dirty="0" smtClean="0"/>
              <a:t>Radius</a:t>
            </a:r>
            <a:r>
              <a:rPr lang="zh-CN" altLang="en-US" dirty="0" smtClean="0"/>
              <a:t>服务器强制</a:t>
            </a:r>
            <a:r>
              <a:rPr lang="zh-CN" altLang="en-US" dirty="0"/>
              <a:t>用户下线</a:t>
            </a:r>
            <a:r>
              <a:rPr lang="zh-CN" altLang="en-US" dirty="0" smtClean="0"/>
              <a:t>失败</a:t>
            </a:r>
            <a:endParaRPr lang="zh-CN" altLang="en-US" dirty="0"/>
          </a:p>
        </p:txBody>
      </p:sp>
      <p:sp>
        <p:nvSpPr>
          <p:cNvPr id="16" name="矩形 15"/>
          <p:cNvSpPr/>
          <p:nvPr/>
        </p:nvSpPr>
        <p:spPr>
          <a:xfrm>
            <a:off x="1015332" y="2212863"/>
            <a:ext cx="7236804" cy="1974405"/>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zh-CN" altLang="en-US" sz="1100" kern="0" dirty="0">
                <a:solidFill>
                  <a:srgbClr val="262626"/>
                </a:solidFill>
                <a:latin typeface="微软雅黑" panose="020B0503020204020204" pitchFamily="34" charset="-122"/>
                <a:ea typeface="微软雅黑" panose="020B0503020204020204" pitchFamily="34" charset="-122"/>
              </a:rPr>
              <a:t>检查配置，</a:t>
            </a:r>
            <a:r>
              <a:rPr lang="en-US" altLang="zh-CN" sz="1100" kern="0" dirty="0">
                <a:solidFill>
                  <a:srgbClr val="262626"/>
                </a:solidFill>
                <a:latin typeface="微软雅黑" panose="020B0503020204020204" pitchFamily="34" charset="-122"/>
                <a:ea typeface="微软雅黑" panose="020B0503020204020204" pitchFamily="34" charset="-122"/>
              </a:rPr>
              <a:t>DAE</a:t>
            </a:r>
            <a:r>
              <a:rPr lang="zh-CN" altLang="en-US" sz="1100" kern="0" dirty="0">
                <a:solidFill>
                  <a:srgbClr val="262626"/>
                </a:solidFill>
                <a:latin typeface="微软雅黑" panose="020B0503020204020204" pitchFamily="34" charset="-122"/>
                <a:ea typeface="微软雅黑" panose="020B0503020204020204" pitchFamily="34" charset="-122"/>
              </a:rPr>
              <a:t>配置正常。收集</a:t>
            </a:r>
            <a:r>
              <a:rPr lang="en-US" altLang="zh-CN" sz="1100" kern="0" dirty="0">
                <a:solidFill>
                  <a:srgbClr val="262626"/>
                </a:solidFill>
                <a:latin typeface="微软雅黑" panose="020B0503020204020204" pitchFamily="34" charset="-122"/>
                <a:ea typeface="微软雅黑" panose="020B0503020204020204" pitchFamily="34" charset="-122"/>
              </a:rPr>
              <a:t>debug</a:t>
            </a:r>
            <a:r>
              <a:rPr lang="zh-CN" altLang="en-US" sz="1100" kern="0" dirty="0">
                <a:solidFill>
                  <a:srgbClr val="262626"/>
                </a:solidFill>
                <a:latin typeface="微软雅黑" panose="020B0503020204020204" pitchFamily="34" charset="-122"/>
                <a:ea typeface="微软雅黑" panose="020B0503020204020204" pitchFamily="34" charset="-122"/>
              </a:rPr>
              <a:t>信息，有如下报错</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FF0000"/>
                </a:solidFill>
                <a:latin typeface="微软雅黑" panose="020B0503020204020204" pitchFamily="34" charset="-122"/>
                <a:ea typeface="微软雅黑" panose="020B0503020204020204" pitchFamily="34" charset="-122"/>
              </a:rPr>
              <a:t>The authenticator of DAE request packet is invalid. </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a:t>
            </a:r>
            <a:r>
              <a:rPr lang="zh-CN" altLang="en-US" sz="1100" kern="0" dirty="0">
                <a:solidFill>
                  <a:srgbClr val="262626"/>
                </a:solidFill>
                <a:latin typeface="微软雅黑" panose="020B0503020204020204" pitchFamily="34" charset="-122"/>
                <a:ea typeface="微软雅黑" panose="020B0503020204020204" pitchFamily="34" charset="-122"/>
              </a:rPr>
              <a:t>说明认证服务器的</a:t>
            </a:r>
            <a:r>
              <a:rPr lang="en-US" altLang="zh-CN" sz="1100" kern="0" dirty="0">
                <a:solidFill>
                  <a:srgbClr val="262626"/>
                </a:solidFill>
                <a:latin typeface="微软雅黑" panose="020B0503020204020204" pitchFamily="34" charset="-122"/>
                <a:ea typeface="微软雅黑" panose="020B0503020204020204" pitchFamily="34" charset="-122"/>
              </a:rPr>
              <a:t>DAE</a:t>
            </a:r>
            <a:r>
              <a:rPr lang="zh-CN" altLang="en-US" sz="1100" kern="0" dirty="0">
                <a:solidFill>
                  <a:srgbClr val="262626"/>
                </a:solidFill>
                <a:latin typeface="微软雅黑" panose="020B0503020204020204" pitchFamily="34" charset="-122"/>
                <a:ea typeface="微软雅黑" panose="020B0503020204020204" pitchFamily="34" charset="-122"/>
              </a:rPr>
              <a:t>秘钥与</a:t>
            </a:r>
            <a:r>
              <a:rPr lang="en-US" altLang="zh-CN" sz="1100" kern="0" dirty="0">
                <a:solidFill>
                  <a:srgbClr val="262626"/>
                </a:solidFill>
                <a:latin typeface="微软雅黑" panose="020B0503020204020204" pitchFamily="34" charset="-122"/>
                <a:ea typeface="微软雅黑" panose="020B0503020204020204" pitchFamily="34" charset="-122"/>
              </a:rPr>
              <a:t>BRAS</a:t>
            </a:r>
            <a:r>
              <a:rPr lang="zh-CN" altLang="en-US" sz="1100" kern="0" dirty="0">
                <a:solidFill>
                  <a:srgbClr val="262626"/>
                </a:solidFill>
                <a:latin typeface="微软雅黑" panose="020B0503020204020204" pitchFamily="34" charset="-122"/>
                <a:ea typeface="微软雅黑" panose="020B0503020204020204" pitchFamily="34" charset="-122"/>
              </a:rPr>
              <a:t>上可能不一致，或者</a:t>
            </a:r>
            <a:r>
              <a:rPr lang="en-US" altLang="zh-CN" sz="1100" kern="0" dirty="0">
                <a:solidFill>
                  <a:srgbClr val="262626"/>
                </a:solidFill>
                <a:latin typeface="微软雅黑" panose="020B0503020204020204" pitchFamily="34" charset="-122"/>
                <a:ea typeface="微软雅黑" panose="020B0503020204020204" pitchFamily="34" charset="-122"/>
              </a:rPr>
              <a:t>Radius</a:t>
            </a:r>
            <a:r>
              <a:rPr lang="zh-CN" altLang="en-US" sz="1100" kern="0" dirty="0">
                <a:solidFill>
                  <a:srgbClr val="262626"/>
                </a:solidFill>
                <a:latin typeface="微软雅黑" panose="020B0503020204020204" pitchFamily="34" charset="-122"/>
                <a:ea typeface="微软雅黑" panose="020B0503020204020204" pitchFamily="34" charset="-122"/>
              </a:rPr>
              <a:t>服务器的</a:t>
            </a:r>
            <a:r>
              <a:rPr lang="en-US" altLang="zh-CN" sz="1100" kern="0" dirty="0">
                <a:solidFill>
                  <a:srgbClr val="262626"/>
                </a:solidFill>
                <a:latin typeface="微软雅黑" panose="020B0503020204020204" pitchFamily="34" charset="-122"/>
                <a:ea typeface="微软雅黑" panose="020B0503020204020204" pitchFamily="34" charset="-122"/>
              </a:rPr>
              <a:t>DAE</a:t>
            </a:r>
            <a:r>
              <a:rPr lang="zh-CN" altLang="en-US" sz="1100" kern="0" dirty="0">
                <a:solidFill>
                  <a:srgbClr val="262626"/>
                </a:solidFill>
                <a:latin typeface="微软雅黑" panose="020B0503020204020204" pitchFamily="34" charset="-122"/>
                <a:ea typeface="微软雅黑" panose="020B0503020204020204" pitchFamily="34" charset="-122"/>
              </a:rPr>
              <a:t>功能配置错误导致。</a:t>
            </a:r>
          </a:p>
          <a:p>
            <a:pPr defTabSz="914378" fontAlgn="auto">
              <a:lnSpc>
                <a:spcPct val="120000"/>
              </a:lnSpc>
              <a:spcBef>
                <a:spcPts val="600"/>
              </a:spcBef>
              <a:spcAft>
                <a:spcPts val="0"/>
              </a:spcAft>
            </a:pP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Jun 27 17:24:08:369 2016 bras RADIUS/7/EVENT: -MDC=1; </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Sent DAE reply packet successfully. </a:t>
            </a: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*Jun 27 17:24:08:370 2016 bras RADIUS/7/PACKET: -MDC=1; </a:t>
            </a:r>
          </a:p>
          <a:p>
            <a:pPr defTabSz="914378" fontAlgn="auto">
              <a:lnSpc>
                <a:spcPct val="120000"/>
              </a:lnSpc>
              <a:spcBef>
                <a:spcPts val="600"/>
              </a:spcBef>
              <a:spcAft>
                <a:spcPts val="0"/>
              </a:spcAft>
            </a:pPr>
            <a:r>
              <a:rPr lang="en-US" altLang="zh-CN" sz="1100" kern="0" dirty="0">
                <a:solidFill>
                  <a:srgbClr val="FF0000"/>
                </a:solidFill>
                <a:latin typeface="微软雅黑" panose="020B0503020204020204" pitchFamily="34" charset="-122"/>
                <a:ea typeface="微软雅黑" panose="020B0503020204020204" pitchFamily="34" charset="-122"/>
              </a:rPr>
              <a:t>Error-Cause=404</a:t>
            </a:r>
          </a:p>
        </p:txBody>
      </p:sp>
      <p:sp>
        <p:nvSpPr>
          <p:cNvPr id="17" name="矩形 16"/>
          <p:cNvSpPr/>
          <p:nvPr/>
        </p:nvSpPr>
        <p:spPr>
          <a:xfrm>
            <a:off x="953598" y="1931953"/>
            <a:ext cx="7073640" cy="230832"/>
          </a:xfrm>
          <a:prstGeom prst="rect">
            <a:avLst/>
          </a:prstGeom>
        </p:spPr>
        <p:txBody>
          <a:bodyPr wrap="square">
            <a:spAutoFit/>
          </a:bodyPr>
          <a:lstStyle/>
          <a:p>
            <a:pPr algn="just" defTabSz="685800" eaLnBrk="0" hangingPunct="0">
              <a:defRPr/>
            </a:pPr>
            <a:r>
              <a:rPr lang="zh-CN" altLang="en-US" sz="900" b="1" dirty="0">
                <a:solidFill>
                  <a:srgbClr val="4A4949"/>
                </a:solidFill>
                <a:latin typeface="微软雅黑" panose="020B0503020204020204" pitchFamily="34" charset="-122"/>
                <a:ea typeface="微软雅黑" panose="020B0503020204020204" pitchFamily="34" charset="-122"/>
              </a:rPr>
              <a:t>排查过程：</a:t>
            </a:r>
          </a:p>
        </p:txBody>
      </p:sp>
      <p:sp>
        <p:nvSpPr>
          <p:cNvPr id="14" name="矩形 13"/>
          <p:cNvSpPr/>
          <p:nvPr/>
        </p:nvSpPr>
        <p:spPr>
          <a:xfrm>
            <a:off x="1007604" y="4446546"/>
            <a:ext cx="7236804" cy="344515"/>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zh-CN" altLang="en-US" sz="1100" kern="0" dirty="0">
                <a:solidFill>
                  <a:srgbClr val="262626"/>
                </a:solidFill>
                <a:latin typeface="微软雅黑" panose="020B0503020204020204" pitchFamily="34" charset="-122"/>
                <a:ea typeface="微软雅黑" panose="020B0503020204020204" pitchFamily="34" charset="-122"/>
              </a:rPr>
              <a:t>重新配置</a:t>
            </a:r>
            <a:r>
              <a:rPr lang="en-US" altLang="zh-CN" sz="1100" kern="0" dirty="0">
                <a:solidFill>
                  <a:srgbClr val="262626"/>
                </a:solidFill>
                <a:latin typeface="微软雅黑" panose="020B0503020204020204" pitchFamily="34" charset="-122"/>
                <a:ea typeface="微软雅黑" panose="020B0503020204020204" pitchFamily="34" charset="-122"/>
              </a:rPr>
              <a:t>DAE</a:t>
            </a:r>
            <a:r>
              <a:rPr lang="zh-CN" altLang="en-US" sz="1100" kern="0" dirty="0">
                <a:solidFill>
                  <a:srgbClr val="262626"/>
                </a:solidFill>
                <a:latin typeface="微软雅黑" panose="020B0503020204020204" pitchFamily="34" charset="-122"/>
                <a:ea typeface="微软雅黑" panose="020B0503020204020204" pitchFamily="34" charset="-122"/>
              </a:rPr>
              <a:t>秘钥，确保两端一致，问题解决</a:t>
            </a:r>
          </a:p>
        </p:txBody>
      </p:sp>
      <p:sp>
        <p:nvSpPr>
          <p:cNvPr id="15" name="矩形 14"/>
          <p:cNvSpPr/>
          <p:nvPr/>
        </p:nvSpPr>
        <p:spPr>
          <a:xfrm>
            <a:off x="945870" y="4191930"/>
            <a:ext cx="7073640" cy="230832"/>
          </a:xfrm>
          <a:prstGeom prst="rect">
            <a:avLst/>
          </a:prstGeom>
        </p:spPr>
        <p:txBody>
          <a:bodyPr wrap="square">
            <a:spAutoFit/>
          </a:bodyPr>
          <a:lstStyle/>
          <a:p>
            <a:pPr algn="just" defTabSz="685800" eaLnBrk="0" hangingPunct="0">
              <a:defRPr/>
            </a:pPr>
            <a:r>
              <a:rPr lang="zh-CN" altLang="en-US" sz="900" b="1" dirty="0">
                <a:solidFill>
                  <a:srgbClr val="4A4949"/>
                </a:solidFill>
                <a:latin typeface="微软雅黑" panose="020B0503020204020204" pitchFamily="34" charset="-122"/>
                <a:ea typeface="微软雅黑" panose="020B0503020204020204" pitchFamily="34" charset="-122"/>
              </a:rPr>
              <a:t>解决方案：</a:t>
            </a:r>
          </a:p>
        </p:txBody>
      </p:sp>
    </p:spTree>
    <p:extLst>
      <p:ext uri="{BB962C8B-B14F-4D97-AF65-F5344CB8AC3E}">
        <p14:creationId xmlns:p14="http://schemas.microsoft.com/office/powerpoint/2010/main" val="265626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6189" y="373064"/>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34" name="矩形 33"/>
          <p:cNvSpPr/>
          <p:nvPr/>
        </p:nvSpPr>
        <p:spPr>
          <a:xfrm>
            <a:off x="1015332" y="1318591"/>
            <a:ext cx="7236804" cy="439370"/>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defRPr/>
            </a:pPr>
            <a:r>
              <a:rPr lang="zh-CN" altLang="en-US" sz="1100" kern="0" dirty="0">
                <a:solidFill>
                  <a:srgbClr val="262626"/>
                </a:solidFill>
                <a:latin typeface="微软雅黑" panose="020B0503020204020204" pitchFamily="34" charset="-122"/>
                <a:ea typeface="微软雅黑" panose="020B0503020204020204" pitchFamily="34" charset="-122"/>
              </a:rPr>
              <a:t>某运营商客户，使用我司</a:t>
            </a:r>
            <a:r>
              <a:rPr lang="en-US" altLang="zh-CN" sz="1100" kern="0" dirty="0">
                <a:solidFill>
                  <a:srgbClr val="262626"/>
                </a:solidFill>
                <a:latin typeface="微软雅黑" panose="020B0503020204020204" pitchFamily="34" charset="-122"/>
                <a:ea typeface="微软雅黑" panose="020B0503020204020204" pitchFamily="34" charset="-122"/>
              </a:rPr>
              <a:t>CR16018-F</a:t>
            </a:r>
            <a:r>
              <a:rPr lang="zh-CN" altLang="en-US" sz="1100" kern="0" dirty="0">
                <a:solidFill>
                  <a:srgbClr val="262626"/>
                </a:solidFill>
                <a:latin typeface="微软雅黑" panose="020B0503020204020204" pitchFamily="34" charset="-122"/>
                <a:ea typeface="微软雅黑" panose="020B0503020204020204" pitchFamily="34" charset="-122"/>
              </a:rPr>
              <a:t>原位替换友商设备做</a:t>
            </a:r>
            <a:r>
              <a:rPr lang="en-US" altLang="zh-CN" sz="1100" kern="0" dirty="0">
                <a:solidFill>
                  <a:srgbClr val="262626"/>
                </a:solidFill>
                <a:latin typeface="微软雅黑" panose="020B0503020204020204" pitchFamily="34" charset="-122"/>
                <a:ea typeface="微软雅黑" panose="020B0503020204020204" pitchFamily="34" charset="-122"/>
              </a:rPr>
              <a:t>WEB</a:t>
            </a:r>
            <a:r>
              <a:rPr lang="zh-CN" altLang="en-US" sz="1100" kern="0" dirty="0">
                <a:solidFill>
                  <a:srgbClr val="262626"/>
                </a:solidFill>
                <a:latin typeface="微软雅黑" panose="020B0503020204020204" pitchFamily="34" charset="-122"/>
                <a:ea typeface="微软雅黑" panose="020B0503020204020204" pitchFamily="34" charset="-122"/>
              </a:rPr>
              <a:t>接入网关，与第三方服务器进行对接。上线之后，发现终端用户，首次登录时，需要清空浏览器缓存之后，才能正常认证上线，否则会提示认证超时。</a:t>
            </a:r>
          </a:p>
        </p:txBody>
      </p:sp>
      <p:sp>
        <p:nvSpPr>
          <p:cNvPr id="5" name="矩形 4"/>
          <p:cNvSpPr/>
          <p:nvPr/>
        </p:nvSpPr>
        <p:spPr>
          <a:xfrm>
            <a:off x="953598" y="1059582"/>
            <a:ext cx="7073640" cy="230832"/>
          </a:xfrm>
          <a:prstGeom prst="rect">
            <a:avLst/>
          </a:prstGeom>
        </p:spPr>
        <p:txBody>
          <a:bodyPr wrap="square">
            <a:spAutoFit/>
          </a:bodyPr>
          <a:lstStyle/>
          <a:p>
            <a:pPr algn="just" defTabSz="685800" eaLnBrk="0" hangingPunct="0">
              <a:defRPr/>
            </a:pPr>
            <a:r>
              <a:rPr lang="zh-CN" altLang="en-US" sz="900" b="1" dirty="0">
                <a:solidFill>
                  <a:srgbClr val="4A4949"/>
                </a:solidFill>
                <a:latin typeface="微软雅黑" panose="020B0503020204020204" pitchFamily="34" charset="-122"/>
                <a:ea typeface="微软雅黑" panose="020B0503020204020204" pitchFamily="34" charset="-122"/>
              </a:rPr>
              <a:t>问题描述：</a:t>
            </a:r>
          </a:p>
        </p:txBody>
      </p:sp>
      <p:sp>
        <p:nvSpPr>
          <p:cNvPr id="21" name="标题 1"/>
          <p:cNvSpPr>
            <a:spLocks noGrp="1"/>
          </p:cNvSpPr>
          <p:nvPr>
            <p:ph type="title"/>
          </p:nvPr>
        </p:nvSpPr>
        <p:spPr/>
        <p:txBody>
          <a:bodyPr/>
          <a:lstStyle/>
          <a:p>
            <a:r>
              <a:rPr lang="zh-CN" altLang="en-US" dirty="0" smtClean="0"/>
              <a:t>案例</a:t>
            </a:r>
            <a:r>
              <a:rPr lang="en-US" altLang="zh-CN" dirty="0" smtClean="0"/>
              <a:t>3</a:t>
            </a:r>
            <a:r>
              <a:rPr lang="zh-CN" altLang="en-US" dirty="0" smtClean="0"/>
              <a:t>、</a:t>
            </a:r>
            <a:r>
              <a:rPr lang="en-US" altLang="zh-CN" dirty="0" smtClean="0"/>
              <a:t>WEB</a:t>
            </a:r>
            <a:r>
              <a:rPr lang="zh-CN" altLang="en-US" dirty="0" smtClean="0"/>
              <a:t>用户首次登录清空缓存才能上线</a:t>
            </a:r>
            <a:endParaRPr lang="zh-CN" altLang="en-US" dirty="0"/>
          </a:p>
        </p:txBody>
      </p:sp>
      <p:sp>
        <p:nvSpPr>
          <p:cNvPr id="16" name="矩形 15"/>
          <p:cNvSpPr/>
          <p:nvPr/>
        </p:nvSpPr>
        <p:spPr>
          <a:xfrm>
            <a:off x="1015332" y="2006409"/>
            <a:ext cx="3556668" cy="1758048"/>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zh-CN" altLang="en-US" sz="1100" kern="0" dirty="0">
                <a:solidFill>
                  <a:srgbClr val="262626"/>
                </a:solidFill>
                <a:latin typeface="微软雅黑" panose="020B0503020204020204" pitchFamily="34" charset="-122"/>
                <a:ea typeface="微软雅黑" panose="020B0503020204020204" pitchFamily="34" charset="-122"/>
              </a:rPr>
              <a:t>配置检查未发现异常，服务器侧用户认证日志排查，反馈</a:t>
            </a:r>
            <a:r>
              <a:rPr lang="en-US" altLang="zh-CN" sz="1100" kern="0" dirty="0">
                <a:solidFill>
                  <a:srgbClr val="262626"/>
                </a:solidFill>
                <a:latin typeface="微软雅黑" panose="020B0503020204020204" pitchFamily="34" charset="-122"/>
                <a:ea typeface="微软雅黑" panose="020B0503020204020204" pitchFamily="34" charset="-122"/>
              </a:rPr>
              <a:t>BRAS</a:t>
            </a:r>
            <a:r>
              <a:rPr lang="zh-CN" altLang="en-US" sz="1100" kern="0" dirty="0">
                <a:solidFill>
                  <a:srgbClr val="262626"/>
                </a:solidFill>
                <a:latin typeface="微软雅黑" panose="020B0503020204020204" pitchFamily="34" charset="-122"/>
                <a:ea typeface="微软雅黑" panose="020B0503020204020204" pitchFamily="34" charset="-122"/>
              </a:rPr>
              <a:t>未响应</a:t>
            </a:r>
            <a:r>
              <a:rPr lang="en-US" altLang="zh-CN" sz="1100" kern="0" dirty="0">
                <a:solidFill>
                  <a:srgbClr val="262626"/>
                </a:solidFill>
                <a:latin typeface="微软雅黑" panose="020B0503020204020204" pitchFamily="34" charset="-122"/>
                <a:ea typeface="微软雅黑" panose="020B0503020204020204" pitchFamily="34" charset="-122"/>
              </a:rPr>
              <a:t>Portal</a:t>
            </a:r>
            <a:r>
              <a:rPr lang="zh-CN" altLang="en-US" sz="1100" kern="0" dirty="0">
                <a:solidFill>
                  <a:srgbClr val="262626"/>
                </a:solidFill>
                <a:latin typeface="微软雅黑" panose="020B0503020204020204" pitchFamily="34" charset="-122"/>
                <a:ea typeface="微软雅黑" panose="020B0503020204020204" pitchFamily="34" charset="-122"/>
              </a:rPr>
              <a:t>服务器认证请求报文。</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zh-CN" altLang="en-US" sz="1100" kern="0" dirty="0">
                <a:solidFill>
                  <a:srgbClr val="262626"/>
                </a:solidFill>
                <a:latin typeface="微软雅黑" panose="020B0503020204020204" pitchFamily="34" charset="-122"/>
                <a:ea typeface="微软雅黑" panose="020B0503020204020204" pitchFamily="34" charset="-122"/>
              </a:rPr>
              <a:t>从解析的抓包报文来看，服务器发给</a:t>
            </a:r>
            <a:r>
              <a:rPr lang="en-US" altLang="zh-CN" sz="1100" kern="0" dirty="0">
                <a:solidFill>
                  <a:srgbClr val="262626"/>
                </a:solidFill>
                <a:latin typeface="微软雅黑" panose="020B0503020204020204" pitchFamily="34" charset="-122"/>
                <a:ea typeface="微软雅黑" panose="020B0503020204020204" pitchFamily="34" charset="-122"/>
              </a:rPr>
              <a:t>BRAS</a:t>
            </a:r>
            <a:r>
              <a:rPr lang="zh-CN" altLang="en-US" sz="1100" kern="0" dirty="0">
                <a:solidFill>
                  <a:srgbClr val="262626"/>
                </a:solidFill>
                <a:latin typeface="微软雅黑" panose="020B0503020204020204" pitchFamily="34" charset="-122"/>
                <a:ea typeface="微软雅黑" panose="020B0503020204020204" pitchFamily="34" charset="-122"/>
              </a:rPr>
              <a:t>携带的用户</a:t>
            </a:r>
            <a:r>
              <a:rPr lang="en-US" altLang="zh-CN" sz="1100" kern="0" dirty="0">
                <a:solidFill>
                  <a:srgbClr val="262626"/>
                </a:solidFill>
                <a:latin typeface="微软雅黑" panose="020B0503020204020204" pitchFamily="34" charset="-122"/>
                <a:ea typeface="微软雅黑" panose="020B0503020204020204" pitchFamily="34" charset="-122"/>
              </a:rPr>
              <a:t>IP</a:t>
            </a:r>
            <a:r>
              <a:rPr lang="zh-CN" altLang="en-US" sz="1100" kern="0" dirty="0">
                <a:solidFill>
                  <a:srgbClr val="262626"/>
                </a:solidFill>
                <a:latin typeface="微软雅黑" panose="020B0503020204020204" pitchFamily="34" charset="-122"/>
                <a:ea typeface="微软雅黑" panose="020B0503020204020204" pitchFamily="34" charset="-122"/>
              </a:rPr>
              <a:t>地址非用户真实</a:t>
            </a:r>
            <a:r>
              <a:rPr lang="en-US" altLang="zh-CN" sz="1100" kern="0" dirty="0">
                <a:solidFill>
                  <a:srgbClr val="262626"/>
                </a:solidFill>
                <a:latin typeface="微软雅黑" panose="020B0503020204020204" pitchFamily="34" charset="-122"/>
                <a:ea typeface="微软雅黑" panose="020B0503020204020204" pitchFamily="34" charset="-122"/>
              </a:rPr>
              <a:t>IP</a:t>
            </a:r>
            <a:r>
              <a:rPr lang="zh-CN" altLang="en-US" sz="1100" kern="0" dirty="0">
                <a:solidFill>
                  <a:srgbClr val="262626"/>
                </a:solidFill>
                <a:latin typeface="微软雅黑" panose="020B0503020204020204" pitchFamily="34" charset="-122"/>
                <a:ea typeface="微软雅黑" panose="020B0503020204020204" pitchFamily="34" charset="-122"/>
              </a:rPr>
              <a:t>地址。因该用户</a:t>
            </a:r>
            <a:r>
              <a:rPr lang="en-US" altLang="zh-CN" sz="1100" kern="0" dirty="0">
                <a:solidFill>
                  <a:srgbClr val="262626"/>
                </a:solidFill>
                <a:latin typeface="微软雅黑" panose="020B0503020204020204" pitchFamily="34" charset="-122"/>
                <a:ea typeface="微软雅黑" panose="020B0503020204020204" pitchFamily="34" charset="-122"/>
              </a:rPr>
              <a:t>IP</a:t>
            </a:r>
            <a:r>
              <a:rPr lang="zh-CN" altLang="en-US" sz="1100" kern="0" dirty="0">
                <a:solidFill>
                  <a:srgbClr val="262626"/>
                </a:solidFill>
                <a:latin typeface="微软雅黑" panose="020B0503020204020204" pitchFamily="34" charset="-122"/>
                <a:ea typeface="微软雅黑" panose="020B0503020204020204" pitchFamily="34" charset="-122"/>
              </a:rPr>
              <a:t>为终端携带的地址，对抓包进行深入分析，发现终端在浏览器缓存</a:t>
            </a:r>
            <a:r>
              <a:rPr lang="en-US" altLang="zh-CN" sz="1100" kern="0" dirty="0">
                <a:solidFill>
                  <a:srgbClr val="262626"/>
                </a:solidFill>
                <a:latin typeface="微软雅黑" panose="020B0503020204020204" pitchFamily="34" charset="-122"/>
                <a:ea typeface="微软雅黑" panose="020B0503020204020204" pitchFamily="34" charset="-122"/>
              </a:rPr>
              <a:t>cookie</a:t>
            </a:r>
            <a:r>
              <a:rPr lang="zh-CN" altLang="en-US" sz="1100" kern="0" dirty="0">
                <a:solidFill>
                  <a:srgbClr val="262626"/>
                </a:solidFill>
                <a:latin typeface="微软雅黑" panose="020B0503020204020204" pitchFamily="34" charset="-122"/>
                <a:ea typeface="微软雅黑" panose="020B0503020204020204" pitchFamily="34" charset="-122"/>
              </a:rPr>
              <a:t>中携带有原友商</a:t>
            </a:r>
            <a:r>
              <a:rPr lang="en-US" altLang="zh-CN" sz="1100" kern="0" dirty="0">
                <a:solidFill>
                  <a:srgbClr val="262626"/>
                </a:solidFill>
                <a:latin typeface="微软雅黑" panose="020B0503020204020204" pitchFamily="34" charset="-122"/>
                <a:ea typeface="微软雅黑" panose="020B0503020204020204" pitchFamily="34" charset="-122"/>
              </a:rPr>
              <a:t>BRAS</a:t>
            </a:r>
            <a:r>
              <a:rPr lang="zh-CN" altLang="en-US" sz="1100" kern="0" dirty="0">
                <a:solidFill>
                  <a:srgbClr val="262626"/>
                </a:solidFill>
                <a:latin typeface="微软雅黑" panose="020B0503020204020204" pitchFamily="34" charset="-122"/>
                <a:ea typeface="微软雅黑" panose="020B0503020204020204" pitchFamily="34" charset="-122"/>
              </a:rPr>
              <a:t>给分配的</a:t>
            </a:r>
            <a:r>
              <a:rPr lang="en-US" altLang="zh-CN" sz="1100" kern="0" dirty="0" err="1">
                <a:solidFill>
                  <a:srgbClr val="262626"/>
                </a:solidFill>
                <a:latin typeface="微软雅黑" panose="020B0503020204020204" pitchFamily="34" charset="-122"/>
                <a:ea typeface="微软雅黑" panose="020B0503020204020204" pitchFamily="34" charset="-122"/>
              </a:rPr>
              <a:t>wlanuserip</a:t>
            </a:r>
            <a:r>
              <a:rPr lang="zh-CN" altLang="en-US" sz="1100" kern="0" dirty="0">
                <a:solidFill>
                  <a:srgbClr val="262626"/>
                </a:solidFill>
                <a:latin typeface="微软雅黑" panose="020B0503020204020204" pitchFamily="34" charset="-122"/>
                <a:ea typeface="微软雅黑" panose="020B0503020204020204" pitchFamily="34" charset="-122"/>
              </a:rPr>
              <a:t>地址，而服务器提取该地址作为用户</a:t>
            </a:r>
            <a:r>
              <a:rPr lang="en-US" altLang="zh-CN" sz="1100" kern="0" dirty="0">
                <a:solidFill>
                  <a:srgbClr val="262626"/>
                </a:solidFill>
                <a:latin typeface="微软雅黑" panose="020B0503020204020204" pitchFamily="34" charset="-122"/>
                <a:ea typeface="微软雅黑" panose="020B0503020204020204" pitchFamily="34" charset="-122"/>
              </a:rPr>
              <a:t>IP</a:t>
            </a:r>
            <a:r>
              <a:rPr lang="zh-CN" altLang="en-US" sz="1100" kern="0" dirty="0">
                <a:solidFill>
                  <a:srgbClr val="262626"/>
                </a:solidFill>
                <a:latin typeface="微软雅黑" panose="020B0503020204020204" pitchFamily="34" charset="-122"/>
                <a:ea typeface="微软雅黑" panose="020B0503020204020204" pitchFamily="34" charset="-122"/>
              </a:rPr>
              <a:t>地址发送给</a:t>
            </a:r>
            <a:r>
              <a:rPr lang="en-US" altLang="zh-CN" sz="1100" kern="0" dirty="0">
                <a:solidFill>
                  <a:srgbClr val="262626"/>
                </a:solidFill>
                <a:latin typeface="微软雅黑" panose="020B0503020204020204" pitchFamily="34" charset="-122"/>
                <a:ea typeface="微软雅黑" panose="020B0503020204020204" pitchFamily="34" charset="-122"/>
              </a:rPr>
              <a:t>BRAS</a:t>
            </a:r>
            <a:r>
              <a:rPr lang="zh-CN" altLang="en-US" sz="1100" kern="0" dirty="0">
                <a:solidFill>
                  <a:srgbClr val="262626"/>
                </a:solidFill>
                <a:latin typeface="微软雅黑" panose="020B0503020204020204" pitchFamily="34" charset="-122"/>
                <a:ea typeface="微软雅黑" panose="020B0503020204020204" pitchFamily="34" charset="-122"/>
              </a:rPr>
              <a:t>，</a:t>
            </a:r>
            <a:r>
              <a:rPr lang="en-US" altLang="zh-CN" sz="1100" kern="0" dirty="0">
                <a:solidFill>
                  <a:srgbClr val="262626"/>
                </a:solidFill>
                <a:latin typeface="微软雅黑" panose="020B0503020204020204" pitchFamily="34" charset="-122"/>
                <a:ea typeface="微软雅黑" panose="020B0503020204020204" pitchFamily="34" charset="-122"/>
              </a:rPr>
              <a:t>BRAS</a:t>
            </a:r>
            <a:r>
              <a:rPr lang="zh-CN" altLang="en-US" sz="1100" kern="0" dirty="0">
                <a:solidFill>
                  <a:srgbClr val="262626"/>
                </a:solidFill>
                <a:latin typeface="微软雅黑" panose="020B0503020204020204" pitchFamily="34" charset="-122"/>
                <a:ea typeface="微软雅黑" panose="020B0503020204020204" pitchFamily="34" charset="-122"/>
              </a:rPr>
              <a:t>上无此</a:t>
            </a:r>
            <a:r>
              <a:rPr lang="en-US" altLang="zh-CN" sz="1100" kern="0" dirty="0">
                <a:solidFill>
                  <a:srgbClr val="262626"/>
                </a:solidFill>
                <a:latin typeface="微软雅黑" panose="020B0503020204020204" pitchFamily="34" charset="-122"/>
                <a:ea typeface="微软雅黑" panose="020B0503020204020204" pitchFamily="34" charset="-122"/>
              </a:rPr>
              <a:t>IP</a:t>
            </a:r>
            <a:r>
              <a:rPr lang="zh-CN" altLang="en-US" sz="1100" kern="0" dirty="0">
                <a:solidFill>
                  <a:srgbClr val="262626"/>
                </a:solidFill>
                <a:latin typeface="微软雅黑" panose="020B0503020204020204" pitchFamily="34" charset="-122"/>
                <a:ea typeface="微软雅黑" panose="020B0503020204020204" pitchFamily="34" charset="-122"/>
              </a:rPr>
              <a:t>地址记录，导致无法响应，认证超时。</a:t>
            </a:r>
            <a:endParaRPr lang="en-US" altLang="zh-CN" sz="1100" kern="0" dirty="0">
              <a:solidFill>
                <a:srgbClr val="262626"/>
              </a:solidFill>
              <a:latin typeface="微软雅黑" panose="020B0503020204020204" pitchFamily="34" charset="-122"/>
              <a:ea typeface="微软雅黑" panose="020B0503020204020204" pitchFamily="34" charset="-122"/>
            </a:endParaRPr>
          </a:p>
        </p:txBody>
      </p:sp>
      <p:sp>
        <p:nvSpPr>
          <p:cNvPr id="17" name="矩形 16"/>
          <p:cNvSpPr/>
          <p:nvPr/>
        </p:nvSpPr>
        <p:spPr>
          <a:xfrm>
            <a:off x="942626" y="1761661"/>
            <a:ext cx="7073640" cy="230832"/>
          </a:xfrm>
          <a:prstGeom prst="rect">
            <a:avLst/>
          </a:prstGeom>
        </p:spPr>
        <p:txBody>
          <a:bodyPr wrap="square">
            <a:spAutoFit/>
          </a:bodyPr>
          <a:lstStyle/>
          <a:p>
            <a:pPr algn="just" defTabSz="685800" eaLnBrk="0" hangingPunct="0">
              <a:defRPr/>
            </a:pPr>
            <a:r>
              <a:rPr lang="zh-CN" altLang="en-US" sz="900" b="1" dirty="0">
                <a:solidFill>
                  <a:srgbClr val="4A4949"/>
                </a:solidFill>
                <a:latin typeface="微软雅黑" panose="020B0503020204020204" pitchFamily="34" charset="-122"/>
                <a:ea typeface="微软雅黑" panose="020B0503020204020204" pitchFamily="34" charset="-122"/>
              </a:rPr>
              <a:t>排查过程：</a:t>
            </a:r>
          </a:p>
        </p:txBody>
      </p:sp>
      <p:sp>
        <p:nvSpPr>
          <p:cNvPr id="14" name="矩形 13"/>
          <p:cNvSpPr/>
          <p:nvPr/>
        </p:nvSpPr>
        <p:spPr>
          <a:xfrm>
            <a:off x="1007604" y="4029912"/>
            <a:ext cx="7236804" cy="864096"/>
          </a:xfrm>
          <a:prstGeom prst="rect">
            <a:avLst/>
          </a:prstGeom>
          <a:solidFill>
            <a:schemeClr val="bg1">
              <a:lumMod val="85000"/>
            </a:schemeClr>
          </a:solidFill>
          <a:ln w="12700" cap="flat" cmpd="sng" algn="ctr">
            <a:noFill/>
            <a:prstDash val="sysDot"/>
          </a:ln>
          <a:effectLst/>
        </p:spPr>
        <p:txBody>
          <a:bodyPr tIns="216000" bIns="324000" rtlCol="0" anchor="ctr"/>
          <a:lstStyle/>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1</a:t>
            </a:r>
            <a:r>
              <a:rPr lang="zh-CN" altLang="en-US" sz="1100" kern="0" dirty="0">
                <a:solidFill>
                  <a:srgbClr val="262626"/>
                </a:solidFill>
                <a:latin typeface="微软雅黑" panose="020B0503020204020204" pitchFamily="34" charset="-122"/>
                <a:ea typeface="微软雅黑" panose="020B0503020204020204" pitchFamily="34" charset="-122"/>
              </a:rPr>
              <a:t>、清空浏览器缓存；</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2</a:t>
            </a:r>
            <a:r>
              <a:rPr lang="zh-CN" altLang="en-US" sz="1100" kern="0" dirty="0">
                <a:solidFill>
                  <a:srgbClr val="262626"/>
                </a:solidFill>
                <a:latin typeface="微软雅黑" panose="020B0503020204020204" pitchFamily="34" charset="-122"/>
                <a:ea typeface="微软雅黑" panose="020B0503020204020204" pitchFamily="34" charset="-122"/>
              </a:rPr>
              <a:t>、服务器侧无法修改，</a:t>
            </a:r>
            <a:r>
              <a:rPr lang="en-US" altLang="zh-CN" sz="1100" kern="0" dirty="0">
                <a:solidFill>
                  <a:srgbClr val="262626"/>
                </a:solidFill>
                <a:latin typeface="微软雅黑" panose="020B0503020204020204" pitchFamily="34" charset="-122"/>
                <a:ea typeface="微软雅黑" panose="020B0503020204020204" pitchFamily="34" charset="-122"/>
              </a:rPr>
              <a:t>BRAS</a:t>
            </a:r>
            <a:r>
              <a:rPr lang="zh-CN" altLang="en-US" sz="1100" kern="0" dirty="0">
                <a:solidFill>
                  <a:srgbClr val="262626"/>
                </a:solidFill>
                <a:latin typeface="微软雅黑" panose="020B0503020204020204" pitchFamily="34" charset="-122"/>
                <a:ea typeface="微软雅黑" panose="020B0503020204020204" pitchFamily="34" charset="-122"/>
              </a:rPr>
              <a:t>侧根据服务器提取关键字的特点，在</a:t>
            </a:r>
            <a:r>
              <a:rPr lang="en-US" altLang="zh-CN" sz="1100" kern="0" dirty="0">
                <a:solidFill>
                  <a:srgbClr val="262626"/>
                </a:solidFill>
                <a:latin typeface="微软雅黑" panose="020B0503020204020204" pitchFamily="34" charset="-122"/>
                <a:ea typeface="微软雅黑" panose="020B0503020204020204" pitchFamily="34" charset="-122"/>
              </a:rPr>
              <a:t>URL</a:t>
            </a:r>
            <a:r>
              <a:rPr lang="zh-CN" altLang="en-US" sz="1100" kern="0" dirty="0">
                <a:solidFill>
                  <a:srgbClr val="262626"/>
                </a:solidFill>
                <a:latin typeface="微软雅黑" panose="020B0503020204020204" pitchFamily="34" charset="-122"/>
                <a:ea typeface="微软雅黑" panose="020B0503020204020204" pitchFamily="34" charset="-122"/>
              </a:rPr>
              <a:t>推送中添加</a:t>
            </a:r>
            <a:r>
              <a:rPr lang="en-US" altLang="zh-CN" sz="1100" kern="0" dirty="0" err="1">
                <a:solidFill>
                  <a:srgbClr val="262626"/>
                </a:solidFill>
                <a:latin typeface="微软雅黑" panose="020B0503020204020204" pitchFamily="34" charset="-122"/>
                <a:ea typeface="微软雅黑" panose="020B0503020204020204" pitchFamily="34" charset="-122"/>
              </a:rPr>
              <a:t>wlanuserip</a:t>
            </a:r>
            <a:r>
              <a:rPr lang="zh-CN" altLang="en-US" sz="1100" kern="0" dirty="0">
                <a:solidFill>
                  <a:srgbClr val="262626"/>
                </a:solidFill>
                <a:latin typeface="微软雅黑" panose="020B0503020204020204" pitchFamily="34" charset="-122"/>
                <a:ea typeface="微软雅黑" panose="020B0503020204020204" pitchFamily="34" charset="-122"/>
              </a:rPr>
              <a:t>，填充用户</a:t>
            </a:r>
            <a:r>
              <a:rPr lang="en-US" altLang="zh-CN" sz="1100" kern="0" dirty="0">
                <a:solidFill>
                  <a:srgbClr val="262626"/>
                </a:solidFill>
                <a:latin typeface="微软雅黑" panose="020B0503020204020204" pitchFamily="34" charset="-122"/>
                <a:ea typeface="微软雅黑" panose="020B0503020204020204" pitchFamily="34" charset="-122"/>
              </a:rPr>
              <a:t>IP</a:t>
            </a:r>
            <a:r>
              <a:rPr lang="zh-CN" altLang="en-US" sz="1100" kern="0" dirty="0">
                <a:solidFill>
                  <a:srgbClr val="262626"/>
                </a:solidFill>
                <a:latin typeface="微软雅黑" panose="020B0503020204020204" pitchFamily="34" charset="-122"/>
                <a:ea typeface="微软雅黑" panose="020B0503020204020204" pitchFamily="34" charset="-122"/>
              </a:rPr>
              <a:t>：</a:t>
            </a:r>
            <a:endParaRPr lang="en-US" altLang="zh-CN" sz="1100" kern="0" dirty="0">
              <a:solidFill>
                <a:srgbClr val="262626"/>
              </a:solidFill>
              <a:latin typeface="微软雅黑" panose="020B0503020204020204" pitchFamily="34" charset="-122"/>
              <a:ea typeface="微软雅黑" panose="020B0503020204020204" pitchFamily="34" charset="-122"/>
            </a:endParaRPr>
          </a:p>
          <a:p>
            <a:pPr defTabSz="914378" fontAlgn="auto">
              <a:lnSpc>
                <a:spcPct val="120000"/>
              </a:lnSpc>
              <a:spcBef>
                <a:spcPts val="600"/>
              </a:spcBef>
              <a:spcAft>
                <a:spcPts val="0"/>
              </a:spcAft>
            </a:pPr>
            <a:r>
              <a:rPr lang="en-US" altLang="zh-CN" sz="1100" kern="0" dirty="0">
                <a:solidFill>
                  <a:srgbClr val="262626"/>
                </a:solidFill>
                <a:latin typeface="微软雅黑" panose="020B0503020204020204" pitchFamily="34" charset="-122"/>
                <a:ea typeface="微软雅黑" panose="020B0503020204020204" pitchFamily="34" charset="-122"/>
              </a:rPr>
              <a:t>[BRAS-</a:t>
            </a:r>
            <a:r>
              <a:rPr lang="en-US" altLang="zh-CN" sz="1100" kern="0" dirty="0" err="1">
                <a:solidFill>
                  <a:srgbClr val="262626"/>
                </a:solidFill>
                <a:latin typeface="微软雅黑" panose="020B0503020204020204" pitchFamily="34" charset="-122"/>
                <a:ea typeface="微软雅黑" panose="020B0503020204020204" pitchFamily="34" charset="-122"/>
              </a:rPr>
              <a:t>isp</a:t>
            </a:r>
            <a:r>
              <a:rPr lang="en-US" altLang="zh-CN" sz="1100" kern="0" dirty="0">
                <a:solidFill>
                  <a:srgbClr val="262626"/>
                </a:solidFill>
                <a:latin typeface="微软雅黑" panose="020B0503020204020204" pitchFamily="34" charset="-122"/>
                <a:ea typeface="微软雅黑" panose="020B0503020204020204" pitchFamily="34" charset="-122"/>
              </a:rPr>
              <a:t>-web] web-server </a:t>
            </a:r>
            <a:r>
              <a:rPr lang="en-US" altLang="zh-CN" sz="1100" kern="0" dirty="0" err="1">
                <a:solidFill>
                  <a:srgbClr val="262626"/>
                </a:solidFill>
                <a:latin typeface="微软雅黑" panose="020B0503020204020204" pitchFamily="34" charset="-122"/>
                <a:ea typeface="微软雅黑" panose="020B0503020204020204" pitchFamily="34" charset="-122"/>
              </a:rPr>
              <a:t>url</a:t>
            </a:r>
            <a:r>
              <a:rPr lang="en-US" altLang="zh-CN" sz="1100" kern="0" dirty="0">
                <a:solidFill>
                  <a:srgbClr val="262626"/>
                </a:solidFill>
                <a:latin typeface="微软雅黑" panose="020B0503020204020204" pitchFamily="34" charset="-122"/>
                <a:ea typeface="微软雅黑" panose="020B0503020204020204" pitchFamily="34" charset="-122"/>
              </a:rPr>
              <a:t>-parameter </a:t>
            </a:r>
            <a:r>
              <a:rPr lang="en-US" altLang="zh-CN" sz="1100" kern="0" dirty="0" err="1">
                <a:solidFill>
                  <a:srgbClr val="FF0000"/>
                </a:solidFill>
                <a:latin typeface="微软雅黑" panose="020B0503020204020204" pitchFamily="34" charset="-122"/>
                <a:ea typeface="微软雅黑" panose="020B0503020204020204" pitchFamily="34" charset="-122"/>
              </a:rPr>
              <a:t>wlanuserip</a:t>
            </a:r>
            <a:r>
              <a:rPr lang="en-US" altLang="zh-CN" sz="1100" kern="0" dirty="0">
                <a:solidFill>
                  <a:srgbClr val="FF0000"/>
                </a:solidFill>
                <a:latin typeface="微软雅黑" panose="020B0503020204020204" pitchFamily="34" charset="-122"/>
                <a:ea typeface="微软雅黑" panose="020B0503020204020204" pitchFamily="34" charset="-122"/>
              </a:rPr>
              <a:t> </a:t>
            </a:r>
            <a:r>
              <a:rPr lang="en-US" altLang="zh-CN" sz="1100" kern="0" dirty="0">
                <a:solidFill>
                  <a:srgbClr val="262626"/>
                </a:solidFill>
                <a:latin typeface="微软雅黑" panose="020B0503020204020204" pitchFamily="34" charset="-122"/>
                <a:ea typeface="微软雅黑" panose="020B0503020204020204" pitchFamily="34" charset="-122"/>
              </a:rPr>
              <a:t>source-address</a:t>
            </a:r>
            <a:endParaRPr lang="zh-CN" altLang="en-US" sz="1100" kern="0" dirty="0">
              <a:solidFill>
                <a:srgbClr val="262626"/>
              </a:solidFill>
              <a:latin typeface="微软雅黑" panose="020B0503020204020204" pitchFamily="34" charset="-122"/>
              <a:ea typeface="微软雅黑" panose="020B0503020204020204" pitchFamily="34" charset="-122"/>
            </a:endParaRPr>
          </a:p>
        </p:txBody>
      </p:sp>
      <p:sp>
        <p:nvSpPr>
          <p:cNvPr id="15" name="矩形 14"/>
          <p:cNvSpPr/>
          <p:nvPr/>
        </p:nvSpPr>
        <p:spPr>
          <a:xfrm>
            <a:off x="945870" y="3813888"/>
            <a:ext cx="7073640" cy="230832"/>
          </a:xfrm>
          <a:prstGeom prst="rect">
            <a:avLst/>
          </a:prstGeom>
        </p:spPr>
        <p:txBody>
          <a:bodyPr wrap="square">
            <a:spAutoFit/>
          </a:bodyPr>
          <a:lstStyle/>
          <a:p>
            <a:pPr algn="just" defTabSz="685800" eaLnBrk="0" hangingPunct="0">
              <a:defRPr/>
            </a:pPr>
            <a:r>
              <a:rPr lang="zh-CN" altLang="en-US" sz="900" b="1" dirty="0">
                <a:solidFill>
                  <a:srgbClr val="4A4949"/>
                </a:solidFill>
                <a:latin typeface="微软雅黑" panose="020B0503020204020204" pitchFamily="34" charset="-122"/>
                <a:ea typeface="微软雅黑" panose="020B0503020204020204" pitchFamily="34" charset="-122"/>
              </a:rPr>
              <a:t>解决方案：</a:t>
            </a:r>
          </a:p>
        </p:txBody>
      </p:sp>
      <p:pic>
        <p:nvPicPr>
          <p:cNvPr id="4" name="图片 3"/>
          <p:cNvPicPr>
            <a:picLocks noChangeAspect="1"/>
          </p:cNvPicPr>
          <p:nvPr/>
        </p:nvPicPr>
        <p:blipFill>
          <a:blip r:embed="rId2"/>
          <a:stretch>
            <a:fillRect/>
          </a:stretch>
        </p:blipFill>
        <p:spPr>
          <a:xfrm>
            <a:off x="4572000" y="2006408"/>
            <a:ext cx="3888432" cy="1712778"/>
          </a:xfrm>
          <a:prstGeom prst="rect">
            <a:avLst/>
          </a:prstGeom>
        </p:spPr>
      </p:pic>
    </p:spTree>
    <p:extLst>
      <p:ext uri="{BB962C8B-B14F-4D97-AF65-F5344CB8AC3E}">
        <p14:creationId xmlns:p14="http://schemas.microsoft.com/office/powerpoint/2010/main" val="419052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6189" y="373064"/>
            <a:ext cx="184731" cy="369332"/>
          </a:xfrm>
          <a:prstGeom prst="rect">
            <a:avLst/>
          </a:prstGeom>
          <a:noFill/>
        </p:spPr>
        <p:txBody>
          <a:bodyPr wrap="none" rtlCol="0">
            <a:spAutoFit/>
          </a:bodyPr>
          <a:lstStyle/>
          <a:p>
            <a:pPr defTabSz="914378">
              <a:defRPr/>
            </a:pPr>
            <a:endParaRPr kumimoji="1" lang="zh-CN" altLang="en-US" dirty="0">
              <a:solidFill>
                <a:srgbClr val="262626"/>
              </a:solidFill>
            </a:endParaRPr>
          </a:p>
        </p:txBody>
      </p:sp>
      <p:sp>
        <p:nvSpPr>
          <p:cNvPr id="21" name="标题 1"/>
          <p:cNvSpPr>
            <a:spLocks noGrp="1"/>
          </p:cNvSpPr>
          <p:nvPr>
            <p:ph type="title"/>
          </p:nvPr>
        </p:nvSpPr>
        <p:spPr/>
        <p:txBody>
          <a:bodyPr/>
          <a:lstStyle/>
          <a:p>
            <a:r>
              <a:rPr lang="zh-CN" altLang="en-US" dirty="0" smtClean="0"/>
              <a:t>附：常见用户异常下线原因</a:t>
            </a:r>
            <a:endParaRPr lang="zh-CN" altLang="en-US" dirty="0"/>
          </a:p>
        </p:txBody>
      </p:sp>
      <p:graphicFrame>
        <p:nvGraphicFramePr>
          <p:cNvPr id="4" name="表格 3"/>
          <p:cNvGraphicFramePr>
            <a:graphicFrameLocks noGrp="1"/>
          </p:cNvGraphicFramePr>
          <p:nvPr>
            <p:extLst/>
          </p:nvPr>
        </p:nvGraphicFramePr>
        <p:xfrm>
          <a:off x="953599" y="1167594"/>
          <a:ext cx="7614846" cy="3097206"/>
        </p:xfrm>
        <a:graphic>
          <a:graphicData uri="http://schemas.openxmlformats.org/drawingml/2006/table">
            <a:tbl>
              <a:tblPr firstRow="1" bandRow="1">
                <a:tableStyleId>{5C22544A-7EE6-4342-B048-85BDC9FD1C3A}</a:tableStyleId>
              </a:tblPr>
              <a:tblGrid>
                <a:gridCol w="1350149">
                  <a:extLst>
                    <a:ext uri="{9D8B030D-6E8A-4147-A177-3AD203B41FA5}">
                      <a16:colId xmlns:a16="http://schemas.microsoft.com/office/drawing/2014/main" val="1478182730"/>
                    </a:ext>
                  </a:extLst>
                </a:gridCol>
                <a:gridCol w="1890210">
                  <a:extLst>
                    <a:ext uri="{9D8B030D-6E8A-4147-A177-3AD203B41FA5}">
                      <a16:colId xmlns:a16="http://schemas.microsoft.com/office/drawing/2014/main" val="1912109898"/>
                    </a:ext>
                  </a:extLst>
                </a:gridCol>
                <a:gridCol w="4374487">
                  <a:extLst>
                    <a:ext uri="{9D8B030D-6E8A-4147-A177-3AD203B41FA5}">
                      <a16:colId xmlns:a16="http://schemas.microsoft.com/office/drawing/2014/main" val="4085146167"/>
                    </a:ext>
                  </a:extLst>
                </a:gridCol>
              </a:tblGrid>
              <a:tr h="278130">
                <a:tc>
                  <a:txBody>
                    <a:bodyPr/>
                    <a:lstStyle/>
                    <a:p>
                      <a:pPr algn="ctr"/>
                      <a:r>
                        <a:rPr lang="zh-CN" altLang="en-US" sz="900" dirty="0" smtClean="0">
                          <a:solidFill>
                            <a:schemeClr val="tx1"/>
                          </a:solidFill>
                          <a:latin typeface="微软雅黑" panose="020B0503020204020204" pitchFamily="34" charset="-122"/>
                          <a:ea typeface="微软雅黑" panose="020B0503020204020204" pitchFamily="34" charset="-122"/>
                        </a:rPr>
                        <a:t>下线原因</a:t>
                      </a:r>
                      <a:endParaRPr lang="zh-CN" altLang="en-US" sz="900" dirty="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pPr algn="ctr"/>
                      <a:r>
                        <a:rPr lang="zh-CN" altLang="zh-CN" sz="900" b="1" kern="1200" dirty="0" smtClean="0">
                          <a:solidFill>
                            <a:schemeClr val="tx1"/>
                          </a:solidFill>
                          <a:effectLst/>
                          <a:latin typeface="微软雅黑" panose="020B0503020204020204" pitchFamily="34" charset="-122"/>
                          <a:ea typeface="微软雅黑" panose="020B0503020204020204" pitchFamily="34" charset="-122"/>
                          <a:cs typeface="+mn-cs"/>
                        </a:rPr>
                        <a:t>说明</a:t>
                      </a:r>
                      <a:endParaRPr lang="zh-CN" altLang="en-US" sz="900" dirty="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pPr algn="ctr"/>
                      <a:r>
                        <a:rPr lang="zh-CN" altLang="zh-CN" sz="900" b="1" kern="1200" dirty="0" smtClean="0">
                          <a:solidFill>
                            <a:schemeClr val="tx1"/>
                          </a:solidFill>
                          <a:effectLst/>
                          <a:latin typeface="微软雅黑" panose="020B0503020204020204" pitchFamily="34" charset="-122"/>
                          <a:ea typeface="微软雅黑" panose="020B0503020204020204" pitchFamily="34" charset="-122"/>
                          <a:cs typeface="+mn-cs"/>
                        </a:rPr>
                        <a:t>处理建议</a:t>
                      </a:r>
                      <a:endParaRPr lang="zh-CN" altLang="en-US" sz="900" dirty="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extLst>
                  <a:ext uri="{0D108BD9-81ED-4DB2-BD59-A6C34878D82A}">
                    <a16:rowId xmlns:a16="http://schemas.microsoft.com/office/drawing/2014/main" val="3647651452"/>
                  </a:ext>
                </a:extLst>
              </a:tr>
              <a:tr h="754380">
                <a:tc>
                  <a:txBody>
                    <a:bodyPr/>
                    <a:lstStyle/>
                    <a:p>
                      <a:pPr algn="ctr"/>
                      <a:r>
                        <a:rPr lang="en-US" altLang="zh-CN" sz="900" dirty="0" smtClean="0">
                          <a:solidFill>
                            <a:schemeClr val="tx1"/>
                          </a:solidFill>
                          <a:latin typeface="微软雅黑" panose="020B0503020204020204" pitchFamily="34" charset="-122"/>
                          <a:ea typeface="微软雅黑" panose="020B0503020204020204" pitchFamily="34" charset="-122"/>
                        </a:rPr>
                        <a:t>Admin reset</a:t>
                      </a:r>
                      <a:endParaRPr lang="zh-CN" altLang="en-US" sz="900" dirty="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r>
                        <a:rPr lang="zh-CN" altLang="en-US" sz="900" dirty="0" smtClean="0">
                          <a:solidFill>
                            <a:schemeClr val="tx1"/>
                          </a:solidFill>
                          <a:latin typeface="微软雅黑" panose="020B0503020204020204" pitchFamily="34" charset="-122"/>
                          <a:ea typeface="微软雅黑" panose="020B0503020204020204" pitchFamily="34" charset="-122"/>
                        </a:rPr>
                        <a:t>接入端口</a:t>
                      </a:r>
                      <a:r>
                        <a:rPr lang="en-US" altLang="zh-CN" sz="900" dirty="0" smtClean="0">
                          <a:solidFill>
                            <a:schemeClr val="tx1"/>
                          </a:solidFill>
                          <a:latin typeface="微软雅黑" panose="020B0503020204020204" pitchFamily="34" charset="-122"/>
                          <a:ea typeface="微软雅黑" panose="020B0503020204020204" pitchFamily="34" charset="-122"/>
                        </a:rPr>
                        <a:t>DOWN</a:t>
                      </a:r>
                      <a:r>
                        <a:rPr lang="zh-CN" altLang="en-US" sz="900" dirty="0" smtClean="0">
                          <a:solidFill>
                            <a:schemeClr val="tx1"/>
                          </a:solidFill>
                          <a:latin typeface="微软雅黑" panose="020B0503020204020204" pitchFamily="34" charset="-122"/>
                          <a:ea typeface="微软雅黑" panose="020B0503020204020204" pitchFamily="34" charset="-122"/>
                        </a:rPr>
                        <a:t>、清除动态</a:t>
                      </a:r>
                      <a:r>
                        <a:rPr lang="en-US" altLang="zh-CN" sz="900" dirty="0" err="1" smtClean="0">
                          <a:solidFill>
                            <a:schemeClr val="tx1"/>
                          </a:solidFill>
                          <a:latin typeface="微软雅黑" panose="020B0503020204020204" pitchFamily="34" charset="-122"/>
                          <a:ea typeface="微软雅黑" panose="020B0503020204020204" pitchFamily="34" charset="-122"/>
                        </a:rPr>
                        <a:t>IPoE</a:t>
                      </a:r>
                      <a:r>
                        <a:rPr lang="zh-CN" altLang="en-US" sz="900" dirty="0" smtClean="0">
                          <a:solidFill>
                            <a:schemeClr val="tx1"/>
                          </a:solidFill>
                          <a:latin typeface="微软雅黑" panose="020B0503020204020204" pitchFamily="34" charset="-122"/>
                          <a:ea typeface="微软雅黑" panose="020B0503020204020204" pitchFamily="34" charset="-122"/>
                        </a:rPr>
                        <a:t>会话或者删除静态</a:t>
                      </a:r>
                      <a:r>
                        <a:rPr lang="en-US" altLang="zh-CN" sz="900" dirty="0" err="1" smtClean="0">
                          <a:solidFill>
                            <a:schemeClr val="tx1"/>
                          </a:solidFill>
                          <a:latin typeface="微软雅黑" panose="020B0503020204020204" pitchFamily="34" charset="-122"/>
                          <a:ea typeface="微软雅黑" panose="020B0503020204020204" pitchFamily="34" charset="-122"/>
                        </a:rPr>
                        <a:t>IPoE</a:t>
                      </a:r>
                      <a:r>
                        <a:rPr lang="zh-CN" altLang="en-US" sz="900" dirty="0" smtClean="0">
                          <a:solidFill>
                            <a:schemeClr val="tx1"/>
                          </a:solidFill>
                          <a:latin typeface="微软雅黑" panose="020B0503020204020204" pitchFamily="34" charset="-122"/>
                          <a:ea typeface="微软雅黑" panose="020B0503020204020204" pitchFamily="34" charset="-122"/>
                        </a:rPr>
                        <a:t>会话的配置</a:t>
                      </a:r>
                      <a:endParaRPr lang="zh-CN" altLang="en-US" sz="900" dirty="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r>
                        <a:rPr lang="zh-CN" altLang="en-US" sz="900" dirty="0" smtClean="0">
                          <a:solidFill>
                            <a:schemeClr val="tx1"/>
                          </a:solidFill>
                          <a:latin typeface="微软雅黑" panose="020B0503020204020204" pitchFamily="34" charset="-122"/>
                          <a:ea typeface="微软雅黑" panose="020B0503020204020204" pitchFamily="34" charset="-122"/>
                        </a:rPr>
                        <a:t>检查接入端口状态是否为</a:t>
                      </a:r>
                      <a:r>
                        <a:rPr lang="en-US" altLang="zh-CN" sz="900" dirty="0" smtClean="0">
                          <a:solidFill>
                            <a:schemeClr val="tx1"/>
                          </a:solidFill>
                          <a:latin typeface="微软雅黑" panose="020B0503020204020204" pitchFamily="34" charset="-122"/>
                          <a:ea typeface="微软雅黑" panose="020B0503020204020204" pitchFamily="34" charset="-122"/>
                        </a:rPr>
                        <a:t>DOWN                                           </a:t>
                      </a:r>
                    </a:p>
                    <a:p>
                      <a:r>
                        <a:rPr lang="zh-CN" altLang="en-US" sz="900" dirty="0" smtClean="0">
                          <a:solidFill>
                            <a:schemeClr val="tx1"/>
                          </a:solidFill>
                          <a:latin typeface="微软雅黑" panose="020B0503020204020204" pitchFamily="34" charset="-122"/>
                          <a:ea typeface="微软雅黑" panose="020B0503020204020204" pitchFamily="34" charset="-122"/>
                        </a:rPr>
                        <a:t>检查是否执行命令</a:t>
                      </a:r>
                      <a:r>
                        <a:rPr lang="en-US" altLang="zh-CN" sz="900" dirty="0" smtClean="0">
                          <a:solidFill>
                            <a:schemeClr val="tx1"/>
                          </a:solidFill>
                          <a:latin typeface="微软雅黑" panose="020B0503020204020204" pitchFamily="34" charset="-122"/>
                          <a:ea typeface="微软雅黑" panose="020B0503020204020204" pitchFamily="34" charset="-122"/>
                        </a:rPr>
                        <a:t>reset </a:t>
                      </a:r>
                      <a:r>
                        <a:rPr lang="en-US" altLang="zh-CN" sz="900" dirty="0" err="1" smtClean="0">
                          <a:solidFill>
                            <a:schemeClr val="tx1"/>
                          </a:solidFill>
                          <a:latin typeface="微软雅黑" panose="020B0503020204020204" pitchFamily="34" charset="-122"/>
                          <a:ea typeface="微软雅黑" panose="020B0503020204020204" pitchFamily="34" charset="-122"/>
                        </a:rPr>
                        <a:t>ip</a:t>
                      </a:r>
                      <a:r>
                        <a:rPr lang="en-US" altLang="zh-CN" sz="900" dirty="0" smtClean="0">
                          <a:solidFill>
                            <a:schemeClr val="tx1"/>
                          </a:solidFill>
                          <a:latin typeface="微软雅黑" panose="020B0503020204020204" pitchFamily="34" charset="-122"/>
                          <a:ea typeface="微软雅黑" panose="020B0503020204020204" pitchFamily="34" charset="-122"/>
                        </a:rPr>
                        <a:t> subscriber session</a:t>
                      </a:r>
                      <a:r>
                        <a:rPr lang="zh-CN" altLang="en-US" sz="900" dirty="0" smtClean="0">
                          <a:solidFill>
                            <a:schemeClr val="tx1"/>
                          </a:solidFill>
                          <a:latin typeface="微软雅黑" panose="020B0503020204020204" pitchFamily="34" charset="-122"/>
                          <a:ea typeface="微软雅黑" panose="020B0503020204020204" pitchFamily="34" charset="-122"/>
                        </a:rPr>
                        <a:t>清除了动态</a:t>
                      </a:r>
                      <a:r>
                        <a:rPr lang="en-US" altLang="zh-CN" sz="900" dirty="0" err="1" smtClean="0">
                          <a:solidFill>
                            <a:schemeClr val="tx1"/>
                          </a:solidFill>
                          <a:latin typeface="微软雅黑" panose="020B0503020204020204" pitchFamily="34" charset="-122"/>
                          <a:ea typeface="微软雅黑" panose="020B0503020204020204" pitchFamily="34" charset="-122"/>
                        </a:rPr>
                        <a:t>IPoE</a:t>
                      </a:r>
                      <a:r>
                        <a:rPr lang="zh-CN" altLang="en-US" sz="900" dirty="0" smtClean="0">
                          <a:solidFill>
                            <a:schemeClr val="tx1"/>
                          </a:solidFill>
                          <a:latin typeface="微软雅黑" panose="020B0503020204020204" pitchFamily="34" charset="-122"/>
                          <a:ea typeface="微软雅黑" panose="020B0503020204020204" pitchFamily="34" charset="-122"/>
                        </a:rPr>
                        <a:t>会话        </a:t>
                      </a:r>
                    </a:p>
                    <a:p>
                      <a:r>
                        <a:rPr lang="zh-CN" altLang="en-US" sz="900" dirty="0" smtClean="0">
                          <a:solidFill>
                            <a:schemeClr val="tx1"/>
                          </a:solidFill>
                          <a:latin typeface="微软雅黑" panose="020B0503020204020204" pitchFamily="34" charset="-122"/>
                          <a:ea typeface="微软雅黑" panose="020B0503020204020204" pitchFamily="34" charset="-122"/>
                        </a:rPr>
                        <a:t>检查是否执行命令</a:t>
                      </a:r>
                      <a:r>
                        <a:rPr lang="en-US" altLang="zh-CN" sz="900" dirty="0" smtClean="0">
                          <a:solidFill>
                            <a:schemeClr val="tx1"/>
                          </a:solidFill>
                          <a:latin typeface="微软雅黑" panose="020B0503020204020204" pitchFamily="34" charset="-122"/>
                          <a:ea typeface="微软雅黑" panose="020B0503020204020204" pitchFamily="34" charset="-122"/>
                        </a:rPr>
                        <a:t>undo </a:t>
                      </a:r>
                      <a:r>
                        <a:rPr lang="en-US" altLang="zh-CN" sz="900" dirty="0" err="1" smtClean="0">
                          <a:solidFill>
                            <a:schemeClr val="tx1"/>
                          </a:solidFill>
                          <a:latin typeface="微软雅黑" panose="020B0503020204020204" pitchFamily="34" charset="-122"/>
                          <a:ea typeface="微软雅黑" panose="020B0503020204020204" pitchFamily="34" charset="-122"/>
                        </a:rPr>
                        <a:t>ip</a:t>
                      </a:r>
                      <a:r>
                        <a:rPr lang="en-US" altLang="zh-CN" sz="900" dirty="0" smtClean="0">
                          <a:solidFill>
                            <a:schemeClr val="tx1"/>
                          </a:solidFill>
                          <a:latin typeface="微软雅黑" panose="020B0503020204020204" pitchFamily="34" charset="-122"/>
                          <a:ea typeface="微软雅黑" panose="020B0503020204020204" pitchFamily="34" charset="-122"/>
                        </a:rPr>
                        <a:t> subscriber session static</a:t>
                      </a:r>
                      <a:r>
                        <a:rPr lang="zh-CN" altLang="en-US" sz="900" dirty="0" smtClean="0">
                          <a:solidFill>
                            <a:schemeClr val="tx1"/>
                          </a:solidFill>
                          <a:latin typeface="微软雅黑" panose="020B0503020204020204" pitchFamily="34" charset="-122"/>
                          <a:ea typeface="微软雅黑" panose="020B0503020204020204" pitchFamily="34" charset="-122"/>
                        </a:rPr>
                        <a:t>删除了静态</a:t>
                      </a:r>
                      <a:r>
                        <a:rPr lang="en-US" altLang="zh-CN" sz="900" dirty="0" err="1" smtClean="0">
                          <a:solidFill>
                            <a:schemeClr val="tx1"/>
                          </a:solidFill>
                          <a:latin typeface="微软雅黑" panose="020B0503020204020204" pitchFamily="34" charset="-122"/>
                          <a:ea typeface="微软雅黑" panose="020B0503020204020204" pitchFamily="34" charset="-122"/>
                        </a:rPr>
                        <a:t>IPoE</a:t>
                      </a:r>
                      <a:r>
                        <a:rPr lang="zh-CN" altLang="en-US" sz="900" dirty="0" smtClean="0">
                          <a:solidFill>
                            <a:schemeClr val="tx1"/>
                          </a:solidFill>
                          <a:latin typeface="微软雅黑" panose="020B0503020204020204" pitchFamily="34" charset="-122"/>
                          <a:ea typeface="微软雅黑" panose="020B0503020204020204" pitchFamily="34" charset="-122"/>
                        </a:rPr>
                        <a:t>会话的</a:t>
                      </a:r>
                    </a:p>
                    <a:p>
                      <a:r>
                        <a:rPr lang="zh-CN" altLang="en-US" sz="900" dirty="0" smtClean="0">
                          <a:solidFill>
                            <a:schemeClr val="tx1"/>
                          </a:solidFill>
                          <a:latin typeface="微软雅黑" panose="020B0503020204020204" pitchFamily="34" charset="-122"/>
                          <a:ea typeface="微软雅黑" panose="020B0503020204020204" pitchFamily="34" charset="-122"/>
                        </a:rPr>
                        <a:t>检查是否有新增静态用户配置                                           </a:t>
                      </a:r>
                    </a:p>
                    <a:p>
                      <a:r>
                        <a:rPr lang="zh-CN" altLang="en-US" sz="900" dirty="0" smtClean="0">
                          <a:solidFill>
                            <a:schemeClr val="tx1"/>
                          </a:solidFill>
                          <a:latin typeface="微软雅黑" panose="020B0503020204020204" pitchFamily="34" charset="-122"/>
                          <a:ea typeface="微软雅黑" panose="020B0503020204020204" pitchFamily="34" charset="-122"/>
                        </a:rPr>
                        <a:t>检查是否执行命令 </a:t>
                      </a:r>
                      <a:r>
                        <a:rPr lang="en-US" altLang="zh-CN" sz="900" dirty="0" smtClean="0">
                          <a:solidFill>
                            <a:schemeClr val="tx1"/>
                          </a:solidFill>
                          <a:latin typeface="微软雅黑" panose="020B0503020204020204" pitchFamily="34" charset="-122"/>
                          <a:ea typeface="微软雅黑" panose="020B0503020204020204" pitchFamily="34" charset="-122"/>
                        </a:rPr>
                        <a:t>undo </a:t>
                      </a:r>
                      <a:r>
                        <a:rPr lang="en-US" altLang="zh-CN" sz="900" dirty="0" err="1" smtClean="0">
                          <a:solidFill>
                            <a:schemeClr val="tx1"/>
                          </a:solidFill>
                          <a:latin typeface="微软雅黑" panose="020B0503020204020204" pitchFamily="34" charset="-122"/>
                          <a:ea typeface="微软雅黑" panose="020B0503020204020204" pitchFamily="34" charset="-122"/>
                        </a:rPr>
                        <a:t>ip</a:t>
                      </a:r>
                      <a:r>
                        <a:rPr lang="en-US" altLang="zh-CN" sz="900" dirty="0" smtClean="0">
                          <a:solidFill>
                            <a:schemeClr val="tx1"/>
                          </a:solidFill>
                          <a:latin typeface="微软雅黑" panose="020B0503020204020204" pitchFamily="34" charset="-122"/>
                          <a:ea typeface="微软雅黑" panose="020B0503020204020204" pitchFamily="34" charset="-122"/>
                        </a:rPr>
                        <a:t> subscriber { l2-connected | routed } enable</a:t>
                      </a:r>
                      <a:endParaRPr lang="zh-CN" altLang="en-US" sz="900" dirty="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extLst>
                  <a:ext uri="{0D108BD9-81ED-4DB2-BD59-A6C34878D82A}">
                    <a16:rowId xmlns:a16="http://schemas.microsoft.com/office/drawing/2014/main" val="1567962763"/>
                  </a:ext>
                </a:extLst>
              </a:tr>
              <a:tr h="342900">
                <a:tc>
                  <a:txBody>
                    <a:bodyPr/>
                    <a:lstStyle/>
                    <a:p>
                      <a:pPr algn="ctr"/>
                      <a:r>
                        <a:rPr lang="en-US" altLang="zh-CN" sz="900" dirty="0" smtClean="0">
                          <a:solidFill>
                            <a:schemeClr val="tx1"/>
                          </a:solidFill>
                          <a:latin typeface="微软雅黑" panose="020B0503020204020204" pitchFamily="34" charset="-122"/>
                          <a:ea typeface="微软雅黑" panose="020B0503020204020204" pitchFamily="34" charset="-122"/>
                        </a:rPr>
                        <a:t>Session timeout</a:t>
                      </a:r>
                      <a:endParaRPr lang="zh-CN" altLang="en-US" sz="900" dirty="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r>
                        <a:rPr lang="zh-CN" altLang="en-US" sz="900" dirty="0" smtClean="0">
                          <a:solidFill>
                            <a:schemeClr val="tx1"/>
                          </a:solidFill>
                          <a:latin typeface="微软雅黑" panose="020B0503020204020204" pitchFamily="34" charset="-122"/>
                          <a:ea typeface="微软雅黑" panose="020B0503020204020204" pitchFamily="34" charset="-122"/>
                        </a:rPr>
                        <a:t>用户上线时间达到了规定值或者用户的流量达到了规定值</a:t>
                      </a:r>
                      <a:endParaRPr lang="zh-CN" altLang="en-US" sz="900" dirty="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r>
                        <a:rPr lang="zh-CN" altLang="en-US" sz="900" dirty="0" smtClean="0">
                          <a:solidFill>
                            <a:schemeClr val="tx1"/>
                          </a:solidFill>
                          <a:latin typeface="微软雅黑" panose="020B0503020204020204" pitchFamily="34" charset="-122"/>
                          <a:ea typeface="微软雅黑" panose="020B0503020204020204" pitchFamily="34" charset="-122"/>
                        </a:rPr>
                        <a:t>通知用户上线超时或者去续费</a:t>
                      </a:r>
                      <a:endParaRPr lang="zh-CN" altLang="en-US" sz="900" dirty="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extLst>
                  <a:ext uri="{0D108BD9-81ED-4DB2-BD59-A6C34878D82A}">
                    <a16:rowId xmlns:a16="http://schemas.microsoft.com/office/drawing/2014/main" val="2694810797"/>
                  </a:ext>
                </a:extLst>
              </a:tr>
              <a:tr h="342900">
                <a:tc>
                  <a:txBody>
                    <a:bodyPr/>
                    <a:lstStyle/>
                    <a:p>
                      <a:pPr algn="ctr"/>
                      <a:r>
                        <a:rPr lang="en-US" altLang="zh-CN" sz="900" dirty="0" smtClean="0">
                          <a:solidFill>
                            <a:schemeClr val="tx1"/>
                          </a:solidFill>
                          <a:latin typeface="微软雅黑" panose="020B0503020204020204" pitchFamily="34" charset="-122"/>
                          <a:ea typeface="微软雅黑" panose="020B0503020204020204" pitchFamily="34" charset="-122"/>
                        </a:rPr>
                        <a:t>Session idle cut</a:t>
                      </a:r>
                      <a:endParaRPr lang="zh-CN" altLang="en-US" sz="900" dirty="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r>
                        <a:rPr lang="zh-CN" altLang="en-US" sz="900" dirty="0" smtClean="0">
                          <a:solidFill>
                            <a:schemeClr val="tx1"/>
                          </a:solidFill>
                          <a:latin typeface="微软雅黑" panose="020B0503020204020204" pitchFamily="34" charset="-122"/>
                          <a:ea typeface="微软雅黑" panose="020B0503020204020204" pitchFamily="34" charset="-122"/>
                        </a:rPr>
                        <a:t>用户在规定时间内的流量没有达到设定阈值</a:t>
                      </a:r>
                      <a:endParaRPr lang="zh-CN" altLang="en-US" sz="900" dirty="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r>
                        <a:rPr lang="zh-CN" altLang="en-US" sz="900" dirty="0" smtClean="0">
                          <a:solidFill>
                            <a:schemeClr val="tx1"/>
                          </a:solidFill>
                          <a:latin typeface="微软雅黑" panose="020B0503020204020204" pitchFamily="34" charset="-122"/>
                          <a:ea typeface="微软雅黑" panose="020B0503020204020204" pitchFamily="34" charset="-122"/>
                        </a:rPr>
                        <a:t>请检查该用户是否已经下线</a:t>
                      </a:r>
                      <a:endParaRPr lang="zh-CN" altLang="en-US" sz="900" dirty="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extLst>
                  <a:ext uri="{0D108BD9-81ED-4DB2-BD59-A6C34878D82A}">
                    <a16:rowId xmlns:a16="http://schemas.microsoft.com/office/drawing/2014/main" val="2457511471"/>
                  </a:ext>
                </a:extLst>
              </a:tr>
              <a:tr h="342900">
                <a:tc>
                  <a:txBody>
                    <a:bodyPr/>
                    <a:lstStyle/>
                    <a:p>
                      <a:pPr algn="ctr"/>
                      <a:r>
                        <a:rPr lang="en-US" altLang="zh-CN" sz="900" dirty="0" smtClean="0">
                          <a:solidFill>
                            <a:schemeClr val="tx1"/>
                          </a:solidFill>
                          <a:latin typeface="微软雅黑" panose="020B0503020204020204" pitchFamily="34" charset="-122"/>
                          <a:ea typeface="微软雅黑" panose="020B0503020204020204" pitchFamily="34" charset="-122"/>
                        </a:rPr>
                        <a:t>Accounting failed</a:t>
                      </a:r>
                      <a:endParaRPr lang="zh-CN" altLang="en-US" sz="900" dirty="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r>
                        <a:rPr lang="zh-CN" altLang="en-US" sz="900" dirty="0" smtClean="0">
                          <a:solidFill>
                            <a:schemeClr val="tx1"/>
                          </a:solidFill>
                          <a:latin typeface="微软雅黑" panose="020B0503020204020204" pitchFamily="34" charset="-122"/>
                          <a:ea typeface="微软雅黑" panose="020B0503020204020204" pitchFamily="34" charset="-122"/>
                        </a:rPr>
                        <a:t>计费失败</a:t>
                      </a:r>
                      <a:endParaRPr lang="zh-CN" altLang="en-US" sz="900" dirty="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r>
                        <a:rPr lang="zh-CN" altLang="en-US" sz="900" dirty="0" smtClean="0">
                          <a:solidFill>
                            <a:schemeClr val="tx1"/>
                          </a:solidFill>
                          <a:latin typeface="微软雅黑" panose="020B0503020204020204" pitchFamily="34" charset="-122"/>
                          <a:ea typeface="微软雅黑" panose="020B0503020204020204" pitchFamily="34" charset="-122"/>
                        </a:rPr>
                        <a:t>检查设备与计费服务器之间的通信是否正常</a:t>
                      </a:r>
                    </a:p>
                    <a:p>
                      <a:r>
                        <a:rPr lang="zh-CN" altLang="en-US" sz="900" dirty="0" smtClean="0">
                          <a:solidFill>
                            <a:schemeClr val="tx1"/>
                          </a:solidFill>
                          <a:latin typeface="微软雅黑" panose="020B0503020204020204" pitchFamily="34" charset="-122"/>
                          <a:ea typeface="微软雅黑" panose="020B0503020204020204" pitchFamily="34" charset="-122"/>
                        </a:rPr>
                        <a:t>检查认证计费服务器状态是否正常</a:t>
                      </a:r>
                      <a:endParaRPr lang="zh-CN" altLang="en-US" sz="900" dirty="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extLst>
                  <a:ext uri="{0D108BD9-81ED-4DB2-BD59-A6C34878D82A}">
                    <a16:rowId xmlns:a16="http://schemas.microsoft.com/office/drawing/2014/main" val="1473399627"/>
                  </a:ext>
                </a:extLst>
              </a:tr>
              <a:tr h="342900">
                <a:tc>
                  <a:txBody>
                    <a:bodyPr/>
                    <a:lstStyle/>
                    <a:p>
                      <a:pPr algn="ctr"/>
                      <a:r>
                        <a:rPr lang="en-US" altLang="zh-CN" sz="900" dirty="0" smtClean="0">
                          <a:solidFill>
                            <a:schemeClr val="tx1"/>
                          </a:solidFill>
                          <a:latin typeface="微软雅黑" panose="020B0503020204020204" pitchFamily="34" charset="-122"/>
                          <a:ea typeface="微软雅黑" panose="020B0503020204020204" pitchFamily="34" charset="-122"/>
                        </a:rPr>
                        <a:t>AAA access limit reached </a:t>
                      </a:r>
                      <a:endParaRPr lang="zh-CN" altLang="en-US" sz="900" dirty="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r>
                        <a:rPr lang="zh-CN" altLang="en-US" sz="900" dirty="0" smtClean="0">
                          <a:solidFill>
                            <a:schemeClr val="tx1"/>
                          </a:solidFill>
                          <a:latin typeface="微软雅黑" panose="020B0503020204020204" pitchFamily="34" charset="-122"/>
                          <a:ea typeface="微软雅黑" panose="020B0503020204020204" pitchFamily="34" charset="-122"/>
                        </a:rPr>
                        <a:t>一个帐号允许接入的用户数超过了限制</a:t>
                      </a:r>
                      <a:endParaRPr lang="zh-CN" altLang="en-US" sz="900" dirty="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r>
                        <a:rPr lang="zh-CN" altLang="en-US" sz="900" dirty="0" smtClean="0">
                          <a:solidFill>
                            <a:schemeClr val="tx1"/>
                          </a:solidFill>
                          <a:latin typeface="微软雅黑" panose="020B0503020204020204" pitchFamily="34" charset="-122"/>
                          <a:ea typeface="微软雅黑" panose="020B0503020204020204" pitchFamily="34" charset="-122"/>
                        </a:rPr>
                        <a:t>检查一个帐号上线用户数</a:t>
                      </a:r>
                    </a:p>
                    <a:p>
                      <a:r>
                        <a:rPr lang="zh-CN" altLang="en-US" sz="900" dirty="0" smtClean="0">
                          <a:solidFill>
                            <a:schemeClr val="tx1"/>
                          </a:solidFill>
                          <a:latin typeface="微软雅黑" panose="020B0503020204020204" pitchFamily="34" charset="-122"/>
                          <a:ea typeface="微软雅黑" panose="020B0503020204020204" pitchFamily="34" charset="-122"/>
                        </a:rPr>
                        <a:t>通过</a:t>
                      </a:r>
                      <a:r>
                        <a:rPr lang="en-US" altLang="zh-CN" sz="900" dirty="0" smtClean="0">
                          <a:solidFill>
                            <a:schemeClr val="tx1"/>
                          </a:solidFill>
                          <a:latin typeface="微软雅黑" panose="020B0503020204020204" pitchFamily="34" charset="-122"/>
                          <a:ea typeface="微软雅黑" panose="020B0503020204020204" pitchFamily="34" charset="-122"/>
                        </a:rPr>
                        <a:t>access-limit</a:t>
                      </a:r>
                      <a:r>
                        <a:rPr lang="zh-CN" altLang="en-US" sz="900" dirty="0" smtClean="0">
                          <a:solidFill>
                            <a:schemeClr val="tx1"/>
                          </a:solidFill>
                          <a:latin typeface="微软雅黑" panose="020B0503020204020204" pitchFamily="34" charset="-122"/>
                          <a:ea typeface="微软雅黑" panose="020B0503020204020204" pitchFamily="34" charset="-122"/>
                        </a:rPr>
                        <a:t>命令将使用当前本地用户名接入设备的最大用户数调整为更大的值</a:t>
                      </a:r>
                      <a:endParaRPr lang="zh-CN" altLang="en-US" sz="900" dirty="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extLst>
                  <a:ext uri="{0D108BD9-81ED-4DB2-BD59-A6C34878D82A}">
                    <a16:rowId xmlns:a16="http://schemas.microsoft.com/office/drawing/2014/main" val="4036681394"/>
                  </a:ext>
                </a:extLst>
              </a:tr>
              <a:tr h="350196">
                <a:tc>
                  <a:txBody>
                    <a:bodyPr/>
                    <a:lstStyle/>
                    <a:p>
                      <a:pPr algn="ctr"/>
                      <a:r>
                        <a:rPr lang="en-US" altLang="zh-CN" sz="900" dirty="0" smtClean="0">
                          <a:solidFill>
                            <a:schemeClr val="tx1"/>
                          </a:solidFill>
                          <a:latin typeface="微软雅黑" panose="020B0503020204020204" pitchFamily="34" charset="-122"/>
                          <a:ea typeface="微软雅黑" panose="020B0503020204020204" pitchFamily="34" charset="-122"/>
                        </a:rPr>
                        <a:t>AAA request</a:t>
                      </a:r>
                      <a:endParaRPr lang="zh-CN" altLang="en-US" sz="900" dirty="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r>
                        <a:rPr lang="en-US" altLang="zh-CN" sz="900" dirty="0" smtClean="0">
                          <a:solidFill>
                            <a:schemeClr val="tx1"/>
                          </a:solidFill>
                          <a:latin typeface="微软雅黑" panose="020B0503020204020204" pitchFamily="34" charset="-122"/>
                          <a:ea typeface="微软雅黑" panose="020B0503020204020204" pitchFamily="34" charset="-122"/>
                        </a:rPr>
                        <a:t>RADIUS server</a:t>
                      </a:r>
                      <a:r>
                        <a:rPr lang="zh-CN" altLang="en-US" sz="900" dirty="0" smtClean="0">
                          <a:solidFill>
                            <a:schemeClr val="tx1"/>
                          </a:solidFill>
                          <a:latin typeface="微软雅黑" panose="020B0503020204020204" pitchFamily="34" charset="-122"/>
                          <a:ea typeface="微软雅黑" panose="020B0503020204020204" pitchFamily="34" charset="-122"/>
                        </a:rPr>
                        <a:t>要求用户下线</a:t>
                      </a:r>
                      <a:endParaRPr lang="zh-CN" altLang="en-US" sz="900" dirty="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r>
                        <a:rPr lang="zh-CN" altLang="en-US" sz="900" dirty="0" smtClean="0">
                          <a:solidFill>
                            <a:schemeClr val="tx1"/>
                          </a:solidFill>
                          <a:latin typeface="微软雅黑" panose="020B0503020204020204" pitchFamily="34" charset="-122"/>
                          <a:ea typeface="微软雅黑" panose="020B0503020204020204" pitchFamily="34" charset="-122"/>
                        </a:rPr>
                        <a:t>排查</a:t>
                      </a:r>
                      <a:r>
                        <a:rPr lang="en-US" altLang="zh-CN" sz="900" dirty="0" smtClean="0">
                          <a:solidFill>
                            <a:schemeClr val="tx1"/>
                          </a:solidFill>
                          <a:latin typeface="微软雅黑" panose="020B0503020204020204" pitchFamily="34" charset="-122"/>
                          <a:ea typeface="微软雅黑" panose="020B0503020204020204" pitchFamily="34" charset="-122"/>
                        </a:rPr>
                        <a:t>Radius</a:t>
                      </a:r>
                      <a:r>
                        <a:rPr lang="zh-CN" altLang="en-US" sz="900" dirty="0" smtClean="0">
                          <a:solidFill>
                            <a:schemeClr val="tx1"/>
                          </a:solidFill>
                          <a:latin typeface="微软雅黑" panose="020B0503020204020204" pitchFamily="34" charset="-122"/>
                          <a:ea typeface="微软雅黑" panose="020B0503020204020204" pitchFamily="34" charset="-122"/>
                        </a:rPr>
                        <a:t>服务器</a:t>
                      </a:r>
                      <a:endParaRPr lang="zh-CN" altLang="en-US" sz="900" dirty="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extLst>
                  <a:ext uri="{0D108BD9-81ED-4DB2-BD59-A6C34878D82A}">
                    <a16:rowId xmlns:a16="http://schemas.microsoft.com/office/drawing/2014/main" val="965782582"/>
                  </a:ext>
                </a:extLst>
              </a:tr>
              <a:tr h="342900">
                <a:tc>
                  <a:txBody>
                    <a:bodyPr/>
                    <a:lstStyle/>
                    <a:p>
                      <a:pPr algn="ctr"/>
                      <a:r>
                        <a:rPr lang="en-US" altLang="zh-CN" sz="900" dirty="0" smtClean="0">
                          <a:solidFill>
                            <a:schemeClr val="tx1"/>
                          </a:solidFill>
                          <a:latin typeface="微软雅黑" panose="020B0503020204020204" pitchFamily="34" charset="-122"/>
                          <a:ea typeface="微软雅黑" panose="020B0503020204020204" pitchFamily="34" charset="-122"/>
                        </a:rPr>
                        <a:t>User online detection failure </a:t>
                      </a:r>
                      <a:endParaRPr lang="zh-CN" altLang="en-US" sz="900" dirty="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r>
                        <a:rPr lang="zh-CN" altLang="en-US" sz="900" dirty="0" smtClean="0">
                          <a:solidFill>
                            <a:schemeClr val="tx1"/>
                          </a:solidFill>
                          <a:latin typeface="微软雅黑" panose="020B0503020204020204" pitchFamily="34" charset="-122"/>
                          <a:ea typeface="微软雅黑" panose="020B0503020204020204" pitchFamily="34" charset="-122"/>
                        </a:rPr>
                        <a:t>用户在线探测失败下线</a:t>
                      </a:r>
                      <a:endParaRPr lang="zh-CN" altLang="en-US" sz="900" dirty="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r>
                        <a:rPr lang="zh-CN" altLang="en-US" sz="900" dirty="0" smtClean="0">
                          <a:solidFill>
                            <a:schemeClr val="tx1"/>
                          </a:solidFill>
                          <a:latin typeface="微软雅黑" panose="020B0503020204020204" pitchFamily="34" charset="-122"/>
                          <a:ea typeface="微软雅黑" panose="020B0503020204020204" pitchFamily="34" charset="-122"/>
                        </a:rPr>
                        <a:t>请检查该用户是否已经下线</a:t>
                      </a:r>
                      <a:endParaRPr lang="zh-CN" altLang="en-US" sz="900" dirty="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extLst>
                  <a:ext uri="{0D108BD9-81ED-4DB2-BD59-A6C34878D82A}">
                    <a16:rowId xmlns:a16="http://schemas.microsoft.com/office/drawing/2014/main" val="4064585027"/>
                  </a:ext>
                </a:extLst>
              </a:tr>
            </a:tbl>
          </a:graphicData>
        </a:graphic>
      </p:graphicFrame>
      <p:sp>
        <p:nvSpPr>
          <p:cNvPr id="12" name="矩形 11"/>
          <p:cNvSpPr/>
          <p:nvPr/>
        </p:nvSpPr>
        <p:spPr>
          <a:xfrm>
            <a:off x="948032" y="4461960"/>
            <a:ext cx="7073640" cy="230832"/>
          </a:xfrm>
          <a:prstGeom prst="rect">
            <a:avLst/>
          </a:prstGeom>
        </p:spPr>
        <p:txBody>
          <a:bodyPr wrap="square">
            <a:spAutoFit/>
          </a:bodyPr>
          <a:lstStyle/>
          <a:p>
            <a:pPr lvl="0" algn="just">
              <a:defRPr/>
            </a:pPr>
            <a:r>
              <a:rPr lang="zh-CN" altLang="en-US" sz="900" b="1" dirty="0">
                <a:solidFill>
                  <a:srgbClr val="4A4949"/>
                </a:solidFill>
                <a:latin typeface="微软雅黑" panose="020B0503020204020204" pitchFamily="34" charset="-122"/>
                <a:ea typeface="微软雅黑" panose="020B0503020204020204" pitchFamily="34" charset="-122"/>
              </a:rPr>
              <a:t>更多</a:t>
            </a:r>
            <a:r>
              <a:rPr lang="en-US" altLang="zh-CN" sz="900" b="1" dirty="0" err="1">
                <a:solidFill>
                  <a:srgbClr val="4A4949"/>
                </a:solidFill>
                <a:latin typeface="微软雅黑" panose="020B0503020204020204" pitchFamily="34" charset="-122"/>
                <a:ea typeface="微软雅黑" panose="020B0503020204020204" pitchFamily="34" charset="-122"/>
              </a:rPr>
              <a:t>IPoE</a:t>
            </a:r>
            <a:r>
              <a:rPr lang="zh-CN" altLang="en-US" sz="900" b="1" dirty="0">
                <a:solidFill>
                  <a:srgbClr val="4A4949"/>
                </a:solidFill>
                <a:latin typeface="微软雅黑" panose="020B0503020204020204" pitchFamily="34" charset="-122"/>
                <a:ea typeface="微软雅黑" panose="020B0503020204020204" pitchFamily="34" charset="-122"/>
              </a:rPr>
              <a:t>异常下线原因可参考：</a:t>
            </a:r>
            <a:r>
              <a:rPr lang="en-US" altLang="zh-CN" sz="900" dirty="0">
                <a:solidFill>
                  <a:srgbClr val="4A4949"/>
                </a:solidFill>
                <a:latin typeface="微软雅黑" panose="020B0503020204020204" pitchFamily="34" charset="-122"/>
                <a:ea typeface="微软雅黑" panose="020B0503020204020204" pitchFamily="34" charset="-122"/>
              </a:rPr>
              <a:t>https://zhiliao.h3c.com/Theme/details/70753</a:t>
            </a:r>
            <a:endParaRPr lang="en-US" altLang="zh-CN" sz="900" b="1" dirty="0">
              <a:solidFill>
                <a:srgbClr val="4A494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0299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42"/>
            <a:ext cx="9144000" cy="4905554"/>
          </a:xfrm>
          <a:prstGeom prst="rect">
            <a:avLst/>
          </a:prstGeom>
        </p:spPr>
      </p:pic>
      <p:grpSp>
        <p:nvGrpSpPr>
          <p:cNvPr id="2" name="组合 1"/>
          <p:cNvGrpSpPr>
            <a:grpSpLocks noChangeAspect="1"/>
          </p:cNvGrpSpPr>
          <p:nvPr/>
        </p:nvGrpSpPr>
        <p:grpSpPr>
          <a:xfrm>
            <a:off x="1554275" y="195485"/>
            <a:ext cx="7598764" cy="4104456"/>
            <a:chOff x="832558" y="2152098"/>
            <a:chExt cx="9194504" cy="4966400"/>
          </a:xfrm>
        </p:grpSpPr>
        <p:sp>
          <p:nvSpPr>
            <p:cNvPr id="5" name="AutoShape 3"/>
            <p:cNvSpPr>
              <a:spLocks noChangeAspect="1" noChangeArrowheads="1" noTextEdit="1"/>
            </p:cNvSpPr>
            <p:nvPr/>
          </p:nvSpPr>
          <p:spPr bwMode="auto">
            <a:xfrm>
              <a:off x="835733" y="2155273"/>
              <a:ext cx="83137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endParaRPr lang="zh-CN" altLang="en-US">
                <a:solidFill>
                  <a:srgbClr val="000000"/>
                </a:solidFill>
                <a:latin typeface="Arial" charset="0"/>
                <a:ea typeface="宋体" charset="-122"/>
              </a:endParaRPr>
            </a:p>
          </p:txBody>
        </p:sp>
        <p:sp>
          <p:nvSpPr>
            <p:cNvPr id="6" name="Rectangle 5"/>
            <p:cNvSpPr>
              <a:spLocks noChangeArrowheads="1"/>
            </p:cNvSpPr>
            <p:nvPr/>
          </p:nvSpPr>
          <p:spPr bwMode="auto">
            <a:xfrm>
              <a:off x="2381958" y="2152098"/>
              <a:ext cx="7634168" cy="850900"/>
            </a:xfrm>
            <a:prstGeom prst="rect">
              <a:avLst/>
            </a:prstGeom>
            <a:solidFill>
              <a:srgbClr val="D9D9D9">
                <a:alpha val="69804"/>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24000" tIns="36000" rIns="91440" bIns="36000" numCol="1" anchor="ctr" anchorCtr="0" compatLnSpc="1">
              <a:prstTxWarp prst="textNoShape">
                <a:avLst/>
              </a:prstTxWarp>
            </a:bodyPr>
            <a:lstStyle/>
            <a:p>
              <a:pPr defTabSz="914378"/>
              <a:r>
                <a:rPr lang="zh-CN" altLang="en-US" sz="2800" dirty="0">
                  <a:solidFill>
                    <a:srgbClr val="000000">
                      <a:lumMod val="75000"/>
                      <a:lumOff val="25000"/>
                    </a:srgbClr>
                  </a:solidFill>
                  <a:latin typeface="微软雅黑" panose="020B0503020204020204" pitchFamily="34" charset="-122"/>
                  <a:ea typeface="微软雅黑" panose="020B0503020204020204" pitchFamily="34" charset="-122"/>
                </a:rPr>
                <a:t>课程总结</a:t>
              </a:r>
            </a:p>
          </p:txBody>
        </p:sp>
        <p:sp>
          <p:nvSpPr>
            <p:cNvPr id="7" name="Rectangle 6"/>
            <p:cNvSpPr>
              <a:spLocks noChangeArrowheads="1"/>
            </p:cNvSpPr>
            <p:nvPr/>
          </p:nvSpPr>
          <p:spPr bwMode="auto">
            <a:xfrm>
              <a:off x="832558" y="2152098"/>
              <a:ext cx="844550" cy="850900"/>
            </a:xfrm>
            <a:prstGeom prst="rect">
              <a:avLst/>
            </a:prstGeom>
            <a:solidFill>
              <a:srgbClr val="D700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endParaRPr lang="zh-CN" altLang="en-US">
                <a:solidFill>
                  <a:srgbClr val="000000"/>
                </a:solidFill>
                <a:latin typeface="Arial" charset="0"/>
                <a:ea typeface="宋体" charset="-122"/>
              </a:endParaRPr>
            </a:p>
          </p:txBody>
        </p:sp>
        <p:sp>
          <p:nvSpPr>
            <p:cNvPr id="8" name="Rectangle 7"/>
            <p:cNvSpPr>
              <a:spLocks noChangeArrowheads="1"/>
            </p:cNvSpPr>
            <p:nvPr/>
          </p:nvSpPr>
          <p:spPr bwMode="auto">
            <a:xfrm>
              <a:off x="1677108" y="2152098"/>
              <a:ext cx="420687" cy="8509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endParaRPr lang="zh-CN" altLang="en-US">
                <a:solidFill>
                  <a:srgbClr val="000000"/>
                </a:solidFill>
                <a:latin typeface="Arial" charset="0"/>
                <a:ea typeface="宋体" charset="-122"/>
              </a:endParaRPr>
            </a:p>
          </p:txBody>
        </p:sp>
        <p:sp>
          <p:nvSpPr>
            <p:cNvPr id="9" name="Rectangle 8"/>
            <p:cNvSpPr>
              <a:spLocks noChangeArrowheads="1"/>
            </p:cNvSpPr>
            <p:nvPr/>
          </p:nvSpPr>
          <p:spPr bwMode="auto">
            <a:xfrm>
              <a:off x="2097795" y="2152098"/>
              <a:ext cx="284162" cy="85090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endParaRPr lang="zh-CN" altLang="en-US">
                <a:solidFill>
                  <a:srgbClr val="000000"/>
                </a:solidFill>
                <a:latin typeface="Arial" charset="0"/>
                <a:ea typeface="宋体" charset="-122"/>
              </a:endParaRPr>
            </a:p>
          </p:txBody>
        </p:sp>
        <p:sp>
          <p:nvSpPr>
            <p:cNvPr id="11" name="Rectangle 5"/>
            <p:cNvSpPr>
              <a:spLocks noChangeArrowheads="1"/>
            </p:cNvSpPr>
            <p:nvPr/>
          </p:nvSpPr>
          <p:spPr bwMode="auto">
            <a:xfrm>
              <a:off x="832558" y="3546176"/>
              <a:ext cx="9194504" cy="3572322"/>
            </a:xfrm>
            <a:prstGeom prst="rect">
              <a:avLst/>
            </a:prstGeom>
            <a:solidFill>
              <a:srgbClr val="D9D9D9">
                <a:alpha val="69804"/>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24000" tIns="36000" rIns="91440" bIns="36000" numCol="1" anchor="ctr" anchorCtr="0" compatLnSpc="1">
              <a:prstTxWarp prst="textNoShape">
                <a:avLst/>
              </a:prstTxWarp>
            </a:bodyPr>
            <a:lstStyle/>
            <a:p>
              <a:pPr marL="457189" indent="-457189" defTabSz="914378">
                <a:buFont typeface="Wingdings" panose="05000000000000000000" pitchFamily="2" charset="2"/>
                <a:buChar char="n"/>
              </a:pPr>
              <a:r>
                <a:rPr lang="zh-CN" altLang="en-US" sz="2800" dirty="0">
                  <a:solidFill>
                    <a:srgbClr val="000000">
                      <a:lumMod val="75000"/>
                      <a:lumOff val="25000"/>
                    </a:srgbClr>
                  </a:solidFill>
                  <a:latin typeface="微软雅黑" panose="020B0503020204020204" pitchFamily="34" charset="-122"/>
                  <a:ea typeface="微软雅黑" panose="020B0503020204020204" pitchFamily="34" charset="-122"/>
                </a:rPr>
                <a:t>介绍了</a:t>
              </a:r>
              <a:r>
                <a:rPr lang="en-US" altLang="zh-CN" sz="2800" dirty="0" err="1">
                  <a:solidFill>
                    <a:srgbClr val="000000">
                      <a:lumMod val="75000"/>
                      <a:lumOff val="25000"/>
                    </a:srgbClr>
                  </a:solidFill>
                  <a:latin typeface="微软雅黑" panose="020B0503020204020204" pitchFamily="34" charset="-122"/>
                  <a:ea typeface="微软雅黑" panose="020B0503020204020204" pitchFamily="34" charset="-122"/>
                </a:rPr>
                <a:t>IPoE</a:t>
              </a:r>
              <a:r>
                <a:rPr lang="zh-CN" altLang="en-US" sz="2800" dirty="0">
                  <a:solidFill>
                    <a:srgbClr val="000000">
                      <a:lumMod val="75000"/>
                      <a:lumOff val="25000"/>
                    </a:srgbClr>
                  </a:solidFill>
                  <a:latin typeface="微软雅黑" panose="020B0503020204020204" pitchFamily="34" charset="-122"/>
                  <a:ea typeface="微软雅黑" panose="020B0503020204020204" pitchFamily="34" charset="-122"/>
                </a:rPr>
                <a:t>基本概念和产品</a:t>
              </a:r>
            </a:p>
            <a:p>
              <a:pPr marL="457189" indent="-457189" defTabSz="914378">
                <a:buFont typeface="Wingdings" panose="05000000000000000000" pitchFamily="2" charset="2"/>
                <a:buChar char="n"/>
              </a:pPr>
              <a:r>
                <a:rPr lang="zh-CN" altLang="en-US" sz="2800" dirty="0">
                  <a:solidFill>
                    <a:srgbClr val="000000">
                      <a:lumMod val="75000"/>
                      <a:lumOff val="25000"/>
                    </a:srgbClr>
                  </a:solidFill>
                  <a:latin typeface="微软雅黑" panose="020B0503020204020204" pitchFamily="34" charset="-122"/>
                  <a:ea typeface="微软雅黑" panose="020B0503020204020204" pitchFamily="34" charset="-122"/>
                </a:rPr>
                <a:t>介绍了</a:t>
              </a:r>
              <a:r>
                <a:rPr lang="en-US" altLang="zh-CN" sz="2800" dirty="0" err="1">
                  <a:solidFill>
                    <a:srgbClr val="000000">
                      <a:lumMod val="75000"/>
                      <a:lumOff val="25000"/>
                    </a:srgbClr>
                  </a:solidFill>
                  <a:latin typeface="微软雅黑" panose="020B0503020204020204" pitchFamily="34" charset="-122"/>
                  <a:ea typeface="微软雅黑" panose="020B0503020204020204" pitchFamily="34" charset="-122"/>
                </a:rPr>
                <a:t>IPoE</a:t>
              </a:r>
              <a:r>
                <a:rPr lang="zh-CN" altLang="en-US" sz="2800" dirty="0">
                  <a:solidFill>
                    <a:srgbClr val="000000">
                      <a:lumMod val="75000"/>
                      <a:lumOff val="25000"/>
                    </a:srgbClr>
                  </a:solidFill>
                  <a:latin typeface="微软雅黑" panose="020B0503020204020204" pitchFamily="34" charset="-122"/>
                  <a:ea typeface="微软雅黑" panose="020B0503020204020204" pitchFamily="34" charset="-122"/>
                </a:rPr>
                <a:t>基本原理及配置</a:t>
              </a:r>
            </a:p>
            <a:p>
              <a:pPr marL="457189" indent="-457189" defTabSz="914378">
                <a:buFont typeface="Wingdings" panose="05000000000000000000" pitchFamily="2" charset="2"/>
                <a:buChar char="n"/>
              </a:pPr>
              <a:r>
                <a:rPr lang="zh-CN" altLang="en-US" sz="2800" dirty="0">
                  <a:solidFill>
                    <a:srgbClr val="000000">
                      <a:lumMod val="75000"/>
                      <a:lumOff val="25000"/>
                    </a:srgbClr>
                  </a:solidFill>
                  <a:latin typeface="微软雅黑" panose="020B0503020204020204" pitchFamily="34" charset="-122"/>
                  <a:ea typeface="微软雅黑" panose="020B0503020204020204" pitchFamily="34" charset="-122"/>
                </a:rPr>
                <a:t>介绍了</a:t>
              </a:r>
              <a:r>
                <a:rPr lang="en-US" altLang="zh-CN" sz="2800" dirty="0" err="1">
                  <a:solidFill>
                    <a:srgbClr val="000000">
                      <a:lumMod val="75000"/>
                      <a:lumOff val="25000"/>
                    </a:srgbClr>
                  </a:solidFill>
                  <a:latin typeface="微软雅黑" panose="020B0503020204020204" pitchFamily="34" charset="-122"/>
                  <a:ea typeface="微软雅黑" panose="020B0503020204020204" pitchFamily="34" charset="-122"/>
                </a:rPr>
                <a:t>IPoE</a:t>
              </a:r>
              <a:r>
                <a:rPr lang="zh-CN" altLang="en-US" sz="2800" dirty="0">
                  <a:solidFill>
                    <a:srgbClr val="000000">
                      <a:lumMod val="75000"/>
                      <a:lumOff val="25000"/>
                    </a:srgbClr>
                  </a:solidFill>
                  <a:latin typeface="微软雅黑" panose="020B0503020204020204" pitchFamily="34" charset="-122"/>
                  <a:ea typeface="微软雅黑" panose="020B0503020204020204" pitchFamily="34" charset="-122"/>
                </a:rPr>
                <a:t>基本排查思路及典型案例</a:t>
              </a:r>
            </a:p>
          </p:txBody>
        </p:sp>
      </p:grpSp>
    </p:spTree>
    <p:extLst>
      <p:ext uri="{BB962C8B-B14F-4D97-AF65-F5344CB8AC3E}">
        <p14:creationId xmlns:p14="http://schemas.microsoft.com/office/powerpoint/2010/main" val="414565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51520" y="3363838"/>
            <a:ext cx="8640960" cy="1361715"/>
          </a:xfrm>
          <a:prstGeom prst="rect">
            <a:avLst/>
          </a:prstGeom>
          <a:solidFill>
            <a:srgbClr val="A0A0A0"/>
          </a:solidFill>
          <a:ln>
            <a:noFill/>
          </a:ln>
        </p:spPr>
        <p:txBody>
          <a:bodyPr vert="horz" wrap="square" lIns="91440" tIns="45720" rIns="91440" bIns="45720" numCol="1" anchor="ctr" anchorCtr="1" compatLnSpc="1"/>
          <a:lstStyle/>
          <a:p>
            <a:endParaRPr lang="zh-CN" altLang="en-US" sz="120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10" name="矩形 9"/>
          <p:cNvSpPr/>
          <p:nvPr/>
        </p:nvSpPr>
        <p:spPr>
          <a:xfrm>
            <a:off x="4139952" y="4299942"/>
            <a:ext cx="859129" cy="338554"/>
          </a:xfrm>
          <a:prstGeom prst="rect">
            <a:avLst/>
          </a:prstGeom>
        </p:spPr>
        <p:txBody>
          <a:bodyPr wrap="none">
            <a:spAutoFit/>
          </a:bodyPr>
          <a:lstStyle/>
          <a:p>
            <a:pPr algn="ctr"/>
            <a:r>
              <a:rPr lang="zh-CN" altLang="en-US" sz="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新华三集团</a:t>
            </a:r>
            <a:endParaRPr lang="en-US" altLang="zh-CN" sz="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en-US" altLang="zh-CN" sz="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www.h3c.com</a:t>
            </a:r>
            <a:endParaRPr lang="zh-CN" altLang="en-US" sz="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p:nvSpPr>
        <p:spPr>
          <a:xfrm>
            <a:off x="251520" y="4758279"/>
            <a:ext cx="8640960" cy="45719"/>
          </a:xfrm>
          <a:prstGeom prst="rect">
            <a:avLst/>
          </a:prstGeom>
          <a:solidFill>
            <a:srgbClr val="D7000F"/>
          </a:solidFill>
          <a:ln>
            <a:noFill/>
          </a:ln>
        </p:spPr>
        <p:txBody>
          <a:bodyPr vert="horz" wrap="square" lIns="91440" tIns="45720" rIns="91440" bIns="45720" numCol="1" anchor="ctr" anchorCtr="1" compatLnSpc="1"/>
          <a:lstStyle/>
          <a:p>
            <a:endParaRPr lang="zh-CN" altLang="en-US" sz="2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3563888" y="2211710"/>
            <a:ext cx="2199941" cy="646331"/>
          </a:xfrm>
          <a:prstGeom prst="rect">
            <a:avLst/>
          </a:prstGeom>
          <a:noFill/>
        </p:spPr>
        <p:txBody>
          <a:bodyPr wrap="none" rtlCol="0">
            <a:spAutoFit/>
          </a:bodyPr>
          <a:lstStyle/>
          <a:p>
            <a:r>
              <a:rPr kumimoji="1" lang="en-US" altLang="zh-CN" sz="3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Thanks</a:t>
            </a:r>
            <a:r>
              <a:rPr kumimoji="1" lang="zh-CN" altLang="en-US" sz="3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p>
        </p:txBody>
      </p:sp>
    </p:spTree>
    <p:extLst>
      <p:ext uri="{BB962C8B-B14F-4D97-AF65-F5344CB8AC3E}">
        <p14:creationId xmlns:p14="http://schemas.microsoft.com/office/powerpoint/2010/main" val="889106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标题 1"/>
          <p:cNvSpPr>
            <a:spLocks noGrp="1"/>
          </p:cNvSpPr>
          <p:nvPr>
            <p:ph type="title"/>
          </p:nvPr>
        </p:nvSpPr>
        <p:spPr>
          <a:xfrm>
            <a:off x="179388" y="192088"/>
            <a:ext cx="8229600" cy="457200"/>
          </a:xfrm>
        </p:spPr>
        <p:txBody>
          <a:bodyPr/>
          <a:lstStyle/>
          <a:p>
            <a:pPr eaLnBrk="1" hangingPunct="1"/>
            <a:r>
              <a:rPr lang="en-US" altLang="zh-CN" dirty="0" smtClean="0"/>
              <a:t>IPoE</a:t>
            </a:r>
            <a:r>
              <a:rPr lang="zh-CN" altLang="en-US" dirty="0" smtClean="0"/>
              <a:t>认证</a:t>
            </a:r>
          </a:p>
        </p:txBody>
      </p:sp>
      <p:sp>
        <p:nvSpPr>
          <p:cNvPr id="20" name="圆角矩形 19"/>
          <p:cNvSpPr/>
          <p:nvPr/>
        </p:nvSpPr>
        <p:spPr>
          <a:xfrm>
            <a:off x="1042988" y="915989"/>
            <a:ext cx="1657350" cy="431800"/>
          </a:xfrm>
          <a:prstGeom prst="roundRect">
            <a:avLst/>
          </a:prstGeom>
          <a:solidFill>
            <a:srgbClr val="C00000"/>
          </a:solidFill>
          <a:ln w="12700" cap="flat" cmpd="sng" algn="ctr">
            <a:noFill/>
            <a:prstDash val="dash"/>
          </a:ln>
          <a:effectLst/>
        </p:spPr>
        <p:txBody>
          <a:bodyPr anchor="ctr"/>
          <a:lstStyle/>
          <a:p>
            <a:pPr algn="ctr" fontAlgn="auto">
              <a:spcBef>
                <a:spcPts val="0"/>
              </a:spcBef>
              <a:spcAft>
                <a:spcPts val="0"/>
              </a:spcAft>
              <a:defRPr/>
            </a:pPr>
            <a:r>
              <a:rPr lang="zh-CN" altLang="en-US" sz="1400" kern="0" dirty="0">
                <a:solidFill>
                  <a:schemeClr val="bg1"/>
                </a:solidFill>
                <a:latin typeface="微软雅黑" pitchFamily="34" charset="-122"/>
                <a:ea typeface="微软雅黑" pitchFamily="34" charset="-122"/>
              </a:rPr>
              <a:t>绑定认证</a:t>
            </a:r>
          </a:p>
        </p:txBody>
      </p:sp>
      <p:sp>
        <p:nvSpPr>
          <p:cNvPr id="21" name="圆角矩形 20"/>
          <p:cNvSpPr/>
          <p:nvPr/>
        </p:nvSpPr>
        <p:spPr>
          <a:xfrm>
            <a:off x="1204914" y="1476376"/>
            <a:ext cx="6913562" cy="841375"/>
          </a:xfrm>
          <a:prstGeom prst="roundRect">
            <a:avLst/>
          </a:prstGeom>
          <a:solidFill>
            <a:schemeClr val="bg1"/>
          </a:solidFill>
          <a:ln w="12700" cap="flat" cmpd="sng" algn="ctr">
            <a:noFill/>
            <a:prstDash val="dash"/>
          </a:ln>
          <a:effectLst/>
        </p:spPr>
        <p:txBody>
          <a:bodyPr anchor="ctr"/>
          <a:lstStyle/>
          <a:p>
            <a:pPr fontAlgn="auto">
              <a:lnSpc>
                <a:spcPct val="150000"/>
              </a:lnSpc>
              <a:spcBef>
                <a:spcPts val="0"/>
              </a:spcBef>
              <a:spcAft>
                <a:spcPts val="0"/>
              </a:spcAft>
              <a:defRPr/>
            </a:pPr>
            <a:r>
              <a:rPr lang="zh-CN" altLang="en-US" sz="1400" kern="0" dirty="0">
                <a:latin typeface="微软雅黑" pitchFamily="34" charset="-122"/>
                <a:ea typeface="微软雅黑" pitchFamily="34" charset="-122"/>
              </a:rPr>
              <a:t>绑定认证是指</a:t>
            </a:r>
            <a:r>
              <a:rPr lang="en-US" altLang="zh-CN" sz="1400" kern="0" dirty="0">
                <a:latin typeface="微软雅黑" pitchFamily="34" charset="-122"/>
                <a:ea typeface="微软雅黑" pitchFamily="34" charset="-122"/>
              </a:rPr>
              <a:t>BRAS</a:t>
            </a:r>
            <a:r>
              <a:rPr lang="zh-CN" altLang="en-US" sz="1400" kern="0" dirty="0">
                <a:latin typeface="微软雅黑" pitchFamily="34" charset="-122"/>
                <a:ea typeface="微软雅黑" pitchFamily="34" charset="-122"/>
              </a:rPr>
              <a:t>设备根据用户接入的位置信息自动生成用户名和密码进行身份认证的一种认证方式，无需用户输入用户名和密码</a:t>
            </a:r>
          </a:p>
        </p:txBody>
      </p:sp>
      <p:sp>
        <p:nvSpPr>
          <p:cNvPr id="22" name="圆角矩形 21"/>
          <p:cNvSpPr/>
          <p:nvPr/>
        </p:nvSpPr>
        <p:spPr>
          <a:xfrm>
            <a:off x="1042988" y="2517993"/>
            <a:ext cx="1657350" cy="431800"/>
          </a:xfrm>
          <a:prstGeom prst="roundRect">
            <a:avLst/>
          </a:prstGeom>
          <a:solidFill>
            <a:schemeClr val="bg1">
              <a:lumMod val="65000"/>
            </a:schemeClr>
          </a:solidFill>
          <a:ln w="12700" cap="flat" cmpd="sng" algn="ctr">
            <a:noFill/>
            <a:prstDash val="dash"/>
          </a:ln>
          <a:effectLst/>
        </p:spPr>
        <p:txBody>
          <a:bodyPr anchor="ctr"/>
          <a:lstStyle/>
          <a:p>
            <a:pPr algn="ctr" fontAlgn="auto">
              <a:spcBef>
                <a:spcPts val="0"/>
              </a:spcBef>
              <a:spcAft>
                <a:spcPts val="0"/>
              </a:spcAft>
              <a:defRPr/>
            </a:pPr>
            <a:r>
              <a:rPr lang="en-US" altLang="zh-CN" sz="1400" kern="0" dirty="0">
                <a:solidFill>
                  <a:schemeClr val="bg1"/>
                </a:solidFill>
                <a:latin typeface="微软雅黑" pitchFamily="34" charset="-122"/>
                <a:ea typeface="微软雅黑" pitchFamily="34" charset="-122"/>
              </a:rPr>
              <a:t>Web</a:t>
            </a:r>
            <a:r>
              <a:rPr lang="zh-CN" altLang="en-US" sz="1400" kern="0" dirty="0">
                <a:solidFill>
                  <a:schemeClr val="bg1"/>
                </a:solidFill>
                <a:latin typeface="微软雅黑" pitchFamily="34" charset="-122"/>
                <a:ea typeface="微软雅黑" pitchFamily="34" charset="-122"/>
              </a:rPr>
              <a:t>认证</a:t>
            </a:r>
          </a:p>
        </p:txBody>
      </p:sp>
      <p:sp>
        <p:nvSpPr>
          <p:cNvPr id="23" name="圆角矩形 22"/>
          <p:cNvSpPr/>
          <p:nvPr/>
        </p:nvSpPr>
        <p:spPr>
          <a:xfrm>
            <a:off x="1204914" y="3057805"/>
            <a:ext cx="6769100" cy="1188132"/>
          </a:xfrm>
          <a:prstGeom prst="roundRect">
            <a:avLst/>
          </a:prstGeom>
          <a:solidFill>
            <a:schemeClr val="bg1"/>
          </a:solidFill>
          <a:ln w="12700" cap="flat" cmpd="sng" algn="ctr">
            <a:noFill/>
            <a:prstDash val="dash"/>
          </a:ln>
          <a:effectLst/>
        </p:spPr>
        <p:txBody>
          <a:bodyPr anchor="ctr"/>
          <a:lstStyle/>
          <a:p>
            <a:pPr fontAlgn="auto">
              <a:lnSpc>
                <a:spcPct val="150000"/>
              </a:lnSpc>
              <a:spcBef>
                <a:spcPts val="0"/>
              </a:spcBef>
              <a:spcAft>
                <a:spcPts val="0"/>
              </a:spcAft>
              <a:defRPr/>
            </a:pPr>
            <a:r>
              <a:rPr lang="en-US" altLang="zh-CN" sz="1400" kern="0" dirty="0">
                <a:latin typeface="微软雅黑" pitchFamily="34" charset="-122"/>
                <a:ea typeface="微软雅黑" pitchFamily="34" charset="-122"/>
              </a:rPr>
              <a:t>Web</a:t>
            </a:r>
            <a:r>
              <a:rPr lang="zh-CN" altLang="en-US" sz="1400" kern="0" dirty="0">
                <a:latin typeface="微软雅黑" pitchFamily="34" charset="-122"/>
                <a:ea typeface="微软雅黑" pitchFamily="34" charset="-122"/>
              </a:rPr>
              <a:t>认证是指用户通过访问</a:t>
            </a:r>
            <a:r>
              <a:rPr lang="en-US" altLang="zh-CN" sz="1400" kern="0" dirty="0">
                <a:latin typeface="微软雅黑" pitchFamily="34" charset="-122"/>
                <a:ea typeface="微软雅黑" pitchFamily="34" charset="-122"/>
              </a:rPr>
              <a:t>Web</a:t>
            </a:r>
            <a:r>
              <a:rPr lang="zh-CN" altLang="en-US" sz="1400" kern="0" dirty="0">
                <a:latin typeface="微软雅黑" pitchFamily="34" charset="-122"/>
                <a:ea typeface="微软雅黑" pitchFamily="34" charset="-122"/>
              </a:rPr>
              <a:t>认证服务器的认证页面，交互输入用户名和密码进行身份认证的一种认证方式</a:t>
            </a:r>
            <a:endParaRPr lang="en-US" altLang="zh-CN" sz="1400" kern="0" dirty="0">
              <a:latin typeface="微软雅黑" pitchFamily="34" charset="-122"/>
              <a:ea typeface="微软雅黑" pitchFamily="34" charset="-122"/>
            </a:endParaRPr>
          </a:p>
          <a:p>
            <a:pPr fontAlgn="auto">
              <a:lnSpc>
                <a:spcPct val="150000"/>
              </a:lnSpc>
              <a:spcBef>
                <a:spcPts val="0"/>
              </a:spcBef>
              <a:spcAft>
                <a:spcPts val="0"/>
              </a:spcAft>
              <a:defRPr/>
            </a:pPr>
            <a:endParaRPr lang="en-US" altLang="zh-CN" sz="1400" kern="0" dirty="0">
              <a:latin typeface="微软雅黑" pitchFamily="34" charset="-122"/>
              <a:ea typeface="微软雅黑" pitchFamily="34" charset="-122"/>
            </a:endParaRPr>
          </a:p>
        </p:txBody>
      </p:sp>
    </p:spTree>
    <p:extLst>
      <p:ext uri="{BB962C8B-B14F-4D97-AF65-F5344CB8AC3E}">
        <p14:creationId xmlns:p14="http://schemas.microsoft.com/office/powerpoint/2010/main" val="253546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标题 1"/>
          <p:cNvSpPr>
            <a:spLocks noGrp="1"/>
          </p:cNvSpPr>
          <p:nvPr>
            <p:ph type="title"/>
          </p:nvPr>
        </p:nvSpPr>
        <p:spPr>
          <a:xfrm>
            <a:off x="179388" y="192088"/>
            <a:ext cx="8229600" cy="457200"/>
          </a:xfrm>
        </p:spPr>
        <p:txBody>
          <a:bodyPr/>
          <a:lstStyle/>
          <a:p>
            <a:pPr eaLnBrk="1" hangingPunct="1"/>
            <a:r>
              <a:rPr lang="en-US" altLang="zh-CN" dirty="0" smtClean="0"/>
              <a:t>IPoE</a:t>
            </a:r>
            <a:r>
              <a:rPr lang="zh-CN" altLang="en-US" dirty="0" smtClean="0"/>
              <a:t>接入模式</a:t>
            </a:r>
          </a:p>
        </p:txBody>
      </p:sp>
      <p:sp>
        <p:nvSpPr>
          <p:cNvPr id="20" name="圆角矩形 19"/>
          <p:cNvSpPr/>
          <p:nvPr/>
        </p:nvSpPr>
        <p:spPr>
          <a:xfrm>
            <a:off x="1042988" y="915989"/>
            <a:ext cx="1657350" cy="431800"/>
          </a:xfrm>
          <a:prstGeom prst="roundRect">
            <a:avLst/>
          </a:prstGeom>
          <a:solidFill>
            <a:srgbClr val="C00000"/>
          </a:solidFill>
          <a:ln w="12700" cap="flat" cmpd="sng" algn="ctr">
            <a:noFill/>
            <a:prstDash val="dash"/>
          </a:ln>
          <a:effectLst/>
        </p:spPr>
        <p:txBody>
          <a:bodyPr anchor="ctr"/>
          <a:lstStyle/>
          <a:p>
            <a:pPr algn="ctr" fontAlgn="auto">
              <a:spcBef>
                <a:spcPts val="0"/>
              </a:spcBef>
              <a:spcAft>
                <a:spcPts val="0"/>
              </a:spcAft>
              <a:defRPr/>
            </a:pPr>
            <a:r>
              <a:rPr lang="zh-CN" altLang="en-US" sz="1400" kern="0" dirty="0">
                <a:solidFill>
                  <a:schemeClr val="bg1"/>
                </a:solidFill>
                <a:latin typeface="微软雅黑" pitchFamily="34" charset="-122"/>
                <a:ea typeface="微软雅黑" pitchFamily="34" charset="-122"/>
              </a:rPr>
              <a:t>二层接入</a:t>
            </a:r>
          </a:p>
        </p:txBody>
      </p:sp>
      <p:sp>
        <p:nvSpPr>
          <p:cNvPr id="21" name="圆角矩形 20"/>
          <p:cNvSpPr/>
          <p:nvPr/>
        </p:nvSpPr>
        <p:spPr>
          <a:xfrm>
            <a:off x="1204914" y="1476376"/>
            <a:ext cx="6913562" cy="841375"/>
          </a:xfrm>
          <a:prstGeom prst="roundRect">
            <a:avLst/>
          </a:prstGeom>
          <a:solidFill>
            <a:schemeClr val="bg1"/>
          </a:solidFill>
          <a:ln w="12700" cap="flat" cmpd="sng" algn="ctr">
            <a:noFill/>
            <a:prstDash val="dash"/>
          </a:ln>
          <a:effectLst/>
        </p:spPr>
        <p:txBody>
          <a:bodyPr anchor="ctr"/>
          <a:lstStyle/>
          <a:p>
            <a:pPr fontAlgn="auto">
              <a:lnSpc>
                <a:spcPct val="150000"/>
              </a:lnSpc>
              <a:spcBef>
                <a:spcPts val="0"/>
              </a:spcBef>
              <a:spcAft>
                <a:spcPts val="0"/>
              </a:spcAft>
              <a:defRPr/>
            </a:pPr>
            <a:r>
              <a:rPr lang="zh-CN" altLang="en-US" sz="1400" kern="0" dirty="0">
                <a:latin typeface="微软雅黑" pitchFamily="34" charset="-122"/>
                <a:ea typeface="微软雅黑" pitchFamily="34" charset="-122"/>
              </a:rPr>
              <a:t>用户直连</a:t>
            </a:r>
            <a:r>
              <a:rPr lang="en-US" altLang="zh-CN" sz="1400" kern="0" dirty="0">
                <a:latin typeface="微软雅黑" pitchFamily="34" charset="-122"/>
                <a:ea typeface="微软雅黑" pitchFamily="34" charset="-122"/>
              </a:rPr>
              <a:t>BRAS</a:t>
            </a:r>
            <a:r>
              <a:rPr lang="zh-CN" altLang="en-US" sz="1400" kern="0" dirty="0">
                <a:latin typeface="微软雅黑" pitchFamily="34" charset="-122"/>
                <a:ea typeface="微软雅黑" pitchFamily="34" charset="-122"/>
              </a:rPr>
              <a:t>设备，或通过二层网络设备连接到</a:t>
            </a:r>
            <a:r>
              <a:rPr lang="en-US" altLang="zh-CN" sz="1400" kern="0" dirty="0">
                <a:latin typeface="微软雅黑" pitchFamily="34" charset="-122"/>
                <a:ea typeface="微软雅黑" pitchFamily="34" charset="-122"/>
              </a:rPr>
              <a:t>BRAS</a:t>
            </a:r>
            <a:r>
              <a:rPr lang="zh-CN" altLang="en-US" sz="1400" kern="0" dirty="0">
                <a:latin typeface="微软雅黑" pitchFamily="34" charset="-122"/>
                <a:ea typeface="微软雅黑" pitchFamily="34" charset="-122"/>
              </a:rPr>
              <a:t>设备。</a:t>
            </a:r>
            <a:r>
              <a:rPr lang="en-US" altLang="zh-CN" sz="1400" kern="0" dirty="0">
                <a:latin typeface="微软雅黑" pitchFamily="34" charset="-122"/>
                <a:ea typeface="微软雅黑" pitchFamily="34" charset="-122"/>
              </a:rPr>
              <a:t>BRAS</a:t>
            </a:r>
            <a:r>
              <a:rPr lang="zh-CN" altLang="en-US" sz="1400" kern="0" dirty="0">
                <a:latin typeface="微软雅黑" pitchFamily="34" charset="-122"/>
                <a:ea typeface="微软雅黑" pitchFamily="34" charset="-122"/>
              </a:rPr>
              <a:t>需要识别用户的</a:t>
            </a:r>
            <a:r>
              <a:rPr lang="en-US" altLang="zh-CN" sz="1400" kern="0" dirty="0">
                <a:latin typeface="微软雅黑" pitchFamily="34" charset="-122"/>
                <a:ea typeface="微软雅黑" pitchFamily="34" charset="-122"/>
              </a:rPr>
              <a:t>MAC</a:t>
            </a:r>
            <a:r>
              <a:rPr lang="zh-CN" altLang="en-US" sz="1400" kern="0" dirty="0">
                <a:latin typeface="微软雅黑" pitchFamily="34" charset="-122"/>
                <a:ea typeface="微软雅黑" pitchFamily="34" charset="-122"/>
              </a:rPr>
              <a:t>地址。</a:t>
            </a:r>
          </a:p>
        </p:txBody>
      </p:sp>
      <p:sp>
        <p:nvSpPr>
          <p:cNvPr id="22" name="圆角矩形 21"/>
          <p:cNvSpPr/>
          <p:nvPr/>
        </p:nvSpPr>
        <p:spPr>
          <a:xfrm>
            <a:off x="1042988" y="2484438"/>
            <a:ext cx="1657350" cy="431800"/>
          </a:xfrm>
          <a:prstGeom prst="roundRect">
            <a:avLst/>
          </a:prstGeom>
          <a:solidFill>
            <a:schemeClr val="bg1">
              <a:lumMod val="65000"/>
            </a:schemeClr>
          </a:solidFill>
          <a:ln w="12700" cap="flat" cmpd="sng" algn="ctr">
            <a:noFill/>
            <a:prstDash val="dash"/>
          </a:ln>
          <a:effectLst/>
        </p:spPr>
        <p:txBody>
          <a:bodyPr anchor="ctr"/>
          <a:lstStyle/>
          <a:p>
            <a:pPr algn="ctr" fontAlgn="auto">
              <a:spcBef>
                <a:spcPts val="0"/>
              </a:spcBef>
              <a:spcAft>
                <a:spcPts val="0"/>
              </a:spcAft>
              <a:defRPr/>
            </a:pPr>
            <a:r>
              <a:rPr lang="zh-CN" altLang="en-US" sz="1400" kern="0" dirty="0">
                <a:solidFill>
                  <a:schemeClr val="bg1"/>
                </a:solidFill>
                <a:latin typeface="微软雅黑" pitchFamily="34" charset="-122"/>
                <a:ea typeface="微软雅黑" pitchFamily="34" charset="-122"/>
              </a:rPr>
              <a:t>三层接入</a:t>
            </a:r>
          </a:p>
        </p:txBody>
      </p:sp>
      <p:sp>
        <p:nvSpPr>
          <p:cNvPr id="23" name="圆角矩形 22"/>
          <p:cNvSpPr/>
          <p:nvPr/>
        </p:nvSpPr>
        <p:spPr>
          <a:xfrm>
            <a:off x="1204914" y="2984500"/>
            <a:ext cx="6769100" cy="882650"/>
          </a:xfrm>
          <a:prstGeom prst="roundRect">
            <a:avLst/>
          </a:prstGeom>
          <a:solidFill>
            <a:schemeClr val="bg1"/>
          </a:solidFill>
          <a:ln w="12700" cap="flat" cmpd="sng" algn="ctr">
            <a:noFill/>
            <a:prstDash val="dash"/>
          </a:ln>
          <a:effectLst/>
        </p:spPr>
        <p:txBody>
          <a:bodyPr anchor="ctr"/>
          <a:lstStyle/>
          <a:p>
            <a:pPr fontAlgn="auto">
              <a:lnSpc>
                <a:spcPct val="150000"/>
              </a:lnSpc>
              <a:spcBef>
                <a:spcPts val="0"/>
              </a:spcBef>
              <a:spcAft>
                <a:spcPts val="0"/>
              </a:spcAft>
              <a:defRPr/>
            </a:pPr>
            <a:r>
              <a:rPr lang="zh-CN" altLang="en-US" sz="1400" kern="0" dirty="0">
                <a:latin typeface="微软雅黑" pitchFamily="34" charset="-122"/>
                <a:ea typeface="微软雅黑" pitchFamily="34" charset="-122"/>
              </a:rPr>
              <a:t>用户流量通过三层网络路由到</a:t>
            </a:r>
            <a:r>
              <a:rPr lang="en-US" altLang="zh-CN" sz="1400" kern="0" dirty="0">
                <a:latin typeface="微软雅黑" pitchFamily="34" charset="-122"/>
                <a:ea typeface="微软雅黑" pitchFamily="34" charset="-122"/>
              </a:rPr>
              <a:t>BRAS</a:t>
            </a:r>
            <a:r>
              <a:rPr lang="zh-CN" altLang="en-US" sz="1400" kern="0" dirty="0">
                <a:latin typeface="微软雅黑" pitchFamily="34" charset="-122"/>
                <a:ea typeface="微软雅黑" pitchFamily="34" charset="-122"/>
              </a:rPr>
              <a:t>，用户可直连</a:t>
            </a:r>
            <a:r>
              <a:rPr lang="en-US" altLang="zh-CN" sz="1400" kern="0" dirty="0">
                <a:latin typeface="微软雅黑" pitchFamily="34" charset="-122"/>
                <a:ea typeface="微软雅黑" pitchFamily="34" charset="-122"/>
              </a:rPr>
              <a:t>BRAS</a:t>
            </a:r>
            <a:r>
              <a:rPr lang="zh-CN" altLang="en-US" sz="1400" kern="0" dirty="0">
                <a:latin typeface="微软雅黑" pitchFamily="34" charset="-122"/>
                <a:ea typeface="微软雅黑" pitchFamily="34" charset="-122"/>
              </a:rPr>
              <a:t>或通过三层转发设备连接到</a:t>
            </a:r>
            <a:r>
              <a:rPr lang="en-US" altLang="zh-CN" sz="1400" kern="0" dirty="0">
                <a:latin typeface="微软雅黑" pitchFamily="34" charset="-122"/>
                <a:ea typeface="微软雅黑" pitchFamily="34" charset="-122"/>
              </a:rPr>
              <a:t>BRAS</a:t>
            </a:r>
            <a:r>
              <a:rPr lang="zh-CN" altLang="en-US" sz="1400" kern="0" dirty="0">
                <a:latin typeface="微软雅黑" pitchFamily="34" charset="-122"/>
                <a:ea typeface="微软雅黑" pitchFamily="34" charset="-122"/>
              </a:rPr>
              <a:t>。</a:t>
            </a:r>
            <a:r>
              <a:rPr lang="en-US" altLang="zh-CN" sz="1400" kern="0" dirty="0">
                <a:latin typeface="微软雅黑" pitchFamily="34" charset="-122"/>
                <a:ea typeface="微软雅黑" pitchFamily="34" charset="-122"/>
              </a:rPr>
              <a:t>BRAS</a:t>
            </a:r>
            <a:r>
              <a:rPr lang="zh-CN" altLang="en-US" sz="1400" kern="0" dirty="0">
                <a:latin typeface="微软雅黑" pitchFamily="34" charset="-122"/>
                <a:ea typeface="微软雅黑" pitchFamily="34" charset="-122"/>
              </a:rPr>
              <a:t>不关心用户的</a:t>
            </a:r>
            <a:r>
              <a:rPr lang="en-US" altLang="zh-CN" sz="1400" kern="0" dirty="0">
                <a:latin typeface="微软雅黑" pitchFamily="34" charset="-122"/>
                <a:ea typeface="微软雅黑" pitchFamily="34" charset="-122"/>
              </a:rPr>
              <a:t>MAC</a:t>
            </a:r>
            <a:r>
              <a:rPr lang="zh-CN" altLang="en-US" sz="1400" kern="0" dirty="0">
                <a:latin typeface="微软雅黑" pitchFamily="34" charset="-122"/>
                <a:ea typeface="微软雅黑" pitchFamily="34" charset="-122"/>
              </a:rPr>
              <a:t>地址。</a:t>
            </a:r>
          </a:p>
        </p:txBody>
      </p:sp>
    </p:spTree>
    <p:extLst>
      <p:ext uri="{BB962C8B-B14F-4D97-AF65-F5344CB8AC3E}">
        <p14:creationId xmlns:p14="http://schemas.microsoft.com/office/powerpoint/2010/main" val="397254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标题 1"/>
          <p:cNvSpPr>
            <a:spLocks noGrp="1"/>
          </p:cNvSpPr>
          <p:nvPr>
            <p:ph type="title"/>
          </p:nvPr>
        </p:nvSpPr>
        <p:spPr>
          <a:xfrm>
            <a:off x="179388" y="192088"/>
            <a:ext cx="8229600" cy="457200"/>
          </a:xfrm>
        </p:spPr>
        <p:txBody>
          <a:bodyPr/>
          <a:lstStyle/>
          <a:p>
            <a:pPr eaLnBrk="1" hangingPunct="1"/>
            <a:r>
              <a:rPr lang="en-US" altLang="zh-CN" dirty="0" smtClean="0"/>
              <a:t>IPoE</a:t>
            </a:r>
            <a:r>
              <a:rPr lang="zh-CN" altLang="en-US" dirty="0" smtClean="0"/>
              <a:t>用户类型</a:t>
            </a:r>
          </a:p>
        </p:txBody>
      </p:sp>
      <p:sp>
        <p:nvSpPr>
          <p:cNvPr id="20" name="圆角矩形 19"/>
          <p:cNvSpPr/>
          <p:nvPr/>
        </p:nvSpPr>
        <p:spPr>
          <a:xfrm>
            <a:off x="468313" y="658814"/>
            <a:ext cx="1657350" cy="431800"/>
          </a:xfrm>
          <a:prstGeom prst="roundRect">
            <a:avLst/>
          </a:prstGeom>
          <a:solidFill>
            <a:srgbClr val="C00000"/>
          </a:solidFill>
          <a:ln w="12700" cap="flat" cmpd="sng" algn="ctr">
            <a:noFill/>
            <a:prstDash val="dash"/>
          </a:ln>
          <a:effectLst/>
        </p:spPr>
        <p:txBody>
          <a:bodyPr anchor="ctr"/>
          <a:lstStyle/>
          <a:p>
            <a:pPr algn="ctr" fontAlgn="auto">
              <a:spcBef>
                <a:spcPts val="0"/>
              </a:spcBef>
              <a:spcAft>
                <a:spcPts val="0"/>
              </a:spcAft>
              <a:defRPr/>
            </a:pPr>
            <a:r>
              <a:rPr lang="zh-CN" altLang="en-US" sz="1400" kern="0" dirty="0">
                <a:solidFill>
                  <a:schemeClr val="bg1"/>
                </a:solidFill>
                <a:latin typeface="微软雅黑" pitchFamily="34" charset="-122"/>
                <a:ea typeface="微软雅黑" pitchFamily="34" charset="-122"/>
              </a:rPr>
              <a:t>个人接入用户</a:t>
            </a:r>
          </a:p>
        </p:txBody>
      </p:sp>
      <p:sp>
        <p:nvSpPr>
          <p:cNvPr id="21" name="圆角矩形 20"/>
          <p:cNvSpPr/>
          <p:nvPr/>
        </p:nvSpPr>
        <p:spPr>
          <a:xfrm>
            <a:off x="755650" y="1133476"/>
            <a:ext cx="8064500" cy="898214"/>
          </a:xfrm>
          <a:prstGeom prst="roundRect">
            <a:avLst/>
          </a:prstGeom>
          <a:solidFill>
            <a:schemeClr val="bg1"/>
          </a:solidFill>
          <a:ln w="12700" cap="flat" cmpd="sng" algn="ctr">
            <a:noFill/>
            <a:prstDash val="dash"/>
          </a:ln>
          <a:effectLst/>
        </p:spPr>
        <p:txBody>
          <a:bodyPr anchor="ctr"/>
          <a:lstStyle/>
          <a:p>
            <a:pPr fontAlgn="auto">
              <a:lnSpc>
                <a:spcPct val="150000"/>
              </a:lnSpc>
              <a:spcBef>
                <a:spcPts val="0"/>
              </a:spcBef>
              <a:spcAft>
                <a:spcPts val="0"/>
              </a:spcAft>
              <a:defRPr/>
            </a:pPr>
            <a:r>
              <a:rPr lang="zh-CN" altLang="en-US" sz="1400" kern="0" dirty="0">
                <a:latin typeface="微软雅黑" pitchFamily="34" charset="-122"/>
                <a:ea typeface="微软雅黑" pitchFamily="34" charset="-122"/>
              </a:rPr>
              <a:t>个人接入用户拥有独立的业务属性，</a:t>
            </a:r>
            <a:r>
              <a:rPr lang="en-US" altLang="zh-CN" sz="1400" kern="0" dirty="0">
                <a:latin typeface="微软雅黑" pitchFamily="34" charset="-122"/>
                <a:ea typeface="微软雅黑" pitchFamily="34" charset="-122"/>
              </a:rPr>
              <a:t>BRAS</a:t>
            </a:r>
            <a:r>
              <a:rPr lang="zh-CN" altLang="en-US" sz="1400" kern="0" dirty="0">
                <a:latin typeface="微软雅黑" pitchFamily="34" charset="-122"/>
                <a:ea typeface="微软雅黑" pitchFamily="34" charset="-122"/>
              </a:rPr>
              <a:t>根据用户的位置信息和报文特征对其进行独立的认证、授权和计费</a:t>
            </a:r>
          </a:p>
        </p:txBody>
      </p:sp>
      <p:sp>
        <p:nvSpPr>
          <p:cNvPr id="22" name="圆角矩形 21"/>
          <p:cNvSpPr/>
          <p:nvPr/>
        </p:nvSpPr>
        <p:spPr>
          <a:xfrm>
            <a:off x="468313" y="2614614"/>
            <a:ext cx="1657350" cy="431800"/>
          </a:xfrm>
          <a:prstGeom prst="roundRect">
            <a:avLst/>
          </a:prstGeom>
          <a:solidFill>
            <a:schemeClr val="bg1">
              <a:lumMod val="65000"/>
            </a:schemeClr>
          </a:solidFill>
          <a:ln w="12700" cap="flat" cmpd="sng" algn="ctr">
            <a:noFill/>
            <a:prstDash val="dash"/>
          </a:ln>
          <a:effectLst/>
        </p:spPr>
        <p:txBody>
          <a:bodyPr anchor="ctr"/>
          <a:lstStyle/>
          <a:p>
            <a:pPr algn="ctr" fontAlgn="auto">
              <a:spcBef>
                <a:spcPts val="0"/>
              </a:spcBef>
              <a:spcAft>
                <a:spcPts val="0"/>
              </a:spcAft>
              <a:defRPr/>
            </a:pPr>
            <a:r>
              <a:rPr lang="zh-CN" altLang="en-US" sz="1400" kern="0" dirty="0">
                <a:solidFill>
                  <a:schemeClr val="bg1"/>
                </a:solidFill>
                <a:latin typeface="微软雅黑" pitchFamily="34" charset="-122"/>
                <a:ea typeface="微软雅黑" pitchFamily="34" charset="-122"/>
              </a:rPr>
              <a:t>专线接入用户</a:t>
            </a:r>
          </a:p>
        </p:txBody>
      </p:sp>
      <p:sp>
        <p:nvSpPr>
          <p:cNvPr id="23" name="圆角矩形 22"/>
          <p:cNvSpPr/>
          <p:nvPr/>
        </p:nvSpPr>
        <p:spPr>
          <a:xfrm>
            <a:off x="755650" y="3148014"/>
            <a:ext cx="7920038" cy="1043917"/>
          </a:xfrm>
          <a:prstGeom prst="roundRect">
            <a:avLst/>
          </a:prstGeom>
          <a:solidFill>
            <a:schemeClr val="bg1"/>
          </a:solidFill>
          <a:ln w="12700" cap="flat" cmpd="sng" algn="ctr">
            <a:noFill/>
            <a:prstDash val="dash"/>
          </a:ln>
          <a:effectLst/>
        </p:spPr>
        <p:txBody>
          <a:bodyPr anchor="ctr"/>
          <a:lstStyle/>
          <a:p>
            <a:pPr fontAlgn="auto">
              <a:lnSpc>
                <a:spcPct val="150000"/>
              </a:lnSpc>
              <a:spcBef>
                <a:spcPts val="0"/>
              </a:spcBef>
              <a:spcAft>
                <a:spcPts val="0"/>
              </a:spcAft>
              <a:defRPr/>
            </a:pPr>
            <a:r>
              <a:rPr lang="zh-CN" altLang="en-US" sz="1400" kern="0" dirty="0">
                <a:latin typeface="微软雅黑" pitchFamily="34" charset="-122"/>
                <a:ea typeface="微软雅黑" pitchFamily="34" charset="-122"/>
              </a:rPr>
              <a:t>专线是指将接入设备上的某个接口或接口上的某些系统资源整体出租给一组用户。一条专线下可以接入多个用户，在认证流程中表现为一个用户，也称为专线接入用户。</a:t>
            </a:r>
          </a:p>
        </p:txBody>
      </p:sp>
    </p:spTree>
    <p:extLst>
      <p:ext uri="{BB962C8B-B14F-4D97-AF65-F5344CB8AC3E}">
        <p14:creationId xmlns:p14="http://schemas.microsoft.com/office/powerpoint/2010/main" val="322321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theme/theme1.xml><?xml version="1.0" encoding="utf-8"?>
<a:theme xmlns:a="http://schemas.openxmlformats.org/drawingml/2006/main" name="模板-Top Secret  绝密">
  <a:themeElements>
    <a:clrScheme name="主题颜色-1">
      <a:dk1>
        <a:srgbClr val="262626"/>
      </a:dk1>
      <a:lt1>
        <a:srgbClr val="FFFFFF"/>
      </a:lt1>
      <a:dk2>
        <a:srgbClr val="262626"/>
      </a:dk2>
      <a:lt2>
        <a:srgbClr val="BFBFBF"/>
      </a:lt2>
      <a:accent1>
        <a:srgbClr val="2C4155"/>
      </a:accent1>
      <a:accent2>
        <a:srgbClr val="2290B3"/>
      </a:accent2>
      <a:accent3>
        <a:srgbClr val="6EADA7"/>
      </a:accent3>
      <a:accent4>
        <a:srgbClr val="ADB378"/>
      </a:accent4>
      <a:accent5>
        <a:srgbClr val="EB6161"/>
      </a:accent5>
      <a:accent6>
        <a:srgbClr val="CF7B0F"/>
      </a:accent6>
      <a:hlink>
        <a:srgbClr val="598486"/>
      </a:hlink>
      <a:folHlink>
        <a:srgbClr val="007272"/>
      </a:folHlink>
    </a:clrScheme>
    <a:fontScheme name="自定义设计方案">
      <a:majorFont>
        <a:latin typeface="Arial"/>
        <a:ea typeface="华文细黑"/>
        <a:cs typeface=""/>
      </a:majorFont>
      <a:minorFont>
        <a:latin typeface="华文中宋"/>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688B6"/>
        </a:solidFill>
        <a:ln w="12700" cap="flat" cmpd="sng" algn="ctr">
          <a:noFill/>
          <a:prstDash val="dash"/>
        </a:ln>
      </a:spPr>
      <a:bodyPr rtlCol="0" anchor="ctr"/>
      <a:lstStyle>
        <a:defPPr marL="0" marR="0" indent="0" algn="ctr" defTabSz="914400" eaLnBrk="1" fontAlgn="auto" latinLnBrk="0" hangingPunct="1">
          <a:lnSpc>
            <a:spcPct val="100000"/>
          </a:lnSpc>
          <a:spcBef>
            <a:spcPts val="0"/>
          </a:spcBef>
          <a:spcAft>
            <a:spcPts val="0"/>
          </a:spcAft>
          <a:buClrTx/>
          <a:buSzTx/>
          <a:buFontTx/>
          <a:buNone/>
          <a:defRPr kumimoji="0" sz="14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defRPr>
        </a:defPPr>
      </a:lstStyle>
    </a:sp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模板-Secret  机密 ">
  <a:themeElements>
    <a:clrScheme name="主题颜色-1">
      <a:dk1>
        <a:srgbClr val="262626"/>
      </a:dk1>
      <a:lt1>
        <a:srgbClr val="FFFFFF"/>
      </a:lt1>
      <a:dk2>
        <a:srgbClr val="262626"/>
      </a:dk2>
      <a:lt2>
        <a:srgbClr val="BFBFBF"/>
      </a:lt2>
      <a:accent1>
        <a:srgbClr val="2C4155"/>
      </a:accent1>
      <a:accent2>
        <a:srgbClr val="2290B3"/>
      </a:accent2>
      <a:accent3>
        <a:srgbClr val="6EADA7"/>
      </a:accent3>
      <a:accent4>
        <a:srgbClr val="ADB378"/>
      </a:accent4>
      <a:accent5>
        <a:srgbClr val="EB6161"/>
      </a:accent5>
      <a:accent6>
        <a:srgbClr val="CF7B0F"/>
      </a:accent6>
      <a:hlink>
        <a:srgbClr val="598486"/>
      </a:hlink>
      <a:folHlink>
        <a:srgbClr val="007272"/>
      </a:folHlink>
    </a:clrScheme>
    <a:fontScheme name="自定义设计方案">
      <a:majorFont>
        <a:latin typeface="Arial"/>
        <a:ea typeface="华文细黑"/>
        <a:cs typeface=""/>
      </a:majorFont>
      <a:minorFont>
        <a:latin typeface="华文中宋"/>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688B6"/>
        </a:solidFill>
        <a:ln w="12700" cap="flat" cmpd="sng" algn="ctr">
          <a:noFill/>
          <a:prstDash val="dash"/>
        </a:ln>
      </a:spPr>
      <a:bodyPr rtlCol="0" anchor="ctr"/>
      <a:lstStyle>
        <a:defPPr marL="0" marR="0" indent="0" algn="ctr" defTabSz="914400" eaLnBrk="1" fontAlgn="auto" latinLnBrk="0" hangingPunct="1">
          <a:lnSpc>
            <a:spcPct val="100000"/>
          </a:lnSpc>
          <a:spcBef>
            <a:spcPts val="0"/>
          </a:spcBef>
          <a:spcAft>
            <a:spcPts val="0"/>
          </a:spcAft>
          <a:buClrTx/>
          <a:buSzTx/>
          <a:buFontTx/>
          <a:buNone/>
          <a:defRPr kumimoji="0" sz="14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defRPr>
        </a:defPPr>
      </a:lstStyle>
    </a:sp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模板-Confidential 秘密">
  <a:themeElements>
    <a:clrScheme name="主题颜色-1">
      <a:dk1>
        <a:srgbClr val="262626"/>
      </a:dk1>
      <a:lt1>
        <a:srgbClr val="FFFFFF"/>
      </a:lt1>
      <a:dk2>
        <a:srgbClr val="262626"/>
      </a:dk2>
      <a:lt2>
        <a:srgbClr val="BFBFBF"/>
      </a:lt2>
      <a:accent1>
        <a:srgbClr val="2C4155"/>
      </a:accent1>
      <a:accent2>
        <a:srgbClr val="2290B3"/>
      </a:accent2>
      <a:accent3>
        <a:srgbClr val="6EADA7"/>
      </a:accent3>
      <a:accent4>
        <a:srgbClr val="ADB378"/>
      </a:accent4>
      <a:accent5>
        <a:srgbClr val="EB6161"/>
      </a:accent5>
      <a:accent6>
        <a:srgbClr val="CF7B0F"/>
      </a:accent6>
      <a:hlink>
        <a:srgbClr val="598486"/>
      </a:hlink>
      <a:folHlink>
        <a:srgbClr val="007272"/>
      </a:folHlink>
    </a:clrScheme>
    <a:fontScheme name="自定义设计方案">
      <a:majorFont>
        <a:latin typeface="Arial"/>
        <a:ea typeface="华文细黑"/>
        <a:cs typeface=""/>
      </a:majorFont>
      <a:minorFont>
        <a:latin typeface="华文中宋"/>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688B6"/>
        </a:solidFill>
        <a:ln w="12700" cap="flat" cmpd="sng" algn="ctr">
          <a:noFill/>
          <a:prstDash val="dash"/>
        </a:ln>
      </a:spPr>
      <a:bodyPr rtlCol="0" anchor="ctr"/>
      <a:lstStyle>
        <a:defPPr marL="0" marR="0" indent="0" algn="ctr" defTabSz="914400" eaLnBrk="1" fontAlgn="auto" latinLnBrk="0" hangingPunct="1">
          <a:lnSpc>
            <a:spcPct val="100000"/>
          </a:lnSpc>
          <a:spcBef>
            <a:spcPts val="0"/>
          </a:spcBef>
          <a:spcAft>
            <a:spcPts val="0"/>
          </a:spcAft>
          <a:buClrTx/>
          <a:buSzTx/>
          <a:buFontTx/>
          <a:buNone/>
          <a:defRPr kumimoji="0" sz="14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defRPr>
        </a:defPPr>
      </a:lstStyle>
    </a:sp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模板-Internal  内参">
  <a:themeElements>
    <a:clrScheme name="主题颜色-1">
      <a:dk1>
        <a:srgbClr val="262626"/>
      </a:dk1>
      <a:lt1>
        <a:srgbClr val="FFFFFF"/>
      </a:lt1>
      <a:dk2>
        <a:srgbClr val="262626"/>
      </a:dk2>
      <a:lt2>
        <a:srgbClr val="BFBFBF"/>
      </a:lt2>
      <a:accent1>
        <a:srgbClr val="2C4155"/>
      </a:accent1>
      <a:accent2>
        <a:srgbClr val="2290B3"/>
      </a:accent2>
      <a:accent3>
        <a:srgbClr val="6EADA7"/>
      </a:accent3>
      <a:accent4>
        <a:srgbClr val="ADB378"/>
      </a:accent4>
      <a:accent5>
        <a:srgbClr val="EB6161"/>
      </a:accent5>
      <a:accent6>
        <a:srgbClr val="CF7B0F"/>
      </a:accent6>
      <a:hlink>
        <a:srgbClr val="598486"/>
      </a:hlink>
      <a:folHlink>
        <a:srgbClr val="007272"/>
      </a:folHlink>
    </a:clrScheme>
    <a:fontScheme name="自定义设计方案">
      <a:majorFont>
        <a:latin typeface="Arial"/>
        <a:ea typeface="华文细黑"/>
        <a:cs typeface=""/>
      </a:majorFont>
      <a:minorFont>
        <a:latin typeface="华文中宋"/>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688B6"/>
        </a:solidFill>
        <a:ln w="12700" cap="flat" cmpd="sng" algn="ctr">
          <a:noFill/>
          <a:prstDash val="dash"/>
        </a:ln>
      </a:spPr>
      <a:bodyPr rtlCol="0" anchor="ctr"/>
      <a:lstStyle>
        <a:defPPr marL="0" marR="0" indent="0" algn="ctr" defTabSz="914400" eaLnBrk="1" fontAlgn="auto" latinLnBrk="0" hangingPunct="1">
          <a:lnSpc>
            <a:spcPct val="100000"/>
          </a:lnSpc>
          <a:spcBef>
            <a:spcPts val="0"/>
          </a:spcBef>
          <a:spcAft>
            <a:spcPts val="0"/>
          </a:spcAft>
          <a:buClrTx/>
          <a:buSzTx/>
          <a:buFontTx/>
          <a:buNone/>
          <a:defRPr kumimoji="0" sz="14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defRPr>
        </a:defPPr>
      </a:lstStyle>
    </a:sp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ontrol xmlns="http://schemas.microsoft.com/VisualStudio/2011/storyboarding/control">
  <Id Name="System.Storyboarding.Backgrounds.WindowsPhone" Revision="1" Stencil="System.Storyboarding.Backgrounds" StencilVersion="0.1"/>
</Control>
</file>

<file path=customXml/item10.xml><?xml version="1.0" encoding="utf-8"?>
<?mso-contentType ?>
<p:Policy xmlns:p="office.server.policy" id="" local="true">
  <p:Name>文档</p:Name>
  <p:Description/>
  <p:Statement/>
  <p:PolicyItems>
    <p:PolicyItem featureId="Microsoft.Office.RecordsManagement.PolicyFeatures.Expiration" staticId="0x0101009F69F5151970774792749F237A8CDA6D" UniqueId="a56ccb85-0776-4b38-8e02-be7b29dc8450">
      <p:Name>保留</p:Name>
      <p:Description>自动安排内容处理并对终止的到期内容执行保留操作。</p:Description>
      <p:CustomData/>
    </p:PolicyItem>
    <p:PolicyItem featureId="Microsoft.Office.RecordsManagement.PolicyFeatures.PolicyAudit" staticId="0x0101009F69F5151970774792749F237A8CDA6D|8138272" UniqueId="c1fd27aa-e818-4012-8fa9-f1da80dd5c5e">
      <p:Name>审核</p:Name>
      <p:Description>审核用户对文档和列表项所做的操作，并将审核结果写入审核日志。</p:Description>
      <p:CustomData>
        <Audit>
          <Update/>
          <View/>
          <CheckInOut/>
          <MoveCopy/>
          <DeleteRestore/>
        </Audit>
      </p:CustomData>
    </p:PolicyItem>
  </p:PolicyItems>
</p:Policy>
</file>

<file path=customXml/item11.xml><?xml version="1.0" encoding="utf-8"?>
<ct:contentTypeSchema xmlns:ct="http://schemas.microsoft.com/office/2006/metadata/contentType" xmlns:ma="http://schemas.microsoft.com/office/2006/metadata/properties/metaAttributes" ct:_="" ma:_="" ma:contentTypeName="文档" ma:contentTypeID="0x0101009F69F5151970774792749F237A8CDA6D" ma:contentTypeVersion="10" ma:contentTypeDescription="新建文档。" ma:contentTypeScope="" ma:versionID="c7e1a569ee4943866f52ad7faa6b9113">
  <xsd:schema xmlns:xsd="http://www.w3.org/2001/XMLSchema" xmlns:xs="http://www.w3.org/2001/XMLSchema" xmlns:p="http://schemas.microsoft.com/office/2006/metadata/properties" xmlns:ns1="http://schemas.microsoft.com/sharepoint/v3" xmlns:ns2="ee8f07ca-e086-4550-8aee-a36bfb615190" xmlns:ns3="8e10849c-1667-4f28-b036-7b90e9808d31" targetNamespace="http://schemas.microsoft.com/office/2006/metadata/properties" ma:root="true" ma:fieldsID="c39479dbf012d1b32aeb74cd30982d19" ns1:_="" ns2:_="" ns3:_="">
    <xsd:import namespace="http://schemas.microsoft.com/sharepoint/v3"/>
    <xsd:import namespace="ee8f07ca-e086-4550-8aee-a36bfb615190"/>
    <xsd:import namespace="8e10849c-1667-4f28-b036-7b90e9808d31"/>
    <xsd:element name="properties">
      <xsd:complexType>
        <xsd:sequence>
          <xsd:element name="documentManagement">
            <xsd:complexType>
              <xsd:all>
                <xsd:element ref="ns2:SharedWithUsers" minOccurs="0"/>
                <xsd:element ref="ns1:_dlc_Exempt" minOccurs="0"/>
                <xsd:element ref="ns1:_dlc_ExpireDateSaved" minOccurs="0"/>
                <xsd:element ref="ns1:_dlc_ExpireDate" minOccurs="0"/>
                <xsd:element ref="ns3:_x4e0b__x8f7d__x6570_" minOccurs="0"/>
                <xsd:element ref="ns3:Feedbac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9" nillable="true" ma:displayName="策略例外" ma:hidden="true" ma:internalName="_dlc_Exempt" ma:readOnly="true">
      <xsd:simpleType>
        <xsd:restriction base="dms:Unknown"/>
      </xsd:simpleType>
    </xsd:element>
    <xsd:element name="_dlc_ExpireDateSaved" ma:index="10" nillable="true" ma:displayName="原始过期日期" ma:hidden="true" ma:internalName="_dlc_ExpireDateSaved" ma:readOnly="true">
      <xsd:simpleType>
        <xsd:restriction base="dms:DateTime"/>
      </xsd:simpleType>
    </xsd:element>
    <xsd:element name="_dlc_ExpireDate" ma:index="11" nillable="true" ma:displayName="到期日期"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e8f07ca-e086-4550-8aee-a36bfb615190" elementFormDefault="qualified">
    <xsd:import namespace="http://schemas.microsoft.com/office/2006/documentManagement/types"/>
    <xsd:import namespace="http://schemas.microsoft.com/office/infopath/2007/PartnerControls"/>
    <xsd:element name="SharedWithUsers" ma:index="8" nillable="true" ma:displayName="共享对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e10849c-1667-4f28-b036-7b90e9808d31" elementFormDefault="qualified">
    <xsd:import namespace="http://schemas.microsoft.com/office/2006/documentManagement/types"/>
    <xsd:import namespace="http://schemas.microsoft.com/office/infopath/2007/PartnerControls"/>
    <xsd:element name="_x4e0b__x8f7d__x6570_" ma:index="12" nillable="true" ma:displayName="下载数" ma:default="0" ma:internalName="_x4e0b__x8f7d__x6570_">
      <xsd:simpleType>
        <xsd:restriction base="dms:Number"/>
      </xsd:simpleType>
    </xsd:element>
    <xsd:element name="Feedback" ma:index="13" nillable="true" ma:displayName="反馈信息" ma:internalName="Feedback">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2.xml><?xml version="1.0" encoding="utf-8"?>
<Control xmlns="http://schemas.microsoft.com/VisualStudio/2011/storyboarding/control">
  <Id Name="System.Storyboarding.Backgrounds.WindowsPhone" Revision="1" Stencil="System.Storyboarding.Backgrounds" StencilVersion="0.1"/>
</Control>
</file>

<file path=customXml/item13.xml><?xml version="1.0" encoding="utf-8"?>
<Control xmlns="http://schemas.microsoft.com/VisualStudio/2011/storyboarding/control">
  <Id Name="System.Storyboarding.Backgrounds.WindowsPhone" Revision="1" Stencil="System.Storyboarding.Backgrounds" StencilVersion="0.1"/>
</Control>
</file>

<file path=customXml/item14.xml><?xml version="1.0" encoding="utf-8"?>
<Control xmlns="http://schemas.microsoft.com/VisualStudio/2011/storyboarding/control">
  <Id Name="System.Storyboarding.Backgrounds.WindowsPhone" Revision="1" Stencil="System.Storyboarding.Backgrounds" StencilVersion="0.1"/>
</Control>
</file>

<file path=customXml/item15.xml><?xml version="1.0" encoding="utf-8"?>
<Control xmlns="http://schemas.microsoft.com/VisualStudio/2011/storyboarding/control">
  <Id Name="System.Storyboarding.Backgrounds.WindowsPhone" Revision="1" Stencil="System.Storyboarding.Backgrounds" StencilVersion="0.1"/>
</Control>
</file>

<file path=customXml/item16.xml><?xml version="1.0" encoding="utf-8"?>
<p:properties xmlns:p="http://schemas.microsoft.com/office/2006/metadata/properties" xmlns:xsi="http://www.w3.org/2001/XMLSchema-instance" xmlns:pc="http://schemas.microsoft.com/office/infopath/2007/PartnerControls">
  <documentManagement>
    <Feedback xmlns="8e10849c-1667-4f28-b036-7b90e9808d31" xsi:nil="true"/>
    <_x4e0b__x8f7d__x6570_ xmlns="8e10849c-1667-4f28-b036-7b90e9808d31">12</_x4e0b__x8f7d__x6570_>
  </documentManagement>
</p:properti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ontrol xmlns="http://schemas.microsoft.com/VisualStudio/2011/storyboarding/control">
  <Id Name="System.Storyboarding.Backgrounds.WindowsPhone" Revision="1" Stencil="System.Storyboarding.Backgrounds" StencilVersion="0.1"/>
</Control>
</file>

<file path=customXml/item4.xml><?xml version="1.0" encoding="utf-8"?>
<Control xmlns="http://schemas.microsoft.com/VisualStudio/2011/storyboarding/control">
  <Id Name="System.Storyboarding.Backgrounds.WindowsPhone" Revision="1" Stencil="System.Storyboarding.Backgrounds" StencilVersion="0.1"/>
</Control>
</file>

<file path=customXml/item5.xml><?xml version="1.0" encoding="utf-8"?>
<Control xmlns="http://schemas.microsoft.com/VisualStudio/2011/storyboarding/control">
  <Id Name="System.Storyboarding.Icons.WiFi" Revision="1" Stencil="System.Storyboarding.Icons" StencilVersion="0.1"/>
</Control>
</file>

<file path=customXml/item6.xml><?xml version="1.0" encoding="utf-8"?>
<Control xmlns="http://schemas.microsoft.com/VisualStudio/2011/storyboarding/control">
  <Id Name="System.Storyboarding.Backgrounds.WindowsPhone" Revision="1" Stencil="System.Storyboarding.Backgrounds" StencilVersion="0.1"/>
</Control>
</file>

<file path=customXml/item7.xml><?xml version="1.0" encoding="utf-8"?>
<Control xmlns="http://schemas.microsoft.com/VisualStudio/2011/storyboarding/control">
  <Id Name="System.Storyboarding.Backgrounds.WindowsPhone" Revision="1" Stencil="System.Storyboarding.Backgrounds" StencilVersion="0.1"/>
</Control>
</file>

<file path=customXml/item8.xml><?xml version="1.0" encoding="utf-8"?>
<?mso-contentType ?>
<FormTemplates xmlns="http://schemas.microsoft.com/sharepoint/v3/contenttype/forms">
  <Display>DocumentLibraryForm</Display>
  <Edit>DocumentLibraryForm</Edit>
  <New>DocumentLibraryForm</New>
</FormTemplates>
</file>

<file path=customXml/item9.xml><?xml version="1.0" encoding="utf-8"?>
<Control xmlns="http://schemas.microsoft.com/VisualStudio/2011/storyboarding/control">
  <Id Name="System.Storyboarding.Backgrounds.WindowsPhone" Revision="1" Stencil="System.Storyboarding.Backgrounds" StencilVersion="0.1"/>
</Control>
</file>

<file path=customXml/itemProps1.xml><?xml version="1.0" encoding="utf-8"?>
<ds:datastoreItem xmlns:ds="http://schemas.openxmlformats.org/officeDocument/2006/customXml" ds:itemID="{147E5E88-36FC-4FD5-8A5C-DC6A17D0332B}">
  <ds:schemaRefs>
    <ds:schemaRef ds:uri="http://schemas.microsoft.com/VisualStudio/2011/storyboarding/control"/>
  </ds:schemaRefs>
</ds:datastoreItem>
</file>

<file path=customXml/itemProps10.xml><?xml version="1.0" encoding="utf-8"?>
<ds:datastoreItem xmlns:ds="http://schemas.openxmlformats.org/officeDocument/2006/customXml" ds:itemID="{42E0B59F-1399-480A-AF83-EAB326B4A941}"/>
</file>

<file path=customXml/itemProps11.xml><?xml version="1.0" encoding="utf-8"?>
<ds:datastoreItem xmlns:ds="http://schemas.openxmlformats.org/officeDocument/2006/customXml" ds:itemID="{DB389860-058A-449B-A496-36611D8969AC}"/>
</file>

<file path=customXml/itemProps12.xml><?xml version="1.0" encoding="utf-8"?>
<ds:datastoreItem xmlns:ds="http://schemas.openxmlformats.org/officeDocument/2006/customXml" ds:itemID="{3EA5D9E4-3B65-4D18-AF51-A05C278A5A8E}">
  <ds:schemaRefs>
    <ds:schemaRef ds:uri="http://schemas.microsoft.com/VisualStudio/2011/storyboarding/control"/>
  </ds:schemaRefs>
</ds:datastoreItem>
</file>

<file path=customXml/itemProps13.xml><?xml version="1.0" encoding="utf-8"?>
<ds:datastoreItem xmlns:ds="http://schemas.openxmlformats.org/officeDocument/2006/customXml" ds:itemID="{9D1AB83C-273F-49A5-BBE1-AA6432880AC9}">
  <ds:schemaRefs>
    <ds:schemaRef ds:uri="http://schemas.microsoft.com/VisualStudio/2011/storyboarding/control"/>
  </ds:schemaRefs>
</ds:datastoreItem>
</file>

<file path=customXml/itemProps14.xml><?xml version="1.0" encoding="utf-8"?>
<ds:datastoreItem xmlns:ds="http://schemas.openxmlformats.org/officeDocument/2006/customXml" ds:itemID="{DF8B19C9-6DF1-45EA-9912-A9A77497F32F}">
  <ds:schemaRefs>
    <ds:schemaRef ds:uri="http://schemas.microsoft.com/VisualStudio/2011/storyboarding/control"/>
  </ds:schemaRefs>
</ds:datastoreItem>
</file>

<file path=customXml/itemProps15.xml><?xml version="1.0" encoding="utf-8"?>
<ds:datastoreItem xmlns:ds="http://schemas.openxmlformats.org/officeDocument/2006/customXml" ds:itemID="{9C3118E7-F4B6-4A7D-AA32-96CEE6C69DD4}">
  <ds:schemaRefs>
    <ds:schemaRef ds:uri="http://schemas.microsoft.com/VisualStudio/2011/storyboarding/control"/>
  </ds:schemaRefs>
</ds:datastoreItem>
</file>

<file path=customXml/itemProps16.xml><?xml version="1.0" encoding="utf-8"?>
<ds:datastoreItem xmlns:ds="http://schemas.openxmlformats.org/officeDocument/2006/customXml" ds:itemID="{308A6632-9AF5-4642-996E-883437F83A78}">
  <ds:schemaRefs>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purl.org/dc/dcmitype/"/>
    <ds:schemaRef ds:uri="http://purl.org/dc/elements/1.1/"/>
    <ds:schemaRef ds:uri="http://www.w3.org/XML/1998/namespace"/>
    <ds:schemaRef ds:uri="http://schemas.microsoft.com/sharepoint/v4"/>
    <ds:schemaRef ds:uri="be24619a-11e6-4c7e-bf89-1a74f5610e5b"/>
    <ds:schemaRef ds:uri="fb30d9af-d8a6-44c1-bc3f-a1bd32965576"/>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833681A0-10B5-4B13-9529-B2548DD4C43A}">
  <ds:schemaRefs>
    <ds:schemaRef ds:uri="http://schemas.microsoft.com/sharepoint/v4"/>
    <ds:schemaRef ds:uri="http://purl.org/dc/dcmitype/"/>
    <ds:schemaRef ds:uri="http://schemas.openxmlformats.org/package/2006/metadata/core-properties"/>
    <ds:schemaRef ds:uri="http://purl.org/dc/terms/"/>
    <ds:schemaRef ds:uri="http://purl.org/dc/elements/1.1/"/>
    <ds:schemaRef ds:uri="http://schemas.microsoft.com/office/infopath/2007/PartnerControls"/>
    <ds:schemaRef ds:uri="http://schemas.microsoft.com/sharepoint/v3"/>
    <ds:schemaRef ds:uri="be24619a-11e6-4c7e-bf89-1a74f5610e5b"/>
    <ds:schemaRef ds:uri="http://schemas.microsoft.com/office/2006/documentManagement/types"/>
    <ds:schemaRef ds:uri="fb30d9af-d8a6-44c1-bc3f-a1bd32965576"/>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DE4BC53-DC0A-4263-A34D-A0D53E157590}">
  <ds:schemaRefs>
    <ds:schemaRef ds:uri="http://schemas.microsoft.com/VisualStudio/2011/storyboarding/control"/>
  </ds:schemaRefs>
</ds:datastoreItem>
</file>

<file path=customXml/itemProps4.xml><?xml version="1.0" encoding="utf-8"?>
<ds:datastoreItem xmlns:ds="http://schemas.openxmlformats.org/officeDocument/2006/customXml" ds:itemID="{F56353C4-12E7-4416-B099-ED0275405F45}">
  <ds:schemaRefs>
    <ds:schemaRef ds:uri="http://schemas.microsoft.com/VisualStudio/2011/storyboarding/control"/>
  </ds:schemaRefs>
</ds:datastoreItem>
</file>

<file path=customXml/itemProps5.xml><?xml version="1.0" encoding="utf-8"?>
<ds:datastoreItem xmlns:ds="http://schemas.openxmlformats.org/officeDocument/2006/customXml" ds:itemID="{7C053C83-E96D-493A-833F-A4C58705E6D9}">
  <ds:schemaRefs>
    <ds:schemaRef ds:uri="http://schemas.microsoft.com/VisualStudio/2011/storyboarding/control"/>
  </ds:schemaRefs>
</ds:datastoreItem>
</file>

<file path=customXml/itemProps6.xml><?xml version="1.0" encoding="utf-8"?>
<ds:datastoreItem xmlns:ds="http://schemas.openxmlformats.org/officeDocument/2006/customXml" ds:itemID="{7D7726DA-AE54-4D6A-8C4F-D31A2279C0AB}">
  <ds:schemaRefs>
    <ds:schemaRef ds:uri="http://schemas.microsoft.com/VisualStudio/2011/storyboarding/control"/>
  </ds:schemaRefs>
</ds:datastoreItem>
</file>

<file path=customXml/itemProps7.xml><?xml version="1.0" encoding="utf-8"?>
<ds:datastoreItem xmlns:ds="http://schemas.openxmlformats.org/officeDocument/2006/customXml" ds:itemID="{5BB0BEB6-6816-4E7F-8F5B-B9AACC8846F6}">
  <ds:schemaRefs>
    <ds:schemaRef ds:uri="http://schemas.microsoft.com/VisualStudio/2011/storyboarding/control"/>
  </ds:schemaRefs>
</ds:datastoreItem>
</file>

<file path=customXml/itemProps8.xml><?xml version="1.0" encoding="utf-8"?>
<ds:datastoreItem xmlns:ds="http://schemas.openxmlformats.org/officeDocument/2006/customXml" ds:itemID="{36BA6D27-6F3B-4022-913E-866F48CD9404}">
  <ds:schemaRefs>
    <ds:schemaRef ds:uri="http://schemas.microsoft.com/sharepoint/v3/contenttype/forms"/>
  </ds:schemaRefs>
</ds:datastoreItem>
</file>

<file path=customXml/itemProps9.xml><?xml version="1.0" encoding="utf-8"?>
<ds:datastoreItem xmlns:ds="http://schemas.openxmlformats.org/officeDocument/2006/customXml" ds:itemID="{B2F1AD80-D2EC-4968-A198-92C65F0A5F86}">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新华三集团PPT模板-白底中文模板</Template>
  <TotalTime>1114</TotalTime>
  <Words>6405</Words>
  <Application>Microsoft Office PowerPoint</Application>
  <PresentationFormat>全屏显示(16:9)</PresentationFormat>
  <Paragraphs>771</Paragraphs>
  <Slides>67</Slides>
  <Notes>16</Notes>
  <HiddenSlides>0</HiddenSlides>
  <MMClips>0</MMClips>
  <ScaleCrop>false</ScaleCrop>
  <HeadingPairs>
    <vt:vector size="6" baseType="variant">
      <vt:variant>
        <vt:lpstr>已用的字体</vt:lpstr>
      </vt:variant>
      <vt:variant>
        <vt:i4>8</vt:i4>
      </vt:variant>
      <vt:variant>
        <vt:lpstr>主题</vt:lpstr>
      </vt:variant>
      <vt:variant>
        <vt:i4>4</vt:i4>
      </vt:variant>
      <vt:variant>
        <vt:lpstr>幻灯片标题</vt:lpstr>
      </vt:variant>
      <vt:variant>
        <vt:i4>67</vt:i4>
      </vt:variant>
    </vt:vector>
  </HeadingPairs>
  <TitlesOfParts>
    <vt:vector size="79" baseType="lpstr">
      <vt:lpstr>华文细黑</vt:lpstr>
      <vt:lpstr>华文中宋</vt:lpstr>
      <vt:lpstr>宋体</vt:lpstr>
      <vt:lpstr>微软雅黑</vt:lpstr>
      <vt:lpstr>Arial</vt:lpstr>
      <vt:lpstr>Calibri</vt:lpstr>
      <vt:lpstr>Segoe UI</vt:lpstr>
      <vt:lpstr>Wingdings</vt:lpstr>
      <vt:lpstr>模板-Top Secret  绝密</vt:lpstr>
      <vt:lpstr>模板-Secret  机密 </vt:lpstr>
      <vt:lpstr>模板-Confidential 秘密</vt:lpstr>
      <vt:lpstr>模板-Internal  内参</vt:lpstr>
      <vt:lpstr>PowerPoint 演示文稿</vt:lpstr>
      <vt:lpstr>PowerPoint 演示文稿</vt:lpstr>
      <vt:lpstr>目录</vt:lpstr>
      <vt:lpstr>BRAS基本概念</vt:lpstr>
      <vt:lpstr>BRAS接入方式分类</vt:lpstr>
      <vt:lpstr>IPoE简介</vt:lpstr>
      <vt:lpstr>IPoE认证</vt:lpstr>
      <vt:lpstr>IPoE接入模式</vt:lpstr>
      <vt:lpstr>IPoE用户类型</vt:lpstr>
      <vt:lpstr>个人接入用户</vt:lpstr>
      <vt:lpstr>IPoE会话</vt:lpstr>
      <vt:lpstr>BRAS产品</vt:lpstr>
      <vt:lpstr>目录</vt:lpstr>
      <vt:lpstr>BRAS系统主要成员</vt:lpstr>
      <vt:lpstr>IPoE常用接入流程</vt:lpstr>
      <vt:lpstr>IPv4 DHCP接入流程</vt:lpstr>
      <vt:lpstr>DHCP双栈用户接入流程</vt:lpstr>
      <vt:lpstr>IPv6 ND RS用户接入流程</vt:lpstr>
      <vt:lpstr>未知源IP用户接入流程</vt:lpstr>
      <vt:lpstr>WEB认证用户接入流程</vt:lpstr>
      <vt:lpstr>目录</vt:lpstr>
      <vt:lpstr>企业专线及运营商网管业务</vt:lpstr>
      <vt:lpstr>企业专线及运营商网管业务（IPv4）</vt:lpstr>
      <vt:lpstr>企业专线及运营商网管业务（IPv4）</vt:lpstr>
      <vt:lpstr>企业专线及运营商网管业务（IPv4）</vt:lpstr>
      <vt:lpstr>企业专线及运营商网管业务（IPv6）</vt:lpstr>
      <vt:lpstr>企业专线及运营商网管业务（IPv6）</vt:lpstr>
      <vt:lpstr>宽带及机顶盒IPTV业务</vt:lpstr>
      <vt:lpstr>IPoE宽带业务（Radius认证）</vt:lpstr>
      <vt:lpstr>IPoE宽带业务（ Radius认证）</vt:lpstr>
      <vt:lpstr>IPTV业务（含组播）</vt:lpstr>
      <vt:lpstr>IPTV业务（ 含组播）</vt:lpstr>
      <vt:lpstr>IPTV业务（ 含组播）</vt:lpstr>
      <vt:lpstr>IPTV业务（ 含组播）</vt:lpstr>
      <vt:lpstr>语音多媒体业务</vt:lpstr>
      <vt:lpstr>语音多媒体业务</vt:lpstr>
      <vt:lpstr>语音多媒体业务</vt:lpstr>
      <vt:lpstr>语音多媒体业务</vt:lpstr>
      <vt:lpstr>WLAN业务</vt:lpstr>
      <vt:lpstr>IPoE WEB认证</vt:lpstr>
      <vt:lpstr>IPoE WEB认证</vt:lpstr>
      <vt:lpstr>IPoE WEB认证</vt:lpstr>
      <vt:lpstr>IPoE WEB认证</vt:lpstr>
      <vt:lpstr>IPoE WEB认证</vt:lpstr>
      <vt:lpstr>IPoE WEB认证</vt:lpstr>
      <vt:lpstr>IPoE WEB认证</vt:lpstr>
      <vt:lpstr>IPoE WEB认证</vt:lpstr>
      <vt:lpstr>IPoE WEB认证</vt:lpstr>
      <vt:lpstr>IPoE WEB认证</vt:lpstr>
      <vt:lpstr>IPoE WEB认证</vt:lpstr>
      <vt:lpstr>IPoE WEB认证</vt:lpstr>
      <vt:lpstr>IPoE WEB认证</vt:lpstr>
      <vt:lpstr>IPoE WEB高级功能和Radius DAE配置</vt:lpstr>
      <vt:lpstr>子网专线用户配置</vt:lpstr>
      <vt:lpstr>接口专线用户配置</vt:lpstr>
      <vt:lpstr>目录</vt:lpstr>
      <vt:lpstr>定位思路</vt:lpstr>
      <vt:lpstr>定位思路</vt:lpstr>
      <vt:lpstr>BRAS通用问题</vt:lpstr>
      <vt:lpstr>IPoE问题-配置排查</vt:lpstr>
      <vt:lpstr>WEB问题-配置排查</vt:lpstr>
      <vt:lpstr>案例1、WEB用户认证响应超时</vt:lpstr>
      <vt:lpstr>案例2、Radius服务器强制用户下线失败</vt:lpstr>
      <vt:lpstr>案例3、WEB用户首次登录清空缓存才能上线</vt:lpstr>
      <vt:lpstr>附：常见用户异常下线原因</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PPT使用说明</dc:title>
  <dc:creator>dingyuanmeng 11958</dc:creator>
  <cp:lastModifiedBy>Dream</cp:lastModifiedBy>
  <cp:revision>319</cp:revision>
  <cp:lastPrinted>2013-01-19T15:46:00Z</cp:lastPrinted>
  <dcterms:created xsi:type="dcterms:W3CDTF">2016-05-11T02:15:00Z</dcterms:created>
  <dcterms:modified xsi:type="dcterms:W3CDTF">2019-11-29T01:19:19Z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0x0101009F69F5151970774792749F237A8CDA6D</vt:lpwstr>
  </property>
  <property fmtid="{D5CDD505-2E9C-101B-9397-08002B2CF9AE}" pid="3" name="NXPowerLiteLastOptimized">
    <vt:lpwstr>2934491</vt:lpwstr>
  </property>
  <property fmtid="{D5CDD505-2E9C-101B-9397-08002B2CF9AE}" pid="4" name="NXPowerLiteSettings">
    <vt:lpwstr>F7000400038000</vt:lpwstr>
  </property>
  <property fmtid="{D5CDD505-2E9C-101B-9397-08002B2CF9AE}" pid="5" name="NXPowerLiteVersion">
    <vt:lpwstr>D5.0.6</vt:lpwstr>
  </property>
  <property fmtid="{D5CDD505-2E9C-101B-9397-08002B2CF9AE}" pid="6" name="Version">
    <vt:i4>1</vt:i4>
  </property>
  <property fmtid="{D5CDD505-2E9C-101B-9397-08002B2CF9AE}" pid="7" name="KSOProductBuildVer">
    <vt:lpwstr>2052-10.1.0.6748</vt:lpwstr>
  </property>
  <property fmtid="{D5CDD505-2E9C-101B-9397-08002B2CF9AE}" pid="8" name="_dlc_DocIdItemGuid">
    <vt:lpwstr>5800b84b-2418-4033-b8e7-e1d39dfda4d8</vt:lpwstr>
  </property>
  <property fmtid="{D5CDD505-2E9C-101B-9397-08002B2CF9AE}" pid="9" name="FileDownloads">
    <vt:lpwstr>0</vt:lpwstr>
  </property>
  <property fmtid="{D5CDD505-2E9C-101B-9397-08002B2CF9AE}" pid="10" name="FileComments">
    <vt:lpwstr>0</vt:lpwstr>
  </property>
  <property fmtid="{D5CDD505-2E9C-101B-9397-08002B2CF9AE}" pid="11" name="LinkComment">
    <vt:lpwstr>0</vt:lpwstr>
  </property>
  <property fmtid="{D5CDD505-2E9C-101B-9397-08002B2CF9AE}" pid="12" name="FileScore">
    <vt:lpwstr>0</vt:lpwstr>
  </property>
  <property fmtid="{D5CDD505-2E9C-101B-9397-08002B2CF9AE}" pid="13" name="EndDate">
    <vt:lpwstr>21-05-02</vt:lpwstr>
  </property>
  <property fmtid="{D5CDD505-2E9C-101B-9397-08002B2CF9AE}" pid="14" name="PMOKeyWords">
    <vt:lpwstr/>
  </property>
  <property fmtid="{D5CDD505-2E9C-101B-9397-08002B2CF9AE}" pid="15" name="_dlc_policyId">
    <vt:lpwstr/>
  </property>
  <property fmtid="{D5CDD505-2E9C-101B-9397-08002B2CF9AE}" pid="16" name="ItemRetentionFormula">
    <vt:lpwstr/>
  </property>
</Properties>
</file>