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5"/>
    <p:sldMasterId id="2147483650" r:id="rId6"/>
    <p:sldMasterId id="2147483662" r:id="rId7"/>
    <p:sldMasterId id="2147483674" r:id="rId8"/>
    <p:sldMasterId id="2147483687" r:id="rId9"/>
  </p:sldMasterIdLst>
  <p:notesMasterIdLst>
    <p:notesMasterId r:id="rId54"/>
  </p:notesMasterIdLst>
  <p:handoutMasterIdLst>
    <p:handoutMasterId r:id="rId55"/>
  </p:handoutMasterIdLst>
  <p:sldIdLst>
    <p:sldId id="1061" r:id="rId10"/>
    <p:sldId id="982" r:id="rId11"/>
    <p:sldId id="984" r:id="rId12"/>
    <p:sldId id="1062" r:id="rId13"/>
    <p:sldId id="1063" r:id="rId14"/>
    <p:sldId id="1110" r:id="rId15"/>
    <p:sldId id="1064" r:id="rId16"/>
    <p:sldId id="1113" r:id="rId17"/>
    <p:sldId id="1065" r:id="rId18"/>
    <p:sldId id="1114" r:id="rId19"/>
    <p:sldId id="1066" r:id="rId20"/>
    <p:sldId id="1115" r:id="rId21"/>
    <p:sldId id="1128" r:id="rId22"/>
    <p:sldId id="1067" r:id="rId23"/>
    <p:sldId id="1068" r:id="rId24"/>
    <p:sldId id="1069" r:id="rId25"/>
    <p:sldId id="1070" r:id="rId26"/>
    <p:sldId id="1129" r:id="rId27"/>
    <p:sldId id="1071" r:id="rId28"/>
    <p:sldId id="1073" r:id="rId29"/>
    <p:sldId id="1072" r:id="rId30"/>
    <p:sldId id="1130" r:id="rId31"/>
    <p:sldId id="1074" r:id="rId32"/>
    <p:sldId id="1112" r:id="rId33"/>
    <p:sldId id="1117" r:id="rId34"/>
    <p:sldId id="1075" r:id="rId35"/>
    <p:sldId id="1076" r:id="rId36"/>
    <p:sldId id="1077" r:id="rId37"/>
    <p:sldId id="1078" r:id="rId38"/>
    <p:sldId id="1080" r:id="rId39"/>
    <p:sldId id="1081" r:id="rId40"/>
    <p:sldId id="1083" r:id="rId41"/>
    <p:sldId id="1118" r:id="rId42"/>
    <p:sldId id="1084" r:id="rId43"/>
    <p:sldId id="1131" r:id="rId44"/>
    <p:sldId id="1120" r:id="rId45"/>
    <p:sldId id="1134" r:id="rId46"/>
    <p:sldId id="1135" r:id="rId47"/>
    <p:sldId id="1136" r:id="rId48"/>
    <p:sldId id="1132" r:id="rId49"/>
    <p:sldId id="1137" r:id="rId50"/>
    <p:sldId id="1126" r:id="rId51"/>
    <p:sldId id="1123" r:id="rId52"/>
    <p:sldId id="1116" r:id="rId53"/>
  </p:sldIdLst>
  <p:sldSz cx="9144000" cy="5143500" type="screen16x9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1061"/>
            <p14:sldId id="982"/>
            <p14:sldId id="984"/>
            <p14:sldId id="1062"/>
            <p14:sldId id="1063"/>
            <p14:sldId id="1110"/>
            <p14:sldId id="1064"/>
            <p14:sldId id="1113"/>
            <p14:sldId id="1065"/>
            <p14:sldId id="1114"/>
            <p14:sldId id="1066"/>
            <p14:sldId id="1115"/>
            <p14:sldId id="1128"/>
            <p14:sldId id="1067"/>
            <p14:sldId id="1068"/>
            <p14:sldId id="1069"/>
            <p14:sldId id="1070"/>
            <p14:sldId id="1129"/>
            <p14:sldId id="1071"/>
            <p14:sldId id="1073"/>
            <p14:sldId id="1072"/>
            <p14:sldId id="1130"/>
            <p14:sldId id="1074"/>
            <p14:sldId id="1112"/>
            <p14:sldId id="1117"/>
            <p14:sldId id="1075"/>
            <p14:sldId id="1076"/>
            <p14:sldId id="1077"/>
            <p14:sldId id="1078"/>
            <p14:sldId id="1080"/>
            <p14:sldId id="1081"/>
            <p14:sldId id="1083"/>
            <p14:sldId id="1118"/>
            <p14:sldId id="1084"/>
            <p14:sldId id="1131"/>
            <p14:sldId id="1120"/>
            <p14:sldId id="1134"/>
            <p14:sldId id="1135"/>
            <p14:sldId id="1136"/>
            <p14:sldId id="1132"/>
            <p14:sldId id="1137"/>
            <p14:sldId id="1126"/>
            <p14:sldId id="1123"/>
            <p14:sldId id="11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37">
          <p15:clr>
            <a:srgbClr val="A4A3A4"/>
          </p15:clr>
        </p15:guide>
        <p15:guide id="2" pos="2882">
          <p15:clr>
            <a:srgbClr val="A4A3A4"/>
          </p15:clr>
        </p15:guide>
        <p15:guide id="3" pos="2309">
          <p15:clr>
            <a:srgbClr val="A4A3A4"/>
          </p15:clr>
        </p15:guide>
        <p15:guide id="4" pos="3444">
          <p15:clr>
            <a:srgbClr val="A4A3A4"/>
          </p15:clr>
        </p15:guide>
        <p15:guide id="5" pos="5547">
          <p15:clr>
            <a:srgbClr val="A4A3A4"/>
          </p15:clr>
        </p15:guide>
        <p15:guide id="6" pos="2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80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BD9EC"/>
    <a:srgbClr val="CCFFCC"/>
    <a:srgbClr val="BFBFBF"/>
    <a:srgbClr val="ACAA95"/>
    <a:srgbClr val="E60012"/>
    <a:srgbClr val="A0A0A0"/>
    <a:srgbClr val="4C4948"/>
    <a:srgbClr val="E62E25"/>
    <a:srgbClr val="E6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523" autoAdjust="0"/>
  </p:normalViewPr>
  <p:slideViewPr>
    <p:cSldViewPr>
      <p:cViewPr varScale="1">
        <p:scale>
          <a:sx n="96" d="100"/>
          <a:sy n="96" d="100"/>
        </p:scale>
        <p:origin x="1094" y="72"/>
      </p:cViewPr>
      <p:guideLst>
        <p:guide orient="horz" pos="2037"/>
        <p:guide pos="2882"/>
        <p:guide pos="2309"/>
        <p:guide pos="3444"/>
        <p:guide pos="5547"/>
        <p:guide pos="222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580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7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2020/6/9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97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7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08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87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注意：</a:t>
            </a:r>
            <a:r>
              <a:rPr lang="en-US" altLang="zh-CN" dirty="0" smtClean="0"/>
              <a:t>PRI</a:t>
            </a:r>
            <a:r>
              <a:rPr lang="zh-CN" altLang="en-US" dirty="0" smtClean="0"/>
              <a:t>工作方式时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时隙为特殊时隙，作为</a:t>
            </a:r>
            <a:r>
              <a:rPr lang="en-US" altLang="zh-CN" dirty="0" smtClean="0"/>
              <a:t>D</a:t>
            </a:r>
            <a:r>
              <a:rPr lang="zh-CN" altLang="en-US" dirty="0" smtClean="0"/>
              <a:t>信道用来传输信令，</a:t>
            </a:r>
            <a:r>
              <a:rPr lang="en-US" altLang="zh-CN" dirty="0" smtClean="0"/>
              <a:t>0</a:t>
            </a:r>
            <a:r>
              <a:rPr lang="zh-CN" altLang="en-US" dirty="0" smtClean="0"/>
              <a:t>时隙用来传输同步信息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因此与对端对接绑定的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信道含有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时隙时，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接受不到对端的LCP报文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导致接口无法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之前遇到类似问题，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将16时隙排除即可成功对接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修改配置：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fe1 timeslot-list 1-15,17-21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0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altLang="zh-CN" sz="1200" b="0" dirty="0" smtClean="0">
              <a:latin typeface="+mn-lt"/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8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67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54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34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120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80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90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29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008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784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174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698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92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43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54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37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16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193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77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2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7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98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6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03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由于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两种电缆需要的接口阻抗不同，因此，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接入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1E1/2E1/4E1/1E1-F/2E1-F/4E1-F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内部拨码开关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欧姆电缆时，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拨码开关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拨到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；外接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欧姆电缆时，拨到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模块缺省阻抗是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欧姆。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这里有个特殊模块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8E1/8E1-F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开关占用空间大，而模块接口又多，故没有采用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开关，而是规格上分为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8E1(120)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8E1(75)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8E1-F(120)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8E1-F(75)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四种模块，即模块内阻抗是固定的。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这个在对接的时候 规格需要格外注意两端模块阻抗值是否匹配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4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6256" y="282523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2928" y="1996899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机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机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机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机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机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机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2928" y="1996899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秘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秘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秘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秘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秘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1880" y="1982202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3436" cy="5143184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248" y="339502"/>
            <a:ext cx="2073777" cy="3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9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参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内参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29443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参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91107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参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内参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内参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8229443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内参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2928" y="1996899"/>
            <a:ext cx="2073777" cy="34501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EF6F-71BC-497C-9E89-4AD2EA976AF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2240" y="354531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645" y="418404"/>
            <a:ext cx="669179" cy="288032"/>
          </a:xfrm>
          <a:prstGeom prst="rect">
            <a:avLst/>
          </a:prstGeom>
        </p:spPr>
      </p:pic>
      <p:sp>
        <p:nvSpPr>
          <p:cNvPr id="15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24199" y="488190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04248" y="282523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24075"/>
            <a:ext cx="669179" cy="28803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4" name="矩形 23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5" name="图片 24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90711" y="267494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24075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0" r:id="rId12"/>
    <p:sldLayoutId id="2147483701" r:id="rId13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8404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sp>
        <p:nvSpPr>
          <p:cNvPr id="16" name="灯片编号占位符 1"/>
          <p:cNvSpPr txBox="1"/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 23"/>
          <p:cNvGrpSpPr/>
          <p:nvPr userDrawn="1"/>
        </p:nvGrpSpPr>
        <p:grpSpPr>
          <a:xfrm>
            <a:off x="-8089" y="339502"/>
            <a:ext cx="9152089" cy="4808660"/>
            <a:chOff x="-8089" y="339502"/>
            <a:chExt cx="9152089" cy="4808660"/>
          </a:xfrm>
        </p:grpSpPr>
        <p:sp>
          <p:nvSpPr>
            <p:cNvPr id="23" name="矩形 22"/>
            <p:cNvSpPr/>
            <p:nvPr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4" name="图片 23" descr="1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089" y="4900512"/>
              <a:ext cx="9144001" cy="24765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956376" y="339502"/>
              <a:ext cx="1151112" cy="41151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 userDrawn="1"/>
        </p:nvSpPr>
        <p:spPr>
          <a:xfrm>
            <a:off x="8805576" y="487544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BB97A9-7D72-4F8F-8BC5-4E547C3F4DC5}" type="slidenum">
              <a:rPr lang="en-GB" altLang="zh-CN" sz="1000" noProof="0" smtClean="0"/>
              <a:pPr/>
              <a:t>‹#›</a:t>
            </a:fld>
            <a:endParaRPr lang="en-GB" altLang="zh-CN" sz="1000" noProof="0" dirty="0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18703" y="267494"/>
            <a:ext cx="2073777" cy="345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0538"/>
            <a:ext cx="9180512" cy="5184658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2645691" y="2787774"/>
            <a:ext cx="6498309" cy="1008112"/>
            <a:chOff x="2652042" y="3039561"/>
            <a:chExt cx="6498309" cy="1008112"/>
          </a:xfrm>
          <a:solidFill>
            <a:srgbClr val="C00000">
              <a:alpha val="74000"/>
            </a:srgbClr>
          </a:solidFill>
        </p:grpSpPr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771800" y="3039561"/>
              <a:ext cx="6378551" cy="10081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52042" y="3039561"/>
              <a:ext cx="54101" cy="1008112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059832" y="2968664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H3C </a:t>
            </a:r>
            <a:r>
              <a:rPr kumimoji="1" lang="zh-CN" altLang="en-US" sz="24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广域网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接口概述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ECC8EA-32A7-4892-86EC-0374C73CA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703" y="210515"/>
            <a:ext cx="2073777" cy="3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16" y="322772"/>
            <a:ext cx="3898619" cy="457200"/>
          </a:xfrm>
        </p:spPr>
        <p:txBody>
          <a:bodyPr/>
          <a:lstStyle/>
          <a:p>
            <a:pPr algn="l"/>
            <a:r>
              <a:rPr lang="zh-CN" altLang="en-US" dirty="0" smtClean="0"/>
              <a:t>异步</a:t>
            </a:r>
            <a:r>
              <a:rPr lang="zh-CN" altLang="en-US" dirty="0"/>
              <a:t>线缆接入</a:t>
            </a:r>
            <a:r>
              <a:rPr lang="zh-CN" altLang="en-US" dirty="0" smtClean="0"/>
              <a:t>示例</a:t>
            </a:r>
            <a:endParaRPr lang="zh-CN" altLang="en-US" dirty="0"/>
          </a:p>
        </p:txBody>
      </p:sp>
      <p:pic>
        <p:nvPicPr>
          <p:cNvPr id="11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4" y="2931000"/>
            <a:ext cx="2663750" cy="15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6453749" y="2625482"/>
            <a:ext cx="1439863" cy="360363"/>
          </a:xfrm>
          <a:prstGeom prst="wedgeRectCallout">
            <a:avLst>
              <a:gd name="adj1" fmla="val -115931"/>
              <a:gd name="adj2" fmla="val 19801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MIM-16ASE</a:t>
            </a: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1403350" y="2847995"/>
            <a:ext cx="1008063" cy="360362"/>
          </a:xfrm>
          <a:prstGeom prst="wedgeRectCallout">
            <a:avLst>
              <a:gd name="adj1" fmla="val 142347"/>
              <a:gd name="adj2" fmla="val 21977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哑终端连接线缆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1264677" y="3469297"/>
            <a:ext cx="1223963" cy="288925"/>
          </a:xfrm>
          <a:prstGeom prst="wedgeRectCallout">
            <a:avLst>
              <a:gd name="adj1" fmla="val 140014"/>
              <a:gd name="adj2" fmla="val 5219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普通直连网线 </a:t>
            </a: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1295399" y="4006998"/>
            <a:ext cx="1223963" cy="288925"/>
          </a:xfrm>
          <a:prstGeom prst="wedgeRectCallout">
            <a:avLst>
              <a:gd name="adj1" fmla="val 140014"/>
              <a:gd name="adj2" fmla="val 5219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哑终端转接头 </a:t>
            </a:r>
          </a:p>
        </p:txBody>
      </p:sp>
      <p:pic>
        <p:nvPicPr>
          <p:cNvPr id="24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10" y="889072"/>
            <a:ext cx="2787650" cy="14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3260835" y="2471593"/>
            <a:ext cx="2177199" cy="307777"/>
          </a:xfrm>
          <a:prstGeom prst="rect">
            <a:avLst/>
          </a:prstGeom>
          <a:noFill/>
          <a:ln w="381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SIC-8AS</a:t>
            </a:r>
            <a:r>
              <a:rPr kumimoji="0"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模块哑终端</a:t>
            </a:r>
            <a:r>
              <a:rPr kumimoji="0"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</a:p>
        </p:txBody>
      </p:sp>
      <p:sp>
        <p:nvSpPr>
          <p:cNvPr id="26" name="AutoShape 64"/>
          <p:cNvSpPr>
            <a:spLocks noChangeArrowheads="1"/>
          </p:cNvSpPr>
          <p:nvPr/>
        </p:nvSpPr>
        <p:spPr bwMode="auto">
          <a:xfrm>
            <a:off x="6622952" y="741621"/>
            <a:ext cx="1296988" cy="288925"/>
          </a:xfrm>
          <a:prstGeom prst="wedgeRectCallout">
            <a:avLst>
              <a:gd name="adj1" fmla="val -143059"/>
              <a:gd name="adj2" fmla="val 33529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SIC-8AS</a:t>
            </a: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27" name="AutoShape 65"/>
          <p:cNvSpPr>
            <a:spLocks noChangeArrowheads="1"/>
          </p:cNvSpPr>
          <p:nvPr/>
        </p:nvSpPr>
        <p:spPr bwMode="auto">
          <a:xfrm>
            <a:off x="6140443" y="2131439"/>
            <a:ext cx="1800745" cy="430882"/>
          </a:xfrm>
          <a:prstGeom prst="wedgeRectCallout">
            <a:avLst>
              <a:gd name="adj1" fmla="val -124066"/>
              <a:gd name="adj2" fmla="val -96208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SIC-8AS</a:t>
            </a: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模块转接线缆</a:t>
            </a:r>
          </a:p>
        </p:txBody>
      </p:sp>
      <p:sp>
        <p:nvSpPr>
          <p:cNvPr id="28" name="AutoShape 66"/>
          <p:cNvSpPr>
            <a:spLocks noChangeArrowheads="1"/>
          </p:cNvSpPr>
          <p:nvPr/>
        </p:nvSpPr>
        <p:spPr bwMode="auto">
          <a:xfrm>
            <a:off x="969963" y="1924087"/>
            <a:ext cx="1383308" cy="360363"/>
          </a:xfrm>
          <a:prstGeom prst="wedgeRectCallout">
            <a:avLst>
              <a:gd name="adj1" fmla="val 104239"/>
              <a:gd name="adj2" fmla="val -6532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哑终端连接线缆</a:t>
            </a:r>
          </a:p>
        </p:txBody>
      </p:sp>
      <p:sp>
        <p:nvSpPr>
          <p:cNvPr id="29" name="AutoShape 67"/>
          <p:cNvSpPr>
            <a:spLocks noChangeArrowheads="1"/>
          </p:cNvSpPr>
          <p:nvPr/>
        </p:nvSpPr>
        <p:spPr bwMode="auto">
          <a:xfrm>
            <a:off x="1191653" y="1441224"/>
            <a:ext cx="1296987" cy="288925"/>
          </a:xfrm>
          <a:prstGeom prst="wedgeRectCallout">
            <a:avLst>
              <a:gd name="adj1" fmla="val 103731"/>
              <a:gd name="adj2" fmla="val -82968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普通直连网线</a:t>
            </a:r>
          </a:p>
        </p:txBody>
      </p:sp>
      <p:sp>
        <p:nvSpPr>
          <p:cNvPr id="30" name="AutoShape 68"/>
          <p:cNvSpPr>
            <a:spLocks noChangeArrowheads="1"/>
          </p:cNvSpPr>
          <p:nvPr/>
        </p:nvSpPr>
        <p:spPr bwMode="auto">
          <a:xfrm>
            <a:off x="969963" y="891436"/>
            <a:ext cx="1296987" cy="288925"/>
          </a:xfrm>
          <a:prstGeom prst="wedgeRectCallout">
            <a:avLst>
              <a:gd name="adj1" fmla="val 183782"/>
              <a:gd name="adj2" fmla="val 8241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kumimoji="0"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哑终端转接头</a:t>
            </a:r>
          </a:p>
        </p:txBody>
      </p:sp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3101336" y="4515966"/>
            <a:ext cx="2496196" cy="307777"/>
          </a:xfrm>
          <a:prstGeom prst="rect">
            <a:avLst/>
          </a:prstGeom>
          <a:noFill/>
          <a:ln w="381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kumimoji="0" lang="en-US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MIM-16ASE</a:t>
            </a:r>
            <a:r>
              <a:rPr kumimoji="0" lang="zh-CN" altLang="zh-CN" sz="1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模块哑终端连接</a:t>
            </a:r>
            <a:endParaRPr kumimoji="0" lang="zh-CN" altLang="en-US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219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170427" cy="457200"/>
          </a:xfrm>
        </p:spPr>
        <p:txBody>
          <a:bodyPr/>
          <a:lstStyle/>
          <a:p>
            <a:pPr algn="l"/>
            <a:r>
              <a:rPr lang="en-US" altLang="zh-CN" dirty="0" smtClean="0"/>
              <a:t>E1/T1</a:t>
            </a:r>
            <a:r>
              <a:rPr lang="zh-CN" altLang="en-US" dirty="0"/>
              <a:t>模块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563638"/>
            <a:ext cx="3456384" cy="160108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71600" y="931070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系统主要应用于欧洲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ANSI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系统主要应用在美国、加拿大和日本等地。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1168677" y="3279647"/>
            <a:ext cx="10246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SIC-2E1-F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695920" y="3212515"/>
            <a:ext cx="1337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HMIM-2E1T1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46" y="1645917"/>
            <a:ext cx="3391684" cy="1633730"/>
          </a:xfrm>
          <a:prstGeom prst="rect">
            <a:avLst/>
          </a:prstGeom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4067944" y="4476721"/>
            <a:ext cx="875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SIC-4E1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11" y="2738413"/>
            <a:ext cx="3335990" cy="17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3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170427" cy="457200"/>
          </a:xfrm>
        </p:spPr>
        <p:txBody>
          <a:bodyPr/>
          <a:lstStyle/>
          <a:p>
            <a:pPr algn="l"/>
            <a:r>
              <a:rPr lang="en-US" altLang="zh-CN" dirty="0" smtClean="0"/>
              <a:t>E1</a:t>
            </a:r>
            <a:r>
              <a:rPr lang="zh-CN" altLang="en-US" dirty="0" smtClean="0"/>
              <a:t>线缆</a:t>
            </a:r>
            <a:r>
              <a:rPr lang="zh-CN" altLang="en-US" dirty="0"/>
              <a:t>连接</a:t>
            </a:r>
          </a:p>
        </p:txBody>
      </p:sp>
      <p:sp>
        <p:nvSpPr>
          <p:cNvPr id="21" name="矩形 20"/>
          <p:cNvSpPr/>
          <p:nvPr/>
        </p:nvSpPr>
        <p:spPr>
          <a:xfrm>
            <a:off x="683568" y="987574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的线缆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主要有两种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欧姆非平衡同轴电缆（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BNC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欧姆平衡双绞线电缆（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RJ45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07" y="1796443"/>
            <a:ext cx="47847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411760" y="2735497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欧姆非平衡同轴电缆（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BNC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99" y="3148776"/>
            <a:ext cx="47402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23579" y="4189443"/>
            <a:ext cx="3819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欧姆平衡双绞线电缆（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RJ45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68424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890507" cy="457200"/>
          </a:xfrm>
        </p:spPr>
        <p:txBody>
          <a:bodyPr/>
          <a:lstStyle/>
          <a:p>
            <a:pPr algn="l"/>
            <a:r>
              <a:rPr lang="zh-CN" altLang="en-US" dirty="0" smtClean="0"/>
              <a:t>接口指示灯说明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31590"/>
            <a:ext cx="5258256" cy="124978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85019"/>
              </p:ext>
            </p:extLst>
          </p:nvPr>
        </p:nvGraphicFramePr>
        <p:xfrm>
          <a:off x="1187624" y="2859782"/>
          <a:ext cx="5955792" cy="1645773"/>
        </p:xfrm>
        <a:graphic>
          <a:graphicData uri="http://schemas.openxmlformats.org/drawingml/2006/table">
            <a:tbl>
              <a:tblPr/>
              <a:tblGrid>
                <a:gridCol w="2088671"/>
                <a:gridCol w="3867121"/>
              </a:tblGrid>
              <a:tr h="288032">
                <a:tc>
                  <a:txBody>
                    <a:bodyPr/>
                    <a:lstStyle/>
                    <a:p>
                      <a:pPr marL="0" marR="0" algn="ctr" fontAlgn="base" latinLnBrk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指示灯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 latinLnBrk="1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algn="l" fontAlgn="base" latinLnBrk="1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LINK/ACT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亮</a:t>
                      </a: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：表示收到载波</a:t>
                      </a:r>
                      <a:r>
                        <a:rPr lang="zh-CN" altLang="en-US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信号（</a:t>
                      </a:r>
                      <a:r>
                        <a:rPr lang="en-US" altLang="zh-CN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LINK</a:t>
                      </a:r>
                      <a:r>
                        <a:rPr lang="zh-CN" altLang="en-US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闪烁：表示有数据</a:t>
                      </a:r>
                      <a:r>
                        <a:rPr lang="zh-CN" altLang="en-US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收发 </a:t>
                      </a:r>
                      <a:r>
                        <a:rPr lang="en-US" altLang="zh-CN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(ACT)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灭：表示没有收到载波信号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661">
                <a:tc>
                  <a:txBody>
                    <a:bodyPr/>
                    <a:lstStyle/>
                    <a:p>
                      <a:pPr marL="0" marR="0" algn="l" fontAlgn="base" latinLnBrk="1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LP/AL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 latinLnBrk="1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亮：表示接口处于环回状态</a:t>
                      </a:r>
                      <a:r>
                        <a:rPr lang="zh-CN" altLang="en-US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LP : Loopback</a:t>
                      </a: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  <a:p>
                      <a:pPr marL="0" marR="0" algn="l" fontAlgn="base" latinLnBrk="1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闪烁：表示本端设备接口未插线、线缆故障或者对端</a:t>
                      </a:r>
                      <a:r>
                        <a:rPr lang="zh-CN" altLang="en-US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设备故障 </a:t>
                      </a:r>
                      <a:r>
                        <a:rPr lang="en-US" altLang="zh-CN" sz="1000" b="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(AL)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l" fontAlgn="base" latinLnBrk="1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灭：表示既无环回又无告警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3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3034523" cy="457200"/>
          </a:xfrm>
        </p:spPr>
        <p:txBody>
          <a:bodyPr/>
          <a:lstStyle/>
          <a:p>
            <a:pPr algn="l"/>
            <a:r>
              <a:rPr lang="en-US" altLang="zh-CN" dirty="0" smtClean="0"/>
              <a:t>E1</a:t>
            </a:r>
            <a:r>
              <a:rPr lang="zh-CN" altLang="en-US" dirty="0" smtClean="0"/>
              <a:t>模块接入线缆</a:t>
            </a:r>
            <a:endParaRPr lang="zh-CN" altLang="en-US" dirty="0"/>
          </a:p>
        </p:txBody>
      </p:sp>
      <p:pic>
        <p:nvPicPr>
          <p:cNvPr id="3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3"/>
            <a:ext cx="206240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37" y="1059583"/>
            <a:ext cx="206654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9583"/>
            <a:ext cx="23523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6082467" y="2499742"/>
            <a:ext cx="177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模块转接线缆</a:t>
            </a:r>
          </a:p>
        </p:txBody>
      </p:sp>
      <p:sp>
        <p:nvSpPr>
          <p:cNvPr id="35" name="矩形 34"/>
          <p:cNvSpPr/>
          <p:nvPr/>
        </p:nvSpPr>
        <p:spPr>
          <a:xfrm>
            <a:off x="783632" y="2499742"/>
            <a:ext cx="1688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接口线缆</a:t>
            </a:r>
          </a:p>
        </p:txBody>
      </p:sp>
      <p:sp>
        <p:nvSpPr>
          <p:cNvPr id="36" name="矩形 35"/>
          <p:cNvSpPr/>
          <p:nvPr/>
        </p:nvSpPr>
        <p:spPr>
          <a:xfrm>
            <a:off x="3264063" y="2499742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接口线缆</a:t>
            </a:r>
          </a:p>
        </p:txBody>
      </p:sp>
      <p:pic>
        <p:nvPicPr>
          <p:cNvPr id="37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82311"/>
            <a:ext cx="2100259" cy="12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82666"/>
            <a:ext cx="2099668" cy="12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893620"/>
            <a:ext cx="2280309" cy="13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783632" y="4372070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en-US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BNC同轴连接器</a:t>
            </a:r>
            <a:endParaRPr lang="en-US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37375" y="4372070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延长线缆</a:t>
            </a:r>
          </a:p>
        </p:txBody>
      </p:sp>
      <p:sp>
        <p:nvSpPr>
          <p:cNvPr id="42" name="矩形 41"/>
          <p:cNvSpPr/>
          <p:nvPr/>
        </p:nvSpPr>
        <p:spPr>
          <a:xfrm>
            <a:off x="6384066" y="4372070"/>
            <a:ext cx="1443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线缆转接盒</a:t>
            </a:r>
          </a:p>
        </p:txBody>
      </p:sp>
    </p:spTree>
    <p:extLst>
      <p:ext uri="{BB962C8B-B14F-4D97-AF65-F5344CB8AC3E}">
        <p14:creationId xmlns:p14="http://schemas.microsoft.com/office/powerpoint/2010/main" val="411391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zh-CN" dirty="0" smtClean="0"/>
              <a:t>E1/CE1/PRI</a:t>
            </a:r>
            <a:r>
              <a:rPr lang="zh-CN" altLang="fr-FR" dirty="0" smtClean="0"/>
              <a:t>接口</a:t>
            </a:r>
            <a:r>
              <a:rPr lang="zh-CN" altLang="fr-FR" dirty="0"/>
              <a:t>工作方式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40198" y="1742841"/>
            <a:ext cx="151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kumimoji="0"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endParaRPr kumimoji="0" lang="en-US" altLang="zh-CN" sz="1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021485" y="3530873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CE1/PRI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endParaRPr kumimoji="0"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032448" y="1906354"/>
            <a:ext cx="5238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439419" y="1601550"/>
            <a:ext cx="1871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不分时隙</a:t>
            </a:r>
            <a:endParaRPr kumimoji="0" lang="en-US" altLang="zh-CN" sz="1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</a:t>
            </a:r>
            <a:r>
              <a:rPr kumimoji="0"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2.048Mbps</a:t>
            </a:r>
            <a:endParaRPr kumimoji="0" lang="zh-CN" altLang="en-US" sz="1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644008" y="1637387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配置接口工作在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方式后系统生成接口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 X:0</a:t>
            </a:r>
            <a:endParaRPr kumimoji="0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4048573" y="1906354"/>
            <a:ext cx="5238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大括号 23"/>
          <p:cNvSpPr/>
          <p:nvPr/>
        </p:nvSpPr>
        <p:spPr>
          <a:xfrm>
            <a:off x="2627784" y="3290396"/>
            <a:ext cx="193926" cy="93821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2821710" y="3074372"/>
            <a:ext cx="84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832547" y="3216800"/>
            <a:ext cx="3794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4139952" y="2932097"/>
            <a:ext cx="39115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接口时隙捆绑为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channel set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之后，系统生成接口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 X:set-number</a:t>
            </a:r>
            <a:endParaRPr kumimoji="0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724747" y="3902233"/>
            <a:ext cx="11548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</a:p>
          <a:p>
            <a:pPr algn="ctr" eaLnBrk="1" hangingPunct="1">
              <a:defRPr/>
            </a:pP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(30B+D)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830960" y="4175006"/>
            <a:ext cx="3810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775115" y="1148959"/>
            <a:ext cx="1846262" cy="4000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SzPct val="80000"/>
              <a:buFont typeface="Wingdings" pitchFamily="2" charset="2"/>
              <a:buChar char="à"/>
              <a:defRPr/>
            </a:pPr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E1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endParaRPr kumimoji="0"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715046" y="2567836"/>
            <a:ext cx="2532062" cy="4000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SzPct val="80000"/>
              <a:buFont typeface="Wingdings" pitchFamily="2" charset="2"/>
              <a:buChar char="à"/>
              <a:defRPr/>
            </a:pPr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CE1/PRI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4261696" y="3941643"/>
            <a:ext cx="3622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接口时隙捆绑为</a:t>
            </a:r>
            <a:r>
              <a:rPr kumimoji="0"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</a:t>
            </a:r>
            <a:r>
              <a:rPr kumimoji="0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之后，系统生成接口</a:t>
            </a:r>
            <a:r>
              <a: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 X:15</a:t>
            </a:r>
            <a:endParaRPr kumimoji="0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327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3970627" cy="457200"/>
          </a:xfrm>
        </p:spPr>
        <p:txBody>
          <a:bodyPr/>
          <a:lstStyle/>
          <a:p>
            <a:pPr algn="l"/>
            <a:r>
              <a:rPr lang="en-US" altLang="zh-CN" dirty="0"/>
              <a:t>E1/CE1/PRI</a:t>
            </a:r>
            <a:r>
              <a:rPr lang="zh-CN" altLang="en-US" dirty="0"/>
              <a:t>接口命令</a:t>
            </a:r>
          </a:p>
        </p:txBody>
      </p:sp>
      <p:sp>
        <p:nvSpPr>
          <p:cNvPr id="5" name="矩形 4"/>
          <p:cNvSpPr/>
          <p:nvPr/>
        </p:nvSpPr>
        <p:spPr>
          <a:xfrm>
            <a:off x="1259632" y="1059582"/>
            <a:ext cx="57606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工作模式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 e1 number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接口视图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using e1/ce1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fr-FR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fr-FR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（缺省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channel-set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set-number timeslot-list list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设置工作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工作模式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 e1 number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接口视图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-set [ timeslot-list list ]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工作方式</a:t>
            </a:r>
          </a:p>
          <a:p>
            <a:pPr marL="342900" indent="-342900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其他常用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clock { master | slave }           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线路时钟</a:t>
            </a:r>
          </a:p>
          <a:p>
            <a:pPr lvl="1">
              <a:lnSpc>
                <a:spcPct val="110000"/>
              </a:lnSpc>
              <a:defRPr/>
            </a:pPr>
            <a:r>
              <a:rPr lang="pt-B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frame-format { crc4 | no-crc4 }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接口的帧格式</a:t>
            </a:r>
            <a:endParaRPr lang="pt-BR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106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4402675" cy="457200"/>
          </a:xfrm>
        </p:spPr>
        <p:txBody>
          <a:bodyPr/>
          <a:lstStyle/>
          <a:p>
            <a:pPr algn="l"/>
            <a:r>
              <a:rPr lang="en-US" altLang="zh-CN" dirty="0"/>
              <a:t>E1-F</a:t>
            </a:r>
            <a:r>
              <a:rPr lang="zh-CN" altLang="en-US" dirty="0"/>
              <a:t>板卡接口工作方式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552" y="934656"/>
            <a:ext cx="6553397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"/>
              <a:defRPr/>
            </a:pPr>
            <a:r>
              <a:rPr kumimoji="0"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E1-F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接口是</a:t>
            </a:r>
            <a:r>
              <a:rPr kumimoji="0"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指分片化</a:t>
            </a:r>
            <a:r>
              <a:rPr kumimoji="0"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接口，它是</a:t>
            </a:r>
            <a:r>
              <a:rPr kumimoji="0"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CE1/PRI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接口的简化版本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87624" y="1566132"/>
            <a:ext cx="6624736" cy="1249272"/>
            <a:chOff x="1107282" y="1779662"/>
            <a:chExt cx="6624736" cy="1249272"/>
          </a:xfrm>
        </p:grpSpPr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1107282" y="2185269"/>
              <a:ext cx="12874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0" lang="en-US" altLang="zh-CN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E1-F</a:t>
              </a:r>
              <a:r>
                <a:rPr kumimoji="0" lang="zh-CN" altLang="en-US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</a:t>
              </a:r>
              <a:endParaRPr kumimoji="0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左大括号 17"/>
            <p:cNvSpPr/>
            <p:nvPr/>
          </p:nvSpPr>
          <p:spPr>
            <a:xfrm>
              <a:off x="2171700" y="1995563"/>
              <a:ext cx="349250" cy="71913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kumimoji="0"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32"/>
            <p:cNvSpPr txBox="1">
              <a:spLocks noChangeArrowheads="1"/>
            </p:cNvSpPr>
            <p:nvPr/>
          </p:nvSpPr>
          <p:spPr bwMode="auto">
            <a:xfrm>
              <a:off x="2266950" y="1800300"/>
              <a:ext cx="12890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非成帧</a:t>
              </a:r>
              <a:endParaRPr kumimoji="0"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33"/>
            <p:cNvSpPr txBox="1">
              <a:spLocks noChangeArrowheads="1"/>
            </p:cNvSpPr>
            <p:nvPr/>
          </p:nvSpPr>
          <p:spPr bwMode="auto">
            <a:xfrm>
              <a:off x="3708400" y="1779662"/>
              <a:ext cx="2468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数据带宽</a:t>
              </a:r>
              <a:r>
                <a:rPr kumimoji="0" lang="en-US" altLang="zh-CN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2.048Mbps</a:t>
              </a:r>
              <a:endParaRPr kumimoji="0"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3276600" y="1992387"/>
              <a:ext cx="584200" cy="31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2389788" y="2476266"/>
              <a:ext cx="160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成帧（缺省）</a:t>
              </a:r>
              <a:endParaRPr kumimoji="0"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3801966" y="2660932"/>
              <a:ext cx="563563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4332888" y="2382603"/>
              <a:ext cx="33991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1~31</a:t>
              </a:r>
              <a:r>
                <a:rPr kumimoji="0" lang="zh-CN" altLang="en-US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时隙可被任意</a:t>
              </a:r>
              <a:r>
                <a:rPr kumimoji="0" lang="zh-CN" altLang="en-US" sz="1800" b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捆绑</a:t>
              </a:r>
              <a:r>
                <a:rPr lang="zh-CN" altLang="en-US" sz="1800" b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1800" b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</a:t>
              </a:r>
              <a:r>
                <a:rPr kumimoji="0" lang="zh-CN" altLang="en-US" sz="1800" b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通道</a:t>
              </a:r>
              <a:r>
                <a:rPr kumimoji="0" lang="zh-CN" altLang="en-US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</a:t>
              </a:r>
              <a:r>
                <a:rPr kumimoji="0" lang="en-US" altLang="zh-CN" sz="1800" b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kumimoji="0" lang="zh-CN" altLang="en-US" sz="1800" b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</a:t>
              </a:r>
              <a:r>
                <a:rPr kumimoji="0" lang="zh-CN" altLang="en-US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的速率为</a:t>
              </a:r>
              <a:r>
                <a:rPr kumimoji="0" lang="en-US" altLang="zh-CN" sz="1800" b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n×64kbps</a:t>
              </a:r>
              <a:endParaRPr kumimoji="0"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39552" y="3081577"/>
            <a:ext cx="815355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unframed                                 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接口非成帧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fe1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frame-format { crc4 | no-crc4 }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设置接口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的帧格式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clock { master | slave }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接口线路时钟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loopback { local | payload | remote }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线路环回方式</a:t>
            </a:r>
          </a:p>
        </p:txBody>
      </p:sp>
    </p:spTree>
    <p:extLst>
      <p:ext uri="{BB962C8B-B14F-4D97-AF65-F5344CB8AC3E}">
        <p14:creationId xmlns:p14="http://schemas.microsoft.com/office/powerpoint/2010/main" val="282829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4618699" cy="457200"/>
          </a:xfrm>
        </p:spPr>
        <p:txBody>
          <a:bodyPr/>
          <a:lstStyle/>
          <a:p>
            <a:pPr algn="l"/>
            <a:r>
              <a:rPr lang="en-US" altLang="zh-CN" dirty="0" smtClean="0"/>
              <a:t>E1/CE1/E1-F</a:t>
            </a:r>
            <a:r>
              <a:rPr lang="zh-CN" altLang="en-US" dirty="0" smtClean="0"/>
              <a:t>接口</a:t>
            </a:r>
            <a:r>
              <a:rPr lang="zh-CN" altLang="en-US" dirty="0"/>
              <a:t>的区别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550" y="1131379"/>
            <a:ext cx="7272807" cy="2031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E1: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不分时隙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带宽为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2048kbps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：接口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拥有两种工作方式：非通道化工作方式和通道化工作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通道化工作方式也称为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化工作方式也称为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kumimoji="0"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E1-F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接口是</a:t>
            </a:r>
            <a:r>
              <a:rPr kumimoji="0"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指分片化</a:t>
            </a:r>
            <a:r>
              <a:rPr kumimoji="0"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接口，它是</a:t>
            </a:r>
            <a:r>
              <a:rPr kumimoji="0"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kumimoji="0"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kumimoji="0"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的简化版本 </a:t>
            </a:r>
          </a:p>
        </p:txBody>
      </p:sp>
      <p:sp>
        <p:nvSpPr>
          <p:cNvPr id="3" name="矩形 2"/>
          <p:cNvSpPr/>
          <p:nvPr/>
        </p:nvSpPr>
        <p:spPr>
          <a:xfrm>
            <a:off x="568961" y="415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timeslot-list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list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缺省情况下，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E1-F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接口对所有时隙进行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捆绑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38" y="3144999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E1-F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接口的区别是：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E1-F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接口只能将时隙捆绑为一个通道组，而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接口可以将时隙任意分组，捆绑出多个通道组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078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3826611" cy="457200"/>
          </a:xfrm>
        </p:spPr>
        <p:txBody>
          <a:bodyPr/>
          <a:lstStyle/>
          <a:p>
            <a:pPr algn="l"/>
            <a:r>
              <a:rPr lang="en-US" altLang="zh-CN" dirty="0" smtClean="0"/>
              <a:t>POS/CPOS</a:t>
            </a:r>
            <a:r>
              <a:rPr lang="zh-CN" altLang="en-US" dirty="0"/>
              <a:t>模块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203598"/>
            <a:ext cx="7560840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SDH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提供的高速传输通道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直接传送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是一种应用在城域网及广域网中的技术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，支持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POS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单板有两种类型：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MIM-POS, 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FIC-POS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POS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为非通道化的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155.52M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CPOS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通道化的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CPOS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155.52Mbit/s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的通信速率，支持通道化到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64K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   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个逻辑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71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/>
        </p:nvSpPr>
        <p:spPr>
          <a:xfrm>
            <a:off x="4572000" y="1847310"/>
            <a:ext cx="255676" cy="255676"/>
          </a:xfrm>
          <a:prstGeom prst="rect">
            <a:avLst/>
          </a:prstGeom>
          <a:solidFill>
            <a:srgbClr val="CD0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4587488" y="2080964"/>
            <a:ext cx="3600000" cy="36000"/>
          </a:xfrm>
          <a:prstGeom prst="rect">
            <a:avLst/>
          </a:prstGeom>
          <a:solidFill>
            <a:srgbClr val="FF0000"/>
          </a:solidFill>
          <a:ln w="6350" cmpd="sng">
            <a:solidFill>
              <a:srgbClr val="E7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4572000" y="2295536"/>
            <a:ext cx="255676" cy="255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4572000" y="2727584"/>
            <a:ext cx="255676" cy="25567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6170" y="2263973"/>
            <a:ext cx="39626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02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16170" y="2696021"/>
            <a:ext cx="39626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03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9336" y="2443991"/>
            <a:ext cx="22589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01</a:t>
            </a:r>
            <a:endParaRPr kumimoji="1"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5113253" y="1859432"/>
            <a:ext cx="10772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lang="zh-CN" altLang="en-US" sz="1200" kern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广域网常用协议</a:t>
            </a:r>
            <a:endParaRPr lang="zh-CN" altLang="zh-CN" sz="1200" kern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2"/>
          <p:cNvSpPr>
            <a:spLocks noChangeArrowheads="1"/>
          </p:cNvSpPr>
          <p:nvPr/>
        </p:nvSpPr>
        <p:spPr bwMode="auto">
          <a:xfrm>
            <a:off x="5076056" y="2288245"/>
            <a:ext cx="1384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lang="zh-CN" altLang="en-US" sz="1200" kern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1200" kern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缆及接口模块类型</a:t>
            </a:r>
            <a:endParaRPr lang="zh-CN" altLang="zh-CN" sz="1200" kern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2"/>
          <p:cNvSpPr/>
          <p:nvPr/>
        </p:nvSpPr>
        <p:spPr>
          <a:xfrm>
            <a:off x="4572000" y="2535750"/>
            <a:ext cx="3600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62"/>
          <p:cNvSpPr>
            <a:spLocks noChangeArrowheads="1"/>
          </p:cNvSpPr>
          <p:nvPr/>
        </p:nvSpPr>
        <p:spPr bwMode="auto">
          <a:xfrm>
            <a:off x="5076055" y="2739577"/>
            <a:ext cx="1384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dist"/>
            <a:r>
              <a:rPr lang="zh-CN" altLang="en-US" sz="1200" kern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广域网常见问题排查</a:t>
            </a:r>
            <a:endParaRPr lang="zh-CN" altLang="zh-CN" sz="1200" kern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"/>
          <p:cNvSpPr/>
          <p:nvPr/>
        </p:nvSpPr>
        <p:spPr>
          <a:xfrm>
            <a:off x="4572000" y="2967798"/>
            <a:ext cx="3600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16170" y="1815747"/>
            <a:ext cx="39626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Sans Serif" panose="020B0604020202020204"/>
              </a:rPr>
              <a:t>01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Sans Serif" panose="020B0604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7614"/>
            <a:ext cx="3459846" cy="21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226734"/>
            <a:ext cx="3959671" cy="457200"/>
          </a:xfrm>
        </p:spPr>
        <p:txBody>
          <a:bodyPr/>
          <a:lstStyle/>
          <a:p>
            <a:pPr algn="l"/>
            <a:r>
              <a:rPr lang="en-US" altLang="zh-CN" dirty="0" smtClean="0"/>
              <a:t>POS/CPOS</a:t>
            </a:r>
            <a:r>
              <a:rPr lang="zh-CN" altLang="en-US" dirty="0"/>
              <a:t>模块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4028"/>
            <a:ext cx="3527003" cy="1440160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468313" y="2159664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SIC-1POS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3647">
            <a:off x="5095021" y="853807"/>
            <a:ext cx="3987237" cy="1656184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804248" y="2473959"/>
            <a:ext cx="1423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HMIM-4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670" y="2269044"/>
            <a:ext cx="4594337" cy="1736040"/>
          </a:xfrm>
          <a:prstGeom prst="rect">
            <a:avLst/>
          </a:prstGeom>
        </p:spPr>
      </p:pic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3332539" y="4048776"/>
            <a:ext cx="1667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6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HMIM-1E1POS</a:t>
            </a:r>
            <a:endParaRPr lang="zh-CN" altLang="en-US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5576" y="4422425"/>
            <a:ext cx="748883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光纤连接器，要求用户使用带有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型光纤连接器的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84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5698819" cy="457200"/>
          </a:xfrm>
        </p:spPr>
        <p:txBody>
          <a:bodyPr/>
          <a:lstStyle/>
          <a:p>
            <a:pPr algn="l"/>
            <a:r>
              <a:rPr lang="en-US" altLang="zh-CN" dirty="0" smtClean="0"/>
              <a:t>POS/CPOS</a:t>
            </a:r>
            <a:r>
              <a:rPr lang="zh-CN" altLang="en-US" dirty="0" smtClean="0"/>
              <a:t>模块常用命令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099735"/>
            <a:ext cx="8190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interface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interface-number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接口视图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clock { master | slave }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设置接口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的时钟模式，缺省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slave</a:t>
            </a:r>
          </a:p>
          <a:p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crc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{ 16 | 32 }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缺省校验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字长度为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比特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flag { c2 | { j0 | j1 } {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sdh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sonet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} } flag-value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接口的开销字节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loopback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 local | remote }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配置环回检测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link-protocol {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fr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|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hdlc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}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接口的链路协议类型</a:t>
            </a:r>
          </a:p>
        </p:txBody>
      </p:sp>
      <p:sp>
        <p:nvSpPr>
          <p:cNvPr id="26" name="矩形 25"/>
          <p:cNvSpPr/>
          <p:nvPr/>
        </p:nvSpPr>
        <p:spPr>
          <a:xfrm>
            <a:off x="663495" y="2787774"/>
            <a:ext cx="7416824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controller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-number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的接口视图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 </a:t>
            </a: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e1-number set frame-format { crc4 | no-crc4 }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通道的帧格式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set clock { master | slave }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通道的时钟模式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set loopback { local | payload | remote }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通道的环回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unframed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工作在非成帧模式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 e1-number channel-set set-number timeslot-list range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工作在通道模式并对对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通道的时隙进行捆绑	</a:t>
            </a:r>
          </a:p>
        </p:txBody>
      </p:sp>
    </p:spTree>
    <p:extLst>
      <p:ext uri="{BB962C8B-B14F-4D97-AF65-F5344CB8AC3E}">
        <p14:creationId xmlns:p14="http://schemas.microsoft.com/office/powerpoint/2010/main" val="246981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226734"/>
            <a:ext cx="8229443" cy="457200"/>
          </a:xfrm>
        </p:spPr>
        <p:txBody>
          <a:bodyPr/>
          <a:lstStyle/>
          <a:p>
            <a:pPr algn="l"/>
            <a:r>
              <a:rPr lang="en-US" altLang="zh-CN" dirty="0" smtClean="0"/>
              <a:t>POS/CPOS</a:t>
            </a:r>
            <a:r>
              <a:rPr lang="zh-CN" altLang="en-US" dirty="0" smtClean="0"/>
              <a:t>接口开销字节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13159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再生段踪迹字节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：用于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检测两个接口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之间 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连接在段层次上的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连续性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通道踪迹字节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：用于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检测两个接口之间的连接在通道层次上的连续性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信号标记字节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：用来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的复接结构和信息净负荷的性质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283718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J1: J1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字节的设置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一定要使收、发两端一致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，否则会产生告警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同一个运营者的网络内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字节可为任意字符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运营者的网络边界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处时，设备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收、发两端的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一致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C2: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一端配置的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字节为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时，另一端可以配置为任意字符，其他情况下，一定要使收、发两端的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字节一致，否则会产生告警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043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CPOS</a:t>
            </a:r>
            <a:r>
              <a:rPr lang="zh-CN" altLang="en-US" dirty="0"/>
              <a:t>模块配置示例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7534"/>
            <a:ext cx="2879526" cy="194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55576" y="1994575"/>
            <a:ext cx="3024187" cy="26284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1600" dirty="0" err="1">
                <a:latin typeface="Arial" charset="0"/>
              </a:rPr>
              <a:t>RouterA</a:t>
            </a:r>
            <a:r>
              <a:rPr kumimoji="0" lang="zh-CN" altLang="en-US" sz="1600" dirty="0">
                <a:latin typeface="+mj-ea"/>
                <a:ea typeface="+mj-ea"/>
              </a:rPr>
              <a:t>的</a:t>
            </a:r>
            <a:r>
              <a:rPr kumimoji="0" lang="zh-CN" altLang="en-US" sz="1600" dirty="0" smtClean="0">
                <a:latin typeface="+mj-ea"/>
                <a:ea typeface="+mj-ea"/>
              </a:rPr>
              <a:t>配置</a:t>
            </a: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controller </a:t>
            </a:r>
            <a:r>
              <a:rPr kumimoji="0" lang="en-US" altLang="zh-CN" sz="1600" b="0" dirty="0" err="1">
                <a:latin typeface="Arial" charset="0"/>
              </a:rPr>
              <a:t>cpos</a:t>
            </a:r>
            <a:r>
              <a:rPr kumimoji="0" lang="en-US" altLang="zh-CN" sz="1600" b="0" dirty="0">
                <a:latin typeface="Arial" charset="0"/>
              </a:rPr>
              <a:t> 2/0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clock master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e1 1 unframed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e1 1 set clock master</a:t>
            </a: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Interface serial2/0/1:0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link-protocol ppp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ip address 10.1.1.1 30</a:t>
            </a:r>
            <a:endParaRPr kumimoji="0" lang="en-US" altLang="zh-CN" sz="1600" b="0" dirty="0"/>
          </a:p>
        </p:txBody>
      </p:sp>
      <p:sp>
        <p:nvSpPr>
          <p:cNvPr id="17" name="矩形 16"/>
          <p:cNvSpPr/>
          <p:nvPr/>
        </p:nvSpPr>
        <p:spPr>
          <a:xfrm>
            <a:off x="5620394" y="2355726"/>
            <a:ext cx="2881313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1600" dirty="0" err="1">
                <a:latin typeface="Arial" charset="0"/>
              </a:rPr>
              <a:t>RouterH</a:t>
            </a:r>
            <a:r>
              <a:rPr kumimoji="0" lang="zh-CN" altLang="en-US" sz="1600" dirty="0">
                <a:latin typeface="+mj-ea"/>
                <a:ea typeface="+mj-ea"/>
              </a:rPr>
              <a:t>的</a:t>
            </a:r>
            <a:r>
              <a:rPr kumimoji="0" lang="zh-CN" altLang="en-US" sz="1600" dirty="0" smtClean="0">
                <a:latin typeface="+mj-ea"/>
                <a:ea typeface="+mj-ea"/>
              </a:rPr>
              <a:t>配置</a:t>
            </a: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controller </a:t>
            </a:r>
            <a:r>
              <a:rPr kumimoji="0" lang="en-US" altLang="zh-CN" sz="1600" b="0" dirty="0" err="1">
                <a:latin typeface="Arial" charset="0"/>
              </a:rPr>
              <a:t>cpos</a:t>
            </a:r>
            <a:r>
              <a:rPr kumimoji="0" lang="en-US" altLang="zh-CN" sz="1600" b="0" dirty="0">
                <a:latin typeface="Arial" charset="0"/>
              </a:rPr>
              <a:t> 2/0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e1 1 unframed</a:t>
            </a: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zh-CN" sz="1600" b="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1600" b="0" dirty="0">
                <a:latin typeface="Arial" charset="0"/>
              </a:rPr>
              <a:t>Interface serial2/0/1:0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link-protocol ppp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pt-BR" altLang="zh-CN" sz="1600" b="0" dirty="0">
                <a:latin typeface="Arial" charset="0"/>
              </a:rPr>
              <a:t>ip address 10.1.1.2 </a:t>
            </a:r>
            <a:r>
              <a:rPr kumimoji="0" lang="pt-BR" altLang="zh-CN" sz="1600" b="0" dirty="0" smtClean="0">
                <a:latin typeface="Arial" charset="0"/>
              </a:rPr>
              <a:t>30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1600" dirty="0" smtClean="0">
                <a:latin typeface="Arial" charset="0"/>
              </a:rPr>
              <a:t>时钟默认是从模式</a:t>
            </a:r>
            <a:endParaRPr kumimoji="0" lang="en-US" altLang="zh-CN" sz="1600" b="0" dirty="0"/>
          </a:p>
        </p:txBody>
      </p:sp>
    </p:spTree>
    <p:extLst>
      <p:ext uri="{BB962C8B-B14F-4D97-AF65-F5344CB8AC3E}">
        <p14:creationId xmlns:p14="http://schemas.microsoft.com/office/powerpoint/2010/main" val="221816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3396633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广域网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常见问题排查</a:t>
            </a: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6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14047" cy="457200"/>
          </a:xfrm>
        </p:spPr>
        <p:txBody>
          <a:bodyPr/>
          <a:lstStyle/>
          <a:p>
            <a:pPr algn="l"/>
            <a:r>
              <a:rPr lang="zh-CN" altLang="en-US" dirty="0"/>
              <a:t>常见</a:t>
            </a:r>
            <a:r>
              <a:rPr lang="zh-CN" altLang="en-US" dirty="0" smtClean="0"/>
              <a:t>问题定位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715182" y="1275606"/>
            <a:ext cx="255587" cy="938212"/>
            <a:chOff x="7561" y="1836"/>
            <a:chExt cx="402" cy="1476"/>
          </a:xfrm>
          <a:solidFill>
            <a:srgbClr val="00B0F0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776" y="1836"/>
              <a:ext cx="0" cy="1104"/>
            </a:xfrm>
            <a:prstGeom prst="line">
              <a:avLst/>
            </a:prstGeom>
            <a:grpFill/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"/>
            <p:cNvSpPr/>
            <p:nvPr/>
          </p:nvSpPr>
          <p:spPr>
            <a:xfrm>
              <a:off x="7561" y="2910"/>
              <a:ext cx="403" cy="403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txBody>
            <a:bodyPr anchor="ctr"/>
            <a:lstStyle/>
            <a:p>
              <a:pPr lvl="0" algn="ctr"/>
              <a:endParaRPr lang="zh-CN" altLang="en-US" sz="3200" dirty="0">
                <a:latin typeface="Century Gothic" charset="0"/>
                <a:ea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15182" y="2220168"/>
            <a:ext cx="255587" cy="1196975"/>
            <a:chOff x="6721" y="3396"/>
            <a:chExt cx="402" cy="1884"/>
          </a:xfrm>
          <a:solidFill>
            <a:srgbClr val="00B0F0"/>
          </a:solidFill>
        </p:grpSpPr>
        <p:cxnSp>
          <p:nvCxnSpPr>
            <p:cNvPr id="27" name="直接连接符 26"/>
            <p:cNvCxnSpPr>
              <a:endCxn id="28" idx="0"/>
            </p:cNvCxnSpPr>
            <p:nvPr/>
          </p:nvCxnSpPr>
          <p:spPr>
            <a:xfrm flipH="1">
              <a:off x="6923" y="3396"/>
              <a:ext cx="13" cy="1482"/>
            </a:xfrm>
            <a:prstGeom prst="line">
              <a:avLst/>
            </a:prstGeom>
            <a:grpFill/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"/>
            <p:cNvSpPr/>
            <p:nvPr/>
          </p:nvSpPr>
          <p:spPr>
            <a:xfrm>
              <a:off x="6721" y="4878"/>
              <a:ext cx="403" cy="403"/>
            </a:xfrm>
            <a:prstGeom prst="ellipse">
              <a:avLst/>
            </a:prstGeom>
            <a:grpFill/>
            <a:ln w="25400">
              <a:solidFill>
                <a:srgbClr val="00B0F0"/>
              </a:solidFill>
            </a:ln>
          </p:spPr>
          <p:txBody>
            <a:bodyPr anchor="ctr"/>
            <a:lstStyle/>
            <a:p>
              <a:pPr lvl="0" algn="ctr"/>
              <a:endParaRPr lang="zh-CN" altLang="en-US" sz="3200" dirty="0">
                <a:latin typeface="Century Gothic" charset="0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98515" y="1760461"/>
            <a:ext cx="757237" cy="756284"/>
            <a:chOff x="4796" y="2543"/>
            <a:chExt cx="1192" cy="1193"/>
          </a:xfrm>
          <a:solidFill>
            <a:srgbClr val="00B0F0"/>
          </a:solidFill>
        </p:grpSpPr>
        <p:sp>
          <p:nvSpPr>
            <p:cNvPr id="30" name="泪滴形 45"/>
            <p:cNvSpPr/>
            <p:nvPr/>
          </p:nvSpPr>
          <p:spPr>
            <a:xfrm rot="2700000">
              <a:off x="4795" y="2544"/>
              <a:ext cx="1193" cy="1192"/>
            </a:xfrm>
            <a:custGeom>
              <a:avLst/>
              <a:gdLst/>
              <a:ahLst/>
              <a:cxnLst>
                <a:cxn ang="0">
                  <a:pos x="1193" y="596"/>
                </a:cxn>
                <a:cxn ang="5400000">
                  <a:pos x="1018" y="1017"/>
                </a:cxn>
                <a:cxn ang="5400000">
                  <a:pos x="596" y="1192"/>
                </a:cxn>
                <a:cxn ang="5400000">
                  <a:pos x="174" y="1017"/>
                </a:cxn>
                <a:cxn ang="10800000">
                  <a:pos x="0" y="596"/>
                </a:cxn>
                <a:cxn ang="16200000">
                  <a:pos x="174" y="174"/>
                </a:cxn>
                <a:cxn ang="16200000">
                  <a:pos x="596" y="0"/>
                </a:cxn>
                <a:cxn ang="16200000">
                  <a:pos x="1193" y="0"/>
                </a:cxn>
              </a:cxnLst>
              <a:rect l="0" t="0" r="0" b="0"/>
              <a:pathLst>
                <a:path w="1193" h="1192">
                  <a:moveTo>
                    <a:pt x="0" y="596"/>
                  </a:moveTo>
                  <a:cubicBezTo>
                    <a:pt x="0" y="267"/>
                    <a:pt x="267" y="0"/>
                    <a:pt x="596" y="0"/>
                  </a:cubicBezTo>
                  <a:cubicBezTo>
                    <a:pt x="794" y="0"/>
                    <a:pt x="993" y="0"/>
                    <a:pt x="1193" y="0"/>
                  </a:cubicBezTo>
                  <a:cubicBezTo>
                    <a:pt x="1193" y="198"/>
                    <a:pt x="1193" y="397"/>
                    <a:pt x="1193" y="596"/>
                  </a:cubicBezTo>
                  <a:cubicBezTo>
                    <a:pt x="1193" y="925"/>
                    <a:pt x="926" y="1192"/>
                    <a:pt x="597" y="1192"/>
                  </a:cubicBezTo>
                  <a:cubicBezTo>
                    <a:pt x="268" y="1192"/>
                    <a:pt x="1" y="925"/>
                    <a:pt x="1" y="596"/>
                  </a:cubicBezTo>
                  <a:close/>
                </a:path>
              </a:pathLst>
            </a:custGeom>
            <a:grpFill/>
            <a:ln w="444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文本框 46"/>
            <p:cNvSpPr txBox="1"/>
            <p:nvPr/>
          </p:nvSpPr>
          <p:spPr>
            <a:xfrm>
              <a:off x="5118" y="2718"/>
              <a:ext cx="555" cy="72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75656" y="2895759"/>
            <a:ext cx="757237" cy="757872"/>
            <a:chOff x="4760" y="4454"/>
            <a:chExt cx="1192" cy="1193"/>
          </a:xfrm>
          <a:solidFill>
            <a:srgbClr val="00B0F0"/>
          </a:solidFill>
        </p:grpSpPr>
        <p:sp>
          <p:nvSpPr>
            <p:cNvPr id="33" name="泪滴形 49"/>
            <p:cNvSpPr/>
            <p:nvPr/>
          </p:nvSpPr>
          <p:spPr>
            <a:xfrm rot="2700000">
              <a:off x="4759" y="4455"/>
              <a:ext cx="1193" cy="1192"/>
            </a:xfrm>
            <a:custGeom>
              <a:avLst/>
              <a:gdLst/>
              <a:ahLst/>
              <a:cxnLst>
                <a:cxn ang="0">
                  <a:pos x="1193" y="596"/>
                </a:cxn>
                <a:cxn ang="5400000">
                  <a:pos x="1018" y="1017"/>
                </a:cxn>
                <a:cxn ang="5400000">
                  <a:pos x="596" y="1192"/>
                </a:cxn>
                <a:cxn ang="5400000">
                  <a:pos x="174" y="1017"/>
                </a:cxn>
                <a:cxn ang="10800000">
                  <a:pos x="0" y="596"/>
                </a:cxn>
                <a:cxn ang="16200000">
                  <a:pos x="174" y="174"/>
                </a:cxn>
                <a:cxn ang="16200000">
                  <a:pos x="596" y="0"/>
                </a:cxn>
                <a:cxn ang="16200000">
                  <a:pos x="1193" y="0"/>
                </a:cxn>
              </a:cxnLst>
              <a:rect l="0" t="0" r="0" b="0"/>
              <a:pathLst>
                <a:path w="1193" h="1192">
                  <a:moveTo>
                    <a:pt x="0" y="596"/>
                  </a:moveTo>
                  <a:cubicBezTo>
                    <a:pt x="0" y="267"/>
                    <a:pt x="267" y="0"/>
                    <a:pt x="596" y="0"/>
                  </a:cubicBezTo>
                  <a:cubicBezTo>
                    <a:pt x="794" y="0"/>
                    <a:pt x="993" y="0"/>
                    <a:pt x="1193" y="0"/>
                  </a:cubicBezTo>
                  <a:cubicBezTo>
                    <a:pt x="1193" y="198"/>
                    <a:pt x="1193" y="397"/>
                    <a:pt x="1193" y="596"/>
                  </a:cubicBezTo>
                  <a:cubicBezTo>
                    <a:pt x="1193" y="925"/>
                    <a:pt x="926" y="1192"/>
                    <a:pt x="597" y="1192"/>
                  </a:cubicBezTo>
                  <a:cubicBezTo>
                    <a:pt x="268" y="1192"/>
                    <a:pt x="1" y="925"/>
                    <a:pt x="1" y="596"/>
                  </a:cubicBezTo>
                  <a:close/>
                </a:path>
              </a:pathLst>
            </a:custGeom>
            <a:grpFill/>
            <a:ln w="444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文本框 50"/>
            <p:cNvSpPr txBox="1"/>
            <p:nvPr/>
          </p:nvSpPr>
          <p:spPr>
            <a:xfrm>
              <a:off x="5077" y="4737"/>
              <a:ext cx="596" cy="72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91774" y="1603583"/>
            <a:ext cx="4587875" cy="932180"/>
            <a:chOff x="7681" y="2484"/>
            <a:chExt cx="9575" cy="1344"/>
          </a:xfrm>
          <a:solidFill>
            <a:srgbClr val="00B0F0"/>
          </a:solidFill>
        </p:grpSpPr>
        <p:sp>
          <p:nvSpPr>
            <p:cNvPr id="36" name="圆角矩形 35"/>
            <p:cNvSpPr/>
            <p:nvPr/>
          </p:nvSpPr>
          <p:spPr>
            <a:xfrm>
              <a:off x="7681" y="2484"/>
              <a:ext cx="9575" cy="1344"/>
            </a:xfrm>
            <a:prstGeom prst="roundRect">
              <a:avLst/>
            </a:prstGeom>
            <a:grp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7" name="矩形 12"/>
            <p:cNvSpPr/>
            <p:nvPr/>
          </p:nvSpPr>
          <p:spPr>
            <a:xfrm>
              <a:off x="8335" y="2579"/>
              <a:ext cx="8355" cy="119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物理接口异常，表现为 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controller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接口信息存在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LOS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LFA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AIS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RAI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告警，导致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一直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down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或反复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up/down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13999" y="2749904"/>
            <a:ext cx="4585970" cy="1045845"/>
            <a:chOff x="7737" y="4388"/>
            <a:chExt cx="9575" cy="1344"/>
          </a:xfrm>
          <a:solidFill>
            <a:srgbClr val="00B0F0"/>
          </a:solidFill>
        </p:grpSpPr>
        <p:sp>
          <p:nvSpPr>
            <p:cNvPr id="39" name="圆角矩形 38"/>
            <p:cNvSpPr/>
            <p:nvPr/>
          </p:nvSpPr>
          <p:spPr>
            <a:xfrm>
              <a:off x="7737" y="4388"/>
              <a:ext cx="9575" cy="1344"/>
            </a:xfrm>
            <a:prstGeom prst="roundRect">
              <a:avLst/>
            </a:prstGeom>
            <a:grp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0" name="矩形 12"/>
            <p:cNvSpPr/>
            <p:nvPr/>
          </p:nvSpPr>
          <p:spPr>
            <a:xfrm>
              <a:off x="8345" y="4526"/>
              <a:ext cx="8124" cy="106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物理接口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，并且没有告警，但数据收发异常，表现为对接双方接口上有错包或链路层协议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up/down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2839353" y="3402155"/>
            <a:ext cx="0" cy="701752"/>
          </a:xfrm>
          <a:prstGeom prst="line">
            <a:avLst/>
          </a:prstGeom>
          <a:solidFill>
            <a:srgbClr val="00B0F0"/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9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爆炸形 2 34"/>
          <p:cNvSpPr/>
          <p:nvPr/>
        </p:nvSpPr>
        <p:spPr>
          <a:xfrm>
            <a:off x="5771697" y="1021296"/>
            <a:ext cx="2204958" cy="105376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硬件排查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88544"/>
            <a:ext cx="3178539" cy="457200"/>
          </a:xfrm>
        </p:spPr>
        <p:txBody>
          <a:bodyPr/>
          <a:lstStyle/>
          <a:p>
            <a:pPr algn="l"/>
            <a:r>
              <a:rPr lang="zh-CN" altLang="en-US" dirty="0"/>
              <a:t>常见</a:t>
            </a:r>
            <a:r>
              <a:rPr lang="zh-CN" altLang="en-US" dirty="0" smtClean="0"/>
              <a:t>问题</a:t>
            </a:r>
            <a:r>
              <a:rPr lang="zh-CN" altLang="en-US" dirty="0"/>
              <a:t>排查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306483" y="1331941"/>
            <a:ext cx="2675793" cy="3472057"/>
            <a:chOff x="7411" y="2285"/>
            <a:chExt cx="4538" cy="5808"/>
          </a:xfrm>
        </p:grpSpPr>
        <p:sp>
          <p:nvSpPr>
            <p:cNvPr id="13" name="MH_Other_1"/>
            <p:cNvSpPr/>
            <p:nvPr>
              <p:custDataLst>
                <p:tags r:id="rId5"/>
              </p:custDataLst>
            </p:nvPr>
          </p:nvSpPr>
          <p:spPr>
            <a:xfrm>
              <a:off x="7411" y="6928"/>
              <a:ext cx="4538" cy="116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479" y="2285"/>
              <a:ext cx="2386" cy="5471"/>
              <a:chOff x="8479" y="2285"/>
              <a:chExt cx="2386" cy="5471"/>
            </a:xfrm>
          </p:grpSpPr>
          <p:sp>
            <p:nvSpPr>
              <p:cNvPr id="15" name="MH_Other_2"/>
              <p:cNvSpPr/>
              <p:nvPr>
                <p:custDataLst>
                  <p:tags r:id="rId6"/>
                </p:custDataLst>
              </p:nvPr>
            </p:nvSpPr>
            <p:spPr>
              <a:xfrm>
                <a:off x="9671" y="2285"/>
                <a:ext cx="1195" cy="1586"/>
              </a:xfrm>
              <a:custGeom>
                <a:avLst/>
                <a:gdLst>
                  <a:gd name="connsiteX0" fmla="*/ 2381 w 733425"/>
                  <a:gd name="connsiteY0" fmla="*/ 0 h 1434603"/>
                  <a:gd name="connsiteX1" fmla="*/ 733425 w 733425"/>
                  <a:gd name="connsiteY1" fmla="*/ 383266 h 1434603"/>
                  <a:gd name="connsiteX2" fmla="*/ 733425 w 733425"/>
                  <a:gd name="connsiteY2" fmla="*/ 1434603 h 1434603"/>
                  <a:gd name="connsiteX3" fmla="*/ 0 w 733425"/>
                  <a:gd name="connsiteY3" fmla="*/ 1235868 h 1434603"/>
                  <a:gd name="connsiteX4" fmla="*/ 2381 w 733425"/>
                  <a:gd name="connsiteY4" fmla="*/ 0 h 1434603"/>
                  <a:gd name="connsiteX0-1" fmla="*/ 105 w 735912"/>
                  <a:gd name="connsiteY0-2" fmla="*/ 0 h 1436984"/>
                  <a:gd name="connsiteX1-3" fmla="*/ 735912 w 735912"/>
                  <a:gd name="connsiteY1-4" fmla="*/ 385647 h 1436984"/>
                  <a:gd name="connsiteX2-5" fmla="*/ 735912 w 735912"/>
                  <a:gd name="connsiteY2-6" fmla="*/ 1436984 h 1436984"/>
                  <a:gd name="connsiteX3-7" fmla="*/ 2487 w 735912"/>
                  <a:gd name="connsiteY3-8" fmla="*/ 1238249 h 1436984"/>
                  <a:gd name="connsiteX4-9" fmla="*/ 105 w 735912"/>
                  <a:gd name="connsiteY4-10" fmla="*/ 0 h 1436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5912" h="1436984">
                    <a:moveTo>
                      <a:pt x="105" y="0"/>
                    </a:moveTo>
                    <a:lnTo>
                      <a:pt x="735912" y="385647"/>
                    </a:lnTo>
                    <a:lnTo>
                      <a:pt x="735912" y="1436984"/>
                    </a:lnTo>
                    <a:lnTo>
                      <a:pt x="2487" y="1238249"/>
                    </a:lnTo>
                    <a:cubicBezTo>
                      <a:pt x="3281" y="826293"/>
                      <a:pt x="-689" y="411956"/>
                      <a:pt x="10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01</a:t>
                </a:r>
                <a:endParaRPr lang="zh-CN" altLang="en-US" sz="2800" dirty="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6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9674" y="3643"/>
                <a:ext cx="1191" cy="1379"/>
              </a:xfrm>
              <a:custGeom>
                <a:avLst/>
                <a:gdLst>
                  <a:gd name="connsiteX0" fmla="*/ 0 w 733425"/>
                  <a:gd name="connsiteY0" fmla="*/ 0 h 1250156"/>
                  <a:gd name="connsiteX1" fmla="*/ 733425 w 733425"/>
                  <a:gd name="connsiteY1" fmla="*/ 195262 h 1250156"/>
                  <a:gd name="connsiteX2" fmla="*/ 733425 w 733425"/>
                  <a:gd name="connsiteY2" fmla="*/ 1250156 h 1250156"/>
                  <a:gd name="connsiteX3" fmla="*/ 0 w 733425"/>
                  <a:gd name="connsiteY3" fmla="*/ 1245393 h 1250156"/>
                  <a:gd name="connsiteX4" fmla="*/ 0 w 733425"/>
                  <a:gd name="connsiteY4" fmla="*/ 0 h 125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50156">
                    <a:moveTo>
                      <a:pt x="0" y="0"/>
                    </a:moveTo>
                    <a:lnTo>
                      <a:pt x="733425" y="195262"/>
                    </a:lnTo>
                    <a:lnTo>
                      <a:pt x="733425" y="1250156"/>
                    </a:lnTo>
                    <a:lnTo>
                      <a:pt x="0" y="124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MH_Other_4"/>
              <p:cNvSpPr/>
              <p:nvPr>
                <p:custDataLst>
                  <p:tags r:id="rId8"/>
                </p:custDataLst>
              </p:nvPr>
            </p:nvSpPr>
            <p:spPr>
              <a:xfrm>
                <a:off x="9674" y="5018"/>
                <a:ext cx="1191" cy="1369"/>
              </a:xfrm>
              <a:custGeom>
                <a:avLst/>
                <a:gdLst>
                  <a:gd name="connsiteX0" fmla="*/ 0 w 733425"/>
                  <a:gd name="connsiteY0" fmla="*/ 0 h 1240631"/>
                  <a:gd name="connsiteX1" fmla="*/ 733425 w 733425"/>
                  <a:gd name="connsiteY1" fmla="*/ 2381 h 1240631"/>
                  <a:gd name="connsiteX2" fmla="*/ 733425 w 733425"/>
                  <a:gd name="connsiteY2" fmla="*/ 1047750 h 1240631"/>
                  <a:gd name="connsiteX3" fmla="*/ 0 w 733425"/>
                  <a:gd name="connsiteY3" fmla="*/ 1240631 h 1240631"/>
                  <a:gd name="connsiteX4" fmla="*/ 0 w 733425"/>
                  <a:gd name="connsiteY4" fmla="*/ 0 h 124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40631">
                    <a:moveTo>
                      <a:pt x="0" y="0"/>
                    </a:moveTo>
                    <a:lnTo>
                      <a:pt x="733425" y="2381"/>
                    </a:lnTo>
                    <a:lnTo>
                      <a:pt x="733425" y="1047750"/>
                    </a:lnTo>
                    <a:lnTo>
                      <a:pt x="0" y="1240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03</a:t>
                </a:r>
                <a:endParaRPr lang="zh-CN" altLang="en-US" sz="2800" dirty="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8" name="MH_Other_5"/>
              <p:cNvSpPr/>
              <p:nvPr>
                <p:custDataLst>
                  <p:tags r:id="rId9"/>
                </p:custDataLst>
              </p:nvPr>
            </p:nvSpPr>
            <p:spPr>
              <a:xfrm>
                <a:off x="9664" y="6168"/>
                <a:ext cx="1201" cy="1588"/>
              </a:xfrm>
              <a:custGeom>
                <a:avLst/>
                <a:gdLst>
                  <a:gd name="connsiteX0" fmla="*/ 731044 w 731044"/>
                  <a:gd name="connsiteY0" fmla="*/ 0 h 1438275"/>
                  <a:gd name="connsiteX1" fmla="*/ 731044 w 731044"/>
                  <a:gd name="connsiteY1" fmla="*/ 1057275 h 1438275"/>
                  <a:gd name="connsiteX2" fmla="*/ 0 w 731044"/>
                  <a:gd name="connsiteY2" fmla="*/ 1438275 h 1438275"/>
                  <a:gd name="connsiteX3" fmla="*/ 0 w 731044"/>
                  <a:gd name="connsiteY3" fmla="*/ 197644 h 1438275"/>
                  <a:gd name="connsiteX4" fmla="*/ 731044 w 731044"/>
                  <a:gd name="connsiteY4" fmla="*/ 0 h 1438275"/>
                  <a:gd name="connsiteX0-1" fmla="*/ 738761 w 738761"/>
                  <a:gd name="connsiteY0-2" fmla="*/ 0 h 1438275"/>
                  <a:gd name="connsiteX1-3" fmla="*/ 738761 w 738761"/>
                  <a:gd name="connsiteY1-4" fmla="*/ 1057275 h 1438275"/>
                  <a:gd name="connsiteX2-5" fmla="*/ 7717 w 738761"/>
                  <a:gd name="connsiteY2-6" fmla="*/ 1438275 h 1438275"/>
                  <a:gd name="connsiteX3-7" fmla="*/ 0 w 738761"/>
                  <a:gd name="connsiteY3-8" fmla="*/ 197645 h 1438275"/>
                  <a:gd name="connsiteX4-9" fmla="*/ 738761 w 738761"/>
                  <a:gd name="connsiteY4-10" fmla="*/ 0 h 1438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8761" h="1438275">
                    <a:moveTo>
                      <a:pt x="738761" y="0"/>
                    </a:moveTo>
                    <a:lnTo>
                      <a:pt x="738761" y="1057275"/>
                    </a:lnTo>
                    <a:lnTo>
                      <a:pt x="7717" y="1438275"/>
                    </a:lnTo>
                    <a:cubicBezTo>
                      <a:pt x="5145" y="1024732"/>
                      <a:pt x="2572" y="611188"/>
                      <a:pt x="0" y="197645"/>
                    </a:cubicBezTo>
                    <a:lnTo>
                      <a:pt x="738761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MH_Other_6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8479" y="2287"/>
                <a:ext cx="1191" cy="1584"/>
              </a:xfrm>
              <a:custGeom>
                <a:avLst/>
                <a:gdLst>
                  <a:gd name="connsiteX0" fmla="*/ 2381 w 733425"/>
                  <a:gd name="connsiteY0" fmla="*/ 0 h 1434603"/>
                  <a:gd name="connsiteX1" fmla="*/ 733425 w 733425"/>
                  <a:gd name="connsiteY1" fmla="*/ 383266 h 1434603"/>
                  <a:gd name="connsiteX2" fmla="*/ 733425 w 733425"/>
                  <a:gd name="connsiteY2" fmla="*/ 1434603 h 1434603"/>
                  <a:gd name="connsiteX3" fmla="*/ 0 w 733425"/>
                  <a:gd name="connsiteY3" fmla="*/ 1235868 h 1434603"/>
                  <a:gd name="connsiteX4" fmla="*/ 2381 w 733425"/>
                  <a:gd name="connsiteY4" fmla="*/ 0 h 1434603"/>
                  <a:gd name="connsiteX0-1" fmla="*/ 229 w 733654"/>
                  <a:gd name="connsiteY0-2" fmla="*/ 0 h 1434603"/>
                  <a:gd name="connsiteX1-3" fmla="*/ 733654 w 733654"/>
                  <a:gd name="connsiteY1-4" fmla="*/ 383266 h 1434603"/>
                  <a:gd name="connsiteX2-5" fmla="*/ 733654 w 733654"/>
                  <a:gd name="connsiteY2-6" fmla="*/ 1434603 h 1434603"/>
                  <a:gd name="connsiteX3-7" fmla="*/ 229 w 733654"/>
                  <a:gd name="connsiteY3-8" fmla="*/ 1235868 h 1434603"/>
                  <a:gd name="connsiteX4-9" fmla="*/ 229 w 733654"/>
                  <a:gd name="connsiteY4-10" fmla="*/ 0 h 14346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3654" h="1434603">
                    <a:moveTo>
                      <a:pt x="229" y="0"/>
                    </a:moveTo>
                    <a:lnTo>
                      <a:pt x="733654" y="383266"/>
                    </a:lnTo>
                    <a:lnTo>
                      <a:pt x="733654" y="1434603"/>
                    </a:lnTo>
                    <a:lnTo>
                      <a:pt x="229" y="1235868"/>
                    </a:lnTo>
                    <a:cubicBezTo>
                      <a:pt x="1023" y="823912"/>
                      <a:pt x="-565" y="411956"/>
                      <a:pt x="229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MH_Other_7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8479" y="3643"/>
                <a:ext cx="1191" cy="1379"/>
              </a:xfrm>
              <a:custGeom>
                <a:avLst/>
                <a:gdLst>
                  <a:gd name="connsiteX0" fmla="*/ 0 w 733425"/>
                  <a:gd name="connsiteY0" fmla="*/ 0 h 1250156"/>
                  <a:gd name="connsiteX1" fmla="*/ 733425 w 733425"/>
                  <a:gd name="connsiteY1" fmla="*/ 195262 h 1250156"/>
                  <a:gd name="connsiteX2" fmla="*/ 733425 w 733425"/>
                  <a:gd name="connsiteY2" fmla="*/ 1250156 h 1250156"/>
                  <a:gd name="connsiteX3" fmla="*/ 0 w 733425"/>
                  <a:gd name="connsiteY3" fmla="*/ 1245393 h 1250156"/>
                  <a:gd name="connsiteX4" fmla="*/ 0 w 733425"/>
                  <a:gd name="connsiteY4" fmla="*/ 0 h 125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50156">
                    <a:moveTo>
                      <a:pt x="0" y="0"/>
                    </a:moveTo>
                    <a:lnTo>
                      <a:pt x="733425" y="195262"/>
                    </a:lnTo>
                    <a:lnTo>
                      <a:pt x="733425" y="1250156"/>
                    </a:lnTo>
                    <a:lnTo>
                      <a:pt x="0" y="124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02</a:t>
                </a:r>
                <a:endParaRPr lang="zh-CN" altLang="en-US" sz="280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21" name="MH_Other_8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8479" y="5018"/>
                <a:ext cx="1191" cy="1369"/>
              </a:xfrm>
              <a:custGeom>
                <a:avLst/>
                <a:gdLst>
                  <a:gd name="connsiteX0" fmla="*/ 0 w 733425"/>
                  <a:gd name="connsiteY0" fmla="*/ 0 h 1240631"/>
                  <a:gd name="connsiteX1" fmla="*/ 733425 w 733425"/>
                  <a:gd name="connsiteY1" fmla="*/ 2381 h 1240631"/>
                  <a:gd name="connsiteX2" fmla="*/ 733425 w 733425"/>
                  <a:gd name="connsiteY2" fmla="*/ 1047750 h 1240631"/>
                  <a:gd name="connsiteX3" fmla="*/ 0 w 733425"/>
                  <a:gd name="connsiteY3" fmla="*/ 1240631 h 1240631"/>
                  <a:gd name="connsiteX4" fmla="*/ 0 w 733425"/>
                  <a:gd name="connsiteY4" fmla="*/ 0 h 124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5" h="1240631">
                    <a:moveTo>
                      <a:pt x="0" y="0"/>
                    </a:moveTo>
                    <a:lnTo>
                      <a:pt x="733425" y="2381"/>
                    </a:lnTo>
                    <a:lnTo>
                      <a:pt x="733425" y="1047750"/>
                    </a:lnTo>
                    <a:lnTo>
                      <a:pt x="0" y="1240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MH_Other_9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8479" y="6168"/>
                <a:ext cx="1201" cy="1588"/>
              </a:xfrm>
              <a:custGeom>
                <a:avLst/>
                <a:gdLst>
                  <a:gd name="connsiteX0" fmla="*/ 731044 w 731044"/>
                  <a:gd name="connsiteY0" fmla="*/ 0 h 1438275"/>
                  <a:gd name="connsiteX1" fmla="*/ 731044 w 731044"/>
                  <a:gd name="connsiteY1" fmla="*/ 1057275 h 1438275"/>
                  <a:gd name="connsiteX2" fmla="*/ 0 w 731044"/>
                  <a:gd name="connsiteY2" fmla="*/ 1438275 h 1438275"/>
                  <a:gd name="connsiteX3" fmla="*/ 0 w 731044"/>
                  <a:gd name="connsiteY3" fmla="*/ 197644 h 1438275"/>
                  <a:gd name="connsiteX4" fmla="*/ 731044 w 731044"/>
                  <a:gd name="connsiteY4" fmla="*/ 0 h 1438275"/>
                  <a:gd name="connsiteX0-1" fmla="*/ 738761 w 738761"/>
                  <a:gd name="connsiteY0-2" fmla="*/ 0 h 1438275"/>
                  <a:gd name="connsiteX1-3" fmla="*/ 738761 w 738761"/>
                  <a:gd name="connsiteY1-4" fmla="*/ 1057275 h 1438275"/>
                  <a:gd name="connsiteX2-5" fmla="*/ 7717 w 738761"/>
                  <a:gd name="connsiteY2-6" fmla="*/ 1438275 h 1438275"/>
                  <a:gd name="connsiteX3-7" fmla="*/ 0 w 738761"/>
                  <a:gd name="connsiteY3-8" fmla="*/ 189928 h 1438275"/>
                  <a:gd name="connsiteX4-9" fmla="*/ 738761 w 738761"/>
                  <a:gd name="connsiteY4-10" fmla="*/ 0 h 1438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38761" h="1438275">
                    <a:moveTo>
                      <a:pt x="738761" y="0"/>
                    </a:moveTo>
                    <a:lnTo>
                      <a:pt x="738761" y="1057275"/>
                    </a:lnTo>
                    <a:lnTo>
                      <a:pt x="7717" y="1438275"/>
                    </a:lnTo>
                    <a:cubicBezTo>
                      <a:pt x="5145" y="1022159"/>
                      <a:pt x="2572" y="606044"/>
                      <a:pt x="0" y="189928"/>
                    </a:cubicBezTo>
                    <a:lnTo>
                      <a:pt x="73876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itchFamily="34" charset="0"/>
                    <a:ea typeface="Arial Unicode MS" pitchFamily="34" charset="-122"/>
                    <a:cs typeface="Arial Unicode MS" pitchFamily="34" charset="-122"/>
                  </a:rPr>
                  <a:t>04</a:t>
                </a:r>
                <a:endParaRPr lang="zh-CN" altLang="en-US" sz="2800" dirty="0">
                  <a:solidFill>
                    <a:srgbClr val="FFFFFF"/>
                  </a:solidFill>
                  <a:latin typeface="Impact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</p:grpSp>
      <p:sp>
        <p:nvSpPr>
          <p:cNvPr id="23" name="MH_Other_10"/>
          <p:cNvSpPr/>
          <p:nvPr>
            <p:custDataLst>
              <p:tags r:id="rId1"/>
            </p:custDataLst>
          </p:nvPr>
        </p:nvSpPr>
        <p:spPr>
          <a:xfrm>
            <a:off x="5343105" y="1584055"/>
            <a:ext cx="813071" cy="452596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MH_Other_12"/>
          <p:cNvSpPr/>
          <p:nvPr>
            <p:custDataLst>
              <p:tags r:id="rId2"/>
            </p:custDataLst>
          </p:nvPr>
        </p:nvSpPr>
        <p:spPr>
          <a:xfrm flipH="1">
            <a:off x="2859441" y="2036651"/>
            <a:ext cx="1074420" cy="526415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MH_Other_13"/>
          <p:cNvSpPr/>
          <p:nvPr>
            <p:custDataLst>
              <p:tags r:id="rId3"/>
            </p:custDataLst>
          </p:nvPr>
        </p:nvSpPr>
        <p:spPr>
          <a:xfrm flipH="1">
            <a:off x="2885331" y="3578292"/>
            <a:ext cx="1075690" cy="279400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MH_Other_10"/>
          <p:cNvSpPr/>
          <p:nvPr>
            <p:custDataLst>
              <p:tags r:id="rId4"/>
            </p:custDataLst>
          </p:nvPr>
        </p:nvSpPr>
        <p:spPr>
          <a:xfrm>
            <a:off x="5342732" y="2968592"/>
            <a:ext cx="961390" cy="348615"/>
          </a:xfrm>
          <a:custGeom>
            <a:avLst/>
            <a:gdLst>
              <a:gd name="connsiteX0" fmla="*/ 0 w 838200"/>
              <a:gd name="connsiteY0" fmla="*/ 419100 h 419100"/>
              <a:gd name="connsiteX1" fmla="*/ 419100 w 838200"/>
              <a:gd name="connsiteY1" fmla="*/ 0 h 419100"/>
              <a:gd name="connsiteX2" fmla="*/ 838200 w 8382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9100">
                <a:moveTo>
                  <a:pt x="0" y="419100"/>
                </a:moveTo>
                <a:lnTo>
                  <a:pt x="419100" y="0"/>
                </a:lnTo>
                <a:lnTo>
                  <a:pt x="838200" y="0"/>
                </a:lnTo>
              </a:path>
            </a:pathLst>
          </a:custGeom>
          <a:noFill/>
          <a:ln w="41275" cmpd="sng">
            <a:solidFill>
              <a:srgbClr val="00B050"/>
            </a:solidFill>
            <a:prstDash val="dash"/>
            <a:tailEnd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爆炸形 2 32"/>
          <p:cNvSpPr/>
          <p:nvPr/>
        </p:nvSpPr>
        <p:spPr>
          <a:xfrm>
            <a:off x="1275638" y="3126339"/>
            <a:ext cx="2207565" cy="105376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云形 33"/>
          <p:cNvSpPr/>
          <p:nvPr/>
        </p:nvSpPr>
        <p:spPr>
          <a:xfrm>
            <a:off x="1319982" y="1714240"/>
            <a:ext cx="1524783" cy="760267"/>
          </a:xfrm>
          <a:prstGeom prst="cloud">
            <a:avLst/>
          </a:prstGeom>
          <a:solidFill>
            <a:srgbClr val="92D050"/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线缆及接地排查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云形 35"/>
          <p:cNvSpPr/>
          <p:nvPr/>
        </p:nvSpPr>
        <p:spPr>
          <a:xfrm>
            <a:off x="6157711" y="2522457"/>
            <a:ext cx="1398339" cy="828307"/>
          </a:xfrm>
          <a:prstGeom prst="cloud">
            <a:avLst/>
          </a:prstGeom>
          <a:solidFill>
            <a:srgbClr val="92D050"/>
          </a:solidFill>
          <a:ln w="12700" cap="flat" cmpd="sng" algn="ctr">
            <a:noFill/>
            <a:prstDash val="dash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打环排查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9273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1882395" cy="457200"/>
          </a:xfrm>
        </p:spPr>
        <p:txBody>
          <a:bodyPr/>
          <a:lstStyle/>
          <a:p>
            <a:pPr algn="l"/>
            <a:r>
              <a:rPr lang="zh-CN" altLang="en-US" dirty="0" smtClean="0"/>
              <a:t>硬件排查</a:t>
            </a:r>
            <a:endParaRPr lang="zh-CN" altLang="en-US" dirty="0"/>
          </a:p>
        </p:txBody>
      </p:sp>
      <p:sp>
        <p:nvSpPr>
          <p:cNvPr id="40" name="MH_Other_1"/>
          <p:cNvSpPr/>
          <p:nvPr/>
        </p:nvSpPr>
        <p:spPr>
          <a:xfrm>
            <a:off x="4761086" y="3271237"/>
            <a:ext cx="797719" cy="1604768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/>
        </p:nvSpPr>
        <p:spPr>
          <a:xfrm>
            <a:off x="4477717" y="1499393"/>
            <a:ext cx="797719" cy="3376613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/>
        </p:nvSpPr>
        <p:spPr>
          <a:xfrm flipH="1">
            <a:off x="3262089" y="3955255"/>
            <a:ext cx="797719" cy="920750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MH_Other_4"/>
          <p:cNvSpPr/>
          <p:nvPr/>
        </p:nvSpPr>
        <p:spPr>
          <a:xfrm flipH="1">
            <a:off x="3618890" y="2067694"/>
            <a:ext cx="724282" cy="2808312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9B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MH_Other_9"/>
          <p:cNvCxnSpPr/>
          <p:nvPr/>
        </p:nvCxnSpPr>
        <p:spPr>
          <a:xfrm>
            <a:off x="2061939" y="4866480"/>
            <a:ext cx="48863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H_Other_5"/>
          <p:cNvSpPr/>
          <p:nvPr/>
        </p:nvSpPr>
        <p:spPr bwMode="auto">
          <a:xfrm>
            <a:off x="2760093" y="3751261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MH_Other_5"/>
          <p:cNvSpPr/>
          <p:nvPr/>
        </p:nvSpPr>
        <p:spPr bwMode="auto">
          <a:xfrm>
            <a:off x="5251840" y="1285915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MH_Other_5"/>
          <p:cNvSpPr/>
          <p:nvPr/>
        </p:nvSpPr>
        <p:spPr bwMode="auto">
          <a:xfrm>
            <a:off x="3069825" y="1885635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Other_5"/>
          <p:cNvSpPr/>
          <p:nvPr/>
        </p:nvSpPr>
        <p:spPr bwMode="auto">
          <a:xfrm>
            <a:off x="5567641" y="3076197"/>
            <a:ext cx="549066" cy="558675"/>
          </a:xfrm>
          <a:prstGeom prst="ellipse">
            <a:avLst/>
          </a:prstGeom>
          <a:solidFill>
            <a:srgbClr val="CCFFCC"/>
          </a:solidFill>
          <a:ln>
            <a:solidFill>
              <a:srgbClr val="205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0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26582" y="1202758"/>
            <a:ext cx="276227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确认外接电源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defRPr/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多台设备共用一个机架电源时，容易造成电压不稳，从而影响正常通信，可对出问题主机进行独立供电测试以排除电源问题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82956" y="2262045"/>
            <a:ext cx="3165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80000"/>
              <a:defRPr/>
            </a:pPr>
            <a:r>
              <a:rPr lang="en-US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E1/T1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loopback local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chemeClr val="tx1"/>
              </a:buClr>
              <a:buSzPct val="80000"/>
              <a:defRPr/>
            </a:pP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E1-F/T1-F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{fe1 | ft1} loopback local</a:t>
            </a:r>
          </a:p>
          <a:p>
            <a:pPr eaLnBrk="1" hangingPunct="1">
              <a:buClr>
                <a:schemeClr val="tx1"/>
              </a:buClr>
              <a:buSzPct val="80000"/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观察接口是否</a:t>
            </a:r>
            <a:r>
              <a:rPr lang="en-US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，并观察逻辑串口上的收发是否正确环回，如果正常可以初步排除板卡硬件问题</a:t>
            </a:r>
          </a:p>
        </p:txBody>
      </p:sp>
      <p:sp>
        <p:nvSpPr>
          <p:cNvPr id="57" name="矩形 56"/>
          <p:cNvSpPr/>
          <p:nvPr/>
        </p:nvSpPr>
        <p:spPr>
          <a:xfrm>
            <a:off x="6116707" y="306667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更换槽位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132074" y="3513508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如果接口本地自环失败，并且在更换槽位后本地自环成功，可以定位为槽位硬件问题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263016" y="3776682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更换单板测试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47250" y="1966129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本地自环测试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81399" y="4275904"/>
            <a:ext cx="2855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如果接口本地自环失败，并且在更换单板后本地自环成功，可以定位为板卡硬件问题。</a:t>
            </a:r>
          </a:p>
        </p:txBody>
      </p:sp>
    </p:spTree>
    <p:extLst>
      <p:ext uri="{BB962C8B-B14F-4D97-AF65-F5344CB8AC3E}">
        <p14:creationId xmlns:p14="http://schemas.microsoft.com/office/powerpoint/2010/main" val="2710359595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2843"/>
            <a:ext cx="2846319" cy="457200"/>
          </a:xfrm>
        </p:spPr>
        <p:txBody>
          <a:bodyPr/>
          <a:lstStyle/>
          <a:p>
            <a:pPr algn="l"/>
            <a:r>
              <a:rPr lang="zh-CN" altLang="en-US" dirty="0" smtClean="0"/>
              <a:t>线缆及接地排查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99592" y="987574"/>
            <a:ext cx="4608512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</a:rPr>
              <a:t>确定线缆阻抗和接口阻抗一致</a:t>
            </a:r>
            <a:endParaRPr lang="en-US" altLang="zh-CN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通过</a:t>
            </a:r>
            <a:r>
              <a:rPr lang="en-US" altLang="zh-CN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display fe1 serial </a:t>
            </a:r>
            <a:r>
              <a:rPr lang="en-US" altLang="zh-CN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x/x      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查看</a:t>
            </a: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接口的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阻抗</a:t>
            </a:r>
            <a:endParaRPr lang="en-US" altLang="zh-CN" sz="14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通过</a:t>
            </a:r>
            <a:r>
              <a:rPr lang="en-US" altLang="zh-CN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display controller e1 </a:t>
            </a:r>
            <a:r>
              <a:rPr lang="en-US" altLang="zh-CN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x/x 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查看</a:t>
            </a: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接口的</a:t>
            </a:r>
            <a:r>
              <a:rPr lang="zh-CN" altLang="en-US" sz="1400" dirty="0" smtClean="0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阻抗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9592" y="2073340"/>
            <a:ext cx="2954655" cy="45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defRPr/>
            </a:pPr>
            <a:r>
              <a:rPr lang="zh-CN" altLang="en-US" dirty="0">
                <a:solidFill>
                  <a:srgbClr val="000000"/>
                </a:solidFill>
              </a:rPr>
              <a:t>模块阻抗和线缆阻抗要对应</a:t>
            </a:r>
          </a:p>
        </p:txBody>
      </p:sp>
      <p:sp>
        <p:nvSpPr>
          <p:cNvPr id="36" name="矩形 35"/>
          <p:cNvSpPr/>
          <p:nvPr/>
        </p:nvSpPr>
        <p:spPr>
          <a:xfrm>
            <a:off x="1115616" y="259332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若本端使用阻抗</a:t>
            </a:r>
            <a:r>
              <a:rPr lang="en-US" altLang="zh-CN" sz="1400" dirty="0"/>
              <a:t>120</a:t>
            </a:r>
            <a:r>
              <a:rPr lang="zh-CN" altLang="en-US" sz="1400" dirty="0"/>
              <a:t>欧姆线缆，而对端使用阻抗为</a:t>
            </a:r>
            <a:r>
              <a:rPr lang="en-US" altLang="zh-CN" sz="1400" dirty="0"/>
              <a:t>75</a:t>
            </a:r>
            <a:r>
              <a:rPr lang="zh-CN" altLang="en-US" sz="1400" dirty="0"/>
              <a:t>欧姆的线缆，可以通过</a:t>
            </a:r>
            <a:r>
              <a:rPr lang="en-US" altLang="zh-CN" sz="1400" dirty="0"/>
              <a:t>75</a:t>
            </a:r>
            <a:r>
              <a:rPr lang="zh-CN" altLang="en-US" sz="1400" dirty="0"/>
              <a:t>欧姆</a:t>
            </a:r>
            <a:r>
              <a:rPr lang="en-US" altLang="zh-CN" sz="1400" dirty="0"/>
              <a:t>-120</a:t>
            </a:r>
            <a:r>
              <a:rPr lang="zh-CN" altLang="en-US" sz="1400" dirty="0"/>
              <a:t>欧姆转换器实现（一端为</a:t>
            </a:r>
            <a:r>
              <a:rPr lang="en-US" altLang="zh-CN" sz="1400" dirty="0"/>
              <a:t>BNC</a:t>
            </a:r>
            <a:r>
              <a:rPr lang="zh-CN" altLang="en-US" sz="1400" dirty="0"/>
              <a:t>头，另一端为</a:t>
            </a:r>
            <a:r>
              <a:rPr lang="en-US" altLang="zh-CN" sz="1400" dirty="0"/>
              <a:t>RJ45</a:t>
            </a:r>
            <a:r>
              <a:rPr lang="zh-CN" altLang="en-US" sz="1400" dirty="0"/>
              <a:t>接头）转接。</a:t>
            </a:r>
          </a:p>
        </p:txBody>
      </p:sp>
      <p:pic>
        <p:nvPicPr>
          <p:cNvPr id="37" name="Picture 2" descr="303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23445" r="21672" b="22021"/>
          <a:stretch>
            <a:fillRect/>
          </a:stretch>
        </p:blipFill>
        <p:spPr bwMode="auto">
          <a:xfrm>
            <a:off x="2699792" y="3291830"/>
            <a:ext cx="1944216" cy="12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4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7" y="339491"/>
            <a:ext cx="3024336" cy="457200"/>
          </a:xfrm>
        </p:spPr>
        <p:txBody>
          <a:bodyPr/>
          <a:lstStyle/>
          <a:p>
            <a:pPr algn="l"/>
            <a:r>
              <a:rPr lang="zh-CN" altLang="en-US" dirty="0"/>
              <a:t>线缆及接地排查</a:t>
            </a:r>
          </a:p>
        </p:txBody>
      </p:sp>
      <p:sp>
        <p:nvSpPr>
          <p:cNvPr id="5" name="矩形 4"/>
          <p:cNvSpPr/>
          <p:nvPr/>
        </p:nvSpPr>
        <p:spPr>
          <a:xfrm>
            <a:off x="947377" y="1131012"/>
            <a:ext cx="228460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设备接地的原因  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1707629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由于共地不良，那么板卡对接的双方基准电压不同，数据的收发和各种信号的检测不在一个电压平台上，导致收发出现错包。</a:t>
            </a:r>
          </a:p>
        </p:txBody>
      </p:sp>
      <p:sp>
        <p:nvSpPr>
          <p:cNvPr id="7" name="矩形 6"/>
          <p:cNvSpPr/>
          <p:nvPr/>
        </p:nvSpPr>
        <p:spPr>
          <a:xfrm>
            <a:off x="971600" y="2503281"/>
            <a:ext cx="214674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eaLnBrk="1" hangingPunct="1">
              <a:lnSpc>
                <a:spcPct val="15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设备接地的要求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308722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如果设备与对接设备在同一机房，设备不但要接地，而且还要与对接设备共地。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接地导线必须采用铜导线以降低高频阻抗，接地线不得使用铝材。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保护地线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的长度不应超过</a:t>
            </a:r>
            <a:r>
              <a:rPr lang="en-US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米，且尽量短。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46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12112" y="2170171"/>
            <a:ext cx="3659526" cy="927431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第一部分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广域网常用协议</a:t>
            </a:r>
            <a:endParaRPr lang="en-US" altLang="zh-CN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 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C7ED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1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1954403" cy="457200"/>
          </a:xfrm>
        </p:spPr>
        <p:txBody>
          <a:bodyPr/>
          <a:lstStyle/>
          <a:p>
            <a:pPr algn="l"/>
            <a:r>
              <a:rPr lang="zh-CN" altLang="en-US" dirty="0" smtClean="0"/>
              <a:t>打环排查</a:t>
            </a:r>
            <a:endParaRPr lang="zh-CN" altLang="en-US" dirty="0"/>
          </a:p>
        </p:txBody>
      </p:sp>
      <p:pic>
        <p:nvPicPr>
          <p:cNvPr id="5" name="Picture 2" descr="࡞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64" y="743110"/>
            <a:ext cx="6192688" cy="118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430873" y="2071176"/>
            <a:ext cx="6093455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方法：在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路由器板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卡不接线缆的情况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下接口配置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loopback local</a:t>
            </a: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目的：排查路由器板卡或槽位是否正常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90289" y="1851670"/>
            <a:ext cx="114540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0874" y="3111790"/>
            <a:ext cx="6093454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方法：将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的收发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线缆短接或在传输上向左侧打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</a:p>
          <a:p>
            <a:pPr indent="457200">
              <a:lnSpc>
                <a:spcPct val="150000"/>
              </a:lnSpc>
            </a:pP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之间线路是否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683568" y="2931790"/>
            <a:ext cx="1145408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30873" y="4137342"/>
            <a:ext cx="6093455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方法：在传输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上向左侧打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endParaRPr lang="en-US" altLang="zh-CN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目的：排查传输网络是否正常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0289" y="3917836"/>
            <a:ext cx="114540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941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30467" cy="457200"/>
          </a:xfrm>
        </p:spPr>
        <p:txBody>
          <a:bodyPr/>
          <a:lstStyle/>
          <a:p>
            <a:pPr algn="l"/>
            <a:r>
              <a:rPr lang="zh-CN" altLang="en-US" dirty="0">
                <a:latin typeface="华文细黑" panose="02010600040101010101" pitchFamily="2" charset="-122"/>
              </a:rPr>
              <a:t>打环排查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358143" y="2359208"/>
            <a:ext cx="6238194" cy="73866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方法：将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与传输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之间的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收发线缆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短接</a:t>
            </a:r>
            <a:endParaRPr lang="en-US" altLang="zh-CN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Router1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之间的整个物理链接是否正常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27584" y="2139702"/>
            <a:ext cx="110938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8143" y="3615846"/>
            <a:ext cx="6238193" cy="106182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方法：在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上配置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loopback 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remote/payload</a:t>
            </a:r>
          </a:p>
          <a:p>
            <a:pPr indent="457200">
              <a:lnSpc>
                <a:spcPct val="150000"/>
              </a:lnSpc>
            </a:pP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或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FE1</a:t>
            </a:r>
            <a:r>
              <a:rPr lang="zh-CN" altLang="en-US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接口配置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fe1 loopback </a:t>
            </a:r>
            <a:r>
              <a:rPr lang="en-US" altLang="zh-CN" sz="1400" b="1" dirty="0" smtClean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remote/payload</a:t>
            </a:r>
            <a:endParaRPr lang="zh-CN" altLang="en-US" sz="1400" b="1" dirty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目的：排查整个链路，包括</a:t>
            </a:r>
            <a:r>
              <a:rPr lang="en-US" altLang="zh-CN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Router2</a:t>
            </a:r>
            <a:r>
              <a:rPr lang="zh-CN" altLang="en-US" sz="1400" b="1" dirty="0">
                <a:solidFill>
                  <a:prstClr val="black">
                    <a:alpha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是否正常</a:t>
            </a:r>
            <a:endParaRPr lang="zh-CN" altLang="en-US" sz="1400" b="1" dirty="0" smtClean="0">
              <a:solidFill>
                <a:prstClr val="black">
                  <a:alpha val="7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27584" y="3435846"/>
            <a:ext cx="10734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环点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࡞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5963"/>
            <a:ext cx="6192688" cy="118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097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30467" cy="457200"/>
          </a:xfrm>
        </p:spPr>
        <p:txBody>
          <a:bodyPr/>
          <a:lstStyle/>
          <a:p>
            <a:pPr algn="l"/>
            <a:r>
              <a:rPr lang="zh-CN" altLang="en-US" dirty="0">
                <a:latin typeface="华文细黑" panose="02010600040101010101" pitchFamily="2" charset="-122"/>
              </a:rPr>
              <a:t>打环排</a:t>
            </a:r>
            <a:r>
              <a:rPr lang="zh-CN" altLang="en-US" dirty="0" smtClean="0">
                <a:latin typeface="华文细黑" panose="02010600040101010101" pitchFamily="2" charset="-122"/>
              </a:rPr>
              <a:t>查举例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915566"/>
            <a:ext cx="399340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SzPts val="650"/>
              <a:buFont typeface="Wingdings" panose="05000000000000000000" pitchFamily="2" charset="2"/>
              <a:buChar char=""/>
              <a:tabLst>
                <a:tab pos="1043940" algn="l"/>
              </a:tabLst>
            </a:pPr>
            <a:r>
              <a:rPr lang="zh-CN" altLang="zh-CN" dirty="0">
                <a:cs typeface="Wingdings" panose="05000000000000000000" pitchFamily="2" charset="2"/>
              </a:rPr>
              <a:t>通过路由器自环检测功能进行排查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125702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将接口配置为主时钟，链路层协议配置为</a:t>
            </a:r>
            <a:r>
              <a:rPr lang="en-US" altLang="zh-CN" sz="1400" dirty="0"/>
              <a:t>PPP</a:t>
            </a:r>
            <a:r>
              <a:rPr lang="zh-CN" altLang="en-US" sz="1400" dirty="0"/>
              <a:t>，查看接口收</a:t>
            </a:r>
            <a:r>
              <a:rPr lang="zh-CN" altLang="en-US" sz="1400" dirty="0" smtClean="0"/>
              <a:t>发包</a:t>
            </a:r>
            <a:r>
              <a:rPr lang="zh-CN" altLang="en-US" sz="1400" dirty="0"/>
              <a:t>的步长匀速增长，在接口信息中显示</a:t>
            </a:r>
            <a:r>
              <a:rPr lang="en-US" altLang="zh-CN" sz="1400" dirty="0"/>
              <a:t>loopback is detected</a:t>
            </a:r>
            <a:r>
              <a:rPr lang="zh-CN" altLang="en-US" sz="1400" dirty="0"/>
              <a:t>，而且接口上没有错包增加，则表明链路正常，否则为异常。</a:t>
            </a:r>
          </a:p>
        </p:txBody>
      </p:sp>
      <p:sp>
        <p:nvSpPr>
          <p:cNvPr id="7" name="矩形 6"/>
          <p:cNvSpPr/>
          <p:nvPr/>
        </p:nvSpPr>
        <p:spPr>
          <a:xfrm>
            <a:off x="1403648" y="1995686"/>
            <a:ext cx="59766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&lt;H3C&gt;dis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ser6/0:0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Serial6/0:0 current state: UP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protocol current state: DOWN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Derived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E1 6/0,  Unframed mode, 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Baudrate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2048000 bps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 protocol processing : disabled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Link layer protocol is PPP,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loopback is detected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 closed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Input: 22 packets, 336 bytes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runts, 0 giants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0 CRC, 0 align errors,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overruns 0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 errors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Output:22 packets, 336 bytes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underruns,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collisions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530467" cy="457200"/>
          </a:xfrm>
        </p:spPr>
        <p:txBody>
          <a:bodyPr/>
          <a:lstStyle/>
          <a:p>
            <a:pPr algn="l"/>
            <a:r>
              <a:rPr lang="zh-CN" altLang="en-US" dirty="0">
                <a:latin typeface="华文细黑" panose="02010600040101010101" pitchFamily="2" charset="-122"/>
              </a:rPr>
              <a:t>打环排</a:t>
            </a:r>
            <a:r>
              <a:rPr lang="zh-CN" altLang="en-US" dirty="0" smtClean="0">
                <a:latin typeface="华文细黑" panose="02010600040101010101" pitchFamily="2" charset="-122"/>
              </a:rPr>
              <a:t>查举例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835509"/>
            <a:ext cx="258275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SzPts val="650"/>
              <a:buFont typeface="Wingdings" panose="05000000000000000000" pitchFamily="2" charset="2"/>
              <a:buChar char=""/>
              <a:tabLst>
                <a:tab pos="1043940" algn="l"/>
              </a:tabLst>
            </a:pPr>
            <a:r>
              <a:rPr lang="zh-CN" altLang="en-US" dirty="0" smtClean="0">
                <a:cs typeface="Wingdings" panose="05000000000000000000" pitchFamily="2" charset="2"/>
              </a:rPr>
              <a:t>通过</a:t>
            </a:r>
            <a:r>
              <a:rPr lang="en-US" altLang="zh-CN" dirty="0">
                <a:cs typeface="Wingdings" panose="05000000000000000000" pitchFamily="2" charset="2"/>
              </a:rPr>
              <a:t>ping</a:t>
            </a:r>
            <a:r>
              <a:rPr lang="zh-CN" altLang="en-US" dirty="0">
                <a:cs typeface="Wingdings" panose="05000000000000000000" pitchFamily="2" charset="2"/>
              </a:rPr>
              <a:t>包进行排查</a:t>
            </a:r>
            <a:endParaRPr lang="zh-CN" altLang="zh-CN" dirty="0">
              <a:cs typeface="Wingdings" panose="05000000000000000000" pitchFamily="2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125702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将接口配置为主时钟，链路层协议配置为</a:t>
            </a:r>
            <a:r>
              <a:rPr lang="en-US" altLang="zh-CN" sz="1400" dirty="0"/>
              <a:t>HDLC</a:t>
            </a:r>
            <a:r>
              <a:rPr lang="zh-CN" altLang="en-US" sz="1400" dirty="0"/>
              <a:t>（因该协议默认</a:t>
            </a:r>
            <a:r>
              <a:rPr lang="en-US" altLang="zh-CN" sz="1400" dirty="0"/>
              <a:t>UP</a:t>
            </a:r>
            <a:r>
              <a:rPr lang="zh-CN" altLang="en-US" sz="1400" dirty="0" smtClean="0"/>
              <a:t>），然后</a:t>
            </a:r>
            <a:r>
              <a:rPr lang="zh-CN" altLang="en-US" sz="1400" dirty="0"/>
              <a:t>向对端</a:t>
            </a:r>
            <a:r>
              <a:rPr lang="en-US" altLang="zh-CN" sz="1400" dirty="0"/>
              <a:t>ping</a:t>
            </a:r>
            <a:r>
              <a:rPr lang="zh-CN" altLang="en-US" sz="1400" dirty="0"/>
              <a:t>一定数量的包，查看接口收发是否与</a:t>
            </a:r>
            <a:r>
              <a:rPr lang="en-US" altLang="zh-CN" sz="1400" dirty="0"/>
              <a:t>ping</a:t>
            </a:r>
            <a:r>
              <a:rPr lang="zh-CN" altLang="en-US" sz="1400" dirty="0"/>
              <a:t>包相等，如</a:t>
            </a:r>
            <a:r>
              <a:rPr lang="zh-CN" altLang="en-US" sz="1400" dirty="0" smtClean="0"/>
              <a:t>相等且</a:t>
            </a:r>
            <a:r>
              <a:rPr lang="zh-CN" altLang="en-US" sz="1400" dirty="0"/>
              <a:t>接口上没有错包增加，则表明链路正常，否则为异常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1403648" y="1995686"/>
            <a:ext cx="59766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[H3C]dis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ser2/0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Serial2/0 current state: UP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protocol current state: UP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Physical layer is E1-F,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baudrate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1984000 bps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fe1 timeslot-list 1-31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layer protocol is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HDLC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Input: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packets,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352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bytes</a:t>
            </a: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runts, 0 giants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0 CRC, 0 align errors,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overruns 0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frame errors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Output:16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packets,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352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bytes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errors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0 underruns, 0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collisions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1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867341" y="1563638"/>
            <a:ext cx="6512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display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fe1 serial x/x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display controller e1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x/x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工作模式（成帧或非成帧）、帧格式、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校验方式、编码格式、线路空闲码、帧间填充符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、我们设备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，华为默认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非成帧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，所以替换华为时记得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改为非成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帧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CISCO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接口默认帧格式为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CRC4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，我司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接口默认帧格式为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NO-CRC4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两者对接或替换时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请使之保持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一致，修改命令如下：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Sysname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 controller e1 2/3/0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[Sysname-E1 2/3/0]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frame-format crc4</a:t>
            </a:r>
          </a:p>
        </p:txBody>
      </p:sp>
      <p:sp>
        <p:nvSpPr>
          <p:cNvPr id="83" name="矩形 82"/>
          <p:cNvSpPr/>
          <p:nvPr/>
        </p:nvSpPr>
        <p:spPr bwMode="auto">
          <a:xfrm>
            <a:off x="867341" y="877174"/>
            <a:ext cx="2664296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通信两端配置要保持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2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830500" y="1431046"/>
            <a:ext cx="65129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 controller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x/x/x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字节：同一运营者的网络内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字节可以为任意字符，在两个不同运营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者的网路 边界处必须使设备收、发两端一致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字节：两端的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设置一定要使收、发两端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，否则会产生告警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两端魔术字</a:t>
            </a:r>
            <a:r>
              <a:rPr lang="zh-CN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不能相同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，相同后成环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60265" y="949162"/>
            <a:ext cx="305658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J0/J1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、魔术字配置：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3062262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dirty="0">
                <a:latin typeface="Calibri" panose="020F0502020204030204" pitchFamily="34" charset="0"/>
                <a:cs typeface="宋体" panose="02010600030101010101" pitchFamily="2" charset="-122"/>
              </a:rPr>
              <a:t>Regenerator section:</a:t>
            </a:r>
            <a:endParaRPr lang="zh-CN" altLang="zh-CN" dirty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 </a:t>
            </a:r>
            <a:r>
              <a:rPr lang="en-US" altLang="zh-CN" dirty="0" err="1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Tx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: J0:""</a:t>
            </a:r>
            <a:endParaRPr lang="zh-CN" altLang="zh-CN" dirty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  Rx: J0:"223334444555555"</a:t>
            </a:r>
            <a:endParaRPr lang="zh-CN" altLang="zh-CN" dirty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 smtClean="0">
                <a:latin typeface="Calibri" panose="020F0502020204030204" pitchFamily="34" charset="0"/>
                <a:cs typeface="宋体" panose="02010600030101010101" pitchFamily="2" charset="-122"/>
              </a:rPr>
              <a:t>High </a:t>
            </a:r>
            <a:r>
              <a:rPr lang="en-US" altLang="zh-CN" dirty="0">
                <a:latin typeface="Calibri" panose="020F0502020204030204" pitchFamily="34" charset="0"/>
                <a:cs typeface="宋体" panose="02010600030101010101" pitchFamily="2" charset="-122"/>
              </a:rPr>
              <a:t>order Path (VC-4-1):</a:t>
            </a:r>
            <a:endParaRPr lang="zh-CN" altLang="zh-CN" dirty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 </a:t>
            </a:r>
            <a:r>
              <a:rPr lang="en-US" altLang="zh-CN" dirty="0" err="1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Tx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: J1:"", C2:0x02, S1S0:0x02</a:t>
            </a:r>
            <a:endParaRPr lang="zh-CN" altLang="zh-CN" dirty="0"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 RX: J1:"223334444555555"</a:t>
            </a:r>
            <a:r>
              <a:rPr lang="en-US" altLang="zh-CN" dirty="0">
                <a:latin typeface="Calibri" panose="020F0502020204030204" pitchFamily="34" charset="0"/>
                <a:cs typeface="宋体" panose="02010600030101010101" pitchFamily="2" charset="-122"/>
              </a:rPr>
              <a:t>, C2:0x02, S1S0:0x02</a:t>
            </a:r>
            <a:endParaRPr lang="zh-CN" altLang="zh-CN" dirty="0">
              <a:latin typeface="Calibri" panose="020F0502020204030204" pitchFamily="34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37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配置排查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39050" y="1635646"/>
            <a:ext cx="6768752" cy="34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当传输网络提供时钟时，</a:t>
            </a:r>
            <a:r>
              <a:rPr lang="en-US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对接双方都为从时钟。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itchFamily="2" charset="2"/>
            </a:endParaRPr>
          </a:p>
        </p:txBody>
      </p:sp>
      <p:pic>
        <p:nvPicPr>
          <p:cNvPr id="5" name="Picture 2" descr="࿂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9" y="1982587"/>
            <a:ext cx="6864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9050" y="3282831"/>
            <a:ext cx="66107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à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当传输网络不提供时钟时，即传输只进行透传，此时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E1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对接双方应一端配置主时钟，另一端配置从时钟。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itchFamily="2" charset="2"/>
            </a:endParaRPr>
          </a:p>
        </p:txBody>
      </p:sp>
      <p:pic>
        <p:nvPicPr>
          <p:cNvPr id="7" name="Picture 3" descr="࿂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2" y="3916851"/>
            <a:ext cx="69135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55576" y="977620"/>
            <a:ext cx="2664296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查看时钟方案是否合理</a:t>
            </a:r>
          </a:p>
        </p:txBody>
      </p:sp>
    </p:spTree>
    <p:extLst>
      <p:ext uri="{BB962C8B-B14F-4D97-AF65-F5344CB8AC3E}">
        <p14:creationId xmlns:p14="http://schemas.microsoft.com/office/powerpoint/2010/main" val="382834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调试排查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843558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&lt;H3C&gt;deb </a:t>
            </a:r>
            <a:r>
              <a:rPr lang="en-US" altLang="zh-CN" dirty="0">
                <a:solidFill>
                  <a:srgbClr val="FF0000"/>
                </a:solidFill>
              </a:rPr>
              <a:t>physical event interface Serial</a:t>
            </a:r>
          </a:p>
          <a:p>
            <a:r>
              <a:rPr lang="en-US" altLang="zh-CN" dirty="0"/>
              <a:t>*0.98233210 </a:t>
            </a:r>
            <a:r>
              <a:rPr lang="en-US" altLang="zh-CN" dirty="0" err="1"/>
              <a:t>Quidway</a:t>
            </a:r>
            <a:r>
              <a:rPr lang="en-US" altLang="zh-CN" dirty="0"/>
              <a:t> PHYD/8/debugging: </a:t>
            </a:r>
          </a:p>
          <a:p>
            <a:r>
              <a:rPr lang="en-US" altLang="zh-CN" dirty="0"/>
              <a:t>(E1 1/0/0)PHY/EVT:  </a:t>
            </a:r>
            <a:r>
              <a:rPr lang="en-US" altLang="zh-CN" dirty="0">
                <a:solidFill>
                  <a:srgbClr val="3399FF"/>
                </a:solidFill>
              </a:rPr>
              <a:t>Loss of signal. </a:t>
            </a:r>
          </a:p>
          <a:p>
            <a:r>
              <a:rPr lang="en-US" altLang="zh-CN" dirty="0"/>
              <a:t>// </a:t>
            </a:r>
            <a:r>
              <a:rPr lang="zh-CN" altLang="en-US" dirty="0"/>
              <a:t>未接线缆时显示</a:t>
            </a:r>
            <a:r>
              <a:rPr lang="en-US" altLang="zh-CN" dirty="0"/>
              <a:t>LOS</a:t>
            </a:r>
            <a:r>
              <a:rPr lang="zh-CN" altLang="en-US" dirty="0"/>
              <a:t>信息，接线后显示</a:t>
            </a:r>
            <a:r>
              <a:rPr lang="en-US" altLang="zh-CN" dirty="0"/>
              <a:t>Recovery of signal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*</a:t>
            </a:r>
            <a:r>
              <a:rPr lang="en-US" altLang="zh-CN" dirty="0"/>
              <a:t>0.98233300 </a:t>
            </a:r>
            <a:r>
              <a:rPr lang="en-US" altLang="zh-CN" dirty="0" err="1"/>
              <a:t>Quidway</a:t>
            </a:r>
            <a:r>
              <a:rPr lang="en-US" altLang="zh-CN" dirty="0"/>
              <a:t> PHYD/8/debugging: </a:t>
            </a:r>
          </a:p>
          <a:p>
            <a:r>
              <a:rPr lang="en-US" altLang="zh-CN" dirty="0"/>
              <a:t>(E1 1/0/0)PHY/EVT:  </a:t>
            </a:r>
            <a:r>
              <a:rPr lang="en-US" altLang="zh-CN" dirty="0">
                <a:solidFill>
                  <a:srgbClr val="3399FF"/>
                </a:solidFill>
              </a:rPr>
              <a:t>Loss of frame alignment.</a:t>
            </a:r>
          </a:p>
          <a:p>
            <a:r>
              <a:rPr lang="en-US" altLang="zh-CN" dirty="0"/>
              <a:t>// </a:t>
            </a:r>
            <a:r>
              <a:rPr lang="zh-CN" altLang="en-US" dirty="0"/>
              <a:t>帧同步丢失时显示</a:t>
            </a:r>
            <a:r>
              <a:rPr lang="en-US" altLang="zh-CN" dirty="0"/>
              <a:t>LOF</a:t>
            </a:r>
            <a:r>
              <a:rPr lang="zh-CN" altLang="en-US" dirty="0"/>
              <a:t>信息，恢复同步后显示</a:t>
            </a:r>
            <a:r>
              <a:rPr lang="en-US" altLang="zh-CN" dirty="0"/>
              <a:t>Recovery of frame alignment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*</a:t>
            </a:r>
            <a:r>
              <a:rPr lang="en-US" altLang="zh-CN" dirty="0"/>
              <a:t>0.98233400 </a:t>
            </a:r>
            <a:r>
              <a:rPr lang="en-US" altLang="zh-CN" dirty="0" err="1"/>
              <a:t>Quidway</a:t>
            </a:r>
            <a:r>
              <a:rPr lang="en-US" altLang="zh-CN" dirty="0"/>
              <a:t> PHYD/8/debugging:</a:t>
            </a:r>
          </a:p>
          <a:p>
            <a:r>
              <a:rPr lang="en-US" altLang="zh-CN" dirty="0"/>
              <a:t>(E1 1/0/0)PHY/EVT:  </a:t>
            </a:r>
            <a:r>
              <a:rPr lang="en-US" altLang="zh-CN" dirty="0">
                <a:solidFill>
                  <a:srgbClr val="3399FF"/>
                </a:solidFill>
              </a:rPr>
              <a:t>No AIS.  </a:t>
            </a:r>
          </a:p>
          <a:p>
            <a:r>
              <a:rPr lang="en-US" altLang="zh-CN" dirty="0"/>
              <a:t>// </a:t>
            </a:r>
            <a:r>
              <a:rPr lang="zh-CN" altLang="en-US" dirty="0"/>
              <a:t>显示是否接收到</a:t>
            </a:r>
            <a:r>
              <a:rPr lang="en-US" altLang="zh-CN" dirty="0"/>
              <a:t>AIS</a:t>
            </a:r>
            <a:r>
              <a:rPr lang="zh-CN" altLang="en-US" dirty="0"/>
              <a:t>告警信号。</a:t>
            </a:r>
          </a:p>
          <a:p>
            <a:r>
              <a:rPr lang="zh-CN" altLang="en-US" dirty="0"/>
              <a:t>*</a:t>
            </a:r>
            <a:r>
              <a:rPr lang="en-US" altLang="zh-CN" dirty="0"/>
              <a:t>0.98233480 </a:t>
            </a:r>
            <a:r>
              <a:rPr lang="en-US" altLang="zh-CN" dirty="0" err="1"/>
              <a:t>Quidway</a:t>
            </a:r>
            <a:r>
              <a:rPr lang="en-US" altLang="zh-CN" dirty="0"/>
              <a:t> PHYD/8/debugging: </a:t>
            </a:r>
          </a:p>
          <a:p>
            <a:r>
              <a:rPr lang="en-US" altLang="zh-CN" dirty="0"/>
              <a:t>(E1 1/0/0)PHY/EVT:  </a:t>
            </a:r>
            <a:r>
              <a:rPr lang="en-US" altLang="zh-CN" dirty="0">
                <a:solidFill>
                  <a:srgbClr val="3399FF"/>
                </a:solidFill>
              </a:rPr>
              <a:t>No remote alarm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// </a:t>
            </a:r>
            <a:r>
              <a:rPr lang="zh-CN" altLang="en-US" dirty="0"/>
              <a:t>显示是否接收到</a:t>
            </a:r>
            <a:r>
              <a:rPr lang="en-US" altLang="zh-CN" dirty="0"/>
              <a:t>RAI</a:t>
            </a:r>
            <a:r>
              <a:rPr lang="zh-CN" altLang="en-US" dirty="0"/>
              <a:t>告警信号。</a:t>
            </a:r>
          </a:p>
        </p:txBody>
      </p:sp>
    </p:spTree>
    <p:extLst>
      <p:ext uri="{BB962C8B-B14F-4D97-AF65-F5344CB8AC3E}">
        <p14:creationId xmlns:p14="http://schemas.microsoft.com/office/powerpoint/2010/main" val="2709157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调试排查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576" y="987574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&lt;H3C&gt; </a:t>
            </a:r>
            <a:r>
              <a:rPr lang="en-US" altLang="zh-CN" dirty="0">
                <a:solidFill>
                  <a:srgbClr val="FF0000"/>
                </a:solidFill>
              </a:rPr>
              <a:t>debugging physical packet interface </a:t>
            </a:r>
            <a:r>
              <a:rPr lang="en-US" altLang="zh-CN" dirty="0"/>
              <a:t>Serial2/0/0/1:1</a:t>
            </a:r>
          </a:p>
          <a:p>
            <a:r>
              <a:rPr lang="en-US" altLang="zh-CN" dirty="0"/>
              <a:t>*0.10670333 4640 PHYD/8/debugging:</a:t>
            </a:r>
          </a:p>
          <a:p>
            <a:r>
              <a:rPr lang="en-US" altLang="zh-CN" dirty="0"/>
              <a:t> (Serial2/0/0/1:1)PHY/PKT:</a:t>
            </a:r>
          </a:p>
          <a:p>
            <a:r>
              <a:rPr lang="en-US" altLang="zh-CN" dirty="0"/>
              <a:t>//</a:t>
            </a:r>
            <a:r>
              <a:rPr lang="zh-CN" altLang="en-US" dirty="0"/>
              <a:t>接口的物理包调试信息</a:t>
            </a:r>
          </a:p>
          <a:p>
            <a:r>
              <a:rPr lang="en-US" altLang="zh-CN" dirty="0"/>
              <a:t>Packet Input, Packet Len = 18,Partial data as follows:</a:t>
            </a:r>
          </a:p>
          <a:p>
            <a:r>
              <a:rPr lang="en-US" altLang="zh-CN" dirty="0"/>
              <a:t>//</a:t>
            </a:r>
            <a:r>
              <a:rPr lang="zh-CN" altLang="en-US" dirty="0">
                <a:solidFill>
                  <a:srgbClr val="3399FF"/>
                </a:solidFill>
              </a:rPr>
              <a:t>输入包</a:t>
            </a:r>
            <a:r>
              <a:rPr lang="zh-CN" altLang="en-US" dirty="0"/>
              <a:t>       包长度为</a:t>
            </a:r>
            <a:r>
              <a:rPr lang="en-US" altLang="zh-CN" dirty="0"/>
              <a:t>18</a:t>
            </a:r>
            <a:r>
              <a:rPr lang="zh-CN" altLang="en-US" dirty="0"/>
              <a:t>字节   部分数据如下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FF 03 C0 21 01 9F 00 0E 01 04 05 DC 05 06 00 </a:t>
            </a:r>
            <a:r>
              <a:rPr lang="en-US" altLang="zh-CN" dirty="0" smtClean="0"/>
              <a:t>A3 24 </a:t>
            </a:r>
            <a:r>
              <a:rPr lang="en-US" altLang="zh-CN" dirty="0"/>
              <a:t>9C  </a:t>
            </a:r>
          </a:p>
          <a:p>
            <a:r>
              <a:rPr lang="en-US" altLang="zh-CN" dirty="0"/>
              <a:t>Packet Output, Packet Len = 18,Partial data as follows:</a:t>
            </a:r>
          </a:p>
          <a:p>
            <a:r>
              <a:rPr lang="en-US" altLang="zh-CN" dirty="0"/>
              <a:t>//</a:t>
            </a:r>
            <a:r>
              <a:rPr lang="zh-CN" altLang="en-US" dirty="0">
                <a:solidFill>
                  <a:srgbClr val="3399FF"/>
                </a:solidFill>
              </a:rPr>
              <a:t>输出包        </a:t>
            </a:r>
            <a:r>
              <a:rPr lang="zh-CN" altLang="en-US" dirty="0"/>
              <a:t>包长度为</a:t>
            </a:r>
            <a:r>
              <a:rPr lang="en-US" altLang="zh-CN" dirty="0"/>
              <a:t>18</a:t>
            </a:r>
            <a:r>
              <a:rPr lang="zh-CN" altLang="en-US" dirty="0"/>
              <a:t>字节   部分数据如下</a:t>
            </a:r>
          </a:p>
          <a:p>
            <a:r>
              <a:rPr lang="en-US" altLang="zh-CN" dirty="0"/>
              <a:t>FF 03 C0 21 01 9F 00 0E 01 04 05 DC 05 06 00 A3 24 9C</a:t>
            </a:r>
          </a:p>
        </p:txBody>
      </p:sp>
    </p:spTree>
    <p:extLst>
      <p:ext uri="{BB962C8B-B14F-4D97-AF65-F5344CB8AC3E}">
        <p14:creationId xmlns:p14="http://schemas.microsoft.com/office/powerpoint/2010/main" val="292676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 smtClean="0"/>
              <a:t>调试排查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843558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&lt;H3C&gt; </a:t>
            </a:r>
            <a:r>
              <a:rPr lang="en-US" altLang="zh-CN" dirty="0">
                <a:solidFill>
                  <a:srgbClr val="FF0000"/>
                </a:solidFill>
              </a:rPr>
              <a:t>debugging </a:t>
            </a:r>
            <a:r>
              <a:rPr lang="en-US" altLang="zh-CN" dirty="0" err="1" smtClean="0">
                <a:solidFill>
                  <a:srgbClr val="FF0000"/>
                </a:solidFill>
              </a:rPr>
              <a:t>ppp</a:t>
            </a:r>
            <a:r>
              <a:rPr lang="en-US" altLang="zh-CN" dirty="0" smtClean="0">
                <a:solidFill>
                  <a:srgbClr val="FF0000"/>
                </a:solidFill>
              </a:rPr>
              <a:t> all</a:t>
            </a:r>
          </a:p>
          <a:p>
            <a:r>
              <a:rPr lang="en-US" altLang="zh-CN" sz="1400" dirty="0"/>
              <a:t> PPP </a:t>
            </a:r>
            <a:r>
              <a:rPr lang="en-US" altLang="zh-CN" sz="1400" dirty="0">
                <a:solidFill>
                  <a:srgbClr val="FF0000"/>
                </a:solidFill>
              </a:rPr>
              <a:t>State Change</a:t>
            </a:r>
            <a:r>
              <a:rPr lang="en-US" altLang="zh-CN" sz="1400" dirty="0"/>
              <a:t>:</a:t>
            </a:r>
          </a:p>
          <a:p>
            <a:r>
              <a:rPr lang="en-US" altLang="zh-CN" sz="1400" dirty="0"/>
              <a:t>      Serial1/0 LCP: </a:t>
            </a:r>
            <a:r>
              <a:rPr lang="en-US" altLang="zh-CN" sz="1400" dirty="0">
                <a:solidFill>
                  <a:srgbClr val="3399FF"/>
                </a:solidFill>
              </a:rPr>
              <a:t>initial --&gt; starting                           </a:t>
            </a:r>
            <a:r>
              <a:rPr lang="en-US" altLang="zh-CN" sz="1400" dirty="0" smtClean="0">
                <a:solidFill>
                  <a:srgbClr val="3399FF"/>
                </a:solidFill>
              </a:rPr>
              <a:t>   </a:t>
            </a:r>
          </a:p>
          <a:p>
            <a:r>
              <a:rPr lang="zh-CN" altLang="en-US" sz="1400" dirty="0" smtClean="0"/>
              <a:t>*</a:t>
            </a:r>
            <a:r>
              <a:rPr lang="en-US" altLang="zh-CN" sz="1400" dirty="0"/>
              <a:t>Sep 24 05:52:14:525 2016 H3C PPP/7/FSM_EVENT_0:</a:t>
            </a:r>
          </a:p>
          <a:p>
            <a:r>
              <a:rPr lang="en-US" altLang="zh-CN" sz="1400" dirty="0"/>
              <a:t>  PPP Event:</a:t>
            </a:r>
          </a:p>
          <a:p>
            <a:r>
              <a:rPr lang="en-US" altLang="zh-CN" sz="1400" dirty="0"/>
              <a:t>      Serial1/0 LCP Lower Up </a:t>
            </a:r>
            <a:r>
              <a:rPr lang="en-US" altLang="zh-CN" sz="1400" dirty="0" smtClean="0"/>
              <a:t>Event</a:t>
            </a:r>
            <a:endParaRPr lang="zh-CN" altLang="en-US" sz="1400" dirty="0"/>
          </a:p>
          <a:p>
            <a:r>
              <a:rPr lang="zh-CN" altLang="en-US" sz="1400" dirty="0"/>
              <a:t>*</a:t>
            </a:r>
            <a:r>
              <a:rPr lang="en-US" altLang="zh-CN" sz="1400" dirty="0"/>
              <a:t>Sep 24 05:52:14:525 2016 H3C PPP/7/FSM_STATE_0:</a:t>
            </a:r>
          </a:p>
          <a:p>
            <a:r>
              <a:rPr lang="en-US" altLang="zh-CN" sz="1400" dirty="0"/>
              <a:t>  PPP State Change:</a:t>
            </a:r>
          </a:p>
          <a:p>
            <a:r>
              <a:rPr lang="en-US" altLang="zh-CN" sz="1400" dirty="0"/>
              <a:t>      Serial1/0 LCP: </a:t>
            </a:r>
            <a:r>
              <a:rPr lang="en-US" altLang="zh-CN" sz="1400" dirty="0">
                <a:solidFill>
                  <a:srgbClr val="3399FF"/>
                </a:solidFill>
              </a:rPr>
              <a:t>starting --&gt; </a:t>
            </a:r>
            <a:r>
              <a:rPr lang="en-US" altLang="zh-CN" sz="1400" dirty="0" err="1">
                <a:solidFill>
                  <a:srgbClr val="3399FF"/>
                </a:solidFill>
              </a:rPr>
              <a:t>reqsent</a:t>
            </a:r>
            <a:r>
              <a:rPr lang="en-US" altLang="zh-CN" sz="1400" dirty="0">
                <a:solidFill>
                  <a:srgbClr val="3399FF"/>
                </a:solidFill>
              </a:rPr>
              <a:t> </a:t>
            </a:r>
            <a:endParaRPr lang="en-US" altLang="zh-CN" sz="1400" dirty="0" smtClean="0">
              <a:solidFill>
                <a:srgbClr val="3399FF"/>
              </a:solidFill>
            </a:endParaRPr>
          </a:p>
          <a:p>
            <a:endParaRPr lang="en-US" altLang="zh-CN" sz="1400" dirty="0" smtClean="0">
              <a:solidFill>
                <a:srgbClr val="3399FF"/>
              </a:solidFill>
            </a:endParaRPr>
          </a:p>
          <a:p>
            <a:r>
              <a:rPr lang="en-US" altLang="zh-CN" sz="1400" dirty="0" smtClean="0"/>
              <a:t>*</a:t>
            </a:r>
            <a:r>
              <a:rPr lang="en-US" altLang="zh-CN" sz="1400" dirty="0"/>
              <a:t>May 23 18:18:17:616 2019 D-XJ-BZ-HJBHJ-R1 PPP/7/debug2: -Slot=5; 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PPP </a:t>
            </a:r>
            <a:r>
              <a:rPr lang="en-US" altLang="zh-CN" sz="1400" dirty="0">
                <a:solidFill>
                  <a:srgbClr val="FF0000"/>
                </a:solidFill>
              </a:rPr>
              <a:t>Packet</a:t>
            </a:r>
            <a:r>
              <a:rPr lang="en-US" altLang="zh-CN" sz="1400" dirty="0"/>
              <a:t>: </a:t>
            </a:r>
          </a:p>
          <a:p>
            <a:r>
              <a:rPr lang="en-US" altLang="zh-CN" sz="1400" dirty="0"/>
              <a:t>      Pos5/2/0 Output LCP(c021) </a:t>
            </a:r>
            <a:r>
              <a:rPr lang="en-US" altLang="zh-CN" sz="1400" dirty="0" err="1"/>
              <a:t>Pkt</a:t>
            </a:r>
            <a:r>
              <a:rPr lang="en-US" altLang="zh-CN" sz="1400" dirty="0"/>
              <a:t>, Len 14 </a:t>
            </a:r>
          </a:p>
          <a:p>
            <a:r>
              <a:rPr lang="en-US" altLang="zh-CN" sz="1400" dirty="0"/>
              <a:t>      State </a:t>
            </a:r>
            <a:r>
              <a:rPr lang="en-US" altLang="zh-CN" sz="1400" dirty="0" err="1"/>
              <a:t>acksent</a:t>
            </a:r>
            <a:r>
              <a:rPr lang="en-US" altLang="zh-CN" sz="1400" dirty="0"/>
              <a:t>, code </a:t>
            </a:r>
            <a:r>
              <a:rPr lang="en-US" altLang="zh-CN" sz="1400" dirty="0" err="1"/>
              <a:t>ConfAck</a:t>
            </a:r>
            <a:r>
              <a:rPr lang="en-US" altLang="zh-CN" sz="1400" dirty="0"/>
              <a:t>(02), </a:t>
            </a:r>
            <a:r>
              <a:rPr lang="en-US" altLang="zh-CN" sz="1400" dirty="0">
                <a:solidFill>
                  <a:srgbClr val="3399FF"/>
                </a:solidFill>
              </a:rPr>
              <a:t>id 3a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len</a:t>
            </a:r>
            <a:r>
              <a:rPr lang="en-US" altLang="zh-CN" sz="1400" dirty="0"/>
              <a:t> 10 </a:t>
            </a:r>
          </a:p>
          <a:p>
            <a:r>
              <a:rPr lang="en-US" altLang="zh-CN" sz="1400" dirty="0">
                <a:solidFill>
                  <a:srgbClr val="3399FF"/>
                </a:solidFill>
              </a:rPr>
              <a:t>      </a:t>
            </a:r>
            <a:r>
              <a:rPr lang="en-US" altLang="zh-CN" sz="1400" dirty="0" err="1">
                <a:solidFill>
                  <a:srgbClr val="3399FF"/>
                </a:solidFill>
              </a:rPr>
              <a:t>MagicNumber</a:t>
            </a:r>
            <a:r>
              <a:rPr lang="en-US" altLang="zh-CN" sz="1400" dirty="0">
                <a:solidFill>
                  <a:srgbClr val="3399FF"/>
                </a:solidFill>
              </a:rPr>
              <a:t>(5)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len</a:t>
            </a:r>
            <a:r>
              <a:rPr lang="en-US" altLang="zh-CN" sz="1400" dirty="0"/>
              <a:t> 6, </a:t>
            </a:r>
            <a:r>
              <a:rPr lang="en-US" altLang="zh-CN" sz="1400" dirty="0" err="1"/>
              <a:t>val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rgbClr val="3399FF"/>
                </a:solidFill>
              </a:rPr>
              <a:t>7af08b82</a:t>
            </a:r>
            <a:r>
              <a:rPr lang="en-US" altLang="zh-CN" sz="1400" dirty="0"/>
              <a:t>  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PPP Error</a:t>
            </a:r>
            <a:r>
              <a:rPr lang="en-US" altLang="zh-CN" sz="1400" dirty="0"/>
              <a:t>: </a:t>
            </a:r>
          </a:p>
          <a:p>
            <a:r>
              <a:rPr lang="en-US" altLang="zh-CN" sz="1400" dirty="0"/>
              <a:t>      Pos5/2/0 LCP : </a:t>
            </a:r>
            <a:r>
              <a:rPr lang="en-US" altLang="zh-CN" sz="1400" dirty="0" err="1"/>
              <a:t>lcp_ackci</a:t>
            </a:r>
            <a:r>
              <a:rPr lang="en-US" altLang="zh-CN" sz="1400" dirty="0"/>
              <a:t>: </a:t>
            </a:r>
            <a:r>
              <a:rPr lang="en-US" altLang="zh-CN" sz="1400" dirty="0">
                <a:solidFill>
                  <a:srgbClr val="3399FF"/>
                </a:solidFill>
              </a:rPr>
              <a:t>received wrong ACK!</a:t>
            </a:r>
          </a:p>
        </p:txBody>
      </p:sp>
    </p:spTree>
    <p:extLst>
      <p:ext uri="{BB962C8B-B14F-4D97-AF65-F5344CB8AC3E}">
        <p14:creationId xmlns:p14="http://schemas.microsoft.com/office/powerpoint/2010/main" val="154037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040" y="225898"/>
            <a:ext cx="8229443" cy="457200"/>
          </a:xfrm>
        </p:spPr>
        <p:txBody>
          <a:bodyPr/>
          <a:lstStyle/>
          <a:p>
            <a:pPr algn="l"/>
            <a:r>
              <a:rPr lang="zh-CN" altLang="en-US" dirty="0" smtClean="0"/>
              <a:t>广域网协议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0422" y="914126"/>
            <a:ext cx="6943853" cy="3555169"/>
            <a:chOff x="504154" y="1215720"/>
            <a:chExt cx="9172938" cy="4674852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gray">
            <a:xfrm>
              <a:off x="504154" y="1215720"/>
              <a:ext cx="3163523" cy="9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种统计复用的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</a:t>
              </a:r>
              <a:endParaRPr lang="en-US" altLang="zh-CN" sz="10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能够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在单一物理传输线路上提供多条虚电路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。每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条虚电路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通过本地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接口协议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检测和维护虚电路的状态。</a:t>
              </a: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571157" y="5364449"/>
              <a:ext cx="6468410" cy="52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种点对点的链路层协议。通过链路控制协议、网络控制协议、认证协议等来完成</a:t>
              </a:r>
              <a:r>
                <a:rPr lang="en-US" altLang="zh-CN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PPP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的协商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。它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能够提供用户认证，易于扩充，并且支持同</a:t>
              </a:r>
              <a:r>
                <a:rPr lang="en-US" altLang="zh-CN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异步通信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0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gray">
            <a:xfrm>
              <a:off x="6120782" y="1379917"/>
              <a:ext cx="3556310" cy="9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30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Times New Roman" panose="02020603050405020304" pitchFamily="18" charset="0"/>
                <a:buChar char="-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Arial" panose="020B0604020202020204" pitchFamily="34" charset="0"/>
                <a:buChar char="—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2500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种面向比特的链路层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</a:t>
              </a:r>
              <a:endParaRPr lang="en-US" altLang="zh-CN" sz="1000" b="0" dirty="0" smtClean="0">
                <a:solidFill>
                  <a:srgbClr val="1C1C1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  <a:r>
                <a:rPr lang="en-US" altLang="zh-CN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任何一种比特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流均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可以实现透明的传输</a:t>
              </a:r>
              <a:r>
                <a:rPr lang="zh-CN" altLang="en-US" sz="1000" b="0" dirty="0" smtClean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HDLC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协议只支持点到点链路，不支持点到多点，不支持</a:t>
              </a:r>
              <a:r>
                <a:rPr lang="en-US" altLang="zh-CN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</a:t>
              </a:r>
              <a:r>
                <a:rPr lang="zh-CN" altLang="en-US" sz="1000" b="0" dirty="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地址协商，不支持认证</a:t>
              </a:r>
            </a:p>
          </p:txBody>
        </p:sp>
        <p:grpSp>
          <p:nvGrpSpPr>
            <p:cNvPr id="87" name="Group 3"/>
            <p:cNvGrpSpPr>
              <a:grpSpLocks/>
            </p:cNvGrpSpPr>
            <p:nvPr/>
          </p:nvGrpSpPr>
          <p:grpSpPr bwMode="auto">
            <a:xfrm>
              <a:off x="2024063" y="2008188"/>
              <a:ext cx="5518151" cy="3362326"/>
              <a:chOff x="1281" y="1104"/>
              <a:chExt cx="3476" cy="2118"/>
            </a:xfrm>
          </p:grpSpPr>
          <p:grpSp>
            <p:nvGrpSpPr>
              <p:cNvPr id="88" name="Group 8"/>
              <p:cNvGrpSpPr>
                <a:grpSpLocks/>
              </p:cNvGrpSpPr>
              <p:nvPr/>
            </p:nvGrpSpPr>
            <p:grpSpPr bwMode="auto">
              <a:xfrm>
                <a:off x="2770" y="1108"/>
                <a:ext cx="1503" cy="1320"/>
                <a:chOff x="2897" y="845"/>
                <a:chExt cx="1743" cy="1611"/>
              </a:xfrm>
            </p:grpSpPr>
            <p:sp>
              <p:nvSpPr>
                <p:cNvPr id="102" name="AutoShape 9"/>
                <p:cNvSpPr>
                  <a:spLocks noChangeArrowheads="1"/>
                </p:cNvSpPr>
                <p:nvPr/>
              </p:nvSpPr>
              <p:spPr bwMode="gray">
                <a:xfrm>
                  <a:off x="2897" y="1109"/>
                  <a:ext cx="1731" cy="1347"/>
                </a:xfrm>
                <a:prstGeom prst="diamond">
                  <a:avLst/>
                </a:prstGeom>
                <a:solidFill>
                  <a:srgbClr val="FFFFCC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FFFFCC"/>
                  </a:extrusionClr>
                  <a:contourClr>
                    <a:srgbClr val="FF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3" name="AutoShape 10"/>
                <p:cNvSpPr>
                  <a:spLocks noChangeArrowheads="1"/>
                </p:cNvSpPr>
                <p:nvPr/>
              </p:nvSpPr>
              <p:spPr bwMode="gray">
                <a:xfrm>
                  <a:off x="2898" y="966"/>
                  <a:ext cx="1731" cy="1347"/>
                </a:xfrm>
                <a:prstGeom prst="diamond">
                  <a:avLst/>
                </a:prstGeom>
                <a:solidFill>
                  <a:srgbClr val="FFCC66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FFCC66"/>
                  </a:extrusionClr>
                  <a:contourClr>
                    <a:srgbClr val="FFCC66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AutoShape 11"/>
                <p:cNvSpPr>
                  <a:spLocks noChangeArrowheads="1"/>
                </p:cNvSpPr>
                <p:nvPr/>
              </p:nvSpPr>
              <p:spPr bwMode="gray">
                <a:xfrm>
                  <a:off x="2909" y="845"/>
                  <a:ext cx="1731" cy="1347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A965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  <a:contourClr>
                    <a:srgbClr val="A96500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9" name="Group 12"/>
              <p:cNvGrpSpPr>
                <a:grpSpLocks/>
              </p:cNvGrpSpPr>
              <p:nvPr/>
            </p:nvGrpSpPr>
            <p:grpSpPr bwMode="auto">
              <a:xfrm>
                <a:off x="1281" y="1104"/>
                <a:ext cx="1503" cy="1312"/>
                <a:chOff x="1179" y="849"/>
                <a:chExt cx="1743" cy="1601"/>
              </a:xfrm>
            </p:grpSpPr>
            <p:sp>
              <p:nvSpPr>
                <p:cNvPr id="99" name="AutoShape 13"/>
                <p:cNvSpPr>
                  <a:spLocks noChangeArrowheads="1"/>
                </p:cNvSpPr>
                <p:nvPr/>
              </p:nvSpPr>
              <p:spPr bwMode="gray">
                <a:xfrm>
                  <a:off x="1179" y="1103"/>
                  <a:ext cx="1731" cy="1347"/>
                </a:xfrm>
                <a:prstGeom prst="diamond">
                  <a:avLst/>
                </a:prstGeom>
                <a:solidFill>
                  <a:srgbClr val="CCEC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  <a:contourClr>
                    <a:srgbClr val="CCEC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AutoShape 14"/>
                <p:cNvSpPr>
                  <a:spLocks noChangeArrowheads="1"/>
                </p:cNvSpPr>
                <p:nvPr/>
              </p:nvSpPr>
              <p:spPr bwMode="gray">
                <a:xfrm>
                  <a:off x="1180" y="970"/>
                  <a:ext cx="1731" cy="1347"/>
                </a:xfrm>
                <a:prstGeom prst="diamond">
                  <a:avLst/>
                </a:prstGeom>
                <a:solidFill>
                  <a:srgbClr val="CC99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CC99FF"/>
                  </a:extrusionClr>
                  <a:contourClr>
                    <a:srgbClr val="CC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AutoShape 15"/>
                <p:cNvSpPr>
                  <a:spLocks noChangeArrowheads="1"/>
                </p:cNvSpPr>
                <p:nvPr/>
              </p:nvSpPr>
              <p:spPr bwMode="gray">
                <a:xfrm>
                  <a:off x="1191" y="849"/>
                  <a:ext cx="1731" cy="1347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393956"/>
                    </a:gs>
                    <a:gs pos="100000">
                      <a:srgbClr val="666699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666699"/>
                  </a:extrusionClr>
                  <a:contourClr>
                    <a:srgbClr val="393956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0" name="Rectangle 17"/>
              <p:cNvSpPr>
                <a:spLocks noChangeArrowheads="1"/>
              </p:cNvSpPr>
              <p:nvPr/>
            </p:nvSpPr>
            <p:spPr bwMode="gray">
              <a:xfrm>
                <a:off x="3248" y="1558"/>
                <a:ext cx="632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HDLC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Rectangle 18"/>
              <p:cNvSpPr>
                <a:spLocks noChangeArrowheads="1"/>
              </p:cNvSpPr>
              <p:nvPr/>
            </p:nvSpPr>
            <p:spPr bwMode="gray">
              <a:xfrm>
                <a:off x="2453" y="2275"/>
                <a:ext cx="794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云安全</a:t>
                </a:r>
                <a:endParaRPr lang="en-US" altLang="zh-CN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2" name="Group 27"/>
              <p:cNvGrpSpPr>
                <a:grpSpLocks/>
              </p:cNvGrpSpPr>
              <p:nvPr/>
            </p:nvGrpSpPr>
            <p:grpSpPr bwMode="auto">
              <a:xfrm>
                <a:off x="2025" y="1734"/>
                <a:ext cx="1503" cy="1315"/>
                <a:chOff x="2057" y="1433"/>
                <a:chExt cx="1743" cy="1603"/>
              </a:xfrm>
            </p:grpSpPr>
            <p:sp>
              <p:nvSpPr>
                <p:cNvPr id="96" name="AutoShape 28"/>
                <p:cNvSpPr>
                  <a:spLocks noChangeArrowheads="1"/>
                </p:cNvSpPr>
                <p:nvPr/>
              </p:nvSpPr>
              <p:spPr bwMode="gray">
                <a:xfrm>
                  <a:off x="2057" y="1690"/>
                  <a:ext cx="1731" cy="1346"/>
                </a:xfrm>
                <a:prstGeom prst="diamond">
                  <a:avLst/>
                </a:prstGeom>
                <a:solidFill>
                  <a:srgbClr val="CCFF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CCFFFF"/>
                  </a:extrusionClr>
                  <a:contourClr>
                    <a:srgbClr val="CCFF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8" y="1561"/>
                  <a:ext cx="1731" cy="1346"/>
                </a:xfrm>
                <a:prstGeom prst="diamond">
                  <a:avLst/>
                </a:prstGeom>
                <a:solidFill>
                  <a:srgbClr val="33CCFF"/>
                </a:soli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33CCFF"/>
                  </a:extrusionClr>
                  <a:contourClr>
                    <a:srgbClr val="33CC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AutoShape 30"/>
                <p:cNvSpPr>
                  <a:spLocks noChangeArrowheads="1"/>
                </p:cNvSpPr>
                <p:nvPr/>
              </p:nvSpPr>
              <p:spPr bwMode="gray">
                <a:xfrm>
                  <a:off x="2069" y="1433"/>
                  <a:ext cx="1731" cy="1346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006587"/>
                    </a:gs>
                    <a:gs pos="100000">
                      <a:srgbClr val="0099CC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"/>
                  <a:lightRig rig="legacyFlat2" dir="t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099CC"/>
                  </a:extrusionClr>
                  <a:contourClr>
                    <a:srgbClr val="006587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l"/>
                    <a:defRPr sz="30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SzPct val="80000"/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Times New Roman" panose="02020603050405020304" pitchFamily="18" charset="0"/>
                    <a:buChar char="-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10000"/>
                    </a:spcBef>
                    <a:spcAft>
                      <a:spcPct val="2500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zh-CN" altLang="en-US" sz="1600" b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3" name="Rectangle 31"/>
              <p:cNvSpPr>
                <a:spLocks noChangeArrowheads="1"/>
              </p:cNvSpPr>
              <p:nvPr/>
            </p:nvSpPr>
            <p:spPr bwMode="gray">
              <a:xfrm>
                <a:off x="1643" y="1564"/>
                <a:ext cx="66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帧中继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Rectangle 42"/>
              <p:cNvSpPr>
                <a:spLocks noChangeArrowheads="1"/>
              </p:cNvSpPr>
              <p:nvPr/>
            </p:nvSpPr>
            <p:spPr bwMode="gray">
              <a:xfrm>
                <a:off x="3579" y="2942"/>
                <a:ext cx="1178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终端接入安全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Rectangle 16"/>
              <p:cNvSpPr>
                <a:spLocks noChangeArrowheads="1"/>
              </p:cNvSpPr>
              <p:nvPr/>
            </p:nvSpPr>
            <p:spPr bwMode="gray">
              <a:xfrm>
                <a:off x="2543" y="2152"/>
                <a:ext cx="49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 sz="30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Times New Roman" panose="02020603050405020304" pitchFamily="18" charset="0"/>
                  <a:buChar char="-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—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2500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PPP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194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2631694" cy="457200"/>
          </a:xfrm>
        </p:spPr>
        <p:txBody>
          <a:bodyPr/>
          <a:lstStyle/>
          <a:p>
            <a:pPr algn="l"/>
            <a:r>
              <a:rPr lang="zh-CN" altLang="en-US" dirty="0" smtClean="0"/>
              <a:t>案例分析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109127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国内某局点，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接口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定期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会出现协议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down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，并不能自动恢复，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shut/undo shut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接口可恢复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，接口上有接收错包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1995686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时钟排查方法，发现该局点使用的是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网络，对接双方配置都为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从时钟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，咨询传输方面的时钟配置，传输不提供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时钟。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于是将时钟修改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为对接双方一端配置主时钟，另一端配置从时钟，修改后测量频偏稳定在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10ppm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，问题解决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shut/undo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shut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可以恢复，但一段时间后又出问题是比较典型的时钟问题，因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shut/undo shut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接口后，频偏又回到了初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时值，暂时可恢复，当频偏达到一定值后就导致协议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down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60113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/>
              <a:t>案例分析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2139702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上正常传输的数据为全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码流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，在非成帧模式下对端发送的空闲码为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时，表现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告警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本端会因检查到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告警而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down</a:t>
            </a: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该问题的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办法：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、修改对端的空闲码为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7E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、将本端配置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undo detect-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/undo fe1 detect-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，这样就不会检测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84355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某海外应用中，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MSR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2E1-F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单板与友商路由器的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接口无法互通，两边都是非通道化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的方式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。查看接口信息发现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2E1-F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接口下检测到了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，导致接口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down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3734369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这也是个典型问题，一般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遇到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告警的问题，都直接修改本端配置，配置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undo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detect-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，使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之不检测即可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87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138" y="237487"/>
            <a:ext cx="1867286" cy="457200"/>
          </a:xfrm>
        </p:spPr>
        <p:txBody>
          <a:bodyPr/>
          <a:lstStyle/>
          <a:p>
            <a:pPr algn="l"/>
            <a:r>
              <a:rPr lang="zh-CN" altLang="en-US" dirty="0"/>
              <a:t>案例分析</a:t>
            </a:r>
          </a:p>
        </p:txBody>
      </p:sp>
      <p:sp>
        <p:nvSpPr>
          <p:cNvPr id="77" name="矩形 76"/>
          <p:cNvSpPr/>
          <p:nvPr/>
        </p:nvSpPr>
        <p:spPr>
          <a:xfrm>
            <a:off x="793908" y="3459388"/>
            <a:ext cx="6512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有许多友商交换机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不支持帧间填充类型为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，因此不是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特殊需要，不要将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843558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、某局点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模式，并配置帧间填充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itf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type)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FF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，与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Adtran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交换机对接，交换机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通道显示告警，路由器接口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通道只有发送没有接收。</a:t>
            </a: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某局点与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电信交换机对接，工作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小时后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开始工作异常，表现为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通道收错包，从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通道收上的包被分成了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个包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0954" y="2597614"/>
            <a:ext cx="68673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尝试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多种之前的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排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查方法都没能解决问题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根据经验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有许多交换机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不支持帧间填充类型为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于是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尝试更改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配置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itf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type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，工作正常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364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492865"/>
            <a:ext cx="2900851" cy="4572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课程</a:t>
            </a:r>
            <a:r>
              <a:rPr lang="zh-CN" altLang="en-US" dirty="0" smtClean="0">
                <a:solidFill>
                  <a:schemeClr val="tx1"/>
                </a:solidFill>
              </a:rPr>
              <a:t>总结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7704" y="1344534"/>
            <a:ext cx="52787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介绍了广域网常用协议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介绍了各种广域网模块的类型，线缆类型和基本配置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介绍了常见问题的排查方法和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思路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436829" y="1131590"/>
            <a:ext cx="5715000" cy="3276600"/>
            <a:chOff x="1632" y="1056"/>
            <a:chExt cx="3600" cy="2064"/>
          </a:xfrm>
          <a:gradFill flip="none" rotWithShape="1">
            <a:gsLst>
              <a:gs pos="0">
                <a:srgbClr val="333333">
                  <a:tint val="66000"/>
                  <a:satMod val="160000"/>
                </a:srgbClr>
              </a:gs>
              <a:gs pos="50000">
                <a:srgbClr val="333333">
                  <a:tint val="44500"/>
                  <a:satMod val="160000"/>
                </a:srgbClr>
              </a:gs>
              <a:gs pos="100000">
                <a:srgbClr val="333333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32" y="1056"/>
              <a:ext cx="3600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088" y="1056"/>
              <a:ext cx="48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547664" y="1507807"/>
            <a:ext cx="5562600" cy="2971800"/>
            <a:chOff x="432" y="2064"/>
            <a:chExt cx="3504" cy="1872"/>
          </a:xfrm>
          <a:gradFill flip="none" rotWithShape="1">
            <a:gsLst>
              <a:gs pos="0">
                <a:srgbClr val="999999">
                  <a:tint val="66000"/>
                  <a:satMod val="160000"/>
                </a:srgbClr>
              </a:gs>
              <a:gs pos="50000">
                <a:srgbClr val="999999">
                  <a:tint val="44500"/>
                  <a:satMod val="160000"/>
                </a:srgbClr>
              </a:gs>
              <a:gs pos="100000">
                <a:srgbClr val="999999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32" y="3792"/>
              <a:ext cx="3504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32" y="2064"/>
              <a:ext cx="48" cy="18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79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9871" y="4233243"/>
            <a:ext cx="119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新华三集团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www.h3c.com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4758279"/>
            <a:ext cx="8640960" cy="45719"/>
          </a:xfrm>
          <a:prstGeom prst="rect">
            <a:avLst/>
          </a:prstGeom>
          <a:solidFill>
            <a:srgbClr val="D7000F"/>
          </a:solidFill>
          <a:ln>
            <a:noFill/>
          </a:ln>
        </p:spPr>
        <p:txBody>
          <a:bodyPr vert="horz" wrap="square" lIns="91440" tIns="45720" rIns="91440" bIns="45720" numCol="1" anchor="ctr" anchorCtr="1" compatLnSpc="1"/>
          <a:lstStyle/>
          <a:p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1689466" y="195486"/>
            <a:ext cx="5472608" cy="4464496"/>
          </a:xfrm>
          <a:prstGeom prst="diamond">
            <a:avLst/>
          </a:prstGeom>
          <a:solidFill>
            <a:srgbClr val="FFB4AB">
              <a:alpha val="4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600" noProof="1"/>
          </a:p>
        </p:txBody>
      </p:sp>
      <p:sp>
        <p:nvSpPr>
          <p:cNvPr id="7" name="矩形 6"/>
          <p:cNvSpPr/>
          <p:nvPr/>
        </p:nvSpPr>
        <p:spPr>
          <a:xfrm>
            <a:off x="2449028" y="1617823"/>
            <a:ext cx="201453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9600" noProof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Arial" panose="020B0604020202020204" pitchFamily="34" charset="0"/>
              </a:rPr>
              <a:t>聆</a:t>
            </a:r>
          </a:p>
        </p:txBody>
      </p:sp>
      <p:sp>
        <p:nvSpPr>
          <p:cNvPr id="8" name="矩形 7"/>
          <p:cNvSpPr/>
          <p:nvPr/>
        </p:nvSpPr>
        <p:spPr>
          <a:xfrm>
            <a:off x="3603198" y="111269"/>
            <a:ext cx="176482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zh-CN" altLang="en-US" sz="11500" noProof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Arial" panose="020B0604020202020204" pitchFamily="34" charset="0"/>
              </a:rPr>
              <a:t>感</a:t>
            </a:r>
          </a:p>
        </p:txBody>
      </p:sp>
      <p:sp>
        <p:nvSpPr>
          <p:cNvPr id="9" name="矩形 8"/>
          <p:cNvSpPr/>
          <p:nvPr/>
        </p:nvSpPr>
        <p:spPr>
          <a:xfrm>
            <a:off x="4892248" y="1562241"/>
            <a:ext cx="15938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zh-CN" sz="8800" noProof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Arial" panose="020B0604020202020204" pitchFamily="34" charset="0"/>
              </a:rPr>
              <a:t>谢</a:t>
            </a:r>
          </a:p>
        </p:txBody>
      </p:sp>
      <p:sp>
        <p:nvSpPr>
          <p:cNvPr id="11" name="Freeform 6"/>
          <p:cNvSpPr>
            <a:spLocks noEditPoints="1" noChangeArrowheads="1"/>
          </p:cNvSpPr>
          <p:nvPr/>
        </p:nvSpPr>
        <p:spPr bwMode="auto">
          <a:xfrm>
            <a:off x="2013457" y="1522072"/>
            <a:ext cx="2178971" cy="1652145"/>
          </a:xfrm>
          <a:custGeom>
            <a:avLst/>
            <a:gdLst>
              <a:gd name="T0" fmla="*/ 2732868 w 194"/>
              <a:gd name="T1" fmla="*/ 1136408 h 197"/>
              <a:gd name="T2" fmla="*/ 2535651 w 194"/>
              <a:gd name="T3" fmla="*/ 1345136 h 197"/>
              <a:gd name="T4" fmla="*/ 2282086 w 194"/>
              <a:gd name="T5" fmla="*/ 1635036 h 197"/>
              <a:gd name="T6" fmla="*/ 2000347 w 194"/>
              <a:gd name="T7" fmla="*/ 1693016 h 197"/>
              <a:gd name="T8" fmla="*/ 1760869 w 194"/>
              <a:gd name="T9" fmla="*/ 2064088 h 197"/>
              <a:gd name="T10" fmla="*/ 1366434 w 194"/>
              <a:gd name="T11" fmla="*/ 2284412 h 197"/>
              <a:gd name="T12" fmla="*/ 957912 w 194"/>
              <a:gd name="T13" fmla="*/ 2064088 h 197"/>
              <a:gd name="T14" fmla="*/ 718434 w 194"/>
              <a:gd name="T15" fmla="*/ 1693016 h 197"/>
              <a:gd name="T16" fmla="*/ 436695 w 194"/>
              <a:gd name="T17" fmla="*/ 1635036 h 197"/>
              <a:gd name="T18" fmla="*/ 183130 w 194"/>
              <a:gd name="T19" fmla="*/ 1345136 h 197"/>
              <a:gd name="T20" fmla="*/ 0 w 194"/>
              <a:gd name="T21" fmla="*/ 1136408 h 197"/>
              <a:gd name="T22" fmla="*/ 183130 w 194"/>
              <a:gd name="T23" fmla="*/ 927680 h 197"/>
              <a:gd name="T24" fmla="*/ 436695 w 194"/>
              <a:gd name="T25" fmla="*/ 637780 h 197"/>
              <a:gd name="T26" fmla="*/ 718434 w 194"/>
              <a:gd name="T27" fmla="*/ 579800 h 197"/>
              <a:gd name="T28" fmla="*/ 957912 w 194"/>
              <a:gd name="T29" fmla="*/ 208728 h 197"/>
              <a:gd name="T30" fmla="*/ 1366434 w 194"/>
              <a:gd name="T31" fmla="*/ 0 h 197"/>
              <a:gd name="T32" fmla="*/ 1760869 w 194"/>
              <a:gd name="T33" fmla="*/ 208728 h 197"/>
              <a:gd name="T34" fmla="*/ 2000347 w 194"/>
              <a:gd name="T35" fmla="*/ 579800 h 197"/>
              <a:gd name="T36" fmla="*/ 2282086 w 194"/>
              <a:gd name="T37" fmla="*/ 637780 h 197"/>
              <a:gd name="T38" fmla="*/ 2535651 w 194"/>
              <a:gd name="T39" fmla="*/ 927680 h 197"/>
              <a:gd name="T40" fmla="*/ 2732868 w 194"/>
              <a:gd name="T41" fmla="*/ 1136408 h 197"/>
              <a:gd name="T42" fmla="*/ 2282086 w 194"/>
              <a:gd name="T43" fmla="*/ 927680 h 197"/>
              <a:gd name="T44" fmla="*/ 1986260 w 194"/>
              <a:gd name="T45" fmla="*/ 649376 h 197"/>
              <a:gd name="T46" fmla="*/ 1972173 w 194"/>
              <a:gd name="T47" fmla="*/ 591396 h 197"/>
              <a:gd name="T48" fmla="*/ 1915825 w 194"/>
              <a:gd name="T49" fmla="*/ 591396 h 197"/>
              <a:gd name="T50" fmla="*/ 1605912 w 194"/>
              <a:gd name="T51" fmla="*/ 324688 h 197"/>
              <a:gd name="T52" fmla="*/ 1366434 w 194"/>
              <a:gd name="T53" fmla="*/ 162344 h 197"/>
              <a:gd name="T54" fmla="*/ 1126956 w 194"/>
              <a:gd name="T55" fmla="*/ 324688 h 197"/>
              <a:gd name="T56" fmla="*/ 817043 w 194"/>
              <a:gd name="T57" fmla="*/ 591396 h 197"/>
              <a:gd name="T58" fmla="*/ 746608 w 194"/>
              <a:gd name="T59" fmla="*/ 591396 h 197"/>
              <a:gd name="T60" fmla="*/ 746608 w 194"/>
              <a:gd name="T61" fmla="*/ 649376 h 197"/>
              <a:gd name="T62" fmla="*/ 436695 w 194"/>
              <a:gd name="T63" fmla="*/ 927680 h 197"/>
              <a:gd name="T64" fmla="*/ 281739 w 194"/>
              <a:gd name="T65" fmla="*/ 1136408 h 197"/>
              <a:gd name="T66" fmla="*/ 436695 w 194"/>
              <a:gd name="T67" fmla="*/ 1345136 h 197"/>
              <a:gd name="T68" fmla="*/ 746608 w 194"/>
              <a:gd name="T69" fmla="*/ 1623440 h 197"/>
              <a:gd name="T70" fmla="*/ 746608 w 194"/>
              <a:gd name="T71" fmla="*/ 1681420 h 197"/>
              <a:gd name="T72" fmla="*/ 817043 w 194"/>
              <a:gd name="T73" fmla="*/ 1693016 h 197"/>
              <a:gd name="T74" fmla="*/ 1126956 w 194"/>
              <a:gd name="T75" fmla="*/ 1959724 h 197"/>
              <a:gd name="T76" fmla="*/ 1366434 w 194"/>
              <a:gd name="T77" fmla="*/ 2110472 h 197"/>
              <a:gd name="T78" fmla="*/ 1605912 w 194"/>
              <a:gd name="T79" fmla="*/ 1959724 h 197"/>
              <a:gd name="T80" fmla="*/ 1915825 w 194"/>
              <a:gd name="T81" fmla="*/ 1693016 h 197"/>
              <a:gd name="T82" fmla="*/ 1972173 w 194"/>
              <a:gd name="T83" fmla="*/ 1681420 h 197"/>
              <a:gd name="T84" fmla="*/ 1986260 w 194"/>
              <a:gd name="T85" fmla="*/ 1623440 h 197"/>
              <a:gd name="T86" fmla="*/ 2282086 w 194"/>
              <a:gd name="T87" fmla="*/ 1345136 h 197"/>
              <a:gd name="T88" fmla="*/ 2451129 w 194"/>
              <a:gd name="T89" fmla="*/ 1136408 h 197"/>
              <a:gd name="T90" fmla="*/ 2282086 w 194"/>
              <a:gd name="T91" fmla="*/ 927680 h 19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4" h="197">
                <a:moveTo>
                  <a:pt x="194" y="98"/>
                </a:moveTo>
                <a:cubicBezTo>
                  <a:pt x="190" y="102"/>
                  <a:pt x="183" y="111"/>
                  <a:pt x="180" y="116"/>
                </a:cubicBezTo>
                <a:cubicBezTo>
                  <a:pt x="178" y="121"/>
                  <a:pt x="171" y="134"/>
                  <a:pt x="162" y="141"/>
                </a:cubicBezTo>
                <a:cubicBezTo>
                  <a:pt x="153" y="148"/>
                  <a:pt x="142" y="146"/>
                  <a:pt x="142" y="146"/>
                </a:cubicBezTo>
                <a:cubicBezTo>
                  <a:pt x="142" y="146"/>
                  <a:pt x="141" y="168"/>
                  <a:pt x="125" y="178"/>
                </a:cubicBezTo>
                <a:cubicBezTo>
                  <a:pt x="110" y="189"/>
                  <a:pt x="102" y="191"/>
                  <a:pt x="97" y="197"/>
                </a:cubicBezTo>
                <a:cubicBezTo>
                  <a:pt x="92" y="191"/>
                  <a:pt x="84" y="189"/>
                  <a:pt x="68" y="178"/>
                </a:cubicBezTo>
                <a:cubicBezTo>
                  <a:pt x="53" y="168"/>
                  <a:pt x="51" y="146"/>
                  <a:pt x="51" y="146"/>
                </a:cubicBezTo>
                <a:cubicBezTo>
                  <a:pt x="51" y="146"/>
                  <a:pt x="40" y="148"/>
                  <a:pt x="31" y="141"/>
                </a:cubicBezTo>
                <a:cubicBezTo>
                  <a:pt x="22" y="134"/>
                  <a:pt x="16" y="121"/>
                  <a:pt x="13" y="116"/>
                </a:cubicBezTo>
                <a:cubicBezTo>
                  <a:pt x="10" y="111"/>
                  <a:pt x="3" y="102"/>
                  <a:pt x="0" y="98"/>
                </a:cubicBezTo>
                <a:cubicBezTo>
                  <a:pt x="3" y="95"/>
                  <a:pt x="10" y="86"/>
                  <a:pt x="13" y="80"/>
                </a:cubicBezTo>
                <a:cubicBezTo>
                  <a:pt x="16" y="75"/>
                  <a:pt x="22" y="62"/>
                  <a:pt x="31" y="55"/>
                </a:cubicBezTo>
                <a:cubicBezTo>
                  <a:pt x="40" y="49"/>
                  <a:pt x="51" y="50"/>
                  <a:pt x="51" y="50"/>
                </a:cubicBezTo>
                <a:cubicBezTo>
                  <a:pt x="51" y="50"/>
                  <a:pt x="53" y="29"/>
                  <a:pt x="68" y="18"/>
                </a:cubicBezTo>
                <a:cubicBezTo>
                  <a:pt x="84" y="8"/>
                  <a:pt x="92" y="6"/>
                  <a:pt x="97" y="0"/>
                </a:cubicBezTo>
                <a:cubicBezTo>
                  <a:pt x="102" y="6"/>
                  <a:pt x="110" y="8"/>
                  <a:pt x="125" y="18"/>
                </a:cubicBezTo>
                <a:cubicBezTo>
                  <a:pt x="141" y="29"/>
                  <a:pt x="142" y="50"/>
                  <a:pt x="142" y="50"/>
                </a:cubicBezTo>
                <a:cubicBezTo>
                  <a:pt x="142" y="50"/>
                  <a:pt x="153" y="49"/>
                  <a:pt x="162" y="55"/>
                </a:cubicBezTo>
                <a:cubicBezTo>
                  <a:pt x="171" y="62"/>
                  <a:pt x="178" y="75"/>
                  <a:pt x="180" y="80"/>
                </a:cubicBezTo>
                <a:cubicBezTo>
                  <a:pt x="183" y="86"/>
                  <a:pt x="190" y="95"/>
                  <a:pt x="194" y="98"/>
                </a:cubicBezTo>
                <a:close/>
                <a:moveTo>
                  <a:pt x="162" y="80"/>
                </a:moveTo>
                <a:cubicBezTo>
                  <a:pt x="158" y="61"/>
                  <a:pt x="141" y="56"/>
                  <a:pt x="141" y="56"/>
                </a:cubicBezTo>
                <a:cubicBezTo>
                  <a:pt x="142" y="52"/>
                  <a:pt x="140" y="51"/>
                  <a:pt x="140" y="51"/>
                </a:cubicBezTo>
                <a:cubicBezTo>
                  <a:pt x="140" y="51"/>
                  <a:pt x="139" y="51"/>
                  <a:pt x="136" y="51"/>
                </a:cubicBezTo>
                <a:cubicBezTo>
                  <a:pt x="136" y="51"/>
                  <a:pt x="134" y="34"/>
                  <a:pt x="114" y="28"/>
                </a:cubicBezTo>
                <a:cubicBezTo>
                  <a:pt x="114" y="28"/>
                  <a:pt x="109" y="19"/>
                  <a:pt x="97" y="14"/>
                </a:cubicBezTo>
                <a:cubicBezTo>
                  <a:pt x="85" y="19"/>
                  <a:pt x="80" y="28"/>
                  <a:pt x="80" y="28"/>
                </a:cubicBezTo>
                <a:cubicBezTo>
                  <a:pt x="60" y="34"/>
                  <a:pt x="58" y="51"/>
                  <a:pt x="58" y="51"/>
                </a:cubicBezTo>
                <a:cubicBezTo>
                  <a:pt x="54" y="51"/>
                  <a:pt x="53" y="51"/>
                  <a:pt x="53" y="51"/>
                </a:cubicBezTo>
                <a:cubicBezTo>
                  <a:pt x="53" y="51"/>
                  <a:pt x="52" y="52"/>
                  <a:pt x="53" y="56"/>
                </a:cubicBezTo>
                <a:cubicBezTo>
                  <a:pt x="53" y="56"/>
                  <a:pt x="35" y="61"/>
                  <a:pt x="31" y="80"/>
                </a:cubicBezTo>
                <a:cubicBezTo>
                  <a:pt x="31" y="80"/>
                  <a:pt x="22" y="88"/>
                  <a:pt x="20" y="98"/>
                </a:cubicBezTo>
                <a:cubicBezTo>
                  <a:pt x="22" y="109"/>
                  <a:pt x="31" y="116"/>
                  <a:pt x="31" y="116"/>
                </a:cubicBezTo>
                <a:cubicBezTo>
                  <a:pt x="35" y="135"/>
                  <a:pt x="53" y="140"/>
                  <a:pt x="53" y="140"/>
                </a:cubicBezTo>
                <a:cubicBezTo>
                  <a:pt x="52" y="144"/>
                  <a:pt x="53" y="145"/>
                  <a:pt x="53" y="145"/>
                </a:cubicBezTo>
                <a:cubicBezTo>
                  <a:pt x="53" y="145"/>
                  <a:pt x="54" y="145"/>
                  <a:pt x="58" y="146"/>
                </a:cubicBezTo>
                <a:cubicBezTo>
                  <a:pt x="58" y="146"/>
                  <a:pt x="60" y="163"/>
                  <a:pt x="80" y="169"/>
                </a:cubicBezTo>
                <a:cubicBezTo>
                  <a:pt x="80" y="169"/>
                  <a:pt x="85" y="178"/>
                  <a:pt x="97" y="182"/>
                </a:cubicBezTo>
                <a:cubicBezTo>
                  <a:pt x="109" y="178"/>
                  <a:pt x="114" y="169"/>
                  <a:pt x="114" y="169"/>
                </a:cubicBezTo>
                <a:cubicBezTo>
                  <a:pt x="134" y="163"/>
                  <a:pt x="136" y="146"/>
                  <a:pt x="136" y="146"/>
                </a:cubicBezTo>
                <a:cubicBezTo>
                  <a:pt x="139" y="145"/>
                  <a:pt x="140" y="145"/>
                  <a:pt x="140" y="145"/>
                </a:cubicBezTo>
                <a:cubicBezTo>
                  <a:pt x="140" y="145"/>
                  <a:pt x="142" y="144"/>
                  <a:pt x="141" y="140"/>
                </a:cubicBezTo>
                <a:cubicBezTo>
                  <a:pt x="141" y="140"/>
                  <a:pt x="158" y="135"/>
                  <a:pt x="162" y="116"/>
                </a:cubicBezTo>
                <a:cubicBezTo>
                  <a:pt x="162" y="116"/>
                  <a:pt x="172" y="109"/>
                  <a:pt x="174" y="98"/>
                </a:cubicBezTo>
                <a:cubicBezTo>
                  <a:pt x="172" y="88"/>
                  <a:pt x="162" y="80"/>
                  <a:pt x="162" y="8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59396" y="3040548"/>
            <a:ext cx="1528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zh-CN" altLang="zh-CN" sz="9600" noProof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Arial" panose="020B0604020202020204" pitchFamily="34" charset="0"/>
              </a:rPr>
              <a:t>听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103888" y="2295674"/>
            <a:ext cx="11113" cy="186690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963152" y="2174500"/>
            <a:ext cx="1457325" cy="2308225"/>
            <a:chOff x="5983108" y="1991717"/>
            <a:chExt cx="1457325" cy="2308225"/>
          </a:xfrm>
        </p:grpSpPr>
        <p:grpSp>
          <p:nvGrpSpPr>
            <p:cNvPr id="12" name="组合 40"/>
            <p:cNvGrpSpPr>
              <a:grpSpLocks/>
            </p:cNvGrpSpPr>
            <p:nvPr/>
          </p:nvGrpSpPr>
          <p:grpSpPr bwMode="auto">
            <a:xfrm>
              <a:off x="5983108" y="1991717"/>
              <a:ext cx="1457325" cy="2308225"/>
              <a:chOff x="604838" y="1127125"/>
              <a:chExt cx="1241424" cy="3536951"/>
            </a:xfrm>
            <a:solidFill>
              <a:srgbClr val="9BD9EC"/>
            </a:solidFill>
          </p:grpSpPr>
          <p:sp>
            <p:nvSpPr>
              <p:cNvPr id="14" name="Freeform 22"/>
              <p:cNvSpPr>
                <a:spLocks noChangeArrowheads="1"/>
              </p:cNvSpPr>
              <p:nvPr/>
            </p:nvSpPr>
            <p:spPr bwMode="auto">
              <a:xfrm>
                <a:off x="604838" y="1344613"/>
                <a:ext cx="1239837" cy="3319463"/>
              </a:xfrm>
              <a:custGeom>
                <a:avLst/>
                <a:gdLst>
                  <a:gd name="T0" fmla="*/ 840782 w 5869"/>
                  <a:gd name="T1" fmla="*/ 4645 h 15723"/>
                  <a:gd name="T2" fmla="*/ 988659 w 5869"/>
                  <a:gd name="T3" fmla="*/ 21534 h 15723"/>
                  <a:gd name="T4" fmla="*/ 1080764 w 5869"/>
                  <a:gd name="T5" fmla="*/ 652999 h 15723"/>
                  <a:gd name="T6" fmla="*/ 1079708 w 5869"/>
                  <a:gd name="T7" fmla="*/ 754759 h 15723"/>
                  <a:gd name="T8" fmla="*/ 1090271 w 5869"/>
                  <a:gd name="T9" fmla="*/ 1236327 h 15723"/>
                  <a:gd name="T10" fmla="*/ 1090271 w 5869"/>
                  <a:gd name="T11" fmla="*/ 1626269 h 15723"/>
                  <a:gd name="T12" fmla="*/ 1093651 w 5869"/>
                  <a:gd name="T13" fmla="*/ 2040489 h 15723"/>
                  <a:gd name="T14" fmla="*/ 1090059 w 5869"/>
                  <a:gd name="T15" fmla="*/ 2769492 h 15723"/>
                  <a:gd name="T16" fmla="*/ 1119635 w 5869"/>
                  <a:gd name="T17" fmla="*/ 3144654 h 15723"/>
                  <a:gd name="T18" fmla="*/ 1177729 w 5869"/>
                  <a:gd name="T19" fmla="*/ 3046905 h 15723"/>
                  <a:gd name="T20" fmla="*/ 1227796 w 5869"/>
                  <a:gd name="T21" fmla="*/ 2834728 h 15723"/>
                  <a:gd name="T22" fmla="*/ 1208149 w 5869"/>
                  <a:gd name="T23" fmla="*/ 3277661 h 15723"/>
                  <a:gd name="T24" fmla="*/ 981054 w 5869"/>
                  <a:gd name="T25" fmla="*/ 3307640 h 15723"/>
                  <a:gd name="T26" fmla="*/ 681498 w 5869"/>
                  <a:gd name="T27" fmla="*/ 3282517 h 15723"/>
                  <a:gd name="T28" fmla="*/ 422292 w 5869"/>
                  <a:gd name="T29" fmla="*/ 3311863 h 15723"/>
                  <a:gd name="T30" fmla="*/ 427785 w 5869"/>
                  <a:gd name="T31" fmla="*/ 3282094 h 15723"/>
                  <a:gd name="T32" fmla="*/ 794096 w 5869"/>
                  <a:gd name="T33" fmla="*/ 3266260 h 15723"/>
                  <a:gd name="T34" fmla="*/ 950844 w 5869"/>
                  <a:gd name="T35" fmla="*/ 3236915 h 15723"/>
                  <a:gd name="T36" fmla="*/ 988025 w 5869"/>
                  <a:gd name="T37" fmla="*/ 3240715 h 15723"/>
                  <a:gd name="T38" fmla="*/ 1071681 w 5869"/>
                  <a:gd name="T39" fmla="*/ 3176112 h 15723"/>
                  <a:gd name="T40" fmla="*/ 840149 w 5869"/>
                  <a:gd name="T41" fmla="*/ 3158588 h 15723"/>
                  <a:gd name="T42" fmla="*/ 654669 w 5869"/>
                  <a:gd name="T43" fmla="*/ 3139588 h 15723"/>
                  <a:gd name="T44" fmla="*/ 445741 w 5869"/>
                  <a:gd name="T45" fmla="*/ 3155633 h 15723"/>
                  <a:gd name="T46" fmla="*/ 134145 w 5869"/>
                  <a:gd name="T47" fmla="*/ 3074773 h 15723"/>
                  <a:gd name="T48" fmla="*/ 166889 w 5869"/>
                  <a:gd name="T49" fmla="*/ 2876108 h 15723"/>
                  <a:gd name="T50" fmla="*/ 144919 w 5869"/>
                  <a:gd name="T51" fmla="*/ 2141827 h 15723"/>
                  <a:gd name="T52" fmla="*/ 167311 w 5869"/>
                  <a:gd name="T53" fmla="*/ 1644214 h 15723"/>
                  <a:gd name="T54" fmla="*/ 170269 w 5869"/>
                  <a:gd name="T55" fmla="*/ 1157157 h 15723"/>
                  <a:gd name="T56" fmla="*/ 162453 w 5869"/>
                  <a:gd name="T57" fmla="*/ 760037 h 15723"/>
                  <a:gd name="T58" fmla="*/ 77318 w 5869"/>
                  <a:gd name="T59" fmla="*/ 749692 h 15723"/>
                  <a:gd name="T60" fmla="*/ 66544 w 5869"/>
                  <a:gd name="T61" fmla="*/ 1011694 h 15723"/>
                  <a:gd name="T62" fmla="*/ 70347 w 5869"/>
                  <a:gd name="T63" fmla="*/ 1277074 h 15723"/>
                  <a:gd name="T64" fmla="*/ 76684 w 5869"/>
                  <a:gd name="T65" fmla="*/ 1396991 h 15723"/>
                  <a:gd name="T66" fmla="*/ 65699 w 5869"/>
                  <a:gd name="T67" fmla="*/ 1727607 h 15723"/>
                  <a:gd name="T68" fmla="*/ 87881 w 5869"/>
                  <a:gd name="T69" fmla="*/ 2005654 h 15723"/>
                  <a:gd name="T70" fmla="*/ 84289 w 5869"/>
                  <a:gd name="T71" fmla="*/ 2425152 h 15723"/>
                  <a:gd name="T72" fmla="*/ 58517 w 5869"/>
                  <a:gd name="T73" fmla="*/ 2797571 h 15723"/>
                  <a:gd name="T74" fmla="*/ 28730 w 5869"/>
                  <a:gd name="T75" fmla="*/ 2347460 h 15723"/>
                  <a:gd name="T76" fmla="*/ 5915 w 5869"/>
                  <a:gd name="T77" fmla="*/ 2272934 h 15723"/>
                  <a:gd name="T78" fmla="*/ 21336 w 5869"/>
                  <a:gd name="T79" fmla="*/ 2116704 h 15723"/>
                  <a:gd name="T80" fmla="*/ 22393 w 5869"/>
                  <a:gd name="T81" fmla="*/ 2020010 h 15723"/>
                  <a:gd name="T82" fmla="*/ 1268 w 5869"/>
                  <a:gd name="T83" fmla="*/ 1670815 h 15723"/>
                  <a:gd name="T84" fmla="*/ 9506 w 5869"/>
                  <a:gd name="T85" fmla="*/ 1479750 h 15723"/>
                  <a:gd name="T86" fmla="*/ 15421 w 5869"/>
                  <a:gd name="T87" fmla="*/ 1332177 h 15723"/>
                  <a:gd name="T88" fmla="*/ 4859 w 5869"/>
                  <a:gd name="T89" fmla="*/ 1152512 h 15723"/>
                  <a:gd name="T90" fmla="*/ 9929 w 5869"/>
                  <a:gd name="T91" fmla="*/ 1039351 h 15723"/>
                  <a:gd name="T92" fmla="*/ 22815 w 5869"/>
                  <a:gd name="T93" fmla="*/ 958914 h 15723"/>
                  <a:gd name="T94" fmla="*/ 1268 w 5869"/>
                  <a:gd name="T95" fmla="*/ 859053 h 15723"/>
                  <a:gd name="T96" fmla="*/ 19858 w 5869"/>
                  <a:gd name="T97" fmla="*/ 680022 h 15723"/>
                  <a:gd name="T98" fmla="*/ 9506 w 5869"/>
                  <a:gd name="T99" fmla="*/ 575095 h 15723"/>
                  <a:gd name="T100" fmla="*/ 1268 w 5869"/>
                  <a:gd name="T101" fmla="*/ 377485 h 15723"/>
                  <a:gd name="T102" fmla="*/ 23449 w 5869"/>
                  <a:gd name="T103" fmla="*/ 266858 h 15723"/>
                  <a:gd name="T104" fmla="*/ 19435 w 5869"/>
                  <a:gd name="T105" fmla="*/ 186843 h 15723"/>
                  <a:gd name="T106" fmla="*/ 55559 w 5869"/>
                  <a:gd name="T107" fmla="*/ 17101 h 15723"/>
                  <a:gd name="T108" fmla="*/ 58517 w 5869"/>
                  <a:gd name="T109" fmla="*/ 170375 h 15723"/>
                  <a:gd name="T110" fmla="*/ 82177 w 5869"/>
                  <a:gd name="T111" fmla="*/ 546594 h 15723"/>
                  <a:gd name="T112" fmla="*/ 132032 w 5869"/>
                  <a:gd name="T113" fmla="*/ 628509 h 15723"/>
                  <a:gd name="T114" fmla="*/ 170903 w 5869"/>
                  <a:gd name="T115" fmla="*/ 230967 h 15723"/>
                  <a:gd name="T116" fmla="*/ 241250 w 5869"/>
                  <a:gd name="T117" fmla="*/ 15201 h 15723"/>
                  <a:gd name="T118" fmla="*/ 379620 w 5869"/>
                  <a:gd name="T119" fmla="*/ 26390 h 15723"/>
                  <a:gd name="T120" fmla="*/ 595519 w 5869"/>
                  <a:gd name="T121" fmla="*/ 8445 h 15723"/>
                  <a:gd name="T122" fmla="*/ 704736 w 5869"/>
                  <a:gd name="T123" fmla="*/ 5067 h 157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869" h="15723">
                    <a:moveTo>
                      <a:pt x="3371" y="0"/>
                    </a:moveTo>
                    <a:cubicBezTo>
                      <a:pt x="3379" y="2"/>
                      <a:pt x="3400" y="25"/>
                      <a:pt x="3421" y="19"/>
                    </a:cubicBezTo>
                    <a:cubicBezTo>
                      <a:pt x="3416" y="40"/>
                      <a:pt x="3439" y="50"/>
                      <a:pt x="3442" y="63"/>
                    </a:cubicBezTo>
                    <a:cubicBezTo>
                      <a:pt x="3448" y="91"/>
                      <a:pt x="3454" y="118"/>
                      <a:pt x="3457" y="147"/>
                    </a:cubicBezTo>
                    <a:cubicBezTo>
                      <a:pt x="3542" y="147"/>
                      <a:pt x="3542" y="147"/>
                      <a:pt x="3542" y="147"/>
                    </a:cubicBezTo>
                    <a:cubicBezTo>
                      <a:pt x="3558" y="127"/>
                      <a:pt x="3573" y="104"/>
                      <a:pt x="3596" y="85"/>
                    </a:cubicBezTo>
                    <a:cubicBezTo>
                      <a:pt x="3617" y="76"/>
                      <a:pt x="3645" y="69"/>
                      <a:pt x="3669" y="81"/>
                    </a:cubicBezTo>
                    <a:cubicBezTo>
                      <a:pt x="3873" y="81"/>
                      <a:pt x="3873" y="81"/>
                      <a:pt x="3873" y="81"/>
                    </a:cubicBezTo>
                    <a:cubicBezTo>
                      <a:pt x="3866" y="66"/>
                      <a:pt x="3880" y="55"/>
                      <a:pt x="3890" y="46"/>
                    </a:cubicBezTo>
                    <a:cubicBezTo>
                      <a:pt x="3899" y="38"/>
                      <a:pt x="3886" y="19"/>
                      <a:pt x="3902" y="18"/>
                    </a:cubicBezTo>
                    <a:cubicBezTo>
                      <a:pt x="3931" y="16"/>
                      <a:pt x="3959" y="12"/>
                      <a:pt x="3980" y="22"/>
                    </a:cubicBezTo>
                    <a:cubicBezTo>
                      <a:pt x="3992" y="42"/>
                      <a:pt x="4014" y="45"/>
                      <a:pt x="4039" y="40"/>
                    </a:cubicBezTo>
                    <a:cubicBezTo>
                      <a:pt x="4044" y="39"/>
                      <a:pt x="4057" y="56"/>
                      <a:pt x="4064" y="61"/>
                    </a:cubicBezTo>
                    <a:cubicBezTo>
                      <a:pt x="4085" y="54"/>
                      <a:pt x="4115" y="61"/>
                      <a:pt x="4113" y="85"/>
                    </a:cubicBezTo>
                    <a:cubicBezTo>
                      <a:pt x="4130" y="85"/>
                      <a:pt x="4130" y="85"/>
                      <a:pt x="4130" y="85"/>
                    </a:cubicBezTo>
                    <a:cubicBezTo>
                      <a:pt x="4130" y="108"/>
                      <a:pt x="4138" y="127"/>
                      <a:pt x="4143" y="147"/>
                    </a:cubicBezTo>
                    <a:cubicBezTo>
                      <a:pt x="4239" y="147"/>
                      <a:pt x="4239" y="147"/>
                      <a:pt x="4239" y="147"/>
                    </a:cubicBezTo>
                    <a:cubicBezTo>
                      <a:pt x="4237" y="122"/>
                      <a:pt x="4257" y="107"/>
                      <a:pt x="4269" y="97"/>
                    </a:cubicBezTo>
                    <a:cubicBezTo>
                      <a:pt x="4321" y="55"/>
                      <a:pt x="4431" y="69"/>
                      <a:pt x="4454" y="124"/>
                    </a:cubicBezTo>
                    <a:cubicBezTo>
                      <a:pt x="4458" y="132"/>
                      <a:pt x="4475" y="147"/>
                      <a:pt x="4484" y="147"/>
                    </a:cubicBezTo>
                    <a:cubicBezTo>
                      <a:pt x="4676" y="147"/>
                      <a:pt x="4676" y="147"/>
                      <a:pt x="4676" y="147"/>
                    </a:cubicBezTo>
                    <a:cubicBezTo>
                      <a:pt x="4680" y="102"/>
                      <a:pt x="4680" y="102"/>
                      <a:pt x="4680" y="102"/>
                    </a:cubicBezTo>
                    <a:cubicBezTo>
                      <a:pt x="4690" y="100"/>
                      <a:pt x="4704" y="101"/>
                      <a:pt x="4709" y="91"/>
                    </a:cubicBezTo>
                    <a:cubicBezTo>
                      <a:pt x="4720" y="68"/>
                      <a:pt x="4788" y="89"/>
                      <a:pt x="4821" y="80"/>
                    </a:cubicBezTo>
                    <a:cubicBezTo>
                      <a:pt x="4838" y="76"/>
                      <a:pt x="4852" y="68"/>
                      <a:pt x="4864" y="53"/>
                    </a:cubicBezTo>
                    <a:cubicBezTo>
                      <a:pt x="4859" y="44"/>
                      <a:pt x="4869" y="39"/>
                      <a:pt x="4881" y="44"/>
                    </a:cubicBezTo>
                    <a:cubicBezTo>
                      <a:pt x="4892" y="32"/>
                      <a:pt x="4907" y="26"/>
                      <a:pt x="4922" y="43"/>
                    </a:cubicBezTo>
                    <a:cubicBezTo>
                      <a:pt x="4931" y="55"/>
                      <a:pt x="4927" y="75"/>
                      <a:pt x="4942" y="91"/>
                    </a:cubicBezTo>
                    <a:cubicBezTo>
                      <a:pt x="4944" y="93"/>
                      <a:pt x="4940" y="116"/>
                      <a:pt x="4942" y="122"/>
                    </a:cubicBezTo>
                    <a:cubicBezTo>
                      <a:pt x="4943" y="125"/>
                      <a:pt x="4955" y="134"/>
                      <a:pt x="4960" y="136"/>
                    </a:cubicBezTo>
                    <a:cubicBezTo>
                      <a:pt x="4991" y="148"/>
                      <a:pt x="5061" y="145"/>
                      <a:pt x="5104" y="146"/>
                    </a:cubicBezTo>
                    <a:cubicBezTo>
                      <a:pt x="5109" y="3064"/>
                      <a:pt x="5109" y="3064"/>
                      <a:pt x="5109" y="3064"/>
                    </a:cubicBezTo>
                    <a:cubicBezTo>
                      <a:pt x="5114" y="3067"/>
                      <a:pt x="5120" y="3081"/>
                      <a:pt x="5116" y="3093"/>
                    </a:cubicBezTo>
                    <a:cubicBezTo>
                      <a:pt x="5135" y="3096"/>
                      <a:pt x="5138" y="3119"/>
                      <a:pt x="5144" y="3128"/>
                    </a:cubicBezTo>
                    <a:cubicBezTo>
                      <a:pt x="5150" y="3139"/>
                      <a:pt x="5159" y="3149"/>
                      <a:pt x="5159" y="3161"/>
                    </a:cubicBezTo>
                    <a:cubicBezTo>
                      <a:pt x="5159" y="3180"/>
                      <a:pt x="5161" y="3199"/>
                      <a:pt x="5178" y="3209"/>
                    </a:cubicBezTo>
                    <a:cubicBezTo>
                      <a:pt x="5178" y="3313"/>
                      <a:pt x="5178" y="3313"/>
                      <a:pt x="5178" y="3313"/>
                    </a:cubicBezTo>
                    <a:cubicBezTo>
                      <a:pt x="5178" y="3320"/>
                      <a:pt x="5163" y="3325"/>
                      <a:pt x="5163" y="3333"/>
                    </a:cubicBezTo>
                    <a:cubicBezTo>
                      <a:pt x="5163" y="3342"/>
                      <a:pt x="5178" y="3347"/>
                      <a:pt x="5178" y="3354"/>
                    </a:cubicBezTo>
                    <a:cubicBezTo>
                      <a:pt x="5178" y="3465"/>
                      <a:pt x="5178" y="3465"/>
                      <a:pt x="5178" y="3465"/>
                    </a:cubicBezTo>
                    <a:cubicBezTo>
                      <a:pt x="5178" y="3469"/>
                      <a:pt x="5162" y="3481"/>
                      <a:pt x="5161" y="3488"/>
                    </a:cubicBezTo>
                    <a:cubicBezTo>
                      <a:pt x="5157" y="3503"/>
                      <a:pt x="5158" y="3525"/>
                      <a:pt x="5139" y="3536"/>
                    </a:cubicBezTo>
                    <a:cubicBezTo>
                      <a:pt x="5134" y="3539"/>
                      <a:pt x="5138" y="3548"/>
                      <a:pt x="5140" y="3555"/>
                    </a:cubicBezTo>
                    <a:cubicBezTo>
                      <a:pt x="5127" y="3553"/>
                      <a:pt x="5118" y="3563"/>
                      <a:pt x="5111" y="3575"/>
                    </a:cubicBezTo>
                    <a:cubicBezTo>
                      <a:pt x="5097" y="3600"/>
                      <a:pt x="5098" y="3657"/>
                      <a:pt x="5125" y="3671"/>
                    </a:cubicBezTo>
                    <a:cubicBezTo>
                      <a:pt x="5135" y="3677"/>
                      <a:pt x="5141" y="3683"/>
                      <a:pt x="5137" y="3693"/>
                    </a:cubicBezTo>
                    <a:cubicBezTo>
                      <a:pt x="5147" y="3703"/>
                      <a:pt x="5161" y="3713"/>
                      <a:pt x="5159" y="3729"/>
                    </a:cubicBezTo>
                    <a:cubicBezTo>
                      <a:pt x="5157" y="3747"/>
                      <a:pt x="5161" y="3768"/>
                      <a:pt x="5178" y="3776"/>
                    </a:cubicBezTo>
                    <a:cubicBezTo>
                      <a:pt x="5178" y="3880"/>
                      <a:pt x="5178" y="3880"/>
                      <a:pt x="5178" y="3880"/>
                    </a:cubicBezTo>
                    <a:cubicBezTo>
                      <a:pt x="5178" y="3884"/>
                      <a:pt x="5162" y="3896"/>
                      <a:pt x="5161" y="3901"/>
                    </a:cubicBezTo>
                    <a:cubicBezTo>
                      <a:pt x="5159" y="3913"/>
                      <a:pt x="5162" y="3928"/>
                      <a:pt x="5153" y="3939"/>
                    </a:cubicBezTo>
                    <a:cubicBezTo>
                      <a:pt x="5142" y="3950"/>
                      <a:pt x="5142" y="3967"/>
                      <a:pt x="5139" y="3983"/>
                    </a:cubicBezTo>
                    <a:cubicBezTo>
                      <a:pt x="5130" y="3984"/>
                      <a:pt x="5115" y="3988"/>
                      <a:pt x="5115" y="4002"/>
                    </a:cubicBezTo>
                    <a:cubicBezTo>
                      <a:pt x="5113" y="5734"/>
                      <a:pt x="5113" y="5734"/>
                      <a:pt x="5113" y="5734"/>
                    </a:cubicBezTo>
                    <a:cubicBezTo>
                      <a:pt x="5143" y="5762"/>
                      <a:pt x="5164" y="5804"/>
                      <a:pt x="5161" y="5856"/>
                    </a:cubicBezTo>
                    <a:cubicBezTo>
                      <a:pt x="5160" y="5865"/>
                      <a:pt x="5178" y="5869"/>
                      <a:pt x="5178" y="5875"/>
                    </a:cubicBezTo>
                    <a:cubicBezTo>
                      <a:pt x="5178" y="5954"/>
                      <a:pt x="5178" y="5954"/>
                      <a:pt x="5178" y="5954"/>
                    </a:cubicBezTo>
                    <a:cubicBezTo>
                      <a:pt x="5178" y="5956"/>
                      <a:pt x="5161" y="5962"/>
                      <a:pt x="5161" y="5964"/>
                    </a:cubicBezTo>
                    <a:cubicBezTo>
                      <a:pt x="5161" y="6434"/>
                      <a:pt x="5161" y="6434"/>
                      <a:pt x="5161" y="6434"/>
                    </a:cubicBezTo>
                    <a:cubicBezTo>
                      <a:pt x="5161" y="6436"/>
                      <a:pt x="5177" y="6442"/>
                      <a:pt x="5177" y="6444"/>
                    </a:cubicBezTo>
                    <a:cubicBezTo>
                      <a:pt x="5179" y="6567"/>
                      <a:pt x="5180" y="6671"/>
                      <a:pt x="5177" y="6795"/>
                    </a:cubicBezTo>
                    <a:cubicBezTo>
                      <a:pt x="5177" y="6798"/>
                      <a:pt x="5159" y="6810"/>
                      <a:pt x="5159" y="6817"/>
                    </a:cubicBezTo>
                    <a:cubicBezTo>
                      <a:pt x="5162" y="6910"/>
                      <a:pt x="5194" y="7013"/>
                      <a:pt x="5173" y="7105"/>
                    </a:cubicBezTo>
                    <a:cubicBezTo>
                      <a:pt x="5182" y="7163"/>
                      <a:pt x="5176" y="7223"/>
                      <a:pt x="5167" y="7272"/>
                    </a:cubicBezTo>
                    <a:cubicBezTo>
                      <a:pt x="5151" y="7366"/>
                      <a:pt x="5165" y="7471"/>
                      <a:pt x="5176" y="7556"/>
                    </a:cubicBezTo>
                    <a:cubicBezTo>
                      <a:pt x="5184" y="7615"/>
                      <a:pt x="5174" y="7665"/>
                      <a:pt x="5161" y="7703"/>
                    </a:cubicBezTo>
                    <a:cubicBezTo>
                      <a:pt x="5161" y="8105"/>
                      <a:pt x="5161" y="8105"/>
                      <a:pt x="5161" y="8105"/>
                    </a:cubicBezTo>
                    <a:cubicBezTo>
                      <a:pt x="5161" y="8109"/>
                      <a:pt x="5178" y="8121"/>
                      <a:pt x="5178" y="8125"/>
                    </a:cubicBezTo>
                    <a:cubicBezTo>
                      <a:pt x="5178" y="8225"/>
                      <a:pt x="5178" y="8225"/>
                      <a:pt x="5178" y="8225"/>
                    </a:cubicBezTo>
                    <a:cubicBezTo>
                      <a:pt x="5178" y="8227"/>
                      <a:pt x="5162" y="8233"/>
                      <a:pt x="5162" y="8235"/>
                    </a:cubicBezTo>
                    <a:cubicBezTo>
                      <a:pt x="5157" y="8288"/>
                      <a:pt x="5137" y="8332"/>
                      <a:pt x="5113" y="8363"/>
                    </a:cubicBezTo>
                    <a:cubicBezTo>
                      <a:pt x="5113" y="9235"/>
                      <a:pt x="5113" y="9235"/>
                      <a:pt x="5113" y="9235"/>
                    </a:cubicBezTo>
                    <a:cubicBezTo>
                      <a:pt x="5130" y="9255"/>
                      <a:pt x="5148" y="9279"/>
                      <a:pt x="5158" y="9312"/>
                    </a:cubicBezTo>
                    <a:cubicBezTo>
                      <a:pt x="5163" y="9327"/>
                      <a:pt x="5157" y="9345"/>
                      <a:pt x="5160" y="9361"/>
                    </a:cubicBezTo>
                    <a:cubicBezTo>
                      <a:pt x="5161" y="9364"/>
                      <a:pt x="5175" y="9369"/>
                      <a:pt x="5176" y="9370"/>
                    </a:cubicBezTo>
                    <a:cubicBezTo>
                      <a:pt x="5181" y="9409"/>
                      <a:pt x="5181" y="9455"/>
                      <a:pt x="5160" y="9474"/>
                    </a:cubicBezTo>
                    <a:cubicBezTo>
                      <a:pt x="5161" y="9541"/>
                      <a:pt x="5177" y="9601"/>
                      <a:pt x="5177" y="9665"/>
                    </a:cubicBezTo>
                    <a:cubicBezTo>
                      <a:pt x="5159" y="10191"/>
                      <a:pt x="5159" y="10191"/>
                      <a:pt x="5159" y="10191"/>
                    </a:cubicBezTo>
                    <a:cubicBezTo>
                      <a:pt x="5164" y="10193"/>
                      <a:pt x="5177" y="10199"/>
                      <a:pt x="5177" y="10201"/>
                    </a:cubicBezTo>
                    <a:cubicBezTo>
                      <a:pt x="5180" y="10324"/>
                      <a:pt x="5180" y="10428"/>
                      <a:pt x="5177" y="10552"/>
                    </a:cubicBezTo>
                    <a:cubicBezTo>
                      <a:pt x="5177" y="10555"/>
                      <a:pt x="5161" y="10567"/>
                      <a:pt x="5161" y="10571"/>
                    </a:cubicBezTo>
                    <a:cubicBezTo>
                      <a:pt x="5161" y="11862"/>
                      <a:pt x="5161" y="11862"/>
                      <a:pt x="5161" y="11862"/>
                    </a:cubicBezTo>
                    <a:cubicBezTo>
                      <a:pt x="5161" y="11866"/>
                      <a:pt x="5178" y="11878"/>
                      <a:pt x="5178" y="11882"/>
                    </a:cubicBezTo>
                    <a:cubicBezTo>
                      <a:pt x="5178" y="11982"/>
                      <a:pt x="5178" y="11982"/>
                      <a:pt x="5178" y="11982"/>
                    </a:cubicBezTo>
                    <a:cubicBezTo>
                      <a:pt x="5178" y="11984"/>
                      <a:pt x="5162" y="11990"/>
                      <a:pt x="5162" y="11992"/>
                    </a:cubicBezTo>
                    <a:cubicBezTo>
                      <a:pt x="5156" y="12044"/>
                      <a:pt x="5139" y="12087"/>
                      <a:pt x="5105" y="12130"/>
                    </a:cubicBezTo>
                    <a:cubicBezTo>
                      <a:pt x="5104" y="12986"/>
                      <a:pt x="5104" y="12986"/>
                      <a:pt x="5104" y="12986"/>
                    </a:cubicBezTo>
                    <a:cubicBezTo>
                      <a:pt x="5137" y="13016"/>
                      <a:pt x="5166" y="13054"/>
                      <a:pt x="5160" y="13118"/>
                    </a:cubicBezTo>
                    <a:cubicBezTo>
                      <a:pt x="5164" y="13120"/>
                      <a:pt x="5176" y="13126"/>
                      <a:pt x="5176" y="13127"/>
                    </a:cubicBezTo>
                    <a:cubicBezTo>
                      <a:pt x="5181" y="13166"/>
                      <a:pt x="5181" y="13211"/>
                      <a:pt x="5161" y="13230"/>
                    </a:cubicBezTo>
                    <a:cubicBezTo>
                      <a:pt x="5161" y="14374"/>
                      <a:pt x="5161" y="14374"/>
                      <a:pt x="5161" y="14374"/>
                    </a:cubicBezTo>
                    <a:cubicBezTo>
                      <a:pt x="5161" y="14377"/>
                      <a:pt x="5178" y="14390"/>
                      <a:pt x="5178" y="14393"/>
                    </a:cubicBezTo>
                    <a:cubicBezTo>
                      <a:pt x="5178" y="14625"/>
                      <a:pt x="5178" y="14625"/>
                      <a:pt x="5178" y="14625"/>
                    </a:cubicBezTo>
                    <a:cubicBezTo>
                      <a:pt x="5178" y="14627"/>
                      <a:pt x="5161" y="14633"/>
                      <a:pt x="5161" y="14635"/>
                    </a:cubicBezTo>
                    <a:cubicBezTo>
                      <a:pt x="5161" y="14723"/>
                      <a:pt x="5161" y="14723"/>
                      <a:pt x="5161" y="14723"/>
                    </a:cubicBezTo>
                    <a:cubicBezTo>
                      <a:pt x="5161" y="14727"/>
                      <a:pt x="5180" y="14740"/>
                      <a:pt x="5179" y="14746"/>
                    </a:cubicBezTo>
                    <a:cubicBezTo>
                      <a:pt x="5170" y="14787"/>
                      <a:pt x="5180" y="14833"/>
                      <a:pt x="5205" y="14855"/>
                    </a:cubicBezTo>
                    <a:cubicBezTo>
                      <a:pt x="5216" y="14865"/>
                      <a:pt x="5221" y="14889"/>
                      <a:pt x="5228" y="14890"/>
                    </a:cubicBezTo>
                    <a:cubicBezTo>
                      <a:pt x="5300" y="14895"/>
                      <a:pt x="5300" y="14895"/>
                      <a:pt x="5300" y="14895"/>
                    </a:cubicBezTo>
                    <a:cubicBezTo>
                      <a:pt x="5300" y="14911"/>
                      <a:pt x="5300" y="14911"/>
                      <a:pt x="5300" y="14911"/>
                    </a:cubicBezTo>
                    <a:cubicBezTo>
                      <a:pt x="5316" y="14912"/>
                      <a:pt x="5335" y="14917"/>
                      <a:pt x="5346" y="14895"/>
                    </a:cubicBezTo>
                    <a:cubicBezTo>
                      <a:pt x="5373" y="14894"/>
                      <a:pt x="5408" y="14895"/>
                      <a:pt x="5431" y="14886"/>
                    </a:cubicBezTo>
                    <a:cubicBezTo>
                      <a:pt x="5447" y="14880"/>
                      <a:pt x="5463" y="14856"/>
                      <a:pt x="5466" y="14844"/>
                    </a:cubicBezTo>
                    <a:cubicBezTo>
                      <a:pt x="5484" y="14774"/>
                      <a:pt x="5484" y="14774"/>
                      <a:pt x="5484" y="14774"/>
                    </a:cubicBezTo>
                    <a:cubicBezTo>
                      <a:pt x="5488" y="14722"/>
                      <a:pt x="5482" y="14667"/>
                      <a:pt x="5487" y="14619"/>
                    </a:cubicBezTo>
                    <a:cubicBezTo>
                      <a:pt x="5506" y="14619"/>
                      <a:pt x="5506" y="14619"/>
                      <a:pt x="5506" y="14619"/>
                    </a:cubicBezTo>
                    <a:cubicBezTo>
                      <a:pt x="5505" y="14590"/>
                      <a:pt x="5512" y="14567"/>
                      <a:pt x="5520" y="14545"/>
                    </a:cubicBezTo>
                    <a:cubicBezTo>
                      <a:pt x="5529" y="14548"/>
                      <a:pt x="5536" y="14542"/>
                      <a:pt x="5535" y="14532"/>
                    </a:cubicBezTo>
                    <a:cubicBezTo>
                      <a:pt x="5551" y="14523"/>
                      <a:pt x="5566" y="14509"/>
                      <a:pt x="5569" y="14495"/>
                    </a:cubicBezTo>
                    <a:cubicBezTo>
                      <a:pt x="5573" y="14476"/>
                      <a:pt x="5577" y="14455"/>
                      <a:pt x="5575" y="14432"/>
                    </a:cubicBezTo>
                    <a:cubicBezTo>
                      <a:pt x="5593" y="14432"/>
                      <a:pt x="5593" y="14432"/>
                      <a:pt x="5593" y="14432"/>
                    </a:cubicBezTo>
                    <a:cubicBezTo>
                      <a:pt x="5596" y="14374"/>
                      <a:pt x="5598" y="14316"/>
                      <a:pt x="5597" y="14253"/>
                    </a:cubicBezTo>
                    <a:cubicBezTo>
                      <a:pt x="5620" y="14166"/>
                      <a:pt x="5620" y="14166"/>
                      <a:pt x="5620" y="14166"/>
                    </a:cubicBezTo>
                    <a:cubicBezTo>
                      <a:pt x="5641" y="14135"/>
                      <a:pt x="5657" y="14104"/>
                      <a:pt x="5685" y="14078"/>
                    </a:cubicBezTo>
                    <a:cubicBezTo>
                      <a:pt x="5703" y="14009"/>
                      <a:pt x="5703" y="14009"/>
                      <a:pt x="5703" y="14009"/>
                    </a:cubicBezTo>
                    <a:cubicBezTo>
                      <a:pt x="5705" y="13985"/>
                      <a:pt x="5699" y="13959"/>
                      <a:pt x="5711" y="13942"/>
                    </a:cubicBezTo>
                    <a:cubicBezTo>
                      <a:pt x="5726" y="13819"/>
                      <a:pt x="5721" y="13689"/>
                      <a:pt x="5715" y="13565"/>
                    </a:cubicBezTo>
                    <a:cubicBezTo>
                      <a:pt x="5729" y="13476"/>
                      <a:pt x="5729" y="13476"/>
                      <a:pt x="5729" y="13476"/>
                    </a:cubicBezTo>
                    <a:cubicBezTo>
                      <a:pt x="5730" y="13465"/>
                      <a:pt x="5748" y="13454"/>
                      <a:pt x="5759" y="13445"/>
                    </a:cubicBezTo>
                    <a:cubicBezTo>
                      <a:pt x="5760" y="13444"/>
                      <a:pt x="5759" y="13431"/>
                      <a:pt x="5759" y="13427"/>
                    </a:cubicBezTo>
                    <a:cubicBezTo>
                      <a:pt x="5770" y="13427"/>
                      <a:pt x="5809" y="13423"/>
                      <a:pt x="5812" y="13427"/>
                    </a:cubicBezTo>
                    <a:cubicBezTo>
                      <a:pt x="5830" y="13448"/>
                      <a:pt x="5839" y="13468"/>
                      <a:pt x="5857" y="13496"/>
                    </a:cubicBezTo>
                    <a:cubicBezTo>
                      <a:pt x="5863" y="14860"/>
                      <a:pt x="5863" y="14860"/>
                      <a:pt x="5863" y="14860"/>
                    </a:cubicBezTo>
                    <a:cubicBezTo>
                      <a:pt x="5863" y="14871"/>
                      <a:pt x="5869" y="14883"/>
                      <a:pt x="5868" y="14895"/>
                    </a:cubicBezTo>
                    <a:cubicBezTo>
                      <a:pt x="5858" y="14953"/>
                      <a:pt x="5844" y="15001"/>
                      <a:pt x="5807" y="15037"/>
                    </a:cubicBezTo>
                    <a:cubicBezTo>
                      <a:pt x="5804" y="15041"/>
                      <a:pt x="5800" y="15051"/>
                      <a:pt x="5788" y="15046"/>
                    </a:cubicBezTo>
                    <a:cubicBezTo>
                      <a:pt x="5794" y="15065"/>
                      <a:pt x="5778" y="15081"/>
                      <a:pt x="5777" y="15090"/>
                    </a:cubicBezTo>
                    <a:cubicBezTo>
                      <a:pt x="5773" y="15127"/>
                      <a:pt x="5767" y="15156"/>
                      <a:pt x="5789" y="15172"/>
                    </a:cubicBezTo>
                    <a:cubicBezTo>
                      <a:pt x="5789" y="15194"/>
                      <a:pt x="5794" y="15220"/>
                      <a:pt x="5783" y="15238"/>
                    </a:cubicBezTo>
                    <a:cubicBezTo>
                      <a:pt x="5784" y="15241"/>
                      <a:pt x="5791" y="15241"/>
                      <a:pt x="5790" y="15237"/>
                    </a:cubicBezTo>
                    <a:cubicBezTo>
                      <a:pt x="5801" y="15301"/>
                      <a:pt x="5792" y="15356"/>
                      <a:pt x="5769" y="15390"/>
                    </a:cubicBezTo>
                    <a:cubicBezTo>
                      <a:pt x="5783" y="15453"/>
                      <a:pt x="5754" y="15501"/>
                      <a:pt x="5719" y="15525"/>
                    </a:cubicBezTo>
                    <a:cubicBezTo>
                      <a:pt x="5694" y="15560"/>
                      <a:pt x="5661" y="15590"/>
                      <a:pt x="5640" y="15628"/>
                    </a:cubicBezTo>
                    <a:cubicBezTo>
                      <a:pt x="5621" y="15640"/>
                      <a:pt x="5600" y="15660"/>
                      <a:pt x="5569" y="15659"/>
                    </a:cubicBezTo>
                    <a:cubicBezTo>
                      <a:pt x="5481" y="15646"/>
                      <a:pt x="5481" y="15646"/>
                      <a:pt x="5481" y="15646"/>
                    </a:cubicBezTo>
                    <a:cubicBezTo>
                      <a:pt x="5359" y="15646"/>
                      <a:pt x="5359" y="15646"/>
                      <a:pt x="5359" y="15646"/>
                    </a:cubicBezTo>
                    <a:cubicBezTo>
                      <a:pt x="5358" y="15652"/>
                      <a:pt x="5353" y="15658"/>
                      <a:pt x="5344" y="15657"/>
                    </a:cubicBezTo>
                    <a:cubicBezTo>
                      <a:pt x="5314" y="15653"/>
                      <a:pt x="5289" y="15654"/>
                      <a:pt x="5270" y="15668"/>
                    </a:cubicBezTo>
                    <a:cubicBezTo>
                      <a:pt x="4923" y="15668"/>
                      <a:pt x="4923" y="15668"/>
                      <a:pt x="4923" y="15668"/>
                    </a:cubicBezTo>
                    <a:cubicBezTo>
                      <a:pt x="4920" y="15673"/>
                      <a:pt x="4918" y="15681"/>
                      <a:pt x="4913" y="15681"/>
                    </a:cubicBezTo>
                    <a:cubicBezTo>
                      <a:pt x="4716" y="15681"/>
                      <a:pt x="4716" y="15681"/>
                      <a:pt x="4716" y="15681"/>
                    </a:cubicBezTo>
                    <a:cubicBezTo>
                      <a:pt x="4708" y="15681"/>
                      <a:pt x="4704" y="15670"/>
                      <a:pt x="4697" y="15668"/>
                    </a:cubicBezTo>
                    <a:cubicBezTo>
                      <a:pt x="4686" y="15665"/>
                      <a:pt x="4651" y="15672"/>
                      <a:pt x="4644" y="15667"/>
                    </a:cubicBezTo>
                    <a:cubicBezTo>
                      <a:pt x="4622" y="15651"/>
                      <a:pt x="4581" y="15656"/>
                      <a:pt x="4553" y="15653"/>
                    </a:cubicBezTo>
                    <a:cubicBezTo>
                      <a:pt x="4396" y="15637"/>
                      <a:pt x="4206" y="15647"/>
                      <a:pt x="4035" y="15649"/>
                    </a:cubicBezTo>
                    <a:cubicBezTo>
                      <a:pt x="3905" y="15650"/>
                      <a:pt x="3767" y="15652"/>
                      <a:pt x="3638" y="15667"/>
                    </a:cubicBezTo>
                    <a:cubicBezTo>
                      <a:pt x="3597" y="15656"/>
                      <a:pt x="3539" y="15653"/>
                      <a:pt x="3477" y="15658"/>
                    </a:cubicBezTo>
                    <a:cubicBezTo>
                      <a:pt x="3473" y="15658"/>
                      <a:pt x="3460" y="15658"/>
                      <a:pt x="3466" y="15648"/>
                    </a:cubicBezTo>
                    <a:cubicBezTo>
                      <a:pt x="3435" y="15643"/>
                      <a:pt x="3411" y="15643"/>
                      <a:pt x="3395" y="15659"/>
                    </a:cubicBezTo>
                    <a:cubicBezTo>
                      <a:pt x="3329" y="15659"/>
                      <a:pt x="3329" y="15659"/>
                      <a:pt x="3329" y="15659"/>
                    </a:cubicBezTo>
                    <a:cubicBezTo>
                      <a:pt x="3324" y="15659"/>
                      <a:pt x="3321" y="15651"/>
                      <a:pt x="3318" y="15645"/>
                    </a:cubicBezTo>
                    <a:cubicBezTo>
                      <a:pt x="3309" y="15649"/>
                      <a:pt x="3300" y="15644"/>
                      <a:pt x="3303" y="15633"/>
                    </a:cubicBezTo>
                    <a:cubicBezTo>
                      <a:pt x="3282" y="15619"/>
                      <a:pt x="3277" y="15594"/>
                      <a:pt x="3266" y="15575"/>
                    </a:cubicBezTo>
                    <a:cubicBezTo>
                      <a:pt x="3258" y="15562"/>
                      <a:pt x="3241" y="15550"/>
                      <a:pt x="3226" y="15548"/>
                    </a:cubicBezTo>
                    <a:cubicBezTo>
                      <a:pt x="3200" y="15544"/>
                      <a:pt x="3176" y="15546"/>
                      <a:pt x="3155" y="15550"/>
                    </a:cubicBezTo>
                    <a:cubicBezTo>
                      <a:pt x="3102" y="15630"/>
                      <a:pt x="3102" y="15630"/>
                      <a:pt x="3102" y="15630"/>
                    </a:cubicBezTo>
                    <a:cubicBezTo>
                      <a:pt x="3111" y="15648"/>
                      <a:pt x="3092" y="15647"/>
                      <a:pt x="3081" y="15644"/>
                    </a:cubicBezTo>
                    <a:cubicBezTo>
                      <a:pt x="3080" y="15650"/>
                      <a:pt x="3084" y="15659"/>
                      <a:pt x="3077" y="15659"/>
                    </a:cubicBezTo>
                    <a:cubicBezTo>
                      <a:pt x="3036" y="15660"/>
                      <a:pt x="2994" y="15648"/>
                      <a:pt x="2950" y="15646"/>
                    </a:cubicBezTo>
                    <a:cubicBezTo>
                      <a:pt x="2613" y="15646"/>
                      <a:pt x="2613" y="15646"/>
                      <a:pt x="2613" y="15646"/>
                    </a:cubicBezTo>
                    <a:cubicBezTo>
                      <a:pt x="2613" y="15650"/>
                      <a:pt x="2617" y="15661"/>
                      <a:pt x="2610" y="15659"/>
                    </a:cubicBezTo>
                    <a:cubicBezTo>
                      <a:pt x="2575" y="15651"/>
                      <a:pt x="2531" y="15654"/>
                      <a:pt x="2506" y="15668"/>
                    </a:cubicBezTo>
                    <a:cubicBezTo>
                      <a:pt x="2147" y="15668"/>
                      <a:pt x="2147" y="15668"/>
                      <a:pt x="2147" y="15668"/>
                    </a:cubicBezTo>
                    <a:cubicBezTo>
                      <a:pt x="2158" y="15691"/>
                      <a:pt x="2123" y="15674"/>
                      <a:pt x="2117" y="15682"/>
                    </a:cubicBezTo>
                    <a:cubicBezTo>
                      <a:pt x="2096" y="15709"/>
                      <a:pt x="2040" y="15723"/>
                      <a:pt x="1999" y="15687"/>
                    </a:cubicBezTo>
                    <a:cubicBezTo>
                      <a:pt x="1987" y="15684"/>
                      <a:pt x="1966" y="15682"/>
                      <a:pt x="1952" y="15668"/>
                    </a:cubicBezTo>
                    <a:cubicBezTo>
                      <a:pt x="1948" y="15664"/>
                      <a:pt x="1918" y="15668"/>
                      <a:pt x="1909" y="15668"/>
                    </a:cubicBezTo>
                    <a:cubicBezTo>
                      <a:pt x="1906" y="15673"/>
                      <a:pt x="1904" y="15679"/>
                      <a:pt x="1902" y="15679"/>
                    </a:cubicBezTo>
                    <a:cubicBezTo>
                      <a:pt x="1865" y="15683"/>
                      <a:pt x="1827" y="15681"/>
                      <a:pt x="1808" y="15665"/>
                    </a:cubicBezTo>
                    <a:cubicBezTo>
                      <a:pt x="1798" y="15658"/>
                      <a:pt x="1794" y="15635"/>
                      <a:pt x="1799" y="15619"/>
                    </a:cubicBezTo>
                    <a:cubicBezTo>
                      <a:pt x="1800" y="15614"/>
                      <a:pt x="1810" y="15613"/>
                      <a:pt x="1815" y="15606"/>
                    </a:cubicBezTo>
                    <a:cubicBezTo>
                      <a:pt x="1813" y="15603"/>
                      <a:pt x="1799" y="15598"/>
                      <a:pt x="1809" y="15592"/>
                    </a:cubicBezTo>
                    <a:cubicBezTo>
                      <a:pt x="1827" y="15581"/>
                      <a:pt x="1838" y="15570"/>
                      <a:pt x="1854" y="15559"/>
                    </a:cubicBezTo>
                    <a:cubicBezTo>
                      <a:pt x="1857" y="15556"/>
                      <a:pt x="1873" y="15559"/>
                      <a:pt x="1877" y="15559"/>
                    </a:cubicBezTo>
                    <a:cubicBezTo>
                      <a:pt x="1880" y="15554"/>
                      <a:pt x="1882" y="15549"/>
                      <a:pt x="1881" y="15549"/>
                    </a:cubicBezTo>
                    <a:cubicBezTo>
                      <a:pt x="1935" y="15538"/>
                      <a:pt x="1985" y="15534"/>
                      <a:pt x="2025" y="15546"/>
                    </a:cubicBezTo>
                    <a:cubicBezTo>
                      <a:pt x="2231" y="15546"/>
                      <a:pt x="2231" y="15546"/>
                      <a:pt x="2231" y="15546"/>
                    </a:cubicBezTo>
                    <a:cubicBezTo>
                      <a:pt x="2228" y="15568"/>
                      <a:pt x="2261" y="15560"/>
                      <a:pt x="2268" y="15555"/>
                    </a:cubicBezTo>
                    <a:cubicBezTo>
                      <a:pt x="2288" y="15542"/>
                      <a:pt x="2312" y="15533"/>
                      <a:pt x="2335" y="15512"/>
                    </a:cubicBezTo>
                    <a:cubicBezTo>
                      <a:pt x="2344" y="15492"/>
                      <a:pt x="2370" y="15476"/>
                      <a:pt x="2399" y="15458"/>
                    </a:cubicBezTo>
                    <a:cubicBezTo>
                      <a:pt x="2740" y="15459"/>
                      <a:pt x="3089" y="15455"/>
                      <a:pt x="3428" y="15462"/>
                    </a:cubicBezTo>
                    <a:cubicBezTo>
                      <a:pt x="3430" y="15463"/>
                      <a:pt x="3435" y="15478"/>
                      <a:pt x="3439" y="15479"/>
                    </a:cubicBezTo>
                    <a:cubicBezTo>
                      <a:pt x="3451" y="15484"/>
                      <a:pt x="3469" y="15480"/>
                      <a:pt x="3472" y="15485"/>
                    </a:cubicBezTo>
                    <a:cubicBezTo>
                      <a:pt x="3495" y="15516"/>
                      <a:pt x="3527" y="15528"/>
                      <a:pt x="3556" y="15547"/>
                    </a:cubicBezTo>
                    <a:cubicBezTo>
                      <a:pt x="3589" y="15540"/>
                      <a:pt x="3626" y="15533"/>
                      <a:pt x="3656" y="15536"/>
                    </a:cubicBezTo>
                    <a:cubicBezTo>
                      <a:pt x="3702" y="15525"/>
                      <a:pt x="3726" y="15505"/>
                      <a:pt x="3743" y="15479"/>
                    </a:cubicBezTo>
                    <a:cubicBezTo>
                      <a:pt x="3751" y="15481"/>
                      <a:pt x="3760" y="15480"/>
                      <a:pt x="3759" y="15471"/>
                    </a:cubicBezTo>
                    <a:cubicBezTo>
                      <a:pt x="3755" y="15449"/>
                      <a:pt x="3779" y="15462"/>
                      <a:pt x="3786" y="15460"/>
                    </a:cubicBezTo>
                    <a:cubicBezTo>
                      <a:pt x="3793" y="15457"/>
                      <a:pt x="3803" y="15442"/>
                      <a:pt x="3808" y="15441"/>
                    </a:cubicBezTo>
                    <a:cubicBezTo>
                      <a:pt x="3813" y="15439"/>
                      <a:pt x="3831" y="15441"/>
                      <a:pt x="3835" y="15441"/>
                    </a:cubicBezTo>
                    <a:cubicBezTo>
                      <a:pt x="3831" y="15419"/>
                      <a:pt x="3860" y="15427"/>
                      <a:pt x="3871" y="15424"/>
                    </a:cubicBezTo>
                    <a:cubicBezTo>
                      <a:pt x="3885" y="15419"/>
                      <a:pt x="3900" y="15406"/>
                      <a:pt x="3908" y="15406"/>
                    </a:cubicBezTo>
                    <a:cubicBezTo>
                      <a:pt x="3968" y="15408"/>
                      <a:pt x="3968" y="15408"/>
                      <a:pt x="3968" y="15408"/>
                    </a:cubicBezTo>
                    <a:cubicBezTo>
                      <a:pt x="4071" y="15430"/>
                      <a:pt x="4225" y="15412"/>
                      <a:pt x="4350" y="15417"/>
                    </a:cubicBezTo>
                    <a:cubicBezTo>
                      <a:pt x="4362" y="15418"/>
                      <a:pt x="4370" y="15398"/>
                      <a:pt x="4382" y="15388"/>
                    </a:cubicBezTo>
                    <a:cubicBezTo>
                      <a:pt x="4377" y="15376"/>
                      <a:pt x="4391" y="15374"/>
                      <a:pt x="4397" y="15367"/>
                    </a:cubicBezTo>
                    <a:cubicBezTo>
                      <a:pt x="4413" y="15349"/>
                      <a:pt x="4436" y="15342"/>
                      <a:pt x="4454" y="15329"/>
                    </a:cubicBezTo>
                    <a:cubicBezTo>
                      <a:pt x="4466" y="15320"/>
                      <a:pt x="4486" y="15329"/>
                      <a:pt x="4501" y="15332"/>
                    </a:cubicBezTo>
                    <a:cubicBezTo>
                      <a:pt x="4501" y="15350"/>
                      <a:pt x="4501" y="15350"/>
                      <a:pt x="4501" y="15350"/>
                    </a:cubicBezTo>
                    <a:cubicBezTo>
                      <a:pt x="4520" y="15340"/>
                      <a:pt x="4513" y="15363"/>
                      <a:pt x="4512" y="15371"/>
                    </a:cubicBezTo>
                    <a:cubicBezTo>
                      <a:pt x="4537" y="15371"/>
                      <a:pt x="4537" y="15371"/>
                      <a:pt x="4537" y="15371"/>
                    </a:cubicBezTo>
                    <a:cubicBezTo>
                      <a:pt x="4537" y="15379"/>
                      <a:pt x="4531" y="15393"/>
                      <a:pt x="4544" y="15396"/>
                    </a:cubicBezTo>
                    <a:cubicBezTo>
                      <a:pt x="4548" y="15415"/>
                      <a:pt x="4569" y="15399"/>
                      <a:pt x="4574" y="15418"/>
                    </a:cubicBezTo>
                    <a:cubicBezTo>
                      <a:pt x="4586" y="15419"/>
                      <a:pt x="4601" y="15421"/>
                      <a:pt x="4610" y="15410"/>
                    </a:cubicBezTo>
                    <a:cubicBezTo>
                      <a:pt x="4614" y="15405"/>
                      <a:pt x="4613" y="15399"/>
                      <a:pt x="4614" y="15393"/>
                    </a:cubicBezTo>
                    <a:cubicBezTo>
                      <a:pt x="4633" y="15393"/>
                      <a:pt x="4633" y="15393"/>
                      <a:pt x="4633" y="15393"/>
                    </a:cubicBezTo>
                    <a:cubicBezTo>
                      <a:pt x="4632" y="15385"/>
                      <a:pt x="4630" y="15372"/>
                      <a:pt x="4641" y="15372"/>
                    </a:cubicBezTo>
                    <a:cubicBezTo>
                      <a:pt x="4650" y="15372"/>
                      <a:pt x="4655" y="15367"/>
                      <a:pt x="4655" y="15358"/>
                    </a:cubicBezTo>
                    <a:cubicBezTo>
                      <a:pt x="4655" y="15347"/>
                      <a:pt x="4668" y="15349"/>
                      <a:pt x="4677" y="15350"/>
                    </a:cubicBezTo>
                    <a:cubicBezTo>
                      <a:pt x="4676" y="15341"/>
                      <a:pt x="4674" y="15328"/>
                      <a:pt x="4684" y="15328"/>
                    </a:cubicBezTo>
                    <a:cubicBezTo>
                      <a:pt x="4874" y="15327"/>
                      <a:pt x="5072" y="15332"/>
                      <a:pt x="5249" y="15319"/>
                    </a:cubicBezTo>
                    <a:cubicBezTo>
                      <a:pt x="5272" y="15300"/>
                      <a:pt x="5304" y="15292"/>
                      <a:pt x="5319" y="15266"/>
                    </a:cubicBezTo>
                    <a:cubicBezTo>
                      <a:pt x="5325" y="15255"/>
                      <a:pt x="5329" y="15243"/>
                      <a:pt x="5330" y="15233"/>
                    </a:cubicBezTo>
                    <a:cubicBezTo>
                      <a:pt x="5353" y="15236"/>
                      <a:pt x="5343" y="15206"/>
                      <a:pt x="5341" y="15194"/>
                    </a:cubicBezTo>
                    <a:cubicBezTo>
                      <a:pt x="5339" y="15185"/>
                      <a:pt x="5333" y="15174"/>
                      <a:pt x="5323" y="15171"/>
                    </a:cubicBezTo>
                    <a:cubicBezTo>
                      <a:pt x="5329" y="15155"/>
                      <a:pt x="5309" y="15149"/>
                      <a:pt x="5305" y="15135"/>
                    </a:cubicBezTo>
                    <a:cubicBezTo>
                      <a:pt x="5299" y="15136"/>
                      <a:pt x="5294" y="15132"/>
                      <a:pt x="5287" y="15124"/>
                    </a:cubicBezTo>
                    <a:cubicBezTo>
                      <a:pt x="5273" y="15109"/>
                      <a:pt x="5223" y="15114"/>
                      <a:pt x="5204" y="15114"/>
                    </a:cubicBezTo>
                    <a:cubicBezTo>
                      <a:pt x="5157" y="15095"/>
                      <a:pt x="5123" y="15074"/>
                      <a:pt x="5093" y="15048"/>
                    </a:cubicBezTo>
                    <a:cubicBezTo>
                      <a:pt x="5087" y="15042"/>
                      <a:pt x="5079" y="15044"/>
                      <a:pt x="5073" y="15044"/>
                    </a:cubicBezTo>
                    <a:cubicBezTo>
                      <a:pt x="5073" y="15021"/>
                      <a:pt x="5073" y="15021"/>
                      <a:pt x="5073" y="15021"/>
                    </a:cubicBezTo>
                    <a:cubicBezTo>
                      <a:pt x="5053" y="15021"/>
                      <a:pt x="5053" y="15021"/>
                      <a:pt x="5053" y="15021"/>
                    </a:cubicBezTo>
                    <a:cubicBezTo>
                      <a:pt x="5047" y="15004"/>
                      <a:pt x="5035" y="14986"/>
                      <a:pt x="5016" y="14980"/>
                    </a:cubicBezTo>
                    <a:cubicBezTo>
                      <a:pt x="4998" y="14976"/>
                      <a:pt x="4979" y="14978"/>
                      <a:pt x="4960" y="14978"/>
                    </a:cubicBezTo>
                    <a:cubicBezTo>
                      <a:pt x="4960" y="14960"/>
                      <a:pt x="4960" y="14960"/>
                      <a:pt x="4960" y="14960"/>
                    </a:cubicBezTo>
                    <a:cubicBezTo>
                      <a:pt x="4815" y="14960"/>
                      <a:pt x="4666" y="14963"/>
                      <a:pt x="4529" y="14956"/>
                    </a:cubicBezTo>
                    <a:cubicBezTo>
                      <a:pt x="4524" y="14955"/>
                      <a:pt x="4508" y="14961"/>
                      <a:pt x="4503" y="14960"/>
                    </a:cubicBezTo>
                    <a:cubicBezTo>
                      <a:pt x="4434" y="14947"/>
                      <a:pt x="4434" y="14947"/>
                      <a:pt x="4434" y="14947"/>
                    </a:cubicBezTo>
                    <a:cubicBezTo>
                      <a:pt x="4126" y="14947"/>
                      <a:pt x="4126" y="14947"/>
                      <a:pt x="4126" y="14947"/>
                    </a:cubicBezTo>
                    <a:cubicBezTo>
                      <a:pt x="4117" y="14947"/>
                      <a:pt x="4095" y="14965"/>
                      <a:pt x="4082" y="14955"/>
                    </a:cubicBezTo>
                    <a:cubicBezTo>
                      <a:pt x="4049" y="14928"/>
                      <a:pt x="4003" y="14947"/>
                      <a:pt x="3977" y="14961"/>
                    </a:cubicBezTo>
                    <a:cubicBezTo>
                      <a:pt x="3923" y="14962"/>
                      <a:pt x="3899" y="14946"/>
                      <a:pt x="3859" y="14939"/>
                    </a:cubicBezTo>
                    <a:cubicBezTo>
                      <a:pt x="3844" y="14948"/>
                      <a:pt x="3823" y="14948"/>
                      <a:pt x="3802" y="14943"/>
                    </a:cubicBezTo>
                    <a:cubicBezTo>
                      <a:pt x="3796" y="14941"/>
                      <a:pt x="3776" y="14940"/>
                      <a:pt x="3775" y="14939"/>
                    </a:cubicBezTo>
                    <a:cubicBezTo>
                      <a:pt x="3725" y="14873"/>
                      <a:pt x="3725" y="14873"/>
                      <a:pt x="3725" y="14873"/>
                    </a:cubicBezTo>
                    <a:cubicBezTo>
                      <a:pt x="3690" y="14858"/>
                      <a:pt x="3666" y="14876"/>
                      <a:pt x="3645" y="14891"/>
                    </a:cubicBezTo>
                    <a:cubicBezTo>
                      <a:pt x="3598" y="14924"/>
                      <a:pt x="3537" y="14968"/>
                      <a:pt x="3473" y="14962"/>
                    </a:cubicBezTo>
                    <a:cubicBezTo>
                      <a:pt x="3454" y="14961"/>
                      <a:pt x="3434" y="14958"/>
                      <a:pt x="3429" y="14948"/>
                    </a:cubicBezTo>
                    <a:cubicBezTo>
                      <a:pt x="3413" y="14922"/>
                      <a:pt x="3405" y="14883"/>
                      <a:pt x="3401" y="14851"/>
                    </a:cubicBezTo>
                    <a:cubicBezTo>
                      <a:pt x="3049" y="14851"/>
                      <a:pt x="3049" y="14851"/>
                      <a:pt x="3049" y="14851"/>
                    </a:cubicBezTo>
                    <a:cubicBezTo>
                      <a:pt x="3046" y="14866"/>
                      <a:pt x="3065" y="14858"/>
                      <a:pt x="3072" y="14858"/>
                    </a:cubicBezTo>
                    <a:cubicBezTo>
                      <a:pt x="3062" y="14883"/>
                      <a:pt x="3093" y="14868"/>
                      <a:pt x="3099" y="14871"/>
                    </a:cubicBezTo>
                    <a:cubicBezTo>
                      <a:pt x="3104" y="14874"/>
                      <a:pt x="3107" y="14889"/>
                      <a:pt x="3110" y="14890"/>
                    </a:cubicBezTo>
                    <a:cubicBezTo>
                      <a:pt x="3116" y="14893"/>
                      <a:pt x="3138" y="14892"/>
                      <a:pt x="3143" y="14889"/>
                    </a:cubicBezTo>
                    <a:cubicBezTo>
                      <a:pt x="3148" y="14886"/>
                      <a:pt x="3149" y="14876"/>
                      <a:pt x="3157" y="14873"/>
                    </a:cubicBezTo>
                    <a:cubicBezTo>
                      <a:pt x="3161" y="14872"/>
                      <a:pt x="3159" y="14884"/>
                      <a:pt x="3159" y="14892"/>
                    </a:cubicBezTo>
                    <a:cubicBezTo>
                      <a:pt x="3176" y="14890"/>
                      <a:pt x="3198" y="14886"/>
                      <a:pt x="3208" y="14904"/>
                    </a:cubicBezTo>
                    <a:cubicBezTo>
                      <a:pt x="3216" y="14917"/>
                      <a:pt x="3212" y="14936"/>
                      <a:pt x="3212" y="14953"/>
                    </a:cubicBezTo>
                    <a:cubicBezTo>
                      <a:pt x="3196" y="14964"/>
                      <a:pt x="3196" y="14964"/>
                      <a:pt x="3196" y="14964"/>
                    </a:cubicBezTo>
                    <a:cubicBezTo>
                      <a:pt x="3197" y="14991"/>
                      <a:pt x="3145" y="14973"/>
                      <a:pt x="3120" y="14976"/>
                    </a:cubicBezTo>
                    <a:cubicBezTo>
                      <a:pt x="3118" y="14976"/>
                      <a:pt x="3106" y="14960"/>
                      <a:pt x="3101" y="14961"/>
                    </a:cubicBezTo>
                    <a:cubicBezTo>
                      <a:pt x="3075" y="14961"/>
                      <a:pt x="3048" y="14964"/>
                      <a:pt x="3028" y="14951"/>
                    </a:cubicBezTo>
                    <a:cubicBezTo>
                      <a:pt x="2724" y="14947"/>
                      <a:pt x="2417" y="14947"/>
                      <a:pt x="2110" y="14947"/>
                    </a:cubicBezTo>
                    <a:cubicBezTo>
                      <a:pt x="2113" y="14911"/>
                      <a:pt x="2125" y="14881"/>
                      <a:pt x="2135" y="14851"/>
                    </a:cubicBezTo>
                    <a:cubicBezTo>
                      <a:pt x="1688" y="14856"/>
                      <a:pt x="1222" y="14840"/>
                      <a:pt x="793" y="14860"/>
                    </a:cubicBezTo>
                    <a:cubicBezTo>
                      <a:pt x="802" y="14836"/>
                      <a:pt x="770" y="14851"/>
                      <a:pt x="767" y="14848"/>
                    </a:cubicBezTo>
                    <a:cubicBezTo>
                      <a:pt x="744" y="14827"/>
                      <a:pt x="724" y="14819"/>
                      <a:pt x="707" y="14798"/>
                    </a:cubicBezTo>
                    <a:cubicBezTo>
                      <a:pt x="691" y="14777"/>
                      <a:pt x="674" y="14749"/>
                      <a:pt x="662" y="14728"/>
                    </a:cubicBezTo>
                    <a:cubicBezTo>
                      <a:pt x="654" y="14716"/>
                      <a:pt x="637" y="14699"/>
                      <a:pt x="617" y="14706"/>
                    </a:cubicBezTo>
                    <a:cubicBezTo>
                      <a:pt x="617" y="14685"/>
                      <a:pt x="617" y="14685"/>
                      <a:pt x="617" y="14685"/>
                    </a:cubicBezTo>
                    <a:cubicBezTo>
                      <a:pt x="608" y="14683"/>
                      <a:pt x="601" y="14677"/>
                      <a:pt x="594" y="14672"/>
                    </a:cubicBezTo>
                    <a:cubicBezTo>
                      <a:pt x="603" y="14653"/>
                      <a:pt x="580" y="14652"/>
                      <a:pt x="581" y="14635"/>
                    </a:cubicBezTo>
                    <a:cubicBezTo>
                      <a:pt x="584" y="14609"/>
                      <a:pt x="597" y="14586"/>
                      <a:pt x="617" y="14578"/>
                    </a:cubicBezTo>
                    <a:cubicBezTo>
                      <a:pt x="612" y="14561"/>
                      <a:pt x="626" y="14561"/>
                      <a:pt x="635" y="14564"/>
                    </a:cubicBezTo>
                    <a:cubicBezTo>
                      <a:pt x="635" y="14544"/>
                      <a:pt x="635" y="14544"/>
                      <a:pt x="635" y="14544"/>
                    </a:cubicBezTo>
                    <a:cubicBezTo>
                      <a:pt x="646" y="14546"/>
                      <a:pt x="656" y="14538"/>
                      <a:pt x="662" y="14528"/>
                    </a:cubicBezTo>
                    <a:cubicBezTo>
                      <a:pt x="680" y="14499"/>
                      <a:pt x="679" y="14453"/>
                      <a:pt x="676" y="14414"/>
                    </a:cubicBezTo>
                    <a:cubicBezTo>
                      <a:pt x="659" y="14237"/>
                      <a:pt x="678" y="14029"/>
                      <a:pt x="664" y="13859"/>
                    </a:cubicBezTo>
                    <a:cubicBezTo>
                      <a:pt x="662" y="13830"/>
                      <a:pt x="675" y="13803"/>
                      <a:pt x="678" y="13775"/>
                    </a:cubicBezTo>
                    <a:cubicBezTo>
                      <a:pt x="681" y="13754"/>
                      <a:pt x="675" y="13730"/>
                      <a:pt x="682" y="13712"/>
                    </a:cubicBezTo>
                    <a:cubicBezTo>
                      <a:pt x="694" y="13711"/>
                      <a:pt x="690" y="13701"/>
                      <a:pt x="682" y="13699"/>
                    </a:cubicBezTo>
                    <a:cubicBezTo>
                      <a:pt x="687" y="13692"/>
                      <a:pt x="694" y="13690"/>
                      <a:pt x="700" y="13686"/>
                    </a:cubicBezTo>
                    <a:cubicBezTo>
                      <a:pt x="695" y="13669"/>
                      <a:pt x="712" y="13660"/>
                      <a:pt x="714" y="13646"/>
                    </a:cubicBezTo>
                    <a:cubicBezTo>
                      <a:pt x="730" y="13645"/>
                      <a:pt x="735" y="13625"/>
                      <a:pt x="746" y="13623"/>
                    </a:cubicBezTo>
                    <a:cubicBezTo>
                      <a:pt x="758" y="13622"/>
                      <a:pt x="784" y="13623"/>
                      <a:pt x="790" y="13623"/>
                    </a:cubicBezTo>
                    <a:cubicBezTo>
                      <a:pt x="788" y="13645"/>
                      <a:pt x="818" y="13634"/>
                      <a:pt x="831" y="13635"/>
                    </a:cubicBezTo>
                    <a:cubicBezTo>
                      <a:pt x="831" y="10085"/>
                      <a:pt x="831" y="10085"/>
                      <a:pt x="831" y="10085"/>
                    </a:cubicBezTo>
                    <a:cubicBezTo>
                      <a:pt x="821" y="10084"/>
                      <a:pt x="811" y="10088"/>
                      <a:pt x="800" y="10090"/>
                    </a:cubicBezTo>
                    <a:cubicBezTo>
                      <a:pt x="801" y="10097"/>
                      <a:pt x="803" y="10107"/>
                      <a:pt x="793" y="10109"/>
                    </a:cubicBezTo>
                    <a:cubicBezTo>
                      <a:pt x="784" y="10112"/>
                      <a:pt x="789" y="10122"/>
                      <a:pt x="788" y="10129"/>
                    </a:cubicBezTo>
                    <a:cubicBezTo>
                      <a:pt x="769" y="10129"/>
                      <a:pt x="769" y="10129"/>
                      <a:pt x="769" y="10129"/>
                    </a:cubicBezTo>
                    <a:cubicBezTo>
                      <a:pt x="763" y="10191"/>
                      <a:pt x="767" y="10265"/>
                      <a:pt x="766" y="10331"/>
                    </a:cubicBezTo>
                    <a:cubicBezTo>
                      <a:pt x="753" y="10344"/>
                      <a:pt x="738" y="10372"/>
                      <a:pt x="713" y="10369"/>
                    </a:cubicBezTo>
                    <a:cubicBezTo>
                      <a:pt x="695" y="10344"/>
                      <a:pt x="702" y="10302"/>
                      <a:pt x="684" y="10283"/>
                    </a:cubicBezTo>
                    <a:cubicBezTo>
                      <a:pt x="675" y="10265"/>
                      <a:pt x="676" y="10237"/>
                      <a:pt x="686" y="10220"/>
                    </a:cubicBezTo>
                    <a:cubicBezTo>
                      <a:pt x="697" y="10199"/>
                      <a:pt x="687" y="10167"/>
                      <a:pt x="686" y="10145"/>
                    </a:cubicBezTo>
                    <a:cubicBezTo>
                      <a:pt x="685" y="10128"/>
                      <a:pt x="696" y="10133"/>
                      <a:pt x="700" y="10135"/>
                    </a:cubicBezTo>
                    <a:cubicBezTo>
                      <a:pt x="707" y="9604"/>
                      <a:pt x="707" y="9604"/>
                      <a:pt x="707" y="9604"/>
                    </a:cubicBezTo>
                    <a:cubicBezTo>
                      <a:pt x="707" y="9601"/>
                      <a:pt x="713" y="9590"/>
                      <a:pt x="714" y="9586"/>
                    </a:cubicBezTo>
                    <a:cubicBezTo>
                      <a:pt x="731" y="9596"/>
                      <a:pt x="725" y="9570"/>
                      <a:pt x="730" y="9565"/>
                    </a:cubicBezTo>
                    <a:cubicBezTo>
                      <a:pt x="752" y="9543"/>
                      <a:pt x="769" y="9518"/>
                      <a:pt x="788" y="9491"/>
                    </a:cubicBezTo>
                    <a:cubicBezTo>
                      <a:pt x="794" y="9452"/>
                      <a:pt x="771" y="9441"/>
                      <a:pt x="761" y="9412"/>
                    </a:cubicBezTo>
                    <a:cubicBezTo>
                      <a:pt x="759" y="9408"/>
                      <a:pt x="750" y="9409"/>
                      <a:pt x="743" y="9408"/>
                    </a:cubicBezTo>
                    <a:cubicBezTo>
                      <a:pt x="747" y="9396"/>
                      <a:pt x="741" y="9384"/>
                      <a:pt x="729" y="9377"/>
                    </a:cubicBezTo>
                    <a:cubicBezTo>
                      <a:pt x="729" y="9364"/>
                      <a:pt x="723" y="9343"/>
                      <a:pt x="704" y="9340"/>
                    </a:cubicBezTo>
                    <a:cubicBezTo>
                      <a:pt x="705" y="7937"/>
                      <a:pt x="705" y="7937"/>
                      <a:pt x="705" y="7937"/>
                    </a:cubicBezTo>
                    <a:cubicBezTo>
                      <a:pt x="721" y="7880"/>
                      <a:pt x="749" y="7829"/>
                      <a:pt x="792" y="7788"/>
                    </a:cubicBezTo>
                    <a:cubicBezTo>
                      <a:pt x="803" y="7758"/>
                      <a:pt x="807" y="7710"/>
                      <a:pt x="811" y="7666"/>
                    </a:cubicBezTo>
                    <a:cubicBezTo>
                      <a:pt x="793" y="7660"/>
                      <a:pt x="803" y="7638"/>
                      <a:pt x="799" y="7625"/>
                    </a:cubicBezTo>
                    <a:cubicBezTo>
                      <a:pt x="790" y="7592"/>
                      <a:pt x="761" y="7576"/>
                      <a:pt x="735" y="7557"/>
                    </a:cubicBezTo>
                    <a:cubicBezTo>
                      <a:pt x="726" y="7562"/>
                      <a:pt x="725" y="7546"/>
                      <a:pt x="729" y="7537"/>
                    </a:cubicBezTo>
                    <a:cubicBezTo>
                      <a:pt x="719" y="7530"/>
                      <a:pt x="708" y="7524"/>
                      <a:pt x="707" y="7516"/>
                    </a:cubicBezTo>
                    <a:cubicBezTo>
                      <a:pt x="704" y="7484"/>
                      <a:pt x="707" y="7453"/>
                      <a:pt x="723" y="7440"/>
                    </a:cubicBezTo>
                    <a:cubicBezTo>
                      <a:pt x="731" y="7416"/>
                      <a:pt x="749" y="7394"/>
                      <a:pt x="766" y="7379"/>
                    </a:cubicBezTo>
                    <a:cubicBezTo>
                      <a:pt x="772" y="7373"/>
                      <a:pt x="769" y="7365"/>
                      <a:pt x="770" y="7357"/>
                    </a:cubicBezTo>
                    <a:cubicBezTo>
                      <a:pt x="796" y="7359"/>
                      <a:pt x="817" y="7354"/>
                      <a:pt x="827" y="7336"/>
                    </a:cubicBezTo>
                    <a:cubicBezTo>
                      <a:pt x="831" y="5468"/>
                      <a:pt x="831" y="5468"/>
                      <a:pt x="831" y="5468"/>
                    </a:cubicBezTo>
                    <a:cubicBezTo>
                      <a:pt x="818" y="5462"/>
                      <a:pt x="814" y="5475"/>
                      <a:pt x="806" y="5481"/>
                    </a:cubicBezTo>
                    <a:cubicBezTo>
                      <a:pt x="777" y="5506"/>
                      <a:pt x="740" y="5523"/>
                      <a:pt x="704" y="5541"/>
                    </a:cubicBezTo>
                    <a:cubicBezTo>
                      <a:pt x="705" y="4180"/>
                      <a:pt x="705" y="4180"/>
                      <a:pt x="705" y="4180"/>
                    </a:cubicBezTo>
                    <a:cubicBezTo>
                      <a:pt x="721" y="4123"/>
                      <a:pt x="749" y="4072"/>
                      <a:pt x="791" y="4032"/>
                    </a:cubicBezTo>
                    <a:cubicBezTo>
                      <a:pt x="808" y="3989"/>
                      <a:pt x="814" y="3922"/>
                      <a:pt x="798" y="3868"/>
                    </a:cubicBezTo>
                    <a:cubicBezTo>
                      <a:pt x="789" y="3836"/>
                      <a:pt x="761" y="3819"/>
                      <a:pt x="735" y="3801"/>
                    </a:cubicBezTo>
                    <a:cubicBezTo>
                      <a:pt x="726" y="3805"/>
                      <a:pt x="725" y="3790"/>
                      <a:pt x="729" y="3780"/>
                    </a:cubicBezTo>
                    <a:cubicBezTo>
                      <a:pt x="719" y="3773"/>
                      <a:pt x="708" y="3767"/>
                      <a:pt x="707" y="3760"/>
                    </a:cubicBezTo>
                    <a:cubicBezTo>
                      <a:pt x="704" y="3727"/>
                      <a:pt x="707" y="3697"/>
                      <a:pt x="725" y="3681"/>
                    </a:cubicBezTo>
                    <a:cubicBezTo>
                      <a:pt x="720" y="3664"/>
                      <a:pt x="744" y="3658"/>
                      <a:pt x="745" y="3641"/>
                    </a:cubicBezTo>
                    <a:cubicBezTo>
                      <a:pt x="755" y="3646"/>
                      <a:pt x="760" y="3636"/>
                      <a:pt x="755" y="3626"/>
                    </a:cubicBezTo>
                    <a:cubicBezTo>
                      <a:pt x="769" y="3625"/>
                      <a:pt x="773" y="3612"/>
                      <a:pt x="769" y="3600"/>
                    </a:cubicBezTo>
                    <a:cubicBezTo>
                      <a:pt x="796" y="3602"/>
                      <a:pt x="817" y="3597"/>
                      <a:pt x="831" y="3572"/>
                    </a:cubicBezTo>
                    <a:cubicBezTo>
                      <a:pt x="831" y="3066"/>
                      <a:pt x="831" y="3066"/>
                      <a:pt x="831" y="3066"/>
                    </a:cubicBezTo>
                    <a:cubicBezTo>
                      <a:pt x="771" y="3052"/>
                      <a:pt x="718" y="3063"/>
                      <a:pt x="649" y="3068"/>
                    </a:cubicBezTo>
                    <a:cubicBezTo>
                      <a:pt x="647" y="3068"/>
                      <a:pt x="642" y="3078"/>
                      <a:pt x="633" y="3078"/>
                    </a:cubicBezTo>
                    <a:cubicBezTo>
                      <a:pt x="486" y="3078"/>
                      <a:pt x="486" y="3078"/>
                      <a:pt x="486" y="3078"/>
                    </a:cubicBezTo>
                    <a:cubicBezTo>
                      <a:pt x="477" y="3078"/>
                      <a:pt x="468" y="3102"/>
                      <a:pt x="451" y="3100"/>
                    </a:cubicBezTo>
                    <a:cubicBezTo>
                      <a:pt x="457" y="3113"/>
                      <a:pt x="444" y="3118"/>
                      <a:pt x="438" y="3125"/>
                    </a:cubicBezTo>
                    <a:cubicBezTo>
                      <a:pt x="431" y="3133"/>
                      <a:pt x="422" y="3140"/>
                      <a:pt x="421" y="3144"/>
                    </a:cubicBezTo>
                    <a:cubicBezTo>
                      <a:pt x="417" y="3166"/>
                      <a:pt x="394" y="3175"/>
                      <a:pt x="394" y="3196"/>
                    </a:cubicBezTo>
                    <a:cubicBezTo>
                      <a:pt x="391" y="3301"/>
                      <a:pt x="411" y="3416"/>
                      <a:pt x="392" y="3511"/>
                    </a:cubicBezTo>
                    <a:cubicBezTo>
                      <a:pt x="388" y="3531"/>
                      <a:pt x="368" y="3534"/>
                      <a:pt x="366" y="3551"/>
                    </a:cubicBezTo>
                    <a:cubicBezTo>
                      <a:pt x="363" y="3574"/>
                      <a:pt x="340" y="3587"/>
                      <a:pt x="331" y="3603"/>
                    </a:cubicBezTo>
                    <a:cubicBezTo>
                      <a:pt x="325" y="3614"/>
                      <a:pt x="315" y="3628"/>
                      <a:pt x="315" y="3634"/>
                    </a:cubicBezTo>
                    <a:cubicBezTo>
                      <a:pt x="311" y="3669"/>
                      <a:pt x="308" y="3694"/>
                      <a:pt x="329" y="3716"/>
                    </a:cubicBezTo>
                    <a:cubicBezTo>
                      <a:pt x="330" y="4033"/>
                      <a:pt x="330" y="4033"/>
                      <a:pt x="330" y="4033"/>
                    </a:cubicBezTo>
                    <a:cubicBezTo>
                      <a:pt x="330" y="4044"/>
                      <a:pt x="311" y="4054"/>
                      <a:pt x="308" y="4069"/>
                    </a:cubicBezTo>
                    <a:cubicBezTo>
                      <a:pt x="302" y="4104"/>
                      <a:pt x="293" y="4136"/>
                      <a:pt x="291" y="4173"/>
                    </a:cubicBezTo>
                    <a:cubicBezTo>
                      <a:pt x="286" y="4263"/>
                      <a:pt x="292" y="4352"/>
                      <a:pt x="311" y="4426"/>
                    </a:cubicBezTo>
                    <a:cubicBezTo>
                      <a:pt x="312" y="4432"/>
                      <a:pt x="323" y="4442"/>
                      <a:pt x="325" y="4452"/>
                    </a:cubicBezTo>
                    <a:cubicBezTo>
                      <a:pt x="329" y="4470"/>
                      <a:pt x="334" y="4485"/>
                      <a:pt x="333" y="4502"/>
                    </a:cubicBezTo>
                    <a:cubicBezTo>
                      <a:pt x="326" y="4588"/>
                      <a:pt x="330" y="4685"/>
                      <a:pt x="329" y="4776"/>
                    </a:cubicBezTo>
                    <a:cubicBezTo>
                      <a:pt x="329" y="4780"/>
                      <a:pt x="315" y="4792"/>
                      <a:pt x="315" y="4792"/>
                    </a:cubicBezTo>
                    <a:cubicBezTo>
                      <a:pt x="308" y="4825"/>
                      <a:pt x="310" y="4850"/>
                      <a:pt x="329" y="4861"/>
                    </a:cubicBezTo>
                    <a:cubicBezTo>
                      <a:pt x="321" y="4894"/>
                      <a:pt x="349" y="4913"/>
                      <a:pt x="356" y="4925"/>
                    </a:cubicBezTo>
                    <a:cubicBezTo>
                      <a:pt x="368" y="4945"/>
                      <a:pt x="381" y="4954"/>
                      <a:pt x="385" y="4971"/>
                    </a:cubicBezTo>
                    <a:cubicBezTo>
                      <a:pt x="395" y="5001"/>
                      <a:pt x="401" y="5034"/>
                      <a:pt x="399" y="5074"/>
                    </a:cubicBezTo>
                    <a:cubicBezTo>
                      <a:pt x="392" y="5276"/>
                      <a:pt x="393" y="5493"/>
                      <a:pt x="399" y="5695"/>
                    </a:cubicBezTo>
                    <a:cubicBezTo>
                      <a:pt x="416" y="5695"/>
                      <a:pt x="416" y="5695"/>
                      <a:pt x="416" y="5695"/>
                    </a:cubicBezTo>
                    <a:cubicBezTo>
                      <a:pt x="416" y="5743"/>
                      <a:pt x="416" y="5743"/>
                      <a:pt x="416" y="5743"/>
                    </a:cubicBezTo>
                    <a:cubicBezTo>
                      <a:pt x="399" y="5743"/>
                      <a:pt x="399" y="5743"/>
                      <a:pt x="399" y="5743"/>
                    </a:cubicBezTo>
                    <a:cubicBezTo>
                      <a:pt x="395" y="5932"/>
                      <a:pt x="395" y="5932"/>
                      <a:pt x="395" y="5932"/>
                    </a:cubicBezTo>
                    <a:cubicBezTo>
                      <a:pt x="394" y="5936"/>
                      <a:pt x="381" y="5937"/>
                      <a:pt x="378" y="5944"/>
                    </a:cubicBezTo>
                    <a:cubicBezTo>
                      <a:pt x="360" y="5977"/>
                      <a:pt x="339" y="6009"/>
                      <a:pt x="333" y="6049"/>
                    </a:cubicBezTo>
                    <a:cubicBezTo>
                      <a:pt x="325" y="6106"/>
                      <a:pt x="330" y="6169"/>
                      <a:pt x="319" y="6217"/>
                    </a:cubicBezTo>
                    <a:cubicBezTo>
                      <a:pt x="316" y="6227"/>
                      <a:pt x="317" y="6235"/>
                      <a:pt x="327" y="6240"/>
                    </a:cubicBezTo>
                    <a:cubicBezTo>
                      <a:pt x="324" y="6258"/>
                      <a:pt x="347" y="6267"/>
                      <a:pt x="350" y="6280"/>
                    </a:cubicBezTo>
                    <a:cubicBezTo>
                      <a:pt x="355" y="6309"/>
                      <a:pt x="380" y="6331"/>
                      <a:pt x="388" y="6344"/>
                    </a:cubicBezTo>
                    <a:cubicBezTo>
                      <a:pt x="399" y="6385"/>
                      <a:pt x="394" y="6424"/>
                      <a:pt x="385" y="6450"/>
                    </a:cubicBezTo>
                    <a:cubicBezTo>
                      <a:pt x="373" y="6451"/>
                      <a:pt x="366" y="6462"/>
                      <a:pt x="355" y="6467"/>
                    </a:cubicBezTo>
                    <a:cubicBezTo>
                      <a:pt x="355" y="6485"/>
                      <a:pt x="355" y="6485"/>
                      <a:pt x="355" y="6485"/>
                    </a:cubicBezTo>
                    <a:cubicBezTo>
                      <a:pt x="334" y="6485"/>
                      <a:pt x="334" y="6485"/>
                      <a:pt x="334" y="6485"/>
                    </a:cubicBezTo>
                    <a:cubicBezTo>
                      <a:pt x="329" y="6509"/>
                      <a:pt x="328" y="6534"/>
                      <a:pt x="331" y="6560"/>
                    </a:cubicBezTo>
                    <a:cubicBezTo>
                      <a:pt x="333" y="6574"/>
                      <a:pt x="347" y="6583"/>
                      <a:pt x="358" y="6590"/>
                    </a:cubicBezTo>
                    <a:cubicBezTo>
                      <a:pt x="368" y="6596"/>
                      <a:pt x="363" y="6608"/>
                      <a:pt x="363" y="6617"/>
                    </a:cubicBezTo>
                    <a:cubicBezTo>
                      <a:pt x="373" y="6618"/>
                      <a:pt x="381" y="6622"/>
                      <a:pt x="385" y="6631"/>
                    </a:cubicBezTo>
                    <a:cubicBezTo>
                      <a:pt x="396" y="6660"/>
                      <a:pt x="401" y="6692"/>
                      <a:pt x="398" y="6732"/>
                    </a:cubicBezTo>
                    <a:cubicBezTo>
                      <a:pt x="387" y="6903"/>
                      <a:pt x="405" y="7088"/>
                      <a:pt x="393" y="7253"/>
                    </a:cubicBezTo>
                    <a:cubicBezTo>
                      <a:pt x="392" y="7278"/>
                      <a:pt x="379" y="7294"/>
                      <a:pt x="368" y="7303"/>
                    </a:cubicBezTo>
                    <a:cubicBezTo>
                      <a:pt x="362" y="7331"/>
                      <a:pt x="336" y="7342"/>
                      <a:pt x="329" y="7360"/>
                    </a:cubicBezTo>
                    <a:cubicBezTo>
                      <a:pt x="317" y="7389"/>
                      <a:pt x="320" y="7429"/>
                      <a:pt x="324" y="7464"/>
                    </a:cubicBezTo>
                    <a:cubicBezTo>
                      <a:pt x="335" y="7556"/>
                      <a:pt x="324" y="7669"/>
                      <a:pt x="333" y="7754"/>
                    </a:cubicBezTo>
                    <a:cubicBezTo>
                      <a:pt x="334" y="7772"/>
                      <a:pt x="315" y="7811"/>
                      <a:pt x="322" y="7821"/>
                    </a:cubicBezTo>
                    <a:cubicBezTo>
                      <a:pt x="337" y="7847"/>
                      <a:pt x="333" y="7901"/>
                      <a:pt x="304" y="7914"/>
                    </a:cubicBezTo>
                    <a:cubicBezTo>
                      <a:pt x="293" y="7919"/>
                      <a:pt x="292" y="7938"/>
                      <a:pt x="291" y="7950"/>
                    </a:cubicBezTo>
                    <a:cubicBezTo>
                      <a:pt x="287" y="8033"/>
                      <a:pt x="294" y="8114"/>
                      <a:pt x="311" y="8183"/>
                    </a:cubicBezTo>
                    <a:cubicBezTo>
                      <a:pt x="312" y="8189"/>
                      <a:pt x="323" y="8198"/>
                      <a:pt x="325" y="8209"/>
                    </a:cubicBezTo>
                    <a:cubicBezTo>
                      <a:pt x="329" y="8227"/>
                      <a:pt x="334" y="8242"/>
                      <a:pt x="333" y="8259"/>
                    </a:cubicBezTo>
                    <a:cubicBezTo>
                      <a:pt x="326" y="8345"/>
                      <a:pt x="330" y="8442"/>
                      <a:pt x="329" y="8533"/>
                    </a:cubicBezTo>
                    <a:cubicBezTo>
                      <a:pt x="329" y="8537"/>
                      <a:pt x="315" y="8549"/>
                      <a:pt x="315" y="8549"/>
                    </a:cubicBezTo>
                    <a:cubicBezTo>
                      <a:pt x="308" y="8582"/>
                      <a:pt x="310" y="8607"/>
                      <a:pt x="329" y="8618"/>
                    </a:cubicBezTo>
                    <a:cubicBezTo>
                      <a:pt x="321" y="8651"/>
                      <a:pt x="349" y="8670"/>
                      <a:pt x="356" y="8682"/>
                    </a:cubicBezTo>
                    <a:cubicBezTo>
                      <a:pt x="368" y="8702"/>
                      <a:pt x="381" y="8711"/>
                      <a:pt x="385" y="8727"/>
                    </a:cubicBezTo>
                    <a:cubicBezTo>
                      <a:pt x="395" y="8758"/>
                      <a:pt x="401" y="8791"/>
                      <a:pt x="399" y="8831"/>
                    </a:cubicBezTo>
                    <a:cubicBezTo>
                      <a:pt x="392" y="9033"/>
                      <a:pt x="393" y="9250"/>
                      <a:pt x="399" y="9451"/>
                    </a:cubicBezTo>
                    <a:cubicBezTo>
                      <a:pt x="416" y="9451"/>
                      <a:pt x="416" y="9451"/>
                      <a:pt x="416" y="9451"/>
                    </a:cubicBezTo>
                    <a:cubicBezTo>
                      <a:pt x="416" y="9500"/>
                      <a:pt x="416" y="9500"/>
                      <a:pt x="416" y="9500"/>
                    </a:cubicBezTo>
                    <a:cubicBezTo>
                      <a:pt x="397" y="9500"/>
                      <a:pt x="397" y="9500"/>
                      <a:pt x="397" y="9500"/>
                    </a:cubicBezTo>
                    <a:cubicBezTo>
                      <a:pt x="393" y="10614"/>
                      <a:pt x="393" y="10614"/>
                      <a:pt x="393" y="10614"/>
                    </a:cubicBezTo>
                    <a:cubicBezTo>
                      <a:pt x="385" y="10634"/>
                      <a:pt x="373" y="10652"/>
                      <a:pt x="356" y="10660"/>
                    </a:cubicBezTo>
                    <a:cubicBezTo>
                      <a:pt x="360" y="10678"/>
                      <a:pt x="340" y="10681"/>
                      <a:pt x="334" y="10694"/>
                    </a:cubicBezTo>
                    <a:cubicBezTo>
                      <a:pt x="316" y="10733"/>
                      <a:pt x="335" y="10778"/>
                      <a:pt x="358" y="10790"/>
                    </a:cubicBezTo>
                    <a:cubicBezTo>
                      <a:pt x="363" y="10819"/>
                      <a:pt x="381" y="10832"/>
                      <a:pt x="396" y="10846"/>
                    </a:cubicBezTo>
                    <a:cubicBezTo>
                      <a:pt x="401" y="10940"/>
                      <a:pt x="392" y="11035"/>
                      <a:pt x="399" y="11133"/>
                    </a:cubicBezTo>
                    <a:cubicBezTo>
                      <a:pt x="400" y="11136"/>
                      <a:pt x="416" y="11148"/>
                      <a:pt x="416" y="11152"/>
                    </a:cubicBezTo>
                    <a:cubicBezTo>
                      <a:pt x="416" y="11285"/>
                      <a:pt x="416" y="11285"/>
                      <a:pt x="416" y="11285"/>
                    </a:cubicBezTo>
                    <a:cubicBezTo>
                      <a:pt x="416" y="11289"/>
                      <a:pt x="401" y="11301"/>
                      <a:pt x="401" y="11304"/>
                    </a:cubicBezTo>
                    <a:cubicBezTo>
                      <a:pt x="400" y="11368"/>
                      <a:pt x="392" y="11427"/>
                      <a:pt x="399" y="11487"/>
                    </a:cubicBezTo>
                    <a:cubicBezTo>
                      <a:pt x="416" y="11487"/>
                      <a:pt x="416" y="11487"/>
                      <a:pt x="416" y="11487"/>
                    </a:cubicBezTo>
                    <a:cubicBezTo>
                      <a:pt x="416" y="11554"/>
                      <a:pt x="416" y="11554"/>
                      <a:pt x="416" y="11554"/>
                    </a:cubicBezTo>
                    <a:cubicBezTo>
                      <a:pt x="397" y="11576"/>
                      <a:pt x="389" y="11595"/>
                      <a:pt x="366" y="11609"/>
                    </a:cubicBezTo>
                    <a:cubicBezTo>
                      <a:pt x="331" y="11630"/>
                      <a:pt x="303" y="11666"/>
                      <a:pt x="290" y="11701"/>
                    </a:cubicBezTo>
                    <a:cubicBezTo>
                      <a:pt x="290" y="12244"/>
                      <a:pt x="290" y="12244"/>
                      <a:pt x="290" y="12244"/>
                    </a:cubicBezTo>
                    <a:cubicBezTo>
                      <a:pt x="290" y="12250"/>
                      <a:pt x="281" y="12252"/>
                      <a:pt x="277" y="12254"/>
                    </a:cubicBezTo>
                    <a:cubicBezTo>
                      <a:pt x="277" y="12430"/>
                      <a:pt x="277" y="12430"/>
                      <a:pt x="277" y="12430"/>
                    </a:cubicBezTo>
                    <a:cubicBezTo>
                      <a:pt x="277" y="12436"/>
                      <a:pt x="290" y="12441"/>
                      <a:pt x="290" y="12450"/>
                    </a:cubicBezTo>
                    <a:cubicBezTo>
                      <a:pt x="290" y="12923"/>
                      <a:pt x="290" y="12923"/>
                      <a:pt x="290" y="12923"/>
                    </a:cubicBezTo>
                    <a:cubicBezTo>
                      <a:pt x="290" y="12931"/>
                      <a:pt x="277" y="12937"/>
                      <a:pt x="277" y="12943"/>
                    </a:cubicBezTo>
                    <a:cubicBezTo>
                      <a:pt x="277" y="13251"/>
                      <a:pt x="277" y="13251"/>
                      <a:pt x="277" y="13251"/>
                    </a:cubicBezTo>
                    <a:cubicBezTo>
                      <a:pt x="277" y="13257"/>
                      <a:pt x="290" y="13263"/>
                      <a:pt x="290" y="13271"/>
                    </a:cubicBezTo>
                    <a:cubicBezTo>
                      <a:pt x="290" y="13381"/>
                      <a:pt x="290" y="13381"/>
                      <a:pt x="290" y="13381"/>
                    </a:cubicBezTo>
                    <a:cubicBezTo>
                      <a:pt x="290" y="13389"/>
                      <a:pt x="268" y="13404"/>
                      <a:pt x="261" y="13418"/>
                    </a:cubicBezTo>
                    <a:cubicBezTo>
                      <a:pt x="234" y="13418"/>
                      <a:pt x="234" y="13418"/>
                      <a:pt x="234" y="13418"/>
                    </a:cubicBezTo>
                    <a:cubicBezTo>
                      <a:pt x="242" y="13441"/>
                      <a:pt x="213" y="13429"/>
                      <a:pt x="199" y="13430"/>
                    </a:cubicBezTo>
                    <a:cubicBezTo>
                      <a:pt x="195" y="13430"/>
                      <a:pt x="190" y="13420"/>
                      <a:pt x="182" y="13420"/>
                    </a:cubicBezTo>
                    <a:cubicBezTo>
                      <a:pt x="168" y="13419"/>
                      <a:pt x="146" y="13416"/>
                      <a:pt x="146" y="13396"/>
                    </a:cubicBezTo>
                    <a:cubicBezTo>
                      <a:pt x="127" y="13396"/>
                      <a:pt x="127" y="13396"/>
                      <a:pt x="127" y="13396"/>
                    </a:cubicBezTo>
                    <a:cubicBezTo>
                      <a:pt x="106" y="13358"/>
                      <a:pt x="110" y="13305"/>
                      <a:pt x="124" y="13271"/>
                    </a:cubicBezTo>
                    <a:cubicBezTo>
                      <a:pt x="126" y="13191"/>
                      <a:pt x="126" y="13191"/>
                      <a:pt x="126" y="13191"/>
                    </a:cubicBezTo>
                    <a:cubicBezTo>
                      <a:pt x="150" y="12524"/>
                      <a:pt x="130" y="11805"/>
                      <a:pt x="136" y="11119"/>
                    </a:cubicBezTo>
                    <a:cubicBezTo>
                      <a:pt x="136" y="11114"/>
                      <a:pt x="129" y="11111"/>
                      <a:pt x="124" y="11109"/>
                    </a:cubicBezTo>
                    <a:cubicBezTo>
                      <a:pt x="124" y="11098"/>
                      <a:pt x="125" y="11064"/>
                      <a:pt x="124" y="11061"/>
                    </a:cubicBezTo>
                    <a:cubicBezTo>
                      <a:pt x="107" y="11026"/>
                      <a:pt x="91" y="11007"/>
                      <a:pt x="83" y="10976"/>
                    </a:cubicBezTo>
                    <a:cubicBezTo>
                      <a:pt x="80" y="10962"/>
                      <a:pt x="83" y="10939"/>
                      <a:pt x="102" y="10932"/>
                    </a:cubicBezTo>
                    <a:cubicBezTo>
                      <a:pt x="96" y="10927"/>
                      <a:pt x="91" y="10920"/>
                      <a:pt x="93" y="10911"/>
                    </a:cubicBezTo>
                    <a:cubicBezTo>
                      <a:pt x="94" y="10907"/>
                      <a:pt x="107" y="10904"/>
                      <a:pt x="97" y="10894"/>
                    </a:cubicBezTo>
                    <a:cubicBezTo>
                      <a:pt x="89" y="10887"/>
                      <a:pt x="94" y="10870"/>
                      <a:pt x="94" y="10856"/>
                    </a:cubicBezTo>
                    <a:cubicBezTo>
                      <a:pt x="77" y="10852"/>
                      <a:pt x="85" y="10832"/>
                      <a:pt x="73" y="10831"/>
                    </a:cubicBezTo>
                    <a:cubicBezTo>
                      <a:pt x="58" y="10830"/>
                      <a:pt x="56" y="10819"/>
                      <a:pt x="54" y="10813"/>
                    </a:cubicBezTo>
                    <a:cubicBezTo>
                      <a:pt x="50" y="10796"/>
                      <a:pt x="46" y="10781"/>
                      <a:pt x="45" y="10766"/>
                    </a:cubicBezTo>
                    <a:cubicBezTo>
                      <a:pt x="28" y="10766"/>
                      <a:pt x="28" y="10766"/>
                      <a:pt x="28" y="10766"/>
                    </a:cubicBezTo>
                    <a:cubicBezTo>
                      <a:pt x="23" y="10750"/>
                      <a:pt x="26" y="10732"/>
                      <a:pt x="24" y="10716"/>
                    </a:cubicBezTo>
                    <a:cubicBezTo>
                      <a:pt x="23" y="10711"/>
                      <a:pt x="7" y="10700"/>
                      <a:pt x="6" y="10695"/>
                    </a:cubicBezTo>
                    <a:cubicBezTo>
                      <a:pt x="4" y="10689"/>
                      <a:pt x="3" y="10666"/>
                      <a:pt x="6" y="10660"/>
                    </a:cubicBezTo>
                    <a:cubicBezTo>
                      <a:pt x="7" y="10657"/>
                      <a:pt x="23" y="10652"/>
                      <a:pt x="23" y="10650"/>
                    </a:cubicBezTo>
                    <a:cubicBezTo>
                      <a:pt x="23" y="10242"/>
                      <a:pt x="23" y="10242"/>
                      <a:pt x="23" y="10242"/>
                    </a:cubicBezTo>
                    <a:cubicBezTo>
                      <a:pt x="23" y="10234"/>
                      <a:pt x="0" y="10226"/>
                      <a:pt x="5" y="10214"/>
                    </a:cubicBezTo>
                    <a:cubicBezTo>
                      <a:pt x="7" y="10208"/>
                      <a:pt x="21" y="10197"/>
                      <a:pt x="22" y="10193"/>
                    </a:cubicBezTo>
                    <a:cubicBezTo>
                      <a:pt x="23" y="10174"/>
                      <a:pt x="23" y="10154"/>
                      <a:pt x="28" y="10136"/>
                    </a:cubicBezTo>
                    <a:cubicBezTo>
                      <a:pt x="29" y="10133"/>
                      <a:pt x="42" y="10128"/>
                      <a:pt x="47" y="10125"/>
                    </a:cubicBezTo>
                    <a:cubicBezTo>
                      <a:pt x="42" y="10097"/>
                      <a:pt x="55" y="10074"/>
                      <a:pt x="72" y="10063"/>
                    </a:cubicBezTo>
                    <a:cubicBezTo>
                      <a:pt x="81" y="10058"/>
                      <a:pt x="95" y="10043"/>
                      <a:pt x="101" y="10026"/>
                    </a:cubicBezTo>
                    <a:cubicBezTo>
                      <a:pt x="103" y="10021"/>
                      <a:pt x="87" y="10015"/>
                      <a:pt x="102" y="10008"/>
                    </a:cubicBezTo>
                    <a:cubicBezTo>
                      <a:pt x="97" y="9984"/>
                      <a:pt x="95" y="9955"/>
                      <a:pt x="99" y="9938"/>
                    </a:cubicBezTo>
                    <a:cubicBezTo>
                      <a:pt x="94" y="9937"/>
                      <a:pt x="86" y="9928"/>
                      <a:pt x="89" y="9917"/>
                    </a:cubicBezTo>
                    <a:cubicBezTo>
                      <a:pt x="91" y="9910"/>
                      <a:pt x="92" y="9887"/>
                      <a:pt x="93" y="9880"/>
                    </a:cubicBezTo>
                    <a:cubicBezTo>
                      <a:pt x="111" y="9880"/>
                      <a:pt x="111" y="9880"/>
                      <a:pt x="111" y="9880"/>
                    </a:cubicBezTo>
                    <a:cubicBezTo>
                      <a:pt x="110" y="9851"/>
                      <a:pt x="116" y="9828"/>
                      <a:pt x="124" y="9810"/>
                    </a:cubicBezTo>
                    <a:cubicBezTo>
                      <a:pt x="124" y="9712"/>
                      <a:pt x="124" y="9712"/>
                      <a:pt x="124" y="9712"/>
                    </a:cubicBezTo>
                    <a:cubicBezTo>
                      <a:pt x="118" y="9691"/>
                      <a:pt x="111" y="9667"/>
                      <a:pt x="111" y="9638"/>
                    </a:cubicBezTo>
                    <a:cubicBezTo>
                      <a:pt x="105" y="9638"/>
                      <a:pt x="90" y="9644"/>
                      <a:pt x="92" y="9633"/>
                    </a:cubicBezTo>
                    <a:cubicBezTo>
                      <a:pt x="94" y="9627"/>
                      <a:pt x="107" y="9624"/>
                      <a:pt x="99" y="9616"/>
                    </a:cubicBezTo>
                    <a:cubicBezTo>
                      <a:pt x="86" y="9603"/>
                      <a:pt x="103" y="9581"/>
                      <a:pt x="106" y="9568"/>
                    </a:cubicBezTo>
                    <a:cubicBezTo>
                      <a:pt x="123" y="9506"/>
                      <a:pt x="123" y="9506"/>
                      <a:pt x="123" y="9506"/>
                    </a:cubicBezTo>
                    <a:cubicBezTo>
                      <a:pt x="129" y="8036"/>
                      <a:pt x="129" y="8036"/>
                      <a:pt x="129" y="8036"/>
                    </a:cubicBezTo>
                    <a:cubicBezTo>
                      <a:pt x="129" y="8031"/>
                      <a:pt x="125" y="8015"/>
                      <a:pt x="124" y="8009"/>
                    </a:cubicBezTo>
                    <a:cubicBezTo>
                      <a:pt x="109" y="8016"/>
                      <a:pt x="109" y="8001"/>
                      <a:pt x="113" y="7991"/>
                    </a:cubicBezTo>
                    <a:cubicBezTo>
                      <a:pt x="103" y="7993"/>
                      <a:pt x="93" y="7993"/>
                      <a:pt x="89" y="7984"/>
                    </a:cubicBezTo>
                    <a:cubicBezTo>
                      <a:pt x="86" y="7978"/>
                      <a:pt x="80" y="7973"/>
                      <a:pt x="73" y="7971"/>
                    </a:cubicBezTo>
                    <a:cubicBezTo>
                      <a:pt x="65" y="7969"/>
                      <a:pt x="54" y="7974"/>
                      <a:pt x="48" y="7967"/>
                    </a:cubicBezTo>
                    <a:cubicBezTo>
                      <a:pt x="43" y="7962"/>
                      <a:pt x="45" y="7955"/>
                      <a:pt x="45" y="7949"/>
                    </a:cubicBezTo>
                    <a:cubicBezTo>
                      <a:pt x="28" y="7949"/>
                      <a:pt x="28" y="7949"/>
                      <a:pt x="28" y="7949"/>
                    </a:cubicBezTo>
                    <a:cubicBezTo>
                      <a:pt x="23" y="7914"/>
                      <a:pt x="23" y="7914"/>
                      <a:pt x="23" y="7914"/>
                    </a:cubicBezTo>
                    <a:cubicBezTo>
                      <a:pt x="6" y="7914"/>
                      <a:pt x="6" y="7914"/>
                      <a:pt x="6" y="7914"/>
                    </a:cubicBezTo>
                    <a:cubicBezTo>
                      <a:pt x="6" y="7826"/>
                      <a:pt x="6" y="7826"/>
                      <a:pt x="6" y="7826"/>
                    </a:cubicBezTo>
                    <a:cubicBezTo>
                      <a:pt x="23" y="7826"/>
                      <a:pt x="23" y="7826"/>
                      <a:pt x="23" y="7826"/>
                    </a:cubicBezTo>
                    <a:cubicBezTo>
                      <a:pt x="23" y="7311"/>
                      <a:pt x="23" y="7311"/>
                      <a:pt x="23" y="7311"/>
                    </a:cubicBezTo>
                    <a:cubicBezTo>
                      <a:pt x="6" y="7311"/>
                      <a:pt x="6" y="7311"/>
                      <a:pt x="6" y="7311"/>
                    </a:cubicBezTo>
                    <a:cubicBezTo>
                      <a:pt x="6" y="7259"/>
                      <a:pt x="6" y="7259"/>
                      <a:pt x="6" y="7259"/>
                    </a:cubicBezTo>
                    <a:cubicBezTo>
                      <a:pt x="24" y="7259"/>
                      <a:pt x="24" y="7259"/>
                      <a:pt x="24" y="7259"/>
                    </a:cubicBezTo>
                    <a:cubicBezTo>
                      <a:pt x="22" y="7232"/>
                      <a:pt x="24" y="7207"/>
                      <a:pt x="28" y="7184"/>
                    </a:cubicBezTo>
                    <a:cubicBezTo>
                      <a:pt x="43" y="7184"/>
                      <a:pt x="43" y="7184"/>
                      <a:pt x="43" y="7184"/>
                    </a:cubicBezTo>
                    <a:cubicBezTo>
                      <a:pt x="44" y="7147"/>
                      <a:pt x="74" y="7129"/>
                      <a:pt x="85" y="7113"/>
                    </a:cubicBezTo>
                    <a:cubicBezTo>
                      <a:pt x="95" y="7097"/>
                      <a:pt x="80" y="7068"/>
                      <a:pt x="59" y="7071"/>
                    </a:cubicBezTo>
                    <a:cubicBezTo>
                      <a:pt x="54" y="7052"/>
                      <a:pt x="46" y="7032"/>
                      <a:pt x="45" y="7009"/>
                    </a:cubicBezTo>
                    <a:cubicBezTo>
                      <a:pt x="28" y="7009"/>
                      <a:pt x="28" y="7009"/>
                      <a:pt x="28" y="7009"/>
                    </a:cubicBezTo>
                    <a:cubicBezTo>
                      <a:pt x="23" y="6993"/>
                      <a:pt x="26" y="6975"/>
                      <a:pt x="24" y="6959"/>
                    </a:cubicBezTo>
                    <a:cubicBezTo>
                      <a:pt x="23" y="6954"/>
                      <a:pt x="7" y="6943"/>
                      <a:pt x="6" y="6938"/>
                    </a:cubicBezTo>
                    <a:cubicBezTo>
                      <a:pt x="4" y="6932"/>
                      <a:pt x="3" y="6909"/>
                      <a:pt x="6" y="6903"/>
                    </a:cubicBezTo>
                    <a:cubicBezTo>
                      <a:pt x="7" y="6900"/>
                      <a:pt x="23" y="6895"/>
                      <a:pt x="23" y="6893"/>
                    </a:cubicBezTo>
                    <a:cubicBezTo>
                      <a:pt x="23" y="6485"/>
                      <a:pt x="23" y="6485"/>
                      <a:pt x="23" y="6485"/>
                    </a:cubicBezTo>
                    <a:cubicBezTo>
                      <a:pt x="23" y="6477"/>
                      <a:pt x="0" y="6469"/>
                      <a:pt x="5" y="6457"/>
                    </a:cubicBezTo>
                    <a:cubicBezTo>
                      <a:pt x="7" y="6451"/>
                      <a:pt x="21" y="6440"/>
                      <a:pt x="22" y="6436"/>
                    </a:cubicBezTo>
                    <a:cubicBezTo>
                      <a:pt x="23" y="6417"/>
                      <a:pt x="23" y="6397"/>
                      <a:pt x="28" y="6379"/>
                    </a:cubicBezTo>
                    <a:cubicBezTo>
                      <a:pt x="29" y="6376"/>
                      <a:pt x="42" y="6371"/>
                      <a:pt x="47" y="6368"/>
                    </a:cubicBezTo>
                    <a:cubicBezTo>
                      <a:pt x="42" y="6340"/>
                      <a:pt x="57" y="6320"/>
                      <a:pt x="73" y="6310"/>
                    </a:cubicBezTo>
                    <a:cubicBezTo>
                      <a:pt x="84" y="6303"/>
                      <a:pt x="77" y="6286"/>
                      <a:pt x="94" y="6282"/>
                    </a:cubicBezTo>
                    <a:cubicBezTo>
                      <a:pt x="92" y="6194"/>
                      <a:pt x="87" y="6096"/>
                      <a:pt x="99" y="6016"/>
                    </a:cubicBezTo>
                    <a:cubicBezTo>
                      <a:pt x="100" y="6008"/>
                      <a:pt x="90" y="5980"/>
                      <a:pt x="98" y="5972"/>
                    </a:cubicBezTo>
                    <a:cubicBezTo>
                      <a:pt x="91" y="5962"/>
                      <a:pt x="98" y="5947"/>
                      <a:pt x="96" y="5939"/>
                    </a:cubicBezTo>
                    <a:cubicBezTo>
                      <a:pt x="86" y="5891"/>
                      <a:pt x="94" y="5823"/>
                      <a:pt x="94" y="5766"/>
                    </a:cubicBezTo>
                    <a:cubicBezTo>
                      <a:pt x="94" y="5757"/>
                      <a:pt x="100" y="5749"/>
                      <a:pt x="101" y="5739"/>
                    </a:cubicBezTo>
                    <a:cubicBezTo>
                      <a:pt x="101" y="5730"/>
                      <a:pt x="99" y="5716"/>
                      <a:pt x="97" y="5705"/>
                    </a:cubicBezTo>
                    <a:cubicBezTo>
                      <a:pt x="90" y="5670"/>
                      <a:pt x="60" y="5646"/>
                      <a:pt x="46" y="5614"/>
                    </a:cubicBezTo>
                    <a:cubicBezTo>
                      <a:pt x="36" y="5590"/>
                      <a:pt x="20" y="5572"/>
                      <a:pt x="6" y="5545"/>
                    </a:cubicBezTo>
                    <a:cubicBezTo>
                      <a:pt x="6" y="5459"/>
                      <a:pt x="6" y="5459"/>
                      <a:pt x="6" y="5459"/>
                    </a:cubicBezTo>
                    <a:cubicBezTo>
                      <a:pt x="23" y="5459"/>
                      <a:pt x="23" y="5459"/>
                      <a:pt x="23" y="5459"/>
                    </a:cubicBezTo>
                    <a:cubicBezTo>
                      <a:pt x="23" y="5328"/>
                      <a:pt x="23" y="5328"/>
                      <a:pt x="23" y="5328"/>
                    </a:cubicBezTo>
                    <a:cubicBezTo>
                      <a:pt x="6" y="5328"/>
                      <a:pt x="6" y="5328"/>
                      <a:pt x="6" y="5328"/>
                    </a:cubicBezTo>
                    <a:cubicBezTo>
                      <a:pt x="6" y="5301"/>
                      <a:pt x="6" y="5301"/>
                      <a:pt x="6" y="5301"/>
                    </a:cubicBezTo>
                    <a:cubicBezTo>
                      <a:pt x="24" y="5301"/>
                      <a:pt x="24" y="5301"/>
                      <a:pt x="24" y="5301"/>
                    </a:cubicBezTo>
                    <a:cubicBezTo>
                      <a:pt x="22" y="5274"/>
                      <a:pt x="24" y="5250"/>
                      <a:pt x="28" y="5227"/>
                    </a:cubicBezTo>
                    <a:cubicBezTo>
                      <a:pt x="45" y="5227"/>
                      <a:pt x="45" y="5227"/>
                      <a:pt x="45" y="5227"/>
                    </a:cubicBezTo>
                    <a:cubicBezTo>
                      <a:pt x="44" y="5194"/>
                      <a:pt x="67" y="5168"/>
                      <a:pt x="87" y="5153"/>
                    </a:cubicBezTo>
                    <a:cubicBezTo>
                      <a:pt x="98" y="5145"/>
                      <a:pt x="111" y="5114"/>
                      <a:pt x="111" y="5105"/>
                    </a:cubicBezTo>
                    <a:cubicBezTo>
                      <a:pt x="111" y="5021"/>
                      <a:pt x="111" y="5021"/>
                      <a:pt x="111" y="5021"/>
                    </a:cubicBezTo>
                    <a:cubicBezTo>
                      <a:pt x="95" y="5012"/>
                      <a:pt x="95" y="5000"/>
                      <a:pt x="100" y="4991"/>
                    </a:cubicBezTo>
                    <a:cubicBezTo>
                      <a:pt x="47" y="4923"/>
                      <a:pt x="47" y="4923"/>
                      <a:pt x="47" y="4923"/>
                    </a:cubicBezTo>
                    <a:cubicBezTo>
                      <a:pt x="44" y="4919"/>
                      <a:pt x="46" y="4904"/>
                      <a:pt x="45" y="4899"/>
                    </a:cubicBezTo>
                    <a:cubicBezTo>
                      <a:pt x="27" y="4899"/>
                      <a:pt x="27" y="4899"/>
                      <a:pt x="27" y="4899"/>
                    </a:cubicBezTo>
                    <a:cubicBezTo>
                      <a:pt x="21" y="4870"/>
                      <a:pt x="21" y="4829"/>
                      <a:pt x="27" y="4799"/>
                    </a:cubicBezTo>
                    <a:cubicBezTo>
                      <a:pt x="45" y="4799"/>
                      <a:pt x="45" y="4799"/>
                      <a:pt x="45" y="4799"/>
                    </a:cubicBezTo>
                    <a:cubicBezTo>
                      <a:pt x="46" y="4792"/>
                      <a:pt x="46" y="4768"/>
                      <a:pt x="49" y="4764"/>
                    </a:cubicBezTo>
                    <a:cubicBezTo>
                      <a:pt x="56" y="4755"/>
                      <a:pt x="83" y="4737"/>
                      <a:pt x="85" y="4729"/>
                    </a:cubicBezTo>
                    <a:cubicBezTo>
                      <a:pt x="88" y="4712"/>
                      <a:pt x="117" y="4703"/>
                      <a:pt x="94" y="4685"/>
                    </a:cubicBezTo>
                    <a:cubicBezTo>
                      <a:pt x="97" y="4681"/>
                      <a:pt x="105" y="4676"/>
                      <a:pt x="100" y="4669"/>
                    </a:cubicBezTo>
                    <a:cubicBezTo>
                      <a:pt x="94" y="4657"/>
                      <a:pt x="93" y="4636"/>
                      <a:pt x="97" y="4633"/>
                    </a:cubicBezTo>
                    <a:cubicBezTo>
                      <a:pt x="83" y="4611"/>
                      <a:pt x="86" y="4579"/>
                      <a:pt x="103" y="4564"/>
                    </a:cubicBezTo>
                    <a:cubicBezTo>
                      <a:pt x="88" y="4558"/>
                      <a:pt x="107" y="4549"/>
                      <a:pt x="108" y="4542"/>
                    </a:cubicBezTo>
                    <a:cubicBezTo>
                      <a:pt x="123" y="4461"/>
                      <a:pt x="123" y="4461"/>
                      <a:pt x="123" y="4461"/>
                    </a:cubicBezTo>
                    <a:cubicBezTo>
                      <a:pt x="124" y="4326"/>
                      <a:pt x="124" y="4326"/>
                      <a:pt x="124" y="4326"/>
                    </a:cubicBezTo>
                    <a:cubicBezTo>
                      <a:pt x="111" y="4235"/>
                      <a:pt x="111" y="4235"/>
                      <a:pt x="111" y="4235"/>
                    </a:cubicBezTo>
                    <a:cubicBezTo>
                      <a:pt x="103" y="4236"/>
                      <a:pt x="93" y="4236"/>
                      <a:pt x="89" y="4227"/>
                    </a:cubicBezTo>
                    <a:cubicBezTo>
                      <a:pt x="86" y="4221"/>
                      <a:pt x="80" y="4216"/>
                      <a:pt x="74" y="4214"/>
                    </a:cubicBezTo>
                    <a:cubicBezTo>
                      <a:pt x="70" y="4212"/>
                      <a:pt x="54" y="4214"/>
                      <a:pt x="49" y="4214"/>
                    </a:cubicBezTo>
                    <a:cubicBezTo>
                      <a:pt x="48" y="4206"/>
                      <a:pt x="47" y="4198"/>
                      <a:pt x="41" y="4191"/>
                    </a:cubicBezTo>
                    <a:cubicBezTo>
                      <a:pt x="33" y="4194"/>
                      <a:pt x="25" y="4190"/>
                      <a:pt x="26" y="4182"/>
                    </a:cubicBezTo>
                    <a:cubicBezTo>
                      <a:pt x="27" y="4175"/>
                      <a:pt x="24" y="4161"/>
                      <a:pt x="23" y="4157"/>
                    </a:cubicBezTo>
                    <a:cubicBezTo>
                      <a:pt x="6" y="4157"/>
                      <a:pt x="6" y="4157"/>
                      <a:pt x="6" y="4157"/>
                    </a:cubicBezTo>
                    <a:cubicBezTo>
                      <a:pt x="6" y="4069"/>
                      <a:pt x="6" y="4069"/>
                      <a:pt x="6" y="4069"/>
                    </a:cubicBezTo>
                    <a:cubicBezTo>
                      <a:pt x="23" y="4069"/>
                      <a:pt x="23" y="4069"/>
                      <a:pt x="23" y="4069"/>
                    </a:cubicBezTo>
                    <a:cubicBezTo>
                      <a:pt x="23" y="3554"/>
                      <a:pt x="23" y="3554"/>
                      <a:pt x="23" y="3554"/>
                    </a:cubicBezTo>
                    <a:cubicBezTo>
                      <a:pt x="6" y="3554"/>
                      <a:pt x="6" y="3554"/>
                      <a:pt x="6" y="3554"/>
                    </a:cubicBezTo>
                    <a:cubicBezTo>
                      <a:pt x="6" y="3502"/>
                      <a:pt x="6" y="3502"/>
                      <a:pt x="6" y="3502"/>
                    </a:cubicBezTo>
                    <a:cubicBezTo>
                      <a:pt x="24" y="3502"/>
                      <a:pt x="24" y="3502"/>
                      <a:pt x="24" y="3502"/>
                    </a:cubicBezTo>
                    <a:cubicBezTo>
                      <a:pt x="22" y="3475"/>
                      <a:pt x="24" y="3450"/>
                      <a:pt x="28" y="3427"/>
                    </a:cubicBezTo>
                    <a:cubicBezTo>
                      <a:pt x="44" y="3427"/>
                      <a:pt x="44" y="3427"/>
                      <a:pt x="44" y="3427"/>
                    </a:cubicBezTo>
                    <a:cubicBezTo>
                      <a:pt x="44" y="3393"/>
                      <a:pt x="70" y="3373"/>
                      <a:pt x="87" y="3356"/>
                    </a:cubicBezTo>
                    <a:cubicBezTo>
                      <a:pt x="94" y="3350"/>
                      <a:pt x="100" y="3326"/>
                      <a:pt x="100" y="3325"/>
                    </a:cubicBezTo>
                    <a:cubicBezTo>
                      <a:pt x="89" y="3304"/>
                      <a:pt x="98" y="3283"/>
                      <a:pt x="96" y="3275"/>
                    </a:cubicBezTo>
                    <a:cubicBezTo>
                      <a:pt x="92" y="3260"/>
                      <a:pt x="104" y="3240"/>
                      <a:pt x="94" y="3221"/>
                    </a:cubicBezTo>
                    <a:cubicBezTo>
                      <a:pt x="87" y="3209"/>
                      <a:pt x="101" y="3188"/>
                      <a:pt x="103" y="3173"/>
                    </a:cubicBezTo>
                    <a:cubicBezTo>
                      <a:pt x="103" y="3164"/>
                      <a:pt x="91" y="3151"/>
                      <a:pt x="95" y="3145"/>
                    </a:cubicBezTo>
                    <a:cubicBezTo>
                      <a:pt x="106" y="3125"/>
                      <a:pt x="101" y="3100"/>
                      <a:pt x="91" y="3078"/>
                    </a:cubicBezTo>
                    <a:cubicBezTo>
                      <a:pt x="95" y="3054"/>
                      <a:pt x="111" y="3017"/>
                      <a:pt x="99" y="3000"/>
                    </a:cubicBezTo>
                    <a:cubicBezTo>
                      <a:pt x="93" y="2991"/>
                      <a:pt x="111" y="2966"/>
                      <a:pt x="111" y="2946"/>
                    </a:cubicBezTo>
                    <a:cubicBezTo>
                      <a:pt x="95" y="2937"/>
                      <a:pt x="100" y="2922"/>
                      <a:pt x="98" y="2917"/>
                    </a:cubicBezTo>
                    <a:cubicBezTo>
                      <a:pt x="84" y="2887"/>
                      <a:pt x="61" y="2871"/>
                      <a:pt x="48" y="2851"/>
                    </a:cubicBezTo>
                    <a:cubicBezTo>
                      <a:pt x="43" y="2844"/>
                      <a:pt x="46" y="2829"/>
                      <a:pt x="45" y="2824"/>
                    </a:cubicBezTo>
                    <a:cubicBezTo>
                      <a:pt x="27" y="2824"/>
                      <a:pt x="27" y="2824"/>
                      <a:pt x="27" y="2824"/>
                    </a:cubicBezTo>
                    <a:cubicBezTo>
                      <a:pt x="21" y="2795"/>
                      <a:pt x="21" y="2754"/>
                      <a:pt x="27" y="2724"/>
                    </a:cubicBezTo>
                    <a:cubicBezTo>
                      <a:pt x="45" y="2724"/>
                      <a:pt x="45" y="2724"/>
                      <a:pt x="45" y="2724"/>
                    </a:cubicBezTo>
                    <a:cubicBezTo>
                      <a:pt x="46" y="2717"/>
                      <a:pt x="46" y="2693"/>
                      <a:pt x="49" y="2689"/>
                    </a:cubicBezTo>
                    <a:cubicBezTo>
                      <a:pt x="56" y="2680"/>
                      <a:pt x="80" y="2661"/>
                      <a:pt x="87" y="2654"/>
                    </a:cubicBezTo>
                    <a:cubicBezTo>
                      <a:pt x="101" y="2638"/>
                      <a:pt x="111" y="2609"/>
                      <a:pt x="110" y="2576"/>
                    </a:cubicBezTo>
                    <a:cubicBezTo>
                      <a:pt x="110" y="2573"/>
                      <a:pt x="92" y="2560"/>
                      <a:pt x="93" y="2556"/>
                    </a:cubicBezTo>
                    <a:cubicBezTo>
                      <a:pt x="98" y="2452"/>
                      <a:pt x="98" y="2452"/>
                      <a:pt x="98" y="2452"/>
                    </a:cubicBezTo>
                    <a:cubicBezTo>
                      <a:pt x="98" y="2452"/>
                      <a:pt x="96" y="2439"/>
                      <a:pt x="97" y="2428"/>
                    </a:cubicBezTo>
                    <a:cubicBezTo>
                      <a:pt x="108" y="2310"/>
                      <a:pt x="91" y="2204"/>
                      <a:pt x="95" y="2097"/>
                    </a:cubicBezTo>
                    <a:cubicBezTo>
                      <a:pt x="95" y="2092"/>
                      <a:pt x="108" y="2087"/>
                      <a:pt x="97" y="2081"/>
                    </a:cubicBezTo>
                    <a:cubicBezTo>
                      <a:pt x="102" y="2036"/>
                      <a:pt x="87" y="1988"/>
                      <a:pt x="100" y="1946"/>
                    </a:cubicBezTo>
                    <a:cubicBezTo>
                      <a:pt x="90" y="1905"/>
                      <a:pt x="60" y="1891"/>
                      <a:pt x="46" y="1857"/>
                    </a:cubicBezTo>
                    <a:cubicBezTo>
                      <a:pt x="36" y="1833"/>
                      <a:pt x="20" y="1815"/>
                      <a:pt x="6" y="1788"/>
                    </a:cubicBezTo>
                    <a:cubicBezTo>
                      <a:pt x="6" y="1702"/>
                      <a:pt x="6" y="1702"/>
                      <a:pt x="6" y="1702"/>
                    </a:cubicBezTo>
                    <a:cubicBezTo>
                      <a:pt x="23" y="1702"/>
                      <a:pt x="23" y="1702"/>
                      <a:pt x="23" y="1702"/>
                    </a:cubicBezTo>
                    <a:cubicBezTo>
                      <a:pt x="23" y="1571"/>
                      <a:pt x="23" y="1571"/>
                      <a:pt x="23" y="1571"/>
                    </a:cubicBezTo>
                    <a:cubicBezTo>
                      <a:pt x="6" y="1571"/>
                      <a:pt x="6" y="1571"/>
                      <a:pt x="6" y="1571"/>
                    </a:cubicBezTo>
                    <a:cubicBezTo>
                      <a:pt x="6" y="1544"/>
                      <a:pt x="6" y="1544"/>
                      <a:pt x="6" y="1544"/>
                    </a:cubicBezTo>
                    <a:cubicBezTo>
                      <a:pt x="24" y="1544"/>
                      <a:pt x="24" y="1544"/>
                      <a:pt x="24" y="1544"/>
                    </a:cubicBezTo>
                    <a:cubicBezTo>
                      <a:pt x="22" y="1518"/>
                      <a:pt x="24" y="1493"/>
                      <a:pt x="28" y="1470"/>
                    </a:cubicBezTo>
                    <a:cubicBezTo>
                      <a:pt x="45" y="1470"/>
                      <a:pt x="45" y="1470"/>
                      <a:pt x="45" y="1470"/>
                    </a:cubicBezTo>
                    <a:cubicBezTo>
                      <a:pt x="44" y="1437"/>
                      <a:pt x="70" y="1416"/>
                      <a:pt x="87" y="1403"/>
                    </a:cubicBezTo>
                    <a:cubicBezTo>
                      <a:pt x="91" y="1377"/>
                      <a:pt x="104" y="1359"/>
                      <a:pt x="111" y="1343"/>
                    </a:cubicBezTo>
                    <a:cubicBezTo>
                      <a:pt x="111" y="1264"/>
                      <a:pt x="111" y="1264"/>
                      <a:pt x="111" y="1264"/>
                    </a:cubicBezTo>
                    <a:cubicBezTo>
                      <a:pt x="95" y="1256"/>
                      <a:pt x="95" y="1243"/>
                      <a:pt x="100" y="1234"/>
                    </a:cubicBezTo>
                    <a:cubicBezTo>
                      <a:pt x="47" y="1166"/>
                      <a:pt x="47" y="1166"/>
                      <a:pt x="47" y="1166"/>
                    </a:cubicBezTo>
                    <a:cubicBezTo>
                      <a:pt x="44" y="1162"/>
                      <a:pt x="46" y="1147"/>
                      <a:pt x="45" y="1143"/>
                    </a:cubicBezTo>
                    <a:cubicBezTo>
                      <a:pt x="27" y="1143"/>
                      <a:pt x="27" y="1143"/>
                      <a:pt x="27" y="1143"/>
                    </a:cubicBezTo>
                    <a:cubicBezTo>
                      <a:pt x="21" y="1113"/>
                      <a:pt x="21" y="1072"/>
                      <a:pt x="27" y="1042"/>
                    </a:cubicBezTo>
                    <a:cubicBezTo>
                      <a:pt x="45" y="1042"/>
                      <a:pt x="45" y="1042"/>
                      <a:pt x="45" y="1042"/>
                    </a:cubicBezTo>
                    <a:cubicBezTo>
                      <a:pt x="46" y="1035"/>
                      <a:pt x="46" y="1011"/>
                      <a:pt x="49" y="1007"/>
                    </a:cubicBezTo>
                    <a:cubicBezTo>
                      <a:pt x="56" y="998"/>
                      <a:pt x="80" y="979"/>
                      <a:pt x="88" y="973"/>
                    </a:cubicBezTo>
                    <a:cubicBezTo>
                      <a:pt x="79" y="958"/>
                      <a:pt x="107" y="957"/>
                      <a:pt x="98" y="945"/>
                    </a:cubicBezTo>
                    <a:cubicBezTo>
                      <a:pt x="90" y="934"/>
                      <a:pt x="106" y="926"/>
                      <a:pt x="92" y="913"/>
                    </a:cubicBezTo>
                    <a:cubicBezTo>
                      <a:pt x="96" y="903"/>
                      <a:pt x="108" y="893"/>
                      <a:pt x="92" y="885"/>
                    </a:cubicBezTo>
                    <a:cubicBezTo>
                      <a:pt x="94" y="882"/>
                      <a:pt x="106" y="879"/>
                      <a:pt x="98" y="871"/>
                    </a:cubicBezTo>
                    <a:cubicBezTo>
                      <a:pt x="82" y="854"/>
                      <a:pt x="87" y="822"/>
                      <a:pt x="103" y="807"/>
                    </a:cubicBezTo>
                    <a:cubicBezTo>
                      <a:pt x="88" y="801"/>
                      <a:pt x="107" y="792"/>
                      <a:pt x="108" y="785"/>
                    </a:cubicBezTo>
                    <a:cubicBezTo>
                      <a:pt x="123" y="704"/>
                      <a:pt x="123" y="704"/>
                      <a:pt x="123" y="704"/>
                    </a:cubicBezTo>
                    <a:cubicBezTo>
                      <a:pt x="126" y="551"/>
                      <a:pt x="110" y="406"/>
                      <a:pt x="124" y="257"/>
                    </a:cubicBezTo>
                    <a:cubicBezTo>
                      <a:pt x="147" y="265"/>
                      <a:pt x="135" y="234"/>
                      <a:pt x="134" y="227"/>
                    </a:cubicBezTo>
                    <a:cubicBezTo>
                      <a:pt x="114" y="217"/>
                      <a:pt x="127" y="159"/>
                      <a:pt x="125" y="132"/>
                    </a:cubicBezTo>
                    <a:cubicBezTo>
                      <a:pt x="141" y="124"/>
                      <a:pt x="150" y="103"/>
                      <a:pt x="153" y="79"/>
                    </a:cubicBezTo>
                    <a:cubicBezTo>
                      <a:pt x="166" y="85"/>
                      <a:pt x="170" y="76"/>
                      <a:pt x="165" y="64"/>
                    </a:cubicBezTo>
                    <a:cubicBezTo>
                      <a:pt x="193" y="56"/>
                      <a:pt x="231" y="60"/>
                      <a:pt x="263" y="60"/>
                    </a:cubicBezTo>
                    <a:cubicBezTo>
                      <a:pt x="263" y="81"/>
                      <a:pt x="263" y="81"/>
                      <a:pt x="263" y="81"/>
                    </a:cubicBezTo>
                    <a:cubicBezTo>
                      <a:pt x="285" y="70"/>
                      <a:pt x="282" y="100"/>
                      <a:pt x="280" y="115"/>
                    </a:cubicBezTo>
                    <a:cubicBezTo>
                      <a:pt x="276" y="150"/>
                      <a:pt x="271" y="203"/>
                      <a:pt x="237" y="229"/>
                    </a:cubicBezTo>
                    <a:cubicBezTo>
                      <a:pt x="232" y="233"/>
                      <a:pt x="221" y="249"/>
                      <a:pt x="221" y="259"/>
                    </a:cubicBezTo>
                    <a:cubicBezTo>
                      <a:pt x="221" y="333"/>
                      <a:pt x="222" y="418"/>
                      <a:pt x="215" y="482"/>
                    </a:cubicBezTo>
                    <a:cubicBezTo>
                      <a:pt x="214" y="494"/>
                      <a:pt x="223" y="514"/>
                      <a:pt x="221" y="534"/>
                    </a:cubicBezTo>
                    <a:cubicBezTo>
                      <a:pt x="220" y="542"/>
                      <a:pt x="228" y="544"/>
                      <a:pt x="233" y="547"/>
                    </a:cubicBezTo>
                    <a:cubicBezTo>
                      <a:pt x="233" y="554"/>
                      <a:pt x="230" y="576"/>
                      <a:pt x="233" y="579"/>
                    </a:cubicBezTo>
                    <a:cubicBezTo>
                      <a:pt x="243" y="590"/>
                      <a:pt x="260" y="599"/>
                      <a:pt x="262" y="609"/>
                    </a:cubicBezTo>
                    <a:cubicBezTo>
                      <a:pt x="281" y="683"/>
                      <a:pt x="281" y="683"/>
                      <a:pt x="281" y="683"/>
                    </a:cubicBezTo>
                    <a:cubicBezTo>
                      <a:pt x="294" y="700"/>
                      <a:pt x="289" y="758"/>
                      <a:pt x="289" y="787"/>
                    </a:cubicBezTo>
                    <a:cubicBezTo>
                      <a:pt x="288" y="796"/>
                      <a:pt x="277" y="801"/>
                      <a:pt x="277" y="807"/>
                    </a:cubicBezTo>
                    <a:cubicBezTo>
                      <a:pt x="277" y="1411"/>
                      <a:pt x="277" y="1411"/>
                      <a:pt x="277" y="1411"/>
                    </a:cubicBezTo>
                    <a:cubicBezTo>
                      <a:pt x="281" y="1413"/>
                      <a:pt x="290" y="1416"/>
                      <a:pt x="290" y="1421"/>
                    </a:cubicBezTo>
                    <a:cubicBezTo>
                      <a:pt x="285" y="2024"/>
                      <a:pt x="285" y="2024"/>
                      <a:pt x="285" y="2024"/>
                    </a:cubicBezTo>
                    <a:cubicBezTo>
                      <a:pt x="272" y="2043"/>
                      <a:pt x="278" y="2102"/>
                      <a:pt x="277" y="2126"/>
                    </a:cubicBezTo>
                    <a:cubicBezTo>
                      <a:pt x="295" y="2144"/>
                      <a:pt x="288" y="2189"/>
                      <a:pt x="291" y="2211"/>
                    </a:cubicBezTo>
                    <a:cubicBezTo>
                      <a:pt x="298" y="2264"/>
                      <a:pt x="310" y="2319"/>
                      <a:pt x="329" y="2354"/>
                    </a:cubicBezTo>
                    <a:cubicBezTo>
                      <a:pt x="329" y="2437"/>
                      <a:pt x="329" y="2437"/>
                      <a:pt x="329" y="2437"/>
                    </a:cubicBezTo>
                    <a:cubicBezTo>
                      <a:pt x="329" y="2439"/>
                      <a:pt x="314" y="2445"/>
                      <a:pt x="313" y="2447"/>
                    </a:cubicBezTo>
                    <a:cubicBezTo>
                      <a:pt x="306" y="2464"/>
                      <a:pt x="317" y="2479"/>
                      <a:pt x="330" y="2488"/>
                    </a:cubicBezTo>
                    <a:cubicBezTo>
                      <a:pt x="328" y="2497"/>
                      <a:pt x="336" y="2503"/>
                      <a:pt x="341" y="2513"/>
                    </a:cubicBezTo>
                    <a:cubicBezTo>
                      <a:pt x="354" y="2538"/>
                      <a:pt x="372" y="2571"/>
                      <a:pt x="389" y="2589"/>
                    </a:cubicBezTo>
                    <a:cubicBezTo>
                      <a:pt x="399" y="2628"/>
                      <a:pt x="394" y="2667"/>
                      <a:pt x="385" y="2693"/>
                    </a:cubicBezTo>
                    <a:cubicBezTo>
                      <a:pt x="373" y="2694"/>
                      <a:pt x="366" y="2705"/>
                      <a:pt x="355" y="2710"/>
                    </a:cubicBezTo>
                    <a:cubicBezTo>
                      <a:pt x="355" y="2728"/>
                      <a:pt x="355" y="2728"/>
                      <a:pt x="355" y="2728"/>
                    </a:cubicBezTo>
                    <a:cubicBezTo>
                      <a:pt x="334" y="2728"/>
                      <a:pt x="334" y="2728"/>
                      <a:pt x="334" y="2728"/>
                    </a:cubicBezTo>
                    <a:cubicBezTo>
                      <a:pt x="329" y="2752"/>
                      <a:pt x="328" y="2777"/>
                      <a:pt x="331" y="2803"/>
                    </a:cubicBezTo>
                    <a:cubicBezTo>
                      <a:pt x="333" y="2817"/>
                      <a:pt x="347" y="2827"/>
                      <a:pt x="358" y="2833"/>
                    </a:cubicBezTo>
                    <a:cubicBezTo>
                      <a:pt x="368" y="2839"/>
                      <a:pt x="363" y="2852"/>
                      <a:pt x="363" y="2860"/>
                    </a:cubicBezTo>
                    <a:cubicBezTo>
                      <a:pt x="373" y="2861"/>
                      <a:pt x="381" y="2866"/>
                      <a:pt x="385" y="2874"/>
                    </a:cubicBezTo>
                    <a:cubicBezTo>
                      <a:pt x="399" y="2908"/>
                      <a:pt x="401" y="2953"/>
                      <a:pt x="397" y="3002"/>
                    </a:cubicBezTo>
                    <a:cubicBezTo>
                      <a:pt x="419" y="2990"/>
                      <a:pt x="455" y="2988"/>
                      <a:pt x="486" y="2986"/>
                    </a:cubicBezTo>
                    <a:cubicBezTo>
                      <a:pt x="518" y="2974"/>
                      <a:pt x="584" y="2980"/>
                      <a:pt x="625" y="2977"/>
                    </a:cubicBezTo>
                    <a:cubicBezTo>
                      <a:pt x="660" y="2974"/>
                      <a:pt x="693" y="2966"/>
                      <a:pt x="711" y="2947"/>
                    </a:cubicBezTo>
                    <a:cubicBezTo>
                      <a:pt x="715" y="2943"/>
                      <a:pt x="738" y="2947"/>
                      <a:pt x="740" y="2947"/>
                    </a:cubicBezTo>
                    <a:cubicBezTo>
                      <a:pt x="747" y="2927"/>
                      <a:pt x="794" y="2936"/>
                      <a:pt x="815" y="2935"/>
                    </a:cubicBezTo>
                    <a:cubicBezTo>
                      <a:pt x="808" y="2948"/>
                      <a:pt x="823" y="2948"/>
                      <a:pt x="831" y="2945"/>
                    </a:cubicBezTo>
                    <a:cubicBezTo>
                      <a:pt x="831" y="1529"/>
                      <a:pt x="831" y="1529"/>
                      <a:pt x="831" y="1529"/>
                    </a:cubicBezTo>
                    <a:cubicBezTo>
                      <a:pt x="831" y="1510"/>
                      <a:pt x="818" y="1494"/>
                      <a:pt x="810" y="1480"/>
                    </a:cubicBezTo>
                    <a:cubicBezTo>
                      <a:pt x="806" y="1474"/>
                      <a:pt x="810" y="1454"/>
                      <a:pt x="810" y="1451"/>
                    </a:cubicBezTo>
                    <a:cubicBezTo>
                      <a:pt x="832" y="1454"/>
                      <a:pt x="817" y="1422"/>
                      <a:pt x="822" y="1412"/>
                    </a:cubicBezTo>
                    <a:cubicBezTo>
                      <a:pt x="833" y="1390"/>
                      <a:pt x="832" y="1363"/>
                      <a:pt x="822" y="1344"/>
                    </a:cubicBezTo>
                    <a:cubicBezTo>
                      <a:pt x="820" y="1311"/>
                      <a:pt x="827" y="1274"/>
                      <a:pt x="819" y="1252"/>
                    </a:cubicBezTo>
                    <a:cubicBezTo>
                      <a:pt x="802" y="1205"/>
                      <a:pt x="801" y="1141"/>
                      <a:pt x="809" y="1094"/>
                    </a:cubicBezTo>
                    <a:cubicBezTo>
                      <a:pt x="811" y="1086"/>
                      <a:pt x="830" y="1080"/>
                      <a:pt x="830" y="1072"/>
                    </a:cubicBezTo>
                    <a:cubicBezTo>
                      <a:pt x="828" y="984"/>
                      <a:pt x="837" y="886"/>
                      <a:pt x="827" y="806"/>
                    </a:cubicBezTo>
                    <a:cubicBezTo>
                      <a:pt x="826" y="794"/>
                      <a:pt x="821" y="783"/>
                      <a:pt x="810" y="778"/>
                    </a:cubicBezTo>
                    <a:cubicBezTo>
                      <a:pt x="810" y="744"/>
                      <a:pt x="810" y="744"/>
                      <a:pt x="810" y="744"/>
                    </a:cubicBezTo>
                    <a:cubicBezTo>
                      <a:pt x="830" y="743"/>
                      <a:pt x="826" y="712"/>
                      <a:pt x="826" y="697"/>
                    </a:cubicBezTo>
                    <a:cubicBezTo>
                      <a:pt x="831" y="536"/>
                      <a:pt x="836" y="350"/>
                      <a:pt x="822" y="198"/>
                    </a:cubicBezTo>
                    <a:cubicBezTo>
                      <a:pt x="822" y="194"/>
                      <a:pt x="812" y="192"/>
                      <a:pt x="811" y="189"/>
                    </a:cubicBezTo>
                    <a:cubicBezTo>
                      <a:pt x="811" y="171"/>
                      <a:pt x="807" y="153"/>
                      <a:pt x="817" y="137"/>
                    </a:cubicBezTo>
                    <a:cubicBezTo>
                      <a:pt x="827" y="118"/>
                      <a:pt x="831" y="97"/>
                      <a:pt x="855" y="81"/>
                    </a:cubicBezTo>
                    <a:cubicBezTo>
                      <a:pt x="1115" y="78"/>
                      <a:pt x="1115" y="78"/>
                      <a:pt x="1115" y="78"/>
                    </a:cubicBezTo>
                    <a:cubicBezTo>
                      <a:pt x="1121" y="78"/>
                      <a:pt x="1136" y="73"/>
                      <a:pt x="1142" y="72"/>
                    </a:cubicBezTo>
                    <a:cubicBezTo>
                      <a:pt x="1131" y="50"/>
                      <a:pt x="1160" y="63"/>
                      <a:pt x="1165" y="61"/>
                    </a:cubicBezTo>
                    <a:cubicBezTo>
                      <a:pt x="1171" y="58"/>
                      <a:pt x="1182" y="40"/>
                      <a:pt x="1190" y="40"/>
                    </a:cubicBezTo>
                    <a:cubicBezTo>
                      <a:pt x="1267" y="38"/>
                      <a:pt x="1364" y="48"/>
                      <a:pt x="1447" y="39"/>
                    </a:cubicBezTo>
                    <a:cubicBezTo>
                      <a:pt x="1447" y="20"/>
                      <a:pt x="1447" y="20"/>
                      <a:pt x="1447" y="20"/>
                    </a:cubicBezTo>
                    <a:cubicBezTo>
                      <a:pt x="1459" y="19"/>
                      <a:pt x="1494" y="14"/>
                      <a:pt x="1505" y="15"/>
                    </a:cubicBezTo>
                    <a:cubicBezTo>
                      <a:pt x="1515" y="17"/>
                      <a:pt x="1513" y="30"/>
                      <a:pt x="1512" y="38"/>
                    </a:cubicBezTo>
                    <a:cubicBezTo>
                      <a:pt x="1521" y="37"/>
                      <a:pt x="1534" y="36"/>
                      <a:pt x="1534" y="45"/>
                    </a:cubicBezTo>
                    <a:cubicBezTo>
                      <a:pt x="1531" y="73"/>
                      <a:pt x="1540" y="98"/>
                      <a:pt x="1544" y="123"/>
                    </a:cubicBezTo>
                    <a:cubicBezTo>
                      <a:pt x="1550" y="124"/>
                      <a:pt x="1558" y="129"/>
                      <a:pt x="1550" y="146"/>
                    </a:cubicBezTo>
                    <a:cubicBezTo>
                      <a:pt x="1797" y="146"/>
                      <a:pt x="1797" y="146"/>
                      <a:pt x="1797" y="146"/>
                    </a:cubicBezTo>
                    <a:cubicBezTo>
                      <a:pt x="1797" y="125"/>
                      <a:pt x="1797" y="125"/>
                      <a:pt x="1797" y="125"/>
                    </a:cubicBezTo>
                    <a:cubicBezTo>
                      <a:pt x="1814" y="125"/>
                      <a:pt x="1814" y="125"/>
                      <a:pt x="1814" y="125"/>
                    </a:cubicBezTo>
                    <a:cubicBezTo>
                      <a:pt x="1819" y="89"/>
                      <a:pt x="1819" y="89"/>
                      <a:pt x="1819" y="89"/>
                    </a:cubicBezTo>
                    <a:cubicBezTo>
                      <a:pt x="1838" y="85"/>
                      <a:pt x="1837" y="61"/>
                      <a:pt x="1855" y="59"/>
                    </a:cubicBezTo>
                    <a:cubicBezTo>
                      <a:pt x="1859" y="58"/>
                      <a:pt x="1874" y="61"/>
                      <a:pt x="1877" y="59"/>
                    </a:cubicBezTo>
                    <a:cubicBezTo>
                      <a:pt x="1880" y="58"/>
                      <a:pt x="1885" y="40"/>
                      <a:pt x="1888" y="40"/>
                    </a:cubicBezTo>
                    <a:cubicBezTo>
                      <a:pt x="2613" y="39"/>
                      <a:pt x="2613" y="39"/>
                      <a:pt x="2613" y="39"/>
                    </a:cubicBezTo>
                    <a:cubicBezTo>
                      <a:pt x="2625" y="39"/>
                      <a:pt x="2632" y="54"/>
                      <a:pt x="2642" y="58"/>
                    </a:cubicBezTo>
                    <a:cubicBezTo>
                      <a:pt x="2650" y="62"/>
                      <a:pt x="2662" y="56"/>
                      <a:pt x="2666" y="60"/>
                    </a:cubicBezTo>
                    <a:cubicBezTo>
                      <a:pt x="2673" y="70"/>
                      <a:pt x="2678" y="76"/>
                      <a:pt x="2678" y="76"/>
                    </a:cubicBezTo>
                    <a:cubicBezTo>
                      <a:pt x="2736" y="90"/>
                      <a:pt x="2788" y="76"/>
                      <a:pt x="2819" y="52"/>
                    </a:cubicBezTo>
                    <a:cubicBezTo>
                      <a:pt x="2817" y="53"/>
                      <a:pt x="2819" y="45"/>
                      <a:pt x="2819" y="40"/>
                    </a:cubicBezTo>
                    <a:cubicBezTo>
                      <a:pt x="2849" y="39"/>
                      <a:pt x="2866" y="65"/>
                      <a:pt x="2876" y="78"/>
                    </a:cubicBezTo>
                    <a:cubicBezTo>
                      <a:pt x="2914" y="84"/>
                      <a:pt x="2944" y="80"/>
                      <a:pt x="2958" y="59"/>
                    </a:cubicBezTo>
                    <a:cubicBezTo>
                      <a:pt x="2971" y="66"/>
                      <a:pt x="2973" y="47"/>
                      <a:pt x="2978" y="45"/>
                    </a:cubicBezTo>
                    <a:cubicBezTo>
                      <a:pt x="2993" y="38"/>
                      <a:pt x="3011" y="32"/>
                      <a:pt x="3025" y="43"/>
                    </a:cubicBezTo>
                    <a:cubicBezTo>
                      <a:pt x="3034" y="51"/>
                      <a:pt x="3035" y="68"/>
                      <a:pt x="3037" y="82"/>
                    </a:cubicBezTo>
                    <a:cubicBezTo>
                      <a:pt x="3048" y="78"/>
                      <a:pt x="3054" y="85"/>
                      <a:pt x="3054" y="94"/>
                    </a:cubicBezTo>
                    <a:cubicBezTo>
                      <a:pt x="3055" y="99"/>
                      <a:pt x="3059" y="112"/>
                      <a:pt x="3060" y="117"/>
                    </a:cubicBezTo>
                    <a:cubicBezTo>
                      <a:pt x="3067" y="118"/>
                      <a:pt x="3081" y="110"/>
                      <a:pt x="3085" y="125"/>
                    </a:cubicBezTo>
                    <a:cubicBezTo>
                      <a:pt x="3086" y="132"/>
                      <a:pt x="3085" y="139"/>
                      <a:pt x="3085" y="147"/>
                    </a:cubicBezTo>
                    <a:cubicBezTo>
                      <a:pt x="3302" y="147"/>
                      <a:pt x="3302" y="147"/>
                      <a:pt x="3302" y="147"/>
                    </a:cubicBezTo>
                    <a:cubicBezTo>
                      <a:pt x="3300" y="93"/>
                      <a:pt x="3319" y="55"/>
                      <a:pt x="3336" y="24"/>
                    </a:cubicBezTo>
                    <a:cubicBezTo>
                      <a:pt x="3342" y="13"/>
                      <a:pt x="3354" y="15"/>
                      <a:pt x="3362" y="16"/>
                    </a:cubicBezTo>
                    <a:lnTo>
                      <a:pt x="33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23"/>
              <p:cNvSpPr>
                <a:spLocks noChangeArrowheads="1"/>
              </p:cNvSpPr>
              <p:nvPr/>
            </p:nvSpPr>
            <p:spPr bwMode="auto">
              <a:xfrm>
                <a:off x="871538" y="1127125"/>
                <a:ext cx="793750" cy="101600"/>
              </a:xfrm>
              <a:custGeom>
                <a:avLst/>
                <a:gdLst>
                  <a:gd name="T0" fmla="*/ 466117 w 3760"/>
                  <a:gd name="T1" fmla="*/ 422 h 482"/>
                  <a:gd name="T2" fmla="*/ 487861 w 3760"/>
                  <a:gd name="T3" fmla="*/ 17495 h 482"/>
                  <a:gd name="T4" fmla="*/ 495038 w 3760"/>
                  <a:gd name="T5" fmla="*/ 23398 h 482"/>
                  <a:gd name="T6" fmla="*/ 508760 w 3760"/>
                  <a:gd name="T7" fmla="*/ 19814 h 482"/>
                  <a:gd name="T8" fmla="*/ 625923 w 3760"/>
                  <a:gd name="T9" fmla="*/ 24241 h 482"/>
                  <a:gd name="T10" fmla="*/ 641122 w 3760"/>
                  <a:gd name="T11" fmla="*/ 28246 h 482"/>
                  <a:gd name="T12" fmla="*/ 653577 w 3760"/>
                  <a:gd name="T13" fmla="*/ 30564 h 482"/>
                  <a:gd name="T14" fmla="*/ 710153 w 3760"/>
                  <a:gd name="T15" fmla="*/ 28035 h 482"/>
                  <a:gd name="T16" fmla="*/ 716697 w 3760"/>
                  <a:gd name="T17" fmla="*/ 32672 h 482"/>
                  <a:gd name="T18" fmla="*/ 727463 w 3760"/>
                  <a:gd name="T19" fmla="*/ 41947 h 482"/>
                  <a:gd name="T20" fmla="*/ 735063 w 3760"/>
                  <a:gd name="T21" fmla="*/ 52065 h 482"/>
                  <a:gd name="T22" fmla="*/ 759762 w 3760"/>
                  <a:gd name="T23" fmla="*/ 49324 h 482"/>
                  <a:gd name="T24" fmla="*/ 793750 w 3760"/>
                  <a:gd name="T25" fmla="*/ 99914 h 482"/>
                  <a:gd name="T26" fmla="*/ 411019 w 3760"/>
                  <a:gd name="T27" fmla="*/ 95487 h 482"/>
                  <a:gd name="T28" fmla="*/ 406375 w 3760"/>
                  <a:gd name="T29" fmla="*/ 88320 h 482"/>
                  <a:gd name="T30" fmla="*/ 398142 w 3760"/>
                  <a:gd name="T31" fmla="*/ 79678 h 482"/>
                  <a:gd name="T32" fmla="*/ 392653 w 3760"/>
                  <a:gd name="T33" fmla="*/ 83683 h 482"/>
                  <a:gd name="T34" fmla="*/ 386320 w 3760"/>
                  <a:gd name="T35" fmla="*/ 87688 h 482"/>
                  <a:gd name="T36" fmla="*/ 378298 w 3760"/>
                  <a:gd name="T37" fmla="*/ 97384 h 482"/>
                  <a:gd name="T38" fmla="*/ 358454 w 3760"/>
                  <a:gd name="T39" fmla="*/ 95487 h 482"/>
                  <a:gd name="T40" fmla="*/ 351910 w 3760"/>
                  <a:gd name="T41" fmla="*/ 87899 h 482"/>
                  <a:gd name="T42" fmla="*/ 330588 w 3760"/>
                  <a:gd name="T43" fmla="*/ 79678 h 482"/>
                  <a:gd name="T44" fmla="*/ 324889 w 3760"/>
                  <a:gd name="T45" fmla="*/ 80100 h 482"/>
                  <a:gd name="T46" fmla="*/ 307789 w 3760"/>
                  <a:gd name="T47" fmla="*/ 73987 h 482"/>
                  <a:gd name="T48" fmla="*/ 260291 w 3760"/>
                  <a:gd name="T49" fmla="*/ 75462 h 482"/>
                  <a:gd name="T50" fmla="*/ 243191 w 3760"/>
                  <a:gd name="T51" fmla="*/ 79678 h 482"/>
                  <a:gd name="T52" fmla="*/ 231159 w 3760"/>
                  <a:gd name="T53" fmla="*/ 72300 h 482"/>
                  <a:gd name="T54" fmla="*/ 188516 w 3760"/>
                  <a:gd name="T55" fmla="*/ 75041 h 482"/>
                  <a:gd name="T56" fmla="*/ 163816 w 3760"/>
                  <a:gd name="T57" fmla="*/ 63026 h 482"/>
                  <a:gd name="T58" fmla="*/ 158117 w 3760"/>
                  <a:gd name="T59" fmla="*/ 58388 h 482"/>
                  <a:gd name="T60" fmla="*/ 120962 w 3760"/>
                  <a:gd name="T61" fmla="*/ 46584 h 482"/>
                  <a:gd name="T62" fmla="*/ 105130 w 3760"/>
                  <a:gd name="T63" fmla="*/ 70193 h 482"/>
                  <a:gd name="T64" fmla="*/ 9922 w 3760"/>
                  <a:gd name="T65" fmla="*/ 72090 h 482"/>
                  <a:gd name="T66" fmla="*/ 3800 w 3760"/>
                  <a:gd name="T67" fmla="*/ 60707 h 482"/>
                  <a:gd name="T68" fmla="*/ 3167 w 3760"/>
                  <a:gd name="T69" fmla="*/ 54805 h 482"/>
                  <a:gd name="T70" fmla="*/ 19210 w 3760"/>
                  <a:gd name="T71" fmla="*/ 40050 h 482"/>
                  <a:gd name="T72" fmla="*/ 26388 w 3760"/>
                  <a:gd name="T73" fmla="*/ 35412 h 482"/>
                  <a:gd name="T74" fmla="*/ 35888 w 3760"/>
                  <a:gd name="T75" fmla="*/ 29510 h 482"/>
                  <a:gd name="T76" fmla="*/ 52354 w 3760"/>
                  <a:gd name="T77" fmla="*/ 32672 h 482"/>
                  <a:gd name="T78" fmla="*/ 86341 w 3760"/>
                  <a:gd name="T79" fmla="*/ 29721 h 482"/>
                  <a:gd name="T80" fmla="*/ 104707 w 3760"/>
                  <a:gd name="T81" fmla="*/ 22554 h 482"/>
                  <a:gd name="T82" fmla="*/ 116107 w 3760"/>
                  <a:gd name="T83" fmla="*/ 15388 h 482"/>
                  <a:gd name="T84" fmla="*/ 143762 w 3760"/>
                  <a:gd name="T85" fmla="*/ 17706 h 482"/>
                  <a:gd name="T86" fmla="*/ 162128 w 3760"/>
                  <a:gd name="T87" fmla="*/ 24030 h 482"/>
                  <a:gd name="T88" fmla="*/ 167616 w 3760"/>
                  <a:gd name="T89" fmla="*/ 28035 h 482"/>
                  <a:gd name="T90" fmla="*/ 182605 w 3760"/>
                  <a:gd name="T91" fmla="*/ 30986 h 482"/>
                  <a:gd name="T92" fmla="*/ 221870 w 3760"/>
                  <a:gd name="T93" fmla="*/ 30775 h 482"/>
                  <a:gd name="T94" fmla="*/ 308000 w 3760"/>
                  <a:gd name="T95" fmla="*/ 29510 h 482"/>
                  <a:gd name="T96" fmla="*/ 332277 w 3760"/>
                  <a:gd name="T97" fmla="*/ 28246 h 482"/>
                  <a:gd name="T98" fmla="*/ 347688 w 3760"/>
                  <a:gd name="T99" fmla="*/ 19603 h 482"/>
                  <a:gd name="T100" fmla="*/ 360354 w 3760"/>
                  <a:gd name="T101" fmla="*/ 19603 h 482"/>
                  <a:gd name="T102" fmla="*/ 402786 w 3760"/>
                  <a:gd name="T103" fmla="*/ 23398 h 482"/>
                  <a:gd name="T104" fmla="*/ 418408 w 3760"/>
                  <a:gd name="T105" fmla="*/ 19603 h 482"/>
                  <a:gd name="T106" fmla="*/ 433185 w 3760"/>
                  <a:gd name="T107" fmla="*/ 7799 h 482"/>
                  <a:gd name="T108" fmla="*/ 444162 w 3760"/>
                  <a:gd name="T109" fmla="*/ 3373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760" h="482">
                    <a:moveTo>
                      <a:pt x="2120" y="4"/>
                    </a:moveTo>
                    <a:cubicBezTo>
                      <a:pt x="2144" y="0"/>
                      <a:pt x="2177" y="3"/>
                      <a:pt x="2208" y="2"/>
                    </a:cubicBezTo>
                    <a:cubicBezTo>
                      <a:pt x="2213" y="13"/>
                      <a:pt x="2228" y="12"/>
                      <a:pt x="2239" y="21"/>
                    </a:cubicBezTo>
                    <a:cubicBezTo>
                      <a:pt x="2261" y="40"/>
                      <a:pt x="2288" y="61"/>
                      <a:pt x="2311" y="83"/>
                    </a:cubicBezTo>
                    <a:cubicBezTo>
                      <a:pt x="2321" y="92"/>
                      <a:pt x="2335" y="91"/>
                      <a:pt x="2345" y="92"/>
                    </a:cubicBezTo>
                    <a:cubicBezTo>
                      <a:pt x="2345" y="111"/>
                      <a:pt x="2345" y="111"/>
                      <a:pt x="2345" y="111"/>
                    </a:cubicBezTo>
                    <a:cubicBezTo>
                      <a:pt x="2410" y="111"/>
                      <a:pt x="2410" y="111"/>
                      <a:pt x="2410" y="111"/>
                    </a:cubicBezTo>
                    <a:cubicBezTo>
                      <a:pt x="2410" y="94"/>
                      <a:pt x="2410" y="94"/>
                      <a:pt x="2410" y="94"/>
                    </a:cubicBezTo>
                    <a:cubicBezTo>
                      <a:pt x="2907" y="92"/>
                      <a:pt x="2907" y="92"/>
                      <a:pt x="2907" y="92"/>
                    </a:cubicBezTo>
                    <a:cubicBezTo>
                      <a:pt x="2919" y="108"/>
                      <a:pt x="2939" y="121"/>
                      <a:pt x="2965" y="115"/>
                    </a:cubicBezTo>
                    <a:cubicBezTo>
                      <a:pt x="2965" y="133"/>
                      <a:pt x="2965" y="133"/>
                      <a:pt x="2965" y="133"/>
                    </a:cubicBezTo>
                    <a:cubicBezTo>
                      <a:pt x="3037" y="134"/>
                      <a:pt x="3037" y="134"/>
                      <a:pt x="3037" y="134"/>
                    </a:cubicBezTo>
                    <a:cubicBezTo>
                      <a:pt x="3044" y="135"/>
                      <a:pt x="3057" y="145"/>
                      <a:pt x="3061" y="146"/>
                    </a:cubicBezTo>
                    <a:cubicBezTo>
                      <a:pt x="3068" y="148"/>
                      <a:pt x="3089" y="147"/>
                      <a:pt x="3096" y="145"/>
                    </a:cubicBezTo>
                    <a:cubicBezTo>
                      <a:pt x="3107" y="143"/>
                      <a:pt x="3116" y="133"/>
                      <a:pt x="3127" y="133"/>
                    </a:cubicBezTo>
                    <a:cubicBezTo>
                      <a:pt x="3364" y="133"/>
                      <a:pt x="3364" y="133"/>
                      <a:pt x="3364" y="133"/>
                    </a:cubicBezTo>
                    <a:cubicBezTo>
                      <a:pt x="3374" y="133"/>
                      <a:pt x="3371" y="147"/>
                      <a:pt x="3371" y="155"/>
                    </a:cubicBezTo>
                    <a:cubicBezTo>
                      <a:pt x="3395" y="155"/>
                      <a:pt x="3395" y="155"/>
                      <a:pt x="3395" y="155"/>
                    </a:cubicBezTo>
                    <a:cubicBezTo>
                      <a:pt x="3389" y="166"/>
                      <a:pt x="3398" y="171"/>
                      <a:pt x="3406" y="167"/>
                    </a:cubicBezTo>
                    <a:cubicBezTo>
                      <a:pt x="3418" y="180"/>
                      <a:pt x="3428" y="196"/>
                      <a:pt x="3446" y="199"/>
                    </a:cubicBezTo>
                    <a:cubicBezTo>
                      <a:pt x="3446" y="220"/>
                      <a:pt x="3446" y="220"/>
                      <a:pt x="3446" y="220"/>
                    </a:cubicBezTo>
                    <a:cubicBezTo>
                      <a:pt x="3464" y="218"/>
                      <a:pt x="3474" y="247"/>
                      <a:pt x="3482" y="247"/>
                    </a:cubicBezTo>
                    <a:cubicBezTo>
                      <a:pt x="3573" y="246"/>
                      <a:pt x="3573" y="246"/>
                      <a:pt x="3573" y="246"/>
                    </a:cubicBezTo>
                    <a:cubicBezTo>
                      <a:pt x="3581" y="246"/>
                      <a:pt x="3594" y="234"/>
                      <a:pt x="3599" y="234"/>
                    </a:cubicBezTo>
                    <a:cubicBezTo>
                      <a:pt x="3760" y="234"/>
                      <a:pt x="3760" y="234"/>
                      <a:pt x="3760" y="234"/>
                    </a:cubicBezTo>
                    <a:cubicBezTo>
                      <a:pt x="3760" y="474"/>
                      <a:pt x="3760" y="474"/>
                      <a:pt x="3760" y="474"/>
                    </a:cubicBezTo>
                    <a:cubicBezTo>
                      <a:pt x="1977" y="477"/>
                      <a:pt x="1977" y="477"/>
                      <a:pt x="1977" y="477"/>
                    </a:cubicBezTo>
                    <a:cubicBezTo>
                      <a:pt x="1972" y="462"/>
                      <a:pt x="1960" y="454"/>
                      <a:pt x="1947" y="453"/>
                    </a:cubicBezTo>
                    <a:cubicBezTo>
                      <a:pt x="1947" y="429"/>
                      <a:pt x="1947" y="429"/>
                      <a:pt x="1947" y="429"/>
                    </a:cubicBezTo>
                    <a:cubicBezTo>
                      <a:pt x="1937" y="432"/>
                      <a:pt x="1930" y="429"/>
                      <a:pt x="1925" y="419"/>
                    </a:cubicBezTo>
                    <a:cubicBezTo>
                      <a:pt x="1919" y="408"/>
                      <a:pt x="1907" y="388"/>
                      <a:pt x="1886" y="396"/>
                    </a:cubicBezTo>
                    <a:cubicBezTo>
                      <a:pt x="1886" y="378"/>
                      <a:pt x="1886" y="378"/>
                      <a:pt x="1886" y="378"/>
                    </a:cubicBezTo>
                    <a:cubicBezTo>
                      <a:pt x="1860" y="378"/>
                      <a:pt x="1860" y="378"/>
                      <a:pt x="1860" y="378"/>
                    </a:cubicBezTo>
                    <a:cubicBezTo>
                      <a:pt x="1860" y="397"/>
                      <a:pt x="1860" y="397"/>
                      <a:pt x="1860" y="397"/>
                    </a:cubicBezTo>
                    <a:cubicBezTo>
                      <a:pt x="1852" y="393"/>
                      <a:pt x="1834" y="396"/>
                      <a:pt x="1842" y="408"/>
                    </a:cubicBezTo>
                    <a:cubicBezTo>
                      <a:pt x="1848" y="419"/>
                      <a:pt x="1834" y="418"/>
                      <a:pt x="1830" y="416"/>
                    </a:cubicBezTo>
                    <a:cubicBezTo>
                      <a:pt x="1829" y="431"/>
                      <a:pt x="1814" y="437"/>
                      <a:pt x="1816" y="453"/>
                    </a:cubicBezTo>
                    <a:cubicBezTo>
                      <a:pt x="1807" y="451"/>
                      <a:pt x="1794" y="451"/>
                      <a:pt x="1792" y="462"/>
                    </a:cubicBezTo>
                    <a:cubicBezTo>
                      <a:pt x="1786" y="482"/>
                      <a:pt x="1755" y="472"/>
                      <a:pt x="1736" y="472"/>
                    </a:cubicBezTo>
                    <a:cubicBezTo>
                      <a:pt x="1731" y="457"/>
                      <a:pt x="1712" y="457"/>
                      <a:pt x="1698" y="453"/>
                    </a:cubicBezTo>
                    <a:cubicBezTo>
                      <a:pt x="1698" y="421"/>
                      <a:pt x="1698" y="421"/>
                      <a:pt x="1698" y="421"/>
                    </a:cubicBezTo>
                    <a:cubicBezTo>
                      <a:pt x="1667" y="417"/>
                      <a:pt x="1667" y="417"/>
                      <a:pt x="1667" y="417"/>
                    </a:cubicBezTo>
                    <a:cubicBezTo>
                      <a:pt x="1670" y="404"/>
                      <a:pt x="1667" y="383"/>
                      <a:pt x="1646" y="380"/>
                    </a:cubicBezTo>
                    <a:cubicBezTo>
                      <a:pt x="1628" y="378"/>
                      <a:pt x="1596" y="378"/>
                      <a:pt x="1566" y="378"/>
                    </a:cubicBezTo>
                    <a:cubicBezTo>
                      <a:pt x="1566" y="383"/>
                      <a:pt x="1572" y="399"/>
                      <a:pt x="1563" y="396"/>
                    </a:cubicBezTo>
                    <a:cubicBezTo>
                      <a:pt x="1552" y="392"/>
                      <a:pt x="1548" y="380"/>
                      <a:pt x="1539" y="380"/>
                    </a:cubicBezTo>
                    <a:cubicBezTo>
                      <a:pt x="1516" y="379"/>
                      <a:pt x="1501" y="365"/>
                      <a:pt x="1489" y="356"/>
                    </a:cubicBezTo>
                    <a:cubicBezTo>
                      <a:pt x="1484" y="352"/>
                      <a:pt x="1464" y="352"/>
                      <a:pt x="1458" y="351"/>
                    </a:cubicBezTo>
                    <a:cubicBezTo>
                      <a:pt x="1408" y="342"/>
                      <a:pt x="1331" y="347"/>
                      <a:pt x="1275" y="346"/>
                    </a:cubicBezTo>
                    <a:cubicBezTo>
                      <a:pt x="1266" y="346"/>
                      <a:pt x="1247" y="355"/>
                      <a:pt x="1233" y="358"/>
                    </a:cubicBezTo>
                    <a:cubicBezTo>
                      <a:pt x="1222" y="360"/>
                      <a:pt x="1216" y="376"/>
                      <a:pt x="1203" y="378"/>
                    </a:cubicBezTo>
                    <a:cubicBezTo>
                      <a:pt x="1193" y="379"/>
                      <a:pt x="1162" y="378"/>
                      <a:pt x="1152" y="378"/>
                    </a:cubicBezTo>
                    <a:cubicBezTo>
                      <a:pt x="1150" y="369"/>
                      <a:pt x="1146" y="359"/>
                      <a:pt x="1135" y="357"/>
                    </a:cubicBezTo>
                    <a:cubicBezTo>
                      <a:pt x="1125" y="355"/>
                      <a:pt x="1110" y="343"/>
                      <a:pt x="1095" y="343"/>
                    </a:cubicBezTo>
                    <a:cubicBezTo>
                      <a:pt x="906" y="343"/>
                      <a:pt x="906" y="343"/>
                      <a:pt x="906" y="343"/>
                    </a:cubicBezTo>
                    <a:cubicBezTo>
                      <a:pt x="903" y="348"/>
                      <a:pt x="901" y="356"/>
                      <a:pt x="893" y="356"/>
                    </a:cubicBezTo>
                    <a:cubicBezTo>
                      <a:pt x="855" y="359"/>
                      <a:pt x="844" y="335"/>
                      <a:pt x="816" y="324"/>
                    </a:cubicBezTo>
                    <a:cubicBezTo>
                      <a:pt x="802" y="319"/>
                      <a:pt x="785" y="313"/>
                      <a:pt x="776" y="299"/>
                    </a:cubicBezTo>
                    <a:cubicBezTo>
                      <a:pt x="772" y="293"/>
                      <a:pt x="771" y="282"/>
                      <a:pt x="765" y="277"/>
                    </a:cubicBezTo>
                    <a:cubicBezTo>
                      <a:pt x="763" y="275"/>
                      <a:pt x="750" y="277"/>
                      <a:pt x="749" y="277"/>
                    </a:cubicBezTo>
                    <a:cubicBezTo>
                      <a:pt x="739" y="254"/>
                      <a:pt x="709" y="247"/>
                      <a:pt x="696" y="223"/>
                    </a:cubicBezTo>
                    <a:cubicBezTo>
                      <a:pt x="663" y="218"/>
                      <a:pt x="619" y="221"/>
                      <a:pt x="573" y="221"/>
                    </a:cubicBezTo>
                    <a:cubicBezTo>
                      <a:pt x="554" y="251"/>
                      <a:pt x="539" y="291"/>
                      <a:pt x="506" y="317"/>
                    </a:cubicBezTo>
                    <a:cubicBezTo>
                      <a:pt x="502" y="319"/>
                      <a:pt x="494" y="324"/>
                      <a:pt x="498" y="333"/>
                    </a:cubicBezTo>
                    <a:cubicBezTo>
                      <a:pt x="483" y="339"/>
                      <a:pt x="469" y="345"/>
                      <a:pt x="453" y="343"/>
                    </a:cubicBezTo>
                    <a:cubicBezTo>
                      <a:pt x="328" y="328"/>
                      <a:pt x="168" y="331"/>
                      <a:pt x="47" y="342"/>
                    </a:cubicBezTo>
                    <a:cubicBezTo>
                      <a:pt x="36" y="343"/>
                      <a:pt x="31" y="330"/>
                      <a:pt x="30" y="322"/>
                    </a:cubicBezTo>
                    <a:cubicBezTo>
                      <a:pt x="6" y="330"/>
                      <a:pt x="19" y="300"/>
                      <a:pt x="18" y="288"/>
                    </a:cubicBezTo>
                    <a:cubicBezTo>
                      <a:pt x="7" y="294"/>
                      <a:pt x="0" y="287"/>
                      <a:pt x="5" y="277"/>
                    </a:cubicBezTo>
                    <a:cubicBezTo>
                      <a:pt x="22" y="286"/>
                      <a:pt x="15" y="263"/>
                      <a:pt x="15" y="260"/>
                    </a:cubicBezTo>
                    <a:cubicBezTo>
                      <a:pt x="22" y="232"/>
                      <a:pt x="47" y="222"/>
                      <a:pt x="55" y="198"/>
                    </a:cubicBezTo>
                    <a:cubicBezTo>
                      <a:pt x="57" y="193"/>
                      <a:pt x="77" y="192"/>
                      <a:pt x="91" y="190"/>
                    </a:cubicBezTo>
                    <a:cubicBezTo>
                      <a:pt x="92" y="182"/>
                      <a:pt x="91" y="172"/>
                      <a:pt x="98" y="168"/>
                    </a:cubicBezTo>
                    <a:cubicBezTo>
                      <a:pt x="102" y="166"/>
                      <a:pt x="120" y="168"/>
                      <a:pt x="125" y="168"/>
                    </a:cubicBezTo>
                    <a:cubicBezTo>
                      <a:pt x="115" y="145"/>
                      <a:pt x="145" y="158"/>
                      <a:pt x="154" y="156"/>
                    </a:cubicBezTo>
                    <a:cubicBezTo>
                      <a:pt x="156" y="150"/>
                      <a:pt x="161" y="133"/>
                      <a:pt x="170" y="140"/>
                    </a:cubicBezTo>
                    <a:cubicBezTo>
                      <a:pt x="184" y="151"/>
                      <a:pt x="210" y="149"/>
                      <a:pt x="217" y="145"/>
                    </a:cubicBezTo>
                    <a:cubicBezTo>
                      <a:pt x="233" y="136"/>
                      <a:pt x="241" y="155"/>
                      <a:pt x="248" y="155"/>
                    </a:cubicBezTo>
                    <a:cubicBezTo>
                      <a:pt x="395" y="155"/>
                      <a:pt x="395" y="155"/>
                      <a:pt x="395" y="155"/>
                    </a:cubicBezTo>
                    <a:cubicBezTo>
                      <a:pt x="397" y="149"/>
                      <a:pt x="403" y="133"/>
                      <a:pt x="409" y="141"/>
                    </a:cubicBezTo>
                    <a:cubicBezTo>
                      <a:pt x="415" y="148"/>
                      <a:pt x="426" y="141"/>
                      <a:pt x="434" y="140"/>
                    </a:cubicBezTo>
                    <a:cubicBezTo>
                      <a:pt x="458" y="137"/>
                      <a:pt x="478" y="120"/>
                      <a:pt x="496" y="107"/>
                    </a:cubicBezTo>
                    <a:cubicBezTo>
                      <a:pt x="489" y="92"/>
                      <a:pt x="512" y="92"/>
                      <a:pt x="518" y="86"/>
                    </a:cubicBezTo>
                    <a:cubicBezTo>
                      <a:pt x="526" y="77"/>
                      <a:pt x="536" y="67"/>
                      <a:pt x="550" y="73"/>
                    </a:cubicBezTo>
                    <a:cubicBezTo>
                      <a:pt x="552" y="74"/>
                      <a:pt x="564" y="88"/>
                      <a:pt x="567" y="88"/>
                    </a:cubicBezTo>
                    <a:cubicBezTo>
                      <a:pt x="605" y="88"/>
                      <a:pt x="649" y="93"/>
                      <a:pt x="681" y="84"/>
                    </a:cubicBezTo>
                    <a:cubicBezTo>
                      <a:pt x="700" y="94"/>
                      <a:pt x="730" y="91"/>
                      <a:pt x="760" y="93"/>
                    </a:cubicBezTo>
                    <a:cubicBezTo>
                      <a:pt x="759" y="101"/>
                      <a:pt x="757" y="111"/>
                      <a:pt x="768" y="114"/>
                    </a:cubicBezTo>
                    <a:cubicBezTo>
                      <a:pt x="776" y="117"/>
                      <a:pt x="785" y="115"/>
                      <a:pt x="794" y="115"/>
                    </a:cubicBezTo>
                    <a:cubicBezTo>
                      <a:pt x="794" y="133"/>
                      <a:pt x="794" y="133"/>
                      <a:pt x="794" y="133"/>
                    </a:cubicBezTo>
                    <a:cubicBezTo>
                      <a:pt x="806" y="133"/>
                      <a:pt x="841" y="131"/>
                      <a:pt x="854" y="133"/>
                    </a:cubicBezTo>
                    <a:cubicBezTo>
                      <a:pt x="860" y="134"/>
                      <a:pt x="860" y="150"/>
                      <a:pt x="865" y="147"/>
                    </a:cubicBezTo>
                    <a:cubicBezTo>
                      <a:pt x="894" y="127"/>
                      <a:pt x="951" y="128"/>
                      <a:pt x="977" y="145"/>
                    </a:cubicBezTo>
                    <a:cubicBezTo>
                      <a:pt x="1002" y="147"/>
                      <a:pt x="1036" y="148"/>
                      <a:pt x="1051" y="146"/>
                    </a:cubicBezTo>
                    <a:cubicBezTo>
                      <a:pt x="1175" y="158"/>
                      <a:pt x="1314" y="154"/>
                      <a:pt x="1443" y="155"/>
                    </a:cubicBezTo>
                    <a:cubicBezTo>
                      <a:pt x="1445" y="150"/>
                      <a:pt x="1450" y="133"/>
                      <a:pt x="1459" y="140"/>
                    </a:cubicBezTo>
                    <a:cubicBezTo>
                      <a:pt x="1474" y="151"/>
                      <a:pt x="1502" y="153"/>
                      <a:pt x="1515" y="143"/>
                    </a:cubicBezTo>
                    <a:cubicBezTo>
                      <a:pt x="1527" y="133"/>
                      <a:pt x="1549" y="130"/>
                      <a:pt x="1574" y="134"/>
                    </a:cubicBezTo>
                    <a:cubicBezTo>
                      <a:pt x="1578" y="135"/>
                      <a:pt x="1591" y="117"/>
                      <a:pt x="1595" y="117"/>
                    </a:cubicBezTo>
                    <a:cubicBezTo>
                      <a:pt x="1619" y="117"/>
                      <a:pt x="1636" y="106"/>
                      <a:pt x="1647" y="93"/>
                    </a:cubicBezTo>
                    <a:cubicBezTo>
                      <a:pt x="1659" y="96"/>
                      <a:pt x="1674" y="92"/>
                      <a:pt x="1680" y="81"/>
                    </a:cubicBezTo>
                    <a:cubicBezTo>
                      <a:pt x="1688" y="87"/>
                      <a:pt x="1697" y="93"/>
                      <a:pt x="1707" y="93"/>
                    </a:cubicBezTo>
                    <a:cubicBezTo>
                      <a:pt x="1908" y="94"/>
                      <a:pt x="1908" y="94"/>
                      <a:pt x="1908" y="94"/>
                    </a:cubicBezTo>
                    <a:cubicBezTo>
                      <a:pt x="1908" y="111"/>
                      <a:pt x="1908" y="111"/>
                      <a:pt x="1908" y="111"/>
                    </a:cubicBezTo>
                    <a:cubicBezTo>
                      <a:pt x="1982" y="111"/>
                      <a:pt x="1982" y="111"/>
                      <a:pt x="1982" y="111"/>
                    </a:cubicBezTo>
                    <a:cubicBezTo>
                      <a:pt x="1982" y="93"/>
                      <a:pt x="1982" y="93"/>
                      <a:pt x="1982" y="93"/>
                    </a:cubicBezTo>
                    <a:cubicBezTo>
                      <a:pt x="1991" y="94"/>
                      <a:pt x="2006" y="97"/>
                      <a:pt x="2008" y="88"/>
                    </a:cubicBezTo>
                    <a:cubicBezTo>
                      <a:pt x="2014" y="68"/>
                      <a:pt x="2039" y="57"/>
                      <a:pt x="2052" y="37"/>
                    </a:cubicBezTo>
                    <a:cubicBezTo>
                      <a:pt x="2057" y="38"/>
                      <a:pt x="2071" y="38"/>
                      <a:pt x="2071" y="28"/>
                    </a:cubicBezTo>
                    <a:cubicBezTo>
                      <a:pt x="2073" y="5"/>
                      <a:pt x="2097" y="19"/>
                      <a:pt x="2104" y="16"/>
                    </a:cubicBezTo>
                    <a:cubicBezTo>
                      <a:pt x="2111" y="13"/>
                      <a:pt x="2114" y="5"/>
                      <a:pt x="21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24"/>
              <p:cNvSpPr>
                <a:spLocks noChangeArrowheads="1"/>
              </p:cNvSpPr>
              <p:nvPr/>
            </p:nvSpPr>
            <p:spPr bwMode="auto">
              <a:xfrm>
                <a:off x="1798638" y="2835275"/>
                <a:ext cx="46037" cy="1284288"/>
              </a:xfrm>
              <a:custGeom>
                <a:avLst/>
                <a:gdLst>
                  <a:gd name="T0" fmla="*/ 25481 w 215"/>
                  <a:gd name="T1" fmla="*/ 4011 h 6084"/>
                  <a:gd name="T2" fmla="*/ 34902 w 215"/>
                  <a:gd name="T3" fmla="*/ 13299 h 6084"/>
                  <a:gd name="T4" fmla="*/ 42397 w 215"/>
                  <a:gd name="T5" fmla="*/ 27020 h 6084"/>
                  <a:gd name="T6" fmla="*/ 44538 w 215"/>
                  <a:gd name="T7" fmla="*/ 217848 h 6084"/>
                  <a:gd name="T8" fmla="*/ 43682 w 215"/>
                  <a:gd name="T9" fmla="*/ 405087 h 6084"/>
                  <a:gd name="T10" fmla="*/ 43896 w 215"/>
                  <a:gd name="T11" fmla="*/ 869913 h 6084"/>
                  <a:gd name="T12" fmla="*/ 32119 w 215"/>
                  <a:gd name="T13" fmla="*/ 891656 h 6084"/>
                  <a:gd name="T14" fmla="*/ 25695 w 215"/>
                  <a:gd name="T15" fmla="*/ 902843 h 6084"/>
                  <a:gd name="T16" fmla="*/ 26980 w 215"/>
                  <a:gd name="T17" fmla="*/ 934085 h 6084"/>
                  <a:gd name="T18" fmla="*/ 28265 w 215"/>
                  <a:gd name="T19" fmla="*/ 960261 h 6084"/>
                  <a:gd name="T20" fmla="*/ 38971 w 215"/>
                  <a:gd name="T21" fmla="*/ 970815 h 6084"/>
                  <a:gd name="T22" fmla="*/ 44324 w 215"/>
                  <a:gd name="T23" fmla="*/ 994458 h 6084"/>
                  <a:gd name="T24" fmla="*/ 31905 w 215"/>
                  <a:gd name="T25" fmla="*/ 1204706 h 6084"/>
                  <a:gd name="T26" fmla="*/ 24410 w 215"/>
                  <a:gd name="T27" fmla="*/ 1209139 h 6084"/>
                  <a:gd name="T28" fmla="*/ 16488 w 215"/>
                  <a:gd name="T29" fmla="*/ 1284288 h 6084"/>
                  <a:gd name="T30" fmla="*/ 9636 w 215"/>
                  <a:gd name="T31" fmla="*/ 1192040 h 6084"/>
                  <a:gd name="T32" fmla="*/ 12205 w 215"/>
                  <a:gd name="T33" fmla="*/ 1105915 h 6084"/>
                  <a:gd name="T34" fmla="*/ 9636 w 215"/>
                  <a:gd name="T35" fmla="*/ 1039843 h 6084"/>
                  <a:gd name="T36" fmla="*/ 12848 w 215"/>
                  <a:gd name="T37" fmla="*/ 998891 h 6084"/>
                  <a:gd name="T38" fmla="*/ 857 w 215"/>
                  <a:gd name="T39" fmla="*/ 1008812 h 6084"/>
                  <a:gd name="T40" fmla="*/ 10492 w 215"/>
                  <a:gd name="T41" fmla="*/ 935352 h 6084"/>
                  <a:gd name="T42" fmla="*/ 18629 w 215"/>
                  <a:gd name="T43" fmla="*/ 888067 h 6084"/>
                  <a:gd name="T44" fmla="*/ 17344 w 215"/>
                  <a:gd name="T45" fmla="*/ 821995 h 6084"/>
                  <a:gd name="T46" fmla="*/ 17344 w 215"/>
                  <a:gd name="T47" fmla="*/ 745368 h 6084"/>
                  <a:gd name="T48" fmla="*/ 19485 w 215"/>
                  <a:gd name="T49" fmla="*/ 692595 h 6084"/>
                  <a:gd name="T50" fmla="*/ 9636 w 215"/>
                  <a:gd name="T51" fmla="*/ 684996 h 6084"/>
                  <a:gd name="T52" fmla="*/ 10492 w 215"/>
                  <a:gd name="T53" fmla="*/ 374690 h 6084"/>
                  <a:gd name="T54" fmla="*/ 11991 w 215"/>
                  <a:gd name="T55" fmla="*/ 323816 h 6084"/>
                  <a:gd name="T56" fmla="*/ 9636 w 215"/>
                  <a:gd name="T57" fmla="*/ 233680 h 6084"/>
                  <a:gd name="T58" fmla="*/ 11991 w 215"/>
                  <a:gd name="T59" fmla="*/ 90348 h 6084"/>
                  <a:gd name="T60" fmla="*/ 9636 w 215"/>
                  <a:gd name="T61" fmla="*/ 23009 h 6084"/>
                  <a:gd name="T62" fmla="*/ 14775 w 215"/>
                  <a:gd name="T63" fmla="*/ 4011 h 60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5" h="6084">
                    <a:moveTo>
                      <a:pt x="69" y="19"/>
                    </a:moveTo>
                    <a:cubicBezTo>
                      <a:pt x="82" y="0"/>
                      <a:pt x="104" y="9"/>
                      <a:pt x="119" y="19"/>
                    </a:cubicBezTo>
                    <a:cubicBezTo>
                      <a:pt x="132" y="28"/>
                      <a:pt x="147" y="42"/>
                      <a:pt x="160" y="44"/>
                    </a:cubicBezTo>
                    <a:cubicBezTo>
                      <a:pt x="156" y="50"/>
                      <a:pt x="155" y="59"/>
                      <a:pt x="163" y="63"/>
                    </a:cubicBezTo>
                    <a:cubicBezTo>
                      <a:pt x="169" y="65"/>
                      <a:pt x="175" y="71"/>
                      <a:pt x="176" y="80"/>
                    </a:cubicBezTo>
                    <a:cubicBezTo>
                      <a:pt x="177" y="101"/>
                      <a:pt x="184" y="119"/>
                      <a:pt x="198" y="128"/>
                    </a:cubicBezTo>
                    <a:cubicBezTo>
                      <a:pt x="196" y="169"/>
                      <a:pt x="210" y="207"/>
                      <a:pt x="209" y="238"/>
                    </a:cubicBezTo>
                    <a:cubicBezTo>
                      <a:pt x="193" y="495"/>
                      <a:pt x="206" y="779"/>
                      <a:pt x="208" y="1032"/>
                    </a:cubicBezTo>
                    <a:cubicBezTo>
                      <a:pt x="193" y="1290"/>
                      <a:pt x="212" y="1571"/>
                      <a:pt x="213" y="1810"/>
                    </a:cubicBezTo>
                    <a:cubicBezTo>
                      <a:pt x="213" y="1846"/>
                      <a:pt x="204" y="1882"/>
                      <a:pt x="204" y="1919"/>
                    </a:cubicBezTo>
                    <a:cubicBezTo>
                      <a:pt x="196" y="2426"/>
                      <a:pt x="215" y="2916"/>
                      <a:pt x="203" y="3412"/>
                    </a:cubicBezTo>
                    <a:cubicBezTo>
                      <a:pt x="205" y="4121"/>
                      <a:pt x="205" y="4121"/>
                      <a:pt x="205" y="4121"/>
                    </a:cubicBezTo>
                    <a:cubicBezTo>
                      <a:pt x="205" y="4131"/>
                      <a:pt x="178" y="4139"/>
                      <a:pt x="197" y="4148"/>
                    </a:cubicBezTo>
                    <a:cubicBezTo>
                      <a:pt x="180" y="4172"/>
                      <a:pt x="175" y="4207"/>
                      <a:pt x="150" y="4224"/>
                    </a:cubicBezTo>
                    <a:cubicBezTo>
                      <a:pt x="146" y="4226"/>
                      <a:pt x="143" y="4238"/>
                      <a:pt x="131" y="4233"/>
                    </a:cubicBezTo>
                    <a:cubicBezTo>
                      <a:pt x="137" y="4252"/>
                      <a:pt x="121" y="4268"/>
                      <a:pt x="120" y="4277"/>
                    </a:cubicBezTo>
                    <a:cubicBezTo>
                      <a:pt x="116" y="4314"/>
                      <a:pt x="110" y="4343"/>
                      <a:pt x="132" y="4359"/>
                    </a:cubicBezTo>
                    <a:cubicBezTo>
                      <a:pt x="132" y="4381"/>
                      <a:pt x="137" y="4407"/>
                      <a:pt x="126" y="4425"/>
                    </a:cubicBezTo>
                    <a:cubicBezTo>
                      <a:pt x="127" y="4428"/>
                      <a:pt x="136" y="4428"/>
                      <a:pt x="136" y="4432"/>
                    </a:cubicBezTo>
                    <a:cubicBezTo>
                      <a:pt x="137" y="4473"/>
                      <a:pt x="138" y="4516"/>
                      <a:pt x="132" y="4549"/>
                    </a:cubicBezTo>
                    <a:cubicBezTo>
                      <a:pt x="157" y="4549"/>
                      <a:pt x="157" y="4549"/>
                      <a:pt x="157" y="4549"/>
                    </a:cubicBezTo>
                    <a:cubicBezTo>
                      <a:pt x="162" y="4567"/>
                      <a:pt x="186" y="4577"/>
                      <a:pt x="182" y="4599"/>
                    </a:cubicBezTo>
                    <a:cubicBezTo>
                      <a:pt x="198" y="4609"/>
                      <a:pt x="198" y="4609"/>
                      <a:pt x="198" y="4609"/>
                    </a:cubicBezTo>
                    <a:cubicBezTo>
                      <a:pt x="196" y="4646"/>
                      <a:pt x="208" y="4687"/>
                      <a:pt x="207" y="4711"/>
                    </a:cubicBezTo>
                    <a:cubicBezTo>
                      <a:pt x="193" y="5014"/>
                      <a:pt x="212" y="5320"/>
                      <a:pt x="212" y="5612"/>
                    </a:cubicBezTo>
                    <a:cubicBezTo>
                      <a:pt x="193" y="5656"/>
                      <a:pt x="174" y="5683"/>
                      <a:pt x="149" y="5707"/>
                    </a:cubicBezTo>
                    <a:cubicBezTo>
                      <a:pt x="142" y="5704"/>
                      <a:pt x="134" y="5708"/>
                      <a:pt x="134" y="5716"/>
                    </a:cubicBezTo>
                    <a:cubicBezTo>
                      <a:pt x="134" y="5731"/>
                      <a:pt x="123" y="5729"/>
                      <a:pt x="114" y="5728"/>
                    </a:cubicBezTo>
                    <a:cubicBezTo>
                      <a:pt x="105" y="5833"/>
                      <a:pt x="119" y="5942"/>
                      <a:pt x="114" y="6048"/>
                    </a:cubicBezTo>
                    <a:cubicBezTo>
                      <a:pt x="113" y="6067"/>
                      <a:pt x="97" y="6083"/>
                      <a:pt x="77" y="6084"/>
                    </a:cubicBezTo>
                    <a:cubicBezTo>
                      <a:pt x="68" y="6084"/>
                      <a:pt x="64" y="6060"/>
                      <a:pt x="46" y="6049"/>
                    </a:cubicBezTo>
                    <a:cubicBezTo>
                      <a:pt x="51" y="5907"/>
                      <a:pt x="34" y="5778"/>
                      <a:pt x="45" y="5647"/>
                    </a:cubicBezTo>
                    <a:cubicBezTo>
                      <a:pt x="46" y="5639"/>
                      <a:pt x="56" y="5634"/>
                      <a:pt x="57" y="5628"/>
                    </a:cubicBezTo>
                    <a:cubicBezTo>
                      <a:pt x="65" y="5498"/>
                      <a:pt x="69" y="5368"/>
                      <a:pt x="57" y="5239"/>
                    </a:cubicBezTo>
                    <a:cubicBezTo>
                      <a:pt x="56" y="5234"/>
                      <a:pt x="45" y="5229"/>
                      <a:pt x="45" y="5220"/>
                    </a:cubicBezTo>
                    <a:cubicBezTo>
                      <a:pt x="45" y="4926"/>
                      <a:pt x="45" y="4926"/>
                      <a:pt x="45" y="4926"/>
                    </a:cubicBezTo>
                    <a:cubicBezTo>
                      <a:pt x="45" y="4918"/>
                      <a:pt x="56" y="4913"/>
                      <a:pt x="56" y="4908"/>
                    </a:cubicBezTo>
                    <a:cubicBezTo>
                      <a:pt x="58" y="4846"/>
                      <a:pt x="74" y="4786"/>
                      <a:pt x="60" y="4732"/>
                    </a:cubicBezTo>
                    <a:cubicBezTo>
                      <a:pt x="48" y="4732"/>
                      <a:pt x="37" y="4737"/>
                      <a:pt x="33" y="4746"/>
                    </a:cubicBezTo>
                    <a:cubicBezTo>
                      <a:pt x="27" y="4758"/>
                      <a:pt x="20" y="4770"/>
                      <a:pt x="4" y="4779"/>
                    </a:cubicBezTo>
                    <a:cubicBezTo>
                      <a:pt x="0" y="4740"/>
                      <a:pt x="13" y="4691"/>
                      <a:pt x="31" y="4672"/>
                    </a:cubicBezTo>
                    <a:cubicBezTo>
                      <a:pt x="61" y="4607"/>
                      <a:pt x="67" y="4508"/>
                      <a:pt x="49" y="4431"/>
                    </a:cubicBezTo>
                    <a:cubicBezTo>
                      <a:pt x="58" y="4400"/>
                      <a:pt x="60" y="4362"/>
                      <a:pt x="58" y="4324"/>
                    </a:cubicBezTo>
                    <a:cubicBezTo>
                      <a:pt x="70" y="4286"/>
                      <a:pt x="84" y="4249"/>
                      <a:pt x="87" y="4207"/>
                    </a:cubicBezTo>
                    <a:cubicBezTo>
                      <a:pt x="91" y="4161"/>
                      <a:pt x="90" y="4114"/>
                      <a:pt x="81" y="4078"/>
                    </a:cubicBezTo>
                    <a:cubicBezTo>
                      <a:pt x="93" y="4023"/>
                      <a:pt x="93" y="3948"/>
                      <a:pt x="81" y="3894"/>
                    </a:cubicBezTo>
                    <a:cubicBezTo>
                      <a:pt x="93" y="3840"/>
                      <a:pt x="93" y="3765"/>
                      <a:pt x="81" y="3710"/>
                    </a:cubicBezTo>
                    <a:cubicBezTo>
                      <a:pt x="92" y="3658"/>
                      <a:pt x="92" y="3584"/>
                      <a:pt x="81" y="3531"/>
                    </a:cubicBezTo>
                    <a:cubicBezTo>
                      <a:pt x="91" y="3485"/>
                      <a:pt x="94" y="3420"/>
                      <a:pt x="83" y="3370"/>
                    </a:cubicBezTo>
                    <a:cubicBezTo>
                      <a:pt x="76" y="3340"/>
                      <a:pt x="91" y="3314"/>
                      <a:pt x="91" y="3281"/>
                    </a:cubicBezTo>
                    <a:cubicBezTo>
                      <a:pt x="72" y="3291"/>
                      <a:pt x="70" y="3269"/>
                      <a:pt x="64" y="3260"/>
                    </a:cubicBezTo>
                    <a:cubicBezTo>
                      <a:pt x="59" y="3253"/>
                      <a:pt x="45" y="3251"/>
                      <a:pt x="45" y="3245"/>
                    </a:cubicBezTo>
                    <a:cubicBezTo>
                      <a:pt x="43" y="1922"/>
                      <a:pt x="43" y="1922"/>
                      <a:pt x="43" y="1922"/>
                    </a:cubicBezTo>
                    <a:cubicBezTo>
                      <a:pt x="49" y="1775"/>
                      <a:pt x="49" y="1775"/>
                      <a:pt x="49" y="1775"/>
                    </a:cubicBezTo>
                    <a:cubicBezTo>
                      <a:pt x="49" y="1706"/>
                      <a:pt x="41" y="1642"/>
                      <a:pt x="39" y="1572"/>
                    </a:cubicBezTo>
                    <a:cubicBezTo>
                      <a:pt x="38" y="1562"/>
                      <a:pt x="55" y="1548"/>
                      <a:pt x="56" y="1534"/>
                    </a:cubicBezTo>
                    <a:cubicBezTo>
                      <a:pt x="60" y="1503"/>
                      <a:pt x="61" y="1480"/>
                      <a:pt x="46" y="1465"/>
                    </a:cubicBezTo>
                    <a:cubicBezTo>
                      <a:pt x="42" y="1341"/>
                      <a:pt x="39" y="1225"/>
                      <a:pt x="45" y="1107"/>
                    </a:cubicBezTo>
                    <a:cubicBezTo>
                      <a:pt x="45" y="437"/>
                      <a:pt x="45" y="437"/>
                      <a:pt x="45" y="437"/>
                    </a:cubicBezTo>
                    <a:cubicBezTo>
                      <a:pt x="45" y="432"/>
                      <a:pt x="56" y="430"/>
                      <a:pt x="56" y="428"/>
                    </a:cubicBezTo>
                    <a:cubicBezTo>
                      <a:pt x="63" y="332"/>
                      <a:pt x="74" y="222"/>
                      <a:pt x="57" y="129"/>
                    </a:cubicBezTo>
                    <a:cubicBezTo>
                      <a:pt x="56" y="123"/>
                      <a:pt x="45" y="118"/>
                      <a:pt x="45" y="109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57" y="36"/>
                      <a:pt x="64" y="25"/>
                      <a:pt x="69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25"/>
              <p:cNvSpPr>
                <a:spLocks noChangeArrowheads="1"/>
              </p:cNvSpPr>
              <p:nvPr/>
            </p:nvSpPr>
            <p:spPr bwMode="auto">
              <a:xfrm>
                <a:off x="1806575" y="2368550"/>
                <a:ext cx="38100" cy="366713"/>
              </a:xfrm>
              <a:custGeom>
                <a:avLst/>
                <a:gdLst>
                  <a:gd name="T0" fmla="*/ 3810 w 180"/>
                  <a:gd name="T1" fmla="*/ 0 h 1740"/>
                  <a:gd name="T2" fmla="*/ 17145 w 180"/>
                  <a:gd name="T3" fmla="*/ 7587 h 1740"/>
                  <a:gd name="T4" fmla="*/ 20108 w 180"/>
                  <a:gd name="T5" fmla="*/ 9905 h 1740"/>
                  <a:gd name="T6" fmla="*/ 30057 w 180"/>
                  <a:gd name="T7" fmla="*/ 24448 h 1740"/>
                  <a:gd name="T8" fmla="*/ 37465 w 180"/>
                  <a:gd name="T9" fmla="*/ 38990 h 1740"/>
                  <a:gd name="T10" fmla="*/ 35772 w 180"/>
                  <a:gd name="T11" fmla="*/ 67652 h 1740"/>
                  <a:gd name="T12" fmla="*/ 37677 w 180"/>
                  <a:gd name="T13" fmla="*/ 252695 h 1740"/>
                  <a:gd name="T14" fmla="*/ 37677 w 180"/>
                  <a:gd name="T15" fmla="*/ 262389 h 1740"/>
                  <a:gd name="T16" fmla="*/ 36830 w 180"/>
                  <a:gd name="T17" fmla="*/ 313181 h 1740"/>
                  <a:gd name="T18" fmla="*/ 34290 w 180"/>
                  <a:gd name="T19" fmla="*/ 340158 h 1740"/>
                  <a:gd name="T20" fmla="*/ 30903 w 180"/>
                  <a:gd name="T21" fmla="*/ 343952 h 1740"/>
                  <a:gd name="T22" fmla="*/ 27305 w 180"/>
                  <a:gd name="T23" fmla="*/ 353014 h 1740"/>
                  <a:gd name="T24" fmla="*/ 8255 w 180"/>
                  <a:gd name="T25" fmla="*/ 365870 h 1740"/>
                  <a:gd name="T26" fmla="*/ 2117 w 180"/>
                  <a:gd name="T27" fmla="*/ 357861 h 1740"/>
                  <a:gd name="T28" fmla="*/ 1693 w 180"/>
                  <a:gd name="T29" fmla="*/ 197266 h 1740"/>
                  <a:gd name="T30" fmla="*/ 2117 w 180"/>
                  <a:gd name="T31" fmla="*/ 56061 h 1740"/>
                  <a:gd name="T32" fmla="*/ 4868 w 180"/>
                  <a:gd name="T33" fmla="*/ 53953 h 1740"/>
                  <a:gd name="T34" fmla="*/ 4868 w 180"/>
                  <a:gd name="T35" fmla="*/ 42151 h 1740"/>
                  <a:gd name="T36" fmla="*/ 2117 w 180"/>
                  <a:gd name="T37" fmla="*/ 40043 h 1740"/>
                  <a:gd name="T38" fmla="*/ 212 w 180"/>
                  <a:gd name="T39" fmla="*/ 5269 h 1740"/>
                  <a:gd name="T40" fmla="*/ 3810 w 180"/>
                  <a:gd name="T41" fmla="*/ 0 h 17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0" h="1740">
                    <a:moveTo>
                      <a:pt x="18" y="0"/>
                    </a:moveTo>
                    <a:cubicBezTo>
                      <a:pt x="46" y="0"/>
                      <a:pt x="67" y="19"/>
                      <a:pt x="81" y="36"/>
                    </a:cubicBezTo>
                    <a:cubicBezTo>
                      <a:pt x="85" y="41"/>
                      <a:pt x="95" y="43"/>
                      <a:pt x="95" y="47"/>
                    </a:cubicBezTo>
                    <a:cubicBezTo>
                      <a:pt x="102" y="82"/>
                      <a:pt x="127" y="103"/>
                      <a:pt x="142" y="116"/>
                    </a:cubicBezTo>
                    <a:cubicBezTo>
                      <a:pt x="151" y="147"/>
                      <a:pt x="168" y="164"/>
                      <a:pt x="177" y="185"/>
                    </a:cubicBezTo>
                    <a:cubicBezTo>
                      <a:pt x="177" y="232"/>
                      <a:pt x="169" y="275"/>
                      <a:pt x="169" y="321"/>
                    </a:cubicBezTo>
                    <a:cubicBezTo>
                      <a:pt x="170" y="612"/>
                      <a:pt x="162" y="919"/>
                      <a:pt x="178" y="1199"/>
                    </a:cubicBezTo>
                    <a:cubicBezTo>
                      <a:pt x="179" y="1213"/>
                      <a:pt x="180" y="1230"/>
                      <a:pt x="178" y="1245"/>
                    </a:cubicBezTo>
                    <a:cubicBezTo>
                      <a:pt x="166" y="1317"/>
                      <a:pt x="163" y="1413"/>
                      <a:pt x="174" y="1486"/>
                    </a:cubicBezTo>
                    <a:cubicBezTo>
                      <a:pt x="180" y="1528"/>
                      <a:pt x="164" y="1569"/>
                      <a:pt x="162" y="1614"/>
                    </a:cubicBezTo>
                    <a:cubicBezTo>
                      <a:pt x="162" y="1616"/>
                      <a:pt x="149" y="1628"/>
                      <a:pt x="146" y="1632"/>
                    </a:cubicBezTo>
                    <a:cubicBezTo>
                      <a:pt x="155" y="1654"/>
                      <a:pt x="136" y="1663"/>
                      <a:pt x="129" y="1675"/>
                    </a:cubicBezTo>
                    <a:cubicBezTo>
                      <a:pt x="112" y="1707"/>
                      <a:pt x="91" y="1740"/>
                      <a:pt x="39" y="1736"/>
                    </a:cubicBezTo>
                    <a:cubicBezTo>
                      <a:pt x="33" y="1721"/>
                      <a:pt x="10" y="1706"/>
                      <a:pt x="10" y="1698"/>
                    </a:cubicBezTo>
                    <a:cubicBezTo>
                      <a:pt x="8" y="936"/>
                      <a:pt x="8" y="936"/>
                      <a:pt x="8" y="936"/>
                    </a:cubicBezTo>
                    <a:cubicBezTo>
                      <a:pt x="10" y="266"/>
                      <a:pt x="10" y="266"/>
                      <a:pt x="10" y="266"/>
                    </a:cubicBezTo>
                    <a:cubicBezTo>
                      <a:pt x="10" y="261"/>
                      <a:pt x="19" y="259"/>
                      <a:pt x="23" y="256"/>
                    </a:cubicBezTo>
                    <a:cubicBezTo>
                      <a:pt x="23" y="200"/>
                      <a:pt x="23" y="200"/>
                      <a:pt x="23" y="200"/>
                    </a:cubicBezTo>
                    <a:cubicBezTo>
                      <a:pt x="19" y="198"/>
                      <a:pt x="10" y="196"/>
                      <a:pt x="10" y="19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18"/>
                      <a:pt x="14" y="1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26"/>
              <p:cNvSpPr>
                <a:spLocks noChangeArrowheads="1"/>
              </p:cNvSpPr>
              <p:nvPr/>
            </p:nvSpPr>
            <p:spPr bwMode="auto">
              <a:xfrm>
                <a:off x="1808163" y="2041525"/>
                <a:ext cx="36512" cy="282575"/>
              </a:xfrm>
              <a:custGeom>
                <a:avLst/>
                <a:gdLst>
                  <a:gd name="T0" fmla="*/ 6395 w 177"/>
                  <a:gd name="T1" fmla="*/ 3810 h 1335"/>
                  <a:gd name="T2" fmla="*/ 16709 w 177"/>
                  <a:gd name="T3" fmla="*/ 3810 h 1335"/>
                  <a:gd name="T4" fmla="*/ 25166 w 177"/>
                  <a:gd name="T5" fmla="*/ 9102 h 1335"/>
                  <a:gd name="T6" fmla="*/ 25785 w 177"/>
                  <a:gd name="T7" fmla="*/ 13123 h 1335"/>
                  <a:gd name="T8" fmla="*/ 28467 w 177"/>
                  <a:gd name="T9" fmla="*/ 16298 h 1335"/>
                  <a:gd name="T10" fmla="*/ 33830 w 177"/>
                  <a:gd name="T11" fmla="*/ 30268 h 1335"/>
                  <a:gd name="T12" fmla="*/ 33211 w 177"/>
                  <a:gd name="T13" fmla="*/ 34078 h 1335"/>
                  <a:gd name="T14" fmla="*/ 34243 w 177"/>
                  <a:gd name="T15" fmla="*/ 53763 h 1335"/>
                  <a:gd name="T16" fmla="*/ 34449 w 177"/>
                  <a:gd name="T17" fmla="*/ 209127 h 1335"/>
                  <a:gd name="T18" fmla="*/ 33005 w 177"/>
                  <a:gd name="T19" fmla="*/ 224155 h 1335"/>
                  <a:gd name="T20" fmla="*/ 29705 w 177"/>
                  <a:gd name="T21" fmla="*/ 226272 h 1335"/>
                  <a:gd name="T22" fmla="*/ 20628 w 177"/>
                  <a:gd name="T23" fmla="*/ 244263 h 1335"/>
                  <a:gd name="T24" fmla="*/ 19597 w 177"/>
                  <a:gd name="T25" fmla="*/ 263525 h 1335"/>
                  <a:gd name="T26" fmla="*/ 14440 w 177"/>
                  <a:gd name="T27" fmla="*/ 273897 h 1335"/>
                  <a:gd name="T28" fmla="*/ 9489 w 177"/>
                  <a:gd name="T29" fmla="*/ 279612 h 1335"/>
                  <a:gd name="T30" fmla="*/ 206 w 177"/>
                  <a:gd name="T31" fmla="*/ 273897 h 1335"/>
                  <a:gd name="T32" fmla="*/ 1444 w 177"/>
                  <a:gd name="T33" fmla="*/ 234103 h 1335"/>
                  <a:gd name="T34" fmla="*/ 1444 w 177"/>
                  <a:gd name="T35" fmla="*/ 92287 h 1335"/>
                  <a:gd name="T36" fmla="*/ 3713 w 177"/>
                  <a:gd name="T37" fmla="*/ 90382 h 1335"/>
                  <a:gd name="T38" fmla="*/ 3919 w 177"/>
                  <a:gd name="T39" fmla="*/ 27093 h 1335"/>
                  <a:gd name="T40" fmla="*/ 1444 w 177"/>
                  <a:gd name="T41" fmla="*/ 22860 h 1335"/>
                  <a:gd name="T42" fmla="*/ 1444 w 177"/>
                  <a:gd name="T43" fmla="*/ 7408 h 1335"/>
                  <a:gd name="T44" fmla="*/ 6395 w 177"/>
                  <a:gd name="T45" fmla="*/ 3810 h 13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7" h="1335">
                    <a:moveTo>
                      <a:pt x="31" y="18"/>
                    </a:moveTo>
                    <a:cubicBezTo>
                      <a:pt x="44" y="0"/>
                      <a:pt x="66" y="8"/>
                      <a:pt x="81" y="18"/>
                    </a:cubicBezTo>
                    <a:cubicBezTo>
                      <a:pt x="94" y="27"/>
                      <a:pt x="109" y="41"/>
                      <a:pt x="122" y="43"/>
                    </a:cubicBezTo>
                    <a:cubicBezTo>
                      <a:pt x="118" y="49"/>
                      <a:pt x="117" y="58"/>
                      <a:pt x="125" y="62"/>
                    </a:cubicBezTo>
                    <a:cubicBezTo>
                      <a:pt x="131" y="64"/>
                      <a:pt x="139" y="71"/>
                      <a:pt x="138" y="77"/>
                    </a:cubicBezTo>
                    <a:cubicBezTo>
                      <a:pt x="133" y="105"/>
                      <a:pt x="159" y="123"/>
                      <a:pt x="164" y="143"/>
                    </a:cubicBezTo>
                    <a:cubicBezTo>
                      <a:pt x="153" y="149"/>
                      <a:pt x="150" y="157"/>
                      <a:pt x="161" y="161"/>
                    </a:cubicBezTo>
                    <a:cubicBezTo>
                      <a:pt x="165" y="196"/>
                      <a:pt x="177" y="224"/>
                      <a:pt x="166" y="254"/>
                    </a:cubicBezTo>
                    <a:cubicBezTo>
                      <a:pt x="166" y="495"/>
                      <a:pt x="162" y="755"/>
                      <a:pt x="167" y="988"/>
                    </a:cubicBezTo>
                    <a:cubicBezTo>
                      <a:pt x="167" y="1011"/>
                      <a:pt x="161" y="1034"/>
                      <a:pt x="160" y="1059"/>
                    </a:cubicBezTo>
                    <a:cubicBezTo>
                      <a:pt x="160" y="1061"/>
                      <a:pt x="145" y="1067"/>
                      <a:pt x="144" y="1069"/>
                    </a:cubicBezTo>
                    <a:cubicBezTo>
                      <a:pt x="139" y="1107"/>
                      <a:pt x="120" y="1133"/>
                      <a:pt x="100" y="1154"/>
                    </a:cubicBezTo>
                    <a:cubicBezTo>
                      <a:pt x="94" y="1182"/>
                      <a:pt x="94" y="1213"/>
                      <a:pt x="95" y="1245"/>
                    </a:cubicBezTo>
                    <a:cubicBezTo>
                      <a:pt x="74" y="1255"/>
                      <a:pt x="81" y="1279"/>
                      <a:pt x="70" y="1294"/>
                    </a:cubicBezTo>
                    <a:cubicBezTo>
                      <a:pt x="62" y="1305"/>
                      <a:pt x="54" y="1315"/>
                      <a:pt x="46" y="1321"/>
                    </a:cubicBezTo>
                    <a:cubicBezTo>
                      <a:pt x="26" y="1335"/>
                      <a:pt x="1" y="1309"/>
                      <a:pt x="1" y="1294"/>
                    </a:cubicBezTo>
                    <a:cubicBezTo>
                      <a:pt x="0" y="1232"/>
                      <a:pt x="6" y="1171"/>
                      <a:pt x="7" y="1106"/>
                    </a:cubicBezTo>
                    <a:cubicBezTo>
                      <a:pt x="7" y="436"/>
                      <a:pt x="7" y="436"/>
                      <a:pt x="7" y="436"/>
                    </a:cubicBezTo>
                    <a:cubicBezTo>
                      <a:pt x="7" y="431"/>
                      <a:pt x="18" y="429"/>
                      <a:pt x="18" y="427"/>
                    </a:cubicBezTo>
                    <a:cubicBezTo>
                      <a:pt x="25" y="331"/>
                      <a:pt x="36" y="221"/>
                      <a:pt x="19" y="128"/>
                    </a:cubicBezTo>
                    <a:cubicBezTo>
                      <a:pt x="18" y="122"/>
                      <a:pt x="7" y="117"/>
                      <a:pt x="7" y="10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9" y="35"/>
                      <a:pt x="26" y="24"/>
                      <a:pt x="3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27"/>
              <p:cNvSpPr>
                <a:spLocks noChangeArrowheads="1"/>
              </p:cNvSpPr>
              <p:nvPr/>
            </p:nvSpPr>
            <p:spPr bwMode="auto">
              <a:xfrm>
                <a:off x="649288" y="1166813"/>
                <a:ext cx="163512" cy="93663"/>
              </a:xfrm>
              <a:custGeom>
                <a:avLst/>
                <a:gdLst>
                  <a:gd name="T0" fmla="*/ 144945 w 775"/>
                  <a:gd name="T1" fmla="*/ 1920 h 439"/>
                  <a:gd name="T2" fmla="*/ 156761 w 775"/>
                  <a:gd name="T3" fmla="*/ 7254 h 439"/>
                  <a:gd name="T4" fmla="*/ 162457 w 775"/>
                  <a:gd name="T5" fmla="*/ 14295 h 439"/>
                  <a:gd name="T6" fmla="*/ 162035 w 775"/>
                  <a:gd name="T7" fmla="*/ 24109 h 439"/>
                  <a:gd name="T8" fmla="*/ 154862 w 775"/>
                  <a:gd name="T9" fmla="*/ 31790 h 439"/>
                  <a:gd name="T10" fmla="*/ 109922 w 775"/>
                  <a:gd name="T11" fmla="*/ 31363 h 439"/>
                  <a:gd name="T12" fmla="*/ 91989 w 775"/>
                  <a:gd name="T13" fmla="*/ 32217 h 439"/>
                  <a:gd name="T14" fmla="*/ 88402 w 775"/>
                  <a:gd name="T15" fmla="*/ 34990 h 439"/>
                  <a:gd name="T16" fmla="*/ 57387 w 775"/>
                  <a:gd name="T17" fmla="*/ 34990 h 439"/>
                  <a:gd name="T18" fmla="*/ 50003 w 775"/>
                  <a:gd name="T19" fmla="*/ 39684 h 439"/>
                  <a:gd name="T20" fmla="*/ 47260 w 775"/>
                  <a:gd name="T21" fmla="*/ 45018 h 439"/>
                  <a:gd name="T22" fmla="*/ 43041 w 775"/>
                  <a:gd name="T23" fmla="*/ 49925 h 439"/>
                  <a:gd name="T24" fmla="*/ 34390 w 775"/>
                  <a:gd name="T25" fmla="*/ 74034 h 439"/>
                  <a:gd name="T26" fmla="*/ 29749 w 775"/>
                  <a:gd name="T27" fmla="*/ 77235 h 439"/>
                  <a:gd name="T28" fmla="*/ 29749 w 775"/>
                  <a:gd name="T29" fmla="*/ 81502 h 439"/>
                  <a:gd name="T30" fmla="*/ 24896 w 775"/>
                  <a:gd name="T31" fmla="*/ 81502 h 439"/>
                  <a:gd name="T32" fmla="*/ 21942 w 775"/>
                  <a:gd name="T33" fmla="*/ 86836 h 439"/>
                  <a:gd name="T34" fmla="*/ 18988 w 775"/>
                  <a:gd name="T35" fmla="*/ 89609 h 439"/>
                  <a:gd name="T36" fmla="*/ 10338 w 775"/>
                  <a:gd name="T37" fmla="*/ 92596 h 439"/>
                  <a:gd name="T38" fmla="*/ 6119 w 775"/>
                  <a:gd name="T39" fmla="*/ 90249 h 439"/>
                  <a:gd name="T40" fmla="*/ 4009 w 775"/>
                  <a:gd name="T41" fmla="*/ 77661 h 439"/>
                  <a:gd name="T42" fmla="*/ 1899 w 775"/>
                  <a:gd name="T43" fmla="*/ 66354 h 439"/>
                  <a:gd name="T44" fmla="*/ 6751 w 775"/>
                  <a:gd name="T45" fmla="*/ 50779 h 439"/>
                  <a:gd name="T46" fmla="*/ 12448 w 775"/>
                  <a:gd name="T47" fmla="*/ 45871 h 439"/>
                  <a:gd name="T48" fmla="*/ 22364 w 775"/>
                  <a:gd name="T49" fmla="*/ 33710 h 439"/>
                  <a:gd name="T50" fmla="*/ 25529 w 775"/>
                  <a:gd name="T51" fmla="*/ 31150 h 439"/>
                  <a:gd name="T52" fmla="*/ 33757 w 775"/>
                  <a:gd name="T53" fmla="*/ 24109 h 439"/>
                  <a:gd name="T54" fmla="*/ 37555 w 775"/>
                  <a:gd name="T55" fmla="*/ 21549 h 439"/>
                  <a:gd name="T56" fmla="*/ 45150 w 775"/>
                  <a:gd name="T57" fmla="*/ 16428 h 439"/>
                  <a:gd name="T58" fmla="*/ 57387 w 775"/>
                  <a:gd name="T59" fmla="*/ 15148 h 439"/>
                  <a:gd name="T60" fmla="*/ 86714 w 775"/>
                  <a:gd name="T61" fmla="*/ 13441 h 439"/>
                  <a:gd name="T62" fmla="*/ 104859 w 775"/>
                  <a:gd name="T63" fmla="*/ 7041 h 439"/>
                  <a:gd name="T64" fmla="*/ 110977 w 775"/>
                  <a:gd name="T65" fmla="*/ 7041 h 439"/>
                  <a:gd name="T66" fmla="*/ 126168 w 775"/>
                  <a:gd name="T67" fmla="*/ 4480 h 439"/>
                  <a:gd name="T68" fmla="*/ 134185 w 775"/>
                  <a:gd name="T69" fmla="*/ 6614 h 439"/>
                  <a:gd name="T70" fmla="*/ 136295 w 775"/>
                  <a:gd name="T71" fmla="*/ 4267 h 439"/>
                  <a:gd name="T72" fmla="*/ 143469 w 775"/>
                  <a:gd name="T73" fmla="*/ 4267 h 439"/>
                  <a:gd name="T74" fmla="*/ 144945 w 775"/>
                  <a:gd name="T75" fmla="*/ 1920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75" h="439">
                    <a:moveTo>
                      <a:pt x="687" y="9"/>
                    </a:moveTo>
                    <a:cubicBezTo>
                      <a:pt x="710" y="0"/>
                      <a:pt x="729" y="17"/>
                      <a:pt x="743" y="34"/>
                    </a:cubicBezTo>
                    <a:cubicBezTo>
                      <a:pt x="749" y="41"/>
                      <a:pt x="764" y="54"/>
                      <a:pt x="770" y="67"/>
                    </a:cubicBezTo>
                    <a:cubicBezTo>
                      <a:pt x="775" y="76"/>
                      <a:pt x="772" y="107"/>
                      <a:pt x="768" y="113"/>
                    </a:cubicBezTo>
                    <a:cubicBezTo>
                      <a:pt x="760" y="128"/>
                      <a:pt x="750" y="148"/>
                      <a:pt x="734" y="149"/>
                    </a:cubicBezTo>
                    <a:cubicBezTo>
                      <a:pt x="660" y="154"/>
                      <a:pt x="583" y="145"/>
                      <a:pt x="521" y="147"/>
                    </a:cubicBezTo>
                    <a:cubicBezTo>
                      <a:pt x="436" y="151"/>
                      <a:pt x="436" y="151"/>
                      <a:pt x="436" y="151"/>
                    </a:cubicBezTo>
                    <a:cubicBezTo>
                      <a:pt x="430" y="152"/>
                      <a:pt x="424" y="164"/>
                      <a:pt x="419" y="164"/>
                    </a:cubicBezTo>
                    <a:cubicBezTo>
                      <a:pt x="272" y="164"/>
                      <a:pt x="272" y="164"/>
                      <a:pt x="272" y="164"/>
                    </a:cubicBezTo>
                    <a:cubicBezTo>
                      <a:pt x="263" y="164"/>
                      <a:pt x="254" y="188"/>
                      <a:pt x="237" y="186"/>
                    </a:cubicBezTo>
                    <a:cubicBezTo>
                      <a:pt x="243" y="199"/>
                      <a:pt x="230" y="204"/>
                      <a:pt x="224" y="211"/>
                    </a:cubicBezTo>
                    <a:cubicBezTo>
                      <a:pt x="217" y="219"/>
                      <a:pt x="210" y="227"/>
                      <a:pt x="204" y="234"/>
                    </a:cubicBezTo>
                    <a:cubicBezTo>
                      <a:pt x="183" y="258"/>
                      <a:pt x="174" y="308"/>
                      <a:pt x="163" y="347"/>
                    </a:cubicBezTo>
                    <a:cubicBezTo>
                      <a:pt x="161" y="353"/>
                      <a:pt x="150" y="358"/>
                      <a:pt x="141" y="362"/>
                    </a:cubicBezTo>
                    <a:cubicBezTo>
                      <a:pt x="141" y="382"/>
                      <a:pt x="141" y="382"/>
                      <a:pt x="141" y="382"/>
                    </a:cubicBezTo>
                    <a:cubicBezTo>
                      <a:pt x="118" y="382"/>
                      <a:pt x="118" y="382"/>
                      <a:pt x="118" y="382"/>
                    </a:cubicBezTo>
                    <a:cubicBezTo>
                      <a:pt x="122" y="392"/>
                      <a:pt x="118" y="405"/>
                      <a:pt x="104" y="407"/>
                    </a:cubicBezTo>
                    <a:cubicBezTo>
                      <a:pt x="111" y="420"/>
                      <a:pt x="101" y="425"/>
                      <a:pt x="90" y="420"/>
                    </a:cubicBezTo>
                    <a:cubicBezTo>
                      <a:pt x="78" y="428"/>
                      <a:pt x="66" y="439"/>
                      <a:pt x="49" y="434"/>
                    </a:cubicBezTo>
                    <a:cubicBezTo>
                      <a:pt x="59" y="416"/>
                      <a:pt x="35" y="422"/>
                      <a:pt x="29" y="423"/>
                    </a:cubicBezTo>
                    <a:cubicBezTo>
                      <a:pt x="24" y="403"/>
                      <a:pt x="17" y="384"/>
                      <a:pt x="19" y="364"/>
                    </a:cubicBezTo>
                    <a:cubicBezTo>
                      <a:pt x="0" y="360"/>
                      <a:pt x="2" y="323"/>
                      <a:pt x="9" y="311"/>
                    </a:cubicBezTo>
                    <a:cubicBezTo>
                      <a:pt x="20" y="290"/>
                      <a:pt x="29" y="266"/>
                      <a:pt x="32" y="238"/>
                    </a:cubicBezTo>
                    <a:cubicBezTo>
                      <a:pt x="49" y="247"/>
                      <a:pt x="50" y="219"/>
                      <a:pt x="59" y="215"/>
                    </a:cubicBezTo>
                    <a:cubicBezTo>
                      <a:pt x="80" y="206"/>
                      <a:pt x="101" y="186"/>
                      <a:pt x="106" y="158"/>
                    </a:cubicBezTo>
                    <a:cubicBezTo>
                      <a:pt x="119" y="165"/>
                      <a:pt x="119" y="152"/>
                      <a:pt x="121" y="146"/>
                    </a:cubicBezTo>
                    <a:cubicBezTo>
                      <a:pt x="127" y="129"/>
                      <a:pt x="143" y="120"/>
                      <a:pt x="160" y="113"/>
                    </a:cubicBezTo>
                    <a:cubicBezTo>
                      <a:pt x="152" y="97"/>
                      <a:pt x="168" y="97"/>
                      <a:pt x="178" y="101"/>
                    </a:cubicBezTo>
                    <a:cubicBezTo>
                      <a:pt x="183" y="82"/>
                      <a:pt x="201" y="80"/>
                      <a:pt x="214" y="77"/>
                    </a:cubicBezTo>
                    <a:cubicBezTo>
                      <a:pt x="225" y="74"/>
                      <a:pt x="260" y="76"/>
                      <a:pt x="272" y="71"/>
                    </a:cubicBezTo>
                    <a:cubicBezTo>
                      <a:pt x="304" y="60"/>
                      <a:pt x="370" y="66"/>
                      <a:pt x="411" y="63"/>
                    </a:cubicBezTo>
                    <a:cubicBezTo>
                      <a:pt x="446" y="60"/>
                      <a:pt x="479" y="52"/>
                      <a:pt x="497" y="33"/>
                    </a:cubicBezTo>
                    <a:cubicBezTo>
                      <a:pt x="501" y="29"/>
                      <a:pt x="524" y="33"/>
                      <a:pt x="526" y="33"/>
                    </a:cubicBezTo>
                    <a:cubicBezTo>
                      <a:pt x="533" y="13"/>
                      <a:pt x="580" y="22"/>
                      <a:pt x="598" y="21"/>
                    </a:cubicBezTo>
                    <a:cubicBezTo>
                      <a:pt x="594" y="42"/>
                      <a:pt x="624" y="31"/>
                      <a:pt x="636" y="31"/>
                    </a:cubicBezTo>
                    <a:cubicBezTo>
                      <a:pt x="642" y="31"/>
                      <a:pt x="644" y="24"/>
                      <a:pt x="646" y="20"/>
                    </a:cubicBezTo>
                    <a:cubicBezTo>
                      <a:pt x="653" y="20"/>
                      <a:pt x="674" y="21"/>
                      <a:pt x="680" y="20"/>
                    </a:cubicBezTo>
                    <a:cubicBezTo>
                      <a:pt x="681" y="19"/>
                      <a:pt x="683" y="10"/>
                      <a:pt x="68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28"/>
              <p:cNvSpPr>
                <a:spLocks noChangeArrowheads="1"/>
              </p:cNvSpPr>
              <p:nvPr/>
            </p:nvSpPr>
            <p:spPr bwMode="auto">
              <a:xfrm>
                <a:off x="1806575" y="1719263"/>
                <a:ext cx="39687" cy="133350"/>
              </a:xfrm>
              <a:custGeom>
                <a:avLst/>
                <a:gdLst>
                  <a:gd name="T0" fmla="*/ 5149 w 185"/>
                  <a:gd name="T1" fmla="*/ 2540 h 630"/>
                  <a:gd name="T2" fmla="*/ 14373 w 185"/>
                  <a:gd name="T3" fmla="*/ 1693 h 630"/>
                  <a:gd name="T4" fmla="*/ 20809 w 185"/>
                  <a:gd name="T5" fmla="*/ 11218 h 630"/>
                  <a:gd name="T6" fmla="*/ 23383 w 185"/>
                  <a:gd name="T7" fmla="*/ 40217 h 630"/>
                  <a:gd name="T8" fmla="*/ 21452 w 185"/>
                  <a:gd name="T9" fmla="*/ 60748 h 630"/>
                  <a:gd name="T10" fmla="*/ 30248 w 185"/>
                  <a:gd name="T11" fmla="*/ 78740 h 630"/>
                  <a:gd name="T12" fmla="*/ 31106 w 185"/>
                  <a:gd name="T13" fmla="*/ 85302 h 630"/>
                  <a:gd name="T14" fmla="*/ 34324 w 185"/>
                  <a:gd name="T15" fmla="*/ 87207 h 630"/>
                  <a:gd name="T16" fmla="*/ 37113 w 185"/>
                  <a:gd name="T17" fmla="*/ 124672 h 630"/>
                  <a:gd name="T18" fmla="*/ 32822 w 185"/>
                  <a:gd name="T19" fmla="*/ 129117 h 630"/>
                  <a:gd name="T20" fmla="*/ 31750 w 185"/>
                  <a:gd name="T21" fmla="*/ 132080 h 630"/>
                  <a:gd name="T22" fmla="*/ 25314 w 185"/>
                  <a:gd name="T23" fmla="*/ 122978 h 630"/>
                  <a:gd name="T24" fmla="*/ 21452 w 185"/>
                  <a:gd name="T25" fmla="*/ 122978 h 630"/>
                  <a:gd name="T26" fmla="*/ 19736 w 185"/>
                  <a:gd name="T27" fmla="*/ 117898 h 630"/>
                  <a:gd name="T28" fmla="*/ 12228 w 185"/>
                  <a:gd name="T29" fmla="*/ 102870 h 630"/>
                  <a:gd name="T30" fmla="*/ 4720 w 185"/>
                  <a:gd name="T31" fmla="*/ 93133 h 630"/>
                  <a:gd name="T32" fmla="*/ 858 w 185"/>
                  <a:gd name="T33" fmla="*/ 90593 h 630"/>
                  <a:gd name="T34" fmla="*/ 2145 w 185"/>
                  <a:gd name="T35" fmla="*/ 48260 h 630"/>
                  <a:gd name="T36" fmla="*/ 4720 w 185"/>
                  <a:gd name="T37" fmla="*/ 44238 h 630"/>
                  <a:gd name="T38" fmla="*/ 4720 w 185"/>
                  <a:gd name="T39" fmla="*/ 27305 h 630"/>
                  <a:gd name="T40" fmla="*/ 1931 w 185"/>
                  <a:gd name="T41" fmla="*/ 25188 h 630"/>
                  <a:gd name="T42" fmla="*/ 2145 w 185"/>
                  <a:gd name="T43" fmla="*/ 6773 h 630"/>
                  <a:gd name="T44" fmla="*/ 5149 w 185"/>
                  <a:gd name="T45" fmla="*/ 2540 h 6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5" h="630">
                    <a:moveTo>
                      <a:pt x="24" y="12"/>
                    </a:moveTo>
                    <a:cubicBezTo>
                      <a:pt x="37" y="0"/>
                      <a:pt x="55" y="3"/>
                      <a:pt x="67" y="8"/>
                    </a:cubicBezTo>
                    <a:cubicBezTo>
                      <a:pt x="87" y="17"/>
                      <a:pt x="96" y="41"/>
                      <a:pt x="97" y="53"/>
                    </a:cubicBezTo>
                    <a:cubicBezTo>
                      <a:pt x="109" y="190"/>
                      <a:pt x="109" y="190"/>
                      <a:pt x="109" y="190"/>
                    </a:cubicBezTo>
                    <a:cubicBezTo>
                      <a:pt x="110" y="222"/>
                      <a:pt x="101" y="253"/>
                      <a:pt x="100" y="287"/>
                    </a:cubicBezTo>
                    <a:cubicBezTo>
                      <a:pt x="111" y="318"/>
                      <a:pt x="122" y="345"/>
                      <a:pt x="141" y="372"/>
                    </a:cubicBezTo>
                    <a:cubicBezTo>
                      <a:pt x="142" y="374"/>
                      <a:pt x="142" y="397"/>
                      <a:pt x="145" y="403"/>
                    </a:cubicBezTo>
                    <a:cubicBezTo>
                      <a:pt x="146" y="406"/>
                      <a:pt x="159" y="411"/>
                      <a:pt x="160" y="412"/>
                    </a:cubicBezTo>
                    <a:cubicBezTo>
                      <a:pt x="172" y="468"/>
                      <a:pt x="185" y="529"/>
                      <a:pt x="173" y="589"/>
                    </a:cubicBezTo>
                    <a:cubicBezTo>
                      <a:pt x="171" y="596"/>
                      <a:pt x="165" y="607"/>
                      <a:pt x="153" y="610"/>
                    </a:cubicBezTo>
                    <a:cubicBezTo>
                      <a:pt x="152" y="614"/>
                      <a:pt x="158" y="630"/>
                      <a:pt x="148" y="624"/>
                    </a:cubicBezTo>
                    <a:cubicBezTo>
                      <a:pt x="133" y="614"/>
                      <a:pt x="119" y="600"/>
                      <a:pt x="118" y="581"/>
                    </a:cubicBezTo>
                    <a:cubicBezTo>
                      <a:pt x="100" y="581"/>
                      <a:pt x="100" y="581"/>
                      <a:pt x="100" y="581"/>
                    </a:cubicBezTo>
                    <a:cubicBezTo>
                      <a:pt x="104" y="571"/>
                      <a:pt x="99" y="558"/>
                      <a:pt x="92" y="557"/>
                    </a:cubicBezTo>
                    <a:cubicBezTo>
                      <a:pt x="84" y="532"/>
                      <a:pt x="60" y="512"/>
                      <a:pt x="57" y="486"/>
                    </a:cubicBezTo>
                    <a:cubicBezTo>
                      <a:pt x="37" y="480"/>
                      <a:pt x="30" y="458"/>
                      <a:pt x="22" y="440"/>
                    </a:cubicBezTo>
                    <a:cubicBezTo>
                      <a:pt x="12" y="444"/>
                      <a:pt x="4" y="438"/>
                      <a:pt x="4" y="428"/>
                    </a:cubicBezTo>
                    <a:cubicBezTo>
                      <a:pt x="0" y="358"/>
                      <a:pt x="8" y="296"/>
                      <a:pt x="10" y="228"/>
                    </a:cubicBezTo>
                    <a:cubicBezTo>
                      <a:pt x="10" y="220"/>
                      <a:pt x="22" y="215"/>
                      <a:pt x="22" y="209"/>
                    </a:cubicBezTo>
                    <a:cubicBezTo>
                      <a:pt x="22" y="129"/>
                      <a:pt x="22" y="129"/>
                      <a:pt x="22" y="129"/>
                    </a:cubicBezTo>
                    <a:cubicBezTo>
                      <a:pt x="18" y="126"/>
                      <a:pt x="9" y="124"/>
                      <a:pt x="9" y="119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3"/>
                      <a:pt x="20" y="16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29"/>
              <p:cNvSpPr>
                <a:spLocks noChangeArrowheads="1"/>
              </p:cNvSpPr>
              <p:nvPr/>
            </p:nvSpPr>
            <p:spPr bwMode="auto">
              <a:xfrm>
                <a:off x="749300" y="3719513"/>
                <a:ext cx="25400" cy="114300"/>
              </a:xfrm>
              <a:custGeom>
                <a:avLst/>
                <a:gdLst>
                  <a:gd name="T0" fmla="*/ 5080 w 120"/>
                  <a:gd name="T1" fmla="*/ 4639 h 542"/>
                  <a:gd name="T2" fmla="*/ 5927 w 120"/>
                  <a:gd name="T3" fmla="*/ 0 h 542"/>
                  <a:gd name="T4" fmla="*/ 15240 w 120"/>
                  <a:gd name="T5" fmla="*/ 0 h 542"/>
                  <a:gd name="T6" fmla="*/ 17992 w 120"/>
                  <a:gd name="T7" fmla="*/ 14551 h 542"/>
                  <a:gd name="T8" fmla="*/ 20743 w 120"/>
                  <a:gd name="T9" fmla="*/ 17293 h 542"/>
                  <a:gd name="T10" fmla="*/ 20955 w 120"/>
                  <a:gd name="T11" fmla="*/ 56939 h 542"/>
                  <a:gd name="T12" fmla="*/ 17992 w 120"/>
                  <a:gd name="T13" fmla="*/ 60313 h 542"/>
                  <a:gd name="T14" fmla="*/ 17568 w 120"/>
                  <a:gd name="T15" fmla="*/ 100171 h 542"/>
                  <a:gd name="T16" fmla="*/ 11007 w 120"/>
                  <a:gd name="T17" fmla="*/ 114300 h 542"/>
                  <a:gd name="T18" fmla="*/ 4233 w 120"/>
                  <a:gd name="T19" fmla="*/ 114300 h 542"/>
                  <a:gd name="T20" fmla="*/ 3387 w 120"/>
                  <a:gd name="T21" fmla="*/ 101647 h 542"/>
                  <a:gd name="T22" fmla="*/ 212 w 120"/>
                  <a:gd name="T23" fmla="*/ 98484 h 542"/>
                  <a:gd name="T24" fmla="*/ 3387 w 120"/>
                  <a:gd name="T25" fmla="*/ 10966 h 542"/>
                  <a:gd name="T26" fmla="*/ 5080 w 120"/>
                  <a:gd name="T27" fmla="*/ 4639 h 5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0" h="542">
                    <a:moveTo>
                      <a:pt x="24" y="22"/>
                    </a:moveTo>
                    <a:cubicBezTo>
                      <a:pt x="25" y="17"/>
                      <a:pt x="28" y="4"/>
                      <a:pt x="2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6" y="22"/>
                      <a:pt x="85" y="44"/>
                      <a:pt x="85" y="69"/>
                    </a:cubicBezTo>
                    <a:cubicBezTo>
                      <a:pt x="86" y="73"/>
                      <a:pt x="98" y="85"/>
                      <a:pt x="98" y="82"/>
                    </a:cubicBezTo>
                    <a:cubicBezTo>
                      <a:pt x="114" y="147"/>
                      <a:pt x="120" y="208"/>
                      <a:pt x="99" y="270"/>
                    </a:cubicBezTo>
                    <a:cubicBezTo>
                      <a:pt x="99" y="269"/>
                      <a:pt x="85" y="281"/>
                      <a:pt x="85" y="286"/>
                    </a:cubicBezTo>
                    <a:cubicBezTo>
                      <a:pt x="83" y="475"/>
                      <a:pt x="83" y="475"/>
                      <a:pt x="83" y="475"/>
                    </a:cubicBezTo>
                    <a:cubicBezTo>
                      <a:pt x="62" y="488"/>
                      <a:pt x="53" y="513"/>
                      <a:pt x="52" y="542"/>
                    </a:cubicBezTo>
                    <a:cubicBezTo>
                      <a:pt x="20" y="542"/>
                      <a:pt x="20" y="542"/>
                      <a:pt x="20" y="542"/>
                    </a:cubicBezTo>
                    <a:cubicBezTo>
                      <a:pt x="16" y="522"/>
                      <a:pt x="14" y="503"/>
                      <a:pt x="16" y="482"/>
                    </a:cubicBezTo>
                    <a:cubicBezTo>
                      <a:pt x="10" y="480"/>
                      <a:pt x="0" y="475"/>
                      <a:pt x="1" y="467"/>
                    </a:cubicBezTo>
                    <a:cubicBezTo>
                      <a:pt x="19" y="336"/>
                      <a:pt x="23" y="186"/>
                      <a:pt x="16" y="52"/>
                    </a:cubicBezTo>
                    <a:cubicBezTo>
                      <a:pt x="16" y="39"/>
                      <a:pt x="23" y="26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30"/>
              <p:cNvSpPr>
                <a:spLocks noChangeArrowheads="1"/>
              </p:cNvSpPr>
              <p:nvPr/>
            </p:nvSpPr>
            <p:spPr bwMode="auto">
              <a:xfrm>
                <a:off x="814388" y="4624388"/>
                <a:ext cx="68262" cy="31750"/>
              </a:xfrm>
              <a:custGeom>
                <a:avLst/>
                <a:gdLst>
                  <a:gd name="T0" fmla="*/ 11271 w 321"/>
                  <a:gd name="T1" fmla="*/ 213 h 149"/>
                  <a:gd name="T2" fmla="*/ 23392 w 321"/>
                  <a:gd name="T3" fmla="*/ 2131 h 149"/>
                  <a:gd name="T4" fmla="*/ 40192 w 321"/>
                  <a:gd name="T5" fmla="*/ 9589 h 149"/>
                  <a:gd name="T6" fmla="*/ 62095 w 321"/>
                  <a:gd name="T7" fmla="*/ 9589 h 149"/>
                  <a:gd name="T8" fmla="*/ 66986 w 321"/>
                  <a:gd name="T9" fmla="*/ 17686 h 149"/>
                  <a:gd name="T10" fmla="*/ 66773 w 321"/>
                  <a:gd name="T11" fmla="*/ 29193 h 149"/>
                  <a:gd name="T12" fmla="*/ 63584 w 321"/>
                  <a:gd name="T13" fmla="*/ 31111 h 149"/>
                  <a:gd name="T14" fmla="*/ 49123 w 321"/>
                  <a:gd name="T15" fmla="*/ 31111 h 149"/>
                  <a:gd name="T16" fmla="*/ 43594 w 321"/>
                  <a:gd name="T17" fmla="*/ 28554 h 149"/>
                  <a:gd name="T18" fmla="*/ 34663 w 321"/>
                  <a:gd name="T19" fmla="*/ 26423 h 149"/>
                  <a:gd name="T20" fmla="*/ 2765 w 321"/>
                  <a:gd name="T21" fmla="*/ 16621 h 149"/>
                  <a:gd name="T22" fmla="*/ 1701 w 321"/>
                  <a:gd name="T23" fmla="*/ 5114 h 149"/>
                  <a:gd name="T24" fmla="*/ 11271 w 321"/>
                  <a:gd name="T25" fmla="*/ 213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149">
                    <a:moveTo>
                      <a:pt x="53" y="1"/>
                    </a:moveTo>
                    <a:cubicBezTo>
                      <a:pt x="72" y="4"/>
                      <a:pt x="93" y="9"/>
                      <a:pt x="110" y="10"/>
                    </a:cubicBezTo>
                    <a:cubicBezTo>
                      <a:pt x="134" y="26"/>
                      <a:pt x="160" y="41"/>
                      <a:pt x="189" y="45"/>
                    </a:cubicBezTo>
                    <a:cubicBezTo>
                      <a:pt x="292" y="45"/>
                      <a:pt x="292" y="45"/>
                      <a:pt x="292" y="45"/>
                    </a:cubicBezTo>
                    <a:cubicBezTo>
                      <a:pt x="290" y="64"/>
                      <a:pt x="311" y="72"/>
                      <a:pt x="315" y="83"/>
                    </a:cubicBezTo>
                    <a:cubicBezTo>
                      <a:pt x="321" y="100"/>
                      <a:pt x="321" y="121"/>
                      <a:pt x="314" y="137"/>
                    </a:cubicBezTo>
                    <a:cubicBezTo>
                      <a:pt x="311" y="143"/>
                      <a:pt x="304" y="146"/>
                      <a:pt x="299" y="146"/>
                    </a:cubicBezTo>
                    <a:cubicBezTo>
                      <a:pt x="231" y="146"/>
                      <a:pt x="231" y="146"/>
                      <a:pt x="231" y="146"/>
                    </a:cubicBezTo>
                    <a:cubicBezTo>
                      <a:pt x="242" y="122"/>
                      <a:pt x="212" y="136"/>
                      <a:pt x="205" y="134"/>
                    </a:cubicBezTo>
                    <a:cubicBezTo>
                      <a:pt x="192" y="128"/>
                      <a:pt x="178" y="118"/>
                      <a:pt x="163" y="124"/>
                    </a:cubicBezTo>
                    <a:cubicBezTo>
                      <a:pt x="101" y="149"/>
                      <a:pt x="42" y="109"/>
                      <a:pt x="13" y="78"/>
                    </a:cubicBezTo>
                    <a:cubicBezTo>
                      <a:pt x="0" y="65"/>
                      <a:pt x="9" y="41"/>
                      <a:pt x="8" y="24"/>
                    </a:cubicBezTo>
                    <a:cubicBezTo>
                      <a:pt x="17" y="20"/>
                      <a:pt x="44" y="0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31"/>
              <p:cNvSpPr>
                <a:spLocks noChangeArrowheads="1"/>
              </p:cNvSpPr>
              <p:nvPr/>
            </p:nvSpPr>
            <p:spPr bwMode="auto">
              <a:xfrm>
                <a:off x="747713" y="3635375"/>
                <a:ext cx="22225" cy="42863"/>
              </a:xfrm>
              <a:custGeom>
                <a:avLst/>
                <a:gdLst>
                  <a:gd name="T0" fmla="*/ 6080 w 106"/>
                  <a:gd name="T1" fmla="*/ 2289 h 206"/>
                  <a:gd name="T2" fmla="*/ 15516 w 106"/>
                  <a:gd name="T3" fmla="*/ 2289 h 206"/>
                  <a:gd name="T4" fmla="*/ 18451 w 106"/>
                  <a:gd name="T5" fmla="*/ 10196 h 206"/>
                  <a:gd name="T6" fmla="*/ 22225 w 106"/>
                  <a:gd name="T7" fmla="*/ 10196 h 206"/>
                  <a:gd name="T8" fmla="*/ 22225 w 106"/>
                  <a:gd name="T9" fmla="*/ 21223 h 206"/>
                  <a:gd name="T10" fmla="*/ 18451 w 106"/>
                  <a:gd name="T11" fmla="*/ 21223 h 206"/>
                  <a:gd name="T12" fmla="*/ 17612 w 106"/>
                  <a:gd name="T13" fmla="*/ 40782 h 206"/>
                  <a:gd name="T14" fmla="*/ 5032 w 106"/>
                  <a:gd name="T15" fmla="*/ 41198 h 206"/>
                  <a:gd name="T16" fmla="*/ 3774 w 106"/>
                  <a:gd name="T17" fmla="*/ 24345 h 206"/>
                  <a:gd name="T18" fmla="*/ 839 w 106"/>
                  <a:gd name="T19" fmla="*/ 21015 h 206"/>
                  <a:gd name="T20" fmla="*/ 4403 w 106"/>
                  <a:gd name="T21" fmla="*/ 5826 h 206"/>
                  <a:gd name="T22" fmla="*/ 6080 w 106"/>
                  <a:gd name="T23" fmla="*/ 2289 h 2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6" h="206">
                    <a:moveTo>
                      <a:pt x="29" y="11"/>
                    </a:moveTo>
                    <a:cubicBezTo>
                      <a:pt x="38" y="0"/>
                      <a:pt x="62" y="4"/>
                      <a:pt x="74" y="11"/>
                    </a:cubicBezTo>
                    <a:cubicBezTo>
                      <a:pt x="87" y="19"/>
                      <a:pt x="88" y="35"/>
                      <a:pt x="88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83" y="206"/>
                      <a:pt x="46" y="205"/>
                      <a:pt x="24" y="198"/>
                    </a:cubicBezTo>
                    <a:cubicBezTo>
                      <a:pt x="20" y="175"/>
                      <a:pt x="20" y="144"/>
                      <a:pt x="18" y="117"/>
                    </a:cubicBezTo>
                    <a:cubicBezTo>
                      <a:pt x="13" y="115"/>
                      <a:pt x="0" y="111"/>
                      <a:pt x="4" y="101"/>
                    </a:cubicBezTo>
                    <a:cubicBezTo>
                      <a:pt x="13" y="78"/>
                      <a:pt x="13" y="52"/>
                      <a:pt x="21" y="28"/>
                    </a:cubicBezTo>
                    <a:cubicBezTo>
                      <a:pt x="21" y="25"/>
                      <a:pt x="25" y="16"/>
                      <a:pt x="2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32"/>
              <p:cNvSpPr>
                <a:spLocks noChangeArrowheads="1"/>
              </p:cNvSpPr>
              <p:nvPr/>
            </p:nvSpPr>
            <p:spPr bwMode="auto">
              <a:xfrm>
                <a:off x="1785938" y="1473200"/>
                <a:ext cx="11112" cy="33338"/>
              </a:xfrm>
              <a:custGeom>
                <a:avLst/>
                <a:gdLst>
                  <a:gd name="T0" fmla="*/ 3145 w 53"/>
                  <a:gd name="T1" fmla="*/ 1055 h 158"/>
                  <a:gd name="T2" fmla="*/ 7548 w 53"/>
                  <a:gd name="T3" fmla="*/ 633 h 158"/>
                  <a:gd name="T4" fmla="*/ 10064 w 53"/>
                  <a:gd name="T5" fmla="*/ 23843 h 158"/>
                  <a:gd name="T6" fmla="*/ 7548 w 53"/>
                  <a:gd name="T7" fmla="*/ 25531 h 158"/>
                  <a:gd name="T8" fmla="*/ 8386 w 53"/>
                  <a:gd name="T9" fmla="*/ 28063 h 158"/>
                  <a:gd name="T10" fmla="*/ 2306 w 53"/>
                  <a:gd name="T11" fmla="*/ 29118 h 158"/>
                  <a:gd name="T12" fmla="*/ 1468 w 53"/>
                  <a:gd name="T13" fmla="*/ 2110 h 158"/>
                  <a:gd name="T14" fmla="*/ 3145 w 53"/>
                  <a:gd name="T15" fmla="*/ 1055 h 1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158">
                    <a:moveTo>
                      <a:pt x="15" y="5"/>
                    </a:moveTo>
                    <a:cubicBezTo>
                      <a:pt x="22" y="0"/>
                      <a:pt x="30" y="3"/>
                      <a:pt x="36" y="3"/>
                    </a:cubicBezTo>
                    <a:cubicBezTo>
                      <a:pt x="50" y="29"/>
                      <a:pt x="53" y="70"/>
                      <a:pt x="48" y="113"/>
                    </a:cubicBezTo>
                    <a:cubicBezTo>
                      <a:pt x="48" y="115"/>
                      <a:pt x="40" y="115"/>
                      <a:pt x="36" y="121"/>
                    </a:cubicBezTo>
                    <a:cubicBezTo>
                      <a:pt x="39" y="124"/>
                      <a:pt x="53" y="129"/>
                      <a:pt x="40" y="133"/>
                    </a:cubicBezTo>
                    <a:cubicBezTo>
                      <a:pt x="32" y="136"/>
                      <a:pt x="16" y="158"/>
                      <a:pt x="11" y="138"/>
                    </a:cubicBezTo>
                    <a:cubicBezTo>
                      <a:pt x="2" y="101"/>
                      <a:pt x="0" y="49"/>
                      <a:pt x="7" y="10"/>
                    </a:cubicBezTo>
                    <a:cubicBezTo>
                      <a:pt x="7" y="8"/>
                      <a:pt x="14" y="6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33"/>
              <p:cNvSpPr>
                <a:spLocks noChangeArrowheads="1"/>
              </p:cNvSpPr>
              <p:nvPr/>
            </p:nvSpPr>
            <p:spPr bwMode="auto">
              <a:xfrm>
                <a:off x="1785938" y="2265363"/>
                <a:ext cx="11112" cy="33338"/>
              </a:xfrm>
              <a:custGeom>
                <a:avLst/>
                <a:gdLst>
                  <a:gd name="T0" fmla="*/ 3145 w 53"/>
                  <a:gd name="T1" fmla="*/ 1055 h 158"/>
                  <a:gd name="T2" fmla="*/ 7548 w 53"/>
                  <a:gd name="T3" fmla="*/ 422 h 158"/>
                  <a:gd name="T4" fmla="*/ 10064 w 53"/>
                  <a:gd name="T5" fmla="*/ 23843 h 158"/>
                  <a:gd name="T6" fmla="*/ 7548 w 53"/>
                  <a:gd name="T7" fmla="*/ 25531 h 158"/>
                  <a:gd name="T8" fmla="*/ 8386 w 53"/>
                  <a:gd name="T9" fmla="*/ 28063 h 158"/>
                  <a:gd name="T10" fmla="*/ 2306 w 53"/>
                  <a:gd name="T11" fmla="*/ 29118 h 158"/>
                  <a:gd name="T12" fmla="*/ 1468 w 53"/>
                  <a:gd name="T13" fmla="*/ 1899 h 158"/>
                  <a:gd name="T14" fmla="*/ 3145 w 53"/>
                  <a:gd name="T15" fmla="*/ 1055 h 1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158">
                    <a:moveTo>
                      <a:pt x="15" y="5"/>
                    </a:moveTo>
                    <a:cubicBezTo>
                      <a:pt x="22" y="0"/>
                      <a:pt x="30" y="3"/>
                      <a:pt x="36" y="2"/>
                    </a:cubicBezTo>
                    <a:cubicBezTo>
                      <a:pt x="50" y="29"/>
                      <a:pt x="53" y="70"/>
                      <a:pt x="48" y="113"/>
                    </a:cubicBezTo>
                    <a:cubicBezTo>
                      <a:pt x="48" y="115"/>
                      <a:pt x="40" y="115"/>
                      <a:pt x="36" y="121"/>
                    </a:cubicBezTo>
                    <a:cubicBezTo>
                      <a:pt x="39" y="124"/>
                      <a:pt x="53" y="129"/>
                      <a:pt x="40" y="133"/>
                    </a:cubicBezTo>
                    <a:cubicBezTo>
                      <a:pt x="32" y="136"/>
                      <a:pt x="16" y="158"/>
                      <a:pt x="11" y="138"/>
                    </a:cubicBezTo>
                    <a:cubicBezTo>
                      <a:pt x="2" y="101"/>
                      <a:pt x="0" y="49"/>
                      <a:pt x="7" y="9"/>
                    </a:cubicBezTo>
                    <a:cubicBezTo>
                      <a:pt x="7" y="8"/>
                      <a:pt x="14" y="6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34"/>
              <p:cNvSpPr>
                <a:spLocks noChangeArrowheads="1"/>
              </p:cNvSpPr>
              <p:nvPr/>
            </p:nvSpPr>
            <p:spPr bwMode="auto">
              <a:xfrm>
                <a:off x="944563" y="4635500"/>
                <a:ext cx="22225" cy="19050"/>
              </a:xfrm>
              <a:custGeom>
                <a:avLst/>
                <a:gdLst>
                  <a:gd name="T0" fmla="*/ 2117 w 105"/>
                  <a:gd name="T1" fmla="*/ 3810 h 90"/>
                  <a:gd name="T2" fmla="*/ 17568 w 105"/>
                  <a:gd name="T3" fmla="*/ 3175 h 90"/>
                  <a:gd name="T4" fmla="*/ 22225 w 105"/>
                  <a:gd name="T5" fmla="*/ 8043 h 90"/>
                  <a:gd name="T6" fmla="*/ 15452 w 105"/>
                  <a:gd name="T7" fmla="*/ 15028 h 90"/>
                  <a:gd name="T8" fmla="*/ 2117 w 105"/>
                  <a:gd name="T9" fmla="*/ 12912 h 90"/>
                  <a:gd name="T10" fmla="*/ 2117 w 105"/>
                  <a:gd name="T11" fmla="*/ 381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5" h="90">
                    <a:moveTo>
                      <a:pt x="10" y="18"/>
                    </a:moveTo>
                    <a:cubicBezTo>
                      <a:pt x="33" y="6"/>
                      <a:pt x="60" y="0"/>
                      <a:pt x="83" y="15"/>
                    </a:cubicBezTo>
                    <a:cubicBezTo>
                      <a:pt x="81" y="29"/>
                      <a:pt x="100" y="33"/>
                      <a:pt x="105" y="38"/>
                    </a:cubicBezTo>
                    <a:cubicBezTo>
                      <a:pt x="91" y="48"/>
                      <a:pt x="83" y="60"/>
                      <a:pt x="73" y="71"/>
                    </a:cubicBezTo>
                    <a:cubicBezTo>
                      <a:pt x="56" y="90"/>
                      <a:pt x="22" y="76"/>
                      <a:pt x="10" y="61"/>
                    </a:cubicBezTo>
                    <a:cubicBezTo>
                      <a:pt x="0" y="48"/>
                      <a:pt x="2" y="22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35"/>
              <p:cNvSpPr>
                <a:spLocks noChangeArrowheads="1"/>
              </p:cNvSpPr>
              <p:nvPr/>
            </p:nvSpPr>
            <p:spPr bwMode="auto">
              <a:xfrm>
                <a:off x="725488" y="4133850"/>
                <a:ext cx="14287" cy="17463"/>
              </a:xfrm>
              <a:custGeom>
                <a:avLst/>
                <a:gdLst>
                  <a:gd name="T0" fmla="*/ 5042 w 68"/>
                  <a:gd name="T1" fmla="*/ 1358 h 90"/>
                  <a:gd name="T2" fmla="*/ 9875 w 68"/>
                  <a:gd name="T3" fmla="*/ 582 h 90"/>
                  <a:gd name="T4" fmla="*/ 12816 w 68"/>
                  <a:gd name="T5" fmla="*/ 11448 h 90"/>
                  <a:gd name="T6" fmla="*/ 12396 w 68"/>
                  <a:gd name="T7" fmla="*/ 17463 h 90"/>
                  <a:gd name="T8" fmla="*/ 4622 w 68"/>
                  <a:gd name="T9" fmla="*/ 17463 h 90"/>
                  <a:gd name="T10" fmla="*/ 1891 w 68"/>
                  <a:gd name="T11" fmla="*/ 13582 h 90"/>
                  <a:gd name="T12" fmla="*/ 4202 w 68"/>
                  <a:gd name="T13" fmla="*/ 2134 h 90"/>
                  <a:gd name="T14" fmla="*/ 5042 w 68"/>
                  <a:gd name="T15" fmla="*/ 1358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90">
                    <a:moveTo>
                      <a:pt x="24" y="7"/>
                    </a:moveTo>
                    <a:cubicBezTo>
                      <a:pt x="32" y="1"/>
                      <a:pt x="44" y="0"/>
                      <a:pt x="47" y="3"/>
                    </a:cubicBezTo>
                    <a:cubicBezTo>
                      <a:pt x="58" y="17"/>
                      <a:pt x="68" y="35"/>
                      <a:pt x="61" y="59"/>
                    </a:cubicBezTo>
                    <a:cubicBezTo>
                      <a:pt x="59" y="65"/>
                      <a:pt x="59" y="84"/>
                      <a:pt x="59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18" y="81"/>
                      <a:pt x="10" y="74"/>
                      <a:pt x="9" y="70"/>
                    </a:cubicBezTo>
                    <a:cubicBezTo>
                      <a:pt x="0" y="43"/>
                      <a:pt x="8" y="24"/>
                      <a:pt x="20" y="11"/>
                    </a:cubicBezTo>
                    <a:cubicBezTo>
                      <a:pt x="21" y="10"/>
                      <a:pt x="23" y="8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6209127" y="2354297"/>
              <a:ext cx="547688" cy="1857375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spc="600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华文隶书" panose="02010800040101010101" charset="-122"/>
                  <a:ea typeface="华文隶书" panose="02010800040101010101" charset="-122"/>
                  <a:cs typeface="Arial" panose="020B0604020202020204" pitchFamily="34" charset="0"/>
                </a:rPr>
                <a:t>春暖花开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673524" y="2333575"/>
              <a:ext cx="549275" cy="1857375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spc="600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华文隶书" panose="02010800040101010101" charset="-122"/>
                  <a:ea typeface="华文隶书" panose="02010800040101010101" charset="-122"/>
                  <a:cs typeface="Arial" panose="020B0604020202020204" pitchFamily="34" charset="0"/>
                </a:rPr>
                <a:t>面朝大海</a:t>
              </a:r>
              <a:endParaRPr lang="zh-CN" altLang="en-US" sz="2400" b="1" spc="600" noProof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16"/>
          <p:cNvSpPr>
            <a:spLocks noChangeArrowheads="1"/>
          </p:cNvSpPr>
          <p:nvPr/>
        </p:nvSpPr>
        <p:spPr bwMode="auto">
          <a:xfrm>
            <a:off x="1470307" y="1119121"/>
            <a:ext cx="1960852" cy="2476658"/>
          </a:xfrm>
          <a:custGeom>
            <a:avLst/>
            <a:gdLst>
              <a:gd name="T0" fmla="*/ 23 w 43"/>
              <a:gd name="T1" fmla="*/ 36 h 72"/>
              <a:gd name="T2" fmla="*/ 32 w 43"/>
              <a:gd name="T3" fmla="*/ 49 h 72"/>
              <a:gd name="T4" fmla="*/ 43 w 43"/>
              <a:gd name="T5" fmla="*/ 59 h 72"/>
              <a:gd name="T6" fmla="*/ 31 w 43"/>
              <a:gd name="T7" fmla="*/ 72 h 72"/>
              <a:gd name="T8" fmla="*/ 16 w 43"/>
              <a:gd name="T9" fmla="*/ 65 h 72"/>
              <a:gd name="T10" fmla="*/ 15 w 43"/>
              <a:gd name="T11" fmla="*/ 50 h 72"/>
              <a:gd name="T12" fmla="*/ 17 w 43"/>
              <a:gd name="T13" fmla="*/ 55 h 72"/>
              <a:gd name="T14" fmla="*/ 18 w 43"/>
              <a:gd name="T15" fmla="*/ 49 h 72"/>
              <a:gd name="T16" fmla="*/ 10 w 43"/>
              <a:gd name="T17" fmla="*/ 51 h 72"/>
              <a:gd name="T18" fmla="*/ 0 w 43"/>
              <a:gd name="T19" fmla="*/ 36 h 72"/>
              <a:gd name="T20" fmla="*/ 10 w 43"/>
              <a:gd name="T21" fmla="*/ 21 h 72"/>
              <a:gd name="T22" fmla="*/ 18 w 43"/>
              <a:gd name="T23" fmla="*/ 23 h 72"/>
              <a:gd name="T24" fmla="*/ 17 w 43"/>
              <a:gd name="T25" fmla="*/ 17 h 72"/>
              <a:gd name="T26" fmla="*/ 15 w 43"/>
              <a:gd name="T27" fmla="*/ 22 h 72"/>
              <a:gd name="T28" fmla="*/ 16 w 43"/>
              <a:gd name="T29" fmla="*/ 7 h 72"/>
              <a:gd name="T30" fmla="*/ 31 w 43"/>
              <a:gd name="T31" fmla="*/ 0 h 72"/>
              <a:gd name="T32" fmla="*/ 43 w 43"/>
              <a:gd name="T33" fmla="*/ 13 h 72"/>
              <a:gd name="T34" fmla="*/ 32 w 43"/>
              <a:gd name="T35" fmla="*/ 24 h 72"/>
              <a:gd name="T36" fmla="*/ 23 w 43"/>
              <a:gd name="T37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" h="72">
                <a:moveTo>
                  <a:pt x="23" y="36"/>
                </a:moveTo>
                <a:cubicBezTo>
                  <a:pt x="23" y="44"/>
                  <a:pt x="32" y="49"/>
                  <a:pt x="32" y="49"/>
                </a:cubicBezTo>
                <a:cubicBezTo>
                  <a:pt x="35" y="57"/>
                  <a:pt x="43" y="59"/>
                  <a:pt x="43" y="59"/>
                </a:cubicBezTo>
                <a:cubicBezTo>
                  <a:pt x="43" y="59"/>
                  <a:pt x="34" y="68"/>
                  <a:pt x="31" y="72"/>
                </a:cubicBezTo>
                <a:cubicBezTo>
                  <a:pt x="31" y="72"/>
                  <a:pt x="22" y="72"/>
                  <a:pt x="16" y="65"/>
                </a:cubicBezTo>
                <a:cubicBezTo>
                  <a:pt x="10" y="58"/>
                  <a:pt x="11" y="51"/>
                  <a:pt x="15" y="50"/>
                </a:cubicBezTo>
                <a:cubicBezTo>
                  <a:pt x="20" y="50"/>
                  <a:pt x="17" y="55"/>
                  <a:pt x="17" y="55"/>
                </a:cubicBezTo>
                <a:cubicBezTo>
                  <a:pt x="17" y="55"/>
                  <a:pt x="21" y="51"/>
                  <a:pt x="18" y="49"/>
                </a:cubicBezTo>
                <a:cubicBezTo>
                  <a:pt x="15" y="48"/>
                  <a:pt x="12" y="50"/>
                  <a:pt x="10" y="51"/>
                </a:cubicBezTo>
                <a:cubicBezTo>
                  <a:pt x="10" y="51"/>
                  <a:pt x="0" y="47"/>
                  <a:pt x="0" y="36"/>
                </a:cubicBezTo>
                <a:cubicBezTo>
                  <a:pt x="0" y="26"/>
                  <a:pt x="10" y="21"/>
                  <a:pt x="10" y="21"/>
                </a:cubicBezTo>
                <a:cubicBezTo>
                  <a:pt x="12" y="22"/>
                  <a:pt x="15" y="25"/>
                  <a:pt x="18" y="23"/>
                </a:cubicBezTo>
                <a:cubicBezTo>
                  <a:pt x="21" y="21"/>
                  <a:pt x="17" y="17"/>
                  <a:pt x="17" y="17"/>
                </a:cubicBezTo>
                <a:cubicBezTo>
                  <a:pt x="17" y="17"/>
                  <a:pt x="20" y="22"/>
                  <a:pt x="15" y="22"/>
                </a:cubicBezTo>
                <a:cubicBezTo>
                  <a:pt x="11" y="22"/>
                  <a:pt x="10" y="14"/>
                  <a:pt x="16" y="7"/>
                </a:cubicBezTo>
                <a:cubicBezTo>
                  <a:pt x="22" y="0"/>
                  <a:pt x="31" y="0"/>
                  <a:pt x="31" y="0"/>
                </a:cubicBezTo>
                <a:cubicBezTo>
                  <a:pt x="34" y="5"/>
                  <a:pt x="43" y="13"/>
                  <a:pt x="43" y="13"/>
                </a:cubicBezTo>
                <a:cubicBezTo>
                  <a:pt x="43" y="13"/>
                  <a:pt x="35" y="15"/>
                  <a:pt x="32" y="24"/>
                </a:cubicBezTo>
                <a:cubicBezTo>
                  <a:pt x="32" y="24"/>
                  <a:pt x="23" y="29"/>
                  <a:pt x="23" y="36"/>
                </a:cubicBezTo>
                <a:close/>
              </a:path>
            </a:pathLst>
          </a:custGeom>
          <a:solidFill>
            <a:schemeClr val="bg2">
              <a:lumMod val="50000"/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4" name="Freeform 14"/>
          <p:cNvSpPr>
            <a:spLocks noChangeArrowheads="1"/>
          </p:cNvSpPr>
          <p:nvPr/>
        </p:nvSpPr>
        <p:spPr bwMode="auto">
          <a:xfrm>
            <a:off x="2853556" y="3272514"/>
            <a:ext cx="3090615" cy="1476816"/>
          </a:xfrm>
          <a:custGeom>
            <a:avLst/>
            <a:gdLst>
              <a:gd name="T0" fmla="*/ 34 w 68"/>
              <a:gd name="T1" fmla="*/ 18 h 43"/>
              <a:gd name="T2" fmla="*/ 46 w 68"/>
              <a:gd name="T3" fmla="*/ 7 h 43"/>
              <a:gd name="T4" fmla="*/ 54 w 68"/>
              <a:gd name="T5" fmla="*/ 0 h 43"/>
              <a:gd name="T6" fmla="*/ 67 w 68"/>
              <a:gd name="T7" fmla="*/ 9 h 43"/>
              <a:gd name="T8" fmla="*/ 59 w 68"/>
              <a:gd name="T9" fmla="*/ 26 h 43"/>
              <a:gd name="T10" fmla="*/ 48 w 68"/>
              <a:gd name="T11" fmla="*/ 25 h 43"/>
              <a:gd name="T12" fmla="*/ 53 w 68"/>
              <a:gd name="T13" fmla="*/ 25 h 43"/>
              <a:gd name="T14" fmla="*/ 51 w 68"/>
              <a:gd name="T15" fmla="*/ 21 h 43"/>
              <a:gd name="T16" fmla="*/ 49 w 68"/>
              <a:gd name="T17" fmla="*/ 30 h 43"/>
              <a:gd name="T18" fmla="*/ 34 w 68"/>
              <a:gd name="T19" fmla="*/ 43 h 43"/>
              <a:gd name="T20" fmla="*/ 20 w 68"/>
              <a:gd name="T21" fmla="*/ 30 h 43"/>
              <a:gd name="T22" fmla="*/ 18 w 68"/>
              <a:gd name="T23" fmla="*/ 21 h 43"/>
              <a:gd name="T24" fmla="*/ 15 w 68"/>
              <a:gd name="T25" fmla="*/ 25 h 43"/>
              <a:gd name="T26" fmla="*/ 20 w 68"/>
              <a:gd name="T27" fmla="*/ 25 h 43"/>
              <a:gd name="T28" fmla="*/ 9 w 68"/>
              <a:gd name="T29" fmla="*/ 26 h 43"/>
              <a:gd name="T30" fmla="*/ 1 w 68"/>
              <a:gd name="T31" fmla="*/ 9 h 43"/>
              <a:gd name="T32" fmla="*/ 14 w 68"/>
              <a:gd name="T33" fmla="*/ 0 h 43"/>
              <a:gd name="T34" fmla="*/ 23 w 68"/>
              <a:gd name="T35" fmla="*/ 7 h 43"/>
              <a:gd name="T36" fmla="*/ 34 w 68"/>
              <a:gd name="T37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" h="43">
                <a:moveTo>
                  <a:pt x="34" y="18"/>
                </a:moveTo>
                <a:cubicBezTo>
                  <a:pt x="40" y="18"/>
                  <a:pt x="46" y="7"/>
                  <a:pt x="46" y="7"/>
                </a:cubicBezTo>
                <a:cubicBezTo>
                  <a:pt x="51" y="4"/>
                  <a:pt x="54" y="0"/>
                  <a:pt x="54" y="0"/>
                </a:cubicBezTo>
                <a:cubicBezTo>
                  <a:pt x="54" y="0"/>
                  <a:pt x="61" y="7"/>
                  <a:pt x="67" y="9"/>
                </a:cubicBezTo>
                <a:cubicBezTo>
                  <a:pt x="67" y="9"/>
                  <a:pt x="68" y="21"/>
                  <a:pt x="59" y="26"/>
                </a:cubicBezTo>
                <a:cubicBezTo>
                  <a:pt x="50" y="31"/>
                  <a:pt x="48" y="27"/>
                  <a:pt x="48" y="25"/>
                </a:cubicBezTo>
                <a:cubicBezTo>
                  <a:pt x="49" y="22"/>
                  <a:pt x="53" y="23"/>
                  <a:pt x="53" y="25"/>
                </a:cubicBezTo>
                <a:cubicBezTo>
                  <a:pt x="53" y="25"/>
                  <a:pt x="56" y="22"/>
                  <a:pt x="51" y="21"/>
                </a:cubicBezTo>
                <a:cubicBezTo>
                  <a:pt x="45" y="21"/>
                  <a:pt x="46" y="26"/>
                  <a:pt x="49" y="30"/>
                </a:cubicBezTo>
                <a:cubicBezTo>
                  <a:pt x="49" y="30"/>
                  <a:pt x="44" y="41"/>
                  <a:pt x="34" y="43"/>
                </a:cubicBezTo>
                <a:cubicBezTo>
                  <a:pt x="25" y="41"/>
                  <a:pt x="20" y="30"/>
                  <a:pt x="20" y="30"/>
                </a:cubicBezTo>
                <a:cubicBezTo>
                  <a:pt x="23" y="26"/>
                  <a:pt x="23" y="21"/>
                  <a:pt x="18" y="21"/>
                </a:cubicBezTo>
                <a:cubicBezTo>
                  <a:pt x="12" y="22"/>
                  <a:pt x="15" y="25"/>
                  <a:pt x="15" y="25"/>
                </a:cubicBezTo>
                <a:cubicBezTo>
                  <a:pt x="16" y="23"/>
                  <a:pt x="20" y="22"/>
                  <a:pt x="20" y="25"/>
                </a:cubicBezTo>
                <a:cubicBezTo>
                  <a:pt x="21" y="27"/>
                  <a:pt x="18" y="31"/>
                  <a:pt x="9" y="26"/>
                </a:cubicBezTo>
                <a:cubicBezTo>
                  <a:pt x="0" y="21"/>
                  <a:pt x="1" y="9"/>
                  <a:pt x="1" y="9"/>
                </a:cubicBezTo>
                <a:cubicBezTo>
                  <a:pt x="8" y="7"/>
                  <a:pt x="14" y="0"/>
                  <a:pt x="14" y="0"/>
                </a:cubicBezTo>
                <a:cubicBezTo>
                  <a:pt x="14" y="0"/>
                  <a:pt x="17" y="4"/>
                  <a:pt x="23" y="7"/>
                </a:cubicBezTo>
                <a:cubicBezTo>
                  <a:pt x="23" y="7"/>
                  <a:pt x="29" y="18"/>
                  <a:pt x="34" y="18"/>
                </a:cubicBezTo>
                <a:close/>
              </a:path>
            </a:pathLst>
          </a:custGeom>
          <a:solidFill>
            <a:schemeClr val="bg2">
              <a:lumMod val="50000"/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Freeform 19"/>
          <p:cNvSpPr>
            <a:spLocks noChangeArrowheads="1"/>
          </p:cNvSpPr>
          <p:nvPr/>
        </p:nvSpPr>
        <p:spPr bwMode="auto">
          <a:xfrm>
            <a:off x="5385897" y="1095435"/>
            <a:ext cx="1810737" cy="2479213"/>
          </a:xfrm>
          <a:custGeom>
            <a:avLst/>
            <a:gdLst>
              <a:gd name="T0" fmla="*/ 43 w 43"/>
              <a:gd name="T1" fmla="*/ 36 h 72"/>
              <a:gd name="T2" fmla="*/ 32 w 43"/>
              <a:gd name="T3" fmla="*/ 51 h 72"/>
              <a:gd name="T4" fmla="*/ 24 w 43"/>
              <a:gd name="T5" fmla="*/ 49 h 72"/>
              <a:gd name="T6" fmla="*/ 25 w 43"/>
              <a:gd name="T7" fmla="*/ 55 h 72"/>
              <a:gd name="T8" fmla="*/ 27 w 43"/>
              <a:gd name="T9" fmla="*/ 50 h 72"/>
              <a:gd name="T10" fmla="*/ 27 w 43"/>
              <a:gd name="T11" fmla="*/ 65 h 72"/>
              <a:gd name="T12" fmla="*/ 11 w 43"/>
              <a:gd name="T13" fmla="*/ 72 h 72"/>
              <a:gd name="T14" fmla="*/ 0 w 43"/>
              <a:gd name="T15" fmla="*/ 59 h 72"/>
              <a:gd name="T16" fmla="*/ 10 w 43"/>
              <a:gd name="T17" fmla="*/ 49 h 72"/>
              <a:gd name="T18" fmla="*/ 20 w 43"/>
              <a:gd name="T19" fmla="*/ 36 h 72"/>
              <a:gd name="T20" fmla="*/ 10 w 43"/>
              <a:gd name="T21" fmla="*/ 24 h 72"/>
              <a:gd name="T22" fmla="*/ 0 w 43"/>
              <a:gd name="T23" fmla="*/ 13 h 72"/>
              <a:gd name="T24" fmla="*/ 11 w 43"/>
              <a:gd name="T25" fmla="*/ 0 h 72"/>
              <a:gd name="T26" fmla="*/ 27 w 43"/>
              <a:gd name="T27" fmla="*/ 7 h 72"/>
              <a:gd name="T28" fmla="*/ 27 w 43"/>
              <a:gd name="T29" fmla="*/ 22 h 72"/>
              <a:gd name="T30" fmla="*/ 25 w 43"/>
              <a:gd name="T31" fmla="*/ 17 h 72"/>
              <a:gd name="T32" fmla="*/ 24 w 43"/>
              <a:gd name="T33" fmla="*/ 23 h 72"/>
              <a:gd name="T34" fmla="*/ 32 w 43"/>
              <a:gd name="T35" fmla="*/ 21 h 72"/>
              <a:gd name="T36" fmla="*/ 43 w 43"/>
              <a:gd name="T37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" h="72">
                <a:moveTo>
                  <a:pt x="43" y="36"/>
                </a:moveTo>
                <a:cubicBezTo>
                  <a:pt x="43" y="47"/>
                  <a:pt x="32" y="51"/>
                  <a:pt x="32" y="51"/>
                </a:cubicBezTo>
                <a:cubicBezTo>
                  <a:pt x="31" y="50"/>
                  <a:pt x="28" y="48"/>
                  <a:pt x="24" y="49"/>
                </a:cubicBezTo>
                <a:cubicBezTo>
                  <a:pt x="21" y="51"/>
                  <a:pt x="25" y="55"/>
                  <a:pt x="25" y="55"/>
                </a:cubicBezTo>
                <a:cubicBezTo>
                  <a:pt x="25" y="55"/>
                  <a:pt x="23" y="50"/>
                  <a:pt x="27" y="50"/>
                </a:cubicBezTo>
                <a:cubicBezTo>
                  <a:pt x="31" y="51"/>
                  <a:pt x="33" y="58"/>
                  <a:pt x="27" y="65"/>
                </a:cubicBezTo>
                <a:cubicBezTo>
                  <a:pt x="21" y="72"/>
                  <a:pt x="11" y="72"/>
                  <a:pt x="11" y="72"/>
                </a:cubicBezTo>
                <a:cubicBezTo>
                  <a:pt x="8" y="68"/>
                  <a:pt x="0" y="59"/>
                  <a:pt x="0" y="59"/>
                </a:cubicBezTo>
                <a:cubicBezTo>
                  <a:pt x="0" y="59"/>
                  <a:pt x="7" y="57"/>
                  <a:pt x="10" y="49"/>
                </a:cubicBezTo>
                <a:cubicBezTo>
                  <a:pt x="10" y="49"/>
                  <a:pt x="20" y="44"/>
                  <a:pt x="20" y="36"/>
                </a:cubicBezTo>
                <a:cubicBezTo>
                  <a:pt x="20" y="29"/>
                  <a:pt x="10" y="24"/>
                  <a:pt x="10" y="24"/>
                </a:cubicBezTo>
                <a:cubicBezTo>
                  <a:pt x="7" y="15"/>
                  <a:pt x="0" y="13"/>
                  <a:pt x="0" y="13"/>
                </a:cubicBezTo>
                <a:cubicBezTo>
                  <a:pt x="0" y="13"/>
                  <a:pt x="8" y="5"/>
                  <a:pt x="11" y="0"/>
                </a:cubicBezTo>
                <a:cubicBezTo>
                  <a:pt x="11" y="0"/>
                  <a:pt x="21" y="0"/>
                  <a:pt x="27" y="7"/>
                </a:cubicBezTo>
                <a:cubicBezTo>
                  <a:pt x="33" y="14"/>
                  <a:pt x="31" y="22"/>
                  <a:pt x="27" y="22"/>
                </a:cubicBezTo>
                <a:cubicBezTo>
                  <a:pt x="23" y="22"/>
                  <a:pt x="25" y="17"/>
                  <a:pt x="25" y="17"/>
                </a:cubicBezTo>
                <a:cubicBezTo>
                  <a:pt x="25" y="17"/>
                  <a:pt x="21" y="21"/>
                  <a:pt x="24" y="23"/>
                </a:cubicBezTo>
                <a:cubicBezTo>
                  <a:pt x="28" y="25"/>
                  <a:pt x="31" y="22"/>
                  <a:pt x="32" y="21"/>
                </a:cubicBezTo>
                <a:cubicBezTo>
                  <a:pt x="32" y="21"/>
                  <a:pt x="43" y="26"/>
                  <a:pt x="43" y="36"/>
                </a:cubicBezTo>
                <a:close/>
              </a:path>
            </a:pathLst>
          </a:custGeom>
          <a:solidFill>
            <a:schemeClr val="bg2">
              <a:lumMod val="50000"/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6" name="Freeform 10"/>
          <p:cNvSpPr>
            <a:spLocks noChangeArrowheads="1"/>
          </p:cNvSpPr>
          <p:nvPr/>
        </p:nvSpPr>
        <p:spPr bwMode="auto">
          <a:xfrm>
            <a:off x="2844382" y="26773"/>
            <a:ext cx="3023188" cy="1416760"/>
          </a:xfrm>
          <a:custGeom>
            <a:avLst/>
            <a:gdLst>
              <a:gd name="T0" fmla="*/ 34 w 68"/>
              <a:gd name="T1" fmla="*/ 24 h 43"/>
              <a:gd name="T2" fmla="*/ 46 w 68"/>
              <a:gd name="T3" fmla="*/ 36 h 43"/>
              <a:gd name="T4" fmla="*/ 54 w 68"/>
              <a:gd name="T5" fmla="*/ 43 h 43"/>
              <a:gd name="T6" fmla="*/ 67 w 68"/>
              <a:gd name="T7" fmla="*/ 33 h 43"/>
              <a:gd name="T8" fmla="*/ 59 w 68"/>
              <a:gd name="T9" fmla="*/ 16 h 43"/>
              <a:gd name="T10" fmla="*/ 48 w 68"/>
              <a:gd name="T11" fmla="*/ 18 h 43"/>
              <a:gd name="T12" fmla="*/ 53 w 68"/>
              <a:gd name="T13" fmla="*/ 17 h 43"/>
              <a:gd name="T14" fmla="*/ 51 w 68"/>
              <a:gd name="T15" fmla="*/ 21 h 43"/>
              <a:gd name="T16" fmla="*/ 49 w 68"/>
              <a:gd name="T17" fmla="*/ 12 h 43"/>
              <a:gd name="T18" fmla="*/ 34 w 68"/>
              <a:gd name="T19" fmla="*/ 0 h 43"/>
              <a:gd name="T20" fmla="*/ 20 w 68"/>
              <a:gd name="T21" fmla="*/ 12 h 43"/>
              <a:gd name="T22" fmla="*/ 18 w 68"/>
              <a:gd name="T23" fmla="*/ 21 h 43"/>
              <a:gd name="T24" fmla="*/ 15 w 68"/>
              <a:gd name="T25" fmla="*/ 17 h 43"/>
              <a:gd name="T26" fmla="*/ 20 w 68"/>
              <a:gd name="T27" fmla="*/ 18 h 43"/>
              <a:gd name="T28" fmla="*/ 9 w 68"/>
              <a:gd name="T29" fmla="*/ 16 h 43"/>
              <a:gd name="T30" fmla="*/ 1 w 68"/>
              <a:gd name="T31" fmla="*/ 33 h 43"/>
              <a:gd name="T32" fmla="*/ 14 w 68"/>
              <a:gd name="T33" fmla="*/ 43 h 43"/>
              <a:gd name="T34" fmla="*/ 23 w 68"/>
              <a:gd name="T35" fmla="*/ 36 h 43"/>
              <a:gd name="T36" fmla="*/ 34 w 68"/>
              <a:gd name="T37" fmla="*/ 2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" h="43">
                <a:moveTo>
                  <a:pt x="34" y="24"/>
                </a:moveTo>
                <a:cubicBezTo>
                  <a:pt x="40" y="24"/>
                  <a:pt x="46" y="36"/>
                  <a:pt x="46" y="36"/>
                </a:cubicBezTo>
                <a:cubicBezTo>
                  <a:pt x="51" y="38"/>
                  <a:pt x="54" y="43"/>
                  <a:pt x="54" y="43"/>
                </a:cubicBezTo>
                <a:cubicBezTo>
                  <a:pt x="54" y="43"/>
                  <a:pt x="61" y="36"/>
                  <a:pt x="67" y="33"/>
                </a:cubicBezTo>
                <a:cubicBezTo>
                  <a:pt x="67" y="33"/>
                  <a:pt x="68" y="21"/>
                  <a:pt x="59" y="16"/>
                </a:cubicBezTo>
                <a:cubicBezTo>
                  <a:pt x="50" y="11"/>
                  <a:pt x="48" y="15"/>
                  <a:pt x="48" y="18"/>
                </a:cubicBezTo>
                <a:cubicBezTo>
                  <a:pt x="49" y="20"/>
                  <a:pt x="53" y="20"/>
                  <a:pt x="53" y="17"/>
                </a:cubicBezTo>
                <a:cubicBezTo>
                  <a:pt x="53" y="17"/>
                  <a:pt x="56" y="21"/>
                  <a:pt x="51" y="21"/>
                </a:cubicBezTo>
                <a:cubicBezTo>
                  <a:pt x="45" y="22"/>
                  <a:pt x="46" y="17"/>
                  <a:pt x="49" y="12"/>
                </a:cubicBezTo>
                <a:cubicBezTo>
                  <a:pt x="49" y="12"/>
                  <a:pt x="44" y="2"/>
                  <a:pt x="34" y="0"/>
                </a:cubicBezTo>
                <a:cubicBezTo>
                  <a:pt x="25" y="2"/>
                  <a:pt x="20" y="12"/>
                  <a:pt x="20" y="12"/>
                </a:cubicBezTo>
                <a:cubicBezTo>
                  <a:pt x="23" y="17"/>
                  <a:pt x="23" y="22"/>
                  <a:pt x="18" y="21"/>
                </a:cubicBezTo>
                <a:cubicBezTo>
                  <a:pt x="12" y="21"/>
                  <a:pt x="15" y="17"/>
                  <a:pt x="15" y="17"/>
                </a:cubicBezTo>
                <a:cubicBezTo>
                  <a:pt x="16" y="20"/>
                  <a:pt x="20" y="20"/>
                  <a:pt x="20" y="18"/>
                </a:cubicBezTo>
                <a:cubicBezTo>
                  <a:pt x="21" y="15"/>
                  <a:pt x="18" y="11"/>
                  <a:pt x="9" y="16"/>
                </a:cubicBezTo>
                <a:cubicBezTo>
                  <a:pt x="0" y="21"/>
                  <a:pt x="1" y="33"/>
                  <a:pt x="1" y="33"/>
                </a:cubicBezTo>
                <a:cubicBezTo>
                  <a:pt x="8" y="36"/>
                  <a:pt x="14" y="43"/>
                  <a:pt x="14" y="43"/>
                </a:cubicBezTo>
                <a:cubicBezTo>
                  <a:pt x="14" y="43"/>
                  <a:pt x="17" y="38"/>
                  <a:pt x="23" y="36"/>
                </a:cubicBezTo>
                <a:cubicBezTo>
                  <a:pt x="23" y="36"/>
                  <a:pt x="29" y="24"/>
                  <a:pt x="34" y="24"/>
                </a:cubicBezTo>
                <a:close/>
              </a:path>
            </a:pathLst>
          </a:custGeom>
          <a:solidFill>
            <a:schemeClr val="bg2">
              <a:lumMod val="50000"/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3496071" y="1614233"/>
            <a:ext cx="2085975" cy="1700212"/>
          </a:xfrm>
          <a:prstGeom prst="ellipse">
            <a:avLst/>
          </a:prstGeom>
          <a:solidFill>
            <a:schemeClr val="bg2">
              <a:lumMod val="25000"/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1" grpId="1" animBg="1"/>
      <p:bldP spid="30" grpId="0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3147"/>
            <a:ext cx="8229443" cy="457200"/>
          </a:xfrm>
        </p:spPr>
        <p:txBody>
          <a:bodyPr/>
          <a:lstStyle/>
          <a:p>
            <a:pPr algn="l"/>
            <a:r>
              <a:rPr lang="en-US" altLang="zh-CN" dirty="0"/>
              <a:t>PPP</a:t>
            </a:r>
            <a:r>
              <a:rPr lang="zh-CN" altLang="en-US" dirty="0"/>
              <a:t>链路建立过程</a:t>
            </a:r>
          </a:p>
        </p:txBody>
      </p:sp>
      <p:sp>
        <p:nvSpPr>
          <p:cNvPr id="9" name="AutoShape 2" descr="mk:@MSITStore:D:\3操作手册\MSR5600\20191027-H3C%20MSR%205600路由器%20配置指导(V7)-R0707-6W303.chm::/05-二层技术-广域网接入配置指导/html/01-PPP配置.files/image001.png"/>
          <p:cNvSpPr>
            <a:spLocks noChangeAspect="1" noChangeArrowheads="1"/>
          </p:cNvSpPr>
          <p:nvPr/>
        </p:nvSpPr>
        <p:spPr bwMode="auto">
          <a:xfrm>
            <a:off x="63500" y="-136525"/>
            <a:ext cx="4076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4" descr="mk:@MSITStore:D:\3操作手册\MSR5600\20191027-H3C%20MSR%205600路由器%20配置指导(V7)-R0707-6W303.chm::/05-二层技术-广域网接入配置指导/html/01-PPP配置.files/image001.png"/>
          <p:cNvSpPr>
            <a:spLocks noChangeAspect="1" noChangeArrowheads="1"/>
          </p:cNvSpPr>
          <p:nvPr/>
        </p:nvSpPr>
        <p:spPr bwMode="auto">
          <a:xfrm>
            <a:off x="215900" y="15875"/>
            <a:ext cx="4076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884698"/>
            <a:ext cx="4076700" cy="12192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47664" y="2298249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初始状态：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dead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当物理层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Establish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阶段。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Establish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阶段主要进行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。包括：认证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类型、最大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单元、魔术字等。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如果协商失败：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Dead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如果协商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Opened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，表示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链路已经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进入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Authenticate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阶段，开始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CHAP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等协商认证。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认证失败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Terminate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阶段，拆除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链路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状态为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Down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Dead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    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认证成功，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会上报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Success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NCP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协商阶段（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IPv6CP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协商）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协商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 开始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承载协商指定的网络层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报文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否则终止。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5)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链路将一直保持通信，直至有明确的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NCP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消息关闭这条链路，或发生了某些外部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事件。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802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1"/>
          <p:cNvSpPr txBox="1"/>
          <p:nvPr/>
        </p:nvSpPr>
        <p:spPr>
          <a:xfrm>
            <a:off x="3027482" y="2147575"/>
            <a:ext cx="3297247" cy="727377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第二部分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缆及</a:t>
            </a:r>
            <a:r>
              <a:rPr lang="zh-CN" altLang="en-US" sz="2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接口模块类型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9"/>
          <p:cNvCxnSpPr/>
          <p:nvPr/>
        </p:nvCxnSpPr>
        <p:spPr>
          <a:xfrm flipV="1">
            <a:off x="2660901" y="1923678"/>
            <a:ext cx="0" cy="1420419"/>
          </a:xfrm>
          <a:prstGeom prst="line">
            <a:avLst/>
          </a:prstGeom>
          <a:noFill/>
          <a:ln w="12700" cap="flat" cmpd="sng" algn="ctr">
            <a:solidFill>
              <a:srgbClr val="E60012"/>
            </a:solidFill>
            <a:prstDash val="dash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1407117" y="3189672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PART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A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0A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1259632" y="1989267"/>
            <a:ext cx="1050058" cy="1050116"/>
            <a:chOff x="304800" y="673100"/>
            <a:chExt cx="4000500" cy="4000500"/>
          </a:xfrm>
          <a:solidFill>
            <a:srgbClr val="E60012"/>
          </a:solidFill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1365170" y="2233776"/>
            <a:ext cx="9025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3600" b="1" dirty="0">
                <a:solidFill>
                  <a:sysClr val="window" lastClr="C7E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2890507" cy="457200"/>
          </a:xfrm>
        </p:spPr>
        <p:txBody>
          <a:bodyPr/>
          <a:lstStyle/>
          <a:p>
            <a:pPr algn="l"/>
            <a:r>
              <a:rPr lang="zh-CN" altLang="en-US" dirty="0" smtClean="0"/>
              <a:t>广域网接入模块</a:t>
            </a:r>
            <a:endParaRPr lang="zh-CN" altLang="en-US" dirty="0"/>
          </a:p>
        </p:txBody>
      </p:sp>
      <p:pic>
        <p:nvPicPr>
          <p:cNvPr id="13" name="Picture 18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28" y="3364905"/>
            <a:ext cx="14398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53" y="3291880"/>
            <a:ext cx="12239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7555"/>
            <a:ext cx="13985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21"/>
          <p:cNvSpPr>
            <a:spLocks/>
          </p:cNvSpPr>
          <p:nvPr/>
        </p:nvSpPr>
        <p:spPr bwMode="auto">
          <a:xfrm>
            <a:off x="5219328" y="2253139"/>
            <a:ext cx="4318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595816" y="3436342"/>
            <a:ext cx="1008062" cy="360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E1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211266" y="3507780"/>
            <a:ext cx="1290637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CPOS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066803" y="1923455"/>
            <a:ext cx="1152525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ATM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pic>
        <p:nvPicPr>
          <p:cNvPr id="20" name="Picture 28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28" y="3580805"/>
            <a:ext cx="12969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011491" y="3723680"/>
            <a:ext cx="1020762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串口模块</a:t>
            </a:r>
          </a:p>
        </p:txBody>
      </p:sp>
      <p:sp>
        <p:nvSpPr>
          <p:cNvPr id="24" name="Freeform 30"/>
          <p:cNvSpPr>
            <a:spLocks/>
          </p:cNvSpPr>
          <p:nvPr/>
        </p:nvSpPr>
        <p:spPr bwMode="auto">
          <a:xfrm>
            <a:off x="7164016" y="3070702"/>
            <a:ext cx="4318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31"/>
          <p:cNvSpPr>
            <a:spLocks/>
          </p:cNvSpPr>
          <p:nvPr/>
        </p:nvSpPr>
        <p:spPr bwMode="auto">
          <a:xfrm>
            <a:off x="6155953" y="3323114"/>
            <a:ext cx="287338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33"/>
          <p:cNvSpPr>
            <a:spLocks/>
          </p:cNvSpPr>
          <p:nvPr/>
        </p:nvSpPr>
        <p:spPr bwMode="auto">
          <a:xfrm flipV="1">
            <a:off x="6660778" y="2243614"/>
            <a:ext cx="8636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Picture 35" descr="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8" y="1923455"/>
            <a:ext cx="1295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7451353" y="2067917"/>
            <a:ext cx="1152525" cy="360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ISDN</a:t>
            </a:r>
            <a:r>
              <a:rPr lang="zh-CN" altLang="en-US" sz="1600" dirty="0">
                <a:solidFill>
                  <a:srgbClr val="99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 flipV="1">
            <a:off x="4858966" y="3045302"/>
            <a:ext cx="863600" cy="369332"/>
          </a:xfrm>
          <a:custGeom>
            <a:avLst/>
            <a:gdLst>
              <a:gd name="T0" fmla="*/ 0 w 912"/>
              <a:gd name="T1" fmla="*/ 0 h 240"/>
              <a:gd name="T2" fmla="*/ 2147483647 w 912"/>
              <a:gd name="T3" fmla="*/ 2147483647 h 240"/>
              <a:gd name="T4" fmla="*/ 2147483647 w 912"/>
              <a:gd name="T5" fmla="*/ 2147483647 h 240"/>
              <a:gd name="T6" fmla="*/ 2147483647 w 912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40"/>
              <a:gd name="T14" fmla="*/ 912 w 91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40">
                <a:moveTo>
                  <a:pt x="0" y="0"/>
                </a:moveTo>
                <a:cubicBezTo>
                  <a:pt x="84" y="32"/>
                  <a:pt x="168" y="64"/>
                  <a:pt x="288" y="96"/>
                </a:cubicBezTo>
                <a:cubicBezTo>
                  <a:pt x="408" y="128"/>
                  <a:pt x="616" y="168"/>
                  <a:pt x="720" y="192"/>
                </a:cubicBezTo>
                <a:cubicBezTo>
                  <a:pt x="824" y="216"/>
                  <a:pt x="868" y="228"/>
                  <a:pt x="912" y="240"/>
                </a:cubicBezTo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17" descr="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91" y="2464792"/>
            <a:ext cx="18716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937257" y="2759405"/>
            <a:ext cx="935956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8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广域网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53233" y="1380009"/>
            <a:ext cx="3262561" cy="30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800100" indent="-3429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457200" lvl="1" indent="0" eaLnBrk="1" hangingPunct="1">
              <a:buNone/>
            </a:pPr>
            <a:r>
              <a:rPr kumimoji="0"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从接入模块分为：</a:t>
            </a:r>
            <a:endParaRPr kumimoji="0" lang="en-US" altLang="zh-CN" sz="2000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/>
            <a:r>
              <a:rPr kumimoji="0"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串口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E1/T1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AM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ATM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POS/CPOS 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ISDN 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lvl="1" eaLnBrk="1" hangingPunct="1"/>
            <a:r>
              <a:rPr kumimoji="0"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ADSL</a:t>
            </a:r>
            <a:r>
              <a:rPr kumimoji="0"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kumimoji="0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3204" y="945916"/>
            <a:ext cx="4871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从插卡类型分为：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SIC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卡、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MIM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卡和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FIC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86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7" y="339491"/>
            <a:ext cx="1882395" cy="457200"/>
          </a:xfrm>
        </p:spPr>
        <p:txBody>
          <a:bodyPr/>
          <a:lstStyle/>
          <a:p>
            <a:pPr algn="l"/>
            <a:r>
              <a:rPr lang="zh-CN" altLang="en-US" dirty="0" smtClean="0"/>
              <a:t>串口</a:t>
            </a:r>
            <a:r>
              <a:rPr lang="zh-CN" altLang="en-US" dirty="0"/>
              <a:t>模块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987574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同步串口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发送端和接收端的时钟信号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频率一致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，使用同步通信方式来传输数据的接口。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接口类型：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支持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的链路层协议包括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、帧中继、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LAPB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X.25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buFontTx/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异步串口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数据传输中字符之间的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时间间隔不固定，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使用异步通信方式传输数据的接口。</a:t>
            </a: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接口类型：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链路层协议可以为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，网络层协议可以为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3573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816" y="322772"/>
            <a:ext cx="3898619" cy="457200"/>
          </a:xfrm>
        </p:spPr>
        <p:txBody>
          <a:bodyPr/>
          <a:lstStyle/>
          <a:p>
            <a:pPr algn="l"/>
            <a:r>
              <a:rPr lang="zh-CN" altLang="en-US" dirty="0" smtClean="0"/>
              <a:t>同步</a:t>
            </a:r>
            <a:r>
              <a:rPr lang="zh-CN" altLang="en-US" dirty="0"/>
              <a:t>线缆接入</a:t>
            </a:r>
            <a:r>
              <a:rPr lang="zh-CN" altLang="en-US" dirty="0" smtClean="0"/>
              <a:t>示例</a:t>
            </a:r>
            <a:endParaRPr lang="zh-CN" alt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90" y="913716"/>
            <a:ext cx="2454591" cy="152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89410" y="2520345"/>
            <a:ext cx="252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SIC-1SAE模块V.35</a:t>
            </a:r>
            <a:r>
              <a:rPr kumimoji="0"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DTE</a:t>
            </a:r>
            <a:r>
              <a:rPr kumimoji="0"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52" y="2910304"/>
            <a:ext cx="2520429" cy="14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156176" y="951062"/>
            <a:ext cx="1223962" cy="288925"/>
          </a:xfrm>
          <a:prstGeom prst="wedgeRectCallout">
            <a:avLst>
              <a:gd name="adj1" fmla="val -127560"/>
              <a:gd name="adj2" fmla="val 20988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</a:t>
            </a:r>
            <a:r>
              <a:rPr kumimoji="0"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331640" y="1059582"/>
            <a:ext cx="1223963" cy="288925"/>
          </a:xfrm>
          <a:prstGeom prst="wedgeRectCallout">
            <a:avLst>
              <a:gd name="adj1" fmla="val 111088"/>
              <a:gd name="adj2" fmla="val 308760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V.35 DTE</a:t>
            </a:r>
            <a:r>
              <a:rPr kumimoji="0"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电缆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474788" y="3291930"/>
            <a:ext cx="1223962" cy="288925"/>
          </a:xfrm>
          <a:prstGeom prst="wedgeRectCallout">
            <a:avLst>
              <a:gd name="adj1" fmla="val 109882"/>
              <a:gd name="adj2" fmla="val 242477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V.24 DTE</a:t>
            </a:r>
            <a:r>
              <a:rPr kumimoji="0"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电缆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6372200" y="2765841"/>
            <a:ext cx="1223963" cy="288925"/>
          </a:xfrm>
          <a:prstGeom prst="wedgeRectCallout">
            <a:avLst>
              <a:gd name="adj1" fmla="val -126134"/>
              <a:gd name="adj2" fmla="val 231319"/>
            </a:avLst>
          </a:prstGeom>
          <a:solidFill>
            <a:srgbClr val="99CCFF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</a:t>
            </a:r>
            <a:r>
              <a:rPr kumimoji="0"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311635" y="4555200"/>
            <a:ext cx="2476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0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Times New Roman" panose="02020603050405020304" pitchFamily="18" charset="0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algn="l" eaLnBrk="0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SIC-1SAE模块V.</a:t>
            </a:r>
            <a:r>
              <a:rPr kumimoji="0" lang="en-US" altLang="zh-CN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DTE</a:t>
            </a:r>
            <a:r>
              <a:rPr kumimoji="0"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</a:p>
        </p:txBody>
      </p:sp>
    </p:spTree>
    <p:extLst>
      <p:ext uri="{BB962C8B-B14F-4D97-AF65-F5344CB8AC3E}">
        <p14:creationId xmlns:p14="http://schemas.microsoft.com/office/powerpoint/2010/main" val="267588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025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封面模板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Top Secret  绝密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模板-Secret  机密 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模板-Confidential 秘密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模板-Internal  内参">
  <a:themeElements>
    <a:clrScheme name="主题颜色-1">
      <a:dk1>
        <a:srgbClr val="262626"/>
      </a:dk1>
      <a:lt1>
        <a:srgbClr val="FFFFFF"/>
      </a:lt1>
      <a:dk2>
        <a:srgbClr val="262626"/>
      </a:dk2>
      <a:lt2>
        <a:srgbClr val="BFBFBF"/>
      </a:lt2>
      <a:accent1>
        <a:srgbClr val="2C4155"/>
      </a:accent1>
      <a:accent2>
        <a:srgbClr val="2290B3"/>
      </a:accent2>
      <a:accent3>
        <a:srgbClr val="6EADA7"/>
      </a:accent3>
      <a:accent4>
        <a:srgbClr val="ADB378"/>
      </a:accent4>
      <a:accent5>
        <a:srgbClr val="EB6161"/>
      </a:accent5>
      <a:accent6>
        <a:srgbClr val="CF7B0F"/>
      </a:accent6>
      <a:hlink>
        <a:srgbClr val="598486"/>
      </a:hlink>
      <a:folHlink>
        <a:srgbClr val="007272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9F69F5151970774792749F237A8CDA6D" ma:contentTypeVersion="10" ma:contentTypeDescription="新建文档。" ma:contentTypeScope="" ma:versionID="c7e1a569ee4943866f52ad7faa6b9113">
  <xsd:schema xmlns:xsd="http://www.w3.org/2001/XMLSchema" xmlns:xs="http://www.w3.org/2001/XMLSchema" xmlns:p="http://schemas.microsoft.com/office/2006/metadata/properties" xmlns:ns1="http://schemas.microsoft.com/sharepoint/v3" xmlns:ns2="ee8f07ca-e086-4550-8aee-a36bfb615190" xmlns:ns3="8e10849c-1667-4f28-b036-7b90e9808d31" targetNamespace="http://schemas.microsoft.com/office/2006/metadata/properties" ma:root="true" ma:fieldsID="c39479dbf012d1b32aeb74cd30982d19" ns1:_="" ns2:_="" ns3:_="">
    <xsd:import namespace="http://schemas.microsoft.com/sharepoint/v3"/>
    <xsd:import namespace="ee8f07ca-e086-4550-8aee-a36bfb615190"/>
    <xsd:import namespace="8e10849c-1667-4f28-b036-7b90e9808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_dlc_Exempt" minOccurs="0"/>
                <xsd:element ref="ns1:_dlc_ExpireDateSaved" minOccurs="0"/>
                <xsd:element ref="ns1:_dlc_ExpireDate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策略例外" ma:hidden="true" ma:internalName="_dlc_Exempt" ma:readOnly="true">
      <xsd:simpleType>
        <xsd:restriction base="dms:Unknown"/>
      </xsd:simpleType>
    </xsd:element>
    <xsd:element name="_dlc_ExpireDateSaved" ma:index="10" nillable="true" ma:displayName="原始过期日期" ma:hidden="true" ma:internalName="_dlc_ExpireDateSaved" ma:readOnly="true">
      <xsd:simpleType>
        <xsd:restriction base="dms:DateTime"/>
      </xsd:simpleType>
    </xsd:element>
    <xsd:element name="_dlc_ExpireDate" ma:index="11" nillable="true" ma:displayName="到期日期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0849c-1667-4f28-b036-7b90e9808d31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12" nillable="true" ma:displayName="下载数" ma:default="0" ma:internalName="_x4e0b__x8f7d__x6570_">
      <xsd:simpleType>
        <xsd:restriction base="dms:Number"/>
      </xsd:simpleType>
    </xsd:element>
    <xsd:element name="Feedback" ma:index="13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edback xmlns="8e10849c-1667-4f28-b036-7b90e9808d31" xsi:nil="true"/>
    <_x4e0b__x8f7d__x6570_ xmlns="8e10849c-1667-4f28-b036-7b90e9808d31">23</_x4e0b__x8f7d__x6570_>
  </documentManagement>
</p:properties>
</file>

<file path=customXml/item4.xml><?xml version="1.0" encoding="utf-8"?>
<?mso-contentType ?>
<p:Policy xmlns:p="office.server.policy" id="" local="true">
  <p:Name>文档</p:Name>
  <p:Description/>
  <p:Statement/>
  <p:PolicyItems>
    <p:PolicyItem featureId="Microsoft.Office.RecordsManagement.PolicyFeatures.Expiration" staticId="0x0101009F69F5151970774792749F237A8CDA6D" UniqueId="a56ccb85-0776-4b38-8e02-be7b29dc8450">
      <p:Name>保留</p:Name>
      <p:Description>自动安排内容处理并对终止的到期内容执行保留操作。</p:Description>
      <p:CustomData/>
    </p:PolicyItem>
    <p:PolicyItem featureId="Microsoft.Office.RecordsManagement.PolicyFeatures.PolicyAudit" staticId="0x0101009F69F5151970774792749F237A8CDA6D|8138272" UniqueId="c1fd27aa-e818-4012-8fa9-f1da80dd5c5e">
      <p:Name>审核</p:Name>
      <p:Description>审核用户对文档和列表项所做的操作，并将审核结果写入审核日志。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F33FCC09-8EAB-4EDA-B4A0-E79EA5440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B88D3-8686-4CEF-B0C0-F2EBBD7146CD}"/>
</file>

<file path=customXml/itemProps3.xml><?xml version="1.0" encoding="utf-8"?>
<ds:datastoreItem xmlns:ds="http://schemas.openxmlformats.org/officeDocument/2006/customXml" ds:itemID="{25817CBB-9A96-4174-A97D-C86CA5BB2DED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a2b6b20f-9763-4de6-85cc-78589a406804"/>
    <ds:schemaRef ds:uri="http://schemas.microsoft.com/office/infopath/2007/PartnerControls"/>
    <ds:schemaRef ds:uri="http://schemas.microsoft.com/sharepoint/v4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188121E-A346-4B26-B830-84D614B76748}"/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2356</TotalTime>
  <Words>3601</Words>
  <Application>Microsoft Office PowerPoint</Application>
  <PresentationFormat>全屏显示(16:9)</PresentationFormat>
  <Paragraphs>451</Paragraphs>
  <Slides>44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44</vt:i4>
      </vt:variant>
    </vt:vector>
  </HeadingPairs>
  <TitlesOfParts>
    <vt:vector size="64" baseType="lpstr">
      <vt:lpstr>Arial Unicode MS</vt:lpstr>
      <vt:lpstr>等线</vt:lpstr>
      <vt:lpstr>等线 Light</vt:lpstr>
      <vt:lpstr>华文隶书</vt:lpstr>
      <vt:lpstr>华文细黑</vt:lpstr>
      <vt:lpstr>华文中宋</vt:lpstr>
      <vt:lpstr>宋体</vt:lpstr>
      <vt:lpstr>微软雅黑</vt:lpstr>
      <vt:lpstr>Arial</vt:lpstr>
      <vt:lpstr>Calibri</vt:lpstr>
      <vt:lpstr>Century Gothic</vt:lpstr>
      <vt:lpstr>Impact</vt:lpstr>
      <vt:lpstr>Microsoft Sans Serif</vt:lpstr>
      <vt:lpstr>Times New Roman</vt:lpstr>
      <vt:lpstr>Wingdings</vt:lpstr>
      <vt:lpstr>封面模板</vt:lpstr>
      <vt:lpstr>模板-Top Secret  绝密</vt:lpstr>
      <vt:lpstr>模板-Secret  机密 </vt:lpstr>
      <vt:lpstr>模板-Confidential 秘密</vt:lpstr>
      <vt:lpstr>模板-Internal  内参</vt:lpstr>
      <vt:lpstr>PowerPoint 演示文稿</vt:lpstr>
      <vt:lpstr>PowerPoint 演示文稿</vt:lpstr>
      <vt:lpstr>PowerPoint 演示文稿</vt:lpstr>
      <vt:lpstr>广域网协议</vt:lpstr>
      <vt:lpstr>PPP链路建立过程</vt:lpstr>
      <vt:lpstr>PowerPoint 演示文稿</vt:lpstr>
      <vt:lpstr>广域网接入模块</vt:lpstr>
      <vt:lpstr>串口模块</vt:lpstr>
      <vt:lpstr>同步线缆接入示例</vt:lpstr>
      <vt:lpstr>异步线缆接入示例</vt:lpstr>
      <vt:lpstr>E1/T1模块</vt:lpstr>
      <vt:lpstr>E1线缆连接</vt:lpstr>
      <vt:lpstr>接口指示灯说明</vt:lpstr>
      <vt:lpstr>E1模块接入线缆</vt:lpstr>
      <vt:lpstr>E1/CE1/PRI接口工作方式</vt:lpstr>
      <vt:lpstr>E1/CE1/PRI接口命令</vt:lpstr>
      <vt:lpstr>E1-F板卡接口工作方式</vt:lpstr>
      <vt:lpstr>E1/CE1/E1-F接口的区别</vt:lpstr>
      <vt:lpstr>POS/CPOS模块</vt:lpstr>
      <vt:lpstr>POS/CPOS模块</vt:lpstr>
      <vt:lpstr>POS/CPOS模块常用命令</vt:lpstr>
      <vt:lpstr>POS/CPOS接口开销字节</vt:lpstr>
      <vt:lpstr>CPOS模块配置示例</vt:lpstr>
      <vt:lpstr>PowerPoint 演示文稿</vt:lpstr>
      <vt:lpstr>常见问题定位</vt:lpstr>
      <vt:lpstr>常见问题排查</vt:lpstr>
      <vt:lpstr>硬件排查</vt:lpstr>
      <vt:lpstr>线缆及接地排查</vt:lpstr>
      <vt:lpstr>线缆及接地排查</vt:lpstr>
      <vt:lpstr>打环排查</vt:lpstr>
      <vt:lpstr>打环排查</vt:lpstr>
      <vt:lpstr>打环排查举例</vt:lpstr>
      <vt:lpstr>打环排查举例</vt:lpstr>
      <vt:lpstr>配置排查</vt:lpstr>
      <vt:lpstr>配置排查</vt:lpstr>
      <vt:lpstr>配置排查</vt:lpstr>
      <vt:lpstr>调试排查</vt:lpstr>
      <vt:lpstr>调试排查</vt:lpstr>
      <vt:lpstr>调试排查</vt:lpstr>
      <vt:lpstr>案例分析</vt:lpstr>
      <vt:lpstr>案例分析</vt:lpstr>
      <vt:lpstr>案例分析</vt:lpstr>
      <vt:lpstr>课程总结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11958；chenxiao 18258</dc:creator>
  <cp:lastModifiedBy>chenxiao (TS)</cp:lastModifiedBy>
  <cp:revision>426</cp:revision>
  <cp:lastPrinted>2013-01-19T15:46:00Z</cp:lastPrinted>
  <dcterms:created xsi:type="dcterms:W3CDTF">2016-05-11T02:15:00Z</dcterms:created>
  <dcterms:modified xsi:type="dcterms:W3CDTF">2020-06-09T11:49:23Z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0x0101009F69F5151970774792749F237A8CDA6D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  <property fmtid="{D5CDD505-2E9C-101B-9397-08002B2CF9AE}" pid="7" name="KSOProductBuildVer">
    <vt:lpwstr>2052-10.1.0.6748</vt:lpwstr>
  </property>
  <property fmtid="{D5CDD505-2E9C-101B-9397-08002B2CF9AE}" pid="8" name="_dlc_DocIdItemGuid">
    <vt:lpwstr>49d0cc50-f450-4d28-b598-61a30db7e8b8</vt:lpwstr>
  </property>
  <property fmtid="{D5CDD505-2E9C-101B-9397-08002B2CF9AE}" pid="9" name="_dlc_policyId">
    <vt:lpwstr>0x0101009F69F5151970774792749F237A8CDA6D</vt:lpwstr>
  </property>
  <property fmtid="{D5CDD505-2E9C-101B-9397-08002B2CF9AE}" pid="10" name="ItemRetentionFormula">
    <vt:lpwstr/>
  </property>
</Properties>
</file>